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27" r:id="rId2"/>
  </p:sldMasterIdLst>
  <p:notesMasterIdLst>
    <p:notesMasterId r:id="rId40"/>
  </p:notesMasterIdLst>
  <p:sldIdLst>
    <p:sldId id="467" r:id="rId3"/>
    <p:sldId id="539" r:id="rId4"/>
    <p:sldId id="478" r:id="rId5"/>
    <p:sldId id="586" r:id="rId6"/>
    <p:sldId id="587" r:id="rId7"/>
    <p:sldId id="588" r:id="rId8"/>
    <p:sldId id="589" r:id="rId9"/>
    <p:sldId id="590" r:id="rId10"/>
    <p:sldId id="591" r:id="rId11"/>
    <p:sldId id="592" r:id="rId12"/>
    <p:sldId id="540" r:id="rId13"/>
    <p:sldId id="541" r:id="rId14"/>
    <p:sldId id="542" r:id="rId15"/>
    <p:sldId id="543" r:id="rId16"/>
    <p:sldId id="544" r:id="rId17"/>
    <p:sldId id="547" r:id="rId18"/>
    <p:sldId id="545" r:id="rId19"/>
    <p:sldId id="548" r:id="rId20"/>
    <p:sldId id="549" r:id="rId21"/>
    <p:sldId id="550" r:id="rId22"/>
    <p:sldId id="551" r:id="rId23"/>
    <p:sldId id="583" r:id="rId24"/>
    <p:sldId id="584" r:id="rId25"/>
    <p:sldId id="585" r:id="rId26"/>
    <p:sldId id="555" r:id="rId27"/>
    <p:sldId id="569" r:id="rId28"/>
    <p:sldId id="570" r:id="rId29"/>
    <p:sldId id="558" r:id="rId30"/>
    <p:sldId id="559" r:id="rId31"/>
    <p:sldId id="560" r:id="rId32"/>
    <p:sldId id="561" r:id="rId33"/>
    <p:sldId id="562" r:id="rId34"/>
    <p:sldId id="563" r:id="rId35"/>
    <p:sldId id="535" r:id="rId36"/>
    <p:sldId id="536" r:id="rId37"/>
    <p:sldId id="537" r:id="rId38"/>
    <p:sldId id="538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8E1"/>
    <a:srgbClr val="3333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3" autoAdjust="0"/>
    <p:restoredTop sz="94660"/>
  </p:normalViewPr>
  <p:slideViewPr>
    <p:cSldViewPr>
      <p:cViewPr varScale="1">
        <p:scale>
          <a:sx n="80" d="100"/>
          <a:sy n="80" d="100"/>
        </p:scale>
        <p:origin x="126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34D3A-8C24-4012-9028-76191985204E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B718D-3C6D-467E-9833-06EBFD4D3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5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71A9F-BC8E-4F5C-93D4-8B0298EAA8A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68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DEA96-4D87-4881-B19C-6902490E007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62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382B3-7989-451D-A887-FCF7141B6B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24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5A2E96-9F9C-4229-860A-12CC033C459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56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695AFC-AD12-449B-910A-0E8119D56B5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50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1C7AEB-80B1-48BF-89B7-7405C2795CF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437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0EB9C-AECE-4C88-8CA7-1E7E623F320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9507"/>
      </p:ext>
    </p:extLst>
  </p:cSld>
  <p:clrMapOvr>
    <a:masterClrMapping/>
  </p:clrMapOvr>
  <p:transition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59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243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03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D0F08-7304-4CC6-BA61-C63EFF2F134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173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70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988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28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0451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51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0297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05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ABCC8-CBDF-4AFF-B324-50F0065B1FD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2155E-9C02-471E-AA10-DECB65E35EA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7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7BF77-9855-48A2-814A-647E1A20487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3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3D5DA-F13F-42C0-ACAB-D8DC37D142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0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43FA3-42C1-4DEC-8BA7-E96F4ED5941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6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7A8FF-E799-4F64-8BC1-6ED04B4B8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56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4CD9F-39AF-4140-B7AA-585E1AA95BC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1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CCE17-A377-4C11-BAC0-1FF120188B6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5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C7685-2FF5-4DBA-BD41-FC7B0F4B6F3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73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D6EACF-015B-46AB-A3F6-AC034F0A983F}" type="slidenum">
              <a:rPr lang="en-GB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71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documents/10180/122362658/26000520.pdf/ce8cd21a-9317-4b04-8e5d-441be5ea0c8b?version=1.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6600" b="1" cap="all" dirty="0" smtClean="0">
                <a:solidFill>
                  <a:srgbClr val="00B0F0"/>
                </a:solidFill>
              </a:rPr>
              <a:t>Financování zdravotnictví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07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223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Výdaje pojišťoven na zdravotní péči podle diagnóz MKN-10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03648" y="12687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03648" y="715521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52736"/>
            <a:ext cx="8653188" cy="561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333399"/>
                </a:solidFill>
                <a:cs typeface="Arial" panose="020B0604020202020204" pitchFamily="34" charset="0"/>
              </a:rPr>
              <a:t>Veřejné zdravotní pojištění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1052513"/>
            <a:ext cx="7466012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b="1" dirty="0" err="1" smtClean="0">
                <a:solidFill>
                  <a:srgbClr val="333399"/>
                </a:solidFill>
                <a:cs typeface="Arial" panose="020B0604020202020204" pitchFamily="34" charset="0"/>
              </a:rPr>
              <a:t>Bismarckovský</a:t>
            </a:r>
            <a:r>
              <a:rPr lang="cs-CZ" altLang="cs-CZ" b="1" dirty="0" smtClean="0">
                <a:solidFill>
                  <a:srgbClr val="333399"/>
                </a:solidFill>
                <a:cs typeface="Arial" panose="020B0604020202020204" pitchFamily="34" charset="0"/>
              </a:rPr>
              <a:t> model </a:t>
            </a: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financování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Vychází z křesťanských hodnot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Výraz sociálního cítění a humánních </a:t>
            </a:r>
            <a:r>
              <a:rPr lang="cs-CZ" altLang="cs-CZ" b="1" dirty="0" smtClean="0">
                <a:solidFill>
                  <a:srgbClr val="333399"/>
                </a:solidFill>
                <a:cs typeface="Arial" panose="020B0604020202020204" pitchFamily="34" charset="0"/>
              </a:rPr>
              <a:t>hodnot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Zdravotní péče jako jedno ze zákl. </a:t>
            </a:r>
            <a:r>
              <a:rPr lang="cs-CZ" altLang="cs-CZ" b="1" dirty="0" smtClean="0">
                <a:solidFill>
                  <a:srgbClr val="333399"/>
                </a:solidFill>
                <a:cs typeface="Arial" panose="020B0604020202020204" pitchFamily="34" charset="0"/>
              </a:rPr>
              <a:t>lidských práv</a:t>
            </a: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, jehož garantem je stát</a:t>
            </a:r>
          </a:p>
        </p:txBody>
      </p:sp>
    </p:spTree>
    <p:extLst>
      <p:ext uri="{BB962C8B-B14F-4D97-AF65-F5344CB8AC3E}">
        <p14:creationId xmlns:p14="http://schemas.microsoft.com/office/powerpoint/2010/main" val="362655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333399"/>
                </a:solidFill>
                <a:cs typeface="Arial" panose="020B0604020202020204" pitchFamily="34" charset="0"/>
              </a:rPr>
              <a:t>Veřejné zdravotní pojištění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1052513"/>
            <a:ext cx="7466012" cy="55451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>
              <a:solidFill>
                <a:srgbClr val="333399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>
                <a:solidFill>
                  <a:srgbClr val="333399"/>
                </a:solidFill>
              </a:rPr>
              <a:t>„Železný kancléř“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>
                <a:solidFill>
                  <a:srgbClr val="333399"/>
                </a:solidFill>
              </a:rPr>
              <a:t>Otto von Bismarck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>
                <a:solidFill>
                  <a:srgbClr val="333399"/>
                </a:solidFill>
              </a:rPr>
              <a:t>„</a:t>
            </a:r>
            <a:r>
              <a:rPr lang="cs-CZ" altLang="cs-CZ" i="1" dirty="0" smtClean="0">
                <a:solidFill>
                  <a:srgbClr val="333399"/>
                </a:solidFill>
              </a:rPr>
              <a:t>Moje myšlenka si klade za cíl získat pracující třídu. Můžu dokonce říct – uplatit ji státem.“ </a:t>
            </a:r>
          </a:p>
        </p:txBody>
      </p:sp>
      <p:pic>
        <p:nvPicPr>
          <p:cNvPr id="6349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268413"/>
            <a:ext cx="2632075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8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6600" b="1" cap="all" dirty="0" smtClean="0">
                <a:solidFill>
                  <a:srgbClr val="00B0F0"/>
                </a:solidFill>
              </a:rPr>
              <a:t>Zdravotní pojištění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76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VEŘEJNOPRÁVNÍ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6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Veřejné zdravotní pojištění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Povinné</a:t>
            </a:r>
            <a:r>
              <a:rPr lang="cs-CZ" sz="2800" dirty="0" smtClean="0">
                <a:solidFill>
                  <a:srgbClr val="333399"/>
                </a:solidFill>
              </a:rPr>
              <a:t> (dáno zákonem) pro každého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Garance zdravotní péče</a:t>
            </a:r>
            <a:r>
              <a:rPr lang="cs-CZ" sz="2800" dirty="0" smtClean="0">
                <a:solidFill>
                  <a:srgbClr val="333399"/>
                </a:solidFill>
              </a:rPr>
              <a:t> pomocí povinně předplacených služeb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Odstranění finančních bariér </a:t>
            </a:r>
            <a:r>
              <a:rPr lang="cs-CZ" sz="2800" dirty="0" smtClean="0">
                <a:solidFill>
                  <a:srgbClr val="333399"/>
                </a:solidFill>
              </a:rPr>
              <a:t>v dostupnosti ZP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>
                <a:solidFill>
                  <a:srgbClr val="333399"/>
                </a:solidFill>
              </a:rPr>
              <a:t>Souvisí s pojetím </a:t>
            </a:r>
            <a:r>
              <a:rPr lang="cs-CZ" sz="2800" b="1" dirty="0" smtClean="0">
                <a:solidFill>
                  <a:srgbClr val="333399"/>
                </a:solidFill>
              </a:rPr>
              <a:t>úlohy státu </a:t>
            </a:r>
            <a:r>
              <a:rPr lang="cs-CZ" sz="2800" dirty="0" smtClean="0">
                <a:solidFill>
                  <a:srgbClr val="333399"/>
                </a:solidFill>
              </a:rPr>
              <a:t>v péči o zdraví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>
                <a:solidFill>
                  <a:srgbClr val="333399"/>
                </a:solidFill>
              </a:rPr>
              <a:t>Základním principem je </a:t>
            </a:r>
            <a:r>
              <a:rPr lang="cs-CZ" sz="2800" b="1" dirty="0" smtClean="0">
                <a:solidFill>
                  <a:srgbClr val="333399"/>
                </a:solidFill>
              </a:rPr>
              <a:t>solidarita</a:t>
            </a:r>
            <a:r>
              <a:rPr lang="cs-CZ" sz="2800" dirty="0" smtClean="0">
                <a:solidFill>
                  <a:srgbClr val="333399"/>
                </a:solidFill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 typeface="Arial" charset="0"/>
              <a:buNone/>
              <a:defRPr/>
            </a:pPr>
            <a:endParaRPr lang="cs-CZ" sz="28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5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Veřejné zdravotní pojištění jako výraz sociální solidarity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eaLnBrk="1" hangingPunct="1"/>
            <a:endParaRPr lang="cs-CZ" sz="2800" dirty="0" smtClean="0">
              <a:latin typeface="Arial" charset="0"/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Odděluje poskytování </a:t>
            </a:r>
            <a:r>
              <a:rPr lang="cs-CZ" sz="2800" dirty="0" smtClean="0">
                <a:solidFill>
                  <a:srgbClr val="333399"/>
                </a:solidFill>
              </a:rPr>
              <a:t>zdravotní péče </a:t>
            </a:r>
            <a:r>
              <a:rPr lang="cs-CZ" sz="2800" b="1" dirty="0" smtClean="0">
                <a:solidFill>
                  <a:srgbClr val="333399"/>
                </a:solidFill>
              </a:rPr>
              <a:t>od schopnosti </a:t>
            </a:r>
            <a:r>
              <a:rPr lang="cs-CZ" sz="2800" dirty="0" smtClean="0">
                <a:solidFill>
                  <a:srgbClr val="333399"/>
                </a:solidFill>
              </a:rPr>
              <a:t>za ni </a:t>
            </a:r>
            <a:r>
              <a:rPr lang="cs-CZ" sz="2800" b="1" dirty="0" smtClean="0">
                <a:solidFill>
                  <a:srgbClr val="333399"/>
                </a:solidFill>
              </a:rPr>
              <a:t>platit</a:t>
            </a:r>
            <a:r>
              <a:rPr lang="cs-CZ" sz="2800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/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Příspěvky</a:t>
            </a:r>
            <a:r>
              <a:rPr lang="cs-CZ" sz="2800" dirty="0" smtClean="0">
                <a:solidFill>
                  <a:srgbClr val="333399"/>
                </a:solidFill>
              </a:rPr>
              <a:t> na zdravotní péči stanovuje </a:t>
            </a:r>
            <a:r>
              <a:rPr lang="cs-CZ" sz="2800" b="1" dirty="0" smtClean="0">
                <a:solidFill>
                  <a:srgbClr val="333399"/>
                </a:solidFill>
              </a:rPr>
              <a:t>podle finančních možností </a:t>
            </a:r>
            <a:r>
              <a:rPr lang="cs-CZ" sz="2800" dirty="0" smtClean="0">
                <a:solidFill>
                  <a:srgbClr val="333399"/>
                </a:solidFill>
              </a:rPr>
              <a:t>(procentuální částka  </a:t>
            </a:r>
            <a:br>
              <a:rPr lang="cs-CZ" sz="2800" dirty="0" smtClean="0">
                <a:solidFill>
                  <a:srgbClr val="333399"/>
                </a:solidFill>
              </a:rPr>
            </a:br>
            <a:r>
              <a:rPr lang="cs-CZ" sz="2800" dirty="0" smtClean="0">
                <a:solidFill>
                  <a:srgbClr val="333399"/>
                </a:solidFill>
              </a:rPr>
              <a:t>z příjmu, nikoli pevná částka).</a:t>
            </a:r>
          </a:p>
          <a:p>
            <a:pPr eaLnBrk="1" hangingPunct="1"/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Přerozděluje</a:t>
            </a:r>
            <a:r>
              <a:rPr lang="cs-CZ" sz="2800" dirty="0" smtClean="0">
                <a:solidFill>
                  <a:srgbClr val="333399"/>
                </a:solidFill>
              </a:rPr>
              <a:t> shromážděné finance </a:t>
            </a:r>
            <a:br>
              <a:rPr lang="cs-CZ" sz="2800" dirty="0" smtClean="0">
                <a:solidFill>
                  <a:srgbClr val="333399"/>
                </a:solidFill>
              </a:rPr>
            </a:br>
            <a:r>
              <a:rPr lang="cs-CZ" sz="2800" dirty="0" smtClean="0">
                <a:solidFill>
                  <a:srgbClr val="333399"/>
                </a:solidFill>
              </a:rPr>
              <a:t>ve prospěch sociálně slabých a nemocných.</a:t>
            </a:r>
          </a:p>
        </p:txBody>
      </p:sp>
    </p:spTree>
    <p:extLst>
      <p:ext uri="{BB962C8B-B14F-4D97-AF65-F5344CB8AC3E}">
        <p14:creationId xmlns:p14="http://schemas.microsoft.com/office/powerpoint/2010/main" val="136282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Veřejné zdravotní pojištění </a:t>
            </a:r>
            <a:br>
              <a:rPr lang="cs-CZ" sz="4000" b="1" dirty="0" smtClean="0">
                <a:solidFill>
                  <a:srgbClr val="333399"/>
                </a:solidFill>
              </a:rPr>
            </a:br>
            <a:r>
              <a:rPr lang="cs-CZ" sz="4000" b="1" dirty="0" smtClean="0">
                <a:solidFill>
                  <a:srgbClr val="333399"/>
                </a:solidFill>
              </a:rPr>
              <a:t>– jde o solidaritu: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bohatých s chudými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zdravých s nemocnými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mladých se staršími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jedinců s rodinami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ekonomicky aktivních s ekonomicky neaktivními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mužů se ženami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zodpovědných s nezodpovědnými …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8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Zavedeno </a:t>
            </a:r>
            <a:r>
              <a:rPr lang="cs-CZ" b="1" dirty="0" smtClean="0">
                <a:solidFill>
                  <a:srgbClr val="333399"/>
                </a:solidFill>
              </a:rPr>
              <a:t>v roce 1992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>
                <a:solidFill>
                  <a:srgbClr val="333399"/>
                </a:solidFill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Na počátku 90. velký počet zdravotních pojišťoven (až 27)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>
              <a:solidFill>
                <a:srgbClr val="333399"/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V současnosti je v ČR </a:t>
            </a:r>
            <a:r>
              <a:rPr lang="cs-CZ" b="1" dirty="0" smtClean="0">
                <a:solidFill>
                  <a:srgbClr val="333399"/>
                </a:solidFill>
              </a:rPr>
              <a:t>7 zdravotních pojišťoven</a:t>
            </a:r>
          </a:p>
        </p:txBody>
      </p:sp>
    </p:spTree>
    <p:extLst>
      <p:ext uri="{BB962C8B-B14F-4D97-AF65-F5344CB8AC3E}">
        <p14:creationId xmlns:p14="http://schemas.microsoft.com/office/powerpoint/2010/main" val="411686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Plátci veřejného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Zaměstnavatelé a zaměstnanci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Osoby samostatně výdělečně činné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Stát</a:t>
            </a:r>
          </a:p>
        </p:txBody>
      </p:sp>
    </p:spTree>
    <p:extLst>
      <p:ext uri="{BB962C8B-B14F-4D97-AF65-F5344CB8AC3E}">
        <p14:creationId xmlns:p14="http://schemas.microsoft.com/office/powerpoint/2010/main" val="35164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cap="all" dirty="0" smtClean="0">
                <a:solidFill>
                  <a:srgbClr val="333399"/>
                </a:solidFill>
                <a:cs typeface="Arial" panose="020B0604020202020204" pitchFamily="34" charset="0"/>
              </a:rPr>
              <a:t>Formy financování zdravotnických služeb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Tx/>
              <a:buNone/>
            </a:pPr>
            <a:r>
              <a:rPr lang="cs-CZ" altLang="cs-CZ" b="1" smtClean="0">
                <a:solidFill>
                  <a:srgbClr val="333399"/>
                </a:solidFill>
                <a:cs typeface="Arial" panose="020B0604020202020204" pitchFamily="34" charset="0"/>
              </a:rPr>
              <a:t>Nepřímé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veřejné rozpočty (státní, krajské, městské) 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povinné (veřejnoprávní) pojištění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dobrovolné (soukromoprávní) pojištění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zaměstnanecké pojištění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charita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zahraniční pomoc</a:t>
            </a:r>
          </a:p>
          <a:p>
            <a:pPr marL="457200" lvl="1" indent="0" eaLnBrk="1" hangingPunct="1">
              <a:buFontTx/>
              <a:buNone/>
            </a:pPr>
            <a:r>
              <a:rPr lang="cs-CZ" altLang="cs-CZ" b="1" smtClean="0">
                <a:solidFill>
                  <a:srgbClr val="333399"/>
                </a:solidFill>
                <a:cs typeface="Arial" panose="020B0604020202020204" pitchFamily="34" charset="0"/>
              </a:rPr>
              <a:t>Přímé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přímé platby od příjemců služeb</a:t>
            </a:r>
          </a:p>
          <a:p>
            <a:pPr eaLnBrk="1" hangingPunct="1"/>
            <a:endParaRPr lang="cs-CZ" altLang="cs-CZ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56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  <a:latin typeface="+mn-lt"/>
              </a:rPr>
              <a:t>Z povinného zdravotního pojištění se hradí: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Nezbytné lékařské úkony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Zdravotnický materiál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Některé léky</a:t>
            </a:r>
          </a:p>
        </p:txBody>
      </p:sp>
    </p:spTree>
    <p:extLst>
      <p:ext uri="{BB962C8B-B14F-4D97-AF65-F5344CB8AC3E}">
        <p14:creationId xmlns:p14="http://schemas.microsoft.com/office/powerpoint/2010/main" val="34385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Zaměstnanci a zaměstnavatelé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Zaměstnanec</a:t>
            </a:r>
            <a:r>
              <a:rPr lang="cs-CZ" dirty="0" smtClean="0">
                <a:solidFill>
                  <a:srgbClr val="333399"/>
                </a:solidFill>
              </a:rPr>
              <a:t> platí </a:t>
            </a:r>
            <a:r>
              <a:rPr lang="cs-CZ" b="1" dirty="0" smtClean="0">
                <a:solidFill>
                  <a:srgbClr val="333399"/>
                </a:solidFill>
              </a:rPr>
              <a:t>4,5 %</a:t>
            </a:r>
            <a:r>
              <a:rPr lang="cs-CZ" dirty="0" smtClean="0">
                <a:solidFill>
                  <a:srgbClr val="333399"/>
                </a:solidFill>
              </a:rPr>
              <a:t> z hrubé mzdy.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Zaměstnavatel</a:t>
            </a:r>
            <a:r>
              <a:rPr lang="cs-CZ" dirty="0" smtClean="0">
                <a:solidFill>
                  <a:srgbClr val="333399"/>
                </a:solidFill>
              </a:rPr>
              <a:t> platí </a:t>
            </a:r>
            <a:r>
              <a:rPr lang="cs-CZ" b="1" dirty="0" smtClean="0">
                <a:solidFill>
                  <a:srgbClr val="333399"/>
                </a:solidFill>
              </a:rPr>
              <a:t>9 % </a:t>
            </a:r>
            <a:r>
              <a:rPr lang="cs-CZ" dirty="0" smtClean="0">
                <a:solidFill>
                  <a:srgbClr val="333399"/>
                </a:solidFill>
              </a:rPr>
              <a:t>z hrubé mzdy – lze to brát jako </a:t>
            </a:r>
            <a:r>
              <a:rPr lang="cs-CZ" b="1" dirty="0" smtClean="0">
                <a:solidFill>
                  <a:srgbClr val="333399"/>
                </a:solidFill>
              </a:rPr>
              <a:t>část nevyplacené mzdy</a:t>
            </a:r>
            <a:r>
              <a:rPr lang="cs-CZ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1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OSVČ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13,5%</a:t>
            </a:r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b="1" dirty="0" smtClean="0">
                <a:solidFill>
                  <a:srgbClr val="333399"/>
                </a:solidFill>
              </a:rPr>
              <a:t>z vyměřovacího základu</a:t>
            </a: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Vyměřovacím základem</a:t>
            </a:r>
            <a:r>
              <a:rPr lang="cs-CZ" dirty="0" smtClean="0">
                <a:solidFill>
                  <a:srgbClr val="333399"/>
                </a:solidFill>
              </a:rPr>
              <a:t> je (od r. 2006) 50 % příjmu ze SVČ po odpočtu výdajů nutných na jeho dosažení, zajištění a udržení.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Je stanovena </a:t>
            </a:r>
            <a:r>
              <a:rPr lang="cs-CZ" b="1" dirty="0" smtClean="0">
                <a:solidFill>
                  <a:srgbClr val="333399"/>
                </a:solidFill>
              </a:rPr>
              <a:t>minimální měsíční záloha </a:t>
            </a:r>
            <a:r>
              <a:rPr lang="cs-CZ" dirty="0" smtClean="0">
                <a:solidFill>
                  <a:srgbClr val="333399"/>
                </a:solidFill>
              </a:rPr>
              <a:t>na </a:t>
            </a:r>
            <a:r>
              <a:rPr lang="cs-CZ" dirty="0" err="1" smtClean="0">
                <a:solidFill>
                  <a:srgbClr val="333399"/>
                </a:solidFill>
              </a:rPr>
              <a:t>zdr</a:t>
            </a:r>
            <a:r>
              <a:rPr lang="cs-CZ" dirty="0" smtClean="0">
                <a:solidFill>
                  <a:srgbClr val="333399"/>
                </a:solidFill>
              </a:rPr>
              <a:t>. </a:t>
            </a:r>
            <a:r>
              <a:rPr lang="cs-CZ" dirty="0" smtClean="0">
                <a:solidFill>
                  <a:srgbClr val="333399"/>
                </a:solidFill>
              </a:rPr>
              <a:t>pojištění</a:t>
            </a:r>
            <a:endParaRPr lang="cs-CZ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64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</a:rPr>
              <a:t>Osoba bez zdanitelných příjmů (OBZP)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89585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/>
              <a:t>O</a:t>
            </a:r>
            <a:r>
              <a:rPr lang="cs-CZ" sz="2400" dirty="0" smtClean="0"/>
              <a:t>soba, která má na území ČR trvalý pobyt,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není však zaměstnancem,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nemá příjmy ze samostatné výdělečné činnosti,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ani nepatří do kategorie, za kterou platí pojistné stát,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a uvedené skutečnosti trvají celý kalendářní  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měsíc.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1800" dirty="0" smtClean="0"/>
              <a:t>Např. žena v domácnosti, student školy, která neposkytuje soustavnou přípravu na budoucí povolání, člen náboženského řádu bez příjmu, nezaměstnaný neevidovaný na ÚP, absolvent SŠ, který ihned po prázdninách nenastoupí do zaměstnání + neeviduje se na ÚP + nezačne podnikat.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cs-CZ" sz="1800" dirty="0"/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en-GB" sz="2400" b="1" dirty="0" smtClean="0">
                <a:solidFill>
                  <a:srgbClr val="333399"/>
                </a:solidFill>
              </a:rPr>
              <a:t>OBZP </a:t>
            </a:r>
            <a:r>
              <a:rPr lang="cs-CZ" sz="2400" b="1" dirty="0" smtClean="0">
                <a:solidFill>
                  <a:srgbClr val="333399"/>
                </a:solidFill>
              </a:rPr>
              <a:t>platí 13,5 </a:t>
            </a:r>
            <a:r>
              <a:rPr lang="cs-CZ" sz="2400" b="1" dirty="0" smtClean="0">
                <a:solidFill>
                  <a:srgbClr val="333399"/>
                </a:solidFill>
              </a:rPr>
              <a:t>% z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minimální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mzd</a:t>
            </a:r>
            <a:r>
              <a:rPr lang="cs-CZ" sz="2400" b="1" dirty="0" smtClean="0">
                <a:solidFill>
                  <a:srgbClr val="333399"/>
                </a:solidFill>
              </a:rPr>
              <a:t>y </a:t>
            </a:r>
            <a:r>
              <a:rPr lang="cs-CZ" sz="2400" dirty="0" smtClean="0"/>
              <a:t>v měsíci, za které se platí pojistné. </a:t>
            </a:r>
            <a:endParaRPr lang="cs-CZ" sz="2400" dirty="0" smtClean="0"/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cs-CZ" sz="2400" dirty="0" smtClean="0"/>
              <a:t>2020: min. mzda 14 600, </a:t>
            </a:r>
            <a:r>
              <a:rPr lang="en-GB" sz="2400" dirty="0">
                <a:solidFill>
                  <a:srgbClr val="333399"/>
                </a:solidFill>
              </a:rPr>
              <a:t>OBZP </a:t>
            </a:r>
            <a:r>
              <a:rPr lang="cs-CZ" sz="2400" dirty="0">
                <a:solidFill>
                  <a:srgbClr val="333399"/>
                </a:solidFill>
              </a:rPr>
              <a:t>platí </a:t>
            </a:r>
            <a:r>
              <a:rPr lang="cs-CZ" sz="2400" dirty="0" smtClean="0">
                <a:solidFill>
                  <a:srgbClr val="333399"/>
                </a:solidFill>
              </a:rPr>
              <a:t>1971 Kč měsíčně.</a:t>
            </a:r>
            <a:endParaRPr lang="cs-CZ" sz="2400" dirty="0" smtClean="0"/>
          </a:p>
          <a:p>
            <a:pPr eaLnBrk="1" hangingPunct="1">
              <a:spcBef>
                <a:spcPts val="0"/>
              </a:spcBef>
              <a:defRPr/>
            </a:pPr>
            <a:endParaRPr lang="cs-CZ" sz="2200" dirty="0" smtClean="0"/>
          </a:p>
          <a:p>
            <a:pPr eaLnBrk="1" hangingPunct="1"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098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smtClean="0">
                <a:solidFill>
                  <a:srgbClr val="1B06BA"/>
                </a:solidFill>
              </a:rPr>
              <a:t>Osoby, za které je plátcem stát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Nezaopatřené děti (i PGS studenti nad 26 let)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Poživatelé důchodů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Osoby na mateřské a rodičovské dovolené 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Uchazeči o zaměstnání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pobírající dávky sociální péče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cs typeface="Arial" charset="0"/>
              </a:rPr>
              <a:t>z důvodu sociální potřebnosti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převážně nebo úplně bezmocné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pečující o </a:t>
            </a:r>
            <a:r>
              <a:rPr lang="cs-CZ" sz="2400" dirty="0" smtClean="0"/>
              <a:t>blízkou osobu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</a:t>
            </a:r>
            <a:r>
              <a:rPr lang="cs-CZ" sz="2400" dirty="0" smtClean="0"/>
              <a:t>ve vazbě nebo ve výkonu trestu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Stát</a:t>
            </a:r>
            <a:r>
              <a:rPr lang="cs-CZ" sz="2400" dirty="0" smtClean="0"/>
              <a:t> za vyjmenované osoby platí zálohu na zdravotní pojištění ve výši </a:t>
            </a:r>
            <a:r>
              <a:rPr lang="cs-CZ" sz="2400" b="1" dirty="0" smtClean="0">
                <a:solidFill>
                  <a:srgbClr val="333399"/>
                </a:solidFill>
              </a:rPr>
              <a:t>1 </a:t>
            </a:r>
            <a:r>
              <a:rPr lang="cs-CZ" sz="2400" b="1" dirty="0" smtClean="0">
                <a:solidFill>
                  <a:srgbClr val="333399"/>
                </a:solidFill>
              </a:rPr>
              <a:t>067 </a:t>
            </a:r>
            <a:r>
              <a:rPr lang="cs-CZ" sz="2400" b="1" dirty="0" smtClean="0">
                <a:solidFill>
                  <a:srgbClr val="333399"/>
                </a:solidFill>
              </a:rPr>
              <a:t>Kč </a:t>
            </a:r>
            <a:r>
              <a:rPr lang="cs-CZ" sz="2400" dirty="0" smtClean="0">
                <a:solidFill>
                  <a:srgbClr val="333399"/>
                </a:solidFill>
              </a:rPr>
              <a:t>měsíčně  </a:t>
            </a:r>
            <a:r>
              <a:rPr lang="cs-CZ" sz="2400" dirty="0" smtClean="0"/>
              <a:t>(</a:t>
            </a:r>
            <a:r>
              <a:rPr lang="cs-CZ" sz="2400" dirty="0"/>
              <a:t>v</a:t>
            </a:r>
            <a:r>
              <a:rPr lang="cs-CZ" sz="2400" dirty="0" smtClean="0"/>
              <a:t> r. </a:t>
            </a:r>
            <a:r>
              <a:rPr lang="cs-CZ" sz="2400" dirty="0" smtClean="0"/>
              <a:t>2020).</a:t>
            </a:r>
            <a:endParaRPr lang="cs-CZ" sz="2400" dirty="0" smtClean="0"/>
          </a:p>
          <a:p>
            <a:pPr eaLnBrk="1" hangingPunct="1">
              <a:defRPr/>
            </a:pP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02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Zdravotní pojišťovny v ČR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b="1" dirty="0">
                <a:solidFill>
                  <a:srgbClr val="333399"/>
                </a:solidFill>
              </a:rPr>
              <a:t>v</a:t>
            </a:r>
            <a:r>
              <a:rPr lang="cs-CZ" sz="2400" b="1" dirty="0" smtClean="0">
                <a:solidFill>
                  <a:srgbClr val="333399"/>
                </a:solidFill>
              </a:rPr>
              <a:t>eřejnoprávní neziskové organizace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mají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úkol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err="1" smtClean="0">
                <a:solidFill>
                  <a:srgbClr val="333399"/>
                </a:solidFill>
              </a:rPr>
              <a:t>vybírat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zdravotní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pojištění</a:t>
            </a:r>
            <a:r>
              <a:rPr lang="en-GB" sz="2000" dirty="0" smtClean="0">
                <a:solidFill>
                  <a:srgbClr val="333399"/>
                </a:solidFill>
              </a:rPr>
              <a:t> v </a:t>
            </a:r>
            <a:r>
              <a:rPr lang="en-GB" sz="2000" dirty="0" err="1" smtClean="0">
                <a:solidFill>
                  <a:srgbClr val="333399"/>
                </a:solidFill>
              </a:rPr>
              <a:t>zákonem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stanovené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výši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endParaRPr lang="cs-CZ" sz="2000" dirty="0" smtClean="0">
              <a:solidFill>
                <a:srgbClr val="333399"/>
              </a:solidFill>
            </a:endParaRPr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smtClean="0">
                <a:solidFill>
                  <a:srgbClr val="333399"/>
                </a:solidFill>
              </a:rPr>
              <a:t>a </a:t>
            </a:r>
            <a:r>
              <a:rPr lang="en-GB" sz="2000" dirty="0" err="1" smtClean="0">
                <a:solidFill>
                  <a:srgbClr val="333399"/>
                </a:solidFill>
              </a:rPr>
              <a:t>zajišťovat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za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vybrané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prostředky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úhrady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zdravotní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péče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tak</a:t>
            </a:r>
            <a:r>
              <a:rPr lang="en-GB" sz="2000" dirty="0" smtClean="0">
                <a:solidFill>
                  <a:srgbClr val="333399"/>
                </a:solidFill>
              </a:rPr>
              <a:t>, </a:t>
            </a:r>
            <a:r>
              <a:rPr lang="en-GB" sz="2000" dirty="0" err="1" smtClean="0">
                <a:solidFill>
                  <a:srgbClr val="333399"/>
                </a:solidFill>
              </a:rPr>
              <a:t>aby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vybrané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pojistné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bylo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vynakládáno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účelně</a:t>
            </a:r>
            <a:r>
              <a:rPr lang="en-GB" sz="2000" dirty="0" smtClean="0">
                <a:solidFill>
                  <a:srgbClr val="333399"/>
                </a:solidFill>
              </a:rPr>
              <a:t> a </a:t>
            </a:r>
            <a:r>
              <a:rPr lang="en-GB" sz="2000" dirty="0" err="1" smtClean="0">
                <a:solidFill>
                  <a:srgbClr val="333399"/>
                </a:solidFill>
              </a:rPr>
              <a:t>fektivně</a:t>
            </a:r>
            <a:r>
              <a:rPr lang="en-GB" sz="2000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uzavření/neuzavření smlouvy se zdravotnickým zařízením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výše a forma úhrad (</a:t>
            </a:r>
            <a:r>
              <a:rPr lang="cs-CZ" sz="2400" dirty="0" err="1" smtClean="0">
                <a:solidFill>
                  <a:srgbClr val="333399"/>
                </a:solidFill>
                <a:cs typeface="Arial" charset="0"/>
              </a:rPr>
              <a:t>kapitace</a:t>
            </a: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, výkon, paušál, DRG )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333399"/>
                </a:solidFill>
                <a:cs typeface="Arial" charset="0"/>
              </a:rPr>
              <a:t>f</a:t>
            </a: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inancování zdravotní péče  se stanovuje na základě tzv. dohodovacího řízení </a:t>
            </a:r>
          </a:p>
          <a:p>
            <a:pPr lvl="1" eaLnBrk="1" hangingPunct="1">
              <a:defRPr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mezi zdravotními pojišťovnami</a:t>
            </a:r>
          </a:p>
          <a:p>
            <a:pPr lvl="1" eaLnBrk="1" hangingPunct="1">
              <a:defRPr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Českou lékařskou komorou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333399"/>
                </a:solidFill>
                <a:cs typeface="Arial" charset="0"/>
              </a:rPr>
              <a:t>p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říp. vládou  (MZ)</a:t>
            </a:r>
          </a:p>
        </p:txBody>
      </p:sp>
    </p:spTree>
    <p:extLst>
      <p:ext uri="{BB962C8B-B14F-4D97-AF65-F5344CB8AC3E}">
        <p14:creationId xmlns:p14="http://schemas.microsoft.com/office/powerpoint/2010/main" val="362155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Autofit/>
          </a:bodyPr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Výběr zdravotní pojišťovny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4744"/>
            <a:ext cx="8229600" cy="5544344"/>
          </a:xfrm>
        </p:spPr>
        <p:txBody>
          <a:bodyPr/>
          <a:lstStyle/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333399"/>
                </a:solidFill>
              </a:rPr>
              <a:t>Volba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zdravotní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pojišťovny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výběr</a:t>
            </a:r>
            <a:r>
              <a:rPr lang="en-GB" sz="2400" dirty="0" smtClean="0">
                <a:solidFill>
                  <a:srgbClr val="333399"/>
                </a:solidFill>
              </a:rPr>
              <a:t> z</a:t>
            </a:r>
            <a:r>
              <a:rPr lang="cs-CZ" sz="2400" dirty="0" smtClean="0">
                <a:solidFill>
                  <a:srgbClr val="333399"/>
                </a:solidFill>
              </a:rPr>
              <a:t>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7</a:t>
            </a:r>
            <a:r>
              <a:rPr lang="cs-CZ" sz="2400" dirty="0" smtClean="0">
                <a:solidFill>
                  <a:srgbClr val="333399"/>
                </a:solidFill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zdravotních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pojišťoven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novorozenec</a:t>
            </a:r>
            <a:r>
              <a:rPr lang="en-GB" sz="2400" dirty="0" smtClean="0">
                <a:solidFill>
                  <a:srgbClr val="333399"/>
                </a:solidFill>
              </a:rPr>
              <a:t> se </a:t>
            </a:r>
            <a:r>
              <a:rPr lang="en-GB" sz="2400" dirty="0" err="1" smtClean="0">
                <a:solidFill>
                  <a:srgbClr val="333399"/>
                </a:solidFill>
              </a:rPr>
              <a:t>stává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automaticky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pojištěncem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té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zdravotní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pojišťovny</a:t>
            </a:r>
            <a:r>
              <a:rPr lang="en-GB" sz="2400" dirty="0" smtClean="0">
                <a:solidFill>
                  <a:srgbClr val="333399"/>
                </a:solidFill>
              </a:rPr>
              <a:t>, u </a:t>
            </a:r>
            <a:r>
              <a:rPr lang="en-GB" sz="2400" dirty="0" err="1" smtClean="0">
                <a:solidFill>
                  <a:srgbClr val="333399"/>
                </a:solidFill>
              </a:rPr>
              <a:t>níž</a:t>
            </a:r>
            <a:r>
              <a:rPr lang="en-GB" sz="2400" dirty="0" smtClean="0">
                <a:solidFill>
                  <a:srgbClr val="333399"/>
                </a:solidFill>
              </a:rPr>
              <a:t> je </a:t>
            </a:r>
            <a:r>
              <a:rPr lang="en-GB" sz="2400" dirty="0" err="1" smtClean="0">
                <a:solidFill>
                  <a:srgbClr val="333399"/>
                </a:solidFill>
              </a:rPr>
              <a:t>pojištěna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jeho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matka</a:t>
            </a:r>
            <a:endParaRPr lang="en-GB" sz="2400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333399"/>
                </a:solidFill>
              </a:rPr>
              <a:t>Změna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zdravotní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pojišťovny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ze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zákona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lze </a:t>
            </a:r>
            <a:r>
              <a:rPr lang="en-GB" sz="2400" dirty="0" smtClean="0">
                <a:solidFill>
                  <a:srgbClr val="333399"/>
                </a:solidFill>
              </a:rPr>
              <a:t>1x </a:t>
            </a:r>
            <a:r>
              <a:rPr lang="en-GB" sz="2400" dirty="0" err="1" smtClean="0">
                <a:solidFill>
                  <a:srgbClr val="333399"/>
                </a:solidFill>
              </a:rPr>
              <a:t>za</a:t>
            </a:r>
            <a:r>
              <a:rPr lang="en-GB" sz="2400" dirty="0" smtClean="0">
                <a:solidFill>
                  <a:srgbClr val="333399"/>
                </a:solidFill>
              </a:rPr>
              <a:t> 12 </a:t>
            </a:r>
            <a:r>
              <a:rPr lang="en-GB" sz="2400" dirty="0" err="1" smtClean="0">
                <a:solidFill>
                  <a:srgbClr val="333399"/>
                </a:solidFill>
              </a:rPr>
              <a:t>měsíců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cs-CZ" sz="2800" b="1" dirty="0" smtClean="0">
                <a:solidFill>
                  <a:srgbClr val="333399"/>
                </a:solidFill>
              </a:rPr>
              <a:t>K</a:t>
            </a:r>
            <a:r>
              <a:rPr lang="en-GB" sz="2800" b="1" dirty="0" err="1" smtClean="0">
                <a:solidFill>
                  <a:srgbClr val="333399"/>
                </a:solidFill>
              </a:rPr>
              <a:t>ritéri</a:t>
            </a:r>
            <a:r>
              <a:rPr lang="cs-CZ" sz="2800" b="1" dirty="0" smtClean="0">
                <a:solidFill>
                  <a:srgbClr val="333399"/>
                </a:solidFill>
              </a:rPr>
              <a:t>a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dostupnost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smluvní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lékařské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praktická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využitelnost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nabízených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výhod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z fondu prevence</a:t>
            </a:r>
            <a:endParaRPr lang="cs-CZ" sz="2400" dirty="0" smtClean="0">
              <a:solidFill>
                <a:srgbClr val="33339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95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06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Zdravotní pojišťovny a počet jejich pojištěnců v r. 2017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637" y="1844824"/>
            <a:ext cx="8568952" cy="4680520"/>
          </a:xfrm>
        </p:spPr>
        <p:txBody>
          <a:bodyPr/>
          <a:lstStyle/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Česká průmyslová zdravotní pojišťovna: 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1,24 mil.    (11,6 %)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Oborová </a:t>
            </a: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zaměstnanců </a:t>
            </a:r>
          </a:p>
          <a:p>
            <a:pPr marL="0" lvl="1" indent="0" eaLnBrk="1" hangingPunct="1">
              <a:spcBef>
                <a:spcPts val="1800"/>
              </a:spcBef>
              <a:buNone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bank, pojišťoven a stavebnictví: 	</a:t>
            </a:r>
            <a:r>
              <a:rPr lang="cs-CZ" sz="2000" dirty="0">
                <a:solidFill>
                  <a:srgbClr val="333399"/>
                </a:solidFill>
                <a:cs typeface="Arial" charset="0"/>
              </a:rPr>
              <a:t>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728 tis.	      (7,1 %)	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Revírní bratrská pokladna: 			 431 tis.	      (4,1 %)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Vojenská zdravotní pojišťovna:		 700 tis.      (6,8 %)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Všeobecná zdravotní pojišťovna:	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5,91 mil.    (57,0 %)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     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Zaměstnanecká pojišťovna Škoda:		 142 tis.       (1,3 %)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Ministerstva vnitra:             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1,30 mil. </a:t>
            </a:r>
            <a:r>
              <a:rPr lang="cs-CZ" sz="2000" b="1" dirty="0">
                <a:solidFill>
                  <a:srgbClr val="333399"/>
                </a:solidFill>
                <a:cs typeface="Arial" charset="0"/>
              </a:rPr>
              <a:t> 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   (12,1 %)</a:t>
            </a:r>
          </a:p>
        </p:txBody>
      </p:sp>
    </p:spTree>
    <p:extLst>
      <p:ext uri="{BB962C8B-B14F-4D97-AF65-F5344CB8AC3E}">
        <p14:creationId xmlns:p14="http://schemas.microsoft.com/office/powerpoint/2010/main" val="29345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SOUKROMOPRÁVNÍ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0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333399"/>
                </a:solidFill>
              </a:rPr>
              <a:t>Co lze pojistit?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040312"/>
          </a:xfrm>
        </p:spPr>
        <p:txBody>
          <a:bodyPr/>
          <a:lstStyle/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b="1" dirty="0" err="1" smtClean="0">
                <a:solidFill>
                  <a:srgbClr val="333399"/>
                </a:solidFill>
              </a:rPr>
              <a:t>Typy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soukromého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zdravotního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pojištění</a:t>
            </a:r>
            <a:r>
              <a:rPr lang="en-GB" b="1" dirty="0" smtClean="0">
                <a:solidFill>
                  <a:srgbClr val="333399"/>
                </a:solidFill>
              </a:rPr>
              <a:t>: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b="1" i="1" dirty="0" smtClean="0">
              <a:solidFill>
                <a:srgbClr val="333399"/>
              </a:solidFill>
            </a:endParaRP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 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denní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dávky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při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pracovní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neschopnosti</a:t>
            </a:r>
            <a:endParaRPr lang="en-GB" sz="24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pobytu</a:t>
            </a:r>
            <a:r>
              <a:rPr lang="en-GB" sz="2400" dirty="0" smtClean="0">
                <a:solidFill>
                  <a:srgbClr val="333399"/>
                </a:solidFill>
              </a:rPr>
              <a:t> v </a:t>
            </a:r>
            <a:r>
              <a:rPr lang="en-GB" sz="2400" dirty="0" err="1" smtClean="0">
                <a:solidFill>
                  <a:srgbClr val="333399"/>
                </a:solidFill>
              </a:rPr>
              <a:t>nemocnici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Ušlý příjem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Nadstandard</a:t>
            </a:r>
            <a:endParaRPr lang="en-GB" sz="20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stomatologické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vážných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onemocněn</a:t>
            </a:r>
            <a:r>
              <a:rPr lang="cs-CZ" sz="2400" dirty="0" smtClean="0">
                <a:solidFill>
                  <a:srgbClr val="333399"/>
                </a:solidFill>
              </a:rPr>
              <a:t>í a </a:t>
            </a:r>
            <a:r>
              <a:rPr lang="en-GB" sz="2400" dirty="0" smtClean="0">
                <a:solidFill>
                  <a:srgbClr val="333399"/>
                </a:solidFill>
              </a:rPr>
              <a:t>invalidity</a:t>
            </a:r>
            <a:endParaRPr lang="cs-CZ" sz="2400" dirty="0">
              <a:solidFill>
                <a:srgbClr val="333399"/>
              </a:solidFill>
            </a:endParaRP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Dlouhodobá pracovní neschopnost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Výdaje spojené s léčením, výdaje na nadstandardní péči, na jednorázové splacení závazků např. úvěr, leasing nebo na úpravu prostředí (bezbariérový byt).</a:t>
            </a:r>
            <a:endParaRPr lang="cs-CZ" dirty="0">
              <a:solidFill>
                <a:srgbClr val="333399"/>
              </a:solidFill>
            </a:endParaRP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dlouhodobé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r>
              <a:rPr lang="cs-CZ" sz="2400" dirty="0" smtClean="0">
                <a:solidFill>
                  <a:srgbClr val="333399"/>
                </a:solidFill>
              </a:rPr>
              <a:t> (potřeba pečovatele)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Léčebné výlohy při cestách do zahraničí</a:t>
            </a:r>
            <a:endParaRPr lang="en-GB" sz="24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5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2010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Veřejné zdravotní pojištění </a:t>
            </a:r>
            <a:r>
              <a:rPr lang="cs-CZ" sz="2400" dirty="0" smtClean="0">
                <a:solidFill>
                  <a:srgbClr val="333399"/>
                </a:solidFill>
              </a:rPr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z</a:t>
            </a:r>
            <a:r>
              <a:rPr lang="cs-CZ" sz="2000" dirty="0" smtClean="0">
                <a:solidFill>
                  <a:srgbClr val="333399"/>
                </a:solidFill>
              </a:rPr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Státní a místní rozpočty 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státní  </a:t>
            </a:r>
            <a:r>
              <a:rPr lang="cs-CZ" sz="2000" dirty="0">
                <a:solidFill>
                  <a:srgbClr val="333399"/>
                </a:solidFill>
              </a:rPr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krajské </a:t>
            </a:r>
            <a:r>
              <a:rPr lang="cs-CZ" sz="2000" dirty="0">
                <a:solidFill>
                  <a:srgbClr val="333399"/>
                </a:solidFill>
              </a:rPr>
              <a:t>a obecní (krajský, obecní rozpočet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Soukromé </a:t>
            </a:r>
            <a:r>
              <a:rPr lang="cs-CZ" sz="2400" b="1" dirty="0">
                <a:solidFill>
                  <a:srgbClr val="333399"/>
                </a:solidFill>
              </a:rPr>
              <a:t>platby 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další soukromé platby (dary, sbírky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1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Charakteristiky soukromého zdravotního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Nedochází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ke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spoření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celou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vloženou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částku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používá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pokrytí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rizik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Výše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plnění</a:t>
            </a:r>
            <a:r>
              <a:rPr lang="en-GB" sz="2400" dirty="0" smtClean="0">
                <a:solidFill>
                  <a:srgbClr val="333399"/>
                </a:solidFill>
              </a:rPr>
              <a:t> se </a:t>
            </a:r>
            <a:r>
              <a:rPr lang="en-GB" sz="2400" dirty="0" err="1" smtClean="0">
                <a:solidFill>
                  <a:srgbClr val="333399"/>
                </a:solidFill>
              </a:rPr>
              <a:t>zpravidla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stanovuje</a:t>
            </a:r>
            <a:r>
              <a:rPr lang="en-GB" sz="2400" dirty="0" smtClean="0">
                <a:solidFill>
                  <a:srgbClr val="333399"/>
                </a:solidFill>
              </a:rPr>
              <a:t> v </a:t>
            </a:r>
            <a:r>
              <a:rPr lang="en-GB" sz="2400" dirty="0" err="1" smtClean="0">
                <a:solidFill>
                  <a:srgbClr val="333399"/>
                </a:solidFill>
              </a:rPr>
              <a:t>závislosti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na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počtu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dní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pracovní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neschopnosti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nikoli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základě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bodového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ohodnocení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jako</a:t>
            </a:r>
            <a:r>
              <a:rPr lang="en-GB" sz="2400" dirty="0" smtClean="0">
                <a:solidFill>
                  <a:srgbClr val="333399"/>
                </a:solidFill>
              </a:rPr>
              <a:t> u </a:t>
            </a:r>
            <a:r>
              <a:rPr lang="en-GB" sz="2400" dirty="0" err="1" smtClean="0">
                <a:solidFill>
                  <a:srgbClr val="333399"/>
                </a:solidFill>
              </a:rPr>
              <a:t>úrazového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Pojišťovna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zpravidla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plní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žádost</a:t>
            </a:r>
            <a:r>
              <a:rPr lang="en-GB" sz="2400" dirty="0" smtClean="0">
                <a:solidFill>
                  <a:srgbClr val="333399"/>
                </a:solidFill>
              </a:rPr>
              <a:t> o </a:t>
            </a:r>
            <a:r>
              <a:rPr lang="en-GB" sz="2400" dirty="0" err="1" smtClean="0">
                <a:solidFill>
                  <a:srgbClr val="333399"/>
                </a:solidFill>
              </a:rPr>
              <a:t>plnění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až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uplynutí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čekací</a:t>
            </a:r>
            <a:r>
              <a:rPr lang="cs-CZ" sz="2400" b="1" dirty="0" smtClean="0">
                <a:solidFill>
                  <a:srgbClr val="333399"/>
                </a:solidFill>
              </a:rPr>
              <a:t> (karenční)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doby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b="1" dirty="0" err="1" smtClean="0">
                <a:solidFill>
                  <a:srgbClr val="333399"/>
                </a:solidFill>
              </a:rPr>
              <a:t>Nelze</a:t>
            </a:r>
            <a:r>
              <a:rPr lang="en-GB" sz="2400" b="1" dirty="0" smtClean="0">
                <a:solidFill>
                  <a:srgbClr val="333399"/>
                </a:solidFill>
              </a:rPr>
              <a:t> se </a:t>
            </a:r>
            <a:r>
              <a:rPr lang="en-GB" sz="2400" b="1" dirty="0" err="1" smtClean="0">
                <a:solidFill>
                  <a:srgbClr val="333399"/>
                </a:solidFill>
              </a:rPr>
              <a:t>pojistit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na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smrt</a:t>
            </a:r>
            <a:r>
              <a:rPr lang="en-GB" sz="2400" dirty="0" smtClean="0">
                <a:solidFill>
                  <a:srgbClr val="333399"/>
                </a:solidFill>
              </a:rPr>
              <a:t>, pro </a:t>
            </a:r>
            <a:r>
              <a:rPr lang="en-GB" sz="2400" dirty="0" err="1" smtClean="0">
                <a:solidFill>
                  <a:srgbClr val="333399"/>
                </a:solidFill>
              </a:rPr>
              <a:t>případ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smrti</a:t>
            </a:r>
            <a:r>
              <a:rPr lang="en-GB" sz="2400" dirty="0" smtClean="0">
                <a:solidFill>
                  <a:srgbClr val="333399"/>
                </a:solidFill>
              </a:rPr>
              <a:t> je </a:t>
            </a:r>
            <a:r>
              <a:rPr lang="en-GB" sz="2400" dirty="0" err="1" smtClean="0">
                <a:solidFill>
                  <a:srgbClr val="333399"/>
                </a:solidFill>
              </a:rPr>
              <a:t>nutné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br>
              <a:rPr lang="en-GB" sz="2400" dirty="0" smtClean="0">
                <a:solidFill>
                  <a:srgbClr val="333399"/>
                </a:solidFill>
              </a:rPr>
            </a:br>
            <a:r>
              <a:rPr lang="en-GB" sz="2400" dirty="0" err="1" smtClean="0">
                <a:solidFill>
                  <a:srgbClr val="333399"/>
                </a:solidFill>
              </a:rPr>
              <a:t>využít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jiné produkty </a:t>
            </a:r>
            <a:r>
              <a:rPr lang="en-GB" sz="2400" dirty="0" smtClean="0">
                <a:solidFill>
                  <a:srgbClr val="333399"/>
                </a:solidFill>
              </a:rPr>
              <a:t>(</a:t>
            </a:r>
            <a:r>
              <a:rPr lang="cs-CZ" sz="2400" dirty="0" smtClean="0">
                <a:solidFill>
                  <a:srgbClr val="333399"/>
                </a:solidFill>
              </a:rPr>
              <a:t>např. </a:t>
            </a:r>
            <a:r>
              <a:rPr lang="en-GB" sz="2400" dirty="0" err="1" smtClean="0">
                <a:solidFill>
                  <a:srgbClr val="333399"/>
                </a:solidFill>
              </a:rPr>
              <a:t>rizikové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životní</a:t>
            </a:r>
            <a:r>
              <a:rPr lang="cs-CZ" sz="2400" dirty="0" smtClean="0">
                <a:solidFill>
                  <a:srgbClr val="333399"/>
                </a:solidFill>
              </a:rPr>
              <a:t> nebo </a:t>
            </a:r>
            <a:r>
              <a:rPr lang="en-GB" sz="2400" dirty="0" err="1" smtClean="0">
                <a:solidFill>
                  <a:srgbClr val="333399"/>
                </a:solidFill>
              </a:rPr>
              <a:t>kapitálové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životní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).</a:t>
            </a:r>
          </a:p>
          <a:p>
            <a:pPr>
              <a:defRPr/>
            </a:pPr>
            <a:endParaRPr lang="cs-CZ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3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333399"/>
                </a:solidFill>
              </a:rPr>
              <a:t>Cizinci odkázáni na komerční ZP</a:t>
            </a:r>
            <a:endParaRPr lang="cs-CZ" sz="3200" dirty="0" smtClean="0">
              <a:solidFill>
                <a:srgbClr val="333399"/>
              </a:solidFill>
            </a:endParaRP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569200" cy="5256213"/>
          </a:xfrm>
        </p:spPr>
        <p:txBody>
          <a:bodyPr/>
          <a:lstStyle/>
          <a:p>
            <a:r>
              <a:rPr lang="cs-CZ" sz="2200" b="1" dirty="0" smtClean="0">
                <a:solidFill>
                  <a:srgbClr val="333399"/>
                </a:solidFill>
              </a:rPr>
              <a:t>Občané ze „třetích zemí“</a:t>
            </a:r>
            <a:r>
              <a:rPr lang="cs-CZ" sz="2200" dirty="0" smtClean="0">
                <a:solidFill>
                  <a:srgbClr val="333399"/>
                </a:solidFill>
              </a:rPr>
              <a:t> se účastní veřejného zdravotního pojištění,  pokud pracují </a:t>
            </a:r>
            <a:r>
              <a:rPr lang="cs-CZ" sz="2200" b="1" dirty="0" smtClean="0">
                <a:solidFill>
                  <a:srgbClr val="333399"/>
                </a:solidFill>
              </a:rPr>
              <a:t>jako zaměstnanci u zaměstnavatele se sídlem v ČR. </a:t>
            </a:r>
          </a:p>
          <a:p>
            <a:r>
              <a:rPr lang="cs-CZ" sz="2200" b="1" dirty="0" smtClean="0">
                <a:solidFill>
                  <a:srgbClr val="333399"/>
                </a:solidFill>
              </a:rPr>
              <a:t>Ostatní cizinci ze zemí mimo EU </a:t>
            </a:r>
            <a:r>
              <a:rPr lang="cs-CZ" sz="2200" dirty="0" smtClean="0">
                <a:solidFill>
                  <a:srgbClr val="333399"/>
                </a:solidFill>
              </a:rPr>
              <a:t>s dlouhodobým pobytem v ČR si musí zdravotní pojištění obstarat jiným způsobem. </a:t>
            </a:r>
          </a:p>
          <a:p>
            <a:r>
              <a:rPr lang="cs-CZ" sz="2200" dirty="0" smtClean="0">
                <a:solidFill>
                  <a:srgbClr val="333399"/>
                </a:solidFill>
              </a:rPr>
              <a:t>Týká se to cizinců, kteří v ČR: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působí jako živnostníci či podnikatelé (OSVČ) a nemají trvalý pobyt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jsou rodinnými příslušníky (děti, a to včetně zde narozených dětí, manželé, starší rodiče) všech cizinců ze třetích zemí, tj. i cizinců s trvalým pobytem; dokonce sem spadají i rodinní příslušníci českých občanů, pokud ještě nemají trvalý pobyt (do dvou let po sňatku) a nejsou v ČR ani zaměstnanci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studenti </a:t>
            </a:r>
          </a:p>
          <a:p>
            <a:pPr marL="457200" lvl="1" indent="0">
              <a:buNone/>
            </a:pPr>
            <a:endParaRPr lang="cs-CZ" sz="2200" dirty="0" smtClean="0">
              <a:solidFill>
                <a:srgbClr val="333399"/>
              </a:solidFill>
            </a:endParaRPr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8342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333399"/>
                </a:solidFill>
              </a:rPr>
              <a:t>Cizinci odkázáni na komerční ZP</a:t>
            </a:r>
            <a:endParaRPr lang="cs-CZ" sz="3200" dirty="0" smtClean="0">
              <a:solidFill>
                <a:srgbClr val="333399"/>
              </a:solidFill>
            </a:endParaRP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>
            <a:normAutofit fontScale="92500"/>
          </a:bodyPr>
          <a:lstStyle/>
          <a:p>
            <a:r>
              <a:rPr lang="cs-CZ" sz="2000" dirty="0" smtClean="0">
                <a:solidFill>
                  <a:srgbClr val="333399"/>
                </a:solidFill>
              </a:rPr>
              <a:t>Jedná se odhadem o </a:t>
            </a:r>
            <a:r>
              <a:rPr lang="cs-CZ" sz="2000" b="1" dirty="0" smtClean="0">
                <a:solidFill>
                  <a:srgbClr val="333399"/>
                </a:solidFill>
              </a:rPr>
              <a:t>150 000 cizinců s legálním pobytem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Minimální pojistné krytí je do 30 000 EUR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Jsou povinni si sjednat komerční zdravotní pojištění, které však není nijak regulováno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uzavření smlouvy o komerčním zdravotním pojištění totiž cizinci nikterak negarantuje, že mu příslušná pojišťovna zdravotní péči skutečně proplatí. Oproti veřejnému zdravotnímu pojištění jsou pro všechny druhy komerčního pojištění charakteristické </a:t>
            </a:r>
            <a:r>
              <a:rPr lang="cs-CZ" sz="1600" b="1" dirty="0" smtClean="0">
                <a:solidFill>
                  <a:srgbClr val="333399"/>
                </a:solidFill>
              </a:rPr>
              <a:t>četné výluky </a:t>
            </a:r>
            <a:r>
              <a:rPr lang="cs-CZ" sz="1600" dirty="0" smtClean="0">
                <a:solidFill>
                  <a:srgbClr val="333399"/>
                </a:solidFill>
              </a:rPr>
              <a:t>z pojištění </a:t>
            </a:r>
            <a:r>
              <a:rPr lang="cs-CZ" sz="1600" b="1" dirty="0" smtClean="0">
                <a:solidFill>
                  <a:srgbClr val="333399"/>
                </a:solidFill>
              </a:rPr>
              <a:t>a limity </a:t>
            </a:r>
            <a:r>
              <a:rPr lang="cs-CZ" sz="1600" dirty="0" smtClean="0">
                <a:solidFill>
                  <a:srgbClr val="333399"/>
                </a:solidFill>
              </a:rPr>
              <a:t>pojistného plnění, které účelnost tohoto pojištění velmi zpochybňují.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2 typy balíčků: Základní péče nebo Komplexní péče 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Od r. 2010 je možnost pojištění omezena na pojišťovny se sídlem v ČR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Problémem jsou zejména </a:t>
            </a:r>
            <a:r>
              <a:rPr lang="cs-CZ" sz="2000" b="1" dirty="0" smtClean="0">
                <a:solidFill>
                  <a:srgbClr val="333399"/>
                </a:solidFill>
              </a:rPr>
              <a:t>následující omezení: </a:t>
            </a:r>
            <a:endParaRPr lang="cs-CZ" sz="2000" dirty="0" smtClean="0">
              <a:solidFill>
                <a:srgbClr val="333399"/>
              </a:solidFill>
            </a:endParaRP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výluky z pojištění vztahující se k druhům onemocnění a k druhům lékařské péče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výluky z pojištění vztahující se k příčinám či jiným okolnostem vzniku pojistné události, tj. onemocnění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maximální limit pojistného plnění (na 1 událost vs. celkový roční limit – malý rozdíl)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podmínka dodržení dalších povinností vyplývajících ze smlouvy 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možnost pojišťoven </a:t>
            </a:r>
            <a:r>
              <a:rPr lang="cs-CZ" sz="1600" b="1" dirty="0" smtClean="0">
                <a:solidFill>
                  <a:srgbClr val="333399"/>
                </a:solidFill>
              </a:rPr>
              <a:t>kdykoliv </a:t>
            </a:r>
            <a:r>
              <a:rPr lang="cs-CZ" sz="1600" dirty="0" smtClean="0">
                <a:solidFill>
                  <a:srgbClr val="333399"/>
                </a:solidFill>
              </a:rPr>
              <a:t>odstoupit od smlouvy. </a:t>
            </a:r>
          </a:p>
          <a:p>
            <a:endParaRPr lang="cs-CZ" sz="20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2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cap="all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Formy úhrad ze ZP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8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endParaRPr lang="cs-CZ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257155"/>
          </a:xfrm>
        </p:spPr>
        <p:txBody>
          <a:bodyPr/>
          <a:lstStyle/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motivovat poskytovatele k nabídce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„nadbytečných“  zdravotnických výkonů</a:t>
            </a:r>
          </a:p>
          <a:p>
            <a:pPr marL="0" indent="0">
              <a:buNone/>
              <a:defRPr/>
            </a:pP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motivovat poskytovatele k "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nedostatečnému„ poskytování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zdravotní péče (systém paušálních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plateb)</a:t>
            </a:r>
          </a:p>
          <a:p>
            <a:pPr marL="0" indent="0">
              <a:buNone/>
              <a:defRPr/>
            </a:pP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garantovat úhradu oprávněných (nutných) nákladů poskytnuté zdravotní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péče</a:t>
            </a: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sz="2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4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endParaRPr lang="cs-CZ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7920880" cy="525715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800" b="1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Kapitace</a:t>
            </a:r>
            <a:endParaRPr lang="cs-CZ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registrovaného pacienta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výkon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Bodové hodnoty výkonů v sazebníku „Seznam zdravotních výkonů“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Hodnota bodu je výsledkem dohodovacího řízení mezi ZP a ČLK, stanovuje se pro nadcházející čtvrtletí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Paušál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Stanovený pro daný typ </a:t>
            </a:r>
            <a:r>
              <a:rPr lang="cs-CZ" sz="2400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zdr</a:t>
            </a: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 zařízení na základě veškeré vykázané a uznané péče v předcházejícím roce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DRG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Definování skupin </a:t>
            </a:r>
            <a:r>
              <a:rPr lang="cs-CZ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 klinicky a nákladově shodnými případy.</a:t>
            </a:r>
            <a:endParaRPr lang="cs-CZ" sz="24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31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úhrady: </a:t>
            </a:r>
            <a:b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Ambulantní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13384"/>
            <a:ext cx="8496944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Praktičtí lékaři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</a:rPr>
              <a:t>kapitace</a:t>
            </a:r>
            <a:r>
              <a:rPr lang="cs-CZ" sz="2400" dirty="0" smtClean="0">
                <a:solidFill>
                  <a:srgbClr val="333399"/>
                </a:solidFill>
              </a:rPr>
              <a:t> + platba za výkon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Stomatologové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platba za výkon (zvláštní sazebník, výkony v Kč, </a:t>
            </a:r>
            <a:r>
              <a:rPr lang="cs-CZ" sz="2400" dirty="0">
                <a:solidFill>
                  <a:srgbClr val="333399"/>
                </a:solidFill>
              </a:rPr>
              <a:t>n</a:t>
            </a:r>
            <a:r>
              <a:rPr lang="cs-CZ" sz="2400" dirty="0" smtClean="0">
                <a:solidFill>
                  <a:srgbClr val="333399"/>
                </a:solidFill>
              </a:rPr>
              <a:t>e v bodech)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>
                <a:solidFill>
                  <a:srgbClr val="333399"/>
                </a:solidFill>
              </a:rPr>
              <a:t>p</a:t>
            </a:r>
            <a:r>
              <a:rPr lang="cs-CZ" sz="2400" dirty="0" smtClean="0">
                <a:solidFill>
                  <a:srgbClr val="333399"/>
                </a:solidFill>
              </a:rPr>
              <a:t>římé platby (definice nadstandardu)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Ambulantní specialisté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platba za výkon (hodnota bodu dle specializace)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maximální úhrada na jednoho ošetřeného pacienta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Laboratoře a RTG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>
                <a:solidFill>
                  <a:srgbClr val="333399"/>
                </a:solidFill>
              </a:rPr>
              <a:t>p</a:t>
            </a:r>
            <a:r>
              <a:rPr lang="cs-CZ" sz="2400" dirty="0" smtClean="0">
                <a:solidFill>
                  <a:srgbClr val="333399"/>
                </a:solidFill>
              </a:rPr>
              <a:t>aušální sazba (odhad potřeby financí na základě referenčního období), výjimečně platba za výkon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66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</a:rPr>
            </a:br>
            <a:r>
              <a:rPr lang="cs-CZ" b="1" dirty="0" smtClean="0">
                <a:solidFill>
                  <a:srgbClr val="333399"/>
                </a:solidFill>
              </a:rPr>
              <a:t>Nemocnice</a:t>
            </a:r>
            <a:endParaRPr lang="cs-CZ" dirty="0" smtClean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Od roku 2012 postupný přechod na systém DRG</a:t>
            </a:r>
          </a:p>
          <a:p>
            <a:pPr lvl="1"/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Definování skupin s klinicky a nákladově shodnými případy.</a:t>
            </a:r>
          </a:p>
          <a:p>
            <a:pPr lvl="1"/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</a:t>
            </a:r>
            <a:r>
              <a:rPr lang="cs-CZ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odléčeného</a:t>
            </a:r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pacienta, nikoli za provedené výkony.</a:t>
            </a:r>
          </a:p>
          <a:p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Platby:  cca 80 % péče placeno DRG, 20 % hrazeno paušálem</a:t>
            </a:r>
          </a:p>
        </p:txBody>
      </p:sp>
    </p:spTree>
    <p:extLst>
      <p:ext uri="{BB962C8B-B14F-4D97-AF65-F5344CB8AC3E}">
        <p14:creationId xmlns:p14="http://schemas.microsoft.com/office/powerpoint/2010/main" val="39461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cap="all" dirty="0" smtClean="0">
                <a:solidFill>
                  <a:srgbClr val="333399"/>
                </a:solidFill>
                <a:cs typeface="Arial" panose="020B0604020202020204" pitchFamily="34" charset="0"/>
              </a:rPr>
              <a:t>financování zdravotnických služeb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0000"/>
                </a:solidFill>
                <a:cs typeface="Arial" charset="0"/>
              </a:rPr>
              <a:t>ČSÚ: </a:t>
            </a:r>
            <a:r>
              <a:rPr lang="cs-CZ" altLang="cs-CZ" dirty="0">
                <a:solidFill>
                  <a:srgbClr val="000000"/>
                </a:solidFill>
                <a:cs typeface="Arial" charset="0"/>
                <a:hlinkClick r:id="rId2"/>
              </a:rPr>
              <a:t>Výsledky financování zdravotnických služeb ČR v letech 2010 - </a:t>
            </a:r>
            <a:r>
              <a:rPr lang="cs-CZ" altLang="cs-CZ" dirty="0" smtClean="0">
                <a:solidFill>
                  <a:srgbClr val="000000"/>
                </a:solidFill>
                <a:cs typeface="Arial" charset="0"/>
                <a:hlinkClick r:id="rId2"/>
              </a:rPr>
              <a:t>2018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eaLnBrk="1" hangingPunct="1"/>
            <a:r>
              <a:rPr lang="cs-CZ" altLang="cs-CZ" dirty="0" smtClean="0">
                <a:solidFill>
                  <a:srgbClr val="000000"/>
                </a:solidFill>
                <a:cs typeface="Arial" charset="0"/>
              </a:rPr>
              <a:t>Mezinárodní metodika: OECD, WHO, </a:t>
            </a:r>
            <a:r>
              <a:rPr lang="cs-CZ" altLang="cs-CZ" dirty="0" err="1" smtClean="0">
                <a:solidFill>
                  <a:srgbClr val="000000"/>
                </a:solidFill>
                <a:cs typeface="Arial" charset="0"/>
              </a:rPr>
              <a:t>Eurostat</a:t>
            </a:r>
            <a:endParaRPr lang="cs-CZ" altLang="cs-CZ" dirty="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46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658" y="692696"/>
            <a:ext cx="8442343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Veřejné zdravotní pojištění </a:t>
            </a:r>
            <a:r>
              <a:rPr lang="cs-CZ" sz="2400" dirty="0" smtClean="0">
                <a:solidFill>
                  <a:srgbClr val="333399"/>
                </a:solidFill>
              </a:rPr>
              <a:t>(65 %)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z</a:t>
            </a:r>
            <a:r>
              <a:rPr lang="cs-CZ" sz="2000" dirty="0" smtClean="0">
                <a:solidFill>
                  <a:srgbClr val="333399"/>
                </a:solidFill>
              </a:rPr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Státní a místní rozpočty </a:t>
            </a:r>
            <a:r>
              <a:rPr lang="cs-CZ" sz="2400" dirty="0" smtClean="0">
                <a:solidFill>
                  <a:srgbClr val="333399"/>
                </a:solidFill>
              </a:rPr>
              <a:t>(18 %)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státní  (státní rozpočet – výzkum a vývoj, vzdělávání </a:t>
            </a:r>
            <a:r>
              <a:rPr lang="cs-CZ" sz="2000" dirty="0" err="1" smtClean="0">
                <a:solidFill>
                  <a:srgbClr val="333399"/>
                </a:solidFill>
              </a:rPr>
              <a:t>zdr</a:t>
            </a:r>
            <a:r>
              <a:rPr lang="cs-CZ" sz="2000" dirty="0" smtClean="0">
                <a:solidFill>
                  <a:srgbClr val="333399"/>
                </a:solidFill>
              </a:rPr>
              <a:t>. </a:t>
            </a:r>
            <a:r>
              <a:rPr lang="cs-CZ" sz="2000" dirty="0" err="1" smtClean="0">
                <a:solidFill>
                  <a:srgbClr val="333399"/>
                </a:solidFill>
              </a:rPr>
              <a:t>prac</a:t>
            </a:r>
            <a:r>
              <a:rPr lang="cs-CZ" sz="2000" dirty="0" smtClean="0">
                <a:solidFill>
                  <a:srgbClr val="333399"/>
                </a:solidFill>
              </a:rPr>
              <a:t>., provoz MZ, dotace pro ZZ, odbory zdravotnictví jednotlivých krajů, SZÚ, ÚZIS, SÚKL, hlavní hygienik …..)</a:t>
            </a:r>
            <a:endParaRPr lang="cs-CZ" sz="20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krajské </a:t>
            </a:r>
            <a:r>
              <a:rPr lang="cs-CZ" sz="2000" dirty="0">
                <a:solidFill>
                  <a:srgbClr val="333399"/>
                </a:solidFill>
              </a:rPr>
              <a:t>a obecní (krajský, obecní </a:t>
            </a:r>
            <a:r>
              <a:rPr lang="cs-CZ" sz="2000" dirty="0" smtClean="0">
                <a:solidFill>
                  <a:srgbClr val="333399"/>
                </a:solidFill>
              </a:rPr>
              <a:t>rozpočet – ZZ, preventivní a výchovné programy, </a:t>
            </a:r>
            <a:r>
              <a:rPr lang="cs-CZ" sz="2000" dirty="0">
                <a:solidFill>
                  <a:srgbClr val="333399"/>
                </a:solidFill>
              </a:rPr>
              <a:t>dotace pro </a:t>
            </a:r>
            <a:r>
              <a:rPr lang="cs-CZ" sz="2000" dirty="0" smtClean="0">
                <a:solidFill>
                  <a:srgbClr val="333399"/>
                </a:solidFill>
              </a:rPr>
              <a:t>ZZ … 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Soukromé </a:t>
            </a:r>
            <a:r>
              <a:rPr lang="cs-CZ" sz="2400" b="1" dirty="0">
                <a:solidFill>
                  <a:srgbClr val="333399"/>
                </a:solidFill>
              </a:rPr>
              <a:t>platby </a:t>
            </a:r>
            <a:r>
              <a:rPr lang="cs-CZ" sz="2400" dirty="0" smtClean="0">
                <a:solidFill>
                  <a:srgbClr val="333399"/>
                </a:solidFill>
              </a:rPr>
              <a:t>(17 %)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další soukromé platby (dary, sbírky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3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818" y="260648"/>
            <a:ext cx="9201636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515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Výdaje na zdravotní péči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05766" y="1206926"/>
            <a:ext cx="8630730" cy="5935663"/>
          </a:xfrm>
        </p:spPr>
        <p:txBody>
          <a:bodyPr/>
          <a:lstStyle/>
          <a:p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40 % z celkových výdajů na </a:t>
            </a:r>
            <a:r>
              <a:rPr lang="cs-CZ" altLang="cs-CZ" sz="24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. péči jdou na léčebnou péči (173,6 mld. Kč)</a:t>
            </a:r>
          </a:p>
          <a:p>
            <a:pPr lvl="1"/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60 % z toho jde na péči ambulantní </a:t>
            </a:r>
          </a:p>
          <a:p>
            <a:pPr lvl="1"/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36 % z toho jde na péči lůžkovou </a:t>
            </a:r>
          </a:p>
          <a:p>
            <a:pPr lvl="1"/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4 % ostatní léčebná péče</a:t>
            </a:r>
          </a:p>
          <a:p>
            <a:pPr lvl="1"/>
            <a:endParaRPr lang="cs-CZ" altLang="cs-CZ" sz="1600" b="1" dirty="0" smtClean="0">
              <a:solidFill>
                <a:srgbClr val="333399"/>
              </a:solidFill>
              <a:cs typeface="Arial" charset="0"/>
            </a:endParaRPr>
          </a:p>
          <a:p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19 % výdajů jde na léčiva a ostatní zdravotnické pomůcky (73 mld. Kč)</a:t>
            </a:r>
          </a:p>
          <a:p>
            <a:pPr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86 % léčiva a jiné zdravotnické výrobky</a:t>
            </a:r>
          </a:p>
          <a:p>
            <a:pPr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14 % výdaje na pomůcka (brýle, naslouchadla, berle, invalidní vozíky apod.)</a:t>
            </a:r>
          </a:p>
          <a:p>
            <a:pPr marL="457200" lvl="1" indent="0">
              <a:buNone/>
            </a:pPr>
            <a:endParaRPr lang="cs-CZ" altLang="cs-CZ" sz="1800" b="1" dirty="0" smtClean="0">
              <a:solidFill>
                <a:srgbClr val="333399"/>
              </a:solidFill>
              <a:cs typeface="Arial" charset="0"/>
            </a:endParaRPr>
          </a:p>
          <a:p>
            <a:pPr marL="400050"/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19 % výdajů jde na dlouhodobou </a:t>
            </a:r>
            <a:r>
              <a:rPr lang="cs-CZ" altLang="cs-CZ" sz="24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. péči (56,7 mld. Kč +  23,5 mld. </a:t>
            </a:r>
            <a:r>
              <a:rPr lang="cs-CZ" altLang="cs-CZ" sz="2400" b="1" dirty="0">
                <a:solidFill>
                  <a:srgbClr val="333399"/>
                </a:solidFill>
                <a:cs typeface="Arial" charset="0"/>
              </a:rPr>
              <a:t>s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ociální péče)</a:t>
            </a:r>
          </a:p>
          <a:p>
            <a:pPr marL="800100"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82 % dlouhodobá lůžková </a:t>
            </a:r>
            <a:r>
              <a:rPr lang="cs-CZ" altLang="cs-CZ" sz="18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. péče</a:t>
            </a:r>
          </a:p>
          <a:p>
            <a:pPr marL="800100"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14 % </a:t>
            </a:r>
            <a:r>
              <a:rPr lang="cs-CZ" altLang="cs-CZ" sz="1800" b="1" dirty="0">
                <a:solidFill>
                  <a:srgbClr val="333399"/>
                </a:solidFill>
                <a:cs typeface="Arial" charset="0"/>
              </a:rPr>
              <a:t>dlouhodobá 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domácí </a:t>
            </a:r>
            <a:r>
              <a:rPr lang="cs-CZ" altLang="cs-CZ" sz="18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. péče</a:t>
            </a:r>
            <a:endParaRPr lang="cs-CZ" altLang="cs-CZ" sz="1800" b="1" dirty="0">
              <a:solidFill>
                <a:srgbClr val="333399"/>
              </a:solidFill>
              <a:cs typeface="Arial" charset="0"/>
            </a:endParaRPr>
          </a:p>
          <a:p>
            <a:pPr marL="800100"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4 % </a:t>
            </a:r>
            <a:r>
              <a:rPr lang="cs-CZ" altLang="cs-CZ" sz="1800" b="1" dirty="0">
                <a:solidFill>
                  <a:srgbClr val="333399"/>
                </a:solidFill>
                <a:cs typeface="Arial" charset="0"/>
              </a:rPr>
              <a:t>denní dlouhodobá </a:t>
            </a:r>
            <a:r>
              <a:rPr lang="cs-CZ" altLang="cs-CZ" sz="18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. </a:t>
            </a:r>
            <a:r>
              <a:rPr lang="cs-CZ" altLang="cs-CZ" sz="1800" b="1" dirty="0">
                <a:solidFill>
                  <a:srgbClr val="333399"/>
                </a:solidFill>
                <a:cs typeface="Arial" charset="0"/>
              </a:rPr>
              <a:t>péče</a:t>
            </a:r>
          </a:p>
          <a:p>
            <a:pPr marL="800100" lvl="1"/>
            <a:endParaRPr lang="cs-CZ" altLang="cs-CZ" sz="2000" b="1" dirty="0">
              <a:solidFill>
                <a:srgbClr val="33339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24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223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Výdaje na zdravotní péči podle typu poskytovatele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68760"/>
            <a:ext cx="7790159" cy="543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00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1808</Words>
  <Application>Microsoft Office PowerPoint</Application>
  <PresentationFormat>Předvádění na obrazovce (4:3)</PresentationFormat>
  <Paragraphs>263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Arial Black</vt:lpstr>
      <vt:lpstr>Calibri</vt:lpstr>
      <vt:lpstr>Times New Roman</vt:lpstr>
      <vt:lpstr>1_Výchozí návrh</vt:lpstr>
      <vt:lpstr>3_Motiv systému Office</vt:lpstr>
      <vt:lpstr>Financování zdravotnictví</vt:lpstr>
      <vt:lpstr>Formy financování zdravotnických služeb</vt:lpstr>
      <vt:lpstr>Hlavní zdroje financování zdravotnictví</vt:lpstr>
      <vt:lpstr>financování zdravotnických služeb</vt:lpstr>
      <vt:lpstr>Prezentace aplikace PowerPoint</vt:lpstr>
      <vt:lpstr>Hlavní zdroje financování zdravotnictví</vt:lpstr>
      <vt:lpstr>Prezentace aplikace PowerPoint</vt:lpstr>
      <vt:lpstr>Výdaje na zdravotní péči</vt:lpstr>
      <vt:lpstr>Výdaje na zdravotní péči podle typu poskytovatele</vt:lpstr>
      <vt:lpstr>Výdaje pojišťoven na zdravotní péči podle diagnóz MKN-10</vt:lpstr>
      <vt:lpstr>Veřejné zdravotní pojištění</vt:lpstr>
      <vt:lpstr>Veřejné zdravotní pojištění</vt:lpstr>
      <vt:lpstr>Zdravotní pojištění</vt:lpstr>
      <vt:lpstr>VEŘEJNOPRÁVNÍ POJIŠTĚNÍ</vt:lpstr>
      <vt:lpstr>Veřejné zdravotní pojištění</vt:lpstr>
      <vt:lpstr>Veřejné zdravotní pojištění jako výraz sociální solidarity</vt:lpstr>
      <vt:lpstr>Veřejné zdravotní pojištění  – jde o solidaritu:</vt:lpstr>
      <vt:lpstr>Veřejné zdravotní pojištění</vt:lpstr>
      <vt:lpstr>Plátci veřejného zdravotního pojištění</vt:lpstr>
      <vt:lpstr>Z povinného zdravotního pojištění se hradí:</vt:lpstr>
      <vt:lpstr>Zaměstnanci a zaměstnavatelé</vt:lpstr>
      <vt:lpstr>OSVČ</vt:lpstr>
      <vt:lpstr>Osoba bez zdanitelných příjmů (OBZP)</vt:lpstr>
      <vt:lpstr>Osoby, za které je plátcem stát</vt:lpstr>
      <vt:lpstr>Zdravotní pojišťovny v ČR</vt:lpstr>
      <vt:lpstr>Výběr zdravotní pojišťovny</vt:lpstr>
      <vt:lpstr>Zdravotní pojišťovny a počet jejich pojištěnců v r. 2017</vt:lpstr>
      <vt:lpstr>SOUKROMOPRÁVNÍ POJIŠTĚNÍ</vt:lpstr>
      <vt:lpstr>Co lze pojistit?</vt:lpstr>
      <vt:lpstr>Charakteristiky soukromého zdravotního pojištění</vt:lpstr>
      <vt:lpstr>Cizinci odkázáni na komerční ZP</vt:lpstr>
      <vt:lpstr>Cizinci odkázáni na komerční ZP</vt:lpstr>
      <vt:lpstr>Formy úhrad ze ZP</vt:lpstr>
      <vt:lpstr>Formy úhrady  </vt:lpstr>
      <vt:lpstr>Formy úhrady  </vt:lpstr>
      <vt:lpstr>Formy úhrady:  Ambulantní zdravotní péče</vt:lpstr>
      <vt:lpstr>Formy úhrady  Nemocnice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Uživatel</cp:lastModifiedBy>
  <cp:revision>80</cp:revision>
  <dcterms:created xsi:type="dcterms:W3CDTF">2014-02-19T08:35:58Z</dcterms:created>
  <dcterms:modified xsi:type="dcterms:W3CDTF">2020-03-16T07:46:31Z</dcterms:modified>
</cp:coreProperties>
</file>