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299" r:id="rId3"/>
    <p:sldId id="327" r:id="rId4"/>
    <p:sldId id="328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35" r:id="rId16"/>
    <p:sldId id="301" r:id="rId17"/>
    <p:sldId id="303" r:id="rId18"/>
    <p:sldId id="304" r:id="rId19"/>
    <p:sldId id="336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5" r:id="rId29"/>
    <p:sldId id="314" r:id="rId30"/>
    <p:sldId id="316" r:id="rId31"/>
    <p:sldId id="330" r:id="rId32"/>
    <p:sldId id="337" r:id="rId33"/>
    <p:sldId id="338" r:id="rId34"/>
    <p:sldId id="331" r:id="rId35"/>
    <p:sldId id="332" r:id="rId36"/>
    <p:sldId id="333" r:id="rId37"/>
    <p:sldId id="334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614D4-2271-4701-BC30-C03F9157FBFB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C842FD42-F970-40B1-A5FE-D4304E7251D5}">
      <dgm:prSet phldrT="[Text]"/>
      <dgm:spPr/>
      <dgm:t>
        <a:bodyPr/>
        <a:lstStyle/>
        <a:p>
          <a:r>
            <a:rPr lang="cs-CZ" dirty="0" smtClean="0"/>
            <a:t>záměr a plán</a:t>
          </a:r>
          <a:endParaRPr lang="cs-CZ" dirty="0"/>
        </a:p>
      </dgm:t>
    </dgm:pt>
    <dgm:pt modelId="{440CB009-BA5F-491B-B209-478AFE0B209D}" type="parTrans" cxnId="{45327392-98A7-4C92-98CC-DE9B93CC1A9C}">
      <dgm:prSet/>
      <dgm:spPr/>
      <dgm:t>
        <a:bodyPr/>
        <a:lstStyle/>
        <a:p>
          <a:endParaRPr lang="cs-CZ"/>
        </a:p>
      </dgm:t>
    </dgm:pt>
    <dgm:pt modelId="{D3AA352D-5C31-4140-93E2-CB8CAF12B945}" type="sibTrans" cxnId="{45327392-98A7-4C92-98CC-DE9B93CC1A9C}">
      <dgm:prSet/>
      <dgm:spPr/>
      <dgm:t>
        <a:bodyPr/>
        <a:lstStyle/>
        <a:p>
          <a:endParaRPr lang="cs-CZ"/>
        </a:p>
      </dgm:t>
    </dgm:pt>
    <dgm:pt modelId="{C5435280-ADF8-49D8-95FB-7ED97E68CBB4}">
      <dgm:prSet phldrT="[Text]"/>
      <dgm:spPr/>
      <dgm:t>
        <a:bodyPr/>
        <a:lstStyle/>
        <a:p>
          <a:r>
            <a:rPr lang="cs-CZ" dirty="0" smtClean="0"/>
            <a:t>meziprodukty</a:t>
          </a:r>
          <a:endParaRPr lang="cs-CZ" dirty="0"/>
        </a:p>
      </dgm:t>
    </dgm:pt>
    <dgm:pt modelId="{8509BD11-0083-440D-8B88-C2B77FBE20D4}" type="parTrans" cxnId="{0283B98E-4B23-4D10-AF67-3FF9C6693718}">
      <dgm:prSet/>
      <dgm:spPr/>
      <dgm:t>
        <a:bodyPr/>
        <a:lstStyle/>
        <a:p>
          <a:endParaRPr lang="cs-CZ"/>
        </a:p>
      </dgm:t>
    </dgm:pt>
    <dgm:pt modelId="{BA0C900E-47FF-40ED-A571-E54B1F5CF2C9}" type="sibTrans" cxnId="{0283B98E-4B23-4D10-AF67-3FF9C6693718}">
      <dgm:prSet/>
      <dgm:spPr/>
      <dgm:t>
        <a:bodyPr/>
        <a:lstStyle/>
        <a:p>
          <a:endParaRPr lang="cs-CZ"/>
        </a:p>
      </dgm:t>
    </dgm:pt>
    <dgm:pt modelId="{9E2599B5-A6A8-4CED-8931-51FDD6918A20}">
      <dgm:prSet phldrT="[Text]"/>
      <dgm:spPr/>
      <dgm:t>
        <a:bodyPr/>
        <a:lstStyle/>
        <a:p>
          <a:r>
            <a:rPr lang="cs-CZ" dirty="0" smtClean="0"/>
            <a:t>výstup = </a:t>
          </a:r>
        </a:p>
        <a:p>
          <a:r>
            <a:rPr lang="cs-CZ" dirty="0" smtClean="0"/>
            <a:t>zdravotní  stav </a:t>
          </a:r>
          <a:endParaRPr lang="cs-CZ" dirty="0"/>
        </a:p>
      </dgm:t>
    </dgm:pt>
    <dgm:pt modelId="{097AD33F-AB16-4763-BDBB-293A07A41B2F}" type="parTrans" cxnId="{D38775D4-3D50-461C-9F12-3F2FC4F77920}">
      <dgm:prSet/>
      <dgm:spPr/>
      <dgm:t>
        <a:bodyPr/>
        <a:lstStyle/>
        <a:p>
          <a:endParaRPr lang="cs-CZ"/>
        </a:p>
      </dgm:t>
    </dgm:pt>
    <dgm:pt modelId="{12D6E238-8287-42C2-BC97-20F6676CC536}" type="sibTrans" cxnId="{D38775D4-3D50-461C-9F12-3F2FC4F77920}">
      <dgm:prSet/>
      <dgm:spPr/>
      <dgm:t>
        <a:bodyPr/>
        <a:lstStyle/>
        <a:p>
          <a:endParaRPr lang="cs-CZ"/>
        </a:p>
      </dgm:t>
    </dgm:pt>
    <dgm:pt modelId="{F4702E8C-1051-4A77-9054-BF1244FAB4EE}">
      <dgm:prSet phldrT="[Text]"/>
      <dgm:spPr/>
      <dgm:t>
        <a:bodyPr/>
        <a:lstStyle/>
        <a:p>
          <a:r>
            <a:rPr lang="cs-CZ" dirty="0" smtClean="0"/>
            <a:t>vstupní zdroje</a:t>
          </a:r>
          <a:endParaRPr lang="cs-CZ" dirty="0"/>
        </a:p>
      </dgm:t>
    </dgm:pt>
    <dgm:pt modelId="{51EB9FF8-F46F-4CD7-8DA6-5AF9A3BAE622}" type="parTrans" cxnId="{B4008946-1380-4287-BE5A-4A834F38D838}">
      <dgm:prSet/>
      <dgm:spPr/>
      <dgm:t>
        <a:bodyPr/>
        <a:lstStyle/>
        <a:p>
          <a:endParaRPr lang="cs-CZ"/>
        </a:p>
      </dgm:t>
    </dgm:pt>
    <dgm:pt modelId="{1FDDAB6C-3C72-413F-B120-0833735F5275}" type="sibTrans" cxnId="{B4008946-1380-4287-BE5A-4A834F38D838}">
      <dgm:prSet/>
      <dgm:spPr/>
      <dgm:t>
        <a:bodyPr/>
        <a:lstStyle/>
        <a:p>
          <a:endParaRPr lang="cs-CZ"/>
        </a:p>
      </dgm:t>
    </dgm:pt>
    <dgm:pt modelId="{6DC02E11-6ED1-4322-A06D-DBF3B5608C14}">
      <dgm:prSet phldrT="[Text]"/>
      <dgm:spPr/>
      <dgm:t>
        <a:bodyPr/>
        <a:lstStyle/>
        <a:p>
          <a:r>
            <a:rPr lang="cs-CZ" dirty="0" smtClean="0"/>
            <a:t>proces</a:t>
          </a:r>
          <a:endParaRPr lang="cs-CZ" dirty="0"/>
        </a:p>
      </dgm:t>
    </dgm:pt>
    <dgm:pt modelId="{09269707-54D7-49BD-93F1-5CCC480883F5}" type="parTrans" cxnId="{9B3FDA56-9121-4EB2-B7F8-D8E9C03780CF}">
      <dgm:prSet/>
      <dgm:spPr/>
      <dgm:t>
        <a:bodyPr/>
        <a:lstStyle/>
        <a:p>
          <a:endParaRPr lang="cs-CZ"/>
        </a:p>
      </dgm:t>
    </dgm:pt>
    <dgm:pt modelId="{8ACB6800-970A-4783-84B6-7E3FAA1CA733}" type="sibTrans" cxnId="{9B3FDA56-9121-4EB2-B7F8-D8E9C03780CF}">
      <dgm:prSet/>
      <dgm:spPr/>
      <dgm:t>
        <a:bodyPr/>
        <a:lstStyle/>
        <a:p>
          <a:endParaRPr lang="cs-CZ"/>
        </a:p>
      </dgm:t>
    </dgm:pt>
    <dgm:pt modelId="{5EEF50F0-F61E-4722-9EB5-F7908B6D78CD}" type="pres">
      <dgm:prSet presAssocID="{CE2614D4-2271-4701-BC30-C03F9157FBFB}" presName="Name0" presStyleCnt="0">
        <dgm:presLayoutVars>
          <dgm:dir/>
          <dgm:resizeHandles val="exact"/>
        </dgm:presLayoutVars>
      </dgm:prSet>
      <dgm:spPr/>
    </dgm:pt>
    <dgm:pt modelId="{795A5B04-792F-48AF-9825-2C854EC667E7}" type="pres">
      <dgm:prSet presAssocID="{C842FD42-F970-40B1-A5FE-D4304E7251D5}" presName="composite" presStyleCnt="0"/>
      <dgm:spPr/>
    </dgm:pt>
    <dgm:pt modelId="{1467A699-92C2-49BE-9344-2F222B170123}" type="pres">
      <dgm:prSet presAssocID="{C842FD42-F970-40B1-A5FE-D4304E7251D5}" presName="bgChev" presStyleLbl="node1" presStyleIdx="0" presStyleCnt="5" custScaleX="7892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9DA4EB76-8261-40BA-8FF0-985304B11455}" type="pres">
      <dgm:prSet presAssocID="{C842FD42-F970-40B1-A5FE-D4304E7251D5}" presName="tx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5B7CD2-1192-40EB-A420-A0F9218C7A66}" type="pres">
      <dgm:prSet presAssocID="{D3AA352D-5C31-4140-93E2-CB8CAF12B945}" presName="compositeSpace" presStyleCnt="0"/>
      <dgm:spPr/>
    </dgm:pt>
    <dgm:pt modelId="{7196B988-6714-458B-A498-51F6FF249E4D}" type="pres">
      <dgm:prSet presAssocID="{F4702E8C-1051-4A77-9054-BF1244FAB4EE}" presName="composite" presStyleCnt="0"/>
      <dgm:spPr/>
    </dgm:pt>
    <dgm:pt modelId="{4E0578FD-E707-4430-ABC3-2C4BFFFFCE19}" type="pres">
      <dgm:prSet presAssocID="{F4702E8C-1051-4A77-9054-BF1244FAB4EE}" presName="bgChev" presStyleLbl="node1" presStyleIdx="1" presStyleCnt="5"/>
      <dgm:spPr/>
    </dgm:pt>
    <dgm:pt modelId="{DC0078A4-C996-470A-95C9-0593085CA7B5}" type="pres">
      <dgm:prSet presAssocID="{F4702E8C-1051-4A77-9054-BF1244FAB4EE}" presName="tx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9684C5-593D-4FC9-B69E-6762C923DD27}" type="pres">
      <dgm:prSet presAssocID="{1FDDAB6C-3C72-413F-B120-0833735F5275}" presName="compositeSpace" presStyleCnt="0"/>
      <dgm:spPr/>
    </dgm:pt>
    <dgm:pt modelId="{78A56BDA-0F62-4895-8AB0-34B67F67E02D}" type="pres">
      <dgm:prSet presAssocID="{6DC02E11-6ED1-4322-A06D-DBF3B5608C14}" presName="composite" presStyleCnt="0"/>
      <dgm:spPr/>
    </dgm:pt>
    <dgm:pt modelId="{6471C14F-DE21-47BD-AE38-BE388CDCF7C8}" type="pres">
      <dgm:prSet presAssocID="{6DC02E11-6ED1-4322-A06D-DBF3B5608C14}" presName="bgChev" presStyleLbl="node1" presStyleIdx="2" presStyleCnt="5"/>
      <dgm:spPr/>
    </dgm:pt>
    <dgm:pt modelId="{3EFEA2DA-BF86-4C41-84BF-413A469D5CF8}" type="pres">
      <dgm:prSet presAssocID="{6DC02E11-6ED1-4322-A06D-DBF3B5608C14}" presName="tx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663647-E392-484C-831C-EBF1DB75F99A}" type="pres">
      <dgm:prSet presAssocID="{8ACB6800-970A-4783-84B6-7E3FAA1CA733}" presName="compositeSpace" presStyleCnt="0"/>
      <dgm:spPr/>
    </dgm:pt>
    <dgm:pt modelId="{0200794C-4D8C-439C-A0B9-6F7DFF8392AA}" type="pres">
      <dgm:prSet presAssocID="{C5435280-ADF8-49D8-95FB-7ED97E68CBB4}" presName="composite" presStyleCnt="0"/>
      <dgm:spPr/>
    </dgm:pt>
    <dgm:pt modelId="{48F03FD8-6848-4553-9AB8-910AE513E46B}" type="pres">
      <dgm:prSet presAssocID="{C5435280-ADF8-49D8-95FB-7ED97E68CBB4}" presName="bgChev" presStyleLbl="node1" presStyleIdx="3" presStyleCnt="5"/>
      <dgm:spPr/>
    </dgm:pt>
    <dgm:pt modelId="{ED72D84E-49D2-472C-B3A2-3EBAC03C9CD6}" type="pres">
      <dgm:prSet presAssocID="{C5435280-ADF8-49D8-95FB-7ED97E68CBB4}" presName="tx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7D50D-5922-4A29-A412-8D14D1C4B0AA}" type="pres">
      <dgm:prSet presAssocID="{BA0C900E-47FF-40ED-A571-E54B1F5CF2C9}" presName="compositeSpace" presStyleCnt="0"/>
      <dgm:spPr/>
    </dgm:pt>
    <dgm:pt modelId="{0F85C8AB-0394-4635-BB7A-F3375467FB44}" type="pres">
      <dgm:prSet presAssocID="{9E2599B5-A6A8-4CED-8931-51FDD6918A20}" presName="composite" presStyleCnt="0"/>
      <dgm:spPr/>
    </dgm:pt>
    <dgm:pt modelId="{C917F21B-8B3F-425C-9853-18A366D3658E}" type="pres">
      <dgm:prSet presAssocID="{9E2599B5-A6A8-4CED-8931-51FDD6918A20}" presName="bgChev" presStyleLbl="node1" presStyleIdx="4" presStyleCnt="5"/>
      <dgm:spPr/>
    </dgm:pt>
    <dgm:pt modelId="{3566D0D2-3BC1-43AD-B8E5-8123EBF1D19C}" type="pres">
      <dgm:prSet presAssocID="{9E2599B5-A6A8-4CED-8931-51FDD6918A20}" presName="txNode" presStyleLbl="fgAcc1" presStyleIdx="4" presStyleCnt="5" custLinFactNeighborX="-3824" custLinFactNeighborY="336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D883388-6EE1-42F9-A711-E58A0B52898C}" type="presOf" srcId="{C842FD42-F970-40B1-A5FE-D4304E7251D5}" destId="{9DA4EB76-8261-40BA-8FF0-985304B11455}" srcOrd="0" destOrd="0" presId="urn:microsoft.com/office/officeart/2005/8/layout/chevronAccent+Icon"/>
    <dgm:cxn modelId="{BBF4CE08-AD76-443C-AC11-47E202C37B47}" type="presOf" srcId="{6DC02E11-6ED1-4322-A06D-DBF3B5608C14}" destId="{3EFEA2DA-BF86-4C41-84BF-413A469D5CF8}" srcOrd="0" destOrd="0" presId="urn:microsoft.com/office/officeart/2005/8/layout/chevronAccent+Icon"/>
    <dgm:cxn modelId="{0283B98E-4B23-4D10-AF67-3FF9C6693718}" srcId="{CE2614D4-2271-4701-BC30-C03F9157FBFB}" destId="{C5435280-ADF8-49D8-95FB-7ED97E68CBB4}" srcOrd="3" destOrd="0" parTransId="{8509BD11-0083-440D-8B88-C2B77FBE20D4}" sibTransId="{BA0C900E-47FF-40ED-A571-E54B1F5CF2C9}"/>
    <dgm:cxn modelId="{999AC9B1-3979-4E72-AE5D-B19A8246D0D0}" type="presOf" srcId="{CE2614D4-2271-4701-BC30-C03F9157FBFB}" destId="{5EEF50F0-F61E-4722-9EB5-F7908B6D78CD}" srcOrd="0" destOrd="0" presId="urn:microsoft.com/office/officeart/2005/8/layout/chevronAccent+Icon"/>
    <dgm:cxn modelId="{B4008946-1380-4287-BE5A-4A834F38D838}" srcId="{CE2614D4-2271-4701-BC30-C03F9157FBFB}" destId="{F4702E8C-1051-4A77-9054-BF1244FAB4EE}" srcOrd="1" destOrd="0" parTransId="{51EB9FF8-F46F-4CD7-8DA6-5AF9A3BAE622}" sibTransId="{1FDDAB6C-3C72-413F-B120-0833735F5275}"/>
    <dgm:cxn modelId="{D38775D4-3D50-461C-9F12-3F2FC4F77920}" srcId="{CE2614D4-2271-4701-BC30-C03F9157FBFB}" destId="{9E2599B5-A6A8-4CED-8931-51FDD6918A20}" srcOrd="4" destOrd="0" parTransId="{097AD33F-AB16-4763-BDBB-293A07A41B2F}" sibTransId="{12D6E238-8287-42C2-BC97-20F6676CC536}"/>
    <dgm:cxn modelId="{216031E3-B530-43B9-A563-ED900746311F}" type="presOf" srcId="{9E2599B5-A6A8-4CED-8931-51FDD6918A20}" destId="{3566D0D2-3BC1-43AD-B8E5-8123EBF1D19C}" srcOrd="0" destOrd="0" presId="urn:microsoft.com/office/officeart/2005/8/layout/chevronAccent+Icon"/>
    <dgm:cxn modelId="{E3AA7F08-EC68-4A3B-8BC3-4A60571169EE}" type="presOf" srcId="{F4702E8C-1051-4A77-9054-BF1244FAB4EE}" destId="{DC0078A4-C996-470A-95C9-0593085CA7B5}" srcOrd="0" destOrd="0" presId="urn:microsoft.com/office/officeart/2005/8/layout/chevronAccent+Icon"/>
    <dgm:cxn modelId="{45327392-98A7-4C92-98CC-DE9B93CC1A9C}" srcId="{CE2614D4-2271-4701-BC30-C03F9157FBFB}" destId="{C842FD42-F970-40B1-A5FE-D4304E7251D5}" srcOrd="0" destOrd="0" parTransId="{440CB009-BA5F-491B-B209-478AFE0B209D}" sibTransId="{D3AA352D-5C31-4140-93E2-CB8CAF12B945}"/>
    <dgm:cxn modelId="{9B3FDA56-9121-4EB2-B7F8-D8E9C03780CF}" srcId="{CE2614D4-2271-4701-BC30-C03F9157FBFB}" destId="{6DC02E11-6ED1-4322-A06D-DBF3B5608C14}" srcOrd="2" destOrd="0" parTransId="{09269707-54D7-49BD-93F1-5CCC480883F5}" sibTransId="{8ACB6800-970A-4783-84B6-7E3FAA1CA733}"/>
    <dgm:cxn modelId="{CAF20FCC-3505-4B84-878A-3B6561ADD99C}" type="presOf" srcId="{C5435280-ADF8-49D8-95FB-7ED97E68CBB4}" destId="{ED72D84E-49D2-472C-B3A2-3EBAC03C9CD6}" srcOrd="0" destOrd="0" presId="urn:microsoft.com/office/officeart/2005/8/layout/chevronAccent+Icon"/>
    <dgm:cxn modelId="{9CCA8B64-E218-4862-8BA0-59AACA2A3027}" type="presParOf" srcId="{5EEF50F0-F61E-4722-9EB5-F7908B6D78CD}" destId="{795A5B04-792F-48AF-9825-2C854EC667E7}" srcOrd="0" destOrd="0" presId="urn:microsoft.com/office/officeart/2005/8/layout/chevronAccent+Icon"/>
    <dgm:cxn modelId="{0102EEBD-234A-437B-A052-F0A6C587EB88}" type="presParOf" srcId="{795A5B04-792F-48AF-9825-2C854EC667E7}" destId="{1467A699-92C2-49BE-9344-2F222B170123}" srcOrd="0" destOrd="0" presId="urn:microsoft.com/office/officeart/2005/8/layout/chevronAccent+Icon"/>
    <dgm:cxn modelId="{136CDA0F-C606-4227-BF8E-30491A33195A}" type="presParOf" srcId="{795A5B04-792F-48AF-9825-2C854EC667E7}" destId="{9DA4EB76-8261-40BA-8FF0-985304B11455}" srcOrd="1" destOrd="0" presId="urn:microsoft.com/office/officeart/2005/8/layout/chevronAccent+Icon"/>
    <dgm:cxn modelId="{1BAF7937-D331-47DD-84FA-625D993BFB60}" type="presParOf" srcId="{5EEF50F0-F61E-4722-9EB5-F7908B6D78CD}" destId="{965B7CD2-1192-40EB-A420-A0F9218C7A66}" srcOrd="1" destOrd="0" presId="urn:microsoft.com/office/officeart/2005/8/layout/chevronAccent+Icon"/>
    <dgm:cxn modelId="{928FE7F6-0D9B-42FA-83D7-E6277EF767F2}" type="presParOf" srcId="{5EEF50F0-F61E-4722-9EB5-F7908B6D78CD}" destId="{7196B988-6714-458B-A498-51F6FF249E4D}" srcOrd="2" destOrd="0" presId="urn:microsoft.com/office/officeart/2005/8/layout/chevronAccent+Icon"/>
    <dgm:cxn modelId="{1F6AF425-A1E9-4D2B-8883-78E30EDC0D22}" type="presParOf" srcId="{7196B988-6714-458B-A498-51F6FF249E4D}" destId="{4E0578FD-E707-4430-ABC3-2C4BFFFFCE19}" srcOrd="0" destOrd="0" presId="urn:microsoft.com/office/officeart/2005/8/layout/chevronAccent+Icon"/>
    <dgm:cxn modelId="{08BFC0B7-985D-40BB-86E8-B98A0477CF73}" type="presParOf" srcId="{7196B988-6714-458B-A498-51F6FF249E4D}" destId="{DC0078A4-C996-470A-95C9-0593085CA7B5}" srcOrd="1" destOrd="0" presId="urn:microsoft.com/office/officeart/2005/8/layout/chevronAccent+Icon"/>
    <dgm:cxn modelId="{A098BFE4-0337-458F-86F6-982B1401B98A}" type="presParOf" srcId="{5EEF50F0-F61E-4722-9EB5-F7908B6D78CD}" destId="{FB9684C5-593D-4FC9-B69E-6762C923DD27}" srcOrd="3" destOrd="0" presId="urn:microsoft.com/office/officeart/2005/8/layout/chevronAccent+Icon"/>
    <dgm:cxn modelId="{3FF7D848-4C03-4EE5-9899-8E4AD5CB68BB}" type="presParOf" srcId="{5EEF50F0-F61E-4722-9EB5-F7908B6D78CD}" destId="{78A56BDA-0F62-4895-8AB0-34B67F67E02D}" srcOrd="4" destOrd="0" presId="urn:microsoft.com/office/officeart/2005/8/layout/chevronAccent+Icon"/>
    <dgm:cxn modelId="{62DD6354-3205-48DE-9AC8-14C7BF8269C8}" type="presParOf" srcId="{78A56BDA-0F62-4895-8AB0-34B67F67E02D}" destId="{6471C14F-DE21-47BD-AE38-BE388CDCF7C8}" srcOrd="0" destOrd="0" presId="urn:microsoft.com/office/officeart/2005/8/layout/chevronAccent+Icon"/>
    <dgm:cxn modelId="{8D700DD8-E3F5-477E-AE5A-4FB95994A0BE}" type="presParOf" srcId="{78A56BDA-0F62-4895-8AB0-34B67F67E02D}" destId="{3EFEA2DA-BF86-4C41-84BF-413A469D5CF8}" srcOrd="1" destOrd="0" presId="urn:microsoft.com/office/officeart/2005/8/layout/chevronAccent+Icon"/>
    <dgm:cxn modelId="{774B1EC2-884B-40E7-B32E-3A9D5B41868A}" type="presParOf" srcId="{5EEF50F0-F61E-4722-9EB5-F7908B6D78CD}" destId="{76663647-E392-484C-831C-EBF1DB75F99A}" srcOrd="5" destOrd="0" presId="urn:microsoft.com/office/officeart/2005/8/layout/chevronAccent+Icon"/>
    <dgm:cxn modelId="{45E80564-D861-4E21-B93D-CDFD7DA86E44}" type="presParOf" srcId="{5EEF50F0-F61E-4722-9EB5-F7908B6D78CD}" destId="{0200794C-4D8C-439C-A0B9-6F7DFF8392AA}" srcOrd="6" destOrd="0" presId="urn:microsoft.com/office/officeart/2005/8/layout/chevronAccent+Icon"/>
    <dgm:cxn modelId="{482AD7C9-259D-4B42-953E-C132513793C8}" type="presParOf" srcId="{0200794C-4D8C-439C-A0B9-6F7DFF8392AA}" destId="{48F03FD8-6848-4553-9AB8-910AE513E46B}" srcOrd="0" destOrd="0" presId="urn:microsoft.com/office/officeart/2005/8/layout/chevronAccent+Icon"/>
    <dgm:cxn modelId="{57B1281C-32E3-44E7-93BB-B23C363C62A1}" type="presParOf" srcId="{0200794C-4D8C-439C-A0B9-6F7DFF8392AA}" destId="{ED72D84E-49D2-472C-B3A2-3EBAC03C9CD6}" srcOrd="1" destOrd="0" presId="urn:microsoft.com/office/officeart/2005/8/layout/chevronAccent+Icon"/>
    <dgm:cxn modelId="{6DD561FB-70EC-4A3D-9DF7-901F4D012789}" type="presParOf" srcId="{5EEF50F0-F61E-4722-9EB5-F7908B6D78CD}" destId="{0137D50D-5922-4A29-A412-8D14D1C4B0AA}" srcOrd="7" destOrd="0" presId="urn:microsoft.com/office/officeart/2005/8/layout/chevronAccent+Icon"/>
    <dgm:cxn modelId="{91A01D7F-7AF8-4FEF-BF0D-489DF0913063}" type="presParOf" srcId="{5EEF50F0-F61E-4722-9EB5-F7908B6D78CD}" destId="{0F85C8AB-0394-4635-BB7A-F3375467FB44}" srcOrd="8" destOrd="0" presId="urn:microsoft.com/office/officeart/2005/8/layout/chevronAccent+Icon"/>
    <dgm:cxn modelId="{AA8CD4CA-DA6C-4F47-AA20-D2FB3BD8285D}" type="presParOf" srcId="{0F85C8AB-0394-4635-BB7A-F3375467FB44}" destId="{C917F21B-8B3F-425C-9853-18A366D3658E}" srcOrd="0" destOrd="0" presId="urn:microsoft.com/office/officeart/2005/8/layout/chevronAccent+Icon"/>
    <dgm:cxn modelId="{FE0D80DD-CA1F-4D84-AE96-8768F9AE4DD6}" type="presParOf" srcId="{0F85C8AB-0394-4635-BB7A-F3375467FB44}" destId="{3566D0D2-3BC1-43AD-B8E5-8123EBF1D19C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7A699-92C2-49BE-9344-2F222B170123}">
      <dsp:nvSpPr>
        <dsp:cNvPr id="0" name=""/>
        <dsp:cNvSpPr/>
      </dsp:nvSpPr>
      <dsp:spPr>
        <a:xfrm>
          <a:off x="1837" y="2340363"/>
          <a:ext cx="1059691" cy="518291"/>
        </a:xfrm>
        <a:prstGeom prst="chevron">
          <a:avLst>
            <a:gd name="adj" fmla="val 4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4EB76-8261-40BA-8FF0-985304B11455}">
      <dsp:nvSpPr>
        <dsp:cNvPr id="0" name=""/>
        <dsp:cNvSpPr/>
      </dsp:nvSpPr>
      <dsp:spPr>
        <a:xfrm>
          <a:off x="218380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záměr a plán</a:t>
          </a:r>
          <a:endParaRPr lang="cs-CZ" sz="1000" kern="1200" dirty="0"/>
        </a:p>
      </dsp:txBody>
      <dsp:txXfrm>
        <a:off x="233560" y="2485116"/>
        <a:ext cx="1103495" cy="487931"/>
      </dsp:txXfrm>
    </dsp:sp>
    <dsp:sp modelId="{4E0578FD-E707-4430-ABC3-2C4BFFFFCE19}">
      <dsp:nvSpPr>
        <dsp:cNvPr id="0" name=""/>
        <dsp:cNvSpPr/>
      </dsp:nvSpPr>
      <dsp:spPr>
        <a:xfrm>
          <a:off x="1394010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078A4-C996-470A-95C9-0593085CA7B5}">
      <dsp:nvSpPr>
        <dsp:cNvPr id="0" name=""/>
        <dsp:cNvSpPr/>
      </dsp:nvSpPr>
      <dsp:spPr>
        <a:xfrm>
          <a:off x="1752070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vstupní zdroje</a:t>
          </a:r>
          <a:endParaRPr lang="cs-CZ" sz="1000" kern="1200" dirty="0"/>
        </a:p>
      </dsp:txBody>
      <dsp:txXfrm>
        <a:off x="1767250" y="2485116"/>
        <a:ext cx="1103495" cy="487931"/>
      </dsp:txXfrm>
    </dsp:sp>
    <dsp:sp modelId="{6471C14F-DE21-47BD-AE38-BE388CDCF7C8}">
      <dsp:nvSpPr>
        <dsp:cNvPr id="0" name=""/>
        <dsp:cNvSpPr/>
      </dsp:nvSpPr>
      <dsp:spPr>
        <a:xfrm>
          <a:off x="2927699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EA2DA-BF86-4C41-84BF-413A469D5CF8}">
      <dsp:nvSpPr>
        <dsp:cNvPr id="0" name=""/>
        <dsp:cNvSpPr/>
      </dsp:nvSpPr>
      <dsp:spPr>
        <a:xfrm>
          <a:off x="3285759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proces</a:t>
          </a:r>
          <a:endParaRPr lang="cs-CZ" sz="1000" kern="1200" dirty="0"/>
        </a:p>
      </dsp:txBody>
      <dsp:txXfrm>
        <a:off x="3300939" y="2485116"/>
        <a:ext cx="1103495" cy="487931"/>
      </dsp:txXfrm>
    </dsp:sp>
    <dsp:sp modelId="{48F03FD8-6848-4553-9AB8-910AE513E46B}">
      <dsp:nvSpPr>
        <dsp:cNvPr id="0" name=""/>
        <dsp:cNvSpPr/>
      </dsp:nvSpPr>
      <dsp:spPr>
        <a:xfrm>
          <a:off x="4461389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2D84E-49D2-472C-B3A2-3EBAC03C9CD6}">
      <dsp:nvSpPr>
        <dsp:cNvPr id="0" name=""/>
        <dsp:cNvSpPr/>
      </dsp:nvSpPr>
      <dsp:spPr>
        <a:xfrm>
          <a:off x="4819449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meziprodukty</a:t>
          </a:r>
          <a:endParaRPr lang="cs-CZ" sz="1000" kern="1200" dirty="0"/>
        </a:p>
      </dsp:txBody>
      <dsp:txXfrm>
        <a:off x="4834629" y="2485116"/>
        <a:ext cx="1103495" cy="487931"/>
      </dsp:txXfrm>
    </dsp:sp>
    <dsp:sp modelId="{C917F21B-8B3F-425C-9853-18A366D3658E}">
      <dsp:nvSpPr>
        <dsp:cNvPr id="0" name=""/>
        <dsp:cNvSpPr/>
      </dsp:nvSpPr>
      <dsp:spPr>
        <a:xfrm>
          <a:off x="5995078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66D0D2-3BC1-43AD-B8E5-8123EBF1D19C}">
      <dsp:nvSpPr>
        <dsp:cNvPr id="0" name=""/>
        <dsp:cNvSpPr/>
      </dsp:nvSpPr>
      <dsp:spPr>
        <a:xfrm>
          <a:off x="6309779" y="2487377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výstup =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zdravotní  stav </a:t>
          </a:r>
          <a:endParaRPr lang="cs-CZ" sz="1000" kern="1200" dirty="0"/>
        </a:p>
      </dsp:txBody>
      <dsp:txXfrm>
        <a:off x="6324959" y="2502557"/>
        <a:ext cx="1103495" cy="487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Proces dvojité šipky – zvýraznění"/>
  <dgm:desc val="Umožňuje znázornit postupné kroky v úkolu, procesu nebo pracovním postupu či zdůraznit pohyb nebo směr. Nejvhodnější je pro práci s minimálním množstvím textu úrovně 1 a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87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6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1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55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06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0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4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90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23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7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7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CE771-A109-474D-9D09-5466581C3C6B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8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Ekonomika a pojišťovnictví </a:t>
            </a:r>
            <a:br>
              <a:rPr lang="cs-CZ" b="1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6. přednáška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Dostupnost zdravotní péče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Účinnost a efektivita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Kvalita zdravotní péče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542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Odborně medicínská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Dostupnost různých typů zdravotnických služeb (specializace)</a:t>
            </a:r>
          </a:p>
          <a:p>
            <a:endParaRPr lang="cs-CZ" dirty="0"/>
          </a:p>
          <a:p>
            <a:r>
              <a:rPr lang="cs-CZ" dirty="0"/>
              <a:t>Vysoce specializované zdravotnické služby jsou obvykle velmi nákladné a jsou koncentrovány do velkých měst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74577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Časová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zdravotní péče by měla být </a:t>
            </a:r>
            <a:r>
              <a:rPr lang="cs-CZ" b="1" dirty="0"/>
              <a:t>VČASNÁ</a:t>
            </a:r>
            <a:r>
              <a:rPr lang="cs-CZ" dirty="0"/>
              <a:t>, tedy ne nutně co nejrychlejší</a:t>
            </a:r>
          </a:p>
          <a:p>
            <a:r>
              <a:rPr lang="cs-CZ" dirty="0"/>
              <a:t>je ovlivněna vzdáleností mezi místem bydliště a zdravotnickým zařízením, cestovní vzdáleností, </a:t>
            </a:r>
            <a:r>
              <a:rPr lang="cs-CZ" b="1" dirty="0"/>
              <a:t>cestovním časem</a:t>
            </a:r>
            <a:r>
              <a:rPr lang="cs-CZ" dirty="0"/>
              <a:t> – jde </a:t>
            </a:r>
            <a:br>
              <a:rPr lang="cs-CZ" dirty="0"/>
            </a:br>
            <a:r>
              <a:rPr lang="cs-CZ" dirty="0"/>
              <a:t>o celkovou dobu až k poskytnutí péče</a:t>
            </a:r>
          </a:p>
          <a:p>
            <a:r>
              <a:rPr lang="cs-CZ" dirty="0"/>
              <a:t>čekací listy (na operaci)</a:t>
            </a:r>
          </a:p>
          <a:p>
            <a:r>
              <a:rPr lang="cs-CZ" dirty="0"/>
              <a:t>záchranná a pohotovostní služba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43630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Psychosociální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Motivace k vyhledání zdravotnické služby</a:t>
            </a:r>
          </a:p>
          <a:p>
            <a:pPr lvl="1"/>
            <a:r>
              <a:rPr lang="cs-CZ" b="1" dirty="0"/>
              <a:t>důvěra</a:t>
            </a:r>
            <a:r>
              <a:rPr lang="cs-CZ" dirty="0"/>
              <a:t> (v medicínu, ke zdravotnickým pracovníkům a zdravotnickým zařízením)</a:t>
            </a:r>
          </a:p>
          <a:p>
            <a:pPr lvl="1"/>
            <a:r>
              <a:rPr lang="cs-CZ" b="1" dirty="0"/>
              <a:t>zájem </a:t>
            </a:r>
            <a:r>
              <a:rPr lang="cs-CZ" dirty="0"/>
              <a:t>o zdraví</a:t>
            </a:r>
          </a:p>
          <a:p>
            <a:pPr lvl="1"/>
            <a:r>
              <a:rPr lang="cs-CZ" b="1" dirty="0"/>
              <a:t>vnímání hrozby nemoci</a:t>
            </a:r>
          </a:p>
          <a:p>
            <a:pPr lvl="1"/>
            <a:r>
              <a:rPr lang="cs-CZ" b="1" dirty="0"/>
              <a:t>ochota spolupracovat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57005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Organizační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Překážky administrativního rázu</a:t>
            </a:r>
            <a:r>
              <a:rPr lang="cs-CZ" dirty="0"/>
              <a:t> – potřeba doporučení od praktického lékaře k návštěvě specialisty.</a:t>
            </a:r>
          </a:p>
          <a:p>
            <a:r>
              <a:rPr lang="cs-CZ" dirty="0"/>
              <a:t>Vytvoření spádových oblastí.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6609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Sociokulturní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Sociokulturní faktory, které mohou ovlivňovat orientaci občanů ve zdravotním systému </a:t>
            </a:r>
            <a:br>
              <a:rPr lang="cs-CZ" dirty="0"/>
            </a:br>
            <a:r>
              <a:rPr lang="cs-CZ" dirty="0"/>
              <a:t>a tím i poptávku po adekvátní péči.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Patří sem vzdělání, etnická příslušnost, odlišné náboženské normy ve vztahu k tělu, jazykové problémy apod.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5165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Sociokulturní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Sociokulturní faktory, které mohou ovlivňovat orientaci občanů ve zdravotním systému </a:t>
            </a:r>
            <a:br>
              <a:rPr lang="cs-CZ" dirty="0"/>
            </a:br>
            <a:r>
              <a:rPr lang="cs-CZ" dirty="0"/>
              <a:t>a tím i poptávku po adekvátní péči.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Patří sem vzdělání, etnická příslušnost, odlišné náboženské normy ve vztahu k tělu, jazykové problémy apod.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8792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PRODUKTIVITA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747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Produktivita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ekonomii je definována jako </a:t>
            </a:r>
            <a:r>
              <a:rPr lang="cs-CZ" b="1" dirty="0" smtClean="0"/>
              <a:t>množství výrobků připadajících v průměru na jednoho pracovníka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Výrobkem ve zdravotnictví jsou odborné činnosti, zdravotní služby, léčebné, preventivní, laboratorní výkony apod.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Produktivita je tedy </a:t>
            </a:r>
            <a:r>
              <a:rPr lang="cs-CZ" b="1" dirty="0" smtClean="0">
                <a:solidFill>
                  <a:srgbClr val="0000FF"/>
                </a:solidFill>
              </a:rPr>
              <a:t>výkonnost</a:t>
            </a:r>
            <a:r>
              <a:rPr lang="cs-CZ" dirty="0" smtClean="0"/>
              <a:t> – např. průměrný počet vyšetřených pacientů, operací, návštěv v rodině na jednoho lékaře a hodinu.</a:t>
            </a:r>
          </a:p>
        </p:txBody>
      </p:sp>
    </p:spTree>
    <p:extLst>
      <p:ext uri="{BB962C8B-B14F-4D97-AF65-F5344CB8AC3E}">
        <p14:creationId xmlns:p14="http://schemas.microsoft.com/office/powerpoint/2010/main" val="3867607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Produktivita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Produktivita nemocnice 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kazatele využívání lůžkového fondu (</a:t>
            </a:r>
            <a:r>
              <a:rPr lang="cs-CZ" dirty="0" err="1" smtClean="0"/>
              <a:t>obložnost</a:t>
            </a:r>
            <a:r>
              <a:rPr lang="cs-CZ" dirty="0" smtClean="0"/>
              <a:t>, obrat lůžka, průměrná ošetřovací doba)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očet hospitalizovaných na 1000 obyv. spádové oblasti aj.</a:t>
            </a:r>
            <a:endParaRPr lang="cs-CZ" dirty="0"/>
          </a:p>
          <a:p>
            <a:r>
              <a:rPr lang="cs-CZ" dirty="0" smtClean="0"/>
              <a:t>Je nezávislá na účinnosti, efektivitě a kvalitě – musí být hodnocena spolu s těmito ukazateli.</a:t>
            </a:r>
          </a:p>
        </p:txBody>
      </p:sp>
    </p:spTree>
    <p:extLst>
      <p:ext uri="{BB962C8B-B14F-4D97-AF65-F5344CB8AC3E}">
        <p14:creationId xmlns:p14="http://schemas.microsoft.com/office/powerpoint/2010/main" val="2412045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Účinnost a efektivita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70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Vyhodnocení funkce zdravotnických systémů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cs-CZ" sz="4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90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Účinnost </a:t>
            </a:r>
            <a:r>
              <a:rPr lang="cs-CZ" i="1" dirty="0" smtClean="0">
                <a:solidFill>
                  <a:srgbClr val="1B06BA"/>
                </a:solidFill>
              </a:rPr>
              <a:t>(</a:t>
            </a:r>
            <a:r>
              <a:rPr lang="cs-CZ" i="1" dirty="0" err="1" smtClean="0">
                <a:solidFill>
                  <a:srgbClr val="1B06BA"/>
                </a:solidFill>
              </a:rPr>
              <a:t>effectiveness</a:t>
            </a:r>
            <a:r>
              <a:rPr lang="cs-CZ" i="1" dirty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Definujeme jako </a:t>
            </a:r>
            <a:r>
              <a:rPr lang="cs-CZ" sz="2800" b="1" dirty="0" smtClean="0"/>
              <a:t>míru dosažené změny </a:t>
            </a:r>
            <a:r>
              <a:rPr lang="cs-CZ" sz="2800" dirty="0" smtClean="0"/>
              <a:t>ve srovnání s výchozím stavem nebo s předem stanoveným cílem.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Změnou ve zdravotnictví je obvykle </a:t>
            </a:r>
            <a:r>
              <a:rPr lang="cs-CZ" sz="2800" b="1" dirty="0" smtClean="0"/>
              <a:t>zlepšení zdravotního stavu</a:t>
            </a:r>
          </a:p>
          <a:p>
            <a:pPr lvl="1"/>
            <a:r>
              <a:rPr lang="cs-CZ" sz="2400" b="1" dirty="0" smtClean="0"/>
              <a:t>objektivně</a:t>
            </a:r>
            <a:r>
              <a:rPr lang="cs-CZ" sz="2400" dirty="0" smtClean="0"/>
              <a:t> (vyléčení, prodloužení života, redukce symptomů, navrácení pracovní schopnosti)</a:t>
            </a:r>
          </a:p>
          <a:p>
            <a:pPr lvl="1"/>
            <a:r>
              <a:rPr lang="cs-CZ" sz="2400" b="1" dirty="0"/>
              <a:t>s</a:t>
            </a:r>
            <a:r>
              <a:rPr lang="cs-CZ" sz="2400" b="1" dirty="0" smtClean="0"/>
              <a:t>ubjektivně </a:t>
            </a:r>
            <a:r>
              <a:rPr lang="cs-CZ" sz="2400" dirty="0" smtClean="0"/>
              <a:t>(spokojenost s výsledkem ošetření)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44855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Účinnost </a:t>
            </a:r>
            <a:r>
              <a:rPr lang="cs-CZ" i="1" dirty="0" smtClean="0">
                <a:solidFill>
                  <a:srgbClr val="1B06BA"/>
                </a:solidFill>
              </a:rPr>
              <a:t>(</a:t>
            </a:r>
            <a:r>
              <a:rPr lang="cs-CZ" i="1" dirty="0" err="1" smtClean="0">
                <a:solidFill>
                  <a:srgbClr val="1B06BA"/>
                </a:solidFill>
              </a:rPr>
              <a:t>effectiveness</a:t>
            </a:r>
            <a:r>
              <a:rPr lang="cs-CZ" i="1" dirty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Individuální </a:t>
            </a:r>
            <a:r>
              <a:rPr lang="cs-CZ" sz="2800" dirty="0" smtClean="0"/>
              <a:t>úroveň – účinnost terapie (postupy, léky)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Populační </a:t>
            </a:r>
            <a:r>
              <a:rPr lang="cs-CZ" sz="2800" dirty="0" smtClean="0"/>
              <a:t>úroveň</a:t>
            </a:r>
            <a:r>
              <a:rPr lang="cs-CZ" sz="2800" b="1" dirty="0" smtClean="0"/>
              <a:t> </a:t>
            </a:r>
            <a:r>
              <a:rPr lang="cs-CZ" sz="2800" dirty="0" smtClean="0"/>
              <a:t>– účinnost zdravotnického programu (preventivní programy)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Obtíže s hodnocením účinnosti</a:t>
            </a:r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vláště u populačních opatření – mnoho intervenujících faktorů, dlouhá doba od zavedení programu do prvních výsledků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0731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Efektivita </a:t>
            </a:r>
            <a:r>
              <a:rPr lang="cs-CZ" i="1" dirty="0" smtClean="0">
                <a:solidFill>
                  <a:srgbClr val="1B06BA"/>
                </a:solidFill>
              </a:rPr>
              <a:t>(</a:t>
            </a:r>
            <a:r>
              <a:rPr lang="cs-CZ" i="1" dirty="0" err="1" smtClean="0">
                <a:solidFill>
                  <a:srgbClr val="1B06BA"/>
                </a:solidFill>
              </a:rPr>
              <a:t>efficiency</a:t>
            </a:r>
            <a:r>
              <a:rPr lang="cs-CZ" i="1" dirty="0" smtClean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Efektivita je snaha </a:t>
            </a:r>
            <a:r>
              <a:rPr lang="cs-CZ" sz="2800" b="1" dirty="0" smtClean="0"/>
              <a:t>s minimálními prostředky dosáhnout maximálního prospěchu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Je to </a:t>
            </a:r>
            <a:r>
              <a:rPr lang="cs-CZ" sz="2800" b="1" dirty="0" smtClean="0"/>
              <a:t>vztah mezi vstupními náklady a výstupním cílem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Ve zdravotnictví jde o to organizovat zdravotní péči tak, abychom dosahovali zlepšení zdravotního stavu a uspokojování zdravotních potřeb s nejmenšími finančními náklady.</a:t>
            </a:r>
          </a:p>
          <a:p>
            <a:r>
              <a:rPr lang="cs-CZ" sz="2800" dirty="0" smtClean="0"/>
              <a:t>Při hodnocení efektivity se nikdy nesmí ztrácet ze zřetele, že </a:t>
            </a:r>
            <a:r>
              <a:rPr lang="cs-CZ" sz="2800" b="1" dirty="0" smtClean="0"/>
              <a:t>nejde primárně o zisk, ale o humánní hodnoty</a:t>
            </a:r>
            <a:r>
              <a:rPr lang="cs-CZ" sz="2800" dirty="0" smtClean="0"/>
              <a:t>, o zdraví lidí a celé společnosti.</a:t>
            </a:r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5628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Metody</a:t>
            </a:r>
            <a:r>
              <a:rPr lang="cs-CZ" b="1" dirty="0" smtClean="0">
                <a:solidFill>
                  <a:srgbClr val="1B06BA"/>
                </a:solidFill>
              </a:rPr>
              <a:t> </a:t>
            </a:r>
            <a:r>
              <a:rPr lang="cs-CZ" b="1" dirty="0" smtClean="0">
                <a:solidFill>
                  <a:srgbClr val="000099"/>
                </a:solidFill>
              </a:rPr>
              <a:t>stanovení efektivity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Metoda „cena – výkon“ </a:t>
            </a:r>
            <a:r>
              <a:rPr lang="cs-CZ" i="1" dirty="0" smtClean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</a:t>
            </a:r>
            <a:r>
              <a:rPr lang="cs-CZ" i="1" dirty="0" err="1" smtClean="0"/>
              <a:t>productivity</a:t>
            </a:r>
            <a:r>
              <a:rPr lang="cs-CZ" i="1" dirty="0" smtClean="0"/>
              <a:t>)</a:t>
            </a:r>
          </a:p>
          <a:p>
            <a:r>
              <a:rPr lang="cs-CZ" dirty="0"/>
              <a:t>Metoda „cena – </a:t>
            </a:r>
            <a:r>
              <a:rPr lang="cs-CZ" dirty="0" smtClean="0"/>
              <a:t>zisk“ </a:t>
            </a:r>
            <a:r>
              <a:rPr lang="cs-CZ" i="1" dirty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–benefit)</a:t>
            </a:r>
            <a:endParaRPr lang="cs-CZ" i="1" dirty="0"/>
          </a:p>
          <a:p>
            <a:r>
              <a:rPr lang="cs-CZ" dirty="0"/>
              <a:t>Metoda „cena – </a:t>
            </a:r>
            <a:r>
              <a:rPr lang="cs-CZ" dirty="0" smtClean="0"/>
              <a:t>účinnost“ </a:t>
            </a:r>
            <a:r>
              <a:rPr lang="cs-CZ" i="1" dirty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</a:t>
            </a:r>
            <a:r>
              <a:rPr lang="cs-CZ" i="1" dirty="0" err="1" smtClean="0"/>
              <a:t>effectiveness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dirty="0"/>
              <a:t>Metoda „cena – </a:t>
            </a:r>
            <a:r>
              <a:rPr lang="cs-CZ" dirty="0" smtClean="0"/>
              <a:t>utilita“ </a:t>
            </a:r>
            <a:r>
              <a:rPr lang="cs-CZ" i="1" dirty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–utility</a:t>
            </a:r>
            <a:r>
              <a:rPr lang="cs-CZ" i="1" dirty="0"/>
              <a:t>)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460134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výkon“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/>
              <a:t>Kromě </a:t>
            </a:r>
            <a:r>
              <a:rPr lang="cs-CZ" dirty="0" smtClean="0"/>
              <a:t>produktivity práce (výkonnosti) </a:t>
            </a:r>
            <a:r>
              <a:rPr lang="cs-CZ" dirty="0"/>
              <a:t>je důležitá také cena </a:t>
            </a:r>
            <a:r>
              <a:rPr lang="cs-CZ" dirty="0" smtClean="0"/>
              <a:t>služeb.</a:t>
            </a:r>
            <a:endParaRPr lang="cs-CZ" dirty="0"/>
          </a:p>
          <a:p>
            <a:r>
              <a:rPr lang="cs-CZ" dirty="0"/>
              <a:t>Ukazatel </a:t>
            </a:r>
            <a:r>
              <a:rPr lang="cs-CZ" b="1" dirty="0"/>
              <a:t>„cena – výkon“</a:t>
            </a:r>
            <a:r>
              <a:rPr lang="cs-CZ" dirty="0"/>
              <a:t> </a:t>
            </a:r>
          </a:p>
          <a:p>
            <a:pPr lvl="1"/>
            <a:r>
              <a:rPr lang="cs-CZ" dirty="0" smtClean="0"/>
              <a:t>Kolik </a:t>
            </a:r>
            <a:r>
              <a:rPr lang="cs-CZ" dirty="0"/>
              <a:t>stojí jeden ošetřovací den v nemocnici</a:t>
            </a:r>
          </a:p>
          <a:p>
            <a:pPr lvl="1"/>
            <a:r>
              <a:rPr lang="cs-CZ" dirty="0"/>
              <a:t>Jaká je cena jednoho vyšetření na počítačovém tomografu apod.</a:t>
            </a:r>
          </a:p>
          <a:p>
            <a:r>
              <a:rPr lang="cs-CZ" dirty="0"/>
              <a:t>Snižování nákladů je žádanou součástí evaluace zdravotnických služeb.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222474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zisk“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Užívá se, pokud lze </a:t>
            </a:r>
            <a:r>
              <a:rPr lang="cs-CZ" sz="2800" b="1" dirty="0" smtClean="0"/>
              <a:t>výstup zdravotní péče měřit ve stejných jednotkách jako náklady, tj. v korunách </a:t>
            </a:r>
          </a:p>
          <a:p>
            <a:pPr lvl="1"/>
            <a:r>
              <a:rPr lang="cs-CZ" sz="2400" i="1" dirty="0" smtClean="0"/>
              <a:t>Zkrátíme-li účinnou léčbou dobu hospitalizace, zisk lze vyjádřit </a:t>
            </a:r>
            <a:r>
              <a:rPr lang="cs-CZ" sz="2400" b="1" i="1" dirty="0" smtClean="0"/>
              <a:t>ušetřenými provozními náklady</a:t>
            </a:r>
            <a:r>
              <a:rPr lang="cs-CZ" sz="2400" i="1" dirty="0" smtClean="0"/>
              <a:t> v korunách.</a:t>
            </a:r>
          </a:p>
          <a:p>
            <a:pPr lvl="1"/>
            <a:r>
              <a:rPr lang="cs-CZ" sz="2400" i="1" dirty="0" smtClean="0"/>
              <a:t>Zkrácení doby pracovní neschopnosti lze přibližně ocenit </a:t>
            </a:r>
            <a:r>
              <a:rPr lang="cs-CZ" sz="2400" b="1" i="1" dirty="0" smtClean="0"/>
              <a:t>přínosem vyléčeného člověka pro národní hospodářství </a:t>
            </a:r>
            <a:r>
              <a:rPr lang="cs-CZ" sz="2400" i="1" dirty="0" smtClean="0"/>
              <a:t>v korunách.</a:t>
            </a:r>
          </a:p>
          <a:p>
            <a:r>
              <a:rPr lang="cs-CZ" sz="2800" b="1" dirty="0" smtClean="0"/>
              <a:t>Analýza:</a:t>
            </a:r>
            <a:r>
              <a:rPr lang="cs-CZ" sz="2800" dirty="0" smtClean="0"/>
              <a:t> Cenu a zisk porovnáváme pomocí podílu (kolikrát) nebo rozdílu (o kolik) je cena větší nebo menší než zisk.</a:t>
            </a:r>
          </a:p>
          <a:p>
            <a:r>
              <a:rPr lang="cs-CZ" sz="2800" b="1" dirty="0" smtClean="0"/>
              <a:t>Obtíže: </a:t>
            </a:r>
            <a:r>
              <a:rPr lang="cs-CZ" sz="2800" dirty="0" smtClean="0"/>
              <a:t>Převedení výstupu na peníze (Jak penězi vyjádřit záchranu života?).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103220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účinnost“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Výstup</a:t>
            </a:r>
            <a:r>
              <a:rPr lang="cs-CZ" sz="2800" dirty="0" smtClean="0"/>
              <a:t> zdravotní péče můžeme vyjadřovat </a:t>
            </a:r>
            <a:r>
              <a:rPr lang="cs-CZ" sz="2800" b="1" dirty="0" smtClean="0"/>
              <a:t>obvyklými biomedicínskými ukazateli</a:t>
            </a:r>
            <a:r>
              <a:rPr lang="cs-CZ" sz="2800" dirty="0" smtClean="0"/>
              <a:t>, úmrtností, nemocností apod.</a:t>
            </a:r>
          </a:p>
          <a:p>
            <a:r>
              <a:rPr lang="cs-CZ" sz="2800" b="1" dirty="0" smtClean="0"/>
              <a:t>Analýza:</a:t>
            </a:r>
            <a:r>
              <a:rPr lang="cs-CZ" sz="2800" dirty="0" smtClean="0"/>
              <a:t> Srovnávání několika léčebných postupů (preventivních programů), u kterých se sleduje cena a účinnost, vyjádřená např. počtem odvrácených úmrtí nebo počtem dnů rekonvalescence.</a:t>
            </a:r>
          </a:p>
          <a:p>
            <a:r>
              <a:rPr lang="cs-CZ" sz="2800" b="1" dirty="0" smtClean="0"/>
              <a:t>Obtíže: </a:t>
            </a:r>
          </a:p>
          <a:p>
            <a:pPr lvl="1"/>
            <a:r>
              <a:rPr lang="cs-CZ" sz="2400" dirty="0" smtClean="0"/>
              <a:t>Metoda je vhodná, když máme rozhodnout mezi postupy (programy), jsou-li stejně velké buď ceny, nebo náklady.</a:t>
            </a:r>
          </a:p>
          <a:p>
            <a:pPr lvl="1"/>
            <a:r>
              <a:rPr lang="cs-CZ" sz="2400" dirty="0" smtClean="0"/>
              <a:t>Avšak jsou-li cena i náklady srovnávaných postupů (programů) rozdílné, nejde o ekonomické, ale sociálně-etické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320237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utilita“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Výstupem </a:t>
            </a:r>
            <a:r>
              <a:rPr lang="cs-CZ" sz="2800" dirty="0" smtClean="0"/>
              <a:t>je míra subjektivně pociťovaného zdraví. Používají se standardizované dotazníky. Oblíbenou mírou utility je QALY </a:t>
            </a:r>
            <a:r>
              <a:rPr lang="cs-CZ" sz="2800" i="1" dirty="0" smtClean="0"/>
              <a:t>(</a:t>
            </a:r>
            <a:r>
              <a:rPr lang="cs-CZ" sz="2800" i="1" dirty="0" err="1" smtClean="0"/>
              <a:t>Quality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Adjusted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Life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Years</a:t>
            </a:r>
            <a:r>
              <a:rPr lang="cs-CZ" sz="2800" i="1" dirty="0" smtClean="0"/>
              <a:t>).</a:t>
            </a:r>
            <a:endParaRPr lang="cs-CZ" sz="2800" b="1" i="1" dirty="0" smtClean="0"/>
          </a:p>
          <a:p>
            <a:r>
              <a:rPr lang="cs-CZ" sz="2800" dirty="0" smtClean="0"/>
              <a:t> </a:t>
            </a:r>
            <a:r>
              <a:rPr lang="cs-CZ" sz="2800" b="1" dirty="0" smtClean="0"/>
              <a:t>Analýza:</a:t>
            </a:r>
            <a:r>
              <a:rPr lang="cs-CZ" sz="2800" dirty="0" smtClean="0"/>
              <a:t> Srovnávání efektivity různých operačních výkonů. </a:t>
            </a:r>
          </a:p>
          <a:p>
            <a:pPr marL="400050" lvl="1" indent="0">
              <a:buNone/>
            </a:pPr>
            <a:r>
              <a:rPr lang="cs-CZ" sz="1800" i="1" dirty="0" smtClean="0"/>
              <a:t>Po operaci jsou pacienti dlouhodobě sledováni – počítají se dny, po které se cítí bez potíží. Součet dnů se dělí 365, čímž dostaneme upravené roky QALY.  Známe-li cenu operačního výkonu, lze stanovit cenu za jeden rok QALY  a následně určit, která intervence poskytne jeden rok QALY za nejnižší cenu.</a:t>
            </a:r>
          </a:p>
          <a:p>
            <a:pPr marL="400050" lvl="1" indent="0">
              <a:buNone/>
            </a:pPr>
            <a:r>
              <a:rPr lang="cs-CZ" sz="2800" b="1" dirty="0" smtClean="0"/>
              <a:t>Obtíže: </a:t>
            </a:r>
          </a:p>
          <a:p>
            <a:pPr lvl="1"/>
            <a:r>
              <a:rPr lang="cs-CZ" sz="2400" dirty="0" smtClean="0"/>
              <a:t>Metoda je vhodná, když máme rozhodnout mezi postupy (programy), jsou-li stejně velké buď ceny, nebo náklady.</a:t>
            </a:r>
          </a:p>
          <a:p>
            <a:pPr lvl="1"/>
            <a:r>
              <a:rPr lang="cs-CZ" sz="2400" dirty="0" smtClean="0"/>
              <a:t>Avšak jsou-li cena i náklady srovnávaných postupů (programů) rozdílné, nejde o ekonomické, ale sociálně-etické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2545624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7274271"/>
              </p:ext>
            </p:extLst>
          </p:nvPr>
        </p:nvGraphicFramePr>
        <p:xfrm>
          <a:off x="755576" y="764704"/>
          <a:ext cx="748883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Přímá spojnice 6"/>
          <p:cNvCxnSpPr/>
          <p:nvPr/>
        </p:nvCxnSpPr>
        <p:spPr>
          <a:xfrm flipV="1">
            <a:off x="1835696" y="908720"/>
            <a:ext cx="0" cy="2304256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 flipV="1">
            <a:off x="8100392" y="908720"/>
            <a:ext cx="15636" cy="234026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835696" y="908720"/>
            <a:ext cx="626469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1851331" y="6021288"/>
            <a:ext cx="626469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8130923" y="3789040"/>
            <a:ext cx="0" cy="223224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1851331" y="3789040"/>
            <a:ext cx="1" cy="223224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3203848" y="1611927"/>
            <a:ext cx="0" cy="15121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7597265" y="1595055"/>
            <a:ext cx="0" cy="1584176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3212334" y="1595055"/>
            <a:ext cx="4384002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4572000" y="2276872"/>
            <a:ext cx="0" cy="93610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6228184" y="2276872"/>
            <a:ext cx="0" cy="93610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572000" y="2276872"/>
            <a:ext cx="1656184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3212334" y="3789040"/>
            <a:ext cx="0" cy="144016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597265" y="3789040"/>
            <a:ext cx="0" cy="147431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3203848" y="5263350"/>
            <a:ext cx="439248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2915816" y="5669632"/>
            <a:ext cx="0" cy="3516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4644008" y="5652603"/>
            <a:ext cx="0" cy="3516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372200" y="5652603"/>
            <a:ext cx="0" cy="3516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5000492" y="557341"/>
            <a:ext cx="992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účinnost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899983" y="6004259"/>
            <a:ext cx="1504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913731" y="1242595"/>
            <a:ext cx="1079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efektivita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684576" y="1917137"/>
            <a:ext cx="1439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produktivita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47935" y="5222269"/>
            <a:ext cx="992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utilita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2451672" y="2092206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náklady</a:t>
            </a:r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3819824" y="2651536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osoba/čas 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5496730" y="2614108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výkony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6372200" y="2074745"/>
            <a:ext cx="1125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podcíle</a:t>
            </a:r>
            <a:endParaRPr lang="cs-CZ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6844161" y="2612535"/>
            <a:ext cx="1184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objektivní</a:t>
            </a:r>
            <a:endParaRPr lang="cs-CZ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6844161" y="4341529"/>
            <a:ext cx="12562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subjektivní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347615" y="4346588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poptávka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3779912" y="4373019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nabídka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734729" y="4341529"/>
            <a:ext cx="8088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66" name="TextovéPole 65"/>
          <p:cNvSpPr txBox="1"/>
          <p:nvPr/>
        </p:nvSpPr>
        <p:spPr>
          <a:xfrm rot="16200000">
            <a:off x="-3244334" y="327140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HODNOTÍCÍ VZTAHY V SYSTÉMU ZDRAVOTNÍ PÉČE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69826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Kvalita zdravotní péče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6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Vyhodnocení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kritického zvážení </a:t>
            </a:r>
            <a:r>
              <a:rPr lang="cs-CZ" b="1" dirty="0" smtClean="0">
                <a:solidFill>
                  <a:srgbClr val="0033CC"/>
                </a:solidFill>
              </a:rPr>
              <a:t>míry úspěchu v dosažení cíle </a:t>
            </a:r>
            <a:r>
              <a:rPr lang="cs-CZ" dirty="0" smtClean="0"/>
              <a:t>na základě pevně stanovených kritérií.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64973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Subjektivní záležitost</a:t>
            </a:r>
          </a:p>
          <a:p>
            <a:r>
              <a:rPr lang="cs-CZ" sz="2800" dirty="0" smtClean="0"/>
              <a:t>Z toho plyne i nespočetné </a:t>
            </a:r>
            <a:r>
              <a:rPr lang="cs-CZ" sz="2800" b="1" dirty="0" smtClean="0"/>
              <a:t>množství výkladů a definic:</a:t>
            </a:r>
          </a:p>
          <a:p>
            <a:pPr lvl="1"/>
            <a:r>
              <a:rPr lang="cs-CZ" sz="2400" i="1" dirty="0" smtClean="0"/>
              <a:t>Dělat správné věci správným způsobem.</a:t>
            </a:r>
          </a:p>
          <a:p>
            <a:pPr lvl="1"/>
            <a:r>
              <a:rPr lang="cs-CZ" sz="2400" i="1" dirty="0" smtClean="0"/>
              <a:t>… způsob provedení výkonu podle platných odborně technických norem.</a:t>
            </a:r>
            <a:endParaRPr lang="cs-CZ" sz="2400" i="1" dirty="0"/>
          </a:p>
          <a:p>
            <a:pPr lvl="1"/>
            <a:r>
              <a:rPr lang="cs-CZ" sz="2400" i="1" dirty="0" smtClean="0"/>
              <a:t>Souhrn všech možných hodnotících kritérií, jako jsou: odbornost, účinnost, efektivita, utilita, potřebnost, neškodnost, spravedlnost, lidská důstojnost.</a:t>
            </a:r>
          </a:p>
        </p:txBody>
      </p:sp>
    </p:spTree>
    <p:extLst>
      <p:ext uri="{BB962C8B-B14F-4D97-AF65-F5344CB8AC3E}">
        <p14:creationId xmlns:p14="http://schemas.microsoft.com/office/powerpoint/2010/main" val="2212767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Kvalita zdravotní péče</a:t>
            </a:r>
            <a:endParaRPr lang="cs-CZ" smtClean="0"/>
          </a:p>
        </p:txBody>
      </p:sp>
      <p:sp>
        <p:nvSpPr>
          <p:cNvPr id="11264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dirty="0" smtClean="0"/>
              <a:t>Hodnocení kvality péče znamená měření a posuzování </a:t>
            </a:r>
          </a:p>
          <a:p>
            <a:pPr lvl="2"/>
            <a:r>
              <a:rPr lang="cs-CZ" sz="2800" dirty="0" smtClean="0"/>
              <a:t>medicínských</a:t>
            </a:r>
          </a:p>
          <a:p>
            <a:pPr lvl="2"/>
            <a:r>
              <a:rPr lang="cs-CZ" sz="2800" dirty="0" smtClean="0"/>
              <a:t>technických</a:t>
            </a:r>
          </a:p>
          <a:p>
            <a:pPr lvl="2"/>
            <a:r>
              <a:rPr lang="cs-CZ" sz="2800" dirty="0" smtClean="0"/>
              <a:t>ekonomických</a:t>
            </a:r>
          </a:p>
          <a:p>
            <a:pPr lvl="2"/>
            <a:r>
              <a:rPr lang="cs-CZ" sz="2800" dirty="0" smtClean="0"/>
              <a:t>interpersonálních</a:t>
            </a:r>
          </a:p>
          <a:p>
            <a:pPr lvl="2"/>
            <a:r>
              <a:rPr lang="cs-CZ" sz="2800" dirty="0" smtClean="0"/>
              <a:t>psychologických </a:t>
            </a:r>
          </a:p>
          <a:p>
            <a:pPr marL="457200" lvl="1" indent="0">
              <a:buNone/>
            </a:pPr>
            <a:r>
              <a:rPr lang="cs-CZ" sz="3200" dirty="0" smtClean="0"/>
              <a:t>a jiných aspektů zdravotnických služeb.</a:t>
            </a:r>
          </a:p>
        </p:txBody>
      </p:sp>
    </p:spTree>
    <p:extLst>
      <p:ext uri="{BB962C8B-B14F-4D97-AF65-F5344CB8AC3E}">
        <p14:creationId xmlns:p14="http://schemas.microsoft.com/office/powerpoint/2010/main" val="46886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b="1" smtClean="0">
                <a:solidFill>
                  <a:srgbClr val="1B06BA"/>
                </a:solidFill>
              </a:rPr>
              <a:t>Kvalita zdravotní péče</a:t>
            </a:r>
            <a:endParaRPr lang="cs-CZ" altLang="cs-CZ" smtClean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Kvalita </a:t>
            </a:r>
            <a:r>
              <a:rPr lang="cs-CZ" dirty="0"/>
              <a:t>je přímo úměrná schopnosti </a:t>
            </a:r>
            <a:r>
              <a:rPr lang="cs-CZ" dirty="0" smtClean="0"/>
              <a:t>dosahování </a:t>
            </a:r>
            <a:r>
              <a:rPr lang="cs-CZ" b="1" dirty="0" smtClean="0"/>
              <a:t>žádoucích </a:t>
            </a:r>
            <a:r>
              <a:rPr lang="cs-CZ" b="1" dirty="0"/>
              <a:t>výsledků zdravotní </a:t>
            </a:r>
            <a:r>
              <a:rPr lang="cs-CZ" b="1" dirty="0" smtClean="0"/>
              <a:t>péče</a:t>
            </a:r>
          </a:p>
          <a:p>
            <a:endParaRPr lang="cs-CZ" b="1" dirty="0"/>
          </a:p>
          <a:p>
            <a:pPr marL="265113" indent="-265113">
              <a:buNone/>
              <a:tabLst>
                <a:tab pos="265113" algn="l"/>
              </a:tabLst>
            </a:pPr>
            <a:r>
              <a:rPr lang="cs-CZ" dirty="0"/>
              <a:t>• </a:t>
            </a:r>
            <a:r>
              <a:rPr lang="cs-CZ" b="1" dirty="0"/>
              <a:t>Vyšší kvalita </a:t>
            </a:r>
            <a:r>
              <a:rPr lang="cs-CZ" dirty="0"/>
              <a:t>zdravotních služeb </a:t>
            </a:r>
            <a:r>
              <a:rPr lang="cs-CZ" b="1" dirty="0" smtClean="0"/>
              <a:t>zvyšuje pravděpodobnost </a:t>
            </a:r>
            <a:r>
              <a:rPr lang="cs-CZ" b="1" dirty="0"/>
              <a:t>dobrých výsledků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2349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b="1" smtClean="0">
                <a:solidFill>
                  <a:srgbClr val="1B06BA"/>
                </a:solidFill>
              </a:rPr>
              <a:t>Kvalita zdravotní péče</a:t>
            </a:r>
            <a:endParaRPr lang="cs-CZ" altLang="cs-CZ" smtClean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b="1" dirty="0"/>
              <a:t>Žádoucí výsledky zdravotní péče:</a:t>
            </a:r>
          </a:p>
          <a:p>
            <a:pPr marL="457200" lvl="1" indent="0">
              <a:buNone/>
            </a:pPr>
            <a:r>
              <a:rPr lang="cs-CZ" dirty="0"/>
              <a:t>• Měřitelné výsledky</a:t>
            </a:r>
          </a:p>
          <a:p>
            <a:pPr marL="457200" lvl="1" indent="0">
              <a:buNone/>
            </a:pPr>
            <a:r>
              <a:rPr lang="cs-CZ" dirty="0"/>
              <a:t>• Očekávání spotřebitele</a:t>
            </a:r>
          </a:p>
          <a:p>
            <a:pPr marL="0" indent="0">
              <a:buNone/>
            </a:pPr>
            <a:endParaRPr lang="cs-CZ" dirty="0" smtClean="0"/>
          </a:p>
          <a:p>
            <a:pPr marL="358775" indent="-358775">
              <a:buNone/>
              <a:tabLst>
                <a:tab pos="85725" algn="l"/>
              </a:tabLst>
            </a:pPr>
            <a:r>
              <a:rPr lang="cs-CZ" dirty="0" smtClean="0"/>
              <a:t>• </a:t>
            </a:r>
            <a:r>
              <a:rPr lang="cs-CZ" b="1" dirty="0"/>
              <a:t>Změna zdravotnictví </a:t>
            </a:r>
            <a:r>
              <a:rPr lang="cs-CZ" dirty="0"/>
              <a:t>v posledních desetiletích </a:t>
            </a:r>
            <a:r>
              <a:rPr lang="cs-CZ" dirty="0" smtClean="0"/>
              <a:t>    vedla k </a:t>
            </a:r>
            <a:r>
              <a:rPr lang="cs-CZ" b="1" dirty="0" smtClean="0"/>
              <a:t>nárůstu </a:t>
            </a:r>
            <a:r>
              <a:rPr lang="cs-CZ" b="1" dirty="0"/>
              <a:t>požadavků na kvalitu:</a:t>
            </a:r>
          </a:p>
          <a:p>
            <a:pPr marL="457200" lvl="1" indent="0">
              <a:buNone/>
            </a:pPr>
            <a:r>
              <a:rPr lang="cs-CZ" dirty="0" smtClean="0"/>
              <a:t>• Lepší </a:t>
            </a:r>
            <a:r>
              <a:rPr lang="cs-CZ" dirty="0"/>
              <a:t>metodiky pro měření výsledků</a:t>
            </a:r>
          </a:p>
          <a:p>
            <a:pPr marL="457200" lvl="1" indent="0">
              <a:buNone/>
            </a:pPr>
            <a:r>
              <a:rPr lang="cs-CZ" dirty="0"/>
              <a:t>• Výrazný nárůst v očekáváních spotřebitele</a:t>
            </a:r>
          </a:p>
          <a:p>
            <a:pPr marL="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371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Kvalita zdravotní péče</a:t>
            </a:r>
            <a:endParaRPr lang="cs-CZ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3000" smtClean="0"/>
              <a:t>Posuzování podléhají všechny 3 články systému: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3000" b="1" smtClean="0"/>
              <a:t>struktura</a:t>
            </a:r>
          </a:p>
          <a:p>
            <a:pPr marL="914400" lvl="1" indent="-514350">
              <a:lnSpc>
                <a:spcPct val="90000"/>
              </a:lnSpc>
            </a:pPr>
            <a:r>
              <a:rPr lang="cs-CZ" sz="2600" smtClean="0"/>
              <a:t>zařízení a jejich vybavení, odborná způsobilost pracovníků, organizace práce aj.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3000" b="1" smtClean="0"/>
              <a:t>proces</a:t>
            </a:r>
          </a:p>
          <a:p>
            <a:pPr marL="914400" lvl="1" indent="-514350">
              <a:lnSpc>
                <a:spcPct val="90000"/>
              </a:lnSpc>
            </a:pPr>
            <a:r>
              <a:rPr lang="cs-CZ" sz="2600" smtClean="0"/>
              <a:t>styk pacienta s lékařem, aktivity všeho druhu, řízení aj.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3000" b="1" smtClean="0"/>
              <a:t>výsledky</a:t>
            </a:r>
          </a:p>
          <a:p>
            <a:pPr marL="914400" lvl="1" indent="-514350">
              <a:lnSpc>
                <a:spcPct val="90000"/>
              </a:lnSpc>
            </a:pPr>
            <a:r>
              <a:rPr lang="cs-CZ" sz="2600" smtClean="0"/>
              <a:t>objektivně měřitelné výstupy, spokojenost pacientů apod.</a:t>
            </a:r>
          </a:p>
        </p:txBody>
      </p:sp>
    </p:spTree>
    <p:extLst>
      <p:ext uri="{BB962C8B-B14F-4D97-AF65-F5344CB8AC3E}">
        <p14:creationId xmlns:p14="http://schemas.microsoft.com/office/powerpoint/2010/main" val="38239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Kvalita zdravotní péče z hlediska pacienta</a:t>
            </a:r>
            <a:endParaRPr lang="cs-CZ" sz="4000" smtClean="0"/>
          </a:p>
        </p:txBody>
      </p:sp>
      <p:sp>
        <p:nvSpPr>
          <p:cNvPr id="11469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navrácení zdraví, </a:t>
            </a:r>
          </a:p>
          <a:p>
            <a:r>
              <a:rPr lang="cs-CZ" smtClean="0"/>
              <a:t>fyziologické, pracovní a jiné sociální funkce,</a:t>
            </a:r>
          </a:p>
          <a:p>
            <a:r>
              <a:rPr lang="cs-CZ" smtClean="0"/>
              <a:t>spokojenost se službami a zacházením</a:t>
            </a:r>
          </a:p>
        </p:txBody>
      </p:sp>
    </p:spTree>
    <p:extLst>
      <p:ext uri="{BB962C8B-B14F-4D97-AF65-F5344CB8AC3E}">
        <p14:creationId xmlns:p14="http://schemas.microsoft.com/office/powerpoint/2010/main" val="161469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Kvalita zdravotní péče z hlediska lékaře</a:t>
            </a:r>
            <a:endParaRPr lang="cs-CZ" sz="4000" smtClean="0"/>
          </a:p>
        </p:txBody>
      </p:sp>
      <p:sp>
        <p:nvSpPr>
          <p:cNvPr id="11571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dobré provedení odborně technické stránky ošetření</a:t>
            </a:r>
          </a:p>
        </p:txBody>
      </p:sp>
    </p:spTree>
    <p:extLst>
      <p:ext uri="{BB962C8B-B14F-4D97-AF65-F5344CB8AC3E}">
        <p14:creationId xmlns:p14="http://schemas.microsoft.com/office/powerpoint/2010/main" val="27907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Kvalita zdravotní péče z hlediska řídícího subjektu</a:t>
            </a:r>
            <a:endParaRPr lang="cs-CZ" sz="4000" smtClean="0"/>
          </a:p>
        </p:txBody>
      </p:sp>
      <p:sp>
        <p:nvSpPr>
          <p:cNvPr id="11673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ekonomická stránky provozu a bezkonfliktnost vztahů</a:t>
            </a:r>
          </a:p>
        </p:txBody>
      </p:sp>
    </p:spTree>
    <p:extLst>
      <p:ext uri="{BB962C8B-B14F-4D97-AF65-F5344CB8AC3E}">
        <p14:creationId xmlns:p14="http://schemas.microsoft.com/office/powerpoint/2010/main" val="6994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Hlavní kritéria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Nejčastějšími hodnotícími kritérii jsou:</a:t>
            </a:r>
          </a:p>
          <a:p>
            <a:pPr lvl="1"/>
            <a:r>
              <a:rPr lang="cs-CZ" dirty="0"/>
              <a:t>Dostupnost </a:t>
            </a:r>
          </a:p>
          <a:p>
            <a:pPr lvl="1"/>
            <a:r>
              <a:rPr lang="cs-CZ" dirty="0" smtClean="0"/>
              <a:t>Produktivita</a:t>
            </a:r>
          </a:p>
          <a:p>
            <a:pPr lvl="1"/>
            <a:r>
              <a:rPr lang="cs-CZ" dirty="0" smtClean="0"/>
              <a:t>Účinnost</a:t>
            </a:r>
          </a:p>
          <a:p>
            <a:pPr lvl="1"/>
            <a:r>
              <a:rPr lang="cs-CZ" dirty="0" smtClean="0"/>
              <a:t>Efektivita</a:t>
            </a:r>
          </a:p>
          <a:p>
            <a:pPr lvl="1"/>
            <a:r>
              <a:rPr lang="cs-CZ" dirty="0" smtClean="0"/>
              <a:t>Kvalita </a:t>
            </a:r>
          </a:p>
          <a:p>
            <a:pPr lvl="1"/>
            <a:r>
              <a:rPr lang="cs-CZ" dirty="0" smtClean="0"/>
              <a:t>Ekvita</a:t>
            </a:r>
          </a:p>
        </p:txBody>
      </p:sp>
    </p:spTree>
    <p:extLst>
      <p:ext uri="{BB962C8B-B14F-4D97-AF65-F5344CB8AC3E}">
        <p14:creationId xmlns:p14="http://schemas.microsoft.com/office/powerpoint/2010/main" val="39377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Dostupnost zdravotní péče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56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jedním z důležitých cílů všech zdravotních systémů.</a:t>
            </a:r>
          </a:p>
          <a:p>
            <a:endParaRPr lang="cs-CZ" dirty="0"/>
          </a:p>
          <a:p>
            <a:r>
              <a:rPr lang="cs-CZ" dirty="0"/>
              <a:t>Důležité je najít „správnou“ míru dostupnosti (včasná pomoc x plýtvání). 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483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Základní dimenze dostupnosti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Geografická</a:t>
            </a:r>
          </a:p>
          <a:p>
            <a:r>
              <a:rPr lang="cs-CZ" dirty="0"/>
              <a:t>Ekonomická</a:t>
            </a:r>
          </a:p>
          <a:p>
            <a:r>
              <a:rPr lang="cs-CZ" dirty="0"/>
              <a:t>Organizační</a:t>
            </a:r>
          </a:p>
          <a:p>
            <a:r>
              <a:rPr lang="cs-CZ" dirty="0"/>
              <a:t>Odborně medicínská</a:t>
            </a:r>
          </a:p>
          <a:p>
            <a:r>
              <a:rPr lang="cs-CZ" dirty="0"/>
              <a:t>Časová</a:t>
            </a:r>
          </a:p>
          <a:p>
            <a:r>
              <a:rPr lang="cs-CZ" dirty="0"/>
              <a:t>Psychosociální</a:t>
            </a:r>
          </a:p>
          <a:p>
            <a:r>
              <a:rPr lang="cs-CZ" dirty="0"/>
              <a:t>Sociokulturní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6782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Geografická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rozmístění</a:t>
            </a:r>
            <a:r>
              <a:rPr lang="cs-CZ" dirty="0"/>
              <a:t> zdravotnických služeb různých specializací</a:t>
            </a:r>
          </a:p>
          <a:p>
            <a:r>
              <a:rPr lang="cs-CZ" dirty="0"/>
              <a:t>jde o zajištění </a:t>
            </a:r>
            <a:r>
              <a:rPr lang="cs-CZ" b="1" dirty="0"/>
              <a:t>akceptovatelné vzdálenosti </a:t>
            </a:r>
            <a:r>
              <a:rPr lang="cs-CZ" dirty="0"/>
              <a:t>od zdroje péče</a:t>
            </a:r>
          </a:p>
          <a:p>
            <a:r>
              <a:rPr lang="cs-CZ" b="1" dirty="0" smtClean="0"/>
              <a:t>hustota </a:t>
            </a:r>
            <a:r>
              <a:rPr lang="cs-CZ" dirty="0"/>
              <a:t>obyvatelstva v jednotlivých oblastech</a:t>
            </a:r>
          </a:p>
          <a:p>
            <a:r>
              <a:rPr lang="cs-CZ" b="1" dirty="0"/>
              <a:t>dopravní trasy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708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Ekonomická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dána úhradou nákladů, typem pojištění </a:t>
            </a:r>
            <a:br>
              <a:rPr lang="cs-CZ" dirty="0"/>
            </a:br>
            <a:r>
              <a:rPr lang="cs-CZ" dirty="0"/>
              <a:t>a mírou spoluúčasti.</a:t>
            </a:r>
          </a:p>
          <a:p>
            <a:r>
              <a:rPr lang="cs-CZ" dirty="0"/>
              <a:t>Ve všech vyspělých zemích existuje zdravotní pojištění.</a:t>
            </a:r>
          </a:p>
          <a:p>
            <a:r>
              <a:rPr lang="cs-CZ" dirty="0"/>
              <a:t>Hodnotí se jaká část obyvatelstva je pojištěna a jaká péče se z pojištění hradí.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65006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1309</Words>
  <Application>Microsoft Office PowerPoint</Application>
  <PresentationFormat>Předvádění na obrazovce (4:3)</PresentationFormat>
  <Paragraphs>192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Motiv systému Office</vt:lpstr>
      <vt:lpstr>Ekonomika a pojišťovnictví  6. přednáška</vt:lpstr>
      <vt:lpstr>Vyhodnocení funkce zdravotnických systémů</vt:lpstr>
      <vt:lpstr>Vyhodnocení</vt:lpstr>
      <vt:lpstr>Hlavní kritéria</vt:lpstr>
      <vt:lpstr>Dostupnost zdravotní péče</vt:lpstr>
      <vt:lpstr>Dostupnost</vt:lpstr>
      <vt:lpstr>Základní dimenze dostupnosti</vt:lpstr>
      <vt:lpstr>Geografická dostupnost</vt:lpstr>
      <vt:lpstr>Ekonomická dostupnost</vt:lpstr>
      <vt:lpstr>Odborně medicínská dostupnost</vt:lpstr>
      <vt:lpstr>Časová dostupnost</vt:lpstr>
      <vt:lpstr>Psychosociální dostupnost</vt:lpstr>
      <vt:lpstr>Organizační dostupnost</vt:lpstr>
      <vt:lpstr>Sociokulturní dostupnost</vt:lpstr>
      <vt:lpstr>Sociokulturní dostupnost</vt:lpstr>
      <vt:lpstr>PRODUKTIVITA</vt:lpstr>
      <vt:lpstr>Produktivita</vt:lpstr>
      <vt:lpstr>Produktivita</vt:lpstr>
      <vt:lpstr>Účinnost a efektivita</vt:lpstr>
      <vt:lpstr>Účinnost (effectiveness)</vt:lpstr>
      <vt:lpstr>Účinnost (effectiveness)</vt:lpstr>
      <vt:lpstr>Efektivita (efficiency)</vt:lpstr>
      <vt:lpstr>Metody stanovení efektivity</vt:lpstr>
      <vt:lpstr>Metoda „cena – výkon“ </vt:lpstr>
      <vt:lpstr>Metoda „cena – zisk“ </vt:lpstr>
      <vt:lpstr>Metoda „cena – účinnost“ </vt:lpstr>
      <vt:lpstr>Metoda „cena – utilita“ </vt:lpstr>
      <vt:lpstr>Prezentace aplikace PowerPoint</vt:lpstr>
      <vt:lpstr>Kvalita zdravotní péče</vt:lpstr>
      <vt:lpstr>Kvalita</vt:lpstr>
      <vt:lpstr>Kvalita zdravotní péče</vt:lpstr>
      <vt:lpstr>Kvalita zdravotní péče</vt:lpstr>
      <vt:lpstr>Kvalita zdravotní péče</vt:lpstr>
      <vt:lpstr>Kvalita zdravotní péče</vt:lpstr>
      <vt:lpstr>Kvalita zdravotní péče z hlediska pacienta</vt:lpstr>
      <vt:lpstr>Kvalita zdravotní péče z hlediska lékaře</vt:lpstr>
      <vt:lpstr>Kvalita zdravotní péče z hlediska řídícího subjektu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Uživatel</cp:lastModifiedBy>
  <cp:revision>29</cp:revision>
  <dcterms:created xsi:type="dcterms:W3CDTF">2012-03-19T07:24:37Z</dcterms:created>
  <dcterms:modified xsi:type="dcterms:W3CDTF">2020-03-16T07:47:29Z</dcterms:modified>
</cp:coreProperties>
</file>