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1"/>
  </p:notesMasterIdLst>
  <p:sldIdLst>
    <p:sldId id="325" r:id="rId3"/>
    <p:sldId id="267" r:id="rId4"/>
    <p:sldId id="327" r:id="rId5"/>
    <p:sldId id="258" r:id="rId6"/>
    <p:sldId id="328" r:id="rId7"/>
    <p:sldId id="329" r:id="rId8"/>
    <p:sldId id="330" r:id="rId9"/>
    <p:sldId id="264" r:id="rId10"/>
    <p:sldId id="331" r:id="rId11"/>
    <p:sldId id="265" r:id="rId12"/>
    <p:sldId id="266" r:id="rId13"/>
    <p:sldId id="268" r:id="rId14"/>
    <p:sldId id="269" r:id="rId15"/>
    <p:sldId id="270" r:id="rId16"/>
    <p:sldId id="271" r:id="rId17"/>
    <p:sldId id="272" r:id="rId18"/>
    <p:sldId id="277" r:id="rId19"/>
    <p:sldId id="274" r:id="rId20"/>
    <p:sldId id="273" r:id="rId21"/>
    <p:sldId id="275" r:id="rId22"/>
    <p:sldId id="276" r:id="rId23"/>
    <p:sldId id="332" r:id="rId24"/>
    <p:sldId id="280" r:id="rId25"/>
    <p:sldId id="282" r:id="rId26"/>
    <p:sldId id="283" r:id="rId27"/>
    <p:sldId id="333" r:id="rId28"/>
    <p:sldId id="334" r:id="rId29"/>
    <p:sldId id="335" r:id="rId30"/>
    <p:sldId id="337" r:id="rId31"/>
    <p:sldId id="336" r:id="rId32"/>
    <p:sldId id="257" r:id="rId33"/>
    <p:sldId id="285" r:id="rId34"/>
    <p:sldId id="286" r:id="rId35"/>
    <p:sldId id="287" r:id="rId36"/>
    <p:sldId id="288" r:id="rId37"/>
    <p:sldId id="284" r:id="rId38"/>
    <p:sldId id="259" r:id="rId39"/>
    <p:sldId id="260" r:id="rId40"/>
    <p:sldId id="290" r:id="rId41"/>
    <p:sldId id="291" r:id="rId42"/>
    <p:sldId id="292" r:id="rId43"/>
    <p:sldId id="293" r:id="rId44"/>
    <p:sldId id="294" r:id="rId45"/>
    <p:sldId id="297" r:id="rId46"/>
    <p:sldId id="298" r:id="rId47"/>
    <p:sldId id="299" r:id="rId48"/>
    <p:sldId id="300" r:id="rId49"/>
    <p:sldId id="301" r:id="rId50"/>
    <p:sldId id="261" r:id="rId51"/>
    <p:sldId id="262" r:id="rId52"/>
    <p:sldId id="302" r:id="rId53"/>
    <p:sldId id="303" r:id="rId54"/>
    <p:sldId id="304" r:id="rId55"/>
    <p:sldId id="309" r:id="rId56"/>
    <p:sldId id="310" r:id="rId57"/>
    <p:sldId id="311" r:id="rId58"/>
    <p:sldId id="312" r:id="rId59"/>
    <p:sldId id="313" r:id="rId60"/>
    <p:sldId id="314" r:id="rId61"/>
    <p:sldId id="338" r:id="rId62"/>
    <p:sldId id="263" r:id="rId63"/>
    <p:sldId id="342" r:id="rId64"/>
    <p:sldId id="315" r:id="rId65"/>
    <p:sldId id="343" r:id="rId66"/>
    <p:sldId id="341" r:id="rId67"/>
    <p:sldId id="344" r:id="rId68"/>
    <p:sldId id="324" r:id="rId69"/>
    <p:sldId id="345" r:id="rId7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snapToGrid="0">
      <p:cViewPr varScale="1">
        <p:scale>
          <a:sx n="73" d="100"/>
          <a:sy n="73"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64623-C7EE-4770-993A-8957FC0C088A}" type="datetimeFigureOut">
              <a:rPr lang="cs-CZ" smtClean="0"/>
              <a:t>9. 9. 2020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02336-8EC1-427E-8C83-018DF5B0B95B}" type="slidenum">
              <a:rPr lang="cs-CZ" smtClean="0"/>
              <a:t>‹#›</a:t>
            </a:fld>
            <a:endParaRPr lang="cs-CZ"/>
          </a:p>
        </p:txBody>
      </p:sp>
    </p:spTree>
    <p:extLst>
      <p:ext uri="{BB962C8B-B14F-4D97-AF65-F5344CB8AC3E}">
        <p14:creationId xmlns:p14="http://schemas.microsoft.com/office/powerpoint/2010/main" val="4170652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A4101B-72C0-434F-99D3-416ACBC7415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46AC6FE-C8E9-440D-96A6-8F87263D9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1C85092-1804-4A8F-BD4D-65D879EC9ACE}"/>
              </a:ext>
            </a:extLst>
          </p:cNvPr>
          <p:cNvSpPr>
            <a:spLocks noGrp="1"/>
          </p:cNvSpPr>
          <p:nvPr>
            <p:ph type="dt" sz="half" idx="10"/>
          </p:nvPr>
        </p:nvSpPr>
        <p:spPr/>
        <p:txBody>
          <a:bodyPr/>
          <a:lstStyle/>
          <a:p>
            <a:fld id="{09DA1501-B205-4D5D-9A48-D4C672051ED1}" type="datetime1">
              <a:rPr lang="cs-CZ" smtClean="0"/>
              <a:t>9. 9. 2020</a:t>
            </a:fld>
            <a:endParaRPr lang="cs-CZ"/>
          </a:p>
        </p:txBody>
      </p:sp>
      <p:sp>
        <p:nvSpPr>
          <p:cNvPr id="5" name="Zástupný symbol pro zápatí 4">
            <a:extLst>
              <a:ext uri="{FF2B5EF4-FFF2-40B4-BE49-F238E27FC236}">
                <a16:creationId xmlns:a16="http://schemas.microsoft.com/office/drawing/2014/main" id="{E57BD9DB-88AA-409B-84BC-38F773FFBEB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37A87ED-5452-4249-ABAC-BFD572702FA6}"/>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905466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41E4BC-9617-48CE-9B5A-A9217B15B91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7BB1447-8609-46A9-A4E6-7F5036CF04C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4A51799-60D4-4EE8-9B97-AB04EDD84862}"/>
              </a:ext>
            </a:extLst>
          </p:cNvPr>
          <p:cNvSpPr>
            <a:spLocks noGrp="1"/>
          </p:cNvSpPr>
          <p:nvPr>
            <p:ph type="dt" sz="half" idx="10"/>
          </p:nvPr>
        </p:nvSpPr>
        <p:spPr/>
        <p:txBody>
          <a:bodyPr/>
          <a:lstStyle/>
          <a:p>
            <a:fld id="{84300695-1F84-4EB2-8D2D-516A6C594B1D}" type="datetime1">
              <a:rPr lang="cs-CZ" smtClean="0"/>
              <a:t>9. 9. 2020</a:t>
            </a:fld>
            <a:endParaRPr lang="cs-CZ"/>
          </a:p>
        </p:txBody>
      </p:sp>
      <p:sp>
        <p:nvSpPr>
          <p:cNvPr id="5" name="Zástupný symbol pro zápatí 4">
            <a:extLst>
              <a:ext uri="{FF2B5EF4-FFF2-40B4-BE49-F238E27FC236}">
                <a16:creationId xmlns:a16="http://schemas.microsoft.com/office/drawing/2014/main" id="{0F097532-EA9A-4BA2-9D0F-FECC8B2883F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D97ED4D-2B24-4995-96EB-9AEED32DDAB3}"/>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146886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6D7460D-6662-46E3-8347-7481A8B3EBF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1339E7E-E34F-4B54-B4C3-A1935AE093D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EE6533C-8397-462C-92CA-0E9BB4A09DF1}"/>
              </a:ext>
            </a:extLst>
          </p:cNvPr>
          <p:cNvSpPr>
            <a:spLocks noGrp="1"/>
          </p:cNvSpPr>
          <p:nvPr>
            <p:ph type="dt" sz="half" idx="10"/>
          </p:nvPr>
        </p:nvSpPr>
        <p:spPr/>
        <p:txBody>
          <a:bodyPr/>
          <a:lstStyle/>
          <a:p>
            <a:fld id="{997464C3-9A53-49F9-AF95-46420B6750AA}" type="datetime1">
              <a:rPr lang="cs-CZ" smtClean="0"/>
              <a:t>9. 9. 2020</a:t>
            </a:fld>
            <a:endParaRPr lang="cs-CZ"/>
          </a:p>
        </p:txBody>
      </p:sp>
      <p:sp>
        <p:nvSpPr>
          <p:cNvPr id="5" name="Zástupný symbol pro zápatí 4">
            <a:extLst>
              <a:ext uri="{FF2B5EF4-FFF2-40B4-BE49-F238E27FC236}">
                <a16:creationId xmlns:a16="http://schemas.microsoft.com/office/drawing/2014/main" id="{F2615348-A248-4CF6-8467-B6BBD6A58AF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9C71F25-3C6A-4270-8D4A-B191DC0B6626}"/>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2867330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EA085ED0-2178-428E-B737-8469CD62696B}" type="datetime1">
              <a:rPr lang="cs-CZ" smtClean="0"/>
              <a:t>9. 9. 2020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991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7600A08-1312-4B28-891C-A7F3C4DEA45B}" type="datetime1">
              <a:rPr lang="cs-CZ" smtClean="0"/>
              <a:t>9. 9. 2020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8769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0A9AAE79-67A9-45D5-A5DA-1F25AEE6C835}" type="datetime1">
              <a:rPr lang="cs-CZ" smtClean="0"/>
              <a:t>9. 9. 2020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44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975BFC0-EAA5-49C0-A78F-C4FCEE65B573}" type="datetime1">
              <a:rPr lang="cs-CZ" smtClean="0"/>
              <a:t>9. 9. 2020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06606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2412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Po kliknutí můžete upravovat styly textu v předloze.</a:t>
            </a:r>
          </a:p>
        </p:txBody>
      </p:sp>
      <p:sp>
        <p:nvSpPr>
          <p:cNvPr id="6" name="Content Placeholder 5"/>
          <p:cNvSpPr>
            <a:spLocks noGrp="1"/>
          </p:cNvSpPr>
          <p:nvPr>
            <p:ph sz="quarter" idx="4"/>
          </p:nvPr>
        </p:nvSpPr>
        <p:spPr>
          <a:xfrm>
            <a:off x="599088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E953026F-B9D0-474B-91C7-DBFDAB263FD4}" type="datetime1">
              <a:rPr lang="cs-CZ" smtClean="0"/>
              <a:t>9. 9. 2020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36197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ACCF7146-6B6E-4063-A512-7DE894FD8702}" type="datetime1">
              <a:rPr lang="cs-CZ" smtClean="0"/>
              <a:t>9. 9. 2020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20070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2C6B9-DCF1-430E-9145-D68AAF899567}" type="datetime1">
              <a:rPr lang="cs-CZ" smtClean="0"/>
              <a:t>9. 9. 2020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76121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338E7C3-ADFD-4214-BBCD-C3BBEDF9B5CC}" type="datetime1">
              <a:rPr lang="cs-CZ" smtClean="0"/>
              <a:t>9. 9. 2020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3021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532225-2558-41D6-9092-D384932E983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F809D13-1713-4DA1-90C5-32459DB925F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556F298-5B60-4A1F-9046-F54696ABB8E2}"/>
              </a:ext>
            </a:extLst>
          </p:cNvPr>
          <p:cNvSpPr>
            <a:spLocks noGrp="1"/>
          </p:cNvSpPr>
          <p:nvPr>
            <p:ph type="dt" sz="half" idx="10"/>
          </p:nvPr>
        </p:nvSpPr>
        <p:spPr/>
        <p:txBody>
          <a:bodyPr/>
          <a:lstStyle/>
          <a:p>
            <a:fld id="{1DA2A6B3-3757-470B-A96E-F5E96959CA11}" type="datetime1">
              <a:rPr lang="cs-CZ" smtClean="0"/>
              <a:t>9. 9. 2020</a:t>
            </a:fld>
            <a:endParaRPr lang="cs-CZ"/>
          </a:p>
        </p:txBody>
      </p:sp>
      <p:sp>
        <p:nvSpPr>
          <p:cNvPr id="5" name="Zástupný symbol pro zápatí 4">
            <a:extLst>
              <a:ext uri="{FF2B5EF4-FFF2-40B4-BE49-F238E27FC236}">
                <a16:creationId xmlns:a16="http://schemas.microsoft.com/office/drawing/2014/main" id="{3FECA480-B7E1-4E8F-804D-D7B24FE3B30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3EEC38C-406B-4A59-B1F1-50D42D37542E}"/>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3252781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A1C8892-83B8-413B-941D-612F1DCA43CC}" type="datetime1">
              <a:rPr lang="cs-CZ" smtClean="0"/>
              <a:t>9. 9. 2020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323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4F7EAF4-AB27-4317-86EC-71C498C2D72B}" type="datetime1">
              <a:rPr lang="cs-CZ" smtClean="0"/>
              <a:t>9. 9. 2020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86454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82114-F163-456F-9CE4-E4EFD529443F}" type="datetime1">
              <a:rPr lang="cs-CZ" smtClean="0"/>
              <a:t>9. 9. 2020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41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2CC492-75F0-420B-BFC2-7FE70522E4A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76A4773-BCDC-4605-A78D-EEB25D42F0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830A5F1-8285-4223-9C9F-6166296C5145}"/>
              </a:ext>
            </a:extLst>
          </p:cNvPr>
          <p:cNvSpPr>
            <a:spLocks noGrp="1"/>
          </p:cNvSpPr>
          <p:nvPr>
            <p:ph type="dt" sz="half" idx="10"/>
          </p:nvPr>
        </p:nvSpPr>
        <p:spPr/>
        <p:txBody>
          <a:bodyPr/>
          <a:lstStyle/>
          <a:p>
            <a:fld id="{6EA9D97D-1896-4040-ACB9-D93E61EA3E53}" type="datetime1">
              <a:rPr lang="cs-CZ" smtClean="0"/>
              <a:t>9. 9. 2020</a:t>
            </a:fld>
            <a:endParaRPr lang="cs-CZ"/>
          </a:p>
        </p:txBody>
      </p:sp>
      <p:sp>
        <p:nvSpPr>
          <p:cNvPr id="5" name="Zástupný symbol pro zápatí 4">
            <a:extLst>
              <a:ext uri="{FF2B5EF4-FFF2-40B4-BE49-F238E27FC236}">
                <a16:creationId xmlns:a16="http://schemas.microsoft.com/office/drawing/2014/main" id="{A8946C1F-FDE9-4DDD-94CE-67B4DB803E7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37CA5F5-47EA-4BB8-8FA4-CC7234C32817}"/>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156134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7BF87-4BAB-460E-A859-947334AC76E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3F5E420-7701-45A1-8944-0D434BE8C9E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BBC25E6-3C50-49C2-8BB9-8934D38A1E3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F564A94-C6A2-489B-92A8-F0A8EA64EC02}"/>
              </a:ext>
            </a:extLst>
          </p:cNvPr>
          <p:cNvSpPr>
            <a:spLocks noGrp="1"/>
          </p:cNvSpPr>
          <p:nvPr>
            <p:ph type="dt" sz="half" idx="10"/>
          </p:nvPr>
        </p:nvSpPr>
        <p:spPr/>
        <p:txBody>
          <a:bodyPr/>
          <a:lstStyle/>
          <a:p>
            <a:fld id="{B5129F89-B97B-4A00-B6F8-ABE32A71F0BF}" type="datetime1">
              <a:rPr lang="cs-CZ" smtClean="0"/>
              <a:t>9. 9. 2020</a:t>
            </a:fld>
            <a:endParaRPr lang="cs-CZ"/>
          </a:p>
        </p:txBody>
      </p:sp>
      <p:sp>
        <p:nvSpPr>
          <p:cNvPr id="6" name="Zástupný symbol pro zápatí 5">
            <a:extLst>
              <a:ext uri="{FF2B5EF4-FFF2-40B4-BE49-F238E27FC236}">
                <a16:creationId xmlns:a16="http://schemas.microsoft.com/office/drawing/2014/main" id="{14D74A4E-B7F5-469E-A413-D59689ED6FB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41966CC-D759-4613-BC3E-D4B1E6D365E6}"/>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124644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B5A6BF-1017-4AA3-8A6A-2F12A3084E3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C47E85E-A3E4-4A34-8A3A-BD4FE02954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5AF6F3D-C0C4-448B-9D10-FE9A0A0CEFC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1F402B0-B6B5-4DC3-A09F-294BD0693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B1C727F8-B2B1-42B0-9D16-906B7B6FA02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400B741-8EF9-4055-92B3-3035A2587F02}"/>
              </a:ext>
            </a:extLst>
          </p:cNvPr>
          <p:cNvSpPr>
            <a:spLocks noGrp="1"/>
          </p:cNvSpPr>
          <p:nvPr>
            <p:ph type="dt" sz="half" idx="10"/>
          </p:nvPr>
        </p:nvSpPr>
        <p:spPr/>
        <p:txBody>
          <a:bodyPr/>
          <a:lstStyle/>
          <a:p>
            <a:fld id="{26CAFF6D-97C7-42A8-9802-ED7FCAD0F401}" type="datetime1">
              <a:rPr lang="cs-CZ" smtClean="0"/>
              <a:t>9. 9. 2020</a:t>
            </a:fld>
            <a:endParaRPr lang="cs-CZ"/>
          </a:p>
        </p:txBody>
      </p:sp>
      <p:sp>
        <p:nvSpPr>
          <p:cNvPr id="8" name="Zástupný symbol pro zápatí 7">
            <a:extLst>
              <a:ext uri="{FF2B5EF4-FFF2-40B4-BE49-F238E27FC236}">
                <a16:creationId xmlns:a16="http://schemas.microsoft.com/office/drawing/2014/main" id="{3C2BB92E-AF51-49B0-90A7-05C04FADBB3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9D4DAB8-76B1-4B88-9593-03C0983C5091}"/>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259826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591052-F611-44FA-8CC4-DA09BDFBBD5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61087EF-73E1-423E-8155-B0D3289B6A89}"/>
              </a:ext>
            </a:extLst>
          </p:cNvPr>
          <p:cNvSpPr>
            <a:spLocks noGrp="1"/>
          </p:cNvSpPr>
          <p:nvPr>
            <p:ph type="dt" sz="half" idx="10"/>
          </p:nvPr>
        </p:nvSpPr>
        <p:spPr/>
        <p:txBody>
          <a:bodyPr/>
          <a:lstStyle/>
          <a:p>
            <a:fld id="{79BA537E-079F-418C-B7B8-D3B29D6B31F3}" type="datetime1">
              <a:rPr lang="cs-CZ" smtClean="0"/>
              <a:t>9. 9. 2020</a:t>
            </a:fld>
            <a:endParaRPr lang="cs-CZ"/>
          </a:p>
        </p:txBody>
      </p:sp>
      <p:sp>
        <p:nvSpPr>
          <p:cNvPr id="4" name="Zástupný symbol pro zápatí 3">
            <a:extLst>
              <a:ext uri="{FF2B5EF4-FFF2-40B4-BE49-F238E27FC236}">
                <a16:creationId xmlns:a16="http://schemas.microsoft.com/office/drawing/2014/main" id="{B8142786-2188-49B3-A11D-37ED328C791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15B715A-FA9C-4E88-A895-0F5CC1943340}"/>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215430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6923B56-4C87-4511-8394-CA1E19871620}"/>
              </a:ext>
            </a:extLst>
          </p:cNvPr>
          <p:cNvSpPr>
            <a:spLocks noGrp="1"/>
          </p:cNvSpPr>
          <p:nvPr>
            <p:ph type="dt" sz="half" idx="10"/>
          </p:nvPr>
        </p:nvSpPr>
        <p:spPr/>
        <p:txBody>
          <a:bodyPr/>
          <a:lstStyle/>
          <a:p>
            <a:fld id="{C4B1BC3B-7D3E-454F-875A-BD7EE2E76E94}" type="datetime1">
              <a:rPr lang="cs-CZ" smtClean="0"/>
              <a:t>9. 9. 2020</a:t>
            </a:fld>
            <a:endParaRPr lang="cs-CZ"/>
          </a:p>
        </p:txBody>
      </p:sp>
      <p:sp>
        <p:nvSpPr>
          <p:cNvPr id="3" name="Zástupný symbol pro zápatí 2">
            <a:extLst>
              <a:ext uri="{FF2B5EF4-FFF2-40B4-BE49-F238E27FC236}">
                <a16:creationId xmlns:a16="http://schemas.microsoft.com/office/drawing/2014/main" id="{3EC4350B-2215-4671-A73E-F936453BE17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1CD28D3-D83B-436B-8D2F-79E8082B9E71}"/>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337640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5A7841-C1B7-4325-85AE-AA4E258E418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B286514-5D2F-4657-AAF5-C028AAC3D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61BFBAD-67E8-466D-BEA8-5C0B41CEC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D7431B0-DC0F-407C-B16A-276FAB5573F4}"/>
              </a:ext>
            </a:extLst>
          </p:cNvPr>
          <p:cNvSpPr>
            <a:spLocks noGrp="1"/>
          </p:cNvSpPr>
          <p:nvPr>
            <p:ph type="dt" sz="half" idx="10"/>
          </p:nvPr>
        </p:nvSpPr>
        <p:spPr/>
        <p:txBody>
          <a:bodyPr/>
          <a:lstStyle/>
          <a:p>
            <a:fld id="{40EF9696-6809-491C-9458-34B5D3D61721}" type="datetime1">
              <a:rPr lang="cs-CZ" smtClean="0"/>
              <a:t>9. 9. 2020</a:t>
            </a:fld>
            <a:endParaRPr lang="cs-CZ"/>
          </a:p>
        </p:txBody>
      </p:sp>
      <p:sp>
        <p:nvSpPr>
          <p:cNvPr id="6" name="Zástupný symbol pro zápatí 5">
            <a:extLst>
              <a:ext uri="{FF2B5EF4-FFF2-40B4-BE49-F238E27FC236}">
                <a16:creationId xmlns:a16="http://schemas.microsoft.com/office/drawing/2014/main" id="{D5F06FB0-0EC3-43FC-9B79-A1B9E6852B8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0C44D16-2839-4BCD-BBAD-E55564EFE790}"/>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377332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DDF73D-755D-45A5-A171-A25F10B7BE9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36ADF38-9AE7-47D9-B59C-5937038678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6B9EDDC-2587-4B4A-B589-A1E555FD5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6395B6E-9B56-4D89-BB50-49FBFC3DA50D}"/>
              </a:ext>
            </a:extLst>
          </p:cNvPr>
          <p:cNvSpPr>
            <a:spLocks noGrp="1"/>
          </p:cNvSpPr>
          <p:nvPr>
            <p:ph type="dt" sz="half" idx="10"/>
          </p:nvPr>
        </p:nvSpPr>
        <p:spPr/>
        <p:txBody>
          <a:bodyPr/>
          <a:lstStyle/>
          <a:p>
            <a:fld id="{B1863A6C-52B4-42A7-992A-502AF0673284}" type="datetime1">
              <a:rPr lang="cs-CZ" smtClean="0"/>
              <a:t>9. 9. 2020</a:t>
            </a:fld>
            <a:endParaRPr lang="cs-CZ"/>
          </a:p>
        </p:txBody>
      </p:sp>
      <p:sp>
        <p:nvSpPr>
          <p:cNvPr id="6" name="Zástupný symbol pro zápatí 5">
            <a:extLst>
              <a:ext uri="{FF2B5EF4-FFF2-40B4-BE49-F238E27FC236}">
                <a16:creationId xmlns:a16="http://schemas.microsoft.com/office/drawing/2014/main" id="{EED93F47-37E4-4FAF-875B-298C6C2FD37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7419379-AD92-447E-B4C6-97730B2897A5}"/>
              </a:ext>
            </a:extLst>
          </p:cNvPr>
          <p:cNvSpPr>
            <a:spLocks noGrp="1"/>
          </p:cNvSpPr>
          <p:nvPr>
            <p:ph type="sldNum" sz="quarter" idx="12"/>
          </p:nvPr>
        </p:nvSpPr>
        <p:spPr/>
        <p:txBody>
          <a:bodyPr/>
          <a:lstStyle/>
          <a:p>
            <a:fld id="{AE236A8F-5E3B-4C2D-AD5D-AAFA5AF900F7}" type="slidenum">
              <a:rPr lang="cs-CZ" smtClean="0"/>
              <a:t>‹#›</a:t>
            </a:fld>
            <a:endParaRPr lang="cs-CZ"/>
          </a:p>
        </p:txBody>
      </p:sp>
    </p:spTree>
    <p:extLst>
      <p:ext uri="{BB962C8B-B14F-4D97-AF65-F5344CB8AC3E}">
        <p14:creationId xmlns:p14="http://schemas.microsoft.com/office/powerpoint/2010/main" val="3046058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3FB73D6-1E73-418F-B35C-F8431C9F03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70D4CCFD-2C24-4BD3-A2FE-D5E4D58E16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158BC8C-3DB8-44E4-8C2C-1D5F99EEB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890B8-D235-471D-A414-92BC453042B9}" type="datetime1">
              <a:rPr lang="cs-CZ" smtClean="0"/>
              <a:t>9. 9. 2020</a:t>
            </a:fld>
            <a:endParaRPr lang="cs-CZ"/>
          </a:p>
        </p:txBody>
      </p:sp>
      <p:sp>
        <p:nvSpPr>
          <p:cNvPr id="5" name="Zástupný symbol pro zápatí 4">
            <a:extLst>
              <a:ext uri="{FF2B5EF4-FFF2-40B4-BE49-F238E27FC236}">
                <a16:creationId xmlns:a16="http://schemas.microsoft.com/office/drawing/2014/main" id="{E4DF2EEC-0539-4BB6-8514-3CA2790176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012CD90-93ED-4927-8C1A-79294C7596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36A8F-5E3B-4C2D-AD5D-AAFA5AF900F7}" type="slidenum">
              <a:rPr lang="cs-CZ" smtClean="0"/>
              <a:t>‹#›</a:t>
            </a:fld>
            <a:endParaRPr lang="cs-CZ"/>
          </a:p>
        </p:txBody>
      </p:sp>
    </p:spTree>
    <p:extLst>
      <p:ext uri="{BB962C8B-B14F-4D97-AF65-F5344CB8AC3E}">
        <p14:creationId xmlns:p14="http://schemas.microsoft.com/office/powerpoint/2010/main" val="4060405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646847A-3C9F-40FE-B482-70D0F593AE96}" type="datetime1">
              <a:rPr lang="cs-CZ" smtClean="0"/>
              <a:t>9. 9. 2020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1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lY0URUDWU6k"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5b6MDuU1J8U"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ldiNRvLhQ3A" TargetMode="External"/><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GeQZlxACBY0" TargetMode="External"/><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4E_L2YKI4N0" TargetMode="External"/><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hyperlink" Target="https://docplayer.cz/46061045-Lancaster-binocular-vision-test-interaktivni-workshop.html" TargetMode="Externa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hyperlink" Target="https://aao-resources-enformehosting.s3.amazonaws.com/resources/Pediatrics_Center/Strabismus-Simulator/index.html"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FA4891-FA61-4895-893A-6B4683557FC6}"/>
              </a:ext>
            </a:extLst>
          </p:cNvPr>
          <p:cNvSpPr>
            <a:spLocks noGrp="1"/>
          </p:cNvSpPr>
          <p:nvPr>
            <p:ph type="ctrTitle"/>
          </p:nvPr>
        </p:nvSpPr>
        <p:spPr/>
        <p:txBody>
          <a:bodyPr/>
          <a:lstStyle/>
          <a:p>
            <a:r>
              <a:rPr lang="cs-CZ" dirty="0" err="1"/>
              <a:t>Strabologická</a:t>
            </a:r>
            <a:r>
              <a:rPr lang="cs-CZ" dirty="0"/>
              <a:t> propedeutika</a:t>
            </a:r>
          </a:p>
        </p:txBody>
      </p:sp>
      <p:sp>
        <p:nvSpPr>
          <p:cNvPr id="3" name="Podnadpis 2">
            <a:extLst>
              <a:ext uri="{FF2B5EF4-FFF2-40B4-BE49-F238E27FC236}">
                <a16:creationId xmlns:a16="http://schemas.microsoft.com/office/drawing/2014/main" id="{22430064-B980-45E4-B99D-AA461EAA5DD9}"/>
              </a:ext>
            </a:extLst>
          </p:cNvPr>
          <p:cNvSpPr>
            <a:spLocks noGrp="1"/>
          </p:cNvSpPr>
          <p:nvPr>
            <p:ph type="subTitle" idx="1"/>
          </p:nvPr>
        </p:nvSpPr>
        <p:spPr/>
        <p:txBody>
          <a:bodyPr/>
          <a:lstStyle/>
          <a:p>
            <a:r>
              <a:rPr lang="cs-CZ" dirty="0"/>
              <a:t>MUDr. Martin Komínek </a:t>
            </a:r>
          </a:p>
          <a:p>
            <a:r>
              <a:rPr lang="cs-CZ" dirty="0"/>
              <a:t>381272@mail.muni.cz</a:t>
            </a:r>
          </a:p>
        </p:txBody>
      </p:sp>
      <p:sp>
        <p:nvSpPr>
          <p:cNvPr id="4" name="Zástupný symbol pro číslo snímku 3">
            <a:extLst>
              <a:ext uri="{FF2B5EF4-FFF2-40B4-BE49-F238E27FC236}">
                <a16:creationId xmlns:a16="http://schemas.microsoft.com/office/drawing/2014/main" id="{CAD8DA35-E6E8-4987-80D4-542748A6BC9D}"/>
              </a:ext>
            </a:extLst>
          </p:cNvPr>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112959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25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Pola</a:t>
            </a:r>
            <a:r>
              <a:rPr lang="cs-CZ" dirty="0"/>
              <a:t>-test</a:t>
            </a:r>
          </a:p>
        </p:txBody>
      </p:sp>
      <p:sp>
        <p:nvSpPr>
          <p:cNvPr id="3" name="Zástupný obsah 2">
            <a:extLst>
              <a:ext uri="{FF2B5EF4-FFF2-40B4-BE49-F238E27FC236}">
                <a16:creationId xmlns:a16="http://schemas.microsoft.com/office/drawing/2014/main" id="{DC8EA73E-2F1C-454A-B610-6E3769463CEA}"/>
              </a:ext>
            </a:extLst>
          </p:cNvPr>
          <p:cNvSpPr>
            <a:spLocks noGrp="1"/>
          </p:cNvSpPr>
          <p:nvPr>
            <p:ph sz="half" idx="1"/>
          </p:nvPr>
        </p:nvSpPr>
        <p:spPr/>
        <p:txBody>
          <a:bodyPr/>
          <a:lstStyle/>
          <a:p>
            <a:r>
              <a:rPr lang="cs-CZ" dirty="0"/>
              <a:t>- OD vertikála</a:t>
            </a:r>
          </a:p>
          <a:p>
            <a:r>
              <a:rPr lang="cs-CZ" dirty="0"/>
              <a:t>- OS horizontála</a:t>
            </a:r>
          </a:p>
        </p:txBody>
      </p:sp>
      <p:pic>
        <p:nvPicPr>
          <p:cNvPr id="10" name="Zástupný obsah 9" descr="Obsah obrázku hodiny, fotka, letící, velké&#10;&#10;Popis byl vytvořen automaticky">
            <a:extLst>
              <a:ext uri="{FF2B5EF4-FFF2-40B4-BE49-F238E27FC236}">
                <a16:creationId xmlns:a16="http://schemas.microsoft.com/office/drawing/2014/main" id="{CE5E83A0-61EF-4276-B175-A36F2593E281}"/>
              </a:ext>
            </a:extLst>
          </p:cNvPr>
          <p:cNvPicPr>
            <a:picLocks noGrp="1" noChangeAspect="1"/>
          </p:cNvPicPr>
          <p:nvPr>
            <p:ph sz="half" idx="2"/>
          </p:nvPr>
        </p:nvPicPr>
        <p:blipFill>
          <a:blip r:embed="rId2"/>
          <a:stretch>
            <a:fillRect/>
          </a:stretch>
        </p:blipFill>
        <p:spPr>
          <a:xfrm>
            <a:off x="4203737" y="999775"/>
            <a:ext cx="7104134" cy="4858450"/>
          </a:xfrm>
        </p:spPr>
      </p:pic>
      <p:sp>
        <p:nvSpPr>
          <p:cNvPr id="4" name="Zástupný symbol pro číslo snímku 3">
            <a:extLst>
              <a:ext uri="{FF2B5EF4-FFF2-40B4-BE49-F238E27FC236}">
                <a16:creationId xmlns:a16="http://schemas.microsoft.com/office/drawing/2014/main" id="{BCC32A0B-3ED8-4E16-95A8-3761B11F3BD5}"/>
              </a:ext>
            </a:extLst>
          </p:cNvPr>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278447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a:t>D- test (H-test)</a:t>
            </a:r>
          </a:p>
        </p:txBody>
      </p:sp>
      <p:pic>
        <p:nvPicPr>
          <p:cNvPr id="6" name="Zástupný obsah 5" descr="Obsah obrázku hodiny&#10;&#10;Popis byl vytvořen automaticky">
            <a:extLst>
              <a:ext uri="{FF2B5EF4-FFF2-40B4-BE49-F238E27FC236}">
                <a16:creationId xmlns:a16="http://schemas.microsoft.com/office/drawing/2014/main" id="{0BE494D9-8C39-4508-9432-3A4AA941556C}"/>
              </a:ext>
            </a:extLst>
          </p:cNvPr>
          <p:cNvPicPr>
            <a:picLocks noGrp="1" noChangeAspect="1"/>
          </p:cNvPicPr>
          <p:nvPr>
            <p:ph sz="half" idx="1"/>
          </p:nvPr>
        </p:nvPicPr>
        <p:blipFill>
          <a:blip r:embed="rId2"/>
          <a:stretch>
            <a:fillRect/>
          </a:stretch>
        </p:blipFill>
        <p:spPr>
          <a:xfrm>
            <a:off x="705526" y="1957162"/>
            <a:ext cx="10780948" cy="4023360"/>
          </a:xfrm>
        </p:spPr>
      </p:pic>
      <p:sp>
        <p:nvSpPr>
          <p:cNvPr id="3" name="Zástupný symbol pro číslo snímku 2">
            <a:extLst>
              <a:ext uri="{FF2B5EF4-FFF2-40B4-BE49-F238E27FC236}">
                <a16:creationId xmlns:a16="http://schemas.microsoft.com/office/drawing/2014/main" id="{DEB05AC1-602C-47E2-8B7C-D02E63B2CD10}"/>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3456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a:t>Kubíkův test </a:t>
            </a:r>
          </a:p>
        </p:txBody>
      </p:sp>
      <p:sp>
        <p:nvSpPr>
          <p:cNvPr id="3" name="Zástupný obsah 2">
            <a:extLst>
              <a:ext uri="{FF2B5EF4-FFF2-40B4-BE49-F238E27FC236}">
                <a16:creationId xmlns:a16="http://schemas.microsoft.com/office/drawing/2014/main" id="{DC8EA73E-2F1C-454A-B610-6E3769463CEA}"/>
              </a:ext>
            </a:extLst>
          </p:cNvPr>
          <p:cNvSpPr>
            <a:spLocks noGrp="1"/>
          </p:cNvSpPr>
          <p:nvPr>
            <p:ph sz="half" idx="1"/>
          </p:nvPr>
        </p:nvSpPr>
        <p:spPr>
          <a:xfrm>
            <a:off x="1024126" y="2286000"/>
            <a:ext cx="8332815" cy="4023360"/>
          </a:xfrm>
        </p:spPr>
        <p:txBody>
          <a:bodyPr>
            <a:normAutofit/>
          </a:bodyPr>
          <a:lstStyle/>
          <a:p>
            <a:r>
              <a:rPr lang="cs-CZ" dirty="0">
                <a:latin typeface="Arial" panose="020B0604020202020204" pitchFamily="34" charset="0"/>
                <a:cs typeface="Arial" panose="020B0604020202020204" pitchFamily="34" charset="0"/>
              </a:rPr>
              <a:t>- slouží k rychlému zjištění fúze. Pacient sleduje ze vzdálenosti 50 cm tužku, před jedním okem má prizma o hodnotě 10PD </a:t>
            </a:r>
            <a:r>
              <a:rPr lang="cs-CZ" dirty="0" err="1">
                <a:latin typeface="Arial" panose="020B0604020202020204" pitchFamily="34" charset="0"/>
                <a:cs typeface="Arial" panose="020B0604020202020204" pitchFamily="34" charset="0"/>
              </a:rPr>
              <a:t>bazí</a:t>
            </a:r>
            <a:r>
              <a:rPr lang="cs-CZ" dirty="0">
                <a:latin typeface="Arial" panose="020B0604020202020204" pitchFamily="34" charset="0"/>
                <a:cs typeface="Arial" panose="020B0604020202020204" pitchFamily="34" charset="0"/>
              </a:rPr>
              <a:t> zevně.</a:t>
            </a:r>
          </a:p>
          <a:p>
            <a:r>
              <a:rPr lang="cs-CZ" dirty="0">
                <a:latin typeface="Arial" panose="020B0604020202020204" pitchFamily="34" charset="0"/>
                <a:cs typeface="Arial" panose="020B0604020202020204" pitchFamily="34" charset="0"/>
              </a:rPr>
              <a:t>A) má fúzi : dojde k rozdvojení tužky a jejímu následnému spojení fúzním pohybem oka za hranolem</a:t>
            </a:r>
          </a:p>
          <a:p>
            <a:r>
              <a:rPr lang="cs-CZ" dirty="0">
                <a:latin typeface="Arial" panose="020B0604020202020204" pitchFamily="34" charset="0"/>
                <a:cs typeface="Arial" panose="020B0604020202020204" pitchFamily="34" charset="0"/>
              </a:rPr>
              <a:t>B) nemá fúzi : oko za hranolem se nepohne (neúčastní se na fúzi pro útlum)</a:t>
            </a:r>
          </a:p>
          <a:p>
            <a:r>
              <a:rPr lang="cs-CZ" dirty="0">
                <a:latin typeface="Arial" panose="020B0604020202020204" pitchFamily="34" charset="0"/>
                <a:cs typeface="Arial" panose="020B0604020202020204" pitchFamily="34" charset="0"/>
              </a:rPr>
              <a:t>nebo C) se stočí dovnitř, ale druhé oko jde zároveň vně (fixovalo oko za hranolem, oko bez hranolu útlum).</a:t>
            </a:r>
          </a:p>
        </p:txBody>
      </p:sp>
      <p:sp>
        <p:nvSpPr>
          <p:cNvPr id="4" name="Zástupný symbol pro číslo snímku 3">
            <a:extLst>
              <a:ext uri="{FF2B5EF4-FFF2-40B4-BE49-F238E27FC236}">
                <a16:creationId xmlns:a16="http://schemas.microsoft.com/office/drawing/2014/main" id="{3E4F93E0-C315-46C9-B638-648D220A9A44}"/>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405586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Synoptofor</a:t>
            </a:r>
            <a:r>
              <a:rPr lang="cs-CZ" dirty="0"/>
              <a:t> (dříve </a:t>
            </a:r>
            <a:r>
              <a:rPr lang="cs-CZ" dirty="0" err="1"/>
              <a:t>troposkop</a:t>
            </a:r>
            <a:r>
              <a:rPr lang="cs-CZ" dirty="0"/>
              <a:t>)	</a:t>
            </a:r>
          </a:p>
        </p:txBody>
      </p:sp>
      <p:sp>
        <p:nvSpPr>
          <p:cNvPr id="3" name="Zástupný obsah 2">
            <a:extLst>
              <a:ext uri="{FF2B5EF4-FFF2-40B4-BE49-F238E27FC236}">
                <a16:creationId xmlns:a16="http://schemas.microsoft.com/office/drawing/2014/main" id="{DC8EA73E-2F1C-454A-B610-6E3769463CEA}"/>
              </a:ext>
            </a:extLst>
          </p:cNvPr>
          <p:cNvSpPr>
            <a:spLocks noGrp="1"/>
          </p:cNvSpPr>
          <p:nvPr>
            <p:ph sz="half" idx="1"/>
          </p:nvPr>
        </p:nvSpPr>
        <p:spPr/>
        <p:txBody>
          <a:bodyPr/>
          <a:lstStyle/>
          <a:p>
            <a:r>
              <a:rPr lang="cs-CZ" dirty="0"/>
              <a:t>= </a:t>
            </a:r>
            <a:r>
              <a:rPr lang="cs-CZ" dirty="0" err="1"/>
              <a:t>synoptofor</a:t>
            </a:r>
            <a:r>
              <a:rPr lang="cs-CZ" dirty="0"/>
              <a:t> = </a:t>
            </a:r>
            <a:r>
              <a:rPr lang="cs-CZ" dirty="0" err="1"/>
              <a:t>synoptiskop</a:t>
            </a:r>
            <a:endParaRPr lang="cs-CZ" dirty="0"/>
          </a:p>
          <a:p>
            <a:r>
              <a:rPr lang="cs-CZ" dirty="0"/>
              <a:t>- k diagnostice i cvičení binokulárních funkcí</a:t>
            </a:r>
          </a:p>
        </p:txBody>
      </p:sp>
      <p:pic>
        <p:nvPicPr>
          <p:cNvPr id="6" name="Zástupný obsah 5" descr="Obsah obrázku interiér, vsedě, stůl, bílá&#10;&#10;Popis byl vytvořen automaticky">
            <a:extLst>
              <a:ext uri="{FF2B5EF4-FFF2-40B4-BE49-F238E27FC236}">
                <a16:creationId xmlns:a16="http://schemas.microsoft.com/office/drawing/2014/main" id="{AF5EE70B-7FD9-4E91-8C05-8AB0F16AA085}"/>
              </a:ext>
            </a:extLst>
          </p:cNvPr>
          <p:cNvPicPr>
            <a:picLocks noGrp="1" noChangeAspect="1"/>
          </p:cNvPicPr>
          <p:nvPr>
            <p:ph sz="half" idx="2"/>
          </p:nvPr>
        </p:nvPicPr>
        <p:blipFill>
          <a:blip r:embed="rId2"/>
          <a:stretch>
            <a:fillRect/>
          </a:stretch>
        </p:blipFill>
        <p:spPr>
          <a:xfrm>
            <a:off x="1024127" y="1587599"/>
            <a:ext cx="9720072" cy="5479690"/>
          </a:xfrm>
        </p:spPr>
      </p:pic>
      <p:sp>
        <p:nvSpPr>
          <p:cNvPr id="4" name="Zástupný symbol pro číslo snímku 3">
            <a:extLst>
              <a:ext uri="{FF2B5EF4-FFF2-40B4-BE49-F238E27FC236}">
                <a16:creationId xmlns:a16="http://schemas.microsoft.com/office/drawing/2014/main" id="{D50F0A30-CC0C-4C9F-95E6-C98FAAAF65F2}"/>
              </a:ext>
            </a:extLst>
          </p:cNvPr>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111835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Synoptofor</a:t>
            </a:r>
            <a:endParaRPr lang="cs-CZ" dirty="0"/>
          </a:p>
        </p:txBody>
      </p:sp>
      <p:pic>
        <p:nvPicPr>
          <p:cNvPr id="6" name="Zástupný obsah 5" descr="Obsah obrázku fotka, text, vsedě, malé&#10;&#10;Popis byl vytvořen automaticky">
            <a:extLst>
              <a:ext uri="{FF2B5EF4-FFF2-40B4-BE49-F238E27FC236}">
                <a16:creationId xmlns:a16="http://schemas.microsoft.com/office/drawing/2014/main" id="{0C818A53-32B0-4789-8C18-A9F2A3599756}"/>
              </a:ext>
            </a:extLst>
          </p:cNvPr>
          <p:cNvPicPr>
            <a:picLocks noGrp="1" noChangeAspect="1"/>
          </p:cNvPicPr>
          <p:nvPr>
            <p:ph sz="half" idx="1"/>
          </p:nvPr>
        </p:nvPicPr>
        <p:blipFill>
          <a:blip r:embed="rId2"/>
          <a:stretch>
            <a:fillRect/>
          </a:stretch>
        </p:blipFill>
        <p:spPr>
          <a:xfrm>
            <a:off x="840259" y="2084832"/>
            <a:ext cx="4661515" cy="4027296"/>
          </a:xfrm>
        </p:spPr>
      </p:pic>
      <p:pic>
        <p:nvPicPr>
          <p:cNvPr id="8" name="Zástupný obsah 7">
            <a:extLst>
              <a:ext uri="{FF2B5EF4-FFF2-40B4-BE49-F238E27FC236}">
                <a16:creationId xmlns:a16="http://schemas.microsoft.com/office/drawing/2014/main" id="{1BB1ACA3-9328-4B2D-81AB-853073FA7AC9}"/>
              </a:ext>
            </a:extLst>
          </p:cNvPr>
          <p:cNvPicPr>
            <a:picLocks noGrp="1" noChangeAspect="1"/>
          </p:cNvPicPr>
          <p:nvPr>
            <p:ph sz="half" idx="2"/>
          </p:nvPr>
        </p:nvPicPr>
        <p:blipFill>
          <a:blip r:embed="rId3"/>
          <a:stretch>
            <a:fillRect/>
          </a:stretch>
        </p:blipFill>
        <p:spPr>
          <a:xfrm>
            <a:off x="5826583" y="755502"/>
            <a:ext cx="4592807" cy="5346995"/>
          </a:xfrm>
        </p:spPr>
      </p:pic>
      <p:sp>
        <p:nvSpPr>
          <p:cNvPr id="3" name="Zástupný symbol pro číslo snímku 2">
            <a:extLst>
              <a:ext uri="{FF2B5EF4-FFF2-40B4-BE49-F238E27FC236}">
                <a16:creationId xmlns:a16="http://schemas.microsoft.com/office/drawing/2014/main" id="{C2B8F6A7-5320-4150-AA92-74C522AC3967}"/>
              </a:ext>
            </a:extLst>
          </p:cNvPr>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13913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Synoptofor</a:t>
            </a:r>
            <a:endParaRPr lang="cs-CZ" dirty="0"/>
          </a:p>
        </p:txBody>
      </p:sp>
      <p:pic>
        <p:nvPicPr>
          <p:cNvPr id="6" name="Zástupný obsah 5" descr="Obsah obrázku spotřebič&#10;&#10;Popis byl vytvořen automaticky">
            <a:extLst>
              <a:ext uri="{FF2B5EF4-FFF2-40B4-BE49-F238E27FC236}">
                <a16:creationId xmlns:a16="http://schemas.microsoft.com/office/drawing/2014/main" id="{B2AC5D28-209D-4D03-912D-1C9F74611575}"/>
              </a:ext>
            </a:extLst>
          </p:cNvPr>
          <p:cNvPicPr>
            <a:picLocks noGrp="1" noChangeAspect="1"/>
          </p:cNvPicPr>
          <p:nvPr>
            <p:ph sz="half" idx="1"/>
          </p:nvPr>
        </p:nvPicPr>
        <p:blipFill>
          <a:blip r:embed="rId2"/>
          <a:stretch>
            <a:fillRect/>
          </a:stretch>
        </p:blipFill>
        <p:spPr>
          <a:xfrm>
            <a:off x="2143109" y="1607243"/>
            <a:ext cx="7905782" cy="5250757"/>
          </a:xfrm>
        </p:spPr>
      </p:pic>
      <p:pic>
        <p:nvPicPr>
          <p:cNvPr id="8" name="Zástupný obsah 7" descr="Obsah obrázku snímek obrazovky&#10;&#10;Popis byl vytvořen automaticky">
            <a:extLst>
              <a:ext uri="{FF2B5EF4-FFF2-40B4-BE49-F238E27FC236}">
                <a16:creationId xmlns:a16="http://schemas.microsoft.com/office/drawing/2014/main" id="{AE9CFE90-1556-4F62-B9B2-4E7FA1EAFA5C}"/>
              </a:ext>
            </a:extLst>
          </p:cNvPr>
          <p:cNvPicPr>
            <a:picLocks noGrp="1" noChangeAspect="1"/>
          </p:cNvPicPr>
          <p:nvPr>
            <p:ph sz="half" idx="2"/>
          </p:nvPr>
        </p:nvPicPr>
        <p:blipFill>
          <a:blip r:embed="rId3"/>
          <a:stretch>
            <a:fillRect/>
          </a:stretch>
        </p:blipFill>
        <p:spPr>
          <a:xfrm>
            <a:off x="1024128" y="1607242"/>
            <a:ext cx="10429586" cy="5250757"/>
          </a:xfrm>
        </p:spPr>
      </p:pic>
      <p:sp>
        <p:nvSpPr>
          <p:cNvPr id="3" name="TextovéPole 2">
            <a:extLst>
              <a:ext uri="{FF2B5EF4-FFF2-40B4-BE49-F238E27FC236}">
                <a16:creationId xmlns:a16="http://schemas.microsoft.com/office/drawing/2014/main" id="{BF756BDD-44B1-4998-A1FA-AF4DE25D8AA6}"/>
              </a:ext>
            </a:extLst>
          </p:cNvPr>
          <p:cNvSpPr txBox="1"/>
          <p:nvPr/>
        </p:nvSpPr>
        <p:spPr>
          <a:xfrm>
            <a:off x="1259256" y="6188155"/>
            <a:ext cx="10066089" cy="646331"/>
          </a:xfrm>
          <a:prstGeom prst="rect">
            <a:avLst/>
          </a:prstGeom>
          <a:noFill/>
        </p:spPr>
        <p:txBody>
          <a:bodyPr wrap="none" rtlCol="0">
            <a:spAutoFit/>
          </a:bodyPr>
          <a:lstStyle/>
          <a:p>
            <a:r>
              <a:rPr lang="cs-CZ" dirty="0"/>
              <a:t>Dvojice obrázků pro vyšetření </a:t>
            </a:r>
            <a:r>
              <a:rPr lang="cs-CZ" b="1" dirty="0"/>
              <a:t>simultánní percepce </a:t>
            </a:r>
            <a:r>
              <a:rPr lang="cs-CZ" dirty="0"/>
              <a:t>(schopnost vnímat každým okem zvlášť jiný obraz) </a:t>
            </a:r>
            <a:br>
              <a:rPr lang="cs-CZ" dirty="0"/>
            </a:br>
            <a:r>
              <a:rPr lang="cs-CZ" dirty="0"/>
              <a:t>a </a:t>
            </a:r>
            <a:r>
              <a:rPr lang="cs-CZ" b="1" dirty="0"/>
              <a:t>superpozice</a:t>
            </a:r>
            <a:r>
              <a:rPr lang="cs-CZ" dirty="0"/>
              <a:t> (schopnost vytvořit z těchto dvou zcela rozdílných obrazu jeden překrytím jeden přes druhý). </a:t>
            </a:r>
          </a:p>
        </p:txBody>
      </p:sp>
      <p:sp>
        <p:nvSpPr>
          <p:cNvPr id="4" name="Zástupný symbol pro číslo snímku 3">
            <a:extLst>
              <a:ext uri="{FF2B5EF4-FFF2-40B4-BE49-F238E27FC236}">
                <a16:creationId xmlns:a16="http://schemas.microsoft.com/office/drawing/2014/main" id="{64054C72-C0C3-48D9-A708-B15D74F3D835}"/>
              </a:ext>
            </a:extLst>
          </p:cNvPr>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171364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Synoptofor</a:t>
            </a:r>
            <a:endParaRPr lang="cs-CZ" dirty="0"/>
          </a:p>
        </p:txBody>
      </p:sp>
      <p:pic>
        <p:nvPicPr>
          <p:cNvPr id="6" name="Zástupný obsah 5">
            <a:extLst>
              <a:ext uri="{FF2B5EF4-FFF2-40B4-BE49-F238E27FC236}">
                <a16:creationId xmlns:a16="http://schemas.microsoft.com/office/drawing/2014/main" id="{66F093DA-0EE2-432D-9FA3-7A6467CFEF28}"/>
              </a:ext>
            </a:extLst>
          </p:cNvPr>
          <p:cNvPicPr>
            <a:picLocks noGrp="1" noChangeAspect="1"/>
          </p:cNvPicPr>
          <p:nvPr>
            <p:ph sz="half" idx="1"/>
          </p:nvPr>
        </p:nvPicPr>
        <p:blipFill>
          <a:blip r:embed="rId2"/>
          <a:stretch>
            <a:fillRect/>
          </a:stretch>
        </p:blipFill>
        <p:spPr>
          <a:xfrm>
            <a:off x="508489" y="2286000"/>
            <a:ext cx="5587511" cy="3006787"/>
          </a:xfrm>
        </p:spPr>
      </p:pic>
      <p:pic>
        <p:nvPicPr>
          <p:cNvPr id="8" name="Zástupný obsah 7" descr="Obsah obrázku kreslení&#10;&#10;Popis byl vytvořen automaticky">
            <a:extLst>
              <a:ext uri="{FF2B5EF4-FFF2-40B4-BE49-F238E27FC236}">
                <a16:creationId xmlns:a16="http://schemas.microsoft.com/office/drawing/2014/main" id="{AF1AC01F-D1C5-4C57-BCA8-D673F016076A}"/>
              </a:ext>
            </a:extLst>
          </p:cNvPr>
          <p:cNvPicPr>
            <a:picLocks noGrp="1" noChangeAspect="1"/>
          </p:cNvPicPr>
          <p:nvPr>
            <p:ph sz="half" idx="2"/>
          </p:nvPr>
        </p:nvPicPr>
        <p:blipFill>
          <a:blip r:embed="rId3"/>
          <a:stretch>
            <a:fillRect/>
          </a:stretch>
        </p:blipFill>
        <p:spPr>
          <a:xfrm>
            <a:off x="5884164" y="2394609"/>
            <a:ext cx="5587511" cy="2858960"/>
          </a:xfrm>
        </p:spPr>
      </p:pic>
      <p:sp>
        <p:nvSpPr>
          <p:cNvPr id="3" name="TextovéPole 2">
            <a:extLst>
              <a:ext uri="{FF2B5EF4-FFF2-40B4-BE49-F238E27FC236}">
                <a16:creationId xmlns:a16="http://schemas.microsoft.com/office/drawing/2014/main" id="{F0F8B9FF-012F-48F3-908B-F37123AC0A81}"/>
              </a:ext>
            </a:extLst>
          </p:cNvPr>
          <p:cNvSpPr txBox="1"/>
          <p:nvPr/>
        </p:nvSpPr>
        <p:spPr>
          <a:xfrm>
            <a:off x="508489" y="5309289"/>
            <a:ext cx="4816546" cy="1200329"/>
          </a:xfrm>
          <a:prstGeom prst="rect">
            <a:avLst/>
          </a:prstGeom>
          <a:noFill/>
        </p:spPr>
        <p:txBody>
          <a:bodyPr wrap="square" rtlCol="0">
            <a:spAutoFit/>
          </a:bodyPr>
          <a:lstStyle/>
          <a:p>
            <a:pPr algn="ctr"/>
            <a:r>
              <a:rPr lang="cs-CZ" dirty="0"/>
              <a:t>Dvojice obrázků pro vyšetření fúze (schopnosti spojit dva obrazy rozdílné v detailu v jeden vjem). Rozlišujeme 3 stupně fúze dle velikosti detailu, ve kterém se obrázky liší. </a:t>
            </a:r>
          </a:p>
        </p:txBody>
      </p:sp>
      <p:sp>
        <p:nvSpPr>
          <p:cNvPr id="4" name="TextovéPole 3">
            <a:extLst>
              <a:ext uri="{FF2B5EF4-FFF2-40B4-BE49-F238E27FC236}">
                <a16:creationId xmlns:a16="http://schemas.microsoft.com/office/drawing/2014/main" id="{923691FD-B9C9-4E07-9CB8-0BB17765F85C}"/>
              </a:ext>
            </a:extLst>
          </p:cNvPr>
          <p:cNvSpPr txBox="1"/>
          <p:nvPr/>
        </p:nvSpPr>
        <p:spPr>
          <a:xfrm>
            <a:off x="5884164" y="5309289"/>
            <a:ext cx="5700722" cy="923330"/>
          </a:xfrm>
          <a:prstGeom prst="rect">
            <a:avLst/>
          </a:prstGeom>
          <a:noFill/>
        </p:spPr>
        <p:txBody>
          <a:bodyPr wrap="square" rtlCol="0">
            <a:spAutoFit/>
          </a:bodyPr>
          <a:lstStyle/>
          <a:p>
            <a:pPr algn="ctr"/>
            <a:r>
              <a:rPr lang="cs-CZ" dirty="0"/>
              <a:t>Dvojice obrázků pro vyšetření </a:t>
            </a:r>
            <a:r>
              <a:rPr lang="cs-CZ" dirty="0" err="1"/>
              <a:t>stereopse</a:t>
            </a:r>
            <a:r>
              <a:rPr lang="cs-CZ" dirty="0"/>
              <a:t> (</a:t>
            </a:r>
            <a:r>
              <a:rPr lang="cs-CZ" dirty="0" err="1"/>
              <a:t>schonosti</a:t>
            </a:r>
            <a:r>
              <a:rPr lang="cs-CZ" dirty="0"/>
              <a:t> ze dvou lehce posunutých obrázků vytvořit jeden s hloubkovým vjemem).</a:t>
            </a:r>
          </a:p>
        </p:txBody>
      </p:sp>
      <p:sp>
        <p:nvSpPr>
          <p:cNvPr id="5" name="Zástupný symbol pro číslo snímku 4">
            <a:extLst>
              <a:ext uri="{FF2B5EF4-FFF2-40B4-BE49-F238E27FC236}">
                <a16:creationId xmlns:a16="http://schemas.microsoft.com/office/drawing/2014/main" id="{384BC93E-29EF-418B-AF51-B7DCB3F21A6A}"/>
              </a:ext>
            </a:extLst>
          </p:cNvPr>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292202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Stereopické</a:t>
            </a:r>
            <a:r>
              <a:rPr lang="cs-CZ" dirty="0"/>
              <a:t> testy</a:t>
            </a:r>
          </a:p>
        </p:txBody>
      </p:sp>
      <p:sp>
        <p:nvSpPr>
          <p:cNvPr id="3" name="Zástupný obsah 2">
            <a:extLst>
              <a:ext uri="{FF2B5EF4-FFF2-40B4-BE49-F238E27FC236}">
                <a16:creationId xmlns:a16="http://schemas.microsoft.com/office/drawing/2014/main" id="{DC8EA73E-2F1C-454A-B610-6E3769463CEA}"/>
              </a:ext>
            </a:extLst>
          </p:cNvPr>
          <p:cNvSpPr>
            <a:spLocks noGrp="1"/>
          </p:cNvSpPr>
          <p:nvPr>
            <p:ph sz="half" idx="1"/>
          </p:nvPr>
        </p:nvSpPr>
        <p:spPr>
          <a:xfrm>
            <a:off x="1024127" y="2286000"/>
            <a:ext cx="9720072" cy="4023360"/>
          </a:xfrm>
        </p:spPr>
        <p:txBody>
          <a:bodyPr/>
          <a:lstStyle/>
          <a:p>
            <a:r>
              <a:rPr lang="cs-CZ" dirty="0"/>
              <a:t>- Langův </a:t>
            </a:r>
            <a:r>
              <a:rPr lang="cs-CZ" dirty="0" err="1"/>
              <a:t>dvojtužkový</a:t>
            </a:r>
            <a:r>
              <a:rPr lang="cs-CZ" dirty="0"/>
              <a:t> test spojení špičky tužky vyšetřovaného a špičky tužky vyšetřujícího v prostoru. Pacient bez </a:t>
            </a:r>
            <a:r>
              <a:rPr lang="cs-CZ" dirty="0" err="1"/>
              <a:t>stereopse</a:t>
            </a:r>
            <a:r>
              <a:rPr lang="cs-CZ" dirty="0"/>
              <a:t> chybuje.</a:t>
            </a:r>
          </a:p>
        </p:txBody>
      </p:sp>
      <p:sp>
        <p:nvSpPr>
          <p:cNvPr id="4" name="Zástupný symbol pro číslo snímku 3">
            <a:extLst>
              <a:ext uri="{FF2B5EF4-FFF2-40B4-BE49-F238E27FC236}">
                <a16:creationId xmlns:a16="http://schemas.microsoft.com/office/drawing/2014/main" id="{2694989D-8CC5-49FB-8F42-AF06DCCDA458}"/>
              </a:ext>
            </a:extLst>
          </p:cNvPr>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317292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a:t>TNO </a:t>
            </a:r>
            <a:r>
              <a:rPr lang="cs-CZ" dirty="0" err="1"/>
              <a:t>Random-Dot</a:t>
            </a:r>
            <a:endParaRPr lang="cs-CZ" dirty="0"/>
          </a:p>
        </p:txBody>
      </p:sp>
      <p:pic>
        <p:nvPicPr>
          <p:cNvPr id="6" name="Zástupný obsah 5">
            <a:extLst>
              <a:ext uri="{FF2B5EF4-FFF2-40B4-BE49-F238E27FC236}">
                <a16:creationId xmlns:a16="http://schemas.microsoft.com/office/drawing/2014/main" id="{1BE80E7C-4271-472D-92AB-F8C70DACB090}"/>
              </a:ext>
            </a:extLst>
          </p:cNvPr>
          <p:cNvPicPr>
            <a:picLocks noGrp="1" noChangeAspect="1"/>
          </p:cNvPicPr>
          <p:nvPr>
            <p:ph sz="half" idx="1"/>
          </p:nvPr>
        </p:nvPicPr>
        <p:blipFill>
          <a:blip r:embed="rId2"/>
          <a:stretch>
            <a:fillRect/>
          </a:stretch>
        </p:blipFill>
        <p:spPr>
          <a:xfrm>
            <a:off x="2719672" y="1490020"/>
            <a:ext cx="6752655" cy="5593449"/>
          </a:xfrm>
        </p:spPr>
      </p:pic>
      <p:sp>
        <p:nvSpPr>
          <p:cNvPr id="3" name="Zástupný symbol pro číslo snímku 2">
            <a:extLst>
              <a:ext uri="{FF2B5EF4-FFF2-40B4-BE49-F238E27FC236}">
                <a16:creationId xmlns:a16="http://schemas.microsoft.com/office/drawing/2014/main" id="{6A9061AC-195A-427A-823C-86671D5EADA2}"/>
              </a:ext>
            </a:extLst>
          </p:cNvPr>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1367971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Titmus</a:t>
            </a:r>
            <a:r>
              <a:rPr lang="cs-CZ" dirty="0"/>
              <a:t> test	</a:t>
            </a:r>
          </a:p>
        </p:txBody>
      </p:sp>
      <p:pic>
        <p:nvPicPr>
          <p:cNvPr id="6" name="Zástupný obsah 5" descr="Obsah obrázku monitor, stůl, bílá&#10;&#10;Popis byl vytvořen automaticky">
            <a:extLst>
              <a:ext uri="{FF2B5EF4-FFF2-40B4-BE49-F238E27FC236}">
                <a16:creationId xmlns:a16="http://schemas.microsoft.com/office/drawing/2014/main" id="{ADF51D0E-4481-497D-80A9-761E0D7E79E9}"/>
              </a:ext>
            </a:extLst>
          </p:cNvPr>
          <p:cNvPicPr>
            <a:picLocks noGrp="1" noChangeAspect="1"/>
          </p:cNvPicPr>
          <p:nvPr>
            <p:ph sz="half" idx="1"/>
          </p:nvPr>
        </p:nvPicPr>
        <p:blipFill>
          <a:blip r:embed="rId2"/>
          <a:stretch>
            <a:fillRect/>
          </a:stretch>
        </p:blipFill>
        <p:spPr>
          <a:xfrm>
            <a:off x="3692171" y="1237038"/>
            <a:ext cx="6691905" cy="5620962"/>
          </a:xfrm>
        </p:spPr>
      </p:pic>
      <p:sp>
        <p:nvSpPr>
          <p:cNvPr id="3" name="TextovéPole 2">
            <a:extLst>
              <a:ext uri="{FF2B5EF4-FFF2-40B4-BE49-F238E27FC236}">
                <a16:creationId xmlns:a16="http://schemas.microsoft.com/office/drawing/2014/main" id="{AC55073B-5439-4137-8207-EA10D3459E17}"/>
              </a:ext>
            </a:extLst>
          </p:cNvPr>
          <p:cNvSpPr txBox="1"/>
          <p:nvPr/>
        </p:nvSpPr>
        <p:spPr>
          <a:xfrm>
            <a:off x="757647" y="2084832"/>
            <a:ext cx="3357154" cy="923330"/>
          </a:xfrm>
          <a:prstGeom prst="rect">
            <a:avLst/>
          </a:prstGeom>
          <a:noFill/>
        </p:spPr>
        <p:txBody>
          <a:bodyPr wrap="square" rtlCol="0">
            <a:spAutoFit/>
          </a:bodyPr>
          <a:lstStyle/>
          <a:p>
            <a:r>
              <a:rPr lang="cs-CZ" dirty="0">
                <a:latin typeface="Arial" panose="020B0604020202020204" pitchFamily="34" charset="0"/>
                <a:cs typeface="Arial" panose="020B0604020202020204" pitchFamily="34" charset="0"/>
              </a:rPr>
              <a:t>Nazývaný také </a:t>
            </a:r>
            <a:r>
              <a:rPr lang="cs-CZ" i="1" dirty="0" err="1">
                <a:latin typeface="Arial" panose="020B0604020202020204" pitchFamily="34" charset="0"/>
                <a:cs typeface="Arial" panose="020B0604020202020204" pitchFamily="34" charset="0"/>
              </a:rPr>
              <a:t>Titmus</a:t>
            </a:r>
            <a:r>
              <a:rPr lang="cs-CZ" i="1" dirty="0">
                <a:latin typeface="Arial" panose="020B0604020202020204" pitchFamily="34" charset="0"/>
                <a:cs typeface="Arial" panose="020B0604020202020204" pitchFamily="34" charset="0"/>
              </a:rPr>
              <a:t> </a:t>
            </a:r>
            <a:r>
              <a:rPr lang="cs-CZ" i="1" dirty="0" err="1">
                <a:latin typeface="Arial" panose="020B0604020202020204" pitchFamily="34" charset="0"/>
                <a:cs typeface="Arial" panose="020B0604020202020204" pitchFamily="34" charset="0"/>
              </a:rPr>
              <a:t>fly</a:t>
            </a:r>
            <a:r>
              <a:rPr lang="cs-CZ" i="1" dirty="0">
                <a:latin typeface="Arial" panose="020B0604020202020204" pitchFamily="34" charset="0"/>
                <a:cs typeface="Arial" panose="020B0604020202020204" pitchFamily="34" charset="0"/>
              </a:rPr>
              <a:t> test</a:t>
            </a:r>
            <a:r>
              <a:rPr lang="cs-CZ" dirty="0">
                <a:latin typeface="Arial" panose="020B0604020202020204" pitchFamily="34" charset="0"/>
                <a:cs typeface="Arial" panose="020B0604020202020204" pitchFamily="34" charset="0"/>
              </a:rPr>
              <a:t>, česky někdy také jako </a:t>
            </a:r>
            <a:r>
              <a:rPr lang="cs-CZ" i="1" dirty="0">
                <a:latin typeface="Arial" panose="020B0604020202020204" pitchFamily="34" charset="0"/>
                <a:cs typeface="Arial" panose="020B0604020202020204" pitchFamily="34" charset="0"/>
              </a:rPr>
              <a:t>„moucha test“.</a:t>
            </a:r>
          </a:p>
        </p:txBody>
      </p:sp>
      <p:sp>
        <p:nvSpPr>
          <p:cNvPr id="4" name="Zástupný symbol pro číslo snímku 3">
            <a:extLst>
              <a:ext uri="{FF2B5EF4-FFF2-40B4-BE49-F238E27FC236}">
                <a16:creationId xmlns:a16="http://schemas.microsoft.com/office/drawing/2014/main" id="{9E5D88F4-7D7E-4C52-AD82-52844C12B0C0}"/>
              </a:ext>
            </a:extLst>
          </p:cNvPr>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72116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a:t>Z čeho se učit?</a:t>
            </a:r>
          </a:p>
        </p:txBody>
      </p:sp>
      <p:pic>
        <p:nvPicPr>
          <p:cNvPr id="6" name="Zástupný obsah 5">
            <a:extLst>
              <a:ext uri="{FF2B5EF4-FFF2-40B4-BE49-F238E27FC236}">
                <a16:creationId xmlns:a16="http://schemas.microsoft.com/office/drawing/2014/main" id="{74085D87-7EB8-4147-B02F-13D29813A95F}"/>
              </a:ext>
            </a:extLst>
          </p:cNvPr>
          <p:cNvPicPr>
            <a:picLocks noGrp="1" noChangeAspect="1"/>
          </p:cNvPicPr>
          <p:nvPr>
            <p:ph sz="half" idx="1"/>
          </p:nvPr>
        </p:nvPicPr>
        <p:blipFill>
          <a:blip r:embed="rId2"/>
          <a:stretch>
            <a:fillRect/>
          </a:stretch>
        </p:blipFill>
        <p:spPr>
          <a:xfrm>
            <a:off x="1024128" y="2301634"/>
            <a:ext cx="2608420" cy="3805923"/>
          </a:xfrm>
        </p:spPr>
      </p:pic>
      <p:pic>
        <p:nvPicPr>
          <p:cNvPr id="8" name="Zástupný obsah 7" descr="Obsah obrázku text&#10;&#10;Popis byl vytvořen automaticky">
            <a:extLst>
              <a:ext uri="{FF2B5EF4-FFF2-40B4-BE49-F238E27FC236}">
                <a16:creationId xmlns:a16="http://schemas.microsoft.com/office/drawing/2014/main" id="{5EB23983-7B90-40AB-950B-A953D9EC15F5}"/>
              </a:ext>
            </a:extLst>
          </p:cNvPr>
          <p:cNvPicPr>
            <a:picLocks noGrp="1" noChangeAspect="1"/>
          </p:cNvPicPr>
          <p:nvPr>
            <p:ph sz="half" idx="2"/>
          </p:nvPr>
        </p:nvPicPr>
        <p:blipFill>
          <a:blip r:embed="rId3"/>
          <a:stretch>
            <a:fillRect/>
          </a:stretch>
        </p:blipFill>
        <p:spPr>
          <a:xfrm>
            <a:off x="4158820" y="1924210"/>
            <a:ext cx="2871863" cy="4183347"/>
          </a:xfrm>
        </p:spPr>
      </p:pic>
      <p:pic>
        <p:nvPicPr>
          <p:cNvPr id="10" name="Obrázek 9" descr="Obsah obrázku zařízení&#10;&#10;Popis byl vytvořen automaticky">
            <a:extLst>
              <a:ext uri="{FF2B5EF4-FFF2-40B4-BE49-F238E27FC236}">
                <a16:creationId xmlns:a16="http://schemas.microsoft.com/office/drawing/2014/main" id="{E46E216F-D3FA-480E-B470-3A7333964772}"/>
              </a:ext>
            </a:extLst>
          </p:cNvPr>
          <p:cNvPicPr>
            <a:picLocks noChangeAspect="1"/>
          </p:cNvPicPr>
          <p:nvPr/>
        </p:nvPicPr>
        <p:blipFill>
          <a:blip r:embed="rId4"/>
          <a:stretch>
            <a:fillRect/>
          </a:stretch>
        </p:blipFill>
        <p:spPr>
          <a:xfrm>
            <a:off x="7639192" y="1528035"/>
            <a:ext cx="3528680" cy="4579522"/>
          </a:xfrm>
          <a:prstGeom prst="rect">
            <a:avLst/>
          </a:prstGeom>
        </p:spPr>
      </p:pic>
      <p:sp>
        <p:nvSpPr>
          <p:cNvPr id="3" name="TextovéPole 2">
            <a:extLst>
              <a:ext uri="{FF2B5EF4-FFF2-40B4-BE49-F238E27FC236}">
                <a16:creationId xmlns:a16="http://schemas.microsoft.com/office/drawing/2014/main" id="{18CC3E8E-CE65-4994-BA44-6D4085697CFD}"/>
              </a:ext>
            </a:extLst>
          </p:cNvPr>
          <p:cNvSpPr txBox="1"/>
          <p:nvPr/>
        </p:nvSpPr>
        <p:spPr>
          <a:xfrm>
            <a:off x="0" y="6139693"/>
            <a:ext cx="4049486" cy="646331"/>
          </a:xfrm>
          <a:prstGeom prst="rect">
            <a:avLst/>
          </a:prstGeom>
          <a:noFill/>
        </p:spPr>
        <p:txBody>
          <a:bodyPr wrap="square" rtlCol="0">
            <a:spAutoFit/>
          </a:bodyPr>
          <a:lstStyle/>
          <a:p>
            <a:pPr algn="ctr"/>
            <a:r>
              <a:rPr lang="cs-CZ" dirty="0"/>
              <a:t>V průběhu prezentace odkazuji často na tuto knihu jako na „Hromádkovou“</a:t>
            </a:r>
          </a:p>
        </p:txBody>
      </p:sp>
      <p:sp>
        <p:nvSpPr>
          <p:cNvPr id="4" name="Zástupný symbol pro číslo snímku 3">
            <a:extLst>
              <a:ext uri="{FF2B5EF4-FFF2-40B4-BE49-F238E27FC236}">
                <a16:creationId xmlns:a16="http://schemas.microsoft.com/office/drawing/2014/main" id="{D5A93DAF-E378-4C77-A41A-274BED920781}"/>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511564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Randot</a:t>
            </a:r>
            <a:endParaRPr lang="cs-CZ" dirty="0"/>
          </a:p>
        </p:txBody>
      </p:sp>
      <p:pic>
        <p:nvPicPr>
          <p:cNvPr id="6" name="Zástupný obsah 5" descr="Obsah obrázku vsedě, bílá, stůl, staré&#10;&#10;Popis byl vytvořen automaticky">
            <a:extLst>
              <a:ext uri="{FF2B5EF4-FFF2-40B4-BE49-F238E27FC236}">
                <a16:creationId xmlns:a16="http://schemas.microsoft.com/office/drawing/2014/main" id="{08C5FE39-4FB8-4341-8B35-29AB3D3FC96D}"/>
              </a:ext>
            </a:extLst>
          </p:cNvPr>
          <p:cNvPicPr>
            <a:picLocks noGrp="1" noChangeAspect="1"/>
          </p:cNvPicPr>
          <p:nvPr>
            <p:ph sz="half" idx="1"/>
          </p:nvPr>
        </p:nvPicPr>
        <p:blipFill>
          <a:blip r:embed="rId2"/>
          <a:stretch>
            <a:fillRect/>
          </a:stretch>
        </p:blipFill>
        <p:spPr>
          <a:xfrm>
            <a:off x="3634806" y="290854"/>
            <a:ext cx="5960131" cy="5960131"/>
          </a:xfrm>
        </p:spPr>
      </p:pic>
      <p:pic>
        <p:nvPicPr>
          <p:cNvPr id="8" name="Zástupný obsah 7" descr="Obsah obrázku hodiny&#10;&#10;Popis byl vytvořen automaticky">
            <a:extLst>
              <a:ext uri="{FF2B5EF4-FFF2-40B4-BE49-F238E27FC236}">
                <a16:creationId xmlns:a16="http://schemas.microsoft.com/office/drawing/2014/main" id="{D323F260-12CD-41E1-8071-C880CB5AAD03}"/>
              </a:ext>
            </a:extLst>
          </p:cNvPr>
          <p:cNvPicPr>
            <a:picLocks noGrp="1" noChangeAspect="1"/>
          </p:cNvPicPr>
          <p:nvPr>
            <p:ph sz="half" idx="2"/>
          </p:nvPr>
        </p:nvPicPr>
        <p:blipFill>
          <a:blip r:embed="rId3"/>
          <a:stretch>
            <a:fillRect/>
          </a:stretch>
        </p:blipFill>
        <p:spPr>
          <a:xfrm>
            <a:off x="2860795" y="0"/>
            <a:ext cx="7122449" cy="7122449"/>
          </a:xfrm>
        </p:spPr>
      </p:pic>
      <p:sp>
        <p:nvSpPr>
          <p:cNvPr id="3" name="Zástupný symbol pro číslo snímku 2">
            <a:extLst>
              <a:ext uri="{FF2B5EF4-FFF2-40B4-BE49-F238E27FC236}">
                <a16:creationId xmlns:a16="http://schemas.microsoft.com/office/drawing/2014/main" id="{BB96D069-2536-4A93-B73B-C8B8006AF5FF}"/>
              </a:ext>
            </a:extLst>
          </p:cNvPr>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40514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a:t>Lang </a:t>
            </a:r>
          </a:p>
        </p:txBody>
      </p:sp>
      <p:pic>
        <p:nvPicPr>
          <p:cNvPr id="6" name="Zástupný obsah 5">
            <a:extLst>
              <a:ext uri="{FF2B5EF4-FFF2-40B4-BE49-F238E27FC236}">
                <a16:creationId xmlns:a16="http://schemas.microsoft.com/office/drawing/2014/main" id="{F6C4466A-C44D-4B4C-A2CA-8ADC9DAFC70C}"/>
              </a:ext>
            </a:extLst>
          </p:cNvPr>
          <p:cNvPicPr>
            <a:picLocks noGrp="1" noChangeAspect="1"/>
          </p:cNvPicPr>
          <p:nvPr>
            <p:ph sz="half" idx="1"/>
          </p:nvPr>
        </p:nvPicPr>
        <p:blipFill>
          <a:blip r:embed="rId2"/>
          <a:stretch>
            <a:fillRect/>
          </a:stretch>
        </p:blipFill>
        <p:spPr>
          <a:xfrm>
            <a:off x="3677220" y="333317"/>
            <a:ext cx="5349191" cy="6191365"/>
          </a:xfrm>
        </p:spPr>
      </p:pic>
      <p:sp>
        <p:nvSpPr>
          <p:cNvPr id="3" name="TextovéPole 2">
            <a:extLst>
              <a:ext uri="{FF2B5EF4-FFF2-40B4-BE49-F238E27FC236}">
                <a16:creationId xmlns:a16="http://schemas.microsoft.com/office/drawing/2014/main" id="{F88E7AB0-27E3-47F3-AF45-CC5BEF8D2E9F}"/>
              </a:ext>
            </a:extLst>
          </p:cNvPr>
          <p:cNvSpPr txBox="1"/>
          <p:nvPr/>
        </p:nvSpPr>
        <p:spPr>
          <a:xfrm>
            <a:off x="1024128" y="2505669"/>
            <a:ext cx="3142923" cy="2585323"/>
          </a:xfrm>
          <a:prstGeom prst="rect">
            <a:avLst/>
          </a:prstGeom>
          <a:noFill/>
        </p:spPr>
        <p:txBody>
          <a:bodyPr wrap="square" rtlCol="0">
            <a:spAutoFit/>
          </a:bodyPr>
          <a:lstStyle/>
          <a:p>
            <a:r>
              <a:rPr lang="cs-CZ" dirty="0"/>
              <a:t>Lang I (zde Lang A) – jednotlivé obrázky mají rozdílný úhel rozlišení.</a:t>
            </a:r>
          </a:p>
          <a:p>
            <a:endParaRPr lang="cs-CZ" dirty="0"/>
          </a:p>
          <a:p>
            <a:r>
              <a:rPr lang="cs-CZ" dirty="0"/>
              <a:t>Lang II (zde Lang B) – jednotlivé obrázky mají různý stupeň rozlišení, navíc je přítomen i jeden obrázek viditelný také monokulárně (hvězda).</a:t>
            </a:r>
          </a:p>
        </p:txBody>
      </p:sp>
      <p:sp>
        <p:nvSpPr>
          <p:cNvPr id="4" name="Zástupný symbol pro číslo snímku 3">
            <a:extLst>
              <a:ext uri="{FF2B5EF4-FFF2-40B4-BE49-F238E27FC236}">
                <a16:creationId xmlns:a16="http://schemas.microsoft.com/office/drawing/2014/main" id="{4F86A1CA-71F1-4030-AAF6-A75E3B069D72}"/>
              </a:ext>
            </a:extLst>
          </p:cNvPr>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3229962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a:t>Lang </a:t>
            </a:r>
          </a:p>
        </p:txBody>
      </p:sp>
      <p:pic>
        <p:nvPicPr>
          <p:cNvPr id="8" name="Zástupný obsah 7" descr="Obsah obrázku snímek obrazovky&#10;&#10;Popis byl vytvořen automaticky">
            <a:extLst>
              <a:ext uri="{FF2B5EF4-FFF2-40B4-BE49-F238E27FC236}">
                <a16:creationId xmlns:a16="http://schemas.microsoft.com/office/drawing/2014/main" id="{9EA59EDC-0A5B-40C1-82BA-CB3C44B2B5F6}"/>
              </a:ext>
            </a:extLst>
          </p:cNvPr>
          <p:cNvPicPr>
            <a:picLocks noGrp="1" noChangeAspect="1"/>
          </p:cNvPicPr>
          <p:nvPr>
            <p:ph sz="half" idx="2"/>
          </p:nvPr>
        </p:nvPicPr>
        <p:blipFill>
          <a:blip r:embed="rId2"/>
          <a:stretch>
            <a:fillRect/>
          </a:stretch>
        </p:blipFill>
        <p:spPr>
          <a:xfrm>
            <a:off x="1197735" y="1518519"/>
            <a:ext cx="9796530" cy="5201695"/>
          </a:xfrm>
        </p:spPr>
      </p:pic>
      <p:sp>
        <p:nvSpPr>
          <p:cNvPr id="3" name="Zástupný symbol pro číslo snímku 2">
            <a:extLst>
              <a:ext uri="{FF2B5EF4-FFF2-40B4-BE49-F238E27FC236}">
                <a16:creationId xmlns:a16="http://schemas.microsoft.com/office/drawing/2014/main" id="{221EEBF8-7833-4FF5-8F53-B647DDF61F43}"/>
              </a:ext>
            </a:extLst>
          </p:cNvPr>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1818825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Frisby</a:t>
            </a:r>
            <a:r>
              <a:rPr lang="cs-CZ" dirty="0"/>
              <a:t> </a:t>
            </a:r>
          </a:p>
        </p:txBody>
      </p:sp>
      <p:pic>
        <p:nvPicPr>
          <p:cNvPr id="6" name="Zástupný obsah 5" descr="Obsah obrázku osoba, muž, počítač, žena&#10;&#10;Popis byl vytvořen automaticky">
            <a:extLst>
              <a:ext uri="{FF2B5EF4-FFF2-40B4-BE49-F238E27FC236}">
                <a16:creationId xmlns:a16="http://schemas.microsoft.com/office/drawing/2014/main" id="{953C4C28-CFD5-489A-827F-AFD87F87D042}"/>
              </a:ext>
            </a:extLst>
          </p:cNvPr>
          <p:cNvPicPr>
            <a:picLocks noGrp="1" noChangeAspect="1"/>
          </p:cNvPicPr>
          <p:nvPr>
            <p:ph sz="half" idx="1"/>
          </p:nvPr>
        </p:nvPicPr>
        <p:blipFill>
          <a:blip r:embed="rId2"/>
          <a:stretch>
            <a:fillRect/>
          </a:stretch>
        </p:blipFill>
        <p:spPr>
          <a:xfrm>
            <a:off x="3657067" y="932655"/>
            <a:ext cx="5474408" cy="5474408"/>
          </a:xfrm>
        </p:spPr>
      </p:pic>
      <p:sp>
        <p:nvSpPr>
          <p:cNvPr id="3" name="Zástupný symbol pro číslo snímku 2">
            <a:extLst>
              <a:ext uri="{FF2B5EF4-FFF2-40B4-BE49-F238E27FC236}">
                <a16:creationId xmlns:a16="http://schemas.microsoft.com/office/drawing/2014/main" id="{33D0D164-5834-4D3A-8648-E70CCB01B601}"/>
              </a:ext>
            </a:extLst>
          </p:cNvPr>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3941452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Howart</a:t>
            </a:r>
            <a:r>
              <a:rPr lang="cs-CZ" dirty="0"/>
              <a:t>- </a:t>
            </a:r>
            <a:r>
              <a:rPr lang="cs-CZ" dirty="0" err="1"/>
              <a:t>Dolman</a:t>
            </a:r>
            <a:endParaRPr lang="cs-CZ" dirty="0"/>
          </a:p>
        </p:txBody>
      </p:sp>
      <p:sp>
        <p:nvSpPr>
          <p:cNvPr id="3" name="Zástupný obsah 2">
            <a:extLst>
              <a:ext uri="{FF2B5EF4-FFF2-40B4-BE49-F238E27FC236}">
                <a16:creationId xmlns:a16="http://schemas.microsoft.com/office/drawing/2014/main" id="{DC8EA73E-2F1C-454A-B610-6E3769463CEA}"/>
              </a:ext>
            </a:extLst>
          </p:cNvPr>
          <p:cNvSpPr>
            <a:spLocks noGrp="1"/>
          </p:cNvSpPr>
          <p:nvPr>
            <p:ph sz="half" idx="1"/>
          </p:nvPr>
        </p:nvSpPr>
        <p:spPr>
          <a:xfrm>
            <a:off x="1024127" y="2286000"/>
            <a:ext cx="3986284" cy="4023360"/>
          </a:xfrm>
        </p:spPr>
        <p:txBody>
          <a:bodyPr/>
          <a:lstStyle/>
          <a:p>
            <a:r>
              <a:rPr lang="cs-CZ" dirty="0"/>
              <a:t>- dvě tyčinky o průměru 1 cm a od sebe vzdálené 6 cm, pozorované ze 6 m</a:t>
            </a:r>
          </a:p>
        </p:txBody>
      </p:sp>
      <p:pic>
        <p:nvPicPr>
          <p:cNvPr id="6" name="Zástupný obsah 5" descr="Obsah obrázku interiér, fotka, černá, bílá&#10;&#10;Popis byl vytvořen automaticky">
            <a:extLst>
              <a:ext uri="{FF2B5EF4-FFF2-40B4-BE49-F238E27FC236}">
                <a16:creationId xmlns:a16="http://schemas.microsoft.com/office/drawing/2014/main" id="{9B7078E1-2C24-4749-A212-F9EDAD9A993C}"/>
              </a:ext>
            </a:extLst>
          </p:cNvPr>
          <p:cNvPicPr>
            <a:picLocks noGrp="1" noChangeAspect="1"/>
          </p:cNvPicPr>
          <p:nvPr>
            <p:ph sz="half" idx="2"/>
          </p:nvPr>
        </p:nvPicPr>
        <p:blipFill>
          <a:blip r:embed="rId2"/>
          <a:stretch>
            <a:fillRect/>
          </a:stretch>
        </p:blipFill>
        <p:spPr>
          <a:xfrm>
            <a:off x="5010411" y="1800418"/>
            <a:ext cx="7081381" cy="4661009"/>
          </a:xfrm>
        </p:spPr>
      </p:pic>
      <p:sp>
        <p:nvSpPr>
          <p:cNvPr id="4" name="Zástupný symbol pro číslo snímku 3">
            <a:extLst>
              <a:ext uri="{FF2B5EF4-FFF2-40B4-BE49-F238E27FC236}">
                <a16:creationId xmlns:a16="http://schemas.microsoft.com/office/drawing/2014/main" id="{1F012E94-7621-4A22-87DA-A1C25C74316E}"/>
              </a:ext>
            </a:extLst>
          </p:cNvPr>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174325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Bestův</a:t>
            </a:r>
            <a:r>
              <a:rPr lang="cs-CZ" dirty="0"/>
              <a:t> stereometr</a:t>
            </a:r>
          </a:p>
        </p:txBody>
      </p:sp>
      <p:sp>
        <p:nvSpPr>
          <p:cNvPr id="3" name="Zástupný obsah 2">
            <a:extLst>
              <a:ext uri="{FF2B5EF4-FFF2-40B4-BE49-F238E27FC236}">
                <a16:creationId xmlns:a16="http://schemas.microsoft.com/office/drawing/2014/main" id="{DC8EA73E-2F1C-454A-B610-6E3769463CEA}"/>
              </a:ext>
            </a:extLst>
          </p:cNvPr>
          <p:cNvSpPr>
            <a:spLocks noGrp="1"/>
          </p:cNvSpPr>
          <p:nvPr>
            <p:ph sz="half" idx="1"/>
          </p:nvPr>
        </p:nvSpPr>
        <p:spPr/>
        <p:txBody>
          <a:bodyPr/>
          <a:lstStyle/>
          <a:p>
            <a:r>
              <a:rPr lang="cs-CZ" dirty="0"/>
              <a:t>- modifikace </a:t>
            </a:r>
            <a:r>
              <a:rPr lang="cs-CZ" dirty="0" err="1"/>
              <a:t>předchozícho</a:t>
            </a:r>
            <a:endParaRPr lang="cs-CZ" dirty="0"/>
          </a:p>
          <a:p>
            <a:r>
              <a:rPr lang="cs-CZ" dirty="0"/>
              <a:t>- mléčné sklo podsvícené zezadu, před ním 2 černé destičky, mezi nimiž je štěrbina 2,5 cm široká</a:t>
            </a:r>
          </a:p>
          <a:p>
            <a:r>
              <a:rPr lang="cs-CZ" dirty="0"/>
              <a:t>- vyšetřovaný pohybuje svislou tyčinkou buď před, nebo za destičky</a:t>
            </a:r>
          </a:p>
          <a:p>
            <a:r>
              <a:rPr lang="cs-CZ" dirty="0"/>
              <a:t>- max. chybovost 20%</a:t>
            </a:r>
          </a:p>
        </p:txBody>
      </p:sp>
      <p:sp>
        <p:nvSpPr>
          <p:cNvPr id="4" name="Zástupný symbol pro číslo snímku 3">
            <a:extLst>
              <a:ext uri="{FF2B5EF4-FFF2-40B4-BE49-F238E27FC236}">
                <a16:creationId xmlns:a16="http://schemas.microsoft.com/office/drawing/2014/main" id="{FC8E1D52-4197-4CDC-9FF9-C08824AB5DA0}"/>
              </a:ext>
            </a:extLst>
          </p:cNvPr>
          <p:cNvSpPr>
            <a:spLocks noGrp="1"/>
          </p:cNvSpPr>
          <p:nvPr>
            <p:ph type="sldNum" sz="quarter" idx="12"/>
          </p:nvPr>
        </p:nvSpPr>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3942178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a:t>Vyšetření korespondence sítnic</a:t>
            </a:r>
          </a:p>
        </p:txBody>
      </p:sp>
      <p:sp>
        <p:nvSpPr>
          <p:cNvPr id="3" name="Zástupný obsah 2">
            <a:extLst>
              <a:ext uri="{FF2B5EF4-FFF2-40B4-BE49-F238E27FC236}">
                <a16:creationId xmlns:a16="http://schemas.microsoft.com/office/drawing/2014/main" id="{DC8EA73E-2F1C-454A-B610-6E3769463CEA}"/>
              </a:ext>
            </a:extLst>
          </p:cNvPr>
          <p:cNvSpPr>
            <a:spLocks noGrp="1"/>
          </p:cNvSpPr>
          <p:nvPr>
            <p:ph sz="half" idx="1"/>
          </p:nvPr>
        </p:nvSpPr>
        <p:spPr/>
        <p:txBody>
          <a:bodyPr/>
          <a:lstStyle/>
          <a:p>
            <a:r>
              <a:rPr lang="cs-CZ" dirty="0"/>
              <a:t>- </a:t>
            </a:r>
            <a:r>
              <a:rPr lang="cs-CZ" dirty="0" err="1"/>
              <a:t>Hering-Bielschowsky</a:t>
            </a:r>
            <a:endParaRPr lang="cs-CZ" dirty="0"/>
          </a:p>
          <a:p>
            <a:r>
              <a:rPr lang="cs-CZ" dirty="0"/>
              <a:t>- </a:t>
            </a:r>
            <a:r>
              <a:rPr lang="cs-CZ" dirty="0" err="1"/>
              <a:t>Giessen</a:t>
            </a:r>
            <a:endParaRPr lang="cs-CZ" dirty="0"/>
          </a:p>
          <a:p>
            <a:r>
              <a:rPr lang="cs-CZ" dirty="0"/>
              <a:t>- s prizmaty a červeným sklem</a:t>
            </a:r>
          </a:p>
        </p:txBody>
      </p:sp>
      <p:sp>
        <p:nvSpPr>
          <p:cNvPr id="4" name="Zástupný obsah 3">
            <a:extLst>
              <a:ext uri="{FF2B5EF4-FFF2-40B4-BE49-F238E27FC236}">
                <a16:creationId xmlns:a16="http://schemas.microsoft.com/office/drawing/2014/main" id="{44E75E06-64AD-4B77-B53C-EC7B502AC40F}"/>
              </a:ext>
            </a:extLst>
          </p:cNvPr>
          <p:cNvSpPr>
            <a:spLocks noGrp="1"/>
          </p:cNvSpPr>
          <p:nvPr>
            <p:ph sz="half" idx="2"/>
          </p:nvPr>
        </p:nvSpPr>
        <p:spPr/>
        <p:txBody>
          <a:bodyPr/>
          <a:lstStyle/>
          <a:p>
            <a:r>
              <a:rPr lang="cs-CZ" dirty="0"/>
              <a:t>Korespondence sítnic může být:</a:t>
            </a:r>
          </a:p>
          <a:p>
            <a:r>
              <a:rPr lang="cs-CZ" dirty="0"/>
              <a:t>- 1. NRK</a:t>
            </a:r>
          </a:p>
          <a:p>
            <a:r>
              <a:rPr lang="cs-CZ" dirty="0"/>
              <a:t>- 2. ARK, 2 typy</a:t>
            </a:r>
          </a:p>
          <a:p>
            <a:pPr lvl="1"/>
            <a:r>
              <a:rPr lang="cs-CZ" dirty="0"/>
              <a:t>A) HARK</a:t>
            </a:r>
          </a:p>
          <a:p>
            <a:pPr lvl="1"/>
            <a:r>
              <a:rPr lang="cs-CZ" dirty="0"/>
              <a:t>B) DARK</a:t>
            </a:r>
          </a:p>
          <a:p>
            <a:pPr lvl="1">
              <a:buFontTx/>
              <a:buChar char="-"/>
            </a:pPr>
            <a:r>
              <a:rPr lang="cs-CZ" sz="2200" dirty="0"/>
              <a:t>3. Smíšená</a:t>
            </a:r>
          </a:p>
          <a:p>
            <a:pPr lvl="1">
              <a:buFontTx/>
              <a:buChar char="-"/>
            </a:pPr>
            <a:r>
              <a:rPr lang="cs-CZ" sz="2200" dirty="0"/>
              <a:t>4. Žádná (u tzv. pravých alternátorů). </a:t>
            </a:r>
          </a:p>
          <a:p>
            <a:pPr lvl="1">
              <a:buFontTx/>
              <a:buChar char="-"/>
            </a:pPr>
            <a:endParaRPr lang="cs-CZ" sz="2200" dirty="0"/>
          </a:p>
        </p:txBody>
      </p:sp>
      <p:sp>
        <p:nvSpPr>
          <p:cNvPr id="5" name="Zástupný symbol pro číslo snímku 4">
            <a:extLst>
              <a:ext uri="{FF2B5EF4-FFF2-40B4-BE49-F238E27FC236}">
                <a16:creationId xmlns:a16="http://schemas.microsoft.com/office/drawing/2014/main" id="{055077DC-CC78-4111-A179-2D68314A3E6D}"/>
              </a:ext>
            </a:extLst>
          </p:cNvPr>
          <p:cNvSpPr>
            <a:spLocks noGrp="1"/>
          </p:cNvSpPr>
          <p:nvPr>
            <p:ph type="sldNum" sz="quarter" idx="12"/>
          </p:nvPr>
        </p:nvSpPr>
        <p:spPr/>
        <p:txBody>
          <a:bodyPr/>
          <a:lstStyle/>
          <a:p>
            <a:fld id="{4FAB73BC-B049-4115-A692-8D63A059BFB8}" type="slidenum">
              <a:rPr lang="en-US" smtClean="0"/>
              <a:t>26</a:t>
            </a:fld>
            <a:endParaRPr lang="en-US" dirty="0"/>
          </a:p>
        </p:txBody>
      </p:sp>
    </p:spTree>
    <p:extLst>
      <p:ext uri="{BB962C8B-B14F-4D97-AF65-F5344CB8AC3E}">
        <p14:creationId xmlns:p14="http://schemas.microsoft.com/office/powerpoint/2010/main" val="345206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Hering</a:t>
            </a:r>
            <a:r>
              <a:rPr lang="cs-CZ" dirty="0"/>
              <a:t> - </a:t>
            </a:r>
            <a:r>
              <a:rPr lang="cs-CZ" dirty="0" err="1"/>
              <a:t>Bielschowsky</a:t>
            </a:r>
            <a:endParaRPr lang="cs-CZ" dirty="0"/>
          </a:p>
        </p:txBody>
      </p:sp>
      <p:sp>
        <p:nvSpPr>
          <p:cNvPr id="3" name="Zástupný obsah 2">
            <a:extLst>
              <a:ext uri="{FF2B5EF4-FFF2-40B4-BE49-F238E27FC236}">
                <a16:creationId xmlns:a16="http://schemas.microsoft.com/office/drawing/2014/main" id="{DC8EA73E-2F1C-454A-B610-6E3769463CEA}"/>
              </a:ext>
            </a:extLst>
          </p:cNvPr>
          <p:cNvSpPr>
            <a:spLocks noGrp="1"/>
          </p:cNvSpPr>
          <p:nvPr>
            <p:ph sz="half" idx="1"/>
          </p:nvPr>
        </p:nvSpPr>
        <p:spPr/>
        <p:txBody>
          <a:bodyPr/>
          <a:lstStyle/>
          <a:p>
            <a:r>
              <a:rPr lang="cs-CZ" dirty="0"/>
              <a:t>- Následné paobrazy</a:t>
            </a:r>
          </a:p>
          <a:p>
            <a:r>
              <a:rPr lang="cs-CZ" dirty="0"/>
              <a:t>- OD vertikála, OS horizontála</a:t>
            </a:r>
          </a:p>
        </p:txBody>
      </p:sp>
      <p:sp>
        <p:nvSpPr>
          <p:cNvPr id="4" name="Zástupný obsah 3">
            <a:extLst>
              <a:ext uri="{FF2B5EF4-FFF2-40B4-BE49-F238E27FC236}">
                <a16:creationId xmlns:a16="http://schemas.microsoft.com/office/drawing/2014/main" id="{44E75E06-64AD-4B77-B53C-EC7B502AC40F}"/>
              </a:ext>
            </a:extLst>
          </p:cNvPr>
          <p:cNvSpPr>
            <a:spLocks noGrp="1"/>
          </p:cNvSpPr>
          <p:nvPr>
            <p:ph sz="half" idx="2"/>
          </p:nvPr>
        </p:nvSpPr>
        <p:spPr/>
        <p:txBody>
          <a:bodyPr/>
          <a:lstStyle/>
          <a:p>
            <a:r>
              <a:rPr lang="cs-CZ" dirty="0"/>
              <a:t>Nutné podmínky:</a:t>
            </a:r>
          </a:p>
          <a:p>
            <a:r>
              <a:rPr lang="cs-CZ" dirty="0"/>
              <a:t>- Centrální fixace obou očí</a:t>
            </a:r>
          </a:p>
          <a:p>
            <a:r>
              <a:rPr lang="cs-CZ" dirty="0"/>
              <a:t>- Nesmí být útlum jednoho z očí</a:t>
            </a:r>
          </a:p>
          <a:p>
            <a:r>
              <a:rPr lang="cs-CZ" dirty="0"/>
              <a:t>- Lepší spolupráce dítěte</a:t>
            </a:r>
          </a:p>
          <a:p>
            <a:r>
              <a:rPr lang="cs-CZ" dirty="0"/>
              <a:t>- Určitá míra intelektu dítěte</a:t>
            </a:r>
          </a:p>
        </p:txBody>
      </p:sp>
      <p:sp>
        <p:nvSpPr>
          <p:cNvPr id="5" name="Zástupný symbol pro číslo snímku 4">
            <a:extLst>
              <a:ext uri="{FF2B5EF4-FFF2-40B4-BE49-F238E27FC236}">
                <a16:creationId xmlns:a16="http://schemas.microsoft.com/office/drawing/2014/main" id="{C3660B7E-247A-467C-8A11-8179A2A75BEC}"/>
              </a:ext>
            </a:extLst>
          </p:cNvPr>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176711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Giessen</a:t>
            </a:r>
            <a:endParaRPr lang="cs-CZ" dirty="0"/>
          </a:p>
        </p:txBody>
      </p:sp>
      <p:sp>
        <p:nvSpPr>
          <p:cNvPr id="3" name="Zástupný obsah 2">
            <a:extLst>
              <a:ext uri="{FF2B5EF4-FFF2-40B4-BE49-F238E27FC236}">
                <a16:creationId xmlns:a16="http://schemas.microsoft.com/office/drawing/2014/main" id="{DC8EA73E-2F1C-454A-B610-6E3769463CEA}"/>
              </a:ext>
            </a:extLst>
          </p:cNvPr>
          <p:cNvSpPr>
            <a:spLocks noGrp="1"/>
          </p:cNvSpPr>
          <p:nvPr>
            <p:ph sz="half" idx="1"/>
          </p:nvPr>
        </p:nvSpPr>
        <p:spPr/>
        <p:txBody>
          <a:bodyPr/>
          <a:lstStyle/>
          <a:p>
            <a:r>
              <a:rPr lang="cs-CZ" dirty="0"/>
              <a:t>- uchýlené oko – paobraz vyvolaný bleskem</a:t>
            </a:r>
          </a:p>
          <a:p>
            <a:r>
              <a:rPr lang="cs-CZ" dirty="0"/>
              <a:t>- vedoucí oko – červené sklo</a:t>
            </a:r>
          </a:p>
          <a:p>
            <a:r>
              <a:rPr lang="cs-CZ" dirty="0"/>
              <a:t>- </a:t>
            </a:r>
            <a:r>
              <a:rPr lang="cs-CZ" dirty="0" err="1"/>
              <a:t>Madoxxův</a:t>
            </a:r>
            <a:r>
              <a:rPr lang="cs-CZ" dirty="0"/>
              <a:t> kříž.</a:t>
            </a:r>
          </a:p>
        </p:txBody>
      </p:sp>
      <p:sp>
        <p:nvSpPr>
          <p:cNvPr id="4" name="Zástupný symbol pro číslo snímku 3">
            <a:extLst>
              <a:ext uri="{FF2B5EF4-FFF2-40B4-BE49-F238E27FC236}">
                <a16:creationId xmlns:a16="http://schemas.microsoft.com/office/drawing/2014/main" id="{0A9B7801-4390-4862-BD97-9A0E998012BE}"/>
              </a:ext>
            </a:extLst>
          </p:cNvPr>
          <p:cNvSpPr>
            <a:spLocks noGrp="1"/>
          </p:cNvSpPr>
          <p:nvPr>
            <p:ph type="sldNum" sz="quarter" idx="12"/>
          </p:nvPr>
        </p:nvSpPr>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734830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a:xfrm>
            <a:off x="1024127" y="585216"/>
            <a:ext cx="9896421" cy="1499616"/>
          </a:xfrm>
        </p:spPr>
        <p:txBody>
          <a:bodyPr/>
          <a:lstStyle/>
          <a:p>
            <a:r>
              <a:rPr lang="cs-CZ" dirty="0"/>
              <a:t>Vyšetření korespondence s prizmaty a červeným sklem</a:t>
            </a:r>
          </a:p>
        </p:txBody>
      </p:sp>
      <p:sp>
        <p:nvSpPr>
          <p:cNvPr id="3" name="Zástupný symbol pro číslo snímku 2">
            <a:extLst>
              <a:ext uri="{FF2B5EF4-FFF2-40B4-BE49-F238E27FC236}">
                <a16:creationId xmlns:a16="http://schemas.microsoft.com/office/drawing/2014/main" id="{BE0AADFF-DD40-42BA-AEF6-FE7416BF9CFB}"/>
              </a:ext>
            </a:extLst>
          </p:cNvPr>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3604368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a:t>Co už víte? </a:t>
            </a:r>
          </a:p>
        </p:txBody>
      </p:sp>
      <p:sp>
        <p:nvSpPr>
          <p:cNvPr id="3" name="Zástupný obsah 2">
            <a:extLst>
              <a:ext uri="{FF2B5EF4-FFF2-40B4-BE49-F238E27FC236}">
                <a16:creationId xmlns:a16="http://schemas.microsoft.com/office/drawing/2014/main" id="{DC8EA73E-2F1C-454A-B610-6E3769463CEA}"/>
              </a:ext>
            </a:extLst>
          </p:cNvPr>
          <p:cNvSpPr>
            <a:spLocks noGrp="1"/>
          </p:cNvSpPr>
          <p:nvPr>
            <p:ph sz="half" idx="1"/>
          </p:nvPr>
        </p:nvSpPr>
        <p:spPr/>
        <p:txBody>
          <a:bodyPr/>
          <a:lstStyle/>
          <a:p>
            <a:r>
              <a:rPr lang="cs-CZ" dirty="0"/>
              <a:t>- Co jste se naučili v prvním semestru? </a:t>
            </a:r>
          </a:p>
        </p:txBody>
      </p:sp>
      <p:sp>
        <p:nvSpPr>
          <p:cNvPr id="4" name="Zástupný obsah 3">
            <a:extLst>
              <a:ext uri="{FF2B5EF4-FFF2-40B4-BE49-F238E27FC236}">
                <a16:creationId xmlns:a16="http://schemas.microsoft.com/office/drawing/2014/main" id="{44E75E06-64AD-4B77-B53C-EC7B502AC40F}"/>
              </a:ext>
            </a:extLst>
          </p:cNvPr>
          <p:cNvSpPr>
            <a:spLocks noGrp="1"/>
          </p:cNvSpPr>
          <p:nvPr>
            <p:ph sz="half" idx="2"/>
          </p:nvPr>
        </p:nvSpPr>
        <p:spPr/>
        <p:txBody>
          <a:bodyPr/>
          <a:lstStyle/>
          <a:p>
            <a:r>
              <a:rPr lang="cs-CZ" dirty="0"/>
              <a:t>- Okohybné svaly, jejich inervace </a:t>
            </a:r>
          </a:p>
          <a:p>
            <a:r>
              <a:rPr lang="cs-CZ" dirty="0"/>
              <a:t>- </a:t>
            </a:r>
            <a:r>
              <a:rPr lang="cs-CZ" dirty="0" err="1"/>
              <a:t>Tillauxova</a:t>
            </a:r>
            <a:r>
              <a:rPr lang="cs-CZ" dirty="0"/>
              <a:t> spirála</a:t>
            </a:r>
          </a:p>
          <a:p>
            <a:r>
              <a:rPr lang="cs-CZ" dirty="0"/>
              <a:t>- Vývoj vidění a reflexů </a:t>
            </a:r>
          </a:p>
        </p:txBody>
      </p:sp>
      <p:sp>
        <p:nvSpPr>
          <p:cNvPr id="5" name="Zástupný symbol pro číslo snímku 4">
            <a:extLst>
              <a:ext uri="{FF2B5EF4-FFF2-40B4-BE49-F238E27FC236}">
                <a16:creationId xmlns:a16="http://schemas.microsoft.com/office/drawing/2014/main" id="{F9ECF5A9-4204-4276-B5F5-803D72671215}"/>
              </a:ext>
            </a:extLst>
          </p:cNvPr>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205663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ED8B48-5FEC-4D6E-87BC-6CAED98CB047}"/>
              </a:ext>
            </a:extLst>
          </p:cNvPr>
          <p:cNvSpPr>
            <a:spLocks noGrp="1"/>
          </p:cNvSpPr>
          <p:nvPr>
            <p:ph type="title"/>
          </p:nvPr>
        </p:nvSpPr>
        <p:spPr/>
        <p:txBody>
          <a:bodyPr/>
          <a:lstStyle/>
          <a:p>
            <a:r>
              <a:rPr lang="cs-CZ" dirty="0"/>
              <a:t>Covid19 </a:t>
            </a:r>
          </a:p>
        </p:txBody>
      </p:sp>
      <p:sp>
        <p:nvSpPr>
          <p:cNvPr id="3" name="Zástupný obsah 2">
            <a:extLst>
              <a:ext uri="{FF2B5EF4-FFF2-40B4-BE49-F238E27FC236}">
                <a16:creationId xmlns:a16="http://schemas.microsoft.com/office/drawing/2014/main" id="{EF1DBBF6-FC67-4778-B145-E1B9B6B36090}"/>
              </a:ext>
            </a:extLst>
          </p:cNvPr>
          <p:cNvSpPr>
            <a:spLocks noGrp="1"/>
          </p:cNvSpPr>
          <p:nvPr>
            <p:ph sz="half" idx="1"/>
          </p:nvPr>
        </p:nvSpPr>
        <p:spPr>
          <a:xfrm>
            <a:off x="1024127" y="2286000"/>
            <a:ext cx="8864456" cy="4023360"/>
          </a:xfrm>
        </p:spPr>
        <p:txBody>
          <a:bodyPr/>
          <a:lstStyle/>
          <a:p>
            <a:r>
              <a:rPr lang="cs-CZ" dirty="0"/>
              <a:t>-roušky, desinfekce, karanténa, zavřené hranice, zrušené dovolené a spousta zmatených vládních opatření…</a:t>
            </a:r>
            <a:br>
              <a:rPr lang="cs-CZ" dirty="0"/>
            </a:br>
            <a:endParaRPr lang="cs-CZ" dirty="0"/>
          </a:p>
          <a:p>
            <a:r>
              <a:rPr lang="cs-CZ" dirty="0"/>
              <a:t>-------------------------------------------------------------------------------------------</a:t>
            </a:r>
          </a:p>
          <a:p>
            <a:r>
              <a:rPr lang="cs-CZ" dirty="0"/>
              <a:t>Vše, co bylo probráno až po tento slide, bude u zkoušky hodnoceno přísně, u všeho následujícího beru v potaz, že jste byly o řádnou výuku v plném rozsahu v důsledku vládních nařízení ochuzeny. </a:t>
            </a:r>
          </a:p>
        </p:txBody>
      </p:sp>
      <p:sp>
        <p:nvSpPr>
          <p:cNvPr id="4" name="Zástupný symbol pro číslo snímku 3">
            <a:extLst>
              <a:ext uri="{FF2B5EF4-FFF2-40B4-BE49-F238E27FC236}">
                <a16:creationId xmlns:a16="http://schemas.microsoft.com/office/drawing/2014/main" id="{EBF5E13D-8776-4073-A1E0-3F367E1187FF}"/>
              </a:ext>
            </a:extLst>
          </p:cNvPr>
          <p:cNvSpPr>
            <a:spLocks noGrp="1"/>
          </p:cNvSpPr>
          <p:nvPr>
            <p:ph type="sldNum" sz="quarter" idx="12"/>
          </p:nvPr>
        </p:nvSpPr>
        <p:spPr/>
        <p:txBody>
          <a:bodyPr/>
          <a:lstStyle/>
          <a:p>
            <a:fld id="{4FAB73BC-B049-4115-A692-8D63A059BFB8}" type="slidenum">
              <a:rPr lang="en-US" smtClean="0"/>
              <a:t>30</a:t>
            </a:fld>
            <a:endParaRPr lang="en-US" dirty="0"/>
          </a:p>
        </p:txBody>
      </p:sp>
    </p:spTree>
    <p:extLst>
      <p:ext uri="{BB962C8B-B14F-4D97-AF65-F5344CB8AC3E}">
        <p14:creationId xmlns:p14="http://schemas.microsoft.com/office/powerpoint/2010/main" val="3884300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fixace</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496389" y="1681162"/>
            <a:ext cx="10855823" cy="2505937"/>
          </a:xfrm>
        </p:spPr>
        <p:txBody>
          <a:bodyPr>
            <a:normAutofit fontScale="92500"/>
          </a:bodyPr>
          <a:lstStyle/>
          <a:p>
            <a:r>
              <a:rPr lang="cs-CZ" sz="2200" dirty="0"/>
              <a:t>Fixace = </a:t>
            </a:r>
            <a:r>
              <a:rPr lang="cs-CZ" sz="2200" b="0" dirty="0"/>
              <a:t>„Jak dobře dokáže pacient promítnout sledovaný předmět do </a:t>
            </a:r>
            <a:r>
              <a:rPr lang="cs-CZ" sz="2200" b="0" dirty="0" err="1"/>
              <a:t>foveoly</a:t>
            </a:r>
            <a:r>
              <a:rPr lang="cs-CZ" sz="2200" b="0" dirty="0"/>
              <a:t>.“</a:t>
            </a:r>
            <a:br>
              <a:rPr lang="cs-CZ" sz="2200" b="0" dirty="0"/>
            </a:br>
            <a:br>
              <a:rPr lang="cs-CZ" sz="2200" b="0" dirty="0"/>
            </a:br>
            <a:r>
              <a:rPr lang="cs-CZ" sz="2200" b="0" dirty="0"/>
              <a:t>	- Popisuje stav na JEDNOM vyšetřovaném oku.</a:t>
            </a:r>
            <a:br>
              <a:rPr lang="cs-CZ" sz="2200" b="0" dirty="0"/>
            </a:br>
            <a:br>
              <a:rPr lang="cs-CZ" sz="2200" b="0" dirty="0"/>
            </a:br>
            <a:r>
              <a:rPr lang="cs-CZ" sz="2200" b="0" dirty="0"/>
              <a:t>	- Často se plete s retinální korespondencí, ta však popisuje spolupráci obou DVOU sítnic.</a:t>
            </a:r>
          </a:p>
          <a:p>
            <a:r>
              <a:rPr lang="cs-CZ" sz="2200" b="0" dirty="0"/>
              <a:t>	- ARK nemusí znamenat excentrickou fixaci, naopak excentrická fixace znamená, že bude i ARK.</a:t>
            </a:r>
            <a:br>
              <a:rPr lang="cs-CZ" b="0" dirty="0"/>
            </a:br>
            <a:br>
              <a:rPr lang="cs-CZ" dirty="0"/>
            </a:br>
            <a:endParaRPr lang="cs-CZ" dirty="0"/>
          </a:p>
        </p:txBody>
      </p:sp>
      <p:sp>
        <p:nvSpPr>
          <p:cNvPr id="6" name="Zástupný obsah 5">
            <a:extLst>
              <a:ext uri="{FF2B5EF4-FFF2-40B4-BE49-F238E27FC236}">
                <a16:creationId xmlns:a16="http://schemas.microsoft.com/office/drawing/2014/main" id="{454A2F2A-5A80-434C-AB94-012616610693}"/>
              </a:ext>
            </a:extLst>
          </p:cNvPr>
          <p:cNvSpPr>
            <a:spLocks noGrp="1"/>
          </p:cNvSpPr>
          <p:nvPr>
            <p:ph sz="quarter" idx="4"/>
          </p:nvPr>
        </p:nvSpPr>
        <p:spPr>
          <a:xfrm>
            <a:off x="1005840" y="4075611"/>
            <a:ext cx="10349548" cy="2114052"/>
          </a:xfrm>
        </p:spPr>
        <p:txBody>
          <a:bodyPr>
            <a:normAutofit fontScale="92500" lnSpcReduction="20000"/>
          </a:bodyPr>
          <a:lstStyle/>
          <a:p>
            <a:r>
              <a:rPr lang="cs-CZ" sz="2600" dirty="0"/>
              <a:t>Druhy fixace</a:t>
            </a:r>
          </a:p>
          <a:p>
            <a:pPr lvl="1"/>
            <a:r>
              <a:rPr lang="cs-CZ" dirty="0"/>
              <a:t>Centrální (fyziologická, sledovaný předmět je fixován přímo do </a:t>
            </a:r>
            <a:r>
              <a:rPr lang="cs-CZ" dirty="0" err="1"/>
              <a:t>foveoly</a:t>
            </a:r>
            <a:r>
              <a:rPr lang="cs-CZ" dirty="0"/>
              <a:t>) </a:t>
            </a:r>
          </a:p>
          <a:p>
            <a:pPr lvl="1"/>
            <a:r>
              <a:rPr lang="cs-CZ" dirty="0"/>
              <a:t>Excentrická (dále EF) </a:t>
            </a:r>
          </a:p>
          <a:p>
            <a:pPr lvl="2"/>
            <a:r>
              <a:rPr lang="cs-CZ" dirty="0" err="1"/>
              <a:t>Parafoveolární</a:t>
            </a:r>
            <a:r>
              <a:rPr lang="cs-CZ" dirty="0"/>
              <a:t> (v oblasti </a:t>
            </a:r>
            <a:r>
              <a:rPr lang="cs-CZ" dirty="0" err="1"/>
              <a:t>makuly</a:t>
            </a:r>
            <a:r>
              <a:rPr lang="cs-CZ" dirty="0"/>
              <a:t>, ale již mimo </a:t>
            </a:r>
            <a:r>
              <a:rPr lang="cs-CZ" dirty="0" err="1"/>
              <a:t>foveolu</a:t>
            </a:r>
            <a:r>
              <a:rPr lang="cs-CZ" dirty="0"/>
              <a:t>).</a:t>
            </a:r>
          </a:p>
          <a:p>
            <a:pPr lvl="2"/>
            <a:r>
              <a:rPr lang="cs-CZ" dirty="0" err="1"/>
              <a:t>Paramakulární</a:t>
            </a:r>
            <a:r>
              <a:rPr lang="cs-CZ" dirty="0"/>
              <a:t> (vedle </a:t>
            </a:r>
            <a:r>
              <a:rPr lang="cs-CZ" dirty="0" err="1"/>
              <a:t>makuly</a:t>
            </a:r>
            <a:r>
              <a:rPr lang="cs-CZ" dirty="0"/>
              <a:t>, v těsné blízkosti). </a:t>
            </a:r>
          </a:p>
          <a:p>
            <a:pPr lvl="2"/>
            <a:r>
              <a:rPr lang="cs-CZ" dirty="0"/>
              <a:t>Periferní (daleko od </a:t>
            </a:r>
            <a:r>
              <a:rPr lang="cs-CZ" dirty="0" err="1"/>
              <a:t>makuly</a:t>
            </a:r>
            <a:r>
              <a:rPr lang="cs-CZ" dirty="0"/>
              <a:t>). </a:t>
            </a:r>
            <a:br>
              <a:rPr lang="cs-CZ" dirty="0"/>
            </a:br>
            <a:r>
              <a:rPr lang="cs-CZ" dirty="0"/>
              <a:t>	</a:t>
            </a:r>
          </a:p>
        </p:txBody>
      </p:sp>
      <p:sp>
        <p:nvSpPr>
          <p:cNvPr id="4" name="Zástupný symbol pro číslo snímku 3">
            <a:extLst>
              <a:ext uri="{FF2B5EF4-FFF2-40B4-BE49-F238E27FC236}">
                <a16:creationId xmlns:a16="http://schemas.microsoft.com/office/drawing/2014/main" id="{679962DF-7842-4FC8-9E00-5B827A5C821E}"/>
              </a:ext>
            </a:extLst>
          </p:cNvPr>
          <p:cNvSpPr>
            <a:spLocks noGrp="1"/>
          </p:cNvSpPr>
          <p:nvPr>
            <p:ph type="sldNum" sz="quarter" idx="12"/>
          </p:nvPr>
        </p:nvSpPr>
        <p:spPr/>
        <p:txBody>
          <a:bodyPr/>
          <a:lstStyle/>
          <a:p>
            <a:fld id="{AE236A8F-5E3B-4C2D-AD5D-AAFA5AF900F7}" type="slidenum">
              <a:rPr lang="cs-CZ" smtClean="0"/>
              <a:t>31</a:t>
            </a:fld>
            <a:endParaRPr lang="cs-CZ"/>
          </a:p>
        </p:txBody>
      </p:sp>
    </p:spTree>
    <p:extLst>
      <p:ext uri="{BB962C8B-B14F-4D97-AF65-F5344CB8AC3E}">
        <p14:creationId xmlns:p14="http://schemas.microsoft.com/office/powerpoint/2010/main" val="1894272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fixace</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681162"/>
            <a:ext cx="10512424" cy="2505937"/>
          </a:xfrm>
        </p:spPr>
        <p:txBody>
          <a:bodyPr>
            <a:normAutofit/>
          </a:bodyPr>
          <a:lstStyle/>
          <a:p>
            <a:br>
              <a:rPr lang="cs-CZ" b="0" dirty="0"/>
            </a:br>
            <a:br>
              <a:rPr lang="cs-CZ" dirty="0"/>
            </a:br>
            <a:endParaRPr lang="cs-CZ" dirty="0"/>
          </a:p>
        </p:txBody>
      </p:sp>
      <p:sp>
        <p:nvSpPr>
          <p:cNvPr id="6" name="Zástupný obsah 5">
            <a:extLst>
              <a:ext uri="{FF2B5EF4-FFF2-40B4-BE49-F238E27FC236}">
                <a16:creationId xmlns:a16="http://schemas.microsoft.com/office/drawing/2014/main" id="{454A2F2A-5A80-434C-AB94-012616610693}"/>
              </a:ext>
            </a:extLst>
          </p:cNvPr>
          <p:cNvSpPr>
            <a:spLocks noGrp="1"/>
          </p:cNvSpPr>
          <p:nvPr>
            <p:ph sz="quarter" idx="4"/>
          </p:nvPr>
        </p:nvSpPr>
        <p:spPr>
          <a:xfrm>
            <a:off x="839788" y="4880094"/>
            <a:ext cx="10515600" cy="1325563"/>
          </a:xfrm>
        </p:spPr>
        <p:txBody>
          <a:bodyPr>
            <a:normAutofit fontScale="85000" lnSpcReduction="10000"/>
          </a:bodyPr>
          <a:lstStyle/>
          <a:p>
            <a:r>
              <a:rPr lang="cs-CZ" dirty="0"/>
              <a:t>A) Pac. fixuje do jedné oblasti v </a:t>
            </a:r>
            <a:r>
              <a:rPr lang="cs-CZ" dirty="0" err="1"/>
              <a:t>makule</a:t>
            </a:r>
            <a:r>
              <a:rPr lang="cs-CZ" dirty="0"/>
              <a:t>, mimo </a:t>
            </a:r>
            <a:r>
              <a:rPr lang="cs-CZ" dirty="0" err="1"/>
              <a:t>foveolu</a:t>
            </a:r>
            <a:r>
              <a:rPr lang="cs-CZ" dirty="0"/>
              <a:t> – PARAFOVEOLÁRNÍ EF.</a:t>
            </a:r>
          </a:p>
          <a:p>
            <a:r>
              <a:rPr lang="cs-CZ" dirty="0"/>
              <a:t>B) Pac. fixuje do jedné oblasti v blízkosti </a:t>
            </a:r>
            <a:r>
              <a:rPr lang="cs-CZ" dirty="0" err="1"/>
              <a:t>makuly</a:t>
            </a:r>
            <a:r>
              <a:rPr lang="cs-CZ" dirty="0"/>
              <a:t> – PARAMAKULÁRNÍ EF.</a:t>
            </a:r>
          </a:p>
          <a:p>
            <a:r>
              <a:rPr lang="cs-CZ" dirty="0"/>
              <a:t>C) Pac. fixuje zcela mimo </a:t>
            </a:r>
            <a:r>
              <a:rPr lang="cs-CZ" dirty="0" err="1"/>
              <a:t>makulu</a:t>
            </a:r>
            <a:r>
              <a:rPr lang="cs-CZ" dirty="0"/>
              <a:t> – PERIFERNÍ EF.</a:t>
            </a:r>
          </a:p>
        </p:txBody>
      </p:sp>
      <p:pic>
        <p:nvPicPr>
          <p:cNvPr id="9" name="Zástupný obsah 8" descr="Obsah obrázku basketbal, hra, květina&#10;&#10;Popis byl vytvořen automaticky">
            <a:extLst>
              <a:ext uri="{FF2B5EF4-FFF2-40B4-BE49-F238E27FC236}">
                <a16:creationId xmlns:a16="http://schemas.microsoft.com/office/drawing/2014/main" id="{C896B680-35E7-466D-ABE5-DFE043F5FE1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15294" y="1339428"/>
            <a:ext cx="8761412" cy="3198932"/>
          </a:xfrm>
        </p:spPr>
      </p:pic>
      <p:sp>
        <p:nvSpPr>
          <p:cNvPr id="4" name="Zástupný symbol pro číslo snímku 3">
            <a:extLst>
              <a:ext uri="{FF2B5EF4-FFF2-40B4-BE49-F238E27FC236}">
                <a16:creationId xmlns:a16="http://schemas.microsoft.com/office/drawing/2014/main" id="{52A183B2-3206-4D4B-A41E-C4E0EA4C1D51}"/>
              </a:ext>
            </a:extLst>
          </p:cNvPr>
          <p:cNvSpPr>
            <a:spLocks noGrp="1"/>
          </p:cNvSpPr>
          <p:nvPr>
            <p:ph type="sldNum" sz="quarter" idx="12"/>
          </p:nvPr>
        </p:nvSpPr>
        <p:spPr/>
        <p:txBody>
          <a:bodyPr/>
          <a:lstStyle/>
          <a:p>
            <a:fld id="{AE236A8F-5E3B-4C2D-AD5D-AAFA5AF900F7}" type="slidenum">
              <a:rPr lang="cs-CZ" smtClean="0"/>
              <a:t>32</a:t>
            </a:fld>
            <a:endParaRPr lang="cs-CZ"/>
          </a:p>
        </p:txBody>
      </p:sp>
    </p:spTree>
    <p:extLst>
      <p:ext uri="{BB962C8B-B14F-4D97-AF65-F5344CB8AC3E}">
        <p14:creationId xmlns:p14="http://schemas.microsoft.com/office/powerpoint/2010/main" val="2032239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fixace</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496389" y="1358538"/>
            <a:ext cx="10855823" cy="4997811"/>
          </a:xfrm>
        </p:spPr>
        <p:txBody>
          <a:bodyPr>
            <a:normAutofit fontScale="85000" lnSpcReduction="20000"/>
          </a:bodyPr>
          <a:lstStyle/>
          <a:p>
            <a:pPr algn="just"/>
            <a:r>
              <a:rPr lang="cs-CZ" sz="2200" dirty="0"/>
              <a:t>Pomocí rohovkových reflexů – </a:t>
            </a:r>
            <a:r>
              <a:rPr lang="cs-CZ" sz="2200" b="0" dirty="0"/>
              <a:t>orientačně, u malých nespolupracujících pac., vyžaduje určitou zkušenost. </a:t>
            </a:r>
          </a:p>
          <a:p>
            <a:pPr algn="just"/>
            <a:endParaRPr lang="cs-CZ" sz="2200" dirty="0"/>
          </a:p>
          <a:p>
            <a:pPr algn="just"/>
            <a:r>
              <a:rPr lang="cs-CZ" sz="2200" dirty="0"/>
              <a:t>Pomocí oftalmoskopu </a:t>
            </a:r>
            <a:r>
              <a:rPr lang="cs-CZ" sz="2200" b="0" dirty="0"/>
              <a:t>– vrhneme světlo oftalmoskopu (na oftalmoskopu nastavíme buď světlo se speciální zaměřovací mřížkou, nebo mezikruží) do mydriatické zornice. Vyzveme vyšetřovaného, aby se díval do světla oftalmoskopu. Promítne-li se střed mřížky či střed mezikruží do </a:t>
            </a:r>
            <a:r>
              <a:rPr lang="cs-CZ" sz="2200" b="0" dirty="0" err="1"/>
              <a:t>foveoly</a:t>
            </a:r>
            <a:r>
              <a:rPr lang="cs-CZ" sz="2200" b="0" dirty="0"/>
              <a:t>, má pacient centrální fixaci, pokud se promítá do jiného místa sítnice, má pacient EF.  Této metodě se říká </a:t>
            </a:r>
            <a:r>
              <a:rPr lang="cs-CZ" sz="2200" b="0" dirty="0" err="1"/>
              <a:t>vizuoskopie</a:t>
            </a:r>
            <a:r>
              <a:rPr lang="cs-CZ" sz="2200" b="0" dirty="0"/>
              <a:t>/</a:t>
            </a:r>
            <a:r>
              <a:rPr lang="cs-CZ" sz="2200" b="0" dirty="0" err="1"/>
              <a:t>vizuskopie</a:t>
            </a:r>
            <a:r>
              <a:rPr lang="cs-CZ" sz="2200" b="0" dirty="0"/>
              <a:t>. Je vyžadován určitý stupeň spolupráce.</a:t>
            </a:r>
          </a:p>
          <a:p>
            <a:pPr algn="just"/>
            <a:endParaRPr lang="cs-CZ" sz="2200" b="0" dirty="0"/>
          </a:p>
          <a:p>
            <a:pPr algn="just"/>
            <a:r>
              <a:rPr lang="cs-CZ" sz="2200" b="0" dirty="0"/>
              <a:t>Fixaci rozlišujeme </a:t>
            </a:r>
          </a:p>
          <a:p>
            <a:pPr marL="342900" indent="-342900" algn="just">
              <a:buFontTx/>
              <a:buChar char="-"/>
            </a:pPr>
            <a:r>
              <a:rPr lang="cs-CZ" sz="2200" b="0" dirty="0"/>
              <a:t>Centrální</a:t>
            </a:r>
          </a:p>
          <a:p>
            <a:pPr marL="342900" indent="-342900" algn="just">
              <a:buFontTx/>
              <a:buChar char="-"/>
            </a:pPr>
            <a:r>
              <a:rPr lang="cs-CZ" sz="2200" b="0" dirty="0"/>
              <a:t>Excentrickou</a:t>
            </a:r>
          </a:p>
          <a:p>
            <a:pPr marL="342900" indent="-342900" algn="just">
              <a:buFontTx/>
              <a:buChar char="-"/>
            </a:pPr>
            <a:r>
              <a:rPr lang="cs-CZ" sz="2200" b="0" dirty="0"/>
              <a:t>Bloudivou</a:t>
            </a:r>
          </a:p>
          <a:p>
            <a:pPr algn="just"/>
            <a:r>
              <a:rPr lang="cs-CZ" sz="2200" b="0" dirty="0"/>
              <a:t> </a:t>
            </a:r>
            <a:br>
              <a:rPr lang="cs-CZ" sz="2200" b="0" dirty="0"/>
            </a:br>
            <a:endParaRPr lang="cs-CZ" sz="2200" b="0" dirty="0"/>
          </a:p>
          <a:p>
            <a:r>
              <a:rPr lang="cs-CZ" sz="1400" b="0" dirty="0"/>
              <a:t>Krásné video v angličtině naleznete zde: </a:t>
            </a:r>
            <a:r>
              <a:rPr lang="cs-CZ" sz="1400" dirty="0">
                <a:hlinkClick r:id="rId2"/>
              </a:rPr>
              <a:t>https://www.youtube.com/watch?v=lY0URUDWU6k</a:t>
            </a:r>
            <a:br>
              <a:rPr lang="cs-CZ" sz="2200" b="0" dirty="0"/>
            </a:br>
            <a:br>
              <a:rPr lang="cs-CZ" dirty="0"/>
            </a:br>
            <a:endParaRPr lang="cs-CZ" dirty="0"/>
          </a:p>
        </p:txBody>
      </p:sp>
      <p:sp>
        <p:nvSpPr>
          <p:cNvPr id="4" name="Zástupný symbol pro číslo snímku 3">
            <a:extLst>
              <a:ext uri="{FF2B5EF4-FFF2-40B4-BE49-F238E27FC236}">
                <a16:creationId xmlns:a16="http://schemas.microsoft.com/office/drawing/2014/main" id="{3282A293-C89C-413A-B3B9-D74EF67ED079}"/>
              </a:ext>
            </a:extLst>
          </p:cNvPr>
          <p:cNvSpPr>
            <a:spLocks noGrp="1"/>
          </p:cNvSpPr>
          <p:nvPr>
            <p:ph type="sldNum" sz="quarter" idx="12"/>
          </p:nvPr>
        </p:nvSpPr>
        <p:spPr/>
        <p:txBody>
          <a:bodyPr/>
          <a:lstStyle/>
          <a:p>
            <a:fld id="{AE236A8F-5E3B-4C2D-AD5D-AAFA5AF900F7}" type="slidenum">
              <a:rPr lang="cs-CZ" smtClean="0"/>
              <a:t>33</a:t>
            </a:fld>
            <a:endParaRPr lang="cs-CZ"/>
          </a:p>
        </p:txBody>
      </p:sp>
    </p:spTree>
    <p:extLst>
      <p:ext uri="{BB962C8B-B14F-4D97-AF65-F5344CB8AC3E}">
        <p14:creationId xmlns:p14="http://schemas.microsoft.com/office/powerpoint/2010/main" val="2881758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fixace</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496389" y="1449977"/>
            <a:ext cx="11038114" cy="3448594"/>
          </a:xfrm>
        </p:spPr>
        <p:txBody>
          <a:bodyPr>
            <a:normAutofit fontScale="92500" lnSpcReduction="20000"/>
          </a:bodyPr>
          <a:lstStyle/>
          <a:p>
            <a:pPr algn="just"/>
            <a:r>
              <a:rPr lang="cs-CZ" sz="2200" dirty="0" err="1"/>
              <a:t>Haidingerovým</a:t>
            </a:r>
            <a:r>
              <a:rPr lang="cs-CZ" sz="2200" dirty="0"/>
              <a:t> svazkem </a:t>
            </a:r>
          </a:p>
          <a:p>
            <a:pPr algn="just"/>
            <a:r>
              <a:rPr lang="cs-CZ" sz="2200" b="0" dirty="0"/>
              <a:t>Při průchodu světla skrze modrý kobaltový filtr vzniká světlo monochromatické (=doslova jednobarevné, o jedné vlnové délce) to dále prochází skrze polarizační filtr (v tomto případě tzv. </a:t>
            </a:r>
            <a:r>
              <a:rPr lang="cs-CZ" sz="2200" b="0" dirty="0" err="1"/>
              <a:t>Nicolův</a:t>
            </a:r>
            <a:r>
              <a:rPr lang="cs-CZ" sz="2200" b="0" dirty="0"/>
              <a:t> hranol), vzniká světlo polarizované. Pokud Nikolův hranol roztočíme, vznikne rotující tzv. </a:t>
            </a:r>
            <a:r>
              <a:rPr lang="cs-CZ" sz="2200" b="0" dirty="0" err="1"/>
              <a:t>Haidingerův</a:t>
            </a:r>
            <a:r>
              <a:rPr lang="cs-CZ" sz="2200" b="0" dirty="0"/>
              <a:t> svazek, který je viditelný pouze </a:t>
            </a:r>
            <a:r>
              <a:rPr lang="cs-CZ" sz="2200" b="0" dirty="0" err="1"/>
              <a:t>makulou</a:t>
            </a:r>
            <a:r>
              <a:rPr lang="cs-CZ" sz="2200" b="0" dirty="0"/>
              <a:t> (</a:t>
            </a:r>
            <a:r>
              <a:rPr lang="cs-CZ" sz="2200" b="0" dirty="0" err="1"/>
              <a:t>entopický</a:t>
            </a:r>
            <a:r>
              <a:rPr lang="cs-CZ" sz="2200" b="0" dirty="0"/>
              <a:t> fenomén). K takto vytvořenému </a:t>
            </a:r>
            <a:r>
              <a:rPr lang="cs-CZ" sz="2200" b="0" dirty="0" err="1"/>
              <a:t>Haidingerově</a:t>
            </a:r>
            <a:r>
              <a:rPr lang="cs-CZ" sz="2200" b="0" dirty="0"/>
              <a:t> svazku se přidá ještě reálný obrázek.</a:t>
            </a:r>
          </a:p>
          <a:p>
            <a:pPr algn="just"/>
            <a:r>
              <a:rPr lang="cs-CZ" sz="2200" b="0" dirty="0"/>
              <a:t>Centrální fixace – vrtule </a:t>
            </a:r>
            <a:r>
              <a:rPr lang="cs-CZ" sz="2200" b="0" dirty="0" err="1"/>
              <a:t>Haidingerova</a:t>
            </a:r>
            <a:r>
              <a:rPr lang="cs-CZ" sz="2200" b="0" dirty="0"/>
              <a:t> svazku je zřetelně viditelná a otáčí se přímo na obrázku, vyšetřovaný ji díky </a:t>
            </a:r>
            <a:r>
              <a:rPr lang="cs-CZ" sz="2200" b="0" dirty="0" err="1"/>
              <a:t>entopickému</a:t>
            </a:r>
            <a:r>
              <a:rPr lang="cs-CZ" sz="2200" b="0" dirty="0"/>
              <a:t> fenoménu vidí ve všech pohledových směrech. </a:t>
            </a:r>
          </a:p>
          <a:p>
            <a:pPr algn="just"/>
            <a:r>
              <a:rPr lang="cs-CZ" sz="2200" b="0" dirty="0"/>
              <a:t>EF – vrtule </a:t>
            </a:r>
            <a:r>
              <a:rPr lang="cs-CZ" sz="2200" b="0" dirty="0" err="1"/>
              <a:t>Haidingeorva</a:t>
            </a:r>
            <a:r>
              <a:rPr lang="cs-CZ" sz="2200" b="0" dirty="0"/>
              <a:t> svazku není viditelná, popřípadě je vedle obrázku, při zúžení clony přístroje vrtule mizí. </a:t>
            </a:r>
          </a:p>
          <a:p>
            <a:br>
              <a:rPr lang="cs-CZ" b="0" dirty="0"/>
            </a:br>
            <a:r>
              <a:rPr lang="cs-CZ" sz="1400" b="0" dirty="0"/>
              <a:t>Vysvětlení principu Nikolova hranolu zde: </a:t>
            </a:r>
            <a:r>
              <a:rPr lang="cs-CZ" sz="1400" b="0" dirty="0">
                <a:hlinkClick r:id="rId2"/>
              </a:rPr>
              <a:t>https://www.youtube.com/watch?v=5b6MDuU1J8U</a:t>
            </a:r>
            <a:r>
              <a:rPr lang="cs-CZ" sz="1400" b="0" dirty="0"/>
              <a:t> </a:t>
            </a:r>
            <a:br>
              <a:rPr lang="cs-CZ" dirty="0"/>
            </a:br>
            <a:endParaRPr lang="cs-CZ" dirty="0"/>
          </a:p>
        </p:txBody>
      </p:sp>
      <p:pic>
        <p:nvPicPr>
          <p:cNvPr id="5" name="Zástupný obsah 4" descr="Obsah obrázku hodiny&#10;&#10;Popis byl vytvořen automaticky">
            <a:extLst>
              <a:ext uri="{FF2B5EF4-FFF2-40B4-BE49-F238E27FC236}">
                <a16:creationId xmlns:a16="http://schemas.microsoft.com/office/drawing/2014/main" id="{28D0C9ED-D407-476B-AF09-E5F9E0840342}"/>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24300" y="4624250"/>
            <a:ext cx="5449060" cy="2048161"/>
          </a:xfrm>
        </p:spPr>
      </p:pic>
      <p:sp>
        <p:nvSpPr>
          <p:cNvPr id="7" name="TextovéPole 6">
            <a:extLst>
              <a:ext uri="{FF2B5EF4-FFF2-40B4-BE49-F238E27FC236}">
                <a16:creationId xmlns:a16="http://schemas.microsoft.com/office/drawing/2014/main" id="{A3CF3E2E-B0FE-4BB7-A56B-19F5A4383DB6}"/>
              </a:ext>
            </a:extLst>
          </p:cNvPr>
          <p:cNvSpPr txBox="1"/>
          <p:nvPr/>
        </p:nvSpPr>
        <p:spPr>
          <a:xfrm>
            <a:off x="2304698" y="5660257"/>
            <a:ext cx="3458459" cy="646331"/>
          </a:xfrm>
          <a:prstGeom prst="rect">
            <a:avLst/>
          </a:prstGeom>
          <a:noFill/>
        </p:spPr>
        <p:txBody>
          <a:bodyPr wrap="square" rtlCol="0">
            <a:spAutoFit/>
          </a:bodyPr>
          <a:lstStyle/>
          <a:p>
            <a:r>
              <a:rPr lang="cs-CZ" dirty="0" err="1"/>
              <a:t>Haidingerův</a:t>
            </a:r>
            <a:r>
              <a:rPr lang="cs-CZ" dirty="0"/>
              <a:t> svazek, červené šipky </a:t>
            </a:r>
            <a:r>
              <a:rPr lang="cs-CZ" dirty="0" err="1"/>
              <a:t>ukazjí</a:t>
            </a:r>
            <a:r>
              <a:rPr lang="cs-CZ" dirty="0"/>
              <a:t> aktuální směr svazku</a:t>
            </a:r>
          </a:p>
        </p:txBody>
      </p:sp>
      <p:sp>
        <p:nvSpPr>
          <p:cNvPr id="4" name="Zástupný symbol pro číslo snímku 3">
            <a:extLst>
              <a:ext uri="{FF2B5EF4-FFF2-40B4-BE49-F238E27FC236}">
                <a16:creationId xmlns:a16="http://schemas.microsoft.com/office/drawing/2014/main" id="{6AB40117-F3D3-49F1-B221-D813286A202C}"/>
              </a:ext>
            </a:extLst>
          </p:cNvPr>
          <p:cNvSpPr>
            <a:spLocks noGrp="1"/>
          </p:cNvSpPr>
          <p:nvPr>
            <p:ph type="sldNum" sz="quarter" idx="12"/>
          </p:nvPr>
        </p:nvSpPr>
        <p:spPr/>
        <p:txBody>
          <a:bodyPr/>
          <a:lstStyle/>
          <a:p>
            <a:fld id="{AE236A8F-5E3B-4C2D-AD5D-AAFA5AF900F7}" type="slidenum">
              <a:rPr lang="cs-CZ" smtClean="0"/>
              <a:t>34</a:t>
            </a:fld>
            <a:endParaRPr lang="cs-CZ"/>
          </a:p>
        </p:txBody>
      </p:sp>
    </p:spTree>
    <p:extLst>
      <p:ext uri="{BB962C8B-B14F-4D97-AF65-F5344CB8AC3E}">
        <p14:creationId xmlns:p14="http://schemas.microsoft.com/office/powerpoint/2010/main" val="4030816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fixace</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496389" y="1240972"/>
            <a:ext cx="10855823" cy="3200400"/>
          </a:xfrm>
        </p:spPr>
        <p:txBody>
          <a:bodyPr>
            <a:normAutofit/>
          </a:bodyPr>
          <a:lstStyle/>
          <a:p>
            <a:r>
              <a:rPr lang="cs-CZ" sz="2200" dirty="0"/>
              <a:t>Pomocí koordinace oko – ruka: </a:t>
            </a:r>
          </a:p>
          <a:p>
            <a:r>
              <a:rPr lang="cs-CZ" b="0" dirty="0"/>
              <a:t>Na papíře je silně nakreslený pravoúhlý kříž (tzv. kříž dle Dostála). Pacient má za úkol nakreslit doprostřed kříže tečku. Vyšetřuje se monokulárně, s křížem se vždy trochu zahýbe. Prvně se vyšetřuje oko zdravé, aby bylo jasné, že pacient úkol pochopil, poté oko, na kterém předpokládáme EF. </a:t>
            </a:r>
          </a:p>
          <a:p>
            <a:br>
              <a:rPr lang="cs-CZ" dirty="0"/>
            </a:br>
            <a:endParaRPr lang="cs-CZ" dirty="0"/>
          </a:p>
        </p:txBody>
      </p:sp>
      <p:sp>
        <p:nvSpPr>
          <p:cNvPr id="4" name="Zástupný symbol pro číslo snímku 3">
            <a:extLst>
              <a:ext uri="{FF2B5EF4-FFF2-40B4-BE49-F238E27FC236}">
                <a16:creationId xmlns:a16="http://schemas.microsoft.com/office/drawing/2014/main" id="{63BE01C8-5E0F-4ABF-A60D-35E87CD2C185}"/>
              </a:ext>
            </a:extLst>
          </p:cNvPr>
          <p:cNvSpPr>
            <a:spLocks noGrp="1"/>
          </p:cNvSpPr>
          <p:nvPr>
            <p:ph type="sldNum" sz="quarter" idx="12"/>
          </p:nvPr>
        </p:nvSpPr>
        <p:spPr/>
        <p:txBody>
          <a:bodyPr/>
          <a:lstStyle/>
          <a:p>
            <a:fld id="{AE236A8F-5E3B-4C2D-AD5D-AAFA5AF900F7}" type="slidenum">
              <a:rPr lang="cs-CZ" smtClean="0"/>
              <a:t>35</a:t>
            </a:fld>
            <a:endParaRPr lang="cs-CZ"/>
          </a:p>
        </p:txBody>
      </p:sp>
    </p:spTree>
    <p:extLst>
      <p:ext uri="{BB962C8B-B14F-4D97-AF65-F5344CB8AC3E}">
        <p14:creationId xmlns:p14="http://schemas.microsoft.com/office/powerpoint/2010/main" val="1757090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b="1" dirty="0"/>
              <a:t>Vyšetření fixace</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690688"/>
            <a:ext cx="5116875" cy="4272189"/>
          </a:xfrm>
        </p:spPr>
        <p:txBody>
          <a:bodyPr>
            <a:normAutofit/>
          </a:bodyPr>
          <a:lstStyle/>
          <a:p>
            <a:r>
              <a:rPr lang="cs-CZ" dirty="0"/>
              <a:t>Podle umístění nakreslené tečky můžeme rozlišit:</a:t>
            </a:r>
          </a:p>
          <a:p>
            <a:pPr marL="457200" indent="-457200">
              <a:buFont typeface="+mj-lt"/>
              <a:buAutoNum type="arabicPeriod"/>
            </a:pPr>
            <a:r>
              <a:rPr lang="cs-CZ" b="0" dirty="0"/>
              <a:t>Polohu excentrické fixace </a:t>
            </a:r>
            <a:r>
              <a:rPr lang="cs-CZ" dirty="0"/>
              <a:t>PERI-</a:t>
            </a:r>
            <a:r>
              <a:rPr lang="cs-CZ" b="0" dirty="0"/>
              <a:t> (pac. fixuje „okolo“ </a:t>
            </a:r>
            <a:r>
              <a:rPr lang="cs-CZ" b="0" dirty="0" err="1"/>
              <a:t>foveoly</a:t>
            </a:r>
            <a:r>
              <a:rPr lang="cs-CZ" b="0" dirty="0"/>
              <a:t>/</a:t>
            </a:r>
            <a:r>
              <a:rPr lang="cs-CZ" b="0" dirty="0" err="1"/>
              <a:t>makuly</a:t>
            </a:r>
            <a:r>
              <a:rPr lang="cs-CZ" b="0" dirty="0"/>
              <a:t>)</a:t>
            </a:r>
          </a:p>
          <a:p>
            <a:pPr lvl="1"/>
            <a:r>
              <a:rPr lang="cs-CZ" b="0" dirty="0"/>
              <a:t>-lepší prognóza </a:t>
            </a:r>
          </a:p>
          <a:p>
            <a:pPr marL="457200" indent="-457200">
              <a:buFont typeface="+mj-lt"/>
              <a:buAutoNum type="arabicPeriod"/>
            </a:pPr>
            <a:r>
              <a:rPr lang="cs-CZ" b="0" dirty="0"/>
              <a:t>Polohu excentrické fixace </a:t>
            </a:r>
            <a:r>
              <a:rPr lang="cs-CZ" dirty="0"/>
              <a:t>PARA-</a:t>
            </a:r>
            <a:r>
              <a:rPr lang="cs-CZ" b="0" dirty="0"/>
              <a:t> (pac. Fixuje sledovaný předmět do jedné oblasti vedle </a:t>
            </a:r>
            <a:r>
              <a:rPr lang="cs-CZ" b="0" dirty="0" err="1"/>
              <a:t>foveoly</a:t>
            </a:r>
            <a:r>
              <a:rPr lang="cs-CZ" b="0" dirty="0"/>
              <a:t>/</a:t>
            </a:r>
            <a:r>
              <a:rPr lang="cs-CZ" b="0" dirty="0" err="1"/>
              <a:t>makuly</a:t>
            </a:r>
            <a:r>
              <a:rPr lang="cs-CZ" b="0" dirty="0"/>
              <a:t>)</a:t>
            </a:r>
          </a:p>
          <a:p>
            <a:pPr lvl="1"/>
            <a:r>
              <a:rPr lang="cs-CZ" b="0" dirty="0"/>
              <a:t>- Horší prognóza</a:t>
            </a:r>
            <a:br>
              <a:rPr lang="cs-CZ" b="0" dirty="0"/>
            </a:br>
            <a:br>
              <a:rPr lang="cs-CZ" dirty="0"/>
            </a:br>
            <a:endParaRPr lang="cs-CZ" dirty="0"/>
          </a:p>
        </p:txBody>
      </p:sp>
      <p:pic>
        <p:nvPicPr>
          <p:cNvPr id="7" name="Zástupný obsah 6">
            <a:extLst>
              <a:ext uri="{FF2B5EF4-FFF2-40B4-BE49-F238E27FC236}">
                <a16:creationId xmlns:a16="http://schemas.microsoft.com/office/drawing/2014/main" id="{CB19A817-521C-4672-8898-3FA744C00F7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749626"/>
            <a:ext cx="4876800" cy="4154312"/>
          </a:xfrm>
        </p:spPr>
      </p:pic>
      <p:sp>
        <p:nvSpPr>
          <p:cNvPr id="4" name="Zástupný symbol pro číslo snímku 3">
            <a:extLst>
              <a:ext uri="{FF2B5EF4-FFF2-40B4-BE49-F238E27FC236}">
                <a16:creationId xmlns:a16="http://schemas.microsoft.com/office/drawing/2014/main" id="{8D890CA9-AB8D-44AC-BAD3-0EBDE46529ED}"/>
              </a:ext>
            </a:extLst>
          </p:cNvPr>
          <p:cNvSpPr>
            <a:spLocks noGrp="1"/>
          </p:cNvSpPr>
          <p:nvPr>
            <p:ph type="sldNum" sz="quarter" idx="12"/>
          </p:nvPr>
        </p:nvSpPr>
        <p:spPr/>
        <p:txBody>
          <a:bodyPr/>
          <a:lstStyle/>
          <a:p>
            <a:fld id="{AE236A8F-5E3B-4C2D-AD5D-AAFA5AF900F7}" type="slidenum">
              <a:rPr lang="cs-CZ" smtClean="0"/>
              <a:t>36</a:t>
            </a:fld>
            <a:endParaRPr lang="cs-CZ"/>
          </a:p>
        </p:txBody>
      </p:sp>
    </p:spTree>
    <p:extLst>
      <p:ext uri="{BB962C8B-B14F-4D97-AF65-F5344CB8AC3E}">
        <p14:creationId xmlns:p14="http://schemas.microsoft.com/office/powerpoint/2010/main" val="360351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b="1" dirty="0"/>
              <a:t>Vyšetření rozlišovací schopnosti</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6612" y="1291387"/>
            <a:ext cx="5157787" cy="823912"/>
          </a:xfrm>
        </p:spPr>
        <p:txBody>
          <a:bodyPr/>
          <a:lstStyle/>
          <a:p>
            <a:r>
              <a:rPr lang="cs-CZ" dirty="0"/>
              <a:t>Pomocí klasických optotypů </a:t>
            </a:r>
          </a:p>
        </p:txBody>
      </p:sp>
      <p:sp>
        <p:nvSpPr>
          <p:cNvPr id="4" name="Zástupný obsah 3">
            <a:extLst>
              <a:ext uri="{FF2B5EF4-FFF2-40B4-BE49-F238E27FC236}">
                <a16:creationId xmlns:a16="http://schemas.microsoft.com/office/drawing/2014/main" id="{A88035F3-FD21-468C-9C4E-46DB3EB16447}"/>
              </a:ext>
            </a:extLst>
          </p:cNvPr>
          <p:cNvSpPr>
            <a:spLocks noGrp="1"/>
          </p:cNvSpPr>
          <p:nvPr>
            <p:ph sz="half" idx="2"/>
          </p:nvPr>
        </p:nvSpPr>
        <p:spPr>
          <a:xfrm>
            <a:off x="839788" y="2115299"/>
            <a:ext cx="10515600" cy="4074364"/>
          </a:xfrm>
        </p:spPr>
        <p:txBody>
          <a:bodyPr>
            <a:normAutofit/>
          </a:bodyPr>
          <a:lstStyle/>
          <a:p>
            <a:r>
              <a:rPr lang="cs-CZ" sz="2400" dirty="0"/>
              <a:t>Dle věku a schopností dítěte použijeme buď obrázky, </a:t>
            </a:r>
            <a:r>
              <a:rPr lang="cs-CZ" sz="2400" dirty="0" err="1"/>
              <a:t>Pflȕgerovy</a:t>
            </a:r>
            <a:r>
              <a:rPr lang="cs-CZ" sz="2400" dirty="0"/>
              <a:t> háky (E), nebo písmena.</a:t>
            </a:r>
          </a:p>
          <a:p>
            <a:r>
              <a:rPr lang="cs-CZ" sz="2400" dirty="0"/>
              <a:t>Určujeme rozdíl ve zrakové ostrosti na celém řádku (tzn. v kontextu ostatních znaků) a při sledování solitérního symbolu.</a:t>
            </a:r>
          </a:p>
        </p:txBody>
      </p:sp>
      <p:sp>
        <p:nvSpPr>
          <p:cNvPr id="5" name="Zástupný text 4">
            <a:extLst>
              <a:ext uri="{FF2B5EF4-FFF2-40B4-BE49-F238E27FC236}">
                <a16:creationId xmlns:a16="http://schemas.microsoft.com/office/drawing/2014/main" id="{F13BE77A-4E51-4A50-9BC1-B32EA41356D3}"/>
              </a:ext>
            </a:extLst>
          </p:cNvPr>
          <p:cNvSpPr>
            <a:spLocks noGrp="1"/>
          </p:cNvSpPr>
          <p:nvPr>
            <p:ph type="body" sz="quarter" idx="3"/>
          </p:nvPr>
        </p:nvSpPr>
        <p:spPr>
          <a:xfrm>
            <a:off x="836612" y="3728663"/>
            <a:ext cx="10515600" cy="823912"/>
          </a:xfrm>
        </p:spPr>
        <p:txBody>
          <a:bodyPr/>
          <a:lstStyle/>
          <a:p>
            <a:r>
              <a:rPr lang="cs-CZ" dirty="0"/>
              <a:t>Pomocí speciálních optotypů</a:t>
            </a:r>
          </a:p>
        </p:txBody>
      </p:sp>
      <p:sp>
        <p:nvSpPr>
          <p:cNvPr id="6" name="Zástupný obsah 5">
            <a:extLst>
              <a:ext uri="{FF2B5EF4-FFF2-40B4-BE49-F238E27FC236}">
                <a16:creationId xmlns:a16="http://schemas.microsoft.com/office/drawing/2014/main" id="{454A2F2A-5A80-434C-AB94-012616610693}"/>
              </a:ext>
            </a:extLst>
          </p:cNvPr>
          <p:cNvSpPr>
            <a:spLocks noGrp="1"/>
          </p:cNvSpPr>
          <p:nvPr>
            <p:ph sz="quarter" idx="4"/>
          </p:nvPr>
        </p:nvSpPr>
        <p:spPr>
          <a:xfrm>
            <a:off x="839788" y="4552575"/>
            <a:ext cx="10512424" cy="1936751"/>
          </a:xfrm>
        </p:spPr>
        <p:txBody>
          <a:bodyPr>
            <a:normAutofit/>
          </a:bodyPr>
          <a:lstStyle/>
          <a:p>
            <a:r>
              <a:rPr lang="cs-CZ" sz="2400" dirty="0"/>
              <a:t>Na jedné tabulce </a:t>
            </a:r>
            <a:r>
              <a:rPr lang="cs-CZ" sz="2400" dirty="0" err="1"/>
              <a:t>Pflȕgerovy</a:t>
            </a:r>
            <a:r>
              <a:rPr lang="cs-CZ" sz="2400" dirty="0"/>
              <a:t> háky stejné velikosti ale různé orientace, seřazené do čtverce 5x5 znaků. Mezi tabulkami je rozdíl ve velikosti háků a ve vzdálenosti mezi nimi. Čím menší znaky a čím těsněji u sebe je vyšetřovaný rozezná, tím lepší má rozlišovací schopnost. </a:t>
            </a:r>
            <a:br>
              <a:rPr lang="cs-CZ" sz="2400" dirty="0"/>
            </a:br>
            <a:r>
              <a:rPr lang="cs-CZ" sz="2400" dirty="0"/>
              <a:t>	</a:t>
            </a:r>
            <a:r>
              <a:rPr lang="cs-CZ" sz="1400" i="1" dirty="0"/>
              <a:t>- Viz Hromádková, Šilhání, str. 65</a:t>
            </a:r>
          </a:p>
        </p:txBody>
      </p:sp>
      <p:sp>
        <p:nvSpPr>
          <p:cNvPr id="7" name="Zástupný symbol pro číslo snímku 6">
            <a:extLst>
              <a:ext uri="{FF2B5EF4-FFF2-40B4-BE49-F238E27FC236}">
                <a16:creationId xmlns:a16="http://schemas.microsoft.com/office/drawing/2014/main" id="{0B8078B6-4390-4031-B48C-58F3F14EB0BF}"/>
              </a:ext>
            </a:extLst>
          </p:cNvPr>
          <p:cNvSpPr>
            <a:spLocks noGrp="1"/>
          </p:cNvSpPr>
          <p:nvPr>
            <p:ph type="sldNum" sz="quarter" idx="12"/>
          </p:nvPr>
        </p:nvSpPr>
        <p:spPr/>
        <p:txBody>
          <a:bodyPr/>
          <a:lstStyle/>
          <a:p>
            <a:fld id="{AE236A8F-5E3B-4C2D-AD5D-AAFA5AF900F7}" type="slidenum">
              <a:rPr lang="cs-CZ" smtClean="0"/>
              <a:t>37</a:t>
            </a:fld>
            <a:endParaRPr lang="cs-CZ"/>
          </a:p>
        </p:txBody>
      </p:sp>
    </p:spTree>
    <p:extLst>
      <p:ext uri="{BB962C8B-B14F-4D97-AF65-F5344CB8AC3E}">
        <p14:creationId xmlns:p14="http://schemas.microsoft.com/office/powerpoint/2010/main" val="1108609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motility očních bulbů: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681163"/>
            <a:ext cx="10512424" cy="823912"/>
          </a:xfrm>
        </p:spPr>
        <p:txBody>
          <a:bodyPr>
            <a:normAutofit/>
          </a:bodyPr>
          <a:lstStyle/>
          <a:p>
            <a:r>
              <a:rPr lang="cs-CZ" dirty="0"/>
              <a:t>Na úvod si zopakujte anatomii a maximální směry působení jednotlivých okohybných svalů (Hromádková, str. 20), včetně inervace jednotlivých svalů. </a:t>
            </a:r>
          </a:p>
        </p:txBody>
      </p:sp>
      <p:pic>
        <p:nvPicPr>
          <p:cNvPr id="8" name="Zástupný obsah 7" descr="Obsah obrázku metr, hodiny, kreslení&#10;&#10;Popis byl vytvořen automaticky">
            <a:extLst>
              <a:ext uri="{FF2B5EF4-FFF2-40B4-BE49-F238E27FC236}">
                <a16:creationId xmlns:a16="http://schemas.microsoft.com/office/drawing/2014/main" id="{CFFD3A1E-134F-4248-A27C-3A208AE9529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60817" y="2599509"/>
            <a:ext cx="6873515" cy="2900385"/>
          </a:xfrm>
        </p:spPr>
      </p:pic>
      <p:sp>
        <p:nvSpPr>
          <p:cNvPr id="127" name="TextovéPole 126">
            <a:extLst>
              <a:ext uri="{FF2B5EF4-FFF2-40B4-BE49-F238E27FC236}">
                <a16:creationId xmlns:a16="http://schemas.microsoft.com/office/drawing/2014/main" id="{B3C52B13-D8F0-4275-B2B8-92E9C3927F31}"/>
              </a:ext>
            </a:extLst>
          </p:cNvPr>
          <p:cNvSpPr txBox="1"/>
          <p:nvPr/>
        </p:nvSpPr>
        <p:spPr>
          <a:xfrm>
            <a:off x="1808227" y="5812971"/>
            <a:ext cx="8575546" cy="369332"/>
          </a:xfrm>
          <a:prstGeom prst="rect">
            <a:avLst/>
          </a:prstGeom>
          <a:noFill/>
        </p:spPr>
        <p:txBody>
          <a:bodyPr wrap="square" rtlCol="0">
            <a:spAutoFit/>
          </a:bodyPr>
          <a:lstStyle/>
          <a:p>
            <a:r>
              <a:rPr lang="cs-CZ" dirty="0"/>
              <a:t>Pomoct Vám může i toto video (En): </a:t>
            </a:r>
            <a:r>
              <a:rPr lang="cs-CZ" dirty="0">
                <a:hlinkClick r:id="rId3"/>
              </a:rPr>
              <a:t>https://www.youtube.com/watch?v=ldiNRvLhQ3A</a:t>
            </a:r>
            <a:endParaRPr lang="cs-CZ" dirty="0"/>
          </a:p>
        </p:txBody>
      </p:sp>
      <p:sp>
        <p:nvSpPr>
          <p:cNvPr id="4" name="Zástupný symbol pro číslo snímku 3">
            <a:extLst>
              <a:ext uri="{FF2B5EF4-FFF2-40B4-BE49-F238E27FC236}">
                <a16:creationId xmlns:a16="http://schemas.microsoft.com/office/drawing/2014/main" id="{E0D6FC05-F0D6-430B-B513-C1576DADF6A5}"/>
              </a:ext>
            </a:extLst>
          </p:cNvPr>
          <p:cNvSpPr>
            <a:spLocks noGrp="1"/>
          </p:cNvSpPr>
          <p:nvPr>
            <p:ph type="sldNum" sz="quarter" idx="12"/>
          </p:nvPr>
        </p:nvSpPr>
        <p:spPr/>
        <p:txBody>
          <a:bodyPr/>
          <a:lstStyle/>
          <a:p>
            <a:fld id="{AE236A8F-5E3B-4C2D-AD5D-AAFA5AF900F7}" type="slidenum">
              <a:rPr lang="cs-CZ" smtClean="0"/>
              <a:t>38</a:t>
            </a:fld>
            <a:endParaRPr lang="cs-CZ"/>
          </a:p>
        </p:txBody>
      </p:sp>
    </p:spTree>
    <p:extLst>
      <p:ext uri="{BB962C8B-B14F-4D97-AF65-F5344CB8AC3E}">
        <p14:creationId xmlns:p14="http://schemas.microsoft.com/office/powerpoint/2010/main" val="768010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motility očních bulbů: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p:txBody>
          <a:bodyPr>
            <a:normAutofit/>
          </a:bodyPr>
          <a:lstStyle/>
          <a:p>
            <a:r>
              <a:rPr lang="cs-CZ" dirty="0" err="1"/>
              <a:t>Sheringtonův</a:t>
            </a:r>
            <a:r>
              <a:rPr lang="cs-CZ" dirty="0"/>
              <a:t> zákon o reciproké inervaci antagonistů:</a:t>
            </a:r>
          </a:p>
        </p:txBody>
      </p:sp>
      <p:sp>
        <p:nvSpPr>
          <p:cNvPr id="6" name="Zástupný obsah 5">
            <a:extLst>
              <a:ext uri="{FF2B5EF4-FFF2-40B4-BE49-F238E27FC236}">
                <a16:creationId xmlns:a16="http://schemas.microsoft.com/office/drawing/2014/main" id="{454A2F2A-5A80-434C-AB94-012616610693}"/>
              </a:ext>
            </a:extLst>
          </p:cNvPr>
          <p:cNvSpPr>
            <a:spLocks noGrp="1"/>
          </p:cNvSpPr>
          <p:nvPr>
            <p:ph sz="quarter" idx="4"/>
          </p:nvPr>
        </p:nvSpPr>
        <p:spPr/>
        <p:txBody>
          <a:bodyPr>
            <a:normAutofit/>
          </a:bodyPr>
          <a:lstStyle/>
          <a:p>
            <a:pPr marL="0" indent="0">
              <a:buNone/>
            </a:pPr>
            <a:r>
              <a:rPr lang="cs-CZ" sz="2400" dirty="0"/>
              <a:t>Inervační impuls je rovnoměrně rozdělen na synergisty obou očí, jež se v tomto případě chovají jako jediný orgán. Z motorického centra přichází stejný nervový impuls do obou svalů spřažené dvojice pro pohyb očí v určitém směru.</a:t>
            </a:r>
          </a:p>
          <a:p>
            <a:pPr marL="0" indent="0">
              <a:buNone/>
            </a:pPr>
            <a:endParaRPr lang="cs-CZ" dirty="0"/>
          </a:p>
        </p:txBody>
      </p:sp>
      <p:sp>
        <p:nvSpPr>
          <p:cNvPr id="5" name="Zástupný obsah 4">
            <a:extLst>
              <a:ext uri="{FF2B5EF4-FFF2-40B4-BE49-F238E27FC236}">
                <a16:creationId xmlns:a16="http://schemas.microsoft.com/office/drawing/2014/main" id="{5CA8A6B3-5969-4083-A66F-E00A54371397}"/>
              </a:ext>
            </a:extLst>
          </p:cNvPr>
          <p:cNvSpPr>
            <a:spLocks noGrp="1"/>
          </p:cNvSpPr>
          <p:nvPr>
            <p:ph sz="half" idx="2"/>
          </p:nvPr>
        </p:nvSpPr>
        <p:spPr/>
        <p:txBody>
          <a:bodyPr>
            <a:normAutofit/>
          </a:bodyPr>
          <a:lstStyle/>
          <a:p>
            <a:pPr marL="0" indent="0">
              <a:buNone/>
            </a:pPr>
            <a:r>
              <a:rPr lang="cs-CZ" sz="2400" dirty="0"/>
              <a:t>Každý pohyb očí je možný jen tehdy, je-li kontrakce synergistů zároveň provázena relaxací </a:t>
            </a:r>
            <a:r>
              <a:rPr lang="cs-CZ" sz="2400" dirty="0" err="1"/>
              <a:t>anatgonistů</a:t>
            </a:r>
            <a:r>
              <a:rPr lang="cs-CZ" sz="2400" dirty="0"/>
              <a:t>. Je-li zvýšen nervový impuls pro určitý zevní oční sval, je stejnou měrou tlumen impuls pro jeho antagonistu.</a:t>
            </a:r>
          </a:p>
          <a:p>
            <a:pPr marL="0" indent="0">
              <a:buNone/>
            </a:pPr>
            <a:endParaRPr lang="cs-CZ" dirty="0"/>
          </a:p>
        </p:txBody>
      </p:sp>
      <p:sp>
        <p:nvSpPr>
          <p:cNvPr id="9" name="Zástupný text 2">
            <a:extLst>
              <a:ext uri="{FF2B5EF4-FFF2-40B4-BE49-F238E27FC236}">
                <a16:creationId xmlns:a16="http://schemas.microsoft.com/office/drawing/2014/main" id="{42916F64-6748-485C-8BE9-22962D23F316}"/>
              </a:ext>
            </a:extLst>
          </p:cNvPr>
          <p:cNvSpPr txBox="1">
            <a:spLocks/>
          </p:cNvSpPr>
          <p:nvPr/>
        </p:nvSpPr>
        <p:spPr>
          <a:xfrm>
            <a:off x="6096000"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cs-CZ" dirty="0" err="1"/>
              <a:t>Heringův</a:t>
            </a:r>
            <a:r>
              <a:rPr lang="cs-CZ" dirty="0"/>
              <a:t> zákon o stranově symetrické inervaci synergistů: </a:t>
            </a:r>
          </a:p>
        </p:txBody>
      </p:sp>
      <p:sp>
        <p:nvSpPr>
          <p:cNvPr id="4" name="Zástupný symbol pro číslo snímku 3">
            <a:extLst>
              <a:ext uri="{FF2B5EF4-FFF2-40B4-BE49-F238E27FC236}">
                <a16:creationId xmlns:a16="http://schemas.microsoft.com/office/drawing/2014/main" id="{A2C56AAD-1EF7-493C-9A86-173664A300E2}"/>
              </a:ext>
            </a:extLst>
          </p:cNvPr>
          <p:cNvSpPr>
            <a:spLocks noGrp="1"/>
          </p:cNvSpPr>
          <p:nvPr>
            <p:ph type="sldNum" sz="quarter" idx="12"/>
          </p:nvPr>
        </p:nvSpPr>
        <p:spPr/>
        <p:txBody>
          <a:bodyPr/>
          <a:lstStyle/>
          <a:p>
            <a:fld id="{AE236A8F-5E3B-4C2D-AD5D-AAFA5AF900F7}" type="slidenum">
              <a:rPr lang="cs-CZ" smtClean="0"/>
              <a:t>39</a:t>
            </a:fld>
            <a:endParaRPr lang="cs-CZ"/>
          </a:p>
        </p:txBody>
      </p:sp>
    </p:spTree>
    <p:extLst>
      <p:ext uri="{BB962C8B-B14F-4D97-AF65-F5344CB8AC3E}">
        <p14:creationId xmlns:p14="http://schemas.microsoft.com/office/powerpoint/2010/main" val="58709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a:t>Okohybné svaly, jejich inervace</a:t>
            </a:r>
          </a:p>
        </p:txBody>
      </p:sp>
      <p:sp>
        <p:nvSpPr>
          <p:cNvPr id="3" name="Zástupný obsah 2">
            <a:extLst>
              <a:ext uri="{FF2B5EF4-FFF2-40B4-BE49-F238E27FC236}">
                <a16:creationId xmlns:a16="http://schemas.microsoft.com/office/drawing/2014/main" id="{DC8EA73E-2F1C-454A-B610-6E3769463CEA}"/>
              </a:ext>
            </a:extLst>
          </p:cNvPr>
          <p:cNvSpPr>
            <a:spLocks noGrp="1"/>
          </p:cNvSpPr>
          <p:nvPr>
            <p:ph sz="half" idx="1"/>
          </p:nvPr>
        </p:nvSpPr>
        <p:spPr>
          <a:xfrm>
            <a:off x="1024126" y="2286000"/>
            <a:ext cx="7418415" cy="4023360"/>
          </a:xfrm>
        </p:spPr>
        <p:txBody>
          <a:bodyPr/>
          <a:lstStyle/>
          <a:p>
            <a:r>
              <a:rPr lang="cs-CZ" dirty="0"/>
              <a:t>- Inervace</a:t>
            </a:r>
          </a:p>
          <a:p>
            <a:pPr lvl="1"/>
            <a:r>
              <a:rPr lang="cs-CZ" dirty="0"/>
              <a:t>N. III. (</a:t>
            </a:r>
            <a:r>
              <a:rPr lang="cs-CZ" dirty="0" err="1"/>
              <a:t>oculomotorius</a:t>
            </a:r>
            <a:r>
              <a:rPr lang="cs-CZ" dirty="0"/>
              <a:t>) – m. </a:t>
            </a:r>
            <a:r>
              <a:rPr lang="cs-CZ" dirty="0" err="1"/>
              <a:t>obl</a:t>
            </a:r>
            <a:r>
              <a:rPr lang="cs-CZ" dirty="0"/>
              <a:t>. </a:t>
            </a:r>
            <a:r>
              <a:rPr lang="cs-CZ" dirty="0" err="1"/>
              <a:t>inf</a:t>
            </a:r>
            <a:r>
              <a:rPr lang="cs-CZ" dirty="0"/>
              <a:t>. všechny přímé, krom m. r. </a:t>
            </a:r>
            <a:r>
              <a:rPr lang="cs-CZ" dirty="0" err="1"/>
              <a:t>ext</a:t>
            </a:r>
            <a:r>
              <a:rPr lang="cs-CZ" dirty="0"/>
              <a:t>.</a:t>
            </a:r>
          </a:p>
          <a:p>
            <a:pPr lvl="1"/>
            <a:r>
              <a:rPr lang="cs-CZ" dirty="0"/>
              <a:t>N. IV. (</a:t>
            </a:r>
            <a:r>
              <a:rPr lang="cs-CZ" dirty="0" err="1"/>
              <a:t>trochlearis</a:t>
            </a:r>
            <a:r>
              <a:rPr lang="cs-CZ" dirty="0"/>
              <a:t>) – m. </a:t>
            </a:r>
            <a:r>
              <a:rPr lang="cs-CZ" dirty="0" err="1"/>
              <a:t>obl</a:t>
            </a:r>
            <a:r>
              <a:rPr lang="cs-CZ" dirty="0"/>
              <a:t>. sup.</a:t>
            </a:r>
          </a:p>
          <a:p>
            <a:pPr lvl="1"/>
            <a:r>
              <a:rPr lang="cs-CZ" dirty="0"/>
              <a:t>N. VI. (</a:t>
            </a:r>
            <a:r>
              <a:rPr lang="cs-CZ" dirty="0" err="1"/>
              <a:t>abducens</a:t>
            </a:r>
            <a:r>
              <a:rPr lang="cs-CZ" dirty="0"/>
              <a:t>) – m. r. </a:t>
            </a:r>
            <a:r>
              <a:rPr lang="cs-CZ" dirty="0" err="1"/>
              <a:t>ext</a:t>
            </a:r>
            <a:r>
              <a:rPr lang="cs-CZ" dirty="0"/>
              <a:t> (lat.)</a:t>
            </a:r>
          </a:p>
        </p:txBody>
      </p:sp>
      <p:pic>
        <p:nvPicPr>
          <p:cNvPr id="6" name="Zástupný obsah 5">
            <a:extLst>
              <a:ext uri="{FF2B5EF4-FFF2-40B4-BE49-F238E27FC236}">
                <a16:creationId xmlns:a16="http://schemas.microsoft.com/office/drawing/2014/main" id="{0DF99FA5-A14D-4A67-BEF7-59D478AC03BF}"/>
              </a:ext>
            </a:extLst>
          </p:cNvPr>
          <p:cNvPicPr>
            <a:picLocks noGrp="1" noChangeAspect="1"/>
          </p:cNvPicPr>
          <p:nvPr>
            <p:ph sz="half" idx="2"/>
          </p:nvPr>
        </p:nvPicPr>
        <p:blipFill>
          <a:blip r:embed="rId2"/>
          <a:stretch>
            <a:fillRect/>
          </a:stretch>
        </p:blipFill>
        <p:spPr>
          <a:xfrm>
            <a:off x="1024126" y="2084831"/>
            <a:ext cx="8558285" cy="4206615"/>
          </a:xfrm>
        </p:spPr>
      </p:pic>
      <p:sp>
        <p:nvSpPr>
          <p:cNvPr id="4" name="Zástupný symbol pro číslo snímku 3">
            <a:extLst>
              <a:ext uri="{FF2B5EF4-FFF2-40B4-BE49-F238E27FC236}">
                <a16:creationId xmlns:a16="http://schemas.microsoft.com/office/drawing/2014/main" id="{5E84D423-2436-408E-BD7A-ABBAA9D4F781}"/>
              </a:ext>
            </a:extLst>
          </p:cNvPr>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70775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motility očních bulbů: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p:txBody>
          <a:bodyPr>
            <a:normAutofit/>
          </a:bodyPr>
          <a:lstStyle/>
          <a:p>
            <a:r>
              <a:rPr lang="cs-CZ" dirty="0"/>
              <a:t>Z daného vyplývá, že každý sval má: </a:t>
            </a:r>
          </a:p>
        </p:txBody>
      </p:sp>
      <p:sp>
        <p:nvSpPr>
          <p:cNvPr id="6" name="Zástupný obsah 5">
            <a:extLst>
              <a:ext uri="{FF2B5EF4-FFF2-40B4-BE49-F238E27FC236}">
                <a16:creationId xmlns:a16="http://schemas.microsoft.com/office/drawing/2014/main" id="{454A2F2A-5A80-434C-AB94-012616610693}"/>
              </a:ext>
            </a:extLst>
          </p:cNvPr>
          <p:cNvSpPr>
            <a:spLocks noGrp="1"/>
          </p:cNvSpPr>
          <p:nvPr>
            <p:ph sz="quarter" idx="4"/>
          </p:nvPr>
        </p:nvSpPr>
        <p:spPr>
          <a:xfrm>
            <a:off x="7158446" y="2505075"/>
            <a:ext cx="4196942" cy="3684588"/>
          </a:xfrm>
        </p:spPr>
        <p:txBody>
          <a:bodyPr>
            <a:normAutofit/>
          </a:bodyPr>
          <a:lstStyle/>
          <a:p>
            <a:r>
              <a:rPr lang="cs-CZ" sz="2000" dirty="0"/>
              <a:t>Synergista – pomáhá v účinku.</a:t>
            </a:r>
          </a:p>
          <a:p>
            <a:r>
              <a:rPr lang="cs-CZ" sz="2000" dirty="0"/>
              <a:t>Antagonista – jde proti danému účinku.</a:t>
            </a:r>
          </a:p>
        </p:txBody>
      </p:sp>
      <p:sp>
        <p:nvSpPr>
          <p:cNvPr id="5" name="Zástupný obsah 4">
            <a:extLst>
              <a:ext uri="{FF2B5EF4-FFF2-40B4-BE49-F238E27FC236}">
                <a16:creationId xmlns:a16="http://schemas.microsoft.com/office/drawing/2014/main" id="{08925AD0-F36C-4DE5-A893-B97F665438A9}"/>
              </a:ext>
            </a:extLst>
          </p:cNvPr>
          <p:cNvSpPr>
            <a:spLocks noGrp="1"/>
          </p:cNvSpPr>
          <p:nvPr>
            <p:ph sz="half" idx="2"/>
          </p:nvPr>
        </p:nvSpPr>
        <p:spPr>
          <a:xfrm>
            <a:off x="839788" y="2505075"/>
            <a:ext cx="6227218" cy="3684588"/>
          </a:xfrm>
        </p:spPr>
        <p:txBody>
          <a:bodyPr>
            <a:normAutofit/>
          </a:bodyPr>
          <a:lstStyle/>
          <a:p>
            <a:r>
              <a:rPr lang="cs-CZ" sz="2000" dirty="0"/>
              <a:t>Stejnostranného antagonistu (tj. spřažený sval, který působí proti funkci daného svalu) – např. </a:t>
            </a:r>
            <a:r>
              <a:rPr lang="cs-CZ" sz="2000" dirty="0" err="1"/>
              <a:t>m.r</a:t>
            </a:r>
            <a:r>
              <a:rPr lang="cs-CZ" sz="2000" dirty="0"/>
              <a:t>. </a:t>
            </a:r>
            <a:r>
              <a:rPr lang="cs-CZ" sz="2000" dirty="0" err="1"/>
              <a:t>ext</a:t>
            </a:r>
            <a:r>
              <a:rPr lang="cs-CZ" sz="2000" dirty="0"/>
              <a:t>. pravého oka a m.r.int. pravého oka</a:t>
            </a:r>
          </a:p>
          <a:p>
            <a:r>
              <a:rPr lang="cs-CZ" sz="2000" dirty="0"/>
              <a:t>Druhostranného synergistu – tedy sval, který působí nejvíce v daném pohledovém směru – např. </a:t>
            </a:r>
            <a:r>
              <a:rPr lang="cs-CZ" sz="2000" dirty="0" err="1"/>
              <a:t>m.r</a:t>
            </a:r>
            <a:r>
              <a:rPr lang="cs-CZ" sz="2000" dirty="0"/>
              <a:t>. </a:t>
            </a:r>
            <a:r>
              <a:rPr lang="cs-CZ" sz="2000" dirty="0" err="1"/>
              <a:t>ext</a:t>
            </a:r>
            <a:r>
              <a:rPr lang="cs-CZ" sz="2000" dirty="0"/>
              <a:t>. pravého oka a </a:t>
            </a:r>
            <a:r>
              <a:rPr lang="cs-CZ" sz="2000" dirty="0" err="1"/>
              <a:t>m.r</a:t>
            </a:r>
            <a:r>
              <a:rPr lang="cs-CZ" sz="2000" dirty="0"/>
              <a:t>. </a:t>
            </a:r>
            <a:r>
              <a:rPr lang="cs-CZ" sz="2000" dirty="0" err="1"/>
              <a:t>int</a:t>
            </a:r>
            <a:r>
              <a:rPr lang="cs-CZ" sz="2000" dirty="0"/>
              <a:t>. levého oka při pohledu vpravo. </a:t>
            </a:r>
          </a:p>
          <a:p>
            <a:r>
              <a:rPr lang="cs-CZ" sz="2000" dirty="0"/>
              <a:t>Druhostranného antagonistu = antagonista druhostranného synergisty – např. </a:t>
            </a:r>
            <a:r>
              <a:rPr lang="cs-CZ" sz="2000" dirty="0" err="1"/>
              <a:t>m.r.ext</a:t>
            </a:r>
            <a:r>
              <a:rPr lang="cs-CZ" sz="2000" dirty="0"/>
              <a:t> pravého oka a m. r. </a:t>
            </a:r>
            <a:r>
              <a:rPr lang="cs-CZ" sz="2000" dirty="0" err="1"/>
              <a:t>ext</a:t>
            </a:r>
            <a:r>
              <a:rPr lang="cs-CZ" sz="2000" dirty="0"/>
              <a:t>. levého oka při pohledu doprava. </a:t>
            </a:r>
          </a:p>
        </p:txBody>
      </p:sp>
      <p:sp>
        <p:nvSpPr>
          <p:cNvPr id="4" name="Zástupný symbol pro číslo snímku 3">
            <a:extLst>
              <a:ext uri="{FF2B5EF4-FFF2-40B4-BE49-F238E27FC236}">
                <a16:creationId xmlns:a16="http://schemas.microsoft.com/office/drawing/2014/main" id="{B2549B8E-B758-4761-A5DE-27815BDD8CCA}"/>
              </a:ext>
            </a:extLst>
          </p:cNvPr>
          <p:cNvSpPr>
            <a:spLocks noGrp="1"/>
          </p:cNvSpPr>
          <p:nvPr>
            <p:ph type="sldNum" sz="quarter" idx="12"/>
          </p:nvPr>
        </p:nvSpPr>
        <p:spPr/>
        <p:txBody>
          <a:bodyPr/>
          <a:lstStyle/>
          <a:p>
            <a:fld id="{AE236A8F-5E3B-4C2D-AD5D-AAFA5AF900F7}" type="slidenum">
              <a:rPr lang="cs-CZ" smtClean="0"/>
              <a:t>40</a:t>
            </a:fld>
            <a:endParaRPr lang="cs-CZ"/>
          </a:p>
        </p:txBody>
      </p:sp>
    </p:spTree>
    <p:extLst>
      <p:ext uri="{BB962C8B-B14F-4D97-AF65-F5344CB8AC3E}">
        <p14:creationId xmlns:p14="http://schemas.microsoft.com/office/powerpoint/2010/main" val="1220969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motility očních bulbů: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681163"/>
            <a:ext cx="5157787" cy="578711"/>
          </a:xfrm>
        </p:spPr>
        <p:txBody>
          <a:bodyPr>
            <a:normAutofit/>
          </a:bodyPr>
          <a:lstStyle/>
          <a:p>
            <a:r>
              <a:rPr lang="cs-CZ" dirty="0"/>
              <a:t>Orientační vyšetření: </a:t>
            </a:r>
          </a:p>
        </p:txBody>
      </p:sp>
      <p:pic>
        <p:nvPicPr>
          <p:cNvPr id="7" name="Zástupný obsah 6">
            <a:extLst>
              <a:ext uri="{FF2B5EF4-FFF2-40B4-BE49-F238E27FC236}">
                <a16:creationId xmlns:a16="http://schemas.microsoft.com/office/drawing/2014/main" id="{342DE14C-73C1-4450-BC98-00979FF7F24A}"/>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094704" y="2129246"/>
            <a:ext cx="6097296" cy="4155194"/>
          </a:xfrm>
        </p:spPr>
      </p:pic>
      <p:sp>
        <p:nvSpPr>
          <p:cNvPr id="5" name="Zástupný obsah 4">
            <a:extLst>
              <a:ext uri="{FF2B5EF4-FFF2-40B4-BE49-F238E27FC236}">
                <a16:creationId xmlns:a16="http://schemas.microsoft.com/office/drawing/2014/main" id="{9EC6E54A-CE2C-499B-8905-A8E5F44DBFB8}"/>
              </a:ext>
            </a:extLst>
          </p:cNvPr>
          <p:cNvSpPr>
            <a:spLocks noGrp="1"/>
          </p:cNvSpPr>
          <p:nvPr>
            <p:ph sz="half" idx="2"/>
          </p:nvPr>
        </p:nvSpPr>
        <p:spPr>
          <a:xfrm>
            <a:off x="839788" y="2505075"/>
            <a:ext cx="5332412" cy="3684588"/>
          </a:xfrm>
        </p:spPr>
        <p:txBody>
          <a:bodyPr>
            <a:normAutofit/>
          </a:bodyPr>
          <a:lstStyle/>
          <a:p>
            <a:r>
              <a:rPr lang="cs-CZ" sz="2000" dirty="0"/>
              <a:t>Bez nutnosti speciálních přístrojů, jednoduché.</a:t>
            </a:r>
          </a:p>
          <a:p>
            <a:r>
              <a:rPr lang="cs-CZ" sz="2000" dirty="0"/>
              <a:t>Pacienta vyzveme, aby sledoval prst/tužku/hračku. </a:t>
            </a:r>
          </a:p>
          <a:p>
            <a:r>
              <a:rPr lang="cs-CZ" sz="2000" dirty="0"/>
              <a:t>Vyšetřujeme pohled do devíti základních pohledových směrů: </a:t>
            </a:r>
          </a:p>
          <a:p>
            <a:pPr lvl="1"/>
            <a:r>
              <a:rPr lang="cs-CZ" sz="2000" dirty="0"/>
              <a:t>Nahoru, dolů, doprava , doleva, nahoru doprava, nahoru doleva, dolů doprava, dolů doleva a pohled přímo.</a:t>
            </a:r>
          </a:p>
          <a:p>
            <a:pPr lvl="1"/>
            <a:endParaRPr lang="cs-CZ" sz="2000" dirty="0"/>
          </a:p>
          <a:p>
            <a:pPr lvl="1"/>
            <a:r>
              <a:rPr lang="cs-CZ" sz="1200" dirty="0"/>
              <a:t>Krásné video (En) s mírným přesahem do patologie a neurologie: </a:t>
            </a:r>
            <a:r>
              <a:rPr lang="cs-CZ" sz="1200" dirty="0">
                <a:hlinkClick r:id="rId3"/>
              </a:rPr>
              <a:t>https://www.youtube.com/watch?v=GeQZlxACBY0</a:t>
            </a:r>
            <a:endParaRPr lang="cs-CZ" sz="1200" dirty="0"/>
          </a:p>
        </p:txBody>
      </p:sp>
      <p:sp>
        <p:nvSpPr>
          <p:cNvPr id="4" name="Zástupný symbol pro číslo snímku 3">
            <a:extLst>
              <a:ext uri="{FF2B5EF4-FFF2-40B4-BE49-F238E27FC236}">
                <a16:creationId xmlns:a16="http://schemas.microsoft.com/office/drawing/2014/main" id="{D6A2BD32-EA00-49DA-B3A3-F6C34BE55085}"/>
              </a:ext>
            </a:extLst>
          </p:cNvPr>
          <p:cNvSpPr>
            <a:spLocks noGrp="1"/>
          </p:cNvSpPr>
          <p:nvPr>
            <p:ph type="sldNum" sz="quarter" idx="12"/>
          </p:nvPr>
        </p:nvSpPr>
        <p:spPr/>
        <p:txBody>
          <a:bodyPr/>
          <a:lstStyle/>
          <a:p>
            <a:fld id="{AE236A8F-5E3B-4C2D-AD5D-AAFA5AF900F7}" type="slidenum">
              <a:rPr lang="cs-CZ" smtClean="0"/>
              <a:t>41</a:t>
            </a:fld>
            <a:endParaRPr lang="cs-CZ"/>
          </a:p>
        </p:txBody>
      </p:sp>
    </p:spTree>
    <p:extLst>
      <p:ext uri="{BB962C8B-B14F-4D97-AF65-F5344CB8AC3E}">
        <p14:creationId xmlns:p14="http://schemas.microsoft.com/office/powerpoint/2010/main" val="3558865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motility očních bulbů: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681163"/>
            <a:ext cx="5157787" cy="578711"/>
          </a:xfrm>
        </p:spPr>
        <p:txBody>
          <a:bodyPr>
            <a:normAutofit/>
          </a:bodyPr>
          <a:lstStyle/>
          <a:p>
            <a:r>
              <a:rPr lang="cs-CZ" dirty="0"/>
              <a:t>Orientační vyšetření: </a:t>
            </a:r>
          </a:p>
        </p:txBody>
      </p:sp>
      <p:sp>
        <p:nvSpPr>
          <p:cNvPr id="5" name="Zástupný obsah 4">
            <a:extLst>
              <a:ext uri="{FF2B5EF4-FFF2-40B4-BE49-F238E27FC236}">
                <a16:creationId xmlns:a16="http://schemas.microsoft.com/office/drawing/2014/main" id="{9EC6E54A-CE2C-499B-8905-A8E5F44DBFB8}"/>
              </a:ext>
            </a:extLst>
          </p:cNvPr>
          <p:cNvSpPr>
            <a:spLocks noGrp="1"/>
          </p:cNvSpPr>
          <p:nvPr>
            <p:ph sz="half" idx="2"/>
          </p:nvPr>
        </p:nvSpPr>
        <p:spPr>
          <a:xfrm>
            <a:off x="839788" y="2505075"/>
            <a:ext cx="9675812" cy="3684588"/>
          </a:xfrm>
        </p:spPr>
        <p:txBody>
          <a:bodyPr>
            <a:normAutofit/>
          </a:bodyPr>
          <a:lstStyle/>
          <a:p>
            <a:r>
              <a:rPr lang="cs-CZ" sz="2000" dirty="0"/>
              <a:t>Sledujeme rychlost očních pohybů, rozsah očních pohybů a také symetrii očních pohybů.</a:t>
            </a:r>
          </a:p>
          <a:p>
            <a:r>
              <a:rPr lang="cs-CZ" sz="2000" dirty="0"/>
              <a:t>Na závěr vyšetření motility zkoušíme také konvergenci, u které sledujeme i reakci zornic (zúží se = mióza). </a:t>
            </a:r>
          </a:p>
          <a:p>
            <a:r>
              <a:rPr lang="cs-CZ" sz="2000" dirty="0"/>
              <a:t>Rychlé, dá se použít i u malých dětí (nutné pohotově využít pro dítě zajímavý předmět)</a:t>
            </a:r>
          </a:p>
          <a:p>
            <a:r>
              <a:rPr lang="cs-CZ" sz="2000" dirty="0"/>
              <a:t>Záznam většinou slovní, možno i orientačně, např.: </a:t>
            </a:r>
          </a:p>
          <a:p>
            <a:pPr lvl="1"/>
            <a:r>
              <a:rPr lang="cs-CZ" sz="1600" dirty="0"/>
              <a:t>Motilita volně všemi směry vč. konvergence. </a:t>
            </a:r>
          </a:p>
          <a:p>
            <a:pPr lvl="1"/>
            <a:r>
              <a:rPr lang="cs-CZ" sz="1600" dirty="0"/>
              <a:t>Vpravo se zdá mírná hyperfunkce MOI, dále motilita v normě vč. konvergence. </a:t>
            </a:r>
          </a:p>
          <a:p>
            <a:pPr lvl="1"/>
            <a:r>
              <a:rPr lang="cs-CZ" sz="1600" dirty="0"/>
              <a:t>Vlevo nepřetáhne zevně přes střední čáru, jinak motilita v normě (obrna n. VI).</a:t>
            </a:r>
          </a:p>
        </p:txBody>
      </p:sp>
      <p:sp>
        <p:nvSpPr>
          <p:cNvPr id="4" name="Zástupný symbol pro číslo snímku 3">
            <a:extLst>
              <a:ext uri="{FF2B5EF4-FFF2-40B4-BE49-F238E27FC236}">
                <a16:creationId xmlns:a16="http://schemas.microsoft.com/office/drawing/2014/main" id="{C8DD622C-EF74-4E25-B79B-8C54828708DD}"/>
              </a:ext>
            </a:extLst>
          </p:cNvPr>
          <p:cNvSpPr>
            <a:spLocks noGrp="1"/>
          </p:cNvSpPr>
          <p:nvPr>
            <p:ph type="sldNum" sz="quarter" idx="12"/>
          </p:nvPr>
        </p:nvSpPr>
        <p:spPr/>
        <p:txBody>
          <a:bodyPr/>
          <a:lstStyle/>
          <a:p>
            <a:fld id="{AE236A8F-5E3B-4C2D-AD5D-AAFA5AF900F7}" type="slidenum">
              <a:rPr lang="cs-CZ" smtClean="0"/>
              <a:t>42</a:t>
            </a:fld>
            <a:endParaRPr lang="cs-CZ"/>
          </a:p>
        </p:txBody>
      </p:sp>
    </p:spTree>
    <p:extLst>
      <p:ext uri="{BB962C8B-B14F-4D97-AF65-F5344CB8AC3E}">
        <p14:creationId xmlns:p14="http://schemas.microsoft.com/office/powerpoint/2010/main" val="3761516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motility očních bulbů: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681163"/>
            <a:ext cx="5157787" cy="578711"/>
          </a:xfrm>
        </p:spPr>
        <p:txBody>
          <a:bodyPr>
            <a:normAutofit/>
          </a:bodyPr>
          <a:lstStyle/>
          <a:p>
            <a:r>
              <a:rPr lang="cs-CZ" dirty="0"/>
              <a:t>Hessovo plátno: </a:t>
            </a:r>
          </a:p>
        </p:txBody>
      </p:sp>
      <p:sp>
        <p:nvSpPr>
          <p:cNvPr id="5" name="Zástupný obsah 4">
            <a:extLst>
              <a:ext uri="{FF2B5EF4-FFF2-40B4-BE49-F238E27FC236}">
                <a16:creationId xmlns:a16="http://schemas.microsoft.com/office/drawing/2014/main" id="{9EC6E54A-CE2C-499B-8905-A8E5F44DBFB8}"/>
              </a:ext>
            </a:extLst>
          </p:cNvPr>
          <p:cNvSpPr>
            <a:spLocks noGrp="1"/>
          </p:cNvSpPr>
          <p:nvPr>
            <p:ph sz="half" idx="2"/>
          </p:nvPr>
        </p:nvSpPr>
        <p:spPr>
          <a:xfrm>
            <a:off x="839788" y="2505075"/>
            <a:ext cx="10515600" cy="3684588"/>
          </a:xfrm>
        </p:spPr>
        <p:txBody>
          <a:bodyPr>
            <a:normAutofit fontScale="85000" lnSpcReduction="20000"/>
          </a:bodyPr>
          <a:lstStyle/>
          <a:p>
            <a:r>
              <a:rPr lang="cs-CZ" sz="2200" dirty="0"/>
              <a:t>Vyšetření na Hessově plátně se používá ke stanovení rozsahu pohybu očních bulbů a jejich zaznamenání do jednoduchého schématu. </a:t>
            </a:r>
          </a:p>
          <a:p>
            <a:r>
              <a:rPr lang="cs-CZ" sz="2200" dirty="0"/>
              <a:t>Ukáže, ve kterých směrech svaly nedotahují, případně přetahují oproti normě. </a:t>
            </a:r>
          </a:p>
          <a:p>
            <a:r>
              <a:rPr lang="cs-CZ" sz="2200" dirty="0"/>
              <a:t>Vyšetřuje se opět v devíti pohledových směrech. </a:t>
            </a:r>
          </a:p>
          <a:p>
            <a:r>
              <a:rPr lang="cs-CZ" sz="2200" dirty="0"/>
              <a:t>Pacient sedí s fixovanou hlavou 0.5 m před </a:t>
            </a:r>
            <a:r>
              <a:rPr lang="cs-CZ" sz="2200" dirty="0" err="1"/>
              <a:t>plátném</a:t>
            </a:r>
            <a:r>
              <a:rPr lang="cs-CZ" sz="2200" dirty="0"/>
              <a:t> tvaru sférického čtverce, který je rozdělen na menší pole – jednotlivé čáry jsou od sebe vzdáleny 5° zorných stupňů . </a:t>
            </a:r>
          </a:p>
          <a:p>
            <a:r>
              <a:rPr lang="cs-CZ" sz="2200" dirty="0"/>
              <a:t>Pacient má nasazeny brýle –s jedním sklem zeleným a jedním červeným – v průběhu vyšetření se barevná skla brýlí na obou očích vymění. </a:t>
            </a:r>
          </a:p>
          <a:p>
            <a:r>
              <a:rPr lang="cs-CZ" sz="2200" dirty="0"/>
              <a:t>Oko s předsazeným </a:t>
            </a:r>
            <a:r>
              <a:rPr lang="cs-CZ" sz="2200" b="1" dirty="0">
                <a:solidFill>
                  <a:srgbClr val="FF0000"/>
                </a:solidFill>
              </a:rPr>
              <a:t>červeným</a:t>
            </a:r>
            <a:r>
              <a:rPr lang="cs-CZ" sz="2200" dirty="0"/>
              <a:t> sklem vidí </a:t>
            </a:r>
            <a:r>
              <a:rPr lang="cs-CZ" sz="2200" b="1" dirty="0">
                <a:solidFill>
                  <a:srgbClr val="FF0000"/>
                </a:solidFill>
              </a:rPr>
              <a:t>červené</a:t>
            </a:r>
            <a:r>
              <a:rPr lang="cs-CZ" sz="2200" dirty="0"/>
              <a:t> světlo, oko s předsazeným </a:t>
            </a:r>
            <a:r>
              <a:rPr lang="cs-CZ" sz="2200" b="1" dirty="0">
                <a:solidFill>
                  <a:srgbClr val="00B050"/>
                </a:solidFill>
              </a:rPr>
              <a:t>zeleným</a:t>
            </a:r>
            <a:r>
              <a:rPr lang="cs-CZ" sz="2200" dirty="0"/>
              <a:t> sklem vidí </a:t>
            </a:r>
            <a:r>
              <a:rPr lang="cs-CZ" sz="2200" b="1" dirty="0">
                <a:solidFill>
                  <a:srgbClr val="00B050"/>
                </a:solidFill>
              </a:rPr>
              <a:t>zelené</a:t>
            </a:r>
            <a:r>
              <a:rPr lang="cs-CZ" sz="2200" dirty="0"/>
              <a:t> světlo. </a:t>
            </a:r>
          </a:p>
          <a:p>
            <a:r>
              <a:rPr lang="cs-CZ" sz="2200" dirty="0"/>
              <a:t>Oko s předsazeným </a:t>
            </a:r>
            <a:r>
              <a:rPr lang="cs-CZ" sz="2200" b="1" dirty="0">
                <a:solidFill>
                  <a:srgbClr val="FF0000"/>
                </a:solidFill>
              </a:rPr>
              <a:t>červeným</a:t>
            </a:r>
            <a:r>
              <a:rPr lang="cs-CZ" sz="2200" dirty="0"/>
              <a:t> sklem je tzv. oko fixující – sleduje </a:t>
            </a:r>
            <a:r>
              <a:rPr lang="cs-CZ" sz="2200" b="1" dirty="0">
                <a:solidFill>
                  <a:srgbClr val="FF0000"/>
                </a:solidFill>
              </a:rPr>
              <a:t>červené</a:t>
            </a:r>
            <a:r>
              <a:rPr lang="cs-CZ" sz="2200" dirty="0"/>
              <a:t> ukazovátko vyšetřujícího.</a:t>
            </a:r>
          </a:p>
          <a:p>
            <a:r>
              <a:rPr lang="cs-CZ" sz="2200" dirty="0"/>
              <a:t>Oko s předsazeným </a:t>
            </a:r>
            <a:r>
              <a:rPr lang="cs-CZ" sz="2200" b="1" dirty="0">
                <a:solidFill>
                  <a:srgbClr val="00B050"/>
                </a:solidFill>
              </a:rPr>
              <a:t>zeleným </a:t>
            </a:r>
            <a:r>
              <a:rPr lang="cs-CZ" sz="2200" dirty="0"/>
              <a:t>sklem je oko vyšetřované – vidí </a:t>
            </a:r>
            <a:r>
              <a:rPr lang="cs-CZ" sz="2200" b="1" dirty="0">
                <a:solidFill>
                  <a:srgbClr val="00B050"/>
                </a:solidFill>
              </a:rPr>
              <a:t>zelené</a:t>
            </a:r>
            <a:r>
              <a:rPr lang="cs-CZ" sz="2200" dirty="0"/>
              <a:t> ukazovátko, které pacient drží v ruce a kterým má zasvítit přesně na </a:t>
            </a:r>
            <a:r>
              <a:rPr lang="cs-CZ" sz="2200" b="1" dirty="0">
                <a:solidFill>
                  <a:srgbClr val="FF0000"/>
                </a:solidFill>
              </a:rPr>
              <a:t>červený</a:t>
            </a:r>
            <a:r>
              <a:rPr lang="cs-CZ" sz="2200" dirty="0"/>
              <a:t> bod ukazovátka vyšetřujícího. </a:t>
            </a:r>
          </a:p>
          <a:p>
            <a:endParaRPr lang="cs-CZ" dirty="0"/>
          </a:p>
          <a:p>
            <a:endParaRPr lang="cs-CZ" dirty="0"/>
          </a:p>
        </p:txBody>
      </p:sp>
      <p:sp>
        <p:nvSpPr>
          <p:cNvPr id="4" name="Zástupný symbol pro číslo snímku 3">
            <a:extLst>
              <a:ext uri="{FF2B5EF4-FFF2-40B4-BE49-F238E27FC236}">
                <a16:creationId xmlns:a16="http://schemas.microsoft.com/office/drawing/2014/main" id="{681BF745-73B7-4515-AD70-6E7DF21AA7F2}"/>
              </a:ext>
            </a:extLst>
          </p:cNvPr>
          <p:cNvSpPr>
            <a:spLocks noGrp="1"/>
          </p:cNvSpPr>
          <p:nvPr>
            <p:ph type="sldNum" sz="quarter" idx="12"/>
          </p:nvPr>
        </p:nvSpPr>
        <p:spPr/>
        <p:txBody>
          <a:bodyPr/>
          <a:lstStyle/>
          <a:p>
            <a:fld id="{AE236A8F-5E3B-4C2D-AD5D-AAFA5AF900F7}" type="slidenum">
              <a:rPr lang="cs-CZ" smtClean="0"/>
              <a:t>43</a:t>
            </a:fld>
            <a:endParaRPr lang="cs-CZ"/>
          </a:p>
        </p:txBody>
      </p:sp>
    </p:spTree>
    <p:extLst>
      <p:ext uri="{BB962C8B-B14F-4D97-AF65-F5344CB8AC3E}">
        <p14:creationId xmlns:p14="http://schemas.microsoft.com/office/powerpoint/2010/main" val="1162800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motility očních bulbů: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681163"/>
            <a:ext cx="5157787" cy="578711"/>
          </a:xfrm>
        </p:spPr>
        <p:txBody>
          <a:bodyPr>
            <a:normAutofit/>
          </a:bodyPr>
          <a:lstStyle/>
          <a:p>
            <a:r>
              <a:rPr lang="cs-CZ" dirty="0"/>
              <a:t>Hessovo plátno: </a:t>
            </a:r>
          </a:p>
        </p:txBody>
      </p:sp>
      <p:pic>
        <p:nvPicPr>
          <p:cNvPr id="7" name="Zástupný obsah 6" descr="Obsah obrázku text, mapa&#10;&#10;Popis byl vytvořen automaticky">
            <a:extLst>
              <a:ext uri="{FF2B5EF4-FFF2-40B4-BE49-F238E27FC236}">
                <a16:creationId xmlns:a16="http://schemas.microsoft.com/office/drawing/2014/main" id="{5A67CB04-51A6-48D9-93DC-32B38A5695A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320630" y="1587314"/>
            <a:ext cx="7031582" cy="4905561"/>
          </a:xfrm>
        </p:spPr>
      </p:pic>
      <p:sp>
        <p:nvSpPr>
          <p:cNvPr id="5" name="Zástupný obsah 4">
            <a:extLst>
              <a:ext uri="{FF2B5EF4-FFF2-40B4-BE49-F238E27FC236}">
                <a16:creationId xmlns:a16="http://schemas.microsoft.com/office/drawing/2014/main" id="{9EC6E54A-CE2C-499B-8905-A8E5F44DBFB8}"/>
              </a:ext>
            </a:extLst>
          </p:cNvPr>
          <p:cNvSpPr>
            <a:spLocks noGrp="1"/>
          </p:cNvSpPr>
          <p:nvPr>
            <p:ph sz="half" idx="2"/>
          </p:nvPr>
        </p:nvSpPr>
        <p:spPr>
          <a:xfrm>
            <a:off x="839789" y="2505075"/>
            <a:ext cx="3601582" cy="3684588"/>
          </a:xfrm>
        </p:spPr>
        <p:txBody>
          <a:bodyPr>
            <a:normAutofit/>
          </a:bodyPr>
          <a:lstStyle/>
          <a:p>
            <a:r>
              <a:rPr lang="cs-CZ" sz="2000" dirty="0"/>
              <a:t>Fyziologický záznam -&gt; </a:t>
            </a:r>
          </a:p>
          <a:p>
            <a:r>
              <a:rPr lang="cs-CZ" sz="2000" dirty="0"/>
              <a:t>Rozsah vnitřního menšího čtverce je 15° zorného pole na každou stranu od centrálního fixujícího bodu, velkého čtverce 30° každým směrem. </a:t>
            </a:r>
          </a:p>
          <a:p>
            <a:r>
              <a:rPr lang="cs-CZ" sz="1200" dirty="0"/>
              <a:t>Nádherné video (En) zde: </a:t>
            </a:r>
            <a:r>
              <a:rPr lang="cs-CZ" sz="1200" dirty="0">
                <a:hlinkClick r:id="rId3"/>
              </a:rPr>
              <a:t>https://www.youtube.com/watch?v=4E_L2YKI4N0</a:t>
            </a:r>
            <a:endParaRPr lang="cs-CZ" sz="1200" dirty="0"/>
          </a:p>
          <a:p>
            <a:endParaRPr lang="cs-CZ" dirty="0"/>
          </a:p>
        </p:txBody>
      </p:sp>
      <p:sp>
        <p:nvSpPr>
          <p:cNvPr id="4" name="Zástupný symbol pro číslo snímku 3">
            <a:extLst>
              <a:ext uri="{FF2B5EF4-FFF2-40B4-BE49-F238E27FC236}">
                <a16:creationId xmlns:a16="http://schemas.microsoft.com/office/drawing/2014/main" id="{A0F593E8-E8AF-4197-899F-A1BFC712E27A}"/>
              </a:ext>
            </a:extLst>
          </p:cNvPr>
          <p:cNvSpPr>
            <a:spLocks noGrp="1"/>
          </p:cNvSpPr>
          <p:nvPr>
            <p:ph type="sldNum" sz="quarter" idx="12"/>
          </p:nvPr>
        </p:nvSpPr>
        <p:spPr/>
        <p:txBody>
          <a:bodyPr/>
          <a:lstStyle/>
          <a:p>
            <a:fld id="{AE236A8F-5E3B-4C2D-AD5D-AAFA5AF900F7}" type="slidenum">
              <a:rPr lang="cs-CZ" smtClean="0"/>
              <a:t>44</a:t>
            </a:fld>
            <a:endParaRPr lang="cs-CZ"/>
          </a:p>
        </p:txBody>
      </p:sp>
    </p:spTree>
    <p:extLst>
      <p:ext uri="{BB962C8B-B14F-4D97-AF65-F5344CB8AC3E}">
        <p14:creationId xmlns:p14="http://schemas.microsoft.com/office/powerpoint/2010/main" val="3045571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motility očních bulbů: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681163"/>
            <a:ext cx="5157787" cy="578711"/>
          </a:xfrm>
        </p:spPr>
        <p:txBody>
          <a:bodyPr>
            <a:normAutofit/>
          </a:bodyPr>
          <a:lstStyle/>
          <a:p>
            <a:r>
              <a:rPr lang="cs-CZ" dirty="0"/>
              <a:t>Hessovo plátno: </a:t>
            </a:r>
          </a:p>
        </p:txBody>
      </p:sp>
      <p:sp>
        <p:nvSpPr>
          <p:cNvPr id="5" name="Zástupný obsah 4">
            <a:extLst>
              <a:ext uri="{FF2B5EF4-FFF2-40B4-BE49-F238E27FC236}">
                <a16:creationId xmlns:a16="http://schemas.microsoft.com/office/drawing/2014/main" id="{9EC6E54A-CE2C-499B-8905-A8E5F44DBFB8}"/>
              </a:ext>
            </a:extLst>
          </p:cNvPr>
          <p:cNvSpPr>
            <a:spLocks noGrp="1"/>
          </p:cNvSpPr>
          <p:nvPr>
            <p:ph sz="half" idx="2"/>
          </p:nvPr>
        </p:nvSpPr>
        <p:spPr>
          <a:xfrm>
            <a:off x="839788" y="2505075"/>
            <a:ext cx="10515600" cy="3684588"/>
          </a:xfrm>
        </p:spPr>
        <p:txBody>
          <a:bodyPr>
            <a:normAutofit/>
          </a:bodyPr>
          <a:lstStyle/>
          <a:p>
            <a:r>
              <a:rPr lang="cs-CZ" sz="2000" dirty="0"/>
              <a:t>Předpoklady: </a:t>
            </a:r>
          </a:p>
          <a:p>
            <a:pPr lvl="1"/>
            <a:r>
              <a:rPr lang="cs-CZ" sz="2000" dirty="0"/>
              <a:t>NRK</a:t>
            </a:r>
          </a:p>
          <a:p>
            <a:pPr lvl="1"/>
            <a:r>
              <a:rPr lang="cs-CZ" sz="2000" dirty="0"/>
              <a:t>Při případné úchylce je měřen subjektivní úhel, ne objektivní! </a:t>
            </a:r>
          </a:p>
          <a:p>
            <a:pPr lvl="1"/>
            <a:r>
              <a:rPr lang="cs-CZ" sz="2000" dirty="0"/>
              <a:t>ARK vede k chybným závěrům.</a:t>
            </a:r>
          </a:p>
          <a:p>
            <a:pPr lvl="1"/>
            <a:r>
              <a:rPr lang="cs-CZ" sz="2000" dirty="0"/>
              <a:t>Žádný nebo jen malý útlum – disociace způsobená rozdílným barevným filtrem před každým okem může být dostatečná k aktivaci útlumu. </a:t>
            </a:r>
          </a:p>
          <a:p>
            <a:pPr lvl="1"/>
            <a:r>
              <a:rPr lang="cs-CZ" sz="2000" dirty="0"/>
              <a:t>Pacient nemá poruchy barvocitu – evidentně by to nedal, kdyby si pletl červenou/zelenou. </a:t>
            </a:r>
          </a:p>
          <a:p>
            <a:pPr lvl="1"/>
            <a:endParaRPr lang="cs-CZ" dirty="0"/>
          </a:p>
          <a:p>
            <a:endParaRPr lang="cs-CZ" dirty="0"/>
          </a:p>
          <a:p>
            <a:endParaRPr lang="cs-CZ" dirty="0"/>
          </a:p>
        </p:txBody>
      </p:sp>
      <p:sp>
        <p:nvSpPr>
          <p:cNvPr id="4" name="Zástupný symbol pro číslo snímku 3">
            <a:extLst>
              <a:ext uri="{FF2B5EF4-FFF2-40B4-BE49-F238E27FC236}">
                <a16:creationId xmlns:a16="http://schemas.microsoft.com/office/drawing/2014/main" id="{FC22D766-6597-48A9-96D9-CC098B2CED5F}"/>
              </a:ext>
            </a:extLst>
          </p:cNvPr>
          <p:cNvSpPr>
            <a:spLocks noGrp="1"/>
          </p:cNvSpPr>
          <p:nvPr>
            <p:ph type="sldNum" sz="quarter" idx="12"/>
          </p:nvPr>
        </p:nvSpPr>
        <p:spPr/>
        <p:txBody>
          <a:bodyPr/>
          <a:lstStyle/>
          <a:p>
            <a:fld id="{AE236A8F-5E3B-4C2D-AD5D-AAFA5AF900F7}" type="slidenum">
              <a:rPr lang="cs-CZ" smtClean="0"/>
              <a:t>45</a:t>
            </a:fld>
            <a:endParaRPr lang="cs-CZ"/>
          </a:p>
        </p:txBody>
      </p:sp>
    </p:spTree>
    <p:extLst>
      <p:ext uri="{BB962C8B-B14F-4D97-AF65-F5344CB8AC3E}">
        <p14:creationId xmlns:p14="http://schemas.microsoft.com/office/powerpoint/2010/main" val="927555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motility očních bulbů: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681163"/>
            <a:ext cx="5157787" cy="578711"/>
          </a:xfrm>
        </p:spPr>
        <p:txBody>
          <a:bodyPr>
            <a:normAutofit/>
          </a:bodyPr>
          <a:lstStyle/>
          <a:p>
            <a:r>
              <a:rPr lang="cs-CZ" dirty="0" err="1"/>
              <a:t>Lancaster</a:t>
            </a:r>
            <a:r>
              <a:rPr lang="cs-CZ" dirty="0"/>
              <a:t> (</a:t>
            </a:r>
            <a:r>
              <a:rPr lang="cs-CZ" dirty="0" err="1"/>
              <a:t>Lancasterovo</a:t>
            </a:r>
            <a:r>
              <a:rPr lang="cs-CZ" dirty="0"/>
              <a:t> plátno): </a:t>
            </a:r>
          </a:p>
        </p:txBody>
      </p:sp>
      <p:sp>
        <p:nvSpPr>
          <p:cNvPr id="5" name="Zástupný obsah 4">
            <a:extLst>
              <a:ext uri="{FF2B5EF4-FFF2-40B4-BE49-F238E27FC236}">
                <a16:creationId xmlns:a16="http://schemas.microsoft.com/office/drawing/2014/main" id="{9EC6E54A-CE2C-499B-8905-A8E5F44DBFB8}"/>
              </a:ext>
            </a:extLst>
          </p:cNvPr>
          <p:cNvSpPr>
            <a:spLocks noGrp="1"/>
          </p:cNvSpPr>
          <p:nvPr>
            <p:ph sz="half" idx="2"/>
          </p:nvPr>
        </p:nvSpPr>
        <p:spPr>
          <a:xfrm>
            <a:off x="839788" y="2505075"/>
            <a:ext cx="10515600" cy="3684588"/>
          </a:xfrm>
        </p:spPr>
        <p:txBody>
          <a:bodyPr>
            <a:normAutofit/>
          </a:bodyPr>
          <a:lstStyle/>
          <a:p>
            <a:r>
              <a:rPr lang="cs-CZ" dirty="0"/>
              <a:t>V podstatě se jedná o modifikaci Hesse s tím rozdílem, že: </a:t>
            </a:r>
          </a:p>
          <a:p>
            <a:pPr lvl="1"/>
            <a:r>
              <a:rPr lang="cs-CZ" dirty="0"/>
              <a:t>Vyšetřovací vzdálenost je 1-4 metry.</a:t>
            </a:r>
          </a:p>
          <a:p>
            <a:pPr lvl="1"/>
            <a:r>
              <a:rPr lang="cs-CZ" dirty="0"/>
              <a:t>Brýle se nemění – červená je vždy před OD, zelená před OS, v průběhu testu si ale vyšetřující a vyšetřovaný vymění laserová ukazovátka.</a:t>
            </a:r>
          </a:p>
          <a:p>
            <a:pPr lvl="1"/>
            <a:r>
              <a:rPr lang="cs-CZ" dirty="0"/>
              <a:t>Ukazovátka nepromítají tečku (bod), ale linku (úsečku).</a:t>
            </a:r>
          </a:p>
          <a:p>
            <a:pPr lvl="1"/>
            <a:r>
              <a:rPr lang="cs-CZ" dirty="0"/>
              <a:t>Test se může provádět i s úklonem hlavy k pravému a levému rameni. </a:t>
            </a:r>
          </a:p>
          <a:p>
            <a:pPr lvl="2"/>
            <a:r>
              <a:rPr lang="cs-CZ" dirty="0"/>
              <a:t>Což pomůže odhalit i případné </a:t>
            </a:r>
            <a:r>
              <a:rPr lang="cs-CZ" dirty="0" err="1"/>
              <a:t>cyklodeviace</a:t>
            </a:r>
            <a:r>
              <a:rPr lang="cs-CZ" dirty="0"/>
              <a:t>. </a:t>
            </a:r>
          </a:p>
          <a:p>
            <a:pPr lvl="2"/>
            <a:endParaRPr lang="cs-CZ" dirty="0"/>
          </a:p>
          <a:p>
            <a:pPr lvl="2"/>
            <a:r>
              <a:rPr lang="cs-CZ" sz="1200" dirty="0"/>
              <a:t>Online prezentace o </a:t>
            </a:r>
            <a:r>
              <a:rPr lang="cs-CZ" sz="1200" dirty="0" err="1"/>
              <a:t>Lancasterově</a:t>
            </a:r>
            <a:r>
              <a:rPr lang="cs-CZ" sz="1200" dirty="0"/>
              <a:t> plátně: </a:t>
            </a:r>
            <a:r>
              <a:rPr lang="cs-CZ" sz="1200" dirty="0">
                <a:hlinkClick r:id="rId2"/>
              </a:rPr>
              <a:t>https://docplayer.cz/46061045-Lancaster-binocular-vision-test-interaktivni-workshop.html</a:t>
            </a:r>
            <a:endParaRPr lang="cs-CZ" sz="1200" dirty="0"/>
          </a:p>
          <a:p>
            <a:endParaRPr lang="cs-CZ" dirty="0"/>
          </a:p>
          <a:p>
            <a:endParaRPr lang="cs-CZ" dirty="0"/>
          </a:p>
        </p:txBody>
      </p:sp>
      <p:sp>
        <p:nvSpPr>
          <p:cNvPr id="4" name="Zástupný symbol pro číslo snímku 3">
            <a:extLst>
              <a:ext uri="{FF2B5EF4-FFF2-40B4-BE49-F238E27FC236}">
                <a16:creationId xmlns:a16="http://schemas.microsoft.com/office/drawing/2014/main" id="{C6777358-66A4-4A2D-9F51-8E98DBD26958}"/>
              </a:ext>
            </a:extLst>
          </p:cNvPr>
          <p:cNvSpPr>
            <a:spLocks noGrp="1"/>
          </p:cNvSpPr>
          <p:nvPr>
            <p:ph type="sldNum" sz="quarter" idx="12"/>
          </p:nvPr>
        </p:nvSpPr>
        <p:spPr/>
        <p:txBody>
          <a:bodyPr/>
          <a:lstStyle/>
          <a:p>
            <a:fld id="{AE236A8F-5E3B-4C2D-AD5D-AAFA5AF900F7}" type="slidenum">
              <a:rPr lang="cs-CZ" smtClean="0"/>
              <a:t>46</a:t>
            </a:fld>
            <a:endParaRPr lang="cs-CZ"/>
          </a:p>
        </p:txBody>
      </p:sp>
    </p:spTree>
    <p:extLst>
      <p:ext uri="{BB962C8B-B14F-4D97-AF65-F5344CB8AC3E}">
        <p14:creationId xmlns:p14="http://schemas.microsoft.com/office/powerpoint/2010/main" val="3937975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motility očních bulbů: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681163"/>
            <a:ext cx="5157787" cy="578711"/>
          </a:xfrm>
        </p:spPr>
        <p:txBody>
          <a:bodyPr>
            <a:normAutofit/>
          </a:bodyPr>
          <a:lstStyle/>
          <a:p>
            <a:r>
              <a:rPr lang="cs-CZ" dirty="0"/>
              <a:t>Weissův test: </a:t>
            </a:r>
          </a:p>
        </p:txBody>
      </p:sp>
      <p:pic>
        <p:nvPicPr>
          <p:cNvPr id="7" name="Zástupný obsah 6" descr="Obsah obrázku obrazovka, hráč, kurt, budova&#10;&#10;Popis byl vytvořen automaticky">
            <a:extLst>
              <a:ext uri="{FF2B5EF4-FFF2-40B4-BE49-F238E27FC236}">
                <a16:creationId xmlns:a16="http://schemas.microsoft.com/office/drawing/2014/main" id="{E0D765D3-E72D-46A3-AF4A-6598E20355A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902556" y="2505075"/>
            <a:ext cx="3722475" cy="3684588"/>
          </a:xfrm>
        </p:spPr>
      </p:pic>
      <p:sp>
        <p:nvSpPr>
          <p:cNvPr id="5" name="Zástupný obsah 4">
            <a:extLst>
              <a:ext uri="{FF2B5EF4-FFF2-40B4-BE49-F238E27FC236}">
                <a16:creationId xmlns:a16="http://schemas.microsoft.com/office/drawing/2014/main" id="{9EC6E54A-CE2C-499B-8905-A8E5F44DBFB8}"/>
              </a:ext>
            </a:extLst>
          </p:cNvPr>
          <p:cNvSpPr>
            <a:spLocks noGrp="1"/>
          </p:cNvSpPr>
          <p:nvPr>
            <p:ph sz="half" idx="2"/>
          </p:nvPr>
        </p:nvSpPr>
        <p:spPr>
          <a:xfrm>
            <a:off x="839788" y="2505075"/>
            <a:ext cx="5913709" cy="3684588"/>
          </a:xfrm>
        </p:spPr>
        <p:txBody>
          <a:bodyPr>
            <a:normAutofit lnSpcReduction="10000"/>
          </a:bodyPr>
          <a:lstStyle/>
          <a:p>
            <a:r>
              <a:rPr lang="cs-CZ" sz="2000" dirty="0"/>
              <a:t>Pacient má nasazeny opět červeno-zelené brýle, ty se v průběhu testu vymění. </a:t>
            </a:r>
          </a:p>
          <a:p>
            <a:r>
              <a:rPr lang="cs-CZ" sz="2000" dirty="0"/>
              <a:t>Hlava je fixovaná ve vzdálenosti 0.5 m</a:t>
            </a:r>
          </a:p>
          <a:p>
            <a:r>
              <a:rPr lang="cs-CZ" sz="2000" dirty="0"/>
              <a:t>Vyšetřovací tabule má cca 100x100 cm, je bílá, červené linie vytváří čtverce o velikosti cca 2.5 cm</a:t>
            </a:r>
          </a:p>
          <a:p>
            <a:r>
              <a:rPr lang="cs-CZ" sz="2000" dirty="0"/>
              <a:t>Pacient je vyzván, aby červeným laserovým ukazovátkem zamířil na jeden z devíti zvýrazněných bodů. </a:t>
            </a:r>
          </a:p>
          <a:p>
            <a:r>
              <a:rPr lang="cs-CZ" sz="2000" dirty="0"/>
              <a:t>Červeným sklem vidí pacient pouze červené světlo, zeleným sklem vidí pouze červené linie. </a:t>
            </a:r>
          </a:p>
          <a:p>
            <a:pPr lvl="1"/>
            <a:r>
              <a:rPr lang="cs-CZ" sz="1600" dirty="0"/>
              <a:t>Pozn. To co je červené a „nesvítí“ se při průchodu červeným filtrem jeví jako bílé – tedy splyne s bílým pozadím. </a:t>
            </a:r>
          </a:p>
        </p:txBody>
      </p:sp>
      <p:sp>
        <p:nvSpPr>
          <p:cNvPr id="4" name="Zástupný symbol pro číslo snímku 3">
            <a:extLst>
              <a:ext uri="{FF2B5EF4-FFF2-40B4-BE49-F238E27FC236}">
                <a16:creationId xmlns:a16="http://schemas.microsoft.com/office/drawing/2014/main" id="{FD743650-A867-492E-B3C1-95D376564C54}"/>
              </a:ext>
            </a:extLst>
          </p:cNvPr>
          <p:cNvSpPr>
            <a:spLocks noGrp="1"/>
          </p:cNvSpPr>
          <p:nvPr>
            <p:ph type="sldNum" sz="quarter" idx="12"/>
          </p:nvPr>
        </p:nvSpPr>
        <p:spPr/>
        <p:txBody>
          <a:bodyPr/>
          <a:lstStyle/>
          <a:p>
            <a:fld id="{AE236A8F-5E3B-4C2D-AD5D-AAFA5AF900F7}" type="slidenum">
              <a:rPr lang="cs-CZ" smtClean="0"/>
              <a:t>47</a:t>
            </a:fld>
            <a:endParaRPr lang="cs-CZ"/>
          </a:p>
        </p:txBody>
      </p:sp>
    </p:spTree>
    <p:extLst>
      <p:ext uri="{BB962C8B-B14F-4D97-AF65-F5344CB8AC3E}">
        <p14:creationId xmlns:p14="http://schemas.microsoft.com/office/powerpoint/2010/main" val="3414166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motility očních bulbů: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681163"/>
            <a:ext cx="7598818" cy="578711"/>
          </a:xfrm>
        </p:spPr>
        <p:txBody>
          <a:bodyPr>
            <a:normAutofit/>
          </a:bodyPr>
          <a:lstStyle/>
          <a:p>
            <a:r>
              <a:rPr lang="cs-CZ" dirty="0"/>
              <a:t>Pomocí speciální kontaktní čočky s indukční cívkou: </a:t>
            </a:r>
          </a:p>
        </p:txBody>
      </p:sp>
      <p:sp>
        <p:nvSpPr>
          <p:cNvPr id="5" name="Zástupný obsah 4">
            <a:extLst>
              <a:ext uri="{FF2B5EF4-FFF2-40B4-BE49-F238E27FC236}">
                <a16:creationId xmlns:a16="http://schemas.microsoft.com/office/drawing/2014/main" id="{9EC6E54A-CE2C-499B-8905-A8E5F44DBFB8}"/>
              </a:ext>
            </a:extLst>
          </p:cNvPr>
          <p:cNvSpPr>
            <a:spLocks noGrp="1"/>
          </p:cNvSpPr>
          <p:nvPr>
            <p:ph sz="half" idx="2"/>
          </p:nvPr>
        </p:nvSpPr>
        <p:spPr>
          <a:xfrm>
            <a:off x="839788" y="2505075"/>
            <a:ext cx="10515600" cy="3684588"/>
          </a:xfrm>
        </p:spPr>
        <p:txBody>
          <a:bodyPr>
            <a:normAutofit/>
          </a:bodyPr>
          <a:lstStyle/>
          <a:p>
            <a:r>
              <a:rPr lang="cs-CZ" sz="2000" dirty="0"/>
              <a:t>Využívá principu elektrické indukce – kontaktní čočka s cívkou je aplikována pacientovi na rohovku.</a:t>
            </a:r>
          </a:p>
          <a:p>
            <a:r>
              <a:rPr lang="cs-CZ" sz="2000" dirty="0"/>
              <a:t>Při pohybu oka se měří změna elektrického náboje, která je zaznamenatelná a je tím větší, čím větší pohyb oko vykoná.</a:t>
            </a:r>
          </a:p>
          <a:p>
            <a:r>
              <a:rPr lang="cs-CZ" sz="2000" dirty="0"/>
              <a:t>Zcela okrajová metoda, pro děti nevhodná, nutná spolupráce, technická náročnost. </a:t>
            </a:r>
          </a:p>
          <a:p>
            <a:r>
              <a:rPr lang="cs-CZ" sz="2000" dirty="0"/>
              <a:t>Spíše jako zajímavost.</a:t>
            </a:r>
          </a:p>
          <a:p>
            <a:r>
              <a:rPr lang="cs-CZ" sz="2000" dirty="0"/>
              <a:t>Kontaktní čočky s mikročipy a cívkami se používají místo počítačové myši k ovládání kurzoru u lidí např. ochrnutých, po amputaci horních končetin atd…</a:t>
            </a:r>
            <a:endParaRPr lang="cs-CZ" sz="1600" dirty="0"/>
          </a:p>
        </p:txBody>
      </p:sp>
      <p:sp>
        <p:nvSpPr>
          <p:cNvPr id="4" name="Zástupný symbol pro číslo snímku 3">
            <a:extLst>
              <a:ext uri="{FF2B5EF4-FFF2-40B4-BE49-F238E27FC236}">
                <a16:creationId xmlns:a16="http://schemas.microsoft.com/office/drawing/2014/main" id="{810B1A37-F74C-4B80-AB20-326BF2C7B599}"/>
              </a:ext>
            </a:extLst>
          </p:cNvPr>
          <p:cNvSpPr>
            <a:spLocks noGrp="1"/>
          </p:cNvSpPr>
          <p:nvPr>
            <p:ph type="sldNum" sz="quarter" idx="12"/>
          </p:nvPr>
        </p:nvSpPr>
        <p:spPr/>
        <p:txBody>
          <a:bodyPr/>
          <a:lstStyle/>
          <a:p>
            <a:fld id="{AE236A8F-5E3B-4C2D-AD5D-AAFA5AF900F7}" type="slidenum">
              <a:rPr lang="cs-CZ" smtClean="0"/>
              <a:t>48</a:t>
            </a:fld>
            <a:endParaRPr lang="cs-CZ"/>
          </a:p>
        </p:txBody>
      </p:sp>
    </p:spTree>
    <p:extLst>
      <p:ext uri="{BB962C8B-B14F-4D97-AF65-F5344CB8AC3E}">
        <p14:creationId xmlns:p14="http://schemas.microsoft.com/office/powerpoint/2010/main" val="4219633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konvergence.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p:txBody>
          <a:bodyPr/>
          <a:lstStyle/>
          <a:p>
            <a:r>
              <a:rPr lang="cs-CZ" dirty="0"/>
              <a:t>Orientačně: </a:t>
            </a:r>
          </a:p>
        </p:txBody>
      </p:sp>
      <p:sp>
        <p:nvSpPr>
          <p:cNvPr id="4" name="Zástupný obsah 3">
            <a:extLst>
              <a:ext uri="{FF2B5EF4-FFF2-40B4-BE49-F238E27FC236}">
                <a16:creationId xmlns:a16="http://schemas.microsoft.com/office/drawing/2014/main" id="{A88035F3-FD21-468C-9C4E-46DB3EB16447}"/>
              </a:ext>
            </a:extLst>
          </p:cNvPr>
          <p:cNvSpPr>
            <a:spLocks noGrp="1"/>
          </p:cNvSpPr>
          <p:nvPr>
            <p:ph sz="half" idx="2"/>
          </p:nvPr>
        </p:nvSpPr>
        <p:spPr/>
        <p:txBody>
          <a:bodyPr>
            <a:normAutofit/>
          </a:bodyPr>
          <a:lstStyle/>
          <a:p>
            <a:r>
              <a:rPr lang="cs-CZ" sz="2200" dirty="0"/>
              <a:t>Součást vyšetření motility bulbů – lze pozorovat jestli se oba bulby sbíhají k nosu symetricky, či zda konvergence na některé straně „vázne“.</a:t>
            </a:r>
          </a:p>
          <a:p>
            <a:pPr lvl="1"/>
            <a:r>
              <a:rPr lang="cs-CZ" sz="1900" dirty="0"/>
              <a:t>Výraz „vázne“ opravdu na klinice používáme, např. motilita volně všemi směry, konvergence lehce vázne vpravo. –Tzn. že se pravým okem pacient dokáže podívat zcela vlevo, ve směru addukce, ale při konvergenci, tedy současném zatnutí obou m.r.int. Nedotahuje oko úplně k nosu. </a:t>
            </a:r>
          </a:p>
        </p:txBody>
      </p:sp>
      <p:sp>
        <p:nvSpPr>
          <p:cNvPr id="5" name="Zástupný text 4">
            <a:extLst>
              <a:ext uri="{FF2B5EF4-FFF2-40B4-BE49-F238E27FC236}">
                <a16:creationId xmlns:a16="http://schemas.microsoft.com/office/drawing/2014/main" id="{F13BE77A-4E51-4A50-9BC1-B32EA41356D3}"/>
              </a:ext>
            </a:extLst>
          </p:cNvPr>
          <p:cNvSpPr>
            <a:spLocks noGrp="1"/>
          </p:cNvSpPr>
          <p:nvPr>
            <p:ph type="body" sz="quarter" idx="3"/>
          </p:nvPr>
        </p:nvSpPr>
        <p:spPr/>
        <p:txBody>
          <a:bodyPr/>
          <a:lstStyle/>
          <a:p>
            <a:r>
              <a:rPr lang="cs-CZ" dirty="0" err="1"/>
              <a:t>Konvergometrem</a:t>
            </a:r>
            <a:r>
              <a:rPr lang="cs-CZ" dirty="0"/>
              <a:t> </a:t>
            </a:r>
          </a:p>
        </p:txBody>
      </p:sp>
      <p:sp>
        <p:nvSpPr>
          <p:cNvPr id="6" name="Zástupný obsah 5">
            <a:extLst>
              <a:ext uri="{FF2B5EF4-FFF2-40B4-BE49-F238E27FC236}">
                <a16:creationId xmlns:a16="http://schemas.microsoft.com/office/drawing/2014/main" id="{454A2F2A-5A80-434C-AB94-012616610693}"/>
              </a:ext>
            </a:extLst>
          </p:cNvPr>
          <p:cNvSpPr>
            <a:spLocks noGrp="1"/>
          </p:cNvSpPr>
          <p:nvPr>
            <p:ph sz="quarter" idx="4"/>
          </p:nvPr>
        </p:nvSpPr>
        <p:spPr/>
        <p:txBody>
          <a:bodyPr>
            <a:normAutofit/>
          </a:bodyPr>
          <a:lstStyle/>
          <a:p>
            <a:r>
              <a:rPr lang="cs-CZ" sz="2000" dirty="0"/>
              <a:t>Jednoduchý přístroj se stupnicí v centimetrech a posuvným jezdcem – světlo s černou tečkou uprostřed. Jezdcem se přibližuje k očím, na stupnici se změří vzdálenost, ve které dojde k rozdvojení obrazu černého bodu – tzv. blízký bod konvergence, u zdravého dítěte cca 5 cm, u dospělého 8 cm.</a:t>
            </a:r>
          </a:p>
          <a:p>
            <a:pPr lvl="1"/>
            <a:r>
              <a:rPr lang="cs-CZ" sz="1600" dirty="0"/>
              <a:t>Hromádková str. 72.</a:t>
            </a:r>
          </a:p>
        </p:txBody>
      </p:sp>
      <p:sp>
        <p:nvSpPr>
          <p:cNvPr id="7" name="Zástupný symbol pro číslo snímku 6">
            <a:extLst>
              <a:ext uri="{FF2B5EF4-FFF2-40B4-BE49-F238E27FC236}">
                <a16:creationId xmlns:a16="http://schemas.microsoft.com/office/drawing/2014/main" id="{BF397A97-BC17-47D4-B7FA-BE20CC4C339F}"/>
              </a:ext>
            </a:extLst>
          </p:cNvPr>
          <p:cNvSpPr>
            <a:spLocks noGrp="1"/>
          </p:cNvSpPr>
          <p:nvPr>
            <p:ph type="sldNum" sz="quarter" idx="12"/>
          </p:nvPr>
        </p:nvSpPr>
        <p:spPr/>
        <p:txBody>
          <a:bodyPr/>
          <a:lstStyle/>
          <a:p>
            <a:fld id="{AE236A8F-5E3B-4C2D-AD5D-AAFA5AF900F7}" type="slidenum">
              <a:rPr lang="cs-CZ" smtClean="0"/>
              <a:t>49</a:t>
            </a:fld>
            <a:endParaRPr lang="cs-CZ"/>
          </a:p>
        </p:txBody>
      </p:sp>
    </p:spTree>
    <p:extLst>
      <p:ext uri="{BB962C8B-B14F-4D97-AF65-F5344CB8AC3E}">
        <p14:creationId xmlns:p14="http://schemas.microsoft.com/office/powerpoint/2010/main" val="69126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a:t>Vývoj vidění</a:t>
            </a:r>
          </a:p>
        </p:txBody>
      </p:sp>
      <p:graphicFrame>
        <p:nvGraphicFramePr>
          <p:cNvPr id="5" name="Tabulka 5">
            <a:extLst>
              <a:ext uri="{FF2B5EF4-FFF2-40B4-BE49-F238E27FC236}">
                <a16:creationId xmlns:a16="http://schemas.microsoft.com/office/drawing/2014/main" id="{2A2A97C9-A5EF-4BD9-94F5-29974483CF04}"/>
              </a:ext>
            </a:extLst>
          </p:cNvPr>
          <p:cNvGraphicFramePr>
            <a:graphicFrameLocks noGrp="1"/>
          </p:cNvGraphicFramePr>
          <p:nvPr>
            <p:ph sz="half" idx="1"/>
          </p:nvPr>
        </p:nvGraphicFramePr>
        <p:xfrm>
          <a:off x="1024127" y="1757123"/>
          <a:ext cx="10549920" cy="5109506"/>
        </p:xfrm>
        <a:graphic>
          <a:graphicData uri="http://schemas.openxmlformats.org/drawingml/2006/table">
            <a:tbl>
              <a:tblPr firstRow="1" bandRow="1">
                <a:tableStyleId>{5C22544A-7EE6-4342-B048-85BDC9FD1C3A}</a:tableStyleId>
              </a:tblPr>
              <a:tblGrid>
                <a:gridCol w="1566738">
                  <a:extLst>
                    <a:ext uri="{9D8B030D-6E8A-4147-A177-3AD203B41FA5}">
                      <a16:colId xmlns:a16="http://schemas.microsoft.com/office/drawing/2014/main" val="3978395471"/>
                    </a:ext>
                  </a:extLst>
                </a:gridCol>
                <a:gridCol w="5466542">
                  <a:extLst>
                    <a:ext uri="{9D8B030D-6E8A-4147-A177-3AD203B41FA5}">
                      <a16:colId xmlns:a16="http://schemas.microsoft.com/office/drawing/2014/main" val="834581495"/>
                    </a:ext>
                  </a:extLst>
                </a:gridCol>
                <a:gridCol w="3516640">
                  <a:extLst>
                    <a:ext uri="{9D8B030D-6E8A-4147-A177-3AD203B41FA5}">
                      <a16:colId xmlns:a16="http://schemas.microsoft.com/office/drawing/2014/main" val="103610556"/>
                    </a:ext>
                  </a:extLst>
                </a:gridCol>
              </a:tblGrid>
              <a:tr h="370840">
                <a:tc>
                  <a:txBody>
                    <a:bodyPr/>
                    <a:lstStyle/>
                    <a:p>
                      <a:r>
                        <a:rPr lang="cs-CZ" dirty="0">
                          <a:solidFill>
                            <a:schemeClr val="tx1"/>
                          </a:solidFill>
                        </a:rPr>
                        <a:t>Věk </a:t>
                      </a:r>
                    </a:p>
                  </a:txBody>
                  <a:tcPr/>
                </a:tc>
                <a:tc>
                  <a:txBody>
                    <a:bodyPr/>
                    <a:lstStyle/>
                    <a:p>
                      <a:r>
                        <a:rPr lang="cs-CZ" dirty="0">
                          <a:solidFill>
                            <a:schemeClr val="tx1"/>
                          </a:solidFill>
                        </a:rPr>
                        <a:t>Vývoj vidění</a:t>
                      </a:r>
                    </a:p>
                  </a:txBody>
                  <a:tcPr/>
                </a:tc>
                <a:tc>
                  <a:txBody>
                    <a:bodyPr/>
                    <a:lstStyle/>
                    <a:p>
                      <a:r>
                        <a:rPr lang="cs-CZ" dirty="0">
                          <a:solidFill>
                            <a:schemeClr val="tx1"/>
                          </a:solidFill>
                        </a:rPr>
                        <a:t>Reflexy</a:t>
                      </a:r>
                    </a:p>
                  </a:txBody>
                  <a:tcPr/>
                </a:tc>
                <a:extLst>
                  <a:ext uri="{0D108BD9-81ED-4DB2-BD59-A6C34878D82A}">
                    <a16:rowId xmlns:a16="http://schemas.microsoft.com/office/drawing/2014/main" val="507688692"/>
                  </a:ext>
                </a:extLst>
              </a:tr>
              <a:tr h="370840">
                <a:tc>
                  <a:txBody>
                    <a:bodyPr/>
                    <a:lstStyle/>
                    <a:p>
                      <a:r>
                        <a:rPr lang="cs-CZ" dirty="0"/>
                        <a:t>Novorozenec</a:t>
                      </a:r>
                    </a:p>
                  </a:txBody>
                  <a:tcPr/>
                </a:tc>
                <a:tc>
                  <a:txBody>
                    <a:bodyPr/>
                    <a:lstStyle/>
                    <a:p>
                      <a:r>
                        <a:rPr lang="cs-CZ" dirty="0"/>
                        <a:t>Světlocit, skotopické vidění</a:t>
                      </a:r>
                    </a:p>
                  </a:txBody>
                  <a:tcPr/>
                </a:tc>
                <a:tc>
                  <a:txBody>
                    <a:bodyPr/>
                    <a:lstStyle/>
                    <a:p>
                      <a:r>
                        <a:rPr lang="cs-CZ" dirty="0"/>
                        <a:t>Fotoreakce, </a:t>
                      </a:r>
                      <a:r>
                        <a:rPr lang="cs-CZ" dirty="0" err="1"/>
                        <a:t>optokinetický</a:t>
                      </a:r>
                      <a:r>
                        <a:rPr lang="cs-CZ" dirty="0"/>
                        <a:t> reflex</a:t>
                      </a:r>
                    </a:p>
                  </a:txBody>
                  <a:tcPr/>
                </a:tc>
                <a:extLst>
                  <a:ext uri="{0D108BD9-81ED-4DB2-BD59-A6C34878D82A}">
                    <a16:rowId xmlns:a16="http://schemas.microsoft.com/office/drawing/2014/main" val="3915349022"/>
                  </a:ext>
                </a:extLst>
              </a:tr>
              <a:tr h="370840">
                <a:tc>
                  <a:txBody>
                    <a:bodyPr/>
                    <a:lstStyle/>
                    <a:p>
                      <a:pPr marL="342900" indent="-342900">
                        <a:buAutoNum type="arabicPeriod"/>
                      </a:pPr>
                      <a:r>
                        <a:rPr lang="cs-CZ" dirty="0"/>
                        <a:t>Měsíc</a:t>
                      </a:r>
                    </a:p>
                  </a:txBody>
                  <a:tcPr/>
                </a:tc>
                <a:tc>
                  <a:txBody>
                    <a:bodyPr/>
                    <a:lstStyle/>
                    <a:p>
                      <a:r>
                        <a:rPr lang="cs-CZ" dirty="0"/>
                        <a:t>Monokulární periferní fixace</a:t>
                      </a:r>
                    </a:p>
                  </a:txBody>
                  <a:tcPr/>
                </a:tc>
                <a:tc>
                  <a:txBody>
                    <a:bodyPr/>
                    <a:lstStyle/>
                    <a:p>
                      <a:r>
                        <a:rPr lang="cs-CZ" dirty="0"/>
                        <a:t>Fixační a pohledový reflex</a:t>
                      </a:r>
                    </a:p>
                  </a:txBody>
                  <a:tcPr/>
                </a:tc>
                <a:extLst>
                  <a:ext uri="{0D108BD9-81ED-4DB2-BD59-A6C34878D82A}">
                    <a16:rowId xmlns:a16="http://schemas.microsoft.com/office/drawing/2014/main" val="4119226778"/>
                  </a:ext>
                </a:extLst>
              </a:tr>
              <a:tr h="370840">
                <a:tc>
                  <a:txBody>
                    <a:bodyPr/>
                    <a:lstStyle/>
                    <a:p>
                      <a:r>
                        <a:rPr lang="cs-CZ" dirty="0"/>
                        <a:t>2. Měsíc</a:t>
                      </a:r>
                    </a:p>
                  </a:txBody>
                  <a:tcPr/>
                </a:tc>
                <a:tc>
                  <a:txBody>
                    <a:bodyPr/>
                    <a:lstStyle/>
                    <a:p>
                      <a:r>
                        <a:rPr lang="cs-CZ" dirty="0"/>
                        <a:t>Binokulární periferní fixace</a:t>
                      </a:r>
                    </a:p>
                  </a:txBody>
                  <a:tcPr/>
                </a:tc>
                <a:tc>
                  <a:txBody>
                    <a:bodyPr/>
                    <a:lstStyle/>
                    <a:p>
                      <a:r>
                        <a:rPr lang="cs-CZ" dirty="0"/>
                        <a:t>Konjugované pohyby (verze)</a:t>
                      </a:r>
                    </a:p>
                  </a:txBody>
                  <a:tcPr/>
                </a:tc>
                <a:extLst>
                  <a:ext uri="{0D108BD9-81ED-4DB2-BD59-A6C34878D82A}">
                    <a16:rowId xmlns:a16="http://schemas.microsoft.com/office/drawing/2014/main" val="1105161304"/>
                  </a:ext>
                </a:extLst>
              </a:tr>
              <a:tr h="370840">
                <a:tc>
                  <a:txBody>
                    <a:bodyPr/>
                    <a:lstStyle/>
                    <a:p>
                      <a:r>
                        <a:rPr lang="cs-CZ" dirty="0"/>
                        <a:t>3. Měsíc</a:t>
                      </a:r>
                    </a:p>
                  </a:txBody>
                  <a:tcPr/>
                </a:tc>
                <a:tc>
                  <a:txBody>
                    <a:bodyPr/>
                    <a:lstStyle/>
                    <a:p>
                      <a:r>
                        <a:rPr lang="cs-CZ" dirty="0"/>
                        <a:t>Centrální fixace (základ binokulárního vidění)</a:t>
                      </a:r>
                    </a:p>
                  </a:txBody>
                  <a:tcPr/>
                </a:tc>
                <a:tc>
                  <a:txBody>
                    <a:bodyPr/>
                    <a:lstStyle/>
                    <a:p>
                      <a:r>
                        <a:rPr lang="cs-CZ" dirty="0" err="1"/>
                        <a:t>Disjungované</a:t>
                      </a:r>
                      <a:r>
                        <a:rPr lang="cs-CZ" dirty="0"/>
                        <a:t> pohyby (</a:t>
                      </a:r>
                      <a:r>
                        <a:rPr lang="cs-CZ" dirty="0" err="1"/>
                        <a:t>vergence</a:t>
                      </a:r>
                      <a:r>
                        <a:rPr lang="cs-CZ" dirty="0"/>
                        <a:t>)</a:t>
                      </a:r>
                    </a:p>
                  </a:txBody>
                  <a:tcPr/>
                </a:tc>
                <a:extLst>
                  <a:ext uri="{0D108BD9-81ED-4DB2-BD59-A6C34878D82A}">
                    <a16:rowId xmlns:a16="http://schemas.microsoft.com/office/drawing/2014/main" val="4267365817"/>
                  </a:ext>
                </a:extLst>
              </a:tr>
              <a:tr h="370840">
                <a:tc>
                  <a:txBody>
                    <a:bodyPr/>
                    <a:lstStyle/>
                    <a:p>
                      <a:r>
                        <a:rPr lang="cs-CZ" dirty="0"/>
                        <a:t>4. Měsíc</a:t>
                      </a:r>
                    </a:p>
                  </a:txBody>
                  <a:tcPr/>
                </a:tc>
                <a:tc>
                  <a:txBody>
                    <a:bodyPr/>
                    <a:lstStyle/>
                    <a:p>
                      <a:r>
                        <a:rPr lang="cs-CZ" dirty="0"/>
                        <a:t>Akomodace, převaha skotopického vidění</a:t>
                      </a:r>
                    </a:p>
                  </a:txBody>
                  <a:tcPr/>
                </a:tc>
                <a:tc>
                  <a:txBody>
                    <a:bodyPr/>
                    <a:lstStyle/>
                    <a:p>
                      <a:r>
                        <a:rPr lang="cs-CZ" dirty="0"/>
                        <a:t>Akomodačně konvergentní reflex</a:t>
                      </a:r>
                    </a:p>
                  </a:txBody>
                  <a:tcPr/>
                </a:tc>
                <a:extLst>
                  <a:ext uri="{0D108BD9-81ED-4DB2-BD59-A6C34878D82A}">
                    <a16:rowId xmlns:a16="http://schemas.microsoft.com/office/drawing/2014/main" val="2225916958"/>
                  </a:ext>
                </a:extLst>
              </a:tr>
              <a:tr h="370840">
                <a:tc>
                  <a:txBody>
                    <a:bodyPr/>
                    <a:lstStyle/>
                    <a:p>
                      <a:r>
                        <a:rPr lang="cs-CZ" dirty="0"/>
                        <a:t>6. Měsíc</a:t>
                      </a:r>
                    </a:p>
                  </a:txBody>
                  <a:tcPr/>
                </a:tc>
                <a:tc>
                  <a:txBody>
                    <a:bodyPr/>
                    <a:lstStyle/>
                    <a:p>
                      <a:r>
                        <a:rPr lang="cs-CZ" dirty="0"/>
                        <a:t>Dokončen vývoj </a:t>
                      </a:r>
                      <a:r>
                        <a:rPr lang="cs-CZ" dirty="0" err="1"/>
                        <a:t>makuly</a:t>
                      </a:r>
                      <a:endParaRPr lang="cs-CZ" dirty="0"/>
                    </a:p>
                  </a:txBody>
                  <a:tcPr/>
                </a:tc>
                <a:tc>
                  <a:txBody>
                    <a:bodyPr/>
                    <a:lstStyle/>
                    <a:p>
                      <a:r>
                        <a:rPr lang="cs-CZ" dirty="0"/>
                        <a:t>Fúzní reflex, kompenzační reflex</a:t>
                      </a:r>
                    </a:p>
                  </a:txBody>
                  <a:tcPr/>
                </a:tc>
                <a:extLst>
                  <a:ext uri="{0D108BD9-81ED-4DB2-BD59-A6C34878D82A}">
                    <a16:rowId xmlns:a16="http://schemas.microsoft.com/office/drawing/2014/main" val="3469234292"/>
                  </a:ext>
                </a:extLst>
              </a:tr>
              <a:tr h="491786">
                <a:tc>
                  <a:txBody>
                    <a:bodyPr/>
                    <a:lstStyle/>
                    <a:p>
                      <a:r>
                        <a:rPr lang="cs-CZ" dirty="0"/>
                        <a:t>9. Měsíc</a:t>
                      </a:r>
                    </a:p>
                  </a:txBody>
                  <a:tcPr/>
                </a:tc>
                <a:tc>
                  <a:txBody>
                    <a:bodyPr/>
                    <a:lstStyle/>
                    <a:p>
                      <a:r>
                        <a:rPr lang="cs-CZ" dirty="0" err="1"/>
                        <a:t>Visus</a:t>
                      </a:r>
                      <a:r>
                        <a:rPr lang="cs-CZ" dirty="0"/>
                        <a:t> 5/50</a:t>
                      </a:r>
                    </a:p>
                  </a:txBody>
                  <a:tcPr/>
                </a:tc>
                <a:tc>
                  <a:txBody>
                    <a:bodyPr/>
                    <a:lstStyle/>
                    <a:p>
                      <a:r>
                        <a:rPr lang="cs-CZ" dirty="0"/>
                        <a:t>Upevnění reflexu fixace a pohledu</a:t>
                      </a:r>
                    </a:p>
                  </a:txBody>
                  <a:tcPr/>
                </a:tc>
                <a:extLst>
                  <a:ext uri="{0D108BD9-81ED-4DB2-BD59-A6C34878D82A}">
                    <a16:rowId xmlns:a16="http://schemas.microsoft.com/office/drawing/2014/main" val="2438568605"/>
                  </a:ext>
                </a:extLst>
              </a:tr>
              <a:tr h="370840">
                <a:tc>
                  <a:txBody>
                    <a:bodyPr/>
                    <a:lstStyle/>
                    <a:p>
                      <a:pPr marL="0" indent="0">
                        <a:buNone/>
                      </a:pPr>
                      <a:r>
                        <a:rPr lang="cs-CZ" dirty="0"/>
                        <a:t>1. Rok</a:t>
                      </a:r>
                    </a:p>
                  </a:txBody>
                  <a:tcPr/>
                </a:tc>
                <a:tc>
                  <a:txBody>
                    <a:bodyPr/>
                    <a:lstStyle/>
                    <a:p>
                      <a:r>
                        <a:rPr lang="cs-CZ" dirty="0"/>
                        <a:t>Stálá hodnota předmětu</a:t>
                      </a:r>
                    </a:p>
                  </a:txBody>
                  <a:tcPr/>
                </a:tc>
                <a:tc>
                  <a:txBody>
                    <a:bodyPr/>
                    <a:lstStyle/>
                    <a:p>
                      <a:r>
                        <a:rPr lang="cs-CZ" dirty="0"/>
                        <a:t>Upevnění binokulárních reflexů </a:t>
                      </a:r>
                    </a:p>
                  </a:txBody>
                  <a:tcPr/>
                </a:tc>
                <a:extLst>
                  <a:ext uri="{0D108BD9-81ED-4DB2-BD59-A6C34878D82A}">
                    <a16:rowId xmlns:a16="http://schemas.microsoft.com/office/drawing/2014/main" val="191439257"/>
                  </a:ext>
                </a:extLst>
              </a:tr>
              <a:tr h="370840">
                <a:tc>
                  <a:txBody>
                    <a:bodyPr/>
                    <a:lstStyle/>
                    <a:p>
                      <a:r>
                        <a:rPr lang="cs-CZ" dirty="0"/>
                        <a:t>2. Rok</a:t>
                      </a:r>
                    </a:p>
                  </a:txBody>
                  <a:tcPr/>
                </a:tc>
                <a:tc>
                  <a:txBody>
                    <a:bodyPr/>
                    <a:lstStyle/>
                    <a:p>
                      <a:r>
                        <a:rPr lang="cs-CZ" dirty="0"/>
                        <a:t>Pojmenování poznaného</a:t>
                      </a:r>
                    </a:p>
                  </a:txBody>
                  <a:tcPr/>
                </a:tc>
                <a:tc>
                  <a:txBody>
                    <a:bodyPr/>
                    <a:lstStyle/>
                    <a:p>
                      <a:r>
                        <a:rPr lang="cs-CZ" dirty="0"/>
                        <a:t>Upevnění akomodačně konvergentního reflexu</a:t>
                      </a:r>
                    </a:p>
                  </a:txBody>
                  <a:tcPr/>
                </a:tc>
                <a:extLst>
                  <a:ext uri="{0D108BD9-81ED-4DB2-BD59-A6C34878D82A}">
                    <a16:rowId xmlns:a16="http://schemas.microsoft.com/office/drawing/2014/main" val="909924892"/>
                  </a:ext>
                </a:extLst>
              </a:tr>
              <a:tr h="370840">
                <a:tc>
                  <a:txBody>
                    <a:bodyPr/>
                    <a:lstStyle/>
                    <a:p>
                      <a:r>
                        <a:rPr lang="cs-CZ" dirty="0"/>
                        <a:t>3. Rok</a:t>
                      </a:r>
                    </a:p>
                  </a:txBody>
                  <a:tcPr/>
                </a:tc>
                <a:tc>
                  <a:txBody>
                    <a:bodyPr/>
                    <a:lstStyle/>
                    <a:p>
                      <a:r>
                        <a:rPr lang="cs-CZ" dirty="0" err="1"/>
                        <a:t>Visus</a:t>
                      </a:r>
                      <a:r>
                        <a:rPr lang="cs-CZ" dirty="0"/>
                        <a:t> 5/10</a:t>
                      </a:r>
                    </a:p>
                  </a:txBody>
                  <a:tcPr/>
                </a:tc>
                <a:tc>
                  <a:txBody>
                    <a:bodyPr/>
                    <a:lstStyle/>
                    <a:p>
                      <a:r>
                        <a:rPr lang="cs-CZ" dirty="0"/>
                        <a:t>Upevnění fúzního reflexu</a:t>
                      </a:r>
                    </a:p>
                  </a:txBody>
                  <a:tcPr/>
                </a:tc>
                <a:extLst>
                  <a:ext uri="{0D108BD9-81ED-4DB2-BD59-A6C34878D82A}">
                    <a16:rowId xmlns:a16="http://schemas.microsoft.com/office/drawing/2014/main" val="1983545392"/>
                  </a:ext>
                </a:extLst>
              </a:tr>
              <a:tr h="370840">
                <a:tc>
                  <a:txBody>
                    <a:bodyPr/>
                    <a:lstStyle/>
                    <a:p>
                      <a:r>
                        <a:rPr lang="cs-CZ" dirty="0"/>
                        <a:t>4. - 6. Rok </a:t>
                      </a:r>
                    </a:p>
                  </a:txBody>
                  <a:tcPr/>
                </a:tc>
                <a:tc>
                  <a:txBody>
                    <a:bodyPr/>
                    <a:lstStyle/>
                    <a:p>
                      <a:r>
                        <a:rPr lang="cs-CZ" dirty="0" err="1"/>
                        <a:t>Visus</a:t>
                      </a:r>
                      <a:r>
                        <a:rPr lang="cs-CZ" dirty="0"/>
                        <a:t> 5/5, poznání souvislostí prostorového vidění</a:t>
                      </a:r>
                    </a:p>
                  </a:txBody>
                  <a:tcPr/>
                </a:tc>
                <a:tc>
                  <a:txBody>
                    <a:bodyPr/>
                    <a:lstStyle/>
                    <a:p>
                      <a:r>
                        <a:rPr lang="cs-CZ" dirty="0"/>
                        <a:t>Rozvoj a upevnění binokulárního vidění</a:t>
                      </a:r>
                    </a:p>
                  </a:txBody>
                  <a:tcPr/>
                </a:tc>
                <a:extLst>
                  <a:ext uri="{0D108BD9-81ED-4DB2-BD59-A6C34878D82A}">
                    <a16:rowId xmlns:a16="http://schemas.microsoft.com/office/drawing/2014/main" val="3191772205"/>
                  </a:ext>
                </a:extLst>
              </a:tr>
            </a:tbl>
          </a:graphicData>
        </a:graphic>
      </p:graphicFrame>
      <p:sp>
        <p:nvSpPr>
          <p:cNvPr id="3" name="Zástupný symbol pro číslo snímku 2">
            <a:extLst>
              <a:ext uri="{FF2B5EF4-FFF2-40B4-BE49-F238E27FC236}">
                <a16:creationId xmlns:a16="http://schemas.microsoft.com/office/drawing/2014/main" id="{D2A6810A-13F3-4FF4-BEE3-0640A4169E71}"/>
              </a:ext>
            </a:extLst>
          </p:cNvPr>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2495604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postavení očí: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p:txBody>
          <a:bodyPr/>
          <a:lstStyle/>
          <a:p>
            <a:r>
              <a:rPr lang="cs-CZ" dirty="0"/>
              <a:t>Orientačně</a:t>
            </a:r>
            <a:br>
              <a:rPr lang="cs-CZ" dirty="0"/>
            </a:br>
            <a:endParaRPr lang="cs-CZ" dirty="0"/>
          </a:p>
        </p:txBody>
      </p:sp>
      <p:sp>
        <p:nvSpPr>
          <p:cNvPr id="4" name="Zástupný obsah 3">
            <a:extLst>
              <a:ext uri="{FF2B5EF4-FFF2-40B4-BE49-F238E27FC236}">
                <a16:creationId xmlns:a16="http://schemas.microsoft.com/office/drawing/2014/main" id="{A88035F3-FD21-468C-9C4E-46DB3EB16447}"/>
              </a:ext>
            </a:extLst>
          </p:cNvPr>
          <p:cNvSpPr>
            <a:spLocks noGrp="1"/>
          </p:cNvSpPr>
          <p:nvPr>
            <p:ph sz="half" idx="2"/>
          </p:nvPr>
        </p:nvSpPr>
        <p:spPr/>
        <p:txBody>
          <a:bodyPr>
            <a:normAutofit lnSpcReduction="10000"/>
          </a:bodyPr>
          <a:lstStyle/>
          <a:p>
            <a:r>
              <a:rPr lang="cs-CZ" sz="2000" dirty="0"/>
              <a:t>U nejmenších nebo nespolupracujících dětí (např. ADHD, autisté, mentálně retardované děti,…)</a:t>
            </a:r>
          </a:p>
          <a:p>
            <a:r>
              <a:rPr lang="cs-CZ" sz="2000" dirty="0"/>
              <a:t>Zápis slovní – např.:  „V prostoru orientačně velká levostranná </a:t>
            </a:r>
            <a:r>
              <a:rPr lang="cs-CZ" sz="2000" dirty="0" err="1"/>
              <a:t>esotropie</a:t>
            </a:r>
            <a:r>
              <a:rPr lang="cs-CZ" sz="2000" dirty="0"/>
              <a:t>.“</a:t>
            </a:r>
          </a:p>
          <a:p>
            <a:r>
              <a:rPr lang="cs-CZ" sz="2000" dirty="0"/>
              <a:t>Někdy prostě nezbývá žádná jiná metoda, než tato. </a:t>
            </a:r>
          </a:p>
        </p:txBody>
      </p:sp>
      <p:sp>
        <p:nvSpPr>
          <p:cNvPr id="5" name="Zástupný text 4">
            <a:extLst>
              <a:ext uri="{FF2B5EF4-FFF2-40B4-BE49-F238E27FC236}">
                <a16:creationId xmlns:a16="http://schemas.microsoft.com/office/drawing/2014/main" id="{F13BE77A-4E51-4A50-9BC1-B32EA41356D3}"/>
              </a:ext>
            </a:extLst>
          </p:cNvPr>
          <p:cNvSpPr>
            <a:spLocks noGrp="1"/>
          </p:cNvSpPr>
          <p:nvPr>
            <p:ph type="body" sz="quarter" idx="3"/>
          </p:nvPr>
        </p:nvSpPr>
        <p:spPr/>
        <p:txBody>
          <a:bodyPr/>
          <a:lstStyle/>
          <a:p>
            <a:r>
              <a:rPr lang="cs-CZ" dirty="0"/>
              <a:t>Měření polohy rohovkových reflexů dle </a:t>
            </a:r>
            <a:r>
              <a:rPr lang="cs-CZ" dirty="0" err="1"/>
              <a:t>Hirschberga</a:t>
            </a:r>
            <a:endParaRPr lang="cs-CZ" dirty="0"/>
          </a:p>
        </p:txBody>
      </p:sp>
      <p:sp>
        <p:nvSpPr>
          <p:cNvPr id="6" name="Zástupný obsah 5">
            <a:extLst>
              <a:ext uri="{FF2B5EF4-FFF2-40B4-BE49-F238E27FC236}">
                <a16:creationId xmlns:a16="http://schemas.microsoft.com/office/drawing/2014/main" id="{454A2F2A-5A80-434C-AB94-012616610693}"/>
              </a:ext>
            </a:extLst>
          </p:cNvPr>
          <p:cNvSpPr>
            <a:spLocks noGrp="1"/>
          </p:cNvSpPr>
          <p:nvPr>
            <p:ph sz="quarter" idx="4"/>
          </p:nvPr>
        </p:nvSpPr>
        <p:spPr>
          <a:xfrm>
            <a:off x="6172200" y="2505075"/>
            <a:ext cx="5183188" cy="4117794"/>
          </a:xfrm>
        </p:spPr>
        <p:txBody>
          <a:bodyPr>
            <a:normAutofit lnSpcReduction="10000"/>
          </a:bodyPr>
          <a:lstStyle/>
          <a:p>
            <a:r>
              <a:rPr lang="cs-CZ" sz="2000" dirty="0"/>
              <a:t>U dětí, které alespoň na chvíli udrží oči „v klidu“.</a:t>
            </a:r>
          </a:p>
          <a:p>
            <a:r>
              <a:rPr lang="cs-CZ" sz="2000" dirty="0"/>
              <a:t>Obě oči se osvětlí zaráz světlem baterky/oftalmoskopu (z přiměřené vzdálenosti &gt;1 m)</a:t>
            </a:r>
          </a:p>
          <a:p>
            <a:r>
              <a:rPr lang="cs-CZ" sz="2000" dirty="0"/>
              <a:t>Podle polohy rohovkových reflexů (odrazů světla) lze určit směr a při troše zkušenosti i přibližnou velikost úchylky. </a:t>
            </a:r>
          </a:p>
          <a:p>
            <a:r>
              <a:rPr lang="cs-CZ" sz="2000" dirty="0"/>
              <a:t>Reflex na fixujícím (nešilhajícím) oku je v zornici, diskrétně (takřka neznatelně) posunutý z centra nasálně a lehce nahoru. </a:t>
            </a:r>
          </a:p>
          <a:p>
            <a:r>
              <a:rPr lang="cs-CZ" sz="2000" dirty="0"/>
              <a:t>Při paralelním postavení očí pak budou na obou očích reflexy v této poloze.</a:t>
            </a:r>
          </a:p>
        </p:txBody>
      </p:sp>
      <p:sp>
        <p:nvSpPr>
          <p:cNvPr id="7" name="Zástupný symbol pro číslo snímku 6">
            <a:extLst>
              <a:ext uri="{FF2B5EF4-FFF2-40B4-BE49-F238E27FC236}">
                <a16:creationId xmlns:a16="http://schemas.microsoft.com/office/drawing/2014/main" id="{2A347859-B45C-4EA8-A874-669763A89E45}"/>
              </a:ext>
            </a:extLst>
          </p:cNvPr>
          <p:cNvSpPr>
            <a:spLocks noGrp="1"/>
          </p:cNvSpPr>
          <p:nvPr>
            <p:ph type="sldNum" sz="quarter" idx="12"/>
          </p:nvPr>
        </p:nvSpPr>
        <p:spPr/>
        <p:txBody>
          <a:bodyPr/>
          <a:lstStyle/>
          <a:p>
            <a:fld id="{AE236A8F-5E3B-4C2D-AD5D-AAFA5AF900F7}" type="slidenum">
              <a:rPr lang="cs-CZ" smtClean="0"/>
              <a:t>50</a:t>
            </a:fld>
            <a:endParaRPr lang="cs-CZ"/>
          </a:p>
        </p:txBody>
      </p:sp>
    </p:spTree>
    <p:extLst>
      <p:ext uri="{BB962C8B-B14F-4D97-AF65-F5344CB8AC3E}">
        <p14:creationId xmlns:p14="http://schemas.microsoft.com/office/powerpoint/2010/main" val="4096410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postavení očí: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681163"/>
            <a:ext cx="6997926" cy="823912"/>
          </a:xfrm>
        </p:spPr>
        <p:txBody>
          <a:bodyPr>
            <a:normAutofit/>
          </a:bodyPr>
          <a:lstStyle/>
          <a:p>
            <a:r>
              <a:rPr lang="cs-CZ" dirty="0"/>
              <a:t>Určení směru úchylky (OD fixující, OS šilhající): </a:t>
            </a:r>
            <a:br>
              <a:rPr lang="cs-CZ" dirty="0"/>
            </a:br>
            <a:endParaRPr lang="cs-CZ" dirty="0"/>
          </a:p>
        </p:txBody>
      </p:sp>
      <p:pic>
        <p:nvPicPr>
          <p:cNvPr id="8" name="Zástupný obsah 7" descr="Obsah obrázku kreslení&#10;&#10;Popis byl vytvořen automaticky">
            <a:extLst>
              <a:ext uri="{FF2B5EF4-FFF2-40B4-BE49-F238E27FC236}">
                <a16:creationId xmlns:a16="http://schemas.microsoft.com/office/drawing/2014/main" id="{CD6922CC-6F7B-46C7-9C55-BD6ACC40E56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67537" y="2505075"/>
            <a:ext cx="7860075" cy="4224323"/>
          </a:xfrm>
        </p:spPr>
      </p:pic>
      <p:sp>
        <p:nvSpPr>
          <p:cNvPr id="4" name="Zástupný symbol pro číslo snímku 3">
            <a:extLst>
              <a:ext uri="{FF2B5EF4-FFF2-40B4-BE49-F238E27FC236}">
                <a16:creationId xmlns:a16="http://schemas.microsoft.com/office/drawing/2014/main" id="{06A74984-E21A-413E-9785-C959D07F7448}"/>
              </a:ext>
            </a:extLst>
          </p:cNvPr>
          <p:cNvSpPr>
            <a:spLocks noGrp="1"/>
          </p:cNvSpPr>
          <p:nvPr>
            <p:ph type="sldNum" sz="quarter" idx="12"/>
          </p:nvPr>
        </p:nvSpPr>
        <p:spPr/>
        <p:txBody>
          <a:bodyPr/>
          <a:lstStyle/>
          <a:p>
            <a:fld id="{AE236A8F-5E3B-4C2D-AD5D-AAFA5AF900F7}" type="slidenum">
              <a:rPr lang="cs-CZ" smtClean="0"/>
              <a:t>51</a:t>
            </a:fld>
            <a:endParaRPr lang="cs-CZ"/>
          </a:p>
        </p:txBody>
      </p:sp>
    </p:spTree>
    <p:extLst>
      <p:ext uri="{BB962C8B-B14F-4D97-AF65-F5344CB8AC3E}">
        <p14:creationId xmlns:p14="http://schemas.microsoft.com/office/powerpoint/2010/main" val="979964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postavení očí: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p:txBody>
          <a:bodyPr/>
          <a:lstStyle/>
          <a:p>
            <a:r>
              <a:rPr lang="cs-CZ" dirty="0"/>
              <a:t>Určení velikosti stupně šilhání: </a:t>
            </a:r>
            <a:br>
              <a:rPr lang="cs-CZ" dirty="0"/>
            </a:br>
            <a:endParaRPr lang="cs-CZ" dirty="0"/>
          </a:p>
        </p:txBody>
      </p:sp>
      <p:pic>
        <p:nvPicPr>
          <p:cNvPr id="12" name="Zástupný obsah 11" descr="Obsah obrázku kreslení&#10;&#10;Popis byl vytvořen automaticky">
            <a:extLst>
              <a:ext uri="{FF2B5EF4-FFF2-40B4-BE49-F238E27FC236}">
                <a16:creationId xmlns:a16="http://schemas.microsoft.com/office/drawing/2014/main" id="{F90E48B6-1447-4D26-9CD0-9B70424E644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6612" y="2252619"/>
            <a:ext cx="10619514" cy="4240256"/>
          </a:xfrm>
        </p:spPr>
      </p:pic>
      <p:sp>
        <p:nvSpPr>
          <p:cNvPr id="8" name="Zástupný obsah 7">
            <a:extLst>
              <a:ext uri="{FF2B5EF4-FFF2-40B4-BE49-F238E27FC236}">
                <a16:creationId xmlns:a16="http://schemas.microsoft.com/office/drawing/2014/main" id="{196E407B-C9CE-44EA-824A-F584EFF4439B}"/>
              </a:ext>
            </a:extLst>
          </p:cNvPr>
          <p:cNvSpPr>
            <a:spLocks noGrp="1"/>
          </p:cNvSpPr>
          <p:nvPr>
            <p:ph sz="quarter" idx="4"/>
          </p:nvPr>
        </p:nvSpPr>
        <p:spPr>
          <a:xfrm>
            <a:off x="836612" y="2093119"/>
            <a:ext cx="5183188" cy="522446"/>
          </a:xfrm>
        </p:spPr>
        <p:txBody>
          <a:bodyPr>
            <a:normAutofit/>
          </a:bodyPr>
          <a:lstStyle/>
          <a:p>
            <a:r>
              <a:rPr lang="cs-CZ" sz="1400" dirty="0"/>
              <a:t>Viz Hromádková  str. 73.</a:t>
            </a:r>
          </a:p>
        </p:txBody>
      </p:sp>
      <p:sp>
        <p:nvSpPr>
          <p:cNvPr id="4" name="Zástupný symbol pro číslo snímku 3">
            <a:extLst>
              <a:ext uri="{FF2B5EF4-FFF2-40B4-BE49-F238E27FC236}">
                <a16:creationId xmlns:a16="http://schemas.microsoft.com/office/drawing/2014/main" id="{A9AA6481-F690-45E1-B37D-E0289482BF55}"/>
              </a:ext>
            </a:extLst>
          </p:cNvPr>
          <p:cNvSpPr>
            <a:spLocks noGrp="1"/>
          </p:cNvSpPr>
          <p:nvPr>
            <p:ph type="sldNum" sz="quarter" idx="12"/>
          </p:nvPr>
        </p:nvSpPr>
        <p:spPr/>
        <p:txBody>
          <a:bodyPr/>
          <a:lstStyle/>
          <a:p>
            <a:fld id="{AE236A8F-5E3B-4C2D-AD5D-AAFA5AF900F7}" type="slidenum">
              <a:rPr lang="cs-CZ" smtClean="0"/>
              <a:t>52</a:t>
            </a:fld>
            <a:endParaRPr lang="cs-CZ"/>
          </a:p>
        </p:txBody>
      </p:sp>
    </p:spTree>
    <p:extLst>
      <p:ext uri="{BB962C8B-B14F-4D97-AF65-F5344CB8AC3E}">
        <p14:creationId xmlns:p14="http://schemas.microsoft.com/office/powerpoint/2010/main" val="193251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postavení očí: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p:txBody>
          <a:bodyPr/>
          <a:lstStyle/>
          <a:p>
            <a:r>
              <a:rPr lang="cs-CZ" dirty="0" err="1"/>
              <a:t>Brȕcknerův</a:t>
            </a:r>
            <a:r>
              <a:rPr lang="cs-CZ" dirty="0"/>
              <a:t> prosvětlovací test: </a:t>
            </a:r>
            <a:br>
              <a:rPr lang="cs-CZ" dirty="0"/>
            </a:br>
            <a:endParaRPr lang="cs-CZ" dirty="0"/>
          </a:p>
        </p:txBody>
      </p:sp>
      <p:sp>
        <p:nvSpPr>
          <p:cNvPr id="4" name="Zástupný obsah 3">
            <a:extLst>
              <a:ext uri="{FF2B5EF4-FFF2-40B4-BE49-F238E27FC236}">
                <a16:creationId xmlns:a16="http://schemas.microsoft.com/office/drawing/2014/main" id="{A88035F3-FD21-468C-9C4E-46DB3EB16447}"/>
              </a:ext>
            </a:extLst>
          </p:cNvPr>
          <p:cNvSpPr>
            <a:spLocks noGrp="1"/>
          </p:cNvSpPr>
          <p:nvPr>
            <p:ph sz="half" idx="2"/>
          </p:nvPr>
        </p:nvSpPr>
        <p:spPr>
          <a:xfrm>
            <a:off x="839788" y="2505074"/>
            <a:ext cx="10512424" cy="4352925"/>
          </a:xfrm>
        </p:spPr>
        <p:txBody>
          <a:bodyPr>
            <a:normAutofit/>
          </a:bodyPr>
          <a:lstStyle/>
          <a:p>
            <a:r>
              <a:rPr lang="cs-CZ" sz="2000" dirty="0"/>
              <a:t>Málo průkazný, u malých dětí. </a:t>
            </a:r>
          </a:p>
          <a:p>
            <a:r>
              <a:rPr lang="cs-CZ" sz="2000" dirty="0"/>
              <a:t>1) Fáze simultánní – osvětlení obou očí zaráz, sleduje se poloha roh. reflexů, barva, velikost a reakce zornice.  </a:t>
            </a:r>
          </a:p>
          <a:p>
            <a:pPr lvl="1"/>
            <a:r>
              <a:rPr lang="cs-CZ" sz="1600" dirty="0"/>
              <a:t>Reflexy symetrické, zornice zúžené, šedé – </a:t>
            </a:r>
            <a:r>
              <a:rPr lang="cs-CZ" sz="1600" dirty="0" err="1"/>
              <a:t>ortoforie</a:t>
            </a:r>
            <a:r>
              <a:rPr lang="cs-CZ" sz="1600" dirty="0"/>
              <a:t>.</a:t>
            </a:r>
          </a:p>
          <a:p>
            <a:pPr lvl="1"/>
            <a:r>
              <a:rPr lang="cs-CZ" sz="1600" dirty="0"/>
              <a:t>Jeden reflex normálně uložený, druhý excentricky – pak dítě šilhá (obdobně jako u </a:t>
            </a:r>
            <a:r>
              <a:rPr lang="cs-CZ" sz="1600" dirty="0" err="1"/>
              <a:t>Hirschberga</a:t>
            </a:r>
            <a:r>
              <a:rPr lang="cs-CZ" sz="1600" dirty="0"/>
              <a:t>).</a:t>
            </a:r>
          </a:p>
          <a:p>
            <a:r>
              <a:rPr lang="cs-CZ" sz="2000" dirty="0"/>
              <a:t>2) Fáze sukcesivní – osvětlí se každé oko zvlášť, vyšetřující sleduje i vyrovnávací pohyb. </a:t>
            </a:r>
          </a:p>
          <a:p>
            <a:pPr lvl="1"/>
            <a:r>
              <a:rPr lang="cs-CZ" sz="1600" dirty="0"/>
              <a:t>Není vyrovnávací pohyb – </a:t>
            </a:r>
            <a:r>
              <a:rPr lang="cs-CZ" sz="1600" dirty="0" err="1"/>
              <a:t>ortoforie</a:t>
            </a:r>
            <a:r>
              <a:rPr lang="cs-CZ" sz="1600" dirty="0"/>
              <a:t>.</a:t>
            </a:r>
          </a:p>
          <a:p>
            <a:pPr lvl="1"/>
            <a:r>
              <a:rPr lang="cs-CZ" sz="1600" dirty="0"/>
              <a:t>Zornice se stejně zúží a ztmavnou, ale je patrný vyrovnávací pohyb – alternující strabismus.</a:t>
            </a:r>
          </a:p>
          <a:p>
            <a:pPr lvl="1"/>
            <a:r>
              <a:rPr lang="cs-CZ" sz="1600" dirty="0"/>
              <a:t>Jedna zornice reaguje normálně, druhá je po osvětlení širší, světlejší a vyrovnávací pohyb je pomalejší -&gt; </a:t>
            </a:r>
            <a:r>
              <a:rPr lang="cs-CZ" sz="1600" dirty="0" err="1"/>
              <a:t>susp</a:t>
            </a:r>
            <a:r>
              <a:rPr lang="cs-CZ" sz="1600" dirty="0"/>
              <a:t>. Jednostranný strabismus se </a:t>
            </a:r>
            <a:r>
              <a:rPr lang="cs-CZ" sz="1600" dirty="0" err="1"/>
              <a:t>susp</a:t>
            </a:r>
            <a:r>
              <a:rPr lang="cs-CZ" sz="1600" dirty="0"/>
              <a:t>. Amblyopií. </a:t>
            </a:r>
          </a:p>
          <a:p>
            <a:pPr lvl="1"/>
            <a:endParaRPr lang="cs-CZ" sz="1600" dirty="0"/>
          </a:p>
          <a:p>
            <a:pPr lvl="1"/>
            <a:endParaRPr lang="cs-CZ" sz="1600" dirty="0"/>
          </a:p>
          <a:p>
            <a:pPr lvl="1"/>
            <a:r>
              <a:rPr lang="cs-CZ" sz="1200" dirty="0"/>
              <a:t>Viz Hromádková str. 67, stačí umět orientačně, zas tak se nepoužívá. </a:t>
            </a:r>
          </a:p>
          <a:p>
            <a:endParaRPr lang="cs-CZ" sz="2000" dirty="0"/>
          </a:p>
          <a:p>
            <a:pPr lvl="1"/>
            <a:endParaRPr lang="cs-CZ" sz="1600" dirty="0"/>
          </a:p>
          <a:p>
            <a:pPr lvl="1"/>
            <a:endParaRPr lang="cs-CZ" sz="1600" dirty="0"/>
          </a:p>
          <a:p>
            <a:pPr lvl="1"/>
            <a:endParaRPr lang="cs-CZ" sz="1600" dirty="0"/>
          </a:p>
          <a:p>
            <a:pPr lvl="1"/>
            <a:endParaRPr lang="cs-CZ" sz="1600" dirty="0"/>
          </a:p>
        </p:txBody>
      </p:sp>
      <p:sp>
        <p:nvSpPr>
          <p:cNvPr id="5" name="Zástupný symbol pro číslo snímku 4">
            <a:extLst>
              <a:ext uri="{FF2B5EF4-FFF2-40B4-BE49-F238E27FC236}">
                <a16:creationId xmlns:a16="http://schemas.microsoft.com/office/drawing/2014/main" id="{D11E7CE6-E473-4E84-A87F-E43044C0FBFC}"/>
              </a:ext>
            </a:extLst>
          </p:cNvPr>
          <p:cNvSpPr>
            <a:spLocks noGrp="1"/>
          </p:cNvSpPr>
          <p:nvPr>
            <p:ph type="sldNum" sz="quarter" idx="12"/>
          </p:nvPr>
        </p:nvSpPr>
        <p:spPr/>
        <p:txBody>
          <a:bodyPr/>
          <a:lstStyle/>
          <a:p>
            <a:fld id="{AE236A8F-5E3B-4C2D-AD5D-AAFA5AF900F7}" type="slidenum">
              <a:rPr lang="cs-CZ" smtClean="0"/>
              <a:t>53</a:t>
            </a:fld>
            <a:endParaRPr lang="cs-CZ"/>
          </a:p>
        </p:txBody>
      </p:sp>
    </p:spTree>
    <p:extLst>
      <p:ext uri="{BB962C8B-B14F-4D97-AF65-F5344CB8AC3E}">
        <p14:creationId xmlns:p14="http://schemas.microsoft.com/office/powerpoint/2010/main" val="1255702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postavení očí: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p:txBody>
          <a:bodyPr/>
          <a:lstStyle/>
          <a:p>
            <a:r>
              <a:rPr lang="cs-CZ" dirty="0"/>
              <a:t>Zakrývací zkouška (ZZ) </a:t>
            </a:r>
            <a:br>
              <a:rPr lang="cs-CZ" dirty="0"/>
            </a:br>
            <a:endParaRPr lang="cs-CZ" dirty="0"/>
          </a:p>
        </p:txBody>
      </p:sp>
      <p:sp>
        <p:nvSpPr>
          <p:cNvPr id="4" name="Zástupný obsah 3">
            <a:extLst>
              <a:ext uri="{FF2B5EF4-FFF2-40B4-BE49-F238E27FC236}">
                <a16:creationId xmlns:a16="http://schemas.microsoft.com/office/drawing/2014/main" id="{A88035F3-FD21-468C-9C4E-46DB3EB16447}"/>
              </a:ext>
            </a:extLst>
          </p:cNvPr>
          <p:cNvSpPr>
            <a:spLocks noGrp="1"/>
          </p:cNvSpPr>
          <p:nvPr>
            <p:ph sz="half" idx="2"/>
          </p:nvPr>
        </p:nvSpPr>
        <p:spPr>
          <a:xfrm>
            <a:off x="839788" y="2505075"/>
            <a:ext cx="10512424" cy="3684588"/>
          </a:xfrm>
        </p:spPr>
        <p:txBody>
          <a:bodyPr>
            <a:normAutofit/>
          </a:bodyPr>
          <a:lstStyle/>
          <a:p>
            <a:r>
              <a:rPr lang="cs-CZ" sz="2000" b="1" dirty="0"/>
              <a:t>Naprosto zásadní vyšetřovací metoda v </a:t>
            </a:r>
            <a:r>
              <a:rPr lang="cs-CZ" sz="2000" b="1" dirty="0" err="1"/>
              <a:t>pedooftalmologii</a:t>
            </a:r>
            <a:r>
              <a:rPr lang="cs-CZ" sz="2000" b="1" dirty="0"/>
              <a:t>! </a:t>
            </a:r>
          </a:p>
          <a:p>
            <a:r>
              <a:rPr lang="cs-CZ" sz="2000" dirty="0"/>
              <a:t>ZZ by měl mít osvojenou i každý pediatr. </a:t>
            </a:r>
          </a:p>
          <a:p>
            <a:r>
              <a:rPr lang="cs-CZ" sz="2000" dirty="0"/>
              <a:t>Slouží k posouzení postavení očí, diagnostikuje </a:t>
            </a:r>
            <a:r>
              <a:rPr lang="cs-CZ" sz="2000" dirty="0" err="1"/>
              <a:t>ortoforii</a:t>
            </a:r>
            <a:r>
              <a:rPr lang="cs-CZ" sz="2000" dirty="0"/>
              <a:t>/</a:t>
            </a:r>
            <a:r>
              <a:rPr lang="cs-CZ" sz="2000" dirty="0" err="1"/>
              <a:t>heterotropii</a:t>
            </a:r>
            <a:r>
              <a:rPr lang="cs-CZ" sz="2000" dirty="0"/>
              <a:t>/</a:t>
            </a:r>
            <a:r>
              <a:rPr lang="cs-CZ" sz="2000" dirty="0" err="1"/>
              <a:t>heteroforii</a:t>
            </a:r>
            <a:r>
              <a:rPr lang="cs-CZ" sz="2000" dirty="0"/>
              <a:t>, schopnost fixace daným okem.</a:t>
            </a:r>
          </a:p>
          <a:p>
            <a:r>
              <a:rPr lang="cs-CZ" sz="2000" dirty="0"/>
              <a:t>Netřeba žádného speciálního vybavení – oči zakrýváme buď destičkou, ale stačí nám i ruka. </a:t>
            </a:r>
          </a:p>
          <a:p>
            <a:r>
              <a:rPr lang="cs-CZ" sz="2000" dirty="0"/>
              <a:t>Pacient fixuje na předmět prvně ve vzdálenosti cca 0.5m poté cca 5-6m</a:t>
            </a:r>
          </a:p>
        </p:txBody>
      </p:sp>
      <p:sp>
        <p:nvSpPr>
          <p:cNvPr id="5" name="Zástupný symbol pro číslo snímku 4">
            <a:extLst>
              <a:ext uri="{FF2B5EF4-FFF2-40B4-BE49-F238E27FC236}">
                <a16:creationId xmlns:a16="http://schemas.microsoft.com/office/drawing/2014/main" id="{F90E393B-47C1-4BD4-B2D7-CD6088AE62FE}"/>
              </a:ext>
            </a:extLst>
          </p:cNvPr>
          <p:cNvSpPr>
            <a:spLocks noGrp="1"/>
          </p:cNvSpPr>
          <p:nvPr>
            <p:ph type="sldNum" sz="quarter" idx="12"/>
          </p:nvPr>
        </p:nvSpPr>
        <p:spPr/>
        <p:txBody>
          <a:bodyPr/>
          <a:lstStyle/>
          <a:p>
            <a:fld id="{AE236A8F-5E3B-4C2D-AD5D-AAFA5AF900F7}" type="slidenum">
              <a:rPr lang="cs-CZ" smtClean="0"/>
              <a:t>54</a:t>
            </a:fld>
            <a:endParaRPr lang="cs-CZ"/>
          </a:p>
        </p:txBody>
      </p:sp>
    </p:spTree>
    <p:extLst>
      <p:ext uri="{BB962C8B-B14F-4D97-AF65-F5344CB8AC3E}">
        <p14:creationId xmlns:p14="http://schemas.microsoft.com/office/powerpoint/2010/main" val="25446254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postavení očí: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p:txBody>
          <a:bodyPr/>
          <a:lstStyle/>
          <a:p>
            <a:r>
              <a:rPr lang="cs-CZ" dirty="0"/>
              <a:t>Zakrývací zkouška (ZZ) </a:t>
            </a:r>
            <a:br>
              <a:rPr lang="cs-CZ" dirty="0"/>
            </a:br>
            <a:endParaRPr lang="cs-CZ" dirty="0"/>
          </a:p>
        </p:txBody>
      </p:sp>
      <p:sp>
        <p:nvSpPr>
          <p:cNvPr id="4" name="Zástupný obsah 3">
            <a:extLst>
              <a:ext uri="{FF2B5EF4-FFF2-40B4-BE49-F238E27FC236}">
                <a16:creationId xmlns:a16="http://schemas.microsoft.com/office/drawing/2014/main" id="{A88035F3-FD21-468C-9C4E-46DB3EB16447}"/>
              </a:ext>
            </a:extLst>
          </p:cNvPr>
          <p:cNvSpPr>
            <a:spLocks noGrp="1"/>
          </p:cNvSpPr>
          <p:nvPr>
            <p:ph sz="half" idx="2"/>
          </p:nvPr>
        </p:nvSpPr>
        <p:spPr>
          <a:xfrm>
            <a:off x="839788" y="2505075"/>
            <a:ext cx="10512424" cy="3987800"/>
          </a:xfrm>
        </p:spPr>
        <p:txBody>
          <a:bodyPr>
            <a:normAutofit/>
          </a:bodyPr>
          <a:lstStyle/>
          <a:p>
            <a:pPr marL="0" indent="0">
              <a:buNone/>
            </a:pPr>
            <a:r>
              <a:rPr lang="cs-CZ" sz="2000" u="sng" dirty="0"/>
              <a:t>Alternující: </a:t>
            </a:r>
          </a:p>
          <a:p>
            <a:r>
              <a:rPr lang="cs-CZ" sz="2000" dirty="0"/>
              <a:t>Střídavě zakrýváme pravé a levé oko </a:t>
            </a:r>
            <a:r>
              <a:rPr lang="cs-CZ" sz="1900" dirty="0"/>
              <a:t>Při eso-</a:t>
            </a:r>
            <a:r>
              <a:rPr lang="cs-CZ" sz="1900" dirty="0" err="1"/>
              <a:t>tropii</a:t>
            </a:r>
            <a:r>
              <a:rPr lang="cs-CZ" sz="1900" dirty="0"/>
              <a:t>/-</a:t>
            </a:r>
            <a:r>
              <a:rPr lang="cs-CZ" sz="1900" dirty="0" err="1"/>
              <a:t>forii</a:t>
            </a:r>
            <a:r>
              <a:rPr lang="cs-CZ" sz="1900" dirty="0"/>
              <a:t> sledujeme opravný pohyb uchýleného bulbu od nosu. </a:t>
            </a:r>
          </a:p>
          <a:p>
            <a:pPr lvl="1"/>
            <a:r>
              <a:rPr lang="cs-CZ" sz="1900" dirty="0"/>
              <a:t>Při </a:t>
            </a:r>
            <a:r>
              <a:rPr lang="cs-CZ" sz="1900" dirty="0" err="1"/>
              <a:t>exo-tropii</a:t>
            </a:r>
            <a:r>
              <a:rPr lang="cs-CZ" sz="1900" dirty="0"/>
              <a:t>/-</a:t>
            </a:r>
            <a:r>
              <a:rPr lang="cs-CZ" sz="1900" dirty="0" err="1"/>
              <a:t>forii</a:t>
            </a:r>
            <a:r>
              <a:rPr lang="cs-CZ" sz="1900" dirty="0"/>
              <a:t> sledujeme opravný  pohyb uchýleného bulbu k nosu.</a:t>
            </a:r>
          </a:p>
          <a:p>
            <a:pPr lvl="1"/>
            <a:r>
              <a:rPr lang="cs-CZ" sz="1900" dirty="0"/>
              <a:t>Při vertikálních (tzv. „výškových“) úchylkách se bulbus pohne nahoru, nebo dolů, podle toho zda se jedná o </a:t>
            </a:r>
            <a:r>
              <a:rPr lang="cs-CZ" sz="1900" dirty="0" err="1"/>
              <a:t>hypotropii</a:t>
            </a:r>
            <a:r>
              <a:rPr lang="cs-CZ" sz="1900" dirty="0"/>
              <a:t> (po zakrytí druhého oka pohyb bulbu nahoru) nebo </a:t>
            </a:r>
            <a:r>
              <a:rPr lang="cs-CZ" sz="1900" dirty="0" err="1"/>
              <a:t>hypertropii</a:t>
            </a:r>
            <a:r>
              <a:rPr lang="cs-CZ" sz="1900" dirty="0"/>
              <a:t> (po zakrytí druhého oka pohyb uchýleného bulbu dolů).</a:t>
            </a:r>
          </a:p>
          <a:p>
            <a:pPr lvl="1"/>
            <a:endParaRPr lang="cs-CZ" sz="1600" dirty="0"/>
          </a:p>
          <a:p>
            <a:pPr marL="0" indent="0">
              <a:buNone/>
            </a:pPr>
            <a:r>
              <a:rPr lang="cs-CZ" sz="2000" u="sng" dirty="0"/>
              <a:t>Intermitentní: </a:t>
            </a:r>
          </a:p>
          <a:p>
            <a:r>
              <a:rPr lang="cs-CZ" sz="2000" dirty="0"/>
              <a:t>Poté zakryjeme jedno oko a pomalu odkrýváme, sledujeme, jestli je pacient schopen původně nezakrytým okem udržet fixaci, či zda fixaci převezme druhé oko, tímto se ověřuje lateralita strabismu, tedy to, zda je šilhání jednostranné, či alternující. </a:t>
            </a:r>
          </a:p>
          <a:p>
            <a:pPr lvl="1"/>
            <a:endParaRPr lang="cs-CZ" sz="1600" dirty="0"/>
          </a:p>
        </p:txBody>
      </p:sp>
      <p:sp>
        <p:nvSpPr>
          <p:cNvPr id="5" name="Zástupný symbol pro číslo snímku 4">
            <a:extLst>
              <a:ext uri="{FF2B5EF4-FFF2-40B4-BE49-F238E27FC236}">
                <a16:creationId xmlns:a16="http://schemas.microsoft.com/office/drawing/2014/main" id="{4C9238E6-32D3-4E7A-91E8-F59AA4E248B1}"/>
              </a:ext>
            </a:extLst>
          </p:cNvPr>
          <p:cNvSpPr>
            <a:spLocks noGrp="1"/>
          </p:cNvSpPr>
          <p:nvPr>
            <p:ph type="sldNum" sz="quarter" idx="12"/>
          </p:nvPr>
        </p:nvSpPr>
        <p:spPr/>
        <p:txBody>
          <a:bodyPr/>
          <a:lstStyle/>
          <a:p>
            <a:fld id="{AE236A8F-5E3B-4C2D-AD5D-AAFA5AF900F7}" type="slidenum">
              <a:rPr lang="cs-CZ" smtClean="0"/>
              <a:t>55</a:t>
            </a:fld>
            <a:endParaRPr lang="cs-CZ"/>
          </a:p>
        </p:txBody>
      </p:sp>
    </p:spTree>
    <p:extLst>
      <p:ext uri="{BB962C8B-B14F-4D97-AF65-F5344CB8AC3E}">
        <p14:creationId xmlns:p14="http://schemas.microsoft.com/office/powerpoint/2010/main" val="2083314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postavení očí: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p:txBody>
          <a:bodyPr/>
          <a:lstStyle/>
          <a:p>
            <a:r>
              <a:rPr lang="cs-CZ" dirty="0"/>
              <a:t>Zakrývací zkouška (ZZ) </a:t>
            </a:r>
            <a:br>
              <a:rPr lang="cs-CZ" dirty="0"/>
            </a:br>
            <a:endParaRPr lang="cs-CZ" dirty="0"/>
          </a:p>
        </p:txBody>
      </p:sp>
      <p:pic>
        <p:nvPicPr>
          <p:cNvPr id="7" name="Zástupný obsah 6" descr="Obsah obrázku text&#10;&#10;Popis byl vytvořen automaticky">
            <a:extLst>
              <a:ext uri="{FF2B5EF4-FFF2-40B4-BE49-F238E27FC236}">
                <a16:creationId xmlns:a16="http://schemas.microsoft.com/office/drawing/2014/main" id="{83B31FDA-8657-480C-BCB3-4CCEDDF4887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09659" y="493955"/>
            <a:ext cx="5590644" cy="6128913"/>
          </a:xfrm>
        </p:spPr>
      </p:pic>
      <p:sp>
        <p:nvSpPr>
          <p:cNvPr id="11" name="Zástupný obsah 10">
            <a:extLst>
              <a:ext uri="{FF2B5EF4-FFF2-40B4-BE49-F238E27FC236}">
                <a16:creationId xmlns:a16="http://schemas.microsoft.com/office/drawing/2014/main" id="{D19A442D-7D1F-4832-8891-79D0D69580A2}"/>
              </a:ext>
            </a:extLst>
          </p:cNvPr>
          <p:cNvSpPr>
            <a:spLocks noGrp="1"/>
          </p:cNvSpPr>
          <p:nvPr>
            <p:ph sz="quarter" idx="4"/>
          </p:nvPr>
        </p:nvSpPr>
        <p:spPr>
          <a:xfrm>
            <a:off x="912812" y="2314484"/>
            <a:ext cx="5183188" cy="3684588"/>
          </a:xfrm>
        </p:spPr>
        <p:txBody>
          <a:bodyPr>
            <a:normAutofit/>
          </a:bodyPr>
          <a:lstStyle/>
          <a:p>
            <a:r>
              <a:rPr lang="cs-CZ" sz="2000" dirty="0"/>
              <a:t>A) Levostranná </a:t>
            </a:r>
            <a:r>
              <a:rPr lang="cs-CZ" sz="2000" dirty="0" err="1"/>
              <a:t>esotropie</a:t>
            </a:r>
            <a:r>
              <a:rPr lang="cs-CZ" sz="2000" dirty="0"/>
              <a:t>, po zakrytí OD se uchýlené OS pohne směrem od nosu.</a:t>
            </a:r>
          </a:p>
          <a:p>
            <a:r>
              <a:rPr lang="cs-CZ" sz="2000" dirty="0"/>
              <a:t>B) Levostranná </a:t>
            </a:r>
            <a:r>
              <a:rPr lang="cs-CZ" sz="2000" dirty="0" err="1"/>
              <a:t>exotropie</a:t>
            </a:r>
            <a:r>
              <a:rPr lang="cs-CZ" sz="2000" dirty="0"/>
              <a:t>, po zakrytí pravého oka se levé oko pohne k nosu. </a:t>
            </a:r>
          </a:p>
          <a:p>
            <a:r>
              <a:rPr lang="cs-CZ" sz="2000" dirty="0"/>
              <a:t>C) Levostranná </a:t>
            </a:r>
            <a:r>
              <a:rPr lang="cs-CZ" sz="2000" dirty="0" err="1"/>
              <a:t>hypertropie</a:t>
            </a:r>
            <a:r>
              <a:rPr lang="cs-CZ" sz="2000" dirty="0"/>
              <a:t>, po zakrytí pravého oka se levé oko vyrovná pohybem dolů. </a:t>
            </a:r>
          </a:p>
          <a:p>
            <a:r>
              <a:rPr lang="cs-CZ" sz="2000" dirty="0"/>
              <a:t>D) levostranná </a:t>
            </a:r>
            <a:r>
              <a:rPr lang="cs-CZ" sz="2000" dirty="0" err="1"/>
              <a:t>hypotropie</a:t>
            </a:r>
            <a:r>
              <a:rPr lang="cs-CZ" sz="2000" dirty="0"/>
              <a:t>, po zakrytí pravého oka se levé oko vyrovná pohybem nahoru. </a:t>
            </a:r>
          </a:p>
        </p:txBody>
      </p:sp>
      <p:sp>
        <p:nvSpPr>
          <p:cNvPr id="4" name="Zástupný symbol pro číslo snímku 3">
            <a:extLst>
              <a:ext uri="{FF2B5EF4-FFF2-40B4-BE49-F238E27FC236}">
                <a16:creationId xmlns:a16="http://schemas.microsoft.com/office/drawing/2014/main" id="{8FB8C609-087D-4D31-8DAD-8DBEFD0CD4FD}"/>
              </a:ext>
            </a:extLst>
          </p:cNvPr>
          <p:cNvSpPr>
            <a:spLocks noGrp="1"/>
          </p:cNvSpPr>
          <p:nvPr>
            <p:ph type="sldNum" sz="quarter" idx="12"/>
          </p:nvPr>
        </p:nvSpPr>
        <p:spPr/>
        <p:txBody>
          <a:bodyPr/>
          <a:lstStyle/>
          <a:p>
            <a:fld id="{AE236A8F-5E3B-4C2D-AD5D-AAFA5AF900F7}" type="slidenum">
              <a:rPr lang="cs-CZ" smtClean="0"/>
              <a:t>56</a:t>
            </a:fld>
            <a:endParaRPr lang="cs-CZ"/>
          </a:p>
        </p:txBody>
      </p:sp>
    </p:spTree>
    <p:extLst>
      <p:ext uri="{BB962C8B-B14F-4D97-AF65-F5344CB8AC3E}">
        <p14:creationId xmlns:p14="http://schemas.microsoft.com/office/powerpoint/2010/main" val="20378640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postavení očí: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p:txBody>
          <a:bodyPr/>
          <a:lstStyle/>
          <a:p>
            <a:r>
              <a:rPr lang="cs-CZ" dirty="0"/>
              <a:t>Zakrývací zkouška (ZZ) </a:t>
            </a:r>
            <a:br>
              <a:rPr lang="cs-CZ" dirty="0"/>
            </a:br>
            <a:endParaRPr lang="cs-CZ" dirty="0"/>
          </a:p>
        </p:txBody>
      </p:sp>
      <p:pic>
        <p:nvPicPr>
          <p:cNvPr id="9" name="Zástupný obsah 8" descr="Obsah obrázku text&#10;&#10;Popis byl vytvořen automaticky">
            <a:extLst>
              <a:ext uri="{FF2B5EF4-FFF2-40B4-BE49-F238E27FC236}">
                <a16:creationId xmlns:a16="http://schemas.microsoft.com/office/drawing/2014/main" id="{E88FF1CD-61DE-46F3-AC03-9A1DB4E886D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80079" y="1681163"/>
            <a:ext cx="7211921" cy="5167376"/>
          </a:xfrm>
        </p:spPr>
      </p:pic>
      <p:sp>
        <p:nvSpPr>
          <p:cNvPr id="6" name="Zástupný obsah 5">
            <a:extLst>
              <a:ext uri="{FF2B5EF4-FFF2-40B4-BE49-F238E27FC236}">
                <a16:creationId xmlns:a16="http://schemas.microsoft.com/office/drawing/2014/main" id="{454A2F2A-5A80-434C-AB94-012616610693}"/>
              </a:ext>
            </a:extLst>
          </p:cNvPr>
          <p:cNvSpPr>
            <a:spLocks noGrp="1"/>
          </p:cNvSpPr>
          <p:nvPr>
            <p:ph sz="quarter" idx="4"/>
          </p:nvPr>
        </p:nvSpPr>
        <p:spPr>
          <a:xfrm>
            <a:off x="839788" y="2299063"/>
            <a:ext cx="4140291" cy="4323805"/>
          </a:xfrm>
        </p:spPr>
        <p:txBody>
          <a:bodyPr>
            <a:normAutofit fontScale="85000" lnSpcReduction="10000"/>
          </a:bodyPr>
          <a:lstStyle/>
          <a:p>
            <a:r>
              <a:rPr lang="cs-CZ" sz="2000" dirty="0"/>
              <a:t>A) </a:t>
            </a:r>
            <a:r>
              <a:rPr lang="cs-CZ" sz="2000" dirty="0" err="1"/>
              <a:t>Ortoforie</a:t>
            </a:r>
            <a:r>
              <a:rPr lang="cs-CZ" sz="2000" dirty="0"/>
              <a:t>, v prostoru jsou bulby paralelní, při zakrytí jednoho z bulbů nedochází k opravnému pohybu bulbu druhého. Kdyby se jednalo o </a:t>
            </a:r>
            <a:r>
              <a:rPr lang="cs-CZ" sz="2000" b="1" dirty="0" err="1"/>
              <a:t>heterforii</a:t>
            </a:r>
            <a:r>
              <a:rPr lang="cs-CZ" sz="2000" dirty="0"/>
              <a:t>, byly by sice bulby paralelní, ale po zrušení fúze (tzn. po zakrytí jednoho z bulbů) by byl patrný opravný pohyb bulbu druhého. </a:t>
            </a:r>
          </a:p>
          <a:p>
            <a:r>
              <a:rPr lang="cs-CZ" sz="2000" dirty="0"/>
              <a:t>B) levostranná </a:t>
            </a:r>
            <a:r>
              <a:rPr lang="cs-CZ" sz="2000" dirty="0" err="1"/>
              <a:t>exotropie</a:t>
            </a:r>
            <a:r>
              <a:rPr lang="cs-CZ" sz="2000" dirty="0"/>
              <a:t>, po zakrytí levého (tedy uchýleného) oka nedochází k opravnému pohybu vedoucího (pravého) oka. </a:t>
            </a:r>
          </a:p>
          <a:p>
            <a:r>
              <a:rPr lang="cs-CZ" sz="2000" dirty="0"/>
              <a:t>C) Pravostranná </a:t>
            </a:r>
            <a:r>
              <a:rPr lang="cs-CZ" sz="2000" dirty="0" err="1"/>
              <a:t>esotropie</a:t>
            </a:r>
            <a:r>
              <a:rPr lang="cs-CZ" sz="2000" dirty="0"/>
              <a:t>, po zakrytí (fixujícího, vedoucího) levého oka dochází k opravnému pohyb uchýleného pravého oka, které tímto přebírá fixaci. Pokud fixaci udrží i po pomalém odkrytí oka levého, jedná se o alternující strabismus (oči se střídají ve fixaci). </a:t>
            </a:r>
          </a:p>
        </p:txBody>
      </p:sp>
      <p:sp>
        <p:nvSpPr>
          <p:cNvPr id="4" name="Zástupný symbol pro číslo snímku 3">
            <a:extLst>
              <a:ext uri="{FF2B5EF4-FFF2-40B4-BE49-F238E27FC236}">
                <a16:creationId xmlns:a16="http://schemas.microsoft.com/office/drawing/2014/main" id="{1CF2697A-44B2-4A7F-801F-D5D3186617D5}"/>
              </a:ext>
            </a:extLst>
          </p:cNvPr>
          <p:cNvSpPr>
            <a:spLocks noGrp="1"/>
          </p:cNvSpPr>
          <p:nvPr>
            <p:ph type="sldNum" sz="quarter" idx="12"/>
          </p:nvPr>
        </p:nvSpPr>
        <p:spPr/>
        <p:txBody>
          <a:bodyPr/>
          <a:lstStyle/>
          <a:p>
            <a:fld id="{AE236A8F-5E3B-4C2D-AD5D-AAFA5AF900F7}" type="slidenum">
              <a:rPr lang="cs-CZ" smtClean="0"/>
              <a:t>57</a:t>
            </a:fld>
            <a:endParaRPr lang="cs-CZ"/>
          </a:p>
        </p:txBody>
      </p:sp>
    </p:spTree>
    <p:extLst>
      <p:ext uri="{BB962C8B-B14F-4D97-AF65-F5344CB8AC3E}">
        <p14:creationId xmlns:p14="http://schemas.microsoft.com/office/powerpoint/2010/main" val="1194988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postavení očí: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p:txBody>
          <a:bodyPr/>
          <a:lstStyle/>
          <a:p>
            <a:r>
              <a:rPr lang="cs-CZ" dirty="0"/>
              <a:t>Zakrývací zkouška (ZZ) </a:t>
            </a:r>
            <a:br>
              <a:rPr lang="cs-CZ" dirty="0"/>
            </a:br>
            <a:endParaRPr lang="cs-CZ" dirty="0"/>
          </a:p>
        </p:txBody>
      </p:sp>
      <p:sp>
        <p:nvSpPr>
          <p:cNvPr id="6" name="Zástupný obsah 5">
            <a:extLst>
              <a:ext uri="{FF2B5EF4-FFF2-40B4-BE49-F238E27FC236}">
                <a16:creationId xmlns:a16="http://schemas.microsoft.com/office/drawing/2014/main" id="{454A2F2A-5A80-434C-AB94-012616610693}"/>
              </a:ext>
            </a:extLst>
          </p:cNvPr>
          <p:cNvSpPr>
            <a:spLocks noGrp="1"/>
          </p:cNvSpPr>
          <p:nvPr>
            <p:ph sz="quarter" idx="4"/>
          </p:nvPr>
        </p:nvSpPr>
        <p:spPr>
          <a:xfrm>
            <a:off x="839788" y="2325189"/>
            <a:ext cx="7167743" cy="4532811"/>
          </a:xfrm>
        </p:spPr>
        <p:txBody>
          <a:bodyPr>
            <a:normAutofit lnSpcReduction="10000"/>
          </a:bodyPr>
          <a:lstStyle/>
          <a:p>
            <a:r>
              <a:rPr lang="cs-CZ" sz="2000" dirty="0"/>
              <a:t>A) </a:t>
            </a:r>
            <a:r>
              <a:rPr lang="cs-CZ" sz="2000" dirty="0" err="1"/>
              <a:t>Exotropie</a:t>
            </a:r>
            <a:r>
              <a:rPr lang="cs-CZ" sz="2000" dirty="0"/>
              <a:t>, levé oko uchýlené, pravé fixuje. </a:t>
            </a:r>
          </a:p>
          <a:p>
            <a:r>
              <a:rPr lang="cs-CZ" sz="2000" dirty="0"/>
              <a:t>B) Po zakrytí fixujícího (též vedoucího) pravého oka dochází k opravnému pohybu bulbů. Levé, uchýlené oko se pohne směrem k nosu. </a:t>
            </a:r>
          </a:p>
          <a:p>
            <a:r>
              <a:rPr lang="cs-CZ" sz="2000" dirty="0"/>
              <a:t>C) Po odkrytí pravého oka dochází opět k pohybu obou bulbů a pravé oko přebírá fixaci -&gt; levostranná </a:t>
            </a:r>
            <a:r>
              <a:rPr lang="cs-CZ" sz="2000" dirty="0" err="1"/>
              <a:t>exotropie</a:t>
            </a:r>
            <a:r>
              <a:rPr lang="cs-CZ" sz="2000" dirty="0"/>
              <a:t> (strabismus není alternující). </a:t>
            </a:r>
          </a:p>
          <a:p>
            <a:r>
              <a:rPr lang="cs-CZ" sz="2000" dirty="0"/>
              <a:t>D) Po zakrytí levého, uchýleného oka nedochází k žádnému opravnému pohybu oka vedoucího. </a:t>
            </a:r>
          </a:p>
          <a:p>
            <a:r>
              <a:rPr lang="cs-CZ" sz="2000" dirty="0"/>
              <a:t>E) Jiný případ – v prostoru jsou bulby paralelní. </a:t>
            </a:r>
          </a:p>
          <a:p>
            <a:r>
              <a:rPr lang="cs-CZ" sz="2000" dirty="0"/>
              <a:t>F) Po zakrytí levého oka dochází k jeho uchýlení od nosu, což zatím nejde vidět (</a:t>
            </a:r>
            <a:r>
              <a:rPr lang="cs-CZ" sz="2000" dirty="0" err="1"/>
              <a:t>exo</a:t>
            </a:r>
            <a:r>
              <a:rPr lang="cs-CZ" sz="2000" b="1" dirty="0" err="1"/>
              <a:t>forie</a:t>
            </a:r>
            <a:r>
              <a:rPr lang="cs-CZ" sz="2000" dirty="0"/>
              <a:t> – úchylka se objeví po zrušení fúze).</a:t>
            </a:r>
          </a:p>
          <a:p>
            <a:r>
              <a:rPr lang="cs-CZ" sz="2000" dirty="0"/>
              <a:t>G) Po odkrytí levého oka dochází k opravnému pohybu k nosu, zapojí se fúze a bulby setrvávají v prostoru paralelní. </a:t>
            </a:r>
          </a:p>
          <a:p>
            <a:endParaRPr lang="cs-CZ" sz="2000" dirty="0"/>
          </a:p>
        </p:txBody>
      </p:sp>
      <p:pic>
        <p:nvPicPr>
          <p:cNvPr id="13" name="Zástupný obsah 12" descr="Obsah obrázku zařízení&#10;&#10;Popis byl vytvořen automaticky">
            <a:extLst>
              <a:ext uri="{FF2B5EF4-FFF2-40B4-BE49-F238E27FC236}">
                <a16:creationId xmlns:a16="http://schemas.microsoft.com/office/drawing/2014/main" id="{B1ABB177-14D9-4609-9279-00A693BE974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64731" y="-5908"/>
            <a:ext cx="3474720" cy="6863908"/>
          </a:xfrm>
        </p:spPr>
      </p:pic>
      <p:sp>
        <p:nvSpPr>
          <p:cNvPr id="4" name="Zástupný symbol pro číslo snímku 3">
            <a:extLst>
              <a:ext uri="{FF2B5EF4-FFF2-40B4-BE49-F238E27FC236}">
                <a16:creationId xmlns:a16="http://schemas.microsoft.com/office/drawing/2014/main" id="{52F8EB07-060D-4DE1-8E2C-F00251AF79A5}"/>
              </a:ext>
            </a:extLst>
          </p:cNvPr>
          <p:cNvSpPr>
            <a:spLocks noGrp="1"/>
          </p:cNvSpPr>
          <p:nvPr>
            <p:ph type="sldNum" sz="quarter" idx="12"/>
          </p:nvPr>
        </p:nvSpPr>
        <p:spPr/>
        <p:txBody>
          <a:bodyPr/>
          <a:lstStyle/>
          <a:p>
            <a:fld id="{AE236A8F-5E3B-4C2D-AD5D-AAFA5AF900F7}" type="slidenum">
              <a:rPr lang="cs-CZ" smtClean="0"/>
              <a:t>58</a:t>
            </a:fld>
            <a:endParaRPr lang="cs-CZ"/>
          </a:p>
        </p:txBody>
      </p:sp>
    </p:spTree>
    <p:extLst>
      <p:ext uri="{BB962C8B-B14F-4D97-AF65-F5344CB8AC3E}">
        <p14:creationId xmlns:p14="http://schemas.microsoft.com/office/powerpoint/2010/main" val="1791539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a:xfrm>
            <a:off x="513807" y="365125"/>
            <a:ext cx="11295016" cy="1325563"/>
          </a:xfrm>
        </p:spPr>
        <p:txBody>
          <a:bodyPr>
            <a:normAutofit/>
          </a:bodyPr>
          <a:lstStyle/>
          <a:p>
            <a:r>
              <a:rPr lang="cs-CZ" sz="3300" dirty="0"/>
              <a:t>Simulátor zakrývací zkoušky vč. možnosti vyšetření s prizmaty: </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737849" y="1596230"/>
            <a:ext cx="10221888" cy="1325563"/>
          </a:xfrm>
        </p:spPr>
        <p:txBody>
          <a:bodyPr>
            <a:noAutofit/>
          </a:bodyPr>
          <a:lstStyle/>
          <a:p>
            <a:r>
              <a:rPr lang="cs-CZ" sz="1800" dirty="0">
                <a:hlinkClick r:id="rId2"/>
              </a:rPr>
              <a:t>https://aao-resources-enformehosting.s3.amazonaws.com/resources/Pediatrics_Center/Strabismus-Simulator/index.html</a:t>
            </a:r>
            <a:r>
              <a:rPr lang="cs-CZ" sz="1800" dirty="0"/>
              <a:t> </a:t>
            </a:r>
            <a:br>
              <a:rPr lang="cs-CZ" sz="1800" dirty="0"/>
            </a:br>
            <a:endParaRPr lang="cs-CZ" sz="1800" dirty="0"/>
          </a:p>
        </p:txBody>
      </p:sp>
      <p:sp>
        <p:nvSpPr>
          <p:cNvPr id="5" name="Zástupný obsah 4">
            <a:extLst>
              <a:ext uri="{FF2B5EF4-FFF2-40B4-BE49-F238E27FC236}">
                <a16:creationId xmlns:a16="http://schemas.microsoft.com/office/drawing/2014/main" id="{E9E5876A-B1B8-466F-A27A-5E3E12CC39E8}"/>
              </a:ext>
            </a:extLst>
          </p:cNvPr>
          <p:cNvSpPr>
            <a:spLocks noGrp="1"/>
          </p:cNvSpPr>
          <p:nvPr>
            <p:ph sz="half" idx="2"/>
          </p:nvPr>
        </p:nvSpPr>
        <p:spPr>
          <a:xfrm>
            <a:off x="737849" y="2921792"/>
            <a:ext cx="10221888" cy="2860677"/>
          </a:xfrm>
        </p:spPr>
        <p:txBody>
          <a:bodyPr>
            <a:normAutofit/>
          </a:bodyPr>
          <a:lstStyle/>
          <a:p>
            <a:r>
              <a:rPr lang="cs-CZ" sz="2000" dirty="0"/>
              <a:t>Lze zkoušet různé </a:t>
            </a:r>
            <a:r>
              <a:rPr lang="cs-CZ" sz="2000" dirty="0" err="1"/>
              <a:t>heterotropie</a:t>
            </a:r>
            <a:r>
              <a:rPr lang="cs-CZ" sz="2000" dirty="0"/>
              <a:t>, </a:t>
            </a:r>
            <a:r>
              <a:rPr lang="cs-CZ" sz="2000" dirty="0" err="1"/>
              <a:t>heteroforie</a:t>
            </a:r>
            <a:r>
              <a:rPr lang="cs-CZ" sz="2000" dirty="0"/>
              <a:t>, včetně zakrývacího testu s prizmaty (viz dále).</a:t>
            </a:r>
          </a:p>
        </p:txBody>
      </p:sp>
      <p:sp>
        <p:nvSpPr>
          <p:cNvPr id="4" name="Zástupný symbol pro číslo snímku 3">
            <a:extLst>
              <a:ext uri="{FF2B5EF4-FFF2-40B4-BE49-F238E27FC236}">
                <a16:creationId xmlns:a16="http://schemas.microsoft.com/office/drawing/2014/main" id="{418F2AF9-4CAE-49B1-8133-C6BA49796A60}"/>
              </a:ext>
            </a:extLst>
          </p:cNvPr>
          <p:cNvSpPr>
            <a:spLocks noGrp="1"/>
          </p:cNvSpPr>
          <p:nvPr>
            <p:ph type="sldNum" sz="quarter" idx="12"/>
          </p:nvPr>
        </p:nvSpPr>
        <p:spPr/>
        <p:txBody>
          <a:bodyPr/>
          <a:lstStyle/>
          <a:p>
            <a:fld id="{AE236A8F-5E3B-4C2D-AD5D-AAFA5AF900F7}" type="slidenum">
              <a:rPr lang="cs-CZ" smtClean="0"/>
              <a:t>59</a:t>
            </a:fld>
            <a:endParaRPr lang="cs-CZ"/>
          </a:p>
        </p:txBody>
      </p:sp>
    </p:spTree>
    <p:extLst>
      <p:ext uri="{BB962C8B-B14F-4D97-AF65-F5344CB8AC3E}">
        <p14:creationId xmlns:p14="http://schemas.microsoft.com/office/powerpoint/2010/main" val="265011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a:t>Jednoduché binokulární vidění</a:t>
            </a:r>
          </a:p>
        </p:txBody>
      </p:sp>
      <p:sp>
        <p:nvSpPr>
          <p:cNvPr id="3" name="Zástupný obsah 2">
            <a:extLst>
              <a:ext uri="{FF2B5EF4-FFF2-40B4-BE49-F238E27FC236}">
                <a16:creationId xmlns:a16="http://schemas.microsoft.com/office/drawing/2014/main" id="{DC8EA73E-2F1C-454A-B610-6E3769463CEA}"/>
              </a:ext>
            </a:extLst>
          </p:cNvPr>
          <p:cNvSpPr>
            <a:spLocks noGrp="1"/>
          </p:cNvSpPr>
          <p:nvPr>
            <p:ph sz="half" idx="1"/>
          </p:nvPr>
        </p:nvSpPr>
        <p:spPr>
          <a:xfrm>
            <a:off x="1024127" y="2286000"/>
            <a:ext cx="8570810" cy="4023360"/>
          </a:xfrm>
        </p:spPr>
        <p:txBody>
          <a:bodyPr>
            <a:normAutofit/>
          </a:bodyPr>
          <a:lstStyle/>
          <a:p>
            <a:r>
              <a:rPr lang="cs-CZ" dirty="0"/>
              <a:t>Koordinovaná spolupráce obou očí k dosažení jediného smyslového vjemu </a:t>
            </a:r>
          </a:p>
          <a:p>
            <a:r>
              <a:rPr lang="cs-CZ" dirty="0"/>
              <a:t>(splynutí = fúze) </a:t>
            </a:r>
          </a:p>
          <a:p>
            <a:endParaRPr lang="cs-CZ" dirty="0"/>
          </a:p>
          <a:p>
            <a:r>
              <a:rPr lang="cs-CZ" dirty="0"/>
              <a:t>Nejvyšší stupeň JBV představuje stereoskopické vidění – prostorové vidění.</a:t>
            </a:r>
          </a:p>
          <a:p>
            <a:endParaRPr lang="cs-CZ" dirty="0"/>
          </a:p>
          <a:p>
            <a:r>
              <a:rPr lang="cs-CZ" dirty="0"/>
              <a:t>Vyžaduje dokonalou senzoricko-motorickou spolupráci obou očí  </a:t>
            </a:r>
          </a:p>
          <a:p>
            <a:r>
              <a:rPr lang="cs-CZ" dirty="0"/>
              <a:t>(</a:t>
            </a:r>
            <a:r>
              <a:rPr lang="cs-CZ" dirty="0" err="1"/>
              <a:t>opt</a:t>
            </a:r>
            <a:r>
              <a:rPr lang="cs-CZ" dirty="0"/>
              <a:t>. systém, </a:t>
            </a:r>
            <a:r>
              <a:rPr lang="cs-CZ" dirty="0" err="1"/>
              <a:t>sitnice</a:t>
            </a:r>
            <a:r>
              <a:rPr lang="cs-CZ" dirty="0"/>
              <a:t> – receptor </a:t>
            </a:r>
            <a:r>
              <a:rPr lang="cs-CZ" dirty="0" err="1"/>
              <a:t>zr</a:t>
            </a:r>
            <a:r>
              <a:rPr lang="cs-CZ" dirty="0"/>
              <a:t>. impulsů, </a:t>
            </a:r>
            <a:r>
              <a:rPr lang="cs-CZ" dirty="0" err="1"/>
              <a:t>zr</a:t>
            </a:r>
            <a:r>
              <a:rPr lang="cs-CZ" dirty="0"/>
              <a:t>. dráha a </a:t>
            </a:r>
            <a:r>
              <a:rPr lang="cs-CZ" dirty="0" err="1"/>
              <a:t>okcip</a:t>
            </a:r>
            <a:r>
              <a:rPr lang="cs-CZ" dirty="0"/>
              <a:t>. lalok / činnost okohybných svalů, jejich nervů a inervačních center)</a:t>
            </a:r>
          </a:p>
          <a:p>
            <a:endParaRPr lang="cs-CZ" dirty="0"/>
          </a:p>
        </p:txBody>
      </p:sp>
      <p:sp>
        <p:nvSpPr>
          <p:cNvPr id="4" name="Zástupný symbol pro číslo snímku 3">
            <a:extLst>
              <a:ext uri="{FF2B5EF4-FFF2-40B4-BE49-F238E27FC236}">
                <a16:creationId xmlns:a16="http://schemas.microsoft.com/office/drawing/2014/main" id="{0917D8C4-F37F-4815-A78C-6CAE83000AC0}"/>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953959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Měření úhlu </a:t>
            </a:r>
            <a:r>
              <a:rPr lang="cs-CZ" dirty="0" err="1"/>
              <a:t>gamma</a:t>
            </a:r>
            <a:endParaRPr lang="cs-CZ" dirty="0"/>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554479"/>
            <a:ext cx="10512424" cy="2860767"/>
          </a:xfrm>
        </p:spPr>
        <p:txBody>
          <a:bodyPr>
            <a:normAutofit/>
          </a:bodyPr>
          <a:lstStyle/>
          <a:p>
            <a:r>
              <a:rPr lang="cs-CZ" sz="2000" dirty="0"/>
              <a:t>Úhel</a:t>
            </a:r>
            <a:r>
              <a:rPr lang="cs-CZ" sz="2800" dirty="0"/>
              <a:t> </a:t>
            </a:r>
            <a:r>
              <a:rPr lang="el-GR" sz="2800" dirty="0"/>
              <a:t>γ</a:t>
            </a:r>
            <a:endParaRPr lang="cs-CZ" sz="2800" dirty="0"/>
          </a:p>
          <a:p>
            <a:r>
              <a:rPr lang="cs-CZ" sz="2000" b="0" dirty="0"/>
              <a:t>= úhel který svírá optická osa a pohledová osa</a:t>
            </a:r>
          </a:p>
          <a:p>
            <a:r>
              <a:rPr lang="cs-CZ" sz="2000" b="0" dirty="0"/>
              <a:t>Optická osa = linie spojující vrchol (střed) rohovky a zadní pól oka (geometricky se tedy jedná o linku probíhající největším rozměrem oka. </a:t>
            </a:r>
          </a:p>
          <a:p>
            <a:r>
              <a:rPr lang="cs-CZ" sz="2000" b="0" dirty="0"/>
              <a:t>Pohledová osa = linie spojující fixovaný předmět a foveu. </a:t>
            </a:r>
          </a:p>
          <a:p>
            <a:r>
              <a:rPr lang="cs-CZ" sz="1600" b="0" i="1" dirty="0"/>
              <a:t>Hromádková str. 68</a:t>
            </a:r>
          </a:p>
        </p:txBody>
      </p:sp>
      <p:sp>
        <p:nvSpPr>
          <p:cNvPr id="4" name="Zástupný symbol pro číslo snímku 3">
            <a:extLst>
              <a:ext uri="{FF2B5EF4-FFF2-40B4-BE49-F238E27FC236}">
                <a16:creationId xmlns:a16="http://schemas.microsoft.com/office/drawing/2014/main" id="{DC2DE64C-E500-4AB3-B4BC-8956CA657E22}"/>
              </a:ext>
            </a:extLst>
          </p:cNvPr>
          <p:cNvSpPr>
            <a:spLocks noGrp="1"/>
          </p:cNvSpPr>
          <p:nvPr>
            <p:ph type="sldNum" sz="quarter" idx="12"/>
          </p:nvPr>
        </p:nvSpPr>
        <p:spPr/>
        <p:txBody>
          <a:bodyPr/>
          <a:lstStyle/>
          <a:p>
            <a:fld id="{AE236A8F-5E3B-4C2D-AD5D-AAFA5AF900F7}" type="slidenum">
              <a:rPr lang="cs-CZ" smtClean="0"/>
              <a:t>60</a:t>
            </a:fld>
            <a:endParaRPr lang="cs-CZ"/>
          </a:p>
        </p:txBody>
      </p:sp>
    </p:spTree>
    <p:extLst>
      <p:ext uri="{BB962C8B-B14F-4D97-AF65-F5344CB8AC3E}">
        <p14:creationId xmlns:p14="http://schemas.microsoft.com/office/powerpoint/2010/main" val="1846916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Měření úhlu </a:t>
            </a:r>
            <a:r>
              <a:rPr lang="cs-CZ" dirty="0" err="1"/>
              <a:t>gamma</a:t>
            </a:r>
            <a:endParaRPr lang="cs-CZ" dirty="0"/>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554479"/>
            <a:ext cx="10512424" cy="4297681"/>
          </a:xfrm>
        </p:spPr>
        <p:txBody>
          <a:bodyPr>
            <a:normAutofit lnSpcReduction="10000"/>
          </a:bodyPr>
          <a:lstStyle/>
          <a:p>
            <a:r>
              <a:rPr lang="cs-CZ" sz="2000" dirty="0"/>
              <a:t>Na </a:t>
            </a:r>
            <a:r>
              <a:rPr lang="cs-CZ" sz="2000" dirty="0" err="1"/>
              <a:t>Maddoxově</a:t>
            </a:r>
            <a:r>
              <a:rPr lang="cs-CZ" sz="2000" dirty="0"/>
              <a:t> kříži</a:t>
            </a:r>
          </a:p>
          <a:p>
            <a:r>
              <a:rPr lang="cs-CZ" sz="2000" b="0" dirty="0"/>
              <a:t>Ze vzdálenosti 1 m se pac. dívá nezakrytým okem na středové světlo kříže, které se odráží v jeho rohovce. Vyšetřující sedí zády ke kříži a posunuje prst po malé stupnici, vyšetřovaný jej sleduje. V momentě, kdy je reflex středového světla přímo uprostřed rohovky (tedy v optické ose), nachází se prst na stupnici v čísle, které odpovídá velikosti úhlu </a:t>
            </a:r>
            <a:r>
              <a:rPr lang="cs-CZ" sz="2000" b="0" dirty="0" err="1"/>
              <a:t>gamma</a:t>
            </a:r>
            <a:r>
              <a:rPr lang="cs-CZ" sz="2000" b="0" dirty="0"/>
              <a:t>. </a:t>
            </a:r>
          </a:p>
          <a:p>
            <a:r>
              <a:rPr lang="cs-CZ" sz="2000" dirty="0"/>
              <a:t>Na synoptoforu</a:t>
            </a:r>
          </a:p>
          <a:p>
            <a:r>
              <a:rPr lang="cs-CZ" sz="2000" b="0" dirty="0"/>
              <a:t> Pro tento účel existuje speciální řada čísel/obrázků, při pohledu na další obrázek v řadě se oko otočí o 1°. Vyšetřovaný je vyzván, aby se díval postupně od počátečního bodu stupnice na následující obrázky v určitém směru. V momentě, kdy má reflex ve středu zornice (tzn. probíhá optickou osou), odečteme na základě toho, na který obrázek se dívá, velikost úhlu gama. </a:t>
            </a:r>
          </a:p>
          <a:p>
            <a:r>
              <a:rPr lang="cs-CZ" sz="1800" b="0" dirty="0"/>
              <a:t>Vyšetření na perimetru je </a:t>
            </a:r>
            <a:r>
              <a:rPr lang="cs-CZ" sz="1800" b="0" dirty="0" err="1"/>
              <a:t>obsolentní</a:t>
            </a:r>
            <a:r>
              <a:rPr lang="cs-CZ" sz="1800" b="0" dirty="0"/>
              <a:t> metoda.</a:t>
            </a:r>
            <a:r>
              <a:rPr lang="cs-CZ" sz="2000" b="0" dirty="0"/>
              <a:t> </a:t>
            </a:r>
          </a:p>
          <a:p>
            <a:endParaRPr lang="cs-CZ" sz="2000" b="0" dirty="0"/>
          </a:p>
          <a:p>
            <a:r>
              <a:rPr lang="cs-CZ" sz="1600" b="0" i="1" dirty="0"/>
              <a:t>Hromádková str. 68 – 70.</a:t>
            </a:r>
          </a:p>
        </p:txBody>
      </p:sp>
      <p:sp>
        <p:nvSpPr>
          <p:cNvPr id="4" name="Zástupný symbol pro číslo snímku 3">
            <a:extLst>
              <a:ext uri="{FF2B5EF4-FFF2-40B4-BE49-F238E27FC236}">
                <a16:creationId xmlns:a16="http://schemas.microsoft.com/office/drawing/2014/main" id="{DC2DE64C-E500-4AB3-B4BC-8956CA657E22}"/>
              </a:ext>
            </a:extLst>
          </p:cNvPr>
          <p:cNvSpPr>
            <a:spLocks noGrp="1"/>
          </p:cNvSpPr>
          <p:nvPr>
            <p:ph type="sldNum" sz="quarter" idx="12"/>
          </p:nvPr>
        </p:nvSpPr>
        <p:spPr/>
        <p:txBody>
          <a:bodyPr/>
          <a:lstStyle/>
          <a:p>
            <a:fld id="{AE236A8F-5E3B-4C2D-AD5D-AAFA5AF900F7}" type="slidenum">
              <a:rPr lang="cs-CZ" smtClean="0"/>
              <a:t>61</a:t>
            </a:fld>
            <a:endParaRPr lang="cs-CZ"/>
          </a:p>
        </p:txBody>
      </p:sp>
    </p:spTree>
    <p:extLst>
      <p:ext uri="{BB962C8B-B14F-4D97-AF65-F5344CB8AC3E}">
        <p14:creationId xmlns:p14="http://schemas.microsoft.com/office/powerpoint/2010/main" val="23265109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Měření tropického úhlu = úhlu šilhání</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p:txBody>
          <a:bodyPr/>
          <a:lstStyle/>
          <a:p>
            <a:r>
              <a:rPr lang="cs-CZ" dirty="0" err="1"/>
              <a:t>Milimtrovým</a:t>
            </a:r>
            <a:r>
              <a:rPr lang="cs-CZ" dirty="0"/>
              <a:t> pravítkem </a:t>
            </a:r>
          </a:p>
        </p:txBody>
      </p:sp>
      <p:sp>
        <p:nvSpPr>
          <p:cNvPr id="4" name="Zástupný obsah 3">
            <a:extLst>
              <a:ext uri="{FF2B5EF4-FFF2-40B4-BE49-F238E27FC236}">
                <a16:creationId xmlns:a16="http://schemas.microsoft.com/office/drawing/2014/main" id="{A88035F3-FD21-468C-9C4E-46DB3EB16447}"/>
              </a:ext>
            </a:extLst>
          </p:cNvPr>
          <p:cNvSpPr>
            <a:spLocks noGrp="1"/>
          </p:cNvSpPr>
          <p:nvPr>
            <p:ph sz="half" idx="2"/>
          </p:nvPr>
        </p:nvSpPr>
        <p:spPr/>
        <p:txBody>
          <a:bodyPr>
            <a:normAutofit lnSpcReduction="10000"/>
          </a:bodyPr>
          <a:lstStyle/>
          <a:p>
            <a:r>
              <a:rPr lang="cs-CZ" sz="2000" dirty="0"/>
              <a:t>Viz snímek 50. </a:t>
            </a:r>
          </a:p>
          <a:p>
            <a:r>
              <a:rPr lang="cs-CZ" sz="2000" dirty="0"/>
              <a:t>V praxi se nepoužívá. </a:t>
            </a:r>
          </a:p>
          <a:p>
            <a:r>
              <a:rPr lang="cs-CZ" sz="2000" dirty="0" err="1"/>
              <a:t>Krimski</a:t>
            </a:r>
            <a:r>
              <a:rPr lang="cs-CZ" sz="2000" dirty="0"/>
              <a:t>, </a:t>
            </a:r>
            <a:r>
              <a:rPr lang="cs-CZ" sz="2000" dirty="0" err="1"/>
              <a:t>Madoxův</a:t>
            </a:r>
            <a:r>
              <a:rPr lang="cs-CZ" sz="2000" dirty="0"/>
              <a:t> kříž, </a:t>
            </a:r>
            <a:r>
              <a:rPr lang="cs-CZ" sz="2000" dirty="0" err="1"/>
              <a:t>troposkop</a:t>
            </a:r>
            <a:r>
              <a:rPr lang="cs-CZ" sz="2000" dirty="0"/>
              <a:t>, perimetr, fotografické metody</a:t>
            </a:r>
          </a:p>
        </p:txBody>
      </p:sp>
      <p:sp>
        <p:nvSpPr>
          <p:cNvPr id="5" name="Zástupný text 4">
            <a:extLst>
              <a:ext uri="{FF2B5EF4-FFF2-40B4-BE49-F238E27FC236}">
                <a16:creationId xmlns:a16="http://schemas.microsoft.com/office/drawing/2014/main" id="{F13BE77A-4E51-4A50-9BC1-B32EA41356D3}"/>
              </a:ext>
            </a:extLst>
          </p:cNvPr>
          <p:cNvSpPr>
            <a:spLocks noGrp="1"/>
          </p:cNvSpPr>
          <p:nvPr>
            <p:ph type="body" sz="quarter" idx="3"/>
          </p:nvPr>
        </p:nvSpPr>
        <p:spPr/>
        <p:txBody>
          <a:bodyPr/>
          <a:lstStyle/>
          <a:p>
            <a:r>
              <a:rPr lang="cs-CZ" dirty="0"/>
              <a:t>Alternující zakrývací test s prizmaty</a:t>
            </a:r>
          </a:p>
        </p:txBody>
      </p:sp>
      <p:sp>
        <p:nvSpPr>
          <p:cNvPr id="6" name="Zástupný obsah 5">
            <a:extLst>
              <a:ext uri="{FF2B5EF4-FFF2-40B4-BE49-F238E27FC236}">
                <a16:creationId xmlns:a16="http://schemas.microsoft.com/office/drawing/2014/main" id="{454A2F2A-5A80-434C-AB94-012616610693}"/>
              </a:ext>
            </a:extLst>
          </p:cNvPr>
          <p:cNvSpPr>
            <a:spLocks noGrp="1"/>
          </p:cNvSpPr>
          <p:nvPr>
            <p:ph sz="quarter" idx="4"/>
          </p:nvPr>
        </p:nvSpPr>
        <p:spPr>
          <a:xfrm>
            <a:off x="6172200" y="2505075"/>
            <a:ext cx="5183188" cy="3987800"/>
          </a:xfrm>
        </p:spPr>
        <p:txBody>
          <a:bodyPr>
            <a:normAutofit lnSpcReduction="10000"/>
          </a:bodyPr>
          <a:lstStyle/>
          <a:p>
            <a:r>
              <a:rPr lang="cs-CZ" sz="2000" dirty="0"/>
              <a:t>Provádí se do blízka i do dálky, s korekcí i bez korekce.</a:t>
            </a:r>
          </a:p>
          <a:p>
            <a:r>
              <a:rPr lang="cs-CZ" sz="2000" dirty="0"/>
              <a:t>Před uchýlené oko (u alternujícího strabismu je to jedno) se umístí prizmata postupně narůstající síly, </a:t>
            </a:r>
            <a:r>
              <a:rPr lang="cs-CZ" sz="2000" dirty="0" err="1"/>
              <a:t>bazí</a:t>
            </a:r>
            <a:r>
              <a:rPr lang="cs-CZ" sz="2000" dirty="0"/>
              <a:t> proti směru úchylky. Postupně se provádí alternující zakrývací test. Pokud je vidět opravný pohyb, zesílí se prizma, pokud již opravný pohyb není patrný, je prizma před okem rovno velikosti šilhání v prizmatických dioptriích, což je dvojnásobek velikosti ve stupních.  2ΔD = 1°</a:t>
            </a:r>
          </a:p>
          <a:p>
            <a:r>
              <a:rPr lang="cs-CZ" sz="2000" dirty="0"/>
              <a:t>Nejprve srovnáváme horizontální úchylku, poté (je-li přítomna) také vertikální. </a:t>
            </a:r>
          </a:p>
          <a:p>
            <a:r>
              <a:rPr lang="cs-CZ" sz="1600" i="1" dirty="0"/>
              <a:t>Viz slide 59 a odkaz.</a:t>
            </a:r>
          </a:p>
        </p:txBody>
      </p:sp>
      <p:sp>
        <p:nvSpPr>
          <p:cNvPr id="7" name="Zástupný symbol pro číslo snímku 6">
            <a:extLst>
              <a:ext uri="{FF2B5EF4-FFF2-40B4-BE49-F238E27FC236}">
                <a16:creationId xmlns:a16="http://schemas.microsoft.com/office/drawing/2014/main" id="{37E78ACE-E427-4EC8-99CF-DC029EA71923}"/>
              </a:ext>
            </a:extLst>
          </p:cNvPr>
          <p:cNvSpPr>
            <a:spLocks noGrp="1"/>
          </p:cNvSpPr>
          <p:nvPr>
            <p:ph type="sldNum" sz="quarter" idx="12"/>
          </p:nvPr>
        </p:nvSpPr>
        <p:spPr/>
        <p:txBody>
          <a:bodyPr/>
          <a:lstStyle/>
          <a:p>
            <a:fld id="{AE236A8F-5E3B-4C2D-AD5D-AAFA5AF900F7}" type="slidenum">
              <a:rPr lang="cs-CZ" smtClean="0"/>
              <a:t>62</a:t>
            </a:fld>
            <a:endParaRPr lang="cs-CZ"/>
          </a:p>
        </p:txBody>
      </p:sp>
    </p:spTree>
    <p:extLst>
      <p:ext uri="{BB962C8B-B14F-4D97-AF65-F5344CB8AC3E}">
        <p14:creationId xmlns:p14="http://schemas.microsoft.com/office/powerpoint/2010/main" val="5690158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Měření tropického úhlu = úhlu šilhání</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p:txBody>
          <a:bodyPr/>
          <a:lstStyle/>
          <a:p>
            <a:r>
              <a:rPr lang="cs-CZ" dirty="0"/>
              <a:t>Na </a:t>
            </a:r>
            <a:r>
              <a:rPr lang="cs-CZ" dirty="0" err="1"/>
              <a:t>Maddoxově</a:t>
            </a:r>
            <a:r>
              <a:rPr lang="cs-CZ" dirty="0"/>
              <a:t> kříži</a:t>
            </a:r>
          </a:p>
        </p:txBody>
      </p:sp>
      <p:sp>
        <p:nvSpPr>
          <p:cNvPr id="4" name="Zástupný obsah 3">
            <a:extLst>
              <a:ext uri="{FF2B5EF4-FFF2-40B4-BE49-F238E27FC236}">
                <a16:creationId xmlns:a16="http://schemas.microsoft.com/office/drawing/2014/main" id="{A88035F3-FD21-468C-9C4E-46DB3EB16447}"/>
              </a:ext>
            </a:extLst>
          </p:cNvPr>
          <p:cNvSpPr>
            <a:spLocks noGrp="1"/>
          </p:cNvSpPr>
          <p:nvPr>
            <p:ph sz="half" idx="2"/>
          </p:nvPr>
        </p:nvSpPr>
        <p:spPr/>
        <p:txBody>
          <a:bodyPr>
            <a:noAutofit/>
          </a:bodyPr>
          <a:lstStyle/>
          <a:p>
            <a:r>
              <a:rPr lang="cs-CZ" sz="1900" dirty="0"/>
              <a:t>Podobně jako při stanovení velikosti úhlu </a:t>
            </a:r>
            <a:r>
              <a:rPr lang="cs-CZ" sz="1900" dirty="0" err="1"/>
              <a:t>gamma</a:t>
            </a:r>
            <a:r>
              <a:rPr lang="cs-CZ" sz="1900" dirty="0"/>
              <a:t>, ale pacient se dívá oběma očima.</a:t>
            </a:r>
          </a:p>
          <a:p>
            <a:r>
              <a:rPr lang="cs-CZ" sz="1900" dirty="0"/>
              <a:t>Pacient ze vzdálenosti 1m sleduje fixujícím okem středové světlo kříže, rohovkový reflex tohoto světla má přibližně ve středu zornice (ve skutečnosti diskrétně nahoře a nasálně).</a:t>
            </a:r>
          </a:p>
          <a:p>
            <a:r>
              <a:rPr lang="cs-CZ" sz="1900" dirty="0"/>
              <a:t>Pacient sleduje fixujícím okem pohybující se prst vyšetřujícího, který jede po stupnici do té doby, než se rohovkový reflex středového světla objeví uprostřed zornice původně uchýleného oka (primární úchylka se změní v sekundární). </a:t>
            </a:r>
          </a:p>
          <a:p>
            <a:r>
              <a:rPr lang="cs-CZ" sz="1900" dirty="0"/>
              <a:t>Odečte se číslice, na které se prst zastavil, když k </a:t>
            </a:r>
            <a:r>
              <a:rPr lang="cs-CZ" sz="1900" dirty="0" err="1"/>
              <a:t>tomut</a:t>
            </a:r>
            <a:r>
              <a:rPr lang="cs-CZ" sz="1900" dirty="0"/>
              <a:t> jevu došlo a ta nám udává velikost úhlu šilhání.</a:t>
            </a:r>
          </a:p>
        </p:txBody>
      </p:sp>
      <p:sp>
        <p:nvSpPr>
          <p:cNvPr id="5" name="Zástupný text 4">
            <a:extLst>
              <a:ext uri="{FF2B5EF4-FFF2-40B4-BE49-F238E27FC236}">
                <a16:creationId xmlns:a16="http://schemas.microsoft.com/office/drawing/2014/main" id="{F13BE77A-4E51-4A50-9BC1-B32EA41356D3}"/>
              </a:ext>
            </a:extLst>
          </p:cNvPr>
          <p:cNvSpPr>
            <a:spLocks noGrp="1"/>
          </p:cNvSpPr>
          <p:nvPr>
            <p:ph type="body" sz="quarter" idx="3"/>
          </p:nvPr>
        </p:nvSpPr>
        <p:spPr/>
        <p:txBody>
          <a:bodyPr/>
          <a:lstStyle/>
          <a:p>
            <a:r>
              <a:rPr lang="cs-CZ" dirty="0" err="1"/>
              <a:t>Krimského</a:t>
            </a:r>
            <a:r>
              <a:rPr lang="cs-CZ" dirty="0"/>
              <a:t> test</a:t>
            </a:r>
          </a:p>
        </p:txBody>
      </p:sp>
      <p:sp>
        <p:nvSpPr>
          <p:cNvPr id="6" name="Zástupný obsah 5">
            <a:extLst>
              <a:ext uri="{FF2B5EF4-FFF2-40B4-BE49-F238E27FC236}">
                <a16:creationId xmlns:a16="http://schemas.microsoft.com/office/drawing/2014/main" id="{454A2F2A-5A80-434C-AB94-012616610693}"/>
              </a:ext>
            </a:extLst>
          </p:cNvPr>
          <p:cNvSpPr>
            <a:spLocks noGrp="1"/>
          </p:cNvSpPr>
          <p:nvPr>
            <p:ph sz="quarter" idx="4"/>
          </p:nvPr>
        </p:nvSpPr>
        <p:spPr/>
        <p:txBody>
          <a:bodyPr>
            <a:normAutofit/>
          </a:bodyPr>
          <a:lstStyle/>
          <a:p>
            <a:r>
              <a:rPr lang="cs-CZ" sz="2000" dirty="0"/>
              <a:t>U strabismů s amblyopií a EF.</a:t>
            </a:r>
          </a:p>
          <a:p>
            <a:r>
              <a:rPr lang="cs-CZ" sz="2000" dirty="0"/>
              <a:t>Vyšetřovaný sleduje světelný bod do blízka nebo do dálky, rohovkový reflex je na fixujícím oku uprostřed zornice.</a:t>
            </a:r>
          </a:p>
          <a:p>
            <a:r>
              <a:rPr lang="cs-CZ" sz="2000" dirty="0"/>
              <a:t>Postupně se před fixující oko předsunují prizmata stoupající síly, </a:t>
            </a:r>
            <a:r>
              <a:rPr lang="cs-CZ" sz="2000" dirty="0" err="1"/>
              <a:t>bazí</a:t>
            </a:r>
            <a:r>
              <a:rPr lang="cs-CZ" sz="2000" dirty="0"/>
              <a:t> proti směru úchylky do té doby, než se původně uchýlené oko vyrovná do takového postavení, že se objeví rohovkový reflex ve středu zornice. </a:t>
            </a:r>
          </a:p>
          <a:p>
            <a:r>
              <a:rPr lang="cs-CZ" sz="2000" dirty="0"/>
              <a:t>Síla prizmatu je rovna velikosti objektivní úchylky v prizmatických dioptriích.</a:t>
            </a:r>
          </a:p>
        </p:txBody>
      </p:sp>
      <p:sp>
        <p:nvSpPr>
          <p:cNvPr id="7" name="Zástupný symbol pro číslo snímku 6">
            <a:extLst>
              <a:ext uri="{FF2B5EF4-FFF2-40B4-BE49-F238E27FC236}">
                <a16:creationId xmlns:a16="http://schemas.microsoft.com/office/drawing/2014/main" id="{37E78ACE-E427-4EC8-99CF-DC029EA71923}"/>
              </a:ext>
            </a:extLst>
          </p:cNvPr>
          <p:cNvSpPr>
            <a:spLocks noGrp="1"/>
          </p:cNvSpPr>
          <p:nvPr>
            <p:ph type="sldNum" sz="quarter" idx="12"/>
          </p:nvPr>
        </p:nvSpPr>
        <p:spPr/>
        <p:txBody>
          <a:bodyPr/>
          <a:lstStyle/>
          <a:p>
            <a:fld id="{AE236A8F-5E3B-4C2D-AD5D-AAFA5AF900F7}" type="slidenum">
              <a:rPr lang="cs-CZ" smtClean="0"/>
              <a:t>63</a:t>
            </a:fld>
            <a:endParaRPr lang="cs-CZ"/>
          </a:p>
        </p:txBody>
      </p:sp>
    </p:spTree>
    <p:extLst>
      <p:ext uri="{BB962C8B-B14F-4D97-AF65-F5344CB8AC3E}">
        <p14:creationId xmlns:p14="http://schemas.microsoft.com/office/powerpoint/2010/main" val="4419145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Měření tropického úhlu = úhlu šilhání</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p:txBody>
          <a:bodyPr/>
          <a:lstStyle/>
          <a:p>
            <a:r>
              <a:rPr lang="cs-CZ" dirty="0"/>
              <a:t>Na synoptoforu</a:t>
            </a:r>
          </a:p>
        </p:txBody>
      </p:sp>
      <p:sp>
        <p:nvSpPr>
          <p:cNvPr id="4" name="Zástupný obsah 3">
            <a:extLst>
              <a:ext uri="{FF2B5EF4-FFF2-40B4-BE49-F238E27FC236}">
                <a16:creationId xmlns:a16="http://schemas.microsoft.com/office/drawing/2014/main" id="{A88035F3-FD21-468C-9C4E-46DB3EB16447}"/>
              </a:ext>
            </a:extLst>
          </p:cNvPr>
          <p:cNvSpPr>
            <a:spLocks noGrp="1"/>
          </p:cNvSpPr>
          <p:nvPr>
            <p:ph sz="half" idx="2"/>
          </p:nvPr>
        </p:nvSpPr>
        <p:spPr/>
        <p:txBody>
          <a:bodyPr>
            <a:normAutofit lnSpcReduction="10000"/>
          </a:bodyPr>
          <a:lstStyle/>
          <a:p>
            <a:r>
              <a:rPr lang="cs-CZ" sz="2000" dirty="0"/>
              <a:t>V okulárech synoptoforu jsou čočky +7 </a:t>
            </a:r>
            <a:r>
              <a:rPr lang="cs-CZ" sz="2000" dirty="0" err="1"/>
              <a:t>sfD</a:t>
            </a:r>
            <a:r>
              <a:rPr lang="cs-CZ" sz="2000" dirty="0"/>
              <a:t>, které uvolňují akomodaci, jedná se tedy o tzv. „přístrojové nekonečno“. </a:t>
            </a:r>
          </a:p>
          <a:p>
            <a:r>
              <a:rPr lang="cs-CZ" sz="2000" dirty="0"/>
              <a:t>Do tubusů se pak zasunou obrázky pro superpozici makulární velikosti a ramena se nastaví na 0°</a:t>
            </a:r>
          </a:p>
          <a:p>
            <a:r>
              <a:rPr lang="cs-CZ" sz="2000" dirty="0"/>
              <a:t>Poté se jedním, nebo i oběma rameny pohybuje tak dlouho, až vymizí vyrovnávací pohyb očí při střídavém rozsvěcování světel a rohovkové reflexy jsou symetrické. </a:t>
            </a:r>
          </a:p>
          <a:p>
            <a:r>
              <a:rPr lang="cs-CZ" sz="2000" dirty="0"/>
              <a:t>V tomto momentě odečítáme objektivní tropický úhel na rameni (sečteme úhly na ramenou) synoptoforu.</a:t>
            </a:r>
          </a:p>
        </p:txBody>
      </p:sp>
      <p:sp>
        <p:nvSpPr>
          <p:cNvPr id="6" name="Zástupný obsah 5">
            <a:extLst>
              <a:ext uri="{FF2B5EF4-FFF2-40B4-BE49-F238E27FC236}">
                <a16:creationId xmlns:a16="http://schemas.microsoft.com/office/drawing/2014/main" id="{454A2F2A-5A80-434C-AB94-012616610693}"/>
              </a:ext>
            </a:extLst>
          </p:cNvPr>
          <p:cNvSpPr>
            <a:spLocks noGrp="1"/>
          </p:cNvSpPr>
          <p:nvPr>
            <p:ph sz="quarter" idx="4"/>
          </p:nvPr>
        </p:nvSpPr>
        <p:spPr/>
        <p:txBody>
          <a:bodyPr>
            <a:normAutofit lnSpcReduction="10000"/>
          </a:bodyPr>
          <a:lstStyle/>
          <a:p>
            <a:r>
              <a:rPr lang="cs-CZ" sz="2000" dirty="0"/>
              <a:t>Subjektivní úchylku udáváme tak, že odečteme stupně na ramenou synoptoforu v momentě, kdy vyšetřovaný udává překrytí dvojice obrázků pro superpozici. </a:t>
            </a:r>
          </a:p>
          <a:p>
            <a:r>
              <a:rPr lang="cs-CZ" sz="2000" dirty="0"/>
              <a:t>U paralytického strabismu se měří úchylka při fixaci zdravým okem (primární úchylka) i při fixaci okem paretickým (sekundární úchylka).</a:t>
            </a:r>
          </a:p>
          <a:p>
            <a:endParaRPr lang="cs-CZ" sz="2000" dirty="0"/>
          </a:p>
          <a:p>
            <a:r>
              <a:rPr lang="cs-CZ" sz="2000" i="1" dirty="0"/>
              <a:t>Další </a:t>
            </a:r>
            <a:r>
              <a:rPr lang="cs-CZ" sz="2000" i="1" dirty="0" err="1"/>
              <a:t>vyšetřeovací</a:t>
            </a:r>
            <a:r>
              <a:rPr lang="cs-CZ" sz="2000" i="1" dirty="0"/>
              <a:t> metody (jako měření tropického úhlu na perimetru, či fotografické metody) jsou </a:t>
            </a:r>
            <a:r>
              <a:rPr lang="cs-CZ" sz="2000" i="1" dirty="0" err="1"/>
              <a:t>obsolentní</a:t>
            </a:r>
            <a:r>
              <a:rPr lang="cs-CZ" sz="2000" i="1" dirty="0"/>
              <a:t> a v dnešní době používané zcela raritně. </a:t>
            </a:r>
          </a:p>
          <a:p>
            <a:endParaRPr lang="cs-CZ" sz="2000" dirty="0"/>
          </a:p>
          <a:p>
            <a:endParaRPr lang="cs-CZ" dirty="0"/>
          </a:p>
        </p:txBody>
      </p:sp>
      <p:sp>
        <p:nvSpPr>
          <p:cNvPr id="7" name="Zástupný symbol pro číslo snímku 6">
            <a:extLst>
              <a:ext uri="{FF2B5EF4-FFF2-40B4-BE49-F238E27FC236}">
                <a16:creationId xmlns:a16="http://schemas.microsoft.com/office/drawing/2014/main" id="{37E78ACE-E427-4EC8-99CF-DC029EA71923}"/>
              </a:ext>
            </a:extLst>
          </p:cNvPr>
          <p:cNvSpPr>
            <a:spLocks noGrp="1"/>
          </p:cNvSpPr>
          <p:nvPr>
            <p:ph type="sldNum" sz="quarter" idx="12"/>
          </p:nvPr>
        </p:nvSpPr>
        <p:spPr/>
        <p:txBody>
          <a:bodyPr/>
          <a:lstStyle/>
          <a:p>
            <a:fld id="{AE236A8F-5E3B-4C2D-AD5D-AAFA5AF900F7}" type="slidenum">
              <a:rPr lang="cs-CZ" smtClean="0"/>
              <a:t>64</a:t>
            </a:fld>
            <a:endParaRPr lang="cs-CZ"/>
          </a:p>
        </p:txBody>
      </p:sp>
    </p:spTree>
    <p:extLst>
      <p:ext uri="{BB962C8B-B14F-4D97-AF65-F5344CB8AC3E}">
        <p14:creationId xmlns:p14="http://schemas.microsoft.com/office/powerpoint/2010/main" val="6526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a:t>
            </a:r>
            <a:r>
              <a:rPr lang="cs-CZ" dirty="0" err="1"/>
              <a:t>cyklorotací</a:t>
            </a:r>
            <a:r>
              <a:rPr lang="cs-CZ" dirty="0"/>
              <a:t> (</a:t>
            </a:r>
            <a:r>
              <a:rPr lang="cs-CZ" dirty="0" err="1"/>
              <a:t>cyklodeviací</a:t>
            </a:r>
            <a:r>
              <a:rPr lang="cs-CZ" dirty="0"/>
              <a:t>)</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p:txBody>
          <a:bodyPr/>
          <a:lstStyle/>
          <a:p>
            <a:r>
              <a:rPr lang="cs-CZ" dirty="0" err="1"/>
              <a:t>Maddoxovo</a:t>
            </a:r>
            <a:r>
              <a:rPr lang="cs-CZ" dirty="0"/>
              <a:t> dvojité prizma</a:t>
            </a:r>
          </a:p>
        </p:txBody>
      </p:sp>
      <p:sp>
        <p:nvSpPr>
          <p:cNvPr id="4" name="Zástupný obsah 3">
            <a:extLst>
              <a:ext uri="{FF2B5EF4-FFF2-40B4-BE49-F238E27FC236}">
                <a16:creationId xmlns:a16="http://schemas.microsoft.com/office/drawing/2014/main" id="{A88035F3-FD21-468C-9C4E-46DB3EB16447}"/>
              </a:ext>
            </a:extLst>
          </p:cNvPr>
          <p:cNvSpPr>
            <a:spLocks noGrp="1"/>
          </p:cNvSpPr>
          <p:nvPr>
            <p:ph sz="half" idx="2"/>
          </p:nvPr>
        </p:nvSpPr>
        <p:spPr>
          <a:xfrm>
            <a:off x="839788" y="2505075"/>
            <a:ext cx="10512424" cy="3684588"/>
          </a:xfrm>
        </p:spPr>
        <p:txBody>
          <a:bodyPr>
            <a:normAutofit/>
          </a:bodyPr>
          <a:lstStyle/>
          <a:p>
            <a:r>
              <a:rPr lang="cs-CZ" sz="2000" dirty="0"/>
              <a:t>Před nevyšetřované oko umístíme tzv. </a:t>
            </a:r>
            <a:r>
              <a:rPr lang="cs-CZ" sz="2000" dirty="0" err="1"/>
              <a:t>Maddoxovo</a:t>
            </a:r>
            <a:r>
              <a:rPr lang="cs-CZ" sz="2000" dirty="0"/>
              <a:t> dvojité prizma (2 prizmata síly 4 PD spojena </a:t>
            </a:r>
            <a:r>
              <a:rPr lang="cs-CZ" sz="2000" dirty="0" err="1"/>
              <a:t>bazemi</a:t>
            </a:r>
            <a:r>
              <a:rPr lang="cs-CZ" sz="2000" dirty="0"/>
              <a:t> a vrcholy nahoru a dolů).</a:t>
            </a:r>
          </a:p>
          <a:p>
            <a:r>
              <a:rPr lang="cs-CZ" sz="2000" dirty="0"/>
              <a:t>Před vyšetřovaným okem je max. korekce na blízko. </a:t>
            </a:r>
          </a:p>
          <a:p>
            <a:r>
              <a:rPr lang="cs-CZ" sz="2000" dirty="0"/>
              <a:t>Pacient se dívá na destičku s jednou horizontální čarou. </a:t>
            </a:r>
          </a:p>
          <a:p>
            <a:r>
              <a:rPr lang="cs-CZ" sz="2000" dirty="0"/>
              <a:t>Vyšetřované oko vidí jednu horizontální čáru, nevyšetřované (s dvojitým prizmatem) vidí dvě horizontální čáry (jedna nad a jedna pod čarou, kterou vidí oko vyšetřované. </a:t>
            </a:r>
          </a:p>
          <a:p>
            <a:r>
              <a:rPr lang="cs-CZ" sz="2000" dirty="0"/>
              <a:t>Nerozliší </a:t>
            </a:r>
            <a:r>
              <a:rPr lang="cs-CZ" sz="2000" dirty="0" err="1"/>
              <a:t>forii</a:t>
            </a:r>
            <a:r>
              <a:rPr lang="cs-CZ" sz="2000" dirty="0"/>
              <a:t> od </a:t>
            </a:r>
            <a:r>
              <a:rPr lang="cs-CZ" sz="2000" dirty="0" err="1"/>
              <a:t>tropie</a:t>
            </a:r>
            <a:r>
              <a:rPr lang="cs-CZ" sz="2000" dirty="0"/>
              <a:t>.</a:t>
            </a:r>
          </a:p>
          <a:p>
            <a:r>
              <a:rPr lang="cs-CZ" sz="2000" dirty="0"/>
              <a:t>Nutný vyšší stupeň spolupráce (adekvátní věk a intelekt). </a:t>
            </a:r>
          </a:p>
          <a:p>
            <a:pPr marL="0" indent="0">
              <a:buNone/>
            </a:pPr>
            <a:endParaRPr lang="cs-CZ" dirty="0"/>
          </a:p>
        </p:txBody>
      </p:sp>
      <p:sp>
        <p:nvSpPr>
          <p:cNvPr id="7" name="Zástupný symbol pro číslo snímku 6">
            <a:extLst>
              <a:ext uri="{FF2B5EF4-FFF2-40B4-BE49-F238E27FC236}">
                <a16:creationId xmlns:a16="http://schemas.microsoft.com/office/drawing/2014/main" id="{37E78ACE-E427-4EC8-99CF-DC029EA71923}"/>
              </a:ext>
            </a:extLst>
          </p:cNvPr>
          <p:cNvSpPr>
            <a:spLocks noGrp="1"/>
          </p:cNvSpPr>
          <p:nvPr>
            <p:ph type="sldNum" sz="quarter" idx="12"/>
          </p:nvPr>
        </p:nvSpPr>
        <p:spPr/>
        <p:txBody>
          <a:bodyPr/>
          <a:lstStyle/>
          <a:p>
            <a:fld id="{AE236A8F-5E3B-4C2D-AD5D-AAFA5AF900F7}" type="slidenum">
              <a:rPr lang="cs-CZ" smtClean="0"/>
              <a:t>65</a:t>
            </a:fld>
            <a:endParaRPr lang="cs-CZ"/>
          </a:p>
        </p:txBody>
      </p:sp>
    </p:spTree>
    <p:extLst>
      <p:ext uri="{BB962C8B-B14F-4D97-AF65-F5344CB8AC3E}">
        <p14:creationId xmlns:p14="http://schemas.microsoft.com/office/powerpoint/2010/main" val="27961296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a:t>
            </a:r>
            <a:r>
              <a:rPr lang="cs-CZ" dirty="0" err="1"/>
              <a:t>cyklorotací</a:t>
            </a:r>
            <a:r>
              <a:rPr lang="cs-CZ" dirty="0"/>
              <a:t> (</a:t>
            </a:r>
            <a:r>
              <a:rPr lang="cs-CZ" dirty="0" err="1"/>
              <a:t>cyklodeviací</a:t>
            </a:r>
            <a:r>
              <a:rPr lang="cs-CZ" dirty="0"/>
              <a:t>)</a:t>
            </a:r>
          </a:p>
        </p:txBody>
      </p:sp>
      <p:sp>
        <p:nvSpPr>
          <p:cNvPr id="4" name="Zástupný obsah 3">
            <a:extLst>
              <a:ext uri="{FF2B5EF4-FFF2-40B4-BE49-F238E27FC236}">
                <a16:creationId xmlns:a16="http://schemas.microsoft.com/office/drawing/2014/main" id="{A88035F3-FD21-468C-9C4E-46DB3EB16447}"/>
              </a:ext>
            </a:extLst>
          </p:cNvPr>
          <p:cNvSpPr>
            <a:spLocks noGrp="1"/>
          </p:cNvSpPr>
          <p:nvPr>
            <p:ph sz="half" idx="2"/>
          </p:nvPr>
        </p:nvSpPr>
        <p:spPr>
          <a:xfrm>
            <a:off x="839788" y="5481157"/>
            <a:ext cx="3314201" cy="875193"/>
          </a:xfrm>
        </p:spPr>
        <p:txBody>
          <a:bodyPr>
            <a:normAutofit/>
          </a:bodyPr>
          <a:lstStyle/>
          <a:p>
            <a:r>
              <a:rPr lang="cs-CZ" sz="2000" dirty="0"/>
              <a:t>Ve schématu je levé oko okem vyšetřovaným</a:t>
            </a:r>
          </a:p>
        </p:txBody>
      </p:sp>
      <p:pic>
        <p:nvPicPr>
          <p:cNvPr id="9" name="Zástupný obsah 8" descr="Obsah obrázku text, mapa&#10;&#10;Popis byl vytvořen automaticky">
            <a:extLst>
              <a:ext uri="{FF2B5EF4-FFF2-40B4-BE49-F238E27FC236}">
                <a16:creationId xmlns:a16="http://schemas.microsoft.com/office/drawing/2014/main" id="{25177E27-F6CD-413E-B6A3-479D0B7B4D2B}"/>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788229" y="1376842"/>
            <a:ext cx="6491198" cy="5481158"/>
          </a:xfrm>
        </p:spPr>
      </p:pic>
      <p:sp>
        <p:nvSpPr>
          <p:cNvPr id="7" name="Zástupný symbol pro číslo snímku 6">
            <a:extLst>
              <a:ext uri="{FF2B5EF4-FFF2-40B4-BE49-F238E27FC236}">
                <a16:creationId xmlns:a16="http://schemas.microsoft.com/office/drawing/2014/main" id="{37E78ACE-E427-4EC8-99CF-DC029EA71923}"/>
              </a:ext>
            </a:extLst>
          </p:cNvPr>
          <p:cNvSpPr>
            <a:spLocks noGrp="1"/>
          </p:cNvSpPr>
          <p:nvPr>
            <p:ph type="sldNum" sz="quarter" idx="12"/>
          </p:nvPr>
        </p:nvSpPr>
        <p:spPr/>
        <p:txBody>
          <a:bodyPr/>
          <a:lstStyle/>
          <a:p>
            <a:fld id="{AE236A8F-5E3B-4C2D-AD5D-AAFA5AF900F7}" type="slidenum">
              <a:rPr lang="cs-CZ" smtClean="0"/>
              <a:t>66</a:t>
            </a:fld>
            <a:endParaRPr lang="cs-CZ"/>
          </a:p>
        </p:txBody>
      </p:sp>
    </p:spTree>
    <p:extLst>
      <p:ext uri="{BB962C8B-B14F-4D97-AF65-F5344CB8AC3E}">
        <p14:creationId xmlns:p14="http://schemas.microsoft.com/office/powerpoint/2010/main" val="9250657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fúzní rezervy = šířky fúze</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681163"/>
            <a:ext cx="5157787" cy="395831"/>
          </a:xfrm>
        </p:spPr>
        <p:txBody>
          <a:bodyPr>
            <a:normAutofit lnSpcReduction="10000"/>
          </a:bodyPr>
          <a:lstStyle/>
          <a:p>
            <a:r>
              <a:rPr lang="cs-CZ" dirty="0"/>
              <a:t>Na synoptoforu: </a:t>
            </a:r>
          </a:p>
        </p:txBody>
      </p:sp>
      <p:sp>
        <p:nvSpPr>
          <p:cNvPr id="4" name="Zástupný obsah 3">
            <a:extLst>
              <a:ext uri="{FF2B5EF4-FFF2-40B4-BE49-F238E27FC236}">
                <a16:creationId xmlns:a16="http://schemas.microsoft.com/office/drawing/2014/main" id="{A88035F3-FD21-468C-9C4E-46DB3EB16447}"/>
              </a:ext>
            </a:extLst>
          </p:cNvPr>
          <p:cNvSpPr>
            <a:spLocks noGrp="1"/>
          </p:cNvSpPr>
          <p:nvPr>
            <p:ph sz="half" idx="2"/>
          </p:nvPr>
        </p:nvSpPr>
        <p:spPr>
          <a:xfrm>
            <a:off x="839788" y="2232567"/>
            <a:ext cx="10512424" cy="2120359"/>
          </a:xfrm>
        </p:spPr>
        <p:txBody>
          <a:bodyPr>
            <a:normAutofit/>
          </a:bodyPr>
          <a:lstStyle/>
          <a:p>
            <a:r>
              <a:rPr lang="cs-CZ" sz="2000" dirty="0"/>
              <a:t>Do tubusů zasuneme obrázky určené pro makulární fúzi odpovídající velikosti 9 mm. </a:t>
            </a:r>
          </a:p>
          <a:p>
            <a:r>
              <a:rPr lang="cs-CZ" sz="2000" dirty="0"/>
              <a:t>Zkontrolujeme si, zda vyšetřovaný vidí oba kontrolní detaily obrázku. Poté posunujeme rameny synoptoforu do konvergence (k sobě), do divergence (od sebe) a ve vertikálním směru až do doby, než se testový obrázek vyšetřovanému rozdvojí, v tomto momentě odečteme na stupnici ramen synoptoforu stupně. </a:t>
            </a:r>
          </a:p>
          <a:p>
            <a:r>
              <a:rPr lang="cs-CZ" sz="2000" dirty="0"/>
              <a:t>Šířka fúze je závislá na velikosti testového obrázku, věku, pozornosti, cviku, akomodaci atd…</a:t>
            </a:r>
          </a:p>
          <a:p>
            <a:endParaRPr lang="cs-CZ" dirty="0"/>
          </a:p>
        </p:txBody>
      </p:sp>
      <p:pic>
        <p:nvPicPr>
          <p:cNvPr id="9" name="Zástupný obsah 8" descr="Obsah obrázku snímek obrazovky&#10;&#10;Popis byl vytvořen automaticky">
            <a:extLst>
              <a:ext uri="{FF2B5EF4-FFF2-40B4-BE49-F238E27FC236}">
                <a16:creationId xmlns:a16="http://schemas.microsoft.com/office/drawing/2014/main" id="{10DB2FDF-F086-4F4C-8DE1-96F87DCF7D4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278681" y="4352926"/>
            <a:ext cx="9437787" cy="1847851"/>
          </a:xfrm>
        </p:spPr>
      </p:pic>
      <p:sp>
        <p:nvSpPr>
          <p:cNvPr id="7" name="Zástupný symbol pro číslo snímku 6">
            <a:extLst>
              <a:ext uri="{FF2B5EF4-FFF2-40B4-BE49-F238E27FC236}">
                <a16:creationId xmlns:a16="http://schemas.microsoft.com/office/drawing/2014/main" id="{FB59F97B-7B48-4D26-8BFB-BD6566647BE7}"/>
              </a:ext>
            </a:extLst>
          </p:cNvPr>
          <p:cNvSpPr>
            <a:spLocks noGrp="1"/>
          </p:cNvSpPr>
          <p:nvPr>
            <p:ph type="sldNum" sz="quarter" idx="12"/>
          </p:nvPr>
        </p:nvSpPr>
        <p:spPr/>
        <p:txBody>
          <a:bodyPr/>
          <a:lstStyle/>
          <a:p>
            <a:fld id="{AE236A8F-5E3B-4C2D-AD5D-AAFA5AF900F7}" type="slidenum">
              <a:rPr lang="cs-CZ" smtClean="0"/>
              <a:t>67</a:t>
            </a:fld>
            <a:endParaRPr lang="cs-CZ"/>
          </a:p>
        </p:txBody>
      </p:sp>
      <p:sp>
        <p:nvSpPr>
          <p:cNvPr id="10" name="TextovéPole 9">
            <a:extLst>
              <a:ext uri="{FF2B5EF4-FFF2-40B4-BE49-F238E27FC236}">
                <a16:creationId xmlns:a16="http://schemas.microsoft.com/office/drawing/2014/main" id="{D4105F25-3627-40CE-9A5E-5573D039B861}"/>
              </a:ext>
            </a:extLst>
          </p:cNvPr>
          <p:cNvSpPr txBox="1"/>
          <p:nvPr/>
        </p:nvSpPr>
        <p:spPr>
          <a:xfrm>
            <a:off x="1041107" y="6356350"/>
            <a:ext cx="2377574" cy="369332"/>
          </a:xfrm>
          <a:prstGeom prst="rect">
            <a:avLst/>
          </a:prstGeom>
          <a:noFill/>
        </p:spPr>
        <p:txBody>
          <a:bodyPr wrap="none" rtlCol="0">
            <a:spAutoFit/>
          </a:bodyPr>
          <a:lstStyle/>
          <a:p>
            <a:r>
              <a:rPr lang="cs-CZ" i="1" dirty="0"/>
              <a:t>Viz Hromádková, str. 81</a:t>
            </a:r>
          </a:p>
        </p:txBody>
      </p:sp>
    </p:spTree>
    <p:extLst>
      <p:ext uri="{BB962C8B-B14F-4D97-AF65-F5344CB8AC3E}">
        <p14:creationId xmlns:p14="http://schemas.microsoft.com/office/powerpoint/2010/main" val="38081491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Vyšetření fúzní rezervy = šířky fúze</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681162"/>
            <a:ext cx="5157787" cy="448084"/>
          </a:xfrm>
        </p:spPr>
        <p:txBody>
          <a:bodyPr>
            <a:normAutofit/>
          </a:bodyPr>
          <a:lstStyle/>
          <a:p>
            <a:r>
              <a:rPr lang="cs-CZ" dirty="0"/>
              <a:t>Prizmaty</a:t>
            </a:r>
          </a:p>
        </p:txBody>
      </p:sp>
      <p:sp>
        <p:nvSpPr>
          <p:cNvPr id="4" name="Zástupný obsah 3">
            <a:extLst>
              <a:ext uri="{FF2B5EF4-FFF2-40B4-BE49-F238E27FC236}">
                <a16:creationId xmlns:a16="http://schemas.microsoft.com/office/drawing/2014/main" id="{A88035F3-FD21-468C-9C4E-46DB3EB16447}"/>
              </a:ext>
            </a:extLst>
          </p:cNvPr>
          <p:cNvSpPr>
            <a:spLocks noGrp="1"/>
          </p:cNvSpPr>
          <p:nvPr>
            <p:ph sz="half" idx="2"/>
          </p:nvPr>
        </p:nvSpPr>
        <p:spPr>
          <a:xfrm>
            <a:off x="839788" y="2224018"/>
            <a:ext cx="10512424" cy="4633982"/>
          </a:xfrm>
        </p:spPr>
        <p:txBody>
          <a:bodyPr>
            <a:noAutofit/>
          </a:bodyPr>
          <a:lstStyle/>
          <a:p>
            <a:r>
              <a:rPr lang="cs-CZ" sz="1800" dirty="0"/>
              <a:t>Vyšetřovaný sleduje bodový zdroj světla ze vzdálenosti 5m</a:t>
            </a:r>
          </a:p>
          <a:p>
            <a:r>
              <a:rPr lang="cs-CZ" sz="1800" dirty="0"/>
              <a:t>Před jedno oko přikládáme postupně hranoly stoupající síly</a:t>
            </a:r>
          </a:p>
          <a:p>
            <a:r>
              <a:rPr lang="cs-CZ" sz="1800" dirty="0"/>
              <a:t>Kladná šířka fúze se měří prizmaty </a:t>
            </a:r>
            <a:r>
              <a:rPr lang="cs-CZ" sz="1800" dirty="0" err="1"/>
              <a:t>bazí</a:t>
            </a:r>
            <a:r>
              <a:rPr lang="cs-CZ" sz="1800" dirty="0"/>
              <a:t> zevně (temporálně).</a:t>
            </a:r>
          </a:p>
          <a:p>
            <a:r>
              <a:rPr lang="cs-CZ" sz="1800" dirty="0"/>
              <a:t>Záporná šířka fúze se měří prizmaty </a:t>
            </a:r>
            <a:r>
              <a:rPr lang="cs-CZ" sz="1800" dirty="0" err="1"/>
              <a:t>bazí</a:t>
            </a:r>
            <a:r>
              <a:rPr lang="cs-CZ" sz="1800" dirty="0"/>
              <a:t> dovnitř (nasálně).</a:t>
            </a:r>
          </a:p>
          <a:p>
            <a:r>
              <a:rPr lang="cs-CZ" sz="1800" dirty="0" err="1"/>
              <a:t>Hypertropii</a:t>
            </a:r>
            <a:r>
              <a:rPr lang="cs-CZ" sz="1800" dirty="0"/>
              <a:t> pravého oka prizmaty na pravém oku </a:t>
            </a:r>
            <a:r>
              <a:rPr lang="cs-CZ" sz="1800" dirty="0" err="1"/>
              <a:t>bazí</a:t>
            </a:r>
            <a:r>
              <a:rPr lang="cs-CZ" sz="1800" dirty="0"/>
              <a:t> dolů, </a:t>
            </a:r>
            <a:r>
              <a:rPr lang="cs-CZ" sz="1800" dirty="0" err="1"/>
              <a:t>hypotropii</a:t>
            </a:r>
            <a:r>
              <a:rPr lang="cs-CZ" sz="1800" dirty="0"/>
              <a:t> </a:t>
            </a:r>
            <a:r>
              <a:rPr lang="cs-CZ" sz="1800" dirty="0" err="1"/>
              <a:t>bazí</a:t>
            </a:r>
            <a:r>
              <a:rPr lang="cs-CZ" sz="1800" dirty="0"/>
              <a:t> nahoru. </a:t>
            </a:r>
          </a:p>
          <a:p>
            <a:r>
              <a:rPr lang="cs-CZ" sz="1800" dirty="0"/>
              <a:t>Tedy vždy </a:t>
            </a:r>
            <a:r>
              <a:rPr lang="cs-CZ" sz="1800" dirty="0" err="1"/>
              <a:t>bazí</a:t>
            </a:r>
            <a:r>
              <a:rPr lang="cs-CZ" sz="1800" dirty="0"/>
              <a:t> proti směru měřené úchylky.</a:t>
            </a:r>
          </a:p>
          <a:p>
            <a:r>
              <a:rPr lang="cs-CZ" sz="1800" dirty="0"/>
              <a:t>Hranoly postupně zesilujeme, dokud se bodový zdroj světla nerozdvojí. </a:t>
            </a:r>
          </a:p>
          <a:p>
            <a:r>
              <a:rPr lang="cs-CZ" sz="1800" dirty="0"/>
              <a:t>Poslední prizma, se kterým vidí vyšetřovaný bodový zdroj ještě jednoduše udává šířku fúze v prizmatických dioptriích.  </a:t>
            </a:r>
          </a:p>
        </p:txBody>
      </p:sp>
      <p:sp>
        <p:nvSpPr>
          <p:cNvPr id="6" name="Zástupný obsah 5">
            <a:extLst>
              <a:ext uri="{FF2B5EF4-FFF2-40B4-BE49-F238E27FC236}">
                <a16:creationId xmlns:a16="http://schemas.microsoft.com/office/drawing/2014/main" id="{454A2F2A-5A80-434C-AB94-012616610693}"/>
              </a:ext>
            </a:extLst>
          </p:cNvPr>
          <p:cNvSpPr>
            <a:spLocks noGrp="1"/>
          </p:cNvSpPr>
          <p:nvPr>
            <p:ph sz="quarter" idx="4"/>
          </p:nvPr>
        </p:nvSpPr>
        <p:spPr>
          <a:xfrm>
            <a:off x="838200" y="5460274"/>
            <a:ext cx="7395165" cy="1397726"/>
          </a:xfrm>
        </p:spPr>
        <p:txBody>
          <a:bodyPr>
            <a:normAutofit/>
          </a:bodyPr>
          <a:lstStyle/>
          <a:p>
            <a:r>
              <a:rPr lang="cs-CZ" sz="1800" dirty="0"/>
              <a:t>U zdravého </a:t>
            </a:r>
          </a:p>
          <a:p>
            <a:pPr lvl="1"/>
            <a:r>
              <a:rPr lang="cs-CZ" sz="1800" dirty="0"/>
              <a:t>Kladná šířka fúze 25-40 PD</a:t>
            </a:r>
          </a:p>
          <a:p>
            <a:pPr lvl="1"/>
            <a:r>
              <a:rPr lang="cs-CZ" sz="1800" dirty="0"/>
              <a:t>Záporná šířka fúze 8-10 PD </a:t>
            </a:r>
          </a:p>
          <a:p>
            <a:pPr lvl="1"/>
            <a:r>
              <a:rPr lang="cs-CZ" sz="1800" dirty="0"/>
              <a:t>Vertikální šířka fúze 3-4 PD</a:t>
            </a:r>
          </a:p>
          <a:p>
            <a:endParaRPr lang="cs-CZ" dirty="0"/>
          </a:p>
        </p:txBody>
      </p:sp>
      <p:sp>
        <p:nvSpPr>
          <p:cNvPr id="7" name="Zástupný symbol pro číslo snímku 6">
            <a:extLst>
              <a:ext uri="{FF2B5EF4-FFF2-40B4-BE49-F238E27FC236}">
                <a16:creationId xmlns:a16="http://schemas.microsoft.com/office/drawing/2014/main" id="{FB59F97B-7B48-4D26-8BFB-BD6566647BE7}"/>
              </a:ext>
            </a:extLst>
          </p:cNvPr>
          <p:cNvSpPr>
            <a:spLocks noGrp="1"/>
          </p:cNvSpPr>
          <p:nvPr>
            <p:ph type="sldNum" sz="quarter" idx="12"/>
          </p:nvPr>
        </p:nvSpPr>
        <p:spPr/>
        <p:txBody>
          <a:bodyPr/>
          <a:lstStyle/>
          <a:p>
            <a:fld id="{AE236A8F-5E3B-4C2D-AD5D-AAFA5AF900F7}" type="slidenum">
              <a:rPr lang="cs-CZ" smtClean="0"/>
              <a:t>68</a:t>
            </a:fld>
            <a:endParaRPr lang="cs-CZ"/>
          </a:p>
        </p:txBody>
      </p:sp>
      <p:sp>
        <p:nvSpPr>
          <p:cNvPr id="8" name="TextovéPole 7">
            <a:extLst>
              <a:ext uri="{FF2B5EF4-FFF2-40B4-BE49-F238E27FC236}">
                <a16:creationId xmlns:a16="http://schemas.microsoft.com/office/drawing/2014/main" id="{3D0005DB-D3A0-4FDE-A1F6-8574669929AF}"/>
              </a:ext>
            </a:extLst>
          </p:cNvPr>
          <p:cNvSpPr txBox="1"/>
          <p:nvPr/>
        </p:nvSpPr>
        <p:spPr>
          <a:xfrm>
            <a:off x="7247085" y="6171684"/>
            <a:ext cx="2727029" cy="369332"/>
          </a:xfrm>
          <a:prstGeom prst="rect">
            <a:avLst/>
          </a:prstGeom>
          <a:noFill/>
        </p:spPr>
        <p:txBody>
          <a:bodyPr wrap="none" rtlCol="0">
            <a:spAutoFit/>
          </a:bodyPr>
          <a:lstStyle/>
          <a:p>
            <a:r>
              <a:rPr lang="cs-CZ" i="1" dirty="0"/>
              <a:t>Viz Hromádková, str. 81,82</a:t>
            </a:r>
            <a:r>
              <a:rPr lang="cs-CZ" dirty="0"/>
              <a:t>.</a:t>
            </a:r>
          </a:p>
        </p:txBody>
      </p:sp>
    </p:spTree>
    <p:extLst>
      <p:ext uri="{BB962C8B-B14F-4D97-AF65-F5344CB8AC3E}">
        <p14:creationId xmlns:p14="http://schemas.microsoft.com/office/powerpoint/2010/main" val="199288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a:t>Propedeutika</a:t>
            </a:r>
          </a:p>
        </p:txBody>
      </p:sp>
      <p:sp>
        <p:nvSpPr>
          <p:cNvPr id="3" name="Zástupný obsah 2">
            <a:extLst>
              <a:ext uri="{FF2B5EF4-FFF2-40B4-BE49-F238E27FC236}">
                <a16:creationId xmlns:a16="http://schemas.microsoft.com/office/drawing/2014/main" id="{DC8EA73E-2F1C-454A-B610-6E3769463CEA}"/>
              </a:ext>
            </a:extLst>
          </p:cNvPr>
          <p:cNvSpPr>
            <a:spLocks noGrp="1"/>
          </p:cNvSpPr>
          <p:nvPr>
            <p:ph sz="half" idx="1"/>
          </p:nvPr>
        </p:nvSpPr>
        <p:spPr/>
        <p:txBody>
          <a:bodyPr>
            <a:normAutofit/>
          </a:bodyPr>
          <a:lstStyle/>
          <a:p>
            <a:r>
              <a:rPr lang="cs-CZ" dirty="0"/>
              <a:t>- Anamnéza</a:t>
            </a:r>
          </a:p>
          <a:p>
            <a:r>
              <a:rPr lang="cs-CZ" dirty="0"/>
              <a:t>- </a:t>
            </a:r>
            <a:r>
              <a:rPr lang="cs-CZ" dirty="0" err="1"/>
              <a:t>Visus</a:t>
            </a:r>
            <a:r>
              <a:rPr lang="cs-CZ" dirty="0"/>
              <a:t> (s korekcí/bez korekce)</a:t>
            </a:r>
          </a:p>
          <a:p>
            <a:r>
              <a:rPr lang="cs-CZ" dirty="0"/>
              <a:t>- Vyšetření pohledem</a:t>
            </a:r>
          </a:p>
          <a:p>
            <a:r>
              <a:rPr lang="cs-CZ" dirty="0"/>
              <a:t>- Zakrývací zkouška</a:t>
            </a:r>
          </a:p>
          <a:p>
            <a:r>
              <a:rPr lang="cs-CZ" dirty="0"/>
              <a:t>- Testy binokulární rovnováhy:</a:t>
            </a:r>
          </a:p>
          <a:p>
            <a:pPr lvl="1"/>
            <a:r>
              <a:rPr lang="cs-CZ" dirty="0" err="1"/>
              <a:t>Bagolini</a:t>
            </a:r>
            <a:endParaRPr lang="cs-CZ" dirty="0"/>
          </a:p>
          <a:p>
            <a:pPr lvl="1"/>
            <a:r>
              <a:rPr lang="cs-CZ" dirty="0" err="1"/>
              <a:t>Worth</a:t>
            </a:r>
            <a:r>
              <a:rPr lang="cs-CZ" dirty="0"/>
              <a:t> </a:t>
            </a:r>
          </a:p>
          <a:p>
            <a:pPr lvl="1"/>
            <a:r>
              <a:rPr lang="cs-CZ" dirty="0" err="1"/>
              <a:t>Pola</a:t>
            </a:r>
            <a:r>
              <a:rPr lang="cs-CZ" dirty="0"/>
              <a:t>-test</a:t>
            </a:r>
          </a:p>
          <a:p>
            <a:pPr lvl="1"/>
            <a:r>
              <a:rPr lang="cs-CZ" dirty="0"/>
              <a:t>D-test (H-test)</a:t>
            </a:r>
          </a:p>
          <a:p>
            <a:pPr marL="128016" lvl="1" indent="0">
              <a:buNone/>
            </a:pPr>
            <a:r>
              <a:rPr lang="cs-CZ" sz="2200" dirty="0"/>
              <a:t>- </a:t>
            </a:r>
            <a:r>
              <a:rPr lang="cs-CZ" sz="2200" dirty="0" err="1"/>
              <a:t>Stereotesty</a:t>
            </a:r>
            <a:endParaRPr lang="cs-CZ" sz="2200" dirty="0"/>
          </a:p>
        </p:txBody>
      </p:sp>
      <p:sp>
        <p:nvSpPr>
          <p:cNvPr id="4" name="TextovéPole 3">
            <a:extLst>
              <a:ext uri="{FF2B5EF4-FFF2-40B4-BE49-F238E27FC236}">
                <a16:creationId xmlns:a16="http://schemas.microsoft.com/office/drawing/2014/main" id="{EE1A433A-C618-4AEF-B051-AF658343F69B}"/>
              </a:ext>
            </a:extLst>
          </p:cNvPr>
          <p:cNvSpPr txBox="1"/>
          <p:nvPr/>
        </p:nvSpPr>
        <p:spPr>
          <a:xfrm>
            <a:off x="6096000" y="4650376"/>
            <a:ext cx="5918223" cy="1200329"/>
          </a:xfrm>
          <a:prstGeom prst="rect">
            <a:avLst/>
          </a:prstGeom>
          <a:noFill/>
        </p:spPr>
        <p:txBody>
          <a:bodyPr wrap="none" rtlCol="0">
            <a:spAutoFit/>
          </a:bodyPr>
          <a:lstStyle/>
          <a:p>
            <a:r>
              <a:rPr lang="cs-CZ" dirty="0" err="1"/>
              <a:t>Nepodstupitelné</a:t>
            </a:r>
            <a:r>
              <a:rPr lang="cs-CZ" dirty="0"/>
              <a:t> minimum s největším diagnostickým přínosem: </a:t>
            </a:r>
          </a:p>
          <a:p>
            <a:r>
              <a:rPr lang="cs-CZ" dirty="0"/>
              <a:t>- </a:t>
            </a:r>
            <a:r>
              <a:rPr lang="cs-CZ" dirty="0" err="1"/>
              <a:t>Visus</a:t>
            </a:r>
            <a:endParaRPr lang="cs-CZ" dirty="0"/>
          </a:p>
          <a:p>
            <a:r>
              <a:rPr lang="cs-CZ" dirty="0"/>
              <a:t>- Zakrývací zkouška</a:t>
            </a:r>
          </a:p>
          <a:p>
            <a:r>
              <a:rPr lang="cs-CZ" dirty="0"/>
              <a:t>- </a:t>
            </a:r>
            <a:r>
              <a:rPr lang="cs-CZ" dirty="0" err="1"/>
              <a:t>Bagolini</a:t>
            </a:r>
            <a:endParaRPr lang="cs-CZ" dirty="0"/>
          </a:p>
        </p:txBody>
      </p:sp>
      <p:sp>
        <p:nvSpPr>
          <p:cNvPr id="5" name="Zástupný symbol pro číslo snímku 4">
            <a:extLst>
              <a:ext uri="{FF2B5EF4-FFF2-40B4-BE49-F238E27FC236}">
                <a16:creationId xmlns:a16="http://schemas.microsoft.com/office/drawing/2014/main" id="{C2250ADB-A209-4D94-BD1E-8934397A1C4B}"/>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26516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Bagolini</a:t>
            </a:r>
            <a:endParaRPr lang="cs-CZ" dirty="0"/>
          </a:p>
        </p:txBody>
      </p:sp>
      <p:pic>
        <p:nvPicPr>
          <p:cNvPr id="6" name="Zástupný obsah 5" descr="Obsah obrázku drát, pták, plot, vsedě&#10;&#10;Popis byl vytvořen automaticky">
            <a:extLst>
              <a:ext uri="{FF2B5EF4-FFF2-40B4-BE49-F238E27FC236}">
                <a16:creationId xmlns:a16="http://schemas.microsoft.com/office/drawing/2014/main" id="{4EEA054D-BEDB-49A8-966A-C6D58BB6C0CD}"/>
              </a:ext>
            </a:extLst>
          </p:cNvPr>
          <p:cNvPicPr>
            <a:picLocks noGrp="1" noChangeAspect="1"/>
          </p:cNvPicPr>
          <p:nvPr>
            <p:ph sz="half" idx="1"/>
          </p:nvPr>
        </p:nvPicPr>
        <p:blipFill>
          <a:blip r:embed="rId2"/>
          <a:stretch>
            <a:fillRect/>
          </a:stretch>
        </p:blipFill>
        <p:spPr>
          <a:xfrm>
            <a:off x="2001157" y="1986681"/>
            <a:ext cx="7543675" cy="4621997"/>
          </a:xfrm>
        </p:spPr>
      </p:pic>
      <p:sp>
        <p:nvSpPr>
          <p:cNvPr id="3" name="Zástupný symbol pro číslo snímku 2">
            <a:extLst>
              <a:ext uri="{FF2B5EF4-FFF2-40B4-BE49-F238E27FC236}">
                <a16:creationId xmlns:a16="http://schemas.microsoft.com/office/drawing/2014/main" id="{6565805A-4D09-421A-BC11-034DC0770DDA}"/>
              </a:ext>
            </a:extLst>
          </p:cNvPr>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4288901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32E61-9831-432A-9ECA-E305FD558BC0}"/>
              </a:ext>
            </a:extLst>
          </p:cNvPr>
          <p:cNvSpPr>
            <a:spLocks noGrp="1"/>
          </p:cNvSpPr>
          <p:nvPr>
            <p:ph type="title"/>
          </p:nvPr>
        </p:nvSpPr>
        <p:spPr/>
        <p:txBody>
          <a:bodyPr/>
          <a:lstStyle/>
          <a:p>
            <a:r>
              <a:rPr lang="cs-CZ" dirty="0" err="1"/>
              <a:t>worth</a:t>
            </a:r>
            <a:endParaRPr lang="cs-CZ" dirty="0"/>
          </a:p>
        </p:txBody>
      </p:sp>
      <p:pic>
        <p:nvPicPr>
          <p:cNvPr id="6" name="Zástupný obsah 5" descr="Obsah obrázku tráva, auto, mnoho, barevné&#10;&#10;Popis byl vytvořen automaticky">
            <a:extLst>
              <a:ext uri="{FF2B5EF4-FFF2-40B4-BE49-F238E27FC236}">
                <a16:creationId xmlns:a16="http://schemas.microsoft.com/office/drawing/2014/main" id="{E87F6302-C34A-4B3C-A12C-602E7C9FFFA3}"/>
              </a:ext>
            </a:extLst>
          </p:cNvPr>
          <p:cNvPicPr>
            <a:picLocks noGrp="1" noChangeAspect="1"/>
          </p:cNvPicPr>
          <p:nvPr>
            <p:ph sz="half" idx="1"/>
          </p:nvPr>
        </p:nvPicPr>
        <p:blipFill>
          <a:blip r:embed="rId2"/>
          <a:stretch>
            <a:fillRect/>
          </a:stretch>
        </p:blipFill>
        <p:spPr>
          <a:xfrm>
            <a:off x="3672595" y="630138"/>
            <a:ext cx="4423137" cy="5642646"/>
          </a:xfrm>
        </p:spPr>
      </p:pic>
      <p:sp>
        <p:nvSpPr>
          <p:cNvPr id="3" name="Zástupný symbol pro číslo snímku 2">
            <a:extLst>
              <a:ext uri="{FF2B5EF4-FFF2-40B4-BE49-F238E27FC236}">
                <a16:creationId xmlns:a16="http://schemas.microsoft.com/office/drawing/2014/main" id="{204840F0-CFF6-4F0F-AF63-D8F7F837DA87}"/>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87394345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á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50796</TotalTime>
  <Words>4765</Words>
  <Application>Microsoft Office PowerPoint</Application>
  <PresentationFormat>Širokoúhlá obrazovka</PresentationFormat>
  <Paragraphs>493</Paragraphs>
  <Slides>68</Slides>
  <Notes>0</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68</vt:i4>
      </vt:variant>
    </vt:vector>
  </HeadingPairs>
  <TitlesOfParts>
    <vt:vector size="76" baseType="lpstr">
      <vt:lpstr>Arial</vt:lpstr>
      <vt:lpstr>Calibri</vt:lpstr>
      <vt:lpstr>Calibri Light</vt:lpstr>
      <vt:lpstr>Tw Cen MT</vt:lpstr>
      <vt:lpstr>Tw Cen MT Condensed</vt:lpstr>
      <vt:lpstr>Wingdings 3</vt:lpstr>
      <vt:lpstr>Motiv Office</vt:lpstr>
      <vt:lpstr>Integrál</vt:lpstr>
      <vt:lpstr>Strabologická propedeutika</vt:lpstr>
      <vt:lpstr>Z čeho se učit?</vt:lpstr>
      <vt:lpstr>Co už víte? </vt:lpstr>
      <vt:lpstr>Okohybné svaly, jejich inervace</vt:lpstr>
      <vt:lpstr>Vývoj vidění</vt:lpstr>
      <vt:lpstr>Jednoduché binokulární vidění</vt:lpstr>
      <vt:lpstr>Propedeutika</vt:lpstr>
      <vt:lpstr>Bagolini</vt:lpstr>
      <vt:lpstr>worth</vt:lpstr>
      <vt:lpstr>Pola-test</vt:lpstr>
      <vt:lpstr>D- test (H-test)</vt:lpstr>
      <vt:lpstr>Kubíkův test </vt:lpstr>
      <vt:lpstr>Synoptofor (dříve troposkop) </vt:lpstr>
      <vt:lpstr>Synoptofor</vt:lpstr>
      <vt:lpstr>Synoptofor</vt:lpstr>
      <vt:lpstr>Synoptofor</vt:lpstr>
      <vt:lpstr>Stereopické testy</vt:lpstr>
      <vt:lpstr>TNO Random-Dot</vt:lpstr>
      <vt:lpstr>Titmus test </vt:lpstr>
      <vt:lpstr>Randot</vt:lpstr>
      <vt:lpstr>Lang </vt:lpstr>
      <vt:lpstr>Lang </vt:lpstr>
      <vt:lpstr>Frisby </vt:lpstr>
      <vt:lpstr>Howart- Dolman</vt:lpstr>
      <vt:lpstr>Bestův stereometr</vt:lpstr>
      <vt:lpstr>Vyšetření korespondence sítnic</vt:lpstr>
      <vt:lpstr>Hering - Bielschowsky</vt:lpstr>
      <vt:lpstr>Giessen</vt:lpstr>
      <vt:lpstr>Vyšetření korespondence s prizmaty a červeným sklem</vt:lpstr>
      <vt:lpstr>Covid19 </vt:lpstr>
      <vt:lpstr>Vyšetření fixace</vt:lpstr>
      <vt:lpstr>Vyšetření fixace</vt:lpstr>
      <vt:lpstr>Vyšetření fixace</vt:lpstr>
      <vt:lpstr>Vyšetření fixace</vt:lpstr>
      <vt:lpstr>Vyšetření fixace</vt:lpstr>
      <vt:lpstr>Vyšetření fixace</vt:lpstr>
      <vt:lpstr>Vyšetření rozlišovací schopnosti</vt:lpstr>
      <vt:lpstr>Vyšetření motility očních bulbů: </vt:lpstr>
      <vt:lpstr>Vyšetření motility očních bulbů: </vt:lpstr>
      <vt:lpstr>Vyšetření motility očních bulbů: </vt:lpstr>
      <vt:lpstr>Vyšetření motility očních bulbů: </vt:lpstr>
      <vt:lpstr>Vyšetření motility očních bulbů: </vt:lpstr>
      <vt:lpstr>Vyšetření motility očních bulbů: </vt:lpstr>
      <vt:lpstr>Vyšetření motility očních bulbů: </vt:lpstr>
      <vt:lpstr>Vyšetření motility očních bulbů: </vt:lpstr>
      <vt:lpstr>Vyšetření motility očních bulbů: </vt:lpstr>
      <vt:lpstr>Vyšetření motility očních bulbů: </vt:lpstr>
      <vt:lpstr>Vyšetření motility očních bulbů: </vt:lpstr>
      <vt:lpstr>Vyšetření konvergence. </vt:lpstr>
      <vt:lpstr>Vyšetření postavení očí: </vt:lpstr>
      <vt:lpstr>Vyšetření postavení očí: </vt:lpstr>
      <vt:lpstr>Vyšetření postavení očí: </vt:lpstr>
      <vt:lpstr>Vyšetření postavení očí: </vt:lpstr>
      <vt:lpstr>Vyšetření postavení očí: </vt:lpstr>
      <vt:lpstr>Vyšetření postavení očí: </vt:lpstr>
      <vt:lpstr>Vyšetření postavení očí: </vt:lpstr>
      <vt:lpstr>Vyšetření postavení očí: </vt:lpstr>
      <vt:lpstr>Vyšetření postavení očí: </vt:lpstr>
      <vt:lpstr>Simulátor zakrývací zkoušky vč. možnosti vyšetření s prizmaty: </vt:lpstr>
      <vt:lpstr>Měření úhlu gamma</vt:lpstr>
      <vt:lpstr>Měření úhlu gamma</vt:lpstr>
      <vt:lpstr>Měření tropického úhlu = úhlu šilhání</vt:lpstr>
      <vt:lpstr>Měření tropického úhlu = úhlu šilhání</vt:lpstr>
      <vt:lpstr>Měření tropického úhlu = úhlu šilhání</vt:lpstr>
      <vt:lpstr>Vyšetření cyklorotací (cyklodeviací)</vt:lpstr>
      <vt:lpstr>Vyšetření cyklorotací (cyklodeviací)</vt:lpstr>
      <vt:lpstr>Vyšetření fúzní rezervy = šířky fúze</vt:lpstr>
      <vt:lpstr>Vyšetření fúzní rezervy = šířky fúze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Martin Komínek</dc:creator>
  <cp:lastModifiedBy>Martin Komínek</cp:lastModifiedBy>
  <cp:revision>98</cp:revision>
  <dcterms:created xsi:type="dcterms:W3CDTF">2020-05-03T07:36:24Z</dcterms:created>
  <dcterms:modified xsi:type="dcterms:W3CDTF">2020-09-09T10:06:14Z</dcterms:modified>
</cp:coreProperties>
</file>