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302" r:id="rId3"/>
    <p:sldId id="304" r:id="rId4"/>
    <p:sldId id="326" r:id="rId5"/>
    <p:sldId id="305" r:id="rId6"/>
    <p:sldId id="327" r:id="rId7"/>
    <p:sldId id="336" r:id="rId8"/>
    <p:sldId id="334" r:id="rId9"/>
    <p:sldId id="335" r:id="rId10"/>
    <p:sldId id="307" r:id="rId11"/>
    <p:sldId id="316" r:id="rId12"/>
    <p:sldId id="322" r:id="rId13"/>
    <p:sldId id="261" r:id="rId14"/>
    <p:sldId id="262" r:id="rId15"/>
    <p:sldId id="337" r:id="rId16"/>
    <p:sldId id="264" r:id="rId17"/>
    <p:sldId id="332" r:id="rId18"/>
    <p:sldId id="27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6" r:id="rId30"/>
    <p:sldId id="287" r:id="rId31"/>
    <p:sldId id="319" r:id="rId32"/>
    <p:sldId id="333" r:id="rId33"/>
    <p:sldId id="308" r:id="rId34"/>
    <p:sldId id="293" r:id="rId35"/>
    <p:sldId id="294" r:id="rId36"/>
    <p:sldId id="320" r:id="rId37"/>
    <p:sldId id="291" r:id="rId38"/>
    <p:sldId id="312" r:id="rId39"/>
    <p:sldId id="295" r:id="rId40"/>
    <p:sldId id="315" r:id="rId41"/>
    <p:sldId id="303" r:id="rId42"/>
    <p:sldId id="323" r:id="rId43"/>
    <p:sldId id="296" r:id="rId44"/>
    <p:sldId id="297" r:id="rId45"/>
    <p:sldId id="298" r:id="rId46"/>
    <p:sldId id="318" r:id="rId47"/>
    <p:sldId id="299" r:id="rId48"/>
    <p:sldId id="300" r:id="rId49"/>
    <p:sldId id="311" r:id="rId50"/>
    <p:sldId id="324" r:id="rId5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00"/>
    <a:srgbClr val="FF0000"/>
    <a:srgbClr val="FF66FF"/>
    <a:srgbClr val="6699FF"/>
    <a:srgbClr val="CCCC00"/>
    <a:srgbClr val="FFFF66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>
      <p:cViewPr varScale="1">
        <p:scale>
          <a:sx n="67" d="100"/>
          <a:sy n="67" d="100"/>
        </p:scale>
        <p:origin x="128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197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>
            <a:extLst>
              <a:ext uri="{FF2B5EF4-FFF2-40B4-BE49-F238E27FC236}">
                <a16:creationId xmlns:a16="http://schemas.microsoft.com/office/drawing/2014/main" id="{FE9FFFAB-41CF-4309-A3C4-7AFCA89AD56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44067" name="Rectangle 3">
            <a:extLst>
              <a:ext uri="{FF2B5EF4-FFF2-40B4-BE49-F238E27FC236}">
                <a16:creationId xmlns:a16="http://schemas.microsoft.com/office/drawing/2014/main" id="{F65D4313-98C6-4F4C-90EC-9B6C7F22DDD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44068" name="Rectangle 4">
            <a:extLst>
              <a:ext uri="{FF2B5EF4-FFF2-40B4-BE49-F238E27FC236}">
                <a16:creationId xmlns:a16="http://schemas.microsoft.com/office/drawing/2014/main" id="{17260CA7-F3C3-42BD-A476-16559BB7B3E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44069" name="Rectangle 5">
            <a:extLst>
              <a:ext uri="{FF2B5EF4-FFF2-40B4-BE49-F238E27FC236}">
                <a16:creationId xmlns:a16="http://schemas.microsoft.com/office/drawing/2014/main" id="{FD2E801F-9EC3-4B63-8814-9775DC08552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5BC2A6CB-66AA-4961-9D24-E49639B34A4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F53B8131-3BBF-4CFE-B3DD-7EC7089F5D3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0F19D990-536C-4810-87D7-5DC00EDCEB6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5B22F4E-CC00-4610-8D34-CA703C5AD2E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901" name="Rectangle 5">
            <a:extLst>
              <a:ext uri="{FF2B5EF4-FFF2-40B4-BE49-F238E27FC236}">
                <a16:creationId xmlns:a16="http://schemas.microsoft.com/office/drawing/2014/main" id="{974EBE6A-5D30-49EC-B00E-F9A8356FFB4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208902" name="Rectangle 6">
            <a:extLst>
              <a:ext uri="{FF2B5EF4-FFF2-40B4-BE49-F238E27FC236}">
                <a16:creationId xmlns:a16="http://schemas.microsoft.com/office/drawing/2014/main" id="{D5BD321E-32BF-4A76-ABAF-0F2A52120C6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8903" name="Rectangle 7">
            <a:extLst>
              <a:ext uri="{FF2B5EF4-FFF2-40B4-BE49-F238E27FC236}">
                <a16:creationId xmlns:a16="http://schemas.microsoft.com/office/drawing/2014/main" id="{ACB30D17-DF67-404E-8E48-8497A819F8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9AF00364-8613-439A-AA8F-3D7B2153FA4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C7AB71B4-4517-42B0-982D-D6CF4DEF99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AB1026-85F5-44E3-9359-6A8A9197A73E}" type="slidenum">
              <a:rPr lang="cs-CZ" altLang="cs-CZ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F7390F5B-6DEF-499A-A5E6-D84931508B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3D4EC2F2-3E93-488B-8545-B403CCB441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94854CE4-8A29-43D1-9EE4-B225BD7DA1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66A1B3-0DA5-4192-9B2F-A517058D9C3E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20224B76-40BD-4C03-881A-8760A852F3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AB3D41CD-7B48-4E92-A5EF-2E9187741C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59399F6B-D7B6-4FE4-A616-F444A13BC5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57ACDB-37CC-4541-AAFA-B0D0C65C4DC5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420F9C90-89BF-40EF-8759-89F70B9B93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F1128ECA-2A35-46DC-9347-2E47F05F6C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B871F041-6AA1-4E3D-97F7-80DA00451F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8C4C1E-F125-4504-B169-5D924E043275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A85A53AF-8F60-4E12-A922-1BF86A2C47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9FB6DA77-4E12-472F-832C-70AFCAE854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9C124D2F-FECF-4027-9F25-C1FED494CC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89580A-96F1-4CBC-9B86-9F815D2E7FD9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12F9EC92-CE5E-4348-A9A1-D5A7C9F038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3E2BB739-E2E3-4063-BBD6-DAB166E1AF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C0922B3A-8659-475A-8C85-C214488B53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6FD98F-7CAE-4E97-BD1E-182C660DC9D0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3817DB11-7101-441D-B6BA-08CC26EDDA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1E0EA2FB-AB11-444A-9AF6-EC102EACF1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7D458647-38BC-4BC1-AA13-2548564711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C32D6A-46FA-4403-92C2-D83B5F9925CE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4AC4E35E-D7EC-446B-964B-44030B6784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8CCCE021-ABA5-4E00-B8E4-D1A4A6AA71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3B0A7F7A-B798-4C9C-AD99-F134CDFE42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120CC9-7338-4E2F-9EE6-B2453EB3F2E2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EE596471-5760-4BDA-8134-70746852D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90CB38BA-25BC-4A1F-A21F-AF834E589B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44609456-9BC7-4941-AACD-9CE24B27CB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2A4157-6834-4FDF-AB53-5C95EC34D6DA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03BB217D-27D1-4616-92AA-D9A82E9713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E073F65B-EB6A-4D06-ACE1-50E63C6868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20A99AF4-F9CD-4EA5-9E73-D5E5EACB20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111B33-9679-47FA-AE29-DEF2B2581FD1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65F85741-2A82-47DC-ADBA-E8545AC22E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E24E8293-C80A-44DB-9BA5-4228804B79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DD5093E6-21A6-44EF-B0D9-83BA30896C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D382F0-B5A6-482E-A069-6231B0888B9B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45AA0AA2-F1FD-4BAB-A124-BD6C96950F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F860B194-FA37-41CB-856B-B9E3EF5D51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5859D13-9E65-4B64-9FC4-C17579C574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83F4F8-7F24-4C3F-A15E-4A98FA62F562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53B38485-0723-4D1A-AD45-4ADADF6A1C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EA862FF1-97B1-4C12-B679-5DD7E79E74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DE11025E-97F7-4F2D-8C66-DA5307F0BA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419D2E-A526-4D71-8831-F0C75182A9AF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042E2C21-B62E-495C-BFAF-FCD3AF1B02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236EBDB7-9794-409A-B26A-F2EC7CAAC9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6ACA24E0-70CF-4ECD-82B7-B3C9497B1D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35C174-D9F2-4A5A-BB40-1474AF65941F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079832F-CE26-4448-B082-CC2E1ED483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B07492AB-A407-416D-A466-17C7EAC17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CA693B39-8A58-4B35-8363-5565CC4E81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DCE285-6854-4A18-A8B1-77A8AA6BE48C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8BC49919-8D86-45A3-A1F7-5C7D68BCB4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F5348CBA-B956-4ACC-AB09-A7C87D6ECC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1F6384D7-43C9-4EFC-AA8D-D1B8B31257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77C982-B5FC-4BC3-83F3-C9EE1736AE57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71AB3BA9-A0A1-458A-ADBB-67EEC4C14B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BC63B3F3-C5F6-43FD-A96C-BE0872F946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B27FDB6F-FE95-4114-86DA-E4B5A9DAA4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745C8B-EDA9-455A-990D-7E08AD9E2A99}" type="slidenum">
              <a:rPr lang="cs-CZ" altLang="cs-CZ"/>
              <a:pPr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4FD9CE6D-5F8D-430F-B8C1-A1314B921E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526AE279-0B5E-413A-941C-8733A56814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ECC52162-CBD5-43C8-8F8D-8F89955527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9DFBD7-00DB-4B48-9EC7-D06ECA80FC02}" type="slidenum">
              <a:rPr lang="cs-CZ" altLang="cs-CZ"/>
              <a:pPr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7FBC308F-C86D-4EC7-8721-6B1BD7D819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BC8A2AE4-D7ED-4AD8-A9A1-5D61CD153C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954C2E1C-205A-477C-9A18-657206AB90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786D3D-B07D-4209-A9B7-E5D6438E753C}" type="slidenum">
              <a:rPr lang="cs-CZ" altLang="cs-CZ"/>
              <a:pPr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409D86CB-507A-41BA-818B-A3BC72B718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2815292F-4CD8-43AB-BCFD-EA9610B5F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E8D55E25-1A62-486C-9791-E052B6D0B5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E48D7E-9767-472A-ABD1-F5C4B7E48117}" type="slidenum">
              <a:rPr lang="cs-CZ" altLang="cs-CZ"/>
              <a:pPr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C32E11E8-D366-43D7-A840-A17A644491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73378484-3B29-4A20-B84D-0235A73524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675906F9-7632-4931-8E83-4A3474031D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F1D652-8387-46D8-87C1-D44015580035}" type="slidenum">
              <a:rPr lang="cs-CZ" altLang="cs-CZ"/>
              <a:pPr>
                <a:spcBef>
                  <a:spcPct val="0"/>
                </a:spcBef>
              </a:pPr>
              <a:t>28</a:t>
            </a:fld>
            <a:endParaRPr lang="cs-CZ" altLang="cs-CZ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EE12BA8F-2E51-49E8-9408-03C2CB9A32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1D605808-19E8-4FAB-9204-5B55DC9E99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74CBFE63-F0DF-4616-8490-9E349C32FE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98E4F6-A2A5-4DDB-A962-BCBF60830742}" type="slidenum">
              <a:rPr lang="cs-CZ" altLang="cs-CZ"/>
              <a:pPr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A9ABDF85-1B67-491A-91C2-B609406C5D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045B5739-57DA-476B-9A8F-D46525A92D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AE52B857-E461-4A45-A984-80536F9294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39FEF8-4B66-4300-A9C9-4744EAE3265D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04C92334-7B80-4BD5-8947-9329076981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4E5BF396-31F1-46E6-877C-6E09A0CBB7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94085A9C-4CEC-4195-BA5D-8E205A589C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2AA734-3DA6-4F8F-A7A2-5E6CCD941E81}" type="slidenum">
              <a:rPr lang="cs-CZ" altLang="cs-CZ"/>
              <a:pPr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6905B7F4-C614-4723-93CA-D926EC6B92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84FD984A-89E9-4978-B7BC-00681421DB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DE643E92-75DD-40C2-A1E4-84E9589561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08B503-F711-4522-9F31-CBBE4A736AEA}" type="slidenum">
              <a:rPr lang="cs-CZ" altLang="cs-CZ"/>
              <a:pPr>
                <a:spcBef>
                  <a:spcPct val="0"/>
                </a:spcBef>
              </a:pPr>
              <a:t>31</a:t>
            </a:fld>
            <a:endParaRPr lang="cs-CZ" altLang="cs-CZ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E45F8E21-A730-4E31-B7FA-3B714E99A8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BE5C2E47-3668-42FB-94EC-9D5AD474ED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87C1371C-0AAA-44CF-8879-7DA6E7AB75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00039A-3363-432E-BF2C-E272A90DAB15}" type="slidenum">
              <a:rPr lang="cs-CZ" altLang="cs-CZ"/>
              <a:pPr>
                <a:spcBef>
                  <a:spcPct val="0"/>
                </a:spcBef>
              </a:pPr>
              <a:t>32</a:t>
            </a:fld>
            <a:endParaRPr lang="cs-CZ" altLang="cs-CZ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B6F0CAED-D6EB-4CB6-9482-D97D277E0C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A51123CA-D9E2-4930-889F-25B0B4BAB2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A47A2C99-E659-4BBA-A7EE-7917F50620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091187-6313-4AB1-8154-AE745925FCC5}" type="slidenum">
              <a:rPr lang="cs-CZ" altLang="cs-CZ"/>
              <a:pPr>
                <a:spcBef>
                  <a:spcPct val="0"/>
                </a:spcBef>
              </a:pPr>
              <a:t>33</a:t>
            </a:fld>
            <a:endParaRPr lang="cs-CZ" altLang="cs-CZ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C90A95E4-DD01-4843-8D0B-F2F60FD51F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F9DE0C81-B6F4-4B23-9B7F-1234A87938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4B3F37EF-B9E3-40C1-9E64-9F79ECDFBB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0E2136-DF2D-4533-8A32-01720E6B296E}" type="slidenum">
              <a:rPr lang="cs-CZ" altLang="cs-CZ"/>
              <a:pPr>
                <a:spcBef>
                  <a:spcPct val="0"/>
                </a:spcBef>
              </a:pPr>
              <a:t>34</a:t>
            </a:fld>
            <a:endParaRPr lang="cs-CZ" altLang="cs-CZ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172C4EE9-9506-40D5-827A-E251472F63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4814A226-5432-49BE-90EC-C9C59ACC4E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1DF9B342-07F6-40DC-87F8-6C6A6753F3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105CD6-11E8-46EC-9F13-079661458BDF}" type="slidenum">
              <a:rPr lang="cs-CZ" altLang="cs-CZ"/>
              <a:pPr>
                <a:spcBef>
                  <a:spcPct val="0"/>
                </a:spcBef>
              </a:pPr>
              <a:t>35</a:t>
            </a:fld>
            <a:endParaRPr lang="cs-CZ" altLang="cs-CZ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AA14F9BD-D34F-4035-B20B-223C6AFA93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057D647F-F9B8-461B-9B8F-21CB6DD72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580CA765-6D14-4AA3-BEDF-F4E9318110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339EAC-03D6-47BB-A2C6-06F3A7C66E74}" type="slidenum">
              <a:rPr lang="cs-CZ" altLang="cs-CZ"/>
              <a:pPr>
                <a:spcBef>
                  <a:spcPct val="0"/>
                </a:spcBef>
              </a:pPr>
              <a:t>36</a:t>
            </a:fld>
            <a:endParaRPr lang="cs-CZ" altLang="cs-CZ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846E7F50-4563-44AD-BFC6-A38B3FDD7B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078B3E67-73BA-48DA-AD15-85FD333646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87D1F3B6-92A2-40D1-8C19-53446BBC63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AEF3F6-666F-448C-9541-D710A96D5219}" type="slidenum">
              <a:rPr lang="cs-CZ" altLang="cs-CZ"/>
              <a:pPr>
                <a:spcBef>
                  <a:spcPct val="0"/>
                </a:spcBef>
              </a:pPr>
              <a:t>37</a:t>
            </a:fld>
            <a:endParaRPr lang="cs-CZ" altLang="cs-CZ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9C0CEBB3-05A5-4298-9727-FCE5D1CF6D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AB16663F-6886-457D-B0FB-D81E75F091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CA9126A0-4995-46B8-AE6B-08C5D95AFA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9BBDF6-F459-4AC0-971D-CDD8E22EFE33}" type="slidenum">
              <a:rPr lang="cs-CZ" altLang="cs-CZ"/>
              <a:pPr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9CB73FFF-B5E1-42C3-91BB-882A44DEEE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EA50A587-EBED-4955-A165-9BEC6B29DF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B7427211-F1C1-4390-8A03-42CAC7F883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49BA78-E801-4B91-B045-64A4BF143FEB}" type="slidenum">
              <a:rPr lang="cs-CZ" altLang="cs-CZ"/>
              <a:pPr>
                <a:spcBef>
                  <a:spcPct val="0"/>
                </a:spcBef>
              </a:pPr>
              <a:t>39</a:t>
            </a:fld>
            <a:endParaRPr lang="cs-CZ" altLang="cs-CZ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CAEC7708-567E-4989-B9AD-B1AF63FDE5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D444CE46-A855-4876-A758-293566EC27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DEFEFB9E-77CD-4AC2-AA2C-A7D2FCD3A4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14D401-DFAE-4BD7-AA84-F960EC4B8BF7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9614C841-FB36-4000-A799-CD7BC27C91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544DBEBE-A24C-47A6-A263-8C3353ADC9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284D6586-19CA-4FDD-93F2-CD69963988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388102-89C2-48FC-B44C-8478EB8BD257}" type="slidenum">
              <a:rPr lang="cs-CZ" altLang="cs-CZ"/>
              <a:pPr>
                <a:spcBef>
                  <a:spcPct val="0"/>
                </a:spcBef>
              </a:pPr>
              <a:t>40</a:t>
            </a:fld>
            <a:endParaRPr lang="cs-CZ" altLang="cs-CZ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DE922577-82D0-4592-8D10-343F8823BA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00EB939A-A6B3-4CD4-BBD5-2934E01F03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78969F50-4290-4AA6-AA81-EAB5D70C56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04D3D9-5FF5-4B49-8BC8-8D338AD8A92A}" type="slidenum">
              <a:rPr lang="cs-CZ" altLang="cs-CZ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658C1421-3CDF-43AA-9EE8-A428E46BC8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2E13E8A0-4F92-4D19-9447-1B14D41F8C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936675E7-9845-4C8E-BD18-24E8C5C96F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5441FB-3AD3-4D5A-B293-81829F59FF1C}" type="slidenum">
              <a:rPr lang="cs-CZ" altLang="cs-CZ"/>
              <a:pPr>
                <a:spcBef>
                  <a:spcPct val="0"/>
                </a:spcBef>
              </a:pPr>
              <a:t>42</a:t>
            </a:fld>
            <a:endParaRPr lang="cs-CZ" altLang="cs-CZ"/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7B24B413-7778-490B-9AA2-D620F5EDE4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3BA69437-178E-450C-9C50-438DFCC53F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4208A674-3094-4D20-AE3B-CFB9523BD7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72EAD9-D1F8-41EA-972B-97FD1408B4E6}" type="slidenum">
              <a:rPr lang="cs-CZ" altLang="cs-CZ"/>
              <a:pPr>
                <a:spcBef>
                  <a:spcPct val="0"/>
                </a:spcBef>
              </a:pPr>
              <a:t>43</a:t>
            </a:fld>
            <a:endParaRPr lang="cs-CZ" altLang="cs-CZ"/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881E46DF-D9E6-49D7-81CA-0A0A309F72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11CE4A04-FB8E-4ACB-A2D8-C03FAAC24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5CAF73B6-422C-4830-A5AD-9389C1CC4E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D22874-9AF6-4F60-9973-398B362BA381}" type="slidenum">
              <a:rPr lang="cs-CZ" altLang="cs-CZ"/>
              <a:pPr>
                <a:spcBef>
                  <a:spcPct val="0"/>
                </a:spcBef>
              </a:pPr>
              <a:t>44</a:t>
            </a:fld>
            <a:endParaRPr lang="cs-CZ" altLang="cs-CZ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A8985663-8A10-4587-BDC5-B79EBBF314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73751DCA-CFB0-4287-9DBA-224B8AA2A1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91825A81-E84C-4BDA-8405-0AE6C2FF4C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1DC7F7-E336-4211-8D4D-34D69FBC2E01}" type="slidenum">
              <a:rPr lang="cs-CZ" altLang="cs-CZ"/>
              <a:pPr>
                <a:spcBef>
                  <a:spcPct val="0"/>
                </a:spcBef>
              </a:pPr>
              <a:t>45</a:t>
            </a:fld>
            <a:endParaRPr lang="cs-CZ" altLang="cs-CZ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F206A4F3-3409-4AAD-B974-51F88F6F22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AF7F3691-88CC-4D43-967F-C59F2C734E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4CAE7C7A-4AA5-4A06-B462-F2D74A3A8F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62C1CFB-A44D-40A2-B362-8B931E9CBB97}" type="slidenum">
              <a:rPr lang="cs-CZ" altLang="cs-CZ"/>
              <a:pPr>
                <a:spcBef>
                  <a:spcPct val="0"/>
                </a:spcBef>
              </a:pPr>
              <a:t>46</a:t>
            </a:fld>
            <a:endParaRPr lang="cs-CZ" altLang="cs-CZ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3CACBF05-5F2F-4598-8308-4BC9FF28F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A4AFFD0D-AD7C-4D06-85FF-B834F78507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53FA5673-9450-4418-AE47-1B3317B59F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31CA0C-C98C-49E1-9747-C1D23FBA003C}" type="slidenum">
              <a:rPr lang="cs-CZ" altLang="cs-CZ"/>
              <a:pPr>
                <a:spcBef>
                  <a:spcPct val="0"/>
                </a:spcBef>
              </a:pPr>
              <a:t>47</a:t>
            </a:fld>
            <a:endParaRPr lang="cs-CZ" altLang="cs-CZ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6DC743D0-A6FB-44BC-8FCB-7436EFC27D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F1D47D62-6FC2-49D6-AF89-D824AEE82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71EF1DE1-D272-4013-A5B3-B5100CEC65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25E2D4-814F-4E16-B6EE-2D68FBB45118}" type="slidenum">
              <a:rPr lang="cs-CZ" altLang="cs-CZ"/>
              <a:pPr>
                <a:spcBef>
                  <a:spcPct val="0"/>
                </a:spcBef>
              </a:pPr>
              <a:t>48</a:t>
            </a:fld>
            <a:endParaRPr lang="cs-CZ" altLang="cs-CZ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E1C0FFC3-9DDA-4BD5-B0AF-C50DC1429C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1CB4D87C-33C5-4DF0-9AD4-C7A688BEC5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7AFB79BD-9C60-43E8-B1D9-573D6D43DC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1342BE-46B5-4E69-B198-69EA02C705E3}" type="slidenum">
              <a:rPr lang="cs-CZ" altLang="cs-CZ"/>
              <a:pPr>
                <a:spcBef>
                  <a:spcPct val="0"/>
                </a:spcBef>
              </a:pPr>
              <a:t>49</a:t>
            </a:fld>
            <a:endParaRPr lang="cs-CZ" altLang="cs-CZ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A9DBD49C-7B26-4643-AAE2-657C64EEBB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24191D10-4922-497F-89BC-2ECD84CAAA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0E2B0B05-0DC5-4E77-82D1-D821DB7D38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03BA8A-3A63-438F-8719-5177C24E293F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F1DCDF61-381F-461B-BDC5-8F83EC563A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103B4D85-C5D8-4586-9681-DFB8F3B88B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4552F467-6710-4171-A4FB-D153313E30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7547F1-640C-40FD-BC42-5E6554A1F8A7}" type="slidenum">
              <a:rPr lang="cs-CZ" altLang="cs-CZ"/>
              <a:pPr>
                <a:spcBef>
                  <a:spcPct val="0"/>
                </a:spcBef>
              </a:pPr>
              <a:t>50</a:t>
            </a:fld>
            <a:endParaRPr lang="cs-CZ" altLang="cs-CZ"/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01FFB586-8CEF-4CD0-9FCA-D830EB9BB6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8E570919-8FC2-420B-A1B4-6EE5F19D07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F8308733-16D4-46B9-87B6-B2E2D0F52B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97DC4E-3044-4114-B726-A38DF0A61233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46847F3A-A0DF-4BB6-BAD1-CD983F8226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34FAE466-BD09-4346-BC88-61D8DFE07F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4B5F7AF5-CA73-4987-A417-0B39D690DE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71C589-F278-4563-B91C-2EAA5F98F210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982FB2A2-65E2-442C-AEEB-113F106738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8B09ECB8-77B7-40AF-8346-53BB7D19E5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61D6B318-E1E9-48A5-9AA1-6EBA9FCE87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2508EA-3F1B-476A-AC2C-C482CCF662D8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EA1ECA7-04AF-4252-8164-C3400B33C6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59F04C75-E15E-4AE5-AB77-53CCFD4C20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07ECFD33-45D8-49C1-ADBE-62677EBB35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8DCCED-9459-43AE-9E9E-F5F3B8CAD23F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18A7BFF6-FFC7-4532-84DD-784CC7D6D4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663F9EC1-36BE-43F8-BE41-0432D5D86F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C3FC9E-E310-49D1-8885-F0F9513E0C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B91235-643E-45F2-B3F3-C723F213B2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BC2B97-02DD-4B0B-9F46-E9E5B4C1AF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B9880D-1BDC-4ABA-8E75-959C4CFD5D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5979551"/>
      </p:ext>
    </p:extLst>
  </p:cSld>
  <p:clrMapOvr>
    <a:masterClrMapping/>
  </p:clrMapOvr>
  <p:transition spd="med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FAEBAC-F9CC-4132-8283-7A86BEE57C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BAE9E3-D1A7-4848-B6D6-07DD27EF5E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717A4F-D4CA-46CF-9F58-18E60EC9DB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7DA3E6-57CC-4A74-B0E6-62634AEC883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5306904"/>
      </p:ext>
    </p:extLst>
  </p:cSld>
  <p:clrMapOvr>
    <a:masterClrMapping/>
  </p:clrMapOvr>
  <p:transition spd="med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B0E085-E03A-42F7-9DCE-20A04C901F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1FE083-43CA-45C7-8655-8D7C962E03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D5A99A-C9EB-4FCF-973E-6551836FF8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626DE9-7296-41F8-92CA-66D936C2FB6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3122148"/>
      </p:ext>
    </p:extLst>
  </p:cSld>
  <p:clrMapOvr>
    <a:masterClrMapping/>
  </p:clrMapOvr>
  <p:transition spd="med">
    <p:diamond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0BB1E7-4F3A-4F7B-A7FD-8CCEDBE205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62C5AB-D1E5-45B6-BF4A-C1487D2242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641EF2-AD50-4E27-B0FB-96C0082A6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1D9EE-7CFC-449D-ADEC-FFD055F5D3E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4480755"/>
      </p:ext>
    </p:extLst>
  </p:cSld>
  <p:clrMapOvr>
    <a:masterClrMapping/>
  </p:clrMapOvr>
  <p:transition spd="med">
    <p:diamond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C180611-9F4F-4782-A8D8-7345702BF3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3E2EB96-79D1-4931-95BE-DDA2E813C2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BB29BAB-4D26-4DBB-98CF-BE45DD6D1F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C98368-B8BA-4164-B3BB-84C61B53703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5170223"/>
      </p:ext>
    </p:extLst>
  </p:cSld>
  <p:clrMapOvr>
    <a:masterClrMapping/>
  </p:clrMapOvr>
  <p:transition spd="med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247CC1-BC16-4B57-8F28-6219A4E43D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8436B0-7CAE-414E-A38B-8409688EA3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F7257A-57E2-40B2-A3F6-84F3E41E41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03529-ECE5-446A-A4CA-EEBFBDE8C30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05889298"/>
      </p:ext>
    </p:extLst>
  </p:cSld>
  <p:clrMapOvr>
    <a:masterClrMapping/>
  </p:clrMapOvr>
  <p:transition spd="med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7609BD-8558-424C-88AB-511B92404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9AAAE9-3115-47C8-B7B0-1C596A7195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0A4F3A-A30B-40AB-9B6C-9F33671807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42FD6-2178-46A0-BBB2-4DEA0DFDADB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9974855"/>
      </p:ext>
    </p:extLst>
  </p:cSld>
  <p:clrMapOvr>
    <a:masterClrMapping/>
  </p:clrMapOvr>
  <p:transition spd="med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11480C-15BF-40B3-B26F-A374786210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AF6A6C-149A-4B68-A181-1E6D6CF15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14B625-03F4-4F8A-BD24-7B43BACDB3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17769-A338-4F15-BFD5-D902EA2F871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6048556"/>
      </p:ext>
    </p:extLst>
  </p:cSld>
  <p:clrMapOvr>
    <a:masterClrMapping/>
  </p:clrMapOvr>
  <p:transition spd="med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FE14BA6-0CE4-43B1-9106-CBAF0B4FF9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56AADF5-74C2-4AA9-BDFE-34E34D3B8F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75271F0-E97E-47A7-98B0-9B39144051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958A2-6A72-4380-B524-DFEEDB97FDD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2695088"/>
      </p:ext>
    </p:extLst>
  </p:cSld>
  <p:clrMapOvr>
    <a:masterClrMapping/>
  </p:clrMapOvr>
  <p:transition spd="med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6332631-A8FD-4911-B5DB-17847F6A7A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F531369-EA92-468B-ACCD-CF8DA029F7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F4A5A49-6E68-433D-87BB-3AEBF1D174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E59C42-7384-4BC3-925D-876A050634E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2568899"/>
      </p:ext>
    </p:extLst>
  </p:cSld>
  <p:clrMapOvr>
    <a:masterClrMapping/>
  </p:clrMapOvr>
  <p:transition spd="med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69C6263-8F6E-4350-BEBA-F6C7C522CE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178324D-D58C-45A0-A22E-B035BE42F0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77AB238-7550-4F57-B151-3E5FFB0271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44BEFB-F8B3-4CD7-AC42-D453C30DE2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7641010"/>
      </p:ext>
    </p:extLst>
  </p:cSld>
  <p:clrMapOvr>
    <a:masterClrMapping/>
  </p:clrMapOvr>
  <p:transition spd="med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164F09-3D19-4EA9-B7F6-BC316F2CCC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F2081B-D5F6-4CE3-8280-6793D08FFA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0E8CFF-6C0A-46A7-B0AA-7CA2B4E758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B2467-B495-4A10-ABC4-9FCE887A7D6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666354"/>
      </p:ext>
    </p:extLst>
  </p:cSld>
  <p:clrMapOvr>
    <a:masterClrMapping/>
  </p:clrMapOvr>
  <p:transition spd="med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8B085A-D07E-4F02-8569-024AD427A5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CD62D0-A362-49C7-B001-BAAE0EE9D3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094616-8BC2-4ECE-B9EA-6DFC4AA0E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C32E80-AA2A-4E92-9D43-31D35D1F754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0140299"/>
      </p:ext>
    </p:extLst>
  </p:cSld>
  <p:clrMapOvr>
    <a:masterClrMapping/>
  </p:clrMapOvr>
  <p:transition spd="med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F4700"/>
            </a:gs>
            <a:gs pos="50000">
              <a:srgbClr val="669900"/>
            </a:gs>
            <a:gs pos="100000">
              <a:srgbClr val="2F47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6106B54-BD0B-4C8E-AA9D-E33D39EE1F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1F73211-4324-4A6D-8034-EFE1D3820B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A9805B0-37F8-4153-A65C-BB7C5110A51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DA92447-6B05-4114-AB0E-559545AB37B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65AFC2C-397D-4AB4-8B87-931E7E951B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chemeClr val="tx1"/>
                </a:solidFill>
              </a:defRPr>
            </a:lvl1pPr>
          </a:lstStyle>
          <a:p>
            <a:fld id="{D9AFAC06-2216-4B24-AE40-055B96E75A22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>
    <p:diamond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.m4a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7.m4a"/><Relationship Id="rId7" Type="http://schemas.openxmlformats.org/officeDocument/2006/relationships/oleObject" Target="../embeddings/oleObject2.bin"/><Relationship Id="rId2" Type="http://schemas.microsoft.com/office/2007/relationships/media" Target="../media/media17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audio" Target="../media/media20.m4a"/><Relationship Id="rId7" Type="http://schemas.openxmlformats.org/officeDocument/2006/relationships/oleObject" Target="../embeddings/oleObject3.bin"/><Relationship Id="rId2" Type="http://schemas.microsoft.com/office/2007/relationships/media" Target="../media/media20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.png"/><Relationship Id="rId3" Type="http://schemas.openxmlformats.org/officeDocument/2006/relationships/audio" Target="../media/media22.m4a"/><Relationship Id="rId7" Type="http://schemas.openxmlformats.org/officeDocument/2006/relationships/notesSlide" Target="../notesSlides/notesSlide22.xml"/><Relationship Id="rId12" Type="http://schemas.openxmlformats.org/officeDocument/2006/relationships/image" Target="../media/image1.png"/><Relationship Id="rId2" Type="http://schemas.microsoft.com/office/2007/relationships/media" Target="../media/media22.m4a"/><Relationship Id="rId1" Type="http://schemas.openxmlformats.org/officeDocument/2006/relationships/vmlDrawing" Target="../drawings/vmlDrawing4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8.wmf"/><Relationship Id="rId5" Type="http://schemas.openxmlformats.org/officeDocument/2006/relationships/audio" Target="../media/media23.m4a"/><Relationship Id="rId10" Type="http://schemas.openxmlformats.org/officeDocument/2006/relationships/oleObject" Target="../embeddings/oleObject5.bin"/><Relationship Id="rId4" Type="http://schemas.microsoft.com/office/2007/relationships/media" Target="../media/media23.m4a"/><Relationship Id="rId9" Type="http://schemas.openxmlformats.org/officeDocument/2006/relationships/image" Target="../media/image17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2.png"/><Relationship Id="rId3" Type="http://schemas.microsoft.com/office/2007/relationships/media" Target="../media/media24.m4a"/><Relationship Id="rId7" Type="http://schemas.openxmlformats.org/officeDocument/2006/relationships/image" Target="../media/image19.wmf"/><Relationship Id="rId12" Type="http://schemas.openxmlformats.org/officeDocument/2006/relationships/image" Target="../media/image1.png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1.wmf"/><Relationship Id="rId5" Type="http://schemas.openxmlformats.org/officeDocument/2006/relationships/notesSlide" Target="../notesSlides/notesSlide23.xml"/><Relationship Id="rId10" Type="http://schemas.openxmlformats.org/officeDocument/2006/relationships/oleObject" Target="../embeddings/oleObject8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0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audio" Target="../media/media26.m4a"/><Relationship Id="rId7" Type="http://schemas.openxmlformats.org/officeDocument/2006/relationships/image" Target="../media/image22.wmf"/><Relationship Id="rId2" Type="http://schemas.microsoft.com/office/2007/relationships/media" Target="../media/media26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2.png"/><Relationship Id="rId3" Type="http://schemas.openxmlformats.org/officeDocument/2006/relationships/audio" Target="../media/media29.m4a"/><Relationship Id="rId7" Type="http://schemas.openxmlformats.org/officeDocument/2006/relationships/notesSlide" Target="../notesSlides/notesSlide28.xml"/><Relationship Id="rId12" Type="http://schemas.openxmlformats.org/officeDocument/2006/relationships/image" Target="../media/image1.png"/><Relationship Id="rId2" Type="http://schemas.microsoft.com/office/2007/relationships/media" Target="../media/media29.m4a"/><Relationship Id="rId1" Type="http://schemas.openxmlformats.org/officeDocument/2006/relationships/vmlDrawing" Target="../drawings/vmlDrawing7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5.png"/><Relationship Id="rId5" Type="http://schemas.openxmlformats.org/officeDocument/2006/relationships/audio" Target="../media/media30.m4a"/><Relationship Id="rId10" Type="http://schemas.openxmlformats.org/officeDocument/2006/relationships/oleObject" Target="../embeddings/oleObject12.bin"/><Relationship Id="rId4" Type="http://schemas.microsoft.com/office/2007/relationships/media" Target="../media/media30.m4a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media" Target="../media/media36.m4a"/><Relationship Id="rId7" Type="http://schemas.openxmlformats.org/officeDocument/2006/relationships/image" Target="../media/image28.jpe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36.m4a"/><Relationship Id="rId9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42.m4a"/><Relationship Id="rId7" Type="http://schemas.openxmlformats.org/officeDocument/2006/relationships/image" Target="../media/image34.jpe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notesSlide" Target="../notesSlides/notesSlide3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.png"/><Relationship Id="rId4" Type="http://schemas.openxmlformats.org/officeDocument/2006/relationships/audio" Target="../media/media42.m4a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2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1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40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1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media" Target="../media/media51.m4a"/><Relationship Id="rId7" Type="http://schemas.openxmlformats.org/officeDocument/2006/relationships/image" Target="../media/image42.jpe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notesSlide" Target="../notesSlides/notesSlide48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png"/><Relationship Id="rId4" Type="http://schemas.openxmlformats.org/officeDocument/2006/relationships/audio" Target="../media/media51.m4a"/><Relationship Id="rId9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5.wmf"/><Relationship Id="rId2" Type="http://schemas.microsoft.com/office/2007/relationships/media" Target="../media/media8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vsedě&#10;&#10;Popis byl vytvořen automaticky">
            <a:extLst>
              <a:ext uri="{FF2B5EF4-FFF2-40B4-BE49-F238E27FC236}">
                <a16:creationId xmlns:a16="http://schemas.microsoft.com/office/drawing/2014/main" id="{3A1E30F2-761D-4DB0-9273-72B288242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93182"/>
            <a:ext cx="864096" cy="834903"/>
          </a:xfrm>
          <a:prstGeom prst="rect">
            <a:avLst/>
          </a:prstGeom>
        </p:spPr>
      </p:pic>
      <p:sp>
        <p:nvSpPr>
          <p:cNvPr id="4098" name="Rectangle 2">
            <a:extLst>
              <a:ext uri="{FF2B5EF4-FFF2-40B4-BE49-F238E27FC236}">
                <a16:creationId xmlns:a16="http://schemas.microsoft.com/office/drawing/2014/main" id="{6B9E376E-7BE4-48A0-8327-E2224CE6E3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19250" y="404813"/>
            <a:ext cx="6121400" cy="1728787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Přednášky z lékařské biofyziky</a:t>
            </a:r>
            <a:br>
              <a:rPr lang="cs-CZ" altLang="cs-CZ" sz="4000">
                <a:solidFill>
                  <a:srgbClr val="FFFFCC"/>
                </a:solidFill>
              </a:rPr>
            </a:br>
            <a:r>
              <a:rPr lang="cs-CZ" altLang="cs-CZ" sz="2000">
                <a:solidFill>
                  <a:srgbClr val="FFFFCC"/>
                </a:solidFill>
              </a:rPr>
              <a:t>Lékařská fakulta Masarykovy univerzity v Brně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FD4C75D-0A2D-4F4E-A5A8-13B477C7A45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0113" y="2924175"/>
            <a:ext cx="7345362" cy="10080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sk-SK" sz="5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Biologické membrány     a </a:t>
            </a:r>
            <a:r>
              <a:rPr lang="sk-SK" sz="54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bioelektrické</a:t>
            </a:r>
            <a:r>
              <a:rPr lang="sk-SK" sz="5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jevy</a:t>
            </a:r>
            <a:r>
              <a:rPr lang="sk-SK" sz="40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sz="9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cs-CZ" sz="9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0" name="Text Box 32">
            <a:extLst>
              <a:ext uri="{FF2B5EF4-FFF2-40B4-BE49-F238E27FC236}">
                <a16:creationId xmlns:a16="http://schemas.microsoft.com/office/drawing/2014/main" id="{2400DD0F-10D2-4303-9FB3-A1BA247F4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516563"/>
            <a:ext cx="6551613" cy="517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rgbClr val="FFFFCC"/>
                </a:solidFill>
              </a:rPr>
              <a:t>Autoři děkují doc. RNDr. K. Kozlíkové, CSc., z LF UK v Bratislavě za poskytnutí některých obrazových podkladů</a:t>
            </a:r>
            <a:endParaRPr lang="en-GB" altLang="cs-CZ" sz="1400">
              <a:solidFill>
                <a:srgbClr val="FFFFCC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9311B2-5452-43A9-977B-4068004A2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3109" y="26064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83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944C449-14F3-4CF7-A7EC-763AC66D35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CC00"/>
                </a:solidFill>
              </a:rPr>
              <a:t>Kanály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E7545FAE-269E-464F-A09A-B656BC7D6E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785225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200" dirty="0">
                <a:solidFill>
                  <a:srgbClr val="FFFFCC"/>
                </a:solidFill>
              </a:rPr>
              <a:t>Jsou to  bílkovinné molekuly, avšak na rozdíl od přenašečů, které mají pevná vazebná místa pro přenášené ionty, vytvářejí v membráně póry prostupné pro vodu. Otevírání a uzavírání těchto kanálů (tzv. </a:t>
            </a:r>
            <a:r>
              <a:rPr lang="cs-CZ" altLang="cs-CZ" sz="2200" i="1" dirty="0">
                <a:solidFill>
                  <a:srgbClr val="FFFFCC"/>
                </a:solidFill>
              </a:rPr>
              <a:t>vrátkování</a:t>
            </a:r>
            <a:r>
              <a:rPr lang="cs-CZ" altLang="cs-CZ" sz="2200" dirty="0">
                <a:solidFill>
                  <a:srgbClr val="FFFFCC"/>
                </a:solidFill>
              </a:rPr>
              <a:t>) se může dít několika mechanismy. Vedle změn elektrického pole je vrátkování některých  kanálů ovládáno jinými podněty (chemickou vazbou látek, mechanickým napětím aj.). </a:t>
            </a:r>
          </a:p>
        </p:txBody>
      </p:sp>
      <p:pic>
        <p:nvPicPr>
          <p:cNvPr id="22532" name="Obrázek 1">
            <a:extLst>
              <a:ext uri="{FF2B5EF4-FFF2-40B4-BE49-F238E27FC236}">
                <a16:creationId xmlns:a16="http://schemas.microsoft.com/office/drawing/2014/main" id="{18DA555F-7C3D-413D-A73D-E4C6AFC16C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8751" r="4391" b="14441"/>
          <a:stretch>
            <a:fillRect/>
          </a:stretch>
        </p:blipFill>
        <p:spPr bwMode="auto">
          <a:xfrm rot="5400000">
            <a:off x="5457825" y="3576638"/>
            <a:ext cx="3506787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7B58D83B-BA78-4476-A3F5-AF4BB05A2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" y="3644900"/>
            <a:ext cx="5208588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kern="0">
                <a:solidFill>
                  <a:srgbClr val="FFFFCC"/>
                </a:solidFill>
              </a:rPr>
              <a:t>Průchod iontů celým kanálem nelze považovat za volnou difuzi. Většina kanálů je totiž charakterizována větší či menší mírou selektivity v propustnosti iontů. V tomto smyslu hovoříme o sodíkových, draslíkových, vápníkových nebo chloridových kanálech.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kern="0">
                <a:solidFill>
                  <a:srgbClr val="FFFFCC"/>
                </a:solidFill>
              </a:rPr>
              <a:t>Transport iontů kanály nevyžaduje dodání energie.</a:t>
            </a:r>
          </a:p>
        </p:txBody>
      </p:sp>
      <p:pic>
        <p:nvPicPr>
          <p:cNvPr id="7" name="Obrázek 6" descr="Obsah obrázku vsedě&#10;&#10;Popis byl vytvořen automaticky">
            <a:extLst>
              <a:ext uri="{FF2B5EF4-FFF2-40B4-BE49-F238E27FC236}">
                <a16:creationId xmlns:a16="http://schemas.microsoft.com/office/drawing/2014/main" id="{C7FA2C9E-D963-4A77-AAED-38750E568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16632"/>
            <a:ext cx="911834" cy="881028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34064C4-102E-463D-A39F-917709FA2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3109" y="35394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>
            <a:extLst>
              <a:ext uri="{FF2B5EF4-FFF2-40B4-BE49-F238E27FC236}">
                <a16:creationId xmlns:a16="http://schemas.microsoft.com/office/drawing/2014/main" id="{CB4E083B-A63A-401F-BB5C-FB8B5D07B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CC00"/>
                </a:solidFill>
              </a:rPr>
              <a:t>Elektrické a chemické vrátkování</a:t>
            </a:r>
          </a:p>
        </p:txBody>
      </p:sp>
      <p:pic>
        <p:nvPicPr>
          <p:cNvPr id="24579" name="Picture 23" descr="kanály2">
            <a:extLst>
              <a:ext uri="{FF2B5EF4-FFF2-40B4-BE49-F238E27FC236}">
                <a16:creationId xmlns:a16="http://schemas.microsoft.com/office/drawing/2014/main" id="{00D5FDDE-A916-4389-A845-2E54C52A3C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557338"/>
            <a:ext cx="6022975" cy="5005387"/>
          </a:xfr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39DFCC-97F9-4495-8187-DA0B4B233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5696" y="3933056"/>
            <a:ext cx="622424" cy="622424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91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>
            <a:extLst>
              <a:ext uri="{FF2B5EF4-FFF2-40B4-BE49-F238E27FC236}">
                <a16:creationId xmlns:a16="http://schemas.microsoft.com/office/drawing/2014/main" id="{36C50E5D-D968-4B2E-8673-C1B3B330A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700213"/>
            <a:ext cx="5180012" cy="2835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6000">
                <a:solidFill>
                  <a:srgbClr val="FFFFCC"/>
                </a:solidFill>
              </a:rPr>
              <a:t>Klidový membránový potenciál</a:t>
            </a:r>
          </a:p>
        </p:txBody>
      </p:sp>
    </p:spTree>
  </p:cSld>
  <p:clrMapOvr>
    <a:masterClrMapping/>
  </p:clrMapOvr>
  <p:transition spd="med">
    <p:diamond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47D02BA-8D01-4D88-90D4-75ED7C8A9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4652963"/>
            <a:ext cx="4800600" cy="2205037"/>
          </a:xfrm>
          <a:prstGeom prst="rect">
            <a:avLst/>
          </a:prstGeom>
          <a:gradFill rotWithShape="0">
            <a:gsLst>
              <a:gs pos="0">
                <a:srgbClr val="FFEDC7"/>
              </a:gs>
              <a:gs pos="50000">
                <a:srgbClr val="FF9900"/>
              </a:gs>
              <a:gs pos="100000">
                <a:srgbClr val="FFEDC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400">
              <a:solidFill>
                <a:srgbClr val="FFFFCC"/>
              </a:solidFill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38779EC3-6A86-4D36-AE4D-01A5CC109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105400"/>
            <a:ext cx="457200" cy="762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400">
              <a:solidFill>
                <a:srgbClr val="FFFFCC"/>
              </a:solidFill>
            </a:endParaRPr>
          </a:p>
        </p:txBody>
      </p:sp>
      <p:sp>
        <p:nvSpPr>
          <p:cNvPr id="28676" name="Line 4">
            <a:extLst>
              <a:ext uri="{FF2B5EF4-FFF2-40B4-BE49-F238E27FC236}">
                <a16:creationId xmlns:a16="http://schemas.microsoft.com/office/drawing/2014/main" id="{EE198CCC-F0CC-45E0-88F7-392DB438C5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81600" y="4267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677" name="Line 5">
            <a:extLst>
              <a:ext uri="{FF2B5EF4-FFF2-40B4-BE49-F238E27FC236}">
                <a16:creationId xmlns:a16="http://schemas.microsoft.com/office/drawing/2014/main" id="{55FEA2E6-2BDC-4AB2-AFD2-19D5EB0166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72225" y="4292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678" name="Oval 6">
            <a:extLst>
              <a:ext uri="{FF2B5EF4-FFF2-40B4-BE49-F238E27FC236}">
                <a16:creationId xmlns:a16="http://schemas.microsoft.com/office/drawing/2014/main" id="{9A22379D-D54D-4AF7-81FB-4216631F5D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80063" y="4076700"/>
            <a:ext cx="360362" cy="3603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400">
              <a:solidFill>
                <a:srgbClr val="FFFFCC"/>
              </a:solidFill>
            </a:endParaRPr>
          </a:p>
        </p:txBody>
      </p:sp>
      <p:sp>
        <p:nvSpPr>
          <p:cNvPr id="28679" name="Line 7">
            <a:extLst>
              <a:ext uri="{FF2B5EF4-FFF2-40B4-BE49-F238E27FC236}">
                <a16:creationId xmlns:a16="http://schemas.microsoft.com/office/drawing/2014/main" id="{8090ED42-A141-4235-98E0-C624798B0E5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4267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680" name="Line 8">
            <a:extLst>
              <a:ext uri="{FF2B5EF4-FFF2-40B4-BE49-F238E27FC236}">
                <a16:creationId xmlns:a16="http://schemas.microsoft.com/office/drawing/2014/main" id="{41990625-E295-4977-9539-EF2D639FD08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0425" y="42926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681" name="Line 9">
            <a:extLst>
              <a:ext uri="{FF2B5EF4-FFF2-40B4-BE49-F238E27FC236}">
                <a16:creationId xmlns:a16="http://schemas.microsoft.com/office/drawing/2014/main" id="{37CE5370-33FA-4E67-908B-4CB7F901917B}"/>
              </a:ext>
            </a:extLst>
          </p:cNvPr>
          <p:cNvSpPr>
            <a:spLocks noChangeShapeType="1"/>
          </p:cNvSpPr>
          <p:nvPr/>
        </p:nvSpPr>
        <p:spPr bwMode="auto">
          <a:xfrm rot="20367545" flipV="1">
            <a:off x="5486400" y="4038600"/>
            <a:ext cx="5334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682" name="Text Box 10">
            <a:extLst>
              <a:ext uri="{FF2B5EF4-FFF2-40B4-BE49-F238E27FC236}">
                <a16:creationId xmlns:a16="http://schemas.microsoft.com/office/drawing/2014/main" id="{FC76D592-B79A-4C60-881E-E8E28F148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0292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membrána</a:t>
            </a:r>
            <a:endParaRPr lang="cs-CZ" altLang="cs-CZ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3" name="Text Box 11">
            <a:extLst>
              <a:ext uri="{FF2B5EF4-FFF2-40B4-BE49-F238E27FC236}">
                <a16:creationId xmlns:a16="http://schemas.microsoft.com/office/drawing/2014/main" id="{7C5BAD6A-F2A8-4472-B7D8-614C1B6ED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5589588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3333CC"/>
                </a:solidFill>
                <a:latin typeface="Times New Roman" panose="02020603050405020304" pitchFamily="18" charset="0"/>
              </a:rPr>
              <a:t>nitrobuněčný prostor</a:t>
            </a:r>
          </a:p>
        </p:txBody>
      </p:sp>
      <p:sp>
        <p:nvSpPr>
          <p:cNvPr id="28684" name="Text Box 12">
            <a:extLst>
              <a:ext uri="{FF2B5EF4-FFF2-40B4-BE49-F238E27FC236}">
                <a16:creationId xmlns:a16="http://schemas.microsoft.com/office/drawing/2014/main" id="{53D4C941-5BAF-4070-8E96-BFCA7A68F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4652963"/>
            <a:ext cx="20574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hlink"/>
                </a:solidFill>
                <a:latin typeface="Times New Roman" panose="02020603050405020304" pitchFamily="18" charset="0"/>
              </a:rPr>
              <a:t>mimobuněčnýprostor</a:t>
            </a:r>
          </a:p>
        </p:txBody>
      </p:sp>
      <p:sp>
        <p:nvSpPr>
          <p:cNvPr id="28685" name="Rectangle 13">
            <a:extLst>
              <a:ext uri="{FF2B5EF4-FFF2-40B4-BE49-F238E27FC236}">
                <a16:creationId xmlns:a16="http://schemas.microsoft.com/office/drawing/2014/main" id="{9BA588D6-80F5-43A4-8FD6-4FE462492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0350"/>
            <a:ext cx="84788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4400" b="1">
                <a:solidFill>
                  <a:srgbClr val="FFCC66"/>
                </a:solidFill>
              </a:rPr>
              <a:t>Klidové membránové napětí (1)</a:t>
            </a:r>
          </a:p>
        </p:txBody>
      </p:sp>
      <p:sp>
        <p:nvSpPr>
          <p:cNvPr id="28686" name="Line 14">
            <a:extLst>
              <a:ext uri="{FF2B5EF4-FFF2-40B4-BE49-F238E27FC236}">
                <a16:creationId xmlns:a16="http://schemas.microsoft.com/office/drawing/2014/main" id="{0C8F1EBE-529B-4ABC-AFB5-4D2D23DF3B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5334000"/>
            <a:ext cx="4800600" cy="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687" name="Line 15">
            <a:extLst>
              <a:ext uri="{FF2B5EF4-FFF2-40B4-BE49-F238E27FC236}">
                <a16:creationId xmlns:a16="http://schemas.microsoft.com/office/drawing/2014/main" id="{AEA1D216-44A1-40A1-9AC2-57068EA815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6248400"/>
            <a:ext cx="4800600" cy="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688" name="AutoShape 16">
            <a:extLst>
              <a:ext uri="{FF2B5EF4-FFF2-40B4-BE49-F238E27FC236}">
                <a16:creationId xmlns:a16="http://schemas.microsoft.com/office/drawing/2014/main" id="{E09E24B3-5877-4912-A265-6F8208AA254E}"/>
              </a:ext>
            </a:extLst>
          </p:cNvPr>
          <p:cNvSpPr>
            <a:spLocks noChangeArrowheads="1"/>
          </p:cNvSpPr>
          <p:nvPr/>
        </p:nvSpPr>
        <p:spPr bwMode="auto">
          <a:xfrm rot="-10753727">
            <a:off x="6300788" y="4941888"/>
            <a:ext cx="152400" cy="8382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400">
              <a:solidFill>
                <a:srgbClr val="FFFFCC"/>
              </a:solidFill>
            </a:endParaRPr>
          </a:p>
        </p:txBody>
      </p:sp>
      <p:sp>
        <p:nvSpPr>
          <p:cNvPr id="213009" name="Rectangle 17">
            <a:extLst>
              <a:ext uri="{FF2B5EF4-FFF2-40B4-BE49-F238E27FC236}">
                <a16:creationId xmlns:a16="http://schemas.microsoft.com/office/drawing/2014/main" id="{5EC76435-EF7F-4DCE-AF13-65F4344A3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557338"/>
            <a:ext cx="828833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membránové napětí je </a:t>
            </a:r>
            <a:r>
              <a:rPr lang="cs-CZ" sz="2800" dirty="0">
                <a:latin typeface="Arial" charset="0"/>
              </a:rPr>
              <a:t>potenciálový rozdíl mezi mikroelektrodou zavedenou do buňky </a:t>
            </a:r>
            <a:r>
              <a:rPr lang="cs-CZ" sz="2800" i="1" dirty="0">
                <a:latin typeface="Arial" charset="0"/>
              </a:rPr>
              <a:t>(negativní potenciál)</a:t>
            </a:r>
            <a:r>
              <a:rPr lang="cs-CZ" sz="2800" dirty="0">
                <a:latin typeface="Arial" charset="0"/>
              </a:rPr>
              <a:t> a povrchovou elektrodou mimo buňku </a:t>
            </a:r>
            <a:r>
              <a:rPr lang="cs-CZ" sz="2800" i="1" dirty="0">
                <a:latin typeface="Arial" charset="0"/>
              </a:rPr>
              <a:t>(nulový potenciál)</a:t>
            </a:r>
            <a:r>
              <a:rPr lang="cs-CZ" sz="2800" dirty="0">
                <a:latin typeface="Arial" charset="0"/>
              </a:rPr>
              <a:t>  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cs-CZ" sz="28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i="1" dirty="0">
                <a:solidFill>
                  <a:srgbClr val="FFFF66"/>
                </a:solidFill>
                <a:latin typeface="Arial" charset="0"/>
              </a:rPr>
              <a:t>Používají se </a:t>
            </a:r>
            <a:r>
              <a:rPr lang="cs-CZ" sz="2800" i="1" dirty="0" err="1">
                <a:solidFill>
                  <a:srgbClr val="FFFF66"/>
                </a:solidFill>
                <a:latin typeface="Arial" charset="0"/>
              </a:rPr>
              <a:t>nepolarizovatelné</a:t>
            </a:r>
            <a:r>
              <a:rPr lang="cs-CZ" sz="2800" i="1" dirty="0">
                <a:solidFill>
                  <a:srgbClr val="FFFF66"/>
                </a:solidFill>
                <a:latin typeface="Arial" charset="0"/>
              </a:rPr>
              <a:t> elektrody</a:t>
            </a:r>
          </a:p>
        </p:txBody>
      </p:sp>
      <p:sp>
        <p:nvSpPr>
          <p:cNvPr id="28690" name="Text Box 18">
            <a:extLst>
              <a:ext uri="{FF2B5EF4-FFF2-40B4-BE49-F238E27FC236}">
                <a16:creationId xmlns:a16="http://schemas.microsoft.com/office/drawing/2014/main" id="{9AF1F4AA-90ED-4B9E-B591-1DE4739BF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9436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membrána</a:t>
            </a:r>
            <a:endParaRPr lang="cs-CZ" altLang="cs-CZ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91" name="Text Box 19">
            <a:extLst>
              <a:ext uri="{FF2B5EF4-FFF2-40B4-BE49-F238E27FC236}">
                <a16:creationId xmlns:a16="http://schemas.microsoft.com/office/drawing/2014/main" id="{443AAF64-DE38-405F-8C47-7FBF7C5B0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6254750"/>
            <a:ext cx="20574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hlink"/>
                </a:solidFill>
                <a:latin typeface="Times New Roman" panose="02020603050405020304" pitchFamily="18" charset="0"/>
              </a:rPr>
              <a:t>mimobuněčný prostor</a:t>
            </a:r>
          </a:p>
        </p:txBody>
      </p:sp>
      <p:pic>
        <p:nvPicPr>
          <p:cNvPr id="20" name="Obrázek 19" descr="Obsah obrázku vsedě&#10;&#10;Popis byl vytvořen automaticky">
            <a:extLst>
              <a:ext uri="{FF2B5EF4-FFF2-40B4-BE49-F238E27FC236}">
                <a16:creationId xmlns:a16="http://schemas.microsoft.com/office/drawing/2014/main" id="{E0681DEB-0382-415B-A646-7416BF57B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345" y="2924944"/>
            <a:ext cx="1118093" cy="1080319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8A610A-2F8F-43BF-A1CC-82F026D58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4200" y="3068960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CA7EF3-0D4C-4989-85D9-D82757DF63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10600" y="340518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878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47A30409-85F9-468B-89B3-AC2F0BA8F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0350"/>
            <a:ext cx="84788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4400" b="1">
                <a:solidFill>
                  <a:srgbClr val="FFCC66"/>
                </a:solidFill>
              </a:rPr>
              <a:t>Klidové membránové napětí (2)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4ED44E10-F8AA-4309-8F0D-CCA7623E0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43025"/>
            <a:ext cx="838200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10000"/>
              </a:spcBef>
              <a:buFontTx/>
              <a:buNone/>
            </a:pPr>
            <a:r>
              <a:rPr lang="en-US" altLang="cs-CZ" sz="2400" dirty="0">
                <a:solidFill>
                  <a:srgbClr val="FFC000"/>
                </a:solidFill>
              </a:rPr>
              <a:t>je </a:t>
            </a:r>
            <a:r>
              <a:rPr lang="cs-CZ" altLang="cs-CZ" sz="2400" dirty="0">
                <a:solidFill>
                  <a:srgbClr val="FFC000"/>
                </a:solidFill>
              </a:rPr>
              <a:t>převážně </a:t>
            </a:r>
            <a:r>
              <a:rPr lang="en-US" altLang="cs-CZ" sz="2400" dirty="0" err="1">
                <a:solidFill>
                  <a:srgbClr val="FFC000"/>
                </a:solidFill>
              </a:rPr>
              <a:t>zp</a:t>
            </a:r>
            <a:r>
              <a:rPr lang="cs-CZ" altLang="cs-CZ" sz="2400" dirty="0" err="1">
                <a:solidFill>
                  <a:srgbClr val="FFC000"/>
                </a:solidFill>
              </a:rPr>
              <a:t>ůsoben</a:t>
            </a:r>
            <a:r>
              <a:rPr lang="cs-CZ" altLang="cs-CZ" sz="2400" dirty="0">
                <a:solidFill>
                  <a:srgbClr val="FFC000"/>
                </a:solidFill>
              </a:rPr>
              <a:t> nerovnoměrným rozložením iontů  na vnitřní a vnější  straně  membrány </a:t>
            </a:r>
          </a:p>
          <a:p>
            <a:pPr eaLnBrk="1" hangingPunct="1">
              <a:lnSpc>
                <a:spcPct val="95000"/>
              </a:lnSpc>
              <a:spcBef>
                <a:spcPct val="10000"/>
              </a:spcBef>
              <a:buFontTx/>
              <a:buNone/>
            </a:pPr>
            <a:endParaRPr lang="cs-CZ" altLang="cs-CZ" sz="2000" dirty="0">
              <a:solidFill>
                <a:srgbClr val="FFFFCC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ct val="10000"/>
              </a:spcBef>
              <a:buFontTx/>
              <a:buNone/>
            </a:pPr>
            <a:r>
              <a:rPr lang="cs-CZ" altLang="cs-CZ" sz="2000" dirty="0">
                <a:solidFill>
                  <a:srgbClr val="FFFFCC"/>
                </a:solidFill>
              </a:rPr>
              <a:t>Jeho  hodnoty závisí na:</a:t>
            </a:r>
          </a:p>
          <a:p>
            <a:pPr eaLnBrk="1" hangingPunct="1">
              <a:lnSpc>
                <a:spcPct val="95000"/>
              </a:lnSpc>
              <a:spcBef>
                <a:spcPct val="10000"/>
              </a:spcBef>
            </a:pPr>
            <a:r>
              <a:rPr lang="cs-CZ" altLang="cs-CZ" sz="2000" dirty="0">
                <a:solidFill>
                  <a:srgbClr val="FFFFCC"/>
                </a:solidFill>
              </a:rPr>
              <a:t>typu buňky </a:t>
            </a:r>
          </a:p>
          <a:p>
            <a:pPr eaLnBrk="1" hangingPunct="1">
              <a:lnSpc>
                <a:spcPct val="95000"/>
              </a:lnSpc>
              <a:spcBef>
                <a:spcPct val="10000"/>
              </a:spcBef>
            </a:pPr>
            <a:r>
              <a:rPr lang="cs-CZ" altLang="cs-CZ" sz="2000" dirty="0">
                <a:solidFill>
                  <a:srgbClr val="FFFFCC"/>
                </a:solidFill>
              </a:rPr>
              <a:t>druhu živočicha, z něhož buňka pochází</a:t>
            </a:r>
          </a:p>
          <a:p>
            <a:pPr eaLnBrk="1" hangingPunct="1">
              <a:lnSpc>
                <a:spcPct val="95000"/>
              </a:lnSpc>
              <a:spcBef>
                <a:spcPct val="10000"/>
              </a:spcBef>
            </a:pPr>
            <a:r>
              <a:rPr lang="cs-CZ" altLang="cs-CZ" sz="2000" dirty="0">
                <a:solidFill>
                  <a:srgbClr val="FFFFCC"/>
                </a:solidFill>
              </a:rPr>
              <a:t>u identických buněk – na skladbě a koncentraci iontových složek roztoků obklopujících buňky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26A0B6C7-CAC3-45C2-A533-22FCF4DD5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" y="4203700"/>
            <a:ext cx="7991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FFCC"/>
                </a:solidFill>
              </a:rPr>
              <a:t>Hodnota klidového membránového napětí při normálním iontové skladbě IC a EC tekutiny je v rozmezí od -100 mV do -50 mV)</a:t>
            </a:r>
            <a:endParaRPr lang="cs-CZ" altLang="cs-CZ" sz="2000">
              <a:solidFill>
                <a:srgbClr val="FFFFCC"/>
              </a:solidFill>
            </a:endParaRPr>
          </a:p>
        </p:txBody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1D3531C6-0778-46C7-9673-FD027D864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084763"/>
            <a:ext cx="8367712" cy="14224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333399"/>
                </a:solidFill>
                <a:latin typeface="Times New Roman" panose="02020603050405020304" pitchFamily="18" charset="0"/>
              </a:rPr>
              <a:t>tloušťka membrány ~ 10 nm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333399"/>
                </a:solidFill>
                <a:latin typeface="Times New Roman" panose="02020603050405020304" pitchFamily="18" charset="0"/>
              </a:rPr>
              <a:t>intenzita elektrického pole v membráně pak činí řádově ~ </a:t>
            </a:r>
            <a:r>
              <a:rPr lang="cs-CZ" altLang="cs-CZ" sz="2400">
                <a:solidFill>
                  <a:srgbClr val="FF0000"/>
                </a:solidFill>
                <a:latin typeface="Times New Roman" panose="02020603050405020304" pitchFamily="18" charset="0"/>
              </a:rPr>
              <a:t>10</a:t>
            </a:r>
            <a:r>
              <a:rPr lang="cs-CZ" altLang="cs-CZ" sz="2400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  <a:r>
              <a:rPr lang="cs-CZ" altLang="cs-CZ" sz="2400">
                <a:solidFill>
                  <a:srgbClr val="FF0000"/>
                </a:solidFill>
                <a:latin typeface="Times New Roman" panose="02020603050405020304" pitchFamily="18" charset="0"/>
              </a:rPr>
              <a:t> V/m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333399"/>
                </a:solidFill>
                <a:latin typeface="Times New Roman" panose="02020603050405020304" pitchFamily="18" charset="0"/>
              </a:rPr>
              <a:t>intenzita elektrického pole na povrchu Země ~ 10</a:t>
            </a:r>
            <a:r>
              <a:rPr lang="cs-CZ" altLang="cs-CZ" sz="2400" baseline="30000">
                <a:solidFill>
                  <a:srgbClr val="333399"/>
                </a:solidFill>
                <a:latin typeface="Times New Roman" panose="02020603050405020304" pitchFamily="18" charset="0"/>
              </a:rPr>
              <a:t>2</a:t>
            </a:r>
            <a:r>
              <a:rPr lang="cs-CZ" altLang="cs-CZ" sz="2400">
                <a:solidFill>
                  <a:srgbClr val="333399"/>
                </a:solidFill>
                <a:latin typeface="Times New Roman" panose="02020603050405020304" pitchFamily="18" charset="0"/>
              </a:rPr>
              <a:t> V/m</a:t>
            </a:r>
          </a:p>
        </p:txBody>
      </p:sp>
      <p:pic>
        <p:nvPicPr>
          <p:cNvPr id="6" name="Obrázek 5" descr="Obsah obrázku vsedě&#10;&#10;Popis byl vytvořen automaticky">
            <a:extLst>
              <a:ext uri="{FF2B5EF4-FFF2-40B4-BE49-F238E27FC236}">
                <a16:creationId xmlns:a16="http://schemas.microsoft.com/office/drawing/2014/main" id="{554266DD-56AD-4D5F-ACF3-D7B8ED364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166" y="2172528"/>
            <a:ext cx="911834" cy="881028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262F57-B179-496D-AABA-8B8685711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4883" y="240984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301D5C2D-D26E-4EF1-8666-E3E3D5BA7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188913"/>
            <a:ext cx="5459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4000" b="1">
                <a:solidFill>
                  <a:srgbClr val="FFCC66"/>
                </a:solidFill>
              </a:rPr>
              <a:t>Difuze a permeabilita </a:t>
            </a:r>
            <a:endParaRPr lang="en-GB" altLang="cs-CZ" sz="4000" b="1">
              <a:solidFill>
                <a:srgbClr val="FFCC66"/>
              </a:solidFill>
            </a:endParaRPr>
          </a:p>
        </p:txBody>
      </p:sp>
      <p:sp>
        <p:nvSpPr>
          <p:cNvPr id="32771" name="Rectangle 19">
            <a:extLst>
              <a:ext uri="{FF2B5EF4-FFF2-40B4-BE49-F238E27FC236}">
                <a16:creationId xmlns:a16="http://schemas.microsoft.com/office/drawing/2014/main" id="{9124ED08-437C-4D92-B167-792E7C443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910013"/>
            <a:ext cx="453548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sym typeface="Symbol" panose="05050102010706020507" pitchFamily="18" charset="2"/>
              </a:rPr>
              <a:t>Membrány tvoří bariéru pro difuzi, protože propouští jen malé nenabité částice.  Ostatní molekuly prochází pomocí kanálů nebo přenášečů.</a:t>
            </a:r>
            <a:endParaRPr lang="cs-CZ" altLang="cs-CZ" sz="200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pic>
        <p:nvPicPr>
          <p:cNvPr id="32772" name="Obrázek 2">
            <a:extLst>
              <a:ext uri="{FF2B5EF4-FFF2-40B4-BE49-F238E27FC236}">
                <a16:creationId xmlns:a16="http://schemas.microsoft.com/office/drawing/2014/main" id="{2A5A136C-8349-43D2-B29E-B30735E74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16000"/>
            <a:ext cx="3495675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FC9164B-3D5E-4CBE-B6E3-E9342B52BAD0}"/>
              </a:ext>
            </a:extLst>
          </p:cNvPr>
          <p:cNvSpPr/>
          <p:nvPr/>
        </p:nvSpPr>
        <p:spPr>
          <a:xfrm>
            <a:off x="611188" y="1160463"/>
            <a:ext cx="3384550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sk-SK" altLang="cs-CZ" sz="2000">
                <a:latin typeface="+mn-lt"/>
              </a:rPr>
              <a:t>Molekuly plynů a kapalin jsou v neustálem pohybu a mají tendenci se pohybovat (difundovat) z oblasti s vysokou koncentrací do oblasti  s nízkou koncentrací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6C899B21-2DAE-4F33-AD01-67897ACCE110}"/>
              </a:ext>
            </a:extLst>
          </p:cNvPr>
          <p:cNvSpPr/>
          <p:nvPr/>
        </p:nvSpPr>
        <p:spPr>
          <a:xfrm>
            <a:off x="468313" y="5699125"/>
            <a:ext cx="410368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sk-SK" altLang="cs-CZ" sz="2000" dirty="0">
                <a:latin typeface="+mn-lt"/>
              </a:rPr>
              <a:t>Permeabilita (P) je </a:t>
            </a:r>
            <a:r>
              <a:rPr lang="sk-SK" altLang="cs-CZ" sz="2000" dirty="0" err="1">
                <a:latin typeface="+mn-lt"/>
              </a:rPr>
              <a:t>vlastně</a:t>
            </a:r>
            <a:r>
              <a:rPr lang="sk-SK" altLang="cs-CZ" sz="2000" dirty="0">
                <a:latin typeface="+mn-lt"/>
              </a:rPr>
              <a:t> </a:t>
            </a:r>
            <a:r>
              <a:rPr lang="sk-SK" altLang="cs-CZ" sz="2000" dirty="0" err="1">
                <a:latin typeface="+mn-lt"/>
              </a:rPr>
              <a:t>mírou</a:t>
            </a:r>
            <a:r>
              <a:rPr lang="sk-SK" altLang="cs-CZ" sz="2000" dirty="0">
                <a:latin typeface="+mn-lt"/>
              </a:rPr>
              <a:t> </a:t>
            </a:r>
            <a:r>
              <a:rPr lang="sk-SK" altLang="cs-CZ" sz="2000" dirty="0" err="1">
                <a:latin typeface="+mn-lt"/>
              </a:rPr>
              <a:t>difuze</a:t>
            </a:r>
            <a:r>
              <a:rPr lang="sk-SK" altLang="cs-CZ" sz="2000" dirty="0">
                <a:latin typeface="+mn-lt"/>
              </a:rPr>
              <a:t> </a:t>
            </a:r>
            <a:r>
              <a:rPr lang="sk-SK" altLang="cs-CZ" sz="2000" dirty="0" err="1">
                <a:latin typeface="+mn-lt"/>
              </a:rPr>
              <a:t>přes</a:t>
            </a:r>
            <a:r>
              <a:rPr lang="sk-SK" altLang="cs-CZ" sz="2000" dirty="0">
                <a:latin typeface="+mn-lt"/>
              </a:rPr>
              <a:t> membránu</a:t>
            </a:r>
          </a:p>
        </p:txBody>
      </p:sp>
      <p:pic>
        <p:nvPicPr>
          <p:cNvPr id="32775" name="Obrázek 4">
            <a:extLst>
              <a:ext uri="{FF2B5EF4-FFF2-40B4-BE49-F238E27FC236}">
                <a16:creationId xmlns:a16="http://schemas.microsoft.com/office/drawing/2014/main" id="{62EF9EFB-FB14-42F9-B52D-8417CAEE0F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781425"/>
            <a:ext cx="376555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2BDA76-8A65-40C8-B327-5821CF623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3800" y="2766219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1575C11-4215-40B6-B28A-08C942CC9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60350"/>
            <a:ext cx="80645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4000" b="1">
                <a:solidFill>
                  <a:srgbClr val="FFCC66"/>
                </a:solidFill>
              </a:rPr>
              <a:t>Modely klidového membránového potenciálu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511AD60-2671-451C-B2A1-1FCE49E0F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2875"/>
            <a:ext cx="889317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38250" indent="-4762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4000" b="1" dirty="0">
                <a:solidFill>
                  <a:srgbClr val="FFFFCC"/>
                </a:solidFill>
              </a:rPr>
              <a:t>     </a:t>
            </a:r>
            <a:r>
              <a:rPr lang="cs-CZ" altLang="cs-CZ" sz="2400" dirty="0">
                <a:solidFill>
                  <a:srgbClr val="FFFFCC"/>
                </a:solidFill>
              </a:rPr>
              <a:t>(1):</a:t>
            </a:r>
            <a:r>
              <a:rPr lang="cs-CZ" altLang="cs-CZ" sz="2400" dirty="0" err="1">
                <a:solidFill>
                  <a:srgbClr val="FF0000"/>
                </a:solidFill>
              </a:rPr>
              <a:t>elektrodifuzní</a:t>
            </a:r>
            <a:r>
              <a:rPr lang="cs-CZ" altLang="cs-CZ" sz="2400" dirty="0">
                <a:solidFill>
                  <a:srgbClr val="FF0000"/>
                </a:solidFill>
              </a:rPr>
              <a:t>:</a:t>
            </a:r>
            <a:r>
              <a:rPr lang="cs-CZ" altLang="cs-CZ" sz="2400" dirty="0">
                <a:solidFill>
                  <a:srgbClr val="FFFFCC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400" dirty="0">
                <a:solidFill>
                  <a:srgbClr val="FFFFCC"/>
                </a:solidFill>
              </a:rPr>
              <a:t>           - popisují procesy fenomenologicky na základě termodynamiky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400" dirty="0">
                <a:solidFill>
                  <a:srgbClr val="FFFFCC"/>
                </a:solidFill>
              </a:rPr>
              <a:t>           - spojují vznik napětí s difuzí iontů přes membránu  - </a:t>
            </a:r>
            <a:r>
              <a:rPr lang="cs-CZ" altLang="cs-CZ" sz="2400" dirty="0" err="1">
                <a:solidFill>
                  <a:srgbClr val="FFFFCC"/>
                </a:solidFill>
              </a:rPr>
              <a:t>Nernstův</a:t>
            </a:r>
            <a:r>
              <a:rPr lang="cs-CZ" altLang="cs-CZ" sz="2400" dirty="0">
                <a:solidFill>
                  <a:srgbClr val="FFFFCC"/>
                </a:solidFill>
              </a:rPr>
              <a:t> a  </a:t>
            </a:r>
            <a:r>
              <a:rPr lang="cs-CZ" altLang="cs-CZ" sz="2400" dirty="0" err="1">
                <a:solidFill>
                  <a:srgbClr val="FFFFCC"/>
                </a:solidFill>
              </a:rPr>
              <a:t>Gibbs-Donnanův</a:t>
            </a:r>
            <a:r>
              <a:rPr lang="cs-CZ" altLang="cs-CZ" sz="2400" dirty="0">
                <a:solidFill>
                  <a:srgbClr val="FFFFCC"/>
                </a:solidFill>
              </a:rPr>
              <a:t> model, model transportu iontů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400" dirty="0">
                <a:solidFill>
                  <a:srgbClr val="FFFFCC"/>
                </a:solidFill>
              </a:rPr>
              <a:t>(2</a:t>
            </a:r>
            <a:r>
              <a:rPr lang="cs-CZ" altLang="cs-CZ" sz="2400" dirty="0">
                <a:solidFill>
                  <a:schemeClr val="bg1"/>
                </a:solidFill>
              </a:rPr>
              <a:t>): fyzikální </a:t>
            </a:r>
            <a:r>
              <a:rPr lang="cs-CZ" altLang="cs-CZ" sz="2400" dirty="0">
                <a:solidFill>
                  <a:srgbClr val="FFFFCC"/>
                </a:solidFill>
              </a:rPr>
              <a:t>na bázi chování pevných látek nebo tekutých krystalů: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Clr>
                <a:srgbClr val="FFFFCC"/>
              </a:buClr>
              <a:buFont typeface="Wingdings" panose="05000000000000000000" pitchFamily="2" charset="2"/>
              <a:buNone/>
            </a:pPr>
            <a:r>
              <a:rPr lang="cs-CZ" altLang="cs-CZ" sz="2400" dirty="0">
                <a:solidFill>
                  <a:srgbClr val="FFFFCC"/>
                </a:solidFill>
              </a:rPr>
              <a:t>- popisují pohyb iontů přes membránu a jeho blokování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Clr>
                <a:srgbClr val="FFFFCC"/>
              </a:buClr>
              <a:buFont typeface="Wingdings" panose="05000000000000000000" pitchFamily="2" charset="2"/>
              <a:buNone/>
            </a:pPr>
            <a:r>
              <a:rPr lang="cs-CZ" altLang="cs-CZ" sz="2400" dirty="0">
                <a:solidFill>
                  <a:srgbClr val="FFFFCC"/>
                </a:solidFill>
              </a:rPr>
              <a:t>- uvažují charakteristické vlastnosti strukturních prvků membrány (lipidy, proteiny)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Clr>
                <a:srgbClr val="FFFFCC"/>
              </a:buClr>
              <a:buFont typeface="Wingdings" panose="05000000000000000000" pitchFamily="2" charset="2"/>
              <a:buNone/>
            </a:pPr>
            <a:r>
              <a:rPr lang="cs-CZ" altLang="cs-CZ" sz="2400" dirty="0">
                <a:solidFill>
                  <a:schemeClr val="bg1"/>
                </a:solidFill>
              </a:rPr>
              <a:t>(3): na bázi ekvivalentních elektrických obvodů: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Clr>
                <a:srgbClr val="FFFFCC"/>
              </a:buClr>
              <a:buFontTx/>
              <a:buNone/>
            </a:pPr>
            <a:r>
              <a:rPr lang="cs-CZ" altLang="cs-CZ" sz="2400" dirty="0">
                <a:solidFill>
                  <a:srgbClr val="FFFFCC"/>
                </a:solidFill>
              </a:rPr>
              <a:t>- popisují chování buněk v klidu a při jejich excitaci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Clr>
                <a:srgbClr val="FFFFCC"/>
              </a:buClr>
              <a:buFontTx/>
              <a:buNone/>
            </a:pPr>
            <a:r>
              <a:rPr lang="cs-CZ" altLang="cs-CZ" sz="2400" dirty="0">
                <a:solidFill>
                  <a:srgbClr val="FFFFCC"/>
                </a:solidFill>
              </a:rPr>
              <a:t>- využívají elektrické vlastnosti buněk v souladu s</a:t>
            </a:r>
            <a:r>
              <a:rPr lang="cs-CZ" altLang="cs-CZ" sz="2000" dirty="0">
                <a:solidFill>
                  <a:srgbClr val="FFFFCC"/>
                </a:solidFill>
              </a:rPr>
              <a:t> </a:t>
            </a:r>
            <a:r>
              <a:rPr lang="cs-CZ" altLang="cs-CZ" sz="2400" dirty="0" err="1">
                <a:solidFill>
                  <a:srgbClr val="FFFFCC"/>
                </a:solidFill>
              </a:rPr>
              <a:t>elektrodifuzními</a:t>
            </a:r>
            <a:r>
              <a:rPr lang="cs-CZ" altLang="cs-CZ" sz="2400" dirty="0">
                <a:solidFill>
                  <a:srgbClr val="FFFFCC"/>
                </a:solidFill>
              </a:rPr>
              <a:t> a pevnolátkovými modely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2400" b="1" dirty="0">
              <a:solidFill>
                <a:srgbClr val="FFFFCC"/>
              </a:solidFill>
            </a:endParaRPr>
          </a:p>
        </p:txBody>
      </p:sp>
      <p:pic>
        <p:nvPicPr>
          <p:cNvPr id="4" name="Obrázek 3" descr="Obsah obrázku vsedě&#10;&#10;Popis byl vytvořen automaticky">
            <a:extLst>
              <a:ext uri="{FF2B5EF4-FFF2-40B4-BE49-F238E27FC236}">
                <a16:creationId xmlns:a16="http://schemas.microsoft.com/office/drawing/2014/main" id="{447B3A72-DA1F-4BA6-8A5D-41E164AF2A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16632"/>
            <a:ext cx="911834" cy="881028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B3D91C-BA51-4A70-8641-DC62EDFCB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3109" y="35394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83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115">
            <a:extLst>
              <a:ext uri="{FF2B5EF4-FFF2-40B4-BE49-F238E27FC236}">
                <a16:creationId xmlns:a16="http://schemas.microsoft.com/office/drawing/2014/main" id="{30971671-75F5-471E-A947-864E3AFFB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07"/>
          <a:stretch>
            <a:fillRect/>
          </a:stretch>
        </p:blipFill>
        <p:spPr bwMode="auto">
          <a:xfrm>
            <a:off x="611188" y="2565400"/>
            <a:ext cx="3240087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>
            <a:extLst>
              <a:ext uri="{FF2B5EF4-FFF2-40B4-BE49-F238E27FC236}">
                <a16:creationId xmlns:a16="http://schemas.microsoft.com/office/drawing/2014/main" id="{BF2F3DFA-EC22-4AC2-A8A4-0B14905DE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188913"/>
            <a:ext cx="510222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800" b="1">
                <a:solidFill>
                  <a:srgbClr val="FFCC66"/>
                </a:solidFill>
              </a:rPr>
              <a:t>Difuzní napě</a:t>
            </a:r>
            <a:r>
              <a:rPr lang="en-GB" altLang="cs-CZ" sz="4800" b="1">
                <a:solidFill>
                  <a:srgbClr val="FFCC66"/>
                </a:solidFill>
              </a:rPr>
              <a:t>t</a:t>
            </a:r>
            <a:r>
              <a:rPr lang="cs-CZ" altLang="cs-CZ" sz="4800" b="1">
                <a:solidFill>
                  <a:srgbClr val="FFCC66"/>
                </a:solidFill>
              </a:rPr>
              <a:t>í</a:t>
            </a:r>
            <a:r>
              <a:rPr lang="en-GB" altLang="cs-CZ" sz="4800" b="1">
                <a:solidFill>
                  <a:srgbClr val="FFCC66"/>
                </a:solidFill>
              </a:rPr>
              <a:t> (1)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CD291640-022A-4328-B258-E2E8CDB6E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050" y="1087438"/>
            <a:ext cx="55260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FFFFCC"/>
                </a:solidFill>
              </a:rPr>
              <a:t>vzniká při difuzi nabitých částic</a:t>
            </a: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E22F08F7-9A44-4153-8F1A-738CB6831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700213"/>
            <a:ext cx="88566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</a:rPr>
              <a:t>Difuzní napětí v neživých systémech - roztoky jsou oddělené membránou permeabilní pro Na</a:t>
            </a:r>
            <a:r>
              <a:rPr lang="cs-CZ" altLang="cs-CZ" sz="2400" baseline="30000">
                <a:solidFill>
                  <a:srgbClr val="FFFFCC"/>
                </a:solidFill>
              </a:rPr>
              <a:t>+</a:t>
            </a:r>
            <a:r>
              <a:rPr lang="cs-CZ" altLang="cs-CZ" sz="2400">
                <a:solidFill>
                  <a:srgbClr val="FFFFCC"/>
                </a:solidFill>
              </a:rPr>
              <a:t> a Cl</a:t>
            </a:r>
            <a:r>
              <a:rPr lang="cs-CZ" altLang="cs-CZ" sz="2400" baseline="30000">
                <a:solidFill>
                  <a:srgbClr val="FFFFCC"/>
                </a:solidFill>
              </a:rPr>
              <a:t>-</a:t>
            </a:r>
            <a:endParaRPr lang="en-GB" altLang="cs-CZ" sz="2400">
              <a:solidFill>
                <a:srgbClr val="000066"/>
              </a:solidFill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B4D70C90-9C42-4F58-9C59-5348A7C35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565400"/>
            <a:ext cx="1439862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200" b="1">
                <a:latin typeface="Times New Roman" panose="02020603050405020304" pitchFamily="18" charset="0"/>
              </a:rPr>
              <a:t>[1]  0.5 mol NaCl</a:t>
            </a:r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63E23EF0-0132-4DBA-8082-2A6233397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2565400"/>
            <a:ext cx="144145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200" b="1">
                <a:latin typeface="Times New Roman" panose="02020603050405020304" pitchFamily="18" charset="0"/>
              </a:rPr>
              <a:t>[2]  0.1 mol NaCl</a:t>
            </a:r>
          </a:p>
        </p:txBody>
      </p:sp>
      <p:sp>
        <p:nvSpPr>
          <p:cNvPr id="36872" name="Rectangle 8">
            <a:extLst>
              <a:ext uri="{FF2B5EF4-FFF2-40B4-BE49-F238E27FC236}">
                <a16:creationId xmlns:a16="http://schemas.microsoft.com/office/drawing/2014/main" id="{4B5754CB-78D7-423A-AA3A-7479146A2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5300663"/>
            <a:ext cx="32877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Kompartmenty jsou elektricky neutrální,  ale je přítomen koncentrační gradient (na obr. spád)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sym typeface="Symbol" panose="05050102010706020507" pitchFamily="18" charset="2"/>
              </a:rPr>
              <a:t> difuze iontů z [1] do [2]</a:t>
            </a:r>
          </a:p>
        </p:txBody>
      </p:sp>
      <p:sp>
        <p:nvSpPr>
          <p:cNvPr id="36873" name="Rectangle 11">
            <a:extLst>
              <a:ext uri="{FF2B5EF4-FFF2-40B4-BE49-F238E27FC236}">
                <a16:creationId xmlns:a16="http://schemas.microsoft.com/office/drawing/2014/main" id="{17C77216-BE25-427D-BE51-75E4C0B64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789363"/>
            <a:ext cx="1008063" cy="4064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1"/>
              <a:t>koncentrační gradient</a:t>
            </a:r>
          </a:p>
        </p:txBody>
      </p:sp>
      <p:graphicFrame>
        <p:nvGraphicFramePr>
          <p:cNvPr id="227345" name="Object 17">
            <a:extLst>
              <a:ext uri="{FF2B5EF4-FFF2-40B4-BE49-F238E27FC236}">
                <a16:creationId xmlns:a16="http://schemas.microsoft.com/office/drawing/2014/main" id="{242F74F0-6E6D-4553-826B-03D14CE4E825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4932363" y="2565400"/>
          <a:ext cx="3240087" cy="253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8" name="Rastrový obrázek" r:id="rId7" imgW="2991268" imgH="2343477" progId="Paint.Picture">
                  <p:embed/>
                </p:oleObj>
              </mc:Choice>
              <mc:Fallback>
                <p:oleObj name="Rastrový obrázek" r:id="rId7" imgW="2991268" imgH="2343477" progId="Paint.Picture">
                  <p:embed/>
                  <p:pic>
                    <p:nvPicPr>
                      <p:cNvPr id="0" name="Object 1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2565400"/>
                        <a:ext cx="3240087" cy="253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7347" name="Rectangle 19">
            <a:extLst>
              <a:ext uri="{FF2B5EF4-FFF2-40B4-BE49-F238E27FC236}">
                <a16:creationId xmlns:a16="http://schemas.microsoft.com/office/drawing/2014/main" id="{A29E9FAE-6639-4A0E-94E7-64EF3F71A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5300663"/>
            <a:ext cx="36353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>
                <a:solidFill>
                  <a:srgbClr val="FFFFCC"/>
                </a:solidFill>
                <a:sym typeface="Symbol" panose="05050102010706020507" pitchFamily="18" charset="2"/>
              </a:rPr>
              <a:t></a:t>
            </a:r>
            <a:r>
              <a:rPr lang="en-GB" altLang="cs-CZ" sz="2000">
                <a:solidFill>
                  <a:srgbClr val="CC0000"/>
                </a:solidFill>
                <a:sym typeface="Symbol" panose="05050102010706020507" pitchFamily="18" charset="2"/>
              </a:rPr>
              <a:t> </a:t>
            </a:r>
            <a:r>
              <a:rPr lang="cs-CZ" altLang="cs-CZ" sz="2000">
                <a:solidFill>
                  <a:srgbClr val="FFFFCC"/>
                </a:solidFill>
                <a:sym typeface="Symbol" panose="05050102010706020507" pitchFamily="18" charset="2"/>
              </a:rPr>
              <a:t>vznikne dočasné napětí mezi oběma kompartmenty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  <a:sym typeface="Symbol" panose="05050102010706020507" pitchFamily="18" charset="2"/>
              </a:rPr>
              <a:t></a:t>
            </a:r>
            <a:r>
              <a:rPr lang="cs-CZ" altLang="cs-CZ" sz="2000">
                <a:solidFill>
                  <a:srgbClr val="FFFFCC"/>
                </a:solidFill>
                <a:sym typeface="Symbol" panose="05050102010706020507" pitchFamily="18" charset="2"/>
              </a:rPr>
              <a:t> </a:t>
            </a:r>
            <a:r>
              <a:rPr lang="cs-CZ" altLang="cs-CZ" sz="2000">
                <a:solidFill>
                  <a:srgbClr val="FF0000"/>
                </a:solidFill>
                <a:sym typeface="Symbol" panose="05050102010706020507" pitchFamily="18" charset="2"/>
              </a:rPr>
              <a:t>difuzní napětí</a:t>
            </a:r>
          </a:p>
        </p:txBody>
      </p:sp>
      <p:pic>
        <p:nvPicPr>
          <p:cNvPr id="12" name="Obrázek 11" descr="Obsah obrázku vsedě&#10;&#10;Popis byl vytvořen automaticky">
            <a:extLst>
              <a:ext uri="{FF2B5EF4-FFF2-40B4-BE49-F238E27FC236}">
                <a16:creationId xmlns:a16="http://schemas.microsoft.com/office/drawing/2014/main" id="{089E221F-31AE-47D2-AF96-387E595CBF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16632"/>
            <a:ext cx="911834" cy="881028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14FCC2E-0D5E-4501-A5B8-DE4F49E1BB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64538" y="34131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7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7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7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7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5714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73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116">
            <a:extLst>
              <a:ext uri="{FF2B5EF4-FFF2-40B4-BE49-F238E27FC236}">
                <a16:creationId xmlns:a16="http://schemas.microsoft.com/office/drawing/2014/main" id="{548728CF-5C6E-4843-9696-8099ADF2E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06"/>
          <a:stretch>
            <a:fillRect/>
          </a:stretch>
        </p:blipFill>
        <p:spPr bwMode="auto">
          <a:xfrm>
            <a:off x="323850" y="2492375"/>
            <a:ext cx="309562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39158294-C9B5-4EA9-BBD8-72772A62B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260350"/>
            <a:ext cx="51022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4800" b="1">
                <a:solidFill>
                  <a:srgbClr val="FFCC66"/>
                </a:solidFill>
              </a:rPr>
              <a:t>Dif</a:t>
            </a:r>
            <a:r>
              <a:rPr lang="cs-CZ" altLang="cs-CZ" sz="4800" b="1">
                <a:solidFill>
                  <a:srgbClr val="FFCC66"/>
                </a:solidFill>
              </a:rPr>
              <a:t>u</a:t>
            </a:r>
            <a:r>
              <a:rPr lang="en-GB" altLang="cs-CZ" sz="4800" b="1">
                <a:solidFill>
                  <a:srgbClr val="FFCC66"/>
                </a:solidFill>
              </a:rPr>
              <a:t>zn</a:t>
            </a:r>
            <a:r>
              <a:rPr lang="cs-CZ" altLang="cs-CZ" sz="4800" b="1">
                <a:solidFill>
                  <a:srgbClr val="FFCC66"/>
                </a:solidFill>
              </a:rPr>
              <a:t>í</a:t>
            </a:r>
            <a:r>
              <a:rPr lang="en-GB" altLang="cs-CZ" sz="4800" b="1">
                <a:solidFill>
                  <a:srgbClr val="FFCC66"/>
                </a:solidFill>
              </a:rPr>
              <a:t> nap</a:t>
            </a:r>
            <a:r>
              <a:rPr lang="cs-CZ" altLang="cs-CZ" sz="4800" b="1">
                <a:solidFill>
                  <a:srgbClr val="FFCC66"/>
                </a:solidFill>
              </a:rPr>
              <a:t>ě</a:t>
            </a:r>
            <a:r>
              <a:rPr lang="en-GB" altLang="cs-CZ" sz="4800" b="1">
                <a:solidFill>
                  <a:srgbClr val="FFCC66"/>
                </a:solidFill>
              </a:rPr>
              <a:t>t</a:t>
            </a:r>
            <a:r>
              <a:rPr lang="cs-CZ" altLang="cs-CZ" sz="4800" b="1">
                <a:solidFill>
                  <a:srgbClr val="FFCC66"/>
                </a:solidFill>
              </a:rPr>
              <a:t>í</a:t>
            </a:r>
            <a:r>
              <a:rPr lang="en-GB" altLang="cs-CZ" sz="4800" b="1">
                <a:solidFill>
                  <a:srgbClr val="FFCC66"/>
                </a:solidFill>
              </a:rPr>
              <a:t> (</a:t>
            </a:r>
            <a:r>
              <a:rPr lang="cs-CZ" altLang="cs-CZ" sz="4800" b="1">
                <a:solidFill>
                  <a:srgbClr val="FFCC66"/>
                </a:solidFill>
              </a:rPr>
              <a:t>2</a:t>
            </a:r>
            <a:r>
              <a:rPr lang="en-GB" altLang="cs-CZ" sz="4800" b="1">
                <a:solidFill>
                  <a:srgbClr val="FFCC66"/>
                </a:solidFill>
              </a:rPr>
              <a:t>)</a:t>
            </a: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C8AFE394-BC4A-464A-801E-6F2EE60A3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492375"/>
            <a:ext cx="128905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200" b="1">
                <a:latin typeface="Times New Roman" panose="02020603050405020304" pitchFamily="18" charset="0"/>
              </a:rPr>
              <a:t>[2]  0.1 mol NaCl</a:t>
            </a: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00270F31-C040-49D8-8EE7-B717F8D75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492375"/>
            <a:ext cx="12954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200" b="1">
                <a:latin typeface="Times New Roman" panose="02020603050405020304" pitchFamily="18" charset="0"/>
              </a:rPr>
              <a:t>[1]  0.1 mol KCl</a:t>
            </a:r>
          </a:p>
        </p:txBody>
      </p:sp>
      <p:sp>
        <p:nvSpPr>
          <p:cNvPr id="38918" name="Rectangle 6">
            <a:extLst>
              <a:ext uri="{FF2B5EF4-FFF2-40B4-BE49-F238E27FC236}">
                <a16:creationId xmlns:a16="http://schemas.microsoft.com/office/drawing/2014/main" id="{DF3DA9ED-73B5-4FFE-AA40-2C890E2E6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317625"/>
            <a:ext cx="86868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</a:rPr>
              <a:t>Difuzní napětí v živých systémech - roztoky oddělené membránou selektivně propustnou pro K</a:t>
            </a:r>
            <a:r>
              <a:rPr lang="cs-CZ" altLang="cs-CZ" sz="2400" baseline="30000">
                <a:solidFill>
                  <a:srgbClr val="FFFFCC"/>
                </a:solidFill>
              </a:rPr>
              <a:t>+</a:t>
            </a:r>
            <a:endParaRPr lang="en-GB" altLang="cs-CZ" sz="2400">
              <a:solidFill>
                <a:srgbClr val="FFFFCC"/>
              </a:solidFill>
            </a:endParaRPr>
          </a:p>
        </p:txBody>
      </p:sp>
      <p:sp>
        <p:nvSpPr>
          <p:cNvPr id="38919" name="Rectangle 7">
            <a:extLst>
              <a:ext uri="{FF2B5EF4-FFF2-40B4-BE49-F238E27FC236}">
                <a16:creationId xmlns:a16="http://schemas.microsoft.com/office/drawing/2014/main" id="{CB08D237-3E8A-41D6-8504-B2A7892E9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229225"/>
            <a:ext cx="34925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C000"/>
                </a:solidFill>
              </a:rPr>
              <a:t>V takovém systému nastává rovnováha, když tam není žádný výsledný tok jednotlivých iontů </a:t>
            </a:r>
          </a:p>
        </p:txBody>
      </p:sp>
      <p:pic>
        <p:nvPicPr>
          <p:cNvPr id="233480" name="Picture 8" descr="116">
            <a:extLst>
              <a:ext uri="{FF2B5EF4-FFF2-40B4-BE49-F238E27FC236}">
                <a16:creationId xmlns:a16="http://schemas.microsoft.com/office/drawing/2014/main" id="{26E3253D-6C54-4452-81F4-3C633EBBD96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4"/>
          <a:stretch>
            <a:fillRect/>
          </a:stretch>
        </p:blipFill>
        <p:spPr>
          <a:xfrm>
            <a:off x="4932363" y="2492375"/>
            <a:ext cx="3095625" cy="2403475"/>
          </a:xfrm>
        </p:spPr>
      </p:pic>
      <p:sp>
        <p:nvSpPr>
          <p:cNvPr id="233482" name="Rectangle 10">
            <a:extLst>
              <a:ext uri="{FF2B5EF4-FFF2-40B4-BE49-F238E27FC236}">
                <a16:creationId xmlns:a16="http://schemas.microsoft.com/office/drawing/2014/main" id="{7633FF75-FC54-4892-8BFB-357A63174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5013325"/>
            <a:ext cx="4105275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FFFF66"/>
                </a:solidFill>
                <a:sym typeface="Symbol" panose="05050102010706020507" pitchFamily="18" charset="2"/>
              </a:rPr>
              <a:t> difuze </a:t>
            </a:r>
            <a:r>
              <a:rPr lang="cs-CZ" altLang="cs-CZ" sz="1800">
                <a:solidFill>
                  <a:srgbClr val="FFFF66"/>
                </a:solidFill>
              </a:rPr>
              <a:t>K</a:t>
            </a:r>
            <a:r>
              <a:rPr lang="cs-CZ" altLang="cs-CZ" sz="1800" baseline="30000">
                <a:solidFill>
                  <a:srgbClr val="FFFF66"/>
                </a:solidFill>
              </a:rPr>
              <a:t>+</a:t>
            </a:r>
            <a:r>
              <a:rPr lang="cs-CZ" altLang="cs-CZ" sz="1800">
                <a:solidFill>
                  <a:srgbClr val="FFFF66"/>
                </a:solidFill>
              </a:rPr>
              <a:t> po</a:t>
            </a:r>
            <a:r>
              <a:rPr lang="cs-CZ" altLang="cs-CZ" sz="1800">
                <a:solidFill>
                  <a:srgbClr val="FFFF66"/>
                </a:solidFill>
                <a:sym typeface="Symbol" panose="05050102010706020507" pitchFamily="18" charset="2"/>
              </a:rPr>
              <a:t> jeho koncentračním spádu, dokud nevznikne stejně velký, avšak opačně orientovaný elektrický gradient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FFFF66"/>
                </a:solidFill>
                <a:sym typeface="Symbol" panose="05050102010706020507" pitchFamily="18" charset="2"/>
              </a:rPr>
              <a:t> vznikne  rovnovážné napětí, je-li výsledný difuzní tok nulový</a:t>
            </a:r>
          </a:p>
        </p:txBody>
      </p:sp>
      <p:sp>
        <p:nvSpPr>
          <p:cNvPr id="38922" name="Line 11">
            <a:extLst>
              <a:ext uri="{FF2B5EF4-FFF2-40B4-BE49-F238E27FC236}">
                <a16:creationId xmlns:a16="http://schemas.microsoft.com/office/drawing/2014/main" id="{C2BE040A-CCB8-4439-A759-3AEC9AF08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1275" y="3644900"/>
            <a:ext cx="72072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11" name="Obrázek 10" descr="Obsah obrázku vsedě&#10;&#10;Popis byl vytvořen automaticky">
            <a:extLst>
              <a:ext uri="{FF2B5EF4-FFF2-40B4-BE49-F238E27FC236}">
                <a16:creationId xmlns:a16="http://schemas.microsoft.com/office/drawing/2014/main" id="{F0D146F3-039D-4803-B58D-3DE6548DC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16632"/>
            <a:ext cx="911834" cy="881028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3DEA5F-7008-4C27-B2CA-E64700A96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3109" y="35394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3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3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3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3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3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3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4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348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9">
            <a:extLst>
              <a:ext uri="{FF2B5EF4-FFF2-40B4-BE49-F238E27FC236}">
                <a16:creationId xmlns:a16="http://schemas.microsoft.com/office/drawing/2014/main" id="{41812042-039D-406F-9AF2-44590B486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88913"/>
            <a:ext cx="7485062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FFCC66"/>
                </a:solidFill>
              </a:rPr>
              <a:t>Jednoduchý případ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FFCC66"/>
                </a:solidFill>
              </a:rPr>
              <a:t>membránové rovnováhy (1)</a:t>
            </a:r>
          </a:p>
        </p:txBody>
      </p:sp>
      <p:sp>
        <p:nvSpPr>
          <p:cNvPr id="40963" name="Rectangle 13">
            <a:extLst>
              <a:ext uri="{FF2B5EF4-FFF2-40B4-BE49-F238E27FC236}">
                <a16:creationId xmlns:a16="http://schemas.microsoft.com/office/drawing/2014/main" id="{FB1610A8-190D-4A58-A344-90F40A9D4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2663" y="1633538"/>
            <a:ext cx="417671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</a:rPr>
              <a:t>Týž elektrolyt na obou stranách membrány, ale v různých koncentracích (c</a:t>
            </a:r>
            <a:r>
              <a:rPr lang="cs-CZ" altLang="cs-CZ" sz="2400" baseline="30000">
                <a:solidFill>
                  <a:srgbClr val="FFFFCC"/>
                </a:solidFill>
              </a:rPr>
              <a:t>I</a:t>
            </a:r>
            <a:r>
              <a:rPr lang="cs-CZ" altLang="cs-CZ" sz="2400">
                <a:solidFill>
                  <a:srgbClr val="FFFFCC"/>
                </a:solidFill>
              </a:rPr>
              <a:t> &gt; c</a:t>
            </a:r>
            <a:r>
              <a:rPr lang="cs-CZ" altLang="cs-CZ" sz="2400" baseline="30000">
                <a:solidFill>
                  <a:srgbClr val="FFFFCC"/>
                </a:solidFill>
              </a:rPr>
              <a:t>II</a:t>
            </a:r>
            <a:r>
              <a:rPr lang="cs-CZ" altLang="cs-CZ" sz="2400">
                <a:solidFill>
                  <a:srgbClr val="FFFFCC"/>
                </a:solidFill>
              </a:rPr>
              <a:t>), membrána je permeabilní jen pro kationty</a:t>
            </a:r>
          </a:p>
        </p:txBody>
      </p:sp>
      <p:sp>
        <p:nvSpPr>
          <p:cNvPr id="40964" name="Rectangle 14">
            <a:extLst>
              <a:ext uri="{FF2B5EF4-FFF2-40B4-BE49-F238E27FC236}">
                <a16:creationId xmlns:a16="http://schemas.microsoft.com/office/drawing/2014/main" id="{E9C45119-2011-4B20-B5F2-60CFF2BEF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3484563"/>
            <a:ext cx="44196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7825" indent="-3778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</a:rPr>
              <a:t>Výsledek: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66FF"/>
                </a:solidFill>
              </a:rPr>
              <a:t>elektrická</a:t>
            </a:r>
            <a:r>
              <a:rPr lang="cs-CZ" altLang="cs-CZ" sz="2400">
                <a:solidFill>
                  <a:srgbClr val="FF0000"/>
                </a:solidFill>
              </a:rPr>
              <a:t> </a:t>
            </a:r>
            <a:r>
              <a:rPr lang="cs-CZ" altLang="cs-CZ" sz="2400">
                <a:solidFill>
                  <a:srgbClr val="FFCC00"/>
                </a:solidFill>
              </a:rPr>
              <a:t>dvojvrstva</a:t>
            </a:r>
            <a:r>
              <a:rPr lang="cs-CZ" altLang="cs-CZ" sz="2400">
                <a:solidFill>
                  <a:srgbClr val="CC3300"/>
                </a:solidFill>
              </a:rPr>
              <a:t> </a:t>
            </a:r>
            <a:r>
              <a:rPr lang="cs-CZ" altLang="cs-CZ" sz="2400">
                <a:solidFill>
                  <a:srgbClr val="FFFFCC"/>
                </a:solidFill>
              </a:rPr>
              <a:t>vytvoří se na membráně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66FF"/>
                </a:solidFill>
              </a:rPr>
              <a:t>vrstva 1: </a:t>
            </a:r>
            <a:r>
              <a:rPr lang="cs-CZ" altLang="cs-CZ" sz="2400">
                <a:solidFill>
                  <a:srgbClr val="FFFFCC"/>
                </a:solidFill>
              </a:rPr>
              <a:t>anionty zastaveny na straně I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CC00"/>
                </a:solidFill>
              </a:rPr>
              <a:t>vrstva 2:  </a:t>
            </a:r>
            <a:r>
              <a:rPr lang="cs-CZ" altLang="cs-CZ" sz="2400">
                <a:solidFill>
                  <a:srgbClr val="FFFFCC"/>
                </a:solidFill>
              </a:rPr>
              <a:t>kationty přitahovány k aniontům (II)  </a:t>
            </a:r>
          </a:p>
        </p:txBody>
      </p:sp>
      <p:grpSp>
        <p:nvGrpSpPr>
          <p:cNvPr id="40965" name="Skupina 1">
            <a:extLst>
              <a:ext uri="{FF2B5EF4-FFF2-40B4-BE49-F238E27FC236}">
                <a16:creationId xmlns:a16="http://schemas.microsoft.com/office/drawing/2014/main" id="{593C2946-AF48-4A3A-A523-CBABA15008D1}"/>
              </a:ext>
            </a:extLst>
          </p:cNvPr>
          <p:cNvGrpSpPr>
            <a:grpSpLocks/>
          </p:cNvGrpSpPr>
          <p:nvPr/>
        </p:nvGrpSpPr>
        <p:grpSpPr bwMode="auto">
          <a:xfrm>
            <a:off x="576263" y="1585913"/>
            <a:ext cx="4205287" cy="5180012"/>
            <a:chOff x="576263" y="1557338"/>
            <a:chExt cx="4205287" cy="5180012"/>
          </a:xfrm>
        </p:grpSpPr>
        <p:pic>
          <p:nvPicPr>
            <p:cNvPr id="40966" name="Picture 6">
              <a:extLst>
                <a:ext uri="{FF2B5EF4-FFF2-40B4-BE49-F238E27FC236}">
                  <a16:creationId xmlns:a16="http://schemas.microsoft.com/office/drawing/2014/main" id="{849A80DB-9C6E-421E-9FCA-E6A231DA4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8" y="1557338"/>
              <a:ext cx="4021137" cy="4918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967" name="Rectangle 11">
              <a:extLst>
                <a:ext uri="{FF2B5EF4-FFF2-40B4-BE49-F238E27FC236}">
                  <a16:creationId xmlns:a16="http://schemas.microsoft.com/office/drawing/2014/main" id="{65D79618-540D-4401-A793-D4C89DB69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050" y="4941888"/>
              <a:ext cx="977900" cy="4064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>
                  <a:solidFill>
                    <a:srgbClr val="6699FF"/>
                  </a:solidFill>
                </a:rPr>
                <a:t>koncentrační gradient</a:t>
              </a:r>
              <a:r>
                <a:rPr lang="en-US" altLang="cs-CZ" sz="1000" b="1">
                  <a:solidFill>
                    <a:srgbClr val="6699FF"/>
                  </a:solidFill>
                </a:rPr>
                <a:t>c</a:t>
              </a:r>
              <a:endParaRPr lang="cs-CZ" altLang="cs-CZ" sz="1000" b="1">
                <a:solidFill>
                  <a:srgbClr val="6699FF"/>
                </a:solidFill>
              </a:endParaRPr>
            </a:p>
          </p:txBody>
        </p:sp>
        <p:cxnSp>
          <p:nvCxnSpPr>
            <p:cNvPr id="40968" name="Přímá spojnice se šipkou 4">
              <a:extLst>
                <a:ext uri="{FF2B5EF4-FFF2-40B4-BE49-F238E27FC236}">
                  <a16:creationId xmlns:a16="http://schemas.microsoft.com/office/drawing/2014/main" id="{46AA2FE6-21F3-4555-93DE-D127D2BE187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24075" y="4868863"/>
              <a:ext cx="863600" cy="0"/>
            </a:xfrm>
            <a:prstGeom prst="straightConnector1">
              <a:avLst/>
            </a:prstGeom>
            <a:noFill/>
            <a:ln w="9525" algn="ctr">
              <a:solidFill>
                <a:srgbClr val="0070C0"/>
              </a:solidFill>
              <a:round/>
              <a:headEnd/>
              <a:tailEnd type="stealth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969" name="Rectangle 11">
              <a:extLst>
                <a:ext uri="{FF2B5EF4-FFF2-40B4-BE49-F238E27FC236}">
                  <a16:creationId xmlns:a16="http://schemas.microsoft.com/office/drawing/2014/main" id="{017FC3C0-5590-4CF5-AD1A-71E8AF178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4075" y="5870575"/>
              <a:ext cx="935038" cy="4000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1000" b="1">
                  <a:solidFill>
                    <a:srgbClr val="FF0000"/>
                  </a:solidFill>
                </a:rPr>
                <a:t>elektrick</a:t>
              </a:r>
              <a:r>
                <a:rPr lang="cs-CZ" altLang="cs-CZ" sz="1000" b="1">
                  <a:solidFill>
                    <a:srgbClr val="FF0000"/>
                  </a:solidFill>
                </a:rPr>
                <a:t>ý gradient</a:t>
              </a:r>
            </a:p>
          </p:txBody>
        </p:sp>
        <p:cxnSp>
          <p:nvCxnSpPr>
            <p:cNvPr id="40970" name="Přímá spojnice se šipkou 18">
              <a:extLst>
                <a:ext uri="{FF2B5EF4-FFF2-40B4-BE49-F238E27FC236}">
                  <a16:creationId xmlns:a16="http://schemas.microsoft.com/office/drawing/2014/main" id="{28D29978-BC59-4DE7-80A1-D2E5CD2EFFF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24075" y="6315075"/>
              <a:ext cx="863600" cy="0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 type="stealth" w="med" len="med"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971" name="Zaoblený obdélník 5">
              <a:extLst>
                <a:ext uri="{FF2B5EF4-FFF2-40B4-BE49-F238E27FC236}">
                  <a16:creationId xmlns:a16="http://schemas.microsoft.com/office/drawing/2014/main" id="{72A96924-6DDC-4873-BDEA-816D10CB5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4902200"/>
              <a:ext cx="144463" cy="1373188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cs-CZ" altLang="cs-CZ" sz="1400">
                <a:solidFill>
                  <a:srgbClr val="FFFFCC"/>
                </a:solidFill>
              </a:endParaRPr>
            </a:p>
          </p:txBody>
        </p:sp>
        <p:sp>
          <p:nvSpPr>
            <p:cNvPr id="40972" name="Rectangle 11">
              <a:extLst>
                <a:ext uri="{FF2B5EF4-FFF2-40B4-BE49-F238E27FC236}">
                  <a16:creationId xmlns:a16="http://schemas.microsoft.com/office/drawing/2014/main" id="{D5338FB3-C5A2-4CB1-9F67-187F2D83F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675" y="6489700"/>
              <a:ext cx="1793875" cy="2476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>
                  <a:solidFill>
                    <a:srgbClr val="FFC000"/>
                  </a:solidFill>
                </a:rPr>
                <a:t>nadbytek pozitivního náboje </a:t>
              </a:r>
            </a:p>
          </p:txBody>
        </p:sp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D7D97949-B189-4147-9C56-8142B687F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3" y="6489700"/>
              <a:ext cx="1793875" cy="247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cs-CZ" altLang="cs-CZ" sz="1000">
                  <a:solidFill>
                    <a:srgbClr val="FF66FF"/>
                  </a:solidFill>
                </a:rPr>
                <a:t>nadbytek negativního náboje </a:t>
              </a:r>
            </a:p>
          </p:txBody>
        </p:sp>
        <p:sp>
          <p:nvSpPr>
            <p:cNvPr id="40974" name="Zaoblený obdélník 5">
              <a:extLst>
                <a:ext uri="{FF2B5EF4-FFF2-40B4-BE49-F238E27FC236}">
                  <a16:creationId xmlns:a16="http://schemas.microsoft.com/office/drawing/2014/main" id="{4D559731-0F89-4156-A2CD-B0525578F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97438"/>
              <a:ext cx="144463" cy="1373187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cs-CZ" altLang="cs-CZ" sz="1400">
                <a:solidFill>
                  <a:srgbClr val="FFFFCC"/>
                </a:solidFill>
              </a:endParaRPr>
            </a:p>
          </p:txBody>
        </p:sp>
      </p:grpSp>
      <p:pic>
        <p:nvPicPr>
          <p:cNvPr id="15" name="Obrázek 14" descr="Obsah obrázku vsedě&#10;&#10;Popis byl vytvořen automaticky">
            <a:extLst>
              <a:ext uri="{FF2B5EF4-FFF2-40B4-BE49-F238E27FC236}">
                <a16:creationId xmlns:a16="http://schemas.microsoft.com/office/drawing/2014/main" id="{C94F24CC-F5C4-438D-9139-BDC4C71CE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79" y="0"/>
            <a:ext cx="893735" cy="86354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D71DE1-C75F-4009-A288-DE87C41AC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2446" y="22857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489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sedě&#10;&#10;Popis byl vytvořen automaticky">
            <a:extLst>
              <a:ext uri="{FF2B5EF4-FFF2-40B4-BE49-F238E27FC236}">
                <a16:creationId xmlns:a16="http://schemas.microsoft.com/office/drawing/2014/main" id="{88439F6B-631C-453D-9934-DB65A31C0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16632"/>
            <a:ext cx="911834" cy="881028"/>
          </a:xfrm>
          <a:prstGeom prst="rect">
            <a:avLst/>
          </a:prstGeom>
        </p:spPr>
      </p:pic>
      <p:sp>
        <p:nvSpPr>
          <p:cNvPr id="6146" name="Rectangle 2">
            <a:extLst>
              <a:ext uri="{FF2B5EF4-FFF2-40B4-BE49-F238E27FC236}">
                <a16:creationId xmlns:a16="http://schemas.microsoft.com/office/drawing/2014/main" id="{A7343F5E-BA00-4F20-BFA5-7C489BB3E7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CC00"/>
                </a:solidFill>
              </a:rPr>
              <a:t>Bioelektrické jevy</a:t>
            </a:r>
          </a:p>
        </p:txBody>
      </p:sp>
      <p:sp>
        <p:nvSpPr>
          <p:cNvPr id="303107" name="Rectangle 3">
            <a:extLst>
              <a:ext uri="{FF2B5EF4-FFF2-40B4-BE49-F238E27FC236}">
                <a16:creationId xmlns:a16="http://schemas.microsoft.com/office/drawing/2014/main" id="{2B6062A1-3493-4355-BCF7-5ADBBE30B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557338"/>
            <a:ext cx="8964612" cy="5184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Elektrické signály hrají klíčovou roli při řízení všech životně důležitých orgánů. Zabezpečují rychlý přenos informací v organismu. Šíří se vlákny buněk nervového systému i svalovými buňkami, kde spouštějí řetězec dějů, vedoucí k jejich kontrakci. Jsou zahrnuty v základních mechanizmech funkce smyslových a jiných orgánů. </a:t>
            </a:r>
            <a:endParaRPr lang="en-US" sz="2400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Vznikají na buněčné úrovni v membránových systémech, jejich šíření je  doprovázeno vznikem elektromagnetického pole v okolním prostředí. </a:t>
            </a:r>
            <a:endParaRPr lang="en-US" sz="2400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Registrace elektrických nebo magnetických signálů na povrchu těla je podstatou významných klinických diagnostických metod.</a:t>
            </a:r>
            <a:r>
              <a:rPr lang="cs-CZ" sz="2400" dirty="0">
                <a:solidFill>
                  <a:srgbClr val="FFFFCC"/>
                </a:solidFill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48B977-6133-4B0C-951A-60E3C533B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353945"/>
            <a:ext cx="533097" cy="533097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ázek 3">
            <a:extLst>
              <a:ext uri="{FF2B5EF4-FFF2-40B4-BE49-F238E27FC236}">
                <a16:creationId xmlns:a16="http://schemas.microsoft.com/office/drawing/2014/main" id="{D7F92F7D-EF02-4195-9997-6FCB064C74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3240088"/>
            <a:ext cx="457200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9">
            <a:extLst>
              <a:ext uri="{FF2B5EF4-FFF2-40B4-BE49-F238E27FC236}">
                <a16:creationId xmlns:a16="http://schemas.microsoft.com/office/drawing/2014/main" id="{D43EB683-BE47-4873-9FE4-877A48331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60350"/>
            <a:ext cx="748506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4400" b="1">
                <a:solidFill>
                  <a:srgbClr val="FFCC66"/>
                </a:solidFill>
              </a:rPr>
              <a:t>Jednoduchý případ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FFCC66"/>
                </a:solidFill>
              </a:rPr>
              <a:t>membránové rovnováhy (2)</a:t>
            </a:r>
          </a:p>
        </p:txBody>
      </p:sp>
      <p:sp>
        <p:nvSpPr>
          <p:cNvPr id="43021" name="Rectangle 13">
            <a:extLst>
              <a:ext uri="{FF2B5EF4-FFF2-40B4-BE49-F238E27FC236}">
                <a16:creationId xmlns:a16="http://schemas.microsoft.com/office/drawing/2014/main" id="{0397A574-C3EA-46EF-B6DF-007D0E53A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" y="1504950"/>
            <a:ext cx="8270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rgbClr val="00B0F0"/>
                </a:solidFill>
              </a:rPr>
              <a:t>Koncentrační rozdíl ”pohání”</a:t>
            </a:r>
            <a:r>
              <a:rPr lang="cs-CZ" altLang="cs-CZ" sz="2400" dirty="0">
                <a:solidFill>
                  <a:srgbClr val="0070C0"/>
                </a:solidFill>
              </a:rPr>
              <a:t> </a:t>
            </a:r>
            <a:r>
              <a:rPr lang="cs-CZ" altLang="cs-CZ" sz="2400" dirty="0">
                <a:solidFill>
                  <a:srgbClr val="FFFFCC"/>
                </a:solidFill>
              </a:rPr>
              <a:t>kationty, </a:t>
            </a:r>
            <a:r>
              <a:rPr lang="cs-CZ" altLang="cs-CZ" sz="2400" dirty="0">
                <a:solidFill>
                  <a:srgbClr val="FF0000"/>
                </a:solidFill>
              </a:rPr>
              <a:t>elektrické pole </a:t>
            </a:r>
            <a:r>
              <a:rPr lang="cs-CZ" altLang="cs-CZ" sz="2400" dirty="0">
                <a:solidFill>
                  <a:srgbClr val="FFFFCC"/>
                </a:solidFill>
              </a:rPr>
              <a:t>dvojvrstvy je “</a:t>
            </a:r>
            <a:r>
              <a:rPr lang="cs-CZ" altLang="cs-CZ" sz="2400" dirty="0">
                <a:solidFill>
                  <a:srgbClr val="FF0000"/>
                </a:solidFill>
              </a:rPr>
              <a:t>tlačí zpět</a:t>
            </a:r>
            <a:r>
              <a:rPr lang="cs-CZ" altLang="cs-CZ" sz="2400" dirty="0">
                <a:solidFill>
                  <a:srgbClr val="FFFFCC"/>
                </a:solidFill>
              </a:rPr>
              <a:t>”</a:t>
            </a:r>
            <a:r>
              <a:rPr lang="en-US" altLang="cs-CZ" sz="2400" dirty="0">
                <a:solidFill>
                  <a:srgbClr val="FFFFCC"/>
                </a:solidFill>
              </a:rPr>
              <a:t>. </a:t>
            </a:r>
            <a:r>
              <a:rPr lang="sk-SK" altLang="cs-CZ" sz="2400" dirty="0">
                <a:solidFill>
                  <a:srgbClr val="FFFFCC"/>
                </a:solidFill>
                <a:latin typeface="+mn-lt"/>
              </a:rPr>
              <a:t>Malá </a:t>
            </a:r>
            <a:r>
              <a:rPr lang="sk-SK" altLang="cs-CZ" sz="2400" dirty="0" err="1">
                <a:solidFill>
                  <a:srgbClr val="FFFFCC"/>
                </a:solidFill>
                <a:latin typeface="+mn-lt"/>
              </a:rPr>
              <a:t>separ</a:t>
            </a:r>
            <a:r>
              <a:rPr lang="en-US" altLang="cs-CZ" sz="2400" dirty="0">
                <a:solidFill>
                  <a:srgbClr val="FFFFCC"/>
                </a:solidFill>
                <a:latin typeface="+mn-lt"/>
              </a:rPr>
              <a:t>a</a:t>
            </a:r>
            <a:r>
              <a:rPr lang="sk-SK" altLang="cs-CZ" sz="2400" dirty="0">
                <a:solidFill>
                  <a:srgbClr val="FFFFCC"/>
                </a:solidFill>
                <a:latin typeface="+mn-lt"/>
              </a:rPr>
              <a:t>c</a:t>
            </a:r>
            <a:r>
              <a:rPr lang="en-US" altLang="cs-CZ" sz="2400" dirty="0">
                <a:solidFill>
                  <a:srgbClr val="FFFFCC"/>
                </a:solidFill>
                <a:latin typeface="+mn-lt"/>
              </a:rPr>
              <a:t>e</a:t>
            </a:r>
            <a:r>
              <a:rPr lang="sk-SK" altLang="cs-CZ" sz="2400" dirty="0">
                <a:solidFill>
                  <a:srgbClr val="FFFFCC"/>
                </a:solidFill>
                <a:latin typeface="+mn-lt"/>
              </a:rPr>
              <a:t> náboje produkuje </a:t>
            </a:r>
            <a:r>
              <a:rPr lang="sk-SK" altLang="cs-CZ" sz="2400" dirty="0" err="1">
                <a:solidFill>
                  <a:srgbClr val="FFFFCC"/>
                </a:solidFill>
                <a:latin typeface="+mn-lt"/>
              </a:rPr>
              <a:t>relativně</a:t>
            </a:r>
            <a:r>
              <a:rPr lang="sk-SK" altLang="cs-CZ" sz="2400" dirty="0">
                <a:solidFill>
                  <a:srgbClr val="FFFFCC"/>
                </a:solidFill>
                <a:latin typeface="+mn-lt"/>
              </a:rPr>
              <a:t> </a:t>
            </a:r>
            <a:r>
              <a:rPr lang="sk-SK" altLang="cs-CZ" sz="2400" dirty="0" err="1">
                <a:solidFill>
                  <a:srgbClr val="FFFFCC"/>
                </a:solidFill>
                <a:latin typeface="+mn-lt"/>
              </a:rPr>
              <a:t>velký</a:t>
            </a:r>
            <a:r>
              <a:rPr lang="sk-SK" altLang="cs-CZ" sz="2400" dirty="0">
                <a:solidFill>
                  <a:srgbClr val="FFFFCC"/>
                </a:solidFill>
                <a:latin typeface="+mn-lt"/>
              </a:rPr>
              <a:t> potenciálový </a:t>
            </a:r>
            <a:r>
              <a:rPr lang="sk-SK" altLang="cs-CZ" sz="2400" dirty="0" err="1">
                <a:solidFill>
                  <a:srgbClr val="FFFFCC"/>
                </a:solidFill>
                <a:latin typeface="+mn-lt"/>
              </a:rPr>
              <a:t>rozd</a:t>
            </a:r>
            <a:r>
              <a:rPr lang="cs-CZ" altLang="cs-CZ" sz="2400" dirty="0">
                <a:solidFill>
                  <a:srgbClr val="FFFFCC"/>
                </a:solidFill>
                <a:latin typeface="+mn-lt"/>
              </a:rPr>
              <a:t>í</a:t>
            </a:r>
            <a:r>
              <a:rPr lang="sk-SK" altLang="cs-CZ" sz="2400" dirty="0">
                <a:solidFill>
                  <a:srgbClr val="FFFFCC"/>
                </a:solidFill>
                <a:latin typeface="+mn-lt"/>
              </a:rPr>
              <a:t>l,</a:t>
            </a:r>
            <a:r>
              <a:rPr lang="en-US" altLang="cs-CZ" sz="2400" dirty="0">
                <a:solidFill>
                  <a:srgbClr val="FFFFCC"/>
                </a:solidFill>
                <a:latin typeface="+mn-lt"/>
              </a:rPr>
              <a:t> U:</a:t>
            </a:r>
            <a:endParaRPr lang="cs-CZ" altLang="cs-CZ" sz="2400" dirty="0">
              <a:solidFill>
                <a:srgbClr val="FFFFCC"/>
              </a:solidFill>
            </a:endParaRPr>
          </a:p>
        </p:txBody>
      </p:sp>
      <p:graphicFrame>
        <p:nvGraphicFramePr>
          <p:cNvPr id="43013" name="Object 15">
            <a:extLst>
              <a:ext uri="{FF2B5EF4-FFF2-40B4-BE49-F238E27FC236}">
                <a16:creationId xmlns:a16="http://schemas.microsoft.com/office/drawing/2014/main" id="{98B5C290-6D1E-4DDA-8480-C9E72D566A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87963" y="3606800"/>
          <a:ext cx="3230562" cy="226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7" name="Rovnice" r:id="rId7" imgW="1028254" imgH="710891" progId="Equation.3">
                  <p:embed/>
                </p:oleObj>
              </mc:Choice>
              <mc:Fallback>
                <p:oleObj name="Rovnice" r:id="rId7" imgW="1028254" imgH="710891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7963" y="3606800"/>
                        <a:ext cx="3230562" cy="22669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9CCFF"/>
                          </a:gs>
                          <a:gs pos="100000">
                            <a:srgbClr val="FBFDFF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4" name="Text Box 20">
            <a:extLst>
              <a:ext uri="{FF2B5EF4-FFF2-40B4-BE49-F238E27FC236}">
                <a16:creationId xmlns:a16="http://schemas.microsoft.com/office/drawing/2014/main" id="{912FF9D8-E56F-49A5-B660-AA9BA63D8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6021388"/>
            <a:ext cx="36004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>
                <a:solidFill>
                  <a:srgbClr val="FFFFCC"/>
                </a:solidFill>
              </a:rPr>
              <a:t>(Nernstova rovnice)</a:t>
            </a:r>
          </a:p>
        </p:txBody>
      </p:sp>
      <p:cxnSp>
        <p:nvCxnSpPr>
          <p:cNvPr id="43015" name="Přímá spojnice se šipkou 4">
            <a:extLst>
              <a:ext uri="{FF2B5EF4-FFF2-40B4-BE49-F238E27FC236}">
                <a16:creationId xmlns:a16="http://schemas.microsoft.com/office/drawing/2014/main" id="{89BA4EE2-DC86-47B7-8011-F880A7764F8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24075" y="4868863"/>
            <a:ext cx="863600" cy="0"/>
          </a:xfrm>
          <a:prstGeom prst="straightConnector1">
            <a:avLst/>
          </a:prstGeom>
          <a:noFill/>
          <a:ln w="9525" algn="ctr">
            <a:solidFill>
              <a:srgbClr val="0070C0"/>
            </a:solidFill>
            <a:round/>
            <a:headEnd/>
            <a:tailEnd type="stealth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16" name="Přímá spojnice se šipkou 28">
            <a:extLst>
              <a:ext uri="{FF2B5EF4-FFF2-40B4-BE49-F238E27FC236}">
                <a16:creationId xmlns:a16="http://schemas.microsoft.com/office/drawing/2014/main" id="{753E8F68-09B1-45F9-8309-D7FA720F17F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44713" y="4005263"/>
            <a:ext cx="863600" cy="0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 type="stealth" w="med" len="med"/>
            <a:tailEnd type="none" w="lg" len="lg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7" name="Zaoblený obdélník 5">
            <a:extLst>
              <a:ext uri="{FF2B5EF4-FFF2-40B4-BE49-F238E27FC236}">
                <a16:creationId xmlns:a16="http://schemas.microsoft.com/office/drawing/2014/main" id="{3A8CD4A4-5AFF-411E-9316-F1E85196F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138" y="3606800"/>
            <a:ext cx="228600" cy="1741488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400">
              <a:solidFill>
                <a:srgbClr val="FFFFCC"/>
              </a:solidFill>
            </a:endParaRPr>
          </a:p>
        </p:txBody>
      </p:sp>
      <p:sp>
        <p:nvSpPr>
          <p:cNvPr id="43018" name="Rectangle 11">
            <a:extLst>
              <a:ext uri="{FF2B5EF4-FFF2-40B4-BE49-F238E27FC236}">
                <a16:creationId xmlns:a16="http://schemas.microsoft.com/office/drawing/2014/main" id="{AFB775F2-D85E-4802-9A9C-A4CFA8E9F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5665788"/>
            <a:ext cx="17938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rgbClr val="FFC000"/>
                </a:solidFill>
              </a:rPr>
              <a:t>nadbytek pozitivního náboje </a:t>
            </a:r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76395477-AE04-4A66-93A8-712188AC6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5678488"/>
            <a:ext cx="1793875" cy="522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1400">
                <a:solidFill>
                  <a:srgbClr val="FF66FF"/>
                </a:solidFill>
              </a:rPr>
              <a:t>nadbytek negativního náboje </a:t>
            </a:r>
          </a:p>
        </p:txBody>
      </p:sp>
      <p:sp>
        <p:nvSpPr>
          <p:cNvPr id="43020" name="Zaoblený obdélník 5">
            <a:extLst>
              <a:ext uri="{FF2B5EF4-FFF2-40B4-BE49-F238E27FC236}">
                <a16:creationId xmlns:a16="http://schemas.microsoft.com/office/drawing/2014/main" id="{183BFD02-F63D-418A-A530-6B8A25CE3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288" y="3570288"/>
            <a:ext cx="228600" cy="17780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400">
              <a:solidFill>
                <a:srgbClr val="FFFFCC"/>
              </a:solidFill>
            </a:endParaRPr>
          </a:p>
        </p:txBody>
      </p:sp>
      <p:sp>
        <p:nvSpPr>
          <p:cNvPr id="2" name="TextovéPole 4">
            <a:extLst>
              <a:ext uri="{FF2B5EF4-FFF2-40B4-BE49-F238E27FC236}">
                <a16:creationId xmlns:a16="http://schemas.microsoft.com/office/drawing/2014/main" id="{4E32A1EE-6D02-4BD4-8C86-B92F207AA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413" y="3444875"/>
            <a:ext cx="981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>
                <a:solidFill>
                  <a:srgbClr val="FF0000"/>
                </a:solidFill>
              </a:rPr>
              <a:t>elektrick</a:t>
            </a:r>
            <a:r>
              <a:rPr lang="cs-CZ" altLang="cs-CZ" sz="1400">
                <a:solidFill>
                  <a:srgbClr val="FF0000"/>
                </a:solidFill>
              </a:rPr>
              <a:t>ý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0000"/>
                </a:solidFill>
              </a:rPr>
              <a:t>gradient</a:t>
            </a:r>
          </a:p>
        </p:txBody>
      </p:sp>
      <p:sp>
        <p:nvSpPr>
          <p:cNvPr id="43022" name="TextovéPole 36">
            <a:extLst>
              <a:ext uri="{FF2B5EF4-FFF2-40B4-BE49-F238E27FC236}">
                <a16:creationId xmlns:a16="http://schemas.microsoft.com/office/drawing/2014/main" id="{DC97E902-8E89-4450-B5AE-5D45AC9A7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850" y="4941888"/>
            <a:ext cx="1209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70C0"/>
                </a:solidFill>
              </a:rPr>
              <a:t>koncentrační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70C0"/>
                </a:solidFill>
              </a:rPr>
              <a:t>gradient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409C59E-AB62-44C2-AC4A-52621B8EFF29}"/>
              </a:ext>
            </a:extLst>
          </p:cNvPr>
          <p:cNvSpPr txBox="1"/>
          <p:nvPr/>
        </p:nvSpPr>
        <p:spPr>
          <a:xfrm>
            <a:off x="611188" y="3240088"/>
            <a:ext cx="3873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>
                <a:solidFill>
                  <a:schemeClr val="tx1"/>
                </a:solidFill>
                <a:latin typeface="Symbol" panose="05050102010706020507" pitchFamily="18" charset="2"/>
              </a:rPr>
              <a:t>j</a:t>
            </a:r>
            <a:r>
              <a:rPr lang="cs-CZ" sz="2000" baseline="30000">
                <a:solidFill>
                  <a:schemeClr val="tx1"/>
                </a:solidFill>
                <a:latin typeface="+mj-lt"/>
              </a:rPr>
              <a:t>I</a:t>
            </a:r>
            <a:endParaRPr lang="cs-CZ" sz="2000" baseline="3000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B6D7E87D-2E12-436F-899E-61385F35FF67}"/>
              </a:ext>
            </a:extLst>
          </p:cNvPr>
          <p:cNvSpPr txBox="1"/>
          <p:nvPr/>
        </p:nvSpPr>
        <p:spPr>
          <a:xfrm>
            <a:off x="4165600" y="3240088"/>
            <a:ext cx="4349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>
                <a:solidFill>
                  <a:schemeClr val="tx1"/>
                </a:solidFill>
                <a:latin typeface="Symbol" panose="05050102010706020507" pitchFamily="18" charset="2"/>
              </a:rPr>
              <a:t>j</a:t>
            </a:r>
            <a:r>
              <a:rPr lang="cs-CZ" sz="2000" baseline="30000">
                <a:solidFill>
                  <a:schemeClr val="tx1"/>
                </a:solidFill>
                <a:latin typeface="+mj-lt"/>
              </a:rPr>
              <a:t>II</a:t>
            </a:r>
            <a:endParaRPr lang="cs-CZ" sz="2000" baseline="3000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pic>
        <p:nvPicPr>
          <p:cNvPr id="17" name="Obrázek 16" descr="Obsah obrázku vsedě&#10;&#10;Popis byl vytvořen automaticky">
            <a:extLst>
              <a:ext uri="{FF2B5EF4-FFF2-40B4-BE49-F238E27FC236}">
                <a16:creationId xmlns:a16="http://schemas.microsoft.com/office/drawing/2014/main" id="{B0E7DBCF-4153-4320-91FC-BA45D0B02E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79" y="0"/>
            <a:ext cx="893735" cy="86354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781E577-9E0D-4567-9CED-46914464D8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82446" y="22857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74661B0B-8DC0-477F-B6E6-27C60DC81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2738"/>
            <a:ext cx="4495800" cy="3784600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GB" altLang="cs-CZ" sz="2400" b="1">
              <a:solidFill>
                <a:srgbClr val="3333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2400" b="1">
              <a:latin typeface="Times New Roman" panose="02020603050405020304" pitchFamily="18" charset="0"/>
            </a:endParaRPr>
          </a:p>
        </p:txBody>
      </p:sp>
      <p:sp>
        <p:nvSpPr>
          <p:cNvPr id="45059" name="Line 3">
            <a:extLst>
              <a:ext uri="{FF2B5EF4-FFF2-40B4-BE49-F238E27FC236}">
                <a16:creationId xmlns:a16="http://schemas.microsoft.com/office/drawing/2014/main" id="{507895ED-6711-4F95-96B1-07CD41F041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819400"/>
            <a:ext cx="0" cy="3962400"/>
          </a:xfrm>
          <a:prstGeom prst="line">
            <a:avLst/>
          </a:prstGeom>
          <a:noFill/>
          <a:ln w="1270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40730607-6953-4697-BDBC-B13271205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2274888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C000"/>
                </a:solidFill>
              </a:rPr>
              <a:t>membrána</a:t>
            </a: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1C203181-4C81-4E20-969A-C8F63F697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968625"/>
            <a:ext cx="1828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rgbClr val="3333CC"/>
                </a:solidFill>
                <a:latin typeface="Times New Roman" panose="02020603050405020304" pitchFamily="18" charset="0"/>
              </a:rPr>
              <a:t>Elektrolyt I</a:t>
            </a: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9ACAE2C4-EC22-4216-AED5-F1A4D4D3A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716338"/>
            <a:ext cx="1531938" cy="457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ani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R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endParaRPr lang="en-GB" altLang="cs-CZ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id="{B2283F6E-DF02-494D-880D-EFDEC423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797425"/>
            <a:ext cx="1357313" cy="366713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800" b="1">
                <a:latin typeface="Times New Roman" panose="02020603050405020304" pitchFamily="18" charset="0"/>
              </a:rPr>
              <a:t>Ani</a:t>
            </a:r>
            <a:r>
              <a:rPr lang="cs-CZ" altLang="cs-CZ" sz="1800" b="1">
                <a:latin typeface="Times New Roman" panose="02020603050405020304" pitchFamily="18" charset="0"/>
              </a:rPr>
              <a:t>onty</a:t>
            </a:r>
            <a:r>
              <a:rPr lang="en-GB" altLang="cs-CZ" sz="1800" b="1">
                <a:latin typeface="Times New Roman" panose="02020603050405020304" pitchFamily="18" charset="0"/>
              </a:rPr>
              <a:t> c</a:t>
            </a:r>
            <a:r>
              <a:rPr lang="en-GB" altLang="cs-CZ" sz="1800" b="1" baseline="-25000">
                <a:latin typeface="Times New Roman" panose="02020603050405020304" pitchFamily="18" charset="0"/>
              </a:rPr>
              <a:t>A</a:t>
            </a:r>
            <a:r>
              <a:rPr lang="en-GB" altLang="cs-CZ" sz="1800" b="1" baseline="30000">
                <a:latin typeface="Times New Roman" panose="02020603050405020304" pitchFamily="18" charset="0"/>
              </a:rPr>
              <a:t>II</a:t>
            </a:r>
            <a:endParaRPr lang="en-GB" altLang="cs-CZ" sz="18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4" name="Rectangle 8">
            <a:extLst>
              <a:ext uri="{FF2B5EF4-FFF2-40B4-BE49-F238E27FC236}">
                <a16:creationId xmlns:a16="http://schemas.microsoft.com/office/drawing/2014/main" id="{561117B4-82FA-4EE7-BE21-AE63AF95C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724400"/>
            <a:ext cx="1822450" cy="457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Kati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c</a:t>
            </a:r>
            <a:r>
              <a:rPr lang="cs-CZ" altLang="cs-CZ" sz="2400" b="1" baseline="-25000">
                <a:solidFill>
                  <a:srgbClr val="CC0000"/>
                </a:solidFill>
                <a:latin typeface="Times New Roman" panose="02020603050405020304" pitchFamily="18" charset="0"/>
              </a:rPr>
              <a:t>K</a:t>
            </a:r>
            <a:r>
              <a:rPr lang="cs-CZ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I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 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5" name="Line 9">
            <a:extLst>
              <a:ext uri="{FF2B5EF4-FFF2-40B4-BE49-F238E27FC236}">
                <a16:creationId xmlns:a16="http://schemas.microsoft.com/office/drawing/2014/main" id="{7303E964-77E1-481D-8C9B-699EE38965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5181600"/>
            <a:ext cx="9906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66" name="Line 10">
            <a:extLst>
              <a:ext uri="{FF2B5EF4-FFF2-40B4-BE49-F238E27FC236}">
                <a16:creationId xmlns:a16="http://schemas.microsoft.com/office/drawing/2014/main" id="{909F7CD9-4CBF-4C91-83B3-820E542378D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5181600"/>
            <a:ext cx="9144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67" name="Line 11">
            <a:extLst>
              <a:ext uri="{FF2B5EF4-FFF2-40B4-BE49-F238E27FC236}">
                <a16:creationId xmlns:a16="http://schemas.microsoft.com/office/drawing/2014/main" id="{7F3735F2-26A2-4FFC-B07E-B8D25C370F6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713" y="3933825"/>
            <a:ext cx="369887" cy="28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68" name="Line 12">
            <a:extLst>
              <a:ext uri="{FF2B5EF4-FFF2-40B4-BE49-F238E27FC236}">
                <a16:creationId xmlns:a16="http://schemas.microsoft.com/office/drawing/2014/main" id="{A2B5B8C6-6683-4E14-83FD-809401EE7A8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3810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69" name="Rectangle 13">
            <a:extLst>
              <a:ext uri="{FF2B5EF4-FFF2-40B4-BE49-F238E27FC236}">
                <a16:creationId xmlns:a16="http://schemas.microsoft.com/office/drawing/2014/main" id="{E33A3964-FACC-4F72-B4B4-8745143C1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968625"/>
            <a:ext cx="2057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rgbClr val="3333CC"/>
                </a:solidFill>
                <a:latin typeface="Times New Roman" panose="02020603050405020304" pitchFamily="18" charset="0"/>
              </a:rPr>
              <a:t>Elektrolyt II</a:t>
            </a:r>
          </a:p>
        </p:txBody>
      </p:sp>
      <p:sp>
        <p:nvSpPr>
          <p:cNvPr id="45070" name="Rectangle 14">
            <a:extLst>
              <a:ext uri="{FF2B5EF4-FFF2-40B4-BE49-F238E27FC236}">
                <a16:creationId xmlns:a16="http://schemas.microsoft.com/office/drawing/2014/main" id="{8678FE7A-3D29-4A81-94EC-79BDF4EE5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5949950"/>
            <a:ext cx="1512888" cy="366713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800" b="1">
                <a:solidFill>
                  <a:srgbClr val="CC0000"/>
                </a:solidFill>
                <a:latin typeface="Times New Roman" panose="02020603050405020304" pitchFamily="18" charset="0"/>
              </a:rPr>
              <a:t>Kat</a:t>
            </a:r>
            <a:r>
              <a:rPr lang="cs-CZ" altLang="cs-CZ" sz="1800" b="1">
                <a:solidFill>
                  <a:srgbClr val="CC0000"/>
                </a:solidFill>
                <a:latin typeface="Times New Roman" panose="02020603050405020304" pitchFamily="18" charset="0"/>
              </a:rPr>
              <a:t>ionty</a:t>
            </a:r>
            <a:r>
              <a:rPr lang="en-GB" altLang="cs-CZ" sz="1800" b="1">
                <a:solidFill>
                  <a:srgbClr val="CC0000"/>
                </a:solidFill>
                <a:latin typeface="Times New Roman" panose="02020603050405020304" pitchFamily="18" charset="0"/>
              </a:rPr>
              <a:t> c</a:t>
            </a:r>
            <a:r>
              <a:rPr lang="cs-CZ" altLang="cs-CZ" sz="1800" b="1" baseline="-25000">
                <a:solidFill>
                  <a:srgbClr val="CC0000"/>
                </a:solidFill>
                <a:latin typeface="Times New Roman" panose="02020603050405020304" pitchFamily="18" charset="0"/>
              </a:rPr>
              <a:t>K</a:t>
            </a:r>
            <a:r>
              <a:rPr lang="en-GB" altLang="cs-CZ" sz="18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II</a:t>
            </a:r>
            <a:r>
              <a:rPr lang="en-GB" altLang="cs-CZ" sz="1800" b="1">
                <a:solidFill>
                  <a:srgbClr val="CC0000"/>
                </a:solidFill>
                <a:latin typeface="Times New Roman" panose="02020603050405020304" pitchFamily="18" charset="0"/>
              </a:rPr>
              <a:t>  </a:t>
            </a:r>
            <a:endParaRPr lang="en-GB" altLang="cs-CZ" sz="18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71" name="Rectangle 15">
            <a:extLst>
              <a:ext uri="{FF2B5EF4-FFF2-40B4-BE49-F238E27FC236}">
                <a16:creationId xmlns:a16="http://schemas.microsoft.com/office/drawing/2014/main" id="{EC19ABEB-C8EF-4E4B-990A-6D4601695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867400"/>
            <a:ext cx="1671638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Ani</a:t>
            </a:r>
            <a:r>
              <a:rPr lang="cs-CZ" altLang="cs-CZ" sz="2400" b="1"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latin typeface="Times New Roman" panose="02020603050405020304" pitchFamily="18" charset="0"/>
              </a:rPr>
              <a:t> c</a:t>
            </a:r>
            <a:r>
              <a:rPr lang="en-GB" altLang="cs-CZ" sz="2400" b="1" baseline="-25000">
                <a:latin typeface="Times New Roman" panose="02020603050405020304" pitchFamily="18" charset="0"/>
              </a:rPr>
              <a:t>A</a:t>
            </a:r>
            <a:r>
              <a:rPr lang="en-GB" altLang="cs-CZ" sz="2400" b="1" baseline="30000">
                <a:latin typeface="Times New Roman" panose="02020603050405020304" pitchFamily="18" charset="0"/>
              </a:rPr>
              <a:t>I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72" name="Rectangle 16">
            <a:extLst>
              <a:ext uri="{FF2B5EF4-FFF2-40B4-BE49-F238E27FC236}">
                <a16:creationId xmlns:a16="http://schemas.microsoft.com/office/drawing/2014/main" id="{7B9D4AA6-A6C3-4A50-B256-2B7AC94D6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282575"/>
            <a:ext cx="90455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4400" b="1">
                <a:solidFill>
                  <a:srgbClr val="FFCC66"/>
                </a:solidFill>
              </a:rPr>
              <a:t>Gibbs-</a:t>
            </a:r>
            <a:r>
              <a:rPr lang="en-GB" altLang="cs-CZ" sz="4400" b="1">
                <a:solidFill>
                  <a:srgbClr val="FFCC66"/>
                </a:solidFill>
              </a:rPr>
              <a:t>Donnanova rovnováha (1)</a:t>
            </a:r>
          </a:p>
        </p:txBody>
      </p:sp>
      <p:sp>
        <p:nvSpPr>
          <p:cNvPr id="45073" name="Rectangle 17">
            <a:extLst>
              <a:ext uri="{FF2B5EF4-FFF2-40B4-BE49-F238E27FC236}">
                <a16:creationId xmlns:a16="http://schemas.microsoft.com/office/drawing/2014/main" id="{A0317050-A593-4640-8322-5B1F12DB3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52513"/>
            <a:ext cx="89154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</a:rPr>
              <a:t>Stejný elektrolyt na obou stranách, různé koncentrace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</a:rPr>
              <a:t>(c</a:t>
            </a:r>
            <a:r>
              <a:rPr lang="cs-CZ" altLang="cs-CZ" sz="2400" baseline="30000">
                <a:solidFill>
                  <a:srgbClr val="FFFFCC"/>
                </a:solidFill>
              </a:rPr>
              <a:t>I</a:t>
            </a:r>
            <a:r>
              <a:rPr lang="cs-CZ" altLang="cs-CZ" sz="2400">
                <a:solidFill>
                  <a:srgbClr val="FFFFCC"/>
                </a:solidFill>
              </a:rPr>
              <a:t> &gt; c</a:t>
            </a:r>
            <a:r>
              <a:rPr lang="cs-CZ" altLang="cs-CZ" sz="2400" baseline="30000">
                <a:solidFill>
                  <a:srgbClr val="FFFFCC"/>
                </a:solidFill>
              </a:rPr>
              <a:t>II</a:t>
            </a:r>
            <a:r>
              <a:rPr lang="cs-CZ" altLang="cs-CZ" sz="2400">
                <a:solidFill>
                  <a:srgbClr val="FFFFCC"/>
                </a:solidFill>
              </a:rPr>
              <a:t>), membrána permeabilní pro malé jednomocné ionty K</a:t>
            </a:r>
            <a:r>
              <a:rPr lang="cs-CZ" altLang="cs-CZ" sz="2400" baseline="30000">
                <a:solidFill>
                  <a:srgbClr val="FFFFCC"/>
                </a:solidFill>
              </a:rPr>
              <a:t>+</a:t>
            </a:r>
            <a:r>
              <a:rPr lang="cs-CZ" altLang="cs-CZ" sz="2400">
                <a:solidFill>
                  <a:srgbClr val="FFFFCC"/>
                </a:solidFill>
              </a:rPr>
              <a:t> a A</a:t>
            </a:r>
            <a:r>
              <a:rPr lang="cs-CZ" altLang="cs-CZ" sz="2400" baseline="30000">
                <a:solidFill>
                  <a:srgbClr val="FFFFCC"/>
                </a:solidFill>
              </a:rPr>
              <a:t>-</a:t>
            </a:r>
            <a:r>
              <a:rPr lang="cs-CZ" altLang="cs-CZ" sz="2400">
                <a:solidFill>
                  <a:srgbClr val="FFFFCC"/>
                </a:solidFill>
              </a:rPr>
              <a:t>, nepermeabilní pro R</a:t>
            </a:r>
            <a:r>
              <a:rPr lang="cs-CZ" altLang="cs-CZ" sz="2400" baseline="30000">
                <a:solidFill>
                  <a:srgbClr val="FFFFCC"/>
                </a:solidFill>
              </a:rPr>
              <a:t>-</a:t>
            </a:r>
            <a:r>
              <a:rPr lang="cs-CZ" altLang="cs-CZ" sz="2400">
                <a:solidFill>
                  <a:srgbClr val="FFFFCC"/>
                </a:solidFill>
              </a:rPr>
              <a:t> </a:t>
            </a:r>
          </a:p>
        </p:txBody>
      </p:sp>
      <p:sp>
        <p:nvSpPr>
          <p:cNvPr id="45074" name="Rectangle 18">
            <a:extLst>
              <a:ext uri="{FF2B5EF4-FFF2-40B4-BE49-F238E27FC236}">
                <a16:creationId xmlns:a16="http://schemas.microsoft.com/office/drawing/2014/main" id="{FD315CC1-6467-404A-A668-8560D4848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2276475"/>
            <a:ext cx="377031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difuzibilní ionty:</a:t>
            </a:r>
            <a:r>
              <a:rPr lang="cs-CZ" altLang="cs-CZ" sz="2400" b="1">
                <a:solidFill>
                  <a:srgbClr val="000066"/>
                </a:solidFill>
              </a:rPr>
              <a:t> </a:t>
            </a:r>
            <a:r>
              <a:rPr lang="cs-CZ" altLang="cs-CZ" sz="2400" b="1">
                <a:solidFill>
                  <a:srgbClr val="FFFFCC"/>
                </a:solidFill>
              </a:rPr>
              <a:t>K</a:t>
            </a:r>
            <a:r>
              <a:rPr lang="cs-CZ" altLang="cs-CZ" sz="2400" b="1" baseline="30000">
                <a:solidFill>
                  <a:srgbClr val="FFFFCC"/>
                </a:solidFill>
              </a:rPr>
              <a:t>+</a:t>
            </a:r>
            <a:r>
              <a:rPr lang="cs-CZ" altLang="cs-CZ" sz="2400" b="1">
                <a:solidFill>
                  <a:srgbClr val="FFFFCC"/>
                </a:solidFill>
              </a:rPr>
              <a:t>, A</a:t>
            </a:r>
            <a:r>
              <a:rPr lang="cs-CZ" altLang="cs-CZ" sz="2400" b="1" baseline="30000">
                <a:solidFill>
                  <a:srgbClr val="FFFFCC"/>
                </a:solidFill>
              </a:rPr>
              <a:t>-</a:t>
            </a:r>
            <a:r>
              <a:rPr lang="cs-CZ" altLang="cs-CZ" sz="2400" b="1">
                <a:solidFill>
                  <a:srgbClr val="FFFFCC"/>
                </a:solidFill>
              </a:rPr>
              <a:t>   </a:t>
            </a:r>
            <a:r>
              <a:rPr lang="cs-CZ" altLang="cs-CZ" sz="2400">
                <a:solidFill>
                  <a:srgbClr val="FFFFCC"/>
                </a:solidFill>
              </a:rPr>
              <a:t>volně difundují</a:t>
            </a:r>
            <a:r>
              <a:rPr lang="cs-CZ" altLang="cs-CZ" sz="2400">
                <a:solidFill>
                  <a:srgbClr val="000066"/>
                </a:solidFill>
              </a:rPr>
              <a:t> </a:t>
            </a:r>
            <a:r>
              <a:rPr lang="cs-CZ" altLang="cs-CZ" sz="2400" b="1">
                <a:solidFill>
                  <a:srgbClr val="FF0000"/>
                </a:solidFill>
              </a:rPr>
              <a:t>nedifuzibilní ionty:</a:t>
            </a:r>
            <a:r>
              <a:rPr lang="cs-CZ" altLang="cs-CZ" sz="2400" b="1">
                <a:solidFill>
                  <a:srgbClr val="000066"/>
                </a:solidFill>
              </a:rPr>
              <a:t> </a:t>
            </a:r>
            <a:r>
              <a:rPr lang="cs-CZ" altLang="cs-CZ" sz="2400" b="1">
                <a:solidFill>
                  <a:srgbClr val="FFFFCC"/>
                </a:solidFill>
              </a:rPr>
              <a:t>R</a:t>
            </a:r>
            <a:r>
              <a:rPr lang="cs-CZ" altLang="cs-CZ" sz="2400" b="1" baseline="30000">
                <a:solidFill>
                  <a:srgbClr val="FFFFCC"/>
                </a:solidFill>
              </a:rPr>
              <a:t>-</a:t>
            </a:r>
            <a:r>
              <a:rPr lang="en-GB" altLang="cs-CZ" b="1">
                <a:solidFill>
                  <a:srgbClr val="FFFF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5075" name="Rectangle 19">
            <a:extLst>
              <a:ext uri="{FF2B5EF4-FFF2-40B4-BE49-F238E27FC236}">
                <a16:creationId xmlns:a16="http://schemas.microsoft.com/office/drawing/2014/main" id="{687F5C83-03E7-4DE6-8471-5C733CE39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860800"/>
            <a:ext cx="4572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</a:rPr>
              <a:t>přítomnost R</a:t>
            </a:r>
            <a:r>
              <a:rPr lang="cs-CZ" altLang="cs-CZ" sz="2400" baseline="30000">
                <a:solidFill>
                  <a:srgbClr val="FFFFCC"/>
                </a:solidFill>
              </a:rPr>
              <a:t>-</a:t>
            </a:r>
            <a:r>
              <a:rPr lang="cs-CZ" altLang="cs-CZ" sz="2400">
                <a:solidFill>
                  <a:srgbClr val="FFFFCC"/>
                </a:solidFill>
              </a:rPr>
              <a:t>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</a:rPr>
              <a:t>nevznikne rovnoměrné rozdělení K</a:t>
            </a:r>
            <a:r>
              <a:rPr lang="cs-CZ" altLang="cs-CZ" sz="2400" baseline="30000">
                <a:solidFill>
                  <a:srgbClr val="FFFFCC"/>
                </a:solidFill>
              </a:rPr>
              <a:t>+</a:t>
            </a:r>
            <a:r>
              <a:rPr lang="cs-CZ" altLang="cs-CZ" sz="2400">
                <a:solidFill>
                  <a:srgbClr val="FFFFCC"/>
                </a:solidFill>
              </a:rPr>
              <a:t> i A</a:t>
            </a:r>
            <a:r>
              <a:rPr lang="cs-CZ" altLang="cs-CZ" sz="2400" baseline="30000">
                <a:solidFill>
                  <a:srgbClr val="FFFFCC"/>
                </a:solidFill>
              </a:rPr>
              <a:t>-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baseline="30000">
                <a:solidFill>
                  <a:srgbClr val="FFFFCC"/>
                </a:solidFill>
              </a:rPr>
              <a:t> </a:t>
            </a:r>
            <a:r>
              <a:rPr lang="cs-CZ" altLang="cs-CZ" sz="2400">
                <a:solidFill>
                  <a:srgbClr val="FFFFCC"/>
                </a:solidFill>
                <a:sym typeface="Symbol" panose="05050102010706020507" pitchFamily="18" charset="2"/>
              </a:rPr>
              <a:t> speciální případ </a:t>
            </a:r>
            <a:r>
              <a:rPr lang="cs-CZ" altLang="cs-CZ" sz="2400">
                <a:solidFill>
                  <a:srgbClr val="FFFFCC"/>
                </a:solidFill>
              </a:rPr>
              <a:t>rovnováhy -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Donnanova rovnováha</a:t>
            </a:r>
          </a:p>
        </p:txBody>
      </p:sp>
      <p:pic>
        <p:nvPicPr>
          <p:cNvPr id="20" name="Obrázek 19" descr="Obsah obrázku vsedě&#10;&#10;Popis byl vytvořen automaticky">
            <a:extLst>
              <a:ext uri="{FF2B5EF4-FFF2-40B4-BE49-F238E27FC236}">
                <a16:creationId xmlns:a16="http://schemas.microsoft.com/office/drawing/2014/main" id="{72A7B94D-8C45-45AC-B56D-312751ED1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701536"/>
            <a:ext cx="893735" cy="86354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459AB4-67D1-4A87-A31E-5EC10E5BD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4319" y="593010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18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CF09262-4E40-4586-B4BF-2F03A71ED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95600"/>
            <a:ext cx="4572000" cy="3962400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GB" altLang="cs-CZ" sz="2400" b="1">
              <a:solidFill>
                <a:srgbClr val="3333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2400" b="1">
              <a:latin typeface="Times New Roman" panose="02020603050405020304" pitchFamily="18" charset="0"/>
            </a:endParaRPr>
          </a:p>
        </p:txBody>
      </p:sp>
      <p:sp>
        <p:nvSpPr>
          <p:cNvPr id="47107" name="Line 3">
            <a:extLst>
              <a:ext uri="{FF2B5EF4-FFF2-40B4-BE49-F238E27FC236}">
                <a16:creationId xmlns:a16="http://schemas.microsoft.com/office/drawing/2014/main" id="{34E45403-ED32-4189-8391-08C3FF7809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819400"/>
            <a:ext cx="0" cy="3962400"/>
          </a:xfrm>
          <a:prstGeom prst="line">
            <a:avLst/>
          </a:prstGeom>
          <a:noFill/>
          <a:ln w="1270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60B2670F-657F-41A7-9A8E-BBEBD0B80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150" y="2360613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C000"/>
                </a:solidFill>
              </a:rPr>
              <a:t>membrána</a:t>
            </a:r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D0A85E96-AE4E-405D-9DAA-430A1A54C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968625"/>
            <a:ext cx="1828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rgbClr val="3333CC"/>
                </a:solidFill>
                <a:latin typeface="Times New Roman" panose="02020603050405020304" pitchFamily="18" charset="0"/>
              </a:rPr>
              <a:t>Elektrolyt I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9873534B-CFFC-448C-BC74-009DD0D1E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733800"/>
            <a:ext cx="1531938" cy="457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ani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R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endParaRPr lang="en-GB" altLang="cs-CZ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93355613-81B9-419B-8819-8E00F8D1F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724400"/>
            <a:ext cx="1751013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Ani</a:t>
            </a:r>
            <a:r>
              <a:rPr lang="cs-CZ" altLang="cs-CZ" sz="2400" b="1"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latin typeface="Times New Roman" panose="02020603050405020304" pitchFamily="18" charset="0"/>
              </a:rPr>
              <a:t> c</a:t>
            </a:r>
            <a:r>
              <a:rPr lang="en-GB" altLang="cs-CZ" sz="2400" b="1" baseline="-25000">
                <a:latin typeface="Times New Roman" panose="02020603050405020304" pitchFamily="18" charset="0"/>
              </a:rPr>
              <a:t>A</a:t>
            </a:r>
            <a:r>
              <a:rPr lang="en-GB" altLang="cs-CZ" sz="2400" b="1" baseline="30000">
                <a:latin typeface="Times New Roman" panose="02020603050405020304" pitchFamily="18" charset="0"/>
              </a:rPr>
              <a:t>II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2" name="Rectangle 8">
            <a:extLst>
              <a:ext uri="{FF2B5EF4-FFF2-40B4-BE49-F238E27FC236}">
                <a16:creationId xmlns:a16="http://schemas.microsoft.com/office/drawing/2014/main" id="{D5AAF2A0-3394-4FE8-BCAA-3EA286EF2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724400"/>
            <a:ext cx="1676400" cy="82232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Kati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c</a:t>
            </a:r>
            <a:r>
              <a:rPr lang="cs-CZ" altLang="cs-CZ" sz="2400" b="1" baseline="-25000">
                <a:solidFill>
                  <a:srgbClr val="CC0000"/>
                </a:solidFill>
                <a:latin typeface="Times New Roman" panose="02020603050405020304" pitchFamily="18" charset="0"/>
              </a:rPr>
              <a:t>K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I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 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3" name="Line 9">
            <a:extLst>
              <a:ext uri="{FF2B5EF4-FFF2-40B4-BE49-F238E27FC236}">
                <a16:creationId xmlns:a16="http://schemas.microsoft.com/office/drawing/2014/main" id="{54D2A4A5-3839-4967-8928-31BB40514C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5000" y="5181600"/>
            <a:ext cx="9144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14" name="Line 10">
            <a:extLst>
              <a:ext uri="{FF2B5EF4-FFF2-40B4-BE49-F238E27FC236}">
                <a16:creationId xmlns:a16="http://schemas.microsoft.com/office/drawing/2014/main" id="{A5C7F5FE-A33F-477C-8CA3-805335F419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5181600"/>
            <a:ext cx="838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15" name="Line 11">
            <a:extLst>
              <a:ext uri="{FF2B5EF4-FFF2-40B4-BE49-F238E27FC236}">
                <a16:creationId xmlns:a16="http://schemas.microsoft.com/office/drawing/2014/main" id="{45E15FC8-637A-4D97-957B-D16E52EF15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713" y="3933825"/>
            <a:ext cx="365125" cy="28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16" name="Line 12">
            <a:extLst>
              <a:ext uri="{FF2B5EF4-FFF2-40B4-BE49-F238E27FC236}">
                <a16:creationId xmlns:a16="http://schemas.microsoft.com/office/drawing/2014/main" id="{545B3435-E8A3-4C45-8673-D15F3D4E68E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4075" y="3789363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17" name="Rectangle 13">
            <a:extLst>
              <a:ext uri="{FF2B5EF4-FFF2-40B4-BE49-F238E27FC236}">
                <a16:creationId xmlns:a16="http://schemas.microsoft.com/office/drawing/2014/main" id="{C4B2DC15-BA16-4FF3-B1AC-C6513C693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968625"/>
            <a:ext cx="2057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rgbClr val="3333CC"/>
                </a:solidFill>
                <a:latin typeface="Times New Roman" panose="02020603050405020304" pitchFamily="18" charset="0"/>
              </a:rPr>
              <a:t>Elektrolyt II</a:t>
            </a:r>
          </a:p>
        </p:txBody>
      </p:sp>
      <p:sp>
        <p:nvSpPr>
          <p:cNvPr id="47118" name="Rectangle 14">
            <a:extLst>
              <a:ext uri="{FF2B5EF4-FFF2-40B4-BE49-F238E27FC236}">
                <a16:creationId xmlns:a16="http://schemas.microsoft.com/office/drawing/2014/main" id="{677546DD-9D7A-4152-AD67-4B4292525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788" y="5867400"/>
            <a:ext cx="1898650" cy="457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Kati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c</a:t>
            </a:r>
            <a:r>
              <a:rPr lang="cs-CZ" altLang="cs-CZ" sz="2400" b="1" baseline="-25000">
                <a:solidFill>
                  <a:srgbClr val="CC0000"/>
                </a:solidFill>
                <a:latin typeface="Times New Roman" panose="02020603050405020304" pitchFamily="18" charset="0"/>
              </a:rPr>
              <a:t>K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II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 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9" name="Rectangle 15">
            <a:extLst>
              <a:ext uri="{FF2B5EF4-FFF2-40B4-BE49-F238E27FC236}">
                <a16:creationId xmlns:a16="http://schemas.microsoft.com/office/drawing/2014/main" id="{59D9D762-AA0D-4D61-8A0E-DA07FF566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867400"/>
            <a:ext cx="1671638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Ani</a:t>
            </a:r>
            <a:r>
              <a:rPr lang="cs-CZ" altLang="cs-CZ" sz="2400" b="1"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latin typeface="Times New Roman" panose="02020603050405020304" pitchFamily="18" charset="0"/>
              </a:rPr>
              <a:t> c</a:t>
            </a:r>
            <a:r>
              <a:rPr lang="en-GB" altLang="cs-CZ" sz="2400" b="1" baseline="-25000">
                <a:latin typeface="Times New Roman" panose="02020603050405020304" pitchFamily="18" charset="0"/>
              </a:rPr>
              <a:t>A</a:t>
            </a:r>
            <a:r>
              <a:rPr lang="en-GB" altLang="cs-CZ" sz="2400" b="1" baseline="30000">
                <a:latin typeface="Times New Roman" panose="02020603050405020304" pitchFamily="18" charset="0"/>
              </a:rPr>
              <a:t>I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20" name="Rectangle 16">
            <a:extLst>
              <a:ext uri="{FF2B5EF4-FFF2-40B4-BE49-F238E27FC236}">
                <a16:creationId xmlns:a16="http://schemas.microsoft.com/office/drawing/2014/main" id="{7971F34B-9924-47C7-A8CF-A5B6955FF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225425"/>
            <a:ext cx="89027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4400" b="1">
                <a:solidFill>
                  <a:srgbClr val="FFCC66"/>
                </a:solidFill>
              </a:rPr>
              <a:t>Gibbs-Donnanova rovnováha (2)</a:t>
            </a:r>
          </a:p>
        </p:txBody>
      </p:sp>
      <p:sp>
        <p:nvSpPr>
          <p:cNvPr id="47121" name="Rectangle 17">
            <a:extLst>
              <a:ext uri="{FF2B5EF4-FFF2-40B4-BE49-F238E27FC236}">
                <a16:creationId xmlns:a16="http://schemas.microsoft.com/office/drawing/2014/main" id="{31C2B231-004C-4EFA-BE7A-88EB9D2A9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1371600"/>
            <a:ext cx="4600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CCECFF"/>
                </a:solidFill>
              </a:rPr>
              <a:t>Rovnovážné koncentrace:</a:t>
            </a:r>
          </a:p>
        </p:txBody>
      </p:sp>
      <p:graphicFrame>
        <p:nvGraphicFramePr>
          <p:cNvPr id="47122" name="Object 18">
            <a:extLst>
              <a:ext uri="{FF2B5EF4-FFF2-40B4-BE49-F238E27FC236}">
                <a16:creationId xmlns:a16="http://schemas.microsoft.com/office/drawing/2014/main" id="{23145403-439B-4F9B-8535-BFB46542EC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1412875"/>
          <a:ext cx="3373437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1" name="Rovnice" r:id="rId8" imgW="1054100" imgH="228600" progId="Equation.3">
                  <p:embed/>
                </p:oleObj>
              </mc:Choice>
              <mc:Fallback>
                <p:oleObj name="Rovnice" r:id="rId8" imgW="1054100" imgH="2286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1412875"/>
                        <a:ext cx="3373437" cy="793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9CCFF"/>
                          </a:gs>
                          <a:gs pos="100000">
                            <a:srgbClr val="FBFDFF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23" name="Rectangle 19">
            <a:extLst>
              <a:ext uri="{FF2B5EF4-FFF2-40B4-BE49-F238E27FC236}">
                <a16:creationId xmlns:a16="http://schemas.microsoft.com/office/drawing/2014/main" id="{EA2B264B-6ECE-4805-9D5D-7C44E1DC9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1325" y="2865438"/>
            <a:ext cx="32305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FFCC00"/>
                </a:solidFill>
              </a:rPr>
              <a:t>Donnanův poměr:</a:t>
            </a:r>
          </a:p>
        </p:txBody>
      </p:sp>
      <p:graphicFrame>
        <p:nvGraphicFramePr>
          <p:cNvPr id="47124" name="Object 20">
            <a:extLst>
              <a:ext uri="{FF2B5EF4-FFF2-40B4-BE49-F238E27FC236}">
                <a16:creationId xmlns:a16="http://schemas.microsoft.com/office/drawing/2014/main" id="{7CCCAA24-94B2-48AD-920A-00B130D1C3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72150" y="4005263"/>
          <a:ext cx="2547938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2" name="Rovnice" r:id="rId10" imgW="800100" imgH="457200" progId="Equation.3">
                  <p:embed/>
                </p:oleObj>
              </mc:Choice>
              <mc:Fallback>
                <p:oleObj name="Rovnice" r:id="rId10" imgW="800100" imgH="4572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2150" y="4005263"/>
                        <a:ext cx="2547938" cy="1336675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FFFFFF"/>
                          </a:gs>
                          <a:gs pos="100000">
                            <a:srgbClr val="FFCC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Obrázek 20" descr="Obsah obrázku vsedě&#10;&#10;Popis byl vytvořen automaticky">
            <a:extLst>
              <a:ext uri="{FF2B5EF4-FFF2-40B4-BE49-F238E27FC236}">
                <a16:creationId xmlns:a16="http://schemas.microsoft.com/office/drawing/2014/main" id="{E5EB516E-B64E-4F36-9D31-FCCC55B891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251" y="5664230"/>
            <a:ext cx="893735" cy="86354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1335686-10D5-4D79-A588-795F0ADB24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16836" y="5700613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EF0CE17-BB66-4592-BCD1-FB4A6EADA20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68261" y="601338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143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2471345C-DC6F-41D3-B75D-6E600B55C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95600"/>
            <a:ext cx="4572000" cy="3962400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GB" altLang="cs-CZ" sz="2400" b="1">
              <a:solidFill>
                <a:srgbClr val="3333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2400" b="1">
              <a:latin typeface="Times New Roman" panose="02020603050405020304" pitchFamily="18" charset="0"/>
            </a:endParaRPr>
          </a:p>
        </p:txBody>
      </p:sp>
      <p:sp>
        <p:nvSpPr>
          <p:cNvPr id="49155" name="Line 3">
            <a:extLst>
              <a:ext uri="{FF2B5EF4-FFF2-40B4-BE49-F238E27FC236}">
                <a16:creationId xmlns:a16="http://schemas.microsoft.com/office/drawing/2014/main" id="{1FF83529-530D-49BC-8940-FE1A01C868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895600"/>
            <a:ext cx="0" cy="3962400"/>
          </a:xfrm>
          <a:prstGeom prst="line">
            <a:avLst/>
          </a:prstGeom>
          <a:noFill/>
          <a:ln w="1270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2788DD73-F5FD-4D0A-AD9C-B5C214731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150" y="2360613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C000"/>
                </a:solidFill>
              </a:rPr>
              <a:t>membrána</a:t>
            </a:r>
          </a:p>
        </p:txBody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C2232D13-E006-4782-B98C-6A6F3FFC6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968625"/>
            <a:ext cx="1828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rgbClr val="3333CC"/>
                </a:solidFill>
                <a:latin typeface="Times New Roman" panose="02020603050405020304" pitchFamily="18" charset="0"/>
              </a:rPr>
              <a:t>Elektrolyt I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5D78086F-15C7-44E2-BD5E-D0A4D7587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716338"/>
            <a:ext cx="1531937" cy="457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ani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R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endParaRPr lang="en-GB" altLang="cs-CZ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03EABCE6-D5C0-4A00-90D6-92E83F6A3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724400"/>
            <a:ext cx="1751013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Ani</a:t>
            </a:r>
            <a:r>
              <a:rPr lang="cs-CZ" altLang="cs-CZ" sz="2400" b="1"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latin typeface="Times New Roman" panose="02020603050405020304" pitchFamily="18" charset="0"/>
              </a:rPr>
              <a:t> c</a:t>
            </a:r>
            <a:r>
              <a:rPr lang="en-GB" altLang="cs-CZ" sz="2400" b="1" baseline="-25000">
                <a:latin typeface="Times New Roman" panose="02020603050405020304" pitchFamily="18" charset="0"/>
              </a:rPr>
              <a:t>A</a:t>
            </a:r>
            <a:r>
              <a:rPr lang="en-GB" altLang="cs-CZ" sz="2400" b="1" baseline="30000">
                <a:latin typeface="Times New Roman" panose="02020603050405020304" pitchFamily="18" charset="0"/>
              </a:rPr>
              <a:t>II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60" name="Rectangle 8">
            <a:extLst>
              <a:ext uri="{FF2B5EF4-FFF2-40B4-BE49-F238E27FC236}">
                <a16:creationId xmlns:a16="http://schemas.microsoft.com/office/drawing/2014/main" id="{6C50A459-906F-4666-A33E-2437F2D81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724400"/>
            <a:ext cx="1905000" cy="457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Kati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c</a:t>
            </a:r>
            <a:r>
              <a:rPr lang="cs-CZ" altLang="cs-CZ" sz="2400" b="1" baseline="-25000">
                <a:solidFill>
                  <a:srgbClr val="CC0000"/>
                </a:solidFill>
                <a:latin typeface="Times New Roman" panose="02020603050405020304" pitchFamily="18" charset="0"/>
              </a:rPr>
              <a:t>K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I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 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61" name="Line 9">
            <a:extLst>
              <a:ext uri="{FF2B5EF4-FFF2-40B4-BE49-F238E27FC236}">
                <a16:creationId xmlns:a16="http://schemas.microsoft.com/office/drawing/2014/main" id="{FE65520C-667D-4E8D-BC03-AED4E328F4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5000" y="5181600"/>
            <a:ext cx="9144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162" name="Line 10">
            <a:extLst>
              <a:ext uri="{FF2B5EF4-FFF2-40B4-BE49-F238E27FC236}">
                <a16:creationId xmlns:a16="http://schemas.microsoft.com/office/drawing/2014/main" id="{156BBFDC-B59C-4AEB-A5D1-9533ECA3F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5181600"/>
            <a:ext cx="838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163" name="Line 11">
            <a:extLst>
              <a:ext uri="{FF2B5EF4-FFF2-40B4-BE49-F238E27FC236}">
                <a16:creationId xmlns:a16="http://schemas.microsoft.com/office/drawing/2014/main" id="{32005256-6222-4F23-AE40-8000E2B79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275" y="3933825"/>
            <a:ext cx="365125" cy="28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164" name="Line 12">
            <a:extLst>
              <a:ext uri="{FF2B5EF4-FFF2-40B4-BE49-F238E27FC236}">
                <a16:creationId xmlns:a16="http://schemas.microsoft.com/office/drawing/2014/main" id="{6AE29CF7-8F24-4EED-9068-60B102AF72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810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165" name="Rectangle 13">
            <a:extLst>
              <a:ext uri="{FF2B5EF4-FFF2-40B4-BE49-F238E27FC236}">
                <a16:creationId xmlns:a16="http://schemas.microsoft.com/office/drawing/2014/main" id="{402578F0-2765-4DC9-8438-407B8B364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968625"/>
            <a:ext cx="2057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rgbClr val="3333CC"/>
                </a:solidFill>
                <a:latin typeface="Times New Roman" panose="02020603050405020304" pitchFamily="18" charset="0"/>
              </a:rPr>
              <a:t>Elektrolyt II</a:t>
            </a:r>
          </a:p>
        </p:txBody>
      </p:sp>
      <p:sp>
        <p:nvSpPr>
          <p:cNvPr id="49166" name="Rectangle 14">
            <a:extLst>
              <a:ext uri="{FF2B5EF4-FFF2-40B4-BE49-F238E27FC236}">
                <a16:creationId xmlns:a16="http://schemas.microsoft.com/office/drawing/2014/main" id="{CF8D2474-6370-4BFE-81CF-2B689CFCD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788" y="5867400"/>
            <a:ext cx="1827212" cy="82232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Kati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c</a:t>
            </a:r>
            <a:r>
              <a:rPr lang="cs-CZ" altLang="cs-CZ" sz="2400" b="1" baseline="-25000">
                <a:solidFill>
                  <a:srgbClr val="CC0000"/>
                </a:solidFill>
                <a:latin typeface="Times New Roman" panose="02020603050405020304" pitchFamily="18" charset="0"/>
              </a:rPr>
              <a:t>K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II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 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67" name="Rectangle 15">
            <a:extLst>
              <a:ext uri="{FF2B5EF4-FFF2-40B4-BE49-F238E27FC236}">
                <a16:creationId xmlns:a16="http://schemas.microsoft.com/office/drawing/2014/main" id="{52FD96E4-6B09-4F21-93C0-9CCF3EB94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867400"/>
            <a:ext cx="1671638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Ani</a:t>
            </a:r>
            <a:r>
              <a:rPr lang="cs-CZ" altLang="cs-CZ" sz="2400" b="1"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latin typeface="Times New Roman" panose="02020603050405020304" pitchFamily="18" charset="0"/>
              </a:rPr>
              <a:t> c</a:t>
            </a:r>
            <a:r>
              <a:rPr lang="en-GB" altLang="cs-CZ" sz="2400" b="1" baseline="-25000">
                <a:latin typeface="Times New Roman" panose="02020603050405020304" pitchFamily="18" charset="0"/>
              </a:rPr>
              <a:t>A</a:t>
            </a:r>
            <a:r>
              <a:rPr lang="en-GB" altLang="cs-CZ" sz="2400" b="1" baseline="30000">
                <a:latin typeface="Times New Roman" panose="02020603050405020304" pitchFamily="18" charset="0"/>
              </a:rPr>
              <a:t>I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68" name="Rectangle 16">
            <a:extLst>
              <a:ext uri="{FF2B5EF4-FFF2-40B4-BE49-F238E27FC236}">
                <a16:creationId xmlns:a16="http://schemas.microsoft.com/office/drawing/2014/main" id="{5BC89A13-673E-42F6-A17B-139269561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92075"/>
            <a:ext cx="89027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4400" b="1">
                <a:solidFill>
                  <a:srgbClr val="FFCC66"/>
                </a:solidFill>
              </a:rPr>
              <a:t>Gibbs-</a:t>
            </a:r>
            <a:r>
              <a:rPr lang="en-GB" altLang="cs-CZ" sz="4400" b="1">
                <a:solidFill>
                  <a:srgbClr val="FFCC66"/>
                </a:solidFill>
              </a:rPr>
              <a:t>Donnanova rovnováha (3)</a:t>
            </a:r>
          </a:p>
        </p:txBody>
      </p:sp>
      <p:sp>
        <p:nvSpPr>
          <p:cNvPr id="49169" name="Rectangle 17">
            <a:extLst>
              <a:ext uri="{FF2B5EF4-FFF2-40B4-BE49-F238E27FC236}">
                <a16:creationId xmlns:a16="http://schemas.microsoft.com/office/drawing/2014/main" id="{38670D17-C2B7-4289-9030-2D4F922F6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3200400"/>
            <a:ext cx="2857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49170" name="Rectangle 18">
            <a:extLst>
              <a:ext uri="{FF2B5EF4-FFF2-40B4-BE49-F238E27FC236}">
                <a16:creationId xmlns:a16="http://schemas.microsoft.com/office/drawing/2014/main" id="{B54C1457-8A9A-4397-BAC2-69125F725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181350"/>
            <a:ext cx="357188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49171" name="Rectangle 19">
            <a:extLst>
              <a:ext uri="{FF2B5EF4-FFF2-40B4-BE49-F238E27FC236}">
                <a16:creationId xmlns:a16="http://schemas.microsoft.com/office/drawing/2014/main" id="{5997A2F2-492F-42F0-AD4D-B2D92288B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90600"/>
            <a:ext cx="220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CC00"/>
                </a:solidFill>
              </a:rPr>
              <a:t>Donnanův poměr:</a:t>
            </a:r>
          </a:p>
        </p:txBody>
      </p:sp>
      <p:graphicFrame>
        <p:nvGraphicFramePr>
          <p:cNvPr id="49172" name="Object 20">
            <a:extLst>
              <a:ext uri="{FF2B5EF4-FFF2-40B4-BE49-F238E27FC236}">
                <a16:creationId xmlns:a16="http://schemas.microsoft.com/office/drawing/2014/main" id="{60AF3CFF-DCBE-48B5-AB95-66488CAB6B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63863" y="981075"/>
          <a:ext cx="254635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12" name="Rovnice" r:id="rId6" imgW="800100" imgH="457200" progId="Equation.3">
                  <p:embed/>
                </p:oleObj>
              </mc:Choice>
              <mc:Fallback>
                <p:oleObj name="Rovnice" r:id="rId6" imgW="800100" imgH="4572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3863" y="981075"/>
                        <a:ext cx="2546350" cy="11668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FFFFFF"/>
                          </a:gs>
                          <a:gs pos="100000">
                            <a:srgbClr val="FFCC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73" name="Object 21">
            <a:extLst>
              <a:ext uri="{FF2B5EF4-FFF2-40B4-BE49-F238E27FC236}">
                <a16:creationId xmlns:a16="http://schemas.microsoft.com/office/drawing/2014/main" id="{A7B71ECF-F45E-4E79-84FB-0145CB7CC5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38750" y="3016250"/>
          <a:ext cx="3451225" cy="384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13" name="Rovnice" r:id="rId8" imgW="1079500" imgH="1574800" progId="Equation.3">
                  <p:embed/>
                </p:oleObj>
              </mc:Choice>
              <mc:Fallback>
                <p:oleObj name="Rovnice" r:id="rId8" imgW="1079500" imgH="15748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8750" y="3016250"/>
                        <a:ext cx="3451225" cy="3841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FFCC99"/>
                          </a:gs>
                          <a:gs pos="50000">
                            <a:srgbClr val="FFFDFB"/>
                          </a:gs>
                          <a:gs pos="100000">
                            <a:srgbClr val="FFCC99"/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74" name="Rectangle 22">
            <a:extLst>
              <a:ext uri="{FF2B5EF4-FFF2-40B4-BE49-F238E27FC236}">
                <a16:creationId xmlns:a16="http://schemas.microsoft.com/office/drawing/2014/main" id="{B714A1BF-5E9A-45C9-9F98-D034CC15D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525" y="2516188"/>
            <a:ext cx="2970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FFFFCC"/>
                </a:solidFill>
              </a:rPr>
              <a:t>Donnanovo nap</a:t>
            </a:r>
            <a:r>
              <a:rPr lang="cs-CZ" altLang="cs-CZ" sz="2400" b="1">
                <a:solidFill>
                  <a:srgbClr val="FFFFCC"/>
                </a:solidFill>
              </a:rPr>
              <a:t>ě</a:t>
            </a:r>
            <a:r>
              <a:rPr lang="en-GB" altLang="cs-CZ" sz="2400" b="1">
                <a:solidFill>
                  <a:srgbClr val="FFFFCC"/>
                </a:solidFill>
              </a:rPr>
              <a:t>t</a:t>
            </a:r>
            <a:r>
              <a:rPr lang="cs-CZ" altLang="cs-CZ" sz="2400" b="1">
                <a:solidFill>
                  <a:srgbClr val="FFFFCC"/>
                </a:solidFill>
              </a:rPr>
              <a:t>í</a:t>
            </a:r>
            <a:r>
              <a:rPr lang="en-GB" altLang="cs-CZ" sz="2400" b="1">
                <a:solidFill>
                  <a:srgbClr val="FFFFCC"/>
                </a:solidFill>
              </a:rPr>
              <a:t>:</a:t>
            </a:r>
            <a:endParaRPr lang="en-GB" altLang="cs-CZ" sz="2400" b="1">
              <a:solidFill>
                <a:srgbClr val="FFCC00"/>
              </a:solidFill>
            </a:endParaRPr>
          </a:p>
        </p:txBody>
      </p:sp>
      <p:graphicFrame>
        <p:nvGraphicFramePr>
          <p:cNvPr id="49175" name="Object 23">
            <a:extLst>
              <a:ext uri="{FF2B5EF4-FFF2-40B4-BE49-F238E27FC236}">
                <a16:creationId xmlns:a16="http://schemas.microsoft.com/office/drawing/2014/main" id="{25EC9DB5-D7A8-48D4-AD66-ACB87897E7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1263" y="900113"/>
          <a:ext cx="2319337" cy="153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14" name="Equation" r:id="rId10" imgW="622030" imgH="495085" progId="Equation.3">
                  <p:embed/>
                </p:oleObj>
              </mc:Choice>
              <mc:Fallback>
                <p:oleObj name="Equation" r:id="rId10" imgW="622030" imgH="495085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1263" y="900113"/>
                        <a:ext cx="2319337" cy="1538287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FFCC99"/>
                          </a:gs>
                          <a:gs pos="100000">
                            <a:srgbClr val="FFFFFF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Obrázek 23" descr="Obsah obrázku vsedě&#10;&#10;Popis byl vytvořen automaticky">
            <a:extLst>
              <a:ext uri="{FF2B5EF4-FFF2-40B4-BE49-F238E27FC236}">
                <a16:creationId xmlns:a16="http://schemas.microsoft.com/office/drawing/2014/main" id="{3D3D1728-B5F9-4FC7-9C0E-7B208C14DF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23316"/>
            <a:ext cx="893735" cy="86354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CB5061-8684-4DA5-9F55-871F503E6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0630.802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8467" y="212566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87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1F3B1534-3821-4EC1-B400-26E4485A6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590800"/>
            <a:ext cx="4572000" cy="4191000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GB" altLang="cs-CZ" sz="2400" b="1">
              <a:solidFill>
                <a:srgbClr val="3333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2400" b="1">
              <a:latin typeface="Times New Roman" panose="02020603050405020304" pitchFamily="18" charset="0"/>
            </a:endParaRPr>
          </a:p>
        </p:txBody>
      </p:sp>
      <p:sp>
        <p:nvSpPr>
          <p:cNvPr id="51203" name="Line 3">
            <a:extLst>
              <a:ext uri="{FF2B5EF4-FFF2-40B4-BE49-F238E27FC236}">
                <a16:creationId xmlns:a16="http://schemas.microsoft.com/office/drawing/2014/main" id="{81976871-174C-401D-AE98-592DCFFA6B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590800"/>
            <a:ext cx="0" cy="4191000"/>
          </a:xfrm>
          <a:prstGeom prst="line">
            <a:avLst/>
          </a:prstGeom>
          <a:noFill/>
          <a:ln w="1270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4CE95ECE-26B4-4A49-B055-BBB1F02EA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213" y="1844675"/>
            <a:ext cx="17430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C000"/>
                </a:solidFill>
              </a:rPr>
              <a:t>buněčná</a:t>
            </a:r>
          </a:p>
          <a:p>
            <a:pPr algn="ctr" eaLnBrk="1" hangingPunct="1">
              <a:lnSpc>
                <a:spcPct val="10000"/>
              </a:lnSpc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C000"/>
                </a:solidFill>
              </a:rPr>
              <a:t>membrána</a:t>
            </a:r>
          </a:p>
        </p:txBody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7B27EDE2-3CD4-498A-ABE8-21E9C4A8A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571750"/>
            <a:ext cx="1828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rgbClr val="3333CC"/>
                </a:solidFill>
                <a:latin typeface="Times New Roman" panose="02020603050405020304" pitchFamily="18" charset="0"/>
              </a:rPr>
              <a:t>intra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1E85F00E-5D31-4207-B9EC-97A996AF3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600325"/>
            <a:ext cx="19812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rgbClr val="3333CC"/>
                </a:solidFill>
                <a:latin typeface="Times New Roman" panose="02020603050405020304" pitchFamily="18" charset="0"/>
              </a:rPr>
              <a:t>extra</a:t>
            </a:r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85D5785A-3BB6-4837-AE23-1AB64FA6D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581400"/>
            <a:ext cx="1352550" cy="63976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660033"/>
                </a:solidFill>
                <a:latin typeface="Times New Roman" panose="02020603050405020304" pitchFamily="18" charset="0"/>
              </a:rPr>
              <a:t>fosfátové</a:t>
            </a: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660033"/>
                </a:solidFill>
                <a:latin typeface="Times New Roman" panose="02020603050405020304" pitchFamily="18" charset="0"/>
              </a:rPr>
              <a:t>anionty</a:t>
            </a:r>
          </a:p>
        </p:txBody>
      </p:sp>
      <p:sp>
        <p:nvSpPr>
          <p:cNvPr id="51208" name="Rectangle 8">
            <a:extLst>
              <a:ext uri="{FF2B5EF4-FFF2-40B4-BE49-F238E27FC236}">
                <a16:creationId xmlns:a16="http://schemas.microsoft.com/office/drawing/2014/main" id="{74C0FFEE-B65A-4EA8-BAAB-C20A4687C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4343400"/>
            <a:ext cx="1571625" cy="5667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660033"/>
                </a:solidFill>
                <a:latin typeface="Times New Roman" panose="02020603050405020304" pitchFamily="18" charset="0"/>
              </a:rPr>
              <a:t>proteinové</a:t>
            </a:r>
          </a:p>
          <a:p>
            <a:pPr algn="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660033"/>
                </a:solidFill>
                <a:latin typeface="Times New Roman" panose="02020603050405020304" pitchFamily="18" charset="0"/>
              </a:rPr>
              <a:t>anionty</a:t>
            </a:r>
          </a:p>
        </p:txBody>
      </p:sp>
      <p:sp>
        <p:nvSpPr>
          <p:cNvPr id="51209" name="Rectangle 9">
            <a:extLst>
              <a:ext uri="{FF2B5EF4-FFF2-40B4-BE49-F238E27FC236}">
                <a16:creationId xmlns:a16="http://schemas.microsoft.com/office/drawing/2014/main" id="{577E08E7-7B3C-4550-8932-01D386DD7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673100" cy="457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Na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+</a:t>
            </a:r>
            <a:endParaRPr lang="en-GB" altLang="cs-CZ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10" name="Rectangle 10">
            <a:extLst>
              <a:ext uri="{FF2B5EF4-FFF2-40B4-BE49-F238E27FC236}">
                <a16:creationId xmlns:a16="http://schemas.microsoft.com/office/drawing/2014/main" id="{0C69643A-6BE9-4451-96E3-ACD347C70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5588" y="5181600"/>
            <a:ext cx="557212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Cl</a:t>
            </a:r>
            <a:r>
              <a:rPr lang="en-GB" altLang="cs-CZ" sz="2400" b="1" baseline="30000">
                <a:latin typeface="Times New Roman" panose="02020603050405020304" pitchFamily="18" charset="0"/>
              </a:rPr>
              <a:t>-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11" name="Rectangle 11">
            <a:extLst>
              <a:ext uri="{FF2B5EF4-FFF2-40B4-BE49-F238E27FC236}">
                <a16:creationId xmlns:a16="http://schemas.microsoft.com/office/drawing/2014/main" id="{4F8C9F97-4AEF-4B23-9B27-6C209358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6225" y="6096000"/>
            <a:ext cx="536575" cy="457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K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51212" name="Rectangle 12">
            <a:extLst>
              <a:ext uri="{FF2B5EF4-FFF2-40B4-BE49-F238E27FC236}">
                <a16:creationId xmlns:a16="http://schemas.microsoft.com/office/drawing/2014/main" id="{7A451A21-C604-4CD9-874D-5459E9F98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5181600"/>
            <a:ext cx="536575" cy="457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K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51213" name="Rectangle 13">
            <a:extLst>
              <a:ext uri="{FF2B5EF4-FFF2-40B4-BE49-F238E27FC236}">
                <a16:creationId xmlns:a16="http://schemas.microsoft.com/office/drawing/2014/main" id="{05A2A419-42AD-48DA-8228-9EADBDD8B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6096000"/>
            <a:ext cx="557213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Cl</a:t>
            </a:r>
            <a:r>
              <a:rPr lang="en-GB" altLang="cs-CZ" sz="2400" b="1" baseline="30000">
                <a:latin typeface="Times New Roman" panose="02020603050405020304" pitchFamily="18" charset="0"/>
              </a:rPr>
              <a:t>-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14" name="Line 14">
            <a:extLst>
              <a:ext uri="{FF2B5EF4-FFF2-40B4-BE49-F238E27FC236}">
                <a16:creationId xmlns:a16="http://schemas.microsoft.com/office/drawing/2014/main" id="{35088D7A-0379-4CD2-BF3C-34F4FD1EA6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5000" y="5638800"/>
            <a:ext cx="914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15" name="Line 15">
            <a:extLst>
              <a:ext uri="{FF2B5EF4-FFF2-40B4-BE49-F238E27FC236}">
                <a16:creationId xmlns:a16="http://schemas.microsoft.com/office/drawing/2014/main" id="{FB518C4D-5A73-4E90-939E-C76FF00639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5638800"/>
            <a:ext cx="914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16" name="Line 16">
            <a:extLst>
              <a:ext uri="{FF2B5EF4-FFF2-40B4-BE49-F238E27FC236}">
                <a16:creationId xmlns:a16="http://schemas.microsoft.com/office/drawing/2014/main" id="{27A4705F-17D6-4F43-8A8B-11935BA0B7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6482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17" name="Line 17">
            <a:extLst>
              <a:ext uri="{FF2B5EF4-FFF2-40B4-BE49-F238E27FC236}">
                <a16:creationId xmlns:a16="http://schemas.microsoft.com/office/drawing/2014/main" id="{764446C1-950C-41B6-8F0A-1E11DD3652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8862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18" name="Line 18">
            <a:extLst>
              <a:ext uri="{FF2B5EF4-FFF2-40B4-BE49-F238E27FC236}">
                <a16:creationId xmlns:a16="http://schemas.microsoft.com/office/drawing/2014/main" id="{E072EA86-BA46-42C2-898A-E6790C138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43434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19" name="Line 19">
            <a:extLst>
              <a:ext uri="{FF2B5EF4-FFF2-40B4-BE49-F238E27FC236}">
                <a16:creationId xmlns:a16="http://schemas.microsoft.com/office/drawing/2014/main" id="{BB5459E8-8229-4D28-AC30-C3BA0E2CA8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44958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20" name="Line 20">
            <a:extLst>
              <a:ext uri="{FF2B5EF4-FFF2-40B4-BE49-F238E27FC236}">
                <a16:creationId xmlns:a16="http://schemas.microsoft.com/office/drawing/2014/main" id="{E6EE6203-AD8F-44FA-9C00-B7F92B4A6D3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3733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21" name="Line 21">
            <a:extLst>
              <a:ext uri="{FF2B5EF4-FFF2-40B4-BE49-F238E27FC236}">
                <a16:creationId xmlns:a16="http://schemas.microsoft.com/office/drawing/2014/main" id="{75E657DB-B338-4496-8C9B-C35BFC4A242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4191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22" name="Rectangle 22">
            <a:extLst>
              <a:ext uri="{FF2B5EF4-FFF2-40B4-BE49-F238E27FC236}">
                <a16:creationId xmlns:a16="http://schemas.microsoft.com/office/drawing/2014/main" id="{DD629BE4-BE03-4B7D-88F7-24C5D5C95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04813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4000" b="1">
                <a:solidFill>
                  <a:srgbClr val="FFCC66"/>
                </a:solidFill>
              </a:rPr>
              <a:t>Donnanův model v živé buňce (1)</a:t>
            </a:r>
          </a:p>
        </p:txBody>
      </p:sp>
      <p:sp>
        <p:nvSpPr>
          <p:cNvPr id="249879" name="Rectangle 23">
            <a:extLst>
              <a:ext uri="{FF2B5EF4-FFF2-40B4-BE49-F238E27FC236}">
                <a16:creationId xmlns:a16="http://schemas.microsoft.com/office/drawing/2014/main" id="{2348069A-58A5-4515-96B3-7A9569B20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628775"/>
            <a:ext cx="4267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000" b="1" dirty="0" err="1">
                <a:latin typeface="+mj-lt"/>
              </a:rPr>
              <a:t>difuzibilní</a:t>
            </a:r>
            <a:r>
              <a:rPr lang="cs-CZ" sz="2000" b="1" dirty="0">
                <a:latin typeface="+mj-lt"/>
              </a:rPr>
              <a:t>: K</a:t>
            </a:r>
            <a:r>
              <a:rPr lang="cs-CZ" sz="2000" b="1" baseline="30000" dirty="0">
                <a:latin typeface="+mj-lt"/>
              </a:rPr>
              <a:t>+</a:t>
            </a:r>
            <a:r>
              <a:rPr lang="cs-CZ" sz="2000" b="1" dirty="0">
                <a:latin typeface="+mj-lt"/>
              </a:rPr>
              <a:t>, Cl</a:t>
            </a:r>
            <a:r>
              <a:rPr lang="cs-CZ" sz="2000" b="1" baseline="30000" dirty="0">
                <a:latin typeface="+mj-lt"/>
              </a:rPr>
              <a:t>-</a:t>
            </a:r>
            <a:r>
              <a:rPr lang="cs-CZ" sz="2000" b="1" dirty="0">
                <a:latin typeface="+mj-lt"/>
              </a:rPr>
              <a:t>           </a:t>
            </a:r>
            <a:r>
              <a:rPr lang="cs-CZ" sz="2000" dirty="0">
                <a:latin typeface="+mj-lt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b="1" dirty="0" err="1">
                <a:latin typeface="+mj-lt"/>
              </a:rPr>
              <a:t>nedifuzibilní</a:t>
            </a:r>
            <a:r>
              <a:rPr lang="cs-CZ" sz="2000" b="1" dirty="0">
                <a:latin typeface="+mj-lt"/>
              </a:rPr>
              <a:t>: Na</a:t>
            </a:r>
            <a:r>
              <a:rPr lang="cs-CZ" sz="2000" b="1" baseline="30000" dirty="0">
                <a:latin typeface="+mj-lt"/>
              </a:rPr>
              <a:t>+</a:t>
            </a:r>
            <a:r>
              <a:rPr lang="cs-CZ" sz="2000" b="1" dirty="0">
                <a:latin typeface="+mj-lt"/>
              </a:rPr>
              <a:t>, anionty</a:t>
            </a:r>
            <a:r>
              <a:rPr lang="cs-CZ" sz="2000" b="1" baseline="30000" dirty="0">
                <a:latin typeface="+mj-lt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b="1" baseline="30000" dirty="0">
                <a:latin typeface="+mj-lt"/>
              </a:rPr>
              <a:t>                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b="1" dirty="0">
                <a:latin typeface="+mj-lt"/>
              </a:rPr>
              <a:t>též </a:t>
            </a:r>
            <a:r>
              <a:rPr lang="cs-CZ" sz="2000" b="1" u="sng" dirty="0">
                <a:latin typeface="+mj-lt"/>
              </a:rPr>
              <a:t>bílkoviny</a:t>
            </a:r>
            <a:r>
              <a:rPr lang="cs-CZ" sz="2000" b="1" dirty="0">
                <a:latin typeface="+mj-lt"/>
              </a:rPr>
              <a:t> a nukleové kyseliny </a:t>
            </a:r>
          </a:p>
        </p:txBody>
      </p:sp>
      <p:sp>
        <p:nvSpPr>
          <p:cNvPr id="51224" name="Rectangle 24">
            <a:extLst>
              <a:ext uri="{FF2B5EF4-FFF2-40B4-BE49-F238E27FC236}">
                <a16:creationId xmlns:a16="http://schemas.microsoft.com/office/drawing/2014/main" id="{E0FCDD61-D130-48D4-A554-16E99C02E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3429000"/>
            <a:ext cx="295751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FFCC"/>
                </a:solidFill>
              </a:rPr>
              <a:t>Koncentrace: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cs-CZ" b="1">
                <a:solidFill>
                  <a:srgbClr val="FFFFCC"/>
                </a:solidFill>
              </a:rPr>
              <a:t>[K</a:t>
            </a:r>
            <a:r>
              <a:rPr lang="en-GB" altLang="cs-CZ" b="1" baseline="30000">
                <a:solidFill>
                  <a:srgbClr val="FFFFCC"/>
                </a:solidFill>
              </a:rPr>
              <a:t>+</a:t>
            </a:r>
            <a:r>
              <a:rPr lang="en-GB" altLang="cs-CZ" b="1">
                <a:solidFill>
                  <a:srgbClr val="FFFFCC"/>
                </a:solidFill>
              </a:rPr>
              <a:t>] </a:t>
            </a:r>
            <a:r>
              <a:rPr lang="en-GB" altLang="cs-CZ" b="1" baseline="-25000">
                <a:solidFill>
                  <a:srgbClr val="FFFFCC"/>
                </a:solidFill>
              </a:rPr>
              <a:t>in</a:t>
            </a:r>
            <a:r>
              <a:rPr lang="en-GB" altLang="cs-CZ" b="1">
                <a:solidFill>
                  <a:srgbClr val="FFFFCC"/>
                </a:solidFill>
              </a:rPr>
              <a:t> &gt; [K</a:t>
            </a:r>
            <a:r>
              <a:rPr lang="en-GB" altLang="cs-CZ" b="1" baseline="30000">
                <a:solidFill>
                  <a:srgbClr val="FFFFCC"/>
                </a:solidFill>
              </a:rPr>
              <a:t>+</a:t>
            </a:r>
            <a:r>
              <a:rPr lang="en-GB" altLang="cs-CZ" b="1">
                <a:solidFill>
                  <a:srgbClr val="FFFFCC"/>
                </a:solidFill>
              </a:rPr>
              <a:t>] </a:t>
            </a:r>
            <a:r>
              <a:rPr lang="en-GB" altLang="cs-CZ" b="1" baseline="-25000">
                <a:solidFill>
                  <a:srgbClr val="FFFFCC"/>
                </a:solidFill>
              </a:rPr>
              <a:t>ex</a:t>
            </a:r>
            <a:r>
              <a:rPr lang="en-GB" altLang="cs-CZ" b="1">
                <a:solidFill>
                  <a:srgbClr val="FFFFCC"/>
                </a:solidFill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cs-CZ" b="1">
                <a:solidFill>
                  <a:srgbClr val="FFFFCC"/>
                </a:solidFill>
              </a:rPr>
              <a:t>[Cl</a:t>
            </a:r>
            <a:r>
              <a:rPr lang="en-GB" altLang="cs-CZ" b="1" baseline="30000">
                <a:solidFill>
                  <a:srgbClr val="FFFFCC"/>
                </a:solidFill>
              </a:rPr>
              <a:t>-</a:t>
            </a:r>
            <a:r>
              <a:rPr lang="en-GB" altLang="cs-CZ" b="1">
                <a:solidFill>
                  <a:srgbClr val="FFFFCC"/>
                </a:solidFill>
              </a:rPr>
              <a:t>] </a:t>
            </a:r>
            <a:r>
              <a:rPr lang="en-GB" altLang="cs-CZ" b="1" baseline="-25000">
                <a:solidFill>
                  <a:srgbClr val="FFFFCC"/>
                </a:solidFill>
              </a:rPr>
              <a:t>in</a:t>
            </a:r>
            <a:r>
              <a:rPr lang="en-GB" altLang="cs-CZ" b="1">
                <a:solidFill>
                  <a:srgbClr val="FFFFCC"/>
                </a:solidFill>
              </a:rPr>
              <a:t> &lt; [Cl</a:t>
            </a:r>
            <a:r>
              <a:rPr lang="en-GB" altLang="cs-CZ" b="1" baseline="30000">
                <a:solidFill>
                  <a:srgbClr val="FFFFCC"/>
                </a:solidFill>
              </a:rPr>
              <a:t>-</a:t>
            </a:r>
            <a:r>
              <a:rPr lang="en-GB" altLang="cs-CZ" b="1">
                <a:solidFill>
                  <a:srgbClr val="FFFFCC"/>
                </a:solidFill>
              </a:rPr>
              <a:t>] </a:t>
            </a:r>
            <a:r>
              <a:rPr lang="en-GB" altLang="cs-CZ" b="1" baseline="-25000">
                <a:solidFill>
                  <a:srgbClr val="FFFFCC"/>
                </a:solidFill>
              </a:rPr>
              <a:t>ex</a:t>
            </a:r>
            <a:endParaRPr lang="en-GB" altLang="cs-CZ" b="1">
              <a:solidFill>
                <a:srgbClr val="FFFFCC"/>
              </a:solidFill>
            </a:endParaRPr>
          </a:p>
        </p:txBody>
      </p:sp>
      <p:pic>
        <p:nvPicPr>
          <p:cNvPr id="25" name="Obrázek 24" descr="Obsah obrázku vsedě&#10;&#10;Popis byl vytvořen automaticky">
            <a:extLst>
              <a:ext uri="{FF2B5EF4-FFF2-40B4-BE49-F238E27FC236}">
                <a16:creationId xmlns:a16="http://schemas.microsoft.com/office/drawing/2014/main" id="{4552F822-E2EB-47DD-A7CF-34C06B3A1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137" y="5625118"/>
            <a:ext cx="893735" cy="86354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384C5A-2522-467E-9E2E-D6B651F16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7804" y="585368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6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F24ED7C4-8480-4F6B-BB25-6AE7406BB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590800"/>
            <a:ext cx="4572000" cy="4191000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GB" altLang="cs-CZ" sz="2400" b="1">
              <a:solidFill>
                <a:srgbClr val="3333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endParaRPr lang="en-GB" altLang="cs-CZ" sz="2400" b="1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endParaRPr lang="en-GB" altLang="cs-CZ" sz="2400" b="1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endParaRPr lang="en-GB" altLang="cs-CZ" sz="2400" b="1">
              <a:latin typeface="Times New Roman" panose="02020603050405020304" pitchFamily="18" charset="0"/>
            </a:endParaRPr>
          </a:p>
        </p:txBody>
      </p:sp>
      <p:sp>
        <p:nvSpPr>
          <p:cNvPr id="53251" name="Line 3">
            <a:extLst>
              <a:ext uri="{FF2B5EF4-FFF2-40B4-BE49-F238E27FC236}">
                <a16:creationId xmlns:a16="http://schemas.microsoft.com/office/drawing/2014/main" id="{BE91768F-B61C-431A-9308-1D56BE187C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590800"/>
            <a:ext cx="0" cy="4191000"/>
          </a:xfrm>
          <a:prstGeom prst="line">
            <a:avLst/>
          </a:prstGeom>
          <a:noFill/>
          <a:ln w="1270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252" name="Rectangle 5">
            <a:extLst>
              <a:ext uri="{FF2B5EF4-FFF2-40B4-BE49-F238E27FC236}">
                <a16:creationId xmlns:a16="http://schemas.microsoft.com/office/drawing/2014/main" id="{A0A524F7-F415-4D37-AEC4-A4FB94280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571750"/>
            <a:ext cx="1828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rgbClr val="3333CC"/>
                </a:solidFill>
                <a:latin typeface="Times New Roman" panose="02020603050405020304" pitchFamily="18" charset="0"/>
              </a:rPr>
              <a:t>intra</a:t>
            </a:r>
          </a:p>
        </p:txBody>
      </p:sp>
      <p:sp>
        <p:nvSpPr>
          <p:cNvPr id="53253" name="Rectangle 6">
            <a:extLst>
              <a:ext uri="{FF2B5EF4-FFF2-40B4-BE49-F238E27FC236}">
                <a16:creationId xmlns:a16="http://schemas.microsoft.com/office/drawing/2014/main" id="{54B54321-E7D8-4EF9-BF80-3FBF38A8D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600325"/>
            <a:ext cx="19812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rgbClr val="3333CC"/>
                </a:solidFill>
                <a:latin typeface="Times New Roman" panose="02020603050405020304" pitchFamily="18" charset="0"/>
              </a:rPr>
              <a:t>extra</a:t>
            </a:r>
          </a:p>
        </p:txBody>
      </p:sp>
      <p:sp>
        <p:nvSpPr>
          <p:cNvPr id="53254" name="Rectangle 7">
            <a:extLst>
              <a:ext uri="{FF2B5EF4-FFF2-40B4-BE49-F238E27FC236}">
                <a16:creationId xmlns:a16="http://schemas.microsoft.com/office/drawing/2014/main" id="{3CB07F6A-ABF0-421D-BE90-1FD7E40B4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581400"/>
            <a:ext cx="1352550" cy="63976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660033"/>
                </a:solidFill>
                <a:latin typeface="Times New Roman" panose="02020603050405020304" pitchFamily="18" charset="0"/>
              </a:rPr>
              <a:t>fosfátové</a:t>
            </a: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660033"/>
                </a:solidFill>
                <a:latin typeface="Times New Roman" panose="02020603050405020304" pitchFamily="18" charset="0"/>
              </a:rPr>
              <a:t>anionty</a:t>
            </a:r>
          </a:p>
        </p:txBody>
      </p:sp>
      <p:sp>
        <p:nvSpPr>
          <p:cNvPr id="53255" name="Rectangle 8">
            <a:extLst>
              <a:ext uri="{FF2B5EF4-FFF2-40B4-BE49-F238E27FC236}">
                <a16:creationId xmlns:a16="http://schemas.microsoft.com/office/drawing/2014/main" id="{C6A35C83-9A54-4EBF-AEE7-5EB451048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365625"/>
            <a:ext cx="1571625" cy="5302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660033"/>
                </a:solidFill>
                <a:latin typeface="Times New Roman" panose="02020603050405020304" pitchFamily="18" charset="0"/>
              </a:rPr>
              <a:t>proteinové</a:t>
            </a:r>
          </a:p>
          <a:p>
            <a:pPr algn="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660033"/>
                </a:solidFill>
                <a:latin typeface="Times New Roman" panose="02020603050405020304" pitchFamily="18" charset="0"/>
              </a:rPr>
              <a:t>anionty</a:t>
            </a:r>
          </a:p>
        </p:txBody>
      </p:sp>
      <p:sp>
        <p:nvSpPr>
          <p:cNvPr id="53256" name="Rectangle 9">
            <a:extLst>
              <a:ext uri="{FF2B5EF4-FFF2-40B4-BE49-F238E27FC236}">
                <a16:creationId xmlns:a16="http://schemas.microsoft.com/office/drawing/2014/main" id="{B170AC1F-E518-436A-AA77-515ECC815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673100" cy="457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Na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+</a:t>
            </a:r>
            <a:endParaRPr lang="en-GB" altLang="cs-CZ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7" name="Rectangle 10">
            <a:extLst>
              <a:ext uri="{FF2B5EF4-FFF2-40B4-BE49-F238E27FC236}">
                <a16:creationId xmlns:a16="http://schemas.microsoft.com/office/drawing/2014/main" id="{4DE9F531-7436-4DCC-85ED-FFF7CE95E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5588" y="5181600"/>
            <a:ext cx="557212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Cl</a:t>
            </a:r>
            <a:r>
              <a:rPr lang="en-GB" altLang="cs-CZ" sz="2400" b="1" baseline="30000">
                <a:latin typeface="Times New Roman" panose="02020603050405020304" pitchFamily="18" charset="0"/>
              </a:rPr>
              <a:t>-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8" name="Rectangle 11">
            <a:extLst>
              <a:ext uri="{FF2B5EF4-FFF2-40B4-BE49-F238E27FC236}">
                <a16:creationId xmlns:a16="http://schemas.microsoft.com/office/drawing/2014/main" id="{2C032B8C-04CB-49DD-BCBD-10EC6C4EF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6225" y="6096000"/>
            <a:ext cx="536575" cy="457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K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53259" name="Rectangle 12">
            <a:extLst>
              <a:ext uri="{FF2B5EF4-FFF2-40B4-BE49-F238E27FC236}">
                <a16:creationId xmlns:a16="http://schemas.microsoft.com/office/drawing/2014/main" id="{1AF98C0C-05D5-4CBC-AB11-08DA8D53A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5181600"/>
            <a:ext cx="536575" cy="457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K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53260" name="Rectangle 13">
            <a:extLst>
              <a:ext uri="{FF2B5EF4-FFF2-40B4-BE49-F238E27FC236}">
                <a16:creationId xmlns:a16="http://schemas.microsoft.com/office/drawing/2014/main" id="{513F357A-F4A8-4446-955C-BA9579B31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6096000"/>
            <a:ext cx="557213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Cl</a:t>
            </a:r>
            <a:r>
              <a:rPr lang="en-GB" altLang="cs-CZ" sz="2400" b="1" baseline="30000">
                <a:latin typeface="Times New Roman" panose="02020603050405020304" pitchFamily="18" charset="0"/>
              </a:rPr>
              <a:t>-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61" name="Line 14">
            <a:extLst>
              <a:ext uri="{FF2B5EF4-FFF2-40B4-BE49-F238E27FC236}">
                <a16:creationId xmlns:a16="http://schemas.microsoft.com/office/drawing/2014/main" id="{D6B7C2F3-2B27-4C75-9FCE-246601E93C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5000" y="5638800"/>
            <a:ext cx="914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262" name="Line 15">
            <a:extLst>
              <a:ext uri="{FF2B5EF4-FFF2-40B4-BE49-F238E27FC236}">
                <a16:creationId xmlns:a16="http://schemas.microsoft.com/office/drawing/2014/main" id="{348DBA3F-451A-4B7B-83FC-925E0B09848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5638800"/>
            <a:ext cx="914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263" name="Line 16">
            <a:extLst>
              <a:ext uri="{FF2B5EF4-FFF2-40B4-BE49-F238E27FC236}">
                <a16:creationId xmlns:a16="http://schemas.microsoft.com/office/drawing/2014/main" id="{E37B2A7B-6305-49C2-8E2C-DCC687D47D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6482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264" name="Line 17">
            <a:extLst>
              <a:ext uri="{FF2B5EF4-FFF2-40B4-BE49-F238E27FC236}">
                <a16:creationId xmlns:a16="http://schemas.microsoft.com/office/drawing/2014/main" id="{87D69659-1E2D-4A02-975B-9AE5A825B0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8862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265" name="Line 18">
            <a:extLst>
              <a:ext uri="{FF2B5EF4-FFF2-40B4-BE49-F238E27FC236}">
                <a16:creationId xmlns:a16="http://schemas.microsoft.com/office/drawing/2014/main" id="{9395C48F-EA7A-4B0E-AB90-E03A04D86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43434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266" name="Line 19">
            <a:extLst>
              <a:ext uri="{FF2B5EF4-FFF2-40B4-BE49-F238E27FC236}">
                <a16:creationId xmlns:a16="http://schemas.microsoft.com/office/drawing/2014/main" id="{1FAE52F9-E07A-4D24-A469-5AB1062E87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44958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267" name="Line 20">
            <a:extLst>
              <a:ext uri="{FF2B5EF4-FFF2-40B4-BE49-F238E27FC236}">
                <a16:creationId xmlns:a16="http://schemas.microsoft.com/office/drawing/2014/main" id="{15C537D0-FE7E-44D6-90FF-7D4226738EF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3733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268" name="Line 21">
            <a:extLst>
              <a:ext uri="{FF2B5EF4-FFF2-40B4-BE49-F238E27FC236}">
                <a16:creationId xmlns:a16="http://schemas.microsoft.com/office/drawing/2014/main" id="{E8122385-19F4-48E9-8C3F-446CE28C776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4191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53269" name="Object 22">
            <a:extLst>
              <a:ext uri="{FF2B5EF4-FFF2-40B4-BE49-F238E27FC236}">
                <a16:creationId xmlns:a16="http://schemas.microsoft.com/office/drawing/2014/main" id="{69C80866-7072-4CCF-801D-289E98AB35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762000"/>
          <a:ext cx="3124200" cy="155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0" name="Equation" r:id="rId6" imgW="1358310" imgH="812447" progId="Equation.3">
                  <p:embed/>
                </p:oleObj>
              </mc:Choice>
              <mc:Fallback>
                <p:oleObj name="Equation" r:id="rId6" imgW="1358310" imgH="812447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762000"/>
                        <a:ext cx="3124200" cy="1552575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FFFFFF"/>
                          </a:gs>
                          <a:gs pos="100000">
                            <a:srgbClr val="FFCC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70" name="Rectangle 23">
            <a:extLst>
              <a:ext uri="{FF2B5EF4-FFF2-40B4-BE49-F238E27FC236}">
                <a16:creationId xmlns:a16="http://schemas.microsoft.com/office/drawing/2014/main" id="{6E33E93D-9813-4387-95CA-3B824C69E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836613"/>
            <a:ext cx="2305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CC00"/>
                </a:solidFill>
              </a:rPr>
              <a:t>Donnanův poměr:</a:t>
            </a:r>
          </a:p>
        </p:txBody>
      </p:sp>
      <p:sp>
        <p:nvSpPr>
          <p:cNvPr id="53271" name="Rectangle 24">
            <a:extLst>
              <a:ext uri="{FF2B5EF4-FFF2-40B4-BE49-F238E27FC236}">
                <a16:creationId xmlns:a16="http://schemas.microsoft.com/office/drawing/2014/main" id="{B3930A9A-9842-46D3-940D-9198C8ED3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435225"/>
            <a:ext cx="2968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FFFFCC"/>
                </a:solidFill>
              </a:rPr>
              <a:t>Donnanovo nap</a:t>
            </a:r>
            <a:r>
              <a:rPr lang="cs-CZ" altLang="cs-CZ" sz="2400" b="1">
                <a:solidFill>
                  <a:srgbClr val="FFFFCC"/>
                </a:solidFill>
              </a:rPr>
              <a:t>ě</a:t>
            </a:r>
            <a:r>
              <a:rPr lang="en-GB" altLang="cs-CZ" sz="2400" b="1">
                <a:solidFill>
                  <a:srgbClr val="FFFFCC"/>
                </a:solidFill>
              </a:rPr>
              <a:t>t</a:t>
            </a:r>
            <a:r>
              <a:rPr lang="cs-CZ" altLang="cs-CZ" sz="2400" b="1">
                <a:solidFill>
                  <a:srgbClr val="FFFFCC"/>
                </a:solidFill>
              </a:rPr>
              <a:t>í</a:t>
            </a:r>
            <a:r>
              <a:rPr lang="en-GB" altLang="cs-CZ" sz="2400" b="1">
                <a:solidFill>
                  <a:srgbClr val="FFFFCC"/>
                </a:solidFill>
              </a:rPr>
              <a:t>:</a:t>
            </a:r>
          </a:p>
        </p:txBody>
      </p:sp>
      <p:graphicFrame>
        <p:nvGraphicFramePr>
          <p:cNvPr id="53272" name="Object 25">
            <a:extLst>
              <a:ext uri="{FF2B5EF4-FFF2-40B4-BE49-F238E27FC236}">
                <a16:creationId xmlns:a16="http://schemas.microsoft.com/office/drawing/2014/main" id="{1005152F-5590-418D-8830-C2D3B8042E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5400" y="3090863"/>
          <a:ext cx="3962400" cy="369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1" name="Equation" r:id="rId8" imgW="1562100" imgH="1701800" progId="Equation.3">
                  <p:embed/>
                </p:oleObj>
              </mc:Choice>
              <mc:Fallback>
                <p:oleObj name="Equation" r:id="rId8" imgW="1562100" imgH="170180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090863"/>
                        <a:ext cx="3962400" cy="3690937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FFCC99"/>
                          </a:gs>
                          <a:gs pos="50000">
                            <a:srgbClr val="FFFDFB"/>
                          </a:gs>
                          <a:gs pos="100000">
                            <a:srgbClr val="FFCC99"/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73" name="Rectangle 26">
            <a:extLst>
              <a:ext uri="{FF2B5EF4-FFF2-40B4-BE49-F238E27FC236}">
                <a16:creationId xmlns:a16="http://schemas.microsoft.com/office/drawing/2014/main" id="{3D7C2D71-9ABD-4474-83B8-F7FABF108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3028950"/>
            <a:ext cx="2857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53274" name="Rectangle 27">
            <a:extLst>
              <a:ext uri="{FF2B5EF4-FFF2-40B4-BE49-F238E27FC236}">
                <a16:creationId xmlns:a16="http://schemas.microsoft.com/office/drawing/2014/main" id="{E5B056BF-7D6C-4E9C-A51B-16699A70D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450" y="3048000"/>
            <a:ext cx="357188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53275" name="Rectangle 28">
            <a:extLst>
              <a:ext uri="{FF2B5EF4-FFF2-40B4-BE49-F238E27FC236}">
                <a16:creationId xmlns:a16="http://schemas.microsoft.com/office/drawing/2014/main" id="{3CD21064-D8DB-4138-9DB3-197029CD2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92100"/>
            <a:ext cx="91440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3600" b="1">
                <a:solidFill>
                  <a:srgbClr val="FFCC66"/>
                </a:solidFill>
              </a:rPr>
              <a:t>Donnanův model v živé buňce (2)</a:t>
            </a:r>
          </a:p>
        </p:txBody>
      </p:sp>
      <p:pic>
        <p:nvPicPr>
          <p:cNvPr id="28" name="Obrázek 27" descr="Obsah obrázku vsedě&#10;&#10;Popis byl vytvořen automaticky">
            <a:extLst>
              <a:ext uri="{FF2B5EF4-FFF2-40B4-BE49-F238E27FC236}">
                <a16:creationId xmlns:a16="http://schemas.microsoft.com/office/drawing/2014/main" id="{467D746D-AD7D-49DA-94F6-D3F46AA113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199386"/>
            <a:ext cx="893735" cy="86354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B57AE2-61FE-4E33-8EDE-C7BE1DDA0B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81925" y="1437481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1BAE6400-412E-4423-A7D5-EA4526533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21" y="1002173"/>
            <a:ext cx="82645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FFC000"/>
                </a:solidFill>
              </a:rPr>
              <a:t>Donnanovo napětí (klidové napětí) [mV]: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FFFFCC"/>
                </a:solidFill>
              </a:rPr>
              <a:t>Objekt:			Výpočet:   		Měření: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FFFFCC"/>
                </a:solidFill>
              </a:rPr>
              <a:t>				  K</a:t>
            </a:r>
            <a:r>
              <a:rPr lang="cs-CZ" altLang="cs-CZ" sz="2800" baseline="30000">
                <a:solidFill>
                  <a:srgbClr val="FFFFCC"/>
                </a:solidFill>
              </a:rPr>
              <a:t>+</a:t>
            </a:r>
            <a:r>
              <a:rPr lang="cs-CZ" altLang="cs-CZ" sz="2800">
                <a:solidFill>
                  <a:srgbClr val="FFFFCC"/>
                </a:solidFill>
              </a:rPr>
              <a:t>: 	  Cl</a:t>
            </a:r>
            <a:r>
              <a:rPr lang="cs-CZ" altLang="cs-CZ" sz="2800" baseline="30000">
                <a:solidFill>
                  <a:srgbClr val="FFFFCC"/>
                </a:solidFill>
              </a:rPr>
              <a:t>-</a:t>
            </a:r>
            <a:r>
              <a:rPr lang="cs-CZ" altLang="cs-CZ" sz="2800">
                <a:solidFill>
                  <a:srgbClr val="FFFFCC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FFFFCC"/>
                </a:solidFill>
              </a:rPr>
              <a:t>axon sépie 			- 91	- 103		- 62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FFFFCC"/>
                </a:solidFill>
              </a:rPr>
              <a:t>sval žáby	  		- 56	  - 59		- 92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FFFFCC"/>
                </a:solidFill>
              </a:rPr>
              <a:t>sval potkana		- 95	  - 86		- 92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D87925A6-D54C-4E08-8D44-08F39FBE0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446088"/>
            <a:ext cx="89154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3600" b="1">
                <a:solidFill>
                  <a:srgbClr val="FFCC66"/>
                </a:solidFill>
              </a:rPr>
              <a:t>Donnanův model v živé buňce (3)</a:t>
            </a:r>
          </a:p>
        </p:txBody>
      </p:sp>
      <p:sp>
        <p:nvSpPr>
          <p:cNvPr id="253956" name="Text Box 4">
            <a:extLst>
              <a:ext uri="{FF2B5EF4-FFF2-40B4-BE49-F238E27FC236}">
                <a16:creationId xmlns:a16="http://schemas.microsoft.com/office/drawing/2014/main" id="{C1552C32-9FC7-4EDA-8711-73ACBC34C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860800"/>
            <a:ext cx="8208963" cy="2682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b="1" dirty="0" err="1">
                <a:solidFill>
                  <a:srgbClr val="CCECFF"/>
                </a:solidFill>
                <a:latin typeface="Arial" charset="0"/>
              </a:rPr>
              <a:t>Donnanův</a:t>
            </a:r>
            <a:r>
              <a:rPr lang="cs-CZ" sz="2000" b="1" dirty="0">
                <a:solidFill>
                  <a:srgbClr val="CCECFF"/>
                </a:solidFill>
                <a:latin typeface="Arial" charset="0"/>
              </a:rPr>
              <a:t> model se liší od reality:</a:t>
            </a:r>
          </a:p>
          <a:p>
            <a:pPr eaLnBrk="1" hangingPunct="1">
              <a:buFontTx/>
              <a:buChar char="•"/>
              <a:defRPr/>
            </a:pPr>
            <a:r>
              <a:rPr lang="cs-CZ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buňka a okolní prostředí se považují za termodynamicky uzavřené systémy</a:t>
            </a:r>
          </a:p>
          <a:p>
            <a:pPr eaLnBrk="1" hangingPunct="1">
              <a:buFontTx/>
              <a:buChar char="•"/>
              <a:defRPr/>
            </a:pPr>
            <a:r>
              <a:rPr lang="cs-CZ" sz="20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Nedifuzibilní</a:t>
            </a:r>
            <a:r>
              <a:rPr lang="cs-CZ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ionty se považují za úplně </a:t>
            </a:r>
            <a:r>
              <a:rPr lang="cs-CZ" sz="20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nedifuzibilní</a:t>
            </a:r>
            <a:r>
              <a:rPr lang="cs-CZ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membrána není překážkou pro </a:t>
            </a:r>
            <a:r>
              <a:rPr lang="cs-CZ" sz="20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difuzibilní</a:t>
            </a:r>
            <a:r>
              <a:rPr lang="cs-CZ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ionty</a:t>
            </a:r>
          </a:p>
          <a:p>
            <a:pPr eaLnBrk="1" hangingPunct="1">
              <a:buFontTx/>
              <a:buChar char="•"/>
              <a:defRPr/>
            </a:pPr>
            <a:r>
              <a:rPr lang="cs-CZ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zanedbává se vliv iontových pump z hlediska koncentrace iontů</a:t>
            </a:r>
          </a:p>
          <a:p>
            <a:pPr eaLnBrk="1" hangingPunct="1">
              <a:buFontTx/>
              <a:buChar char="•"/>
              <a:defRPr/>
            </a:pPr>
            <a:r>
              <a:rPr lang="cs-CZ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interakce mezi membránou a ionty se nebere do úvahy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cs-CZ" sz="2000" dirty="0">
              <a:solidFill>
                <a:srgbClr val="FFCC00"/>
              </a:solidFill>
              <a:latin typeface="Arial" charset="0"/>
            </a:endParaRPr>
          </a:p>
        </p:txBody>
      </p:sp>
      <p:pic>
        <p:nvPicPr>
          <p:cNvPr id="5" name="Obrázek 4" descr="Obsah obrázku vsedě&#10;&#10;Popis byl vytvořen automaticky">
            <a:extLst>
              <a:ext uri="{FF2B5EF4-FFF2-40B4-BE49-F238E27FC236}">
                <a16:creationId xmlns:a16="http://schemas.microsoft.com/office/drawing/2014/main" id="{E81442F2-9B77-42BD-88EC-3AC3C4C12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79" y="0"/>
            <a:ext cx="893735" cy="86354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EBFED1-E5B4-4258-969B-3922341EE6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062.62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6613" y="22857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9E652A4C-8E27-442E-A401-AC2B4B48F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8913"/>
            <a:ext cx="8077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4400" b="1">
                <a:solidFill>
                  <a:srgbClr val="FFCC00"/>
                </a:solidFill>
              </a:rPr>
              <a:t>Model transportu iontů (1)</a:t>
            </a:r>
          </a:p>
        </p:txBody>
      </p:sp>
      <p:sp>
        <p:nvSpPr>
          <p:cNvPr id="258051" name="Rectangle 3">
            <a:extLst>
              <a:ext uri="{FF2B5EF4-FFF2-40B4-BE49-F238E27FC236}">
                <a16:creationId xmlns:a16="http://schemas.microsoft.com/office/drawing/2014/main" id="{91CFF954-C646-4A71-A5A7-CCA05269E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700213"/>
            <a:ext cx="8839200" cy="397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81000" indent="-381000" eaLnBrk="1" hangingPunct="1">
              <a:lnSpc>
                <a:spcPct val="80000"/>
              </a:lnSpc>
              <a:defRPr/>
            </a:pPr>
            <a:r>
              <a:rPr lang="cs-CZ" sz="3200" b="1" dirty="0">
                <a:solidFill>
                  <a:srgbClr val="CCECFF"/>
                </a:solidFill>
                <a:latin typeface="Arial" charset="0"/>
              </a:rPr>
              <a:t>Předpokládáme:</a:t>
            </a:r>
            <a:endParaRPr lang="cs-CZ" sz="2800" b="1" dirty="0">
              <a:solidFill>
                <a:schemeClr val="tx1"/>
              </a:solidFill>
              <a:latin typeface="Arial" charset="0"/>
            </a:endParaRPr>
          </a:p>
          <a:p>
            <a:pPr marL="381000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konstantní koncentrační rozdíl mezi vnější a vnitřní stranou membrány </a:t>
            </a: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 pitchFamily="18" charset="2"/>
              </a:rPr>
              <a:t> </a:t>
            </a: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konstantní transport přes</a:t>
            </a: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 pitchFamily="18" charset="2"/>
              </a:rPr>
              <a:t> membránu</a:t>
            </a:r>
          </a:p>
          <a:p>
            <a:pPr marL="381000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migrace iontů přes membránu </a:t>
            </a: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 pitchFamily="18" charset="2"/>
              </a:rPr>
              <a:t> elektrická </a:t>
            </a:r>
            <a:r>
              <a:rPr lang="cs-CZ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 pitchFamily="18" charset="2"/>
              </a:rPr>
              <a:t>dvojvrstva</a:t>
            </a: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 pitchFamily="18" charset="2"/>
              </a:rPr>
              <a:t> na obou stranách membrány</a:t>
            </a:r>
          </a:p>
          <a:p>
            <a:pPr marL="381000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 pitchFamily="18" charset="2"/>
              </a:rPr>
              <a:t>všechny druhy iontů na obou stranách membrány se berou v úvahu současně</a:t>
            </a:r>
          </a:p>
          <a:p>
            <a:pPr marL="381000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 pitchFamily="18" charset="2"/>
              </a:rPr>
              <a:t>různá nenulová permeabilita pro různé ionty</a:t>
            </a:r>
          </a:p>
          <a:p>
            <a:pPr marL="381000" indent="-381000" eaLnBrk="1" hangingPunct="1">
              <a:lnSpc>
                <a:spcPct val="90000"/>
              </a:lnSpc>
              <a:buFontTx/>
              <a:buChar char="•"/>
              <a:defRPr/>
            </a:pPr>
            <a:endParaRPr lang="cs-CZ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sym typeface="Symbol" pitchFamily="18" charset="2"/>
            </a:endParaRPr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872A0000-CAF1-42C5-853A-517FEDA04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19175"/>
            <a:ext cx="863758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800" i="1">
                <a:solidFill>
                  <a:srgbClr val="FFFFCC"/>
                </a:solidFill>
              </a:rPr>
              <a:t>Elektrodifuzní model s menším počtem zjednodušení.</a:t>
            </a:r>
          </a:p>
        </p:txBody>
      </p:sp>
      <p:pic>
        <p:nvPicPr>
          <p:cNvPr id="5" name="Obrázek 4" descr="Obsah obrázku vsedě&#10;&#10;Popis byl vytvořen automaticky">
            <a:extLst>
              <a:ext uri="{FF2B5EF4-FFF2-40B4-BE49-F238E27FC236}">
                <a16:creationId xmlns:a16="http://schemas.microsoft.com/office/drawing/2014/main" id="{EEC64B64-52C4-404F-83C2-E3672C139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652" y="0"/>
            <a:ext cx="893735" cy="86354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A73030-1B90-41AF-823A-013BBD509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5512" y="22857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63D5C2C0-7270-46E3-897A-320EF8984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33375"/>
            <a:ext cx="7848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4400" b="1">
                <a:solidFill>
                  <a:srgbClr val="FFCC00"/>
                </a:solidFill>
              </a:rPr>
              <a:t>Model transportu iontů (2)</a:t>
            </a:r>
          </a:p>
        </p:txBody>
      </p:sp>
      <p:sp>
        <p:nvSpPr>
          <p:cNvPr id="260100" name="Rectangle 4">
            <a:extLst>
              <a:ext uri="{FF2B5EF4-FFF2-40B4-BE49-F238E27FC236}">
                <a16:creationId xmlns:a16="http://schemas.microsoft.com/office/drawing/2014/main" id="{C0C12F5F-43E5-49BA-867D-47CE621C7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3313113"/>
            <a:ext cx="6391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4000" b="1" u="sng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Goldman</a:t>
            </a:r>
            <a:r>
              <a:rPr lang="en-GB" sz="4000" b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- Hodgkin - Katz</a:t>
            </a:r>
          </a:p>
        </p:txBody>
      </p:sp>
      <p:sp>
        <p:nvSpPr>
          <p:cNvPr id="59396" name="Rectangle 6">
            <a:extLst>
              <a:ext uri="{FF2B5EF4-FFF2-40B4-BE49-F238E27FC236}">
                <a16:creationId xmlns:a16="http://schemas.microsoft.com/office/drawing/2014/main" id="{E4DE6249-6C4C-4FA6-BC44-AF4ADD691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400">
              <a:solidFill>
                <a:srgbClr val="FFFFCC"/>
              </a:solidFill>
            </a:endParaRPr>
          </a:p>
        </p:txBody>
      </p:sp>
      <p:graphicFrame>
        <p:nvGraphicFramePr>
          <p:cNvPr id="59397" name="Object 7">
            <a:extLst>
              <a:ext uri="{FF2B5EF4-FFF2-40B4-BE49-F238E27FC236}">
                <a16:creationId xmlns:a16="http://schemas.microsoft.com/office/drawing/2014/main" id="{048EBA74-0F49-47A5-BF55-9AA8710AFB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7963" y="1341438"/>
          <a:ext cx="8936037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4" name="Rastrový obraz" r:id="rId8" imgW="5772956" imgH="1038370" progId="Obraz programu Malování">
                  <p:embed/>
                </p:oleObj>
              </mc:Choice>
              <mc:Fallback>
                <p:oleObj name="Rastrový obraz" r:id="rId8" imgW="5772956" imgH="1038370" progId="Obraz programu Malování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963" y="1341438"/>
                        <a:ext cx="8936037" cy="160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8" name="Object 8">
            <a:extLst>
              <a:ext uri="{FF2B5EF4-FFF2-40B4-BE49-F238E27FC236}">
                <a16:creationId xmlns:a16="http://schemas.microsoft.com/office/drawing/2014/main" id="{73E63BE3-4EA0-4864-B27A-F3B1B9F19A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4437063"/>
          <a:ext cx="8675687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5" name="Rastrový obraz" r:id="rId10" imgW="6076190" imgH="819048" progId="Obraz programu Malování">
                  <p:embed/>
                </p:oleObj>
              </mc:Choice>
              <mc:Fallback>
                <p:oleObj name="Rastrový obraz" r:id="rId10" imgW="6076190" imgH="819048" progId="Obraz programu Malování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437063"/>
                        <a:ext cx="8675687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9" name="Text Box 9">
            <a:extLst>
              <a:ext uri="{FF2B5EF4-FFF2-40B4-BE49-F238E27FC236}">
                <a16:creationId xmlns:a16="http://schemas.microsoft.com/office/drawing/2014/main" id="{EB82646E-B6A5-41B4-AA3B-B7127FED2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5949950"/>
            <a:ext cx="34559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i="1">
                <a:solidFill>
                  <a:srgbClr val="FFFFCC"/>
                </a:solidFill>
              </a:rPr>
              <a:t>P - permeabilita</a:t>
            </a:r>
          </a:p>
        </p:txBody>
      </p:sp>
      <p:pic>
        <p:nvPicPr>
          <p:cNvPr id="8" name="Obrázek 7" descr="Obsah obrázku vsedě&#10;&#10;Popis byl vytvořen automaticky">
            <a:extLst>
              <a:ext uri="{FF2B5EF4-FFF2-40B4-BE49-F238E27FC236}">
                <a16:creationId xmlns:a16="http://schemas.microsoft.com/office/drawing/2014/main" id="{B94DC798-4FFF-4282-A8BA-15A92CB394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79" y="0"/>
            <a:ext cx="893735" cy="86354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D1B0838-841B-4355-8603-33FC5908D0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29612" y="49213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25DBACE-ABF4-42B3-B479-03DBBCAB8C2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23645" y="349281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13AF9869-6EFE-4AEB-9EF2-F4B7A921C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33375"/>
            <a:ext cx="7696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4400" b="1">
                <a:solidFill>
                  <a:srgbClr val="FFCC00"/>
                </a:solidFill>
              </a:rPr>
              <a:t>Model transportu iontů (3)</a:t>
            </a:r>
          </a:p>
        </p:txBody>
      </p:sp>
      <p:sp>
        <p:nvSpPr>
          <p:cNvPr id="264195" name="Rectangle 3">
            <a:extLst>
              <a:ext uri="{FF2B5EF4-FFF2-40B4-BE49-F238E27FC236}">
                <a16:creationId xmlns:a16="http://schemas.microsoft.com/office/drawing/2014/main" id="{DBA5F666-F748-4D81-8BCB-EABBDCE95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51000"/>
            <a:ext cx="6646862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dirty="0">
                <a:latin typeface="Arial" charset="0"/>
              </a:rPr>
              <a:t>Tzv. obří axon sépie (t = 25°C):</a:t>
            </a:r>
            <a:r>
              <a:rPr lang="cs-CZ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 eaLnBrk="1" hangingPunct="1">
              <a:defRPr/>
            </a:pPr>
            <a:r>
              <a:rPr lang="cs-CZ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  <a:r>
              <a:rPr lang="cs-CZ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</a:t>
            </a:r>
            <a:r>
              <a:rPr lang="cs-CZ" sz="3200" baseline="-25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</a:t>
            </a:r>
            <a:r>
              <a:rPr lang="cs-CZ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: </a:t>
            </a:r>
            <a:r>
              <a:rPr lang="cs-CZ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</a:t>
            </a:r>
            <a:r>
              <a:rPr lang="cs-CZ" sz="3200" baseline="-25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</a:t>
            </a:r>
            <a:r>
              <a:rPr lang="cs-CZ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: </a:t>
            </a:r>
            <a:r>
              <a:rPr lang="cs-CZ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</a:t>
            </a:r>
            <a:r>
              <a:rPr lang="cs-CZ" sz="3200" baseline="-25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Cl</a:t>
            </a:r>
            <a:r>
              <a:rPr lang="cs-CZ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= 1 : 0,04 : 0,45</a:t>
            </a:r>
          </a:p>
          <a:p>
            <a:pPr eaLnBrk="1" hangingPunct="1">
              <a:defRPr/>
            </a:pPr>
            <a:r>
              <a:rPr lang="cs-CZ" sz="3200" dirty="0">
                <a:latin typeface="Arial" charset="0"/>
              </a:rPr>
              <a:t>Výpočet: 			U = - 61 </a:t>
            </a:r>
            <a:r>
              <a:rPr lang="cs-CZ" sz="3200" dirty="0" err="1">
                <a:latin typeface="Arial" charset="0"/>
              </a:rPr>
              <a:t>mV</a:t>
            </a:r>
            <a:r>
              <a:rPr lang="cs-CZ" sz="3200" dirty="0">
                <a:latin typeface="Arial" charset="0"/>
              </a:rPr>
              <a:t>     </a:t>
            </a:r>
          </a:p>
          <a:p>
            <a:pPr eaLnBrk="1" hangingPunct="1">
              <a:defRPr/>
            </a:pPr>
            <a:r>
              <a:rPr lang="cs-CZ" sz="3200" dirty="0">
                <a:latin typeface="Arial" charset="0"/>
              </a:rPr>
              <a:t>Měření: 			U = - 62 </a:t>
            </a:r>
            <a:r>
              <a:rPr lang="cs-CZ" sz="3200" dirty="0" err="1">
                <a:latin typeface="Arial" charset="0"/>
              </a:rPr>
              <a:t>mV</a:t>
            </a:r>
            <a:endParaRPr lang="cs-CZ" sz="3200" dirty="0">
              <a:latin typeface="Arial" charset="0"/>
            </a:endParaRPr>
          </a:p>
        </p:txBody>
      </p:sp>
      <p:sp>
        <p:nvSpPr>
          <p:cNvPr id="264196" name="Rectangle 4">
            <a:extLst>
              <a:ext uri="{FF2B5EF4-FFF2-40B4-BE49-F238E27FC236}">
                <a16:creationId xmlns:a16="http://schemas.microsoft.com/office/drawing/2014/main" id="{24122F00-5862-4ADC-943B-24B913868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3" y="4030663"/>
            <a:ext cx="5722937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dirty="0">
                <a:latin typeface="Arial" charset="0"/>
              </a:rPr>
              <a:t>Sval žáby (t = 25°C):</a:t>
            </a:r>
            <a:r>
              <a:rPr lang="cs-CZ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 eaLnBrk="1" hangingPunct="1">
              <a:defRPr/>
            </a:pPr>
            <a:r>
              <a:rPr lang="cs-CZ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  <a:r>
              <a:rPr lang="cs-CZ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</a:t>
            </a:r>
            <a:r>
              <a:rPr lang="cs-CZ" sz="3200" baseline="-25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</a:t>
            </a:r>
            <a:r>
              <a:rPr lang="cs-CZ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: </a:t>
            </a:r>
            <a:r>
              <a:rPr lang="cs-CZ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</a:t>
            </a:r>
            <a:r>
              <a:rPr lang="cs-CZ" sz="3200" baseline="-25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</a:t>
            </a:r>
            <a:r>
              <a:rPr lang="cs-CZ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: </a:t>
            </a:r>
            <a:r>
              <a:rPr lang="cs-CZ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</a:t>
            </a:r>
            <a:r>
              <a:rPr lang="cs-CZ" sz="3200" baseline="-25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Cl</a:t>
            </a:r>
            <a:r>
              <a:rPr lang="cs-CZ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= 1 : 0,01 : 2</a:t>
            </a:r>
          </a:p>
          <a:p>
            <a:pPr eaLnBrk="1" hangingPunct="1">
              <a:defRPr/>
            </a:pPr>
            <a:r>
              <a:rPr lang="cs-CZ" sz="3200" dirty="0">
                <a:latin typeface="Arial" charset="0"/>
              </a:rPr>
              <a:t>Výpočet: 		U = - 90 </a:t>
            </a:r>
            <a:r>
              <a:rPr lang="cs-CZ" sz="3200" dirty="0" err="1">
                <a:latin typeface="Arial" charset="0"/>
              </a:rPr>
              <a:t>mV</a:t>
            </a:r>
            <a:r>
              <a:rPr lang="cs-CZ" sz="3200" dirty="0">
                <a:latin typeface="Arial" charset="0"/>
              </a:rPr>
              <a:t>     </a:t>
            </a:r>
          </a:p>
          <a:p>
            <a:pPr eaLnBrk="1" hangingPunct="1">
              <a:defRPr/>
            </a:pPr>
            <a:r>
              <a:rPr lang="cs-CZ" sz="3200" dirty="0">
                <a:latin typeface="Arial" charset="0"/>
              </a:rPr>
              <a:t>Měření:	 	U = - 92 </a:t>
            </a:r>
            <a:r>
              <a:rPr lang="cs-CZ" sz="3200" dirty="0" err="1">
                <a:latin typeface="Arial" charset="0"/>
              </a:rPr>
              <a:t>mV</a:t>
            </a:r>
            <a:endParaRPr lang="cs-CZ" sz="3200" dirty="0">
              <a:latin typeface="Arial" charset="0"/>
            </a:endParaRPr>
          </a:p>
        </p:txBody>
      </p:sp>
      <p:pic>
        <p:nvPicPr>
          <p:cNvPr id="5" name="Obrázek 4" descr="Obsah obrázku vsedě&#10;&#10;Popis byl vytvořen automaticky">
            <a:extLst>
              <a:ext uri="{FF2B5EF4-FFF2-40B4-BE49-F238E27FC236}">
                <a16:creationId xmlns:a16="http://schemas.microsoft.com/office/drawing/2014/main" id="{374CB7CC-0E6D-4A93-8D88-0AF495AE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9" y="3598893"/>
            <a:ext cx="893735" cy="86354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1F1C06-3E75-424B-8041-60EF97F08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306" y="382746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EDAD204-4753-4DB8-9FB0-B0B1C760DE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CC00"/>
                </a:solidFill>
              </a:rPr>
              <a:t>Biologická membrána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7B6DEF2-266C-4320-8808-ABF1CD0F72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484313"/>
            <a:ext cx="8785225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600" dirty="0">
                <a:solidFill>
                  <a:srgbClr val="FFFFCC"/>
                </a:solidFill>
              </a:rPr>
              <a:t>Předpokladem k pochopení vzniku klidového i činnostního  napětí je znalost struktury a vlastností biologické membrány.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 dirty="0">
                <a:solidFill>
                  <a:srgbClr val="FFFFCC"/>
                </a:solidFill>
              </a:rPr>
              <a:t>Jejím základem je elektricky nevodivá tenká dvojvrstva (6-8 </a:t>
            </a:r>
            <a:r>
              <a:rPr lang="cs-CZ" altLang="cs-CZ" sz="2600" dirty="0" err="1">
                <a:solidFill>
                  <a:srgbClr val="FFFFCC"/>
                </a:solidFill>
              </a:rPr>
              <a:t>nm</a:t>
            </a:r>
            <a:r>
              <a:rPr lang="cs-CZ" altLang="cs-CZ" sz="2600" dirty="0">
                <a:solidFill>
                  <a:srgbClr val="FFFFCC"/>
                </a:solidFill>
              </a:rPr>
              <a:t>) molekul fosfolipidů. Do této membrány jsou zabudovány makromolekuly bílkovin, které plní různé funkce. Z hlediska elektrických jevů jsou zcela podstatné dva druhy bílkovinných struktur, které podle jejich funkce budeme označovat jako </a:t>
            </a:r>
            <a:r>
              <a:rPr lang="cs-CZ" altLang="cs-CZ" sz="2600" i="1" dirty="0">
                <a:solidFill>
                  <a:srgbClr val="FFFF66"/>
                </a:solidFill>
              </a:rPr>
              <a:t>kanály</a:t>
            </a:r>
            <a:r>
              <a:rPr lang="cs-CZ" altLang="cs-CZ" sz="2600" i="1" dirty="0">
                <a:solidFill>
                  <a:srgbClr val="FFFFCC"/>
                </a:solidFill>
              </a:rPr>
              <a:t> </a:t>
            </a:r>
            <a:r>
              <a:rPr lang="cs-CZ" altLang="cs-CZ" sz="2600" dirty="0">
                <a:solidFill>
                  <a:srgbClr val="FFFFCC"/>
                </a:solidFill>
              </a:rPr>
              <a:t>a  </a:t>
            </a:r>
            <a:r>
              <a:rPr lang="cs-CZ" altLang="cs-CZ" sz="2600" i="1" dirty="0">
                <a:solidFill>
                  <a:srgbClr val="FFFF66"/>
                </a:solidFill>
              </a:rPr>
              <a:t>přenašeče</a:t>
            </a:r>
            <a:r>
              <a:rPr lang="cs-CZ" altLang="cs-CZ" sz="2600" dirty="0">
                <a:solidFill>
                  <a:srgbClr val="FFFFCC"/>
                </a:solidFill>
              </a:rPr>
              <a:t>. V obou případech se jedná o transportní mechanizmy, umožňující přenos iontů přes nevodivou </a:t>
            </a:r>
            <a:r>
              <a:rPr lang="cs-CZ" altLang="cs-CZ" sz="2600" dirty="0" err="1">
                <a:solidFill>
                  <a:srgbClr val="FFFFCC"/>
                </a:solidFill>
              </a:rPr>
              <a:t>fosfolipidovou</a:t>
            </a:r>
            <a:r>
              <a:rPr lang="cs-CZ" altLang="cs-CZ" sz="2600" dirty="0">
                <a:solidFill>
                  <a:srgbClr val="FFFFCC"/>
                </a:solidFill>
              </a:rPr>
              <a:t> membránu.</a:t>
            </a:r>
          </a:p>
        </p:txBody>
      </p:sp>
      <p:pic>
        <p:nvPicPr>
          <p:cNvPr id="4" name="Obrázek 3" descr="Obsah obrázku vsedě&#10;&#10;Popis byl vytvořen automaticky">
            <a:extLst>
              <a:ext uri="{FF2B5EF4-FFF2-40B4-BE49-F238E27FC236}">
                <a16:creationId xmlns:a16="http://schemas.microsoft.com/office/drawing/2014/main" id="{9CE2CB29-14CC-4FFD-BD6F-FC447B26A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16632"/>
            <a:ext cx="911834" cy="881028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1F96DF-A578-4939-BCC7-36C40AFFB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3109" y="35394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73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3">
            <a:extLst>
              <a:ext uri="{FF2B5EF4-FFF2-40B4-BE49-F238E27FC236}">
                <a16:creationId xmlns:a16="http://schemas.microsoft.com/office/drawing/2014/main" id="{49466791-92E0-473B-BA52-C57137276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1484313"/>
            <a:ext cx="5832475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8000">
                <a:solidFill>
                  <a:srgbClr val="FFFFCC"/>
                </a:solidFill>
              </a:rPr>
              <a:t>Činnostní (akční)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8000">
                <a:solidFill>
                  <a:srgbClr val="FFFFCC"/>
                </a:solidFill>
              </a:rPr>
              <a:t>potenciál</a:t>
            </a:r>
          </a:p>
        </p:txBody>
      </p:sp>
    </p:spTree>
  </p:cSld>
  <p:clrMapOvr>
    <a:masterClrMapping/>
  </p:clrMapOvr>
  <p:transition spd="med">
    <p:diamond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E0E96363-17D5-4B95-B3D3-A25113117E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275" y="91821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CC00"/>
                </a:solidFill>
              </a:rPr>
              <a:t>Činnostní (akční) potenciál (1)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C0940FE-0C69-461F-A233-AAE2AECFD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844675"/>
            <a:ext cx="856932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dirty="0">
                <a:solidFill>
                  <a:srgbClr val="FFFFCC"/>
                </a:solidFill>
              </a:rPr>
              <a:t>Pojmem činnostní potenciál označujeme rychlou změnu klidového membránového napětí vzniklou po </a:t>
            </a:r>
            <a:r>
              <a:rPr lang="cs-CZ" altLang="cs-CZ" sz="2800" dirty="0" err="1">
                <a:solidFill>
                  <a:srgbClr val="FFFFCC"/>
                </a:solidFill>
              </a:rPr>
              <a:t>nadprahovém</a:t>
            </a:r>
            <a:r>
              <a:rPr lang="cs-CZ" altLang="cs-CZ" sz="2800" dirty="0">
                <a:solidFill>
                  <a:srgbClr val="FFFFCC"/>
                </a:solidFill>
              </a:rPr>
              <a:t> podnětu a šířící se do okolních okrsků membrány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>
                <a:solidFill>
                  <a:srgbClr val="FFFFCC"/>
                </a:solidFill>
              </a:rPr>
              <a:t>Tato napěťová změna je spojena  s prudkou změnou propustnosti kanálů pro sodné a draselné ionty</a:t>
            </a:r>
            <a:r>
              <a:rPr lang="en-US" altLang="cs-CZ" sz="2800" dirty="0">
                <a:solidFill>
                  <a:srgbClr val="FFFFCC"/>
                </a:solidFill>
              </a:rPr>
              <a:t> v </a:t>
            </a:r>
            <a:r>
              <a:rPr lang="en-US" altLang="cs-CZ" sz="2800" dirty="0" err="1">
                <a:solidFill>
                  <a:srgbClr val="FFFFCC"/>
                </a:solidFill>
              </a:rPr>
              <a:t>nervov</a:t>
            </a:r>
            <a:r>
              <a:rPr lang="cs-CZ" altLang="cs-CZ" sz="2800" dirty="0" err="1">
                <a:solidFill>
                  <a:srgbClr val="FFFFCC"/>
                </a:solidFill>
              </a:rPr>
              <a:t>ých</a:t>
            </a:r>
            <a:r>
              <a:rPr lang="cs-CZ" altLang="cs-CZ" sz="2800" dirty="0">
                <a:solidFill>
                  <a:srgbClr val="FFFFCC"/>
                </a:solidFill>
              </a:rPr>
              <a:t> a svalových buňkách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>
                <a:solidFill>
                  <a:srgbClr val="FFFFCC"/>
                </a:solidFill>
              </a:rPr>
              <a:t>Činnostní potenciál může být vyvolán elektrickými nebo chemickými podněty, vedoucími k místnímu snížení klidového membránového napětí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C4C3E7E4-BD84-41C2-8257-CC29E58C8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15" y="-19049"/>
            <a:ext cx="960210" cy="92777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46541D-CD11-4565-B3E6-233C7EC1E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5515" y="256921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3A93F514-4B40-4848-8554-35E96C4BDE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65113" y="665163"/>
            <a:ext cx="5497513" cy="1143000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solidFill>
                  <a:srgbClr val="FFCC00"/>
                </a:solidFill>
              </a:rPr>
              <a:t>Činnostní (akční)</a:t>
            </a:r>
            <a:br>
              <a:rPr lang="en-US" altLang="cs-CZ" sz="4000" b="1" dirty="0">
                <a:solidFill>
                  <a:srgbClr val="FFCC00"/>
                </a:solidFill>
              </a:rPr>
            </a:br>
            <a:r>
              <a:rPr lang="cs-CZ" altLang="cs-CZ" sz="4000" b="1" dirty="0">
                <a:solidFill>
                  <a:srgbClr val="FFCC00"/>
                </a:solidFill>
              </a:rPr>
              <a:t> potenciál (2)</a:t>
            </a:r>
            <a:br>
              <a:rPr lang="cs-CZ" altLang="cs-CZ" sz="4000" b="1" dirty="0">
                <a:solidFill>
                  <a:srgbClr val="FFCC00"/>
                </a:solidFill>
              </a:rPr>
            </a:br>
            <a:r>
              <a:rPr lang="cs-CZ" altLang="cs-CZ" sz="2000" b="1" dirty="0">
                <a:solidFill>
                  <a:srgbClr val="FFCC00"/>
                </a:solidFill>
              </a:rPr>
              <a:t>(na nervovém vlákně – axonu)</a:t>
            </a:r>
          </a:p>
        </p:txBody>
      </p:sp>
      <p:pic>
        <p:nvPicPr>
          <p:cNvPr id="67587" name="Obrázek 4">
            <a:extLst>
              <a:ext uri="{FF2B5EF4-FFF2-40B4-BE49-F238E27FC236}">
                <a16:creationId xmlns:a16="http://schemas.microsoft.com/office/drawing/2014/main" id="{5AFA89B7-69B5-42CA-8483-B14A0DD08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65375"/>
            <a:ext cx="6624638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ovéPole 5">
            <a:extLst>
              <a:ext uri="{FF2B5EF4-FFF2-40B4-BE49-F238E27FC236}">
                <a16:creationId xmlns:a16="http://schemas.microsoft.com/office/drawing/2014/main" id="{19527B7E-0BE1-4CC5-BF5F-12F1E61EE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4554538"/>
            <a:ext cx="74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cytosol</a:t>
            </a:r>
          </a:p>
        </p:txBody>
      </p:sp>
      <p:pic>
        <p:nvPicPr>
          <p:cNvPr id="67589" name="Obrázek 2">
            <a:extLst>
              <a:ext uri="{FF2B5EF4-FFF2-40B4-BE49-F238E27FC236}">
                <a16:creationId xmlns:a16="http://schemas.microsoft.com/office/drawing/2014/main" id="{8E193D7C-67A4-4678-9A4F-5D03CFD722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456"/>
          <a:stretch>
            <a:fillRect/>
          </a:stretch>
        </p:blipFill>
        <p:spPr bwMode="auto">
          <a:xfrm>
            <a:off x="5076825" y="530225"/>
            <a:ext cx="395922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vsedě&#10;&#10;Popis byl vytvořen automaticky">
            <a:extLst>
              <a:ext uri="{FF2B5EF4-FFF2-40B4-BE49-F238E27FC236}">
                <a16:creationId xmlns:a16="http://schemas.microsoft.com/office/drawing/2014/main" id="{4EE5B179-AFFA-4668-B236-BF2B1B5ED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301208"/>
            <a:ext cx="960210" cy="92777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F49C8AB-8948-4DF2-9874-CE84A1C08A26}"/>
              </a:ext>
            </a:extLst>
          </p:cNvPr>
          <p:cNvSpPr txBox="1"/>
          <p:nvPr/>
        </p:nvSpPr>
        <p:spPr>
          <a:xfrm>
            <a:off x="7056437" y="3284984"/>
            <a:ext cx="18367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 – zde napětí, potenciál</a:t>
            </a:r>
          </a:p>
          <a:p>
            <a:r>
              <a:rPr lang="cs-CZ" dirty="0"/>
              <a:t>g = elektrická vodivost, rozlišujeme vodivost pro jednotlivé ionty</a:t>
            </a:r>
            <a:endParaRPr lang="en-GB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8F04F2-895E-419C-9345-0DDD13E2A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74806" y="5561893"/>
            <a:ext cx="406400" cy="4064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9E3B5F3-138A-4CE4-A953-50E254E7D48A}"/>
              </a:ext>
            </a:extLst>
          </p:cNvPr>
          <p:cNvSpPr txBox="1"/>
          <p:nvPr/>
        </p:nvSpPr>
        <p:spPr>
          <a:xfrm>
            <a:off x="7057925" y="2771001"/>
            <a:ext cx="5040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tx1"/>
                </a:solidFill>
              </a:rPr>
              <a:t>(</a:t>
            </a:r>
            <a:r>
              <a:rPr lang="cs-CZ" sz="1200" dirty="0" err="1">
                <a:solidFill>
                  <a:schemeClr val="tx1"/>
                </a:solidFill>
              </a:rPr>
              <a:t>ms</a:t>
            </a:r>
            <a:r>
              <a:rPr lang="cs-CZ" sz="1200" dirty="0">
                <a:solidFill>
                  <a:schemeClr val="tx1"/>
                </a:solidFill>
              </a:rPr>
              <a:t>)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67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Obdélník 1">
            <a:extLst>
              <a:ext uri="{FF2B5EF4-FFF2-40B4-BE49-F238E27FC236}">
                <a16:creationId xmlns:a16="http://schemas.microsoft.com/office/drawing/2014/main" id="{E29BED50-8AC3-4EC9-9F8D-721B67ECC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749425"/>
            <a:ext cx="8223250" cy="338455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400">
              <a:solidFill>
                <a:srgbClr val="FFFFCC"/>
              </a:solidFill>
            </a:endParaRPr>
          </a:p>
        </p:txBody>
      </p:sp>
      <p:sp>
        <p:nvSpPr>
          <p:cNvPr id="69635" name="Rectangle 4">
            <a:extLst>
              <a:ext uri="{FF2B5EF4-FFF2-40B4-BE49-F238E27FC236}">
                <a16:creationId xmlns:a16="http://schemas.microsoft.com/office/drawing/2014/main" id="{D3383D95-3CA3-4FF0-8FDB-7180C7BCD2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rgbClr val="FFCC00"/>
                </a:solidFill>
              </a:rPr>
              <a:t>Mechanismus spuštění činnostního potenciálu </a:t>
            </a:r>
            <a:r>
              <a:rPr lang="cs-CZ" altLang="cs-CZ" sz="3600" b="1" dirty="0">
                <a:solidFill>
                  <a:srgbClr val="FF0000"/>
                </a:solidFill>
              </a:rPr>
              <a:t>u neuronů a příčně pruhovaných svalů</a:t>
            </a:r>
          </a:p>
        </p:txBody>
      </p:sp>
      <p:sp>
        <p:nvSpPr>
          <p:cNvPr id="69636" name="Line 53">
            <a:extLst>
              <a:ext uri="{FF2B5EF4-FFF2-40B4-BE49-F238E27FC236}">
                <a16:creationId xmlns:a16="http://schemas.microsoft.com/office/drawing/2014/main" id="{6A12B97A-75F5-4B24-A9C3-F3558A91C8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9025" y="2133600"/>
            <a:ext cx="0" cy="400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37" name="Line 52">
            <a:extLst>
              <a:ext uri="{FF2B5EF4-FFF2-40B4-BE49-F238E27FC236}">
                <a16:creationId xmlns:a16="http://schemas.microsoft.com/office/drawing/2014/main" id="{8F50A94C-B433-4958-BE18-DCCC531908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2484438"/>
            <a:ext cx="51704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38" name="Text Box 51">
            <a:extLst>
              <a:ext uri="{FF2B5EF4-FFF2-40B4-BE49-F238E27FC236}">
                <a16:creationId xmlns:a16="http://schemas.microsoft.com/office/drawing/2014/main" id="{E7345AED-424E-4158-B250-2D321B371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3775" y="2427288"/>
            <a:ext cx="2063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>
                <a:cs typeface="Times New Roman" panose="02020603050405020304" pitchFamily="18" charset="0"/>
              </a:rPr>
              <a:t>t</a:t>
            </a:r>
            <a:endParaRPr lang="cs-CZ" altLang="cs-CZ" sz="1800"/>
          </a:p>
        </p:txBody>
      </p:sp>
      <p:grpSp>
        <p:nvGrpSpPr>
          <p:cNvPr id="69639" name="Group 45">
            <a:extLst>
              <a:ext uri="{FF2B5EF4-FFF2-40B4-BE49-F238E27FC236}">
                <a16:creationId xmlns:a16="http://schemas.microsoft.com/office/drawing/2014/main" id="{D6986654-EC6D-4327-9C80-84A361BFFA7B}"/>
              </a:ext>
            </a:extLst>
          </p:cNvPr>
          <p:cNvGrpSpPr>
            <a:grpSpLocks/>
          </p:cNvGrpSpPr>
          <p:nvPr/>
        </p:nvGrpSpPr>
        <p:grpSpPr bwMode="auto">
          <a:xfrm>
            <a:off x="3609975" y="2379663"/>
            <a:ext cx="1647825" cy="104775"/>
            <a:chOff x="1830" y="13470"/>
            <a:chExt cx="2595" cy="165"/>
          </a:xfrm>
        </p:grpSpPr>
        <p:sp>
          <p:nvSpPr>
            <p:cNvPr id="69684" name="Line 50">
              <a:extLst>
                <a:ext uri="{FF2B5EF4-FFF2-40B4-BE49-F238E27FC236}">
                  <a16:creationId xmlns:a16="http://schemas.microsoft.com/office/drawing/2014/main" id="{AA7BE46F-4768-4689-963E-E43AC4EF0A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0" y="13635"/>
              <a:ext cx="46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85" name="Line 49">
              <a:extLst>
                <a:ext uri="{FF2B5EF4-FFF2-40B4-BE49-F238E27FC236}">
                  <a16:creationId xmlns:a16="http://schemas.microsoft.com/office/drawing/2014/main" id="{A9AAFBBC-AE87-4F2C-BCFE-A574922956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13470"/>
              <a:ext cx="0" cy="165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86" name="Line 48">
              <a:extLst>
                <a:ext uri="{FF2B5EF4-FFF2-40B4-BE49-F238E27FC236}">
                  <a16:creationId xmlns:a16="http://schemas.microsoft.com/office/drawing/2014/main" id="{88987731-6F0A-4A47-A80A-67E316614B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5" y="13470"/>
              <a:ext cx="3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87" name="Line 47">
              <a:extLst>
                <a:ext uri="{FF2B5EF4-FFF2-40B4-BE49-F238E27FC236}">
                  <a16:creationId xmlns:a16="http://schemas.microsoft.com/office/drawing/2014/main" id="{A9ED4C7B-2931-4A19-996A-C8923666F6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5" y="13470"/>
              <a:ext cx="0" cy="165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88" name="Line 46">
              <a:extLst>
                <a:ext uri="{FF2B5EF4-FFF2-40B4-BE49-F238E27FC236}">
                  <a16:creationId xmlns:a16="http://schemas.microsoft.com/office/drawing/2014/main" id="{774358E9-EF21-4F00-8E47-147C56963D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5" y="13635"/>
              <a:ext cx="1800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9640" name="Group 39">
            <a:extLst>
              <a:ext uri="{FF2B5EF4-FFF2-40B4-BE49-F238E27FC236}">
                <a16:creationId xmlns:a16="http://schemas.microsoft.com/office/drawing/2014/main" id="{7A7125AC-7C27-41C7-B255-119F2360B105}"/>
              </a:ext>
            </a:extLst>
          </p:cNvPr>
          <p:cNvGrpSpPr>
            <a:grpSpLocks/>
          </p:cNvGrpSpPr>
          <p:nvPr/>
        </p:nvGrpSpPr>
        <p:grpSpPr bwMode="auto">
          <a:xfrm>
            <a:off x="5224463" y="2179638"/>
            <a:ext cx="3148012" cy="304800"/>
            <a:chOff x="4373" y="12255"/>
            <a:chExt cx="4957" cy="480"/>
          </a:xfrm>
        </p:grpSpPr>
        <p:sp>
          <p:nvSpPr>
            <p:cNvPr id="69679" name="Line 44">
              <a:extLst>
                <a:ext uri="{FF2B5EF4-FFF2-40B4-BE49-F238E27FC236}">
                  <a16:creationId xmlns:a16="http://schemas.microsoft.com/office/drawing/2014/main" id="{99394F74-4BD9-4B2D-9008-B2397B9542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3" y="12735"/>
              <a:ext cx="46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80" name="Line 43">
              <a:extLst>
                <a:ext uri="{FF2B5EF4-FFF2-40B4-BE49-F238E27FC236}">
                  <a16:creationId xmlns:a16="http://schemas.microsoft.com/office/drawing/2014/main" id="{F8E54415-5685-4A25-91EA-6275A1EC8A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8" y="12255"/>
              <a:ext cx="0" cy="48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81" name="Line 42">
              <a:extLst>
                <a:ext uri="{FF2B5EF4-FFF2-40B4-BE49-F238E27FC236}">
                  <a16:creationId xmlns:a16="http://schemas.microsoft.com/office/drawing/2014/main" id="{28489C53-F9BB-49E6-A282-6861F853E7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8" y="12255"/>
              <a:ext cx="3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82" name="Line 41">
              <a:extLst>
                <a:ext uri="{FF2B5EF4-FFF2-40B4-BE49-F238E27FC236}">
                  <a16:creationId xmlns:a16="http://schemas.microsoft.com/office/drawing/2014/main" id="{ACE8FA48-E66E-4823-9F14-CED49C34F4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8" y="12255"/>
              <a:ext cx="0" cy="48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83" name="Line 40">
              <a:extLst>
                <a:ext uri="{FF2B5EF4-FFF2-40B4-BE49-F238E27FC236}">
                  <a16:creationId xmlns:a16="http://schemas.microsoft.com/office/drawing/2014/main" id="{5F4C38B3-DEBC-4746-921C-CF3982CC64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8" y="12735"/>
              <a:ext cx="4162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9641" name="Line 38">
            <a:extLst>
              <a:ext uri="{FF2B5EF4-FFF2-40B4-BE49-F238E27FC236}">
                <a16:creationId xmlns:a16="http://schemas.microsoft.com/office/drawing/2014/main" id="{AC0344A0-6DB6-41DD-908A-122311385A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9975" y="2703513"/>
            <a:ext cx="0" cy="1628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42" name="Line 37">
            <a:extLst>
              <a:ext uri="{FF2B5EF4-FFF2-40B4-BE49-F238E27FC236}">
                <a16:creationId xmlns:a16="http://schemas.microsoft.com/office/drawing/2014/main" id="{33F6FEE9-6696-479B-B0E5-B6491AF33C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27425" y="4341813"/>
            <a:ext cx="5019675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43" name="Line 36">
            <a:extLst>
              <a:ext uri="{FF2B5EF4-FFF2-40B4-BE49-F238E27FC236}">
                <a16:creationId xmlns:a16="http://schemas.microsoft.com/office/drawing/2014/main" id="{C92E216F-7D76-4EAB-8B44-B21EBD5F9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3138" y="2867025"/>
            <a:ext cx="501967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44" name="Line 35">
            <a:extLst>
              <a:ext uri="{FF2B5EF4-FFF2-40B4-BE49-F238E27FC236}">
                <a16:creationId xmlns:a16="http://schemas.microsoft.com/office/drawing/2014/main" id="{901755BE-DE25-49F0-854D-DB9C487DC8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1713" y="3951288"/>
            <a:ext cx="5019675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69645" name="Group 32">
            <a:extLst>
              <a:ext uri="{FF2B5EF4-FFF2-40B4-BE49-F238E27FC236}">
                <a16:creationId xmlns:a16="http://schemas.microsoft.com/office/drawing/2014/main" id="{8DA5723A-E306-4B8B-9272-9EA163601A09}"/>
              </a:ext>
            </a:extLst>
          </p:cNvPr>
          <p:cNvGrpSpPr>
            <a:grpSpLocks/>
          </p:cNvGrpSpPr>
          <p:nvPr/>
        </p:nvGrpSpPr>
        <p:grpSpPr bwMode="auto">
          <a:xfrm>
            <a:off x="3905250" y="2560638"/>
            <a:ext cx="200025" cy="1628775"/>
            <a:chOff x="2295" y="12855"/>
            <a:chExt cx="315" cy="2565"/>
          </a:xfrm>
        </p:grpSpPr>
        <p:sp>
          <p:nvSpPr>
            <p:cNvPr id="69677" name="Line 34">
              <a:extLst>
                <a:ext uri="{FF2B5EF4-FFF2-40B4-BE49-F238E27FC236}">
                  <a16:creationId xmlns:a16="http://schemas.microsoft.com/office/drawing/2014/main" id="{E59EEBFA-17E3-4C3F-B2BF-9FF3A5692C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5" y="12855"/>
              <a:ext cx="0" cy="25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78" name="Line 33">
              <a:extLst>
                <a:ext uri="{FF2B5EF4-FFF2-40B4-BE49-F238E27FC236}">
                  <a16:creationId xmlns:a16="http://schemas.microsoft.com/office/drawing/2014/main" id="{D3C31D0E-24BD-4648-A65C-4A5678F7DD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0" y="12870"/>
              <a:ext cx="0" cy="25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9646" name="Group 29">
            <a:extLst>
              <a:ext uri="{FF2B5EF4-FFF2-40B4-BE49-F238E27FC236}">
                <a16:creationId xmlns:a16="http://schemas.microsoft.com/office/drawing/2014/main" id="{2960BC42-D92D-41CB-9FE3-C0638186E217}"/>
              </a:ext>
            </a:extLst>
          </p:cNvPr>
          <p:cNvGrpSpPr>
            <a:grpSpLocks/>
          </p:cNvGrpSpPr>
          <p:nvPr/>
        </p:nvGrpSpPr>
        <p:grpSpPr bwMode="auto">
          <a:xfrm>
            <a:off x="5522913" y="2579688"/>
            <a:ext cx="200025" cy="1628775"/>
            <a:chOff x="2295" y="12855"/>
            <a:chExt cx="315" cy="2565"/>
          </a:xfrm>
        </p:grpSpPr>
        <p:sp>
          <p:nvSpPr>
            <p:cNvPr id="69675" name="Line 31">
              <a:extLst>
                <a:ext uri="{FF2B5EF4-FFF2-40B4-BE49-F238E27FC236}">
                  <a16:creationId xmlns:a16="http://schemas.microsoft.com/office/drawing/2014/main" id="{7AF6028B-1658-4543-8A75-FD7193DF12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5" y="12855"/>
              <a:ext cx="0" cy="25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76" name="Line 30">
              <a:extLst>
                <a:ext uri="{FF2B5EF4-FFF2-40B4-BE49-F238E27FC236}">
                  <a16:creationId xmlns:a16="http://schemas.microsoft.com/office/drawing/2014/main" id="{B41A4152-3CE3-47ED-9F48-6A67EF1EF9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0" y="12870"/>
              <a:ext cx="0" cy="25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9647" name="Text Box 28">
            <a:extLst>
              <a:ext uri="{FF2B5EF4-FFF2-40B4-BE49-F238E27FC236}">
                <a16:creationId xmlns:a16="http://schemas.microsoft.com/office/drawing/2014/main" id="{5175C4D5-FA8A-489F-98D6-03D04DD86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563" y="2287588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66FF"/>
                </a:solidFill>
                <a:cs typeface="Times New Roman" panose="02020603050405020304" pitchFamily="18" charset="0"/>
              </a:rPr>
              <a:t>U</a:t>
            </a:r>
            <a:r>
              <a:rPr lang="cs-CZ" altLang="cs-CZ" sz="1200" baseline="-30000">
                <a:solidFill>
                  <a:srgbClr val="FF66FF"/>
                </a:solidFill>
                <a:cs typeface="Times New Roman" panose="02020603050405020304" pitchFamily="18" charset="0"/>
              </a:rPr>
              <a:t>m</a:t>
            </a:r>
            <a:endParaRPr lang="cs-CZ" altLang="cs-CZ" sz="1800">
              <a:solidFill>
                <a:srgbClr val="FF66FF"/>
              </a:solidFill>
            </a:endParaRPr>
          </a:p>
        </p:txBody>
      </p:sp>
      <p:sp>
        <p:nvSpPr>
          <p:cNvPr id="69648" name="Text Box 27">
            <a:extLst>
              <a:ext uri="{FF2B5EF4-FFF2-40B4-BE49-F238E27FC236}">
                <a16:creationId xmlns:a16="http://schemas.microsoft.com/office/drawing/2014/main" id="{BBC401EB-E8BB-47C6-8914-B3657C33B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688" y="2681288"/>
            <a:ext cx="3394075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 </a:t>
            </a:r>
            <a:r>
              <a:rPr lang="cs-CZ" altLang="cs-CZ" sz="1200">
                <a:solidFill>
                  <a:schemeClr val="accent2"/>
                </a:solidFill>
                <a:cs typeface="Times New Roman" panose="02020603050405020304" pitchFamily="18" charset="0"/>
              </a:rPr>
              <a:t>rovnovážný potenciál Na</a:t>
            </a:r>
            <a:r>
              <a:rPr lang="en-US" altLang="cs-CZ" sz="1200" baseline="30000">
                <a:solidFill>
                  <a:schemeClr val="accent2"/>
                </a:solidFill>
                <a:cs typeface="Times New Roman" panose="02020603050405020304" pitchFamily="18" charset="0"/>
              </a:rPr>
              <a:t>+</a:t>
            </a:r>
            <a:r>
              <a:rPr lang="cs-CZ" altLang="cs-CZ" sz="1200">
                <a:solidFill>
                  <a:schemeClr val="accent2"/>
                </a:solidFill>
                <a:cs typeface="Times New Roman" panose="02020603050405020304" pitchFamily="18" charset="0"/>
              </a:rPr>
              <a:t> , U</a:t>
            </a:r>
            <a:r>
              <a:rPr lang="cs-CZ" altLang="cs-CZ" sz="1200" baseline="-30000">
                <a:solidFill>
                  <a:schemeClr val="accent2"/>
                </a:solidFill>
                <a:cs typeface="Times New Roman" panose="02020603050405020304" pitchFamily="18" charset="0"/>
              </a:rPr>
              <a:t>Na</a:t>
            </a:r>
            <a:endParaRPr lang="cs-CZ" altLang="cs-CZ" sz="1800">
              <a:solidFill>
                <a:schemeClr val="accent2"/>
              </a:solidFill>
            </a:endParaRPr>
          </a:p>
        </p:txBody>
      </p:sp>
      <p:sp>
        <p:nvSpPr>
          <p:cNvPr id="69649" name="Text Box 26">
            <a:extLst>
              <a:ext uri="{FF2B5EF4-FFF2-40B4-BE49-F238E27FC236}">
                <a16:creationId xmlns:a16="http://schemas.microsoft.com/office/drawing/2014/main" id="{C97ADF24-B40F-4AA7-A46E-2295130BA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0" y="3703638"/>
            <a:ext cx="18732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 prahový  potenciál</a:t>
            </a:r>
            <a:r>
              <a:rPr lang="en-US" altLang="cs-CZ" sz="1200">
                <a:cs typeface="Times New Roman" panose="02020603050405020304" pitchFamily="18" charset="0"/>
              </a:rPr>
              <a:t>,</a:t>
            </a:r>
            <a:r>
              <a:rPr lang="cs-CZ" altLang="cs-CZ" sz="1200">
                <a:cs typeface="Times New Roman" panose="02020603050405020304" pitchFamily="18" charset="0"/>
              </a:rPr>
              <a:t> U</a:t>
            </a:r>
            <a:r>
              <a:rPr lang="cs-CZ" altLang="cs-CZ" sz="1200" baseline="-30000">
                <a:cs typeface="Times New Roman" panose="02020603050405020304" pitchFamily="18" charset="0"/>
              </a:rPr>
              <a:t>pr</a:t>
            </a:r>
            <a:endParaRPr lang="cs-CZ" altLang="cs-CZ" sz="1800"/>
          </a:p>
        </p:txBody>
      </p:sp>
      <p:sp>
        <p:nvSpPr>
          <p:cNvPr id="69650" name="Text Box 25">
            <a:extLst>
              <a:ext uri="{FF2B5EF4-FFF2-40B4-BE49-F238E27FC236}">
                <a16:creationId xmlns:a16="http://schemas.microsoft.com/office/drawing/2014/main" id="{D566E452-9B69-4B4A-9CED-D82E9CAF3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313" y="4414838"/>
            <a:ext cx="32940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cs typeface="Times New Roman" panose="02020603050405020304" pitchFamily="18" charset="0"/>
              </a:rPr>
              <a:t> rovnovážní potenciál K</a:t>
            </a:r>
            <a:r>
              <a:rPr lang="cs-CZ" altLang="cs-CZ" sz="1200" baseline="30000">
                <a:solidFill>
                  <a:srgbClr val="FF0000"/>
                </a:solidFill>
                <a:cs typeface="Times New Roman" panose="02020603050405020304" pitchFamily="18" charset="0"/>
              </a:rPr>
              <a:t>+</a:t>
            </a:r>
            <a:r>
              <a:rPr lang="cs-CZ" altLang="cs-CZ" sz="1200">
                <a:solidFill>
                  <a:srgbClr val="FF0000"/>
                </a:solidFill>
                <a:cs typeface="Times New Roman" panose="02020603050405020304" pitchFamily="18" charset="0"/>
              </a:rPr>
              <a:t>, U</a:t>
            </a:r>
            <a:r>
              <a:rPr lang="cs-CZ" altLang="cs-CZ" sz="1200" baseline="-30000">
                <a:solidFill>
                  <a:srgbClr val="FF0000"/>
                </a:solidFill>
                <a:cs typeface="Times New Roman" panose="02020603050405020304" pitchFamily="18" charset="0"/>
              </a:rPr>
              <a:t>K</a:t>
            </a: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69651" name="Text Box 24">
            <a:extLst>
              <a:ext uri="{FF2B5EF4-FFF2-40B4-BE49-F238E27FC236}">
                <a16:creationId xmlns:a16="http://schemas.microsoft.com/office/drawing/2014/main" id="{F60D5F43-2317-4FB1-821D-E2A6FEC90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016375"/>
            <a:ext cx="30384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00B050"/>
                </a:solidFill>
                <a:cs typeface="Times New Roman" panose="02020603050405020304" pitchFamily="18" charset="0"/>
              </a:rPr>
              <a:t>klidový membránový  potenciál, U</a:t>
            </a:r>
            <a:r>
              <a:rPr lang="cs-CZ" altLang="cs-CZ" sz="1200" baseline="-30000">
                <a:solidFill>
                  <a:srgbClr val="00B050"/>
                </a:solidFill>
                <a:cs typeface="Times New Roman" panose="02020603050405020304" pitchFamily="18" charset="0"/>
              </a:rPr>
              <a:t>mr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00B050"/>
                </a:solidFill>
                <a:cs typeface="Times New Roman" panose="02020603050405020304" pitchFamily="18" charset="0"/>
              </a:rPr>
              <a:t>= rovnovážný potenciál Cl</a:t>
            </a:r>
            <a:r>
              <a:rPr lang="cs-CZ" altLang="cs-CZ" sz="1200" baseline="30000">
                <a:solidFill>
                  <a:srgbClr val="00B050"/>
                </a:solidFill>
                <a:cs typeface="Times New Roman" panose="02020603050405020304" pitchFamily="18" charset="0"/>
              </a:rPr>
              <a:t>-</a:t>
            </a:r>
            <a:endParaRPr lang="cs-CZ" altLang="cs-CZ" sz="1800" baseline="30000">
              <a:solidFill>
                <a:srgbClr val="00B050"/>
              </a:solidFill>
            </a:endParaRPr>
          </a:p>
        </p:txBody>
      </p:sp>
      <p:sp>
        <p:nvSpPr>
          <p:cNvPr id="69652" name="Line 23">
            <a:extLst>
              <a:ext uri="{FF2B5EF4-FFF2-40B4-BE49-F238E27FC236}">
                <a16:creationId xmlns:a16="http://schemas.microsoft.com/office/drawing/2014/main" id="{4065812C-071F-4F01-8D5A-93A42C0498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9975" y="4160838"/>
            <a:ext cx="304800" cy="0"/>
          </a:xfrm>
          <a:prstGeom prst="line">
            <a:avLst/>
          </a:prstGeom>
          <a:noFill/>
          <a:ln w="1905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3" name="Freeform 22">
            <a:extLst>
              <a:ext uri="{FF2B5EF4-FFF2-40B4-BE49-F238E27FC236}">
                <a16:creationId xmlns:a16="http://schemas.microsoft.com/office/drawing/2014/main" id="{3405441B-C2D9-4173-B517-21B54528C35E}"/>
              </a:ext>
            </a:extLst>
          </p:cNvPr>
          <p:cNvSpPr>
            <a:spLocks/>
          </p:cNvSpPr>
          <p:nvPr/>
        </p:nvSpPr>
        <p:spPr bwMode="auto">
          <a:xfrm>
            <a:off x="3890963" y="3984625"/>
            <a:ext cx="200025" cy="176213"/>
          </a:xfrm>
          <a:custGeom>
            <a:avLst/>
            <a:gdLst>
              <a:gd name="T0" fmla="*/ 0 w 315"/>
              <a:gd name="T1" fmla="*/ 2147483646 h 277"/>
              <a:gd name="T2" fmla="*/ 2147483646 w 315"/>
              <a:gd name="T3" fmla="*/ 2147483646 h 277"/>
              <a:gd name="T4" fmla="*/ 2147483646 w 315"/>
              <a:gd name="T5" fmla="*/ 2147483646 h 277"/>
              <a:gd name="T6" fmla="*/ 2147483646 w 315"/>
              <a:gd name="T7" fmla="*/ 2147483646 h 277"/>
              <a:gd name="T8" fmla="*/ 2147483646 w 315"/>
              <a:gd name="T9" fmla="*/ 2147483646 h 277"/>
              <a:gd name="T10" fmla="*/ 2147483646 w 315"/>
              <a:gd name="T11" fmla="*/ 2147483646 h 277"/>
              <a:gd name="T12" fmla="*/ 2147483646 w 315"/>
              <a:gd name="T13" fmla="*/ 2147483646 h 277"/>
              <a:gd name="T14" fmla="*/ 2147483646 w 315"/>
              <a:gd name="T15" fmla="*/ 2147483646 h 277"/>
              <a:gd name="T16" fmla="*/ 2147483646 w 315"/>
              <a:gd name="T17" fmla="*/ 2147483646 h 2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15"/>
              <a:gd name="T28" fmla="*/ 0 h 277"/>
              <a:gd name="T29" fmla="*/ 315 w 315"/>
              <a:gd name="T30" fmla="*/ 277 h 2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15" h="277">
                <a:moveTo>
                  <a:pt x="0" y="277"/>
                </a:moveTo>
                <a:cubicBezTo>
                  <a:pt x="2" y="264"/>
                  <a:pt x="10" y="220"/>
                  <a:pt x="15" y="196"/>
                </a:cubicBezTo>
                <a:cubicBezTo>
                  <a:pt x="20" y="172"/>
                  <a:pt x="24" y="152"/>
                  <a:pt x="30" y="133"/>
                </a:cubicBezTo>
                <a:cubicBezTo>
                  <a:pt x="36" y="114"/>
                  <a:pt x="40" y="96"/>
                  <a:pt x="51" y="79"/>
                </a:cubicBezTo>
                <a:cubicBezTo>
                  <a:pt x="62" y="62"/>
                  <a:pt x="78" y="40"/>
                  <a:pt x="96" y="28"/>
                </a:cubicBezTo>
                <a:cubicBezTo>
                  <a:pt x="114" y="16"/>
                  <a:pt x="137" y="12"/>
                  <a:pt x="159" y="7"/>
                </a:cubicBezTo>
                <a:cubicBezTo>
                  <a:pt x="181" y="2"/>
                  <a:pt x="206" y="2"/>
                  <a:pt x="225" y="1"/>
                </a:cubicBezTo>
                <a:cubicBezTo>
                  <a:pt x="244" y="0"/>
                  <a:pt x="260" y="0"/>
                  <a:pt x="275" y="1"/>
                </a:cubicBezTo>
                <a:cubicBezTo>
                  <a:pt x="290" y="2"/>
                  <a:pt x="308" y="4"/>
                  <a:pt x="315" y="4"/>
                </a:cubicBezTo>
              </a:path>
            </a:pathLst>
          </a:custGeom>
          <a:noFill/>
          <a:ln w="1905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4" name="Freeform 21">
            <a:extLst>
              <a:ext uri="{FF2B5EF4-FFF2-40B4-BE49-F238E27FC236}">
                <a16:creationId xmlns:a16="http://schemas.microsoft.com/office/drawing/2014/main" id="{A5DF562B-99FA-4DFD-82BB-7C1F9AF65B37}"/>
              </a:ext>
            </a:extLst>
          </p:cNvPr>
          <p:cNvSpPr>
            <a:spLocks/>
          </p:cNvSpPr>
          <p:nvPr/>
        </p:nvSpPr>
        <p:spPr bwMode="auto">
          <a:xfrm>
            <a:off x="4106863" y="3986213"/>
            <a:ext cx="200025" cy="176212"/>
          </a:xfrm>
          <a:custGeom>
            <a:avLst/>
            <a:gdLst>
              <a:gd name="T0" fmla="*/ 0 w 315"/>
              <a:gd name="T1" fmla="*/ 0 h 277"/>
              <a:gd name="T2" fmla="*/ 2147483646 w 315"/>
              <a:gd name="T3" fmla="*/ 2147483646 h 277"/>
              <a:gd name="T4" fmla="*/ 2147483646 w 315"/>
              <a:gd name="T5" fmla="*/ 2147483646 h 277"/>
              <a:gd name="T6" fmla="*/ 2147483646 w 315"/>
              <a:gd name="T7" fmla="*/ 2147483646 h 277"/>
              <a:gd name="T8" fmla="*/ 2147483646 w 315"/>
              <a:gd name="T9" fmla="*/ 2147483646 h 277"/>
              <a:gd name="T10" fmla="*/ 2147483646 w 315"/>
              <a:gd name="T11" fmla="*/ 2147483646 h 277"/>
              <a:gd name="T12" fmla="*/ 2147483646 w 315"/>
              <a:gd name="T13" fmla="*/ 2147483646 h 277"/>
              <a:gd name="T14" fmla="*/ 2147483646 w 315"/>
              <a:gd name="T15" fmla="*/ 2147483646 h 277"/>
              <a:gd name="T16" fmla="*/ 2147483646 w 315"/>
              <a:gd name="T17" fmla="*/ 2147483646 h 2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15"/>
              <a:gd name="T28" fmla="*/ 0 h 277"/>
              <a:gd name="T29" fmla="*/ 315 w 315"/>
              <a:gd name="T30" fmla="*/ 277 h 2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15" h="277">
                <a:moveTo>
                  <a:pt x="0" y="0"/>
                </a:moveTo>
                <a:cubicBezTo>
                  <a:pt x="2" y="13"/>
                  <a:pt x="10" y="57"/>
                  <a:pt x="15" y="81"/>
                </a:cubicBezTo>
                <a:cubicBezTo>
                  <a:pt x="20" y="105"/>
                  <a:pt x="24" y="125"/>
                  <a:pt x="30" y="144"/>
                </a:cubicBezTo>
                <a:cubicBezTo>
                  <a:pt x="36" y="163"/>
                  <a:pt x="40" y="181"/>
                  <a:pt x="51" y="198"/>
                </a:cubicBezTo>
                <a:cubicBezTo>
                  <a:pt x="62" y="215"/>
                  <a:pt x="81" y="234"/>
                  <a:pt x="99" y="246"/>
                </a:cubicBezTo>
                <a:cubicBezTo>
                  <a:pt x="117" y="258"/>
                  <a:pt x="138" y="262"/>
                  <a:pt x="159" y="267"/>
                </a:cubicBezTo>
                <a:cubicBezTo>
                  <a:pt x="180" y="272"/>
                  <a:pt x="206" y="275"/>
                  <a:pt x="225" y="276"/>
                </a:cubicBezTo>
                <a:cubicBezTo>
                  <a:pt x="244" y="277"/>
                  <a:pt x="260" y="277"/>
                  <a:pt x="275" y="276"/>
                </a:cubicBezTo>
                <a:cubicBezTo>
                  <a:pt x="290" y="275"/>
                  <a:pt x="308" y="273"/>
                  <a:pt x="315" y="273"/>
                </a:cubicBezTo>
              </a:path>
            </a:pathLst>
          </a:custGeom>
          <a:noFill/>
          <a:ln w="1905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5" name="Line 20">
            <a:extLst>
              <a:ext uri="{FF2B5EF4-FFF2-40B4-BE49-F238E27FC236}">
                <a16:creationId xmlns:a16="http://schemas.microsoft.com/office/drawing/2014/main" id="{75EE66E2-1DCC-4A5E-8D5C-0CB418D582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6888" y="4160838"/>
            <a:ext cx="1216025" cy="0"/>
          </a:xfrm>
          <a:prstGeom prst="line">
            <a:avLst/>
          </a:prstGeom>
          <a:noFill/>
          <a:ln w="1905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6" name="Freeform 19">
            <a:extLst>
              <a:ext uri="{FF2B5EF4-FFF2-40B4-BE49-F238E27FC236}">
                <a16:creationId xmlns:a16="http://schemas.microsoft.com/office/drawing/2014/main" id="{EAE699C7-0FB5-492A-9E10-FA6624E24637}"/>
              </a:ext>
            </a:extLst>
          </p:cNvPr>
          <p:cNvSpPr>
            <a:spLocks/>
          </p:cNvSpPr>
          <p:nvPr/>
        </p:nvSpPr>
        <p:spPr bwMode="auto">
          <a:xfrm>
            <a:off x="5521325" y="3902075"/>
            <a:ext cx="207963" cy="254000"/>
          </a:xfrm>
          <a:custGeom>
            <a:avLst/>
            <a:gdLst>
              <a:gd name="T0" fmla="*/ 0 w 327"/>
              <a:gd name="T1" fmla="*/ 2147483646 h 399"/>
              <a:gd name="T2" fmla="*/ 2147483646 w 327"/>
              <a:gd name="T3" fmla="*/ 2147483646 h 399"/>
              <a:gd name="T4" fmla="*/ 2147483646 w 327"/>
              <a:gd name="T5" fmla="*/ 2147483646 h 399"/>
              <a:gd name="T6" fmla="*/ 2147483646 w 327"/>
              <a:gd name="T7" fmla="*/ 2147483646 h 399"/>
              <a:gd name="T8" fmla="*/ 2147483646 w 327"/>
              <a:gd name="T9" fmla="*/ 2147483646 h 399"/>
              <a:gd name="T10" fmla="*/ 2147483646 w 327"/>
              <a:gd name="T11" fmla="*/ 2147483646 h 399"/>
              <a:gd name="T12" fmla="*/ 2147483646 w 327"/>
              <a:gd name="T13" fmla="*/ 2147483646 h 399"/>
              <a:gd name="T14" fmla="*/ 2147483646 w 327"/>
              <a:gd name="T15" fmla="*/ 2147483646 h 399"/>
              <a:gd name="T16" fmla="*/ 2147483646 w 327"/>
              <a:gd name="T17" fmla="*/ 0 h 3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7"/>
              <a:gd name="T28" fmla="*/ 0 h 399"/>
              <a:gd name="T29" fmla="*/ 327 w 327"/>
              <a:gd name="T30" fmla="*/ 399 h 39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7" h="399">
                <a:moveTo>
                  <a:pt x="0" y="399"/>
                </a:moveTo>
                <a:cubicBezTo>
                  <a:pt x="2" y="379"/>
                  <a:pt x="10" y="309"/>
                  <a:pt x="15" y="276"/>
                </a:cubicBezTo>
                <a:cubicBezTo>
                  <a:pt x="20" y="243"/>
                  <a:pt x="25" y="225"/>
                  <a:pt x="30" y="203"/>
                </a:cubicBezTo>
                <a:cubicBezTo>
                  <a:pt x="35" y="181"/>
                  <a:pt x="36" y="165"/>
                  <a:pt x="48" y="144"/>
                </a:cubicBezTo>
                <a:cubicBezTo>
                  <a:pt x="60" y="123"/>
                  <a:pt x="83" y="95"/>
                  <a:pt x="105" y="78"/>
                </a:cubicBezTo>
                <a:cubicBezTo>
                  <a:pt x="127" y="61"/>
                  <a:pt x="160" y="51"/>
                  <a:pt x="183" y="42"/>
                </a:cubicBezTo>
                <a:cubicBezTo>
                  <a:pt x="206" y="33"/>
                  <a:pt x="227" y="28"/>
                  <a:pt x="243" y="24"/>
                </a:cubicBezTo>
                <a:cubicBezTo>
                  <a:pt x="259" y="20"/>
                  <a:pt x="268" y="22"/>
                  <a:pt x="282" y="18"/>
                </a:cubicBezTo>
                <a:cubicBezTo>
                  <a:pt x="296" y="14"/>
                  <a:pt x="318" y="4"/>
                  <a:pt x="327" y="0"/>
                </a:cubicBezTo>
              </a:path>
            </a:pathLst>
          </a:custGeom>
          <a:noFill/>
          <a:ln w="1905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7" name="Freeform 18">
            <a:extLst>
              <a:ext uri="{FF2B5EF4-FFF2-40B4-BE49-F238E27FC236}">
                <a16:creationId xmlns:a16="http://schemas.microsoft.com/office/drawing/2014/main" id="{358974C6-3846-4DA7-94EA-E713767366A0}"/>
              </a:ext>
            </a:extLst>
          </p:cNvPr>
          <p:cNvSpPr>
            <a:spLocks/>
          </p:cNvSpPr>
          <p:nvPr/>
        </p:nvSpPr>
        <p:spPr bwMode="auto">
          <a:xfrm>
            <a:off x="5734050" y="2867025"/>
            <a:ext cx="1098550" cy="1281113"/>
          </a:xfrm>
          <a:custGeom>
            <a:avLst/>
            <a:gdLst>
              <a:gd name="T0" fmla="*/ 0 w 1731"/>
              <a:gd name="T1" fmla="*/ 2147483646 h 2018"/>
              <a:gd name="T2" fmla="*/ 2147483646 w 1731"/>
              <a:gd name="T3" fmla="*/ 2147483646 h 2018"/>
              <a:gd name="T4" fmla="*/ 2147483646 w 1731"/>
              <a:gd name="T5" fmla="*/ 2147483646 h 2018"/>
              <a:gd name="T6" fmla="*/ 2147483646 w 1731"/>
              <a:gd name="T7" fmla="*/ 2147483646 h 2018"/>
              <a:gd name="T8" fmla="*/ 2147483646 w 1731"/>
              <a:gd name="T9" fmla="*/ 2147483646 h 2018"/>
              <a:gd name="T10" fmla="*/ 2147483646 w 1731"/>
              <a:gd name="T11" fmla="*/ 2147483646 h 2018"/>
              <a:gd name="T12" fmla="*/ 2147483646 w 1731"/>
              <a:gd name="T13" fmla="*/ 2147483646 h 2018"/>
              <a:gd name="T14" fmla="*/ 2147483646 w 1731"/>
              <a:gd name="T15" fmla="*/ 2147483646 h 2018"/>
              <a:gd name="T16" fmla="*/ 2147483646 w 1731"/>
              <a:gd name="T17" fmla="*/ 2147483646 h 2018"/>
              <a:gd name="T18" fmla="*/ 2147483646 w 1731"/>
              <a:gd name="T19" fmla="*/ 2147483646 h 2018"/>
              <a:gd name="T20" fmla="*/ 2147483646 w 1731"/>
              <a:gd name="T21" fmla="*/ 2147483646 h 2018"/>
              <a:gd name="T22" fmla="*/ 2147483646 w 1731"/>
              <a:gd name="T23" fmla="*/ 2147483646 h 2018"/>
              <a:gd name="T24" fmla="*/ 2147483646 w 1731"/>
              <a:gd name="T25" fmla="*/ 2147483646 h 2018"/>
              <a:gd name="T26" fmla="*/ 2147483646 w 1731"/>
              <a:gd name="T27" fmla="*/ 2147483646 h 2018"/>
              <a:gd name="T28" fmla="*/ 2147483646 w 1731"/>
              <a:gd name="T29" fmla="*/ 2147483646 h 2018"/>
              <a:gd name="T30" fmla="*/ 2147483646 w 1731"/>
              <a:gd name="T31" fmla="*/ 2147483646 h 2018"/>
              <a:gd name="T32" fmla="*/ 2147483646 w 1731"/>
              <a:gd name="T33" fmla="*/ 2147483646 h 2018"/>
              <a:gd name="T34" fmla="*/ 2147483646 w 1731"/>
              <a:gd name="T35" fmla="*/ 2147483646 h 2018"/>
              <a:gd name="T36" fmla="*/ 2147483646 w 1731"/>
              <a:gd name="T37" fmla="*/ 2147483646 h 2018"/>
              <a:gd name="T38" fmla="*/ 2147483646 w 1731"/>
              <a:gd name="T39" fmla="*/ 2147483646 h 2018"/>
              <a:gd name="T40" fmla="*/ 2147483646 w 1731"/>
              <a:gd name="T41" fmla="*/ 2147483646 h 2018"/>
              <a:gd name="T42" fmla="*/ 2147483646 w 1731"/>
              <a:gd name="T43" fmla="*/ 2147483646 h 2018"/>
              <a:gd name="T44" fmla="*/ 2147483646 w 1731"/>
              <a:gd name="T45" fmla="*/ 2147483646 h 20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731"/>
              <a:gd name="T70" fmla="*/ 0 h 2018"/>
              <a:gd name="T71" fmla="*/ 1731 w 1731"/>
              <a:gd name="T72" fmla="*/ 2018 h 201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731" h="2018">
                <a:moveTo>
                  <a:pt x="0" y="1634"/>
                </a:moveTo>
                <a:cubicBezTo>
                  <a:pt x="6" y="1620"/>
                  <a:pt x="27" y="1596"/>
                  <a:pt x="38" y="1552"/>
                </a:cubicBezTo>
                <a:cubicBezTo>
                  <a:pt x="49" y="1508"/>
                  <a:pt x="59" y="1434"/>
                  <a:pt x="66" y="1370"/>
                </a:cubicBezTo>
                <a:cubicBezTo>
                  <a:pt x="73" y="1306"/>
                  <a:pt x="73" y="1243"/>
                  <a:pt x="78" y="1166"/>
                </a:cubicBezTo>
                <a:cubicBezTo>
                  <a:pt x="83" y="1089"/>
                  <a:pt x="90" y="996"/>
                  <a:pt x="96" y="908"/>
                </a:cubicBezTo>
                <a:cubicBezTo>
                  <a:pt x="102" y="820"/>
                  <a:pt x="111" y="713"/>
                  <a:pt x="117" y="635"/>
                </a:cubicBezTo>
                <a:cubicBezTo>
                  <a:pt x="123" y="557"/>
                  <a:pt x="129" y="501"/>
                  <a:pt x="135" y="440"/>
                </a:cubicBezTo>
                <a:cubicBezTo>
                  <a:pt x="141" y="379"/>
                  <a:pt x="149" y="319"/>
                  <a:pt x="156" y="269"/>
                </a:cubicBezTo>
                <a:cubicBezTo>
                  <a:pt x="163" y="219"/>
                  <a:pt x="166" y="175"/>
                  <a:pt x="174" y="140"/>
                </a:cubicBezTo>
                <a:cubicBezTo>
                  <a:pt x="182" y="105"/>
                  <a:pt x="196" y="78"/>
                  <a:pt x="204" y="59"/>
                </a:cubicBezTo>
                <a:cubicBezTo>
                  <a:pt x="212" y="40"/>
                  <a:pt x="211" y="32"/>
                  <a:pt x="225" y="23"/>
                </a:cubicBezTo>
                <a:cubicBezTo>
                  <a:pt x="239" y="14"/>
                  <a:pt x="265" y="0"/>
                  <a:pt x="285" y="7"/>
                </a:cubicBezTo>
                <a:cubicBezTo>
                  <a:pt x="305" y="14"/>
                  <a:pt x="318" y="23"/>
                  <a:pt x="348" y="68"/>
                </a:cubicBezTo>
                <a:cubicBezTo>
                  <a:pt x="378" y="113"/>
                  <a:pt x="421" y="194"/>
                  <a:pt x="465" y="277"/>
                </a:cubicBezTo>
                <a:cubicBezTo>
                  <a:pt x="509" y="360"/>
                  <a:pt x="567" y="480"/>
                  <a:pt x="615" y="569"/>
                </a:cubicBezTo>
                <a:cubicBezTo>
                  <a:pt x="663" y="658"/>
                  <a:pt x="705" y="724"/>
                  <a:pt x="750" y="809"/>
                </a:cubicBezTo>
                <a:cubicBezTo>
                  <a:pt x="795" y="894"/>
                  <a:pt x="830" y="987"/>
                  <a:pt x="885" y="1079"/>
                </a:cubicBezTo>
                <a:cubicBezTo>
                  <a:pt x="940" y="1171"/>
                  <a:pt x="1028" y="1292"/>
                  <a:pt x="1080" y="1364"/>
                </a:cubicBezTo>
                <a:cubicBezTo>
                  <a:pt x="1132" y="1436"/>
                  <a:pt x="1157" y="1465"/>
                  <a:pt x="1197" y="1514"/>
                </a:cubicBezTo>
                <a:cubicBezTo>
                  <a:pt x="1237" y="1563"/>
                  <a:pt x="1283" y="1618"/>
                  <a:pt x="1323" y="1661"/>
                </a:cubicBezTo>
                <a:cubicBezTo>
                  <a:pt x="1363" y="1704"/>
                  <a:pt x="1394" y="1731"/>
                  <a:pt x="1437" y="1772"/>
                </a:cubicBezTo>
                <a:cubicBezTo>
                  <a:pt x="1480" y="1813"/>
                  <a:pt x="1532" y="1866"/>
                  <a:pt x="1581" y="1907"/>
                </a:cubicBezTo>
                <a:cubicBezTo>
                  <a:pt x="1630" y="1948"/>
                  <a:pt x="1700" y="1995"/>
                  <a:pt x="1731" y="2018"/>
                </a:cubicBezTo>
              </a:path>
            </a:pathLst>
          </a:custGeom>
          <a:noFill/>
          <a:ln w="190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8" name="Freeform 17">
            <a:extLst>
              <a:ext uri="{FF2B5EF4-FFF2-40B4-BE49-F238E27FC236}">
                <a16:creationId xmlns:a16="http://schemas.microsoft.com/office/drawing/2014/main" id="{348E5A37-FA2D-4363-BAC0-33279E353590}"/>
              </a:ext>
            </a:extLst>
          </p:cNvPr>
          <p:cNvSpPr>
            <a:spLocks/>
          </p:cNvSpPr>
          <p:nvPr/>
        </p:nvSpPr>
        <p:spPr bwMode="auto">
          <a:xfrm>
            <a:off x="6834188" y="4146550"/>
            <a:ext cx="1625600" cy="84138"/>
          </a:xfrm>
          <a:custGeom>
            <a:avLst/>
            <a:gdLst>
              <a:gd name="T0" fmla="*/ 0 w 2559"/>
              <a:gd name="T1" fmla="*/ 0 h 133"/>
              <a:gd name="T2" fmla="*/ 2147483646 w 2559"/>
              <a:gd name="T3" fmla="*/ 2147483646 h 133"/>
              <a:gd name="T4" fmla="*/ 2147483646 w 2559"/>
              <a:gd name="T5" fmla="*/ 2147483646 h 133"/>
              <a:gd name="T6" fmla="*/ 2147483646 w 2559"/>
              <a:gd name="T7" fmla="*/ 2147483646 h 133"/>
              <a:gd name="T8" fmla="*/ 2147483646 w 2559"/>
              <a:gd name="T9" fmla="*/ 2147483646 h 133"/>
              <a:gd name="T10" fmla="*/ 2147483646 w 2559"/>
              <a:gd name="T11" fmla="*/ 2147483646 h 133"/>
              <a:gd name="T12" fmla="*/ 2147483646 w 2559"/>
              <a:gd name="T13" fmla="*/ 2147483646 h 133"/>
              <a:gd name="T14" fmla="*/ 2147483646 w 2559"/>
              <a:gd name="T15" fmla="*/ 2147483646 h 133"/>
              <a:gd name="T16" fmla="*/ 2147483646 w 2559"/>
              <a:gd name="T17" fmla="*/ 2147483646 h 133"/>
              <a:gd name="T18" fmla="*/ 2147483646 w 2559"/>
              <a:gd name="T19" fmla="*/ 2147483646 h 133"/>
              <a:gd name="T20" fmla="*/ 2147483646 w 2559"/>
              <a:gd name="T21" fmla="*/ 2147483646 h 1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559"/>
              <a:gd name="T34" fmla="*/ 0 h 133"/>
              <a:gd name="T35" fmla="*/ 2559 w 2559"/>
              <a:gd name="T36" fmla="*/ 133 h 13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559" h="133">
                <a:moveTo>
                  <a:pt x="0" y="0"/>
                </a:moveTo>
                <a:cubicBezTo>
                  <a:pt x="19" y="9"/>
                  <a:pt x="70" y="39"/>
                  <a:pt x="111" y="54"/>
                </a:cubicBezTo>
                <a:cubicBezTo>
                  <a:pt x="152" y="69"/>
                  <a:pt x="199" y="82"/>
                  <a:pt x="249" y="93"/>
                </a:cubicBezTo>
                <a:cubicBezTo>
                  <a:pt x="299" y="104"/>
                  <a:pt x="347" y="116"/>
                  <a:pt x="414" y="122"/>
                </a:cubicBezTo>
                <a:cubicBezTo>
                  <a:pt x="481" y="128"/>
                  <a:pt x="542" y="133"/>
                  <a:pt x="654" y="129"/>
                </a:cubicBezTo>
                <a:cubicBezTo>
                  <a:pt x="766" y="125"/>
                  <a:pt x="963" y="110"/>
                  <a:pt x="1089" y="99"/>
                </a:cubicBezTo>
                <a:cubicBezTo>
                  <a:pt x="1215" y="88"/>
                  <a:pt x="1310" y="72"/>
                  <a:pt x="1412" y="62"/>
                </a:cubicBezTo>
                <a:cubicBezTo>
                  <a:pt x="1514" y="52"/>
                  <a:pt x="1610" y="44"/>
                  <a:pt x="1704" y="39"/>
                </a:cubicBezTo>
                <a:cubicBezTo>
                  <a:pt x="1798" y="34"/>
                  <a:pt x="1868" y="35"/>
                  <a:pt x="1974" y="32"/>
                </a:cubicBezTo>
                <a:cubicBezTo>
                  <a:pt x="2080" y="29"/>
                  <a:pt x="2243" y="25"/>
                  <a:pt x="2340" y="24"/>
                </a:cubicBezTo>
                <a:cubicBezTo>
                  <a:pt x="2437" y="23"/>
                  <a:pt x="2514" y="24"/>
                  <a:pt x="2559" y="24"/>
                </a:cubicBezTo>
              </a:path>
            </a:pathLst>
          </a:custGeom>
          <a:noFill/>
          <a:ln w="190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9" name="Line 16">
            <a:extLst>
              <a:ext uri="{FF2B5EF4-FFF2-40B4-BE49-F238E27FC236}">
                <a16:creationId xmlns:a16="http://schemas.microsoft.com/office/drawing/2014/main" id="{10799255-67F9-4C82-A9D1-43A957CA62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3300" y="3122613"/>
            <a:ext cx="5019675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60" name="Text Box 15">
            <a:extLst>
              <a:ext uri="{FF2B5EF4-FFF2-40B4-BE49-F238E27FC236}">
                <a16:creationId xmlns:a16="http://schemas.microsoft.com/office/drawing/2014/main" id="{779B2D5A-5950-4BCC-BA14-4B257F552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989263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0</a:t>
            </a:r>
            <a:endParaRPr lang="cs-CZ" altLang="cs-CZ" sz="1800"/>
          </a:p>
        </p:txBody>
      </p:sp>
      <p:sp>
        <p:nvSpPr>
          <p:cNvPr id="69661" name="Line 14">
            <a:extLst>
              <a:ext uri="{FF2B5EF4-FFF2-40B4-BE49-F238E27FC236}">
                <a16:creationId xmlns:a16="http://schemas.microsoft.com/office/drawing/2014/main" id="{A8C84330-AD19-4D1F-A3DB-BBC5B687A9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9025" y="4149725"/>
            <a:ext cx="5019675" cy="0"/>
          </a:xfrm>
          <a:prstGeom prst="line">
            <a:avLst/>
          </a:prstGeom>
          <a:noFill/>
          <a:ln w="9525">
            <a:solidFill>
              <a:srgbClr val="00B05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62" name="Text Box 13">
            <a:extLst>
              <a:ext uri="{FF2B5EF4-FFF2-40B4-BE49-F238E27FC236}">
                <a16:creationId xmlns:a16="http://schemas.microsoft.com/office/drawing/2014/main" id="{BCBD8534-41D3-4835-912E-86A686F34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1388" y="4027488"/>
            <a:ext cx="2063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>
                <a:cs typeface="Times New Roman" panose="02020603050405020304" pitchFamily="18" charset="0"/>
              </a:rPr>
              <a:t>t</a:t>
            </a:r>
            <a:endParaRPr lang="cs-CZ" altLang="cs-CZ" sz="1800"/>
          </a:p>
        </p:txBody>
      </p:sp>
      <p:sp>
        <p:nvSpPr>
          <p:cNvPr id="69663" name="Text Box 12">
            <a:extLst>
              <a:ext uri="{FF2B5EF4-FFF2-40B4-BE49-F238E27FC236}">
                <a16:creationId xmlns:a16="http://schemas.microsoft.com/office/drawing/2014/main" id="{7BFE8879-FDD0-4017-BAA7-2E38D8B85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975" y="2827338"/>
            <a:ext cx="5651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800000"/>
                </a:solidFill>
                <a:cs typeface="Times New Roman" panose="02020603050405020304" pitchFamily="18" charset="0"/>
              </a:rPr>
              <a:t>AP</a:t>
            </a:r>
            <a:endParaRPr lang="cs-CZ" altLang="cs-CZ" sz="1800" b="1"/>
          </a:p>
        </p:txBody>
      </p:sp>
      <p:sp>
        <p:nvSpPr>
          <p:cNvPr id="69664" name="Text Box 11">
            <a:extLst>
              <a:ext uri="{FF2B5EF4-FFF2-40B4-BE49-F238E27FC236}">
                <a16:creationId xmlns:a16="http://schemas.microsoft.com/office/drawing/2014/main" id="{BB77423D-5CB3-4C7A-BA41-F7B50D2DB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88" y="3132138"/>
            <a:ext cx="147161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u="sng">
                <a:solidFill>
                  <a:srgbClr val="FF0000"/>
                </a:solidFill>
                <a:cs typeface="Times New Roman" panose="02020603050405020304" pitchFamily="18" charset="0"/>
              </a:rPr>
              <a:t>fáze depolarizace</a:t>
            </a:r>
            <a:endParaRPr lang="cs-CZ" altLang="cs-CZ" sz="12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kladná zpětná vazba: </a:t>
            </a:r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lang="cs-CZ" altLang="cs-CZ" sz="1200">
                <a:cs typeface="Times New Roman" panose="02020603050405020304" pitchFamily="18" charset="0"/>
              </a:rPr>
              <a:t>g</a:t>
            </a:r>
            <a:r>
              <a:rPr lang="cs-CZ" altLang="cs-CZ" sz="1200" baseline="-30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Na </a:t>
            </a:r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cs-CZ" altLang="cs-CZ" sz="1200">
                <a:cs typeface="Times New Roman" panose="02020603050405020304" pitchFamily="18" charset="0"/>
              </a:rPr>
              <a:t> depol </a:t>
            </a:r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cs-CZ" altLang="cs-CZ" sz="1200">
                <a:cs typeface="Times New Roman" panose="02020603050405020304" pitchFamily="18" charset="0"/>
              </a:rPr>
              <a:t> </a:t>
            </a:r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lang="cs-CZ" altLang="cs-CZ" sz="1200">
                <a:cs typeface="Times New Roman" panose="02020603050405020304" pitchFamily="18" charset="0"/>
              </a:rPr>
              <a:t>g</a:t>
            </a:r>
            <a:r>
              <a:rPr lang="cs-CZ" altLang="cs-CZ" sz="1200" baseline="-30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Na</a:t>
            </a:r>
            <a:endParaRPr lang="cs-CZ" altLang="cs-CZ" sz="120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9665" name="Text Box 10">
            <a:extLst>
              <a:ext uri="{FF2B5EF4-FFF2-40B4-BE49-F238E27FC236}">
                <a16:creationId xmlns:a16="http://schemas.microsoft.com/office/drawing/2014/main" id="{E64011CC-C9B3-4174-B14D-63E3CBC9A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2100" y="3151188"/>
            <a:ext cx="1135063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u="sng">
                <a:solidFill>
                  <a:srgbClr val="FF0000"/>
                </a:solidFill>
                <a:cs typeface="Times New Roman" panose="02020603050405020304" pitchFamily="18" charset="0"/>
              </a:rPr>
              <a:t>fáze repolarizace</a:t>
            </a:r>
            <a:r>
              <a:rPr lang="cs-CZ" altLang="cs-CZ" sz="1200">
                <a:cs typeface="Times New Roman" panose="02020603050405020304" pitchFamily="18" charset="0"/>
              </a:rPr>
              <a:t>:</a:t>
            </a:r>
            <a:endParaRPr lang="cs-CZ" altLang="cs-CZ" sz="12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inaktivace g</a:t>
            </a:r>
            <a:r>
              <a:rPr lang="cs-CZ" altLang="cs-CZ" sz="1200" baseline="-30000">
                <a:cs typeface="Times New Roman" panose="02020603050405020304" pitchFamily="18" charset="0"/>
              </a:rPr>
              <a:t>Na </a:t>
            </a:r>
            <a:r>
              <a:rPr lang="cs-CZ" altLang="cs-CZ" sz="1200">
                <a:cs typeface="Times New Roman" panose="02020603050405020304" pitchFamily="18" charset="0"/>
              </a:rPr>
              <a:t>a aktivace g</a:t>
            </a:r>
            <a:r>
              <a:rPr lang="cs-CZ" altLang="cs-CZ" sz="1200" baseline="-30000">
                <a:cs typeface="Times New Roman" panose="02020603050405020304" pitchFamily="18" charset="0"/>
              </a:rPr>
              <a:t>K</a:t>
            </a:r>
            <a:endParaRPr lang="cs-CZ" altLang="cs-CZ" sz="1200"/>
          </a:p>
        </p:txBody>
      </p:sp>
      <p:sp>
        <p:nvSpPr>
          <p:cNvPr id="69666" name="Line 9">
            <a:extLst>
              <a:ext uri="{FF2B5EF4-FFF2-40B4-BE49-F238E27FC236}">
                <a16:creationId xmlns:a16="http://schemas.microsoft.com/office/drawing/2014/main" id="{E1BC4C51-83BD-42FF-AE78-6501EDA30B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2725" y="3400425"/>
            <a:ext cx="460375" cy="142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67" name="Line 8">
            <a:extLst>
              <a:ext uri="{FF2B5EF4-FFF2-40B4-BE49-F238E27FC236}">
                <a16:creationId xmlns:a16="http://schemas.microsoft.com/office/drawing/2014/main" id="{7DCF9C91-2677-498D-9321-89C8B85D43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80163" y="3494088"/>
            <a:ext cx="296862" cy="180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68" name="Text Box 7">
            <a:extLst>
              <a:ext uri="{FF2B5EF4-FFF2-40B4-BE49-F238E27FC236}">
                <a16:creationId xmlns:a16="http://schemas.microsoft.com/office/drawing/2014/main" id="{99F3A3E8-1811-4FD4-BBB2-8EC07B3D4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475163"/>
            <a:ext cx="25161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u="sng">
                <a:solidFill>
                  <a:srgbClr val="FF0000"/>
                </a:solidFill>
                <a:cs typeface="Times New Roman" panose="02020603050405020304" pitchFamily="18" charset="0"/>
              </a:rPr>
              <a:t>fáze hyperpolarizace </a:t>
            </a:r>
            <a:r>
              <a:rPr lang="cs-CZ" altLang="cs-CZ" sz="1200">
                <a:cs typeface="Times New Roman" panose="02020603050405020304" pitchFamily="18" charset="0"/>
              </a:rPr>
              <a:t>(deaktivace g</a:t>
            </a:r>
            <a:r>
              <a:rPr lang="cs-CZ" altLang="cs-CZ" sz="1200" baseline="-30000">
                <a:cs typeface="Times New Roman" panose="02020603050405020304" pitchFamily="18" charset="0"/>
              </a:rPr>
              <a:t>K,</a:t>
            </a:r>
            <a:r>
              <a:rPr lang="cs-CZ" altLang="cs-CZ" sz="1200">
                <a:cs typeface="Times New Roman" panose="02020603050405020304" pitchFamily="18" charset="0"/>
              </a:rPr>
              <a:t> aktivace g</a:t>
            </a:r>
            <a:r>
              <a:rPr lang="cs-CZ" altLang="cs-CZ" sz="1200" baseline="-30000">
                <a:cs typeface="Times New Roman" panose="02020603050405020304" pitchFamily="18" charset="0"/>
              </a:rPr>
              <a:t>Cl </a:t>
            </a:r>
            <a:r>
              <a:rPr lang="cs-CZ" altLang="cs-CZ" sz="1200">
                <a:cs typeface="Times New Roman" panose="02020603050405020304" pitchFamily="18" charset="0"/>
              </a:rPr>
              <a:t>)</a:t>
            </a:r>
            <a:endParaRPr lang="cs-CZ" altLang="cs-CZ" sz="1200"/>
          </a:p>
        </p:txBody>
      </p:sp>
      <p:sp>
        <p:nvSpPr>
          <p:cNvPr id="69669" name="Line 6">
            <a:extLst>
              <a:ext uri="{FF2B5EF4-FFF2-40B4-BE49-F238E27FC236}">
                <a16:creationId xmlns:a16="http://schemas.microsoft.com/office/drawing/2014/main" id="{A00A4BF7-EA58-438E-BE97-23B5200457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1713" y="4230688"/>
            <a:ext cx="106362" cy="139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70" name="Text Box 5">
            <a:extLst>
              <a:ext uri="{FF2B5EF4-FFF2-40B4-BE49-F238E27FC236}">
                <a16:creationId xmlns:a16="http://schemas.microsoft.com/office/drawing/2014/main" id="{97F2F84C-8DE0-43CB-9F77-5C732D351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373688"/>
            <a:ext cx="7200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u="sng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bg1"/>
                </a:solidFill>
                <a:cs typeface="Times New Roman" panose="02020603050405020304" pitchFamily="18" charset="0"/>
              </a:rPr>
              <a:t>Mechanismus spuštění činnostního potenciálu v buněčné membráně je analogický  monostabilnímu klopnému obvodu v elektrotechnice</a:t>
            </a:r>
            <a:r>
              <a:rPr lang="cs-CZ" altLang="cs-CZ" sz="1800">
                <a:solidFill>
                  <a:schemeClr val="bg1"/>
                </a:solidFill>
                <a:cs typeface="Times New Roman" panose="02020603050405020304" pitchFamily="18" charset="0"/>
              </a:rPr>
              <a:t>☺</a:t>
            </a: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71" name="Rectangle 54">
            <a:extLst>
              <a:ext uri="{FF2B5EF4-FFF2-40B4-BE49-F238E27FC236}">
                <a16:creationId xmlns:a16="http://schemas.microsoft.com/office/drawing/2014/main" id="{D815C5D0-8545-4F2E-9ECD-E7B1272FC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3" y="184785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69672" name="Rectangle 67">
            <a:extLst>
              <a:ext uri="{FF2B5EF4-FFF2-40B4-BE49-F238E27FC236}">
                <a16:creationId xmlns:a16="http://schemas.microsoft.com/office/drawing/2014/main" id="{711EB94A-66A4-471D-83DA-0E97F1282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3" y="184785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69673" name="Text Box 27">
            <a:extLst>
              <a:ext uri="{FF2B5EF4-FFF2-40B4-BE49-F238E27FC236}">
                <a16:creationId xmlns:a16="http://schemas.microsoft.com/office/drawing/2014/main" id="{6E27E6A7-AADE-454A-9F3A-00F5E9A3B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1927225"/>
            <a:ext cx="11461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podprahový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 podnět</a:t>
            </a:r>
            <a:endParaRPr lang="cs-CZ" altLang="cs-CZ" sz="1800">
              <a:solidFill>
                <a:schemeClr val="accent2"/>
              </a:solidFill>
            </a:endParaRPr>
          </a:p>
        </p:txBody>
      </p:sp>
      <p:sp>
        <p:nvSpPr>
          <p:cNvPr id="69674" name="Text Box 27">
            <a:extLst>
              <a:ext uri="{FF2B5EF4-FFF2-40B4-BE49-F238E27FC236}">
                <a16:creationId xmlns:a16="http://schemas.microsoft.com/office/drawing/2014/main" id="{591684A0-F956-4145-9961-4D716ADA5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913" y="1703388"/>
            <a:ext cx="11477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nadprahový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 podnět</a:t>
            </a:r>
            <a:endParaRPr lang="cs-CZ" altLang="cs-CZ" sz="1800">
              <a:solidFill>
                <a:schemeClr val="accent2"/>
              </a:solidFill>
            </a:endParaRPr>
          </a:p>
        </p:txBody>
      </p:sp>
      <p:pic>
        <p:nvPicPr>
          <p:cNvPr id="57" name="Obrázek 56" descr="Obsah obrázku vsedě&#10;&#10;Popis byl vytvořen automaticky">
            <a:extLst>
              <a:ext uri="{FF2B5EF4-FFF2-40B4-BE49-F238E27FC236}">
                <a16:creationId xmlns:a16="http://schemas.microsoft.com/office/drawing/2014/main" id="{DAA25A07-2B02-4BD7-B394-6E087E28E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670" y="581348"/>
            <a:ext cx="960210" cy="92777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108C9E-1C08-4CCE-913A-6A7A17678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0575" y="83740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67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Obrázek 4">
            <a:extLst>
              <a:ext uri="{FF2B5EF4-FFF2-40B4-BE49-F238E27FC236}">
                <a16:creationId xmlns:a16="http://schemas.microsoft.com/office/drawing/2014/main" id="{38E1006D-BE65-4CD7-9087-62568CC285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0"/>
          <a:stretch>
            <a:fillRect/>
          </a:stretch>
        </p:blipFill>
        <p:spPr bwMode="auto">
          <a:xfrm>
            <a:off x="293688" y="1370013"/>
            <a:ext cx="4999037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4">
            <a:extLst>
              <a:ext uri="{FF2B5EF4-FFF2-40B4-BE49-F238E27FC236}">
                <a16:creationId xmlns:a16="http://schemas.microsoft.com/office/drawing/2014/main" id="{AE3EFE29-DD09-40EC-AB94-85C965BD4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700" y="5516563"/>
            <a:ext cx="347663" cy="703262"/>
          </a:xfrm>
          <a:prstGeom prst="rect">
            <a:avLst/>
          </a:prstGeom>
          <a:gradFill rotWithShape="0">
            <a:gsLst>
              <a:gs pos="0">
                <a:srgbClr val="FFFFD6"/>
              </a:gs>
              <a:gs pos="50000">
                <a:srgbClr val="FF0000"/>
              </a:gs>
              <a:gs pos="100000">
                <a:srgbClr val="FFFFD6"/>
              </a:gs>
            </a:gsLst>
            <a:lin ang="5400000" scaled="1"/>
          </a:gra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1800" b="1">
                <a:solidFill>
                  <a:srgbClr val="C60000"/>
                </a:solidFill>
                <a:latin typeface="+mn-lt"/>
              </a:rPr>
              <a:t>AP</a:t>
            </a:r>
          </a:p>
        </p:txBody>
      </p:sp>
      <p:sp>
        <p:nvSpPr>
          <p:cNvPr id="278533" name="Text Box 5">
            <a:extLst>
              <a:ext uri="{FF2B5EF4-FFF2-40B4-BE49-F238E27FC236}">
                <a16:creationId xmlns:a16="http://schemas.microsoft.com/office/drawing/2014/main" id="{4B6E9A79-51AE-4689-B47C-FE8DDB339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938" y="1346200"/>
            <a:ext cx="1439862" cy="682625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70196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cs-CZ" sz="1600" b="1">
                <a:solidFill>
                  <a:schemeClr val="tx1"/>
                </a:solidFill>
                <a:latin typeface="+mn-lt"/>
              </a:rPr>
              <a:t>Absolutní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cs-CZ" sz="1600" b="1">
                <a:solidFill>
                  <a:schemeClr val="tx1"/>
                </a:solidFill>
                <a:latin typeface="+mn-lt"/>
              </a:rPr>
              <a:t>refrakterní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cs-CZ" sz="1600" b="1">
                <a:solidFill>
                  <a:schemeClr val="tx1"/>
                </a:solidFill>
                <a:latin typeface="+mn-lt"/>
              </a:rPr>
              <a:t>fáze</a:t>
            </a:r>
          </a:p>
        </p:txBody>
      </p:sp>
      <p:sp>
        <p:nvSpPr>
          <p:cNvPr id="73734" name="Text Box 6">
            <a:extLst>
              <a:ext uri="{FF2B5EF4-FFF2-40B4-BE49-F238E27FC236}">
                <a16:creationId xmlns:a16="http://schemas.microsoft.com/office/drawing/2014/main" id="{4DD260A0-A851-4E83-9B21-9918DFF38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25" y="2006600"/>
            <a:ext cx="1430338" cy="684213"/>
          </a:xfrm>
          <a:prstGeom prst="rect">
            <a:avLst/>
          </a:prstGeom>
          <a:gradFill rotWithShape="0">
            <a:gsLst>
              <a:gs pos="0">
                <a:srgbClr val="99FFCC"/>
              </a:gs>
              <a:gs pos="50000">
                <a:srgbClr val="B7FFDB"/>
              </a:gs>
              <a:gs pos="100000">
                <a:srgbClr val="99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600" b="1">
                <a:latin typeface="+mn-lt"/>
              </a:rPr>
              <a:t>Relativní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600" b="1">
                <a:latin typeface="+mn-lt"/>
              </a:rPr>
              <a:t>refrakterní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600" b="1">
                <a:latin typeface="+mn-lt"/>
              </a:rPr>
              <a:t>fáze</a:t>
            </a:r>
          </a:p>
        </p:txBody>
      </p:sp>
      <p:sp>
        <p:nvSpPr>
          <p:cNvPr id="71686" name="WordArt 8">
            <a:extLst>
              <a:ext uri="{FF2B5EF4-FFF2-40B4-BE49-F238E27FC236}">
                <a16:creationId xmlns:a16="http://schemas.microsoft.com/office/drawing/2014/main" id="{B334F2A4-5F14-4573-9856-1147299869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1413" y="549275"/>
            <a:ext cx="3203575" cy="434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2000" b="1" kern="10">
                <a:solidFill>
                  <a:srgbClr val="FFC000"/>
                </a:solidFill>
                <a:latin typeface="+mj-lt"/>
                <a:ea typeface="+mj-lt"/>
                <a:cs typeface="+mj-lt"/>
              </a:rPr>
              <a:t>Refrakterní fáze</a:t>
            </a:r>
          </a:p>
        </p:txBody>
      </p:sp>
      <p:sp>
        <p:nvSpPr>
          <p:cNvPr id="71687" name="Text Box 3">
            <a:extLst>
              <a:ext uri="{FF2B5EF4-FFF2-40B4-BE49-F238E27FC236}">
                <a16:creationId xmlns:a16="http://schemas.microsoft.com/office/drawing/2014/main" id="{9701E758-387B-4154-9FFE-B915461FA57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328737" y="3155950"/>
            <a:ext cx="3240087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Times New Roman" panose="02020603050405020304" pitchFamily="18" charset="0"/>
              </a:rPr>
              <a:t>Membránové napětí  [mV]</a:t>
            </a:r>
          </a:p>
        </p:txBody>
      </p:sp>
      <p:cxnSp>
        <p:nvCxnSpPr>
          <p:cNvPr id="71688" name="Přímá spojnice 3">
            <a:extLst>
              <a:ext uri="{FF2B5EF4-FFF2-40B4-BE49-F238E27FC236}">
                <a16:creationId xmlns:a16="http://schemas.microsoft.com/office/drawing/2014/main" id="{16F11D35-C2A6-4820-8C20-798E0C4F741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85850" y="1946275"/>
            <a:ext cx="0" cy="295116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1689" name="Obrázek 5">
            <a:extLst>
              <a:ext uri="{FF2B5EF4-FFF2-40B4-BE49-F238E27FC236}">
                <a16:creationId xmlns:a16="http://schemas.microsoft.com/office/drawing/2014/main" id="{7C6A311A-DA6F-42E2-B849-36F474A893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346200"/>
            <a:ext cx="3095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690" name="Přímá spojnice 7">
            <a:extLst>
              <a:ext uri="{FF2B5EF4-FFF2-40B4-BE49-F238E27FC236}">
                <a16:creationId xmlns:a16="http://schemas.microsoft.com/office/drawing/2014/main" id="{EC36AD7B-BD41-446F-A9E3-53FAB177A3D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403350" y="5516563"/>
            <a:ext cx="0" cy="7064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 Box 4">
            <a:extLst>
              <a:ext uri="{FF2B5EF4-FFF2-40B4-BE49-F238E27FC236}">
                <a16:creationId xmlns:a16="http://schemas.microsoft.com/office/drawing/2014/main" id="{6FA5DF13-BE91-4980-8A82-D75467BD4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5514975"/>
            <a:ext cx="1109662" cy="708025"/>
          </a:xfrm>
          <a:prstGeom prst="rect">
            <a:avLst/>
          </a:prstGeom>
          <a:gradFill rotWithShape="0">
            <a:gsLst>
              <a:gs pos="0">
                <a:srgbClr val="FFFFD6"/>
              </a:gs>
              <a:gs pos="50000">
                <a:srgbClr val="FFFF99"/>
              </a:gs>
              <a:gs pos="100000">
                <a:srgbClr val="FFFFD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cs-CZ" sz="1600" b="1">
                <a:solidFill>
                  <a:srgbClr val="C60000"/>
                </a:solidFill>
                <a:latin typeface="+mn-lt"/>
              </a:rPr>
              <a:t>Klidov</a:t>
            </a:r>
            <a:r>
              <a:rPr lang="cs-CZ" altLang="cs-CZ" sz="1600" b="1">
                <a:solidFill>
                  <a:srgbClr val="C60000"/>
                </a:solidFill>
                <a:latin typeface="+mn-lt"/>
              </a:rPr>
              <a:t>ý</a:t>
            </a:r>
            <a:endParaRPr lang="en-US" altLang="cs-CZ" sz="1600" b="1">
              <a:solidFill>
                <a:srgbClr val="C60000"/>
              </a:solidFill>
              <a:latin typeface="+mn-lt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1600" b="1">
                <a:solidFill>
                  <a:srgbClr val="C60000"/>
                </a:solidFill>
                <a:latin typeface="+mn-lt"/>
              </a:rPr>
              <a:t>potenciál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B27963FA-BEC2-480B-81C6-88D729D4F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338" y="5514975"/>
            <a:ext cx="1195387" cy="708025"/>
          </a:xfrm>
          <a:prstGeom prst="rect">
            <a:avLst/>
          </a:prstGeom>
          <a:gradFill rotWithShape="0">
            <a:gsLst>
              <a:gs pos="0">
                <a:srgbClr val="FFFFD6"/>
              </a:gs>
              <a:gs pos="50000">
                <a:srgbClr val="FFFF99"/>
              </a:gs>
              <a:gs pos="100000">
                <a:srgbClr val="FFFFD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cs-CZ" sz="1600" b="1">
                <a:solidFill>
                  <a:srgbClr val="C60000"/>
                </a:solidFill>
                <a:latin typeface="+mn-lt"/>
              </a:rPr>
              <a:t>Klidov</a:t>
            </a:r>
            <a:r>
              <a:rPr lang="cs-CZ" altLang="cs-CZ" sz="1600" b="1">
                <a:solidFill>
                  <a:srgbClr val="C60000"/>
                </a:solidFill>
                <a:latin typeface="+mn-lt"/>
              </a:rPr>
              <a:t>ý</a:t>
            </a:r>
            <a:endParaRPr lang="en-US" altLang="cs-CZ" sz="1600" b="1">
              <a:solidFill>
                <a:srgbClr val="C60000"/>
              </a:solidFill>
              <a:latin typeface="+mn-lt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1600" b="1">
                <a:solidFill>
                  <a:srgbClr val="C60000"/>
                </a:solidFill>
                <a:latin typeface="+mn-lt"/>
              </a:rPr>
              <a:t>potenciál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8D29DC63-30BD-4111-B946-228D715F3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3" y="5489575"/>
            <a:ext cx="2339975" cy="733425"/>
          </a:xfrm>
          <a:prstGeom prst="rect">
            <a:avLst/>
          </a:prstGeom>
          <a:gradFill rotWithShape="0">
            <a:gsLst>
              <a:gs pos="0">
                <a:schemeClr val="accent3"/>
              </a:gs>
              <a:gs pos="50000">
                <a:schemeClr val="accent5"/>
              </a:gs>
              <a:gs pos="100000">
                <a:srgbClr val="FFFFD6"/>
              </a:gs>
            </a:gsLst>
            <a:lin ang="5400000" scaled="1"/>
          </a:gra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1600" b="1">
                <a:solidFill>
                  <a:srgbClr val="C60000"/>
                </a:solidFill>
                <a:latin typeface="+mn-lt"/>
              </a:rPr>
              <a:t>Refrakterní</a:t>
            </a:r>
            <a:endParaRPr lang="en-US" altLang="cs-CZ" sz="1600" b="1">
              <a:solidFill>
                <a:srgbClr val="C60000"/>
              </a:solidFill>
              <a:latin typeface="+mn-lt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1600" b="1">
                <a:solidFill>
                  <a:srgbClr val="C60000"/>
                </a:solidFill>
                <a:latin typeface="+mn-lt"/>
              </a:rPr>
              <a:t>fáze</a:t>
            </a:r>
          </a:p>
        </p:txBody>
      </p:sp>
      <p:cxnSp>
        <p:nvCxnSpPr>
          <p:cNvPr id="71694" name="Přímá spojnice 19">
            <a:extLst>
              <a:ext uri="{FF2B5EF4-FFF2-40B4-BE49-F238E27FC236}">
                <a16:creationId xmlns:a16="http://schemas.microsoft.com/office/drawing/2014/main" id="{E8763EAA-EA47-4E5B-AE0B-7388B6DBFA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57363" y="5518150"/>
            <a:ext cx="0" cy="7048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695" name="Přímá spojnice 20">
            <a:extLst>
              <a:ext uri="{FF2B5EF4-FFF2-40B4-BE49-F238E27FC236}">
                <a16:creationId xmlns:a16="http://schemas.microsoft.com/office/drawing/2014/main" id="{D64CFBD6-4FB6-4813-A0FD-2152A74BAA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97338" y="5516563"/>
            <a:ext cx="0" cy="7334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DE2D8064-8497-4BA5-904F-5DA5E904DF08}"/>
              </a:ext>
            </a:extLst>
          </p:cNvPr>
          <p:cNvSpPr txBox="1"/>
          <p:nvPr/>
        </p:nvSpPr>
        <p:spPr>
          <a:xfrm>
            <a:off x="4359275" y="5207000"/>
            <a:ext cx="8509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čas </a:t>
            </a:r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[ms]</a:t>
            </a:r>
            <a:endParaRPr lang="cs-CZ"/>
          </a:p>
        </p:txBody>
      </p:sp>
      <p:pic>
        <p:nvPicPr>
          <p:cNvPr id="20" name="Obrázek 19" descr="Obsah obrázku vsedě&#10;&#10;Popis byl vytvořen automaticky">
            <a:extLst>
              <a:ext uri="{FF2B5EF4-FFF2-40B4-BE49-F238E27FC236}">
                <a16:creationId xmlns:a16="http://schemas.microsoft.com/office/drawing/2014/main" id="{5170D3DF-FACD-4130-BF4D-8C8C61E78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21308"/>
            <a:ext cx="1176234" cy="1136496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498AD93-C452-449C-8409-F69C474FB1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00392" y="142875"/>
            <a:ext cx="406400" cy="4064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84BC8AA-217B-4266-8253-ABFAE2CAC5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97267" y="54694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1111">
            <a:extLst>
              <a:ext uri="{FF2B5EF4-FFF2-40B4-BE49-F238E27FC236}">
                <a16:creationId xmlns:a16="http://schemas.microsoft.com/office/drawing/2014/main" id="{2D9487A9-C88A-4D98-85F1-90ED661AD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6"/>
          <a:stretch>
            <a:fillRect/>
          </a:stretch>
        </p:blipFill>
        <p:spPr bwMode="auto">
          <a:xfrm>
            <a:off x="755650" y="2133600"/>
            <a:ext cx="74168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>
            <a:extLst>
              <a:ext uri="{FF2B5EF4-FFF2-40B4-BE49-F238E27FC236}">
                <a16:creationId xmlns:a16="http://schemas.microsoft.com/office/drawing/2014/main" id="{2756A3B7-F4BD-4144-AC4C-2715CF3C5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076700"/>
            <a:ext cx="863600" cy="671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Times New Roman" panose="02020603050405020304" pitchFamily="18" charset="0"/>
              </a:rPr>
              <a:t>Oblast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cs-CZ" sz="1800" b="1">
                <a:latin typeface="Times New Roman" panose="02020603050405020304" pitchFamily="18" charset="0"/>
              </a:rPr>
              <a:t>AP</a:t>
            </a:r>
            <a:r>
              <a:rPr lang="en-GB" altLang="cs-CZ" sz="20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65A90850-A831-4EB3-A1F3-D3E5D790E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3860800"/>
            <a:ext cx="1219200" cy="839788"/>
          </a:xfrm>
          <a:prstGeom prst="rect">
            <a:avLst/>
          </a:prstGeom>
          <a:gradFill rotWithShape="0">
            <a:gsLst>
              <a:gs pos="0">
                <a:srgbClr val="FF6699"/>
              </a:gs>
              <a:gs pos="100000">
                <a:srgbClr val="FFCBDD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Times New Roman" panose="02020603050405020304" pitchFamily="18" charset="0"/>
              </a:rPr>
              <a:t>Směr postupu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Times New Roman" panose="02020603050405020304" pitchFamily="18" charset="0"/>
              </a:rPr>
              <a:t>AP</a:t>
            </a:r>
            <a:r>
              <a:rPr lang="cs-CZ" altLang="cs-CZ" sz="1600" b="1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3733" name="WordArt 6">
            <a:extLst>
              <a:ext uri="{FF2B5EF4-FFF2-40B4-BE49-F238E27FC236}">
                <a16:creationId xmlns:a16="http://schemas.microsoft.com/office/drawing/2014/main" id="{D4168D03-9135-4C5B-8C0D-AACAD040AF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9975" y="476250"/>
            <a:ext cx="413385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+mj-lt"/>
                <a:ea typeface="+mj-lt"/>
                <a:cs typeface="+mj-lt"/>
              </a:rPr>
              <a:t>Vedení vzruchu  </a:t>
            </a:r>
          </a:p>
          <a:p>
            <a:pPr algn="ctr"/>
            <a:r>
              <a:rPr lang="en-GB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+mj-lt"/>
                <a:ea typeface="+mj-lt"/>
                <a:cs typeface="+mj-lt"/>
              </a:rPr>
              <a:t>po membráně</a:t>
            </a:r>
          </a:p>
        </p:txBody>
      </p:sp>
      <p:sp>
        <p:nvSpPr>
          <p:cNvPr id="73734" name="Text Box 7">
            <a:extLst>
              <a:ext uri="{FF2B5EF4-FFF2-40B4-BE49-F238E27FC236}">
                <a16:creationId xmlns:a16="http://schemas.microsoft.com/office/drawing/2014/main" id="{26ED9213-9C6B-46EF-9485-51106C106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734050"/>
            <a:ext cx="7777162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FFFFCC"/>
                </a:solidFill>
              </a:rPr>
              <a:t>Vedení vzruchu je jednosměrné, protože opačná strana membrány se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FFFFCC"/>
                </a:solidFill>
              </a:rPr>
              <a:t>nachází v refrakterní fázi, respektive je </a:t>
            </a:r>
            <a:r>
              <a:rPr lang="cs-CZ" altLang="cs-CZ" sz="1800" b="1" dirty="0" err="1">
                <a:solidFill>
                  <a:srgbClr val="FFFFCC"/>
                </a:solidFill>
              </a:rPr>
              <a:t>hyperpolarizovaná</a:t>
            </a:r>
            <a:r>
              <a:rPr lang="cs-CZ" altLang="cs-CZ" sz="1800" dirty="0">
                <a:solidFill>
                  <a:srgbClr val="FFFFCC"/>
                </a:solidFill>
              </a:rPr>
              <a:t> .</a:t>
            </a:r>
          </a:p>
        </p:txBody>
      </p:sp>
      <p:pic>
        <p:nvPicPr>
          <p:cNvPr id="7" name="Obrázek 6" descr="Obsah obrázku vsedě&#10;&#10;Popis byl vytvořen automaticky">
            <a:extLst>
              <a:ext uri="{FF2B5EF4-FFF2-40B4-BE49-F238E27FC236}">
                <a16:creationId xmlns:a16="http://schemas.microsoft.com/office/drawing/2014/main" id="{B0E1F9A8-FF34-45E2-8DDD-A700DF15EC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15" y="-19049"/>
            <a:ext cx="960210" cy="92777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252D93-8F94-40BD-8159-312B3A55D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5420" y="24163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AFE91DE2-29EA-42F8-9242-FAD72E7C82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CC00"/>
                </a:solidFill>
              </a:rPr>
              <a:t>Činnostní potenciál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E2FA5C2-FC52-4D38-8BD6-6EB81D495B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78850" cy="4924425"/>
          </a:xfrm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rgbClr val="FFFFCC"/>
                </a:solidFill>
              </a:rPr>
              <a:t>Změny v rozložení iontů, k nimž dochází v důsledku činnostního potenciálu, jsou vyrovnávány činností iontových pump (aktivním transportem)</a:t>
            </a:r>
          </a:p>
          <a:p>
            <a:pPr eaLnBrk="1" hangingPunct="1"/>
            <a:r>
              <a:rPr lang="cs-CZ" altLang="cs-CZ" sz="2800">
                <a:solidFill>
                  <a:srgbClr val="FFFFCC"/>
                </a:solidFill>
              </a:rPr>
              <a:t>Činnostní potenciál patří k jevům označovaným jako „vše nebo nic“. Takový jev má vždy stejnou velikost. Zvyšování intenzity nadprahového podnětu se proto projeví nikoliv zvýšením amplitudy činnostního potenciálu nýbrž zvýšením jeho frekvence.</a:t>
            </a:r>
            <a:r>
              <a:rPr lang="cs-CZ" altLang="cs-CZ" sz="2800"/>
              <a:t> </a:t>
            </a:r>
          </a:p>
        </p:txBody>
      </p:sp>
      <p:pic>
        <p:nvPicPr>
          <p:cNvPr id="4" name="Obrázek 3" descr="Obsah obrázku vsedě&#10;&#10;Popis byl vytvořen automaticky">
            <a:extLst>
              <a:ext uri="{FF2B5EF4-FFF2-40B4-BE49-F238E27FC236}">
                <a16:creationId xmlns:a16="http://schemas.microsoft.com/office/drawing/2014/main" id="{5C17765F-EC98-404A-A4B5-ADE5A0C22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15" y="-19049"/>
            <a:ext cx="960210" cy="92777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772F681-88FD-4A1C-9520-F8BC9AA2A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5420" y="24163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1116">
            <a:extLst>
              <a:ext uri="{FF2B5EF4-FFF2-40B4-BE49-F238E27FC236}">
                <a16:creationId xmlns:a16="http://schemas.microsoft.com/office/drawing/2014/main" id="{FDFBC428-02F6-4AFE-BEDB-2DEDCB0E9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" b="50000"/>
          <a:stretch>
            <a:fillRect/>
          </a:stretch>
        </p:blipFill>
        <p:spPr bwMode="auto">
          <a:xfrm>
            <a:off x="1181100" y="1376363"/>
            <a:ext cx="678180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3">
            <a:extLst>
              <a:ext uri="{FF2B5EF4-FFF2-40B4-BE49-F238E27FC236}">
                <a16:creationId xmlns:a16="http://schemas.microsoft.com/office/drawing/2014/main" id="{78B827E3-90DA-4E20-9577-5002A0118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3716338"/>
            <a:ext cx="2520950" cy="396875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000" b="1">
                <a:latin typeface="Times New Roman" panose="02020603050405020304" pitchFamily="18" charset="0"/>
              </a:rPr>
              <a:t>Nadprahový </a:t>
            </a:r>
            <a:r>
              <a:rPr lang="cs-CZ" altLang="cs-CZ" sz="2000" b="1">
                <a:latin typeface="Times New Roman" panose="02020603050405020304" pitchFamily="18" charset="0"/>
              </a:rPr>
              <a:t>podnět</a:t>
            </a:r>
            <a:endParaRPr lang="en-GB" altLang="cs-CZ" sz="2000" b="1">
              <a:latin typeface="Times New Roman" panose="02020603050405020304" pitchFamily="18" charset="0"/>
            </a:endParaRPr>
          </a:p>
        </p:txBody>
      </p:sp>
      <p:sp>
        <p:nvSpPr>
          <p:cNvPr id="77828" name="Text Box 4">
            <a:extLst>
              <a:ext uri="{FF2B5EF4-FFF2-40B4-BE49-F238E27FC236}">
                <a16:creationId xmlns:a16="http://schemas.microsoft.com/office/drawing/2014/main" id="{0A96B7DA-3AC6-420F-8AFD-E83004AC0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6226175"/>
            <a:ext cx="2592387" cy="396875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000" b="1">
                <a:latin typeface="Times New Roman" panose="02020603050405020304" pitchFamily="18" charset="0"/>
              </a:rPr>
              <a:t>Podprahový </a:t>
            </a:r>
            <a:r>
              <a:rPr lang="cs-CZ" altLang="cs-CZ" sz="2000" b="1">
                <a:latin typeface="Times New Roman" panose="02020603050405020304" pitchFamily="18" charset="0"/>
              </a:rPr>
              <a:t>podnět</a:t>
            </a:r>
            <a:endParaRPr lang="en-GB" altLang="cs-CZ" sz="2000" b="1">
              <a:latin typeface="Times New Roman" panose="02020603050405020304" pitchFamily="18" charset="0"/>
            </a:endParaRPr>
          </a:p>
        </p:txBody>
      </p:sp>
      <p:sp>
        <p:nvSpPr>
          <p:cNvPr id="77829" name="Text Box 5">
            <a:extLst>
              <a:ext uri="{FF2B5EF4-FFF2-40B4-BE49-F238E27FC236}">
                <a16:creationId xmlns:a16="http://schemas.microsoft.com/office/drawing/2014/main" id="{8436C5BE-D2B3-4430-B415-DA9EC6BAE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5350" y="2770188"/>
            <a:ext cx="685800" cy="36671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b="1">
                <a:latin typeface="Times New Roman" panose="02020603050405020304" pitchFamily="18" charset="0"/>
              </a:rPr>
              <a:t>Pr</a:t>
            </a:r>
            <a:r>
              <a:rPr lang="cs-CZ" altLang="cs-CZ" sz="1800" b="1">
                <a:latin typeface="Times New Roman" panose="02020603050405020304" pitchFamily="18" charset="0"/>
              </a:rPr>
              <a:t>á</a:t>
            </a:r>
            <a:r>
              <a:rPr lang="en-GB" altLang="cs-CZ" sz="1800" b="1"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77830" name="Text Box 6">
            <a:extLst>
              <a:ext uri="{FF2B5EF4-FFF2-40B4-BE49-F238E27FC236}">
                <a16:creationId xmlns:a16="http://schemas.microsoft.com/office/drawing/2014/main" id="{1F8AB2D3-C54B-4172-BCA4-9C0C10BC5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5350" y="5300663"/>
            <a:ext cx="685800" cy="36671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b="1">
                <a:latin typeface="Times New Roman" panose="02020603050405020304" pitchFamily="18" charset="0"/>
              </a:rPr>
              <a:t>Pr</a:t>
            </a:r>
            <a:r>
              <a:rPr lang="cs-CZ" altLang="cs-CZ" sz="1800" b="1">
                <a:latin typeface="Times New Roman" panose="02020603050405020304" pitchFamily="18" charset="0"/>
              </a:rPr>
              <a:t>á</a:t>
            </a:r>
            <a:r>
              <a:rPr lang="en-GB" altLang="cs-CZ" sz="1800" b="1"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77831" name="Text Box 7">
            <a:extLst>
              <a:ext uri="{FF2B5EF4-FFF2-40B4-BE49-F238E27FC236}">
                <a16:creationId xmlns:a16="http://schemas.microsoft.com/office/drawing/2014/main" id="{5E7BE787-1A9C-4FEA-8FDB-6D6155ADE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1916113"/>
            <a:ext cx="1219200" cy="58102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Times New Roman" panose="02020603050405020304" pitchFamily="18" charset="0"/>
              </a:rPr>
              <a:t>činnostní</a:t>
            </a:r>
            <a:r>
              <a:rPr lang="en-GB" altLang="cs-CZ" sz="2000" b="1">
                <a:solidFill>
                  <a:schemeClr val="accent2"/>
                </a:solidFill>
                <a:latin typeface="Times New Roman" panose="02020603050405020304" pitchFamily="18" charset="0"/>
              </a:rPr>
              <a:t> potenciál</a:t>
            </a:r>
          </a:p>
        </p:txBody>
      </p:sp>
      <p:sp>
        <p:nvSpPr>
          <p:cNvPr id="77832" name="Text Box 8">
            <a:extLst>
              <a:ext uri="{FF2B5EF4-FFF2-40B4-BE49-F238E27FC236}">
                <a16:creationId xmlns:a16="http://schemas.microsoft.com/office/drawing/2014/main" id="{5DF28C45-0780-48F1-A310-09BB59663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3716338"/>
            <a:ext cx="1066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400" b="1">
                <a:latin typeface="Times New Roman" panose="02020603050405020304" pitchFamily="18" charset="0"/>
              </a:rPr>
              <a:t>Čas </a:t>
            </a:r>
            <a:r>
              <a:rPr lang="en-US" altLang="cs-CZ" sz="1400" b="1">
                <a:latin typeface="Times New Roman" panose="02020603050405020304" pitchFamily="18" charset="0"/>
              </a:rPr>
              <a:t>[ms]</a:t>
            </a:r>
            <a:endParaRPr lang="en-GB" altLang="cs-CZ" sz="1400" b="1">
              <a:latin typeface="Times New Roman" panose="02020603050405020304" pitchFamily="18" charset="0"/>
            </a:endParaRPr>
          </a:p>
        </p:txBody>
      </p:sp>
      <p:sp>
        <p:nvSpPr>
          <p:cNvPr id="77833" name="Text Box 9">
            <a:extLst>
              <a:ext uri="{FF2B5EF4-FFF2-40B4-BE49-F238E27FC236}">
                <a16:creationId xmlns:a16="http://schemas.microsoft.com/office/drawing/2014/main" id="{4CD7FD66-9C45-4182-8E68-A26023F4D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6237288"/>
            <a:ext cx="1066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400" b="1">
                <a:latin typeface="Times New Roman" panose="02020603050405020304" pitchFamily="18" charset="0"/>
              </a:rPr>
              <a:t>Čas </a:t>
            </a:r>
            <a:r>
              <a:rPr lang="en-US" altLang="cs-CZ" sz="1400" b="1">
                <a:latin typeface="Times New Roman" panose="02020603050405020304" pitchFamily="18" charset="0"/>
              </a:rPr>
              <a:t>[ms]</a:t>
            </a:r>
            <a:endParaRPr lang="en-GB" altLang="cs-CZ" sz="1400" b="1">
              <a:latin typeface="Times New Roman" panose="02020603050405020304" pitchFamily="18" charset="0"/>
            </a:endParaRPr>
          </a:p>
        </p:txBody>
      </p:sp>
      <p:sp>
        <p:nvSpPr>
          <p:cNvPr id="77834" name="Line 10">
            <a:extLst>
              <a:ext uri="{FF2B5EF4-FFF2-40B4-BE49-F238E27FC236}">
                <a16:creationId xmlns:a16="http://schemas.microsoft.com/office/drawing/2014/main" id="{F972C22F-AFA5-49B1-8DD9-3D5E154019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2362200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4445" name="Text Box 13">
            <a:extLst>
              <a:ext uri="{FF2B5EF4-FFF2-40B4-BE49-F238E27FC236}">
                <a16:creationId xmlns:a16="http://schemas.microsoft.com/office/drawing/2014/main" id="{C896A13C-CCDC-49E8-9CFB-669462369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79400"/>
            <a:ext cx="84963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cs-CZ" sz="3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Vznik činnostního (akčního) potenciálu</a:t>
            </a:r>
            <a:r>
              <a:rPr lang="cs-CZ" sz="36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</p:txBody>
      </p:sp>
      <p:pic>
        <p:nvPicPr>
          <p:cNvPr id="12" name="Obrázek 11" descr="Obsah obrázku vsedě&#10;&#10;Popis byl vytvořen automaticky">
            <a:extLst>
              <a:ext uri="{FF2B5EF4-FFF2-40B4-BE49-F238E27FC236}">
                <a16:creationId xmlns:a16="http://schemas.microsoft.com/office/drawing/2014/main" id="{1FD71BDA-C351-49F3-9D3C-563D5E96E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790" y="1376363"/>
            <a:ext cx="960210" cy="92777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30C88A7-D08F-430C-80E0-59F63433A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695" y="163704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79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>
            <a:extLst>
              <a:ext uri="{FF2B5EF4-FFF2-40B4-BE49-F238E27FC236}">
                <a16:creationId xmlns:a16="http://schemas.microsoft.com/office/drawing/2014/main" id="{840DDEF5-AB0A-4231-98C9-86AF881066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>
                <a:solidFill>
                  <a:srgbClr val="FFCC00"/>
                </a:solidFill>
              </a:rPr>
              <a:t>Šíření činnostního potenciálu</a:t>
            </a:r>
          </a:p>
        </p:txBody>
      </p:sp>
      <p:pic>
        <p:nvPicPr>
          <p:cNvPr id="79875" name="Picture 11" descr="OBR59">
            <a:extLst>
              <a:ext uri="{FF2B5EF4-FFF2-40B4-BE49-F238E27FC236}">
                <a16:creationId xmlns:a16="http://schemas.microsoft.com/office/drawing/2014/main" id="{B266C126-4DEF-40E3-9A42-E3E6AFB119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r="4514" b="13649"/>
          <a:stretch>
            <a:fillRect/>
          </a:stretch>
        </p:blipFill>
        <p:spPr>
          <a:xfrm>
            <a:off x="246063" y="1341438"/>
            <a:ext cx="4579937" cy="3106737"/>
          </a:xfrm>
        </p:spPr>
      </p:pic>
      <p:sp>
        <p:nvSpPr>
          <p:cNvPr id="79876" name="Text Box 12">
            <a:extLst>
              <a:ext uri="{FF2B5EF4-FFF2-40B4-BE49-F238E27FC236}">
                <a16:creationId xmlns:a16="http://schemas.microsoft.com/office/drawing/2014/main" id="{DBA8654D-09C1-4C13-8C68-EAB0FED70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813" y="5727700"/>
            <a:ext cx="6645275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cs-CZ" sz="2000">
              <a:solidFill>
                <a:srgbClr val="FFFFCC"/>
              </a:solidFill>
            </a:endParaRPr>
          </a:p>
        </p:txBody>
      </p:sp>
      <p:sp>
        <p:nvSpPr>
          <p:cNvPr id="79877" name="Text Box 13">
            <a:extLst>
              <a:ext uri="{FF2B5EF4-FFF2-40B4-BE49-F238E27FC236}">
                <a16:creationId xmlns:a16="http://schemas.microsoft.com/office/drawing/2014/main" id="{234353AA-287F-43E8-A4B3-95A56ECC2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4841404"/>
            <a:ext cx="61549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</a:rPr>
              <a:t>Činnostní potenciál se šíří po membráně jako vlna negativity prostřednictvím místních proudů</a:t>
            </a:r>
          </a:p>
        </p:txBody>
      </p:sp>
      <p:pic>
        <p:nvPicPr>
          <p:cNvPr id="79878" name="Picture 11">
            <a:extLst>
              <a:ext uri="{FF2B5EF4-FFF2-40B4-BE49-F238E27FC236}">
                <a16:creationId xmlns:a16="http://schemas.microsoft.com/office/drawing/2014/main" id="{F1EB2A9C-8F15-4C93-A9DB-04E8AE3B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96398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FAF9160-BBC3-423A-8A7A-984F5641B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5936" y="2780928"/>
            <a:ext cx="557014" cy="557014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1115">
            <a:extLst>
              <a:ext uri="{FF2B5EF4-FFF2-40B4-BE49-F238E27FC236}">
                <a16:creationId xmlns:a16="http://schemas.microsoft.com/office/drawing/2014/main" id="{C8F9DB7D-DCE3-48E2-91AB-977ABF753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914400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3">
            <a:extLst>
              <a:ext uri="{FF2B5EF4-FFF2-40B4-BE49-F238E27FC236}">
                <a16:creationId xmlns:a16="http://schemas.microsoft.com/office/drawing/2014/main" id="{D33899E6-2116-43B1-A288-B56F12D55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230563"/>
            <a:ext cx="1524000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elektrický proud</a:t>
            </a:r>
          </a:p>
        </p:txBody>
      </p:sp>
      <p:sp>
        <p:nvSpPr>
          <p:cNvPr id="81924" name="Text Box 4">
            <a:extLst>
              <a:ext uri="{FF2B5EF4-FFF2-40B4-BE49-F238E27FC236}">
                <a16:creationId xmlns:a16="http://schemas.microsoft.com/office/drawing/2014/main" id="{DF644571-E5C9-4036-93DE-39AB42579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638800"/>
            <a:ext cx="936625" cy="390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akční potenciál</a:t>
            </a:r>
          </a:p>
        </p:txBody>
      </p:sp>
      <p:sp>
        <p:nvSpPr>
          <p:cNvPr id="81925" name="Text Box 5">
            <a:extLst>
              <a:ext uri="{FF2B5EF4-FFF2-40B4-BE49-F238E27FC236}">
                <a16:creationId xmlns:a16="http://schemas.microsoft.com/office/drawing/2014/main" id="{29745A50-3DD9-448B-906E-E699B4C5A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575" y="4478338"/>
            <a:ext cx="998538" cy="390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akční potenciál</a:t>
            </a:r>
          </a:p>
        </p:txBody>
      </p:sp>
      <p:sp>
        <p:nvSpPr>
          <p:cNvPr id="81926" name="Text Box 6">
            <a:extLst>
              <a:ext uri="{FF2B5EF4-FFF2-40B4-BE49-F238E27FC236}">
                <a16:creationId xmlns:a16="http://schemas.microsoft.com/office/drawing/2014/main" id="{0440BD6B-0040-4400-965B-09EAF87D5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00438"/>
            <a:ext cx="900113" cy="390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akční potenciál</a:t>
            </a:r>
          </a:p>
        </p:txBody>
      </p:sp>
      <p:sp>
        <p:nvSpPr>
          <p:cNvPr id="81927" name="Text Box 7">
            <a:extLst>
              <a:ext uri="{FF2B5EF4-FFF2-40B4-BE49-F238E27FC236}">
                <a16:creationId xmlns:a16="http://schemas.microsoft.com/office/drawing/2014/main" id="{2FA00977-6D64-4AB2-8D80-33A322DDC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76600"/>
            <a:ext cx="1066800" cy="390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solidFill>
                  <a:srgbClr val="CC9900"/>
                </a:solidFill>
                <a:latin typeface="Times New Roman" panose="02020603050405020304" pitchFamily="18" charset="0"/>
              </a:rPr>
              <a:t>Ranvierovy zářezy</a:t>
            </a:r>
          </a:p>
        </p:txBody>
      </p:sp>
      <p:sp>
        <p:nvSpPr>
          <p:cNvPr id="81928" name="Text Box 8">
            <a:extLst>
              <a:ext uri="{FF2B5EF4-FFF2-40B4-BE49-F238E27FC236}">
                <a16:creationId xmlns:a16="http://schemas.microsoft.com/office/drawing/2014/main" id="{6045AA3A-9F14-4A50-B847-D37DD8538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514850"/>
            <a:ext cx="990600" cy="390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solidFill>
                  <a:srgbClr val="0099CC"/>
                </a:solidFill>
                <a:latin typeface="Times New Roman" panose="02020603050405020304" pitchFamily="18" charset="0"/>
              </a:rPr>
              <a:t>myelinová vrstva</a:t>
            </a:r>
          </a:p>
        </p:txBody>
      </p:sp>
      <p:sp>
        <p:nvSpPr>
          <p:cNvPr id="81929" name="Text Box 9">
            <a:extLst>
              <a:ext uri="{FF2B5EF4-FFF2-40B4-BE49-F238E27FC236}">
                <a16:creationId xmlns:a16="http://schemas.microsoft.com/office/drawing/2014/main" id="{19B1C813-E8F8-4DA8-9658-F30033752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429000"/>
            <a:ext cx="1600200" cy="241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solidFill>
                  <a:srgbClr val="99CC00"/>
                </a:solidFill>
                <a:latin typeface="Times New Roman" panose="02020603050405020304" pitchFamily="18" charset="0"/>
              </a:rPr>
              <a:t>nervové vlákno</a:t>
            </a:r>
          </a:p>
        </p:txBody>
      </p:sp>
      <p:sp>
        <p:nvSpPr>
          <p:cNvPr id="81930" name="WordArt 12">
            <a:extLst>
              <a:ext uri="{FF2B5EF4-FFF2-40B4-BE49-F238E27FC236}">
                <a16:creationId xmlns:a16="http://schemas.microsoft.com/office/drawing/2014/main" id="{98BE714D-5F61-49C9-9311-8AB76620E7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5275" y="312738"/>
            <a:ext cx="855345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200" b="1" kern="10" dirty="0" err="1">
                <a:solidFill>
                  <a:srgbClr val="FFC000"/>
                </a:solidFill>
                <a:latin typeface="+mn-lt"/>
                <a:ea typeface="+mn-lt"/>
                <a:cs typeface="+mn-lt"/>
              </a:rPr>
              <a:t>Vedení</a:t>
            </a:r>
            <a:r>
              <a:rPr lang="en-GB" sz="3200" b="1" kern="10" dirty="0">
                <a:solidFill>
                  <a:srgbClr val="FFC000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GB" sz="3200" b="1" kern="10" dirty="0" err="1">
                <a:solidFill>
                  <a:srgbClr val="FFC000"/>
                </a:solidFill>
                <a:latin typeface="+mn-lt"/>
                <a:ea typeface="+mn-lt"/>
                <a:cs typeface="+mn-lt"/>
              </a:rPr>
              <a:t>vzruchu</a:t>
            </a:r>
            <a:r>
              <a:rPr lang="en-GB" sz="3200" b="1" kern="10" dirty="0">
                <a:solidFill>
                  <a:srgbClr val="FFC000"/>
                </a:solidFill>
                <a:latin typeface="+mn-lt"/>
                <a:ea typeface="+mn-lt"/>
                <a:cs typeface="+mn-lt"/>
              </a:rPr>
              <a:t> </a:t>
            </a:r>
          </a:p>
          <a:p>
            <a:pPr algn="ctr"/>
            <a:r>
              <a:rPr lang="en-GB" sz="3200" b="1" kern="10" dirty="0">
                <a:solidFill>
                  <a:srgbClr val="FFC000"/>
                </a:solidFill>
                <a:latin typeface="+mn-lt"/>
                <a:ea typeface="+mn-lt"/>
                <a:cs typeface="+mn-lt"/>
              </a:rPr>
              <a:t>po (</a:t>
            </a:r>
            <a:r>
              <a:rPr lang="en-GB" sz="3200" b="1" kern="10" dirty="0" err="1">
                <a:solidFill>
                  <a:srgbClr val="FFC000"/>
                </a:solidFill>
                <a:latin typeface="+mn-lt"/>
                <a:ea typeface="+mn-lt"/>
                <a:cs typeface="+mn-lt"/>
              </a:rPr>
              <a:t>myelinizovaném</a:t>
            </a:r>
            <a:r>
              <a:rPr lang="en-GB" sz="3200" b="1" kern="10" dirty="0">
                <a:solidFill>
                  <a:srgbClr val="FFC000"/>
                </a:solidFill>
                <a:latin typeface="+mn-lt"/>
                <a:ea typeface="+mn-lt"/>
                <a:cs typeface="+mn-lt"/>
              </a:rPr>
              <a:t>) </a:t>
            </a:r>
            <a:r>
              <a:rPr lang="en-GB" sz="3200" b="1" kern="10" dirty="0" err="1">
                <a:solidFill>
                  <a:srgbClr val="FFC000"/>
                </a:solidFill>
                <a:latin typeface="+mn-lt"/>
                <a:ea typeface="+mn-lt"/>
                <a:cs typeface="+mn-lt"/>
              </a:rPr>
              <a:t>nervovém</a:t>
            </a:r>
            <a:r>
              <a:rPr lang="en-GB" sz="3200" b="1" kern="10" dirty="0">
                <a:solidFill>
                  <a:srgbClr val="FFC000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GB" sz="3200" b="1" kern="10" dirty="0" err="1">
                <a:solidFill>
                  <a:srgbClr val="FFC000"/>
                </a:solidFill>
                <a:latin typeface="+mn-lt"/>
                <a:ea typeface="+mn-lt"/>
                <a:cs typeface="+mn-lt"/>
              </a:rPr>
              <a:t>vlákně</a:t>
            </a:r>
            <a:endParaRPr lang="en-GB" sz="3200" b="1" kern="10" dirty="0">
              <a:solidFill>
                <a:srgbClr val="FFC000"/>
              </a:solidFill>
              <a:latin typeface="+mn-lt"/>
              <a:ea typeface="+mn-lt"/>
              <a:cs typeface="+mn-lt"/>
            </a:endParaRPr>
          </a:p>
        </p:txBody>
      </p:sp>
      <p:pic>
        <p:nvPicPr>
          <p:cNvPr id="81931" name="Picture 1032">
            <a:extLst>
              <a:ext uri="{FF2B5EF4-FFF2-40B4-BE49-F238E27FC236}">
                <a16:creationId xmlns:a16="http://schemas.microsoft.com/office/drawing/2014/main" id="{577A9B4E-32F9-4381-98DC-94A17FE84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4"/>
          <a:stretch>
            <a:fillRect/>
          </a:stretch>
        </p:blipFill>
        <p:spPr bwMode="auto">
          <a:xfrm>
            <a:off x="6800850" y="1633538"/>
            <a:ext cx="204946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2" name="Picture 1030">
            <a:extLst>
              <a:ext uri="{FF2B5EF4-FFF2-40B4-BE49-F238E27FC236}">
                <a16:creationId xmlns:a16="http://schemas.microsoft.com/office/drawing/2014/main" id="{2FE2DD39-8F1E-47F3-BD60-19970707E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/>
          <a:stretch>
            <a:fillRect/>
          </a:stretch>
        </p:blipFill>
        <p:spPr bwMode="auto">
          <a:xfrm>
            <a:off x="157163" y="1644650"/>
            <a:ext cx="220345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72769D4B-9325-4F0E-B3AD-738A515F3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1363663"/>
            <a:ext cx="38893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2400" dirty="0"/>
              <a:t>saltatorické – skokem</a:t>
            </a:r>
          </a:p>
          <a:p>
            <a:pPr eaLnBrk="1" hangingPunct="1">
              <a:defRPr/>
            </a:pPr>
            <a:endParaRPr lang="cs-CZ" altLang="cs-CZ" sz="800" dirty="0"/>
          </a:p>
          <a:p>
            <a:pPr eaLnBrk="1" hangingPunct="1">
              <a:defRPr/>
            </a:pPr>
            <a:r>
              <a:rPr lang="cs-CZ" altLang="cs-CZ" sz="1800" dirty="0" err="1">
                <a:latin typeface="+mn-lt"/>
              </a:rPr>
              <a:t>Myelinizace</a:t>
            </a:r>
            <a:r>
              <a:rPr lang="cs-CZ" altLang="cs-CZ" sz="1800" dirty="0">
                <a:latin typeface="+mn-lt"/>
              </a:rPr>
              <a:t> zvyšuje efektivní odpor, snižuje efektivní kapacitu a tím zlepšuje kabelové vlastnosti nervového vlákna</a:t>
            </a:r>
            <a:r>
              <a:rPr lang="cs-CZ" altLang="cs-CZ" sz="2000" dirty="0">
                <a:latin typeface="+mn-lt"/>
              </a:rPr>
              <a:t>.</a:t>
            </a:r>
            <a:endParaRPr lang="cs-CZ" altLang="cs-CZ" sz="2400" dirty="0"/>
          </a:p>
        </p:txBody>
      </p:sp>
      <p:pic>
        <p:nvPicPr>
          <p:cNvPr id="15" name="Obrázek 14" descr="Obsah obrázku vsedě&#10;&#10;Popis byl vytvořen automaticky">
            <a:extLst>
              <a:ext uri="{FF2B5EF4-FFF2-40B4-BE49-F238E27FC236}">
                <a16:creationId xmlns:a16="http://schemas.microsoft.com/office/drawing/2014/main" id="{71249F0E-9C9E-4FAA-A88B-B0C336BFF9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15" y="-19049"/>
            <a:ext cx="960210" cy="92777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7DEEAD-59B1-4987-9E7F-8A6E2A196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88815" y="38436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7157AE-84FD-4872-9D1A-C7E86753D4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38620" y="388021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8776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D637ACF-83D6-4F33-934D-E62B9EF2CF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4354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solidFill>
                  <a:srgbClr val="FFCC00"/>
                </a:solidFill>
              </a:rPr>
              <a:t>Funkce biologických membrán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1A43267D-F358-433B-B1BC-ADDB36E0CC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507412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>
                <a:solidFill>
                  <a:srgbClr val="FFFFCC"/>
                </a:solidFill>
              </a:rPr>
              <a:t>Tvoří rozhraní mezi buňkami i uvnitř buněk.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>
                <a:solidFill>
                  <a:srgbClr val="FFFFCC"/>
                </a:solidFill>
              </a:rPr>
              <a:t>Udržují stálé chemické složení uvnitř ohraničených prostorů, a to selektivními transportními mechanismy.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>
                <a:solidFill>
                  <a:srgbClr val="FFFFCC"/>
                </a:solidFill>
              </a:rPr>
              <a:t>Jsou prostředím pro rychlou biochemickou transformaci pomocí enzymových systémů.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>
                <a:solidFill>
                  <a:srgbClr val="FFFFCC"/>
                </a:solidFill>
              </a:rPr>
              <a:t>Specifická struktura a selektivní iontová propustnost je základem bioelektrických jevů</a:t>
            </a:r>
          </a:p>
        </p:txBody>
      </p:sp>
      <p:pic>
        <p:nvPicPr>
          <p:cNvPr id="4" name="Obrázek 3" descr="Obsah obrázku vsedě&#10;&#10;Popis byl vytvořen automaticky">
            <a:extLst>
              <a:ext uri="{FF2B5EF4-FFF2-40B4-BE49-F238E27FC236}">
                <a16:creationId xmlns:a16="http://schemas.microsoft.com/office/drawing/2014/main" id="{513F6027-0F6F-4CA4-B494-60E267EA6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16632"/>
            <a:ext cx="911834" cy="881028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3734F59-D28A-459D-ADD4-592B0DC50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3109" y="35394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271B5035-C08D-4F02-99BF-F51D408E4F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CC00"/>
                </a:solidFill>
              </a:rPr>
              <a:t>Příklady činnostních potenciálů</a:t>
            </a:r>
          </a:p>
        </p:txBody>
      </p:sp>
      <p:pic>
        <p:nvPicPr>
          <p:cNvPr id="83971" name="Picture 4" descr="obr-1">
            <a:extLst>
              <a:ext uri="{FF2B5EF4-FFF2-40B4-BE49-F238E27FC236}">
                <a16:creationId xmlns:a16="http://schemas.microsoft.com/office/drawing/2014/main" id="{F5815689-566A-49B9-976D-30C81AAE0F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557338"/>
            <a:ext cx="3463925" cy="4525962"/>
          </a:xfrm>
        </p:spPr>
      </p:pic>
      <p:sp>
        <p:nvSpPr>
          <p:cNvPr id="83972" name="Text Box 6">
            <a:extLst>
              <a:ext uri="{FF2B5EF4-FFF2-40B4-BE49-F238E27FC236}">
                <a16:creationId xmlns:a16="http://schemas.microsoft.com/office/drawing/2014/main" id="{D0C59ACD-6426-41AD-AA52-CE4C9E6E0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1628775"/>
            <a:ext cx="4103688" cy="3444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>
                <a:solidFill>
                  <a:srgbClr val="FFFFCC"/>
                </a:solidFill>
              </a:rPr>
              <a:t>A</a:t>
            </a:r>
            <a:r>
              <a:rPr lang="cs-CZ" altLang="cs-CZ" sz="2000" i="1">
                <a:solidFill>
                  <a:srgbClr val="FFFFCC"/>
                </a:solidFill>
              </a:rPr>
              <a:t> -</a:t>
            </a:r>
            <a:r>
              <a:rPr lang="cs-CZ" altLang="cs-CZ" sz="4000" i="1">
                <a:solidFill>
                  <a:srgbClr val="FFFFCC"/>
                </a:solidFill>
              </a:rPr>
              <a:t> </a:t>
            </a:r>
            <a:r>
              <a:rPr lang="cs-CZ" altLang="cs-CZ" sz="2000" i="1">
                <a:solidFill>
                  <a:srgbClr val="FFFFCC"/>
                </a:solidFill>
              </a:rPr>
              <a:t>nervové vlákno,</a:t>
            </a:r>
            <a:r>
              <a:rPr lang="cs-CZ" altLang="cs-CZ" sz="4000" i="1">
                <a:solidFill>
                  <a:srgbClr val="FFFFCC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>
                <a:solidFill>
                  <a:srgbClr val="FFFFCC"/>
                </a:solidFill>
              </a:rPr>
              <a:t>B</a:t>
            </a:r>
            <a:r>
              <a:rPr lang="cs-CZ" altLang="cs-CZ" sz="2000" i="1">
                <a:solidFill>
                  <a:srgbClr val="FFFFCC"/>
                </a:solidFill>
              </a:rPr>
              <a:t> - svalová buňka srdeční komory;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>
                <a:solidFill>
                  <a:srgbClr val="FFFFCC"/>
                </a:solidFill>
              </a:rPr>
              <a:t>      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>
                <a:solidFill>
                  <a:srgbClr val="FFFFCC"/>
                </a:solidFill>
              </a:rPr>
              <a:t>C</a:t>
            </a:r>
            <a:r>
              <a:rPr lang="cs-CZ" altLang="cs-CZ" sz="2000" i="1">
                <a:solidFill>
                  <a:srgbClr val="FFFFCC"/>
                </a:solidFill>
              </a:rPr>
              <a:t> - buňka sinoatriálního uzlu;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>
                <a:solidFill>
                  <a:srgbClr val="FFFFCC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>
                <a:solidFill>
                  <a:srgbClr val="FFFFCC"/>
                </a:solidFill>
              </a:rPr>
              <a:t>D</a:t>
            </a:r>
            <a:r>
              <a:rPr lang="cs-CZ" altLang="cs-CZ" sz="2000" i="1">
                <a:solidFill>
                  <a:srgbClr val="FFFFCC"/>
                </a:solidFill>
              </a:rPr>
              <a:t> - buňka hladkého svalu.</a:t>
            </a:r>
            <a:r>
              <a:rPr lang="cs-CZ" altLang="cs-CZ" sz="4000">
                <a:solidFill>
                  <a:srgbClr val="FFFFCC"/>
                </a:solidFill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AC0B5B9-DCF6-4450-ACA9-A9ABF44E7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9912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73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5">
            <a:extLst>
              <a:ext uri="{FF2B5EF4-FFF2-40B4-BE49-F238E27FC236}">
                <a16:creationId xmlns:a16="http://schemas.microsoft.com/office/drawing/2014/main" id="{074083EA-CB52-463D-BB5E-F55EAA73A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2168525"/>
            <a:ext cx="5113338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8000">
                <a:solidFill>
                  <a:srgbClr val="FFFFCC"/>
                </a:solidFill>
              </a:rPr>
              <a:t>Synapse</a:t>
            </a:r>
          </a:p>
        </p:txBody>
      </p:sp>
    </p:spTree>
  </p:cSld>
  <p:clrMapOvr>
    <a:masterClrMapping/>
  </p:clrMapOvr>
  <p:transition spd="med">
    <p:diamond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E59918DD-4575-41D6-B226-10C10CC55F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CC00"/>
                </a:solidFill>
              </a:rPr>
              <a:t>Definice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E68A7939-333D-4BB8-BEA5-87DBF3A733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35975" cy="4525963"/>
          </a:xfrm>
        </p:spPr>
        <p:txBody>
          <a:bodyPr/>
          <a:lstStyle/>
          <a:p>
            <a:pPr eaLnBrk="1" hangingPunct="1"/>
            <a:r>
              <a:rPr lang="cs-CZ" altLang="cs-CZ" sz="2400" b="1" dirty="0">
                <a:solidFill>
                  <a:srgbClr val="FFFF66"/>
                </a:solidFill>
              </a:rPr>
              <a:t>Synapse</a:t>
            </a:r>
            <a:r>
              <a:rPr lang="cs-CZ" altLang="cs-CZ" sz="2400" dirty="0">
                <a:solidFill>
                  <a:srgbClr val="FFFFCC"/>
                </a:solidFill>
              </a:rPr>
              <a:t> představuje specifické spojení mezi nervovými buňkami navzájem a mezi nervovými a jinými cílovými buňkami (např. svalovými), umožňující přenos činnostních potenciálů</a:t>
            </a:r>
          </a:p>
          <a:p>
            <a:pPr eaLnBrk="1" hangingPunct="1">
              <a:buFontTx/>
              <a:buNone/>
            </a:pPr>
            <a:r>
              <a:rPr lang="cs-CZ" altLang="cs-CZ" sz="2400" dirty="0">
                <a:solidFill>
                  <a:srgbClr val="FFFFCC"/>
                </a:solidFill>
              </a:rPr>
              <a:t>    Rozlišujeme:</a:t>
            </a:r>
          </a:p>
          <a:p>
            <a:pPr eaLnBrk="1" hangingPunct="1"/>
            <a:r>
              <a:rPr lang="cs-CZ" altLang="cs-CZ" sz="2400" dirty="0">
                <a:solidFill>
                  <a:srgbClr val="FFFF66"/>
                </a:solidFill>
              </a:rPr>
              <a:t>synapse elektrické</a:t>
            </a:r>
            <a:r>
              <a:rPr lang="cs-CZ" altLang="cs-CZ" sz="2400" dirty="0">
                <a:solidFill>
                  <a:srgbClr val="FFFFCC"/>
                </a:solidFill>
              </a:rPr>
              <a:t> – těsná spojení dvou buněk pomocí iontových kanálů, umožňující rychlý oboustranný přenos vzruchu</a:t>
            </a:r>
          </a:p>
          <a:p>
            <a:pPr eaLnBrk="1" hangingPunct="1"/>
            <a:r>
              <a:rPr lang="cs-CZ" altLang="cs-CZ" sz="2400" dirty="0">
                <a:solidFill>
                  <a:srgbClr val="FFFF66"/>
                </a:solidFill>
              </a:rPr>
              <a:t>synapse chemické</a:t>
            </a:r>
            <a:r>
              <a:rPr lang="cs-CZ" altLang="cs-CZ" sz="2400" dirty="0">
                <a:solidFill>
                  <a:srgbClr val="FFFFCC"/>
                </a:solidFill>
              </a:rPr>
              <a:t> -  jsou častější, jsou vázány na specifické struktury a zajišťují jednosměrný přenos vzruchu</a:t>
            </a:r>
          </a:p>
        </p:txBody>
      </p:sp>
      <p:pic>
        <p:nvPicPr>
          <p:cNvPr id="4" name="Obrázek 3" descr="Obsah obrázku vsedě&#10;&#10;Popis byl vytvořen automaticky">
            <a:extLst>
              <a:ext uri="{FF2B5EF4-FFF2-40B4-BE49-F238E27FC236}">
                <a16:creationId xmlns:a16="http://schemas.microsoft.com/office/drawing/2014/main" id="{AD27D9C6-07C7-45FB-A5FB-71C2FA2C0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15" y="-19049"/>
            <a:ext cx="960210" cy="92777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3181E94-2611-41F9-BCD5-48396308B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5420" y="24163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69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119">
            <a:extLst>
              <a:ext uri="{FF2B5EF4-FFF2-40B4-BE49-F238E27FC236}">
                <a16:creationId xmlns:a16="http://schemas.microsoft.com/office/drawing/2014/main" id="{1AC4287C-2A6E-4EBF-B813-763032289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8925"/>
            <a:ext cx="91440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3">
            <a:extLst>
              <a:ext uri="{FF2B5EF4-FFF2-40B4-BE49-F238E27FC236}">
                <a16:creationId xmlns:a16="http://schemas.microsoft.com/office/drawing/2014/main" id="{EC888A58-1E5E-4937-B6DB-85E526004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5300663"/>
            <a:ext cx="1219200" cy="390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akční potenciál</a:t>
            </a:r>
          </a:p>
        </p:txBody>
      </p:sp>
      <p:sp>
        <p:nvSpPr>
          <p:cNvPr id="90116" name="Text Box 4">
            <a:extLst>
              <a:ext uri="{FF2B5EF4-FFF2-40B4-BE49-F238E27FC236}">
                <a16:creationId xmlns:a16="http://schemas.microsoft.com/office/drawing/2014/main" id="{1E406522-0BA5-4DC1-82E6-1441AB0D3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5594350"/>
            <a:ext cx="971550" cy="390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akční potenciál</a:t>
            </a:r>
          </a:p>
        </p:txBody>
      </p:sp>
      <p:sp>
        <p:nvSpPr>
          <p:cNvPr id="90117" name="Text Box 5">
            <a:extLst>
              <a:ext uri="{FF2B5EF4-FFF2-40B4-BE49-F238E27FC236}">
                <a16:creationId xmlns:a16="http://schemas.microsoft.com/office/drawing/2014/main" id="{FB8FF910-465F-4998-A70F-A007DA8A6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096000"/>
            <a:ext cx="1027113" cy="390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synaptický potenciál</a:t>
            </a:r>
          </a:p>
        </p:txBody>
      </p:sp>
      <p:sp>
        <p:nvSpPr>
          <p:cNvPr id="90118" name="Text Box 6">
            <a:extLst>
              <a:ext uri="{FF2B5EF4-FFF2-40B4-BE49-F238E27FC236}">
                <a16:creationId xmlns:a16="http://schemas.microsoft.com/office/drawing/2014/main" id="{DFA6B78F-B62D-4213-9F8F-629D1E603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540500"/>
            <a:ext cx="1219200" cy="241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směr signálu</a:t>
            </a:r>
          </a:p>
        </p:txBody>
      </p:sp>
      <p:sp>
        <p:nvSpPr>
          <p:cNvPr id="90119" name="Text Box 7">
            <a:extLst>
              <a:ext uri="{FF2B5EF4-FFF2-40B4-BE49-F238E27FC236}">
                <a16:creationId xmlns:a16="http://schemas.microsoft.com/office/drawing/2014/main" id="{13CF64AA-68BB-421D-8831-6474C011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5" y="5886450"/>
            <a:ext cx="1112838" cy="390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receptorový potenciál</a:t>
            </a:r>
          </a:p>
        </p:txBody>
      </p:sp>
      <p:sp>
        <p:nvSpPr>
          <p:cNvPr id="90120" name="Text Box 8">
            <a:extLst>
              <a:ext uri="{FF2B5EF4-FFF2-40B4-BE49-F238E27FC236}">
                <a16:creationId xmlns:a16="http://schemas.microsoft.com/office/drawing/2014/main" id="{FA7C85F6-1644-4D30-9BAB-50F95383B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810000"/>
            <a:ext cx="685800" cy="390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tělo buňky</a:t>
            </a:r>
          </a:p>
        </p:txBody>
      </p:sp>
      <p:sp>
        <p:nvSpPr>
          <p:cNvPr id="90121" name="Text Box 9">
            <a:extLst>
              <a:ext uri="{FF2B5EF4-FFF2-40B4-BE49-F238E27FC236}">
                <a16:creationId xmlns:a16="http://schemas.microsoft.com/office/drawing/2014/main" id="{CCD9A404-396C-452B-833B-2A3019794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111500"/>
            <a:ext cx="685800" cy="241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stimul</a:t>
            </a:r>
          </a:p>
        </p:txBody>
      </p:sp>
      <p:sp>
        <p:nvSpPr>
          <p:cNvPr id="90122" name="Text Box 10">
            <a:extLst>
              <a:ext uri="{FF2B5EF4-FFF2-40B4-BE49-F238E27FC236}">
                <a16:creationId xmlns:a16="http://schemas.microsoft.com/office/drawing/2014/main" id="{2E2C9108-2051-4D91-8D21-57416122D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006725"/>
            <a:ext cx="1603375" cy="55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solidFill>
                  <a:srgbClr val="C60000"/>
                </a:solidFill>
                <a:latin typeface="Times New Roman" panose="02020603050405020304" pitchFamily="18" charset="0"/>
              </a:rPr>
              <a:t>Integrace signálu ve spouštěcí zóně</a:t>
            </a:r>
            <a:r>
              <a:rPr lang="en-GB" altLang="cs-CZ" sz="1400" b="1">
                <a:solidFill>
                  <a:srgbClr val="C6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0123" name="Text Box 11">
            <a:extLst>
              <a:ext uri="{FF2B5EF4-FFF2-40B4-BE49-F238E27FC236}">
                <a16:creationId xmlns:a16="http://schemas.microsoft.com/office/drawing/2014/main" id="{F4010E1A-5F11-4820-82D3-162D65262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828925"/>
            <a:ext cx="1439862" cy="241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GB" altLang="cs-CZ" sz="1400" b="1">
                <a:latin typeface="Times New Roman" panose="02020603050405020304" pitchFamily="18" charset="0"/>
              </a:rPr>
              <a:t>neurotransmiter</a:t>
            </a:r>
          </a:p>
        </p:txBody>
      </p:sp>
      <p:sp>
        <p:nvSpPr>
          <p:cNvPr id="90124" name="Text Box 12">
            <a:extLst>
              <a:ext uri="{FF2B5EF4-FFF2-40B4-BE49-F238E27FC236}">
                <a16:creationId xmlns:a16="http://schemas.microsoft.com/office/drawing/2014/main" id="{C2C04144-397B-402B-9B3B-118E90AB7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450" y="3517900"/>
            <a:ext cx="1101725" cy="688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solidFill>
                  <a:srgbClr val="C60000"/>
                </a:solidFill>
                <a:latin typeface="Times New Roman" panose="02020603050405020304" pitchFamily="18" charset="0"/>
              </a:rPr>
              <a:t>Integrace signálu ve spouštěcí zóně </a:t>
            </a:r>
          </a:p>
        </p:txBody>
      </p:sp>
      <p:sp>
        <p:nvSpPr>
          <p:cNvPr id="90125" name="WordArt 14">
            <a:extLst>
              <a:ext uri="{FF2B5EF4-FFF2-40B4-BE49-F238E27FC236}">
                <a16:creationId xmlns:a16="http://schemas.microsoft.com/office/drawing/2014/main" id="{EB012153-BAEF-4789-9EF2-9BAF9CCE71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59113" y="692150"/>
            <a:ext cx="3384550" cy="1223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2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+mj-lt"/>
                <a:ea typeface="+mj-lt"/>
                <a:cs typeface="+mj-lt"/>
              </a:rPr>
              <a:t>Vedení vzruchu mezi </a:t>
            </a:r>
          </a:p>
          <a:p>
            <a:pPr algn="ctr"/>
            <a:r>
              <a:rPr lang="en-GB" sz="2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+mj-lt"/>
                <a:ea typeface="+mj-lt"/>
                <a:cs typeface="+mj-lt"/>
              </a:rPr>
              <a:t>nervovými buňkami</a:t>
            </a:r>
          </a:p>
        </p:txBody>
      </p:sp>
      <p:pic>
        <p:nvPicPr>
          <p:cNvPr id="14" name="Obrázek 13" descr="Obsah obrázku vsedě&#10;&#10;Popis byl vytvořen automaticky">
            <a:extLst>
              <a:ext uri="{FF2B5EF4-FFF2-40B4-BE49-F238E27FC236}">
                <a16:creationId xmlns:a16="http://schemas.microsoft.com/office/drawing/2014/main" id="{07DBEB31-565C-4892-89A8-059C9BBED0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15" y="-19049"/>
            <a:ext cx="960210" cy="92777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6379D9D-21C2-4055-80B5-86DA68E90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5420" y="24163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1117">
            <a:extLst>
              <a:ext uri="{FF2B5EF4-FFF2-40B4-BE49-F238E27FC236}">
                <a16:creationId xmlns:a16="http://schemas.microsoft.com/office/drawing/2014/main" id="{17C50898-B0FF-4EAF-8EC2-FF5A84DC1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41"/>
          <a:stretch>
            <a:fillRect/>
          </a:stretch>
        </p:blipFill>
        <p:spPr bwMode="auto">
          <a:xfrm>
            <a:off x="0" y="1581150"/>
            <a:ext cx="9144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3">
            <a:extLst>
              <a:ext uri="{FF2B5EF4-FFF2-40B4-BE49-F238E27FC236}">
                <a16:creationId xmlns:a16="http://schemas.microsoft.com/office/drawing/2014/main" id="{1218731C-1FD7-4546-9B08-9971741F1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838450"/>
            <a:ext cx="990600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1600" b="1">
                <a:latin typeface="Times New Roman" panose="02020603050405020304" pitchFamily="18" charset="0"/>
              </a:rPr>
              <a:t>vezikuly</a:t>
            </a:r>
          </a:p>
        </p:txBody>
      </p:sp>
      <p:sp>
        <p:nvSpPr>
          <p:cNvPr id="92164" name="Text Box 4">
            <a:extLst>
              <a:ext uri="{FF2B5EF4-FFF2-40B4-BE49-F238E27FC236}">
                <a16:creationId xmlns:a16="http://schemas.microsoft.com/office/drawing/2014/main" id="{87342858-F2F7-4307-A817-9D743B9D7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410200"/>
            <a:ext cx="1219200" cy="434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synaptická štěrbina</a:t>
            </a:r>
          </a:p>
        </p:txBody>
      </p:sp>
      <p:sp>
        <p:nvSpPr>
          <p:cNvPr id="92165" name="Rectangle 6">
            <a:extLst>
              <a:ext uri="{FF2B5EF4-FFF2-40B4-BE49-F238E27FC236}">
                <a16:creationId xmlns:a16="http://schemas.microsoft.com/office/drawing/2014/main" id="{73F9F703-6131-4B1A-81B8-4BE324BDF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4699000"/>
            <a:ext cx="1031875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Synaptická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štěrbina</a:t>
            </a:r>
          </a:p>
        </p:txBody>
      </p:sp>
      <p:sp>
        <p:nvSpPr>
          <p:cNvPr id="92166" name="Rectangle 7">
            <a:extLst>
              <a:ext uri="{FF2B5EF4-FFF2-40B4-BE49-F238E27FC236}">
                <a16:creationId xmlns:a16="http://schemas.microsoft.com/office/drawing/2014/main" id="{C82259FA-DDE7-4F64-A714-DB268E0F3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6172200"/>
            <a:ext cx="9239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receptory</a:t>
            </a:r>
            <a:endParaRPr lang="cs-CZ" altLang="cs-CZ" sz="1400">
              <a:latin typeface="Times New Roman" panose="02020603050405020304" pitchFamily="18" charset="0"/>
            </a:endParaRPr>
          </a:p>
        </p:txBody>
      </p:sp>
      <p:sp>
        <p:nvSpPr>
          <p:cNvPr id="92167" name="Rectangle 8">
            <a:extLst>
              <a:ext uri="{FF2B5EF4-FFF2-40B4-BE49-F238E27FC236}">
                <a16:creationId xmlns:a16="http://schemas.microsoft.com/office/drawing/2014/main" id="{F33EC209-87CB-46B5-A398-DE412D64C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788" y="3213100"/>
            <a:ext cx="935037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aktivní enzymy</a:t>
            </a:r>
            <a:endParaRPr lang="cs-CZ" altLang="cs-CZ" sz="1400">
              <a:latin typeface="Times New Roman" panose="02020603050405020304" pitchFamily="18" charset="0"/>
            </a:endParaRPr>
          </a:p>
        </p:txBody>
      </p:sp>
      <p:sp>
        <p:nvSpPr>
          <p:cNvPr id="92168" name="Rectangle 9">
            <a:extLst>
              <a:ext uri="{FF2B5EF4-FFF2-40B4-BE49-F238E27FC236}">
                <a16:creationId xmlns:a16="http://schemas.microsoft.com/office/drawing/2014/main" id="{C1114CAD-F068-40B7-85A0-A291F9705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2438400"/>
            <a:ext cx="1019175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neaktivní enzymy</a:t>
            </a:r>
            <a:endParaRPr lang="cs-CZ" altLang="cs-CZ" sz="1400">
              <a:latin typeface="Times New Roman" panose="02020603050405020304" pitchFamily="18" charset="0"/>
            </a:endParaRPr>
          </a:p>
        </p:txBody>
      </p:sp>
      <p:sp>
        <p:nvSpPr>
          <p:cNvPr id="92169" name="Rectangle 10">
            <a:extLst>
              <a:ext uri="{FF2B5EF4-FFF2-40B4-BE49-F238E27FC236}">
                <a16:creationId xmlns:a16="http://schemas.microsoft.com/office/drawing/2014/main" id="{390860F7-A8D3-455A-9AD7-D99C6F605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1978025"/>
            <a:ext cx="1008063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akční potenciály</a:t>
            </a:r>
            <a:endParaRPr lang="cs-CZ" altLang="cs-CZ" sz="1400">
              <a:latin typeface="Times New Roman" panose="02020603050405020304" pitchFamily="18" charset="0"/>
            </a:endParaRPr>
          </a:p>
        </p:txBody>
      </p:sp>
      <p:sp>
        <p:nvSpPr>
          <p:cNvPr id="92170" name="Rectangle 11">
            <a:extLst>
              <a:ext uri="{FF2B5EF4-FFF2-40B4-BE49-F238E27FC236}">
                <a16:creationId xmlns:a16="http://schemas.microsoft.com/office/drawing/2014/main" id="{477481A7-17A0-46A4-95AF-355119E6A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4949825"/>
            <a:ext cx="1066800" cy="238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altLang="cs-CZ" sz="1200" b="1">
                <a:latin typeface="Times New Roman" panose="02020603050405020304" pitchFamily="18" charset="0"/>
              </a:rPr>
              <a:t>acetylcholín</a:t>
            </a:r>
            <a:endParaRPr lang="en-GB" altLang="cs-CZ" sz="1200">
              <a:latin typeface="Times New Roman" panose="02020603050405020304" pitchFamily="18" charset="0"/>
            </a:endParaRPr>
          </a:p>
        </p:txBody>
      </p:sp>
      <p:sp>
        <p:nvSpPr>
          <p:cNvPr id="92171" name="Rectangle 12" descr="Solid diamond">
            <a:extLst>
              <a:ext uri="{FF2B5EF4-FFF2-40B4-BE49-F238E27FC236}">
                <a16:creationId xmlns:a16="http://schemas.microsoft.com/office/drawing/2014/main" id="{83F4844E-7ACF-40AE-8096-1F4CFB007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300663"/>
            <a:ext cx="1152525" cy="493712"/>
          </a:xfrm>
          <a:prstGeom prst="rect">
            <a:avLst/>
          </a:prstGeom>
          <a:pattFill prst="solidDmnd">
            <a:fgClr>
              <a:srgbClr val="BA180C"/>
            </a:fgClr>
            <a:bgClr>
              <a:srgbClr val="E88A8A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220000"/>
              </a:lnSpc>
              <a:spcBef>
                <a:spcPct val="0"/>
              </a:spcBef>
              <a:buFontTx/>
              <a:buNone/>
            </a:pPr>
            <a:r>
              <a:rPr lang="en-GB" altLang="cs-CZ" sz="1200" b="1">
                <a:latin typeface="Times New Roman" panose="02020603050405020304" pitchFamily="18" charset="0"/>
              </a:rPr>
              <a:t>cholínesteráza</a:t>
            </a:r>
            <a:endParaRPr lang="en-GB" altLang="cs-CZ" sz="1200">
              <a:latin typeface="Times New Roman" panose="02020603050405020304" pitchFamily="18" charset="0"/>
            </a:endParaRPr>
          </a:p>
        </p:txBody>
      </p:sp>
      <p:sp>
        <p:nvSpPr>
          <p:cNvPr id="92172" name="Rectangle 13">
            <a:extLst>
              <a:ext uri="{FF2B5EF4-FFF2-40B4-BE49-F238E27FC236}">
                <a16:creationId xmlns:a16="http://schemas.microsoft.com/office/drawing/2014/main" id="{C018D1AE-33C8-439C-B6AA-B9FFA1AC5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050" y="2543175"/>
            <a:ext cx="457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cs-CZ" sz="1000" b="1">
                <a:latin typeface="Times New Roman" panose="02020603050405020304" pitchFamily="18" charset="0"/>
              </a:rPr>
              <a:t>Ca</a:t>
            </a:r>
            <a:r>
              <a:rPr lang="en-GB" altLang="cs-CZ" sz="1000" b="1" baseline="30000">
                <a:latin typeface="Times New Roman" panose="02020603050405020304" pitchFamily="18" charset="0"/>
              </a:rPr>
              <a:t>2+</a:t>
            </a:r>
            <a:endParaRPr lang="en-GB" altLang="cs-CZ" sz="1000" b="1">
              <a:latin typeface="Times New Roman" panose="02020603050405020304" pitchFamily="18" charset="0"/>
            </a:endParaRPr>
          </a:p>
        </p:txBody>
      </p:sp>
      <p:sp>
        <p:nvSpPr>
          <p:cNvPr id="92173" name="Rectangle 14">
            <a:extLst>
              <a:ext uri="{FF2B5EF4-FFF2-40B4-BE49-F238E27FC236}">
                <a16:creationId xmlns:a16="http://schemas.microsoft.com/office/drawing/2014/main" id="{996F6C4B-AB97-410C-B347-0C33BEDE2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5450" y="1895475"/>
            <a:ext cx="457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cs-CZ" sz="1000" b="1">
                <a:latin typeface="Times New Roman" panose="02020603050405020304" pitchFamily="18" charset="0"/>
              </a:rPr>
              <a:t>Ca</a:t>
            </a:r>
            <a:r>
              <a:rPr lang="en-GB" altLang="cs-CZ" sz="1000" b="1" baseline="30000">
                <a:latin typeface="Times New Roman" panose="02020603050405020304" pitchFamily="18" charset="0"/>
              </a:rPr>
              <a:t>2+</a:t>
            </a:r>
            <a:endParaRPr lang="en-GB" altLang="cs-CZ" sz="1000" b="1">
              <a:latin typeface="Times New Roman" panose="02020603050405020304" pitchFamily="18" charset="0"/>
            </a:endParaRPr>
          </a:p>
        </p:txBody>
      </p:sp>
      <p:sp>
        <p:nvSpPr>
          <p:cNvPr id="92174" name="Text Box 15">
            <a:extLst>
              <a:ext uri="{FF2B5EF4-FFF2-40B4-BE49-F238E27FC236}">
                <a16:creationId xmlns:a16="http://schemas.microsoft.com/office/drawing/2014/main" id="{9F22011A-9169-4D58-B975-11E695B79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65625"/>
            <a:ext cx="1263650" cy="261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solidFill>
                  <a:srgbClr val="FF0066"/>
                </a:solidFill>
                <a:latin typeface="Times New Roman" panose="02020603050405020304" pitchFamily="18" charset="0"/>
              </a:rPr>
              <a:t>mitochondrie</a:t>
            </a:r>
          </a:p>
        </p:txBody>
      </p:sp>
      <p:sp>
        <p:nvSpPr>
          <p:cNvPr id="92175" name="Text Box 16">
            <a:extLst>
              <a:ext uri="{FF2B5EF4-FFF2-40B4-BE49-F238E27FC236}">
                <a16:creationId xmlns:a16="http://schemas.microsoft.com/office/drawing/2014/main" id="{66B89A31-757A-4121-BAC6-682D46BBB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0"/>
            <a:ext cx="104298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synaptický uzlík</a:t>
            </a:r>
          </a:p>
        </p:txBody>
      </p:sp>
      <p:sp>
        <p:nvSpPr>
          <p:cNvPr id="92176" name="Text Box 17">
            <a:extLst>
              <a:ext uri="{FF2B5EF4-FFF2-40B4-BE49-F238E27FC236}">
                <a16:creationId xmlns:a16="http://schemas.microsoft.com/office/drawing/2014/main" id="{6E39CE24-1781-40C9-A859-D8C41402C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41663"/>
            <a:ext cx="539750" cy="549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cs-CZ" altLang="cs-CZ" sz="1200" b="1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algn="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en-GB" altLang="cs-CZ" sz="12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77" name="Text Box 18">
            <a:extLst>
              <a:ext uri="{FF2B5EF4-FFF2-40B4-BE49-F238E27FC236}">
                <a16:creationId xmlns:a16="http://schemas.microsoft.com/office/drawing/2014/main" id="{7CEC97E4-EEB4-4294-A0EE-176D41024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390775"/>
            <a:ext cx="6096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cs-CZ" sz="1600" b="1">
                <a:latin typeface="Times New Roman" panose="02020603050405020304" pitchFamily="18" charset="0"/>
              </a:rPr>
              <a:t>axon</a:t>
            </a:r>
          </a:p>
        </p:txBody>
      </p:sp>
      <p:sp>
        <p:nvSpPr>
          <p:cNvPr id="92178" name="Text Box 19">
            <a:extLst>
              <a:ext uri="{FF2B5EF4-FFF2-40B4-BE49-F238E27FC236}">
                <a16:creationId xmlns:a16="http://schemas.microsoft.com/office/drawing/2014/main" id="{90CAA967-BF1A-46B8-868D-DF86D7F24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67388"/>
            <a:ext cx="762000" cy="252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cs-CZ" sz="1400" b="1">
                <a:latin typeface="Times New Roman" panose="02020603050405020304" pitchFamily="18" charset="0"/>
              </a:rPr>
              <a:t>dendrit</a:t>
            </a:r>
          </a:p>
        </p:txBody>
      </p:sp>
      <p:sp>
        <p:nvSpPr>
          <p:cNvPr id="92179" name="WordArt 21">
            <a:extLst>
              <a:ext uri="{FF2B5EF4-FFF2-40B4-BE49-F238E27FC236}">
                <a16:creationId xmlns:a16="http://schemas.microsoft.com/office/drawing/2014/main" id="{41A0BE3B-047B-4B91-8BBA-52FB52AC02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36900" y="630238"/>
            <a:ext cx="273050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2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+mj-lt"/>
                <a:ea typeface="+mj-lt"/>
                <a:cs typeface="+mj-lt"/>
              </a:rPr>
              <a:t>Chemická synapse</a:t>
            </a:r>
          </a:p>
        </p:txBody>
      </p:sp>
      <p:sp>
        <p:nvSpPr>
          <p:cNvPr id="92180" name="Text Box 23">
            <a:extLst>
              <a:ext uri="{FF2B5EF4-FFF2-40B4-BE49-F238E27FC236}">
                <a16:creationId xmlns:a16="http://schemas.microsoft.com/office/drawing/2014/main" id="{34B31B4C-3BC3-4D45-AF52-2C4CCAC22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075" y="3141663"/>
            <a:ext cx="184150" cy="2746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cs-CZ" sz="1200">
              <a:solidFill>
                <a:srgbClr val="FFFFCC"/>
              </a:solidFill>
            </a:endParaRPr>
          </a:p>
        </p:txBody>
      </p:sp>
      <p:sp>
        <p:nvSpPr>
          <p:cNvPr id="92181" name="Text Box 24">
            <a:extLst>
              <a:ext uri="{FF2B5EF4-FFF2-40B4-BE49-F238E27FC236}">
                <a16:creationId xmlns:a16="http://schemas.microsoft.com/office/drawing/2014/main" id="{D55A7DB5-0D48-4750-93EE-E811228EE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075" y="3089275"/>
            <a:ext cx="560388" cy="2746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cs-CZ" sz="1200">
              <a:solidFill>
                <a:srgbClr val="FFFFCC"/>
              </a:solidFill>
            </a:endParaRPr>
          </a:p>
        </p:txBody>
      </p:sp>
      <p:pic>
        <p:nvPicPr>
          <p:cNvPr id="22" name="Obrázek 21" descr="Obsah obrázku vsedě&#10;&#10;Popis byl vytvořen automaticky">
            <a:extLst>
              <a:ext uri="{FF2B5EF4-FFF2-40B4-BE49-F238E27FC236}">
                <a16:creationId xmlns:a16="http://schemas.microsoft.com/office/drawing/2014/main" id="{7F50C4B9-62AA-4267-B6CB-B46625AB38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15" y="-19049"/>
            <a:ext cx="960210" cy="92777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E67BB42-2976-40B5-9221-DCFE97544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5420" y="24163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87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3">
            <a:extLst>
              <a:ext uri="{FF2B5EF4-FFF2-40B4-BE49-F238E27FC236}">
                <a16:creationId xmlns:a16="http://schemas.microsoft.com/office/drawing/2014/main" id="{68B03CF0-A5E4-4C4C-A301-D4C737BF1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0727" y="2912368"/>
            <a:ext cx="1981200" cy="457200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Mitochondrie</a:t>
            </a:r>
          </a:p>
        </p:txBody>
      </p:sp>
      <p:sp>
        <p:nvSpPr>
          <p:cNvPr id="94213" name="Text Box 5">
            <a:extLst>
              <a:ext uri="{FF2B5EF4-FFF2-40B4-BE49-F238E27FC236}">
                <a16:creationId xmlns:a16="http://schemas.microsoft.com/office/drawing/2014/main" id="{BEE3E9FC-0B7D-4642-8575-B3ADD430B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4221163"/>
            <a:ext cx="1447800" cy="457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400" dirty="0" err="1">
                <a:latin typeface="Times New Roman" panose="02020603050405020304" pitchFamily="18" charset="0"/>
              </a:rPr>
              <a:t>Vezikuly</a:t>
            </a:r>
            <a:endParaRPr lang="en-GB" altLang="cs-CZ" sz="2400" dirty="0">
              <a:latin typeface="Times New Roman" panose="02020603050405020304" pitchFamily="18" charset="0"/>
            </a:endParaRPr>
          </a:p>
        </p:txBody>
      </p:sp>
      <p:sp>
        <p:nvSpPr>
          <p:cNvPr id="94214" name="Text Box 6">
            <a:extLst>
              <a:ext uri="{FF2B5EF4-FFF2-40B4-BE49-F238E27FC236}">
                <a16:creationId xmlns:a16="http://schemas.microsoft.com/office/drawing/2014/main" id="{5FBCF9E1-22D9-404B-935E-5EEF5D291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4724400"/>
            <a:ext cx="1600200" cy="82232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Synaptická štěrbina</a:t>
            </a:r>
          </a:p>
        </p:txBody>
      </p:sp>
      <p:sp>
        <p:nvSpPr>
          <p:cNvPr id="94217" name="WordArt 10">
            <a:extLst>
              <a:ext uri="{FF2B5EF4-FFF2-40B4-BE49-F238E27FC236}">
                <a16:creationId xmlns:a16="http://schemas.microsoft.com/office/drawing/2014/main" id="{32FC52FE-1577-4124-8565-63733D9550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8175" y="620713"/>
            <a:ext cx="5267325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2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+mj-lt"/>
                <a:ea typeface="+mj-lt"/>
                <a:cs typeface="+mj-lt"/>
              </a:rPr>
              <a:t>Chemická</a:t>
            </a:r>
            <a:r>
              <a:rPr lang="en-GB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+mj-lt"/>
                <a:ea typeface="+mj-lt"/>
                <a:cs typeface="+mj-lt"/>
              </a:rPr>
              <a:t> synapse</a:t>
            </a:r>
          </a:p>
          <a:p>
            <a:pPr algn="ctr"/>
            <a:r>
              <a:rPr lang="en-GB" sz="2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+mj-lt"/>
                <a:ea typeface="+mj-lt"/>
                <a:cs typeface="+mj-lt"/>
              </a:rPr>
              <a:t>záznam</a:t>
            </a:r>
            <a:r>
              <a:rPr lang="en-GB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+mj-lt"/>
                <a:ea typeface="+mj-lt"/>
                <a:cs typeface="+mj-lt"/>
              </a:rPr>
              <a:t> z </a:t>
            </a:r>
            <a:r>
              <a:rPr lang="en-GB" sz="2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+mj-lt"/>
                <a:ea typeface="+mj-lt"/>
                <a:cs typeface="+mj-lt"/>
              </a:rPr>
              <a:t>elektronového</a:t>
            </a:r>
            <a:r>
              <a:rPr lang="en-GB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+mj-lt"/>
                <a:ea typeface="+mj-lt"/>
                <a:cs typeface="+mj-lt"/>
              </a:rPr>
              <a:t> </a:t>
            </a:r>
            <a:r>
              <a:rPr lang="en-GB" sz="2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+mj-lt"/>
                <a:ea typeface="+mj-lt"/>
                <a:cs typeface="+mj-lt"/>
              </a:rPr>
              <a:t>mikroskopu</a:t>
            </a:r>
            <a:endParaRPr lang="en-GB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+mj-lt"/>
              <a:ea typeface="+mj-lt"/>
              <a:cs typeface="+mj-lt"/>
            </a:endParaRPr>
          </a:p>
        </p:txBody>
      </p:sp>
      <p:pic>
        <p:nvPicPr>
          <p:cNvPr id="10" name="Obrázek 9" descr="Obsah obrázku vsedě&#10;&#10;Popis byl vytvořen automaticky">
            <a:extLst>
              <a:ext uri="{FF2B5EF4-FFF2-40B4-BE49-F238E27FC236}">
                <a16:creationId xmlns:a16="http://schemas.microsoft.com/office/drawing/2014/main" id="{C3A9BFCB-57C2-415E-9C26-02D8E9C12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15" y="-19049"/>
            <a:ext cx="960210" cy="927770"/>
          </a:xfrm>
          <a:prstGeom prst="rect">
            <a:avLst/>
          </a:prstGeom>
        </p:spPr>
      </p:pic>
      <p:pic>
        <p:nvPicPr>
          <p:cNvPr id="60418" name="Picture 2" descr="Neuromuscular synapse, the junction between a motor neuron axon and a muscle fiber. Brain Science, Science Art, Behavioral Neuroscience, Science Gallery, Cell Forms, Motor Neuron, Cells And Tissues, Microscopic Images, Electron Microscope">
            <a:extLst>
              <a:ext uri="{FF2B5EF4-FFF2-40B4-BE49-F238E27FC236}">
                <a16:creationId xmlns:a16="http://schemas.microsoft.com/office/drawing/2014/main" id="{54C1A66E-ACD1-4CA5-8513-F839EBD4C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3455566" cy="488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2" name="Line 4">
            <a:extLst>
              <a:ext uri="{FF2B5EF4-FFF2-40B4-BE49-F238E27FC236}">
                <a16:creationId xmlns:a16="http://schemas.microsoft.com/office/drawing/2014/main" id="{7EB3CD25-F578-4190-97ED-45C5FA7378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5157" y="3140968"/>
            <a:ext cx="2209800" cy="0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4215" name="Line 7">
            <a:extLst>
              <a:ext uri="{FF2B5EF4-FFF2-40B4-BE49-F238E27FC236}">
                <a16:creationId xmlns:a16="http://schemas.microsoft.com/office/drawing/2014/main" id="{13F4115D-A985-4E1A-8A45-476F146AA5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67175" y="4437063"/>
            <a:ext cx="1371600" cy="0"/>
          </a:xfrm>
          <a:prstGeom prst="line">
            <a:avLst/>
          </a:prstGeom>
          <a:noFill/>
          <a:ln w="57150">
            <a:solidFill>
              <a:srgbClr val="FFCC99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4216" name="Line 8">
            <a:extLst>
              <a:ext uri="{FF2B5EF4-FFF2-40B4-BE49-F238E27FC236}">
                <a16:creationId xmlns:a16="http://schemas.microsoft.com/office/drawing/2014/main" id="{3C0E49E8-ADDE-4619-8CBA-3AE10F54EB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9992" y="4868862"/>
            <a:ext cx="838771" cy="144299"/>
          </a:xfrm>
          <a:prstGeom prst="line">
            <a:avLst/>
          </a:prstGeom>
          <a:noFill/>
          <a:ln w="57150">
            <a:solidFill>
              <a:srgbClr val="99FFCC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D83C5BF-0CE8-423D-9179-4381C7404363}"/>
              </a:ext>
            </a:extLst>
          </p:cNvPr>
          <p:cNvSpPr txBox="1"/>
          <p:nvPr/>
        </p:nvSpPr>
        <p:spPr>
          <a:xfrm>
            <a:off x="5435600" y="1700808"/>
            <a:ext cx="3240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Neuromuskulární synapse, převzato z </a:t>
            </a:r>
            <a:r>
              <a:rPr lang="cs-CZ" dirty="0">
                <a:solidFill>
                  <a:schemeClr val="tx1"/>
                </a:solidFill>
              </a:rPr>
              <a:t>https://www.pinterest.com/pin/394487248587355522/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22D952-A0CF-4E1A-A8B8-2B7A62CC6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3256" y="24163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43144C30-7080-4491-9C0C-8EFB65EE3F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>
                <a:solidFill>
                  <a:srgbClr val="FFCC00"/>
                </a:solidFill>
              </a:rPr>
              <a:t>Synaptické mediátory (neurotransmitery)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4785463C-95F2-4B57-B71C-F2BAB1697E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712200" cy="4924425"/>
          </a:xfrm>
        </p:spPr>
        <p:txBody>
          <a:bodyPr/>
          <a:lstStyle/>
          <a:p>
            <a:pPr eaLnBrk="1" hangingPunct="1"/>
            <a:r>
              <a:rPr lang="cs-CZ" altLang="cs-CZ" sz="2400">
                <a:solidFill>
                  <a:srgbClr val="FFFFCC"/>
                </a:solidFill>
              </a:rPr>
              <a:t>Mediátorem excitačních synapsí je nejčastěji</a:t>
            </a:r>
            <a:r>
              <a:rPr lang="cs-CZ" altLang="cs-CZ" sz="2400"/>
              <a:t> </a:t>
            </a:r>
            <a:r>
              <a:rPr lang="cs-CZ" altLang="cs-CZ" sz="2400">
                <a:solidFill>
                  <a:srgbClr val="FFFF66"/>
                </a:solidFill>
              </a:rPr>
              <a:t>acetylcholin</a:t>
            </a:r>
            <a:r>
              <a:rPr lang="cs-CZ" altLang="cs-CZ" sz="2400"/>
              <a:t> </a:t>
            </a:r>
            <a:r>
              <a:rPr lang="cs-CZ" altLang="cs-CZ" sz="2400">
                <a:solidFill>
                  <a:srgbClr val="FFFFCC"/>
                </a:solidFill>
              </a:rPr>
              <a:t>(v nervosvalových ploténkách a CNS) a</a:t>
            </a:r>
            <a:r>
              <a:rPr lang="cs-CZ" altLang="cs-CZ" sz="2400"/>
              <a:t> </a:t>
            </a:r>
            <a:r>
              <a:rPr lang="cs-CZ" altLang="cs-CZ" sz="2400">
                <a:solidFill>
                  <a:srgbClr val="FFFF66"/>
                </a:solidFill>
              </a:rPr>
              <a:t>kyselina glutamová</a:t>
            </a:r>
            <a:r>
              <a:rPr lang="cs-CZ" altLang="cs-CZ" sz="2400"/>
              <a:t> </a:t>
            </a:r>
            <a:r>
              <a:rPr lang="cs-CZ" altLang="cs-CZ" sz="2400">
                <a:solidFill>
                  <a:srgbClr val="FFFFCC"/>
                </a:solidFill>
              </a:rPr>
              <a:t>(v CNS). Obě látky působí jako vrátkovací ligandy především pro sodíkové kanály. Průnik sodných iontů do buňky vyvolá potenciálovou změnu membrány v kladném smyslu – depolarizace membrány (excitační postsynaptický potenciál).</a:t>
            </a:r>
          </a:p>
          <a:p>
            <a:pPr eaLnBrk="1" hangingPunct="1"/>
            <a:r>
              <a:rPr lang="cs-CZ" altLang="cs-CZ" sz="2400">
                <a:solidFill>
                  <a:srgbClr val="FFFFCC"/>
                </a:solidFill>
              </a:rPr>
              <a:t>Mediátorem inhibičních synapsí v  mozku je kyselina </a:t>
            </a:r>
            <a:r>
              <a:rPr lang="cs-CZ" altLang="cs-CZ" sz="2400">
                <a:solidFill>
                  <a:srgbClr val="FFFF66"/>
                </a:solidFill>
              </a:rPr>
              <a:t>gama-aminomáselná (GABA)</a:t>
            </a:r>
            <a:r>
              <a:rPr lang="cs-CZ" altLang="cs-CZ" sz="2400">
                <a:solidFill>
                  <a:srgbClr val="FFFFCC"/>
                </a:solidFill>
              </a:rPr>
              <a:t>. Působí jako vrátkovací ligand chloridových kanálů. Chloridové ionty vniklé do buňky vyvolají potenciálovou změnu membrány v záporném smyslu, jejímž důsledkem je hyperpolarizace membrány (inhibiční postsynaptický potenciál)</a:t>
            </a:r>
          </a:p>
        </p:txBody>
      </p:sp>
      <p:pic>
        <p:nvPicPr>
          <p:cNvPr id="4" name="Obrázek 3" descr="Obsah obrázku vsedě&#10;&#10;Popis byl vytvořen automaticky">
            <a:extLst>
              <a:ext uri="{FF2B5EF4-FFF2-40B4-BE49-F238E27FC236}">
                <a16:creationId xmlns:a16="http://schemas.microsoft.com/office/drawing/2014/main" id="{05708554-EA2D-4358-A5AD-1B1F426A3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15" y="-19049"/>
            <a:ext cx="960210" cy="92777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00352F-7C1E-4DE3-A943-07E41ABEB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5420" y="24163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69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WordArt 4">
            <a:extLst>
              <a:ext uri="{FF2B5EF4-FFF2-40B4-BE49-F238E27FC236}">
                <a16:creationId xmlns:a16="http://schemas.microsoft.com/office/drawing/2014/main" id="{8F6E79BD-D489-46D1-8827-80795D309F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7088" y="476250"/>
            <a:ext cx="7129462" cy="360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2000" b="1" kern="10">
                <a:solidFill>
                  <a:srgbClr val="FFCC00"/>
                </a:solidFill>
                <a:latin typeface="+mj-lt"/>
                <a:ea typeface="+mj-lt"/>
                <a:cs typeface="+mj-lt"/>
              </a:rPr>
              <a:t>Excitační a inhibiční  postsynaptický potenciál</a:t>
            </a:r>
          </a:p>
        </p:txBody>
      </p:sp>
      <p:pic>
        <p:nvPicPr>
          <p:cNvPr id="98307" name="Obrázek 3">
            <a:extLst>
              <a:ext uri="{FF2B5EF4-FFF2-40B4-BE49-F238E27FC236}">
                <a16:creationId xmlns:a16="http://schemas.microsoft.com/office/drawing/2014/main" id="{CB0DA8B4-F4C5-42FC-92E0-EE65869B7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03312"/>
            <a:ext cx="4824412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28E6830-7152-4CD3-99A1-E33D26C9EA20}"/>
              </a:ext>
            </a:extLst>
          </p:cNvPr>
          <p:cNvSpPr txBox="1"/>
          <p:nvPr/>
        </p:nvSpPr>
        <p:spPr>
          <a:xfrm>
            <a:off x="5724128" y="1844824"/>
            <a:ext cx="29523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EPSP = excitační postsynaptický potenciál</a:t>
            </a:r>
          </a:p>
          <a:p>
            <a:r>
              <a:rPr lang="cs-CZ" sz="1600" dirty="0"/>
              <a:t>Vede k depolarizaci otevřením sodíkových kanálů.</a:t>
            </a:r>
          </a:p>
          <a:p>
            <a:endParaRPr lang="cs-CZ" sz="1600" dirty="0"/>
          </a:p>
          <a:p>
            <a:r>
              <a:rPr lang="cs-CZ" sz="1600" dirty="0"/>
              <a:t>IPSP = inhibiční postsynaptický potenciál</a:t>
            </a:r>
          </a:p>
          <a:p>
            <a:r>
              <a:rPr lang="cs-CZ" sz="1600" dirty="0"/>
              <a:t>Vede k </a:t>
            </a:r>
            <a:r>
              <a:rPr lang="cs-CZ" sz="1600" dirty="0" err="1"/>
              <a:t>hyperpolarizaci</a:t>
            </a:r>
            <a:r>
              <a:rPr lang="cs-CZ" sz="1600" dirty="0"/>
              <a:t> otevřením chloridových kanálů.</a:t>
            </a:r>
          </a:p>
          <a:p>
            <a:endParaRPr lang="cs-CZ" sz="1600" dirty="0"/>
          </a:p>
          <a:p>
            <a:r>
              <a:rPr lang="cs-CZ" sz="1600" dirty="0"/>
              <a:t>EPSP a IPSP se mohou vzájemně kompenzovat.</a:t>
            </a:r>
            <a:endParaRPr lang="en-GB" sz="1600" dirty="0"/>
          </a:p>
        </p:txBody>
      </p:sp>
      <p:pic>
        <p:nvPicPr>
          <p:cNvPr id="5" name="Obrázek 4" descr="Obsah obrázku vsedě&#10;&#10;Popis byl vytvořen automaticky">
            <a:extLst>
              <a:ext uri="{FF2B5EF4-FFF2-40B4-BE49-F238E27FC236}">
                <a16:creationId xmlns:a16="http://schemas.microsoft.com/office/drawing/2014/main" id="{0CB229ED-6C90-45C7-8E58-D3B96753B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15" y="-19049"/>
            <a:ext cx="960210" cy="92777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22E87E-492F-4D2C-AC79-F703DC42B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3256" y="211931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571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WordArt 6">
            <a:extLst>
              <a:ext uri="{FF2B5EF4-FFF2-40B4-BE49-F238E27FC236}">
                <a16:creationId xmlns:a16="http://schemas.microsoft.com/office/drawing/2014/main" id="{E21EBE5F-7CCF-4962-9EBA-D06518AE21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3213" y="260350"/>
            <a:ext cx="3024187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2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+mj-lt"/>
                <a:ea typeface="+mj-lt"/>
                <a:cs typeface="+mj-lt"/>
              </a:rPr>
              <a:t>Sumace vzruchů</a:t>
            </a:r>
          </a:p>
        </p:txBody>
      </p:sp>
      <p:sp>
        <p:nvSpPr>
          <p:cNvPr id="100355" name="Text Box 9">
            <a:extLst>
              <a:ext uri="{FF2B5EF4-FFF2-40B4-BE49-F238E27FC236}">
                <a16:creationId xmlns:a16="http://schemas.microsoft.com/office/drawing/2014/main" id="{B03BCCBA-7E88-40E4-80DA-574CDB898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100" y="3429000"/>
            <a:ext cx="1963738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cs-CZ" sz="4000">
              <a:solidFill>
                <a:srgbClr val="FFFFCC"/>
              </a:solidFill>
            </a:endParaRPr>
          </a:p>
        </p:txBody>
      </p:sp>
      <p:pic>
        <p:nvPicPr>
          <p:cNvPr id="100356" name="Picture 11" descr="sumace vzruchů">
            <a:extLst>
              <a:ext uri="{FF2B5EF4-FFF2-40B4-BE49-F238E27FC236}">
                <a16:creationId xmlns:a16="http://schemas.microsoft.com/office/drawing/2014/main" id="{2D9F6784-ECE2-4A3D-97BA-572C15A0CD5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088" y="1662113"/>
            <a:ext cx="4794250" cy="4103687"/>
          </a:xfrm>
        </p:spPr>
      </p:pic>
      <p:pic>
        <p:nvPicPr>
          <p:cNvPr id="100357" name="Obrázek 1">
            <a:extLst>
              <a:ext uri="{FF2B5EF4-FFF2-40B4-BE49-F238E27FC236}">
                <a16:creationId xmlns:a16="http://schemas.microsoft.com/office/drawing/2014/main" id="{EEE89F78-5F8F-483A-BF99-8D6445CBFE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r="7961"/>
          <a:stretch>
            <a:fillRect/>
          </a:stretch>
        </p:blipFill>
        <p:spPr bwMode="auto">
          <a:xfrm>
            <a:off x="5503863" y="1698625"/>
            <a:ext cx="3313112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vsedě&#10;&#10;Popis byl vytvořen automaticky">
            <a:extLst>
              <a:ext uri="{FF2B5EF4-FFF2-40B4-BE49-F238E27FC236}">
                <a16:creationId xmlns:a16="http://schemas.microsoft.com/office/drawing/2014/main" id="{8F505C52-CA96-4074-97D1-D41709782C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15" y="-19049"/>
            <a:ext cx="960210" cy="92777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1210BB-1500-4ED2-A61B-03D42F732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48889" y="76200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B41B20-FF45-46CD-A69A-BAE8A25494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13775" y="44483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551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3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12DD8804-0F49-4430-B766-7B5C0FAC2E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>
                <a:solidFill>
                  <a:srgbClr val="FFCC00"/>
                </a:solidFill>
              </a:rPr>
              <a:t>Shrnutí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E7CC107B-B38E-4DCD-9548-962771C5F0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8447088" cy="49244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rgbClr val="FFFFCC"/>
                </a:solidFill>
              </a:rPr>
              <a:t>Elektrické jevy na biologických membránách mají rozhodující význam pro funkci vzrušivých tkání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rgbClr val="FFFFCC"/>
                </a:solidFill>
              </a:rPr>
              <a:t>Klidový membránový potenciál (fyzikálně správně: membránové napětí) je důsledkem nerovnoměrného rozložení iontů na obou stranách membrány.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rgbClr val="FFFFCC"/>
                </a:solidFill>
              </a:rPr>
              <a:t>Toto je udržováno dvěma základními mechanismy: selektivně propustnými kanály a přenašečovými systémy. Oba systémy jsou bílkovinné povahy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rgbClr val="FFFFCC"/>
                </a:solidFill>
              </a:rPr>
              <a:t>Změny membránového napětí po podráždění označujeme jako činnostní (akční) potenciál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rgbClr val="FFFFCC"/>
                </a:solidFill>
              </a:rPr>
              <a:t>Membrána prochází po podráždění dvěma fázemi: depolarizací – spojenou s vtokem sodných iontů do buňky a následnou repolarizací – spojenou s výtokem draselných iontů z buňky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rgbClr val="FFFFCC"/>
                </a:solidFill>
              </a:rPr>
              <a:t>V refrakterní fázi je membrána buď zcela nebo částečně nedráždivá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rgbClr val="FFFFCC"/>
                </a:solidFill>
              </a:rPr>
              <a:t>Synapse představuje místo spojení dvou buněk, umožňující přenos činnostního potenciálu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>
              <a:solidFill>
                <a:srgbClr val="FFFFCC"/>
              </a:solidFill>
            </a:endParaRPr>
          </a:p>
        </p:txBody>
      </p:sp>
      <p:pic>
        <p:nvPicPr>
          <p:cNvPr id="4" name="Obrázek 3" descr="Obsah obrázku vsedě&#10;&#10;Popis byl vytvořen automaticky">
            <a:extLst>
              <a:ext uri="{FF2B5EF4-FFF2-40B4-BE49-F238E27FC236}">
                <a16:creationId xmlns:a16="http://schemas.microsoft.com/office/drawing/2014/main" id="{DC21A40C-FA65-46DB-9F25-9E65BB8BA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15" y="-19049"/>
            <a:ext cx="960210" cy="92777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9BA6249-6855-4B0C-B24C-CD4B82311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4713" y="23415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0A953DFA-9151-494E-8FF2-08F6C260A5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CC00"/>
                </a:solidFill>
              </a:rPr>
              <a:t>Struktura membrány</a:t>
            </a:r>
          </a:p>
        </p:txBody>
      </p:sp>
      <p:pic>
        <p:nvPicPr>
          <p:cNvPr id="12291" name="Picture 5" descr="obr-4copy">
            <a:extLst>
              <a:ext uri="{FF2B5EF4-FFF2-40B4-BE49-F238E27FC236}">
                <a16:creationId xmlns:a16="http://schemas.microsoft.com/office/drawing/2014/main" id="{4C837273-1E7A-418D-8B2E-F7F2FBA81F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557338"/>
            <a:ext cx="6405563" cy="5038725"/>
          </a:xfr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570CE8-FE1D-4F78-B6C6-17B76402A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956" y="184482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0217847E-31C5-48B1-B9D1-CC04B10B1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836613"/>
            <a:ext cx="813593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800" dirty="0">
                <a:solidFill>
                  <a:srgbClr val="FFFFCC"/>
                </a:solidFill>
              </a:rPr>
              <a:t>Auto</a:t>
            </a:r>
            <a:r>
              <a:rPr lang="cs-CZ" altLang="cs-CZ" sz="2800" dirty="0" err="1">
                <a:solidFill>
                  <a:srgbClr val="FFFFCC"/>
                </a:solidFill>
              </a:rPr>
              <a:t>ři</a:t>
            </a:r>
            <a:r>
              <a:rPr lang="en-GB" altLang="cs-CZ" sz="2800" dirty="0">
                <a:solidFill>
                  <a:srgbClr val="FFFFCC"/>
                </a:solidFill>
              </a:rPr>
              <a:t>: </a:t>
            </a:r>
            <a:br>
              <a:rPr lang="en-GB" altLang="cs-CZ" sz="2800" dirty="0">
                <a:solidFill>
                  <a:srgbClr val="FFFFCC"/>
                </a:solidFill>
              </a:rPr>
            </a:br>
            <a:r>
              <a:rPr lang="en-GB" altLang="cs-CZ" sz="2800" b="1" dirty="0">
                <a:solidFill>
                  <a:srgbClr val="FFFFCC"/>
                </a:solidFill>
              </a:rPr>
              <a:t>Vojtěch Mornstein, Ivo Hrazdira, Veronika </a:t>
            </a:r>
            <a:r>
              <a:rPr lang="en-GB" altLang="cs-CZ" sz="2800" b="1" dirty="0" err="1">
                <a:solidFill>
                  <a:srgbClr val="FFFFCC"/>
                </a:solidFill>
              </a:rPr>
              <a:t>Ostatn</a:t>
            </a:r>
            <a:r>
              <a:rPr lang="cs-CZ" altLang="cs-CZ" sz="2800" b="1" dirty="0">
                <a:solidFill>
                  <a:srgbClr val="FFFFCC"/>
                </a:solidFill>
              </a:rPr>
              <a:t>á</a:t>
            </a:r>
            <a:br>
              <a:rPr lang="en-GB" altLang="cs-CZ" sz="2800" dirty="0">
                <a:solidFill>
                  <a:srgbClr val="FFFFCC"/>
                </a:solidFill>
              </a:rPr>
            </a:br>
            <a:br>
              <a:rPr lang="en-GB" altLang="cs-CZ" sz="2800" dirty="0">
                <a:solidFill>
                  <a:srgbClr val="FFFFCC"/>
                </a:solidFill>
              </a:rPr>
            </a:br>
            <a:br>
              <a:rPr lang="en-GB" altLang="cs-CZ" sz="2800" dirty="0">
                <a:solidFill>
                  <a:srgbClr val="FFFFCC"/>
                </a:solidFill>
              </a:rPr>
            </a:br>
            <a:br>
              <a:rPr lang="en-GB" altLang="cs-CZ" sz="2800" dirty="0">
                <a:solidFill>
                  <a:srgbClr val="FFFFCC"/>
                </a:solidFill>
              </a:rPr>
            </a:br>
            <a:r>
              <a:rPr lang="cs-CZ" altLang="cs-CZ" sz="2800" dirty="0">
                <a:solidFill>
                  <a:srgbClr val="FFFFCC"/>
                </a:solidFill>
              </a:rPr>
              <a:t>Poslední revize a ozvučení</a:t>
            </a:r>
            <a:r>
              <a:rPr lang="en-GB" altLang="cs-CZ" sz="2800" dirty="0">
                <a:solidFill>
                  <a:srgbClr val="FFFFCC"/>
                </a:solidFill>
              </a:rPr>
              <a:t>: </a:t>
            </a:r>
            <a:r>
              <a:rPr lang="cs-CZ" altLang="cs-CZ" sz="2800" dirty="0">
                <a:solidFill>
                  <a:srgbClr val="FFFFCC"/>
                </a:solidFill>
              </a:rPr>
              <a:t>duben</a:t>
            </a:r>
            <a:r>
              <a:rPr lang="en-GB" altLang="cs-CZ" sz="2800" dirty="0">
                <a:solidFill>
                  <a:srgbClr val="FFFFCC"/>
                </a:solidFill>
              </a:rPr>
              <a:t> 20</a:t>
            </a:r>
            <a:r>
              <a:rPr lang="cs-CZ" altLang="cs-CZ" sz="2800" dirty="0">
                <a:solidFill>
                  <a:srgbClr val="FFFFCC"/>
                </a:solidFill>
              </a:rPr>
              <a:t>20</a:t>
            </a:r>
            <a:endParaRPr lang="en-GB" altLang="cs-CZ" sz="2800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 spd="med"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380D8CD0-CCE3-4B7E-B157-4EBB72A93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476250"/>
            <a:ext cx="472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4000" b="1">
                <a:solidFill>
                  <a:srgbClr val="FFCC66"/>
                </a:solidFill>
              </a:rPr>
              <a:t>Dráždivost</a:t>
            </a:r>
            <a:r>
              <a:rPr lang="cs-CZ" altLang="cs-CZ" sz="4800" b="1">
                <a:solidFill>
                  <a:srgbClr val="FFCC66"/>
                </a:solidFill>
              </a:rPr>
              <a:t> </a:t>
            </a:r>
            <a:endParaRPr lang="cs-CZ" altLang="cs-CZ" sz="4800">
              <a:solidFill>
                <a:srgbClr val="FFCC66"/>
              </a:solidFill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E0AC41C-E753-43F7-BF98-3F5FDFD79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557338"/>
            <a:ext cx="8640762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Times New Roman" panose="02020603050405020304" pitchFamily="18" charset="0"/>
              <a:buChar char="•"/>
            </a:pPr>
            <a:r>
              <a:rPr lang="cs-CZ" altLang="cs-CZ" sz="2400" b="1" dirty="0">
                <a:solidFill>
                  <a:srgbClr val="FFFFCC"/>
                </a:solidFill>
              </a:rPr>
              <a:t>Specifická vlastnost všech živých systémů reagovat určitým způsobem na nějaký podnět.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rgbClr val="FFFFCC"/>
                </a:solidFill>
              </a:rPr>
              <a:t>Důležitá podmínka adaptace živého organizmu na prostředí.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rgbClr val="FFFFCC"/>
                </a:solidFill>
              </a:rPr>
              <a:t>Zvláště významná je tato vlastnost u smyslových buněk a u tzv. vzrušivých tkání (nervové a svalové).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rgbClr val="FFFFCC"/>
                </a:solidFill>
              </a:rPr>
              <a:t>Každý typ vzrušivé tkáně reaguje nejsnáze na určitý energetický impuls (adekvátní podnět). Jiným energetickým impulsem lze sice také vyvolat podráždění, ale při mnohem vyšší energii (neadekvátní podnět).</a:t>
            </a:r>
          </a:p>
        </p:txBody>
      </p:sp>
      <p:pic>
        <p:nvPicPr>
          <p:cNvPr id="4" name="Obrázek 3" descr="Obsah obrázku vsedě&#10;&#10;Popis byl vytvořen automaticky">
            <a:extLst>
              <a:ext uri="{FF2B5EF4-FFF2-40B4-BE49-F238E27FC236}">
                <a16:creationId xmlns:a16="http://schemas.microsoft.com/office/drawing/2014/main" id="{484356CA-D744-405E-8D80-D9404AF3B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16632"/>
            <a:ext cx="911834" cy="881028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4109A0-2CD1-44AB-8117-E7C720191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3109" y="35394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0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C17E3FB-AE68-4CCE-A5B7-BCF1FEADB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8788" y="7651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CC00"/>
                </a:solidFill>
              </a:rPr>
              <a:t>Distribuce iontů v extracelulárním a intracelulárním prostředí svalové buňky</a:t>
            </a:r>
          </a:p>
        </p:txBody>
      </p:sp>
      <p:pic>
        <p:nvPicPr>
          <p:cNvPr id="16387" name="Obrázek 1">
            <a:extLst>
              <a:ext uri="{FF2B5EF4-FFF2-40B4-BE49-F238E27FC236}">
                <a16:creationId xmlns:a16="http://schemas.microsoft.com/office/drawing/2014/main" id="{232AF24E-6348-443D-A79D-B22205BC9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4"/>
          <a:stretch>
            <a:fillRect/>
          </a:stretch>
        </p:blipFill>
        <p:spPr bwMode="auto">
          <a:xfrm>
            <a:off x="1763713" y="2565400"/>
            <a:ext cx="59182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C521C88-2C3D-4A61-923A-86BC72ACF71D}"/>
              </a:ext>
            </a:extLst>
          </p:cNvPr>
          <p:cNvSpPr txBox="1"/>
          <p:nvPr/>
        </p:nvSpPr>
        <p:spPr>
          <a:xfrm>
            <a:off x="4932363" y="5732463"/>
            <a:ext cx="20161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SR – </a:t>
            </a:r>
            <a:r>
              <a:rPr lang="cs-CZ" dirty="0" err="1">
                <a:solidFill>
                  <a:schemeClr val="bg2">
                    <a:lumMod val="75000"/>
                  </a:schemeClr>
                </a:solidFill>
              </a:rPr>
              <a:t>sarkoplasmické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 retikulum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67D188A-1B03-42E1-9981-36B6A0815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2937" y="522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E9E0447-233B-492E-A620-A6ED78C9C1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CC00"/>
                </a:solidFill>
              </a:rPr>
              <a:t>Přenašečové systémy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00B63A4-C1BD-49E7-9404-13976959C41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341438"/>
            <a:ext cx="8002587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rgbClr val="FFFFCC"/>
                </a:solidFill>
              </a:rPr>
              <a:t>V membránách buněk bylo odhaleno více přenašečových systémů. Jeden z nich, označovaný jako </a:t>
            </a:r>
            <a:r>
              <a:rPr lang="cs-CZ" altLang="cs-CZ" sz="2400" i="1" dirty="0" err="1">
                <a:solidFill>
                  <a:srgbClr val="FFFF66"/>
                </a:solidFill>
              </a:rPr>
              <a:t>sodíková-draslíková</a:t>
            </a:r>
            <a:r>
              <a:rPr lang="cs-CZ" altLang="cs-CZ" sz="2400" i="1" dirty="0">
                <a:solidFill>
                  <a:srgbClr val="FFFF66"/>
                </a:solidFill>
              </a:rPr>
              <a:t> pumpa</a:t>
            </a:r>
            <a:r>
              <a:rPr lang="cs-CZ" altLang="cs-CZ" sz="2400" i="1" dirty="0">
                <a:solidFill>
                  <a:srgbClr val="FFFFCC"/>
                </a:solidFill>
              </a:rPr>
              <a:t> </a:t>
            </a:r>
            <a:r>
              <a:rPr lang="cs-CZ" altLang="cs-CZ" sz="2400" dirty="0">
                <a:solidFill>
                  <a:srgbClr val="FFFFCC"/>
                </a:solidFill>
              </a:rPr>
              <a:t>(</a:t>
            </a:r>
            <a:r>
              <a:rPr lang="cs-CZ" altLang="cs-CZ" sz="2400" i="1" dirty="0">
                <a:solidFill>
                  <a:srgbClr val="FFFFCC"/>
                </a:solidFill>
              </a:rPr>
              <a:t>Na/K pumpa </a:t>
            </a:r>
            <a:r>
              <a:rPr lang="cs-CZ" altLang="cs-CZ" sz="2400" dirty="0">
                <a:solidFill>
                  <a:srgbClr val="FFFFCC"/>
                </a:solidFill>
              </a:rPr>
              <a:t>nebo</a:t>
            </a:r>
            <a:r>
              <a:rPr lang="cs-CZ" altLang="cs-CZ" sz="2400" i="1" dirty="0">
                <a:solidFill>
                  <a:srgbClr val="FFFFCC"/>
                </a:solidFill>
              </a:rPr>
              <a:t> Na</a:t>
            </a:r>
            <a:r>
              <a:rPr lang="cs-CZ" altLang="cs-CZ" sz="2400" i="1" baseline="30000" dirty="0">
                <a:solidFill>
                  <a:srgbClr val="FFFFCC"/>
                </a:solidFill>
              </a:rPr>
              <a:t>+</a:t>
            </a:r>
            <a:r>
              <a:rPr lang="cs-CZ" altLang="cs-CZ" sz="2400" i="1" dirty="0">
                <a:solidFill>
                  <a:srgbClr val="FFFFCC"/>
                </a:solidFill>
              </a:rPr>
              <a:t>-K</a:t>
            </a:r>
            <a:r>
              <a:rPr lang="cs-CZ" altLang="cs-CZ" sz="2400" i="1" baseline="30000" dirty="0">
                <a:solidFill>
                  <a:srgbClr val="FFFFCC"/>
                </a:solidFill>
              </a:rPr>
              <a:t>+</a:t>
            </a:r>
            <a:r>
              <a:rPr lang="cs-CZ" altLang="cs-CZ" sz="2400" i="1" dirty="0">
                <a:solidFill>
                  <a:srgbClr val="FFFFCC"/>
                </a:solidFill>
              </a:rPr>
              <a:t>-ATP-</a:t>
            </a:r>
            <a:r>
              <a:rPr lang="cs-CZ" altLang="cs-CZ" sz="2400" i="1" dirty="0" err="1">
                <a:solidFill>
                  <a:srgbClr val="FFFFCC"/>
                </a:solidFill>
              </a:rPr>
              <a:t>áza</a:t>
            </a:r>
            <a:r>
              <a:rPr lang="cs-CZ" altLang="cs-CZ" sz="2400" dirty="0">
                <a:solidFill>
                  <a:srgbClr val="FFFFCC"/>
                </a:solidFill>
              </a:rPr>
              <a:t>) má však pro vytvoření podmínek vzniku membránového napětí zcela základní význam. Vytěsňuje </a:t>
            </a:r>
            <a:r>
              <a:rPr lang="cs-CZ" altLang="cs-CZ" sz="2400" i="1" dirty="0">
                <a:solidFill>
                  <a:srgbClr val="FFFFCC"/>
                </a:solidFill>
              </a:rPr>
              <a:t>Na</a:t>
            </a:r>
            <a:r>
              <a:rPr lang="cs-CZ" altLang="cs-CZ" sz="2400" dirty="0">
                <a:solidFill>
                  <a:srgbClr val="FFFFCC"/>
                </a:solidFill>
              </a:rPr>
              <a:t>-ionty z buňky výměnou za </a:t>
            </a:r>
            <a:r>
              <a:rPr lang="cs-CZ" altLang="cs-CZ" sz="2400" i="1" dirty="0">
                <a:solidFill>
                  <a:srgbClr val="FFFFCC"/>
                </a:solidFill>
              </a:rPr>
              <a:t>K</a:t>
            </a:r>
            <a:r>
              <a:rPr lang="cs-CZ" altLang="cs-CZ" sz="2400" dirty="0">
                <a:solidFill>
                  <a:srgbClr val="FFFFCC"/>
                </a:solidFill>
              </a:rPr>
              <a:t>-ionty a tím zajišťuje, že koncentrace obou zúčastněných iontů v intracelulárním a extracelulárním prostředí (budeme je značit </a:t>
            </a:r>
            <a:r>
              <a:rPr lang="cs-CZ" altLang="cs-CZ" sz="2400" i="1" dirty="0">
                <a:solidFill>
                  <a:srgbClr val="FFFFCC"/>
                </a:solidFill>
              </a:rPr>
              <a:t>[Na+], [K+] </a:t>
            </a:r>
            <a:r>
              <a:rPr lang="cs-CZ" altLang="cs-CZ" sz="2400" dirty="0">
                <a:solidFill>
                  <a:srgbClr val="FFFFCC"/>
                </a:solidFill>
              </a:rPr>
              <a:t>a odlišíme je indexy </a:t>
            </a:r>
            <a:r>
              <a:rPr lang="cs-CZ" altLang="cs-CZ" sz="2400" i="1" dirty="0">
                <a:solidFill>
                  <a:srgbClr val="FFFFCC"/>
                </a:solidFill>
              </a:rPr>
              <a:t>i</a:t>
            </a:r>
            <a:r>
              <a:rPr lang="cs-CZ" altLang="cs-CZ" sz="2400" dirty="0">
                <a:solidFill>
                  <a:srgbClr val="FFFFCC"/>
                </a:solidFill>
              </a:rPr>
              <a:t>, </a:t>
            </a:r>
            <a:r>
              <a:rPr lang="cs-CZ" altLang="cs-CZ" sz="2400" i="1" dirty="0">
                <a:solidFill>
                  <a:srgbClr val="FFFFCC"/>
                </a:solidFill>
              </a:rPr>
              <a:t>e</a:t>
            </a:r>
            <a:r>
              <a:rPr lang="cs-CZ" altLang="cs-CZ" sz="2400" dirty="0">
                <a:solidFill>
                  <a:srgbClr val="FFFFCC"/>
                </a:solidFill>
              </a:rPr>
              <a:t>) jsou rozdílné, přičemž  platí:</a:t>
            </a:r>
            <a:endParaRPr lang="cs-CZ" altLang="cs-CZ" sz="2400" dirty="0"/>
          </a:p>
        </p:txBody>
      </p:sp>
      <p:graphicFrame>
        <p:nvGraphicFramePr>
          <p:cNvPr id="18436" name="Object 4">
            <a:extLst>
              <a:ext uri="{FF2B5EF4-FFF2-40B4-BE49-F238E27FC236}">
                <a16:creationId xmlns:a16="http://schemas.microsoft.com/office/drawing/2014/main" id="{18CA8643-01D1-4B3C-9613-D445AF81DE2C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1042988" y="5013325"/>
          <a:ext cx="691356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" name="Rovnice" r:id="rId6" imgW="2400300" imgH="241300" progId="Equation.3">
                  <p:embed/>
                </p:oleObj>
              </mc:Choice>
              <mc:Fallback>
                <p:oleObj name="Rovnice" r:id="rId6" imgW="2400300" imgH="241300" progId="Equation.3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5013325"/>
                        <a:ext cx="6913562" cy="695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 Box 6">
            <a:extLst>
              <a:ext uri="{FF2B5EF4-FFF2-40B4-BE49-F238E27FC236}">
                <a16:creationId xmlns:a16="http://schemas.microsoft.com/office/drawing/2014/main" id="{FC9AC4A6-D4BC-4C25-AE7D-8BCFD558C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734050"/>
            <a:ext cx="7796212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Funkce </a:t>
            </a:r>
            <a:r>
              <a:rPr lang="cs-CZ" altLang="cs-CZ" sz="2000" i="1">
                <a:solidFill>
                  <a:srgbClr val="FFFFCC"/>
                </a:solidFill>
              </a:rPr>
              <a:t>Na/K </a:t>
            </a:r>
            <a:r>
              <a:rPr lang="cs-CZ" altLang="cs-CZ" sz="2000">
                <a:solidFill>
                  <a:srgbClr val="FFFFCC"/>
                </a:solidFill>
              </a:rPr>
              <a:t>pumpy vyžaduje stálý přísun energie, kterou molekulám přenašeče poskytují v intracelulárním prostředí přítomné molekuly adenosintrifosfátu (</a:t>
            </a:r>
            <a:r>
              <a:rPr lang="cs-CZ" altLang="cs-CZ" sz="2000" i="1">
                <a:solidFill>
                  <a:srgbClr val="FFFFCC"/>
                </a:solidFill>
              </a:rPr>
              <a:t>ATP</a:t>
            </a:r>
            <a:r>
              <a:rPr lang="cs-CZ" altLang="cs-CZ" sz="2000">
                <a:solidFill>
                  <a:srgbClr val="FFFFCC"/>
                </a:solidFill>
              </a:rPr>
              <a:t>).</a:t>
            </a:r>
            <a:r>
              <a:rPr lang="cs-CZ" altLang="cs-CZ" sz="2400">
                <a:solidFill>
                  <a:srgbClr val="FFFFCC"/>
                </a:solidFill>
              </a:rPr>
              <a:t> </a:t>
            </a:r>
          </a:p>
        </p:txBody>
      </p:sp>
      <p:pic>
        <p:nvPicPr>
          <p:cNvPr id="6" name="Obrázek 5" descr="Obsah obrázku vsedě&#10;&#10;Popis byl vytvořen automaticky">
            <a:extLst>
              <a:ext uri="{FF2B5EF4-FFF2-40B4-BE49-F238E27FC236}">
                <a16:creationId xmlns:a16="http://schemas.microsoft.com/office/drawing/2014/main" id="{5E961828-43F5-4AFF-88C0-E497A80E4F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16632"/>
            <a:ext cx="911834" cy="881028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925A76-3FEE-450D-A7A7-134D4434DE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3109" y="35394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489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B6FA6841-4B53-4B96-A2EB-D03C698FB8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CC00"/>
                </a:solidFill>
              </a:rPr>
              <a:t>Princip sodíkové-draslíkové pumpy</a:t>
            </a:r>
          </a:p>
        </p:txBody>
      </p:sp>
      <p:sp>
        <p:nvSpPr>
          <p:cNvPr id="20483" name="Text Box 8">
            <a:extLst>
              <a:ext uri="{FF2B5EF4-FFF2-40B4-BE49-F238E27FC236}">
                <a16:creationId xmlns:a16="http://schemas.microsoft.com/office/drawing/2014/main" id="{D8E9FFE1-A6CF-42A9-9545-45554C6AD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949950"/>
            <a:ext cx="8569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>
                <a:solidFill>
                  <a:srgbClr val="FFFFCC"/>
                </a:solidFill>
              </a:rPr>
              <a:t>Na vnější straně membrány dojde k uvolnění sodných iontů  a ke konformační změně přenašečové molekuly, na niž se naváží draselné ionty, které jsou přeneseny dovnitř buňky.</a:t>
            </a:r>
          </a:p>
        </p:txBody>
      </p:sp>
      <p:pic>
        <p:nvPicPr>
          <p:cNvPr id="20484" name="Picture 1">
            <a:extLst>
              <a:ext uri="{FF2B5EF4-FFF2-40B4-BE49-F238E27FC236}">
                <a16:creationId xmlns:a16="http://schemas.microsoft.com/office/drawing/2014/main" id="{4F0FE7B9-13BD-44C4-BF13-9A6353B98E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" b="10272"/>
          <a:stretch>
            <a:fillRect/>
          </a:stretch>
        </p:blipFill>
        <p:spPr>
          <a:xfrm>
            <a:off x="1403350" y="765175"/>
            <a:ext cx="6016625" cy="5106988"/>
          </a:xfr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662" b="102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D397CDC-1BCB-4A63-81E0-ADEA4362A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0232" y="104298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s-CZ" sz="14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s-CZ" sz="14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Curtain Call</Template>
  <TotalTime>6972</TotalTime>
  <Words>2667</Words>
  <Application>Microsoft Office PowerPoint</Application>
  <PresentationFormat>Předvádění na obrazovce (4:3)</PresentationFormat>
  <Paragraphs>467</Paragraphs>
  <Slides>50</Slides>
  <Notes>50</Notes>
  <HiddenSlides>0</HiddenSlides>
  <MMClips>52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50</vt:i4>
      </vt:variant>
    </vt:vector>
  </HeadingPairs>
  <TitlesOfParts>
    <vt:vector size="59" baseType="lpstr">
      <vt:lpstr>Arial</vt:lpstr>
      <vt:lpstr>Symbol</vt:lpstr>
      <vt:lpstr>Times New Roman</vt:lpstr>
      <vt:lpstr>Wingdings</vt:lpstr>
      <vt:lpstr>Výchozí návrh</vt:lpstr>
      <vt:lpstr>Rovnice</vt:lpstr>
      <vt:lpstr>Rastrový obrázek</vt:lpstr>
      <vt:lpstr>Equation</vt:lpstr>
      <vt:lpstr>Rastrový obraz</vt:lpstr>
      <vt:lpstr>Přednášky z lékařské biofyziky Lékařská fakulta Masarykovy univerzity v Brně</vt:lpstr>
      <vt:lpstr>Bioelektrické jevy</vt:lpstr>
      <vt:lpstr>Biologická membrána</vt:lpstr>
      <vt:lpstr>Funkce biologických membrán</vt:lpstr>
      <vt:lpstr>Struktura membrány</vt:lpstr>
      <vt:lpstr>Prezentace aplikace PowerPoint</vt:lpstr>
      <vt:lpstr>Distribuce iontů v extracelulárním a intracelulárním prostředí svalové buňky</vt:lpstr>
      <vt:lpstr>Přenašečové systémy</vt:lpstr>
      <vt:lpstr>Princip sodíkové-draslíkové pumpy</vt:lpstr>
      <vt:lpstr>Kanály</vt:lpstr>
      <vt:lpstr>Elektrické a chemické vrátkování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Činnostní (akční) potenciál (1)</vt:lpstr>
      <vt:lpstr>Činnostní (akční)  potenciál (2) (na nervovém vlákně – axonu)</vt:lpstr>
      <vt:lpstr>Mechanismus spuštění činnostního potenciálu u neuronů a příčně pruhovaných svalů</vt:lpstr>
      <vt:lpstr>Prezentace aplikace PowerPoint</vt:lpstr>
      <vt:lpstr>Prezentace aplikace PowerPoint</vt:lpstr>
      <vt:lpstr>Činnostní potenciál</vt:lpstr>
      <vt:lpstr>Prezentace aplikace PowerPoint</vt:lpstr>
      <vt:lpstr>Šíření činnostního potenciálu</vt:lpstr>
      <vt:lpstr>Prezentace aplikace PowerPoint</vt:lpstr>
      <vt:lpstr>Příklady činnostních potenciálů</vt:lpstr>
      <vt:lpstr>Prezentace aplikace PowerPoint</vt:lpstr>
      <vt:lpstr>Definice</vt:lpstr>
      <vt:lpstr>Prezentace aplikace PowerPoint</vt:lpstr>
      <vt:lpstr>Prezentace aplikace PowerPoint</vt:lpstr>
      <vt:lpstr>Prezentace aplikace PowerPoint</vt:lpstr>
      <vt:lpstr>Synaptické mediátory (neurotransmitery)</vt:lpstr>
      <vt:lpstr>Prezentace aplikace PowerPoint</vt:lpstr>
      <vt:lpstr>Prezentace aplikace PowerPoint</vt:lpstr>
      <vt:lpstr>Shrnutí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 Masarykova univerzita v Brně</dc:title>
  <dc:creator>doc. Mornstein</dc:creator>
  <cp:lastModifiedBy>Vojtěch Mornstein</cp:lastModifiedBy>
  <cp:revision>229</cp:revision>
  <dcterms:created xsi:type="dcterms:W3CDTF">2002-09-11T06:40:40Z</dcterms:created>
  <dcterms:modified xsi:type="dcterms:W3CDTF">2020-04-10T08:53:57Z</dcterms:modified>
</cp:coreProperties>
</file>