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1"/>
  </p:notesMasterIdLst>
  <p:handoutMasterIdLst>
    <p:handoutMasterId r:id="rId32"/>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754" autoAdjust="0"/>
  </p:normalViewPr>
  <p:slideViewPr>
    <p:cSldViewPr snapToGrid="0">
      <p:cViewPr varScale="1">
        <p:scale>
          <a:sx n="73" d="100"/>
          <a:sy n="73" d="100"/>
        </p:scale>
        <p:origin x="618" y="7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3.cancer.gov.offcampus.lib.washington.edu/atlasplus/charts.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noaa.gov.offcampus.lib.washington.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A3EF45-07B6-44E1-9889-D83E5BE108AD}" type="slidenum">
              <a:rPr lang="cs-CZ" altLang="cs-CZ" smtClean="0"/>
              <a:pPr>
                <a:spcBef>
                  <a:spcPct val="0"/>
                </a:spcBef>
              </a:pPr>
              <a:t>17</a:t>
            </a:fld>
            <a:endParaRPr lang="cs-CZ" altLang="cs-CZ" smtClean="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smtClean="0"/>
              <a:t>Wood and colleagues analyzed vitamin D-induced gene expression in a human colon cancer cell line. They identified 12 genes that exhibited statistically significant increase in expression, two of which are known to have anti-proliferative effects.</a:t>
            </a:r>
          </a:p>
          <a:p>
            <a:pPr eaLnBrk="1" hangingPunct="1">
              <a:spcBef>
                <a:spcPct val="0"/>
              </a:spcBef>
            </a:pPr>
            <a:r>
              <a:rPr lang="en-US" altLang="cs-CZ" i="1" smtClean="0"/>
              <a:t>Physiological Genomics</a:t>
            </a:r>
            <a:r>
              <a:rPr lang="en-US" altLang="cs-CZ" smtClean="0"/>
              <a:t> 17:122-129 (2004)</a:t>
            </a:r>
            <a:br>
              <a:rPr lang="en-US" altLang="cs-CZ" smtClean="0"/>
            </a:br>
            <a:r>
              <a:rPr lang="en-US" altLang="cs-CZ" smtClean="0"/>
              <a:t>1094-8341/04 $5.00 © 2004 American Physiological Society </a:t>
            </a:r>
            <a:br>
              <a:rPr lang="en-US" altLang="cs-CZ" smtClean="0"/>
            </a:br>
            <a:endParaRPr lang="en-US" altLang="cs-CZ" b="1" smtClean="0"/>
          </a:p>
          <a:p>
            <a:pPr eaLnBrk="1" hangingPunct="1">
              <a:spcBef>
                <a:spcPct val="0"/>
              </a:spcBef>
            </a:pPr>
            <a:r>
              <a:rPr lang="en-US" altLang="cs-CZ" b="1" smtClean="0"/>
              <a:t>DNA microarray analysis of vitamin D-induced gene expression in a human colon carcinoma cell line </a:t>
            </a:r>
          </a:p>
          <a:p>
            <a:pPr eaLnBrk="1" hangingPunct="1">
              <a:spcBef>
                <a:spcPct val="0"/>
              </a:spcBef>
            </a:pPr>
            <a:r>
              <a:rPr lang="en-US" altLang="cs-CZ" b="1" smtClean="0"/>
              <a:t>Richard J. Wood1, Laurie Tchack1, Giana Angelo1, Richard E. Pratt2 and Larry A. Sonna3,4</a:t>
            </a:r>
            <a:r>
              <a:rPr lang="en-US" altLang="cs-CZ" smtClean="0"/>
              <a:t> </a:t>
            </a:r>
          </a:p>
          <a:p>
            <a:pPr eaLnBrk="1" hangingPunct="1">
              <a:spcBef>
                <a:spcPct val="0"/>
              </a:spcBef>
            </a:pPr>
            <a:endParaRPr lang="en-US" altLang="cs-CZ" smtClean="0"/>
          </a:p>
          <a:p>
            <a:pPr eaLnBrk="1" hangingPunct="1">
              <a:spcBef>
                <a:spcPct val="0"/>
              </a:spcBef>
            </a:pPr>
            <a:endParaRPr lang="en-US" altLang="cs-CZ" smtClean="0"/>
          </a:p>
          <a:p>
            <a:pPr eaLnBrk="1" hangingPunct="1">
              <a:spcBef>
                <a:spcPct val="0"/>
              </a:spcBef>
            </a:pPr>
            <a:endParaRPr lang="en-US" altLang="cs-CZ" smtClean="0"/>
          </a:p>
          <a:p>
            <a:pPr eaLnBrk="1" hangingPunct="1">
              <a:spcBef>
                <a:spcPct val="0"/>
              </a:spcBef>
            </a:pPr>
            <a:endParaRPr lang="en-US" altLang="cs-CZ" smtClean="0"/>
          </a:p>
          <a:p>
            <a:pPr eaLnBrk="1" hangingPunct="1">
              <a:spcBef>
                <a:spcPct val="0"/>
              </a:spcBef>
            </a:pPr>
            <a:endParaRPr lang="en-US" altLang="cs-CZ" smtClean="0"/>
          </a:p>
          <a:p>
            <a:pPr eaLnBrk="1" hangingPunct="1">
              <a:spcBef>
                <a:spcPct val="0"/>
              </a:spcBef>
            </a:pPr>
            <a:endParaRPr lang="en-US" altLang="cs-CZ" smtClean="0"/>
          </a:p>
          <a:p>
            <a:pPr eaLnBrk="1" hangingPunct="1">
              <a:spcBef>
                <a:spcPct val="0"/>
              </a:spcBef>
            </a:pPr>
            <a:endParaRPr lang="en-US" altLang="cs-CZ" smtClean="0"/>
          </a:p>
          <a:p>
            <a:pPr eaLnBrk="1" hangingPunct="1">
              <a:spcBef>
                <a:spcPct val="0"/>
              </a:spcBef>
            </a:pPr>
            <a:r>
              <a:rPr lang="en-US" altLang="cs-CZ" smtClean="0"/>
              <a:t>Note fallout prep if have no KI</a:t>
            </a:r>
          </a:p>
        </p:txBody>
      </p:sp>
    </p:spTree>
    <p:extLst>
      <p:ext uri="{BB962C8B-B14F-4D97-AF65-F5344CB8AC3E}">
        <p14:creationId xmlns:p14="http://schemas.microsoft.com/office/powerpoint/2010/main" val="1217063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EA7AC9-9AEA-4968-A719-4F4E483CE625}" type="slidenum">
              <a:rPr lang="cs-CZ" altLang="cs-CZ" smtClean="0"/>
              <a:pPr>
                <a:spcBef>
                  <a:spcPct val="0"/>
                </a:spcBef>
              </a:pPr>
              <a:t>26</a:t>
            </a:fld>
            <a:endParaRPr lang="cs-CZ" altLang="cs-CZ"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smtClean="0"/>
              <a:t>Multiple Sclerosis Prevalence of U.S. WW II Veterans at Time of Entry into the Armed Forces vs. Latitude</a:t>
            </a:r>
          </a:p>
          <a:p>
            <a:pPr eaLnBrk="1" hangingPunct="1">
              <a:spcBef>
                <a:spcPct val="0"/>
              </a:spcBef>
            </a:pPr>
            <a:endParaRPr lang="en-US" altLang="cs-CZ" smtClean="0"/>
          </a:p>
          <a:p>
            <a:pPr eaLnBrk="1" hangingPunct="1">
              <a:spcBef>
                <a:spcPct val="0"/>
              </a:spcBef>
            </a:pPr>
            <a:r>
              <a:rPr lang="en-US" altLang="cs-CZ" smtClean="0"/>
              <a:t>according to latitude and state of residence in the U.S. at entry into active duty (EAD):</a:t>
            </a:r>
          </a:p>
        </p:txBody>
      </p:sp>
    </p:spTree>
    <p:extLst>
      <p:ext uri="{BB962C8B-B14F-4D97-AF65-F5344CB8AC3E}">
        <p14:creationId xmlns:p14="http://schemas.microsoft.com/office/powerpoint/2010/main" val="1268816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3F8F4F-D5D2-4AA5-92CE-92B1B3FC842F}" type="slidenum">
              <a:rPr lang="cs-CZ" altLang="cs-CZ" smtClean="0"/>
              <a:pPr>
                <a:spcBef>
                  <a:spcPct val="0"/>
                </a:spcBef>
              </a:pPr>
              <a:t>27</a:t>
            </a:fld>
            <a:endParaRPr lang="cs-CZ" altLang="cs-CZ"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b="1" smtClean="0"/>
              <a:t>FIGURE 2—</a:t>
            </a:r>
            <a:r>
              <a:rPr lang="en-US" altLang="cs-CZ" smtClean="0"/>
              <a:t> </a:t>
            </a:r>
            <a:r>
              <a:rPr lang="en-US" altLang="cs-CZ" b="1" smtClean="0"/>
              <a:t>Age-adjusted breast cancer mortality rates, by county area, and contours of annual mean daily solar irradiance in Langleys (calories/cm2), United States, 1970–1994.</a:t>
            </a:r>
            <a:r>
              <a:rPr lang="en-US" altLang="cs-CZ" smtClean="0"/>
              <a:t> </a:t>
            </a:r>
            <a:r>
              <a:rPr lang="en-US" altLang="cs-CZ" i="1" smtClean="0"/>
              <a:t>Source.</a:t>
            </a:r>
            <a:r>
              <a:rPr lang="en-US" altLang="cs-CZ" smtClean="0"/>
              <a:t> Developed through use of National Cancer Institute and National Oceanic and Atmospheric Administration data (available at </a:t>
            </a:r>
            <a:r>
              <a:rPr lang="en-US" altLang="cs-CZ" smtClean="0">
                <a:hlinkClick r:id="rId3"/>
              </a:rPr>
              <a:t>http://www3.cancer.gov.offcampus.lib.washington.edu/atlasplus/charts.html</a:t>
            </a:r>
            <a:r>
              <a:rPr lang="en-US" altLang="cs-CZ" smtClean="0"/>
              <a:t> and </a:t>
            </a:r>
            <a:r>
              <a:rPr lang="en-US" altLang="cs-CZ" smtClean="0">
                <a:hlinkClick r:id="rId4"/>
              </a:rPr>
              <a:t>http://www.noaa.gov.offcampus.lib.washington.edu</a:t>
            </a:r>
            <a:r>
              <a:rPr lang="en-US" altLang="cs-CZ" smtClean="0"/>
              <a:t>).</a:t>
            </a:r>
          </a:p>
          <a:p>
            <a:pPr eaLnBrk="1" hangingPunct="1">
              <a:spcBef>
                <a:spcPct val="0"/>
              </a:spcBef>
            </a:pPr>
            <a:endParaRPr lang="en-US" altLang="cs-CZ" smtClean="0"/>
          </a:p>
        </p:txBody>
      </p:sp>
    </p:spTree>
    <p:extLst>
      <p:ext uri="{BB962C8B-B14F-4D97-AF65-F5344CB8AC3E}">
        <p14:creationId xmlns:p14="http://schemas.microsoft.com/office/powerpoint/2010/main" val="2184903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7DC5FD-E481-4F46-AA35-C8867F1A7EFE}" type="slidenum">
              <a:rPr lang="cs-CZ" altLang="cs-CZ" smtClean="0"/>
              <a:pPr>
                <a:spcBef>
                  <a:spcPct val="0"/>
                </a:spcBef>
              </a:pPr>
              <a:t>18</a:t>
            </a:fld>
            <a:endParaRPr lang="cs-CZ" altLang="cs-CZ"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smtClean="0"/>
              <a:t>Mutation in one rung in the 3 billion rungs on the DNA double-helix ladder – only a change in one base pair</a:t>
            </a:r>
          </a:p>
        </p:txBody>
      </p:sp>
    </p:spTree>
    <p:extLst>
      <p:ext uri="{BB962C8B-B14F-4D97-AF65-F5344CB8AC3E}">
        <p14:creationId xmlns:p14="http://schemas.microsoft.com/office/powerpoint/2010/main" val="236079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5BF9E3-A66D-436A-AF36-95E865FDB8C1}" type="slidenum">
              <a:rPr lang="cs-CZ" altLang="cs-CZ" smtClean="0"/>
              <a:pPr>
                <a:spcBef>
                  <a:spcPct val="0"/>
                </a:spcBef>
              </a:pPr>
              <a:t>19</a:t>
            </a:fld>
            <a:endParaRPr lang="cs-CZ" altLang="cs-CZ"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Tree>
    <p:extLst>
      <p:ext uri="{BB962C8B-B14F-4D97-AF65-F5344CB8AC3E}">
        <p14:creationId xmlns:p14="http://schemas.microsoft.com/office/powerpoint/2010/main" val="165783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871F4A-2968-4633-A616-EDA173CF3495}" type="slidenum">
              <a:rPr lang="cs-CZ" altLang="cs-CZ" smtClean="0"/>
              <a:pPr>
                <a:spcBef>
                  <a:spcPct val="0"/>
                </a:spcBef>
              </a:pPr>
              <a:t>20</a:t>
            </a:fld>
            <a:endParaRPr lang="cs-CZ" altLang="cs-CZ"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Tree>
    <p:extLst>
      <p:ext uri="{BB962C8B-B14F-4D97-AF65-F5344CB8AC3E}">
        <p14:creationId xmlns:p14="http://schemas.microsoft.com/office/powerpoint/2010/main" val="230507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7F9E25-720F-4DCA-AB7C-4663BC1F94A9}" type="slidenum">
              <a:rPr lang="cs-CZ" altLang="cs-CZ" smtClean="0"/>
              <a:pPr>
                <a:spcBef>
                  <a:spcPct val="0"/>
                </a:spcBef>
              </a:pPr>
              <a:t>21</a:t>
            </a:fld>
            <a:endParaRPr lang="cs-CZ" altLang="cs-CZ"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smtClean="0"/>
              <a:t>Seasonal variation of 25(OH)D levels in a population-based sample of inhabitants of a small southern German town, aged 50–80 years. (Reproduced/amended with kind permission of Springer Science and Business Media, Scharla, S.H., 1998.) </a:t>
            </a:r>
          </a:p>
        </p:txBody>
      </p:sp>
    </p:spTree>
    <p:extLst>
      <p:ext uri="{BB962C8B-B14F-4D97-AF65-F5344CB8AC3E}">
        <p14:creationId xmlns:p14="http://schemas.microsoft.com/office/powerpoint/2010/main" val="3755537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053632-BE54-4079-A67D-A58BBB66DD2B}" type="slidenum">
              <a:rPr lang="cs-CZ" altLang="cs-CZ" smtClean="0"/>
              <a:pPr>
                <a:spcBef>
                  <a:spcPct val="0"/>
                </a:spcBef>
              </a:pPr>
              <a:t>22</a:t>
            </a:fld>
            <a:endParaRPr lang="cs-CZ" altLang="cs-CZ"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smtClean="0"/>
              <a:t>Influenza story, two prinicple actions of macrocytes</a:t>
            </a:r>
          </a:p>
        </p:txBody>
      </p:sp>
    </p:spTree>
    <p:extLst>
      <p:ext uri="{BB962C8B-B14F-4D97-AF65-F5344CB8AC3E}">
        <p14:creationId xmlns:p14="http://schemas.microsoft.com/office/powerpoint/2010/main" val="1976373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A8E890-3DA9-4D7A-8DCB-5EC75651E23A}" type="slidenum">
              <a:rPr lang="cs-CZ" altLang="cs-CZ" smtClean="0"/>
              <a:pPr>
                <a:spcBef>
                  <a:spcPct val="0"/>
                </a:spcBef>
              </a:pPr>
              <a:t>23</a:t>
            </a:fld>
            <a:endParaRPr lang="cs-CZ" altLang="cs-CZ"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b="1" smtClean="0"/>
              <a:t>Noncalcemic functions of 1,25(OH)2 D. </a:t>
            </a:r>
            <a:endParaRPr lang="en-US" altLang="cs-CZ" smtClean="0"/>
          </a:p>
          <a:p>
            <a:pPr eaLnBrk="1" hangingPunct="1">
              <a:spcBef>
                <a:spcPct val="0"/>
              </a:spcBef>
            </a:pPr>
            <a:r>
              <a:rPr lang="en-US" altLang="cs-CZ" smtClean="0"/>
              <a:t>Vitamin D coming from the photoproduction of previtamin D or coming from the diet is converted in the liver to 25(OH)D by the vitamin 25-OHase. 25(OH)D is converted in the kidneys by 1-OHase. 1,25(OH)2D not only regulates calcium and phosphorus metabolism but can stimulate the pancreas to produce insulin and to downregulate the renal production of renin. 1,25(OH)2D also interacts with its nuclear receptor (VDR) in a wide variety of tissues and cells and helps maintain normal cell proliferation and differentiation. 25(OH)D can also be converted to 1,25(OH)2D in a wide variety of cells, including colon, prostate, and breast, for the autocrine production of 1,25(OH)2D. It is believed that the autocrine production of 1,25(OH)2D is important for regulating cell growth and maturation, which decreases risk of the cell becoming malignant. 25(OH)D also is metabolized in macrophages by the 1-OHase to produce 1,25(OH)2D. The expression of the VDR and 1-OHase is upregulated when TLR2/1 is stimulated by LPS. This results in an increase in the expression of the VDR and the 1-OHase. The increase production of 1,25(OH)2D increases the nuclear expression of cathelicidin (CD) in the macrophage, which is a cationic peptide that causes the destruction of infective agents including </a:t>
            </a:r>
            <a:r>
              <a:rPr lang="en-US" altLang="cs-CZ" i="1" smtClean="0"/>
              <a:t>M. tuberculosis</a:t>
            </a:r>
            <a:r>
              <a:rPr lang="en-US" altLang="cs-CZ" smtClean="0"/>
              <a:t>. </a:t>
            </a:r>
          </a:p>
          <a:p>
            <a:pPr eaLnBrk="1" hangingPunct="1">
              <a:spcBef>
                <a:spcPct val="0"/>
              </a:spcBef>
            </a:pPr>
            <a:endParaRPr lang="en-US" altLang="cs-CZ" smtClean="0"/>
          </a:p>
          <a:p>
            <a:pPr eaLnBrk="1" hangingPunct="1">
              <a:spcBef>
                <a:spcPct val="0"/>
              </a:spcBef>
            </a:pPr>
            <a:r>
              <a:rPr lang="en-US" altLang="cs-CZ" smtClean="0"/>
              <a:t>Inappropriate activation of the renin-angiotensin system, which plays a central role in the regulation of blood pressure, electrolyte, and volume homeostasis, may represent a major risk factor for hypertension, heart attack, and stroke. Mounting evidence from clinical studies has demonstrated an inverse relationship between circulating vitamin D levels and the blood pressure and/or plasma renin activity, but the mechanism is not understood. We show here that renin expression and plasma angiotensin II production were increased severalfold in vitamin D receptor–null (VDR-null) mice, leading to hypertension, cardiac hypertrophy, and increased water intake. However, the salt- and volume-sensing mechanisms that control renin synthesis are still intact in the mutant mice. In wild-type mice, inhibition of 1,25-dihydroxyvitamin D3 [1,25(OH)2D3] synthesis also led to an increase in renin expression, whereas 1,25(OH)2D3 injection led to renin suppression. We found that vitamin D regulation of renin expression was independent of calcium metabolism and that 1,25(OH)2D3 markedly suppressed renin transcription by a VDR-mediated mechanism in cell cultures. Hence, 1,25(OH)2D3 is a novel negative endocrine regulator of the renin-angiotensin system. Its apparent critical role in electrolytes, volume, and blood pressure homeostasis suggests that vitamin D analogues could help prevent or ameliorate hypertension. </a:t>
            </a:r>
          </a:p>
        </p:txBody>
      </p:sp>
    </p:spTree>
    <p:extLst>
      <p:ext uri="{BB962C8B-B14F-4D97-AF65-F5344CB8AC3E}">
        <p14:creationId xmlns:p14="http://schemas.microsoft.com/office/powerpoint/2010/main" val="281723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3E1922-61AE-4B6A-9FCF-A7CC904A077F}" type="slidenum">
              <a:rPr lang="cs-CZ" altLang="cs-CZ" smtClean="0"/>
              <a:pPr>
                <a:spcBef>
                  <a:spcPct val="0"/>
                </a:spcBef>
              </a:pPr>
              <a:t>24</a:t>
            </a:fld>
            <a:endParaRPr lang="cs-CZ" altLang="cs-CZ"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smtClean="0"/>
              <a:t>Tuberculosis patients lie in beds on the porch of a building at the Jewish consumptives </a:t>
            </a:r>
          </a:p>
          <a:p>
            <a:pPr eaLnBrk="1" hangingPunct="1">
              <a:spcBef>
                <a:spcPct val="0"/>
              </a:spcBef>
            </a:pPr>
            <a:r>
              <a:rPr lang="en-US" altLang="cs-CZ" smtClean="0"/>
              <a:t>Relief Sanatorium, 1600 Pierce Street, Lakewood, CO.  This facility later became the American Medical Center and then the AMC Cancer Research Center.</a:t>
            </a:r>
          </a:p>
          <a:p>
            <a:pPr eaLnBrk="1" hangingPunct="1">
              <a:spcBef>
                <a:spcPct val="0"/>
              </a:spcBef>
            </a:pPr>
            <a:r>
              <a:rPr lang="en-US" altLang="cs-CZ" smtClean="0"/>
              <a:t>Vitamin D acts as a potent immune modulator. It induces a Toll-Like Receptor (TLR) gene which in turn promotes production of human cathelicidin antimicrobial peptide (CAMP) by white blood cells. [ii] This CAMP stuff is part of the innate immune system and provides a rapid response used to repel assaults from numerous infectious organisms including bacteria, viruses, fungi, and parasites and tuberculosis. [iii] [iv] It is our first line of defense against infection. </a:t>
            </a:r>
          </a:p>
        </p:txBody>
      </p:sp>
    </p:spTree>
    <p:extLst>
      <p:ext uri="{BB962C8B-B14F-4D97-AF65-F5344CB8AC3E}">
        <p14:creationId xmlns:p14="http://schemas.microsoft.com/office/powerpoint/2010/main" val="1154759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E9E782-2390-4525-B632-3919CC527611}" type="slidenum">
              <a:rPr lang="cs-CZ" altLang="cs-CZ" smtClean="0"/>
              <a:pPr>
                <a:spcBef>
                  <a:spcPct val="0"/>
                </a:spcBef>
              </a:pPr>
              <a:t>25</a:t>
            </a:fld>
            <a:endParaRPr lang="cs-CZ" altLang="cs-CZ"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smtClean="0"/>
              <a:t>Fig. 1: The immunomodulatory effects of 1,25(OH)2D3. At the level of the antigen-presenting cell (such as the dendritic cell [DC]), 1,25(OH)2D3 inhibits the surface expression of MHC II-complexed antigen and of co-stimulatory molecules as well as the production of the cytokine IL-12, thereby indirectly shifting the polarization of T-lymphocytes from a Th1 towards a Th2 phenotype. 1,25(OH)2D3 exerts its immunomodulatory effects also directly at the level of the T-lymphocytes by inhibiting the production of Th1 cytokines IL-2 and IFN-g and stimulating the production of Th2 cytokines. Moreover, 1,25(OH)2D3 favours the induction of regulatory T-lymphocytes. Both Th2 and T regulatory cells (Treg) are able to inhibit Th1 lymphocytes through the production of counteracting or inhibitory cytokines. Together these immunomodulatory effects of 1,25(OH)2D3 can lead to the protection of target tissue in autoimmune diseases and transplantation. Ag, Antigen; TCR, T-cell receptor; TGF-b, transforming growth factor-b; Mf, macrophages; Tc, cytotoxic T-lymphocyte; TNF-a, tumour necrosis factor-a. </a:t>
            </a:r>
          </a:p>
        </p:txBody>
      </p:sp>
    </p:spTree>
    <p:extLst>
      <p:ext uri="{BB962C8B-B14F-4D97-AF65-F5344CB8AC3E}">
        <p14:creationId xmlns:p14="http://schemas.microsoft.com/office/powerpoint/2010/main" val="3093494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0" y="6228000"/>
            <a:ext cx="7920000" cy="252000"/>
          </a:xfrm>
          <a:prstGeom prst="rect">
            <a:avLst/>
          </a:prstGeom>
        </p:spPr>
        <p:txBody>
          <a:bodyPr/>
          <a:lstStyle>
            <a:lvl1pPr>
              <a:defRPr/>
            </a:lvl1pPr>
          </a:lstStyle>
          <a:p>
            <a:r>
              <a:rPr lang="cs-CZ" dirty="0"/>
              <a:t>Definujte zápatí – název prezentace nebo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a:xfrm>
            <a:off x="414000" y="6228000"/>
            <a:ext cx="252000" cy="252000"/>
          </a:xfrm>
          <a:prstGeom prst="rect">
            <a:avLst/>
          </a:prstGeom>
        </p:spPr>
        <p:txBody>
          <a:bodyPr/>
          <a:lstStyle/>
          <a:p>
            <a:fld id="{0DE708CC-0C3F-4567-9698-B54C0F35BD31}" type="slidenum">
              <a:rPr lang="cs-CZ" altLang="cs-CZ" smtClean="0"/>
              <a:pPr/>
              <a:t>‹#›</a:t>
            </a:fld>
            <a:endParaRPr lang="cs-CZ" altLang="cs-CZ" dirty="0"/>
          </a:p>
        </p:txBody>
      </p:sp>
      <p:sp>
        <p:nvSpPr>
          <p:cNvPr id="12" name="Nadpis 6">
            <a:extLst>
              <a:ext uri="{FF2B5EF4-FFF2-40B4-BE49-F238E27FC236}">
                <a16:creationId xmlns:a16="http://schemas.microsoft.com/office/drawing/2014/main" id="{F31C6098-45F4-4855-8153-FB7904CE4FE3}"/>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smtClean="0"/>
              <a:t>Kliknutím lze upravit styl.</a:t>
            </a:r>
            <a:endParaRPr lang="cs-CZ" dirty="0"/>
          </a:p>
        </p:txBody>
      </p:sp>
      <p:pic>
        <p:nvPicPr>
          <p:cNvPr id="13" name="Obrázek 12">
            <a:extLst>
              <a:ext uri="{FF2B5EF4-FFF2-40B4-BE49-F238E27FC236}">
                <a16:creationId xmlns:a16="http://schemas.microsoft.com/office/drawing/2014/main" id="{44BB26B4-1DB3-416F-8DA4-AFF4E665D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4" name="Podnadpis 2">
            <a:extLst>
              <a:ext uri="{FF2B5EF4-FFF2-40B4-BE49-F238E27FC236}">
                <a16:creationId xmlns:a16="http://schemas.microsoft.com/office/drawing/2014/main" id="{6623C95A-60BE-40EB-9BC7-25260893EBB3}"/>
              </a:ext>
            </a:extLst>
          </p:cNvPr>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21" name="Zástupný symbol pro obsah 12">
            <a:extLst>
              <a:ext uri="{FF2B5EF4-FFF2-40B4-BE49-F238E27FC236}">
                <a16:creationId xmlns:a16="http://schemas.microsoft.com/office/drawing/2014/main" id="{9547EBDF-D870-4615-B89A-66FC8E0A0F0C}"/>
              </a:ext>
            </a:extLst>
          </p:cNvPr>
          <p:cNvSpPr>
            <a:spLocks noGrp="1"/>
          </p:cNvSpPr>
          <p:nvPr>
            <p:ph sz="quarter" idx="24"/>
          </p:nvPr>
        </p:nvSpPr>
        <p:spPr>
          <a:xfrm>
            <a:off x="719997" y="718712"/>
            <a:ext cx="5220001" cy="3204001"/>
          </a:xfrm>
        </p:spPr>
        <p:txBody>
          <a:bodyPr/>
          <a:lstStyle/>
          <a:p>
            <a:pPr lvl="0"/>
            <a:r>
              <a:rPr lang="cs-CZ" smtClean="0"/>
              <a:t>Upravte styly předlohy textu.</a:t>
            </a:r>
          </a:p>
        </p:txBody>
      </p:sp>
      <p:sp>
        <p:nvSpPr>
          <p:cNvPr id="22" name="Zástupný symbol pro text 5">
            <a:extLst>
              <a:ext uri="{FF2B5EF4-FFF2-40B4-BE49-F238E27FC236}">
                <a16:creationId xmlns:a16="http://schemas.microsoft.com/office/drawing/2014/main" id="{FE825788-55A0-4392-9284-0099917A1B96}"/>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23" name="Zástupný symbol pro text 13">
            <a:extLst>
              <a:ext uri="{FF2B5EF4-FFF2-40B4-BE49-F238E27FC236}">
                <a16:creationId xmlns:a16="http://schemas.microsoft.com/office/drawing/2014/main" id="{BB6DC7A3-6070-4788-8925-ECEF5D270E06}"/>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smtClean="0"/>
              <a:t>Upravte styly předlohy textu.</a:t>
            </a:r>
          </a:p>
        </p:txBody>
      </p:sp>
      <p:sp>
        <p:nvSpPr>
          <p:cNvPr id="24" name="Zástupný symbol pro text 5">
            <a:extLst>
              <a:ext uri="{FF2B5EF4-FFF2-40B4-BE49-F238E27FC236}">
                <a16:creationId xmlns:a16="http://schemas.microsoft.com/office/drawing/2014/main" id="{7B2FBDD4-6F42-4D3A-ABC8-DAF530179BD2}"/>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25" name="Zástupný symbol pro text 13">
            <a:extLst>
              <a:ext uri="{FF2B5EF4-FFF2-40B4-BE49-F238E27FC236}">
                <a16:creationId xmlns:a16="http://schemas.microsoft.com/office/drawing/2014/main" id="{6559EC12-76DD-40DE-8DB8-8B359A47CC54}"/>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smtClean="0"/>
              <a:t>Upravte styly předlohy textu.</a:t>
            </a:r>
          </a:p>
        </p:txBody>
      </p:sp>
      <p:sp>
        <p:nvSpPr>
          <p:cNvPr id="26" name="Zástupný symbol pro obsah 12">
            <a:extLst>
              <a:ext uri="{FF2B5EF4-FFF2-40B4-BE49-F238E27FC236}">
                <a16:creationId xmlns:a16="http://schemas.microsoft.com/office/drawing/2014/main" id="{137F4524-A39B-43FB-9E07-67C451992724}"/>
              </a:ext>
            </a:extLst>
          </p:cNvPr>
          <p:cNvSpPr>
            <a:spLocks noGrp="1"/>
          </p:cNvSpPr>
          <p:nvPr>
            <p:ph sz="quarter" idx="25"/>
          </p:nvPr>
        </p:nvSpPr>
        <p:spPr>
          <a:xfrm>
            <a:off x="6251278" y="718712"/>
            <a:ext cx="5220001" cy="3204001"/>
          </a:xfrm>
        </p:spPr>
        <p:txBody>
          <a:bodyPr/>
          <a:lstStyle/>
          <a:p>
            <a:pPr lvl="0"/>
            <a:r>
              <a:rPr lang="cs-CZ" smtClean="0"/>
              <a:t>Upravte styly předlohy textu.</a:t>
            </a:r>
          </a:p>
        </p:txBody>
      </p:sp>
      <p:pic>
        <p:nvPicPr>
          <p:cNvPr id="27" name="Obrázek 26">
            <a:extLst>
              <a:ext uri="{FF2B5EF4-FFF2-40B4-BE49-F238E27FC236}">
                <a16:creationId xmlns:a16="http://schemas.microsoft.com/office/drawing/2014/main" id="{6838A12A-82A1-4709-9D33-F39AFA8AFA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28" name="Rectangle 17">
            <a:extLst>
              <a:ext uri="{FF2B5EF4-FFF2-40B4-BE49-F238E27FC236}">
                <a16:creationId xmlns:a16="http://schemas.microsoft.com/office/drawing/2014/main" id="{DE0BEEF4-6DAC-4D6C-AD80-575053D4229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29" name="Rectangle 18">
            <a:extLst>
              <a:ext uri="{FF2B5EF4-FFF2-40B4-BE49-F238E27FC236}">
                <a16:creationId xmlns:a16="http://schemas.microsoft.com/office/drawing/2014/main" id="{D54EEC6B-F6F3-491F-AF84-5FBBB3FC67C7}"/>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693E3813-A8A0-4605-A751-A0C706248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7" name="Rectangle 17">
            <a:extLst>
              <a:ext uri="{FF2B5EF4-FFF2-40B4-BE49-F238E27FC236}">
                <a16:creationId xmlns:a16="http://schemas.microsoft.com/office/drawing/2014/main" id="{77EDFCFB-BDDB-45EE-9574-EB8FA8F88673}"/>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8" name="Rectangle 18">
            <a:extLst>
              <a:ext uri="{FF2B5EF4-FFF2-40B4-BE49-F238E27FC236}">
                <a16:creationId xmlns:a16="http://schemas.microsoft.com/office/drawing/2014/main" id="{560DCD67-AE12-4FF8-B224-2C33488C5A4B}"/>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6" name="Zástupný symbol pro obrázek 7">
            <a:extLst>
              <a:ext uri="{FF2B5EF4-FFF2-40B4-BE49-F238E27FC236}">
                <a16:creationId xmlns:a16="http://schemas.microsoft.com/office/drawing/2014/main" id="{F4024E46-62E6-44CE-9E2C-14E827C7CC91}"/>
              </a:ext>
            </a:extLst>
          </p:cNvPr>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smtClean="0"/>
              <a:t>Kliknutím na ikonu přidáte obrázek.</a:t>
            </a:r>
            <a:endParaRPr lang="cs-CZ" dirty="0"/>
          </a:p>
        </p:txBody>
      </p:sp>
      <p:pic>
        <p:nvPicPr>
          <p:cNvPr id="7" name="Obrázek 6">
            <a:extLst>
              <a:ext uri="{FF2B5EF4-FFF2-40B4-BE49-F238E27FC236}">
                <a16:creationId xmlns:a16="http://schemas.microsoft.com/office/drawing/2014/main" id="{083CAA91-E696-4AD2-90D7-33C983810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9" name="Rectangle 17">
            <a:extLst>
              <a:ext uri="{FF2B5EF4-FFF2-40B4-BE49-F238E27FC236}">
                <a16:creationId xmlns:a16="http://schemas.microsoft.com/office/drawing/2014/main" id="{D1C4BF70-4C1E-4AF7-81E0-104F006A02E4}"/>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chemeClr val="bg1"/>
                </a:solidFill>
                <a:effectLst/>
                <a:latin typeface="+mj-lt"/>
              </a:defRPr>
            </a:lvl1pPr>
          </a:lstStyle>
          <a:p>
            <a:r>
              <a:rPr lang="cs-CZ"/>
              <a:t>Definujte zápatí – název prezentace nebo pracoviště</a:t>
            </a:r>
            <a:endParaRPr lang="cs-CZ" dirty="0"/>
          </a:p>
        </p:txBody>
      </p:sp>
      <p:sp>
        <p:nvSpPr>
          <p:cNvPr id="10" name="Rectangle 18">
            <a:extLst>
              <a:ext uri="{FF2B5EF4-FFF2-40B4-BE49-F238E27FC236}">
                <a16:creationId xmlns:a16="http://schemas.microsoft.com/office/drawing/2014/main" id="{3E5CFC32-FE61-424D-B52A-0545883D659D}"/>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bg1"/>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MED">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16480462-23C7-4E09-BE59-6229F8EBE2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Nadpis bez obsah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sz="2500" b="1">
                <a:latin typeface="Arial" pitchFamily="34" charset="0"/>
                <a:cs typeface="Arial" pitchFamily="34" charset="0"/>
              </a:defRPr>
            </a:lvl1pPr>
          </a:lstStyle>
          <a:p>
            <a:r>
              <a:rPr lang="cs-CZ"/>
              <a:t>Klepnutím lze upravit styl předlohy nadpisů.</a:t>
            </a:r>
            <a:endParaRPr lang="cs-CZ" dirty="0"/>
          </a:p>
        </p:txBody>
      </p:sp>
      <p:sp>
        <p:nvSpPr>
          <p:cNvPr id="3" name="Zástupný symbol pro datum 3">
            <a:extLst>
              <a:ext uri="{FF2B5EF4-FFF2-40B4-BE49-F238E27FC236}">
                <a16:creationId xmlns:a16="http://schemas.microsoft.com/office/drawing/2014/main" id="{0EAA4F81-BF04-46A1-A848-3573C591CAA2}"/>
              </a:ext>
            </a:extLst>
          </p:cNvPr>
          <p:cNvSpPr>
            <a:spLocks noGrp="1"/>
          </p:cNvSpPr>
          <p:nvPr>
            <p:ph type="dt" sz="half" idx="10"/>
          </p:nvPr>
        </p:nvSpPr>
        <p:spPr/>
        <p:txBody>
          <a:bodyPr/>
          <a:lstStyle>
            <a:lvl1pPr>
              <a:defRPr/>
            </a:lvl1pPr>
          </a:lstStyle>
          <a:p>
            <a:pPr>
              <a:defRPr/>
            </a:pPr>
            <a:fld id="{CE881B73-681B-48E4-B6AE-93FA5664237F}" type="datetimeFigureOut">
              <a:rPr lang="cs-CZ"/>
              <a:pPr>
                <a:defRPr/>
              </a:pPr>
              <a:t>23.03.2020</a:t>
            </a:fld>
            <a:endParaRPr lang="cs-CZ"/>
          </a:p>
        </p:txBody>
      </p:sp>
      <p:sp>
        <p:nvSpPr>
          <p:cNvPr id="4" name="Zástupný symbol pro zápatí 4">
            <a:extLst>
              <a:ext uri="{FF2B5EF4-FFF2-40B4-BE49-F238E27FC236}">
                <a16:creationId xmlns:a16="http://schemas.microsoft.com/office/drawing/2014/main" id="{6DAE810F-9D8B-43DB-B879-8F3DC0DE4AC5}"/>
              </a:ext>
            </a:extLst>
          </p:cNvPr>
          <p:cNvSpPr>
            <a:spLocks noGrp="1"/>
          </p:cNvSpPr>
          <p:nvPr>
            <p:ph type="ftr" sz="quarter" idx="11"/>
          </p:nvPr>
        </p:nvSpPr>
        <p:spPr/>
        <p:txBody>
          <a:bodyPr/>
          <a:lstStyle>
            <a:lvl1pPr>
              <a:defRPr/>
            </a:lvl1pPr>
          </a:lstStyle>
          <a:p>
            <a:pPr>
              <a:defRPr/>
            </a:pPr>
            <a:endParaRPr lang="cs-CZ"/>
          </a:p>
        </p:txBody>
      </p:sp>
      <p:sp>
        <p:nvSpPr>
          <p:cNvPr id="5" name="Zástupný symbol pro číslo snímku 5">
            <a:extLst>
              <a:ext uri="{FF2B5EF4-FFF2-40B4-BE49-F238E27FC236}">
                <a16:creationId xmlns:a16="http://schemas.microsoft.com/office/drawing/2014/main" id="{873B3FE9-9FC1-4FED-AFDC-053048B425A3}"/>
              </a:ext>
            </a:extLst>
          </p:cNvPr>
          <p:cNvSpPr>
            <a:spLocks noGrp="1"/>
          </p:cNvSpPr>
          <p:nvPr>
            <p:ph type="sldNum" sz="quarter" idx="12"/>
          </p:nvPr>
        </p:nvSpPr>
        <p:spPr/>
        <p:txBody>
          <a:bodyPr/>
          <a:lstStyle>
            <a:lvl1pPr>
              <a:defRPr/>
            </a:lvl1pPr>
          </a:lstStyle>
          <a:p>
            <a:pPr>
              <a:defRPr/>
            </a:pPr>
            <a:fld id="{AB824003-16DE-46F9-8968-B9A8E798AF72}" type="slidenum">
              <a:rPr lang="cs-CZ" altLang="cs-CZ"/>
              <a:pPr>
                <a:defRPr/>
              </a:pPr>
              <a:t>‹#›</a:t>
            </a:fld>
            <a:endParaRPr lang="cs-CZ" altLang="cs-CZ"/>
          </a:p>
        </p:txBody>
      </p:sp>
    </p:spTree>
    <p:extLst>
      <p:ext uri="{BB962C8B-B14F-4D97-AF65-F5344CB8AC3E}">
        <p14:creationId xmlns:p14="http://schemas.microsoft.com/office/powerpoint/2010/main" val="3094545213"/>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jednořádkový + obsah">
    <p:spTree>
      <p:nvGrpSpPr>
        <p:cNvPr id="1" name=""/>
        <p:cNvGrpSpPr/>
        <p:nvPr/>
      </p:nvGrpSpPr>
      <p:grpSpPr>
        <a:xfrm>
          <a:off x="0" y="0"/>
          <a:ext cx="0" cy="0"/>
          <a:chOff x="0" y="0"/>
          <a:chExt cx="0" cy="0"/>
        </a:xfrm>
      </p:grpSpPr>
      <p:sp>
        <p:nvSpPr>
          <p:cNvPr id="2" name="Nadpis 1"/>
          <p:cNvSpPr>
            <a:spLocks noGrp="1"/>
          </p:cNvSpPr>
          <p:nvPr>
            <p:ph type="title"/>
          </p:nvPr>
        </p:nvSpPr>
        <p:spPr>
          <a:xfrm>
            <a:off x="2159563" y="908720"/>
            <a:ext cx="9409045" cy="854968"/>
          </a:xfrm>
        </p:spPr>
        <p:txBody>
          <a:bodyPr/>
          <a:lstStyle>
            <a:lvl1pPr>
              <a:defRPr sz="2500" b="1">
                <a:latin typeface="Arial" pitchFamily="34" charset="0"/>
                <a:cs typeface="Arial" pitchFamily="34" charset="0"/>
              </a:defRPr>
            </a:lvl1pPr>
          </a:lstStyle>
          <a:p>
            <a:r>
              <a:rPr lang="cs-CZ"/>
              <a:t>Klepnutím lze upravit styl předlohy nadpisů.</a:t>
            </a:r>
            <a:endParaRPr lang="cs-CZ" dirty="0"/>
          </a:p>
        </p:txBody>
      </p:sp>
      <p:sp>
        <p:nvSpPr>
          <p:cNvPr id="3" name="Zástupný symbol pro obsah 2"/>
          <p:cNvSpPr>
            <a:spLocks noGrp="1"/>
          </p:cNvSpPr>
          <p:nvPr>
            <p:ph idx="1"/>
          </p:nvPr>
        </p:nvSpPr>
        <p:spPr>
          <a:xfrm>
            <a:off x="2255573" y="1844825"/>
            <a:ext cx="9326827" cy="4464495"/>
          </a:xfrm>
        </p:spPr>
        <p:txBody>
          <a:bodyPr/>
          <a:lstStyle>
            <a:lvl1pPr marL="269875" indent="-269875">
              <a:lnSpc>
                <a:spcPct val="100000"/>
              </a:lnSpc>
              <a:spcBef>
                <a:spcPts val="400"/>
              </a:spcBef>
              <a:spcAft>
                <a:spcPts val="1000"/>
              </a:spcAft>
              <a:buFontTx/>
              <a:buBlip>
                <a:blip r:embed="rId2"/>
              </a:buBlip>
              <a:defRPr sz="2200">
                <a:latin typeface="Arial" pitchFamily="34" charset="0"/>
                <a:cs typeface="Arial" pitchFamily="34" charset="0"/>
              </a:defRPr>
            </a:lvl1pPr>
            <a:lvl2pPr marL="541338" indent="-271463">
              <a:lnSpc>
                <a:spcPct val="100000"/>
              </a:lnSpc>
              <a:spcBef>
                <a:spcPts val="400"/>
              </a:spcBef>
              <a:spcAft>
                <a:spcPts val="200"/>
              </a:spcAft>
              <a:defRPr sz="2000">
                <a:solidFill>
                  <a:schemeClr val="accent6">
                    <a:lumMod val="75000"/>
                  </a:schemeClr>
                </a:solidFill>
                <a:latin typeface="Arial" pitchFamily="34" charset="0"/>
                <a:cs typeface="Arial" pitchFamily="34" charset="0"/>
              </a:defRPr>
            </a:lvl2pPr>
            <a:lvl3pPr marL="803275" indent="-261938">
              <a:lnSpc>
                <a:spcPct val="100000"/>
              </a:lnSpc>
              <a:buFont typeface="Wingdings" pitchFamily="2" charset="2"/>
              <a:buChar char="§"/>
              <a:defRPr sz="1800">
                <a:solidFill>
                  <a:schemeClr val="tx1"/>
                </a:solidFill>
                <a:latin typeface="Arial" pitchFamily="34" charset="0"/>
                <a:cs typeface="Arial" pitchFamily="34" charset="0"/>
              </a:defRPr>
            </a:lvl3pPr>
            <a:lvl4pPr marL="985838" indent="-182563">
              <a:tabLst/>
              <a:defRPr sz="1400">
                <a:latin typeface="Arial" pitchFamily="34" charset="0"/>
                <a:cs typeface="Arial" pitchFamily="34" charset="0"/>
              </a:defRPr>
            </a:lvl4pPr>
            <a:lvl5pPr marL="1168400" indent="-182563">
              <a:defRPr sz="1200">
                <a:latin typeface="Arial" pitchFamily="34" charset="0"/>
                <a:cs typeface="Arial" pitchFamily="34" charset="0"/>
              </a:defRPr>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a:extLst>
              <a:ext uri="{FF2B5EF4-FFF2-40B4-BE49-F238E27FC236}">
                <a16:creationId xmlns:a16="http://schemas.microsoft.com/office/drawing/2014/main" id="{0EAA4F81-BF04-46A1-A848-3573C591CAA2}"/>
              </a:ext>
            </a:extLst>
          </p:cNvPr>
          <p:cNvSpPr>
            <a:spLocks noGrp="1"/>
          </p:cNvSpPr>
          <p:nvPr>
            <p:ph type="dt" sz="half" idx="10"/>
          </p:nvPr>
        </p:nvSpPr>
        <p:spPr/>
        <p:txBody>
          <a:bodyPr/>
          <a:lstStyle>
            <a:lvl1pPr>
              <a:defRPr/>
            </a:lvl1pPr>
          </a:lstStyle>
          <a:p>
            <a:pPr>
              <a:defRPr/>
            </a:pPr>
            <a:fld id="{1CEA0177-8EE8-45F9-8B85-2A01DD967A95}" type="datetimeFigureOut">
              <a:rPr lang="cs-CZ"/>
              <a:pPr>
                <a:defRPr/>
              </a:pPr>
              <a:t>23.03.2020</a:t>
            </a:fld>
            <a:endParaRPr lang="cs-CZ"/>
          </a:p>
        </p:txBody>
      </p:sp>
      <p:sp>
        <p:nvSpPr>
          <p:cNvPr id="5" name="Zástupný symbol pro zápatí 4">
            <a:extLst>
              <a:ext uri="{FF2B5EF4-FFF2-40B4-BE49-F238E27FC236}">
                <a16:creationId xmlns:a16="http://schemas.microsoft.com/office/drawing/2014/main" id="{6DAE810F-9D8B-43DB-B879-8F3DC0DE4AC5}"/>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873B3FE9-9FC1-4FED-AFDC-053048B425A3}"/>
              </a:ext>
            </a:extLst>
          </p:cNvPr>
          <p:cNvSpPr>
            <a:spLocks noGrp="1"/>
          </p:cNvSpPr>
          <p:nvPr>
            <p:ph type="sldNum" sz="quarter" idx="12"/>
          </p:nvPr>
        </p:nvSpPr>
        <p:spPr/>
        <p:txBody>
          <a:bodyPr/>
          <a:lstStyle>
            <a:lvl1pPr>
              <a:defRPr/>
            </a:lvl1pPr>
          </a:lstStyle>
          <a:p>
            <a:pPr>
              <a:defRPr/>
            </a:pPr>
            <a:fld id="{398E699F-7C16-43EF-BEBF-2CCA80FC0255}" type="slidenum">
              <a:rPr lang="cs-CZ" altLang="cs-CZ"/>
              <a:pPr>
                <a:defRPr/>
              </a:pPr>
              <a:t>‹#›</a:t>
            </a:fld>
            <a:endParaRPr lang="cs-CZ" altLang="cs-CZ"/>
          </a:p>
        </p:txBody>
      </p:sp>
    </p:spTree>
    <p:extLst>
      <p:ext uri="{BB962C8B-B14F-4D97-AF65-F5344CB8AC3E}">
        <p14:creationId xmlns:p14="http://schemas.microsoft.com/office/powerpoint/2010/main" val="4240085267"/>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dvouřádkový bez obsahu">
    <p:spTree>
      <p:nvGrpSpPr>
        <p:cNvPr id="1" name=""/>
        <p:cNvGrpSpPr/>
        <p:nvPr/>
      </p:nvGrpSpPr>
      <p:grpSpPr>
        <a:xfrm>
          <a:off x="0" y="0"/>
          <a:ext cx="0" cy="0"/>
          <a:chOff x="0" y="0"/>
          <a:chExt cx="0" cy="0"/>
        </a:xfrm>
      </p:grpSpPr>
      <p:sp>
        <p:nvSpPr>
          <p:cNvPr id="2" name="Nadpis 1"/>
          <p:cNvSpPr>
            <a:spLocks noGrp="1"/>
          </p:cNvSpPr>
          <p:nvPr>
            <p:ph type="title"/>
          </p:nvPr>
        </p:nvSpPr>
        <p:spPr>
          <a:xfrm>
            <a:off x="2255573" y="1092245"/>
            <a:ext cx="9283259" cy="864096"/>
          </a:xfrm>
        </p:spPr>
        <p:txBody>
          <a:bodyPr/>
          <a:lstStyle>
            <a:lvl1pPr>
              <a:defRPr sz="2500" b="1">
                <a:latin typeface="Arial" pitchFamily="34" charset="0"/>
                <a:cs typeface="Arial" pitchFamily="34" charset="0"/>
              </a:defRPr>
            </a:lvl1pPr>
          </a:lstStyle>
          <a:p>
            <a:r>
              <a:rPr lang="cs-CZ"/>
              <a:t>Klepnutím lze upravit styl předlohy nadpisů.</a:t>
            </a:r>
            <a:endParaRPr lang="cs-CZ" dirty="0"/>
          </a:p>
        </p:txBody>
      </p:sp>
      <p:sp>
        <p:nvSpPr>
          <p:cNvPr id="3" name="Zástupný symbol pro datum 3">
            <a:extLst>
              <a:ext uri="{FF2B5EF4-FFF2-40B4-BE49-F238E27FC236}">
                <a16:creationId xmlns:a16="http://schemas.microsoft.com/office/drawing/2014/main" id="{0EAA4F81-BF04-46A1-A848-3573C591CAA2}"/>
              </a:ext>
            </a:extLst>
          </p:cNvPr>
          <p:cNvSpPr>
            <a:spLocks noGrp="1"/>
          </p:cNvSpPr>
          <p:nvPr>
            <p:ph type="dt" sz="half" idx="10"/>
          </p:nvPr>
        </p:nvSpPr>
        <p:spPr/>
        <p:txBody>
          <a:bodyPr/>
          <a:lstStyle>
            <a:lvl1pPr>
              <a:defRPr/>
            </a:lvl1pPr>
          </a:lstStyle>
          <a:p>
            <a:pPr>
              <a:defRPr/>
            </a:pPr>
            <a:fld id="{B21CC7BE-4603-44FF-BDDE-3698C52930A9}" type="datetimeFigureOut">
              <a:rPr lang="cs-CZ"/>
              <a:pPr>
                <a:defRPr/>
              </a:pPr>
              <a:t>23.03.2020</a:t>
            </a:fld>
            <a:endParaRPr lang="cs-CZ"/>
          </a:p>
        </p:txBody>
      </p:sp>
      <p:sp>
        <p:nvSpPr>
          <p:cNvPr id="4" name="Zástupný symbol pro zápatí 4">
            <a:extLst>
              <a:ext uri="{FF2B5EF4-FFF2-40B4-BE49-F238E27FC236}">
                <a16:creationId xmlns:a16="http://schemas.microsoft.com/office/drawing/2014/main" id="{6DAE810F-9D8B-43DB-B879-8F3DC0DE4AC5}"/>
              </a:ext>
            </a:extLst>
          </p:cNvPr>
          <p:cNvSpPr>
            <a:spLocks noGrp="1"/>
          </p:cNvSpPr>
          <p:nvPr>
            <p:ph type="ftr" sz="quarter" idx="11"/>
          </p:nvPr>
        </p:nvSpPr>
        <p:spPr/>
        <p:txBody>
          <a:bodyPr/>
          <a:lstStyle>
            <a:lvl1pPr>
              <a:defRPr/>
            </a:lvl1pPr>
          </a:lstStyle>
          <a:p>
            <a:pPr>
              <a:defRPr/>
            </a:pPr>
            <a:endParaRPr lang="cs-CZ"/>
          </a:p>
        </p:txBody>
      </p:sp>
      <p:sp>
        <p:nvSpPr>
          <p:cNvPr id="5" name="Zástupný symbol pro číslo snímku 5">
            <a:extLst>
              <a:ext uri="{FF2B5EF4-FFF2-40B4-BE49-F238E27FC236}">
                <a16:creationId xmlns:a16="http://schemas.microsoft.com/office/drawing/2014/main" id="{873B3FE9-9FC1-4FED-AFDC-053048B425A3}"/>
              </a:ext>
            </a:extLst>
          </p:cNvPr>
          <p:cNvSpPr>
            <a:spLocks noGrp="1"/>
          </p:cNvSpPr>
          <p:nvPr>
            <p:ph type="sldNum" sz="quarter" idx="12"/>
          </p:nvPr>
        </p:nvSpPr>
        <p:spPr/>
        <p:txBody>
          <a:bodyPr/>
          <a:lstStyle>
            <a:lvl1pPr>
              <a:defRPr/>
            </a:lvl1pPr>
          </a:lstStyle>
          <a:p>
            <a:pPr>
              <a:defRPr/>
            </a:pPr>
            <a:fld id="{AEB261CC-08B8-43D3-BFFC-42245F817D10}" type="slidenum">
              <a:rPr lang="cs-CZ" altLang="cs-CZ"/>
              <a:pPr>
                <a:defRPr/>
              </a:pPr>
              <a:t>‹#›</a:t>
            </a:fld>
            <a:endParaRPr lang="cs-CZ" altLang="cs-CZ"/>
          </a:p>
        </p:txBody>
      </p:sp>
    </p:spTree>
    <p:extLst>
      <p:ext uri="{BB962C8B-B14F-4D97-AF65-F5344CB8AC3E}">
        <p14:creationId xmlns:p14="http://schemas.microsoft.com/office/powerpoint/2010/main" val="1577730499"/>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0EAA4F81-BF04-46A1-A848-3573C591CAA2}"/>
              </a:ext>
            </a:extLst>
          </p:cNvPr>
          <p:cNvSpPr>
            <a:spLocks noGrp="1"/>
          </p:cNvSpPr>
          <p:nvPr>
            <p:ph type="dt" sz="half" idx="10"/>
          </p:nvPr>
        </p:nvSpPr>
        <p:spPr/>
        <p:txBody>
          <a:bodyPr/>
          <a:lstStyle>
            <a:lvl1pPr>
              <a:defRPr/>
            </a:lvl1pPr>
          </a:lstStyle>
          <a:p>
            <a:pPr>
              <a:defRPr/>
            </a:pPr>
            <a:fld id="{992E101B-AD61-4C35-860E-AF711F430BEA}" type="datetimeFigureOut">
              <a:rPr lang="cs-CZ"/>
              <a:pPr>
                <a:defRPr/>
              </a:pPr>
              <a:t>23.03.2020</a:t>
            </a:fld>
            <a:endParaRPr lang="cs-CZ"/>
          </a:p>
        </p:txBody>
      </p:sp>
      <p:sp>
        <p:nvSpPr>
          <p:cNvPr id="3" name="Zástupný symbol pro zápatí 4">
            <a:extLst>
              <a:ext uri="{FF2B5EF4-FFF2-40B4-BE49-F238E27FC236}">
                <a16:creationId xmlns:a16="http://schemas.microsoft.com/office/drawing/2014/main" id="{6DAE810F-9D8B-43DB-B879-8F3DC0DE4AC5}"/>
              </a:ext>
            </a:extLst>
          </p:cNvPr>
          <p:cNvSpPr>
            <a:spLocks noGrp="1"/>
          </p:cNvSpPr>
          <p:nvPr>
            <p:ph type="ftr" sz="quarter" idx="11"/>
          </p:nvPr>
        </p:nvSpPr>
        <p:spPr/>
        <p:txBody>
          <a:bodyPr/>
          <a:lstStyle>
            <a:lvl1pPr>
              <a:defRPr/>
            </a:lvl1pPr>
          </a:lstStyle>
          <a:p>
            <a:pPr>
              <a:defRPr/>
            </a:pPr>
            <a:endParaRPr lang="cs-CZ"/>
          </a:p>
        </p:txBody>
      </p:sp>
      <p:sp>
        <p:nvSpPr>
          <p:cNvPr id="4" name="Zástupný symbol pro číslo snímku 5">
            <a:extLst>
              <a:ext uri="{FF2B5EF4-FFF2-40B4-BE49-F238E27FC236}">
                <a16:creationId xmlns:a16="http://schemas.microsoft.com/office/drawing/2014/main" id="{873B3FE9-9FC1-4FED-AFDC-053048B425A3}"/>
              </a:ext>
            </a:extLst>
          </p:cNvPr>
          <p:cNvSpPr>
            <a:spLocks noGrp="1"/>
          </p:cNvSpPr>
          <p:nvPr>
            <p:ph type="sldNum" sz="quarter" idx="12"/>
          </p:nvPr>
        </p:nvSpPr>
        <p:spPr/>
        <p:txBody>
          <a:bodyPr/>
          <a:lstStyle>
            <a:lvl1pPr>
              <a:defRPr/>
            </a:lvl1pPr>
          </a:lstStyle>
          <a:p>
            <a:pPr>
              <a:defRPr/>
            </a:pPr>
            <a:fld id="{F707C501-DF49-4129-BB4C-53BDC3AB85DE}" type="slidenum">
              <a:rPr lang="cs-CZ" altLang="cs-CZ"/>
              <a:pPr>
                <a:defRPr/>
              </a:pPr>
              <a:t>‹#›</a:t>
            </a:fld>
            <a:endParaRPr lang="cs-CZ" altLang="cs-CZ"/>
          </a:p>
        </p:txBody>
      </p:sp>
    </p:spTree>
    <p:extLst>
      <p:ext uri="{BB962C8B-B14F-4D97-AF65-F5344CB8AC3E}">
        <p14:creationId xmlns:p14="http://schemas.microsoft.com/office/powerpoint/2010/main" val="101011292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10" name="Nadpis 6">
            <a:extLst>
              <a:ext uri="{FF2B5EF4-FFF2-40B4-BE49-F238E27FC236}">
                <a16:creationId xmlns:a16="http://schemas.microsoft.com/office/drawing/2014/main" id="{A863908E-35CD-40EF-A9BC-99C58ABB70B5}"/>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smtClean="0"/>
              <a:t>Kliknutím lze upravit styl.</a:t>
            </a:r>
            <a:endParaRPr lang="cs-CZ" dirty="0"/>
          </a:p>
        </p:txBody>
      </p:sp>
      <p:sp>
        <p:nvSpPr>
          <p:cNvPr id="11" name="Podnadpis 2">
            <a:extLst>
              <a:ext uri="{FF2B5EF4-FFF2-40B4-BE49-F238E27FC236}">
                <a16:creationId xmlns:a16="http://schemas.microsoft.com/office/drawing/2014/main" id="{B6C1BCC2-A34F-44AA-A794-995C12271BB1}"/>
              </a:ext>
            </a:extLst>
          </p:cNvPr>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dirty="0"/>
          </a:p>
        </p:txBody>
      </p:sp>
      <p:pic>
        <p:nvPicPr>
          <p:cNvPr id="12" name="Obrázek 11">
            <a:extLst>
              <a:ext uri="{FF2B5EF4-FFF2-40B4-BE49-F238E27FC236}">
                <a16:creationId xmlns:a16="http://schemas.microsoft.com/office/drawing/2014/main" id="{A5A4303E-2B43-4D3D-A41D-FED699B96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3" name="Rectangle 17">
            <a:extLst>
              <a:ext uri="{FF2B5EF4-FFF2-40B4-BE49-F238E27FC236}">
                <a16:creationId xmlns:a16="http://schemas.microsoft.com/office/drawing/2014/main" id="{7870222A-3184-483B-8432-BC2DC270157E}"/>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chemeClr val="bg1"/>
                </a:solidFill>
                <a:effectLst/>
                <a:latin typeface="+mj-lt"/>
              </a:defRPr>
            </a:lvl1pPr>
          </a:lstStyle>
          <a:p>
            <a:r>
              <a:rPr lang="cs-CZ"/>
              <a:t>Definujte zápatí – název prezentace nebo pracoviště</a:t>
            </a:r>
            <a:endParaRPr lang="cs-CZ" dirty="0"/>
          </a:p>
        </p:txBody>
      </p:sp>
      <p:sp>
        <p:nvSpPr>
          <p:cNvPr id="14" name="Rectangle 18">
            <a:extLst>
              <a:ext uri="{FF2B5EF4-FFF2-40B4-BE49-F238E27FC236}">
                <a16:creationId xmlns:a16="http://schemas.microsoft.com/office/drawing/2014/main" id="{9151A81E-EB70-4E3D-8B26-0F63114D610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bg1"/>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8" name="Nadpis 12">
            <a:extLst>
              <a:ext uri="{FF2B5EF4-FFF2-40B4-BE49-F238E27FC236}">
                <a16:creationId xmlns:a16="http://schemas.microsoft.com/office/drawing/2014/main" id="{FB42411C-CED0-4ED2-B4E8-5D353B0A354E}"/>
              </a:ext>
            </a:extLst>
          </p:cNvPr>
          <p:cNvSpPr>
            <a:spLocks noGrp="1"/>
          </p:cNvSpPr>
          <p:nvPr>
            <p:ph type="title"/>
          </p:nvPr>
        </p:nvSpPr>
        <p:spPr>
          <a:xfrm>
            <a:off x="720000" y="720000"/>
            <a:ext cx="10753200" cy="451576"/>
          </a:xfrm>
        </p:spPr>
        <p:txBody>
          <a:bodyPr/>
          <a:lstStyle/>
          <a:p>
            <a:r>
              <a:rPr lang="cs-CZ" smtClean="0"/>
              <a:t>Kliknutím lze upravit styl.</a:t>
            </a:r>
            <a:endParaRPr lang="cs-CZ" dirty="0"/>
          </a:p>
        </p:txBody>
      </p:sp>
      <p:pic>
        <p:nvPicPr>
          <p:cNvPr id="10" name="Obrázek 9">
            <a:extLst>
              <a:ext uri="{FF2B5EF4-FFF2-40B4-BE49-F238E27FC236}">
                <a16:creationId xmlns:a16="http://schemas.microsoft.com/office/drawing/2014/main" id="{521D70DC-2864-41C2-B8C6-05CA897F7C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2FD3E81E-40FE-4E13-9B11-5767EF4D1D74}"/>
              </a:ext>
            </a:extLst>
          </p:cNvPr>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12" name="Rectangle 17">
            <a:extLst>
              <a:ext uri="{FF2B5EF4-FFF2-40B4-BE49-F238E27FC236}">
                <a16:creationId xmlns:a16="http://schemas.microsoft.com/office/drawing/2014/main" id="{3B718662-BCEF-4F53-80CB-8B7864BBF9F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14" name="Rectangle 18">
            <a:extLst>
              <a:ext uri="{FF2B5EF4-FFF2-40B4-BE49-F238E27FC236}">
                <a16:creationId xmlns:a16="http://schemas.microsoft.com/office/drawing/2014/main" id="{817F25E5-B573-488B-992B-821062693CAE}"/>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1655828-74E8-4C8C-9A46-D37055D42135}"/>
              </a:ext>
            </a:extLst>
          </p:cNvPr>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10" name="Zástupný symbol pro text 7">
            <a:extLst>
              <a:ext uri="{FF2B5EF4-FFF2-40B4-BE49-F238E27FC236}">
                <a16:creationId xmlns:a16="http://schemas.microsoft.com/office/drawing/2014/main" id="{75DC10B1-1F87-4724-A431-B37F17D5CC79}"/>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11" name="Nadpis 12">
            <a:extLst>
              <a:ext uri="{FF2B5EF4-FFF2-40B4-BE49-F238E27FC236}">
                <a16:creationId xmlns:a16="http://schemas.microsoft.com/office/drawing/2014/main" id="{AC2C2C02-70BC-4CA2-A448-691E5EA52A73}"/>
              </a:ext>
            </a:extLst>
          </p:cNvPr>
          <p:cNvSpPr>
            <a:spLocks noGrp="1"/>
          </p:cNvSpPr>
          <p:nvPr>
            <p:ph type="title"/>
          </p:nvPr>
        </p:nvSpPr>
        <p:spPr>
          <a:xfrm>
            <a:off x="720000" y="720000"/>
            <a:ext cx="10753200" cy="451576"/>
          </a:xfrm>
        </p:spPr>
        <p:txBody>
          <a:bodyPr/>
          <a:lstStyle/>
          <a:p>
            <a:r>
              <a:rPr lang="cs-CZ" smtClean="0"/>
              <a:t>Kliknutím lze upravit styl.</a:t>
            </a:r>
            <a:endParaRPr lang="cs-CZ"/>
          </a:p>
        </p:txBody>
      </p:sp>
      <p:pic>
        <p:nvPicPr>
          <p:cNvPr id="12" name="Obrázek 11">
            <a:extLst>
              <a:ext uri="{FF2B5EF4-FFF2-40B4-BE49-F238E27FC236}">
                <a16:creationId xmlns:a16="http://schemas.microsoft.com/office/drawing/2014/main" id="{B250CC6C-D8E6-4BFA-8121-125E87CAF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4" name="Zástupný symbol pro zápatí 1">
            <a:extLst>
              <a:ext uri="{FF2B5EF4-FFF2-40B4-BE49-F238E27FC236}">
                <a16:creationId xmlns:a16="http://schemas.microsoft.com/office/drawing/2014/main" id="{7031899D-0AAE-4B99-AEF8-0822F14C8E1E}"/>
              </a:ext>
            </a:extLst>
          </p:cNvPr>
          <p:cNvSpPr>
            <a:spLocks noGrp="1"/>
          </p:cNvSpPr>
          <p:nvPr>
            <p:ph type="ftr" sz="quarter" idx="10"/>
          </p:nvPr>
        </p:nvSpPr>
        <p:spPr>
          <a:xfrm>
            <a:off x="720000" y="6228000"/>
            <a:ext cx="7920000" cy="252000"/>
          </a:xfrm>
          <a:prstGeom prst="rect">
            <a:avLst/>
          </a:prstGeom>
        </p:spPr>
        <p:txBody>
          <a:bodyPr/>
          <a:lstStyle>
            <a:lvl1pPr>
              <a:defRPr/>
            </a:lvl1pPr>
          </a:lstStyle>
          <a:p>
            <a:r>
              <a:rPr lang="cs-CZ" dirty="0"/>
              <a:t>Definujte zápatí – název prezentace nebo pracoviště</a:t>
            </a:r>
          </a:p>
        </p:txBody>
      </p:sp>
      <p:sp>
        <p:nvSpPr>
          <p:cNvPr id="15" name="Zástupný symbol pro číslo snímku 2">
            <a:extLst>
              <a:ext uri="{FF2B5EF4-FFF2-40B4-BE49-F238E27FC236}">
                <a16:creationId xmlns:a16="http://schemas.microsoft.com/office/drawing/2014/main" id="{D92A2384-FACF-4740-A29F-249FD2ADBF59}"/>
              </a:ext>
            </a:extLst>
          </p:cNvPr>
          <p:cNvSpPr>
            <a:spLocks noGrp="1"/>
          </p:cNvSpPr>
          <p:nvPr>
            <p:ph type="sldNum" sz="quarter" idx="11"/>
          </p:nvPr>
        </p:nvSpPr>
        <p:spPr>
          <a:xfrm>
            <a:off x="414000" y="6228000"/>
            <a:ext cx="252000" cy="252000"/>
          </a:xfrm>
          <a:prstGeom prst="rect">
            <a:avLst/>
          </a:prstGeom>
        </p:spPr>
        <p:txBody>
          <a:bodyPr/>
          <a:lstStyle>
            <a:lvl1pPr>
              <a:defRPr/>
            </a:lvl1pPr>
          </a:lstStyle>
          <a:p>
            <a:fld id="{D6D6C118-631F-4A80-9886-907009361577}" type="slidenum">
              <a:rPr lang="cs-CZ" altLang="cs-CZ"/>
              <a:pPr/>
              <a:t>‹#›</a:t>
            </a:fld>
            <a:endParaRPr lang="cs-CZ" altLang="cs-CZ" dirty="0"/>
          </a:p>
        </p:txBody>
      </p:sp>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11" name="Zástupný symbol pro text 7">
            <a:extLst>
              <a:ext uri="{FF2B5EF4-FFF2-40B4-BE49-F238E27FC236}">
                <a16:creationId xmlns:a16="http://schemas.microsoft.com/office/drawing/2014/main" id="{D4C2477F-94C0-46AB-8F78-23BC6DD4FC02}"/>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12" name="Nadpis 12">
            <a:extLst>
              <a:ext uri="{FF2B5EF4-FFF2-40B4-BE49-F238E27FC236}">
                <a16:creationId xmlns:a16="http://schemas.microsoft.com/office/drawing/2014/main" id="{C4106739-3F30-4F60-A2E3-CF2394B80FA6}"/>
              </a:ext>
            </a:extLst>
          </p:cNvPr>
          <p:cNvSpPr>
            <a:spLocks noGrp="1"/>
          </p:cNvSpPr>
          <p:nvPr>
            <p:ph type="title"/>
          </p:nvPr>
        </p:nvSpPr>
        <p:spPr>
          <a:xfrm>
            <a:off x="720000" y="720000"/>
            <a:ext cx="10753200" cy="451576"/>
          </a:xfrm>
        </p:spPr>
        <p:txBody>
          <a:bodyPr/>
          <a:lstStyle/>
          <a:p>
            <a:r>
              <a:rPr lang="cs-CZ" smtClean="0"/>
              <a:t>Kliknutím lze upravit styl.</a:t>
            </a:r>
            <a:endParaRPr lang="cs-CZ"/>
          </a:p>
        </p:txBody>
      </p:sp>
      <p:sp>
        <p:nvSpPr>
          <p:cNvPr id="13" name="Zástupný symbol pro text 7">
            <a:extLst>
              <a:ext uri="{FF2B5EF4-FFF2-40B4-BE49-F238E27FC236}">
                <a16:creationId xmlns:a16="http://schemas.microsoft.com/office/drawing/2014/main" id="{E339B93E-CBDC-488E-BF9A-45D7166AC8D0}"/>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14" name="Zástupný symbol pro obsah 2">
            <a:extLst>
              <a:ext uri="{FF2B5EF4-FFF2-40B4-BE49-F238E27FC236}">
                <a16:creationId xmlns:a16="http://schemas.microsoft.com/office/drawing/2014/main" id="{BFD74342-09BD-4472-B28E-114F4330FAF5}"/>
              </a:ext>
            </a:extLst>
          </p:cNvPr>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15" name="Zástupný symbol pro obsah 2">
            <a:extLst>
              <a:ext uri="{FF2B5EF4-FFF2-40B4-BE49-F238E27FC236}">
                <a16:creationId xmlns:a16="http://schemas.microsoft.com/office/drawing/2014/main" id="{AD2DE495-3325-41DE-A9F8-9591CFE84142}"/>
              </a:ext>
            </a:extLst>
          </p:cNvPr>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17" name="Obrázek 16">
            <a:extLst>
              <a:ext uri="{FF2B5EF4-FFF2-40B4-BE49-F238E27FC236}">
                <a16:creationId xmlns:a16="http://schemas.microsoft.com/office/drawing/2014/main" id="{1764A665-A1E3-4A8F-B626-FB65BDBAF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9" name="Rectangle 17">
            <a:extLst>
              <a:ext uri="{FF2B5EF4-FFF2-40B4-BE49-F238E27FC236}">
                <a16:creationId xmlns:a16="http://schemas.microsoft.com/office/drawing/2014/main" id="{ADC4F307-3DF9-4410-8992-A762F2877648}"/>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20" name="Rectangle 18">
            <a:extLst>
              <a:ext uri="{FF2B5EF4-FFF2-40B4-BE49-F238E27FC236}">
                <a16:creationId xmlns:a16="http://schemas.microsoft.com/office/drawing/2014/main" id="{437C06DE-EC9E-4277-9F01-ABCD1D78511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27" name="Zástupný symbol pro obsah 12">
            <a:extLst>
              <a:ext uri="{FF2B5EF4-FFF2-40B4-BE49-F238E27FC236}">
                <a16:creationId xmlns:a16="http://schemas.microsoft.com/office/drawing/2014/main" id="{3CE5E861-D1D4-4121-A3EE-54C338DE09BB}"/>
              </a:ext>
            </a:extLst>
          </p:cNvPr>
          <p:cNvSpPr>
            <a:spLocks noGrp="1"/>
          </p:cNvSpPr>
          <p:nvPr>
            <p:ph sz="quarter" idx="24"/>
          </p:nvPr>
        </p:nvSpPr>
        <p:spPr>
          <a:xfrm>
            <a:off x="719137" y="1695074"/>
            <a:ext cx="5218413" cy="3896711"/>
          </a:xfrm>
        </p:spPr>
        <p:txBody>
          <a:bodyPr/>
          <a:lstStyle/>
          <a:p>
            <a:pPr lvl="0"/>
            <a:r>
              <a:rPr lang="cs-CZ" smtClean="0"/>
              <a:t>Upravte styly předlohy textu.</a:t>
            </a:r>
          </a:p>
        </p:txBody>
      </p:sp>
      <p:sp>
        <p:nvSpPr>
          <p:cNvPr id="28" name="Nadpis 3">
            <a:extLst>
              <a:ext uri="{FF2B5EF4-FFF2-40B4-BE49-F238E27FC236}">
                <a16:creationId xmlns:a16="http://schemas.microsoft.com/office/drawing/2014/main" id="{F7E125D3-8983-4C68-BE8E-3E28EE0434C6}"/>
              </a:ext>
            </a:extLst>
          </p:cNvPr>
          <p:cNvSpPr>
            <a:spLocks noGrp="1"/>
          </p:cNvSpPr>
          <p:nvPr>
            <p:ph type="title"/>
          </p:nvPr>
        </p:nvSpPr>
        <p:spPr>
          <a:xfrm>
            <a:off x="720000" y="720000"/>
            <a:ext cx="10753200" cy="451576"/>
          </a:xfrm>
        </p:spPr>
        <p:txBody>
          <a:bodyPr/>
          <a:lstStyle/>
          <a:p>
            <a:r>
              <a:rPr lang="cs-CZ" smtClean="0"/>
              <a:t>Kliknutím lze upravit styl.</a:t>
            </a:r>
            <a:endParaRPr lang="cs-CZ" dirty="0"/>
          </a:p>
        </p:txBody>
      </p:sp>
      <p:sp>
        <p:nvSpPr>
          <p:cNvPr id="29" name="Zástupný symbol pro text 13">
            <a:extLst>
              <a:ext uri="{FF2B5EF4-FFF2-40B4-BE49-F238E27FC236}">
                <a16:creationId xmlns:a16="http://schemas.microsoft.com/office/drawing/2014/main" id="{437D9636-8187-40FB-9014-91A485647AB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smtClean="0"/>
              <a:t>Upravte styly předlohy textu.</a:t>
            </a:r>
          </a:p>
        </p:txBody>
      </p:sp>
      <p:pic>
        <p:nvPicPr>
          <p:cNvPr id="30" name="Obrázek 29">
            <a:extLst>
              <a:ext uri="{FF2B5EF4-FFF2-40B4-BE49-F238E27FC236}">
                <a16:creationId xmlns:a16="http://schemas.microsoft.com/office/drawing/2014/main" id="{338E8CF6-8E6E-495F-9305-499E00CAA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31" name="Zástupný symbol pro obsah 2">
            <a:extLst>
              <a:ext uri="{FF2B5EF4-FFF2-40B4-BE49-F238E27FC236}">
                <a16:creationId xmlns:a16="http://schemas.microsoft.com/office/drawing/2014/main" id="{F1218642-4B36-47A8-993D-095CD9ED7856}"/>
              </a:ext>
            </a:extLst>
          </p:cNvPr>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32" name="Rectangle 17">
            <a:extLst>
              <a:ext uri="{FF2B5EF4-FFF2-40B4-BE49-F238E27FC236}">
                <a16:creationId xmlns:a16="http://schemas.microsoft.com/office/drawing/2014/main" id="{B6B70499-49FF-4F72-990E-E50DCAF49705}"/>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33" name="Rectangle 18">
            <a:extLst>
              <a:ext uri="{FF2B5EF4-FFF2-40B4-BE49-F238E27FC236}">
                <a16:creationId xmlns:a16="http://schemas.microsoft.com/office/drawing/2014/main" id="{306C7E2E-0F6D-4FCC-BEBB-E477C0EDE1A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7" name="Zástupný symbol pro obsah 12">
            <a:extLst>
              <a:ext uri="{FF2B5EF4-FFF2-40B4-BE49-F238E27FC236}">
                <a16:creationId xmlns:a16="http://schemas.microsoft.com/office/drawing/2014/main" id="{8CE0E250-5D3F-4EB8-8C80-318156771048}"/>
              </a:ext>
            </a:extLst>
          </p:cNvPr>
          <p:cNvSpPr>
            <a:spLocks noGrp="1"/>
          </p:cNvSpPr>
          <p:nvPr>
            <p:ph sz="quarter" idx="22"/>
          </p:nvPr>
        </p:nvSpPr>
        <p:spPr>
          <a:xfrm>
            <a:off x="4440000" y="1692002"/>
            <a:ext cx="3311525" cy="2230711"/>
          </a:xfrm>
        </p:spPr>
        <p:txBody>
          <a:bodyPr/>
          <a:lstStyle/>
          <a:p>
            <a:pPr lvl="0"/>
            <a:r>
              <a:rPr lang="cs-CZ" smtClean="0"/>
              <a:t>Upravte styly předlohy textu.</a:t>
            </a:r>
          </a:p>
        </p:txBody>
      </p:sp>
      <p:sp>
        <p:nvSpPr>
          <p:cNvPr id="23" name="Zástupný symbol pro text 5">
            <a:extLst>
              <a:ext uri="{FF2B5EF4-FFF2-40B4-BE49-F238E27FC236}">
                <a16:creationId xmlns:a16="http://schemas.microsoft.com/office/drawing/2014/main" id="{0F223511-4560-47CD-B05A-BADF3B3D1471}"/>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24" name="Zástupný symbol pro text 5">
            <a:extLst>
              <a:ext uri="{FF2B5EF4-FFF2-40B4-BE49-F238E27FC236}">
                <a16:creationId xmlns:a16="http://schemas.microsoft.com/office/drawing/2014/main" id="{3AFBD400-6ACB-4E94-8A8F-EF5BE8395260}"/>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25" name="Zástupný symbol pro text 5">
            <a:extLst>
              <a:ext uri="{FF2B5EF4-FFF2-40B4-BE49-F238E27FC236}">
                <a16:creationId xmlns:a16="http://schemas.microsoft.com/office/drawing/2014/main" id="{F6BCDF9B-5557-4C01-BFEA-AC54389E0489}"/>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26" name="Zástupný symbol pro text 13">
            <a:extLst>
              <a:ext uri="{FF2B5EF4-FFF2-40B4-BE49-F238E27FC236}">
                <a16:creationId xmlns:a16="http://schemas.microsoft.com/office/drawing/2014/main" id="{978AEBEE-D3B8-4F1E-84B5-BAC5E748B03D}"/>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smtClean="0"/>
              <a:t>Upravte styly předlohy textu.</a:t>
            </a:r>
          </a:p>
        </p:txBody>
      </p:sp>
      <p:sp>
        <p:nvSpPr>
          <p:cNvPr id="27" name="Zástupný symbol pro text 13">
            <a:extLst>
              <a:ext uri="{FF2B5EF4-FFF2-40B4-BE49-F238E27FC236}">
                <a16:creationId xmlns:a16="http://schemas.microsoft.com/office/drawing/2014/main" id="{8BEF53DA-BDCC-402C-8853-0C952D6B00FE}"/>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smtClean="0"/>
              <a:t>Upravte styly předlohy textu.</a:t>
            </a:r>
          </a:p>
        </p:txBody>
      </p:sp>
      <p:sp>
        <p:nvSpPr>
          <p:cNvPr id="28" name="Zástupný symbol pro text 13">
            <a:extLst>
              <a:ext uri="{FF2B5EF4-FFF2-40B4-BE49-F238E27FC236}">
                <a16:creationId xmlns:a16="http://schemas.microsoft.com/office/drawing/2014/main" id="{1B869AE0-B815-43F3-9C57-774B126513C2}"/>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smtClean="0"/>
              <a:t>Upravte styly předlohy textu.</a:t>
            </a:r>
          </a:p>
        </p:txBody>
      </p:sp>
      <p:sp>
        <p:nvSpPr>
          <p:cNvPr id="29" name="Zástupný symbol pro obsah 12">
            <a:extLst>
              <a:ext uri="{FF2B5EF4-FFF2-40B4-BE49-F238E27FC236}">
                <a16:creationId xmlns:a16="http://schemas.microsoft.com/office/drawing/2014/main" id="{7EE296DF-188D-46CD-A248-5E32B38204A8}"/>
              </a:ext>
            </a:extLst>
          </p:cNvPr>
          <p:cNvSpPr>
            <a:spLocks noGrp="1"/>
          </p:cNvSpPr>
          <p:nvPr>
            <p:ph sz="quarter" idx="23"/>
          </p:nvPr>
        </p:nvSpPr>
        <p:spPr>
          <a:xfrm>
            <a:off x="719999" y="1692002"/>
            <a:ext cx="3311525" cy="2230711"/>
          </a:xfrm>
        </p:spPr>
        <p:txBody>
          <a:bodyPr/>
          <a:lstStyle/>
          <a:p>
            <a:pPr lvl="0"/>
            <a:r>
              <a:rPr lang="cs-CZ" smtClean="0"/>
              <a:t>Upravte styly předlohy textu.</a:t>
            </a:r>
          </a:p>
        </p:txBody>
      </p:sp>
      <p:sp>
        <p:nvSpPr>
          <p:cNvPr id="30" name="Zástupný symbol pro obsah 12">
            <a:extLst>
              <a:ext uri="{FF2B5EF4-FFF2-40B4-BE49-F238E27FC236}">
                <a16:creationId xmlns:a16="http://schemas.microsoft.com/office/drawing/2014/main" id="{86567007-60CB-42DC-93EA-A0AFB168C810}"/>
              </a:ext>
            </a:extLst>
          </p:cNvPr>
          <p:cNvSpPr>
            <a:spLocks noGrp="1"/>
          </p:cNvSpPr>
          <p:nvPr>
            <p:ph sz="quarter" idx="24"/>
          </p:nvPr>
        </p:nvSpPr>
        <p:spPr>
          <a:xfrm>
            <a:off x="8160001" y="1692002"/>
            <a:ext cx="3311525" cy="2230711"/>
          </a:xfrm>
        </p:spPr>
        <p:txBody>
          <a:bodyPr/>
          <a:lstStyle/>
          <a:p>
            <a:pPr lvl="0"/>
            <a:r>
              <a:rPr lang="cs-CZ" smtClean="0"/>
              <a:t>Upravte styly předlohy textu.</a:t>
            </a:r>
          </a:p>
        </p:txBody>
      </p:sp>
      <p:sp>
        <p:nvSpPr>
          <p:cNvPr id="31" name="Zástupný symbol pro text 7">
            <a:extLst>
              <a:ext uri="{FF2B5EF4-FFF2-40B4-BE49-F238E27FC236}">
                <a16:creationId xmlns:a16="http://schemas.microsoft.com/office/drawing/2014/main" id="{F1BE8CEB-F37E-4115-BEAE-2A66158C125A}"/>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32" name="Nadpis 12">
            <a:extLst>
              <a:ext uri="{FF2B5EF4-FFF2-40B4-BE49-F238E27FC236}">
                <a16:creationId xmlns:a16="http://schemas.microsoft.com/office/drawing/2014/main" id="{9063DEBF-5704-4C60-927D-4EE182D48D4E}"/>
              </a:ext>
            </a:extLst>
          </p:cNvPr>
          <p:cNvSpPr>
            <a:spLocks noGrp="1"/>
          </p:cNvSpPr>
          <p:nvPr>
            <p:ph type="title"/>
          </p:nvPr>
        </p:nvSpPr>
        <p:spPr>
          <a:xfrm>
            <a:off x="720000" y="720000"/>
            <a:ext cx="10753200" cy="451576"/>
          </a:xfrm>
        </p:spPr>
        <p:txBody>
          <a:bodyPr/>
          <a:lstStyle/>
          <a:p>
            <a:r>
              <a:rPr lang="cs-CZ" smtClean="0"/>
              <a:t>Kliknutím lze upravit styl.</a:t>
            </a:r>
            <a:endParaRPr lang="cs-CZ"/>
          </a:p>
        </p:txBody>
      </p:sp>
      <p:pic>
        <p:nvPicPr>
          <p:cNvPr id="33" name="Obrázek 32">
            <a:extLst>
              <a:ext uri="{FF2B5EF4-FFF2-40B4-BE49-F238E27FC236}">
                <a16:creationId xmlns:a16="http://schemas.microsoft.com/office/drawing/2014/main" id="{C1E17AD7-C41E-4941-82E2-9E0085CDE6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34" name="Rectangle 17">
            <a:extLst>
              <a:ext uri="{FF2B5EF4-FFF2-40B4-BE49-F238E27FC236}">
                <a16:creationId xmlns:a16="http://schemas.microsoft.com/office/drawing/2014/main" id="{2019F1A4-69A0-4FF8-8995-9B76480FDF94}"/>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35" name="Rectangle 18">
            <a:extLst>
              <a:ext uri="{FF2B5EF4-FFF2-40B4-BE49-F238E27FC236}">
                <a16:creationId xmlns:a16="http://schemas.microsoft.com/office/drawing/2014/main" id="{70B6F527-4F6F-407F-ACB8-3642D3D05B9F}"/>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11" name="Zástupný symbol pro obsah 2">
            <a:extLst>
              <a:ext uri="{FF2B5EF4-FFF2-40B4-BE49-F238E27FC236}">
                <a16:creationId xmlns:a16="http://schemas.microsoft.com/office/drawing/2014/main" id="{6D2A4ADF-EE22-48A9-9D57-09381DE87AB6}"/>
              </a:ext>
            </a:extLst>
          </p:cNvPr>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12" name="Obrázek 11">
            <a:extLst>
              <a:ext uri="{FF2B5EF4-FFF2-40B4-BE49-F238E27FC236}">
                <a16:creationId xmlns:a16="http://schemas.microsoft.com/office/drawing/2014/main" id="{5327AD19-2866-498E-B141-60DB67C20A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3" name="Zástupný symbol pro obsah 12">
            <a:extLst>
              <a:ext uri="{FF2B5EF4-FFF2-40B4-BE49-F238E27FC236}">
                <a16:creationId xmlns:a16="http://schemas.microsoft.com/office/drawing/2014/main" id="{F362095D-69A9-4E7E-B0AD-45833F6F0960}"/>
              </a:ext>
            </a:extLst>
          </p:cNvPr>
          <p:cNvSpPr>
            <a:spLocks noGrp="1"/>
          </p:cNvSpPr>
          <p:nvPr>
            <p:ph sz="quarter" idx="24"/>
          </p:nvPr>
        </p:nvSpPr>
        <p:spPr>
          <a:xfrm>
            <a:off x="719137" y="692150"/>
            <a:ext cx="5218413" cy="4899635"/>
          </a:xfrm>
        </p:spPr>
        <p:txBody>
          <a:bodyPr/>
          <a:lstStyle/>
          <a:p>
            <a:pPr lvl="0"/>
            <a:r>
              <a:rPr lang="cs-CZ" smtClean="0"/>
              <a:t>Upravte styly předlohy textu.</a:t>
            </a:r>
          </a:p>
        </p:txBody>
      </p:sp>
      <p:sp>
        <p:nvSpPr>
          <p:cNvPr id="15" name="Zástupný symbol pro text 13">
            <a:extLst>
              <a:ext uri="{FF2B5EF4-FFF2-40B4-BE49-F238E27FC236}">
                <a16:creationId xmlns:a16="http://schemas.microsoft.com/office/drawing/2014/main" id="{816C4316-2D20-4A0F-97F8-1B81D6F3D27C}"/>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smtClean="0"/>
              <a:t>Upravte styly předlohy textu.</a:t>
            </a:r>
          </a:p>
        </p:txBody>
      </p:sp>
      <p:sp>
        <p:nvSpPr>
          <p:cNvPr id="16" name="Rectangle 17">
            <a:extLst>
              <a:ext uri="{FF2B5EF4-FFF2-40B4-BE49-F238E27FC236}">
                <a16:creationId xmlns:a16="http://schemas.microsoft.com/office/drawing/2014/main" id="{479503A6-16CC-4F01-AF35-CF704ACE787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17" name="Rectangle 18">
            <a:extLst>
              <a:ext uri="{FF2B5EF4-FFF2-40B4-BE49-F238E27FC236}">
                <a16:creationId xmlns:a16="http://schemas.microsoft.com/office/drawing/2014/main" id="{0C31BCEF-D9FF-4796-A774-A41223BD563F}"/>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7" name="Zástupný symbol pro obsah 2">
            <a:extLst>
              <a:ext uri="{FF2B5EF4-FFF2-40B4-BE49-F238E27FC236}">
                <a16:creationId xmlns:a16="http://schemas.microsoft.com/office/drawing/2014/main" id="{8A9C999D-0177-4D2E-B8A6-1E94C72C47BF}"/>
              </a:ext>
            </a:extLst>
          </p:cNvPr>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8" name="Obrázek 7">
            <a:extLst>
              <a:ext uri="{FF2B5EF4-FFF2-40B4-BE49-F238E27FC236}">
                <a16:creationId xmlns:a16="http://schemas.microsoft.com/office/drawing/2014/main" id="{9166C581-4BC7-43C0-A297-97463012A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9" name="Rectangle 17">
            <a:extLst>
              <a:ext uri="{FF2B5EF4-FFF2-40B4-BE49-F238E27FC236}">
                <a16:creationId xmlns:a16="http://schemas.microsoft.com/office/drawing/2014/main" id="{804A2AC6-8CD7-45FD-9072-6BC53E42A30C}"/>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11" name="Rectangle 18">
            <a:extLst>
              <a:ext uri="{FF2B5EF4-FFF2-40B4-BE49-F238E27FC236}">
                <a16:creationId xmlns:a16="http://schemas.microsoft.com/office/drawing/2014/main" id="{CB7837D4-109B-4305-835D-58924C78A80A}"/>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Zástupný nadpis 1">
            <a:extLst>
              <a:ext uri="{FF2B5EF4-FFF2-40B4-BE49-F238E27FC236}">
                <a16:creationId xmlns:a16="http://schemas.microsoft.com/office/drawing/2014/main" id="{357E978C-D332-46B0-BCEB-191876BAED30}"/>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7" name="Zástupný symbol pro text 4">
            <a:extLst>
              <a:ext uri="{FF2B5EF4-FFF2-40B4-BE49-F238E27FC236}">
                <a16:creationId xmlns:a16="http://schemas.microsoft.com/office/drawing/2014/main" id="{BF356BAA-D86E-48F6-AB0E-D85145D01EBA}"/>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
        <p:nvSpPr>
          <p:cNvPr id="8" name="Rectangle 17">
            <a:extLst>
              <a:ext uri="{FF2B5EF4-FFF2-40B4-BE49-F238E27FC236}">
                <a16:creationId xmlns:a16="http://schemas.microsoft.com/office/drawing/2014/main" id="{04A51A6C-23BF-41AD-B682-A75C089948D1}"/>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9" name="Rectangle 18">
            <a:extLst>
              <a:ext uri="{FF2B5EF4-FFF2-40B4-BE49-F238E27FC236}">
                <a16:creationId xmlns:a16="http://schemas.microsoft.com/office/drawing/2014/main" id="{F8DFAB6E-B377-4196-8D95-E94BE6B31EBC}"/>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696" r:id="rId15"/>
    <p:sldLayoutId id="2147483697" r:id="rId16"/>
    <p:sldLayoutId id="2147483698" r:id="rId17"/>
    <p:sldLayoutId id="2147483699"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physiolgenomics.physiology.org/content/vol17/issue2/images/large/zh70220405400001.jpeg"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hyperlink" Target="http://upload.wikimedia.org/wikipedia/en/c/c8/Human_migration.p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6" name="Nadpis 1">
            <a:extLst>
              <a:ext uri="{FF2B5EF4-FFF2-40B4-BE49-F238E27FC236}">
                <a16:creationId xmlns:a16="http://schemas.microsoft.com/office/drawing/2014/main" id="{8529DA86-55E8-49A8-926D-221581821F4E}"/>
              </a:ext>
            </a:extLst>
          </p:cNvPr>
          <p:cNvSpPr txBox="1">
            <a:spLocks/>
          </p:cNvSpPr>
          <p:nvPr/>
        </p:nvSpPr>
        <p:spPr>
          <a:xfrm>
            <a:off x="3249613" y="3422831"/>
            <a:ext cx="7167562" cy="19446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defRPr/>
            </a:pPr>
            <a:r>
              <a:rPr lang="cs-CZ" kern="0" dirty="0" smtClean="0"/>
              <a:t>Genetika ve výživě II</a:t>
            </a:r>
            <a:endParaRPr lang="cs-CZ" kern="0" dirty="0"/>
          </a:p>
        </p:txBody>
      </p:sp>
      <p:sp>
        <p:nvSpPr>
          <p:cNvPr id="7" name="Podnadpis 2">
            <a:extLst>
              <a:ext uri="{FF2B5EF4-FFF2-40B4-BE49-F238E27FC236}">
                <a16:creationId xmlns:a16="http://schemas.microsoft.com/office/drawing/2014/main" id="{0C738A81-C902-4CB3-B21D-D36F9C9597AE}"/>
              </a:ext>
            </a:extLst>
          </p:cNvPr>
          <p:cNvSpPr txBox="1">
            <a:spLocks/>
          </p:cNvSpPr>
          <p:nvPr/>
        </p:nvSpPr>
        <p:spPr>
          <a:xfrm>
            <a:off x="3249613" y="2808514"/>
            <a:ext cx="7167562" cy="716327"/>
          </a:xfrm>
          <a:prstGeom prst="rect">
            <a:avLst/>
          </a:prstGeom>
        </p:spPr>
        <p:txBody>
          <a:bodyPr vert="horz" lIns="0" tIns="0" rIns="0" bIns="0" rtlCol="0" anchor="t">
            <a:noAutofit/>
          </a:bodyPr>
          <a:lstStyle>
            <a:lvl1pPr marL="0" indent="0" algn="l" rtl="0" eaLnBrk="1" fontAlgn="base" hangingPunct="1">
              <a:lnSpc>
                <a:spcPct val="100000"/>
              </a:lnSpc>
              <a:spcBef>
                <a:spcPts val="0"/>
              </a:spcBef>
              <a:spcAft>
                <a:spcPct val="0"/>
              </a:spcAft>
              <a:buClr>
                <a:schemeClr val="tx2"/>
              </a:buClr>
              <a:buSzPct val="100000"/>
              <a:buFontTx/>
              <a:buNone/>
              <a:defRPr lang="cs-CZ" sz="2400" b="0" dirty="0">
                <a:solidFill>
                  <a:schemeClr val="tx1"/>
                </a:solidFill>
                <a:latin typeface="+mj-lt"/>
                <a:ea typeface="+mj-ea"/>
                <a:cs typeface="+mj-cs"/>
              </a:defRPr>
            </a:lvl1pPr>
            <a:lvl2pPr marL="457200" indent="0" algn="ctr" rtl="0" eaLnBrk="1" fontAlgn="base" hangingPunct="1">
              <a:lnSpc>
                <a:spcPts val="1800"/>
              </a:lnSpc>
              <a:spcBef>
                <a:spcPts val="0"/>
              </a:spcBef>
              <a:spcAft>
                <a:spcPct val="0"/>
              </a:spcAft>
              <a:buClr>
                <a:schemeClr val="tx2"/>
              </a:buClr>
              <a:buSzPct val="100000"/>
              <a:buFontTx/>
              <a:buNone/>
              <a:defRPr sz="2000" b="0">
                <a:solidFill>
                  <a:schemeClr val="tx1"/>
                </a:solidFill>
                <a:latin typeface="+mn-lt"/>
              </a:defRPr>
            </a:lvl2pPr>
            <a:lvl3pPr marL="914400" indent="0" algn="ctr" rtl="0" eaLnBrk="1" fontAlgn="base" hangingPunct="1">
              <a:lnSpc>
                <a:spcPts val="1800"/>
              </a:lnSpc>
              <a:spcBef>
                <a:spcPts val="0"/>
              </a:spcBef>
              <a:spcAft>
                <a:spcPct val="0"/>
              </a:spcAft>
              <a:buClr>
                <a:schemeClr val="folHlink"/>
              </a:buClr>
              <a:buSzPct val="80000"/>
              <a:buFontTx/>
              <a:buNone/>
              <a:defRPr sz="1800" b="0">
                <a:solidFill>
                  <a:schemeClr val="tx1"/>
                </a:solidFill>
                <a:latin typeface="+mn-lt"/>
              </a:defRPr>
            </a:lvl3pPr>
            <a:lvl4pPr marL="1371600" indent="0" algn="ctr" rtl="0" eaLnBrk="1" fontAlgn="base" hangingPunct="1">
              <a:lnSpc>
                <a:spcPts val="1800"/>
              </a:lnSpc>
              <a:spcBef>
                <a:spcPts val="0"/>
              </a:spcBef>
              <a:spcAft>
                <a:spcPct val="0"/>
              </a:spcAft>
              <a:buClr>
                <a:schemeClr val="accent2"/>
              </a:buClr>
              <a:buSzPct val="90000"/>
              <a:buFontTx/>
              <a:buNone/>
              <a:defRPr sz="1600" b="0">
                <a:solidFill>
                  <a:schemeClr val="tx1"/>
                </a:solidFill>
                <a:latin typeface="+mn-lt"/>
              </a:defRPr>
            </a:lvl4pPr>
            <a:lvl5pPr marL="1828800" indent="0" algn="ctr" rtl="0" eaLnBrk="1" fontAlgn="base" hangingPunct="1">
              <a:lnSpc>
                <a:spcPts val="1800"/>
              </a:lnSpc>
              <a:spcBef>
                <a:spcPts val="0"/>
              </a:spcBef>
              <a:spcAft>
                <a:spcPct val="0"/>
              </a:spcAft>
              <a:buClr>
                <a:schemeClr val="accent1"/>
              </a:buClr>
              <a:buFontTx/>
              <a:buNone/>
              <a:defRPr sz="1600" b="0">
                <a:solidFill>
                  <a:schemeClr val="tx1"/>
                </a:solidFill>
                <a:latin typeface="+mn-lt"/>
              </a:defRPr>
            </a:lvl5pPr>
            <a:lvl6pPr marL="2286000" indent="0" algn="ctr" rtl="0" eaLnBrk="1" fontAlgn="base" hangingPunct="1">
              <a:spcBef>
                <a:spcPct val="20000"/>
              </a:spcBef>
              <a:spcAft>
                <a:spcPct val="0"/>
              </a:spcAft>
              <a:buClr>
                <a:schemeClr val="accent1"/>
              </a:buClr>
              <a:buFont typeface="Wingdings" pitchFamily="2" charset="2"/>
              <a:buNone/>
              <a:defRPr sz="1600">
                <a:solidFill>
                  <a:schemeClr val="tx1"/>
                </a:solidFill>
                <a:latin typeface="+mn-lt"/>
              </a:defRPr>
            </a:lvl6pPr>
            <a:lvl7pPr marL="2743200" indent="0" algn="ctr" rtl="0" eaLnBrk="1" fontAlgn="base" hangingPunct="1">
              <a:lnSpc>
                <a:spcPts val="1800"/>
              </a:lnSpc>
              <a:spcBef>
                <a:spcPts val="0"/>
              </a:spcBef>
              <a:spcAft>
                <a:spcPct val="0"/>
              </a:spcAft>
              <a:buClr>
                <a:schemeClr val="accent1"/>
              </a:buClr>
              <a:buFont typeface="Arial" panose="020B0604020202020204" pitchFamily="34" charset="0"/>
              <a:buNone/>
              <a:defRPr sz="1600" baseline="0">
                <a:solidFill>
                  <a:schemeClr val="tx1"/>
                </a:solidFill>
                <a:latin typeface="+mn-lt"/>
              </a:defRPr>
            </a:lvl7pPr>
            <a:lvl8pPr marL="3200400" indent="0" algn="ctr" rtl="0" eaLnBrk="1" fontAlgn="base" hangingPunct="1">
              <a:lnSpc>
                <a:spcPts val="1800"/>
              </a:lnSpc>
              <a:spcBef>
                <a:spcPts val="0"/>
              </a:spcBef>
              <a:spcAft>
                <a:spcPct val="0"/>
              </a:spcAft>
              <a:buClr>
                <a:schemeClr val="accent1"/>
              </a:buClr>
              <a:buFont typeface="Arial" panose="020B0604020202020204" pitchFamily="34" charset="0"/>
              <a:buNone/>
              <a:defRPr sz="1600">
                <a:solidFill>
                  <a:schemeClr val="tx1"/>
                </a:solidFill>
                <a:latin typeface="+mn-lt"/>
              </a:defRPr>
            </a:lvl8pPr>
            <a:lvl9pPr marL="3657600" indent="0" algn="ctr" rtl="0" eaLnBrk="1" fontAlgn="base" hangingPunct="1">
              <a:lnSpc>
                <a:spcPts val="1800"/>
              </a:lnSpc>
              <a:spcBef>
                <a:spcPts val="0"/>
              </a:spcBef>
              <a:spcAft>
                <a:spcPct val="0"/>
              </a:spcAft>
              <a:buClr>
                <a:schemeClr val="accent1"/>
              </a:buClr>
              <a:buFont typeface="Arial" panose="020B0604020202020204" pitchFamily="34" charset="0"/>
              <a:buNone/>
              <a:defRPr sz="1600">
                <a:solidFill>
                  <a:schemeClr val="tx1"/>
                </a:solidFill>
                <a:latin typeface="+mn-lt"/>
              </a:defRPr>
            </a:lvl9pPr>
          </a:lstStyle>
          <a:p>
            <a:pPr>
              <a:defRPr/>
            </a:pPr>
            <a:r>
              <a:rPr lang="cs-CZ" b="1" kern="0" dirty="0" smtClean="0"/>
              <a:t>Julie Dobrovolná</a:t>
            </a:r>
            <a:endParaRPr lang="cs-CZ" b="1" kern="0" dirty="0"/>
          </a:p>
        </p:txBody>
      </p:sp>
    </p:spTree>
    <p:extLst>
      <p:ext uri="{BB962C8B-B14F-4D97-AF65-F5344CB8AC3E}">
        <p14:creationId xmlns:p14="http://schemas.microsoft.com/office/powerpoint/2010/main" val="901071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045030" y="692152"/>
            <a:ext cx="9132434" cy="863600"/>
          </a:xfrm>
        </p:spPr>
        <p:txBody>
          <a:bodyPr/>
          <a:lstStyle/>
          <a:p>
            <a:pPr eaLnBrk="1" hangingPunct="1"/>
            <a:r>
              <a:rPr lang="cs-CZ" altLang="cs-CZ" dirty="0" smtClean="0"/>
              <a:t>GENETIKA A VÝŽIVA IV: GLUTATHION-S-TRANSFERÁZA, BROKOLICE A RIZIKO KARCINOMU PLIC</a:t>
            </a:r>
          </a:p>
        </p:txBody>
      </p:sp>
      <p:sp>
        <p:nvSpPr>
          <p:cNvPr id="76803" name="Rectangle 3">
            <a:extLst>
              <a:ext uri="{FF2B5EF4-FFF2-40B4-BE49-F238E27FC236}">
                <a16:creationId xmlns:a16="http://schemas.microsoft.com/office/drawing/2014/main" id="{58F97CF1-9AE4-4DA2-BDE2-D8D305E69580}"/>
              </a:ext>
            </a:extLst>
          </p:cNvPr>
          <p:cNvSpPr>
            <a:spLocks noGrp="1" noChangeArrowheads="1"/>
          </p:cNvSpPr>
          <p:nvPr>
            <p:ph idx="1"/>
          </p:nvPr>
        </p:nvSpPr>
        <p:spPr>
          <a:xfrm>
            <a:off x="1045030" y="2205039"/>
            <a:ext cx="8003722" cy="4103687"/>
          </a:xfrm>
        </p:spPr>
        <p:txBody>
          <a:bodyPr/>
          <a:lstStyle/>
          <a:p>
            <a:pPr>
              <a:spcBef>
                <a:spcPts val="200"/>
              </a:spcBef>
              <a:spcAft>
                <a:spcPts val="400"/>
              </a:spcAft>
              <a:defRPr/>
            </a:pPr>
            <a:r>
              <a:rPr lang="cs-CZ" sz="1700" dirty="0" err="1"/>
              <a:t>Glutathion</a:t>
            </a:r>
            <a:r>
              <a:rPr lang="cs-CZ" sz="1700" dirty="0"/>
              <a:t>- S-transferáza M1 (GSTM1) je enzym, který detoxifikuje zplodiny  (např. z cigaretového kouře)</a:t>
            </a:r>
          </a:p>
          <a:p>
            <a:pPr>
              <a:spcBef>
                <a:spcPts val="200"/>
              </a:spcBef>
              <a:spcAft>
                <a:spcPts val="400"/>
              </a:spcAft>
              <a:defRPr/>
            </a:pPr>
            <a:r>
              <a:rPr lang="cs-CZ" sz="1700" dirty="0"/>
              <a:t>Delece GSTM1 genu (nulová alela), není produkován tento enzym:</a:t>
            </a:r>
          </a:p>
          <a:p>
            <a:pPr lvl="1">
              <a:spcBef>
                <a:spcPts val="200"/>
              </a:spcBef>
              <a:spcAft>
                <a:spcPts val="400"/>
              </a:spcAft>
              <a:defRPr/>
            </a:pPr>
            <a:r>
              <a:rPr lang="cs-CZ" sz="1700" dirty="0"/>
              <a:t>riziko karcinomu plic</a:t>
            </a:r>
          </a:p>
          <a:p>
            <a:pPr>
              <a:spcBef>
                <a:spcPts val="200"/>
              </a:spcBef>
              <a:spcAft>
                <a:spcPts val="400"/>
              </a:spcAft>
              <a:defRPr/>
            </a:pPr>
            <a:r>
              <a:rPr lang="cs-CZ" sz="1700" dirty="0"/>
              <a:t>Zelená brukvovitá zelenina typu brokolice je </a:t>
            </a:r>
            <a:br>
              <a:rPr lang="cs-CZ" sz="1700" dirty="0"/>
            </a:br>
            <a:r>
              <a:rPr lang="cs-CZ" sz="1700" dirty="0"/>
              <a:t>bohatá na </a:t>
            </a:r>
            <a:r>
              <a:rPr lang="cs-CZ" sz="1700" dirty="0" err="1"/>
              <a:t>izothiokyanáty</a:t>
            </a:r>
            <a:r>
              <a:rPr lang="cs-CZ" sz="1700" dirty="0"/>
              <a:t>. </a:t>
            </a:r>
          </a:p>
          <a:p>
            <a:pPr>
              <a:spcBef>
                <a:spcPts val="200"/>
              </a:spcBef>
              <a:spcAft>
                <a:spcPts val="400"/>
              </a:spcAft>
              <a:defRPr/>
            </a:pPr>
            <a:r>
              <a:rPr lang="cs-CZ" sz="1700" dirty="0" err="1"/>
              <a:t>Izothiokyanáty</a:t>
            </a:r>
            <a:r>
              <a:rPr lang="cs-CZ" sz="1700" dirty="0"/>
              <a:t> jsou také eliminovány pomocí GSTM1</a:t>
            </a:r>
          </a:p>
          <a:p>
            <a:pPr>
              <a:spcBef>
                <a:spcPts val="200"/>
              </a:spcBef>
              <a:spcAft>
                <a:spcPts val="400"/>
              </a:spcAft>
              <a:defRPr/>
            </a:pPr>
            <a:r>
              <a:rPr lang="cs-CZ" sz="1700" dirty="0"/>
              <a:t>Case-</a:t>
            </a:r>
            <a:r>
              <a:rPr lang="cs-CZ" sz="1700" dirty="0" err="1"/>
              <a:t>control</a:t>
            </a:r>
            <a:r>
              <a:rPr lang="cs-CZ" sz="1700" dirty="0"/>
              <a:t> studie: 2141 pacientů (karcinom plic), 2168 </a:t>
            </a:r>
            <a:r>
              <a:rPr lang="cs-CZ" sz="1700" dirty="0" err="1"/>
              <a:t>controls</a:t>
            </a:r>
            <a:endParaRPr lang="cs-CZ" sz="1700" dirty="0"/>
          </a:p>
          <a:p>
            <a:pPr>
              <a:spcBef>
                <a:spcPts val="200"/>
              </a:spcBef>
              <a:spcAft>
                <a:spcPts val="400"/>
              </a:spcAft>
              <a:defRPr/>
            </a:pPr>
            <a:r>
              <a:rPr lang="cs-CZ" sz="1700" dirty="0"/>
              <a:t>Vysoká konzumace (alespoň jednou týdně)</a:t>
            </a:r>
          </a:p>
          <a:p>
            <a:pPr>
              <a:spcBef>
                <a:spcPts val="200"/>
              </a:spcBef>
              <a:spcAft>
                <a:spcPts val="400"/>
              </a:spcAft>
              <a:defRPr/>
            </a:pPr>
            <a:r>
              <a:rPr lang="cs-CZ" sz="1700" dirty="0" err="1"/>
              <a:t>Null</a:t>
            </a:r>
            <a:r>
              <a:rPr lang="cs-CZ" sz="1700" dirty="0"/>
              <a:t> GSTM1: OR = 0.67 (0.49-0.91) (p = 0.0092)</a:t>
            </a:r>
          </a:p>
          <a:p>
            <a:pPr>
              <a:spcBef>
                <a:spcPts val="200"/>
              </a:spcBef>
              <a:spcAft>
                <a:spcPts val="400"/>
              </a:spcAft>
              <a:defRPr/>
            </a:pPr>
            <a:r>
              <a:rPr lang="cs-CZ" sz="1700" dirty="0"/>
              <a:t>Bez </a:t>
            </a:r>
            <a:r>
              <a:rPr lang="cs-CZ" sz="1700" dirty="0" err="1"/>
              <a:t>protektivního</a:t>
            </a:r>
            <a:r>
              <a:rPr lang="cs-CZ" sz="1700" dirty="0"/>
              <a:t> efektu u pacientů bez delece GSTM1</a:t>
            </a:r>
          </a:p>
        </p:txBody>
      </p:sp>
      <p:sp>
        <p:nvSpPr>
          <p:cNvPr id="15364" name="Rectangle 6"/>
          <p:cNvSpPr>
            <a:spLocks noChangeArrowheads="1"/>
          </p:cNvSpPr>
          <p:nvPr/>
        </p:nvSpPr>
        <p:spPr bwMode="auto">
          <a:xfrm>
            <a:off x="5915026" y="6308725"/>
            <a:ext cx="4259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2"/>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r" eaLnBrk="1" hangingPunct="1">
              <a:spcAft>
                <a:spcPct val="0"/>
              </a:spcAft>
              <a:buFontTx/>
              <a:buNone/>
            </a:pPr>
            <a:r>
              <a:rPr lang="cs-CZ" altLang="cs-CZ" sz="1800">
                <a:latin typeface="Arial Narrow" panose="020B0606020202030204" pitchFamily="34" charset="0"/>
              </a:rPr>
              <a:t>Brennan P et al. Lancet. 2005 (266), 1558-1560.</a:t>
            </a:r>
          </a:p>
        </p:txBody>
      </p:sp>
      <p:pic>
        <p:nvPicPr>
          <p:cNvPr id="153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0188" y="2420939"/>
            <a:ext cx="963612"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5"/>
          <p:cNvSpPr>
            <a:spLocks noChangeArrowheads="1"/>
          </p:cNvSpPr>
          <p:nvPr/>
        </p:nvSpPr>
        <p:spPr bwMode="auto">
          <a:xfrm>
            <a:off x="8507414" y="3500438"/>
            <a:ext cx="2160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Blip>
                <a:blip r:embed="rId2"/>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cs-CZ" altLang="cs-CZ" sz="1800">
                <a:solidFill>
                  <a:srgbClr val="00B050"/>
                </a:solidFill>
                <a:latin typeface="Arial Narrow" panose="020B0606020202030204" pitchFamily="34" charset="0"/>
              </a:rPr>
              <a:t>(especially if you have</a:t>
            </a:r>
            <a:br>
              <a:rPr lang="cs-CZ" altLang="cs-CZ" sz="1800">
                <a:solidFill>
                  <a:srgbClr val="00B050"/>
                </a:solidFill>
                <a:latin typeface="Arial Narrow" panose="020B0606020202030204" pitchFamily="34" charset="0"/>
              </a:rPr>
            </a:br>
            <a:r>
              <a:rPr lang="cs-CZ" altLang="cs-CZ" sz="1800">
                <a:solidFill>
                  <a:srgbClr val="00B050"/>
                </a:solidFill>
                <a:latin typeface="Arial Narrow" panose="020B0606020202030204" pitchFamily="34" charset="0"/>
              </a:rPr>
              <a:t>null GSTM1! )</a:t>
            </a:r>
          </a:p>
        </p:txBody>
      </p:sp>
    </p:spTree>
    <p:extLst>
      <p:ext uri="{BB962C8B-B14F-4D97-AF65-F5344CB8AC3E}">
        <p14:creationId xmlns:p14="http://schemas.microsoft.com/office/powerpoint/2010/main" val="1865493502"/>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1463040" y="1092200"/>
            <a:ext cx="8714423" cy="863600"/>
          </a:xfrm>
        </p:spPr>
        <p:txBody>
          <a:bodyPr/>
          <a:lstStyle/>
          <a:p>
            <a:pPr eaLnBrk="1" hangingPunct="1"/>
            <a:r>
              <a:rPr lang="cs-CZ" altLang="cs-CZ" dirty="0" smtClean="0"/>
              <a:t>GENETIKA A VÝŽIVA V: ALZHEIMEROVA CHOROBA</a:t>
            </a:r>
            <a:endParaRPr lang="en-US" altLang="cs-CZ" dirty="0" smtClean="0"/>
          </a:p>
        </p:txBody>
      </p:sp>
      <p:sp>
        <p:nvSpPr>
          <p:cNvPr id="16387" name="Rectangle 3"/>
          <p:cNvSpPr>
            <a:spLocks noGrp="1"/>
          </p:cNvSpPr>
          <p:nvPr>
            <p:ph idx="1"/>
          </p:nvPr>
        </p:nvSpPr>
        <p:spPr>
          <a:xfrm>
            <a:off x="1463040" y="2205039"/>
            <a:ext cx="8747761" cy="4103687"/>
          </a:xfrm>
        </p:spPr>
        <p:txBody>
          <a:bodyPr/>
          <a:lstStyle/>
          <a:p>
            <a:pPr eaLnBrk="1" hangingPunct="1"/>
            <a:r>
              <a:rPr lang="cs-CZ" altLang="cs-CZ" dirty="0" smtClean="0"/>
              <a:t>k</a:t>
            </a:r>
            <a:r>
              <a:rPr lang="en-US" altLang="cs-CZ" dirty="0" err="1" smtClean="0"/>
              <a:t>ur</a:t>
            </a:r>
            <a:r>
              <a:rPr lang="cs-CZ" altLang="cs-CZ" dirty="0" smtClean="0"/>
              <a:t>k</a:t>
            </a:r>
            <a:r>
              <a:rPr lang="en-US" altLang="cs-CZ" dirty="0" err="1" smtClean="0"/>
              <a:t>umin</a:t>
            </a:r>
            <a:r>
              <a:rPr lang="en-US" altLang="cs-CZ" dirty="0" smtClean="0"/>
              <a:t> – </a:t>
            </a:r>
            <a:r>
              <a:rPr lang="cs-CZ" altLang="cs-CZ" dirty="0" smtClean="0"/>
              <a:t>žlutý pigment v koření </a:t>
            </a:r>
            <a:r>
              <a:rPr lang="cs-CZ" altLang="cs-CZ" dirty="0" err="1" smtClean="0"/>
              <a:t>curry</a:t>
            </a:r>
            <a:endParaRPr lang="en-US" altLang="cs-CZ" dirty="0" smtClean="0"/>
          </a:p>
          <a:p>
            <a:pPr eaLnBrk="1" hangingPunct="1"/>
            <a:r>
              <a:rPr lang="cs-CZ" altLang="cs-CZ" dirty="0" smtClean="0"/>
              <a:t>Snižuje expresi řady genů, jež potencují zánět se vztahem k rozvoji Alzheimerovy choroby, kolorektálního karcinomu a ischemické choroby srdeční</a:t>
            </a:r>
            <a:r>
              <a:rPr lang="en-US" altLang="cs-CZ" dirty="0" smtClean="0"/>
              <a:t>.</a:t>
            </a:r>
          </a:p>
          <a:p>
            <a:pPr eaLnBrk="1" hangingPunct="1"/>
            <a:r>
              <a:rPr lang="en-US" altLang="cs-CZ" dirty="0" smtClean="0"/>
              <a:t>Indi</a:t>
            </a:r>
            <a:r>
              <a:rPr lang="cs-CZ" altLang="cs-CZ" dirty="0" smtClean="0"/>
              <a:t>e má nejnižší incidenci Alzheimerovy choroby na světě</a:t>
            </a:r>
            <a:endParaRPr lang="en-US" altLang="cs-CZ" dirty="0" smtClean="0"/>
          </a:p>
        </p:txBody>
      </p:sp>
    </p:spTree>
    <p:extLst>
      <p:ext uri="{BB962C8B-B14F-4D97-AF65-F5344CB8AC3E}">
        <p14:creationId xmlns:p14="http://schemas.microsoft.com/office/powerpoint/2010/main" val="3445252687"/>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1685109" y="1092200"/>
            <a:ext cx="8492354" cy="863600"/>
          </a:xfrm>
        </p:spPr>
        <p:txBody>
          <a:bodyPr/>
          <a:lstStyle/>
          <a:p>
            <a:pPr eaLnBrk="1" hangingPunct="1"/>
            <a:r>
              <a:rPr lang="cs-CZ" altLang="cs-CZ" dirty="0" smtClean="0"/>
              <a:t>GENETIKA A VÝŽIVA VI – INTOLERANCE LAKTÓZY</a:t>
            </a:r>
          </a:p>
        </p:txBody>
      </p:sp>
      <p:sp>
        <p:nvSpPr>
          <p:cNvPr id="122883" name="Rectangle 3">
            <a:extLst>
              <a:ext uri="{FF2B5EF4-FFF2-40B4-BE49-F238E27FC236}">
                <a16:creationId xmlns:a16="http://schemas.microsoft.com/office/drawing/2014/main" id="{27A806AA-93EA-4A5D-BDAD-8A99F48C607E}"/>
              </a:ext>
            </a:extLst>
          </p:cNvPr>
          <p:cNvSpPr>
            <a:spLocks noGrp="1" noChangeArrowheads="1"/>
          </p:cNvSpPr>
          <p:nvPr>
            <p:ph idx="1"/>
          </p:nvPr>
        </p:nvSpPr>
        <p:spPr>
          <a:xfrm>
            <a:off x="1685110" y="2205039"/>
            <a:ext cx="8525692" cy="4103687"/>
          </a:xfrm>
        </p:spPr>
        <p:txBody>
          <a:bodyPr/>
          <a:lstStyle/>
          <a:p>
            <a:pPr eaLnBrk="1" hangingPunct="1">
              <a:defRPr/>
            </a:pPr>
            <a:r>
              <a:rPr lang="cs-CZ" dirty="0"/>
              <a:t>Vynikající příklad </a:t>
            </a:r>
            <a:r>
              <a:rPr lang="cs-CZ" dirty="0" err="1"/>
              <a:t>interkace</a:t>
            </a:r>
            <a:r>
              <a:rPr lang="cs-CZ" dirty="0"/>
              <a:t> mezi genomem a potravou</a:t>
            </a:r>
          </a:p>
          <a:p>
            <a:pPr lvl="1" eaLnBrk="1" hangingPunct="1">
              <a:defRPr/>
            </a:pPr>
            <a:r>
              <a:rPr lang="cs-CZ" dirty="0"/>
              <a:t>Primární intolerance laktózy</a:t>
            </a:r>
          </a:p>
          <a:p>
            <a:pPr lvl="1" eaLnBrk="1" hangingPunct="1">
              <a:defRPr/>
            </a:pPr>
            <a:r>
              <a:rPr lang="cs-CZ" dirty="0"/>
              <a:t>Sekundární intolerance laktózy</a:t>
            </a:r>
          </a:p>
          <a:p>
            <a:pPr lvl="1" eaLnBrk="1" hangingPunct="1">
              <a:defRPr/>
            </a:pPr>
            <a:r>
              <a:rPr lang="cs-CZ" dirty="0"/>
              <a:t>Kongenitální deficience laktázy</a:t>
            </a:r>
          </a:p>
          <a:p>
            <a:pPr lvl="1" eaLnBrk="1" hangingPunct="1">
              <a:defRPr/>
            </a:pPr>
            <a:endParaRPr lang="cs-CZ" dirty="0"/>
          </a:p>
          <a:p>
            <a:pPr eaLnBrk="1" hangingPunct="1">
              <a:defRPr/>
            </a:pPr>
            <a:endParaRPr lang="cs-CZ" dirty="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38" y="3417254"/>
            <a:ext cx="4932362"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693143"/>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3216275" y="1092200"/>
            <a:ext cx="6961188" cy="863600"/>
          </a:xfrm>
        </p:spPr>
        <p:txBody>
          <a:bodyPr/>
          <a:lstStyle/>
          <a:p>
            <a:pPr eaLnBrk="1" hangingPunct="1"/>
            <a:r>
              <a:rPr lang="cs-CZ" altLang="cs-CZ" smtClean="0"/>
              <a:t>EXPRESE LAKTÁZY SE MĚNÍ BĚHEM RŮZNÝCH VÝVOJOVÝCH OBDOBÍ </a:t>
            </a:r>
            <a:endParaRPr lang="en-GB" altLang="cs-CZ" smtClean="0"/>
          </a:p>
        </p:txBody>
      </p:sp>
      <p:sp>
        <p:nvSpPr>
          <p:cNvPr id="18435" name="Rectangle 3"/>
          <p:cNvSpPr>
            <a:spLocks noGrp="1"/>
          </p:cNvSpPr>
          <p:nvPr>
            <p:ph type="body" idx="4294967295"/>
          </p:nvPr>
        </p:nvSpPr>
        <p:spPr>
          <a:xfrm>
            <a:off x="1524000" y="1600201"/>
            <a:ext cx="8229600" cy="4525963"/>
          </a:xfrm>
        </p:spPr>
        <p:txBody>
          <a:bodyPr/>
          <a:lstStyle/>
          <a:p>
            <a:pPr eaLnBrk="1" hangingPunct="1">
              <a:buFontTx/>
              <a:buChar char="-"/>
            </a:pPr>
            <a:endParaRPr lang="fi-FI" altLang="cs-CZ" sz="800"/>
          </a:p>
          <a:p>
            <a:pPr eaLnBrk="1" hangingPunct="1">
              <a:buFontTx/>
              <a:buNone/>
            </a:pPr>
            <a:r>
              <a:rPr lang="fi-FI" altLang="cs-CZ" sz="2400" b="1" u="sng"/>
              <a:t> </a:t>
            </a:r>
            <a:endParaRPr lang="en-GB" altLang="cs-CZ" sz="2000"/>
          </a:p>
        </p:txBody>
      </p:sp>
      <p:graphicFrame>
        <p:nvGraphicFramePr>
          <p:cNvPr id="18436" name="Object 2"/>
          <p:cNvGraphicFramePr>
            <a:graphicFrameLocks noChangeAspect="1"/>
          </p:cNvGraphicFramePr>
          <p:nvPr/>
        </p:nvGraphicFramePr>
        <p:xfrm>
          <a:off x="3359151" y="3284539"/>
          <a:ext cx="4321175" cy="2592387"/>
        </p:xfrm>
        <a:graphic>
          <a:graphicData uri="http://schemas.openxmlformats.org/presentationml/2006/ole">
            <mc:AlternateContent xmlns:mc="http://schemas.openxmlformats.org/markup-compatibility/2006">
              <mc:Choice xmlns:v="urn:schemas-microsoft-com:vml" Requires="v">
                <p:oleObj spid="_x0000_s1027" r:id="rId3" imgW="4191585" imgH="1752381" progId="">
                  <p:embed/>
                </p:oleObj>
              </mc:Choice>
              <mc:Fallback>
                <p:oleObj r:id="rId3" imgW="4191585" imgH="1752381" progId="">
                  <p:embed/>
                  <p:pic>
                    <p:nvPicPr>
                      <p:cNvPr id="1843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51" y="3284539"/>
                        <a:ext cx="43211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Lst>
                    </p:spPr>
                  </p:pic>
                </p:oleObj>
              </mc:Fallback>
            </mc:AlternateContent>
          </a:graphicData>
        </a:graphic>
      </p:graphicFrame>
      <p:sp>
        <p:nvSpPr>
          <p:cNvPr id="18437" name="Rectangle 5"/>
          <p:cNvSpPr>
            <a:spLocks noChangeArrowheads="1"/>
          </p:cNvSpPr>
          <p:nvPr/>
        </p:nvSpPr>
        <p:spPr bwMode="auto">
          <a:xfrm>
            <a:off x="5032376" y="1828800"/>
            <a:ext cx="6697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grpSp>
        <p:nvGrpSpPr>
          <p:cNvPr id="18438" name="Group 6"/>
          <p:cNvGrpSpPr>
            <a:grpSpLocks/>
          </p:cNvGrpSpPr>
          <p:nvPr/>
        </p:nvGrpSpPr>
        <p:grpSpPr bwMode="auto">
          <a:xfrm>
            <a:off x="8040688" y="2492375"/>
            <a:ext cx="2303462" cy="3289300"/>
            <a:chOff x="3878" y="1162"/>
            <a:chExt cx="1451" cy="2072"/>
          </a:xfrm>
        </p:grpSpPr>
        <p:pic>
          <p:nvPicPr>
            <p:cNvPr id="1843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5" y="1298"/>
              <a:ext cx="91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8"/>
            <p:cNvSpPr>
              <a:spLocks noChangeArrowheads="1"/>
            </p:cNvSpPr>
            <p:nvPr/>
          </p:nvSpPr>
          <p:spPr bwMode="auto">
            <a:xfrm>
              <a:off x="4377" y="1162"/>
              <a:ext cx="576" cy="349"/>
            </a:xfrm>
            <a:prstGeom prst="rect">
              <a:avLst/>
            </a:prstGeom>
            <a:solidFill>
              <a:schemeClr val="accent1"/>
            </a:solidFill>
            <a:ln w="12700">
              <a:solidFill>
                <a:schemeClr val="tx1"/>
              </a:solidFill>
              <a:miter lim="800000"/>
              <a:headEnd type="none" w="sm" len="sm"/>
              <a:tailEnd type="none" w="sm" len="sm"/>
            </a:ln>
          </p:spPr>
          <p:txBody>
            <a:bodyPr wrap="none" anchor="ct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fi-FI" altLang="cs-CZ" sz="1800">
                  <a:latin typeface="Arial Narrow" panose="020B0606020202030204" pitchFamily="34" charset="0"/>
                </a:rPr>
                <a:t>La</a:t>
              </a:r>
              <a:r>
                <a:rPr lang="cs-CZ" altLang="cs-CZ" sz="1800">
                  <a:latin typeface="Arial Narrow" panose="020B0606020202030204" pitchFamily="34" charset="0"/>
                </a:rPr>
                <a:t>któza</a:t>
              </a:r>
              <a:endParaRPr lang="en-US" altLang="cs-CZ" sz="1800">
                <a:latin typeface="Arial Narrow" panose="020B0606020202030204" pitchFamily="34" charset="0"/>
              </a:endParaRPr>
            </a:p>
          </p:txBody>
        </p:sp>
        <p:sp>
          <p:nvSpPr>
            <p:cNvPr id="18441" name="Rectangle 9"/>
            <p:cNvSpPr>
              <a:spLocks noChangeArrowheads="1"/>
            </p:cNvSpPr>
            <p:nvPr/>
          </p:nvSpPr>
          <p:spPr bwMode="auto">
            <a:xfrm>
              <a:off x="4332" y="2069"/>
              <a:ext cx="680" cy="258"/>
            </a:xfrm>
            <a:prstGeom prst="rect">
              <a:avLst/>
            </a:prstGeom>
            <a:solidFill>
              <a:schemeClr val="accent1"/>
            </a:solidFill>
            <a:ln w="12700">
              <a:solidFill>
                <a:schemeClr val="tx1"/>
              </a:solidFill>
              <a:miter lim="800000"/>
              <a:headEnd type="none" w="sm" len="sm"/>
              <a:tailEnd type="none" w="sm" len="sm"/>
            </a:ln>
          </p:spPr>
          <p:txBody>
            <a:bodyPr wrap="none" anchor="ct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fi-FI" altLang="cs-CZ" sz="1800">
                  <a:solidFill>
                    <a:srgbClr val="FF0000"/>
                  </a:solidFill>
                  <a:latin typeface="Arial Narrow" panose="020B0606020202030204" pitchFamily="34" charset="0"/>
                </a:rPr>
                <a:t>La</a:t>
              </a:r>
              <a:r>
                <a:rPr lang="cs-CZ" altLang="cs-CZ" sz="1800">
                  <a:solidFill>
                    <a:srgbClr val="FF0000"/>
                  </a:solidFill>
                  <a:latin typeface="Arial Narrow" panose="020B0606020202030204" pitchFamily="34" charset="0"/>
                </a:rPr>
                <a:t>ktáza</a:t>
              </a:r>
              <a:endParaRPr lang="en-US" altLang="cs-CZ" sz="1800">
                <a:solidFill>
                  <a:srgbClr val="FF0000"/>
                </a:solidFill>
                <a:latin typeface="Arial Narrow" panose="020B0606020202030204" pitchFamily="34" charset="0"/>
              </a:endParaRPr>
            </a:p>
          </p:txBody>
        </p:sp>
        <p:sp>
          <p:nvSpPr>
            <p:cNvPr id="18442" name="Rectangle 10"/>
            <p:cNvSpPr>
              <a:spLocks noChangeArrowheads="1"/>
            </p:cNvSpPr>
            <p:nvPr/>
          </p:nvSpPr>
          <p:spPr bwMode="auto">
            <a:xfrm>
              <a:off x="3878" y="2976"/>
              <a:ext cx="680" cy="258"/>
            </a:xfrm>
            <a:prstGeom prst="rect">
              <a:avLst/>
            </a:prstGeom>
            <a:solidFill>
              <a:schemeClr val="accent1"/>
            </a:solidFill>
            <a:ln w="12700">
              <a:solidFill>
                <a:schemeClr val="tx1"/>
              </a:solidFill>
              <a:miter lim="800000"/>
              <a:headEnd type="none" w="sm" len="sm"/>
              <a:tailEnd type="none" w="sm" len="sm"/>
            </a:ln>
          </p:spPr>
          <p:txBody>
            <a:bodyPr wrap="none" anchor="ct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cs-CZ" altLang="cs-CZ" sz="1800">
                  <a:solidFill>
                    <a:srgbClr val="FF0000"/>
                  </a:solidFill>
                  <a:latin typeface="Arial Narrow" panose="020B0606020202030204" pitchFamily="34" charset="0"/>
                </a:rPr>
                <a:t>Glukóza</a:t>
              </a:r>
              <a:endParaRPr lang="en-US" altLang="cs-CZ" sz="1800">
                <a:solidFill>
                  <a:srgbClr val="FF0000"/>
                </a:solidFill>
                <a:latin typeface="Arial Narrow" panose="020B0606020202030204" pitchFamily="34" charset="0"/>
              </a:endParaRPr>
            </a:p>
          </p:txBody>
        </p:sp>
        <p:sp>
          <p:nvSpPr>
            <p:cNvPr id="18443" name="Rectangle 11"/>
            <p:cNvSpPr>
              <a:spLocks noChangeArrowheads="1"/>
            </p:cNvSpPr>
            <p:nvPr/>
          </p:nvSpPr>
          <p:spPr bwMode="auto">
            <a:xfrm>
              <a:off x="4649" y="2976"/>
              <a:ext cx="680" cy="258"/>
            </a:xfrm>
            <a:prstGeom prst="rect">
              <a:avLst/>
            </a:prstGeom>
            <a:solidFill>
              <a:schemeClr val="accent1"/>
            </a:solidFill>
            <a:ln w="12700">
              <a:solidFill>
                <a:schemeClr val="tx1"/>
              </a:solidFill>
              <a:miter lim="800000"/>
              <a:headEnd type="none" w="sm" len="sm"/>
              <a:tailEnd type="none" w="sm" len="sm"/>
            </a:ln>
          </p:spPr>
          <p:txBody>
            <a:bodyPr wrap="none" anchor="ct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cs-CZ" altLang="cs-CZ" sz="1800">
                  <a:solidFill>
                    <a:srgbClr val="FF0000"/>
                  </a:solidFill>
                  <a:latin typeface="Arial Narrow" panose="020B0606020202030204" pitchFamily="34" charset="0"/>
                </a:rPr>
                <a:t>Galaktóza</a:t>
              </a:r>
              <a:endParaRPr lang="en-US" altLang="cs-CZ" sz="1800">
                <a:solidFill>
                  <a:srgbClr val="FF0000"/>
                </a:solidFill>
                <a:latin typeface="Arial Narrow" panose="020B0606020202030204" pitchFamily="34" charset="0"/>
              </a:endParaRPr>
            </a:p>
          </p:txBody>
        </p:sp>
      </p:grpSp>
    </p:spTree>
    <p:extLst>
      <p:ext uri="{BB962C8B-B14F-4D97-AF65-F5344CB8AC3E}">
        <p14:creationId xmlns:p14="http://schemas.microsoft.com/office/powerpoint/2010/main" val="398286323"/>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3216275" y="1092200"/>
            <a:ext cx="6961188" cy="863600"/>
          </a:xfrm>
        </p:spPr>
        <p:txBody>
          <a:bodyPr/>
          <a:lstStyle/>
          <a:p>
            <a:pPr eaLnBrk="1" hangingPunct="1"/>
            <a:r>
              <a:rPr lang="cs-CZ" altLang="cs-CZ" smtClean="0"/>
              <a:t>INTOLERANCE LAKTÓZY: SYMPTOMY</a:t>
            </a:r>
            <a:endParaRPr lang="en-GB" altLang="cs-CZ" smtClean="0"/>
          </a:p>
        </p:txBody>
      </p:sp>
      <p:sp>
        <p:nvSpPr>
          <p:cNvPr id="19459" name="Rectangle 3"/>
          <p:cNvSpPr>
            <a:spLocks noGrp="1"/>
          </p:cNvSpPr>
          <p:nvPr>
            <p:ph idx="1"/>
          </p:nvPr>
        </p:nvSpPr>
        <p:spPr>
          <a:xfrm>
            <a:off x="3216276" y="2205039"/>
            <a:ext cx="3959225" cy="4103687"/>
          </a:xfrm>
        </p:spPr>
        <p:txBody>
          <a:bodyPr/>
          <a:lstStyle/>
          <a:p>
            <a:pPr eaLnBrk="1" hangingPunct="1"/>
            <a:r>
              <a:rPr lang="cs-CZ" altLang="cs-CZ" smtClean="0"/>
              <a:t>Nejtypičtější enzymatická deficience u lidské populace</a:t>
            </a:r>
            <a:endParaRPr lang="fi-FI" altLang="cs-CZ" smtClean="0"/>
          </a:p>
          <a:p>
            <a:pPr eaLnBrk="1" hangingPunct="1"/>
            <a:r>
              <a:rPr lang="cs-CZ" altLang="cs-CZ" smtClean="0"/>
              <a:t>Nejčastěji diagnostikována během dětství/časné dospělosti </a:t>
            </a:r>
            <a:endParaRPr lang="fi-FI" altLang="cs-CZ" smtClean="0"/>
          </a:p>
        </p:txBody>
      </p:sp>
      <p:sp>
        <p:nvSpPr>
          <p:cNvPr id="19460" name="Text Box 4"/>
          <p:cNvSpPr txBox="1">
            <a:spLocks noChangeArrowheads="1"/>
          </p:cNvSpPr>
          <p:nvPr/>
        </p:nvSpPr>
        <p:spPr bwMode="auto">
          <a:xfrm>
            <a:off x="2957513" y="3657601"/>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2"/>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endParaRPr lang="en-US" altLang="cs-CZ" sz="2000">
              <a:solidFill>
                <a:schemeClr val="tx2"/>
              </a:solidFill>
              <a:latin typeface="Times New Roman" panose="02020603050405020304" pitchFamily="18" charset="0"/>
            </a:endParaRPr>
          </a:p>
        </p:txBody>
      </p:sp>
      <p:pic>
        <p:nvPicPr>
          <p:cNvPr id="19461" name="Picture 5" descr="Lactose Intole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3" y="4221164"/>
            <a:ext cx="3116262"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2" name="Group 6"/>
          <p:cNvGrpSpPr>
            <a:grpSpLocks/>
          </p:cNvGrpSpPr>
          <p:nvPr/>
        </p:nvGrpSpPr>
        <p:grpSpPr bwMode="auto">
          <a:xfrm>
            <a:off x="7032625" y="2636838"/>
            <a:ext cx="3949700" cy="3886200"/>
            <a:chOff x="3152" y="771"/>
            <a:chExt cx="2488" cy="2448"/>
          </a:xfrm>
        </p:grpSpPr>
        <p:pic>
          <p:nvPicPr>
            <p:cNvPr id="194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 y="771"/>
              <a:ext cx="2352"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8">
              <a:extLst>
                <a:ext uri="{FF2B5EF4-FFF2-40B4-BE49-F238E27FC236}">
                  <a16:creationId xmlns:a16="http://schemas.microsoft.com/office/drawing/2014/main" id="{415C26BF-241D-4EFA-A217-001FA0F445B5}"/>
                </a:ext>
              </a:extLst>
            </p:cNvPr>
            <p:cNvSpPr>
              <a:spLocks noChangeArrowheads="1"/>
            </p:cNvSpPr>
            <p:nvPr/>
          </p:nvSpPr>
          <p:spPr bwMode="auto">
            <a:xfrm>
              <a:off x="4195" y="845"/>
              <a:ext cx="635" cy="136"/>
            </a:xfrm>
            <a:prstGeom prst="rect">
              <a:avLst/>
            </a:prstGeom>
            <a:solidFill>
              <a:schemeClr val="tx1"/>
            </a:solidFill>
            <a:ln w="12700">
              <a:solidFill>
                <a:schemeClr val="tx1"/>
              </a:solidFill>
              <a:miter lim="800000"/>
              <a:headEnd type="none" w="sm" len="sm"/>
              <a:tailEnd type="none" w="sm" len="sm"/>
            </a:ln>
          </p:spPr>
          <p:txBody>
            <a:bodyPr wrap="none" anchor="ctr"/>
            <a:lstStyle/>
            <a:p>
              <a:pPr algn="ctr" eaLnBrk="1" hangingPunct="1">
                <a:defRPr/>
              </a:pPr>
              <a:r>
                <a:rPr lang="cs-CZ" sz="1200" b="1" dirty="0">
                  <a:solidFill>
                    <a:schemeClr val="accent2">
                      <a:lumMod val="40000"/>
                      <a:lumOff val="60000"/>
                    </a:schemeClr>
                  </a:solidFill>
                  <a:latin typeface="Arial Narrow" pitchFamily="34" charset="0"/>
                </a:rPr>
                <a:t>voda</a:t>
              </a:r>
              <a:endParaRPr lang="en-US" sz="1200" b="1" dirty="0">
                <a:solidFill>
                  <a:schemeClr val="accent2">
                    <a:lumMod val="40000"/>
                    <a:lumOff val="60000"/>
                  </a:schemeClr>
                </a:solidFill>
                <a:latin typeface="Arial Narrow" pitchFamily="34" charset="0"/>
              </a:endParaRPr>
            </a:p>
          </p:txBody>
        </p:sp>
        <p:sp>
          <p:nvSpPr>
            <p:cNvPr id="20489" name="Rectangle 9">
              <a:extLst>
                <a:ext uri="{FF2B5EF4-FFF2-40B4-BE49-F238E27FC236}">
                  <a16:creationId xmlns:a16="http://schemas.microsoft.com/office/drawing/2014/main" id="{DB2FEFDC-B3CB-462A-B13B-05B889C8B593}"/>
                </a:ext>
              </a:extLst>
            </p:cNvPr>
            <p:cNvSpPr>
              <a:spLocks noChangeArrowheads="1"/>
            </p:cNvSpPr>
            <p:nvPr/>
          </p:nvSpPr>
          <p:spPr bwMode="auto">
            <a:xfrm>
              <a:off x="4332" y="981"/>
              <a:ext cx="362" cy="181"/>
            </a:xfrm>
            <a:prstGeom prst="rect">
              <a:avLst/>
            </a:prstGeom>
            <a:solidFill>
              <a:schemeClr val="tx1"/>
            </a:solidFill>
            <a:ln w="12700">
              <a:solidFill>
                <a:schemeClr val="tx1"/>
              </a:solidFill>
              <a:miter lim="800000"/>
              <a:headEnd type="none" w="sm" len="sm"/>
              <a:tailEnd type="none" w="sm" len="sm"/>
            </a:ln>
          </p:spPr>
          <p:txBody>
            <a:bodyPr wrap="none" anchor="ctr"/>
            <a:lstStyle/>
            <a:p>
              <a:pPr algn="ctr" eaLnBrk="1" hangingPunct="1">
                <a:defRPr/>
              </a:pPr>
              <a:r>
                <a:rPr lang="cs-CZ" sz="1200" b="1" dirty="0">
                  <a:solidFill>
                    <a:schemeClr val="accent2">
                      <a:lumMod val="40000"/>
                      <a:lumOff val="60000"/>
                    </a:schemeClr>
                  </a:solidFill>
                  <a:latin typeface="Arial Narrow" pitchFamily="34" charset="0"/>
                </a:rPr>
                <a:t>voda</a:t>
              </a:r>
              <a:endParaRPr lang="en-US" sz="1200" b="1" dirty="0">
                <a:solidFill>
                  <a:schemeClr val="accent2">
                    <a:lumMod val="40000"/>
                    <a:lumOff val="60000"/>
                  </a:schemeClr>
                </a:solidFill>
                <a:latin typeface="Arial Narrow" pitchFamily="34" charset="0"/>
              </a:endParaRPr>
            </a:p>
          </p:txBody>
        </p:sp>
        <p:sp>
          <p:nvSpPr>
            <p:cNvPr id="20490" name="Rectangle 10">
              <a:extLst>
                <a:ext uri="{FF2B5EF4-FFF2-40B4-BE49-F238E27FC236}">
                  <a16:creationId xmlns:a16="http://schemas.microsoft.com/office/drawing/2014/main" id="{50882596-E5BE-463F-9795-CD0C2D6D27A4}"/>
                </a:ext>
              </a:extLst>
            </p:cNvPr>
            <p:cNvSpPr>
              <a:spLocks noChangeArrowheads="1"/>
            </p:cNvSpPr>
            <p:nvPr/>
          </p:nvSpPr>
          <p:spPr bwMode="auto">
            <a:xfrm>
              <a:off x="4378" y="1162"/>
              <a:ext cx="362" cy="181"/>
            </a:xfrm>
            <a:prstGeom prst="rect">
              <a:avLst/>
            </a:prstGeom>
            <a:solidFill>
              <a:schemeClr val="tx1"/>
            </a:solidFill>
            <a:ln w="12700">
              <a:solidFill>
                <a:schemeClr val="tx1"/>
              </a:solidFill>
              <a:miter lim="800000"/>
              <a:headEnd type="none" w="sm" len="sm"/>
              <a:tailEnd type="none" w="sm" len="sm"/>
            </a:ln>
          </p:spPr>
          <p:txBody>
            <a:bodyPr wrap="none" anchor="ctr"/>
            <a:lstStyle/>
            <a:p>
              <a:pPr algn="ctr" eaLnBrk="1" hangingPunct="1">
                <a:defRPr/>
              </a:pPr>
              <a:r>
                <a:rPr lang="cs-CZ" sz="1200" b="1" dirty="0">
                  <a:solidFill>
                    <a:schemeClr val="accent2">
                      <a:lumMod val="40000"/>
                      <a:lumOff val="60000"/>
                    </a:schemeClr>
                  </a:solidFill>
                  <a:latin typeface="Arial Narrow" pitchFamily="34" charset="0"/>
                </a:rPr>
                <a:t>laktóza</a:t>
              </a:r>
              <a:endParaRPr lang="en-US" sz="1200" b="1" dirty="0">
                <a:solidFill>
                  <a:schemeClr val="accent2">
                    <a:lumMod val="40000"/>
                    <a:lumOff val="60000"/>
                  </a:schemeClr>
                </a:solidFill>
                <a:latin typeface="Arial Narrow" pitchFamily="34" charset="0"/>
              </a:endParaRPr>
            </a:p>
          </p:txBody>
        </p:sp>
        <p:sp>
          <p:nvSpPr>
            <p:cNvPr id="20491" name="Rectangle 11">
              <a:extLst>
                <a:ext uri="{FF2B5EF4-FFF2-40B4-BE49-F238E27FC236}">
                  <a16:creationId xmlns:a16="http://schemas.microsoft.com/office/drawing/2014/main" id="{680218DA-F2DE-41CB-9EA7-C1A5184615B3}"/>
                </a:ext>
              </a:extLst>
            </p:cNvPr>
            <p:cNvSpPr>
              <a:spLocks noChangeArrowheads="1"/>
            </p:cNvSpPr>
            <p:nvPr/>
          </p:nvSpPr>
          <p:spPr bwMode="auto">
            <a:xfrm>
              <a:off x="4014" y="1542"/>
              <a:ext cx="907" cy="136"/>
            </a:xfrm>
            <a:prstGeom prst="rect">
              <a:avLst/>
            </a:prstGeom>
            <a:solidFill>
              <a:schemeClr val="tx1"/>
            </a:solidFill>
            <a:ln w="12700">
              <a:solidFill>
                <a:schemeClr val="tx1"/>
              </a:solidFill>
              <a:miter lim="800000"/>
              <a:headEnd type="none" w="sm" len="sm"/>
              <a:tailEnd type="none" w="sm" len="sm"/>
            </a:ln>
          </p:spPr>
          <p:txBody>
            <a:bodyPr wrap="none" anchor="ctr"/>
            <a:lstStyle/>
            <a:p>
              <a:pPr algn="ctr" eaLnBrk="1" hangingPunct="1">
                <a:defRPr/>
              </a:pPr>
              <a:r>
                <a:rPr lang="cs-CZ" sz="1200" b="1" dirty="0">
                  <a:solidFill>
                    <a:schemeClr val="accent2">
                      <a:lumMod val="40000"/>
                      <a:lumOff val="60000"/>
                    </a:schemeClr>
                  </a:solidFill>
                  <a:latin typeface="Arial Narrow" pitchFamily="34" charset="0"/>
                </a:rPr>
                <a:t>Bakteriální kvašení</a:t>
              </a:r>
              <a:endParaRPr lang="en-US" sz="1200" b="1" dirty="0">
                <a:solidFill>
                  <a:schemeClr val="accent2">
                    <a:lumMod val="40000"/>
                    <a:lumOff val="60000"/>
                  </a:schemeClr>
                </a:solidFill>
                <a:latin typeface="Arial Narrow" pitchFamily="34" charset="0"/>
              </a:endParaRPr>
            </a:p>
          </p:txBody>
        </p:sp>
        <p:sp>
          <p:nvSpPr>
            <p:cNvPr id="20492" name="Rectangle 12">
              <a:extLst>
                <a:ext uri="{FF2B5EF4-FFF2-40B4-BE49-F238E27FC236}">
                  <a16:creationId xmlns:a16="http://schemas.microsoft.com/office/drawing/2014/main" id="{173FB21B-A61C-4A82-B223-13EE6219E59D}"/>
                </a:ext>
              </a:extLst>
            </p:cNvPr>
            <p:cNvSpPr>
              <a:spLocks noChangeArrowheads="1"/>
            </p:cNvSpPr>
            <p:nvPr/>
          </p:nvSpPr>
          <p:spPr bwMode="auto">
            <a:xfrm rot="5400000">
              <a:off x="4105" y="2296"/>
              <a:ext cx="589" cy="136"/>
            </a:xfrm>
            <a:prstGeom prst="rect">
              <a:avLst/>
            </a:prstGeom>
            <a:solidFill>
              <a:schemeClr val="tx1"/>
            </a:solidFill>
            <a:ln w="12700">
              <a:solidFill>
                <a:schemeClr val="tx1"/>
              </a:solidFill>
              <a:miter lim="800000"/>
              <a:headEnd type="none" w="sm" len="sm"/>
              <a:tailEnd type="none" w="sm" len="sm"/>
            </a:ln>
          </p:spPr>
          <p:txBody>
            <a:bodyPr wrap="none" anchor="ctr"/>
            <a:lstStyle/>
            <a:p>
              <a:pPr algn="ctr" eaLnBrk="1" hangingPunct="1">
                <a:defRPr/>
              </a:pPr>
              <a:r>
                <a:rPr lang="cs-CZ" sz="1200" b="1" dirty="0">
                  <a:solidFill>
                    <a:schemeClr val="accent2">
                      <a:lumMod val="40000"/>
                      <a:lumOff val="60000"/>
                    </a:schemeClr>
                  </a:solidFill>
                  <a:latin typeface="Arial Narrow" pitchFamily="34" charset="0"/>
                </a:rPr>
                <a:t>Kyselina mléčná</a:t>
              </a:r>
              <a:endParaRPr lang="en-US" sz="1200" b="1" dirty="0">
                <a:solidFill>
                  <a:schemeClr val="accent2">
                    <a:lumMod val="40000"/>
                    <a:lumOff val="60000"/>
                  </a:schemeClr>
                </a:solidFill>
                <a:latin typeface="Arial Narrow" pitchFamily="34" charset="0"/>
              </a:endParaRPr>
            </a:p>
          </p:txBody>
        </p:sp>
        <p:sp>
          <p:nvSpPr>
            <p:cNvPr id="20493" name="Rectangle 13">
              <a:extLst>
                <a:ext uri="{FF2B5EF4-FFF2-40B4-BE49-F238E27FC236}">
                  <a16:creationId xmlns:a16="http://schemas.microsoft.com/office/drawing/2014/main" id="{5C9EF8F6-3C1F-4F6B-8092-525F9D532672}"/>
                </a:ext>
              </a:extLst>
            </p:cNvPr>
            <p:cNvSpPr>
              <a:spLocks noChangeArrowheads="1"/>
            </p:cNvSpPr>
            <p:nvPr/>
          </p:nvSpPr>
          <p:spPr bwMode="auto">
            <a:xfrm rot="5400000">
              <a:off x="3923" y="2296"/>
              <a:ext cx="589" cy="136"/>
            </a:xfrm>
            <a:prstGeom prst="rect">
              <a:avLst/>
            </a:prstGeom>
            <a:solidFill>
              <a:schemeClr val="tx1"/>
            </a:solidFill>
            <a:ln w="12700">
              <a:solidFill>
                <a:schemeClr val="tx1"/>
              </a:solidFill>
              <a:miter lim="800000"/>
              <a:headEnd type="none" w="sm" len="sm"/>
              <a:tailEnd type="none" w="sm" len="sm"/>
            </a:ln>
          </p:spPr>
          <p:txBody>
            <a:bodyPr wrap="none" anchor="ctr"/>
            <a:lstStyle/>
            <a:p>
              <a:pPr algn="ctr" eaLnBrk="1" hangingPunct="1">
                <a:defRPr/>
              </a:pPr>
              <a:r>
                <a:rPr lang="cs-CZ" sz="1200" b="1" dirty="0">
                  <a:solidFill>
                    <a:schemeClr val="accent2">
                      <a:lumMod val="40000"/>
                      <a:lumOff val="60000"/>
                    </a:schemeClr>
                  </a:solidFill>
                  <a:latin typeface="Arial Narrow" pitchFamily="34" charset="0"/>
                </a:rPr>
                <a:t>Kyselina octová</a:t>
              </a:r>
              <a:endParaRPr lang="en-US" sz="1200" b="1" dirty="0">
                <a:solidFill>
                  <a:schemeClr val="accent2">
                    <a:lumMod val="40000"/>
                    <a:lumOff val="60000"/>
                  </a:schemeClr>
                </a:solidFill>
                <a:latin typeface="Arial Narrow" pitchFamily="34" charset="0"/>
              </a:endParaRPr>
            </a:p>
          </p:txBody>
        </p:sp>
        <p:sp>
          <p:nvSpPr>
            <p:cNvPr id="20494" name="Rectangle 14">
              <a:extLst>
                <a:ext uri="{FF2B5EF4-FFF2-40B4-BE49-F238E27FC236}">
                  <a16:creationId xmlns:a16="http://schemas.microsoft.com/office/drawing/2014/main" id="{3D8F7875-E2FA-4D1F-97B6-6CAACF7B298C}"/>
                </a:ext>
              </a:extLst>
            </p:cNvPr>
            <p:cNvSpPr>
              <a:spLocks noChangeArrowheads="1"/>
            </p:cNvSpPr>
            <p:nvPr/>
          </p:nvSpPr>
          <p:spPr bwMode="auto">
            <a:xfrm>
              <a:off x="4014" y="2903"/>
              <a:ext cx="454" cy="181"/>
            </a:xfrm>
            <a:prstGeom prst="rect">
              <a:avLst/>
            </a:prstGeom>
            <a:solidFill>
              <a:schemeClr val="tx1"/>
            </a:solidFill>
            <a:ln w="12700">
              <a:solidFill>
                <a:schemeClr val="tx1"/>
              </a:solidFill>
              <a:miter lim="800000"/>
              <a:headEnd type="none" w="sm" len="sm"/>
              <a:tailEnd type="none" w="sm" len="sm"/>
            </a:ln>
          </p:spPr>
          <p:txBody>
            <a:bodyPr wrap="none" anchor="ctr"/>
            <a:lstStyle/>
            <a:p>
              <a:pPr algn="ctr" eaLnBrk="1" hangingPunct="1">
                <a:defRPr/>
              </a:pPr>
              <a:r>
                <a:rPr lang="cs-CZ" sz="1200" b="1" dirty="0">
                  <a:solidFill>
                    <a:schemeClr val="accent2">
                      <a:lumMod val="40000"/>
                      <a:lumOff val="60000"/>
                    </a:schemeClr>
                  </a:solidFill>
                  <a:latin typeface="Arial Narrow" pitchFamily="34" charset="0"/>
                </a:rPr>
                <a:t>Průjem </a:t>
              </a:r>
              <a:endParaRPr lang="en-US" sz="1200" b="1" dirty="0">
                <a:solidFill>
                  <a:schemeClr val="accent2">
                    <a:lumMod val="40000"/>
                    <a:lumOff val="60000"/>
                  </a:schemeClr>
                </a:solidFill>
                <a:latin typeface="Arial Narrow" pitchFamily="34" charset="0"/>
              </a:endParaRPr>
            </a:p>
          </p:txBody>
        </p:sp>
        <p:sp>
          <p:nvSpPr>
            <p:cNvPr id="20495" name="Rectangle 15">
              <a:extLst>
                <a:ext uri="{FF2B5EF4-FFF2-40B4-BE49-F238E27FC236}">
                  <a16:creationId xmlns:a16="http://schemas.microsoft.com/office/drawing/2014/main" id="{AE5C80F7-5311-4CF9-AA9B-7273F349A415}"/>
                </a:ext>
              </a:extLst>
            </p:cNvPr>
            <p:cNvSpPr>
              <a:spLocks noChangeArrowheads="1"/>
            </p:cNvSpPr>
            <p:nvPr/>
          </p:nvSpPr>
          <p:spPr bwMode="auto">
            <a:xfrm>
              <a:off x="4468" y="2903"/>
              <a:ext cx="499" cy="181"/>
            </a:xfrm>
            <a:prstGeom prst="rect">
              <a:avLst/>
            </a:prstGeom>
            <a:solidFill>
              <a:schemeClr val="tx1"/>
            </a:solidFill>
            <a:ln w="12700">
              <a:solidFill>
                <a:schemeClr val="tx1"/>
              </a:solidFill>
              <a:miter lim="800000"/>
              <a:headEnd type="none" w="sm" len="sm"/>
              <a:tailEnd type="none" w="sm" len="sm"/>
            </a:ln>
          </p:spPr>
          <p:txBody>
            <a:bodyPr wrap="none" anchor="ctr"/>
            <a:lstStyle/>
            <a:p>
              <a:pPr algn="ctr" eaLnBrk="1" hangingPunct="1">
                <a:defRPr/>
              </a:pPr>
              <a:r>
                <a:rPr lang="cs-CZ" sz="1200" b="1" dirty="0">
                  <a:solidFill>
                    <a:schemeClr val="accent2">
                      <a:lumMod val="40000"/>
                      <a:lumOff val="60000"/>
                    </a:schemeClr>
                  </a:solidFill>
                  <a:latin typeface="Arial Narrow" pitchFamily="34" charset="0"/>
                </a:rPr>
                <a:t>plynatost</a:t>
              </a:r>
              <a:endParaRPr lang="en-US" sz="1200" b="1" dirty="0">
                <a:solidFill>
                  <a:schemeClr val="accent2">
                    <a:lumMod val="40000"/>
                    <a:lumOff val="60000"/>
                  </a:schemeClr>
                </a:solidFill>
                <a:latin typeface="Arial Narrow" pitchFamily="34" charset="0"/>
              </a:endParaRPr>
            </a:p>
          </p:txBody>
        </p:sp>
        <p:sp>
          <p:nvSpPr>
            <p:cNvPr id="20496" name="Rectangle 16">
              <a:extLst>
                <a:ext uri="{FF2B5EF4-FFF2-40B4-BE49-F238E27FC236}">
                  <a16:creationId xmlns:a16="http://schemas.microsoft.com/office/drawing/2014/main" id="{23894564-AAB9-44A4-AA61-B6359FF7697E}"/>
                </a:ext>
              </a:extLst>
            </p:cNvPr>
            <p:cNvSpPr>
              <a:spLocks noChangeArrowheads="1"/>
            </p:cNvSpPr>
            <p:nvPr/>
          </p:nvSpPr>
          <p:spPr bwMode="auto">
            <a:xfrm>
              <a:off x="3198" y="1253"/>
              <a:ext cx="681" cy="182"/>
            </a:xfrm>
            <a:prstGeom prst="rect">
              <a:avLst/>
            </a:prstGeom>
            <a:solidFill>
              <a:schemeClr val="tx1"/>
            </a:solidFill>
            <a:ln w="12700">
              <a:solidFill>
                <a:schemeClr val="tx1"/>
              </a:solidFill>
              <a:miter lim="800000"/>
              <a:headEnd type="none" w="sm" len="sm"/>
              <a:tailEnd type="none" w="sm" len="sm"/>
            </a:ln>
          </p:spPr>
          <p:txBody>
            <a:bodyPr wrap="none" anchor="ctr"/>
            <a:lstStyle/>
            <a:p>
              <a:pPr algn="ctr" eaLnBrk="1" hangingPunct="1">
                <a:defRPr/>
              </a:pPr>
              <a:r>
                <a:rPr lang="cs-CZ" sz="1200" b="1" dirty="0">
                  <a:solidFill>
                    <a:schemeClr val="accent2">
                      <a:lumMod val="40000"/>
                      <a:lumOff val="60000"/>
                    </a:schemeClr>
                  </a:solidFill>
                  <a:latin typeface="Arial Narrow" pitchFamily="34" charset="0"/>
                </a:rPr>
                <a:t>Tenké střevo</a:t>
              </a:r>
              <a:endParaRPr lang="en-US" sz="1200" b="1" dirty="0">
                <a:solidFill>
                  <a:schemeClr val="accent2">
                    <a:lumMod val="40000"/>
                    <a:lumOff val="60000"/>
                  </a:schemeClr>
                </a:solidFill>
                <a:latin typeface="Arial Narrow" pitchFamily="34" charset="0"/>
              </a:endParaRPr>
            </a:p>
          </p:txBody>
        </p:sp>
        <p:sp>
          <p:nvSpPr>
            <p:cNvPr id="20497" name="Rectangle 17">
              <a:extLst>
                <a:ext uri="{FF2B5EF4-FFF2-40B4-BE49-F238E27FC236}">
                  <a16:creationId xmlns:a16="http://schemas.microsoft.com/office/drawing/2014/main" id="{B9C497E7-51DB-49DA-A219-8F7022AF19DD}"/>
                </a:ext>
              </a:extLst>
            </p:cNvPr>
            <p:cNvSpPr>
              <a:spLocks noChangeArrowheads="1"/>
            </p:cNvSpPr>
            <p:nvPr/>
          </p:nvSpPr>
          <p:spPr bwMode="auto">
            <a:xfrm>
              <a:off x="3152" y="2568"/>
              <a:ext cx="681" cy="182"/>
            </a:xfrm>
            <a:prstGeom prst="rect">
              <a:avLst/>
            </a:prstGeom>
            <a:solidFill>
              <a:schemeClr val="tx1"/>
            </a:solidFill>
            <a:ln w="12700">
              <a:solidFill>
                <a:schemeClr val="tx1"/>
              </a:solidFill>
              <a:miter lim="800000"/>
              <a:headEnd type="none" w="sm" len="sm"/>
              <a:tailEnd type="none" w="sm" len="sm"/>
            </a:ln>
          </p:spPr>
          <p:txBody>
            <a:bodyPr wrap="none" anchor="ctr"/>
            <a:lstStyle/>
            <a:p>
              <a:pPr algn="ctr" eaLnBrk="1" hangingPunct="1">
                <a:defRPr/>
              </a:pPr>
              <a:r>
                <a:rPr lang="cs-CZ" sz="1200" b="1" dirty="0">
                  <a:solidFill>
                    <a:schemeClr val="accent2">
                      <a:lumMod val="40000"/>
                      <a:lumOff val="60000"/>
                    </a:schemeClr>
                  </a:solidFill>
                  <a:latin typeface="Arial Narrow" pitchFamily="34" charset="0"/>
                </a:rPr>
                <a:t>Tlusté střevo</a:t>
              </a:r>
              <a:endParaRPr lang="en-US" sz="1200" b="1" dirty="0">
                <a:solidFill>
                  <a:schemeClr val="accent2">
                    <a:lumMod val="40000"/>
                    <a:lumOff val="60000"/>
                  </a:schemeClr>
                </a:solidFill>
                <a:latin typeface="Arial Narrow" pitchFamily="34" charset="0"/>
              </a:endParaRPr>
            </a:p>
          </p:txBody>
        </p:sp>
      </p:grpSp>
    </p:spTree>
    <p:extLst>
      <p:ext uri="{BB962C8B-B14F-4D97-AF65-F5344CB8AC3E}">
        <p14:creationId xmlns:p14="http://schemas.microsoft.com/office/powerpoint/2010/main" val="1948300125"/>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2272937" y="1092200"/>
            <a:ext cx="7904526" cy="863600"/>
          </a:xfrm>
        </p:spPr>
        <p:txBody>
          <a:bodyPr/>
          <a:lstStyle/>
          <a:p>
            <a:pPr eaLnBrk="1" hangingPunct="1"/>
            <a:r>
              <a:rPr lang="cs-CZ" altLang="cs-CZ" dirty="0" smtClean="0"/>
              <a:t>INTOLERANCE LAKTÓZY U RŮZNÝCH POPULACÍ</a:t>
            </a:r>
            <a:r>
              <a:rPr lang="fi-FI" altLang="cs-CZ" dirty="0" smtClean="0"/>
              <a:t> </a:t>
            </a:r>
            <a:endParaRPr lang="en-GB" altLang="cs-CZ" dirty="0" smtClean="0"/>
          </a:p>
        </p:txBody>
      </p:sp>
      <p:graphicFrame>
        <p:nvGraphicFramePr>
          <p:cNvPr id="126979" name="Group 3">
            <a:extLst>
              <a:ext uri="{FF2B5EF4-FFF2-40B4-BE49-F238E27FC236}">
                <a16:creationId xmlns:a16="http://schemas.microsoft.com/office/drawing/2014/main" id="{AF4021F3-EAA2-4DD7-A139-77960F961B8A}"/>
              </a:ext>
            </a:extLst>
          </p:cNvPr>
          <p:cNvGraphicFramePr>
            <a:graphicFrameLocks noGrp="1"/>
          </p:cNvGraphicFramePr>
          <p:nvPr>
            <p:extLst>
              <p:ext uri="{D42A27DB-BD31-4B8C-83A1-F6EECF244321}">
                <p14:modId xmlns:p14="http://schemas.microsoft.com/office/powerpoint/2010/main" val="1220243713"/>
              </p:ext>
            </p:extLst>
          </p:nvPr>
        </p:nvGraphicFramePr>
        <p:xfrm>
          <a:off x="2923450" y="1955800"/>
          <a:ext cx="6264275" cy="4378321"/>
        </p:xfrm>
        <a:graphic>
          <a:graphicData uri="http://schemas.openxmlformats.org/drawingml/2006/table">
            <a:tbl>
              <a:tblPr/>
              <a:tblGrid>
                <a:gridCol w="3935250">
                  <a:extLst>
                    <a:ext uri="{9D8B030D-6E8A-4147-A177-3AD203B41FA5}">
                      <a16:colId xmlns:a16="http://schemas.microsoft.com/office/drawing/2014/main" val="20000"/>
                    </a:ext>
                  </a:extLst>
                </a:gridCol>
                <a:gridCol w="2329025">
                  <a:extLst>
                    <a:ext uri="{9D8B030D-6E8A-4147-A177-3AD203B41FA5}">
                      <a16:colId xmlns:a16="http://schemas.microsoft.com/office/drawing/2014/main" val="20001"/>
                    </a:ext>
                  </a:extLst>
                </a:gridCol>
              </a:tblGrid>
              <a:tr h="33527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dirty="0">
                          <a:ln>
                            <a:noFill/>
                          </a:ln>
                          <a:solidFill>
                            <a:schemeClr val="tx2"/>
                          </a:solidFill>
                          <a:effectLst/>
                          <a:latin typeface="Tahoma" pitchFamily="34" charset="0"/>
                        </a:rPr>
                        <a:t>Popula</a:t>
                      </a:r>
                      <a:r>
                        <a:rPr kumimoji="0" lang="cs-CZ" sz="1600" b="1" i="0" u="none" strike="noStrike" cap="none" normalizeH="0" baseline="0" dirty="0" err="1">
                          <a:ln>
                            <a:noFill/>
                          </a:ln>
                          <a:solidFill>
                            <a:schemeClr val="tx2"/>
                          </a:solidFill>
                          <a:effectLst/>
                          <a:latin typeface="Tahoma" pitchFamily="34" charset="0"/>
                        </a:rPr>
                        <a:t>ce</a:t>
                      </a:r>
                      <a:endParaRPr kumimoji="0" lang="en-GB" sz="1600" b="1" i="0" u="none" strike="noStrike" cap="none" normalizeH="0" baseline="0" dirty="0">
                        <a:ln>
                          <a:noFill/>
                        </a:ln>
                        <a:solidFill>
                          <a:schemeClr val="tx2"/>
                        </a:solidFill>
                        <a:effectLst/>
                        <a:latin typeface="Tahoma" pitchFamily="34" charset="0"/>
                      </a:endParaRPr>
                    </a:p>
                  </a:txBody>
                  <a:tcPr marL="91434" marR="9143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a:ln>
                            <a:noFill/>
                          </a:ln>
                          <a:solidFill>
                            <a:schemeClr val="tx2"/>
                          </a:solidFill>
                          <a:effectLst/>
                          <a:latin typeface="Tahoma" pitchFamily="34" charset="0"/>
                        </a:rPr>
                        <a:t>Prevalence</a:t>
                      </a:r>
                      <a:endParaRPr kumimoji="0" lang="en-GB" sz="1600" b="1" i="0" u="none" strike="noStrike" cap="none" normalizeH="0" baseline="0">
                        <a:ln>
                          <a:noFill/>
                        </a:ln>
                        <a:solidFill>
                          <a:schemeClr val="tx2"/>
                        </a:solidFill>
                        <a:effectLst/>
                        <a:latin typeface="Tahoma" pitchFamily="34" charset="0"/>
                      </a:endParaRPr>
                    </a:p>
                  </a:txBody>
                  <a:tcPr marL="91434" marR="9143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131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a:ln>
                            <a:noFill/>
                          </a:ln>
                          <a:solidFill>
                            <a:schemeClr val="tx1"/>
                          </a:solidFill>
                          <a:effectLst/>
                          <a:latin typeface="Arial" charset="0"/>
                        </a:rPr>
                        <a:t>Fi</a:t>
                      </a:r>
                      <a:r>
                        <a:rPr kumimoji="0" lang="cs-CZ" sz="1600" b="1" i="0" u="none" strike="noStrike" cap="none" normalizeH="0" baseline="0">
                          <a:ln>
                            <a:noFill/>
                          </a:ln>
                          <a:solidFill>
                            <a:schemeClr val="tx1"/>
                          </a:solidFill>
                          <a:effectLst/>
                          <a:latin typeface="Arial" charset="0"/>
                        </a:rPr>
                        <a:t>nové</a:t>
                      </a:r>
                      <a:endParaRPr kumimoji="0" lang="en-GB" sz="1600" b="1" i="0" u="none" strike="noStrike" cap="none" normalizeH="0" baseline="0">
                        <a:ln>
                          <a:noFill/>
                        </a:ln>
                        <a:solidFill>
                          <a:schemeClr val="tx1"/>
                        </a:solidFill>
                        <a:effectLst/>
                        <a:latin typeface="Arial" charset="0"/>
                      </a:endParaRPr>
                    </a:p>
                  </a:txBody>
                  <a:tcPr marL="91434" marR="9143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dirty="0">
                          <a:ln>
                            <a:noFill/>
                          </a:ln>
                          <a:solidFill>
                            <a:schemeClr val="tx1"/>
                          </a:solidFill>
                          <a:effectLst/>
                          <a:latin typeface="Arial" charset="0"/>
                        </a:rPr>
                        <a:t>18</a:t>
                      </a:r>
                      <a:r>
                        <a:rPr kumimoji="0" lang="cs-CZ" sz="1600" b="1" i="0" u="none" strike="noStrike" cap="none" normalizeH="0" baseline="0" dirty="0">
                          <a:ln>
                            <a:noFill/>
                          </a:ln>
                          <a:solidFill>
                            <a:schemeClr val="tx1"/>
                          </a:solidFill>
                          <a:effectLst/>
                          <a:latin typeface="Arial" charset="0"/>
                        </a:rPr>
                        <a:t> </a:t>
                      </a:r>
                      <a:r>
                        <a:rPr kumimoji="0" lang="fi-FI" sz="1600" b="1" i="0" u="none" strike="noStrike" cap="none" normalizeH="0" baseline="0" dirty="0">
                          <a:ln>
                            <a:noFill/>
                          </a:ln>
                          <a:solidFill>
                            <a:schemeClr val="tx1"/>
                          </a:solidFill>
                          <a:effectLst/>
                          <a:latin typeface="Arial" charset="0"/>
                        </a:rPr>
                        <a:t>%</a:t>
                      </a:r>
                      <a:endParaRPr kumimoji="0" lang="en-GB" sz="1600" b="1" i="0" u="none" strike="noStrike" cap="none" normalizeH="0" baseline="0" dirty="0">
                        <a:ln>
                          <a:noFill/>
                        </a:ln>
                        <a:solidFill>
                          <a:schemeClr val="tx1"/>
                        </a:solidFill>
                        <a:effectLst/>
                        <a:latin typeface="Arial" charset="0"/>
                      </a:endParaRPr>
                    </a:p>
                  </a:txBody>
                  <a:tcPr marL="91434" marR="9143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2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1600" b="1" i="0" u="none" strike="noStrike" cap="none" normalizeH="0" baseline="0">
                          <a:ln>
                            <a:noFill/>
                          </a:ln>
                          <a:solidFill>
                            <a:schemeClr val="tx1"/>
                          </a:solidFill>
                          <a:effectLst/>
                          <a:latin typeface="Arial" charset="0"/>
                        </a:rPr>
                        <a:t>Lap</a:t>
                      </a:r>
                      <a:r>
                        <a:rPr kumimoji="0" lang="cs-CZ" sz="1600" b="1" i="0" u="none" strike="noStrike" cap="none" normalizeH="0" baseline="0">
                          <a:ln>
                            <a:noFill/>
                          </a:ln>
                          <a:solidFill>
                            <a:schemeClr val="tx1"/>
                          </a:solidFill>
                          <a:effectLst/>
                          <a:latin typeface="Arial" charset="0"/>
                        </a:rPr>
                        <a:t>onci</a:t>
                      </a:r>
                      <a:endParaRPr kumimoji="0" lang="en-GB" sz="1600" b="1" i="0" u="none" strike="noStrike" cap="none" normalizeH="0" baseline="0">
                        <a:ln>
                          <a:noFill/>
                        </a:ln>
                        <a:solidFill>
                          <a:schemeClr val="tx1"/>
                        </a:solidFill>
                        <a:effectLst/>
                        <a:latin typeface="Arial" charset="0"/>
                      </a:endParaRPr>
                    </a:p>
                  </a:txBody>
                  <a:tcPr marL="91434" marR="9143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dirty="0">
                          <a:ln>
                            <a:noFill/>
                          </a:ln>
                          <a:solidFill>
                            <a:schemeClr val="tx1"/>
                          </a:solidFill>
                          <a:effectLst/>
                          <a:latin typeface="Arial" charset="0"/>
                        </a:rPr>
                        <a:t>34</a:t>
                      </a:r>
                      <a:r>
                        <a:rPr kumimoji="0" lang="cs-CZ" sz="1600" b="1" i="0" u="none" strike="noStrike" cap="none" normalizeH="0" baseline="0" dirty="0">
                          <a:ln>
                            <a:noFill/>
                          </a:ln>
                          <a:solidFill>
                            <a:schemeClr val="tx1"/>
                          </a:solidFill>
                          <a:effectLst/>
                          <a:latin typeface="Arial" charset="0"/>
                        </a:rPr>
                        <a:t>–</a:t>
                      </a:r>
                      <a:r>
                        <a:rPr kumimoji="0" lang="fi-FI" sz="1600" b="1" i="0" u="none" strike="noStrike" cap="none" normalizeH="0" baseline="0" dirty="0">
                          <a:ln>
                            <a:noFill/>
                          </a:ln>
                          <a:solidFill>
                            <a:schemeClr val="tx1"/>
                          </a:solidFill>
                          <a:effectLst/>
                          <a:latin typeface="Arial" charset="0"/>
                        </a:rPr>
                        <a:t>60</a:t>
                      </a:r>
                      <a:r>
                        <a:rPr kumimoji="0" lang="cs-CZ" sz="1600" b="1" i="0" u="none" strike="noStrike" cap="none" normalizeH="0" baseline="0" dirty="0">
                          <a:ln>
                            <a:noFill/>
                          </a:ln>
                          <a:solidFill>
                            <a:schemeClr val="tx1"/>
                          </a:solidFill>
                          <a:effectLst/>
                          <a:latin typeface="Arial" charset="0"/>
                        </a:rPr>
                        <a:t> </a:t>
                      </a:r>
                      <a:r>
                        <a:rPr kumimoji="0" lang="fi-FI" sz="1600" b="1" i="0" u="none" strike="noStrike" cap="none" normalizeH="0" baseline="0" dirty="0">
                          <a:ln>
                            <a:noFill/>
                          </a:ln>
                          <a:solidFill>
                            <a:schemeClr val="tx1"/>
                          </a:solidFill>
                          <a:effectLst/>
                          <a:latin typeface="Arial" charset="0"/>
                        </a:rPr>
                        <a:t>%</a:t>
                      </a:r>
                      <a:endParaRPr kumimoji="0" lang="en-GB" sz="1600" b="1" i="0" u="none" strike="noStrike" cap="none" normalizeH="0" baseline="0" dirty="0">
                        <a:ln>
                          <a:noFill/>
                        </a:ln>
                        <a:solidFill>
                          <a:schemeClr val="tx1"/>
                        </a:solidFill>
                        <a:effectLst/>
                        <a:latin typeface="Arial" charset="0"/>
                      </a:endParaRPr>
                    </a:p>
                  </a:txBody>
                  <a:tcPr marL="91434" marR="9143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62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cs-CZ" sz="1600" b="1" i="0" u="none" strike="noStrike" cap="none" normalizeH="0" baseline="0" dirty="0">
                          <a:ln>
                            <a:noFill/>
                          </a:ln>
                          <a:solidFill>
                            <a:schemeClr val="tx1"/>
                          </a:solidFill>
                          <a:effectLst/>
                          <a:latin typeface="Arial" charset="0"/>
                        </a:rPr>
                        <a:t>Švédsky mluvící Finové</a:t>
                      </a:r>
                      <a:endParaRPr kumimoji="0" lang="en-GB" sz="1600" b="1" i="0" u="none" strike="noStrike" cap="none" normalizeH="0" baseline="0" dirty="0">
                        <a:ln>
                          <a:noFill/>
                        </a:ln>
                        <a:solidFill>
                          <a:schemeClr val="tx1"/>
                        </a:solidFill>
                        <a:effectLst/>
                        <a:latin typeface="Arial" charset="0"/>
                      </a:endParaRPr>
                    </a:p>
                  </a:txBody>
                  <a:tcPr marL="91434" marR="9143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dirty="0">
                          <a:ln>
                            <a:noFill/>
                          </a:ln>
                          <a:solidFill>
                            <a:schemeClr val="tx1"/>
                          </a:solidFill>
                          <a:effectLst/>
                          <a:latin typeface="Arial" charset="0"/>
                        </a:rPr>
                        <a:t>8</a:t>
                      </a:r>
                      <a:r>
                        <a:rPr kumimoji="0" lang="cs-CZ" sz="1600" b="1" i="0" u="none" strike="noStrike" cap="none" normalizeH="0" baseline="0" dirty="0">
                          <a:ln>
                            <a:noFill/>
                          </a:ln>
                          <a:solidFill>
                            <a:schemeClr val="tx1"/>
                          </a:solidFill>
                          <a:effectLst/>
                          <a:latin typeface="Arial" charset="0"/>
                        </a:rPr>
                        <a:t> </a:t>
                      </a:r>
                      <a:r>
                        <a:rPr kumimoji="0" lang="fi-FI" sz="1600" b="1" i="0" u="none" strike="noStrike" cap="none" normalizeH="0" baseline="0" dirty="0">
                          <a:ln>
                            <a:noFill/>
                          </a:ln>
                          <a:solidFill>
                            <a:schemeClr val="tx1"/>
                          </a:solidFill>
                          <a:effectLst/>
                          <a:latin typeface="Arial" charset="0"/>
                        </a:rPr>
                        <a:t>%</a:t>
                      </a:r>
                      <a:endParaRPr kumimoji="0" lang="en-GB" sz="1600" b="1" i="0" u="none" strike="noStrike" cap="none" normalizeH="0" baseline="0" dirty="0">
                        <a:ln>
                          <a:noFill/>
                        </a:ln>
                        <a:solidFill>
                          <a:schemeClr val="tx1"/>
                        </a:solidFill>
                        <a:effectLst/>
                        <a:latin typeface="Arial" charset="0"/>
                      </a:endParaRPr>
                    </a:p>
                  </a:txBody>
                  <a:tcPr marL="91434" marR="9143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411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cs-CZ" sz="1600" b="1" i="0" u="none" strike="noStrike" cap="none" normalizeH="0" baseline="0">
                          <a:ln>
                            <a:noFill/>
                          </a:ln>
                          <a:solidFill>
                            <a:schemeClr val="tx1"/>
                          </a:solidFill>
                          <a:effectLst/>
                          <a:latin typeface="Arial" charset="0"/>
                        </a:rPr>
                        <a:t>Švédové</a:t>
                      </a:r>
                      <a:endParaRPr kumimoji="0" lang="en-GB" sz="1600" b="1" i="0" u="none" strike="noStrike" cap="none" normalizeH="0" baseline="0">
                        <a:ln>
                          <a:noFill/>
                        </a:ln>
                        <a:solidFill>
                          <a:schemeClr val="tx1"/>
                        </a:solidFill>
                        <a:effectLst/>
                        <a:latin typeface="Arial" charset="0"/>
                      </a:endParaRPr>
                    </a:p>
                  </a:txBody>
                  <a:tcPr marL="91434" marR="9143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dirty="0">
                          <a:ln>
                            <a:noFill/>
                          </a:ln>
                          <a:solidFill>
                            <a:schemeClr val="tx1"/>
                          </a:solidFill>
                          <a:effectLst/>
                          <a:latin typeface="Arial" charset="0"/>
                        </a:rPr>
                        <a:t>1</a:t>
                      </a:r>
                      <a:r>
                        <a:rPr kumimoji="0" lang="cs-CZ" sz="1600" b="1" i="0" u="none" strike="noStrike" cap="none" normalizeH="0" baseline="0" dirty="0">
                          <a:ln>
                            <a:noFill/>
                          </a:ln>
                          <a:solidFill>
                            <a:schemeClr val="tx1"/>
                          </a:solidFill>
                          <a:effectLst/>
                          <a:latin typeface="Arial" charset="0"/>
                        </a:rPr>
                        <a:t> </a:t>
                      </a:r>
                      <a:r>
                        <a:rPr kumimoji="0" lang="fi-FI" sz="1600" b="1" i="0" u="none" strike="noStrike" cap="none" normalizeH="0" baseline="0" dirty="0">
                          <a:ln>
                            <a:noFill/>
                          </a:ln>
                          <a:solidFill>
                            <a:schemeClr val="tx1"/>
                          </a:solidFill>
                          <a:effectLst/>
                          <a:latin typeface="Arial" charset="0"/>
                        </a:rPr>
                        <a:t>% (9</a:t>
                      </a:r>
                      <a:r>
                        <a:rPr kumimoji="0" lang="cs-CZ" sz="1600" b="1" i="0" u="none" strike="noStrike" cap="none" normalizeH="0" baseline="0" dirty="0">
                          <a:ln>
                            <a:noFill/>
                          </a:ln>
                          <a:solidFill>
                            <a:schemeClr val="tx1"/>
                          </a:solidFill>
                          <a:effectLst/>
                          <a:latin typeface="Arial" charset="0"/>
                        </a:rPr>
                        <a:t> </a:t>
                      </a:r>
                      <a:r>
                        <a:rPr kumimoji="0" lang="fi-FI" sz="1600" b="1" i="0" u="none" strike="noStrike" cap="none" normalizeH="0" baseline="0" dirty="0">
                          <a:ln>
                            <a:noFill/>
                          </a:ln>
                          <a:solidFill>
                            <a:schemeClr val="tx1"/>
                          </a:solidFill>
                          <a:effectLst/>
                          <a:latin typeface="Arial" charset="0"/>
                        </a:rPr>
                        <a:t>%)</a:t>
                      </a:r>
                      <a:endParaRPr kumimoji="0" lang="en-GB" sz="1600" b="1" i="0" u="none" strike="noStrike" cap="none" normalizeH="0" baseline="0" dirty="0">
                        <a:ln>
                          <a:noFill/>
                        </a:ln>
                        <a:solidFill>
                          <a:schemeClr val="tx1"/>
                        </a:solidFill>
                        <a:effectLst/>
                        <a:latin typeface="Arial" charset="0"/>
                      </a:endParaRPr>
                    </a:p>
                  </a:txBody>
                  <a:tcPr marL="91434" marR="9143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62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cs-CZ" sz="1600" b="1" i="0" u="none" strike="noStrike" cap="none" normalizeH="0" baseline="0" dirty="0">
                          <a:ln>
                            <a:noFill/>
                          </a:ln>
                          <a:solidFill>
                            <a:schemeClr val="tx1"/>
                          </a:solidFill>
                          <a:effectLst/>
                          <a:latin typeface="Arial" charset="0"/>
                        </a:rPr>
                        <a:t>Dánové</a:t>
                      </a:r>
                      <a:endParaRPr kumimoji="0" lang="en-GB" sz="1600" b="1" i="0" u="none" strike="noStrike" cap="none" normalizeH="0" baseline="0" dirty="0">
                        <a:ln>
                          <a:noFill/>
                        </a:ln>
                        <a:solidFill>
                          <a:schemeClr val="tx1"/>
                        </a:solidFill>
                        <a:effectLst/>
                        <a:latin typeface="Arial" charset="0"/>
                      </a:endParaRPr>
                    </a:p>
                  </a:txBody>
                  <a:tcPr marL="91434" marR="9143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dirty="0">
                          <a:ln>
                            <a:noFill/>
                          </a:ln>
                          <a:solidFill>
                            <a:schemeClr val="tx1"/>
                          </a:solidFill>
                          <a:effectLst/>
                          <a:latin typeface="Arial" charset="0"/>
                        </a:rPr>
                        <a:t>2</a:t>
                      </a:r>
                      <a:r>
                        <a:rPr kumimoji="0" lang="cs-CZ" sz="1600" b="1" i="0" u="none" strike="noStrike" cap="none" normalizeH="0" baseline="0" dirty="0">
                          <a:ln>
                            <a:noFill/>
                          </a:ln>
                          <a:solidFill>
                            <a:schemeClr val="tx1"/>
                          </a:solidFill>
                          <a:effectLst/>
                          <a:latin typeface="Arial" charset="0"/>
                        </a:rPr>
                        <a:t> </a:t>
                      </a:r>
                      <a:r>
                        <a:rPr kumimoji="0" lang="fi-FI" sz="1600" b="1" i="0" u="none" strike="noStrike" cap="none" normalizeH="0" baseline="0" dirty="0">
                          <a:ln>
                            <a:noFill/>
                          </a:ln>
                          <a:solidFill>
                            <a:schemeClr val="tx1"/>
                          </a:solidFill>
                          <a:effectLst/>
                          <a:latin typeface="Arial" charset="0"/>
                        </a:rPr>
                        <a:t>%</a:t>
                      </a:r>
                      <a:endParaRPr kumimoji="0" lang="en-GB" sz="1600" b="1" i="0" u="none" strike="noStrike" cap="none" normalizeH="0" baseline="0" dirty="0">
                        <a:ln>
                          <a:noFill/>
                        </a:ln>
                        <a:solidFill>
                          <a:schemeClr val="tx1"/>
                        </a:solidFill>
                        <a:effectLst/>
                        <a:latin typeface="Arial" charset="0"/>
                      </a:endParaRPr>
                    </a:p>
                  </a:txBody>
                  <a:tcPr marL="91434" marR="9143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62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dirty="0">
                          <a:ln>
                            <a:noFill/>
                          </a:ln>
                          <a:solidFill>
                            <a:schemeClr val="tx1"/>
                          </a:solidFill>
                          <a:effectLst/>
                          <a:latin typeface="Arial" charset="0"/>
                        </a:rPr>
                        <a:t>Fr</a:t>
                      </a:r>
                      <a:r>
                        <a:rPr kumimoji="0" lang="cs-CZ" sz="1600" b="1" i="0" u="none" strike="noStrike" cap="none" normalizeH="0" baseline="0" dirty="0" err="1">
                          <a:ln>
                            <a:noFill/>
                          </a:ln>
                          <a:solidFill>
                            <a:schemeClr val="tx1"/>
                          </a:solidFill>
                          <a:effectLst/>
                          <a:latin typeface="Arial" charset="0"/>
                        </a:rPr>
                        <a:t>ancouzi</a:t>
                      </a:r>
                      <a:endParaRPr kumimoji="0" lang="en-GB" sz="1600" b="1" i="0" u="none" strike="noStrike" cap="none" normalizeH="0" baseline="0" dirty="0">
                        <a:ln>
                          <a:noFill/>
                        </a:ln>
                        <a:solidFill>
                          <a:schemeClr val="tx1"/>
                        </a:solidFill>
                        <a:effectLst/>
                        <a:latin typeface="Arial" charset="0"/>
                      </a:endParaRPr>
                    </a:p>
                  </a:txBody>
                  <a:tcPr marL="91434" marR="9143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dirty="0">
                          <a:ln>
                            <a:noFill/>
                          </a:ln>
                          <a:solidFill>
                            <a:schemeClr val="tx1"/>
                          </a:solidFill>
                          <a:effectLst/>
                          <a:latin typeface="Arial" charset="0"/>
                        </a:rPr>
                        <a:t>32</a:t>
                      </a:r>
                      <a:r>
                        <a:rPr kumimoji="0" lang="cs-CZ" sz="1600" b="1" i="0" u="none" strike="noStrike" cap="none" normalizeH="0" baseline="0" dirty="0">
                          <a:ln>
                            <a:noFill/>
                          </a:ln>
                          <a:solidFill>
                            <a:schemeClr val="tx1"/>
                          </a:solidFill>
                          <a:effectLst/>
                          <a:latin typeface="Arial" charset="0"/>
                        </a:rPr>
                        <a:t>–</a:t>
                      </a:r>
                      <a:r>
                        <a:rPr kumimoji="0" lang="fi-FI" sz="1600" b="1" i="0" u="none" strike="noStrike" cap="none" normalizeH="0" baseline="0" dirty="0">
                          <a:ln>
                            <a:noFill/>
                          </a:ln>
                          <a:solidFill>
                            <a:schemeClr val="tx1"/>
                          </a:solidFill>
                          <a:effectLst/>
                          <a:latin typeface="Arial" charset="0"/>
                        </a:rPr>
                        <a:t>44</a:t>
                      </a:r>
                      <a:r>
                        <a:rPr kumimoji="0" lang="cs-CZ" sz="1600" b="1" i="0" u="none" strike="noStrike" cap="none" normalizeH="0" baseline="0" dirty="0">
                          <a:ln>
                            <a:noFill/>
                          </a:ln>
                          <a:solidFill>
                            <a:schemeClr val="tx1"/>
                          </a:solidFill>
                          <a:effectLst/>
                          <a:latin typeface="Arial" charset="0"/>
                        </a:rPr>
                        <a:t> </a:t>
                      </a:r>
                      <a:r>
                        <a:rPr kumimoji="0" lang="fi-FI" sz="1600" b="1" i="0" u="none" strike="noStrike" cap="none" normalizeH="0" baseline="0" dirty="0">
                          <a:ln>
                            <a:noFill/>
                          </a:ln>
                          <a:solidFill>
                            <a:schemeClr val="tx1"/>
                          </a:solidFill>
                          <a:effectLst/>
                          <a:latin typeface="Arial" charset="0"/>
                        </a:rPr>
                        <a:t>%</a:t>
                      </a:r>
                      <a:endParaRPr kumimoji="0" lang="en-GB" sz="1600" b="1" i="0" u="none" strike="noStrike" cap="none" normalizeH="0" baseline="0" dirty="0">
                        <a:ln>
                          <a:noFill/>
                        </a:ln>
                        <a:solidFill>
                          <a:schemeClr val="tx1"/>
                        </a:solidFill>
                        <a:effectLst/>
                        <a:latin typeface="Arial" charset="0"/>
                      </a:endParaRPr>
                    </a:p>
                  </a:txBody>
                  <a:tcPr marL="91434" marR="9143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411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1600" b="1" i="0" u="none" strike="noStrike" cap="none" normalizeH="0" baseline="0">
                          <a:ln>
                            <a:noFill/>
                          </a:ln>
                          <a:solidFill>
                            <a:schemeClr val="tx1"/>
                          </a:solidFill>
                          <a:effectLst/>
                          <a:latin typeface="Arial" charset="0"/>
                        </a:rPr>
                        <a:t>Ital</a:t>
                      </a:r>
                      <a:r>
                        <a:rPr kumimoji="0" lang="cs-CZ" sz="1600" b="1" i="0" u="none" strike="noStrike" cap="none" normalizeH="0" baseline="0">
                          <a:ln>
                            <a:noFill/>
                          </a:ln>
                          <a:solidFill>
                            <a:schemeClr val="tx1"/>
                          </a:solidFill>
                          <a:effectLst/>
                          <a:latin typeface="Arial" charset="0"/>
                        </a:rPr>
                        <a:t>ové</a:t>
                      </a:r>
                      <a:endParaRPr kumimoji="0" lang="en-GB" sz="1600" b="1" i="0" u="none" strike="noStrike" cap="none" normalizeH="0" baseline="0">
                        <a:ln>
                          <a:noFill/>
                        </a:ln>
                        <a:solidFill>
                          <a:schemeClr val="tx1"/>
                        </a:solidFill>
                        <a:effectLst/>
                        <a:latin typeface="Arial" charset="0"/>
                      </a:endParaRPr>
                    </a:p>
                  </a:txBody>
                  <a:tcPr marL="91434" marR="9143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dirty="0">
                          <a:ln>
                            <a:noFill/>
                          </a:ln>
                          <a:solidFill>
                            <a:schemeClr val="tx1"/>
                          </a:solidFill>
                          <a:effectLst/>
                          <a:latin typeface="Arial" charset="0"/>
                        </a:rPr>
                        <a:t>50</a:t>
                      </a:r>
                      <a:r>
                        <a:rPr kumimoji="0" lang="cs-CZ" sz="1600" b="1" i="0" u="none" strike="noStrike" cap="none" normalizeH="0" baseline="0" dirty="0">
                          <a:ln>
                            <a:noFill/>
                          </a:ln>
                          <a:solidFill>
                            <a:schemeClr val="tx1"/>
                          </a:solidFill>
                          <a:effectLst/>
                          <a:latin typeface="Arial" charset="0"/>
                        </a:rPr>
                        <a:t>–</a:t>
                      </a:r>
                      <a:r>
                        <a:rPr kumimoji="0" lang="fi-FI" sz="1600" b="1" i="0" u="none" strike="noStrike" cap="none" normalizeH="0" baseline="0" dirty="0">
                          <a:ln>
                            <a:noFill/>
                          </a:ln>
                          <a:solidFill>
                            <a:schemeClr val="tx1"/>
                          </a:solidFill>
                          <a:effectLst/>
                          <a:latin typeface="Arial" charset="0"/>
                        </a:rPr>
                        <a:t>72</a:t>
                      </a:r>
                      <a:r>
                        <a:rPr kumimoji="0" lang="cs-CZ" sz="1600" b="1" i="0" u="none" strike="noStrike" cap="none" normalizeH="0" baseline="0" dirty="0">
                          <a:ln>
                            <a:noFill/>
                          </a:ln>
                          <a:solidFill>
                            <a:schemeClr val="tx1"/>
                          </a:solidFill>
                          <a:effectLst/>
                          <a:latin typeface="Arial" charset="0"/>
                        </a:rPr>
                        <a:t> </a:t>
                      </a:r>
                      <a:r>
                        <a:rPr kumimoji="0" lang="fi-FI" sz="1600" b="1" i="0" u="none" strike="noStrike" cap="none" normalizeH="0" baseline="0" dirty="0">
                          <a:ln>
                            <a:noFill/>
                          </a:ln>
                          <a:solidFill>
                            <a:schemeClr val="tx1"/>
                          </a:solidFill>
                          <a:effectLst/>
                          <a:latin typeface="Arial" charset="0"/>
                        </a:rPr>
                        <a:t>%</a:t>
                      </a:r>
                      <a:endParaRPr kumimoji="0" lang="en-GB" sz="1600" b="1" i="0" u="none" strike="noStrike" cap="none" normalizeH="0" baseline="0" dirty="0">
                        <a:ln>
                          <a:noFill/>
                        </a:ln>
                        <a:solidFill>
                          <a:schemeClr val="tx1"/>
                        </a:solidFill>
                        <a:effectLst/>
                        <a:latin typeface="Arial" charset="0"/>
                      </a:endParaRPr>
                    </a:p>
                  </a:txBody>
                  <a:tcPr marL="91434" marR="9143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62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a:ln>
                            <a:noFill/>
                          </a:ln>
                          <a:solidFill>
                            <a:schemeClr val="tx1"/>
                          </a:solidFill>
                          <a:effectLst/>
                          <a:latin typeface="Arial" charset="0"/>
                        </a:rPr>
                        <a:t>USA (</a:t>
                      </a:r>
                      <a:r>
                        <a:rPr kumimoji="0" lang="cs-CZ" sz="1600" b="1" i="0" u="none" strike="noStrike" cap="none" normalizeH="0" baseline="0">
                          <a:ln>
                            <a:noFill/>
                          </a:ln>
                          <a:solidFill>
                            <a:schemeClr val="tx1"/>
                          </a:solidFill>
                          <a:effectLst/>
                          <a:latin typeface="Arial" charset="0"/>
                        </a:rPr>
                        <a:t>běloši</a:t>
                      </a:r>
                      <a:r>
                        <a:rPr kumimoji="0" lang="fi-FI" sz="1600" b="1" i="0" u="none" strike="noStrike" cap="none" normalizeH="0" baseline="0">
                          <a:ln>
                            <a:noFill/>
                          </a:ln>
                          <a:solidFill>
                            <a:schemeClr val="tx1"/>
                          </a:solidFill>
                          <a:effectLst/>
                          <a:latin typeface="Arial" charset="0"/>
                        </a:rPr>
                        <a:t>)</a:t>
                      </a:r>
                      <a:endParaRPr kumimoji="0" lang="en-GB" sz="1600" b="1" i="0" u="none" strike="noStrike" cap="none" normalizeH="0" baseline="0">
                        <a:ln>
                          <a:noFill/>
                        </a:ln>
                        <a:solidFill>
                          <a:schemeClr val="tx1"/>
                        </a:solidFill>
                        <a:effectLst/>
                        <a:latin typeface="Arial" charset="0"/>
                      </a:endParaRPr>
                    </a:p>
                  </a:txBody>
                  <a:tcPr marL="91434" marR="9143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dirty="0">
                          <a:ln>
                            <a:noFill/>
                          </a:ln>
                          <a:solidFill>
                            <a:schemeClr val="tx1"/>
                          </a:solidFill>
                          <a:effectLst/>
                          <a:latin typeface="Arial" charset="0"/>
                        </a:rPr>
                        <a:t>22</a:t>
                      </a:r>
                      <a:r>
                        <a:rPr kumimoji="0" lang="cs-CZ" sz="1600" b="1" i="0" u="none" strike="noStrike" cap="none" normalizeH="0" baseline="0" dirty="0">
                          <a:ln>
                            <a:noFill/>
                          </a:ln>
                          <a:solidFill>
                            <a:schemeClr val="tx1"/>
                          </a:solidFill>
                          <a:effectLst/>
                          <a:latin typeface="Arial" charset="0"/>
                        </a:rPr>
                        <a:t> </a:t>
                      </a:r>
                      <a:r>
                        <a:rPr kumimoji="0" lang="fi-FI" sz="1600" b="1" i="0" u="none" strike="noStrike" cap="none" normalizeH="0" baseline="0" dirty="0">
                          <a:ln>
                            <a:noFill/>
                          </a:ln>
                          <a:solidFill>
                            <a:schemeClr val="tx1"/>
                          </a:solidFill>
                          <a:effectLst/>
                          <a:latin typeface="Arial" charset="0"/>
                        </a:rPr>
                        <a:t>%</a:t>
                      </a:r>
                      <a:endParaRPr kumimoji="0" lang="en-GB" sz="1600" b="1" i="0" u="none" strike="noStrike" cap="none" normalizeH="0" baseline="0" dirty="0">
                        <a:ln>
                          <a:noFill/>
                        </a:ln>
                        <a:solidFill>
                          <a:schemeClr val="tx1"/>
                        </a:solidFill>
                        <a:effectLst/>
                        <a:latin typeface="Arial" charset="0"/>
                      </a:endParaRPr>
                    </a:p>
                  </a:txBody>
                  <a:tcPr marL="91434" marR="9143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62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a:ln>
                            <a:noFill/>
                          </a:ln>
                          <a:solidFill>
                            <a:schemeClr val="tx1"/>
                          </a:solidFill>
                          <a:effectLst/>
                          <a:latin typeface="Arial" charset="0"/>
                        </a:rPr>
                        <a:t>USA (</a:t>
                      </a:r>
                      <a:r>
                        <a:rPr kumimoji="0" lang="cs-CZ" sz="1600" b="1" i="0" u="none" strike="noStrike" cap="none" normalizeH="0" baseline="0">
                          <a:ln>
                            <a:noFill/>
                          </a:ln>
                          <a:solidFill>
                            <a:schemeClr val="tx1"/>
                          </a:solidFill>
                          <a:effectLst/>
                          <a:latin typeface="Arial" charset="0"/>
                        </a:rPr>
                        <a:t>afroameričané</a:t>
                      </a:r>
                      <a:r>
                        <a:rPr kumimoji="0" lang="fi-FI" sz="1600" b="1" i="0" u="none" strike="noStrike" cap="none" normalizeH="0" baseline="0">
                          <a:ln>
                            <a:noFill/>
                          </a:ln>
                          <a:solidFill>
                            <a:schemeClr val="tx1"/>
                          </a:solidFill>
                          <a:effectLst/>
                          <a:latin typeface="Arial" charset="0"/>
                        </a:rPr>
                        <a:t>)</a:t>
                      </a:r>
                      <a:endParaRPr kumimoji="0" lang="en-GB" sz="1600" b="1" i="0" u="none" strike="noStrike" cap="none" normalizeH="0" baseline="0">
                        <a:ln>
                          <a:noFill/>
                        </a:ln>
                        <a:solidFill>
                          <a:schemeClr val="tx1"/>
                        </a:solidFill>
                        <a:effectLst/>
                        <a:latin typeface="Arial" charset="0"/>
                      </a:endParaRPr>
                    </a:p>
                  </a:txBody>
                  <a:tcPr marL="91434" marR="9143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dirty="0">
                          <a:ln>
                            <a:noFill/>
                          </a:ln>
                          <a:solidFill>
                            <a:schemeClr val="tx1"/>
                          </a:solidFill>
                          <a:effectLst/>
                          <a:latin typeface="Arial" charset="0"/>
                        </a:rPr>
                        <a:t>65</a:t>
                      </a:r>
                      <a:r>
                        <a:rPr kumimoji="0" lang="cs-CZ" sz="1600" b="1" i="0" u="none" strike="noStrike" cap="none" normalizeH="0" baseline="0" dirty="0">
                          <a:ln>
                            <a:noFill/>
                          </a:ln>
                          <a:solidFill>
                            <a:schemeClr val="tx1"/>
                          </a:solidFill>
                          <a:effectLst/>
                          <a:latin typeface="Arial" charset="0"/>
                        </a:rPr>
                        <a:t> </a:t>
                      </a:r>
                      <a:r>
                        <a:rPr kumimoji="0" lang="fi-FI" sz="1600" b="1" i="0" u="none" strike="noStrike" cap="none" normalizeH="0" baseline="0" dirty="0">
                          <a:ln>
                            <a:noFill/>
                          </a:ln>
                          <a:solidFill>
                            <a:schemeClr val="tx1"/>
                          </a:solidFill>
                          <a:effectLst/>
                          <a:latin typeface="Arial" charset="0"/>
                        </a:rPr>
                        <a:t>%</a:t>
                      </a:r>
                      <a:endParaRPr kumimoji="0" lang="en-GB" sz="1600" b="1" i="0" u="none" strike="noStrike" cap="none" normalizeH="0" baseline="0" dirty="0">
                        <a:ln>
                          <a:noFill/>
                        </a:ln>
                        <a:solidFill>
                          <a:schemeClr val="tx1"/>
                        </a:solidFill>
                        <a:effectLst/>
                        <a:latin typeface="Arial" charset="0"/>
                      </a:endParaRPr>
                    </a:p>
                  </a:txBody>
                  <a:tcPr marL="91434" marR="9143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411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a:ln>
                            <a:noFill/>
                          </a:ln>
                          <a:solidFill>
                            <a:schemeClr val="tx1"/>
                          </a:solidFill>
                          <a:effectLst/>
                          <a:latin typeface="Arial" charset="0"/>
                        </a:rPr>
                        <a:t>Afri</a:t>
                      </a:r>
                      <a:r>
                        <a:rPr kumimoji="0" lang="cs-CZ" sz="1600" b="1" i="0" u="none" strike="noStrike" cap="none" normalizeH="0" baseline="0">
                          <a:ln>
                            <a:noFill/>
                          </a:ln>
                          <a:solidFill>
                            <a:schemeClr val="tx1"/>
                          </a:solidFill>
                          <a:effectLst/>
                          <a:latin typeface="Arial" charset="0"/>
                        </a:rPr>
                        <a:t>čané</a:t>
                      </a:r>
                      <a:r>
                        <a:rPr kumimoji="0" lang="fi-FI" sz="1600" b="1" i="0" u="none" strike="noStrike" cap="none" normalizeH="0" baseline="0">
                          <a:ln>
                            <a:noFill/>
                          </a:ln>
                          <a:solidFill>
                            <a:schemeClr val="tx1"/>
                          </a:solidFill>
                          <a:effectLst/>
                          <a:latin typeface="Arial" charset="0"/>
                        </a:rPr>
                        <a:t> (</a:t>
                      </a:r>
                      <a:r>
                        <a:rPr kumimoji="0" lang="cs-CZ" sz="1600" b="1" i="0" u="none" strike="noStrike" cap="none" normalizeH="0" baseline="0">
                          <a:ln>
                            <a:noFill/>
                          </a:ln>
                          <a:solidFill>
                            <a:schemeClr val="tx1"/>
                          </a:solidFill>
                          <a:effectLst/>
                          <a:latin typeface="Arial" charset="0"/>
                        </a:rPr>
                        <a:t>jih Sahary</a:t>
                      </a:r>
                      <a:r>
                        <a:rPr kumimoji="0" lang="fi-FI" sz="1600" b="1" i="0" u="none" strike="noStrike" cap="none" normalizeH="0" baseline="0">
                          <a:ln>
                            <a:noFill/>
                          </a:ln>
                          <a:solidFill>
                            <a:schemeClr val="tx1"/>
                          </a:solidFill>
                          <a:effectLst/>
                          <a:latin typeface="Arial" charset="0"/>
                        </a:rPr>
                        <a:t>)</a:t>
                      </a:r>
                      <a:endParaRPr kumimoji="0" lang="en-GB" sz="1600" b="1" i="0" u="none" strike="noStrike" cap="none" normalizeH="0" baseline="0">
                        <a:ln>
                          <a:noFill/>
                        </a:ln>
                        <a:solidFill>
                          <a:schemeClr val="tx1"/>
                        </a:solidFill>
                        <a:effectLst/>
                        <a:latin typeface="Arial" charset="0"/>
                      </a:endParaRPr>
                    </a:p>
                  </a:txBody>
                  <a:tcPr marL="91434" marR="9143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dirty="0">
                          <a:ln>
                            <a:noFill/>
                          </a:ln>
                          <a:solidFill>
                            <a:schemeClr val="tx1"/>
                          </a:solidFill>
                          <a:effectLst/>
                          <a:latin typeface="Arial" charset="0"/>
                        </a:rPr>
                        <a:t>75</a:t>
                      </a:r>
                      <a:r>
                        <a:rPr kumimoji="0" lang="cs-CZ" sz="1600" b="1" i="0" u="none" strike="noStrike" cap="none" normalizeH="0" baseline="0" dirty="0">
                          <a:ln>
                            <a:noFill/>
                          </a:ln>
                          <a:solidFill>
                            <a:schemeClr val="tx1"/>
                          </a:solidFill>
                          <a:effectLst/>
                          <a:latin typeface="Arial" charset="0"/>
                        </a:rPr>
                        <a:t>–</a:t>
                      </a:r>
                      <a:r>
                        <a:rPr kumimoji="0" lang="fi-FI" sz="1600" b="1" i="0" u="none" strike="noStrike" cap="none" normalizeH="0" baseline="0" dirty="0">
                          <a:ln>
                            <a:noFill/>
                          </a:ln>
                          <a:solidFill>
                            <a:schemeClr val="tx1"/>
                          </a:solidFill>
                          <a:effectLst/>
                          <a:latin typeface="Arial" charset="0"/>
                        </a:rPr>
                        <a:t>100</a:t>
                      </a:r>
                      <a:r>
                        <a:rPr kumimoji="0" lang="cs-CZ" sz="1600" b="1" i="0" u="none" strike="noStrike" cap="none" normalizeH="0" baseline="0" dirty="0">
                          <a:ln>
                            <a:noFill/>
                          </a:ln>
                          <a:solidFill>
                            <a:schemeClr val="tx1"/>
                          </a:solidFill>
                          <a:effectLst/>
                          <a:latin typeface="Arial" charset="0"/>
                        </a:rPr>
                        <a:t> </a:t>
                      </a:r>
                      <a:r>
                        <a:rPr kumimoji="0" lang="fi-FI" sz="1600" b="1" i="0" u="none" strike="noStrike" cap="none" normalizeH="0" baseline="0" dirty="0">
                          <a:ln>
                            <a:noFill/>
                          </a:ln>
                          <a:solidFill>
                            <a:schemeClr val="tx1"/>
                          </a:solidFill>
                          <a:effectLst/>
                          <a:latin typeface="Arial" charset="0"/>
                        </a:rPr>
                        <a:t>%</a:t>
                      </a:r>
                      <a:endParaRPr kumimoji="0" lang="en-GB" sz="1600" b="1" i="0" u="none" strike="noStrike" cap="none" normalizeH="0" baseline="0" dirty="0">
                        <a:ln>
                          <a:noFill/>
                        </a:ln>
                        <a:solidFill>
                          <a:schemeClr val="tx1"/>
                        </a:solidFill>
                        <a:effectLst/>
                        <a:latin typeface="Arial" charset="0"/>
                      </a:endParaRPr>
                    </a:p>
                  </a:txBody>
                  <a:tcPr marL="91434" marR="9143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62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a:ln>
                            <a:noFill/>
                          </a:ln>
                          <a:solidFill>
                            <a:schemeClr val="tx1"/>
                          </a:solidFill>
                          <a:effectLst/>
                          <a:latin typeface="Arial" charset="0"/>
                        </a:rPr>
                        <a:t>Thai</a:t>
                      </a:r>
                      <a:r>
                        <a:rPr kumimoji="0" lang="cs-CZ" sz="1600" b="1" i="0" u="none" strike="noStrike" cap="none" normalizeH="0" baseline="0">
                          <a:ln>
                            <a:noFill/>
                          </a:ln>
                          <a:solidFill>
                            <a:schemeClr val="tx1"/>
                          </a:solidFill>
                          <a:effectLst/>
                          <a:latin typeface="Arial" charset="0"/>
                        </a:rPr>
                        <a:t>ci</a:t>
                      </a:r>
                      <a:endParaRPr kumimoji="0" lang="en-GB" sz="1600" b="1" i="0" u="none" strike="noStrike" cap="none" normalizeH="0" baseline="0">
                        <a:ln>
                          <a:noFill/>
                        </a:ln>
                        <a:solidFill>
                          <a:schemeClr val="tx1"/>
                        </a:solidFill>
                        <a:effectLst/>
                        <a:latin typeface="Arial" charset="0"/>
                      </a:endParaRPr>
                    </a:p>
                  </a:txBody>
                  <a:tcPr marL="91434" marR="9143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i-FI" sz="1600" b="1" i="0" u="none" strike="noStrike" cap="none" normalizeH="0" baseline="0" dirty="0">
                          <a:ln>
                            <a:noFill/>
                          </a:ln>
                          <a:solidFill>
                            <a:schemeClr val="tx1"/>
                          </a:solidFill>
                          <a:effectLst/>
                          <a:latin typeface="Arial" charset="0"/>
                        </a:rPr>
                        <a:t>97</a:t>
                      </a:r>
                      <a:r>
                        <a:rPr kumimoji="0" lang="cs-CZ" sz="1600" b="1" i="0" u="none" strike="noStrike" cap="none" normalizeH="0" baseline="0" dirty="0">
                          <a:ln>
                            <a:noFill/>
                          </a:ln>
                          <a:solidFill>
                            <a:schemeClr val="tx1"/>
                          </a:solidFill>
                          <a:effectLst/>
                          <a:latin typeface="Arial" charset="0"/>
                        </a:rPr>
                        <a:t>–</a:t>
                      </a:r>
                      <a:r>
                        <a:rPr kumimoji="0" lang="fi-FI" sz="1600" b="1" i="0" u="none" strike="noStrike" cap="none" normalizeH="0" baseline="0" dirty="0">
                          <a:ln>
                            <a:noFill/>
                          </a:ln>
                          <a:solidFill>
                            <a:schemeClr val="tx1"/>
                          </a:solidFill>
                          <a:effectLst/>
                          <a:latin typeface="Arial" charset="0"/>
                        </a:rPr>
                        <a:t>100</a:t>
                      </a:r>
                      <a:r>
                        <a:rPr kumimoji="0" lang="cs-CZ" sz="1600" b="1" i="0" u="none" strike="noStrike" cap="none" normalizeH="0" baseline="0" dirty="0">
                          <a:ln>
                            <a:noFill/>
                          </a:ln>
                          <a:solidFill>
                            <a:schemeClr val="tx1"/>
                          </a:solidFill>
                          <a:effectLst/>
                          <a:latin typeface="Arial" charset="0"/>
                        </a:rPr>
                        <a:t> </a:t>
                      </a:r>
                      <a:r>
                        <a:rPr kumimoji="0" lang="fi-FI" sz="1600" b="1" i="0" u="none" strike="noStrike" cap="none" normalizeH="0" baseline="0" dirty="0">
                          <a:ln>
                            <a:noFill/>
                          </a:ln>
                          <a:solidFill>
                            <a:schemeClr val="tx1"/>
                          </a:solidFill>
                          <a:effectLst/>
                          <a:latin typeface="Arial" charset="0"/>
                        </a:rPr>
                        <a:t>%</a:t>
                      </a:r>
                      <a:endParaRPr kumimoji="0" lang="en-GB" sz="1600" b="1" i="0" u="none" strike="noStrike" cap="none" normalizeH="0" baseline="0" dirty="0">
                        <a:ln>
                          <a:noFill/>
                        </a:ln>
                        <a:solidFill>
                          <a:schemeClr val="tx1"/>
                        </a:solidFill>
                        <a:effectLst/>
                        <a:latin typeface="Arial" charset="0"/>
                      </a:endParaRPr>
                    </a:p>
                  </a:txBody>
                  <a:tcPr marL="91434" marR="9143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02996349"/>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4939" y="836613"/>
            <a:ext cx="29495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p:cNvSpPr>
          <p:nvPr>
            <p:ph type="title"/>
          </p:nvPr>
        </p:nvSpPr>
        <p:spPr>
          <a:xfrm>
            <a:off x="1894114" y="1105263"/>
            <a:ext cx="6961188" cy="863600"/>
          </a:xfrm>
        </p:spPr>
        <p:txBody>
          <a:bodyPr/>
          <a:lstStyle/>
          <a:p>
            <a:pPr eaLnBrk="1" hangingPunct="1"/>
            <a:r>
              <a:rPr lang="cs-CZ" altLang="cs-CZ" dirty="0" smtClean="0"/>
              <a:t>PROČ JSOU POPULAČNÍ ROZDÍLY?</a:t>
            </a:r>
            <a:endParaRPr lang="en-US" altLang="cs-CZ" dirty="0" smtClean="0"/>
          </a:p>
        </p:txBody>
      </p:sp>
      <p:sp>
        <p:nvSpPr>
          <p:cNvPr id="125955" name="Rectangle 3">
            <a:extLst>
              <a:ext uri="{FF2B5EF4-FFF2-40B4-BE49-F238E27FC236}">
                <a16:creationId xmlns:a16="http://schemas.microsoft.com/office/drawing/2014/main" id="{52D8F995-E3B5-4044-9359-DA87BFEFA5AD}"/>
              </a:ext>
            </a:extLst>
          </p:cNvPr>
          <p:cNvSpPr>
            <a:spLocks noGrp="1" noChangeArrowheads="1"/>
          </p:cNvSpPr>
          <p:nvPr>
            <p:ph idx="1"/>
          </p:nvPr>
        </p:nvSpPr>
        <p:spPr>
          <a:xfrm>
            <a:off x="1894114" y="2205039"/>
            <a:ext cx="5786211" cy="4103687"/>
          </a:xfrm>
        </p:spPr>
        <p:txBody>
          <a:bodyPr/>
          <a:lstStyle/>
          <a:p>
            <a:pPr eaLnBrk="1" hangingPunct="1">
              <a:defRPr/>
            </a:pPr>
            <a:r>
              <a:rPr lang="cs-CZ" sz="1700" dirty="0"/>
              <a:t>Mléko z domestikovaných krav je cenným nutričním zdrojem po více než 8000 let, zvláště ve společenstvech, jež byla schopna laktózu trávit – evoluční výhoda</a:t>
            </a:r>
          </a:p>
          <a:p>
            <a:pPr eaLnBrk="1" hangingPunct="1">
              <a:defRPr/>
            </a:pPr>
            <a:r>
              <a:rPr lang="cs-CZ" sz="1700" dirty="0"/>
              <a:t>Studium rozmanitosti mléčných proteinů u různých ras domestikovaného skotu a intolerance laktózy u lidí ukázaly shodnou geografickou distribuci</a:t>
            </a:r>
            <a:endParaRPr lang="fi-FI" sz="1700" dirty="0"/>
          </a:p>
          <a:p>
            <a:pPr eaLnBrk="1" hangingPunct="1">
              <a:defRPr/>
            </a:pPr>
            <a:r>
              <a:rPr lang="cs-CZ" sz="1700" dirty="0"/>
              <a:t>Populace severní-střední Evropy byla v neolitu vysoce závislá na mléce a tak vznikl silný selekční tlak na laktázovou perzistenci</a:t>
            </a:r>
          </a:p>
          <a:p>
            <a:pPr marL="0" indent="0">
              <a:buNone/>
              <a:defRPr/>
            </a:pPr>
            <a:r>
              <a:rPr lang="en-US" sz="1400" b="1" i="1" dirty="0" err="1">
                <a:latin typeface="Times New Roman" pitchFamily="18" charset="0"/>
              </a:rPr>
              <a:t>Beja</a:t>
            </a:r>
            <a:r>
              <a:rPr lang="en-US" sz="1400" b="1" i="1" dirty="0">
                <a:latin typeface="Times New Roman" pitchFamily="18" charset="0"/>
              </a:rPr>
              <a:t>-Pereira et al: Gene-culture </a:t>
            </a:r>
            <a:r>
              <a:rPr lang="en-US" sz="1400" b="1" i="1" dirty="0" err="1">
                <a:latin typeface="Times New Roman" pitchFamily="18" charset="0"/>
              </a:rPr>
              <a:t>coevolution</a:t>
            </a:r>
            <a:r>
              <a:rPr lang="en-US" sz="1400" b="1" i="1" dirty="0">
                <a:latin typeface="Times New Roman" pitchFamily="18" charset="0"/>
              </a:rPr>
              <a:t> between cattle milk protein genes and human lactase genes. Nat Genet 2003</a:t>
            </a:r>
            <a:endParaRPr lang="en-US" sz="1400" i="1" dirty="0">
              <a:latin typeface="Times New Roman" pitchFamily="18" charset="0"/>
            </a:endParaRPr>
          </a:p>
          <a:p>
            <a:pPr eaLnBrk="1" hangingPunct="1">
              <a:defRPr/>
            </a:pPr>
            <a:endParaRPr lang="en-US" sz="1700" dirty="0"/>
          </a:p>
        </p:txBody>
      </p:sp>
    </p:spTree>
    <p:extLst>
      <p:ext uri="{BB962C8B-B14F-4D97-AF65-F5344CB8AC3E}">
        <p14:creationId xmlns:p14="http://schemas.microsoft.com/office/powerpoint/2010/main" val="2457097157"/>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857250" y="663436"/>
            <a:ext cx="7056438" cy="855663"/>
          </a:xfrm>
        </p:spPr>
        <p:txBody>
          <a:bodyPr/>
          <a:lstStyle/>
          <a:p>
            <a:pPr eaLnBrk="1" hangingPunct="1"/>
            <a:r>
              <a:rPr lang="cs-CZ" altLang="cs-CZ" dirty="0" smtClean="0"/>
              <a:t>NUTRIGENOMIKA</a:t>
            </a:r>
            <a:endParaRPr lang="en-US" altLang="cs-CZ" dirty="0" smtClean="0"/>
          </a:p>
        </p:txBody>
      </p:sp>
      <p:sp>
        <p:nvSpPr>
          <p:cNvPr id="22531" name="Rectangle 3"/>
          <p:cNvSpPr>
            <a:spLocks noGrp="1"/>
          </p:cNvSpPr>
          <p:nvPr>
            <p:ph idx="1"/>
          </p:nvPr>
        </p:nvSpPr>
        <p:spPr>
          <a:xfrm>
            <a:off x="857250" y="1300099"/>
            <a:ext cx="6994525" cy="4584428"/>
          </a:xfrm>
        </p:spPr>
        <p:txBody>
          <a:bodyPr/>
          <a:lstStyle/>
          <a:p>
            <a:pPr eaLnBrk="1" hangingPunct="1"/>
            <a:r>
              <a:rPr lang="en-US" altLang="cs-CZ" sz="3000" b="1" dirty="0">
                <a:solidFill>
                  <a:srgbClr val="0070C0"/>
                </a:solidFill>
              </a:rPr>
              <a:t>Vitamin D</a:t>
            </a:r>
          </a:p>
        </p:txBody>
      </p:sp>
      <p:pic>
        <p:nvPicPr>
          <p:cNvPr id="22532" name="Picture 4" descr="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75" y="1925273"/>
            <a:ext cx="6769100" cy="2498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7" name="Text Box 5">
            <a:extLst>
              <a:ext uri="{FF2B5EF4-FFF2-40B4-BE49-F238E27FC236}">
                <a16:creationId xmlns:a16="http://schemas.microsoft.com/office/drawing/2014/main" id="{E3245090-410A-444C-B608-08526653B0D9}"/>
              </a:ext>
            </a:extLst>
          </p:cNvPr>
          <p:cNvSpPr txBox="1">
            <a:spLocks noChangeArrowheads="1"/>
          </p:cNvSpPr>
          <p:nvPr/>
        </p:nvSpPr>
        <p:spPr bwMode="auto">
          <a:xfrm>
            <a:off x="1082675" y="5643563"/>
            <a:ext cx="9117013" cy="1200329"/>
          </a:xfrm>
          <a:prstGeom prst="rect">
            <a:avLst/>
          </a:prstGeom>
          <a:solidFill>
            <a:schemeClr val="accent6">
              <a:lumMod val="75000"/>
            </a:schemeClr>
          </a:solidFill>
          <a:ln w="12700">
            <a:solidFill>
              <a:schemeClr val="tx1"/>
            </a:solidFill>
            <a:miter lim="800000"/>
            <a:headEnd/>
            <a:tailEnd/>
          </a:ln>
        </p:spPr>
        <p:txBody>
          <a:bodyPr wrap="square">
            <a:spAutoFit/>
          </a:bodyPr>
          <a:lstStyle/>
          <a:p>
            <a:pPr eaLnBrk="1" hangingPunct="1">
              <a:defRPr/>
            </a:pPr>
            <a:r>
              <a:rPr lang="en-US" dirty="0">
                <a:solidFill>
                  <a:schemeClr val="bg2"/>
                </a:solidFill>
                <a:latin typeface="Arial Narrow" pitchFamily="34" charset="0"/>
              </a:rPr>
              <a:t>Wood RJ, </a:t>
            </a:r>
            <a:r>
              <a:rPr lang="en-US" dirty="0" err="1">
                <a:solidFill>
                  <a:schemeClr val="bg2"/>
                </a:solidFill>
                <a:latin typeface="Arial Narrow" pitchFamily="34" charset="0"/>
              </a:rPr>
              <a:t>Tchack</a:t>
            </a:r>
            <a:r>
              <a:rPr lang="en-US" dirty="0">
                <a:solidFill>
                  <a:schemeClr val="bg2"/>
                </a:solidFill>
                <a:latin typeface="Arial Narrow" pitchFamily="34" charset="0"/>
              </a:rPr>
              <a:t> L, Angelo G, </a:t>
            </a:r>
            <a:r>
              <a:rPr lang="en-US" dirty="0" err="1">
                <a:solidFill>
                  <a:schemeClr val="bg2"/>
                </a:solidFill>
                <a:latin typeface="Arial Narrow" pitchFamily="34" charset="0"/>
              </a:rPr>
              <a:t>etal</a:t>
            </a:r>
            <a:r>
              <a:rPr lang="en-US" dirty="0">
                <a:solidFill>
                  <a:schemeClr val="bg2"/>
                </a:solidFill>
                <a:latin typeface="Arial Narrow" pitchFamily="34" charset="0"/>
              </a:rPr>
              <a:t>.  DNA Microarray Analysis of Vitamin D-induced Gene Expression in a Human Colon Carcinoma Cell Line.  </a:t>
            </a:r>
            <a:r>
              <a:rPr lang="en-US" i="1" dirty="0">
                <a:solidFill>
                  <a:schemeClr val="bg2"/>
                </a:solidFill>
                <a:latin typeface="Arial Narrow" pitchFamily="34" charset="0"/>
              </a:rPr>
              <a:t>Physiological Genomics </a:t>
            </a:r>
            <a:r>
              <a:rPr lang="en-US" dirty="0">
                <a:solidFill>
                  <a:schemeClr val="bg2"/>
                </a:solidFill>
                <a:latin typeface="Arial Narrow" pitchFamily="34" charset="0"/>
              </a:rPr>
              <a:t>2004;17:122-129.  </a:t>
            </a:r>
          </a:p>
        </p:txBody>
      </p:sp>
      <p:sp>
        <p:nvSpPr>
          <p:cNvPr id="146438" name="Text Box 6">
            <a:extLst>
              <a:ext uri="{FF2B5EF4-FFF2-40B4-BE49-F238E27FC236}">
                <a16:creationId xmlns:a16="http://schemas.microsoft.com/office/drawing/2014/main" id="{2407AFC8-2CE7-45A6-A2B2-04BBA2E6B0B8}"/>
              </a:ext>
            </a:extLst>
          </p:cNvPr>
          <p:cNvSpPr txBox="1">
            <a:spLocks noChangeArrowheads="1"/>
          </p:cNvSpPr>
          <p:nvPr/>
        </p:nvSpPr>
        <p:spPr bwMode="auto">
          <a:xfrm>
            <a:off x="1076325" y="4552829"/>
            <a:ext cx="6775450" cy="1015663"/>
          </a:xfrm>
          <a:prstGeom prst="rect">
            <a:avLst/>
          </a:prstGeom>
          <a:noFill/>
          <a:ln>
            <a:noFill/>
          </a:ln>
          <a:effectLst/>
        </p:spPr>
        <p:txBody>
          <a:bodyPr>
            <a:spAutoFit/>
          </a:bodyPr>
          <a:lstStyle/>
          <a:p>
            <a:pPr fontAlgn="auto">
              <a:spcBef>
                <a:spcPts val="0"/>
              </a:spcBef>
              <a:spcAft>
                <a:spcPts val="0"/>
              </a:spcAft>
              <a:defRPr/>
            </a:pPr>
            <a:r>
              <a:rPr lang="cs-CZ" sz="2000" dirty="0">
                <a:latin typeface="+mn-lt"/>
              </a:rPr>
              <a:t>Konfirmační</a:t>
            </a:r>
            <a:r>
              <a:rPr lang="en-US" sz="2000" dirty="0">
                <a:latin typeface="+mn-lt"/>
              </a:rPr>
              <a:t> PCR </a:t>
            </a:r>
            <a:r>
              <a:rPr lang="cs-CZ" sz="2000" dirty="0">
                <a:latin typeface="+mn-lt"/>
              </a:rPr>
              <a:t>pro geny regulované</a:t>
            </a:r>
            <a:r>
              <a:rPr lang="en-US" sz="2000" dirty="0">
                <a:latin typeface="+mn-lt"/>
              </a:rPr>
              <a:t> 1,25-dihydroxyvitamin</a:t>
            </a:r>
            <a:r>
              <a:rPr lang="cs-CZ" sz="2000" dirty="0" err="1">
                <a:latin typeface="+mn-lt"/>
              </a:rPr>
              <a:t>em</a:t>
            </a:r>
            <a:r>
              <a:rPr lang="en-US" sz="2000" dirty="0">
                <a:latin typeface="+mn-lt"/>
              </a:rPr>
              <a:t> </a:t>
            </a:r>
            <a:r>
              <a:rPr lang="cs-CZ" sz="2000" dirty="0">
                <a:latin typeface="+mn-lt"/>
              </a:rPr>
              <a:t>(</a:t>
            </a:r>
            <a:r>
              <a:rPr lang="en-US" sz="2000" dirty="0" err="1">
                <a:latin typeface="+mn-lt"/>
              </a:rPr>
              <a:t>Affymetrix</a:t>
            </a:r>
            <a:r>
              <a:rPr lang="en-US" sz="2000" dirty="0">
                <a:latin typeface="+mn-lt"/>
              </a:rPr>
              <a:t> </a:t>
            </a:r>
            <a:r>
              <a:rPr lang="en-US" sz="2000" dirty="0" err="1">
                <a:latin typeface="+mn-lt"/>
              </a:rPr>
              <a:t>GeneChip</a:t>
            </a:r>
            <a:r>
              <a:rPr lang="en-US" sz="2000" dirty="0">
                <a:latin typeface="+mn-lt"/>
              </a:rPr>
              <a:t> transcriptional profiling</a:t>
            </a:r>
            <a:r>
              <a:rPr lang="cs-CZ" sz="2000" dirty="0">
                <a:latin typeface="+mn-lt"/>
              </a:rPr>
              <a:t>)</a:t>
            </a:r>
            <a:endParaRPr lang="en-US" sz="2000" dirty="0">
              <a:latin typeface="+mn-lt"/>
            </a:endParaRPr>
          </a:p>
        </p:txBody>
      </p:sp>
    </p:spTree>
    <p:extLst>
      <p:ext uri="{BB962C8B-B14F-4D97-AF65-F5344CB8AC3E}">
        <p14:creationId xmlns:p14="http://schemas.microsoft.com/office/powerpoint/2010/main" val="4180160370"/>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eaLnBrk="1" hangingPunct="1"/>
            <a:r>
              <a:rPr lang="cs-CZ" altLang="cs-CZ" smtClean="0"/>
              <a:t>MIGRACE Z AFRIKY</a:t>
            </a:r>
            <a:endParaRPr lang="en-US" altLang="cs-CZ" smtClean="0"/>
          </a:p>
        </p:txBody>
      </p:sp>
      <p:grpSp>
        <p:nvGrpSpPr>
          <p:cNvPr id="24579" name="Skupina 8"/>
          <p:cNvGrpSpPr>
            <a:grpSpLocks/>
          </p:cNvGrpSpPr>
          <p:nvPr/>
        </p:nvGrpSpPr>
        <p:grpSpPr bwMode="auto">
          <a:xfrm>
            <a:off x="2676331" y="1595071"/>
            <a:ext cx="6840538" cy="3909159"/>
            <a:chOff x="685800" y="1676400"/>
            <a:chExt cx="7696200" cy="4160617"/>
          </a:xfrm>
        </p:grpSpPr>
        <p:pic>
          <p:nvPicPr>
            <p:cNvPr id="24581" name="Picture 3" descr="Image:Human migratio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76400"/>
              <a:ext cx="7696200" cy="3992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2" name="Line 4"/>
            <p:cNvSpPr>
              <a:spLocks noChangeShapeType="1"/>
            </p:cNvSpPr>
            <p:nvPr/>
          </p:nvSpPr>
          <p:spPr bwMode="auto">
            <a:xfrm flipV="1">
              <a:off x="685800" y="3581400"/>
              <a:ext cx="7696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583" name="Line 5"/>
            <p:cNvSpPr>
              <a:spLocks noChangeShapeType="1"/>
            </p:cNvSpPr>
            <p:nvPr/>
          </p:nvSpPr>
          <p:spPr bwMode="auto">
            <a:xfrm flipV="1">
              <a:off x="685800" y="4953000"/>
              <a:ext cx="7696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48486" name="Text Box 6">
              <a:extLst>
                <a:ext uri="{FF2B5EF4-FFF2-40B4-BE49-F238E27FC236}">
                  <a16:creationId xmlns:a16="http://schemas.microsoft.com/office/drawing/2014/main" id="{FD88CB12-FF1A-4AA2-A19D-588DB0B61949}"/>
                </a:ext>
              </a:extLst>
            </p:cNvPr>
            <p:cNvSpPr txBox="1">
              <a:spLocks noChangeArrowheads="1"/>
            </p:cNvSpPr>
            <p:nvPr/>
          </p:nvSpPr>
          <p:spPr bwMode="auto">
            <a:xfrm>
              <a:off x="4952735" y="3237606"/>
              <a:ext cx="991271" cy="884451"/>
            </a:xfrm>
            <a:prstGeom prst="rect">
              <a:avLst/>
            </a:prstGeom>
            <a:noFill/>
            <a:ln>
              <a:noFill/>
            </a:ln>
            <a:effectLst/>
          </p:spPr>
          <p:txBody>
            <a:bodyPr>
              <a:spAutoFit/>
            </a:bodyPr>
            <a:lstStyle/>
            <a:p>
              <a:pPr fontAlgn="auto">
                <a:spcBef>
                  <a:spcPts val="0"/>
                </a:spcBef>
                <a:spcAft>
                  <a:spcPts val="0"/>
                </a:spcAft>
                <a:defRPr/>
              </a:pPr>
              <a:r>
                <a:rPr lang="en-US">
                  <a:effectLst>
                    <a:outerShdw blurRad="38100" dist="38100" dir="2700000" algn="tl">
                      <a:srgbClr val="000000"/>
                    </a:outerShdw>
                  </a:effectLst>
                  <a:latin typeface="+mn-lt"/>
                </a:rPr>
                <a:t>35</a:t>
              </a:r>
              <a:r>
                <a:rPr lang="en-US">
                  <a:effectLst>
                    <a:outerShdw blurRad="38100" dist="38100" dir="2700000" algn="tl">
                      <a:srgbClr val="000000"/>
                    </a:outerShdw>
                  </a:effectLst>
                  <a:latin typeface="+mn-lt"/>
                  <a:cs typeface="Arial" charset="0"/>
                </a:rPr>
                <a:t>° N</a:t>
              </a:r>
            </a:p>
          </p:txBody>
        </p:sp>
        <p:sp>
          <p:nvSpPr>
            <p:cNvPr id="148487" name="Text Box 7">
              <a:extLst>
                <a:ext uri="{FF2B5EF4-FFF2-40B4-BE49-F238E27FC236}">
                  <a16:creationId xmlns:a16="http://schemas.microsoft.com/office/drawing/2014/main" id="{78291A78-3867-4621-9BD1-A727EE046198}"/>
                </a:ext>
              </a:extLst>
            </p:cNvPr>
            <p:cNvSpPr txBox="1">
              <a:spLocks noChangeArrowheads="1"/>
            </p:cNvSpPr>
            <p:nvPr/>
          </p:nvSpPr>
          <p:spPr bwMode="auto">
            <a:xfrm>
              <a:off x="5029536" y="4952566"/>
              <a:ext cx="1371706" cy="884451"/>
            </a:xfrm>
            <a:prstGeom prst="rect">
              <a:avLst/>
            </a:prstGeom>
            <a:noFill/>
            <a:ln>
              <a:noFill/>
            </a:ln>
            <a:effectLst/>
          </p:spPr>
          <p:txBody>
            <a:bodyPr>
              <a:spAutoFit/>
            </a:bodyPr>
            <a:lstStyle/>
            <a:p>
              <a:pPr fontAlgn="auto">
                <a:spcBef>
                  <a:spcPts val="0"/>
                </a:spcBef>
                <a:spcAft>
                  <a:spcPts val="0"/>
                </a:spcAft>
                <a:defRPr/>
              </a:pPr>
              <a:r>
                <a:rPr lang="en-US">
                  <a:effectLst>
                    <a:outerShdw blurRad="38100" dist="38100" dir="2700000" algn="tl">
                      <a:srgbClr val="000000"/>
                    </a:outerShdw>
                  </a:effectLst>
                  <a:latin typeface="+mn-lt"/>
                </a:rPr>
                <a:t>35° S</a:t>
              </a:r>
            </a:p>
            <a:p>
              <a:pPr fontAlgn="auto">
                <a:spcBef>
                  <a:spcPts val="0"/>
                </a:spcBef>
                <a:spcAft>
                  <a:spcPts val="0"/>
                </a:spcAft>
                <a:defRPr/>
              </a:pPr>
              <a:endParaRPr lang="en-US">
                <a:latin typeface="+mn-lt"/>
              </a:endParaRPr>
            </a:p>
          </p:txBody>
        </p:sp>
      </p:grpSp>
      <p:sp>
        <p:nvSpPr>
          <p:cNvPr id="24584" name="Text Box 8">
            <a:extLst>
              <a:ext uri="{FF2B5EF4-FFF2-40B4-BE49-F238E27FC236}">
                <a16:creationId xmlns:a16="http://schemas.microsoft.com/office/drawing/2014/main" id="{B0E27858-1DB3-4D43-9242-B5480DCFCCC9}"/>
              </a:ext>
            </a:extLst>
          </p:cNvPr>
          <p:cNvSpPr txBox="1">
            <a:spLocks noChangeArrowheads="1"/>
          </p:cNvSpPr>
          <p:nvPr/>
        </p:nvSpPr>
        <p:spPr bwMode="auto">
          <a:xfrm>
            <a:off x="2662417" y="5667070"/>
            <a:ext cx="6840538" cy="590550"/>
          </a:xfrm>
          <a:prstGeom prst="rect">
            <a:avLst/>
          </a:prstGeom>
          <a:solidFill>
            <a:schemeClr val="accent6">
              <a:lumMod val="75000"/>
            </a:schemeClr>
          </a:solidFill>
          <a:ln w="9525">
            <a:solidFill>
              <a:schemeClr val="tx1"/>
            </a:solidFill>
            <a:miter lim="800000"/>
            <a:headEnd/>
            <a:tailEnd/>
          </a:ln>
        </p:spPr>
        <p:txBody>
          <a:bodyPr>
            <a:spAutoFit/>
          </a:bodyPr>
          <a:lstStyle/>
          <a:p>
            <a:pPr eaLnBrk="1" hangingPunct="1">
              <a:defRPr/>
            </a:pPr>
            <a:r>
              <a:rPr lang="en-US" sz="1600" dirty="0" err="1">
                <a:solidFill>
                  <a:schemeClr val="bg2"/>
                </a:solidFill>
                <a:latin typeface="Arial Narrow" pitchFamily="34" charset="0"/>
              </a:rPr>
              <a:t>Lamson</a:t>
            </a:r>
            <a:r>
              <a:rPr lang="en-US" sz="1600" dirty="0">
                <a:solidFill>
                  <a:schemeClr val="bg2"/>
                </a:solidFill>
                <a:latin typeface="Arial Narrow" pitchFamily="34" charset="0"/>
              </a:rPr>
              <a:t> </a:t>
            </a:r>
            <a:r>
              <a:rPr lang="en-US" sz="1600" dirty="0" err="1">
                <a:solidFill>
                  <a:schemeClr val="bg2"/>
                </a:solidFill>
                <a:latin typeface="Arial Narrow" pitchFamily="34" charset="0"/>
              </a:rPr>
              <a:t>Rl</a:t>
            </a:r>
            <a:r>
              <a:rPr lang="en-US" sz="1600" dirty="0">
                <a:solidFill>
                  <a:schemeClr val="bg2"/>
                </a:solidFill>
                <a:latin typeface="Arial Narrow" pitchFamily="34" charset="0"/>
              </a:rPr>
              <a:t>, </a:t>
            </a:r>
            <a:r>
              <a:rPr lang="en-US" sz="1600" dirty="0" err="1">
                <a:solidFill>
                  <a:schemeClr val="bg2"/>
                </a:solidFill>
                <a:latin typeface="Arial Narrow" pitchFamily="34" charset="0"/>
              </a:rPr>
              <a:t>etal</a:t>
            </a:r>
            <a:r>
              <a:rPr lang="en-US" sz="1600" dirty="0">
                <a:solidFill>
                  <a:schemeClr val="bg2"/>
                </a:solidFill>
                <a:latin typeface="Arial Narrow" pitchFamily="34" charset="0"/>
              </a:rPr>
              <a:t>.  SLC24A5, a putative </a:t>
            </a:r>
            <a:r>
              <a:rPr lang="en-US" sz="1600" dirty="0" err="1">
                <a:solidFill>
                  <a:schemeClr val="bg2"/>
                </a:solidFill>
                <a:latin typeface="Arial Narrow" pitchFamily="34" charset="0"/>
              </a:rPr>
              <a:t>cation</a:t>
            </a:r>
            <a:r>
              <a:rPr lang="en-US" sz="1600" dirty="0">
                <a:solidFill>
                  <a:schemeClr val="bg2"/>
                </a:solidFill>
                <a:latin typeface="Arial Narrow" pitchFamily="34" charset="0"/>
              </a:rPr>
              <a:t> exchanger, affects pigmentation in </a:t>
            </a:r>
            <a:r>
              <a:rPr lang="en-US" sz="1600" dirty="0" err="1">
                <a:solidFill>
                  <a:schemeClr val="bg2"/>
                </a:solidFill>
                <a:latin typeface="Arial Narrow" pitchFamily="34" charset="0"/>
              </a:rPr>
              <a:t>zebrafish</a:t>
            </a:r>
            <a:r>
              <a:rPr lang="en-US" sz="1600" dirty="0">
                <a:solidFill>
                  <a:schemeClr val="bg2"/>
                </a:solidFill>
                <a:latin typeface="Arial Narrow" pitchFamily="34" charset="0"/>
              </a:rPr>
              <a:t> and humans.  </a:t>
            </a:r>
            <a:r>
              <a:rPr lang="en-US" sz="1600" i="1" dirty="0">
                <a:solidFill>
                  <a:schemeClr val="bg2"/>
                </a:solidFill>
                <a:latin typeface="Arial Narrow" pitchFamily="34" charset="0"/>
              </a:rPr>
              <a:t>Science  </a:t>
            </a:r>
            <a:r>
              <a:rPr lang="en-US" sz="1600" dirty="0">
                <a:solidFill>
                  <a:schemeClr val="bg2"/>
                </a:solidFill>
                <a:latin typeface="Arial Narrow" pitchFamily="34" charset="0"/>
              </a:rPr>
              <a:t>2005;310:1782-1786.</a:t>
            </a:r>
          </a:p>
        </p:txBody>
      </p:sp>
    </p:spTree>
    <p:extLst>
      <p:ext uri="{BB962C8B-B14F-4D97-AF65-F5344CB8AC3E}">
        <p14:creationId xmlns:p14="http://schemas.microsoft.com/office/powerpoint/2010/main" val="1962361982"/>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lide120"/>
          <p:cNvPicPr>
            <a:picLocks noChangeAspect="1" noChangeArrowheads="1"/>
          </p:cNvPicPr>
          <p:nvPr/>
        </p:nvPicPr>
        <p:blipFill>
          <a:blip r:embed="rId3">
            <a:extLst>
              <a:ext uri="{28A0092B-C50C-407E-A947-70E740481C1C}">
                <a14:useLocalDpi xmlns:a14="http://schemas.microsoft.com/office/drawing/2010/main" val="0"/>
              </a:ext>
            </a:extLst>
          </a:blip>
          <a:srcRect l="2831"/>
          <a:stretch>
            <a:fillRect/>
          </a:stretch>
        </p:blipFill>
        <p:spPr bwMode="auto">
          <a:xfrm>
            <a:off x="3432176" y="1412876"/>
            <a:ext cx="6842125" cy="4689475"/>
          </a:xfrm>
          <a:prstGeom prst="rect">
            <a:avLst/>
          </a:prstGeom>
          <a:noFill/>
          <a:ln w="1905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145768"/>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6832600" y="1916114"/>
            <a:ext cx="3835400" cy="4725987"/>
            <a:chOff x="3286" y="733"/>
            <a:chExt cx="2240" cy="2853"/>
          </a:xfrm>
        </p:grpSpPr>
        <p:sp>
          <p:nvSpPr>
            <p:cNvPr id="29712" name="Rectangle 16">
              <a:extLst>
                <a:ext uri="{FF2B5EF4-FFF2-40B4-BE49-F238E27FC236}">
                  <a16:creationId xmlns:a16="http://schemas.microsoft.com/office/drawing/2014/main" id="{077E3B8F-63BE-4EB4-AB2C-FCB3277788DD}"/>
                </a:ext>
              </a:extLst>
            </p:cNvPr>
            <p:cNvSpPr>
              <a:spLocks noChangeArrowheads="1"/>
            </p:cNvSpPr>
            <p:nvPr/>
          </p:nvSpPr>
          <p:spPr bwMode="auto">
            <a:xfrm>
              <a:off x="3319" y="779"/>
              <a:ext cx="2207" cy="2807"/>
            </a:xfrm>
            <a:prstGeom prst="rect">
              <a:avLst/>
            </a:prstGeom>
            <a:solidFill>
              <a:schemeClr val="bg1"/>
            </a:solidFill>
            <a:ln>
              <a:noFill/>
            </a:ln>
            <a:effectLst>
              <a:prstShdw prst="shdw17" dist="17961" dir="2700000">
                <a:schemeClr val="bg1">
                  <a:gamma/>
                  <a:shade val="60000"/>
                  <a:invGamma/>
                </a:schemeClr>
              </a:prstShdw>
            </a:effectLst>
          </p:spPr>
          <p:txBody>
            <a:bodyPr wrap="none" anchor="ctr"/>
            <a:lstStyle/>
            <a:p>
              <a:pPr fontAlgn="auto">
                <a:spcBef>
                  <a:spcPts val="0"/>
                </a:spcBef>
                <a:spcAft>
                  <a:spcPts val="0"/>
                </a:spcAft>
                <a:defRPr/>
              </a:pPr>
              <a:endParaRPr lang="cs-CZ">
                <a:latin typeface="+mn-lt"/>
              </a:endParaRPr>
            </a:p>
          </p:txBody>
        </p:sp>
        <p:pic>
          <p:nvPicPr>
            <p:cNvPr id="7188" name="Picture 17"/>
            <p:cNvPicPr>
              <a:picLocks noChangeAspect="1" noChangeArrowheads="1"/>
            </p:cNvPicPr>
            <p:nvPr/>
          </p:nvPicPr>
          <p:blipFill>
            <a:blip r:embed="rId2">
              <a:clrChange>
                <a:clrFrom>
                  <a:srgbClr val="F3EAD9"/>
                </a:clrFrom>
                <a:clrTo>
                  <a:srgbClr val="F3EAD9">
                    <a:alpha val="0"/>
                  </a:srgbClr>
                </a:clrTo>
              </a:clrChange>
              <a:extLst>
                <a:ext uri="{28A0092B-C50C-407E-A947-70E740481C1C}">
                  <a14:useLocalDpi xmlns:a14="http://schemas.microsoft.com/office/drawing/2010/main" val="0"/>
                </a:ext>
              </a:extLst>
            </a:blip>
            <a:srcRect r="52997" b="24898"/>
            <a:stretch>
              <a:fillRect/>
            </a:stretch>
          </p:blipFill>
          <p:spPr bwMode="auto">
            <a:xfrm>
              <a:off x="3286" y="733"/>
              <a:ext cx="2240" cy="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9" name="Rectangle 18"/>
            <p:cNvSpPr>
              <a:spLocks noChangeArrowheads="1"/>
            </p:cNvSpPr>
            <p:nvPr/>
          </p:nvSpPr>
          <p:spPr bwMode="auto">
            <a:xfrm>
              <a:off x="3336" y="816"/>
              <a:ext cx="380"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29715" name="Rectangle 19">
              <a:extLst>
                <a:ext uri="{FF2B5EF4-FFF2-40B4-BE49-F238E27FC236}">
                  <a16:creationId xmlns:a16="http://schemas.microsoft.com/office/drawing/2014/main" id="{A8E397D4-4CB0-467A-99C0-D7789BA08C58}"/>
                </a:ext>
              </a:extLst>
            </p:cNvPr>
            <p:cNvSpPr>
              <a:spLocks noChangeArrowheads="1"/>
            </p:cNvSpPr>
            <p:nvPr/>
          </p:nvSpPr>
          <p:spPr bwMode="auto">
            <a:xfrm>
              <a:off x="3431" y="1190"/>
              <a:ext cx="1973" cy="2141"/>
            </a:xfrm>
            <a:prstGeom prst="rect">
              <a:avLst/>
            </a:prstGeom>
            <a:noFill/>
            <a:ln w="19050">
              <a:solidFill>
                <a:schemeClr val="tx1"/>
              </a:solidFill>
              <a:miter lim="800000"/>
              <a:headEnd/>
              <a:tailEnd/>
            </a:ln>
            <a:effectLst>
              <a:prstShdw prst="shdw17" dist="17961" dir="2700000">
                <a:schemeClr val="tx1">
                  <a:gamma/>
                  <a:shade val="60000"/>
                  <a:invGamma/>
                </a:schemeClr>
              </a:prstShdw>
            </a:effectLst>
          </p:spPr>
          <p:txBody>
            <a:bodyPr wrap="none" anchor="ctr"/>
            <a:lstStyle/>
            <a:p>
              <a:pPr fontAlgn="auto">
                <a:spcBef>
                  <a:spcPts val="0"/>
                </a:spcBef>
                <a:spcAft>
                  <a:spcPts val="0"/>
                </a:spcAft>
                <a:defRPr/>
              </a:pPr>
              <a:endParaRPr lang="cs-CZ">
                <a:latin typeface="+mn-lt"/>
              </a:endParaRPr>
            </a:p>
          </p:txBody>
        </p:sp>
      </p:grpSp>
      <p:sp>
        <p:nvSpPr>
          <p:cNvPr id="7171" name="Rectangle 20"/>
          <p:cNvSpPr>
            <a:spLocks noGrp="1"/>
          </p:cNvSpPr>
          <p:nvPr>
            <p:ph type="title"/>
          </p:nvPr>
        </p:nvSpPr>
        <p:spPr/>
        <p:txBody>
          <a:bodyPr/>
          <a:lstStyle/>
          <a:p>
            <a:pPr eaLnBrk="1" hangingPunct="1"/>
            <a:r>
              <a:rPr lang="cs-CZ" altLang="cs-CZ" smtClean="0"/>
              <a:t>NUTRIENTY JAKO DIETNÍ SIGNÁLY</a:t>
            </a:r>
            <a:endParaRPr lang="nl-NL" altLang="cs-CZ" smtClean="0"/>
          </a:p>
        </p:txBody>
      </p:sp>
      <p:grpSp>
        <p:nvGrpSpPr>
          <p:cNvPr id="7172" name="Skupina 21"/>
          <p:cNvGrpSpPr>
            <a:grpSpLocks/>
          </p:cNvGrpSpPr>
          <p:nvPr/>
        </p:nvGrpSpPr>
        <p:grpSpPr bwMode="auto">
          <a:xfrm>
            <a:off x="2954338" y="1944689"/>
            <a:ext cx="3789362" cy="4547887"/>
            <a:chOff x="457200" y="1625600"/>
            <a:chExt cx="3971159" cy="4765920"/>
          </a:xfrm>
        </p:grpSpPr>
        <p:grpSp>
          <p:nvGrpSpPr>
            <p:cNvPr id="7173" name="Group 2"/>
            <p:cNvGrpSpPr>
              <a:grpSpLocks/>
            </p:cNvGrpSpPr>
            <p:nvPr/>
          </p:nvGrpSpPr>
          <p:grpSpPr bwMode="auto">
            <a:xfrm>
              <a:off x="586608" y="3859459"/>
              <a:ext cx="3841751" cy="2532061"/>
              <a:chOff x="390" y="2438"/>
              <a:chExt cx="2420" cy="1595"/>
            </a:xfrm>
          </p:grpSpPr>
          <p:sp>
            <p:nvSpPr>
              <p:cNvPr id="7180" name="Text Box 3"/>
              <p:cNvSpPr txBox="1">
                <a:spLocks noChangeArrowheads="1"/>
              </p:cNvSpPr>
              <p:nvPr/>
            </p:nvSpPr>
            <p:spPr bwMode="auto">
              <a:xfrm>
                <a:off x="390" y="2842"/>
                <a:ext cx="1089" cy="549"/>
              </a:xfrm>
              <a:prstGeom prst="rect">
                <a:avLst/>
              </a:prstGeom>
              <a:solidFill>
                <a:srgbClr val="0070C0"/>
              </a:solidFill>
              <a:ln>
                <a:noFill/>
              </a:ln>
              <a:effectLst>
                <a:prstShdw prst="shdw17" dist="17961" dir="2700000">
                  <a:srgbClr val="000028"/>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cs-CZ" altLang="cs-CZ" sz="2400">
                    <a:solidFill>
                      <a:srgbClr val="FFC000"/>
                    </a:solidFill>
                    <a:latin typeface="Arial Narrow" panose="020B0606020202030204" pitchFamily="34" charset="0"/>
                  </a:rPr>
                  <a:t>Energetická </a:t>
                </a:r>
              </a:p>
              <a:p>
                <a:pPr algn="ctr" eaLnBrk="1" hangingPunct="1">
                  <a:spcAft>
                    <a:spcPct val="0"/>
                  </a:spcAft>
                  <a:buFontTx/>
                  <a:buNone/>
                </a:pPr>
                <a:r>
                  <a:rPr lang="cs-CZ" altLang="cs-CZ" sz="2400">
                    <a:solidFill>
                      <a:srgbClr val="FFC000"/>
                    </a:solidFill>
                    <a:latin typeface="Arial Narrow" panose="020B0606020202030204" pitchFamily="34" charset="0"/>
                  </a:rPr>
                  <a:t>homeostáza</a:t>
                </a:r>
                <a:endParaRPr lang="en-GB" altLang="cs-CZ" sz="2400">
                  <a:solidFill>
                    <a:srgbClr val="FFC000"/>
                  </a:solidFill>
                  <a:latin typeface="Arial Narrow" panose="020B0606020202030204" pitchFamily="34" charset="0"/>
                </a:endParaRPr>
              </a:p>
            </p:txBody>
          </p:sp>
          <p:sp>
            <p:nvSpPr>
              <p:cNvPr id="7181" name="Text Box 4"/>
              <p:cNvSpPr txBox="1">
                <a:spLocks noChangeArrowheads="1"/>
              </p:cNvSpPr>
              <p:nvPr/>
            </p:nvSpPr>
            <p:spPr bwMode="auto">
              <a:xfrm>
                <a:off x="1131" y="3484"/>
                <a:ext cx="998" cy="549"/>
              </a:xfrm>
              <a:prstGeom prst="rect">
                <a:avLst/>
              </a:prstGeom>
              <a:solidFill>
                <a:srgbClr val="0070C0"/>
              </a:solidFill>
              <a:ln>
                <a:noFill/>
              </a:ln>
              <a:effectLst>
                <a:prstShdw prst="shdw17" dist="17961" dir="2700000">
                  <a:srgbClr val="000028"/>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cs-CZ" altLang="cs-CZ" sz="2400">
                    <a:solidFill>
                      <a:schemeClr val="bg1"/>
                    </a:solidFill>
                    <a:latin typeface="Arial Narrow" panose="020B0606020202030204" pitchFamily="34" charset="0"/>
                  </a:rPr>
                  <a:t>Absorpce</a:t>
                </a:r>
              </a:p>
              <a:p>
                <a:pPr algn="ctr" eaLnBrk="1" hangingPunct="1">
                  <a:spcAft>
                    <a:spcPct val="0"/>
                  </a:spcAft>
                  <a:buFontTx/>
                  <a:buNone/>
                </a:pPr>
                <a:r>
                  <a:rPr lang="cs-CZ" altLang="cs-CZ" sz="2400">
                    <a:solidFill>
                      <a:schemeClr val="bg1"/>
                    </a:solidFill>
                    <a:latin typeface="Arial Narrow" panose="020B0606020202030204" pitchFamily="34" charset="0"/>
                  </a:rPr>
                  <a:t>nutrientů</a:t>
                </a:r>
                <a:endParaRPr lang="en-GB" altLang="cs-CZ" sz="2400">
                  <a:solidFill>
                    <a:schemeClr val="bg1"/>
                  </a:solidFill>
                  <a:latin typeface="Arial Narrow" panose="020B0606020202030204" pitchFamily="34" charset="0"/>
                </a:endParaRPr>
              </a:p>
            </p:txBody>
          </p:sp>
          <p:sp>
            <p:nvSpPr>
              <p:cNvPr id="9233" name="Text Box 5">
                <a:extLst>
                  <a:ext uri="{FF2B5EF4-FFF2-40B4-BE49-F238E27FC236}">
                    <a16:creationId xmlns:a16="http://schemas.microsoft.com/office/drawing/2014/main" id="{FB61CBF1-BF76-41F6-83A5-9DFB39ABB4BA}"/>
                  </a:ext>
                </a:extLst>
              </p:cNvPr>
              <p:cNvSpPr txBox="1">
                <a:spLocks noChangeArrowheads="1"/>
              </p:cNvSpPr>
              <p:nvPr/>
            </p:nvSpPr>
            <p:spPr bwMode="auto">
              <a:xfrm>
                <a:off x="1767" y="2842"/>
                <a:ext cx="1043" cy="549"/>
              </a:xfrm>
              <a:prstGeom prst="rect">
                <a:avLst/>
              </a:prstGeom>
              <a:solidFill>
                <a:srgbClr val="0070C0"/>
              </a:solidFill>
              <a:ln w="9525">
                <a:solidFill>
                  <a:schemeClr val="accent1"/>
                </a:solidFill>
                <a:miter lim="800000"/>
                <a:headEnd/>
                <a:tailEnd/>
              </a:ln>
              <a:effectLst>
                <a:prstShdw prst="shdw17" dist="17961" dir="2700000">
                  <a:srgbClr val="000028"/>
                </a:prstShdw>
              </a:effectLst>
            </p:spPr>
            <p:txBody>
              <a:bodyPr>
                <a:spAutoFit/>
              </a:bodyPr>
              <a:lstStyle/>
              <a:p>
                <a:pPr algn="ctr" eaLnBrk="1" hangingPunct="1">
                  <a:defRPr/>
                </a:pPr>
                <a:r>
                  <a:rPr lang="cs-CZ" dirty="0">
                    <a:solidFill>
                      <a:schemeClr val="accent6">
                        <a:lumMod val="60000"/>
                        <a:lumOff val="40000"/>
                      </a:schemeClr>
                    </a:solidFill>
                    <a:latin typeface="Arial Narrow" pitchFamily="34" charset="0"/>
                  </a:rPr>
                  <a:t>Buněčná</a:t>
                </a:r>
              </a:p>
              <a:p>
                <a:pPr algn="ctr" eaLnBrk="1" hangingPunct="1">
                  <a:defRPr/>
                </a:pPr>
                <a:r>
                  <a:rPr lang="cs-CZ" dirty="0">
                    <a:solidFill>
                      <a:schemeClr val="accent6">
                        <a:lumMod val="60000"/>
                        <a:lumOff val="40000"/>
                      </a:schemeClr>
                    </a:solidFill>
                    <a:latin typeface="Arial Narrow" pitchFamily="34" charset="0"/>
                  </a:rPr>
                  <a:t>proliferace</a:t>
                </a:r>
                <a:endParaRPr lang="en-GB" dirty="0">
                  <a:solidFill>
                    <a:schemeClr val="accent6">
                      <a:lumMod val="60000"/>
                      <a:lumOff val="40000"/>
                    </a:schemeClr>
                  </a:solidFill>
                  <a:latin typeface="Arial Narrow" pitchFamily="34" charset="0"/>
                </a:endParaRPr>
              </a:p>
            </p:txBody>
          </p:sp>
          <p:grpSp>
            <p:nvGrpSpPr>
              <p:cNvPr id="7183" name="Group 6"/>
              <p:cNvGrpSpPr>
                <a:grpSpLocks/>
              </p:cNvGrpSpPr>
              <p:nvPr/>
            </p:nvGrpSpPr>
            <p:grpSpPr bwMode="auto">
              <a:xfrm>
                <a:off x="900" y="2438"/>
                <a:ext cx="1399" cy="596"/>
                <a:chOff x="864" y="2178"/>
                <a:chExt cx="1399" cy="1155"/>
              </a:xfrm>
            </p:grpSpPr>
            <p:sp>
              <p:nvSpPr>
                <p:cNvPr id="7184" name="Line 7"/>
                <p:cNvSpPr>
                  <a:spLocks noChangeShapeType="1"/>
                </p:cNvSpPr>
                <p:nvPr/>
              </p:nvSpPr>
              <p:spPr bwMode="auto">
                <a:xfrm>
                  <a:off x="1583" y="2178"/>
                  <a:ext cx="680" cy="596"/>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185" name="Line 8"/>
                <p:cNvSpPr>
                  <a:spLocks noChangeShapeType="1"/>
                </p:cNvSpPr>
                <p:nvPr/>
              </p:nvSpPr>
              <p:spPr bwMode="auto">
                <a:xfrm flipH="1">
                  <a:off x="864" y="2178"/>
                  <a:ext cx="719" cy="60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186" name="Line 9"/>
                <p:cNvSpPr>
                  <a:spLocks noChangeShapeType="1"/>
                </p:cNvSpPr>
                <p:nvPr/>
              </p:nvSpPr>
              <p:spPr bwMode="auto">
                <a:xfrm>
                  <a:off x="1583" y="2180"/>
                  <a:ext cx="0" cy="1153"/>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grpSp>
        <p:sp>
          <p:nvSpPr>
            <p:cNvPr id="7174" name="Text Box 10"/>
            <p:cNvSpPr txBox="1">
              <a:spLocks noChangeArrowheads="1"/>
            </p:cNvSpPr>
            <p:nvPr/>
          </p:nvSpPr>
          <p:spPr bwMode="auto">
            <a:xfrm>
              <a:off x="1292225" y="1625600"/>
              <a:ext cx="2557463" cy="4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cs-CZ" altLang="cs-CZ" sz="2400">
                  <a:solidFill>
                    <a:srgbClr val="0070C0"/>
                  </a:solidFill>
                  <a:latin typeface="Arial Narrow" panose="020B0606020202030204" pitchFamily="34" charset="0"/>
                </a:rPr>
                <a:t>Nutriční faktory</a:t>
              </a:r>
              <a:endParaRPr lang="en-GB" altLang="cs-CZ" sz="2400">
                <a:solidFill>
                  <a:srgbClr val="0070C0"/>
                </a:solidFill>
                <a:latin typeface="Arial Narrow" panose="020B0606020202030204" pitchFamily="34" charset="0"/>
              </a:endParaRPr>
            </a:p>
          </p:txBody>
        </p:sp>
        <p:sp>
          <p:nvSpPr>
            <p:cNvPr id="29707" name="Text Box 11">
              <a:extLst>
                <a:ext uri="{FF2B5EF4-FFF2-40B4-BE49-F238E27FC236}">
                  <a16:creationId xmlns:a16="http://schemas.microsoft.com/office/drawing/2014/main" id="{5880629D-613D-4A5F-BE39-F5B8B9418150}"/>
                </a:ext>
              </a:extLst>
            </p:cNvPr>
            <p:cNvSpPr txBox="1">
              <a:spLocks noChangeArrowheads="1"/>
            </p:cNvSpPr>
            <p:nvPr/>
          </p:nvSpPr>
          <p:spPr bwMode="auto">
            <a:xfrm>
              <a:off x="1099373" y="2537257"/>
              <a:ext cx="2946344" cy="483798"/>
            </a:xfrm>
            <a:prstGeom prst="rect">
              <a:avLst/>
            </a:prstGeom>
            <a:noFill/>
            <a:ln w="9525">
              <a:noFill/>
              <a:miter lim="800000"/>
              <a:headEnd/>
              <a:tailEnd/>
            </a:ln>
          </p:spPr>
          <p:txBody>
            <a:bodyPr>
              <a:spAutoFit/>
            </a:bodyPr>
            <a:lstStyle/>
            <a:p>
              <a:pPr algn="ctr" eaLnBrk="1" hangingPunct="1">
                <a:defRPr/>
              </a:pPr>
              <a:r>
                <a:rPr lang="cs-CZ" dirty="0">
                  <a:solidFill>
                    <a:schemeClr val="accent6">
                      <a:lumMod val="75000"/>
                    </a:schemeClr>
                  </a:solidFill>
                  <a:latin typeface="Arial Narrow" pitchFamily="34" charset="0"/>
                </a:rPr>
                <a:t>Transkripční faktory</a:t>
              </a:r>
              <a:endParaRPr lang="en-GB" dirty="0">
                <a:solidFill>
                  <a:schemeClr val="accent6">
                    <a:lumMod val="75000"/>
                  </a:schemeClr>
                </a:solidFill>
                <a:latin typeface="Arial Narrow" pitchFamily="34" charset="0"/>
              </a:endParaRPr>
            </a:p>
          </p:txBody>
        </p:sp>
        <p:sp>
          <p:nvSpPr>
            <p:cNvPr id="29708" name="Text Box 12">
              <a:extLst>
                <a:ext uri="{FF2B5EF4-FFF2-40B4-BE49-F238E27FC236}">
                  <a16:creationId xmlns:a16="http://schemas.microsoft.com/office/drawing/2014/main" id="{31F05A3D-24D9-424C-BC7C-00D30C1FB6CD}"/>
                </a:ext>
              </a:extLst>
            </p:cNvPr>
            <p:cNvSpPr txBox="1">
              <a:spLocks noChangeArrowheads="1"/>
            </p:cNvSpPr>
            <p:nvPr/>
          </p:nvSpPr>
          <p:spPr bwMode="auto">
            <a:xfrm>
              <a:off x="1234129" y="3377378"/>
              <a:ext cx="2675167" cy="483798"/>
            </a:xfrm>
            <a:prstGeom prst="rect">
              <a:avLst/>
            </a:prstGeom>
            <a:noFill/>
            <a:ln w="9525">
              <a:noFill/>
              <a:miter lim="800000"/>
              <a:headEnd/>
              <a:tailEnd/>
            </a:ln>
          </p:spPr>
          <p:txBody>
            <a:bodyPr>
              <a:spAutoFit/>
            </a:bodyPr>
            <a:lstStyle/>
            <a:p>
              <a:pPr algn="ctr" eaLnBrk="1" hangingPunct="1">
                <a:defRPr/>
              </a:pPr>
              <a:r>
                <a:rPr lang="cs-CZ" dirty="0">
                  <a:solidFill>
                    <a:schemeClr val="accent6">
                      <a:lumMod val="75000"/>
                    </a:schemeClr>
                  </a:solidFill>
                  <a:latin typeface="Arial Narrow" pitchFamily="34" charset="0"/>
                </a:rPr>
                <a:t>Genová transkripce</a:t>
              </a:r>
              <a:endParaRPr lang="en-GB" dirty="0">
                <a:solidFill>
                  <a:schemeClr val="accent6">
                    <a:lumMod val="75000"/>
                  </a:schemeClr>
                </a:solidFill>
                <a:latin typeface="Arial Narrow" pitchFamily="34" charset="0"/>
              </a:endParaRPr>
            </a:p>
          </p:txBody>
        </p:sp>
        <p:sp>
          <p:nvSpPr>
            <p:cNvPr id="7177" name="Line 13"/>
            <p:cNvSpPr>
              <a:spLocks noChangeShapeType="1"/>
            </p:cNvSpPr>
            <p:nvPr/>
          </p:nvSpPr>
          <p:spPr bwMode="auto">
            <a:xfrm>
              <a:off x="2571750" y="2105025"/>
              <a:ext cx="0" cy="3810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178" name="Line 14"/>
            <p:cNvSpPr>
              <a:spLocks noChangeShapeType="1"/>
            </p:cNvSpPr>
            <p:nvPr/>
          </p:nvSpPr>
          <p:spPr bwMode="auto">
            <a:xfrm>
              <a:off x="2571750" y="3059113"/>
              <a:ext cx="0" cy="3810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179" name="Rectangle 21"/>
            <p:cNvSpPr>
              <a:spLocks noChangeArrowheads="1"/>
            </p:cNvSpPr>
            <p:nvPr/>
          </p:nvSpPr>
          <p:spPr bwMode="auto">
            <a:xfrm>
              <a:off x="457200" y="4483100"/>
              <a:ext cx="1955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grpSp>
    </p:spTree>
    <p:extLst>
      <p:ext uri="{BB962C8B-B14F-4D97-AF65-F5344CB8AC3E}">
        <p14:creationId xmlns:p14="http://schemas.microsoft.com/office/powerpoint/2010/main" val="17680742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pPr eaLnBrk="1" hangingPunct="1"/>
            <a:r>
              <a:rPr lang="cs-CZ" altLang="cs-CZ" smtClean="0"/>
              <a:t>Původní barva kůže dle zeměpisné šířky</a:t>
            </a:r>
            <a:r>
              <a:rPr lang="en-US" altLang="cs-CZ" smtClean="0"/>
              <a:t> </a:t>
            </a:r>
          </a:p>
        </p:txBody>
      </p:sp>
      <p:grpSp>
        <p:nvGrpSpPr>
          <p:cNvPr id="28675" name="Skupina 8"/>
          <p:cNvGrpSpPr>
            <a:grpSpLocks/>
          </p:cNvGrpSpPr>
          <p:nvPr/>
        </p:nvGrpSpPr>
        <p:grpSpPr bwMode="auto">
          <a:xfrm>
            <a:off x="3359150" y="1916113"/>
            <a:ext cx="6985000" cy="4175304"/>
            <a:chOff x="228600" y="1752600"/>
            <a:chExt cx="8610600" cy="4650007"/>
          </a:xfrm>
        </p:grpSpPr>
        <p:pic>
          <p:nvPicPr>
            <p:cNvPr id="28677" name="Picture 3" descr="Map_of_skin_hue_equi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8610600" cy="4260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678" name="Line 4"/>
            <p:cNvSpPr>
              <a:spLocks noChangeShapeType="1"/>
            </p:cNvSpPr>
            <p:nvPr/>
          </p:nvSpPr>
          <p:spPr bwMode="auto">
            <a:xfrm>
              <a:off x="228600" y="3124200"/>
              <a:ext cx="861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679" name="Line 5"/>
            <p:cNvSpPr>
              <a:spLocks noChangeShapeType="1"/>
            </p:cNvSpPr>
            <p:nvPr/>
          </p:nvSpPr>
          <p:spPr bwMode="auto">
            <a:xfrm flipH="1">
              <a:off x="228600" y="5105400"/>
              <a:ext cx="861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2582" name="Text Box 6">
              <a:extLst>
                <a:ext uri="{FF2B5EF4-FFF2-40B4-BE49-F238E27FC236}">
                  <a16:creationId xmlns:a16="http://schemas.microsoft.com/office/drawing/2014/main" id="{92B31970-80BF-4F91-AF13-C05E72D8FA18}"/>
                </a:ext>
              </a:extLst>
            </p:cNvPr>
            <p:cNvSpPr txBox="1">
              <a:spLocks noChangeArrowheads="1"/>
            </p:cNvSpPr>
            <p:nvPr/>
          </p:nvSpPr>
          <p:spPr bwMode="auto">
            <a:xfrm>
              <a:off x="3336244" y="5065809"/>
              <a:ext cx="1160345" cy="1336798"/>
            </a:xfrm>
            <a:prstGeom prst="rect">
              <a:avLst/>
            </a:prstGeom>
            <a:noFill/>
            <a:ln>
              <a:noFill/>
            </a:ln>
            <a:effectLst/>
          </p:spPr>
          <p:txBody>
            <a:bodyPr wrap="none">
              <a:spAutoFit/>
            </a:bodyPr>
            <a:lstStyle/>
            <a:p>
              <a:pPr fontAlgn="auto">
                <a:spcBef>
                  <a:spcPts val="0"/>
                </a:spcBef>
                <a:spcAft>
                  <a:spcPts val="0"/>
                </a:spcAft>
                <a:defRPr/>
              </a:pPr>
              <a:r>
                <a:rPr lang="en-US">
                  <a:effectLst>
                    <a:outerShdw blurRad="38100" dist="38100" dir="2700000" algn="tl">
                      <a:srgbClr val="000000"/>
                    </a:outerShdw>
                  </a:effectLst>
                  <a:latin typeface="+mn-lt"/>
                </a:rPr>
                <a:t>35° S</a:t>
              </a: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p:txBody>
        </p:sp>
        <p:sp>
          <p:nvSpPr>
            <p:cNvPr id="152583" name="Text Box 7">
              <a:extLst>
                <a:ext uri="{FF2B5EF4-FFF2-40B4-BE49-F238E27FC236}">
                  <a16:creationId xmlns:a16="http://schemas.microsoft.com/office/drawing/2014/main" id="{ABD3AFCE-DB4A-48FA-B2F8-89155E3285D6}"/>
                </a:ext>
              </a:extLst>
            </p:cNvPr>
            <p:cNvSpPr txBox="1">
              <a:spLocks noChangeArrowheads="1"/>
            </p:cNvSpPr>
            <p:nvPr/>
          </p:nvSpPr>
          <p:spPr bwMode="auto">
            <a:xfrm>
              <a:off x="3183601" y="2779800"/>
              <a:ext cx="1182083" cy="1336798"/>
            </a:xfrm>
            <a:prstGeom prst="rect">
              <a:avLst/>
            </a:prstGeom>
            <a:noFill/>
            <a:ln>
              <a:noFill/>
            </a:ln>
            <a:effectLst/>
          </p:spPr>
          <p:txBody>
            <a:bodyPr wrap="none">
              <a:spAutoFit/>
            </a:bodyPr>
            <a:lstStyle/>
            <a:p>
              <a:pPr fontAlgn="auto">
                <a:spcBef>
                  <a:spcPts val="0"/>
                </a:spcBef>
                <a:spcAft>
                  <a:spcPts val="0"/>
                </a:spcAft>
                <a:defRPr/>
              </a:pPr>
              <a:r>
                <a:rPr lang="en-US">
                  <a:effectLst>
                    <a:outerShdw blurRad="38100" dist="38100" dir="2700000" algn="tl">
                      <a:srgbClr val="000000"/>
                    </a:outerShdw>
                  </a:effectLst>
                  <a:latin typeface="+mn-lt"/>
                </a:rPr>
                <a:t>35° N</a:t>
              </a: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p:txBody>
        </p:sp>
      </p:grpSp>
      <p:sp>
        <p:nvSpPr>
          <p:cNvPr id="26632" name="Text Box 8">
            <a:extLst>
              <a:ext uri="{FF2B5EF4-FFF2-40B4-BE49-F238E27FC236}">
                <a16:creationId xmlns:a16="http://schemas.microsoft.com/office/drawing/2014/main" id="{AD7BD55A-5DF2-4AE4-9CAC-F51E7E820FF1}"/>
              </a:ext>
            </a:extLst>
          </p:cNvPr>
          <p:cNvSpPr txBox="1">
            <a:spLocks noChangeArrowheads="1"/>
          </p:cNvSpPr>
          <p:nvPr/>
        </p:nvSpPr>
        <p:spPr bwMode="auto">
          <a:xfrm>
            <a:off x="3359150" y="6092825"/>
            <a:ext cx="6985000" cy="323850"/>
          </a:xfrm>
          <a:prstGeom prst="rect">
            <a:avLst/>
          </a:prstGeom>
          <a:solidFill>
            <a:schemeClr val="accent6">
              <a:lumMod val="75000"/>
            </a:schemeClr>
          </a:solidFill>
          <a:ln w="9525">
            <a:solidFill>
              <a:schemeClr val="tx1"/>
            </a:solidFill>
            <a:miter lim="800000"/>
            <a:headEnd/>
            <a:tailEnd/>
          </a:ln>
        </p:spPr>
        <p:txBody>
          <a:bodyPr>
            <a:spAutoFit/>
          </a:bodyPr>
          <a:lstStyle/>
          <a:p>
            <a:pPr eaLnBrk="1" hangingPunct="1">
              <a:defRPr/>
            </a:pPr>
            <a:r>
              <a:rPr lang="en-US" sz="1500" dirty="0" err="1">
                <a:solidFill>
                  <a:schemeClr val="accent6">
                    <a:lumMod val="20000"/>
                    <a:lumOff val="80000"/>
                  </a:schemeClr>
                </a:solidFill>
                <a:latin typeface="Arial Narrow" pitchFamily="34" charset="0"/>
              </a:rPr>
              <a:t>Jablonski</a:t>
            </a:r>
            <a:r>
              <a:rPr lang="en-US" sz="1500" dirty="0">
                <a:solidFill>
                  <a:schemeClr val="accent6">
                    <a:lumMod val="20000"/>
                    <a:lumOff val="80000"/>
                  </a:schemeClr>
                </a:solidFill>
                <a:latin typeface="Arial Narrow" pitchFamily="34" charset="0"/>
              </a:rPr>
              <a:t> NG, Chaplin G.  The evolution of human skin coloration. </a:t>
            </a:r>
            <a:r>
              <a:rPr lang="en-US" sz="1500" i="1" dirty="0">
                <a:solidFill>
                  <a:schemeClr val="accent6">
                    <a:lumMod val="20000"/>
                    <a:lumOff val="80000"/>
                  </a:schemeClr>
                </a:solidFill>
                <a:latin typeface="Arial Narrow" pitchFamily="34" charset="0"/>
              </a:rPr>
              <a:t> J Hum </a:t>
            </a:r>
            <a:r>
              <a:rPr lang="en-US" sz="1500" i="1" dirty="0" err="1">
                <a:solidFill>
                  <a:schemeClr val="accent6">
                    <a:lumMod val="20000"/>
                    <a:lumOff val="80000"/>
                  </a:schemeClr>
                </a:solidFill>
                <a:latin typeface="Arial Narrow" pitchFamily="34" charset="0"/>
              </a:rPr>
              <a:t>Evol</a:t>
            </a:r>
            <a:r>
              <a:rPr lang="en-US" sz="1500" i="1" dirty="0">
                <a:solidFill>
                  <a:schemeClr val="accent6">
                    <a:lumMod val="20000"/>
                    <a:lumOff val="80000"/>
                  </a:schemeClr>
                </a:solidFill>
                <a:latin typeface="Arial Narrow" pitchFamily="34" charset="0"/>
              </a:rPr>
              <a:t> </a:t>
            </a:r>
            <a:r>
              <a:rPr lang="en-US" sz="1500" dirty="0">
                <a:solidFill>
                  <a:schemeClr val="accent6">
                    <a:lumMod val="20000"/>
                    <a:lumOff val="80000"/>
                  </a:schemeClr>
                </a:solidFill>
                <a:latin typeface="Arial Narrow" pitchFamily="34" charset="0"/>
              </a:rPr>
              <a:t>2000;39:57-106</a:t>
            </a:r>
          </a:p>
        </p:txBody>
      </p:sp>
    </p:spTree>
    <p:extLst>
      <p:ext uri="{BB962C8B-B14F-4D97-AF65-F5344CB8AC3E}">
        <p14:creationId xmlns:p14="http://schemas.microsoft.com/office/powerpoint/2010/main" val="3758238002"/>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459" y="2069306"/>
            <a:ext cx="6781800" cy="3983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3" name="Rectangle 3"/>
          <p:cNvSpPr>
            <a:spLocks noGrp="1"/>
          </p:cNvSpPr>
          <p:nvPr>
            <p:ph type="title"/>
          </p:nvPr>
        </p:nvSpPr>
        <p:spPr>
          <a:xfrm>
            <a:off x="1149531" y="1092200"/>
            <a:ext cx="10319657" cy="863600"/>
          </a:xfrm>
        </p:spPr>
        <p:txBody>
          <a:bodyPr/>
          <a:lstStyle/>
          <a:p>
            <a:pPr eaLnBrk="1" hangingPunct="1"/>
            <a:r>
              <a:rPr lang="cs-CZ" altLang="cs-CZ" dirty="0" smtClean="0"/>
              <a:t>Sezónní kolísaní hladin</a:t>
            </a:r>
            <a:r>
              <a:rPr lang="en-US" altLang="cs-CZ" dirty="0" smtClean="0"/>
              <a:t> 25-hydroxyvitamin</a:t>
            </a:r>
            <a:r>
              <a:rPr lang="cs-CZ" altLang="cs-CZ" dirty="0" smtClean="0"/>
              <a:t>u</a:t>
            </a:r>
            <a:r>
              <a:rPr lang="en-US" altLang="cs-CZ" dirty="0" smtClean="0"/>
              <a:t> D </a:t>
            </a:r>
            <a:r>
              <a:rPr lang="cs-CZ" altLang="cs-CZ" dirty="0" smtClean="0"/>
              <a:t>u lidí v oblasti</a:t>
            </a:r>
            <a:r>
              <a:rPr lang="en-US" altLang="cs-CZ" dirty="0" smtClean="0"/>
              <a:t> 48° N</a:t>
            </a:r>
          </a:p>
        </p:txBody>
      </p:sp>
      <p:sp>
        <p:nvSpPr>
          <p:cNvPr id="27652" name="Text Box 4">
            <a:extLst>
              <a:ext uri="{FF2B5EF4-FFF2-40B4-BE49-F238E27FC236}">
                <a16:creationId xmlns:a16="http://schemas.microsoft.com/office/drawing/2014/main" id="{E9F600F8-5AAE-4A81-AD70-0D73DDD2BC5F}"/>
              </a:ext>
            </a:extLst>
          </p:cNvPr>
          <p:cNvSpPr txBox="1">
            <a:spLocks noChangeArrowheads="1"/>
          </p:cNvSpPr>
          <p:nvPr/>
        </p:nvSpPr>
        <p:spPr bwMode="auto">
          <a:xfrm>
            <a:off x="2918459" y="6165850"/>
            <a:ext cx="6913563" cy="338138"/>
          </a:xfrm>
          <a:prstGeom prst="rect">
            <a:avLst/>
          </a:prstGeom>
          <a:solidFill>
            <a:schemeClr val="accent6">
              <a:lumMod val="75000"/>
            </a:schemeClr>
          </a:solidFill>
          <a:ln w="9525">
            <a:solidFill>
              <a:schemeClr val="tx1"/>
            </a:solidFill>
            <a:miter lim="800000"/>
            <a:headEnd/>
            <a:tailEnd/>
          </a:ln>
        </p:spPr>
        <p:txBody>
          <a:bodyPr>
            <a:spAutoFit/>
          </a:bodyPr>
          <a:lstStyle/>
          <a:p>
            <a:pPr eaLnBrk="1" hangingPunct="1">
              <a:defRPr/>
            </a:pPr>
            <a:r>
              <a:rPr lang="en-US" sz="1600" dirty="0" err="1">
                <a:solidFill>
                  <a:schemeClr val="bg2"/>
                </a:solidFill>
                <a:latin typeface="Arial Narrow" pitchFamily="34" charset="0"/>
              </a:rPr>
              <a:t>Cannell</a:t>
            </a:r>
            <a:r>
              <a:rPr lang="en-US" sz="1600" dirty="0">
                <a:solidFill>
                  <a:schemeClr val="bg2"/>
                </a:solidFill>
                <a:latin typeface="Arial Narrow" pitchFamily="34" charset="0"/>
              </a:rPr>
              <a:t> JJ, </a:t>
            </a:r>
            <a:r>
              <a:rPr lang="en-US" sz="1600" dirty="0" err="1">
                <a:solidFill>
                  <a:schemeClr val="bg2"/>
                </a:solidFill>
                <a:latin typeface="Arial Narrow" pitchFamily="34" charset="0"/>
              </a:rPr>
              <a:t>etal</a:t>
            </a:r>
            <a:r>
              <a:rPr lang="en-US" sz="1600" dirty="0">
                <a:solidFill>
                  <a:schemeClr val="bg2"/>
                </a:solidFill>
                <a:latin typeface="Arial Narrow" pitchFamily="34" charset="0"/>
              </a:rPr>
              <a:t>.  Epidemic influenza and vitamin D.  </a:t>
            </a:r>
            <a:r>
              <a:rPr lang="en-US" sz="1600" i="1" dirty="0" err="1">
                <a:solidFill>
                  <a:schemeClr val="bg2"/>
                </a:solidFill>
                <a:latin typeface="Arial Narrow" pitchFamily="34" charset="0"/>
              </a:rPr>
              <a:t>Epidemiol</a:t>
            </a:r>
            <a:r>
              <a:rPr lang="en-US" sz="1600" i="1" dirty="0">
                <a:solidFill>
                  <a:schemeClr val="bg2"/>
                </a:solidFill>
                <a:latin typeface="Arial Narrow" pitchFamily="34" charset="0"/>
              </a:rPr>
              <a:t> Infect</a:t>
            </a:r>
            <a:r>
              <a:rPr lang="en-US" sz="1600" dirty="0">
                <a:solidFill>
                  <a:schemeClr val="bg2"/>
                </a:solidFill>
                <a:latin typeface="Arial Narrow" pitchFamily="34" charset="0"/>
              </a:rPr>
              <a:t> 2006;134:1129-1140</a:t>
            </a:r>
            <a:r>
              <a:rPr lang="en-US" sz="1600" dirty="0">
                <a:latin typeface="Arial Narrow" pitchFamily="34" charset="0"/>
              </a:rPr>
              <a:t>.</a:t>
            </a:r>
            <a:endParaRPr lang="en-US" sz="1200" dirty="0">
              <a:latin typeface="Arial Narrow" pitchFamily="34" charset="0"/>
            </a:endParaRPr>
          </a:p>
        </p:txBody>
      </p:sp>
    </p:spTree>
    <p:extLst>
      <p:ext uri="{BB962C8B-B14F-4D97-AF65-F5344CB8AC3E}">
        <p14:creationId xmlns:p14="http://schemas.microsoft.com/office/powerpoint/2010/main" val="3872249368"/>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acroph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093" y="921885"/>
            <a:ext cx="5688013" cy="495935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28675" name="Text Box 3">
            <a:extLst>
              <a:ext uri="{FF2B5EF4-FFF2-40B4-BE49-F238E27FC236}">
                <a16:creationId xmlns:a16="http://schemas.microsoft.com/office/drawing/2014/main" id="{80F5906B-43A7-4CF3-9652-2D8B39C7AB84}"/>
              </a:ext>
            </a:extLst>
          </p:cNvPr>
          <p:cNvSpPr txBox="1">
            <a:spLocks noChangeArrowheads="1"/>
          </p:cNvSpPr>
          <p:nvPr/>
        </p:nvSpPr>
        <p:spPr bwMode="auto">
          <a:xfrm>
            <a:off x="3359150" y="6096000"/>
            <a:ext cx="6840538" cy="338138"/>
          </a:xfrm>
          <a:prstGeom prst="rect">
            <a:avLst/>
          </a:prstGeom>
          <a:solidFill>
            <a:schemeClr val="accent6">
              <a:lumMod val="75000"/>
            </a:schemeClr>
          </a:solidFill>
          <a:ln w="9525">
            <a:solidFill>
              <a:schemeClr val="tx1"/>
            </a:solidFill>
            <a:miter lim="800000"/>
            <a:headEnd/>
            <a:tailEnd/>
          </a:ln>
        </p:spPr>
        <p:txBody>
          <a:bodyPr>
            <a:spAutoFit/>
          </a:bodyPr>
          <a:lstStyle/>
          <a:p>
            <a:pPr eaLnBrk="1" hangingPunct="1">
              <a:defRPr/>
            </a:pPr>
            <a:r>
              <a:rPr lang="en-US" sz="1600" dirty="0" err="1">
                <a:solidFill>
                  <a:schemeClr val="bg2"/>
                </a:solidFill>
                <a:latin typeface="Arial Narrow" pitchFamily="34" charset="0"/>
              </a:rPr>
              <a:t>Cannell</a:t>
            </a:r>
            <a:r>
              <a:rPr lang="en-US" sz="1600" dirty="0">
                <a:solidFill>
                  <a:schemeClr val="bg2"/>
                </a:solidFill>
                <a:latin typeface="Arial Narrow" pitchFamily="34" charset="0"/>
              </a:rPr>
              <a:t> JJ, </a:t>
            </a:r>
            <a:r>
              <a:rPr lang="en-US" sz="1600" dirty="0" err="1">
                <a:solidFill>
                  <a:schemeClr val="bg2"/>
                </a:solidFill>
                <a:latin typeface="Arial Narrow" pitchFamily="34" charset="0"/>
              </a:rPr>
              <a:t>etal</a:t>
            </a:r>
            <a:r>
              <a:rPr lang="en-US" sz="1600" dirty="0">
                <a:solidFill>
                  <a:schemeClr val="bg2"/>
                </a:solidFill>
                <a:latin typeface="Arial Narrow" pitchFamily="34" charset="0"/>
              </a:rPr>
              <a:t>.  Epidemic influenza and vitamin D.  </a:t>
            </a:r>
            <a:r>
              <a:rPr lang="en-US" sz="1600" i="1" dirty="0" err="1">
                <a:solidFill>
                  <a:schemeClr val="bg2"/>
                </a:solidFill>
                <a:latin typeface="Arial Narrow" pitchFamily="34" charset="0"/>
              </a:rPr>
              <a:t>Epidemiol</a:t>
            </a:r>
            <a:r>
              <a:rPr lang="en-US" sz="1600" i="1" dirty="0">
                <a:solidFill>
                  <a:schemeClr val="bg2"/>
                </a:solidFill>
                <a:latin typeface="Arial Narrow" pitchFamily="34" charset="0"/>
              </a:rPr>
              <a:t> Infect</a:t>
            </a:r>
            <a:r>
              <a:rPr lang="en-US" sz="1600" dirty="0">
                <a:solidFill>
                  <a:schemeClr val="bg2"/>
                </a:solidFill>
                <a:latin typeface="Arial Narrow" pitchFamily="34" charset="0"/>
              </a:rPr>
              <a:t> 2006;134:1129-1140</a:t>
            </a:r>
          </a:p>
        </p:txBody>
      </p:sp>
    </p:spTree>
    <p:extLst>
      <p:ext uri="{BB962C8B-B14F-4D97-AF65-F5344CB8AC3E}">
        <p14:creationId xmlns:p14="http://schemas.microsoft.com/office/powerpoint/2010/main" val="589597351"/>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p:cNvSpPr>
          <p:nvPr>
            <p:ph type="title"/>
          </p:nvPr>
        </p:nvSpPr>
        <p:spPr/>
        <p:txBody>
          <a:bodyPr/>
          <a:lstStyle/>
          <a:p>
            <a:pPr eaLnBrk="1" hangingPunct="1"/>
            <a:r>
              <a:rPr lang="cs-CZ" altLang="cs-CZ" smtClean="0"/>
              <a:t>Nekalcemické funkce vitamínu D</a:t>
            </a:r>
            <a:endParaRPr lang="en-US" altLang="cs-CZ" smtClean="0"/>
          </a:p>
        </p:txBody>
      </p:sp>
      <p:grpSp>
        <p:nvGrpSpPr>
          <p:cNvPr id="34819" name="Skupina 13"/>
          <p:cNvGrpSpPr>
            <a:grpSpLocks/>
          </p:cNvGrpSpPr>
          <p:nvPr/>
        </p:nvGrpSpPr>
        <p:grpSpPr bwMode="auto">
          <a:xfrm>
            <a:off x="2941139" y="1727111"/>
            <a:ext cx="7129463" cy="4664075"/>
            <a:chOff x="457200" y="1371600"/>
            <a:chExt cx="8153400" cy="5334000"/>
          </a:xfrm>
        </p:grpSpPr>
        <p:pic>
          <p:nvPicPr>
            <p:cNvPr id="34820" name="Picture 2" descr=" The name of referred object is JCI0629449.f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153400" cy="5235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1" name="Line 4"/>
            <p:cNvSpPr>
              <a:spLocks noChangeShapeType="1"/>
            </p:cNvSpPr>
            <p:nvPr/>
          </p:nvSpPr>
          <p:spPr bwMode="auto">
            <a:xfrm flipH="1" flipV="1">
              <a:off x="990600" y="2362200"/>
              <a:ext cx="457200" cy="1295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25" name="Text Box 5">
              <a:extLst>
                <a:ext uri="{FF2B5EF4-FFF2-40B4-BE49-F238E27FC236}">
                  <a16:creationId xmlns:a16="http://schemas.microsoft.com/office/drawing/2014/main" id="{E3187874-E911-4465-80F8-876AE26A3900}"/>
                </a:ext>
              </a:extLst>
            </p:cNvPr>
            <p:cNvSpPr txBox="1">
              <a:spLocks noChangeArrowheads="1"/>
            </p:cNvSpPr>
            <p:nvPr/>
          </p:nvSpPr>
          <p:spPr bwMode="auto">
            <a:xfrm>
              <a:off x="517112" y="1992508"/>
              <a:ext cx="1111303" cy="351985"/>
            </a:xfrm>
            <a:prstGeom prst="rect">
              <a:avLst/>
            </a:prstGeom>
            <a:noFill/>
            <a:ln>
              <a:noFill/>
            </a:ln>
            <a:effectLst/>
          </p:spPr>
          <p:txBody>
            <a:bodyPr wrap="none">
              <a:spAutoFit/>
            </a:bodyPr>
            <a:lstStyle/>
            <a:p>
              <a:pPr fontAlgn="auto">
                <a:spcBef>
                  <a:spcPts val="0"/>
                </a:spcBef>
                <a:spcAft>
                  <a:spcPts val="0"/>
                </a:spcAft>
                <a:defRPr/>
              </a:pPr>
              <a:r>
                <a:rPr lang="en-US" sz="1400">
                  <a:solidFill>
                    <a:srgbClr val="FF6600"/>
                  </a:solidFill>
                  <a:effectLst>
                    <a:outerShdw blurRad="38100" dist="38100" dir="2700000" algn="tl">
                      <a:srgbClr val="000000"/>
                    </a:outerShdw>
                  </a:effectLst>
                  <a:latin typeface="+mn-lt"/>
                </a:rPr>
                <a:t>Cytokines</a:t>
              </a:r>
            </a:p>
          </p:txBody>
        </p:sp>
        <p:sp>
          <p:nvSpPr>
            <p:cNvPr id="34823" name="Oval 6"/>
            <p:cNvSpPr>
              <a:spLocks noChangeArrowheads="1"/>
            </p:cNvSpPr>
            <p:nvPr/>
          </p:nvSpPr>
          <p:spPr bwMode="auto">
            <a:xfrm>
              <a:off x="4038600" y="6324600"/>
              <a:ext cx="12954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ts val="1000"/>
                </a:spcAft>
                <a:buBlip>
                  <a:blip r:embed="rId4"/>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34824" name="Text Box 7"/>
            <p:cNvSpPr txBox="1">
              <a:spLocks noChangeArrowheads="1"/>
            </p:cNvSpPr>
            <p:nvPr/>
          </p:nvSpPr>
          <p:spPr bwMode="auto">
            <a:xfrm>
              <a:off x="6918325" y="5087938"/>
              <a:ext cx="1311275" cy="2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Blip>
                  <a:blip r:embed="rId4"/>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en-US" altLang="cs-CZ" sz="1000" b="1">
                  <a:latin typeface="Arial Narrow" panose="020B0606020202030204" pitchFamily="34" charset="0"/>
                </a:rPr>
                <a:t>      Adaptive</a:t>
              </a:r>
            </a:p>
          </p:txBody>
        </p:sp>
        <p:sp>
          <p:nvSpPr>
            <p:cNvPr id="34825" name="Text Box 8"/>
            <p:cNvSpPr txBox="1">
              <a:spLocks noChangeArrowheads="1"/>
            </p:cNvSpPr>
            <p:nvPr/>
          </p:nvSpPr>
          <p:spPr bwMode="auto">
            <a:xfrm>
              <a:off x="1660525" y="5240338"/>
              <a:ext cx="1692275" cy="4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Blip>
                  <a:blip r:embed="rId4"/>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en-US" altLang="cs-CZ" sz="1000" b="1">
                  <a:latin typeface="Arial Narrow" panose="020B0606020202030204" pitchFamily="34" charset="0"/>
                </a:rPr>
                <a:t>           Innate </a:t>
              </a:r>
            </a:p>
            <a:p>
              <a:pPr eaLnBrk="1" hangingPunct="1">
                <a:spcAft>
                  <a:spcPct val="0"/>
                </a:spcAft>
                <a:buFontTx/>
                <a:buNone/>
              </a:pPr>
              <a:r>
                <a:rPr lang="en-US" altLang="cs-CZ" sz="1000" b="1">
                  <a:latin typeface="Arial Narrow" panose="020B0606020202030204" pitchFamily="34" charset="0"/>
                </a:rPr>
                <a:t>Immune modulation</a:t>
              </a:r>
            </a:p>
          </p:txBody>
        </p:sp>
        <p:sp>
          <p:nvSpPr>
            <p:cNvPr id="34826" name="Line 9"/>
            <p:cNvSpPr>
              <a:spLocks noChangeShapeType="1"/>
            </p:cNvSpPr>
            <p:nvPr/>
          </p:nvSpPr>
          <p:spPr bwMode="auto">
            <a:xfrm>
              <a:off x="2286000" y="5029200"/>
              <a:ext cx="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4827" name="Oval 10"/>
            <p:cNvSpPr>
              <a:spLocks noChangeArrowheads="1"/>
            </p:cNvSpPr>
            <p:nvPr/>
          </p:nvSpPr>
          <p:spPr bwMode="auto">
            <a:xfrm>
              <a:off x="6858000" y="5029200"/>
              <a:ext cx="1371600" cy="6096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ts val="1000"/>
                </a:spcAft>
                <a:buBlip>
                  <a:blip r:embed="rId4"/>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34828" name="Oval 11"/>
            <p:cNvSpPr>
              <a:spLocks noChangeArrowheads="1"/>
            </p:cNvSpPr>
            <p:nvPr/>
          </p:nvSpPr>
          <p:spPr bwMode="auto">
            <a:xfrm>
              <a:off x="1600200" y="5181600"/>
              <a:ext cx="1447800" cy="6096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ts val="1000"/>
                </a:spcAft>
                <a:buBlip>
                  <a:blip r:embed="rId4"/>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34829" name="Oval 12"/>
            <p:cNvSpPr>
              <a:spLocks noChangeArrowheads="1"/>
            </p:cNvSpPr>
            <p:nvPr/>
          </p:nvSpPr>
          <p:spPr bwMode="auto">
            <a:xfrm>
              <a:off x="5181600" y="4495800"/>
              <a:ext cx="990600" cy="4572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ts val="1000"/>
                </a:spcAft>
                <a:buBlip>
                  <a:blip r:embed="rId4"/>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34830" name="Oval 13"/>
            <p:cNvSpPr>
              <a:spLocks noChangeArrowheads="1"/>
            </p:cNvSpPr>
            <p:nvPr/>
          </p:nvSpPr>
          <p:spPr bwMode="auto">
            <a:xfrm>
              <a:off x="5715000" y="2286000"/>
              <a:ext cx="2667000" cy="6096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ts val="1000"/>
                </a:spcAft>
                <a:buBlip>
                  <a:blip r:embed="rId4"/>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grpSp>
    </p:spTree>
    <p:extLst>
      <p:ext uri="{BB962C8B-B14F-4D97-AF65-F5344CB8AC3E}">
        <p14:creationId xmlns:p14="http://schemas.microsoft.com/office/powerpoint/2010/main" val="1988937609"/>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pPr eaLnBrk="1" hangingPunct="1"/>
            <a:r>
              <a:rPr lang="cs-CZ" altLang="cs-CZ" smtClean="0"/>
              <a:t>Léčba tuberkulózy slunečním svitem</a:t>
            </a:r>
            <a:r>
              <a:rPr lang="en-US" altLang="cs-CZ" smtClean="0"/>
              <a:t> </a:t>
            </a:r>
          </a:p>
        </p:txBody>
      </p:sp>
      <p:pic>
        <p:nvPicPr>
          <p:cNvPr id="36867" name="Picture 3" descr="clip_image001temp_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0" y="1700213"/>
            <a:ext cx="6673850" cy="45958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322416"/>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3216276" y="908051"/>
            <a:ext cx="7127875" cy="855663"/>
          </a:xfrm>
        </p:spPr>
        <p:txBody>
          <a:bodyPr/>
          <a:lstStyle/>
          <a:p>
            <a:pPr eaLnBrk="1" hangingPunct="1"/>
            <a:r>
              <a:rPr lang="cs-CZ" altLang="cs-CZ" sz="2300"/>
              <a:t>Imunomodulační efekty</a:t>
            </a:r>
            <a:r>
              <a:rPr lang="en-US" altLang="cs-CZ" sz="2300"/>
              <a:t> 1,25-dihydroxyvitamin</a:t>
            </a:r>
            <a:r>
              <a:rPr lang="cs-CZ" altLang="cs-CZ" sz="2300"/>
              <a:t>u</a:t>
            </a:r>
            <a:r>
              <a:rPr lang="en-US" altLang="cs-CZ" sz="2300"/>
              <a:t> D</a:t>
            </a:r>
          </a:p>
        </p:txBody>
      </p:sp>
      <p:pic>
        <p:nvPicPr>
          <p:cNvPr id="38915" name="Picture 3" descr="idm52005fi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4" y="1773239"/>
            <a:ext cx="6846887"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Oval 4"/>
          <p:cNvSpPr>
            <a:spLocks noChangeArrowheads="1"/>
          </p:cNvSpPr>
          <p:nvPr/>
        </p:nvSpPr>
        <p:spPr bwMode="auto">
          <a:xfrm>
            <a:off x="4572000" y="5715000"/>
            <a:ext cx="381000" cy="381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ts val="1000"/>
              </a:spcAft>
              <a:buBlip>
                <a:blip r:embed="rId4"/>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38917" name="Oval 5"/>
          <p:cNvSpPr>
            <a:spLocks noChangeArrowheads="1"/>
          </p:cNvSpPr>
          <p:nvPr/>
        </p:nvSpPr>
        <p:spPr bwMode="auto">
          <a:xfrm>
            <a:off x="4648200" y="2209800"/>
            <a:ext cx="533400" cy="3048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ts val="1000"/>
              </a:spcAft>
              <a:buBlip>
                <a:blip r:embed="rId4"/>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38918" name="Oval 6"/>
          <p:cNvSpPr>
            <a:spLocks noChangeArrowheads="1"/>
          </p:cNvSpPr>
          <p:nvPr/>
        </p:nvSpPr>
        <p:spPr bwMode="auto">
          <a:xfrm>
            <a:off x="9067800" y="4648200"/>
            <a:ext cx="609600" cy="2286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ts val="1000"/>
              </a:spcAft>
              <a:buBlip>
                <a:blip r:embed="rId4"/>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38919" name="Oval 7"/>
          <p:cNvSpPr>
            <a:spLocks noChangeArrowheads="1"/>
          </p:cNvSpPr>
          <p:nvPr/>
        </p:nvSpPr>
        <p:spPr bwMode="auto">
          <a:xfrm>
            <a:off x="4800600" y="5257800"/>
            <a:ext cx="533400" cy="381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ts val="1000"/>
              </a:spcAft>
              <a:buBlip>
                <a:blip r:embed="rId4"/>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38920" name="Oval 8"/>
          <p:cNvSpPr>
            <a:spLocks noChangeArrowheads="1"/>
          </p:cNvSpPr>
          <p:nvPr/>
        </p:nvSpPr>
        <p:spPr bwMode="auto">
          <a:xfrm>
            <a:off x="8382000" y="4343400"/>
            <a:ext cx="533400" cy="3048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ts val="1000"/>
              </a:spcAft>
              <a:buBlip>
                <a:blip r:embed="rId4"/>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Tree>
    <p:extLst>
      <p:ext uri="{BB962C8B-B14F-4D97-AF65-F5344CB8AC3E}">
        <p14:creationId xmlns:p14="http://schemas.microsoft.com/office/powerpoint/2010/main" val="148900031"/>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l="4762" t="16667" r="4762" b="4445"/>
          <a:stretch>
            <a:fillRect/>
          </a:stretch>
        </p:blipFill>
        <p:spPr bwMode="auto">
          <a:xfrm>
            <a:off x="2262687" y="2211932"/>
            <a:ext cx="3705225" cy="293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3" name="Rectangle 3"/>
          <p:cNvSpPr>
            <a:spLocks noGrp="1"/>
          </p:cNvSpPr>
          <p:nvPr>
            <p:ph type="title"/>
          </p:nvPr>
        </p:nvSpPr>
        <p:spPr>
          <a:xfrm>
            <a:off x="1240971" y="1092200"/>
            <a:ext cx="9953898" cy="863600"/>
          </a:xfrm>
        </p:spPr>
        <p:txBody>
          <a:bodyPr/>
          <a:lstStyle/>
          <a:p>
            <a:pPr algn="ctr" eaLnBrk="1" hangingPunct="1"/>
            <a:r>
              <a:rPr lang="cs-CZ" altLang="cs-CZ" dirty="0" smtClean="0"/>
              <a:t>Roztroušená skleróza u veteránů ze druhé světové války podle místa bydliště</a:t>
            </a:r>
            <a:endParaRPr lang="en-US" altLang="cs-CZ" dirty="0" smtClean="0"/>
          </a:p>
        </p:txBody>
      </p:sp>
      <p:pic>
        <p:nvPicPr>
          <p:cNvPr id="40964" name="Picture 5" descr="nfig001"/>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t="50000"/>
          <a:stretch>
            <a:fillRect/>
          </a:stretch>
        </p:blipFill>
        <p:spPr>
          <a:xfrm>
            <a:off x="6217920" y="2211932"/>
            <a:ext cx="3455988" cy="2925762"/>
          </a:xfrm>
          <a:ln>
            <a:solidFill>
              <a:schemeClr val="tx1"/>
            </a:solidFill>
            <a:miter lim="800000"/>
            <a:headEnd/>
            <a:tailEnd/>
          </a:ln>
        </p:spPr>
      </p:pic>
      <p:sp>
        <p:nvSpPr>
          <p:cNvPr id="32773" name="Text Box 4">
            <a:extLst>
              <a:ext uri="{FF2B5EF4-FFF2-40B4-BE49-F238E27FC236}">
                <a16:creationId xmlns:a16="http://schemas.microsoft.com/office/drawing/2014/main" id="{C09D0C13-3EA2-444C-B0B5-2E121E8E9D31}"/>
              </a:ext>
            </a:extLst>
          </p:cNvPr>
          <p:cNvSpPr txBox="1">
            <a:spLocks noChangeArrowheads="1"/>
          </p:cNvSpPr>
          <p:nvPr/>
        </p:nvSpPr>
        <p:spPr bwMode="auto">
          <a:xfrm>
            <a:off x="2488112" y="5570312"/>
            <a:ext cx="6959600" cy="346075"/>
          </a:xfrm>
          <a:prstGeom prst="rect">
            <a:avLst/>
          </a:prstGeom>
          <a:solidFill>
            <a:schemeClr val="accent6">
              <a:lumMod val="75000"/>
            </a:schemeClr>
          </a:solidFill>
          <a:ln w="9525">
            <a:solidFill>
              <a:schemeClr val="tx1"/>
            </a:solidFill>
            <a:miter lim="800000"/>
            <a:headEnd/>
            <a:tailEnd/>
          </a:ln>
        </p:spPr>
        <p:txBody>
          <a:bodyPr>
            <a:spAutoFit/>
          </a:bodyPr>
          <a:lstStyle/>
          <a:p>
            <a:pPr eaLnBrk="1" hangingPunct="1">
              <a:defRPr/>
            </a:pPr>
            <a:r>
              <a:rPr lang="en-US" sz="1600" dirty="0" err="1">
                <a:solidFill>
                  <a:schemeClr val="bg2"/>
                </a:solidFill>
                <a:latin typeface="Arial Narrow" pitchFamily="34" charset="0"/>
              </a:rPr>
              <a:t>Wallin</a:t>
            </a:r>
            <a:r>
              <a:rPr lang="en-US" sz="1600" dirty="0">
                <a:solidFill>
                  <a:schemeClr val="bg2"/>
                </a:solidFill>
                <a:latin typeface="Arial Narrow" pitchFamily="34" charset="0"/>
              </a:rPr>
              <a:t> MT, </a:t>
            </a:r>
            <a:r>
              <a:rPr lang="en-US" sz="1600" dirty="0" err="1">
                <a:solidFill>
                  <a:schemeClr val="bg2"/>
                </a:solidFill>
                <a:latin typeface="Arial Narrow" pitchFamily="34" charset="0"/>
              </a:rPr>
              <a:t>etal</a:t>
            </a:r>
            <a:r>
              <a:rPr lang="en-US" sz="1600" dirty="0">
                <a:solidFill>
                  <a:schemeClr val="bg2"/>
                </a:solidFill>
                <a:latin typeface="Arial Narrow" pitchFamily="34" charset="0"/>
              </a:rPr>
              <a:t>.  Multiple sclerosis in US veterans… </a:t>
            </a:r>
            <a:r>
              <a:rPr lang="en-US" sz="1600" i="1" dirty="0">
                <a:solidFill>
                  <a:schemeClr val="bg2"/>
                </a:solidFill>
                <a:latin typeface="Arial Narrow" pitchFamily="34" charset="0"/>
              </a:rPr>
              <a:t>Ann </a:t>
            </a:r>
            <a:r>
              <a:rPr lang="en-US" sz="1600" i="1" dirty="0" err="1">
                <a:solidFill>
                  <a:schemeClr val="bg2"/>
                </a:solidFill>
                <a:latin typeface="Arial Narrow" pitchFamily="34" charset="0"/>
              </a:rPr>
              <a:t>Neurol</a:t>
            </a:r>
            <a:r>
              <a:rPr lang="en-US" sz="1600" dirty="0">
                <a:solidFill>
                  <a:schemeClr val="bg2"/>
                </a:solidFill>
                <a:latin typeface="Arial Narrow" pitchFamily="34" charset="0"/>
              </a:rPr>
              <a:t> 2004;55:65-71</a:t>
            </a:r>
            <a:r>
              <a:rPr lang="en-US" sz="1600" dirty="0">
                <a:latin typeface="Arial Narrow" pitchFamily="34" charset="0"/>
              </a:rPr>
              <a:t> </a:t>
            </a:r>
          </a:p>
        </p:txBody>
      </p:sp>
    </p:spTree>
    <p:extLst>
      <p:ext uri="{BB962C8B-B14F-4D97-AF65-F5344CB8AC3E}">
        <p14:creationId xmlns:p14="http://schemas.microsoft.com/office/powerpoint/2010/main" val="3494991930"/>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862149" y="525463"/>
            <a:ext cx="10515600" cy="863600"/>
          </a:xfrm>
        </p:spPr>
        <p:txBody>
          <a:bodyPr/>
          <a:lstStyle/>
          <a:p>
            <a:pPr algn="ctr" eaLnBrk="1" hangingPunct="1"/>
            <a:r>
              <a:rPr lang="cs-CZ" altLang="cs-CZ" dirty="0" smtClean="0"/>
              <a:t>Úmrtnost na rakovinu prsu v souvislosti s průměrnou délkou denního svitu</a:t>
            </a:r>
            <a:endParaRPr lang="en-US" altLang="cs-CZ" dirty="0" smtClean="0"/>
          </a:p>
        </p:txBody>
      </p:sp>
      <p:pic>
        <p:nvPicPr>
          <p:cNvPr id="43011" name="Picture 3" descr="0452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09" y="1640681"/>
            <a:ext cx="58166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a:extLst>
              <a:ext uri="{FF2B5EF4-FFF2-40B4-BE49-F238E27FC236}">
                <a16:creationId xmlns:a16="http://schemas.microsoft.com/office/drawing/2014/main" id="{9D035449-AFEC-4717-BC9B-0F23B362EC99}"/>
              </a:ext>
            </a:extLst>
          </p:cNvPr>
          <p:cNvSpPr>
            <a:spLocks noChangeArrowheads="1"/>
          </p:cNvSpPr>
          <p:nvPr/>
        </p:nvSpPr>
        <p:spPr bwMode="auto">
          <a:xfrm>
            <a:off x="2528796" y="6095999"/>
            <a:ext cx="6854825" cy="533400"/>
          </a:xfrm>
          <a:prstGeom prst="rect">
            <a:avLst/>
          </a:prstGeom>
          <a:solidFill>
            <a:schemeClr val="accent6">
              <a:lumMod val="75000"/>
            </a:schemeClr>
          </a:solidFill>
          <a:ln w="9525">
            <a:solidFill>
              <a:schemeClr val="tx1"/>
            </a:solidFill>
            <a:miter lim="800000"/>
            <a:headEnd/>
            <a:tailEnd/>
          </a:ln>
        </p:spPr>
        <p:txBody>
          <a:bodyPr wrap="none" anchor="ctr"/>
          <a:lstStyle/>
          <a:p>
            <a:pPr eaLnBrk="1" hangingPunct="1">
              <a:defRPr/>
            </a:pPr>
            <a:r>
              <a:rPr lang="en-US" sz="1600" dirty="0" err="1">
                <a:solidFill>
                  <a:schemeClr val="bg2"/>
                </a:solidFill>
                <a:latin typeface="Arial Narrow" pitchFamily="34" charset="0"/>
              </a:rPr>
              <a:t>Lappe</a:t>
            </a:r>
            <a:r>
              <a:rPr lang="en-US" sz="1600" dirty="0">
                <a:solidFill>
                  <a:schemeClr val="bg2"/>
                </a:solidFill>
                <a:latin typeface="Arial Narrow" pitchFamily="34" charset="0"/>
              </a:rPr>
              <a:t> JM, </a:t>
            </a:r>
            <a:r>
              <a:rPr lang="en-US" sz="1600" dirty="0" err="1">
                <a:solidFill>
                  <a:schemeClr val="bg2"/>
                </a:solidFill>
                <a:latin typeface="Arial Narrow" pitchFamily="34" charset="0"/>
              </a:rPr>
              <a:t>etal</a:t>
            </a:r>
            <a:r>
              <a:rPr lang="en-US" sz="1600" dirty="0">
                <a:solidFill>
                  <a:schemeClr val="bg2"/>
                </a:solidFill>
                <a:latin typeface="Arial Narrow" pitchFamily="34" charset="0"/>
              </a:rPr>
              <a:t>.  Vitamin D and calcium supplementation reduces cancer risk: Results</a:t>
            </a:r>
          </a:p>
          <a:p>
            <a:pPr eaLnBrk="1" hangingPunct="1">
              <a:defRPr/>
            </a:pPr>
            <a:r>
              <a:rPr lang="en-US" sz="1600" dirty="0">
                <a:solidFill>
                  <a:schemeClr val="bg2"/>
                </a:solidFill>
                <a:latin typeface="Arial Narrow" pitchFamily="34" charset="0"/>
              </a:rPr>
              <a:t>of a randomized trial.  </a:t>
            </a:r>
            <a:r>
              <a:rPr lang="en-US" sz="1600" i="1" dirty="0">
                <a:solidFill>
                  <a:schemeClr val="bg2"/>
                </a:solidFill>
                <a:latin typeface="Arial Narrow" pitchFamily="34" charset="0"/>
              </a:rPr>
              <a:t>Am J </a:t>
            </a:r>
            <a:r>
              <a:rPr lang="en-US" sz="1600" i="1" dirty="0" err="1">
                <a:solidFill>
                  <a:schemeClr val="bg2"/>
                </a:solidFill>
                <a:latin typeface="Arial Narrow" pitchFamily="34" charset="0"/>
              </a:rPr>
              <a:t>Clin</a:t>
            </a:r>
            <a:r>
              <a:rPr lang="en-US" sz="1600" i="1" dirty="0">
                <a:solidFill>
                  <a:schemeClr val="bg2"/>
                </a:solidFill>
                <a:latin typeface="Arial Narrow" pitchFamily="34" charset="0"/>
              </a:rPr>
              <a:t> </a:t>
            </a:r>
            <a:r>
              <a:rPr lang="en-US" sz="1600" i="1" dirty="0" err="1">
                <a:solidFill>
                  <a:schemeClr val="bg2"/>
                </a:solidFill>
                <a:latin typeface="Arial Narrow" pitchFamily="34" charset="0"/>
              </a:rPr>
              <a:t>Nutr</a:t>
            </a:r>
            <a:r>
              <a:rPr lang="en-US" sz="1600" dirty="0">
                <a:solidFill>
                  <a:schemeClr val="bg2"/>
                </a:solidFill>
                <a:latin typeface="Arial Narrow" pitchFamily="34" charset="0"/>
              </a:rPr>
              <a:t> 2007;85:1586-1591.</a:t>
            </a:r>
          </a:p>
        </p:txBody>
      </p:sp>
    </p:spTree>
    <p:extLst>
      <p:ext uri="{BB962C8B-B14F-4D97-AF65-F5344CB8AC3E}">
        <p14:creationId xmlns:p14="http://schemas.microsoft.com/office/powerpoint/2010/main" val="410206462"/>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3216275" y="1092200"/>
            <a:ext cx="6961188" cy="863600"/>
          </a:xfrm>
        </p:spPr>
        <p:txBody>
          <a:bodyPr/>
          <a:lstStyle/>
          <a:p>
            <a:pPr eaLnBrk="1" hangingPunct="1"/>
            <a:r>
              <a:rPr lang="cs-CZ" altLang="cs-CZ" smtClean="0"/>
              <a:t>GENOMIKA A SVĚTOVÉ ZDRAVÍ</a:t>
            </a:r>
          </a:p>
        </p:txBody>
      </p:sp>
      <p:sp>
        <p:nvSpPr>
          <p:cNvPr id="45059" name="Rectangle 3"/>
          <p:cNvSpPr>
            <a:spLocks noGrp="1"/>
          </p:cNvSpPr>
          <p:nvPr>
            <p:ph idx="1"/>
          </p:nvPr>
        </p:nvSpPr>
        <p:spPr>
          <a:xfrm>
            <a:off x="1619794" y="2205039"/>
            <a:ext cx="8591007" cy="4103687"/>
          </a:xfrm>
        </p:spPr>
        <p:txBody>
          <a:bodyPr/>
          <a:lstStyle/>
          <a:p>
            <a:pPr eaLnBrk="1" hangingPunct="1"/>
            <a:r>
              <a:rPr lang="cs-CZ" altLang="cs-CZ" dirty="0" smtClean="0"/>
              <a:t>90 % peněz na výzkum zdraví se utratí za zdravotní problémy 10 % světové populace</a:t>
            </a:r>
          </a:p>
          <a:p>
            <a:pPr eaLnBrk="1" hangingPunct="1"/>
            <a:endParaRPr lang="cs-CZ" altLang="cs-CZ" dirty="0" smtClean="0"/>
          </a:p>
          <a:p>
            <a:pPr eaLnBrk="1" hangingPunct="1"/>
            <a:r>
              <a:rPr lang="cs-CZ" altLang="cs-CZ" dirty="0" smtClean="0"/>
              <a:t>Světové zdravotnická organizace (WHO) nedávno vydala zprávu "</a:t>
            </a:r>
            <a:r>
              <a:rPr lang="cs-CZ" altLang="cs-CZ" dirty="0" err="1" smtClean="0"/>
              <a:t>Genomics</a:t>
            </a:r>
            <a:r>
              <a:rPr lang="cs-CZ" altLang="cs-CZ" dirty="0" smtClean="0"/>
              <a:t> and </a:t>
            </a:r>
            <a:r>
              <a:rPr lang="cs-CZ" altLang="cs-CZ" dirty="0" err="1" smtClean="0"/>
              <a:t>World</a:t>
            </a:r>
            <a:r>
              <a:rPr lang="cs-CZ" altLang="cs-CZ" dirty="0" smtClean="0"/>
              <a:t> </a:t>
            </a:r>
            <a:r>
              <a:rPr lang="cs-CZ" altLang="cs-CZ" dirty="0" err="1" smtClean="0"/>
              <a:t>Health</a:t>
            </a:r>
            <a:r>
              <a:rPr lang="cs-CZ" altLang="cs-CZ" dirty="0" smtClean="0"/>
              <a:t>" , která zdůrazňuje potenciál genomiky pro zlepšení světového zdraví</a:t>
            </a:r>
          </a:p>
          <a:p>
            <a:pPr eaLnBrk="1" hangingPunct="1"/>
            <a:endParaRPr lang="cs-CZ" altLang="cs-CZ" dirty="0" smtClean="0"/>
          </a:p>
        </p:txBody>
      </p:sp>
    </p:spTree>
    <p:extLst>
      <p:ext uri="{BB962C8B-B14F-4D97-AF65-F5344CB8AC3E}">
        <p14:creationId xmlns:p14="http://schemas.microsoft.com/office/powerpoint/2010/main" val="2448045217"/>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p:cNvSpPr>
          <p:nvPr>
            <p:ph idx="1"/>
          </p:nvPr>
        </p:nvSpPr>
        <p:spPr>
          <a:xfrm>
            <a:off x="3216276" y="2205039"/>
            <a:ext cx="6994525" cy="4103687"/>
          </a:xfrm>
        </p:spPr>
        <p:txBody>
          <a:bodyPr/>
          <a:lstStyle/>
          <a:p>
            <a:pPr eaLnBrk="1" hangingPunct="1"/>
            <a:r>
              <a:rPr lang="cs-CZ" altLang="cs-CZ" smtClean="0"/>
              <a:t>Děkuji za pozornost </a:t>
            </a:r>
            <a:r>
              <a:rPr lang="cs-CZ" altLang="cs-CZ" smtClean="0">
                <a:sym typeface="Wingdings" panose="05000000000000000000" pitchFamily="2" charset="2"/>
              </a:rPr>
              <a:t></a:t>
            </a:r>
            <a:endParaRPr lang="cs-CZ" altLang="cs-CZ" smtClean="0"/>
          </a:p>
        </p:txBody>
      </p:sp>
    </p:spTree>
    <p:extLst>
      <p:ext uri="{BB962C8B-B14F-4D97-AF65-F5344CB8AC3E}">
        <p14:creationId xmlns:p14="http://schemas.microsoft.com/office/powerpoint/2010/main" val="309012035"/>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3143250" y="908051"/>
            <a:ext cx="7056438" cy="855663"/>
          </a:xfrm>
        </p:spPr>
        <p:txBody>
          <a:bodyPr/>
          <a:lstStyle/>
          <a:p>
            <a:pPr eaLnBrk="1" hangingPunct="1"/>
            <a:r>
              <a:rPr lang="cs-CZ" altLang="cs-CZ" smtClean="0"/>
              <a:t>VZTAH NUTRIENTŮ KE GENOVÉ EXPRESI</a:t>
            </a:r>
            <a:endParaRPr lang="en-US" altLang="cs-CZ" smtClean="0"/>
          </a:p>
        </p:txBody>
      </p:sp>
      <p:sp>
        <p:nvSpPr>
          <p:cNvPr id="8195" name="Zástupný symbol pro obsah 8"/>
          <p:cNvSpPr>
            <a:spLocks noGrp="1"/>
          </p:cNvSpPr>
          <p:nvPr>
            <p:ph idx="1"/>
          </p:nvPr>
        </p:nvSpPr>
        <p:spPr>
          <a:xfrm>
            <a:off x="3216275" y="1844675"/>
            <a:ext cx="3600450" cy="4464050"/>
          </a:xfrm>
        </p:spPr>
        <p:txBody>
          <a:bodyPr/>
          <a:lstStyle/>
          <a:p>
            <a:pPr marL="361950" indent="-361950">
              <a:spcAft>
                <a:spcPct val="10000"/>
              </a:spcAft>
              <a:buFont typeface="Wingdings" panose="05000000000000000000" pitchFamily="2" charset="2"/>
              <a:buAutoNum type="alphaUcParenR"/>
            </a:pPr>
            <a:r>
              <a:rPr lang="cs-CZ" altLang="cs-CZ" sz="2000"/>
              <a:t>Přímý</a:t>
            </a:r>
            <a:r>
              <a:rPr lang="en-US" altLang="cs-CZ" sz="2000"/>
              <a:t> – Nutrient</a:t>
            </a:r>
            <a:r>
              <a:rPr lang="cs-CZ" altLang="cs-CZ" sz="2000"/>
              <a:t>y jsou ligandy receptorů pro transkripční faktory</a:t>
            </a:r>
            <a:r>
              <a:rPr lang="en-US" altLang="cs-CZ" sz="2000"/>
              <a:t>.</a:t>
            </a:r>
          </a:p>
          <a:p>
            <a:pPr marL="361950" indent="-361950">
              <a:spcAft>
                <a:spcPct val="10000"/>
              </a:spcAft>
              <a:buFont typeface="Wingdings" panose="05000000000000000000" pitchFamily="2" charset="2"/>
              <a:buAutoNum type="alphaUcParenR"/>
            </a:pPr>
            <a:r>
              <a:rPr lang="cs-CZ" altLang="cs-CZ" sz="2000"/>
              <a:t>Nepřímý</a:t>
            </a:r>
            <a:r>
              <a:rPr lang="en-US" altLang="cs-CZ" sz="2000"/>
              <a:t> – Nutrient</a:t>
            </a:r>
            <a:r>
              <a:rPr lang="cs-CZ" altLang="cs-CZ" sz="2000"/>
              <a:t>y jsou metabolizovány primárními nebo sekundárními metabolickými drahami, mění koncentrace substrátů nebo intermediálních metabolitů</a:t>
            </a:r>
          </a:p>
          <a:p>
            <a:pPr marL="361950" indent="-361950">
              <a:spcAft>
                <a:spcPct val="10000"/>
              </a:spcAft>
              <a:buFont typeface="Wingdings" panose="05000000000000000000" pitchFamily="2" charset="2"/>
              <a:buAutoNum type="alphaUcParenR"/>
            </a:pPr>
            <a:r>
              <a:rPr lang="cs-CZ" altLang="cs-CZ" sz="2000"/>
              <a:t>Nepřímý</a:t>
            </a:r>
            <a:r>
              <a:rPr lang="en-US" altLang="cs-CZ" sz="2000"/>
              <a:t> – Nutrient</a:t>
            </a:r>
            <a:r>
              <a:rPr lang="cs-CZ" altLang="cs-CZ" sz="2000"/>
              <a:t>y</a:t>
            </a:r>
            <a:r>
              <a:rPr lang="en-US" altLang="cs-CZ" sz="2000"/>
              <a:t> alter</a:t>
            </a:r>
            <a:r>
              <a:rPr lang="cs-CZ" altLang="cs-CZ" sz="2000"/>
              <a:t>ují signální transdukci</a:t>
            </a:r>
            <a:endParaRPr lang="en-US" altLang="cs-CZ" sz="2000"/>
          </a:p>
        </p:txBody>
      </p:sp>
      <p:pic>
        <p:nvPicPr>
          <p:cNvPr id="8196" name="Picture 4" descr="dietarychemic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5" y="2654301"/>
            <a:ext cx="3455988"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338677"/>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B84375B1-C2A0-45DF-862F-56CB3B96DD79}"/>
              </a:ext>
            </a:extLst>
          </p:cNvPr>
          <p:cNvSpPr>
            <a:spLocks noGrp="1" noChangeArrowheads="1"/>
          </p:cNvSpPr>
          <p:nvPr>
            <p:ph type="title"/>
          </p:nvPr>
        </p:nvSpPr>
        <p:spPr>
          <a:xfrm>
            <a:off x="3216276" y="1092200"/>
            <a:ext cx="6983413" cy="863600"/>
          </a:xfrm>
        </p:spPr>
        <p:txBody>
          <a:bodyPr/>
          <a:lstStyle/>
          <a:p>
            <a:pPr eaLnBrk="1" hangingPunct="1">
              <a:defRPr/>
            </a:pPr>
            <a:r>
              <a:rPr lang="cs-CZ" sz="2000" dirty="0">
                <a:solidFill>
                  <a:schemeClr val="accent6">
                    <a:lumMod val="75000"/>
                  </a:schemeClr>
                </a:solidFill>
              </a:rPr>
              <a:t>KOMPLEXNÍ CHOROBY</a:t>
            </a:r>
            <a:r>
              <a:rPr lang="nl-NL" sz="2000" dirty="0">
                <a:solidFill>
                  <a:schemeClr val="accent6">
                    <a:lumMod val="75000"/>
                  </a:schemeClr>
                </a:solidFill>
              </a:rPr>
              <a:t>:</a:t>
            </a:r>
            <a:r>
              <a:rPr lang="cs-CZ" sz="2000" dirty="0">
                <a:solidFill>
                  <a:schemeClr val="accent6">
                    <a:lumMod val="75000"/>
                  </a:schemeClr>
                </a:solidFill>
              </a:rPr>
              <a:t> </a:t>
            </a:r>
            <a:r>
              <a:rPr lang="nl-NL" sz="2000" dirty="0"/>
              <a:t>FA</a:t>
            </a:r>
            <a:r>
              <a:rPr lang="cs-CZ" sz="2000" dirty="0"/>
              <a:t>KTORY</a:t>
            </a:r>
            <a:r>
              <a:rPr lang="nl-NL" sz="2000" dirty="0"/>
              <a:t> </a:t>
            </a:r>
            <a:r>
              <a:rPr lang="cs-CZ" sz="2000" dirty="0"/>
              <a:t>OVLIVŇUJÍCÍ ROZVOJ METABOLICKÉHO SYNDROMU</a:t>
            </a:r>
            <a:endParaRPr lang="nl-NL" sz="2000" dirty="0"/>
          </a:p>
        </p:txBody>
      </p:sp>
      <p:grpSp>
        <p:nvGrpSpPr>
          <p:cNvPr id="9219" name="Skupina 20"/>
          <p:cNvGrpSpPr>
            <a:grpSpLocks/>
          </p:cNvGrpSpPr>
          <p:nvPr/>
        </p:nvGrpSpPr>
        <p:grpSpPr bwMode="auto">
          <a:xfrm>
            <a:off x="3216276" y="2095500"/>
            <a:ext cx="7205663" cy="4762500"/>
            <a:chOff x="812800" y="1219200"/>
            <a:chExt cx="7632700" cy="5043488"/>
          </a:xfrm>
        </p:grpSpPr>
        <p:pic>
          <p:nvPicPr>
            <p:cNvPr id="9220" name="Picture 2" descr="404635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390650"/>
              <a:ext cx="6702425"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3"/>
            <p:cNvSpPr>
              <a:spLocks noChangeArrowheads="1"/>
            </p:cNvSpPr>
            <p:nvPr/>
          </p:nvSpPr>
          <p:spPr bwMode="auto">
            <a:xfrm>
              <a:off x="812800" y="1371600"/>
              <a:ext cx="7632700" cy="220980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2" name="Rectangle 5"/>
            <p:cNvSpPr>
              <a:spLocks noChangeArrowheads="1"/>
            </p:cNvSpPr>
            <p:nvPr/>
          </p:nvSpPr>
          <p:spPr bwMode="auto">
            <a:xfrm>
              <a:off x="3668713" y="3500438"/>
              <a:ext cx="1857375" cy="639762"/>
            </a:xfrm>
            <a:prstGeom prst="rect">
              <a:avLst/>
            </a:prstGeom>
            <a:gradFill rotWithShape="1">
              <a:gsLst>
                <a:gs pos="0">
                  <a:schemeClr val="bg1"/>
                </a:gs>
                <a:gs pos="100000">
                  <a:schemeClr val="accent2"/>
                </a:gs>
              </a:gsLst>
              <a:path path="shape">
                <a:fillToRect l="50000" t="50000" r="50000" b="50000"/>
              </a:path>
            </a:gradFill>
            <a:ln w="9525">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3200">
                  <a:latin typeface="Arial Narrow" panose="020B0606020202030204" pitchFamily="34" charset="0"/>
                </a:rPr>
                <a:t>MSX</a:t>
              </a:r>
            </a:p>
          </p:txBody>
        </p:sp>
        <p:sp>
          <p:nvSpPr>
            <p:cNvPr id="9223" name="Oval 6"/>
            <p:cNvSpPr>
              <a:spLocks noChangeArrowheads="1"/>
            </p:cNvSpPr>
            <p:nvPr/>
          </p:nvSpPr>
          <p:spPr bwMode="auto">
            <a:xfrm>
              <a:off x="3536950" y="1219200"/>
              <a:ext cx="990600" cy="990600"/>
            </a:xfrm>
            <a:prstGeom prst="ellipse">
              <a:avLst/>
            </a:prstGeom>
            <a:solidFill>
              <a:srgbClr val="99FF99"/>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4" name="Oval 7"/>
            <p:cNvSpPr>
              <a:spLocks noChangeArrowheads="1"/>
            </p:cNvSpPr>
            <p:nvPr/>
          </p:nvSpPr>
          <p:spPr bwMode="auto">
            <a:xfrm>
              <a:off x="3276600" y="2582863"/>
              <a:ext cx="1268413" cy="990600"/>
            </a:xfrm>
            <a:prstGeom prst="ellipse">
              <a:avLst/>
            </a:prstGeom>
            <a:solidFill>
              <a:srgbClr val="00FFCC"/>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endParaRPr lang="en-US" altLang="cs-CZ" sz="1600" b="1">
                <a:latin typeface="Arial Narrow" panose="020B0606020202030204" pitchFamily="34" charset="0"/>
              </a:endParaRPr>
            </a:p>
          </p:txBody>
        </p:sp>
        <p:sp>
          <p:nvSpPr>
            <p:cNvPr id="9225" name="Oval 8"/>
            <p:cNvSpPr>
              <a:spLocks noChangeArrowheads="1"/>
            </p:cNvSpPr>
            <p:nvPr/>
          </p:nvSpPr>
          <p:spPr bwMode="auto">
            <a:xfrm>
              <a:off x="3148013" y="1524000"/>
              <a:ext cx="990600" cy="990600"/>
            </a:xfrm>
            <a:prstGeom prst="ellipse">
              <a:avLst/>
            </a:prstGeom>
            <a:solidFill>
              <a:schemeClr val="accent1"/>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6" name="Oval 9"/>
            <p:cNvSpPr>
              <a:spLocks noChangeArrowheads="1"/>
            </p:cNvSpPr>
            <p:nvPr/>
          </p:nvSpPr>
          <p:spPr bwMode="auto">
            <a:xfrm>
              <a:off x="3554413" y="1905000"/>
              <a:ext cx="1125537" cy="990600"/>
            </a:xfrm>
            <a:prstGeom prst="ellipse">
              <a:avLst/>
            </a:prstGeom>
            <a:solidFill>
              <a:srgbClr val="66FF33"/>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7" name="Oval 10"/>
            <p:cNvSpPr>
              <a:spLocks noChangeArrowheads="1"/>
            </p:cNvSpPr>
            <p:nvPr/>
          </p:nvSpPr>
          <p:spPr bwMode="auto">
            <a:xfrm>
              <a:off x="4070350" y="1295400"/>
              <a:ext cx="1509713" cy="1143000"/>
            </a:xfrm>
            <a:prstGeom prst="ellipse">
              <a:avLst/>
            </a:prstGeom>
            <a:solidFill>
              <a:srgbClr val="CCFFCC"/>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8" name="Oval 11"/>
            <p:cNvSpPr>
              <a:spLocks noChangeArrowheads="1"/>
            </p:cNvSpPr>
            <p:nvPr/>
          </p:nvSpPr>
          <p:spPr bwMode="auto">
            <a:xfrm>
              <a:off x="4367213" y="2133600"/>
              <a:ext cx="990600" cy="990600"/>
            </a:xfrm>
            <a:prstGeom prst="ellipse">
              <a:avLst/>
            </a:prstGeom>
            <a:solidFill>
              <a:srgbClr val="CCFF33"/>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9" name="Oval 12"/>
            <p:cNvSpPr>
              <a:spLocks noChangeArrowheads="1"/>
            </p:cNvSpPr>
            <p:nvPr/>
          </p:nvSpPr>
          <p:spPr bwMode="auto">
            <a:xfrm>
              <a:off x="4502150" y="2286000"/>
              <a:ext cx="338138" cy="381000"/>
            </a:xfrm>
            <a:prstGeom prst="ellipse">
              <a:avLst/>
            </a:prstGeom>
            <a:gradFill rotWithShape="0">
              <a:gsLst>
                <a:gs pos="0">
                  <a:srgbClr val="CCFF33"/>
                </a:gs>
                <a:gs pos="100000">
                  <a:srgbClr val="82A220"/>
                </a:gs>
              </a:gsLst>
              <a:lin ang="2700000" scaled="1"/>
            </a:gra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1400" b="1">
                  <a:latin typeface="Arial Narrow" panose="020B0606020202030204" pitchFamily="34" charset="0"/>
                </a:rPr>
                <a:t>1</a:t>
              </a:r>
              <a:endParaRPr lang="nl-NL" altLang="cs-CZ" sz="1400" b="1">
                <a:latin typeface="Arial Narrow" panose="020B0606020202030204" pitchFamily="34" charset="0"/>
              </a:endParaRPr>
            </a:p>
          </p:txBody>
        </p:sp>
        <p:sp>
          <p:nvSpPr>
            <p:cNvPr id="9230" name="Oval 13"/>
            <p:cNvSpPr>
              <a:spLocks noChangeArrowheads="1"/>
            </p:cNvSpPr>
            <p:nvPr/>
          </p:nvSpPr>
          <p:spPr bwMode="auto">
            <a:xfrm>
              <a:off x="4748213" y="2362200"/>
              <a:ext cx="338137" cy="381000"/>
            </a:xfrm>
            <a:prstGeom prst="ellipse">
              <a:avLst/>
            </a:prstGeom>
            <a:gradFill rotWithShape="0">
              <a:gsLst>
                <a:gs pos="0">
                  <a:srgbClr val="445511"/>
                </a:gs>
                <a:gs pos="100000">
                  <a:srgbClr val="CCFF33"/>
                </a:gs>
              </a:gsLst>
              <a:lin ang="18900000" scaled="1"/>
            </a:gra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endParaRPr lang="en-US" altLang="cs-CZ" sz="1600" b="1">
                <a:latin typeface="Arial Narrow" panose="020B0606020202030204" pitchFamily="34" charset="0"/>
              </a:endParaRPr>
            </a:p>
          </p:txBody>
        </p:sp>
        <p:sp>
          <p:nvSpPr>
            <p:cNvPr id="9231" name="Oval 14"/>
            <p:cNvSpPr>
              <a:spLocks noChangeArrowheads="1"/>
            </p:cNvSpPr>
            <p:nvPr/>
          </p:nvSpPr>
          <p:spPr bwMode="auto">
            <a:xfrm>
              <a:off x="4611688" y="2590800"/>
              <a:ext cx="339725" cy="381000"/>
            </a:xfrm>
            <a:prstGeom prst="ellipse">
              <a:avLst/>
            </a:prstGeom>
            <a:gradFill rotWithShape="0">
              <a:gsLst>
                <a:gs pos="0">
                  <a:srgbClr val="CCFF33"/>
                </a:gs>
                <a:gs pos="100000">
                  <a:srgbClr val="8EB224"/>
                </a:gs>
              </a:gsLst>
              <a:path path="shape">
                <a:fillToRect l="50000" t="50000" r="50000" b="50000"/>
              </a:path>
            </a:gra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1400" b="1">
                  <a:latin typeface="Arial Narrow" panose="020B0606020202030204" pitchFamily="34" charset="0"/>
                </a:rPr>
                <a:t>3</a:t>
              </a:r>
              <a:endParaRPr lang="nl-NL" altLang="cs-CZ" sz="1400" b="1">
                <a:latin typeface="Arial Narrow" panose="020B0606020202030204" pitchFamily="34" charset="0"/>
              </a:endParaRPr>
            </a:p>
          </p:txBody>
        </p:sp>
        <p:sp>
          <p:nvSpPr>
            <p:cNvPr id="9232" name="Text Box 15"/>
            <p:cNvSpPr txBox="1">
              <a:spLocks noChangeArrowheads="1"/>
            </p:cNvSpPr>
            <p:nvPr/>
          </p:nvSpPr>
          <p:spPr bwMode="auto">
            <a:xfrm>
              <a:off x="3554413" y="2286000"/>
              <a:ext cx="935939" cy="3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en-US" altLang="cs-CZ" sz="1600" b="1">
                  <a:latin typeface="Arial Narrow" panose="020B0606020202030204" pitchFamily="34" charset="0"/>
                </a:rPr>
                <a:t>Diabetes</a:t>
              </a:r>
            </a:p>
          </p:txBody>
        </p:sp>
        <p:sp>
          <p:nvSpPr>
            <p:cNvPr id="9233" name="Text Box 16"/>
            <p:cNvSpPr txBox="1">
              <a:spLocks noChangeArrowheads="1"/>
            </p:cNvSpPr>
            <p:nvPr/>
          </p:nvSpPr>
          <p:spPr bwMode="auto">
            <a:xfrm>
              <a:off x="3220790" y="1676400"/>
              <a:ext cx="839154" cy="3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en-US" altLang="cs-CZ" sz="1600" b="1">
                  <a:latin typeface="Arial Narrow" panose="020B0606020202030204" pitchFamily="34" charset="0"/>
                </a:rPr>
                <a:t>Obe</a:t>
              </a:r>
              <a:r>
                <a:rPr lang="cs-CZ" altLang="cs-CZ" sz="1600" b="1">
                  <a:latin typeface="Arial Narrow" panose="020B0606020202030204" pitchFamily="34" charset="0"/>
                </a:rPr>
                <a:t>zita</a:t>
              </a:r>
              <a:endParaRPr lang="en-US" altLang="cs-CZ" sz="1600" b="1">
                <a:latin typeface="Arial Narrow" panose="020B0606020202030204" pitchFamily="34" charset="0"/>
              </a:endParaRPr>
            </a:p>
          </p:txBody>
        </p:sp>
        <p:sp>
          <p:nvSpPr>
            <p:cNvPr id="9234" name="Text Box 17"/>
            <p:cNvSpPr txBox="1">
              <a:spLocks noChangeArrowheads="1"/>
            </p:cNvSpPr>
            <p:nvPr/>
          </p:nvSpPr>
          <p:spPr bwMode="auto">
            <a:xfrm>
              <a:off x="4095750" y="1649413"/>
              <a:ext cx="1154982" cy="3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en-US" altLang="cs-CZ" sz="1600" b="1">
                  <a:latin typeface="Arial Narrow" panose="020B0606020202030204" pitchFamily="34" charset="0"/>
                </a:rPr>
                <a:t>Hyperten</a:t>
              </a:r>
              <a:r>
                <a:rPr lang="cs-CZ" altLang="cs-CZ" sz="1600" b="1">
                  <a:latin typeface="Arial Narrow" panose="020B0606020202030204" pitchFamily="34" charset="0"/>
                </a:rPr>
                <a:t>ze</a:t>
              </a:r>
              <a:endParaRPr lang="en-US" altLang="cs-CZ" sz="1600" b="1">
                <a:latin typeface="Arial Narrow" panose="020B0606020202030204" pitchFamily="34" charset="0"/>
              </a:endParaRPr>
            </a:p>
          </p:txBody>
        </p:sp>
        <p:sp>
          <p:nvSpPr>
            <p:cNvPr id="9235" name="Text Box 18"/>
            <p:cNvSpPr txBox="1">
              <a:spLocks noChangeArrowheads="1"/>
            </p:cNvSpPr>
            <p:nvPr/>
          </p:nvSpPr>
          <p:spPr bwMode="auto">
            <a:xfrm>
              <a:off x="3282950" y="2895600"/>
              <a:ext cx="669353" cy="3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cs-CZ" altLang="cs-CZ" sz="1600" b="1">
                  <a:latin typeface="Arial Narrow" panose="020B0606020202030204" pitchFamily="34" charset="0"/>
                </a:rPr>
                <a:t>Zánět</a:t>
              </a:r>
              <a:endParaRPr lang="en-US" altLang="cs-CZ" sz="1600" b="1">
                <a:latin typeface="Arial Narrow" panose="020B0606020202030204" pitchFamily="34" charset="0"/>
              </a:endParaRPr>
            </a:p>
          </p:txBody>
        </p:sp>
        <p:sp>
          <p:nvSpPr>
            <p:cNvPr id="9236" name="Text Box 19"/>
            <p:cNvSpPr txBox="1">
              <a:spLocks noChangeArrowheads="1"/>
            </p:cNvSpPr>
            <p:nvPr/>
          </p:nvSpPr>
          <p:spPr bwMode="auto">
            <a:xfrm>
              <a:off x="4976813" y="2743200"/>
              <a:ext cx="1448736" cy="3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cs-CZ" altLang="cs-CZ" sz="1600" b="1">
                  <a:latin typeface="Arial Narrow" panose="020B0606020202030204" pitchFamily="34" charset="0"/>
                </a:rPr>
                <a:t>hyperlipidémie</a:t>
              </a:r>
              <a:endParaRPr lang="en-US" altLang="cs-CZ" sz="1600" b="1">
                <a:latin typeface="Arial Narrow" panose="020B0606020202030204" pitchFamily="34" charset="0"/>
              </a:endParaRPr>
            </a:p>
          </p:txBody>
        </p:sp>
        <p:sp>
          <p:nvSpPr>
            <p:cNvPr id="9237" name="Text Box 20"/>
            <p:cNvSpPr txBox="1">
              <a:spLocks noChangeArrowheads="1"/>
            </p:cNvSpPr>
            <p:nvPr/>
          </p:nvSpPr>
          <p:spPr bwMode="auto">
            <a:xfrm>
              <a:off x="4826000" y="2373313"/>
              <a:ext cx="282209" cy="32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en-US" altLang="cs-CZ" sz="1400" b="1">
                  <a:latin typeface="Arial Narrow" panose="020B0606020202030204" pitchFamily="34" charset="0"/>
                </a:rPr>
                <a:t>2</a:t>
              </a:r>
              <a:endParaRPr lang="nl-NL" altLang="cs-CZ" sz="1400" b="1">
                <a:latin typeface="Arial Narrow" panose="020B0606020202030204" pitchFamily="34" charset="0"/>
              </a:endParaRPr>
            </a:p>
          </p:txBody>
        </p:sp>
      </p:grpSp>
    </p:spTree>
    <p:extLst>
      <p:ext uri="{BB962C8B-B14F-4D97-AF65-F5344CB8AC3E}">
        <p14:creationId xmlns:p14="http://schemas.microsoft.com/office/powerpoint/2010/main" val="326653813"/>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3216275" y="1092200"/>
            <a:ext cx="6961188" cy="863600"/>
          </a:xfrm>
        </p:spPr>
        <p:txBody>
          <a:bodyPr/>
          <a:lstStyle/>
          <a:p>
            <a:pPr eaLnBrk="1" hangingPunct="1"/>
            <a:r>
              <a:rPr lang="cs-CZ" altLang="cs-CZ" dirty="0" smtClean="0"/>
              <a:t>GENETIKA A VÝŽIVA I: FENYLKETONURIE</a:t>
            </a:r>
          </a:p>
        </p:txBody>
      </p:sp>
      <p:sp>
        <p:nvSpPr>
          <p:cNvPr id="10243" name="Rectangle 3"/>
          <p:cNvSpPr>
            <a:spLocks noGrp="1"/>
          </p:cNvSpPr>
          <p:nvPr>
            <p:ph idx="1"/>
          </p:nvPr>
        </p:nvSpPr>
        <p:spPr>
          <a:xfrm>
            <a:off x="3216276" y="2205039"/>
            <a:ext cx="6994525" cy="4103687"/>
          </a:xfrm>
        </p:spPr>
        <p:txBody>
          <a:bodyPr/>
          <a:lstStyle/>
          <a:p>
            <a:pPr eaLnBrk="1" hangingPunct="1"/>
            <a:r>
              <a:rPr lang="cs-CZ" altLang="cs-CZ" smtClean="0"/>
              <a:t>Novorozenci jsou testováni pro defekt fenylalaninhydroxylázy, jež je podkladem PHU</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3357564"/>
            <a:ext cx="266541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225" y="3284539"/>
            <a:ext cx="453548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737213"/>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397726" y="908051"/>
            <a:ext cx="8801962" cy="855663"/>
          </a:xfrm>
        </p:spPr>
        <p:txBody>
          <a:bodyPr/>
          <a:lstStyle/>
          <a:p>
            <a:pPr eaLnBrk="1" hangingPunct="1"/>
            <a:r>
              <a:rPr lang="cs-CZ" altLang="cs-CZ" dirty="0" smtClean="0"/>
              <a:t>GENETIKA A VÝŽIVA I: FENYLKETONURIE</a:t>
            </a:r>
          </a:p>
        </p:txBody>
      </p:sp>
      <p:sp>
        <p:nvSpPr>
          <p:cNvPr id="11267" name="Rectangle 3"/>
          <p:cNvSpPr>
            <a:spLocks noGrp="1"/>
          </p:cNvSpPr>
          <p:nvPr>
            <p:ph idx="1"/>
          </p:nvPr>
        </p:nvSpPr>
        <p:spPr>
          <a:xfrm>
            <a:off x="1397726" y="1844675"/>
            <a:ext cx="6569937" cy="4464050"/>
          </a:xfrm>
        </p:spPr>
        <p:txBody>
          <a:bodyPr/>
          <a:lstStyle/>
          <a:p>
            <a:pPr eaLnBrk="1" hangingPunct="1"/>
            <a:r>
              <a:rPr lang="cs-CZ" altLang="cs-CZ" dirty="0" smtClean="0"/>
              <a:t>Mutace v obou kopiích genu pro </a:t>
            </a:r>
            <a:r>
              <a:rPr lang="cs-CZ" altLang="cs-CZ" dirty="0" err="1" smtClean="0"/>
              <a:t>fenylalaninhydroxylázu</a:t>
            </a:r>
            <a:r>
              <a:rPr lang="cs-CZ" altLang="cs-CZ" dirty="0" smtClean="0"/>
              <a:t>  (PAH)</a:t>
            </a:r>
            <a:br>
              <a:rPr lang="cs-CZ" altLang="cs-CZ" dirty="0" smtClean="0"/>
            </a:br>
            <a:r>
              <a:rPr lang="cs-CZ" altLang="cs-CZ" dirty="0" smtClean="0"/>
              <a:t>na 12. chromozómu</a:t>
            </a:r>
          </a:p>
          <a:p>
            <a:pPr eaLnBrk="1" hangingPunct="1"/>
            <a:r>
              <a:rPr lang="cs-CZ" altLang="cs-CZ" dirty="0" smtClean="0"/>
              <a:t>Vysoké hladiny </a:t>
            </a:r>
            <a:r>
              <a:rPr lang="cs-CZ" altLang="cs-CZ" dirty="0" err="1" smtClean="0"/>
              <a:t>fenylanalinu</a:t>
            </a:r>
            <a:r>
              <a:rPr lang="cs-CZ" altLang="cs-CZ" dirty="0" smtClean="0"/>
              <a:t> vedou k poškození mozku a mentální retardaci</a:t>
            </a:r>
          </a:p>
          <a:p>
            <a:pPr eaLnBrk="1" hangingPunct="1"/>
            <a:r>
              <a:rPr lang="cs-CZ" altLang="cs-CZ" dirty="0" smtClean="0"/>
              <a:t>Test z patičky po porodu</a:t>
            </a:r>
          </a:p>
          <a:p>
            <a:pPr eaLnBrk="1" hangingPunct="1"/>
            <a:r>
              <a:rPr lang="cs-CZ" altLang="cs-CZ" dirty="0" smtClean="0"/>
              <a:t>Omezení, nejčastěji ovšem úplná eliminace potravin bohatých na proteiny, jako je hovězí a vepřové maso, drůbež, vajíčka, sýr, mléko, fazole…. </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276" y="1700213"/>
            <a:ext cx="2752725"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2489" y="4076701"/>
            <a:ext cx="18637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548516"/>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3216275" y="1092200"/>
            <a:ext cx="6961188" cy="863600"/>
          </a:xfrm>
        </p:spPr>
        <p:txBody>
          <a:bodyPr/>
          <a:lstStyle/>
          <a:p>
            <a:pPr eaLnBrk="1" hangingPunct="1"/>
            <a:r>
              <a:rPr lang="cs-CZ" altLang="cs-CZ" smtClean="0"/>
              <a:t>GENETIKA A VÝŽIVA II: ACE POLYMORFISMUS, ZELENÝ ČAJ A RAKOVINA PRSU</a:t>
            </a:r>
          </a:p>
        </p:txBody>
      </p:sp>
      <p:pic>
        <p:nvPicPr>
          <p:cNvPr id="122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2565401"/>
            <a:ext cx="6994525"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060688"/>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p:cNvSpPr>
          <p:nvPr>
            <p:ph type="title"/>
          </p:nvPr>
        </p:nvSpPr>
        <p:spPr>
          <a:xfrm>
            <a:off x="3187701" y="713377"/>
            <a:ext cx="6961188" cy="863600"/>
          </a:xfrm>
        </p:spPr>
        <p:txBody>
          <a:bodyPr/>
          <a:lstStyle/>
          <a:p>
            <a:pPr eaLnBrk="1" hangingPunct="1"/>
            <a:r>
              <a:rPr lang="cs-CZ" altLang="cs-CZ" dirty="0" smtClean="0"/>
              <a:t>GENETIKA A VÝŽIVA II: ACE POLYMORFISMUS, ZELENÝ ČAJ A RAKOVINA PRSU</a:t>
            </a:r>
          </a:p>
        </p:txBody>
      </p:sp>
      <p:pic>
        <p:nvPicPr>
          <p:cNvPr id="13315"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935787" y="2205809"/>
            <a:ext cx="6716713" cy="3916363"/>
          </a:xfrm>
        </p:spPr>
      </p:pic>
    </p:spTree>
    <p:extLst>
      <p:ext uri="{BB962C8B-B14F-4D97-AF65-F5344CB8AC3E}">
        <p14:creationId xmlns:p14="http://schemas.microsoft.com/office/powerpoint/2010/main" val="1854005263"/>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1280160" y="1092200"/>
            <a:ext cx="8897303" cy="863600"/>
          </a:xfrm>
        </p:spPr>
        <p:txBody>
          <a:bodyPr/>
          <a:lstStyle/>
          <a:p>
            <a:pPr eaLnBrk="1" hangingPunct="1"/>
            <a:r>
              <a:rPr lang="cs-CZ" altLang="cs-CZ" dirty="0" smtClean="0"/>
              <a:t>GENETIKA A VÝŽIVA III: APOA1-75(G/A) POLYMORFISMUS, PUFA A HDL-C</a:t>
            </a:r>
          </a:p>
        </p:txBody>
      </p:sp>
      <p:sp>
        <p:nvSpPr>
          <p:cNvPr id="75779" name="Rectangle 3">
            <a:extLst>
              <a:ext uri="{FF2B5EF4-FFF2-40B4-BE49-F238E27FC236}">
                <a16:creationId xmlns:a16="http://schemas.microsoft.com/office/drawing/2014/main" id="{8D095D47-2C2F-4929-8728-8839B3CF350C}"/>
              </a:ext>
            </a:extLst>
          </p:cNvPr>
          <p:cNvSpPr>
            <a:spLocks noGrp="1" noChangeArrowheads="1"/>
          </p:cNvSpPr>
          <p:nvPr>
            <p:ph idx="1"/>
          </p:nvPr>
        </p:nvSpPr>
        <p:spPr>
          <a:xfrm>
            <a:off x="1280160" y="2205039"/>
            <a:ext cx="8632191" cy="4103687"/>
          </a:xfrm>
        </p:spPr>
        <p:txBody>
          <a:bodyPr/>
          <a:lstStyle/>
          <a:p>
            <a:pPr eaLnBrk="1" hangingPunct="1">
              <a:defRPr/>
            </a:pPr>
            <a:r>
              <a:rPr lang="cs-CZ" dirty="0" err="1"/>
              <a:t>Apolipoprotein</a:t>
            </a:r>
            <a:r>
              <a:rPr lang="cs-CZ" dirty="0"/>
              <a:t> A1 (APOA1) se účastní zpětného transportu cholesterolu ze tkání do jater a je </a:t>
            </a:r>
            <a:br>
              <a:rPr lang="cs-CZ" dirty="0"/>
            </a:br>
            <a:r>
              <a:rPr lang="cs-CZ" dirty="0"/>
              <a:t>hlavní součástí plazmatického HD</a:t>
            </a:r>
          </a:p>
          <a:p>
            <a:pPr marL="0" indent="0">
              <a:buNone/>
              <a:defRPr/>
            </a:pPr>
            <a:r>
              <a:rPr lang="cs-CZ" b="1" dirty="0">
                <a:solidFill>
                  <a:schemeClr val="accent6">
                    <a:lumMod val="75000"/>
                  </a:schemeClr>
                </a:solidFill>
                <a:latin typeface="Arial Narrow" pitchFamily="34" charset="0"/>
              </a:rPr>
              <a:t>Individualizované nutriční poradenství na základě  genotypu: Nosiči alely A</a:t>
            </a:r>
            <a:r>
              <a:rPr lang="cs-CZ" dirty="0">
                <a:solidFill>
                  <a:schemeClr val="accent6">
                    <a:lumMod val="75000"/>
                  </a:schemeClr>
                </a:solidFill>
                <a:latin typeface="Arial Narrow" pitchFamily="34" charset="0"/>
              </a:rPr>
              <a:t>:</a:t>
            </a:r>
          </a:p>
          <a:p>
            <a:pPr marL="0" indent="0">
              <a:buNone/>
              <a:defRPr/>
            </a:pPr>
            <a:r>
              <a:rPr lang="cs-CZ" dirty="0">
                <a:latin typeface="Arial Narrow" pitchFamily="34" charset="0"/>
              </a:rPr>
              <a:t>příjem PUFA zvyšuje HDL </a:t>
            </a:r>
            <a:br>
              <a:rPr lang="cs-CZ" dirty="0">
                <a:latin typeface="Arial Narrow" pitchFamily="34" charset="0"/>
              </a:rPr>
            </a:br>
            <a:r>
              <a:rPr lang="cs-CZ" dirty="0">
                <a:latin typeface="Arial Narrow" pitchFamily="34" charset="0"/>
              </a:rPr>
              <a:t>a následně snižuje </a:t>
            </a:r>
            <a:br>
              <a:rPr lang="cs-CZ" dirty="0">
                <a:latin typeface="Arial Narrow" pitchFamily="34" charset="0"/>
              </a:rPr>
            </a:br>
            <a:r>
              <a:rPr lang="cs-CZ" dirty="0">
                <a:latin typeface="Arial Narrow" pitchFamily="34" charset="0"/>
              </a:rPr>
              <a:t>kardiovaskulární riziko, </a:t>
            </a:r>
            <a:br>
              <a:rPr lang="cs-CZ" dirty="0">
                <a:latin typeface="Arial Narrow" pitchFamily="34" charset="0"/>
              </a:rPr>
            </a:br>
            <a:r>
              <a:rPr lang="cs-CZ" dirty="0">
                <a:latin typeface="Arial Narrow" pitchFamily="34" charset="0"/>
              </a:rPr>
              <a:t>zatímco lidé s GG genotypem </a:t>
            </a:r>
            <a:br>
              <a:rPr lang="cs-CZ" dirty="0">
                <a:latin typeface="Arial Narrow" pitchFamily="34" charset="0"/>
              </a:rPr>
            </a:br>
            <a:r>
              <a:rPr lang="cs-CZ" dirty="0">
                <a:latin typeface="Arial Narrow" pitchFamily="34" charset="0"/>
              </a:rPr>
              <a:t>by měli dostat opačné </a:t>
            </a:r>
            <a:br>
              <a:rPr lang="cs-CZ" dirty="0">
                <a:latin typeface="Arial Narrow" pitchFamily="34" charset="0"/>
              </a:rPr>
            </a:br>
            <a:r>
              <a:rPr lang="cs-CZ" dirty="0">
                <a:latin typeface="Arial Narrow" pitchFamily="34" charset="0"/>
              </a:rPr>
              <a:t>doporučení!</a:t>
            </a:r>
          </a:p>
          <a:p>
            <a:pPr eaLnBrk="1" hangingPunct="1">
              <a:defRPr/>
            </a:pPr>
            <a:endParaRPr lang="cs-CZ"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811" y="3859215"/>
            <a:ext cx="3744912"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019856"/>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94EEA1FC-F0E7-4E0A-B47F-AE2894ABED08}" vid="{7A9D376A-24CE-43C6-8B04-4EECE7865B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prezentace-med-cz-v9</Template>
  <TotalTime>8</TotalTime>
  <Words>1982</Words>
  <Application>Microsoft Office PowerPoint</Application>
  <PresentationFormat>Širokoúhlá obrazovka</PresentationFormat>
  <Paragraphs>181</Paragraphs>
  <Slides>29</Slides>
  <Notes>11</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0</vt:i4>
      </vt:variant>
      <vt:variant>
        <vt:lpstr>Nadpisy snímků</vt:lpstr>
      </vt:variant>
      <vt:variant>
        <vt:i4>29</vt:i4>
      </vt:variant>
    </vt:vector>
  </HeadingPairs>
  <TitlesOfParts>
    <vt:vector size="36" baseType="lpstr">
      <vt:lpstr>Arial</vt:lpstr>
      <vt:lpstr>Arial Narrow</vt:lpstr>
      <vt:lpstr>Calibri</vt:lpstr>
      <vt:lpstr>Tahoma</vt:lpstr>
      <vt:lpstr>Times New Roman</vt:lpstr>
      <vt:lpstr>Wingdings</vt:lpstr>
      <vt:lpstr>Prezentace_MU_CZ</vt:lpstr>
      <vt:lpstr>Prezentace aplikace PowerPoint</vt:lpstr>
      <vt:lpstr>NUTRIENTY JAKO DIETNÍ SIGNÁLY</vt:lpstr>
      <vt:lpstr>VZTAH NUTRIENTŮ KE GENOVÉ EXPRESI</vt:lpstr>
      <vt:lpstr>KOMPLEXNÍ CHOROBY: FAKTORY OVLIVŇUJÍCÍ ROZVOJ METABOLICKÉHO SYNDROMU</vt:lpstr>
      <vt:lpstr>GENETIKA A VÝŽIVA I: FENYLKETONURIE</vt:lpstr>
      <vt:lpstr>GENETIKA A VÝŽIVA I: FENYLKETONURIE</vt:lpstr>
      <vt:lpstr>GENETIKA A VÝŽIVA II: ACE POLYMORFISMUS, ZELENÝ ČAJ A RAKOVINA PRSU</vt:lpstr>
      <vt:lpstr>GENETIKA A VÝŽIVA II: ACE POLYMORFISMUS, ZELENÝ ČAJ A RAKOVINA PRSU</vt:lpstr>
      <vt:lpstr>GENETIKA A VÝŽIVA III: APOA1-75(G/A) POLYMORFISMUS, PUFA A HDL-C</vt:lpstr>
      <vt:lpstr>GENETIKA A VÝŽIVA IV: GLUTATHION-S-TRANSFERÁZA, BROKOLICE A RIZIKO KARCINOMU PLIC</vt:lpstr>
      <vt:lpstr>GENETIKA A VÝŽIVA V: ALZHEIMEROVA CHOROBA</vt:lpstr>
      <vt:lpstr>GENETIKA A VÝŽIVA VI – INTOLERANCE LAKTÓZY</vt:lpstr>
      <vt:lpstr>EXPRESE LAKTÁZY SE MĚNÍ BĚHEM RŮZNÝCH VÝVOJOVÝCH OBDOBÍ </vt:lpstr>
      <vt:lpstr>INTOLERANCE LAKTÓZY: SYMPTOMY</vt:lpstr>
      <vt:lpstr>INTOLERANCE LAKTÓZY U RŮZNÝCH POPULACÍ </vt:lpstr>
      <vt:lpstr>PROČ JSOU POPULAČNÍ ROZDÍLY?</vt:lpstr>
      <vt:lpstr>NUTRIGENOMIKA</vt:lpstr>
      <vt:lpstr>MIGRACE Z AFRIKY</vt:lpstr>
      <vt:lpstr>Prezentace aplikace PowerPoint</vt:lpstr>
      <vt:lpstr>Původní barva kůže dle zeměpisné šířky </vt:lpstr>
      <vt:lpstr>Sezónní kolísaní hladin 25-hydroxyvitaminu D u lidí v oblasti 48° N</vt:lpstr>
      <vt:lpstr>Prezentace aplikace PowerPoint</vt:lpstr>
      <vt:lpstr>Nekalcemické funkce vitamínu D</vt:lpstr>
      <vt:lpstr>Léčba tuberkulózy slunečním svitem </vt:lpstr>
      <vt:lpstr>Imunomodulační efekty 1,25-dihydroxyvitaminu D</vt:lpstr>
      <vt:lpstr>Roztroušená skleróza u veteránů ze druhé světové války podle místa bydliště</vt:lpstr>
      <vt:lpstr>Úmrtnost na rakovinu prsu v souvislosti s průměrnou délkou denního svitu</vt:lpstr>
      <vt:lpstr>GENOMIKA A SVĚTOVÉ ZDRAVÍ</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Markéta Grulichová</dc:creator>
  <cp:lastModifiedBy>Markéta Grulichová</cp:lastModifiedBy>
  <cp:revision>2</cp:revision>
  <cp:lastPrinted>1601-01-01T00:00:00Z</cp:lastPrinted>
  <dcterms:created xsi:type="dcterms:W3CDTF">2020-03-23T09:10:16Z</dcterms:created>
  <dcterms:modified xsi:type="dcterms:W3CDTF">2020-03-23T09:19:29Z</dcterms:modified>
</cp:coreProperties>
</file>