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</p:sldMasterIdLst>
  <p:notesMasterIdLst>
    <p:notesMasterId r:id="rId48"/>
  </p:notesMasterIdLst>
  <p:sldIdLst>
    <p:sldId id="306" r:id="rId2"/>
    <p:sldId id="257" r:id="rId3"/>
    <p:sldId id="259" r:id="rId4"/>
    <p:sldId id="260" r:id="rId5"/>
    <p:sldId id="262" r:id="rId6"/>
    <p:sldId id="263" r:id="rId7"/>
    <p:sldId id="264" r:id="rId8"/>
    <p:sldId id="267" r:id="rId9"/>
    <p:sldId id="268" r:id="rId10"/>
    <p:sldId id="266" r:id="rId11"/>
    <p:sldId id="288" r:id="rId12"/>
    <p:sldId id="289" r:id="rId13"/>
    <p:sldId id="290" r:id="rId14"/>
    <p:sldId id="296" r:id="rId15"/>
    <p:sldId id="297" r:id="rId16"/>
    <p:sldId id="261" r:id="rId17"/>
    <p:sldId id="286" r:id="rId18"/>
    <p:sldId id="287" r:id="rId19"/>
    <p:sldId id="291" r:id="rId20"/>
    <p:sldId id="269" r:id="rId21"/>
    <p:sldId id="292" r:id="rId22"/>
    <p:sldId id="293" r:id="rId23"/>
    <p:sldId id="294" r:id="rId24"/>
    <p:sldId id="295" r:id="rId25"/>
    <p:sldId id="270" r:id="rId26"/>
    <p:sldId id="271" r:id="rId27"/>
    <p:sldId id="272" r:id="rId28"/>
    <p:sldId id="273" r:id="rId29"/>
    <p:sldId id="307" r:id="rId30"/>
    <p:sldId id="310" r:id="rId31"/>
    <p:sldId id="309" r:id="rId32"/>
    <p:sldId id="308" r:id="rId33"/>
    <p:sldId id="274" r:id="rId34"/>
    <p:sldId id="275" r:id="rId35"/>
    <p:sldId id="276" r:id="rId36"/>
    <p:sldId id="277" r:id="rId37"/>
    <p:sldId id="278" r:id="rId38"/>
    <p:sldId id="285" r:id="rId39"/>
    <p:sldId id="280" r:id="rId40"/>
    <p:sldId id="281" r:id="rId41"/>
    <p:sldId id="299" r:id="rId42"/>
    <p:sldId id="300" r:id="rId43"/>
    <p:sldId id="303" r:id="rId44"/>
    <p:sldId id="301" r:id="rId45"/>
    <p:sldId id="304" r:id="rId46"/>
    <p:sldId id="302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95B919-DB56-43FF-93C8-8F595372F7AE}" v="10" dt="2020-03-01T23:36:09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8834"/>
  </p:normalViewPr>
  <p:slideViewPr>
    <p:cSldViewPr snapToGrid="0" snapToObjects="1">
      <p:cViewPr varScale="1">
        <p:scale>
          <a:sx n="115" d="100"/>
          <a:sy n="115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 Hruška" userId="eb3d5256-55bb-47a6-bbd5-652e4b4e376b" providerId="ADAL" clId="{AE610CAF-6C1F-416A-ADC8-530760FEEB12}"/>
    <pc:docChg chg="undo custSel mod addSld modSld sldOrd">
      <pc:chgData name="Pavel Hruška" userId="eb3d5256-55bb-47a6-bbd5-652e4b4e376b" providerId="ADAL" clId="{AE610CAF-6C1F-416A-ADC8-530760FEEB12}" dt="2020-03-01T23:50:49.133" v="39" actId="26606"/>
      <pc:docMkLst>
        <pc:docMk/>
      </pc:docMkLst>
      <pc:sldChg chg="modNotesTx">
        <pc:chgData name="Pavel Hruška" userId="eb3d5256-55bb-47a6-bbd5-652e4b4e376b" providerId="ADAL" clId="{AE610CAF-6C1F-416A-ADC8-530760FEEB12}" dt="2020-03-01T23:42:54.103" v="33" actId="20577"/>
        <pc:sldMkLst>
          <pc:docMk/>
          <pc:sldMk cId="683867948" sldId="278"/>
        </pc:sldMkLst>
      </pc:sldChg>
      <pc:sldChg chg="modSp">
        <pc:chgData name="Pavel Hruška" userId="eb3d5256-55bb-47a6-bbd5-652e4b4e376b" providerId="ADAL" clId="{AE610CAF-6C1F-416A-ADC8-530760FEEB12}" dt="2020-03-01T22:22:25.832" v="0" actId="1036"/>
        <pc:sldMkLst>
          <pc:docMk/>
          <pc:sldMk cId="259528787" sldId="297"/>
        </pc:sldMkLst>
        <pc:picChg chg="mod">
          <ac:chgData name="Pavel Hruška" userId="eb3d5256-55bb-47a6-bbd5-652e4b4e376b" providerId="ADAL" clId="{AE610CAF-6C1F-416A-ADC8-530760FEEB12}" dt="2020-03-01T22:22:25.832" v="0" actId="1036"/>
          <ac:picMkLst>
            <pc:docMk/>
            <pc:sldMk cId="259528787" sldId="297"/>
            <ac:picMk id="4" creationId="{447FACAD-D6A0-FF4E-9CC7-7F707003C81C}"/>
          </ac:picMkLst>
        </pc:picChg>
      </pc:sldChg>
      <pc:sldChg chg="addSp delSp modSp mod setBg setClrOvrMap">
        <pc:chgData name="Pavel Hruška" userId="eb3d5256-55bb-47a6-bbd5-652e4b4e376b" providerId="ADAL" clId="{AE610CAF-6C1F-416A-ADC8-530760FEEB12}" dt="2020-03-01T23:50:45.949" v="37" actId="26606"/>
        <pc:sldMkLst>
          <pc:docMk/>
          <pc:sldMk cId="1987979758" sldId="300"/>
        </pc:sldMkLst>
        <pc:spChg chg="mod">
          <ac:chgData name="Pavel Hruška" userId="eb3d5256-55bb-47a6-bbd5-652e4b4e376b" providerId="ADAL" clId="{AE610CAF-6C1F-416A-ADC8-530760FEEB12}" dt="2020-03-01T23:50:45.949" v="37" actId="26606"/>
          <ac:spMkLst>
            <pc:docMk/>
            <pc:sldMk cId="1987979758" sldId="300"/>
            <ac:spMk id="2" creationId="{36C8B0D0-D7D2-4641-80EC-FC0B6C51F10A}"/>
          </ac:spMkLst>
        </pc:spChg>
        <pc:spChg chg="mod">
          <ac:chgData name="Pavel Hruška" userId="eb3d5256-55bb-47a6-bbd5-652e4b4e376b" providerId="ADAL" clId="{AE610CAF-6C1F-416A-ADC8-530760FEEB12}" dt="2020-03-01T23:50:45.949" v="37" actId="26606"/>
          <ac:spMkLst>
            <pc:docMk/>
            <pc:sldMk cId="1987979758" sldId="300"/>
            <ac:spMk id="3" creationId="{41C718F9-09F5-C449-822A-19653356FF5F}"/>
          </ac:spMkLst>
        </pc:spChg>
        <pc:spChg chg="add del">
          <ac:chgData name="Pavel Hruška" userId="eb3d5256-55bb-47a6-bbd5-652e4b4e376b" providerId="ADAL" clId="{AE610CAF-6C1F-416A-ADC8-530760FEEB12}" dt="2020-03-01T23:50:45.949" v="37" actId="26606"/>
          <ac:spMkLst>
            <pc:docMk/>
            <pc:sldMk cId="1987979758" sldId="300"/>
            <ac:spMk id="8" creationId="{FB3EF4D6-026A-4D52-B916-967329EE3FFE}"/>
          </ac:spMkLst>
        </pc:spChg>
        <pc:spChg chg="add del">
          <ac:chgData name="Pavel Hruška" userId="eb3d5256-55bb-47a6-bbd5-652e4b4e376b" providerId="ADAL" clId="{AE610CAF-6C1F-416A-ADC8-530760FEEB12}" dt="2020-03-01T23:50:45.949" v="37" actId="26606"/>
          <ac:spMkLst>
            <pc:docMk/>
            <pc:sldMk cId="1987979758" sldId="300"/>
            <ac:spMk id="10" creationId="{4DB4846F-6AA5-4DB3-9581-D95F22BD5662}"/>
          </ac:spMkLst>
        </pc:spChg>
        <pc:spChg chg="add del">
          <ac:chgData name="Pavel Hruška" userId="eb3d5256-55bb-47a6-bbd5-652e4b4e376b" providerId="ADAL" clId="{AE610CAF-6C1F-416A-ADC8-530760FEEB12}" dt="2020-03-01T23:50:45.949" v="37" actId="26606"/>
          <ac:spMkLst>
            <pc:docMk/>
            <pc:sldMk cId="1987979758" sldId="300"/>
            <ac:spMk id="12" creationId="{D54EC22E-2292-4292-A80B-E81DF64BFB26}"/>
          </ac:spMkLst>
        </pc:spChg>
        <pc:grpChg chg="add del">
          <ac:chgData name="Pavel Hruška" userId="eb3d5256-55bb-47a6-bbd5-652e4b4e376b" providerId="ADAL" clId="{AE610CAF-6C1F-416A-ADC8-530760FEEB12}" dt="2020-03-01T23:50:45.949" v="37" actId="26606"/>
          <ac:grpSpMkLst>
            <pc:docMk/>
            <pc:sldMk cId="1987979758" sldId="300"/>
            <ac:grpSpMk id="14" creationId="{992A2039-50D4-4D49-A79F-C82A1D913162}"/>
          </ac:grpSpMkLst>
        </pc:grpChg>
      </pc:sldChg>
      <pc:sldChg chg="addSp delSp modSp mod setBg setClrOvrMap">
        <pc:chgData name="Pavel Hruška" userId="eb3d5256-55bb-47a6-bbd5-652e4b4e376b" providerId="ADAL" clId="{AE610CAF-6C1F-416A-ADC8-530760FEEB12}" dt="2020-03-01T23:50:47.568" v="38" actId="26606"/>
        <pc:sldMkLst>
          <pc:docMk/>
          <pc:sldMk cId="1621691800" sldId="301"/>
        </pc:sldMkLst>
        <pc:spChg chg="mod">
          <ac:chgData name="Pavel Hruška" userId="eb3d5256-55bb-47a6-bbd5-652e4b4e376b" providerId="ADAL" clId="{AE610CAF-6C1F-416A-ADC8-530760FEEB12}" dt="2020-03-01T23:50:47.568" v="38" actId="26606"/>
          <ac:spMkLst>
            <pc:docMk/>
            <pc:sldMk cId="1621691800" sldId="301"/>
            <ac:spMk id="2" creationId="{C116AAD9-83E2-754B-915C-F0500A7E12F8}"/>
          </ac:spMkLst>
        </pc:spChg>
        <pc:spChg chg="mod">
          <ac:chgData name="Pavel Hruška" userId="eb3d5256-55bb-47a6-bbd5-652e4b4e376b" providerId="ADAL" clId="{AE610CAF-6C1F-416A-ADC8-530760FEEB12}" dt="2020-03-01T23:50:47.568" v="38" actId="26606"/>
          <ac:spMkLst>
            <pc:docMk/>
            <pc:sldMk cId="1621691800" sldId="301"/>
            <ac:spMk id="3" creationId="{5C7E3DB7-212D-5540-8270-492E7D9D826E}"/>
          </ac:spMkLst>
        </pc:spChg>
        <pc:spChg chg="add del">
          <ac:chgData name="Pavel Hruška" userId="eb3d5256-55bb-47a6-bbd5-652e4b4e376b" providerId="ADAL" clId="{AE610CAF-6C1F-416A-ADC8-530760FEEB12}" dt="2020-03-01T23:50:47.568" v="38" actId="26606"/>
          <ac:spMkLst>
            <pc:docMk/>
            <pc:sldMk cId="1621691800" sldId="301"/>
            <ac:spMk id="8" creationId="{FB3EF4D6-026A-4D52-B916-967329EE3FFE}"/>
          </ac:spMkLst>
        </pc:spChg>
        <pc:spChg chg="add del">
          <ac:chgData name="Pavel Hruška" userId="eb3d5256-55bb-47a6-bbd5-652e4b4e376b" providerId="ADAL" clId="{AE610CAF-6C1F-416A-ADC8-530760FEEB12}" dt="2020-03-01T23:50:47.568" v="38" actId="26606"/>
          <ac:spMkLst>
            <pc:docMk/>
            <pc:sldMk cId="1621691800" sldId="301"/>
            <ac:spMk id="10" creationId="{4DB4846F-6AA5-4DB3-9581-D95F22BD5662}"/>
          </ac:spMkLst>
        </pc:spChg>
        <pc:spChg chg="add del">
          <ac:chgData name="Pavel Hruška" userId="eb3d5256-55bb-47a6-bbd5-652e4b4e376b" providerId="ADAL" clId="{AE610CAF-6C1F-416A-ADC8-530760FEEB12}" dt="2020-03-01T23:50:47.568" v="38" actId="26606"/>
          <ac:spMkLst>
            <pc:docMk/>
            <pc:sldMk cId="1621691800" sldId="301"/>
            <ac:spMk id="12" creationId="{D54EC22E-2292-4292-A80B-E81DF64BFB26}"/>
          </ac:spMkLst>
        </pc:spChg>
        <pc:grpChg chg="add del">
          <ac:chgData name="Pavel Hruška" userId="eb3d5256-55bb-47a6-bbd5-652e4b4e376b" providerId="ADAL" clId="{AE610CAF-6C1F-416A-ADC8-530760FEEB12}" dt="2020-03-01T23:50:47.568" v="38" actId="26606"/>
          <ac:grpSpMkLst>
            <pc:docMk/>
            <pc:sldMk cId="1621691800" sldId="301"/>
            <ac:grpSpMk id="14" creationId="{992A2039-50D4-4D49-A79F-C82A1D913162}"/>
          </ac:grpSpMkLst>
        </pc:grpChg>
      </pc:sldChg>
      <pc:sldChg chg="addSp delSp modSp mod setBg setClrOvrMap">
        <pc:chgData name="Pavel Hruška" userId="eb3d5256-55bb-47a6-bbd5-652e4b4e376b" providerId="ADAL" clId="{AE610CAF-6C1F-416A-ADC8-530760FEEB12}" dt="2020-03-01T23:50:49.133" v="39" actId="26606"/>
        <pc:sldMkLst>
          <pc:docMk/>
          <pc:sldMk cId="3987053943" sldId="304"/>
        </pc:sldMkLst>
        <pc:spChg chg="mod">
          <ac:chgData name="Pavel Hruška" userId="eb3d5256-55bb-47a6-bbd5-652e4b4e376b" providerId="ADAL" clId="{AE610CAF-6C1F-416A-ADC8-530760FEEB12}" dt="2020-03-01T23:50:49.133" v="39" actId="26606"/>
          <ac:spMkLst>
            <pc:docMk/>
            <pc:sldMk cId="3987053943" sldId="304"/>
            <ac:spMk id="2" creationId="{5C6B35B1-0DA6-E74F-8DE1-2B3ECE1D9BA9}"/>
          </ac:spMkLst>
        </pc:spChg>
        <pc:spChg chg="mod">
          <ac:chgData name="Pavel Hruška" userId="eb3d5256-55bb-47a6-bbd5-652e4b4e376b" providerId="ADAL" clId="{AE610CAF-6C1F-416A-ADC8-530760FEEB12}" dt="2020-03-01T23:50:49.133" v="39" actId="26606"/>
          <ac:spMkLst>
            <pc:docMk/>
            <pc:sldMk cId="3987053943" sldId="304"/>
            <ac:spMk id="3" creationId="{581CD603-0ED3-214E-BE42-9D41869CA51C}"/>
          </ac:spMkLst>
        </pc:spChg>
        <pc:spChg chg="add del">
          <ac:chgData name="Pavel Hruška" userId="eb3d5256-55bb-47a6-bbd5-652e4b4e376b" providerId="ADAL" clId="{AE610CAF-6C1F-416A-ADC8-530760FEEB12}" dt="2020-03-01T23:50:49.133" v="39" actId="26606"/>
          <ac:spMkLst>
            <pc:docMk/>
            <pc:sldMk cId="3987053943" sldId="304"/>
            <ac:spMk id="8" creationId="{FB3EF4D6-026A-4D52-B916-967329EE3FFE}"/>
          </ac:spMkLst>
        </pc:spChg>
        <pc:spChg chg="add del">
          <ac:chgData name="Pavel Hruška" userId="eb3d5256-55bb-47a6-bbd5-652e4b4e376b" providerId="ADAL" clId="{AE610CAF-6C1F-416A-ADC8-530760FEEB12}" dt="2020-03-01T23:50:49.133" v="39" actId="26606"/>
          <ac:spMkLst>
            <pc:docMk/>
            <pc:sldMk cId="3987053943" sldId="304"/>
            <ac:spMk id="10" creationId="{4DB4846F-6AA5-4DB3-9581-D95F22BD5662}"/>
          </ac:spMkLst>
        </pc:spChg>
        <pc:spChg chg="add del">
          <ac:chgData name="Pavel Hruška" userId="eb3d5256-55bb-47a6-bbd5-652e4b4e376b" providerId="ADAL" clId="{AE610CAF-6C1F-416A-ADC8-530760FEEB12}" dt="2020-03-01T23:50:49.133" v="39" actId="26606"/>
          <ac:spMkLst>
            <pc:docMk/>
            <pc:sldMk cId="3987053943" sldId="304"/>
            <ac:spMk id="12" creationId="{D54EC22E-2292-4292-A80B-E81DF64BFB26}"/>
          </ac:spMkLst>
        </pc:spChg>
        <pc:grpChg chg="add del">
          <ac:chgData name="Pavel Hruška" userId="eb3d5256-55bb-47a6-bbd5-652e4b4e376b" providerId="ADAL" clId="{AE610CAF-6C1F-416A-ADC8-530760FEEB12}" dt="2020-03-01T23:50:49.133" v="39" actId="26606"/>
          <ac:grpSpMkLst>
            <pc:docMk/>
            <pc:sldMk cId="3987053943" sldId="304"/>
            <ac:grpSpMk id="14" creationId="{992A2039-50D4-4D49-A79F-C82A1D913162}"/>
          </ac:grpSpMkLst>
        </pc:grpChg>
      </pc:sldChg>
      <pc:sldChg chg="addSp delSp modSp add mod setBg">
        <pc:chgData name="Pavel Hruška" userId="eb3d5256-55bb-47a6-bbd5-652e4b4e376b" providerId="ADAL" clId="{AE610CAF-6C1F-416A-ADC8-530760FEEB12}" dt="2020-03-01T23:28:51.219" v="15" actId="26606"/>
        <pc:sldMkLst>
          <pc:docMk/>
          <pc:sldMk cId="828622308" sldId="307"/>
        </pc:sldMkLst>
        <pc:spChg chg="del">
          <ac:chgData name="Pavel Hruška" userId="eb3d5256-55bb-47a6-bbd5-652e4b4e376b" providerId="ADAL" clId="{AE610CAF-6C1F-416A-ADC8-530760FEEB12}" dt="2020-03-01T23:21:50.597" v="2"/>
          <ac:spMkLst>
            <pc:docMk/>
            <pc:sldMk cId="828622308" sldId="307"/>
            <ac:spMk id="2" creationId="{A2DB7A15-5069-4CD4-86E3-FF0B60B4CAB4}"/>
          </ac:spMkLst>
        </pc:spChg>
        <pc:spChg chg="del">
          <ac:chgData name="Pavel Hruška" userId="eb3d5256-55bb-47a6-bbd5-652e4b4e376b" providerId="ADAL" clId="{AE610CAF-6C1F-416A-ADC8-530760FEEB12}" dt="2020-03-01T23:21:50.597" v="2"/>
          <ac:spMkLst>
            <pc:docMk/>
            <pc:sldMk cId="828622308" sldId="307"/>
            <ac:spMk id="3" creationId="{BE614109-BB62-4683-99A0-3182348B22D4}"/>
          </ac:spMkLst>
        </pc:spChg>
        <pc:spChg chg="add">
          <ac:chgData name="Pavel Hruška" userId="eb3d5256-55bb-47a6-bbd5-652e4b4e376b" providerId="ADAL" clId="{AE610CAF-6C1F-416A-ADC8-530760FEEB12}" dt="2020-03-01T23:28:51.219" v="15" actId="26606"/>
          <ac:spMkLst>
            <pc:docMk/>
            <pc:sldMk cId="828622308" sldId="307"/>
            <ac:spMk id="9" creationId="{676411ED-5314-4C9A-A717-DD5A041FAF6C}"/>
          </ac:spMkLst>
        </pc:spChg>
        <pc:spChg chg="add">
          <ac:chgData name="Pavel Hruška" userId="eb3d5256-55bb-47a6-bbd5-652e4b4e376b" providerId="ADAL" clId="{AE610CAF-6C1F-416A-ADC8-530760FEEB12}" dt="2020-03-01T23:28:51.219" v="15" actId="26606"/>
          <ac:spMkLst>
            <pc:docMk/>
            <pc:sldMk cId="828622308" sldId="307"/>
            <ac:spMk id="11" creationId="{01CD0F23-A289-474D-AC8E-7B770AB4CE58}"/>
          </ac:spMkLst>
        </pc:spChg>
        <pc:spChg chg="add">
          <ac:chgData name="Pavel Hruška" userId="eb3d5256-55bb-47a6-bbd5-652e4b4e376b" providerId="ADAL" clId="{AE610CAF-6C1F-416A-ADC8-530760FEEB12}" dt="2020-03-01T23:28:51.219" v="15" actId="26606"/>
          <ac:spMkLst>
            <pc:docMk/>
            <pc:sldMk cId="828622308" sldId="307"/>
            <ac:spMk id="13" creationId="{B45CE986-4A76-4B58-8796-1E505901C6B8}"/>
          </ac:spMkLst>
        </pc:spChg>
        <pc:picChg chg="add mod modCrop">
          <ac:chgData name="Pavel Hruška" userId="eb3d5256-55bb-47a6-bbd5-652e4b4e376b" providerId="ADAL" clId="{AE610CAF-6C1F-416A-ADC8-530760FEEB12}" dt="2020-03-01T23:28:51.219" v="15" actId="26606"/>
          <ac:picMkLst>
            <pc:docMk/>
            <pc:sldMk cId="828622308" sldId="307"/>
            <ac:picMk id="4" creationId="{61C56864-1312-4893-A4EF-543D3CA899AC}"/>
          </ac:picMkLst>
        </pc:picChg>
      </pc:sldChg>
      <pc:sldChg chg="addSp delSp modSp add mod setBg">
        <pc:chgData name="Pavel Hruška" userId="eb3d5256-55bb-47a6-bbd5-652e4b4e376b" providerId="ADAL" clId="{AE610CAF-6C1F-416A-ADC8-530760FEEB12}" dt="2020-03-01T23:28:37.062" v="14" actId="26606"/>
        <pc:sldMkLst>
          <pc:docMk/>
          <pc:sldMk cId="1709177562" sldId="308"/>
        </pc:sldMkLst>
        <pc:spChg chg="add del">
          <ac:chgData name="Pavel Hruška" userId="eb3d5256-55bb-47a6-bbd5-652e4b4e376b" providerId="ADAL" clId="{AE610CAF-6C1F-416A-ADC8-530760FEEB12}" dt="2020-03-01T23:28:36.998" v="13" actId="26606"/>
          <ac:spMkLst>
            <pc:docMk/>
            <pc:sldMk cId="1709177562" sldId="308"/>
            <ac:spMk id="8" creationId="{3DB0ED7D-0741-41C8-9BCD-85B80680FB6C}"/>
          </ac:spMkLst>
        </pc:spChg>
        <pc:spChg chg="add">
          <ac:chgData name="Pavel Hruška" userId="eb3d5256-55bb-47a6-bbd5-652e4b4e376b" providerId="ADAL" clId="{AE610CAF-6C1F-416A-ADC8-530760FEEB12}" dt="2020-03-01T23:28:37.062" v="14" actId="26606"/>
          <ac:spMkLst>
            <pc:docMk/>
            <pc:sldMk cId="1709177562" sldId="308"/>
            <ac:spMk id="10" creationId="{01CD0F23-A289-474D-AC8E-7B770AB4CE58}"/>
          </ac:spMkLst>
        </pc:spChg>
        <pc:spChg chg="add">
          <ac:chgData name="Pavel Hruška" userId="eb3d5256-55bb-47a6-bbd5-652e4b4e376b" providerId="ADAL" clId="{AE610CAF-6C1F-416A-ADC8-530760FEEB12}" dt="2020-03-01T23:28:37.062" v="14" actId="26606"/>
          <ac:spMkLst>
            <pc:docMk/>
            <pc:sldMk cId="1709177562" sldId="308"/>
            <ac:spMk id="11" creationId="{676411ED-5314-4C9A-A717-DD5A041FAF6C}"/>
          </ac:spMkLst>
        </pc:spChg>
        <pc:spChg chg="add">
          <ac:chgData name="Pavel Hruška" userId="eb3d5256-55bb-47a6-bbd5-652e4b4e376b" providerId="ADAL" clId="{AE610CAF-6C1F-416A-ADC8-530760FEEB12}" dt="2020-03-01T23:28:37.062" v="14" actId="26606"/>
          <ac:spMkLst>
            <pc:docMk/>
            <pc:sldMk cId="1709177562" sldId="308"/>
            <ac:spMk id="12" creationId="{B45CE986-4A76-4B58-8796-1E505901C6B8}"/>
          </ac:spMkLst>
        </pc:spChg>
        <pc:picChg chg="add del">
          <ac:chgData name="Pavel Hruška" userId="eb3d5256-55bb-47a6-bbd5-652e4b4e376b" providerId="ADAL" clId="{AE610CAF-6C1F-416A-ADC8-530760FEEB12}" dt="2020-03-01T23:24:43.077" v="10" actId="478"/>
          <ac:picMkLst>
            <pc:docMk/>
            <pc:sldMk cId="1709177562" sldId="308"/>
            <ac:picMk id="2" creationId="{C8C430DB-6480-4BAA-A23C-60294213C1D3}"/>
          </ac:picMkLst>
        </pc:picChg>
        <pc:picChg chg="add mod">
          <ac:chgData name="Pavel Hruška" userId="eb3d5256-55bb-47a6-bbd5-652e4b4e376b" providerId="ADAL" clId="{AE610CAF-6C1F-416A-ADC8-530760FEEB12}" dt="2020-03-01T23:28:37.062" v="14" actId="26606"/>
          <ac:picMkLst>
            <pc:docMk/>
            <pc:sldMk cId="1709177562" sldId="308"/>
            <ac:picMk id="3" creationId="{200E643B-0E62-4D8D-B7AB-336D08EE86C6}"/>
          </ac:picMkLst>
        </pc:picChg>
      </pc:sldChg>
      <pc:sldChg chg="addSp delSp modSp add mod ord setBg">
        <pc:chgData name="Pavel Hruška" userId="eb3d5256-55bb-47a6-bbd5-652e4b4e376b" providerId="ADAL" clId="{AE610CAF-6C1F-416A-ADC8-530760FEEB12}" dt="2020-03-01T23:31:57.425" v="25"/>
        <pc:sldMkLst>
          <pc:docMk/>
          <pc:sldMk cId="3001452301" sldId="309"/>
        </pc:sldMkLst>
        <pc:spChg chg="add del">
          <ac:chgData name="Pavel Hruška" userId="eb3d5256-55bb-47a6-bbd5-652e4b4e376b" providerId="ADAL" clId="{AE610CAF-6C1F-416A-ADC8-530760FEEB12}" dt="2020-03-01T23:31:27.275" v="19" actId="26606"/>
          <ac:spMkLst>
            <pc:docMk/>
            <pc:sldMk cId="3001452301" sldId="309"/>
            <ac:spMk id="7" creationId="{6DBDBE7B-6FA0-46FB-AA52-4426EB35C1D0}"/>
          </ac:spMkLst>
        </pc:spChg>
        <pc:spChg chg="add del">
          <ac:chgData name="Pavel Hruška" userId="eb3d5256-55bb-47a6-bbd5-652e4b4e376b" providerId="ADAL" clId="{AE610CAF-6C1F-416A-ADC8-530760FEEB12}" dt="2020-03-01T23:31:27.275" v="19" actId="26606"/>
          <ac:spMkLst>
            <pc:docMk/>
            <pc:sldMk cId="3001452301" sldId="309"/>
            <ac:spMk id="9" creationId="{0A0C8B9D-9EB7-4CEE-9F2E-57E91EBF96FB}"/>
          </ac:spMkLst>
        </pc:spChg>
        <pc:spChg chg="add del">
          <ac:chgData name="Pavel Hruška" userId="eb3d5256-55bb-47a6-bbd5-652e4b4e376b" providerId="ADAL" clId="{AE610CAF-6C1F-416A-ADC8-530760FEEB12}" dt="2020-03-01T23:31:27.275" v="19" actId="26606"/>
          <ac:spMkLst>
            <pc:docMk/>
            <pc:sldMk cId="3001452301" sldId="309"/>
            <ac:spMk id="11" creationId="{F83D7DDF-17C0-4989-9770-F2115973EB58}"/>
          </ac:spMkLst>
        </pc:spChg>
        <pc:spChg chg="add">
          <ac:chgData name="Pavel Hruška" userId="eb3d5256-55bb-47a6-bbd5-652e4b4e376b" providerId="ADAL" clId="{AE610CAF-6C1F-416A-ADC8-530760FEEB12}" dt="2020-03-01T23:31:27.275" v="19" actId="26606"/>
          <ac:spMkLst>
            <pc:docMk/>
            <pc:sldMk cId="3001452301" sldId="309"/>
            <ac:spMk id="16" creationId="{676411ED-5314-4C9A-A717-DD5A041FAF6C}"/>
          </ac:spMkLst>
        </pc:spChg>
        <pc:spChg chg="add">
          <ac:chgData name="Pavel Hruška" userId="eb3d5256-55bb-47a6-bbd5-652e4b4e376b" providerId="ADAL" clId="{AE610CAF-6C1F-416A-ADC8-530760FEEB12}" dt="2020-03-01T23:31:27.275" v="19" actId="26606"/>
          <ac:spMkLst>
            <pc:docMk/>
            <pc:sldMk cId="3001452301" sldId="309"/>
            <ac:spMk id="18" creationId="{01CD0F23-A289-474D-AC8E-7B770AB4CE58}"/>
          </ac:spMkLst>
        </pc:spChg>
        <pc:spChg chg="add">
          <ac:chgData name="Pavel Hruška" userId="eb3d5256-55bb-47a6-bbd5-652e4b4e376b" providerId="ADAL" clId="{AE610CAF-6C1F-416A-ADC8-530760FEEB12}" dt="2020-03-01T23:31:27.275" v="19" actId="26606"/>
          <ac:spMkLst>
            <pc:docMk/>
            <pc:sldMk cId="3001452301" sldId="309"/>
            <ac:spMk id="20" creationId="{B45CE986-4A76-4B58-8796-1E505901C6B8}"/>
          </ac:spMkLst>
        </pc:spChg>
        <pc:picChg chg="add mod">
          <ac:chgData name="Pavel Hruška" userId="eb3d5256-55bb-47a6-bbd5-652e4b4e376b" providerId="ADAL" clId="{AE610CAF-6C1F-416A-ADC8-530760FEEB12}" dt="2020-03-01T23:31:13.495" v="18" actId="26606"/>
          <ac:picMkLst>
            <pc:docMk/>
            <pc:sldMk cId="3001452301" sldId="309"/>
            <ac:picMk id="2" creationId="{B15CF2F9-13F6-488F-8CD4-55AD67264629}"/>
          </ac:picMkLst>
        </pc:picChg>
      </pc:sldChg>
      <pc:sldChg chg="addSp modSp add mod ord setBg">
        <pc:chgData name="Pavel Hruška" userId="eb3d5256-55bb-47a6-bbd5-652e4b4e376b" providerId="ADAL" clId="{AE610CAF-6C1F-416A-ADC8-530760FEEB12}" dt="2020-03-01T23:36:36.726" v="32" actId="26606"/>
        <pc:sldMkLst>
          <pc:docMk/>
          <pc:sldMk cId="922125518" sldId="310"/>
        </pc:sldMkLst>
        <pc:spChg chg="add">
          <ac:chgData name="Pavel Hruška" userId="eb3d5256-55bb-47a6-bbd5-652e4b4e376b" providerId="ADAL" clId="{AE610CAF-6C1F-416A-ADC8-530760FEEB12}" dt="2020-03-01T23:36:36.726" v="32" actId="26606"/>
          <ac:spMkLst>
            <pc:docMk/>
            <pc:sldMk cId="922125518" sldId="310"/>
            <ac:spMk id="7" creationId="{676411ED-5314-4C9A-A717-DD5A041FAF6C}"/>
          </ac:spMkLst>
        </pc:spChg>
        <pc:spChg chg="add">
          <ac:chgData name="Pavel Hruška" userId="eb3d5256-55bb-47a6-bbd5-652e4b4e376b" providerId="ADAL" clId="{AE610CAF-6C1F-416A-ADC8-530760FEEB12}" dt="2020-03-01T23:36:36.726" v="32" actId="26606"/>
          <ac:spMkLst>
            <pc:docMk/>
            <pc:sldMk cId="922125518" sldId="310"/>
            <ac:spMk id="9" creationId="{01CD0F23-A289-474D-AC8E-7B770AB4CE58}"/>
          </ac:spMkLst>
        </pc:spChg>
        <pc:spChg chg="add">
          <ac:chgData name="Pavel Hruška" userId="eb3d5256-55bb-47a6-bbd5-652e4b4e376b" providerId="ADAL" clId="{AE610CAF-6C1F-416A-ADC8-530760FEEB12}" dt="2020-03-01T23:36:36.726" v="32" actId="26606"/>
          <ac:spMkLst>
            <pc:docMk/>
            <pc:sldMk cId="922125518" sldId="310"/>
            <ac:spMk id="11" creationId="{B45CE986-4A76-4B58-8796-1E505901C6B8}"/>
          </ac:spMkLst>
        </pc:spChg>
        <pc:picChg chg="add mod">
          <ac:chgData name="Pavel Hruška" userId="eb3d5256-55bb-47a6-bbd5-652e4b4e376b" providerId="ADAL" clId="{AE610CAF-6C1F-416A-ADC8-530760FEEB12}" dt="2020-03-01T23:36:36.726" v="32" actId="26606"/>
          <ac:picMkLst>
            <pc:docMk/>
            <pc:sldMk cId="922125518" sldId="310"/>
            <ac:picMk id="2" creationId="{DA165B62-AF42-4AFD-95FB-82802C6E085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C31EA-0607-4159-9A22-34AB7D37A0C5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5E90DA7-D792-481F-933A-415E8591AE2B}">
      <dgm:prSet/>
      <dgm:spPr/>
      <dgm:t>
        <a:bodyPr/>
        <a:lstStyle/>
        <a:p>
          <a:r>
            <a:rPr lang="cs-CZ" b="0" i="0"/>
            <a:t>Monogenní dědičnost (AD, AR, znaky vázané na pohlavní chromozomy)</a:t>
          </a:r>
          <a:endParaRPr lang="en-US"/>
        </a:p>
      </dgm:t>
    </dgm:pt>
    <dgm:pt modelId="{5E15BD08-6F6F-4B8F-B707-5EA90F18A0BD}" type="parTrans" cxnId="{9E1B9A06-BAEE-431A-8BCC-F46A66C40927}">
      <dgm:prSet/>
      <dgm:spPr/>
      <dgm:t>
        <a:bodyPr/>
        <a:lstStyle/>
        <a:p>
          <a:endParaRPr lang="en-US"/>
        </a:p>
      </dgm:t>
    </dgm:pt>
    <dgm:pt modelId="{F6EE55FB-17D5-4F07-9D09-E6C77D8C1DF3}" type="sibTrans" cxnId="{9E1B9A06-BAEE-431A-8BCC-F46A66C40927}">
      <dgm:prSet/>
      <dgm:spPr/>
      <dgm:t>
        <a:bodyPr/>
        <a:lstStyle/>
        <a:p>
          <a:endParaRPr lang="en-US"/>
        </a:p>
      </dgm:t>
    </dgm:pt>
    <dgm:pt modelId="{619ADCE6-E13A-434B-81ED-9410E9AA37AE}">
      <dgm:prSet/>
      <dgm:spPr/>
      <dgm:t>
        <a:bodyPr/>
        <a:lstStyle/>
        <a:p>
          <a:r>
            <a:rPr lang="cs-CZ" b="0" i="0"/>
            <a:t>Chromozomové aberace</a:t>
          </a:r>
          <a:endParaRPr lang="en-US"/>
        </a:p>
      </dgm:t>
    </dgm:pt>
    <dgm:pt modelId="{F58EB85B-BD1E-4654-B33A-71242FC61CA0}" type="parTrans" cxnId="{05CF6215-49EB-4274-84B2-0F800FAEC87B}">
      <dgm:prSet/>
      <dgm:spPr/>
      <dgm:t>
        <a:bodyPr/>
        <a:lstStyle/>
        <a:p>
          <a:endParaRPr lang="en-US"/>
        </a:p>
      </dgm:t>
    </dgm:pt>
    <dgm:pt modelId="{59C57A1D-AA65-4D50-AAF6-CB952BE0EA67}" type="sibTrans" cxnId="{05CF6215-49EB-4274-84B2-0F800FAEC87B}">
      <dgm:prSet/>
      <dgm:spPr/>
      <dgm:t>
        <a:bodyPr/>
        <a:lstStyle/>
        <a:p>
          <a:endParaRPr lang="en-US"/>
        </a:p>
      </dgm:t>
    </dgm:pt>
    <dgm:pt modelId="{09BF2BF4-25D5-4AE9-944A-02D6341B9A16}">
      <dgm:prSet/>
      <dgm:spPr/>
      <dgm:t>
        <a:bodyPr/>
        <a:lstStyle/>
        <a:p>
          <a:r>
            <a:rPr lang="cs-CZ" b="0" i="0"/>
            <a:t>Multifaktoriální dědičnost </a:t>
          </a:r>
          <a:endParaRPr lang="en-US"/>
        </a:p>
      </dgm:t>
    </dgm:pt>
    <dgm:pt modelId="{4B8A4749-A86C-44BC-BCE5-1110FEE81CA8}" type="parTrans" cxnId="{445ED094-EB9F-4370-A599-1FFBEE09D489}">
      <dgm:prSet/>
      <dgm:spPr/>
      <dgm:t>
        <a:bodyPr/>
        <a:lstStyle/>
        <a:p>
          <a:endParaRPr lang="en-US"/>
        </a:p>
      </dgm:t>
    </dgm:pt>
    <dgm:pt modelId="{776CEC83-5FA5-4D44-B129-F21B42CF4EEF}" type="sibTrans" cxnId="{445ED094-EB9F-4370-A599-1FFBEE09D489}">
      <dgm:prSet/>
      <dgm:spPr/>
      <dgm:t>
        <a:bodyPr/>
        <a:lstStyle/>
        <a:p>
          <a:endParaRPr lang="en-US"/>
        </a:p>
      </dgm:t>
    </dgm:pt>
    <dgm:pt modelId="{39A549BD-64F5-4BA8-83DA-7BADCB699052}">
      <dgm:prSet/>
      <dgm:spPr/>
      <dgm:t>
        <a:bodyPr/>
        <a:lstStyle/>
        <a:p>
          <a:r>
            <a:rPr lang="cs-CZ" b="0" i="0"/>
            <a:t>Genetické změny somatických buněk (nádorová onemocnění)</a:t>
          </a:r>
          <a:endParaRPr lang="en-US"/>
        </a:p>
      </dgm:t>
    </dgm:pt>
    <dgm:pt modelId="{5FD99FE4-0A5E-4901-923F-B8EFF92C9C51}" type="parTrans" cxnId="{94D82B67-6F95-4D7D-AD2D-7B4498A2C586}">
      <dgm:prSet/>
      <dgm:spPr/>
      <dgm:t>
        <a:bodyPr/>
        <a:lstStyle/>
        <a:p>
          <a:endParaRPr lang="en-US"/>
        </a:p>
      </dgm:t>
    </dgm:pt>
    <dgm:pt modelId="{610538CD-9AF7-4606-96B1-FE2E6D4A55ED}" type="sibTrans" cxnId="{94D82B67-6F95-4D7D-AD2D-7B4498A2C586}">
      <dgm:prSet/>
      <dgm:spPr/>
      <dgm:t>
        <a:bodyPr/>
        <a:lstStyle/>
        <a:p>
          <a:endParaRPr lang="en-US"/>
        </a:p>
      </dgm:t>
    </dgm:pt>
    <dgm:pt modelId="{CAB86D11-E5ED-437A-AC8F-B98363C695F8}">
      <dgm:prSet/>
      <dgm:spPr/>
      <dgm:t>
        <a:bodyPr/>
        <a:lstStyle/>
        <a:p>
          <a:r>
            <a:rPr lang="cs-CZ" b="0" i="0"/>
            <a:t>Mitochondriální dědičnost</a:t>
          </a:r>
          <a:endParaRPr lang="en-US"/>
        </a:p>
      </dgm:t>
    </dgm:pt>
    <dgm:pt modelId="{F9847D31-85C9-4758-AC41-ACD681472DC5}" type="parTrans" cxnId="{9244BAE7-D1E7-4D50-84A6-FA0518E49CD5}">
      <dgm:prSet/>
      <dgm:spPr/>
      <dgm:t>
        <a:bodyPr/>
        <a:lstStyle/>
        <a:p>
          <a:endParaRPr lang="en-US"/>
        </a:p>
      </dgm:t>
    </dgm:pt>
    <dgm:pt modelId="{2FC912E2-223A-45CF-AEBB-BEB9F6D5712B}" type="sibTrans" cxnId="{9244BAE7-D1E7-4D50-84A6-FA0518E49CD5}">
      <dgm:prSet/>
      <dgm:spPr/>
      <dgm:t>
        <a:bodyPr/>
        <a:lstStyle/>
        <a:p>
          <a:endParaRPr lang="en-US"/>
        </a:p>
      </dgm:t>
    </dgm:pt>
    <dgm:pt modelId="{7676DB96-A8CF-1F41-A672-4AD9528C73EE}" type="pres">
      <dgm:prSet presAssocID="{5AAC31EA-0607-4159-9A22-34AB7D37A0C5}" presName="diagram" presStyleCnt="0">
        <dgm:presLayoutVars>
          <dgm:dir/>
          <dgm:resizeHandles val="exact"/>
        </dgm:presLayoutVars>
      </dgm:prSet>
      <dgm:spPr/>
    </dgm:pt>
    <dgm:pt modelId="{795DC882-4664-D147-860A-8C423A724930}" type="pres">
      <dgm:prSet presAssocID="{65E90DA7-D792-481F-933A-415E8591AE2B}" presName="node" presStyleLbl="node1" presStyleIdx="0" presStyleCnt="5">
        <dgm:presLayoutVars>
          <dgm:bulletEnabled val="1"/>
        </dgm:presLayoutVars>
      </dgm:prSet>
      <dgm:spPr/>
    </dgm:pt>
    <dgm:pt modelId="{1A58141E-32F1-C54D-9355-515C4E4C3622}" type="pres">
      <dgm:prSet presAssocID="{F6EE55FB-17D5-4F07-9D09-E6C77D8C1DF3}" presName="sibTrans" presStyleCnt="0"/>
      <dgm:spPr/>
    </dgm:pt>
    <dgm:pt modelId="{C3145B4D-7BA0-E844-8A0D-3B41463981E0}" type="pres">
      <dgm:prSet presAssocID="{619ADCE6-E13A-434B-81ED-9410E9AA37AE}" presName="node" presStyleLbl="node1" presStyleIdx="1" presStyleCnt="5">
        <dgm:presLayoutVars>
          <dgm:bulletEnabled val="1"/>
        </dgm:presLayoutVars>
      </dgm:prSet>
      <dgm:spPr/>
    </dgm:pt>
    <dgm:pt modelId="{3B035A18-70E4-4C49-99E5-A7155C81D181}" type="pres">
      <dgm:prSet presAssocID="{59C57A1D-AA65-4D50-AAF6-CB952BE0EA67}" presName="sibTrans" presStyleCnt="0"/>
      <dgm:spPr/>
    </dgm:pt>
    <dgm:pt modelId="{F1BE6E4A-801A-B74D-BEE1-32047624D381}" type="pres">
      <dgm:prSet presAssocID="{09BF2BF4-25D5-4AE9-944A-02D6341B9A16}" presName="node" presStyleLbl="node1" presStyleIdx="2" presStyleCnt="5">
        <dgm:presLayoutVars>
          <dgm:bulletEnabled val="1"/>
        </dgm:presLayoutVars>
      </dgm:prSet>
      <dgm:spPr/>
    </dgm:pt>
    <dgm:pt modelId="{EA133957-4AF3-9745-93B5-AFC473F801BF}" type="pres">
      <dgm:prSet presAssocID="{776CEC83-5FA5-4D44-B129-F21B42CF4EEF}" presName="sibTrans" presStyleCnt="0"/>
      <dgm:spPr/>
    </dgm:pt>
    <dgm:pt modelId="{6643E8F3-CFAC-3242-B641-5910A68FC499}" type="pres">
      <dgm:prSet presAssocID="{39A549BD-64F5-4BA8-83DA-7BADCB699052}" presName="node" presStyleLbl="node1" presStyleIdx="3" presStyleCnt="5">
        <dgm:presLayoutVars>
          <dgm:bulletEnabled val="1"/>
        </dgm:presLayoutVars>
      </dgm:prSet>
      <dgm:spPr/>
    </dgm:pt>
    <dgm:pt modelId="{1749C6B2-928E-D547-8EED-FF0076B3B8B7}" type="pres">
      <dgm:prSet presAssocID="{610538CD-9AF7-4606-96B1-FE2E6D4A55ED}" presName="sibTrans" presStyleCnt="0"/>
      <dgm:spPr/>
    </dgm:pt>
    <dgm:pt modelId="{5E32E3F3-FFF7-7C41-BA74-52F1D080077E}" type="pres">
      <dgm:prSet presAssocID="{CAB86D11-E5ED-437A-AC8F-B98363C695F8}" presName="node" presStyleLbl="node1" presStyleIdx="4" presStyleCnt="5">
        <dgm:presLayoutVars>
          <dgm:bulletEnabled val="1"/>
        </dgm:presLayoutVars>
      </dgm:prSet>
      <dgm:spPr/>
    </dgm:pt>
  </dgm:ptLst>
  <dgm:cxnLst>
    <dgm:cxn modelId="{9E1B9A06-BAEE-431A-8BCC-F46A66C40927}" srcId="{5AAC31EA-0607-4159-9A22-34AB7D37A0C5}" destId="{65E90DA7-D792-481F-933A-415E8591AE2B}" srcOrd="0" destOrd="0" parTransId="{5E15BD08-6F6F-4B8F-B707-5EA90F18A0BD}" sibTransId="{F6EE55FB-17D5-4F07-9D09-E6C77D8C1DF3}"/>
    <dgm:cxn modelId="{05CF6215-49EB-4274-84B2-0F800FAEC87B}" srcId="{5AAC31EA-0607-4159-9A22-34AB7D37A0C5}" destId="{619ADCE6-E13A-434B-81ED-9410E9AA37AE}" srcOrd="1" destOrd="0" parTransId="{F58EB85B-BD1E-4654-B33A-71242FC61CA0}" sibTransId="{59C57A1D-AA65-4D50-AAF6-CB952BE0EA67}"/>
    <dgm:cxn modelId="{E3002F23-BBD8-7E40-9CE7-D59888A5B66F}" type="presOf" srcId="{65E90DA7-D792-481F-933A-415E8591AE2B}" destId="{795DC882-4664-D147-860A-8C423A724930}" srcOrd="0" destOrd="0" presId="urn:microsoft.com/office/officeart/2005/8/layout/default"/>
    <dgm:cxn modelId="{C9E6C723-5F35-B44A-870D-14053221DE6D}" type="presOf" srcId="{09BF2BF4-25D5-4AE9-944A-02D6341B9A16}" destId="{F1BE6E4A-801A-B74D-BEE1-32047624D381}" srcOrd="0" destOrd="0" presId="urn:microsoft.com/office/officeart/2005/8/layout/default"/>
    <dgm:cxn modelId="{B8C4E841-69FD-8240-9142-8664A5D00138}" type="presOf" srcId="{39A549BD-64F5-4BA8-83DA-7BADCB699052}" destId="{6643E8F3-CFAC-3242-B641-5910A68FC499}" srcOrd="0" destOrd="0" presId="urn:microsoft.com/office/officeart/2005/8/layout/default"/>
    <dgm:cxn modelId="{94D82B67-6F95-4D7D-AD2D-7B4498A2C586}" srcId="{5AAC31EA-0607-4159-9A22-34AB7D37A0C5}" destId="{39A549BD-64F5-4BA8-83DA-7BADCB699052}" srcOrd="3" destOrd="0" parTransId="{5FD99FE4-0A5E-4901-923F-B8EFF92C9C51}" sibTransId="{610538CD-9AF7-4606-96B1-FE2E6D4A55ED}"/>
    <dgm:cxn modelId="{5517597D-35C9-1B48-BE9E-9B54C039E4CA}" type="presOf" srcId="{619ADCE6-E13A-434B-81ED-9410E9AA37AE}" destId="{C3145B4D-7BA0-E844-8A0D-3B41463981E0}" srcOrd="0" destOrd="0" presId="urn:microsoft.com/office/officeart/2005/8/layout/default"/>
    <dgm:cxn modelId="{445ED094-EB9F-4370-A599-1FFBEE09D489}" srcId="{5AAC31EA-0607-4159-9A22-34AB7D37A0C5}" destId="{09BF2BF4-25D5-4AE9-944A-02D6341B9A16}" srcOrd="2" destOrd="0" parTransId="{4B8A4749-A86C-44BC-BCE5-1110FEE81CA8}" sibTransId="{776CEC83-5FA5-4D44-B129-F21B42CF4EEF}"/>
    <dgm:cxn modelId="{77F542D3-A400-1D40-BA87-1FAFC91D69A3}" type="presOf" srcId="{5AAC31EA-0607-4159-9A22-34AB7D37A0C5}" destId="{7676DB96-A8CF-1F41-A672-4AD9528C73EE}" srcOrd="0" destOrd="0" presId="urn:microsoft.com/office/officeart/2005/8/layout/default"/>
    <dgm:cxn modelId="{E7A57DDE-6B90-F743-83D8-F851A690EB35}" type="presOf" srcId="{CAB86D11-E5ED-437A-AC8F-B98363C695F8}" destId="{5E32E3F3-FFF7-7C41-BA74-52F1D080077E}" srcOrd="0" destOrd="0" presId="urn:microsoft.com/office/officeart/2005/8/layout/default"/>
    <dgm:cxn modelId="{9244BAE7-D1E7-4D50-84A6-FA0518E49CD5}" srcId="{5AAC31EA-0607-4159-9A22-34AB7D37A0C5}" destId="{CAB86D11-E5ED-437A-AC8F-B98363C695F8}" srcOrd="4" destOrd="0" parTransId="{F9847D31-85C9-4758-AC41-ACD681472DC5}" sibTransId="{2FC912E2-223A-45CF-AEBB-BEB9F6D5712B}"/>
    <dgm:cxn modelId="{E5B73623-078D-5949-8C2D-38D90B531FFE}" type="presParOf" srcId="{7676DB96-A8CF-1F41-A672-4AD9528C73EE}" destId="{795DC882-4664-D147-860A-8C423A724930}" srcOrd="0" destOrd="0" presId="urn:microsoft.com/office/officeart/2005/8/layout/default"/>
    <dgm:cxn modelId="{991CFB44-BCB1-1149-879F-7858F567CF40}" type="presParOf" srcId="{7676DB96-A8CF-1F41-A672-4AD9528C73EE}" destId="{1A58141E-32F1-C54D-9355-515C4E4C3622}" srcOrd="1" destOrd="0" presId="urn:microsoft.com/office/officeart/2005/8/layout/default"/>
    <dgm:cxn modelId="{B0F42293-993E-7142-A608-F9F148D9C510}" type="presParOf" srcId="{7676DB96-A8CF-1F41-A672-4AD9528C73EE}" destId="{C3145B4D-7BA0-E844-8A0D-3B41463981E0}" srcOrd="2" destOrd="0" presId="urn:microsoft.com/office/officeart/2005/8/layout/default"/>
    <dgm:cxn modelId="{E8AF4C62-4ED9-5547-8C96-373D6F857DB5}" type="presParOf" srcId="{7676DB96-A8CF-1F41-A672-4AD9528C73EE}" destId="{3B035A18-70E4-4C49-99E5-A7155C81D181}" srcOrd="3" destOrd="0" presId="urn:microsoft.com/office/officeart/2005/8/layout/default"/>
    <dgm:cxn modelId="{0FF6EF6D-AC2C-2C40-B83D-F1B9BEB1F00D}" type="presParOf" srcId="{7676DB96-A8CF-1F41-A672-4AD9528C73EE}" destId="{F1BE6E4A-801A-B74D-BEE1-32047624D381}" srcOrd="4" destOrd="0" presId="urn:microsoft.com/office/officeart/2005/8/layout/default"/>
    <dgm:cxn modelId="{EC0ECA4C-9649-9645-8BA6-9EA7D18257FC}" type="presParOf" srcId="{7676DB96-A8CF-1F41-A672-4AD9528C73EE}" destId="{EA133957-4AF3-9745-93B5-AFC473F801BF}" srcOrd="5" destOrd="0" presId="urn:microsoft.com/office/officeart/2005/8/layout/default"/>
    <dgm:cxn modelId="{C94EE7C0-3F5A-FB4C-BBE0-74ED40ACCE39}" type="presParOf" srcId="{7676DB96-A8CF-1F41-A672-4AD9528C73EE}" destId="{6643E8F3-CFAC-3242-B641-5910A68FC499}" srcOrd="6" destOrd="0" presId="urn:microsoft.com/office/officeart/2005/8/layout/default"/>
    <dgm:cxn modelId="{549458B0-184E-FC4B-BF2F-6DA49F0819DB}" type="presParOf" srcId="{7676DB96-A8CF-1F41-A672-4AD9528C73EE}" destId="{1749C6B2-928E-D547-8EED-FF0076B3B8B7}" srcOrd="7" destOrd="0" presId="urn:microsoft.com/office/officeart/2005/8/layout/default"/>
    <dgm:cxn modelId="{6130197C-73A2-AD40-A628-C2A363EFAE7A}" type="presParOf" srcId="{7676DB96-A8CF-1F41-A672-4AD9528C73EE}" destId="{5E32E3F3-FFF7-7C41-BA74-52F1D080077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DC882-4664-D147-860A-8C423A724930}">
      <dsp:nvSpPr>
        <dsp:cNvPr id="0" name=""/>
        <dsp:cNvSpPr/>
      </dsp:nvSpPr>
      <dsp:spPr>
        <a:xfrm>
          <a:off x="1015177" y="490"/>
          <a:ext cx="2373446" cy="142406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Monogenní dědičnost (AD, AR, znaky vázané na pohlavní chromozomy)</a:t>
          </a:r>
          <a:endParaRPr lang="en-US" sz="1800" kern="1200"/>
        </a:p>
      </dsp:txBody>
      <dsp:txXfrm>
        <a:off x="1015177" y="490"/>
        <a:ext cx="2373446" cy="1424067"/>
      </dsp:txXfrm>
    </dsp:sp>
    <dsp:sp modelId="{C3145B4D-7BA0-E844-8A0D-3B41463981E0}">
      <dsp:nvSpPr>
        <dsp:cNvPr id="0" name=""/>
        <dsp:cNvSpPr/>
      </dsp:nvSpPr>
      <dsp:spPr>
        <a:xfrm>
          <a:off x="3625968" y="490"/>
          <a:ext cx="2373446" cy="142406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Chromozomové aberace</a:t>
          </a:r>
          <a:endParaRPr lang="en-US" sz="1800" kern="1200"/>
        </a:p>
      </dsp:txBody>
      <dsp:txXfrm>
        <a:off x="3625968" y="490"/>
        <a:ext cx="2373446" cy="1424067"/>
      </dsp:txXfrm>
    </dsp:sp>
    <dsp:sp modelId="{F1BE6E4A-801A-B74D-BEE1-32047624D381}">
      <dsp:nvSpPr>
        <dsp:cNvPr id="0" name=""/>
        <dsp:cNvSpPr/>
      </dsp:nvSpPr>
      <dsp:spPr>
        <a:xfrm>
          <a:off x="6236759" y="490"/>
          <a:ext cx="2373446" cy="142406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Multifaktoriální dědičnost </a:t>
          </a:r>
          <a:endParaRPr lang="en-US" sz="1800" kern="1200"/>
        </a:p>
      </dsp:txBody>
      <dsp:txXfrm>
        <a:off x="6236759" y="490"/>
        <a:ext cx="2373446" cy="1424067"/>
      </dsp:txXfrm>
    </dsp:sp>
    <dsp:sp modelId="{6643E8F3-CFAC-3242-B641-5910A68FC499}">
      <dsp:nvSpPr>
        <dsp:cNvPr id="0" name=""/>
        <dsp:cNvSpPr/>
      </dsp:nvSpPr>
      <dsp:spPr>
        <a:xfrm>
          <a:off x="2320572" y="1661902"/>
          <a:ext cx="2373446" cy="142406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Genetické změny somatických buněk (nádorová onemocnění)</a:t>
          </a:r>
          <a:endParaRPr lang="en-US" sz="1800" kern="1200"/>
        </a:p>
      </dsp:txBody>
      <dsp:txXfrm>
        <a:off x="2320572" y="1661902"/>
        <a:ext cx="2373446" cy="1424067"/>
      </dsp:txXfrm>
    </dsp:sp>
    <dsp:sp modelId="{5E32E3F3-FFF7-7C41-BA74-52F1D080077E}">
      <dsp:nvSpPr>
        <dsp:cNvPr id="0" name=""/>
        <dsp:cNvSpPr/>
      </dsp:nvSpPr>
      <dsp:spPr>
        <a:xfrm>
          <a:off x="4931363" y="1661902"/>
          <a:ext cx="2373446" cy="142406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/>
            <a:t>Mitochondriální dědičnost</a:t>
          </a:r>
          <a:endParaRPr lang="en-US" sz="1800" kern="1200"/>
        </a:p>
      </dsp:txBody>
      <dsp:txXfrm>
        <a:off x="4931363" y="1661902"/>
        <a:ext cx="2373446" cy="1424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B95D7-E4A1-984F-9727-85D29E85B630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F6C05-7211-8345-8F06-D572FA88BE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45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467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Achondroplazie – geneticky</a:t>
            </a:r>
            <a:r>
              <a:rPr lang="cs-CZ" baseline="0" dirty="0"/>
              <a:t> podmíněná nemoc kostí, spojená s malým vzrůstem člověka – mutace v genu pro receptor fibroblastového růstového faktoru (FGFR3)</a:t>
            </a:r>
          </a:p>
          <a:p>
            <a:r>
              <a:rPr lang="cs-CZ" baseline="0" dirty="0" err="1"/>
              <a:t>Marfanův</a:t>
            </a:r>
            <a:r>
              <a:rPr lang="cs-CZ" baseline="0" dirty="0"/>
              <a:t> syndrom – mutace genu FBN1 (</a:t>
            </a:r>
            <a:r>
              <a:rPr lang="cs-CZ" baseline="0" dirty="0" err="1"/>
              <a:t>fibrilin</a:t>
            </a:r>
            <a:r>
              <a:rPr lang="cs-CZ" baseline="0" dirty="0"/>
              <a:t> 1 15q21.1) – genetická porucha pojivové tkáně, vysoká postava tenké končetiny, dlouhé tenké prsty (</a:t>
            </a:r>
            <a:r>
              <a:rPr lang="cs-CZ" baseline="0" dirty="0" err="1"/>
              <a:t>arachnodaktylie</a:t>
            </a:r>
            <a:r>
              <a:rPr lang="cs-CZ" baseline="0" dirty="0"/>
              <a:t>), </a:t>
            </a:r>
            <a:r>
              <a:rPr lang="cs-CZ" baseline="0" dirty="0" err="1"/>
              <a:t>anomalie</a:t>
            </a:r>
            <a:r>
              <a:rPr lang="cs-CZ" baseline="0" dirty="0"/>
              <a:t> srdce a cév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424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Albinismus – mutace enzymu tyrozinázy,</a:t>
            </a:r>
            <a:r>
              <a:rPr lang="cs-CZ" baseline="0" dirty="0"/>
              <a:t> který je nezbytný při tvorbě melaninu</a:t>
            </a:r>
          </a:p>
          <a:p>
            <a:r>
              <a:rPr lang="cs-CZ" baseline="0" dirty="0"/>
              <a:t>Alkaptonurie – mutace v genu pro </a:t>
            </a:r>
            <a:r>
              <a:rPr lang="cs-CZ" baseline="0" dirty="0" err="1"/>
              <a:t>dioxygenázu</a:t>
            </a:r>
            <a:endParaRPr lang="cs-CZ" baseline="0" dirty="0"/>
          </a:p>
          <a:p>
            <a:r>
              <a:rPr lang="cs-CZ" baseline="0" dirty="0"/>
              <a:t>Fenylketonurie – mutace geny PAH </a:t>
            </a:r>
            <a:r>
              <a:rPr lang="cs-CZ" baseline="0" dirty="0" err="1"/>
              <a:t>fynylalaninhydroxylasa</a:t>
            </a:r>
            <a:r>
              <a:rPr lang="cs-CZ" baseline="0" dirty="0"/>
              <a:t> - porucha metabolismu </a:t>
            </a:r>
            <a:r>
              <a:rPr lang="cs-CZ" baseline="0" dirty="0" err="1"/>
              <a:t>amk</a:t>
            </a:r>
            <a:r>
              <a:rPr lang="cs-CZ" baseline="0" dirty="0"/>
              <a:t> fenylalaninu</a:t>
            </a:r>
          </a:p>
          <a:p>
            <a:r>
              <a:rPr lang="cs-CZ" dirty="0"/>
              <a:t>Cystická </a:t>
            </a:r>
            <a:r>
              <a:rPr lang="cs-CZ" dirty="0" err="1"/>
              <a:t>fybroza</a:t>
            </a:r>
            <a:r>
              <a:rPr lang="cs-CZ" dirty="0"/>
              <a:t> - - postihuje převážně</a:t>
            </a:r>
            <a:r>
              <a:rPr lang="cs-CZ" baseline="0" dirty="0"/>
              <a:t> dýchací a trávící soustavu – mutace genu CFTR – </a:t>
            </a:r>
            <a:r>
              <a:rPr lang="cs-CZ" baseline="0" dirty="0" err="1"/>
              <a:t>cystic</a:t>
            </a:r>
            <a:r>
              <a:rPr lang="cs-CZ" baseline="0" dirty="0"/>
              <a:t> </a:t>
            </a:r>
            <a:r>
              <a:rPr lang="cs-CZ" baseline="0" dirty="0" err="1"/>
              <a:t>fibrosis</a:t>
            </a:r>
            <a:r>
              <a:rPr lang="cs-CZ" baseline="0" dirty="0"/>
              <a:t> </a:t>
            </a:r>
            <a:r>
              <a:rPr lang="cs-CZ" baseline="0" dirty="0" err="1"/>
              <a:t>transmembrane</a:t>
            </a:r>
            <a:r>
              <a:rPr lang="cs-CZ" baseline="0" dirty="0"/>
              <a:t> </a:t>
            </a:r>
            <a:r>
              <a:rPr lang="cs-CZ" baseline="0" dirty="0" err="1"/>
              <a:t>conductance</a:t>
            </a:r>
            <a:r>
              <a:rPr lang="cs-CZ" baseline="0" dirty="0"/>
              <a:t> </a:t>
            </a:r>
            <a:r>
              <a:rPr lang="cs-CZ" baseline="0" dirty="0" err="1"/>
              <a:t>regulator</a:t>
            </a:r>
            <a:r>
              <a:rPr lang="cs-CZ" baseline="0" dirty="0"/>
              <a:t>, chloridový ABC transportér na buněčné membráně (delF508 68% 7q31), jedno z nejčastějších onemocnění u bělochů</a:t>
            </a:r>
          </a:p>
          <a:p>
            <a:r>
              <a:rPr lang="cs-CZ" baseline="0" dirty="0"/>
              <a:t>Srpkovitá anemie – mutace v genu pro hemoglobin (vzniká </a:t>
            </a:r>
            <a:r>
              <a:rPr lang="cs-CZ" baseline="0" dirty="0" err="1"/>
              <a:t>HbS</a:t>
            </a:r>
            <a:r>
              <a:rPr lang="cs-CZ" baseline="0" dirty="0"/>
              <a:t> – bez vázaného kyslíku se deformují) heterozygoti rezistence k </a:t>
            </a:r>
            <a:r>
              <a:rPr lang="cs-CZ" baseline="0" dirty="0" err="1"/>
              <a:t>malarii</a:t>
            </a:r>
            <a:r>
              <a:rPr lang="cs-CZ" baseline="0" dirty="0"/>
              <a:t> (</a:t>
            </a:r>
            <a:r>
              <a:rPr lang="cs-CZ" baseline="0" dirty="0" err="1"/>
              <a:t>plasmodia</a:t>
            </a:r>
            <a:r>
              <a:rPr lang="cs-CZ" baseline="0" dirty="0"/>
              <a:t> – zimničky) - </a:t>
            </a:r>
            <a:r>
              <a:rPr lang="cs-CZ" baseline="0" dirty="0" err="1"/>
              <a:t>anopheles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467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Dystrofie</a:t>
            </a:r>
            <a:r>
              <a:rPr lang="cs-CZ" baseline="0" dirty="0"/>
              <a:t> – mutace genu pro </a:t>
            </a:r>
            <a:r>
              <a:rPr lang="cs-CZ" baseline="0" dirty="0" err="1"/>
              <a:t>Dystrofin</a:t>
            </a:r>
            <a:r>
              <a:rPr lang="cs-CZ" baseline="0" dirty="0"/>
              <a:t> – důležitý pro tvorbu strukturální bílkoviny sarkolemy – ztráta aktivní svalové hmoty</a:t>
            </a:r>
          </a:p>
          <a:p>
            <a:r>
              <a:rPr lang="cs-CZ" baseline="0" dirty="0"/>
              <a:t>Hemofilie – porucha srážlivosti krve – A – absence nebo nedostatek faktoru srážlivosti VII, B IX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632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361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999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“H“ enzyme – </a:t>
            </a:r>
            <a:r>
              <a:rPr lang="cs-CZ" dirty="0" err="1"/>
              <a:t>binds</a:t>
            </a:r>
            <a:r>
              <a:rPr lang="cs-CZ" dirty="0"/>
              <a:t> </a:t>
            </a:r>
            <a:r>
              <a:rPr lang="cs-CZ" dirty="0" err="1"/>
              <a:t>fucose</a:t>
            </a:r>
            <a:r>
              <a:rPr lang="cs-CZ" dirty="0"/>
              <a:t> to </a:t>
            </a:r>
            <a:r>
              <a:rPr lang="cs-CZ" dirty="0" err="1"/>
              <a:t>precursor</a:t>
            </a:r>
            <a:r>
              <a:rPr lang="cs-CZ" dirty="0"/>
              <a:t> -&gt;H antigen, “A“ gene </a:t>
            </a:r>
            <a:r>
              <a:rPr lang="cs-CZ" dirty="0" err="1"/>
              <a:t>codes</a:t>
            </a:r>
            <a:r>
              <a:rPr lang="cs-CZ" dirty="0"/>
              <a:t> N-</a:t>
            </a:r>
            <a:r>
              <a:rPr lang="cs-CZ" dirty="0" err="1"/>
              <a:t>acetylgalactosaminyltranferase</a:t>
            </a:r>
            <a:r>
              <a:rPr lang="cs-CZ" dirty="0"/>
              <a:t> and </a:t>
            </a:r>
            <a:r>
              <a:rPr lang="cs-CZ" dirty="0" err="1"/>
              <a:t>adds</a:t>
            </a:r>
            <a:r>
              <a:rPr lang="cs-CZ" dirty="0"/>
              <a:t> N-</a:t>
            </a:r>
            <a:r>
              <a:rPr lang="cs-CZ" dirty="0" err="1"/>
              <a:t>acetylgalactosamine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sugar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 antigen, „B“ </a:t>
            </a:r>
            <a:r>
              <a:rPr lang="cs-CZ" dirty="0" err="1"/>
              <a:t>codes</a:t>
            </a:r>
            <a:r>
              <a:rPr lang="cs-CZ" dirty="0"/>
              <a:t> D-</a:t>
            </a:r>
            <a:r>
              <a:rPr lang="cs-CZ" dirty="0" err="1"/>
              <a:t>galactosyltransferase</a:t>
            </a:r>
            <a:r>
              <a:rPr lang="cs-CZ" dirty="0"/>
              <a:t> – </a:t>
            </a:r>
            <a:r>
              <a:rPr lang="cs-CZ" dirty="0" err="1"/>
              <a:t>adds</a:t>
            </a:r>
            <a:r>
              <a:rPr lang="cs-CZ" dirty="0"/>
              <a:t> D-</a:t>
            </a:r>
            <a:r>
              <a:rPr lang="cs-CZ" dirty="0" err="1"/>
              <a:t>galactose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sugar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 antigen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164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334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Recesivní letalita dominantní alely -  </a:t>
            </a:r>
            <a:r>
              <a:rPr lang="cs-CZ" dirty="0" err="1"/>
              <a:t>agouti</a:t>
            </a:r>
            <a:r>
              <a:rPr lang="cs-CZ" baseline="0" dirty="0"/>
              <a:t> myši, bezocasé kočky</a:t>
            </a:r>
          </a:p>
          <a:p>
            <a:r>
              <a:rPr lang="cs-CZ" dirty="0"/>
              <a:t>Tay </a:t>
            </a:r>
            <a:r>
              <a:rPr lang="cs-CZ" dirty="0" err="1"/>
              <a:t>sachsova</a:t>
            </a:r>
            <a:r>
              <a:rPr lang="cs-CZ" baseline="0" dirty="0"/>
              <a:t> choroba – mutace v genu HEXA – absence enzymu </a:t>
            </a:r>
            <a:r>
              <a:rPr lang="cs-CZ" baseline="0" dirty="0" err="1"/>
              <a:t>hexozamidázy</a:t>
            </a:r>
            <a:r>
              <a:rPr lang="cs-CZ" baseline="0" dirty="0"/>
              <a:t> A -&gt; akumulace lipidového komplexu </a:t>
            </a:r>
            <a:r>
              <a:rPr lang="cs-CZ" baseline="0" dirty="0" err="1"/>
              <a:t>gangliozidu</a:t>
            </a:r>
            <a:r>
              <a:rPr lang="cs-CZ" baseline="0" dirty="0"/>
              <a:t> na povrchu nervových buněk -&gt; od 6 měsíců postupná neurologická degradace – 3. 4- let smrt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436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Červené</a:t>
            </a:r>
            <a:r>
              <a:rPr lang="cs-CZ" baseline="0" dirty="0"/>
              <a:t> zbarvení </a:t>
            </a:r>
            <a:r>
              <a:rPr lang="cs-CZ" baseline="0" dirty="0" err="1"/>
              <a:t>R</a:t>
            </a:r>
            <a:r>
              <a:rPr lang="cs-CZ" baseline="0" dirty="0"/>
              <a:t> </a:t>
            </a:r>
            <a:r>
              <a:rPr lang="cs-CZ" baseline="0" dirty="0" err="1"/>
              <a:t>x</a:t>
            </a:r>
            <a:r>
              <a:rPr lang="cs-CZ" baseline="0" dirty="0"/>
              <a:t> rozklad </a:t>
            </a:r>
            <a:r>
              <a:rPr lang="cs-CZ" baseline="0" dirty="0" err="1"/>
              <a:t>chlorofilu</a:t>
            </a:r>
            <a:r>
              <a:rPr lang="cs-CZ" baseline="0" dirty="0"/>
              <a:t> Cl papriky (RECIPROKÁ INTERAKCE)</a:t>
            </a:r>
          </a:p>
          <a:p>
            <a:r>
              <a:rPr lang="cs-CZ" baseline="0" dirty="0"/>
              <a:t>Intenzivně žlutý flavon </a:t>
            </a:r>
            <a:r>
              <a:rPr lang="cs-CZ" baseline="0" dirty="0" err="1"/>
              <a:t>Y</a:t>
            </a:r>
            <a:r>
              <a:rPr lang="cs-CZ" baseline="0" dirty="0"/>
              <a:t> </a:t>
            </a:r>
            <a:r>
              <a:rPr lang="cs-CZ" baseline="0" dirty="0" err="1"/>
              <a:t>x</a:t>
            </a:r>
            <a:r>
              <a:rPr lang="cs-CZ" baseline="0" dirty="0"/>
              <a:t> krémově žlutý flavon I (DOMINANTNÍ EPISTÁZE)</a:t>
            </a:r>
          </a:p>
          <a:p>
            <a:r>
              <a:rPr lang="cs-CZ" baseline="0" dirty="0"/>
              <a:t>Labradoři B (</a:t>
            </a:r>
            <a:r>
              <a:rPr lang="cs-CZ" baseline="0" dirty="0" err="1"/>
              <a:t>black</a:t>
            </a:r>
            <a:r>
              <a:rPr lang="cs-CZ" baseline="0" dirty="0"/>
              <a:t>) černý, </a:t>
            </a:r>
            <a:r>
              <a:rPr lang="cs-CZ" baseline="0" dirty="0" err="1"/>
              <a:t>bb</a:t>
            </a:r>
            <a:r>
              <a:rPr lang="cs-CZ" baseline="0" dirty="0"/>
              <a:t> čokoládový </a:t>
            </a:r>
            <a:r>
              <a:rPr lang="cs-CZ" baseline="0" dirty="0" err="1"/>
              <a:t>x</a:t>
            </a:r>
            <a:r>
              <a:rPr lang="cs-CZ" baseline="0" dirty="0"/>
              <a:t> E ukládání barvy po celém těle – když není tak žlutý (RECESIVNÍ EPISTÁZE) – </a:t>
            </a:r>
            <a:r>
              <a:rPr lang="cs-CZ" baseline="0" dirty="0" err="1"/>
              <a:t>Bombayský</a:t>
            </a:r>
            <a:r>
              <a:rPr lang="cs-CZ" baseline="0" dirty="0"/>
              <a:t> fenotyp – mutace pro </a:t>
            </a:r>
            <a:r>
              <a:rPr lang="cs-CZ" baseline="0" dirty="0" err="1"/>
              <a:t>hh</a:t>
            </a:r>
            <a:r>
              <a:rPr lang="cs-CZ" baseline="0" dirty="0"/>
              <a:t> Gen H </a:t>
            </a:r>
            <a:r>
              <a:rPr lang="cs-CZ" baseline="0" dirty="0" err="1"/>
              <a:t>glukoproteinový</a:t>
            </a:r>
            <a:r>
              <a:rPr lang="cs-CZ" baseline="0" dirty="0"/>
              <a:t> prekurzor</a:t>
            </a:r>
          </a:p>
          <a:p>
            <a:r>
              <a:rPr lang="cs-CZ" baseline="0" dirty="0"/>
              <a:t>C prekurzor barviva </a:t>
            </a:r>
            <a:r>
              <a:rPr lang="cs-CZ" baseline="0" dirty="0" err="1"/>
              <a:t>x</a:t>
            </a:r>
            <a:r>
              <a:rPr lang="cs-CZ" baseline="0" dirty="0"/>
              <a:t> enzym – barevné jen když funguje oboje (KOMPLEMENTARITA)</a:t>
            </a:r>
          </a:p>
          <a:p>
            <a:r>
              <a:rPr lang="cs-CZ" baseline="0" dirty="0"/>
              <a:t>Barvivo </a:t>
            </a:r>
            <a:r>
              <a:rPr lang="cs-CZ" baseline="0" dirty="0" err="1"/>
              <a:t>x</a:t>
            </a:r>
            <a:r>
              <a:rPr lang="cs-CZ" baseline="0" dirty="0"/>
              <a:t> inhibitor (INHIBICE)</a:t>
            </a:r>
          </a:p>
          <a:p>
            <a:r>
              <a:rPr lang="cs-CZ" baseline="0" dirty="0"/>
              <a:t>Multiplicita nekumulativní (stačí jedna funkční), kumulativní </a:t>
            </a:r>
          </a:p>
          <a:p>
            <a:r>
              <a:rPr lang="cs-CZ" baseline="0" dirty="0"/>
              <a:t>Přechod od kvalitativních znaků </a:t>
            </a:r>
            <a:r>
              <a:rPr lang="cs-CZ" baseline="0"/>
              <a:t>ke kvantitativním</a:t>
            </a:r>
            <a:endParaRPr lang="cs-CZ" baseline="0" dirty="0"/>
          </a:p>
          <a:p>
            <a:endParaRPr lang="cs-CZ" baseline="0" dirty="0"/>
          </a:p>
          <a:p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276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Variabilita je základní podmínkou evoluce života. Výsledkem genetické variability</a:t>
            </a:r>
            <a:r>
              <a:rPr lang="cs-CZ" baseline="0" dirty="0"/>
              <a:t> je individuální identita jednotlivých druhů, tedy genetická různorodost – genetická diverzita (segregace vloh do gamet, rekombinace během crossing-overu, pohlavnost a pohlavní rozmnožování, mutace DNA, chromozomů a genomu)</a:t>
            </a:r>
            <a:endParaRPr lang="cs-CZ" dirty="0"/>
          </a:p>
          <a:p>
            <a:endParaRPr lang="cs-CZ" dirty="0"/>
          </a:p>
          <a:p>
            <a:r>
              <a:rPr lang="cs-CZ" dirty="0"/>
              <a:t>Čím</a:t>
            </a:r>
            <a:r>
              <a:rPr lang="cs-CZ" baseline="0" dirty="0"/>
              <a:t> častěji se organismus rozmnožuje, tím častěji mutuje;</a:t>
            </a:r>
          </a:p>
          <a:p>
            <a:r>
              <a:rPr lang="cs-CZ" baseline="0" dirty="0"/>
              <a:t>Roste vlivem mutagenů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00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Pangeneze Darwina – každá část těla přispívá do vajíčka a spermie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601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903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Vyšší počet volných radikálů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00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89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96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5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320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57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31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947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6C05-7211-8345-8F06-D572FA88BE03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78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45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67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80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260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33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68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213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892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346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0783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79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25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83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18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69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49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16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77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t>01.03.2020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50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4D868F-C3DF-45B4-97CF-FE7FFF5DF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DC"/>
                </a:solidFill>
              </a:rPr>
              <a:t>Ústav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patologické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fyziologie</a:t>
            </a:r>
            <a:r>
              <a:rPr lang="en-US" dirty="0">
                <a:solidFill>
                  <a:srgbClr val="0000DC"/>
                </a:solidFill>
              </a:rPr>
              <a:t> LF MU | Central European Institute of Technology </a:t>
            </a:r>
            <a:r>
              <a:rPr lang="en-US" dirty="0" err="1">
                <a:solidFill>
                  <a:srgbClr val="0000DC"/>
                </a:solidFill>
              </a:rPr>
              <a:t>PřF</a:t>
            </a:r>
            <a:r>
              <a:rPr lang="en-US" dirty="0">
                <a:solidFill>
                  <a:srgbClr val="0000DC"/>
                </a:solidFill>
              </a:rPr>
              <a:t> 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7F9506-E967-4B33-81BB-98FA30354D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B05763-FEBA-40CE-A4E2-FC896DD4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Lidský genom a jeho struktura</a:t>
            </a:r>
            <a:b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Základy jaderné a </a:t>
            </a:r>
            <a:r>
              <a:rPr lang="cs-CZ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mimojaderné</a:t>
            </a:r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dědičnosti</a:t>
            </a:r>
            <a:endParaRPr lang="en-US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81E6739-BA4B-484B-B855-2A194AA20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519627"/>
          </a:xfrm>
        </p:spPr>
        <p:txBody>
          <a:bodyPr>
            <a:normAutofit/>
          </a:bodyPr>
          <a:lstStyle/>
          <a:p>
            <a:r>
              <a:rPr lang="en-US" dirty="0"/>
              <a:t>Mgr. Pavel Hruška</a:t>
            </a:r>
          </a:p>
        </p:txBody>
      </p:sp>
    </p:spTree>
    <p:extLst>
      <p:ext uri="{BB962C8B-B14F-4D97-AF65-F5344CB8AC3E}">
        <p14:creationId xmlns:p14="http://schemas.microsoft.com/office/powerpoint/2010/main" val="286712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894939" y="2949488"/>
            <a:ext cx="318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11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r>
              <a:rPr lang="cs-CZ" dirty="0">
                <a:solidFill>
                  <a:schemeClr val="bg1"/>
                </a:solidFill>
              </a:rPr>
              <a:t> „korálky na niti“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110531"/>
            <a:ext cx="9753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8160" y="1323108"/>
            <a:ext cx="5488596" cy="278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9013371" y="1698171"/>
            <a:ext cx="241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30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interfázní</a:t>
            </a:r>
            <a:r>
              <a:rPr lang="cs-CZ" dirty="0">
                <a:solidFill>
                  <a:schemeClr val="bg1"/>
                </a:solidFill>
              </a:rPr>
              <a:t> chromatin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8CFC9C-A4E0-B148-977A-8E6C5BD16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086" y="359547"/>
            <a:ext cx="8825658" cy="893298"/>
          </a:xfrm>
        </p:spPr>
        <p:txBody>
          <a:bodyPr/>
          <a:lstStyle/>
          <a:p>
            <a:r>
              <a:rPr lang="cs-CZ" sz="3600" dirty="0"/>
              <a:t>Chromatin</a:t>
            </a:r>
          </a:p>
        </p:txBody>
      </p:sp>
    </p:spTree>
    <p:extLst>
      <p:ext uri="{BB962C8B-B14F-4D97-AF65-F5344CB8AC3E}">
        <p14:creationId xmlns:p14="http://schemas.microsoft.com/office/powerpoint/2010/main" val="245827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5E47C794-DD90-4D91-829F-2F92D74D4C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9A91F91-27C6-4301-95BB-38D75819E4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146DDC2-5A93-4B50-B8F4-B5311F9EC5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9AA3227-4C96-4188-B279-CBD4D28FA01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3943AC8-1C36-402E-9CF9-236EC89947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107455A9-9423-4813-B4F5-5987FC507E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523852" y="18006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553DE0C0-A442-421A-BC88-7C91FBC0D8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612744" y="27763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0D557BDA-150C-4379-BDD2-E2131259005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190D4F95-AC40-4C7F-8794-DF2B6F7500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EA766-AB57-034A-937A-8EE7AE6C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25580" cy="1622322"/>
          </a:xfrm>
        </p:spPr>
        <p:txBody>
          <a:bodyPr>
            <a:normAutofit/>
          </a:bodyPr>
          <a:lstStyle/>
          <a:p>
            <a:r>
              <a:rPr lang="cs-CZ" dirty="0"/>
              <a:t>Složení nukleových kyselin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E3D6FDA-A884-4EC5-B510-0FA9A2BB4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72343"/>
            <a:ext cx="6456769" cy="435813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Nukleotid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Kyselina fosforečná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Pentóza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ribóza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deoxyribóza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Organické báze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purinové báze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adenin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guanin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pyrimidinové báze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cytozin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tymin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uracil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852A4-4DD0-6242-B97D-D2DEBB375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784" y="486267"/>
            <a:ext cx="5051902" cy="58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30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E47C794-DD90-4D91-829F-2F92D74D4C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A91F91-27C6-4301-95BB-38D75819E4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46DDC2-5A93-4B50-B8F4-B5311F9EC5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AA3227-4C96-4188-B279-CBD4D28FA01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943AC8-1C36-402E-9CF9-236EC89947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107455A9-9423-4813-B4F5-5987FC507E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523852" y="18006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53DE0C0-A442-421A-BC88-7C91FBC0D8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612744" y="27763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0D557BDA-150C-4379-BDD2-E2131259005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90D4F95-AC40-4C7F-8794-DF2B6F7500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4674F-8143-E944-B924-F4866897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25580" cy="1622322"/>
          </a:xfrm>
        </p:spPr>
        <p:txBody>
          <a:bodyPr>
            <a:normAutofit/>
          </a:bodyPr>
          <a:lstStyle/>
          <a:p>
            <a:r>
              <a:rPr lang="cs-CZ" dirty="0"/>
              <a:t>Struktura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4DB4-8CB8-A04A-BB9B-C37DFF8A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456769" cy="381174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Společná osa</a:t>
            </a:r>
          </a:p>
          <a:p>
            <a:r>
              <a:rPr lang="cs-CZ" dirty="0">
                <a:solidFill>
                  <a:schemeClr val="bg1"/>
                </a:solidFill>
              </a:rPr>
              <a:t>Komplementarita řetězců - vnitřní část tvoří báze AT a GC (planární charakter bází)</a:t>
            </a:r>
          </a:p>
          <a:p>
            <a:r>
              <a:rPr lang="cs-CZ" dirty="0" err="1">
                <a:solidFill>
                  <a:schemeClr val="bg1"/>
                </a:solidFill>
              </a:rPr>
              <a:t>Cukrfosfátová</a:t>
            </a:r>
            <a:r>
              <a:rPr lang="cs-CZ" dirty="0">
                <a:solidFill>
                  <a:schemeClr val="bg1"/>
                </a:solidFill>
              </a:rPr>
              <a:t> páteř – osa = 1 </a:t>
            </a:r>
            <a:r>
              <a:rPr lang="cs-CZ" dirty="0" err="1">
                <a:solidFill>
                  <a:schemeClr val="bg1"/>
                </a:solidFill>
              </a:rPr>
              <a:t>nm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Chargaffovo</a:t>
            </a:r>
            <a:r>
              <a:rPr lang="cs-CZ" dirty="0">
                <a:solidFill>
                  <a:schemeClr val="bg1"/>
                </a:solidFill>
              </a:rPr>
              <a:t> pravidlo (A+G)/(T+C) = 1</a:t>
            </a:r>
          </a:p>
          <a:p>
            <a:r>
              <a:rPr lang="cs-CZ" dirty="0">
                <a:solidFill>
                  <a:schemeClr val="bg1"/>
                </a:solidFill>
              </a:rPr>
              <a:t>Menší a větší žlábek = místa pro vazbu proteinů k DNA (vodíkové vazby)</a:t>
            </a:r>
          </a:p>
          <a:p>
            <a:r>
              <a:rPr lang="cs-CZ" dirty="0">
                <a:solidFill>
                  <a:schemeClr val="bg1"/>
                </a:solidFill>
              </a:rPr>
              <a:t>Nejčastější pravotočivé vinutí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EA14373-CD38-9E4A-9BB0-124465342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579" y="383673"/>
            <a:ext cx="3511377" cy="60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2" descr="Výsledek obrázku pro dogma molekulární biologie">
            <a:extLst>
              <a:ext uri="{FF2B5EF4-FFF2-40B4-BE49-F238E27FC236}">
                <a16:creationId xmlns:a16="http://schemas.microsoft.com/office/drawing/2014/main" id="{08D680C4-EDE7-534B-870C-05B0DAC2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63" y="1874424"/>
            <a:ext cx="6470907" cy="3106035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B5CC8-CB93-0D47-8FFA-A1473CFD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115" y="2069690"/>
            <a:ext cx="3382297" cy="27186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Ústřední dogma molekulární biologie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97245-B5A1-654C-8030-CEFDF4D918EB}"/>
              </a:ext>
            </a:extLst>
          </p:cNvPr>
          <p:cNvSpPr txBox="1"/>
          <p:nvPr/>
        </p:nvSpPr>
        <p:spPr>
          <a:xfrm>
            <a:off x="8100313" y="4844534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1958 – Francis Crick</a:t>
            </a:r>
          </a:p>
        </p:txBody>
      </p:sp>
    </p:spTree>
    <p:extLst>
      <p:ext uri="{BB962C8B-B14F-4D97-AF65-F5344CB8AC3E}">
        <p14:creationId xmlns:p14="http://schemas.microsoft.com/office/powerpoint/2010/main" val="651092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66C99-FA4E-CA41-89BE-CB4B8A90E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Replikace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98C8B-519C-DE43-9FD4-CEA87AB09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TNKWgcFPHqw</a:t>
            </a:r>
            <a:endParaRPr lang="cs-CZ" dirty="0"/>
          </a:p>
        </p:txBody>
      </p:sp>
      <p:pic>
        <p:nvPicPr>
          <p:cNvPr id="4" name="DNA replication - 3D">
            <a:hlinkClick r:id="" action="ppaction://media"/>
            <a:extLst>
              <a:ext uri="{FF2B5EF4-FFF2-40B4-BE49-F238E27FC236}">
                <a16:creationId xmlns:a16="http://schemas.microsoft.com/office/drawing/2014/main" id="{8357A962-1A8C-8940-8211-68A328D5E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B9F8-5CE1-C34E-B123-FD71CA9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Transkripce a translace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A7B1-DC09-6349-A3BA-359DE973D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=gG7uCskUOrA</a:t>
            </a:r>
          </a:p>
        </p:txBody>
      </p:sp>
      <p:pic>
        <p:nvPicPr>
          <p:cNvPr id="4" name="From DNA to protein - 3D">
            <a:hlinkClick r:id="" action="ppaction://media"/>
            <a:extLst>
              <a:ext uri="{FF2B5EF4-FFF2-40B4-BE49-F238E27FC236}">
                <a16:creationId xmlns:a16="http://schemas.microsoft.com/office/drawing/2014/main" id="{447FACAD-D6A0-FF4E-9CC7-7F707003C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30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62FB-0CAC-8A4D-B160-37F9135C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C673E2-5090-C842-8C8A-EC006437C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226128"/>
            <a:ext cx="9534818" cy="1063318"/>
          </a:xfrm>
        </p:spPr>
        <p:txBody>
          <a:bodyPr>
            <a:normAutofit fontScale="92500"/>
          </a:bodyPr>
          <a:lstStyle/>
          <a:p>
            <a:r>
              <a:rPr lang="cs-CZ" dirty="0"/>
              <a:t>Genetická informace (RNA/DNA) živé soustavy, která se vyznačuje replikací a dědí se na potomstvo (soubor veškeré genetické informace konkrétního organismu)</a:t>
            </a:r>
          </a:p>
          <a:p>
            <a:r>
              <a:rPr lang="cs-CZ" dirty="0"/>
              <a:t>1990-2003 </a:t>
            </a:r>
            <a:r>
              <a:rPr lang="cs-CZ" b="1" dirty="0" err="1"/>
              <a:t>Human</a:t>
            </a:r>
            <a:r>
              <a:rPr lang="cs-CZ" b="1" dirty="0"/>
              <a:t> Genom Project</a:t>
            </a:r>
            <a:r>
              <a:rPr lang="cs-CZ" dirty="0"/>
              <a:t> (HUGO)</a:t>
            </a:r>
          </a:p>
        </p:txBody>
      </p:sp>
      <p:pic>
        <p:nvPicPr>
          <p:cNvPr id="7" name="Picture 4" descr="https://www.mun.ca/biology/scarr/timelineHGP_image2.jpg">
            <a:extLst>
              <a:ext uri="{FF2B5EF4-FFF2-40B4-BE49-F238E27FC236}">
                <a16:creationId xmlns:a16="http://schemas.microsoft.com/office/drawing/2014/main" id="{D3CDEC8E-11C7-9941-9378-C1858496E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289446"/>
            <a:ext cx="11239500" cy="345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64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458735-C6F4-2143-9159-9C57F07F26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258719" y="792542"/>
            <a:ext cx="8050253" cy="5272916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6D9AD-0C22-794A-B117-8B8C1B4C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703" y="2842403"/>
            <a:ext cx="2504016" cy="11731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Lidský </a:t>
            </a:r>
            <a:r>
              <a:rPr lang="en-US" sz="4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genom</a:t>
            </a:r>
          </a:p>
        </p:txBody>
      </p:sp>
    </p:spTree>
    <p:extLst>
      <p:ext uri="{BB962C8B-B14F-4D97-AF65-F5344CB8AC3E}">
        <p14:creationId xmlns:p14="http://schemas.microsoft.com/office/powerpoint/2010/main" val="354876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46B6-AE5C-084A-8536-2436506A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EA35-0906-C04E-AA9A-52023F0E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329543"/>
            <a:ext cx="9948474" cy="3962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studuje strukturu a funkci genomů pomocí genetického mapování, </a:t>
            </a:r>
            <a:r>
              <a:rPr lang="cs-CZ" altLang="cs-CZ" dirty="0" err="1"/>
              <a:t>sekvenování</a:t>
            </a:r>
            <a:r>
              <a:rPr lang="cs-CZ" altLang="cs-CZ" dirty="0"/>
              <a:t> a funkční analýzy genů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snaží se o pochopení veškeré informace obsažené v DNA živých organizmů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strukturní genomika </a:t>
            </a:r>
            <a:r>
              <a:rPr lang="cs-CZ" altLang="cs-CZ" sz="1800" dirty="0"/>
              <a:t>= pochopení </a:t>
            </a:r>
            <a:r>
              <a:rPr lang="cs-CZ" altLang="cs-CZ" sz="1800" b="1" dirty="0"/>
              <a:t>struktury</a:t>
            </a:r>
            <a:r>
              <a:rPr lang="cs-CZ" altLang="cs-CZ" sz="1800" dirty="0"/>
              <a:t> genomu 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konstrukce detailních genetických, fyzických a transkripčních map genomů příslušných organizmů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reprezentovala zejména iniciální fázi analýzy genomů; konečným cílem byla kompletní znalost DNA sekvence (např. HUGO projekt)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funkční genomika </a:t>
            </a:r>
            <a:r>
              <a:rPr lang="cs-CZ" altLang="cs-CZ" sz="1800" dirty="0"/>
              <a:t>= studium </a:t>
            </a:r>
            <a:r>
              <a:rPr lang="cs-CZ" altLang="cs-CZ" sz="1800" b="1" dirty="0"/>
              <a:t>funkce genů </a:t>
            </a:r>
            <a:r>
              <a:rPr lang="cs-CZ" altLang="cs-CZ" sz="1800" dirty="0"/>
              <a:t>a ostatních částí genomu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využívá poznatků strukturní genomiky a snaží se o poznání funkce genů; velmi často k tomu využívá modelové organizmy (</a:t>
            </a:r>
            <a:r>
              <a:rPr lang="cs-CZ" altLang="cs-CZ" dirty="0" err="1"/>
              <a:t>Saccharomyces</a:t>
            </a:r>
            <a:r>
              <a:rPr lang="cs-CZ" altLang="cs-CZ" dirty="0"/>
              <a:t> </a:t>
            </a:r>
            <a:r>
              <a:rPr lang="cs-CZ" altLang="cs-CZ" dirty="0" err="1"/>
              <a:t>cerefisiae</a:t>
            </a:r>
            <a:r>
              <a:rPr lang="cs-CZ" altLang="cs-CZ" dirty="0"/>
              <a:t>, </a:t>
            </a:r>
            <a:r>
              <a:rPr lang="cs-CZ" altLang="cs-CZ" dirty="0" err="1"/>
              <a:t>nematoda</a:t>
            </a:r>
            <a:r>
              <a:rPr lang="cs-CZ" altLang="cs-CZ" dirty="0"/>
              <a:t>, </a:t>
            </a:r>
            <a:r>
              <a:rPr lang="cs-CZ" altLang="cs-CZ" i="1" dirty="0" err="1"/>
              <a:t>Drosophila</a:t>
            </a:r>
            <a:r>
              <a:rPr lang="cs-CZ" altLang="cs-CZ" i="1" dirty="0"/>
              <a:t> </a:t>
            </a:r>
            <a:r>
              <a:rPr lang="cs-CZ" altLang="cs-CZ" i="1" dirty="0" err="1"/>
              <a:t>melanogaster</a:t>
            </a:r>
            <a:r>
              <a:rPr lang="cs-CZ" altLang="cs-CZ" i="1" dirty="0"/>
              <a:t>, </a:t>
            </a:r>
            <a:r>
              <a:rPr lang="cs-CZ" altLang="cs-CZ" i="1" dirty="0" err="1"/>
              <a:t>Mus</a:t>
            </a:r>
            <a:r>
              <a:rPr lang="cs-CZ" altLang="cs-CZ" i="1" dirty="0"/>
              <a:t> </a:t>
            </a:r>
            <a:r>
              <a:rPr lang="cs-CZ" altLang="cs-CZ" i="1" dirty="0" err="1"/>
              <a:t>musculus</a:t>
            </a:r>
            <a:r>
              <a:rPr lang="cs-CZ" altLang="cs-CZ" i="1" dirty="0"/>
              <a:t>, </a:t>
            </a:r>
            <a:r>
              <a:rPr lang="cs-CZ" altLang="cs-CZ" i="1" dirty="0" err="1"/>
              <a:t>Rattus</a:t>
            </a:r>
            <a:r>
              <a:rPr lang="cs-CZ" altLang="cs-CZ" i="1" dirty="0"/>
              <a:t> </a:t>
            </a:r>
            <a:r>
              <a:rPr lang="cs-CZ" altLang="cs-CZ" i="1" dirty="0" err="1"/>
              <a:t>norvegicus</a:t>
            </a:r>
            <a:r>
              <a:rPr lang="cs-CZ" altLang="cs-CZ" i="1" dirty="0"/>
              <a:t>, </a:t>
            </a:r>
            <a:r>
              <a:rPr lang="cs-CZ" altLang="cs-CZ" i="1" dirty="0" err="1"/>
              <a:t>Mesocricetus</a:t>
            </a:r>
            <a:r>
              <a:rPr lang="cs-CZ" altLang="cs-CZ" i="1" dirty="0"/>
              <a:t> </a:t>
            </a:r>
            <a:r>
              <a:rPr lang="cs-CZ" altLang="cs-CZ" i="1" dirty="0" err="1"/>
              <a:t>auratus</a:t>
            </a:r>
            <a:r>
              <a:rPr lang="cs-CZ" altLang="cs-CZ" b="1" i="1" dirty="0"/>
              <a:t> </a:t>
            </a:r>
            <a:r>
              <a:rPr lang="cs-CZ" altLang="cs-CZ" dirty="0"/>
              <a:t>aj.) jako časově a finančně výhodnou alternativu vyšších živočichů (zejm. pro možnost studovat mnoho generací v relativně krátkém čase) 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cs-CZ" altLang="cs-CZ" sz="1800" b="1" dirty="0"/>
              <a:t>bioinformatika</a:t>
            </a:r>
            <a:r>
              <a:rPr lang="cs-CZ" altLang="cs-CZ" sz="1800" dirty="0"/>
              <a:t> = shromažďování, analýza a vizualizace biologických souborů dat</a:t>
            </a:r>
          </a:p>
          <a:p>
            <a:pPr lvl="3">
              <a:lnSpc>
                <a:spcPct val="110000"/>
              </a:lnSpc>
            </a:pPr>
            <a:r>
              <a:rPr lang="cs-CZ" altLang="cs-CZ" dirty="0"/>
              <a:t>využívá metod výpočetní techniky, tvorba databází a softwarů 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2244657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C9DECE0-DF60-48D3-8609-3B57BC205F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2000"/>
                  <a:hueMod val="108000"/>
                  <a:satMod val="164000"/>
                  <a:lumMod val="69000"/>
                </a:schemeClr>
                <a:schemeClr val="dk2">
                  <a:tint val="96000"/>
                  <a:hueMod val="90000"/>
                  <a:satMod val="130000"/>
                  <a:lumMod val="134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A8662D65-524C-4C29-9262-C51E2EF6A3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A6B75-52FF-5D4A-9DF1-3696BCEBD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5000"/>
          </a:blip>
          <a:srcRect r="13706" b="9093"/>
          <a:stretch/>
        </p:blipFill>
        <p:spPr>
          <a:xfrm>
            <a:off x="474133" y="469900"/>
            <a:ext cx="11243734" cy="59224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048CA64-9290-42A8-9F4F-75B9F31CA10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1CB2E-4451-3244-A0A5-87AADA1E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cs-CZ" dirty="0"/>
              <a:t>Genetika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EB4F0-3E7C-9D41-B67E-780C1BF03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820333"/>
            <a:ext cx="8825659" cy="41994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Věda, která zkoumá DNA</a:t>
            </a:r>
          </a:p>
          <a:p>
            <a:r>
              <a:rPr lang="cs-CZ" dirty="0">
                <a:solidFill>
                  <a:schemeClr val="bg1"/>
                </a:solidFill>
              </a:rPr>
              <a:t>Věda o </a:t>
            </a:r>
            <a:r>
              <a:rPr lang="cs-CZ" dirty="0" err="1">
                <a:solidFill>
                  <a:schemeClr val="bg1"/>
                </a:solidFill>
              </a:rPr>
              <a:t>heritabilitě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dědivosti</a:t>
            </a:r>
            <a:r>
              <a:rPr lang="cs-CZ" dirty="0">
                <a:solidFill>
                  <a:schemeClr val="bg1"/>
                </a:solidFill>
              </a:rPr>
              <a:t>) a variabilitě</a:t>
            </a:r>
          </a:p>
          <a:p>
            <a:r>
              <a:rPr lang="cs-CZ" dirty="0">
                <a:solidFill>
                  <a:schemeClr val="bg1"/>
                </a:solidFill>
              </a:rPr>
              <a:t>Věda, zabývající se dědičností i proměnlivostí organismů a jejími příčinami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1866 - </a:t>
            </a:r>
            <a:r>
              <a:rPr lang="cs-CZ" b="1" dirty="0">
                <a:solidFill>
                  <a:schemeClr val="bg1"/>
                </a:solidFill>
              </a:rPr>
              <a:t>Johann Gregor Mendel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Pokusy s rostlinnými hybridy (základní principy dědičnosti)</a:t>
            </a:r>
          </a:p>
          <a:p>
            <a:r>
              <a:rPr lang="cs-CZ" dirty="0">
                <a:solidFill>
                  <a:schemeClr val="bg1"/>
                </a:solidFill>
              </a:rPr>
              <a:t>1900 - </a:t>
            </a:r>
            <a:r>
              <a:rPr lang="cs-CZ" b="1" dirty="0">
                <a:solidFill>
                  <a:schemeClr val="bg1"/>
                </a:solidFill>
              </a:rPr>
              <a:t>Hugo de </a:t>
            </a:r>
            <a:r>
              <a:rPr lang="cs-CZ" b="1" dirty="0" err="1">
                <a:solidFill>
                  <a:schemeClr val="bg1"/>
                </a:solidFill>
              </a:rPr>
              <a:t>Vries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b="1" dirty="0">
                <a:solidFill>
                  <a:schemeClr val="bg1"/>
                </a:solidFill>
              </a:rPr>
              <a:t>Carl </a:t>
            </a:r>
            <a:r>
              <a:rPr lang="cs-CZ" b="1" dirty="0" err="1">
                <a:solidFill>
                  <a:schemeClr val="bg1"/>
                </a:solidFill>
              </a:rPr>
              <a:t>Correns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b="1" dirty="0" err="1">
                <a:solidFill>
                  <a:schemeClr val="bg1"/>
                </a:solidFill>
              </a:rPr>
              <a:t>Eric</a:t>
            </a:r>
            <a:r>
              <a:rPr lang="cs-CZ" b="1" dirty="0">
                <a:solidFill>
                  <a:schemeClr val="bg1"/>
                </a:solidFill>
              </a:rPr>
              <a:t> von </a:t>
            </a:r>
            <a:r>
              <a:rPr lang="cs-CZ" b="1" dirty="0" err="1">
                <a:solidFill>
                  <a:schemeClr val="bg1"/>
                </a:solidFill>
              </a:rPr>
              <a:t>Tschermak-Seysenegg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znovuobjevení Mendelových objevů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1906 - </a:t>
            </a:r>
            <a:r>
              <a:rPr lang="cs-CZ" b="1" dirty="0">
                <a:solidFill>
                  <a:schemeClr val="bg1"/>
                </a:solidFill>
              </a:rPr>
              <a:t>William </a:t>
            </a:r>
            <a:r>
              <a:rPr lang="cs-CZ" b="1" dirty="0" err="1">
                <a:solidFill>
                  <a:schemeClr val="bg1"/>
                </a:solidFill>
              </a:rPr>
              <a:t>Bateson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termín genetika (z řeckého </a:t>
            </a:r>
            <a:r>
              <a:rPr lang="cs-CZ" i="1" dirty="0">
                <a:solidFill>
                  <a:schemeClr val="bg1"/>
                </a:solidFill>
              </a:rPr>
              <a:t>genesis</a:t>
            </a:r>
            <a:r>
              <a:rPr lang="cs-CZ" dirty="0">
                <a:solidFill>
                  <a:schemeClr val="bg1"/>
                </a:solidFill>
              </a:rPr>
              <a:t> = zrození)</a:t>
            </a:r>
          </a:p>
        </p:txBody>
      </p:sp>
    </p:spTree>
    <p:extLst>
      <p:ext uri="{BB962C8B-B14F-4D97-AF65-F5344CB8AC3E}">
        <p14:creationId xmlns:p14="http://schemas.microsoft.com/office/powerpoint/2010/main" val="110377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" b="80723" l="2500" r="98000">
                        <a14:foregroundMark x1="26333" y1="19880" x2="29667" y2="20281"/>
                        <a14:foregroundMark x1="22667" y1="78514" x2="43167" y2="77510"/>
                        <a14:foregroundMark x1="37167" y1="75100" x2="57333" y2="77711"/>
                        <a14:foregroundMark x1="21500" y1="79116" x2="62833" y2="79518"/>
                        <a14:foregroundMark x1="92667" y1="56426" x2="58333" y2="79116"/>
                        <a14:foregroundMark x1="92833" y1="61044" x2="64833" y2="79116"/>
                        <a14:foregroundMark x1="93333" y1="61044" x2="66167" y2="80321"/>
                        <a14:foregroundMark x1="93000" y1="62851" x2="71333" y2="75904"/>
                        <a14:foregroundMark x1="95000" y1="45582" x2="67000" y2="6024"/>
                        <a14:foregroundMark x1="53000" y1="6827" x2="92833" y2="46386"/>
                        <a14:foregroundMark x1="72500" y1="20281" x2="87167" y2="37751"/>
                        <a14:foregroundMark x1="93000" y1="43775" x2="82500" y2="28916"/>
                        <a14:foregroundMark x1="47167" y1="7430" x2="7000" y2="8032"/>
                        <a14:foregroundMark x1="30667" y1="11044" x2="30667" y2="11446"/>
                        <a14:foregroundMark x1="7667" y1="19277" x2="15667" y2="57430"/>
                        <a14:foregroundMark x1="8667" y1="37349" x2="5500" y2="44779"/>
                        <a14:foregroundMark x1="24667" y1="36546" x2="18167" y2="47791"/>
                      </a14:backgroundRemoval>
                    </a14:imgEffect>
                  </a14:imgLayer>
                </a14:imgProps>
              </a:ext>
            </a:extLst>
          </a:blip>
          <a:srcRect b="17846"/>
          <a:stretch/>
        </p:blipFill>
        <p:spPr>
          <a:xfrm>
            <a:off x="1343526" y="163471"/>
            <a:ext cx="9577973" cy="65310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17725" y="6125495"/>
            <a:ext cx="384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Franks</a:t>
            </a:r>
            <a:r>
              <a:rPr lang="cs-CZ" sz="1400" dirty="0"/>
              <a:t> et al. Diabetes Care 2013</a:t>
            </a:r>
          </a:p>
        </p:txBody>
      </p:sp>
    </p:spTree>
    <p:extLst>
      <p:ext uri="{BB962C8B-B14F-4D97-AF65-F5344CB8AC3E}">
        <p14:creationId xmlns:p14="http://schemas.microsoft.com/office/powerpoint/2010/main" val="1538842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genotypu k fenotypu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5" y="2416628"/>
            <a:ext cx="9915816" cy="3984171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Gen</a:t>
            </a:r>
            <a:r>
              <a:rPr lang="cs-CZ" dirty="0"/>
              <a:t> – dědičná jednotka (úsek DNA) se specifickou biologickou funkcí, </a:t>
            </a:r>
            <a:br>
              <a:rPr lang="cs-CZ" dirty="0"/>
            </a:br>
            <a:r>
              <a:rPr lang="cs-CZ" dirty="0"/>
              <a:t>lokalizovaná na určitém místě na chromozomu</a:t>
            </a:r>
          </a:p>
          <a:p>
            <a:pPr lvl="1"/>
            <a:r>
              <a:rPr lang="cs-CZ" dirty="0"/>
              <a:t>strukturní geny </a:t>
            </a:r>
          </a:p>
          <a:p>
            <a:pPr lvl="2"/>
            <a:r>
              <a:rPr lang="cs-CZ" dirty="0"/>
              <a:t>jednoduché</a:t>
            </a:r>
          </a:p>
          <a:p>
            <a:pPr lvl="2"/>
            <a:r>
              <a:rPr lang="cs-CZ" dirty="0"/>
              <a:t>složené</a:t>
            </a:r>
          </a:p>
          <a:p>
            <a:pPr lvl="1"/>
            <a:r>
              <a:rPr lang="cs-CZ" dirty="0"/>
              <a:t>geny pro funkční typy RNA (</a:t>
            </a:r>
            <a:r>
              <a:rPr lang="cs-CZ" dirty="0" err="1"/>
              <a:t>tRNA</a:t>
            </a:r>
            <a:r>
              <a:rPr lang="cs-CZ" dirty="0"/>
              <a:t>, </a:t>
            </a:r>
            <a:r>
              <a:rPr lang="cs-CZ" dirty="0" err="1"/>
              <a:t>rRNA</a:t>
            </a:r>
            <a:r>
              <a:rPr lang="cs-CZ" dirty="0"/>
              <a:t>, </a:t>
            </a:r>
            <a:r>
              <a:rPr lang="cs-CZ" dirty="0" err="1"/>
              <a:t>snRNA</a:t>
            </a:r>
            <a:r>
              <a:rPr lang="cs-CZ" dirty="0"/>
              <a:t>, …)</a:t>
            </a:r>
          </a:p>
          <a:p>
            <a:r>
              <a:rPr lang="cs-CZ" b="1" dirty="0"/>
              <a:t>Alely</a:t>
            </a:r>
            <a:r>
              <a:rPr lang="cs-CZ" dirty="0"/>
              <a:t> – různé formy téhož genu (líše se navzájem v sekvenci DNA)</a:t>
            </a:r>
          </a:p>
          <a:p>
            <a:pPr lvl="1"/>
            <a:r>
              <a:rPr lang="cs-CZ" dirty="0"/>
              <a:t>Dominantní </a:t>
            </a:r>
            <a:r>
              <a:rPr lang="cs-CZ" dirty="0" err="1"/>
              <a:t>x</a:t>
            </a:r>
            <a:r>
              <a:rPr lang="cs-CZ" dirty="0"/>
              <a:t> recesivní; standardní </a:t>
            </a:r>
            <a:r>
              <a:rPr lang="cs-CZ" dirty="0" err="1"/>
              <a:t>x</a:t>
            </a:r>
            <a:r>
              <a:rPr lang="cs-CZ" dirty="0"/>
              <a:t> mutantní; polymorfní (více standardních alel pro jeden gen)</a:t>
            </a:r>
          </a:p>
          <a:p>
            <a:r>
              <a:rPr lang="cs-CZ" b="1" dirty="0"/>
              <a:t>Genetický kód </a:t>
            </a:r>
            <a:r>
              <a:rPr lang="cs-CZ" dirty="0"/>
              <a:t>– systém pravidel, podle kterých je genetická informace uložená v DNA překládána do pořadí AMK v proteinu</a:t>
            </a:r>
          </a:p>
          <a:p>
            <a:r>
              <a:rPr lang="cs-CZ" b="1" dirty="0"/>
              <a:t>Homozygot</a:t>
            </a:r>
            <a:r>
              <a:rPr lang="cs-CZ" dirty="0"/>
              <a:t> - jedinec, který obsahuje stejné alely genu</a:t>
            </a:r>
          </a:p>
          <a:p>
            <a:r>
              <a:rPr lang="cs-CZ" b="1" dirty="0"/>
              <a:t>Heterozygot</a:t>
            </a:r>
            <a:r>
              <a:rPr lang="cs-CZ" dirty="0"/>
              <a:t> - jedinec, který obsahuje odlišné alely genu (-&gt; tvoří odlišné gamety)</a:t>
            </a:r>
          </a:p>
          <a:p>
            <a:r>
              <a:rPr lang="cs-CZ" b="1" dirty="0"/>
              <a:t>Genotyp</a:t>
            </a:r>
            <a:r>
              <a:rPr lang="cs-CZ" dirty="0"/>
              <a:t> – genetická sestava organismu reprezentovaná souborem alel a sekvencí jeho genomu</a:t>
            </a:r>
          </a:p>
          <a:p>
            <a:r>
              <a:rPr lang="cs-CZ" b="1" dirty="0"/>
              <a:t>Fenotyp</a:t>
            </a:r>
            <a:r>
              <a:rPr lang="cs-CZ" dirty="0"/>
              <a:t> – pozorovatelné znaky organismu (soubor znaků a vlastností, kterými se organismus projevuje v daném prostředí, vyjádření genotypu)</a:t>
            </a:r>
          </a:p>
        </p:txBody>
      </p:sp>
      <p:pic>
        <p:nvPicPr>
          <p:cNvPr id="4" name="Picture 4" descr="Výsledek obrázku pro exony introny">
            <a:extLst>
              <a:ext uri="{FF2B5EF4-FFF2-40B4-BE49-F238E27FC236}">
                <a16:creationId xmlns:a16="http://schemas.microsoft.com/office/drawing/2014/main" id="{5D3EB1A6-ACA9-4E4E-BA15-8CB1AB38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25" y="1327150"/>
            <a:ext cx="3959158" cy="26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07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F35E-CA86-BA40-8939-E07B33D6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Gregor Johann Mendel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7A72E-C7EA-C345-8A0C-465E85B0D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1822 Hynčice – 1884 Brno</a:t>
            </a:r>
          </a:p>
          <a:p>
            <a:r>
              <a:rPr lang="cs-CZ" dirty="0"/>
              <a:t>Mnich a později opat </a:t>
            </a:r>
            <a:r>
              <a:rPr lang="cs-CZ" dirty="0" err="1"/>
              <a:t>augustiánského</a:t>
            </a:r>
            <a:r>
              <a:rPr lang="cs-CZ" dirty="0"/>
              <a:t> kláštera na Starém Brně</a:t>
            </a:r>
          </a:p>
          <a:p>
            <a:r>
              <a:rPr lang="cs-CZ" dirty="0"/>
              <a:t>1854-1863 – pokusy s hrachem (</a:t>
            </a:r>
            <a:r>
              <a:rPr lang="cs-CZ" i="1" dirty="0" err="1"/>
              <a:t>Pisum</a:t>
            </a:r>
            <a:r>
              <a:rPr lang="cs-CZ" i="1" dirty="0"/>
              <a:t> </a:t>
            </a:r>
            <a:r>
              <a:rPr lang="cs-CZ" i="1" dirty="0" err="1"/>
              <a:t>sativum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27 225 rostlin</a:t>
            </a:r>
          </a:p>
          <a:p>
            <a:pPr lvl="1"/>
            <a:r>
              <a:rPr lang="cs-CZ" dirty="0"/>
              <a:t>7 párových znaků</a:t>
            </a:r>
          </a:p>
          <a:p>
            <a:pPr lvl="1"/>
            <a:r>
              <a:rPr lang="cs-CZ" dirty="0"/>
              <a:t>Zavedl pojmy dominantní a recesivní</a:t>
            </a:r>
          </a:p>
          <a:p>
            <a:r>
              <a:rPr lang="cs-CZ" dirty="0"/>
              <a:t>1865 – přednesl výsledky na zasedání Přírodovědeckého spolku</a:t>
            </a:r>
          </a:p>
          <a:p>
            <a:r>
              <a:rPr lang="cs-CZ" dirty="0"/>
              <a:t>1866 – publikoval práci “Pokusy s rostlinnými hybridy“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B9D2B-07E9-1A4D-BB4E-AD2AFC21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171" y="466269"/>
            <a:ext cx="2442899" cy="3910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9B44F-7A9F-444C-8169-D072F345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161" y="4459210"/>
            <a:ext cx="2704909" cy="19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44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mendelovy zákony">
            <a:extLst>
              <a:ext uri="{FF2B5EF4-FFF2-40B4-BE49-F238E27FC236}">
                <a16:creationId xmlns:a16="http://schemas.microsoft.com/office/drawing/2014/main" id="{2F24FAF1-B8C8-F44A-85B8-C06944A0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09" y="2794445"/>
            <a:ext cx="7056770" cy="3034410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CF41B-ECDA-E746-91FC-87AFD30C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/>
          </a:bodyPr>
          <a:lstStyle/>
          <a:p>
            <a:r>
              <a:rPr lang="cs-CZ" dirty="0"/>
              <a:t>Mendelovy principy dědičnosti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AE99F-3C2B-1741-8FB6-9D2412127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1054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600"/>
              <a:t>Jednotky dědičnosti (geny) se nemísí</a:t>
            </a:r>
          </a:p>
          <a:p>
            <a:pPr>
              <a:lnSpc>
                <a:spcPct val="90000"/>
              </a:lnSpc>
            </a:pPr>
            <a:r>
              <a:rPr lang="cs-CZ" sz="1600"/>
              <a:t>Jednotky dědičnosti jsou materiální povahy (gen je součást DNA s určitou funkcí)</a:t>
            </a:r>
          </a:p>
          <a:p>
            <a:pPr>
              <a:lnSpc>
                <a:spcPct val="90000"/>
              </a:lnSpc>
            </a:pPr>
            <a:r>
              <a:rPr lang="cs-CZ" sz="1600"/>
              <a:t>Dědičné jednotky jsou párové a jsou dvojího charakteru (dominantní a recesivní)</a:t>
            </a:r>
          </a:p>
          <a:p>
            <a:pPr>
              <a:lnSpc>
                <a:spcPct val="90000"/>
              </a:lnSpc>
            </a:pPr>
            <a:r>
              <a:rPr lang="cs-CZ" sz="1600"/>
              <a:t>Dědičné jednotky se přenáší do další generace prostřednictvím pohlavních buněk</a:t>
            </a:r>
          </a:p>
        </p:txBody>
      </p:sp>
    </p:spTree>
    <p:extLst>
      <p:ext uri="{BB962C8B-B14F-4D97-AF65-F5344CB8AC3E}">
        <p14:creationId xmlns:p14="http://schemas.microsoft.com/office/powerpoint/2010/main" val="739063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B96586-CE27-6C42-9FB1-2EE061A04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766" y="1567543"/>
            <a:ext cx="5544663" cy="5089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BACBF-6477-D34B-805A-E93CBFD0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dědičnosti odvozené z Mendelových principů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8E5B5-C76F-1141-968E-E13AB2BF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2253343"/>
            <a:ext cx="5508171" cy="4071257"/>
          </a:xfrm>
        </p:spPr>
        <p:txBody>
          <a:bodyPr>
            <a:normAutofit fontScale="92500" lnSpcReduction="10000"/>
          </a:bodyPr>
          <a:lstStyle/>
          <a:p>
            <a:pPr algn="just">
              <a:buAutoNum type="arabicPeriod"/>
            </a:pPr>
            <a:r>
              <a:rPr lang="cs-CZ" altLang="cs-CZ" b="1" dirty="0"/>
              <a:t>Zákon o uniformitě hybridů</a:t>
            </a:r>
          </a:p>
          <a:p>
            <a:pPr lvl="1" algn="just"/>
            <a:r>
              <a:rPr lang="cs-CZ" dirty="0"/>
              <a:t>Křížíme-li dominantního homozygota s homozygotem recesivním, jsou jejich potomci F1 generace v sledovaném znaku všichni stejní</a:t>
            </a:r>
            <a:endParaRPr lang="cs-CZ" altLang="cs-CZ" b="1" dirty="0"/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Princip dominance</a:t>
            </a:r>
          </a:p>
          <a:p>
            <a:pPr lvl="1" algn="just"/>
            <a:r>
              <a:rPr lang="cs-CZ" altLang="cs-CZ" i="1" dirty="0"/>
              <a:t>U heterozygota může jedna alela překrýt přítomnost druhé</a:t>
            </a:r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Princip segregace</a:t>
            </a:r>
          </a:p>
          <a:p>
            <a:pPr lvl="1" algn="just"/>
            <a:r>
              <a:rPr lang="cs-CZ" altLang="cs-CZ" i="1" dirty="0"/>
              <a:t>Dvojice samostatných alel se v průběhu tvorby gamet rozcházejí a do každé gamety přechází jedna z obou alel.</a:t>
            </a:r>
            <a:endParaRPr lang="cs-CZ" altLang="cs-CZ" b="1" dirty="0"/>
          </a:p>
          <a:p>
            <a:pPr algn="just">
              <a:buFont typeface="+mj-lt"/>
              <a:buAutoNum type="arabicPeriod"/>
            </a:pPr>
            <a:r>
              <a:rPr lang="cs-CZ" altLang="cs-CZ" b="1" dirty="0"/>
              <a:t>Zákon o nezávislé kombinaci alel</a:t>
            </a:r>
          </a:p>
          <a:p>
            <a:pPr lvl="1" algn="just"/>
            <a:r>
              <a:rPr lang="cs-CZ" altLang="cs-CZ" i="1" dirty="0"/>
              <a:t>Alely různých genů se kombinují (segregují) nezávisle na sobě</a:t>
            </a:r>
          </a:p>
        </p:txBody>
      </p:sp>
    </p:spTree>
    <p:extLst>
      <p:ext uri="{BB962C8B-B14F-4D97-AF65-F5344CB8AC3E}">
        <p14:creationId xmlns:p14="http://schemas.microsoft.com/office/powerpoint/2010/main" val="1698755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AD69E0-8202-A34F-BC61-2AB837A764B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51798" y="273546"/>
            <a:ext cx="6088403" cy="63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7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DF8889-DC2F-468B-8D84-EA3774DB82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1906CC-6BFC-48B1-9DD8-445641393F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BEB8AA-5680-4F7C-B07D-AA0081EE08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270CE5-3BD6-4524-BBD4-3A63311918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002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9C3DAC-A14C-4F71-BEDB-1F35E52531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609012" y="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4C1651-1AB9-4B1F-8020-0C800382CD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609012" y="23622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737594-8A0C-4859-9751-B0228F2DE4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999412" y="5249336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635B1E5F-8D00-4445-8F34-CF83F62516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89932" flipV="1">
            <a:off x="8490951" y="4619559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5CA9E7EA-E610-4379-8563-950A70FB35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V="1">
            <a:off x="459506" y="457695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6BF07752-C1F8-453E-9A5D-A0390FA537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V="1">
            <a:off x="0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2526BD-E48D-43F7-9C76-F2033AF5E2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2823" y="5271635"/>
            <a:ext cx="6746353" cy="7069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Geneticky podmíněné znaky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55F850C-D6DA-463A-ACCF-E27E38F44A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815876"/>
              </p:ext>
            </p:extLst>
          </p:nvPr>
        </p:nvGraphicFramePr>
        <p:xfrm>
          <a:off x="1286934" y="116459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04640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27" y="1824811"/>
            <a:ext cx="4842716" cy="32259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 err="1"/>
              <a:t>Autozomově</a:t>
            </a:r>
            <a:r>
              <a:rPr lang="cs-CZ" dirty="0"/>
              <a:t> dominantní dědičnost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Dominantní alela leží na autozomu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Vertikální typ dědičnosti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Často stejně postižený rodič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Stejná četnost u obou pohlaví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Znak se projeví i u heterozygotů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50% šance přenosu pro potomky a sourozence jedince se sledovaným znakem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Př. Vlnité vlasy, vlasová linie do špičky, rolování jazyka, achondroplazie (zakrslost), </a:t>
            </a:r>
            <a:r>
              <a:rPr lang="cs-CZ" dirty="0" err="1">
                <a:solidFill>
                  <a:schemeClr val="bg1"/>
                </a:solidFill>
              </a:rPr>
              <a:t>Marfanův</a:t>
            </a:r>
            <a:r>
              <a:rPr lang="cs-CZ" dirty="0">
                <a:solidFill>
                  <a:schemeClr val="bg1"/>
                </a:solidFill>
              </a:rPr>
              <a:t> syndrom</a:t>
            </a:r>
          </a:p>
        </p:txBody>
      </p:sp>
    </p:spTree>
    <p:extLst>
      <p:ext uri="{BB962C8B-B14F-4D97-AF65-F5344CB8AC3E}">
        <p14:creationId xmlns:p14="http://schemas.microsoft.com/office/powerpoint/2010/main" val="1849362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27" y="2227111"/>
            <a:ext cx="4842716" cy="24213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 err="1"/>
              <a:t>Autozomově</a:t>
            </a:r>
            <a:r>
              <a:rPr lang="cs-CZ" dirty="0"/>
              <a:t> recesivní dědičnost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Recesivní alela na autozomu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Horizontální typ dědičnosti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Stejná četnost u obou pohlaví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Postižení jsou pouze homozygoti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Šance přenosu 25 %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Častější u příbuzenských sňatků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Př. Albinismus (chybění pigmentu), alkaptonurie a fenylketonurie (porucha metabolismu aminokyselin), cystická fibróza (porucha dýchání), </a:t>
            </a:r>
            <a:r>
              <a:rPr lang="cs-CZ" sz="1700" dirty="0" err="1">
                <a:solidFill>
                  <a:schemeClr val="bg1"/>
                </a:solidFill>
              </a:rPr>
              <a:t>galaktosemie</a:t>
            </a:r>
            <a:r>
              <a:rPr lang="cs-CZ" sz="1700" dirty="0">
                <a:solidFill>
                  <a:schemeClr val="bg1"/>
                </a:solidFill>
              </a:rPr>
              <a:t> (porucha metabolismu sacharidů), srpkovitá anemie (porucha v hemoglobinu) </a:t>
            </a:r>
          </a:p>
        </p:txBody>
      </p:sp>
    </p:spTree>
    <p:extLst>
      <p:ext uri="{BB962C8B-B14F-4D97-AF65-F5344CB8AC3E}">
        <p14:creationId xmlns:p14="http://schemas.microsoft.com/office/powerpoint/2010/main" val="1235136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53BC003-D6B7-4BF0-937D-4A015F6DEB1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607" y="819997"/>
            <a:ext cx="6391533" cy="521800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014FF2D-4863-43AA-82A7-958E9F7439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300"/>
              <a:t>Vázané na pohlavní chromozomy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Pohlavní chromozomy: XX ženy, XY muži</a:t>
            </a:r>
          </a:p>
          <a:p>
            <a:r>
              <a:rPr lang="cs-CZ" dirty="0">
                <a:solidFill>
                  <a:schemeClr val="bg1"/>
                </a:solidFill>
              </a:rPr>
              <a:t>Postižení jsou nejčastěji synové a dcery jsou přenašečky </a:t>
            </a:r>
          </a:p>
          <a:p>
            <a:r>
              <a:rPr lang="cs-CZ" dirty="0">
                <a:solidFill>
                  <a:schemeClr val="bg1"/>
                </a:solidFill>
              </a:rPr>
              <a:t>Vzácný X-vázaných onemocnění u žen</a:t>
            </a:r>
          </a:p>
          <a:p>
            <a:r>
              <a:rPr lang="cs-CZ" dirty="0">
                <a:solidFill>
                  <a:schemeClr val="bg1"/>
                </a:solidFill>
              </a:rPr>
              <a:t>Př. Hemofilie, </a:t>
            </a:r>
            <a:r>
              <a:rPr lang="cs-CZ" dirty="0" err="1">
                <a:solidFill>
                  <a:schemeClr val="bg1"/>
                </a:solidFill>
              </a:rPr>
              <a:t>Duchennova</a:t>
            </a:r>
            <a:r>
              <a:rPr lang="cs-CZ" dirty="0">
                <a:solidFill>
                  <a:schemeClr val="bg1"/>
                </a:solidFill>
              </a:rPr>
              <a:t> svalová dystrofie </a:t>
            </a:r>
          </a:p>
        </p:txBody>
      </p:sp>
    </p:spTree>
    <p:extLst>
      <p:ext uri="{BB962C8B-B14F-4D97-AF65-F5344CB8AC3E}">
        <p14:creationId xmlns:p14="http://schemas.microsoft.com/office/powerpoint/2010/main" val="2355043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6411ED-5314-4C9A-A717-DD5A041FA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CD0F23-A289-474D-AC8E-7B770AB4C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5CE986-4A76-4B58-8796-1E505901C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C56864-1312-4893-A4EF-543D3CA89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05"/>
          <a:stretch/>
        </p:blipFill>
        <p:spPr>
          <a:xfrm>
            <a:off x="3703924" y="1284394"/>
            <a:ext cx="4784151" cy="42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22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CFAB-837B-E942-BA8F-DEDD9763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přednášky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FE9D-01C2-984F-AC7D-88A182583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Základy genomiky</a:t>
            </a:r>
          </a:p>
          <a:p>
            <a:r>
              <a:rPr lang="cs-CZ" dirty="0"/>
              <a:t>Mendelovy zákony dědičnosti</a:t>
            </a:r>
          </a:p>
          <a:p>
            <a:r>
              <a:rPr lang="cs-CZ" dirty="0"/>
              <a:t>Odchylky od Mendelových zákonů</a:t>
            </a:r>
          </a:p>
          <a:p>
            <a:r>
              <a:rPr lang="cs-CZ" dirty="0" err="1"/>
              <a:t>Mimojaderná</a:t>
            </a:r>
            <a:r>
              <a:rPr lang="cs-CZ" dirty="0"/>
              <a:t> dědičnost</a:t>
            </a:r>
          </a:p>
        </p:txBody>
      </p:sp>
    </p:spTree>
    <p:extLst>
      <p:ext uri="{BB962C8B-B14F-4D97-AF65-F5344CB8AC3E}">
        <p14:creationId xmlns:p14="http://schemas.microsoft.com/office/powerpoint/2010/main" val="2037447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76411ED-5314-4C9A-A717-DD5A041FA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CD0F23-A289-474D-AC8E-7B770AB4C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5CE986-4A76-4B58-8796-1E505901C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A165B62-AF42-4AFD-95FB-82802C6E0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302" y="1284394"/>
            <a:ext cx="7787394" cy="42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25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76411ED-5314-4C9A-A717-DD5A041FA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CD0F23-A289-474D-AC8E-7B770AB4C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5CE986-4A76-4B58-8796-1E505901C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15CF2F9-13F6-488F-8CD4-55AD67264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507" y="1284394"/>
            <a:ext cx="6268985" cy="42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52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676411ED-5314-4C9A-A717-DD5A041FA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CD0F23-A289-474D-AC8E-7B770AB4C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5CE986-4A76-4B58-8796-1E505901C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0E643B-0E62-4D8D-B7AB-336D08EE8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507" y="1284394"/>
            <a:ext cx="6268985" cy="42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77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5444" b="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Interakce alel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Neúplná dominance</a:t>
            </a:r>
          </a:p>
          <a:p>
            <a:r>
              <a:rPr lang="cs-CZ" dirty="0"/>
              <a:t>Kodominance</a:t>
            </a:r>
          </a:p>
          <a:p>
            <a:r>
              <a:rPr lang="cs-CZ" dirty="0"/>
              <a:t>Mnohonásobný alelismus / alelové série</a:t>
            </a:r>
          </a:p>
          <a:p>
            <a:r>
              <a:rPr lang="cs-CZ" dirty="0"/>
              <a:t>Letální alely</a:t>
            </a:r>
          </a:p>
          <a:p>
            <a:r>
              <a:rPr lang="cs-CZ" dirty="0"/>
              <a:t>Penetrance</a:t>
            </a:r>
          </a:p>
          <a:p>
            <a:r>
              <a:rPr lang="cs-CZ" dirty="0"/>
              <a:t>Expresivita</a:t>
            </a:r>
          </a:p>
          <a:p>
            <a:r>
              <a:rPr lang="cs-CZ" dirty="0"/>
              <a:t>Genové interakce</a:t>
            </a:r>
          </a:p>
        </p:txBody>
      </p:sp>
    </p:spTree>
    <p:extLst>
      <p:ext uri="{BB962C8B-B14F-4D97-AF65-F5344CB8AC3E}">
        <p14:creationId xmlns:p14="http://schemas.microsoft.com/office/powerpoint/2010/main" val="1164045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Neúplná dominance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Fenotyp heterozygota je někde mezi fenotypem obou homozygotů</a:t>
            </a:r>
          </a:p>
          <a:p>
            <a:r>
              <a:rPr lang="cs-CZ" dirty="0"/>
              <a:t>Př. Familiární </a:t>
            </a:r>
            <a:r>
              <a:rPr lang="cs-CZ" dirty="0" err="1"/>
              <a:t>hypercholestorolemie</a:t>
            </a:r>
            <a:r>
              <a:rPr lang="cs-CZ" dirty="0"/>
              <a:t> (mutace genu pro LDLR)</a:t>
            </a:r>
          </a:p>
          <a:p>
            <a:pPr lvl="1"/>
            <a:r>
              <a:rPr lang="cs-CZ" dirty="0"/>
              <a:t>Homozygoti jsou bez receptoru</a:t>
            </a:r>
          </a:p>
          <a:p>
            <a:pPr lvl="1"/>
            <a:r>
              <a:rPr lang="cs-CZ" dirty="0"/>
              <a:t>Heterozygoti mají v jaterních buňkách </a:t>
            </a:r>
            <a:br>
              <a:rPr lang="cs-CZ" dirty="0"/>
            </a:br>
            <a:r>
              <a:rPr lang="cs-CZ" dirty="0"/>
              <a:t>poloviční počet receptorů </a:t>
            </a:r>
            <a:br>
              <a:rPr lang="cs-CZ" dirty="0"/>
            </a:br>
            <a:r>
              <a:rPr lang="cs-CZ" dirty="0"/>
              <a:t>pro vychytávání LDL cholesterolu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237" y="3672701"/>
            <a:ext cx="1469268" cy="19590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130" y="3663776"/>
            <a:ext cx="1311966" cy="19679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209" y="3667539"/>
            <a:ext cx="1472403" cy="196418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44209" y="5631725"/>
            <a:ext cx="1472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Rovné AA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801670" y="5631725"/>
            <a:ext cx="147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Vlnité </a:t>
            </a:r>
            <a:r>
              <a:rPr lang="cs-CZ" dirty="0" err="1"/>
              <a:t>Aa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757563" y="5631725"/>
            <a:ext cx="160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Kudrnaté </a:t>
            </a:r>
            <a:r>
              <a:rPr lang="cs-CZ" dirty="0" err="1"/>
              <a:t>aa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4693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Kodominance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Heterozygot vykazuje fenotypové znaky obou homozygotů</a:t>
            </a:r>
          </a:p>
          <a:p>
            <a:r>
              <a:rPr lang="cs-CZ" dirty="0"/>
              <a:t>Alely fungují nezávisle</a:t>
            </a:r>
          </a:p>
          <a:p>
            <a:r>
              <a:rPr lang="cs-CZ" dirty="0"/>
              <a:t>Krevně skupinový systém AB0 (</a:t>
            </a:r>
            <a:r>
              <a:rPr lang="cs-CZ" dirty="0" err="1"/>
              <a:t>ABh</a:t>
            </a:r>
            <a:r>
              <a:rPr lang="cs-CZ" dirty="0"/>
              <a:t>), MN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613" y="2406650"/>
            <a:ext cx="2794000" cy="3810000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2474961" y="4170680"/>
          <a:ext cx="4788646" cy="1849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94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Krevní skupina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Genotyp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 nebo </a:t>
                      </a:r>
                      <a:r>
                        <a:rPr lang="cs-CZ" dirty="0" err="1"/>
                        <a:t>I</a:t>
                      </a:r>
                      <a:r>
                        <a:rPr lang="cs-CZ" baseline="30000" dirty="0" err="1"/>
                        <a:t>A</a:t>
                      </a:r>
                      <a:r>
                        <a:rPr lang="cs-CZ" dirty="0" err="1"/>
                        <a:t>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  <a:r>
                        <a:rPr lang="cs-CZ" dirty="0"/>
                        <a:t> nebo </a:t>
                      </a:r>
                      <a:r>
                        <a:rPr lang="cs-CZ" dirty="0" err="1"/>
                        <a:t>I</a:t>
                      </a:r>
                      <a:r>
                        <a:rPr lang="cs-CZ" baseline="30000" dirty="0" err="1"/>
                        <a:t>B</a:t>
                      </a:r>
                      <a:r>
                        <a:rPr lang="cs-CZ" dirty="0" err="1"/>
                        <a:t>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A</a:t>
                      </a:r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ii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97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1674" y="2109940"/>
            <a:ext cx="3658152" cy="4645272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r="26098" b="19752"/>
          <a:stretch/>
        </p:blipFill>
        <p:spPr>
          <a:xfrm>
            <a:off x="9412356" y="2603498"/>
            <a:ext cx="2098666" cy="36581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Alelové série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Geny s více alelami</a:t>
            </a:r>
          </a:p>
          <a:p>
            <a:r>
              <a:rPr lang="cs-CZ" dirty="0"/>
              <a:t>Př. Barva srsti </a:t>
            </a:r>
            <a:r>
              <a:rPr lang="cs-CZ" dirty="0" err="1"/>
              <a:t>králiků</a:t>
            </a:r>
            <a:endParaRPr lang="cs-CZ" dirty="0"/>
          </a:p>
          <a:p>
            <a:pPr lvl="1"/>
            <a:r>
              <a:rPr lang="cs-CZ" dirty="0"/>
              <a:t>c</a:t>
            </a:r>
            <a:r>
              <a:rPr lang="cs-CZ" baseline="30000" dirty="0"/>
              <a:t>+</a:t>
            </a:r>
            <a:r>
              <a:rPr lang="cs-CZ" dirty="0"/>
              <a:t> &gt; </a:t>
            </a:r>
            <a:r>
              <a:rPr lang="cs-CZ" dirty="0" err="1"/>
              <a:t>c</a:t>
            </a:r>
            <a:r>
              <a:rPr lang="cs-CZ" baseline="30000" dirty="0" err="1"/>
              <a:t>ch</a:t>
            </a:r>
            <a:r>
              <a:rPr lang="cs-CZ" dirty="0"/>
              <a:t> &gt; c</a:t>
            </a:r>
            <a:r>
              <a:rPr lang="cs-CZ" baseline="30000" dirty="0"/>
              <a:t>h</a:t>
            </a:r>
            <a:r>
              <a:rPr lang="cs-CZ" dirty="0"/>
              <a:t> &gt; c </a:t>
            </a:r>
          </a:p>
          <a:p>
            <a:pPr lvl="2"/>
            <a:r>
              <a:rPr lang="cs-CZ" dirty="0"/>
              <a:t>c</a:t>
            </a:r>
            <a:r>
              <a:rPr lang="cs-CZ" baseline="30000" dirty="0"/>
              <a:t>+</a:t>
            </a:r>
            <a:r>
              <a:rPr lang="cs-CZ" dirty="0"/>
              <a:t> plně funkční (standardní)</a:t>
            </a:r>
          </a:p>
          <a:p>
            <a:pPr lvl="2"/>
            <a:r>
              <a:rPr lang="cs-CZ" dirty="0" err="1"/>
              <a:t>c</a:t>
            </a:r>
            <a:r>
              <a:rPr lang="cs-CZ" baseline="30000" dirty="0" err="1"/>
              <a:t>ch</a:t>
            </a:r>
            <a:r>
              <a:rPr lang="cs-CZ" dirty="0"/>
              <a:t>, c</a:t>
            </a:r>
            <a:r>
              <a:rPr lang="cs-CZ" baseline="30000" dirty="0"/>
              <a:t>h</a:t>
            </a:r>
            <a:r>
              <a:rPr lang="cs-CZ" dirty="0"/>
              <a:t> částečně funkční (</a:t>
            </a:r>
            <a:r>
              <a:rPr lang="cs-CZ" dirty="0" err="1"/>
              <a:t>hypomorfní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c nefunkční (nulová)</a:t>
            </a:r>
          </a:p>
        </p:txBody>
      </p:sp>
    </p:spTree>
    <p:extLst>
      <p:ext uri="{BB962C8B-B14F-4D97-AF65-F5344CB8AC3E}">
        <p14:creationId xmlns:p14="http://schemas.microsoft.com/office/powerpoint/2010/main" val="967819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213" r="2584" b="3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Letální alely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Recesivní letalita – recesivní homozygoti umírají</a:t>
            </a:r>
          </a:p>
          <a:p>
            <a:r>
              <a:rPr lang="cs-CZ" dirty="0"/>
              <a:t>Dominantní letalita – dominantní homozygoti i heterozygoti umírají</a:t>
            </a:r>
          </a:p>
          <a:p>
            <a:r>
              <a:rPr lang="cs-CZ" dirty="0"/>
              <a:t>Recesivní letalita dominantní alely</a:t>
            </a:r>
          </a:p>
          <a:p>
            <a:r>
              <a:rPr lang="cs-CZ" dirty="0"/>
              <a:t>Př. </a:t>
            </a:r>
            <a:r>
              <a:rPr lang="cs-CZ" dirty="0" err="1"/>
              <a:t>Tay</a:t>
            </a:r>
            <a:r>
              <a:rPr lang="cs-CZ" dirty="0"/>
              <a:t> </a:t>
            </a:r>
            <a:r>
              <a:rPr lang="cs-CZ" dirty="0" err="1"/>
              <a:t>Sachsova</a:t>
            </a:r>
            <a:r>
              <a:rPr lang="cs-CZ" dirty="0"/>
              <a:t> choroba – recesivně letální </a:t>
            </a:r>
          </a:p>
        </p:txBody>
      </p:sp>
    </p:spTree>
    <p:extLst>
      <p:ext uri="{BB962C8B-B14F-4D97-AF65-F5344CB8AC3E}">
        <p14:creationId xmlns:p14="http://schemas.microsoft.com/office/powerpoint/2010/main" val="683867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-1" t="7743" r="-1" b="5801"/>
          <a:stretch/>
        </p:blipFill>
        <p:spPr>
          <a:xfrm>
            <a:off x="5284225" y="973668"/>
            <a:ext cx="6251664" cy="50805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6747" y="786573"/>
            <a:ext cx="3178260" cy="10202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Penetrance a expresivita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6874" y="2550937"/>
            <a:ext cx="3692816" cy="38989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Neúplná penetrance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znak se u jedinců neprojeví, i když mají odpovídající genotyp</a:t>
            </a:r>
          </a:p>
          <a:p>
            <a:r>
              <a:rPr lang="cs-CZ" b="1" dirty="0">
                <a:solidFill>
                  <a:schemeClr val="tx1"/>
                </a:solidFill>
              </a:rPr>
              <a:t>Variabilní expresivita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znak se manifestuje různě silně u všech jedinců, kteří jej nesou</a:t>
            </a:r>
          </a:p>
        </p:txBody>
      </p:sp>
      <p:sp>
        <p:nvSpPr>
          <p:cNvPr id="5" name="Obdélník 4"/>
          <p:cNvSpPr/>
          <p:nvPr/>
        </p:nvSpPr>
        <p:spPr>
          <a:xfrm>
            <a:off x="6504048" y="1038272"/>
            <a:ext cx="3912520" cy="258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Úplná penetrance 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expresivita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6820351" y="2305110"/>
            <a:ext cx="3279913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penetrance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6770101" y="3572296"/>
            <a:ext cx="3279913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expresivita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6504048" y="4848547"/>
            <a:ext cx="4164496" cy="3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Variabilní penetrance a expresivita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573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33" y="3058692"/>
            <a:ext cx="4345024" cy="250168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Genové 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Spolupůsobení dvou nebo více genů z různých alelických párů</a:t>
            </a:r>
          </a:p>
          <a:p>
            <a:r>
              <a:rPr lang="cs-CZ" dirty="0"/>
              <a:t>Různé kombinace alel dvou různých genů způsobují různé fenotypy</a:t>
            </a:r>
          </a:p>
          <a:p>
            <a:r>
              <a:rPr lang="cs-CZ" dirty="0"/>
              <a:t>Produkty genů spolu interagují, na sebe navazují, ve fenotypu se překrývají apod.</a:t>
            </a:r>
          </a:p>
          <a:p>
            <a:r>
              <a:rPr lang="cs-CZ" dirty="0"/>
              <a:t>Interakce většího množství genů - plynulá proměnlivost – přechod od kvalitativních znaků ke kvantitativním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2109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Genová determinace biologických znaků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1154954" y="5711050"/>
            <a:ext cx="9829721" cy="9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463138" y="5818917"/>
            <a:ext cx="197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100 % prostředí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809018" y="5818917"/>
            <a:ext cx="198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100 % genetika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 rot="18929267">
            <a:off x="573083" y="4696046"/>
            <a:ext cx="1840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Zásah bleskem</a:t>
            </a:r>
          </a:p>
        </p:txBody>
      </p:sp>
      <p:sp>
        <p:nvSpPr>
          <p:cNvPr id="10" name="TextovéPole 9"/>
          <p:cNvSpPr txBox="1"/>
          <p:nvPr/>
        </p:nvSpPr>
        <p:spPr>
          <a:xfrm rot="18908761">
            <a:off x="2306813" y="4341112"/>
            <a:ext cx="277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Infekční onemocnění</a:t>
            </a:r>
          </a:p>
        </p:txBody>
      </p:sp>
      <p:sp>
        <p:nvSpPr>
          <p:cNvPr id="11" name="TextovéPole 10"/>
          <p:cNvSpPr txBox="1"/>
          <p:nvPr/>
        </p:nvSpPr>
        <p:spPr>
          <a:xfrm rot="18950197">
            <a:off x="4169443" y="4396807"/>
            <a:ext cx="2719449" cy="368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Tělesná váha</a:t>
            </a:r>
          </a:p>
        </p:txBody>
      </p:sp>
      <p:sp>
        <p:nvSpPr>
          <p:cNvPr id="12" name="TextovéPole 11"/>
          <p:cNvSpPr txBox="1"/>
          <p:nvPr/>
        </p:nvSpPr>
        <p:spPr>
          <a:xfrm rot="18894246">
            <a:off x="5786777" y="4324897"/>
            <a:ext cx="281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Nádorová onemocnění</a:t>
            </a:r>
          </a:p>
        </p:txBody>
      </p:sp>
      <p:sp>
        <p:nvSpPr>
          <p:cNvPr id="13" name="TextovéPole 12"/>
          <p:cNvSpPr txBox="1"/>
          <p:nvPr/>
        </p:nvSpPr>
        <p:spPr>
          <a:xfrm rot="18948116">
            <a:off x="7692337" y="4479933"/>
            <a:ext cx="231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Diabetes</a:t>
            </a:r>
          </a:p>
        </p:txBody>
      </p:sp>
      <p:sp>
        <p:nvSpPr>
          <p:cNvPr id="14" name="TextovéPole 13"/>
          <p:cNvSpPr txBox="1"/>
          <p:nvPr/>
        </p:nvSpPr>
        <p:spPr>
          <a:xfrm rot="18954316">
            <a:off x="9769603" y="4166398"/>
            <a:ext cx="185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Krevní skupiny</a:t>
            </a:r>
          </a:p>
          <a:p>
            <a:r>
              <a:rPr lang="cs-CZ" dirty="0"/>
              <a:t>Pohlaví</a:t>
            </a:r>
          </a:p>
          <a:p>
            <a:r>
              <a:rPr lang="cs-CZ" dirty="0"/>
              <a:t>Fenylketonurie</a:t>
            </a:r>
          </a:p>
        </p:txBody>
      </p:sp>
    </p:spTree>
    <p:extLst>
      <p:ext uri="{BB962C8B-B14F-4D97-AF65-F5344CB8AC3E}">
        <p14:creationId xmlns:p14="http://schemas.microsoft.com/office/powerpoint/2010/main" val="356960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Genetická variabilita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dědičné změny genetického materiálu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Poskytují nové genetické varianty, které umožňují evoluci organismů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Obvykle náhodný neadaptivní proces, při kterém jsou podmínkami vnějšího prostředí selektováni jedinci s dříve náhodně vzniklými mutacemi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Cílená mutageneze – výhradně pro vědecké účely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Mutant</a:t>
            </a:r>
            <a:r>
              <a:rPr lang="cs-CZ" sz="1500" dirty="0"/>
              <a:t> – organismus se změnou v genotypu v důsledku mutace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nové alely s frekvencí nižší jak 1 %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b="1" dirty="0"/>
              <a:t>Polymorfismus</a:t>
            </a:r>
            <a:r>
              <a:rPr lang="cs-CZ" sz="1500" dirty="0"/>
              <a:t> – stav, kdy v populaci existují minimálně 2 genetické varianty (alely) s frekvencí vyšší jak 1 %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86" y="2603500"/>
            <a:ext cx="4588878" cy="39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98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3F64-6CBF-444C-BE18-DE0D2345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Mitochondriální dědičnost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01B31-8730-F142-A8B1-E760B1D7C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32" y="2239107"/>
            <a:ext cx="7664688" cy="4290645"/>
          </a:xfrm>
        </p:spPr>
        <p:txBody>
          <a:bodyPr/>
          <a:lstStyle/>
          <a:p>
            <a:r>
              <a:rPr lang="cs-CZ" dirty="0"/>
              <a:t>Mitochondrie jsou ohraničený dvojitou membránou</a:t>
            </a:r>
          </a:p>
          <a:p>
            <a:r>
              <a:rPr lang="cs-CZ" dirty="0"/>
              <a:t>Významná úloha v energetickém metabolismů</a:t>
            </a:r>
          </a:p>
          <a:p>
            <a:r>
              <a:rPr lang="cs-CZ" dirty="0"/>
              <a:t>Evolučně </a:t>
            </a:r>
            <a:r>
              <a:rPr lang="cs-CZ" dirty="0" err="1"/>
              <a:t>endosymbióza</a:t>
            </a:r>
            <a:r>
              <a:rPr lang="cs-CZ" dirty="0"/>
              <a:t> prokaryotických buněk – vlastní genom</a:t>
            </a:r>
          </a:p>
          <a:p>
            <a:r>
              <a:rPr lang="cs-CZ" dirty="0" err="1"/>
              <a:t>mtDNA</a:t>
            </a:r>
            <a:r>
              <a:rPr lang="cs-CZ" dirty="0"/>
              <a:t> – kružnicová molekula </a:t>
            </a:r>
          </a:p>
          <a:p>
            <a:r>
              <a:rPr lang="cs-CZ" dirty="0"/>
              <a:t>Využívají produkty vlastních genů, ale i proteiny, kódované jadernými geny, které jsou do mitochondrií přeneseny z cytosolu</a:t>
            </a:r>
          </a:p>
          <a:p>
            <a:r>
              <a:rPr lang="cs-CZ" dirty="0"/>
              <a:t>Lidská </a:t>
            </a:r>
            <a:r>
              <a:rPr lang="cs-CZ" dirty="0" err="1"/>
              <a:t>mtDNA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16 571 </a:t>
            </a:r>
            <a:r>
              <a:rPr lang="cs-CZ" dirty="0" err="1"/>
              <a:t>bp</a:t>
            </a:r>
            <a:endParaRPr lang="cs-CZ" dirty="0"/>
          </a:p>
          <a:p>
            <a:pPr lvl="1"/>
            <a:r>
              <a:rPr lang="cs-CZ" dirty="0"/>
              <a:t>37 genů</a:t>
            </a:r>
          </a:p>
          <a:p>
            <a:pPr lvl="2"/>
            <a:r>
              <a:rPr lang="cs-CZ" dirty="0"/>
              <a:t>2 pro </a:t>
            </a:r>
            <a:r>
              <a:rPr lang="cs-CZ" dirty="0" err="1"/>
              <a:t>rRNA</a:t>
            </a:r>
            <a:r>
              <a:rPr lang="cs-CZ" dirty="0"/>
              <a:t>, 22 pro </a:t>
            </a:r>
            <a:r>
              <a:rPr lang="cs-CZ" dirty="0" err="1"/>
              <a:t>tRNA</a:t>
            </a:r>
            <a:r>
              <a:rPr lang="cs-CZ" dirty="0"/>
              <a:t>, 13 polypeptidy podílející se na enzymatické výbavě mitochondrií</a:t>
            </a:r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274F2-FACA-684E-89ED-874A6FF76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720" y="3165884"/>
            <a:ext cx="3369106" cy="22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3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B0D0-D7D2-4641-80EC-FC0B6C51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Mutace mitochondriálních genů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718F9-09F5-C449-822A-19653356F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Vedou poruchám oxidativní fosforylace</a:t>
            </a:r>
          </a:p>
          <a:p>
            <a:r>
              <a:rPr lang="cs-CZ"/>
              <a:t>Mutace v mtDNA vznikají častěji než v jaderné DNA</a:t>
            </a:r>
          </a:p>
          <a:p>
            <a:pPr lvl="1"/>
            <a:r>
              <a:rPr lang="cs-CZ"/>
              <a:t>Důsledkem pravděpodobně vyššího výskytu mutagenních volných radikálů, jiná DNA polymeráza, méně reparačních mechanismů</a:t>
            </a:r>
          </a:p>
          <a:p>
            <a:r>
              <a:rPr lang="cs-CZ"/>
              <a:t>Míra postižení</a:t>
            </a:r>
          </a:p>
          <a:p>
            <a:pPr lvl="1"/>
            <a:r>
              <a:rPr lang="cs-CZ"/>
              <a:t>Homoplazmie – mutace ve všech molekulách mtDNA v buňce</a:t>
            </a:r>
          </a:p>
          <a:p>
            <a:pPr lvl="1"/>
            <a:r>
              <a:rPr lang="cs-CZ"/>
              <a:t>Heteroplazmie – jen část postižených molekul - hladina heteroplazmie nesmí překročit určitou hodnotu – může se v buňkách lišit (svalová, srdeční a nervová tkáň mají malý replikační potenciál, a je v nich proto vysoká heteroplazmie)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979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8B78F7-6841-4168-8538-3E26070861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0237B3-2991-6E41-8D50-217CEC002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149" y="645106"/>
            <a:ext cx="4330071" cy="558536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BA6DB3-F246-4306-AA4A-B2E8EF6D7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6EB6F-4373-B74E-A22C-C6023918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/>
              <a:t>Genetická klasifikace mitochondriálních chorob </a:t>
            </a:r>
            <a:br>
              <a:rPr lang="cs-CZ" sz="2800"/>
            </a:br>
            <a:endParaRPr lang="cs-CZ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4458E-22E0-7D47-98DA-418C9EBB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57829"/>
            <a:ext cx="5132439" cy="4372648"/>
          </a:xfrm>
        </p:spPr>
        <p:txBody>
          <a:bodyPr anchor="ctr">
            <a:normAutofit/>
          </a:bodyPr>
          <a:lstStyle/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Defekty v jaderné DNA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transportu a využití substrátu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importu proteinů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Krebsově cyklu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oxidačně-fosforylačních krocích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defekty v respiračním řetězci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defekty v </a:t>
            </a:r>
            <a:r>
              <a:rPr lang="cs-CZ" sz="1400" dirty="0" err="1">
                <a:solidFill>
                  <a:schemeClr val="bg1"/>
                </a:solidFill>
              </a:rPr>
              <a:t>mtDNA</a:t>
            </a:r>
            <a:endParaRPr lang="cs-CZ" sz="1400" dirty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velká přeuspořádání </a:t>
            </a:r>
            <a:r>
              <a:rPr lang="cs-CZ" dirty="0" err="1">
                <a:solidFill>
                  <a:schemeClr val="bg1"/>
                </a:solidFill>
              </a:rPr>
              <a:t>mtDNA</a:t>
            </a:r>
            <a:r>
              <a:rPr lang="cs-CZ" dirty="0">
                <a:solidFill>
                  <a:schemeClr val="bg1"/>
                </a:solidFill>
              </a:rPr>
              <a:t> – delece velkých úseků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bodové mutace </a:t>
            </a:r>
            <a:r>
              <a:rPr lang="cs-CZ" dirty="0" err="1">
                <a:solidFill>
                  <a:schemeClr val="bg1"/>
                </a:solidFill>
              </a:rPr>
              <a:t>mtDNA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Defekty v komunikaci mezi </a:t>
            </a:r>
            <a:r>
              <a:rPr lang="cs-CZ" sz="1400" dirty="0" err="1">
                <a:solidFill>
                  <a:schemeClr val="bg1"/>
                </a:solidFill>
              </a:rPr>
              <a:t>mtDNA</a:t>
            </a:r>
            <a:r>
              <a:rPr lang="cs-CZ" sz="1400" dirty="0">
                <a:solidFill>
                  <a:schemeClr val="bg1"/>
                </a:solidFill>
              </a:rPr>
              <a:t> a jadernou DNA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Získané defekty </a:t>
            </a:r>
            <a:r>
              <a:rPr lang="cs-CZ" sz="1400" dirty="0" err="1">
                <a:solidFill>
                  <a:schemeClr val="bg1"/>
                </a:solidFill>
              </a:rPr>
              <a:t>mtDNA</a:t>
            </a:r>
            <a:r>
              <a:rPr lang="cs-CZ" sz="1400" dirty="0">
                <a:solidFill>
                  <a:schemeClr val="bg1"/>
                </a:solidFill>
              </a:rPr>
              <a:t> – vlivem toxinů, léčiv, stárnutí</a:t>
            </a:r>
          </a:p>
          <a:p>
            <a:pPr>
              <a:lnSpc>
                <a:spcPct val="90000"/>
              </a:lnSpc>
            </a:pP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52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AAD9-83E2-754B-915C-F0500A7E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Vzácné mitochondriální choroby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E3DB7-212D-5540-8270-492E7D9D8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262554"/>
            <a:ext cx="8761412" cy="4208584"/>
          </a:xfrm>
        </p:spPr>
        <p:txBody>
          <a:bodyPr>
            <a:normAutofit fontScale="85000" lnSpcReduction="10000"/>
          </a:bodyPr>
          <a:lstStyle/>
          <a:p>
            <a:r>
              <a:rPr lang="cs-CZ"/>
              <a:t>Nejčastější neurologické příznaky</a:t>
            </a:r>
          </a:p>
          <a:p>
            <a:pPr lvl="1"/>
            <a:r>
              <a:rPr lang="cs-CZ"/>
              <a:t>obrna okohybných svalů, poškození zrakového nervu, mozková mrtvice, křeče, svalová poškození, únava a neschopnost fyzické zátěže, ataxie, demence, periferní neuropatie </a:t>
            </a:r>
          </a:p>
          <a:p>
            <a:r>
              <a:rPr lang="cs-CZ"/>
              <a:t>Projevy poškození orgánů v důsledku poruch v mtDNA</a:t>
            </a:r>
          </a:p>
          <a:p>
            <a:pPr lvl="1"/>
            <a:r>
              <a:rPr lang="cs-CZ"/>
              <a:t>poruchy vedení srdečního vzruchu, kardiomyopatie, diabetes mellitus, šedý zákal, laktázová acidóza, poškození ledvinných glomerulů, poškození sluchu, poškození jater, poškození slinivky břišní, intersticiální pseudoobstrukce, epizodické zvracení, pancytopenie, deprese</a:t>
            </a:r>
          </a:p>
          <a:p>
            <a:r>
              <a:rPr lang="cs-CZ" b="1"/>
              <a:t>Chronická externí oftalmoplegie </a:t>
            </a:r>
            <a:r>
              <a:rPr lang="cs-CZ"/>
              <a:t>(CPEO) </a:t>
            </a:r>
          </a:p>
          <a:p>
            <a:pPr lvl="1"/>
            <a:r>
              <a:rPr lang="cs-CZ"/>
              <a:t>bodová mutace v tRNA7</a:t>
            </a:r>
          </a:p>
          <a:p>
            <a:pPr lvl="1"/>
            <a:r>
              <a:rPr lang="cs-CZ"/>
              <a:t>napřed paralýza okohybných svalů, později paralýza svalů dolních končetin</a:t>
            </a:r>
          </a:p>
          <a:p>
            <a:r>
              <a:rPr lang="cs-CZ" b="1"/>
              <a:t>Kearns-Sayrův syndrom </a:t>
            </a:r>
            <a:r>
              <a:rPr lang="cs-CZ"/>
              <a:t>(KSS)</a:t>
            </a:r>
          </a:p>
          <a:p>
            <a:pPr lvl="1"/>
            <a:r>
              <a:rPr lang="cs-CZ"/>
              <a:t>delece v různých částech mtDNA</a:t>
            </a:r>
          </a:p>
          <a:p>
            <a:pPr lvl="1"/>
            <a:r>
              <a:rPr lang="cs-CZ"/>
              <a:t>příznaky: od 20. roku věku (ztráta vidění, sluchu, srdeční choroby, demence, ataxie, malý vzrůst)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1691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35B1-0DA6-E74F-8DE1-2B3ECE1D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Vzácné mitochondriální choroby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D603-0ED3-214E-BE42-9D41869CA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/>
              <a:t>Leberova dědičná oční neuropatie</a:t>
            </a:r>
            <a:r>
              <a:rPr lang="cs-CZ"/>
              <a:t> (LHON) </a:t>
            </a:r>
          </a:p>
          <a:p>
            <a:pPr lvl="1"/>
            <a:r>
              <a:rPr lang="cs-CZ"/>
              <a:t>většinou homoplazmické mutace v genech pro podjednotku NADH dehydrogenázy (MT-ND1,  MT-ND4, MT-ND4L, MT-ND6)</a:t>
            </a:r>
          </a:p>
          <a:p>
            <a:pPr lvl="1"/>
            <a:r>
              <a:rPr lang="cs-CZ"/>
              <a:t>postižení očního nervu a náhlá ztráta zraku (jedno nebo obě oči) průměrně ve věku 27 let, také srdeční dysrytmie</a:t>
            </a:r>
          </a:p>
          <a:p>
            <a:pPr lvl="1"/>
            <a:r>
              <a:rPr lang="cs-CZ"/>
              <a:t>incidence 1:50 000, diagnostikováno častěji u mužů – je zde předpokládán určitý druh interakce genů vázaných na X-chromozom s mtDNA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7053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5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B27BBA-AE99-4D00-A26E-0B49DA4B37A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98DFFC-9C98-4276-B117-1EECD56D16E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9DF6785-2B9D-478C-AB08-3A6258EF7C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A9C1FA5F-1069-410C-ACE0-A24989171C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155438D-B593-D44D-B7F2-E0BD6B0B5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63" y="1374204"/>
            <a:ext cx="6443180" cy="410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DF9A0-5BCB-3642-BB52-F7F5615B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Dítě tří rodičů</a:t>
            </a:r>
          </a:p>
        </p:txBody>
      </p:sp>
    </p:spTree>
    <p:extLst>
      <p:ext uri="{BB962C8B-B14F-4D97-AF65-F5344CB8AC3E}">
        <p14:creationId xmlns:p14="http://schemas.microsoft.com/office/powerpoint/2010/main" val="22247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DCF5-A9D9-6846-BB6A-7541D3675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1ADF7-7C60-8D41-9780-966D8897F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499"/>
            <a:ext cx="8761412" cy="36775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Různé teorie přenosu znaků z generace na generaci již od starověku </a:t>
            </a:r>
            <a:br>
              <a:rPr lang="cs-CZ" dirty="0"/>
            </a:br>
            <a:r>
              <a:rPr lang="cs-CZ" dirty="0"/>
              <a:t>– křížení vhodných jedinců</a:t>
            </a:r>
          </a:p>
          <a:p>
            <a:r>
              <a:rPr lang="cs-CZ" dirty="0"/>
              <a:t>19. století – koncept pangeneze </a:t>
            </a:r>
          </a:p>
          <a:p>
            <a:pPr lvl="1"/>
            <a:r>
              <a:rPr lang="cs-CZ" dirty="0"/>
              <a:t>Charles Darwin – </a:t>
            </a:r>
            <a:r>
              <a:rPr lang="cs-CZ" dirty="0" err="1"/>
              <a:t>blending</a:t>
            </a:r>
            <a:r>
              <a:rPr lang="cs-CZ" dirty="0"/>
              <a:t> inheritance – děti jsou průměrem znaků rodičů</a:t>
            </a:r>
          </a:p>
          <a:p>
            <a:r>
              <a:rPr lang="cs-CZ" dirty="0"/>
              <a:t>J. G. Mendel (1822–1884)</a:t>
            </a:r>
          </a:p>
          <a:p>
            <a:pPr lvl="1"/>
            <a:r>
              <a:rPr lang="cs-CZ" dirty="0"/>
              <a:t>1866 - Pokusy s rostlinnými hybridy</a:t>
            </a:r>
          </a:p>
          <a:p>
            <a:pPr lvl="1"/>
            <a:r>
              <a:rPr lang="cs-CZ" dirty="0"/>
              <a:t>1900 - C. </a:t>
            </a:r>
            <a:r>
              <a:rPr lang="cs-CZ" dirty="0" err="1"/>
              <a:t>Correns</a:t>
            </a:r>
            <a:r>
              <a:rPr lang="cs-CZ" dirty="0"/>
              <a:t>, </a:t>
            </a:r>
            <a:r>
              <a:rPr lang="cs-CZ" dirty="0" err="1"/>
              <a:t>E.v</a:t>
            </a:r>
            <a:r>
              <a:rPr lang="cs-CZ" dirty="0"/>
              <a:t>. </a:t>
            </a:r>
            <a:r>
              <a:rPr lang="cs-CZ" dirty="0" err="1"/>
              <a:t>Tschermak</a:t>
            </a:r>
            <a:r>
              <a:rPr lang="cs-CZ" dirty="0"/>
              <a:t>, </a:t>
            </a:r>
            <a:r>
              <a:rPr lang="cs-CZ" dirty="0" err="1"/>
              <a:t>H.d</a:t>
            </a:r>
            <a:r>
              <a:rPr lang="cs-CZ" dirty="0"/>
              <a:t>. </a:t>
            </a:r>
            <a:r>
              <a:rPr lang="cs-CZ" dirty="0" err="1"/>
              <a:t>Vries</a:t>
            </a:r>
            <a:r>
              <a:rPr lang="cs-CZ" dirty="0"/>
              <a:t> – znovuobjevení Mendelovy práce</a:t>
            </a:r>
          </a:p>
          <a:p>
            <a:r>
              <a:rPr lang="cs-CZ" dirty="0"/>
              <a:t>1910 - T.H. Morgan – lokalizace genů na chromozomy</a:t>
            </a:r>
          </a:p>
          <a:p>
            <a:r>
              <a:rPr lang="cs-CZ" dirty="0"/>
              <a:t>1953 – J.D. Watson, F.H. Crick, R. Franklinová, M. Wilkins – struktura DNA</a:t>
            </a:r>
          </a:p>
          <a:p>
            <a:r>
              <a:rPr lang="cs-CZ" dirty="0"/>
              <a:t>1956 – A. </a:t>
            </a:r>
            <a:r>
              <a:rPr lang="cs-CZ" dirty="0" err="1"/>
              <a:t>Levan</a:t>
            </a:r>
            <a:r>
              <a:rPr lang="cs-CZ" dirty="0"/>
              <a:t> A.J. </a:t>
            </a:r>
            <a:r>
              <a:rPr lang="cs-CZ" dirty="0" err="1"/>
              <a:t>Tjio</a:t>
            </a:r>
            <a:r>
              <a:rPr lang="cs-CZ" dirty="0"/>
              <a:t> – správné spočítání lidských chromozomů</a:t>
            </a:r>
          </a:p>
          <a:p>
            <a:r>
              <a:rPr lang="cs-CZ" dirty="0"/>
              <a:t>1990-2000(2003) – Projekt lidského genomu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2C49D-FDDA-A64E-9954-D71D0B40E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556" y="3267527"/>
            <a:ext cx="23622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9A47-E692-E94F-B4CB-90218E10B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Buňka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2E35ED-DB12-9545-8A88-A1F30EDBE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63139" y="2583674"/>
            <a:ext cx="3492240" cy="2634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BB36F-E41E-0144-BD75-77EEE491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3" y="2583674"/>
            <a:ext cx="3931817" cy="2641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20A08-DA82-5F4E-B86B-FCD43CD80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781" y="2583674"/>
            <a:ext cx="3518438" cy="2641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A429A-770F-8B4C-A1E1-8CC65EA8C0B4}"/>
              </a:ext>
            </a:extLst>
          </p:cNvPr>
          <p:cNvSpPr txBox="1"/>
          <p:nvPr/>
        </p:nvSpPr>
        <p:spPr>
          <a:xfrm>
            <a:off x="1860060" y="5404758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Prokaryota</a:t>
            </a: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7E70A-E4B0-B84B-8070-B993B2ACB039}"/>
              </a:ext>
            </a:extLst>
          </p:cNvPr>
          <p:cNvSpPr txBox="1"/>
          <p:nvPr/>
        </p:nvSpPr>
        <p:spPr>
          <a:xfrm>
            <a:off x="7205041" y="540475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Eukaryota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97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CE2B0CA-EAA1-0F4E-90FB-22688AFA1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0357" y="162267"/>
            <a:ext cx="8711286" cy="65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93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chromozomy typy">
            <a:extLst>
              <a:ext uri="{FF2B5EF4-FFF2-40B4-BE49-F238E27FC236}">
                <a16:creationId xmlns:a16="http://schemas.microsoft.com/office/drawing/2014/main" id="{462811E5-A0ED-3342-8C05-89C498AF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604" y="1635647"/>
            <a:ext cx="4747110" cy="3586706"/>
          </a:xfrm>
          <a:prstGeom prst="rect">
            <a:avLst/>
          </a:prstGeom>
          <a:noFill/>
        </p:spPr>
      </p:pic>
      <p:pic>
        <p:nvPicPr>
          <p:cNvPr id="5" name="Picture 4" descr="Výsledek obrázku pro chromozomy">
            <a:extLst>
              <a:ext uri="{FF2B5EF4-FFF2-40B4-BE49-F238E27FC236}">
                <a16:creationId xmlns:a16="http://schemas.microsoft.com/office/drawing/2014/main" id="{6F000FF2-347F-7D46-AD15-E947C13C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1144" y="1320531"/>
            <a:ext cx="4929832" cy="4845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08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4B5-21A2-EB4F-8E1C-DE5E6D50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Karyotyp člověka</a:t>
            </a:r>
          </a:p>
        </p:txBody>
      </p:sp>
      <p:sp>
        <p:nvSpPr>
          <p:cNvPr id="4" name="TextovéPole 2">
            <a:extLst>
              <a:ext uri="{FF2B5EF4-FFF2-40B4-BE49-F238E27FC236}">
                <a16:creationId xmlns:a16="http://schemas.microsoft.com/office/drawing/2014/main" id="{107EB37A-4189-424C-A731-7C284817D7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928" y="2893786"/>
            <a:ext cx="4621731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1956, </a:t>
            </a:r>
            <a:r>
              <a:rPr lang="cs-CZ" b="1" dirty="0" err="1"/>
              <a:t>Joe</a:t>
            </a:r>
            <a:r>
              <a:rPr lang="cs-CZ" b="1" dirty="0"/>
              <a:t> </a:t>
            </a:r>
            <a:r>
              <a:rPr lang="cs-CZ" b="1" dirty="0" err="1"/>
              <a:t>Hin</a:t>
            </a:r>
            <a:r>
              <a:rPr lang="cs-CZ" b="1" dirty="0"/>
              <a:t> </a:t>
            </a:r>
            <a:r>
              <a:rPr lang="cs-CZ" b="1" dirty="0" err="1"/>
              <a:t>Tjio</a:t>
            </a:r>
            <a:r>
              <a:rPr lang="cs-CZ" b="1" dirty="0"/>
              <a:t> a Albert </a:t>
            </a:r>
            <a:r>
              <a:rPr lang="cs-CZ" b="1" dirty="0" err="1"/>
              <a:t>Levan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Diploidní lidská buňka obsahuje 46 chromozomů – 22 párů autozomů a jeden pár pohlavních chromozomů</a:t>
            </a: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EC95DA53-1D44-0F48-8F80-0B62FD7C7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7578" r="28375" b="59425"/>
          <a:stretch/>
        </p:blipFill>
        <p:spPr>
          <a:xfrm>
            <a:off x="674399" y="4655038"/>
            <a:ext cx="5261945" cy="1556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34E7F4-F895-D14D-8220-0DF1FA782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1937"/>
            <a:ext cx="5662157" cy="57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612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2334</Words>
  <Application>Microsoft Office PowerPoint</Application>
  <PresentationFormat>Širokoúhlá obrazovka</PresentationFormat>
  <Paragraphs>313</Paragraphs>
  <Slides>46</Slides>
  <Notes>22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Gothic</vt:lpstr>
      <vt:lpstr>Courier New</vt:lpstr>
      <vt:lpstr>Wingdings 3</vt:lpstr>
      <vt:lpstr>Ion Boardroom</vt:lpstr>
      <vt:lpstr>Lidský genom a jeho struktura Základy jaderné a mimojaderné dědičnosti</vt:lpstr>
      <vt:lpstr>Prezentace aplikace PowerPoint</vt:lpstr>
      <vt:lpstr>Osnova přednášky</vt:lpstr>
      <vt:lpstr>Genová determinace biologických znaků</vt:lpstr>
      <vt:lpstr>Historie </vt:lpstr>
      <vt:lpstr>Buňka</vt:lpstr>
      <vt:lpstr>Prezentace aplikace PowerPoint</vt:lpstr>
      <vt:lpstr>Prezentace aplikace PowerPoint</vt:lpstr>
      <vt:lpstr>Karyotyp člověka</vt:lpstr>
      <vt:lpstr>Chromatin</vt:lpstr>
      <vt:lpstr>Složení nukleových kyselin</vt:lpstr>
      <vt:lpstr>Struktura DNA</vt:lpstr>
      <vt:lpstr>Ústřední dogma molekulární biologie</vt:lpstr>
      <vt:lpstr>Replikace</vt:lpstr>
      <vt:lpstr>Transkripce a translace</vt:lpstr>
      <vt:lpstr>Genom</vt:lpstr>
      <vt:lpstr>Lidský genom</vt:lpstr>
      <vt:lpstr>Genomika</vt:lpstr>
      <vt:lpstr>Genetika </vt:lpstr>
      <vt:lpstr>Od genotypu k fenotypu</vt:lpstr>
      <vt:lpstr>Gregor Johann Mendel</vt:lpstr>
      <vt:lpstr>Mendelovy principy dědičnosti</vt:lpstr>
      <vt:lpstr>Zákony dědičnosti odvozené z Mendelových principů</vt:lpstr>
      <vt:lpstr>Prezentace aplikace PowerPoint</vt:lpstr>
      <vt:lpstr>Geneticky podmíněné znaky</vt:lpstr>
      <vt:lpstr>Autozomově dominantní dědičnost</vt:lpstr>
      <vt:lpstr>Autozomově recesivní dědičnost</vt:lpstr>
      <vt:lpstr>Vázané na pohlavní chromozomy</vt:lpstr>
      <vt:lpstr>Prezentace aplikace PowerPoint</vt:lpstr>
      <vt:lpstr>Prezentace aplikace PowerPoint</vt:lpstr>
      <vt:lpstr>Prezentace aplikace PowerPoint</vt:lpstr>
      <vt:lpstr>Prezentace aplikace PowerPoint</vt:lpstr>
      <vt:lpstr>Interakce alel</vt:lpstr>
      <vt:lpstr>Neúplná dominance</vt:lpstr>
      <vt:lpstr>Kodominance </vt:lpstr>
      <vt:lpstr>Alelové série</vt:lpstr>
      <vt:lpstr>Letální alely</vt:lpstr>
      <vt:lpstr>Penetrance a expresivita</vt:lpstr>
      <vt:lpstr>Genové interakce</vt:lpstr>
      <vt:lpstr>Genetická variabilita</vt:lpstr>
      <vt:lpstr>Mitochondriální dědičnost</vt:lpstr>
      <vt:lpstr>Mutace mitochondriálních genů</vt:lpstr>
      <vt:lpstr>Genetická klasifikace mitochondriálních chorob  </vt:lpstr>
      <vt:lpstr>Vzácné mitochondriální choroby</vt:lpstr>
      <vt:lpstr>Vzácné mitochondriální choroby</vt:lpstr>
      <vt:lpstr>Dítě tří rodičů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Lidský genom a jeho struktura Základy jaderné a mimojaderné dědičnosti</dc:title>
  <dc:creator>Pavel Hruška</dc:creator>
  <cp:lastModifiedBy>Pavel Hruška</cp:lastModifiedBy>
  <cp:revision>1</cp:revision>
  <dcterms:created xsi:type="dcterms:W3CDTF">2020-03-01T23:36:36Z</dcterms:created>
  <dcterms:modified xsi:type="dcterms:W3CDTF">2020-03-01T23:50:56Z</dcterms:modified>
</cp:coreProperties>
</file>