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3"/>
  </p:notesMasterIdLst>
  <p:sldIdLst>
    <p:sldId id="355" r:id="rId2"/>
    <p:sldId id="348" r:id="rId3"/>
    <p:sldId id="360" r:id="rId4"/>
    <p:sldId id="357" r:id="rId5"/>
    <p:sldId id="358" r:id="rId6"/>
    <p:sldId id="297" r:id="rId7"/>
    <p:sldId id="264" r:id="rId8"/>
    <p:sldId id="265" r:id="rId9"/>
    <p:sldId id="266" r:id="rId10"/>
    <p:sldId id="277" r:id="rId11"/>
    <p:sldId id="279" r:id="rId12"/>
    <p:sldId id="315" r:id="rId13"/>
    <p:sldId id="298" r:id="rId14"/>
    <p:sldId id="299" r:id="rId15"/>
    <p:sldId id="300" r:id="rId16"/>
    <p:sldId id="283" r:id="rId17"/>
    <p:sldId id="363" r:id="rId18"/>
    <p:sldId id="278" r:id="rId19"/>
    <p:sldId id="365" r:id="rId20"/>
    <p:sldId id="364" r:id="rId21"/>
    <p:sldId id="28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9397" autoAdjust="0"/>
  </p:normalViewPr>
  <p:slideViewPr>
    <p:cSldViewPr snapToGrid="0">
      <p:cViewPr varScale="1">
        <p:scale>
          <a:sx n="110" d="100"/>
          <a:sy n="110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52B6B-5592-4164-8EFA-58A4CCD57918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CAB7-DB22-489D-B02E-0E39165E418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05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Le</a:t>
            </a:r>
            <a:r>
              <a:rPr lang="en-US" b="1" dirty="0" err="1"/>
              <a:t>adership</a:t>
            </a:r>
            <a:r>
              <a:rPr lang="en-US" b="1" dirty="0"/>
              <a:t> Initiative on Malnutrition </a:t>
            </a:r>
            <a:r>
              <a:rPr lang="cs-CZ" b="1" dirty="0"/>
              <a:t> GLIM</a:t>
            </a:r>
          </a:p>
          <a:p>
            <a:r>
              <a:rPr lang="cs-CZ" b="1" dirty="0"/>
              <a:t>Validované </a:t>
            </a:r>
            <a:r>
              <a:rPr lang="cs-CZ" b="1" dirty="0" err="1"/>
              <a:t>skriningové</a:t>
            </a:r>
            <a:r>
              <a:rPr lang="cs-CZ" b="1" dirty="0"/>
              <a:t> dotazníky</a:t>
            </a:r>
            <a:r>
              <a:rPr lang="cs-CZ" dirty="0"/>
              <a:t>: </a:t>
            </a:r>
            <a:r>
              <a:rPr lang="cs-CZ" dirty="0" err="1"/>
              <a:t>Nutrition</a:t>
            </a:r>
            <a:r>
              <a:rPr lang="cs-CZ" dirty="0"/>
              <a:t> risk </a:t>
            </a:r>
            <a:r>
              <a:rPr lang="cs-CZ" dirty="0" err="1"/>
              <a:t>skore</a:t>
            </a:r>
            <a:r>
              <a:rPr lang="cs-CZ" dirty="0"/>
              <a:t> 2002 (NRS2002), Mini </a:t>
            </a:r>
            <a:r>
              <a:rPr lang="cs-CZ" dirty="0" err="1"/>
              <a:t>Nutritional</a:t>
            </a:r>
            <a:r>
              <a:rPr lang="cs-CZ" dirty="0"/>
              <a:t> </a:t>
            </a:r>
            <a:r>
              <a:rPr lang="cs-CZ" dirty="0" err="1"/>
              <a:t>Assesment</a:t>
            </a:r>
            <a:r>
              <a:rPr lang="cs-CZ" dirty="0"/>
              <a:t> (MNA), MUST..(..zhoršený stav výživy, snížený příjem, zvýšená potřeba)</a:t>
            </a:r>
          </a:p>
          <a:p>
            <a:r>
              <a:rPr lang="cs-CZ" dirty="0"/>
              <a:t>Pro </a:t>
            </a:r>
            <a:r>
              <a:rPr lang="cs-CZ" dirty="0" err="1"/>
              <a:t>diagnozu</a:t>
            </a:r>
            <a:r>
              <a:rPr lang="cs-CZ" dirty="0"/>
              <a:t> malnutrice musí být splněno </a:t>
            </a:r>
            <a:r>
              <a:rPr lang="cs-CZ" dirty="0" err="1"/>
              <a:t>aspon</a:t>
            </a:r>
            <a:r>
              <a:rPr lang="cs-CZ" baseline="0" dirty="0"/>
              <a:t> jedno kriterium fenotypové a jedno etiologické.</a:t>
            </a:r>
          </a:p>
          <a:p>
            <a:r>
              <a:rPr lang="cs-CZ" baseline="0" dirty="0" err="1"/>
              <a:t>Fat</a:t>
            </a:r>
            <a:r>
              <a:rPr lang="cs-CZ" baseline="0" dirty="0"/>
              <a:t> free </a:t>
            </a:r>
            <a:r>
              <a:rPr lang="cs-CZ" baseline="0" dirty="0" err="1"/>
              <a:t>mass</a:t>
            </a:r>
            <a:r>
              <a:rPr lang="cs-CZ" baseline="0" dirty="0"/>
              <a:t>-  FFM metodou DXA, BIA, CT či MR,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C69-CC7B-4D0D-8ABF-A9CCEF79E33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C69-CC7B-4D0D-8ABF-A9CCEF79E33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CAB7-DB22-489D-B02E-0E39165E418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629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katabolickou fázi </a:t>
            </a:r>
            <a:r>
              <a:rPr lang="cs-CZ" b="1" dirty="0"/>
              <a:t>nemůžeme významně změnit</a:t>
            </a:r>
            <a:r>
              <a:rPr lang="cs-CZ" dirty="0"/>
              <a:t>, ale vhodnou</a:t>
            </a:r>
            <a:r>
              <a:rPr lang="cs-CZ" baseline="0" dirty="0"/>
              <a:t> nutriční intervencí již v úvodu akutního stavu jí případně můžeme </a:t>
            </a:r>
            <a:r>
              <a:rPr lang="cs-CZ" b="1" baseline="0" dirty="0"/>
              <a:t>zkrátit a vytvořit předpoklady pro</a:t>
            </a:r>
            <a:r>
              <a:rPr lang="cs-CZ" baseline="0" dirty="0"/>
              <a:t> </a:t>
            </a:r>
            <a:r>
              <a:rPr lang="cs-CZ" b="1" baseline="0" dirty="0"/>
              <a:t>zlepšení výsledku anabolické fáze a rekonvalescence</a:t>
            </a:r>
            <a:r>
              <a:rPr lang="cs-CZ" baseline="0" dirty="0"/>
              <a:t>, </a:t>
            </a:r>
          </a:p>
          <a:p>
            <a:r>
              <a:rPr lang="cs-CZ" baseline="0" dirty="0"/>
              <a:t>rozhodující je však </a:t>
            </a:r>
            <a:r>
              <a:rPr lang="cs-CZ" b="1" baseline="0" dirty="0"/>
              <a:t>zlepšení </a:t>
            </a:r>
            <a:r>
              <a:rPr lang="cs-CZ" b="1" baseline="0" dirty="0" err="1"/>
              <a:t>QoL</a:t>
            </a:r>
            <a:r>
              <a:rPr lang="cs-CZ" b="1" baseline="0" dirty="0"/>
              <a:t> a snížení mortality dlouhodobě </a:t>
            </a:r>
            <a:r>
              <a:rPr lang="cs-CZ" baseline="0" dirty="0"/>
              <a:t>(zřejmě v přímé závislosti na adekvátní-dostatečné </a:t>
            </a:r>
            <a:r>
              <a:rPr lang="cs-CZ" baseline="0" dirty="0" err="1"/>
              <a:t>dodávke</a:t>
            </a:r>
            <a:r>
              <a:rPr lang="cs-CZ" baseline="0" dirty="0"/>
              <a:t> </a:t>
            </a:r>
            <a:r>
              <a:rPr lang="cs-CZ" baseline="0" dirty="0" err="1"/>
              <a:t>bílk</a:t>
            </a:r>
            <a:r>
              <a:rPr lang="cs-CZ" baseline="0" dirty="0"/>
              <a:t>. a </a:t>
            </a:r>
            <a:r>
              <a:rPr lang="cs-CZ" baseline="0" dirty="0" err="1"/>
              <a:t>energet</a:t>
            </a:r>
            <a:r>
              <a:rPr lang="cs-CZ" baseline="0" dirty="0"/>
              <a:t>. substrátu v úplném </a:t>
            </a:r>
            <a:r>
              <a:rPr lang="cs-CZ" baseline="0" dirty="0" err="1"/>
              <a:t>úvopdu</a:t>
            </a:r>
            <a:r>
              <a:rPr lang="cs-CZ" baseline="0" dirty="0"/>
              <a:t> </a:t>
            </a:r>
            <a:r>
              <a:rPr lang="cs-CZ" baseline="0" dirty="0" err="1"/>
              <a:t>ak</a:t>
            </a:r>
            <a:r>
              <a:rPr lang="cs-CZ" baseline="0" dirty="0"/>
              <a:t>. </a:t>
            </a:r>
            <a:r>
              <a:rPr lang="cs-CZ" baseline="0" dirty="0" err="1"/>
              <a:t>onem</a:t>
            </a:r>
            <a:r>
              <a:rPr lang="cs-CZ" baseline="0" dirty="0"/>
              <a:t>., po </a:t>
            </a:r>
            <a:r>
              <a:rPr lang="cs-CZ" baseline="0" dirty="0" err="1"/>
              <a:t>hemodyn</a:t>
            </a:r>
            <a:r>
              <a:rPr lang="cs-CZ" baseline="0" dirty="0"/>
              <a:t>. stabilizaci)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Pozn.: </a:t>
            </a:r>
            <a:r>
              <a:rPr lang="en-US" dirty="0"/>
              <a:t>"Survival of the fittest" is a phrase that originated from Darwinian evolutionary theory as a way of describing the mechanism of natural selection.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BA67B-A5C6-46DF-8EC3-62CBD0A85B1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628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potřeba</a:t>
            </a:r>
            <a:r>
              <a:rPr lang="cs-CZ" baseline="0" dirty="0"/>
              <a:t> E/B se v průběhy </a:t>
            </a:r>
            <a:r>
              <a:rPr lang="cs-CZ" baseline="0" dirty="0" err="1"/>
              <a:t>ak</a:t>
            </a:r>
            <a:r>
              <a:rPr lang="cs-CZ" baseline="0" dirty="0"/>
              <a:t>. stavu dynamicky mění</a:t>
            </a:r>
            <a:endParaRPr lang="cs-CZ" dirty="0"/>
          </a:p>
          <a:p>
            <a:r>
              <a:rPr lang="cs-CZ" dirty="0"/>
              <a:t>dodávka proteinu podpořená adekvátní kalorickou dávkou příznivě ovlivní </a:t>
            </a:r>
            <a:r>
              <a:rPr lang="cs-CZ" dirty="0" err="1"/>
              <a:t>proteosyntézu</a:t>
            </a:r>
            <a:r>
              <a:rPr lang="cs-CZ" dirty="0"/>
              <a:t> a N-bilanci nemá vliv na oxidaci AK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N-akumulace při dodávce </a:t>
            </a:r>
            <a:r>
              <a:rPr lang="cs-CZ" sz="1200" dirty="0">
                <a:sym typeface="Symbol"/>
              </a:rPr>
              <a:t> </a:t>
            </a:r>
            <a:r>
              <a:rPr lang="cs-CZ" sz="1200" dirty="0"/>
              <a:t>50-60% cílové 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BA67B-A5C6-46DF-8EC3-62CBD0A85B1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5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katabolickou fázi </a:t>
            </a:r>
            <a:r>
              <a:rPr lang="cs-CZ" b="1" dirty="0"/>
              <a:t>nemůžeme významně změnit</a:t>
            </a:r>
            <a:r>
              <a:rPr lang="cs-CZ" dirty="0"/>
              <a:t>, ale vhodnou</a:t>
            </a:r>
            <a:r>
              <a:rPr lang="cs-CZ" baseline="0" dirty="0"/>
              <a:t> nutriční intervencí již v úvodu akutního stavu jí případně můžeme </a:t>
            </a:r>
            <a:r>
              <a:rPr lang="cs-CZ" b="1" baseline="0" dirty="0"/>
              <a:t>zkrátit a vytvořit předpoklady pro</a:t>
            </a:r>
            <a:r>
              <a:rPr lang="cs-CZ" baseline="0" dirty="0"/>
              <a:t> </a:t>
            </a:r>
            <a:r>
              <a:rPr lang="cs-CZ" b="1" baseline="0" dirty="0"/>
              <a:t>zlepšení výsledku anabolické fáze a rekonvalescence</a:t>
            </a:r>
            <a:r>
              <a:rPr lang="cs-CZ" baseline="0" dirty="0"/>
              <a:t>, </a:t>
            </a:r>
          </a:p>
          <a:p>
            <a:r>
              <a:rPr lang="cs-CZ" baseline="0" dirty="0"/>
              <a:t>rozhodující je však </a:t>
            </a:r>
            <a:r>
              <a:rPr lang="cs-CZ" b="1" baseline="0" dirty="0"/>
              <a:t>zlepšení </a:t>
            </a:r>
            <a:r>
              <a:rPr lang="cs-CZ" b="1" baseline="0" dirty="0" err="1"/>
              <a:t>QoL</a:t>
            </a:r>
            <a:r>
              <a:rPr lang="cs-CZ" b="1" baseline="0" dirty="0"/>
              <a:t> a snížení mortality dlouhodobě </a:t>
            </a:r>
            <a:r>
              <a:rPr lang="cs-CZ" baseline="0" dirty="0"/>
              <a:t>(zřejmě v přímé závislosti na adekvátní-dostatečné </a:t>
            </a:r>
            <a:r>
              <a:rPr lang="cs-CZ" baseline="0" dirty="0" err="1"/>
              <a:t>dodávke</a:t>
            </a:r>
            <a:r>
              <a:rPr lang="cs-CZ" baseline="0" dirty="0"/>
              <a:t> </a:t>
            </a:r>
            <a:r>
              <a:rPr lang="cs-CZ" baseline="0" dirty="0" err="1"/>
              <a:t>bílk</a:t>
            </a:r>
            <a:r>
              <a:rPr lang="cs-CZ" baseline="0" dirty="0"/>
              <a:t>. a </a:t>
            </a:r>
            <a:r>
              <a:rPr lang="cs-CZ" baseline="0" dirty="0" err="1"/>
              <a:t>energet</a:t>
            </a:r>
            <a:r>
              <a:rPr lang="cs-CZ" baseline="0" dirty="0"/>
              <a:t>. substrátu v úplném </a:t>
            </a:r>
            <a:r>
              <a:rPr lang="cs-CZ" baseline="0" dirty="0" err="1"/>
              <a:t>úvopdu</a:t>
            </a:r>
            <a:r>
              <a:rPr lang="cs-CZ" baseline="0" dirty="0"/>
              <a:t> </a:t>
            </a:r>
            <a:r>
              <a:rPr lang="cs-CZ" baseline="0" dirty="0" err="1"/>
              <a:t>ak</a:t>
            </a:r>
            <a:r>
              <a:rPr lang="cs-CZ" baseline="0" dirty="0"/>
              <a:t>. </a:t>
            </a:r>
            <a:r>
              <a:rPr lang="cs-CZ" baseline="0" dirty="0" err="1"/>
              <a:t>onem</a:t>
            </a:r>
            <a:r>
              <a:rPr lang="cs-CZ" baseline="0" dirty="0"/>
              <a:t>., po </a:t>
            </a:r>
            <a:r>
              <a:rPr lang="cs-CZ" baseline="0" dirty="0" err="1"/>
              <a:t>hemodyn</a:t>
            </a:r>
            <a:r>
              <a:rPr lang="cs-CZ" baseline="0" dirty="0"/>
              <a:t>. stabilizaci)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Pozn.: </a:t>
            </a:r>
            <a:r>
              <a:rPr lang="en-US" dirty="0"/>
              <a:t>"Survival of the fittest" is a phrase that originated from Darwinian evolutionary theory as a way of describing the mechanism of natural selection.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BA67B-A5C6-46DF-8EC3-62CBD0A85B1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741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CAB7-DB22-489D-B02E-0E39165E418B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9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1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2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96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2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94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1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3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2B763-6992-449E-8F57-23091124CC4A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93E0-5776-4A21-A69C-9BC0D7770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Kriticky nemocný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Akutní stavy provází zvýšená utilizace svalových tělesných zásob, konkrétně ubývá LBM ( </a:t>
            </a:r>
            <a:r>
              <a:rPr lang="cs-CZ" dirty="0" err="1"/>
              <a:t>Lean</a:t>
            </a:r>
            <a:r>
              <a:rPr lang="cs-CZ" dirty="0"/>
              <a:t> Body </a:t>
            </a:r>
            <a:r>
              <a:rPr lang="cs-CZ" dirty="0" err="1"/>
              <a:t>Mass</a:t>
            </a:r>
            <a:r>
              <a:rPr lang="cs-CZ" dirty="0"/>
              <a:t>)  </a:t>
            </a:r>
          </a:p>
          <a:p>
            <a:r>
              <a:rPr lang="cs-CZ" dirty="0"/>
              <a:t>Jedná se o univerzální metabolickou </a:t>
            </a:r>
            <a:r>
              <a:rPr lang="cs-CZ" dirty="0" err="1"/>
              <a:t>odpověd</a:t>
            </a:r>
            <a:r>
              <a:rPr lang="cs-CZ" dirty="0"/>
              <a:t> organismu na stres ( tzv. stresové hladovění)</a:t>
            </a:r>
          </a:p>
          <a:p>
            <a:r>
              <a:rPr lang="cs-CZ" dirty="0"/>
              <a:t>Průběh akutního stavu, souběh </a:t>
            </a:r>
            <a:r>
              <a:rPr lang="cs-CZ" dirty="0" err="1"/>
              <a:t>komorbidit</a:t>
            </a:r>
            <a:r>
              <a:rPr lang="cs-CZ" dirty="0"/>
              <a:t> a komplikací prodlužují uzdravení nemocného.</a:t>
            </a:r>
          </a:p>
          <a:p>
            <a:r>
              <a:rPr lang="cs-CZ" dirty="0"/>
              <a:t>Rizikové jsou i situace, kde hrozí přechod do chronického onemocnění.</a:t>
            </a:r>
          </a:p>
          <a:p>
            <a:r>
              <a:rPr lang="cs-CZ" dirty="0"/>
              <a:t>Malnutrice postihuje za akutní hospitalizace 30-50% nemocných</a:t>
            </a:r>
          </a:p>
          <a:p>
            <a:r>
              <a:rPr lang="cs-CZ" dirty="0"/>
              <a:t>Je spojena s častějším výskytem </a:t>
            </a:r>
            <a:r>
              <a:rPr lang="cs-CZ" dirty="0" err="1"/>
              <a:t>nosokomialních</a:t>
            </a:r>
            <a:r>
              <a:rPr lang="cs-CZ" dirty="0"/>
              <a:t> infekcí,  dysfunkcí střeva (průjmy),  svalovou slabostí (</a:t>
            </a:r>
            <a:r>
              <a:rPr lang="cs-CZ" dirty="0" err="1"/>
              <a:t>sarkopenie</a:t>
            </a:r>
            <a:r>
              <a:rPr lang="cs-CZ" dirty="0"/>
              <a:t>) a celkově horšími výsledky akutní péče ve smyslu zvýšené morbidity, mortality, delší hospitalizace a snížené funkční zdatnosti, a tím i kvality života.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Nutriční cíle u kriticky nemocných</a:t>
            </a:r>
            <a:br>
              <a:rPr lang="cs-CZ" sz="3600" b="1" dirty="0">
                <a:latin typeface="+mn-lt"/>
              </a:rPr>
            </a:br>
            <a:r>
              <a:rPr lang="cs-CZ" sz="2400" b="1" dirty="0">
                <a:latin typeface="+mn-lt"/>
              </a:rPr>
              <a:t>(observační studie)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Nicolo 2015: retrospektivní </a:t>
            </a:r>
            <a:r>
              <a:rPr lang="cs-CZ" b="1" dirty="0" err="1"/>
              <a:t>analyza</a:t>
            </a:r>
            <a:r>
              <a:rPr lang="cs-CZ" b="1" dirty="0"/>
              <a:t> n=2828 LOS≥4d a n=1584 LOS ≥ 12d</a:t>
            </a:r>
            <a:r>
              <a:rPr lang="cs-CZ" sz="2000" i="1" dirty="0"/>
              <a:t>;  v průměru bylo dosaženo 60-70% nutričního cíle v obou skupinách; dosažení ≥ 80% předepsaných bílkovin (&gt;1,2g/kg) snížilo mortalitu u LOS ≥ 4d (OR 0.68); LOS ≥12d (OR 0.60). Dosažení ≥ 80% REE tento vztah prokázán nebyl.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81688" y="2905542"/>
            <a:ext cx="2276781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/>
              <a:t>Protein </a:t>
            </a:r>
            <a:r>
              <a:rPr lang="cs-CZ" sz="2000" dirty="0"/>
              <a:t>↓ mortalitu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38201" y="617696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900" dirty="0"/>
              <a:t>Elke et al. Close to recommended caloric and protein intake</a:t>
            </a:r>
            <a:r>
              <a:rPr lang="cs-CZ" sz="900" dirty="0"/>
              <a:t> </a:t>
            </a:r>
            <a:r>
              <a:rPr lang="en-US" sz="900" dirty="0"/>
              <a:t>by enteral nutrition is associated with better</a:t>
            </a:r>
            <a:r>
              <a:rPr lang="cs-CZ" sz="900" dirty="0"/>
              <a:t> </a:t>
            </a:r>
            <a:r>
              <a:rPr lang="en-US" sz="900" dirty="0"/>
              <a:t>clinical outcome of critically ill septic patients:</a:t>
            </a:r>
            <a:r>
              <a:rPr lang="cs-CZ" sz="900" dirty="0"/>
              <a:t> </a:t>
            </a:r>
            <a:r>
              <a:rPr lang="en-US" sz="900" dirty="0"/>
              <a:t>secondary analysis of a large international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 database</a:t>
            </a:r>
            <a:r>
              <a:rPr lang="en-US" sz="900" dirty="0"/>
              <a:t>Critical Care 2014, 18:R29</a:t>
            </a:r>
            <a:endParaRPr lang="cs-CZ" sz="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13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5245"/>
            <a:ext cx="5054599" cy="4001095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+mn-lt"/>
              </a:rPr>
              <a:t>Doporučené nutriční cíle u kriticky nemocných na JIP</a:t>
            </a:r>
            <a:br>
              <a:rPr lang="cs-CZ" b="1" dirty="0"/>
            </a:br>
            <a:r>
              <a:rPr lang="cs-CZ" sz="2700" b="1" i="1" dirty="0">
                <a:latin typeface="+mn-lt"/>
              </a:rPr>
              <a:t>(z výsledků observačních studii)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92799" y="1198246"/>
            <a:ext cx="6299199" cy="427809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1" dirty="0"/>
              <a:t>Dobře živený pacient  bez rizika malnutrice:</a:t>
            </a:r>
          </a:p>
          <a:p>
            <a:r>
              <a:rPr lang="cs-CZ" dirty="0"/>
              <a:t>       proteinové cíle 1,2-2,0g /kg IBW podpořené adekvátní    </a:t>
            </a:r>
          </a:p>
          <a:p>
            <a:r>
              <a:rPr lang="cs-CZ" dirty="0"/>
              <a:t>      dodávkou energie &gt; 55-60 % kalkulované na IBW od 3. (8.dne),    </a:t>
            </a:r>
          </a:p>
          <a:p>
            <a:r>
              <a:rPr lang="cs-CZ" dirty="0"/>
              <a:t>      pokud se pac. nerozjí.</a:t>
            </a:r>
            <a:endParaRPr lang="cs-CZ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Podvyživený pacient :</a:t>
            </a:r>
          </a:p>
          <a:p>
            <a:r>
              <a:rPr lang="cs-CZ" b="1" dirty="0"/>
              <a:t>      </a:t>
            </a:r>
            <a:r>
              <a:rPr lang="cs-CZ" dirty="0"/>
              <a:t>proteinové cíle 1,2-2,0g /kg IBW podpořené adekvátní  </a:t>
            </a:r>
          </a:p>
          <a:p>
            <a:r>
              <a:rPr lang="cs-CZ" dirty="0"/>
              <a:t>      dodávkou energie &gt;60% od 1. dne po oběhové stabilizaci.</a:t>
            </a:r>
          </a:p>
          <a:p>
            <a:r>
              <a:rPr lang="cs-CZ" sz="2000" dirty="0"/>
              <a:t>      </a:t>
            </a:r>
            <a:r>
              <a:rPr lang="cs-CZ" i="1" dirty="0"/>
              <a:t>(d0-3: 15-25kcal; d+3: 20-25kcal /kg IBW-preferovány    </a:t>
            </a:r>
          </a:p>
          <a:p>
            <a:r>
              <a:rPr lang="cs-CZ" i="1" dirty="0"/>
              <a:t>      bílkoviny!!!)</a:t>
            </a:r>
            <a:r>
              <a:rPr lang="cs-CZ" b="1" i="1" dirty="0"/>
              <a:t> </a:t>
            </a:r>
            <a:endParaRPr lang="cs-CZ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Energetický </a:t>
            </a:r>
            <a:r>
              <a:rPr lang="cs-CZ" b="1" dirty="0" err="1"/>
              <a:t>overfeeding</a:t>
            </a:r>
            <a:r>
              <a:rPr lang="cs-CZ" b="1" dirty="0"/>
              <a:t> (≥110% REE) </a:t>
            </a:r>
            <a:r>
              <a:rPr lang="cs-CZ" dirty="0"/>
              <a:t>v prvním týdnu na JIP zhoršuje mortalitu. </a:t>
            </a:r>
          </a:p>
          <a:p>
            <a:r>
              <a:rPr lang="cs-CZ" dirty="0"/>
              <a:t>       </a:t>
            </a:r>
            <a:r>
              <a:rPr lang="cs-CZ" i="1" dirty="0"/>
              <a:t>Kalkulovat výživovou i nevýživovou energie na JIP!</a:t>
            </a:r>
          </a:p>
          <a:p>
            <a:r>
              <a:rPr lang="cs-CZ" i="1" dirty="0"/>
              <a:t>       (citrát při CVVHD, </a:t>
            </a:r>
            <a:r>
              <a:rPr lang="cs-CZ" i="1" dirty="0" err="1"/>
              <a:t>propofol</a:t>
            </a:r>
            <a:r>
              <a:rPr lang="cs-CZ" i="1" dirty="0"/>
              <a:t>…)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err="1"/>
              <a:t>Underfeeding</a:t>
            </a:r>
            <a:r>
              <a:rPr lang="cs-CZ" b="1" dirty="0"/>
              <a:t> (&lt; 60% </a:t>
            </a:r>
            <a:r>
              <a:rPr lang="cs-CZ" b="1" dirty="0" err="1"/>
              <a:t>nutr</a:t>
            </a:r>
            <a:r>
              <a:rPr lang="cs-CZ" b="1" dirty="0"/>
              <a:t>. cíle) </a:t>
            </a:r>
            <a:r>
              <a:rPr lang="cs-CZ" dirty="0"/>
              <a:t>škodí hlavně u pac. s rizikem, či zn. malnutrice.</a:t>
            </a:r>
            <a:endParaRPr lang="cs-CZ" baseline="30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38200" y="5476340"/>
            <a:ext cx="11353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(1) </a:t>
            </a:r>
            <a:r>
              <a:rPr lang="cs-CZ" sz="1000" dirty="0" err="1"/>
              <a:t>Weijs</a:t>
            </a:r>
            <a:r>
              <a:rPr lang="cs-CZ" sz="1000" dirty="0"/>
              <a:t> PJM, et al. Early </a:t>
            </a:r>
            <a:r>
              <a:rPr lang="cs-CZ" sz="1000" dirty="0" err="1"/>
              <a:t>high</a:t>
            </a:r>
            <a:r>
              <a:rPr lang="cs-CZ" sz="1000" dirty="0"/>
              <a:t> protein </a:t>
            </a:r>
            <a:r>
              <a:rPr lang="cs-CZ" sz="1000" dirty="0" err="1"/>
              <a:t>intake</a:t>
            </a:r>
            <a:r>
              <a:rPr lang="cs-CZ" sz="1000" dirty="0"/>
              <a:t> </a:t>
            </a:r>
            <a:r>
              <a:rPr lang="cs-CZ" sz="1000" dirty="0" err="1"/>
              <a:t>is</a:t>
            </a:r>
            <a:r>
              <a:rPr lang="cs-CZ" sz="1000" dirty="0"/>
              <a:t> </a:t>
            </a:r>
            <a:r>
              <a:rPr lang="cs-CZ" sz="1000" dirty="0" err="1"/>
              <a:t>associated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low</a:t>
            </a:r>
            <a:r>
              <a:rPr lang="cs-CZ" sz="1000" dirty="0"/>
              <a:t> mortality and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overfeeding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high</a:t>
            </a:r>
            <a:r>
              <a:rPr lang="cs-CZ" sz="1000" dirty="0"/>
              <a:t> mortality in non-</a:t>
            </a:r>
            <a:r>
              <a:rPr lang="cs-CZ" sz="1000" dirty="0" err="1"/>
              <a:t>septic</a:t>
            </a:r>
            <a:r>
              <a:rPr lang="cs-CZ" sz="1000" dirty="0"/>
              <a:t> </a:t>
            </a:r>
            <a:r>
              <a:rPr lang="cs-CZ" sz="1000" dirty="0" err="1"/>
              <a:t>mechanically</a:t>
            </a:r>
            <a:r>
              <a:rPr lang="cs-CZ" sz="1000" dirty="0"/>
              <a:t> </a:t>
            </a:r>
            <a:r>
              <a:rPr lang="cs-CZ" sz="1000" dirty="0" err="1"/>
              <a:t>ventilated</a:t>
            </a:r>
            <a:r>
              <a:rPr lang="cs-CZ" sz="1000" dirty="0"/>
              <a:t>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. </a:t>
            </a:r>
            <a:r>
              <a:rPr lang="cs-CZ" sz="1000" dirty="0" err="1"/>
              <a:t>Crit</a:t>
            </a:r>
            <a:r>
              <a:rPr lang="cs-CZ" sz="1000" dirty="0"/>
              <a:t> Care 2014;18:701</a:t>
            </a:r>
          </a:p>
          <a:p>
            <a:r>
              <a:rPr lang="cs-CZ" sz="1000" dirty="0"/>
              <a:t>(2) Michele Nicolo, </a:t>
            </a:r>
            <a:r>
              <a:rPr lang="cs-CZ" sz="1000" dirty="0" err="1"/>
              <a:t>Daren</a:t>
            </a:r>
            <a:r>
              <a:rPr lang="cs-CZ" sz="1000" dirty="0"/>
              <a:t> K </a:t>
            </a:r>
            <a:r>
              <a:rPr lang="cs-CZ" sz="1000" dirty="0" err="1"/>
              <a:t>Heyland</a:t>
            </a:r>
            <a:r>
              <a:rPr lang="cs-CZ" sz="1000" dirty="0"/>
              <a:t> et al.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Outcomes</a:t>
            </a:r>
            <a:r>
              <a:rPr lang="cs-CZ" sz="1000" dirty="0"/>
              <a:t> </a:t>
            </a:r>
            <a:r>
              <a:rPr lang="cs-CZ" sz="1000" dirty="0" err="1"/>
              <a:t>Related</a:t>
            </a:r>
            <a:r>
              <a:rPr lang="cs-CZ" sz="1000" dirty="0"/>
              <a:t> to Protein </a:t>
            </a:r>
            <a:r>
              <a:rPr lang="cs-CZ" sz="1000" dirty="0" err="1"/>
              <a:t>Delivery</a:t>
            </a:r>
            <a:r>
              <a:rPr lang="cs-CZ" sz="1000" dirty="0"/>
              <a:t> in a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Population</a:t>
            </a:r>
            <a:r>
              <a:rPr lang="cs-CZ" sz="1000" dirty="0"/>
              <a:t>: A </a:t>
            </a:r>
            <a:r>
              <a:rPr lang="cs-CZ" sz="1000" dirty="0" err="1"/>
              <a:t>Multicenter</a:t>
            </a:r>
            <a:r>
              <a:rPr lang="cs-CZ" sz="1000" dirty="0"/>
              <a:t>, </a:t>
            </a:r>
            <a:r>
              <a:rPr lang="cs-CZ" sz="1000" dirty="0" err="1"/>
              <a:t>Multinational</a:t>
            </a:r>
            <a:r>
              <a:rPr lang="cs-CZ" sz="1000" dirty="0"/>
              <a:t> </a:t>
            </a:r>
            <a:r>
              <a:rPr lang="cs-CZ" sz="1000" dirty="0" err="1"/>
              <a:t>Observation</a:t>
            </a:r>
            <a:r>
              <a:rPr lang="cs-CZ" sz="1000" dirty="0"/>
              <a:t> Study. JPEN 2015:40 (1), 45-51.</a:t>
            </a:r>
          </a:p>
          <a:p>
            <a:r>
              <a:rPr lang="cs-CZ" sz="1000" dirty="0"/>
              <a:t>(3) </a:t>
            </a:r>
            <a:r>
              <a:rPr lang="en-US" sz="1000" dirty="0"/>
              <a:t>Elke et al. Close to recommended caloric and protein intake</a:t>
            </a:r>
            <a:r>
              <a:rPr lang="cs-CZ" sz="1000" dirty="0"/>
              <a:t> </a:t>
            </a:r>
            <a:r>
              <a:rPr lang="en-US" sz="1000" dirty="0"/>
              <a:t>by enteral nutrition is associated with better</a:t>
            </a:r>
            <a:r>
              <a:rPr lang="cs-CZ" sz="1000" dirty="0"/>
              <a:t> </a:t>
            </a:r>
            <a:r>
              <a:rPr lang="en-US" sz="1000" dirty="0"/>
              <a:t>clinical outcome of critically ill septic patients:</a:t>
            </a:r>
            <a:r>
              <a:rPr lang="cs-CZ" sz="1000" dirty="0"/>
              <a:t> </a:t>
            </a:r>
            <a:r>
              <a:rPr lang="en-US" sz="1000" dirty="0"/>
              <a:t>secondary analysis of a large international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  </a:t>
            </a:r>
          </a:p>
          <a:p>
            <a:r>
              <a:rPr lang="cs-CZ" sz="1000" dirty="0"/>
              <a:t>     database</a:t>
            </a:r>
            <a:r>
              <a:rPr lang="en-US" sz="1000" dirty="0"/>
              <a:t>Critical Care 2014, 18:R29</a:t>
            </a:r>
            <a:endParaRPr lang="cs-CZ" sz="1000" dirty="0"/>
          </a:p>
          <a:p>
            <a:pPr lvl="0"/>
            <a:r>
              <a:rPr lang="cs-CZ" sz="1000" dirty="0"/>
              <a:t>(4) HEYLAND, </a:t>
            </a:r>
            <a:r>
              <a:rPr lang="cs-CZ" sz="1000" dirty="0" err="1"/>
              <a:t>Daren</a:t>
            </a:r>
            <a:r>
              <a:rPr lang="cs-CZ" sz="1000" dirty="0"/>
              <a:t> K, </a:t>
            </a:r>
            <a:r>
              <a:rPr lang="cs-CZ" sz="1000" dirty="0" err="1"/>
              <a:t>Rupinder</a:t>
            </a:r>
            <a:r>
              <a:rPr lang="cs-CZ" sz="1000" dirty="0"/>
              <a:t> DHALIWAL, </a:t>
            </a:r>
            <a:r>
              <a:rPr lang="cs-CZ" sz="1000" dirty="0" err="1"/>
              <a:t>Xuran</a:t>
            </a:r>
            <a:r>
              <a:rPr lang="cs-CZ" sz="1000" dirty="0"/>
              <a:t> JIANG a Andrew G DAY. </a:t>
            </a:r>
            <a:r>
              <a:rPr lang="cs-CZ" sz="1000" dirty="0" err="1"/>
              <a:t>Identifying</a:t>
            </a:r>
            <a:r>
              <a:rPr lang="cs-CZ" sz="1000" dirty="0"/>
              <a:t>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who</a:t>
            </a:r>
            <a:r>
              <a:rPr lang="cs-CZ" sz="1000" dirty="0"/>
              <a:t> benefit </a:t>
            </a:r>
            <a:r>
              <a:rPr lang="cs-CZ" sz="1000" dirty="0" err="1"/>
              <a:t>the</a:t>
            </a:r>
            <a:r>
              <a:rPr lang="cs-CZ" sz="1000" dirty="0"/>
              <a:t> most </a:t>
            </a:r>
            <a:r>
              <a:rPr lang="cs-CZ" sz="1000" dirty="0" err="1"/>
              <a:t>from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</a:t>
            </a:r>
            <a:r>
              <a:rPr lang="cs-CZ" sz="1000" dirty="0" err="1"/>
              <a:t>therapy</a:t>
            </a:r>
            <a:r>
              <a:rPr lang="cs-CZ" sz="1000" dirty="0"/>
              <a:t>: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development</a:t>
            </a:r>
            <a:r>
              <a:rPr lang="cs-CZ" sz="1000" dirty="0"/>
              <a:t> and </a:t>
            </a:r>
            <a:r>
              <a:rPr lang="cs-CZ" sz="1000" dirty="0" err="1"/>
              <a:t>initial</a:t>
            </a:r>
            <a:r>
              <a:rPr lang="cs-CZ" sz="1000" dirty="0"/>
              <a:t> </a:t>
            </a:r>
            <a:r>
              <a:rPr lang="cs-CZ" sz="1000" dirty="0" err="1"/>
              <a:t>validation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a novel risk </a:t>
            </a:r>
            <a:r>
              <a:rPr lang="cs-CZ" sz="1000" dirty="0" err="1"/>
              <a:t>assessment</a:t>
            </a:r>
            <a:r>
              <a:rPr lang="cs-CZ" sz="1000" dirty="0"/>
              <a:t> </a:t>
            </a:r>
          </a:p>
          <a:p>
            <a:pPr lvl="0"/>
            <a:r>
              <a:rPr lang="cs-CZ" sz="1000" dirty="0"/>
              <a:t>      </a:t>
            </a:r>
            <a:r>
              <a:rPr lang="cs-CZ" sz="1000" dirty="0" err="1"/>
              <a:t>tool</a:t>
            </a:r>
            <a:r>
              <a:rPr lang="cs-CZ" sz="1000" dirty="0"/>
              <a:t>. </a:t>
            </a:r>
            <a:r>
              <a:rPr lang="cs-CZ" sz="1000" dirty="0" err="1"/>
              <a:t>Critical</a:t>
            </a:r>
            <a:r>
              <a:rPr lang="cs-CZ" sz="1000" dirty="0"/>
              <a:t> Care. 2011, 15(6), R268-</a:t>
            </a:r>
          </a:p>
          <a:p>
            <a:r>
              <a:rPr lang="cs-CZ" sz="1000" dirty="0"/>
              <a:t>(5)</a:t>
            </a:r>
            <a:r>
              <a:rPr lang="cs-CZ" sz="1000" i="1" dirty="0"/>
              <a:t> </a:t>
            </a:r>
            <a:r>
              <a:rPr lang="en-US" sz="1000" dirty="0" err="1"/>
              <a:t>Wischmeyer</a:t>
            </a:r>
            <a:r>
              <a:rPr lang="en-US" sz="1000" dirty="0"/>
              <a:t> </a:t>
            </a:r>
            <a:r>
              <a:rPr lang="cs-CZ" sz="1000" dirty="0"/>
              <a:t>, </a:t>
            </a:r>
            <a:r>
              <a:rPr lang="en-US" sz="1000" dirty="0" err="1"/>
              <a:t>Curr</a:t>
            </a:r>
            <a:r>
              <a:rPr lang="en-US" sz="1000" dirty="0"/>
              <a:t> </a:t>
            </a:r>
            <a:r>
              <a:rPr lang="en-US" sz="1000" dirty="0" err="1"/>
              <a:t>Opin</a:t>
            </a:r>
            <a:r>
              <a:rPr lang="en-US" sz="1000" dirty="0"/>
              <a:t> </a:t>
            </a:r>
            <a:r>
              <a:rPr lang="en-US" sz="1000" dirty="0" err="1"/>
              <a:t>Crit</a:t>
            </a:r>
            <a:r>
              <a:rPr lang="en-US" sz="1000" dirty="0"/>
              <a:t> Care 2016, 22:279–284</a:t>
            </a:r>
            <a:endParaRPr lang="cs-CZ" sz="1000" dirty="0"/>
          </a:p>
          <a:p>
            <a:r>
              <a:rPr lang="cs-CZ" sz="1000" dirty="0"/>
              <a:t>(6) RAHMAN, Adam, </a:t>
            </a:r>
            <a:r>
              <a:rPr lang="cs-CZ" sz="1000" dirty="0" err="1"/>
              <a:t>Rana</a:t>
            </a:r>
            <a:r>
              <a:rPr lang="cs-CZ" sz="1000" dirty="0"/>
              <a:t> M. HASAN, </a:t>
            </a:r>
            <a:r>
              <a:rPr lang="cs-CZ" sz="1000" dirty="0" err="1"/>
              <a:t>Ravi</a:t>
            </a:r>
            <a:r>
              <a:rPr lang="cs-CZ" sz="1000" dirty="0"/>
              <a:t> AGARWALA, Claudio MARTIN, Andrew G. DAY a </a:t>
            </a:r>
            <a:r>
              <a:rPr lang="cs-CZ" sz="1000" dirty="0" err="1"/>
              <a:t>Daren</a:t>
            </a:r>
            <a:r>
              <a:rPr lang="cs-CZ" sz="1000" dirty="0"/>
              <a:t> K. HEYLAND. </a:t>
            </a:r>
            <a:r>
              <a:rPr lang="cs-CZ" sz="1000" dirty="0" err="1"/>
              <a:t>Identifying</a:t>
            </a:r>
            <a:r>
              <a:rPr lang="cs-CZ" sz="1000" dirty="0"/>
              <a:t> </a:t>
            </a:r>
            <a:r>
              <a:rPr lang="cs-CZ" sz="1000" dirty="0" err="1"/>
              <a:t>critically-ill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who</a:t>
            </a:r>
            <a:r>
              <a:rPr lang="cs-CZ" sz="1000" dirty="0"/>
              <a:t> </a:t>
            </a:r>
            <a:r>
              <a:rPr lang="cs-CZ" sz="1000" dirty="0" err="1"/>
              <a:t>will</a:t>
            </a:r>
            <a:r>
              <a:rPr lang="cs-CZ" sz="1000" dirty="0"/>
              <a:t> benefit most </a:t>
            </a:r>
            <a:r>
              <a:rPr lang="cs-CZ" sz="1000" dirty="0" err="1"/>
              <a:t>from</a:t>
            </a:r>
            <a:r>
              <a:rPr lang="cs-CZ" sz="1000" dirty="0"/>
              <a:t> </a:t>
            </a:r>
            <a:r>
              <a:rPr lang="cs-CZ" sz="1000" dirty="0" err="1"/>
              <a:t>nutritional</a:t>
            </a:r>
            <a:r>
              <a:rPr lang="cs-CZ" sz="1000" dirty="0"/>
              <a:t> </a:t>
            </a:r>
            <a:r>
              <a:rPr lang="cs-CZ" sz="1000" dirty="0" err="1"/>
              <a:t>therapy</a:t>
            </a:r>
            <a:r>
              <a:rPr lang="cs-CZ" sz="1000" dirty="0"/>
              <a:t>: </a:t>
            </a:r>
            <a:r>
              <a:rPr lang="cs-CZ" sz="1000" dirty="0" err="1"/>
              <a:t>Further</a:t>
            </a:r>
            <a:r>
              <a:rPr lang="cs-CZ" sz="1000" dirty="0"/>
              <a:t> </a:t>
            </a:r>
            <a:r>
              <a:rPr lang="cs-CZ" sz="1000" dirty="0" err="1"/>
              <a:t>validation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</a:p>
          <a:p>
            <a:r>
              <a:rPr lang="cs-CZ" sz="1000" dirty="0"/>
              <a:t>    “</a:t>
            </a:r>
            <a:r>
              <a:rPr lang="cs-CZ" sz="1000" dirty="0" err="1"/>
              <a:t>modified</a:t>
            </a:r>
            <a:r>
              <a:rPr lang="cs-CZ" sz="1000" dirty="0"/>
              <a:t> NUTRIC” </a:t>
            </a:r>
            <a:r>
              <a:rPr lang="cs-CZ" sz="1000" dirty="0" err="1"/>
              <a:t>nutritional</a:t>
            </a:r>
            <a:r>
              <a:rPr lang="cs-CZ" sz="1000" dirty="0"/>
              <a:t> risk </a:t>
            </a:r>
            <a:r>
              <a:rPr lang="cs-CZ" sz="1000" dirty="0" err="1"/>
              <a:t>assessment</a:t>
            </a:r>
            <a:r>
              <a:rPr lang="cs-CZ" sz="1000" dirty="0"/>
              <a:t> </a:t>
            </a:r>
            <a:r>
              <a:rPr lang="cs-CZ" sz="1000" dirty="0" err="1"/>
              <a:t>tool</a:t>
            </a:r>
            <a:r>
              <a:rPr lang="cs-CZ" sz="1000" dirty="0"/>
              <a:t>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. 2016, 35(1), 158-162.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97566" y="2041897"/>
            <a:ext cx="2174533" cy="5078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E: &gt;60% (resp.≤ 90%)</a:t>
            </a:r>
          </a:p>
          <a:p>
            <a:pPr algn="ctr"/>
            <a:r>
              <a:rPr lang="cs-CZ" sz="900" b="1" dirty="0"/>
              <a:t>Kalkulované na IBW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576484" y="3916600"/>
            <a:ext cx="1303084" cy="5078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B: 1,2-2,0g </a:t>
            </a:r>
            <a:r>
              <a:rPr lang="cs-CZ" sz="900" b="1" dirty="0"/>
              <a:t>kalkulované na IBW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3576483" y="4424431"/>
            <a:ext cx="595467" cy="351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rafovaná šipka doprava 20"/>
          <p:cNvSpPr/>
          <p:nvPr/>
        </p:nvSpPr>
        <p:spPr>
          <a:xfrm>
            <a:off x="3197568" y="2531605"/>
            <a:ext cx="860081" cy="402618"/>
          </a:xfrm>
          <a:prstGeom prst="striped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6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 b="22187"/>
          <a:stretch>
            <a:fillRect/>
          </a:stretch>
        </p:blipFill>
        <p:spPr bwMode="auto">
          <a:xfrm>
            <a:off x="838200" y="365125"/>
            <a:ext cx="10515600" cy="2883004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308454"/>
            <a:ext cx="4212771" cy="265996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160324" y="5599087"/>
            <a:ext cx="242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Shaw, Wolfe  </a:t>
            </a:r>
            <a:r>
              <a:rPr lang="de-DE" sz="900" dirty="0"/>
              <a:t>Ann </a:t>
            </a:r>
            <a:r>
              <a:rPr lang="de-DE" sz="900" dirty="0" err="1"/>
              <a:t>Surg</a:t>
            </a:r>
            <a:r>
              <a:rPr lang="de-DE" sz="900" dirty="0"/>
              <a:t> 1987; 205: 288–294</a:t>
            </a:r>
            <a:r>
              <a:rPr lang="cs-CZ" sz="900" dirty="0"/>
              <a:t> </a:t>
            </a:r>
          </a:p>
          <a:p>
            <a:r>
              <a:rPr lang="cs-CZ" sz="900" dirty="0"/>
              <a:t>                         </a:t>
            </a:r>
            <a:r>
              <a:rPr lang="de-DE" sz="900" dirty="0"/>
              <a:t>Ann </a:t>
            </a:r>
            <a:r>
              <a:rPr lang="de-DE" sz="900" dirty="0" err="1"/>
              <a:t>Surg</a:t>
            </a:r>
            <a:r>
              <a:rPr lang="de-DE" sz="900" dirty="0"/>
              <a:t> 1989; 209: 63–72</a:t>
            </a:r>
            <a:endParaRPr lang="cs-CZ" sz="900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5160324" y="3308454"/>
            <a:ext cx="3083790" cy="220486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ym typeface="Symbol"/>
              </a:rPr>
              <a:t>sepse a trauma</a:t>
            </a:r>
          </a:p>
          <a:p>
            <a:r>
              <a:rPr lang="cs-CZ" sz="2000" dirty="0">
                <a:sym typeface="Symbol"/>
              </a:rPr>
              <a:t>PV 7-10 dní </a:t>
            </a:r>
          </a:p>
          <a:p>
            <a:r>
              <a:rPr lang="cs-CZ" sz="2000" dirty="0">
                <a:sym typeface="Symbol"/>
              </a:rPr>
              <a:t> proteosyntézy</a:t>
            </a:r>
          </a:p>
          <a:p>
            <a:r>
              <a:rPr lang="cs-CZ" sz="2000" dirty="0"/>
              <a:t>zlepšení N-bilance</a:t>
            </a:r>
          </a:p>
          <a:p>
            <a:r>
              <a:rPr lang="cs-CZ" sz="2000" dirty="0">
                <a:sym typeface="Symbol"/>
              </a:rPr>
              <a:t>bez vlivu na katabolismus proteinu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11" name="Šipka dolů 10"/>
          <p:cNvSpPr/>
          <p:nvPr/>
        </p:nvSpPr>
        <p:spPr>
          <a:xfrm>
            <a:off x="2786743" y="4252686"/>
            <a:ext cx="304800" cy="319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397830" y="4252686"/>
            <a:ext cx="275770" cy="319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545" y="1124744"/>
            <a:ext cx="8198123" cy="52565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899756" y="6464370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upraveno podle: </a:t>
            </a:r>
            <a:r>
              <a:rPr lang="en-US" sz="1200" i="1" dirty="0" err="1"/>
              <a:t>Wischmeyer</a:t>
            </a:r>
            <a:r>
              <a:rPr lang="cs-CZ" sz="1200" i="1" dirty="0"/>
              <a:t>,</a:t>
            </a:r>
            <a:r>
              <a:rPr lang="en-US" sz="1200" i="1" dirty="0"/>
              <a:t>Critical Care 2013, 17(</a:t>
            </a:r>
            <a:r>
              <a:rPr lang="en-US" sz="1200" i="1" dirty="0" err="1"/>
              <a:t>Suppl</a:t>
            </a:r>
            <a:r>
              <a:rPr lang="en-US" sz="1200" i="1" dirty="0"/>
              <a:t> 1):S7</a:t>
            </a:r>
          </a:p>
        </p:txBody>
      </p:sp>
      <p:sp>
        <p:nvSpPr>
          <p:cNvPr id="7" name="Šrafovaná šipka doprava 6"/>
          <p:cNvSpPr/>
          <p:nvPr/>
        </p:nvSpPr>
        <p:spPr>
          <a:xfrm rot="10800000">
            <a:off x="4583832" y="2636911"/>
            <a:ext cx="720080" cy="648072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rafovaná šipka doprava 7"/>
          <p:cNvSpPr/>
          <p:nvPr/>
        </p:nvSpPr>
        <p:spPr>
          <a:xfrm rot="10800000">
            <a:off x="7392144" y="3356992"/>
            <a:ext cx="720080" cy="648072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rafovaná šipka doprava 8"/>
          <p:cNvSpPr/>
          <p:nvPr/>
        </p:nvSpPr>
        <p:spPr>
          <a:xfrm>
            <a:off x="9264352" y="1196752"/>
            <a:ext cx="1152128" cy="504056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9192344" y="1268760"/>
            <a:ext cx="1224136" cy="36004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err="1">
                <a:solidFill>
                  <a:schemeClr val="accent3">
                    <a:lumMod val="75000"/>
                  </a:schemeClr>
                </a:solidFill>
              </a:rPr>
              <a:t>home</a:t>
            </a:r>
            <a:r>
              <a:rPr lang="cs-CZ" sz="1600" b="1" dirty="0">
                <a:solidFill>
                  <a:schemeClr val="accent3">
                    <a:lumMod val="75000"/>
                  </a:schemeClr>
                </a:solidFill>
              </a:rPr>
              <a:t> care</a:t>
            </a:r>
          </a:p>
        </p:txBody>
      </p:sp>
      <p:sp>
        <p:nvSpPr>
          <p:cNvPr id="10" name="Šrafovaná šipka doprava 9"/>
          <p:cNvSpPr/>
          <p:nvPr/>
        </p:nvSpPr>
        <p:spPr>
          <a:xfrm>
            <a:off x="6888088" y="1196752"/>
            <a:ext cx="2304256" cy="504056"/>
          </a:xfrm>
          <a:prstGeom prst="strip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888088" y="1340768"/>
            <a:ext cx="194421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75000"/>
                  </a:schemeClr>
                </a:solidFill>
              </a:rPr>
              <a:t>ICU/standard </a:t>
            </a:r>
            <a:r>
              <a:rPr lang="cs-CZ" sz="1600" b="1" dirty="0" err="1">
                <a:solidFill>
                  <a:schemeClr val="accent3">
                    <a:lumMod val="75000"/>
                  </a:schemeClr>
                </a:solidFill>
              </a:rPr>
              <a:t>ward</a:t>
            </a:r>
            <a:endParaRPr lang="cs-CZ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6744072" y="1268760"/>
            <a:ext cx="0" cy="396044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Šrafovaná šipka doprava 16"/>
          <p:cNvSpPr/>
          <p:nvPr/>
        </p:nvSpPr>
        <p:spPr>
          <a:xfrm>
            <a:off x="3575720" y="1196752"/>
            <a:ext cx="3096344" cy="504056"/>
          </a:xfrm>
          <a:prstGeom prst="strip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575720" y="1340768"/>
            <a:ext cx="64807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2"/>
                </a:solidFill>
              </a:rPr>
              <a:t>ICU</a:t>
            </a:r>
          </a:p>
        </p:txBody>
      </p:sp>
      <p:sp>
        <p:nvSpPr>
          <p:cNvPr id="23" name="Nadpis 12"/>
          <p:cNvSpPr>
            <a:spLocks noGrp="1"/>
          </p:cNvSpPr>
          <p:nvPr>
            <p:ph type="title"/>
          </p:nvPr>
        </p:nvSpPr>
        <p:spPr>
          <a:xfrm>
            <a:off x="1842356" y="260648"/>
            <a:ext cx="8507288" cy="1008112"/>
          </a:xfrm>
        </p:spPr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Fáze nemoci a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metabolismus</a:t>
            </a:r>
          </a:p>
        </p:txBody>
      </p:sp>
      <p:sp>
        <p:nvSpPr>
          <p:cNvPr id="24" name="Šrafovaná šipka doprava 23"/>
          <p:cNvSpPr/>
          <p:nvPr/>
        </p:nvSpPr>
        <p:spPr>
          <a:xfrm>
            <a:off x="9480376" y="3429000"/>
            <a:ext cx="720080" cy="648072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8832304" y="3429000"/>
            <a:ext cx="576064" cy="288032"/>
          </a:xfrm>
          <a:prstGeom prst="rect">
            <a:avLst/>
          </a:prstGeom>
          <a:solidFill>
            <a:srgbClr val="FF0000">
              <a:alpha val="50196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8472264" y="1844824"/>
            <a:ext cx="1656184" cy="144016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15880" y="4869161"/>
            <a:ext cx="165618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hypermetabolic</a:t>
            </a:r>
            <a:r>
              <a:rPr lang="cs-CZ" sz="1600" b="1" dirty="0"/>
              <a:t> </a:t>
            </a:r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888088" y="4869161"/>
            <a:ext cx="165618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anabolic</a:t>
            </a:r>
            <a:r>
              <a:rPr lang="cs-CZ" sz="1600" b="1" dirty="0"/>
              <a:t>      </a:t>
            </a:r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21" name="Obdélník 20"/>
          <p:cNvSpPr/>
          <p:nvPr/>
        </p:nvSpPr>
        <p:spPr>
          <a:xfrm rot="16200000">
            <a:off x="695400" y="3140968"/>
            <a:ext cx="3240360" cy="504056"/>
          </a:xfrm>
          <a:prstGeom prst="rect">
            <a:avLst/>
          </a:prstGeom>
          <a:solidFill>
            <a:srgbClr val="FF0000">
              <a:alpha val="50196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3495328" y="4869161"/>
            <a:ext cx="1448544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hypometabolic</a:t>
            </a:r>
            <a:endParaRPr lang="cs-CZ" sz="1600" b="1" dirty="0"/>
          </a:p>
          <a:p>
            <a:pPr algn="ctr"/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28" name="Obdélník 27"/>
          <p:cNvSpPr/>
          <p:nvPr/>
        </p:nvSpPr>
        <p:spPr>
          <a:xfrm>
            <a:off x="8832304" y="4149080"/>
            <a:ext cx="1224136" cy="20162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999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4" grpId="0" animBg="1"/>
      <p:bldP spid="26" grpId="0" animBg="1"/>
      <p:bldP spid="18" grpId="0" animBg="1"/>
      <p:bldP spid="19" grpId="0" animBg="1"/>
      <p:bldP spid="22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545" y="1124744"/>
            <a:ext cx="8198123" cy="52565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899756" y="6464370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upraveno podle: </a:t>
            </a:r>
            <a:r>
              <a:rPr lang="en-US" sz="1200" i="1" dirty="0" err="1"/>
              <a:t>Wischmeyer</a:t>
            </a:r>
            <a:r>
              <a:rPr lang="cs-CZ" sz="1200" i="1" dirty="0"/>
              <a:t>,</a:t>
            </a:r>
            <a:r>
              <a:rPr lang="en-US" sz="1200" i="1" dirty="0"/>
              <a:t>Critical Care 2013, 17(</a:t>
            </a:r>
            <a:r>
              <a:rPr lang="en-US" sz="1200" i="1" dirty="0" err="1"/>
              <a:t>Suppl</a:t>
            </a:r>
            <a:r>
              <a:rPr lang="en-US" sz="1200" i="1" dirty="0"/>
              <a:t> 1):S7</a:t>
            </a:r>
          </a:p>
        </p:txBody>
      </p:sp>
      <p:sp>
        <p:nvSpPr>
          <p:cNvPr id="9" name="Šrafovaná šipka doprava 8"/>
          <p:cNvSpPr/>
          <p:nvPr/>
        </p:nvSpPr>
        <p:spPr>
          <a:xfrm>
            <a:off x="9264352" y="1196752"/>
            <a:ext cx="1152128" cy="504056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9192344" y="1268760"/>
            <a:ext cx="1224136" cy="36004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home</a:t>
            </a:r>
            <a:r>
              <a:rPr lang="cs-CZ" sz="1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care</a:t>
            </a:r>
          </a:p>
        </p:txBody>
      </p:sp>
      <p:sp>
        <p:nvSpPr>
          <p:cNvPr id="10" name="Šrafovaná šipka doprava 9"/>
          <p:cNvSpPr/>
          <p:nvPr/>
        </p:nvSpPr>
        <p:spPr>
          <a:xfrm>
            <a:off x="6888088" y="1196752"/>
            <a:ext cx="2304256" cy="504056"/>
          </a:xfrm>
          <a:prstGeom prst="stripedRightArrow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888088" y="1340768"/>
            <a:ext cx="1944216" cy="216024"/>
          </a:xfrm>
          <a:prstGeom prst="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ICU/standard </a:t>
            </a:r>
            <a:r>
              <a:rPr lang="cs-CZ" sz="1600" b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ward</a:t>
            </a:r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6744072" y="1268760"/>
            <a:ext cx="0" cy="396044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Šrafovaná šipka doprava 16"/>
          <p:cNvSpPr/>
          <p:nvPr/>
        </p:nvSpPr>
        <p:spPr>
          <a:xfrm>
            <a:off x="3575720" y="1196752"/>
            <a:ext cx="3096344" cy="504056"/>
          </a:xfrm>
          <a:prstGeom prst="stripedRightArrow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575720" y="1340768"/>
            <a:ext cx="64807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ICU</a:t>
            </a:r>
          </a:p>
        </p:txBody>
      </p:sp>
      <p:sp>
        <p:nvSpPr>
          <p:cNvPr id="23" name="Nadpis 12"/>
          <p:cNvSpPr>
            <a:spLocks noGrp="1"/>
          </p:cNvSpPr>
          <p:nvPr>
            <p:ph type="title"/>
          </p:nvPr>
        </p:nvSpPr>
        <p:spPr>
          <a:xfrm>
            <a:off x="1842356" y="260648"/>
            <a:ext cx="8507288" cy="1008112"/>
          </a:xfrm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Fáze nemoci a metabolismus</a:t>
            </a:r>
          </a:p>
        </p:txBody>
      </p:sp>
      <p:sp>
        <p:nvSpPr>
          <p:cNvPr id="24" name="Šrafovaná šipka doprava 23"/>
          <p:cNvSpPr/>
          <p:nvPr/>
        </p:nvSpPr>
        <p:spPr>
          <a:xfrm>
            <a:off x="9480376" y="3429000"/>
            <a:ext cx="720080" cy="648072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8472264" y="1844824"/>
            <a:ext cx="1656184" cy="144016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15880" y="4869161"/>
            <a:ext cx="165618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hypermetabolic</a:t>
            </a:r>
            <a:r>
              <a:rPr lang="cs-CZ" sz="1600" b="1" dirty="0"/>
              <a:t> </a:t>
            </a:r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888088" y="4869161"/>
            <a:ext cx="165618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anabolic</a:t>
            </a:r>
            <a:r>
              <a:rPr lang="cs-CZ" sz="1600" b="1" dirty="0"/>
              <a:t>      </a:t>
            </a:r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495328" y="4869161"/>
            <a:ext cx="1448544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/>
              <a:t>hypometabolic</a:t>
            </a:r>
            <a:endParaRPr lang="cs-CZ" sz="1600" b="1" dirty="0"/>
          </a:p>
          <a:p>
            <a:pPr algn="ctr"/>
            <a:r>
              <a:rPr lang="cs-CZ" sz="1600" b="1" dirty="0" err="1"/>
              <a:t>phase</a:t>
            </a:r>
            <a:endParaRPr lang="cs-CZ" sz="1600" b="1" dirty="0"/>
          </a:p>
        </p:txBody>
      </p:sp>
      <p:sp>
        <p:nvSpPr>
          <p:cNvPr id="28" name="Obdélník 27"/>
          <p:cNvSpPr/>
          <p:nvPr/>
        </p:nvSpPr>
        <p:spPr>
          <a:xfrm>
            <a:off x="8832304" y="4149080"/>
            <a:ext cx="1224136" cy="20162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7" name="Rovnoramenný trojúhelník 26"/>
          <p:cNvSpPr/>
          <p:nvPr/>
        </p:nvSpPr>
        <p:spPr>
          <a:xfrm>
            <a:off x="4655840" y="2132856"/>
            <a:ext cx="3528392" cy="576064"/>
          </a:xfrm>
          <a:prstGeom prst="triangle">
            <a:avLst>
              <a:gd name="adj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55840" y="230881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</a:t>
            </a:r>
          </a:p>
        </p:txBody>
      </p:sp>
      <p:sp>
        <p:nvSpPr>
          <p:cNvPr id="32" name="Rovnoramenný trojúhelník 31"/>
          <p:cNvSpPr/>
          <p:nvPr/>
        </p:nvSpPr>
        <p:spPr>
          <a:xfrm flipH="1" flipV="1">
            <a:off x="4583832" y="1988840"/>
            <a:ext cx="3528392" cy="576064"/>
          </a:xfrm>
          <a:prstGeom prst="triangle">
            <a:avLst>
              <a:gd name="adj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960096" y="194877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</a:t>
            </a:r>
          </a:p>
        </p:txBody>
      </p:sp>
    </p:spTree>
    <p:extLst>
      <p:ext uri="{BB962C8B-B14F-4D97-AF65-F5344CB8AC3E}">
        <p14:creationId xmlns:p14="http://schemas.microsoft.com/office/powerpoint/2010/main" val="419538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/>
      <p:bldP spid="32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2334" y="1124744"/>
            <a:ext cx="8198123" cy="525658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899756" y="6464370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upraveno podle: </a:t>
            </a:r>
            <a:r>
              <a:rPr lang="en-US" sz="1200" i="1" dirty="0" err="1"/>
              <a:t>Wischmeyer</a:t>
            </a:r>
            <a:r>
              <a:rPr lang="cs-CZ" sz="1200" i="1" dirty="0"/>
              <a:t>, </a:t>
            </a:r>
            <a:r>
              <a:rPr lang="en-US" sz="1200" i="1" dirty="0"/>
              <a:t>Critical Care 2013, 17(</a:t>
            </a:r>
            <a:r>
              <a:rPr lang="en-US" sz="1200" i="1" dirty="0" err="1"/>
              <a:t>Suppl</a:t>
            </a:r>
            <a:r>
              <a:rPr lang="en-US" sz="1200" i="1" dirty="0"/>
              <a:t> 1):S7</a:t>
            </a:r>
          </a:p>
        </p:txBody>
      </p:sp>
      <p:sp>
        <p:nvSpPr>
          <p:cNvPr id="9" name="Šrafovaná šipka doprava 8"/>
          <p:cNvSpPr/>
          <p:nvPr/>
        </p:nvSpPr>
        <p:spPr>
          <a:xfrm>
            <a:off x="9264352" y="1196752"/>
            <a:ext cx="1152128" cy="504056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9192344" y="1268760"/>
            <a:ext cx="1224136" cy="360040"/>
          </a:xfrm>
          <a:prstGeom prst="rect">
            <a:avLst/>
          </a:prstGeom>
          <a:noFill/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bg1"/>
                </a:solidFill>
              </a:rPr>
              <a:t>home</a:t>
            </a:r>
            <a:r>
              <a:rPr lang="cs-CZ" sz="1600" dirty="0">
                <a:solidFill>
                  <a:schemeClr val="bg1"/>
                </a:solidFill>
              </a:rPr>
              <a:t> care</a:t>
            </a:r>
          </a:p>
        </p:txBody>
      </p:sp>
      <p:sp>
        <p:nvSpPr>
          <p:cNvPr id="10" name="Šrafovaná šipka doprava 9"/>
          <p:cNvSpPr/>
          <p:nvPr/>
        </p:nvSpPr>
        <p:spPr>
          <a:xfrm>
            <a:off x="6888088" y="1196752"/>
            <a:ext cx="2304256" cy="504056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888088" y="1340768"/>
            <a:ext cx="194421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ICU/standard </a:t>
            </a:r>
            <a:r>
              <a:rPr lang="cs-CZ" sz="1600" dirty="0" err="1">
                <a:solidFill>
                  <a:schemeClr val="bg1"/>
                </a:solidFill>
              </a:rPr>
              <a:t>ward</a:t>
            </a:r>
            <a:endParaRPr lang="cs-CZ" sz="1600" dirty="0">
              <a:solidFill>
                <a:schemeClr val="bg1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6744072" y="1268760"/>
            <a:ext cx="0" cy="396044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Šrafovaná šipka doprava 16"/>
          <p:cNvSpPr/>
          <p:nvPr/>
        </p:nvSpPr>
        <p:spPr>
          <a:xfrm>
            <a:off x="3575720" y="1196752"/>
            <a:ext cx="3096344" cy="504056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575720" y="1340768"/>
            <a:ext cx="64807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ICU</a:t>
            </a:r>
          </a:p>
        </p:txBody>
      </p:sp>
      <p:sp>
        <p:nvSpPr>
          <p:cNvPr id="23" name="Nadpis 12"/>
          <p:cNvSpPr>
            <a:spLocks noGrp="1"/>
          </p:cNvSpPr>
          <p:nvPr>
            <p:ph type="title"/>
          </p:nvPr>
        </p:nvSpPr>
        <p:spPr>
          <a:xfrm>
            <a:off x="1842356" y="260648"/>
            <a:ext cx="8507288" cy="1008112"/>
          </a:xfrm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 můžeme ovlivnit nebo změnit…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8472264" y="1844824"/>
            <a:ext cx="1656184" cy="144016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8832304" y="4149080"/>
            <a:ext cx="1296144" cy="20882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63552" y="2636913"/>
            <a:ext cx="1296144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vstupní stratifikace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063552" y="3430742"/>
            <a:ext cx="1296144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detekce malnutrice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863752" y="2348880"/>
            <a:ext cx="244827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optimalizace dodávky nutričních substrátů  </a:t>
            </a:r>
          </a:p>
          <a:p>
            <a:pPr algn="ctr"/>
            <a:r>
              <a:rPr lang="cs-CZ" b="1" dirty="0"/>
              <a:t>(preference proteinu)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935760" y="3502750"/>
            <a:ext cx="244827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včasná RHB</a:t>
            </a:r>
          </a:p>
          <a:p>
            <a:pPr algn="ctr"/>
            <a:r>
              <a:rPr lang="cs-CZ" b="1" dirty="0"/>
              <a:t>omezení </a:t>
            </a:r>
            <a:r>
              <a:rPr lang="cs-CZ" b="1" dirty="0" err="1"/>
              <a:t>sedace</a:t>
            </a:r>
            <a:r>
              <a:rPr lang="cs-CZ" b="1" dirty="0"/>
              <a:t> a UPV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960096" y="3502750"/>
            <a:ext cx="201622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intenzivní RHB</a:t>
            </a:r>
          </a:p>
          <a:p>
            <a:pPr algn="ctr"/>
            <a:r>
              <a:rPr lang="cs-CZ" b="1" dirty="0"/>
              <a:t>„brainstorming“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816080" y="2348880"/>
            <a:ext cx="2304256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optimalizace dodávky nutričních substrátů  </a:t>
            </a:r>
          </a:p>
          <a:p>
            <a:pPr algn="ctr"/>
            <a:r>
              <a:rPr lang="cs-CZ" b="1" dirty="0"/>
              <a:t>(dostatek energie)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9264352" y="2732728"/>
            <a:ext cx="1296144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RHB</a:t>
            </a:r>
          </a:p>
          <a:p>
            <a:pPr algn="ctr"/>
            <a:r>
              <a:rPr lang="cs-CZ" b="1" dirty="0"/>
              <a:t>rodina</a:t>
            </a:r>
          </a:p>
          <a:p>
            <a:pPr algn="ctr"/>
            <a:r>
              <a:rPr lang="cs-CZ" b="1" dirty="0" err="1"/>
              <a:t>soc</a:t>
            </a:r>
            <a:r>
              <a:rPr lang="cs-CZ" b="1" dirty="0"/>
              <a:t>. péče</a:t>
            </a:r>
          </a:p>
          <a:p>
            <a:pPr algn="ctr"/>
            <a:r>
              <a:rPr lang="cs-CZ" b="1" dirty="0"/>
              <a:t>zdrav. péče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079776" y="4931876"/>
            <a:ext cx="4608512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terapeuticky zvládnuté základní onemocnění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935760" y="4283804"/>
            <a:ext cx="504056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/>
              <a:t>zpětný audit podané výživy – </a:t>
            </a:r>
            <a:r>
              <a:rPr lang="cs-CZ" b="1" dirty="0" err="1"/>
              <a:t>protokolizace</a:t>
            </a:r>
            <a:r>
              <a:rPr lang="cs-CZ" b="1" dirty="0"/>
              <a:t> výživy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863752" y="1844824"/>
            <a:ext cx="662473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err="1"/>
              <a:t>monitorace</a:t>
            </a:r>
            <a:r>
              <a:rPr lang="cs-CZ" b="1" dirty="0"/>
              <a:t> vybraných parametrů a jejich správná interpretace</a:t>
            </a:r>
          </a:p>
        </p:txBody>
      </p:sp>
    </p:spTree>
    <p:extLst>
      <p:ext uri="{BB962C8B-B14F-4D97-AF65-F5344CB8AC3E}">
        <p14:creationId xmlns:p14="http://schemas.microsoft.com/office/powerpoint/2010/main" val="6441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2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685800" y="2773363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</a:p>
          <a:p>
            <a:r>
              <a:rPr lang="cs-CZ" dirty="0"/>
              <a:t>    </a:t>
            </a:r>
            <a:r>
              <a:rPr lang="cs-CZ" sz="2400" dirty="0"/>
              <a:t>Stresový poměr E(kcal):</a:t>
            </a:r>
            <a:r>
              <a:rPr lang="cs-CZ" sz="2400" dirty="0" err="1"/>
              <a:t>gN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(150-75: 1)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  </a:t>
            </a:r>
            <a:r>
              <a:rPr lang="cs-CZ" sz="2400" dirty="0" err="1">
                <a:solidFill>
                  <a:schemeClr val="tx2">
                    <a:lumMod val="75000"/>
                  </a:schemeClr>
                </a:solidFill>
              </a:rPr>
              <a:t>NPE:gN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: 123-45:1 </a:t>
            </a:r>
            <a:endParaRPr lang="cs-CZ" sz="2400" baseline="30000" dirty="0">
              <a:solidFill>
                <a:srgbClr val="FF0000"/>
              </a:solidFill>
            </a:endParaRPr>
          </a:p>
          <a:p>
            <a:r>
              <a:rPr lang="cs-CZ" sz="2400" dirty="0"/>
              <a:t>   Anabolický poměr E(kcal):</a:t>
            </a:r>
            <a:r>
              <a:rPr lang="cs-CZ" sz="2400" dirty="0" err="1"/>
              <a:t>gN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(&gt;150: 1)</a:t>
            </a:r>
            <a:endParaRPr lang="cs-CZ" sz="24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65" y="2773363"/>
            <a:ext cx="4723363" cy="34036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Dosažení nutričního cíle umělou výživou na JIP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600" dirty="0"/>
              <a:t>Vedle potřeby maximálního příjmu bílkovin (</a:t>
            </a:r>
            <a:r>
              <a:rPr lang="cs-CZ" sz="2600" i="1" dirty="0"/>
              <a:t>B&gt;1,2g/kg: 1,2-2,0g</a:t>
            </a:r>
            <a:r>
              <a:rPr lang="cs-CZ" sz="2600" dirty="0"/>
              <a:t>) je nutné klást důraz také na poměr E:gN, resp. NPE:</a:t>
            </a:r>
            <a:r>
              <a:rPr lang="cs-CZ" sz="2600" dirty="0" err="1"/>
              <a:t>gN</a:t>
            </a:r>
            <a:r>
              <a:rPr lang="cs-CZ" sz="2600" dirty="0"/>
              <a:t> (neproteinová E:gN) ve směsích EV a PV.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600" dirty="0"/>
              <a:t> Tento poměr významně </a:t>
            </a:r>
            <a:r>
              <a:rPr lang="cs-CZ" sz="2600" dirty="0" err="1"/>
              <a:t>ovlivnuje</a:t>
            </a:r>
            <a:r>
              <a:rPr lang="cs-CZ" sz="2600" dirty="0"/>
              <a:t> množství bílkovin dodávané v EV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600" dirty="0"/>
              <a:t>     </a:t>
            </a:r>
            <a:r>
              <a:rPr lang="cs-CZ" sz="2200" i="1" dirty="0"/>
              <a:t>(přípravky EV s </a:t>
            </a:r>
            <a:r>
              <a:rPr lang="cs-CZ" sz="2200" i="1" dirty="0" err="1"/>
              <a:t>NPE:gN</a:t>
            </a:r>
            <a:r>
              <a:rPr lang="cs-CZ" sz="2200" i="1" dirty="0"/>
              <a:t> 80:1 oproti 100:1 </a:t>
            </a:r>
            <a:r>
              <a:rPr lang="cs-CZ" sz="2200" i="1" dirty="0" err="1"/>
              <a:t>snížují</a:t>
            </a:r>
            <a:r>
              <a:rPr lang="cs-CZ" sz="2200" i="1" dirty="0"/>
              <a:t> deficit B podávané EV o 15-20%)</a:t>
            </a:r>
          </a:p>
          <a:p>
            <a:r>
              <a:rPr lang="cs-CZ" sz="2400" dirty="0"/>
              <a:t>Správný poměr hlavně NPE:</a:t>
            </a:r>
            <a:r>
              <a:rPr lang="cs-CZ" sz="2400" dirty="0" err="1"/>
              <a:t>gN</a:t>
            </a:r>
            <a:r>
              <a:rPr lang="cs-CZ" sz="2400" dirty="0"/>
              <a:t> ve výživových směsích EV a PV umožnuje dosažení “adekvátní“ dávky bílkovin a snižuje riziko překročení energetických potřeb (</a:t>
            </a:r>
            <a:r>
              <a:rPr lang="cs-CZ" sz="2400" dirty="0" err="1"/>
              <a:t>overfeeding</a:t>
            </a:r>
            <a:r>
              <a:rPr lang="cs-CZ" sz="2400" dirty="0"/>
              <a:t>)</a:t>
            </a:r>
          </a:p>
          <a:p>
            <a:r>
              <a:rPr lang="cs-CZ" sz="2400" dirty="0"/>
              <a:t>Stresové přípravky by optimálně měly dosahovat poměr </a:t>
            </a:r>
            <a:r>
              <a:rPr lang="cs-CZ" sz="2400" dirty="0" err="1"/>
              <a:t>NPE:gN</a:t>
            </a:r>
            <a:r>
              <a:rPr lang="cs-CZ" sz="2400" dirty="0"/>
              <a:t>: 123-45:1.                 </a:t>
            </a:r>
            <a:r>
              <a:rPr lang="cs-CZ" sz="2400" i="1" dirty="0"/>
              <a:t>(např. </a:t>
            </a:r>
            <a:r>
              <a:rPr lang="cs-CZ" sz="2400" i="1" dirty="0" err="1"/>
              <a:t>Fresubin</a:t>
            </a:r>
            <a:r>
              <a:rPr lang="cs-CZ" sz="2400" i="1" dirty="0"/>
              <a:t> </a:t>
            </a:r>
            <a:r>
              <a:rPr lang="cs-CZ" sz="2400" i="1" dirty="0" err="1"/>
              <a:t>Intensive</a:t>
            </a:r>
            <a:r>
              <a:rPr lang="cs-CZ" sz="2400" i="1" dirty="0"/>
              <a:t>, </a:t>
            </a:r>
            <a:r>
              <a:rPr lang="cs-CZ" sz="2400" i="1" dirty="0" err="1"/>
              <a:t>Nutricomp</a:t>
            </a:r>
            <a:r>
              <a:rPr lang="cs-CZ" sz="2400" i="1" dirty="0"/>
              <a:t> </a:t>
            </a:r>
            <a:r>
              <a:rPr lang="cs-CZ" sz="2400" i="1" dirty="0" err="1"/>
              <a:t>Intensiv</a:t>
            </a:r>
            <a:r>
              <a:rPr lang="cs-CZ" sz="2400" i="1" dirty="0"/>
              <a:t>, </a:t>
            </a:r>
            <a:r>
              <a:rPr lang="cs-CZ" sz="2400" i="1" dirty="0" err="1"/>
              <a:t>Nutrison</a:t>
            </a:r>
            <a:r>
              <a:rPr lang="cs-CZ" sz="2400" i="1" dirty="0"/>
              <a:t> </a:t>
            </a:r>
            <a:r>
              <a:rPr lang="cs-CZ" sz="2400" i="1" dirty="0" err="1"/>
              <a:t>Advanced</a:t>
            </a:r>
            <a:r>
              <a:rPr lang="cs-CZ" sz="2400" i="1" dirty="0"/>
              <a:t> </a:t>
            </a:r>
            <a:r>
              <a:rPr lang="cs-CZ" sz="2400" i="1" dirty="0" err="1"/>
              <a:t>Protison</a:t>
            </a:r>
            <a:r>
              <a:rPr lang="cs-CZ" sz="2400" i="1" dirty="0"/>
              <a:t>)</a:t>
            </a:r>
          </a:p>
          <a:p>
            <a:r>
              <a:rPr lang="cs-CZ" sz="2400" dirty="0"/>
              <a:t>Proteinové cíle lze časně dosáhnout použitím proteinových </a:t>
            </a:r>
            <a:r>
              <a:rPr lang="cs-CZ" sz="2400" dirty="0" err="1"/>
              <a:t>doplnků</a:t>
            </a:r>
            <a:r>
              <a:rPr lang="cs-CZ" sz="2400" dirty="0"/>
              <a:t> (</a:t>
            </a:r>
            <a:r>
              <a:rPr lang="cs-CZ" sz="2400" dirty="0" err="1"/>
              <a:t>Protifar</a:t>
            </a:r>
            <a:r>
              <a:rPr lang="cs-CZ" sz="2400" dirty="0"/>
              <a:t>, </a:t>
            </a:r>
            <a:r>
              <a:rPr lang="cs-CZ" sz="2400" dirty="0" err="1"/>
              <a:t>Fresubin</a:t>
            </a:r>
            <a:r>
              <a:rPr lang="cs-CZ" sz="2400" dirty="0"/>
              <a:t> protein </a:t>
            </a:r>
            <a:r>
              <a:rPr lang="cs-CZ" sz="2400" dirty="0" err="1"/>
              <a:t>powder</a:t>
            </a:r>
            <a:r>
              <a:rPr lang="cs-CZ" sz="2400" dirty="0"/>
              <a:t>) nebo správně zvolenou suplementární (</a:t>
            </a:r>
            <a:r>
              <a:rPr lang="cs-CZ" sz="2400" dirty="0" err="1"/>
              <a:t>doplnkovou</a:t>
            </a:r>
            <a:r>
              <a:rPr lang="cs-CZ" sz="2400" dirty="0"/>
              <a:t>) PV (</a:t>
            </a:r>
            <a:r>
              <a:rPr lang="cs-CZ" sz="2400" dirty="0" err="1"/>
              <a:t>NPE:gN</a:t>
            </a:r>
            <a:r>
              <a:rPr lang="cs-CZ" sz="2400" dirty="0"/>
              <a:t>&lt;80:1).</a:t>
            </a:r>
            <a:endParaRPr lang="cs-CZ" sz="26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6176963"/>
            <a:ext cx="104602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(1) </a:t>
            </a:r>
            <a:r>
              <a:rPr lang="cs-CZ" sz="1000" dirty="0" err="1"/>
              <a:t>Kreymann</a:t>
            </a:r>
            <a:r>
              <a:rPr lang="cs-CZ" sz="1000" dirty="0"/>
              <a:t> G, </a:t>
            </a:r>
            <a:r>
              <a:rPr lang="cs-CZ" sz="1000" dirty="0" err="1"/>
              <a:t>DeLegge</a:t>
            </a:r>
            <a:r>
              <a:rPr lang="cs-CZ" sz="1000" dirty="0"/>
              <a:t> MH, Luft G, </a:t>
            </a:r>
            <a:r>
              <a:rPr lang="cs-CZ" sz="1000" dirty="0" err="1"/>
              <a:t>Hise</a:t>
            </a:r>
            <a:r>
              <a:rPr lang="cs-CZ" sz="1000" dirty="0"/>
              <a:t> ME, </a:t>
            </a:r>
            <a:r>
              <a:rPr lang="cs-CZ" sz="1000" dirty="0" err="1"/>
              <a:t>Zaloga</a:t>
            </a:r>
            <a:r>
              <a:rPr lang="cs-CZ" sz="1000" dirty="0"/>
              <a:t> GP. </a:t>
            </a:r>
            <a:r>
              <a:rPr lang="cs-CZ" sz="1000" dirty="0" err="1"/>
              <a:t>The</a:t>
            </a:r>
            <a:r>
              <a:rPr lang="cs-CZ" sz="1000" dirty="0"/>
              <a:t> ratio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expenditure</a:t>
            </a:r>
            <a:r>
              <a:rPr lang="cs-CZ" sz="1000" dirty="0"/>
              <a:t> to </a:t>
            </a:r>
            <a:r>
              <a:rPr lang="cs-CZ" sz="1000" dirty="0" err="1"/>
              <a:t>nitrogen</a:t>
            </a:r>
            <a:r>
              <a:rPr lang="cs-CZ" sz="1000" dirty="0"/>
              <a:t> </a:t>
            </a:r>
            <a:r>
              <a:rPr lang="cs-CZ" sz="1000" dirty="0" err="1"/>
              <a:t>loss</a:t>
            </a:r>
            <a:r>
              <a:rPr lang="cs-CZ" sz="1000" dirty="0"/>
              <a:t> in diverse </a:t>
            </a:r>
            <a:r>
              <a:rPr lang="cs-CZ" sz="1000" dirty="0" err="1"/>
              <a:t>patient</a:t>
            </a:r>
            <a:r>
              <a:rPr lang="cs-CZ" sz="1000" dirty="0"/>
              <a:t> </a:t>
            </a:r>
            <a:r>
              <a:rPr lang="cs-CZ" sz="1000" dirty="0" err="1"/>
              <a:t>groups</a:t>
            </a:r>
            <a:r>
              <a:rPr lang="cs-CZ" sz="1000" dirty="0"/>
              <a:t> e a </a:t>
            </a:r>
            <a:r>
              <a:rPr lang="cs-CZ" sz="1000" dirty="0" err="1"/>
              <a:t>systematic</a:t>
            </a:r>
            <a:r>
              <a:rPr lang="cs-CZ" sz="1000" dirty="0"/>
              <a:t> </a:t>
            </a:r>
            <a:r>
              <a:rPr lang="cs-CZ" sz="1000" dirty="0" err="1"/>
              <a:t>review</a:t>
            </a:r>
            <a:r>
              <a:rPr lang="cs-CZ" sz="1000" dirty="0"/>
              <a:t>. </a:t>
            </a:r>
            <a:r>
              <a:rPr lang="cs-CZ" sz="1000" dirty="0" err="1"/>
              <a:t>Clin</a:t>
            </a:r>
            <a:r>
              <a:rPr lang="cs-CZ" sz="1000" dirty="0"/>
              <a:t> </a:t>
            </a:r>
            <a:r>
              <a:rPr lang="cs-CZ" sz="1000" dirty="0" err="1"/>
              <a:t>Nutr</a:t>
            </a:r>
            <a:r>
              <a:rPr lang="cs-CZ" sz="1000" dirty="0"/>
              <a:t> 2012;31:168e75</a:t>
            </a:r>
          </a:p>
          <a:p>
            <a:r>
              <a:rPr lang="cs-CZ" sz="1000" dirty="0"/>
              <a:t>(2)</a:t>
            </a:r>
            <a:r>
              <a:rPr lang="cs-CZ" sz="1000" u="sng" dirty="0"/>
              <a:t> </a:t>
            </a:r>
            <a:r>
              <a:rPr lang="cs-CZ" sz="1000" u="sng" dirty="0" err="1"/>
              <a:t>Stephen</a:t>
            </a:r>
            <a:r>
              <a:rPr lang="cs-CZ" sz="1000" u="sng" dirty="0"/>
              <a:t> </a:t>
            </a:r>
            <a:r>
              <a:rPr lang="cs-CZ" sz="1000" u="sng" dirty="0" err="1"/>
              <a:t>Taylor</a:t>
            </a:r>
            <a:r>
              <a:rPr lang="cs-CZ" sz="1000" dirty="0" err="1"/>
              <a:t>,et</a:t>
            </a:r>
            <a:r>
              <a:rPr lang="cs-CZ" sz="1000" dirty="0"/>
              <a:t> al. </a:t>
            </a:r>
            <a:r>
              <a:rPr lang="cs-CZ" sz="1000" dirty="0" err="1"/>
              <a:t>Critical</a:t>
            </a:r>
            <a:r>
              <a:rPr lang="cs-CZ" sz="1000" dirty="0"/>
              <a:t> care: Meeting protein </a:t>
            </a:r>
            <a:r>
              <a:rPr lang="cs-CZ" sz="1000" dirty="0" err="1"/>
              <a:t>requirements</a:t>
            </a:r>
            <a:r>
              <a:rPr lang="cs-CZ" sz="1000" dirty="0"/>
              <a:t> </a:t>
            </a:r>
            <a:r>
              <a:rPr lang="cs-CZ" sz="1000" dirty="0" err="1"/>
              <a:t>without</a:t>
            </a:r>
            <a:r>
              <a:rPr lang="cs-CZ" sz="1000" dirty="0"/>
              <a:t> </a:t>
            </a:r>
            <a:r>
              <a:rPr lang="cs-CZ" sz="1000" dirty="0" err="1"/>
              <a:t>overfeeding</a:t>
            </a:r>
            <a:r>
              <a:rPr lang="cs-CZ" sz="1000" dirty="0"/>
              <a:t> </a:t>
            </a:r>
            <a:r>
              <a:rPr lang="cs-CZ" sz="1000" dirty="0" err="1"/>
              <a:t>energy</a:t>
            </a:r>
            <a:r>
              <a:rPr lang="cs-CZ" sz="1000" dirty="0"/>
              <a:t>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ESPEN.Vol.11, </a:t>
            </a:r>
            <a:r>
              <a:rPr lang="cs-CZ" sz="1000" dirty="0" err="1"/>
              <a:t>February</a:t>
            </a:r>
            <a:r>
              <a:rPr lang="cs-CZ" sz="1000" dirty="0"/>
              <a:t> 2016, 55–62.</a:t>
            </a:r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2761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Dosažení nutričního cíle umělou výživou na JIP</a:t>
            </a:r>
            <a:br>
              <a:rPr lang="cs-CZ" sz="3600" b="1" dirty="0">
                <a:latin typeface="+mn-lt"/>
              </a:rPr>
            </a:br>
            <a:r>
              <a:rPr lang="cs-CZ" sz="3600" b="1" dirty="0">
                <a:latin typeface="+mn-lt"/>
              </a:rPr>
              <a:t>ESPEN 2018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2400" dirty="0"/>
              <a:t>Zahájení umělé výživy by měla být zajištěna u pacientů, kteří zůstávají na  JIP déle 48hod.</a:t>
            </a:r>
          </a:p>
          <a:p>
            <a:pPr lvl="0">
              <a:buNone/>
            </a:pPr>
            <a:r>
              <a:rPr lang="cs-CZ" sz="2400" dirty="0"/>
              <a:t>    (tito nemocní jsou rizikoví z hlediska rozvoje malnutrice) </a:t>
            </a:r>
          </a:p>
          <a:p>
            <a:r>
              <a:rPr lang="cs-CZ" sz="2400" dirty="0"/>
              <a:t>Per os příjem je preferován před EN a PN u pacientů, kteří jsou schopní jíst</a:t>
            </a:r>
          </a:p>
          <a:p>
            <a:r>
              <a:rPr lang="cs-CZ" sz="2400" dirty="0"/>
              <a:t>Pokud per os příjem není možný, je indikována časná EN (během 48 hod.)</a:t>
            </a:r>
          </a:p>
          <a:p>
            <a:r>
              <a:rPr lang="cs-CZ" sz="2400" dirty="0"/>
              <a:t>Mělo by být upřednostněno kontinuální podání EN před bolusovým</a:t>
            </a:r>
          </a:p>
          <a:p>
            <a:r>
              <a:rPr lang="cs-CZ" sz="2400" dirty="0"/>
              <a:t>Žaludeční přístup by měl být brán jako standardní pro zahájení realimentace EN </a:t>
            </a:r>
          </a:p>
          <a:p>
            <a:r>
              <a:rPr lang="cs-CZ" sz="2400" dirty="0"/>
              <a:t>Pokud pacient netoleruje žaludeční přístup a </a:t>
            </a:r>
            <a:r>
              <a:rPr lang="cs-CZ" sz="2400" dirty="0" err="1"/>
              <a:t>prokinetika</a:t>
            </a:r>
            <a:r>
              <a:rPr lang="cs-CZ" sz="2400" dirty="0"/>
              <a:t> nemají účinek, měla by být zajištěn </a:t>
            </a:r>
            <a:r>
              <a:rPr lang="cs-CZ" sz="2400" dirty="0" err="1"/>
              <a:t>postpylorický</a:t>
            </a:r>
            <a:r>
              <a:rPr lang="cs-CZ" sz="2400" dirty="0"/>
              <a:t> přístup.</a:t>
            </a:r>
          </a:p>
          <a:p>
            <a:r>
              <a:rPr lang="cs-CZ" sz="2400" dirty="0"/>
              <a:t>pacientů s předpokládaným vyšším rizikem aspirace je doporučen </a:t>
            </a:r>
            <a:r>
              <a:rPr lang="cs-CZ" sz="2400" dirty="0" err="1"/>
              <a:t>postpylorický</a:t>
            </a:r>
            <a:r>
              <a:rPr lang="cs-CZ" sz="2400" dirty="0"/>
              <a:t>, zejména jejunální přístup </a:t>
            </a:r>
          </a:p>
          <a:p>
            <a:r>
              <a:rPr lang="cs-CZ" sz="2400" dirty="0"/>
              <a:t>Pokud je kontraindikován per os příjem i EN, měla by být ordinována PN během 3 dnů</a:t>
            </a:r>
          </a:p>
          <a:p>
            <a:r>
              <a:rPr lang="cs-CZ" sz="2400" dirty="0"/>
              <a:t>Vždy je snaha, pokud to jde zachovat </a:t>
            </a:r>
            <a:r>
              <a:rPr lang="cs-CZ" sz="2400" dirty="0" err="1"/>
              <a:t>aspon</a:t>
            </a:r>
            <a:r>
              <a:rPr lang="cs-CZ" sz="2400" dirty="0"/>
              <a:t> trofickou dávku EV (250-500ml/den)</a:t>
            </a:r>
          </a:p>
          <a:p>
            <a:endParaRPr lang="cs-CZ" sz="24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4152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Dosažení nutričního cíle umělou výživou na JIP</a:t>
            </a:r>
            <a:br>
              <a:rPr lang="cs-CZ" sz="3600" b="1" dirty="0">
                <a:latin typeface="+mn-lt"/>
              </a:rPr>
            </a:br>
            <a:r>
              <a:rPr lang="cs-CZ" sz="3600" b="1" dirty="0">
                <a:latin typeface="+mn-lt"/>
              </a:rPr>
              <a:t>ESPEN 2018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 pacientů, kteří plně netolerují EN během 1 týdne na JIP, by měla být individuálně zváženo podání PN.</a:t>
            </a:r>
          </a:p>
          <a:p>
            <a:r>
              <a:rPr lang="cs-CZ" sz="2400" dirty="0"/>
              <a:t>PN by neměla být započata, pokud nebyla maximálně podpořena tolerance EN</a:t>
            </a:r>
          </a:p>
          <a:p>
            <a:r>
              <a:rPr lang="cs-CZ" sz="2400" dirty="0"/>
              <a:t>Během kritického stavu by mělo být podáno 1.3 g/kg proteinů , E:20-25 </a:t>
            </a:r>
            <a:r>
              <a:rPr lang="cs-CZ" sz="2400" dirty="0" err="1"/>
              <a:t>kcal</a:t>
            </a:r>
            <a:r>
              <a:rPr lang="cs-CZ" sz="2400" dirty="0"/>
              <a:t>/kg BW (E&lt;70% potřeb 0-3dny,  pak při dobré toleranci EV možné navýšit na 80-100%)</a:t>
            </a:r>
          </a:p>
          <a:p>
            <a:r>
              <a:rPr lang="cs-CZ" sz="2400" dirty="0"/>
              <a:t>Dávka glukózy (PN) nebo </a:t>
            </a:r>
            <a:r>
              <a:rPr lang="cs-CZ" sz="2400" dirty="0" err="1"/>
              <a:t>karbohydrátů</a:t>
            </a:r>
            <a:r>
              <a:rPr lang="cs-CZ" sz="2400" dirty="0"/>
              <a:t> (EN) by neměla překročit 5mg/kg/min.</a:t>
            </a:r>
          </a:p>
          <a:p>
            <a:r>
              <a:rPr lang="cs-CZ" sz="2400" dirty="0"/>
              <a:t>Intravenózní lipidy by neměly překročit dávku 1.5g/kg/den</a:t>
            </a:r>
          </a:p>
        </p:txBody>
      </p:sp>
    </p:spTree>
    <p:extLst>
      <p:ext uri="{BB962C8B-B14F-4D97-AF65-F5344CB8AC3E}">
        <p14:creationId xmlns:p14="http://schemas.microsoft.com/office/powerpoint/2010/main" val="3044152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Dosažení nutričního cíle umělou výživou na JIP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Přípravky EV podle fáze kritického stavu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421" y="2425728"/>
            <a:ext cx="8027661" cy="35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Kriticky nemocný pacient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Kritický stav je srovnatelný s vrcholovou zátěží trénovaného sportovce</a:t>
            </a:r>
          </a:p>
          <a:p>
            <a:r>
              <a:rPr lang="cs-CZ" sz="2600" dirty="0"/>
              <a:t>ICU pacient je netrénovaný amatér běžící závod 24/7 bez restaurační fáze, bez metabolické rehabilitace</a:t>
            </a:r>
          </a:p>
          <a:p>
            <a:r>
              <a:rPr lang="cs-CZ" sz="2600" dirty="0"/>
              <a:t>Intenzivní katabolický (</a:t>
            </a:r>
            <a:r>
              <a:rPr lang="cs-CZ" sz="2600" dirty="0" err="1"/>
              <a:t>hypermetabolický</a:t>
            </a:r>
            <a:r>
              <a:rPr lang="cs-CZ" sz="2600" dirty="0"/>
              <a:t>) stav organismu </a:t>
            </a:r>
          </a:p>
          <a:p>
            <a:r>
              <a:rPr lang="cs-CZ" sz="2600" dirty="0"/>
              <a:t>Nejvíce ohroženou skupinou jsou nemocní s rizikem, či již přítomnou malnutricí</a:t>
            </a:r>
            <a:endParaRPr lang="cs-CZ" sz="2600" i="1" dirty="0"/>
          </a:p>
          <a:p>
            <a:r>
              <a:rPr lang="cs-CZ" sz="2600" dirty="0"/>
              <a:t>Tito nemocní také nejvíce profitují z časně zahájené “adekvátní“ umělé výživy na JIP.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226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Dosažení nutričního cíle umělou výživou na JIP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Předcházet protein-energetickému </a:t>
            </a:r>
            <a:r>
              <a:rPr lang="cs-CZ" b="1" dirty="0"/>
              <a:t>deficitu na JIP </a:t>
            </a:r>
          </a:p>
          <a:p>
            <a:pPr marL="342900" indent="-342900">
              <a:spcBef>
                <a:spcPct val="20000"/>
              </a:spcBef>
              <a:buNone/>
              <a:defRPr/>
            </a:pPr>
            <a:r>
              <a:rPr lang="cs-CZ" dirty="0"/>
              <a:t>   - kalkulovat </a:t>
            </a:r>
            <a:r>
              <a:rPr lang="cs-CZ" dirty="0" err="1"/>
              <a:t>proteinkalorický</a:t>
            </a:r>
            <a:r>
              <a:rPr lang="cs-CZ" dirty="0"/>
              <a:t> cíl</a:t>
            </a:r>
          </a:p>
          <a:p>
            <a:pPr marL="342900" indent="-342900">
              <a:spcBef>
                <a:spcPct val="20000"/>
              </a:spcBef>
              <a:buNone/>
              <a:defRPr/>
            </a:pPr>
            <a:r>
              <a:rPr lang="cs-CZ" dirty="0"/>
              <a:t>   - pokud EV </a:t>
            </a:r>
            <a:r>
              <a:rPr lang="cs-CZ" dirty="0">
                <a:sym typeface="Symbol"/>
              </a:rPr>
              <a:t> 75-80% cíle  přidávat </a:t>
            </a:r>
            <a:r>
              <a:rPr lang="cs-CZ" dirty="0" err="1">
                <a:sym typeface="Symbol"/>
              </a:rPr>
              <a:t>suplementační</a:t>
            </a:r>
            <a:r>
              <a:rPr lang="cs-CZ" dirty="0">
                <a:sym typeface="Symbol"/>
              </a:rPr>
              <a:t> PV</a:t>
            </a:r>
          </a:p>
          <a:p>
            <a:pPr marL="342900" indent="-342900">
              <a:spcBef>
                <a:spcPct val="20000"/>
              </a:spcBef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  -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protokolizace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výživy – pravidelná kontrola podávané energie</a:t>
            </a:r>
          </a:p>
          <a:p>
            <a:pPr marL="342900" indent="-342900">
              <a:spcBef>
                <a:spcPct val="20000"/>
              </a:spcBef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     bílkovin umělou výživou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endParaRPr lang="cs-CZ" sz="3600" b="1" dirty="0"/>
          </a:p>
          <a:p>
            <a:endParaRPr lang="cs-CZ" sz="3600" b="1" dirty="0"/>
          </a:p>
          <a:p>
            <a:pPr marL="0" indent="0" algn="ctr">
              <a:buNone/>
            </a:pPr>
            <a:r>
              <a:rPr lang="cs-CZ" sz="36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8858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>
                <a:latin typeface="+mn-lt"/>
              </a:rPr>
              <a:t>Konsenzualní</a:t>
            </a:r>
            <a:r>
              <a:rPr lang="cs-CZ" b="1" dirty="0">
                <a:latin typeface="+mn-lt"/>
              </a:rPr>
              <a:t> doporučení pro diagnostiku malnutrice v nemoci </a:t>
            </a:r>
            <a:r>
              <a:rPr lang="cs-CZ" sz="2200" b="1" dirty="0">
                <a:latin typeface="+mn-lt"/>
              </a:rPr>
              <a:t>(GLIM- </a:t>
            </a:r>
            <a:r>
              <a:rPr lang="cs-CZ" sz="2200" b="1" dirty="0" err="1">
                <a:latin typeface="+mn-lt"/>
              </a:rPr>
              <a:t>Global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Leadership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Iniciative</a:t>
            </a:r>
            <a:r>
              <a:rPr lang="cs-CZ" sz="2200" b="1" dirty="0">
                <a:latin typeface="+mn-lt"/>
              </a:rPr>
              <a:t> on </a:t>
            </a:r>
            <a:r>
              <a:rPr lang="cs-CZ" sz="2200" b="1" dirty="0" err="1">
                <a:latin typeface="+mn-lt"/>
              </a:rPr>
              <a:t>Malnutrition</a:t>
            </a:r>
            <a:r>
              <a:rPr lang="cs-CZ" sz="2200" b="1" dirty="0">
                <a:latin typeface="+mn-lt"/>
              </a:rPr>
              <a:t>)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b="1" dirty="0"/>
              <a:t>Postup:</a:t>
            </a:r>
          </a:p>
          <a:p>
            <a:pPr marL="514350" indent="-514350">
              <a:buAutoNum type="arabicPeriod"/>
            </a:pPr>
            <a:r>
              <a:rPr lang="cs-CZ" b="1" dirty="0"/>
              <a:t>pozitivní nutriční </a:t>
            </a:r>
            <a:r>
              <a:rPr lang="cs-CZ" b="1" dirty="0" err="1"/>
              <a:t>skríning</a:t>
            </a:r>
            <a:r>
              <a:rPr lang="cs-CZ" b="1" dirty="0"/>
              <a:t> : </a:t>
            </a:r>
            <a:r>
              <a:rPr lang="cs-CZ" dirty="0"/>
              <a:t>NRS2002, MNA-SF, MUST..</a:t>
            </a:r>
          </a:p>
          <a:p>
            <a:pPr marL="514350" indent="-514350">
              <a:buAutoNum type="arabicPeriod"/>
            </a:pPr>
            <a:r>
              <a:rPr lang="cs-CZ" b="1" dirty="0" err="1"/>
              <a:t>fenotypické</a:t>
            </a:r>
            <a:r>
              <a:rPr lang="cs-CZ" b="1" dirty="0"/>
              <a:t> kriterium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r>
              <a:rPr lang="cs-CZ" dirty="0"/>
              <a:t>          a) nechtěný pokles váhy</a:t>
            </a:r>
          </a:p>
          <a:p>
            <a:pPr marL="514350" indent="-514350">
              <a:buNone/>
            </a:pPr>
            <a:r>
              <a:rPr lang="cs-CZ" dirty="0"/>
              <a:t>	 b) nízký BMI</a:t>
            </a:r>
          </a:p>
          <a:p>
            <a:pPr marL="514350" indent="-514350">
              <a:buNone/>
            </a:pPr>
            <a:r>
              <a:rPr lang="cs-CZ" dirty="0"/>
              <a:t> 	 c) snížená svalová hmota či svalová funkce</a:t>
            </a:r>
          </a:p>
          <a:p>
            <a:pPr marL="514350" indent="-514350">
              <a:buAutoNum type="arabicPeriod" startAt="3"/>
            </a:pPr>
            <a:r>
              <a:rPr lang="cs-CZ" b="1" dirty="0"/>
              <a:t>etiologické kriterium:</a:t>
            </a:r>
          </a:p>
          <a:p>
            <a:pPr marL="514350" indent="-514350">
              <a:buNone/>
            </a:pPr>
            <a:r>
              <a:rPr lang="cs-CZ" dirty="0"/>
              <a:t>	a) snížený příjem nebo porucha vstřebávání živin</a:t>
            </a:r>
          </a:p>
          <a:p>
            <a:pPr marL="514350" indent="-514350">
              <a:buNone/>
            </a:pPr>
            <a:r>
              <a:rPr lang="cs-CZ" dirty="0"/>
              <a:t>	b) přítomnost onemocnění/zánětlivý stav</a:t>
            </a:r>
          </a:p>
          <a:p>
            <a:pPr marL="514350" indent="-514350">
              <a:buAutoNum type="arabicPeriod" startAt="4"/>
            </a:pPr>
            <a:r>
              <a:rPr lang="cs-CZ" b="1" dirty="0" err="1"/>
              <a:t>Diagnoza</a:t>
            </a:r>
            <a:r>
              <a:rPr lang="cs-CZ" b="1" dirty="0"/>
              <a:t> malnutrice </a:t>
            </a:r>
            <a:r>
              <a:rPr lang="cs-CZ" dirty="0"/>
              <a:t>potvrzena, pokud splněno 1 </a:t>
            </a:r>
            <a:r>
              <a:rPr lang="cs-CZ" dirty="0" err="1"/>
              <a:t>fenotypické</a:t>
            </a:r>
            <a:r>
              <a:rPr lang="cs-CZ" dirty="0"/>
              <a:t> a 1 etiologické kriterium.</a:t>
            </a:r>
          </a:p>
          <a:p>
            <a:pPr marL="514350" indent="-514350">
              <a:buAutoNum type="arabicPeriod" startAt="4"/>
            </a:pPr>
            <a:r>
              <a:rPr lang="cs-CZ" b="1" dirty="0"/>
              <a:t>Závažnost</a:t>
            </a:r>
            <a:r>
              <a:rPr lang="cs-CZ" dirty="0"/>
              <a:t>  malnutrice je stanovena podle </a:t>
            </a:r>
            <a:r>
              <a:rPr lang="cs-CZ" dirty="0" err="1"/>
              <a:t>konkretních</a:t>
            </a:r>
            <a:r>
              <a:rPr lang="cs-CZ" dirty="0"/>
              <a:t> hodnot, do 2 stádií závažnosti (středně těžký a těžký stupeň)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err="1">
                <a:latin typeface="+mn-lt"/>
              </a:rPr>
              <a:t>Konsenzualní</a:t>
            </a:r>
            <a:r>
              <a:rPr lang="cs-CZ" b="1" dirty="0">
                <a:latin typeface="+mn-lt"/>
              </a:rPr>
              <a:t> doporučení pro diagnostiku malnutrice v nemoci </a:t>
            </a:r>
            <a:r>
              <a:rPr lang="cs-CZ" sz="2200" b="1" dirty="0">
                <a:latin typeface="+mn-lt"/>
              </a:rPr>
              <a:t>(GLIM- </a:t>
            </a:r>
            <a:r>
              <a:rPr lang="cs-CZ" sz="2200" b="1" dirty="0" err="1">
                <a:latin typeface="+mn-lt"/>
              </a:rPr>
              <a:t>Global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Leadership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Iniciative</a:t>
            </a:r>
            <a:r>
              <a:rPr lang="cs-CZ" sz="2200" b="1" dirty="0">
                <a:latin typeface="+mn-lt"/>
              </a:rPr>
              <a:t> on </a:t>
            </a:r>
            <a:r>
              <a:rPr lang="cs-CZ" sz="2200" b="1" dirty="0" err="1">
                <a:latin typeface="+mn-lt"/>
              </a:rPr>
              <a:t>Malnutrition</a:t>
            </a:r>
            <a:r>
              <a:rPr lang="cs-CZ" sz="2200" b="1" dirty="0">
                <a:latin typeface="+mn-lt"/>
              </a:rPr>
              <a:t>)</a:t>
            </a: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571461" y="1357299"/>
            <a:ext cx="10953827" cy="474027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461" y="6286521"/>
            <a:ext cx="110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i="1" dirty="0" err="1"/>
              <a:t>Volkert</a:t>
            </a:r>
            <a:r>
              <a:rPr lang="cs-CZ" sz="1200" i="1" dirty="0"/>
              <a:t> D, </a:t>
            </a:r>
            <a:r>
              <a:rPr lang="cs-CZ" sz="1200" i="1" dirty="0" err="1"/>
              <a:t>et</a:t>
            </a:r>
            <a:r>
              <a:rPr lang="cs-CZ" sz="1200" i="1" dirty="0"/>
              <a:t> </a:t>
            </a:r>
            <a:r>
              <a:rPr lang="cs-CZ" sz="1200" i="1" dirty="0" err="1"/>
              <a:t>al</a:t>
            </a:r>
            <a:r>
              <a:rPr lang="cs-CZ" sz="1200" i="1" dirty="0"/>
              <a:t>., ESPEN </a:t>
            </a:r>
            <a:r>
              <a:rPr lang="cs-CZ" sz="1200" i="1" dirty="0" err="1"/>
              <a:t>guideline</a:t>
            </a:r>
            <a:r>
              <a:rPr lang="cs-CZ" sz="1200" i="1" dirty="0"/>
              <a:t> on </a:t>
            </a:r>
            <a:r>
              <a:rPr lang="cs-CZ" sz="1200" i="1" dirty="0" err="1"/>
              <a:t>clinical</a:t>
            </a:r>
            <a:r>
              <a:rPr lang="cs-CZ" sz="1200" i="1" dirty="0"/>
              <a:t> </a:t>
            </a:r>
            <a:r>
              <a:rPr lang="cs-CZ" sz="1200" i="1" dirty="0" err="1"/>
              <a:t>nutrition</a:t>
            </a:r>
            <a:r>
              <a:rPr lang="cs-CZ" sz="1200" i="1" dirty="0"/>
              <a:t> </a:t>
            </a:r>
            <a:r>
              <a:rPr lang="cs-CZ" sz="1200" i="1" dirty="0" err="1"/>
              <a:t>and</a:t>
            </a:r>
            <a:r>
              <a:rPr lang="cs-CZ" sz="1200" i="1" dirty="0"/>
              <a:t> </a:t>
            </a:r>
            <a:r>
              <a:rPr lang="cs-CZ" sz="1200" i="1" dirty="0" err="1"/>
              <a:t>hydration</a:t>
            </a:r>
            <a:r>
              <a:rPr lang="cs-CZ" sz="1200" i="1" dirty="0"/>
              <a:t> in </a:t>
            </a:r>
            <a:r>
              <a:rPr lang="cs-CZ" sz="1200" i="1" dirty="0" err="1"/>
              <a:t>geriatrics</a:t>
            </a:r>
            <a:r>
              <a:rPr lang="cs-CZ" sz="1200" i="1" dirty="0"/>
              <a:t>, </a:t>
            </a:r>
            <a:r>
              <a:rPr lang="cs-CZ" sz="1200" i="1" dirty="0" err="1"/>
              <a:t>Clinical</a:t>
            </a:r>
            <a:r>
              <a:rPr lang="cs-CZ" sz="1200" i="1" dirty="0"/>
              <a:t> </a:t>
            </a:r>
            <a:r>
              <a:rPr lang="cs-CZ" sz="1200" i="1" dirty="0" err="1"/>
              <a:t>Nutrition</a:t>
            </a:r>
            <a:r>
              <a:rPr lang="cs-CZ" sz="1200" i="1" dirty="0"/>
              <a:t> (2018)</a:t>
            </a:r>
          </a:p>
        </p:txBody>
      </p:sp>
      <p:pic>
        <p:nvPicPr>
          <p:cNvPr id="5122" name="Picture 2" descr="C:\Users\Pospisilovi\Desktop\skreeni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0227" y="1559578"/>
            <a:ext cx="6919713" cy="4407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err="1">
                <a:latin typeface="+mn-lt"/>
              </a:rPr>
              <a:t>Konsenzualní</a:t>
            </a:r>
            <a:r>
              <a:rPr lang="cs-CZ" b="1" dirty="0">
                <a:latin typeface="+mn-lt"/>
              </a:rPr>
              <a:t> doporučení pro diagnostiku malnutrice v nemoci </a:t>
            </a:r>
            <a:r>
              <a:rPr lang="cs-CZ" sz="2200" b="1" dirty="0">
                <a:latin typeface="+mn-lt"/>
              </a:rPr>
              <a:t>(GLIM- </a:t>
            </a:r>
            <a:r>
              <a:rPr lang="cs-CZ" sz="2200" b="1" dirty="0" err="1">
                <a:latin typeface="+mn-lt"/>
              </a:rPr>
              <a:t>Global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Leadership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 err="1">
                <a:latin typeface="+mn-lt"/>
              </a:rPr>
              <a:t>Iniciative</a:t>
            </a:r>
            <a:r>
              <a:rPr lang="cs-CZ" sz="2200" b="1" dirty="0">
                <a:latin typeface="+mn-lt"/>
              </a:rPr>
              <a:t> on </a:t>
            </a:r>
            <a:r>
              <a:rPr lang="cs-CZ" sz="2200" b="1" dirty="0" err="1">
                <a:latin typeface="+mn-lt"/>
              </a:rPr>
              <a:t>Malnutrition</a:t>
            </a:r>
            <a:r>
              <a:rPr lang="cs-CZ" sz="2200" b="1" dirty="0">
                <a:latin typeface="+mn-lt"/>
              </a:rPr>
              <a:t>)</a:t>
            </a: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571461" y="1357299"/>
            <a:ext cx="10953827" cy="474027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461" y="6286521"/>
            <a:ext cx="110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i="1" dirty="0" err="1"/>
              <a:t>Volkert</a:t>
            </a:r>
            <a:r>
              <a:rPr lang="cs-CZ" sz="1200" i="1" dirty="0"/>
              <a:t> D, </a:t>
            </a:r>
            <a:r>
              <a:rPr lang="cs-CZ" sz="1200" i="1" dirty="0" err="1"/>
              <a:t>et</a:t>
            </a:r>
            <a:r>
              <a:rPr lang="cs-CZ" sz="1200" i="1" dirty="0"/>
              <a:t> </a:t>
            </a:r>
            <a:r>
              <a:rPr lang="cs-CZ" sz="1200" i="1" dirty="0" err="1"/>
              <a:t>al</a:t>
            </a:r>
            <a:r>
              <a:rPr lang="cs-CZ" sz="1200" i="1" dirty="0"/>
              <a:t>., ESPEN </a:t>
            </a:r>
            <a:r>
              <a:rPr lang="cs-CZ" sz="1200" i="1" dirty="0" err="1"/>
              <a:t>guideline</a:t>
            </a:r>
            <a:r>
              <a:rPr lang="cs-CZ" sz="1200" i="1" dirty="0"/>
              <a:t> on </a:t>
            </a:r>
            <a:r>
              <a:rPr lang="cs-CZ" sz="1200" i="1" dirty="0" err="1"/>
              <a:t>clinical</a:t>
            </a:r>
            <a:r>
              <a:rPr lang="cs-CZ" sz="1200" i="1" dirty="0"/>
              <a:t> </a:t>
            </a:r>
            <a:r>
              <a:rPr lang="cs-CZ" sz="1200" i="1" dirty="0" err="1"/>
              <a:t>nutrition</a:t>
            </a:r>
            <a:r>
              <a:rPr lang="cs-CZ" sz="1200" i="1" dirty="0"/>
              <a:t> </a:t>
            </a:r>
            <a:r>
              <a:rPr lang="cs-CZ" sz="1200" i="1" dirty="0" err="1"/>
              <a:t>and</a:t>
            </a:r>
            <a:r>
              <a:rPr lang="cs-CZ" sz="1200" i="1" dirty="0"/>
              <a:t> </a:t>
            </a:r>
            <a:r>
              <a:rPr lang="cs-CZ" sz="1200" i="1" dirty="0" err="1"/>
              <a:t>hydration</a:t>
            </a:r>
            <a:r>
              <a:rPr lang="cs-CZ" sz="1200" i="1" dirty="0"/>
              <a:t> in </a:t>
            </a:r>
            <a:r>
              <a:rPr lang="cs-CZ" sz="1200" i="1" dirty="0" err="1"/>
              <a:t>geriatrics</a:t>
            </a:r>
            <a:r>
              <a:rPr lang="cs-CZ" sz="1200" i="1" dirty="0"/>
              <a:t>, </a:t>
            </a:r>
            <a:r>
              <a:rPr lang="cs-CZ" sz="1200" i="1" dirty="0" err="1"/>
              <a:t>Clinical</a:t>
            </a:r>
            <a:r>
              <a:rPr lang="cs-CZ" sz="1200" i="1" dirty="0"/>
              <a:t> </a:t>
            </a:r>
            <a:r>
              <a:rPr lang="cs-CZ" sz="1200" i="1" dirty="0" err="1"/>
              <a:t>Nutrition</a:t>
            </a:r>
            <a:r>
              <a:rPr lang="cs-CZ" sz="1200" i="1" dirty="0"/>
              <a:t> (2018)</a:t>
            </a:r>
          </a:p>
        </p:txBody>
      </p:sp>
      <p:pic>
        <p:nvPicPr>
          <p:cNvPr id="6146" name="Picture 2" descr="C:\Users\Pospisilovi\Desktop\malnutric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7223" y="1527779"/>
            <a:ext cx="6602888" cy="2579271"/>
          </a:xfrm>
          <a:prstGeom prst="rect">
            <a:avLst/>
          </a:prstGeom>
          <a:noFill/>
        </p:spPr>
      </p:pic>
      <p:pic>
        <p:nvPicPr>
          <p:cNvPr id="6147" name="Picture 3" descr="C:\Users\Pospisilovi\Desktop\zavažnos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26" y="4214820"/>
            <a:ext cx="6692743" cy="1752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Opravdu rizikový pacient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b="1" dirty="0"/>
              <a:t>hmotnost</a:t>
            </a:r>
            <a:r>
              <a:rPr lang="cs-CZ" sz="2200" dirty="0"/>
              <a:t>			        		   18,5 </a:t>
            </a:r>
            <a:r>
              <a:rPr lang="cs-CZ" sz="2200" dirty="0">
                <a:sym typeface="Symbol"/>
              </a:rPr>
              <a:t> BMI  35</a:t>
            </a:r>
            <a:endParaRPr lang="cs-CZ" sz="2200" dirty="0"/>
          </a:p>
          <a:p>
            <a:r>
              <a:rPr lang="cs-CZ" sz="2200" b="1" dirty="0"/>
              <a:t>změna hmotnosti</a:t>
            </a:r>
            <a:r>
              <a:rPr lang="cs-CZ" sz="2200" dirty="0"/>
              <a:t>		      		  -5% /3-6měs. nebo -10%/6měs. </a:t>
            </a:r>
          </a:p>
          <a:p>
            <a:r>
              <a:rPr lang="cs-CZ" sz="2200" b="1" dirty="0"/>
              <a:t>svaly	</a:t>
            </a:r>
            <a:r>
              <a:rPr lang="cs-CZ" sz="2200" dirty="0"/>
              <a:t>			         		   </a:t>
            </a:r>
            <a:r>
              <a:rPr lang="cs-CZ" sz="2200" dirty="0" err="1"/>
              <a:t>sarkopenie</a:t>
            </a:r>
            <a:r>
              <a:rPr lang="cs-CZ" sz="2200" dirty="0"/>
              <a:t> M</a:t>
            </a:r>
            <a:r>
              <a:rPr lang="cs-CZ" sz="2200" dirty="0">
                <a:sym typeface="Symbol"/>
              </a:rPr>
              <a:t>7kg/m</a:t>
            </a:r>
            <a:r>
              <a:rPr lang="cs-CZ" sz="2200" baseline="30000" dirty="0">
                <a:sym typeface="Symbol"/>
              </a:rPr>
              <a:t>2</a:t>
            </a:r>
            <a:r>
              <a:rPr lang="cs-CZ" sz="2200" dirty="0">
                <a:sym typeface="Symbol"/>
              </a:rPr>
              <a:t>, Ž5kg/m</a:t>
            </a:r>
            <a:r>
              <a:rPr lang="cs-CZ" sz="2200" baseline="30000" dirty="0">
                <a:sym typeface="Symbol"/>
              </a:rPr>
              <a:t>2</a:t>
            </a:r>
          </a:p>
          <a:p>
            <a:pPr>
              <a:buNone/>
            </a:pPr>
            <a:r>
              <a:rPr lang="cs-CZ" sz="2200" dirty="0">
                <a:sym typeface="Symbol"/>
              </a:rPr>
              <a:t>					        		  svalové síly, soběstačnosti</a:t>
            </a:r>
            <a:endParaRPr lang="cs-CZ" sz="2200" dirty="0"/>
          </a:p>
          <a:p>
            <a:r>
              <a:rPr lang="cs-CZ" sz="2200" b="1" dirty="0"/>
              <a:t>hladovění předcházející</a:t>
            </a:r>
            <a:r>
              <a:rPr lang="cs-CZ" sz="2200" dirty="0"/>
              <a:t>	 		                </a:t>
            </a:r>
            <a:r>
              <a:rPr lang="cs-CZ" sz="2200" dirty="0">
                <a:sym typeface="Symbol"/>
              </a:rPr>
              <a:t>  50% denní potřeby  5-7 dní</a:t>
            </a:r>
          </a:p>
          <a:p>
            <a:r>
              <a:rPr lang="cs-CZ" sz="2200" b="1" dirty="0">
                <a:sym typeface="Symbol"/>
              </a:rPr>
              <a:t>hladovění předpokládané (za hospitalizace)</a:t>
            </a:r>
            <a:r>
              <a:rPr lang="cs-CZ" sz="2200" dirty="0">
                <a:sym typeface="Symbol"/>
              </a:rPr>
              <a:t>	   7dní  50% denní potřeby</a:t>
            </a:r>
          </a:p>
          <a:p>
            <a:pPr>
              <a:buNone/>
            </a:pPr>
            <a:r>
              <a:rPr lang="cs-CZ" sz="2200" dirty="0">
                <a:sym typeface="Symbol"/>
              </a:rPr>
              <a:t>						        	   10dní  60% denní potřeby </a:t>
            </a:r>
          </a:p>
          <a:p>
            <a:r>
              <a:rPr lang="cs-CZ" sz="2200" b="1" dirty="0"/>
              <a:t>imunita</a:t>
            </a:r>
            <a:r>
              <a:rPr lang="cs-CZ" sz="2200" dirty="0"/>
              <a:t>			        		   </a:t>
            </a:r>
            <a:r>
              <a:rPr lang="cs-CZ" sz="2200" dirty="0" err="1"/>
              <a:t>recid</a:t>
            </a:r>
            <a:r>
              <a:rPr lang="cs-CZ" sz="2200" dirty="0"/>
              <a:t>. </a:t>
            </a:r>
            <a:r>
              <a:rPr lang="cs-CZ" sz="2200" dirty="0" err="1"/>
              <a:t>infekty</a:t>
            </a:r>
            <a:r>
              <a:rPr lang="cs-CZ" sz="2200" dirty="0"/>
              <a:t>, </a:t>
            </a:r>
            <a:r>
              <a:rPr lang="cs-CZ" sz="2200" dirty="0">
                <a:sym typeface="Symbol"/>
              </a:rPr>
              <a:t>hojení ran</a:t>
            </a:r>
            <a:r>
              <a:rPr lang="cs-CZ" sz="2200" dirty="0"/>
              <a:t> </a:t>
            </a:r>
          </a:p>
          <a:p>
            <a:pPr lvl="0"/>
            <a:r>
              <a:rPr lang="cs-CZ" sz="2200" b="1" dirty="0"/>
              <a:t>nemoc = katabolismus</a:t>
            </a:r>
            <a:r>
              <a:rPr lang="cs-CZ" sz="2200" dirty="0"/>
              <a:t>		                                  </a:t>
            </a:r>
            <a:r>
              <a:rPr lang="cs-CZ" sz="2200" dirty="0">
                <a:sym typeface="Symbol"/>
              </a:rPr>
              <a:t></a:t>
            </a:r>
            <a:r>
              <a:rPr lang="cs-CZ" sz="2200" dirty="0"/>
              <a:t>zánětlivá odpověď, </a:t>
            </a:r>
            <a:r>
              <a:rPr lang="cs-CZ" sz="2200" dirty="0">
                <a:sym typeface="Symbol"/>
              </a:rPr>
              <a:t>katabolismus </a:t>
            </a:r>
          </a:p>
          <a:p>
            <a:pPr marL="0" lvl="0" indent="0">
              <a:buNone/>
            </a:pPr>
            <a:r>
              <a:rPr lang="cs-CZ" sz="2200" dirty="0">
                <a:sym typeface="Symbol"/>
              </a:rPr>
              <a:t> 				                                  </a:t>
            </a:r>
            <a:r>
              <a:rPr lang="cs-CZ" sz="2200" dirty="0" err="1">
                <a:sym typeface="Symbol"/>
              </a:rPr>
              <a:t>dU</a:t>
            </a:r>
            <a:r>
              <a:rPr lang="cs-CZ" sz="2200" dirty="0">
                <a:sym typeface="Symbol"/>
              </a:rPr>
              <a:t>-N  20g/d</a:t>
            </a:r>
          </a:p>
          <a:p>
            <a:pPr marL="0" lvl="0" indent="0">
              <a:buNone/>
            </a:pPr>
            <a:r>
              <a:rPr lang="cs-CZ" sz="2200" dirty="0">
                <a:sym typeface="Symbol"/>
              </a:rPr>
              <a:t>				                                  přítomnost chronického onemocnění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53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Nutriční cíle na JIP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Energie:</a:t>
            </a:r>
          </a:p>
          <a:p>
            <a:pPr marL="0" indent="0">
              <a:buNone/>
            </a:pPr>
            <a:r>
              <a:rPr lang="cs-CZ" dirty="0"/>
              <a:t>  - nepřímá kalorimetrie (zlatý standard)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- formule (25-30 kcal/kg BW)</a:t>
            </a:r>
            <a:endParaRPr lang="cs-CZ" sz="1200" dirty="0"/>
          </a:p>
          <a:p>
            <a:r>
              <a:rPr lang="cs-CZ" b="1" dirty="0"/>
              <a:t>Protein: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/>
              <a:t>  </a:t>
            </a:r>
            <a:r>
              <a:rPr lang="cs-CZ" dirty="0"/>
              <a:t>- ESPEN: 1,3-1,5g/kg/BW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- ASPEN: podle BMI (&lt;30:1,2-2,0g; 30-40:2,0g; &gt;40:2,5g)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34243" y="4551092"/>
            <a:ext cx="720566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1400" i="1" dirty="0"/>
              <a:t>BW </a:t>
            </a:r>
            <a:r>
              <a:rPr lang="cs-CZ" sz="1400" dirty="0"/>
              <a:t>rozlišujeme </a:t>
            </a:r>
            <a:r>
              <a:rPr lang="cs-CZ" sz="1400" i="1" dirty="0"/>
              <a:t>ABW, IBW</a:t>
            </a:r>
            <a:r>
              <a:rPr lang="cs-CZ" sz="1400" dirty="0"/>
              <a:t> a </a:t>
            </a:r>
            <a:r>
              <a:rPr lang="cs-CZ" sz="1400" i="1" dirty="0"/>
              <a:t>Adj.BW</a:t>
            </a:r>
            <a:r>
              <a:rPr lang="cs-CZ" sz="1400" dirty="0"/>
              <a:t>.</a:t>
            </a:r>
          </a:p>
          <a:p>
            <a:r>
              <a:rPr lang="cs-CZ" sz="1400" i="1" dirty="0"/>
              <a:t>IBW</a:t>
            </a:r>
            <a:r>
              <a:rPr lang="cs-CZ" sz="1400" dirty="0"/>
              <a:t>: pokud rozdíl </a:t>
            </a:r>
            <a:r>
              <a:rPr lang="cs-CZ" sz="1400" i="1" dirty="0"/>
              <a:t>ABW-IBW</a:t>
            </a:r>
            <a:r>
              <a:rPr lang="cs-CZ" sz="1400" dirty="0"/>
              <a:t>(výška-100) je &lt; 10%; </a:t>
            </a:r>
            <a:r>
              <a:rPr lang="cs-CZ" sz="1400" i="1" dirty="0"/>
              <a:t>ABW</a:t>
            </a:r>
            <a:r>
              <a:rPr lang="cs-CZ" sz="1400" dirty="0"/>
              <a:t>: pokud </a:t>
            </a:r>
            <a:r>
              <a:rPr lang="cs-CZ" sz="1400" i="1" dirty="0"/>
              <a:t>ABW&lt; 90% IBW</a:t>
            </a:r>
          </a:p>
          <a:p>
            <a:r>
              <a:rPr lang="cs-CZ" sz="1400" i="1" dirty="0"/>
              <a:t>Adj.BW</a:t>
            </a:r>
            <a:r>
              <a:rPr lang="cs-CZ" sz="1400" dirty="0"/>
              <a:t>: pokud </a:t>
            </a:r>
            <a:r>
              <a:rPr lang="cs-CZ" sz="1400" i="1" dirty="0"/>
              <a:t>ABW&gt;120% IBW</a:t>
            </a:r>
            <a:r>
              <a:rPr lang="cs-CZ" sz="1400" dirty="0"/>
              <a:t>; </a:t>
            </a:r>
            <a:r>
              <a:rPr lang="cs-CZ" sz="1400" i="1" dirty="0"/>
              <a:t>Adj.BW= (ABW-IBW)x 0,33 + IBW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4243" y="59112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(1) </a:t>
            </a:r>
            <a:r>
              <a:rPr lang="cs-CZ" sz="900" dirty="0" err="1"/>
              <a:t>Taylor</a:t>
            </a:r>
            <a:r>
              <a:rPr lang="cs-CZ" sz="900" dirty="0"/>
              <a:t> BE et al. </a:t>
            </a:r>
            <a:r>
              <a:rPr lang="cs-CZ" sz="900" dirty="0" err="1"/>
              <a:t>Guidelines</a:t>
            </a:r>
            <a:r>
              <a:rPr lang="cs-CZ" sz="900" dirty="0"/>
              <a:t> </a:t>
            </a:r>
            <a:r>
              <a:rPr lang="cs-CZ" sz="900" dirty="0" err="1"/>
              <a:t>for</a:t>
            </a:r>
            <a:r>
              <a:rPr lang="cs-CZ" sz="900" dirty="0"/>
              <a:t>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Provision</a:t>
            </a:r>
            <a:r>
              <a:rPr lang="cs-CZ" sz="900" dirty="0"/>
              <a:t> and </a:t>
            </a:r>
            <a:r>
              <a:rPr lang="cs-CZ" sz="900" dirty="0" err="1"/>
              <a:t>Assessment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 Support </a:t>
            </a:r>
            <a:r>
              <a:rPr lang="cs-CZ" sz="900" dirty="0" err="1"/>
              <a:t>Therapy</a:t>
            </a:r>
            <a:r>
              <a:rPr lang="cs-CZ" sz="900" dirty="0"/>
              <a:t> in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Adult</a:t>
            </a:r>
            <a:r>
              <a:rPr lang="cs-CZ" sz="900" dirty="0"/>
              <a:t>   </a:t>
            </a:r>
            <a:r>
              <a:rPr lang="cs-CZ" sz="900" dirty="0" err="1"/>
              <a:t>Critically</a:t>
            </a:r>
            <a:r>
              <a:rPr lang="cs-CZ" sz="900" dirty="0"/>
              <a:t> </a:t>
            </a:r>
            <a:r>
              <a:rPr lang="cs-CZ" sz="900" dirty="0" err="1"/>
              <a:t>Ill</a:t>
            </a:r>
            <a:r>
              <a:rPr lang="cs-CZ" sz="900" dirty="0"/>
              <a:t>  </a:t>
            </a:r>
            <a:r>
              <a:rPr lang="cs-CZ" sz="900" dirty="0" err="1"/>
              <a:t>Patient</a:t>
            </a:r>
            <a:r>
              <a:rPr lang="cs-CZ" sz="900" dirty="0"/>
              <a:t>:(SCCM )and (A.S.P.E.N.). </a:t>
            </a:r>
            <a:r>
              <a:rPr lang="cs-CZ" sz="900" dirty="0" err="1"/>
              <a:t>Crit</a:t>
            </a:r>
            <a:r>
              <a:rPr lang="cs-CZ" sz="900" dirty="0"/>
              <a:t> Care Med 2016;44:390-438.</a:t>
            </a:r>
          </a:p>
          <a:p>
            <a:r>
              <a:rPr lang="cs-CZ" sz="900" dirty="0"/>
              <a:t>(2) Singer P, Berger MM, Van den </a:t>
            </a:r>
            <a:r>
              <a:rPr lang="cs-CZ" sz="900" dirty="0" err="1"/>
              <a:t>Berghe</a:t>
            </a:r>
            <a:r>
              <a:rPr lang="cs-CZ" sz="900" dirty="0"/>
              <a:t> G, et al. ESPEN </a:t>
            </a:r>
            <a:r>
              <a:rPr lang="cs-CZ" sz="900" dirty="0" err="1"/>
              <a:t>guidelines</a:t>
            </a:r>
            <a:r>
              <a:rPr lang="cs-CZ" sz="900" dirty="0"/>
              <a:t> on </a:t>
            </a:r>
            <a:r>
              <a:rPr lang="cs-CZ" sz="900" dirty="0" err="1"/>
              <a:t>parenteral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: </a:t>
            </a:r>
            <a:r>
              <a:rPr lang="cs-CZ" sz="900" dirty="0" err="1"/>
              <a:t>intensive</a:t>
            </a:r>
            <a:r>
              <a:rPr lang="cs-CZ" sz="900" dirty="0"/>
              <a:t> care. </a:t>
            </a:r>
            <a:r>
              <a:rPr lang="cs-CZ" sz="900" dirty="0" err="1"/>
              <a:t>Clin</a:t>
            </a:r>
            <a:r>
              <a:rPr lang="cs-CZ" sz="900" dirty="0"/>
              <a:t>  </a:t>
            </a:r>
            <a:r>
              <a:rPr lang="cs-CZ" sz="900" dirty="0" err="1"/>
              <a:t>Nutr</a:t>
            </a:r>
            <a:r>
              <a:rPr lang="cs-CZ" sz="900" dirty="0"/>
              <a:t> 2009; 28:387-400.</a:t>
            </a:r>
          </a:p>
          <a:p>
            <a:r>
              <a:rPr lang="cs-CZ" sz="900" dirty="0"/>
              <a:t>(3) </a:t>
            </a:r>
            <a:r>
              <a:rPr lang="cs-CZ" sz="900" dirty="0" err="1"/>
              <a:t>McClave</a:t>
            </a:r>
            <a:r>
              <a:rPr lang="cs-CZ" sz="900" dirty="0"/>
              <a:t> SASPEN.( </a:t>
            </a:r>
            <a:r>
              <a:rPr lang="cs-CZ" sz="900" dirty="0" err="1"/>
              <a:t>Board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directors</a:t>
            </a:r>
            <a:r>
              <a:rPr lang="cs-CZ" sz="900" dirty="0"/>
              <a:t> and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American</a:t>
            </a:r>
            <a:r>
              <a:rPr lang="cs-CZ" sz="900" dirty="0"/>
              <a:t> </a:t>
            </a:r>
            <a:r>
              <a:rPr lang="cs-CZ" sz="900" dirty="0" err="1"/>
              <a:t>college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critical</a:t>
            </a:r>
            <a:r>
              <a:rPr lang="cs-CZ" sz="900" dirty="0"/>
              <a:t>  care </a:t>
            </a:r>
            <a:r>
              <a:rPr lang="cs-CZ" sz="900" dirty="0" err="1"/>
              <a:t>medicine</a:t>
            </a:r>
            <a:r>
              <a:rPr lang="cs-CZ" sz="900" dirty="0"/>
              <a:t>. </a:t>
            </a:r>
            <a:r>
              <a:rPr lang="cs-CZ" sz="900" dirty="0" err="1"/>
              <a:t>guidelines</a:t>
            </a:r>
            <a:r>
              <a:rPr lang="cs-CZ" sz="900" dirty="0"/>
              <a:t> </a:t>
            </a:r>
            <a:r>
              <a:rPr lang="cs-CZ" sz="900" dirty="0" err="1"/>
              <a:t>for</a:t>
            </a:r>
            <a:r>
              <a:rPr lang="cs-CZ" sz="900" dirty="0"/>
              <a:t> </a:t>
            </a:r>
            <a:r>
              <a:rPr lang="cs-CZ" sz="900" dirty="0" err="1"/>
              <a:t>the</a:t>
            </a:r>
            <a:r>
              <a:rPr lang="cs-CZ" sz="900" dirty="0"/>
              <a:t>    </a:t>
            </a:r>
            <a:r>
              <a:rPr lang="cs-CZ" sz="900" dirty="0" err="1"/>
              <a:t>provision</a:t>
            </a:r>
            <a:r>
              <a:rPr lang="cs-CZ" sz="900" dirty="0"/>
              <a:t> and </a:t>
            </a:r>
            <a:r>
              <a:rPr lang="cs-CZ" sz="900" dirty="0" err="1"/>
              <a:t>assessment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 support </a:t>
            </a:r>
            <a:r>
              <a:rPr lang="cs-CZ" sz="900" dirty="0" err="1"/>
              <a:t>therapy</a:t>
            </a:r>
            <a:r>
              <a:rPr lang="cs-CZ" sz="900" dirty="0"/>
              <a:t> in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adult</a:t>
            </a:r>
            <a:r>
              <a:rPr lang="cs-CZ" sz="900" dirty="0"/>
              <a:t> </a:t>
            </a:r>
            <a:r>
              <a:rPr lang="cs-CZ" sz="900" dirty="0" err="1"/>
              <a:t>critically</a:t>
            </a:r>
            <a:r>
              <a:rPr lang="cs-CZ" sz="900" dirty="0"/>
              <a:t> </a:t>
            </a:r>
            <a:r>
              <a:rPr lang="cs-CZ" sz="900" dirty="0" err="1"/>
              <a:t>ill</a:t>
            </a:r>
            <a:r>
              <a:rPr lang="cs-CZ" sz="900" dirty="0"/>
              <a:t> </a:t>
            </a:r>
            <a:r>
              <a:rPr lang="cs-CZ" sz="900" dirty="0" err="1"/>
              <a:t>patient</a:t>
            </a:r>
            <a:r>
              <a:rPr lang="cs-CZ" sz="900" dirty="0"/>
              <a:t>: (SCCM) and </a:t>
            </a:r>
          </a:p>
          <a:p>
            <a:r>
              <a:rPr lang="cs-CZ" sz="900" dirty="0"/>
              <a:t>      (A.S.P.E.N.)J </a:t>
            </a:r>
            <a:r>
              <a:rPr lang="cs-CZ" sz="900" dirty="0" err="1"/>
              <a:t>Parentr</a:t>
            </a:r>
            <a:r>
              <a:rPr lang="cs-CZ" sz="900" dirty="0"/>
              <a:t> Enter Nutr2009; 33: 277e317</a:t>
            </a:r>
          </a:p>
        </p:txBody>
      </p:sp>
    </p:spTree>
    <p:extLst>
      <p:ext uri="{BB962C8B-B14F-4D97-AF65-F5344CB8AC3E}">
        <p14:creationId xmlns:p14="http://schemas.microsoft.com/office/powerpoint/2010/main" val="2614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Nutriční cíle u kriticky nemocných</a:t>
            </a:r>
            <a:br>
              <a:rPr lang="cs-CZ" sz="3600" b="1" dirty="0">
                <a:latin typeface="+mn-lt"/>
              </a:rPr>
            </a:br>
            <a:r>
              <a:rPr lang="cs-CZ" sz="2400" b="1" dirty="0">
                <a:latin typeface="+mn-lt"/>
              </a:rPr>
              <a:t>(observační studie)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Alberda</a:t>
            </a:r>
            <a:r>
              <a:rPr lang="cs-CZ" b="1" dirty="0"/>
              <a:t> 2009, n=2772, LOS&gt;12d</a:t>
            </a:r>
            <a:r>
              <a:rPr lang="cs-CZ" i="1" dirty="0"/>
              <a:t>; </a:t>
            </a:r>
            <a:r>
              <a:rPr lang="cs-CZ" sz="2000" i="1" dirty="0"/>
              <a:t>průměrný příjem energie 1034kcal a bílkovin 47g (0,6g/kg/d). + 1000kcal (OR 0,76) a + 30gB (OR 0,84) snížilo 60 denní mortality u pacientů s BMI &lt;25 a &gt;35kg/m2; u pac. s BMI 25-35kg/m2 tento vztah pozorován nebyl.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199" y="3157311"/>
            <a:ext cx="3768674" cy="277538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200" y="6457890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Alberda</a:t>
            </a:r>
            <a:r>
              <a:rPr lang="cs-CZ" sz="1000" dirty="0"/>
              <a:t> C, </a:t>
            </a:r>
            <a:r>
              <a:rPr lang="cs-CZ" sz="1000" dirty="0" err="1"/>
              <a:t>Gramlich</a:t>
            </a:r>
            <a:r>
              <a:rPr lang="cs-CZ" sz="1000" dirty="0"/>
              <a:t> L, Jones N, et al.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relationship</a:t>
            </a:r>
            <a:r>
              <a:rPr lang="cs-CZ" sz="1000" dirty="0"/>
              <a:t> </a:t>
            </a:r>
            <a:r>
              <a:rPr lang="cs-CZ" sz="1000" dirty="0" err="1"/>
              <a:t>between</a:t>
            </a:r>
            <a:r>
              <a:rPr lang="cs-CZ" sz="1000" dirty="0"/>
              <a:t> </a:t>
            </a:r>
            <a:r>
              <a:rPr lang="cs-CZ" sz="1000" dirty="0" err="1"/>
              <a:t>nutritional</a:t>
            </a:r>
            <a:r>
              <a:rPr lang="cs-CZ" sz="1000" dirty="0"/>
              <a:t> </a:t>
            </a:r>
            <a:r>
              <a:rPr lang="cs-CZ" sz="1000" dirty="0" err="1"/>
              <a:t>intake</a:t>
            </a:r>
            <a:r>
              <a:rPr lang="cs-CZ" sz="1000" dirty="0"/>
              <a:t> and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outcomes</a:t>
            </a:r>
            <a:r>
              <a:rPr lang="cs-CZ" sz="1000" dirty="0"/>
              <a:t> in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: </a:t>
            </a:r>
            <a:r>
              <a:rPr lang="cs-CZ" sz="1000" dirty="0" err="1"/>
              <a:t>results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an</a:t>
            </a:r>
            <a:r>
              <a:rPr lang="cs-CZ" sz="1000" dirty="0"/>
              <a:t> </a:t>
            </a:r>
            <a:r>
              <a:rPr lang="cs-CZ" sz="1000" dirty="0" err="1"/>
              <a:t>international</a:t>
            </a:r>
            <a:r>
              <a:rPr lang="cs-CZ" sz="1000" dirty="0"/>
              <a:t> </a:t>
            </a:r>
            <a:r>
              <a:rPr lang="cs-CZ" sz="1000" dirty="0" err="1"/>
              <a:t>multicenter</a:t>
            </a:r>
            <a:r>
              <a:rPr lang="cs-CZ" sz="1000" dirty="0"/>
              <a:t> </a:t>
            </a:r>
            <a:r>
              <a:rPr lang="cs-CZ" sz="1000" dirty="0" err="1"/>
              <a:t>observational</a:t>
            </a:r>
            <a:r>
              <a:rPr lang="cs-CZ" sz="1000" dirty="0"/>
              <a:t> study. </a:t>
            </a:r>
            <a:r>
              <a:rPr lang="cs-CZ" sz="1000" dirty="0" err="1"/>
              <a:t>Intensive</a:t>
            </a:r>
            <a:r>
              <a:rPr lang="cs-CZ" sz="1000" dirty="0"/>
              <a:t> Care Med 2009;35:1728-37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38200" y="2926479"/>
            <a:ext cx="5397909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Energie</a:t>
            </a:r>
            <a:r>
              <a:rPr lang="cs-CZ" sz="2400" dirty="0"/>
              <a:t> ↓mortalitu, </a:t>
            </a:r>
            <a:r>
              <a:rPr lang="cs-CZ" sz="2400" b="1" dirty="0"/>
              <a:t>protein </a:t>
            </a:r>
            <a:r>
              <a:rPr lang="cs-CZ" sz="2400" dirty="0"/>
              <a:t>↓ mortalitu</a:t>
            </a:r>
          </a:p>
        </p:txBody>
      </p:sp>
      <p:sp>
        <p:nvSpPr>
          <p:cNvPr id="7" name="Obdélník 6"/>
          <p:cNvSpPr/>
          <p:nvPr/>
        </p:nvSpPr>
        <p:spPr>
          <a:xfrm>
            <a:off x="838200" y="3539629"/>
            <a:ext cx="1051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ELKE 2014: sepse n= 2270, LOS 3-12d</a:t>
            </a:r>
            <a:r>
              <a:rPr lang="cs-CZ" sz="2800" dirty="0"/>
              <a:t>; </a:t>
            </a:r>
            <a:r>
              <a:rPr lang="cs-CZ" sz="2000" i="1" dirty="0"/>
              <a:t>v průměru přijali 1059 kcal a 49gB (0,7g/kg) cestou EN. +1000kcal (OR 0,61), + 30gB (OR O,76)  snížilo 60 denní mortalitu.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38200" y="4436078"/>
            <a:ext cx="5397909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Energie</a:t>
            </a:r>
            <a:r>
              <a:rPr lang="cs-CZ" sz="2400" dirty="0"/>
              <a:t> ↓ mortalitu, </a:t>
            </a:r>
            <a:r>
              <a:rPr lang="cs-CZ" sz="2400" b="1" dirty="0"/>
              <a:t>protein </a:t>
            </a:r>
            <a:r>
              <a:rPr lang="cs-CZ" sz="2400" dirty="0"/>
              <a:t>↓ mortalitu</a:t>
            </a:r>
          </a:p>
        </p:txBody>
      </p:sp>
    </p:spTree>
    <p:extLst>
      <p:ext uri="{BB962C8B-B14F-4D97-AF65-F5344CB8AC3E}">
        <p14:creationId xmlns:p14="http://schemas.microsoft.com/office/powerpoint/2010/main" val="98769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Nutriční cíle u kriticky nemocných</a:t>
            </a:r>
            <a:br>
              <a:rPr lang="cs-CZ" sz="3600" b="1" dirty="0">
                <a:latin typeface="+mn-lt"/>
              </a:rPr>
            </a:br>
            <a:r>
              <a:rPr lang="cs-CZ" sz="2400" b="1" dirty="0">
                <a:latin typeface="+mn-lt"/>
              </a:rPr>
              <a:t>(observační studie)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err="1"/>
              <a:t>Weijs</a:t>
            </a:r>
            <a:r>
              <a:rPr lang="cs-CZ" b="1" dirty="0"/>
              <a:t> 2012, n=886, MEE</a:t>
            </a:r>
            <a:r>
              <a:rPr lang="cs-CZ" dirty="0"/>
              <a:t>; </a:t>
            </a:r>
            <a:r>
              <a:rPr lang="cs-CZ" sz="2000" i="1" dirty="0"/>
              <a:t>dosažení cílové energie (99%±5%) a bílkovin (1,2g/kg; 112%±12%) snížilo 28d mortalitu o 50% (HR 0,47); ve skupině pouze s energetickým cílem (96%±5%) pokles mortality pozorován nebyl. 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/>
          </a:p>
          <a:p>
            <a:pPr marL="0" indent="0">
              <a:spcBef>
                <a:spcPts val="0"/>
              </a:spcBef>
              <a:buNone/>
            </a:pPr>
            <a:r>
              <a:rPr lang="cs-CZ" b="1" dirty="0" err="1"/>
              <a:t>Weijs</a:t>
            </a:r>
            <a:r>
              <a:rPr lang="cs-CZ" b="1" dirty="0"/>
              <a:t> 2014, N=843, MEE, LOS≥4d; </a:t>
            </a:r>
            <a:r>
              <a:rPr lang="cs-CZ" sz="2000" dirty="0"/>
              <a:t>u </a:t>
            </a:r>
            <a:r>
              <a:rPr lang="cs-CZ" sz="2000" i="1" dirty="0"/>
              <a:t>pac. bez sepse či bez </a:t>
            </a:r>
            <a:r>
              <a:rPr lang="cs-CZ" sz="2000" i="1" dirty="0" err="1"/>
              <a:t>overfeedingu</a:t>
            </a:r>
            <a:r>
              <a:rPr lang="cs-CZ" sz="2000" i="1" dirty="0"/>
              <a:t> s příjmem bílkovin 4.den (&gt;1,2g/kg) byla snížena hospitalizační mortalita (OR 0,42); časný příjem bílkovin nezlepšil mortalitu u septických pacientů; časný energetický </a:t>
            </a:r>
            <a:r>
              <a:rPr lang="cs-CZ" sz="2000" i="1" dirty="0" err="1"/>
              <a:t>overfeeding</a:t>
            </a:r>
            <a:r>
              <a:rPr lang="cs-CZ" sz="2000" i="1" dirty="0"/>
              <a:t> zhoršoval mortalitu.</a:t>
            </a:r>
            <a:r>
              <a:rPr lang="cs-CZ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6256160"/>
            <a:ext cx="1135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1000" dirty="0"/>
              <a:t>(1)</a:t>
            </a:r>
            <a:r>
              <a:rPr lang="cs-CZ" sz="1000" dirty="0" err="1"/>
              <a:t>Weijs</a:t>
            </a:r>
            <a:r>
              <a:rPr lang="cs-CZ" sz="1000" dirty="0"/>
              <a:t> PJ, </a:t>
            </a:r>
            <a:r>
              <a:rPr lang="cs-CZ" sz="1000" dirty="0" err="1"/>
              <a:t>Stapel</a:t>
            </a:r>
            <a:r>
              <a:rPr lang="cs-CZ" sz="1000" dirty="0"/>
              <a:t> SN, de </a:t>
            </a:r>
            <a:r>
              <a:rPr lang="cs-CZ" sz="1000" dirty="0" err="1"/>
              <a:t>Groot</a:t>
            </a:r>
            <a:r>
              <a:rPr lang="cs-CZ" sz="1000" dirty="0"/>
              <a:t> SD, </a:t>
            </a:r>
            <a:r>
              <a:rPr lang="cs-CZ" sz="1000" dirty="0" err="1"/>
              <a:t>Driessen</a:t>
            </a:r>
            <a:r>
              <a:rPr lang="cs-CZ" sz="1000" dirty="0"/>
              <a:t> RH, de </a:t>
            </a:r>
            <a:r>
              <a:rPr lang="cs-CZ" sz="1000" dirty="0" err="1"/>
              <a:t>Jong</a:t>
            </a:r>
            <a:r>
              <a:rPr lang="cs-CZ" sz="1000" dirty="0"/>
              <a:t> E, </a:t>
            </a:r>
            <a:r>
              <a:rPr lang="cs-CZ" sz="1000" dirty="0" err="1"/>
              <a:t>Girbes</a:t>
            </a:r>
            <a:r>
              <a:rPr lang="cs-CZ" sz="1000" dirty="0"/>
              <a:t> AR, et al. </a:t>
            </a:r>
            <a:r>
              <a:rPr lang="cs-CZ" sz="1000" dirty="0" err="1"/>
              <a:t>Optimal</a:t>
            </a:r>
            <a:r>
              <a:rPr lang="cs-CZ" sz="1000" dirty="0"/>
              <a:t> protein and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</a:t>
            </a:r>
            <a:r>
              <a:rPr lang="cs-CZ" sz="1000" dirty="0" err="1"/>
              <a:t>decreases</a:t>
            </a:r>
            <a:r>
              <a:rPr lang="cs-CZ" sz="1000" dirty="0"/>
              <a:t> mortality in </a:t>
            </a:r>
            <a:r>
              <a:rPr lang="cs-CZ" sz="1000" dirty="0" err="1"/>
              <a:t>mechanically</a:t>
            </a:r>
            <a:r>
              <a:rPr lang="cs-CZ" sz="1000" dirty="0"/>
              <a:t> </a:t>
            </a:r>
            <a:r>
              <a:rPr lang="cs-CZ" sz="1000" dirty="0" err="1"/>
              <a:t>ventilated</a:t>
            </a:r>
            <a:r>
              <a:rPr lang="cs-CZ" sz="1000" dirty="0"/>
              <a:t>,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: a </a:t>
            </a:r>
            <a:r>
              <a:rPr lang="cs-CZ" sz="1000" dirty="0" err="1"/>
              <a:t>prospective</a:t>
            </a:r>
            <a:r>
              <a:rPr lang="cs-CZ" sz="1000" dirty="0"/>
              <a:t> </a:t>
            </a:r>
            <a:r>
              <a:rPr lang="cs-CZ" sz="1000" dirty="0" err="1"/>
              <a:t>observational</a:t>
            </a:r>
            <a:r>
              <a:rPr lang="cs-CZ" sz="1000" dirty="0"/>
              <a:t> </a:t>
            </a:r>
            <a:r>
              <a:rPr lang="cs-CZ" sz="1000" dirty="0" err="1"/>
              <a:t>cohort</a:t>
            </a:r>
            <a:r>
              <a:rPr lang="cs-CZ" sz="1000" dirty="0"/>
              <a:t> </a:t>
            </a:r>
          </a:p>
          <a:p>
            <a:pPr lvl="0"/>
            <a:r>
              <a:rPr lang="cs-CZ" sz="1000" dirty="0"/>
              <a:t>    study. JPEN J </a:t>
            </a:r>
            <a:r>
              <a:rPr lang="cs-CZ" sz="1000" dirty="0" err="1"/>
              <a:t>Parenter</a:t>
            </a:r>
            <a:r>
              <a:rPr lang="cs-CZ" sz="1000" dirty="0"/>
              <a:t> </a:t>
            </a:r>
            <a:r>
              <a:rPr lang="cs-CZ" sz="1000" dirty="0" err="1"/>
              <a:t>Enteral</a:t>
            </a:r>
            <a:r>
              <a:rPr lang="cs-CZ" sz="1000" dirty="0"/>
              <a:t> </a:t>
            </a:r>
            <a:r>
              <a:rPr lang="cs-CZ" sz="1000" dirty="0" err="1"/>
              <a:t>Nutr</a:t>
            </a:r>
            <a:r>
              <a:rPr lang="cs-CZ" sz="1000" dirty="0"/>
              <a:t>. 2012;36:60–8.</a:t>
            </a:r>
          </a:p>
          <a:p>
            <a:r>
              <a:rPr lang="cs-CZ" sz="1000" dirty="0"/>
              <a:t>(2) </a:t>
            </a:r>
            <a:r>
              <a:rPr lang="cs-CZ" sz="1000" dirty="0" err="1"/>
              <a:t>Weijs</a:t>
            </a:r>
            <a:r>
              <a:rPr lang="cs-CZ" sz="1000" dirty="0"/>
              <a:t> PJM, </a:t>
            </a:r>
            <a:r>
              <a:rPr lang="cs-CZ" sz="1000" dirty="0" err="1"/>
              <a:t>Looijaard</a:t>
            </a:r>
            <a:r>
              <a:rPr lang="cs-CZ" sz="1000" dirty="0"/>
              <a:t> WGPM, </a:t>
            </a:r>
            <a:r>
              <a:rPr lang="cs-CZ" sz="1000" dirty="0" err="1"/>
              <a:t>Beishuizen</a:t>
            </a:r>
            <a:r>
              <a:rPr lang="cs-CZ" sz="1000" dirty="0"/>
              <a:t> A, </a:t>
            </a:r>
            <a:r>
              <a:rPr lang="cs-CZ" sz="1000" dirty="0" err="1"/>
              <a:t>Girbes</a:t>
            </a:r>
            <a:r>
              <a:rPr lang="cs-CZ" sz="1000" dirty="0"/>
              <a:t> ARJ, </a:t>
            </a:r>
            <a:r>
              <a:rPr lang="cs-CZ" sz="1000" dirty="0" err="1"/>
              <a:t>Oudemans</a:t>
            </a:r>
            <a:r>
              <a:rPr lang="cs-CZ" sz="1000" dirty="0"/>
              <a:t>-van </a:t>
            </a:r>
            <a:r>
              <a:rPr lang="cs-CZ" sz="1000" dirty="0" err="1"/>
              <a:t>Straaten</a:t>
            </a:r>
            <a:r>
              <a:rPr lang="cs-CZ" sz="1000" dirty="0"/>
              <a:t> HM. Early </a:t>
            </a:r>
            <a:r>
              <a:rPr lang="cs-CZ" sz="1000" dirty="0" err="1"/>
              <a:t>high</a:t>
            </a:r>
            <a:r>
              <a:rPr lang="cs-CZ" sz="1000" dirty="0"/>
              <a:t> protein </a:t>
            </a:r>
            <a:r>
              <a:rPr lang="cs-CZ" sz="1000" dirty="0" err="1"/>
              <a:t>intake</a:t>
            </a:r>
            <a:r>
              <a:rPr lang="cs-CZ" sz="1000" dirty="0"/>
              <a:t> </a:t>
            </a:r>
            <a:r>
              <a:rPr lang="cs-CZ" sz="1000" dirty="0" err="1"/>
              <a:t>is</a:t>
            </a:r>
            <a:r>
              <a:rPr lang="cs-CZ" sz="1000" dirty="0"/>
              <a:t> </a:t>
            </a:r>
            <a:r>
              <a:rPr lang="cs-CZ" sz="1000" dirty="0" err="1"/>
              <a:t>associated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low</a:t>
            </a:r>
            <a:r>
              <a:rPr lang="cs-CZ" sz="1000" dirty="0"/>
              <a:t> mortality and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overfeeding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high</a:t>
            </a:r>
            <a:r>
              <a:rPr lang="cs-CZ" sz="1000" dirty="0"/>
              <a:t> mortality in non-</a:t>
            </a:r>
            <a:r>
              <a:rPr lang="cs-CZ" sz="1000" dirty="0" err="1"/>
              <a:t>septic</a:t>
            </a:r>
            <a:r>
              <a:rPr lang="cs-CZ" sz="1000" dirty="0"/>
              <a:t> </a:t>
            </a:r>
            <a:r>
              <a:rPr lang="cs-CZ" sz="1000" dirty="0" err="1"/>
              <a:t>mechanically</a:t>
            </a:r>
            <a:r>
              <a:rPr lang="cs-CZ" sz="1000" dirty="0"/>
              <a:t>  </a:t>
            </a:r>
          </a:p>
          <a:p>
            <a:r>
              <a:rPr lang="cs-CZ" sz="1000" dirty="0"/>
              <a:t>     </a:t>
            </a:r>
            <a:r>
              <a:rPr lang="cs-CZ" sz="1000" dirty="0" err="1"/>
              <a:t>ventilated</a:t>
            </a:r>
            <a:r>
              <a:rPr lang="cs-CZ" sz="1000" dirty="0"/>
              <a:t>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. </a:t>
            </a:r>
            <a:r>
              <a:rPr lang="cs-CZ" sz="1000" dirty="0" err="1"/>
              <a:t>Crit</a:t>
            </a:r>
            <a:r>
              <a:rPr lang="cs-CZ" sz="1000" dirty="0"/>
              <a:t> Care 2014;18:701</a:t>
            </a:r>
          </a:p>
          <a:p>
            <a:pPr lvl="0"/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09769" y="2534066"/>
            <a:ext cx="3952568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Energie</a:t>
            </a:r>
            <a:r>
              <a:rPr lang="cs-CZ" sz="2400" dirty="0"/>
              <a:t> + </a:t>
            </a:r>
            <a:r>
              <a:rPr lang="cs-CZ" sz="2400" b="1" dirty="0"/>
              <a:t>protein </a:t>
            </a:r>
            <a:r>
              <a:rPr lang="cs-CZ" sz="2400" dirty="0"/>
              <a:t>↓ mortalitu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882" y="3218968"/>
            <a:ext cx="3919537" cy="303719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043" y="3218968"/>
            <a:ext cx="3886132" cy="3037192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 rot="19470583">
            <a:off x="3351508" y="3777520"/>
            <a:ext cx="1350324" cy="242066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7941547" y="4189937"/>
            <a:ext cx="300037" cy="547627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710516" y="5087931"/>
            <a:ext cx="2182761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Protein</a:t>
            </a:r>
            <a:r>
              <a:rPr lang="cs-CZ" dirty="0"/>
              <a:t> ↓ </a:t>
            </a:r>
            <a:r>
              <a:rPr lang="cs-CZ" sz="2000" dirty="0"/>
              <a:t>mortalitu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05934" y="5087931"/>
            <a:ext cx="204073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Energie</a:t>
            </a:r>
            <a:r>
              <a:rPr lang="cs-CZ" dirty="0"/>
              <a:t> 80-90% REE</a:t>
            </a:r>
          </a:p>
        </p:txBody>
      </p:sp>
    </p:spTree>
    <p:extLst>
      <p:ext uri="{BB962C8B-B14F-4D97-AF65-F5344CB8AC3E}">
        <p14:creationId xmlns:p14="http://schemas.microsoft.com/office/powerpoint/2010/main" val="108323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2768</Words>
  <Application>Microsoft Office PowerPoint</Application>
  <PresentationFormat>Širokoúhlá obrazovka</PresentationFormat>
  <Paragraphs>215</Paragraphs>
  <Slides>21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Motiv Office</vt:lpstr>
      <vt:lpstr>Kriticky nemocný pacient</vt:lpstr>
      <vt:lpstr>Kriticky nemocný pacient</vt:lpstr>
      <vt:lpstr>Konsenzualní doporučení pro diagnostiku malnutrice v nemoci (GLIM- Global Leadership Iniciative on Malnutrition)</vt:lpstr>
      <vt:lpstr>Konsenzualní doporučení pro diagnostiku malnutrice v nemoci (GLIM- Global Leadership Iniciative on Malnutrition)</vt:lpstr>
      <vt:lpstr>Konsenzualní doporučení pro diagnostiku malnutrice v nemoci (GLIM- Global Leadership Iniciative on Malnutrition)</vt:lpstr>
      <vt:lpstr>Opravdu rizikový pacient </vt:lpstr>
      <vt:lpstr>Nutriční cíle na JIP </vt:lpstr>
      <vt:lpstr>Nutriční cíle u kriticky nemocných (observační studie)</vt:lpstr>
      <vt:lpstr>Nutriční cíle u kriticky nemocných (observační studie)</vt:lpstr>
      <vt:lpstr>Nutriční cíle u kriticky nemocných (observační studie)</vt:lpstr>
      <vt:lpstr>Doporučené nutriční cíle u kriticky nemocných na JIP (z výsledků observačních studii)</vt:lpstr>
      <vt:lpstr>Prezentace aplikace PowerPoint</vt:lpstr>
      <vt:lpstr>Fáze nemoci a metabolismus</vt:lpstr>
      <vt:lpstr>Fáze nemoci a metabolismus</vt:lpstr>
      <vt:lpstr>Co můžeme ovlivnit nebo změnit…</vt:lpstr>
      <vt:lpstr>Dosažení nutričního cíle umělou výživou na JIP</vt:lpstr>
      <vt:lpstr>Dosažení nutričního cíle umělou výživou na JIP ESPEN 2018</vt:lpstr>
      <vt:lpstr>Dosažení nutričního cíle umělou výživou na JIP ESPEN 2018</vt:lpstr>
      <vt:lpstr>Dosažení nutričního cíle umělou výživou na JIP</vt:lpstr>
      <vt:lpstr>Dosažení nutričního cíle umělou výživou na JIP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InBody</dc:creator>
  <cp:lastModifiedBy>Halina Matějová</cp:lastModifiedBy>
  <cp:revision>265</cp:revision>
  <dcterms:created xsi:type="dcterms:W3CDTF">2017-05-21T16:25:38Z</dcterms:created>
  <dcterms:modified xsi:type="dcterms:W3CDTF">2020-04-14T12:52:03Z</dcterms:modified>
</cp:coreProperties>
</file>