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430" r:id="rId4"/>
    <p:sldId id="263" r:id="rId5"/>
    <p:sldId id="433" r:id="rId6"/>
    <p:sldId id="431" r:id="rId7"/>
    <p:sldId id="258" r:id="rId8"/>
    <p:sldId id="262" r:id="rId9"/>
    <p:sldId id="261" r:id="rId10"/>
    <p:sldId id="432" r:id="rId11"/>
    <p:sldId id="435" r:id="rId12"/>
    <p:sldId id="434" r:id="rId13"/>
    <p:sldId id="436" r:id="rId14"/>
    <p:sldId id="264" r:id="rId15"/>
    <p:sldId id="437" r:id="rId16"/>
    <p:sldId id="438" r:id="rId17"/>
    <p:sldId id="439" r:id="rId18"/>
    <p:sldId id="266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768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AF803-EF8E-4975-93E9-C424560B5959}" type="datetimeFigureOut">
              <a:rPr lang="cs-CZ" smtClean="0"/>
              <a:t>22.3.2017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8C62B-F667-442D-8310-AD07EF196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10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F925-EA76-4FCB-9D17-D22CE527D2C1}" type="datetimeFigureOut">
              <a:rPr lang="cs-CZ" smtClean="0"/>
              <a:t>22.3.2017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DF47-802B-4F08-892A-3078930167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95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F925-EA76-4FCB-9D17-D22CE527D2C1}" type="datetimeFigureOut">
              <a:rPr lang="cs-CZ" smtClean="0"/>
              <a:t>22.3.2017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DF47-802B-4F08-892A-3078930167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12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F925-EA76-4FCB-9D17-D22CE527D2C1}" type="datetimeFigureOut">
              <a:rPr lang="cs-CZ" smtClean="0"/>
              <a:t>22.3.2017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DF47-802B-4F08-892A-3078930167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81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F925-EA76-4FCB-9D17-D22CE527D2C1}" type="datetimeFigureOut">
              <a:rPr lang="cs-CZ" smtClean="0"/>
              <a:t>22.3.2017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DF47-802B-4F08-892A-3078930167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21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F925-EA76-4FCB-9D17-D22CE527D2C1}" type="datetimeFigureOut">
              <a:rPr lang="cs-CZ" smtClean="0"/>
              <a:t>22.3.2017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DF47-802B-4F08-892A-3078930167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58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F925-EA76-4FCB-9D17-D22CE527D2C1}" type="datetimeFigureOut">
              <a:rPr lang="cs-CZ" smtClean="0"/>
              <a:t>22.3.2017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DF47-802B-4F08-892A-3078930167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14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F925-EA76-4FCB-9D17-D22CE527D2C1}" type="datetimeFigureOut">
              <a:rPr lang="cs-CZ" smtClean="0"/>
              <a:t>22.3.2017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DF47-802B-4F08-892A-3078930167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32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F925-EA76-4FCB-9D17-D22CE527D2C1}" type="datetimeFigureOut">
              <a:rPr lang="cs-CZ" smtClean="0"/>
              <a:t>22.3.2017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DF47-802B-4F08-892A-3078930167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05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F925-EA76-4FCB-9D17-D22CE527D2C1}" type="datetimeFigureOut">
              <a:rPr lang="cs-CZ" smtClean="0"/>
              <a:t>22.3.2017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DF47-802B-4F08-892A-3078930167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F925-EA76-4FCB-9D17-D22CE527D2C1}" type="datetimeFigureOut">
              <a:rPr lang="cs-CZ" smtClean="0"/>
              <a:t>22.3.2017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DF47-802B-4F08-892A-3078930167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59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F925-EA76-4FCB-9D17-D22CE527D2C1}" type="datetimeFigureOut">
              <a:rPr lang="cs-CZ" smtClean="0"/>
              <a:t>22.3.2017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DF47-802B-4F08-892A-3078930167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79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2F925-EA76-4FCB-9D17-D22CE527D2C1}" type="datetimeFigureOut">
              <a:rPr lang="cs-CZ" smtClean="0"/>
              <a:t>22.3.2017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0DF47-802B-4F08-892A-3078930167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48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xPWikwkaZA" TargetMode="External"/><Relationship Id="rId2" Type="http://schemas.openxmlformats.org/officeDocument/2006/relationships/hyperlink" Target="https://www.youtube.com/watch?v=P1C2cHLE3A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google.cz/url?sa=i&amp;rct=j&amp;q=&amp;esrc=s&amp;source=images&amp;cd=&amp;cad=rja&amp;uact=8&amp;ved=0CAcQjRw&amp;url=http://lucysfinearts.blogspot.com/2014/12/video-book-haul-listopad-2014.html&amp;ei=KwLlVIL2MovmaOnWgfAG&amp;bvm=bv.85970519,d.d2s&amp;psig=AFQjCNFwwOK-kf2hcrbB1Xvxt-hL--GWPA&amp;ust=1424380831650304" TargetMode="External"/><Relationship Id="rId4" Type="http://schemas.openxmlformats.org/officeDocument/2006/relationships/hyperlink" Target="http://www.peoplemetry.cz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z/url?sa=i&amp;rct=j&amp;q=&amp;esrc=s&amp;source=images&amp;cd=&amp;cad=rja&amp;uact=8&amp;ved=0CAcQjRw&amp;url=http://lucysfinearts.blogspot.com/2014/12/video-book-haul-listopad-2014.html&amp;ei=KwLlVIL2MovmaOnWgfAG&amp;bvm=bv.85970519,d.d2s&amp;psig=AFQjCNFwwOK-kf2hcrbB1Xvxt-hL--GWPA&amp;ust=142438083165030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QkfFdQ1yaqs" TargetMode="External"/><Relationship Id="rId4" Type="http://schemas.openxmlformats.org/officeDocument/2006/relationships/hyperlink" Target="http://www.youtube.com/watch?v=v7lw_vhxtNc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bavSMdQtQ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rovocado.cz/nazor/zaklinadla-marketingoveho-planovani" TargetMode="External"/><Relationship Id="rId4" Type="http://schemas.openxmlformats.org/officeDocument/2006/relationships/hyperlink" Target="http://www.smartinsights.com/digital-marketing-strategy/sostac-model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Marketingový plán,      výzkum trhu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110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42485" y="507727"/>
            <a:ext cx="9544049" cy="817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b="1" dirty="0" smtClean="0"/>
              <a:t>Proces marketingového výzkumu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772531" y="1521312"/>
            <a:ext cx="4497410" cy="15843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C00000"/>
                </a:solidFill>
              </a:rPr>
              <a:t>Přípravná etapa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b="1" dirty="0" smtClean="0"/>
              <a:t>Definování problému, cíle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b="1" dirty="0" smtClean="0"/>
              <a:t>Analýza situace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b="1" dirty="0" smtClean="0"/>
              <a:t>Plán výzkumného projektu</a:t>
            </a:r>
            <a:endParaRPr lang="cs-CZ" altLang="cs-CZ" dirty="0" smtClean="0"/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3183948" y="3871376"/>
            <a:ext cx="5825580" cy="259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89000" indent="-439738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3813" indent="-403225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81163" indent="-385763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0100" indent="-3873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273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845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17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989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cs-CZ" altLang="cs-CZ" sz="2800" b="1" dirty="0">
                <a:solidFill>
                  <a:schemeClr val="hlink"/>
                </a:solidFill>
              </a:rPr>
              <a:t>Realizační etapa</a:t>
            </a:r>
          </a:p>
          <a:p>
            <a:pPr eaLnBrk="1" hangingPunct="1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sz="2800" b="1" dirty="0">
                <a:latin typeface="+mn-lt"/>
              </a:rPr>
              <a:t>Sběr údajů</a:t>
            </a:r>
          </a:p>
          <a:p>
            <a:pPr eaLnBrk="1" hangingPunct="1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sz="2800" b="1" dirty="0">
                <a:latin typeface="+mn-lt"/>
              </a:rPr>
              <a:t>Zpracování shromážděných údajů</a:t>
            </a:r>
          </a:p>
          <a:p>
            <a:pPr eaLnBrk="1" hangingPunct="1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sz="2800" b="1" dirty="0">
                <a:latin typeface="+mn-lt"/>
              </a:rPr>
              <a:t>Analýza údajů</a:t>
            </a:r>
          </a:p>
          <a:p>
            <a:pPr eaLnBrk="1" hangingPunct="1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sz="2800" b="1" dirty="0">
                <a:latin typeface="+mn-lt"/>
              </a:rPr>
              <a:t>Interpretace výsledků výzkumu</a:t>
            </a:r>
          </a:p>
          <a:p>
            <a:pPr eaLnBrk="1" hangingPunct="1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sz="2800" b="1" dirty="0">
                <a:latin typeface="+mn-lt"/>
              </a:rPr>
              <a:t>Závěrečná zpráva a její prezentace</a:t>
            </a:r>
          </a:p>
        </p:txBody>
      </p:sp>
      <p:sp>
        <p:nvSpPr>
          <p:cNvPr id="5125" name="AutoShape 8"/>
          <p:cNvSpPr>
            <a:spLocks noChangeArrowheads="1"/>
          </p:cNvSpPr>
          <p:nvPr/>
        </p:nvSpPr>
        <p:spPr bwMode="auto">
          <a:xfrm>
            <a:off x="5712885" y="3269976"/>
            <a:ext cx="670983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183949" y="6597650"/>
            <a:ext cx="58686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200" dirty="0"/>
              <a:t>Zdroj: Kozel et al., 2006, str. 71</a:t>
            </a:r>
          </a:p>
        </p:txBody>
      </p:sp>
    </p:spTree>
    <p:extLst>
      <p:ext uri="{BB962C8B-B14F-4D97-AF65-F5344CB8AC3E}">
        <p14:creationId xmlns:p14="http://schemas.microsoft.com/office/powerpoint/2010/main" val="77386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Zadavatel x výzkumník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667" y="1773238"/>
            <a:ext cx="10668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 smtClean="0"/>
              <a:t>Problém zadavatele </a:t>
            </a:r>
            <a:r>
              <a:rPr lang="cs-CZ" altLang="cs-CZ" sz="2400" dirty="0" smtClean="0"/>
              <a:t>= co ho trápí</a:t>
            </a:r>
          </a:p>
          <a:p>
            <a:pPr eaLnBrk="1" hangingPunct="1">
              <a:lnSpc>
                <a:spcPct val="9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 smtClean="0"/>
              <a:t>Cíl zadavatele </a:t>
            </a:r>
            <a:r>
              <a:rPr lang="cs-CZ" altLang="cs-CZ" sz="2400" dirty="0" smtClean="0"/>
              <a:t>= cílový stav po implementaci doporučení plynoucích z výzkumu</a:t>
            </a:r>
          </a:p>
          <a:p>
            <a:pPr eaLnBrk="1" hangingPunct="1">
              <a:lnSpc>
                <a:spcPct val="9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 smtClean="0"/>
              <a:t>Výzkumný problém </a:t>
            </a:r>
            <a:r>
              <a:rPr lang="cs-CZ" altLang="cs-CZ" sz="2400" dirty="0" smtClean="0"/>
              <a:t>= identifikace oblasti, která bude zkoumána</a:t>
            </a:r>
          </a:p>
          <a:p>
            <a:pPr eaLnBrk="1" hangingPunct="1">
              <a:lnSpc>
                <a:spcPct val="9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 smtClean="0"/>
              <a:t>Účel výzkumu </a:t>
            </a:r>
            <a:r>
              <a:rPr lang="cs-CZ" altLang="cs-CZ" sz="2400" dirty="0" smtClean="0"/>
              <a:t>= určení smyslu provádění výzkumu</a:t>
            </a:r>
          </a:p>
          <a:p>
            <a:pPr eaLnBrk="1" hangingPunct="1">
              <a:lnSpc>
                <a:spcPct val="9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 smtClean="0"/>
              <a:t>Výzkumný cíl </a:t>
            </a:r>
            <a:r>
              <a:rPr lang="cs-CZ" altLang="cs-CZ" sz="2400" dirty="0" smtClean="0"/>
              <a:t>= říká, co se má zjistit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dirty="0" smtClean="0"/>
              <a:t>			Ex:</a:t>
            </a:r>
            <a:endParaRPr lang="cs-CZ" altLang="cs-CZ" sz="2400" b="1" dirty="0" smtClean="0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912285" y="6237289"/>
            <a:ext cx="102721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1400" dirty="0"/>
              <a:t>Zdroj: 	Kozel, R. et al. Moderní metody a techniky marketingového </a:t>
            </a:r>
            <a:r>
              <a:rPr lang="cs-CZ" altLang="cs-CZ" sz="1400" dirty="0" smtClean="0"/>
              <a:t>výzkumu, 2011</a:t>
            </a:r>
            <a:r>
              <a:rPr lang="cs-CZ" altLang="cs-CZ" sz="1400" dirty="0"/>
              <a:t>, str. 74-77</a:t>
            </a:r>
          </a:p>
        </p:txBody>
      </p:sp>
      <p:pic>
        <p:nvPicPr>
          <p:cNvPr id="7173" name="Picture 9" descr="napojovy-automat-zevnitr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01" y="4274296"/>
            <a:ext cx="4183717" cy="147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3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Typy výzkumu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916114"/>
            <a:ext cx="5664200" cy="4752975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 smtClean="0">
                <a:solidFill>
                  <a:schemeClr val="hlink"/>
                </a:solidFill>
              </a:rPr>
              <a:t>Dle způsobu získávání informací: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altLang="cs-CZ" b="1" dirty="0" smtClean="0"/>
              <a:t>  sekundární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altLang="cs-CZ" b="1" dirty="0" smtClean="0"/>
              <a:t>  primární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cs-CZ" altLang="cs-CZ" sz="1800" b="1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cs-CZ" altLang="cs-CZ" b="1" dirty="0" smtClean="0">
                <a:solidFill>
                  <a:schemeClr val="hlink"/>
                </a:solidFill>
              </a:rPr>
              <a:t>Dle povahy získávaných informací:</a:t>
            </a:r>
          </a:p>
          <a:p>
            <a:pPr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altLang="cs-CZ" b="1" dirty="0" smtClean="0"/>
              <a:t>  kvantitativní</a:t>
            </a:r>
          </a:p>
          <a:p>
            <a:pPr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altLang="cs-CZ" b="1" dirty="0" smtClean="0"/>
              <a:t>  kvalitativní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cs-CZ" altLang="cs-CZ" sz="1800" b="1" dirty="0" smtClean="0"/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b="1" dirty="0" smtClean="0">
                <a:solidFill>
                  <a:schemeClr val="hlink"/>
                </a:solidFill>
              </a:rPr>
              <a:t>Dle počtu sledovaných témat (zadavatelů):</a:t>
            </a:r>
          </a:p>
          <a:p>
            <a:pPr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altLang="cs-CZ" b="1" dirty="0" smtClean="0"/>
              <a:t>  jedno </a:t>
            </a:r>
            <a:r>
              <a:rPr lang="cs-CZ" altLang="cs-CZ" b="1" dirty="0" err="1" smtClean="0"/>
              <a:t>tématický</a:t>
            </a:r>
            <a:endParaRPr lang="cs-CZ" altLang="cs-CZ" b="1" dirty="0" smtClean="0"/>
          </a:p>
          <a:p>
            <a:pPr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altLang="cs-CZ" b="1" dirty="0" smtClean="0"/>
              <a:t>  více </a:t>
            </a:r>
            <a:r>
              <a:rPr lang="cs-CZ" altLang="cs-CZ" b="1" dirty="0" err="1" smtClean="0"/>
              <a:t>tématický</a:t>
            </a:r>
            <a:r>
              <a:rPr lang="cs-CZ" altLang="cs-CZ" b="1" dirty="0" smtClean="0"/>
              <a:t> (omnibus)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054851" y="1989139"/>
            <a:ext cx="487269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82663" indent="-439738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565275" indent="-403225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2130425" indent="-385763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697163" indent="-3873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3154363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611563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4068763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525963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cs-CZ" altLang="cs-CZ" sz="2800" b="1" dirty="0">
                <a:solidFill>
                  <a:schemeClr val="hlink"/>
                </a:solidFill>
                <a:latin typeface="+mn-lt"/>
              </a:rPr>
              <a:t>Dle účelu: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sz="2800" b="1" dirty="0">
                <a:latin typeface="+mn-lt"/>
              </a:rPr>
              <a:t>  monitorovací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sz="2800" b="1" dirty="0">
                <a:latin typeface="+mn-lt"/>
              </a:rPr>
              <a:t>  explorativní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sz="2800" b="1" dirty="0">
                <a:latin typeface="+mn-lt"/>
              </a:rPr>
              <a:t>  deskriptivní</a:t>
            </a:r>
          </a:p>
          <a:p>
            <a:pPr marL="457200" indent="-457200" eaLnBrk="1" hangingPunct="1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sz="2800" b="1" dirty="0">
                <a:latin typeface="+mn-lt"/>
              </a:rPr>
              <a:t>  kauzální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cs-CZ" altLang="cs-CZ" sz="2000" b="1" dirty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b="1" dirty="0" smtClean="0">
                <a:solidFill>
                  <a:schemeClr val="hlink"/>
                </a:solidFill>
                <a:latin typeface="+mn-lt"/>
              </a:rPr>
              <a:t>Dle </a:t>
            </a:r>
            <a:r>
              <a:rPr lang="cs-CZ" altLang="cs-CZ" sz="2800" b="1" dirty="0">
                <a:solidFill>
                  <a:schemeClr val="hlink"/>
                </a:solidFill>
                <a:latin typeface="+mn-lt"/>
              </a:rPr>
              <a:t>periodicity: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sz="2800" b="1" dirty="0">
                <a:latin typeface="+mn-lt"/>
              </a:rPr>
              <a:t>  ad hoc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sz="2800" b="1" dirty="0">
                <a:latin typeface="+mn-lt"/>
              </a:rPr>
              <a:t>  kontinuální (</a:t>
            </a:r>
            <a:r>
              <a:rPr lang="cs-CZ" altLang="cs-CZ" sz="2800" b="1" dirty="0" err="1">
                <a:latin typeface="+mn-lt"/>
              </a:rPr>
              <a:t>trackingové</a:t>
            </a:r>
            <a:r>
              <a:rPr lang="cs-CZ" altLang="cs-CZ" sz="2800" b="1" dirty="0">
                <a:latin typeface="+mn-lt"/>
              </a:rPr>
              <a:t> studie, panelové studie – panelový efekt)</a:t>
            </a:r>
          </a:p>
        </p:txBody>
      </p:sp>
    </p:spTree>
    <p:extLst>
      <p:ext uri="{BB962C8B-B14F-4D97-AF65-F5344CB8AC3E}">
        <p14:creationId xmlns:p14="http://schemas.microsoft.com/office/powerpoint/2010/main" val="40999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42485" y="507727"/>
            <a:ext cx="9544049" cy="817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b="1" dirty="0" smtClean="0"/>
              <a:t>Proces marketingového výzkumu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772531" y="1521312"/>
            <a:ext cx="4834742" cy="15843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C00000"/>
                </a:solidFill>
              </a:rPr>
              <a:t>Přípravná etapa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b="1" dirty="0" smtClean="0"/>
              <a:t>Definování problému, cíle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b="1" dirty="0" smtClean="0"/>
              <a:t>Analýza situace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b="1" dirty="0" smtClean="0"/>
              <a:t>Plán výzkumného projektu</a:t>
            </a:r>
            <a:endParaRPr lang="cs-CZ" altLang="cs-CZ" dirty="0" smtClean="0"/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2699855" y="3965505"/>
            <a:ext cx="7100127" cy="259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89000" indent="-439738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3813" indent="-403225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81163" indent="-385763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0100" indent="-3873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273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845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17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989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cs-CZ" altLang="cs-CZ" sz="2800" b="1" dirty="0">
                <a:solidFill>
                  <a:schemeClr val="hlink"/>
                </a:solidFill>
              </a:rPr>
              <a:t>Realizační etapa</a:t>
            </a:r>
          </a:p>
          <a:p>
            <a:pPr eaLnBrk="1" hangingPunct="1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sz="2800" b="1" dirty="0">
                <a:latin typeface="+mn-lt"/>
              </a:rPr>
              <a:t>Sběr údajů</a:t>
            </a:r>
          </a:p>
          <a:p>
            <a:pPr eaLnBrk="1" hangingPunct="1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sz="2800" b="1" dirty="0">
                <a:latin typeface="+mn-lt"/>
              </a:rPr>
              <a:t>Zpracování shromážděných údajů</a:t>
            </a:r>
          </a:p>
          <a:p>
            <a:pPr eaLnBrk="1" hangingPunct="1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sz="2800" b="1" dirty="0">
                <a:latin typeface="+mn-lt"/>
              </a:rPr>
              <a:t>Analýza údajů</a:t>
            </a:r>
          </a:p>
          <a:p>
            <a:pPr eaLnBrk="1" hangingPunct="1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sz="2800" b="1" dirty="0">
                <a:latin typeface="+mn-lt"/>
              </a:rPr>
              <a:t>Interpretace výsledků výzkumu</a:t>
            </a:r>
          </a:p>
          <a:p>
            <a:pPr eaLnBrk="1" hangingPunct="1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sz="2800" b="1" dirty="0">
                <a:latin typeface="+mn-lt"/>
              </a:rPr>
              <a:t>Závěrečná zpráva a její prezentace</a:t>
            </a:r>
          </a:p>
        </p:txBody>
      </p:sp>
      <p:sp>
        <p:nvSpPr>
          <p:cNvPr id="5125" name="AutoShape 8"/>
          <p:cNvSpPr>
            <a:spLocks noChangeArrowheads="1"/>
          </p:cNvSpPr>
          <p:nvPr/>
        </p:nvSpPr>
        <p:spPr bwMode="auto">
          <a:xfrm>
            <a:off x="5712885" y="3269976"/>
            <a:ext cx="670983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8976785" y="6597650"/>
            <a:ext cx="3168649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200" dirty="0"/>
              <a:t>Zdroj: Kozel et al., 2006, str. 71</a:t>
            </a:r>
          </a:p>
        </p:txBody>
      </p:sp>
    </p:spTree>
    <p:extLst>
      <p:ext uri="{BB962C8B-B14F-4D97-AF65-F5344CB8AC3E}">
        <p14:creationId xmlns:p14="http://schemas.microsoft.com/office/powerpoint/2010/main" val="9918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b="1" dirty="0" smtClean="0"/>
              <a:t>Plán výzkumu (</a:t>
            </a:r>
            <a:r>
              <a:rPr lang="cs-CZ" sz="3800" b="1" dirty="0" err="1" smtClean="0"/>
              <a:t>research</a:t>
            </a:r>
            <a:r>
              <a:rPr lang="cs-CZ" sz="3800" b="1" dirty="0" smtClean="0"/>
              <a:t> design) a výzkumné metody</a:t>
            </a:r>
            <a:endParaRPr lang="cs-CZ" sz="3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dirty="0" smtClean="0"/>
              <a:t>Zjišťujeme koho se budeme ptát, tzv. cílové skupiny tzn. zákazníků, kteří produkt kupují  a to jak po internetu, nebo např. těch, kteří jej kupují v obchodním domě.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dirty="0" smtClean="0"/>
              <a:t>Je třeba se zamyslet i na to kde a kdy se jich budeme ptát, např. přímo v obchodě bezprostředně po nákupu nebo s určitým časovým odstupem po internetu.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dirty="0" smtClean="0"/>
              <a:t>Je třeba zajistit aby měl výzkum vypovídací hodnotu tzn. také kolika zákazníků se budeme ptát – úplně všech co si produkt koupilo, nebo jen některých vybraných zákazníků což je tzv. </a:t>
            </a:r>
            <a:r>
              <a:rPr lang="cs-CZ" b="1" dirty="0" smtClean="0"/>
              <a:t>výzkumný vzorek.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dirty="0" smtClean="0"/>
              <a:t>Dále je potřebné si ujasnit, jaké informace zjišťovat tzn. jaké </a:t>
            </a:r>
            <a:r>
              <a:rPr lang="cs-CZ" b="1" dirty="0" smtClean="0"/>
              <a:t>metody a nástroje </a:t>
            </a:r>
            <a:r>
              <a:rPr lang="cs-CZ" dirty="0" smtClean="0"/>
              <a:t>využijeme např. </a:t>
            </a:r>
            <a:r>
              <a:rPr lang="cs-CZ" b="1" dirty="0" smtClean="0"/>
              <a:t>pozorováním</a:t>
            </a:r>
            <a:r>
              <a:rPr lang="cs-CZ" dirty="0" smtClean="0"/>
              <a:t> zákazníků při nákupu nebo osobním popř. telefonickým </a:t>
            </a:r>
            <a:r>
              <a:rPr lang="cs-CZ" b="1" dirty="0" smtClean="0"/>
              <a:t>dotazováním </a:t>
            </a:r>
            <a:r>
              <a:rPr lang="cs-CZ" dirty="0" smtClean="0"/>
              <a:t>tzv. </a:t>
            </a:r>
            <a:r>
              <a:rPr lang="cs-CZ" dirty="0" err="1" smtClean="0"/>
              <a:t>callcentra</a:t>
            </a:r>
            <a:r>
              <a:rPr lang="cs-CZ" dirty="0" smtClean="0"/>
              <a:t> [2], nebo zda přímo vyzkoušíme jak se daný produkt bude v určitých obchodech prodávat – tzv. </a:t>
            </a:r>
            <a:r>
              <a:rPr lang="cs-CZ" b="1" dirty="0" smtClean="0"/>
              <a:t>experiment</a:t>
            </a:r>
            <a:r>
              <a:rPr lang="cs-CZ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2286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Pozorování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1636" y="1844675"/>
            <a:ext cx="10690412" cy="41148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b="1" dirty="0" smtClean="0"/>
              <a:t>= systematické sledování smyslově vnímatelných jevů – obvykle bez ovlivňování pozorovaných skutečností pozorovatelem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800" b="1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0070C0"/>
                </a:solidFill>
              </a:rPr>
              <a:t>Techniky:</a:t>
            </a:r>
          </a:p>
          <a:p>
            <a:pPr eaLnBrk="1" hangingPunct="1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altLang="cs-CZ" b="1" dirty="0" smtClean="0"/>
              <a:t>  natáčení                 </a:t>
            </a:r>
            <a:r>
              <a:rPr lang="cs-CZ" altLang="cs-CZ" sz="1600" dirty="0" smtClean="0">
                <a:hlinkClick r:id="rId2"/>
              </a:rPr>
              <a:t>https://www.youtube.com/watch?v=P1C2cHLE3A4</a:t>
            </a:r>
            <a:endParaRPr lang="cs-CZ" altLang="cs-CZ" sz="1600" dirty="0" smtClean="0"/>
          </a:p>
          <a:p>
            <a:pPr eaLnBrk="1" hangingPunct="1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altLang="cs-CZ" b="1" dirty="0" smtClean="0"/>
              <a:t>  oční kamera          </a:t>
            </a:r>
            <a:r>
              <a:rPr lang="cs-CZ" altLang="cs-CZ" sz="1600" dirty="0" smtClean="0">
                <a:hlinkClick r:id="rId3"/>
              </a:rPr>
              <a:t>http://www.youtube.com/watch?v=PxPWikwkaZA</a:t>
            </a:r>
            <a:endParaRPr lang="cs-CZ" altLang="cs-CZ" sz="1600" dirty="0" smtClean="0"/>
          </a:p>
          <a:p>
            <a:pPr eaLnBrk="1" hangingPunct="1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altLang="cs-CZ" dirty="0" smtClean="0"/>
              <a:t>  </a:t>
            </a:r>
            <a:r>
              <a:rPr lang="cs-CZ" altLang="cs-CZ" b="1" dirty="0" smtClean="0"/>
              <a:t>peoplemetr           </a:t>
            </a:r>
            <a:r>
              <a:rPr lang="cs-CZ" altLang="cs-CZ" sz="1600" dirty="0" smtClean="0">
                <a:hlinkClick r:id="rId4"/>
              </a:rPr>
              <a:t>http://www.ceskatelevize.cz/vse-o-ct/sledovanost-a-spokojenost/metodika-elektronickeho-mereni/elektronicke-mereni-sledovanosti//</a:t>
            </a:r>
            <a:endParaRPr lang="cs-CZ" altLang="cs-CZ" sz="1600" dirty="0" smtClean="0"/>
          </a:p>
          <a:p>
            <a:pPr eaLnBrk="1" hangingPunct="1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altLang="cs-CZ" b="1" dirty="0" smtClean="0"/>
              <a:t>  analýza </a:t>
            </a:r>
            <a:r>
              <a:rPr lang="cs-CZ" altLang="cs-CZ" b="1" dirty="0" err="1" smtClean="0"/>
              <a:t>cookies</a:t>
            </a:r>
            <a:endParaRPr lang="cs-CZ" altLang="cs-CZ" b="1" dirty="0" smtClean="0"/>
          </a:p>
        </p:txBody>
      </p:sp>
      <p:pic>
        <p:nvPicPr>
          <p:cNvPr id="8196" name="Picture 4" descr="ANd9GcSngZs-FmaMNfM5CcGWNHMIh-QnHgS1BottrnVYRsLWBavUkMUlc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61" y="3860800"/>
            <a:ext cx="577851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81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ANd9GcSngZs-FmaMNfM5CcGWNHMIh-QnHgS1BottrnVYRsLWBavUkMUlc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30" y="5157788"/>
            <a:ext cx="1153584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798732" y="678704"/>
            <a:ext cx="9544049" cy="817563"/>
          </a:xfrm>
        </p:spPr>
        <p:txBody>
          <a:bodyPr/>
          <a:lstStyle/>
          <a:p>
            <a:pPr eaLnBrk="1" hangingPunct="1"/>
            <a:r>
              <a:rPr lang="cs-CZ" altLang="cs-CZ" b="1" dirty="0" smtClean="0"/>
              <a:t>Experiment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b="1" dirty="0" smtClean="0"/>
              <a:t>= testujeme určitý faktor (nezávisle proměnnou) a měříme jeho dopad na jiný (závisle proměnnou)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b="1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0070C0"/>
                </a:solidFill>
              </a:rPr>
              <a:t>Typy experimentů:</a:t>
            </a:r>
          </a:p>
          <a:p>
            <a:pPr eaLnBrk="1" hangingPunct="1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altLang="cs-CZ" b="1" dirty="0" smtClean="0"/>
              <a:t>  laboratorní (in-</a:t>
            </a:r>
            <a:r>
              <a:rPr lang="cs-CZ" altLang="cs-CZ" b="1" dirty="0" err="1" smtClean="0"/>
              <a:t>hall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tests</a:t>
            </a:r>
            <a:r>
              <a:rPr lang="cs-CZ" altLang="cs-CZ" b="1" dirty="0" smtClean="0"/>
              <a:t>)</a:t>
            </a:r>
          </a:p>
          <a:p>
            <a:pPr eaLnBrk="1" hangingPunct="1">
              <a:lnSpc>
                <a:spcPct val="8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altLang="cs-CZ" b="1" dirty="0" smtClean="0"/>
              <a:t>  terénní (in-</a:t>
            </a:r>
            <a:r>
              <a:rPr lang="cs-CZ" altLang="cs-CZ" b="1" dirty="0" err="1" smtClean="0"/>
              <a:t>home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tests</a:t>
            </a:r>
            <a:r>
              <a:rPr lang="cs-CZ" altLang="cs-CZ" b="1" dirty="0" smtClean="0"/>
              <a:t>, in-</a:t>
            </a:r>
            <a:r>
              <a:rPr lang="cs-CZ" altLang="cs-CZ" b="1" dirty="0" err="1" smtClean="0"/>
              <a:t>store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tests</a:t>
            </a:r>
            <a:r>
              <a:rPr lang="cs-CZ" altLang="cs-CZ" b="1" dirty="0" smtClean="0"/>
              <a:t> – </a:t>
            </a:r>
            <a:r>
              <a:rPr lang="cs-CZ" altLang="cs-CZ" b="1" dirty="0" err="1" smtClean="0"/>
              <a:t>mystery</a:t>
            </a:r>
            <a:r>
              <a:rPr lang="cs-CZ" altLang="cs-CZ" b="1" dirty="0" smtClean="0"/>
              <a:t> shopping)</a:t>
            </a:r>
          </a:p>
          <a:p>
            <a:pPr marL="0" indent="0" eaLnBrk="1" hangingPunct="1">
              <a:lnSpc>
                <a:spcPct val="80000"/>
              </a:lnSpc>
            </a:pPr>
            <a:endParaRPr lang="cs-CZ" altLang="cs-CZ" b="1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b="1" dirty="0" smtClean="0"/>
              <a:t>Slepý test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600" b="1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		</a:t>
            </a:r>
            <a:r>
              <a:rPr lang="cs-CZ" altLang="cs-CZ" sz="1400" b="1" dirty="0" smtClean="0">
                <a:hlinkClick r:id="rId4"/>
              </a:rPr>
              <a:t>http://www.youtube.com/watch?v=v7lw_vhxtNc</a:t>
            </a:r>
            <a:endParaRPr lang="cs-CZ" altLang="cs-CZ" sz="1400" b="1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400" b="1" dirty="0" smtClean="0"/>
              <a:t>		</a:t>
            </a:r>
            <a:r>
              <a:rPr lang="cs-CZ" altLang="cs-CZ" sz="1400" b="1" dirty="0" smtClean="0">
                <a:hlinkClick r:id="rId5"/>
              </a:rPr>
              <a:t>http://www.youtube.com/watch?v=QkfFdQ1yaqs</a:t>
            </a:r>
            <a:endParaRPr lang="cs-CZ" altLang="cs-CZ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0477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425" y="692151"/>
            <a:ext cx="9751110" cy="733237"/>
          </a:xfrm>
        </p:spPr>
        <p:txBody>
          <a:bodyPr/>
          <a:lstStyle/>
          <a:p>
            <a:pPr eaLnBrk="1" hangingPunct="1"/>
            <a:r>
              <a:rPr lang="cs-CZ" altLang="cs-CZ" b="1" dirty="0" smtClean="0"/>
              <a:t>Dotazování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7534" y="1700214"/>
            <a:ext cx="10657417" cy="4897437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400" b="1" dirty="0" smtClean="0"/>
              <a:t>= nejrozšířenější výzkumná metoda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800" b="1" dirty="0" smtClean="0"/>
          </a:p>
          <a:p>
            <a:pPr eaLnBrk="1" hangingPunct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 smtClean="0"/>
              <a:t>osobní </a:t>
            </a:r>
            <a:r>
              <a:rPr lang="cs-CZ" altLang="cs-CZ" sz="2400" b="1" dirty="0" smtClean="0">
                <a:solidFill>
                  <a:schemeClr val="bg1">
                    <a:lumMod val="50000"/>
                  </a:schemeClr>
                </a:solidFill>
              </a:rPr>
              <a:t>(CAPI </a:t>
            </a:r>
            <a:r>
              <a:rPr lang="cs-CZ" altLang="cs-CZ" sz="2400" b="1" dirty="0" err="1" smtClean="0">
                <a:solidFill>
                  <a:schemeClr val="bg1">
                    <a:lumMod val="50000"/>
                  </a:schemeClr>
                </a:solidFill>
              </a:rPr>
              <a:t>computer</a:t>
            </a:r>
            <a:r>
              <a:rPr lang="cs-CZ" altLang="cs-CZ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400" b="1" dirty="0" err="1" smtClean="0">
                <a:solidFill>
                  <a:schemeClr val="bg1">
                    <a:lumMod val="50000"/>
                  </a:schemeClr>
                </a:solidFill>
              </a:rPr>
              <a:t>assisted</a:t>
            </a:r>
            <a:r>
              <a:rPr lang="cs-CZ" altLang="cs-CZ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400" b="1" dirty="0" err="1" smtClean="0">
                <a:solidFill>
                  <a:schemeClr val="bg1">
                    <a:lumMod val="50000"/>
                  </a:schemeClr>
                </a:solidFill>
              </a:rPr>
              <a:t>personal</a:t>
            </a:r>
            <a:r>
              <a:rPr lang="cs-CZ" altLang="cs-CZ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400" b="1" dirty="0" err="1" smtClean="0">
                <a:solidFill>
                  <a:schemeClr val="bg1">
                    <a:lumMod val="50000"/>
                  </a:schemeClr>
                </a:solidFill>
              </a:rPr>
              <a:t>interviewing</a:t>
            </a:r>
            <a:r>
              <a:rPr lang="cs-CZ" altLang="cs-CZ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eaLnBrk="1" hangingPunct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 smtClean="0"/>
              <a:t>telefonické </a:t>
            </a:r>
            <a:r>
              <a:rPr lang="cs-CZ" altLang="cs-CZ" sz="2400" b="1" dirty="0" smtClean="0">
                <a:solidFill>
                  <a:schemeClr val="bg1">
                    <a:lumMod val="50000"/>
                  </a:schemeClr>
                </a:solidFill>
              </a:rPr>
              <a:t>(CATI </a:t>
            </a:r>
            <a:r>
              <a:rPr lang="cs-CZ" altLang="cs-CZ" sz="2400" b="1" dirty="0" err="1" smtClean="0">
                <a:solidFill>
                  <a:schemeClr val="bg1">
                    <a:lumMod val="50000"/>
                  </a:schemeClr>
                </a:solidFill>
              </a:rPr>
              <a:t>computer</a:t>
            </a:r>
            <a:r>
              <a:rPr lang="cs-CZ" altLang="cs-CZ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400" b="1" dirty="0" err="1" smtClean="0">
                <a:solidFill>
                  <a:schemeClr val="bg1">
                    <a:lumMod val="50000"/>
                  </a:schemeClr>
                </a:solidFill>
              </a:rPr>
              <a:t>assisted</a:t>
            </a:r>
            <a:r>
              <a:rPr lang="cs-CZ" altLang="cs-CZ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400" b="1" dirty="0" err="1" smtClean="0">
                <a:solidFill>
                  <a:schemeClr val="bg1">
                    <a:lumMod val="50000"/>
                  </a:schemeClr>
                </a:solidFill>
              </a:rPr>
              <a:t>telephone</a:t>
            </a:r>
            <a:r>
              <a:rPr lang="cs-CZ" altLang="cs-CZ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400" b="1" dirty="0" err="1" smtClean="0">
                <a:solidFill>
                  <a:schemeClr val="bg1">
                    <a:lumMod val="50000"/>
                  </a:schemeClr>
                </a:solidFill>
              </a:rPr>
              <a:t>interviewing</a:t>
            </a:r>
            <a:r>
              <a:rPr lang="cs-CZ" altLang="cs-CZ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eaLnBrk="1" hangingPunct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 smtClean="0"/>
              <a:t>on-line </a:t>
            </a:r>
            <a:r>
              <a:rPr lang="cs-CZ" altLang="cs-CZ" sz="2400" b="1" dirty="0" smtClean="0">
                <a:solidFill>
                  <a:schemeClr val="bg1">
                    <a:lumMod val="50000"/>
                  </a:schemeClr>
                </a:solidFill>
              </a:rPr>
              <a:t>(CAWI </a:t>
            </a:r>
            <a:r>
              <a:rPr lang="cs-CZ" altLang="cs-CZ" sz="2400" b="1" dirty="0" err="1" smtClean="0">
                <a:solidFill>
                  <a:schemeClr val="bg1">
                    <a:lumMod val="50000"/>
                  </a:schemeClr>
                </a:solidFill>
              </a:rPr>
              <a:t>computer</a:t>
            </a:r>
            <a:r>
              <a:rPr lang="cs-CZ" altLang="cs-CZ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400" b="1" dirty="0" err="1" smtClean="0">
                <a:solidFill>
                  <a:schemeClr val="bg1">
                    <a:lumMod val="50000"/>
                  </a:schemeClr>
                </a:solidFill>
              </a:rPr>
              <a:t>assisted</a:t>
            </a:r>
            <a:r>
              <a:rPr lang="cs-CZ" altLang="cs-CZ" sz="2400" b="1" dirty="0" smtClean="0">
                <a:solidFill>
                  <a:schemeClr val="bg1">
                    <a:lumMod val="50000"/>
                  </a:schemeClr>
                </a:solidFill>
              </a:rPr>
              <a:t> web </a:t>
            </a:r>
            <a:r>
              <a:rPr lang="cs-CZ" altLang="cs-CZ" sz="2400" b="1" dirty="0" err="1" smtClean="0">
                <a:solidFill>
                  <a:schemeClr val="bg1">
                    <a:lumMod val="50000"/>
                  </a:schemeClr>
                </a:solidFill>
              </a:rPr>
              <a:t>interviewing</a:t>
            </a:r>
            <a:r>
              <a:rPr lang="cs-CZ" altLang="cs-CZ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eaLnBrk="1" hangingPunct="1"/>
            <a:endParaRPr lang="cs-CZ" altLang="cs-CZ" sz="800" dirty="0" smtClean="0">
              <a:solidFill>
                <a:schemeClr val="bg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400" b="1" dirty="0" smtClean="0">
                <a:solidFill>
                  <a:schemeClr val="accent1"/>
                </a:solidFill>
              </a:rPr>
              <a:t>Metody kvalitativního výzkumu:</a:t>
            </a:r>
          </a:p>
          <a:p>
            <a:pPr eaLnBrk="1" hangingPunct="1"/>
            <a:r>
              <a:rPr lang="cs-CZ" altLang="cs-CZ" sz="2400" b="1" dirty="0" smtClean="0"/>
              <a:t>hloubkový rozhovor (i expertní rozhovory)</a:t>
            </a:r>
          </a:p>
          <a:p>
            <a:pPr eaLnBrk="1" hangingPunct="1"/>
            <a:r>
              <a:rPr lang="cs-CZ" altLang="cs-CZ" sz="2400" b="1" dirty="0" smtClean="0"/>
              <a:t>skupinový rozhovor (</a:t>
            </a:r>
            <a:r>
              <a:rPr lang="cs-CZ" altLang="cs-CZ" sz="2400" b="1" dirty="0" err="1" smtClean="0"/>
              <a:t>focus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group</a:t>
            </a:r>
            <a:r>
              <a:rPr lang="cs-CZ" altLang="cs-CZ" sz="2400" b="1" dirty="0" smtClean="0"/>
              <a:t>) 	</a:t>
            </a:r>
            <a:r>
              <a:rPr lang="cs-CZ" altLang="cs-CZ" sz="1800" dirty="0" smtClean="0">
                <a:hlinkClick r:id="rId2"/>
              </a:rPr>
              <a:t>http://www.youtube.com/watch?v=pbavSMdQtQk</a:t>
            </a:r>
            <a:endParaRPr lang="cs-CZ" altLang="cs-CZ" sz="1800" dirty="0" smtClean="0"/>
          </a:p>
          <a:p>
            <a:pPr eaLnBrk="1" hangingPunct="1"/>
            <a:r>
              <a:rPr lang="cs-CZ" altLang="cs-CZ" sz="2400" b="1" dirty="0" smtClean="0"/>
              <a:t>projektivní techniky (koláž, asociační test, tematicko-apercepční test, technika dokončování vět) </a:t>
            </a:r>
          </a:p>
        </p:txBody>
      </p:sp>
    </p:spTree>
    <p:extLst>
      <p:ext uri="{BB962C8B-B14F-4D97-AF65-F5344CB8AC3E}">
        <p14:creationId xmlns:p14="http://schemas.microsoft.com/office/powerpoint/2010/main" val="12600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Výzkum call center - příklad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cs-CZ" sz="3200" b="0" i="0" u="none" strike="noStrike" dirty="0" smtClean="0">
                <a:effectLst/>
                <a:latin typeface="+mj-lt"/>
              </a:rPr>
              <a:t>Společnost Stem/Mark patří k nejznámějším výzkumným agenturám na českém trhu a její služby využívá např. i Česká televize. Mimo jiné se zabývají i dotazováním po telefonu, které je jednou z nejrozšířenějších výzkumných metod. Každý telefonní operátor prochází nejdříve školením, kde se seznámí s přesnými postupy, které je třeba během rozhovoru dodržovat také s </a:t>
            </a:r>
            <a:r>
              <a:rPr lang="cs-CZ" sz="3200" b="1" i="0" u="none" strike="noStrike" dirty="0" smtClean="0">
                <a:effectLst/>
                <a:latin typeface="+mj-lt"/>
              </a:rPr>
              <a:t>přesným scénářem telefonního rozhovoru (call </a:t>
            </a:r>
            <a:r>
              <a:rPr lang="cs-CZ" sz="3200" b="1" i="0" u="none" strike="noStrike" dirty="0" err="1" smtClean="0">
                <a:effectLst/>
                <a:latin typeface="+mj-lt"/>
              </a:rPr>
              <a:t>script</a:t>
            </a:r>
            <a:r>
              <a:rPr lang="cs-CZ" sz="3200" b="1" i="0" u="none" strike="noStrike" dirty="0" smtClean="0">
                <a:effectLst/>
                <a:latin typeface="+mj-lt"/>
              </a:rPr>
              <a:t>)</a:t>
            </a:r>
            <a:r>
              <a:rPr lang="cs-CZ" sz="3200" b="0" i="0" u="none" strike="noStrike" dirty="0" smtClean="0">
                <a:effectLst/>
                <a:latin typeface="+mj-lt"/>
              </a:rPr>
              <a:t> a skupinou zákazníků, kteří budou osloveni. </a:t>
            </a:r>
          </a:p>
          <a:p>
            <a:pPr marL="0" indent="0" algn="just">
              <a:buNone/>
            </a:pPr>
            <a:r>
              <a:rPr lang="cs-CZ" sz="3200" b="0" i="0" u="none" strike="noStrike" dirty="0" smtClean="0">
                <a:effectLst/>
                <a:latin typeface="+mj-lt"/>
              </a:rPr>
              <a:t>Odpovědi, které operátoři od respondentů získávají, okamžitě zaznamenávají do elektronického dotazníku v počítači.  Odpovědi jsou tak okamžitě zaznamenávány, zpracovávány prostřednictvím software, který na základě přesných metod odpovědi zanalyzuje a vyhodnotí.</a:t>
            </a:r>
            <a:endParaRPr lang="cs-CZ" sz="3200" b="0" dirty="0" smtClean="0">
              <a:effectLst/>
              <a:latin typeface="+mj-lt"/>
            </a:endParaRPr>
          </a:p>
          <a:p>
            <a:pPr marL="0" indent="0" algn="just">
              <a:buNone/>
            </a:pPr>
            <a:r>
              <a:rPr lang="cs-CZ" sz="2300" b="0" i="0" u="none" strike="noStrike" dirty="0" err="1" smtClean="0">
                <a:effectLst/>
                <a:latin typeface="+mj-lt"/>
              </a:rPr>
              <a:t>Zdroj:www.stenmark.cz</a:t>
            </a:r>
            <a:endParaRPr lang="cs-CZ" sz="2300" b="0" dirty="0" smtClean="0">
              <a:effectLst/>
              <a:latin typeface="+mj-lt"/>
            </a:endParaRPr>
          </a:p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37083"/>
            <a:ext cx="5181600" cy="3528422"/>
          </a:xfrm>
        </p:spPr>
      </p:pic>
      <p:sp>
        <p:nvSpPr>
          <p:cNvPr id="4" name="Obdélník 3"/>
          <p:cNvSpPr/>
          <p:nvPr/>
        </p:nvSpPr>
        <p:spPr>
          <a:xfrm>
            <a:off x="3048000" y="88984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0" dirty="0" smtClean="0">
                <a:effectLst/>
              </a:rPr>
              <a:t/>
            </a:r>
            <a:br>
              <a:rPr lang="cs-CZ" b="0" dirty="0" smtClean="0">
                <a:effectLst/>
              </a:rPr>
            </a:br>
            <a:endParaRPr lang="cs-CZ" b="0" dirty="0" smtClean="0">
              <a:effectLst/>
            </a:endParaRPr>
          </a:p>
          <a:p>
            <a:r>
              <a:rPr lang="cs-CZ" b="0" dirty="0" smtClean="0">
                <a:effectLst/>
              </a:rPr>
              <a:t/>
            </a:r>
            <a:br>
              <a:rPr lang="cs-CZ" b="0" dirty="0" smtClean="0">
                <a:effectLst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00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18002"/>
            <a:ext cx="10515600" cy="4567644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dirty="0" smtClean="0"/>
              <a:t>Trh </a:t>
            </a:r>
            <a:r>
              <a:rPr lang="cs-CZ" dirty="0"/>
              <a:t>je prostředí, které se neustále vyvíjí a mění v čase podle toho, co zákazníci požadují. Podniky, musí neustále zjišťovat co je na trhu nového a tomu prostřednictvím různých činností přizpůsobit celý marketingový mix. Pokud chce být podnik na trhu úspěšný a splnit své cíle, musí se na vše dobře připravit a naplánovat si vše tak, aby dokázal na přání zákazníků a situaci na trhu reagovat lépe než ostatní. K tomu podniku slouží tzv. </a:t>
            </a:r>
            <a:r>
              <a:rPr lang="cs-CZ" b="1" dirty="0"/>
              <a:t>marketingový plán</a:t>
            </a:r>
            <a:r>
              <a:rPr lang="cs-CZ" dirty="0"/>
              <a:t>.</a:t>
            </a:r>
            <a:endParaRPr lang="cs-CZ" b="0" dirty="0" smtClean="0">
              <a:effectLst/>
            </a:endParaRP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Marketingový plán</a:t>
            </a:r>
            <a:r>
              <a:rPr lang="cs-CZ" dirty="0"/>
              <a:t> – je plán, který všechny marketingové činnosti koordinuje tak, aby podnik splnil své cíle a byl na trhu úspěšný</a:t>
            </a:r>
            <a:r>
              <a:rPr lang="cs-CZ" dirty="0" smtClean="0"/>
              <a:t>.</a:t>
            </a:r>
          </a:p>
          <a:p>
            <a:pPr marL="0" indent="0" algn="just">
              <a:buNone/>
            </a:pPr>
            <a:r>
              <a:rPr lang="cs-CZ" b="0" dirty="0" smtClean="0">
                <a:effectLst/>
              </a:rPr>
              <a:t/>
            </a:r>
            <a:br>
              <a:rPr lang="cs-CZ" b="0" dirty="0" smtClean="0">
                <a:effectLst/>
              </a:rPr>
            </a:b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+mn-lt"/>
              </a:rPr>
              <a:t>Marketingový plán</a:t>
            </a:r>
            <a:endParaRPr lang="cs-CZ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297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SOST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1" y="0"/>
            <a:ext cx="4637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SOSTAC-RABOS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2" y="3213101"/>
            <a:ext cx="6191249" cy="260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422901" y="2282825"/>
            <a:ext cx="6144684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Zdroj: </a:t>
            </a:r>
            <a:r>
              <a:rPr lang="cs-CZ" altLang="cs-CZ">
                <a:hlinkClick r:id="rId4"/>
              </a:rPr>
              <a:t>http://www.smartinsights.com/digital-marketing-strategy/sostac-model/</a:t>
            </a:r>
            <a:endParaRPr lang="cs-CZ" altLang="cs-CZ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278968" y="5949950"/>
            <a:ext cx="691303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Zdroj: </a:t>
            </a:r>
            <a:r>
              <a:rPr lang="cs-CZ" altLang="cs-CZ">
                <a:hlinkClick r:id="rId5"/>
              </a:rPr>
              <a:t>http://www.provocado.cz/nazor/zaklinadla-marketingoveho-planovani</a:t>
            </a:r>
            <a:endParaRPr lang="cs-CZ" altLang="cs-CZ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808134" y="1125539"/>
            <a:ext cx="451273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/>
              <a:t>+ Executive Summary</a:t>
            </a:r>
          </a:p>
          <a:p>
            <a:pPr>
              <a:spcBef>
                <a:spcPct val="50000"/>
              </a:spcBef>
            </a:pPr>
            <a:r>
              <a:rPr lang="cs-CZ" altLang="cs-CZ" sz="2400"/>
              <a:t>+ obsah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944534" y="333375"/>
            <a:ext cx="710353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600" b="1"/>
              <a:t>Struktura marketingového plánu</a:t>
            </a:r>
          </a:p>
        </p:txBody>
      </p:sp>
    </p:spTree>
    <p:extLst>
      <p:ext uri="{BB962C8B-B14F-4D97-AF65-F5344CB8AC3E}">
        <p14:creationId xmlns:p14="http://schemas.microsoft.com/office/powerpoint/2010/main" val="40585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793"/>
          </a:xfrm>
        </p:spPr>
        <p:txBody>
          <a:bodyPr/>
          <a:lstStyle/>
          <a:p>
            <a:r>
              <a:rPr lang="cs-CZ" b="1" dirty="0" smtClean="0"/>
              <a:t>Cíle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23493"/>
            <a:ext cx="10515600" cy="495347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dirty="0" smtClean="0"/>
              <a:t>Stanovení cílů prostřednictvím metodiky SMART.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dirty="0" smtClean="0"/>
              <a:t>Př.: Zvýšení počtu prodejů potravinových doplňků XY o 12% do konce roku 2017.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51" y="2844875"/>
            <a:ext cx="7092341" cy="305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29791" y="3273241"/>
            <a:ext cx="1379691" cy="817563"/>
          </a:xfrm>
        </p:spPr>
        <p:txBody>
          <a:bodyPr/>
          <a:lstStyle/>
          <a:p>
            <a:r>
              <a:rPr lang="cs-CZ" altLang="cs-CZ" b="1" dirty="0"/>
              <a:t>Cíle</a:t>
            </a:r>
          </a:p>
        </p:txBody>
      </p:sp>
      <p:grpSp>
        <p:nvGrpSpPr>
          <p:cNvPr id="11268" name="Group 4"/>
          <p:cNvGrpSpPr>
            <a:grpSpLocks noChangeAspect="1"/>
          </p:cNvGrpSpPr>
          <p:nvPr/>
        </p:nvGrpSpPr>
        <p:grpSpPr bwMode="auto">
          <a:xfrm>
            <a:off x="1640286" y="147106"/>
            <a:ext cx="9789713" cy="6669088"/>
            <a:chOff x="-1021" y="4028"/>
            <a:chExt cx="11637" cy="11520"/>
          </a:xfrm>
        </p:grpSpPr>
        <p:sp>
          <p:nvSpPr>
            <p:cNvPr id="11269" name="AutoShape 5"/>
            <p:cNvSpPr>
              <a:spLocks noChangeAspect="1" noChangeArrowheads="1"/>
            </p:cNvSpPr>
            <p:nvPr/>
          </p:nvSpPr>
          <p:spPr bwMode="auto">
            <a:xfrm>
              <a:off x="1436" y="4028"/>
              <a:ext cx="9180" cy="1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200"/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4676" y="8528"/>
              <a:ext cx="5760" cy="68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200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-1021" y="11768"/>
              <a:ext cx="116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200"/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2695" y="4208"/>
              <a:ext cx="1" cy="11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200"/>
            </a:p>
          </p:txBody>
        </p:sp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3056" y="4208"/>
              <a:ext cx="16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cs-CZ" altLang="cs-CZ" sz="1200">
                  <a:latin typeface="Times New Roman" pitchFamily="18" charset="0"/>
                </a:rPr>
                <a:t>Vize</a:t>
              </a:r>
              <a:endParaRPr lang="cs-CZ" altLang="cs-CZ" sz="1200"/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4856" y="4208"/>
              <a:ext cx="5220" cy="9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cs-CZ" altLang="cs-CZ" sz="1200" dirty="0" smtClean="0">
                  <a:latin typeface="Times New Roman" pitchFamily="18" charset="0"/>
                </a:rPr>
                <a:t>Být </a:t>
              </a:r>
              <a:r>
                <a:rPr lang="cs-CZ" altLang="cs-CZ" sz="1200" dirty="0">
                  <a:latin typeface="Times New Roman" pitchFamily="18" charset="0"/>
                </a:rPr>
                <a:t>důvěryhodným leaderem v oblasti oční péče.</a:t>
              </a:r>
              <a:endParaRPr lang="cs-CZ" altLang="cs-CZ" sz="1200" dirty="0"/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3056" y="5288"/>
              <a:ext cx="16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cs-CZ" altLang="cs-CZ" sz="1200">
                  <a:latin typeface="Times New Roman" pitchFamily="18" charset="0"/>
                </a:rPr>
                <a:t>Mise</a:t>
              </a:r>
              <a:endParaRPr lang="cs-CZ" altLang="cs-CZ" sz="1200"/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4856" y="5288"/>
              <a:ext cx="5220" cy="9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cs-CZ" altLang="cs-CZ" sz="1200" dirty="0" smtClean="0">
                  <a:latin typeface="Times New Roman" pitchFamily="18" charset="0"/>
                </a:rPr>
                <a:t>Poskytovat </a:t>
              </a:r>
              <a:r>
                <a:rPr lang="cs-CZ" altLang="cs-CZ" sz="1200" dirty="0">
                  <a:latin typeface="Times New Roman" pitchFamily="18" charset="0"/>
                </a:rPr>
                <a:t>inovativní produkty, které zvyšují kvalitu života tím, že pomáhají lidem lépe vidět.</a:t>
              </a:r>
              <a:endParaRPr lang="cs-CZ" altLang="cs-CZ" sz="1200" dirty="0"/>
            </a:p>
          </p:txBody>
        </p: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3056" y="6368"/>
              <a:ext cx="16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cs-CZ" altLang="cs-CZ" sz="1200">
                  <a:latin typeface="Times New Roman" pitchFamily="18" charset="0"/>
                </a:rPr>
                <a:t>Strategie 0</a:t>
              </a:r>
              <a:endParaRPr lang="cs-CZ" altLang="cs-CZ" sz="1200"/>
            </a:p>
          </p:txBody>
        </p: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8456" y="6368"/>
              <a:ext cx="16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cs-CZ" altLang="cs-CZ" sz="1200">
                  <a:latin typeface="Times New Roman" pitchFamily="18" charset="0"/>
                </a:rPr>
                <a:t>Cíl 0</a:t>
              </a:r>
              <a:endParaRPr lang="cs-CZ" altLang="cs-CZ" sz="1200"/>
            </a:p>
          </p:txBody>
        </p:sp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3056" y="7268"/>
              <a:ext cx="3420" cy="7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cs-CZ" altLang="cs-CZ" sz="1200" dirty="0" smtClean="0">
                  <a:latin typeface="Times New Roman" pitchFamily="18" charset="0"/>
                </a:rPr>
                <a:t>Budeme </a:t>
              </a:r>
              <a:r>
                <a:rPr lang="cs-CZ" altLang="cs-CZ" sz="1200" dirty="0">
                  <a:latin typeface="Times New Roman" pitchFamily="18" charset="0"/>
                </a:rPr>
                <a:t>růst.</a:t>
              </a:r>
              <a:endParaRPr lang="cs-CZ" altLang="cs-CZ" sz="1200" dirty="0"/>
            </a:p>
          </p:txBody>
        </p:sp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6656" y="7268"/>
              <a:ext cx="3420" cy="7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cs-CZ" altLang="cs-CZ" sz="1200" dirty="0" smtClean="0">
                  <a:latin typeface="Times New Roman" pitchFamily="18" charset="0"/>
                </a:rPr>
                <a:t>Zvýšit </a:t>
              </a:r>
              <a:r>
                <a:rPr lang="cs-CZ" altLang="cs-CZ" sz="1200" dirty="0">
                  <a:latin typeface="Times New Roman" pitchFamily="18" charset="0"/>
                </a:rPr>
                <a:t>tržby oproti předchozímu </a:t>
              </a:r>
              <a:r>
                <a:rPr lang="cs-CZ" altLang="cs-CZ" sz="1200" dirty="0" smtClean="0">
                  <a:latin typeface="Times New Roman" pitchFamily="18" charset="0"/>
                </a:rPr>
                <a:t>roku         o </a:t>
              </a:r>
              <a:r>
                <a:rPr lang="cs-CZ" altLang="cs-CZ" sz="1200" dirty="0">
                  <a:latin typeface="Times New Roman" pitchFamily="18" charset="0"/>
                </a:rPr>
                <a:t>5 %.</a:t>
              </a:r>
              <a:endParaRPr lang="cs-CZ" altLang="cs-CZ" sz="1200" dirty="0"/>
            </a:p>
          </p:txBody>
        </p:sp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 flipV="1">
              <a:off x="3776" y="6008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200"/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>
              <a:off x="4676" y="6728"/>
              <a:ext cx="37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200"/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 flipV="1">
              <a:off x="3776" y="4928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200"/>
            </a:p>
          </p:txBody>
        </p:sp>
        <p:sp>
          <p:nvSpPr>
            <p:cNvPr id="11284" name="Text Box 20"/>
            <p:cNvSpPr txBox="1">
              <a:spLocks noChangeArrowheads="1"/>
            </p:cNvSpPr>
            <p:nvPr/>
          </p:nvSpPr>
          <p:spPr bwMode="auto">
            <a:xfrm>
              <a:off x="5036" y="8708"/>
              <a:ext cx="16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cs-CZ" altLang="cs-CZ" sz="1200">
                  <a:latin typeface="Times New Roman" pitchFamily="18" charset="0"/>
                </a:rPr>
                <a:t>Strategie 1</a:t>
              </a:r>
              <a:endParaRPr lang="cs-CZ" altLang="cs-CZ" sz="1200"/>
            </a:p>
          </p:txBody>
        </p:sp>
        <p:sp>
          <p:nvSpPr>
            <p:cNvPr id="11285" name="Text Box 21"/>
            <p:cNvSpPr txBox="1">
              <a:spLocks noChangeArrowheads="1"/>
            </p:cNvSpPr>
            <p:nvPr/>
          </p:nvSpPr>
          <p:spPr bwMode="auto">
            <a:xfrm>
              <a:off x="8456" y="8708"/>
              <a:ext cx="16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cs-CZ" altLang="cs-CZ" sz="1200">
                  <a:latin typeface="Times New Roman" pitchFamily="18" charset="0"/>
                </a:rPr>
                <a:t>Cíl 1</a:t>
              </a:r>
              <a:endParaRPr lang="cs-CZ" altLang="cs-CZ" sz="1200"/>
            </a:p>
          </p:txBody>
        </p:sp>
        <p:sp>
          <p:nvSpPr>
            <p:cNvPr id="11286" name="Text Box 22"/>
            <p:cNvSpPr txBox="1">
              <a:spLocks noChangeArrowheads="1"/>
            </p:cNvSpPr>
            <p:nvPr/>
          </p:nvSpPr>
          <p:spPr bwMode="auto">
            <a:xfrm>
              <a:off x="2876" y="9608"/>
              <a:ext cx="16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cs-CZ" altLang="cs-CZ" sz="1200">
                  <a:latin typeface="Times New Roman" pitchFamily="18" charset="0"/>
                </a:rPr>
                <a:t>Taktika 0</a:t>
              </a:r>
              <a:endParaRPr lang="cs-CZ" altLang="cs-CZ" sz="1200"/>
            </a:p>
          </p:txBody>
        </p:sp>
        <p:sp>
          <p:nvSpPr>
            <p:cNvPr id="11287" name="Text Box 23"/>
            <p:cNvSpPr txBox="1">
              <a:spLocks noChangeArrowheads="1"/>
            </p:cNvSpPr>
            <p:nvPr/>
          </p:nvSpPr>
          <p:spPr bwMode="auto">
            <a:xfrm>
              <a:off x="5036" y="9608"/>
              <a:ext cx="2340" cy="19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cs-CZ" altLang="cs-CZ" sz="1200" dirty="0" smtClean="0">
                  <a:latin typeface="Times New Roman" pitchFamily="18" charset="0"/>
                </a:rPr>
                <a:t>Ukázat</a:t>
              </a:r>
              <a:r>
                <a:rPr lang="cs-CZ" altLang="cs-CZ" sz="1200" dirty="0">
                  <a:latin typeface="Times New Roman" pitchFamily="18" charset="0"/>
                </a:rPr>
                <a:t>, že značka převyšuje svou kvalitou konkurenční produkty.</a:t>
              </a:r>
              <a:endParaRPr lang="cs-CZ" altLang="cs-CZ" sz="1200" dirty="0"/>
            </a:p>
          </p:txBody>
        </p:sp>
        <p:sp>
          <p:nvSpPr>
            <p:cNvPr id="11288" name="Text Box 24"/>
            <p:cNvSpPr txBox="1">
              <a:spLocks noChangeArrowheads="1"/>
            </p:cNvSpPr>
            <p:nvPr/>
          </p:nvSpPr>
          <p:spPr bwMode="auto">
            <a:xfrm>
              <a:off x="7736" y="9608"/>
              <a:ext cx="2340" cy="19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cs-CZ" altLang="cs-CZ" sz="1200" dirty="0" smtClean="0">
                  <a:latin typeface="Times New Roman" pitchFamily="18" charset="0"/>
                </a:rPr>
                <a:t>Spojit </a:t>
              </a:r>
              <a:r>
                <a:rPr lang="cs-CZ" altLang="cs-CZ" sz="1200" dirty="0">
                  <a:latin typeface="Times New Roman" pitchFamily="18" charset="0"/>
                </a:rPr>
                <a:t>značku s klíčovými benefity produktu a dosáhnout toho, aby ji 60 % spotřebitelů vnímalo jako kvalitnější než značky konkurentů. </a:t>
              </a:r>
              <a:endParaRPr lang="cs-CZ" altLang="cs-CZ" sz="1200" dirty="0"/>
            </a:p>
          </p:txBody>
        </p:sp>
        <p:sp>
          <p:nvSpPr>
            <p:cNvPr id="11289" name="Text Box 25"/>
            <p:cNvSpPr txBox="1">
              <a:spLocks noChangeArrowheads="1"/>
            </p:cNvSpPr>
            <p:nvPr/>
          </p:nvSpPr>
          <p:spPr bwMode="auto">
            <a:xfrm>
              <a:off x="2876" y="13208"/>
              <a:ext cx="16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cs-CZ" altLang="cs-CZ" sz="1200">
                  <a:latin typeface="Times New Roman" pitchFamily="18" charset="0"/>
                </a:rPr>
                <a:t>Taktika 1</a:t>
              </a:r>
              <a:endParaRPr lang="cs-CZ" altLang="cs-CZ" sz="1200"/>
            </a:p>
          </p:txBody>
        </p:sp>
        <p:sp>
          <p:nvSpPr>
            <p:cNvPr id="11290" name="Line 26"/>
            <p:cNvSpPr>
              <a:spLocks noChangeShapeType="1"/>
            </p:cNvSpPr>
            <p:nvPr/>
          </p:nvSpPr>
          <p:spPr bwMode="auto">
            <a:xfrm>
              <a:off x="6656" y="9068"/>
              <a:ext cx="18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200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4856" y="11948"/>
              <a:ext cx="5400" cy="32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200"/>
            </a:p>
          </p:txBody>
        </p:sp>
        <p:sp>
          <p:nvSpPr>
            <p:cNvPr id="11292" name="Line 28"/>
            <p:cNvSpPr>
              <a:spLocks noChangeShapeType="1"/>
            </p:cNvSpPr>
            <p:nvPr/>
          </p:nvSpPr>
          <p:spPr bwMode="auto">
            <a:xfrm>
              <a:off x="6656" y="12488"/>
              <a:ext cx="18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200"/>
            </a:p>
          </p:txBody>
        </p:sp>
        <p:sp>
          <p:nvSpPr>
            <p:cNvPr id="11293" name="Line 29"/>
            <p:cNvSpPr>
              <a:spLocks noChangeShapeType="1"/>
            </p:cNvSpPr>
            <p:nvPr/>
          </p:nvSpPr>
          <p:spPr bwMode="auto">
            <a:xfrm flipV="1">
              <a:off x="5216" y="9428"/>
              <a:ext cx="360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200"/>
            </a:p>
          </p:txBody>
        </p:sp>
        <p:sp>
          <p:nvSpPr>
            <p:cNvPr id="11294" name="Line 30"/>
            <p:cNvSpPr>
              <a:spLocks noChangeShapeType="1"/>
            </p:cNvSpPr>
            <p:nvPr/>
          </p:nvSpPr>
          <p:spPr bwMode="auto">
            <a:xfrm flipV="1">
              <a:off x="5216" y="6908"/>
              <a:ext cx="324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200"/>
            </a:p>
          </p:txBody>
        </p:sp>
        <p:sp>
          <p:nvSpPr>
            <p:cNvPr id="11295" name="Text Box 31"/>
            <p:cNvSpPr txBox="1">
              <a:spLocks noChangeArrowheads="1"/>
            </p:cNvSpPr>
            <p:nvPr/>
          </p:nvSpPr>
          <p:spPr bwMode="auto">
            <a:xfrm>
              <a:off x="5036" y="13028"/>
              <a:ext cx="2340" cy="19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cs-CZ" altLang="cs-CZ" sz="1200" dirty="0" smtClean="0">
                  <a:latin typeface="Times New Roman" pitchFamily="18" charset="0"/>
                </a:rPr>
                <a:t>Zvýšit </a:t>
              </a:r>
              <a:r>
                <a:rPr lang="cs-CZ" altLang="cs-CZ" sz="1200" dirty="0">
                  <a:latin typeface="Times New Roman" pitchFamily="18" charset="0"/>
                </a:rPr>
                <a:t>informovanost o vlastnostech a přínosech značky.</a:t>
              </a:r>
              <a:endParaRPr lang="cs-CZ" altLang="cs-CZ" sz="1200" dirty="0"/>
            </a:p>
          </p:txBody>
        </p:sp>
        <p:sp>
          <p:nvSpPr>
            <p:cNvPr id="11296" name="Text Box 32"/>
            <p:cNvSpPr txBox="1">
              <a:spLocks noChangeArrowheads="1"/>
            </p:cNvSpPr>
            <p:nvPr/>
          </p:nvSpPr>
          <p:spPr bwMode="auto">
            <a:xfrm>
              <a:off x="7736" y="13028"/>
              <a:ext cx="2340" cy="19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cs-CZ" altLang="cs-CZ" sz="1200" dirty="0" smtClean="0">
                  <a:latin typeface="Times New Roman" pitchFamily="18" charset="0"/>
                </a:rPr>
                <a:t>Zvýšit </a:t>
              </a:r>
              <a:r>
                <a:rPr lang="cs-CZ" altLang="cs-CZ" sz="1200" dirty="0">
                  <a:latin typeface="Times New Roman" pitchFamily="18" charset="0"/>
                </a:rPr>
                <a:t>povědomí o značce a dosáhnout toho, aby nejméně 80 % spotřebitelů značku a její klíčové benefity znalo ve srovnání s konkurencí.</a:t>
              </a:r>
              <a:endParaRPr lang="cs-CZ" altLang="cs-CZ" sz="1200" dirty="0"/>
            </a:p>
          </p:txBody>
        </p:sp>
        <p:sp>
          <p:nvSpPr>
            <p:cNvPr id="11297" name="Text Box 33"/>
            <p:cNvSpPr txBox="1">
              <a:spLocks noChangeArrowheads="1"/>
            </p:cNvSpPr>
            <p:nvPr/>
          </p:nvSpPr>
          <p:spPr bwMode="auto">
            <a:xfrm>
              <a:off x="8456" y="12128"/>
              <a:ext cx="16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cs-CZ" altLang="cs-CZ" sz="1200">
                  <a:latin typeface="Times New Roman" pitchFamily="18" charset="0"/>
                </a:rPr>
                <a:t>Cíl 2</a:t>
              </a:r>
              <a:endParaRPr lang="cs-CZ" altLang="cs-CZ" sz="1200"/>
            </a:p>
          </p:txBody>
        </p:sp>
        <p:sp>
          <p:nvSpPr>
            <p:cNvPr id="11298" name="Text Box 34"/>
            <p:cNvSpPr txBox="1">
              <a:spLocks noChangeArrowheads="1"/>
            </p:cNvSpPr>
            <p:nvPr/>
          </p:nvSpPr>
          <p:spPr bwMode="auto">
            <a:xfrm>
              <a:off x="5036" y="12128"/>
              <a:ext cx="16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cs-CZ" altLang="cs-CZ" sz="1200">
                  <a:latin typeface="Times New Roman" pitchFamily="18" charset="0"/>
                </a:rPr>
                <a:t>Strategie 2</a:t>
              </a:r>
              <a:endParaRPr lang="cs-CZ" altLang="cs-CZ" sz="1200"/>
            </a:p>
          </p:txBody>
        </p:sp>
        <p:sp>
          <p:nvSpPr>
            <p:cNvPr id="11299" name="Line 35"/>
            <p:cNvSpPr>
              <a:spLocks noChangeShapeType="1"/>
            </p:cNvSpPr>
            <p:nvPr/>
          </p:nvSpPr>
          <p:spPr bwMode="auto">
            <a:xfrm>
              <a:off x="4496" y="9967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200"/>
            </a:p>
          </p:txBody>
        </p:sp>
        <p:sp>
          <p:nvSpPr>
            <p:cNvPr id="11300" name="Line 36"/>
            <p:cNvSpPr>
              <a:spLocks noChangeShapeType="1"/>
            </p:cNvSpPr>
            <p:nvPr/>
          </p:nvSpPr>
          <p:spPr bwMode="auto">
            <a:xfrm>
              <a:off x="4496" y="13567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200"/>
            </a:p>
          </p:txBody>
        </p:sp>
      </p:grpSp>
      <p:grpSp>
        <p:nvGrpSpPr>
          <p:cNvPr id="11301" name="Group 37"/>
          <p:cNvGrpSpPr>
            <a:grpSpLocks/>
          </p:cNvGrpSpPr>
          <p:nvPr/>
        </p:nvGrpSpPr>
        <p:grpSpPr bwMode="auto">
          <a:xfrm>
            <a:off x="1640541" y="970719"/>
            <a:ext cx="10403293" cy="5322779"/>
            <a:chOff x="1417" y="3359"/>
            <a:chExt cx="9180" cy="7958"/>
          </a:xfrm>
        </p:grpSpPr>
        <p:sp>
          <p:nvSpPr>
            <p:cNvPr id="11302" name="Line 38"/>
            <p:cNvSpPr>
              <a:spLocks noChangeShapeType="1"/>
            </p:cNvSpPr>
            <p:nvPr/>
          </p:nvSpPr>
          <p:spPr bwMode="auto">
            <a:xfrm>
              <a:off x="1417" y="5917"/>
              <a:ext cx="9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03" name="Text Box 39"/>
            <p:cNvSpPr txBox="1">
              <a:spLocks noChangeArrowheads="1"/>
            </p:cNvSpPr>
            <p:nvPr/>
          </p:nvSpPr>
          <p:spPr bwMode="auto">
            <a:xfrm>
              <a:off x="1500" y="9762"/>
              <a:ext cx="1851" cy="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cs-CZ" altLang="cs-CZ" sz="1600" b="1" dirty="0">
                  <a:latin typeface="Times New Roman" pitchFamily="18" charset="0"/>
                </a:rPr>
                <a:t>3. úroveň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cs-CZ" altLang="cs-CZ" sz="1600" dirty="0">
                  <a:latin typeface="Times New Roman" pitchFamily="18" charset="0"/>
                </a:rPr>
                <a:t>úroveň </a:t>
              </a:r>
              <a:r>
                <a:rPr lang="cs-CZ" altLang="cs-CZ" sz="1600" dirty="0" smtClean="0">
                  <a:latin typeface="Times New Roman" pitchFamily="18" charset="0"/>
                </a:rPr>
                <a:t>marketingové komunikace</a:t>
              </a:r>
              <a:endParaRPr lang="cs-CZ" altLang="cs-CZ" sz="1600" dirty="0">
                <a:latin typeface="Times New Roman" pitchFamily="18" charset="0"/>
              </a:endParaRP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endParaRPr lang="cs-CZ" altLang="cs-CZ" sz="1200" dirty="0">
                <a:latin typeface="Times New Roman" pitchFamily="18" charset="0"/>
              </a:endParaRP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endParaRPr lang="cs-CZ" altLang="cs-CZ" sz="1200" dirty="0">
                <a:latin typeface="Times New Roman" pitchFamily="18" charset="0"/>
              </a:endParaRP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endParaRPr lang="cs-CZ" altLang="cs-CZ" sz="1200" dirty="0">
                <a:latin typeface="Times New Roman" pitchFamily="18" charset="0"/>
              </a:endParaRP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endParaRPr lang="cs-CZ" altLang="cs-CZ" sz="1200" dirty="0">
                <a:latin typeface="Times New Roman" pitchFamily="18" charset="0"/>
              </a:endParaRPr>
            </a:p>
            <a:p>
              <a:endParaRPr lang="cs-CZ" altLang="cs-CZ" dirty="0"/>
            </a:p>
          </p:txBody>
        </p:sp>
        <p:sp>
          <p:nvSpPr>
            <p:cNvPr id="11304" name="Text Box 40"/>
            <p:cNvSpPr txBox="1">
              <a:spLocks noChangeArrowheads="1"/>
            </p:cNvSpPr>
            <p:nvPr/>
          </p:nvSpPr>
          <p:spPr bwMode="auto">
            <a:xfrm>
              <a:off x="1500" y="6554"/>
              <a:ext cx="1994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cs-CZ" altLang="cs-CZ" sz="1600" b="1" dirty="0">
                  <a:latin typeface="Times New Roman" pitchFamily="18" charset="0"/>
                </a:rPr>
                <a:t>2. úroveň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cs-CZ" altLang="cs-CZ" sz="1600" dirty="0" smtClean="0">
                  <a:latin typeface="Times New Roman" pitchFamily="18" charset="0"/>
                </a:rPr>
                <a:t>marketingová </a:t>
              </a:r>
              <a:r>
                <a:rPr lang="cs-CZ" altLang="cs-CZ" sz="1600" dirty="0">
                  <a:latin typeface="Times New Roman" pitchFamily="18" charset="0"/>
                </a:rPr>
                <a:t>úroveň</a:t>
              </a: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endParaRPr lang="cs-CZ" altLang="cs-CZ" sz="1200" dirty="0">
                <a:latin typeface="Times New Roman" pitchFamily="18" charset="0"/>
              </a:endParaRP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endParaRPr lang="cs-CZ" altLang="cs-CZ" sz="1200" dirty="0">
                <a:latin typeface="Times New Roman" pitchFamily="18" charset="0"/>
              </a:endParaRP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endParaRPr lang="cs-CZ" altLang="cs-CZ" sz="1200" dirty="0">
                <a:latin typeface="Times New Roman" pitchFamily="18" charset="0"/>
              </a:endParaRP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endParaRPr lang="cs-CZ" altLang="cs-CZ" sz="1200" dirty="0">
                <a:latin typeface="Times New Roman" pitchFamily="18" charset="0"/>
              </a:endParaRPr>
            </a:p>
            <a:p>
              <a:endParaRPr lang="cs-CZ" altLang="cs-CZ" dirty="0"/>
            </a:p>
          </p:txBody>
        </p:sp>
        <p:sp>
          <p:nvSpPr>
            <p:cNvPr id="11305" name="Text Box 41"/>
            <p:cNvSpPr txBox="1">
              <a:spLocks noChangeArrowheads="1"/>
            </p:cNvSpPr>
            <p:nvPr/>
          </p:nvSpPr>
          <p:spPr bwMode="auto">
            <a:xfrm>
              <a:off x="1500" y="3359"/>
              <a:ext cx="2302" cy="1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cs-CZ" altLang="cs-CZ" sz="1600" b="1" dirty="0">
                  <a:latin typeface="Times New Roman" pitchFamily="18" charset="0"/>
                </a:rPr>
                <a:t>1. úroveň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cs-CZ" altLang="cs-CZ" sz="1600" dirty="0">
                  <a:latin typeface="Times New Roman" pitchFamily="18" charset="0"/>
                </a:rPr>
                <a:t>podniková úroveň</a:t>
              </a: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endParaRPr lang="cs-CZ" altLang="cs-CZ" sz="1200" dirty="0">
                <a:latin typeface="Times New Roman" pitchFamily="18" charset="0"/>
              </a:endParaRP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endParaRPr lang="cs-CZ" altLang="cs-CZ" sz="1200" dirty="0">
                <a:latin typeface="Times New Roman" pitchFamily="18" charset="0"/>
              </a:endParaRP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endParaRPr lang="cs-CZ" altLang="cs-CZ" sz="1200" dirty="0">
                <a:latin typeface="Times New Roman" pitchFamily="18" charset="0"/>
              </a:endParaRP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endParaRPr lang="cs-CZ" altLang="cs-CZ" sz="1200" dirty="0">
                <a:latin typeface="Times New Roman" pitchFamily="18" charset="0"/>
              </a:endParaRPr>
            </a:p>
            <a:p>
              <a:endParaRPr lang="cs-CZ" alt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289300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4682" y="200986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Způsoby poznání prostředí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(mikroprostředí, makroprostředí)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972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346"/>
          </a:xfrm>
        </p:spPr>
        <p:txBody>
          <a:bodyPr>
            <a:normAutofit/>
          </a:bodyPr>
          <a:lstStyle/>
          <a:p>
            <a:r>
              <a:rPr lang="cs-CZ" b="1" cap="small" dirty="0" smtClean="0"/>
              <a:t>M</a:t>
            </a:r>
            <a:r>
              <a:rPr lang="cs-CZ" b="1" dirty="0" smtClean="0"/>
              <a:t>arketingový výzkum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sz="4100" dirty="0"/>
              <a:t>Měnící se situace a vývoj trhů v čase nutí podniky k neustálému hledání odpovědi na otázku „Co je nového?“. K zjištění aktuálních informací, které pomohou podniku naplnit své cíle a být úspěšnější než ostatní podniky, tzv. konkurence, slouží </a:t>
            </a:r>
            <a:r>
              <a:rPr lang="cs-CZ" sz="4100" b="1" dirty="0"/>
              <a:t>marketingový výzkum </a:t>
            </a:r>
            <a:r>
              <a:rPr lang="cs-CZ" sz="4100" dirty="0"/>
              <a:t>[1].</a:t>
            </a:r>
          </a:p>
          <a:p>
            <a:endParaRPr lang="cs-CZ" sz="1500" dirty="0"/>
          </a:p>
          <a:p>
            <a:pPr marL="0" indent="0">
              <a:buNone/>
            </a:pPr>
            <a:r>
              <a:rPr lang="cs-CZ" altLang="cs-CZ" sz="4100" dirty="0"/>
              <a:t>= cílevědomá a organizovaná činnost směřující k opatření informací o vnějším okolí podniku,  o relevantním trhu, popř. o některé části takového trhu (Svobodová, 1996)</a:t>
            </a:r>
          </a:p>
          <a:p>
            <a:pPr marL="0" indent="0">
              <a:buNone/>
            </a:pPr>
            <a:endParaRPr lang="cs-CZ" altLang="cs-CZ" sz="1300" dirty="0"/>
          </a:p>
          <a:p>
            <a:pPr marL="0" indent="0">
              <a:buNone/>
            </a:pPr>
            <a:r>
              <a:rPr lang="cs-CZ" altLang="cs-CZ" sz="4100" dirty="0"/>
              <a:t>= shromažďování, zpracování a analýza veškerých informací potřebných pro optimální fungování marketingu (</a:t>
            </a:r>
            <a:r>
              <a:rPr lang="cs-CZ" altLang="cs-CZ" sz="4100" dirty="0" err="1"/>
              <a:t>Příbová</a:t>
            </a:r>
            <a:r>
              <a:rPr lang="cs-CZ" altLang="cs-CZ" sz="4100" dirty="0"/>
              <a:t>, 1996</a:t>
            </a:r>
            <a:r>
              <a:rPr lang="cs-CZ" altLang="cs-CZ" sz="4100" dirty="0" smtClean="0"/>
              <a:t>)</a:t>
            </a:r>
            <a:endParaRPr lang="cs-CZ" altLang="cs-CZ" sz="4100" dirty="0"/>
          </a:p>
        </p:txBody>
      </p:sp>
    </p:spTree>
    <p:extLst>
      <p:ext uri="{BB962C8B-B14F-4D97-AF65-F5344CB8AC3E}">
        <p14:creationId xmlns:p14="http://schemas.microsoft.com/office/powerpoint/2010/main" val="33356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Marketingový výzkum - příklad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199" y="1657586"/>
            <a:ext cx="5401235" cy="473452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cs-CZ" dirty="0"/>
              <a:t>V roce 2007 provedla společnost Škoda marketingový výzkum týkající se toho, jak jsou zákazníci spokojeni s jejich vozy. Z výzkumu vyplynulo, že s vozy škoda je </a:t>
            </a:r>
            <a:r>
              <a:rPr lang="cs-CZ" b="1" dirty="0"/>
              <a:t>98% zákazníků </a:t>
            </a:r>
            <a:r>
              <a:rPr lang="cs-CZ" dirty="0"/>
              <a:t>natolik spokojeno, že by je </a:t>
            </a:r>
            <a:r>
              <a:rPr lang="cs-CZ" b="1" dirty="0"/>
              <a:t>doporučilo svým přátelům</a:t>
            </a:r>
            <a:r>
              <a:rPr lang="cs-CZ" dirty="0"/>
              <a:t>. Škoda byla také v soutěži </a:t>
            </a:r>
            <a:r>
              <a:rPr lang="cs-CZ" dirty="0" err="1"/>
              <a:t>TopGear</a:t>
            </a:r>
            <a:r>
              <a:rPr lang="cs-CZ" dirty="0"/>
              <a:t> 2007 vybrána jako nejlepší výrobce automobilů, kde obstála v konkurenci 152 ostatních automobilek. Uvedená zjištění společnost Škoda ještě týž rok využila k vytvoření nové </a:t>
            </a:r>
            <a:r>
              <a:rPr lang="cs-CZ" b="1" dirty="0"/>
              <a:t>reklamní kampaně</a:t>
            </a:r>
            <a:r>
              <a:rPr lang="cs-CZ" dirty="0"/>
              <a:t>, ve které se společnost Škoda představila jako výrobce aut, jejichž </a:t>
            </a:r>
            <a:r>
              <a:rPr lang="cs-CZ" b="1" dirty="0"/>
              <a:t>řidiči jsou šťastní a spokojení</a:t>
            </a:r>
            <a:r>
              <a:rPr lang="cs-CZ" dirty="0"/>
              <a:t>. Změna reklamní kampaně přinesla společnosti více než 630 tisíc prodaných vozů, což znamenalo 14,5% nárůst oproti předchozímu roku.</a:t>
            </a:r>
            <a:endParaRPr lang="cs-CZ" b="0" dirty="0" smtClean="0">
              <a:effectLst/>
            </a:endParaRPr>
          </a:p>
          <a:p>
            <a:pPr marL="0" indent="0" algn="just">
              <a:buNone/>
            </a:pPr>
            <a:r>
              <a:rPr lang="cs-CZ" sz="2100" dirty="0"/>
              <a:t>Zdroj: skoda.auto.</a:t>
            </a:r>
            <a:r>
              <a:rPr lang="cs-CZ" sz="2100" dirty="0" err="1"/>
              <a:t>cz</a:t>
            </a:r>
            <a:r>
              <a:rPr lang="cs-CZ" sz="2100" dirty="0"/>
              <a:t>,.businesscasestudies.co.uk</a:t>
            </a:r>
            <a:endParaRPr lang="cs-CZ" sz="2100" b="0" dirty="0" smtClean="0">
              <a:effectLst/>
            </a:endParaRPr>
          </a:p>
          <a:p>
            <a:endParaRPr lang="cs-CZ" b="0" dirty="0" smtClean="0">
              <a:effectLst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2196306"/>
            <a:ext cx="4457700" cy="2686050"/>
          </a:xfrm>
        </p:spPr>
      </p:pic>
    </p:spTree>
    <p:extLst>
      <p:ext uri="{BB962C8B-B14F-4D97-AF65-F5344CB8AC3E}">
        <p14:creationId xmlns:p14="http://schemas.microsoft.com/office/powerpoint/2010/main" val="116906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Marketingový výzkum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Správně pojatý marketingový výzkum k tomu, aby podal odpovědi na všechny otázky, které mohou na trhu, kde podnik působí vyvstat, musí mít určitá pravidla – fáze: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dirty="0" smtClean="0"/>
              <a:t>jasné vymezení cílů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dirty="0" smtClean="0"/>
              <a:t>sestavení plánu</a:t>
            </a:r>
            <a:r>
              <a:rPr lang="cs-CZ" b="1" dirty="0" smtClean="0"/>
              <a:t>,</a:t>
            </a:r>
            <a:r>
              <a:rPr lang="cs-CZ" dirty="0" smtClean="0"/>
              <a:t> a zvolení výzkumných metod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dirty="0"/>
              <a:t>s</a:t>
            </a:r>
            <a:r>
              <a:rPr lang="cs-CZ" dirty="0" smtClean="0"/>
              <a:t>běr informací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dirty="0" smtClean="0"/>
              <a:t>analýza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dirty="0" smtClean="0"/>
              <a:t>interpretace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05791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563</Words>
  <Application>Microsoft Office PowerPoint</Application>
  <PresentationFormat>Vlastní</PresentationFormat>
  <Paragraphs>159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Office</vt:lpstr>
      <vt:lpstr>Marketingový plán,      výzkum trhu</vt:lpstr>
      <vt:lpstr>Marketingový plán</vt:lpstr>
      <vt:lpstr>Prezentace aplikace PowerPoint</vt:lpstr>
      <vt:lpstr>Cíle</vt:lpstr>
      <vt:lpstr>Cíle</vt:lpstr>
      <vt:lpstr>Způsoby poznání prostředí (mikroprostředí, makroprostředí)</vt:lpstr>
      <vt:lpstr>Marketingový výzkum</vt:lpstr>
      <vt:lpstr>Marketingový výzkum - příklad</vt:lpstr>
      <vt:lpstr>Marketingový výzkum</vt:lpstr>
      <vt:lpstr>Proces marketingového výzkumu</vt:lpstr>
      <vt:lpstr>Zadavatel x výzkumník</vt:lpstr>
      <vt:lpstr>Typy výzkumu</vt:lpstr>
      <vt:lpstr>Proces marketingového výzkumu</vt:lpstr>
      <vt:lpstr>Plán výzkumu (research design) a výzkumné metody</vt:lpstr>
      <vt:lpstr>Pozorování</vt:lpstr>
      <vt:lpstr>Experiment</vt:lpstr>
      <vt:lpstr>Dotazování</vt:lpstr>
      <vt:lpstr>Výzkum call center - příklad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Marketingový plán, výzkum trhu</dc:title>
  <dc:creator>aaa</dc:creator>
  <cp:lastModifiedBy>Odehnalova Pavla</cp:lastModifiedBy>
  <cp:revision>47</cp:revision>
  <dcterms:created xsi:type="dcterms:W3CDTF">2016-12-14T11:17:14Z</dcterms:created>
  <dcterms:modified xsi:type="dcterms:W3CDTF">2017-03-22T10:14:11Z</dcterms:modified>
</cp:coreProperties>
</file>