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Seminář – NUT – ÚPF; </a:t>
            </a:r>
            <a:r>
              <a:rPr lang="cs-CZ" dirty="0" smtClean="0"/>
              <a:t>17.3.2020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416629"/>
            <a:ext cx="11361600" cy="1655316"/>
          </a:xfrm>
        </p:spPr>
        <p:txBody>
          <a:bodyPr/>
          <a:lstStyle/>
          <a:p>
            <a:r>
              <a:rPr lang="cs-CZ" sz="2800" dirty="0"/>
              <a:t>Poruchy výživy, obezita, hladovění, malnutrice, katabolické stavy, mentální anorexie a bulimie, nádorová anorexie/kachexie (seminář) – praktická demonstrace hodnocení stavu výživy.</a:t>
            </a:r>
          </a:p>
        </p:txBody>
      </p:sp>
    </p:spTree>
    <p:extLst>
      <p:ext uri="{BB962C8B-B14F-4D97-AF65-F5344CB8AC3E}">
        <p14:creationId xmlns:p14="http://schemas.microsoft.com/office/powerpoint/2010/main" val="801651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Nádorová kachexie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dirty="0" smtClean="0"/>
              <a:t>ztráta </a:t>
            </a:r>
            <a:r>
              <a:rPr lang="cs-CZ" sz="1800" dirty="0"/>
              <a:t>hmotnosti (tuková i svalová tkáň) a chuti k jídlu u člověka, </a:t>
            </a:r>
            <a:endParaRPr lang="cs-CZ" sz="1800" dirty="0" smtClean="0"/>
          </a:p>
          <a:p>
            <a:pPr marL="72000" indent="0">
              <a:buNone/>
            </a:pPr>
            <a:r>
              <a:rPr lang="cs-CZ" sz="1800" dirty="0" smtClean="0"/>
              <a:t>	který </a:t>
            </a:r>
            <a:r>
              <a:rPr lang="cs-CZ" sz="1800" dirty="0"/>
              <a:t>se aktivně nesnaží redukovat </a:t>
            </a:r>
            <a:r>
              <a:rPr lang="cs-CZ" sz="1800" dirty="0" smtClean="0"/>
              <a:t>hmotnost</a:t>
            </a:r>
          </a:p>
          <a:p>
            <a:endParaRPr lang="cs-CZ" sz="1800" dirty="0" smtClean="0"/>
          </a:p>
          <a:p>
            <a:r>
              <a:rPr lang="cs-CZ" sz="1800" b="1" dirty="0"/>
              <a:t>e</a:t>
            </a:r>
            <a:r>
              <a:rPr lang="cs-CZ" sz="1800" b="1" dirty="0" smtClean="0"/>
              <a:t>tiologie</a:t>
            </a:r>
          </a:p>
          <a:p>
            <a:pPr lvl="1">
              <a:lnSpc>
                <a:spcPct val="150000"/>
              </a:lnSpc>
            </a:pPr>
            <a:r>
              <a:rPr lang="cs-CZ" sz="1800" dirty="0" smtClean="0"/>
              <a:t>nádory </a:t>
            </a:r>
            <a:r>
              <a:rPr lang="cs-CZ" sz="1800" dirty="0"/>
              <a:t>(</a:t>
            </a:r>
            <a:r>
              <a:rPr lang="cs-CZ" sz="1800" dirty="0" err="1"/>
              <a:t>cancer</a:t>
            </a:r>
            <a:r>
              <a:rPr lang="cs-CZ" sz="1800" dirty="0"/>
              <a:t> </a:t>
            </a:r>
            <a:r>
              <a:rPr lang="cs-CZ" sz="1800" dirty="0" err="1"/>
              <a:t>cachexia</a:t>
            </a:r>
            <a:r>
              <a:rPr lang="cs-CZ" sz="1800" dirty="0" smtClean="0"/>
              <a:t>) </a:t>
            </a:r>
          </a:p>
          <a:p>
            <a:pPr lvl="1">
              <a:lnSpc>
                <a:spcPct val="150000"/>
              </a:lnSpc>
            </a:pPr>
            <a:r>
              <a:rPr lang="cs-CZ" sz="1800" dirty="0" smtClean="0"/>
              <a:t>těžká </a:t>
            </a:r>
            <a:r>
              <a:rPr lang="cs-CZ" sz="1800" dirty="0"/>
              <a:t>nenádorová onemocnění (např. sepse, uremie, HIV infekce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dirty="0" smtClean="0"/>
              <a:t>prognóza </a:t>
            </a:r>
            <a:r>
              <a:rPr lang="cs-CZ" sz="1800" dirty="0"/>
              <a:t>a </a:t>
            </a:r>
            <a:r>
              <a:rPr lang="cs-CZ" sz="1800" dirty="0" smtClean="0"/>
              <a:t>mortalita </a:t>
            </a:r>
          </a:p>
          <a:p>
            <a:pPr lvl="1">
              <a:lnSpc>
                <a:spcPct val="150000"/>
              </a:lnSpc>
            </a:pPr>
            <a:r>
              <a:rPr lang="cs-CZ" sz="1800" dirty="0" smtClean="0"/>
              <a:t>horší </a:t>
            </a:r>
            <a:r>
              <a:rPr lang="cs-CZ" sz="1800" dirty="0"/>
              <a:t>odpověď na léčbu a její </a:t>
            </a:r>
            <a:r>
              <a:rPr lang="cs-CZ" sz="1800" dirty="0" smtClean="0"/>
              <a:t>tolerance </a:t>
            </a:r>
          </a:p>
          <a:p>
            <a:pPr lvl="1">
              <a:lnSpc>
                <a:spcPct val="150000"/>
              </a:lnSpc>
            </a:pPr>
            <a:r>
              <a:rPr lang="cs-CZ" sz="1800" dirty="0" smtClean="0"/>
              <a:t>na </a:t>
            </a:r>
            <a:r>
              <a:rPr lang="cs-CZ" sz="1800" dirty="0"/>
              <a:t>kachexii umírá cca 20% nemocných s nádory</a:t>
            </a:r>
          </a:p>
          <a:p>
            <a:endParaRPr lang="cs-CZ" sz="1800" dirty="0"/>
          </a:p>
          <a:p>
            <a:pPr marL="72000" indent="0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343" y="1171576"/>
            <a:ext cx="4010297" cy="483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79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28115"/>
            <a:ext cx="10753200" cy="451576"/>
          </a:xfrm>
        </p:spPr>
        <p:txBody>
          <a:bodyPr/>
          <a:lstStyle/>
          <a:p>
            <a:r>
              <a:rPr lang="cs-CZ" sz="2800" dirty="0" smtClean="0"/>
              <a:t>Nádorová kachexie – patofyziologie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914401"/>
            <a:ext cx="10753200" cy="579990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závažnost nekoreluje s velikostí a typem tumoru (i když nejzávažnější bývá u nádorů GIT, plic a prostaty</a:t>
            </a:r>
            <a:r>
              <a:rPr lang="cs-CZ" sz="1800" dirty="0" smtClean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18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b="1" dirty="0"/>
              <a:t>1) </a:t>
            </a:r>
            <a:r>
              <a:rPr lang="cs-CZ" sz="1800" b="1" dirty="0" smtClean="0"/>
              <a:t>anorexie</a:t>
            </a:r>
          </a:p>
          <a:p>
            <a:pPr lvl="1">
              <a:spcBef>
                <a:spcPts val="600"/>
              </a:spcBef>
            </a:pPr>
            <a:r>
              <a:rPr lang="cs-CZ" sz="1600" dirty="0" err="1" smtClean="0"/>
              <a:t>dysregulace</a:t>
            </a:r>
            <a:r>
              <a:rPr lang="cs-CZ" sz="1600" dirty="0" smtClean="0"/>
              <a:t> </a:t>
            </a:r>
            <a:r>
              <a:rPr lang="cs-CZ" sz="1600" dirty="0"/>
              <a:t>center regulace příjmu potravu v n. </a:t>
            </a:r>
            <a:r>
              <a:rPr lang="cs-CZ" sz="1600" dirty="0" err="1"/>
              <a:t>arcuatus</a:t>
            </a:r>
            <a:r>
              <a:rPr lang="cs-CZ" sz="1600" dirty="0"/>
              <a:t> (POMC/CART &gt;&gt;&gt;&gt; NPY) </a:t>
            </a:r>
            <a:r>
              <a:rPr lang="cs-CZ" sz="1600" dirty="0" err="1"/>
              <a:t>cytokiny</a:t>
            </a:r>
            <a:r>
              <a:rPr lang="cs-CZ" sz="1600" dirty="0"/>
              <a:t> (TNF</a:t>
            </a:r>
            <a:r>
              <a:rPr lang="el-GR" sz="1600" dirty="0"/>
              <a:t>α, </a:t>
            </a:r>
            <a:r>
              <a:rPr lang="cs-CZ" sz="1600" dirty="0"/>
              <a:t>IL-1</a:t>
            </a:r>
            <a:r>
              <a:rPr lang="el-GR" sz="1600" dirty="0"/>
              <a:t>β, </a:t>
            </a:r>
            <a:r>
              <a:rPr lang="cs-CZ" sz="1600" dirty="0"/>
              <a:t>IL-6) zvyšují </a:t>
            </a:r>
            <a:r>
              <a:rPr lang="cs-CZ" sz="1600" dirty="0" err="1"/>
              <a:t>serotoninergní</a:t>
            </a:r>
            <a:r>
              <a:rPr lang="cs-CZ" sz="1600" dirty="0"/>
              <a:t> aktivaci POMC/CART (tryptofan</a:t>
            </a:r>
            <a:r>
              <a:rPr lang="cs-CZ" sz="1600" dirty="0" smtClean="0"/>
              <a:t>!)</a:t>
            </a:r>
          </a:p>
          <a:p>
            <a:pPr lvl="1">
              <a:spcBef>
                <a:spcPts val="600"/>
              </a:spcBef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2) aktivace imunitního </a:t>
            </a:r>
            <a:r>
              <a:rPr lang="cs-CZ" sz="2000" b="1" dirty="0" smtClean="0"/>
              <a:t>systému </a:t>
            </a:r>
            <a:r>
              <a:rPr lang="cs-CZ" sz="2000" dirty="0" smtClean="0"/>
              <a:t>– vyšší spotřeba energie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3) zvýšený klidový metabolismus </a:t>
            </a:r>
            <a:r>
              <a:rPr lang="cs-CZ" sz="2000" dirty="0"/>
              <a:t>(</a:t>
            </a:r>
            <a:r>
              <a:rPr lang="cs-CZ" sz="2000" dirty="0" err="1"/>
              <a:t>resting</a:t>
            </a:r>
            <a:r>
              <a:rPr lang="cs-CZ" sz="2000" dirty="0"/>
              <a:t> </a:t>
            </a:r>
            <a:r>
              <a:rPr lang="cs-CZ" sz="2000" dirty="0" err="1"/>
              <a:t>energy</a:t>
            </a:r>
            <a:r>
              <a:rPr lang="cs-CZ" sz="2000" dirty="0"/>
              <a:t> </a:t>
            </a:r>
            <a:r>
              <a:rPr lang="cs-CZ" sz="2000" dirty="0" err="1"/>
              <a:t>expenditure</a:t>
            </a:r>
            <a:r>
              <a:rPr lang="cs-CZ" sz="20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up-regulace </a:t>
            </a:r>
            <a:r>
              <a:rPr lang="cs-CZ" sz="1600" dirty="0" err="1"/>
              <a:t>uncoupling</a:t>
            </a:r>
            <a:r>
              <a:rPr lang="cs-CZ" sz="1600" dirty="0"/>
              <a:t> proteinů (UCP-3 ve svalu cca 5x vyšší než u zdravých</a:t>
            </a:r>
            <a:r>
              <a:rPr lang="cs-CZ" sz="1600" dirty="0" smtClean="0"/>
              <a:t>) 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konsumpce </a:t>
            </a:r>
            <a:r>
              <a:rPr lang="cs-CZ" sz="1600" dirty="0"/>
              <a:t>ATP v </a:t>
            </a:r>
            <a:r>
              <a:rPr lang="cs-CZ" sz="1600" dirty="0" err="1"/>
              <a:t>Coriho</a:t>
            </a:r>
            <a:r>
              <a:rPr lang="cs-CZ" sz="1600" dirty="0"/>
              <a:t> cyklu (většina solidních tumorů kryjí své </a:t>
            </a:r>
            <a:r>
              <a:rPr lang="cs-CZ" sz="1600" dirty="0" err="1"/>
              <a:t>energ</a:t>
            </a:r>
            <a:r>
              <a:rPr lang="cs-CZ" sz="1600" dirty="0"/>
              <a:t>. </a:t>
            </a:r>
            <a:r>
              <a:rPr lang="cs-CZ" sz="1600" dirty="0" smtClean="0"/>
              <a:t>požadavky </a:t>
            </a:r>
            <a:r>
              <a:rPr lang="cs-CZ" sz="1600" dirty="0"/>
              <a:t>anaerobní glykolýzou, produkce laktátu vyžaduje konverzi v játrech za spotřeby ATP</a:t>
            </a:r>
            <a:r>
              <a:rPr lang="cs-CZ" sz="1600" dirty="0" smtClean="0"/>
              <a:t>)</a:t>
            </a:r>
          </a:p>
          <a:p>
            <a:pPr lvl="1">
              <a:spcBef>
                <a:spcPts val="600"/>
              </a:spcBef>
            </a:pPr>
            <a:endParaRPr lang="cs-CZ" sz="16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b="1" dirty="0"/>
              <a:t>4) “</a:t>
            </a:r>
            <a:r>
              <a:rPr lang="cs-CZ" sz="2000" b="1" dirty="0" err="1"/>
              <a:t>wasting</a:t>
            </a:r>
            <a:r>
              <a:rPr lang="cs-CZ" sz="2000" b="1" dirty="0"/>
              <a:t>” tkání – tuková tkáň (zejm. viscerální) a </a:t>
            </a:r>
            <a:r>
              <a:rPr lang="cs-CZ" sz="2000" b="1" dirty="0" smtClean="0"/>
              <a:t>svalová</a:t>
            </a:r>
          </a:p>
          <a:p>
            <a:pPr lvl="1"/>
            <a:r>
              <a:rPr lang="cs-CZ" sz="1600" dirty="0"/>
              <a:t>snížená proteosyntéza a zvýšená proteolýza </a:t>
            </a:r>
            <a:r>
              <a:rPr lang="cs-CZ" sz="1600" dirty="0" smtClean="0"/>
              <a:t> </a:t>
            </a:r>
          </a:p>
          <a:p>
            <a:pPr lvl="1"/>
            <a:r>
              <a:rPr lang="cs-CZ" sz="1600" dirty="0" smtClean="0"/>
              <a:t>zvýšená </a:t>
            </a:r>
            <a:r>
              <a:rPr lang="cs-CZ" sz="1600" dirty="0"/>
              <a:t>lipolýza (↑ exprese HSL → ↑ plasma glycerol a rovněž pokles exprese LPL) </a:t>
            </a:r>
          </a:p>
          <a:p>
            <a:pPr lvl="1"/>
            <a:r>
              <a:rPr lang="cs-CZ" sz="1600" dirty="0" smtClean="0"/>
              <a:t>porucha </a:t>
            </a:r>
            <a:r>
              <a:rPr lang="cs-CZ" sz="1600" dirty="0"/>
              <a:t>transkripčních faktorů adipocytů (PPAR</a:t>
            </a:r>
            <a:r>
              <a:rPr lang="el-GR" sz="1600" dirty="0"/>
              <a:t>γ, </a:t>
            </a:r>
            <a:r>
              <a:rPr lang="cs-CZ" sz="1600" dirty="0"/>
              <a:t>SREBP1c) </a:t>
            </a:r>
          </a:p>
          <a:p>
            <a:pPr lvl="1"/>
            <a:r>
              <a:rPr lang="cs-CZ" sz="1600" dirty="0" smtClean="0"/>
              <a:t>porucha </a:t>
            </a:r>
            <a:r>
              <a:rPr lang="cs-CZ" sz="1600" dirty="0"/>
              <a:t>transportu glukózy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5977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Signalizace v </a:t>
            </a:r>
            <a:r>
              <a:rPr lang="cs-CZ" dirty="0" err="1" smtClean="0"/>
              <a:t>nc</a:t>
            </a:r>
            <a:r>
              <a:rPr lang="cs-CZ" dirty="0" smtClean="0"/>
              <a:t>. ARC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014" y="1438338"/>
            <a:ext cx="8248392" cy="465903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9378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471806"/>
            <a:ext cx="10753200" cy="451576"/>
          </a:xfrm>
        </p:spPr>
        <p:txBody>
          <a:bodyPr/>
          <a:lstStyle/>
          <a:p>
            <a:r>
              <a:rPr lang="cs-CZ" sz="2800" dirty="0" smtClean="0"/>
              <a:t>Nádorová kachexie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071155"/>
            <a:ext cx="10753200" cy="55778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600" dirty="0"/>
              <a:t>dodatečně v průběhu onemocnění k poklesu váhy </a:t>
            </a:r>
            <a:r>
              <a:rPr lang="cs-CZ" sz="1600" dirty="0" smtClean="0"/>
              <a:t>přispívá:</a:t>
            </a:r>
          </a:p>
          <a:p>
            <a:pPr lvl="1">
              <a:spcBef>
                <a:spcPts val="600"/>
              </a:spcBef>
            </a:pPr>
            <a:r>
              <a:rPr lang="cs-CZ" sz="1600" b="1" dirty="0"/>
              <a:t>efekt </a:t>
            </a:r>
            <a:r>
              <a:rPr lang="cs-CZ" sz="1600" b="1" dirty="0" smtClean="0"/>
              <a:t>léčby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centrálně </a:t>
            </a:r>
            <a:r>
              <a:rPr lang="cs-CZ" sz="1600" dirty="0"/>
              <a:t>emetický efekt chemoterapie a </a:t>
            </a:r>
            <a:r>
              <a:rPr lang="cs-CZ" sz="1600" dirty="0" smtClean="0"/>
              <a:t>radioterapie</a:t>
            </a:r>
          </a:p>
          <a:p>
            <a:pPr lvl="1">
              <a:spcBef>
                <a:spcPts val="600"/>
              </a:spcBef>
            </a:pPr>
            <a:r>
              <a:rPr lang="cs-CZ" sz="1600" b="1" dirty="0" smtClean="0"/>
              <a:t>interference </a:t>
            </a:r>
            <a:r>
              <a:rPr lang="cs-CZ" sz="1600" b="1" dirty="0"/>
              <a:t>nádoru s příjmem potravy (malabsorpce</a:t>
            </a:r>
            <a:r>
              <a:rPr lang="cs-CZ" sz="1600" b="1" dirty="0" smtClean="0"/>
              <a:t>)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infiltrace </a:t>
            </a:r>
            <a:r>
              <a:rPr lang="cs-CZ" sz="1600" dirty="0"/>
              <a:t>sliznic </a:t>
            </a:r>
            <a:r>
              <a:rPr lang="cs-CZ" sz="1600" dirty="0" smtClean="0"/>
              <a:t>GIT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komprese </a:t>
            </a:r>
            <a:r>
              <a:rPr lang="cs-CZ" sz="1600" dirty="0"/>
              <a:t>vývodu trávících žláz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metastázy </a:t>
            </a:r>
            <a:r>
              <a:rPr lang="cs-CZ" sz="1600" dirty="0"/>
              <a:t>v játrech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stenóza </a:t>
            </a:r>
            <a:r>
              <a:rPr lang="cs-CZ" sz="1600" dirty="0"/>
              <a:t>kardie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resekční </a:t>
            </a:r>
            <a:r>
              <a:rPr lang="cs-CZ" sz="1600" dirty="0"/>
              <a:t>výkony na GIT (např. kolektomie s násl. </a:t>
            </a:r>
            <a:r>
              <a:rPr lang="cs-CZ" sz="1600" dirty="0" err="1"/>
              <a:t>stomií</a:t>
            </a:r>
            <a:r>
              <a:rPr lang="cs-CZ" sz="1600" dirty="0"/>
              <a:t>)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předčasné </a:t>
            </a:r>
            <a:r>
              <a:rPr lang="cs-CZ" sz="1600" dirty="0"/>
              <a:t>dosažení sytosti při </a:t>
            </a:r>
            <a:r>
              <a:rPr lang="cs-CZ" sz="1600" dirty="0" err="1"/>
              <a:t>gastroparéze</a:t>
            </a:r>
            <a:r>
              <a:rPr lang="cs-CZ" sz="1600" dirty="0"/>
              <a:t> 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600" dirty="0" smtClean="0"/>
              <a:t>změna </a:t>
            </a:r>
            <a:r>
              <a:rPr lang="cs-CZ" sz="1600" dirty="0"/>
              <a:t>chuťových </a:t>
            </a:r>
            <a:r>
              <a:rPr lang="cs-CZ" sz="1600" dirty="0" smtClean="0"/>
              <a:t>preferencí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16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600" b="1" dirty="0"/>
              <a:t>terapie</a:t>
            </a:r>
            <a:r>
              <a:rPr lang="cs-CZ" sz="1600" dirty="0"/>
              <a:t> (↓ </a:t>
            </a:r>
            <a:r>
              <a:rPr lang="cs-CZ" sz="1600" dirty="0" err="1"/>
              <a:t>cytokinů</a:t>
            </a:r>
            <a:r>
              <a:rPr lang="cs-CZ" sz="1600" dirty="0"/>
              <a:t>) - </a:t>
            </a:r>
            <a:r>
              <a:rPr lang="cs-CZ" sz="1600" dirty="0" err="1"/>
              <a:t>profagika</a:t>
            </a:r>
            <a:r>
              <a:rPr lang="cs-CZ" sz="1600" dirty="0"/>
              <a:t>/anti- </a:t>
            </a:r>
            <a:r>
              <a:rPr lang="cs-CZ" sz="1600" dirty="0" smtClean="0"/>
              <a:t>anorektika </a:t>
            </a:r>
          </a:p>
          <a:p>
            <a:pPr lvl="1">
              <a:spcBef>
                <a:spcPts val="600"/>
              </a:spcBef>
            </a:pPr>
            <a:r>
              <a:rPr lang="cs-CZ" sz="1600" dirty="0" err="1" smtClean="0"/>
              <a:t>progestageny</a:t>
            </a:r>
            <a:r>
              <a:rPr lang="cs-CZ" sz="1600" dirty="0" smtClean="0"/>
              <a:t> </a:t>
            </a:r>
            <a:r>
              <a:rPr lang="cs-CZ" sz="1600" dirty="0"/>
              <a:t>(</a:t>
            </a:r>
            <a:r>
              <a:rPr lang="cs-CZ" sz="1600" dirty="0" err="1"/>
              <a:t>megestrol</a:t>
            </a:r>
            <a:r>
              <a:rPr lang="cs-CZ" sz="1600" dirty="0"/>
              <a:t>, </a:t>
            </a:r>
            <a:r>
              <a:rPr lang="cs-CZ" sz="1600" dirty="0" err="1"/>
              <a:t>medroxy</a:t>
            </a:r>
            <a:r>
              <a:rPr lang="cs-CZ" sz="1600" dirty="0"/>
              <a:t>- progesterone acetát</a:t>
            </a:r>
            <a:r>
              <a:rPr lang="cs-CZ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cs-CZ" sz="1600" dirty="0" err="1" smtClean="0"/>
              <a:t>kanabinoidy</a:t>
            </a:r>
            <a:r>
              <a:rPr lang="cs-CZ" sz="1600" dirty="0" smtClean="0"/>
              <a:t> </a:t>
            </a:r>
            <a:r>
              <a:rPr lang="cs-CZ" sz="1600" dirty="0"/>
              <a:t>(</a:t>
            </a:r>
            <a:r>
              <a:rPr lang="cs-CZ" sz="1600" dirty="0" err="1" smtClean="0"/>
              <a:t>dronabinol</a:t>
            </a:r>
            <a:r>
              <a:rPr lang="cs-CZ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cs-CZ" sz="1600" dirty="0" smtClean="0"/>
              <a:t>steroidy </a:t>
            </a:r>
            <a:r>
              <a:rPr lang="cs-CZ" sz="1600" dirty="0"/>
              <a:t>(</a:t>
            </a:r>
            <a:r>
              <a:rPr lang="cs-CZ" sz="1600" dirty="0" err="1" smtClean="0"/>
              <a:t>dexamethason</a:t>
            </a:r>
            <a:r>
              <a:rPr lang="cs-CZ" sz="1600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cs-CZ" sz="1600" dirty="0" err="1" smtClean="0"/>
              <a:t>anaboliské</a:t>
            </a:r>
            <a:r>
              <a:rPr lang="cs-CZ" sz="1600" dirty="0" smtClean="0"/>
              <a:t> </a:t>
            </a:r>
            <a:r>
              <a:rPr lang="cs-CZ" sz="1600" dirty="0"/>
              <a:t>steroidy (</a:t>
            </a:r>
            <a:r>
              <a:rPr lang="cs-CZ" sz="1600" dirty="0" err="1"/>
              <a:t>fluoxymestron</a:t>
            </a:r>
            <a:r>
              <a:rPr lang="cs-CZ" sz="1600" dirty="0"/>
              <a:t>)</a:t>
            </a: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3522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Poruchy příjmu potravy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3223"/>
            <a:ext cx="10753200" cy="518677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/>
              <a:t>poruchy typického charakteru příjmu potravy ve vazbě na cyklickou stimulaci pocity apetitu a sytosti nebo snaha o nadměrnou kontrolu hmotnosti, které vedou k závažným poruchám fyzického a psychického zdraví a sociální </a:t>
            </a:r>
            <a:r>
              <a:rPr lang="cs-CZ" sz="1800" dirty="0" smtClean="0"/>
              <a:t>integrace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sz="18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800" dirty="0" smtClean="0"/>
              <a:t>často </a:t>
            </a:r>
            <a:r>
              <a:rPr lang="cs-CZ" sz="1800" dirty="0"/>
              <a:t>ve spojení s jinými psychiatrickými onemocněními (obsesivně- kompulzivní poruchy, deprese, anxiózní porucha</a:t>
            </a:r>
            <a:r>
              <a:rPr lang="cs-CZ" sz="1800" dirty="0" smtClean="0"/>
              <a:t>)</a:t>
            </a:r>
          </a:p>
          <a:p>
            <a:pPr>
              <a:lnSpc>
                <a:spcPct val="100000"/>
              </a:lnSpc>
            </a:pPr>
            <a:endParaRPr lang="cs-CZ" sz="1800" dirty="0" smtClean="0"/>
          </a:p>
          <a:p>
            <a:pPr>
              <a:lnSpc>
                <a:spcPct val="100000"/>
              </a:lnSpc>
            </a:pPr>
            <a:r>
              <a:rPr lang="cs-CZ" sz="1800" b="1" dirty="0" smtClean="0"/>
              <a:t>Klasifikace</a:t>
            </a:r>
          </a:p>
          <a:p>
            <a:pPr lvl="1"/>
            <a:r>
              <a:rPr lang="cs-CZ" sz="1600" dirty="0" err="1"/>
              <a:t>anorexia</a:t>
            </a:r>
            <a:r>
              <a:rPr lang="cs-CZ" sz="1600" dirty="0"/>
              <a:t> </a:t>
            </a:r>
            <a:r>
              <a:rPr lang="cs-CZ" sz="1600" dirty="0" err="1"/>
              <a:t>nervosa</a:t>
            </a:r>
            <a:r>
              <a:rPr lang="cs-CZ" sz="1600" dirty="0"/>
              <a:t> (</a:t>
            </a:r>
            <a:r>
              <a:rPr lang="cs-CZ" sz="1600" dirty="0" smtClean="0"/>
              <a:t>AN)</a:t>
            </a:r>
          </a:p>
          <a:p>
            <a:pPr lvl="1"/>
            <a:r>
              <a:rPr lang="cs-CZ" sz="1600" dirty="0" err="1" smtClean="0"/>
              <a:t>bulimia</a:t>
            </a:r>
            <a:r>
              <a:rPr lang="cs-CZ" sz="1600" dirty="0" smtClean="0"/>
              <a:t> </a:t>
            </a:r>
            <a:r>
              <a:rPr lang="cs-CZ" sz="1600" dirty="0" err="1"/>
              <a:t>nervosa</a:t>
            </a:r>
            <a:r>
              <a:rPr lang="cs-CZ" sz="1600" dirty="0"/>
              <a:t> (</a:t>
            </a:r>
            <a:r>
              <a:rPr lang="cs-CZ" sz="1600" dirty="0" smtClean="0"/>
              <a:t>BN)</a:t>
            </a:r>
          </a:p>
          <a:p>
            <a:pPr lvl="1"/>
            <a:r>
              <a:rPr lang="cs-CZ" sz="1600" dirty="0" smtClean="0"/>
              <a:t>záchvatovité </a:t>
            </a:r>
            <a:r>
              <a:rPr lang="cs-CZ" sz="1600" dirty="0"/>
              <a:t>přejídání (</a:t>
            </a:r>
            <a:r>
              <a:rPr lang="cs-CZ" sz="1600" dirty="0" err="1"/>
              <a:t>binge-eating</a:t>
            </a:r>
            <a:r>
              <a:rPr lang="cs-CZ" sz="1600" dirty="0"/>
              <a:t> </a:t>
            </a:r>
            <a:r>
              <a:rPr lang="cs-CZ" sz="1600" dirty="0" err="1"/>
              <a:t>disorder</a:t>
            </a:r>
            <a:r>
              <a:rPr lang="cs-CZ" sz="1600" dirty="0"/>
              <a:t>, </a:t>
            </a:r>
            <a:r>
              <a:rPr lang="cs-CZ" sz="1600" dirty="0" smtClean="0"/>
              <a:t>BED)</a:t>
            </a:r>
          </a:p>
          <a:p>
            <a:pPr lvl="1"/>
            <a:r>
              <a:rPr lang="cs-CZ" sz="1600" dirty="0" smtClean="0"/>
              <a:t>další </a:t>
            </a:r>
            <a:r>
              <a:rPr lang="cs-CZ" sz="1600" dirty="0"/>
              <a:t>nespecifikované </a:t>
            </a:r>
            <a:r>
              <a:rPr lang="cs-CZ" sz="1600" dirty="0" smtClean="0"/>
              <a:t>poruchy</a:t>
            </a:r>
            <a:endParaRPr lang="cs-CZ" sz="1800" dirty="0" smtClean="0"/>
          </a:p>
          <a:p>
            <a:pPr>
              <a:lnSpc>
                <a:spcPct val="100000"/>
              </a:lnSpc>
            </a:pPr>
            <a:endParaRPr lang="cs-CZ" sz="1800" dirty="0" smtClean="0"/>
          </a:p>
          <a:p>
            <a:pPr>
              <a:lnSpc>
                <a:spcPct val="100000"/>
              </a:lnSpc>
            </a:pPr>
            <a:r>
              <a:rPr lang="cs-CZ" sz="1800" b="1" dirty="0" smtClean="0"/>
              <a:t>Etiologie</a:t>
            </a:r>
            <a:r>
              <a:rPr lang="cs-CZ" sz="1800" dirty="0" smtClean="0"/>
              <a:t> </a:t>
            </a:r>
          </a:p>
          <a:p>
            <a:pPr lvl="1"/>
            <a:r>
              <a:rPr lang="pl-PL" sz="1600" dirty="0"/>
              <a:t>g</a:t>
            </a:r>
            <a:r>
              <a:rPr lang="pl-PL" sz="1600" dirty="0" smtClean="0"/>
              <a:t>enetika</a:t>
            </a:r>
          </a:p>
          <a:p>
            <a:pPr lvl="1"/>
            <a:r>
              <a:rPr lang="pl-PL" sz="1600" dirty="0" smtClean="0"/>
              <a:t>psychologické faktory</a:t>
            </a:r>
          </a:p>
          <a:p>
            <a:pPr lvl="1"/>
            <a:r>
              <a:rPr lang="pl-PL" sz="1600" dirty="0" smtClean="0"/>
              <a:t>sociální </a:t>
            </a:r>
            <a:r>
              <a:rPr lang="pl-PL" sz="1600" dirty="0"/>
              <a:t>faktory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679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Poruchy příjmu potravy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06286"/>
            <a:ext cx="10753200" cy="4525714"/>
          </a:xfrm>
        </p:spPr>
        <p:txBody>
          <a:bodyPr/>
          <a:lstStyle/>
          <a:p>
            <a:r>
              <a:rPr lang="cs-CZ" sz="2000" dirty="0"/>
              <a:t>patofyziologie (není jasná</a:t>
            </a:r>
            <a:r>
              <a:rPr lang="cs-CZ" sz="2000" dirty="0" smtClean="0"/>
              <a:t>)</a:t>
            </a:r>
          </a:p>
          <a:p>
            <a:pPr lvl="1"/>
            <a:r>
              <a:rPr lang="cs-CZ" sz="1800" dirty="0"/>
              <a:t>zdá se, že hladověním nebo naopak přejídáním se aktivují “</a:t>
            </a:r>
            <a:r>
              <a:rPr lang="cs-CZ" sz="1800" dirty="0" err="1"/>
              <a:t>rewarding</a:t>
            </a:r>
            <a:r>
              <a:rPr lang="cs-CZ" sz="1800" dirty="0"/>
              <a:t>” dráhy mozku jako snaha o kompenzaci úzkosti a </a:t>
            </a:r>
            <a:r>
              <a:rPr lang="cs-CZ" sz="1800" dirty="0" smtClean="0"/>
              <a:t>deprese</a:t>
            </a:r>
          </a:p>
          <a:p>
            <a:pPr lvl="1"/>
            <a:r>
              <a:rPr lang="cs-CZ" sz="1800" dirty="0" smtClean="0"/>
              <a:t>jiné </a:t>
            </a:r>
            <a:r>
              <a:rPr lang="cs-CZ" sz="1800" dirty="0"/>
              <a:t>hypotézy (evoluční) viz dále </a:t>
            </a:r>
            <a:r>
              <a:rPr lang="cs-CZ" sz="1800" dirty="0" smtClean="0"/>
              <a:t>AN</a:t>
            </a:r>
          </a:p>
          <a:p>
            <a:pPr lvl="1"/>
            <a:endParaRPr lang="cs-CZ" sz="1800" dirty="0"/>
          </a:p>
          <a:p>
            <a:r>
              <a:rPr lang="cs-CZ" sz="2000" dirty="0"/>
              <a:t>typický nástup v pubertě, adolescenci a časné dospělosti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941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Mentální anorexie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sz="1800" dirty="0"/>
              <a:t>chronické onemocnění charakterizované </a:t>
            </a:r>
          </a:p>
          <a:p>
            <a:pPr lvl="1"/>
            <a:r>
              <a:rPr lang="cs-CZ" sz="1600" dirty="0" smtClean="0"/>
              <a:t>odmítáním </a:t>
            </a:r>
            <a:r>
              <a:rPr lang="cs-CZ" sz="1600" dirty="0"/>
              <a:t>udržet váhu alespoň 85% očekávané hodnoty při dané </a:t>
            </a:r>
            <a:r>
              <a:rPr lang="cs-CZ" sz="1600" dirty="0" smtClean="0"/>
              <a:t>výšce </a:t>
            </a:r>
          </a:p>
          <a:p>
            <a:pPr lvl="1"/>
            <a:r>
              <a:rPr lang="cs-CZ" sz="1600" dirty="0" smtClean="0"/>
              <a:t>intenzivním </a:t>
            </a:r>
            <a:r>
              <a:rPr lang="cs-CZ" sz="1600" dirty="0"/>
              <a:t>strachem z růstu hmotnosti i přes zjevnou </a:t>
            </a:r>
            <a:r>
              <a:rPr lang="cs-CZ" sz="1600" dirty="0" smtClean="0"/>
              <a:t>podvýživu</a:t>
            </a:r>
          </a:p>
          <a:p>
            <a:pPr lvl="1"/>
            <a:r>
              <a:rPr lang="cs-CZ" sz="1600" dirty="0" smtClean="0"/>
              <a:t>porušenou </a:t>
            </a:r>
            <a:r>
              <a:rPr lang="cs-CZ" sz="1600" dirty="0"/>
              <a:t>percepcí vlastního těla (</a:t>
            </a:r>
            <a:r>
              <a:rPr lang="cs-CZ" sz="1600" dirty="0" smtClean="0"/>
              <a:t>dysmorfie)</a:t>
            </a:r>
          </a:p>
          <a:p>
            <a:pPr lvl="1"/>
            <a:r>
              <a:rPr lang="cs-CZ" sz="1600" dirty="0" err="1" smtClean="0"/>
              <a:t>amenorrhea</a:t>
            </a:r>
            <a:r>
              <a:rPr lang="cs-CZ" sz="1600" dirty="0" smtClean="0"/>
              <a:t> alespoň </a:t>
            </a:r>
            <a:r>
              <a:rPr lang="cs-CZ" sz="1600" dirty="0"/>
              <a:t>po 3 po sobě jsoucí </a:t>
            </a:r>
            <a:r>
              <a:rPr lang="cs-CZ" sz="1600" dirty="0" smtClean="0"/>
              <a:t>cykly</a:t>
            </a:r>
          </a:p>
          <a:p>
            <a:pPr lvl="1"/>
            <a:r>
              <a:rPr lang="cs-CZ" sz="1600" dirty="0" smtClean="0"/>
              <a:t>cílevědomým </a:t>
            </a:r>
            <a:r>
              <a:rPr lang="cs-CZ" sz="1600" dirty="0"/>
              <a:t>snižováním vlastní tělesné hmotnosti </a:t>
            </a:r>
          </a:p>
          <a:p>
            <a:pPr lvl="1"/>
            <a:r>
              <a:rPr lang="cs-CZ" sz="1600" dirty="0" smtClean="0"/>
              <a:t>omezováním </a:t>
            </a:r>
            <a:r>
              <a:rPr lang="cs-CZ" sz="1600" dirty="0"/>
              <a:t>příjmu potravin (restriktivní typ) </a:t>
            </a:r>
          </a:p>
          <a:p>
            <a:pPr lvl="1"/>
            <a:r>
              <a:rPr lang="cs-CZ" sz="1600" dirty="0" smtClean="0"/>
              <a:t>využíváním </a:t>
            </a:r>
            <a:r>
              <a:rPr lang="cs-CZ" sz="1600" dirty="0"/>
              <a:t>excesivního fyzického výdeje energie nebo laxativ (očišťovací typ</a:t>
            </a:r>
            <a:r>
              <a:rPr lang="cs-CZ" sz="1600" dirty="0" smtClean="0"/>
              <a:t>)</a:t>
            </a:r>
          </a:p>
          <a:p>
            <a:pPr lvl="1"/>
            <a:endParaRPr lang="cs-CZ" sz="1600" dirty="0"/>
          </a:p>
          <a:p>
            <a:r>
              <a:rPr lang="cs-CZ" sz="1800" dirty="0" smtClean="0"/>
              <a:t>prevalence </a:t>
            </a:r>
          </a:p>
          <a:p>
            <a:pPr lvl="1"/>
            <a:r>
              <a:rPr lang="cs-CZ" sz="1600" dirty="0"/>
              <a:t>cca 3% populace v rozvinutých zemích (poměr mužů a žen 1:20) typicky střední a vyšší ekonom. třídy, max. bělošská </a:t>
            </a:r>
            <a:r>
              <a:rPr lang="cs-CZ" sz="1600" dirty="0" smtClean="0"/>
              <a:t>populace</a:t>
            </a:r>
            <a:endParaRPr lang="cs-CZ" sz="1800" dirty="0"/>
          </a:p>
          <a:p>
            <a:r>
              <a:rPr lang="cs-CZ" sz="1800" dirty="0"/>
              <a:t>e</a:t>
            </a:r>
            <a:r>
              <a:rPr lang="cs-CZ" sz="1800" dirty="0" smtClean="0"/>
              <a:t>tiologie</a:t>
            </a:r>
          </a:p>
          <a:p>
            <a:pPr lvl="1"/>
            <a:r>
              <a:rPr lang="cs-CZ" sz="1600" dirty="0"/>
              <a:t>genetika (neurotransmitery, </a:t>
            </a:r>
            <a:r>
              <a:rPr lang="cs-CZ" sz="1600" dirty="0" err="1"/>
              <a:t>leptin</a:t>
            </a:r>
            <a:r>
              <a:rPr lang="cs-CZ" sz="1600" dirty="0"/>
              <a:t>, </a:t>
            </a:r>
            <a:r>
              <a:rPr lang="cs-CZ" sz="1600" dirty="0" err="1"/>
              <a:t>orexiny</a:t>
            </a:r>
            <a:r>
              <a:rPr lang="cs-CZ" sz="1600" dirty="0"/>
              <a:t>, </a:t>
            </a:r>
            <a:r>
              <a:rPr lang="cs-CZ" sz="1600" dirty="0" smtClean="0"/>
              <a:t>…)</a:t>
            </a:r>
          </a:p>
          <a:p>
            <a:pPr lvl="1"/>
            <a:r>
              <a:rPr lang="cs-CZ" sz="1600" dirty="0" smtClean="0"/>
              <a:t>psychické faktory</a:t>
            </a:r>
          </a:p>
          <a:p>
            <a:pPr lvl="1"/>
            <a:r>
              <a:rPr lang="cs-CZ" sz="1600" dirty="0" smtClean="0"/>
              <a:t>faktory </a:t>
            </a:r>
            <a:r>
              <a:rPr lang="cs-CZ" sz="1600" dirty="0"/>
              <a:t>sociální – móda, povolání, reklama, reakce okolí, 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629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Mentální anorexie - patofyziologie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49977"/>
            <a:ext cx="10753200" cy="48985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systémy neurotransmiterů [</a:t>
            </a:r>
            <a:r>
              <a:rPr lang="cs-CZ" sz="2000" dirty="0" err="1"/>
              <a:t>dopaminergní</a:t>
            </a:r>
            <a:r>
              <a:rPr lang="cs-CZ" sz="2000" dirty="0"/>
              <a:t> (DO), </a:t>
            </a:r>
            <a:r>
              <a:rPr lang="cs-CZ" sz="2000" dirty="0" err="1"/>
              <a:t>serotoninergní</a:t>
            </a:r>
            <a:r>
              <a:rPr lang="cs-CZ" sz="2000" dirty="0"/>
              <a:t> (5-HT), </a:t>
            </a:r>
            <a:r>
              <a:rPr lang="cs-CZ" sz="2000" dirty="0" err="1"/>
              <a:t>noradrenergní</a:t>
            </a:r>
            <a:r>
              <a:rPr lang="cs-CZ" sz="2000" dirty="0"/>
              <a:t> (NA)]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poruchu </a:t>
            </a:r>
            <a:r>
              <a:rPr lang="cs-CZ" sz="2000" dirty="0"/>
              <a:t>udržuje “</a:t>
            </a:r>
            <a:r>
              <a:rPr lang="cs-CZ" sz="2000" dirty="0" err="1"/>
              <a:t>reward</a:t>
            </a:r>
            <a:r>
              <a:rPr lang="cs-CZ" sz="2000" dirty="0"/>
              <a:t>” rekce na hladovění CRF (hypotalamus) → DO (limbický systém) a NA (</a:t>
            </a:r>
            <a:r>
              <a:rPr lang="cs-CZ" sz="2000" dirty="0" err="1"/>
              <a:t>locus</a:t>
            </a:r>
            <a:r>
              <a:rPr lang="cs-CZ" sz="2000" dirty="0"/>
              <a:t> </a:t>
            </a:r>
            <a:r>
              <a:rPr lang="cs-CZ" sz="2000" dirty="0" err="1" smtClean="0"/>
              <a:t>coeruleus</a:t>
            </a:r>
            <a:r>
              <a:rPr lang="cs-CZ" sz="2000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zpočátku </a:t>
            </a:r>
            <a:r>
              <a:rPr lang="cs-CZ" sz="2000" dirty="0"/>
              <a:t>omezování potravy, menší porce, často přechod k </a:t>
            </a:r>
            <a:r>
              <a:rPr lang="cs-CZ" sz="2000" dirty="0" smtClean="0"/>
              <a:t>vegetariánství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rozvoj </a:t>
            </a:r>
            <a:r>
              <a:rPr lang="cs-CZ" sz="2000" dirty="0"/>
              <a:t>rituálů spojených s jídlem, </a:t>
            </a:r>
            <a:r>
              <a:rPr lang="cs-CZ" sz="2000" dirty="0" err="1" smtClean="0"/>
              <a:t>sebetrestání</a:t>
            </a: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mystifikace </a:t>
            </a:r>
            <a:r>
              <a:rPr lang="cs-CZ" sz="2000" dirty="0"/>
              <a:t>okolí (výmluvy, volné </a:t>
            </a:r>
            <a:r>
              <a:rPr lang="cs-CZ" sz="2000" dirty="0" smtClean="0"/>
              <a:t>oděvy</a:t>
            </a:r>
            <a:r>
              <a:rPr lang="cs-CZ" sz="2000" dirty="0"/>
              <a:t>, závaží při kontrole hmotnosti, vyhýbání se soc. událostem spojených s </a:t>
            </a:r>
            <a:r>
              <a:rPr lang="cs-CZ" sz="2000" dirty="0" smtClean="0"/>
              <a:t>jídlem)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nadměrná </a:t>
            </a:r>
            <a:r>
              <a:rPr lang="cs-CZ" sz="2000" dirty="0"/>
              <a:t>aktivita (pohyb, “</a:t>
            </a:r>
            <a:r>
              <a:rPr lang="cs-CZ" sz="2000" dirty="0" err="1"/>
              <a:t>fidgeting</a:t>
            </a:r>
            <a:r>
              <a:rPr lang="cs-CZ" sz="2000" dirty="0"/>
              <a:t>”, </a:t>
            </a:r>
            <a:r>
              <a:rPr lang="cs-CZ" sz="2000" dirty="0" err="1"/>
              <a:t>výkonostní</a:t>
            </a:r>
            <a:r>
              <a:rPr lang="cs-CZ" sz="2000" dirty="0"/>
              <a:t> sport</a:t>
            </a:r>
            <a:r>
              <a:rPr lang="cs-CZ" sz="2000" dirty="0" smtClean="0"/>
              <a:t>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b="1" dirty="0" smtClean="0"/>
              <a:t>Důsledky</a:t>
            </a:r>
            <a:endParaRPr lang="cs-CZ" sz="2000" dirty="0" smtClean="0"/>
          </a:p>
          <a:p>
            <a:pPr lvl="1"/>
            <a:r>
              <a:rPr lang="cs-CZ" sz="1800" dirty="0" smtClean="0"/>
              <a:t>sekundární malnutrice</a:t>
            </a:r>
          </a:p>
          <a:p>
            <a:pPr lvl="1"/>
            <a:r>
              <a:rPr lang="cs-CZ" sz="1800" dirty="0" smtClean="0"/>
              <a:t>útlum </a:t>
            </a:r>
            <a:r>
              <a:rPr lang="cs-CZ" sz="1800" dirty="0"/>
              <a:t>funkce pohlavních orgánů (</a:t>
            </a:r>
            <a:r>
              <a:rPr lang="cs-CZ" sz="1800" dirty="0" err="1"/>
              <a:t>amenorhea</a:t>
            </a:r>
            <a:r>
              <a:rPr lang="cs-CZ" sz="1800" dirty="0"/>
              <a:t>) </a:t>
            </a:r>
          </a:p>
          <a:p>
            <a:pPr lvl="1"/>
            <a:r>
              <a:rPr lang="cs-CZ" sz="1800" dirty="0" smtClean="0"/>
              <a:t>mírná </a:t>
            </a:r>
            <a:r>
              <a:rPr lang="cs-CZ" sz="1800" dirty="0" err="1"/>
              <a:t>hypothyreóza</a:t>
            </a:r>
            <a:r>
              <a:rPr lang="cs-CZ" sz="1800" dirty="0"/>
              <a:t>, anemie, leukopenie, trombocytopenie </a:t>
            </a:r>
          </a:p>
          <a:p>
            <a:pPr lvl="1"/>
            <a:r>
              <a:rPr lang="cs-CZ" sz="1800" dirty="0" smtClean="0"/>
              <a:t>zpomalované </a:t>
            </a:r>
            <a:r>
              <a:rPr lang="cs-CZ" sz="1800" dirty="0"/>
              <a:t>vyprazdňování žaludku, dilatace tenkého střeva, zácpa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0848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Mentální </a:t>
            </a:r>
            <a:r>
              <a:rPr lang="cs-CZ" sz="2800" dirty="0" smtClean="0"/>
              <a:t>anorexie – psychiatrické a evoluční aspekty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32411"/>
            <a:ext cx="10753200" cy="449958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ze všech psychiatrických nemocí má nejvyšší </a:t>
            </a:r>
            <a:r>
              <a:rPr lang="cs-CZ" sz="2000" dirty="0" smtClean="0"/>
              <a:t>mortalitu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spojena </a:t>
            </a:r>
            <a:r>
              <a:rPr lang="cs-CZ" sz="2000" dirty="0"/>
              <a:t>s nekompletním rozvojem osobní identity, perfekcionismem, dysmorfií, obsedantními rysy, </a:t>
            </a:r>
            <a:r>
              <a:rPr lang="cs-CZ" sz="2000" dirty="0" err="1"/>
              <a:t>depresivitou</a:t>
            </a:r>
            <a:r>
              <a:rPr lang="cs-CZ" sz="2000" dirty="0"/>
              <a:t>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r>
              <a:rPr lang="cs-CZ" sz="2000" b="1" dirty="0" smtClean="0"/>
              <a:t>záhady </a:t>
            </a:r>
            <a:r>
              <a:rPr lang="cs-CZ" sz="2000" b="1" dirty="0"/>
              <a:t>u </a:t>
            </a:r>
            <a:r>
              <a:rPr lang="cs-CZ" sz="2000" b="1" dirty="0" smtClean="0"/>
              <a:t>MA: </a:t>
            </a:r>
          </a:p>
          <a:p>
            <a:pPr lvl="1"/>
            <a:r>
              <a:rPr lang="cs-CZ" dirty="0"/>
              <a:t>snaha o redukci hmotnosti je dnes naprosto běžná a rozšířená, ale jen u velmi málo lidí se rozvine </a:t>
            </a:r>
            <a:r>
              <a:rPr lang="cs-CZ" dirty="0" smtClean="0"/>
              <a:t>AN</a:t>
            </a:r>
          </a:p>
          <a:p>
            <a:pPr lvl="1"/>
            <a:r>
              <a:rPr lang="cs-CZ" dirty="0" smtClean="0"/>
              <a:t>jak </a:t>
            </a:r>
            <a:r>
              <a:rPr lang="cs-CZ" dirty="0"/>
              <a:t>je možní snést po tak dlouhou dobu velmi naléhavý pocit hladu (ten je u pacientů prokazatelně pociťován) – motivace??? (→ hladovění jako projev/demonstrace rigidity, obsese, motivace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většina </a:t>
            </a:r>
            <a:r>
              <a:rPr lang="cs-CZ" dirty="0"/>
              <a:t>nemocných nemá suicidální tendence, přesto pokračují v redukci hmotnosti i přes zjevné příznaky závažného poškození zdraví a známé riziko úmrtí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94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535577"/>
            <a:ext cx="10753200" cy="59444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 smtClean="0"/>
              <a:t>Evolučně nejasná: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porucha zákl. instinktu – jíst, přežít a reprodukovat </a:t>
            </a:r>
            <a:r>
              <a:rPr lang="cs-CZ" sz="2000" dirty="0" smtClean="0"/>
              <a:t>se</a:t>
            </a:r>
          </a:p>
          <a:p>
            <a:pPr>
              <a:lnSpc>
                <a:spcPct val="100000"/>
              </a:lnSpc>
            </a:pPr>
            <a:r>
              <a:rPr lang="cs-CZ" sz="2000" b="1" dirty="0" smtClean="0"/>
              <a:t>hypotéza </a:t>
            </a:r>
            <a:r>
              <a:rPr lang="cs-CZ" sz="2000" b="1" dirty="0"/>
              <a:t>A </a:t>
            </a:r>
            <a:r>
              <a:rPr lang="cs-CZ" sz="2000" dirty="0"/>
              <a:t>“dietní restrikce jako snah vyhnout se vyloučení</a:t>
            </a:r>
            <a:r>
              <a:rPr lang="cs-CZ" sz="2000" dirty="0" smtClean="0"/>
              <a:t>”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 lvl="1"/>
            <a:r>
              <a:rPr lang="cs-CZ" sz="1600" dirty="0"/>
              <a:t>člověk jako společenský tvor má potřebu patřit ke skupině (protekce skupinou byla předpokladem přežití), v rámci ní pak zaujmout hierarchicky odpovídající místo (k tomuto účelu se u člověka vyvinulo velmi komplexní chování – např. vyjednávání, mystifikace, intriky, </a:t>
            </a:r>
            <a:r>
              <a:rPr lang="cs-CZ" sz="1600" dirty="0" smtClean="0"/>
              <a:t>…)</a:t>
            </a:r>
          </a:p>
          <a:p>
            <a:pPr lvl="1"/>
            <a:r>
              <a:rPr lang="cs-CZ" sz="1600" dirty="0"/>
              <a:t>potřeba socializace kromě protekce na druhou stranu vede ke </a:t>
            </a:r>
            <a:r>
              <a:rPr lang="cs-CZ" sz="1600" dirty="0" err="1"/>
              <a:t>kompetici</a:t>
            </a:r>
            <a:r>
              <a:rPr lang="cs-CZ" sz="1600" dirty="0"/>
              <a:t>, která je individuálně rozdílně vnímána (“</a:t>
            </a:r>
            <a:r>
              <a:rPr lang="cs-CZ" sz="1600" dirty="0" err="1"/>
              <a:t>fight-or-flight</a:t>
            </a:r>
            <a:r>
              <a:rPr lang="cs-CZ" sz="1600" dirty="0" smtClean="0"/>
              <a:t>”)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jedním </a:t>
            </a:r>
            <a:r>
              <a:rPr lang="cs-CZ" sz="1600" dirty="0"/>
              <a:t>ze způsobů řešení je vyslat jasný signál o porážce (“</a:t>
            </a:r>
            <a:r>
              <a:rPr lang="cs-CZ" sz="1600" dirty="0" err="1"/>
              <a:t>flight</a:t>
            </a:r>
            <a:r>
              <a:rPr lang="cs-CZ" sz="1600" dirty="0"/>
              <a:t>”, tedy že konkrétní osoba není hrozbou pro druhé) » teorie sociální </a:t>
            </a:r>
            <a:r>
              <a:rPr lang="cs-CZ" sz="1600" dirty="0" err="1"/>
              <a:t>kompetice</a:t>
            </a:r>
            <a:r>
              <a:rPr lang="cs-CZ" sz="1600" dirty="0"/>
              <a:t> jako důvodu deprese</a:t>
            </a:r>
            <a:endParaRPr lang="cs-CZ" sz="1600" dirty="0" smtClean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lvl="1"/>
            <a:r>
              <a:rPr lang="cs-CZ" sz="1800" dirty="0"/>
              <a:t>fyzický zjev, zdraví a reprodukční fitness jsou velmi sledované parametry, </a:t>
            </a:r>
            <a:r>
              <a:rPr lang="cs-CZ" sz="1800" dirty="0" err="1"/>
              <a:t>takzže</a:t>
            </a:r>
            <a:r>
              <a:rPr lang="cs-CZ" sz="1800" dirty="0"/>
              <a:t> jejich potlačení je signálem </a:t>
            </a:r>
            <a:r>
              <a:rPr lang="cs-CZ" sz="1800" dirty="0" err="1" smtClean="0"/>
              <a:t>nekompetice</a:t>
            </a:r>
            <a:r>
              <a:rPr lang="cs-CZ" sz="1800" dirty="0" smtClean="0"/>
              <a:t> </a:t>
            </a:r>
          </a:p>
          <a:p>
            <a:pPr lvl="1"/>
            <a:r>
              <a:rPr lang="cs-CZ" sz="1800" dirty="0" smtClean="0"/>
              <a:t>hladovění </a:t>
            </a:r>
            <a:r>
              <a:rPr lang="cs-CZ" sz="1800" dirty="0"/>
              <a:t>bývalo běžné, u zvířat vč. člověka se vyvinuly výhodné adaptivní </a:t>
            </a:r>
            <a:r>
              <a:rPr lang="cs-CZ" sz="1800" dirty="0" smtClean="0"/>
              <a:t>odpovědi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cs-CZ" sz="1600" dirty="0"/>
              <a:t>h</a:t>
            </a:r>
            <a:r>
              <a:rPr lang="cs-CZ" sz="1600" dirty="0" smtClean="0"/>
              <a:t>ibernace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pokles </a:t>
            </a:r>
            <a:r>
              <a:rPr lang="cs-CZ" sz="1600" dirty="0"/>
              <a:t>aktivity (“počkat na lepší časy</a:t>
            </a:r>
            <a:r>
              <a:rPr lang="cs-CZ" sz="1600" dirty="0" smtClean="0"/>
              <a:t>”)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cs-CZ" sz="1600" dirty="0" smtClean="0"/>
              <a:t>zvýšená </a:t>
            </a:r>
            <a:r>
              <a:rPr lang="cs-CZ" sz="1600" dirty="0"/>
              <a:t>aktivita (“odejít jinam”) - může být pro část lidí natolik uspokojující, že vede k upevnění poruchy (viz </a:t>
            </a:r>
            <a:r>
              <a:rPr lang="cs-CZ" sz="1600" dirty="0" err="1"/>
              <a:t>exp</a:t>
            </a:r>
            <a:r>
              <a:rPr lang="cs-CZ" sz="1600" dirty="0"/>
              <a:t>. model AN), schopnost tolerovat hlad a “vést tlupu” zvyšuje </a:t>
            </a:r>
            <a:r>
              <a:rPr lang="cs-CZ" sz="1600" dirty="0" err="1"/>
              <a:t>self-esteem</a:t>
            </a:r>
            <a:r>
              <a:rPr lang="cs-CZ" sz="1600" dirty="0"/>
              <a:t> a dokumentuje schopnost sebekontroly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b="1" dirty="0" smtClean="0"/>
              <a:t>hypotéza </a:t>
            </a:r>
            <a:r>
              <a:rPr lang="cs-CZ" sz="2000" b="1" dirty="0"/>
              <a:t>B</a:t>
            </a:r>
            <a:r>
              <a:rPr lang="cs-CZ" sz="2000" dirty="0"/>
              <a:t> – potlačení sexuální přitažlivosti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580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20000" y="274320"/>
            <a:ext cx="10753200" cy="587829"/>
          </a:xfrm>
        </p:spPr>
        <p:txBody>
          <a:bodyPr/>
          <a:lstStyle/>
          <a:p>
            <a:r>
              <a:rPr lang="cs-CZ" sz="2800" dirty="0" smtClean="0"/>
              <a:t>Slovník pojmů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13999" y="953589"/>
            <a:ext cx="11577703" cy="52744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/>
              <a:t>hladovění</a:t>
            </a:r>
            <a:r>
              <a:rPr lang="cs-CZ" sz="1800" dirty="0"/>
              <a:t> (</a:t>
            </a:r>
            <a:r>
              <a:rPr lang="cs-CZ" sz="1800" dirty="0" err="1"/>
              <a:t>fasting</a:t>
            </a:r>
            <a:r>
              <a:rPr lang="cs-CZ" sz="1800" dirty="0"/>
              <a:t>, </a:t>
            </a:r>
            <a:r>
              <a:rPr lang="cs-CZ" sz="1800" dirty="0" err="1"/>
              <a:t>stravation</a:t>
            </a:r>
            <a:r>
              <a:rPr lang="cs-CZ" sz="1800" dirty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</a:t>
            </a:r>
            <a:r>
              <a:rPr lang="cs-CZ" sz="1800" dirty="0"/>
              <a:t> – </a:t>
            </a:r>
            <a:r>
              <a:rPr lang="cs-CZ" sz="1800" dirty="0" smtClean="0"/>
              <a:t>vědomé </a:t>
            </a:r>
            <a:r>
              <a:rPr lang="cs-CZ" sz="1800" dirty="0"/>
              <a:t>nebo nucené potlačení až zcela zastavení přívodu potravy u jinak zdravého člověka resp. bez </a:t>
            </a:r>
            <a:r>
              <a:rPr lang="cs-CZ" sz="1800" dirty="0" smtClean="0"/>
              <a:t>	závažného </a:t>
            </a:r>
            <a:r>
              <a:rPr lang="cs-CZ" sz="1800" dirty="0" err="1"/>
              <a:t>celk</a:t>
            </a:r>
            <a:r>
              <a:rPr lang="cs-CZ" sz="1800" dirty="0"/>
              <a:t>. onemocnění</a:t>
            </a:r>
          </a:p>
          <a:p>
            <a:pPr>
              <a:lnSpc>
                <a:spcPct val="100000"/>
              </a:lnSpc>
            </a:pPr>
            <a:endParaRPr lang="cs-CZ" sz="1800" b="1" dirty="0" smtClean="0"/>
          </a:p>
          <a:p>
            <a:pPr>
              <a:lnSpc>
                <a:spcPct val="100000"/>
              </a:lnSpc>
            </a:pPr>
            <a:r>
              <a:rPr lang="cs-CZ" sz="1800" b="1" dirty="0" smtClean="0"/>
              <a:t>podvýživa</a:t>
            </a:r>
            <a:r>
              <a:rPr lang="cs-CZ" sz="1800" dirty="0" smtClean="0"/>
              <a:t> </a:t>
            </a:r>
            <a:r>
              <a:rPr lang="cs-CZ" sz="1800" dirty="0"/>
              <a:t>(</a:t>
            </a:r>
            <a:r>
              <a:rPr lang="cs-CZ" sz="1800" dirty="0" err="1"/>
              <a:t>hyponutrice</a:t>
            </a:r>
            <a:r>
              <a:rPr lang="cs-CZ" sz="1800" dirty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důsledek nižšího přívodu zejm. </a:t>
            </a:r>
            <a:r>
              <a:rPr lang="cs-CZ" sz="1800" dirty="0" err="1"/>
              <a:t>makronutrient</a:t>
            </a: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BMI &lt; 18 (tuk &lt;10% u mužů, &lt;</a:t>
            </a:r>
            <a:r>
              <a:rPr lang="cs-CZ" sz="1800" dirty="0" smtClean="0"/>
              <a:t>15% u </a:t>
            </a:r>
            <a:r>
              <a:rPr lang="cs-CZ" sz="1800" dirty="0"/>
              <a:t>žen)</a:t>
            </a:r>
          </a:p>
          <a:p>
            <a:pPr>
              <a:lnSpc>
                <a:spcPct val="100000"/>
              </a:lnSpc>
            </a:pPr>
            <a:r>
              <a:rPr lang="cs-CZ" sz="1800" b="1" dirty="0" smtClean="0"/>
              <a:t>malnutrice</a:t>
            </a:r>
            <a:endParaRPr lang="cs-CZ" sz="18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důsledek dlouhodobého deficientního přívodu makro- a </a:t>
            </a:r>
            <a:r>
              <a:rPr lang="cs-CZ" sz="1800" dirty="0" err="1"/>
              <a:t>mikronutrientů</a:t>
            </a:r>
            <a:r>
              <a:rPr lang="cs-CZ" sz="1800" dirty="0"/>
              <a:t> s výraznými orgánovými </a:t>
            </a:r>
            <a:r>
              <a:rPr lang="cs-CZ" sz="1800" dirty="0" smtClean="0"/>
              <a:t>		změnami </a:t>
            </a:r>
            <a:r>
              <a:rPr lang="cs-CZ" sz="1800" dirty="0"/>
              <a:t>(často ireverzibilními)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vede k inanici/</a:t>
            </a:r>
            <a:r>
              <a:rPr lang="cs-CZ" sz="1800" dirty="0" err="1"/>
              <a:t>emaciaci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b="1" dirty="0" smtClean="0"/>
              <a:t>anorexie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nechuť k jídlu, ztráta apetitu</a:t>
            </a:r>
          </a:p>
          <a:p>
            <a:pPr>
              <a:lnSpc>
                <a:spcPct val="100000"/>
              </a:lnSpc>
            </a:pPr>
            <a:r>
              <a:rPr lang="cs-CZ" sz="1800" b="1" dirty="0" smtClean="0"/>
              <a:t>kachexie</a:t>
            </a:r>
            <a:endParaRPr lang="cs-CZ" sz="18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ztráta hmotnosti (tuková a svalová tkáň) a chuti k jídlu u člověka, který se aktivně nesnaží redukovat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hmotnost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vede k inanici/</a:t>
            </a:r>
            <a:r>
              <a:rPr lang="cs-CZ" sz="1800" dirty="0" err="1"/>
              <a:t>emaciaci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b="1" dirty="0" smtClean="0"/>
              <a:t>karence</a:t>
            </a:r>
            <a:r>
              <a:rPr lang="cs-CZ" sz="1800" dirty="0" smtClean="0"/>
              <a:t> </a:t>
            </a:r>
            <a:r>
              <a:rPr lang="cs-CZ" sz="1800" dirty="0"/>
              <a:t>(deficit)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	– </a:t>
            </a:r>
            <a:r>
              <a:rPr lang="cs-CZ" sz="1800" dirty="0"/>
              <a:t>selektivní nedostatek určité živiny či látky v potravě poškozující zdraví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4905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534" y="267485"/>
            <a:ext cx="8891512" cy="596051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4840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Mentální bulimie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171577"/>
            <a:ext cx="10753200" cy="5056424"/>
          </a:xfrm>
        </p:spPr>
        <p:txBody>
          <a:bodyPr/>
          <a:lstStyle/>
          <a:p>
            <a:r>
              <a:rPr lang="cs-CZ" sz="1800" b="1" dirty="0" smtClean="0"/>
              <a:t>Charakterizována</a:t>
            </a:r>
          </a:p>
          <a:p>
            <a:pPr lvl="1"/>
            <a:r>
              <a:rPr lang="cs-CZ" sz="1800" dirty="0"/>
              <a:t>episodami záchvatovitého přejídání (“</a:t>
            </a:r>
            <a:r>
              <a:rPr lang="cs-CZ" sz="1800" dirty="0" err="1"/>
              <a:t>binge</a:t>
            </a:r>
            <a:r>
              <a:rPr lang="cs-CZ" sz="1800" dirty="0"/>
              <a:t> </a:t>
            </a:r>
            <a:r>
              <a:rPr lang="cs-CZ" sz="1800" dirty="0" err="1"/>
              <a:t>eating</a:t>
            </a:r>
            <a:r>
              <a:rPr lang="cs-CZ" sz="1800" dirty="0"/>
              <a:t>”) v periodách kratších než 2 hod. ve velkých porcích minimálně 2x za týden po dobu 3 </a:t>
            </a:r>
            <a:r>
              <a:rPr lang="cs-CZ" sz="1800" dirty="0" smtClean="0"/>
              <a:t>měsíců</a:t>
            </a:r>
          </a:p>
          <a:p>
            <a:pPr lvl="1"/>
            <a:r>
              <a:rPr lang="cs-CZ" sz="1800" dirty="0" smtClean="0"/>
              <a:t>ztrátou </a:t>
            </a:r>
            <a:r>
              <a:rPr lang="cs-CZ" sz="1800" dirty="0"/>
              <a:t>kontroly nad jídlem během </a:t>
            </a:r>
            <a:r>
              <a:rPr lang="cs-CZ" sz="1800" dirty="0" smtClean="0"/>
              <a:t>episod</a:t>
            </a:r>
          </a:p>
          <a:p>
            <a:pPr lvl="1"/>
            <a:r>
              <a:rPr lang="cs-CZ" sz="1800" dirty="0" smtClean="0"/>
              <a:t>snahou </a:t>
            </a:r>
            <a:r>
              <a:rPr lang="cs-CZ" sz="1800" dirty="0" err="1"/>
              <a:t>kompenzatorně</a:t>
            </a:r>
            <a:r>
              <a:rPr lang="cs-CZ" sz="1800" dirty="0"/>
              <a:t> snížit následný vzestup těl. hmotnosti diuretiky, zvracením nebo zvýšenou tělesnou </a:t>
            </a:r>
            <a:r>
              <a:rPr lang="cs-CZ" sz="1800" dirty="0" smtClean="0"/>
              <a:t>aktivitou</a:t>
            </a:r>
          </a:p>
          <a:p>
            <a:pPr lvl="1"/>
            <a:r>
              <a:rPr lang="cs-CZ" sz="1800" dirty="0" smtClean="0"/>
              <a:t>bez </a:t>
            </a:r>
            <a:r>
              <a:rPr lang="cs-CZ" sz="1800" dirty="0"/>
              <a:t>výrazné podvýživy, naprosto normální či zvýšená těl. h</a:t>
            </a:r>
            <a:r>
              <a:rPr lang="cs-CZ" sz="1800" dirty="0" smtClean="0"/>
              <a:t>motnost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prevalence</a:t>
            </a:r>
            <a:endParaRPr lang="cs-CZ" sz="2000" b="1" dirty="0"/>
          </a:p>
          <a:p>
            <a:pPr lvl="1"/>
            <a:r>
              <a:rPr lang="cs-CZ" dirty="0" smtClean="0"/>
              <a:t>cca </a:t>
            </a:r>
            <a:r>
              <a:rPr lang="cs-CZ" dirty="0"/>
              <a:t>4% populace v rozvinutých zemích (poměr muži 1:10 ženy)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sz="2000" b="1" dirty="0" smtClean="0"/>
              <a:t>důsledky</a:t>
            </a:r>
            <a:endParaRPr lang="cs-CZ" sz="2000" b="1" dirty="0"/>
          </a:p>
          <a:p>
            <a:pPr lvl="1"/>
            <a:r>
              <a:rPr lang="cs-CZ" dirty="0"/>
              <a:t>zvracení - metabolická alkalóza s </a:t>
            </a:r>
            <a:r>
              <a:rPr lang="cs-CZ" dirty="0" err="1"/>
              <a:t>hypokalemií</a:t>
            </a:r>
            <a:r>
              <a:rPr lang="cs-CZ" dirty="0"/>
              <a:t> (důležité diagnosticky</a:t>
            </a:r>
            <a:r>
              <a:rPr lang="cs-CZ" dirty="0" smtClean="0"/>
              <a:t>!)</a:t>
            </a:r>
          </a:p>
          <a:p>
            <a:pPr lvl="1"/>
            <a:r>
              <a:rPr lang="cs-CZ" dirty="0" smtClean="0"/>
              <a:t>užívání </a:t>
            </a:r>
            <a:r>
              <a:rPr lang="cs-CZ" dirty="0"/>
              <a:t>projímadel a diuretik – </a:t>
            </a:r>
            <a:r>
              <a:rPr lang="cs-CZ" dirty="0" err="1"/>
              <a:t>hypochloremie</a:t>
            </a:r>
            <a:r>
              <a:rPr lang="cs-CZ" dirty="0"/>
              <a:t> s následnou srdeční arytmií a </a:t>
            </a:r>
            <a:r>
              <a:rPr lang="cs-CZ" dirty="0" smtClean="0"/>
              <a:t>nefropatií</a:t>
            </a:r>
          </a:p>
          <a:p>
            <a:pPr lvl="1"/>
            <a:r>
              <a:rPr lang="cs-CZ" dirty="0" smtClean="0"/>
              <a:t>poškození </a:t>
            </a:r>
            <a:r>
              <a:rPr lang="cs-CZ" dirty="0"/>
              <a:t>tvrdých tkání zubů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eroze </a:t>
            </a:r>
            <a:r>
              <a:rPr lang="cs-CZ" dirty="0"/>
              <a:t>skloviny kyselinou, gingivitida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393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Hladovění – katabolismus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724296"/>
            <a:ext cx="10807200" cy="4107703"/>
          </a:xfrm>
        </p:spPr>
        <p:txBody>
          <a:bodyPr/>
          <a:lstStyle/>
          <a:p>
            <a:r>
              <a:rPr lang="cs-CZ" sz="2000" dirty="0"/>
              <a:t>energetická </a:t>
            </a:r>
            <a:r>
              <a:rPr lang="cs-CZ" sz="2000" dirty="0" smtClean="0"/>
              <a:t>rezerva (tuk</a:t>
            </a:r>
            <a:r>
              <a:rPr lang="cs-CZ" sz="2000" dirty="0"/>
              <a:t>) u štíhlého člověka na cca </a:t>
            </a:r>
            <a:r>
              <a:rPr lang="cs-CZ" sz="2000" dirty="0" smtClean="0"/>
              <a:t>2–3 měsíce</a:t>
            </a:r>
          </a:p>
          <a:p>
            <a:r>
              <a:rPr lang="cs-CZ" sz="2000" dirty="0"/>
              <a:t>b</a:t>
            </a:r>
            <a:r>
              <a:rPr lang="cs-CZ" sz="2000" dirty="0" smtClean="0"/>
              <a:t>iochemická charakteristika prostého hladovění</a:t>
            </a:r>
          </a:p>
          <a:p>
            <a:pPr lvl="1">
              <a:spcBef>
                <a:spcPts val="600"/>
              </a:spcBef>
            </a:pPr>
            <a:r>
              <a:rPr lang="cs-CZ" sz="1800" dirty="0" err="1"/>
              <a:t>glukagon</a:t>
            </a:r>
            <a:r>
              <a:rPr lang="cs-CZ" sz="1800" dirty="0"/>
              <a:t> (+ pokles sekrece </a:t>
            </a:r>
            <a:r>
              <a:rPr lang="cs-CZ" sz="1800" dirty="0" smtClean="0"/>
              <a:t>inzulínu)</a:t>
            </a:r>
          </a:p>
          <a:p>
            <a:pPr lvl="1">
              <a:spcBef>
                <a:spcPts val="600"/>
              </a:spcBef>
            </a:pPr>
            <a:r>
              <a:rPr lang="cs-CZ" sz="1800" dirty="0" smtClean="0"/>
              <a:t>vyčerpání </a:t>
            </a:r>
            <a:r>
              <a:rPr lang="cs-CZ" sz="1800" dirty="0"/>
              <a:t>zásob jaterního glykogenu za 12-24 </a:t>
            </a:r>
            <a:r>
              <a:rPr lang="cs-CZ" sz="1800" dirty="0" smtClean="0"/>
              <a:t>hod</a:t>
            </a:r>
          </a:p>
          <a:p>
            <a:pPr lvl="1">
              <a:spcBef>
                <a:spcPts val="600"/>
              </a:spcBef>
            </a:pPr>
            <a:r>
              <a:rPr lang="cs-CZ" sz="1800" dirty="0" smtClean="0"/>
              <a:t>vzestup </a:t>
            </a:r>
            <a:r>
              <a:rPr lang="cs-CZ" sz="1800" dirty="0"/>
              <a:t>koncentrace adrenalinu, </a:t>
            </a:r>
            <a:r>
              <a:rPr lang="cs-CZ" sz="1800" dirty="0" err="1"/>
              <a:t>glukagonu</a:t>
            </a:r>
            <a:r>
              <a:rPr lang="cs-CZ" sz="1800" dirty="0"/>
              <a:t>, glukokortikoidů </a:t>
            </a:r>
            <a:r>
              <a:rPr lang="cs-CZ" sz="1800" dirty="0" smtClean="0"/>
              <a:t>– zvýšená glukoneogeneze</a:t>
            </a:r>
          </a:p>
          <a:p>
            <a:pPr lvl="1">
              <a:spcBef>
                <a:spcPts val="600"/>
              </a:spcBef>
            </a:pPr>
            <a:r>
              <a:rPr lang="cs-CZ" sz="1800" dirty="0" smtClean="0"/>
              <a:t>zvýšená </a:t>
            </a:r>
            <a:r>
              <a:rPr lang="cs-CZ" sz="1800" dirty="0"/>
              <a:t>lipolýza se zvýšenou </a:t>
            </a:r>
            <a:r>
              <a:rPr lang="cs-CZ" sz="1800" dirty="0" err="1"/>
              <a:t>ketogenezí</a:t>
            </a:r>
            <a:r>
              <a:rPr lang="cs-CZ" sz="1800" dirty="0"/>
              <a:t> (metabolická </a:t>
            </a:r>
            <a:r>
              <a:rPr lang="cs-CZ" sz="1800" dirty="0" smtClean="0"/>
              <a:t>acidóza) </a:t>
            </a:r>
          </a:p>
          <a:p>
            <a:pPr lvl="1">
              <a:spcBef>
                <a:spcPts val="600"/>
              </a:spcBef>
            </a:pPr>
            <a:r>
              <a:rPr lang="cs-CZ" sz="1800" dirty="0" smtClean="0"/>
              <a:t>bílkoviny </a:t>
            </a:r>
            <a:r>
              <a:rPr lang="cs-CZ" sz="1800" dirty="0"/>
              <a:t>se relativně šetří, pokud je normální fyzická aktivita</a:t>
            </a:r>
            <a:endParaRPr lang="cs-CZ" sz="1800" dirty="0" smtClean="0"/>
          </a:p>
          <a:p>
            <a:endParaRPr lang="cs-CZ" sz="2000" dirty="0"/>
          </a:p>
          <a:p>
            <a:pPr marL="72000" indent="0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657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Prosté hladovění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171577"/>
            <a:ext cx="11059200" cy="5490480"/>
          </a:xfrm>
        </p:spPr>
        <p:txBody>
          <a:bodyPr/>
          <a:lstStyle/>
          <a:p>
            <a:r>
              <a:rPr lang="cs-CZ" sz="1600" dirty="0"/>
              <a:t>n</a:t>
            </a:r>
            <a:r>
              <a:rPr lang="cs-CZ" sz="1600" dirty="0" smtClean="0"/>
              <a:t>edostatek výživy</a:t>
            </a:r>
          </a:p>
          <a:p>
            <a:r>
              <a:rPr lang="cs-CZ" sz="1600" dirty="0" smtClean="0"/>
              <a:t>vyčerpávají </a:t>
            </a:r>
            <a:r>
              <a:rPr lang="cs-CZ" sz="1600" dirty="0"/>
              <a:t>se tukové zásoby, přitom se ale v maximální možné míře šetří </a:t>
            </a:r>
            <a:r>
              <a:rPr lang="cs-CZ" sz="1600" dirty="0" smtClean="0"/>
              <a:t>bílkoviny</a:t>
            </a:r>
          </a:p>
          <a:p>
            <a:r>
              <a:rPr lang="cs-CZ" sz="1600" dirty="0"/>
              <a:t>n</a:t>
            </a:r>
            <a:r>
              <a:rPr lang="cs-CZ" sz="1600" dirty="0" smtClean="0"/>
              <a:t>a rozdíl od stresového hladovění se nevyvíjí </a:t>
            </a:r>
            <a:r>
              <a:rPr lang="cs-CZ" sz="1600" dirty="0" err="1" smtClean="0"/>
              <a:t>hyperkatabolismus</a:t>
            </a:r>
            <a:endParaRPr lang="cs-CZ" sz="1800" dirty="0" smtClean="0"/>
          </a:p>
          <a:p>
            <a:r>
              <a:rPr lang="cs-CZ" sz="2000" b="1" dirty="0" smtClean="0"/>
              <a:t>1. fáze (krátkodobé – do 72 hodin)</a:t>
            </a:r>
          </a:p>
          <a:p>
            <a:pPr lvl="1"/>
            <a:r>
              <a:rPr lang="cs-CZ" sz="1600" dirty="0" smtClean="0"/>
              <a:t>zvýšení </a:t>
            </a:r>
            <a:r>
              <a:rPr lang="cs-CZ" sz="1600" dirty="0"/>
              <a:t>odbourávání </a:t>
            </a:r>
            <a:r>
              <a:rPr lang="cs-CZ" sz="1600" dirty="0" smtClean="0"/>
              <a:t>glykogenu</a:t>
            </a:r>
          </a:p>
          <a:p>
            <a:pPr lvl="1"/>
            <a:r>
              <a:rPr lang="cs-CZ" sz="1600" dirty="0" smtClean="0"/>
              <a:t>stimulace lipolýzy</a:t>
            </a:r>
          </a:p>
          <a:p>
            <a:pPr lvl="1"/>
            <a:r>
              <a:rPr lang="cs-CZ" sz="1600" dirty="0" smtClean="0"/>
              <a:t>orgány</a:t>
            </a:r>
            <a:r>
              <a:rPr lang="cs-CZ" sz="1600" dirty="0"/>
              <a:t>, které nejsou závislé na dodávce glukózy, přednostně oxidují ketolátky </a:t>
            </a:r>
            <a:r>
              <a:rPr lang="cs-CZ" sz="1600" dirty="0" smtClean="0"/>
              <a:t>a </a:t>
            </a:r>
            <a:r>
              <a:rPr lang="cs-CZ" sz="1600" dirty="0" err="1" smtClean="0"/>
              <a:t>vMK</a:t>
            </a:r>
            <a:endParaRPr lang="cs-CZ" sz="1600" dirty="0" smtClean="0"/>
          </a:p>
          <a:p>
            <a:pPr lvl="1"/>
            <a:r>
              <a:rPr lang="cs-CZ" sz="1600" dirty="0" smtClean="0"/>
              <a:t>funkce </a:t>
            </a:r>
            <a:r>
              <a:rPr lang="cs-CZ" sz="1600" dirty="0"/>
              <a:t>mozku a </a:t>
            </a:r>
            <a:r>
              <a:rPr lang="cs-CZ" sz="1600" dirty="0" smtClean="0"/>
              <a:t>erytrocytů (potřeba </a:t>
            </a:r>
            <a:r>
              <a:rPr lang="cs-CZ" sz="1600" dirty="0" err="1" smtClean="0"/>
              <a:t>glc</a:t>
            </a:r>
            <a:r>
              <a:rPr lang="cs-CZ" sz="1600" dirty="0" smtClean="0"/>
              <a:t>) </a:t>
            </a:r>
            <a:r>
              <a:rPr lang="cs-CZ" sz="1600" dirty="0"/>
              <a:t>je po spotřebování glykogenu udržována glukoneogenezí</a:t>
            </a:r>
            <a:endParaRPr lang="cs-CZ" sz="1600" dirty="0" smtClean="0"/>
          </a:p>
          <a:p>
            <a:endParaRPr lang="cs-CZ" sz="2000" dirty="0" smtClean="0"/>
          </a:p>
          <a:p>
            <a:r>
              <a:rPr lang="cs-CZ" sz="2000" b="1" dirty="0" smtClean="0"/>
              <a:t>2. fáze (dlouhodobé – více než 72 hodin)</a:t>
            </a:r>
          </a:p>
          <a:p>
            <a:pPr lvl="1"/>
            <a:r>
              <a:rPr lang="cs-CZ" sz="1600" dirty="0" smtClean="0"/>
              <a:t>stoupá </a:t>
            </a:r>
            <a:r>
              <a:rPr lang="cs-CZ" sz="1600" dirty="0"/>
              <a:t>katabolismus bílkovin, aby byl zajištěn substrát pro </a:t>
            </a:r>
            <a:r>
              <a:rPr lang="cs-CZ" sz="1600" dirty="0" smtClean="0"/>
              <a:t>glukoneogenezi (ale bílkoviny se obecně šetří)</a:t>
            </a:r>
          </a:p>
          <a:p>
            <a:pPr lvl="1"/>
            <a:r>
              <a:rPr lang="cs-CZ" sz="1600" dirty="0"/>
              <a:t>s</a:t>
            </a:r>
            <a:r>
              <a:rPr lang="cs-CZ" sz="1600" dirty="0" smtClean="0"/>
              <a:t>tupňuje </a:t>
            </a:r>
            <a:r>
              <a:rPr lang="cs-CZ" sz="1600" dirty="0"/>
              <a:t>se </a:t>
            </a:r>
            <a:r>
              <a:rPr lang="cs-CZ" sz="1600" dirty="0" smtClean="0"/>
              <a:t>lipolýza </a:t>
            </a:r>
            <a:r>
              <a:rPr lang="cs-CZ" sz="1600" dirty="0" smtClean="0">
                <a:sym typeface="Wingdings" panose="05000000000000000000" pitchFamily="2" charset="2"/>
              </a:rPr>
              <a:t> </a:t>
            </a:r>
            <a:r>
              <a:rPr lang="cs-CZ" sz="1600" dirty="0" smtClean="0"/>
              <a:t>nadprodukce </a:t>
            </a:r>
            <a:r>
              <a:rPr lang="cs-CZ" sz="1600" dirty="0"/>
              <a:t>ketolátek a objevuje se </a:t>
            </a:r>
            <a:r>
              <a:rPr lang="cs-CZ" sz="1600" dirty="0" smtClean="0"/>
              <a:t>ketonurie</a:t>
            </a:r>
          </a:p>
          <a:p>
            <a:pPr lvl="1"/>
            <a:r>
              <a:rPr lang="cs-CZ" sz="1600" dirty="0"/>
              <a:t>o</a:t>
            </a:r>
            <a:r>
              <a:rPr lang="cs-CZ" sz="1600" dirty="0" smtClean="0"/>
              <a:t>rgány závislé na glukóze začínají využívat ketolátky</a:t>
            </a:r>
          </a:p>
          <a:p>
            <a:pPr lvl="1"/>
            <a:r>
              <a:rPr lang="cs-CZ" sz="1600" dirty="0"/>
              <a:t>katabolismus bílkovin postupně </a:t>
            </a:r>
            <a:r>
              <a:rPr lang="cs-CZ" sz="1600" dirty="0" smtClean="0"/>
              <a:t>klesá</a:t>
            </a:r>
          </a:p>
          <a:p>
            <a:pPr lvl="1"/>
            <a:r>
              <a:rPr lang="cs-CZ" sz="1600" dirty="0"/>
              <a:t>snížená sekrece inzulinu, snižuje se i produkce hormonů štítné </a:t>
            </a:r>
            <a:r>
              <a:rPr lang="cs-CZ" sz="1600" dirty="0" smtClean="0"/>
              <a:t>žlázy</a:t>
            </a:r>
          </a:p>
          <a:p>
            <a:pPr marL="72000" indent="0">
              <a:buNone/>
            </a:pPr>
            <a:endParaRPr lang="cs-CZ" sz="1600" dirty="0" smtClean="0"/>
          </a:p>
          <a:p>
            <a:r>
              <a:rPr lang="cs-CZ" sz="1600" b="1" dirty="0"/>
              <a:t>n</a:t>
            </a:r>
            <a:r>
              <a:rPr lang="cs-CZ" sz="1600" b="1" dirty="0" smtClean="0"/>
              <a:t>ásledky ztrát aktivní tělesné hmoty</a:t>
            </a:r>
            <a:r>
              <a:rPr lang="cs-CZ" sz="1600" dirty="0" smtClean="0"/>
              <a:t>: respirační systém, GIT, hojení, imunita, atd.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04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Stresové hladovění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449977"/>
            <a:ext cx="10872309" cy="4778023"/>
          </a:xfrm>
        </p:spPr>
        <p:txBody>
          <a:bodyPr/>
          <a:lstStyle/>
          <a:p>
            <a:r>
              <a:rPr lang="cs-CZ" sz="2000" dirty="0" smtClean="0"/>
              <a:t>podvýživa společně s onemocněním (infekce, malignita, rozsáhlá zranění, sepse…)</a:t>
            </a:r>
          </a:p>
          <a:p>
            <a:r>
              <a:rPr lang="cs-CZ" sz="2000" dirty="0" smtClean="0"/>
              <a:t>stresová </a:t>
            </a:r>
            <a:r>
              <a:rPr lang="cs-CZ" sz="2000" dirty="0"/>
              <a:t>či zánětlivá </a:t>
            </a:r>
            <a:r>
              <a:rPr lang="cs-CZ" sz="2000" dirty="0" smtClean="0"/>
              <a:t>odpověď </a:t>
            </a:r>
            <a:r>
              <a:rPr lang="cs-CZ" sz="2000" dirty="0" smtClean="0">
                <a:sym typeface="Wingdings" panose="05000000000000000000" pitchFamily="2" charset="2"/>
              </a:rPr>
              <a:t> katabolismus, rychlá progrese</a:t>
            </a:r>
          </a:p>
          <a:p>
            <a:endParaRPr lang="cs-CZ" sz="1600" dirty="0" smtClean="0"/>
          </a:p>
          <a:p>
            <a:r>
              <a:rPr lang="cs-CZ" sz="1800" dirty="0" smtClean="0"/>
              <a:t>zvýšení glukoneogeneze (zdroj AMK), </a:t>
            </a:r>
            <a:r>
              <a:rPr lang="cs-CZ" sz="1800" dirty="0"/>
              <a:t>rozvoj inzulínové </a:t>
            </a:r>
            <a:r>
              <a:rPr lang="cs-CZ" sz="1800" dirty="0" smtClean="0"/>
              <a:t>rezistence </a:t>
            </a:r>
            <a:r>
              <a:rPr lang="cs-CZ" sz="1800" dirty="0" smtClean="0">
                <a:sym typeface="Wingdings" panose="05000000000000000000" pitchFamily="2" charset="2"/>
              </a:rPr>
              <a:t> </a:t>
            </a:r>
            <a:r>
              <a:rPr lang="cs-CZ" sz="1800" dirty="0" smtClean="0"/>
              <a:t>může </a:t>
            </a:r>
            <a:r>
              <a:rPr lang="cs-CZ" sz="1800" dirty="0"/>
              <a:t>vést i k </a:t>
            </a:r>
            <a:r>
              <a:rPr lang="cs-CZ" sz="1800" dirty="0" smtClean="0"/>
              <a:t>hyperglykemii</a:t>
            </a:r>
          </a:p>
          <a:p>
            <a:r>
              <a:rPr lang="cs-CZ" sz="1800" dirty="0"/>
              <a:t>v</a:t>
            </a:r>
            <a:r>
              <a:rPr lang="cs-CZ" sz="1800" dirty="0" smtClean="0"/>
              <a:t>ýrazný pokles ALB </a:t>
            </a:r>
            <a:r>
              <a:rPr lang="cs-CZ" sz="1800" dirty="0" smtClean="0">
                <a:sym typeface="Wingdings" panose="05000000000000000000" pitchFamily="2" charset="2"/>
              </a:rPr>
              <a:t> pokles </a:t>
            </a:r>
            <a:r>
              <a:rPr lang="cs-CZ" sz="1800" dirty="0" err="1" smtClean="0">
                <a:sym typeface="Wingdings" panose="05000000000000000000" pitchFamily="2" charset="2"/>
              </a:rPr>
              <a:t>onkotického</a:t>
            </a:r>
            <a:r>
              <a:rPr lang="cs-CZ" sz="1800" dirty="0" smtClean="0">
                <a:sym typeface="Wingdings" panose="05000000000000000000" pitchFamily="2" charset="2"/>
              </a:rPr>
              <a:t> tlaku  rozvoj otoků, ascites</a:t>
            </a:r>
          </a:p>
          <a:p>
            <a:r>
              <a:rPr lang="cs-CZ" sz="1800" dirty="0">
                <a:sym typeface="Wingdings" panose="05000000000000000000" pitchFamily="2" charset="2"/>
              </a:rPr>
              <a:t>š</a:t>
            </a:r>
            <a:r>
              <a:rPr lang="cs-CZ" sz="1800" dirty="0" smtClean="0">
                <a:sym typeface="Wingdings" panose="05000000000000000000" pitchFamily="2" charset="2"/>
              </a:rPr>
              <a:t>etří se lipidy, včetně podkožního tuku</a:t>
            </a:r>
          </a:p>
          <a:p>
            <a:pPr marL="72000" indent="0">
              <a:buNone/>
            </a:pPr>
            <a:r>
              <a:rPr lang="cs-CZ" sz="1800" dirty="0" smtClean="0">
                <a:sym typeface="Wingdings" panose="05000000000000000000" pitchFamily="2" charset="2"/>
              </a:rPr>
              <a:t> otoky a zachování tukové tkáně  </a:t>
            </a:r>
            <a:r>
              <a:rPr lang="cs-CZ" sz="1800" dirty="0" err="1" smtClean="0">
                <a:sym typeface="Wingdings" panose="05000000000000000000" pitchFamily="2" charset="2"/>
              </a:rPr>
              <a:t>nut</a:t>
            </a:r>
            <a:r>
              <a:rPr lang="cs-CZ" sz="1800" dirty="0" smtClean="0">
                <a:sym typeface="Wingdings" panose="05000000000000000000" pitchFamily="2" charset="2"/>
              </a:rPr>
              <a:t> stav může být podhodnocen</a:t>
            </a:r>
          </a:p>
          <a:p>
            <a:r>
              <a:rPr lang="cs-CZ" sz="1800" dirty="0">
                <a:sym typeface="Wingdings" panose="05000000000000000000" pitchFamily="2" charset="2"/>
              </a:rPr>
              <a:t>n</a:t>
            </a:r>
            <a:r>
              <a:rPr lang="cs-CZ" sz="1800" dirty="0" smtClean="0">
                <a:sym typeface="Wingdings" panose="05000000000000000000" pitchFamily="2" charset="2"/>
              </a:rPr>
              <a:t>egativní dusíková bilance</a:t>
            </a:r>
          </a:p>
          <a:p>
            <a:endParaRPr lang="cs-CZ" sz="1600" dirty="0">
              <a:sym typeface="Wingdings" panose="05000000000000000000" pitchFamily="2" charset="2"/>
            </a:endParaRPr>
          </a:p>
          <a:p>
            <a:r>
              <a:rPr lang="cs-CZ" sz="1800" dirty="0"/>
              <a:t>v</a:t>
            </a:r>
            <a:r>
              <a:rPr lang="cs-CZ" sz="1800" dirty="0" smtClean="0"/>
              <a:t>ýsledkem </a:t>
            </a:r>
            <a:r>
              <a:rPr lang="cs-CZ" sz="1800" dirty="0"/>
              <a:t>stresového hladovění je </a:t>
            </a:r>
            <a:r>
              <a:rPr lang="cs-CZ" sz="1800" b="1" dirty="0" err="1"/>
              <a:t>kwashiorkor</a:t>
            </a:r>
            <a:r>
              <a:rPr lang="cs-CZ" sz="1800" dirty="0"/>
              <a:t> – těžká deplece proteinů</a:t>
            </a:r>
            <a:endParaRPr lang="cs-CZ" sz="1800" dirty="0" smtClean="0">
              <a:sym typeface="Wingdings" panose="05000000000000000000" pitchFamily="2" charset="2"/>
            </a:endParaRPr>
          </a:p>
          <a:p>
            <a:endParaRPr lang="cs-CZ" sz="1600" dirty="0" smtClean="0">
              <a:sym typeface="Wingdings" panose="05000000000000000000" pitchFamily="2" charset="2"/>
            </a:endParaRPr>
          </a:p>
          <a:p>
            <a:endParaRPr lang="cs-CZ" sz="1600" dirty="0" smtClean="0"/>
          </a:p>
          <a:p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9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Malnutrice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0" y="1267097"/>
            <a:ext cx="11059200" cy="53296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malnutrice má obvykle </a:t>
            </a:r>
            <a:r>
              <a:rPr lang="cs-CZ" sz="2000" b="1" dirty="0"/>
              <a:t>2 </a:t>
            </a:r>
            <a:r>
              <a:rPr lang="cs-CZ" sz="2000" b="1" dirty="0" smtClean="0"/>
              <a:t>složky</a:t>
            </a:r>
          </a:p>
          <a:p>
            <a:pPr lvl="1"/>
            <a:r>
              <a:rPr lang="cs-CZ" dirty="0" smtClean="0"/>
              <a:t>protein </a:t>
            </a:r>
            <a:r>
              <a:rPr lang="cs-CZ" dirty="0"/>
              <a:t>energetická malnutrice (</a:t>
            </a:r>
            <a:r>
              <a:rPr lang="cs-CZ" dirty="0" smtClean="0"/>
              <a:t>PEM)</a:t>
            </a:r>
          </a:p>
          <a:p>
            <a:pPr lvl="1"/>
            <a:r>
              <a:rPr lang="cs-CZ" dirty="0" smtClean="0"/>
              <a:t>deficit </a:t>
            </a:r>
            <a:r>
              <a:rPr lang="cs-CZ" dirty="0" err="1"/>
              <a:t>mikronutrientů</a:t>
            </a:r>
            <a:r>
              <a:rPr lang="cs-CZ" dirty="0"/>
              <a:t> (zejm. </a:t>
            </a:r>
            <a:r>
              <a:rPr lang="cs-CZ" dirty="0" smtClean="0"/>
              <a:t>vitamin A</a:t>
            </a:r>
            <a:r>
              <a:rPr lang="cs-CZ" dirty="0"/>
              <a:t>, železo, </a:t>
            </a:r>
            <a:r>
              <a:rPr lang="cs-CZ" dirty="0" smtClean="0"/>
              <a:t>jod </a:t>
            </a:r>
            <a:r>
              <a:rPr lang="cs-CZ" dirty="0"/>
              <a:t>aj</a:t>
            </a:r>
            <a:r>
              <a:rPr lang="cs-CZ" dirty="0" smtClean="0"/>
              <a:t>.)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často </a:t>
            </a:r>
            <a:r>
              <a:rPr lang="cs-CZ" sz="2000" dirty="0"/>
              <a:t>se rozlišují </a:t>
            </a:r>
            <a:r>
              <a:rPr lang="cs-CZ" sz="2000" b="1" dirty="0"/>
              <a:t>2 </a:t>
            </a:r>
            <a:r>
              <a:rPr lang="cs-CZ" sz="2000" b="1" dirty="0" smtClean="0"/>
              <a:t>formy</a:t>
            </a:r>
          </a:p>
          <a:p>
            <a:pPr lvl="1"/>
            <a:r>
              <a:rPr lang="cs-CZ" dirty="0" smtClean="0"/>
              <a:t>marasmus </a:t>
            </a:r>
          </a:p>
          <a:p>
            <a:pPr lvl="1"/>
            <a:r>
              <a:rPr lang="cs-CZ" dirty="0" err="1"/>
              <a:t>k</a:t>
            </a:r>
            <a:r>
              <a:rPr lang="cs-CZ" dirty="0" err="1" smtClean="0"/>
              <a:t>washiorkor</a:t>
            </a:r>
            <a:endParaRPr lang="cs-CZ" dirty="0" smtClean="0"/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celosvětově </a:t>
            </a:r>
            <a:r>
              <a:rPr lang="cs-CZ" sz="2000" dirty="0"/>
              <a:t>cca 850 mil. o</a:t>
            </a:r>
            <a:r>
              <a:rPr lang="cs-CZ" sz="2000" dirty="0" smtClean="0"/>
              <a:t>sob – zejm</a:t>
            </a:r>
            <a:r>
              <a:rPr lang="cs-CZ" sz="2000" dirty="0"/>
              <a:t>. jižní Asie a subsaharská Afrika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porucha </a:t>
            </a:r>
            <a:r>
              <a:rPr lang="cs-CZ" sz="2000" dirty="0"/>
              <a:t>normálního růstu u </a:t>
            </a:r>
            <a:r>
              <a:rPr lang="cs-CZ" sz="2000" dirty="0" smtClean="0"/>
              <a:t>dětí</a:t>
            </a:r>
          </a:p>
          <a:p>
            <a:pPr lvl="1"/>
            <a:r>
              <a:rPr lang="cs-CZ" dirty="0" smtClean="0"/>
              <a:t>podváha </a:t>
            </a:r>
            <a:r>
              <a:rPr lang="cs-CZ" dirty="0"/>
              <a:t>(</a:t>
            </a:r>
            <a:r>
              <a:rPr lang="cs-CZ" dirty="0" err="1"/>
              <a:t>underweight</a:t>
            </a:r>
            <a:r>
              <a:rPr lang="cs-CZ" dirty="0"/>
              <a:t>) </a:t>
            </a:r>
            <a:r>
              <a:rPr lang="cs-CZ" dirty="0" smtClean="0"/>
              <a:t>= &lt;</a:t>
            </a:r>
            <a:r>
              <a:rPr lang="cs-CZ" dirty="0"/>
              <a:t>2SD pro daný </a:t>
            </a:r>
            <a:r>
              <a:rPr lang="cs-CZ" dirty="0" smtClean="0"/>
              <a:t>věk</a:t>
            </a:r>
          </a:p>
          <a:p>
            <a:pPr lvl="1"/>
            <a:r>
              <a:rPr lang="cs-CZ" dirty="0" smtClean="0"/>
              <a:t>zaostávání </a:t>
            </a:r>
            <a:r>
              <a:rPr lang="cs-CZ" dirty="0"/>
              <a:t>růstu (</a:t>
            </a:r>
            <a:r>
              <a:rPr lang="cs-CZ" dirty="0" err="1"/>
              <a:t>stunting</a:t>
            </a:r>
            <a:r>
              <a:rPr lang="cs-CZ" dirty="0"/>
              <a:t>) = &lt;2SD pro daný </a:t>
            </a:r>
            <a:r>
              <a:rPr lang="cs-CZ" dirty="0" smtClean="0"/>
              <a:t>věk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často důsledek chronické  malnutrice</a:t>
            </a:r>
          </a:p>
          <a:p>
            <a:pPr lvl="1"/>
            <a:r>
              <a:rPr lang="cs-CZ" sz="2000" dirty="0" smtClean="0"/>
              <a:t>nízká </a:t>
            </a:r>
            <a:r>
              <a:rPr lang="cs-CZ" sz="2000" dirty="0"/>
              <a:t>váha pro danou výšku (</a:t>
            </a:r>
            <a:r>
              <a:rPr lang="cs-CZ" sz="2000" dirty="0" err="1" smtClean="0"/>
              <a:t>wasting</a:t>
            </a:r>
            <a:r>
              <a:rPr lang="cs-CZ" sz="2000" dirty="0" smtClean="0"/>
              <a:t>) </a:t>
            </a:r>
            <a:r>
              <a:rPr lang="cs-CZ" sz="2000" dirty="0" smtClean="0">
                <a:sym typeface="Wingdings" panose="05000000000000000000" pitchFamily="2" charset="2"/>
              </a:rPr>
              <a:t> </a:t>
            </a:r>
            <a:r>
              <a:rPr lang="cs-CZ" sz="2000" dirty="0" smtClean="0"/>
              <a:t>často </a:t>
            </a:r>
            <a:r>
              <a:rPr lang="cs-CZ" sz="2000" dirty="0"/>
              <a:t>důsledek akutní malnutrice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pokles hmotnosti </a:t>
            </a:r>
            <a:r>
              <a:rPr lang="cs-CZ" sz="2000" dirty="0"/>
              <a:t>u </a:t>
            </a:r>
            <a:r>
              <a:rPr lang="cs-CZ" sz="2000" dirty="0" smtClean="0"/>
              <a:t>dospělých – ztráta </a:t>
            </a:r>
            <a:r>
              <a:rPr lang="cs-CZ" sz="2000" dirty="0"/>
              <a:t>váhy o </a:t>
            </a:r>
            <a:r>
              <a:rPr lang="cs-CZ" sz="2000" dirty="0" smtClean="0"/>
              <a:t>40 % </a:t>
            </a:r>
            <a:r>
              <a:rPr lang="cs-CZ" sz="2000" dirty="0"/>
              <a:t>vede ke </a:t>
            </a:r>
            <a:r>
              <a:rPr lang="cs-CZ" sz="2000" dirty="0" smtClean="0"/>
              <a:t>smrti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384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Malnutrice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negativní změny v činnosti </a:t>
            </a:r>
            <a:r>
              <a:rPr lang="cs-CZ" sz="2000" dirty="0" smtClean="0"/>
              <a:t>orgánů</a:t>
            </a:r>
          </a:p>
          <a:p>
            <a:pPr lvl="1"/>
            <a:r>
              <a:rPr lang="cs-CZ" dirty="0" smtClean="0"/>
              <a:t>zejm</a:t>
            </a:r>
            <a:r>
              <a:rPr lang="cs-CZ" dirty="0"/>
              <a:t>. tuková degenerace srdce a </a:t>
            </a:r>
            <a:r>
              <a:rPr lang="cs-CZ" dirty="0" smtClean="0"/>
              <a:t>jater</a:t>
            </a:r>
          </a:p>
          <a:p>
            <a:pPr lvl="1"/>
            <a:r>
              <a:rPr lang="cs-CZ" dirty="0" smtClean="0"/>
              <a:t>srdeční </a:t>
            </a:r>
            <a:r>
              <a:rPr lang="cs-CZ" dirty="0"/>
              <a:t>s</a:t>
            </a:r>
            <a:r>
              <a:rPr lang="cs-CZ" dirty="0" smtClean="0"/>
              <a:t>elhání</a:t>
            </a:r>
          </a:p>
          <a:p>
            <a:pPr lvl="1"/>
            <a:r>
              <a:rPr lang="cs-CZ" dirty="0" smtClean="0"/>
              <a:t>sklon </a:t>
            </a:r>
            <a:r>
              <a:rPr lang="cs-CZ" dirty="0"/>
              <a:t>k dehydrataci, hypoglykemii, </a:t>
            </a:r>
            <a:r>
              <a:rPr lang="cs-CZ" dirty="0" smtClean="0"/>
              <a:t>hypotermii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etargie</a:t>
            </a:r>
          </a:p>
          <a:p>
            <a:pPr lvl="1"/>
            <a:r>
              <a:rPr lang="cs-CZ" dirty="0" smtClean="0"/>
              <a:t>atrofie </a:t>
            </a:r>
            <a:r>
              <a:rPr lang="cs-CZ" dirty="0"/>
              <a:t>sliznic = sekundární malabsorpce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/>
              <a:t>m</a:t>
            </a:r>
            <a:r>
              <a:rPr lang="cs-CZ" sz="2000" dirty="0" smtClean="0"/>
              <a:t>echanizmus</a:t>
            </a:r>
          </a:p>
          <a:p>
            <a:pPr lvl="1"/>
            <a:r>
              <a:rPr lang="cs-CZ" dirty="0" smtClean="0"/>
              <a:t>závažná </a:t>
            </a:r>
            <a:r>
              <a:rPr lang="cs-CZ" dirty="0"/>
              <a:t>kombinované porucha sacharidového a </a:t>
            </a:r>
            <a:r>
              <a:rPr lang="cs-CZ" dirty="0" smtClean="0"/>
              <a:t>lipidového metabolismu</a:t>
            </a:r>
          </a:p>
          <a:p>
            <a:pPr lvl="1"/>
            <a:r>
              <a:rPr lang="cs-CZ" dirty="0" smtClean="0"/>
              <a:t>deficit </a:t>
            </a:r>
            <a:r>
              <a:rPr lang="cs-CZ" dirty="0"/>
              <a:t>sacharidů neumožňuje ani normálně metabolizovat tuky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362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Marasmus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marasmus – závažný “</a:t>
            </a:r>
            <a:r>
              <a:rPr lang="cs-CZ" sz="2000" dirty="0" err="1"/>
              <a:t>wasting</a:t>
            </a:r>
            <a:r>
              <a:rPr lang="cs-CZ" sz="2000" dirty="0"/>
              <a:t>” v důsledku PEM s relativně vyváženým nedostatkem základních </a:t>
            </a:r>
            <a:r>
              <a:rPr lang="cs-CZ" sz="2000" dirty="0" smtClean="0"/>
              <a:t>živin</a:t>
            </a:r>
          </a:p>
          <a:p>
            <a:r>
              <a:rPr lang="cs-CZ" sz="2000" b="1" dirty="0" smtClean="0"/>
              <a:t>symptomy</a:t>
            </a:r>
            <a:r>
              <a:rPr lang="cs-CZ" sz="2000" dirty="0" smtClean="0"/>
              <a:t>:</a:t>
            </a:r>
          </a:p>
          <a:p>
            <a:pPr lvl="1"/>
            <a:r>
              <a:rPr lang="cs-CZ" dirty="0" smtClean="0"/>
              <a:t>vzhled </a:t>
            </a:r>
            <a:r>
              <a:rPr lang="cs-CZ" dirty="0"/>
              <a:t>typu “kost a </a:t>
            </a:r>
            <a:r>
              <a:rPr lang="cs-CZ" dirty="0" smtClean="0"/>
              <a:t>kůže”</a:t>
            </a:r>
          </a:p>
          <a:p>
            <a:pPr lvl="1"/>
            <a:r>
              <a:rPr lang="cs-CZ" dirty="0" err="1" smtClean="0"/>
              <a:t>trojuhelníhovitý</a:t>
            </a:r>
            <a:r>
              <a:rPr lang="cs-CZ" dirty="0" smtClean="0"/>
              <a:t> obličej </a:t>
            </a:r>
          </a:p>
          <a:p>
            <a:pPr lvl="1"/>
            <a:r>
              <a:rPr lang="cs-CZ" dirty="0" err="1" smtClean="0"/>
              <a:t>amenorrhea</a:t>
            </a:r>
            <a:r>
              <a:rPr lang="cs-CZ" dirty="0" smtClean="0"/>
              <a:t> </a:t>
            </a:r>
            <a:r>
              <a:rPr lang="cs-CZ" dirty="0"/>
              <a:t>u dívek </a:t>
            </a:r>
          </a:p>
          <a:p>
            <a:pPr lvl="1"/>
            <a:r>
              <a:rPr lang="cs-CZ" dirty="0" err="1" smtClean="0"/>
              <a:t>extendované</a:t>
            </a:r>
            <a:r>
              <a:rPr lang="cs-CZ" dirty="0" smtClean="0"/>
              <a:t> </a:t>
            </a:r>
            <a:r>
              <a:rPr lang="cs-CZ" dirty="0"/>
              <a:t>břicho (svalová hypotonie) </a:t>
            </a:r>
          </a:p>
          <a:p>
            <a:pPr lvl="1"/>
            <a:r>
              <a:rPr lang="cs-CZ" dirty="0" err="1" smtClean="0"/>
              <a:t>analní</a:t>
            </a:r>
            <a:r>
              <a:rPr lang="cs-CZ" dirty="0" smtClean="0"/>
              <a:t> </a:t>
            </a:r>
            <a:r>
              <a:rPr lang="cs-CZ" dirty="0"/>
              <a:t>či rektální prolaps (ztráta </a:t>
            </a:r>
            <a:r>
              <a:rPr lang="cs-CZ" dirty="0" err="1"/>
              <a:t>perianálního</a:t>
            </a:r>
            <a:r>
              <a:rPr lang="cs-CZ" dirty="0"/>
              <a:t> tuku)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9501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 smtClean="0"/>
              <a:t>Kwashiorkor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293222"/>
            <a:ext cx="10807200" cy="4767943"/>
          </a:xfrm>
        </p:spPr>
        <p:txBody>
          <a:bodyPr/>
          <a:lstStyle/>
          <a:p>
            <a:r>
              <a:rPr lang="cs-CZ" sz="2000" dirty="0"/>
              <a:t>závažný “</a:t>
            </a:r>
            <a:r>
              <a:rPr lang="cs-CZ" sz="2000" dirty="0" err="1"/>
              <a:t>wasting</a:t>
            </a:r>
            <a:r>
              <a:rPr lang="cs-CZ" sz="2000" dirty="0"/>
              <a:t>” a otoky důsledku PEM a přidružených infekcí nebo extrémně závažným nedostatkem bílkovin v potravě </a:t>
            </a:r>
          </a:p>
          <a:p>
            <a:r>
              <a:rPr lang="cs-CZ" sz="2000" dirty="0" smtClean="0"/>
              <a:t>z </a:t>
            </a:r>
            <a:r>
              <a:rPr lang="cs-CZ" sz="2000" dirty="0" err="1"/>
              <a:t>Ga</a:t>
            </a:r>
            <a:r>
              <a:rPr lang="cs-CZ" sz="2000" dirty="0"/>
              <a:t> jazyka (Ghana): “choroba, kterou dostane dítě po odstavení kvůli narození jiného dítěte nebo </a:t>
            </a:r>
            <a:r>
              <a:rPr lang="cs-CZ" sz="2000" dirty="0" smtClean="0"/>
              <a:t>těhotenství </a:t>
            </a:r>
            <a:r>
              <a:rPr lang="cs-CZ" sz="2000" dirty="0"/>
              <a:t>matky</a:t>
            </a:r>
            <a:r>
              <a:rPr lang="cs-CZ" sz="2000" dirty="0" smtClean="0"/>
              <a:t>”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symptomy</a:t>
            </a:r>
            <a:r>
              <a:rPr lang="cs-CZ" sz="2000" dirty="0" smtClean="0"/>
              <a:t> </a:t>
            </a:r>
          </a:p>
          <a:p>
            <a:pPr lvl="1"/>
            <a:r>
              <a:rPr lang="cs-CZ" dirty="0" smtClean="0"/>
              <a:t>otoky </a:t>
            </a:r>
            <a:r>
              <a:rPr lang="cs-CZ" dirty="0"/>
              <a:t>(+ </a:t>
            </a:r>
            <a:r>
              <a:rPr lang="cs-CZ" dirty="0" err="1"/>
              <a:t>hypoalbuminemie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hepatomegalie </a:t>
            </a:r>
            <a:r>
              <a:rPr lang="cs-CZ" dirty="0"/>
              <a:t>a steatóza jater </a:t>
            </a:r>
          </a:p>
          <a:p>
            <a:pPr lvl="1"/>
            <a:r>
              <a:rPr lang="cs-CZ" dirty="0" smtClean="0"/>
              <a:t>poruchy </a:t>
            </a:r>
            <a:r>
              <a:rPr lang="cs-CZ" dirty="0"/>
              <a:t>kůže a vlasů (</a:t>
            </a:r>
            <a:r>
              <a:rPr lang="cs-CZ" dirty="0" err="1"/>
              <a:t>hypopigmentace</a:t>
            </a:r>
            <a:r>
              <a:rPr lang="cs-CZ" dirty="0"/>
              <a:t>) </a:t>
            </a:r>
          </a:p>
          <a:p>
            <a:pPr lvl="1"/>
            <a:r>
              <a:rPr lang="cs-CZ" dirty="0" smtClean="0"/>
              <a:t>anemie </a:t>
            </a:r>
          </a:p>
          <a:p>
            <a:pPr lvl="1"/>
            <a:r>
              <a:rPr lang="cs-CZ" dirty="0" smtClean="0"/>
              <a:t>imunosuprese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8569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209</TotalTime>
  <Words>1852</Words>
  <Application>Microsoft Office PowerPoint</Application>
  <PresentationFormat>Širokoúhlá obrazovka</PresentationFormat>
  <Paragraphs>259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Poruchy výživy, obezita, hladovění, malnutrice, katabolické stavy, mentální anorexie a bulimie, nádorová anorexie/kachexie (seminář) – praktická demonstrace hodnocení stavu výživy.</vt:lpstr>
      <vt:lpstr>Slovník pojmů</vt:lpstr>
      <vt:lpstr>Hladovění – katabolismus </vt:lpstr>
      <vt:lpstr>Prosté hladovění</vt:lpstr>
      <vt:lpstr>Stresové hladovění</vt:lpstr>
      <vt:lpstr>Malnutrice</vt:lpstr>
      <vt:lpstr>Malnutrice</vt:lpstr>
      <vt:lpstr>Marasmus</vt:lpstr>
      <vt:lpstr>Kwashiorkor</vt:lpstr>
      <vt:lpstr>Nádorová kachexie</vt:lpstr>
      <vt:lpstr>Nádorová kachexie – patofyziologie </vt:lpstr>
      <vt:lpstr>Signalizace v nc. ARC</vt:lpstr>
      <vt:lpstr>Nádorová kachexie</vt:lpstr>
      <vt:lpstr>Poruchy příjmu potravy</vt:lpstr>
      <vt:lpstr>Poruchy příjmu potravy</vt:lpstr>
      <vt:lpstr>Mentální anorexie</vt:lpstr>
      <vt:lpstr>Mentální anorexie - patofyziologie</vt:lpstr>
      <vt:lpstr>Mentální anorexie – psychiatrické a evoluční aspekty</vt:lpstr>
      <vt:lpstr>Prezentace aplikace PowerPoint</vt:lpstr>
      <vt:lpstr>Prezentace aplikace PowerPoint</vt:lpstr>
      <vt:lpstr>Mentální bulimie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výživy, obezita, hladovění, malnutrice, katabolické stavy, mentální anorexie a bulimie, nádorová anorexie/kachexie (seminář) – praktická demonstrace hodnocení stavu výživy.</dc:title>
  <dc:creator>Markéta Grulichová</dc:creator>
  <cp:lastModifiedBy>Markéta Grulichová</cp:lastModifiedBy>
  <cp:revision>51</cp:revision>
  <cp:lastPrinted>1601-01-01T00:00:00Z</cp:lastPrinted>
  <dcterms:created xsi:type="dcterms:W3CDTF">2020-03-12T12:39:52Z</dcterms:created>
  <dcterms:modified xsi:type="dcterms:W3CDTF">2020-03-13T11:42:15Z</dcterms:modified>
</cp:coreProperties>
</file>