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86" r:id="rId2"/>
    <p:sldId id="294" r:id="rId3"/>
    <p:sldId id="312" r:id="rId4"/>
    <p:sldId id="313" r:id="rId5"/>
    <p:sldId id="293" r:id="rId6"/>
    <p:sldId id="287" r:id="rId7"/>
    <p:sldId id="314" r:id="rId8"/>
    <p:sldId id="315" r:id="rId9"/>
    <p:sldId id="295" r:id="rId10"/>
    <p:sldId id="297" r:id="rId11"/>
    <p:sldId id="296" r:id="rId12"/>
    <p:sldId id="288" r:id="rId13"/>
    <p:sldId id="290" r:id="rId14"/>
    <p:sldId id="318" r:id="rId15"/>
    <p:sldId id="319" r:id="rId16"/>
  </p:sldIdLst>
  <p:sldSz cx="9144000" cy="6858000" type="screen4x3"/>
  <p:notesSz cx="6669088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C4D7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3127"/>
        <p:guide pos="210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4" Type="http://schemas.openxmlformats.org/officeDocument/2006/relationships/image" Target="../media/image2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0B82C8-6092-4764-9C5A-20732C08AB29}" type="datetimeFigureOut">
              <a:rPr lang="cs-CZ" smtClean="0"/>
              <a:pPr/>
              <a:t>21.3.2017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5706AD-3236-4B10-8510-23A4EC87E09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9DA1B-54BD-4C37-9E79-AA4704A746E4}" type="datetimeFigureOut">
              <a:rPr lang="cs-CZ" smtClean="0"/>
              <a:pPr/>
              <a:t>21.3.2017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CC298-9075-4FC1-9EBB-3D3544D458E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9DA1B-54BD-4C37-9E79-AA4704A746E4}" type="datetimeFigureOut">
              <a:rPr lang="cs-CZ" smtClean="0"/>
              <a:pPr/>
              <a:t>21.3.2017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CC298-9075-4FC1-9EBB-3D3544D458E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9DA1B-54BD-4C37-9E79-AA4704A746E4}" type="datetimeFigureOut">
              <a:rPr lang="cs-CZ" smtClean="0"/>
              <a:pPr/>
              <a:t>21.3.2017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CC298-9075-4FC1-9EBB-3D3544D458E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9DA1B-54BD-4C37-9E79-AA4704A746E4}" type="datetimeFigureOut">
              <a:rPr lang="cs-CZ" smtClean="0"/>
              <a:pPr/>
              <a:t>21.3.2017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CC298-9075-4FC1-9EBB-3D3544D458E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9DA1B-54BD-4C37-9E79-AA4704A746E4}" type="datetimeFigureOut">
              <a:rPr lang="cs-CZ" smtClean="0"/>
              <a:pPr/>
              <a:t>21.3.2017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CC298-9075-4FC1-9EBB-3D3544D458E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9DA1B-54BD-4C37-9E79-AA4704A746E4}" type="datetimeFigureOut">
              <a:rPr lang="cs-CZ" smtClean="0"/>
              <a:pPr/>
              <a:t>21.3.2017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CC298-9075-4FC1-9EBB-3D3544D458E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9DA1B-54BD-4C37-9E79-AA4704A746E4}" type="datetimeFigureOut">
              <a:rPr lang="cs-CZ" smtClean="0"/>
              <a:pPr/>
              <a:t>21.3.2017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CC298-9075-4FC1-9EBB-3D3544D458E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9DA1B-54BD-4C37-9E79-AA4704A746E4}" type="datetimeFigureOut">
              <a:rPr lang="cs-CZ" smtClean="0"/>
              <a:pPr/>
              <a:t>21.3.2017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CC298-9075-4FC1-9EBB-3D3544D458E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9DA1B-54BD-4C37-9E79-AA4704A746E4}" type="datetimeFigureOut">
              <a:rPr lang="cs-CZ" smtClean="0"/>
              <a:pPr/>
              <a:t>21.3.2017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CC298-9075-4FC1-9EBB-3D3544D458E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9DA1B-54BD-4C37-9E79-AA4704A746E4}" type="datetimeFigureOut">
              <a:rPr lang="cs-CZ" smtClean="0"/>
              <a:pPr/>
              <a:t>21.3.2017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CC298-9075-4FC1-9EBB-3D3544D458E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9DA1B-54BD-4C37-9E79-AA4704A746E4}" type="datetimeFigureOut">
              <a:rPr lang="cs-CZ" smtClean="0"/>
              <a:pPr/>
              <a:t>21.3.2017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CC298-9075-4FC1-9EBB-3D3544D458E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0"/>
              </a:schemeClr>
            </a:gs>
            <a:gs pos="75000">
              <a:schemeClr val="accent1">
                <a:lumMod val="75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9DA1B-54BD-4C37-9E79-AA4704A746E4}" type="datetimeFigureOut">
              <a:rPr lang="cs-CZ" smtClean="0"/>
              <a:pPr/>
              <a:t>21.3.2017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9CC298-9075-4FC1-9EBB-3D3544D458E8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C0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7.bin"/><Relationship Id="rId5" Type="http://schemas.openxmlformats.org/officeDocument/2006/relationships/oleObject" Target="../embeddings/oleObject16.bin"/><Relationship Id="rId4" Type="http://schemas.openxmlformats.org/officeDocument/2006/relationships/oleObject" Target="../embeddings/oleObject15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3.bin"/><Relationship Id="rId5" Type="http://schemas.openxmlformats.org/officeDocument/2006/relationships/oleObject" Target="../embeddings/oleObject22.bin"/><Relationship Id="rId4" Type="http://schemas.openxmlformats.org/officeDocument/2006/relationships/oleObject" Target="../embeddings/oleObject21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9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3.bin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5. Pravděpodobnost</a:t>
            </a: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214282" y="1285860"/>
            <a:ext cx="8686800" cy="500066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kumimoji="0" lang="cs-CZ" sz="32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Náhodný pokus – výsledek není jednoznačně předurčen podmínkami, mnohokrát opakovatelné (hod kostkou, mincí, tahání losů)</a:t>
            </a: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lang="cs-CZ" sz="3200" dirty="0" smtClean="0">
                <a:solidFill>
                  <a:schemeClr val="bg1"/>
                </a:solidFill>
              </a:rPr>
              <a:t>Náhodný jev – tvrzení o výsledku, po provedení pokusu lze rozhodnout, zda platí nebo ne (</a:t>
            </a:r>
            <a:r>
              <a:rPr lang="cs-CZ" sz="3200" i="1" dirty="0" smtClean="0">
                <a:solidFill>
                  <a:schemeClr val="bg1"/>
                </a:solidFill>
              </a:rPr>
              <a:t>A</a:t>
            </a:r>
            <a:r>
              <a:rPr lang="cs-CZ" sz="3200" dirty="0" smtClean="0">
                <a:solidFill>
                  <a:schemeClr val="bg1"/>
                </a:solidFill>
              </a:rPr>
              <a:t> – „narození chlapce“, ¬</a:t>
            </a:r>
            <a:r>
              <a:rPr lang="cs-CZ" sz="3200" i="1" dirty="0" smtClean="0">
                <a:solidFill>
                  <a:schemeClr val="bg1"/>
                </a:solidFill>
              </a:rPr>
              <a:t>A</a:t>
            </a:r>
            <a:r>
              <a:rPr lang="cs-CZ" sz="3200" dirty="0" smtClean="0">
                <a:solidFill>
                  <a:schemeClr val="bg1"/>
                </a:solidFill>
              </a:rPr>
              <a:t> – „narození dívky“)</a:t>
            </a: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kumimoji="0" lang="cs-CZ" sz="32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Četnost </a:t>
            </a:r>
            <a:r>
              <a:rPr kumimoji="0" lang="cs-CZ" sz="3200" b="0" i="1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r/n</a:t>
            </a:r>
            <a:r>
              <a:rPr kumimoji="0" lang="cs-CZ" sz="32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</a:t>
            </a:r>
            <a:r>
              <a:rPr kumimoji="0" lang="cs-CZ" sz="3200" b="0" i="1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</a:t>
            </a:r>
            <a:r>
              <a:rPr kumimoji="0" lang="cs-CZ" sz="32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 počet narozených chlapců, </a:t>
            </a:r>
            <a:r>
              <a:rPr kumimoji="0" lang="cs-CZ" sz="3200" b="0" i="1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</a:t>
            </a:r>
            <a:r>
              <a:rPr kumimoji="0" lang="cs-CZ" sz="32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rozsah výběru</a:t>
            </a: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lang="cs-CZ" sz="3200" dirty="0" smtClean="0">
                <a:solidFill>
                  <a:schemeClr val="bg1"/>
                </a:solidFill>
              </a:rPr>
              <a:t>r – absolutní četnost</a:t>
            </a: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lang="cs-CZ" sz="3200" i="1" dirty="0" smtClean="0">
                <a:solidFill>
                  <a:schemeClr val="bg1"/>
                </a:solidFill>
              </a:rPr>
              <a:t>r/n – </a:t>
            </a:r>
            <a:r>
              <a:rPr lang="cs-CZ" sz="3200" dirty="0" smtClean="0">
                <a:solidFill>
                  <a:schemeClr val="bg1"/>
                </a:solidFill>
              </a:rPr>
              <a:t>relativní četnost výskytu náhodného jevu </a:t>
            </a:r>
            <a:r>
              <a:rPr lang="cs-CZ" sz="3200" i="1" dirty="0" smtClean="0">
                <a:solidFill>
                  <a:schemeClr val="bg1"/>
                </a:solidFill>
              </a:rPr>
              <a:t>A</a:t>
            </a:r>
            <a:r>
              <a:rPr lang="cs-CZ" sz="3200" dirty="0" smtClean="0">
                <a:solidFill>
                  <a:schemeClr val="bg1"/>
                </a:solidFill>
              </a:rPr>
              <a:t> ve výběru o rozsahu </a:t>
            </a:r>
            <a:r>
              <a:rPr lang="cs-CZ" sz="3200" i="1" dirty="0" smtClean="0">
                <a:solidFill>
                  <a:schemeClr val="bg1"/>
                </a:solidFill>
              </a:rPr>
              <a:t>n</a:t>
            </a:r>
            <a:endParaRPr kumimoji="0" lang="cs-CZ" sz="3200" b="0" i="1" u="none" strike="noStrike" kern="1200" cap="none" spc="0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Kvalita </a:t>
            </a:r>
            <a:r>
              <a:rPr lang="cs-CZ" dirty="0" err="1" smtClean="0"/>
              <a:t>screeningového</a:t>
            </a:r>
            <a:r>
              <a:rPr lang="cs-CZ" dirty="0" smtClean="0"/>
              <a:t> testu</a:t>
            </a: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285688" y="1428736"/>
            <a:ext cx="8686800" cy="50006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lvl="0" indent="-514350">
              <a:spcBef>
                <a:spcPct val="20000"/>
              </a:spcBef>
              <a:buFontTx/>
              <a:buChar char="-"/>
            </a:pPr>
            <a:endParaRPr kumimoji="0" lang="cs-CZ" sz="3200" b="0" i="0" u="none" strike="noStrike" kern="1200" cap="none" spc="0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428564" y="1571612"/>
            <a:ext cx="8563036" cy="39386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lvl="0" indent="-514350">
              <a:spcBef>
                <a:spcPct val="20000"/>
              </a:spcBef>
              <a:buFontTx/>
              <a:buChar char="-"/>
            </a:pPr>
            <a:endParaRPr kumimoji="0" lang="cs-CZ" sz="3200" u="none" strike="noStrike" kern="1200" cap="none" spc="0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580964" y="1724012"/>
            <a:ext cx="8563036" cy="39386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lvl="0" indent="-514350">
              <a:spcBef>
                <a:spcPct val="20000"/>
              </a:spcBef>
            </a:pPr>
            <a:endParaRPr kumimoji="0" lang="cs-CZ" sz="3200" u="none" strike="noStrike" kern="1200" cap="none" spc="0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8" name="Objekt 7"/>
          <p:cNvGraphicFramePr>
            <a:graphicFrameLocks noChangeAspect="1"/>
          </p:cNvGraphicFramePr>
          <p:nvPr/>
        </p:nvGraphicFramePr>
        <p:xfrm>
          <a:off x="3714712" y="1428736"/>
          <a:ext cx="1928826" cy="831923"/>
        </p:xfrm>
        <a:graphic>
          <a:graphicData uri="http://schemas.openxmlformats.org/presentationml/2006/ole">
            <p:oleObj spid="_x0000_s54274" name="Rovnice" r:id="rId3" imgW="647640" imgH="279360" progId="Equation.3">
              <p:embed/>
            </p:oleObj>
          </a:graphicData>
        </a:graphic>
      </p:graphicFrame>
      <p:sp>
        <p:nvSpPr>
          <p:cNvPr id="9" name="Zástupný symbol pro obsah 2"/>
          <p:cNvSpPr txBox="1">
            <a:spLocks/>
          </p:cNvSpPr>
          <p:nvPr/>
        </p:nvSpPr>
        <p:spPr>
          <a:xfrm>
            <a:off x="285688" y="1500174"/>
            <a:ext cx="8563036" cy="57864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kumimoji="0" lang="cs-CZ" sz="3200" b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Senzitivita (</a:t>
            </a:r>
            <a:r>
              <a:rPr kumimoji="0" lang="cs-CZ" sz="3200" b="0" i="1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</a:t>
            </a:r>
            <a:r>
              <a:rPr kumimoji="0" lang="cs-CZ" sz="3200" b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=</a:t>
            </a: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lang="cs-CZ" sz="3200" dirty="0" smtClean="0">
                <a:solidFill>
                  <a:schemeClr val="bg1"/>
                </a:solidFill>
              </a:rPr>
              <a:t>Specificita (</a:t>
            </a:r>
            <a:r>
              <a:rPr lang="cs-CZ" sz="3200" i="1" dirty="0" smtClean="0">
                <a:solidFill>
                  <a:schemeClr val="bg1"/>
                </a:solidFill>
              </a:rPr>
              <a:t>SP</a:t>
            </a:r>
            <a:r>
              <a:rPr lang="cs-CZ" sz="3200" dirty="0" smtClean="0">
                <a:solidFill>
                  <a:schemeClr val="bg1"/>
                </a:solidFill>
              </a:rPr>
              <a:t>) =</a:t>
            </a: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lang="cs-CZ" sz="3200" dirty="0" smtClean="0">
                <a:solidFill>
                  <a:schemeClr val="bg1"/>
                </a:solidFill>
              </a:rPr>
              <a:t>Falešná pozitivita (</a:t>
            </a:r>
            <a:r>
              <a:rPr lang="cs-CZ" sz="3200" i="1" dirty="0" smtClean="0">
                <a:solidFill>
                  <a:schemeClr val="bg1"/>
                </a:solidFill>
              </a:rPr>
              <a:t>FP</a:t>
            </a:r>
            <a:r>
              <a:rPr lang="cs-CZ" sz="3200" dirty="0" smtClean="0">
                <a:solidFill>
                  <a:schemeClr val="bg1"/>
                </a:solidFill>
              </a:rPr>
              <a:t>) =</a:t>
            </a: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lang="cs-CZ" sz="3200" noProof="0" dirty="0" smtClean="0">
                <a:solidFill>
                  <a:schemeClr val="bg1"/>
                </a:solidFill>
              </a:rPr>
              <a:t>Falešná negativita (</a:t>
            </a:r>
            <a:r>
              <a:rPr lang="cs-CZ" sz="3200" i="1" noProof="0" dirty="0" smtClean="0">
                <a:solidFill>
                  <a:schemeClr val="bg1"/>
                </a:solidFill>
              </a:rPr>
              <a:t>FN</a:t>
            </a:r>
            <a:r>
              <a:rPr lang="cs-CZ" sz="3200" noProof="0" dirty="0" smtClean="0">
                <a:solidFill>
                  <a:schemeClr val="bg1"/>
                </a:solidFill>
              </a:rPr>
              <a:t>) =</a:t>
            </a: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lang="cs-CZ" sz="3200" i="1" noProof="0" dirty="0" smtClean="0">
                <a:solidFill>
                  <a:schemeClr val="bg1"/>
                </a:solidFill>
              </a:rPr>
              <a:t>SE </a:t>
            </a:r>
            <a:r>
              <a:rPr lang="cs-CZ" sz="3200" noProof="0" dirty="0" smtClean="0">
                <a:solidFill>
                  <a:schemeClr val="bg1"/>
                </a:solidFill>
              </a:rPr>
              <a:t>+</a:t>
            </a:r>
            <a:r>
              <a:rPr lang="cs-CZ" sz="3200" i="1" noProof="0" dirty="0" smtClean="0">
                <a:solidFill>
                  <a:schemeClr val="bg1"/>
                </a:solidFill>
              </a:rPr>
              <a:t> FN</a:t>
            </a:r>
            <a:r>
              <a:rPr lang="cs-CZ" sz="3200" noProof="0" dirty="0" smtClean="0">
                <a:solidFill>
                  <a:schemeClr val="bg1"/>
                </a:solidFill>
              </a:rPr>
              <a:t> = 1,  </a:t>
            </a:r>
            <a:r>
              <a:rPr lang="cs-CZ" sz="3200" i="1" noProof="0" dirty="0" smtClean="0">
                <a:solidFill>
                  <a:schemeClr val="bg1"/>
                </a:solidFill>
              </a:rPr>
              <a:t>SP</a:t>
            </a:r>
            <a:r>
              <a:rPr lang="cs-CZ" sz="3200" noProof="0" dirty="0" smtClean="0">
                <a:solidFill>
                  <a:schemeClr val="bg1"/>
                </a:solidFill>
              </a:rPr>
              <a:t> + </a:t>
            </a:r>
            <a:r>
              <a:rPr lang="cs-CZ" sz="3200" i="1" noProof="0" dirty="0" smtClean="0">
                <a:solidFill>
                  <a:schemeClr val="bg1"/>
                </a:solidFill>
              </a:rPr>
              <a:t>FP</a:t>
            </a:r>
            <a:r>
              <a:rPr lang="cs-CZ" sz="3200" noProof="0" dirty="0" smtClean="0">
                <a:solidFill>
                  <a:schemeClr val="bg1"/>
                </a:solidFill>
              </a:rPr>
              <a:t> = 1</a:t>
            </a: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kumimoji="0" lang="cs-CZ" sz="3200" u="none" strike="noStrike" kern="1200" cap="none" spc="0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53251" name="Object 3"/>
          <p:cNvGraphicFramePr>
            <a:graphicFrameLocks noChangeAspect="1"/>
          </p:cNvGraphicFramePr>
          <p:nvPr/>
        </p:nvGraphicFramePr>
        <p:xfrm>
          <a:off x="5929290" y="1357298"/>
          <a:ext cx="2043113" cy="1171575"/>
        </p:xfrm>
        <a:graphic>
          <a:graphicData uri="http://schemas.openxmlformats.org/presentationml/2006/ole">
            <p:oleObj spid="_x0000_s54275" name="Rovnice" r:id="rId4" imgW="685800" imgH="393480" progId="Equation.3">
              <p:embed/>
            </p:oleObj>
          </a:graphicData>
        </a:graphic>
      </p:graphicFrame>
      <p:graphicFrame>
        <p:nvGraphicFramePr>
          <p:cNvPr id="53252" name="Object 4"/>
          <p:cNvGraphicFramePr>
            <a:graphicFrameLocks noChangeAspect="1"/>
          </p:cNvGraphicFramePr>
          <p:nvPr/>
        </p:nvGraphicFramePr>
        <p:xfrm>
          <a:off x="3714712" y="2643182"/>
          <a:ext cx="1890712" cy="831850"/>
        </p:xfrm>
        <a:graphic>
          <a:graphicData uri="http://schemas.openxmlformats.org/presentationml/2006/ole">
            <p:oleObj spid="_x0000_s54276" name="Rovnice" r:id="rId5" imgW="634680" imgH="279360" progId="Equation.3">
              <p:embed/>
            </p:oleObj>
          </a:graphicData>
        </a:graphic>
      </p:graphicFrame>
      <p:graphicFrame>
        <p:nvGraphicFramePr>
          <p:cNvPr id="53253" name="Object 5"/>
          <p:cNvGraphicFramePr>
            <a:graphicFrameLocks noChangeAspect="1"/>
          </p:cNvGraphicFramePr>
          <p:nvPr/>
        </p:nvGraphicFramePr>
        <p:xfrm>
          <a:off x="5857852" y="2643182"/>
          <a:ext cx="2081212" cy="1171575"/>
        </p:xfrm>
        <a:graphic>
          <a:graphicData uri="http://schemas.openxmlformats.org/presentationml/2006/ole">
            <p:oleObj spid="_x0000_s54277" name="Rovnice" r:id="rId6" imgW="698400" imgH="393480" progId="Equation.3">
              <p:embed/>
            </p:oleObj>
          </a:graphicData>
        </a:graphic>
      </p:graphicFrame>
      <p:graphicFrame>
        <p:nvGraphicFramePr>
          <p:cNvPr id="53254" name="Object 6"/>
          <p:cNvGraphicFramePr>
            <a:graphicFrameLocks noChangeAspect="1"/>
          </p:cNvGraphicFramePr>
          <p:nvPr/>
        </p:nvGraphicFramePr>
        <p:xfrm>
          <a:off x="4929158" y="3571876"/>
          <a:ext cx="1135062" cy="1171575"/>
        </p:xfrm>
        <a:graphic>
          <a:graphicData uri="http://schemas.openxmlformats.org/presentationml/2006/ole">
            <p:oleObj spid="_x0000_s54278" name="Rovnice" r:id="rId7" imgW="380880" imgH="393480" progId="Equation.3">
              <p:embed/>
            </p:oleObj>
          </a:graphicData>
        </a:graphic>
      </p:graphicFrame>
      <p:graphicFrame>
        <p:nvGraphicFramePr>
          <p:cNvPr id="53255" name="Object 7"/>
          <p:cNvGraphicFramePr>
            <a:graphicFrameLocks noChangeAspect="1"/>
          </p:cNvGraphicFramePr>
          <p:nvPr/>
        </p:nvGraphicFramePr>
        <p:xfrm>
          <a:off x="5000596" y="4786322"/>
          <a:ext cx="1058862" cy="1171575"/>
        </p:xfrm>
        <a:graphic>
          <a:graphicData uri="http://schemas.openxmlformats.org/presentationml/2006/ole">
            <p:oleObj spid="_x0000_s54279" name="Rovnice" r:id="rId8" imgW="35532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Kvalita </a:t>
            </a:r>
            <a:r>
              <a:rPr lang="cs-CZ" dirty="0" err="1" smtClean="0"/>
              <a:t>screeningového</a:t>
            </a:r>
            <a:r>
              <a:rPr lang="cs-CZ" dirty="0" smtClean="0"/>
              <a:t> testu</a:t>
            </a: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285688" y="1428736"/>
            <a:ext cx="8686800" cy="50006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lvl="0" indent="-514350">
              <a:spcBef>
                <a:spcPct val="20000"/>
              </a:spcBef>
              <a:buFontTx/>
              <a:buChar char="-"/>
            </a:pPr>
            <a:endParaRPr kumimoji="0" lang="cs-CZ" sz="3200" b="0" i="0" u="none" strike="noStrike" kern="1200" cap="none" spc="0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428564" y="1571612"/>
            <a:ext cx="8563036" cy="39386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lvl="0" indent="-514350">
              <a:spcBef>
                <a:spcPct val="20000"/>
              </a:spcBef>
              <a:buFontTx/>
              <a:buChar char="-"/>
            </a:pPr>
            <a:endParaRPr kumimoji="0" lang="cs-CZ" sz="3200" u="none" strike="noStrike" kern="1200" cap="none" spc="0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580964" y="1724012"/>
            <a:ext cx="8563036" cy="39386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lvl="0" indent="-514350">
              <a:spcBef>
                <a:spcPct val="20000"/>
              </a:spcBef>
            </a:pPr>
            <a:endParaRPr kumimoji="0" lang="cs-CZ" sz="3200" u="none" strike="noStrike" kern="1200" cap="none" spc="0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8" name="Objekt 7"/>
          <p:cNvGraphicFramePr>
            <a:graphicFrameLocks noChangeAspect="1"/>
          </p:cNvGraphicFramePr>
          <p:nvPr/>
        </p:nvGraphicFramePr>
        <p:xfrm>
          <a:off x="6786578" y="1428736"/>
          <a:ext cx="1928826" cy="831923"/>
        </p:xfrm>
        <a:graphic>
          <a:graphicData uri="http://schemas.openxmlformats.org/presentationml/2006/ole">
            <p:oleObj spid="_x0000_s53250" name="Rovnice" r:id="rId3" imgW="647640" imgH="279360" progId="Equation.3">
              <p:embed/>
            </p:oleObj>
          </a:graphicData>
        </a:graphic>
      </p:graphicFrame>
      <p:sp>
        <p:nvSpPr>
          <p:cNvPr id="9" name="Zástupný symbol pro obsah 2"/>
          <p:cNvSpPr txBox="1">
            <a:spLocks/>
          </p:cNvSpPr>
          <p:nvPr/>
        </p:nvSpPr>
        <p:spPr>
          <a:xfrm>
            <a:off x="285688" y="1500174"/>
            <a:ext cx="8563036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kumimoji="0" lang="cs-CZ" sz="320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Pozitivní prediktivní hodnota (</a:t>
            </a:r>
            <a:r>
              <a:rPr kumimoji="0" lang="cs-CZ" sz="3200" i="1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PV</a:t>
            </a:r>
            <a:r>
              <a:rPr kumimoji="0" lang="cs-CZ" sz="3200" u="none" strike="noStrike" kern="1200" cap="none" spc="0" normalizeH="0" baseline="3000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+</a:t>
            </a:r>
            <a:r>
              <a:rPr kumimoji="0" lang="cs-CZ" sz="320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kumimoji="0" lang="cs-CZ" sz="3200" u="none" strike="noStrike" kern="1200" cap="none" spc="0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lang="cs-CZ" sz="3200" dirty="0" smtClean="0">
                <a:solidFill>
                  <a:schemeClr val="bg1"/>
                </a:solidFill>
              </a:rPr>
              <a:t>Negativní prediktivní hodnota (</a:t>
            </a:r>
            <a:r>
              <a:rPr lang="cs-CZ" sz="3200" i="1" dirty="0" smtClean="0">
                <a:solidFill>
                  <a:schemeClr val="bg1"/>
                </a:solidFill>
              </a:rPr>
              <a:t>PV</a:t>
            </a:r>
            <a:r>
              <a:rPr lang="cs-CZ" sz="3200" baseline="30000" dirty="0" smtClean="0">
                <a:solidFill>
                  <a:schemeClr val="bg1"/>
                </a:solidFill>
              </a:rPr>
              <a:t>-</a:t>
            </a:r>
            <a:r>
              <a:rPr lang="cs-CZ" sz="3200" dirty="0" smtClean="0">
                <a:solidFill>
                  <a:schemeClr val="bg1"/>
                </a:solidFill>
              </a:rPr>
              <a:t>)</a:t>
            </a: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</a:pPr>
            <a:endParaRPr lang="cs-CZ" sz="3200" dirty="0" smtClean="0">
              <a:solidFill>
                <a:schemeClr val="bg1"/>
              </a:solidFill>
            </a:endParaRPr>
          </a:p>
        </p:txBody>
      </p:sp>
      <p:graphicFrame>
        <p:nvGraphicFramePr>
          <p:cNvPr id="53253" name="Object 5"/>
          <p:cNvGraphicFramePr>
            <a:graphicFrameLocks noChangeAspect="1"/>
          </p:cNvGraphicFramePr>
          <p:nvPr/>
        </p:nvGraphicFramePr>
        <p:xfrm>
          <a:off x="785786" y="2143116"/>
          <a:ext cx="2384425" cy="1171575"/>
        </p:xfrm>
        <a:graphic>
          <a:graphicData uri="http://schemas.openxmlformats.org/presentationml/2006/ole">
            <p:oleObj spid="_x0000_s53253" name="Rovnice" r:id="rId4" imgW="799920" imgH="393480" progId="Equation.3">
              <p:embed/>
            </p:oleObj>
          </a:graphicData>
        </a:graphic>
      </p:graphicFrame>
      <p:graphicFrame>
        <p:nvGraphicFramePr>
          <p:cNvPr id="53256" name="Object 8"/>
          <p:cNvGraphicFramePr>
            <a:graphicFrameLocks noChangeAspect="1"/>
          </p:cNvGraphicFramePr>
          <p:nvPr/>
        </p:nvGraphicFramePr>
        <p:xfrm>
          <a:off x="6877050" y="3143250"/>
          <a:ext cx="1890713" cy="831850"/>
        </p:xfrm>
        <a:graphic>
          <a:graphicData uri="http://schemas.openxmlformats.org/presentationml/2006/ole">
            <p:oleObj spid="_x0000_s53256" name="Rovnice" r:id="rId5" imgW="634680" imgH="279360" progId="Equation.3">
              <p:embed/>
            </p:oleObj>
          </a:graphicData>
        </a:graphic>
      </p:graphicFrame>
      <p:graphicFrame>
        <p:nvGraphicFramePr>
          <p:cNvPr id="53257" name="Object 9"/>
          <p:cNvGraphicFramePr>
            <a:graphicFrameLocks noChangeAspect="1"/>
          </p:cNvGraphicFramePr>
          <p:nvPr/>
        </p:nvGraphicFramePr>
        <p:xfrm>
          <a:off x="839788" y="3929063"/>
          <a:ext cx="2420937" cy="1171575"/>
        </p:xfrm>
        <a:graphic>
          <a:graphicData uri="http://schemas.openxmlformats.org/presentationml/2006/ole">
            <p:oleObj spid="_x0000_s53257" name="Rovnice" r:id="rId6" imgW="81252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ROC (</a:t>
            </a:r>
            <a:r>
              <a:rPr lang="cs-CZ" dirty="0" err="1" smtClean="0"/>
              <a:t>Receiver</a:t>
            </a:r>
            <a:r>
              <a:rPr lang="cs-CZ" dirty="0" smtClean="0"/>
              <a:t> </a:t>
            </a:r>
            <a:r>
              <a:rPr lang="cs-CZ" dirty="0" err="1" smtClean="0"/>
              <a:t>Operating</a:t>
            </a:r>
            <a:r>
              <a:rPr lang="cs-CZ" dirty="0" smtClean="0"/>
              <a:t> </a:t>
            </a:r>
            <a:r>
              <a:rPr lang="cs-CZ" dirty="0" err="1" smtClean="0"/>
              <a:t>Charakteristic</a:t>
            </a:r>
            <a:r>
              <a:rPr lang="cs-CZ" dirty="0" smtClean="0"/>
              <a:t>) křivka</a:t>
            </a:r>
            <a:endParaRPr lang="cs-CZ" dirty="0"/>
          </a:p>
        </p:txBody>
      </p:sp>
      <p:pic>
        <p:nvPicPr>
          <p:cNvPr id="5632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1428736"/>
            <a:ext cx="3387834" cy="5254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3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41017" y="2143116"/>
            <a:ext cx="4650585" cy="32146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Šipka doprava 5"/>
          <p:cNvSpPr/>
          <p:nvPr/>
        </p:nvSpPr>
        <p:spPr>
          <a:xfrm>
            <a:off x="3786182" y="3000372"/>
            <a:ext cx="428628" cy="1357322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ROC v praxi</a:t>
            </a: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214282" y="857232"/>
            <a:ext cx="8929718" cy="60007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lvl="0" indent="-514350">
              <a:spcBef>
                <a:spcPct val="20000"/>
              </a:spcBef>
              <a:buFontTx/>
              <a:buChar char="-"/>
            </a:pPr>
            <a:endParaRPr kumimoji="0" lang="cs-CZ" sz="3200" b="0" i="0" u="none" strike="noStrike" kern="1200" cap="none" spc="0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</a:pPr>
            <a:endParaRPr kumimoji="0" lang="cs-CZ" sz="3200" b="0" u="none" strike="noStrike" kern="1200" cap="none" spc="0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47111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143247"/>
            <a:ext cx="3143273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12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43272" y="3143248"/>
            <a:ext cx="3000395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13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43668" y="3143248"/>
            <a:ext cx="3000396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Zástupný symbol pro obsah 2"/>
          <p:cNvSpPr txBox="1">
            <a:spLocks/>
          </p:cNvSpPr>
          <p:nvPr/>
        </p:nvSpPr>
        <p:spPr>
          <a:xfrm>
            <a:off x="214282" y="1000108"/>
            <a:ext cx="8929718" cy="50006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lvl="0" indent="-514350">
              <a:spcBef>
                <a:spcPct val="20000"/>
              </a:spcBef>
              <a:buFontTx/>
              <a:buChar char="-"/>
            </a:pPr>
            <a:endParaRPr kumimoji="0" lang="cs-CZ" sz="3200" b="0" i="0" u="none" strike="noStrike" kern="1200" cap="none" spc="0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lang="cs-CZ" sz="3200" dirty="0" smtClean="0">
                <a:solidFill>
                  <a:schemeClr val="bg1"/>
                </a:solidFill>
              </a:rPr>
              <a:t>Detekce aspergilózy</a:t>
            </a: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lang="cs-CZ" sz="3200" dirty="0" smtClean="0">
                <a:solidFill>
                  <a:schemeClr val="bg1"/>
                </a:solidFill>
              </a:rPr>
              <a:t>Měření OD (</a:t>
            </a:r>
            <a:r>
              <a:rPr lang="cs-CZ" sz="3200" dirty="0" err="1" smtClean="0">
                <a:solidFill>
                  <a:schemeClr val="bg1"/>
                </a:solidFill>
              </a:rPr>
              <a:t>optical</a:t>
            </a:r>
            <a:r>
              <a:rPr lang="cs-CZ" sz="3200" dirty="0" smtClean="0">
                <a:solidFill>
                  <a:schemeClr val="bg1"/>
                </a:solidFill>
              </a:rPr>
              <a:t> </a:t>
            </a:r>
            <a:r>
              <a:rPr lang="cs-CZ" sz="3200" dirty="0" err="1" smtClean="0">
                <a:solidFill>
                  <a:schemeClr val="bg1"/>
                </a:solidFill>
              </a:rPr>
              <a:t>density</a:t>
            </a:r>
            <a:r>
              <a:rPr lang="cs-CZ" sz="3200" dirty="0" smtClean="0">
                <a:solidFill>
                  <a:schemeClr val="bg1"/>
                </a:solidFill>
              </a:rPr>
              <a:t>)</a:t>
            </a: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</a:pPr>
            <a:endParaRPr kumimoji="0" lang="cs-CZ" sz="3200" b="0" u="none" strike="noStrike" kern="1200" cap="none" spc="0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</a:t>
            </a: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214282" y="857232"/>
            <a:ext cx="8929718" cy="60007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lvl="0" indent="-514350">
              <a:spcBef>
                <a:spcPct val="20000"/>
              </a:spcBef>
              <a:buFontTx/>
              <a:buChar char="-"/>
            </a:pPr>
            <a:endParaRPr kumimoji="0" lang="cs-CZ" sz="3200" b="0" i="0" u="none" strike="noStrike" kern="1200" cap="none" spc="0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</a:pPr>
            <a:endParaRPr kumimoji="0" lang="cs-CZ" sz="3200" b="0" u="none" strike="noStrike" kern="1200" cap="none" spc="0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14282" y="1000108"/>
            <a:ext cx="8929718" cy="50006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lvl="0" indent="-514350">
              <a:spcBef>
                <a:spcPct val="20000"/>
              </a:spcBef>
              <a:buFontTx/>
              <a:buChar char="-"/>
            </a:pPr>
            <a:endParaRPr kumimoji="0" lang="cs-CZ" sz="3200" b="0" i="0" u="none" strike="noStrike" kern="1200" cap="none" spc="0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lang="cs-CZ" sz="3200" dirty="0" smtClean="0">
                <a:solidFill>
                  <a:schemeClr val="bg1"/>
                </a:solidFill>
              </a:rPr>
              <a:t>Vzácným onemocněním onemocní 1 osoba z 1000</a:t>
            </a: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lang="cs-CZ" sz="3200" dirty="0" smtClean="0">
                <a:solidFill>
                  <a:schemeClr val="bg1"/>
                </a:solidFill>
              </a:rPr>
              <a:t>Existuje test s vlastnostmi: u nemocného je výsledek testu pozitivní v 99% případů (SE = 99%)</a:t>
            </a: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lang="cs-CZ" sz="3200" dirty="0" smtClean="0">
                <a:solidFill>
                  <a:schemeClr val="bg1"/>
                </a:solidFill>
              </a:rPr>
              <a:t>2% zdravých má výsledek testu pozitivní (FP = 2%)</a:t>
            </a: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lang="cs-CZ" sz="3200" dirty="0" smtClean="0">
                <a:solidFill>
                  <a:schemeClr val="bg1"/>
                </a:solidFill>
              </a:rPr>
              <a:t>Jaká je </a:t>
            </a:r>
            <a:r>
              <a:rPr lang="cs-CZ" sz="3200" dirty="0" err="1" smtClean="0">
                <a:solidFill>
                  <a:schemeClr val="bg1"/>
                </a:solidFill>
              </a:rPr>
              <a:t>pst</a:t>
            </a:r>
            <a:r>
              <a:rPr lang="cs-CZ" sz="3200" dirty="0" smtClean="0">
                <a:solidFill>
                  <a:schemeClr val="bg1"/>
                </a:solidFill>
              </a:rPr>
              <a:t>, že osoba s pozitivním výsledkem testu je skutečně nakažená zkoumanou nemocí?</a:t>
            </a: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</a:pPr>
            <a:endParaRPr kumimoji="0" lang="cs-CZ" sz="3200" b="0" u="none" strike="noStrike" kern="1200" cap="none" spc="0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</a:t>
            </a: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214282" y="857232"/>
            <a:ext cx="8929718" cy="60007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lvl="0" indent="-514350">
              <a:spcBef>
                <a:spcPct val="20000"/>
              </a:spcBef>
              <a:buFontTx/>
              <a:buChar char="-"/>
            </a:pPr>
            <a:endParaRPr kumimoji="0" lang="cs-CZ" sz="3200" b="0" i="0" u="none" strike="noStrike" kern="1200" cap="none" spc="0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</a:pPr>
            <a:endParaRPr kumimoji="0" lang="cs-CZ" sz="3200" b="0" u="none" strike="noStrike" kern="1200" cap="none" spc="0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14282" y="1124744"/>
            <a:ext cx="8929718" cy="50006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lang="cs-CZ" sz="2800" dirty="0" smtClean="0">
                <a:solidFill>
                  <a:schemeClr val="bg1"/>
                </a:solidFill>
              </a:rPr>
              <a:t>P(D</a:t>
            </a:r>
            <a:r>
              <a:rPr lang="cs-CZ" sz="2800" baseline="30000" dirty="0" smtClean="0">
                <a:solidFill>
                  <a:schemeClr val="bg1"/>
                </a:solidFill>
              </a:rPr>
              <a:t>+</a:t>
            </a:r>
            <a:r>
              <a:rPr lang="cs-CZ" sz="2800" dirty="0" smtClean="0">
                <a:solidFill>
                  <a:schemeClr val="bg1"/>
                </a:solidFill>
              </a:rPr>
              <a:t>)=0,001 – 1 pacient z 1000 trpí onemocněním</a:t>
            </a: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lang="cs-CZ" sz="2800" dirty="0" smtClean="0">
                <a:solidFill>
                  <a:schemeClr val="bg1"/>
                </a:solidFill>
              </a:rPr>
              <a:t>P(T</a:t>
            </a:r>
            <a:r>
              <a:rPr lang="cs-CZ" sz="2800" baseline="30000" dirty="0" smtClean="0">
                <a:solidFill>
                  <a:schemeClr val="bg1"/>
                </a:solidFill>
              </a:rPr>
              <a:t>+</a:t>
            </a:r>
            <a:r>
              <a:rPr lang="en-US" sz="2800" dirty="0" smtClean="0">
                <a:solidFill>
                  <a:schemeClr val="bg1"/>
                </a:solidFill>
              </a:rPr>
              <a:t>|D</a:t>
            </a:r>
            <a:r>
              <a:rPr lang="cs-CZ" sz="2800" baseline="30000" dirty="0" smtClean="0">
                <a:solidFill>
                  <a:schemeClr val="bg1"/>
                </a:solidFill>
              </a:rPr>
              <a:t>+</a:t>
            </a:r>
            <a:r>
              <a:rPr lang="cs-CZ" sz="2800" dirty="0" smtClean="0">
                <a:solidFill>
                  <a:schemeClr val="bg1"/>
                </a:solidFill>
              </a:rPr>
              <a:t>)=0,99 – </a:t>
            </a:r>
            <a:r>
              <a:rPr lang="cs-CZ" sz="2800" dirty="0" err="1" smtClean="0">
                <a:solidFill>
                  <a:schemeClr val="bg1"/>
                </a:solidFill>
              </a:rPr>
              <a:t>pst</a:t>
            </a:r>
            <a:r>
              <a:rPr lang="cs-CZ" sz="2800" dirty="0" smtClean="0">
                <a:solidFill>
                  <a:schemeClr val="bg1"/>
                </a:solidFill>
              </a:rPr>
              <a:t> pozitivního testu u nemocného</a:t>
            </a: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lang="cs-CZ" sz="2800" dirty="0" smtClean="0">
                <a:solidFill>
                  <a:schemeClr val="bg1"/>
                </a:solidFill>
              </a:rPr>
              <a:t>P(T</a:t>
            </a:r>
            <a:r>
              <a:rPr lang="cs-CZ" sz="2800" baseline="30000" dirty="0" smtClean="0">
                <a:solidFill>
                  <a:schemeClr val="bg1"/>
                </a:solidFill>
              </a:rPr>
              <a:t>+</a:t>
            </a:r>
            <a:r>
              <a:rPr lang="en-US" sz="2800" dirty="0" smtClean="0">
                <a:solidFill>
                  <a:schemeClr val="bg1"/>
                </a:solidFill>
              </a:rPr>
              <a:t>|</a:t>
            </a:r>
            <a:r>
              <a:rPr lang="cs-CZ" sz="2800" dirty="0" smtClean="0">
                <a:solidFill>
                  <a:schemeClr val="bg1"/>
                </a:solidFill>
              </a:rPr>
              <a:t>D</a:t>
            </a:r>
            <a:r>
              <a:rPr lang="cs-CZ" sz="2800" baseline="30000" dirty="0" smtClean="0">
                <a:solidFill>
                  <a:schemeClr val="bg1"/>
                </a:solidFill>
              </a:rPr>
              <a:t>-</a:t>
            </a:r>
            <a:r>
              <a:rPr lang="cs-CZ" sz="2800" dirty="0" smtClean="0">
                <a:solidFill>
                  <a:schemeClr val="bg1"/>
                </a:solidFill>
              </a:rPr>
              <a:t>)=0,02 – </a:t>
            </a:r>
            <a:r>
              <a:rPr lang="cs-CZ" sz="2800" dirty="0" err="1" smtClean="0">
                <a:solidFill>
                  <a:schemeClr val="bg1"/>
                </a:solidFill>
              </a:rPr>
              <a:t>pst</a:t>
            </a:r>
            <a:r>
              <a:rPr lang="cs-CZ" sz="2800" dirty="0" smtClean="0">
                <a:solidFill>
                  <a:schemeClr val="bg1"/>
                </a:solidFill>
              </a:rPr>
              <a:t> falešně pozitivního výsledku u zdravého</a:t>
            </a: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lang="cs-CZ" sz="2800" dirty="0" smtClean="0">
                <a:solidFill>
                  <a:schemeClr val="bg1"/>
                </a:solidFill>
              </a:rPr>
              <a:t>P(D</a:t>
            </a:r>
            <a:r>
              <a:rPr lang="cs-CZ" sz="2800" baseline="30000" dirty="0" smtClean="0">
                <a:solidFill>
                  <a:schemeClr val="bg1"/>
                </a:solidFill>
              </a:rPr>
              <a:t>+</a:t>
            </a:r>
            <a:r>
              <a:rPr lang="en-US" sz="2800" dirty="0" smtClean="0">
                <a:solidFill>
                  <a:schemeClr val="bg1"/>
                </a:solidFill>
              </a:rPr>
              <a:t>|</a:t>
            </a:r>
            <a:r>
              <a:rPr lang="cs-CZ" sz="2800" dirty="0" smtClean="0">
                <a:solidFill>
                  <a:schemeClr val="bg1"/>
                </a:solidFill>
              </a:rPr>
              <a:t>T</a:t>
            </a:r>
            <a:r>
              <a:rPr lang="cs-CZ" sz="2800" baseline="30000" dirty="0" smtClean="0">
                <a:solidFill>
                  <a:schemeClr val="bg1"/>
                </a:solidFill>
              </a:rPr>
              <a:t>+</a:t>
            </a:r>
            <a:r>
              <a:rPr lang="cs-CZ" sz="2800" dirty="0" smtClean="0">
                <a:solidFill>
                  <a:schemeClr val="bg1"/>
                </a:solidFill>
              </a:rPr>
              <a:t>)=a/(a+b)</a:t>
            </a: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lang="cs-CZ" sz="2800" dirty="0" smtClean="0">
                <a:solidFill>
                  <a:schemeClr val="bg1"/>
                </a:solidFill>
              </a:rPr>
              <a:t>P(D</a:t>
            </a:r>
            <a:r>
              <a:rPr lang="cs-CZ" sz="2800" baseline="30000" dirty="0" smtClean="0">
                <a:solidFill>
                  <a:schemeClr val="bg1"/>
                </a:solidFill>
              </a:rPr>
              <a:t>+</a:t>
            </a:r>
            <a:r>
              <a:rPr lang="cs-CZ" sz="2800" dirty="0" smtClean="0">
                <a:solidFill>
                  <a:schemeClr val="bg1"/>
                </a:solidFill>
              </a:rPr>
              <a:t>∩T</a:t>
            </a:r>
            <a:r>
              <a:rPr lang="cs-CZ" sz="2800" baseline="30000" dirty="0" smtClean="0">
                <a:solidFill>
                  <a:schemeClr val="bg1"/>
                </a:solidFill>
              </a:rPr>
              <a:t>+</a:t>
            </a:r>
            <a:r>
              <a:rPr lang="cs-CZ" sz="2800" dirty="0" smtClean="0">
                <a:solidFill>
                  <a:schemeClr val="bg1"/>
                </a:solidFill>
              </a:rPr>
              <a:t>)=P(T</a:t>
            </a:r>
            <a:r>
              <a:rPr lang="cs-CZ" sz="2800" baseline="30000" dirty="0" smtClean="0">
                <a:solidFill>
                  <a:schemeClr val="bg1"/>
                </a:solidFill>
              </a:rPr>
              <a:t>+</a:t>
            </a:r>
            <a:r>
              <a:rPr lang="en-US" sz="2800" dirty="0" smtClean="0">
                <a:solidFill>
                  <a:schemeClr val="bg1"/>
                </a:solidFill>
              </a:rPr>
              <a:t>|</a:t>
            </a:r>
            <a:r>
              <a:rPr lang="cs-CZ" sz="2800" dirty="0" smtClean="0">
                <a:solidFill>
                  <a:schemeClr val="bg1"/>
                </a:solidFill>
              </a:rPr>
              <a:t>D</a:t>
            </a:r>
            <a:r>
              <a:rPr lang="cs-CZ" sz="2800" baseline="30000" dirty="0" smtClean="0">
                <a:solidFill>
                  <a:schemeClr val="bg1"/>
                </a:solidFill>
              </a:rPr>
              <a:t>+</a:t>
            </a:r>
            <a:r>
              <a:rPr lang="cs-CZ" sz="2800" dirty="0" smtClean="0">
                <a:solidFill>
                  <a:schemeClr val="bg1"/>
                </a:solidFill>
              </a:rPr>
              <a:t>)P(D</a:t>
            </a:r>
            <a:r>
              <a:rPr lang="cs-CZ" sz="2800" baseline="30000" dirty="0" smtClean="0">
                <a:solidFill>
                  <a:schemeClr val="bg1"/>
                </a:solidFill>
              </a:rPr>
              <a:t>+</a:t>
            </a:r>
            <a:r>
              <a:rPr lang="cs-CZ" sz="2800" dirty="0" smtClean="0">
                <a:solidFill>
                  <a:schemeClr val="bg1"/>
                </a:solidFill>
              </a:rPr>
              <a:t>)=0,99x0,001=0,00099</a:t>
            </a: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lang="cs-CZ" sz="2800" dirty="0" smtClean="0">
                <a:solidFill>
                  <a:schemeClr val="bg1"/>
                </a:solidFill>
              </a:rPr>
              <a:t>P(D</a:t>
            </a:r>
            <a:r>
              <a:rPr lang="cs-CZ" sz="2800" baseline="30000" dirty="0" smtClean="0">
                <a:solidFill>
                  <a:schemeClr val="bg1"/>
                </a:solidFill>
              </a:rPr>
              <a:t>-</a:t>
            </a:r>
            <a:r>
              <a:rPr lang="cs-CZ" sz="2800" dirty="0" smtClean="0">
                <a:solidFill>
                  <a:schemeClr val="bg1"/>
                </a:solidFill>
              </a:rPr>
              <a:t> ∩T</a:t>
            </a:r>
            <a:r>
              <a:rPr lang="cs-CZ" sz="2800" baseline="30000" dirty="0" smtClean="0">
                <a:solidFill>
                  <a:schemeClr val="bg1"/>
                </a:solidFill>
              </a:rPr>
              <a:t>+</a:t>
            </a:r>
            <a:r>
              <a:rPr lang="cs-CZ" sz="2800" dirty="0" smtClean="0">
                <a:solidFill>
                  <a:schemeClr val="bg1"/>
                </a:solidFill>
              </a:rPr>
              <a:t>)=P(T</a:t>
            </a:r>
            <a:r>
              <a:rPr lang="cs-CZ" sz="2800" baseline="30000" dirty="0" smtClean="0">
                <a:solidFill>
                  <a:schemeClr val="bg1"/>
                </a:solidFill>
              </a:rPr>
              <a:t>+</a:t>
            </a:r>
            <a:r>
              <a:rPr lang="en-US" sz="2800" dirty="0" smtClean="0">
                <a:solidFill>
                  <a:schemeClr val="bg1"/>
                </a:solidFill>
              </a:rPr>
              <a:t>|</a:t>
            </a:r>
            <a:r>
              <a:rPr lang="cs-CZ" sz="2800" dirty="0" smtClean="0">
                <a:solidFill>
                  <a:schemeClr val="bg1"/>
                </a:solidFill>
              </a:rPr>
              <a:t>D</a:t>
            </a:r>
            <a:r>
              <a:rPr lang="cs-CZ" sz="2800" baseline="30000" dirty="0" smtClean="0">
                <a:solidFill>
                  <a:schemeClr val="bg1"/>
                </a:solidFill>
              </a:rPr>
              <a:t>-</a:t>
            </a:r>
            <a:r>
              <a:rPr lang="cs-CZ" sz="2800" dirty="0" smtClean="0">
                <a:solidFill>
                  <a:schemeClr val="bg1"/>
                </a:solidFill>
              </a:rPr>
              <a:t>)P(D</a:t>
            </a:r>
            <a:r>
              <a:rPr lang="cs-CZ" sz="2800" baseline="30000" dirty="0" smtClean="0">
                <a:solidFill>
                  <a:schemeClr val="bg1"/>
                </a:solidFill>
              </a:rPr>
              <a:t>-</a:t>
            </a:r>
            <a:r>
              <a:rPr lang="cs-CZ" sz="2800" dirty="0" smtClean="0">
                <a:solidFill>
                  <a:schemeClr val="bg1"/>
                </a:solidFill>
              </a:rPr>
              <a:t>)=0,02x0,999=0,01998</a:t>
            </a: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</a:pPr>
            <a:endParaRPr kumimoji="0" lang="cs-CZ" sz="3200" b="0" u="none" strike="noStrike" kern="1200" cap="none" spc="0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5" name="Tabulka 4"/>
          <p:cNvGraphicFramePr>
            <a:graphicFrameLocks noGrp="1"/>
          </p:cNvGraphicFramePr>
          <p:nvPr/>
        </p:nvGraphicFramePr>
        <p:xfrm>
          <a:off x="323529" y="4653136"/>
          <a:ext cx="4464494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439"/>
                <a:gridCol w="1035052"/>
                <a:gridCol w="1035052"/>
                <a:gridCol w="1035052"/>
                <a:gridCol w="892899"/>
              </a:tblGrid>
              <a:tr h="304309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D</a:t>
                      </a:r>
                      <a:r>
                        <a:rPr lang="cs-CZ" baseline="30000" dirty="0" smtClean="0"/>
                        <a:t>+</a:t>
                      </a:r>
                      <a:endParaRPr lang="cs-CZ" baseline="300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D</a:t>
                      </a:r>
                      <a:r>
                        <a:rPr lang="cs-CZ" baseline="30000" dirty="0" smtClean="0"/>
                        <a:t>-</a:t>
                      </a:r>
                      <a:endParaRPr lang="cs-CZ" baseline="300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>
                    <a:noFill/>
                  </a:tcPr>
                </a:tc>
              </a:tr>
              <a:tr h="304309"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chemeClr val="bg1"/>
                          </a:solidFill>
                        </a:rPr>
                        <a:t>T</a:t>
                      </a:r>
                      <a:r>
                        <a:rPr lang="cs-CZ" baseline="30000" dirty="0" smtClean="0">
                          <a:solidFill>
                            <a:schemeClr val="bg1"/>
                          </a:solidFill>
                        </a:rPr>
                        <a:t>+</a:t>
                      </a:r>
                      <a:endParaRPr lang="cs-CZ" baseline="30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bg1"/>
                          </a:solidFill>
                        </a:rPr>
                        <a:t>0,00099</a:t>
                      </a:r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bg1"/>
                          </a:solidFill>
                        </a:rPr>
                        <a:t>0,01998</a:t>
                      </a:r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bg1"/>
                          </a:solidFill>
                        </a:rPr>
                        <a:t>0,02097</a:t>
                      </a:r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bg1"/>
                          </a:solidFill>
                        </a:rPr>
                        <a:t>P(T</a:t>
                      </a:r>
                      <a:r>
                        <a:rPr lang="cs-CZ" baseline="30000" dirty="0" smtClean="0">
                          <a:solidFill>
                            <a:schemeClr val="bg1"/>
                          </a:solidFill>
                        </a:rPr>
                        <a:t>+</a:t>
                      </a:r>
                      <a:r>
                        <a:rPr lang="cs-CZ" dirty="0" smtClean="0">
                          <a:solidFill>
                            <a:schemeClr val="bg1"/>
                          </a:solidFill>
                        </a:rPr>
                        <a:t>)</a:t>
                      </a:r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04309"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chemeClr val="bg1"/>
                          </a:solidFill>
                        </a:rPr>
                        <a:t>T</a:t>
                      </a:r>
                      <a:r>
                        <a:rPr lang="cs-CZ" baseline="30000" dirty="0" smtClean="0">
                          <a:solidFill>
                            <a:schemeClr val="bg1"/>
                          </a:solidFill>
                        </a:rPr>
                        <a:t>-</a:t>
                      </a:r>
                      <a:endParaRPr lang="cs-CZ" baseline="30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0,00001</a:t>
                      </a:r>
                      <a:endParaRPr lang="cs-CZ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0,97902</a:t>
                      </a:r>
                      <a:endParaRPr lang="cs-CZ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0,97903</a:t>
                      </a:r>
                      <a:endParaRPr lang="cs-CZ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bg1"/>
                          </a:solidFill>
                        </a:rPr>
                        <a:t>P(T</a:t>
                      </a:r>
                      <a:r>
                        <a:rPr lang="cs-CZ" baseline="30000" dirty="0" smtClean="0">
                          <a:solidFill>
                            <a:schemeClr val="bg1"/>
                          </a:solidFill>
                        </a:rPr>
                        <a:t>-</a:t>
                      </a:r>
                      <a:r>
                        <a:rPr lang="cs-CZ" dirty="0" smtClean="0">
                          <a:solidFill>
                            <a:schemeClr val="bg1"/>
                          </a:solidFill>
                        </a:rPr>
                        <a:t>)</a:t>
                      </a:r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04309"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bg1"/>
                          </a:solidFill>
                        </a:rPr>
                        <a:t>0,001</a:t>
                      </a:r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bg1"/>
                          </a:solidFill>
                        </a:rPr>
                        <a:t>0,999</a:t>
                      </a:r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04309">
                <a:tc>
                  <a:txBody>
                    <a:bodyPr/>
                    <a:lstStyle/>
                    <a:p>
                      <a:endParaRPr lang="cs-CZ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bg1"/>
                          </a:solidFill>
                        </a:rPr>
                        <a:t>P(D+)</a:t>
                      </a:r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bg1"/>
                          </a:solidFill>
                        </a:rPr>
                        <a:t>P(D-)</a:t>
                      </a:r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6" name="Šipka doprava 5"/>
          <p:cNvSpPr/>
          <p:nvPr/>
        </p:nvSpPr>
        <p:spPr>
          <a:xfrm>
            <a:off x="4860032" y="5301208"/>
            <a:ext cx="576064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5580113" y="4653136"/>
          <a:ext cx="3240358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3181"/>
                <a:gridCol w="939059"/>
                <a:gridCol w="939059"/>
                <a:gridCol w="939059"/>
              </a:tblGrid>
              <a:tr h="304309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</a:t>
                      </a:r>
                      <a:r>
                        <a:rPr lang="cs-CZ" baseline="30000" dirty="0" smtClean="0"/>
                        <a:t>+</a:t>
                      </a:r>
                      <a:endParaRPr lang="cs-CZ" baseline="300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</a:t>
                      </a:r>
                      <a:r>
                        <a:rPr lang="cs-CZ" baseline="30000" dirty="0" smtClean="0"/>
                        <a:t>-</a:t>
                      </a:r>
                      <a:endParaRPr lang="cs-CZ" baseline="300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noFill/>
                  </a:tcPr>
                </a:tc>
              </a:tr>
              <a:tr h="304309"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chemeClr val="bg1"/>
                          </a:solidFill>
                        </a:rPr>
                        <a:t>T</a:t>
                      </a:r>
                      <a:r>
                        <a:rPr lang="cs-CZ" baseline="30000" dirty="0" smtClean="0">
                          <a:solidFill>
                            <a:schemeClr val="bg1"/>
                          </a:solidFill>
                        </a:rPr>
                        <a:t>+</a:t>
                      </a:r>
                      <a:endParaRPr lang="cs-CZ" baseline="30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bg1"/>
                          </a:solidFill>
                        </a:rPr>
                        <a:t>20</a:t>
                      </a:r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bg1"/>
                          </a:solidFill>
                        </a:rPr>
                        <a:t>21</a:t>
                      </a:r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04309"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chemeClr val="bg1"/>
                          </a:solidFill>
                        </a:rPr>
                        <a:t>T</a:t>
                      </a:r>
                      <a:r>
                        <a:rPr lang="cs-CZ" baseline="30000" dirty="0" smtClean="0">
                          <a:solidFill>
                            <a:schemeClr val="bg1"/>
                          </a:solidFill>
                        </a:rPr>
                        <a:t>-</a:t>
                      </a:r>
                      <a:endParaRPr lang="cs-CZ" baseline="30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bg1"/>
                          </a:solidFill>
                        </a:rPr>
                        <a:t>979</a:t>
                      </a:r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bg1"/>
                          </a:solidFill>
                        </a:rPr>
                        <a:t>979</a:t>
                      </a:r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04309"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bg1"/>
                          </a:solidFill>
                        </a:rPr>
                        <a:t>999</a:t>
                      </a:r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bg1"/>
                          </a:solidFill>
                        </a:rPr>
                        <a:t>1000</a:t>
                      </a:r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8" name="Obdélník 7"/>
          <p:cNvSpPr/>
          <p:nvPr/>
        </p:nvSpPr>
        <p:spPr>
          <a:xfrm>
            <a:off x="4860032" y="6165304"/>
            <a:ext cx="440056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lvl="0" indent="-514350">
              <a:spcBef>
                <a:spcPct val="20000"/>
              </a:spcBef>
            </a:pPr>
            <a:r>
              <a:rPr lang="cs-CZ" sz="2400" dirty="0" smtClean="0">
                <a:solidFill>
                  <a:schemeClr val="bg1"/>
                </a:solidFill>
              </a:rPr>
              <a:t>a/(a+b)=0,00099/0,02097=0,0472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468" y="642918"/>
            <a:ext cx="8164411" cy="5643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611560" y="2132856"/>
            <a:ext cx="3888432" cy="3456384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B</a:t>
            </a: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4788024" y="2132856"/>
            <a:ext cx="3816424" cy="3456384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6" name="Elipsa 5"/>
          <p:cNvSpPr/>
          <p:nvPr/>
        </p:nvSpPr>
        <p:spPr>
          <a:xfrm>
            <a:off x="971600" y="2636912"/>
            <a:ext cx="3024336" cy="2448272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Elipsa 6"/>
          <p:cNvSpPr/>
          <p:nvPr/>
        </p:nvSpPr>
        <p:spPr>
          <a:xfrm>
            <a:off x="2411760" y="3284984"/>
            <a:ext cx="1224136" cy="1224136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extovéPole 7"/>
          <p:cNvSpPr txBox="1"/>
          <p:nvPr/>
        </p:nvSpPr>
        <p:spPr>
          <a:xfrm>
            <a:off x="1403648" y="3717032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D</a:t>
            </a:r>
            <a:endParaRPr lang="cs-CZ" sz="2400" b="1" dirty="0"/>
          </a:p>
        </p:txBody>
      </p:sp>
      <p:sp>
        <p:nvSpPr>
          <p:cNvPr id="9" name="TextovéPole 8"/>
          <p:cNvSpPr txBox="1"/>
          <p:nvPr/>
        </p:nvSpPr>
        <p:spPr>
          <a:xfrm>
            <a:off x="2699792" y="3717032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B</a:t>
            </a:r>
            <a:endParaRPr lang="cs-CZ" sz="2400" b="1" dirty="0"/>
          </a:p>
        </p:txBody>
      </p:sp>
      <p:sp>
        <p:nvSpPr>
          <p:cNvPr id="10" name="TextovéPole 9"/>
          <p:cNvSpPr txBox="1"/>
          <p:nvPr/>
        </p:nvSpPr>
        <p:spPr>
          <a:xfrm>
            <a:off x="827584" y="5013176"/>
            <a:ext cx="3946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 smtClean="0"/>
              <a:t>Ω</a:t>
            </a:r>
            <a:endParaRPr lang="cs-CZ" sz="2400" b="1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5436096" y="3789040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¬B</a:t>
            </a:r>
            <a:endParaRPr lang="cs-CZ" sz="2400" b="1" dirty="0"/>
          </a:p>
        </p:txBody>
      </p:sp>
      <p:sp>
        <p:nvSpPr>
          <p:cNvPr id="12" name="Elipsa 11"/>
          <p:cNvSpPr/>
          <p:nvPr/>
        </p:nvSpPr>
        <p:spPr>
          <a:xfrm>
            <a:off x="6588224" y="2492896"/>
            <a:ext cx="1296144" cy="2736304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TextovéPole 12"/>
          <p:cNvSpPr txBox="1"/>
          <p:nvPr/>
        </p:nvSpPr>
        <p:spPr>
          <a:xfrm>
            <a:off x="7164288" y="3717032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B</a:t>
            </a:r>
            <a:endParaRPr lang="cs-CZ" sz="2400" b="1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5004048" y="5013176"/>
            <a:ext cx="3946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 smtClean="0"/>
              <a:t>Ω</a:t>
            </a:r>
            <a:endParaRPr lang="cs-CZ" sz="2400" b="1" dirty="0"/>
          </a:p>
        </p:txBody>
      </p:sp>
      <p:graphicFrame>
        <p:nvGraphicFramePr>
          <p:cNvPr id="79874" name="Object 2"/>
          <p:cNvGraphicFramePr>
            <a:graphicFrameLocks noChangeAspect="1"/>
          </p:cNvGraphicFramePr>
          <p:nvPr/>
        </p:nvGraphicFramePr>
        <p:xfrm>
          <a:off x="723900" y="1268760"/>
          <a:ext cx="3776092" cy="609253"/>
        </p:xfrm>
        <a:graphic>
          <a:graphicData uri="http://schemas.openxmlformats.org/presentationml/2006/ole">
            <p:oleObj spid="_x0000_s79874" name="Enačba" r:id="rId3" imgW="1447560" imgH="203040" progId="Equation.3">
              <p:embed/>
            </p:oleObj>
          </a:graphicData>
        </a:graphic>
      </p:graphicFrame>
      <p:graphicFrame>
        <p:nvGraphicFramePr>
          <p:cNvPr id="79875" name="Object 3"/>
          <p:cNvGraphicFramePr>
            <a:graphicFrameLocks noChangeAspect="1"/>
          </p:cNvGraphicFramePr>
          <p:nvPr/>
        </p:nvGraphicFramePr>
        <p:xfrm>
          <a:off x="5305425" y="1268413"/>
          <a:ext cx="2882900" cy="609600"/>
        </p:xfrm>
        <a:graphic>
          <a:graphicData uri="http://schemas.openxmlformats.org/presentationml/2006/ole">
            <p:oleObj spid="_x0000_s79875" name="Enačba" r:id="rId4" imgW="110484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611560" y="2132856"/>
            <a:ext cx="3888432" cy="3456384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B</a:t>
            </a: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4788024" y="2132856"/>
            <a:ext cx="3816424" cy="3456384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6" name="Elipsa 5"/>
          <p:cNvSpPr/>
          <p:nvPr/>
        </p:nvSpPr>
        <p:spPr>
          <a:xfrm>
            <a:off x="971600" y="2636912"/>
            <a:ext cx="1368152" cy="252028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Elipsa 6"/>
          <p:cNvSpPr/>
          <p:nvPr/>
        </p:nvSpPr>
        <p:spPr>
          <a:xfrm>
            <a:off x="2699792" y="3284984"/>
            <a:ext cx="1224136" cy="1224136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extovéPole 7"/>
          <p:cNvSpPr txBox="1"/>
          <p:nvPr/>
        </p:nvSpPr>
        <p:spPr>
          <a:xfrm>
            <a:off x="1403648" y="3717032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D</a:t>
            </a:r>
            <a:endParaRPr lang="cs-CZ" sz="2400" b="1" dirty="0"/>
          </a:p>
        </p:txBody>
      </p:sp>
      <p:sp>
        <p:nvSpPr>
          <p:cNvPr id="9" name="TextovéPole 8"/>
          <p:cNvSpPr txBox="1"/>
          <p:nvPr/>
        </p:nvSpPr>
        <p:spPr>
          <a:xfrm>
            <a:off x="3059832" y="3645024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B</a:t>
            </a:r>
            <a:endParaRPr lang="cs-CZ" sz="2400" b="1" dirty="0"/>
          </a:p>
        </p:txBody>
      </p:sp>
      <p:sp>
        <p:nvSpPr>
          <p:cNvPr id="10" name="TextovéPole 9"/>
          <p:cNvSpPr txBox="1"/>
          <p:nvPr/>
        </p:nvSpPr>
        <p:spPr>
          <a:xfrm>
            <a:off x="827584" y="5013176"/>
            <a:ext cx="3946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 smtClean="0"/>
              <a:t>Ω</a:t>
            </a:r>
            <a:endParaRPr lang="cs-CZ" sz="2400" b="1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5436096" y="3789040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B</a:t>
            </a:r>
            <a:endParaRPr lang="cs-CZ" sz="2400" b="1" dirty="0"/>
          </a:p>
        </p:txBody>
      </p:sp>
      <p:sp>
        <p:nvSpPr>
          <p:cNvPr id="12" name="Elipsa 11"/>
          <p:cNvSpPr/>
          <p:nvPr/>
        </p:nvSpPr>
        <p:spPr>
          <a:xfrm>
            <a:off x="6588224" y="2492896"/>
            <a:ext cx="1728192" cy="2304256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TextovéPole 12"/>
          <p:cNvSpPr txBox="1"/>
          <p:nvPr/>
        </p:nvSpPr>
        <p:spPr>
          <a:xfrm>
            <a:off x="7452320" y="2924944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D</a:t>
            </a:r>
            <a:endParaRPr lang="cs-CZ" sz="2400" b="1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5004048" y="5013176"/>
            <a:ext cx="3946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 smtClean="0"/>
              <a:t>Ω</a:t>
            </a:r>
            <a:endParaRPr lang="cs-CZ" sz="2400" b="1" dirty="0"/>
          </a:p>
        </p:txBody>
      </p:sp>
      <p:graphicFrame>
        <p:nvGraphicFramePr>
          <p:cNvPr id="79874" name="Object 2"/>
          <p:cNvGraphicFramePr>
            <a:graphicFrameLocks noChangeAspect="1"/>
          </p:cNvGraphicFramePr>
          <p:nvPr/>
        </p:nvGraphicFramePr>
        <p:xfrm>
          <a:off x="833438" y="765175"/>
          <a:ext cx="3444875" cy="1295400"/>
        </p:xfrm>
        <a:graphic>
          <a:graphicData uri="http://schemas.openxmlformats.org/presentationml/2006/ole">
            <p:oleObj spid="_x0000_s80898" name="Enačba" r:id="rId3" imgW="1574640" imgH="431640" progId="Equation.3">
              <p:embed/>
            </p:oleObj>
          </a:graphicData>
        </a:graphic>
      </p:graphicFrame>
      <p:sp>
        <p:nvSpPr>
          <p:cNvPr id="16" name="Elipsa 15"/>
          <p:cNvSpPr/>
          <p:nvPr/>
        </p:nvSpPr>
        <p:spPr>
          <a:xfrm>
            <a:off x="4932040" y="3284984"/>
            <a:ext cx="2664296" cy="18002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TextovéPole 16"/>
          <p:cNvSpPr txBox="1"/>
          <p:nvPr/>
        </p:nvSpPr>
        <p:spPr>
          <a:xfrm>
            <a:off x="6732240" y="3789040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B∩D</a:t>
            </a:r>
            <a:endParaRPr lang="cs-CZ" sz="2400" b="1" dirty="0"/>
          </a:p>
        </p:txBody>
      </p:sp>
      <p:graphicFrame>
        <p:nvGraphicFramePr>
          <p:cNvPr id="80900" name="Object 4"/>
          <p:cNvGraphicFramePr>
            <a:graphicFrameLocks noChangeAspect="1"/>
          </p:cNvGraphicFramePr>
          <p:nvPr/>
        </p:nvGraphicFramePr>
        <p:xfrm>
          <a:off x="4788024" y="764704"/>
          <a:ext cx="3389313" cy="1295400"/>
        </p:xfrm>
        <a:graphic>
          <a:graphicData uri="http://schemas.openxmlformats.org/presentationml/2006/ole">
            <p:oleObj spid="_x0000_s80900" name="Enačba" r:id="rId4" imgW="1549080" imgH="431640" progId="Equation.3">
              <p:embed/>
            </p:oleObj>
          </a:graphicData>
        </a:graphic>
      </p:graphicFrame>
      <p:sp>
        <p:nvSpPr>
          <p:cNvPr id="18" name="TextovéPole 17"/>
          <p:cNvSpPr txBox="1"/>
          <p:nvPr/>
        </p:nvSpPr>
        <p:spPr>
          <a:xfrm>
            <a:off x="4716016" y="260648"/>
            <a:ext cx="2520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chemeClr val="bg1"/>
                </a:solidFill>
              </a:rPr>
              <a:t>Obecný vzorec:</a:t>
            </a:r>
            <a:endParaRPr lang="cs-CZ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Definice pravděpodobnosti</a:t>
            </a: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214282" y="1285860"/>
            <a:ext cx="8686800" cy="538350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kumimoji="0" lang="cs-CZ" sz="3200" b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Jev </a:t>
            </a:r>
            <a:r>
              <a:rPr kumimoji="0" lang="cs-CZ" sz="3200" b="0" i="1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cs-CZ" sz="3200" b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je charakterizován číslem P(</a:t>
            </a:r>
            <a:r>
              <a:rPr kumimoji="0" lang="cs-CZ" sz="3200" b="0" i="1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cs-CZ" sz="3200" b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= </a:t>
            </a:r>
            <a:r>
              <a:rPr kumimoji="0" lang="cs-CZ" sz="3200" b="0" u="none" strike="noStrike" kern="1200" cap="none" spc="0" normalizeH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pst</a:t>
            </a:r>
            <a:r>
              <a:rPr kumimoji="0" lang="cs-CZ" sz="3200" b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náhodného jevu </a:t>
            </a:r>
            <a:r>
              <a:rPr kumimoji="0" lang="cs-CZ" sz="3200" b="0" i="1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cs-CZ" sz="3200" b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(míra častosti výskytu tohoto jevu)</a:t>
            </a: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lang="cs-CZ" sz="3200" dirty="0" smtClean="0">
                <a:solidFill>
                  <a:schemeClr val="bg1"/>
                </a:solidFill>
              </a:rPr>
              <a:t>Vlastnosti </a:t>
            </a:r>
            <a:r>
              <a:rPr lang="cs-CZ" sz="3200" dirty="0" err="1" smtClean="0">
                <a:solidFill>
                  <a:schemeClr val="bg1"/>
                </a:solidFill>
              </a:rPr>
              <a:t>psti</a:t>
            </a:r>
            <a:r>
              <a:rPr lang="cs-CZ" sz="3200" dirty="0" smtClean="0">
                <a:solidFill>
                  <a:schemeClr val="bg1"/>
                </a:solidFill>
              </a:rPr>
              <a:t>:</a:t>
            </a: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kumimoji="0" lang="cs-CZ" sz="3200" b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 ≤ P(</a:t>
            </a:r>
            <a:r>
              <a:rPr kumimoji="0" lang="cs-CZ" sz="3200" b="0" i="1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cs-CZ" sz="3200" b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≤ 1</a:t>
            </a: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lang="cs-CZ" sz="3200" dirty="0" smtClean="0">
                <a:solidFill>
                  <a:schemeClr val="bg1"/>
                </a:solidFill>
              </a:rPr>
              <a:t>P(</a:t>
            </a:r>
            <a:r>
              <a:rPr lang="cs-CZ" sz="3200" i="1" dirty="0" smtClean="0">
                <a:solidFill>
                  <a:schemeClr val="bg1"/>
                </a:solidFill>
              </a:rPr>
              <a:t>Ω</a:t>
            </a:r>
            <a:r>
              <a:rPr lang="cs-CZ" sz="3200" dirty="0" smtClean="0">
                <a:solidFill>
                  <a:schemeClr val="bg1"/>
                </a:solidFill>
              </a:rPr>
              <a:t>) = 1 =&gt; jistý jev</a:t>
            </a: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kumimoji="0" lang="cs-CZ" sz="3200" b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</a:t>
            </a:r>
            <a:r>
              <a:rPr lang="cs-CZ" sz="3200" noProof="0" dirty="0" smtClean="0">
                <a:solidFill>
                  <a:schemeClr val="bg1"/>
                </a:solidFill>
              </a:rPr>
              <a:t>(0)</a:t>
            </a:r>
            <a:r>
              <a:rPr kumimoji="0" lang="cs-CZ" sz="3200" b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</a:t>
            </a:r>
            <a:r>
              <a:rPr kumimoji="0" lang="cs-CZ" sz="3200" b="0" u="none" strike="noStrike" kern="1200" cap="none" spc="0" normalizeH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</a:t>
            </a:r>
            <a:r>
              <a:rPr kumimoji="0" lang="cs-CZ" sz="3200" b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=&gt; nemožný jev</a:t>
            </a: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lang="cs-CZ" sz="3200" dirty="0" smtClean="0">
                <a:solidFill>
                  <a:schemeClr val="bg1"/>
                </a:solidFill>
              </a:rPr>
              <a:t>P(¬</a:t>
            </a:r>
            <a:r>
              <a:rPr lang="cs-CZ" sz="3200" i="1" dirty="0" smtClean="0">
                <a:solidFill>
                  <a:schemeClr val="bg1"/>
                </a:solidFill>
              </a:rPr>
              <a:t>A</a:t>
            </a:r>
            <a:r>
              <a:rPr lang="cs-CZ" sz="3200" dirty="0" smtClean="0">
                <a:solidFill>
                  <a:schemeClr val="bg1"/>
                </a:solidFill>
              </a:rPr>
              <a:t>) = 1 – P(</a:t>
            </a:r>
            <a:r>
              <a:rPr lang="cs-CZ" sz="3200" i="1" dirty="0" smtClean="0">
                <a:solidFill>
                  <a:schemeClr val="bg1"/>
                </a:solidFill>
              </a:rPr>
              <a:t>A</a:t>
            </a:r>
            <a:r>
              <a:rPr lang="cs-CZ" sz="3200" dirty="0" smtClean="0">
                <a:solidFill>
                  <a:schemeClr val="bg1"/>
                </a:solidFill>
              </a:rPr>
              <a:t>)</a:t>
            </a: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kumimoji="0" lang="cs-CZ" sz="3200" b="0" u="none" strike="noStrike" kern="1200" cap="none" spc="0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171950" lvl="8" indent="-514350">
              <a:spcBef>
                <a:spcPct val="20000"/>
              </a:spcBef>
            </a:pPr>
            <a:r>
              <a:rPr lang="cs-CZ" sz="3200" dirty="0" smtClean="0">
                <a:solidFill>
                  <a:schemeClr val="bg1"/>
                </a:solidFill>
              </a:rPr>
              <a:t>           </a:t>
            </a:r>
            <a:r>
              <a:rPr lang="cs-CZ" sz="3200" dirty="0" err="1" smtClean="0">
                <a:solidFill>
                  <a:schemeClr val="bg1"/>
                </a:solidFill>
              </a:rPr>
              <a:t>podjev</a:t>
            </a:r>
            <a:endParaRPr kumimoji="0" lang="cs-CZ" sz="3200" b="0" u="none" strike="noStrike" kern="1200" cap="none" spc="0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lang="cs-CZ" sz="3200" dirty="0" smtClean="0">
                <a:solidFill>
                  <a:schemeClr val="bg1"/>
                </a:solidFill>
              </a:rPr>
              <a:t>Při mnohonásobném opakování se relativní četnost A jen nepatrně liší od P(</a:t>
            </a:r>
            <a:r>
              <a:rPr lang="cs-CZ" sz="3200" i="1" dirty="0" smtClean="0">
                <a:solidFill>
                  <a:schemeClr val="bg1"/>
                </a:solidFill>
              </a:rPr>
              <a:t>A</a:t>
            </a:r>
            <a:r>
              <a:rPr lang="cs-CZ" sz="3200" dirty="0" smtClean="0">
                <a:solidFill>
                  <a:schemeClr val="bg1"/>
                </a:solidFill>
              </a:rPr>
              <a:t>)</a:t>
            </a:r>
            <a:endParaRPr kumimoji="0" lang="cs-CZ" sz="3200" b="0" u="none" strike="noStrike" kern="1200" cap="none" spc="0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31745" name="Object 1"/>
          <p:cNvGraphicFramePr>
            <a:graphicFrameLocks noChangeAspect="1"/>
          </p:cNvGraphicFramePr>
          <p:nvPr/>
        </p:nvGraphicFramePr>
        <p:xfrm>
          <a:off x="827584" y="4365104"/>
          <a:ext cx="6537325" cy="476250"/>
        </p:xfrm>
        <a:graphic>
          <a:graphicData uri="http://schemas.openxmlformats.org/presentationml/2006/ole">
            <p:oleObj spid="_x0000_s31745" name="Enačba" r:id="rId3" imgW="2387520" imgH="203040" progId="Equation.3">
              <p:embed/>
            </p:oleObj>
          </a:graphicData>
        </a:graphic>
      </p:graphicFrame>
      <p:graphicFrame>
        <p:nvGraphicFramePr>
          <p:cNvPr id="31746" name="Object 2"/>
          <p:cNvGraphicFramePr>
            <a:graphicFrameLocks noChangeAspect="1"/>
          </p:cNvGraphicFramePr>
          <p:nvPr/>
        </p:nvGraphicFramePr>
        <p:xfrm>
          <a:off x="827584" y="4797152"/>
          <a:ext cx="6219825" cy="473075"/>
        </p:xfrm>
        <a:graphic>
          <a:graphicData uri="http://schemas.openxmlformats.org/presentationml/2006/ole">
            <p:oleObj spid="_x0000_s31746" name="Enačba" r:id="rId4" imgW="2298600" imgH="203040" progId="Equation.3">
              <p:embed/>
            </p:oleObj>
          </a:graphicData>
        </a:graphic>
      </p:graphicFrame>
      <p:graphicFrame>
        <p:nvGraphicFramePr>
          <p:cNvPr id="31748" name="Object 4"/>
          <p:cNvGraphicFramePr>
            <a:graphicFrameLocks noChangeAspect="1"/>
          </p:cNvGraphicFramePr>
          <p:nvPr/>
        </p:nvGraphicFramePr>
        <p:xfrm>
          <a:off x="827584" y="5229200"/>
          <a:ext cx="3916362" cy="473075"/>
        </p:xfrm>
        <a:graphic>
          <a:graphicData uri="http://schemas.openxmlformats.org/presentationml/2006/ole">
            <p:oleObj spid="_x0000_s31748" name="Enačba" r:id="rId5" imgW="144756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Podmíněná pravděpodobnost</a:t>
            </a: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214282" y="1285860"/>
            <a:ext cx="8686800" cy="50006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lvl="0" indent="-514350">
              <a:spcBef>
                <a:spcPct val="20000"/>
              </a:spcBef>
              <a:buFontTx/>
              <a:buChar char="-"/>
            </a:pPr>
            <a:endParaRPr kumimoji="0" lang="cs-CZ" sz="3200" b="0" i="0" u="none" strike="noStrike" kern="1200" cap="none" spc="0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9" name="Objekt 8"/>
          <p:cNvGraphicFramePr>
            <a:graphicFrameLocks noChangeAspect="1"/>
          </p:cNvGraphicFramePr>
          <p:nvPr/>
        </p:nvGraphicFramePr>
        <p:xfrm>
          <a:off x="785786" y="1214422"/>
          <a:ext cx="3714776" cy="1251703"/>
        </p:xfrm>
        <a:graphic>
          <a:graphicData uri="http://schemas.openxmlformats.org/presentationml/2006/ole">
            <p:oleObj spid="_x0000_s30725" name="Rovnice" r:id="rId3" imgW="1244520" imgH="419040" progId="Equation.3">
              <p:embed/>
            </p:oleObj>
          </a:graphicData>
        </a:graphic>
      </p:graphicFrame>
      <p:sp>
        <p:nvSpPr>
          <p:cNvPr id="5" name="Zástupný symbol pro obsah 2"/>
          <p:cNvSpPr txBox="1">
            <a:spLocks/>
          </p:cNvSpPr>
          <p:nvPr/>
        </p:nvSpPr>
        <p:spPr>
          <a:xfrm>
            <a:off x="366682" y="2500306"/>
            <a:ext cx="8563036" cy="39386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kumimoji="0" lang="cs-CZ" sz="3200" b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Podmíněná pravděpodobnost jevu </a:t>
            </a:r>
            <a:r>
              <a:rPr kumimoji="0" lang="cs-CZ" sz="3200" b="0" i="1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cs-CZ" sz="3200" b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vzhledem k jevu </a:t>
            </a:r>
            <a:r>
              <a:rPr kumimoji="0" lang="cs-CZ" sz="3200" i="1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lang="cs-CZ" sz="3200" dirty="0" err="1" smtClean="0">
                <a:solidFill>
                  <a:schemeClr val="bg1"/>
                </a:solidFill>
              </a:rPr>
              <a:t>Pst</a:t>
            </a:r>
            <a:r>
              <a:rPr lang="cs-CZ" sz="3200" dirty="0" smtClean="0">
                <a:solidFill>
                  <a:schemeClr val="bg1"/>
                </a:solidFill>
              </a:rPr>
              <a:t> současného výskytu jevu </a:t>
            </a:r>
            <a:r>
              <a:rPr lang="cs-CZ" sz="3200" i="1" dirty="0" smtClean="0">
                <a:solidFill>
                  <a:schemeClr val="bg1"/>
                </a:solidFill>
              </a:rPr>
              <a:t>A </a:t>
            </a:r>
            <a:r>
              <a:rPr lang="cs-CZ" sz="3200" i="1" dirty="0" err="1" smtClean="0">
                <a:solidFill>
                  <a:schemeClr val="bg1"/>
                </a:solidFill>
              </a:rPr>
              <a:t>a</a:t>
            </a:r>
            <a:r>
              <a:rPr lang="cs-CZ" sz="3200" i="1" dirty="0" smtClean="0">
                <a:solidFill>
                  <a:schemeClr val="bg1"/>
                </a:solidFill>
              </a:rPr>
              <a:t> B:</a:t>
            </a:r>
            <a:endParaRPr kumimoji="0" lang="cs-CZ" sz="3200" i="1" u="none" strike="noStrike" kern="1200" cap="none" spc="0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30726" name="Object 6"/>
          <p:cNvGraphicFramePr>
            <a:graphicFrameLocks noChangeAspect="1"/>
          </p:cNvGraphicFramePr>
          <p:nvPr/>
        </p:nvGraphicFramePr>
        <p:xfrm>
          <a:off x="857224" y="4286256"/>
          <a:ext cx="4548187" cy="757237"/>
        </p:xfrm>
        <a:graphic>
          <a:graphicData uri="http://schemas.openxmlformats.org/presentationml/2006/ole">
            <p:oleObj spid="_x0000_s30726" name="Rovnice" r:id="rId4" imgW="1523880" imgH="253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 smtClean="0"/>
              <a:t>Příklad 1: házení 2 vyváženými kostkami</a:t>
            </a:r>
            <a:endParaRPr lang="cs-CZ" sz="3600" dirty="0"/>
          </a:p>
        </p:txBody>
      </p:sp>
      <p:grpSp>
        <p:nvGrpSpPr>
          <p:cNvPr id="93" name="Skupina 92"/>
          <p:cNvGrpSpPr/>
          <p:nvPr/>
        </p:nvGrpSpPr>
        <p:grpSpPr>
          <a:xfrm>
            <a:off x="611560" y="1484784"/>
            <a:ext cx="504056" cy="504056"/>
            <a:chOff x="611560" y="1484784"/>
            <a:chExt cx="504056" cy="504056"/>
          </a:xfrm>
        </p:grpSpPr>
        <p:sp>
          <p:nvSpPr>
            <p:cNvPr id="7" name="Obdélník 6"/>
            <p:cNvSpPr/>
            <p:nvPr/>
          </p:nvSpPr>
          <p:spPr>
            <a:xfrm>
              <a:off x="611560" y="1484784"/>
              <a:ext cx="504056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80" name="Elipsa 79"/>
            <p:cNvSpPr/>
            <p:nvPr/>
          </p:nvSpPr>
          <p:spPr>
            <a:xfrm>
              <a:off x="683568" y="1556792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81" name="Elipsa 80"/>
            <p:cNvSpPr/>
            <p:nvPr/>
          </p:nvSpPr>
          <p:spPr>
            <a:xfrm flipH="1">
              <a:off x="899592" y="1556792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82" name="Elipsa 81"/>
            <p:cNvSpPr/>
            <p:nvPr/>
          </p:nvSpPr>
          <p:spPr>
            <a:xfrm flipH="1">
              <a:off x="683568" y="1709192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83" name="Elipsa 82"/>
            <p:cNvSpPr/>
            <p:nvPr/>
          </p:nvSpPr>
          <p:spPr>
            <a:xfrm>
              <a:off x="899592" y="1709192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84" name="Elipsa 83"/>
            <p:cNvSpPr/>
            <p:nvPr/>
          </p:nvSpPr>
          <p:spPr>
            <a:xfrm flipH="1">
              <a:off x="683568" y="1844824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85" name="Elipsa 84"/>
            <p:cNvSpPr/>
            <p:nvPr/>
          </p:nvSpPr>
          <p:spPr>
            <a:xfrm>
              <a:off x="899592" y="1844824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94" name="Skupina 93"/>
          <p:cNvGrpSpPr/>
          <p:nvPr/>
        </p:nvGrpSpPr>
        <p:grpSpPr>
          <a:xfrm>
            <a:off x="1979712" y="1484784"/>
            <a:ext cx="504056" cy="504056"/>
            <a:chOff x="611560" y="1484784"/>
            <a:chExt cx="504056" cy="504056"/>
          </a:xfrm>
        </p:grpSpPr>
        <p:sp>
          <p:nvSpPr>
            <p:cNvPr id="95" name="Obdélník 94"/>
            <p:cNvSpPr/>
            <p:nvPr/>
          </p:nvSpPr>
          <p:spPr>
            <a:xfrm>
              <a:off x="611560" y="1484784"/>
              <a:ext cx="504056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96" name="Elipsa 95"/>
            <p:cNvSpPr/>
            <p:nvPr/>
          </p:nvSpPr>
          <p:spPr>
            <a:xfrm>
              <a:off x="683568" y="1556792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97" name="Elipsa 96"/>
            <p:cNvSpPr/>
            <p:nvPr/>
          </p:nvSpPr>
          <p:spPr>
            <a:xfrm flipH="1">
              <a:off x="899592" y="1556792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98" name="Elipsa 97"/>
            <p:cNvSpPr/>
            <p:nvPr/>
          </p:nvSpPr>
          <p:spPr>
            <a:xfrm flipH="1">
              <a:off x="683568" y="1709192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99" name="Elipsa 98"/>
            <p:cNvSpPr/>
            <p:nvPr/>
          </p:nvSpPr>
          <p:spPr>
            <a:xfrm>
              <a:off x="899592" y="1709192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00" name="Elipsa 99"/>
            <p:cNvSpPr/>
            <p:nvPr/>
          </p:nvSpPr>
          <p:spPr>
            <a:xfrm flipH="1">
              <a:off x="683568" y="1844824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01" name="Elipsa 100"/>
            <p:cNvSpPr/>
            <p:nvPr/>
          </p:nvSpPr>
          <p:spPr>
            <a:xfrm>
              <a:off x="899592" y="1844824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02" name="Skupina 101"/>
          <p:cNvGrpSpPr/>
          <p:nvPr/>
        </p:nvGrpSpPr>
        <p:grpSpPr>
          <a:xfrm>
            <a:off x="3347864" y="1484784"/>
            <a:ext cx="504056" cy="504056"/>
            <a:chOff x="611560" y="1484784"/>
            <a:chExt cx="504056" cy="504056"/>
          </a:xfrm>
        </p:grpSpPr>
        <p:sp>
          <p:nvSpPr>
            <p:cNvPr id="103" name="Obdélník 102"/>
            <p:cNvSpPr/>
            <p:nvPr/>
          </p:nvSpPr>
          <p:spPr>
            <a:xfrm>
              <a:off x="611560" y="1484784"/>
              <a:ext cx="504056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04" name="Elipsa 103"/>
            <p:cNvSpPr/>
            <p:nvPr/>
          </p:nvSpPr>
          <p:spPr>
            <a:xfrm>
              <a:off x="683568" y="1556792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05" name="Elipsa 104"/>
            <p:cNvSpPr/>
            <p:nvPr/>
          </p:nvSpPr>
          <p:spPr>
            <a:xfrm flipH="1">
              <a:off x="899592" y="1556792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06" name="Elipsa 105"/>
            <p:cNvSpPr/>
            <p:nvPr/>
          </p:nvSpPr>
          <p:spPr>
            <a:xfrm flipH="1">
              <a:off x="683568" y="1709192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07" name="Elipsa 106"/>
            <p:cNvSpPr/>
            <p:nvPr/>
          </p:nvSpPr>
          <p:spPr>
            <a:xfrm>
              <a:off x="899592" y="1709192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08" name="Elipsa 107"/>
            <p:cNvSpPr/>
            <p:nvPr/>
          </p:nvSpPr>
          <p:spPr>
            <a:xfrm flipH="1">
              <a:off x="683568" y="1844824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09" name="Elipsa 108"/>
            <p:cNvSpPr/>
            <p:nvPr/>
          </p:nvSpPr>
          <p:spPr>
            <a:xfrm>
              <a:off x="899592" y="1844824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10" name="Skupina 109"/>
          <p:cNvGrpSpPr/>
          <p:nvPr/>
        </p:nvGrpSpPr>
        <p:grpSpPr>
          <a:xfrm>
            <a:off x="4716016" y="1484784"/>
            <a:ext cx="504056" cy="504056"/>
            <a:chOff x="611560" y="1484784"/>
            <a:chExt cx="504056" cy="504056"/>
          </a:xfrm>
        </p:grpSpPr>
        <p:sp>
          <p:nvSpPr>
            <p:cNvPr id="111" name="Obdélník 110"/>
            <p:cNvSpPr/>
            <p:nvPr/>
          </p:nvSpPr>
          <p:spPr>
            <a:xfrm>
              <a:off x="611560" y="1484784"/>
              <a:ext cx="504056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12" name="Elipsa 111"/>
            <p:cNvSpPr/>
            <p:nvPr/>
          </p:nvSpPr>
          <p:spPr>
            <a:xfrm>
              <a:off x="683568" y="1556792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13" name="Elipsa 112"/>
            <p:cNvSpPr/>
            <p:nvPr/>
          </p:nvSpPr>
          <p:spPr>
            <a:xfrm flipH="1">
              <a:off x="899592" y="1556792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14" name="Elipsa 113"/>
            <p:cNvSpPr/>
            <p:nvPr/>
          </p:nvSpPr>
          <p:spPr>
            <a:xfrm flipH="1">
              <a:off x="683568" y="1709192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15" name="Elipsa 114"/>
            <p:cNvSpPr/>
            <p:nvPr/>
          </p:nvSpPr>
          <p:spPr>
            <a:xfrm>
              <a:off x="899592" y="1709192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16" name="Elipsa 115"/>
            <p:cNvSpPr/>
            <p:nvPr/>
          </p:nvSpPr>
          <p:spPr>
            <a:xfrm flipH="1">
              <a:off x="683568" y="1844824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17" name="Elipsa 116"/>
            <p:cNvSpPr/>
            <p:nvPr/>
          </p:nvSpPr>
          <p:spPr>
            <a:xfrm>
              <a:off x="899592" y="1844824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18" name="Skupina 117"/>
          <p:cNvGrpSpPr/>
          <p:nvPr/>
        </p:nvGrpSpPr>
        <p:grpSpPr>
          <a:xfrm>
            <a:off x="6084168" y="1484784"/>
            <a:ext cx="504056" cy="504056"/>
            <a:chOff x="611560" y="1484784"/>
            <a:chExt cx="504056" cy="504056"/>
          </a:xfrm>
        </p:grpSpPr>
        <p:sp>
          <p:nvSpPr>
            <p:cNvPr id="119" name="Obdélník 118"/>
            <p:cNvSpPr/>
            <p:nvPr/>
          </p:nvSpPr>
          <p:spPr>
            <a:xfrm>
              <a:off x="611560" y="1484784"/>
              <a:ext cx="504056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20" name="Elipsa 119"/>
            <p:cNvSpPr/>
            <p:nvPr/>
          </p:nvSpPr>
          <p:spPr>
            <a:xfrm>
              <a:off x="683568" y="1556792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21" name="Elipsa 120"/>
            <p:cNvSpPr/>
            <p:nvPr/>
          </p:nvSpPr>
          <p:spPr>
            <a:xfrm flipH="1">
              <a:off x="899592" y="1556792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22" name="Elipsa 121"/>
            <p:cNvSpPr/>
            <p:nvPr/>
          </p:nvSpPr>
          <p:spPr>
            <a:xfrm flipH="1">
              <a:off x="683568" y="1709192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23" name="Elipsa 122"/>
            <p:cNvSpPr/>
            <p:nvPr/>
          </p:nvSpPr>
          <p:spPr>
            <a:xfrm>
              <a:off x="899592" y="1709192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24" name="Elipsa 123"/>
            <p:cNvSpPr/>
            <p:nvPr/>
          </p:nvSpPr>
          <p:spPr>
            <a:xfrm flipH="1">
              <a:off x="683568" y="1844824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25" name="Elipsa 124"/>
            <p:cNvSpPr/>
            <p:nvPr/>
          </p:nvSpPr>
          <p:spPr>
            <a:xfrm>
              <a:off x="899592" y="1844824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26" name="Skupina 125"/>
          <p:cNvGrpSpPr/>
          <p:nvPr/>
        </p:nvGrpSpPr>
        <p:grpSpPr>
          <a:xfrm>
            <a:off x="7452320" y="1484784"/>
            <a:ext cx="504056" cy="504056"/>
            <a:chOff x="611560" y="1484784"/>
            <a:chExt cx="504056" cy="504056"/>
          </a:xfrm>
        </p:grpSpPr>
        <p:sp>
          <p:nvSpPr>
            <p:cNvPr id="127" name="Obdélník 126"/>
            <p:cNvSpPr/>
            <p:nvPr/>
          </p:nvSpPr>
          <p:spPr>
            <a:xfrm>
              <a:off x="611560" y="1484784"/>
              <a:ext cx="504056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28" name="Elipsa 127"/>
            <p:cNvSpPr/>
            <p:nvPr/>
          </p:nvSpPr>
          <p:spPr>
            <a:xfrm>
              <a:off x="683568" y="1556792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29" name="Elipsa 128"/>
            <p:cNvSpPr/>
            <p:nvPr/>
          </p:nvSpPr>
          <p:spPr>
            <a:xfrm flipH="1">
              <a:off x="899592" y="1556792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30" name="Elipsa 129"/>
            <p:cNvSpPr/>
            <p:nvPr/>
          </p:nvSpPr>
          <p:spPr>
            <a:xfrm flipH="1">
              <a:off x="683568" y="1709192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31" name="Elipsa 130"/>
            <p:cNvSpPr/>
            <p:nvPr/>
          </p:nvSpPr>
          <p:spPr>
            <a:xfrm>
              <a:off x="899592" y="1709192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32" name="Elipsa 131"/>
            <p:cNvSpPr/>
            <p:nvPr/>
          </p:nvSpPr>
          <p:spPr>
            <a:xfrm flipH="1">
              <a:off x="683568" y="1844824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33" name="Elipsa 132"/>
            <p:cNvSpPr/>
            <p:nvPr/>
          </p:nvSpPr>
          <p:spPr>
            <a:xfrm>
              <a:off x="899592" y="1844824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42" name="Skupina 141"/>
          <p:cNvGrpSpPr/>
          <p:nvPr/>
        </p:nvGrpSpPr>
        <p:grpSpPr>
          <a:xfrm>
            <a:off x="1187624" y="1484784"/>
            <a:ext cx="504056" cy="504056"/>
            <a:chOff x="1187624" y="1484784"/>
            <a:chExt cx="504056" cy="504056"/>
          </a:xfrm>
        </p:grpSpPr>
        <p:sp>
          <p:nvSpPr>
            <p:cNvPr id="135" name="Obdélník 134"/>
            <p:cNvSpPr/>
            <p:nvPr/>
          </p:nvSpPr>
          <p:spPr>
            <a:xfrm>
              <a:off x="1187624" y="1484784"/>
              <a:ext cx="504056" cy="50405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36" name="Elipsa 135"/>
            <p:cNvSpPr/>
            <p:nvPr/>
          </p:nvSpPr>
          <p:spPr>
            <a:xfrm>
              <a:off x="1259632" y="155679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37" name="Elipsa 136"/>
            <p:cNvSpPr/>
            <p:nvPr/>
          </p:nvSpPr>
          <p:spPr>
            <a:xfrm flipH="1">
              <a:off x="1475656" y="155679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38" name="Elipsa 137"/>
            <p:cNvSpPr/>
            <p:nvPr/>
          </p:nvSpPr>
          <p:spPr>
            <a:xfrm flipH="1">
              <a:off x="1259632" y="170919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39" name="Elipsa 138"/>
            <p:cNvSpPr/>
            <p:nvPr/>
          </p:nvSpPr>
          <p:spPr>
            <a:xfrm>
              <a:off x="1475656" y="170919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40" name="Elipsa 139"/>
            <p:cNvSpPr/>
            <p:nvPr/>
          </p:nvSpPr>
          <p:spPr>
            <a:xfrm flipH="1">
              <a:off x="1259632" y="1844824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41" name="Elipsa 140"/>
            <p:cNvSpPr/>
            <p:nvPr/>
          </p:nvSpPr>
          <p:spPr>
            <a:xfrm>
              <a:off x="1475656" y="1844824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43" name="Skupina 142"/>
          <p:cNvGrpSpPr/>
          <p:nvPr/>
        </p:nvGrpSpPr>
        <p:grpSpPr>
          <a:xfrm>
            <a:off x="1187624" y="2132856"/>
            <a:ext cx="504056" cy="504056"/>
            <a:chOff x="1187624" y="1484784"/>
            <a:chExt cx="504056" cy="504056"/>
          </a:xfrm>
        </p:grpSpPr>
        <p:sp>
          <p:nvSpPr>
            <p:cNvPr id="144" name="Obdélník 143"/>
            <p:cNvSpPr/>
            <p:nvPr/>
          </p:nvSpPr>
          <p:spPr>
            <a:xfrm>
              <a:off x="1187624" y="1484784"/>
              <a:ext cx="504056" cy="50405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45" name="Elipsa 144"/>
            <p:cNvSpPr/>
            <p:nvPr/>
          </p:nvSpPr>
          <p:spPr>
            <a:xfrm>
              <a:off x="1259632" y="155679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46" name="Elipsa 145"/>
            <p:cNvSpPr/>
            <p:nvPr/>
          </p:nvSpPr>
          <p:spPr>
            <a:xfrm flipH="1">
              <a:off x="1475656" y="155679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47" name="Elipsa 146"/>
            <p:cNvSpPr/>
            <p:nvPr/>
          </p:nvSpPr>
          <p:spPr>
            <a:xfrm flipH="1">
              <a:off x="1259632" y="170919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48" name="Elipsa 147"/>
            <p:cNvSpPr/>
            <p:nvPr/>
          </p:nvSpPr>
          <p:spPr>
            <a:xfrm>
              <a:off x="1475656" y="170919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49" name="Elipsa 148"/>
            <p:cNvSpPr/>
            <p:nvPr/>
          </p:nvSpPr>
          <p:spPr>
            <a:xfrm flipH="1">
              <a:off x="1259632" y="1844824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50" name="Elipsa 149"/>
            <p:cNvSpPr/>
            <p:nvPr/>
          </p:nvSpPr>
          <p:spPr>
            <a:xfrm>
              <a:off x="1475656" y="1844824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51" name="Skupina 150"/>
          <p:cNvGrpSpPr/>
          <p:nvPr/>
        </p:nvGrpSpPr>
        <p:grpSpPr>
          <a:xfrm>
            <a:off x="1187624" y="2780928"/>
            <a:ext cx="504056" cy="504056"/>
            <a:chOff x="1187624" y="1484784"/>
            <a:chExt cx="504056" cy="504056"/>
          </a:xfrm>
        </p:grpSpPr>
        <p:sp>
          <p:nvSpPr>
            <p:cNvPr id="152" name="Obdélník 151"/>
            <p:cNvSpPr/>
            <p:nvPr/>
          </p:nvSpPr>
          <p:spPr>
            <a:xfrm>
              <a:off x="1187624" y="1484784"/>
              <a:ext cx="504056" cy="50405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53" name="Elipsa 152"/>
            <p:cNvSpPr/>
            <p:nvPr/>
          </p:nvSpPr>
          <p:spPr>
            <a:xfrm>
              <a:off x="1259632" y="155679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54" name="Elipsa 153"/>
            <p:cNvSpPr/>
            <p:nvPr/>
          </p:nvSpPr>
          <p:spPr>
            <a:xfrm flipH="1">
              <a:off x="1475656" y="155679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55" name="Elipsa 154"/>
            <p:cNvSpPr/>
            <p:nvPr/>
          </p:nvSpPr>
          <p:spPr>
            <a:xfrm flipH="1">
              <a:off x="1259632" y="170919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56" name="Elipsa 155"/>
            <p:cNvSpPr/>
            <p:nvPr/>
          </p:nvSpPr>
          <p:spPr>
            <a:xfrm>
              <a:off x="1475656" y="170919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57" name="Elipsa 156"/>
            <p:cNvSpPr/>
            <p:nvPr/>
          </p:nvSpPr>
          <p:spPr>
            <a:xfrm flipH="1">
              <a:off x="1259632" y="1844824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58" name="Elipsa 157"/>
            <p:cNvSpPr/>
            <p:nvPr/>
          </p:nvSpPr>
          <p:spPr>
            <a:xfrm>
              <a:off x="1475656" y="1844824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59" name="Skupina 158"/>
          <p:cNvGrpSpPr/>
          <p:nvPr/>
        </p:nvGrpSpPr>
        <p:grpSpPr>
          <a:xfrm>
            <a:off x="1187624" y="3429000"/>
            <a:ext cx="504056" cy="504056"/>
            <a:chOff x="1187624" y="1484784"/>
            <a:chExt cx="504056" cy="504056"/>
          </a:xfrm>
        </p:grpSpPr>
        <p:sp>
          <p:nvSpPr>
            <p:cNvPr id="160" name="Obdélník 159"/>
            <p:cNvSpPr/>
            <p:nvPr/>
          </p:nvSpPr>
          <p:spPr>
            <a:xfrm>
              <a:off x="1187624" y="1484784"/>
              <a:ext cx="504056" cy="50405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61" name="Elipsa 160"/>
            <p:cNvSpPr/>
            <p:nvPr/>
          </p:nvSpPr>
          <p:spPr>
            <a:xfrm>
              <a:off x="1259632" y="155679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62" name="Elipsa 161"/>
            <p:cNvSpPr/>
            <p:nvPr/>
          </p:nvSpPr>
          <p:spPr>
            <a:xfrm flipH="1">
              <a:off x="1475656" y="155679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63" name="Elipsa 162"/>
            <p:cNvSpPr/>
            <p:nvPr/>
          </p:nvSpPr>
          <p:spPr>
            <a:xfrm flipH="1">
              <a:off x="1259632" y="170919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64" name="Elipsa 163"/>
            <p:cNvSpPr/>
            <p:nvPr/>
          </p:nvSpPr>
          <p:spPr>
            <a:xfrm>
              <a:off x="1475656" y="170919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65" name="Elipsa 164"/>
            <p:cNvSpPr/>
            <p:nvPr/>
          </p:nvSpPr>
          <p:spPr>
            <a:xfrm flipH="1">
              <a:off x="1259632" y="1844824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66" name="Elipsa 165"/>
            <p:cNvSpPr/>
            <p:nvPr/>
          </p:nvSpPr>
          <p:spPr>
            <a:xfrm>
              <a:off x="1475656" y="1844824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67" name="Skupina 166"/>
          <p:cNvGrpSpPr/>
          <p:nvPr/>
        </p:nvGrpSpPr>
        <p:grpSpPr>
          <a:xfrm>
            <a:off x="1187624" y="4077072"/>
            <a:ext cx="504056" cy="504056"/>
            <a:chOff x="1187624" y="1484784"/>
            <a:chExt cx="504056" cy="504056"/>
          </a:xfrm>
        </p:grpSpPr>
        <p:sp>
          <p:nvSpPr>
            <p:cNvPr id="168" name="Obdélník 167"/>
            <p:cNvSpPr/>
            <p:nvPr/>
          </p:nvSpPr>
          <p:spPr>
            <a:xfrm>
              <a:off x="1187624" y="1484784"/>
              <a:ext cx="504056" cy="50405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69" name="Elipsa 168"/>
            <p:cNvSpPr/>
            <p:nvPr/>
          </p:nvSpPr>
          <p:spPr>
            <a:xfrm>
              <a:off x="1259632" y="155679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70" name="Elipsa 169"/>
            <p:cNvSpPr/>
            <p:nvPr/>
          </p:nvSpPr>
          <p:spPr>
            <a:xfrm flipH="1">
              <a:off x="1475656" y="155679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71" name="Elipsa 170"/>
            <p:cNvSpPr/>
            <p:nvPr/>
          </p:nvSpPr>
          <p:spPr>
            <a:xfrm flipH="1">
              <a:off x="1259632" y="170919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72" name="Elipsa 171"/>
            <p:cNvSpPr/>
            <p:nvPr/>
          </p:nvSpPr>
          <p:spPr>
            <a:xfrm>
              <a:off x="1475656" y="170919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73" name="Elipsa 172"/>
            <p:cNvSpPr/>
            <p:nvPr/>
          </p:nvSpPr>
          <p:spPr>
            <a:xfrm flipH="1">
              <a:off x="1259632" y="1844824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74" name="Elipsa 173"/>
            <p:cNvSpPr/>
            <p:nvPr/>
          </p:nvSpPr>
          <p:spPr>
            <a:xfrm>
              <a:off x="1475656" y="1844824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75" name="Skupina 174"/>
          <p:cNvGrpSpPr/>
          <p:nvPr/>
        </p:nvGrpSpPr>
        <p:grpSpPr>
          <a:xfrm>
            <a:off x="1187624" y="4725144"/>
            <a:ext cx="504056" cy="504056"/>
            <a:chOff x="1187624" y="1484784"/>
            <a:chExt cx="504056" cy="504056"/>
          </a:xfrm>
        </p:grpSpPr>
        <p:sp>
          <p:nvSpPr>
            <p:cNvPr id="176" name="Obdélník 175"/>
            <p:cNvSpPr/>
            <p:nvPr/>
          </p:nvSpPr>
          <p:spPr>
            <a:xfrm>
              <a:off x="1187624" y="1484784"/>
              <a:ext cx="504056" cy="50405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77" name="Elipsa 176"/>
            <p:cNvSpPr/>
            <p:nvPr/>
          </p:nvSpPr>
          <p:spPr>
            <a:xfrm>
              <a:off x="1259632" y="155679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78" name="Elipsa 177"/>
            <p:cNvSpPr/>
            <p:nvPr/>
          </p:nvSpPr>
          <p:spPr>
            <a:xfrm flipH="1">
              <a:off x="1475656" y="155679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79" name="Elipsa 178"/>
            <p:cNvSpPr/>
            <p:nvPr/>
          </p:nvSpPr>
          <p:spPr>
            <a:xfrm flipH="1">
              <a:off x="1259632" y="170919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80" name="Elipsa 179"/>
            <p:cNvSpPr/>
            <p:nvPr/>
          </p:nvSpPr>
          <p:spPr>
            <a:xfrm>
              <a:off x="1475656" y="170919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81" name="Elipsa 180"/>
            <p:cNvSpPr/>
            <p:nvPr/>
          </p:nvSpPr>
          <p:spPr>
            <a:xfrm flipH="1">
              <a:off x="1259632" y="1844824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82" name="Elipsa 181"/>
            <p:cNvSpPr/>
            <p:nvPr/>
          </p:nvSpPr>
          <p:spPr>
            <a:xfrm>
              <a:off x="1475656" y="1844824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91" name="Skupina 190"/>
          <p:cNvGrpSpPr/>
          <p:nvPr/>
        </p:nvGrpSpPr>
        <p:grpSpPr>
          <a:xfrm>
            <a:off x="611560" y="2132856"/>
            <a:ext cx="504056" cy="504056"/>
            <a:chOff x="611560" y="2132856"/>
            <a:chExt cx="504056" cy="504056"/>
          </a:xfrm>
        </p:grpSpPr>
        <p:sp>
          <p:nvSpPr>
            <p:cNvPr id="184" name="Obdélník 183"/>
            <p:cNvSpPr/>
            <p:nvPr/>
          </p:nvSpPr>
          <p:spPr>
            <a:xfrm>
              <a:off x="611560" y="2132856"/>
              <a:ext cx="504056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85" name="Elipsa 184"/>
            <p:cNvSpPr/>
            <p:nvPr/>
          </p:nvSpPr>
          <p:spPr>
            <a:xfrm>
              <a:off x="683568" y="2204864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86" name="Elipsa 185"/>
            <p:cNvSpPr/>
            <p:nvPr/>
          </p:nvSpPr>
          <p:spPr>
            <a:xfrm flipH="1">
              <a:off x="899592" y="2204864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88" name="Elipsa 187"/>
            <p:cNvSpPr/>
            <p:nvPr/>
          </p:nvSpPr>
          <p:spPr>
            <a:xfrm>
              <a:off x="809588" y="2348880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89" name="Elipsa 188"/>
            <p:cNvSpPr/>
            <p:nvPr/>
          </p:nvSpPr>
          <p:spPr>
            <a:xfrm flipH="1">
              <a:off x="683568" y="2492896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90" name="Elipsa 189"/>
            <p:cNvSpPr/>
            <p:nvPr/>
          </p:nvSpPr>
          <p:spPr>
            <a:xfrm>
              <a:off x="899592" y="2492896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92" name="Skupina 191"/>
          <p:cNvGrpSpPr/>
          <p:nvPr/>
        </p:nvGrpSpPr>
        <p:grpSpPr>
          <a:xfrm>
            <a:off x="1979712" y="2132856"/>
            <a:ext cx="504056" cy="504056"/>
            <a:chOff x="611560" y="2132856"/>
            <a:chExt cx="504056" cy="504056"/>
          </a:xfrm>
        </p:grpSpPr>
        <p:sp>
          <p:nvSpPr>
            <p:cNvPr id="193" name="Obdélník 192"/>
            <p:cNvSpPr/>
            <p:nvPr/>
          </p:nvSpPr>
          <p:spPr>
            <a:xfrm>
              <a:off x="611560" y="2132856"/>
              <a:ext cx="504056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94" name="Elipsa 193"/>
            <p:cNvSpPr/>
            <p:nvPr/>
          </p:nvSpPr>
          <p:spPr>
            <a:xfrm>
              <a:off x="683568" y="2204864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95" name="Elipsa 194"/>
            <p:cNvSpPr/>
            <p:nvPr/>
          </p:nvSpPr>
          <p:spPr>
            <a:xfrm flipH="1">
              <a:off x="899592" y="2204864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96" name="Elipsa 195"/>
            <p:cNvSpPr/>
            <p:nvPr/>
          </p:nvSpPr>
          <p:spPr>
            <a:xfrm>
              <a:off x="809588" y="2348880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97" name="Elipsa 196"/>
            <p:cNvSpPr/>
            <p:nvPr/>
          </p:nvSpPr>
          <p:spPr>
            <a:xfrm flipH="1">
              <a:off x="683568" y="2492896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98" name="Elipsa 197"/>
            <p:cNvSpPr/>
            <p:nvPr/>
          </p:nvSpPr>
          <p:spPr>
            <a:xfrm>
              <a:off x="899592" y="2492896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99" name="Skupina 198"/>
          <p:cNvGrpSpPr/>
          <p:nvPr/>
        </p:nvGrpSpPr>
        <p:grpSpPr>
          <a:xfrm>
            <a:off x="3347864" y="2132856"/>
            <a:ext cx="504056" cy="504056"/>
            <a:chOff x="611560" y="2132856"/>
            <a:chExt cx="504056" cy="504056"/>
          </a:xfrm>
        </p:grpSpPr>
        <p:sp>
          <p:nvSpPr>
            <p:cNvPr id="200" name="Obdélník 199"/>
            <p:cNvSpPr/>
            <p:nvPr/>
          </p:nvSpPr>
          <p:spPr>
            <a:xfrm>
              <a:off x="611560" y="2132856"/>
              <a:ext cx="504056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01" name="Elipsa 200"/>
            <p:cNvSpPr/>
            <p:nvPr/>
          </p:nvSpPr>
          <p:spPr>
            <a:xfrm>
              <a:off x="683568" y="2204864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02" name="Elipsa 201"/>
            <p:cNvSpPr/>
            <p:nvPr/>
          </p:nvSpPr>
          <p:spPr>
            <a:xfrm flipH="1">
              <a:off x="899592" y="2204864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03" name="Elipsa 202"/>
            <p:cNvSpPr/>
            <p:nvPr/>
          </p:nvSpPr>
          <p:spPr>
            <a:xfrm>
              <a:off x="809588" y="2348880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04" name="Elipsa 203"/>
            <p:cNvSpPr/>
            <p:nvPr/>
          </p:nvSpPr>
          <p:spPr>
            <a:xfrm flipH="1">
              <a:off x="683568" y="2492896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05" name="Elipsa 204"/>
            <p:cNvSpPr/>
            <p:nvPr/>
          </p:nvSpPr>
          <p:spPr>
            <a:xfrm>
              <a:off x="899592" y="2492896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206" name="Skupina 205"/>
          <p:cNvGrpSpPr/>
          <p:nvPr/>
        </p:nvGrpSpPr>
        <p:grpSpPr>
          <a:xfrm>
            <a:off x="4716016" y="2132856"/>
            <a:ext cx="504056" cy="504056"/>
            <a:chOff x="611560" y="2132856"/>
            <a:chExt cx="504056" cy="504056"/>
          </a:xfrm>
        </p:grpSpPr>
        <p:sp>
          <p:nvSpPr>
            <p:cNvPr id="207" name="Obdélník 206"/>
            <p:cNvSpPr/>
            <p:nvPr/>
          </p:nvSpPr>
          <p:spPr>
            <a:xfrm>
              <a:off x="611560" y="2132856"/>
              <a:ext cx="504056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08" name="Elipsa 207"/>
            <p:cNvSpPr/>
            <p:nvPr/>
          </p:nvSpPr>
          <p:spPr>
            <a:xfrm>
              <a:off x="683568" y="2204864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09" name="Elipsa 208"/>
            <p:cNvSpPr/>
            <p:nvPr/>
          </p:nvSpPr>
          <p:spPr>
            <a:xfrm flipH="1">
              <a:off x="899592" y="2204864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10" name="Elipsa 209"/>
            <p:cNvSpPr/>
            <p:nvPr/>
          </p:nvSpPr>
          <p:spPr>
            <a:xfrm>
              <a:off x="809588" y="2348880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11" name="Elipsa 210"/>
            <p:cNvSpPr/>
            <p:nvPr/>
          </p:nvSpPr>
          <p:spPr>
            <a:xfrm flipH="1">
              <a:off x="683568" y="2492896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12" name="Elipsa 211"/>
            <p:cNvSpPr/>
            <p:nvPr/>
          </p:nvSpPr>
          <p:spPr>
            <a:xfrm>
              <a:off x="899592" y="2492896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213" name="Skupina 212"/>
          <p:cNvGrpSpPr/>
          <p:nvPr/>
        </p:nvGrpSpPr>
        <p:grpSpPr>
          <a:xfrm>
            <a:off x="6084168" y="2132856"/>
            <a:ext cx="504056" cy="504056"/>
            <a:chOff x="611560" y="2132856"/>
            <a:chExt cx="504056" cy="504056"/>
          </a:xfrm>
        </p:grpSpPr>
        <p:sp>
          <p:nvSpPr>
            <p:cNvPr id="214" name="Obdélník 213"/>
            <p:cNvSpPr/>
            <p:nvPr/>
          </p:nvSpPr>
          <p:spPr>
            <a:xfrm>
              <a:off x="611560" y="2132856"/>
              <a:ext cx="504056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15" name="Elipsa 214"/>
            <p:cNvSpPr/>
            <p:nvPr/>
          </p:nvSpPr>
          <p:spPr>
            <a:xfrm>
              <a:off x="683568" y="2204864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16" name="Elipsa 215"/>
            <p:cNvSpPr/>
            <p:nvPr/>
          </p:nvSpPr>
          <p:spPr>
            <a:xfrm flipH="1">
              <a:off x="899592" y="2204864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17" name="Elipsa 216"/>
            <p:cNvSpPr/>
            <p:nvPr/>
          </p:nvSpPr>
          <p:spPr>
            <a:xfrm>
              <a:off x="809588" y="2348880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18" name="Elipsa 217"/>
            <p:cNvSpPr/>
            <p:nvPr/>
          </p:nvSpPr>
          <p:spPr>
            <a:xfrm flipH="1">
              <a:off x="683568" y="2492896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19" name="Elipsa 218"/>
            <p:cNvSpPr/>
            <p:nvPr/>
          </p:nvSpPr>
          <p:spPr>
            <a:xfrm>
              <a:off x="899592" y="2492896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220" name="Skupina 219"/>
          <p:cNvGrpSpPr/>
          <p:nvPr/>
        </p:nvGrpSpPr>
        <p:grpSpPr>
          <a:xfrm>
            <a:off x="7452320" y="2132856"/>
            <a:ext cx="504056" cy="504056"/>
            <a:chOff x="611560" y="2132856"/>
            <a:chExt cx="504056" cy="504056"/>
          </a:xfrm>
        </p:grpSpPr>
        <p:sp>
          <p:nvSpPr>
            <p:cNvPr id="221" name="Obdélník 220"/>
            <p:cNvSpPr/>
            <p:nvPr/>
          </p:nvSpPr>
          <p:spPr>
            <a:xfrm>
              <a:off x="611560" y="2132856"/>
              <a:ext cx="504056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22" name="Elipsa 221"/>
            <p:cNvSpPr/>
            <p:nvPr/>
          </p:nvSpPr>
          <p:spPr>
            <a:xfrm>
              <a:off x="683568" y="2204864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23" name="Elipsa 222"/>
            <p:cNvSpPr/>
            <p:nvPr/>
          </p:nvSpPr>
          <p:spPr>
            <a:xfrm flipH="1">
              <a:off x="899592" y="2204864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24" name="Elipsa 223"/>
            <p:cNvSpPr/>
            <p:nvPr/>
          </p:nvSpPr>
          <p:spPr>
            <a:xfrm>
              <a:off x="809588" y="2348880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25" name="Elipsa 224"/>
            <p:cNvSpPr/>
            <p:nvPr/>
          </p:nvSpPr>
          <p:spPr>
            <a:xfrm flipH="1">
              <a:off x="683568" y="2492896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26" name="Elipsa 225"/>
            <p:cNvSpPr/>
            <p:nvPr/>
          </p:nvSpPr>
          <p:spPr>
            <a:xfrm>
              <a:off x="899592" y="2492896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234" name="Skupina 233"/>
          <p:cNvGrpSpPr/>
          <p:nvPr/>
        </p:nvGrpSpPr>
        <p:grpSpPr>
          <a:xfrm>
            <a:off x="611560" y="2780928"/>
            <a:ext cx="504056" cy="504056"/>
            <a:chOff x="611560" y="2780928"/>
            <a:chExt cx="504056" cy="504056"/>
          </a:xfrm>
        </p:grpSpPr>
        <p:sp>
          <p:nvSpPr>
            <p:cNvPr id="228" name="Obdélník 227"/>
            <p:cNvSpPr/>
            <p:nvPr/>
          </p:nvSpPr>
          <p:spPr>
            <a:xfrm>
              <a:off x="611560" y="2780928"/>
              <a:ext cx="504056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29" name="Elipsa 228"/>
            <p:cNvSpPr/>
            <p:nvPr/>
          </p:nvSpPr>
          <p:spPr>
            <a:xfrm>
              <a:off x="683568" y="2852936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30" name="Elipsa 229"/>
            <p:cNvSpPr/>
            <p:nvPr/>
          </p:nvSpPr>
          <p:spPr>
            <a:xfrm flipH="1">
              <a:off x="899592" y="2852936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32" name="Elipsa 231"/>
            <p:cNvSpPr/>
            <p:nvPr/>
          </p:nvSpPr>
          <p:spPr>
            <a:xfrm flipH="1">
              <a:off x="683568" y="3140968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33" name="Elipsa 232"/>
            <p:cNvSpPr/>
            <p:nvPr/>
          </p:nvSpPr>
          <p:spPr>
            <a:xfrm>
              <a:off x="899592" y="3140968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235" name="Skupina 234"/>
          <p:cNvGrpSpPr/>
          <p:nvPr/>
        </p:nvGrpSpPr>
        <p:grpSpPr>
          <a:xfrm>
            <a:off x="1979712" y="2780928"/>
            <a:ext cx="504056" cy="504056"/>
            <a:chOff x="611560" y="2780928"/>
            <a:chExt cx="504056" cy="504056"/>
          </a:xfrm>
        </p:grpSpPr>
        <p:sp>
          <p:nvSpPr>
            <p:cNvPr id="236" name="Obdélník 235"/>
            <p:cNvSpPr/>
            <p:nvPr/>
          </p:nvSpPr>
          <p:spPr>
            <a:xfrm>
              <a:off x="611560" y="2780928"/>
              <a:ext cx="504056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37" name="Elipsa 236"/>
            <p:cNvSpPr/>
            <p:nvPr/>
          </p:nvSpPr>
          <p:spPr>
            <a:xfrm>
              <a:off x="683568" y="2852936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38" name="Elipsa 237"/>
            <p:cNvSpPr/>
            <p:nvPr/>
          </p:nvSpPr>
          <p:spPr>
            <a:xfrm flipH="1">
              <a:off x="899592" y="2852936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39" name="Elipsa 238"/>
            <p:cNvSpPr/>
            <p:nvPr/>
          </p:nvSpPr>
          <p:spPr>
            <a:xfrm flipH="1">
              <a:off x="683568" y="3140968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40" name="Elipsa 239"/>
            <p:cNvSpPr/>
            <p:nvPr/>
          </p:nvSpPr>
          <p:spPr>
            <a:xfrm>
              <a:off x="899592" y="3140968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241" name="Skupina 240"/>
          <p:cNvGrpSpPr/>
          <p:nvPr/>
        </p:nvGrpSpPr>
        <p:grpSpPr>
          <a:xfrm>
            <a:off x="3347864" y="2780928"/>
            <a:ext cx="504056" cy="504056"/>
            <a:chOff x="611560" y="2780928"/>
            <a:chExt cx="504056" cy="504056"/>
          </a:xfrm>
        </p:grpSpPr>
        <p:sp>
          <p:nvSpPr>
            <p:cNvPr id="242" name="Obdélník 241"/>
            <p:cNvSpPr/>
            <p:nvPr/>
          </p:nvSpPr>
          <p:spPr>
            <a:xfrm>
              <a:off x="611560" y="2780928"/>
              <a:ext cx="504056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43" name="Elipsa 242"/>
            <p:cNvSpPr/>
            <p:nvPr/>
          </p:nvSpPr>
          <p:spPr>
            <a:xfrm>
              <a:off x="683568" y="2852936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44" name="Elipsa 243"/>
            <p:cNvSpPr/>
            <p:nvPr/>
          </p:nvSpPr>
          <p:spPr>
            <a:xfrm flipH="1">
              <a:off x="899592" y="2852936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45" name="Elipsa 244"/>
            <p:cNvSpPr/>
            <p:nvPr/>
          </p:nvSpPr>
          <p:spPr>
            <a:xfrm flipH="1">
              <a:off x="683568" y="3140968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46" name="Elipsa 245"/>
            <p:cNvSpPr/>
            <p:nvPr/>
          </p:nvSpPr>
          <p:spPr>
            <a:xfrm>
              <a:off x="899592" y="3140968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247" name="Skupina 246"/>
          <p:cNvGrpSpPr/>
          <p:nvPr/>
        </p:nvGrpSpPr>
        <p:grpSpPr>
          <a:xfrm>
            <a:off x="4716016" y="2780928"/>
            <a:ext cx="504056" cy="504056"/>
            <a:chOff x="611560" y="2780928"/>
            <a:chExt cx="504056" cy="504056"/>
          </a:xfrm>
        </p:grpSpPr>
        <p:sp>
          <p:nvSpPr>
            <p:cNvPr id="248" name="Obdélník 247"/>
            <p:cNvSpPr/>
            <p:nvPr/>
          </p:nvSpPr>
          <p:spPr>
            <a:xfrm>
              <a:off x="611560" y="2780928"/>
              <a:ext cx="504056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49" name="Elipsa 248"/>
            <p:cNvSpPr/>
            <p:nvPr/>
          </p:nvSpPr>
          <p:spPr>
            <a:xfrm>
              <a:off x="683568" y="2852936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50" name="Elipsa 249"/>
            <p:cNvSpPr/>
            <p:nvPr/>
          </p:nvSpPr>
          <p:spPr>
            <a:xfrm flipH="1">
              <a:off x="899592" y="2852936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51" name="Elipsa 250"/>
            <p:cNvSpPr/>
            <p:nvPr/>
          </p:nvSpPr>
          <p:spPr>
            <a:xfrm flipH="1">
              <a:off x="683568" y="3140968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52" name="Elipsa 251"/>
            <p:cNvSpPr/>
            <p:nvPr/>
          </p:nvSpPr>
          <p:spPr>
            <a:xfrm>
              <a:off x="899592" y="3140968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253" name="Skupina 252"/>
          <p:cNvGrpSpPr/>
          <p:nvPr/>
        </p:nvGrpSpPr>
        <p:grpSpPr>
          <a:xfrm>
            <a:off x="6084168" y="2780928"/>
            <a:ext cx="504056" cy="504056"/>
            <a:chOff x="611560" y="2780928"/>
            <a:chExt cx="504056" cy="504056"/>
          </a:xfrm>
        </p:grpSpPr>
        <p:sp>
          <p:nvSpPr>
            <p:cNvPr id="254" name="Obdélník 253"/>
            <p:cNvSpPr/>
            <p:nvPr/>
          </p:nvSpPr>
          <p:spPr>
            <a:xfrm>
              <a:off x="611560" y="2780928"/>
              <a:ext cx="504056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55" name="Elipsa 254"/>
            <p:cNvSpPr/>
            <p:nvPr/>
          </p:nvSpPr>
          <p:spPr>
            <a:xfrm>
              <a:off x="683568" y="2852936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56" name="Elipsa 255"/>
            <p:cNvSpPr/>
            <p:nvPr/>
          </p:nvSpPr>
          <p:spPr>
            <a:xfrm flipH="1">
              <a:off x="899592" y="2852936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57" name="Elipsa 256"/>
            <p:cNvSpPr/>
            <p:nvPr/>
          </p:nvSpPr>
          <p:spPr>
            <a:xfrm flipH="1">
              <a:off x="683568" y="3140968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58" name="Elipsa 257"/>
            <p:cNvSpPr/>
            <p:nvPr/>
          </p:nvSpPr>
          <p:spPr>
            <a:xfrm>
              <a:off x="899592" y="3140968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259" name="Skupina 258"/>
          <p:cNvGrpSpPr/>
          <p:nvPr/>
        </p:nvGrpSpPr>
        <p:grpSpPr>
          <a:xfrm>
            <a:off x="7452320" y="2780928"/>
            <a:ext cx="504056" cy="504056"/>
            <a:chOff x="611560" y="2780928"/>
            <a:chExt cx="504056" cy="504056"/>
          </a:xfrm>
        </p:grpSpPr>
        <p:sp>
          <p:nvSpPr>
            <p:cNvPr id="260" name="Obdélník 259"/>
            <p:cNvSpPr/>
            <p:nvPr/>
          </p:nvSpPr>
          <p:spPr>
            <a:xfrm>
              <a:off x="611560" y="2780928"/>
              <a:ext cx="504056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61" name="Elipsa 260"/>
            <p:cNvSpPr/>
            <p:nvPr/>
          </p:nvSpPr>
          <p:spPr>
            <a:xfrm>
              <a:off x="683568" y="2852936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62" name="Elipsa 261"/>
            <p:cNvSpPr/>
            <p:nvPr/>
          </p:nvSpPr>
          <p:spPr>
            <a:xfrm flipH="1">
              <a:off x="899592" y="2852936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63" name="Elipsa 262"/>
            <p:cNvSpPr/>
            <p:nvPr/>
          </p:nvSpPr>
          <p:spPr>
            <a:xfrm flipH="1">
              <a:off x="683568" y="3140968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64" name="Elipsa 263"/>
            <p:cNvSpPr/>
            <p:nvPr/>
          </p:nvSpPr>
          <p:spPr>
            <a:xfrm>
              <a:off x="899592" y="3140968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278" name="Skupina 277"/>
          <p:cNvGrpSpPr/>
          <p:nvPr/>
        </p:nvGrpSpPr>
        <p:grpSpPr>
          <a:xfrm>
            <a:off x="611560" y="3429000"/>
            <a:ext cx="504056" cy="504056"/>
            <a:chOff x="611560" y="3429000"/>
            <a:chExt cx="504056" cy="504056"/>
          </a:xfrm>
        </p:grpSpPr>
        <p:sp>
          <p:nvSpPr>
            <p:cNvPr id="272" name="Obdélník 271"/>
            <p:cNvSpPr/>
            <p:nvPr/>
          </p:nvSpPr>
          <p:spPr>
            <a:xfrm>
              <a:off x="611560" y="3429000"/>
              <a:ext cx="504056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74" name="Elipsa 273"/>
            <p:cNvSpPr/>
            <p:nvPr/>
          </p:nvSpPr>
          <p:spPr>
            <a:xfrm flipH="1">
              <a:off x="899592" y="3501008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75" name="Elipsa 274"/>
            <p:cNvSpPr/>
            <p:nvPr/>
          </p:nvSpPr>
          <p:spPr>
            <a:xfrm>
              <a:off x="809588" y="3627028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76" name="Elipsa 275"/>
            <p:cNvSpPr/>
            <p:nvPr/>
          </p:nvSpPr>
          <p:spPr>
            <a:xfrm flipH="1">
              <a:off x="683568" y="3753048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279" name="Skupina 278"/>
          <p:cNvGrpSpPr/>
          <p:nvPr/>
        </p:nvGrpSpPr>
        <p:grpSpPr>
          <a:xfrm>
            <a:off x="1979712" y="3429000"/>
            <a:ext cx="504056" cy="504056"/>
            <a:chOff x="611560" y="3429000"/>
            <a:chExt cx="504056" cy="504056"/>
          </a:xfrm>
        </p:grpSpPr>
        <p:sp>
          <p:nvSpPr>
            <p:cNvPr id="280" name="Obdélník 279"/>
            <p:cNvSpPr/>
            <p:nvPr/>
          </p:nvSpPr>
          <p:spPr>
            <a:xfrm>
              <a:off x="611560" y="3429000"/>
              <a:ext cx="504056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81" name="Elipsa 280"/>
            <p:cNvSpPr/>
            <p:nvPr/>
          </p:nvSpPr>
          <p:spPr>
            <a:xfrm flipH="1">
              <a:off x="899592" y="3501008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82" name="Elipsa 281"/>
            <p:cNvSpPr/>
            <p:nvPr/>
          </p:nvSpPr>
          <p:spPr>
            <a:xfrm>
              <a:off x="809588" y="3627028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83" name="Elipsa 282"/>
            <p:cNvSpPr/>
            <p:nvPr/>
          </p:nvSpPr>
          <p:spPr>
            <a:xfrm flipH="1">
              <a:off x="683568" y="3753048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284" name="Skupina 283"/>
          <p:cNvGrpSpPr/>
          <p:nvPr/>
        </p:nvGrpSpPr>
        <p:grpSpPr>
          <a:xfrm>
            <a:off x="3347864" y="3429000"/>
            <a:ext cx="504056" cy="504056"/>
            <a:chOff x="611560" y="3429000"/>
            <a:chExt cx="504056" cy="504056"/>
          </a:xfrm>
        </p:grpSpPr>
        <p:sp>
          <p:nvSpPr>
            <p:cNvPr id="285" name="Obdélník 284"/>
            <p:cNvSpPr/>
            <p:nvPr/>
          </p:nvSpPr>
          <p:spPr>
            <a:xfrm>
              <a:off x="611560" y="3429000"/>
              <a:ext cx="504056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86" name="Elipsa 285"/>
            <p:cNvSpPr/>
            <p:nvPr/>
          </p:nvSpPr>
          <p:spPr>
            <a:xfrm flipH="1">
              <a:off x="899592" y="3501008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87" name="Elipsa 286"/>
            <p:cNvSpPr/>
            <p:nvPr/>
          </p:nvSpPr>
          <p:spPr>
            <a:xfrm>
              <a:off x="809588" y="3627028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88" name="Elipsa 287"/>
            <p:cNvSpPr/>
            <p:nvPr/>
          </p:nvSpPr>
          <p:spPr>
            <a:xfrm flipH="1">
              <a:off x="683568" y="3753048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289" name="Skupina 288"/>
          <p:cNvGrpSpPr/>
          <p:nvPr/>
        </p:nvGrpSpPr>
        <p:grpSpPr>
          <a:xfrm>
            <a:off x="4716016" y="3429000"/>
            <a:ext cx="504056" cy="504056"/>
            <a:chOff x="611560" y="3429000"/>
            <a:chExt cx="504056" cy="504056"/>
          </a:xfrm>
        </p:grpSpPr>
        <p:sp>
          <p:nvSpPr>
            <p:cNvPr id="290" name="Obdélník 289"/>
            <p:cNvSpPr/>
            <p:nvPr/>
          </p:nvSpPr>
          <p:spPr>
            <a:xfrm>
              <a:off x="611560" y="3429000"/>
              <a:ext cx="504056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91" name="Elipsa 290"/>
            <p:cNvSpPr/>
            <p:nvPr/>
          </p:nvSpPr>
          <p:spPr>
            <a:xfrm flipH="1">
              <a:off x="899592" y="3501008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92" name="Elipsa 291"/>
            <p:cNvSpPr/>
            <p:nvPr/>
          </p:nvSpPr>
          <p:spPr>
            <a:xfrm>
              <a:off x="809588" y="3627028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93" name="Elipsa 292"/>
            <p:cNvSpPr/>
            <p:nvPr/>
          </p:nvSpPr>
          <p:spPr>
            <a:xfrm flipH="1">
              <a:off x="683568" y="3753048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294" name="Skupina 293"/>
          <p:cNvGrpSpPr/>
          <p:nvPr/>
        </p:nvGrpSpPr>
        <p:grpSpPr>
          <a:xfrm>
            <a:off x="6084168" y="3429000"/>
            <a:ext cx="504056" cy="504056"/>
            <a:chOff x="611560" y="3429000"/>
            <a:chExt cx="504056" cy="504056"/>
          </a:xfrm>
        </p:grpSpPr>
        <p:sp>
          <p:nvSpPr>
            <p:cNvPr id="295" name="Obdélník 294"/>
            <p:cNvSpPr/>
            <p:nvPr/>
          </p:nvSpPr>
          <p:spPr>
            <a:xfrm>
              <a:off x="611560" y="3429000"/>
              <a:ext cx="504056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96" name="Elipsa 295"/>
            <p:cNvSpPr/>
            <p:nvPr/>
          </p:nvSpPr>
          <p:spPr>
            <a:xfrm flipH="1">
              <a:off x="899592" y="3501008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97" name="Elipsa 296"/>
            <p:cNvSpPr/>
            <p:nvPr/>
          </p:nvSpPr>
          <p:spPr>
            <a:xfrm>
              <a:off x="809588" y="3627028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98" name="Elipsa 297"/>
            <p:cNvSpPr/>
            <p:nvPr/>
          </p:nvSpPr>
          <p:spPr>
            <a:xfrm flipH="1">
              <a:off x="683568" y="3753048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299" name="Skupina 298"/>
          <p:cNvGrpSpPr/>
          <p:nvPr/>
        </p:nvGrpSpPr>
        <p:grpSpPr>
          <a:xfrm>
            <a:off x="7452320" y="3429000"/>
            <a:ext cx="504056" cy="504056"/>
            <a:chOff x="611560" y="3429000"/>
            <a:chExt cx="504056" cy="504056"/>
          </a:xfrm>
        </p:grpSpPr>
        <p:sp>
          <p:nvSpPr>
            <p:cNvPr id="300" name="Obdélník 299"/>
            <p:cNvSpPr/>
            <p:nvPr/>
          </p:nvSpPr>
          <p:spPr>
            <a:xfrm>
              <a:off x="611560" y="3429000"/>
              <a:ext cx="504056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01" name="Elipsa 300"/>
            <p:cNvSpPr/>
            <p:nvPr/>
          </p:nvSpPr>
          <p:spPr>
            <a:xfrm flipH="1">
              <a:off x="899592" y="3501008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02" name="Elipsa 301"/>
            <p:cNvSpPr/>
            <p:nvPr/>
          </p:nvSpPr>
          <p:spPr>
            <a:xfrm>
              <a:off x="809588" y="3627028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03" name="Elipsa 302"/>
            <p:cNvSpPr/>
            <p:nvPr/>
          </p:nvSpPr>
          <p:spPr>
            <a:xfrm flipH="1">
              <a:off x="683568" y="3753048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309" name="Skupina 308"/>
          <p:cNvGrpSpPr/>
          <p:nvPr/>
        </p:nvGrpSpPr>
        <p:grpSpPr>
          <a:xfrm>
            <a:off x="611560" y="4077072"/>
            <a:ext cx="504056" cy="504056"/>
            <a:chOff x="611560" y="4077072"/>
            <a:chExt cx="504056" cy="504056"/>
          </a:xfrm>
        </p:grpSpPr>
        <p:sp>
          <p:nvSpPr>
            <p:cNvPr id="305" name="Obdélník 304"/>
            <p:cNvSpPr/>
            <p:nvPr/>
          </p:nvSpPr>
          <p:spPr>
            <a:xfrm>
              <a:off x="611560" y="4077072"/>
              <a:ext cx="504056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06" name="Elipsa 305"/>
            <p:cNvSpPr/>
            <p:nvPr/>
          </p:nvSpPr>
          <p:spPr>
            <a:xfrm flipH="1">
              <a:off x="899592" y="4149080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08" name="Elipsa 307"/>
            <p:cNvSpPr/>
            <p:nvPr/>
          </p:nvSpPr>
          <p:spPr>
            <a:xfrm flipH="1">
              <a:off x="683568" y="4401120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310" name="Skupina 309"/>
          <p:cNvGrpSpPr/>
          <p:nvPr/>
        </p:nvGrpSpPr>
        <p:grpSpPr>
          <a:xfrm>
            <a:off x="1979712" y="4077072"/>
            <a:ext cx="504056" cy="504056"/>
            <a:chOff x="611560" y="4077072"/>
            <a:chExt cx="504056" cy="504056"/>
          </a:xfrm>
        </p:grpSpPr>
        <p:sp>
          <p:nvSpPr>
            <p:cNvPr id="311" name="Obdélník 310"/>
            <p:cNvSpPr/>
            <p:nvPr/>
          </p:nvSpPr>
          <p:spPr>
            <a:xfrm>
              <a:off x="611560" y="4077072"/>
              <a:ext cx="504056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12" name="Elipsa 311"/>
            <p:cNvSpPr/>
            <p:nvPr/>
          </p:nvSpPr>
          <p:spPr>
            <a:xfrm flipH="1">
              <a:off x="899592" y="4149080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13" name="Elipsa 312"/>
            <p:cNvSpPr/>
            <p:nvPr/>
          </p:nvSpPr>
          <p:spPr>
            <a:xfrm flipH="1">
              <a:off x="683568" y="4401120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314" name="Skupina 313"/>
          <p:cNvGrpSpPr/>
          <p:nvPr/>
        </p:nvGrpSpPr>
        <p:grpSpPr>
          <a:xfrm>
            <a:off x="3347864" y="4077072"/>
            <a:ext cx="504056" cy="504056"/>
            <a:chOff x="611560" y="4077072"/>
            <a:chExt cx="504056" cy="504056"/>
          </a:xfrm>
        </p:grpSpPr>
        <p:sp>
          <p:nvSpPr>
            <p:cNvPr id="315" name="Obdélník 314"/>
            <p:cNvSpPr/>
            <p:nvPr/>
          </p:nvSpPr>
          <p:spPr>
            <a:xfrm>
              <a:off x="611560" y="4077072"/>
              <a:ext cx="504056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16" name="Elipsa 315"/>
            <p:cNvSpPr/>
            <p:nvPr/>
          </p:nvSpPr>
          <p:spPr>
            <a:xfrm flipH="1">
              <a:off x="899592" y="4149080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17" name="Elipsa 316"/>
            <p:cNvSpPr/>
            <p:nvPr/>
          </p:nvSpPr>
          <p:spPr>
            <a:xfrm flipH="1">
              <a:off x="683568" y="4401120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318" name="Skupina 317"/>
          <p:cNvGrpSpPr/>
          <p:nvPr/>
        </p:nvGrpSpPr>
        <p:grpSpPr>
          <a:xfrm>
            <a:off x="4716016" y="4077072"/>
            <a:ext cx="504056" cy="504056"/>
            <a:chOff x="611560" y="4077072"/>
            <a:chExt cx="504056" cy="504056"/>
          </a:xfrm>
        </p:grpSpPr>
        <p:sp>
          <p:nvSpPr>
            <p:cNvPr id="319" name="Obdélník 318"/>
            <p:cNvSpPr/>
            <p:nvPr/>
          </p:nvSpPr>
          <p:spPr>
            <a:xfrm>
              <a:off x="611560" y="4077072"/>
              <a:ext cx="504056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20" name="Elipsa 319"/>
            <p:cNvSpPr/>
            <p:nvPr/>
          </p:nvSpPr>
          <p:spPr>
            <a:xfrm flipH="1">
              <a:off x="899592" y="4149080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21" name="Elipsa 320"/>
            <p:cNvSpPr/>
            <p:nvPr/>
          </p:nvSpPr>
          <p:spPr>
            <a:xfrm flipH="1">
              <a:off x="683568" y="4401120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322" name="Skupina 321"/>
          <p:cNvGrpSpPr/>
          <p:nvPr/>
        </p:nvGrpSpPr>
        <p:grpSpPr>
          <a:xfrm>
            <a:off x="6084168" y="4077072"/>
            <a:ext cx="504056" cy="504056"/>
            <a:chOff x="611560" y="4077072"/>
            <a:chExt cx="504056" cy="504056"/>
          </a:xfrm>
        </p:grpSpPr>
        <p:sp>
          <p:nvSpPr>
            <p:cNvPr id="323" name="Obdélník 322"/>
            <p:cNvSpPr/>
            <p:nvPr/>
          </p:nvSpPr>
          <p:spPr>
            <a:xfrm>
              <a:off x="611560" y="4077072"/>
              <a:ext cx="504056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24" name="Elipsa 323"/>
            <p:cNvSpPr/>
            <p:nvPr/>
          </p:nvSpPr>
          <p:spPr>
            <a:xfrm flipH="1">
              <a:off x="899592" y="4149080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25" name="Elipsa 324"/>
            <p:cNvSpPr/>
            <p:nvPr/>
          </p:nvSpPr>
          <p:spPr>
            <a:xfrm flipH="1">
              <a:off x="683568" y="4401120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326" name="Skupina 325"/>
          <p:cNvGrpSpPr/>
          <p:nvPr/>
        </p:nvGrpSpPr>
        <p:grpSpPr>
          <a:xfrm>
            <a:off x="7452320" y="4077072"/>
            <a:ext cx="504056" cy="504056"/>
            <a:chOff x="611560" y="4077072"/>
            <a:chExt cx="504056" cy="504056"/>
          </a:xfrm>
        </p:grpSpPr>
        <p:sp>
          <p:nvSpPr>
            <p:cNvPr id="327" name="Obdélník 326"/>
            <p:cNvSpPr/>
            <p:nvPr/>
          </p:nvSpPr>
          <p:spPr>
            <a:xfrm>
              <a:off x="611560" y="4077072"/>
              <a:ext cx="504056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28" name="Elipsa 327"/>
            <p:cNvSpPr/>
            <p:nvPr/>
          </p:nvSpPr>
          <p:spPr>
            <a:xfrm flipH="1">
              <a:off x="899592" y="4149080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29" name="Elipsa 328"/>
            <p:cNvSpPr/>
            <p:nvPr/>
          </p:nvSpPr>
          <p:spPr>
            <a:xfrm flipH="1">
              <a:off x="683568" y="4401120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334" name="Skupina 333"/>
          <p:cNvGrpSpPr/>
          <p:nvPr/>
        </p:nvGrpSpPr>
        <p:grpSpPr>
          <a:xfrm>
            <a:off x="611560" y="4725144"/>
            <a:ext cx="504056" cy="504056"/>
            <a:chOff x="611560" y="4725144"/>
            <a:chExt cx="504056" cy="504056"/>
          </a:xfrm>
        </p:grpSpPr>
        <p:sp>
          <p:nvSpPr>
            <p:cNvPr id="331" name="Obdélník 330"/>
            <p:cNvSpPr/>
            <p:nvPr/>
          </p:nvSpPr>
          <p:spPr>
            <a:xfrm>
              <a:off x="611560" y="4725144"/>
              <a:ext cx="504056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33" name="Elipsa 332"/>
            <p:cNvSpPr/>
            <p:nvPr/>
          </p:nvSpPr>
          <p:spPr>
            <a:xfrm flipH="1">
              <a:off x="809588" y="4923172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335" name="Skupina 334"/>
          <p:cNvGrpSpPr/>
          <p:nvPr/>
        </p:nvGrpSpPr>
        <p:grpSpPr>
          <a:xfrm>
            <a:off x="1979712" y="4725144"/>
            <a:ext cx="504056" cy="504056"/>
            <a:chOff x="611560" y="4725144"/>
            <a:chExt cx="504056" cy="504056"/>
          </a:xfrm>
        </p:grpSpPr>
        <p:sp>
          <p:nvSpPr>
            <p:cNvPr id="336" name="Obdélník 335"/>
            <p:cNvSpPr/>
            <p:nvPr/>
          </p:nvSpPr>
          <p:spPr>
            <a:xfrm>
              <a:off x="611560" y="4725144"/>
              <a:ext cx="504056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37" name="Elipsa 336"/>
            <p:cNvSpPr/>
            <p:nvPr/>
          </p:nvSpPr>
          <p:spPr>
            <a:xfrm flipH="1">
              <a:off x="809588" y="4923172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338" name="Skupina 337"/>
          <p:cNvGrpSpPr/>
          <p:nvPr/>
        </p:nvGrpSpPr>
        <p:grpSpPr>
          <a:xfrm>
            <a:off x="3347864" y="4725144"/>
            <a:ext cx="504056" cy="504056"/>
            <a:chOff x="611560" y="4725144"/>
            <a:chExt cx="504056" cy="504056"/>
          </a:xfrm>
        </p:grpSpPr>
        <p:sp>
          <p:nvSpPr>
            <p:cNvPr id="339" name="Obdélník 338"/>
            <p:cNvSpPr/>
            <p:nvPr/>
          </p:nvSpPr>
          <p:spPr>
            <a:xfrm>
              <a:off x="611560" y="4725144"/>
              <a:ext cx="504056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40" name="Elipsa 339"/>
            <p:cNvSpPr/>
            <p:nvPr/>
          </p:nvSpPr>
          <p:spPr>
            <a:xfrm flipH="1">
              <a:off x="809588" y="4923172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341" name="Skupina 340"/>
          <p:cNvGrpSpPr/>
          <p:nvPr/>
        </p:nvGrpSpPr>
        <p:grpSpPr>
          <a:xfrm>
            <a:off x="4716016" y="4725144"/>
            <a:ext cx="504056" cy="504056"/>
            <a:chOff x="611560" y="4725144"/>
            <a:chExt cx="504056" cy="504056"/>
          </a:xfrm>
        </p:grpSpPr>
        <p:sp>
          <p:nvSpPr>
            <p:cNvPr id="342" name="Obdélník 341"/>
            <p:cNvSpPr/>
            <p:nvPr/>
          </p:nvSpPr>
          <p:spPr>
            <a:xfrm>
              <a:off x="611560" y="4725144"/>
              <a:ext cx="504056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43" name="Elipsa 342"/>
            <p:cNvSpPr/>
            <p:nvPr/>
          </p:nvSpPr>
          <p:spPr>
            <a:xfrm flipH="1">
              <a:off x="809588" y="4923172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344" name="Skupina 343"/>
          <p:cNvGrpSpPr/>
          <p:nvPr/>
        </p:nvGrpSpPr>
        <p:grpSpPr>
          <a:xfrm>
            <a:off x="6084168" y="4725144"/>
            <a:ext cx="504056" cy="504056"/>
            <a:chOff x="611560" y="4725144"/>
            <a:chExt cx="504056" cy="504056"/>
          </a:xfrm>
        </p:grpSpPr>
        <p:sp>
          <p:nvSpPr>
            <p:cNvPr id="345" name="Obdélník 344"/>
            <p:cNvSpPr/>
            <p:nvPr/>
          </p:nvSpPr>
          <p:spPr>
            <a:xfrm>
              <a:off x="611560" y="4725144"/>
              <a:ext cx="504056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46" name="Elipsa 345"/>
            <p:cNvSpPr/>
            <p:nvPr/>
          </p:nvSpPr>
          <p:spPr>
            <a:xfrm flipH="1">
              <a:off x="809588" y="4923172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347" name="Skupina 346"/>
          <p:cNvGrpSpPr/>
          <p:nvPr/>
        </p:nvGrpSpPr>
        <p:grpSpPr>
          <a:xfrm>
            <a:off x="7452320" y="4725144"/>
            <a:ext cx="504056" cy="504056"/>
            <a:chOff x="611560" y="4725144"/>
            <a:chExt cx="504056" cy="504056"/>
          </a:xfrm>
        </p:grpSpPr>
        <p:sp>
          <p:nvSpPr>
            <p:cNvPr id="348" name="Obdélník 347"/>
            <p:cNvSpPr/>
            <p:nvPr/>
          </p:nvSpPr>
          <p:spPr>
            <a:xfrm>
              <a:off x="611560" y="4725144"/>
              <a:ext cx="504056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49" name="Elipsa 348"/>
            <p:cNvSpPr/>
            <p:nvPr/>
          </p:nvSpPr>
          <p:spPr>
            <a:xfrm flipH="1">
              <a:off x="809588" y="4923172"/>
              <a:ext cx="108000" cy="1080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357" name="Skupina 356"/>
          <p:cNvGrpSpPr/>
          <p:nvPr/>
        </p:nvGrpSpPr>
        <p:grpSpPr>
          <a:xfrm>
            <a:off x="2555776" y="1484784"/>
            <a:ext cx="504056" cy="504056"/>
            <a:chOff x="2555776" y="1484784"/>
            <a:chExt cx="504056" cy="504056"/>
          </a:xfrm>
        </p:grpSpPr>
        <p:sp>
          <p:nvSpPr>
            <p:cNvPr id="351" name="Obdélník 350"/>
            <p:cNvSpPr/>
            <p:nvPr/>
          </p:nvSpPr>
          <p:spPr>
            <a:xfrm>
              <a:off x="2555776" y="1484784"/>
              <a:ext cx="504056" cy="50405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52" name="Elipsa 351"/>
            <p:cNvSpPr/>
            <p:nvPr/>
          </p:nvSpPr>
          <p:spPr>
            <a:xfrm>
              <a:off x="2627784" y="155679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53" name="Elipsa 352"/>
            <p:cNvSpPr/>
            <p:nvPr/>
          </p:nvSpPr>
          <p:spPr>
            <a:xfrm flipH="1">
              <a:off x="2843808" y="155679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54" name="Elipsa 353"/>
            <p:cNvSpPr/>
            <p:nvPr/>
          </p:nvSpPr>
          <p:spPr>
            <a:xfrm>
              <a:off x="2753804" y="1700808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55" name="Elipsa 354"/>
            <p:cNvSpPr/>
            <p:nvPr/>
          </p:nvSpPr>
          <p:spPr>
            <a:xfrm flipH="1">
              <a:off x="2627784" y="1844824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56" name="Elipsa 355"/>
            <p:cNvSpPr/>
            <p:nvPr/>
          </p:nvSpPr>
          <p:spPr>
            <a:xfrm>
              <a:off x="2843808" y="1844824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358" name="Skupina 357"/>
          <p:cNvGrpSpPr/>
          <p:nvPr/>
        </p:nvGrpSpPr>
        <p:grpSpPr>
          <a:xfrm>
            <a:off x="2555776" y="2132856"/>
            <a:ext cx="504056" cy="504056"/>
            <a:chOff x="2555776" y="1484784"/>
            <a:chExt cx="504056" cy="504056"/>
          </a:xfrm>
        </p:grpSpPr>
        <p:sp>
          <p:nvSpPr>
            <p:cNvPr id="359" name="Obdélník 358"/>
            <p:cNvSpPr/>
            <p:nvPr/>
          </p:nvSpPr>
          <p:spPr>
            <a:xfrm>
              <a:off x="2555776" y="1484784"/>
              <a:ext cx="504056" cy="50405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60" name="Elipsa 359"/>
            <p:cNvSpPr/>
            <p:nvPr/>
          </p:nvSpPr>
          <p:spPr>
            <a:xfrm>
              <a:off x="2627784" y="155679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61" name="Elipsa 360"/>
            <p:cNvSpPr/>
            <p:nvPr/>
          </p:nvSpPr>
          <p:spPr>
            <a:xfrm flipH="1">
              <a:off x="2843808" y="155679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62" name="Elipsa 361"/>
            <p:cNvSpPr/>
            <p:nvPr/>
          </p:nvSpPr>
          <p:spPr>
            <a:xfrm>
              <a:off x="2753804" y="1700808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63" name="Elipsa 362"/>
            <p:cNvSpPr/>
            <p:nvPr/>
          </p:nvSpPr>
          <p:spPr>
            <a:xfrm flipH="1">
              <a:off x="2627784" y="1844824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64" name="Elipsa 363"/>
            <p:cNvSpPr/>
            <p:nvPr/>
          </p:nvSpPr>
          <p:spPr>
            <a:xfrm>
              <a:off x="2843808" y="1844824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365" name="Skupina 364"/>
          <p:cNvGrpSpPr/>
          <p:nvPr/>
        </p:nvGrpSpPr>
        <p:grpSpPr>
          <a:xfrm>
            <a:off x="2555776" y="2780928"/>
            <a:ext cx="504056" cy="504056"/>
            <a:chOff x="2555776" y="1484784"/>
            <a:chExt cx="504056" cy="504056"/>
          </a:xfrm>
        </p:grpSpPr>
        <p:sp>
          <p:nvSpPr>
            <p:cNvPr id="366" name="Obdélník 365"/>
            <p:cNvSpPr/>
            <p:nvPr/>
          </p:nvSpPr>
          <p:spPr>
            <a:xfrm>
              <a:off x="2555776" y="1484784"/>
              <a:ext cx="504056" cy="50405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67" name="Elipsa 366"/>
            <p:cNvSpPr/>
            <p:nvPr/>
          </p:nvSpPr>
          <p:spPr>
            <a:xfrm>
              <a:off x="2627784" y="155679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68" name="Elipsa 367"/>
            <p:cNvSpPr/>
            <p:nvPr/>
          </p:nvSpPr>
          <p:spPr>
            <a:xfrm flipH="1">
              <a:off x="2843808" y="155679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69" name="Elipsa 368"/>
            <p:cNvSpPr/>
            <p:nvPr/>
          </p:nvSpPr>
          <p:spPr>
            <a:xfrm>
              <a:off x="2753804" y="1700808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70" name="Elipsa 369"/>
            <p:cNvSpPr/>
            <p:nvPr/>
          </p:nvSpPr>
          <p:spPr>
            <a:xfrm flipH="1">
              <a:off x="2627784" y="1844824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71" name="Elipsa 370"/>
            <p:cNvSpPr/>
            <p:nvPr/>
          </p:nvSpPr>
          <p:spPr>
            <a:xfrm>
              <a:off x="2843808" y="1844824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372" name="Skupina 371"/>
          <p:cNvGrpSpPr/>
          <p:nvPr/>
        </p:nvGrpSpPr>
        <p:grpSpPr>
          <a:xfrm>
            <a:off x="2555776" y="3429000"/>
            <a:ext cx="504056" cy="504056"/>
            <a:chOff x="2555776" y="1484784"/>
            <a:chExt cx="504056" cy="504056"/>
          </a:xfrm>
        </p:grpSpPr>
        <p:sp>
          <p:nvSpPr>
            <p:cNvPr id="373" name="Obdélník 372"/>
            <p:cNvSpPr/>
            <p:nvPr/>
          </p:nvSpPr>
          <p:spPr>
            <a:xfrm>
              <a:off x="2555776" y="1484784"/>
              <a:ext cx="504056" cy="50405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74" name="Elipsa 373"/>
            <p:cNvSpPr/>
            <p:nvPr/>
          </p:nvSpPr>
          <p:spPr>
            <a:xfrm>
              <a:off x="2627784" y="155679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75" name="Elipsa 374"/>
            <p:cNvSpPr/>
            <p:nvPr/>
          </p:nvSpPr>
          <p:spPr>
            <a:xfrm flipH="1">
              <a:off x="2843808" y="155679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76" name="Elipsa 375"/>
            <p:cNvSpPr/>
            <p:nvPr/>
          </p:nvSpPr>
          <p:spPr>
            <a:xfrm>
              <a:off x="2753804" y="1700808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77" name="Elipsa 376"/>
            <p:cNvSpPr/>
            <p:nvPr/>
          </p:nvSpPr>
          <p:spPr>
            <a:xfrm flipH="1">
              <a:off x="2627784" y="1844824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78" name="Elipsa 377"/>
            <p:cNvSpPr/>
            <p:nvPr/>
          </p:nvSpPr>
          <p:spPr>
            <a:xfrm>
              <a:off x="2843808" y="1844824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379" name="Skupina 378"/>
          <p:cNvGrpSpPr/>
          <p:nvPr/>
        </p:nvGrpSpPr>
        <p:grpSpPr>
          <a:xfrm>
            <a:off x="2555776" y="4077072"/>
            <a:ext cx="504056" cy="504056"/>
            <a:chOff x="2555776" y="1484784"/>
            <a:chExt cx="504056" cy="504056"/>
          </a:xfrm>
        </p:grpSpPr>
        <p:sp>
          <p:nvSpPr>
            <p:cNvPr id="380" name="Obdélník 379"/>
            <p:cNvSpPr/>
            <p:nvPr/>
          </p:nvSpPr>
          <p:spPr>
            <a:xfrm>
              <a:off x="2555776" y="1484784"/>
              <a:ext cx="504056" cy="50405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81" name="Elipsa 380"/>
            <p:cNvSpPr/>
            <p:nvPr/>
          </p:nvSpPr>
          <p:spPr>
            <a:xfrm>
              <a:off x="2627784" y="155679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82" name="Elipsa 381"/>
            <p:cNvSpPr/>
            <p:nvPr/>
          </p:nvSpPr>
          <p:spPr>
            <a:xfrm flipH="1">
              <a:off x="2843808" y="155679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83" name="Elipsa 382"/>
            <p:cNvSpPr/>
            <p:nvPr/>
          </p:nvSpPr>
          <p:spPr>
            <a:xfrm>
              <a:off x="2753804" y="1700808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84" name="Elipsa 383"/>
            <p:cNvSpPr/>
            <p:nvPr/>
          </p:nvSpPr>
          <p:spPr>
            <a:xfrm flipH="1">
              <a:off x="2627784" y="1844824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85" name="Elipsa 384"/>
            <p:cNvSpPr/>
            <p:nvPr/>
          </p:nvSpPr>
          <p:spPr>
            <a:xfrm>
              <a:off x="2843808" y="1844824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386" name="Skupina 385"/>
          <p:cNvGrpSpPr/>
          <p:nvPr/>
        </p:nvGrpSpPr>
        <p:grpSpPr>
          <a:xfrm>
            <a:off x="2555776" y="4725144"/>
            <a:ext cx="504056" cy="504056"/>
            <a:chOff x="2555776" y="1484784"/>
            <a:chExt cx="504056" cy="504056"/>
          </a:xfrm>
        </p:grpSpPr>
        <p:sp>
          <p:nvSpPr>
            <p:cNvPr id="387" name="Obdélník 386"/>
            <p:cNvSpPr/>
            <p:nvPr/>
          </p:nvSpPr>
          <p:spPr>
            <a:xfrm>
              <a:off x="2555776" y="1484784"/>
              <a:ext cx="504056" cy="50405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88" name="Elipsa 387"/>
            <p:cNvSpPr/>
            <p:nvPr/>
          </p:nvSpPr>
          <p:spPr>
            <a:xfrm>
              <a:off x="2627784" y="155679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89" name="Elipsa 388"/>
            <p:cNvSpPr/>
            <p:nvPr/>
          </p:nvSpPr>
          <p:spPr>
            <a:xfrm flipH="1">
              <a:off x="2843808" y="155679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90" name="Elipsa 389"/>
            <p:cNvSpPr/>
            <p:nvPr/>
          </p:nvSpPr>
          <p:spPr>
            <a:xfrm>
              <a:off x="2753804" y="1700808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91" name="Elipsa 390"/>
            <p:cNvSpPr/>
            <p:nvPr/>
          </p:nvSpPr>
          <p:spPr>
            <a:xfrm flipH="1">
              <a:off x="2627784" y="1844824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92" name="Elipsa 391"/>
            <p:cNvSpPr/>
            <p:nvPr/>
          </p:nvSpPr>
          <p:spPr>
            <a:xfrm>
              <a:off x="2843808" y="1844824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399" name="Skupina 398"/>
          <p:cNvGrpSpPr/>
          <p:nvPr/>
        </p:nvGrpSpPr>
        <p:grpSpPr>
          <a:xfrm>
            <a:off x="3923928" y="1484784"/>
            <a:ext cx="504056" cy="504056"/>
            <a:chOff x="3923928" y="1484784"/>
            <a:chExt cx="504056" cy="504056"/>
          </a:xfrm>
        </p:grpSpPr>
        <p:sp>
          <p:nvSpPr>
            <p:cNvPr id="394" name="Obdélník 393"/>
            <p:cNvSpPr/>
            <p:nvPr/>
          </p:nvSpPr>
          <p:spPr>
            <a:xfrm>
              <a:off x="3923928" y="1484784"/>
              <a:ext cx="504056" cy="50405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95" name="Elipsa 394"/>
            <p:cNvSpPr/>
            <p:nvPr/>
          </p:nvSpPr>
          <p:spPr>
            <a:xfrm>
              <a:off x="3995936" y="155679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96" name="Elipsa 395"/>
            <p:cNvSpPr/>
            <p:nvPr/>
          </p:nvSpPr>
          <p:spPr>
            <a:xfrm flipH="1">
              <a:off x="4211960" y="155679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97" name="Elipsa 396"/>
            <p:cNvSpPr/>
            <p:nvPr/>
          </p:nvSpPr>
          <p:spPr>
            <a:xfrm flipH="1">
              <a:off x="3995936" y="1844824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98" name="Elipsa 397"/>
            <p:cNvSpPr/>
            <p:nvPr/>
          </p:nvSpPr>
          <p:spPr>
            <a:xfrm>
              <a:off x="4211960" y="1844824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400" name="Skupina 399"/>
          <p:cNvGrpSpPr/>
          <p:nvPr/>
        </p:nvGrpSpPr>
        <p:grpSpPr>
          <a:xfrm>
            <a:off x="3923928" y="2132856"/>
            <a:ext cx="504056" cy="504056"/>
            <a:chOff x="3923928" y="1484784"/>
            <a:chExt cx="504056" cy="504056"/>
          </a:xfrm>
        </p:grpSpPr>
        <p:sp>
          <p:nvSpPr>
            <p:cNvPr id="401" name="Obdélník 400"/>
            <p:cNvSpPr/>
            <p:nvPr/>
          </p:nvSpPr>
          <p:spPr>
            <a:xfrm>
              <a:off x="3923928" y="1484784"/>
              <a:ext cx="504056" cy="50405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02" name="Elipsa 401"/>
            <p:cNvSpPr/>
            <p:nvPr/>
          </p:nvSpPr>
          <p:spPr>
            <a:xfrm>
              <a:off x="3995936" y="155679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03" name="Elipsa 402"/>
            <p:cNvSpPr/>
            <p:nvPr/>
          </p:nvSpPr>
          <p:spPr>
            <a:xfrm flipH="1">
              <a:off x="4211960" y="155679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04" name="Elipsa 403"/>
            <p:cNvSpPr/>
            <p:nvPr/>
          </p:nvSpPr>
          <p:spPr>
            <a:xfrm flipH="1">
              <a:off x="3995936" y="1844824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05" name="Elipsa 404"/>
            <p:cNvSpPr/>
            <p:nvPr/>
          </p:nvSpPr>
          <p:spPr>
            <a:xfrm>
              <a:off x="4211960" y="1844824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406" name="Skupina 405"/>
          <p:cNvGrpSpPr/>
          <p:nvPr/>
        </p:nvGrpSpPr>
        <p:grpSpPr>
          <a:xfrm>
            <a:off x="3923928" y="2780928"/>
            <a:ext cx="504056" cy="504056"/>
            <a:chOff x="3923928" y="1484784"/>
            <a:chExt cx="504056" cy="504056"/>
          </a:xfrm>
        </p:grpSpPr>
        <p:sp>
          <p:nvSpPr>
            <p:cNvPr id="407" name="Obdélník 406"/>
            <p:cNvSpPr/>
            <p:nvPr/>
          </p:nvSpPr>
          <p:spPr>
            <a:xfrm>
              <a:off x="3923928" y="1484784"/>
              <a:ext cx="504056" cy="50405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08" name="Elipsa 407"/>
            <p:cNvSpPr/>
            <p:nvPr/>
          </p:nvSpPr>
          <p:spPr>
            <a:xfrm>
              <a:off x="3995936" y="155679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09" name="Elipsa 408"/>
            <p:cNvSpPr/>
            <p:nvPr/>
          </p:nvSpPr>
          <p:spPr>
            <a:xfrm flipH="1">
              <a:off x="4211960" y="155679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10" name="Elipsa 409"/>
            <p:cNvSpPr/>
            <p:nvPr/>
          </p:nvSpPr>
          <p:spPr>
            <a:xfrm flipH="1">
              <a:off x="3995936" y="1844824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11" name="Elipsa 410"/>
            <p:cNvSpPr/>
            <p:nvPr/>
          </p:nvSpPr>
          <p:spPr>
            <a:xfrm>
              <a:off x="4211960" y="1844824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412" name="Skupina 411"/>
          <p:cNvGrpSpPr/>
          <p:nvPr/>
        </p:nvGrpSpPr>
        <p:grpSpPr>
          <a:xfrm>
            <a:off x="3923928" y="3429000"/>
            <a:ext cx="504056" cy="504056"/>
            <a:chOff x="3923928" y="1484784"/>
            <a:chExt cx="504056" cy="504056"/>
          </a:xfrm>
        </p:grpSpPr>
        <p:sp>
          <p:nvSpPr>
            <p:cNvPr id="413" name="Obdélník 412"/>
            <p:cNvSpPr/>
            <p:nvPr/>
          </p:nvSpPr>
          <p:spPr>
            <a:xfrm>
              <a:off x="3923928" y="1484784"/>
              <a:ext cx="504056" cy="50405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14" name="Elipsa 413"/>
            <p:cNvSpPr/>
            <p:nvPr/>
          </p:nvSpPr>
          <p:spPr>
            <a:xfrm>
              <a:off x="3995936" y="155679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15" name="Elipsa 414"/>
            <p:cNvSpPr/>
            <p:nvPr/>
          </p:nvSpPr>
          <p:spPr>
            <a:xfrm flipH="1">
              <a:off x="4211960" y="155679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16" name="Elipsa 415"/>
            <p:cNvSpPr/>
            <p:nvPr/>
          </p:nvSpPr>
          <p:spPr>
            <a:xfrm flipH="1">
              <a:off x="3995936" y="1844824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17" name="Elipsa 416"/>
            <p:cNvSpPr/>
            <p:nvPr/>
          </p:nvSpPr>
          <p:spPr>
            <a:xfrm>
              <a:off x="4211960" y="1844824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418" name="Skupina 417"/>
          <p:cNvGrpSpPr/>
          <p:nvPr/>
        </p:nvGrpSpPr>
        <p:grpSpPr>
          <a:xfrm>
            <a:off x="3923928" y="4077072"/>
            <a:ext cx="504056" cy="504056"/>
            <a:chOff x="3923928" y="1484784"/>
            <a:chExt cx="504056" cy="504056"/>
          </a:xfrm>
        </p:grpSpPr>
        <p:sp>
          <p:nvSpPr>
            <p:cNvPr id="419" name="Obdélník 418"/>
            <p:cNvSpPr/>
            <p:nvPr/>
          </p:nvSpPr>
          <p:spPr>
            <a:xfrm>
              <a:off x="3923928" y="1484784"/>
              <a:ext cx="504056" cy="50405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20" name="Elipsa 419"/>
            <p:cNvSpPr/>
            <p:nvPr/>
          </p:nvSpPr>
          <p:spPr>
            <a:xfrm>
              <a:off x="3995936" y="155679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21" name="Elipsa 420"/>
            <p:cNvSpPr/>
            <p:nvPr/>
          </p:nvSpPr>
          <p:spPr>
            <a:xfrm flipH="1">
              <a:off x="4211960" y="155679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22" name="Elipsa 421"/>
            <p:cNvSpPr/>
            <p:nvPr/>
          </p:nvSpPr>
          <p:spPr>
            <a:xfrm flipH="1">
              <a:off x="3995936" y="1844824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23" name="Elipsa 422"/>
            <p:cNvSpPr/>
            <p:nvPr/>
          </p:nvSpPr>
          <p:spPr>
            <a:xfrm>
              <a:off x="4211960" y="1844824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424" name="Skupina 423"/>
          <p:cNvGrpSpPr/>
          <p:nvPr/>
        </p:nvGrpSpPr>
        <p:grpSpPr>
          <a:xfrm>
            <a:off x="3923928" y="4725144"/>
            <a:ext cx="504056" cy="504056"/>
            <a:chOff x="3923928" y="1484784"/>
            <a:chExt cx="504056" cy="504056"/>
          </a:xfrm>
        </p:grpSpPr>
        <p:sp>
          <p:nvSpPr>
            <p:cNvPr id="425" name="Obdélník 424"/>
            <p:cNvSpPr/>
            <p:nvPr/>
          </p:nvSpPr>
          <p:spPr>
            <a:xfrm>
              <a:off x="3923928" y="1484784"/>
              <a:ext cx="504056" cy="50405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26" name="Elipsa 425"/>
            <p:cNvSpPr/>
            <p:nvPr/>
          </p:nvSpPr>
          <p:spPr>
            <a:xfrm>
              <a:off x="3995936" y="155679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27" name="Elipsa 426"/>
            <p:cNvSpPr/>
            <p:nvPr/>
          </p:nvSpPr>
          <p:spPr>
            <a:xfrm flipH="1">
              <a:off x="4211960" y="155679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28" name="Elipsa 427"/>
            <p:cNvSpPr/>
            <p:nvPr/>
          </p:nvSpPr>
          <p:spPr>
            <a:xfrm flipH="1">
              <a:off x="3995936" y="1844824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29" name="Elipsa 428"/>
            <p:cNvSpPr/>
            <p:nvPr/>
          </p:nvSpPr>
          <p:spPr>
            <a:xfrm>
              <a:off x="4211960" y="1844824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435" name="Skupina 434"/>
          <p:cNvGrpSpPr/>
          <p:nvPr/>
        </p:nvGrpSpPr>
        <p:grpSpPr>
          <a:xfrm>
            <a:off x="5292080" y="1484784"/>
            <a:ext cx="504056" cy="504056"/>
            <a:chOff x="5292080" y="1484784"/>
            <a:chExt cx="504056" cy="504056"/>
          </a:xfrm>
        </p:grpSpPr>
        <p:sp>
          <p:nvSpPr>
            <p:cNvPr id="431" name="Obdélník 430"/>
            <p:cNvSpPr/>
            <p:nvPr/>
          </p:nvSpPr>
          <p:spPr>
            <a:xfrm>
              <a:off x="5292080" y="1484784"/>
              <a:ext cx="504056" cy="50405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32" name="Elipsa 431"/>
            <p:cNvSpPr/>
            <p:nvPr/>
          </p:nvSpPr>
          <p:spPr>
            <a:xfrm flipH="1">
              <a:off x="5580112" y="155679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33" name="Elipsa 432"/>
            <p:cNvSpPr/>
            <p:nvPr/>
          </p:nvSpPr>
          <p:spPr>
            <a:xfrm>
              <a:off x="5490108" y="168281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34" name="Elipsa 433"/>
            <p:cNvSpPr/>
            <p:nvPr/>
          </p:nvSpPr>
          <p:spPr>
            <a:xfrm flipH="1">
              <a:off x="5364088" y="180883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436" name="Skupina 435"/>
          <p:cNvGrpSpPr/>
          <p:nvPr/>
        </p:nvGrpSpPr>
        <p:grpSpPr>
          <a:xfrm>
            <a:off x="5292080" y="2132856"/>
            <a:ext cx="504056" cy="504056"/>
            <a:chOff x="5292080" y="1484784"/>
            <a:chExt cx="504056" cy="504056"/>
          </a:xfrm>
        </p:grpSpPr>
        <p:sp>
          <p:nvSpPr>
            <p:cNvPr id="437" name="Obdélník 436"/>
            <p:cNvSpPr/>
            <p:nvPr/>
          </p:nvSpPr>
          <p:spPr>
            <a:xfrm>
              <a:off x="5292080" y="1484784"/>
              <a:ext cx="504056" cy="50405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38" name="Elipsa 437"/>
            <p:cNvSpPr/>
            <p:nvPr/>
          </p:nvSpPr>
          <p:spPr>
            <a:xfrm flipH="1">
              <a:off x="5580112" y="155679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39" name="Elipsa 438"/>
            <p:cNvSpPr/>
            <p:nvPr/>
          </p:nvSpPr>
          <p:spPr>
            <a:xfrm>
              <a:off x="5490108" y="168281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40" name="Elipsa 439"/>
            <p:cNvSpPr/>
            <p:nvPr/>
          </p:nvSpPr>
          <p:spPr>
            <a:xfrm flipH="1">
              <a:off x="5364088" y="180883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441" name="Skupina 440"/>
          <p:cNvGrpSpPr/>
          <p:nvPr/>
        </p:nvGrpSpPr>
        <p:grpSpPr>
          <a:xfrm>
            <a:off x="5292080" y="2780928"/>
            <a:ext cx="504056" cy="504056"/>
            <a:chOff x="5292080" y="1484784"/>
            <a:chExt cx="504056" cy="504056"/>
          </a:xfrm>
        </p:grpSpPr>
        <p:sp>
          <p:nvSpPr>
            <p:cNvPr id="442" name="Obdélník 441"/>
            <p:cNvSpPr/>
            <p:nvPr/>
          </p:nvSpPr>
          <p:spPr>
            <a:xfrm>
              <a:off x="5292080" y="1484784"/>
              <a:ext cx="504056" cy="50405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43" name="Elipsa 442"/>
            <p:cNvSpPr/>
            <p:nvPr/>
          </p:nvSpPr>
          <p:spPr>
            <a:xfrm flipH="1">
              <a:off x="5580112" y="155679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44" name="Elipsa 443"/>
            <p:cNvSpPr/>
            <p:nvPr/>
          </p:nvSpPr>
          <p:spPr>
            <a:xfrm>
              <a:off x="5490108" y="168281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45" name="Elipsa 444"/>
            <p:cNvSpPr/>
            <p:nvPr/>
          </p:nvSpPr>
          <p:spPr>
            <a:xfrm flipH="1">
              <a:off x="5364088" y="180883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446" name="Skupina 445"/>
          <p:cNvGrpSpPr/>
          <p:nvPr/>
        </p:nvGrpSpPr>
        <p:grpSpPr>
          <a:xfrm>
            <a:off x="5292080" y="3429000"/>
            <a:ext cx="504056" cy="504056"/>
            <a:chOff x="5292080" y="1484784"/>
            <a:chExt cx="504056" cy="504056"/>
          </a:xfrm>
        </p:grpSpPr>
        <p:sp>
          <p:nvSpPr>
            <p:cNvPr id="447" name="Obdélník 446"/>
            <p:cNvSpPr/>
            <p:nvPr/>
          </p:nvSpPr>
          <p:spPr>
            <a:xfrm>
              <a:off x="5292080" y="1484784"/>
              <a:ext cx="504056" cy="50405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48" name="Elipsa 447"/>
            <p:cNvSpPr/>
            <p:nvPr/>
          </p:nvSpPr>
          <p:spPr>
            <a:xfrm flipH="1">
              <a:off x="5580112" y="155679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49" name="Elipsa 448"/>
            <p:cNvSpPr/>
            <p:nvPr/>
          </p:nvSpPr>
          <p:spPr>
            <a:xfrm>
              <a:off x="5490108" y="168281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50" name="Elipsa 449"/>
            <p:cNvSpPr/>
            <p:nvPr/>
          </p:nvSpPr>
          <p:spPr>
            <a:xfrm flipH="1">
              <a:off x="5364088" y="180883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451" name="Skupina 450"/>
          <p:cNvGrpSpPr/>
          <p:nvPr/>
        </p:nvGrpSpPr>
        <p:grpSpPr>
          <a:xfrm>
            <a:off x="5292080" y="4077072"/>
            <a:ext cx="504056" cy="504056"/>
            <a:chOff x="5292080" y="1484784"/>
            <a:chExt cx="504056" cy="504056"/>
          </a:xfrm>
        </p:grpSpPr>
        <p:sp>
          <p:nvSpPr>
            <p:cNvPr id="452" name="Obdélník 451"/>
            <p:cNvSpPr/>
            <p:nvPr/>
          </p:nvSpPr>
          <p:spPr>
            <a:xfrm>
              <a:off x="5292080" y="1484784"/>
              <a:ext cx="504056" cy="50405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53" name="Elipsa 452"/>
            <p:cNvSpPr/>
            <p:nvPr/>
          </p:nvSpPr>
          <p:spPr>
            <a:xfrm flipH="1">
              <a:off x="5580112" y="155679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54" name="Elipsa 453"/>
            <p:cNvSpPr/>
            <p:nvPr/>
          </p:nvSpPr>
          <p:spPr>
            <a:xfrm>
              <a:off x="5490108" y="168281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55" name="Elipsa 454"/>
            <p:cNvSpPr/>
            <p:nvPr/>
          </p:nvSpPr>
          <p:spPr>
            <a:xfrm flipH="1">
              <a:off x="5364088" y="180883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456" name="Skupina 455"/>
          <p:cNvGrpSpPr/>
          <p:nvPr/>
        </p:nvGrpSpPr>
        <p:grpSpPr>
          <a:xfrm>
            <a:off x="5292080" y="4725144"/>
            <a:ext cx="504056" cy="504056"/>
            <a:chOff x="5292080" y="1484784"/>
            <a:chExt cx="504056" cy="504056"/>
          </a:xfrm>
        </p:grpSpPr>
        <p:sp>
          <p:nvSpPr>
            <p:cNvPr id="457" name="Obdélník 456"/>
            <p:cNvSpPr/>
            <p:nvPr/>
          </p:nvSpPr>
          <p:spPr>
            <a:xfrm>
              <a:off x="5292080" y="1484784"/>
              <a:ext cx="504056" cy="50405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58" name="Elipsa 457"/>
            <p:cNvSpPr/>
            <p:nvPr/>
          </p:nvSpPr>
          <p:spPr>
            <a:xfrm flipH="1">
              <a:off x="5580112" y="155679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59" name="Elipsa 458"/>
            <p:cNvSpPr/>
            <p:nvPr/>
          </p:nvSpPr>
          <p:spPr>
            <a:xfrm>
              <a:off x="5490108" y="168281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60" name="Elipsa 459"/>
            <p:cNvSpPr/>
            <p:nvPr/>
          </p:nvSpPr>
          <p:spPr>
            <a:xfrm flipH="1">
              <a:off x="5364088" y="180883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465" name="Skupina 464"/>
          <p:cNvGrpSpPr/>
          <p:nvPr/>
        </p:nvGrpSpPr>
        <p:grpSpPr>
          <a:xfrm>
            <a:off x="6660232" y="1484784"/>
            <a:ext cx="504056" cy="504056"/>
            <a:chOff x="6660232" y="1484784"/>
            <a:chExt cx="504056" cy="504056"/>
          </a:xfrm>
        </p:grpSpPr>
        <p:sp>
          <p:nvSpPr>
            <p:cNvPr id="462" name="Obdélník 461"/>
            <p:cNvSpPr/>
            <p:nvPr/>
          </p:nvSpPr>
          <p:spPr>
            <a:xfrm>
              <a:off x="6660232" y="1484784"/>
              <a:ext cx="504056" cy="50405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63" name="Elipsa 462"/>
            <p:cNvSpPr/>
            <p:nvPr/>
          </p:nvSpPr>
          <p:spPr>
            <a:xfrm flipH="1">
              <a:off x="6948264" y="155679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64" name="Elipsa 463"/>
            <p:cNvSpPr/>
            <p:nvPr/>
          </p:nvSpPr>
          <p:spPr>
            <a:xfrm flipH="1">
              <a:off x="6732240" y="180883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466" name="Skupina 465"/>
          <p:cNvGrpSpPr/>
          <p:nvPr/>
        </p:nvGrpSpPr>
        <p:grpSpPr>
          <a:xfrm>
            <a:off x="6660232" y="2132856"/>
            <a:ext cx="504056" cy="504056"/>
            <a:chOff x="6660232" y="1484784"/>
            <a:chExt cx="504056" cy="504056"/>
          </a:xfrm>
        </p:grpSpPr>
        <p:sp>
          <p:nvSpPr>
            <p:cNvPr id="467" name="Obdélník 466"/>
            <p:cNvSpPr/>
            <p:nvPr/>
          </p:nvSpPr>
          <p:spPr>
            <a:xfrm>
              <a:off x="6660232" y="1484784"/>
              <a:ext cx="504056" cy="50405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68" name="Elipsa 467"/>
            <p:cNvSpPr/>
            <p:nvPr/>
          </p:nvSpPr>
          <p:spPr>
            <a:xfrm flipH="1">
              <a:off x="6948264" y="155679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69" name="Elipsa 468"/>
            <p:cNvSpPr/>
            <p:nvPr/>
          </p:nvSpPr>
          <p:spPr>
            <a:xfrm flipH="1">
              <a:off x="6732240" y="180883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470" name="Skupina 469"/>
          <p:cNvGrpSpPr/>
          <p:nvPr/>
        </p:nvGrpSpPr>
        <p:grpSpPr>
          <a:xfrm>
            <a:off x="6660232" y="2780928"/>
            <a:ext cx="504056" cy="504056"/>
            <a:chOff x="6660232" y="1484784"/>
            <a:chExt cx="504056" cy="504056"/>
          </a:xfrm>
        </p:grpSpPr>
        <p:sp>
          <p:nvSpPr>
            <p:cNvPr id="471" name="Obdélník 470"/>
            <p:cNvSpPr/>
            <p:nvPr/>
          </p:nvSpPr>
          <p:spPr>
            <a:xfrm>
              <a:off x="6660232" y="1484784"/>
              <a:ext cx="504056" cy="50405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72" name="Elipsa 471"/>
            <p:cNvSpPr/>
            <p:nvPr/>
          </p:nvSpPr>
          <p:spPr>
            <a:xfrm flipH="1">
              <a:off x="6948264" y="155679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73" name="Elipsa 472"/>
            <p:cNvSpPr/>
            <p:nvPr/>
          </p:nvSpPr>
          <p:spPr>
            <a:xfrm flipH="1">
              <a:off x="6732240" y="180883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474" name="Skupina 473"/>
          <p:cNvGrpSpPr/>
          <p:nvPr/>
        </p:nvGrpSpPr>
        <p:grpSpPr>
          <a:xfrm>
            <a:off x="6660232" y="3429000"/>
            <a:ext cx="504056" cy="504056"/>
            <a:chOff x="6660232" y="1484784"/>
            <a:chExt cx="504056" cy="504056"/>
          </a:xfrm>
        </p:grpSpPr>
        <p:sp>
          <p:nvSpPr>
            <p:cNvPr id="475" name="Obdélník 474"/>
            <p:cNvSpPr/>
            <p:nvPr/>
          </p:nvSpPr>
          <p:spPr>
            <a:xfrm>
              <a:off x="6660232" y="1484784"/>
              <a:ext cx="504056" cy="50405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76" name="Elipsa 475"/>
            <p:cNvSpPr/>
            <p:nvPr/>
          </p:nvSpPr>
          <p:spPr>
            <a:xfrm flipH="1">
              <a:off x="6948264" y="155679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77" name="Elipsa 476"/>
            <p:cNvSpPr/>
            <p:nvPr/>
          </p:nvSpPr>
          <p:spPr>
            <a:xfrm flipH="1">
              <a:off x="6732240" y="180883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478" name="Skupina 477"/>
          <p:cNvGrpSpPr/>
          <p:nvPr/>
        </p:nvGrpSpPr>
        <p:grpSpPr>
          <a:xfrm>
            <a:off x="6660232" y="4077072"/>
            <a:ext cx="504056" cy="504056"/>
            <a:chOff x="6660232" y="1484784"/>
            <a:chExt cx="504056" cy="504056"/>
          </a:xfrm>
        </p:grpSpPr>
        <p:sp>
          <p:nvSpPr>
            <p:cNvPr id="479" name="Obdélník 478"/>
            <p:cNvSpPr/>
            <p:nvPr/>
          </p:nvSpPr>
          <p:spPr>
            <a:xfrm>
              <a:off x="6660232" y="1484784"/>
              <a:ext cx="504056" cy="50405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80" name="Elipsa 479"/>
            <p:cNvSpPr/>
            <p:nvPr/>
          </p:nvSpPr>
          <p:spPr>
            <a:xfrm flipH="1">
              <a:off x="6948264" y="155679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81" name="Elipsa 480"/>
            <p:cNvSpPr/>
            <p:nvPr/>
          </p:nvSpPr>
          <p:spPr>
            <a:xfrm flipH="1">
              <a:off x="6732240" y="180883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482" name="Skupina 481"/>
          <p:cNvGrpSpPr/>
          <p:nvPr/>
        </p:nvGrpSpPr>
        <p:grpSpPr>
          <a:xfrm>
            <a:off x="6660232" y="4725144"/>
            <a:ext cx="504056" cy="504056"/>
            <a:chOff x="6660232" y="1484784"/>
            <a:chExt cx="504056" cy="504056"/>
          </a:xfrm>
        </p:grpSpPr>
        <p:sp>
          <p:nvSpPr>
            <p:cNvPr id="483" name="Obdélník 482"/>
            <p:cNvSpPr/>
            <p:nvPr/>
          </p:nvSpPr>
          <p:spPr>
            <a:xfrm>
              <a:off x="6660232" y="1484784"/>
              <a:ext cx="504056" cy="50405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84" name="Elipsa 483"/>
            <p:cNvSpPr/>
            <p:nvPr/>
          </p:nvSpPr>
          <p:spPr>
            <a:xfrm flipH="1">
              <a:off x="6948264" y="155679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85" name="Elipsa 484"/>
            <p:cNvSpPr/>
            <p:nvPr/>
          </p:nvSpPr>
          <p:spPr>
            <a:xfrm flipH="1">
              <a:off x="6732240" y="180883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489" name="Skupina 488"/>
          <p:cNvGrpSpPr/>
          <p:nvPr/>
        </p:nvGrpSpPr>
        <p:grpSpPr>
          <a:xfrm>
            <a:off x="8028384" y="1484784"/>
            <a:ext cx="504056" cy="504056"/>
            <a:chOff x="8028384" y="1484784"/>
            <a:chExt cx="504056" cy="504056"/>
          </a:xfrm>
        </p:grpSpPr>
        <p:sp>
          <p:nvSpPr>
            <p:cNvPr id="487" name="Obdélník 486"/>
            <p:cNvSpPr/>
            <p:nvPr/>
          </p:nvSpPr>
          <p:spPr>
            <a:xfrm>
              <a:off x="8028384" y="1484784"/>
              <a:ext cx="504056" cy="50405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88" name="Elipsa 487"/>
            <p:cNvSpPr/>
            <p:nvPr/>
          </p:nvSpPr>
          <p:spPr>
            <a:xfrm flipH="1">
              <a:off x="8226412" y="168281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490" name="Skupina 489"/>
          <p:cNvGrpSpPr/>
          <p:nvPr/>
        </p:nvGrpSpPr>
        <p:grpSpPr>
          <a:xfrm>
            <a:off x="8028384" y="2132856"/>
            <a:ext cx="504056" cy="504056"/>
            <a:chOff x="8028384" y="1484784"/>
            <a:chExt cx="504056" cy="504056"/>
          </a:xfrm>
        </p:grpSpPr>
        <p:sp>
          <p:nvSpPr>
            <p:cNvPr id="491" name="Obdélník 490"/>
            <p:cNvSpPr/>
            <p:nvPr/>
          </p:nvSpPr>
          <p:spPr>
            <a:xfrm>
              <a:off x="8028384" y="1484784"/>
              <a:ext cx="504056" cy="50405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92" name="Elipsa 491"/>
            <p:cNvSpPr/>
            <p:nvPr/>
          </p:nvSpPr>
          <p:spPr>
            <a:xfrm flipH="1">
              <a:off x="8226412" y="168281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493" name="Skupina 492"/>
          <p:cNvGrpSpPr/>
          <p:nvPr/>
        </p:nvGrpSpPr>
        <p:grpSpPr>
          <a:xfrm>
            <a:off x="8028384" y="2780928"/>
            <a:ext cx="504056" cy="504056"/>
            <a:chOff x="8028384" y="1484784"/>
            <a:chExt cx="504056" cy="504056"/>
          </a:xfrm>
        </p:grpSpPr>
        <p:sp>
          <p:nvSpPr>
            <p:cNvPr id="494" name="Obdélník 493"/>
            <p:cNvSpPr/>
            <p:nvPr/>
          </p:nvSpPr>
          <p:spPr>
            <a:xfrm>
              <a:off x="8028384" y="1484784"/>
              <a:ext cx="504056" cy="50405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95" name="Elipsa 494"/>
            <p:cNvSpPr/>
            <p:nvPr/>
          </p:nvSpPr>
          <p:spPr>
            <a:xfrm flipH="1">
              <a:off x="8226412" y="168281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496" name="Skupina 495"/>
          <p:cNvGrpSpPr/>
          <p:nvPr/>
        </p:nvGrpSpPr>
        <p:grpSpPr>
          <a:xfrm>
            <a:off x="8028384" y="3429000"/>
            <a:ext cx="504056" cy="504056"/>
            <a:chOff x="8028384" y="1484784"/>
            <a:chExt cx="504056" cy="504056"/>
          </a:xfrm>
        </p:grpSpPr>
        <p:sp>
          <p:nvSpPr>
            <p:cNvPr id="497" name="Obdélník 496"/>
            <p:cNvSpPr/>
            <p:nvPr/>
          </p:nvSpPr>
          <p:spPr>
            <a:xfrm>
              <a:off x="8028384" y="1484784"/>
              <a:ext cx="504056" cy="50405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98" name="Elipsa 497"/>
            <p:cNvSpPr/>
            <p:nvPr/>
          </p:nvSpPr>
          <p:spPr>
            <a:xfrm flipH="1">
              <a:off x="8226412" y="168281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499" name="Skupina 498"/>
          <p:cNvGrpSpPr/>
          <p:nvPr/>
        </p:nvGrpSpPr>
        <p:grpSpPr>
          <a:xfrm>
            <a:off x="8028384" y="4077072"/>
            <a:ext cx="504056" cy="504056"/>
            <a:chOff x="8028384" y="1484784"/>
            <a:chExt cx="504056" cy="504056"/>
          </a:xfrm>
        </p:grpSpPr>
        <p:sp>
          <p:nvSpPr>
            <p:cNvPr id="500" name="Obdélník 499"/>
            <p:cNvSpPr/>
            <p:nvPr/>
          </p:nvSpPr>
          <p:spPr>
            <a:xfrm>
              <a:off x="8028384" y="1484784"/>
              <a:ext cx="504056" cy="50405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01" name="Elipsa 500"/>
            <p:cNvSpPr/>
            <p:nvPr/>
          </p:nvSpPr>
          <p:spPr>
            <a:xfrm flipH="1">
              <a:off x="8226412" y="168281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502" name="Skupina 501"/>
          <p:cNvGrpSpPr/>
          <p:nvPr/>
        </p:nvGrpSpPr>
        <p:grpSpPr>
          <a:xfrm>
            <a:off x="8028384" y="4725144"/>
            <a:ext cx="504056" cy="504056"/>
            <a:chOff x="8028384" y="1484784"/>
            <a:chExt cx="504056" cy="504056"/>
          </a:xfrm>
        </p:grpSpPr>
        <p:sp>
          <p:nvSpPr>
            <p:cNvPr id="503" name="Obdélník 502"/>
            <p:cNvSpPr/>
            <p:nvPr/>
          </p:nvSpPr>
          <p:spPr>
            <a:xfrm>
              <a:off x="8028384" y="1484784"/>
              <a:ext cx="504056" cy="50405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04" name="Elipsa 503"/>
            <p:cNvSpPr/>
            <p:nvPr/>
          </p:nvSpPr>
          <p:spPr>
            <a:xfrm flipH="1">
              <a:off x="8226412" y="1682812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505" name="Obdélník 504"/>
          <p:cNvSpPr/>
          <p:nvPr/>
        </p:nvSpPr>
        <p:spPr>
          <a:xfrm>
            <a:off x="395536" y="1268760"/>
            <a:ext cx="8424936" cy="45365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06" name="TextovéPole 505"/>
          <p:cNvSpPr txBox="1"/>
          <p:nvPr/>
        </p:nvSpPr>
        <p:spPr>
          <a:xfrm>
            <a:off x="611560" y="5301208"/>
            <a:ext cx="3946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 smtClean="0"/>
              <a:t>Ω</a:t>
            </a:r>
            <a:endParaRPr lang="cs-CZ" sz="2400" b="1" dirty="0"/>
          </a:p>
        </p:txBody>
      </p:sp>
      <p:sp>
        <p:nvSpPr>
          <p:cNvPr id="507" name="TextovéPole 506"/>
          <p:cNvSpPr txBox="1"/>
          <p:nvPr/>
        </p:nvSpPr>
        <p:spPr>
          <a:xfrm>
            <a:off x="395536" y="5877272"/>
            <a:ext cx="2420856" cy="369332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P(černá 5, bílá 2) = 1/36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508" name="Obdélník 507"/>
          <p:cNvSpPr/>
          <p:nvPr/>
        </p:nvSpPr>
        <p:spPr>
          <a:xfrm>
            <a:off x="1835696" y="4005064"/>
            <a:ext cx="1395184" cy="673616"/>
          </a:xfrm>
          <a:prstGeom prst="rect">
            <a:avLst/>
          </a:prstGeom>
          <a:noFill/>
          <a:ln w="127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09" name="TextovéPole 508"/>
          <p:cNvSpPr txBox="1"/>
          <p:nvPr/>
        </p:nvSpPr>
        <p:spPr>
          <a:xfrm>
            <a:off x="395536" y="6309320"/>
            <a:ext cx="2066976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P(součet = 3) = 2/36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510" name="Obdélník 509"/>
          <p:cNvSpPr/>
          <p:nvPr/>
        </p:nvSpPr>
        <p:spPr>
          <a:xfrm>
            <a:off x="5940152" y="4653136"/>
            <a:ext cx="1395184" cy="673616"/>
          </a:xfrm>
          <a:prstGeom prst="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11" name="Obdélník 510"/>
          <p:cNvSpPr/>
          <p:nvPr/>
        </p:nvSpPr>
        <p:spPr>
          <a:xfrm>
            <a:off x="7308304" y="4005064"/>
            <a:ext cx="1395184" cy="673616"/>
          </a:xfrm>
          <a:prstGeom prst="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12" name="TextovéPole 511"/>
          <p:cNvSpPr txBox="1"/>
          <p:nvPr/>
        </p:nvSpPr>
        <p:spPr>
          <a:xfrm>
            <a:off x="3275856" y="5877272"/>
            <a:ext cx="2736647" cy="369332"/>
          </a:xfrm>
          <a:prstGeom prst="rect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P(na černé padne 1) = 6/36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513" name="Obdélník 512"/>
          <p:cNvSpPr/>
          <p:nvPr/>
        </p:nvSpPr>
        <p:spPr>
          <a:xfrm>
            <a:off x="7236296" y="1340768"/>
            <a:ext cx="1512168" cy="4032448"/>
          </a:xfrm>
          <a:prstGeom prst="rect">
            <a:avLst/>
          </a:prstGeom>
          <a:noFill/>
          <a:ln w="127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14" name="TextovéPole 513"/>
          <p:cNvSpPr txBox="1"/>
          <p:nvPr/>
        </p:nvSpPr>
        <p:spPr>
          <a:xfrm>
            <a:off x="3275856" y="6309320"/>
            <a:ext cx="2066976" cy="369332"/>
          </a:xfrm>
          <a:prstGeom prst="rect">
            <a:avLst/>
          </a:prstGeom>
          <a:noFill/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P(součet = 6) = 5/36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515" name="Obdélník 514"/>
          <p:cNvSpPr/>
          <p:nvPr/>
        </p:nvSpPr>
        <p:spPr>
          <a:xfrm>
            <a:off x="7308304" y="2060848"/>
            <a:ext cx="1395184" cy="673616"/>
          </a:xfrm>
          <a:prstGeom prst="rect">
            <a:avLst/>
          </a:prstGeom>
          <a:noFill/>
          <a:ln w="12700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16" name="Obdélník 515"/>
          <p:cNvSpPr/>
          <p:nvPr/>
        </p:nvSpPr>
        <p:spPr>
          <a:xfrm>
            <a:off x="5940152" y="2708920"/>
            <a:ext cx="1395184" cy="673616"/>
          </a:xfrm>
          <a:prstGeom prst="rect">
            <a:avLst/>
          </a:prstGeom>
          <a:noFill/>
          <a:ln w="12700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17" name="Obdélník 516"/>
          <p:cNvSpPr/>
          <p:nvPr/>
        </p:nvSpPr>
        <p:spPr>
          <a:xfrm>
            <a:off x="4572000" y="3356992"/>
            <a:ext cx="1395184" cy="673616"/>
          </a:xfrm>
          <a:prstGeom prst="rect">
            <a:avLst/>
          </a:prstGeom>
          <a:noFill/>
          <a:ln w="12700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18" name="Obdélník 517"/>
          <p:cNvSpPr/>
          <p:nvPr/>
        </p:nvSpPr>
        <p:spPr>
          <a:xfrm>
            <a:off x="3203848" y="4005064"/>
            <a:ext cx="1395184" cy="673616"/>
          </a:xfrm>
          <a:prstGeom prst="rect">
            <a:avLst/>
          </a:prstGeom>
          <a:noFill/>
          <a:ln w="12700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19" name="Obdélník 518"/>
          <p:cNvSpPr/>
          <p:nvPr/>
        </p:nvSpPr>
        <p:spPr>
          <a:xfrm>
            <a:off x="1835696" y="4653136"/>
            <a:ext cx="1395184" cy="673616"/>
          </a:xfrm>
          <a:prstGeom prst="rect">
            <a:avLst/>
          </a:prstGeom>
          <a:noFill/>
          <a:ln w="12700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 smtClean="0"/>
              <a:t>Příklad 2: rodina; 3 sourozenci</a:t>
            </a:r>
            <a:endParaRPr lang="cs-CZ" sz="3600" dirty="0"/>
          </a:p>
        </p:txBody>
      </p:sp>
      <p:graphicFrame>
        <p:nvGraphicFramePr>
          <p:cNvPr id="418" name="Tabulka 417"/>
          <p:cNvGraphicFramePr>
            <a:graphicFrameLocks noGrp="1"/>
          </p:cNvGraphicFramePr>
          <p:nvPr/>
        </p:nvGraphicFramePr>
        <p:xfrm>
          <a:off x="683568" y="1397000"/>
          <a:ext cx="7848870" cy="336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8145"/>
                <a:gridCol w="1308145"/>
                <a:gridCol w="1308145"/>
                <a:gridCol w="1308145"/>
                <a:gridCol w="1308145"/>
                <a:gridCol w="130814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i="1" dirty="0" smtClean="0">
                          <a:solidFill>
                            <a:schemeClr val="bg1"/>
                          </a:solidFill>
                        </a:rPr>
                        <a:t>ω</a:t>
                      </a:r>
                      <a:r>
                        <a:rPr lang="cs-CZ" i="1" baseline="-25000" dirty="0" smtClean="0">
                          <a:solidFill>
                            <a:schemeClr val="bg1"/>
                          </a:solidFill>
                        </a:rPr>
                        <a:t>i</a:t>
                      </a:r>
                      <a:endParaRPr lang="cs-CZ" i="1" baseline="-25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0" dirty="0" smtClean="0">
                          <a:solidFill>
                            <a:schemeClr val="bg1"/>
                          </a:solidFill>
                        </a:rPr>
                        <a:t>D</a:t>
                      </a:r>
                      <a:endParaRPr lang="cs-CZ" sz="20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0" dirty="0" smtClean="0">
                          <a:solidFill>
                            <a:schemeClr val="bg1"/>
                          </a:solidFill>
                        </a:rPr>
                        <a:t>B</a:t>
                      </a:r>
                      <a:endParaRPr lang="cs-CZ" sz="20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0" dirty="0" smtClean="0">
                          <a:solidFill>
                            <a:schemeClr val="bg1"/>
                          </a:solidFill>
                        </a:rPr>
                        <a:t>C</a:t>
                      </a:r>
                      <a:endParaRPr lang="cs-CZ" sz="20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i="1" dirty="0" smtClean="0">
                          <a:solidFill>
                            <a:schemeClr val="bg1"/>
                          </a:solidFill>
                        </a:rPr>
                        <a:t>(m,m,m)</a:t>
                      </a:r>
                      <a:endParaRPr lang="cs-CZ" i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i="1" dirty="0" smtClean="0">
                          <a:solidFill>
                            <a:schemeClr val="bg1"/>
                          </a:solidFill>
                        </a:rPr>
                        <a:t>(f,m,m)</a:t>
                      </a:r>
                      <a:endParaRPr lang="cs-CZ" i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i="1" dirty="0" smtClean="0">
                          <a:solidFill>
                            <a:schemeClr val="bg1"/>
                          </a:solidFill>
                        </a:rPr>
                        <a:t>(m,f,m)</a:t>
                      </a:r>
                      <a:endParaRPr lang="cs-CZ" i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i="1" dirty="0" smtClean="0">
                          <a:solidFill>
                            <a:schemeClr val="bg1"/>
                          </a:solidFill>
                        </a:rPr>
                        <a:t>(f,f,m)</a:t>
                      </a:r>
                      <a:endParaRPr lang="cs-CZ" i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i="1" dirty="0" smtClean="0">
                          <a:solidFill>
                            <a:schemeClr val="bg1"/>
                          </a:solidFill>
                        </a:rPr>
                        <a:t>(f,f,f)</a:t>
                      </a:r>
                      <a:endParaRPr lang="cs-CZ" i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i="1" dirty="0" smtClean="0">
                          <a:solidFill>
                            <a:schemeClr val="bg1"/>
                          </a:solidFill>
                        </a:rPr>
                        <a:t>(m,f,f)</a:t>
                      </a:r>
                      <a:endParaRPr lang="cs-CZ" i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i="1" dirty="0" smtClean="0">
                          <a:solidFill>
                            <a:schemeClr val="bg1"/>
                          </a:solidFill>
                        </a:rPr>
                        <a:t>(f,m,f)</a:t>
                      </a:r>
                      <a:endParaRPr lang="cs-CZ" i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i="1" dirty="0" smtClean="0">
                          <a:solidFill>
                            <a:schemeClr val="bg1"/>
                          </a:solidFill>
                        </a:rPr>
                        <a:t>(m,m,f)</a:t>
                      </a:r>
                      <a:endParaRPr lang="cs-CZ" i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graphicFrame>
        <p:nvGraphicFramePr>
          <p:cNvPr id="82947" name="Object 3"/>
          <p:cNvGraphicFramePr>
            <a:graphicFrameLocks noChangeAspect="1"/>
          </p:cNvGraphicFramePr>
          <p:nvPr/>
        </p:nvGraphicFramePr>
        <p:xfrm>
          <a:off x="4788024" y="1412776"/>
          <a:ext cx="754461" cy="288033"/>
        </p:xfrm>
        <a:graphic>
          <a:graphicData uri="http://schemas.openxmlformats.org/presentationml/2006/ole">
            <p:oleObj spid="_x0000_s82947" name="Enačba" r:id="rId3" imgW="431640" imgH="164880" progId="Equation.3">
              <p:embed/>
            </p:oleObj>
          </a:graphicData>
        </a:graphic>
      </p:graphicFrame>
      <p:graphicFrame>
        <p:nvGraphicFramePr>
          <p:cNvPr id="82948" name="Object 4"/>
          <p:cNvGraphicFramePr>
            <a:graphicFrameLocks noChangeAspect="1"/>
          </p:cNvGraphicFramePr>
          <p:nvPr/>
        </p:nvGraphicFramePr>
        <p:xfrm>
          <a:off x="6156176" y="1412776"/>
          <a:ext cx="754063" cy="287338"/>
        </p:xfrm>
        <a:graphic>
          <a:graphicData uri="http://schemas.openxmlformats.org/presentationml/2006/ole">
            <p:oleObj spid="_x0000_s82948" name="Enačba" r:id="rId4" imgW="431640" imgH="164880" progId="Equation.3">
              <p:embed/>
            </p:oleObj>
          </a:graphicData>
        </a:graphic>
      </p:graphicFrame>
      <p:sp>
        <p:nvSpPr>
          <p:cNvPr id="430" name="TextovéPole 429"/>
          <p:cNvSpPr txBox="1"/>
          <p:nvPr/>
        </p:nvSpPr>
        <p:spPr>
          <a:xfrm>
            <a:off x="683568" y="5085184"/>
            <a:ext cx="777686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D nejmladší je dívka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B v rodině je jediná dívka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	jediná dívka je nejmladší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	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C nejstarší je hoch</a:t>
            </a:r>
            <a:endParaRPr lang="cs-CZ" dirty="0">
              <a:solidFill>
                <a:schemeClr val="bg1"/>
              </a:solidFill>
            </a:endParaRPr>
          </a:p>
        </p:txBody>
      </p:sp>
      <p:graphicFrame>
        <p:nvGraphicFramePr>
          <p:cNvPr id="82949" name="Object 5"/>
          <p:cNvGraphicFramePr>
            <a:graphicFrameLocks noChangeAspect="1"/>
          </p:cNvGraphicFramePr>
          <p:nvPr/>
        </p:nvGraphicFramePr>
        <p:xfrm>
          <a:off x="755576" y="5661248"/>
          <a:ext cx="754063" cy="287338"/>
        </p:xfrm>
        <a:graphic>
          <a:graphicData uri="http://schemas.openxmlformats.org/presentationml/2006/ole">
            <p:oleObj spid="_x0000_s82949" name="Enačba" r:id="rId5" imgW="431640" imgH="164880" progId="Equation.3">
              <p:embed/>
            </p:oleObj>
          </a:graphicData>
        </a:graphic>
      </p:graphicFrame>
      <p:graphicFrame>
        <p:nvGraphicFramePr>
          <p:cNvPr id="82950" name="Object 6"/>
          <p:cNvGraphicFramePr>
            <a:graphicFrameLocks noChangeAspect="1"/>
          </p:cNvGraphicFramePr>
          <p:nvPr/>
        </p:nvGraphicFramePr>
        <p:xfrm>
          <a:off x="755576" y="5949280"/>
          <a:ext cx="754063" cy="287338"/>
        </p:xfrm>
        <a:graphic>
          <a:graphicData uri="http://schemas.openxmlformats.org/presentationml/2006/ole">
            <p:oleObj spid="_x0000_s82950" name="Enačba" r:id="rId6" imgW="431640" imgH="1648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Kvalita </a:t>
            </a:r>
            <a:r>
              <a:rPr lang="cs-CZ" dirty="0" err="1" smtClean="0"/>
              <a:t>screeningového</a:t>
            </a:r>
            <a:r>
              <a:rPr lang="cs-CZ" dirty="0" smtClean="0"/>
              <a:t> testu</a:t>
            </a: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214282" y="1285860"/>
            <a:ext cx="8686800" cy="50006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lvl="0" indent="-514350">
              <a:spcBef>
                <a:spcPct val="20000"/>
              </a:spcBef>
              <a:buFontTx/>
              <a:buChar char="-"/>
            </a:pPr>
            <a:endParaRPr kumimoji="0" lang="cs-CZ" sz="3200" b="0" i="0" u="none" strike="noStrike" kern="1200" cap="none" spc="0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357158" y="1428736"/>
            <a:ext cx="8563036" cy="39386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kumimoji="0" lang="cs-CZ" sz="3200" b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Jevy </a:t>
            </a:r>
            <a:r>
              <a:rPr kumimoji="0" lang="cs-CZ" sz="3200" b="0" i="1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</a:t>
            </a:r>
            <a:r>
              <a:rPr kumimoji="0" lang="cs-CZ" sz="3200" b="0" i="1" u="none" strike="noStrike" kern="1200" cap="none" spc="0" normalizeH="0" baseline="3000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+</a:t>
            </a:r>
            <a:r>
              <a:rPr lang="cs-CZ" sz="3200" dirty="0" smtClean="0">
                <a:solidFill>
                  <a:schemeClr val="bg1"/>
                </a:solidFill>
              </a:rPr>
              <a:t> osoba nemoc má, </a:t>
            </a:r>
            <a:r>
              <a:rPr lang="cs-CZ" sz="3200" i="1" dirty="0" smtClean="0">
                <a:solidFill>
                  <a:schemeClr val="bg1"/>
                </a:solidFill>
              </a:rPr>
              <a:t>D</a:t>
            </a:r>
            <a:r>
              <a:rPr lang="cs-CZ" sz="3200" i="1" baseline="30000" dirty="0" smtClean="0">
                <a:solidFill>
                  <a:schemeClr val="bg1"/>
                </a:solidFill>
              </a:rPr>
              <a:t>-</a:t>
            </a:r>
            <a:r>
              <a:rPr lang="cs-CZ" sz="3200" dirty="0" smtClean="0">
                <a:solidFill>
                  <a:schemeClr val="bg1"/>
                </a:solidFill>
              </a:rPr>
              <a:t> osoba nemoc nemá</a:t>
            </a:r>
            <a:endParaRPr kumimoji="0" lang="cs-CZ" sz="3200" i="1" u="none" strike="noStrike" kern="1200" cap="none" spc="0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lang="cs-CZ" sz="3200" dirty="0" smtClean="0">
                <a:solidFill>
                  <a:schemeClr val="bg1"/>
                </a:solidFill>
              </a:rPr>
              <a:t>Pozitivní výsledek testu </a:t>
            </a:r>
            <a:r>
              <a:rPr lang="cs-CZ" sz="3200" i="1" dirty="0" smtClean="0">
                <a:solidFill>
                  <a:schemeClr val="bg1"/>
                </a:solidFill>
              </a:rPr>
              <a:t>T</a:t>
            </a:r>
            <a:r>
              <a:rPr lang="cs-CZ" sz="3200" i="1" baseline="30000" dirty="0" smtClean="0">
                <a:solidFill>
                  <a:schemeClr val="bg1"/>
                </a:solidFill>
              </a:rPr>
              <a:t>+</a:t>
            </a:r>
            <a:r>
              <a:rPr lang="cs-CZ" sz="3200" dirty="0" smtClean="0">
                <a:solidFill>
                  <a:schemeClr val="bg1"/>
                </a:solidFill>
              </a:rPr>
              <a:t>, negativní výsledek </a:t>
            </a:r>
            <a:r>
              <a:rPr lang="cs-CZ" sz="3200" i="1" dirty="0" smtClean="0">
                <a:solidFill>
                  <a:schemeClr val="bg1"/>
                </a:solidFill>
              </a:rPr>
              <a:t>T</a:t>
            </a:r>
            <a:r>
              <a:rPr lang="cs-CZ" sz="3200" i="1" baseline="30000" dirty="0" smtClean="0">
                <a:solidFill>
                  <a:schemeClr val="bg1"/>
                </a:solidFill>
              </a:rPr>
              <a:t>-</a:t>
            </a: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kumimoji="0" lang="cs-CZ" sz="320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P(</a:t>
            </a:r>
            <a:r>
              <a:rPr kumimoji="0" lang="cs-CZ" sz="3200" i="1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</a:t>
            </a:r>
            <a:r>
              <a:rPr kumimoji="0" lang="cs-CZ" sz="3200" i="1" u="none" strike="noStrike" kern="1200" cap="none" spc="0" normalizeH="0" baseline="3000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+</a:t>
            </a:r>
            <a:r>
              <a:rPr kumimoji="0" lang="cs-CZ" sz="320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- prevalence</a:t>
            </a: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785786" y="3929066"/>
          <a:ext cx="778674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6685"/>
                <a:gridCol w="1946685"/>
                <a:gridCol w="1946685"/>
                <a:gridCol w="1946685"/>
              </a:tblGrid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Nemoc</a:t>
                      </a:r>
                      <a:endParaRPr lang="cs-CZ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chemeClr val="bg1"/>
                          </a:solidFill>
                        </a:rPr>
                        <a:t>Výsledek testu</a:t>
                      </a:r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bg1"/>
                          </a:solidFill>
                        </a:rPr>
                        <a:t>Přítomna (</a:t>
                      </a:r>
                      <a:r>
                        <a:rPr lang="cs-CZ" i="1" dirty="0" smtClean="0">
                          <a:solidFill>
                            <a:schemeClr val="bg1"/>
                          </a:solidFill>
                        </a:rPr>
                        <a:t>D</a:t>
                      </a:r>
                      <a:r>
                        <a:rPr lang="cs-CZ" i="1" baseline="30000" dirty="0" smtClean="0">
                          <a:solidFill>
                            <a:schemeClr val="bg1"/>
                          </a:solidFill>
                        </a:rPr>
                        <a:t>+</a:t>
                      </a:r>
                      <a:r>
                        <a:rPr lang="cs-CZ" dirty="0" smtClean="0">
                          <a:solidFill>
                            <a:schemeClr val="bg1"/>
                          </a:solidFill>
                        </a:rPr>
                        <a:t>)</a:t>
                      </a:r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bg1"/>
                          </a:solidFill>
                        </a:rPr>
                        <a:t>Nepřítomna (</a:t>
                      </a:r>
                      <a:r>
                        <a:rPr lang="cs-CZ" i="1" dirty="0" smtClean="0">
                          <a:solidFill>
                            <a:schemeClr val="bg1"/>
                          </a:solidFill>
                        </a:rPr>
                        <a:t>D</a:t>
                      </a:r>
                      <a:r>
                        <a:rPr lang="cs-CZ" i="1" baseline="30000" dirty="0" smtClean="0">
                          <a:solidFill>
                            <a:schemeClr val="bg1"/>
                          </a:solidFill>
                        </a:rPr>
                        <a:t>-</a:t>
                      </a:r>
                      <a:r>
                        <a:rPr lang="cs-CZ" dirty="0" smtClean="0">
                          <a:solidFill>
                            <a:schemeClr val="bg1"/>
                          </a:solidFill>
                        </a:rPr>
                        <a:t>)</a:t>
                      </a:r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bg1"/>
                          </a:solidFill>
                        </a:rPr>
                        <a:t>Celkem</a:t>
                      </a:r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i="1" dirty="0" smtClean="0">
                          <a:solidFill>
                            <a:schemeClr val="bg1"/>
                          </a:solidFill>
                        </a:rPr>
                        <a:t>T</a:t>
                      </a:r>
                      <a:r>
                        <a:rPr lang="cs-CZ" i="1" baseline="30000" dirty="0" smtClean="0">
                          <a:solidFill>
                            <a:schemeClr val="bg1"/>
                          </a:solidFill>
                        </a:rPr>
                        <a:t>+</a:t>
                      </a:r>
                      <a:endParaRPr lang="cs-CZ" i="1" baseline="30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i="1" dirty="0" smtClean="0">
                          <a:solidFill>
                            <a:schemeClr val="bg1"/>
                          </a:solidFill>
                        </a:rPr>
                        <a:t>a</a:t>
                      </a:r>
                      <a:endParaRPr lang="cs-CZ" i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i="1" dirty="0" smtClean="0">
                          <a:solidFill>
                            <a:schemeClr val="bg1"/>
                          </a:solidFill>
                        </a:rPr>
                        <a:t>b</a:t>
                      </a:r>
                      <a:endParaRPr lang="cs-CZ" i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i="1" dirty="0" smtClean="0">
                          <a:solidFill>
                            <a:schemeClr val="bg1"/>
                          </a:solidFill>
                        </a:rPr>
                        <a:t>a+b</a:t>
                      </a:r>
                      <a:endParaRPr lang="cs-CZ" i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i="1" dirty="0" smtClean="0">
                          <a:solidFill>
                            <a:schemeClr val="bg1"/>
                          </a:solidFill>
                        </a:rPr>
                        <a:t>T</a:t>
                      </a:r>
                      <a:r>
                        <a:rPr lang="cs-CZ" i="1" baseline="30000" dirty="0" smtClean="0">
                          <a:solidFill>
                            <a:schemeClr val="bg1"/>
                          </a:solidFill>
                        </a:rPr>
                        <a:t>-</a:t>
                      </a:r>
                      <a:endParaRPr lang="cs-CZ" i="1" baseline="30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i="1" dirty="0" smtClean="0">
                          <a:solidFill>
                            <a:schemeClr val="bg1"/>
                          </a:solidFill>
                        </a:rPr>
                        <a:t>c</a:t>
                      </a:r>
                      <a:endParaRPr lang="cs-CZ" i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i="1" dirty="0" smtClean="0">
                          <a:solidFill>
                            <a:schemeClr val="bg1"/>
                          </a:solidFill>
                        </a:rPr>
                        <a:t>d</a:t>
                      </a:r>
                      <a:endParaRPr lang="cs-CZ" i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i="1" dirty="0" smtClean="0">
                          <a:solidFill>
                            <a:schemeClr val="bg1"/>
                          </a:solidFill>
                        </a:rPr>
                        <a:t>c+d</a:t>
                      </a:r>
                      <a:endParaRPr lang="cs-CZ" i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chemeClr val="bg1"/>
                          </a:solidFill>
                        </a:rPr>
                        <a:t>Celkem</a:t>
                      </a:r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i="1" dirty="0" smtClean="0">
                          <a:solidFill>
                            <a:schemeClr val="bg1"/>
                          </a:solidFill>
                        </a:rPr>
                        <a:t>a+c</a:t>
                      </a:r>
                      <a:endParaRPr lang="cs-CZ" i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i="1" smtClean="0">
                          <a:solidFill>
                            <a:schemeClr val="bg1"/>
                          </a:solidFill>
                        </a:rPr>
                        <a:t>b+d</a:t>
                      </a:r>
                      <a:endParaRPr lang="cs-CZ" i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i="1" dirty="0" smtClean="0">
                          <a:solidFill>
                            <a:schemeClr val="bg1"/>
                          </a:solidFill>
                        </a:rPr>
                        <a:t>n</a:t>
                      </a:r>
                      <a:endParaRPr lang="cs-CZ" i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8840</TotalTime>
  <Words>560</Words>
  <Application>Microsoft Office PowerPoint</Application>
  <PresentationFormat>Předvádění na obrazovce (4:3)</PresentationFormat>
  <Paragraphs>161</Paragraphs>
  <Slides>15</Slides>
  <Notes>0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15</vt:i4>
      </vt:variant>
    </vt:vector>
  </HeadingPairs>
  <TitlesOfParts>
    <vt:vector size="18" baseType="lpstr">
      <vt:lpstr>Motiv sady Office</vt:lpstr>
      <vt:lpstr>Enačba</vt:lpstr>
      <vt:lpstr>Rovnice</vt:lpstr>
      <vt:lpstr>5. Pravděpodobnost</vt:lpstr>
      <vt:lpstr>Snímek 2</vt:lpstr>
      <vt:lpstr>Snímek 3</vt:lpstr>
      <vt:lpstr>Snímek 4</vt:lpstr>
      <vt:lpstr>Definice pravděpodobnosti</vt:lpstr>
      <vt:lpstr>Podmíněná pravděpodobnost</vt:lpstr>
      <vt:lpstr>Příklad 1: házení 2 vyváženými kostkami</vt:lpstr>
      <vt:lpstr>Příklad 2: rodina; 3 sourozenci</vt:lpstr>
      <vt:lpstr>Kvalita screeningového testu</vt:lpstr>
      <vt:lpstr>Kvalita screeningového testu</vt:lpstr>
      <vt:lpstr>Kvalita screeningového testu</vt:lpstr>
      <vt:lpstr>ROC (Receiver Operating Charakteristic) křivka</vt:lpstr>
      <vt:lpstr>ROC v praxi</vt:lpstr>
      <vt:lpstr>Příklad</vt:lpstr>
      <vt:lpstr>Příklad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Statistika</dc:title>
  <dc:creator>Lucinka</dc:creator>
  <cp:lastModifiedBy>Lucie Buresova</cp:lastModifiedBy>
  <cp:revision>67</cp:revision>
  <dcterms:created xsi:type="dcterms:W3CDTF">2010-01-04T11:16:54Z</dcterms:created>
  <dcterms:modified xsi:type="dcterms:W3CDTF">2017-03-21T16:23:56Z</dcterms:modified>
</cp:coreProperties>
</file>