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9" r:id="rId5"/>
    <p:sldId id="293" r:id="rId6"/>
    <p:sldId id="271" r:id="rId7"/>
    <p:sldId id="272" r:id="rId8"/>
    <p:sldId id="294" r:id="rId9"/>
    <p:sldId id="298" r:id="rId10"/>
    <p:sldId id="273" r:id="rId11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C4D76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87BF887-F05A-4893-BF37-70F4C17F5354}" type="datetimeFigureOut">
              <a:rPr lang="cs-CZ"/>
              <a:pPr>
                <a:defRPr/>
              </a:pPr>
              <a:t>28.3.2017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7FCEA4D-6E9E-474D-8045-C11B5B137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cs-CZ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AF4D24A-44EF-417D-B535-199AD2BF9C23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F085B-FEC0-4550-80CD-95FB7834AEEA}" type="datetimeFigureOut">
              <a:rPr lang="cs-CZ"/>
              <a:pPr>
                <a:defRPr/>
              </a:pPr>
              <a:t>28.3.2017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85760D-2CAF-4DBB-85FB-452120C4F7D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2C819-4C0E-4088-BB9B-590DA643A5CA}" type="datetimeFigureOut">
              <a:rPr lang="cs-CZ"/>
              <a:pPr>
                <a:defRPr/>
              </a:pPr>
              <a:t>28.3.2017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5B0763-2477-48EC-8834-DD8F9FBBBD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E3C10-E943-49B3-A7CA-BCAE9EF619FD}" type="datetimeFigureOut">
              <a:rPr lang="cs-CZ"/>
              <a:pPr>
                <a:defRPr/>
              </a:pPr>
              <a:t>28.3.2017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63CD6-6953-400A-90B4-41DEBFC9740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75FB7A-686F-4B48-86A4-65EA020EB701}" type="datetimeFigureOut">
              <a:rPr lang="cs-CZ"/>
              <a:pPr>
                <a:defRPr/>
              </a:pPr>
              <a:t>28.3.2017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F2728-8E9A-4B81-B075-11D1D7C3FDF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0FC92-9537-4C00-A916-867431285138}" type="datetimeFigureOut">
              <a:rPr lang="cs-CZ"/>
              <a:pPr>
                <a:defRPr/>
              </a:pPr>
              <a:t>28.3.2017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CD3FE-872A-46DB-943F-3C2A83CA682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1C0BD-458B-4465-B5A2-338637B5AF74}" type="datetimeFigureOut">
              <a:rPr lang="cs-CZ"/>
              <a:pPr>
                <a:defRPr/>
              </a:pPr>
              <a:t>28.3.2017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309EE0-2F9A-4F99-90A9-31162E22C54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5EE13-656B-4926-8FF8-7027C2380CD1}" type="datetimeFigureOut">
              <a:rPr lang="cs-CZ"/>
              <a:pPr>
                <a:defRPr/>
              </a:pPr>
              <a:t>28.3.2017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C2414D-DE03-4528-A0EA-F99EB12BDD3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B166F-0BCD-4FF0-9DA3-ED08608CD919}" type="datetimeFigureOut">
              <a:rPr lang="cs-CZ"/>
              <a:pPr>
                <a:defRPr/>
              </a:pPr>
              <a:t>28.3.2017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D4EBE2-47E3-4FCC-A7AC-E1454F1B20E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F2BC5D-7BE1-4528-A8F1-2509B42F0664}" type="datetimeFigureOut">
              <a:rPr lang="cs-CZ"/>
              <a:pPr>
                <a:defRPr/>
              </a:pPr>
              <a:t>28.3.2017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74F7D1-38DA-4B80-AB8A-1EBE4484CB5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ED019-188C-4EEC-9AFA-438A4816A7A8}" type="datetimeFigureOut">
              <a:rPr lang="cs-CZ"/>
              <a:pPr>
                <a:defRPr/>
              </a:pPr>
              <a:t>28.3.2017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0C590F-E6B0-4387-86BA-87851F5E8E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A80D0C-A3A5-4572-8148-E27F3BBCEDC1}" type="datetimeFigureOut">
              <a:rPr lang="cs-CZ"/>
              <a:pPr>
                <a:defRPr/>
              </a:pPr>
              <a:t>28.3.2017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D45A89-DC99-4F45-95C0-3C48752A656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254061"/>
            </a:gs>
            <a:gs pos="75000">
              <a:srgbClr val="376092"/>
            </a:gs>
            <a:gs pos="100000">
              <a:srgbClr val="376092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5123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0C42EEB-16F9-4C02-AF6D-F429DAFE74B3}" type="datetimeFigureOut">
              <a:rPr lang="cs-CZ"/>
              <a:pPr>
                <a:defRPr/>
              </a:pPr>
              <a:t>28.3.2017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30B96B8-ADF6-4D1D-A6A1-317D13DD824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C000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C000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1.bin"/><Relationship Id="rId5" Type="http://schemas.openxmlformats.org/officeDocument/2006/relationships/oleObject" Target="../embeddings/oleObject10.bin"/><Relationship Id="rId4" Type="http://schemas.openxmlformats.org/officeDocument/2006/relationships/oleObject" Target="../embeddings/oleObject9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28625" y="3357563"/>
            <a:ext cx="8286750" cy="1752600"/>
          </a:xfrm>
        </p:spPr>
        <p:txBody>
          <a:bodyPr rtlCol="0">
            <a:normAutofit/>
          </a:bodyPr>
          <a:lstStyle/>
          <a:p>
            <a:pPr marL="742950" indent="-7429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4400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7. Odhady populačních průměrů a pravděpodobností</a:t>
            </a:r>
            <a:endParaRPr lang="cs-CZ" sz="4400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Intervalový odhad populační pravděpodobnosti</a:t>
            </a:r>
            <a:endParaRPr lang="cs-CZ" dirty="0"/>
          </a:p>
        </p:txBody>
      </p:sp>
      <p:sp>
        <p:nvSpPr>
          <p:cNvPr id="4102" name="Zástupný symbol pro obsah 2"/>
          <p:cNvSpPr>
            <a:spLocks noGrp="1"/>
          </p:cNvSpPr>
          <p:nvPr>
            <p:ph idx="1"/>
          </p:nvPr>
        </p:nvSpPr>
        <p:spPr>
          <a:xfrm>
            <a:off x="428625" y="1500188"/>
            <a:ext cx="8115300" cy="5000625"/>
          </a:xfrm>
        </p:spPr>
        <p:txBody>
          <a:bodyPr/>
          <a:lstStyle/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Výběr o rozsahu </a:t>
            </a:r>
            <a:r>
              <a:rPr lang="cs-CZ" i="1" smtClean="0">
                <a:solidFill>
                  <a:schemeClr val="bg1"/>
                </a:solidFill>
              </a:rPr>
              <a:t>n</a:t>
            </a:r>
            <a:r>
              <a:rPr lang="cs-CZ" smtClean="0">
                <a:solidFill>
                  <a:schemeClr val="bg1"/>
                </a:solidFill>
              </a:rPr>
              <a:t>, danou vlastnost má </a:t>
            </a:r>
            <a:r>
              <a:rPr lang="cs-CZ" i="1" smtClean="0">
                <a:solidFill>
                  <a:schemeClr val="bg1"/>
                </a:solidFill>
              </a:rPr>
              <a:t>r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Relativní četnost výskytu vlastnosti ve výběru </a:t>
            </a:r>
            <a:r>
              <a:rPr lang="cs-CZ" i="1" smtClean="0">
                <a:solidFill>
                  <a:schemeClr val="bg1"/>
                </a:solidFill>
              </a:rPr>
              <a:t>p = r/n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Pro 			má relativní četnost výskytu vlastnosti normální rozdělení 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Průměr = pst výskytu v celé populaci (</a:t>
            </a:r>
            <a:r>
              <a:rPr lang="el-GR" i="1" smtClean="0">
                <a:solidFill>
                  <a:schemeClr val="bg1"/>
                </a:solidFill>
              </a:rPr>
              <a:t>π</a:t>
            </a:r>
            <a:r>
              <a:rPr lang="cs-CZ" smtClean="0">
                <a:solidFill>
                  <a:schemeClr val="bg1"/>
                </a:solidFill>
              </a:rPr>
              <a:t>)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Směrodatná odchylka =</a:t>
            </a:r>
          </a:p>
          <a:p>
            <a:pPr marL="514350" indent="-514350" eaLnBrk="1" hangingPunct="1">
              <a:buFontTx/>
              <a:buChar char="-"/>
            </a:pPr>
            <a:r>
              <a:rPr lang="cs-CZ" smtClean="0">
                <a:solidFill>
                  <a:schemeClr val="bg1"/>
                </a:solidFill>
              </a:rPr>
              <a:t>95% interval spolehlivosti pro populační pst </a:t>
            </a:r>
          </a:p>
        </p:txBody>
      </p:sp>
      <p:graphicFrame>
        <p:nvGraphicFramePr>
          <p:cNvPr id="4098" name="Object 4"/>
          <p:cNvGraphicFramePr>
            <a:graphicFrameLocks noChangeAspect="1"/>
          </p:cNvGraphicFramePr>
          <p:nvPr/>
        </p:nvGraphicFramePr>
        <p:xfrm>
          <a:off x="1785938" y="3286125"/>
          <a:ext cx="2187575" cy="530225"/>
        </p:xfrm>
        <a:graphic>
          <a:graphicData uri="http://schemas.openxmlformats.org/presentationml/2006/ole">
            <p:oleObj spid="_x0000_s4098" name="Rovnice" r:id="rId4" imgW="838080" imgH="203040" progId="Equation.3">
              <p:embed/>
            </p:oleObj>
          </a:graphicData>
        </a:graphic>
      </p:graphicFrame>
      <p:graphicFrame>
        <p:nvGraphicFramePr>
          <p:cNvPr id="4099" name="Object 5"/>
          <p:cNvGraphicFramePr>
            <a:graphicFrameLocks noChangeAspect="1"/>
          </p:cNvGraphicFramePr>
          <p:nvPr/>
        </p:nvGraphicFramePr>
        <p:xfrm>
          <a:off x="5000625" y="4857750"/>
          <a:ext cx="2528888" cy="790575"/>
        </p:xfrm>
        <a:graphic>
          <a:graphicData uri="http://schemas.openxmlformats.org/presentationml/2006/ole">
            <p:oleObj spid="_x0000_s4099" name="Rovnice" r:id="rId5" imgW="812520" imgH="253800" progId="Equation.3">
              <p:embed/>
            </p:oleObj>
          </a:graphicData>
        </a:graphic>
      </p:graphicFrame>
      <p:graphicFrame>
        <p:nvGraphicFramePr>
          <p:cNvPr id="4100" name="Object 6"/>
          <p:cNvGraphicFramePr>
            <a:graphicFrameLocks noChangeAspect="1"/>
          </p:cNvGraphicFramePr>
          <p:nvPr/>
        </p:nvGraphicFramePr>
        <p:xfrm>
          <a:off x="1000125" y="5940425"/>
          <a:ext cx="2357438" cy="917575"/>
        </p:xfrm>
        <a:graphic>
          <a:graphicData uri="http://schemas.openxmlformats.org/presentationml/2006/ole">
            <p:oleObj spid="_x0000_s4100" name="Rovnice" r:id="rId6" imgW="1143000" imgH="444240" progId="Equation.3">
              <p:embed/>
            </p:oleObj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Výběrové a teoretické rozložení</a:t>
            </a:r>
            <a:endParaRPr lang="cs-CZ" dirty="0"/>
          </a:p>
        </p:txBody>
      </p:sp>
      <p:pic>
        <p:nvPicPr>
          <p:cNvPr id="7171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1643063"/>
            <a:ext cx="8864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2" name="TextovéPole 11"/>
          <p:cNvSpPr txBox="1">
            <a:spLocks noChangeArrowheads="1"/>
          </p:cNvSpPr>
          <p:nvPr/>
        </p:nvSpPr>
        <p:spPr bwMode="auto">
          <a:xfrm>
            <a:off x="928688" y="3429000"/>
            <a:ext cx="3000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>
                <a:solidFill>
                  <a:schemeClr val="bg1"/>
                </a:solidFill>
              </a:rPr>
              <a:t>Výběrové rozložení</a:t>
            </a:r>
          </a:p>
          <a:p>
            <a:pPr algn="ctr"/>
            <a:r>
              <a:rPr lang="cs-CZ">
                <a:solidFill>
                  <a:schemeClr val="bg1"/>
                </a:solidFill>
              </a:rPr>
              <a:t>(N,  ̅x, s)</a:t>
            </a:r>
          </a:p>
        </p:txBody>
      </p:sp>
      <p:sp>
        <p:nvSpPr>
          <p:cNvPr id="7173" name="TextovéPole 12"/>
          <p:cNvSpPr txBox="1">
            <a:spLocks noChangeArrowheads="1"/>
          </p:cNvSpPr>
          <p:nvPr/>
        </p:nvSpPr>
        <p:spPr bwMode="auto">
          <a:xfrm>
            <a:off x="5786438" y="3429000"/>
            <a:ext cx="3000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>
                <a:solidFill>
                  <a:schemeClr val="bg1"/>
                </a:solidFill>
              </a:rPr>
              <a:t>Teoretické rozložení</a:t>
            </a:r>
          </a:p>
          <a:p>
            <a:pPr algn="ctr"/>
            <a:r>
              <a:rPr lang="cs-CZ">
                <a:solidFill>
                  <a:schemeClr val="bg1"/>
                </a:solidFill>
              </a:rPr>
              <a:t>(µ, </a:t>
            </a:r>
            <a:r>
              <a:rPr lang="el-GR">
                <a:solidFill>
                  <a:schemeClr val="bg1"/>
                </a:solidFill>
              </a:rPr>
              <a:t>σ</a:t>
            </a:r>
            <a:r>
              <a:rPr lang="cs-CZ">
                <a:solidFill>
                  <a:schemeClr val="bg1"/>
                </a:solidFill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Motivace</a:t>
            </a:r>
            <a:endParaRPr lang="cs-CZ" dirty="0"/>
          </a:p>
        </p:txBody>
      </p:sp>
      <p:pic>
        <p:nvPicPr>
          <p:cNvPr id="8195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85750" y="1246188"/>
            <a:ext cx="3602038" cy="5611812"/>
          </a:xfrm>
          <a:noFill/>
        </p:spPr>
      </p:pic>
      <p:sp>
        <p:nvSpPr>
          <p:cNvPr id="8196" name="TextovéPole 5"/>
          <p:cNvSpPr txBox="1">
            <a:spLocks noChangeArrowheads="1"/>
          </p:cNvSpPr>
          <p:nvPr/>
        </p:nvSpPr>
        <p:spPr bwMode="auto">
          <a:xfrm>
            <a:off x="4071938" y="1285875"/>
            <a:ext cx="4643437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buFontTx/>
              <a:buAutoNum type="arabicPeriod"/>
            </a:pPr>
            <a:r>
              <a:rPr lang="cs-CZ" sz="2400">
                <a:solidFill>
                  <a:schemeClr val="bg1"/>
                </a:solidFill>
              </a:rPr>
              <a:t>všechny tři histogramy kolísají kolem stejného středu</a:t>
            </a:r>
          </a:p>
          <a:p>
            <a:pPr marL="342900" indent="-342900">
              <a:buFontTx/>
              <a:buAutoNum type="arabicPeriod"/>
            </a:pPr>
            <a:r>
              <a:rPr lang="cs-CZ" sz="2400">
                <a:solidFill>
                  <a:schemeClr val="bg1"/>
                </a:solidFill>
              </a:rPr>
              <a:t> čím větší rozsah výběru, tím užší rozdělení</a:t>
            </a:r>
          </a:p>
          <a:p>
            <a:pPr marL="342900" indent="-342900">
              <a:buFontTx/>
              <a:buAutoNum type="arabicPeriod"/>
            </a:pPr>
            <a:r>
              <a:rPr lang="cs-CZ" sz="2400">
                <a:solidFill>
                  <a:schemeClr val="bg1"/>
                </a:solidFill>
              </a:rPr>
              <a:t>rozdělení průměrů pro n = 4 a n = 9 jsou podobnější normálnímu rozdělení než rozdělení původních dat. </a:t>
            </a:r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3571875" y="4286250"/>
            <a:ext cx="914400" cy="91440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flipV="1">
            <a:off x="3500438" y="5429250"/>
            <a:ext cx="1000125" cy="714375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99" name="TextovéPole 11"/>
          <p:cNvSpPr txBox="1">
            <a:spLocks noChangeArrowheads="1"/>
          </p:cNvSpPr>
          <p:nvPr/>
        </p:nvSpPr>
        <p:spPr bwMode="auto">
          <a:xfrm>
            <a:off x="4643438" y="5072063"/>
            <a:ext cx="2714625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>
                <a:solidFill>
                  <a:schemeClr val="bg1"/>
                </a:solidFill>
              </a:rPr>
              <a:t>Rozdělení výběrového průměru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900" dirty="0" smtClean="0"/>
              <a:t>Odhady</a:t>
            </a:r>
            <a:endParaRPr lang="cs-CZ" dirty="0"/>
          </a:p>
        </p:txBody>
      </p:sp>
      <p:sp>
        <p:nvSpPr>
          <p:cNvPr id="9219" name="TextovéPole 4"/>
          <p:cNvSpPr txBox="1">
            <a:spLocks noChangeArrowheads="1"/>
          </p:cNvSpPr>
          <p:nvPr/>
        </p:nvSpPr>
        <p:spPr bwMode="auto">
          <a:xfrm>
            <a:off x="0" y="1928813"/>
            <a:ext cx="3214688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>
                <a:solidFill>
                  <a:schemeClr val="bg1"/>
                </a:solidFill>
              </a:rPr>
              <a:t>Bodové</a:t>
            </a:r>
          </a:p>
          <a:p>
            <a:pPr algn="ctr"/>
            <a:r>
              <a:rPr lang="cs-CZ" sz="2400" b="1">
                <a:solidFill>
                  <a:schemeClr val="bg1"/>
                </a:solidFill>
              </a:rPr>
              <a:t>(číslo)</a:t>
            </a:r>
          </a:p>
        </p:txBody>
      </p:sp>
      <p:sp>
        <p:nvSpPr>
          <p:cNvPr id="9220" name="TextovéPole 5"/>
          <p:cNvSpPr txBox="1">
            <a:spLocks noChangeArrowheads="1"/>
          </p:cNvSpPr>
          <p:nvPr/>
        </p:nvSpPr>
        <p:spPr bwMode="auto">
          <a:xfrm>
            <a:off x="4714875" y="1928813"/>
            <a:ext cx="4143375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cs-CZ" sz="2400" b="1">
                <a:solidFill>
                  <a:schemeClr val="bg1"/>
                </a:solidFill>
              </a:rPr>
              <a:t>Intervalové</a:t>
            </a:r>
          </a:p>
          <a:p>
            <a:pPr algn="ctr"/>
            <a:r>
              <a:rPr lang="cs-CZ" sz="2400" b="1">
                <a:solidFill>
                  <a:schemeClr val="bg1"/>
                </a:solidFill>
              </a:rPr>
              <a:t>(interval pravděpodobných hodnot)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 flipV="1">
            <a:off x="1785938" y="1357313"/>
            <a:ext cx="2357437" cy="57150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>
            <a:endCxn id="9220" idx="0"/>
          </p:cNvCxnSpPr>
          <p:nvPr/>
        </p:nvCxnSpPr>
        <p:spPr>
          <a:xfrm>
            <a:off x="4929188" y="1357313"/>
            <a:ext cx="1857375" cy="571500"/>
          </a:xfrm>
          <a:prstGeom prst="line">
            <a:avLst/>
          </a:prstGeom>
          <a:ln w="317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23" name="TextovéPole 13"/>
          <p:cNvSpPr txBox="1">
            <a:spLocks noChangeArrowheads="1"/>
          </p:cNvSpPr>
          <p:nvPr/>
        </p:nvSpPr>
        <p:spPr bwMode="auto">
          <a:xfrm>
            <a:off x="571500" y="3571875"/>
            <a:ext cx="57673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bg1"/>
                </a:solidFill>
              </a:rPr>
              <a:t>Výběrový průměr ̄x̄ je bodovým odhadem parametru </a:t>
            </a:r>
            <a:r>
              <a:rPr lang="el-GR">
                <a:solidFill>
                  <a:schemeClr val="bg1"/>
                </a:solidFill>
              </a:rPr>
              <a:t>μ</a:t>
            </a:r>
            <a:r>
              <a:rPr lang="cs-CZ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9224" name="TextovéPole 14"/>
          <p:cNvSpPr txBox="1">
            <a:spLocks noChangeArrowheads="1"/>
          </p:cNvSpPr>
          <p:nvPr/>
        </p:nvSpPr>
        <p:spPr bwMode="auto">
          <a:xfrm>
            <a:off x="571500" y="4000500"/>
            <a:ext cx="72421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bg1"/>
                </a:solidFill>
              </a:rPr>
              <a:t>Výběrová směrodatná odchylka s je bodovým odhadem parametru </a:t>
            </a:r>
            <a:r>
              <a:rPr lang="el-GR">
                <a:solidFill>
                  <a:schemeClr val="bg1"/>
                </a:solidFill>
              </a:rPr>
              <a:t>σ</a:t>
            </a:r>
            <a:r>
              <a:rPr lang="cs-CZ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9225" name="TextovéPole 15"/>
          <p:cNvSpPr txBox="1">
            <a:spLocks noChangeArrowheads="1"/>
          </p:cNvSpPr>
          <p:nvPr/>
        </p:nvSpPr>
        <p:spPr bwMode="auto">
          <a:xfrm>
            <a:off x="571500" y="4500563"/>
            <a:ext cx="5738813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cs-CZ">
                <a:solidFill>
                  <a:schemeClr val="bg1"/>
                </a:solidFill>
              </a:rPr>
              <a:t>Relativní četnost p je bodovým odhadem parametru </a:t>
            </a:r>
            <a:r>
              <a:rPr lang="el-GR">
                <a:solidFill>
                  <a:schemeClr val="bg1"/>
                </a:solidFill>
              </a:rPr>
              <a:t>π</a:t>
            </a:r>
            <a:r>
              <a:rPr lang="cs-CZ">
                <a:solidFill>
                  <a:schemeClr val="bg1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25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4900" dirty="0" smtClean="0"/>
              <a:t>Intervalový odhad průměru</a:t>
            </a:r>
            <a:endParaRPr lang="cs-CZ" dirty="0"/>
          </a:p>
        </p:txBody>
      </p:sp>
      <p:sp>
        <p:nvSpPr>
          <p:cNvPr id="1028" name="Zástupný symbol pro obsah 2"/>
          <p:cNvSpPr>
            <a:spLocks noGrp="1"/>
          </p:cNvSpPr>
          <p:nvPr>
            <p:ph idx="1"/>
          </p:nvPr>
        </p:nvSpPr>
        <p:spPr>
          <a:xfrm>
            <a:off x="457200" y="1357313"/>
            <a:ext cx="8686800" cy="5214937"/>
          </a:xfrm>
        </p:spPr>
        <p:txBody>
          <a:bodyPr/>
          <a:lstStyle/>
          <a:p>
            <a:pPr marL="514350" indent="-514350" eaLnBrk="1" hangingPunct="1">
              <a:buFontTx/>
              <a:buChar char="-"/>
            </a:pPr>
            <a:r>
              <a:rPr lang="cs-CZ" i="1" dirty="0" smtClean="0">
                <a:solidFill>
                  <a:schemeClr val="bg1"/>
                </a:solidFill>
              </a:rPr>
              <a:t>X</a:t>
            </a:r>
            <a:r>
              <a:rPr lang="cs-CZ" i="1" baseline="-25000" dirty="0" smtClean="0">
                <a:solidFill>
                  <a:schemeClr val="bg1"/>
                </a:solidFill>
              </a:rPr>
              <a:t>i</a:t>
            </a:r>
            <a:r>
              <a:rPr lang="cs-CZ" i="1" dirty="0" smtClean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~ </a:t>
            </a:r>
            <a:r>
              <a:rPr lang="en-US" i="1" dirty="0" smtClean="0">
                <a:solidFill>
                  <a:schemeClr val="bg1"/>
                </a:solidFill>
              </a:rPr>
              <a:t>N</a:t>
            </a:r>
            <a:r>
              <a:rPr lang="cs-CZ" dirty="0" smtClean="0">
                <a:solidFill>
                  <a:schemeClr val="bg1"/>
                </a:solidFill>
              </a:rPr>
              <a:t>(</a:t>
            </a:r>
            <a:r>
              <a:rPr lang="el-GR" i="1" dirty="0" smtClean="0">
                <a:solidFill>
                  <a:schemeClr val="bg1"/>
                </a:solidFill>
              </a:rPr>
              <a:t>μ</a:t>
            </a:r>
            <a:r>
              <a:rPr lang="cs-CZ" i="1" dirty="0" smtClean="0">
                <a:solidFill>
                  <a:schemeClr val="bg1"/>
                </a:solidFill>
              </a:rPr>
              <a:t>,</a:t>
            </a:r>
            <a:r>
              <a:rPr lang="el-GR" i="1" dirty="0" smtClean="0">
                <a:solidFill>
                  <a:schemeClr val="bg1"/>
                </a:solidFill>
              </a:rPr>
              <a:t>σ</a:t>
            </a:r>
            <a:r>
              <a:rPr lang="cs-CZ" i="1" baseline="30000" dirty="0" smtClean="0">
                <a:solidFill>
                  <a:schemeClr val="bg1"/>
                </a:solidFill>
              </a:rPr>
              <a:t>2</a:t>
            </a:r>
            <a:r>
              <a:rPr lang="cs-CZ" dirty="0" smtClean="0">
                <a:solidFill>
                  <a:schemeClr val="bg1"/>
                </a:solidFill>
              </a:rPr>
              <a:t>) =&gt;  </a:t>
            </a:r>
            <a:r>
              <a:rPr lang="cs-CZ" i="1" dirty="0" smtClean="0">
                <a:solidFill>
                  <a:schemeClr val="bg1"/>
                </a:solidFill>
              </a:rPr>
              <a:t>X</a:t>
            </a:r>
            <a:r>
              <a:rPr lang="cs-CZ" dirty="0" smtClean="0">
                <a:solidFill>
                  <a:schemeClr val="bg1"/>
                </a:solidFill>
              </a:rPr>
              <a:t>̅</a:t>
            </a:r>
            <a:r>
              <a:rPr lang="cs-CZ" i="1" dirty="0" smtClean="0">
                <a:solidFill>
                  <a:schemeClr val="bg1"/>
                </a:solidFill>
              </a:rPr>
              <a:t>  </a:t>
            </a:r>
            <a:r>
              <a:rPr lang="en-US" dirty="0" smtClean="0">
                <a:solidFill>
                  <a:schemeClr val="bg1"/>
                </a:solidFill>
              </a:rPr>
              <a:t>~ </a:t>
            </a:r>
            <a:r>
              <a:rPr lang="en-US" i="1" dirty="0" smtClean="0">
                <a:solidFill>
                  <a:schemeClr val="bg1"/>
                </a:solidFill>
              </a:rPr>
              <a:t>N</a:t>
            </a:r>
            <a:r>
              <a:rPr lang="cs-CZ" dirty="0" smtClean="0">
                <a:solidFill>
                  <a:schemeClr val="bg1"/>
                </a:solidFill>
              </a:rPr>
              <a:t>(</a:t>
            </a:r>
            <a:r>
              <a:rPr lang="el-GR" i="1" dirty="0" smtClean="0">
                <a:solidFill>
                  <a:schemeClr val="bg1"/>
                </a:solidFill>
              </a:rPr>
              <a:t>μ</a:t>
            </a:r>
            <a:r>
              <a:rPr lang="cs-CZ" i="1" dirty="0" smtClean="0">
                <a:solidFill>
                  <a:schemeClr val="bg1"/>
                </a:solidFill>
              </a:rPr>
              <a:t>,</a:t>
            </a:r>
            <a:r>
              <a:rPr lang="el-GR" i="1" dirty="0" smtClean="0">
                <a:solidFill>
                  <a:schemeClr val="bg1"/>
                </a:solidFill>
              </a:rPr>
              <a:t>σ</a:t>
            </a:r>
            <a:r>
              <a:rPr lang="cs-CZ" i="1" baseline="30000" dirty="0" smtClean="0">
                <a:solidFill>
                  <a:schemeClr val="bg1"/>
                </a:solidFill>
              </a:rPr>
              <a:t>2</a:t>
            </a:r>
            <a:r>
              <a:rPr lang="cs-CZ" i="1" dirty="0" smtClean="0">
                <a:solidFill>
                  <a:schemeClr val="bg1"/>
                </a:solidFill>
              </a:rPr>
              <a:t>/n</a:t>
            </a:r>
            <a:r>
              <a:rPr lang="cs-CZ" dirty="0" smtClean="0">
                <a:solidFill>
                  <a:schemeClr val="bg1"/>
                </a:solidFill>
              </a:rPr>
              <a:t>)</a:t>
            </a:r>
          </a:p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Provedeme výběr o rozsahu n a vypočteme </a:t>
            </a:r>
            <a:r>
              <a:rPr lang="cs-CZ" i="1" dirty="0" smtClean="0">
                <a:solidFill>
                  <a:schemeClr val="bg1"/>
                </a:solidFill>
              </a:rPr>
              <a:t>x</a:t>
            </a:r>
            <a:r>
              <a:rPr lang="cs-CZ" dirty="0" smtClean="0">
                <a:solidFill>
                  <a:schemeClr val="bg1"/>
                </a:solidFill>
              </a:rPr>
              <a:t> ̅, pak µ leží s </a:t>
            </a:r>
            <a:r>
              <a:rPr lang="cs-CZ" dirty="0" err="1" smtClean="0">
                <a:solidFill>
                  <a:schemeClr val="bg1"/>
                </a:solidFill>
              </a:rPr>
              <a:t>pstí</a:t>
            </a:r>
            <a:r>
              <a:rPr lang="cs-CZ" dirty="0" smtClean="0">
                <a:solidFill>
                  <a:schemeClr val="bg1"/>
                </a:solidFill>
              </a:rPr>
              <a:t> 0,95 v intervalu:</a:t>
            </a:r>
          </a:p>
          <a:p>
            <a:pPr marL="514350" indent="-514350" eaLnBrk="1" hangingPunct="1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r>
              <a:rPr lang="cs-CZ" dirty="0" smtClean="0">
                <a:solidFill>
                  <a:schemeClr val="bg1"/>
                </a:solidFill>
              </a:rPr>
              <a:t>z = 1,96 kritická hodnota standardizovaného normálního rozložení pro koeficient spolehlivosti </a:t>
            </a:r>
            <a:r>
              <a:rPr lang="cs-CZ" i="1" dirty="0" smtClean="0">
                <a:solidFill>
                  <a:schemeClr val="bg1"/>
                </a:solidFill>
              </a:rPr>
              <a:t>P</a:t>
            </a:r>
            <a:r>
              <a:rPr lang="cs-CZ" dirty="0" smtClean="0">
                <a:solidFill>
                  <a:schemeClr val="bg1"/>
                </a:solidFill>
              </a:rPr>
              <a:t> = 0,95</a:t>
            </a:r>
          </a:p>
          <a:p>
            <a:pPr marL="514350" indent="-514350" eaLnBrk="1" hangingPunct="1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  <a:p>
            <a:pPr marL="2228850" lvl="4" indent="-514350" eaLnBrk="1" hangingPunct="1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  <a:p>
            <a:pPr marL="514350" indent="-514350" eaLnBrk="1" hangingPunct="1">
              <a:buFontTx/>
              <a:buChar char="-"/>
            </a:pPr>
            <a:endParaRPr lang="cs-CZ" dirty="0" smtClean="0">
              <a:solidFill>
                <a:schemeClr val="bg1"/>
              </a:solidFill>
            </a:endParaRPr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071563" y="3071813"/>
          <a:ext cx="3340100" cy="835025"/>
        </p:xfrm>
        <a:graphic>
          <a:graphicData uri="http://schemas.openxmlformats.org/presentationml/2006/ole">
            <p:oleObj spid="_x0000_s1026" name="Rovnice" r:id="rId3" imgW="965160" imgH="241200" progId="Equation.3">
              <p:embed/>
            </p:oleObj>
          </a:graphicData>
        </a:graphic>
      </p:graphicFrame>
      <p:sp>
        <p:nvSpPr>
          <p:cNvPr id="1029" name="TextovéPole 17"/>
          <p:cNvSpPr txBox="1">
            <a:spLocks noChangeArrowheads="1"/>
          </p:cNvSpPr>
          <p:nvPr/>
        </p:nvSpPr>
        <p:spPr bwMode="auto">
          <a:xfrm>
            <a:off x="4500563" y="3286125"/>
            <a:ext cx="58578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>
                <a:solidFill>
                  <a:schemeClr val="bg1"/>
                </a:solidFill>
              </a:rPr>
              <a:t>Interval spolehlivosti pro průměr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899592" y="6165304"/>
            <a:ext cx="756084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>
            <a:off x="2483768" y="6165304"/>
            <a:ext cx="4248472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ovací čára 10"/>
          <p:cNvCxnSpPr/>
          <p:nvPr/>
        </p:nvCxnSpPr>
        <p:spPr>
          <a:xfrm>
            <a:off x="4499992" y="6093296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2483768" y="6093296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čára 13"/>
          <p:cNvCxnSpPr/>
          <p:nvPr/>
        </p:nvCxnSpPr>
        <p:spPr>
          <a:xfrm>
            <a:off x="6732240" y="6093296"/>
            <a:ext cx="0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031" name="Object 3"/>
          <p:cNvGraphicFramePr>
            <a:graphicFrameLocks noChangeAspect="1"/>
          </p:cNvGraphicFramePr>
          <p:nvPr/>
        </p:nvGraphicFramePr>
        <p:xfrm>
          <a:off x="1403648" y="6353944"/>
          <a:ext cx="2016224" cy="504056"/>
        </p:xfrm>
        <a:graphic>
          <a:graphicData uri="http://schemas.openxmlformats.org/presentationml/2006/ole">
            <p:oleObj spid="_x0000_s1031" name="Enačba" r:id="rId4" imgW="965160" imgH="241200" progId="Equation.3">
              <p:embed/>
            </p:oleObj>
          </a:graphicData>
        </a:graphic>
      </p:graphicFrame>
      <p:graphicFrame>
        <p:nvGraphicFramePr>
          <p:cNvPr id="1032" name="Object 3"/>
          <p:cNvGraphicFramePr>
            <a:graphicFrameLocks noChangeAspect="1"/>
          </p:cNvGraphicFramePr>
          <p:nvPr/>
        </p:nvGraphicFramePr>
        <p:xfrm>
          <a:off x="6012160" y="6353175"/>
          <a:ext cx="2016125" cy="504825"/>
        </p:xfrm>
        <a:graphic>
          <a:graphicData uri="http://schemas.openxmlformats.org/presentationml/2006/ole">
            <p:oleObj spid="_x0000_s1032" name="Enačba" r:id="rId5" imgW="965160" imgH="241200" progId="Equation.3">
              <p:embed/>
            </p:oleObj>
          </a:graphicData>
        </a:graphic>
      </p:graphicFrame>
      <p:graphicFrame>
        <p:nvGraphicFramePr>
          <p:cNvPr id="1033" name="Object 3"/>
          <p:cNvGraphicFramePr>
            <a:graphicFrameLocks noChangeAspect="1"/>
          </p:cNvGraphicFramePr>
          <p:nvPr/>
        </p:nvGraphicFramePr>
        <p:xfrm>
          <a:off x="4283968" y="6309320"/>
          <a:ext cx="421422" cy="469305"/>
        </p:xfrm>
        <a:graphic>
          <a:graphicData uri="http://schemas.openxmlformats.org/presentationml/2006/ole">
            <p:oleObj spid="_x0000_s1033" name="Enačba" r:id="rId6" imgW="139680" imgH="16488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Simulace</a:t>
            </a:r>
            <a:endParaRPr lang="cs-CZ" dirty="0"/>
          </a:p>
        </p:txBody>
      </p:sp>
      <p:pic>
        <p:nvPicPr>
          <p:cNvPr id="10243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3" y="1214438"/>
            <a:ext cx="3614737" cy="545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extovéPole 5"/>
          <p:cNvSpPr txBox="1">
            <a:spLocks noChangeArrowheads="1"/>
          </p:cNvSpPr>
          <p:nvPr/>
        </p:nvSpPr>
        <p:spPr bwMode="auto">
          <a:xfrm>
            <a:off x="4429125" y="1428750"/>
            <a:ext cx="4214813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400">
                <a:solidFill>
                  <a:schemeClr val="bg1"/>
                </a:solidFill>
              </a:rPr>
              <a:t>50 výběrů o rozsahu 10</a:t>
            </a:r>
          </a:p>
          <a:p>
            <a:r>
              <a:rPr lang="cs-CZ" sz="2400">
                <a:solidFill>
                  <a:schemeClr val="bg1"/>
                </a:solidFill>
              </a:rPr>
              <a:t>Pouze dva nepokrývají populační průměr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Obecný vzorec pro interval spolehlivosti</a:t>
            </a:r>
            <a:endParaRPr lang="cs-CZ" dirty="0"/>
          </a:p>
        </p:txBody>
      </p:sp>
      <p:graphicFrame>
        <p:nvGraphicFramePr>
          <p:cNvPr id="2050" name="Object 32"/>
          <p:cNvGraphicFramePr>
            <a:graphicFrameLocks noChangeAspect="1"/>
          </p:cNvGraphicFramePr>
          <p:nvPr/>
        </p:nvGraphicFramePr>
        <p:xfrm>
          <a:off x="500063" y="1714500"/>
          <a:ext cx="6492875" cy="750888"/>
        </p:xfrm>
        <a:graphic>
          <a:graphicData uri="http://schemas.openxmlformats.org/presentationml/2006/ole">
            <p:oleObj spid="_x0000_s2050" name="Rovnice" r:id="rId3" imgW="1866600" imgH="215640" progId="Equation.3">
              <p:embed/>
            </p:oleObj>
          </a:graphicData>
        </a:graphic>
      </p:graphicFrame>
      <p:sp>
        <p:nvSpPr>
          <p:cNvPr id="2052" name="Zástupný symbol pro obsah 2"/>
          <p:cNvSpPr>
            <a:spLocks noGrp="1"/>
          </p:cNvSpPr>
          <p:nvPr>
            <p:ph idx="1"/>
          </p:nvPr>
        </p:nvSpPr>
        <p:spPr>
          <a:xfrm>
            <a:off x="428625" y="2714625"/>
            <a:ext cx="2757488" cy="1214438"/>
          </a:xfrm>
        </p:spPr>
        <p:txBody>
          <a:bodyPr/>
          <a:lstStyle/>
          <a:p>
            <a:pPr marL="514350" indent="-514350" eaLnBrk="1" hangingPunct="1">
              <a:buFont typeface="Arial" charset="0"/>
              <a:buNone/>
            </a:pPr>
            <a:r>
              <a:rPr lang="cs-CZ" smtClean="0">
                <a:solidFill>
                  <a:schemeClr val="bg1"/>
                </a:solidFill>
                <a:latin typeface="Arial" charset="0"/>
                <a:cs typeface="Arial" charset="0"/>
              </a:rPr>
              <a:t>Odhadovaný</a:t>
            </a:r>
          </a:p>
          <a:p>
            <a:pPr marL="514350" indent="-514350" eaLnBrk="1" hangingPunct="1">
              <a:buFont typeface="Arial" charset="0"/>
              <a:buNone/>
            </a:pPr>
            <a:r>
              <a:rPr lang="cs-CZ" smtClean="0">
                <a:solidFill>
                  <a:schemeClr val="bg1"/>
                </a:solidFill>
                <a:latin typeface="Arial" charset="0"/>
                <a:cs typeface="Arial" charset="0"/>
              </a:rPr>
              <a:t>parametr</a:t>
            </a:r>
          </a:p>
        </p:txBody>
      </p:sp>
      <p:sp>
        <p:nvSpPr>
          <p:cNvPr id="2053" name="TextovéPole 6"/>
          <p:cNvSpPr txBox="1">
            <a:spLocks noChangeArrowheads="1"/>
          </p:cNvSpPr>
          <p:nvPr/>
        </p:nvSpPr>
        <p:spPr bwMode="auto">
          <a:xfrm>
            <a:off x="2714625" y="3143250"/>
            <a:ext cx="12144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>
                <a:solidFill>
                  <a:schemeClr val="bg1"/>
                </a:solidFill>
              </a:rPr>
              <a:t>±</a:t>
            </a:r>
          </a:p>
        </p:txBody>
      </p:sp>
      <p:sp>
        <p:nvSpPr>
          <p:cNvPr id="2054" name="Zástupný symbol pro obsah 2"/>
          <p:cNvSpPr txBox="1">
            <a:spLocks/>
          </p:cNvSpPr>
          <p:nvPr/>
        </p:nvSpPr>
        <p:spPr bwMode="auto">
          <a:xfrm>
            <a:off x="3286125" y="2714625"/>
            <a:ext cx="2757488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 typeface="Arial" charset="0"/>
              <a:buNone/>
            </a:pPr>
            <a:r>
              <a:rPr lang="cs-CZ" sz="3200">
                <a:solidFill>
                  <a:schemeClr val="bg1"/>
                </a:solidFill>
                <a:cs typeface="Arial" charset="0"/>
              </a:rPr>
              <a:t>Kvantil</a:t>
            </a:r>
          </a:p>
          <a:p>
            <a:pPr marL="514350" indent="-514350">
              <a:spcBef>
                <a:spcPct val="20000"/>
              </a:spcBef>
              <a:buFont typeface="Arial" charset="0"/>
              <a:buNone/>
            </a:pPr>
            <a:r>
              <a:rPr lang="cs-CZ" sz="3200">
                <a:solidFill>
                  <a:schemeClr val="bg1"/>
                </a:solidFill>
                <a:cs typeface="Arial" charset="0"/>
              </a:rPr>
              <a:t>modelového</a:t>
            </a:r>
          </a:p>
          <a:p>
            <a:pPr marL="514350" indent="-514350">
              <a:spcBef>
                <a:spcPct val="20000"/>
              </a:spcBef>
              <a:buFont typeface="Arial" charset="0"/>
              <a:buNone/>
            </a:pPr>
            <a:r>
              <a:rPr lang="cs-CZ" sz="3200">
                <a:solidFill>
                  <a:schemeClr val="bg1"/>
                </a:solidFill>
                <a:cs typeface="Arial" charset="0"/>
              </a:rPr>
              <a:t>rozložení</a:t>
            </a:r>
          </a:p>
          <a:p>
            <a:pPr marL="514350" indent="-514350">
              <a:spcBef>
                <a:spcPct val="20000"/>
              </a:spcBef>
              <a:buFont typeface="Arial" charset="0"/>
              <a:buNone/>
            </a:pPr>
            <a:r>
              <a:rPr lang="cs-CZ" sz="3200">
                <a:solidFill>
                  <a:schemeClr val="bg1"/>
                </a:solidFill>
                <a:cs typeface="Arial" charset="0"/>
              </a:rPr>
              <a:t>(pro 1-</a:t>
            </a:r>
            <a:r>
              <a:rPr lang="el-GR" sz="3200">
                <a:solidFill>
                  <a:schemeClr val="bg1"/>
                </a:solidFill>
                <a:cs typeface="Arial" charset="0"/>
              </a:rPr>
              <a:t>α</a:t>
            </a:r>
            <a:r>
              <a:rPr lang="cs-CZ" sz="3200">
                <a:solidFill>
                  <a:schemeClr val="bg1"/>
                </a:solidFill>
                <a:cs typeface="Arial" charset="0"/>
              </a:rPr>
              <a:t>/2)</a:t>
            </a:r>
          </a:p>
        </p:txBody>
      </p:sp>
      <p:sp>
        <p:nvSpPr>
          <p:cNvPr id="2055" name="TextovéPole 8"/>
          <p:cNvSpPr txBox="1">
            <a:spLocks noChangeArrowheads="1"/>
          </p:cNvSpPr>
          <p:nvPr/>
        </p:nvSpPr>
        <p:spPr bwMode="auto">
          <a:xfrm>
            <a:off x="5857875" y="3143250"/>
            <a:ext cx="2857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3200">
                <a:solidFill>
                  <a:schemeClr val="bg1"/>
                </a:solidFill>
              </a:rPr>
              <a:t>x</a:t>
            </a:r>
          </a:p>
        </p:txBody>
      </p:sp>
      <p:sp>
        <p:nvSpPr>
          <p:cNvPr id="2056" name="Zástupný symbol pro obsah 2"/>
          <p:cNvSpPr txBox="1">
            <a:spLocks/>
          </p:cNvSpPr>
          <p:nvPr/>
        </p:nvSpPr>
        <p:spPr bwMode="auto">
          <a:xfrm>
            <a:off x="6386513" y="3143250"/>
            <a:ext cx="2757487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 typeface="Arial" charset="0"/>
              <a:buNone/>
            </a:pPr>
            <a:r>
              <a:rPr lang="cs-CZ" sz="3200">
                <a:solidFill>
                  <a:schemeClr val="bg1"/>
                </a:solidFill>
                <a:cs typeface="Arial" charset="0"/>
              </a:rPr>
              <a:t>SE (odhadu)</a:t>
            </a:r>
          </a:p>
        </p:txBody>
      </p:sp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428625" y="5214938"/>
          <a:ext cx="6096000" cy="1463040"/>
        </p:xfrm>
        <a:graphic>
          <a:graphicData uri="http://schemas.openxmlformats.org/drawingml/2006/table">
            <a:tbl>
              <a:tblPr/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l-GR" dirty="0" smtClean="0">
                          <a:solidFill>
                            <a:schemeClr val="bg1"/>
                          </a:solidFill>
                        </a:rPr>
                        <a:t>α</a:t>
                      </a:r>
                      <a:endParaRPr lang="cs-CZ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0,1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0,05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>
                          <a:solidFill>
                            <a:schemeClr val="bg1"/>
                          </a:solidFill>
                        </a:rPr>
                        <a:t>0,01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>
                          <a:solidFill>
                            <a:schemeClr val="bg1"/>
                          </a:solidFill>
                        </a:rPr>
                        <a:t>0,001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z</a:t>
                      </a:r>
                      <a:r>
                        <a:rPr lang="cs-CZ" baseline="-25000" dirty="0" smtClean="0">
                          <a:solidFill>
                            <a:schemeClr val="bg1"/>
                          </a:solidFill>
                        </a:rPr>
                        <a:t>1-</a:t>
                      </a:r>
                      <a:r>
                        <a:rPr lang="el-GR" baseline="-25000" dirty="0" smtClean="0">
                          <a:solidFill>
                            <a:schemeClr val="bg1"/>
                          </a:solidFill>
                        </a:rPr>
                        <a:t>α</a:t>
                      </a:r>
                      <a:r>
                        <a:rPr lang="cs-CZ" baseline="-25000" dirty="0" smtClean="0">
                          <a:solidFill>
                            <a:schemeClr val="bg1"/>
                          </a:solidFill>
                        </a:rPr>
                        <a:t>/2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1,645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1,960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2,576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3,290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z</a:t>
                      </a:r>
                      <a:r>
                        <a:rPr lang="cs-CZ" baseline="-25000" dirty="0" smtClean="0">
                          <a:solidFill>
                            <a:schemeClr val="bg1"/>
                          </a:solidFill>
                        </a:rPr>
                        <a:t>1-</a:t>
                      </a:r>
                      <a:r>
                        <a:rPr lang="el-GR" baseline="-25000" dirty="0" smtClean="0">
                          <a:solidFill>
                            <a:schemeClr val="bg1"/>
                          </a:solidFill>
                        </a:rPr>
                        <a:t>α</a:t>
                      </a:r>
                      <a:endParaRPr lang="cs-CZ" baseline="-250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>
                          <a:solidFill>
                            <a:schemeClr val="bg1"/>
                          </a:solidFill>
                        </a:rPr>
                        <a:t>1,282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>
                          <a:solidFill>
                            <a:schemeClr val="bg1"/>
                          </a:solidFill>
                        </a:rPr>
                        <a:t>1,645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2,326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3,090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dirty="0" smtClean="0">
                          <a:solidFill>
                            <a:schemeClr val="bg1"/>
                          </a:solidFill>
                        </a:rPr>
                        <a:t>z</a:t>
                      </a:r>
                      <a:r>
                        <a:rPr lang="el-GR" baseline="-25000" dirty="0" smtClean="0">
                          <a:solidFill>
                            <a:schemeClr val="bg1"/>
                          </a:solidFill>
                        </a:rPr>
                        <a:t>α</a:t>
                      </a:r>
                      <a:endParaRPr lang="cs-CZ" baseline="-2500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>
                          <a:solidFill>
                            <a:schemeClr val="bg1"/>
                          </a:solidFill>
                        </a:rPr>
                        <a:t>-1,282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>
                          <a:solidFill>
                            <a:schemeClr val="bg1"/>
                          </a:solidFill>
                        </a:rPr>
                        <a:t>-1,645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>
                          <a:solidFill>
                            <a:schemeClr val="bg1"/>
                          </a:solidFill>
                        </a:rPr>
                        <a:t>-2,326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cs-CZ" dirty="0">
                          <a:solidFill>
                            <a:schemeClr val="bg1"/>
                          </a:solidFill>
                        </a:rPr>
                        <a:t>-3,090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Intervalový odhad průměru při neznámé směrodatné odchylce v populaci</a:t>
            </a:r>
            <a:endParaRPr lang="cs-CZ" dirty="0"/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 bwMode="auto">
          <a:xfrm>
            <a:off x="457200" y="1357313"/>
            <a:ext cx="8329642" cy="521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Neznáme směrodatnou odchylku v populaci </a:t>
            </a:r>
            <a:r>
              <a:rPr lang="el-GR" sz="3200" dirty="0">
                <a:solidFill>
                  <a:schemeClr val="bg1"/>
                </a:solidFill>
                <a:latin typeface="+mn-lt"/>
              </a:rPr>
              <a:t>σ</a:t>
            </a:r>
            <a:r>
              <a:rPr lang="cs-CZ" sz="3200" dirty="0">
                <a:solidFill>
                  <a:schemeClr val="bg1"/>
                </a:solidFill>
                <a:latin typeface="+mn-lt"/>
              </a:rPr>
              <a:t> =&gt; nahradíme výběrovou směrodatnou odchylkou </a:t>
            </a:r>
            <a:r>
              <a:rPr lang="cs-CZ" sz="3200" i="1" dirty="0">
                <a:solidFill>
                  <a:schemeClr val="bg1"/>
                </a:solidFill>
                <a:latin typeface="+mn-lt"/>
              </a:rPr>
              <a:t>s</a:t>
            </a: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Další nejistota</a:t>
            </a: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Místo kvantilů standardizovaného normálního rozdělení použijeme kvantily studentova rozdělení pro příslušný počet stupňů volnosti (</a:t>
            </a:r>
            <a:r>
              <a:rPr lang="cs-CZ" sz="3200" i="1" dirty="0">
                <a:solidFill>
                  <a:schemeClr val="bg1"/>
                </a:solidFill>
                <a:latin typeface="+mn-lt"/>
              </a:rPr>
              <a:t>n</a:t>
            </a:r>
            <a:r>
              <a:rPr lang="cs-CZ" sz="3200" dirty="0">
                <a:solidFill>
                  <a:schemeClr val="bg1"/>
                </a:solidFill>
                <a:latin typeface="+mn-lt"/>
              </a:rPr>
              <a:t>-1)</a:t>
            </a:r>
          </a:p>
          <a:p>
            <a:pPr marL="2800350" lvl="5" indent="-514350">
              <a:spcBef>
                <a:spcPct val="20000"/>
              </a:spcBef>
              <a:defRPr/>
            </a:pPr>
            <a:r>
              <a:rPr lang="cs-CZ" sz="3200" dirty="0">
                <a:solidFill>
                  <a:schemeClr val="bg1"/>
                </a:solidFill>
                <a:latin typeface="+mn-lt"/>
              </a:rPr>
              <a:t>;			  ; 	  - standardní 			 chyba průměru</a:t>
            </a: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endParaRPr lang="cs-CZ" sz="3200" dirty="0">
              <a:solidFill>
                <a:schemeClr val="bg1"/>
              </a:solidFill>
              <a:latin typeface="+mn-lt"/>
            </a:endParaRPr>
          </a:p>
          <a:p>
            <a:pPr marL="2228850" lvl="4" indent="-514350">
              <a:spcBef>
                <a:spcPct val="20000"/>
              </a:spcBef>
              <a:buFontTx/>
              <a:buChar char="-"/>
              <a:defRPr/>
            </a:pPr>
            <a:endParaRPr lang="cs-CZ" sz="2000" dirty="0">
              <a:solidFill>
                <a:schemeClr val="bg1"/>
              </a:solidFill>
              <a:latin typeface="+mn-lt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endParaRPr lang="cs-CZ" sz="3200" dirty="0">
              <a:solidFill>
                <a:schemeClr val="bg1"/>
              </a:solidFill>
              <a:latin typeface="+mn-lt"/>
            </a:endParaRP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928688" y="5214938"/>
          <a:ext cx="1976437" cy="1482725"/>
        </p:xfrm>
        <a:graphic>
          <a:graphicData uri="http://schemas.openxmlformats.org/presentationml/2006/ole">
            <p:oleObj spid="_x0000_s3074" name="Rovnice" r:id="rId3" imgW="558720" imgH="419040" progId="Equation.3">
              <p:embed/>
            </p:oleObj>
          </a:graphicData>
        </a:graphic>
      </p:graphicFrame>
      <p:graphicFrame>
        <p:nvGraphicFramePr>
          <p:cNvPr id="3075" name="Object 4"/>
          <p:cNvGraphicFramePr>
            <a:graphicFrameLocks noChangeAspect="1"/>
          </p:cNvGraphicFramePr>
          <p:nvPr/>
        </p:nvGraphicFramePr>
        <p:xfrm>
          <a:off x="3000375" y="5572125"/>
          <a:ext cx="2343150" cy="585788"/>
        </p:xfrm>
        <a:graphic>
          <a:graphicData uri="http://schemas.openxmlformats.org/presentationml/2006/ole">
            <p:oleObj spid="_x0000_s3075" name="Rovnice" r:id="rId4" imgW="914400" imgH="228600" progId="Equation.3">
              <p:embed/>
            </p:oleObj>
          </a:graphicData>
        </a:graphic>
      </p:graphicFrame>
      <p:graphicFrame>
        <p:nvGraphicFramePr>
          <p:cNvPr id="3076" name="Object 5"/>
          <p:cNvGraphicFramePr>
            <a:graphicFrameLocks noChangeAspect="1"/>
          </p:cNvGraphicFramePr>
          <p:nvPr/>
        </p:nvGraphicFramePr>
        <p:xfrm>
          <a:off x="5429250" y="5357813"/>
          <a:ext cx="682625" cy="1071562"/>
        </p:xfrm>
        <a:graphic>
          <a:graphicData uri="http://schemas.openxmlformats.org/presentationml/2006/ole">
            <p:oleObj spid="_x0000_s3076" name="Rovnice" r:id="rId5" imgW="266400" imgH="419040" progId="Equation.3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Studentovo t-rozdělení</a:t>
            </a:r>
            <a:endParaRPr lang="cs-CZ" dirty="0"/>
          </a:p>
        </p:txBody>
      </p:sp>
      <p:sp>
        <p:nvSpPr>
          <p:cNvPr id="14" name="Zástupný symbol pro obsah 2"/>
          <p:cNvSpPr txBox="1">
            <a:spLocks/>
          </p:cNvSpPr>
          <p:nvPr/>
        </p:nvSpPr>
        <p:spPr bwMode="auto">
          <a:xfrm>
            <a:off x="457200" y="1357313"/>
            <a:ext cx="8329642" cy="521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endParaRPr lang="cs-CZ" sz="32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 bwMode="auto">
          <a:xfrm>
            <a:off x="609600" y="1509713"/>
            <a:ext cx="8329642" cy="5214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3200" dirty="0" smtClean="0">
                <a:solidFill>
                  <a:schemeClr val="bg1"/>
                </a:solidFill>
                <a:latin typeface="+mn-lt"/>
              </a:rPr>
              <a:t>Podobné standardizovanému normálnímu rozdělení</a:t>
            </a:r>
            <a:endParaRPr lang="cs-CZ" sz="3200" dirty="0">
              <a:solidFill>
                <a:schemeClr val="bg1"/>
              </a:solidFill>
              <a:latin typeface="+mn-lt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3200" dirty="0" smtClean="0">
                <a:solidFill>
                  <a:schemeClr val="bg1"/>
                </a:solidFill>
                <a:latin typeface="+mn-lt"/>
              </a:rPr>
              <a:t>Symetrické kolem střední hodnoty µ = 0</a:t>
            </a: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3200" dirty="0" smtClean="0">
                <a:solidFill>
                  <a:schemeClr val="bg1"/>
                </a:solidFill>
                <a:latin typeface="+mn-lt"/>
              </a:rPr>
              <a:t>Má pouze 1 parametr:</a:t>
            </a: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r>
              <a:rPr lang="cs-CZ" sz="3200" dirty="0" smtClean="0">
                <a:solidFill>
                  <a:schemeClr val="bg1"/>
                </a:solidFill>
                <a:latin typeface="+mn-lt"/>
              </a:rPr>
              <a:t>Stupně volnosti: </a:t>
            </a:r>
            <a:r>
              <a:rPr lang="el-GR" sz="3200" dirty="0" smtClean="0">
                <a:solidFill>
                  <a:schemeClr val="bg1"/>
                </a:solidFill>
                <a:latin typeface="+mn-lt"/>
              </a:rPr>
              <a:t>ν</a:t>
            </a:r>
            <a:r>
              <a:rPr lang="cs-CZ" sz="3200" dirty="0" smtClean="0">
                <a:solidFill>
                  <a:schemeClr val="bg1"/>
                </a:solidFill>
                <a:latin typeface="+mn-lt"/>
              </a:rPr>
              <a:t> = n-1</a:t>
            </a:r>
            <a:endParaRPr lang="cs-CZ" sz="3200" dirty="0">
              <a:solidFill>
                <a:schemeClr val="bg1"/>
              </a:solidFill>
              <a:latin typeface="+mn-lt"/>
            </a:endParaRPr>
          </a:p>
          <a:p>
            <a:pPr marL="2228850" lvl="4" indent="-514350">
              <a:spcBef>
                <a:spcPct val="20000"/>
              </a:spcBef>
              <a:buFontTx/>
              <a:buChar char="-"/>
              <a:defRPr/>
            </a:pPr>
            <a:endParaRPr lang="cs-CZ" sz="2000" dirty="0">
              <a:solidFill>
                <a:schemeClr val="bg1"/>
              </a:solidFill>
              <a:latin typeface="+mn-lt"/>
            </a:endParaRPr>
          </a:p>
          <a:p>
            <a:pPr marL="514350" indent="-514350">
              <a:spcBef>
                <a:spcPct val="20000"/>
              </a:spcBef>
              <a:buFontTx/>
              <a:buChar char="-"/>
              <a:defRPr/>
            </a:pPr>
            <a:endParaRPr lang="cs-CZ" sz="3200" dirty="0">
              <a:solidFill>
                <a:schemeClr val="bg1"/>
              </a:solidFill>
              <a:latin typeface="+mn-l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8322</TotalTime>
  <Words>315</Words>
  <Application>Microsoft Office PowerPoint</Application>
  <PresentationFormat>Předvádění na obrazovce (4:3)</PresentationFormat>
  <Paragraphs>79</Paragraphs>
  <Slides>10</Slides>
  <Notes>1</Notes>
  <HiddenSlides>0</HiddenSlides>
  <MMClips>0</MMClips>
  <ScaleCrop>false</ScaleCrop>
  <HeadingPairs>
    <vt:vector size="6" baseType="variant">
      <vt:variant>
        <vt:lpstr>Motiv</vt:lpstr>
      </vt:variant>
      <vt:variant>
        <vt:i4>1</vt:i4>
      </vt:variant>
      <vt:variant>
        <vt:lpstr>Vložené servery OLE</vt:lpstr>
      </vt:variant>
      <vt:variant>
        <vt:i4>2</vt:i4>
      </vt:variant>
      <vt:variant>
        <vt:lpstr>Nadpisy snímků</vt:lpstr>
      </vt:variant>
      <vt:variant>
        <vt:i4>10</vt:i4>
      </vt:variant>
    </vt:vector>
  </HeadingPairs>
  <TitlesOfParts>
    <vt:vector size="13" baseType="lpstr">
      <vt:lpstr>Motiv sady Office</vt:lpstr>
      <vt:lpstr>Rovnice</vt:lpstr>
      <vt:lpstr>Enačba</vt:lpstr>
      <vt:lpstr>Snímek 1</vt:lpstr>
      <vt:lpstr>Výběrové a teoretické rozložení</vt:lpstr>
      <vt:lpstr>Motivace</vt:lpstr>
      <vt:lpstr>Odhady</vt:lpstr>
      <vt:lpstr>Intervalový odhad průměru</vt:lpstr>
      <vt:lpstr>Simulace</vt:lpstr>
      <vt:lpstr>Obecný vzorec pro interval spolehlivosti</vt:lpstr>
      <vt:lpstr>Intervalový odhad průměru při neznámé směrodatné odchylce v populaci</vt:lpstr>
      <vt:lpstr>Studentovo t-rozdělení</vt:lpstr>
      <vt:lpstr>Intervalový odhad populační pravděpodobnosti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Statistika</dc:title>
  <dc:creator>Lucinka</dc:creator>
  <cp:lastModifiedBy>Lucie Buresova</cp:lastModifiedBy>
  <cp:revision>72</cp:revision>
  <dcterms:created xsi:type="dcterms:W3CDTF">2010-01-04T11:16:54Z</dcterms:created>
  <dcterms:modified xsi:type="dcterms:W3CDTF">2017-03-28T18:19:40Z</dcterms:modified>
</cp:coreProperties>
</file>