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08D99-CD44-48A1-94A0-8A49EF8F8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C01989-6EF1-405A-B6A6-92C529AFB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6620E1-D44B-4505-B6D1-12298B131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EAE778-49B2-4BAB-99B6-41AA3E9C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52ADFA-7A9E-4839-801D-57FEF9C7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31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F50A7-6643-4605-A898-DC151C03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9AEC37-EEAA-423E-B221-D859B1F09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C6F76A-2CBE-43CF-AB48-AD1C6A343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2EF8D-C6BC-42E0-B654-8238F634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8D0A8C-BD28-482E-AE49-52DE115F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45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320097-B9DD-4760-A9BF-D03D5BC50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577C4D-C24E-4F39-B79F-AAE825DF4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C89C6E-B9E8-4B1D-912B-603AF69B3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28B81F-4E73-4B40-B271-4469E738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48DCC4-E292-48CE-925E-908C906C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59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94612-16D2-44B1-9F74-4CFA8318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1CF10A-C7C2-41AB-8420-A81108DD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90B488-2CB6-4389-B542-5E6CE3E50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415A21-A1E0-4466-A35D-60418236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5E458-EDE1-4DE4-8777-114FC388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31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E11BE-BF39-4DA7-ADB3-74A9E08A8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6ACBDA-1C97-44BF-8743-513E77D95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5AB65F-3EC5-4A28-8A76-161AB239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650B92-B077-48C5-B51F-06B3D93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E7FC37-F1B1-48F6-AC57-2566BB8E3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88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8706E-0644-47F4-A62D-09EE1E10E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FCAB90-768B-450D-8D19-BD50564B6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7B3F-BA74-4677-8FA4-D263A36B3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8A968C-0FC2-4B3D-B46F-650F30BAA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67940A-41D1-47E4-92C9-2D4DBCBD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CE285-3B78-4C48-864C-E8F0DBAA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58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B3CE3-16BE-4464-82F0-A68DB6AEC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37BC5-4AF8-49EC-A09A-CDD2224A1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9BAFE7-87C4-4299-A4F2-047CC9653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FBB6FEB-F817-4FE0-84A3-F6FD4D21F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0FE6721-9FB5-4C22-A1B7-502FCDD38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4635AA-8832-4F8F-937F-98E3EE85D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1D0CFE0-7803-4A7A-B463-1EF332C6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07DADA0-5D64-4BFC-9DD8-90F0590F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9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35AFF-6CBE-4849-BCB1-7E4D71E9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DA9095-BC39-4306-98B4-5430D208D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E82D50-6B54-4834-8F0D-E09B80E8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392DA3-6CBA-4065-B613-AD07438F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76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5B27C82-03F8-4E7B-A5DF-8BEC087C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9A99EA-73A1-4A92-9395-158F64108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338751-98DF-46A2-99F0-7C5477FF8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16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86B0E-F03E-4093-8933-4EF18A109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3A5933-3454-4E84-8BA8-0460E6BDD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F5C487-5E64-45B6-8D4C-A6459D3EB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05676E-5970-4DF0-84E8-77B24B44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C8C86A-23FD-4D95-A53F-814A96C2D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6AB7F5-EEF5-4051-B743-082D6383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76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27263-9B70-4617-B9B8-26135F030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03602E-D5C3-4584-9A37-214176B63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F31798-B458-47A9-A3EE-07BC1E327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8CB26D-EC5B-4A81-ADF7-5498BF5E9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5FB544-FFC7-428E-9E38-16246E913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A524D7-558C-4F1C-9009-93A9E207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57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3B7E1B9-13BF-47C0-8C39-BD1BC3325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861F80-4D78-41C3-AE94-3FBD6D6F0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1831EF-BEE4-40F7-AF49-222B5A7CB5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EA48F-2703-4E28-B2FC-C61078B4E3DE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DBD2A0-C462-4B84-BDB1-2C2BFA49B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211155-5142-4FF0-8133-BD6A08F81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0A6F2-DCDA-4442-850E-39026CF120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94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RdGaE1sbBM&amp;t=78s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kiskripta.eu/w/Parkinsonova_nemoc/PGS" TargetMode="External"/><Relationship Id="rId4" Type="http://schemas.openxmlformats.org/officeDocument/2006/relationships/hyperlink" Target="https://portal.med.muni.cz/clanek-675-zaklady-specialni-neurologie-pro-studenty-bakalarskeho-studia-osetrovatelstvi-a-porodni-asistenc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5A37ACB-2BF1-4EFA-82BB-ABD449B66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2335128"/>
            <a:ext cx="6105194" cy="203105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PARKINSONOVA CHOROBA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045846-0979-4B0E-861B-B59CF8C9F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1368" y="6282535"/>
            <a:ext cx="3050632" cy="56395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Kateřina Drobilíková</a:t>
            </a:r>
          </a:p>
        </p:txBody>
      </p:sp>
    </p:spTree>
    <p:extLst>
      <p:ext uri="{BB962C8B-B14F-4D97-AF65-F5344CB8AC3E}">
        <p14:creationId xmlns:p14="http://schemas.microsoft.com/office/powerpoint/2010/main" val="46580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23E7CFB-B75D-455D-AA96-5B9F342B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Definice a patogeneze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A0E95-1CB2-4E4F-A1BB-6EFDE54B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je druhým nejčastějším </a:t>
            </a:r>
            <a:r>
              <a:rPr lang="cs-CZ" sz="2400" b="1" dirty="0">
                <a:solidFill>
                  <a:srgbClr val="000000"/>
                </a:solidFill>
              </a:rPr>
              <a:t>neurodegenerativním onemocněním mozku</a:t>
            </a:r>
            <a:r>
              <a:rPr lang="cs-CZ" sz="2400" dirty="0">
                <a:solidFill>
                  <a:srgbClr val="000000"/>
                </a:solidFill>
              </a:rPr>
              <a:t> (po Alzheimerově nemoci)</a:t>
            </a:r>
          </a:p>
          <a:p>
            <a:r>
              <a:rPr lang="cs-CZ" sz="2400" dirty="0">
                <a:solidFill>
                  <a:srgbClr val="000000"/>
                </a:solidFill>
              </a:rPr>
              <a:t> vzniká v důsledku </a:t>
            </a:r>
            <a:r>
              <a:rPr lang="cs-CZ" sz="2400" b="1" dirty="0">
                <a:solidFill>
                  <a:srgbClr val="000000"/>
                </a:solidFill>
              </a:rPr>
              <a:t>ztráty neuronů</a:t>
            </a:r>
            <a:r>
              <a:rPr lang="cs-CZ" sz="2400" dirty="0">
                <a:solidFill>
                  <a:srgbClr val="000000"/>
                </a:solidFill>
              </a:rPr>
              <a:t> v oblasti bazálních ganglií (především </a:t>
            </a:r>
            <a:r>
              <a:rPr lang="cs-CZ" sz="2400" dirty="0" err="1">
                <a:solidFill>
                  <a:srgbClr val="000000"/>
                </a:solidFill>
              </a:rPr>
              <a:t>substantia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dirty="0" err="1">
                <a:solidFill>
                  <a:srgbClr val="000000"/>
                </a:solidFill>
              </a:rPr>
              <a:t>nigra</a:t>
            </a:r>
            <a:r>
              <a:rPr lang="cs-CZ" sz="2400" dirty="0">
                <a:solidFill>
                  <a:srgbClr val="000000"/>
                </a:solidFill>
              </a:rPr>
              <a:t>), což má za následek </a:t>
            </a:r>
            <a:r>
              <a:rPr lang="cs-CZ" sz="2400" b="1" dirty="0">
                <a:solidFill>
                  <a:srgbClr val="000000"/>
                </a:solidFill>
              </a:rPr>
              <a:t>úbytek neurotransmiteru dopaminu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nedostatek dopaminu způsobuje, že pacient postupně </a:t>
            </a:r>
            <a:r>
              <a:rPr lang="cs-CZ" sz="2400" b="1" dirty="0">
                <a:solidFill>
                  <a:srgbClr val="000000"/>
                </a:solidFill>
              </a:rPr>
              <a:t>není schopen ovládat </a:t>
            </a:r>
            <a:r>
              <a:rPr lang="cs-CZ" sz="2400" dirty="0">
                <a:solidFill>
                  <a:srgbClr val="000000"/>
                </a:solidFill>
              </a:rPr>
              <a:t>nebo kontrolovat svůj pohyb</a:t>
            </a:r>
          </a:p>
          <a:p>
            <a:r>
              <a:rPr lang="cs-CZ" sz="2400" b="1" dirty="0">
                <a:solidFill>
                  <a:srgbClr val="000000"/>
                </a:solidFill>
              </a:rPr>
              <a:t>příčina</a:t>
            </a:r>
            <a:r>
              <a:rPr lang="cs-CZ" sz="2400" dirty="0">
                <a:solidFill>
                  <a:srgbClr val="000000"/>
                </a:solidFill>
              </a:rPr>
              <a:t> není jednoznačná, hlavní roli však hrají genetické faktory</a:t>
            </a:r>
          </a:p>
          <a:p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16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6A49B5C-DF5E-40BC-8EC0-028B0B107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Klinické projevy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48A9C-C531-4CF6-AA3B-1C9C86F99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295" y="2753936"/>
            <a:ext cx="10972800" cy="351351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3300" dirty="0">
                <a:solidFill>
                  <a:srgbClr val="000000"/>
                </a:solidFill>
              </a:rPr>
              <a:t>Průběh je individuální, nicméně chronický a progresivní. Pro nemoc je typická čtveřice hybných příznaků: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3300" b="1" dirty="0" err="1">
                <a:solidFill>
                  <a:srgbClr val="000000"/>
                </a:solidFill>
              </a:rPr>
              <a:t>Hypokinéza</a:t>
            </a:r>
            <a:r>
              <a:rPr lang="cs-CZ" sz="3300" dirty="0">
                <a:solidFill>
                  <a:srgbClr val="000000"/>
                </a:solidFill>
              </a:rPr>
              <a:t> - celkové zpomalení a snížení rozsahu pohybů. </a:t>
            </a:r>
            <a:r>
              <a:rPr lang="cs-CZ" sz="3300" dirty="0"/>
              <a:t>V rámci </a:t>
            </a:r>
            <a:r>
              <a:rPr lang="cs-CZ" sz="3300" dirty="0" err="1"/>
              <a:t>hypokinézy</a:t>
            </a:r>
            <a:r>
              <a:rPr lang="cs-CZ" sz="3300" dirty="0"/>
              <a:t> dochází i ke snížení pohybů mimických svalů. Řeč je tichá, drmolivá, a těžko srozumitelná. Psaní je zpomaleno a písmo zmenšeno.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3300" b="1" dirty="0">
                <a:solidFill>
                  <a:srgbClr val="000000"/>
                </a:solidFill>
              </a:rPr>
              <a:t>Rigidita</a:t>
            </a:r>
            <a:r>
              <a:rPr lang="cs-CZ" sz="3300" dirty="0">
                <a:solidFill>
                  <a:srgbClr val="000000"/>
                </a:solidFill>
              </a:rPr>
              <a:t> - patologické zvýšení svalového tonu, projevující se svalovou ztuhlostí. Typické držení těla v mírném předklonu při stoji a chůzi.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3300" b="1" dirty="0">
                <a:solidFill>
                  <a:srgbClr val="000000"/>
                </a:solidFill>
              </a:rPr>
              <a:t>Tremor</a:t>
            </a:r>
            <a:r>
              <a:rPr lang="cs-CZ" sz="3300" dirty="0">
                <a:solidFill>
                  <a:srgbClr val="000000"/>
                </a:solidFill>
              </a:rPr>
              <a:t> - třes. Vyskytuje se typicky v klidu akrálně, bývá asymetrický a svojí frekvencí připomíná počítání peněz. Ustupuje při pohybu a ve spánku.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3300" b="1" dirty="0">
                <a:solidFill>
                  <a:srgbClr val="000000"/>
                </a:solidFill>
              </a:rPr>
              <a:t>Poruchy stoje a chůze </a:t>
            </a:r>
            <a:r>
              <a:rPr lang="cs-CZ" sz="3300" dirty="0">
                <a:solidFill>
                  <a:srgbClr val="000000"/>
                </a:solidFill>
              </a:rPr>
              <a:t>- Stabilita vázne především při otočkách. Chůze je pomalá, kroky drobné a krátké. Objevují se zárazy při chůzi s charakteristickým drobným přešlapováním na místě a nemožností vykročit (</a:t>
            </a:r>
            <a:r>
              <a:rPr lang="cs-CZ" sz="3300" dirty="0" err="1">
                <a:solidFill>
                  <a:srgbClr val="000000"/>
                </a:solidFill>
              </a:rPr>
              <a:t>freezing</a:t>
            </a:r>
            <a:r>
              <a:rPr lang="cs-CZ" sz="3300" dirty="0">
                <a:solidFill>
                  <a:srgbClr val="000000"/>
                </a:solidFill>
              </a:rPr>
              <a:t>). V pozdějších stádiích se zvyšuje riziko pádu.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38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A3873-D396-4001-B2E4-1D443916E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525" y="776171"/>
            <a:ext cx="6248399" cy="348150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Je typická také celá řada nemotorických příznaků:</a:t>
            </a:r>
          </a:p>
          <a:p>
            <a:pPr marL="0" indent="0">
              <a:buNone/>
            </a:pPr>
            <a:r>
              <a:rPr lang="cs-CZ" dirty="0"/>
              <a:t>poruchy spánku, nálady, poruchy chování (typicky zrakové halucinace), poruchy kognitivních funkcí a autonomní (vegetativní) poruchy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114CB31-33BC-48F3-975A-541D1E00B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24" y="776171"/>
            <a:ext cx="3219451" cy="530565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43A35E6-6742-4CEE-8BE2-9E90AA578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107" y="3560300"/>
            <a:ext cx="4763585" cy="254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3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C2774FB-4BAC-402C-A8CC-4F8EE875D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Diagnostika a léčba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30EE5-3CA9-4C73-9EDF-3D35A6980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2650" y="801866"/>
            <a:ext cx="5434008" cy="5230634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000000"/>
                </a:solidFill>
              </a:rPr>
              <a:t>DIAGNOSTIKA </a:t>
            </a:r>
            <a:r>
              <a:rPr lang="cs-CZ" sz="2400" dirty="0">
                <a:solidFill>
                  <a:srgbClr val="000000"/>
                </a:solidFill>
              </a:rPr>
              <a:t>je založena na typickém klinickém obrazu. Velmi důležitá je také odpověď na léčbu. V nejasných případech lze zvážit speciální vyšetření na nukleární medicíně - tzv. </a:t>
            </a:r>
            <a:r>
              <a:rPr lang="cs-CZ" sz="2400" b="1" dirty="0">
                <a:solidFill>
                  <a:srgbClr val="000000"/>
                </a:solidFill>
              </a:rPr>
              <a:t>DATSCAN</a:t>
            </a:r>
            <a:r>
              <a:rPr lang="cs-CZ" sz="2400" dirty="0">
                <a:solidFill>
                  <a:srgbClr val="000000"/>
                </a:solidFill>
              </a:rPr>
              <a:t>, který zobrazí úbytek dopaminových buněk.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b="1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000000"/>
                </a:solidFill>
              </a:rPr>
              <a:t>LÉČBA </a:t>
            </a:r>
            <a:r>
              <a:rPr lang="cs-CZ" sz="2400" dirty="0">
                <a:solidFill>
                  <a:srgbClr val="000000"/>
                </a:solidFill>
              </a:rPr>
              <a:t>v současnosti neexistuje. Existuje však řada možností jak úspěšně ovlivňovat klinické příznaky, jejímž základem je nahrazování chybějícího dopaminu (hlavním lék – </a:t>
            </a:r>
            <a:r>
              <a:rPr lang="cs-CZ" sz="2400" b="1" dirty="0" err="1">
                <a:solidFill>
                  <a:srgbClr val="000000"/>
                </a:solidFill>
              </a:rPr>
              <a:t>levodopa</a:t>
            </a:r>
            <a:r>
              <a:rPr lang="cs-CZ" sz="2400" dirty="0">
                <a:solidFill>
                  <a:srgbClr val="000000"/>
                </a:solidFill>
              </a:rPr>
              <a:t>). Také </a:t>
            </a:r>
            <a:r>
              <a:rPr lang="cs-CZ" sz="2400" b="1" dirty="0">
                <a:solidFill>
                  <a:srgbClr val="000000"/>
                </a:solidFill>
              </a:rPr>
              <a:t>rehabilitace</a:t>
            </a:r>
            <a:r>
              <a:rPr lang="cs-CZ" sz="2400" dirty="0">
                <a:solidFill>
                  <a:srgbClr val="000000"/>
                </a:solidFill>
              </a:rPr>
              <a:t> je nedílnou součástí léčby ve všech stádiích onemocnění.</a:t>
            </a:r>
            <a:endParaRPr lang="cs-CZ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9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B023A24-38B2-44FB-8600-3245ADDC8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0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500CCD-AE73-4F3A-9364-B5DA15205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celém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světě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žije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Parkinsonovou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chorobou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asi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7–10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milionů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lidí</a:t>
            </a:r>
            <a:r>
              <a:rPr lang="en-US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cxnSp>
        <p:nvCxnSpPr>
          <p:cNvPr id="21" name="Straight Connector 1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06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730FCFB-2BE8-4C14-A491-5031CDE8A5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59" b="12604"/>
          <a:stretch/>
        </p:blipFill>
        <p:spPr>
          <a:xfrm>
            <a:off x="0" y="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B500A-28DC-4ACB-83C7-609E54565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080" y="3925569"/>
            <a:ext cx="8276907" cy="2452687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Podrobnější </a:t>
            </a:r>
            <a:r>
              <a:rPr lang="cs-CZ" sz="1800" b="1" dirty="0">
                <a:latin typeface="Cambria" panose="02040503050406030204" pitchFamily="18" charset="0"/>
                <a:ea typeface="Cambria" panose="02040503050406030204" pitchFamily="18" charset="0"/>
              </a:rPr>
              <a:t>informace</a:t>
            </a: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 o Parkinsonově nemoci:</a:t>
            </a:r>
          </a:p>
          <a:p>
            <a:r>
              <a:rPr lang="cs-CZ" sz="1800" dirty="0">
                <a:hlinkClick r:id="rId3"/>
              </a:rPr>
              <a:t>https://www.youtube.com/watch?v=ARdGaE1sbBM&amp;t=78s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Použité zdroje:</a:t>
            </a:r>
          </a:p>
          <a:p>
            <a:r>
              <a:rPr lang="cs-CZ" sz="1800" dirty="0">
                <a:hlinkClick r:id="rId4"/>
              </a:rPr>
              <a:t>https://portal.med.muni.cz/clanek-675-zaklady-specialni-neurologie-pro-studenty-bakalarskeho-studia-osetrovatelstvi-a-porodni-asistence.html</a:t>
            </a:r>
            <a:endParaRPr lang="cs-CZ" sz="1800" dirty="0"/>
          </a:p>
          <a:p>
            <a:r>
              <a:rPr lang="cs-CZ" sz="1800" dirty="0">
                <a:hlinkClick r:id="rId5"/>
              </a:rPr>
              <a:t>https://www.wikiskripta.eu/w/Parkinsonova_nemoc/PGS</a:t>
            </a:r>
            <a:endParaRPr lang="cs-CZ" sz="1800" dirty="0"/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AE9D759-882F-402B-B748-8D848F301597}"/>
              </a:ext>
            </a:extLst>
          </p:cNvPr>
          <p:cNvSpPr txBox="1"/>
          <p:nvPr/>
        </p:nvSpPr>
        <p:spPr>
          <a:xfrm>
            <a:off x="10577513" y="6193590"/>
            <a:ext cx="152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26. 3. 2020</a:t>
            </a:r>
          </a:p>
        </p:txBody>
      </p:sp>
    </p:spTree>
    <p:extLst>
      <p:ext uri="{BB962C8B-B14F-4D97-AF65-F5344CB8AC3E}">
        <p14:creationId xmlns:p14="http://schemas.microsoft.com/office/powerpoint/2010/main" val="40896193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393</Words>
  <Application>Microsoft Office PowerPoint</Application>
  <PresentationFormat>Širokoúhlá obrazovka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Motiv Office</vt:lpstr>
      <vt:lpstr>PARKINSONOVA CHOROBA</vt:lpstr>
      <vt:lpstr>Definice a patogeneze</vt:lpstr>
      <vt:lpstr>Klinické projevy</vt:lpstr>
      <vt:lpstr>Prezentace aplikace PowerPoint</vt:lpstr>
      <vt:lpstr>Diagnostika a léčba</vt:lpstr>
      <vt:lpstr>Na celém světě žije s Parkinsonovou chorobou asi 7–10 milionů lidí.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PARKINSONOVA CHOROBA</dc:title>
  <dc:creator>Kateřina Drobilíková</dc:creator>
  <cp:lastModifiedBy>Andrea Menšíková</cp:lastModifiedBy>
  <cp:revision>2</cp:revision>
  <dcterms:created xsi:type="dcterms:W3CDTF">2020-03-26T14:43:07Z</dcterms:created>
  <dcterms:modified xsi:type="dcterms:W3CDTF">2020-04-01T07:19:43Z</dcterms:modified>
</cp:coreProperties>
</file>