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EB71F-088D-4EA4-B462-D9227850A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2A6CC6-FC97-4728-B467-E3D054D8E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D6154D-642F-4547-B894-6C99C7E2D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C2232A-0AF9-4CC4-9464-7B8159668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86D0F3-E4B5-4166-A369-DDF34F75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65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98215-644A-4D93-9167-F826BD795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A5A5BF-00B9-4ABE-A06F-87D5E2D94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CD0F0E-0A79-4461-9D7A-B59334EF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6CBEAA-8A78-42F2-840C-3A22345A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B09ED1-2DDB-4C99-908A-77D27B61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89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28C55F-C37A-48A7-9851-5DE7E1720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E63F0A-7A4C-41B6-B164-EF8C3535A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7144B9-411D-4F28-890C-DC3C000B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BDC8E3-F035-4FD8-8568-F988187F3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762D93-7A28-4EFA-BDA1-F46A08F06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77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366CA-250F-48AA-B43D-FB7B73D8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36FDE9-462D-42F8-811B-4ED647E8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3FBEF5-2528-431F-9CA1-716629C05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BE31AB-CF80-454D-86AD-6B53DBF4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A94E1D-0186-4183-90A4-8E8C1525D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2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5797E-C4B6-4E97-AA12-2E8656E35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6D69EF-B12D-4622-BF39-4D95E7161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FCDB57-0F35-40A5-8AAD-EB96A0D7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9B0EC1-8E71-44CF-B107-2CBBDA2C5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B4B9D3-08A8-4E1A-A730-6F93155A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52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A415FF-1BA3-485D-898C-93F9C6904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E30DE-06B0-4474-AAAA-EB0370442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9BAF10-2CC5-497F-81ED-671E1DFEB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7EEA90-ACB8-4822-ACB3-93B7C6707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822F91-E494-42D5-995E-33F38D445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D9B95C-9950-4E4B-9392-30F3BFAA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1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D5B5F-C03E-483A-A4D5-F071E862E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689956-5E21-484E-95C5-F9E9FDE8F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6AF330-B997-48EF-B882-46875EF2C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BD90A46-A99A-49EB-8E08-B05E9B96A5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F4009C-B18F-4A89-8378-312B4BCAD1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6D7166-DE9F-4648-AB44-F6A3761C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96F18C-0AD7-4B12-902B-6FD23902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7691488-D376-4693-8149-F32201F6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9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8CF51-E2FF-48E4-84E3-9709DAAA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53A032-3D2A-4E03-AFE8-7D5A05759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0AAA09-DF8C-4F3D-9EAC-0FE2506A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333095-F4CD-40E0-B9CC-DF141927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17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DEF044D-81A1-4AF4-B70A-B6A40D877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A70E4B7-6953-43C9-9522-59022B9CC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F272DD-23D0-4CA2-892E-1619893C1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20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06A82-810D-4387-92E5-F1CC56BED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B1CB9E-6166-45C3-A7D5-8DF7C9A35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869BBA-4F92-434A-8DDA-57125CBBB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214E34-DEBD-4923-B4A7-DE7D04ECD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19FA27-A920-4125-8824-A1C0E796B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233938-B9D5-4F0F-A3A3-DF0178D4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4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9817B-03EA-4F1E-ADBA-3A8DD17CD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297681-61DF-4F05-ADC9-4E5BC1B0E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B4E397-B810-48FF-812D-2214B0567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1FFA20-7848-4492-9298-C9757756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AED6F4-B8DE-4F23-AAF6-99C219C4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2C5C00-FF7B-4867-9A17-C16FBCC7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20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4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8236D16-A8E9-4A62-A331-0080F679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93F7A1-4DCF-4D1E-B3DD-AE4DA090C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08CE41-473B-412C-B617-B17C816BD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1A7CB-E8CF-480C-9AA5-F4FA0A0A1BCF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9A0680-799D-40B9-94C4-2D86D4FE7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98F58B-6874-4F22-95A2-C5E4B02CEA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E9F9D-719D-47CF-A288-B811B617B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59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10577-ADDB-44B0-9FD2-0DE0859A96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9600" b="1" dirty="0"/>
              <a:t>SMRT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713A99-DAD6-40C3-9956-B8DCFB635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56542" y="6443003"/>
            <a:ext cx="3479408" cy="1242877"/>
          </a:xfrm>
        </p:spPr>
        <p:txBody>
          <a:bodyPr/>
          <a:lstStyle/>
          <a:p>
            <a:r>
              <a:rPr lang="cs-CZ" dirty="0"/>
              <a:t>Kateřina Jindrová</a:t>
            </a:r>
          </a:p>
        </p:txBody>
      </p:sp>
    </p:spTree>
    <p:extLst>
      <p:ext uri="{BB962C8B-B14F-4D97-AF65-F5344CB8AC3E}">
        <p14:creationId xmlns:p14="http://schemas.microsoft.com/office/powerpoint/2010/main" val="254182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C04A4-08BD-4610-A581-92F28B7CC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Vnímání smrti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532A8C-6307-408F-8B9D-3C012C5F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smrt mezi námi vždy byla, je a bude</a:t>
            </a:r>
          </a:p>
          <a:p>
            <a:r>
              <a:rPr lang="cs-CZ" dirty="0"/>
              <a:t>její vnímání však od počátku věků nabylo mnoha podob</a:t>
            </a:r>
          </a:p>
          <a:p>
            <a:r>
              <a:rPr lang="cs-CZ" dirty="0"/>
              <a:t>v rámci západní společnosti se můžeme setkat se 4 postoji</a:t>
            </a:r>
          </a:p>
          <a:p>
            <a:pPr marL="4000500" lvl="8" indent="-342900">
              <a:buFont typeface="+mj-lt"/>
              <a:buAutoNum type="arabicParenR"/>
            </a:pPr>
            <a:r>
              <a:rPr lang="cs-CZ" sz="2000" b="1" dirty="0"/>
              <a:t>Vzdorování smrti</a:t>
            </a:r>
          </a:p>
          <a:p>
            <a:pPr marL="4000500" lvl="8" indent="-342900">
              <a:buFont typeface="+mj-lt"/>
              <a:buAutoNum type="arabicParenR"/>
            </a:pPr>
            <a:r>
              <a:rPr lang="cs-CZ" sz="2000" b="1" dirty="0"/>
              <a:t>Přání smrti</a:t>
            </a:r>
          </a:p>
          <a:p>
            <a:pPr marL="4000500" lvl="8" indent="-342900">
              <a:buFont typeface="+mj-lt"/>
              <a:buAutoNum type="arabicParenR"/>
            </a:pPr>
            <a:r>
              <a:rPr lang="cs-CZ" sz="2000" b="1" dirty="0"/>
              <a:t>Akceptování smrti</a:t>
            </a:r>
          </a:p>
          <a:p>
            <a:pPr marL="4000500" lvl="8" indent="-342900">
              <a:buFont typeface="+mj-lt"/>
              <a:buAutoNum type="arabicParenR"/>
            </a:pPr>
            <a:r>
              <a:rPr lang="cs-CZ" sz="2000" b="1" dirty="0"/>
              <a:t>Popírání, tabuizace smrti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79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71098-507B-444E-927B-2146F339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Vzdorování smrti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6DE84-E984-4052-8B69-559A3C098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patří mezi nejméně časté postoje k smrti</a:t>
            </a:r>
          </a:p>
          <a:p>
            <a:r>
              <a:rPr lang="cs-CZ" dirty="0"/>
              <a:t>se vzdorováním vůči smrti se můžeme potkat například u člověka, který bojuje se smrtelně nemocnou chorobou, třeba rakovinou, a nevzdává to</a:t>
            </a:r>
          </a:p>
          <a:p>
            <a:pPr lvl="8"/>
            <a:r>
              <a:rPr lang="cs-CZ" sz="2400" dirty="0"/>
              <a:t>dělá vše pro to, aby se uzdravil</a:t>
            </a:r>
          </a:p>
          <a:p>
            <a:pPr lvl="8"/>
            <a:r>
              <a:rPr lang="cs-CZ" sz="2400" dirty="0"/>
              <a:t>má dobrou motivaci k tomu, aby žil dál</a:t>
            </a:r>
          </a:p>
          <a:p>
            <a:pPr lvl="8"/>
            <a:r>
              <a:rPr lang="cs-CZ" sz="2400" dirty="0"/>
              <a:t>je psychicky stabilní a silný</a:t>
            </a:r>
          </a:p>
          <a:p>
            <a:pPr lvl="8"/>
            <a:r>
              <a:rPr lang="cs-CZ" sz="2400" dirty="0"/>
              <a:t>má okolo sebe osoby, které mu pomáhají</a:t>
            </a:r>
          </a:p>
          <a:p>
            <a:pPr lvl="8"/>
            <a:r>
              <a:rPr lang="cs-CZ" sz="2400" dirty="0"/>
              <a:t>není na to sám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42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76744-8652-4535-8BDA-882C4484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Přání smrti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12DF5A-727B-4502-A0EB-97B13B247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mnohem častější než vzdorování smrti</a:t>
            </a:r>
          </a:p>
          <a:p>
            <a:r>
              <a:rPr lang="cs-CZ" dirty="0"/>
              <a:t>patří sem i pomsty, odvety, sebevraždy, řešení životních krizí</a:t>
            </a:r>
          </a:p>
          <a:p>
            <a:r>
              <a:rPr lang="cs-CZ" dirty="0"/>
              <a:t>často se s ním můžeme právě setkat i u geriatrických pacientů, kteří hledají ve smrti útěk, může to mít několik důvodů</a:t>
            </a:r>
          </a:p>
          <a:p>
            <a:pPr lvl="5"/>
            <a:r>
              <a:rPr lang="cs-CZ" sz="2400" dirty="0"/>
              <a:t>jsou sami, nemají rodinu nebo ano, ale nezajímá se o n</a:t>
            </a:r>
          </a:p>
          <a:p>
            <a:pPr lvl="5"/>
            <a:r>
              <a:rPr lang="cs-CZ" sz="2400" dirty="0"/>
              <a:t>zažívají chronickou bolest, kterou nemůžou vydržet</a:t>
            </a:r>
          </a:p>
          <a:p>
            <a:pPr lvl="5"/>
            <a:r>
              <a:rPr lang="cs-CZ" sz="2400" dirty="0"/>
              <a:t>nemají žádnou radost v životě</a:t>
            </a:r>
          </a:p>
          <a:p>
            <a:pPr lvl="5"/>
            <a:r>
              <a:rPr lang="cs-CZ" sz="2400" dirty="0"/>
              <a:t>nejsou soběstační</a:t>
            </a:r>
          </a:p>
        </p:txBody>
      </p:sp>
    </p:spTree>
    <p:extLst>
      <p:ext uri="{BB962C8B-B14F-4D97-AF65-F5344CB8AC3E}">
        <p14:creationId xmlns:p14="http://schemas.microsoft.com/office/powerpoint/2010/main" val="3662891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A5B51-1092-4E0E-9480-EBCF5CA2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Akceptování smrti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743562-0AA0-47B2-A001-9E20CD11E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postoj, který se uvádí jako žádoucí</a:t>
            </a:r>
          </a:p>
          <a:p>
            <a:r>
              <a:rPr lang="cs-CZ" dirty="0"/>
              <a:t>staví smrt do komplexního vnímání žití a života samotného</a:t>
            </a:r>
          </a:p>
          <a:p>
            <a:r>
              <a:rPr lang="cs-CZ" dirty="0"/>
              <a:t>vnímá ji jako samozřejmou, lépe přijatelnou</a:t>
            </a:r>
          </a:p>
          <a:p>
            <a:r>
              <a:rPr lang="cs-CZ" dirty="0"/>
              <a:t>však jen menšina populace dokáže smrt akceptovat</a:t>
            </a:r>
          </a:p>
          <a:p>
            <a:r>
              <a:rPr lang="cs-CZ" dirty="0"/>
              <a:t>u geriatrických pacientů se setkáváme se stavem smíření, ale setkáváme se zde s tím, že rodina odmítá akceptovat odchod blízkého člověka</a:t>
            </a:r>
          </a:p>
        </p:txBody>
      </p:sp>
    </p:spTree>
    <p:extLst>
      <p:ext uri="{BB962C8B-B14F-4D97-AF65-F5344CB8AC3E}">
        <p14:creationId xmlns:p14="http://schemas.microsoft.com/office/powerpoint/2010/main" val="150731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A316E-5DE0-41A6-B85C-9A28478AA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Tabuizace smrti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A58580-9BD2-4C8C-BD6E-809773AC3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smrt jako tabu, postoj, který se velmi rozmohl</a:t>
            </a:r>
          </a:p>
          <a:p>
            <a:r>
              <a:rPr lang="cs-CZ" dirty="0"/>
              <a:t>mnoho odborníků se domnívá, že důvodem jsou světové války, kde zemřelo mnoho lidí, a kdy se smrt začala vnímat jako nežádoucí</a:t>
            </a:r>
          </a:p>
          <a:p>
            <a:r>
              <a:rPr lang="cs-CZ" dirty="0"/>
              <a:t>mezi další teorie patří například zánik násilných smrtí na veřejnosti (popravy), také rozvoj našeho zdravotnictví či vyšší průměrný věk úmrtnosti</a:t>
            </a:r>
          </a:p>
          <a:p>
            <a:r>
              <a:rPr lang="cs-CZ" dirty="0"/>
              <a:t>v kostce, populace déle, ale ne lehčeji umírá</a:t>
            </a:r>
          </a:p>
          <a:p>
            <a:r>
              <a:rPr lang="cs-CZ" dirty="0"/>
              <a:t>lidé, co vnímají smrt jako tabu, o ni neradi hovoří, bojí se komunikovat se smrtelně nemocnými a skrývají smrt před dětmi prostřednictvím báchorek a výmyslů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22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D1CD2-6FC9-4B36-8E83-FCB45B6C0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Kdo nám pomůže vyrovnat se se smrtí?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1C0C8-2DBC-4337-96BC-1FEA621DD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dnešní době existuje mnoho organizací, které umírajícímu i jeho rodině zjednoduší cestu k akceptování smrti</a:t>
            </a:r>
          </a:p>
          <a:p>
            <a:r>
              <a:rPr lang="cs-CZ" dirty="0"/>
              <a:t>jsou to organizace, které poskytují paliativní péči, snaží se smrt jedinci co nejvíce zpříjemnit, jedná se o multidisciplinární tým odborníků, kteří mají různá poslání</a:t>
            </a:r>
          </a:p>
          <a:p>
            <a:pPr lvl="3"/>
            <a:r>
              <a:rPr lang="cs-CZ" sz="2400" dirty="0"/>
              <a:t>redukce vnímání bolesti</a:t>
            </a:r>
          </a:p>
          <a:p>
            <a:pPr lvl="3"/>
            <a:r>
              <a:rPr lang="cs-CZ" sz="2400" dirty="0"/>
              <a:t>vnímání smrti jako přirozený děj</a:t>
            </a:r>
          </a:p>
          <a:p>
            <a:pPr lvl="3"/>
            <a:r>
              <a:rPr lang="cs-CZ" sz="2400" dirty="0"/>
              <a:t>poskytují psychickou podporu rodině</a:t>
            </a:r>
          </a:p>
          <a:p>
            <a:pPr lvl="3"/>
            <a:r>
              <a:rPr lang="cs-CZ" sz="2400" dirty="0"/>
              <a:t>dbají na kvalitu života umírajícího a na ponechání jeho důstojnosti</a:t>
            </a:r>
          </a:p>
          <a:p>
            <a:pPr lvl="3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95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5853C-FB10-4FB2-9E63-8EEF9F441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kde lze tuto pomoc vyhledat?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AEEEAF-5520-4EEF-B0E9-9D2DD3EA4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MOBILNÍ HOSPIC </a:t>
            </a:r>
          </a:p>
          <a:p>
            <a:pPr lvl="1"/>
            <a:r>
              <a:rPr lang="cs-CZ" dirty="0"/>
              <a:t>umožňuje péči v domácím prostředí pacienta dostupnou 24 hodin denně</a:t>
            </a:r>
          </a:p>
          <a:p>
            <a:pPr lvl="1"/>
            <a:r>
              <a:rPr lang="cs-CZ" dirty="0"/>
              <a:t>vyžaduje však péči a zájem od rodiny, která splní přání geriatrické osoby blízké, zemřít doma</a:t>
            </a:r>
          </a:p>
          <a:p>
            <a:r>
              <a:rPr lang="cs-CZ" b="1" dirty="0"/>
              <a:t>LŮŽKOVÝ HOSPIC </a:t>
            </a:r>
          </a:p>
          <a:p>
            <a:pPr lvl="1"/>
            <a:r>
              <a:rPr lang="cs-CZ" dirty="0"/>
              <a:t>vhodný pro pacienty, kteří nemohou prožít závěr života doma</a:t>
            </a:r>
          </a:p>
          <a:p>
            <a:r>
              <a:rPr lang="cs-CZ" b="1" dirty="0"/>
              <a:t>NEMOCNIČNÍ PALIATIVNÍ PÉČE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jedná se o paliativní týmy, které pomáhají s péčí o pacienty na odděleních, kde je to potřeba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740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88170-5063-473C-BEA5-FE4103F8B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225" y="2636837"/>
            <a:ext cx="10515600" cy="1325563"/>
          </a:xfrm>
        </p:spPr>
        <p:txBody>
          <a:bodyPr/>
          <a:lstStyle/>
          <a:p>
            <a:pPr algn="ctr"/>
            <a:r>
              <a:rPr lang="cs-CZ" b="1" i="1" dirty="0"/>
              <a:t>" Více než smrti bychom se měli bát neprožitého života."</a:t>
            </a:r>
          </a:p>
        </p:txBody>
      </p:sp>
    </p:spTree>
    <p:extLst>
      <p:ext uri="{BB962C8B-B14F-4D97-AF65-F5344CB8AC3E}">
        <p14:creationId xmlns:p14="http://schemas.microsoft.com/office/powerpoint/2010/main" val="35425233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489</Words>
  <Application>Microsoft Office PowerPoint</Application>
  <PresentationFormat>Širokoúhlá obrazovka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SMRT</vt:lpstr>
      <vt:lpstr>Vnímání smrti</vt:lpstr>
      <vt:lpstr>Vzdorování smrti</vt:lpstr>
      <vt:lpstr>Přání smrti</vt:lpstr>
      <vt:lpstr>Akceptování smrti</vt:lpstr>
      <vt:lpstr>Tabuizace smrti</vt:lpstr>
      <vt:lpstr>Kdo nám pomůže vyrovnat se se smrtí?</vt:lpstr>
      <vt:lpstr>A kde lze tuto pomoc vyhledat?  </vt:lpstr>
      <vt:lpstr>" Více než smrti bychom se měli bát neprožitého života."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UMÍRÁNÍ A SMRT</dc:title>
  <dc:creator>Kateřina Jindrová</dc:creator>
  <cp:lastModifiedBy>Andrea Menšíková</cp:lastModifiedBy>
  <cp:revision>11</cp:revision>
  <dcterms:created xsi:type="dcterms:W3CDTF">2020-03-30T18:04:44Z</dcterms:created>
  <dcterms:modified xsi:type="dcterms:W3CDTF">2020-04-01T07:25:15Z</dcterms:modified>
</cp:coreProperties>
</file>