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4444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026" y="10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2B8B33-022B-4AEE-816F-5033607F4B2C}" type="doc">
      <dgm:prSet loTypeId="urn:microsoft.com/office/officeart/2005/8/layout/cycle6" loCatId="relationship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67C7FF35-FBEF-4B92-8CE7-8ECFBF9F40BB}">
      <dgm:prSet phldrT="[Text]" custT="1"/>
      <dgm:spPr/>
      <dgm:t>
        <a:bodyPr/>
        <a:lstStyle/>
        <a:p>
          <a:r>
            <a:rPr lang="cs-CZ" sz="1400" b="1" dirty="0" smtClean="0"/>
            <a:t>Zkreslení</a:t>
          </a:r>
          <a:endParaRPr lang="cs-CZ" sz="1400" b="1" dirty="0"/>
        </a:p>
      </dgm:t>
    </dgm:pt>
    <dgm:pt modelId="{69F3E007-2576-463C-BDF2-B2E70334BE4F}" type="parTrans" cxnId="{6C502BC4-4D68-451B-B3AA-888894149B2D}">
      <dgm:prSet/>
      <dgm:spPr/>
      <dgm:t>
        <a:bodyPr/>
        <a:lstStyle/>
        <a:p>
          <a:endParaRPr lang="cs-CZ" sz="1400" b="1"/>
        </a:p>
      </dgm:t>
    </dgm:pt>
    <dgm:pt modelId="{32F65C2A-3BDC-4BB1-B251-3360FE42305D}" type="sibTrans" cxnId="{6C502BC4-4D68-451B-B3AA-888894149B2D}">
      <dgm:prSet/>
      <dgm:spPr/>
      <dgm:t>
        <a:bodyPr/>
        <a:lstStyle/>
        <a:p>
          <a:endParaRPr lang="cs-CZ" sz="1400" b="1"/>
        </a:p>
      </dgm:t>
    </dgm:pt>
    <dgm:pt modelId="{6543A031-76E6-4ACD-AB7E-6E4050337F3B}">
      <dgm:prSet phldrT="[Text]" custT="1"/>
      <dgm:spPr/>
      <dgm:t>
        <a:bodyPr/>
        <a:lstStyle/>
        <a:p>
          <a:r>
            <a:rPr lang="cs-CZ" sz="1200" b="1" dirty="0" smtClean="0"/>
            <a:t>Reprezentativnost</a:t>
          </a:r>
          <a:endParaRPr lang="cs-CZ" sz="1200" b="1" dirty="0"/>
        </a:p>
      </dgm:t>
    </dgm:pt>
    <dgm:pt modelId="{0DA59B6E-4007-4A2B-B862-800F6B6D87A0}" type="parTrans" cxnId="{AD04ED85-11F9-4B65-B543-4D6B342AA867}">
      <dgm:prSet/>
      <dgm:spPr/>
      <dgm:t>
        <a:bodyPr/>
        <a:lstStyle/>
        <a:p>
          <a:endParaRPr lang="cs-CZ" sz="1400" b="1"/>
        </a:p>
      </dgm:t>
    </dgm:pt>
    <dgm:pt modelId="{6BD4B38A-0B4D-45E3-8723-052B2F2F127B}" type="sibTrans" cxnId="{AD04ED85-11F9-4B65-B543-4D6B342AA867}">
      <dgm:prSet/>
      <dgm:spPr/>
      <dgm:t>
        <a:bodyPr/>
        <a:lstStyle/>
        <a:p>
          <a:endParaRPr lang="cs-CZ" sz="1400" b="1"/>
        </a:p>
      </dgm:t>
    </dgm:pt>
    <dgm:pt modelId="{4065BC00-ABF6-4DAB-8467-68AEF8D85097}">
      <dgm:prSet phldrT="[Text]" custT="1"/>
      <dgm:spPr/>
      <dgm:t>
        <a:bodyPr/>
        <a:lstStyle/>
        <a:p>
          <a:r>
            <a:rPr lang="cs-CZ" sz="1400" b="1" dirty="0" smtClean="0"/>
            <a:t>Srovnatelnost</a:t>
          </a:r>
          <a:endParaRPr lang="cs-CZ" sz="1400" b="1" dirty="0"/>
        </a:p>
      </dgm:t>
    </dgm:pt>
    <dgm:pt modelId="{2B4CFCD5-2E37-4554-8837-1644740FBF94}" type="parTrans" cxnId="{A1F26BAF-0A5A-40DA-907D-CF2A76F817B6}">
      <dgm:prSet/>
      <dgm:spPr/>
      <dgm:t>
        <a:bodyPr/>
        <a:lstStyle/>
        <a:p>
          <a:endParaRPr lang="cs-CZ" sz="1400" b="1"/>
        </a:p>
      </dgm:t>
    </dgm:pt>
    <dgm:pt modelId="{5276C886-14A7-405D-A32C-FCAF9B2E02DD}" type="sibTrans" cxnId="{A1F26BAF-0A5A-40DA-907D-CF2A76F817B6}">
      <dgm:prSet/>
      <dgm:spPr/>
      <dgm:t>
        <a:bodyPr/>
        <a:lstStyle/>
        <a:p>
          <a:endParaRPr lang="cs-CZ" sz="1400" b="1"/>
        </a:p>
      </dgm:t>
    </dgm:pt>
    <dgm:pt modelId="{8F706699-646D-4FBF-85CD-9BBBE9612437}">
      <dgm:prSet phldrT="[Text]" custT="1"/>
      <dgm:spPr/>
      <dgm:t>
        <a:bodyPr/>
        <a:lstStyle/>
        <a:p>
          <a:r>
            <a:rPr lang="cs-CZ" sz="1400" b="1" dirty="0" smtClean="0"/>
            <a:t>Spolehlivost</a:t>
          </a:r>
          <a:endParaRPr lang="cs-CZ" sz="1400" b="1" dirty="0"/>
        </a:p>
      </dgm:t>
    </dgm:pt>
    <dgm:pt modelId="{626849B1-53CB-4369-B5DC-11173EF970BF}" type="parTrans" cxnId="{2D7B97DE-F0D5-4531-9F0E-DAE21F5BEB5D}">
      <dgm:prSet/>
      <dgm:spPr/>
      <dgm:t>
        <a:bodyPr/>
        <a:lstStyle/>
        <a:p>
          <a:endParaRPr lang="cs-CZ" sz="1400" b="1"/>
        </a:p>
      </dgm:t>
    </dgm:pt>
    <dgm:pt modelId="{C004ED68-9096-47EC-A41B-748C8BD6C632}" type="sibTrans" cxnId="{2D7B97DE-F0D5-4531-9F0E-DAE21F5BEB5D}">
      <dgm:prSet/>
      <dgm:spPr/>
      <dgm:t>
        <a:bodyPr/>
        <a:lstStyle/>
        <a:p>
          <a:endParaRPr lang="cs-CZ" sz="1400" b="1"/>
        </a:p>
      </dgm:t>
    </dgm:pt>
    <dgm:pt modelId="{F45F1E8B-4A8A-4F2F-9B69-105E262A8BC0}">
      <dgm:prSet phldrT="[Text]" custT="1"/>
      <dgm:spPr/>
      <dgm:t>
        <a:bodyPr/>
        <a:lstStyle/>
        <a:p>
          <a:r>
            <a:rPr lang="cs-CZ" sz="1400" b="1" dirty="0" smtClean="0"/>
            <a:t>Významnost</a:t>
          </a:r>
          <a:endParaRPr lang="cs-CZ" sz="1400" b="1" dirty="0"/>
        </a:p>
      </dgm:t>
    </dgm:pt>
    <dgm:pt modelId="{BFBDCBE7-9D1A-4CB1-8A58-CCF76960EEF4}" type="parTrans" cxnId="{29CE9683-DA7E-44DF-80CE-4A5684DA4B96}">
      <dgm:prSet/>
      <dgm:spPr/>
      <dgm:t>
        <a:bodyPr/>
        <a:lstStyle/>
        <a:p>
          <a:endParaRPr lang="cs-CZ" sz="1400" b="1"/>
        </a:p>
      </dgm:t>
    </dgm:pt>
    <dgm:pt modelId="{3A17835B-99A0-4333-85E5-6C42C2977D00}" type="sibTrans" cxnId="{29CE9683-DA7E-44DF-80CE-4A5684DA4B96}">
      <dgm:prSet/>
      <dgm:spPr/>
      <dgm:t>
        <a:bodyPr/>
        <a:lstStyle/>
        <a:p>
          <a:endParaRPr lang="cs-CZ" sz="1400" b="1"/>
        </a:p>
      </dgm:t>
    </dgm:pt>
    <dgm:pt modelId="{E32844C3-53B8-4917-AF75-C14CCDB057A8}" type="pres">
      <dgm:prSet presAssocID="{E02B8B33-022B-4AEE-816F-5033607F4B2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2F04577-2F33-45F2-9DAA-302D7620983B}" type="pres">
      <dgm:prSet presAssocID="{67C7FF35-FBEF-4B92-8CE7-8ECFBF9F40BB}" presName="node" presStyleLbl="node1" presStyleIdx="0" presStyleCnt="5" custScaleX="11080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EA5CEC-6689-4104-9AB5-EF388E62A511}" type="pres">
      <dgm:prSet presAssocID="{67C7FF35-FBEF-4B92-8CE7-8ECFBF9F40BB}" presName="spNode" presStyleCnt="0"/>
      <dgm:spPr/>
    </dgm:pt>
    <dgm:pt modelId="{0625C427-5FEE-43E2-972E-1441963D8774}" type="pres">
      <dgm:prSet presAssocID="{32F65C2A-3BDC-4BB1-B251-3360FE42305D}" presName="sibTrans" presStyleLbl="sibTrans1D1" presStyleIdx="0" presStyleCnt="5"/>
      <dgm:spPr/>
      <dgm:t>
        <a:bodyPr/>
        <a:lstStyle/>
        <a:p>
          <a:endParaRPr lang="cs-CZ"/>
        </a:p>
      </dgm:t>
    </dgm:pt>
    <dgm:pt modelId="{2B0F2A7F-A229-44AC-A5C8-CE3CE54672CD}" type="pres">
      <dgm:prSet presAssocID="{6543A031-76E6-4ACD-AB7E-6E4050337F3B}" presName="node" presStyleLbl="node1" presStyleIdx="1" presStyleCnt="5" custScaleX="11080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58863A-E061-4C17-B99B-4F0B01D723E2}" type="pres">
      <dgm:prSet presAssocID="{6543A031-76E6-4ACD-AB7E-6E4050337F3B}" presName="spNode" presStyleCnt="0"/>
      <dgm:spPr/>
    </dgm:pt>
    <dgm:pt modelId="{A8022414-0031-4DE2-BDBC-D95EC0CDD3C4}" type="pres">
      <dgm:prSet presAssocID="{6BD4B38A-0B4D-45E3-8723-052B2F2F127B}" presName="sibTrans" presStyleLbl="sibTrans1D1" presStyleIdx="1" presStyleCnt="5"/>
      <dgm:spPr/>
      <dgm:t>
        <a:bodyPr/>
        <a:lstStyle/>
        <a:p>
          <a:endParaRPr lang="cs-CZ"/>
        </a:p>
      </dgm:t>
    </dgm:pt>
    <dgm:pt modelId="{A53ED0D7-1A85-4BF3-8303-76D09EEB59FF}" type="pres">
      <dgm:prSet presAssocID="{4065BC00-ABF6-4DAB-8467-68AEF8D85097}" presName="node" presStyleLbl="node1" presStyleIdx="2" presStyleCnt="5" custScaleX="110801" custRadScaleRad="98230" custRadScaleInc="-348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81913-12C4-41AA-A036-963C88EC486F}" type="pres">
      <dgm:prSet presAssocID="{4065BC00-ABF6-4DAB-8467-68AEF8D85097}" presName="spNode" presStyleCnt="0"/>
      <dgm:spPr/>
    </dgm:pt>
    <dgm:pt modelId="{944C016C-F09F-4D8D-8EAC-C079B6F8135D}" type="pres">
      <dgm:prSet presAssocID="{5276C886-14A7-405D-A32C-FCAF9B2E02DD}" presName="sibTrans" presStyleLbl="sibTrans1D1" presStyleIdx="2" presStyleCnt="5"/>
      <dgm:spPr/>
      <dgm:t>
        <a:bodyPr/>
        <a:lstStyle/>
        <a:p>
          <a:endParaRPr lang="cs-CZ"/>
        </a:p>
      </dgm:t>
    </dgm:pt>
    <dgm:pt modelId="{FE00CA3C-7453-4979-B9C6-B850B4D79F29}" type="pres">
      <dgm:prSet presAssocID="{8F706699-646D-4FBF-85CD-9BBBE9612437}" presName="node" presStyleLbl="node1" presStyleIdx="3" presStyleCnt="5" custScaleX="110801" custRadScaleRad="98597" custRadScaleInc="339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3CF5D0-4A75-44F2-82D6-58A383208803}" type="pres">
      <dgm:prSet presAssocID="{8F706699-646D-4FBF-85CD-9BBBE9612437}" presName="spNode" presStyleCnt="0"/>
      <dgm:spPr/>
    </dgm:pt>
    <dgm:pt modelId="{E0ADA29F-F2D0-4E41-AC69-55F5C9B06874}" type="pres">
      <dgm:prSet presAssocID="{C004ED68-9096-47EC-A41B-748C8BD6C632}" presName="sibTrans" presStyleLbl="sibTrans1D1" presStyleIdx="3" presStyleCnt="5"/>
      <dgm:spPr/>
      <dgm:t>
        <a:bodyPr/>
        <a:lstStyle/>
        <a:p>
          <a:endParaRPr lang="cs-CZ"/>
        </a:p>
      </dgm:t>
    </dgm:pt>
    <dgm:pt modelId="{15703F10-8300-4B74-975C-B8A41FB8E139}" type="pres">
      <dgm:prSet presAssocID="{F45F1E8B-4A8A-4F2F-9B69-105E262A8BC0}" presName="node" presStyleLbl="node1" presStyleIdx="4" presStyleCnt="5" custScaleX="110801" custRadScaleRad="99688" custRadScaleInc="-2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17AEDE-8156-40A3-AAC9-59CE07915137}" type="pres">
      <dgm:prSet presAssocID="{F45F1E8B-4A8A-4F2F-9B69-105E262A8BC0}" presName="spNode" presStyleCnt="0"/>
      <dgm:spPr/>
    </dgm:pt>
    <dgm:pt modelId="{C8041A94-3CAC-4FAB-A8B0-E9AB59FCA59F}" type="pres">
      <dgm:prSet presAssocID="{3A17835B-99A0-4333-85E5-6C42C2977D00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D828A8E5-6D4C-4737-B516-378ACD9401F4}" type="presOf" srcId="{6BD4B38A-0B4D-45E3-8723-052B2F2F127B}" destId="{A8022414-0031-4DE2-BDBC-D95EC0CDD3C4}" srcOrd="0" destOrd="0" presId="urn:microsoft.com/office/officeart/2005/8/layout/cycle6"/>
    <dgm:cxn modelId="{6AEA3F29-D5B5-421A-981D-58FEF2152A12}" type="presOf" srcId="{3A17835B-99A0-4333-85E5-6C42C2977D00}" destId="{C8041A94-3CAC-4FAB-A8B0-E9AB59FCA59F}" srcOrd="0" destOrd="0" presId="urn:microsoft.com/office/officeart/2005/8/layout/cycle6"/>
    <dgm:cxn modelId="{D4CD62DA-D948-4ABF-8223-F37626206934}" type="presOf" srcId="{5276C886-14A7-405D-A32C-FCAF9B2E02DD}" destId="{944C016C-F09F-4D8D-8EAC-C079B6F8135D}" srcOrd="0" destOrd="0" presId="urn:microsoft.com/office/officeart/2005/8/layout/cycle6"/>
    <dgm:cxn modelId="{2232E5EC-F047-4224-A8E8-D934A28FD9A3}" type="presOf" srcId="{4065BC00-ABF6-4DAB-8467-68AEF8D85097}" destId="{A53ED0D7-1A85-4BF3-8303-76D09EEB59FF}" srcOrd="0" destOrd="0" presId="urn:microsoft.com/office/officeart/2005/8/layout/cycle6"/>
    <dgm:cxn modelId="{2D7B97DE-F0D5-4531-9F0E-DAE21F5BEB5D}" srcId="{E02B8B33-022B-4AEE-816F-5033607F4B2C}" destId="{8F706699-646D-4FBF-85CD-9BBBE9612437}" srcOrd="3" destOrd="0" parTransId="{626849B1-53CB-4369-B5DC-11173EF970BF}" sibTransId="{C004ED68-9096-47EC-A41B-748C8BD6C632}"/>
    <dgm:cxn modelId="{8B273074-11AA-4080-91A9-361EE2350788}" type="presOf" srcId="{32F65C2A-3BDC-4BB1-B251-3360FE42305D}" destId="{0625C427-5FEE-43E2-972E-1441963D8774}" srcOrd="0" destOrd="0" presId="urn:microsoft.com/office/officeart/2005/8/layout/cycle6"/>
    <dgm:cxn modelId="{AD04ED85-11F9-4B65-B543-4D6B342AA867}" srcId="{E02B8B33-022B-4AEE-816F-5033607F4B2C}" destId="{6543A031-76E6-4ACD-AB7E-6E4050337F3B}" srcOrd="1" destOrd="0" parTransId="{0DA59B6E-4007-4A2B-B862-800F6B6D87A0}" sibTransId="{6BD4B38A-0B4D-45E3-8723-052B2F2F127B}"/>
    <dgm:cxn modelId="{C95030EB-EFFC-4E47-B612-4D21D108880F}" type="presOf" srcId="{E02B8B33-022B-4AEE-816F-5033607F4B2C}" destId="{E32844C3-53B8-4917-AF75-C14CCDB057A8}" srcOrd="0" destOrd="0" presId="urn:microsoft.com/office/officeart/2005/8/layout/cycle6"/>
    <dgm:cxn modelId="{3EED5EB5-ACC9-49CA-87B7-4770478B2DF6}" type="presOf" srcId="{67C7FF35-FBEF-4B92-8CE7-8ECFBF9F40BB}" destId="{52F04577-2F33-45F2-9DAA-302D7620983B}" srcOrd="0" destOrd="0" presId="urn:microsoft.com/office/officeart/2005/8/layout/cycle6"/>
    <dgm:cxn modelId="{488C21BF-79D1-4755-B1DD-36F5EDC2010D}" type="presOf" srcId="{8F706699-646D-4FBF-85CD-9BBBE9612437}" destId="{FE00CA3C-7453-4979-B9C6-B850B4D79F29}" srcOrd="0" destOrd="0" presId="urn:microsoft.com/office/officeart/2005/8/layout/cycle6"/>
    <dgm:cxn modelId="{C955E64C-C0F5-489D-9459-9F94721254E1}" type="presOf" srcId="{F45F1E8B-4A8A-4F2F-9B69-105E262A8BC0}" destId="{15703F10-8300-4B74-975C-B8A41FB8E139}" srcOrd="0" destOrd="0" presId="urn:microsoft.com/office/officeart/2005/8/layout/cycle6"/>
    <dgm:cxn modelId="{29CE9683-DA7E-44DF-80CE-4A5684DA4B96}" srcId="{E02B8B33-022B-4AEE-816F-5033607F4B2C}" destId="{F45F1E8B-4A8A-4F2F-9B69-105E262A8BC0}" srcOrd="4" destOrd="0" parTransId="{BFBDCBE7-9D1A-4CB1-8A58-CCF76960EEF4}" sibTransId="{3A17835B-99A0-4333-85E5-6C42C2977D00}"/>
    <dgm:cxn modelId="{A1F26BAF-0A5A-40DA-907D-CF2A76F817B6}" srcId="{E02B8B33-022B-4AEE-816F-5033607F4B2C}" destId="{4065BC00-ABF6-4DAB-8467-68AEF8D85097}" srcOrd="2" destOrd="0" parTransId="{2B4CFCD5-2E37-4554-8837-1644740FBF94}" sibTransId="{5276C886-14A7-405D-A32C-FCAF9B2E02DD}"/>
    <dgm:cxn modelId="{82135430-242B-42C7-8857-230FE17421F2}" type="presOf" srcId="{6543A031-76E6-4ACD-AB7E-6E4050337F3B}" destId="{2B0F2A7F-A229-44AC-A5C8-CE3CE54672CD}" srcOrd="0" destOrd="0" presId="urn:microsoft.com/office/officeart/2005/8/layout/cycle6"/>
    <dgm:cxn modelId="{3CA48654-6C09-49A5-978D-0E5E7FEF6796}" type="presOf" srcId="{C004ED68-9096-47EC-A41B-748C8BD6C632}" destId="{E0ADA29F-F2D0-4E41-AC69-55F5C9B06874}" srcOrd="0" destOrd="0" presId="urn:microsoft.com/office/officeart/2005/8/layout/cycle6"/>
    <dgm:cxn modelId="{6C502BC4-4D68-451B-B3AA-888894149B2D}" srcId="{E02B8B33-022B-4AEE-816F-5033607F4B2C}" destId="{67C7FF35-FBEF-4B92-8CE7-8ECFBF9F40BB}" srcOrd="0" destOrd="0" parTransId="{69F3E007-2576-463C-BDF2-B2E70334BE4F}" sibTransId="{32F65C2A-3BDC-4BB1-B251-3360FE42305D}"/>
    <dgm:cxn modelId="{BB5AEC4B-490B-4C5B-B415-377B97029E27}" type="presParOf" srcId="{E32844C3-53B8-4917-AF75-C14CCDB057A8}" destId="{52F04577-2F33-45F2-9DAA-302D7620983B}" srcOrd="0" destOrd="0" presId="urn:microsoft.com/office/officeart/2005/8/layout/cycle6"/>
    <dgm:cxn modelId="{C14B97FA-6E12-4E56-8570-DAEAF02BEAF0}" type="presParOf" srcId="{E32844C3-53B8-4917-AF75-C14CCDB057A8}" destId="{FCEA5CEC-6689-4104-9AB5-EF388E62A511}" srcOrd="1" destOrd="0" presId="urn:microsoft.com/office/officeart/2005/8/layout/cycle6"/>
    <dgm:cxn modelId="{82414EBF-8F58-4406-846E-6DFB11906254}" type="presParOf" srcId="{E32844C3-53B8-4917-AF75-C14CCDB057A8}" destId="{0625C427-5FEE-43E2-972E-1441963D8774}" srcOrd="2" destOrd="0" presId="urn:microsoft.com/office/officeart/2005/8/layout/cycle6"/>
    <dgm:cxn modelId="{08A4BDA1-D951-477D-A14C-83AE0A9B194B}" type="presParOf" srcId="{E32844C3-53B8-4917-AF75-C14CCDB057A8}" destId="{2B0F2A7F-A229-44AC-A5C8-CE3CE54672CD}" srcOrd="3" destOrd="0" presId="urn:microsoft.com/office/officeart/2005/8/layout/cycle6"/>
    <dgm:cxn modelId="{48B72513-DFE5-4CAC-93BF-205ECB149F17}" type="presParOf" srcId="{E32844C3-53B8-4917-AF75-C14CCDB057A8}" destId="{3E58863A-E061-4C17-B99B-4F0B01D723E2}" srcOrd="4" destOrd="0" presId="urn:microsoft.com/office/officeart/2005/8/layout/cycle6"/>
    <dgm:cxn modelId="{2B8D218D-5350-4A7D-BF31-E2646970758F}" type="presParOf" srcId="{E32844C3-53B8-4917-AF75-C14CCDB057A8}" destId="{A8022414-0031-4DE2-BDBC-D95EC0CDD3C4}" srcOrd="5" destOrd="0" presId="urn:microsoft.com/office/officeart/2005/8/layout/cycle6"/>
    <dgm:cxn modelId="{D442B1FB-6C80-459F-998A-2569EAFD06B8}" type="presParOf" srcId="{E32844C3-53B8-4917-AF75-C14CCDB057A8}" destId="{A53ED0D7-1A85-4BF3-8303-76D09EEB59FF}" srcOrd="6" destOrd="0" presId="urn:microsoft.com/office/officeart/2005/8/layout/cycle6"/>
    <dgm:cxn modelId="{3B9B4EA6-CFE0-426E-9E40-3CA81EEB25A9}" type="presParOf" srcId="{E32844C3-53B8-4917-AF75-C14CCDB057A8}" destId="{10581913-12C4-41AA-A036-963C88EC486F}" srcOrd="7" destOrd="0" presId="urn:microsoft.com/office/officeart/2005/8/layout/cycle6"/>
    <dgm:cxn modelId="{BAD35D41-6FD2-4DAC-B3AF-031AA041808B}" type="presParOf" srcId="{E32844C3-53B8-4917-AF75-C14CCDB057A8}" destId="{944C016C-F09F-4D8D-8EAC-C079B6F8135D}" srcOrd="8" destOrd="0" presId="urn:microsoft.com/office/officeart/2005/8/layout/cycle6"/>
    <dgm:cxn modelId="{AAAEFE13-184C-4B9A-A31B-046818F4F4F4}" type="presParOf" srcId="{E32844C3-53B8-4917-AF75-C14CCDB057A8}" destId="{FE00CA3C-7453-4979-B9C6-B850B4D79F29}" srcOrd="9" destOrd="0" presId="urn:microsoft.com/office/officeart/2005/8/layout/cycle6"/>
    <dgm:cxn modelId="{ADE82A03-1BAA-4DF6-A9F1-E2C4BE8AAC83}" type="presParOf" srcId="{E32844C3-53B8-4917-AF75-C14CCDB057A8}" destId="{AF3CF5D0-4A75-44F2-82D6-58A383208803}" srcOrd="10" destOrd="0" presId="urn:microsoft.com/office/officeart/2005/8/layout/cycle6"/>
    <dgm:cxn modelId="{0D444ACD-1446-4FEE-B721-05FCC2F96A38}" type="presParOf" srcId="{E32844C3-53B8-4917-AF75-C14CCDB057A8}" destId="{E0ADA29F-F2D0-4E41-AC69-55F5C9B06874}" srcOrd="11" destOrd="0" presId="urn:microsoft.com/office/officeart/2005/8/layout/cycle6"/>
    <dgm:cxn modelId="{A643276E-4309-45F6-9ABE-ABDAE83FD4CA}" type="presParOf" srcId="{E32844C3-53B8-4917-AF75-C14CCDB057A8}" destId="{15703F10-8300-4B74-975C-B8A41FB8E139}" srcOrd="12" destOrd="0" presId="urn:microsoft.com/office/officeart/2005/8/layout/cycle6"/>
    <dgm:cxn modelId="{3EA64DDF-3AAF-4E39-9952-3AFA4C7DC823}" type="presParOf" srcId="{E32844C3-53B8-4917-AF75-C14CCDB057A8}" destId="{0517AEDE-8156-40A3-AAC9-59CE07915137}" srcOrd="13" destOrd="0" presId="urn:microsoft.com/office/officeart/2005/8/layout/cycle6"/>
    <dgm:cxn modelId="{7885E068-06C5-4856-8377-D389DE07A2A3}" type="presParOf" srcId="{E32844C3-53B8-4917-AF75-C14CCDB057A8}" destId="{C8041A94-3CAC-4FAB-A8B0-E9AB59FCA59F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0A22B5-A535-411A-8064-348E1F702455}" type="doc">
      <dgm:prSet loTypeId="urn:microsoft.com/office/officeart/2005/8/layout/venn2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A459E58-1791-4EA7-818E-9FA87DA7FEEB}">
      <dgm:prSet phldrT="[Text]" custT="1"/>
      <dgm:spPr/>
      <dgm:t>
        <a:bodyPr/>
        <a:lstStyle/>
        <a:p>
          <a:r>
            <a:rPr lang="cs-CZ" sz="1400" dirty="0" smtClean="0"/>
            <a:t>Prostor všech možností</a:t>
          </a:r>
          <a:endParaRPr lang="cs-CZ" sz="1400" dirty="0"/>
        </a:p>
      </dgm:t>
    </dgm:pt>
    <dgm:pt modelId="{4A5B7FC3-8A02-4E20-9064-AD8404DE0800}" type="parTrans" cxnId="{57EF6D61-864C-4D0C-B911-B0AB34B2EDAC}">
      <dgm:prSet/>
      <dgm:spPr/>
      <dgm:t>
        <a:bodyPr/>
        <a:lstStyle/>
        <a:p>
          <a:endParaRPr lang="cs-CZ" sz="1400"/>
        </a:p>
      </dgm:t>
    </dgm:pt>
    <dgm:pt modelId="{E6EA54F5-07BB-421C-88BD-33185077D32E}" type="sibTrans" cxnId="{57EF6D61-864C-4D0C-B911-B0AB34B2EDAC}">
      <dgm:prSet/>
      <dgm:spPr/>
      <dgm:t>
        <a:bodyPr/>
        <a:lstStyle/>
        <a:p>
          <a:endParaRPr lang="cs-CZ" sz="1400"/>
        </a:p>
      </dgm:t>
    </dgm:pt>
    <dgm:pt modelId="{2138655D-8A2A-4AD3-B019-9882743AC58E}">
      <dgm:prSet phldrT="[Text]" custT="1"/>
      <dgm:spPr/>
      <dgm:t>
        <a:bodyPr/>
        <a:lstStyle/>
        <a:p>
          <a:r>
            <a:rPr lang="cs-CZ" sz="1400" b="1" dirty="0" smtClean="0"/>
            <a:t>Cílová populace</a:t>
          </a:r>
          <a:endParaRPr lang="cs-CZ" sz="1400" b="1" dirty="0"/>
        </a:p>
      </dgm:t>
    </dgm:pt>
    <dgm:pt modelId="{FFBAF309-9A64-4F92-B4FA-4EFAB6238CC2}" type="parTrans" cxnId="{53F82372-933F-4CFA-941E-5B51C9D50CBA}">
      <dgm:prSet/>
      <dgm:spPr/>
      <dgm:t>
        <a:bodyPr/>
        <a:lstStyle/>
        <a:p>
          <a:endParaRPr lang="cs-CZ" sz="1400"/>
        </a:p>
      </dgm:t>
    </dgm:pt>
    <dgm:pt modelId="{40C16DEE-2440-4A03-AD2D-DEF340E0B210}" type="sibTrans" cxnId="{53F82372-933F-4CFA-941E-5B51C9D50CBA}">
      <dgm:prSet/>
      <dgm:spPr/>
      <dgm:t>
        <a:bodyPr/>
        <a:lstStyle/>
        <a:p>
          <a:endParaRPr lang="cs-CZ" sz="1400"/>
        </a:p>
      </dgm:t>
    </dgm:pt>
    <dgm:pt modelId="{01DE9C8F-CD66-4A04-9C4C-8F8A51CBA883}">
      <dgm:prSet phldrT="[Text]" custT="1"/>
      <dgm:spPr/>
      <dgm:t>
        <a:bodyPr/>
        <a:lstStyle/>
        <a:p>
          <a:r>
            <a:rPr lang="cs-CZ" sz="1400" b="1" dirty="0" smtClean="0"/>
            <a:t>Vzorek</a:t>
          </a:r>
          <a:endParaRPr lang="cs-CZ" sz="1400" b="1" dirty="0"/>
        </a:p>
      </dgm:t>
    </dgm:pt>
    <dgm:pt modelId="{90F4BCE2-50AD-4405-9B05-7A8C8FC57CF8}" type="parTrans" cxnId="{33FE9456-A27D-4EF3-B3CC-1758688B159F}">
      <dgm:prSet/>
      <dgm:spPr/>
      <dgm:t>
        <a:bodyPr/>
        <a:lstStyle/>
        <a:p>
          <a:endParaRPr lang="cs-CZ" sz="1400"/>
        </a:p>
      </dgm:t>
    </dgm:pt>
    <dgm:pt modelId="{09B16F97-A052-476A-A48A-4D7AED8DD3CF}" type="sibTrans" cxnId="{33FE9456-A27D-4EF3-B3CC-1758688B159F}">
      <dgm:prSet/>
      <dgm:spPr/>
      <dgm:t>
        <a:bodyPr/>
        <a:lstStyle/>
        <a:p>
          <a:endParaRPr lang="cs-CZ" sz="1400"/>
        </a:p>
      </dgm:t>
    </dgm:pt>
    <dgm:pt modelId="{FB2EF99A-B70E-447D-BD90-67112EB96673}" type="pres">
      <dgm:prSet presAssocID="{6E0A22B5-A535-411A-8064-348E1F70245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5496FDC-AF11-4E8F-87A9-338692753284}" type="pres">
      <dgm:prSet presAssocID="{6E0A22B5-A535-411A-8064-348E1F702455}" presName="comp1" presStyleCnt="0"/>
      <dgm:spPr/>
    </dgm:pt>
    <dgm:pt modelId="{C8FE11AE-7A17-45D2-A606-CA66EF9E4D78}" type="pres">
      <dgm:prSet presAssocID="{6E0A22B5-A535-411A-8064-348E1F702455}" presName="circle1" presStyleLbl="node1" presStyleIdx="0" presStyleCnt="3"/>
      <dgm:spPr/>
      <dgm:t>
        <a:bodyPr/>
        <a:lstStyle/>
        <a:p>
          <a:endParaRPr lang="cs-CZ"/>
        </a:p>
      </dgm:t>
    </dgm:pt>
    <dgm:pt modelId="{03505F36-2662-48F0-A003-3ADC12868FFF}" type="pres">
      <dgm:prSet presAssocID="{6E0A22B5-A535-411A-8064-348E1F702455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0A4A80-DF85-4EE9-97C6-D6FBDC6F95E7}" type="pres">
      <dgm:prSet presAssocID="{6E0A22B5-A535-411A-8064-348E1F702455}" presName="comp2" presStyleCnt="0"/>
      <dgm:spPr/>
    </dgm:pt>
    <dgm:pt modelId="{2304CFE2-E030-49E7-88A3-E315E6767ACA}" type="pres">
      <dgm:prSet presAssocID="{6E0A22B5-A535-411A-8064-348E1F702455}" presName="circle2" presStyleLbl="node1" presStyleIdx="1" presStyleCnt="3"/>
      <dgm:spPr/>
      <dgm:t>
        <a:bodyPr/>
        <a:lstStyle/>
        <a:p>
          <a:endParaRPr lang="cs-CZ"/>
        </a:p>
      </dgm:t>
    </dgm:pt>
    <dgm:pt modelId="{81908D7E-71B9-443D-9A4E-1AFB96547DEB}" type="pres">
      <dgm:prSet presAssocID="{6E0A22B5-A535-411A-8064-348E1F702455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44A91A-D1D6-4D98-9C29-912B74634361}" type="pres">
      <dgm:prSet presAssocID="{6E0A22B5-A535-411A-8064-348E1F702455}" presName="comp3" presStyleCnt="0"/>
      <dgm:spPr/>
    </dgm:pt>
    <dgm:pt modelId="{8001625A-FF6D-419F-8161-C43C6E81D97B}" type="pres">
      <dgm:prSet presAssocID="{6E0A22B5-A535-411A-8064-348E1F702455}" presName="circle3" presStyleLbl="node1" presStyleIdx="2" presStyleCnt="3"/>
      <dgm:spPr/>
      <dgm:t>
        <a:bodyPr/>
        <a:lstStyle/>
        <a:p>
          <a:endParaRPr lang="cs-CZ"/>
        </a:p>
      </dgm:t>
    </dgm:pt>
    <dgm:pt modelId="{B5744517-61C8-4AD2-A6EA-080FAA772B8D}" type="pres">
      <dgm:prSet presAssocID="{6E0A22B5-A535-411A-8064-348E1F702455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62AF84-A30E-4B8D-81A1-51C02F41AE53}" type="presOf" srcId="{7A459E58-1791-4EA7-818E-9FA87DA7FEEB}" destId="{C8FE11AE-7A17-45D2-A606-CA66EF9E4D78}" srcOrd="0" destOrd="0" presId="urn:microsoft.com/office/officeart/2005/8/layout/venn2"/>
    <dgm:cxn modelId="{6EB8612B-BC97-4968-B361-722E4AB87E92}" type="presOf" srcId="{2138655D-8A2A-4AD3-B019-9882743AC58E}" destId="{2304CFE2-E030-49E7-88A3-E315E6767ACA}" srcOrd="0" destOrd="0" presId="urn:microsoft.com/office/officeart/2005/8/layout/venn2"/>
    <dgm:cxn modelId="{F2BF899F-5D3B-4C5D-A448-0B3F8FDB7C20}" type="presOf" srcId="{7A459E58-1791-4EA7-818E-9FA87DA7FEEB}" destId="{03505F36-2662-48F0-A003-3ADC12868FFF}" srcOrd="1" destOrd="0" presId="urn:microsoft.com/office/officeart/2005/8/layout/venn2"/>
    <dgm:cxn modelId="{6912B87A-9A12-4148-8E38-512E654D8600}" type="presOf" srcId="{6E0A22B5-A535-411A-8064-348E1F702455}" destId="{FB2EF99A-B70E-447D-BD90-67112EB96673}" srcOrd="0" destOrd="0" presId="urn:microsoft.com/office/officeart/2005/8/layout/venn2"/>
    <dgm:cxn modelId="{4BB6E6F7-E1DF-44C7-A2C7-68BD2FB1D3CA}" type="presOf" srcId="{01DE9C8F-CD66-4A04-9C4C-8F8A51CBA883}" destId="{8001625A-FF6D-419F-8161-C43C6E81D97B}" srcOrd="0" destOrd="0" presId="urn:microsoft.com/office/officeart/2005/8/layout/venn2"/>
    <dgm:cxn modelId="{78AAA7E8-F5E8-41E3-A6AF-7C0B9B23E9E2}" type="presOf" srcId="{01DE9C8F-CD66-4A04-9C4C-8F8A51CBA883}" destId="{B5744517-61C8-4AD2-A6EA-080FAA772B8D}" srcOrd="1" destOrd="0" presId="urn:microsoft.com/office/officeart/2005/8/layout/venn2"/>
    <dgm:cxn modelId="{33FE9456-A27D-4EF3-B3CC-1758688B159F}" srcId="{6E0A22B5-A535-411A-8064-348E1F702455}" destId="{01DE9C8F-CD66-4A04-9C4C-8F8A51CBA883}" srcOrd="2" destOrd="0" parTransId="{90F4BCE2-50AD-4405-9B05-7A8C8FC57CF8}" sibTransId="{09B16F97-A052-476A-A48A-4D7AED8DD3CF}"/>
    <dgm:cxn modelId="{57EF6D61-864C-4D0C-B911-B0AB34B2EDAC}" srcId="{6E0A22B5-A535-411A-8064-348E1F702455}" destId="{7A459E58-1791-4EA7-818E-9FA87DA7FEEB}" srcOrd="0" destOrd="0" parTransId="{4A5B7FC3-8A02-4E20-9064-AD8404DE0800}" sibTransId="{E6EA54F5-07BB-421C-88BD-33185077D32E}"/>
    <dgm:cxn modelId="{F6AB3FDF-E224-4DF8-B4E1-F906DA6D6E98}" type="presOf" srcId="{2138655D-8A2A-4AD3-B019-9882743AC58E}" destId="{81908D7E-71B9-443D-9A4E-1AFB96547DEB}" srcOrd="1" destOrd="0" presId="urn:microsoft.com/office/officeart/2005/8/layout/venn2"/>
    <dgm:cxn modelId="{53F82372-933F-4CFA-941E-5B51C9D50CBA}" srcId="{6E0A22B5-A535-411A-8064-348E1F702455}" destId="{2138655D-8A2A-4AD3-B019-9882743AC58E}" srcOrd="1" destOrd="0" parTransId="{FFBAF309-9A64-4F92-B4FA-4EFAB6238CC2}" sibTransId="{40C16DEE-2440-4A03-AD2D-DEF340E0B210}"/>
    <dgm:cxn modelId="{9BDDD4F0-3314-465E-9B46-96EFE2C24D42}" type="presParOf" srcId="{FB2EF99A-B70E-447D-BD90-67112EB96673}" destId="{75496FDC-AF11-4E8F-87A9-338692753284}" srcOrd="0" destOrd="0" presId="urn:microsoft.com/office/officeart/2005/8/layout/venn2"/>
    <dgm:cxn modelId="{7111824E-1AB2-4639-A647-5D2DB87CD1A8}" type="presParOf" srcId="{75496FDC-AF11-4E8F-87A9-338692753284}" destId="{C8FE11AE-7A17-45D2-A606-CA66EF9E4D78}" srcOrd="0" destOrd="0" presId="urn:microsoft.com/office/officeart/2005/8/layout/venn2"/>
    <dgm:cxn modelId="{B5C04EBD-BB28-4DF3-AC88-A770C770A867}" type="presParOf" srcId="{75496FDC-AF11-4E8F-87A9-338692753284}" destId="{03505F36-2662-48F0-A003-3ADC12868FFF}" srcOrd="1" destOrd="0" presId="urn:microsoft.com/office/officeart/2005/8/layout/venn2"/>
    <dgm:cxn modelId="{CC505D10-EAA3-4E32-9EB5-6DCA1FE6C32C}" type="presParOf" srcId="{FB2EF99A-B70E-447D-BD90-67112EB96673}" destId="{270A4A80-DF85-4EE9-97C6-D6FBDC6F95E7}" srcOrd="1" destOrd="0" presId="urn:microsoft.com/office/officeart/2005/8/layout/venn2"/>
    <dgm:cxn modelId="{A777FAD6-9635-4FB5-8A81-283858C08FF5}" type="presParOf" srcId="{270A4A80-DF85-4EE9-97C6-D6FBDC6F95E7}" destId="{2304CFE2-E030-49E7-88A3-E315E6767ACA}" srcOrd="0" destOrd="0" presId="urn:microsoft.com/office/officeart/2005/8/layout/venn2"/>
    <dgm:cxn modelId="{74A29728-9552-441D-A262-899ED22D22DD}" type="presParOf" srcId="{270A4A80-DF85-4EE9-97C6-D6FBDC6F95E7}" destId="{81908D7E-71B9-443D-9A4E-1AFB96547DEB}" srcOrd="1" destOrd="0" presId="urn:microsoft.com/office/officeart/2005/8/layout/venn2"/>
    <dgm:cxn modelId="{DC10C2A6-ECEF-4167-94A2-243CA7AA6F9C}" type="presParOf" srcId="{FB2EF99A-B70E-447D-BD90-67112EB96673}" destId="{7444A91A-D1D6-4D98-9C29-912B74634361}" srcOrd="2" destOrd="0" presId="urn:microsoft.com/office/officeart/2005/8/layout/venn2"/>
    <dgm:cxn modelId="{453E67CF-8B1F-4A80-953E-4F33D8E78D8A}" type="presParOf" srcId="{7444A91A-D1D6-4D98-9C29-912B74634361}" destId="{8001625A-FF6D-419F-8161-C43C6E81D97B}" srcOrd="0" destOrd="0" presId="urn:microsoft.com/office/officeart/2005/8/layout/venn2"/>
    <dgm:cxn modelId="{A6188E04-3C4F-4444-91D5-ADDC100E12CF}" type="presParOf" srcId="{7444A91A-D1D6-4D98-9C29-912B74634361}" destId="{B5744517-61C8-4AD2-A6EA-080FAA772B8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04577-2F33-45F2-9DAA-302D7620983B}">
      <dsp:nvSpPr>
        <dsp:cNvPr id="0" name=""/>
        <dsp:cNvSpPr/>
      </dsp:nvSpPr>
      <dsp:spPr>
        <a:xfrm>
          <a:off x="2452694" y="2518"/>
          <a:ext cx="1571634" cy="9219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Zkreslení</a:t>
          </a:r>
          <a:endParaRPr lang="cs-CZ" sz="1400" b="1" kern="1200" dirty="0"/>
        </a:p>
      </dsp:txBody>
      <dsp:txXfrm>
        <a:off x="2497701" y="47525"/>
        <a:ext cx="1481620" cy="831965"/>
      </dsp:txXfrm>
    </dsp:sp>
    <dsp:sp modelId="{0625C427-5FEE-43E2-972E-1441963D8774}">
      <dsp:nvSpPr>
        <dsp:cNvPr id="0" name=""/>
        <dsp:cNvSpPr/>
      </dsp:nvSpPr>
      <dsp:spPr>
        <a:xfrm>
          <a:off x="1397623" y="463508"/>
          <a:ext cx="3681776" cy="3681776"/>
        </a:xfrm>
        <a:custGeom>
          <a:avLst/>
          <a:gdLst/>
          <a:ahLst/>
          <a:cxnLst/>
          <a:rect l="0" t="0" r="0" b="0"/>
          <a:pathLst>
            <a:path>
              <a:moveTo>
                <a:pt x="2635512" y="180333"/>
              </a:moveTo>
              <a:arcTo wR="1840888" hR="1840888" stAng="17734349" swAng="180644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F2A7F-A229-44AC-A5C8-CE3CE54672CD}">
      <dsp:nvSpPr>
        <dsp:cNvPr id="0" name=""/>
        <dsp:cNvSpPr/>
      </dsp:nvSpPr>
      <dsp:spPr>
        <a:xfrm>
          <a:off x="4203483" y="1274541"/>
          <a:ext cx="1571634" cy="9219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Reprezentativnost</a:t>
          </a:r>
          <a:endParaRPr lang="cs-CZ" sz="1200" b="1" kern="1200" dirty="0"/>
        </a:p>
      </dsp:txBody>
      <dsp:txXfrm>
        <a:off x="4248490" y="1319548"/>
        <a:ext cx="1481620" cy="831965"/>
      </dsp:txXfrm>
    </dsp:sp>
    <dsp:sp modelId="{A8022414-0031-4DE2-BDBC-D95EC0CDD3C4}">
      <dsp:nvSpPr>
        <dsp:cNvPr id="0" name=""/>
        <dsp:cNvSpPr/>
      </dsp:nvSpPr>
      <dsp:spPr>
        <a:xfrm>
          <a:off x="1394985" y="399596"/>
          <a:ext cx="3681776" cy="3681776"/>
        </a:xfrm>
        <a:custGeom>
          <a:avLst/>
          <a:gdLst/>
          <a:ahLst/>
          <a:cxnLst/>
          <a:rect l="0" t="0" r="0" b="0"/>
          <a:pathLst>
            <a:path>
              <a:moveTo>
                <a:pt x="3681457" y="1806603"/>
              </a:moveTo>
              <a:arcTo wR="1840888" hR="1840888" stAng="21535971" swAng="1793105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ED0D7-1A85-4BF3-8303-76D09EEB59FF}">
      <dsp:nvSpPr>
        <dsp:cNvPr id="0" name=""/>
        <dsp:cNvSpPr/>
      </dsp:nvSpPr>
      <dsp:spPr>
        <a:xfrm>
          <a:off x="3716957" y="3136313"/>
          <a:ext cx="1571634" cy="92197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Srovnatelnost</a:t>
          </a:r>
          <a:endParaRPr lang="cs-CZ" sz="1400" b="1" kern="1200" dirty="0"/>
        </a:p>
      </dsp:txBody>
      <dsp:txXfrm>
        <a:off x="3761964" y="3181320"/>
        <a:ext cx="1481620" cy="831965"/>
      </dsp:txXfrm>
    </dsp:sp>
    <dsp:sp modelId="{944C016C-F09F-4D8D-8EAC-C079B6F8135D}">
      <dsp:nvSpPr>
        <dsp:cNvPr id="0" name=""/>
        <dsp:cNvSpPr/>
      </dsp:nvSpPr>
      <dsp:spPr>
        <a:xfrm>
          <a:off x="1384611" y="433296"/>
          <a:ext cx="3681776" cy="3681776"/>
        </a:xfrm>
        <a:custGeom>
          <a:avLst/>
          <a:gdLst/>
          <a:ahLst/>
          <a:cxnLst/>
          <a:rect l="0" t="0" r="0" b="0"/>
          <a:pathLst>
            <a:path>
              <a:moveTo>
                <a:pt x="2323117" y="3617493"/>
              </a:moveTo>
              <a:arcTo wR="1840888" hR="1840888" stAng="4488836" swAng="177200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0CA3C-7453-4979-B9C6-B850B4D79F29}">
      <dsp:nvSpPr>
        <dsp:cNvPr id="0" name=""/>
        <dsp:cNvSpPr/>
      </dsp:nvSpPr>
      <dsp:spPr>
        <a:xfrm>
          <a:off x="1188429" y="3145743"/>
          <a:ext cx="1571634" cy="9219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Spolehlivost</a:t>
          </a:r>
          <a:endParaRPr lang="cs-CZ" sz="1400" b="1" kern="1200" dirty="0"/>
        </a:p>
      </dsp:txBody>
      <dsp:txXfrm>
        <a:off x="1233436" y="3190750"/>
        <a:ext cx="1481620" cy="831965"/>
      </dsp:txXfrm>
    </dsp:sp>
    <dsp:sp modelId="{E0ADA29F-F2D0-4E41-AC69-55F5C9B06874}">
      <dsp:nvSpPr>
        <dsp:cNvPr id="0" name=""/>
        <dsp:cNvSpPr/>
      </dsp:nvSpPr>
      <dsp:spPr>
        <a:xfrm>
          <a:off x="1404905" y="422350"/>
          <a:ext cx="3681776" cy="3681776"/>
        </a:xfrm>
        <a:custGeom>
          <a:avLst/>
          <a:gdLst/>
          <a:ahLst/>
          <a:cxnLst/>
          <a:rect l="0" t="0" r="0" b="0"/>
          <a:pathLst>
            <a:path>
              <a:moveTo>
                <a:pt x="220755" y="2714981"/>
              </a:moveTo>
              <a:arcTo wR="1840888" hR="1840888" stAng="9099137" swAng="177236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703F10-8300-4B74-975C-B8A41FB8E139}">
      <dsp:nvSpPr>
        <dsp:cNvPr id="0" name=""/>
        <dsp:cNvSpPr/>
      </dsp:nvSpPr>
      <dsp:spPr>
        <a:xfrm>
          <a:off x="701907" y="1293406"/>
          <a:ext cx="1571634" cy="92197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Významnost</a:t>
          </a:r>
          <a:endParaRPr lang="cs-CZ" sz="1400" b="1" kern="1200" dirty="0"/>
        </a:p>
      </dsp:txBody>
      <dsp:txXfrm>
        <a:off x="746914" y="1338413"/>
        <a:ext cx="1481620" cy="831965"/>
      </dsp:txXfrm>
    </dsp:sp>
    <dsp:sp modelId="{C8041A94-3CAC-4FAB-A8B0-E9AB59FCA59F}">
      <dsp:nvSpPr>
        <dsp:cNvPr id="0" name=""/>
        <dsp:cNvSpPr/>
      </dsp:nvSpPr>
      <dsp:spPr>
        <a:xfrm>
          <a:off x="1407613" y="458756"/>
          <a:ext cx="3681776" cy="3681776"/>
        </a:xfrm>
        <a:custGeom>
          <a:avLst/>
          <a:gdLst/>
          <a:ahLst/>
          <a:cxnLst/>
          <a:rect l="0" t="0" r="0" b="0"/>
          <a:pathLst>
            <a:path>
              <a:moveTo>
                <a:pt x="304788" y="826360"/>
              </a:moveTo>
              <a:arcTo wR="1840888" hR="1840888" stAng="12806583" swAng="183809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E11AE-7A17-45D2-A606-CA66EF9E4D78}">
      <dsp:nvSpPr>
        <dsp:cNvPr id="0" name=""/>
        <dsp:cNvSpPr/>
      </dsp:nvSpPr>
      <dsp:spPr>
        <a:xfrm>
          <a:off x="289734" y="0"/>
          <a:ext cx="3706810" cy="370681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Prostor všech možností</a:t>
          </a:r>
          <a:endParaRPr lang="cs-CZ" sz="1400" kern="1200" dirty="0"/>
        </a:p>
      </dsp:txBody>
      <dsp:txXfrm>
        <a:off x="1495374" y="185340"/>
        <a:ext cx="1295530" cy="556021"/>
      </dsp:txXfrm>
    </dsp:sp>
    <dsp:sp modelId="{2304CFE2-E030-49E7-88A3-E315E6767ACA}">
      <dsp:nvSpPr>
        <dsp:cNvPr id="0" name=""/>
        <dsp:cNvSpPr/>
      </dsp:nvSpPr>
      <dsp:spPr>
        <a:xfrm>
          <a:off x="753086" y="926702"/>
          <a:ext cx="2780107" cy="2780107"/>
        </a:xfrm>
        <a:prstGeom prst="ellipse">
          <a:avLst/>
        </a:prstGeom>
        <a:gradFill rotWithShape="0">
          <a:gsLst>
            <a:gs pos="0">
              <a:schemeClr val="accent5">
                <a:hueOff val="-1197"/>
                <a:satOff val="0"/>
                <a:lumOff val="8333"/>
                <a:alphaOff val="0"/>
                <a:tint val="50000"/>
                <a:satMod val="300000"/>
              </a:schemeClr>
            </a:gs>
            <a:gs pos="35000">
              <a:schemeClr val="accent5">
                <a:hueOff val="-1197"/>
                <a:satOff val="0"/>
                <a:lumOff val="8333"/>
                <a:alphaOff val="0"/>
                <a:tint val="37000"/>
                <a:satMod val="300000"/>
              </a:schemeClr>
            </a:gs>
            <a:gs pos="100000">
              <a:schemeClr val="accent5">
                <a:hueOff val="-1197"/>
                <a:satOff val="0"/>
                <a:lumOff val="833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Cílová populace</a:t>
          </a:r>
          <a:endParaRPr lang="cs-CZ" sz="1400" b="1" kern="1200" dirty="0"/>
        </a:p>
      </dsp:txBody>
      <dsp:txXfrm>
        <a:off x="1495374" y="1100459"/>
        <a:ext cx="1295530" cy="521270"/>
      </dsp:txXfrm>
    </dsp:sp>
    <dsp:sp modelId="{8001625A-FF6D-419F-8161-C43C6E81D97B}">
      <dsp:nvSpPr>
        <dsp:cNvPr id="0" name=""/>
        <dsp:cNvSpPr/>
      </dsp:nvSpPr>
      <dsp:spPr>
        <a:xfrm>
          <a:off x="1216437" y="1853405"/>
          <a:ext cx="1853405" cy="1853405"/>
        </a:xfrm>
        <a:prstGeom prst="ellipse">
          <a:avLst/>
        </a:prstGeom>
        <a:gradFill rotWithShape="0">
          <a:gsLst>
            <a:gs pos="0">
              <a:schemeClr val="accent5">
                <a:hueOff val="-2394"/>
                <a:satOff val="0"/>
                <a:lumOff val="16666"/>
                <a:alphaOff val="0"/>
                <a:tint val="50000"/>
                <a:satMod val="300000"/>
              </a:schemeClr>
            </a:gs>
            <a:gs pos="35000">
              <a:schemeClr val="accent5">
                <a:hueOff val="-2394"/>
                <a:satOff val="0"/>
                <a:lumOff val="16666"/>
                <a:alphaOff val="0"/>
                <a:tint val="37000"/>
                <a:satMod val="300000"/>
              </a:schemeClr>
            </a:gs>
            <a:gs pos="100000">
              <a:schemeClr val="accent5">
                <a:hueOff val="-2394"/>
                <a:satOff val="0"/>
                <a:lumOff val="1666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Vzorek</a:t>
          </a:r>
          <a:endParaRPr lang="cs-CZ" sz="1400" b="1" kern="1200" dirty="0"/>
        </a:p>
      </dsp:txBody>
      <dsp:txXfrm>
        <a:off x="1487862" y="2316756"/>
        <a:ext cx="1310555" cy="926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20" y="0"/>
            <a:ext cx="2744392" cy="1097756"/>
          </a:xfrm>
          <a:prstGeom prst="rect">
            <a:avLst/>
          </a:prstGeom>
        </p:spPr>
      </p:pic>
      <p:sp>
        <p:nvSpPr>
          <p:cNvPr id="10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597912" y="6043400"/>
            <a:ext cx="2993998" cy="460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2571212" y="6045051"/>
            <a:ext cx="2855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+mj-lt"/>
              </a:rPr>
              <a:t>Lékařská fakulta Masarykovy univerzity</a:t>
            </a:r>
          </a:p>
          <a:p>
            <a:r>
              <a:rPr lang="cs-CZ" sz="1200" dirty="0" smtClean="0">
                <a:latin typeface="+mj-lt"/>
              </a:rPr>
              <a:t>Institut biostatistiky</a:t>
            </a:r>
            <a:r>
              <a:rPr lang="cs-CZ" sz="1200" baseline="0" dirty="0" smtClean="0">
                <a:latin typeface="+mj-lt"/>
              </a:rPr>
              <a:t> a analýz</a:t>
            </a:r>
            <a:endParaRPr lang="en-US" sz="1200" dirty="0" smtClean="0">
              <a:latin typeface="+mj-lt"/>
            </a:endParaRPr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07020" y="2022089"/>
            <a:ext cx="8084890" cy="1732155"/>
          </a:xfrm>
        </p:spPr>
        <p:txBody>
          <a:bodyPr tIns="0" bIns="0" anchor="ctr"/>
          <a:lstStyle>
            <a:lvl1pPr>
              <a:defRPr sz="4000"/>
            </a:lvl1pPr>
          </a:lstStyle>
          <a:p>
            <a:pPr lvl="0"/>
            <a:r>
              <a:rPr lang="cs-CZ" altLang="cs-CZ" noProof="0" dirty="0" smtClean="0"/>
              <a:t>Kliknutím vložte nadpis.</a:t>
            </a:r>
          </a:p>
        </p:txBody>
      </p:sp>
      <p:sp>
        <p:nvSpPr>
          <p:cNvPr id="15" name="Zástupný symbol pro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506413" y="3747004"/>
            <a:ext cx="8085137" cy="742950"/>
          </a:xfrm>
        </p:spPr>
        <p:txBody>
          <a:bodyPr anchor="ctr"/>
          <a:lstStyle>
            <a:lvl1pPr marL="0" indent="0">
              <a:buNone/>
              <a:defRPr sz="2800"/>
            </a:lvl1pPr>
          </a:lstStyle>
          <a:p>
            <a:pPr lvl="0"/>
            <a:r>
              <a:rPr lang="cs-CZ" altLang="cs-CZ" noProof="0" dirty="0" smtClean="0"/>
              <a:t>Kliknutím vložte podnadpis.</a:t>
            </a:r>
            <a:endParaRPr lang="cs-CZ" dirty="0"/>
          </a:p>
        </p:txBody>
      </p:sp>
      <p:grpSp>
        <p:nvGrpSpPr>
          <p:cNvPr id="16" name="Skupina 15"/>
          <p:cNvGrpSpPr/>
          <p:nvPr userDrawn="1"/>
        </p:nvGrpSpPr>
        <p:grpSpPr>
          <a:xfrm>
            <a:off x="502107" y="5948716"/>
            <a:ext cx="2011184" cy="612000"/>
            <a:chOff x="677195" y="5757001"/>
            <a:chExt cx="2011184" cy="612000"/>
          </a:xfrm>
        </p:grpSpPr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553" y="5764750"/>
              <a:ext cx="594000" cy="594000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95" y="5757001"/>
              <a:ext cx="612000" cy="612000"/>
            </a:xfrm>
            <a:prstGeom prst="rect">
              <a:avLst/>
            </a:prstGeom>
          </p:spPr>
        </p:pic>
        <p:pic>
          <p:nvPicPr>
            <p:cNvPr id="19" name="Obrázek 18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379" y="5850192"/>
              <a:ext cx="540000" cy="44874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952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85763" y="836613"/>
            <a:ext cx="424815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786313" y="836613"/>
            <a:ext cx="4249737" cy="2695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786313" y="3684588"/>
            <a:ext cx="4249737" cy="2697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24F6D-563E-489D-90B8-F064270CB5D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617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cs-CZ" dirty="0" smtClean="0"/>
              <a:t>První úroveň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2"/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1" name="Skupina 10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2" name="Skupina 11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4" name="Obrázek 13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5" name="Obrázek 14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3" name="Obrázek 12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Rozdělovník / konečný sná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3" name="Skupina 12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4" name="Skupina 13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6" name="Obrázek 15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7" name="Obrázek 16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5" name="Obrázek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dpis a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 sz="2000"/>
            </a:lvl1pPr>
            <a:lvl2pPr marL="800100" indent="-342900">
              <a:buFont typeface="Wingdings" panose="05000000000000000000" pitchFamily="2" charset="2"/>
              <a:buChar char="§"/>
              <a:defRPr sz="1800" baseline="0"/>
            </a:lvl2pPr>
            <a:lvl3pPr marL="1257300" indent="-342900">
              <a:buSzPct val="100000"/>
              <a:buFont typeface="Arial" panose="020B0604020202020204" pitchFamily="34" charset="0"/>
              <a:buChar char="•"/>
              <a:defRPr sz="1600" baseline="0"/>
            </a:lvl3pPr>
            <a:lvl4pPr>
              <a:defRPr sz="1400"/>
            </a:lvl4pPr>
            <a:lvl5pPr>
              <a:defRPr sz="1200"/>
            </a:lvl5pPr>
            <a:lvl6pPr marL="2286000" indent="0">
              <a:buNone/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První úroveň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5"/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§"/>
              <a:defRPr sz="2000"/>
            </a:lvl1pPr>
            <a:lvl2pPr marL="742950" indent="-285750">
              <a:buFont typeface="Wingdings" panose="05000000000000000000" pitchFamily="2" charset="2"/>
              <a:buChar char="§"/>
              <a:defRPr sz="18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714500" indent="-34290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»"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První úroveň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0"/>
            <a:endParaRPr lang="cs-CZ" dirty="0" smtClean="0"/>
          </a:p>
        </p:txBody>
      </p:sp>
      <p:sp>
        <p:nvSpPr>
          <p:cNvPr id="8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4" name="Skupina 13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5" name="Skupina 14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7" name="Obrázek 16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8" name="Obrázek 17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6" name="Obrázek 15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3" name="Skupina 12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4" name="Skupina 13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6" name="Obrázek 15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7" name="Obrázek 16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5" name="Obrázek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6477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9" name="Skupina 8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0" name="Skupina 9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8" name="Obrázek 17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9" name="Obrázek 18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- redukova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813455" y="109539"/>
            <a:ext cx="7237411" cy="6477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2" name="Skupina 11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3" name="Skupina 12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5" name="Obrázek 14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6" name="Obrázek 15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4" name="Obrázek 13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90962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820722" y="6307872"/>
            <a:ext cx="771188" cy="374400"/>
          </a:xfrm>
        </p:spPr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11" name="Skupina 10"/>
          <p:cNvGrpSpPr/>
          <p:nvPr userDrawn="1"/>
        </p:nvGrpSpPr>
        <p:grpSpPr>
          <a:xfrm>
            <a:off x="509589" y="6297240"/>
            <a:ext cx="1418052" cy="432000"/>
            <a:chOff x="679454" y="6296230"/>
            <a:chExt cx="1418052" cy="432000"/>
          </a:xfrm>
        </p:grpSpPr>
        <p:grpSp>
          <p:nvGrpSpPr>
            <p:cNvPr id="12" name="Skupina 11"/>
            <p:cNvGrpSpPr/>
            <p:nvPr userDrawn="1"/>
          </p:nvGrpSpPr>
          <p:grpSpPr>
            <a:xfrm>
              <a:off x="679454" y="6296230"/>
              <a:ext cx="951592" cy="432000"/>
              <a:chOff x="679454" y="6296230"/>
              <a:chExt cx="951592" cy="432000"/>
            </a:xfrm>
          </p:grpSpPr>
          <p:pic>
            <p:nvPicPr>
              <p:cNvPr id="14" name="Obrázek 13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7046" y="6305230"/>
                <a:ext cx="414000" cy="414000"/>
              </a:xfrm>
              <a:prstGeom prst="rect">
                <a:avLst/>
              </a:prstGeom>
            </p:spPr>
          </p:pic>
          <p:pic>
            <p:nvPicPr>
              <p:cNvPr id="15" name="Obrázek 14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9454" y="6296230"/>
                <a:ext cx="432000" cy="432000"/>
              </a:xfrm>
              <a:prstGeom prst="rect">
                <a:avLst/>
              </a:prstGeom>
            </p:spPr>
          </p:pic>
        </p:grpSp>
        <p:pic>
          <p:nvPicPr>
            <p:cNvPr id="13" name="Obrázek 12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506" y="6371584"/>
              <a:ext cx="360000" cy="2991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901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832ED-9FB7-4A38-BD46-FCD3D3D4F23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379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První úroveň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733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9" y="0"/>
            <a:ext cx="1827611" cy="731044"/>
          </a:xfrm>
          <a:prstGeom prst="rect">
            <a:avLst/>
          </a:prstGeom>
        </p:spPr>
      </p:pic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09589" y="6248400"/>
            <a:ext cx="6212944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anose="05000000000000000000" pitchFamily="2" charset="2"/>
        <a:buChar char="§"/>
        <a:defRPr sz="20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12001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Arial" panose="020B0604020202020204" pitchFamily="34" charset="0"/>
        <a:buChar char="•"/>
        <a:defRPr sz="1600" baseline="0">
          <a:solidFill>
            <a:schemeClr val="tx1"/>
          </a:solidFill>
          <a:latin typeface="+mn-lt"/>
        </a:defRPr>
      </a:lvl3pPr>
      <a:lvl4pPr marL="17145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Arial" panose="020B0604020202020204" pitchFamily="34" charset="0"/>
        <a:buChar char="•"/>
        <a:defRPr sz="1400" baseline="0">
          <a:solidFill>
            <a:schemeClr val="tx1"/>
          </a:solidFill>
          <a:latin typeface="+mn-lt"/>
        </a:defRPr>
      </a:lvl4pPr>
      <a:lvl5pPr marL="21145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Font typeface="Arial" panose="020B0604020202020204" pitchFamily="34" charset="0"/>
        <a:buChar char="»"/>
        <a:defRPr sz="1200" baseline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z="1600" dirty="0" smtClean="0"/>
              <a:t>Tomáš Pavlík</a:t>
            </a:r>
            <a:endParaRPr lang="en-US" sz="16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altLang="cs-CZ" dirty="0" smtClean="0"/>
              <a:t>Základy statistického </a:t>
            </a:r>
            <a:r>
              <a:rPr lang="cs-CZ" altLang="cs-CZ" dirty="0"/>
              <a:t>zpracování </a:t>
            </a:r>
            <a:r>
              <a:rPr lang="cs-CZ" altLang="cs-CZ" dirty="0" smtClean="0"/>
              <a:t>dat a jejich interpretace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780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aspekty – významnost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Analytické výsledky studie nemusí odpovídat realitě a skutečnosti. </a:t>
            </a:r>
            <a:r>
              <a:rPr lang="cs-CZ" sz="2400" b="1" dirty="0"/>
              <a:t>Statistická významnost jednoduše nemusí znamenat příčinný vztah</a:t>
            </a:r>
            <a:r>
              <a:rPr lang="cs-CZ" sz="2400" dirty="0"/>
              <a:t>!</a:t>
            </a:r>
          </a:p>
          <a:p>
            <a:endParaRPr lang="cs-CZ" sz="2400" dirty="0"/>
          </a:p>
          <a:p>
            <a:r>
              <a:rPr lang="cs-CZ" sz="2400" dirty="0"/>
              <a:t>Statistická významnost pouze indikuje, že pozorovaný rozdíl není náhodný (ve smyslu stanovené hypotézy</a:t>
            </a:r>
            <a:r>
              <a:rPr lang="cs-CZ" sz="2400" dirty="0" smtClean="0"/>
              <a:t>). Stejně </a:t>
            </a:r>
            <a:r>
              <a:rPr lang="cs-CZ" sz="2400" dirty="0"/>
              <a:t>důležitá je i </a:t>
            </a:r>
            <a:r>
              <a:rPr lang="cs-CZ" sz="2400" b="1" dirty="0"/>
              <a:t>praktická významnost, tedy významnost z hlediska lékaře nebo biologa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Statistickou významnost lze ovlivnit velikostí vzorku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Bodové a intervalové odhady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924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výpočtu bodových odhadů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Na základě reálných pozorování náhodné veličiny chceme získat informaci </a:t>
            </a:r>
            <a:r>
              <a:rPr lang="cs-CZ" sz="2400" dirty="0"/>
              <a:t>o </a:t>
            </a:r>
            <a:r>
              <a:rPr lang="cs-CZ" sz="2400" dirty="0" smtClean="0"/>
              <a:t>chování a variabilitě sledované veličiny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Chceme sestrojit odhad, který by na základě pozorovaných dat </a:t>
            </a:r>
            <a:r>
              <a:rPr lang="cs-CZ" sz="2400" dirty="0" smtClean="0"/>
              <a:t>poskytl </a:t>
            </a:r>
            <a:r>
              <a:rPr lang="cs-CZ" sz="2400" b="1" dirty="0"/>
              <a:t>nejlepší možný odhad </a:t>
            </a:r>
            <a:r>
              <a:rPr lang="cs-CZ" sz="2400" dirty="0"/>
              <a:t>neznámého „těžiště“ nebo „rozptylu pozorovaných hodnot“.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25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kvantil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0546" y="1857789"/>
            <a:ext cx="8405401" cy="4583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lvl="0" indent="-34290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latin typeface="+mn-lt"/>
              </a:rPr>
              <a:t>Kvantil lze definovat jako číslo na reálné ose, které rozděluje pozorovaná data na dvě části: </a:t>
            </a:r>
            <a:r>
              <a:rPr lang="cs-CZ" sz="2000" i="1" dirty="0" smtClean="0">
                <a:latin typeface="+mn-lt"/>
              </a:rPr>
              <a:t>p</a:t>
            </a:r>
            <a:r>
              <a:rPr lang="cs-CZ" sz="2000" dirty="0" smtClean="0">
                <a:latin typeface="+mn-lt"/>
              </a:rPr>
              <a:t>% kvantil rozděluje data na </a:t>
            </a:r>
            <a:r>
              <a:rPr lang="cs-CZ" sz="2000" i="1" dirty="0" smtClean="0">
                <a:latin typeface="+mn-lt"/>
              </a:rPr>
              <a:t>p</a:t>
            </a:r>
            <a:r>
              <a:rPr lang="cs-CZ" sz="2000" dirty="0" smtClean="0">
                <a:latin typeface="+mn-lt"/>
              </a:rPr>
              <a:t> % hodnot a (100-</a:t>
            </a:r>
            <a:r>
              <a:rPr lang="cs-CZ" sz="2000" i="1" dirty="0" smtClean="0">
                <a:latin typeface="+mn-lt"/>
              </a:rPr>
              <a:t>p</a:t>
            </a:r>
            <a:r>
              <a:rPr lang="cs-CZ" sz="2000" dirty="0" smtClean="0">
                <a:latin typeface="+mn-lt"/>
              </a:rPr>
              <a:t>) % hodnot.</a:t>
            </a: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latin typeface="+mn-lt"/>
              </a:rPr>
              <a:t>Máme </a:t>
            </a:r>
            <a:r>
              <a:rPr lang="cs-CZ" sz="2000" dirty="0">
                <a:latin typeface="+mn-lt"/>
              </a:rPr>
              <a:t>soubor 20 osob, u nichž měříme výšku. Chceme zjistit 80% kvantil souboru pozorovaných dat.</a:t>
            </a:r>
          </a:p>
          <a:p>
            <a:pPr marL="342900" lvl="0" indent="-34290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endParaRPr lang="cs-CZ" sz="2000" dirty="0" smtClean="0">
              <a:latin typeface="+mn-lt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14" name="Skupina 13"/>
          <p:cNvGrpSpPr>
            <a:grpSpLocks noChangeAspect="1"/>
          </p:cNvGrpSpPr>
          <p:nvPr/>
        </p:nvGrpSpPr>
        <p:grpSpPr>
          <a:xfrm>
            <a:off x="963972" y="4139104"/>
            <a:ext cx="7254782" cy="2193862"/>
            <a:chOff x="821877" y="3186391"/>
            <a:chExt cx="7872826" cy="2380760"/>
          </a:xfrm>
        </p:grpSpPr>
        <p:pic>
          <p:nvPicPr>
            <p:cNvPr id="1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11430" y="4646818"/>
              <a:ext cx="169093" cy="1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Přímá spojovací šipka 6"/>
            <p:cNvCxnSpPr/>
            <p:nvPr/>
          </p:nvCxnSpPr>
          <p:spPr>
            <a:xfrm>
              <a:off x="857224" y="4929198"/>
              <a:ext cx="7429552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bdélník 18"/>
            <p:cNvSpPr/>
            <p:nvPr/>
          </p:nvSpPr>
          <p:spPr>
            <a:xfrm>
              <a:off x="8334265" y="4756424"/>
              <a:ext cx="360438" cy="3673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600" dirty="0" smtClean="0">
                  <a:latin typeface="+mn-lt"/>
                </a:rPr>
                <a:t>R</a:t>
              </a:r>
              <a:endParaRPr lang="cs-CZ" sz="1600" dirty="0">
                <a:latin typeface="+mn-lt"/>
              </a:endParaRPr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3968532" y="5233154"/>
              <a:ext cx="1195429" cy="333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400" dirty="0" smtClean="0">
                  <a:latin typeface="+mn-lt"/>
                </a:rPr>
                <a:t>Výška v cm</a:t>
              </a:r>
              <a:endParaRPr lang="cs-CZ" sz="1400" dirty="0">
                <a:latin typeface="+mn-lt"/>
              </a:endParaRPr>
            </a:p>
          </p:txBody>
        </p:sp>
        <p:sp>
          <p:nvSpPr>
            <p:cNvPr id="22" name="Obdélník 21"/>
            <p:cNvSpPr/>
            <p:nvPr/>
          </p:nvSpPr>
          <p:spPr>
            <a:xfrm>
              <a:off x="4070772" y="4929198"/>
              <a:ext cx="931015" cy="3673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latin typeface="+mn-lt"/>
                </a:rPr>
                <a:t>170 cm</a:t>
              </a:r>
              <a:endParaRPr lang="cs-CZ" sz="1600" dirty="0">
                <a:latin typeface="+mn-lt"/>
              </a:endParaRPr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5699360" y="4929198"/>
              <a:ext cx="931015" cy="3673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latin typeface="+mn-lt"/>
                </a:rPr>
                <a:t>200 cm</a:t>
              </a:r>
              <a:endParaRPr lang="cs-CZ" sz="1600" dirty="0">
                <a:latin typeface="+mn-lt"/>
              </a:endParaRPr>
            </a:p>
          </p:txBody>
        </p:sp>
        <p:sp>
          <p:nvSpPr>
            <p:cNvPr id="24" name="Obdélník 23"/>
            <p:cNvSpPr/>
            <p:nvPr/>
          </p:nvSpPr>
          <p:spPr>
            <a:xfrm>
              <a:off x="7327950" y="4929198"/>
              <a:ext cx="931015" cy="3673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latin typeface="+mn-lt"/>
                </a:rPr>
                <a:t>230 cm</a:t>
              </a:r>
              <a:endParaRPr lang="cs-CZ" sz="1600" dirty="0">
                <a:latin typeface="+mn-lt"/>
              </a:endParaRPr>
            </a:p>
          </p:txBody>
        </p:sp>
        <p:sp>
          <p:nvSpPr>
            <p:cNvPr id="25" name="Obdélník 24"/>
            <p:cNvSpPr/>
            <p:nvPr/>
          </p:nvSpPr>
          <p:spPr>
            <a:xfrm>
              <a:off x="821877" y="4929198"/>
              <a:ext cx="914455" cy="3673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latin typeface="+mn-lt"/>
                </a:rPr>
                <a:t>110 cm</a:t>
              </a:r>
              <a:endParaRPr lang="cs-CZ" sz="1600" dirty="0">
                <a:latin typeface="+mn-lt"/>
              </a:endParaRPr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2442185" y="4929198"/>
              <a:ext cx="931015" cy="3673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latin typeface="+mn-lt"/>
                </a:rPr>
                <a:t>140 cm</a:t>
              </a:r>
              <a:endParaRPr lang="cs-CZ" sz="1600" dirty="0">
                <a:latin typeface="+mn-lt"/>
              </a:endParaRPr>
            </a:p>
          </p:txBody>
        </p:sp>
        <p:pic>
          <p:nvPicPr>
            <p:cNvPr id="27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0731" y="4646818"/>
              <a:ext cx="169093" cy="1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36272" y="4502818"/>
              <a:ext cx="304365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60845" y="4502818"/>
              <a:ext cx="304365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30713" y="4286818"/>
              <a:ext cx="507273" cy="5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58185" y="4214818"/>
              <a:ext cx="574909" cy="61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77205" y="4358818"/>
              <a:ext cx="439637" cy="46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90726" y="4358818"/>
              <a:ext cx="439637" cy="46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90032" y="4610818"/>
              <a:ext cx="202912" cy="2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13152" y="4610818"/>
              <a:ext cx="202912" cy="2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09991" y="4430818"/>
              <a:ext cx="372001" cy="39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02200" y="4430818"/>
              <a:ext cx="372001" cy="39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37050" y="4322818"/>
              <a:ext cx="473455" cy="50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86618" y="4394818"/>
              <a:ext cx="405819" cy="43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8672" y="4394818"/>
              <a:ext cx="405819" cy="43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55948" y="4682818"/>
              <a:ext cx="135274" cy="14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12645" y="4394818"/>
              <a:ext cx="405819" cy="43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64699" y="4394818"/>
              <a:ext cx="405819" cy="43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94409" y="4430818"/>
              <a:ext cx="372001" cy="39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5418" y="4502818"/>
              <a:ext cx="304365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Pravá složená závorka 46"/>
            <p:cNvSpPr/>
            <p:nvPr/>
          </p:nvSpPr>
          <p:spPr>
            <a:xfrm rot="16200000">
              <a:off x="3330920" y="1428736"/>
              <a:ext cx="285752" cy="5286412"/>
            </a:xfrm>
            <a:prstGeom prst="rightBrace">
              <a:avLst>
                <a:gd name="adj1" fmla="val 42508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  <p:sp>
          <p:nvSpPr>
            <p:cNvPr id="48" name="Pravá složená závorka 47"/>
            <p:cNvSpPr/>
            <p:nvPr/>
          </p:nvSpPr>
          <p:spPr>
            <a:xfrm rot="16200000">
              <a:off x="7036611" y="3107529"/>
              <a:ext cx="285752" cy="1928826"/>
            </a:xfrm>
            <a:prstGeom prst="rightBrace">
              <a:avLst>
                <a:gd name="adj1" fmla="val 42508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  <p:sp>
          <p:nvSpPr>
            <p:cNvPr id="49" name="Obdélník 48"/>
            <p:cNvSpPr/>
            <p:nvPr/>
          </p:nvSpPr>
          <p:spPr>
            <a:xfrm>
              <a:off x="5078759" y="3186391"/>
              <a:ext cx="2145231" cy="3673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latin typeface="+mn-lt"/>
                </a:rPr>
                <a:t>Průměr těchto dvou</a:t>
              </a:r>
              <a:endParaRPr lang="cs-CZ" sz="1600" dirty="0">
                <a:latin typeface="+mn-lt"/>
              </a:endParaRPr>
            </a:p>
          </p:txBody>
        </p:sp>
        <p:sp>
          <p:nvSpPr>
            <p:cNvPr id="50" name="Obdélník 49"/>
            <p:cNvSpPr/>
            <p:nvPr/>
          </p:nvSpPr>
          <p:spPr>
            <a:xfrm>
              <a:off x="6378932" y="3621289"/>
              <a:ext cx="1597268" cy="2755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050" b="1" dirty="0" smtClean="0">
                  <a:latin typeface="+mn-lt"/>
                </a:rPr>
                <a:t>4 / 20 = </a:t>
              </a:r>
              <a:r>
                <a:rPr lang="cs-CZ" sz="1050" b="1" dirty="0" err="1" smtClean="0">
                  <a:latin typeface="+mn-lt"/>
                </a:rPr>
                <a:t>20</a:t>
              </a:r>
              <a:r>
                <a:rPr lang="cs-CZ" sz="1050" b="1" dirty="0" smtClean="0">
                  <a:latin typeface="+mn-lt"/>
                </a:rPr>
                <a:t> % hodnot</a:t>
              </a:r>
              <a:endParaRPr lang="cs-CZ" sz="1050" b="1" dirty="0">
                <a:latin typeface="+mn-lt"/>
              </a:endParaRPr>
            </a:p>
          </p:txBody>
        </p:sp>
        <p:sp>
          <p:nvSpPr>
            <p:cNvPr id="51" name="Obdélník 50"/>
            <p:cNvSpPr/>
            <p:nvPr/>
          </p:nvSpPr>
          <p:spPr>
            <a:xfrm>
              <a:off x="846200" y="3186391"/>
              <a:ext cx="838818" cy="3673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600" b="1" dirty="0" smtClean="0">
                  <a:latin typeface="+mn-lt"/>
                </a:rPr>
                <a:t>n = 20</a:t>
              </a:r>
              <a:endParaRPr lang="cs-CZ" sz="1600" b="1" dirty="0">
                <a:latin typeface="+mn-lt"/>
              </a:endParaRPr>
            </a:p>
          </p:txBody>
        </p:sp>
        <p:cxnSp>
          <p:nvCxnSpPr>
            <p:cNvPr id="52" name="Přímá spojovací šipka 41"/>
            <p:cNvCxnSpPr>
              <a:stCxn id="49" idx="2"/>
              <a:endCxn id="55" idx="0"/>
            </p:cNvCxnSpPr>
            <p:nvPr/>
          </p:nvCxnSpPr>
          <p:spPr>
            <a:xfrm rot="16200000" flipH="1">
              <a:off x="5783070" y="3880886"/>
              <a:ext cx="737750" cy="113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bdélník 52"/>
            <p:cNvSpPr/>
            <p:nvPr/>
          </p:nvSpPr>
          <p:spPr>
            <a:xfrm>
              <a:off x="2637259" y="3621289"/>
              <a:ext cx="1679027" cy="2755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050" b="1" dirty="0" smtClean="0">
                  <a:latin typeface="+mn-lt"/>
                </a:rPr>
                <a:t>16 / 20 = 80 % hodnot</a:t>
              </a:r>
              <a:endParaRPr lang="cs-CZ" sz="1050" b="1" dirty="0">
                <a:latin typeface="+mn-lt"/>
              </a:endParaRPr>
            </a:p>
          </p:txBody>
        </p:sp>
        <p:sp>
          <p:nvSpPr>
            <p:cNvPr id="54" name="Obdélník 53"/>
            <p:cNvSpPr/>
            <p:nvPr/>
          </p:nvSpPr>
          <p:spPr>
            <a:xfrm>
              <a:off x="6854329" y="3186391"/>
              <a:ext cx="1781662" cy="3673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latin typeface="+mn-lt"/>
                </a:rPr>
                <a:t>    = 80% kvantil</a:t>
              </a:r>
              <a:endParaRPr lang="cs-CZ" sz="1600" dirty="0">
                <a:latin typeface="+mn-lt"/>
              </a:endParaRPr>
            </a:p>
          </p:txBody>
        </p:sp>
        <p:sp>
          <p:nvSpPr>
            <p:cNvPr id="55" name="Elipsa 47"/>
            <p:cNvSpPr/>
            <p:nvPr/>
          </p:nvSpPr>
          <p:spPr>
            <a:xfrm>
              <a:off x="5652448" y="4250330"/>
              <a:ext cx="1000132" cy="7143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</p:grpSp>
      <p:sp>
        <p:nvSpPr>
          <p:cNvPr id="46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0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Intervalový odhad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Bodový odhad je prvním krokem ve statistickém popisu dat.</a:t>
            </a:r>
          </a:p>
          <a:p>
            <a:endParaRPr lang="cs-CZ" dirty="0"/>
          </a:p>
          <a:p>
            <a:r>
              <a:rPr lang="cs-CZ" dirty="0"/>
              <a:t>Co nám říká jedno číslo? Studie 1 může publikovat číslo </a:t>
            </a:r>
            <a:r>
              <a:rPr lang="cs-CZ" i="1" dirty="0"/>
              <a:t>x</a:t>
            </a:r>
            <a:r>
              <a:rPr lang="cs-CZ" baseline="-25000" dirty="0"/>
              <a:t>1</a:t>
            </a:r>
            <a:r>
              <a:rPr lang="cs-CZ" dirty="0"/>
              <a:t>, studie 2 číslo </a:t>
            </a:r>
            <a:r>
              <a:rPr lang="cs-CZ" i="1" dirty="0"/>
              <a:t>x</a:t>
            </a:r>
            <a:r>
              <a:rPr lang="cs-CZ" baseline="-25000" dirty="0"/>
              <a:t>2</a:t>
            </a:r>
            <a:r>
              <a:rPr lang="cs-CZ" dirty="0"/>
              <a:t>. Které je správnější, lepší, přesnější?</a:t>
            </a:r>
          </a:p>
          <a:p>
            <a:endParaRPr lang="cs-CZ" dirty="0"/>
          </a:p>
          <a:p>
            <a:r>
              <a:rPr lang="cs-CZ" dirty="0"/>
              <a:t>Bodový odhad je sám o sobě nedostatečný pro popis parametru rozdělení pravděpodobnosti náhodné veličiny.</a:t>
            </a:r>
          </a:p>
          <a:p>
            <a:endParaRPr lang="cs-CZ" dirty="0"/>
          </a:p>
          <a:p>
            <a:r>
              <a:rPr lang="cs-CZ" dirty="0"/>
              <a:t>Zajímá nás přesnost (spolehlivost) bodového odhadu.</a:t>
            </a:r>
          </a:p>
          <a:p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3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Interval spolehlivosti pro průměr jako odhad střední hodnoty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Vzorec pro výpočet 100(1 - </a:t>
            </a:r>
            <a:r>
              <a:rPr lang="cs-CZ" dirty="0" smtClean="0">
                <a:sym typeface="Symbol" panose="05050102010706020507" pitchFamily="18" charset="2"/>
              </a:rPr>
              <a:t></a:t>
            </a:r>
            <a:r>
              <a:rPr lang="cs-CZ" dirty="0" smtClean="0"/>
              <a:t>)% </a:t>
            </a:r>
            <a:r>
              <a:rPr lang="cs-CZ" dirty="0"/>
              <a:t>intervalu spolehlivosti: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88245"/>
              </p:ext>
            </p:extLst>
          </p:nvPr>
        </p:nvGraphicFramePr>
        <p:xfrm>
          <a:off x="612000" y="2718101"/>
          <a:ext cx="7920000" cy="457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Rovnice" r:id="rId3" imgW="4406760" imgH="253800" progId="Equation.3">
                  <p:embed/>
                </p:oleObj>
              </mc:Choice>
              <mc:Fallback>
                <p:oleObj name="Rovnice" r:id="rId3" imgW="4406760" imgH="253800" progId="Equation.3">
                  <p:embed/>
                  <p:pic>
                    <p:nvPicPr>
                      <p:cNvPr id="839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000" y="2718101"/>
                        <a:ext cx="7920000" cy="4576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6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Interval spolehlivosti pro průměr jako odhad střední hodnoty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02353" y="1759987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latin typeface="+mn-lt"/>
              </a:rPr>
              <a:t>Vzorec pro výpočet 100(1 - </a:t>
            </a:r>
            <a:r>
              <a:rPr lang="cs-CZ" sz="2000" dirty="0" smtClean="0">
                <a:latin typeface="+mn-lt"/>
                <a:sym typeface="Symbol" panose="05050102010706020507" pitchFamily="18" charset="2"/>
              </a:rPr>
              <a:t></a:t>
            </a:r>
            <a:r>
              <a:rPr lang="cs-CZ" sz="2000" dirty="0" smtClean="0">
                <a:latin typeface="+mn-lt"/>
              </a:rPr>
              <a:t>)% intervalu spolehlivosti: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2000" dirty="0" smtClean="0">
              <a:latin typeface="+mn-lt"/>
            </a:endParaRP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2000" dirty="0" smtClean="0">
              <a:latin typeface="+mn-lt"/>
            </a:endParaRPr>
          </a:p>
          <a:p>
            <a:pPr>
              <a:lnSpc>
                <a:spcPct val="135000"/>
              </a:lnSpc>
              <a:defRPr/>
            </a:pPr>
            <a:endParaRPr lang="cs-CZ" sz="2000" dirty="0" smtClean="0">
              <a:latin typeface="+mn-lt"/>
            </a:endParaRP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sz="2000" b="1" dirty="0" smtClean="0">
                <a:solidFill>
                  <a:srgbClr val="FF0000"/>
                </a:solidFill>
                <a:latin typeface="+mn-lt"/>
              </a:rPr>
              <a:t>Velikost vzorku </a:t>
            </a:r>
            <a:r>
              <a:rPr lang="cs-CZ" sz="2000" dirty="0" smtClean="0">
                <a:solidFill>
                  <a:srgbClr val="FF0000"/>
                </a:solidFill>
                <a:latin typeface="+mn-lt"/>
              </a:rPr>
              <a:t>– s rostoucí velikostí vzorku je IS užší (máme více informace a odhad je přesnější), zároveň se kvantily </a:t>
            </a:r>
            <a:r>
              <a:rPr lang="cs-CZ" sz="2000" i="1" dirty="0" smtClean="0">
                <a:solidFill>
                  <a:srgbClr val="FF0000"/>
                </a:solidFill>
                <a:latin typeface="+mn-lt"/>
              </a:rPr>
              <a:t>t</a:t>
            </a:r>
            <a:r>
              <a:rPr lang="cs-CZ" sz="2000" dirty="0" smtClean="0">
                <a:solidFill>
                  <a:srgbClr val="FF0000"/>
                </a:solidFill>
                <a:latin typeface="+mn-lt"/>
              </a:rPr>
              <a:t> rozdělení blíží kvantilům standardizovaného normálního rozdělení.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sz="2000" dirty="0" smtClean="0">
                <a:latin typeface="+mn-lt"/>
              </a:rPr>
              <a:t>Variabilita náhodné veličiny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sz="2000" dirty="0" smtClean="0">
                <a:latin typeface="+mn-lt"/>
              </a:rPr>
              <a:t>Spolehlivost, kterou požadujeme</a:t>
            </a:r>
            <a:endParaRPr lang="en-US" sz="2000" dirty="0" smtClean="0">
              <a:latin typeface="+mn-lt"/>
            </a:endParaRP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096963" y="2307283"/>
          <a:ext cx="69500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Rovnice" r:id="rId4" imgW="4406760" imgH="253800" progId="Equation.3">
                  <p:embed/>
                </p:oleObj>
              </mc:Choice>
              <mc:Fallback>
                <p:oleObj name="Rovnice" r:id="rId4" imgW="4406760" imgH="253800" progId="Equation.3">
                  <p:embed/>
                  <p:pic>
                    <p:nvPicPr>
                      <p:cNvPr id="839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2307283"/>
                        <a:ext cx="695007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Přímá spojovací šipka 7"/>
          <p:cNvCxnSpPr/>
          <p:nvPr/>
        </p:nvCxnSpPr>
        <p:spPr>
          <a:xfrm flipV="1">
            <a:off x="2686639" y="2748248"/>
            <a:ext cx="2081569" cy="78680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2686639" y="2740028"/>
            <a:ext cx="4261625" cy="79502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12"/>
          <p:cNvSpPr/>
          <p:nvPr/>
        </p:nvSpPr>
        <p:spPr>
          <a:xfrm>
            <a:off x="4768208" y="2248182"/>
            <a:ext cx="28800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12"/>
          <p:cNvSpPr/>
          <p:nvPr/>
        </p:nvSpPr>
        <p:spPr>
          <a:xfrm>
            <a:off x="6813301" y="2239962"/>
            <a:ext cx="1181977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45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Interval spolehlivosti pro průměr jako odhad střední hodnoty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735814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latin typeface="+mn-lt"/>
              </a:rPr>
              <a:t>Vzorec pro výpočet 100(1 - </a:t>
            </a:r>
            <a:r>
              <a:rPr lang="cs-CZ" sz="2000" dirty="0" smtClean="0">
                <a:latin typeface="+mn-lt"/>
                <a:sym typeface="Symbol" panose="05050102010706020507" pitchFamily="18" charset="2"/>
              </a:rPr>
              <a:t></a:t>
            </a:r>
            <a:r>
              <a:rPr lang="cs-CZ" sz="2000" dirty="0" smtClean="0">
                <a:latin typeface="+mn-lt"/>
              </a:rPr>
              <a:t>)% intervalu spolehlivosti:</a:t>
            </a: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endParaRPr lang="cs-CZ" sz="2000" dirty="0" smtClean="0">
              <a:latin typeface="+mn-lt"/>
            </a:endParaRP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endParaRPr lang="cs-CZ" sz="2000" dirty="0" smtClean="0">
              <a:latin typeface="+mn-lt"/>
            </a:endParaRPr>
          </a:p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endParaRPr lang="cs-CZ" sz="2000" dirty="0" smtClean="0">
              <a:latin typeface="+mn-lt"/>
            </a:endParaRPr>
          </a:p>
          <a:p>
            <a:pPr marL="457200" indent="-4572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sz="2000" dirty="0" smtClean="0">
                <a:latin typeface="+mn-lt"/>
              </a:rPr>
              <a:t>Velikost vzorku</a:t>
            </a:r>
          </a:p>
          <a:p>
            <a:pPr marL="457200" indent="-4572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sz="2000" b="1" dirty="0">
                <a:solidFill>
                  <a:srgbClr val="FF0000"/>
                </a:solidFill>
                <a:latin typeface="+mn-lt"/>
              </a:rPr>
              <a:t>Variabilita náhodné veličiny </a:t>
            </a:r>
            <a:r>
              <a:rPr lang="cs-CZ" sz="2000" dirty="0">
                <a:solidFill>
                  <a:srgbClr val="FF0000"/>
                </a:solidFill>
                <a:latin typeface="+mn-lt"/>
              </a:rPr>
              <a:t>– čím náhodná veličina vykazuje větší variabilitu, tím je IS pro odhad střední hodnoty širší, tedy odhad je méně přesný.</a:t>
            </a:r>
          </a:p>
          <a:p>
            <a:pPr marL="457200" indent="-4572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sz="2000" dirty="0" smtClean="0">
                <a:latin typeface="+mn-lt"/>
              </a:rPr>
              <a:t>Spolehlivost, kterou požadujeme</a:t>
            </a:r>
            <a:endParaRPr lang="en-US" sz="2000" dirty="0" smtClean="0">
              <a:latin typeface="+mn-lt"/>
            </a:endParaRP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096963" y="2307283"/>
          <a:ext cx="69500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Rovnice" r:id="rId3" imgW="4406760" imgH="253800" progId="Equation.3">
                  <p:embed/>
                </p:oleObj>
              </mc:Choice>
              <mc:Fallback>
                <p:oleObj name="Rovnice" r:id="rId3" imgW="4406760" imgH="253800" progId="Equation.3">
                  <p:embed/>
                  <p:pic>
                    <p:nvPicPr>
                      <p:cNvPr id="839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2307283"/>
                        <a:ext cx="695007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Přímá spojovací šipka 7"/>
          <p:cNvCxnSpPr/>
          <p:nvPr/>
        </p:nvCxnSpPr>
        <p:spPr>
          <a:xfrm flipV="1">
            <a:off x="3379304" y="2748249"/>
            <a:ext cx="1388904" cy="112138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12"/>
          <p:cNvSpPr/>
          <p:nvPr/>
        </p:nvSpPr>
        <p:spPr>
          <a:xfrm>
            <a:off x="4768208" y="2248182"/>
            <a:ext cx="28800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2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Interval spolehlivosti pro průměr jako odhad střední hodnoty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762318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r>
              <a:rPr lang="cs-CZ" sz="2000" dirty="0" smtClean="0">
                <a:latin typeface="+mn-lt"/>
              </a:rPr>
              <a:t>Vzorec pro výpočet 100(1 - </a:t>
            </a:r>
            <a:r>
              <a:rPr lang="cs-CZ" sz="2000" dirty="0" smtClean="0">
                <a:latin typeface="+mn-lt"/>
                <a:sym typeface="Symbol" panose="05050102010706020507" pitchFamily="18" charset="2"/>
              </a:rPr>
              <a:t></a:t>
            </a:r>
            <a:r>
              <a:rPr lang="cs-CZ" sz="2000" dirty="0" smtClean="0">
                <a:latin typeface="+mn-lt"/>
              </a:rPr>
              <a:t>)% intervalu spolehlivosti: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2000" dirty="0" smtClean="0">
              <a:latin typeface="+mn-lt"/>
            </a:endParaRP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sz="2000" dirty="0" smtClean="0">
              <a:latin typeface="+mn-lt"/>
            </a:endParaRPr>
          </a:p>
          <a:p>
            <a:pPr>
              <a:lnSpc>
                <a:spcPct val="135000"/>
              </a:lnSpc>
              <a:defRPr/>
            </a:pPr>
            <a:endParaRPr lang="cs-CZ" sz="2000" dirty="0" smtClean="0">
              <a:latin typeface="+mn-lt"/>
            </a:endParaRP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sz="2000" dirty="0" smtClean="0">
                <a:latin typeface="+mn-lt"/>
              </a:rPr>
              <a:t>Velikost vzorku 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sz="2000" dirty="0" smtClean="0">
                <a:latin typeface="+mn-lt"/>
              </a:rPr>
              <a:t>Variabilita náhodné veličiny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sz="2000" b="1" dirty="0">
                <a:solidFill>
                  <a:srgbClr val="FF0000"/>
                </a:solidFill>
                <a:latin typeface="+mn-lt"/>
              </a:rPr>
              <a:t>Spolehlivost, kterou požadujeme </a:t>
            </a:r>
            <a:r>
              <a:rPr lang="cs-CZ" sz="2000" dirty="0">
                <a:solidFill>
                  <a:srgbClr val="FF0000"/>
                </a:solidFill>
                <a:latin typeface="+mn-lt"/>
              </a:rPr>
              <a:t>– chceme-li mít větší jistotu, že náš IS pokrývá neznámou střední hodnotu, IS musí být samozřejmě širší, stačí-li nám menší spolehlivost, bude užší. Standardně se používá 95% IS (ale také 90% anebo 99%)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096963" y="2307283"/>
          <a:ext cx="69500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Rovnice" r:id="rId4" imgW="4406760" imgH="253800" progId="Equation.3">
                  <p:embed/>
                </p:oleObj>
              </mc:Choice>
              <mc:Fallback>
                <p:oleObj name="Rovnice" r:id="rId4" imgW="4406760" imgH="253800" progId="Equation.3">
                  <p:embed/>
                  <p:pic>
                    <p:nvPicPr>
                      <p:cNvPr id="839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2307283"/>
                        <a:ext cx="6950075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Přímá spojovací šipka 8"/>
          <p:cNvCxnSpPr/>
          <p:nvPr/>
        </p:nvCxnSpPr>
        <p:spPr>
          <a:xfrm flipV="1">
            <a:off x="4283968" y="2740028"/>
            <a:ext cx="2664296" cy="16250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12"/>
          <p:cNvSpPr/>
          <p:nvPr/>
        </p:nvSpPr>
        <p:spPr>
          <a:xfrm>
            <a:off x="6813301" y="2239962"/>
            <a:ext cx="1181977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80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konstrukce intervalu spolehlivosti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9" y="1863157"/>
            <a:ext cx="7415242" cy="4324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lvl="0" indent="-285750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cs-CZ" sz="1800" dirty="0" smtClean="0">
                <a:latin typeface="+mn-lt"/>
              </a:rPr>
              <a:t>Chceme sestrojit 95% IS pro odhad střední hodnoty systolického tlaku studentů vysokých škol. </a:t>
            </a:r>
          </a:p>
        </p:txBody>
      </p:sp>
      <p:graphicFrame>
        <p:nvGraphicFramePr>
          <p:cNvPr id="829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492576"/>
              </p:ext>
            </p:extLst>
          </p:nvPr>
        </p:nvGraphicFramePr>
        <p:xfrm>
          <a:off x="1117600" y="2648975"/>
          <a:ext cx="2740025" cy="181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Rovnice" r:id="rId3" imgW="1739880" imgH="1155600" progId="Equation.3">
                  <p:embed/>
                </p:oleObj>
              </mc:Choice>
              <mc:Fallback>
                <p:oleObj name="Rovnice" r:id="rId3" imgW="1739880" imgH="1155600" progId="Equation.3">
                  <p:embed/>
                  <p:pic>
                    <p:nvPicPr>
                      <p:cNvPr id="8294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648975"/>
                        <a:ext cx="2740025" cy="181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043111"/>
              </p:ext>
            </p:extLst>
          </p:nvPr>
        </p:nvGraphicFramePr>
        <p:xfrm>
          <a:off x="1786731" y="4863553"/>
          <a:ext cx="5665788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Rovnice" r:id="rId5" imgW="3593880" imgH="253800" progId="Equation.3">
                  <p:embed/>
                </p:oleObj>
              </mc:Choice>
              <mc:Fallback>
                <p:oleObj name="Rovnice" r:id="rId5" imgW="3593880" imgH="253800" progId="Equation.3">
                  <p:embed/>
                  <p:pic>
                    <p:nvPicPr>
                      <p:cNvPr id="829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6731" y="4863553"/>
                        <a:ext cx="5665788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ravá složená závorka 5"/>
          <p:cNvSpPr/>
          <p:nvPr/>
        </p:nvSpPr>
        <p:spPr>
          <a:xfrm>
            <a:off x="4071934" y="2723563"/>
            <a:ext cx="214314" cy="1296000"/>
          </a:xfrm>
          <a:prstGeom prst="rightBrace">
            <a:avLst>
              <a:gd name="adj1" fmla="val 3318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348450" y="3180779"/>
            <a:ext cx="2172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 smtClean="0">
                <a:latin typeface="+mn-lt"/>
              </a:rPr>
              <a:t>naměřené hodnoty </a:t>
            </a:r>
            <a:endParaRPr lang="cs-CZ" sz="1800" dirty="0">
              <a:latin typeface="+mn-lt"/>
            </a:endParaRPr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3786182" y="4298985"/>
            <a:ext cx="50006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4348450" y="410947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 smtClean="0">
                <a:latin typeface="+mn-lt"/>
              </a:rPr>
              <a:t>z tabulek</a:t>
            </a:r>
            <a:endParaRPr lang="cs-CZ" sz="1800" dirty="0">
              <a:latin typeface="+mn-lt"/>
            </a:endParaRPr>
          </a:p>
        </p:txBody>
      </p:sp>
      <p:graphicFrame>
        <p:nvGraphicFramePr>
          <p:cNvPr id="829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382986"/>
              </p:ext>
            </p:extLst>
          </p:nvPr>
        </p:nvGraphicFramePr>
        <p:xfrm>
          <a:off x="1376363" y="5416792"/>
          <a:ext cx="64865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Rovnice" r:id="rId7" imgW="4114800" imgH="266400" progId="Equation.3">
                  <p:embed/>
                </p:oleObj>
              </mc:Choice>
              <mc:Fallback>
                <p:oleObj name="Rovnice" r:id="rId7" imgW="4114800" imgH="266400" progId="Equation.3">
                  <p:embed/>
                  <p:pic>
                    <p:nvPicPr>
                      <p:cNvPr id="829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5416792"/>
                        <a:ext cx="6486525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552003"/>
              </p:ext>
            </p:extLst>
          </p:nvPr>
        </p:nvGraphicFramePr>
        <p:xfrm>
          <a:off x="2997994" y="5990669"/>
          <a:ext cx="3243263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Rovnice" r:id="rId9" imgW="2057400" imgH="203040" progId="Equation.3">
                  <p:embed/>
                </p:oleObj>
              </mc:Choice>
              <mc:Fallback>
                <p:oleObj name="Rovnice" r:id="rId9" imgW="2057400" imgH="203040" progId="Equation.3">
                  <p:embed/>
                  <p:pic>
                    <p:nvPicPr>
                      <p:cNvPr id="829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994" y="5990669"/>
                        <a:ext cx="3243263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0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principy statistických odhadů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805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Interpretace intervalu spolehlivosti</a:t>
            </a:r>
            <a:endParaRPr lang="cs-CZ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97694" y="1571612"/>
            <a:ext cx="437437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85750" indent="-28575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endParaRPr lang="cs-CZ" sz="1800" dirty="0" smtClean="0">
              <a:latin typeface="+mn-lt"/>
            </a:endParaRPr>
          </a:p>
          <a:p>
            <a:pPr marL="285750" indent="-28575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r>
              <a:rPr lang="cs-CZ" sz="1800" dirty="0" smtClean="0">
                <a:latin typeface="+mn-lt"/>
              </a:rPr>
              <a:t>95% interval spolehlivosti má následující interpretaci:</a:t>
            </a:r>
          </a:p>
          <a:p>
            <a:pPr marL="285750" indent="-28575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endParaRPr lang="cs-CZ" sz="1800" dirty="0" smtClean="0">
              <a:latin typeface="+mn-lt"/>
            </a:endParaRPr>
          </a:p>
          <a:p>
            <a:pPr marL="285750" indent="-285750">
              <a:lnSpc>
                <a:spcPct val="135000"/>
              </a:lnSpc>
              <a:buFont typeface="Wingdings" panose="05000000000000000000" pitchFamily="2" charset="2"/>
              <a:buChar char="§"/>
              <a:defRPr/>
            </a:pPr>
            <a:r>
              <a:rPr lang="cs-CZ" sz="1800" dirty="0" smtClean="0">
                <a:latin typeface="+mn-lt"/>
              </a:rPr>
              <a:t>Pokud bychom opakovaně vybírali skupiny subjektů o stejné velikosti (</a:t>
            </a:r>
            <a:r>
              <a:rPr lang="cs-CZ" sz="1800" i="1" dirty="0" smtClean="0">
                <a:latin typeface="+mn-lt"/>
              </a:rPr>
              <a:t>n</a:t>
            </a:r>
            <a:r>
              <a:rPr lang="cs-CZ" sz="1800" dirty="0" smtClean="0">
                <a:latin typeface="+mn-lt"/>
              </a:rPr>
              <a:t>) a počítali výběrový průměr s 95% IS, pak 95 % těchto intervalů spolehlivosti neznámý parametr obsahuje a 5 % ho neobsahuje. Tedy 95% IS obsahuje neznámý parametr s rizikem </a:t>
            </a:r>
            <a:r>
              <a:rPr lang="el-GR" sz="1800" dirty="0" smtClean="0">
                <a:latin typeface="+mn-lt"/>
              </a:rPr>
              <a:t>α</a:t>
            </a:r>
            <a:r>
              <a:rPr lang="cs-CZ" sz="1800" dirty="0" smtClean="0">
                <a:latin typeface="+mn-lt"/>
              </a:rPr>
              <a:t>.</a:t>
            </a:r>
            <a:endParaRPr lang="en-US" sz="1800" dirty="0" smtClean="0">
              <a:latin typeface="+mn-lt"/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5143504" y="2411585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592066" y="2483023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5286380" y="2420463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214942" y="2483023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17" name="Přímá spojovací čára 16"/>
          <p:cNvCxnSpPr/>
          <p:nvPr/>
        </p:nvCxnSpPr>
        <p:spPr>
          <a:xfrm rot="5400000">
            <a:off x="4464843" y="4090378"/>
            <a:ext cx="4071966" cy="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340194" y="170608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 i="0" dirty="0" smtClean="0">
                <a:solidFill>
                  <a:srgbClr val="00B050"/>
                </a:solidFill>
              </a:rPr>
              <a:t>μ</a:t>
            </a:r>
            <a:endParaRPr lang="el-GR" sz="1400" i="0" baseline="-25000" dirty="0">
              <a:solidFill>
                <a:srgbClr val="00B050"/>
              </a:solidFill>
            </a:endParaRPr>
          </a:p>
        </p:txBody>
      </p:sp>
      <p:grpSp>
        <p:nvGrpSpPr>
          <p:cNvPr id="27" name="Skupina 26"/>
          <p:cNvGrpSpPr/>
          <p:nvPr/>
        </p:nvGrpSpPr>
        <p:grpSpPr>
          <a:xfrm>
            <a:off x="5706130" y="2545583"/>
            <a:ext cx="1143008" cy="561872"/>
            <a:chOff x="5938200" y="2460525"/>
            <a:chExt cx="1143008" cy="561872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x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8" name="Přímá spojovací čára 7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(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)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d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h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21" name="Přímá spojovací čára 20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Skupina 27"/>
          <p:cNvGrpSpPr/>
          <p:nvPr/>
        </p:nvGrpSpPr>
        <p:grpSpPr>
          <a:xfrm>
            <a:off x="5858530" y="3009930"/>
            <a:ext cx="1143008" cy="561872"/>
            <a:chOff x="5938200" y="2460525"/>
            <a:chExt cx="1143008" cy="561872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x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2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30" name="Přímá spojovací čára 29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(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2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)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3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d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2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34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h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2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35" name="Přímá spojovací čára 34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Skupina 36"/>
          <p:cNvGrpSpPr/>
          <p:nvPr/>
        </p:nvGrpSpPr>
        <p:grpSpPr>
          <a:xfrm>
            <a:off x="5348940" y="3474277"/>
            <a:ext cx="1143008" cy="561872"/>
            <a:chOff x="5938200" y="2460525"/>
            <a:chExt cx="1143008" cy="561872"/>
          </a:xfrm>
        </p:grpSpPr>
        <p:sp>
          <p:nvSpPr>
            <p:cNvPr id="38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32412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x</a:t>
              </a:r>
              <a:r>
                <a:rPr lang="cs-CZ" sz="1400" i="0" baseline="-25000" dirty="0" smtClean="0">
                  <a:solidFill>
                    <a:srgbClr val="FF0000"/>
                  </a:solidFill>
                </a:rPr>
                <a:t>3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39" name="Přímá spojovací čára 38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(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41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)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42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d</a:t>
              </a:r>
              <a:r>
                <a:rPr lang="cs-CZ" sz="1400" i="0" baseline="-25000" dirty="0" smtClean="0">
                  <a:solidFill>
                    <a:srgbClr val="FF0000"/>
                  </a:solidFill>
                </a:rPr>
                <a:t>3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43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3401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h</a:t>
              </a:r>
              <a:r>
                <a:rPr lang="cs-CZ" sz="1400" i="0" baseline="-25000" dirty="0" smtClean="0">
                  <a:solidFill>
                    <a:srgbClr val="FF0000"/>
                  </a:solidFill>
                </a:rPr>
                <a:t>3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44" name="Přímá spojovací čára 43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bdélník 45"/>
          <p:cNvSpPr/>
          <p:nvPr/>
        </p:nvSpPr>
        <p:spPr>
          <a:xfrm rot="5400000">
            <a:off x="5981832" y="4380778"/>
            <a:ext cx="675185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cs-CZ" dirty="0" smtClean="0"/>
              <a:t>………</a:t>
            </a:r>
            <a:endParaRPr lang="cs-CZ" dirty="0"/>
          </a:p>
        </p:txBody>
      </p:sp>
      <p:grpSp>
        <p:nvGrpSpPr>
          <p:cNvPr id="47" name="Skupina 46"/>
          <p:cNvGrpSpPr/>
          <p:nvPr/>
        </p:nvGrpSpPr>
        <p:grpSpPr>
          <a:xfrm>
            <a:off x="6206196" y="5698487"/>
            <a:ext cx="1264836" cy="561872"/>
            <a:chOff x="5938200" y="2460525"/>
            <a:chExt cx="1264836" cy="561872"/>
          </a:xfrm>
        </p:grpSpPr>
        <p:sp>
          <p:nvSpPr>
            <p:cNvPr id="48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4459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x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100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49" name="Přímá spojovací čára 48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(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51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)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52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4619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d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100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53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4619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h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100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54" name="Přímá spojovací čára 53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Přímá spojovací čára 54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Skupina 55"/>
          <p:cNvGrpSpPr/>
          <p:nvPr/>
        </p:nvGrpSpPr>
        <p:grpSpPr>
          <a:xfrm>
            <a:off x="5974126" y="5055545"/>
            <a:ext cx="1203922" cy="561872"/>
            <a:chOff x="5938200" y="2460525"/>
            <a:chExt cx="1203922" cy="561872"/>
          </a:xfrm>
        </p:grpSpPr>
        <p:sp>
          <p:nvSpPr>
            <p:cNvPr id="57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38504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x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99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58" name="Přímá spojovací čára 57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(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60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)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61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401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d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99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62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401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h</a:t>
              </a:r>
              <a:r>
                <a:rPr lang="cs-CZ" sz="1400" i="0" baseline="-25000" dirty="0" smtClean="0">
                  <a:solidFill>
                    <a:schemeClr val="tx2"/>
                  </a:solidFill>
                </a:rPr>
                <a:t>99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63" name="Přímá spojovací čára 62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Přímá spojovací čára 63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Obdélník 65"/>
          <p:cNvSpPr/>
          <p:nvPr/>
        </p:nvSpPr>
        <p:spPr>
          <a:xfrm>
            <a:off x="7901936" y="3331401"/>
            <a:ext cx="851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cca 95 % </a:t>
            </a:r>
            <a:endParaRPr lang="cs-CZ" sz="1400" dirty="0"/>
          </a:p>
        </p:txBody>
      </p:sp>
      <p:sp>
        <p:nvSpPr>
          <p:cNvPr id="67" name="Pravá složená závorka 66"/>
          <p:cNvSpPr/>
          <p:nvPr/>
        </p:nvSpPr>
        <p:spPr>
          <a:xfrm>
            <a:off x="7429520" y="2589973"/>
            <a:ext cx="214314" cy="3600000"/>
          </a:xfrm>
          <a:prstGeom prst="rightBrace">
            <a:avLst>
              <a:gd name="adj1" fmla="val 33187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bdélník 67"/>
          <p:cNvSpPr/>
          <p:nvPr/>
        </p:nvSpPr>
        <p:spPr>
          <a:xfrm>
            <a:off x="7947621" y="4473488"/>
            <a:ext cx="7602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cca 5 % </a:t>
            </a:r>
            <a:endParaRPr lang="cs-CZ" sz="1400" dirty="0"/>
          </a:p>
        </p:txBody>
      </p:sp>
      <p:grpSp>
        <p:nvGrpSpPr>
          <p:cNvPr id="69" name="Skupina 68"/>
          <p:cNvGrpSpPr/>
          <p:nvPr/>
        </p:nvGrpSpPr>
        <p:grpSpPr>
          <a:xfrm>
            <a:off x="7786710" y="4841231"/>
            <a:ext cx="1082094" cy="561872"/>
            <a:chOff x="5938200" y="2460525"/>
            <a:chExt cx="1082094" cy="561872"/>
          </a:xfrm>
        </p:grpSpPr>
        <p:sp>
          <p:nvSpPr>
            <p:cNvPr id="70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26321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x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71" name="Přímá spojovací čára 70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(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3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)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4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d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5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rgbClr val="FF0000"/>
                  </a:solidFill>
                </a:rPr>
                <a:t>h</a:t>
              </a:r>
              <a:endParaRPr lang="el-GR" sz="1400" i="0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76" name="Přímá spojovací čára 75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Přímá spojovací čára 76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Skupina 77"/>
          <p:cNvGrpSpPr/>
          <p:nvPr/>
        </p:nvGrpSpPr>
        <p:grpSpPr>
          <a:xfrm>
            <a:off x="7786710" y="3699143"/>
            <a:ext cx="1082094" cy="561872"/>
            <a:chOff x="5938200" y="2460525"/>
            <a:chExt cx="1082094" cy="561872"/>
          </a:xfrm>
        </p:grpSpPr>
        <p:sp>
          <p:nvSpPr>
            <p:cNvPr id="79" name="Rectangle 4"/>
            <p:cNvSpPr>
              <a:spLocks noChangeArrowheads="1"/>
            </p:cNvSpPr>
            <p:nvPr/>
          </p:nvSpPr>
          <p:spPr bwMode="auto">
            <a:xfrm>
              <a:off x="6349072" y="2714620"/>
              <a:ext cx="26321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x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80" name="Přímá spojovací čára 79"/>
            <p:cNvCxnSpPr/>
            <p:nvPr/>
          </p:nvCxnSpPr>
          <p:spPr>
            <a:xfrm rot="5400000">
              <a:off x="6438266" y="2632169"/>
              <a:ext cx="142876" cy="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4"/>
            <p:cNvSpPr>
              <a:spLocks noChangeArrowheads="1"/>
            </p:cNvSpPr>
            <p:nvPr/>
          </p:nvSpPr>
          <p:spPr bwMode="auto">
            <a:xfrm>
              <a:off x="599188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(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82" name="Rectangle 4"/>
            <p:cNvSpPr>
              <a:spLocks noChangeArrowheads="1"/>
            </p:cNvSpPr>
            <p:nvPr/>
          </p:nvSpPr>
          <p:spPr bwMode="auto">
            <a:xfrm>
              <a:off x="6770602" y="2460525"/>
              <a:ext cx="2391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)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83" name="Rectangle 4"/>
            <p:cNvSpPr>
              <a:spLocks noChangeArrowheads="1"/>
            </p:cNvSpPr>
            <p:nvPr/>
          </p:nvSpPr>
          <p:spPr bwMode="auto">
            <a:xfrm>
              <a:off x="5938200" y="2714620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d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sp>
          <p:nvSpPr>
            <p:cNvPr id="84" name="Rectangle 4"/>
            <p:cNvSpPr>
              <a:spLocks noChangeArrowheads="1"/>
            </p:cNvSpPr>
            <p:nvPr/>
          </p:nvSpPr>
          <p:spPr bwMode="auto">
            <a:xfrm>
              <a:off x="6741050" y="2714620"/>
              <a:ext cx="27924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i="0" dirty="0" smtClean="0">
                  <a:solidFill>
                    <a:schemeClr val="tx2"/>
                  </a:solidFill>
                </a:rPr>
                <a:t>h</a:t>
              </a:r>
              <a:endParaRPr lang="el-GR" sz="1400" i="0" baseline="-25000" dirty="0">
                <a:solidFill>
                  <a:schemeClr val="tx2"/>
                </a:solidFill>
              </a:endParaRPr>
            </a:p>
          </p:txBody>
        </p:sp>
        <p:cxnSp>
          <p:nvCxnSpPr>
            <p:cNvPr id="85" name="Přímá spojovací čára 84"/>
            <p:cNvCxnSpPr/>
            <p:nvPr/>
          </p:nvCxnSpPr>
          <p:spPr>
            <a:xfrm>
              <a:off x="6429388" y="2785851"/>
              <a:ext cx="142876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Přímá spojovací čára 85"/>
            <p:cNvCxnSpPr/>
            <p:nvPr/>
          </p:nvCxnSpPr>
          <p:spPr>
            <a:xfrm>
              <a:off x="6089954" y="2632169"/>
              <a:ext cx="792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0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41225"/>
            <a:ext cx="8086635" cy="647700"/>
          </a:xfrm>
        </p:spPr>
        <p:txBody>
          <a:bodyPr/>
          <a:lstStyle/>
          <a:p>
            <a:r>
              <a:rPr lang="cs-CZ" dirty="0" smtClean="0"/>
              <a:t>Použití intervalu spolehlivosti</a:t>
            </a:r>
            <a:endParaRPr lang="cs-CZ" dirty="0"/>
          </a:p>
        </p:txBody>
      </p:sp>
      <p:sp>
        <p:nvSpPr>
          <p:cNvPr id="86018" name="Text Box 5"/>
          <p:cNvSpPr txBox="1">
            <a:spLocks noChangeArrowheads="1"/>
          </p:cNvSpPr>
          <p:nvPr/>
        </p:nvSpPr>
        <p:spPr bwMode="auto">
          <a:xfrm>
            <a:off x="754034" y="3386129"/>
            <a:ext cx="1403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Bodový odhad efektu + IS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93704" name="Group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876905"/>
              </p:ext>
            </p:extLst>
          </p:nvPr>
        </p:nvGraphicFramePr>
        <p:xfrm>
          <a:off x="1849353" y="4355546"/>
          <a:ext cx="5472112" cy="1920240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2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Možnost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Statistická významnost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Klinická významnost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možná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možná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možná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37" name="Skupina 136"/>
          <p:cNvGrpSpPr/>
          <p:nvPr/>
        </p:nvGrpSpPr>
        <p:grpSpPr>
          <a:xfrm>
            <a:off x="2755914" y="1330688"/>
            <a:ext cx="5761038" cy="2884130"/>
            <a:chOff x="2755914" y="1221147"/>
            <a:chExt cx="5761038" cy="2884130"/>
          </a:xfrm>
        </p:grpSpPr>
        <p:sp>
          <p:nvSpPr>
            <p:cNvPr id="86045" name="Text Box 9"/>
            <p:cNvSpPr txBox="1">
              <a:spLocks noChangeArrowheads="1"/>
            </p:cNvSpPr>
            <p:nvPr/>
          </p:nvSpPr>
          <p:spPr bwMode="auto">
            <a:xfrm>
              <a:off x="2900377" y="1909768"/>
              <a:ext cx="4318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a)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46" name="Text Box 19"/>
            <p:cNvSpPr txBox="1">
              <a:spLocks noChangeArrowheads="1"/>
            </p:cNvSpPr>
            <p:nvPr/>
          </p:nvSpPr>
          <p:spPr bwMode="auto">
            <a:xfrm>
              <a:off x="2900377" y="2270765"/>
              <a:ext cx="4318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b)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47" name="Line 20"/>
            <p:cNvSpPr>
              <a:spLocks noChangeShapeType="1"/>
            </p:cNvSpPr>
            <p:nvPr/>
          </p:nvSpPr>
          <p:spPr bwMode="auto">
            <a:xfrm>
              <a:off x="2755914" y="1766893"/>
              <a:ext cx="57610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48" name="Text Box 21"/>
            <p:cNvSpPr txBox="1">
              <a:spLocks noChangeArrowheads="1"/>
            </p:cNvSpPr>
            <p:nvPr/>
          </p:nvSpPr>
          <p:spPr bwMode="auto">
            <a:xfrm>
              <a:off x="2900377" y="2631762"/>
              <a:ext cx="4318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c)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49" name="Text Box 22"/>
            <p:cNvSpPr txBox="1">
              <a:spLocks noChangeArrowheads="1"/>
            </p:cNvSpPr>
            <p:nvPr/>
          </p:nvSpPr>
          <p:spPr bwMode="auto">
            <a:xfrm>
              <a:off x="2900377" y="2992759"/>
              <a:ext cx="4318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50" name="Text Box 23"/>
            <p:cNvSpPr txBox="1">
              <a:spLocks noChangeArrowheads="1"/>
            </p:cNvSpPr>
            <p:nvPr/>
          </p:nvSpPr>
          <p:spPr bwMode="auto">
            <a:xfrm>
              <a:off x="2900377" y="3353756"/>
              <a:ext cx="4318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e)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51" name="Text Box 24"/>
            <p:cNvSpPr txBox="1">
              <a:spLocks noChangeArrowheads="1"/>
            </p:cNvSpPr>
            <p:nvPr/>
          </p:nvSpPr>
          <p:spPr bwMode="auto">
            <a:xfrm>
              <a:off x="2900377" y="3714752"/>
              <a:ext cx="431800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f)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52" name="Line 25"/>
            <p:cNvSpPr>
              <a:spLocks noChangeShapeType="1"/>
            </p:cNvSpPr>
            <p:nvPr/>
          </p:nvSpPr>
          <p:spPr bwMode="auto">
            <a:xfrm>
              <a:off x="4627577" y="1622431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53" name="Line 26"/>
            <p:cNvSpPr>
              <a:spLocks noChangeShapeType="1"/>
            </p:cNvSpPr>
            <p:nvPr/>
          </p:nvSpPr>
          <p:spPr bwMode="auto">
            <a:xfrm>
              <a:off x="6427802" y="1622431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54" name="Line 27"/>
            <p:cNvSpPr>
              <a:spLocks noChangeShapeType="1"/>
            </p:cNvSpPr>
            <p:nvPr/>
          </p:nvSpPr>
          <p:spPr bwMode="auto">
            <a:xfrm>
              <a:off x="4627577" y="1960568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55" name="Line 28"/>
            <p:cNvSpPr>
              <a:spLocks noChangeShapeType="1"/>
            </p:cNvSpPr>
            <p:nvPr/>
          </p:nvSpPr>
          <p:spPr bwMode="auto">
            <a:xfrm>
              <a:off x="6427802" y="1960568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56" name="Line 29"/>
            <p:cNvSpPr>
              <a:spLocks noChangeShapeType="1"/>
            </p:cNvSpPr>
            <p:nvPr/>
          </p:nvSpPr>
          <p:spPr bwMode="auto">
            <a:xfrm>
              <a:off x="4627577" y="2325400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57" name="Line 30"/>
            <p:cNvSpPr>
              <a:spLocks noChangeShapeType="1"/>
            </p:cNvSpPr>
            <p:nvPr/>
          </p:nvSpPr>
          <p:spPr bwMode="auto">
            <a:xfrm>
              <a:off x="6427802" y="2325400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58" name="Line 31"/>
            <p:cNvSpPr>
              <a:spLocks noChangeShapeType="1"/>
            </p:cNvSpPr>
            <p:nvPr/>
          </p:nvSpPr>
          <p:spPr bwMode="auto">
            <a:xfrm>
              <a:off x="4627577" y="2685762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59" name="Line 32"/>
            <p:cNvSpPr>
              <a:spLocks noChangeShapeType="1"/>
            </p:cNvSpPr>
            <p:nvPr/>
          </p:nvSpPr>
          <p:spPr bwMode="auto">
            <a:xfrm>
              <a:off x="6427802" y="2685762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60" name="Line 33"/>
            <p:cNvSpPr>
              <a:spLocks noChangeShapeType="1"/>
            </p:cNvSpPr>
            <p:nvPr/>
          </p:nvSpPr>
          <p:spPr bwMode="auto">
            <a:xfrm>
              <a:off x="4627577" y="3053415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61" name="Line 34"/>
            <p:cNvSpPr>
              <a:spLocks noChangeShapeType="1"/>
            </p:cNvSpPr>
            <p:nvPr/>
          </p:nvSpPr>
          <p:spPr bwMode="auto">
            <a:xfrm>
              <a:off x="6427802" y="3053415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62" name="Line 35"/>
            <p:cNvSpPr>
              <a:spLocks noChangeShapeType="1"/>
            </p:cNvSpPr>
            <p:nvPr/>
          </p:nvSpPr>
          <p:spPr bwMode="auto">
            <a:xfrm>
              <a:off x="4627577" y="3413778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63" name="Line 36"/>
            <p:cNvSpPr>
              <a:spLocks noChangeShapeType="1"/>
            </p:cNvSpPr>
            <p:nvPr/>
          </p:nvSpPr>
          <p:spPr bwMode="auto">
            <a:xfrm>
              <a:off x="6427802" y="3413778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64" name="Line 37"/>
            <p:cNvSpPr>
              <a:spLocks noChangeShapeType="1"/>
            </p:cNvSpPr>
            <p:nvPr/>
          </p:nvSpPr>
          <p:spPr bwMode="auto">
            <a:xfrm>
              <a:off x="4627577" y="3765552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65" name="Line 38"/>
            <p:cNvSpPr>
              <a:spLocks noChangeShapeType="1"/>
            </p:cNvSpPr>
            <p:nvPr/>
          </p:nvSpPr>
          <p:spPr bwMode="auto">
            <a:xfrm>
              <a:off x="6427802" y="3765552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66" name="Line 39"/>
            <p:cNvSpPr>
              <a:spLocks noChangeShapeType="1"/>
            </p:cNvSpPr>
            <p:nvPr/>
          </p:nvSpPr>
          <p:spPr bwMode="auto">
            <a:xfrm>
              <a:off x="3763977" y="2105030"/>
              <a:ext cx="33131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67" name="Oval 40"/>
            <p:cNvSpPr>
              <a:spLocks noChangeArrowheads="1"/>
            </p:cNvSpPr>
            <p:nvPr/>
          </p:nvSpPr>
          <p:spPr bwMode="auto">
            <a:xfrm>
              <a:off x="5384814" y="2069312"/>
              <a:ext cx="71438" cy="7143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68" name="Line 41"/>
            <p:cNvSpPr>
              <a:spLocks noChangeShapeType="1"/>
            </p:cNvSpPr>
            <p:nvPr/>
          </p:nvSpPr>
          <p:spPr bwMode="auto">
            <a:xfrm flipV="1">
              <a:off x="4556139" y="2468275"/>
              <a:ext cx="3744913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69" name="Oval 42"/>
            <p:cNvSpPr>
              <a:spLocks noChangeArrowheads="1"/>
            </p:cNvSpPr>
            <p:nvPr/>
          </p:nvSpPr>
          <p:spPr bwMode="auto">
            <a:xfrm>
              <a:off x="6392877" y="2436525"/>
              <a:ext cx="71438" cy="7143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70" name="Oval 44"/>
            <p:cNvSpPr>
              <a:spLocks noChangeArrowheads="1"/>
            </p:cNvSpPr>
            <p:nvPr/>
          </p:nvSpPr>
          <p:spPr bwMode="auto">
            <a:xfrm>
              <a:off x="6572264" y="2788950"/>
              <a:ext cx="71438" cy="7143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71" name="Line 45"/>
            <p:cNvSpPr>
              <a:spLocks noChangeShapeType="1"/>
            </p:cNvSpPr>
            <p:nvPr/>
          </p:nvSpPr>
          <p:spPr bwMode="auto">
            <a:xfrm>
              <a:off x="5564202" y="2828637"/>
              <a:ext cx="2089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72" name="Line 46"/>
            <p:cNvSpPr>
              <a:spLocks noChangeShapeType="1"/>
            </p:cNvSpPr>
            <p:nvPr/>
          </p:nvSpPr>
          <p:spPr bwMode="auto">
            <a:xfrm>
              <a:off x="6645289" y="3197878"/>
              <a:ext cx="17986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73" name="Oval 47"/>
            <p:cNvSpPr>
              <a:spLocks noChangeArrowheads="1"/>
            </p:cNvSpPr>
            <p:nvPr/>
          </p:nvSpPr>
          <p:spPr bwMode="auto">
            <a:xfrm>
              <a:off x="7508889" y="3158190"/>
              <a:ext cx="71438" cy="7143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74" name="Line 48"/>
            <p:cNvSpPr>
              <a:spLocks noChangeShapeType="1"/>
            </p:cNvSpPr>
            <p:nvPr/>
          </p:nvSpPr>
          <p:spPr bwMode="auto">
            <a:xfrm>
              <a:off x="4195777" y="3558240"/>
              <a:ext cx="17287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75" name="Line 49"/>
            <p:cNvSpPr>
              <a:spLocks noChangeShapeType="1"/>
            </p:cNvSpPr>
            <p:nvPr/>
          </p:nvSpPr>
          <p:spPr bwMode="auto">
            <a:xfrm>
              <a:off x="4916502" y="3910014"/>
              <a:ext cx="1223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76" name="Oval 50"/>
            <p:cNvSpPr>
              <a:spLocks noChangeArrowheads="1"/>
            </p:cNvSpPr>
            <p:nvPr/>
          </p:nvSpPr>
          <p:spPr bwMode="auto">
            <a:xfrm>
              <a:off x="5024452" y="3526490"/>
              <a:ext cx="71438" cy="7143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77" name="Oval 51"/>
            <p:cNvSpPr>
              <a:spLocks noChangeArrowheads="1"/>
            </p:cNvSpPr>
            <p:nvPr/>
          </p:nvSpPr>
          <p:spPr bwMode="auto">
            <a:xfrm>
              <a:off x="5492764" y="3874296"/>
              <a:ext cx="71438" cy="7143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078" name="Text Box 104"/>
            <p:cNvSpPr txBox="1">
              <a:spLocks noChangeArrowheads="1"/>
            </p:cNvSpPr>
            <p:nvPr/>
          </p:nvSpPr>
          <p:spPr bwMode="auto">
            <a:xfrm>
              <a:off x="3570717" y="1221147"/>
              <a:ext cx="2087562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Střední hodnota v populaci (standard)</a:t>
              </a:r>
              <a:endPara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6079" name="Text Box 105"/>
            <p:cNvSpPr txBox="1">
              <a:spLocks noChangeArrowheads="1"/>
            </p:cNvSpPr>
            <p:nvPr/>
          </p:nvSpPr>
          <p:spPr bwMode="auto">
            <a:xfrm>
              <a:off x="5540389" y="1221147"/>
              <a:ext cx="1800225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Klinicky významná odchylka</a:t>
              </a:r>
              <a:endPara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86080" name="Line 106"/>
            <p:cNvSpPr>
              <a:spLocks noChangeShapeType="1"/>
            </p:cNvSpPr>
            <p:nvPr/>
          </p:nvSpPr>
          <p:spPr bwMode="auto">
            <a:xfrm>
              <a:off x="3763977" y="2033593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81" name="Line 107"/>
            <p:cNvSpPr>
              <a:spLocks noChangeShapeType="1"/>
            </p:cNvSpPr>
            <p:nvPr/>
          </p:nvSpPr>
          <p:spPr bwMode="auto">
            <a:xfrm>
              <a:off x="7077089" y="2033593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82" name="Line 108"/>
            <p:cNvSpPr>
              <a:spLocks noChangeShapeType="1"/>
            </p:cNvSpPr>
            <p:nvPr/>
          </p:nvSpPr>
          <p:spPr bwMode="auto">
            <a:xfrm>
              <a:off x="8301052" y="2398425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83" name="Line 109"/>
            <p:cNvSpPr>
              <a:spLocks noChangeShapeType="1"/>
            </p:cNvSpPr>
            <p:nvPr/>
          </p:nvSpPr>
          <p:spPr bwMode="auto">
            <a:xfrm>
              <a:off x="4556139" y="2396837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84" name="Line 110"/>
            <p:cNvSpPr>
              <a:spLocks noChangeShapeType="1"/>
            </p:cNvSpPr>
            <p:nvPr/>
          </p:nvSpPr>
          <p:spPr bwMode="auto">
            <a:xfrm>
              <a:off x="5564202" y="2758787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85" name="Line 111"/>
            <p:cNvSpPr>
              <a:spLocks noChangeShapeType="1"/>
            </p:cNvSpPr>
            <p:nvPr/>
          </p:nvSpPr>
          <p:spPr bwMode="auto">
            <a:xfrm>
              <a:off x="7653352" y="2757200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86" name="Line 112"/>
            <p:cNvSpPr>
              <a:spLocks noChangeShapeType="1"/>
            </p:cNvSpPr>
            <p:nvPr/>
          </p:nvSpPr>
          <p:spPr bwMode="auto">
            <a:xfrm>
              <a:off x="8443927" y="3128028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87" name="Line 113"/>
            <p:cNvSpPr>
              <a:spLocks noChangeShapeType="1"/>
            </p:cNvSpPr>
            <p:nvPr/>
          </p:nvSpPr>
          <p:spPr bwMode="auto">
            <a:xfrm>
              <a:off x="6645289" y="3126440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88" name="Line 114"/>
            <p:cNvSpPr>
              <a:spLocks noChangeShapeType="1"/>
            </p:cNvSpPr>
            <p:nvPr/>
          </p:nvSpPr>
          <p:spPr bwMode="auto">
            <a:xfrm>
              <a:off x="5924564" y="3486803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89" name="Line 115"/>
            <p:cNvSpPr>
              <a:spLocks noChangeShapeType="1"/>
            </p:cNvSpPr>
            <p:nvPr/>
          </p:nvSpPr>
          <p:spPr bwMode="auto">
            <a:xfrm>
              <a:off x="4195777" y="3486803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90" name="Line 116"/>
            <p:cNvSpPr>
              <a:spLocks noChangeShapeType="1"/>
            </p:cNvSpPr>
            <p:nvPr/>
          </p:nvSpPr>
          <p:spPr bwMode="auto">
            <a:xfrm>
              <a:off x="4916502" y="3838577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91" name="Line 117"/>
            <p:cNvSpPr>
              <a:spLocks noChangeShapeType="1"/>
            </p:cNvSpPr>
            <p:nvPr/>
          </p:nvSpPr>
          <p:spPr bwMode="auto">
            <a:xfrm>
              <a:off x="6140464" y="3838577"/>
              <a:ext cx="0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86092" name="Group 125"/>
          <p:cNvGrpSpPr>
            <a:grpSpLocks/>
          </p:cNvGrpSpPr>
          <p:nvPr/>
        </p:nvGrpSpPr>
        <p:grpSpPr bwMode="auto">
          <a:xfrm rot="5400000">
            <a:off x="212697" y="3478203"/>
            <a:ext cx="938212" cy="144463"/>
            <a:chOff x="4150" y="2568"/>
            <a:chExt cx="817" cy="91"/>
          </a:xfrm>
        </p:grpSpPr>
        <p:sp>
          <p:nvSpPr>
            <p:cNvPr id="86093" name="Line 121"/>
            <p:cNvSpPr>
              <a:spLocks noChangeShapeType="1"/>
            </p:cNvSpPr>
            <p:nvPr/>
          </p:nvSpPr>
          <p:spPr bwMode="auto">
            <a:xfrm>
              <a:off x="4150" y="2614"/>
              <a:ext cx="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94" name="Line 122"/>
            <p:cNvSpPr>
              <a:spLocks noChangeShapeType="1"/>
            </p:cNvSpPr>
            <p:nvPr/>
          </p:nvSpPr>
          <p:spPr bwMode="auto">
            <a:xfrm>
              <a:off x="4150" y="2568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95" name="Line 123"/>
            <p:cNvSpPr>
              <a:spLocks noChangeShapeType="1"/>
            </p:cNvSpPr>
            <p:nvPr/>
          </p:nvSpPr>
          <p:spPr bwMode="auto">
            <a:xfrm>
              <a:off x="4967" y="2568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096" name="Oval 124"/>
            <p:cNvSpPr>
              <a:spLocks noChangeArrowheads="1"/>
            </p:cNvSpPr>
            <p:nvPr/>
          </p:nvSpPr>
          <p:spPr bwMode="auto">
            <a:xfrm>
              <a:off x="4536" y="2598"/>
              <a:ext cx="45" cy="4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86097" name="Group 289"/>
          <p:cNvGrpSpPr>
            <a:grpSpLocks/>
          </p:cNvGrpSpPr>
          <p:nvPr/>
        </p:nvGrpSpPr>
        <p:grpSpPr bwMode="auto">
          <a:xfrm>
            <a:off x="428596" y="1495416"/>
            <a:ext cx="1779588" cy="1730375"/>
            <a:chOff x="4422" y="662"/>
            <a:chExt cx="1121" cy="1090"/>
          </a:xfrm>
        </p:grpSpPr>
        <p:pic>
          <p:nvPicPr>
            <p:cNvPr id="86098" name="Picture 21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22" y="662"/>
              <a:ext cx="1121" cy="6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099" name="Picture 21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81" y="789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00" name="Picture 2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28" y="810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01" name="Picture 2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99" y="832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02" name="Picture 21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0" y="853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03" name="Picture 21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34" y="895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04" name="Picture 21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81" y="917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05" name="Picture 21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52" y="938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06" name="Picture 21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23" y="959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07" name="Picture 22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0" y="959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08" name="Picture 2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16" y="981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09" name="Picture 2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87" y="1002"/>
              <a:ext cx="56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10" name="Picture 22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31" y="875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11" name="Picture 22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58" y="1023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12" name="Picture 22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87" y="874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13" name="Picture 22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34" y="895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14" name="Picture 22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05" y="917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15" name="Picture 22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77" y="937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16" name="Picture 22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82" y="1002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17" name="Picture 23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29" y="1023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18" name="Picture 2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00" y="1044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19" name="Picture 23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71" y="1066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20" name="Picture 23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53" y="938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21" name="Picture 23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00" y="959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22" name="Picture 23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70" y="981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23" name="Picture 23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42" y="1002"/>
              <a:ext cx="56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24" name="Picture 23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99" y="747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25" name="Picture 23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46" y="768"/>
              <a:ext cx="56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26" name="Picture 23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16" y="789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27" name="Picture 24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87" y="810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28" name="Picture 24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39" y="810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29" name="Picture 24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86" y="832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30" name="Picture 2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57" y="853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31" name="Picture 24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28" y="874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32" name="Picture 24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87" y="959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33" name="Picture 24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33" y="981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34" name="Picture 24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04" y="1002"/>
              <a:ext cx="57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35" name="Picture 24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76" y="1023"/>
              <a:ext cx="56" cy="1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36" name="Picture 2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81" y="1320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37" name="Picture 25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52" y="1320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38" name="Picture 25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23" y="1320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39" name="Picture 25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94" y="1320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40" name="Picture 25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65" y="1320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41" name="Picture 25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35" y="1320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86142" name="AutoShape 282"/>
            <p:cNvSpPr>
              <a:spLocks noChangeArrowheads="1"/>
            </p:cNvSpPr>
            <p:nvPr/>
          </p:nvSpPr>
          <p:spPr bwMode="auto">
            <a:xfrm rot="5400000">
              <a:off x="4773" y="1135"/>
              <a:ext cx="212" cy="158"/>
            </a:xfrm>
            <a:prstGeom prst="rightArrow">
              <a:avLst>
                <a:gd name="adj1" fmla="val 48500"/>
                <a:gd name="adj2" fmla="val 52404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86143" name="Picture 28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01" y="1317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44" name="Picture 28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72" y="1317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45" name="Picture 28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42" y="1317"/>
              <a:ext cx="57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86146" name="Picture 28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14" y="1317"/>
              <a:ext cx="56" cy="1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86147" name="AutoShape 288"/>
            <p:cNvSpPr>
              <a:spLocks noChangeArrowheads="1"/>
            </p:cNvSpPr>
            <p:nvPr/>
          </p:nvSpPr>
          <p:spPr bwMode="auto">
            <a:xfrm rot="5400000">
              <a:off x="4773" y="1567"/>
              <a:ext cx="212" cy="158"/>
            </a:xfrm>
            <a:prstGeom prst="rightArrow">
              <a:avLst>
                <a:gd name="adj1" fmla="val 48500"/>
                <a:gd name="adj2" fmla="val 52404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9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4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principy – významnost</a:t>
            </a:r>
            <a:endParaRPr lang="cs-CZ" dirty="0"/>
          </a:p>
        </p:txBody>
      </p:sp>
      <p:sp>
        <p:nvSpPr>
          <p:cNvPr id="84994" name="Text Box 4"/>
          <p:cNvSpPr txBox="1">
            <a:spLocks noChangeArrowheads="1"/>
          </p:cNvSpPr>
          <p:nvPr/>
        </p:nvSpPr>
        <p:spPr bwMode="auto">
          <a:xfrm rot="-5400000">
            <a:off x="-776595" y="3639171"/>
            <a:ext cx="292259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Statistická významnost</a:t>
            </a:r>
          </a:p>
        </p:txBody>
      </p:sp>
      <p:sp>
        <p:nvSpPr>
          <p:cNvPr id="84995" name="Text Box 5"/>
          <p:cNvSpPr txBox="1">
            <a:spLocks noChangeArrowheads="1"/>
          </p:cNvSpPr>
          <p:nvPr/>
        </p:nvSpPr>
        <p:spPr bwMode="auto">
          <a:xfrm>
            <a:off x="2071670" y="1749680"/>
            <a:ext cx="63357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Praktická významnost</a:t>
            </a:r>
          </a:p>
        </p:txBody>
      </p:sp>
      <p:graphicFrame>
        <p:nvGraphicFramePr>
          <p:cNvPr id="789526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731879"/>
              </p:ext>
            </p:extLst>
          </p:nvPr>
        </p:nvGraphicFramePr>
        <p:xfrm>
          <a:off x="1142977" y="2166912"/>
          <a:ext cx="6929486" cy="2633664"/>
        </p:xfrm>
        <a:graphic>
          <a:graphicData uri="http://schemas.openxmlformats.org/drawingml/2006/table">
            <a:tbl>
              <a:tblPr/>
              <a:tblGrid>
                <a:gridCol w="1232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1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OK, praktická i statistická významnost jsou ve shodě.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Významný výsledek je statistický artefakt, prakticky nevyužitelný.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Výsledek může být pouhá náhoda, neprůkazný výsledek.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OK, praktická i statistická významnost jsou ve shodě.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42844" y="5400478"/>
            <a:ext cx="84296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000" dirty="0" smtClean="0">
                <a:solidFill>
                  <a:srgbClr val="FF0000"/>
                </a:solidFill>
                <a:latin typeface="+mn-lt"/>
              </a:rPr>
              <a:t>Statisticky nevýznamný výsledek neznamená, že pozorovaný rozdíl ve skutečnosti neexistuje! Může to být způsobeno nedostatečnou informací v pozorovaných datech!</a:t>
            </a:r>
            <a:endParaRPr lang="en-US" sz="20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Šipka dolů 7"/>
          <p:cNvSpPr/>
          <p:nvPr/>
        </p:nvSpPr>
        <p:spPr>
          <a:xfrm>
            <a:off x="3714744" y="4900412"/>
            <a:ext cx="214314" cy="42862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3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principy statistických odhadů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80510018"/>
              </p:ext>
            </p:extLst>
          </p:nvPr>
        </p:nvGraphicFramePr>
        <p:xfrm>
          <a:off x="1333488" y="1804920"/>
          <a:ext cx="6477024" cy="431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70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principy – zkreslení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 jakémkoliv hodnocení se </a:t>
            </a:r>
            <a:r>
              <a:rPr lang="cs-CZ" sz="2400" b="1" dirty="0"/>
              <a:t>snažíme vyhnout zkreslení výsledků </a:t>
            </a:r>
            <a:r>
              <a:rPr lang="cs-CZ" sz="2400" dirty="0"/>
              <a:t>(„</a:t>
            </a:r>
            <a:r>
              <a:rPr lang="cs-CZ" sz="2400" i="1" dirty="0" err="1"/>
              <a:t>biased</a:t>
            </a:r>
            <a:r>
              <a:rPr lang="cs-CZ" sz="2400" i="1" dirty="0"/>
              <a:t> </a:t>
            </a:r>
            <a:r>
              <a:rPr lang="cs-CZ" sz="2400" i="1" dirty="0" err="1"/>
              <a:t>results</a:t>
            </a:r>
            <a:r>
              <a:rPr lang="cs-CZ" sz="2400" dirty="0"/>
              <a:t>“), tedy zkreslení výsledků jinými faktory než těmi, které jsou cíli studie.</a:t>
            </a:r>
          </a:p>
          <a:p>
            <a:endParaRPr lang="cs-CZ" sz="2400" dirty="0"/>
          </a:p>
          <a:p>
            <a:r>
              <a:rPr lang="cs-CZ" sz="2400" dirty="0"/>
              <a:t>Statistické srovnání není nikdy 100% spolehlivé, existuje náhoda a tedy i pravděpodobnost chybného úsudku.</a:t>
            </a:r>
          </a:p>
          <a:p>
            <a:endParaRPr lang="cs-CZ" sz="2400" dirty="0"/>
          </a:p>
          <a:p>
            <a:r>
              <a:rPr lang="cs-CZ" sz="2400" dirty="0"/>
              <a:t>Chceme použít adekvátní metody pro odstranění vlivů, které by zkreslily výsledky a nebyly přitom náhodné (např. zastoupení pohlaví, věk, apod.).</a:t>
            </a:r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principy – reprezentativnost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4276725" cy="4114800"/>
          </a:xfrm>
        </p:spPr>
        <p:txBody>
          <a:bodyPr/>
          <a:lstStyle/>
          <a:p>
            <a:r>
              <a:rPr lang="cs-CZ" b="1" dirty="0"/>
              <a:t>Cílová populace </a:t>
            </a:r>
            <a:r>
              <a:rPr lang="cs-CZ" dirty="0"/>
              <a:t>– skupina subjektů, o které chceme zjistit nějakou informaci.</a:t>
            </a:r>
          </a:p>
          <a:p>
            <a:r>
              <a:rPr lang="cs-CZ" b="1" dirty="0"/>
              <a:t>Experimentální vzorek </a:t>
            </a:r>
            <a:r>
              <a:rPr lang="cs-CZ" dirty="0"/>
              <a:t>– podskupina cílové populace, kterou „máme k dispozici“.</a:t>
            </a:r>
          </a:p>
          <a:p>
            <a:endParaRPr lang="cs-CZ" dirty="0" smtClean="0"/>
          </a:p>
          <a:p>
            <a:r>
              <a:rPr lang="cs-CZ" dirty="0" smtClean="0"/>
              <a:t>Vzorek musí </a:t>
            </a:r>
            <a:r>
              <a:rPr lang="cs-CZ" dirty="0"/>
              <a:t>odpovídat svými charakteristikami cílové populaci.</a:t>
            </a:r>
          </a:p>
          <a:p>
            <a:r>
              <a:rPr lang="cs-CZ" dirty="0"/>
              <a:t>Chceme totiž zobecnit výsledky na celou cílovou populaci.</a:t>
            </a:r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786314" y="2071678"/>
          <a:ext cx="4286280" cy="370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6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principy – srovnatelnost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Korektní výsledky při srovnávacích analýzách lze získat pouze při srovnávání srovnatelného.</a:t>
            </a:r>
          </a:p>
          <a:p>
            <a:endParaRPr lang="cs-CZ" sz="2400" dirty="0"/>
          </a:p>
          <a:p>
            <a:r>
              <a:rPr lang="cs-CZ" sz="2400" dirty="0"/>
              <a:t>V kontrolovaných klinických studiích je </a:t>
            </a:r>
            <a:r>
              <a:rPr lang="cs-CZ" sz="2400" dirty="0" smtClean="0"/>
              <a:t>srovnatelnost </a:t>
            </a:r>
            <a:r>
              <a:rPr lang="cs-CZ" sz="2400" dirty="0"/>
              <a:t>zajištěna  randomizací </a:t>
            </a:r>
            <a:r>
              <a:rPr lang="cs-CZ" sz="2400" dirty="0" smtClean="0"/>
              <a:t>(</a:t>
            </a:r>
            <a:r>
              <a:rPr lang="cs-CZ" sz="2400" dirty="0"/>
              <a:t>do určité míry).</a:t>
            </a:r>
          </a:p>
          <a:p>
            <a:endParaRPr lang="cs-CZ" sz="2400" dirty="0"/>
          </a:p>
          <a:p>
            <a:r>
              <a:rPr lang="cs-CZ" sz="2400" dirty="0"/>
              <a:t>U studií bez randomizace je nutné </a:t>
            </a:r>
            <a:r>
              <a:rPr lang="cs-CZ" sz="2400" dirty="0" smtClean="0"/>
              <a:t>se</a:t>
            </a:r>
            <a:endParaRPr lang="cs-CZ" sz="2400" dirty="0"/>
          </a:p>
          <a:p>
            <a:pPr marL="357188" indent="0">
              <a:buNone/>
            </a:pPr>
            <a:r>
              <a:rPr lang="cs-CZ" sz="2400" dirty="0"/>
              <a:t>tématu </a:t>
            </a:r>
            <a:r>
              <a:rPr lang="cs-CZ" sz="2400" dirty="0" smtClean="0"/>
              <a:t>srovnatelnosti </a:t>
            </a:r>
            <a:r>
              <a:rPr lang="cs-CZ" sz="2400" dirty="0"/>
              <a:t>skupin věnovat.</a:t>
            </a:r>
          </a:p>
          <a:p>
            <a:endParaRPr lang="cs-CZ" sz="2400" dirty="0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6378" y="3959704"/>
            <a:ext cx="219075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02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principy – spolehlivost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Ve většině studií nás zajímá </a:t>
            </a:r>
            <a:r>
              <a:rPr lang="cs-CZ" sz="2400" b="1" dirty="0"/>
              <a:t>kvantifikace sledovaného efektu nebo charakteristiky</a:t>
            </a:r>
            <a:r>
              <a:rPr lang="cs-CZ" sz="2400" dirty="0"/>
              <a:t>, obecně náhodné veličiny, ve formě jednoho čísla, tzv. bodového odhadu.</a:t>
            </a:r>
          </a:p>
          <a:p>
            <a:endParaRPr lang="cs-CZ" sz="2400" dirty="0"/>
          </a:p>
          <a:p>
            <a:r>
              <a:rPr lang="cs-CZ" sz="2400" dirty="0"/>
              <a:t>Bodový odhad je však sám o sobě nedostatečný.</a:t>
            </a:r>
          </a:p>
          <a:p>
            <a:endParaRPr lang="cs-CZ" sz="2400" dirty="0"/>
          </a:p>
          <a:p>
            <a:r>
              <a:rPr lang="cs-CZ" sz="2400" dirty="0"/>
              <a:t>Je nutné ho doplnit </a:t>
            </a:r>
            <a:r>
              <a:rPr lang="cs-CZ" sz="2400" b="1" dirty="0"/>
              <a:t>intervalovým odhadem</a:t>
            </a:r>
            <a:r>
              <a:rPr lang="cs-CZ" sz="2400" dirty="0"/>
              <a:t>, který odpovídá pozorované </a:t>
            </a:r>
            <a:r>
              <a:rPr lang="cs-CZ" sz="2400" dirty="0" smtClean="0"/>
              <a:t>variabilitě sledované </a:t>
            </a:r>
            <a:r>
              <a:rPr lang="cs-CZ" sz="2400" dirty="0"/>
              <a:t>veličiny </a:t>
            </a:r>
            <a:r>
              <a:rPr lang="cs-CZ" sz="2400" dirty="0" smtClean="0"/>
              <a:t>a odráží spolehlivost </a:t>
            </a:r>
            <a:r>
              <a:rPr lang="cs-CZ" sz="2400" dirty="0"/>
              <a:t>výsledku.</a:t>
            </a:r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28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</a:t>
            </a:r>
            <a:r>
              <a:rPr lang="cs-CZ" dirty="0"/>
              <a:t>principy </a:t>
            </a:r>
            <a:r>
              <a:rPr lang="cs-CZ" dirty="0" smtClean="0"/>
              <a:t>– spolehlivost</a:t>
            </a:r>
            <a:endParaRPr lang="cs-CZ" dirty="0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837913"/>
            <a:ext cx="57150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Přímá spojovací čára 27"/>
          <p:cNvCxnSpPr/>
          <p:nvPr/>
        </p:nvCxnSpPr>
        <p:spPr>
          <a:xfrm>
            <a:off x="3052228" y="5563984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5500790" y="5635422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31" name="Přímá spojovací čára 30"/>
          <p:cNvCxnSpPr/>
          <p:nvPr/>
        </p:nvCxnSpPr>
        <p:spPr>
          <a:xfrm rot="5400000">
            <a:off x="3357650" y="5572862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3286212" y="5635422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33" name="Přímá spojovací čára 32"/>
          <p:cNvCxnSpPr/>
          <p:nvPr/>
        </p:nvCxnSpPr>
        <p:spPr>
          <a:xfrm rot="5400000">
            <a:off x="4143372" y="5572862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080812" y="5635422"/>
            <a:ext cx="2632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x</a:t>
            </a:r>
            <a:endParaRPr lang="el-GR" sz="1400" i="0" baseline="-25000" dirty="0"/>
          </a:p>
        </p:txBody>
      </p:sp>
      <p:cxnSp>
        <p:nvCxnSpPr>
          <p:cNvPr id="35" name="Přímá spojovací šipka 34"/>
          <p:cNvCxnSpPr/>
          <p:nvPr/>
        </p:nvCxnSpPr>
        <p:spPr>
          <a:xfrm rot="5400000">
            <a:off x="3746714" y="4910207"/>
            <a:ext cx="936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4357686" y="4050923"/>
            <a:ext cx="410274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800" i="0" dirty="0" smtClean="0">
                <a:latin typeface="+mn-lt"/>
              </a:rPr>
              <a:t>Měříme sledovanou veličinu a následně spočítáme odhad.</a:t>
            </a:r>
          </a:p>
          <a:p>
            <a:endParaRPr lang="cs-CZ" sz="1800" dirty="0" smtClean="0">
              <a:latin typeface="+mn-lt"/>
            </a:endParaRPr>
          </a:p>
          <a:p>
            <a:r>
              <a:rPr lang="cs-CZ" sz="1800" i="0" dirty="0" smtClean="0">
                <a:latin typeface="+mn-lt"/>
              </a:rPr>
              <a:t>Jak moc lze tento bodový odhad zobecnit na cílovou populaci?</a:t>
            </a:r>
            <a:endParaRPr lang="el-GR" sz="1800" i="0" dirty="0">
              <a:latin typeface="+mn-lt"/>
            </a:endParaRPr>
          </a:p>
        </p:txBody>
      </p:sp>
      <p:sp>
        <p:nvSpPr>
          <p:cNvPr id="12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6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</a:t>
            </a:r>
            <a:r>
              <a:rPr lang="cs-CZ" dirty="0"/>
              <a:t>principy </a:t>
            </a:r>
            <a:r>
              <a:rPr lang="cs-CZ" dirty="0" smtClean="0"/>
              <a:t>– spolehlivost</a:t>
            </a:r>
            <a:endParaRPr lang="cs-CZ" dirty="0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837911"/>
            <a:ext cx="57150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Přímá spojovací čára 27"/>
          <p:cNvCxnSpPr/>
          <p:nvPr/>
        </p:nvCxnSpPr>
        <p:spPr>
          <a:xfrm>
            <a:off x="3052228" y="5563982"/>
            <a:ext cx="252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5500790" y="5635420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i="0" dirty="0" smtClean="0"/>
              <a:t>R</a:t>
            </a:r>
            <a:endParaRPr lang="el-GR" sz="1400" b="1" i="0" dirty="0"/>
          </a:p>
        </p:txBody>
      </p:sp>
      <p:cxnSp>
        <p:nvCxnSpPr>
          <p:cNvPr id="31" name="Přímá spojovací čára 30"/>
          <p:cNvCxnSpPr/>
          <p:nvPr/>
        </p:nvCxnSpPr>
        <p:spPr>
          <a:xfrm rot="5400000">
            <a:off x="3357650" y="5572860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3286212" y="5635420"/>
            <a:ext cx="2856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0</a:t>
            </a:r>
            <a:endParaRPr lang="el-GR" sz="1400" i="0" dirty="0"/>
          </a:p>
        </p:txBody>
      </p:sp>
      <p:cxnSp>
        <p:nvCxnSpPr>
          <p:cNvPr id="33" name="Přímá spojovací čára 32"/>
          <p:cNvCxnSpPr/>
          <p:nvPr/>
        </p:nvCxnSpPr>
        <p:spPr>
          <a:xfrm rot="5400000">
            <a:off x="4143372" y="5572860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080812" y="5635420"/>
            <a:ext cx="2632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/>
              <a:t>x</a:t>
            </a:r>
            <a:endParaRPr lang="el-GR" sz="1400" i="0" baseline="-25000" dirty="0"/>
          </a:p>
        </p:txBody>
      </p:sp>
      <p:cxnSp>
        <p:nvCxnSpPr>
          <p:cNvPr id="35" name="Přímá spojovací šipka 34"/>
          <p:cNvCxnSpPr/>
          <p:nvPr/>
        </p:nvCxnSpPr>
        <p:spPr>
          <a:xfrm rot="5400000">
            <a:off x="3746714" y="4910205"/>
            <a:ext cx="9360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4357686" y="4304113"/>
            <a:ext cx="45192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 i="0" dirty="0" smtClean="0">
                <a:latin typeface="+mj-lt"/>
              </a:rPr>
              <a:t>Opět měříme sledovanou veličinu.</a:t>
            </a:r>
          </a:p>
          <a:p>
            <a:endParaRPr lang="cs-CZ" sz="1800" dirty="0" smtClean="0">
              <a:latin typeface="+mj-lt"/>
            </a:endParaRPr>
          </a:p>
          <a:p>
            <a:r>
              <a:rPr lang="cs-CZ" sz="1800" i="0" dirty="0" smtClean="0">
                <a:latin typeface="+mj-lt"/>
              </a:rPr>
              <a:t>Jaký je rozdíl? </a:t>
            </a:r>
          </a:p>
          <a:p>
            <a:r>
              <a:rPr lang="cs-CZ" sz="1800" i="0" dirty="0" smtClean="0">
                <a:latin typeface="+mj-lt"/>
              </a:rPr>
              <a:t>A co když naopak přidáme někoho jiného?</a:t>
            </a:r>
            <a:endParaRPr lang="el-GR" sz="1800" i="0" dirty="0">
              <a:latin typeface="+mj-lt"/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 rot="16200000" flipH="1">
            <a:off x="2562652" y="2764206"/>
            <a:ext cx="1714512" cy="3571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 flipH="1" flipV="1">
            <a:off x="2562651" y="2764206"/>
            <a:ext cx="1714512" cy="3571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4040790" y="5572860"/>
            <a:ext cx="1428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3978230" y="5635420"/>
            <a:ext cx="2664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i="0" dirty="0" smtClean="0">
                <a:solidFill>
                  <a:srgbClr val="FF0000"/>
                </a:solidFill>
              </a:rPr>
              <a:t>y</a:t>
            </a:r>
            <a:endParaRPr lang="el-GR" sz="1400" i="0" baseline="-25000" dirty="0">
              <a:solidFill>
                <a:srgbClr val="FF0000"/>
              </a:solidFill>
            </a:endParaRPr>
          </a:p>
        </p:txBody>
      </p:sp>
      <p:cxnSp>
        <p:nvCxnSpPr>
          <p:cNvPr id="18" name="Přímá spojovací šipka 17"/>
          <p:cNvCxnSpPr/>
          <p:nvPr/>
        </p:nvCxnSpPr>
        <p:spPr>
          <a:xfrm rot="5400000">
            <a:off x="3644132" y="4910205"/>
            <a:ext cx="9360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2016350" y="6307872"/>
            <a:ext cx="5692859" cy="374400"/>
          </a:xfrm>
        </p:spPr>
        <p:txBody>
          <a:bodyPr/>
          <a:lstStyle/>
          <a:p>
            <a:r>
              <a:rPr lang="cs-CZ" altLang="cs-CZ" dirty="0"/>
              <a:t>Plánování, organizace a hodnocení klinických studií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27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017_podzim_DSAM051_Pavlík2[20190116150354873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IBA">
      <a:dk1>
        <a:sysClr val="windowText" lastClr="000000"/>
      </a:dk1>
      <a:lt1>
        <a:sysClr val="window" lastClr="FFFFFF"/>
      </a:lt1>
      <a:dk2>
        <a:srgbClr val="242852"/>
      </a:dk2>
      <a:lt2>
        <a:srgbClr val="D4E5F6"/>
      </a:lt2>
      <a:accent1>
        <a:srgbClr val="002E8A"/>
      </a:accent1>
      <a:accent2>
        <a:srgbClr val="6598FF"/>
      </a:accent2>
      <a:accent3>
        <a:srgbClr val="002776"/>
      </a:accent3>
      <a:accent4>
        <a:srgbClr val="0038A9"/>
      </a:accent4>
      <a:accent5>
        <a:srgbClr val="004EED"/>
      </a:accent5>
      <a:accent6>
        <a:srgbClr val="4381FF"/>
      </a:accent6>
      <a:hlink>
        <a:srgbClr val="9454C3"/>
      </a:hlink>
      <a:folHlink>
        <a:srgbClr val="3EBBF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ba_sablona_4×3_cz.potx" id="{66E5407E-0763-4CED-94F7-CE0314AC6F56}" vid="{6F9C6E3C-1848-4264-99E8-79669ADBE3A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iba_sablona_4×3_cz</Template>
  <TotalTime>333</TotalTime>
  <Words>1147</Words>
  <Application>Microsoft Office PowerPoint</Application>
  <PresentationFormat>Předvádění na obrazovce (4:3)</PresentationFormat>
  <Paragraphs>229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Symbol</vt:lpstr>
      <vt:lpstr>Tahoma</vt:lpstr>
      <vt:lpstr>Wingdings</vt:lpstr>
      <vt:lpstr>Prezentace_MU_CZ</vt:lpstr>
      <vt:lpstr>Rovnice</vt:lpstr>
      <vt:lpstr>Plánování, organizace a hodnocení klinických studií</vt:lpstr>
      <vt:lpstr>Klíčové principy statistických odhadů</vt:lpstr>
      <vt:lpstr>Klíčové principy statistických odhadů</vt:lpstr>
      <vt:lpstr>Klíčové principy – zkreslení</vt:lpstr>
      <vt:lpstr>Klíčové principy – reprezentativnost</vt:lpstr>
      <vt:lpstr>Klíčové principy – srovnatelnost</vt:lpstr>
      <vt:lpstr>Klíčové principy – spolehlivost</vt:lpstr>
      <vt:lpstr>Klíčové principy – spolehlivost</vt:lpstr>
      <vt:lpstr>Klíčové principy – spolehlivost</vt:lpstr>
      <vt:lpstr>Klíčové aspekty – významnost</vt:lpstr>
      <vt:lpstr>Bodové a intervalové odhady</vt:lpstr>
      <vt:lpstr>Cíl výpočtu bodových odhadů</vt:lpstr>
      <vt:lpstr>Pojem kvantil</vt:lpstr>
      <vt:lpstr>Intervalový odhad</vt:lpstr>
      <vt:lpstr>Interval spolehlivosti pro průměr jako odhad střední hodnoty</vt:lpstr>
      <vt:lpstr>Interval spolehlivosti pro průměr jako odhad střední hodnoty</vt:lpstr>
      <vt:lpstr>Interval spolehlivosti pro průměr jako odhad střední hodnoty</vt:lpstr>
      <vt:lpstr>Interval spolehlivosti pro průměr jako odhad střední hodnoty</vt:lpstr>
      <vt:lpstr>Příklad – konstrukce intervalu spolehlivosti</vt:lpstr>
      <vt:lpstr>Interpretace intervalu spolehlivosti</vt:lpstr>
      <vt:lpstr>Použití intervalu spolehlivosti</vt:lpstr>
      <vt:lpstr>Klíčové principy – významnost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Plánování, organizace a hodnocení klinických studií</dc:title>
  <dc:creator>pavlik</dc:creator>
  <cp:lastModifiedBy>ucitel</cp:lastModifiedBy>
  <cp:revision>35</cp:revision>
  <cp:lastPrinted>1601-01-01T00:00:00Z</cp:lastPrinted>
  <dcterms:created xsi:type="dcterms:W3CDTF">2018-01-05T14:52:36Z</dcterms:created>
  <dcterms:modified xsi:type="dcterms:W3CDTF">2019-01-16T14:03:55Z</dcterms:modified>
</cp:coreProperties>
</file>