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3"/>
  </p:notesMasterIdLst>
  <p:sldIdLst>
    <p:sldId id="256" r:id="rId2"/>
    <p:sldId id="314" r:id="rId3"/>
    <p:sldId id="315" r:id="rId4"/>
    <p:sldId id="316" r:id="rId5"/>
    <p:sldId id="317" r:id="rId6"/>
    <p:sldId id="318" r:id="rId7"/>
    <p:sldId id="319" r:id="rId8"/>
    <p:sldId id="320" r:id="rId9"/>
    <p:sldId id="321" r:id="rId10"/>
    <p:sldId id="399" r:id="rId11"/>
    <p:sldId id="257" r:id="rId12"/>
    <p:sldId id="258" r:id="rId13"/>
    <p:sldId id="259" r:id="rId14"/>
    <p:sldId id="261" r:id="rId15"/>
    <p:sldId id="400" r:id="rId16"/>
    <p:sldId id="265" r:id="rId17"/>
    <p:sldId id="262" r:id="rId18"/>
    <p:sldId id="263" r:id="rId19"/>
    <p:sldId id="264" r:id="rId20"/>
    <p:sldId id="266" r:id="rId21"/>
    <p:sldId id="272" r:id="rId22"/>
    <p:sldId id="270" r:id="rId23"/>
    <p:sldId id="398" r:id="rId24"/>
    <p:sldId id="271" r:id="rId25"/>
    <p:sldId id="273" r:id="rId26"/>
    <p:sldId id="277" r:id="rId27"/>
    <p:sldId id="275" r:id="rId28"/>
    <p:sldId id="278" r:id="rId29"/>
    <p:sldId id="279" r:id="rId30"/>
    <p:sldId id="280" r:id="rId31"/>
    <p:sldId id="281" r:id="rId32"/>
    <p:sldId id="282" r:id="rId33"/>
    <p:sldId id="269" r:id="rId34"/>
    <p:sldId id="322" r:id="rId35"/>
    <p:sldId id="323" r:id="rId36"/>
    <p:sldId id="357" r:id="rId37"/>
    <p:sldId id="325" r:id="rId38"/>
    <p:sldId id="358" r:id="rId39"/>
    <p:sldId id="359" r:id="rId40"/>
    <p:sldId id="324" r:id="rId41"/>
    <p:sldId id="296" r:id="rId42"/>
    <p:sldId id="326" r:id="rId43"/>
    <p:sldId id="401" r:id="rId44"/>
    <p:sldId id="403" r:id="rId45"/>
    <p:sldId id="402" r:id="rId46"/>
    <p:sldId id="328" r:id="rId47"/>
    <p:sldId id="329" r:id="rId48"/>
    <p:sldId id="297" r:id="rId49"/>
    <p:sldId id="355" r:id="rId50"/>
    <p:sldId id="298" r:id="rId51"/>
    <p:sldId id="331" r:id="rId52"/>
    <p:sldId id="333" r:id="rId53"/>
    <p:sldId id="332" r:id="rId54"/>
    <p:sldId id="356" r:id="rId55"/>
    <p:sldId id="330" r:id="rId56"/>
    <p:sldId id="313" r:id="rId57"/>
    <p:sldId id="299" r:id="rId58"/>
    <p:sldId id="300" r:id="rId59"/>
    <p:sldId id="301" r:id="rId60"/>
    <p:sldId id="302" r:id="rId61"/>
    <p:sldId id="335" r:id="rId62"/>
    <p:sldId id="306" r:id="rId63"/>
    <p:sldId id="360" r:id="rId64"/>
    <p:sldId id="361" r:id="rId65"/>
    <p:sldId id="362" r:id="rId66"/>
    <p:sldId id="363" r:id="rId67"/>
    <p:sldId id="336" r:id="rId68"/>
    <p:sldId id="337" r:id="rId69"/>
    <p:sldId id="308" r:id="rId70"/>
    <p:sldId id="338" r:id="rId71"/>
    <p:sldId id="334" r:id="rId72"/>
    <p:sldId id="309" r:id="rId73"/>
    <p:sldId id="339" r:id="rId74"/>
    <p:sldId id="340" r:id="rId75"/>
    <p:sldId id="341" r:id="rId76"/>
    <p:sldId id="342" r:id="rId77"/>
    <p:sldId id="343" r:id="rId78"/>
    <p:sldId id="344" r:id="rId79"/>
    <p:sldId id="345" r:id="rId80"/>
    <p:sldId id="346" r:id="rId81"/>
    <p:sldId id="347" r:id="rId82"/>
    <p:sldId id="348" r:id="rId83"/>
    <p:sldId id="349" r:id="rId84"/>
    <p:sldId id="350" r:id="rId85"/>
    <p:sldId id="364" r:id="rId86"/>
    <p:sldId id="365" r:id="rId87"/>
    <p:sldId id="353" r:id="rId88"/>
    <p:sldId id="366" r:id="rId89"/>
    <p:sldId id="367" r:id="rId90"/>
    <p:sldId id="368" r:id="rId91"/>
    <p:sldId id="369" r:id="rId92"/>
    <p:sldId id="370" r:id="rId93"/>
    <p:sldId id="371" r:id="rId94"/>
    <p:sldId id="372" r:id="rId95"/>
    <p:sldId id="351" r:id="rId96"/>
    <p:sldId id="373" r:id="rId97"/>
    <p:sldId id="374" r:id="rId98"/>
    <p:sldId id="375" r:id="rId99"/>
    <p:sldId id="376" r:id="rId100"/>
    <p:sldId id="377" r:id="rId101"/>
    <p:sldId id="381" r:id="rId102"/>
    <p:sldId id="378" r:id="rId103"/>
    <p:sldId id="379" r:id="rId104"/>
    <p:sldId id="380" r:id="rId105"/>
    <p:sldId id="382" r:id="rId106"/>
    <p:sldId id="383" r:id="rId107"/>
    <p:sldId id="384" r:id="rId108"/>
    <p:sldId id="385" r:id="rId109"/>
    <p:sldId id="386" r:id="rId110"/>
    <p:sldId id="387" r:id="rId111"/>
    <p:sldId id="388" r:id="rId112"/>
    <p:sldId id="389" r:id="rId113"/>
    <p:sldId id="390" r:id="rId114"/>
    <p:sldId id="391" r:id="rId115"/>
    <p:sldId id="392" r:id="rId116"/>
    <p:sldId id="393" r:id="rId117"/>
    <p:sldId id="394" r:id="rId118"/>
    <p:sldId id="395" r:id="rId119"/>
    <p:sldId id="396" r:id="rId120"/>
    <p:sldId id="397" r:id="rId121"/>
    <p:sldId id="354" r:id="rId1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3060" y="-11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68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presProps" Target="pres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160B43-E5E8-4F96-BEB3-22B14BBB62EB}" type="datetimeFigureOut">
              <a:rPr lang="en-GB" smtClean="0"/>
              <a:t>20/04/2017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DFD5B9-DAC7-4695-9461-4387C1D36A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676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FD5B9-DAC7-4695-9461-4387C1D36AF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232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D0F337A2-EAC4-40D1-9CCF-64E60E8F6C9E}" type="slidenum">
              <a:rPr lang="cs-CZ" altLang="en-US" smtClean="0">
                <a:latin typeface="Arial" charset="0"/>
              </a:rPr>
              <a:pPr eaLnBrk="1" hangingPunct="1"/>
              <a:t>98</a:t>
            </a:fld>
            <a:endParaRPr lang="cs-CZ" altLang="en-US" smtClean="0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0563"/>
            <a:ext cx="4557712" cy="3417887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1400" smtClean="0"/>
              <a:t>In 1798, Jenner introduced 1</a:t>
            </a:r>
            <a:r>
              <a:rPr lang="en-US" altLang="en-US" sz="1400" baseline="30000" smtClean="0"/>
              <a:t>st</a:t>
            </a:r>
            <a:r>
              <a:rPr lang="en-US" altLang="en-US" sz="1400" smtClean="0"/>
              <a:t> vaccination (</a:t>
            </a:r>
            <a:r>
              <a:rPr lang="en-US" altLang="en-US" sz="1400" i="1" smtClean="0"/>
              <a:t>vacca</a:t>
            </a:r>
            <a:r>
              <a:rPr lang="en-US" altLang="en-US" sz="1400" smtClean="0"/>
              <a:t>: cow) following his experimentation with isolates of cow pox virus from ‘Blossom’.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18293-F9B4-4B43-AF93-3736BF89F6EA}" type="slidenum">
              <a:rPr lang="cs-CZ" smtClean="0"/>
              <a:t>99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5530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232A0-3A96-4F7C-99A5-CDAE5F0D2762}" type="datetimeFigureOut">
              <a:rPr lang="en-GB" smtClean="0"/>
              <a:t>20/04/2017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7C4BC-C57D-4ED4-9572-F0FA3579E6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037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232A0-3A96-4F7C-99A5-CDAE5F0D2762}" type="datetimeFigureOut">
              <a:rPr lang="en-GB" smtClean="0"/>
              <a:t>20/04/2017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7C4BC-C57D-4ED4-9572-F0FA3579E6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28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232A0-3A96-4F7C-99A5-CDAE5F0D2762}" type="datetimeFigureOut">
              <a:rPr lang="en-GB" smtClean="0"/>
              <a:t>20/04/2017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7C4BC-C57D-4ED4-9572-F0FA3579E6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176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Nadpis, text a k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klipart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1989D-8824-4026-A317-6D3A4C06238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2164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232A0-3A96-4F7C-99A5-CDAE5F0D2762}" type="datetimeFigureOut">
              <a:rPr lang="en-GB" smtClean="0"/>
              <a:t>20/04/2017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7C4BC-C57D-4ED4-9572-F0FA3579E6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797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232A0-3A96-4F7C-99A5-CDAE5F0D2762}" type="datetimeFigureOut">
              <a:rPr lang="en-GB" smtClean="0"/>
              <a:t>20/04/2017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7C4BC-C57D-4ED4-9572-F0FA3579E6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3846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232A0-3A96-4F7C-99A5-CDAE5F0D2762}" type="datetimeFigureOut">
              <a:rPr lang="en-GB" smtClean="0"/>
              <a:t>20/04/2017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7C4BC-C57D-4ED4-9572-F0FA3579E6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569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232A0-3A96-4F7C-99A5-CDAE5F0D2762}" type="datetimeFigureOut">
              <a:rPr lang="en-GB" smtClean="0"/>
              <a:t>20/04/2017</a:t>
            </a:fld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7C4BC-C57D-4ED4-9572-F0FA3579E6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85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232A0-3A96-4F7C-99A5-CDAE5F0D2762}" type="datetimeFigureOut">
              <a:rPr lang="en-GB" smtClean="0"/>
              <a:t>20/04/2017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7C4BC-C57D-4ED4-9572-F0FA3579E6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859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232A0-3A96-4F7C-99A5-CDAE5F0D2762}" type="datetimeFigureOut">
              <a:rPr lang="en-GB" smtClean="0"/>
              <a:t>20/04/2017</a:t>
            </a:fld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7C4BC-C57D-4ED4-9572-F0FA3579E6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886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232A0-3A96-4F7C-99A5-CDAE5F0D2762}" type="datetimeFigureOut">
              <a:rPr lang="en-GB" smtClean="0"/>
              <a:t>20/04/2017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7C4BC-C57D-4ED4-9572-F0FA3579E6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9024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232A0-3A96-4F7C-99A5-CDAE5F0D2762}" type="datetimeFigureOut">
              <a:rPr lang="en-GB" smtClean="0"/>
              <a:t>20/04/2017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7C4BC-C57D-4ED4-9572-F0FA3579E6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086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232A0-3A96-4F7C-99A5-CDAE5F0D2762}" type="datetimeFigureOut">
              <a:rPr lang="en-GB" smtClean="0"/>
              <a:t>20/04/2017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7C4BC-C57D-4ED4-9572-F0FA3579E6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06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hyperlink" Target="http://gsbs.utmb.edu/microbook/ch001c.htm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3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Anti-infekční imunita</a:t>
            </a:r>
            <a:endParaRPr lang="en-GB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Marcela Vlková</a:t>
            </a:r>
          </a:p>
        </p:txBody>
      </p:sp>
    </p:spTree>
    <p:extLst>
      <p:ext uri="{BB962C8B-B14F-4D97-AF65-F5344CB8AC3E}">
        <p14:creationId xmlns:p14="http://schemas.microsoft.com/office/powerpoint/2010/main" val="141715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Časová posloupnost imunitní odpovědi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268760"/>
            <a:ext cx="9361040" cy="558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995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Tahoma" pitchFamily="34" charset="0"/>
              </a:rPr>
              <a:t>Imunologické adjuvans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r>
              <a:rPr lang="cs-CZ" sz="2800" dirty="0"/>
              <a:t>anorganické či organické chemické látky, makromolekuly nebo celé buňky některých usmrcených bakterií, které nespecificky zesilují imunitní reakci na podaný </a:t>
            </a:r>
            <a:r>
              <a:rPr lang="cs-CZ" sz="2800" dirty="0" smtClean="0"/>
              <a:t>antigen</a:t>
            </a:r>
          </a:p>
          <a:p>
            <a:pPr algn="just">
              <a:lnSpc>
                <a:spcPct val="90000"/>
              </a:lnSpc>
            </a:pPr>
            <a:r>
              <a:rPr lang="cs-CZ" sz="2800" dirty="0"/>
              <a:t>váže antigen, zabraňuje jeho rychlému uvolnění z místa aplikace a jeho </a:t>
            </a:r>
            <a:r>
              <a:rPr lang="cs-CZ" sz="2800" dirty="0" smtClean="0"/>
              <a:t>degradaci</a:t>
            </a:r>
          </a:p>
          <a:p>
            <a:pPr algn="just">
              <a:lnSpc>
                <a:spcPct val="90000"/>
              </a:lnSpc>
            </a:pPr>
            <a:r>
              <a:rPr lang="cs-CZ" sz="2800" dirty="0"/>
              <a:t>mohou antigen prezentující buňky antigen lépe fagocytovat</a:t>
            </a:r>
            <a:r>
              <a:rPr lang="cs-CZ" sz="2800" dirty="0" smtClean="0"/>
              <a:t>.</a:t>
            </a:r>
          </a:p>
          <a:p>
            <a:pPr algn="just">
              <a:lnSpc>
                <a:spcPct val="90000"/>
              </a:lnSpc>
            </a:pPr>
            <a:r>
              <a:rPr lang="cs-CZ" sz="2800" dirty="0"/>
              <a:t>může aktivovat monocyty a makrofágy, nebo podporovat produkci </a:t>
            </a:r>
            <a:r>
              <a:rPr lang="cs-CZ" sz="2800" dirty="0" err="1" smtClean="0"/>
              <a:t>cytokinů</a:t>
            </a:r>
            <a:endParaRPr lang="cs-CZ" sz="2800" dirty="0" smtClean="0"/>
          </a:p>
          <a:p>
            <a:pPr>
              <a:lnSpc>
                <a:spcPct val="90000"/>
              </a:lnSpc>
              <a:buFontTx/>
              <a:buNone/>
            </a:pPr>
            <a:endParaRPr lang="cs-CZ" sz="2400" i="1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05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8001000" cy="1027112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Tahoma" pitchFamily="34" charset="0"/>
              </a:rPr>
              <a:t>Imunologické adjuvans</a:t>
            </a:r>
            <a:r>
              <a:rPr lang="cs-CZ" sz="4000" b="1" dirty="0" smtClean="0">
                <a:solidFill>
                  <a:srgbClr val="990033"/>
                </a:solidFill>
              </a:rPr>
              <a:t> </a:t>
            </a:r>
            <a:endParaRPr lang="cs-CZ" sz="4000" b="1" dirty="0">
              <a:solidFill>
                <a:srgbClr val="990033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57338"/>
            <a:ext cx="8001000" cy="46085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800" dirty="0"/>
              <a:t>Zesiluje a udržuje </a:t>
            </a:r>
            <a:r>
              <a:rPr lang="cs-CZ" sz="2800" dirty="0" err="1" smtClean="0"/>
              <a:t>imunogenost</a:t>
            </a:r>
            <a:r>
              <a:rPr lang="cs-CZ" sz="2800" dirty="0" smtClean="0"/>
              <a:t> </a:t>
            </a:r>
            <a:r>
              <a:rPr lang="cs-CZ" sz="2800" dirty="0"/>
              <a:t>antigenu.</a:t>
            </a:r>
          </a:p>
          <a:p>
            <a:pPr>
              <a:lnSpc>
                <a:spcPct val="90000"/>
              </a:lnSpc>
            </a:pPr>
            <a:r>
              <a:rPr lang="cs-CZ" sz="2800" dirty="0"/>
              <a:t>Účinně moduluje imunitní reakci.</a:t>
            </a:r>
          </a:p>
          <a:p>
            <a:pPr>
              <a:lnSpc>
                <a:spcPct val="90000"/>
              </a:lnSpc>
            </a:pPr>
            <a:r>
              <a:rPr lang="cs-CZ" sz="2800" dirty="0"/>
              <a:t>Redukuje potřebné množství antigenu i </a:t>
            </a:r>
            <a:r>
              <a:rPr lang="cs-CZ" sz="2800" dirty="0" smtClean="0"/>
              <a:t>nutnost </a:t>
            </a:r>
            <a:r>
              <a:rPr lang="cs-CZ" sz="2800" dirty="0"/>
              <a:t>opakovaného podání.</a:t>
            </a:r>
          </a:p>
          <a:p>
            <a:pPr>
              <a:lnSpc>
                <a:spcPct val="90000"/>
              </a:lnSpc>
            </a:pPr>
            <a:r>
              <a:rPr lang="cs-CZ" sz="2800" dirty="0"/>
              <a:t>Zlepšuje účinnost </a:t>
            </a:r>
            <a:r>
              <a:rPr lang="cs-CZ" sz="2800" dirty="0" smtClean="0"/>
              <a:t>vakcín </a:t>
            </a:r>
            <a:r>
              <a:rPr lang="cs-CZ" sz="2800" dirty="0"/>
              <a:t>u novorozenců, </a:t>
            </a:r>
            <a:r>
              <a:rPr lang="cs-CZ" sz="2800" dirty="0" smtClean="0"/>
              <a:t>starých </a:t>
            </a:r>
            <a:r>
              <a:rPr lang="cs-CZ" sz="2800" dirty="0"/>
              <a:t>osob i nemocných s podlomenou </a:t>
            </a:r>
            <a:r>
              <a:rPr lang="cs-CZ" sz="2800" dirty="0" smtClean="0"/>
              <a:t>imunitou</a:t>
            </a:r>
            <a:r>
              <a:rPr lang="cs-CZ" sz="2800" dirty="0"/>
              <a:t>.</a:t>
            </a:r>
          </a:p>
          <a:p>
            <a:pPr>
              <a:lnSpc>
                <a:spcPct val="90000"/>
              </a:lnSpc>
            </a:pPr>
            <a:r>
              <a:rPr lang="cs-CZ" sz="2800" dirty="0"/>
              <a:t>Jejich význam je zvlášť důležitý u strukturálně </a:t>
            </a:r>
            <a:r>
              <a:rPr lang="cs-CZ" sz="2800" dirty="0" smtClean="0"/>
              <a:t>jednoduchých </a:t>
            </a:r>
            <a:r>
              <a:rPr lang="cs-CZ" sz="2800" dirty="0"/>
              <a:t>preparátů.  </a:t>
            </a:r>
          </a:p>
        </p:txBody>
      </p:sp>
    </p:spTree>
    <p:extLst>
      <p:ext uri="{BB962C8B-B14F-4D97-AF65-F5344CB8AC3E}">
        <p14:creationId xmlns:p14="http://schemas.microsoft.com/office/powerpoint/2010/main" val="205365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Freudovo adjuvans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tvořeno </a:t>
            </a:r>
            <a:r>
              <a:rPr lang="cs-CZ" dirty="0"/>
              <a:t>směsí minerálních olejů, vosků a inaktivovaných </a:t>
            </a:r>
            <a:r>
              <a:rPr lang="cs-CZ" dirty="0" err="1"/>
              <a:t>Mycobacterium</a:t>
            </a:r>
            <a:r>
              <a:rPr lang="cs-CZ" dirty="0"/>
              <a:t> </a:t>
            </a:r>
            <a:r>
              <a:rPr lang="cs-CZ" dirty="0" err="1" smtClean="0"/>
              <a:t>tuberculosis</a:t>
            </a:r>
            <a:endParaRPr lang="cs-CZ" dirty="0" smtClean="0"/>
          </a:p>
          <a:p>
            <a:r>
              <a:rPr lang="cs-CZ" dirty="0"/>
              <a:t>nekompletní adjuvans pak obsahuje pouze olejovou </a:t>
            </a:r>
            <a:r>
              <a:rPr lang="cs-CZ" dirty="0" smtClean="0"/>
              <a:t>emulzi</a:t>
            </a:r>
          </a:p>
          <a:p>
            <a:r>
              <a:rPr lang="cs-CZ" dirty="0" smtClean="0"/>
              <a:t>používá se ve </a:t>
            </a:r>
            <a:r>
              <a:rPr lang="cs-CZ" dirty="0"/>
              <a:t>veterinárním lékařství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9795889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Adjuvans v humánní medicíně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hydroxid hlinitý </a:t>
            </a:r>
            <a:endParaRPr lang="cs-CZ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err="1" smtClean="0"/>
              <a:t>hexavakcína</a:t>
            </a:r>
            <a:r>
              <a:rPr lang="cs-CZ" dirty="0"/>
              <a:t>, </a:t>
            </a:r>
            <a:endParaRPr lang="cs-CZ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smtClean="0"/>
              <a:t>samostatné </a:t>
            </a:r>
            <a:r>
              <a:rPr lang="cs-CZ" dirty="0"/>
              <a:t>očkování tetanickým </a:t>
            </a:r>
            <a:r>
              <a:rPr lang="cs-CZ" dirty="0" smtClean="0"/>
              <a:t>toxoidem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fosforečnan </a:t>
            </a:r>
            <a:r>
              <a:rPr lang="cs-CZ" dirty="0"/>
              <a:t>hlinitý </a:t>
            </a:r>
            <a:r>
              <a:rPr lang="cs-CZ" dirty="0" smtClean="0"/>
              <a:t>	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smtClean="0"/>
              <a:t>očkování </a:t>
            </a:r>
            <a:r>
              <a:rPr lang="cs-CZ" dirty="0"/>
              <a:t>proti </a:t>
            </a:r>
            <a:r>
              <a:rPr lang="cs-CZ" dirty="0" err="1"/>
              <a:t>hepatitídě</a:t>
            </a:r>
            <a:r>
              <a:rPr lang="cs-CZ" dirty="0"/>
              <a:t> </a:t>
            </a:r>
            <a:r>
              <a:rPr lang="cs-CZ" dirty="0" smtClean="0"/>
              <a:t>B </a:t>
            </a:r>
            <a:r>
              <a:rPr lang="cs-CZ" dirty="0"/>
              <a:t> </a:t>
            </a:r>
            <a:endParaRPr lang="cs-CZ" dirty="0" smtClean="0"/>
          </a:p>
          <a:p>
            <a:r>
              <a:rPr lang="cs-CZ" dirty="0" smtClean="0"/>
              <a:t>fosforečnan </a:t>
            </a:r>
            <a:r>
              <a:rPr lang="cs-CZ" dirty="0"/>
              <a:t>vápenatý </a:t>
            </a:r>
            <a:endParaRPr lang="cs-CZ" dirty="0" smtClean="0"/>
          </a:p>
          <a:p>
            <a:pPr lvl="1"/>
            <a:r>
              <a:rPr lang="cs-CZ" dirty="0" smtClean="0"/>
              <a:t>alergenové vakcíny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3323491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Moderní adjuvans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vakcína </a:t>
            </a:r>
            <a:r>
              <a:rPr lang="cs-CZ" dirty="0"/>
              <a:t>proti rakovině děložního čípku obsahující AS04 (</a:t>
            </a:r>
            <a:r>
              <a:rPr lang="cs-CZ" dirty="0" err="1"/>
              <a:t>deacylovaný</a:t>
            </a:r>
            <a:r>
              <a:rPr lang="cs-CZ" dirty="0"/>
              <a:t> lipopolysacharid adsorbovaný na hydroxidu hlinitém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r>
              <a:rPr lang="cs-CZ" dirty="0"/>
              <a:t>indukuje vyšší a delší protilátkovou odpověď, ale také mnohem silnější specifickou imunitní paměť ve srovnání s hodnotami pozorovanými po vakcinaci pouze s aluminiovou solí. </a:t>
            </a:r>
            <a:endParaRPr lang="en-GB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0856262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4000" b="1" dirty="0">
                <a:solidFill>
                  <a:srgbClr val="990033"/>
                </a:solidFill>
              </a:rPr>
              <a:t>Adjuvans: </a:t>
            </a:r>
            <a:br>
              <a:rPr lang="cs-CZ" sz="4000" b="1" dirty="0">
                <a:solidFill>
                  <a:srgbClr val="990033"/>
                </a:solidFill>
              </a:rPr>
            </a:br>
            <a:r>
              <a:rPr lang="cs-CZ" sz="4000" b="1" dirty="0">
                <a:solidFill>
                  <a:srgbClr val="990033"/>
                </a:solidFill>
              </a:rPr>
              <a:t>základní mechanismy účinku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700213"/>
            <a:ext cx="8713787" cy="4752975"/>
          </a:xfrm>
          <a:ln/>
          <a:extLst>
            <a:ext uri="{91240B29-F687-4F45-9708-019B960494DF}">
              <a14:hiddenLine xmlns:a14="http://schemas.microsoft.com/office/drawing/2010/main" w="38100" cmpd="sng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sz="900" u="sng" dirty="0">
              <a:solidFill>
                <a:schemeClr val="folHlink"/>
              </a:solidFill>
            </a:endParaRPr>
          </a:p>
          <a:p>
            <a:pPr>
              <a:lnSpc>
                <a:spcPct val="80000"/>
              </a:lnSpc>
            </a:pPr>
            <a:r>
              <a:rPr lang="cs-CZ" sz="2400" u="sng" dirty="0" smtClean="0">
                <a:solidFill>
                  <a:schemeClr val="folHlink"/>
                </a:solidFill>
                <a:latin typeface="Tahoma" pitchFamily="34" charset="0"/>
              </a:rPr>
              <a:t>„</a:t>
            </a:r>
            <a:r>
              <a:rPr lang="cs-CZ" sz="2800" u="sng" dirty="0">
                <a:solidFill>
                  <a:srgbClr val="002060"/>
                </a:solidFill>
              </a:rPr>
              <a:t>Doručení“ antigenu</a:t>
            </a:r>
            <a:r>
              <a:rPr lang="cs-CZ" sz="2800" dirty="0">
                <a:solidFill>
                  <a:srgbClr val="002060"/>
                </a:solidFill>
              </a:rPr>
              <a:t> buňkám a orgánům </a:t>
            </a:r>
            <a:r>
              <a:rPr lang="cs-CZ" sz="2800" dirty="0" smtClean="0">
                <a:solidFill>
                  <a:srgbClr val="002060"/>
                </a:solidFill>
              </a:rPr>
              <a:t>imunitního systému </a:t>
            </a:r>
            <a:endParaRPr lang="cs-CZ" sz="2800" dirty="0">
              <a:solidFill>
                <a:srgbClr val="002060"/>
              </a:solidFill>
            </a:endParaRPr>
          </a:p>
          <a:p>
            <a:pPr lvl="1">
              <a:lnSpc>
                <a:spcPct val="80000"/>
              </a:lnSpc>
            </a:pPr>
            <a:r>
              <a:rPr lang="cs-CZ" sz="2400" i="1" dirty="0" smtClean="0">
                <a:solidFill>
                  <a:srgbClr val="002060"/>
                </a:solidFill>
              </a:rPr>
              <a:t>minerální soli</a:t>
            </a:r>
          </a:p>
          <a:p>
            <a:pPr lvl="1">
              <a:lnSpc>
                <a:spcPct val="80000"/>
              </a:lnSpc>
            </a:pPr>
            <a:r>
              <a:rPr lang="cs-CZ" sz="2400" i="1" dirty="0" smtClean="0">
                <a:solidFill>
                  <a:srgbClr val="002060"/>
                </a:solidFill>
              </a:rPr>
              <a:t>emulse</a:t>
            </a:r>
          </a:p>
          <a:p>
            <a:pPr lvl="1">
              <a:lnSpc>
                <a:spcPct val="80000"/>
              </a:lnSpc>
            </a:pPr>
            <a:r>
              <a:rPr lang="cs-CZ" sz="2400" i="1" dirty="0" err="1" smtClean="0">
                <a:solidFill>
                  <a:srgbClr val="002060"/>
                </a:solidFill>
              </a:rPr>
              <a:t>liposomy</a:t>
            </a:r>
            <a:r>
              <a:rPr lang="cs-CZ" sz="2400" i="1" dirty="0" smtClean="0">
                <a:solidFill>
                  <a:srgbClr val="002060"/>
                </a:solidFill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cs-CZ" sz="2400" i="1" dirty="0" err="1" smtClean="0">
                <a:solidFill>
                  <a:srgbClr val="002060"/>
                </a:solidFill>
              </a:rPr>
              <a:t>virosomy</a:t>
            </a:r>
            <a:r>
              <a:rPr lang="cs-CZ" sz="2400" i="1" dirty="0">
                <a:solidFill>
                  <a:srgbClr val="002060"/>
                </a:solidFill>
              </a:rPr>
              <a:t>,  </a:t>
            </a:r>
          </a:p>
          <a:p>
            <a:pPr lvl="1">
              <a:lnSpc>
                <a:spcPct val="80000"/>
              </a:lnSpc>
            </a:pPr>
            <a:r>
              <a:rPr lang="cs-CZ" sz="2400" i="1" dirty="0" err="1" smtClean="0">
                <a:solidFill>
                  <a:srgbClr val="002060"/>
                </a:solidFill>
              </a:rPr>
              <a:t>biodegradovatelné</a:t>
            </a:r>
            <a:r>
              <a:rPr lang="cs-CZ" sz="2400" i="1" dirty="0" smtClean="0">
                <a:solidFill>
                  <a:srgbClr val="002060"/>
                </a:solidFill>
              </a:rPr>
              <a:t> </a:t>
            </a:r>
            <a:r>
              <a:rPr lang="cs-CZ" sz="2400" i="1" dirty="0">
                <a:solidFill>
                  <a:srgbClr val="002060"/>
                </a:solidFill>
              </a:rPr>
              <a:t>polymerní mikrosféry</a:t>
            </a:r>
            <a:r>
              <a:rPr lang="cs-CZ" sz="2400" i="1" dirty="0" smtClean="0">
                <a:solidFill>
                  <a:srgbClr val="002060"/>
                </a:solidFill>
              </a:rPr>
              <a:t>,</a:t>
            </a:r>
          </a:p>
          <a:p>
            <a:pPr lvl="1">
              <a:lnSpc>
                <a:spcPct val="80000"/>
              </a:lnSpc>
            </a:pPr>
            <a:r>
              <a:rPr lang="cs-CZ" sz="2400" i="1" dirty="0" smtClean="0">
                <a:solidFill>
                  <a:srgbClr val="002060"/>
                </a:solidFill>
              </a:rPr>
              <a:t> </a:t>
            </a:r>
            <a:r>
              <a:rPr lang="cs-CZ" sz="2400" i="1" dirty="0">
                <a:solidFill>
                  <a:srgbClr val="002060"/>
                </a:solidFill>
              </a:rPr>
              <a:t>ISCOM </a:t>
            </a:r>
            <a:r>
              <a:rPr lang="cs-CZ" sz="2400" i="1" dirty="0" smtClean="0">
                <a:solidFill>
                  <a:srgbClr val="002060"/>
                </a:solidFill>
              </a:rPr>
              <a:t>(</a:t>
            </a:r>
            <a:r>
              <a:rPr lang="cs-CZ" sz="2400" i="1" dirty="0" err="1">
                <a:solidFill>
                  <a:srgbClr val="002060"/>
                </a:solidFill>
              </a:rPr>
              <a:t>immune</a:t>
            </a:r>
            <a:r>
              <a:rPr lang="cs-CZ" sz="2400" i="1" dirty="0">
                <a:solidFill>
                  <a:srgbClr val="002060"/>
                </a:solidFill>
              </a:rPr>
              <a:t> </a:t>
            </a:r>
            <a:r>
              <a:rPr lang="cs-CZ" sz="2400" i="1" dirty="0" err="1">
                <a:solidFill>
                  <a:srgbClr val="002060"/>
                </a:solidFill>
              </a:rPr>
              <a:t>stimulating</a:t>
            </a:r>
            <a:r>
              <a:rPr lang="cs-CZ" sz="2400" i="1" dirty="0">
                <a:solidFill>
                  <a:srgbClr val="002060"/>
                </a:solidFill>
              </a:rPr>
              <a:t> </a:t>
            </a:r>
            <a:r>
              <a:rPr lang="cs-CZ" sz="2400" i="1" dirty="0" err="1" smtClean="0">
                <a:solidFill>
                  <a:srgbClr val="002060"/>
                </a:solidFill>
              </a:rPr>
              <a:t>complexes</a:t>
            </a:r>
            <a:r>
              <a:rPr lang="cs-CZ" sz="2400" i="1" dirty="0" smtClean="0">
                <a:solidFill>
                  <a:srgbClr val="002060"/>
                </a:solidFill>
              </a:rPr>
              <a:t>)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cs-CZ" sz="2400" i="1" dirty="0" smtClean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</a:pPr>
            <a:r>
              <a:rPr lang="cs-CZ" sz="2800" u="sng" dirty="0" err="1" smtClean="0">
                <a:solidFill>
                  <a:srgbClr val="002060"/>
                </a:solidFill>
              </a:rPr>
              <a:t>Imunostimulace</a:t>
            </a:r>
            <a:r>
              <a:rPr lang="cs-CZ" sz="2800" dirty="0" smtClean="0">
                <a:solidFill>
                  <a:srgbClr val="002060"/>
                </a:solidFill>
              </a:rPr>
              <a:t> aktivace buněk vrozené imunity</a:t>
            </a:r>
          </a:p>
          <a:p>
            <a:pPr>
              <a:lnSpc>
                <a:spcPct val="80000"/>
              </a:lnSpc>
            </a:pPr>
            <a:r>
              <a:rPr lang="cs-CZ" sz="2800" i="1" dirty="0" smtClean="0">
                <a:solidFill>
                  <a:srgbClr val="002060"/>
                </a:solidFill>
              </a:rPr>
              <a:t>     </a:t>
            </a:r>
            <a:r>
              <a:rPr lang="cs-CZ" sz="2800" i="1" dirty="0">
                <a:solidFill>
                  <a:srgbClr val="002060"/>
                </a:solidFill>
              </a:rPr>
              <a:t>ligandy TLR, </a:t>
            </a:r>
            <a:r>
              <a:rPr lang="cs-CZ" sz="2800" i="1" dirty="0" err="1">
                <a:solidFill>
                  <a:srgbClr val="002060"/>
                </a:solidFill>
              </a:rPr>
              <a:t>cytokiny</a:t>
            </a:r>
            <a:r>
              <a:rPr lang="cs-CZ" sz="2800" i="1" dirty="0">
                <a:solidFill>
                  <a:srgbClr val="002060"/>
                </a:solidFill>
              </a:rPr>
              <a:t>, saponiny, bakteriální </a:t>
            </a:r>
            <a:r>
              <a:rPr lang="cs-CZ" sz="2800" i="1" dirty="0" smtClean="0">
                <a:solidFill>
                  <a:srgbClr val="002060"/>
                </a:solidFill>
              </a:rPr>
              <a:t>exotoxiny</a:t>
            </a:r>
          </a:p>
          <a:p>
            <a:pPr>
              <a:lnSpc>
                <a:spcPct val="80000"/>
              </a:lnSpc>
            </a:pPr>
            <a:endParaRPr lang="cs-CZ" sz="2800" i="1" dirty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</a:pPr>
            <a:r>
              <a:rPr lang="cs-CZ" sz="2800" i="1" dirty="0" smtClean="0">
                <a:solidFill>
                  <a:srgbClr val="990033"/>
                </a:solidFill>
              </a:rPr>
              <a:t>Budoucnost </a:t>
            </a:r>
            <a:r>
              <a:rPr lang="cs-CZ" sz="2800" i="1" dirty="0">
                <a:solidFill>
                  <a:srgbClr val="990033"/>
                </a:solidFill>
              </a:rPr>
              <a:t>mají </a:t>
            </a:r>
            <a:r>
              <a:rPr lang="cs-CZ" sz="2800" i="1" u="sng" dirty="0">
                <a:solidFill>
                  <a:srgbClr val="990033"/>
                </a:solidFill>
              </a:rPr>
              <a:t>komplexní adjuvantní systémy </a:t>
            </a:r>
            <a:r>
              <a:rPr lang="cs-CZ" sz="2800" i="1" dirty="0">
                <a:solidFill>
                  <a:srgbClr val="990033"/>
                </a:solidFill>
              </a:rPr>
              <a:t>(integrovaná </a:t>
            </a:r>
          </a:p>
          <a:p>
            <a:pPr>
              <a:lnSpc>
                <a:spcPct val="80000"/>
              </a:lnSpc>
            </a:pPr>
            <a:r>
              <a:rPr lang="cs-CZ" sz="2800" i="1" dirty="0">
                <a:solidFill>
                  <a:srgbClr val="990033"/>
                </a:solidFill>
              </a:rPr>
              <a:t>adjuvancia); je nutno vzít v úvahu zvláštnosti patogeneze i</a:t>
            </a:r>
          </a:p>
          <a:p>
            <a:pPr>
              <a:lnSpc>
                <a:spcPct val="80000"/>
              </a:lnSpc>
            </a:pPr>
            <a:r>
              <a:rPr lang="cs-CZ" sz="2800" i="1" dirty="0">
                <a:solidFill>
                  <a:srgbClr val="990033"/>
                </a:solidFill>
              </a:rPr>
              <a:t>rozdílné imunogenní </a:t>
            </a:r>
            <a:r>
              <a:rPr lang="cs-CZ" sz="2800" i="1" dirty="0" smtClean="0">
                <a:solidFill>
                  <a:srgbClr val="990033"/>
                </a:solidFill>
              </a:rPr>
              <a:t>vlastnosti</a:t>
            </a:r>
            <a:endParaRPr lang="cs-CZ" sz="2400" i="1" dirty="0">
              <a:solidFill>
                <a:srgbClr val="990033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52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304800"/>
            <a:ext cx="8856662" cy="820738"/>
          </a:xfrm>
        </p:spPr>
        <p:txBody>
          <a:bodyPr/>
          <a:lstStyle/>
          <a:p>
            <a:r>
              <a:rPr lang="cs-CZ" sz="2800" dirty="0">
                <a:solidFill>
                  <a:srgbClr val="990033"/>
                </a:solidFill>
              </a:rPr>
              <a:t>  </a:t>
            </a:r>
            <a:r>
              <a:rPr lang="cs-CZ" sz="4000" b="1" dirty="0">
                <a:solidFill>
                  <a:srgbClr val="990033"/>
                </a:solidFill>
              </a:rPr>
              <a:t>Adjuvans aktivuje dendritické buňky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001000" cy="48450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400" b="1" dirty="0">
                <a:solidFill>
                  <a:srgbClr val="002060"/>
                </a:solidFill>
              </a:rPr>
              <a:t>Aktivace přímá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400" dirty="0">
                <a:solidFill>
                  <a:srgbClr val="002060"/>
                </a:solidFill>
              </a:rPr>
              <a:t>      interakce složek adjuvans charakteru „PAMP“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400" dirty="0">
                <a:solidFill>
                  <a:srgbClr val="002060"/>
                </a:solidFill>
              </a:rPr>
              <a:t>      s TLR i dalšími PRR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cs-CZ" sz="2400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400" b="1" dirty="0">
                <a:solidFill>
                  <a:srgbClr val="002060"/>
                </a:solidFill>
              </a:rPr>
              <a:t>Aktivace nepřímá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400" dirty="0">
                <a:solidFill>
                  <a:srgbClr val="002060"/>
                </a:solidFill>
              </a:rPr>
              <a:t>      prostřednictvím „DAMP“ uvolňovaných při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400" dirty="0">
                <a:solidFill>
                  <a:srgbClr val="002060"/>
                </a:solidFill>
              </a:rPr>
              <a:t>      poškození tkání mikroby (kyselina močová,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400" dirty="0">
                <a:solidFill>
                  <a:srgbClr val="002060"/>
                </a:solidFill>
              </a:rPr>
              <a:t>      ATP, HMGB-1)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cs-CZ" sz="2400" dirty="0">
              <a:solidFill>
                <a:srgbClr val="990033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400" dirty="0">
                <a:solidFill>
                  <a:srgbClr val="990033"/>
                </a:solidFill>
              </a:rPr>
              <a:t>Význam „fylogeneticky konservovaných“ struktur </a:t>
            </a:r>
            <a:r>
              <a:rPr lang="cs-CZ" sz="2400" dirty="0" smtClean="0">
                <a:solidFill>
                  <a:srgbClr val="990033"/>
                </a:solidFill>
              </a:rPr>
              <a:t>mikrobů</a:t>
            </a:r>
            <a:r>
              <a:rPr lang="cs-CZ" sz="2400" dirty="0">
                <a:solidFill>
                  <a:srgbClr val="990033"/>
                </a:solidFill>
              </a:rPr>
              <a:t>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400" dirty="0">
                <a:solidFill>
                  <a:schemeClr val="folHlink"/>
                </a:solidFill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166018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6172200"/>
            <a:ext cx="8534400" cy="381000"/>
          </a:xfrm>
        </p:spPr>
        <p:txBody>
          <a:bodyPr/>
          <a:lstStyle/>
          <a:p>
            <a:pPr algn="r" eaLnBrk="1" hangingPunct="1"/>
            <a:r>
              <a:rPr lang="cs-CZ" altLang="en-US" sz="1600" smtClean="0">
                <a:latin typeface="Arial Unicode MS" pitchFamily="34" charset="-128"/>
              </a:rPr>
              <a:t>Autran B., et al.: </a:t>
            </a:r>
            <a:r>
              <a:rPr lang="cs-CZ" altLang="en-US" sz="1600" i="1" smtClean="0">
                <a:latin typeface="Arial Unicode MS" pitchFamily="34" charset="-128"/>
              </a:rPr>
              <a:t>Science</a:t>
            </a:r>
            <a:r>
              <a:rPr lang="cs-CZ" altLang="en-US" sz="1600" smtClean="0">
                <a:latin typeface="Arial Unicode MS" pitchFamily="34" charset="-128"/>
              </a:rPr>
              <a:t> 2004</a:t>
            </a:r>
            <a:r>
              <a:rPr lang="en-US" altLang="en-US" sz="1600" smtClean="0">
                <a:latin typeface="Arial Unicode MS" pitchFamily="34" charset="-128"/>
              </a:rPr>
              <a:t>;</a:t>
            </a:r>
            <a:r>
              <a:rPr lang="cs-CZ" altLang="en-US" sz="1600" smtClean="0">
                <a:latin typeface="Arial Unicode MS" pitchFamily="34" charset="-128"/>
              </a:rPr>
              <a:t> 305: 205-208</a:t>
            </a:r>
          </a:p>
        </p:txBody>
      </p:sp>
      <p:pic>
        <p:nvPicPr>
          <p:cNvPr id="28676" name="Picture 4" descr="File1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8610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865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>
                <a:latin typeface="Tahoma" pitchFamily="34" charset="0"/>
              </a:rPr>
              <a:t>Imunologická paměť a vakcinace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cs-CZ" sz="2800">
                <a:latin typeface="Tahoma" pitchFamily="34" charset="0"/>
              </a:rPr>
              <a:t>Otevřeným problémem protektivní účinnosti </a:t>
            </a:r>
          </a:p>
          <a:p>
            <a:pPr>
              <a:buFontTx/>
              <a:buNone/>
            </a:pPr>
            <a:r>
              <a:rPr lang="cs-CZ" sz="2800">
                <a:latin typeface="Tahoma" pitchFamily="34" charset="0"/>
              </a:rPr>
              <a:t>vakcinace je, zda se paměťové buňky, které</a:t>
            </a:r>
          </a:p>
          <a:p>
            <a:pPr>
              <a:buFontTx/>
              <a:buNone/>
            </a:pPr>
            <a:r>
              <a:rPr lang="cs-CZ" sz="2800">
                <a:latin typeface="Tahoma" pitchFamily="34" charset="0"/>
              </a:rPr>
              <a:t>jsou indukovány vakcinací, dokáží aktivovat</a:t>
            </a:r>
          </a:p>
          <a:p>
            <a:pPr>
              <a:buFontTx/>
              <a:buNone/>
            </a:pPr>
            <a:r>
              <a:rPr lang="cs-CZ" sz="2800">
                <a:latin typeface="Tahoma" pitchFamily="34" charset="0"/>
              </a:rPr>
              <a:t>a diferencovat do efektorových elementů ještě</a:t>
            </a:r>
          </a:p>
          <a:p>
            <a:pPr>
              <a:buFontTx/>
              <a:buNone/>
            </a:pPr>
            <a:r>
              <a:rPr lang="cs-CZ" sz="2800">
                <a:latin typeface="Tahoma" pitchFamily="34" charset="0"/>
              </a:rPr>
              <a:t>před tím, než se patogen začne projevovat.  </a:t>
            </a:r>
          </a:p>
        </p:txBody>
      </p:sp>
    </p:spTree>
    <p:extLst>
      <p:ext uri="{BB962C8B-B14F-4D97-AF65-F5344CB8AC3E}">
        <p14:creationId xmlns:p14="http://schemas.microsoft.com/office/powerpoint/2010/main" val="3459408151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en-US" sz="4000" smtClean="0"/>
              <a:t>Primární a sekundární imunitní odpověď</a:t>
            </a:r>
            <a:endParaRPr lang="en-US" altLang="en-US" sz="4000" smtClean="0"/>
          </a:p>
        </p:txBody>
      </p:sp>
      <p:pic>
        <p:nvPicPr>
          <p:cNvPr id="27651" name="Picture 4" descr="fig1_1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28788" y="1947863"/>
            <a:ext cx="5686425" cy="3829050"/>
          </a:xfrm>
          <a:noFill/>
        </p:spPr>
      </p:pic>
      <p:sp>
        <p:nvSpPr>
          <p:cNvPr id="27652" name="Text Box 7"/>
          <p:cNvSpPr txBox="1">
            <a:spLocks noChangeArrowheads="1"/>
          </p:cNvSpPr>
          <p:nvPr/>
        </p:nvSpPr>
        <p:spPr bwMode="auto">
          <a:xfrm>
            <a:off x="4695825" y="6238875"/>
            <a:ext cx="35226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altLang="en-US" sz="1400" b="1">
                <a:hlinkClick r:id="rId3"/>
              </a:rPr>
              <a:t>gsbs.utmb.edu/microbook/ch001c.htm</a:t>
            </a:r>
            <a:r>
              <a:rPr lang="en-US" altLang="en-US" sz="14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6689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cap="all" dirty="0" smtClean="0"/>
              <a:t>Infekční onemocnění</a:t>
            </a:r>
            <a:endParaRPr lang="en-GB" b="1" cap="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Výsledek dlouhodobé i krátkodobé interakce patogenního organismu s hostitelem</a:t>
            </a:r>
          </a:p>
          <a:p>
            <a:r>
              <a:rPr lang="cs-CZ" dirty="0" smtClean="0"/>
              <a:t>Patogenita: výsledek dlouhodobého vývoje- přizpůsobit se prostředí a připravit na boj s hostitelem</a:t>
            </a:r>
          </a:p>
          <a:p>
            <a:r>
              <a:rPr lang="cs-CZ" dirty="0" smtClean="0"/>
              <a:t>Virulence- výsledek krátkodobé interakce konkrétního kmene mikroorganismu a hostitele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068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476250"/>
            <a:ext cx="6910387" cy="1176338"/>
          </a:xfrm>
        </p:spPr>
        <p:txBody>
          <a:bodyPr/>
          <a:lstStyle/>
          <a:p>
            <a:pPr eaLnBrk="1" hangingPunct="1"/>
            <a:r>
              <a:rPr lang="cs-CZ" altLang="en-US" smtClean="0">
                <a:solidFill>
                  <a:schemeClr val="tx1"/>
                </a:solidFill>
              </a:rPr>
              <a:t>„Klasické“ vakcíny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4538" y="1752600"/>
            <a:ext cx="7924800" cy="4181475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cs-CZ" altLang="en-US" b="1" dirty="0" err="1" smtClean="0"/>
              <a:t>Atenuované</a:t>
            </a:r>
            <a:r>
              <a:rPr lang="cs-CZ" altLang="en-US" b="1" dirty="0" smtClean="0"/>
              <a:t> mikroby</a:t>
            </a:r>
            <a:r>
              <a:rPr lang="cs-CZ" altLang="en-US" dirty="0" smtClean="0"/>
              <a:t>: </a:t>
            </a:r>
            <a:r>
              <a:rPr lang="cs-CZ" altLang="en-US" u="sng" dirty="0" smtClean="0"/>
              <a:t>spalničky</a:t>
            </a:r>
            <a:r>
              <a:rPr lang="cs-CZ" altLang="en-US" dirty="0" smtClean="0"/>
              <a:t>, </a:t>
            </a:r>
            <a:r>
              <a:rPr lang="cs-CZ" altLang="en-US" u="sng" dirty="0" smtClean="0"/>
              <a:t>zarděnky</a:t>
            </a:r>
            <a:r>
              <a:rPr lang="cs-CZ" altLang="en-US" dirty="0" smtClean="0"/>
              <a:t>, </a:t>
            </a:r>
            <a:r>
              <a:rPr lang="cs-CZ" altLang="en-US" u="sng" dirty="0" smtClean="0"/>
              <a:t>příušnice,</a:t>
            </a:r>
            <a:r>
              <a:rPr lang="cs-CZ" altLang="en-US" dirty="0" smtClean="0"/>
              <a:t> </a:t>
            </a:r>
            <a:r>
              <a:rPr lang="cs-CZ" altLang="en-US" dirty="0" err="1" smtClean="0"/>
              <a:t>rotaviry</a:t>
            </a:r>
            <a:r>
              <a:rPr lang="cs-CZ" altLang="en-US" dirty="0" smtClean="0"/>
              <a:t>, </a:t>
            </a:r>
            <a:r>
              <a:rPr lang="cs-CZ" altLang="en-US" dirty="0" err="1" smtClean="0"/>
              <a:t>varicella</a:t>
            </a:r>
            <a:r>
              <a:rPr lang="cs-CZ" altLang="en-US" u="sng" dirty="0" smtClean="0"/>
              <a:t>, </a:t>
            </a:r>
            <a:r>
              <a:rPr lang="cs-CZ" altLang="en-US" dirty="0" smtClean="0"/>
              <a:t>BCG (proti TBC), poliomyelitis (Sabinova), cholera, žlutá zimnice </a:t>
            </a:r>
          </a:p>
          <a:p>
            <a:pPr eaLnBrk="1" hangingPunct="1"/>
            <a:r>
              <a:rPr lang="cs-CZ" altLang="en-US" b="1" dirty="0" smtClean="0"/>
              <a:t>Inaktivované mikroorganismy</a:t>
            </a:r>
            <a:r>
              <a:rPr lang="cs-CZ" altLang="en-US" dirty="0" smtClean="0"/>
              <a:t>:</a:t>
            </a:r>
            <a:r>
              <a:rPr lang="cs-CZ" altLang="en-US" u="sng" dirty="0" smtClean="0"/>
              <a:t> poliomyelitis </a:t>
            </a:r>
            <a:r>
              <a:rPr lang="cs-CZ" altLang="en-US" dirty="0" smtClean="0"/>
              <a:t>(</a:t>
            </a:r>
            <a:r>
              <a:rPr lang="cs-CZ" altLang="en-US" dirty="0" err="1" smtClean="0"/>
              <a:t>Salkova</a:t>
            </a:r>
            <a:r>
              <a:rPr lang="cs-CZ" altLang="en-US" dirty="0" smtClean="0"/>
              <a:t>), vzteklina, hepatitis A, klíšťová encefalitida, </a:t>
            </a:r>
            <a:r>
              <a:rPr lang="cs-CZ" altLang="en-US" dirty="0" err="1" smtClean="0"/>
              <a:t>cholera,mor</a:t>
            </a:r>
            <a:r>
              <a:rPr lang="cs-CZ" altLang="en-US" dirty="0" smtClean="0"/>
              <a:t>, dříve </a:t>
            </a:r>
            <a:r>
              <a:rPr lang="cs-CZ" altLang="en-US" dirty="0" err="1" smtClean="0"/>
              <a:t>pertusse</a:t>
            </a:r>
            <a:r>
              <a:rPr lang="cs-CZ" altLang="en-US" dirty="0" smtClean="0"/>
              <a:t>,</a:t>
            </a:r>
          </a:p>
          <a:p>
            <a:pPr eaLnBrk="1" hangingPunct="1"/>
            <a:r>
              <a:rPr lang="cs-CZ" altLang="en-US" b="1" dirty="0" smtClean="0"/>
              <a:t>Toxoidy </a:t>
            </a:r>
            <a:r>
              <a:rPr lang="cs-CZ" altLang="en-US" dirty="0" smtClean="0"/>
              <a:t>(chemicky modifikované, inaktivované): </a:t>
            </a:r>
            <a:r>
              <a:rPr lang="cs-CZ" altLang="en-US" u="sng" dirty="0" smtClean="0"/>
              <a:t>tetanus</a:t>
            </a:r>
            <a:r>
              <a:rPr lang="cs-CZ" altLang="en-US" dirty="0" smtClean="0"/>
              <a:t>, </a:t>
            </a:r>
            <a:r>
              <a:rPr lang="cs-CZ" altLang="en-US" u="sng" dirty="0" smtClean="0"/>
              <a:t>záškrt  </a:t>
            </a:r>
            <a:endParaRPr lang="cs-CZ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53860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260648"/>
            <a:ext cx="6910387" cy="1176338"/>
          </a:xfrm>
        </p:spPr>
        <p:txBody>
          <a:bodyPr/>
          <a:lstStyle/>
          <a:p>
            <a:pPr eaLnBrk="1" hangingPunct="1"/>
            <a:r>
              <a:rPr lang="cs-CZ" altLang="en-US" dirty="0" smtClean="0">
                <a:solidFill>
                  <a:schemeClr val="tx1"/>
                </a:solidFill>
              </a:rPr>
              <a:t>„Moderní“ vakcíny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340768"/>
            <a:ext cx="8964488" cy="5184576"/>
          </a:xfrm>
        </p:spPr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</a:pPr>
            <a:r>
              <a:rPr lang="cs-CZ" altLang="en-US" sz="2400" b="1" dirty="0" err="1" smtClean="0"/>
              <a:t>Podjednotkové</a:t>
            </a:r>
            <a:r>
              <a:rPr lang="cs-CZ" altLang="en-US" sz="2400" b="1" dirty="0" smtClean="0"/>
              <a:t>  </a:t>
            </a:r>
            <a:r>
              <a:rPr lang="cs-CZ" altLang="en-US" sz="2400" dirty="0" smtClean="0"/>
              <a:t>(izolované složky mikroorganismů):</a:t>
            </a:r>
            <a:r>
              <a:rPr lang="cs-CZ" altLang="en-US" sz="2400" b="1" dirty="0" smtClean="0"/>
              <a:t> </a:t>
            </a:r>
            <a:r>
              <a:rPr lang="cs-CZ" altLang="en-US" sz="2400" dirty="0" smtClean="0"/>
              <a:t>chřipková, </a:t>
            </a:r>
            <a:r>
              <a:rPr lang="cs-CZ" altLang="en-US" sz="2400" u="sng" dirty="0" err="1" smtClean="0"/>
              <a:t>pertusse</a:t>
            </a:r>
            <a:endParaRPr lang="cs-CZ" altLang="en-US" sz="2400" u="sng" dirty="0" smtClean="0"/>
          </a:p>
          <a:p>
            <a:pPr eaLnBrk="1" hangingPunct="1">
              <a:lnSpc>
                <a:spcPct val="120000"/>
              </a:lnSpc>
            </a:pPr>
            <a:r>
              <a:rPr lang="cs-CZ" altLang="en-US" sz="2400" b="1" dirty="0" smtClean="0"/>
              <a:t>Polysacharidové </a:t>
            </a:r>
            <a:r>
              <a:rPr lang="cs-CZ" altLang="en-US" sz="2400" dirty="0" smtClean="0"/>
              <a:t>(polysacharidová pouzdra): </a:t>
            </a:r>
            <a:r>
              <a:rPr lang="cs-CZ" altLang="en-US" sz="2400" u="sng" dirty="0" err="1" smtClean="0"/>
              <a:t>Heamophilus</a:t>
            </a:r>
            <a:r>
              <a:rPr lang="cs-CZ" altLang="en-US" sz="2400" u="sng" dirty="0" smtClean="0"/>
              <a:t> </a:t>
            </a:r>
            <a:r>
              <a:rPr lang="cs-CZ" altLang="en-US" sz="2400" u="sng" dirty="0" err="1" smtClean="0"/>
              <a:t>influenzae</a:t>
            </a:r>
            <a:r>
              <a:rPr lang="cs-CZ" altLang="en-US" sz="2400" u="sng" dirty="0" smtClean="0"/>
              <a:t> B</a:t>
            </a:r>
            <a:r>
              <a:rPr lang="cs-CZ" altLang="en-US" sz="2400" dirty="0" smtClean="0"/>
              <a:t> (konjugovaná), </a:t>
            </a:r>
            <a:r>
              <a:rPr lang="cs-CZ" altLang="en-US" sz="2400" dirty="0" err="1" smtClean="0"/>
              <a:t>Meningococcus</a:t>
            </a:r>
            <a:r>
              <a:rPr lang="cs-CZ" altLang="en-US" sz="2400" dirty="0" smtClean="0"/>
              <a:t> (skupina A </a:t>
            </a:r>
            <a:r>
              <a:rPr lang="cs-CZ" altLang="en-US" sz="2400" dirty="0" err="1" smtClean="0"/>
              <a:t>a</a:t>
            </a:r>
            <a:r>
              <a:rPr lang="cs-CZ" altLang="en-US" sz="2400" dirty="0" smtClean="0"/>
              <a:t> C, konjugované i nekonjugované ), </a:t>
            </a:r>
            <a:r>
              <a:rPr lang="cs-CZ" altLang="en-US" sz="2400" dirty="0" err="1" smtClean="0"/>
              <a:t>Pneumococcus</a:t>
            </a:r>
            <a:r>
              <a:rPr lang="cs-CZ" altLang="en-US" sz="2400" dirty="0" smtClean="0"/>
              <a:t> (konjugovaná i nekonjugovaná)</a:t>
            </a:r>
          </a:p>
          <a:p>
            <a:pPr>
              <a:lnSpc>
                <a:spcPct val="120000"/>
              </a:lnSpc>
            </a:pPr>
            <a:r>
              <a:rPr lang="cs-CZ" altLang="en-US" sz="2400" b="1" dirty="0" smtClean="0"/>
              <a:t>Rekombinantní</a:t>
            </a:r>
            <a:r>
              <a:rPr lang="cs-CZ" altLang="en-US" sz="2400" dirty="0" smtClean="0"/>
              <a:t>: </a:t>
            </a:r>
            <a:r>
              <a:rPr lang="en-GB" sz="2400" dirty="0" err="1"/>
              <a:t>konkrétní</a:t>
            </a:r>
            <a:r>
              <a:rPr lang="en-GB" sz="2400" dirty="0"/>
              <a:t> gen z </a:t>
            </a:r>
            <a:r>
              <a:rPr lang="en-GB" sz="2400" dirty="0" err="1"/>
              <a:t>viru</a:t>
            </a:r>
            <a:r>
              <a:rPr lang="en-GB" sz="2400" dirty="0"/>
              <a:t>, </a:t>
            </a:r>
            <a:r>
              <a:rPr lang="en-GB" sz="2400" dirty="0" err="1"/>
              <a:t>baktérie</a:t>
            </a:r>
            <a:r>
              <a:rPr lang="en-GB" sz="2400" dirty="0"/>
              <a:t> </a:t>
            </a:r>
            <a:r>
              <a:rPr lang="en-GB" sz="2400" dirty="0" err="1"/>
              <a:t>či</a:t>
            </a:r>
            <a:r>
              <a:rPr lang="en-GB" sz="2400" dirty="0"/>
              <a:t> </a:t>
            </a:r>
            <a:r>
              <a:rPr lang="en-GB" sz="2400" dirty="0" err="1"/>
              <a:t>parazita</a:t>
            </a:r>
            <a:r>
              <a:rPr lang="en-GB" sz="2400" dirty="0"/>
              <a:t>, </a:t>
            </a:r>
            <a:r>
              <a:rPr lang="en-GB" sz="2400" dirty="0" err="1"/>
              <a:t>který</a:t>
            </a:r>
            <a:r>
              <a:rPr lang="en-GB" sz="2400" dirty="0"/>
              <a:t> je </a:t>
            </a:r>
            <a:r>
              <a:rPr lang="en-GB" sz="2400" dirty="0" err="1"/>
              <a:t>kóduje</a:t>
            </a:r>
            <a:r>
              <a:rPr lang="en-GB" sz="2400" dirty="0"/>
              <a:t> </a:t>
            </a:r>
            <a:r>
              <a:rPr lang="en-GB" sz="2400" dirty="0" err="1"/>
              <a:t>vznik</a:t>
            </a:r>
            <a:r>
              <a:rPr lang="en-GB" sz="2400" dirty="0"/>
              <a:t> </a:t>
            </a:r>
            <a:r>
              <a:rPr lang="en-GB" sz="2400" dirty="0" err="1"/>
              <a:t>specifického</a:t>
            </a:r>
            <a:r>
              <a:rPr lang="en-GB" sz="2400" dirty="0"/>
              <a:t> </a:t>
            </a:r>
            <a:r>
              <a:rPr lang="en-GB" sz="2400" dirty="0" err="1"/>
              <a:t>antigenu</a:t>
            </a:r>
            <a:r>
              <a:rPr lang="en-GB" sz="2400" dirty="0"/>
              <a:t>. </a:t>
            </a:r>
            <a:r>
              <a:rPr lang="en-GB" sz="2400" dirty="0" err="1"/>
              <a:t>Tento</a:t>
            </a:r>
            <a:r>
              <a:rPr lang="en-GB" sz="2400" dirty="0"/>
              <a:t> gen se </a:t>
            </a:r>
            <a:r>
              <a:rPr lang="en-GB" sz="2400" dirty="0" err="1"/>
              <a:t>inkorporuje</a:t>
            </a:r>
            <a:r>
              <a:rPr lang="en-GB" sz="2400" dirty="0"/>
              <a:t> do </a:t>
            </a:r>
            <a:r>
              <a:rPr lang="en-GB" sz="2400" dirty="0" err="1"/>
              <a:t>jiného</a:t>
            </a:r>
            <a:r>
              <a:rPr lang="en-GB" sz="2400" dirty="0"/>
              <a:t> </a:t>
            </a:r>
            <a:r>
              <a:rPr lang="en-GB" sz="2400" dirty="0" err="1"/>
              <a:t>organismu</a:t>
            </a:r>
            <a:r>
              <a:rPr lang="en-GB" sz="2400" dirty="0"/>
              <a:t> </a:t>
            </a:r>
            <a:r>
              <a:rPr lang="en-GB" sz="2400" dirty="0" err="1" smtClean="0"/>
              <a:t>jež</a:t>
            </a:r>
            <a:r>
              <a:rPr lang="en-GB" sz="2400" dirty="0" smtClean="0"/>
              <a:t> </a:t>
            </a:r>
            <a:r>
              <a:rPr lang="en-GB" sz="2400" dirty="0" err="1"/>
              <a:t>poté</a:t>
            </a:r>
            <a:r>
              <a:rPr lang="en-GB" sz="2400" dirty="0"/>
              <a:t> </a:t>
            </a:r>
            <a:r>
              <a:rPr lang="en-GB" sz="2400" dirty="0" err="1"/>
              <a:t>produkuje</a:t>
            </a:r>
            <a:r>
              <a:rPr lang="en-GB" sz="2400" dirty="0"/>
              <a:t> </a:t>
            </a:r>
            <a:r>
              <a:rPr lang="en-GB" sz="2400" dirty="0" err="1"/>
              <a:t>specifický</a:t>
            </a:r>
            <a:r>
              <a:rPr lang="en-GB" sz="2400" dirty="0"/>
              <a:t> </a:t>
            </a:r>
            <a:r>
              <a:rPr lang="en-GB" sz="2400" dirty="0" smtClean="0"/>
              <a:t>antigen</a:t>
            </a:r>
            <a:r>
              <a:rPr lang="cs-CZ" sz="2400" dirty="0" smtClean="0"/>
              <a:t> </a:t>
            </a:r>
            <a:r>
              <a:rPr lang="cs-CZ" altLang="en-US" sz="2400" u="sng" dirty="0" smtClean="0"/>
              <a:t>hepatitis B</a:t>
            </a:r>
            <a:r>
              <a:rPr lang="cs-CZ" altLang="en-US" sz="2400" dirty="0" smtClean="0"/>
              <a:t> </a:t>
            </a:r>
          </a:p>
          <a:p>
            <a:pPr eaLnBrk="1" hangingPunct="1">
              <a:lnSpc>
                <a:spcPct val="120000"/>
              </a:lnSpc>
            </a:pPr>
            <a:r>
              <a:rPr lang="cs-CZ" altLang="en-US" sz="2400" b="1" dirty="0" smtClean="0"/>
              <a:t>Virus-</a:t>
            </a:r>
            <a:r>
              <a:rPr lang="cs-CZ" altLang="en-US" sz="2400" b="1" dirty="0" err="1" smtClean="0"/>
              <a:t>like</a:t>
            </a:r>
            <a:r>
              <a:rPr lang="cs-CZ" altLang="en-US" sz="2400" b="1" dirty="0" smtClean="0"/>
              <a:t> </a:t>
            </a:r>
            <a:r>
              <a:rPr lang="cs-CZ" altLang="en-US" sz="2400" b="1" dirty="0" err="1" smtClean="0"/>
              <a:t>particles</a:t>
            </a:r>
            <a:r>
              <a:rPr lang="cs-CZ" altLang="en-US" sz="2400" b="1" dirty="0" smtClean="0"/>
              <a:t> </a:t>
            </a:r>
            <a:r>
              <a:rPr lang="cs-CZ" altLang="en-US" sz="2400" dirty="0" smtClean="0"/>
              <a:t>(neobsahují DNA): </a:t>
            </a:r>
            <a:r>
              <a:rPr lang="cs-CZ" altLang="en-US" sz="2400" dirty="0" err="1" smtClean="0"/>
              <a:t>papilomaviry</a:t>
            </a:r>
            <a:endParaRPr lang="cs-CZ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33953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sz="3600" smtClean="0">
                <a:latin typeface="Tahoma" pitchFamily="34" charset="0"/>
              </a:rPr>
              <a:t>NOVÉ VAKCÍNY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752600"/>
            <a:ext cx="8569325" cy="4700588"/>
          </a:xfrm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500" b="1" smtClean="0">
                <a:latin typeface="Tahoma" pitchFamily="34" charset="0"/>
              </a:rPr>
              <a:t>                            Subjednotkové</a:t>
            </a:r>
            <a:r>
              <a:rPr lang="cs-CZ" sz="2500" u="sng" smtClean="0">
                <a:latin typeface="Tahoma" pitchFamily="34" charset="0"/>
              </a:rPr>
              <a:t> </a:t>
            </a:r>
          </a:p>
          <a:p>
            <a:pPr marL="342900" indent="-3429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500" u="sng" smtClean="0">
                <a:latin typeface="Tahoma" pitchFamily="34" charset="0"/>
              </a:rPr>
              <a:t>Splitové, štěpené</a:t>
            </a:r>
            <a:r>
              <a:rPr lang="cs-CZ" sz="2500" smtClean="0">
                <a:latin typeface="Tahoma" pitchFamily="34" charset="0"/>
              </a:rPr>
              <a:t> (připravované štěpením infekčních agens a isolací imunoprotektivních složek) </a:t>
            </a:r>
          </a:p>
          <a:p>
            <a:pPr marL="342900" indent="-3429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500" smtClean="0">
              <a:latin typeface="Tahoma" pitchFamily="34" charset="0"/>
            </a:endParaRPr>
          </a:p>
          <a:p>
            <a:pPr marL="342900" indent="-3429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500" u="sng" smtClean="0">
                <a:latin typeface="Tahoma" pitchFamily="34" charset="0"/>
              </a:rPr>
              <a:t>Rekombinantní </a:t>
            </a:r>
            <a:r>
              <a:rPr lang="cs-CZ" sz="2500" smtClean="0">
                <a:latin typeface="Tahoma" pitchFamily="34" charset="0"/>
              </a:rPr>
              <a:t>(vložení genu kódujícího protektivní antigen do produkčního mikroorganismu, který pak tento antigen produkuje, vyprodukovaný antigen je izolován a purifikován)</a:t>
            </a:r>
          </a:p>
          <a:p>
            <a:pPr marL="342900" indent="-3429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500" smtClean="0">
              <a:latin typeface="Tahoma" pitchFamily="34" charset="0"/>
            </a:endParaRPr>
          </a:p>
          <a:p>
            <a:pPr marL="342900" indent="-3429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500" i="1" smtClean="0">
                <a:latin typeface="Tahoma" pitchFamily="34" charset="0"/>
              </a:rPr>
              <a:t>Imunogennost je zvýšena adsorpcí na minerální nosič </a:t>
            </a:r>
          </a:p>
          <a:p>
            <a:pPr marL="342900" indent="-3429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500" i="1" smtClean="0">
                <a:latin typeface="Tahoma" pitchFamily="34" charset="0"/>
              </a:rPr>
              <a:t>nebo konjugací s bílkovinným nosičem</a:t>
            </a:r>
            <a:r>
              <a:rPr lang="cs-CZ" sz="2500" smtClean="0">
                <a:latin typeface="Tahoma" pitchFamily="34" charset="0"/>
              </a:rPr>
              <a:t>, </a:t>
            </a:r>
            <a:r>
              <a:rPr lang="cs-CZ" sz="2500" i="1" smtClean="0">
                <a:latin typeface="Tahoma" pitchFamily="34" charset="0"/>
              </a:rPr>
              <a:t>např. toxoidem.</a:t>
            </a:r>
          </a:p>
          <a:p>
            <a:pPr marL="342900" indent="-3429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500" smtClean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64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cs-CZ" sz="3200" dirty="0" smtClean="0">
                <a:latin typeface="Tahoma" pitchFamily="34" charset="0"/>
              </a:rPr>
              <a:t>                 NOVÉ VAKCÍNY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sz="2900" u="sng" dirty="0" smtClean="0">
                <a:latin typeface="Tahoma" pitchFamily="34" charset="0"/>
              </a:rPr>
              <a:t>Vektorové</a:t>
            </a:r>
            <a:r>
              <a:rPr lang="cs-CZ" sz="2900" dirty="0" smtClean="0">
                <a:latin typeface="Tahoma" pitchFamily="34" charset="0"/>
              </a:rPr>
              <a:t> (vektorem jsou především </a:t>
            </a:r>
            <a:r>
              <a:rPr lang="cs-CZ" sz="2900" dirty="0" err="1" smtClean="0">
                <a:latin typeface="Tahoma" pitchFamily="34" charset="0"/>
              </a:rPr>
              <a:t>poxviry</a:t>
            </a:r>
            <a:r>
              <a:rPr lang="cs-CZ" sz="2900" dirty="0" smtClean="0">
                <a:latin typeface="Tahoma" pitchFamily="34" charset="0"/>
              </a:rPr>
              <a:t>, např. vysoce </a:t>
            </a:r>
            <a:r>
              <a:rPr lang="cs-CZ" sz="2900" dirty="0" err="1" smtClean="0">
                <a:latin typeface="Tahoma" pitchFamily="34" charset="0"/>
              </a:rPr>
              <a:t>atenuovaný</a:t>
            </a:r>
            <a:r>
              <a:rPr lang="cs-CZ" sz="2900" dirty="0" smtClean="0">
                <a:latin typeface="Tahoma" pitchFamily="34" charset="0"/>
              </a:rPr>
              <a:t> kmen Ankara, ptačí </a:t>
            </a:r>
            <a:r>
              <a:rPr lang="cs-CZ" sz="2900" dirty="0" err="1" smtClean="0">
                <a:latin typeface="Tahoma" pitchFamily="34" charset="0"/>
              </a:rPr>
              <a:t>poxviry</a:t>
            </a:r>
            <a:r>
              <a:rPr lang="cs-CZ" sz="2900" dirty="0" smtClean="0">
                <a:latin typeface="Tahoma" pitchFamily="34" charset="0"/>
              </a:rPr>
              <a:t>, adenovirus, S. </a:t>
            </a:r>
            <a:r>
              <a:rPr lang="cs-CZ" sz="2900" dirty="0" err="1" smtClean="0">
                <a:latin typeface="Tahoma" pitchFamily="34" charset="0"/>
              </a:rPr>
              <a:t>typhi</a:t>
            </a:r>
            <a:r>
              <a:rPr lang="cs-CZ" sz="2900" dirty="0" smtClean="0">
                <a:latin typeface="Tahoma" pitchFamily="34" charset="0"/>
              </a:rPr>
              <a:t> a další, kromě antigenů mohou kódovat i </a:t>
            </a:r>
            <a:r>
              <a:rPr lang="cs-CZ" sz="2900" dirty="0" err="1" smtClean="0">
                <a:latin typeface="Tahoma" pitchFamily="34" charset="0"/>
              </a:rPr>
              <a:t>cytokiny</a:t>
            </a:r>
            <a:r>
              <a:rPr lang="cs-CZ" sz="2900" dirty="0" smtClean="0">
                <a:latin typeface="Tahoma" pitchFamily="34" charset="0"/>
              </a:rPr>
              <a:t>, např. IL-2)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900" u="sng" dirty="0" smtClean="0">
                <a:latin typeface="Tahoma" pitchFamily="34" charset="0"/>
              </a:rPr>
              <a:t>DNA-vakcíny</a:t>
            </a:r>
            <a:r>
              <a:rPr lang="cs-CZ" sz="2900" dirty="0" smtClean="0">
                <a:latin typeface="Tahoma" pitchFamily="34" charset="0"/>
              </a:rPr>
              <a:t> (</a:t>
            </a:r>
            <a:r>
              <a:rPr lang="cs-CZ" sz="2900" dirty="0" err="1" smtClean="0">
                <a:latin typeface="Tahoma" pitchFamily="34" charset="0"/>
              </a:rPr>
              <a:t>gén</a:t>
            </a:r>
            <a:r>
              <a:rPr lang="cs-CZ" sz="2900" dirty="0" smtClean="0">
                <a:latin typeface="Tahoma" pitchFamily="34" charset="0"/>
              </a:rPr>
              <a:t>, kódující antigen umístěn do bakteriálního </a:t>
            </a:r>
            <a:r>
              <a:rPr lang="cs-CZ" sz="2900" dirty="0" err="1" smtClean="0">
                <a:latin typeface="Tahoma" pitchFamily="34" charset="0"/>
              </a:rPr>
              <a:t>plasmidu</a:t>
            </a:r>
            <a:r>
              <a:rPr lang="cs-CZ" sz="2900" dirty="0" smtClean="0">
                <a:latin typeface="Tahoma" pitchFamily="34" charset="0"/>
              </a:rPr>
              <a:t>, který obsahuje </a:t>
            </a:r>
            <a:r>
              <a:rPr lang="cs-CZ" sz="2900" dirty="0" err="1" smtClean="0">
                <a:latin typeface="Tahoma" pitchFamily="34" charset="0"/>
              </a:rPr>
              <a:t>imunomodulační</a:t>
            </a:r>
            <a:r>
              <a:rPr lang="cs-CZ" sz="2900" dirty="0" smtClean="0">
                <a:latin typeface="Tahoma" pitchFamily="34" charset="0"/>
              </a:rPr>
              <a:t> </a:t>
            </a:r>
            <a:r>
              <a:rPr lang="cs-CZ" sz="2900" dirty="0" err="1" smtClean="0">
                <a:latin typeface="Tahoma" pitchFamily="34" charset="0"/>
              </a:rPr>
              <a:t>nemetylovaný</a:t>
            </a:r>
            <a:r>
              <a:rPr lang="cs-CZ" sz="2900" dirty="0" smtClean="0">
                <a:latin typeface="Tahoma" pitchFamily="34" charset="0"/>
              </a:rPr>
              <a:t> motiv bakteriální DNA – </a:t>
            </a:r>
            <a:r>
              <a:rPr lang="cs-CZ" sz="2900" dirty="0" err="1" smtClean="0">
                <a:latin typeface="Tahoma" pitchFamily="34" charset="0"/>
              </a:rPr>
              <a:t>CpG</a:t>
            </a:r>
            <a:r>
              <a:rPr lang="cs-CZ" sz="2900" dirty="0" smtClean="0">
                <a:latin typeface="Tahoma" pitchFamily="34" charset="0"/>
              </a:rPr>
              <a:t>)</a:t>
            </a:r>
            <a:endParaRPr lang="cs-CZ" sz="2900" u="sng" dirty="0" smtClean="0">
              <a:latin typeface="Tahoma" pitchFamily="34" charset="0"/>
            </a:endParaRPr>
          </a:p>
          <a:p>
            <a:pPr eaLnBrk="1" hangingPunct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36200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sz="3400" smtClean="0"/>
              <a:t>Ostatní biologicky významné součásti vakcín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773238"/>
            <a:ext cx="8001000" cy="48244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600" u="sng" smtClean="0"/>
              <a:t>Antibiotika</a:t>
            </a:r>
            <a:r>
              <a:rPr lang="cs-CZ" sz="2600" smtClean="0"/>
              <a:t> (kanamycin, neomycin)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600" u="sng" smtClean="0"/>
              <a:t>Konservační prostředky</a:t>
            </a:r>
            <a:r>
              <a:rPr lang="cs-CZ" sz="2600" smtClean="0"/>
              <a:t> (thiomersal)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600" u="sng" smtClean="0"/>
              <a:t>Stabilizátory</a:t>
            </a:r>
            <a:r>
              <a:rPr lang="cs-CZ" sz="2600" smtClean="0"/>
              <a:t>: struktura a konformační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600" smtClean="0"/>
              <a:t>integrita epitopů je ovlivněna především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600" smtClean="0"/>
              <a:t>teplotou a pH.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600" smtClean="0"/>
              <a:t>Chlorid hořečnatý, humánní albumin,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600" smtClean="0"/>
              <a:t>laktóza, sorbitol, želatina.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6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600" u="sng" smtClean="0"/>
              <a:t>Látky z technologického  procesu</a:t>
            </a:r>
            <a:r>
              <a:rPr lang="cs-CZ" sz="2600" smtClean="0"/>
              <a:t> (např. OVA)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6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600" smtClean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68459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81075"/>
            <a:ext cx="8569325" cy="5038725"/>
          </a:xfrm>
        </p:spPr>
        <p:txBody>
          <a:bodyPr>
            <a:normAutofit lnSpcReduction="10000"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cs-CZ" sz="4800" b="1" dirty="0" smtClean="0"/>
              <a:t>Národní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cs-CZ" sz="4800" b="1" dirty="0" smtClean="0"/>
              <a:t>imunizační programy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cs-CZ" sz="4800" b="1" dirty="0" smtClean="0">
                <a:solidFill>
                  <a:srgbClr val="C00000"/>
                </a:solidFill>
              </a:rPr>
              <a:t>ČR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cs-CZ" sz="3600" b="1" u="sng" dirty="0" smtClean="0">
                <a:solidFill>
                  <a:srgbClr val="002060"/>
                </a:solidFill>
              </a:rPr>
              <a:t>Vyhláška č. 537/2006 Sb.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cs-CZ" sz="3600" b="1" u="sng" dirty="0" smtClean="0">
                <a:solidFill>
                  <a:srgbClr val="002060"/>
                </a:solidFill>
              </a:rPr>
              <a:t>o očkování proti infekčním nemocem</a:t>
            </a:r>
          </a:p>
          <a:p>
            <a:pPr algn="ctr" eaLnBrk="1" hangingPunct="1">
              <a:buFont typeface="Wingdings" pitchFamily="2" charset="2"/>
              <a:buNone/>
            </a:pPr>
            <a:endParaRPr lang="cs-CZ" sz="3600" b="1" u="sng" dirty="0" smtClean="0">
              <a:solidFill>
                <a:srgbClr val="002060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cs-CZ" i="1" u="sng" dirty="0" smtClean="0">
                <a:solidFill>
                  <a:srgbClr val="002060"/>
                </a:solidFill>
              </a:rPr>
              <a:t>Novela: Sbírka zákonů č. 299/2010 (zejména BCG)</a:t>
            </a:r>
            <a:endParaRPr lang="cs-CZ" i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89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001000" cy="1323975"/>
          </a:xfrm>
        </p:spPr>
        <p:txBody>
          <a:bodyPr/>
          <a:lstStyle/>
          <a:p>
            <a:pPr eaLnBrk="1" hangingPunct="1"/>
            <a:r>
              <a:rPr lang="cs-CZ" dirty="0" smtClean="0"/>
              <a:t>Pravidelné očkování v ČR 2011 </a:t>
            </a:r>
            <a:br>
              <a:rPr lang="cs-CZ" dirty="0" smtClean="0"/>
            </a:br>
            <a:r>
              <a:rPr lang="cs-CZ" sz="2400" dirty="0" smtClean="0"/>
              <a:t>(Vyhláška  537/2006, novela 299/2010 Sb.)</a:t>
            </a:r>
            <a:endParaRPr lang="cs-CZ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752600"/>
            <a:ext cx="8856984" cy="484505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cs-CZ" sz="2600" u="sng" dirty="0" smtClean="0"/>
              <a:t>povinné plošné očkování</a:t>
            </a:r>
            <a:r>
              <a:rPr lang="cs-CZ" sz="2600" dirty="0" smtClean="0"/>
              <a:t> proti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600" dirty="0" smtClean="0"/>
              <a:t>záškrtu, tetanu, černému kašli, </a:t>
            </a:r>
            <a:r>
              <a:rPr lang="cs-CZ" sz="2600" dirty="0" err="1" smtClean="0"/>
              <a:t>hemofilové</a:t>
            </a:r>
            <a:r>
              <a:rPr lang="cs-CZ" sz="2600" dirty="0" smtClean="0"/>
              <a:t> invazivní infekci,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600" dirty="0" smtClean="0"/>
              <a:t>virové hepatitidě B, dětské obrně, spalničkám, zarděnkám,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600" dirty="0" smtClean="0"/>
              <a:t>příušnicím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600" u="sng" dirty="0" smtClean="0"/>
              <a:t>doporučená očkování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600" dirty="0"/>
              <a:t>u</a:t>
            </a:r>
            <a:r>
              <a:rPr lang="cs-CZ" sz="2600" dirty="0" smtClean="0"/>
              <a:t> rizikových dětí proti tbc (BCG)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600" dirty="0" smtClean="0"/>
              <a:t>proti pneumokokovým a meningokokovým (A+C) onemocněním,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600" dirty="0" smtClean="0"/>
              <a:t>klíšťové encefalitidě,</a:t>
            </a:r>
            <a:r>
              <a:rPr lang="cs-CZ" sz="2600" dirty="0"/>
              <a:t> </a:t>
            </a:r>
            <a:r>
              <a:rPr lang="cs-CZ" sz="2600" dirty="0" smtClean="0"/>
              <a:t>virové hepatitidě A, planým neštovicím, </a:t>
            </a:r>
          </a:p>
          <a:p>
            <a:pPr>
              <a:buNone/>
            </a:pPr>
            <a:r>
              <a:rPr lang="cs-CZ" sz="2600" dirty="0" smtClean="0"/>
              <a:t>infekci lidskými </a:t>
            </a:r>
            <a:r>
              <a:rPr lang="cs-CZ" sz="2600" dirty="0" err="1" smtClean="0"/>
              <a:t>papilomaviry</a:t>
            </a:r>
            <a:r>
              <a:rPr lang="cs-CZ" sz="2600" dirty="0"/>
              <a:t>, </a:t>
            </a:r>
            <a:r>
              <a:rPr lang="cs-CZ" sz="2600" dirty="0" smtClean="0"/>
              <a:t>chřipce</a:t>
            </a:r>
          </a:p>
          <a:p>
            <a:pPr eaLnBrk="1" hangingPunct="1">
              <a:buFont typeface="Wingdings" pitchFamily="2" charset="2"/>
              <a:buNone/>
            </a:pPr>
            <a:endParaRPr lang="cs-CZ" sz="2600" dirty="0" smtClean="0"/>
          </a:p>
        </p:txBody>
      </p:sp>
    </p:spTree>
    <p:extLst>
      <p:ext uri="{BB962C8B-B14F-4D97-AF65-F5344CB8AC3E}">
        <p14:creationId xmlns:p14="http://schemas.microsoft.com/office/powerpoint/2010/main" val="236844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Povinné očkování - vymahatelnost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u="sng" dirty="0" smtClean="0"/>
              <a:t>Rozhodnutí  Ústavního soudu (únor 2011):</a:t>
            </a:r>
          </a:p>
          <a:p>
            <a:pPr marL="0" indent="0">
              <a:buNone/>
            </a:pPr>
            <a:r>
              <a:rPr lang="cs-CZ" i="1" dirty="0" smtClean="0"/>
              <a:t>V obecné rovině je povinné očkování </a:t>
            </a:r>
            <a:r>
              <a:rPr lang="cs-CZ" i="1" dirty="0" err="1" smtClean="0"/>
              <a:t>ospravedl</a:t>
            </a:r>
            <a:r>
              <a:rPr lang="cs-CZ" i="1" dirty="0" smtClean="0"/>
              <a:t>- </a:t>
            </a:r>
            <a:r>
              <a:rPr lang="cs-CZ" i="1" dirty="0" err="1" smtClean="0"/>
              <a:t>nitelné</a:t>
            </a:r>
            <a:r>
              <a:rPr lang="cs-CZ" i="1" dirty="0" smtClean="0"/>
              <a:t> nejen ve vztahu k Úmluvě na ochranu lid-</a:t>
            </a:r>
            <a:r>
              <a:rPr lang="cs-CZ" i="1" dirty="0" err="1" smtClean="0"/>
              <a:t>ských</a:t>
            </a:r>
            <a:r>
              <a:rPr lang="cs-CZ" i="1" dirty="0" smtClean="0"/>
              <a:t> práv a důstojnosti lidské bytosti v souvislosti s aplikací biologie a medicíny, ale i k  dalším základním právům občana podle Ústavy ČR a Listiny základních práv a svobod. Jde o opatření nezbytné pro ochranu veřejné </a:t>
            </a:r>
            <a:r>
              <a:rPr lang="cs-CZ" i="1" dirty="0" err="1" smtClean="0"/>
              <a:t>bezpečnosti,zdraví</a:t>
            </a:r>
            <a:r>
              <a:rPr lang="cs-CZ" i="1" dirty="0" smtClean="0"/>
              <a:t> a práv a svobod druhých.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889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Hexavakcína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525963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Záškrt, tetanus, pertuse, virová hepatitida B, dětská obrna, infekce způsobené H. </a:t>
            </a:r>
            <a:r>
              <a:rPr lang="cs-CZ" dirty="0" err="1" smtClean="0"/>
              <a:t>influenzae</a:t>
            </a:r>
            <a:r>
              <a:rPr lang="cs-CZ" dirty="0" smtClean="0"/>
              <a:t> b.</a:t>
            </a:r>
          </a:p>
          <a:p>
            <a:pPr marL="0" indent="0">
              <a:buNone/>
            </a:pPr>
            <a:r>
              <a:rPr lang="cs-CZ" i="1" dirty="0" smtClean="0"/>
              <a:t>Ukončení do 18 měsíců věku,  přeočkování.</a:t>
            </a:r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r>
              <a:rPr lang="cs-CZ" sz="4400" dirty="0" smtClean="0"/>
              <a:t>     Spalničky, zarděnky, příušnice</a:t>
            </a:r>
          </a:p>
          <a:p>
            <a:pPr marL="0" indent="0">
              <a:buNone/>
            </a:pPr>
            <a:r>
              <a:rPr lang="cs-CZ" i="1" dirty="0" smtClean="0"/>
              <a:t>Od 15. měsíce, přeočkování za 6-10 měsíců  („</a:t>
            </a:r>
            <a:r>
              <a:rPr lang="cs-CZ" i="1" dirty="0" err="1" smtClean="0"/>
              <a:t>vychytávací</a:t>
            </a:r>
            <a:r>
              <a:rPr lang="cs-CZ" i="1" dirty="0" smtClean="0"/>
              <a:t>“,  „</a:t>
            </a:r>
            <a:r>
              <a:rPr lang="cs-CZ" i="1" dirty="0" err="1" smtClean="0"/>
              <a:t>catch</a:t>
            </a:r>
            <a:r>
              <a:rPr lang="cs-CZ" i="1" dirty="0" smtClean="0"/>
              <a:t> up“ dávka)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25143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Očkovací kalendář ČR 2011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12776"/>
            <a:ext cx="8291264" cy="496855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 smtClean="0"/>
              <a:t>2. měsíc (od 9. týdne)     </a:t>
            </a:r>
            <a:r>
              <a:rPr lang="cs-CZ" dirty="0" err="1" smtClean="0"/>
              <a:t>hexavakcína</a:t>
            </a:r>
            <a:r>
              <a:rPr lang="cs-CZ" dirty="0" smtClean="0"/>
              <a:t> (1. dávka)</a:t>
            </a:r>
          </a:p>
          <a:p>
            <a:pPr marL="0" indent="0">
              <a:buNone/>
            </a:pPr>
            <a:r>
              <a:rPr lang="cs-CZ" dirty="0" smtClean="0"/>
              <a:t>3. měsíc                             </a:t>
            </a:r>
            <a:r>
              <a:rPr lang="cs-CZ" dirty="0" err="1" smtClean="0"/>
              <a:t>hexavakcína</a:t>
            </a:r>
            <a:r>
              <a:rPr lang="cs-CZ" dirty="0" smtClean="0"/>
              <a:t> (2. </a:t>
            </a:r>
            <a:r>
              <a:rPr lang="cs-CZ" dirty="0"/>
              <a:t>dávka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r>
              <a:rPr lang="cs-CZ" dirty="0" smtClean="0"/>
              <a:t>4. měsíc                             </a:t>
            </a:r>
            <a:r>
              <a:rPr lang="cs-CZ" dirty="0" err="1" smtClean="0"/>
              <a:t>hexavakcína</a:t>
            </a:r>
            <a:r>
              <a:rPr lang="cs-CZ" dirty="0" smtClean="0"/>
              <a:t> (3. </a:t>
            </a:r>
            <a:r>
              <a:rPr lang="cs-CZ" dirty="0"/>
              <a:t>dávka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15. měsíc                           spalničky, zarděnky,    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                    příušnice (1. dávka)</a:t>
            </a:r>
          </a:p>
          <a:p>
            <a:pPr marL="0" indent="0">
              <a:buNone/>
            </a:pPr>
            <a:r>
              <a:rPr lang="cs-CZ" dirty="0" smtClean="0"/>
              <a:t>Do 18 měsíce                    </a:t>
            </a:r>
            <a:r>
              <a:rPr lang="cs-CZ" dirty="0" err="1" smtClean="0"/>
              <a:t>hexavakcína</a:t>
            </a:r>
            <a:r>
              <a:rPr lang="cs-CZ" dirty="0" smtClean="0"/>
              <a:t> (4. dávka)</a:t>
            </a:r>
          </a:p>
          <a:p>
            <a:pPr marL="0" indent="0">
              <a:buNone/>
            </a:pPr>
            <a:r>
              <a:rPr lang="cs-CZ" dirty="0" smtClean="0"/>
              <a:t>21.-25.měsíc                     spal.,</a:t>
            </a:r>
            <a:r>
              <a:rPr lang="cs-CZ" dirty="0" err="1" smtClean="0"/>
              <a:t>zard</a:t>
            </a:r>
            <a:r>
              <a:rPr lang="cs-CZ" dirty="0" smtClean="0"/>
              <a:t>.,</a:t>
            </a:r>
            <a:r>
              <a:rPr lang="cs-CZ" dirty="0" err="1" smtClean="0"/>
              <a:t>příuš</a:t>
            </a:r>
            <a:r>
              <a:rPr lang="cs-CZ" dirty="0" smtClean="0"/>
              <a:t>. (2. d.)</a:t>
            </a:r>
          </a:p>
          <a:p>
            <a:pPr marL="0" indent="0">
              <a:buNone/>
            </a:pPr>
            <a:r>
              <a:rPr lang="cs-CZ" dirty="0" smtClean="0"/>
              <a:t>5.-6. rok                             </a:t>
            </a:r>
            <a:r>
              <a:rPr lang="cs-CZ" dirty="0" err="1" smtClean="0"/>
              <a:t>záškrt,tetanus,pertuse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10.-11. rok                         </a:t>
            </a:r>
            <a:r>
              <a:rPr lang="cs-CZ" dirty="0" err="1" smtClean="0"/>
              <a:t>záškrt,tetanus,pertuse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                    dětská obrna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021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I</a:t>
            </a:r>
            <a:r>
              <a:rPr lang="en-GB" b="1" dirty="0" smtClean="0"/>
              <a:t>NTERAKCE PATOGENNÍHO ORGANISMU S HOSTITELEM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 </a:t>
            </a:r>
            <a:r>
              <a:rPr lang="en-GB" dirty="0" err="1" smtClean="0"/>
              <a:t>Parazitické</a:t>
            </a:r>
            <a:r>
              <a:rPr lang="en-GB" dirty="0" smtClean="0"/>
              <a:t> </a:t>
            </a:r>
            <a:r>
              <a:rPr lang="en-GB" dirty="0" err="1" smtClean="0"/>
              <a:t>organismy</a:t>
            </a:r>
            <a:r>
              <a:rPr lang="en-GB" dirty="0" smtClean="0"/>
              <a:t> </a:t>
            </a:r>
            <a:r>
              <a:rPr lang="en-GB" dirty="0" err="1" smtClean="0"/>
              <a:t>tvoří</a:t>
            </a:r>
            <a:r>
              <a:rPr lang="en-GB" dirty="0" smtClean="0"/>
              <a:t> </a:t>
            </a:r>
            <a:r>
              <a:rPr lang="en-GB" dirty="0" err="1" smtClean="0"/>
              <a:t>zhruba</a:t>
            </a:r>
            <a:r>
              <a:rPr lang="en-GB" dirty="0" smtClean="0"/>
              <a:t> </a:t>
            </a:r>
            <a:r>
              <a:rPr lang="en-GB" dirty="0" err="1" smtClean="0"/>
              <a:t>dvě</a:t>
            </a:r>
            <a:r>
              <a:rPr lang="en-GB" dirty="0" smtClean="0"/>
              <a:t> </a:t>
            </a:r>
            <a:r>
              <a:rPr lang="en-GB" dirty="0" err="1" smtClean="0"/>
              <a:t>třetiny</a:t>
            </a:r>
            <a:r>
              <a:rPr lang="en-GB" dirty="0" smtClean="0"/>
              <a:t> </a:t>
            </a:r>
            <a:r>
              <a:rPr lang="en-GB" dirty="0" err="1" smtClean="0"/>
              <a:t>všech</a:t>
            </a:r>
            <a:r>
              <a:rPr lang="en-GB" dirty="0" smtClean="0"/>
              <a:t> </a:t>
            </a:r>
            <a:r>
              <a:rPr lang="en-GB" dirty="0" err="1" smtClean="0"/>
              <a:t>živočichů</a:t>
            </a:r>
            <a:endParaRPr lang="cs-CZ" dirty="0"/>
          </a:p>
          <a:p>
            <a:pPr lvl="1"/>
            <a:r>
              <a:rPr lang="en-GB" dirty="0" err="1" smtClean="0"/>
              <a:t>jejich</a:t>
            </a:r>
            <a:r>
              <a:rPr lang="en-GB" dirty="0" smtClean="0"/>
              <a:t> </a:t>
            </a:r>
            <a:r>
              <a:rPr lang="en-GB" dirty="0" err="1" smtClean="0"/>
              <a:t>dlouhodobé</a:t>
            </a:r>
            <a:r>
              <a:rPr lang="en-GB" dirty="0" smtClean="0"/>
              <a:t> </a:t>
            </a:r>
            <a:r>
              <a:rPr lang="en-GB" dirty="0" err="1" smtClean="0"/>
              <a:t>přežití</a:t>
            </a:r>
            <a:r>
              <a:rPr lang="en-GB" dirty="0" smtClean="0"/>
              <a:t> je </a:t>
            </a:r>
            <a:r>
              <a:rPr lang="en-GB" dirty="0" err="1" smtClean="0"/>
              <a:t>závislé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nalezení</a:t>
            </a:r>
            <a:r>
              <a:rPr lang="en-GB" dirty="0" smtClean="0"/>
              <a:t> </a:t>
            </a:r>
            <a:r>
              <a:rPr lang="en-GB" dirty="0" err="1" smtClean="0"/>
              <a:t>vhodné</a:t>
            </a:r>
            <a:r>
              <a:rPr lang="cs-CZ" dirty="0" smtClean="0"/>
              <a:t>ho</a:t>
            </a:r>
            <a:r>
              <a:rPr lang="en-GB" dirty="0" smtClean="0"/>
              <a:t> </a:t>
            </a:r>
            <a:r>
              <a:rPr lang="en-GB" dirty="0" err="1" smtClean="0"/>
              <a:t>hostitele</a:t>
            </a:r>
            <a:endParaRPr lang="cs-CZ" dirty="0" smtClean="0"/>
          </a:p>
          <a:p>
            <a:pPr lvl="1"/>
            <a:r>
              <a:rPr lang="cs-CZ" dirty="0" smtClean="0"/>
              <a:t>Vzájemný vztah hostitel – mikroorganismus, vznikají různé druhy infekcí: </a:t>
            </a:r>
            <a:r>
              <a:rPr lang="cs-CZ" dirty="0" err="1" smtClean="0"/>
              <a:t>inaparentní</a:t>
            </a:r>
            <a:r>
              <a:rPr lang="cs-CZ" dirty="0" smtClean="0"/>
              <a:t>, benigní, těžké, lokalizované nebo </a:t>
            </a:r>
            <a:r>
              <a:rPr lang="cs-CZ" dirty="0" err="1" smtClean="0"/>
              <a:t>difůzní</a:t>
            </a:r>
            <a:r>
              <a:rPr lang="cs-CZ" dirty="0" smtClean="0"/>
              <a:t>, akutní, subakutní, chronické</a:t>
            </a:r>
            <a:endParaRPr lang="en-GB" dirty="0" smtClean="0"/>
          </a:p>
          <a:p>
            <a:r>
              <a:rPr lang="en-GB" dirty="0" smtClean="0"/>
              <a:t> Pro </a:t>
            </a:r>
            <a:r>
              <a:rPr lang="en-GB" dirty="0" err="1" smtClean="0"/>
              <a:t>parazita</a:t>
            </a:r>
            <a:r>
              <a:rPr lang="en-GB" dirty="0" smtClean="0"/>
              <a:t> </a:t>
            </a:r>
            <a:r>
              <a:rPr lang="en-GB" dirty="0" err="1" smtClean="0"/>
              <a:t>není</a:t>
            </a:r>
            <a:r>
              <a:rPr lang="en-GB" dirty="0" smtClean="0"/>
              <a:t> </a:t>
            </a:r>
            <a:r>
              <a:rPr lang="en-GB" dirty="0" err="1" smtClean="0"/>
              <a:t>vždy</a:t>
            </a:r>
            <a:r>
              <a:rPr lang="en-GB" dirty="0" smtClean="0"/>
              <a:t> </a:t>
            </a:r>
            <a:r>
              <a:rPr lang="en-GB" dirty="0" err="1" smtClean="0"/>
              <a:t>nejvýhodnější</a:t>
            </a:r>
            <a:r>
              <a:rPr lang="en-GB" dirty="0" smtClean="0"/>
              <a:t> </a:t>
            </a:r>
            <a:r>
              <a:rPr lang="en-GB" dirty="0" err="1" smtClean="0"/>
              <a:t>svého</a:t>
            </a:r>
            <a:r>
              <a:rPr lang="en-GB" dirty="0" smtClean="0"/>
              <a:t> </a:t>
            </a:r>
            <a:r>
              <a:rPr lang="en-GB" dirty="0" err="1" smtClean="0"/>
              <a:t>hostitele</a:t>
            </a:r>
            <a:r>
              <a:rPr lang="en-GB" dirty="0" smtClean="0"/>
              <a:t> </a:t>
            </a:r>
            <a:r>
              <a:rPr lang="en-GB" dirty="0" err="1" smtClean="0"/>
              <a:t>zničit</a:t>
            </a:r>
            <a:r>
              <a:rPr lang="en-GB" dirty="0" smtClean="0"/>
              <a:t>,</a:t>
            </a:r>
            <a:r>
              <a:rPr lang="cs-CZ" dirty="0" smtClean="0"/>
              <a:t> </a:t>
            </a:r>
            <a:r>
              <a:rPr lang="en-GB" dirty="0" smtClean="0"/>
              <a:t>je </a:t>
            </a:r>
            <a:r>
              <a:rPr lang="en-GB" dirty="0" err="1" smtClean="0"/>
              <a:t>více</a:t>
            </a:r>
            <a:r>
              <a:rPr lang="en-GB" dirty="0" smtClean="0"/>
              <a:t> </a:t>
            </a:r>
            <a:r>
              <a:rPr lang="en-GB" dirty="0" err="1" smtClean="0"/>
              <a:t>možností</a:t>
            </a:r>
            <a:r>
              <a:rPr lang="en-GB" dirty="0" smtClean="0"/>
              <a:t> </a:t>
            </a:r>
            <a:r>
              <a:rPr lang="en-GB" dirty="0" err="1" smtClean="0"/>
              <a:t>vývoje</a:t>
            </a:r>
            <a:r>
              <a:rPr lang="en-GB" dirty="0" smtClean="0"/>
              <a:t> </a:t>
            </a:r>
            <a:r>
              <a:rPr lang="en-GB" dirty="0" err="1" smtClean="0"/>
              <a:t>infekčního</a:t>
            </a:r>
            <a:r>
              <a:rPr lang="en-GB" dirty="0" smtClean="0"/>
              <a:t> </a:t>
            </a:r>
            <a:r>
              <a:rPr lang="en-GB" dirty="0" err="1" smtClean="0"/>
              <a:t>procesu</a:t>
            </a:r>
            <a:endParaRPr lang="en-GB" dirty="0" smtClean="0"/>
          </a:p>
          <a:p>
            <a:pPr lvl="1"/>
            <a:r>
              <a:rPr lang="en-GB" dirty="0" smtClean="0"/>
              <a:t> </a:t>
            </a:r>
            <a:r>
              <a:rPr lang="en-GB" dirty="0" err="1" smtClean="0"/>
              <a:t>akutní</a:t>
            </a:r>
            <a:r>
              <a:rPr lang="en-GB" dirty="0" smtClean="0"/>
              <a:t> </a:t>
            </a:r>
            <a:r>
              <a:rPr lang="en-GB" dirty="0" err="1" smtClean="0"/>
              <a:t>lytický</a:t>
            </a:r>
            <a:r>
              <a:rPr lang="en-GB" dirty="0" smtClean="0"/>
              <a:t> </a:t>
            </a:r>
            <a:r>
              <a:rPr lang="en-GB" dirty="0" err="1" smtClean="0"/>
              <a:t>průběh</a:t>
            </a:r>
            <a:r>
              <a:rPr lang="en-GB" dirty="0" smtClean="0"/>
              <a:t> </a:t>
            </a:r>
            <a:r>
              <a:rPr lang="en-GB" dirty="0" err="1" smtClean="0"/>
              <a:t>infekce</a:t>
            </a:r>
            <a:r>
              <a:rPr lang="en-GB" dirty="0" smtClean="0"/>
              <a:t> </a:t>
            </a:r>
            <a:r>
              <a:rPr lang="en-GB" dirty="0" err="1" smtClean="0"/>
              <a:t>cytopatogenními</a:t>
            </a:r>
            <a:r>
              <a:rPr lang="en-GB" dirty="0" smtClean="0"/>
              <a:t> </a:t>
            </a:r>
            <a:r>
              <a:rPr lang="en-GB" dirty="0" err="1" smtClean="0"/>
              <a:t>viry</a:t>
            </a:r>
            <a:endParaRPr lang="en-GB" dirty="0" smtClean="0"/>
          </a:p>
          <a:p>
            <a:pPr lvl="1"/>
            <a:r>
              <a:rPr lang="en-GB" dirty="0" smtClean="0"/>
              <a:t> </a:t>
            </a:r>
            <a:r>
              <a:rPr lang="en-GB" dirty="0" err="1" smtClean="0"/>
              <a:t>persistentní</a:t>
            </a:r>
            <a:r>
              <a:rPr lang="en-GB" dirty="0" smtClean="0"/>
              <a:t> </a:t>
            </a:r>
            <a:r>
              <a:rPr lang="en-GB" dirty="0" err="1" smtClean="0"/>
              <a:t>průběh</a:t>
            </a:r>
            <a:r>
              <a:rPr lang="en-GB" dirty="0" smtClean="0"/>
              <a:t> </a:t>
            </a:r>
            <a:r>
              <a:rPr lang="en-GB" dirty="0" err="1" smtClean="0"/>
              <a:t>infekce</a:t>
            </a:r>
            <a:r>
              <a:rPr lang="en-GB" dirty="0" smtClean="0"/>
              <a:t> </a:t>
            </a:r>
            <a:r>
              <a:rPr lang="en-GB" dirty="0" err="1" smtClean="0"/>
              <a:t>necytopatogenními</a:t>
            </a:r>
            <a:r>
              <a:rPr lang="en-GB" dirty="0" smtClean="0"/>
              <a:t> </a:t>
            </a:r>
            <a:r>
              <a:rPr lang="en-GB" dirty="0" err="1" smtClean="0"/>
              <a:t>viry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9978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b="1" smtClean="0"/>
              <a:t>Principy správné vakcinace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dirty="0" smtClean="0"/>
              <a:t>Individuální přístup k očkovanému.</a:t>
            </a:r>
          </a:p>
          <a:p>
            <a:pPr>
              <a:lnSpc>
                <a:spcPct val="90000"/>
              </a:lnSpc>
            </a:pPr>
            <a:r>
              <a:rPr lang="cs-CZ" dirty="0" smtClean="0"/>
              <a:t>Dodržování absolutních a relativních kontraindikací.</a:t>
            </a:r>
          </a:p>
          <a:p>
            <a:pPr>
              <a:lnSpc>
                <a:spcPct val="90000"/>
              </a:lnSpc>
            </a:pPr>
            <a:r>
              <a:rPr lang="cs-CZ" dirty="0" smtClean="0"/>
              <a:t>Dodržování správné očkovací techniky.</a:t>
            </a:r>
          </a:p>
          <a:p>
            <a:pPr>
              <a:lnSpc>
                <a:spcPct val="90000"/>
              </a:lnSpc>
            </a:pPr>
            <a:r>
              <a:rPr lang="cs-CZ" dirty="0" smtClean="0"/>
              <a:t>Použití vhodné vakcíny podle věku.</a:t>
            </a:r>
          </a:p>
          <a:p>
            <a:pPr>
              <a:lnSpc>
                <a:spcPct val="90000"/>
              </a:lnSpc>
            </a:pPr>
            <a:r>
              <a:rPr lang="cs-CZ" dirty="0" smtClean="0"/>
              <a:t>Vybrání vhodného místa aplikace.</a:t>
            </a:r>
          </a:p>
          <a:p>
            <a:pPr>
              <a:lnSpc>
                <a:spcPct val="90000"/>
              </a:lnSpc>
            </a:pPr>
            <a:r>
              <a:rPr lang="cs-CZ" dirty="0" smtClean="0"/>
              <a:t>Desinfekce místa vpichu (alkohol)</a:t>
            </a:r>
          </a:p>
          <a:p>
            <a:pPr>
              <a:lnSpc>
                <a:spcPct val="90000"/>
              </a:lnSpc>
            </a:pPr>
            <a:r>
              <a:rPr lang="cs-CZ" dirty="0" smtClean="0"/>
              <a:t>Zdravotnický dohled po dobu 30 min.</a:t>
            </a:r>
          </a:p>
        </p:txBody>
      </p:sp>
    </p:spTree>
    <p:extLst>
      <p:ext uri="{BB962C8B-B14F-4D97-AF65-F5344CB8AC3E}">
        <p14:creationId xmlns:p14="http://schemas.microsoft.com/office/powerpoint/2010/main" val="109977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29600" cy="59039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en-US" b="1" dirty="0" smtClean="0">
                <a:solidFill>
                  <a:srgbClr val="CC00CC"/>
                </a:solidFill>
              </a:rPr>
              <a:t>c) specifická imunosuprese</a:t>
            </a:r>
            <a:endParaRPr lang="cs-CZ" altLang="en-US" sz="2000" dirty="0" smtClean="0">
              <a:solidFill>
                <a:srgbClr val="CC00CC"/>
              </a:solidFill>
            </a:endParaRPr>
          </a:p>
          <a:p>
            <a:pPr eaLnBrk="1" hangingPunct="1">
              <a:buFontTx/>
              <a:buNone/>
            </a:pPr>
            <a:endParaRPr lang="cs-CZ" altLang="en-US" sz="2000" dirty="0" smtClean="0">
              <a:solidFill>
                <a:srgbClr val="CC00CC"/>
              </a:solidFill>
            </a:endParaRPr>
          </a:p>
          <a:p>
            <a:pPr eaLnBrk="1" hangingPunct="1">
              <a:buFontTx/>
              <a:buNone/>
            </a:pPr>
            <a:r>
              <a:rPr lang="cs-CZ" altLang="en-US" sz="2400" dirty="0" smtClean="0"/>
              <a:t>= navození tolerance vůči určitému antigenu</a:t>
            </a:r>
          </a:p>
          <a:p>
            <a:pPr eaLnBrk="1" hangingPunct="1">
              <a:buFontTx/>
              <a:buNone/>
            </a:pPr>
            <a:endParaRPr lang="cs-CZ" altLang="en-US" sz="2400" dirty="0" smtClean="0"/>
          </a:p>
          <a:p>
            <a:pPr eaLnBrk="1" hangingPunct="1">
              <a:buFontTx/>
              <a:buNone/>
            </a:pPr>
            <a:endParaRPr lang="cs-CZ" altLang="en-US" sz="2400" dirty="0" smtClean="0"/>
          </a:p>
          <a:p>
            <a:pPr eaLnBrk="1" hangingPunct="1">
              <a:buFontTx/>
              <a:buNone/>
            </a:pPr>
            <a:r>
              <a:rPr lang="cs-CZ" altLang="en-US" sz="2400" dirty="0" smtClean="0"/>
              <a:t>   </a:t>
            </a:r>
            <a:r>
              <a:rPr lang="cs-CZ" altLang="en-US" sz="2400" u="sng" dirty="0" smtClean="0"/>
              <a:t>probíhají klinické studie</a:t>
            </a:r>
            <a:r>
              <a:rPr lang="cs-CZ" altLang="en-US" sz="2400" dirty="0" smtClean="0"/>
              <a:t>:</a:t>
            </a:r>
          </a:p>
          <a:p>
            <a:pPr eaLnBrk="1" hangingPunct="1">
              <a:buFontTx/>
              <a:buNone/>
            </a:pPr>
            <a:endParaRPr lang="cs-CZ" altLang="en-US" sz="2400" dirty="0" smtClean="0"/>
          </a:p>
          <a:p>
            <a:pPr eaLnBrk="1" hangingPunct="1">
              <a:buClr>
                <a:schemeClr val="bg1"/>
              </a:buClr>
              <a:buFont typeface="Wingdings" pitchFamily="2" charset="2"/>
              <a:buChar char="§"/>
            </a:pPr>
            <a:r>
              <a:rPr lang="cs-CZ" altLang="en-US" sz="2400" dirty="0" smtClean="0"/>
              <a:t>navození tolerance perorálním podáním antigenu</a:t>
            </a:r>
          </a:p>
          <a:p>
            <a:pPr eaLnBrk="1" hangingPunct="1">
              <a:buClr>
                <a:schemeClr val="bg1"/>
              </a:buClr>
              <a:buFont typeface="Wingdings" pitchFamily="2" charset="2"/>
              <a:buChar char="§"/>
            </a:pPr>
            <a:endParaRPr lang="cs-CZ" altLang="en-US" sz="2400" dirty="0" smtClean="0"/>
          </a:p>
          <a:p>
            <a:pPr eaLnBrk="1" hangingPunct="1">
              <a:buClr>
                <a:schemeClr val="bg1"/>
              </a:buClr>
              <a:buFont typeface="Wingdings" pitchFamily="2" charset="2"/>
              <a:buChar char="§"/>
            </a:pPr>
            <a:r>
              <a:rPr lang="cs-CZ" altLang="en-US" sz="2400" dirty="0" smtClean="0"/>
              <a:t>alergenová imunoterapie (pyly,  hmyzí jedy) </a:t>
            </a:r>
            <a:endParaRPr lang="cs-CZ" alt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58662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VARIABILITA PATOGENA A HOSTITELE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Autofit/>
          </a:bodyPr>
          <a:lstStyle/>
          <a:p>
            <a:r>
              <a:rPr lang="en-GB" sz="2800" dirty="0" err="1" smtClean="0"/>
              <a:t>Variabilita</a:t>
            </a:r>
            <a:r>
              <a:rPr lang="en-GB" sz="2800" dirty="0" smtClean="0"/>
              <a:t> </a:t>
            </a:r>
            <a:r>
              <a:rPr lang="en-GB" sz="2800" dirty="0" err="1" smtClean="0"/>
              <a:t>patogenních</a:t>
            </a:r>
            <a:r>
              <a:rPr lang="en-GB" sz="2800" dirty="0" smtClean="0"/>
              <a:t> </a:t>
            </a:r>
            <a:r>
              <a:rPr lang="en-GB" sz="2800" dirty="0" err="1" smtClean="0"/>
              <a:t>organismů</a:t>
            </a:r>
            <a:r>
              <a:rPr lang="en-GB" sz="2800" dirty="0" smtClean="0"/>
              <a:t> je </a:t>
            </a:r>
            <a:r>
              <a:rPr lang="en-GB" sz="2800" dirty="0" err="1" smtClean="0"/>
              <a:t>dána</a:t>
            </a:r>
            <a:r>
              <a:rPr lang="en-GB" sz="2800" dirty="0" smtClean="0"/>
              <a:t> </a:t>
            </a:r>
            <a:r>
              <a:rPr lang="en-GB" sz="2800" dirty="0" err="1" smtClean="0"/>
              <a:t>vysokou</a:t>
            </a:r>
            <a:r>
              <a:rPr lang="en-GB" sz="2800" dirty="0" smtClean="0"/>
              <a:t> </a:t>
            </a:r>
            <a:r>
              <a:rPr lang="en-GB" sz="2800" dirty="0" err="1" smtClean="0"/>
              <a:t>reprodukční</a:t>
            </a:r>
            <a:r>
              <a:rPr lang="cs-CZ" sz="2800" dirty="0"/>
              <a:t> </a:t>
            </a:r>
            <a:r>
              <a:rPr lang="en-GB" sz="2800" dirty="0" err="1" smtClean="0"/>
              <a:t>schopností</a:t>
            </a:r>
            <a:r>
              <a:rPr lang="cs-CZ" sz="2800" dirty="0" smtClean="0"/>
              <a:t> – krátký generační čas,</a:t>
            </a:r>
            <a:r>
              <a:rPr lang="cs-CZ" sz="2800" dirty="0"/>
              <a:t> </a:t>
            </a:r>
            <a:r>
              <a:rPr lang="en-GB" sz="2800" dirty="0" err="1" smtClean="0"/>
              <a:t>vysoký</a:t>
            </a:r>
            <a:r>
              <a:rPr lang="en-GB" sz="2800" dirty="0" smtClean="0"/>
              <a:t> </a:t>
            </a:r>
            <a:r>
              <a:rPr lang="en-GB" sz="2800" dirty="0" err="1" smtClean="0"/>
              <a:t>počet</a:t>
            </a:r>
            <a:r>
              <a:rPr lang="en-GB" sz="2800" dirty="0" smtClean="0"/>
              <a:t> </a:t>
            </a:r>
            <a:r>
              <a:rPr lang="en-GB" sz="2800" dirty="0" err="1" smtClean="0"/>
              <a:t>potomstva</a:t>
            </a:r>
            <a:endParaRPr lang="cs-CZ" sz="2800" dirty="0" smtClean="0"/>
          </a:p>
          <a:p>
            <a:r>
              <a:rPr lang="cs-CZ" sz="2800" dirty="0" smtClean="0"/>
              <a:t>K</a:t>
            </a:r>
            <a:r>
              <a:rPr lang="en-GB" sz="2800" dirty="0" err="1" smtClean="0"/>
              <a:t>ompenzována</a:t>
            </a:r>
            <a:r>
              <a:rPr lang="en-GB" sz="2800" dirty="0" smtClean="0"/>
              <a:t> u </a:t>
            </a:r>
            <a:r>
              <a:rPr lang="en-GB" sz="2800" dirty="0" err="1" smtClean="0"/>
              <a:t>vyšších</a:t>
            </a:r>
            <a:r>
              <a:rPr lang="en-GB" sz="2800" dirty="0" smtClean="0"/>
              <a:t> </a:t>
            </a:r>
            <a:r>
              <a:rPr lang="en-GB" sz="2800" dirty="0" err="1" smtClean="0"/>
              <a:t>obratlovců</a:t>
            </a:r>
            <a:r>
              <a:rPr lang="cs-CZ" sz="2800" dirty="0"/>
              <a:t> </a:t>
            </a:r>
            <a:r>
              <a:rPr lang="en-GB" sz="2800" dirty="0" err="1" smtClean="0"/>
              <a:t>variabilitou</a:t>
            </a:r>
            <a:r>
              <a:rPr lang="en-GB" sz="2800" dirty="0" smtClean="0"/>
              <a:t>, </a:t>
            </a:r>
            <a:r>
              <a:rPr lang="en-GB" sz="2800" dirty="0" err="1" smtClean="0"/>
              <a:t>kter</a:t>
            </a:r>
            <a:r>
              <a:rPr lang="cs-CZ" sz="2800" dirty="0" smtClean="0"/>
              <a:t>é</a:t>
            </a:r>
            <a:r>
              <a:rPr lang="en-GB" sz="2800" dirty="0" smtClean="0"/>
              <a:t> </a:t>
            </a:r>
            <a:r>
              <a:rPr lang="en-GB" sz="2800" dirty="0" err="1" smtClean="0"/>
              <a:t>představuj</a:t>
            </a:r>
            <a:r>
              <a:rPr lang="cs-CZ" sz="2800" dirty="0" smtClean="0"/>
              <a:t>í</a:t>
            </a:r>
            <a:r>
              <a:rPr lang="en-GB" sz="2800" dirty="0" smtClean="0"/>
              <a:t> </a:t>
            </a:r>
            <a:r>
              <a:rPr lang="en-GB" sz="2800" dirty="0" err="1" smtClean="0"/>
              <a:t>lymfocyt</a:t>
            </a:r>
            <a:r>
              <a:rPr lang="cs-CZ" sz="2800" dirty="0" smtClean="0"/>
              <a:t>y (TCR, BCR) a APC (MHC)</a:t>
            </a:r>
          </a:p>
          <a:p>
            <a:r>
              <a:rPr lang="en-GB" sz="2800" dirty="0" err="1" smtClean="0"/>
              <a:t>Sekundární</a:t>
            </a:r>
            <a:r>
              <a:rPr lang="en-GB" sz="2800" dirty="0" smtClean="0"/>
              <a:t> </a:t>
            </a:r>
            <a:r>
              <a:rPr lang="en-GB" sz="2800" dirty="0" err="1" smtClean="0"/>
              <a:t>variabilita</a:t>
            </a:r>
            <a:r>
              <a:rPr lang="en-GB" sz="2800" dirty="0" smtClean="0"/>
              <a:t> je </a:t>
            </a:r>
            <a:r>
              <a:rPr lang="en-GB" sz="2800" dirty="0" err="1" smtClean="0"/>
              <a:t>dána</a:t>
            </a:r>
            <a:r>
              <a:rPr lang="en-GB" sz="2800" dirty="0" smtClean="0"/>
              <a:t> </a:t>
            </a:r>
            <a:r>
              <a:rPr lang="en-GB" sz="2800" dirty="0" err="1" smtClean="0"/>
              <a:t>mutací</a:t>
            </a:r>
            <a:r>
              <a:rPr lang="en-GB" sz="2800" dirty="0" smtClean="0"/>
              <a:t> </a:t>
            </a:r>
            <a:r>
              <a:rPr lang="en-GB" sz="2800" dirty="0" err="1" smtClean="0"/>
              <a:t>genů</a:t>
            </a:r>
            <a:r>
              <a:rPr lang="en-GB" sz="2800" dirty="0" smtClean="0"/>
              <a:t> </a:t>
            </a:r>
            <a:r>
              <a:rPr lang="en-GB" sz="2800" dirty="0" err="1" smtClean="0"/>
              <a:t>kódujících</a:t>
            </a:r>
            <a:r>
              <a:rPr lang="en-GB" sz="2800" dirty="0" smtClean="0"/>
              <a:t> </a:t>
            </a:r>
            <a:r>
              <a:rPr lang="en-GB" sz="2800" dirty="0" err="1" smtClean="0"/>
              <a:t>další</a:t>
            </a:r>
            <a:r>
              <a:rPr lang="cs-CZ" sz="2800" dirty="0"/>
              <a:t> </a:t>
            </a:r>
            <a:r>
              <a:rPr lang="en-GB" sz="2800" dirty="0" err="1" smtClean="0"/>
              <a:t>složky</a:t>
            </a:r>
            <a:r>
              <a:rPr lang="en-GB" sz="2800" dirty="0" smtClean="0"/>
              <a:t> </a:t>
            </a:r>
            <a:r>
              <a:rPr lang="en-GB" sz="2800" dirty="0" err="1" smtClean="0"/>
              <a:t>imunitního</a:t>
            </a:r>
            <a:r>
              <a:rPr lang="en-GB" sz="2800" dirty="0" smtClean="0"/>
              <a:t> </a:t>
            </a:r>
            <a:r>
              <a:rPr lang="en-GB" sz="2800" dirty="0" err="1" smtClean="0"/>
              <a:t>systému</a:t>
            </a:r>
            <a:r>
              <a:rPr lang="en-GB" sz="2800" dirty="0" smtClean="0"/>
              <a:t>, </a:t>
            </a:r>
            <a:r>
              <a:rPr lang="en-GB" sz="2800" dirty="0" err="1" smtClean="0"/>
              <a:t>bariéry</a:t>
            </a:r>
            <a:r>
              <a:rPr lang="en-GB" sz="2800" dirty="0" smtClean="0"/>
              <a:t>, </a:t>
            </a:r>
            <a:r>
              <a:rPr lang="en-GB" sz="2800" dirty="0" err="1" smtClean="0"/>
              <a:t>nespecifickou</a:t>
            </a:r>
            <a:r>
              <a:rPr lang="en-GB" sz="2800" dirty="0" smtClean="0"/>
              <a:t> </a:t>
            </a:r>
            <a:r>
              <a:rPr lang="en-GB" sz="2800" dirty="0" err="1" smtClean="0"/>
              <a:t>imunitu</a:t>
            </a:r>
            <a:r>
              <a:rPr lang="en-GB" sz="2800" dirty="0" smtClean="0"/>
              <a:t> …</a:t>
            </a:r>
            <a:endParaRPr lang="cs-CZ" sz="2800" dirty="0" smtClean="0"/>
          </a:p>
          <a:p>
            <a:r>
              <a:rPr lang="en-GB" sz="2800" dirty="0" err="1" smtClean="0"/>
              <a:t>Kombinací</a:t>
            </a:r>
            <a:r>
              <a:rPr lang="en-GB" sz="2800" dirty="0" smtClean="0"/>
              <a:t> </a:t>
            </a:r>
            <a:r>
              <a:rPr lang="en-GB" sz="2800" dirty="0" err="1" smtClean="0"/>
              <a:t>obou</a:t>
            </a:r>
            <a:r>
              <a:rPr lang="en-GB" sz="2800" dirty="0" smtClean="0"/>
              <a:t> </a:t>
            </a:r>
            <a:r>
              <a:rPr lang="en-GB" sz="2800" dirty="0" err="1" smtClean="0"/>
              <a:t>typů</a:t>
            </a:r>
            <a:r>
              <a:rPr lang="en-GB" sz="2800" dirty="0" smtClean="0"/>
              <a:t> </a:t>
            </a:r>
            <a:r>
              <a:rPr lang="en-GB" sz="2800" dirty="0" err="1" smtClean="0"/>
              <a:t>vzniká</a:t>
            </a:r>
            <a:r>
              <a:rPr lang="en-GB" sz="2800" dirty="0" smtClean="0"/>
              <a:t> </a:t>
            </a:r>
            <a:r>
              <a:rPr lang="en-GB" sz="2800" dirty="0" err="1" smtClean="0"/>
              <a:t>individuální</a:t>
            </a:r>
            <a:r>
              <a:rPr lang="en-GB" sz="2800" dirty="0" smtClean="0"/>
              <a:t> </a:t>
            </a:r>
            <a:r>
              <a:rPr lang="en-GB" sz="2800" dirty="0" err="1" smtClean="0"/>
              <a:t>variabilita</a:t>
            </a:r>
            <a:r>
              <a:rPr lang="en-GB" sz="2800" dirty="0" smtClean="0"/>
              <a:t> </a:t>
            </a:r>
            <a:r>
              <a:rPr lang="en-GB" sz="2800" dirty="0" err="1" smtClean="0"/>
              <a:t>hostitele</a:t>
            </a:r>
            <a:r>
              <a:rPr lang="cs-CZ" sz="2800" dirty="0"/>
              <a:t> </a:t>
            </a:r>
            <a:r>
              <a:rPr lang="en-GB" sz="2800" dirty="0" smtClean="0"/>
              <a:t>v </a:t>
            </a:r>
            <a:r>
              <a:rPr lang="en-GB" sz="2800" dirty="0" err="1" smtClean="0"/>
              <a:t>odolnosti</a:t>
            </a:r>
            <a:r>
              <a:rPr lang="en-GB" sz="2800" dirty="0" smtClean="0"/>
              <a:t> k </a:t>
            </a:r>
            <a:r>
              <a:rPr lang="en-GB" sz="2800" dirty="0" err="1" smtClean="0"/>
              <a:t>onemocnění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21842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SCHOPNOST ORGANISMU ODOLÁVAT INFEKCI 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b="1" dirty="0" smtClean="0"/>
              <a:t> ODOLNOST</a:t>
            </a:r>
          </a:p>
          <a:p>
            <a:r>
              <a:rPr lang="en-GB" dirty="0" smtClean="0"/>
              <a:t> </a:t>
            </a:r>
            <a:r>
              <a:rPr lang="en-GB" dirty="0" err="1" smtClean="0"/>
              <a:t>rezistence</a:t>
            </a:r>
            <a:r>
              <a:rPr lang="en-GB" dirty="0" smtClean="0"/>
              <a:t> k </a:t>
            </a:r>
            <a:r>
              <a:rPr lang="en-GB" dirty="0" err="1" smtClean="0"/>
              <a:t>dané</a:t>
            </a:r>
            <a:r>
              <a:rPr lang="en-GB" dirty="0" smtClean="0"/>
              <a:t> </a:t>
            </a:r>
            <a:r>
              <a:rPr lang="en-GB" dirty="0" err="1" smtClean="0"/>
              <a:t>infekci</a:t>
            </a:r>
            <a:endParaRPr lang="en-GB" dirty="0" smtClean="0"/>
          </a:p>
          <a:p>
            <a:r>
              <a:rPr lang="en-GB" dirty="0" smtClean="0"/>
              <a:t> </a:t>
            </a:r>
            <a:r>
              <a:rPr lang="en-GB" dirty="0" err="1" smtClean="0"/>
              <a:t>bariéry</a:t>
            </a:r>
            <a:r>
              <a:rPr lang="en-GB" dirty="0" smtClean="0"/>
              <a:t> a </a:t>
            </a:r>
            <a:r>
              <a:rPr lang="en-GB" dirty="0" err="1" smtClean="0"/>
              <a:t>nespecifické</a:t>
            </a:r>
            <a:r>
              <a:rPr lang="en-GB" dirty="0" smtClean="0"/>
              <a:t> </a:t>
            </a:r>
            <a:r>
              <a:rPr lang="en-GB" dirty="0" err="1" smtClean="0"/>
              <a:t>imunitní</a:t>
            </a:r>
            <a:r>
              <a:rPr lang="en-GB" dirty="0" smtClean="0"/>
              <a:t> </a:t>
            </a:r>
            <a:r>
              <a:rPr lang="en-GB" dirty="0" err="1" smtClean="0"/>
              <a:t>mechanismy</a:t>
            </a:r>
            <a:r>
              <a:rPr lang="en-GB" dirty="0" smtClean="0"/>
              <a:t> (</a:t>
            </a:r>
            <a:r>
              <a:rPr lang="en-GB" dirty="0" err="1" smtClean="0"/>
              <a:t>odolnost</a:t>
            </a:r>
            <a:r>
              <a:rPr lang="en-GB" dirty="0" smtClean="0"/>
              <a:t>)</a:t>
            </a:r>
          </a:p>
          <a:p>
            <a:r>
              <a:rPr lang="en-GB" dirty="0" smtClean="0"/>
              <a:t> </a:t>
            </a:r>
            <a:r>
              <a:rPr lang="en-GB" dirty="0" err="1" smtClean="0"/>
              <a:t>specifická</a:t>
            </a:r>
            <a:r>
              <a:rPr lang="en-GB" dirty="0" smtClean="0"/>
              <a:t> </a:t>
            </a:r>
            <a:r>
              <a:rPr lang="en-GB" dirty="0" err="1" smtClean="0"/>
              <a:t>imunita</a:t>
            </a:r>
            <a:endParaRPr lang="cs-CZ" dirty="0" smtClean="0"/>
          </a:p>
          <a:p>
            <a:endParaRPr lang="en-GB" dirty="0" smtClean="0"/>
          </a:p>
          <a:p>
            <a:pPr marL="0" indent="0">
              <a:buNone/>
            </a:pPr>
            <a:r>
              <a:rPr lang="en-GB" b="1" dirty="0" smtClean="0"/>
              <a:t>VNÍMAVOST</a:t>
            </a:r>
            <a:r>
              <a:rPr lang="en-GB" dirty="0" smtClean="0"/>
              <a:t> k </a:t>
            </a:r>
            <a:r>
              <a:rPr lang="en-GB" dirty="0" err="1" smtClean="0"/>
              <a:t>infekci</a:t>
            </a:r>
            <a:r>
              <a:rPr lang="en-GB" dirty="0" smtClean="0"/>
              <a:t> </a:t>
            </a:r>
            <a:r>
              <a:rPr lang="en-GB" dirty="0" err="1" smtClean="0"/>
              <a:t>zvyšují</a:t>
            </a:r>
            <a:endParaRPr lang="en-GB" dirty="0" smtClean="0"/>
          </a:p>
          <a:p>
            <a:r>
              <a:rPr lang="en-GB" dirty="0" smtClean="0"/>
              <a:t> </a:t>
            </a:r>
            <a:r>
              <a:rPr lang="en-GB" dirty="0" err="1" smtClean="0"/>
              <a:t>nedostatečná</a:t>
            </a:r>
            <a:r>
              <a:rPr lang="en-GB" dirty="0" smtClean="0"/>
              <a:t> </a:t>
            </a:r>
            <a:r>
              <a:rPr lang="en-GB" dirty="0" err="1" smtClean="0"/>
              <a:t>imunokompetence</a:t>
            </a:r>
            <a:r>
              <a:rPr lang="en-GB" dirty="0" smtClean="0"/>
              <a:t> (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fyziologická</a:t>
            </a:r>
            <a:r>
              <a:rPr lang="en-GB" dirty="0" smtClean="0"/>
              <a:t>)</a:t>
            </a:r>
          </a:p>
          <a:p>
            <a:r>
              <a:rPr lang="en-GB" dirty="0" smtClean="0"/>
              <a:t> </a:t>
            </a:r>
            <a:r>
              <a:rPr lang="en-GB" dirty="0" err="1" smtClean="0"/>
              <a:t>porušené</a:t>
            </a:r>
            <a:r>
              <a:rPr lang="en-GB" dirty="0" smtClean="0"/>
              <a:t> </a:t>
            </a:r>
            <a:r>
              <a:rPr lang="en-GB" dirty="0" err="1" smtClean="0"/>
              <a:t>bariéry</a:t>
            </a:r>
            <a:endParaRPr lang="en-GB" dirty="0" smtClean="0"/>
          </a:p>
          <a:p>
            <a:r>
              <a:rPr lang="en-GB" dirty="0" smtClean="0"/>
              <a:t> </a:t>
            </a:r>
            <a:r>
              <a:rPr lang="en-GB" dirty="0" err="1" smtClean="0"/>
              <a:t>přechodné</a:t>
            </a:r>
            <a:r>
              <a:rPr lang="en-GB" dirty="0" smtClean="0"/>
              <a:t> </a:t>
            </a:r>
            <a:r>
              <a:rPr lang="en-GB" dirty="0" err="1" smtClean="0"/>
              <a:t>imunosuprese</a:t>
            </a:r>
            <a:r>
              <a:rPr lang="en-GB" dirty="0" smtClean="0"/>
              <a:t> </a:t>
            </a:r>
            <a:r>
              <a:rPr lang="en-GB" dirty="0" err="1" smtClean="0"/>
              <a:t>infekčního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neinfekčního</a:t>
            </a:r>
            <a:r>
              <a:rPr lang="en-GB" dirty="0" smtClean="0"/>
              <a:t> </a:t>
            </a:r>
            <a:r>
              <a:rPr lang="en-GB" dirty="0" err="1" smtClean="0"/>
              <a:t>původu</a:t>
            </a:r>
            <a:endParaRPr lang="en-GB" dirty="0" smtClean="0"/>
          </a:p>
          <a:p>
            <a:r>
              <a:rPr lang="en-GB" dirty="0" smtClean="0"/>
              <a:t> </a:t>
            </a:r>
            <a:r>
              <a:rPr lang="en-GB" dirty="0" err="1" smtClean="0"/>
              <a:t>primární</a:t>
            </a:r>
            <a:r>
              <a:rPr lang="en-GB" dirty="0" smtClean="0"/>
              <a:t> a </a:t>
            </a:r>
            <a:r>
              <a:rPr lang="en-GB" dirty="0" err="1" smtClean="0"/>
              <a:t>sekundární</a:t>
            </a:r>
            <a:r>
              <a:rPr lang="en-GB" dirty="0" smtClean="0"/>
              <a:t> </a:t>
            </a:r>
            <a:r>
              <a:rPr lang="en-GB" dirty="0" err="1" smtClean="0"/>
              <a:t>imunodeficience</a:t>
            </a:r>
            <a:endParaRPr lang="en-GB" dirty="0" smtClean="0"/>
          </a:p>
          <a:p>
            <a:r>
              <a:rPr lang="en-GB" dirty="0" smtClean="0"/>
              <a:t> </a:t>
            </a:r>
            <a:r>
              <a:rPr lang="en-GB" dirty="0" err="1" smtClean="0"/>
              <a:t>alergické</a:t>
            </a:r>
            <a:r>
              <a:rPr lang="en-GB" dirty="0" smtClean="0"/>
              <a:t>, </a:t>
            </a:r>
            <a:r>
              <a:rPr lang="en-GB" dirty="0" err="1" smtClean="0"/>
              <a:t>autoimunitní</a:t>
            </a:r>
            <a:r>
              <a:rPr lang="en-GB" dirty="0" smtClean="0"/>
              <a:t> a </a:t>
            </a:r>
            <a:r>
              <a:rPr lang="en-GB" dirty="0" err="1" smtClean="0"/>
              <a:t>lymfoproliferativní</a:t>
            </a:r>
            <a:r>
              <a:rPr lang="en-GB" dirty="0" smtClean="0"/>
              <a:t> </a:t>
            </a:r>
            <a:r>
              <a:rPr lang="en-GB" dirty="0" err="1" smtClean="0"/>
              <a:t>choroby</a:t>
            </a:r>
            <a:endParaRPr lang="en-GB" dirty="0" smtClean="0"/>
          </a:p>
          <a:p>
            <a:r>
              <a:rPr lang="en-GB" dirty="0" smtClean="0"/>
              <a:t> </a:t>
            </a:r>
            <a:r>
              <a:rPr lang="en-GB" dirty="0" err="1" smtClean="0"/>
              <a:t>imunologická</a:t>
            </a:r>
            <a:r>
              <a:rPr lang="en-GB" dirty="0" smtClean="0"/>
              <a:t> tolerance k </a:t>
            </a:r>
            <a:r>
              <a:rPr lang="en-GB" dirty="0" err="1" smtClean="0"/>
              <a:t>dané</a:t>
            </a:r>
            <a:r>
              <a:rPr lang="en-GB" dirty="0" smtClean="0"/>
              <a:t> </a:t>
            </a:r>
            <a:r>
              <a:rPr lang="en-GB" dirty="0" err="1" smtClean="0"/>
              <a:t>infekci</a:t>
            </a:r>
            <a:r>
              <a:rPr lang="en-GB" dirty="0" smtClean="0"/>
              <a:t> (</a:t>
            </a:r>
            <a:r>
              <a:rPr lang="en-GB" dirty="0" err="1" smtClean="0"/>
              <a:t>antigenu</a:t>
            </a:r>
            <a:r>
              <a:rPr lang="en-GB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3475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88913"/>
            <a:ext cx="8569325" cy="6264275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Mechanismy mikroorganismů využívané pro únik před imunitním  systémem</a:t>
            </a:r>
          </a:p>
          <a:p>
            <a:pPr eaLnBrk="1" hangingPunct="1"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cs-CZ" sz="2400" dirty="0" smtClean="0"/>
              <a:t>integrace do genomu a přetrvávání v latentní formě</a:t>
            </a:r>
          </a:p>
          <a:p>
            <a:pPr eaLnBrk="1" hangingPunct="1">
              <a:buClr>
                <a:schemeClr val="bg1"/>
              </a:buClr>
              <a:buFont typeface="Wingdings" pitchFamily="2" charset="2"/>
              <a:buChar char="§"/>
              <a:defRPr/>
            </a:pPr>
            <a:endParaRPr lang="cs-CZ" sz="2400" dirty="0" smtClean="0"/>
          </a:p>
          <a:p>
            <a:pPr eaLnBrk="1" hangingPunct="1"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cs-CZ" sz="2400" dirty="0" smtClean="0"/>
              <a:t>variabilita povrchových molekul</a:t>
            </a:r>
          </a:p>
          <a:p>
            <a:pPr eaLnBrk="1" hangingPunct="1">
              <a:buClr>
                <a:schemeClr val="bg1"/>
              </a:buClr>
              <a:buFont typeface="Wingdings" pitchFamily="2" charset="2"/>
              <a:buChar char="§"/>
              <a:defRPr/>
            </a:pPr>
            <a:endParaRPr lang="cs-CZ" sz="2400" dirty="0" smtClean="0"/>
          </a:p>
          <a:p>
            <a:pPr eaLnBrk="1" hangingPunct="1"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cs-CZ" sz="2400" dirty="0" smtClean="0"/>
              <a:t>potlačení exprese MHC </a:t>
            </a:r>
            <a:r>
              <a:rPr lang="cs-CZ" sz="2400" dirty="0" err="1" smtClean="0"/>
              <a:t>gp</a:t>
            </a:r>
            <a:r>
              <a:rPr lang="cs-CZ" sz="2400" dirty="0" smtClean="0"/>
              <a:t> v napadené </a:t>
            </a:r>
            <a:r>
              <a:rPr lang="cs-CZ" sz="2400" dirty="0" err="1" smtClean="0"/>
              <a:t>bb</a:t>
            </a:r>
            <a:endParaRPr lang="cs-CZ" sz="2400" dirty="0" smtClean="0"/>
          </a:p>
          <a:p>
            <a:pPr eaLnBrk="1" hangingPunct="1">
              <a:buClr>
                <a:schemeClr val="bg1"/>
              </a:buClr>
              <a:buFont typeface="Wingdings" pitchFamily="2" charset="2"/>
              <a:buChar char="§"/>
              <a:defRPr/>
            </a:pPr>
            <a:endParaRPr lang="cs-CZ" sz="2400" dirty="0" smtClean="0"/>
          </a:p>
          <a:p>
            <a:pPr eaLnBrk="1" hangingPunct="1"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cs-CZ" sz="2400" dirty="0" smtClean="0"/>
              <a:t>integrace molekul vlastních hostiteli do mikrobiální stěny</a:t>
            </a:r>
          </a:p>
          <a:p>
            <a:pPr eaLnBrk="1" hangingPunct="1">
              <a:buClr>
                <a:schemeClr val="bg1"/>
              </a:buClr>
              <a:buFont typeface="Wingdings" pitchFamily="2" charset="2"/>
              <a:buChar char="§"/>
              <a:defRPr/>
            </a:pPr>
            <a:endParaRPr lang="cs-CZ" sz="2400" dirty="0" smtClean="0"/>
          </a:p>
          <a:p>
            <a:pPr eaLnBrk="1" hangingPunct="1"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cs-CZ" sz="2400" dirty="0" smtClean="0"/>
              <a:t>antigenní mimikry - povrchové struktury mikroorganismu napodobují strukturu hostitelských buněk</a:t>
            </a:r>
          </a:p>
          <a:p>
            <a:pPr eaLnBrk="1" hangingPunct="1"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cs-CZ" sz="2400" dirty="0" smtClean="0"/>
              <a:t>…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72527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Viry a imunitní systém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altLang="en-US" dirty="0"/>
              <a:t>Virová infekce indukuje komplexní imunitní odpověď, vznik imunitní paměti</a:t>
            </a:r>
          </a:p>
          <a:p>
            <a:pPr>
              <a:defRPr/>
            </a:pPr>
            <a:r>
              <a:rPr lang="cs-CZ" altLang="en-US" dirty="0"/>
              <a:t>Maligní transformace, autoimunita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709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INTERAKCE VIRŮ S IMUNITNÍM SYSTÉMEM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GB" b="1" dirty="0" err="1" smtClean="0"/>
              <a:t>Viry</a:t>
            </a:r>
            <a:r>
              <a:rPr lang="en-GB" b="1" dirty="0" smtClean="0"/>
              <a:t> </a:t>
            </a:r>
            <a:r>
              <a:rPr lang="en-GB" b="1" dirty="0" err="1" smtClean="0"/>
              <a:t>jsou</a:t>
            </a:r>
            <a:r>
              <a:rPr lang="en-GB" b="1" dirty="0" smtClean="0"/>
              <a:t> </a:t>
            </a:r>
            <a:r>
              <a:rPr lang="en-GB" b="1" dirty="0" err="1" smtClean="0"/>
              <a:t>obligátní</a:t>
            </a:r>
            <a:r>
              <a:rPr lang="en-GB" b="1" dirty="0" smtClean="0"/>
              <a:t> </a:t>
            </a:r>
            <a:r>
              <a:rPr lang="en-GB" b="1" dirty="0" err="1" smtClean="0"/>
              <a:t>intracelulární</a:t>
            </a:r>
            <a:r>
              <a:rPr lang="en-GB" b="1" dirty="0" smtClean="0"/>
              <a:t> </a:t>
            </a:r>
            <a:r>
              <a:rPr lang="en-GB" b="1" dirty="0" err="1" smtClean="0"/>
              <a:t>parazité</a:t>
            </a:r>
            <a:r>
              <a:rPr lang="en-GB" b="1" dirty="0" smtClean="0"/>
              <a:t>, </a:t>
            </a:r>
            <a:r>
              <a:rPr lang="en-GB" b="1" dirty="0" err="1" smtClean="0"/>
              <a:t>kteří</a:t>
            </a:r>
            <a:r>
              <a:rPr lang="en-GB" b="1" dirty="0" smtClean="0"/>
              <a:t> </a:t>
            </a:r>
            <a:r>
              <a:rPr lang="en-GB" b="1" dirty="0" err="1" smtClean="0"/>
              <a:t>ke</a:t>
            </a:r>
            <a:r>
              <a:rPr lang="en-GB" b="1" dirty="0" smtClean="0"/>
              <a:t> </a:t>
            </a:r>
            <a:r>
              <a:rPr lang="en-GB" b="1" dirty="0" err="1" smtClean="0"/>
              <a:t>své</a:t>
            </a:r>
            <a:r>
              <a:rPr lang="en-GB" b="1" dirty="0" smtClean="0"/>
              <a:t> </a:t>
            </a:r>
            <a:r>
              <a:rPr lang="en-GB" b="1" dirty="0" err="1" smtClean="0"/>
              <a:t>replikaci</a:t>
            </a:r>
            <a:r>
              <a:rPr lang="cs-CZ" b="1" dirty="0"/>
              <a:t> </a:t>
            </a:r>
            <a:r>
              <a:rPr lang="en-GB" b="1" dirty="0" err="1" smtClean="0"/>
              <a:t>potřebují</a:t>
            </a:r>
            <a:r>
              <a:rPr lang="en-GB" b="1" dirty="0" smtClean="0"/>
              <a:t> </a:t>
            </a:r>
            <a:r>
              <a:rPr lang="en-GB" b="1" dirty="0" err="1" smtClean="0"/>
              <a:t>genetický</a:t>
            </a:r>
            <a:r>
              <a:rPr lang="en-GB" b="1" dirty="0" smtClean="0"/>
              <a:t> a </a:t>
            </a:r>
            <a:r>
              <a:rPr lang="en-GB" b="1" dirty="0" err="1" smtClean="0"/>
              <a:t>metabolický</a:t>
            </a:r>
            <a:r>
              <a:rPr lang="en-GB" b="1" dirty="0" smtClean="0"/>
              <a:t> </a:t>
            </a:r>
            <a:r>
              <a:rPr lang="en-GB" b="1" dirty="0" err="1" smtClean="0"/>
              <a:t>aparát</a:t>
            </a:r>
            <a:r>
              <a:rPr lang="en-GB" b="1" dirty="0" smtClean="0"/>
              <a:t> </a:t>
            </a:r>
            <a:r>
              <a:rPr lang="en-GB" b="1" dirty="0" err="1" smtClean="0"/>
              <a:t>buňky</a:t>
            </a:r>
            <a:endParaRPr lang="cs-CZ" b="1" dirty="0" smtClean="0"/>
          </a:p>
          <a:p>
            <a:endParaRPr lang="en-GB" b="1" dirty="0" smtClean="0"/>
          </a:p>
          <a:p>
            <a:r>
              <a:rPr lang="en-GB" b="1" dirty="0" err="1" smtClean="0"/>
              <a:t>Patogeneze</a:t>
            </a:r>
            <a:r>
              <a:rPr lang="en-GB" b="1" dirty="0" smtClean="0"/>
              <a:t> se </a:t>
            </a:r>
            <a:r>
              <a:rPr lang="en-GB" b="1" dirty="0" err="1" smtClean="0"/>
              <a:t>liší</a:t>
            </a:r>
            <a:r>
              <a:rPr lang="en-GB" b="1" dirty="0" smtClean="0"/>
              <a:t> </a:t>
            </a:r>
            <a:r>
              <a:rPr lang="en-GB" b="1" dirty="0" err="1" smtClean="0"/>
              <a:t>podle</a:t>
            </a:r>
            <a:r>
              <a:rPr lang="en-GB" b="1" dirty="0" smtClean="0"/>
              <a:t> </a:t>
            </a:r>
            <a:r>
              <a:rPr lang="en-GB" b="1" dirty="0" err="1" smtClean="0"/>
              <a:t>jejich</a:t>
            </a:r>
            <a:r>
              <a:rPr lang="en-GB" b="1" dirty="0" smtClean="0"/>
              <a:t> </a:t>
            </a:r>
            <a:r>
              <a:rPr lang="en-GB" b="1" dirty="0" err="1" smtClean="0"/>
              <a:t>struktury</a:t>
            </a:r>
            <a:r>
              <a:rPr lang="en-GB" b="1" dirty="0" smtClean="0"/>
              <a:t> (DNA, RNA, </a:t>
            </a:r>
            <a:r>
              <a:rPr lang="en-GB" b="1" dirty="0" err="1" smtClean="0"/>
              <a:t>obal</a:t>
            </a:r>
            <a:r>
              <a:rPr lang="en-GB" b="1" dirty="0" smtClean="0"/>
              <a:t> </a:t>
            </a:r>
            <a:r>
              <a:rPr lang="en-GB" b="1" dirty="0" err="1" smtClean="0"/>
              <a:t>aj</a:t>
            </a:r>
            <a:r>
              <a:rPr lang="en-GB" b="1" dirty="0" smtClean="0"/>
              <a:t>.) a</a:t>
            </a:r>
            <a:r>
              <a:rPr lang="cs-CZ" b="1" dirty="0" smtClean="0"/>
              <a:t> </a:t>
            </a:r>
            <a:r>
              <a:rPr lang="en-GB" b="1" dirty="0" err="1" smtClean="0"/>
              <a:t>faktorů</a:t>
            </a:r>
            <a:r>
              <a:rPr lang="en-GB" b="1" dirty="0" smtClean="0"/>
              <a:t> virulence</a:t>
            </a:r>
            <a:endParaRPr lang="cs-CZ" b="1" dirty="0" smtClean="0"/>
          </a:p>
          <a:p>
            <a:endParaRPr lang="en-GB" b="1" dirty="0" smtClean="0"/>
          </a:p>
          <a:p>
            <a:r>
              <a:rPr lang="en-GB" b="1" dirty="0" err="1" smtClean="0"/>
              <a:t>Podle</a:t>
            </a:r>
            <a:r>
              <a:rPr lang="en-GB" b="1" dirty="0" smtClean="0"/>
              <a:t> </a:t>
            </a:r>
            <a:r>
              <a:rPr lang="en-GB" b="1" dirty="0" err="1" smtClean="0"/>
              <a:t>průběhu</a:t>
            </a:r>
            <a:r>
              <a:rPr lang="en-GB" b="1" dirty="0" smtClean="0"/>
              <a:t> </a:t>
            </a:r>
            <a:r>
              <a:rPr lang="en-GB" b="1" dirty="0" err="1" smtClean="0"/>
              <a:t>lze</a:t>
            </a:r>
            <a:r>
              <a:rPr lang="en-GB" b="1" dirty="0" smtClean="0"/>
              <a:t> </a:t>
            </a:r>
            <a:r>
              <a:rPr lang="en-GB" b="1" dirty="0" err="1" smtClean="0"/>
              <a:t>odlišit</a:t>
            </a:r>
            <a:r>
              <a:rPr lang="en-GB" b="1" dirty="0" smtClean="0"/>
              <a:t> </a:t>
            </a:r>
            <a:r>
              <a:rPr lang="en-GB" b="1" dirty="0" err="1" smtClean="0"/>
              <a:t>tři</a:t>
            </a:r>
            <a:r>
              <a:rPr lang="en-GB" b="1" dirty="0" smtClean="0"/>
              <a:t> </a:t>
            </a:r>
            <a:r>
              <a:rPr lang="en-GB" b="1" dirty="0" err="1" smtClean="0"/>
              <a:t>různé</a:t>
            </a:r>
            <a:r>
              <a:rPr lang="en-GB" b="1" dirty="0" smtClean="0"/>
              <a:t> </a:t>
            </a:r>
            <a:r>
              <a:rPr lang="en-GB" b="1" dirty="0" err="1" smtClean="0"/>
              <a:t>typy</a:t>
            </a:r>
            <a:r>
              <a:rPr lang="en-GB" b="1" dirty="0" smtClean="0"/>
              <a:t> </a:t>
            </a:r>
            <a:r>
              <a:rPr lang="en-GB" b="1" dirty="0" err="1" smtClean="0"/>
              <a:t>virové</a:t>
            </a:r>
            <a:r>
              <a:rPr lang="en-GB" b="1" dirty="0" smtClean="0"/>
              <a:t> </a:t>
            </a:r>
            <a:r>
              <a:rPr lang="en-GB" b="1" dirty="0" err="1" smtClean="0"/>
              <a:t>infekce</a:t>
            </a:r>
            <a:endParaRPr lang="cs-CZ" b="1" dirty="0" smtClean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en-GB" dirty="0" err="1" smtClean="0"/>
              <a:t>lytický</a:t>
            </a:r>
            <a:r>
              <a:rPr lang="en-GB" dirty="0" smtClean="0"/>
              <a:t> </a:t>
            </a:r>
            <a:r>
              <a:rPr lang="en-GB" dirty="0" err="1" smtClean="0"/>
              <a:t>průběh</a:t>
            </a:r>
            <a:r>
              <a:rPr lang="en-GB" dirty="0" smtClean="0"/>
              <a:t> u </a:t>
            </a:r>
            <a:r>
              <a:rPr lang="en-GB" dirty="0" err="1" smtClean="0"/>
              <a:t>cytopatogenních</a:t>
            </a:r>
            <a:r>
              <a:rPr lang="en-GB" dirty="0" smtClean="0"/>
              <a:t> </a:t>
            </a:r>
            <a:r>
              <a:rPr lang="en-GB" dirty="0" err="1" smtClean="0"/>
              <a:t>virů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</a:t>
            </a:r>
            <a:r>
              <a:rPr lang="cs-CZ" dirty="0" smtClean="0"/>
              <a:t>	</a:t>
            </a:r>
            <a:r>
              <a:rPr lang="en-GB" dirty="0" err="1" smtClean="0"/>
              <a:t>persistentní</a:t>
            </a:r>
            <a:r>
              <a:rPr lang="en-GB" dirty="0" smtClean="0"/>
              <a:t> </a:t>
            </a:r>
            <a:r>
              <a:rPr lang="en-GB" dirty="0" err="1" smtClean="0"/>
              <a:t>infekce</a:t>
            </a:r>
            <a:r>
              <a:rPr lang="en-GB" dirty="0" smtClean="0"/>
              <a:t> u </a:t>
            </a:r>
            <a:r>
              <a:rPr lang="en-GB" dirty="0" err="1" smtClean="0"/>
              <a:t>necytopatogenních</a:t>
            </a:r>
            <a:r>
              <a:rPr lang="en-GB" dirty="0" smtClean="0"/>
              <a:t> </a:t>
            </a:r>
            <a:r>
              <a:rPr lang="en-GB" dirty="0" err="1" smtClean="0"/>
              <a:t>virů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</a:t>
            </a:r>
            <a:r>
              <a:rPr lang="cs-CZ" dirty="0" smtClean="0"/>
              <a:t>	</a:t>
            </a:r>
            <a:r>
              <a:rPr lang="en-GB" dirty="0" err="1" smtClean="0"/>
              <a:t>transformace</a:t>
            </a:r>
            <a:r>
              <a:rPr lang="en-GB" dirty="0" smtClean="0"/>
              <a:t> </a:t>
            </a:r>
            <a:r>
              <a:rPr lang="en-GB" dirty="0" err="1" smtClean="0"/>
              <a:t>napadených</a:t>
            </a:r>
            <a:r>
              <a:rPr lang="en-GB" dirty="0" smtClean="0"/>
              <a:t> </a:t>
            </a:r>
            <a:r>
              <a:rPr lang="en-GB" dirty="0" err="1" smtClean="0"/>
              <a:t>buněk</a:t>
            </a:r>
            <a:r>
              <a:rPr lang="en-GB" dirty="0" smtClean="0"/>
              <a:t> u </a:t>
            </a:r>
            <a:r>
              <a:rPr lang="en-GB" dirty="0" err="1" smtClean="0"/>
              <a:t>onkogenních</a:t>
            </a:r>
            <a:r>
              <a:rPr lang="en-GB" dirty="0" smtClean="0"/>
              <a:t> </a:t>
            </a:r>
            <a:r>
              <a:rPr lang="en-GB" dirty="0" err="1" smtClean="0"/>
              <a:t>virů</a:t>
            </a:r>
            <a:endParaRPr lang="cs-CZ" dirty="0" smtClean="0"/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 </a:t>
            </a:r>
            <a:r>
              <a:rPr lang="en-GB" b="1" dirty="0" err="1" smtClean="0"/>
              <a:t>Reakce</a:t>
            </a:r>
            <a:r>
              <a:rPr lang="en-GB" b="1" dirty="0" smtClean="0"/>
              <a:t> </a:t>
            </a:r>
            <a:r>
              <a:rPr lang="en-GB" b="1" dirty="0" err="1" smtClean="0"/>
              <a:t>virů</a:t>
            </a:r>
            <a:r>
              <a:rPr lang="en-GB" b="1" dirty="0" smtClean="0"/>
              <a:t> s </a:t>
            </a:r>
            <a:r>
              <a:rPr lang="en-GB" b="1" dirty="0" err="1" smtClean="0"/>
              <a:t>imunitním</a:t>
            </a:r>
            <a:r>
              <a:rPr lang="en-GB" b="1" dirty="0" smtClean="0"/>
              <a:t> </a:t>
            </a:r>
            <a:r>
              <a:rPr lang="en-GB" b="1" dirty="0" err="1" smtClean="0"/>
              <a:t>systémem</a:t>
            </a:r>
            <a:endParaRPr lang="en-GB" b="1" dirty="0" smtClean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en-GB" dirty="0" err="1" smtClean="0"/>
              <a:t>navázání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povrchové</a:t>
            </a:r>
            <a:r>
              <a:rPr lang="en-GB" dirty="0" smtClean="0"/>
              <a:t> </a:t>
            </a:r>
            <a:r>
              <a:rPr lang="en-GB" dirty="0" err="1" smtClean="0"/>
              <a:t>receptory</a:t>
            </a:r>
            <a:endParaRPr lang="en-GB" dirty="0" smtClean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en-GB" dirty="0" err="1" smtClean="0"/>
              <a:t>pomnožování</a:t>
            </a:r>
            <a:r>
              <a:rPr lang="en-GB" dirty="0" smtClean="0"/>
              <a:t> v </a:t>
            </a:r>
            <a:r>
              <a:rPr lang="en-GB" dirty="0" err="1" smtClean="0"/>
              <a:t>buňkách</a:t>
            </a:r>
            <a:r>
              <a:rPr lang="en-GB" dirty="0" smtClean="0"/>
              <a:t> </a:t>
            </a:r>
            <a:r>
              <a:rPr lang="en-GB" dirty="0" err="1" smtClean="0"/>
              <a:t>imunitního</a:t>
            </a:r>
            <a:r>
              <a:rPr lang="en-GB" dirty="0" smtClean="0"/>
              <a:t> </a:t>
            </a:r>
            <a:r>
              <a:rPr lang="en-GB" dirty="0" err="1" smtClean="0"/>
              <a:t>systému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en-GB" dirty="0" err="1" smtClean="0"/>
              <a:t>narušení</a:t>
            </a:r>
            <a:r>
              <a:rPr lang="en-GB" dirty="0" smtClean="0"/>
              <a:t> </a:t>
            </a:r>
            <a:r>
              <a:rPr lang="en-GB" dirty="0" err="1" smtClean="0"/>
              <a:t>cesty</a:t>
            </a:r>
            <a:r>
              <a:rPr lang="en-GB" dirty="0" smtClean="0"/>
              <a:t> </a:t>
            </a:r>
            <a:r>
              <a:rPr lang="en-GB" dirty="0" err="1" smtClean="0"/>
              <a:t>prezentace</a:t>
            </a:r>
            <a:r>
              <a:rPr lang="en-GB" dirty="0" smtClean="0"/>
              <a:t> </a:t>
            </a:r>
            <a:r>
              <a:rPr lang="en-GB" dirty="0" err="1" smtClean="0"/>
              <a:t>antigenu</a:t>
            </a:r>
            <a:endParaRPr lang="en-GB" dirty="0" smtClean="0"/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en-GB" dirty="0" err="1" smtClean="0"/>
              <a:t>inhibice</a:t>
            </a:r>
            <a:r>
              <a:rPr lang="en-GB" dirty="0" smtClean="0"/>
              <a:t> </a:t>
            </a:r>
            <a:r>
              <a:rPr lang="en-GB" dirty="0" err="1" smtClean="0"/>
              <a:t>regulačních</a:t>
            </a:r>
            <a:r>
              <a:rPr lang="en-GB" dirty="0" smtClean="0"/>
              <a:t> a </a:t>
            </a:r>
            <a:r>
              <a:rPr lang="en-GB" dirty="0" err="1" smtClean="0"/>
              <a:t>efektorových</a:t>
            </a:r>
            <a:r>
              <a:rPr lang="en-GB" dirty="0" smtClean="0"/>
              <a:t> </a:t>
            </a:r>
            <a:r>
              <a:rPr lang="en-GB" dirty="0" err="1" smtClean="0"/>
              <a:t>mechanismů</a:t>
            </a:r>
            <a:r>
              <a:rPr lang="en-GB" dirty="0" smtClean="0"/>
              <a:t> – </a:t>
            </a:r>
            <a:r>
              <a:rPr lang="en-GB" dirty="0" err="1" smtClean="0"/>
              <a:t>imunosuprese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en-GB" dirty="0" err="1" smtClean="0"/>
              <a:t>navození</a:t>
            </a:r>
            <a:r>
              <a:rPr lang="en-GB" dirty="0" smtClean="0"/>
              <a:t> </a:t>
            </a:r>
            <a:r>
              <a:rPr lang="en-GB" dirty="0" err="1" smtClean="0"/>
              <a:t>imunopatologického</a:t>
            </a:r>
            <a:r>
              <a:rPr lang="en-GB" dirty="0" smtClean="0"/>
              <a:t> </a:t>
            </a:r>
            <a:r>
              <a:rPr lang="en-GB" dirty="0" err="1" smtClean="0"/>
              <a:t>stavu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67220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Buněčné terče patogenních virů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Buňky:</a:t>
            </a:r>
          </a:p>
          <a:p>
            <a:pPr lvl="1"/>
            <a:r>
              <a:rPr lang="cs-CZ" dirty="0" smtClean="0"/>
              <a:t>Epitelové</a:t>
            </a:r>
          </a:p>
          <a:p>
            <a:pPr lvl="1"/>
            <a:r>
              <a:rPr lang="cs-CZ" dirty="0" smtClean="0"/>
              <a:t>Endotelové</a:t>
            </a:r>
          </a:p>
          <a:p>
            <a:pPr lvl="1"/>
            <a:r>
              <a:rPr lang="cs-CZ" dirty="0" smtClean="0"/>
              <a:t>Imunitního systému (T-, B-lymfocyty, makrofágy a další)</a:t>
            </a:r>
          </a:p>
          <a:p>
            <a:pPr lvl="1"/>
            <a:r>
              <a:rPr lang="cs-CZ" dirty="0" smtClean="0"/>
              <a:t>Nervové</a:t>
            </a:r>
          </a:p>
          <a:p>
            <a:pPr lvl="1"/>
            <a:r>
              <a:rPr lang="cs-CZ" dirty="0" smtClean="0"/>
              <a:t>Jaterní</a:t>
            </a:r>
          </a:p>
          <a:p>
            <a:pPr lvl="1"/>
            <a:r>
              <a:rPr lang="cs-CZ" dirty="0" smtClean="0"/>
              <a:t>….</a:t>
            </a:r>
          </a:p>
          <a:p>
            <a:pPr lvl="1"/>
            <a:endParaRPr lang="cs-CZ" dirty="0" smtClean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16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Vstup virových částic do nitra buňky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Pomocí membránových receptorů:</a:t>
            </a:r>
          </a:p>
          <a:p>
            <a:pPr marL="0" indent="0">
              <a:buNone/>
            </a:pPr>
            <a:r>
              <a:rPr lang="cs-CZ" dirty="0" smtClean="0"/>
              <a:t>CD4 - HIV, herpesvirus7</a:t>
            </a:r>
          </a:p>
          <a:p>
            <a:pPr marL="0" indent="0">
              <a:buNone/>
            </a:pPr>
            <a:r>
              <a:rPr lang="cs-CZ" dirty="0" smtClean="0"/>
              <a:t>CD21 - EBV virus</a:t>
            </a:r>
          </a:p>
          <a:p>
            <a:pPr marL="0" indent="0">
              <a:buNone/>
            </a:pPr>
            <a:r>
              <a:rPr lang="cs-CZ" dirty="0" smtClean="0"/>
              <a:t>CD46 – virus spalniček, herpes virus6</a:t>
            </a:r>
          </a:p>
          <a:p>
            <a:pPr marL="0" indent="0">
              <a:buNone/>
            </a:pPr>
            <a:r>
              <a:rPr lang="cs-CZ" dirty="0" smtClean="0"/>
              <a:t>CD71 – Virus hepatitidy B</a:t>
            </a:r>
          </a:p>
          <a:p>
            <a:pPr marL="0" indent="0">
              <a:buNone/>
            </a:pPr>
            <a:r>
              <a:rPr lang="cs-CZ" dirty="0" smtClean="0"/>
              <a:t>CD150 – Virus spalniček</a:t>
            </a:r>
          </a:p>
          <a:p>
            <a:pPr marL="0" indent="0">
              <a:buNone/>
            </a:pPr>
            <a:r>
              <a:rPr lang="cs-CZ" dirty="0" smtClean="0"/>
              <a:t>…</a:t>
            </a:r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78731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en-US" dirty="0" smtClean="0"/>
              <a:t>Vývoj imunitního systému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en-US" dirty="0" smtClean="0"/>
              <a:t>Ovlivněn neustálou interakcí s mikroorganismy</a:t>
            </a:r>
          </a:p>
          <a:p>
            <a:pPr eaLnBrk="1" hangingPunct="1">
              <a:defRPr/>
            </a:pPr>
            <a:r>
              <a:rPr lang="cs-CZ" altLang="en-US" dirty="0" smtClean="0"/>
              <a:t>Utváření individuální imunologické reaktivity; přirozená mikroflóra</a:t>
            </a:r>
          </a:p>
          <a:p>
            <a:pPr eaLnBrk="1" hangingPunct="1">
              <a:defRPr/>
            </a:pPr>
            <a:r>
              <a:rPr lang="cs-CZ" altLang="en-US" dirty="0" smtClean="0"/>
              <a:t>Patogeny = nejvýznamnější evoluční činitel</a:t>
            </a:r>
          </a:p>
          <a:p>
            <a:pPr eaLnBrk="1" hangingPunct="1">
              <a:defRPr/>
            </a:pPr>
            <a:r>
              <a:rPr lang="cs-CZ" altLang="en-US" dirty="0" smtClean="0"/>
              <a:t>Historie </a:t>
            </a:r>
          </a:p>
          <a:p>
            <a:pPr lvl="1" eaLnBrk="1" hangingPunct="1">
              <a:defRPr/>
            </a:pPr>
            <a:r>
              <a:rPr lang="cs-CZ" altLang="en-US" dirty="0" smtClean="0"/>
              <a:t>Usedlý způsob života, zvětšování lidských komunit – zvýšení napadení infekčními činiteli</a:t>
            </a:r>
          </a:p>
          <a:p>
            <a:pPr lvl="1" eaLnBrk="1" hangingPunct="1">
              <a:defRPr/>
            </a:pPr>
            <a:r>
              <a:rPr lang="cs-CZ" altLang="en-US" dirty="0" smtClean="0"/>
              <a:t>2.polovina 19.stol. – imunizace, ATB</a:t>
            </a:r>
          </a:p>
          <a:p>
            <a:pPr eaLnBrk="1" hangingPunct="1">
              <a:defRPr/>
            </a:pPr>
            <a:endParaRPr lang="cs-CZ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74874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Rozmnožování virů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Po vstupu do cytoplazmy je virus zbaven obalů</a:t>
            </a:r>
          </a:p>
          <a:p>
            <a:r>
              <a:rPr lang="cs-CZ" dirty="0" smtClean="0"/>
              <a:t>Replikace nukleových kyselin viru – jiná u DNA a jiná u RNA virů, provázená značným množstvím chyb, které nejsou opravovány – důsledek – defektní viriony, ale především značná genetická variabilita viru</a:t>
            </a:r>
          </a:p>
          <a:p>
            <a:r>
              <a:rPr lang="cs-CZ" dirty="0" smtClean="0"/>
              <a:t>Translace vzorových proteinů  na ribozomech hostitelské buňky</a:t>
            </a:r>
          </a:p>
          <a:p>
            <a:r>
              <a:rPr lang="cs-CZ" dirty="0" smtClean="0"/>
              <a:t>Virové proteiny po translační modifikaci – vytvoření kapsidy obsahující virovou nukleovou kyselinu</a:t>
            </a:r>
          </a:p>
          <a:p>
            <a:r>
              <a:rPr lang="cs-CZ" dirty="0" smtClean="0"/>
              <a:t>Uvolňování virionů – cytolýzou buňky nebo postupně – perzistence viru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071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Interferonový systém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Nejvýraznější protivirový potenciál</a:t>
            </a:r>
          </a:p>
          <a:p>
            <a:r>
              <a:rPr lang="cs-CZ" dirty="0" smtClean="0"/>
              <a:t>Likvidace většiny virových infekcí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996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Interferony </a:t>
            </a:r>
            <a:r>
              <a:rPr lang="cs-CZ" b="1" dirty="0" smtClean="0">
                <a:latin typeface="Symbol" pitchFamily="18" charset="2"/>
              </a:rPr>
              <a:t>a</a:t>
            </a:r>
            <a:r>
              <a:rPr lang="cs-CZ" b="1" dirty="0" smtClean="0"/>
              <a:t> </a:t>
            </a:r>
            <a:r>
              <a:rPr lang="cs-CZ" b="1" dirty="0" err="1" smtClean="0"/>
              <a:t>a</a:t>
            </a:r>
            <a:r>
              <a:rPr lang="cs-CZ" b="1" dirty="0" smtClean="0">
                <a:latin typeface="Symbol" pitchFamily="18" charset="2"/>
              </a:rPr>
              <a:t> b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V infikovaných </a:t>
            </a:r>
            <a:r>
              <a:rPr lang="cs-CZ" dirty="0" err="1" smtClean="0"/>
              <a:t>bb</a:t>
            </a:r>
            <a:r>
              <a:rPr lang="cs-CZ" dirty="0" smtClean="0"/>
              <a:t>. je indukována produkce </a:t>
            </a:r>
            <a:r>
              <a:rPr lang="cs-CZ" dirty="0" err="1" smtClean="0"/>
              <a:t>IFN</a:t>
            </a:r>
            <a:r>
              <a:rPr lang="cs-CZ" b="1" dirty="0" err="1" smtClean="0">
                <a:latin typeface="Symbol" pitchFamily="18" charset="2"/>
              </a:rPr>
              <a:t>a</a:t>
            </a:r>
            <a:r>
              <a:rPr lang="cs-CZ" dirty="0" smtClean="0"/>
              <a:t> a </a:t>
            </a:r>
            <a:r>
              <a:rPr lang="cs-CZ" dirty="0" err="1" smtClean="0"/>
              <a:t>IFN</a:t>
            </a:r>
            <a:r>
              <a:rPr lang="cs-CZ" b="1" dirty="0" err="1" smtClean="0">
                <a:latin typeface="Symbol" pitchFamily="18" charset="2"/>
              </a:rPr>
              <a:t>b</a:t>
            </a:r>
            <a:r>
              <a:rPr lang="cs-CZ" b="1" dirty="0" smtClean="0">
                <a:latin typeface="Symbol" pitchFamily="18" charset="2"/>
              </a:rPr>
              <a:t> </a:t>
            </a:r>
            <a:r>
              <a:rPr lang="cs-CZ" dirty="0"/>
              <a:t> </a:t>
            </a:r>
            <a:r>
              <a:rPr lang="cs-CZ" dirty="0" smtClean="0"/>
              <a:t>- vazba na receptory v neinfikovaných </a:t>
            </a:r>
            <a:r>
              <a:rPr lang="cs-CZ" dirty="0" err="1" smtClean="0"/>
              <a:t>bb</a:t>
            </a:r>
            <a:r>
              <a:rPr lang="cs-CZ" dirty="0" smtClean="0"/>
              <a:t>.</a:t>
            </a:r>
          </a:p>
          <a:p>
            <a:r>
              <a:rPr lang="cs-CZ" dirty="0" smtClean="0"/>
              <a:t>Důsledek	</a:t>
            </a:r>
          </a:p>
          <a:p>
            <a:pPr marL="971550" lvl="1" indent="-514350">
              <a:buAutoNum type="arabicPeriod"/>
            </a:pPr>
            <a:r>
              <a:rPr lang="cs-CZ" dirty="0" smtClean="0"/>
              <a:t>vytvoření </a:t>
            </a:r>
            <a:r>
              <a:rPr lang="cs-CZ" dirty="0" err="1" smtClean="0"/>
              <a:t>RNAázy</a:t>
            </a:r>
            <a:r>
              <a:rPr lang="cs-CZ" dirty="0" smtClean="0"/>
              <a:t> L – rozklad virových RNA</a:t>
            </a:r>
          </a:p>
          <a:p>
            <a:pPr marL="971550" lvl="1" indent="-514350">
              <a:buAutoNum type="arabicPeriod"/>
            </a:pPr>
            <a:r>
              <a:rPr lang="cs-CZ" dirty="0" smtClean="0"/>
              <a:t>Syntéza PKR – fosforylace elongačního faktoru II = zábrana translace virové </a:t>
            </a:r>
            <a:r>
              <a:rPr lang="cs-CZ" dirty="0" err="1" smtClean="0"/>
              <a:t>mRNA</a:t>
            </a:r>
            <a:endParaRPr lang="cs-CZ" dirty="0" smtClean="0"/>
          </a:p>
          <a:p>
            <a:r>
              <a:rPr lang="cs-CZ" dirty="0" smtClean="0"/>
              <a:t>Zabránění replikaci viru a navozují tzv. antivirový stav</a:t>
            </a:r>
          </a:p>
        </p:txBody>
      </p:sp>
    </p:spTree>
    <p:extLst>
      <p:ext uri="{BB962C8B-B14F-4D97-AF65-F5344CB8AC3E}">
        <p14:creationId xmlns:p14="http://schemas.microsoft.com/office/powerpoint/2010/main" val="82344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61" y="914354"/>
            <a:ext cx="8063887" cy="564676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0585" y="-8013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Mechanismus účinku interferonu (IFN)</a:t>
            </a:r>
            <a:endParaRPr lang="cs-CZ" dirty="0"/>
          </a:p>
        </p:txBody>
      </p:sp>
      <p:cxnSp>
        <p:nvCxnSpPr>
          <p:cNvPr id="6" name="Přímá spojovací šipka 20"/>
          <p:cNvCxnSpPr>
            <a:stCxn id="7" idx="3"/>
          </p:cNvCxnSpPr>
          <p:nvPr/>
        </p:nvCxnSpPr>
        <p:spPr>
          <a:xfrm>
            <a:off x="2067020" y="1556792"/>
            <a:ext cx="370692" cy="17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1069559" y="1398395"/>
            <a:ext cx="997461" cy="316794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tIns="86400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cs-CZ" sz="1600" dirty="0" smtClean="0"/>
              <a:t>Virion</a:t>
            </a:r>
            <a:endParaRPr lang="cs-CZ" sz="1600" dirty="0"/>
          </a:p>
        </p:txBody>
      </p:sp>
      <p:cxnSp>
        <p:nvCxnSpPr>
          <p:cNvPr id="12" name="Přímá spojovací šipka 20"/>
          <p:cNvCxnSpPr>
            <a:stCxn id="11" idx="1"/>
          </p:cNvCxnSpPr>
          <p:nvPr/>
        </p:nvCxnSpPr>
        <p:spPr>
          <a:xfrm flipH="1">
            <a:off x="2695222" y="1426654"/>
            <a:ext cx="292602" cy="15704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2987824" y="1095902"/>
            <a:ext cx="1224136" cy="661504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tIns="86400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cs-CZ" sz="1600" dirty="0" smtClean="0"/>
              <a:t>Virová nukleová kyselina</a:t>
            </a:r>
            <a:endParaRPr lang="cs-CZ" sz="1600" dirty="0"/>
          </a:p>
        </p:txBody>
      </p:sp>
      <p:cxnSp>
        <p:nvCxnSpPr>
          <p:cNvPr id="16" name="Přímá spojovací šipka 20"/>
          <p:cNvCxnSpPr>
            <a:stCxn id="17" idx="1"/>
          </p:cNvCxnSpPr>
          <p:nvPr/>
        </p:nvCxnSpPr>
        <p:spPr>
          <a:xfrm flipH="1">
            <a:off x="4716016" y="1476129"/>
            <a:ext cx="232582" cy="3731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4948598" y="1317732"/>
            <a:ext cx="1224136" cy="316794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tIns="86400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cs-CZ" sz="1600" dirty="0" smtClean="0"/>
              <a:t>Nové viriony</a:t>
            </a:r>
            <a:endParaRPr lang="cs-CZ" sz="1600" dirty="0"/>
          </a:p>
        </p:txBody>
      </p:sp>
      <p:cxnSp>
        <p:nvCxnSpPr>
          <p:cNvPr id="18" name="Přímá spojovací šipka 20"/>
          <p:cNvCxnSpPr>
            <a:stCxn id="19" idx="1"/>
          </p:cNvCxnSpPr>
          <p:nvPr/>
        </p:nvCxnSpPr>
        <p:spPr>
          <a:xfrm flipH="1">
            <a:off x="6156177" y="2319592"/>
            <a:ext cx="307024" cy="2067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6463201" y="1988840"/>
            <a:ext cx="2223303" cy="661504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tIns="86400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cs-CZ" sz="1600" dirty="0" smtClean="0"/>
              <a:t>Protivirové proteiny blokují syntézu nových virionů</a:t>
            </a:r>
          </a:p>
        </p:txBody>
      </p:sp>
      <p:cxnSp>
        <p:nvCxnSpPr>
          <p:cNvPr id="21" name="Přímá spojovací šipka 20"/>
          <p:cNvCxnSpPr>
            <a:stCxn id="22" idx="3"/>
          </p:cNvCxnSpPr>
          <p:nvPr/>
        </p:nvCxnSpPr>
        <p:spPr>
          <a:xfrm>
            <a:off x="2275472" y="4836073"/>
            <a:ext cx="448164" cy="2455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/>
          <p:cNvSpPr txBox="1"/>
          <p:nvPr/>
        </p:nvSpPr>
        <p:spPr>
          <a:xfrm>
            <a:off x="378419" y="4505321"/>
            <a:ext cx="1897053" cy="661504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tIns="86400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cs-CZ" sz="1600" dirty="0" smtClean="0"/>
              <a:t>Napadená buňka produkuje interferon </a:t>
            </a:r>
            <a:endParaRPr lang="cs-CZ" sz="1600" dirty="0"/>
          </a:p>
        </p:txBody>
      </p:sp>
      <p:cxnSp>
        <p:nvCxnSpPr>
          <p:cNvPr id="26" name="Přímá spojovací šipka 20"/>
          <p:cNvCxnSpPr>
            <a:stCxn id="25" idx="1"/>
          </p:cNvCxnSpPr>
          <p:nvPr/>
        </p:nvCxnSpPr>
        <p:spPr>
          <a:xfrm flipH="1">
            <a:off x="5436097" y="4998144"/>
            <a:ext cx="850612" cy="1473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/>
          <p:cNvSpPr txBox="1"/>
          <p:nvPr/>
        </p:nvSpPr>
        <p:spPr>
          <a:xfrm>
            <a:off x="6286709" y="4495037"/>
            <a:ext cx="2455883" cy="1006213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tIns="86400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cs-CZ" sz="1600" dirty="0" smtClean="0"/>
              <a:t>Interferon se vážen na receptor a indukuje tvorbu proteinů blokujících infekci viriony a pomnožení virů v cytoplasmě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85363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Interferon </a:t>
            </a:r>
            <a:r>
              <a:rPr lang="cs-CZ" b="1" dirty="0" smtClean="0">
                <a:latin typeface="Symbol" pitchFamily="18" charset="2"/>
              </a:rPr>
              <a:t>g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Produkován T-lymfocyty po </a:t>
            </a:r>
            <a:r>
              <a:rPr lang="cs-CZ" dirty="0" err="1" smtClean="0"/>
              <a:t>Ag</a:t>
            </a:r>
            <a:r>
              <a:rPr lang="cs-CZ" dirty="0" smtClean="0"/>
              <a:t> stimulaci a NK -buňkami</a:t>
            </a:r>
          </a:p>
          <a:p>
            <a:r>
              <a:rPr lang="cs-CZ" dirty="0" smtClean="0"/>
              <a:t>Stimuluje přeměnu makrofágů v aktivované </a:t>
            </a:r>
          </a:p>
          <a:p>
            <a:r>
              <a:rPr lang="cs-CZ" dirty="0" smtClean="0"/>
              <a:t>Zesiluje funkce Th1</a:t>
            </a:r>
          </a:p>
          <a:p>
            <a:r>
              <a:rPr lang="cs-CZ" dirty="0" smtClean="0"/>
              <a:t>Zvyšuje expresi HLA II. Třídy</a:t>
            </a:r>
          </a:p>
          <a:p>
            <a:r>
              <a:rPr lang="cs-CZ" dirty="0" smtClean="0"/>
              <a:t>Zvyšuje působení cytotoxických buněk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721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NK- buňky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Nejsou schopny specifického rozpoznání viru</a:t>
            </a:r>
          </a:p>
          <a:p>
            <a:r>
              <a:rPr lang="cs-CZ" dirty="0" smtClean="0"/>
              <a:t>Identifikace virové buňky pomocí receptorů KAR (</a:t>
            </a:r>
            <a:r>
              <a:rPr lang="cs-CZ" dirty="0" err="1" smtClean="0"/>
              <a:t>Killers</a:t>
            </a:r>
            <a:r>
              <a:rPr lang="cs-CZ" dirty="0" smtClean="0"/>
              <a:t> </a:t>
            </a:r>
            <a:r>
              <a:rPr lang="cs-CZ" dirty="0" err="1" smtClean="0"/>
              <a:t>activation</a:t>
            </a:r>
            <a:r>
              <a:rPr lang="cs-CZ" dirty="0" smtClean="0"/>
              <a:t> </a:t>
            </a:r>
            <a:r>
              <a:rPr lang="cs-CZ" dirty="0" err="1" smtClean="0"/>
              <a:t>receptors</a:t>
            </a:r>
            <a:r>
              <a:rPr lang="cs-CZ" dirty="0" smtClean="0"/>
              <a:t>) poznávají heterogenní skupinu ligandů, které se objeví na buňkách v důsledku stresu, maligní konverse, virové infekce </a:t>
            </a:r>
            <a:endParaRPr lang="cs-CZ" dirty="0"/>
          </a:p>
          <a:p>
            <a:r>
              <a:rPr lang="cs-CZ" dirty="0" smtClean="0"/>
              <a:t>KIR (</a:t>
            </a:r>
            <a:r>
              <a:rPr lang="cs-CZ" dirty="0" err="1" smtClean="0"/>
              <a:t>Killers</a:t>
            </a:r>
            <a:r>
              <a:rPr lang="cs-CZ" dirty="0" smtClean="0"/>
              <a:t> inhibitory </a:t>
            </a:r>
            <a:r>
              <a:rPr lang="cs-CZ" dirty="0" err="1" smtClean="0"/>
              <a:t>receptors</a:t>
            </a:r>
            <a:r>
              <a:rPr lang="cs-CZ" dirty="0" smtClean="0"/>
              <a:t>) se váží na molekuly MHC I, které jsou přítomny na  většině zdravých buněk</a:t>
            </a:r>
          </a:p>
          <a:p>
            <a:r>
              <a:rPr lang="cs-CZ" dirty="0" err="1" smtClean="0"/>
              <a:t>Fc</a:t>
            </a:r>
            <a:r>
              <a:rPr lang="cs-CZ" dirty="0" smtClean="0"/>
              <a:t> receptor na NK buňce – po vazbě </a:t>
            </a:r>
            <a:r>
              <a:rPr lang="cs-CZ" dirty="0" err="1" smtClean="0"/>
              <a:t>Ig</a:t>
            </a:r>
            <a:r>
              <a:rPr lang="cs-CZ" dirty="0" smtClean="0"/>
              <a:t> spolu s navázaným </a:t>
            </a:r>
            <a:r>
              <a:rPr lang="cs-CZ" dirty="0" err="1" smtClean="0"/>
              <a:t>virovám</a:t>
            </a:r>
            <a:r>
              <a:rPr lang="cs-CZ" dirty="0" smtClean="0"/>
              <a:t> </a:t>
            </a:r>
            <a:r>
              <a:rPr lang="cs-CZ" dirty="0" err="1" smtClean="0"/>
              <a:t>Ag</a:t>
            </a:r>
            <a:r>
              <a:rPr lang="cs-CZ" dirty="0" smtClean="0"/>
              <a:t> – stimulace NK buněk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388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Reakce NK buněk</a:t>
            </a:r>
            <a:endParaRPr lang="cs-CZ" b="1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7686675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2860" y="6401073"/>
            <a:ext cx="7861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©</a:t>
            </a:r>
            <a:r>
              <a:rPr lang="cs-CZ" sz="1400" dirty="0"/>
              <a:t> </a:t>
            </a:r>
            <a:r>
              <a:rPr lang="cs-CZ" sz="1400" dirty="0" err="1" smtClean="0"/>
              <a:t>Elsevier</a:t>
            </a:r>
            <a:r>
              <a:rPr lang="cs-CZ" sz="1400" dirty="0" smtClean="0"/>
              <a:t> 2012. </a:t>
            </a:r>
            <a:r>
              <a:rPr lang="cs-CZ" sz="1400" dirty="0" err="1" smtClean="0"/>
              <a:t>Abbas</a:t>
            </a:r>
            <a:r>
              <a:rPr lang="cs-CZ" sz="1400" dirty="0" smtClean="0"/>
              <a:t> </a:t>
            </a:r>
            <a:r>
              <a:rPr lang="en-GB" sz="1400" dirty="0" smtClean="0"/>
              <a:t>&amp;</a:t>
            </a:r>
            <a:r>
              <a:rPr lang="cs-CZ" sz="1400" dirty="0"/>
              <a:t> </a:t>
            </a:r>
            <a:r>
              <a:rPr lang="cs-CZ" sz="1400" dirty="0" err="1" smtClean="0"/>
              <a:t>Lichtman</a:t>
            </a:r>
            <a:r>
              <a:rPr lang="cs-CZ" sz="1400" dirty="0" smtClean="0"/>
              <a:t>: </a:t>
            </a:r>
            <a:r>
              <a:rPr lang="cs-CZ" sz="1400" dirty="0" err="1" smtClean="0"/>
              <a:t>Cellular</a:t>
            </a:r>
            <a:r>
              <a:rPr lang="cs-CZ" sz="1400" dirty="0" smtClean="0"/>
              <a:t> and </a:t>
            </a:r>
            <a:r>
              <a:rPr lang="cs-CZ" sz="1400" dirty="0" err="1" smtClean="0"/>
              <a:t>Molecular</a:t>
            </a:r>
            <a:r>
              <a:rPr lang="cs-CZ" sz="1400" dirty="0" smtClean="0"/>
              <a:t> </a:t>
            </a:r>
            <a:r>
              <a:rPr lang="cs-CZ" sz="1400" dirty="0" err="1" smtClean="0"/>
              <a:t>Immunology</a:t>
            </a:r>
            <a:r>
              <a:rPr lang="cs-CZ" sz="1400" dirty="0" smtClean="0"/>
              <a:t> 7e www.studentconsult.com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71386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058275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Nadpis 3"/>
          <p:cNvSpPr txBox="1">
            <a:spLocks/>
          </p:cNvSpPr>
          <p:nvPr/>
        </p:nvSpPr>
        <p:spPr>
          <a:xfrm>
            <a:off x="-108520" y="11113"/>
            <a:ext cx="92583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3200" b="1" dirty="0" smtClean="0"/>
              <a:t>Celulární cytotoxicita závislá na protilátkách</a:t>
            </a:r>
          </a:p>
          <a:p>
            <a:r>
              <a:rPr lang="en-US" altLang="cs-CZ" sz="3200" b="1" dirty="0" smtClean="0"/>
              <a:t>Antibody dependent cellular cytotoxicity (ADCC)</a:t>
            </a:r>
            <a:endParaRPr lang="cs-CZ" altLang="cs-CZ" sz="3200" b="1" dirty="0" smtClean="0"/>
          </a:p>
        </p:txBody>
      </p:sp>
      <p:cxnSp>
        <p:nvCxnSpPr>
          <p:cNvPr id="4" name="Přímá spojovací šipka 20"/>
          <p:cNvCxnSpPr>
            <a:stCxn id="5" idx="0"/>
          </p:cNvCxnSpPr>
          <p:nvPr/>
        </p:nvCxnSpPr>
        <p:spPr>
          <a:xfrm flipH="1" flipV="1">
            <a:off x="4196780" y="4149725"/>
            <a:ext cx="142875" cy="431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/>
          <p:cNvSpPr txBox="1"/>
          <p:nvPr/>
        </p:nvSpPr>
        <p:spPr>
          <a:xfrm>
            <a:off x="3549080" y="4581525"/>
            <a:ext cx="1581150" cy="304800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cs-CZ" sz="1500" dirty="0" err="1"/>
              <a:t>Fc</a:t>
            </a:r>
            <a:r>
              <a:rPr lang="cs-CZ" sz="1500" dirty="0"/>
              <a:t> receptor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605" y="1433513"/>
            <a:ext cx="9074150" cy="33972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cs-CZ" b="1" dirty="0"/>
              <a:t>Virus-</a:t>
            </a:r>
            <a:r>
              <a:rPr lang="cs-CZ" b="1" dirty="0" err="1"/>
              <a:t>infected</a:t>
            </a:r>
            <a:r>
              <a:rPr lang="cs-CZ" b="1" dirty="0"/>
              <a:t> Cell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-16445" y="6051550"/>
            <a:ext cx="9074150" cy="33972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cs-CZ" b="1" dirty="0"/>
              <a:t>NK Cell</a:t>
            </a:r>
          </a:p>
        </p:txBody>
      </p:sp>
      <p:cxnSp>
        <p:nvCxnSpPr>
          <p:cNvPr id="8" name="Přímá spojovací šipka 20"/>
          <p:cNvCxnSpPr>
            <a:stCxn id="9" idx="3"/>
          </p:cNvCxnSpPr>
          <p:nvPr/>
        </p:nvCxnSpPr>
        <p:spPr>
          <a:xfrm flipV="1">
            <a:off x="5160393" y="5467350"/>
            <a:ext cx="420687" cy="714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3579243" y="5386388"/>
            <a:ext cx="1581150" cy="304800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cs-CZ" sz="1500" dirty="0" err="1"/>
              <a:t>perforin</a:t>
            </a:r>
            <a:endParaRPr lang="cs-CZ" sz="1500" dirty="0"/>
          </a:p>
        </p:txBody>
      </p:sp>
      <p:cxnSp>
        <p:nvCxnSpPr>
          <p:cNvPr id="10" name="Přímá spojovací šipka 20"/>
          <p:cNvCxnSpPr>
            <a:stCxn id="11" idx="1"/>
          </p:cNvCxnSpPr>
          <p:nvPr/>
        </p:nvCxnSpPr>
        <p:spPr>
          <a:xfrm flipH="1" flipV="1">
            <a:off x="6222430" y="5538788"/>
            <a:ext cx="485775" cy="571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6708205" y="5443538"/>
            <a:ext cx="1581150" cy="304800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cs-CZ" sz="1500" dirty="0" err="1" smtClean="0"/>
              <a:t>granzyme</a:t>
            </a:r>
            <a:endParaRPr lang="cs-CZ" sz="15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8084568" y="2566988"/>
            <a:ext cx="566737" cy="33972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cs-CZ" dirty="0" err="1">
                <a:solidFill>
                  <a:schemeClr val="tx1"/>
                </a:solidFill>
              </a:rPr>
              <a:t>IgG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6836793" y="2809875"/>
            <a:ext cx="666750" cy="328613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cs-CZ" dirty="0" err="1">
                <a:solidFill>
                  <a:schemeClr val="tx1"/>
                </a:solidFill>
              </a:rPr>
              <a:t>Fab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7436868" y="3452813"/>
            <a:ext cx="566737" cy="33972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cs-CZ" dirty="0" err="1">
                <a:solidFill>
                  <a:schemeClr val="tx1"/>
                </a:solidFill>
              </a:rPr>
              <a:t>Fc</a:t>
            </a:r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15" name="Přímá spojovací šipka 20"/>
          <p:cNvCxnSpPr>
            <a:stCxn id="16" idx="0"/>
          </p:cNvCxnSpPr>
          <p:nvPr/>
        </p:nvCxnSpPr>
        <p:spPr>
          <a:xfrm flipH="1" flipV="1">
            <a:off x="1785368" y="2697163"/>
            <a:ext cx="336550" cy="431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/>
          <p:cNvSpPr txBox="1"/>
          <p:nvPr/>
        </p:nvSpPr>
        <p:spPr>
          <a:xfrm>
            <a:off x="1523430" y="3128963"/>
            <a:ext cx="1196975" cy="306387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cs-CZ" sz="1500" dirty="0"/>
              <a:t>Epitope</a:t>
            </a:r>
          </a:p>
        </p:txBody>
      </p:sp>
    </p:spTree>
    <p:extLst>
      <p:ext uri="{BB962C8B-B14F-4D97-AF65-F5344CB8AC3E}">
        <p14:creationId xmlns:p14="http://schemas.microsoft.com/office/powerpoint/2010/main" val="232691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Důsledek působení NK buněk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err="1" smtClean="0"/>
              <a:t>Perforin</a:t>
            </a:r>
            <a:r>
              <a:rPr lang="cs-CZ" dirty="0" smtClean="0"/>
              <a:t> – vmezeření se do cytoplazmatické membrány terčové buňky – vytvoření otvorů v </a:t>
            </a:r>
            <a:r>
              <a:rPr lang="cs-CZ" dirty="0"/>
              <a:t>t</a:t>
            </a:r>
            <a:r>
              <a:rPr lang="cs-CZ" dirty="0" smtClean="0"/>
              <a:t>erčové buňce – </a:t>
            </a:r>
            <a:r>
              <a:rPr lang="cs-CZ" dirty="0" err="1" smtClean="0"/>
              <a:t>lýza</a:t>
            </a:r>
            <a:r>
              <a:rPr lang="cs-CZ" dirty="0" smtClean="0"/>
              <a:t> buňky</a:t>
            </a:r>
          </a:p>
          <a:p>
            <a:r>
              <a:rPr lang="cs-CZ" dirty="0" err="1" smtClean="0"/>
              <a:t>Granzym</a:t>
            </a:r>
            <a:r>
              <a:rPr lang="cs-CZ" dirty="0" smtClean="0"/>
              <a:t> – rozklad nitrobuněčných cílů, dále pak štěpení latentních </a:t>
            </a:r>
            <a:r>
              <a:rPr lang="cs-CZ" dirty="0" err="1" smtClean="0"/>
              <a:t>kaspáz</a:t>
            </a:r>
            <a:r>
              <a:rPr lang="cs-CZ" dirty="0" smtClean="0"/>
              <a:t> vznik molekuly s proteolytickou aktivitou– zahájení procesu </a:t>
            </a:r>
            <a:r>
              <a:rPr lang="cs-CZ" dirty="0" err="1" smtClean="0"/>
              <a:t>apoptózy</a:t>
            </a:r>
            <a:endParaRPr lang="cs-CZ" dirty="0" smtClean="0"/>
          </a:p>
          <a:p>
            <a:r>
              <a:rPr lang="cs-CZ" dirty="0" smtClean="0"/>
              <a:t>NK buňka dále tvoří TNF</a:t>
            </a:r>
            <a:r>
              <a:rPr lang="el-GR" dirty="0" smtClean="0"/>
              <a:t>α</a:t>
            </a:r>
            <a:r>
              <a:rPr lang="cs-CZ" dirty="0" smtClean="0"/>
              <a:t> – po vazbě na specifický receptor – aktivace nitrobuněčných </a:t>
            </a:r>
            <a:r>
              <a:rPr lang="cs-CZ" dirty="0" err="1" smtClean="0"/>
              <a:t>kaspáz</a:t>
            </a:r>
            <a:endParaRPr lang="cs-CZ" dirty="0" smtClean="0"/>
          </a:p>
          <a:p>
            <a:r>
              <a:rPr lang="cs-CZ" dirty="0" err="1" smtClean="0"/>
              <a:t>Fazba</a:t>
            </a:r>
            <a:r>
              <a:rPr lang="cs-CZ" dirty="0" smtClean="0"/>
              <a:t> Fas na terčové buňce a </a:t>
            </a:r>
            <a:r>
              <a:rPr lang="cs-CZ" dirty="0" err="1" smtClean="0"/>
              <a:t>FasL</a:t>
            </a:r>
            <a:r>
              <a:rPr lang="cs-CZ" dirty="0" smtClean="0"/>
              <a:t> na NK buňce – spuštění </a:t>
            </a:r>
            <a:r>
              <a:rPr lang="cs-CZ" dirty="0" err="1" smtClean="0"/>
              <a:t>apoptózy</a:t>
            </a:r>
            <a:endParaRPr lang="cs-CZ" dirty="0" smtClean="0"/>
          </a:p>
          <a:p>
            <a:r>
              <a:rPr lang="cs-CZ" dirty="0" smtClean="0"/>
              <a:t>Vznik </a:t>
            </a:r>
            <a:r>
              <a:rPr lang="cs-CZ" dirty="0" err="1" smtClean="0"/>
              <a:t>apoptotických</a:t>
            </a:r>
            <a:r>
              <a:rPr lang="cs-CZ" dirty="0" smtClean="0"/>
              <a:t> tělísek – odstranění makrofágy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907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Th</a:t>
            </a:r>
            <a:r>
              <a:rPr lang="cs-CZ" b="1" dirty="0" smtClean="0"/>
              <a:t>- lymfocyty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Infekce- makrofágů – prezentace virových </a:t>
            </a:r>
            <a:r>
              <a:rPr lang="cs-CZ" dirty="0" err="1" smtClean="0"/>
              <a:t>Ag</a:t>
            </a:r>
            <a:r>
              <a:rPr lang="cs-CZ" dirty="0" smtClean="0"/>
              <a:t> na MHC vede ke:</a:t>
            </a:r>
          </a:p>
          <a:p>
            <a:r>
              <a:rPr lang="cs-CZ" dirty="0" smtClean="0"/>
              <a:t>Stimulace Th1 lymfocytů (IFN</a:t>
            </a:r>
            <a:r>
              <a:rPr lang="el-GR" dirty="0" smtClean="0"/>
              <a:t>γ</a:t>
            </a:r>
            <a:r>
              <a:rPr lang="cs-CZ" dirty="0" smtClean="0"/>
              <a:t>)</a:t>
            </a:r>
          </a:p>
          <a:p>
            <a:r>
              <a:rPr lang="cs-CZ" dirty="0" smtClean="0"/>
              <a:t>Stimulace Th2 lymfocytů – tvorba protilátek:</a:t>
            </a:r>
          </a:p>
          <a:p>
            <a:pPr lvl="1"/>
            <a:r>
              <a:rPr lang="cs-CZ" dirty="0" err="1" smtClean="0"/>
              <a:t>IgA</a:t>
            </a:r>
            <a:r>
              <a:rPr lang="cs-CZ" dirty="0" smtClean="0"/>
              <a:t>  - slizniční imunita – blok adheze virů na epitel sliznic</a:t>
            </a:r>
          </a:p>
          <a:p>
            <a:pPr lvl="1"/>
            <a:r>
              <a:rPr lang="cs-CZ" dirty="0" err="1" smtClean="0"/>
              <a:t>IgG</a:t>
            </a:r>
            <a:r>
              <a:rPr lang="cs-CZ" dirty="0" smtClean="0"/>
              <a:t>, </a:t>
            </a:r>
            <a:r>
              <a:rPr lang="cs-CZ" dirty="0" err="1" smtClean="0"/>
              <a:t>IgM</a:t>
            </a:r>
            <a:r>
              <a:rPr lang="cs-CZ" dirty="0" smtClean="0"/>
              <a:t> – v oběhu – neutralizace virů, aktivace komplementu, je schopen </a:t>
            </a:r>
            <a:r>
              <a:rPr lang="cs-CZ" dirty="0" err="1" smtClean="0"/>
              <a:t>lyzovat</a:t>
            </a:r>
            <a:r>
              <a:rPr lang="cs-CZ" dirty="0" smtClean="0"/>
              <a:t> některé viry</a:t>
            </a:r>
          </a:p>
          <a:p>
            <a:pPr lvl="1"/>
            <a:r>
              <a:rPr lang="cs-CZ" altLang="en-US" dirty="0" err="1" smtClean="0"/>
              <a:t>IgA</a:t>
            </a:r>
            <a:r>
              <a:rPr lang="cs-CZ" altLang="en-US" dirty="0" smtClean="0"/>
              <a:t> a </a:t>
            </a:r>
            <a:r>
              <a:rPr lang="cs-CZ" altLang="en-US" dirty="0" err="1" smtClean="0"/>
              <a:t>IgG</a:t>
            </a:r>
            <a:r>
              <a:rPr lang="cs-CZ" altLang="en-US" dirty="0" smtClean="0"/>
              <a:t> vzniklé při virové infekci mají preventivní efekt při sekundární infekci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65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Současná situace</a:t>
            </a:r>
            <a:endParaRPr lang="en-GB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en-US" dirty="0" smtClean="0"/>
              <a:t>ročně zemře</a:t>
            </a:r>
          </a:p>
          <a:p>
            <a:pPr lvl="1" eaLnBrk="1" hangingPunct="1">
              <a:defRPr/>
            </a:pPr>
            <a:r>
              <a:rPr lang="cs-CZ" altLang="en-US" dirty="0" smtClean="0"/>
              <a:t>4 mil. lidí na infekce dolních cest dýchacích</a:t>
            </a:r>
          </a:p>
          <a:p>
            <a:pPr lvl="1" eaLnBrk="1" hangingPunct="1">
              <a:defRPr/>
            </a:pPr>
            <a:r>
              <a:rPr lang="cs-CZ" altLang="en-US" dirty="0" smtClean="0"/>
              <a:t>2 mil. lidí na infekce zažívacího ústrojí</a:t>
            </a:r>
          </a:p>
          <a:p>
            <a:pPr lvl="1" eaLnBrk="1" hangingPunct="1">
              <a:defRPr/>
            </a:pPr>
            <a:r>
              <a:rPr lang="cs-CZ" altLang="en-US" dirty="0" smtClean="0"/>
              <a:t>2 mil. lidí na TBC</a:t>
            </a:r>
          </a:p>
          <a:p>
            <a:pPr lvl="1" eaLnBrk="1" hangingPunct="1">
              <a:defRPr/>
            </a:pPr>
            <a:r>
              <a:rPr lang="cs-CZ" altLang="en-US" dirty="0" smtClean="0"/>
              <a:t>400 tis. lidí  na tetanus</a:t>
            </a:r>
          </a:p>
          <a:p>
            <a:pPr lvl="1" eaLnBrk="1" hangingPunct="1">
              <a:defRPr/>
            </a:pPr>
            <a:r>
              <a:rPr lang="cs-CZ" altLang="en-US" dirty="0" smtClean="0"/>
              <a:t>300 tis. lidí na pertusi</a:t>
            </a:r>
          </a:p>
          <a:p>
            <a:pPr lvl="1" eaLnBrk="1" hangingPunct="1">
              <a:defRPr/>
            </a:pPr>
            <a:r>
              <a:rPr lang="cs-CZ" altLang="en-US" dirty="0" smtClean="0"/>
              <a:t>…….AIDS + pohlavně přenosné choroby</a:t>
            </a:r>
          </a:p>
          <a:p>
            <a:pPr lvl="1" eaLnBrk="1" hangingPunct="1">
              <a:defRPr/>
            </a:pPr>
            <a:endParaRPr lang="cs-CZ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68571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Cytotoxické T- lymfocyty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Rozeznávají specifické anti-virové peptidy na MHC I. třídy</a:t>
            </a:r>
          </a:p>
          <a:p>
            <a:r>
              <a:rPr lang="cs-CZ" dirty="0" smtClean="0"/>
              <a:t>Regulace pomocí </a:t>
            </a:r>
            <a:r>
              <a:rPr lang="cs-CZ" dirty="0" err="1" smtClean="0"/>
              <a:t>cytokinů</a:t>
            </a:r>
            <a:r>
              <a:rPr lang="cs-CZ" dirty="0" smtClean="0"/>
              <a:t> Th1 stimuluje </a:t>
            </a:r>
            <a:r>
              <a:rPr lang="cs-CZ" dirty="0" err="1" smtClean="0"/>
              <a:t>Tc</a:t>
            </a:r>
            <a:r>
              <a:rPr lang="cs-CZ" dirty="0" smtClean="0"/>
              <a:t> lymfocyty</a:t>
            </a:r>
          </a:p>
          <a:p>
            <a:r>
              <a:rPr lang="cs-CZ" dirty="0" smtClean="0"/>
              <a:t>Zničení infikovaných buněk</a:t>
            </a:r>
          </a:p>
          <a:p>
            <a:r>
              <a:rPr lang="cs-CZ" dirty="0" smtClean="0"/>
              <a:t>Pomocí </a:t>
            </a:r>
            <a:r>
              <a:rPr lang="cs-CZ" dirty="0" err="1" smtClean="0"/>
              <a:t>cytokinů</a:t>
            </a:r>
            <a:r>
              <a:rPr lang="cs-CZ" dirty="0" smtClean="0"/>
              <a:t> </a:t>
            </a:r>
            <a:r>
              <a:rPr lang="cs-CZ" dirty="0" err="1" smtClean="0"/>
              <a:t>necytotoxicky</a:t>
            </a:r>
            <a:r>
              <a:rPr lang="cs-CZ" dirty="0" smtClean="0"/>
              <a:t> inhibují replikaci virů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542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Mechanismy úniku virů před obrannými reakcemi organismu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Únik specifické imunitě</a:t>
            </a:r>
          </a:p>
          <a:p>
            <a:r>
              <a:rPr lang="cs-CZ" dirty="0" smtClean="0"/>
              <a:t>Integrace do genomu buňky a přetrvání v latentním stavu (herpetické viry, retroviry)</a:t>
            </a:r>
          </a:p>
          <a:p>
            <a:r>
              <a:rPr lang="cs-CZ" dirty="0" smtClean="0"/>
              <a:t>Variabilita povrchových molekul – vedoucí k nové aktivaci T- a B-lymfocytů</a:t>
            </a:r>
          </a:p>
          <a:p>
            <a:r>
              <a:rPr lang="cs-CZ" dirty="0" smtClean="0"/>
              <a:t>Tvorba virových homologů </a:t>
            </a:r>
            <a:r>
              <a:rPr lang="cs-CZ" dirty="0" err="1" smtClean="0"/>
              <a:t>Fc</a:t>
            </a:r>
            <a:r>
              <a:rPr lang="cs-CZ" dirty="0" smtClean="0"/>
              <a:t> receptorů (HSV-1,2)</a:t>
            </a:r>
          </a:p>
          <a:p>
            <a:r>
              <a:rPr lang="cs-CZ" dirty="0" smtClean="0"/>
              <a:t>Inhibice aktivace komplementu (VV, HSV1,2, HHV8) a sestavení MAC (HIV-1)</a:t>
            </a:r>
          </a:p>
          <a:p>
            <a:r>
              <a:rPr lang="cs-CZ" dirty="0" smtClean="0"/>
              <a:t>Virové </a:t>
            </a:r>
            <a:r>
              <a:rPr lang="cs-CZ" dirty="0" err="1" smtClean="0"/>
              <a:t>superantigeny</a:t>
            </a:r>
            <a:r>
              <a:rPr lang="cs-CZ" dirty="0" smtClean="0"/>
              <a:t> – vazba na T lymfocyty prostřednictvím  </a:t>
            </a:r>
            <a:r>
              <a:rPr lang="el-GR" dirty="0" smtClean="0"/>
              <a:t>β</a:t>
            </a:r>
            <a:r>
              <a:rPr lang="cs-CZ" dirty="0" smtClean="0"/>
              <a:t>-řetězce – aktivace velké části lymfocytu – masivní reakce IS, může vést až k útlumu 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040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Mechanismy úniku virů před obrannými reakcemi organismu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939336" cy="4525963"/>
          </a:xfrm>
        </p:spPr>
        <p:txBody>
          <a:bodyPr>
            <a:noAutofit/>
          </a:bodyPr>
          <a:lstStyle/>
          <a:p>
            <a:r>
              <a:rPr lang="cs-CZ" sz="2400" dirty="0" smtClean="0"/>
              <a:t>Narušení cytokinové signální sítě:</a:t>
            </a:r>
          </a:p>
          <a:p>
            <a:pPr marL="0" indent="0">
              <a:buNone/>
            </a:pPr>
            <a:r>
              <a:rPr lang="cs-CZ" sz="2400" dirty="0" smtClean="0"/>
              <a:t>	-Tvorba analogů protizánětlivých </a:t>
            </a:r>
            <a:r>
              <a:rPr lang="cs-CZ" sz="2400" dirty="0" err="1" smtClean="0"/>
              <a:t>cytokinů</a:t>
            </a:r>
            <a:r>
              <a:rPr lang="cs-CZ" sz="2400" dirty="0" smtClean="0"/>
              <a:t> (IL-10)</a:t>
            </a:r>
          </a:p>
          <a:p>
            <a:pPr marL="0" indent="0">
              <a:buNone/>
            </a:pPr>
            <a:r>
              <a:rPr lang="cs-CZ" sz="2400" dirty="0" smtClean="0"/>
              <a:t>	-Tvorba analogů receptorů pro </a:t>
            </a:r>
            <a:r>
              <a:rPr lang="cs-CZ" sz="2400" dirty="0" err="1" smtClean="0"/>
              <a:t>cytokiny</a:t>
            </a:r>
            <a:r>
              <a:rPr lang="cs-CZ" sz="2400" dirty="0" smtClean="0"/>
              <a:t>  (TNF</a:t>
            </a:r>
            <a:r>
              <a:rPr lang="el-GR" sz="2400" dirty="0" smtClean="0"/>
              <a:t>α</a:t>
            </a:r>
            <a:r>
              <a:rPr lang="cs-CZ" sz="2400" dirty="0" smtClean="0"/>
              <a:t>R, IFN-R, CCR)</a:t>
            </a:r>
          </a:p>
          <a:p>
            <a:pPr marL="0" indent="0">
              <a:buNone/>
            </a:pPr>
            <a:r>
              <a:rPr lang="cs-CZ" sz="2400" dirty="0" smtClean="0"/>
              <a:t>	-Tvorba analogů </a:t>
            </a:r>
            <a:r>
              <a:rPr lang="cs-CZ" sz="2400" dirty="0" err="1" smtClean="0"/>
              <a:t>cytokinů</a:t>
            </a:r>
            <a:endParaRPr lang="en-GB" sz="2400" dirty="0" smtClean="0"/>
          </a:p>
          <a:p>
            <a:r>
              <a:rPr lang="cs-CZ" sz="2400" dirty="0" smtClean="0"/>
              <a:t>Aktivace T-lymfocytů:</a:t>
            </a:r>
          </a:p>
          <a:p>
            <a:pPr lvl="1"/>
            <a:r>
              <a:rPr lang="cs-CZ" sz="2400" dirty="0" smtClean="0"/>
              <a:t>Blokování prezentace </a:t>
            </a:r>
            <a:r>
              <a:rPr lang="cs-CZ" sz="2400" dirty="0" err="1" smtClean="0"/>
              <a:t>Ag</a:t>
            </a:r>
            <a:endParaRPr lang="cs-CZ" sz="2400" dirty="0" smtClean="0"/>
          </a:p>
          <a:p>
            <a:pPr lvl="1"/>
            <a:r>
              <a:rPr lang="cs-CZ" sz="2400" dirty="0" smtClean="0"/>
              <a:t>Deregulace interferonových systémů</a:t>
            </a:r>
          </a:p>
          <a:p>
            <a:r>
              <a:rPr lang="cs-CZ" sz="2400" dirty="0" smtClean="0"/>
              <a:t>Cytotoxické T-lymfocyty</a:t>
            </a:r>
          </a:p>
          <a:p>
            <a:pPr lvl="1"/>
            <a:r>
              <a:rPr lang="cs-CZ" sz="2400" dirty="0" smtClean="0"/>
              <a:t>  Snižování exprese HLA I. třídy  (HSV, VZV-</a:t>
            </a:r>
            <a:r>
              <a:rPr lang="cs-CZ" sz="2400" dirty="0" err="1" smtClean="0"/>
              <a:t>Varicella</a:t>
            </a:r>
            <a:r>
              <a:rPr lang="cs-CZ" sz="2400" dirty="0" smtClean="0"/>
              <a:t> </a:t>
            </a:r>
            <a:r>
              <a:rPr lang="cs-CZ" sz="2400" dirty="0" err="1" smtClean="0"/>
              <a:t>Zoster</a:t>
            </a:r>
            <a:r>
              <a:rPr lang="cs-CZ" sz="2400" dirty="0" smtClean="0"/>
              <a:t> Virus)</a:t>
            </a:r>
          </a:p>
          <a:p>
            <a:r>
              <a:rPr lang="cs-CZ" sz="2400" dirty="0" smtClean="0"/>
              <a:t>NK – buňky </a:t>
            </a:r>
          </a:p>
          <a:p>
            <a:pPr lvl="1"/>
            <a:r>
              <a:rPr lang="cs-CZ" sz="2400" dirty="0" smtClean="0"/>
              <a:t>Zvyšování exprese HLA – E (CMV)</a:t>
            </a:r>
          </a:p>
        </p:txBody>
      </p:sp>
    </p:spTree>
    <p:extLst>
      <p:ext uri="{BB962C8B-B14F-4D97-AF65-F5344CB8AC3E}">
        <p14:creationId xmlns:p14="http://schemas.microsoft.com/office/powerpoint/2010/main" val="333297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en-US" b="1" dirty="0" smtClean="0"/>
              <a:t>Integrace virů do hostitelského genomu</a:t>
            </a:r>
            <a:endParaRPr lang="en-GB" b="1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cs-CZ" altLang="en-US" sz="2800" dirty="0" smtClean="0"/>
              <a:t>Vede k perzistenci…reaktivace…nové onemocnění</a:t>
            </a:r>
          </a:p>
          <a:p>
            <a:pPr lvl="1">
              <a:defRPr/>
            </a:pPr>
            <a:r>
              <a:rPr lang="cs-CZ" altLang="en-US" sz="2400" dirty="0" err="1"/>
              <a:t>Varicella</a:t>
            </a:r>
            <a:r>
              <a:rPr lang="cs-CZ" altLang="en-US" sz="2400" dirty="0"/>
              <a:t>….pásový opar</a:t>
            </a:r>
          </a:p>
          <a:p>
            <a:pPr lvl="1">
              <a:defRPr/>
            </a:pPr>
            <a:r>
              <a:rPr lang="cs-CZ" altLang="en-US" sz="2400" dirty="0"/>
              <a:t>EBV…..krevní malignity</a:t>
            </a:r>
          </a:p>
          <a:p>
            <a:pPr lvl="1">
              <a:defRPr/>
            </a:pPr>
            <a:r>
              <a:rPr lang="cs-CZ" altLang="en-US" sz="2400" dirty="0" err="1"/>
              <a:t>Papiloma</a:t>
            </a:r>
            <a:r>
              <a:rPr lang="cs-CZ" altLang="en-US" sz="2400" dirty="0"/>
              <a:t> virus….kožní nádory, karcinom děložního čípku</a:t>
            </a:r>
          </a:p>
          <a:p>
            <a:pPr lvl="1">
              <a:defRPr/>
            </a:pPr>
            <a:endParaRPr lang="cs-CZ" altLang="en-US" sz="2400" dirty="0" smtClean="0"/>
          </a:p>
          <a:p>
            <a:pPr>
              <a:defRPr/>
            </a:pPr>
            <a:r>
              <a:rPr lang="cs-CZ" altLang="en-US" sz="2800" dirty="0" smtClean="0"/>
              <a:t>Virovými </a:t>
            </a:r>
            <a:r>
              <a:rPr lang="cs-CZ" altLang="en-US" sz="2800" dirty="0"/>
              <a:t>infekcemi jsou ohroženi jedinci s imunodeficity T lymfocytů a s kombinovanými poruchami imunity</a:t>
            </a:r>
          </a:p>
          <a:p>
            <a:pPr>
              <a:defRPr/>
            </a:pPr>
            <a:r>
              <a:rPr lang="cs-CZ" altLang="en-US" sz="2800" dirty="0" smtClean="0"/>
              <a:t>Zvýšená </a:t>
            </a:r>
            <a:r>
              <a:rPr lang="cs-CZ" altLang="en-US" sz="2800" dirty="0"/>
              <a:t>náchylnost k herpetickým infekcím u jedinců s dysfunkcí NK </a:t>
            </a:r>
            <a:r>
              <a:rPr lang="cs-CZ" altLang="en-US" sz="2800" dirty="0" err="1"/>
              <a:t>bb</a:t>
            </a:r>
            <a:r>
              <a:rPr lang="cs-CZ" altLang="en-US" sz="2800" dirty="0"/>
              <a:t>.   </a:t>
            </a:r>
          </a:p>
          <a:p>
            <a:pPr eaLnBrk="1" hangingPunct="1">
              <a:defRPr/>
            </a:pPr>
            <a:endParaRPr lang="cs-CZ" altLang="en-US" sz="2800" dirty="0" smtClean="0"/>
          </a:p>
          <a:p>
            <a:pPr lvl="1" eaLnBrk="1" hangingPunct="1">
              <a:defRPr/>
            </a:pPr>
            <a:endParaRPr lang="cs-CZ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10423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Ochrana proti bakteriím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Extracelulární bakterie</a:t>
            </a:r>
          </a:p>
          <a:p>
            <a:r>
              <a:rPr lang="cs-CZ" dirty="0"/>
              <a:t>I</a:t>
            </a:r>
            <a:r>
              <a:rPr lang="cs-CZ" dirty="0" smtClean="0"/>
              <a:t>ntracelulární bakterie</a:t>
            </a:r>
          </a:p>
          <a:p>
            <a:r>
              <a:rPr lang="cs-CZ" dirty="0" err="1" smtClean="0"/>
              <a:t>Mykobakterérie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227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Extracelulární invazivní bakterie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Rozmnožující se mimo buňky – v cirkulaci, v dýchacích cestách, v gastrointestinálním traktu</a:t>
            </a:r>
          </a:p>
          <a:p>
            <a:r>
              <a:rPr lang="cs-CZ" dirty="0" smtClean="0"/>
              <a:t>Gram pozitivní i negativní koky: </a:t>
            </a:r>
            <a:r>
              <a:rPr lang="cs-CZ" i="1" dirty="0" err="1"/>
              <a:t>Staphylococcy</a:t>
            </a:r>
            <a:r>
              <a:rPr lang="cs-CZ" i="1" dirty="0"/>
              <a:t>, </a:t>
            </a:r>
            <a:r>
              <a:rPr lang="cs-CZ" i="1" dirty="0" err="1" smtClean="0"/>
              <a:t>Streptococcy</a:t>
            </a:r>
            <a:r>
              <a:rPr lang="cs-CZ" i="1" dirty="0" smtClean="0"/>
              <a:t>, </a:t>
            </a:r>
            <a:r>
              <a:rPr lang="cs-CZ" i="1" dirty="0" err="1" smtClean="0"/>
              <a:t>Nisseira</a:t>
            </a:r>
            <a:r>
              <a:rPr lang="cs-CZ" i="1" dirty="0" smtClean="0"/>
              <a:t>, </a:t>
            </a:r>
            <a:r>
              <a:rPr lang="cs-CZ" i="1" dirty="0" err="1" smtClean="0"/>
              <a:t>Haemophilus</a:t>
            </a:r>
            <a:endParaRPr lang="cs-CZ" i="1" dirty="0" smtClean="0"/>
          </a:p>
          <a:p>
            <a:r>
              <a:rPr lang="cs-CZ" dirty="0" smtClean="0"/>
              <a:t>Střevní baktérie: </a:t>
            </a:r>
            <a:r>
              <a:rPr lang="cs-CZ" i="1" dirty="0" err="1" smtClean="0"/>
              <a:t>Salmonella</a:t>
            </a:r>
            <a:r>
              <a:rPr lang="cs-CZ" i="1" dirty="0" smtClean="0"/>
              <a:t>, </a:t>
            </a:r>
            <a:r>
              <a:rPr lang="cs-CZ" i="1" dirty="0" err="1" smtClean="0"/>
              <a:t>Shigella</a:t>
            </a:r>
            <a:r>
              <a:rPr lang="cs-CZ" i="1" dirty="0" smtClean="0"/>
              <a:t>, </a:t>
            </a:r>
            <a:r>
              <a:rPr lang="cs-CZ" i="1" dirty="0" err="1" smtClean="0"/>
              <a:t>Helicobacter</a:t>
            </a:r>
            <a:endParaRPr lang="cs-CZ" i="1" dirty="0" smtClean="0"/>
          </a:p>
          <a:p>
            <a:r>
              <a:rPr lang="cs-CZ" dirty="0" smtClean="0"/>
              <a:t>Indukují zánět – destrukce tkání v místě infekce</a:t>
            </a:r>
          </a:p>
          <a:p>
            <a:r>
              <a:rPr lang="cs-CZ" dirty="0" smtClean="0"/>
              <a:t>Vznik hnisavých  - pyogenních infekcí</a:t>
            </a:r>
          </a:p>
        </p:txBody>
      </p:sp>
    </p:spTree>
    <p:extLst>
      <p:ext uri="{BB962C8B-B14F-4D97-AF65-F5344CB8AC3E}">
        <p14:creationId xmlns:p14="http://schemas.microsoft.com/office/powerpoint/2010/main" val="426444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Extracelulární neinvazivní baktérie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Zůstávají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povrchu</a:t>
            </a:r>
            <a:r>
              <a:rPr lang="en-GB" dirty="0"/>
              <a:t> (</a:t>
            </a:r>
            <a:r>
              <a:rPr lang="en-GB" dirty="0" err="1"/>
              <a:t>sliznic</a:t>
            </a:r>
            <a:r>
              <a:rPr lang="en-GB" dirty="0"/>
              <a:t>), </a:t>
            </a:r>
            <a:r>
              <a:rPr lang="en-GB" dirty="0" err="1"/>
              <a:t>které</a:t>
            </a:r>
            <a:r>
              <a:rPr lang="en-GB" dirty="0"/>
              <a:t> </a:t>
            </a:r>
            <a:r>
              <a:rPr lang="en-GB" dirty="0" err="1"/>
              <a:t>kolonizují</a:t>
            </a:r>
            <a:endParaRPr lang="en-GB" dirty="0"/>
          </a:p>
          <a:p>
            <a:r>
              <a:rPr lang="en-GB" dirty="0"/>
              <a:t> </a:t>
            </a:r>
            <a:r>
              <a:rPr lang="en-GB" dirty="0" err="1"/>
              <a:t>Působí</a:t>
            </a:r>
            <a:r>
              <a:rPr lang="en-GB" dirty="0"/>
              <a:t> </a:t>
            </a:r>
            <a:r>
              <a:rPr lang="en-GB" dirty="0" err="1"/>
              <a:t>často</a:t>
            </a:r>
            <a:r>
              <a:rPr lang="en-GB" dirty="0"/>
              <a:t> </a:t>
            </a:r>
            <a:r>
              <a:rPr lang="en-GB" dirty="0" err="1"/>
              <a:t>svými</a:t>
            </a:r>
            <a:r>
              <a:rPr lang="en-GB" dirty="0"/>
              <a:t> </a:t>
            </a:r>
            <a:r>
              <a:rPr lang="en-GB" dirty="0" err="1"/>
              <a:t>toxiny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254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Bakteriální toxiny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Produkce </a:t>
            </a:r>
            <a:r>
              <a:rPr lang="cs-CZ" dirty="0"/>
              <a:t>toxinů – endotoxiny: komponenty buněčných </a:t>
            </a:r>
            <a:r>
              <a:rPr lang="cs-CZ" dirty="0" smtClean="0"/>
              <a:t>stěn</a:t>
            </a:r>
          </a:p>
          <a:p>
            <a:r>
              <a:rPr lang="cs-CZ" dirty="0" smtClean="0"/>
              <a:t>Endotoxin gram-negativních bakterií LPS </a:t>
            </a:r>
            <a:r>
              <a:rPr lang="cs-CZ" dirty="0"/>
              <a:t>– lipopolysacharid – silný aktivátor </a:t>
            </a:r>
            <a:r>
              <a:rPr lang="cs-CZ" dirty="0" smtClean="0"/>
              <a:t>makrofágů</a:t>
            </a:r>
          </a:p>
          <a:p>
            <a:r>
              <a:rPr lang="cs-CZ" dirty="0" smtClean="0"/>
              <a:t>Enterotoxiny </a:t>
            </a:r>
            <a:r>
              <a:rPr lang="cs-CZ" dirty="0"/>
              <a:t>aktivně </a:t>
            </a:r>
            <a:r>
              <a:rPr lang="cs-CZ" dirty="0" err="1"/>
              <a:t>sekretované</a:t>
            </a:r>
            <a:r>
              <a:rPr lang="cs-CZ" dirty="0"/>
              <a:t> </a:t>
            </a:r>
            <a:r>
              <a:rPr lang="cs-CZ" dirty="0" smtClean="0"/>
              <a:t>bakteriemi</a:t>
            </a:r>
          </a:p>
          <a:p>
            <a:r>
              <a:rPr lang="cs-CZ" dirty="0" smtClean="0"/>
              <a:t>Enterotoxiny některé z nich jsou pro buňky cytotoxické, některé interferují s normálními buněčnými funkcemi…</a:t>
            </a:r>
          </a:p>
          <a:p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012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/>
              <a:t>Staphylococcus aureus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G+, </a:t>
            </a:r>
            <a:r>
              <a:rPr lang="en-GB" dirty="0" err="1"/>
              <a:t>čeleď</a:t>
            </a:r>
            <a:r>
              <a:rPr lang="en-GB" dirty="0"/>
              <a:t> </a:t>
            </a:r>
            <a:r>
              <a:rPr lang="en-GB" i="1" dirty="0" err="1"/>
              <a:t>Staphylococcaceae</a:t>
            </a:r>
            <a:endParaRPr lang="en-GB" i="1" dirty="0"/>
          </a:p>
          <a:p>
            <a:r>
              <a:rPr lang="en-GB" dirty="0" err="1" smtClean="0"/>
              <a:t>Obligátní</a:t>
            </a:r>
            <a:r>
              <a:rPr lang="en-GB" dirty="0" smtClean="0"/>
              <a:t> </a:t>
            </a:r>
            <a:r>
              <a:rPr lang="en-GB" dirty="0" err="1"/>
              <a:t>patogen</a:t>
            </a:r>
            <a:r>
              <a:rPr lang="en-GB" dirty="0"/>
              <a:t> </a:t>
            </a:r>
            <a:r>
              <a:rPr lang="en-GB" dirty="0" err="1"/>
              <a:t>zodpovědný</a:t>
            </a:r>
            <a:r>
              <a:rPr lang="en-GB" dirty="0"/>
              <a:t> </a:t>
            </a:r>
            <a:r>
              <a:rPr lang="en-GB" dirty="0" err="1"/>
              <a:t>za</a:t>
            </a:r>
            <a:r>
              <a:rPr lang="en-GB" dirty="0"/>
              <a:t> </a:t>
            </a:r>
            <a:r>
              <a:rPr lang="en-GB" dirty="0" err="1"/>
              <a:t>řadu</a:t>
            </a:r>
            <a:r>
              <a:rPr lang="en-GB" dirty="0"/>
              <a:t> </a:t>
            </a:r>
            <a:r>
              <a:rPr lang="en-GB" dirty="0" err="1" smtClean="0"/>
              <a:t>toxických</a:t>
            </a:r>
            <a:r>
              <a:rPr lang="cs-CZ" dirty="0"/>
              <a:t> </a:t>
            </a:r>
            <a:r>
              <a:rPr lang="en-GB" dirty="0" err="1" smtClean="0"/>
              <a:t>nebo</a:t>
            </a:r>
            <a:r>
              <a:rPr lang="en-GB" dirty="0" smtClean="0"/>
              <a:t> </a:t>
            </a:r>
            <a:r>
              <a:rPr lang="en-GB" dirty="0" err="1"/>
              <a:t>hnisavých</a:t>
            </a:r>
            <a:r>
              <a:rPr lang="en-GB" dirty="0"/>
              <a:t> </a:t>
            </a:r>
            <a:r>
              <a:rPr lang="en-GB" dirty="0" err="1"/>
              <a:t>infekcí</a:t>
            </a:r>
            <a:r>
              <a:rPr lang="en-GB" dirty="0"/>
              <a:t> </a:t>
            </a:r>
            <a:r>
              <a:rPr lang="en-GB" dirty="0" err="1"/>
              <a:t>různých</a:t>
            </a:r>
            <a:r>
              <a:rPr lang="en-GB" dirty="0"/>
              <a:t> </a:t>
            </a:r>
            <a:r>
              <a:rPr lang="en-GB" dirty="0" err="1"/>
              <a:t>tkání</a:t>
            </a:r>
            <a:r>
              <a:rPr lang="en-GB" dirty="0"/>
              <a:t> – </a:t>
            </a:r>
            <a:r>
              <a:rPr lang="en-GB" dirty="0" err="1" smtClean="0"/>
              <a:t>klouby</a:t>
            </a:r>
            <a:r>
              <a:rPr lang="en-GB" dirty="0" smtClean="0"/>
              <a:t>,</a:t>
            </a:r>
            <a:r>
              <a:rPr lang="cs-CZ" dirty="0" smtClean="0"/>
              <a:t>  </a:t>
            </a:r>
            <a:r>
              <a:rPr lang="en-GB" dirty="0" err="1" smtClean="0"/>
              <a:t>kosti</a:t>
            </a:r>
            <a:r>
              <a:rPr lang="en-GB" dirty="0"/>
              <a:t>, </a:t>
            </a:r>
            <a:r>
              <a:rPr lang="en-GB" dirty="0" err="1"/>
              <a:t>endokard</a:t>
            </a:r>
            <a:r>
              <a:rPr lang="en-GB" dirty="0"/>
              <a:t>, </a:t>
            </a:r>
            <a:r>
              <a:rPr lang="en-GB" dirty="0" err="1"/>
              <a:t>kůže</a:t>
            </a:r>
            <a:r>
              <a:rPr lang="en-GB" dirty="0"/>
              <a:t>, </a:t>
            </a:r>
            <a:r>
              <a:rPr lang="en-GB" dirty="0" err="1"/>
              <a:t>plíce</a:t>
            </a:r>
            <a:endParaRPr lang="en-GB" dirty="0"/>
          </a:p>
          <a:p>
            <a:r>
              <a:rPr lang="en-GB" dirty="0"/>
              <a:t> 50 </a:t>
            </a:r>
            <a:r>
              <a:rPr lang="en-GB" dirty="0" err="1"/>
              <a:t>faktorů</a:t>
            </a:r>
            <a:r>
              <a:rPr lang="en-GB" dirty="0"/>
              <a:t> virulence a </a:t>
            </a:r>
            <a:r>
              <a:rPr lang="en-GB" dirty="0" err="1"/>
              <a:t>velká</a:t>
            </a:r>
            <a:r>
              <a:rPr lang="en-GB" dirty="0"/>
              <a:t> </a:t>
            </a:r>
            <a:r>
              <a:rPr lang="en-GB" dirty="0" err="1"/>
              <a:t>rezistence</a:t>
            </a:r>
            <a:r>
              <a:rPr lang="en-GB" dirty="0"/>
              <a:t> k ATB</a:t>
            </a:r>
          </a:p>
        </p:txBody>
      </p:sp>
    </p:spTree>
    <p:extLst>
      <p:ext uri="{BB962C8B-B14F-4D97-AF65-F5344CB8AC3E}">
        <p14:creationId xmlns:p14="http://schemas.microsoft.com/office/powerpoint/2010/main" val="424220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/>
              <a:t>Faktory</a:t>
            </a:r>
            <a:r>
              <a:rPr lang="en-GB" b="1" dirty="0"/>
              <a:t> virulence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rmAutofit fontScale="85000" lnSpcReduction="20000"/>
          </a:bodyPr>
          <a:lstStyle/>
          <a:p>
            <a:r>
              <a:rPr lang="cs-CZ" dirty="0" err="1"/>
              <a:t>P</a:t>
            </a:r>
            <a:r>
              <a:rPr lang="en-GB" dirty="0" err="1" smtClean="0"/>
              <a:t>olysacharidová</a:t>
            </a:r>
            <a:r>
              <a:rPr lang="en-GB" dirty="0" smtClean="0"/>
              <a:t> </a:t>
            </a:r>
            <a:r>
              <a:rPr lang="en-GB" dirty="0" err="1"/>
              <a:t>kapsula</a:t>
            </a:r>
            <a:r>
              <a:rPr lang="en-GB" dirty="0"/>
              <a:t> a </a:t>
            </a:r>
            <a:r>
              <a:rPr lang="en-GB" dirty="0" err="1"/>
              <a:t>buněčná</a:t>
            </a:r>
            <a:r>
              <a:rPr lang="en-GB" dirty="0"/>
              <a:t> </a:t>
            </a:r>
            <a:r>
              <a:rPr lang="en-GB" dirty="0" err="1"/>
              <a:t>stěna</a:t>
            </a:r>
            <a:r>
              <a:rPr lang="en-GB" dirty="0"/>
              <a:t> – </a:t>
            </a:r>
            <a:r>
              <a:rPr lang="en-GB" dirty="0" err="1" smtClean="0"/>
              <a:t>tvorba</a:t>
            </a:r>
            <a:r>
              <a:rPr lang="cs-CZ" dirty="0"/>
              <a:t> </a:t>
            </a:r>
            <a:r>
              <a:rPr lang="en-GB" dirty="0" err="1" smtClean="0"/>
              <a:t>biofilmů</a:t>
            </a:r>
            <a:r>
              <a:rPr lang="en-GB" dirty="0"/>
              <a:t>, </a:t>
            </a:r>
            <a:r>
              <a:rPr lang="en-GB" dirty="0" err="1"/>
              <a:t>rezistence</a:t>
            </a:r>
            <a:r>
              <a:rPr lang="en-GB" dirty="0"/>
              <a:t> k </a:t>
            </a:r>
            <a:r>
              <a:rPr lang="en-GB" dirty="0" err="1"/>
              <a:t>fagocytóze</a:t>
            </a:r>
            <a:r>
              <a:rPr lang="en-GB" dirty="0"/>
              <a:t>, </a:t>
            </a:r>
            <a:r>
              <a:rPr lang="en-GB" dirty="0" err="1"/>
              <a:t>adeherence</a:t>
            </a:r>
            <a:r>
              <a:rPr lang="en-GB" dirty="0"/>
              <a:t> </a:t>
            </a:r>
            <a:r>
              <a:rPr lang="en-GB" dirty="0" err="1" smtClean="0"/>
              <a:t>ke</a:t>
            </a:r>
            <a:r>
              <a:rPr lang="cs-CZ" dirty="0"/>
              <a:t> </a:t>
            </a:r>
            <a:r>
              <a:rPr lang="en-GB" dirty="0" err="1" smtClean="0"/>
              <a:t>kolagenu</a:t>
            </a:r>
            <a:r>
              <a:rPr lang="en-GB" dirty="0"/>
              <a:t>, </a:t>
            </a:r>
            <a:r>
              <a:rPr lang="en-GB" dirty="0" err="1"/>
              <a:t>fibronektinu</a:t>
            </a:r>
            <a:r>
              <a:rPr lang="en-GB" dirty="0"/>
              <a:t>, </a:t>
            </a:r>
            <a:r>
              <a:rPr lang="en-GB" dirty="0" err="1"/>
              <a:t>fibrinogenu</a:t>
            </a:r>
            <a:r>
              <a:rPr lang="en-GB" dirty="0"/>
              <a:t>. </a:t>
            </a:r>
            <a:r>
              <a:rPr lang="en-GB" dirty="0" err="1"/>
              <a:t>Stěna</a:t>
            </a:r>
            <a:r>
              <a:rPr lang="en-GB" dirty="0"/>
              <a:t> </a:t>
            </a:r>
            <a:r>
              <a:rPr lang="en-GB" dirty="0" err="1" smtClean="0"/>
              <a:t>obsahuje</a:t>
            </a:r>
            <a:r>
              <a:rPr lang="cs-CZ" dirty="0"/>
              <a:t> </a:t>
            </a:r>
            <a:r>
              <a:rPr lang="en-GB" dirty="0" err="1" smtClean="0"/>
              <a:t>kys.lipoteichovou</a:t>
            </a:r>
            <a:r>
              <a:rPr lang="en-GB" dirty="0" smtClean="0"/>
              <a:t> </a:t>
            </a:r>
            <a:r>
              <a:rPr lang="en-GB" dirty="0"/>
              <a:t>a peptidoglycan, </a:t>
            </a:r>
            <a:r>
              <a:rPr lang="en-GB" dirty="0" err="1"/>
              <a:t>které</a:t>
            </a:r>
            <a:r>
              <a:rPr lang="en-GB" dirty="0"/>
              <a:t> </a:t>
            </a:r>
            <a:r>
              <a:rPr lang="en-GB" dirty="0" err="1"/>
              <a:t>reagují</a:t>
            </a:r>
            <a:r>
              <a:rPr lang="en-GB" dirty="0"/>
              <a:t> s TLR2</a:t>
            </a:r>
          </a:p>
          <a:p>
            <a:r>
              <a:rPr lang="cs-CZ" dirty="0" smtClean="0"/>
              <a:t>Protein </a:t>
            </a:r>
            <a:r>
              <a:rPr lang="en-GB" dirty="0" smtClean="0"/>
              <a:t> </a:t>
            </a:r>
            <a:r>
              <a:rPr lang="en-GB" dirty="0"/>
              <a:t>A – adherence k von </a:t>
            </a:r>
            <a:r>
              <a:rPr lang="en-GB" dirty="0" err="1"/>
              <a:t>Willebrantovu</a:t>
            </a:r>
            <a:r>
              <a:rPr lang="en-GB" dirty="0"/>
              <a:t> </a:t>
            </a:r>
            <a:r>
              <a:rPr lang="en-GB" dirty="0" err="1" smtClean="0"/>
              <a:t>faktoru</a:t>
            </a:r>
            <a:r>
              <a:rPr lang="en-GB" dirty="0" smtClean="0"/>
              <a:t>,</a:t>
            </a:r>
            <a:r>
              <a:rPr lang="cs-CZ" dirty="0" smtClean="0"/>
              <a:t> </a:t>
            </a:r>
            <a:r>
              <a:rPr lang="en-GB" dirty="0" smtClean="0"/>
              <a:t>interference </a:t>
            </a:r>
            <a:r>
              <a:rPr lang="en-GB" dirty="0"/>
              <a:t>s </a:t>
            </a:r>
            <a:r>
              <a:rPr lang="en-GB" dirty="0" err="1"/>
              <a:t>molekulou</a:t>
            </a:r>
            <a:r>
              <a:rPr lang="en-GB" dirty="0"/>
              <a:t> Ig</a:t>
            </a:r>
          </a:p>
          <a:p>
            <a:r>
              <a:rPr lang="en-GB" dirty="0"/>
              <a:t> </a:t>
            </a:r>
            <a:r>
              <a:rPr lang="en-GB" dirty="0" err="1"/>
              <a:t>Exotoxiny</a:t>
            </a:r>
            <a:r>
              <a:rPr lang="en-GB" dirty="0"/>
              <a:t> </a:t>
            </a:r>
            <a:r>
              <a:rPr lang="en-GB" dirty="0" err="1"/>
              <a:t>schopné</a:t>
            </a:r>
            <a:r>
              <a:rPr lang="en-GB" dirty="0"/>
              <a:t> </a:t>
            </a:r>
            <a:r>
              <a:rPr lang="en-GB" dirty="0" err="1"/>
              <a:t>lyzovat</a:t>
            </a:r>
            <a:r>
              <a:rPr lang="en-GB" dirty="0"/>
              <a:t> </a:t>
            </a:r>
            <a:r>
              <a:rPr lang="en-GB" dirty="0" err="1"/>
              <a:t>buňky</a:t>
            </a:r>
            <a:r>
              <a:rPr lang="en-GB" dirty="0"/>
              <a:t>, </a:t>
            </a:r>
            <a:r>
              <a:rPr lang="en-GB" dirty="0" err="1"/>
              <a:t>např</a:t>
            </a:r>
            <a:r>
              <a:rPr lang="en-GB" dirty="0"/>
              <a:t>. </a:t>
            </a:r>
            <a:r>
              <a:rPr lang="en-GB" dirty="0" err="1" smtClean="0"/>
              <a:t>hemolyziny</a:t>
            </a:r>
            <a:r>
              <a:rPr lang="cs-CZ" dirty="0"/>
              <a:t> </a:t>
            </a:r>
            <a:r>
              <a:rPr lang="en-GB" dirty="0" err="1" smtClean="0"/>
              <a:t>nebo</a:t>
            </a:r>
            <a:r>
              <a:rPr lang="en-GB" dirty="0" smtClean="0"/>
              <a:t> </a:t>
            </a:r>
            <a:r>
              <a:rPr lang="en-GB" dirty="0" err="1"/>
              <a:t>toxiny</a:t>
            </a:r>
            <a:r>
              <a:rPr lang="en-GB" dirty="0"/>
              <a:t> </a:t>
            </a:r>
            <a:r>
              <a:rPr lang="en-GB" dirty="0" err="1"/>
              <a:t>tvořící</a:t>
            </a:r>
            <a:r>
              <a:rPr lang="en-GB" dirty="0"/>
              <a:t> </a:t>
            </a:r>
            <a:r>
              <a:rPr lang="en-GB" dirty="0" err="1"/>
              <a:t>póry</a:t>
            </a:r>
            <a:endParaRPr lang="en-GB" dirty="0"/>
          </a:p>
          <a:p>
            <a:r>
              <a:rPr lang="en-GB" dirty="0"/>
              <a:t> </a:t>
            </a:r>
            <a:r>
              <a:rPr lang="en-GB" dirty="0" err="1"/>
              <a:t>Exotoxiny</a:t>
            </a:r>
            <a:r>
              <a:rPr lang="en-GB" dirty="0"/>
              <a:t> </a:t>
            </a:r>
            <a:r>
              <a:rPr lang="en-GB" dirty="0" err="1"/>
              <a:t>jako</a:t>
            </a:r>
            <a:r>
              <a:rPr lang="en-GB" dirty="0"/>
              <a:t> </a:t>
            </a:r>
            <a:r>
              <a:rPr lang="en-GB" dirty="0" err="1"/>
              <a:t>superantigeny</a:t>
            </a:r>
            <a:r>
              <a:rPr lang="en-GB" dirty="0"/>
              <a:t>:</a:t>
            </a:r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en-GB" dirty="0" smtClean="0"/>
              <a:t>• </a:t>
            </a:r>
            <a:r>
              <a:rPr lang="en-GB" dirty="0"/>
              <a:t>TSST – toxin </a:t>
            </a:r>
            <a:r>
              <a:rPr lang="en-GB" dirty="0" err="1"/>
              <a:t>syndromu</a:t>
            </a:r>
            <a:r>
              <a:rPr lang="en-GB" dirty="0"/>
              <a:t> </a:t>
            </a:r>
            <a:r>
              <a:rPr lang="en-GB" dirty="0" err="1"/>
              <a:t>toxického</a:t>
            </a:r>
            <a:r>
              <a:rPr lang="en-GB" dirty="0"/>
              <a:t> </a:t>
            </a:r>
            <a:r>
              <a:rPr lang="en-GB" dirty="0" err="1"/>
              <a:t>šoku</a:t>
            </a:r>
            <a:endParaRPr lang="en-GB" dirty="0"/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en-GB" dirty="0" smtClean="0"/>
              <a:t>• </a:t>
            </a:r>
            <a:r>
              <a:rPr lang="en-GB" dirty="0" err="1"/>
              <a:t>stafylokokové</a:t>
            </a:r>
            <a:r>
              <a:rPr lang="en-GB" dirty="0"/>
              <a:t> </a:t>
            </a:r>
            <a:r>
              <a:rPr lang="en-GB" dirty="0" err="1"/>
              <a:t>enterotoxiny</a:t>
            </a:r>
            <a:endParaRPr lang="en-GB" dirty="0"/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en-GB" dirty="0" smtClean="0"/>
              <a:t>• </a:t>
            </a:r>
            <a:r>
              <a:rPr lang="en-GB" dirty="0" err="1"/>
              <a:t>obojí</a:t>
            </a:r>
            <a:r>
              <a:rPr lang="en-GB" dirty="0"/>
              <a:t> </a:t>
            </a:r>
            <a:r>
              <a:rPr lang="en-GB" dirty="0" err="1"/>
              <a:t>stimulují</a:t>
            </a:r>
            <a:r>
              <a:rPr lang="en-GB" dirty="0"/>
              <a:t> T-</a:t>
            </a:r>
            <a:r>
              <a:rPr lang="en-GB" dirty="0" err="1"/>
              <a:t>lymfocyty</a:t>
            </a:r>
            <a:r>
              <a:rPr lang="en-GB" dirty="0"/>
              <a:t> k </a:t>
            </a:r>
            <a:r>
              <a:rPr lang="en-GB" dirty="0" err="1"/>
              <a:t>produkci</a:t>
            </a:r>
            <a:r>
              <a:rPr lang="en-GB" dirty="0"/>
              <a:t> Th1 </a:t>
            </a:r>
            <a:r>
              <a:rPr lang="en-GB" dirty="0" smtClean="0"/>
              <a:t>a</a:t>
            </a:r>
            <a:r>
              <a:rPr lang="cs-CZ" dirty="0"/>
              <a:t> </a:t>
            </a:r>
            <a:r>
              <a:rPr lang="cs-CZ" dirty="0" smtClean="0"/>
              <a:t>	</a:t>
            </a:r>
            <a:r>
              <a:rPr lang="en-GB" dirty="0" err="1" smtClean="0"/>
              <a:t>prozánětlivých</a:t>
            </a:r>
            <a:r>
              <a:rPr lang="en-GB" dirty="0" smtClean="0"/>
              <a:t> </a:t>
            </a:r>
            <a:r>
              <a:rPr lang="en-GB" dirty="0" err="1"/>
              <a:t>cytokinů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434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Problémy v současnosti</a:t>
            </a:r>
            <a:endParaRPr lang="en-GB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eaLnBrk="1" hangingPunct="1">
              <a:defRPr/>
            </a:pPr>
            <a:r>
              <a:rPr lang="cs-CZ" altLang="en-US" sz="3200" dirty="0" smtClean="0"/>
              <a:t>Rezistence k ATB</a:t>
            </a:r>
          </a:p>
          <a:p>
            <a:pPr lvl="1" eaLnBrk="1" hangingPunct="1">
              <a:defRPr/>
            </a:pPr>
            <a:r>
              <a:rPr lang="cs-CZ" altLang="en-US" sz="3200" dirty="0" smtClean="0"/>
              <a:t>Globální transport lidí z rozvojových zemí</a:t>
            </a:r>
          </a:p>
          <a:p>
            <a:pPr lvl="1" eaLnBrk="1" hangingPunct="1">
              <a:defRPr/>
            </a:pPr>
            <a:r>
              <a:rPr lang="cs-CZ" altLang="en-US" sz="3200" dirty="0" smtClean="0"/>
              <a:t>Ve vyspělých zemích - snížená nebo změněná expozice přirozeným mikrobiálním podnětům…problémy při nastavování optimální imunologické reaktivity</a:t>
            </a:r>
          </a:p>
        </p:txBody>
      </p:sp>
    </p:spTree>
    <p:extLst>
      <p:ext uri="{BB962C8B-B14F-4D97-AF65-F5344CB8AC3E}">
        <p14:creationId xmlns:p14="http://schemas.microsoft.com/office/powerpoint/2010/main" val="239169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Extracelulární </a:t>
            </a:r>
            <a:r>
              <a:rPr lang="cs-CZ" b="1" dirty="0"/>
              <a:t>bakterie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Obsahují ve svých stěnách </a:t>
            </a:r>
            <a:r>
              <a:rPr lang="cs-CZ" dirty="0" err="1"/>
              <a:t>peptidoglykany</a:t>
            </a:r>
            <a:r>
              <a:rPr lang="cs-CZ" dirty="0"/>
              <a:t> – aktivace komplementu alternativní cestou</a:t>
            </a:r>
          </a:p>
          <a:p>
            <a:r>
              <a:rPr lang="cs-CZ" dirty="0"/>
              <a:t>Gram- negativní baktérie – LPS - aktivace komplementu alternativní </a:t>
            </a:r>
            <a:r>
              <a:rPr lang="cs-CZ" dirty="0" smtClean="0"/>
              <a:t>cestou</a:t>
            </a:r>
          </a:p>
          <a:p>
            <a:r>
              <a:rPr lang="cs-CZ" dirty="0" smtClean="0"/>
              <a:t>Bakterie s obsahem  manózy  v </a:t>
            </a:r>
            <a:r>
              <a:rPr lang="cs-CZ" dirty="0" err="1" smtClean="0"/>
              <a:t>buň</a:t>
            </a:r>
            <a:r>
              <a:rPr lang="cs-CZ" dirty="0" smtClean="0"/>
              <a:t>. </a:t>
            </a:r>
            <a:r>
              <a:rPr lang="cs-CZ" dirty="0"/>
              <a:t>s</a:t>
            </a:r>
            <a:r>
              <a:rPr lang="cs-CZ" dirty="0" smtClean="0"/>
              <a:t>těně -</a:t>
            </a:r>
            <a:r>
              <a:rPr lang="cs-CZ" dirty="0"/>
              <a:t>aktivace komplementu </a:t>
            </a:r>
            <a:r>
              <a:rPr lang="cs-CZ" dirty="0" err="1" smtClean="0"/>
              <a:t>lektinovou</a:t>
            </a:r>
            <a:r>
              <a:rPr lang="cs-CZ" dirty="0" smtClean="0"/>
              <a:t> cestou</a:t>
            </a:r>
          </a:p>
          <a:p>
            <a:r>
              <a:rPr lang="cs-CZ" dirty="0" smtClean="0"/>
              <a:t>Vede k označení bakterií pro fagocyty – zvýšení fagocytárních schopností</a:t>
            </a:r>
          </a:p>
          <a:p>
            <a:r>
              <a:rPr lang="cs-CZ" dirty="0" smtClean="0"/>
              <a:t>Jde i přes TLR-receptory</a:t>
            </a:r>
          </a:p>
          <a:p>
            <a:r>
              <a:rPr lang="cs-CZ" dirty="0" smtClean="0"/>
              <a:t>Fagocyty produkují </a:t>
            </a:r>
            <a:r>
              <a:rPr lang="cs-CZ" dirty="0" err="1" smtClean="0"/>
              <a:t>cytokiny</a:t>
            </a:r>
            <a:r>
              <a:rPr lang="cs-CZ" dirty="0" smtClean="0"/>
              <a:t> IL-1, 6 a TNF – zvýšení teploty produkce proteinů akutní fáze </a:t>
            </a:r>
          </a:p>
          <a:p>
            <a:r>
              <a:rPr lang="cs-CZ" altLang="en-US" b="1" dirty="0">
                <a:solidFill>
                  <a:srgbClr val="FF0000"/>
                </a:solidFill>
              </a:rPr>
              <a:t>Malá citlivost k působení </a:t>
            </a:r>
            <a:r>
              <a:rPr lang="cs-CZ" altLang="en-US" b="1" dirty="0" err="1">
                <a:solidFill>
                  <a:srgbClr val="FF0000"/>
                </a:solidFill>
              </a:rPr>
              <a:t>membranolytického</a:t>
            </a:r>
            <a:r>
              <a:rPr lang="cs-CZ" altLang="en-US" b="1" dirty="0">
                <a:solidFill>
                  <a:srgbClr val="FF0000"/>
                </a:solidFill>
              </a:rPr>
              <a:t> komplexu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615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Adaptivní odpověď proti extracelulárním bakteriím</a:t>
            </a:r>
            <a:endParaRPr lang="en-GB" b="1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en-US" dirty="0" smtClean="0"/>
              <a:t>Bakterie s polysacharidovým pouzdrem….T-</a:t>
            </a:r>
            <a:r>
              <a:rPr lang="cs-CZ" altLang="en-US" dirty="0" err="1" smtClean="0"/>
              <a:t>independentní</a:t>
            </a:r>
            <a:r>
              <a:rPr lang="cs-CZ" altLang="en-US" dirty="0" smtClean="0"/>
              <a:t> tvorba Ab</a:t>
            </a:r>
          </a:p>
          <a:p>
            <a:pPr eaLnBrk="1" hangingPunct="1">
              <a:defRPr/>
            </a:pPr>
            <a:r>
              <a:rPr lang="cs-CZ" altLang="en-US" dirty="0" smtClean="0"/>
              <a:t>Bakterie produkující toxiny…..neutralizační Ab, </a:t>
            </a:r>
            <a:r>
              <a:rPr lang="cs-CZ" altLang="en-US" dirty="0" err="1" smtClean="0"/>
              <a:t>opsonizace</a:t>
            </a:r>
            <a:r>
              <a:rPr lang="cs-CZ" altLang="en-US" dirty="0" smtClean="0"/>
              <a:t>, fagocytóza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altLang="en-US" dirty="0" smtClean="0"/>
              <a:t>_____________________________________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altLang="en-US" dirty="0" smtClean="0"/>
              <a:t>Infekcemi extracelulárními bakteriemi jsou ohroženi lidé s poruchami funkce fagocytů, C, tvorby Ab</a:t>
            </a:r>
          </a:p>
        </p:txBody>
      </p:sp>
    </p:spTree>
    <p:extLst>
      <p:ext uri="{BB962C8B-B14F-4D97-AF65-F5344CB8AC3E}">
        <p14:creationId xmlns:p14="http://schemas.microsoft.com/office/powerpoint/2010/main" val="168853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Ochrana proti extracelulárním bakteriím</a:t>
            </a:r>
            <a:endParaRPr lang="en-GB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5272074" cy="4790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868144" y="1700808"/>
            <a:ext cx="266429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Na začátku infekce nejsou dendritické </a:t>
            </a:r>
            <a:r>
              <a:rPr lang="cs-CZ" sz="2400" dirty="0" err="1" smtClean="0"/>
              <a:t>bb</a:t>
            </a:r>
            <a:r>
              <a:rPr lang="cs-CZ" sz="2400" dirty="0" smtClean="0"/>
              <a:t>. plně aktivovány, záleží na koncentraci IL-6. Při vysoké koncentraci IL-6 vzniká </a:t>
            </a:r>
          </a:p>
          <a:p>
            <a:r>
              <a:rPr lang="cs-CZ" sz="2400" dirty="0"/>
              <a:t> </a:t>
            </a:r>
            <a:r>
              <a:rPr lang="cs-CZ" sz="2400" dirty="0" smtClean="0"/>
              <a:t>Th17 odpověď</a:t>
            </a:r>
          </a:p>
          <a:p>
            <a:r>
              <a:rPr lang="cs-CZ" sz="2400" dirty="0" smtClean="0"/>
              <a:t>Působením IL17 na epitel se zvyšuje sekrece </a:t>
            </a:r>
            <a:r>
              <a:rPr lang="cs-CZ" sz="2400" dirty="0" err="1" smtClean="0"/>
              <a:t>chemokinů</a:t>
            </a:r>
            <a:r>
              <a:rPr lang="cs-CZ" sz="2400" dirty="0" smtClean="0"/>
              <a:t> pro „přivolání“ </a:t>
            </a:r>
            <a:r>
              <a:rPr lang="cs-CZ" sz="2400" dirty="0" err="1" smtClean="0"/>
              <a:t>neutrofilů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53040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Th17 REAKCE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Th17 diferenciace – snadněji než Th1 nebo Th2</a:t>
            </a:r>
          </a:p>
          <a:p>
            <a:r>
              <a:rPr lang="cs-CZ" dirty="0" smtClean="0"/>
              <a:t>Th17 </a:t>
            </a:r>
            <a:r>
              <a:rPr lang="cs-CZ" dirty="0" err="1" smtClean="0"/>
              <a:t>bb</a:t>
            </a:r>
            <a:r>
              <a:rPr lang="cs-CZ" dirty="0" smtClean="0"/>
              <a:t>. opouštějí </a:t>
            </a:r>
            <a:r>
              <a:rPr lang="cs-CZ" dirty="0" err="1" smtClean="0"/>
              <a:t>lym</a:t>
            </a:r>
            <a:r>
              <a:rPr lang="cs-CZ" dirty="0" smtClean="0"/>
              <a:t>. Uzlinu a putují do místa infekce</a:t>
            </a:r>
          </a:p>
          <a:p>
            <a:r>
              <a:rPr lang="cs-CZ" dirty="0" smtClean="0"/>
              <a:t>Receptor pro IL-17 – epitelové </a:t>
            </a:r>
            <a:r>
              <a:rPr lang="cs-CZ" dirty="0" err="1" smtClean="0"/>
              <a:t>bb</a:t>
            </a:r>
            <a:r>
              <a:rPr lang="cs-CZ" dirty="0" smtClean="0"/>
              <a:t>. , fibroblasty, </a:t>
            </a:r>
            <a:r>
              <a:rPr lang="cs-CZ" dirty="0" err="1" smtClean="0"/>
              <a:t>keratinocyty</a:t>
            </a:r>
            <a:r>
              <a:rPr lang="cs-CZ" dirty="0" smtClean="0"/>
              <a:t> – pod vliv IL17 – produkují IL-6, CXCL8, CXCL12, G-CSF, GM-CSF</a:t>
            </a:r>
          </a:p>
          <a:p>
            <a:r>
              <a:rPr lang="cs-CZ" dirty="0" err="1" smtClean="0"/>
              <a:t>Chemokiny</a:t>
            </a:r>
            <a:r>
              <a:rPr lang="cs-CZ" dirty="0" smtClean="0"/>
              <a:t> vedou </a:t>
            </a:r>
            <a:r>
              <a:rPr lang="cs-CZ" dirty="0" err="1" smtClean="0"/>
              <a:t>neutrofily</a:t>
            </a:r>
            <a:r>
              <a:rPr lang="cs-CZ" dirty="0" smtClean="0"/>
              <a:t> do místa zánětu, stimulují produkci makrofágů, podpora přeměny stávajících monocytů v makrofágy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66592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Th17 a extracelulární bakterie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Th17 buňky kromě IL-17 produkují také IL-22</a:t>
            </a:r>
          </a:p>
          <a:p>
            <a:r>
              <a:rPr lang="cs-CZ" dirty="0" smtClean="0"/>
              <a:t>Ten v kooperaci s IL-17 zvyšuje produkci anti-mikrobiálních peptidů – beta </a:t>
            </a:r>
            <a:r>
              <a:rPr lang="cs-CZ" dirty="0" err="1" smtClean="0"/>
              <a:t>defensinů</a:t>
            </a:r>
            <a:r>
              <a:rPr lang="cs-CZ" dirty="0" smtClean="0"/>
              <a:t>  </a:t>
            </a:r>
            <a:r>
              <a:rPr lang="cs-CZ" dirty="0" err="1" smtClean="0"/>
              <a:t>keratinocyty</a:t>
            </a:r>
            <a:r>
              <a:rPr lang="cs-CZ" dirty="0" smtClean="0"/>
              <a:t>– zvyšování zánětlivé reakce</a:t>
            </a:r>
          </a:p>
          <a:p>
            <a:r>
              <a:rPr lang="cs-CZ" dirty="0" smtClean="0"/>
              <a:t>IL-17 mohou produkovat také CD8+ T-lymfocyty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31704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Adaptivní T-regulační lymfocyty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Pokud není přítomna infekce – dendritické </a:t>
            </a:r>
            <a:r>
              <a:rPr lang="cs-CZ" dirty="0" err="1" smtClean="0"/>
              <a:t>bb</a:t>
            </a:r>
            <a:r>
              <a:rPr lang="cs-CZ" dirty="0" smtClean="0"/>
              <a:t>. nejsou aktivovány prozánětlivými signály – produkce  </a:t>
            </a:r>
            <a:r>
              <a:rPr lang="cs-CZ" dirty="0"/>
              <a:t>TGF-</a:t>
            </a:r>
            <a:r>
              <a:rPr lang="el-GR" dirty="0"/>
              <a:t>β</a:t>
            </a:r>
            <a:r>
              <a:rPr lang="cs-CZ" dirty="0"/>
              <a:t> </a:t>
            </a:r>
            <a:endParaRPr lang="en-GB" dirty="0"/>
          </a:p>
          <a:p>
            <a:r>
              <a:rPr lang="cs-CZ" dirty="0" smtClean="0"/>
              <a:t>Tyto dendritické </a:t>
            </a:r>
            <a:r>
              <a:rPr lang="cs-CZ" dirty="0" err="1" smtClean="0"/>
              <a:t>bb.nabízejí</a:t>
            </a:r>
            <a:r>
              <a:rPr lang="cs-CZ" dirty="0" smtClean="0"/>
              <a:t> CD4+ T-lymfocytům vlastní </a:t>
            </a:r>
            <a:r>
              <a:rPr lang="cs-CZ" dirty="0" err="1" smtClean="0"/>
              <a:t>Ag</a:t>
            </a:r>
            <a:r>
              <a:rPr lang="cs-CZ" dirty="0" smtClean="0"/>
              <a:t> v přítomnosti TGF-</a:t>
            </a:r>
            <a:r>
              <a:rPr lang="el-GR" dirty="0" smtClean="0"/>
              <a:t>β</a:t>
            </a:r>
            <a:endParaRPr lang="cs-CZ" dirty="0" smtClean="0"/>
          </a:p>
          <a:p>
            <a:r>
              <a:rPr lang="cs-CZ" dirty="0" smtClean="0"/>
              <a:t>Vznik adaptivních regulačních T-lymfocytů, které nejsou specifické pro patogenní </a:t>
            </a:r>
            <a:r>
              <a:rPr lang="cs-CZ" dirty="0" err="1" smtClean="0"/>
              <a:t>Ag</a:t>
            </a:r>
            <a:r>
              <a:rPr lang="cs-CZ" dirty="0" smtClean="0"/>
              <a:t> x jsou specifické pro </a:t>
            </a:r>
            <a:r>
              <a:rPr lang="cs-CZ" dirty="0" err="1" smtClean="0"/>
              <a:t>Ag</a:t>
            </a:r>
            <a:r>
              <a:rPr lang="cs-CZ" dirty="0" smtClean="0"/>
              <a:t> vlastní nebo </a:t>
            </a:r>
            <a:r>
              <a:rPr lang="cs-CZ" dirty="0" err="1" smtClean="0"/>
              <a:t>Ag</a:t>
            </a:r>
            <a:r>
              <a:rPr lang="cs-CZ" dirty="0" smtClean="0"/>
              <a:t> komensální mikroflóry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6745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Komplikace ochrany proti extracelulárním bakteriím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Septický šok – při průniku bakterií do krevního oběhu a jejich dalším množením</a:t>
            </a:r>
          </a:p>
          <a:p>
            <a:r>
              <a:rPr lang="cs-CZ" dirty="0" smtClean="0"/>
              <a:t>Při masivním rozpadu bakterií se uvolňuje LPS – endotoxinový šok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670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Mechanismy úniku </a:t>
            </a:r>
            <a:r>
              <a:rPr lang="cs-CZ" b="1" dirty="0" smtClean="0"/>
              <a:t>extracelulárních bakterií </a:t>
            </a:r>
            <a:r>
              <a:rPr lang="cs-CZ" b="1" dirty="0"/>
              <a:t>před obrannými reakcemi organismu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cs-CZ" sz="2800" dirty="0" smtClean="0"/>
              <a:t>Variabilita </a:t>
            </a:r>
            <a:r>
              <a:rPr lang="cs-CZ" sz="2800" dirty="0"/>
              <a:t>a</a:t>
            </a:r>
            <a:r>
              <a:rPr lang="cs-CZ" sz="2800" dirty="0" smtClean="0"/>
              <a:t>ntigenů – </a:t>
            </a:r>
            <a:r>
              <a:rPr lang="cs-CZ" sz="2800" dirty="0" err="1" smtClean="0"/>
              <a:t>Nisseria</a:t>
            </a:r>
            <a:r>
              <a:rPr lang="cs-CZ" sz="2800" dirty="0" smtClean="0"/>
              <a:t>, E. coli, Salmonela</a:t>
            </a:r>
          </a:p>
          <a:p>
            <a:r>
              <a:rPr lang="cs-CZ" sz="2800" dirty="0" smtClean="0"/>
              <a:t>Inhibice aktivace komplementu</a:t>
            </a:r>
          </a:p>
          <a:p>
            <a:r>
              <a:rPr lang="cs-CZ" sz="2800" dirty="0" smtClean="0"/>
              <a:t>Rezistence k fagocytóze – </a:t>
            </a:r>
            <a:r>
              <a:rPr lang="cs-CZ" sz="2800" dirty="0" err="1" smtClean="0"/>
              <a:t>Pneumococcus</a:t>
            </a:r>
            <a:endParaRPr lang="cs-CZ" sz="2800" dirty="0" smtClean="0"/>
          </a:p>
          <a:p>
            <a:r>
              <a:rPr lang="cs-CZ" sz="2800" dirty="0" smtClean="0"/>
              <a:t>Vymývání reaktivních metabolitů kyslíku – kataláza –positivní stafylokoky</a:t>
            </a:r>
          </a:p>
          <a:p>
            <a:r>
              <a:rPr lang="cs-CZ" sz="2800" dirty="0" smtClean="0"/>
              <a:t>Antigenní </a:t>
            </a:r>
            <a:r>
              <a:rPr lang="cs-CZ" sz="2800" dirty="0" err="1" smtClean="0"/>
              <a:t>mimkry</a:t>
            </a:r>
            <a:r>
              <a:rPr lang="cs-CZ" sz="2800" dirty="0" smtClean="0"/>
              <a:t>-</a:t>
            </a:r>
            <a:r>
              <a:rPr lang="en-GB" sz="2800" dirty="0"/>
              <a:t>M protein </a:t>
            </a:r>
            <a:r>
              <a:rPr lang="en-GB" sz="2800" i="1" dirty="0"/>
              <a:t>Staphylococcus pyogenes </a:t>
            </a:r>
            <a:r>
              <a:rPr lang="en-GB" sz="2800" dirty="0"/>
              <a:t>je </a:t>
            </a:r>
            <a:r>
              <a:rPr lang="en-GB" sz="2800" dirty="0" err="1"/>
              <a:t>antigenně</a:t>
            </a:r>
            <a:r>
              <a:rPr lang="en-GB" sz="2800" dirty="0"/>
              <a:t> </a:t>
            </a:r>
            <a:r>
              <a:rPr lang="en-GB" sz="2800" dirty="0" err="1" smtClean="0"/>
              <a:t>podobný</a:t>
            </a:r>
            <a:r>
              <a:rPr lang="cs-CZ" sz="2800" dirty="0"/>
              <a:t> </a:t>
            </a:r>
            <a:r>
              <a:rPr lang="en-GB" sz="2800" dirty="0" err="1" smtClean="0"/>
              <a:t>srdečnímu</a:t>
            </a:r>
            <a:r>
              <a:rPr lang="en-GB" sz="2800" dirty="0" smtClean="0"/>
              <a:t> </a:t>
            </a:r>
            <a:r>
              <a:rPr lang="en-GB" sz="2800" dirty="0" err="1"/>
              <a:t>svalu</a:t>
            </a:r>
            <a:r>
              <a:rPr lang="en-GB" sz="2800" dirty="0"/>
              <a:t> - </a:t>
            </a:r>
            <a:r>
              <a:rPr lang="en-GB" sz="2800" dirty="0" err="1"/>
              <a:t>vznik</a:t>
            </a:r>
            <a:r>
              <a:rPr lang="en-GB" sz="2800" dirty="0"/>
              <a:t> </a:t>
            </a:r>
            <a:r>
              <a:rPr lang="en-GB" sz="2800" dirty="0" err="1" smtClean="0"/>
              <a:t>autoimunity</a:t>
            </a:r>
            <a:endParaRPr lang="cs-CZ" sz="2800" dirty="0"/>
          </a:p>
          <a:p>
            <a:r>
              <a:rPr lang="cs-CZ" sz="2800" dirty="0" err="1"/>
              <a:t>Ú</a:t>
            </a:r>
            <a:r>
              <a:rPr lang="en-GB" sz="2800" dirty="0" err="1" smtClean="0"/>
              <a:t>činky</a:t>
            </a:r>
            <a:r>
              <a:rPr lang="en-GB" sz="2800" dirty="0" smtClean="0"/>
              <a:t> </a:t>
            </a:r>
            <a:r>
              <a:rPr lang="en-GB" sz="2800" dirty="0" err="1" smtClean="0"/>
              <a:t>superantigenů</a:t>
            </a:r>
            <a:r>
              <a:rPr lang="cs-CZ" sz="2800" dirty="0" smtClean="0"/>
              <a:t>- </a:t>
            </a:r>
            <a:r>
              <a:rPr lang="en-GB" sz="2800" dirty="0" err="1" smtClean="0"/>
              <a:t>stafylokokové</a:t>
            </a:r>
            <a:r>
              <a:rPr lang="en-GB" sz="2800" dirty="0" smtClean="0"/>
              <a:t> </a:t>
            </a:r>
            <a:r>
              <a:rPr lang="en-GB" sz="2800" dirty="0" err="1"/>
              <a:t>superantigeny</a:t>
            </a:r>
            <a:r>
              <a:rPr lang="en-GB" sz="2800" dirty="0"/>
              <a:t> </a:t>
            </a:r>
            <a:r>
              <a:rPr lang="en-GB" sz="2800" dirty="0" err="1"/>
              <a:t>vyvolávají</a:t>
            </a:r>
            <a:r>
              <a:rPr lang="en-GB" sz="2800" dirty="0"/>
              <a:t> </a:t>
            </a:r>
            <a:r>
              <a:rPr lang="en-GB" sz="2800" dirty="0" err="1"/>
              <a:t>polyklonální</a:t>
            </a:r>
            <a:r>
              <a:rPr lang="en-GB" sz="2800" dirty="0"/>
              <a:t> </a:t>
            </a:r>
            <a:r>
              <a:rPr lang="en-GB" sz="2800" dirty="0" err="1" smtClean="0"/>
              <a:t>aktivaci</a:t>
            </a:r>
            <a:r>
              <a:rPr lang="cs-CZ" sz="2800" dirty="0"/>
              <a:t> </a:t>
            </a:r>
            <a:r>
              <a:rPr lang="en-GB" sz="2800" dirty="0" smtClean="0"/>
              <a:t>T </a:t>
            </a:r>
            <a:r>
              <a:rPr lang="en-GB" sz="2800" dirty="0" err="1"/>
              <a:t>lymfocytů</a:t>
            </a:r>
            <a:r>
              <a:rPr lang="en-GB" sz="2800" dirty="0"/>
              <a:t>, </a:t>
            </a:r>
            <a:r>
              <a:rPr lang="en-GB" sz="2800" dirty="0" err="1"/>
              <a:t>nadprodukci</a:t>
            </a:r>
            <a:r>
              <a:rPr lang="en-GB" sz="2800" dirty="0"/>
              <a:t> IL-2 </a:t>
            </a:r>
            <a:r>
              <a:rPr lang="cs-CZ" sz="2800" dirty="0" smtClean="0"/>
              <a:t>- </a:t>
            </a:r>
            <a:r>
              <a:rPr lang="en-GB" sz="2800" dirty="0" smtClean="0"/>
              <a:t> </a:t>
            </a:r>
            <a:r>
              <a:rPr lang="en-GB" sz="2800" dirty="0" err="1"/>
              <a:t>klinické</a:t>
            </a:r>
            <a:r>
              <a:rPr lang="en-GB" sz="2800" dirty="0"/>
              <a:t> </a:t>
            </a:r>
            <a:r>
              <a:rPr lang="en-GB" sz="2800" dirty="0" err="1"/>
              <a:t>příznaky</a:t>
            </a:r>
            <a:r>
              <a:rPr lang="en-GB" sz="2800" dirty="0"/>
              <a:t> </a:t>
            </a:r>
            <a:r>
              <a:rPr lang="en-GB" sz="2800" dirty="0" err="1"/>
              <a:t>střevních</a:t>
            </a:r>
            <a:r>
              <a:rPr lang="en-GB" sz="2800" dirty="0"/>
              <a:t> </a:t>
            </a:r>
            <a:r>
              <a:rPr lang="en-GB" sz="2800" dirty="0" err="1"/>
              <a:t>otrav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9181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altLang="en-US" sz="4000" b="1" dirty="0" smtClean="0"/>
              <a:t>Obrana proti </a:t>
            </a:r>
            <a:r>
              <a:rPr lang="cs-CZ" altLang="en-US" sz="4000" b="1" dirty="0" err="1" smtClean="0"/>
              <a:t>bakteriím-intracelulárním</a:t>
            </a:r>
            <a:r>
              <a:rPr lang="cs-CZ" altLang="en-US" sz="4000" b="1" dirty="0" smtClean="0"/>
              <a:t>, plísním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en-US" smtClean="0"/>
              <a:t>Intacelulární parazitizmus je umožněn schopností uniknout nitrobuněčnému zabíjení ve fagocytech</a:t>
            </a:r>
          </a:p>
          <a:p>
            <a:pPr eaLnBrk="1" hangingPunct="1">
              <a:defRPr/>
            </a:pPr>
            <a:r>
              <a:rPr lang="cs-CZ" altLang="en-US" smtClean="0"/>
              <a:t>Mykobakterie, Yersinia, Listeria, Brucela, Candida albicans, Aspergillus, Pneumocystis…</a:t>
            </a:r>
          </a:p>
          <a:p>
            <a:pPr eaLnBrk="1" hangingPunct="1">
              <a:defRPr/>
            </a:pPr>
            <a:r>
              <a:rPr lang="cs-CZ" altLang="en-US" smtClean="0"/>
              <a:t>Obranné mechanismy hostitele: spolupráce </a:t>
            </a:r>
            <a:r>
              <a:rPr lang="cs-CZ" altLang="en-US" b="1" smtClean="0">
                <a:solidFill>
                  <a:schemeClr val="hlink"/>
                </a:solidFill>
              </a:rPr>
              <a:t>makrofág</a:t>
            </a:r>
            <a:r>
              <a:rPr lang="cs-CZ" altLang="en-US" b="1" smtClean="0">
                <a:solidFill>
                  <a:srgbClr val="FF0000"/>
                </a:solidFill>
              </a:rPr>
              <a:t> </a:t>
            </a:r>
            <a:r>
              <a:rPr lang="cs-CZ" altLang="en-US" b="1" smtClean="0">
                <a:solidFill>
                  <a:schemeClr val="hlink"/>
                </a:solidFill>
              </a:rPr>
              <a:t>+</a:t>
            </a:r>
            <a:r>
              <a:rPr lang="cs-CZ" altLang="en-US" b="1" smtClean="0">
                <a:solidFill>
                  <a:srgbClr val="FF0000"/>
                </a:solidFill>
              </a:rPr>
              <a:t> </a:t>
            </a:r>
            <a:r>
              <a:rPr lang="cs-CZ" altLang="en-US" b="1" smtClean="0">
                <a:solidFill>
                  <a:schemeClr val="hlink"/>
                </a:solidFill>
              </a:rPr>
              <a:t>Th1</a:t>
            </a:r>
          </a:p>
        </p:txBody>
      </p:sp>
    </p:spTree>
    <p:extLst>
      <p:ext uri="{BB962C8B-B14F-4D97-AF65-F5344CB8AC3E}">
        <p14:creationId xmlns:p14="http://schemas.microsoft.com/office/powerpoint/2010/main" val="18615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OBRANNÉ MECHANISMY</a:t>
            </a:r>
            <a:br>
              <a:rPr lang="en-GB" b="1" dirty="0"/>
            </a:br>
            <a:r>
              <a:rPr lang="en-GB" b="1" dirty="0"/>
              <a:t>PROTI INTRACELULÁRNÍM BAKTÉRIÍM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dirty="0"/>
              <a:t>NESPECIFICKÉ</a:t>
            </a:r>
          </a:p>
          <a:p>
            <a:r>
              <a:rPr lang="en-GB" dirty="0"/>
              <a:t> </a:t>
            </a:r>
            <a:r>
              <a:rPr lang="en-GB" dirty="0" err="1"/>
              <a:t>fagocytóza</a:t>
            </a:r>
            <a:endParaRPr lang="en-GB" dirty="0"/>
          </a:p>
          <a:p>
            <a:r>
              <a:rPr lang="en-GB" dirty="0" smtClean="0"/>
              <a:t>T</a:t>
            </a:r>
            <a:r>
              <a:rPr lang="cs-CZ" dirty="0" smtClean="0"/>
              <a:t>-</a:t>
            </a:r>
            <a:r>
              <a:rPr lang="en-GB" dirty="0" smtClean="0"/>
              <a:t> </a:t>
            </a:r>
            <a:r>
              <a:rPr lang="en-GB" dirty="0" err="1" smtClean="0"/>
              <a:t>lymfocyty</a:t>
            </a:r>
            <a:r>
              <a:rPr lang="cs-CZ" dirty="0" smtClean="0"/>
              <a:t> </a:t>
            </a:r>
            <a:r>
              <a:rPr lang="el-GR" dirty="0" smtClean="0"/>
              <a:t>γδ</a:t>
            </a:r>
            <a:endParaRPr lang="en-GB" dirty="0"/>
          </a:p>
          <a:p>
            <a:r>
              <a:rPr lang="en-GB" dirty="0"/>
              <a:t> </a:t>
            </a:r>
            <a:r>
              <a:rPr lang="en-GB" dirty="0" err="1"/>
              <a:t>žírné</a:t>
            </a:r>
            <a:r>
              <a:rPr lang="en-GB" dirty="0"/>
              <a:t> </a:t>
            </a:r>
            <a:r>
              <a:rPr lang="en-GB" dirty="0" err="1"/>
              <a:t>buňky</a:t>
            </a:r>
            <a:r>
              <a:rPr lang="en-GB" dirty="0"/>
              <a:t>, </a:t>
            </a:r>
            <a:r>
              <a:rPr lang="en-GB" dirty="0" smtClean="0"/>
              <a:t>TNF</a:t>
            </a:r>
            <a:r>
              <a:rPr lang="el-GR" dirty="0" smtClean="0"/>
              <a:t>α</a:t>
            </a:r>
            <a:r>
              <a:rPr lang="en-GB" dirty="0" smtClean="0"/>
              <a:t>, </a:t>
            </a:r>
            <a:r>
              <a:rPr lang="en-GB" dirty="0" err="1"/>
              <a:t>histamin</a:t>
            </a:r>
            <a:endParaRPr lang="en-GB" dirty="0"/>
          </a:p>
          <a:p>
            <a:r>
              <a:rPr lang="en-GB" dirty="0"/>
              <a:t> </a:t>
            </a:r>
            <a:r>
              <a:rPr lang="en-GB" b="1" dirty="0"/>
              <a:t>SPECIFICKÁ IMUNITA</a:t>
            </a:r>
          </a:p>
          <a:p>
            <a:r>
              <a:rPr lang="en-GB" dirty="0"/>
              <a:t> </a:t>
            </a:r>
            <a:r>
              <a:rPr lang="en-GB" dirty="0" err="1"/>
              <a:t>buněčný</a:t>
            </a:r>
            <a:r>
              <a:rPr lang="en-GB" dirty="0"/>
              <a:t> </a:t>
            </a:r>
            <a:r>
              <a:rPr lang="en-GB" dirty="0" err="1"/>
              <a:t>typ</a:t>
            </a:r>
            <a:r>
              <a:rPr lang="en-GB" dirty="0"/>
              <a:t> (Th1)</a:t>
            </a:r>
          </a:p>
          <a:p>
            <a:r>
              <a:rPr lang="en-GB" dirty="0"/>
              <a:t> </a:t>
            </a:r>
            <a:r>
              <a:rPr lang="en-GB" dirty="0" err="1"/>
              <a:t>interferonem</a:t>
            </a:r>
            <a:r>
              <a:rPr lang="en-GB" dirty="0"/>
              <a:t> </a:t>
            </a:r>
            <a:r>
              <a:rPr lang="en-GB" dirty="0" err="1"/>
              <a:t>aktivované</a:t>
            </a:r>
            <a:r>
              <a:rPr lang="en-GB" dirty="0"/>
              <a:t> </a:t>
            </a:r>
            <a:r>
              <a:rPr lang="en-GB" dirty="0" err="1"/>
              <a:t>makrofágy</a:t>
            </a:r>
            <a:endParaRPr lang="en-GB" dirty="0"/>
          </a:p>
          <a:p>
            <a:r>
              <a:rPr lang="en-GB" dirty="0"/>
              <a:t> </a:t>
            </a:r>
            <a:r>
              <a:rPr lang="en-GB" dirty="0" err="1"/>
              <a:t>oddálený</a:t>
            </a:r>
            <a:r>
              <a:rPr lang="en-GB" dirty="0"/>
              <a:t> </a:t>
            </a:r>
            <a:r>
              <a:rPr lang="en-GB" dirty="0" err="1"/>
              <a:t>typ</a:t>
            </a:r>
            <a:r>
              <a:rPr lang="en-GB" dirty="0"/>
              <a:t> </a:t>
            </a:r>
            <a:r>
              <a:rPr lang="en-GB" dirty="0" err="1"/>
              <a:t>přecitlivělosti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822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altLang="en-US" sz="4000" dirty="0" smtClean="0"/>
              <a:t>Rozdělení mikroorganismů-podle schopnosti vyvolat onemocnění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cs-CZ" altLang="en-US" sz="2800" dirty="0" smtClean="0"/>
              <a:t>Komensální (saprofytické) –symbióza, přirozená mikroflóra</a:t>
            </a:r>
          </a:p>
          <a:p>
            <a:pPr eaLnBrk="1" hangingPunct="1">
              <a:defRPr/>
            </a:pPr>
            <a:r>
              <a:rPr lang="cs-CZ" altLang="en-US" sz="2800" dirty="0" smtClean="0"/>
              <a:t>Potenciální patogeny – u jedinců s oslabeným imunitním systémem</a:t>
            </a:r>
          </a:p>
          <a:p>
            <a:pPr eaLnBrk="1" hangingPunct="1">
              <a:defRPr/>
            </a:pPr>
            <a:r>
              <a:rPr lang="cs-CZ" altLang="en-US" sz="2800" dirty="0" smtClean="0"/>
              <a:t>Patogenní mikroorganismy </a:t>
            </a:r>
          </a:p>
          <a:p>
            <a:pPr lvl="1" eaLnBrk="1" hangingPunct="1">
              <a:defRPr/>
            </a:pPr>
            <a:r>
              <a:rPr lang="cs-CZ" altLang="en-US" sz="2400" dirty="0" smtClean="0"/>
              <a:t>Imunitní odpověď – </a:t>
            </a:r>
            <a:r>
              <a:rPr lang="cs-CZ" altLang="en-US" sz="2400" dirty="0" err="1" smtClean="0"/>
              <a:t>Ag</a:t>
            </a:r>
            <a:r>
              <a:rPr lang="cs-CZ" altLang="en-US" sz="2400" dirty="0" smtClean="0"/>
              <a:t> nespecifická…specifická</a:t>
            </a:r>
          </a:p>
          <a:p>
            <a:pPr lvl="1" eaLnBrk="1" hangingPunct="1">
              <a:defRPr/>
            </a:pPr>
            <a:r>
              <a:rPr lang="cs-CZ" altLang="en-US" sz="2400" dirty="0" smtClean="0"/>
              <a:t>Průnik do organismu – obrana:</a:t>
            </a:r>
          </a:p>
          <a:p>
            <a:pPr lvl="2" eaLnBrk="1" hangingPunct="1">
              <a:defRPr/>
            </a:pPr>
            <a:r>
              <a:rPr lang="cs-CZ" altLang="en-US" sz="2000" dirty="0" smtClean="0"/>
              <a:t>Obecné obranné mechanismy</a:t>
            </a:r>
          </a:p>
          <a:p>
            <a:pPr lvl="2" eaLnBrk="1" hangingPunct="1">
              <a:defRPr/>
            </a:pPr>
            <a:r>
              <a:rPr lang="cs-CZ" altLang="en-US" sz="2000" dirty="0" smtClean="0"/>
              <a:t>Slizniční imunita</a:t>
            </a:r>
          </a:p>
          <a:p>
            <a:pPr lvl="1" eaLnBrk="1" hangingPunct="1">
              <a:defRPr/>
            </a:pPr>
            <a:r>
              <a:rPr lang="cs-CZ" altLang="en-US" sz="2400" b="1" dirty="0" smtClean="0"/>
              <a:t>Překonání těchto bariér je základní součástí </a:t>
            </a:r>
            <a:r>
              <a:rPr lang="cs-CZ" altLang="en-US" sz="2400" b="1" dirty="0" err="1" smtClean="0"/>
              <a:t>patogenicity</a:t>
            </a:r>
            <a:r>
              <a:rPr lang="cs-CZ" altLang="en-US" sz="2400" b="1" dirty="0" smtClean="0"/>
              <a:t> mikroorganismů</a:t>
            </a:r>
          </a:p>
          <a:p>
            <a:pPr lvl="2" eaLnBrk="1" hangingPunct="1">
              <a:defRPr/>
            </a:pPr>
            <a:endParaRPr lang="cs-CZ" altLang="en-US" sz="2000" dirty="0" smtClean="0"/>
          </a:p>
          <a:p>
            <a:pPr lvl="1" eaLnBrk="1" hangingPunct="1">
              <a:defRPr/>
            </a:pPr>
            <a:endParaRPr lang="cs-CZ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14021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Ochrana proti intracelulárním bakteriím</a:t>
            </a:r>
            <a:endParaRPr lang="en-GB" b="1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cs-CZ" altLang="en-US" sz="2800" dirty="0" smtClean="0"/>
              <a:t>Intracelulární </a:t>
            </a:r>
            <a:r>
              <a:rPr lang="cs-CZ" altLang="en-US" sz="2800" dirty="0" err="1" smtClean="0"/>
              <a:t>mikroorg</a:t>
            </a:r>
            <a:r>
              <a:rPr lang="cs-CZ" altLang="en-US" sz="2800" dirty="0" smtClean="0"/>
              <a:t>. + makrofág…IL-12 – aktivace NK- buněk – </a:t>
            </a:r>
            <a:r>
              <a:rPr lang="cs-CZ" altLang="en-US" sz="2800" dirty="0"/>
              <a:t>produkce INF</a:t>
            </a:r>
            <a:r>
              <a:rPr lang="el-GR" altLang="en-US" sz="2800" dirty="0"/>
              <a:t>γ</a:t>
            </a:r>
            <a:endParaRPr lang="cs-CZ" altLang="en-US" sz="2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en-US" sz="2800" dirty="0" smtClean="0"/>
              <a:t>IL-12 + T-prekursor…Th1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en-US" sz="2800" dirty="0" smtClean="0"/>
              <a:t>Th1 produkce TNF, INF</a:t>
            </a:r>
            <a:r>
              <a:rPr lang="el-GR" altLang="en-US" sz="2800" dirty="0" smtClean="0"/>
              <a:t>γ</a:t>
            </a:r>
            <a:r>
              <a:rPr lang="cs-CZ" altLang="en-US" sz="2800" dirty="0" smtClean="0"/>
              <a:t>…aktivace makrofágů k tvorbě NO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en-US" sz="2800" dirty="0" smtClean="0"/>
              <a:t>INF</a:t>
            </a:r>
            <a:r>
              <a:rPr lang="el-GR" altLang="en-US" sz="2800" dirty="0" smtClean="0"/>
              <a:t>γ</a:t>
            </a:r>
            <a:r>
              <a:rPr lang="cs-CZ" altLang="en-US" sz="2800" dirty="0" smtClean="0"/>
              <a:t> – aktivace plazmat. buněk k tvorbě IgG2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en-US" sz="2800" dirty="0" smtClean="0"/>
              <a:t>Komplex IgG2+Ag…vazba na </a:t>
            </a:r>
            <a:r>
              <a:rPr lang="cs-CZ" altLang="en-US" sz="2800" dirty="0" err="1" smtClean="0"/>
              <a:t>FcR</a:t>
            </a:r>
            <a:r>
              <a:rPr lang="cs-CZ" altLang="en-US" sz="2800" dirty="0" smtClean="0"/>
              <a:t> makrofágů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en-US" sz="2800" b="1" dirty="0" err="1" smtClean="0">
                <a:solidFill>
                  <a:schemeClr val="hlink"/>
                </a:solidFill>
              </a:rPr>
              <a:t>Tc</a:t>
            </a:r>
            <a:r>
              <a:rPr lang="cs-CZ" altLang="en-US" sz="2800" dirty="0" smtClean="0"/>
              <a:t> – rozpoznání </a:t>
            </a:r>
            <a:r>
              <a:rPr lang="cs-CZ" altLang="en-US" sz="2800" dirty="0" err="1" smtClean="0"/>
              <a:t>Ag</a:t>
            </a:r>
            <a:r>
              <a:rPr lang="cs-CZ" altLang="en-US" sz="2800" dirty="0" smtClean="0"/>
              <a:t> + HLA </a:t>
            </a:r>
            <a:r>
              <a:rPr lang="cs-CZ" altLang="en-US" sz="2800" dirty="0" err="1" smtClean="0"/>
              <a:t>I.tř</a:t>
            </a:r>
            <a:r>
              <a:rPr lang="cs-CZ" altLang="en-US" sz="2800" dirty="0" smtClean="0"/>
              <a:t>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en-US" sz="2800" dirty="0" smtClean="0"/>
              <a:t>__________________________________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en-US" sz="2800" dirty="0" smtClean="0"/>
              <a:t>Infekcemi intracelulárními mikroorganismy jsou ohroženi lidé s poruchami fagocytózy a T-lymfocytů</a:t>
            </a:r>
            <a:endParaRPr lang="el-GR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67597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274638"/>
            <a:ext cx="9468544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Kooperace CD4+ a CD8+ T-lymfocytů v ochraně proti intracelulárním bakteriím</a:t>
            </a:r>
            <a:endParaRPr lang="en-GB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49" y="1772816"/>
            <a:ext cx="9577064" cy="52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72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Role IL-12 a IFN-</a:t>
            </a:r>
            <a:r>
              <a:rPr lang="el-GR" b="1" dirty="0" smtClean="0"/>
              <a:t>γ</a:t>
            </a:r>
            <a:r>
              <a:rPr lang="cs-CZ" b="1" dirty="0" smtClean="0"/>
              <a:t> i obraně proti intracelulárním bakteriím</a:t>
            </a:r>
            <a:endParaRPr lang="en-GB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916832"/>
            <a:ext cx="4464496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18855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800" dirty="0" smtClean="0"/>
              <a:t>Poškození organismu aktivací makrofágů</a:t>
            </a:r>
            <a:endParaRPr lang="en-GB" sz="28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Oddálený typ hypersensitivity (DTH)</a:t>
            </a:r>
          </a:p>
          <a:p>
            <a:r>
              <a:rPr lang="cs-CZ" dirty="0" smtClean="0"/>
              <a:t>Perzistence </a:t>
            </a:r>
            <a:r>
              <a:rPr lang="cs-CZ" dirty="0" err="1" smtClean="0"/>
              <a:t>intracel</a:t>
            </a:r>
            <a:r>
              <a:rPr lang="cs-CZ" dirty="0" smtClean="0"/>
              <a:t>. bakterií ve </a:t>
            </a:r>
            <a:r>
              <a:rPr lang="cs-CZ" dirty="0" err="1" smtClean="0"/>
              <a:t>fag</a:t>
            </a:r>
            <a:r>
              <a:rPr lang="cs-CZ" dirty="0" smtClean="0"/>
              <a:t>. Buňkách vede k chronické </a:t>
            </a:r>
            <a:r>
              <a:rPr lang="cs-CZ" dirty="0" err="1" smtClean="0"/>
              <a:t>Ag</a:t>
            </a:r>
            <a:r>
              <a:rPr lang="cs-CZ" dirty="0" smtClean="0"/>
              <a:t> stimulaci a T-buněčné a makrofágové aktivaci – formace granulomu – vede k tkáňové nekróze a fibróze</a:t>
            </a:r>
            <a:endParaRPr lang="en-GB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84784"/>
            <a:ext cx="3456384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76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err="1"/>
              <a:t>Mykobakterie</a:t>
            </a:r>
            <a:r>
              <a:rPr lang="en-GB" b="1" dirty="0"/>
              <a:t/>
            </a:r>
            <a:br>
              <a:rPr lang="en-GB" b="1" dirty="0"/>
            </a:br>
            <a:endParaRPr lang="en-GB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 </a:t>
            </a:r>
            <a:r>
              <a:rPr lang="en-GB" dirty="0" err="1"/>
              <a:t>čeleď</a:t>
            </a:r>
            <a:r>
              <a:rPr lang="en-GB" dirty="0"/>
              <a:t> </a:t>
            </a:r>
            <a:r>
              <a:rPr lang="en-GB" i="1" dirty="0" err="1"/>
              <a:t>Mycobacteriaceae</a:t>
            </a:r>
            <a:r>
              <a:rPr lang="en-GB" dirty="0"/>
              <a:t>, G+, </a:t>
            </a:r>
            <a:r>
              <a:rPr lang="en-GB" dirty="0" err="1"/>
              <a:t>aerobní</a:t>
            </a:r>
            <a:endParaRPr lang="en-GB" dirty="0"/>
          </a:p>
          <a:p>
            <a:r>
              <a:rPr lang="en-GB" dirty="0"/>
              <a:t> </a:t>
            </a:r>
            <a:r>
              <a:rPr lang="en-GB" dirty="0" err="1"/>
              <a:t>bakteriální</a:t>
            </a:r>
            <a:r>
              <a:rPr lang="en-GB" dirty="0"/>
              <a:t> </a:t>
            </a:r>
            <a:r>
              <a:rPr lang="en-GB" dirty="0" err="1"/>
              <a:t>stěna</a:t>
            </a:r>
            <a:r>
              <a:rPr lang="en-GB" dirty="0"/>
              <a:t> bez </a:t>
            </a:r>
            <a:r>
              <a:rPr lang="en-GB" dirty="0" err="1"/>
              <a:t>buněčné</a:t>
            </a:r>
            <a:r>
              <a:rPr lang="en-GB" dirty="0"/>
              <a:t> </a:t>
            </a:r>
            <a:r>
              <a:rPr lang="en-GB" dirty="0" err="1" smtClean="0"/>
              <a:t>membrány</a:t>
            </a:r>
            <a:r>
              <a:rPr lang="cs-CZ" dirty="0"/>
              <a:t> </a:t>
            </a:r>
            <a:r>
              <a:rPr lang="en-GB" dirty="0" smtClean="0"/>
              <a:t> </a:t>
            </a:r>
            <a:r>
              <a:rPr lang="en-GB" dirty="0" err="1"/>
              <a:t>stěna</a:t>
            </a:r>
            <a:r>
              <a:rPr lang="en-GB" dirty="0"/>
              <a:t> </a:t>
            </a:r>
            <a:r>
              <a:rPr lang="en-GB" dirty="0" err="1"/>
              <a:t>silnější</a:t>
            </a:r>
            <a:r>
              <a:rPr lang="en-GB" dirty="0"/>
              <a:t> </a:t>
            </a:r>
            <a:r>
              <a:rPr lang="en-GB" dirty="0" err="1"/>
              <a:t>než</a:t>
            </a:r>
            <a:r>
              <a:rPr lang="en-GB" dirty="0"/>
              <a:t> u </a:t>
            </a:r>
            <a:r>
              <a:rPr lang="en-GB" dirty="0" err="1"/>
              <a:t>ostatních</a:t>
            </a:r>
            <a:r>
              <a:rPr lang="en-GB" dirty="0"/>
              <a:t> </a:t>
            </a:r>
            <a:r>
              <a:rPr lang="en-GB" dirty="0" err="1"/>
              <a:t>bakterií</a:t>
            </a:r>
            <a:endParaRPr lang="en-GB" dirty="0"/>
          </a:p>
          <a:p>
            <a:r>
              <a:rPr lang="en-GB" dirty="0"/>
              <a:t> </a:t>
            </a:r>
            <a:r>
              <a:rPr lang="en-GB" dirty="0" err="1"/>
              <a:t>stěna</a:t>
            </a:r>
            <a:r>
              <a:rPr lang="en-GB" dirty="0"/>
              <a:t> je </a:t>
            </a:r>
            <a:r>
              <a:rPr lang="en-GB" dirty="0" err="1"/>
              <a:t>hydrofobní</a:t>
            </a:r>
            <a:r>
              <a:rPr lang="en-GB" dirty="0"/>
              <a:t>, „</a:t>
            </a:r>
            <a:r>
              <a:rPr lang="en-GB" dirty="0" err="1"/>
              <a:t>vosková</a:t>
            </a:r>
            <a:r>
              <a:rPr lang="en-GB" dirty="0"/>
              <a:t>“, </a:t>
            </a:r>
            <a:r>
              <a:rPr lang="en-GB" dirty="0" err="1"/>
              <a:t>bohatá</a:t>
            </a:r>
            <a:r>
              <a:rPr lang="en-GB" dirty="0"/>
              <a:t> </a:t>
            </a:r>
            <a:r>
              <a:rPr lang="en-GB" dirty="0" err="1" smtClean="0"/>
              <a:t>na</a:t>
            </a:r>
            <a:r>
              <a:rPr lang="cs-CZ" dirty="0"/>
              <a:t> </a:t>
            </a:r>
            <a:r>
              <a:rPr lang="en-GB" dirty="0" err="1" smtClean="0"/>
              <a:t>mykolové</a:t>
            </a:r>
            <a:r>
              <a:rPr lang="en-GB" dirty="0" smtClean="0"/>
              <a:t> </a:t>
            </a:r>
            <a:r>
              <a:rPr lang="en-GB" dirty="0" err="1"/>
              <a:t>kyseliny</a:t>
            </a:r>
            <a:r>
              <a:rPr lang="en-GB" dirty="0"/>
              <a:t> a </a:t>
            </a:r>
            <a:r>
              <a:rPr lang="en-GB" dirty="0" err="1"/>
              <a:t>peptidoglykan</a:t>
            </a:r>
            <a:r>
              <a:rPr lang="en-GB" dirty="0"/>
              <a:t>, </a:t>
            </a:r>
            <a:r>
              <a:rPr lang="en-GB" dirty="0" err="1"/>
              <a:t>které</a:t>
            </a:r>
            <a:r>
              <a:rPr lang="en-GB" dirty="0"/>
              <a:t> </a:t>
            </a:r>
            <a:r>
              <a:rPr lang="en-GB" dirty="0" err="1" smtClean="0"/>
              <a:t>jsou</a:t>
            </a:r>
            <a:r>
              <a:rPr lang="cs-CZ" dirty="0"/>
              <a:t> </a:t>
            </a:r>
            <a:r>
              <a:rPr lang="en-GB" dirty="0" err="1" smtClean="0"/>
              <a:t>svázané</a:t>
            </a:r>
            <a:r>
              <a:rPr lang="en-GB" dirty="0" smtClean="0"/>
              <a:t> </a:t>
            </a:r>
            <a:r>
              <a:rPr lang="en-GB" dirty="0" err="1" smtClean="0"/>
              <a:t>arabinogalaktanem</a:t>
            </a:r>
            <a:r>
              <a:rPr lang="cs-CZ" dirty="0"/>
              <a:t> </a:t>
            </a:r>
            <a:r>
              <a:rPr lang="en-GB" dirty="0" err="1" smtClean="0"/>
              <a:t>přítomost</a:t>
            </a:r>
            <a:r>
              <a:rPr lang="en-GB" dirty="0" smtClean="0"/>
              <a:t> </a:t>
            </a:r>
            <a:r>
              <a:rPr lang="en-GB" dirty="0" err="1" smtClean="0"/>
              <a:t>lipoarabinomananu</a:t>
            </a:r>
            <a:endParaRPr lang="cs-CZ" dirty="0" smtClean="0"/>
          </a:p>
          <a:p>
            <a:r>
              <a:rPr lang="en-GB" dirty="0" err="1"/>
              <a:t>dlouhá</a:t>
            </a:r>
            <a:r>
              <a:rPr lang="en-GB" dirty="0"/>
              <a:t> </a:t>
            </a:r>
            <a:r>
              <a:rPr lang="en-GB" dirty="0" err="1"/>
              <a:t>kultivace</a:t>
            </a:r>
            <a:endParaRPr lang="en-GB" dirty="0"/>
          </a:p>
          <a:p>
            <a:r>
              <a:rPr lang="pl-PL" dirty="0" smtClean="0"/>
              <a:t>neprodukuje </a:t>
            </a:r>
            <a:r>
              <a:rPr lang="pl-PL" dirty="0"/>
              <a:t>toxiny, faktorem virulence je</a:t>
            </a:r>
          </a:p>
          <a:p>
            <a:r>
              <a:rPr lang="en-GB" dirty="0" err="1"/>
              <a:t>schopnost</a:t>
            </a:r>
            <a:r>
              <a:rPr lang="en-GB" dirty="0"/>
              <a:t> </a:t>
            </a:r>
            <a:r>
              <a:rPr lang="en-GB" dirty="0" err="1"/>
              <a:t>přežít</a:t>
            </a:r>
            <a:r>
              <a:rPr lang="en-GB" dirty="0"/>
              <a:t> v </a:t>
            </a:r>
            <a:r>
              <a:rPr lang="en-GB" dirty="0" err="1"/>
              <a:t>makrofágu</a:t>
            </a:r>
            <a:endParaRPr lang="en-GB" dirty="0"/>
          </a:p>
          <a:p>
            <a:r>
              <a:rPr lang="en-GB" dirty="0" err="1" smtClean="0"/>
              <a:t>infekce</a:t>
            </a:r>
            <a:r>
              <a:rPr lang="en-GB" dirty="0" smtClean="0"/>
              <a:t> </a:t>
            </a:r>
            <a:r>
              <a:rPr lang="en-GB" dirty="0" err="1"/>
              <a:t>přes</a:t>
            </a:r>
            <a:r>
              <a:rPr lang="en-GB" dirty="0"/>
              <a:t> </a:t>
            </a:r>
            <a:r>
              <a:rPr lang="en-GB" dirty="0" err="1"/>
              <a:t>sliznice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kůži</a:t>
            </a:r>
            <a:r>
              <a:rPr lang="en-GB" dirty="0"/>
              <a:t>, </a:t>
            </a:r>
            <a:r>
              <a:rPr lang="en-GB" dirty="0" err="1" smtClean="0"/>
              <a:t>tvorba</a:t>
            </a:r>
            <a:r>
              <a:rPr lang="cs-CZ" dirty="0"/>
              <a:t> </a:t>
            </a:r>
            <a:r>
              <a:rPr lang="en-GB" dirty="0" err="1" smtClean="0"/>
              <a:t>granulomů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237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Mechanismy úniku intracelulárních bakterií před obrannými reakcemi organismu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/>
          <a:lstStyle/>
          <a:p>
            <a:r>
              <a:rPr lang="cs-CZ" dirty="0" smtClean="0"/>
              <a:t>Inhibice formace </a:t>
            </a:r>
            <a:r>
              <a:rPr lang="cs-CZ" dirty="0" err="1" smtClean="0"/>
              <a:t>fagolysosomu</a:t>
            </a:r>
            <a:r>
              <a:rPr lang="cs-CZ" dirty="0" smtClean="0"/>
              <a:t> – </a:t>
            </a:r>
            <a:r>
              <a:rPr lang="cs-CZ" dirty="0" err="1" smtClean="0"/>
              <a:t>mykobakterium</a:t>
            </a:r>
            <a:r>
              <a:rPr lang="cs-CZ" dirty="0" smtClean="0"/>
              <a:t> </a:t>
            </a:r>
            <a:r>
              <a:rPr lang="cs-CZ" dirty="0" err="1" smtClean="0"/>
              <a:t>tuberkulosis</a:t>
            </a:r>
            <a:r>
              <a:rPr lang="cs-CZ" dirty="0" smtClean="0"/>
              <a:t>, </a:t>
            </a:r>
            <a:r>
              <a:rPr lang="cs-CZ" dirty="0" err="1" smtClean="0"/>
              <a:t>Legionella</a:t>
            </a:r>
            <a:endParaRPr lang="cs-CZ" dirty="0" smtClean="0"/>
          </a:p>
          <a:p>
            <a:r>
              <a:rPr lang="cs-CZ" dirty="0" smtClean="0"/>
              <a:t>Inaktivace reaktivních metabolitů kyslíku a dusíku – </a:t>
            </a:r>
            <a:r>
              <a:rPr lang="cs-CZ" dirty="0" err="1" smtClean="0"/>
              <a:t>Mycobacterium</a:t>
            </a:r>
            <a:r>
              <a:rPr lang="cs-CZ" dirty="0" smtClean="0"/>
              <a:t> </a:t>
            </a:r>
            <a:r>
              <a:rPr lang="cs-CZ" dirty="0" err="1" smtClean="0"/>
              <a:t>Leprae</a:t>
            </a:r>
            <a:endParaRPr lang="cs-CZ" dirty="0" smtClean="0"/>
          </a:p>
          <a:p>
            <a:r>
              <a:rPr lang="cs-CZ" dirty="0" err="1" smtClean="0"/>
              <a:t>Disrupce</a:t>
            </a:r>
            <a:r>
              <a:rPr lang="cs-CZ" dirty="0" smtClean="0"/>
              <a:t> membrány </a:t>
            </a:r>
            <a:r>
              <a:rPr lang="cs-CZ" dirty="0" err="1" smtClean="0"/>
              <a:t>fagosomu</a:t>
            </a:r>
            <a:r>
              <a:rPr lang="cs-CZ" dirty="0" smtClean="0"/>
              <a:t> – únik do cytoplasmy – </a:t>
            </a:r>
            <a:r>
              <a:rPr lang="cs-CZ" dirty="0" err="1" smtClean="0"/>
              <a:t>Listéria</a:t>
            </a:r>
            <a:r>
              <a:rPr lang="cs-CZ" dirty="0" smtClean="0"/>
              <a:t> </a:t>
            </a:r>
            <a:r>
              <a:rPr lang="cs-CZ" dirty="0" err="1" smtClean="0"/>
              <a:t>monocytogenes</a:t>
            </a:r>
            <a:r>
              <a:rPr lang="cs-CZ" dirty="0" smtClean="0"/>
              <a:t> - </a:t>
            </a:r>
            <a:r>
              <a:rPr lang="cs-CZ" dirty="0" err="1" smtClean="0"/>
              <a:t>listeriolysin</a:t>
            </a:r>
            <a:endParaRPr lang="cs-CZ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669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Mechanismy úniku intracelulárních bakterií před obrannými reakcemi organismu</a:t>
            </a:r>
            <a:endParaRPr lang="en-GB" b="1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132856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en-US" dirty="0" smtClean="0"/>
              <a:t>Inhibice fúze </a:t>
            </a:r>
            <a:r>
              <a:rPr lang="cs-CZ" altLang="en-US" dirty="0" err="1" smtClean="0"/>
              <a:t>fagozóm+lysozóm</a:t>
            </a:r>
            <a:endParaRPr lang="cs-CZ" altLang="en-US" dirty="0" smtClean="0"/>
          </a:p>
          <a:p>
            <a:pPr eaLnBrk="1" hangingPunct="1">
              <a:defRPr/>
            </a:pPr>
            <a:r>
              <a:rPr lang="cs-CZ" altLang="en-US" dirty="0" smtClean="0"/>
              <a:t>Přežívání ve </a:t>
            </a:r>
            <a:r>
              <a:rPr lang="cs-CZ" altLang="en-US" dirty="0" err="1" smtClean="0"/>
              <a:t>fagozómu</a:t>
            </a:r>
            <a:endParaRPr lang="cs-CZ" altLang="en-US" dirty="0" smtClean="0"/>
          </a:p>
          <a:p>
            <a:pPr eaLnBrk="1" hangingPunct="1">
              <a:defRPr/>
            </a:pPr>
            <a:r>
              <a:rPr lang="cs-CZ" altLang="en-US" dirty="0" smtClean="0"/>
              <a:t>Inhibice kyselého pH</a:t>
            </a:r>
          </a:p>
          <a:p>
            <a:pPr eaLnBrk="1" hangingPunct="1">
              <a:defRPr/>
            </a:pPr>
            <a:r>
              <a:rPr lang="cs-CZ" altLang="en-US" dirty="0" smtClean="0"/>
              <a:t>Produkce peptidů, které po vazbě na TCR inhibují  T-</a:t>
            </a:r>
            <a:r>
              <a:rPr lang="cs-CZ" altLang="en-US" dirty="0" err="1" smtClean="0"/>
              <a:t>ly</a:t>
            </a:r>
            <a:endParaRPr lang="cs-CZ" alt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cs-CZ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3719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altLang="en-US" sz="4000" smtClean="0"/>
              <a:t>SIRS-Systemic Inflammatory Response Syndrom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en-US" sz="2400" smtClean="0"/>
              <a:t>G- i G+, kvasinky, viry…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en-US" sz="2400" b="1" smtClean="0"/>
              <a:t>Imunitní odpověď – 2 fáze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en-US" sz="2000" smtClean="0"/>
              <a:t>Nepřiměřená, autodestruktivní, sebezesilující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en-US" sz="2000" smtClean="0"/>
              <a:t>Deprese imunitní reakce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en-US" sz="2400" b="1" smtClean="0"/>
              <a:t>Počátek rozvoje SIRS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en-US" sz="2000" smtClean="0"/>
              <a:t>Aktivace</a:t>
            </a:r>
            <a:r>
              <a:rPr lang="cs-CZ" altLang="en-US" sz="2000" b="1" smtClean="0"/>
              <a:t> </a:t>
            </a:r>
            <a:r>
              <a:rPr lang="cs-CZ" altLang="en-US" sz="2000" smtClean="0"/>
              <a:t>přirozené imunitní odpovědi- monocyty,makrofágy, vazba </a:t>
            </a:r>
            <a:r>
              <a:rPr lang="cs-CZ" altLang="en-US" sz="2000" b="1" smtClean="0"/>
              <a:t>LPS+CD14</a:t>
            </a:r>
            <a:r>
              <a:rPr lang="cs-CZ" altLang="en-US" sz="2000" smtClean="0"/>
              <a:t> na mono, produkce </a:t>
            </a:r>
            <a:r>
              <a:rPr lang="cs-CZ" altLang="en-US" sz="2000" b="1" smtClean="0"/>
              <a:t>pluripotentních prozánětlivých cytokinů</a:t>
            </a:r>
            <a:r>
              <a:rPr lang="cs-CZ" altLang="en-US" sz="2000" smtClean="0"/>
              <a:t> (TNF</a:t>
            </a:r>
            <a:r>
              <a:rPr lang="el-GR" altLang="en-US" sz="2000" smtClean="0"/>
              <a:t>α</a:t>
            </a:r>
            <a:r>
              <a:rPr lang="cs-CZ" altLang="en-US" sz="2000" smtClean="0"/>
              <a:t>, IL-1, IL-12, IL-6)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en-US" sz="2000" smtClean="0"/>
              <a:t>TNF</a:t>
            </a:r>
            <a:r>
              <a:rPr lang="el-GR" altLang="en-US" sz="2000" smtClean="0"/>
              <a:t>α</a:t>
            </a:r>
            <a:r>
              <a:rPr lang="cs-CZ" altLang="en-US" sz="2000" smtClean="0"/>
              <a:t> : indukce IL-6, aktivace C (C3a, C5a)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en-US" sz="2000" smtClean="0"/>
              <a:t>IL-12 : stimulace Th1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altLang="en-US" sz="2000" smtClean="0"/>
              <a:t>______________________________________________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altLang="en-US" sz="2000" smtClean="0"/>
              <a:t>Hladina TNF</a:t>
            </a:r>
            <a:r>
              <a:rPr lang="el-GR" altLang="en-US" sz="2000" smtClean="0"/>
              <a:t>α</a:t>
            </a:r>
            <a:r>
              <a:rPr lang="cs-CZ" altLang="en-US" sz="2000" smtClean="0"/>
              <a:t> a IL-1 koreluje se závažností SIRS</a:t>
            </a:r>
            <a:endParaRPr lang="el-GR" altLang="en-US" sz="20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altLang="en-US" sz="2400" smtClean="0"/>
              <a:t>	 </a:t>
            </a:r>
          </a:p>
        </p:txBody>
      </p:sp>
    </p:spTree>
    <p:extLst>
      <p:ext uri="{BB962C8B-B14F-4D97-AF65-F5344CB8AC3E}">
        <p14:creationId xmlns:p14="http://schemas.microsoft.com/office/powerpoint/2010/main" val="263683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SIRS</a:t>
            </a:r>
            <a:endParaRPr lang="en-GB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  <a:defRPr/>
            </a:pPr>
            <a:r>
              <a:rPr lang="cs-CZ" altLang="en-US" sz="2400" dirty="0" smtClean="0"/>
              <a:t>Snížená exprese receptoru pro C3 na </a:t>
            </a:r>
            <a:r>
              <a:rPr lang="cs-CZ" altLang="en-US" sz="2400" dirty="0" err="1" smtClean="0"/>
              <a:t>ery</a:t>
            </a:r>
            <a:endParaRPr lang="cs-CZ" altLang="en-US" sz="24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en-US" sz="2400" dirty="0" smtClean="0"/>
              <a:t>Změna adhesivních molekul na endoteliích a leukocytech (E-, P-</a:t>
            </a:r>
            <a:r>
              <a:rPr lang="cs-CZ" altLang="en-US" sz="2400" dirty="0" err="1" smtClean="0"/>
              <a:t>selektiny</a:t>
            </a:r>
            <a:r>
              <a:rPr lang="cs-CZ" altLang="en-US" sz="2400" dirty="0" smtClean="0"/>
              <a:t>)…dezintegrace tkání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en-US" sz="2400" dirty="0" smtClean="0"/>
              <a:t>Aktivace koagulační kaskády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en-US" sz="2400" dirty="0" smtClean="0"/>
              <a:t>Přímé poškození buněk organismu působením TNF</a:t>
            </a:r>
            <a:r>
              <a:rPr lang="el-GR" altLang="en-US" sz="2400" dirty="0" smtClean="0"/>
              <a:t>α</a:t>
            </a:r>
            <a:r>
              <a:rPr lang="cs-CZ" altLang="en-US" sz="2400" dirty="0" smtClean="0"/>
              <a:t> a IL-1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en-US" sz="2800" b="1" dirty="0" smtClean="0"/>
              <a:t>Pozdější fáze SIRS </a:t>
            </a:r>
            <a:r>
              <a:rPr lang="cs-CZ" altLang="en-US" sz="2800" dirty="0" smtClean="0"/>
              <a:t>– </a:t>
            </a:r>
            <a:r>
              <a:rPr lang="cs-CZ" altLang="en-US" sz="2800" dirty="0" err="1" smtClean="0"/>
              <a:t>imunodeprese</a:t>
            </a:r>
            <a:endParaRPr lang="cs-CZ" altLang="en-US" sz="28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en-US" sz="2400" dirty="0" smtClean="0"/>
              <a:t>Snížená exprese HLA DR na mono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en-US" sz="2400" dirty="0" smtClean="0"/>
              <a:t>Endogenní kortikosteroidy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en-US" sz="2400" dirty="0" smtClean="0"/>
              <a:t>lymfopenie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en-US" sz="2400" dirty="0" smtClean="0"/>
              <a:t>Protizánětlivé </a:t>
            </a:r>
            <a:r>
              <a:rPr lang="cs-CZ" altLang="en-US" sz="2400" dirty="0" err="1" smtClean="0"/>
              <a:t>cytokiny</a:t>
            </a:r>
            <a:endParaRPr lang="cs-CZ" altLang="en-US" sz="24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en-US" sz="2400" dirty="0" err="1" smtClean="0"/>
              <a:t>Apoptóza</a:t>
            </a:r>
            <a:r>
              <a:rPr lang="cs-CZ" altLang="en-US" sz="2400" dirty="0" smtClean="0"/>
              <a:t> buněk imunitního systému (TNF</a:t>
            </a:r>
            <a:r>
              <a:rPr lang="el-GR" altLang="en-US" sz="2400" dirty="0" smtClean="0"/>
              <a:t>α</a:t>
            </a:r>
            <a:r>
              <a:rPr lang="cs-CZ" altLang="en-US" sz="2400" dirty="0" smtClean="0"/>
              <a:t>)</a:t>
            </a:r>
            <a:endParaRPr lang="el-GR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22184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SIRS</a:t>
            </a:r>
            <a:endParaRPr lang="en-GB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en-US" dirty="0" smtClean="0"/>
              <a:t>K rozvoji SIRS dochází u nemocných, kteří jsou geneticky predisponováni ke zvýšené reaktivitě imunitního systému</a:t>
            </a:r>
          </a:p>
          <a:p>
            <a:pPr eaLnBrk="1" hangingPunct="1">
              <a:defRPr/>
            </a:pPr>
            <a:r>
              <a:rPr lang="cs-CZ" altLang="en-US" dirty="0" smtClean="0"/>
              <a:t>Otázka: působení ATB x kortikosteroidy</a:t>
            </a:r>
          </a:p>
          <a:p>
            <a:pPr lvl="1" eaLnBrk="1" hangingPunct="1">
              <a:defRPr/>
            </a:pPr>
            <a:r>
              <a:rPr lang="cs-CZ" altLang="en-US" dirty="0" smtClean="0"/>
              <a:t>ATB: protiinfekční působení, uvolňování LPS do krevního oběhu</a:t>
            </a:r>
          </a:p>
          <a:p>
            <a:pPr lvl="1" eaLnBrk="1" hangingPunct="1">
              <a:defRPr/>
            </a:pPr>
            <a:r>
              <a:rPr lang="cs-CZ" altLang="en-US" dirty="0" smtClean="0"/>
              <a:t>Kortikoidy: protizánětlivé, tlumí transkripci prozánětlivých </a:t>
            </a:r>
            <a:r>
              <a:rPr lang="cs-CZ" altLang="en-US" dirty="0" err="1" smtClean="0"/>
              <a:t>cytokinů</a:t>
            </a:r>
            <a:r>
              <a:rPr lang="cs-CZ" altLang="en-US" dirty="0" smtClean="0"/>
              <a:t>,  indukce </a:t>
            </a:r>
            <a:r>
              <a:rPr lang="cs-CZ" altLang="en-US" dirty="0" err="1" smtClean="0"/>
              <a:t>apoptózy</a:t>
            </a:r>
            <a:r>
              <a:rPr lang="cs-CZ" altLang="en-US" dirty="0" smtClean="0"/>
              <a:t> buněk imunitního systému</a:t>
            </a:r>
          </a:p>
        </p:txBody>
      </p:sp>
    </p:spTree>
    <p:extLst>
      <p:ext uri="{BB962C8B-B14F-4D97-AF65-F5344CB8AC3E}">
        <p14:creationId xmlns:p14="http://schemas.microsoft.com/office/powerpoint/2010/main" val="361869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en-US" smtClean="0"/>
              <a:t>Člověk a přirozená mikroflóra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en-US" smtClean="0"/>
              <a:t>Vnitřní a vnější povrchy těla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en-US" smtClean="0"/>
              <a:t>Unikátní vzorec osídlení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en-US" smtClean="0"/>
              <a:t>Expozice vnějšímu mikrobiálnímu prostředí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en-US" smtClean="0"/>
              <a:t>Genetické faktory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en-US" smtClean="0"/>
              <a:t>Nastavení během ontogenetického vývoje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en-US" b="1" smtClean="0"/>
              <a:t>Osidlování trávicího traktu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altLang="en-US" smtClean="0"/>
              <a:t>Během porodu enterobakterie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altLang="en-US" smtClean="0"/>
              <a:t>Kojení – Bifidobacterium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altLang="en-US" smtClean="0"/>
              <a:t>Pevná strava – definitivní kolonizace – 400 druhů bakterií</a:t>
            </a:r>
          </a:p>
        </p:txBody>
      </p:sp>
    </p:spTree>
    <p:extLst>
      <p:ext uri="{BB962C8B-B14F-4D97-AF65-F5344CB8AC3E}">
        <p14:creationId xmlns:p14="http://schemas.microsoft.com/office/powerpoint/2010/main" val="83813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Monitorování nastupujícího SIRS</a:t>
            </a:r>
            <a:endParaRPr lang="en-GB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en-US" dirty="0" smtClean="0"/>
              <a:t>Monitorování nastupujícího SIRS:</a:t>
            </a:r>
          </a:p>
          <a:p>
            <a:pPr lvl="1" eaLnBrk="1" hangingPunct="1">
              <a:defRPr/>
            </a:pPr>
            <a:r>
              <a:rPr lang="cs-CZ" altLang="en-US" dirty="0" smtClean="0"/>
              <a:t>Hladiny CRP, </a:t>
            </a:r>
            <a:r>
              <a:rPr lang="cs-CZ" altLang="en-US" dirty="0" err="1" smtClean="0"/>
              <a:t>prokalcitoninu</a:t>
            </a:r>
            <a:r>
              <a:rPr lang="cs-CZ" altLang="en-US" dirty="0" smtClean="0"/>
              <a:t>, TNF</a:t>
            </a:r>
            <a:r>
              <a:rPr lang="el-GR" altLang="en-US" dirty="0" smtClean="0"/>
              <a:t>α</a:t>
            </a:r>
            <a:r>
              <a:rPr lang="cs-CZ" altLang="en-US" dirty="0" smtClean="0"/>
              <a:t>, IL-8, exprese HLA-DR na monocytech</a:t>
            </a:r>
          </a:p>
          <a:p>
            <a:pPr eaLnBrk="1" hangingPunct="1">
              <a:defRPr/>
            </a:pPr>
            <a:r>
              <a:rPr lang="cs-CZ" altLang="en-US" dirty="0" smtClean="0"/>
              <a:t>Terapie:</a:t>
            </a:r>
          </a:p>
          <a:p>
            <a:pPr lvl="1" eaLnBrk="1" hangingPunct="1">
              <a:defRPr/>
            </a:pPr>
            <a:r>
              <a:rPr lang="cs-CZ" altLang="en-US" dirty="0" smtClean="0"/>
              <a:t>Vyvazování LPS pomocí </a:t>
            </a:r>
            <a:r>
              <a:rPr lang="cs-CZ" altLang="en-US" dirty="0" err="1" smtClean="0"/>
              <a:t>monoAb</a:t>
            </a:r>
            <a:endParaRPr lang="cs-CZ" altLang="en-US" dirty="0" smtClean="0"/>
          </a:p>
          <a:p>
            <a:pPr lvl="1" eaLnBrk="1" hangingPunct="1">
              <a:defRPr/>
            </a:pPr>
            <a:r>
              <a:rPr lang="cs-CZ" altLang="en-US" dirty="0" smtClean="0"/>
              <a:t>Vyvazování TNF</a:t>
            </a:r>
            <a:r>
              <a:rPr lang="el-GR" altLang="en-US" dirty="0" smtClean="0"/>
              <a:t>α</a:t>
            </a:r>
            <a:r>
              <a:rPr lang="cs-CZ" altLang="en-US" dirty="0" smtClean="0"/>
              <a:t> pomocí </a:t>
            </a:r>
            <a:r>
              <a:rPr lang="cs-CZ" altLang="en-US" dirty="0" err="1" smtClean="0"/>
              <a:t>monoAb</a:t>
            </a:r>
            <a:endParaRPr lang="cs-CZ" altLang="en-US" dirty="0" smtClean="0"/>
          </a:p>
          <a:p>
            <a:pPr lvl="1" eaLnBrk="1" hangingPunct="1">
              <a:defRPr/>
            </a:pPr>
            <a:r>
              <a:rPr lang="cs-CZ" altLang="en-US" dirty="0" smtClean="0"/>
              <a:t>Tlumení TNF</a:t>
            </a:r>
            <a:r>
              <a:rPr lang="el-GR" altLang="en-US" dirty="0" smtClean="0"/>
              <a:t>α</a:t>
            </a:r>
            <a:r>
              <a:rPr lang="cs-CZ" altLang="en-US" dirty="0" smtClean="0"/>
              <a:t> (</a:t>
            </a:r>
            <a:r>
              <a:rPr lang="cs-CZ" altLang="en-US" dirty="0" err="1" smtClean="0"/>
              <a:t>pentoxyfilin</a:t>
            </a:r>
            <a:r>
              <a:rPr lang="cs-CZ" altLang="en-US" dirty="0" smtClean="0"/>
              <a:t>)</a:t>
            </a:r>
          </a:p>
          <a:p>
            <a:pPr lvl="1" eaLnBrk="1" hangingPunct="1">
              <a:defRPr/>
            </a:pPr>
            <a:r>
              <a:rPr lang="cs-CZ" altLang="en-US" dirty="0" smtClean="0"/>
              <a:t>Inhibitory IL-1</a:t>
            </a:r>
            <a:endParaRPr lang="el-GR" altLang="en-US" dirty="0" smtClean="0"/>
          </a:p>
          <a:p>
            <a:pPr lvl="1" eaLnBrk="1" hangingPunct="1">
              <a:defRPr/>
            </a:pPr>
            <a:endParaRPr lang="el-G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7084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Imunitní ochrana proti parazitům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Infekce způsobené prvoky, červy a </a:t>
            </a:r>
            <a:r>
              <a:rPr lang="cs-CZ" dirty="0" err="1" smtClean="0"/>
              <a:t>ectoparasity</a:t>
            </a:r>
            <a:endParaRPr lang="cs-CZ" dirty="0" smtClean="0"/>
          </a:p>
          <a:p>
            <a:r>
              <a:rPr lang="cs-CZ" dirty="0" smtClean="0"/>
              <a:t>Parasité existují v různých formách  - prezentace různých </a:t>
            </a:r>
            <a:r>
              <a:rPr lang="cs-CZ" dirty="0" err="1" smtClean="0"/>
              <a:t>Ag</a:t>
            </a:r>
            <a:r>
              <a:rPr lang="cs-CZ" dirty="0" smtClean="0"/>
              <a:t> v průběhu životního cyklu</a:t>
            </a:r>
          </a:p>
          <a:p>
            <a:r>
              <a:rPr lang="cs-CZ" dirty="0" smtClean="0"/>
              <a:t>Parazitické infekce jsou chronické – malá nespecifická imunitní odpověď + schopnost uniknou specifické imunitní odpovědi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23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en-US" smtClean="0"/>
              <a:t>Obrana proti prvokům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en-US" dirty="0" smtClean="0"/>
              <a:t>Podobné jako u bakterií</a:t>
            </a:r>
          </a:p>
          <a:p>
            <a:pPr lvl="1" eaLnBrk="1" hangingPunct="1">
              <a:defRPr/>
            </a:pPr>
            <a:r>
              <a:rPr lang="cs-CZ" altLang="en-US" dirty="0" smtClean="0"/>
              <a:t>Extracelulární (</a:t>
            </a:r>
            <a:r>
              <a:rPr lang="cs-CZ" altLang="en-US" dirty="0" err="1" smtClean="0"/>
              <a:t>Entamoeba</a:t>
            </a:r>
            <a:r>
              <a:rPr lang="cs-CZ" altLang="en-US" dirty="0" smtClean="0"/>
              <a:t> </a:t>
            </a:r>
            <a:r>
              <a:rPr lang="cs-CZ" altLang="en-US" dirty="0" err="1" smtClean="0"/>
              <a:t>histolytica</a:t>
            </a:r>
            <a:r>
              <a:rPr lang="cs-CZ" altLang="en-US" dirty="0" smtClean="0"/>
              <a:t>, </a:t>
            </a:r>
            <a:r>
              <a:rPr lang="cs-CZ" altLang="en-US" dirty="0" err="1" smtClean="0"/>
              <a:t>Giardia</a:t>
            </a:r>
            <a:r>
              <a:rPr lang="cs-CZ" altLang="en-US" dirty="0" smtClean="0"/>
              <a:t> </a:t>
            </a:r>
            <a:r>
              <a:rPr lang="cs-CZ" altLang="en-US" dirty="0" err="1" smtClean="0"/>
              <a:t>lamblia</a:t>
            </a:r>
            <a:r>
              <a:rPr lang="cs-CZ" altLang="en-US" dirty="0" smtClean="0"/>
              <a:t>)……protilátky</a:t>
            </a:r>
          </a:p>
          <a:p>
            <a:pPr lvl="1" eaLnBrk="1" hangingPunct="1">
              <a:defRPr/>
            </a:pPr>
            <a:r>
              <a:rPr lang="cs-CZ" altLang="en-US" dirty="0" smtClean="0"/>
              <a:t>Intracelulární (</a:t>
            </a:r>
            <a:r>
              <a:rPr lang="cs-CZ" altLang="en-US" dirty="0" err="1" smtClean="0"/>
              <a:t>Leishmania</a:t>
            </a:r>
            <a:r>
              <a:rPr lang="cs-CZ" altLang="en-US" dirty="0" smtClean="0"/>
              <a:t>, </a:t>
            </a:r>
            <a:r>
              <a:rPr lang="cs-CZ" altLang="en-US" dirty="0" err="1" smtClean="0"/>
              <a:t>Toxopazma</a:t>
            </a:r>
            <a:r>
              <a:rPr lang="cs-CZ" altLang="en-US" dirty="0" smtClean="0"/>
              <a:t>, </a:t>
            </a:r>
            <a:r>
              <a:rPr lang="cs-CZ" altLang="en-US" dirty="0" err="1" smtClean="0"/>
              <a:t>Plasmodium</a:t>
            </a:r>
            <a:r>
              <a:rPr lang="cs-CZ" altLang="en-US" dirty="0" smtClean="0"/>
              <a:t>)……aktivované makrofágy + Th1</a:t>
            </a:r>
          </a:p>
        </p:txBody>
      </p:sp>
    </p:spTree>
    <p:extLst>
      <p:ext uri="{BB962C8B-B14F-4D97-AF65-F5344CB8AC3E}">
        <p14:creationId xmlns:p14="http://schemas.microsoft.com/office/powerpoint/2010/main" val="374926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INTRACELULÁRNÍ PRVOCI</a:t>
            </a:r>
            <a:br>
              <a:rPr lang="en-GB" b="1" dirty="0"/>
            </a:br>
            <a:r>
              <a:rPr lang="en-GB" b="1" dirty="0"/>
              <a:t>A IMUNITNÍ SYSTÉM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b="1" dirty="0" err="1"/>
              <a:t>Charakteristika</a:t>
            </a:r>
            <a:r>
              <a:rPr lang="en-GB" b="1" dirty="0"/>
              <a:t> </a:t>
            </a:r>
            <a:r>
              <a:rPr lang="en-GB" b="1" dirty="0" err="1" smtClean="0"/>
              <a:t>invaze</a:t>
            </a:r>
            <a:endParaRPr lang="cs-CZ" b="1" dirty="0"/>
          </a:p>
          <a:p>
            <a:pPr lvl="1"/>
            <a:r>
              <a:rPr lang="en-GB" dirty="0" err="1" smtClean="0"/>
              <a:t>napadají</a:t>
            </a:r>
            <a:r>
              <a:rPr lang="en-GB" dirty="0" smtClean="0"/>
              <a:t> </a:t>
            </a:r>
            <a:r>
              <a:rPr lang="en-GB" dirty="0" err="1"/>
              <a:t>buňky</a:t>
            </a:r>
            <a:r>
              <a:rPr lang="en-GB" dirty="0"/>
              <a:t> - </a:t>
            </a:r>
            <a:r>
              <a:rPr lang="en-GB" dirty="0" err="1"/>
              <a:t>často</a:t>
            </a:r>
            <a:r>
              <a:rPr lang="en-GB" dirty="0"/>
              <a:t> </a:t>
            </a:r>
            <a:r>
              <a:rPr lang="en-GB" dirty="0" err="1"/>
              <a:t>makrofágy</a:t>
            </a:r>
            <a:r>
              <a:rPr lang="en-GB" dirty="0"/>
              <a:t>, ale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enterocyty</a:t>
            </a:r>
            <a:r>
              <a:rPr lang="en-GB" dirty="0"/>
              <a:t>, </a:t>
            </a:r>
            <a:r>
              <a:rPr lang="en-GB" dirty="0" err="1"/>
              <a:t>erytrocyty</a:t>
            </a:r>
            <a:r>
              <a:rPr lang="en-GB" dirty="0"/>
              <a:t> </a:t>
            </a:r>
            <a:r>
              <a:rPr lang="en-GB" dirty="0" err="1" smtClean="0"/>
              <a:t>aj</a:t>
            </a:r>
            <a:r>
              <a:rPr lang="en-GB" dirty="0" smtClean="0"/>
              <a:t>.</a:t>
            </a:r>
            <a:endParaRPr lang="cs-CZ" dirty="0" smtClean="0"/>
          </a:p>
          <a:p>
            <a:pPr lvl="1"/>
            <a:r>
              <a:rPr lang="en-GB" dirty="0" err="1" smtClean="0"/>
              <a:t>často</a:t>
            </a:r>
            <a:r>
              <a:rPr lang="en-GB" dirty="0" smtClean="0"/>
              <a:t> </a:t>
            </a:r>
            <a:r>
              <a:rPr lang="en-GB" dirty="0" err="1"/>
              <a:t>složitý</a:t>
            </a:r>
            <a:r>
              <a:rPr lang="en-GB" dirty="0"/>
              <a:t> </a:t>
            </a:r>
            <a:r>
              <a:rPr lang="en-GB" dirty="0" err="1"/>
              <a:t>životní</a:t>
            </a:r>
            <a:r>
              <a:rPr lang="en-GB" dirty="0"/>
              <a:t> </a:t>
            </a:r>
            <a:r>
              <a:rPr lang="en-GB" dirty="0" err="1"/>
              <a:t>cyklus</a:t>
            </a:r>
            <a:r>
              <a:rPr lang="en-GB" dirty="0"/>
              <a:t> s </a:t>
            </a:r>
            <a:r>
              <a:rPr lang="en-GB" dirty="0" err="1"/>
              <a:t>několika</a:t>
            </a:r>
            <a:r>
              <a:rPr lang="en-GB" dirty="0"/>
              <a:t> </a:t>
            </a:r>
            <a:r>
              <a:rPr lang="en-GB" dirty="0" err="1" smtClean="0"/>
              <a:t>hostiteli</a:t>
            </a:r>
            <a:endParaRPr lang="cs-CZ" dirty="0" smtClean="0"/>
          </a:p>
          <a:p>
            <a:pPr lvl="1"/>
            <a:endParaRPr lang="en-GB" dirty="0"/>
          </a:p>
          <a:p>
            <a:r>
              <a:rPr lang="en-GB" b="1" dirty="0" err="1"/>
              <a:t>Únikové</a:t>
            </a:r>
            <a:r>
              <a:rPr lang="en-GB" b="1" dirty="0"/>
              <a:t> a </a:t>
            </a:r>
            <a:r>
              <a:rPr lang="en-GB" b="1" dirty="0" err="1"/>
              <a:t>imunosupresivní</a:t>
            </a:r>
            <a:r>
              <a:rPr lang="en-GB" b="1" dirty="0"/>
              <a:t> </a:t>
            </a:r>
            <a:r>
              <a:rPr lang="en-GB" b="1" dirty="0" err="1"/>
              <a:t>mechanismy</a:t>
            </a:r>
            <a:endParaRPr lang="en-GB" b="1" dirty="0"/>
          </a:p>
          <a:p>
            <a:r>
              <a:rPr lang="en-GB" dirty="0"/>
              <a:t> </a:t>
            </a:r>
            <a:r>
              <a:rPr lang="en-GB" dirty="0" err="1"/>
              <a:t>sekvestrace</a:t>
            </a:r>
            <a:r>
              <a:rPr lang="en-GB" dirty="0"/>
              <a:t> </a:t>
            </a:r>
            <a:r>
              <a:rPr lang="en-GB" dirty="0" err="1"/>
              <a:t>antigenu</a:t>
            </a:r>
            <a:endParaRPr lang="en-GB" dirty="0"/>
          </a:p>
          <a:p>
            <a:r>
              <a:rPr lang="en-GB" dirty="0"/>
              <a:t> </a:t>
            </a:r>
            <a:r>
              <a:rPr lang="en-GB" dirty="0" err="1"/>
              <a:t>inhibice</a:t>
            </a:r>
            <a:r>
              <a:rPr lang="en-GB" dirty="0"/>
              <a:t> </a:t>
            </a:r>
            <a:r>
              <a:rPr lang="en-GB" dirty="0" err="1"/>
              <a:t>fagocytózy</a:t>
            </a:r>
            <a:r>
              <a:rPr lang="en-GB" dirty="0"/>
              <a:t> (</a:t>
            </a:r>
            <a:r>
              <a:rPr lang="en-GB" dirty="0" err="1"/>
              <a:t>zábrana</a:t>
            </a:r>
            <a:r>
              <a:rPr lang="en-GB" dirty="0"/>
              <a:t> </a:t>
            </a:r>
            <a:r>
              <a:rPr lang="en-GB" dirty="0" err="1"/>
              <a:t>vzniku</a:t>
            </a:r>
            <a:r>
              <a:rPr lang="en-GB" dirty="0"/>
              <a:t> </a:t>
            </a:r>
            <a:r>
              <a:rPr lang="en-GB" dirty="0" err="1"/>
              <a:t>fagolysozomu</a:t>
            </a:r>
            <a:r>
              <a:rPr lang="en-GB" dirty="0"/>
              <a:t>)</a:t>
            </a:r>
          </a:p>
          <a:p>
            <a:r>
              <a:rPr lang="en-GB" dirty="0"/>
              <a:t> </a:t>
            </a:r>
            <a:r>
              <a:rPr lang="en-GB" dirty="0" err="1"/>
              <a:t>imunosuprese</a:t>
            </a:r>
            <a:r>
              <a:rPr lang="en-GB" dirty="0"/>
              <a:t> (</a:t>
            </a:r>
            <a:r>
              <a:rPr lang="en-GB" dirty="0" err="1"/>
              <a:t>např</a:t>
            </a:r>
            <a:r>
              <a:rPr lang="en-GB" dirty="0"/>
              <a:t>. IL-10</a:t>
            </a:r>
            <a:r>
              <a:rPr lang="en-GB" dirty="0" smtClean="0"/>
              <a:t>)</a:t>
            </a:r>
            <a:endParaRPr lang="cs-CZ" dirty="0" smtClean="0"/>
          </a:p>
          <a:p>
            <a:endParaRPr lang="en-GB" dirty="0"/>
          </a:p>
          <a:p>
            <a:r>
              <a:rPr lang="en-GB" b="1" dirty="0" err="1"/>
              <a:t>Obrana</a:t>
            </a:r>
            <a:r>
              <a:rPr lang="en-GB" b="1" dirty="0"/>
              <a:t> </a:t>
            </a:r>
            <a:r>
              <a:rPr lang="en-GB" b="1" dirty="0" err="1"/>
              <a:t>hostitele</a:t>
            </a:r>
            <a:endParaRPr lang="en-GB" b="1" dirty="0"/>
          </a:p>
          <a:p>
            <a:r>
              <a:rPr lang="en-GB" dirty="0"/>
              <a:t> NK </a:t>
            </a:r>
            <a:r>
              <a:rPr lang="en-GB" dirty="0" err="1"/>
              <a:t>buňky</a:t>
            </a:r>
            <a:r>
              <a:rPr lang="en-GB" dirty="0"/>
              <a:t>, T</a:t>
            </a:r>
            <a:r>
              <a:rPr lang="cs-CZ" dirty="0"/>
              <a:t>-</a:t>
            </a:r>
            <a:r>
              <a:rPr lang="en-GB" dirty="0"/>
              <a:t> </a:t>
            </a:r>
            <a:r>
              <a:rPr lang="en-GB" dirty="0" err="1"/>
              <a:t>lymfocyty</a:t>
            </a:r>
            <a:r>
              <a:rPr lang="cs-CZ" dirty="0"/>
              <a:t> </a:t>
            </a:r>
            <a:r>
              <a:rPr lang="el-GR" dirty="0"/>
              <a:t>γδ</a:t>
            </a:r>
            <a:endParaRPr lang="en-GB" dirty="0"/>
          </a:p>
          <a:p>
            <a:r>
              <a:rPr lang="en-GB" dirty="0" smtClean="0"/>
              <a:t>Th1 </a:t>
            </a:r>
            <a:r>
              <a:rPr lang="en-GB" dirty="0" err="1"/>
              <a:t>odpověď</a:t>
            </a:r>
            <a:r>
              <a:rPr lang="en-GB" dirty="0"/>
              <a:t> - </a:t>
            </a:r>
            <a:r>
              <a:rPr lang="en-GB" dirty="0" err="1"/>
              <a:t>aktivace</a:t>
            </a:r>
            <a:r>
              <a:rPr lang="en-GB" dirty="0"/>
              <a:t> </a:t>
            </a:r>
            <a:r>
              <a:rPr lang="en-GB" dirty="0" err="1"/>
              <a:t>makrofágů</a:t>
            </a:r>
            <a:r>
              <a:rPr lang="en-GB" dirty="0"/>
              <a:t> (</a:t>
            </a:r>
            <a:r>
              <a:rPr lang="en-GB" dirty="0" smtClean="0"/>
              <a:t>IFN</a:t>
            </a:r>
            <a:r>
              <a:rPr lang="el-GR" dirty="0"/>
              <a:t>γ</a:t>
            </a:r>
            <a:r>
              <a:rPr lang="en-GB" dirty="0" smtClean="0"/>
              <a:t>)</a:t>
            </a:r>
            <a:endParaRPr lang="en-GB" dirty="0"/>
          </a:p>
          <a:p>
            <a:r>
              <a:rPr lang="en-GB" dirty="0"/>
              <a:t> </a:t>
            </a:r>
            <a:r>
              <a:rPr lang="en-GB" dirty="0" err="1"/>
              <a:t>přímá</a:t>
            </a:r>
            <a:r>
              <a:rPr lang="en-GB" dirty="0"/>
              <a:t> </a:t>
            </a:r>
            <a:r>
              <a:rPr lang="en-GB" dirty="0" err="1"/>
              <a:t>cytotoxicita</a:t>
            </a:r>
            <a:r>
              <a:rPr lang="en-GB" dirty="0"/>
              <a:t> Tc </a:t>
            </a:r>
            <a:r>
              <a:rPr lang="en-GB" dirty="0" err="1"/>
              <a:t>lymfocytů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868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EXTRACELULÁRNÍ PRVOCI</a:t>
            </a:r>
            <a:br>
              <a:rPr lang="en-GB" b="1" dirty="0"/>
            </a:br>
            <a:r>
              <a:rPr lang="en-GB" b="1" dirty="0"/>
              <a:t>A IMUNITNÍ SYSTÉM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5069160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 smtClean="0"/>
              <a:t>Charakteristika invaze</a:t>
            </a:r>
          </a:p>
          <a:p>
            <a:r>
              <a:rPr lang="en-GB" dirty="0" err="1" smtClean="0"/>
              <a:t>žijí</a:t>
            </a:r>
            <a:r>
              <a:rPr lang="en-GB" dirty="0" smtClean="0"/>
              <a:t> </a:t>
            </a:r>
            <a:r>
              <a:rPr lang="en-GB" dirty="0" err="1"/>
              <a:t>mimo</a:t>
            </a:r>
            <a:r>
              <a:rPr lang="en-GB" dirty="0"/>
              <a:t> </a:t>
            </a:r>
            <a:r>
              <a:rPr lang="en-GB" dirty="0" err="1"/>
              <a:t>buňky</a:t>
            </a:r>
            <a:r>
              <a:rPr lang="en-GB" dirty="0"/>
              <a:t> </a:t>
            </a:r>
            <a:r>
              <a:rPr lang="en-GB" dirty="0" err="1"/>
              <a:t>hostitelského</a:t>
            </a:r>
            <a:r>
              <a:rPr lang="en-GB" dirty="0"/>
              <a:t> </a:t>
            </a:r>
            <a:r>
              <a:rPr lang="en-GB" dirty="0" err="1"/>
              <a:t>organismu</a:t>
            </a:r>
            <a:r>
              <a:rPr lang="en-GB" dirty="0"/>
              <a:t>, </a:t>
            </a:r>
            <a:r>
              <a:rPr lang="en-GB" dirty="0" err="1"/>
              <a:t>často</a:t>
            </a:r>
            <a:r>
              <a:rPr lang="en-GB" dirty="0"/>
              <a:t> v </a:t>
            </a:r>
            <a:r>
              <a:rPr lang="en-GB" dirty="0" err="1" smtClean="0"/>
              <a:t>krvi</a:t>
            </a:r>
            <a:endParaRPr lang="cs-CZ" dirty="0" smtClean="0"/>
          </a:p>
          <a:p>
            <a:endParaRPr lang="en-GB" dirty="0"/>
          </a:p>
          <a:p>
            <a:r>
              <a:rPr lang="en-GB" b="1" dirty="0" err="1"/>
              <a:t>Únikové</a:t>
            </a:r>
            <a:r>
              <a:rPr lang="en-GB" b="1" dirty="0"/>
              <a:t> a </a:t>
            </a:r>
            <a:r>
              <a:rPr lang="en-GB" b="1" dirty="0" err="1"/>
              <a:t>imunosupresivní</a:t>
            </a:r>
            <a:r>
              <a:rPr lang="en-GB" b="1" dirty="0"/>
              <a:t> </a:t>
            </a:r>
            <a:r>
              <a:rPr lang="en-GB" b="1" dirty="0" err="1"/>
              <a:t>mechanismy</a:t>
            </a:r>
            <a:endParaRPr lang="en-GB" b="1" dirty="0"/>
          </a:p>
          <a:p>
            <a:r>
              <a:rPr lang="en-GB" dirty="0"/>
              <a:t> </a:t>
            </a:r>
            <a:r>
              <a:rPr lang="en-GB" dirty="0" err="1"/>
              <a:t>antigenní</a:t>
            </a:r>
            <a:r>
              <a:rPr lang="en-GB" dirty="0"/>
              <a:t> </a:t>
            </a:r>
            <a:r>
              <a:rPr lang="en-GB" dirty="0" err="1"/>
              <a:t>variabilita</a:t>
            </a:r>
            <a:r>
              <a:rPr lang="en-GB" dirty="0"/>
              <a:t> - HAT </a:t>
            </a:r>
            <a:r>
              <a:rPr lang="en-GB" dirty="0" err="1"/>
              <a:t>trypanosóm</a:t>
            </a:r>
            <a:r>
              <a:rPr lang="en-GB" dirty="0"/>
              <a:t> - </a:t>
            </a:r>
            <a:r>
              <a:rPr lang="en-GB" dirty="0" err="1"/>
              <a:t>exprimují</a:t>
            </a:r>
            <a:r>
              <a:rPr lang="en-GB" dirty="0"/>
              <a:t> </a:t>
            </a:r>
            <a:r>
              <a:rPr lang="en-GB" dirty="0" err="1"/>
              <a:t>pouze</a:t>
            </a:r>
            <a:r>
              <a:rPr lang="en-GB" dirty="0"/>
              <a:t> </a:t>
            </a:r>
            <a:r>
              <a:rPr lang="en-GB" dirty="0" err="1" smtClean="0"/>
              <a:t>jeden</a:t>
            </a:r>
            <a:r>
              <a:rPr lang="cs-CZ" dirty="0"/>
              <a:t> </a:t>
            </a:r>
            <a:r>
              <a:rPr lang="en-GB" dirty="0" smtClean="0"/>
              <a:t>Variant </a:t>
            </a:r>
            <a:r>
              <a:rPr lang="en-GB" dirty="0"/>
              <a:t>Surface </a:t>
            </a:r>
            <a:r>
              <a:rPr lang="en-GB" dirty="0" err="1"/>
              <a:t>Glykoprotein</a:t>
            </a:r>
            <a:r>
              <a:rPr lang="en-GB" dirty="0"/>
              <a:t> (VSG) - </a:t>
            </a:r>
            <a:r>
              <a:rPr lang="en-GB" dirty="0" err="1"/>
              <a:t>častá</a:t>
            </a:r>
            <a:r>
              <a:rPr lang="en-GB" dirty="0"/>
              <a:t> </a:t>
            </a:r>
            <a:r>
              <a:rPr lang="en-GB" dirty="0" err="1"/>
              <a:t>změna</a:t>
            </a:r>
            <a:r>
              <a:rPr lang="en-GB" dirty="0"/>
              <a:t> </a:t>
            </a:r>
            <a:r>
              <a:rPr lang="en-GB" dirty="0" err="1"/>
              <a:t>vede</a:t>
            </a:r>
            <a:r>
              <a:rPr lang="en-GB" dirty="0"/>
              <a:t> </a:t>
            </a:r>
            <a:r>
              <a:rPr lang="en-GB" dirty="0" err="1" smtClean="0"/>
              <a:t>ke</a:t>
            </a:r>
            <a:r>
              <a:rPr lang="cs-CZ" dirty="0"/>
              <a:t> </a:t>
            </a:r>
            <a:r>
              <a:rPr lang="en-GB" dirty="0" err="1" smtClean="0"/>
              <a:t>kolísání</a:t>
            </a:r>
            <a:r>
              <a:rPr lang="en-GB" dirty="0" smtClean="0"/>
              <a:t> </a:t>
            </a:r>
            <a:r>
              <a:rPr lang="en-GB" dirty="0" err="1"/>
              <a:t>hladiny</a:t>
            </a:r>
            <a:r>
              <a:rPr lang="en-GB" dirty="0"/>
              <a:t> </a:t>
            </a:r>
            <a:r>
              <a:rPr lang="en-GB" dirty="0" err="1"/>
              <a:t>parazitémie</a:t>
            </a:r>
            <a:r>
              <a:rPr lang="en-GB" dirty="0"/>
              <a:t>, </a:t>
            </a:r>
            <a:r>
              <a:rPr lang="en-GB" dirty="0" err="1"/>
              <a:t>rezistence</a:t>
            </a:r>
            <a:r>
              <a:rPr lang="en-GB" dirty="0"/>
              <a:t> </a:t>
            </a:r>
            <a:r>
              <a:rPr lang="en-GB" dirty="0" err="1"/>
              <a:t>ke</a:t>
            </a:r>
            <a:r>
              <a:rPr lang="en-GB" dirty="0"/>
              <a:t> </a:t>
            </a:r>
            <a:r>
              <a:rPr lang="en-GB" dirty="0" err="1"/>
              <a:t>komplementu</a:t>
            </a:r>
            <a:endParaRPr lang="en-GB" dirty="0"/>
          </a:p>
          <a:p>
            <a:r>
              <a:rPr lang="en-GB" dirty="0" err="1" smtClean="0"/>
              <a:t>nespecifická</a:t>
            </a:r>
            <a:r>
              <a:rPr lang="en-GB" dirty="0" smtClean="0"/>
              <a:t> </a:t>
            </a:r>
            <a:r>
              <a:rPr lang="en-GB" dirty="0" err="1"/>
              <a:t>imunosuprese</a:t>
            </a:r>
            <a:r>
              <a:rPr lang="en-GB" dirty="0"/>
              <a:t> – </a:t>
            </a:r>
            <a:r>
              <a:rPr lang="en-GB" dirty="0" err="1"/>
              <a:t>makrofágy</a:t>
            </a:r>
            <a:r>
              <a:rPr lang="en-GB" dirty="0"/>
              <a:t>, </a:t>
            </a:r>
            <a:r>
              <a:rPr lang="en-GB" dirty="0" err="1"/>
              <a:t>polyklonální</a:t>
            </a:r>
            <a:r>
              <a:rPr lang="en-GB" dirty="0"/>
              <a:t> </a:t>
            </a:r>
            <a:r>
              <a:rPr lang="en-GB" dirty="0" err="1" smtClean="0"/>
              <a:t>aktivace</a:t>
            </a:r>
            <a:r>
              <a:rPr lang="cs-CZ" dirty="0"/>
              <a:t> </a:t>
            </a:r>
            <a:r>
              <a:rPr lang="en-GB" dirty="0" smtClean="0"/>
              <a:t>B-</a:t>
            </a:r>
            <a:r>
              <a:rPr lang="en-GB" dirty="0" err="1" smtClean="0"/>
              <a:t>lymfocytů</a:t>
            </a:r>
            <a:endParaRPr lang="cs-CZ" dirty="0" smtClean="0"/>
          </a:p>
          <a:p>
            <a:endParaRPr lang="en-GB" dirty="0"/>
          </a:p>
          <a:p>
            <a:r>
              <a:rPr lang="en-GB" b="1" dirty="0" err="1"/>
              <a:t>Obrana</a:t>
            </a:r>
            <a:r>
              <a:rPr lang="en-GB" b="1" dirty="0"/>
              <a:t> </a:t>
            </a:r>
            <a:r>
              <a:rPr lang="en-GB" b="1" dirty="0" err="1" smtClean="0"/>
              <a:t>hostitele</a:t>
            </a:r>
            <a:endParaRPr lang="en-GB" b="1" dirty="0"/>
          </a:p>
          <a:p>
            <a:r>
              <a:rPr lang="en-GB" dirty="0"/>
              <a:t> </a:t>
            </a:r>
            <a:r>
              <a:rPr lang="en-GB" dirty="0" err="1"/>
              <a:t>protilátková</a:t>
            </a:r>
            <a:r>
              <a:rPr lang="en-GB" dirty="0"/>
              <a:t> TH2</a:t>
            </a:r>
          </a:p>
          <a:p>
            <a:r>
              <a:rPr lang="en-GB" dirty="0"/>
              <a:t> </a:t>
            </a:r>
            <a:r>
              <a:rPr lang="en-GB" dirty="0" err="1"/>
              <a:t>protilátky</a:t>
            </a:r>
            <a:r>
              <a:rPr lang="en-GB" dirty="0"/>
              <a:t> (IgM) </a:t>
            </a:r>
            <a:r>
              <a:rPr lang="en-GB" dirty="0" err="1"/>
              <a:t>usnadňují</a:t>
            </a:r>
            <a:r>
              <a:rPr lang="en-GB" dirty="0"/>
              <a:t> </a:t>
            </a:r>
            <a:r>
              <a:rPr lang="en-GB" dirty="0" err="1"/>
              <a:t>fagocytózu</a:t>
            </a:r>
            <a:r>
              <a:rPr lang="en-GB" dirty="0"/>
              <a:t> (v </a:t>
            </a:r>
            <a:r>
              <a:rPr lang="en-GB" dirty="0" err="1"/>
              <a:t>Kupferových</a:t>
            </a:r>
            <a:r>
              <a:rPr lang="en-GB" dirty="0"/>
              <a:t> </a:t>
            </a:r>
            <a:r>
              <a:rPr lang="en-GB" dirty="0" err="1" smtClean="0"/>
              <a:t>buňkách</a:t>
            </a:r>
            <a:r>
              <a:rPr lang="en-GB" dirty="0" smtClean="0"/>
              <a:t>)</a:t>
            </a:r>
            <a:r>
              <a:rPr lang="cs-CZ" dirty="0" smtClean="0"/>
              <a:t> </a:t>
            </a:r>
            <a:r>
              <a:rPr lang="en-GB" dirty="0" smtClean="0"/>
              <a:t>k </a:t>
            </a:r>
            <a:r>
              <a:rPr lang="en-GB" dirty="0" err="1"/>
              <a:t>likvidaci</a:t>
            </a:r>
            <a:r>
              <a:rPr lang="en-GB" dirty="0"/>
              <a:t> </a:t>
            </a:r>
            <a:r>
              <a:rPr lang="en-GB" dirty="0" err="1"/>
              <a:t>asi</a:t>
            </a:r>
            <a:r>
              <a:rPr lang="en-GB" dirty="0"/>
              <a:t> </a:t>
            </a:r>
            <a:r>
              <a:rPr lang="en-GB" dirty="0" err="1"/>
              <a:t>není</a:t>
            </a:r>
            <a:r>
              <a:rPr lang="en-GB" dirty="0"/>
              <a:t> </a:t>
            </a:r>
            <a:r>
              <a:rPr lang="en-GB" dirty="0" err="1"/>
              <a:t>nutný</a:t>
            </a:r>
            <a:r>
              <a:rPr lang="en-GB" dirty="0"/>
              <a:t> </a:t>
            </a:r>
            <a:r>
              <a:rPr lang="en-GB" dirty="0" err="1"/>
              <a:t>komplement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373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HELMINTI A IMUNITNÍ SYSTÉM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b="1" dirty="0" err="1" smtClean="0"/>
              <a:t>Charakteristika</a:t>
            </a:r>
            <a:endParaRPr lang="en-GB" b="1" dirty="0" smtClean="0"/>
          </a:p>
          <a:p>
            <a:r>
              <a:rPr lang="en-GB" dirty="0" smtClean="0"/>
              <a:t> </a:t>
            </a:r>
            <a:r>
              <a:rPr lang="cs-CZ" dirty="0" smtClean="0"/>
              <a:t>	</a:t>
            </a:r>
            <a:r>
              <a:rPr lang="en-GB" dirty="0" err="1" smtClean="0"/>
              <a:t>mnohobuněčné</a:t>
            </a:r>
            <a:r>
              <a:rPr lang="en-GB" dirty="0" smtClean="0"/>
              <a:t> </a:t>
            </a:r>
            <a:r>
              <a:rPr lang="en-GB" dirty="0" err="1" smtClean="0"/>
              <a:t>organismy</a:t>
            </a:r>
            <a:endParaRPr lang="en-GB" dirty="0" smtClean="0"/>
          </a:p>
          <a:p>
            <a:r>
              <a:rPr lang="cs-CZ" dirty="0" smtClean="0"/>
              <a:t>	</a:t>
            </a:r>
            <a:r>
              <a:rPr lang="en-GB" dirty="0" smtClean="0"/>
              <a:t> </a:t>
            </a:r>
            <a:r>
              <a:rPr lang="en-GB" dirty="0" err="1"/>
              <a:t>řada</a:t>
            </a:r>
            <a:r>
              <a:rPr lang="en-GB" dirty="0"/>
              <a:t> </a:t>
            </a:r>
            <a:r>
              <a:rPr lang="en-GB" dirty="0" err="1"/>
              <a:t>druhů</a:t>
            </a:r>
            <a:r>
              <a:rPr lang="en-GB" dirty="0"/>
              <a:t> s </a:t>
            </a:r>
            <a:r>
              <a:rPr lang="en-GB" dirty="0" err="1"/>
              <a:t>různou</a:t>
            </a:r>
            <a:r>
              <a:rPr lang="en-GB" dirty="0"/>
              <a:t> </a:t>
            </a:r>
            <a:r>
              <a:rPr lang="en-GB" dirty="0" err="1"/>
              <a:t>patogenezí</a:t>
            </a:r>
            <a:endParaRPr lang="en-GB" dirty="0"/>
          </a:p>
          <a:p>
            <a:r>
              <a:rPr lang="en-GB" b="1" dirty="0" err="1"/>
              <a:t>Únikové</a:t>
            </a:r>
            <a:r>
              <a:rPr lang="en-GB" b="1" dirty="0"/>
              <a:t> a </a:t>
            </a:r>
            <a:r>
              <a:rPr lang="en-GB" b="1" dirty="0" err="1"/>
              <a:t>imunosupresivní</a:t>
            </a:r>
            <a:r>
              <a:rPr lang="en-GB" b="1" dirty="0"/>
              <a:t> </a:t>
            </a:r>
            <a:r>
              <a:rPr lang="en-GB" b="1" dirty="0" err="1"/>
              <a:t>mechanismy</a:t>
            </a:r>
            <a:endParaRPr lang="en-GB" b="1" dirty="0"/>
          </a:p>
          <a:p>
            <a:r>
              <a:rPr lang="en-GB" dirty="0"/>
              <a:t> </a:t>
            </a:r>
            <a:r>
              <a:rPr lang="cs-CZ" dirty="0" smtClean="0"/>
              <a:t>	</a:t>
            </a:r>
            <a:r>
              <a:rPr lang="en-GB" dirty="0" err="1" smtClean="0"/>
              <a:t>antigenní</a:t>
            </a:r>
            <a:r>
              <a:rPr lang="en-GB" dirty="0" smtClean="0"/>
              <a:t> </a:t>
            </a:r>
            <a:r>
              <a:rPr lang="en-GB" dirty="0" err="1"/>
              <a:t>variabilita</a:t>
            </a:r>
            <a:endParaRPr lang="en-GB" dirty="0"/>
          </a:p>
          <a:p>
            <a:r>
              <a:rPr lang="cs-CZ" dirty="0" smtClean="0"/>
              <a:t>	</a:t>
            </a:r>
            <a:r>
              <a:rPr lang="en-GB" dirty="0" smtClean="0"/>
              <a:t> </a:t>
            </a:r>
            <a:r>
              <a:rPr lang="en-GB" dirty="0" err="1"/>
              <a:t>antigenní</a:t>
            </a:r>
            <a:r>
              <a:rPr lang="en-GB" dirty="0"/>
              <a:t> </a:t>
            </a:r>
            <a:r>
              <a:rPr lang="en-GB" dirty="0" err="1"/>
              <a:t>mimikry</a:t>
            </a:r>
            <a:endParaRPr lang="en-GB" dirty="0"/>
          </a:p>
          <a:p>
            <a:r>
              <a:rPr lang="cs-CZ" dirty="0" smtClean="0"/>
              <a:t>	</a:t>
            </a:r>
            <a:r>
              <a:rPr lang="en-GB" dirty="0" smtClean="0"/>
              <a:t> </a:t>
            </a:r>
            <a:r>
              <a:rPr lang="en-GB" dirty="0" err="1"/>
              <a:t>imunosuprese</a:t>
            </a:r>
            <a:endParaRPr lang="en-GB" dirty="0"/>
          </a:p>
          <a:p>
            <a:r>
              <a:rPr lang="en-GB" dirty="0"/>
              <a:t> </a:t>
            </a:r>
            <a:r>
              <a:rPr lang="cs-CZ" dirty="0" smtClean="0"/>
              <a:t>	</a:t>
            </a:r>
            <a:r>
              <a:rPr lang="en-GB" dirty="0" err="1" smtClean="0"/>
              <a:t>imunopatologické</a:t>
            </a:r>
            <a:r>
              <a:rPr lang="en-GB" dirty="0" smtClean="0"/>
              <a:t> </a:t>
            </a:r>
            <a:r>
              <a:rPr lang="en-GB" dirty="0" err="1"/>
              <a:t>procesy</a:t>
            </a:r>
            <a:endParaRPr lang="en-GB" dirty="0"/>
          </a:p>
          <a:p>
            <a:r>
              <a:rPr lang="en-GB" b="1" dirty="0" err="1"/>
              <a:t>Obrana</a:t>
            </a:r>
            <a:r>
              <a:rPr lang="en-GB" b="1" dirty="0"/>
              <a:t> </a:t>
            </a:r>
            <a:r>
              <a:rPr lang="en-GB" b="1" dirty="0" err="1"/>
              <a:t>hostitele</a:t>
            </a:r>
            <a:endParaRPr lang="en-GB" b="1" dirty="0"/>
          </a:p>
          <a:p>
            <a:r>
              <a:rPr lang="en-GB" dirty="0"/>
              <a:t> </a:t>
            </a:r>
            <a:r>
              <a:rPr lang="en-GB" dirty="0" err="1"/>
              <a:t>zánětlivá</a:t>
            </a:r>
            <a:r>
              <a:rPr lang="en-GB" dirty="0"/>
              <a:t> </a:t>
            </a:r>
            <a:r>
              <a:rPr lang="en-GB" dirty="0" err="1"/>
              <a:t>reakce</a:t>
            </a:r>
            <a:r>
              <a:rPr lang="en-GB" dirty="0"/>
              <a:t> (</a:t>
            </a:r>
            <a:r>
              <a:rPr lang="en-GB" dirty="0" err="1"/>
              <a:t>opouzdření</a:t>
            </a:r>
            <a:r>
              <a:rPr lang="en-GB" dirty="0"/>
              <a:t>)</a:t>
            </a:r>
          </a:p>
          <a:p>
            <a:r>
              <a:rPr lang="en-GB" dirty="0"/>
              <a:t> </a:t>
            </a:r>
            <a:r>
              <a:rPr lang="en-GB" dirty="0" err="1"/>
              <a:t>hypersenzitivita</a:t>
            </a:r>
            <a:r>
              <a:rPr lang="en-GB" dirty="0"/>
              <a:t> I. </a:t>
            </a:r>
            <a:r>
              <a:rPr lang="en-GB" dirty="0" err="1"/>
              <a:t>typu</a:t>
            </a:r>
            <a:r>
              <a:rPr lang="en-GB" dirty="0"/>
              <a:t> - </a:t>
            </a:r>
            <a:r>
              <a:rPr lang="en-GB" dirty="0" err="1"/>
              <a:t>IgE</a:t>
            </a:r>
            <a:r>
              <a:rPr lang="en-GB" dirty="0"/>
              <a:t>, </a:t>
            </a:r>
            <a:r>
              <a:rPr lang="en-GB" dirty="0" err="1"/>
              <a:t>žírné</a:t>
            </a:r>
            <a:r>
              <a:rPr lang="en-GB" dirty="0"/>
              <a:t> </a:t>
            </a:r>
            <a:r>
              <a:rPr lang="en-GB" dirty="0" err="1"/>
              <a:t>buňky</a:t>
            </a:r>
            <a:r>
              <a:rPr lang="en-GB" dirty="0"/>
              <a:t>, </a:t>
            </a:r>
            <a:r>
              <a:rPr lang="en-GB" dirty="0" err="1"/>
              <a:t>eosinofily</a:t>
            </a:r>
            <a:r>
              <a:rPr lang="en-GB" dirty="0"/>
              <a:t>, </a:t>
            </a:r>
            <a:r>
              <a:rPr lang="en-GB" dirty="0" err="1"/>
              <a:t>histamin</a:t>
            </a:r>
            <a:endParaRPr lang="en-GB" dirty="0"/>
          </a:p>
          <a:p>
            <a:r>
              <a:rPr lang="en-GB" dirty="0"/>
              <a:t> </a:t>
            </a:r>
            <a:r>
              <a:rPr lang="en-GB" dirty="0" err="1"/>
              <a:t>hypersenzitivita</a:t>
            </a:r>
            <a:r>
              <a:rPr lang="en-GB" dirty="0"/>
              <a:t> IV. </a:t>
            </a:r>
            <a:r>
              <a:rPr lang="en-GB" dirty="0" err="1"/>
              <a:t>typu</a:t>
            </a:r>
            <a:endParaRPr lang="en-GB" dirty="0"/>
          </a:p>
          <a:p>
            <a:r>
              <a:rPr lang="en-GB" dirty="0"/>
              <a:t> </a:t>
            </a:r>
            <a:r>
              <a:rPr lang="en-GB" dirty="0" err="1"/>
              <a:t>buněčná</a:t>
            </a:r>
            <a:r>
              <a:rPr lang="en-GB" dirty="0"/>
              <a:t> </a:t>
            </a:r>
            <a:r>
              <a:rPr lang="en-GB" dirty="0" err="1"/>
              <a:t>cytotoxicita</a:t>
            </a:r>
            <a:r>
              <a:rPr lang="en-GB" dirty="0"/>
              <a:t> </a:t>
            </a:r>
            <a:r>
              <a:rPr lang="en-GB" dirty="0" err="1"/>
              <a:t>závislá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protilátkách</a:t>
            </a:r>
            <a:r>
              <a:rPr lang="en-GB" dirty="0"/>
              <a:t> (ADCC)</a:t>
            </a:r>
          </a:p>
        </p:txBody>
      </p:sp>
    </p:spTree>
    <p:extLst>
      <p:ext uri="{BB962C8B-B14F-4D97-AF65-F5344CB8AC3E}">
        <p14:creationId xmlns:p14="http://schemas.microsoft.com/office/powerpoint/2010/main" val="15805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VÝVOJ IMUNITNÍ REAKCE PROTI HELMINTŮM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err="1"/>
              <a:t>kontakt</a:t>
            </a:r>
            <a:r>
              <a:rPr lang="en-GB" dirty="0"/>
              <a:t> </a:t>
            </a:r>
            <a:r>
              <a:rPr lang="en-GB" dirty="0" err="1"/>
              <a:t>žírných</a:t>
            </a:r>
            <a:r>
              <a:rPr lang="en-GB" dirty="0"/>
              <a:t> </a:t>
            </a:r>
            <a:r>
              <a:rPr lang="en-GB" dirty="0" err="1"/>
              <a:t>buněk</a:t>
            </a:r>
            <a:r>
              <a:rPr lang="en-GB" dirty="0"/>
              <a:t>, </a:t>
            </a:r>
            <a:r>
              <a:rPr lang="en-GB" dirty="0" err="1"/>
              <a:t>bazofilů</a:t>
            </a:r>
            <a:r>
              <a:rPr lang="en-GB" dirty="0"/>
              <a:t>, </a:t>
            </a:r>
            <a:r>
              <a:rPr lang="en-GB" dirty="0" err="1"/>
              <a:t>eosinofilů</a:t>
            </a:r>
            <a:r>
              <a:rPr lang="en-GB" dirty="0"/>
              <a:t> s </a:t>
            </a:r>
            <a:r>
              <a:rPr lang="en-GB" dirty="0" err="1"/>
              <a:t>parazitem</a:t>
            </a:r>
            <a:endParaRPr lang="en-GB" dirty="0"/>
          </a:p>
          <a:p>
            <a:r>
              <a:rPr lang="en-GB" dirty="0"/>
              <a:t> </a:t>
            </a:r>
            <a:r>
              <a:rPr lang="en-GB" dirty="0" err="1"/>
              <a:t>produkce</a:t>
            </a:r>
            <a:r>
              <a:rPr lang="en-GB" dirty="0"/>
              <a:t> IL-4 (</a:t>
            </a:r>
            <a:r>
              <a:rPr lang="en-GB" dirty="0" smtClean="0"/>
              <a:t>ž</a:t>
            </a:r>
            <a:r>
              <a:rPr lang="cs-CZ" dirty="0" err="1" smtClean="0"/>
              <a:t>írné</a:t>
            </a:r>
            <a:r>
              <a:rPr lang="cs-CZ" dirty="0" smtClean="0"/>
              <a:t> </a:t>
            </a:r>
            <a:r>
              <a:rPr lang="en-GB" dirty="0" smtClean="0"/>
              <a:t>b</a:t>
            </a:r>
            <a:r>
              <a:rPr lang="en-GB" dirty="0"/>
              <a:t>.) - </a:t>
            </a:r>
            <a:r>
              <a:rPr lang="en-GB" dirty="0" err="1"/>
              <a:t>diferenciace</a:t>
            </a:r>
            <a:r>
              <a:rPr lang="en-GB" dirty="0"/>
              <a:t> TH2 </a:t>
            </a:r>
            <a:r>
              <a:rPr lang="en-GB" dirty="0" err="1"/>
              <a:t>lymfocytů</a:t>
            </a:r>
            <a:endParaRPr lang="en-GB" dirty="0"/>
          </a:p>
          <a:p>
            <a:r>
              <a:rPr lang="en-GB" dirty="0"/>
              <a:t> </a:t>
            </a:r>
            <a:r>
              <a:rPr lang="en-GB" dirty="0" err="1"/>
              <a:t>stimulace</a:t>
            </a:r>
            <a:r>
              <a:rPr lang="en-GB" dirty="0"/>
              <a:t> a </a:t>
            </a:r>
            <a:r>
              <a:rPr lang="en-GB" dirty="0" err="1"/>
              <a:t>proliferace</a:t>
            </a:r>
            <a:r>
              <a:rPr lang="en-GB" dirty="0"/>
              <a:t> </a:t>
            </a:r>
            <a:r>
              <a:rPr lang="en-GB" dirty="0" err="1"/>
              <a:t>specifických</a:t>
            </a:r>
            <a:r>
              <a:rPr lang="en-GB" dirty="0"/>
              <a:t> </a:t>
            </a:r>
            <a:r>
              <a:rPr lang="en-GB" dirty="0" err="1"/>
              <a:t>klonů</a:t>
            </a:r>
            <a:r>
              <a:rPr lang="en-GB" dirty="0"/>
              <a:t> B </a:t>
            </a:r>
            <a:r>
              <a:rPr lang="en-GB" dirty="0" err="1"/>
              <a:t>lymfocytů</a:t>
            </a:r>
            <a:endParaRPr lang="en-GB" dirty="0"/>
          </a:p>
          <a:p>
            <a:r>
              <a:rPr lang="en-GB" dirty="0"/>
              <a:t> pod </a:t>
            </a:r>
            <a:r>
              <a:rPr lang="en-GB" dirty="0" err="1"/>
              <a:t>vlivem</a:t>
            </a:r>
            <a:r>
              <a:rPr lang="en-GB" dirty="0"/>
              <a:t> IL-4 </a:t>
            </a:r>
            <a:r>
              <a:rPr lang="en-GB" dirty="0" err="1"/>
              <a:t>cytokinový</a:t>
            </a:r>
            <a:r>
              <a:rPr lang="en-GB" dirty="0"/>
              <a:t> </a:t>
            </a:r>
            <a:r>
              <a:rPr lang="en-GB" dirty="0" err="1"/>
              <a:t>přesmyk</a:t>
            </a:r>
            <a:r>
              <a:rPr lang="en-GB" dirty="0"/>
              <a:t> k </a:t>
            </a:r>
            <a:r>
              <a:rPr lang="en-GB" dirty="0" err="1"/>
              <a:t>produkci</a:t>
            </a:r>
            <a:r>
              <a:rPr lang="en-GB" dirty="0"/>
              <a:t> </a:t>
            </a:r>
            <a:r>
              <a:rPr lang="en-GB" dirty="0" err="1"/>
              <a:t>IgE</a:t>
            </a:r>
            <a:endParaRPr lang="en-GB" dirty="0"/>
          </a:p>
          <a:p>
            <a:r>
              <a:rPr lang="pt-BR" dirty="0"/>
              <a:t> IgE obsazují Fc receptory basofilů a </a:t>
            </a:r>
            <a:r>
              <a:rPr lang="pt-BR" dirty="0" smtClean="0"/>
              <a:t>vyvolávají</a:t>
            </a:r>
            <a:r>
              <a:rPr lang="cs-CZ" dirty="0" smtClean="0"/>
              <a:t> </a:t>
            </a:r>
            <a:r>
              <a:rPr lang="en-GB" dirty="0" err="1" smtClean="0"/>
              <a:t>hypersenzitivní</a:t>
            </a:r>
            <a:r>
              <a:rPr lang="en-GB" dirty="0" smtClean="0"/>
              <a:t> </a:t>
            </a:r>
            <a:r>
              <a:rPr lang="en-GB" dirty="0" err="1"/>
              <a:t>reakci</a:t>
            </a:r>
            <a:r>
              <a:rPr lang="en-GB" dirty="0"/>
              <a:t> </a:t>
            </a:r>
            <a:r>
              <a:rPr lang="en-GB" dirty="0" err="1"/>
              <a:t>I.typu</a:t>
            </a:r>
            <a:endParaRPr lang="en-GB" dirty="0"/>
          </a:p>
          <a:p>
            <a:r>
              <a:rPr lang="en-GB" dirty="0"/>
              <a:t> pod </a:t>
            </a:r>
            <a:r>
              <a:rPr lang="en-GB" dirty="0" err="1"/>
              <a:t>vlivem</a:t>
            </a:r>
            <a:r>
              <a:rPr lang="en-GB" dirty="0"/>
              <a:t> IL-5 se </a:t>
            </a:r>
            <a:r>
              <a:rPr lang="en-GB" dirty="0" err="1"/>
              <a:t>aktivují</a:t>
            </a:r>
            <a:r>
              <a:rPr lang="en-GB" dirty="0"/>
              <a:t> </a:t>
            </a:r>
            <a:r>
              <a:rPr lang="en-GB" dirty="0" err="1"/>
              <a:t>eosinofily</a:t>
            </a:r>
            <a:r>
              <a:rPr lang="en-GB" dirty="0"/>
              <a:t> k </a:t>
            </a:r>
            <a:r>
              <a:rPr lang="en-GB" dirty="0" err="1"/>
              <a:t>fagocytóze</a:t>
            </a:r>
            <a:r>
              <a:rPr lang="en-GB" dirty="0"/>
              <a:t> </a:t>
            </a:r>
            <a:r>
              <a:rPr lang="en-GB" dirty="0" err="1"/>
              <a:t>či</a:t>
            </a:r>
            <a:r>
              <a:rPr lang="en-GB" dirty="0"/>
              <a:t> ADCC</a:t>
            </a:r>
          </a:p>
          <a:p>
            <a:r>
              <a:rPr lang="en-GB" dirty="0"/>
              <a:t> </a:t>
            </a:r>
            <a:r>
              <a:rPr lang="en-GB" dirty="0" err="1"/>
              <a:t>později</a:t>
            </a:r>
            <a:r>
              <a:rPr lang="en-GB" dirty="0"/>
              <a:t> se </a:t>
            </a:r>
            <a:r>
              <a:rPr lang="en-GB" dirty="0" err="1"/>
              <a:t>zapojují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mechanismy</a:t>
            </a:r>
            <a:r>
              <a:rPr lang="en-GB" dirty="0"/>
              <a:t> Th1 </a:t>
            </a:r>
            <a:r>
              <a:rPr lang="en-GB" dirty="0" err="1"/>
              <a:t>lymfocytů</a:t>
            </a:r>
            <a:r>
              <a:rPr lang="en-GB" dirty="0"/>
              <a:t> a </a:t>
            </a:r>
            <a:r>
              <a:rPr lang="en-GB" dirty="0" err="1"/>
              <a:t>produkce</a:t>
            </a:r>
            <a:endParaRPr lang="en-GB" dirty="0"/>
          </a:p>
          <a:p>
            <a:r>
              <a:rPr lang="en-GB" dirty="0" err="1"/>
              <a:t>protilátek</a:t>
            </a:r>
            <a:r>
              <a:rPr lang="en-GB" dirty="0"/>
              <a:t> </a:t>
            </a:r>
            <a:r>
              <a:rPr lang="en-GB" dirty="0" err="1"/>
              <a:t>jiných</a:t>
            </a:r>
            <a:r>
              <a:rPr lang="en-GB" dirty="0"/>
              <a:t> </a:t>
            </a:r>
            <a:r>
              <a:rPr lang="en-GB" dirty="0" err="1"/>
              <a:t>izotypových</a:t>
            </a:r>
            <a:r>
              <a:rPr lang="en-GB" dirty="0"/>
              <a:t> </a:t>
            </a:r>
            <a:r>
              <a:rPr lang="en-GB" dirty="0" err="1" smtClean="0"/>
              <a:t>tříd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56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Mastocyty a obrana proti parazitům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340768"/>
            <a:ext cx="8902608" cy="4525963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</a:pPr>
            <a:r>
              <a:rPr lang="cs-CZ" altLang="en-US" dirty="0" err="1"/>
              <a:t>IgE</a:t>
            </a:r>
            <a:r>
              <a:rPr lang="cs-CZ" altLang="en-US" dirty="0"/>
              <a:t> se váží na </a:t>
            </a:r>
            <a:r>
              <a:rPr lang="cs-CZ" altLang="en-US" dirty="0" err="1"/>
              <a:t>Fc</a:t>
            </a:r>
            <a:r>
              <a:rPr lang="cs-CZ" altLang="en-US" dirty="0" err="1">
                <a:latin typeface="Symbol" pitchFamily="18" charset="2"/>
              </a:rPr>
              <a:t>e</a:t>
            </a:r>
            <a:r>
              <a:rPr lang="cs-CZ" altLang="en-US" dirty="0" err="1"/>
              <a:t>RI</a:t>
            </a:r>
            <a:r>
              <a:rPr lang="cs-CZ" altLang="en-US" dirty="0"/>
              <a:t> mastocytů a </a:t>
            </a:r>
            <a:r>
              <a:rPr lang="cs-CZ" altLang="en-US" dirty="0" err="1"/>
              <a:t>bazofilů</a:t>
            </a:r>
            <a:r>
              <a:rPr lang="cs-CZ" altLang="en-US" dirty="0"/>
              <a:t> ("antigenně specifické receptory")</a:t>
            </a:r>
          </a:p>
          <a:p>
            <a:pPr>
              <a:lnSpc>
                <a:spcPct val="125000"/>
              </a:lnSpc>
              <a:spcBef>
                <a:spcPts val="500"/>
              </a:spcBef>
            </a:pPr>
            <a:r>
              <a:rPr lang="cs-CZ" altLang="en-US" dirty="0"/>
              <a:t>N</a:t>
            </a:r>
            <a:r>
              <a:rPr lang="cs-CZ" altLang="en-US" dirty="0" smtClean="0"/>
              <a:t>avázání </a:t>
            </a:r>
            <a:r>
              <a:rPr lang="cs-CZ" altLang="en-US" dirty="0"/>
              <a:t>multivalentního antigenu </a:t>
            </a:r>
            <a:r>
              <a:rPr lang="cs-CZ" altLang="en-US" dirty="0" smtClean="0"/>
              <a:t>(mnohobuněčného </a:t>
            </a:r>
            <a:r>
              <a:rPr lang="cs-CZ" altLang="en-US" dirty="0"/>
              <a:t>parazita) pomocí </a:t>
            </a:r>
            <a:r>
              <a:rPr lang="cs-CZ" altLang="en-US" dirty="0" err="1"/>
              <a:t>IgE</a:t>
            </a:r>
            <a:r>
              <a:rPr lang="cs-CZ" altLang="en-US" dirty="0"/>
              <a:t> na </a:t>
            </a:r>
            <a:r>
              <a:rPr lang="cs-CZ" altLang="en-US" dirty="0" err="1"/>
              <a:t>vysokoafinní</a:t>
            </a:r>
            <a:r>
              <a:rPr lang="cs-CZ" altLang="en-US" dirty="0"/>
              <a:t> </a:t>
            </a:r>
            <a:r>
              <a:rPr lang="cs-CZ" altLang="en-US" dirty="0" err="1"/>
              <a:t>Fc</a:t>
            </a:r>
            <a:r>
              <a:rPr lang="cs-CZ" altLang="en-US" dirty="0"/>
              <a:t> receptor pro </a:t>
            </a:r>
            <a:r>
              <a:rPr lang="cs-CZ" altLang="en-US" dirty="0" err="1"/>
              <a:t>IgE</a:t>
            </a:r>
            <a:r>
              <a:rPr lang="cs-CZ" altLang="en-US" dirty="0"/>
              <a:t> (</a:t>
            </a:r>
            <a:r>
              <a:rPr lang="cs-CZ" altLang="en-US" dirty="0" err="1"/>
              <a:t>Fc</a:t>
            </a:r>
            <a:r>
              <a:rPr lang="cs-CZ" altLang="en-US" b="1" dirty="0" err="1">
                <a:latin typeface="Symbol" pitchFamily="18" charset="2"/>
              </a:rPr>
              <a:t></a:t>
            </a:r>
            <a:r>
              <a:rPr lang="cs-CZ" altLang="en-US" dirty="0" err="1"/>
              <a:t>RI</a:t>
            </a:r>
            <a:r>
              <a:rPr lang="cs-CZ" altLang="en-US" dirty="0"/>
              <a:t>)</a:t>
            </a:r>
          </a:p>
          <a:p>
            <a:pPr>
              <a:lnSpc>
                <a:spcPct val="125000"/>
              </a:lnSpc>
              <a:spcBef>
                <a:spcPts val="500"/>
              </a:spcBef>
            </a:pPr>
            <a:r>
              <a:rPr lang="cs-CZ" altLang="en-US" dirty="0" smtClean="0"/>
              <a:t> Agregace </a:t>
            </a:r>
            <a:r>
              <a:rPr lang="cs-CZ" altLang="en-US" dirty="0"/>
              <a:t>několika molekul </a:t>
            </a:r>
            <a:r>
              <a:rPr lang="cs-CZ" altLang="en-US" dirty="0" err="1"/>
              <a:t>Fc</a:t>
            </a:r>
            <a:r>
              <a:rPr lang="cs-CZ" altLang="en-US" b="1" dirty="0" err="1">
                <a:latin typeface="Symbol" pitchFamily="18" charset="2"/>
              </a:rPr>
              <a:t></a:t>
            </a:r>
            <a:r>
              <a:rPr lang="cs-CZ" altLang="en-US" dirty="0" err="1"/>
              <a:t>RI</a:t>
            </a:r>
            <a:endParaRPr lang="cs-CZ" alt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482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Mastocyty a obrana proti parazitům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spcBef>
                <a:spcPts val="500"/>
              </a:spcBef>
              <a:buFont typeface="Wingdings" pitchFamily="2" charset="2"/>
              <a:buChar char="§"/>
            </a:pPr>
            <a:r>
              <a:rPr lang="cs-CZ" altLang="en-US" dirty="0"/>
              <a:t>iniciace </a:t>
            </a:r>
            <a:r>
              <a:rPr lang="cs-CZ" altLang="en-US" dirty="0" err="1"/>
              <a:t>degranulace</a:t>
            </a:r>
            <a:r>
              <a:rPr lang="cs-CZ" altLang="en-US" dirty="0"/>
              <a:t> mastocytu ( fúze cytoplazmatických granulí s povrchovou membránou a uvolnění jejich obsahu) – uvolnění histaminu</a:t>
            </a:r>
          </a:p>
          <a:p>
            <a:pPr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</a:pPr>
            <a:endParaRPr lang="cs-CZ" altLang="en-US" dirty="0"/>
          </a:p>
          <a:p>
            <a:pPr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cs-CZ" altLang="en-US" dirty="0"/>
              <a:t>Histamin způsobuje vasodilataci, zvýšení vaskulární permeability, erytém, edém, svědění, kontrakci hladké svaloviny bronchů, zvýšení peristaltiky střev, zvýšení sekrece hlenu slizničními žlázkami v respiračním traktu a </a:t>
            </a:r>
            <a:r>
              <a:rPr lang="cs-CZ" altLang="en-US" dirty="0" err="1"/>
              <a:t>GITu</a:t>
            </a:r>
            <a:r>
              <a:rPr lang="cs-CZ" altLang="en-US" dirty="0"/>
              <a:t>.</a:t>
            </a:r>
          </a:p>
          <a:p>
            <a:pPr>
              <a:spcBef>
                <a:spcPts val="500"/>
              </a:spcBef>
              <a:buFont typeface="Wingdings" pitchFamily="2" charset="2"/>
              <a:buChar char="§"/>
            </a:pPr>
            <a:endParaRPr lang="cs-CZ" altLang="en-US" dirty="0"/>
          </a:p>
          <a:p>
            <a:pPr>
              <a:spcBef>
                <a:spcPts val="500"/>
              </a:spcBef>
              <a:buFont typeface="Wingdings" pitchFamily="2" charset="2"/>
              <a:buChar char="§"/>
            </a:pPr>
            <a:r>
              <a:rPr lang="cs-CZ" altLang="en-US" dirty="0"/>
              <a:t>aktivace metabolismu kyseliny arachidonové (</a:t>
            </a:r>
            <a:r>
              <a:rPr lang="cs-CZ" altLang="en-US" dirty="0" err="1"/>
              <a:t>leukotrien</a:t>
            </a:r>
            <a:r>
              <a:rPr lang="cs-CZ" altLang="en-US" dirty="0"/>
              <a:t> C4, prostaglandin PGD2) - amplifikace zánětlivé reakce</a:t>
            </a:r>
          </a:p>
          <a:p>
            <a:pPr>
              <a:spcBef>
                <a:spcPts val="500"/>
              </a:spcBef>
              <a:buFont typeface="Wingdings" pitchFamily="2" charset="2"/>
              <a:buChar char="§"/>
            </a:pPr>
            <a:endParaRPr lang="cs-CZ" altLang="en-US" dirty="0"/>
          </a:p>
          <a:p>
            <a:pPr>
              <a:spcBef>
                <a:spcPts val="500"/>
              </a:spcBef>
              <a:buFont typeface="Wingdings" pitchFamily="2" charset="2"/>
              <a:buChar char="§"/>
            </a:pPr>
            <a:r>
              <a:rPr lang="cs-CZ" altLang="en-US" dirty="0"/>
              <a:t>zahájení produkce </a:t>
            </a:r>
            <a:r>
              <a:rPr lang="cs-CZ" altLang="en-US" dirty="0" err="1"/>
              <a:t>cytokinů</a:t>
            </a:r>
            <a:r>
              <a:rPr lang="cs-CZ" altLang="en-US" dirty="0"/>
              <a:t> (TNF, TGF</a:t>
            </a:r>
            <a:r>
              <a:rPr lang="cs-CZ" altLang="en-US" b="1" dirty="0">
                <a:latin typeface="Symbol" pitchFamily="18" charset="2"/>
              </a:rPr>
              <a:t></a:t>
            </a:r>
            <a:r>
              <a:rPr lang="cs-CZ" altLang="en-US" dirty="0"/>
              <a:t>, IL-4,5,6…) mastocytem</a:t>
            </a:r>
          </a:p>
          <a:p>
            <a:pPr>
              <a:spcBef>
                <a:spcPts val="500"/>
              </a:spcBef>
              <a:buFont typeface="Wingdings" pitchFamily="2" charset="2"/>
              <a:buChar char="q"/>
            </a:pPr>
            <a:endParaRPr lang="cs-CZ" alt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044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Imunita proti parazitům - p</a:t>
            </a:r>
            <a:r>
              <a:rPr lang="cs-CZ" altLang="en-US" dirty="0" smtClean="0"/>
              <a:t>ozdější </a:t>
            </a:r>
            <a:r>
              <a:rPr lang="cs-CZ" altLang="en-US" dirty="0"/>
              <a:t>stadium infekce</a:t>
            </a:r>
            <a:br>
              <a:rPr lang="cs-CZ" altLang="en-US" dirty="0"/>
            </a:br>
            <a:endParaRPr lang="en-GB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 eaLnBrk="1" hangingPunct="1">
              <a:defRPr/>
            </a:pPr>
            <a:r>
              <a:rPr lang="cs-CZ" altLang="en-US" sz="3200" dirty="0" smtClean="0"/>
              <a:t>Th1, produkce Ab vyšších tříd</a:t>
            </a:r>
          </a:p>
          <a:p>
            <a:pPr lvl="1" eaLnBrk="1" hangingPunct="1">
              <a:defRPr/>
            </a:pPr>
            <a:r>
              <a:rPr lang="cs-CZ" altLang="en-US" sz="3200" dirty="0" err="1" smtClean="0"/>
              <a:t>Eosinofily</a:t>
            </a:r>
            <a:r>
              <a:rPr lang="cs-CZ" altLang="en-US" sz="3200" dirty="0" smtClean="0"/>
              <a:t>:</a:t>
            </a:r>
          </a:p>
          <a:p>
            <a:pPr lvl="2" eaLnBrk="1" hangingPunct="1">
              <a:defRPr/>
            </a:pPr>
            <a:r>
              <a:rPr lang="cs-CZ" altLang="en-US" sz="3200" dirty="0" smtClean="0"/>
              <a:t>Aktivace vlivem IL-5 (z Th2)</a:t>
            </a:r>
          </a:p>
          <a:p>
            <a:pPr lvl="2" eaLnBrk="1" hangingPunct="1">
              <a:defRPr/>
            </a:pPr>
            <a:r>
              <a:rPr lang="cs-CZ" altLang="en-US" sz="3200" dirty="0" smtClean="0"/>
              <a:t> fagocytóza komplexu </a:t>
            </a:r>
            <a:r>
              <a:rPr lang="cs-CZ" altLang="en-US" sz="3200" dirty="0" err="1" smtClean="0"/>
              <a:t>IgE+parazitární</a:t>
            </a:r>
            <a:r>
              <a:rPr lang="cs-CZ" altLang="en-US" sz="3200" dirty="0" smtClean="0"/>
              <a:t> částice prostřednictvím svých </a:t>
            </a:r>
            <a:r>
              <a:rPr lang="cs-CZ" altLang="en-US" sz="3200" dirty="0" err="1" smtClean="0"/>
              <a:t>IgE</a:t>
            </a:r>
            <a:r>
              <a:rPr lang="cs-CZ" altLang="en-US" sz="3200" dirty="0" smtClean="0"/>
              <a:t> receptorů</a:t>
            </a:r>
          </a:p>
          <a:p>
            <a:pPr lvl="2">
              <a:defRPr/>
            </a:pPr>
            <a:r>
              <a:rPr lang="cs-CZ" altLang="en-US" sz="3200" dirty="0" err="1"/>
              <a:t>eosinofily</a:t>
            </a:r>
            <a:r>
              <a:rPr lang="cs-CZ" altLang="en-US" sz="3200" dirty="0"/>
              <a:t> proti parazitům používají extracelulární baktericidní látky uvolněné z granulí (eosinofilní </a:t>
            </a:r>
            <a:r>
              <a:rPr lang="cs-CZ" altLang="en-US" sz="3200" dirty="0" err="1"/>
              <a:t>katoinický</a:t>
            </a:r>
            <a:r>
              <a:rPr lang="cs-CZ" altLang="en-US" sz="3200" dirty="0"/>
              <a:t> protein, proteázy)</a:t>
            </a:r>
          </a:p>
          <a:p>
            <a:pPr lvl="2" eaLnBrk="1" hangingPunct="1">
              <a:defRPr/>
            </a:pPr>
            <a:endParaRPr lang="cs-CZ" alt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99018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Vaginální mikroflóra</a:t>
            </a:r>
            <a:endParaRPr lang="en-GB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 eaLnBrk="1" hangingPunct="1">
              <a:defRPr/>
            </a:pPr>
            <a:r>
              <a:rPr lang="cs-CZ" altLang="en-US" sz="3200" dirty="0" err="1" smtClean="0"/>
              <a:t>Lactobacillus</a:t>
            </a:r>
            <a:r>
              <a:rPr lang="cs-CZ" altLang="en-US" sz="3200" dirty="0" smtClean="0"/>
              <a:t> </a:t>
            </a:r>
            <a:r>
              <a:rPr lang="cs-CZ" altLang="en-US" sz="3200" dirty="0" err="1" smtClean="0"/>
              <a:t>vaginalis</a:t>
            </a:r>
            <a:r>
              <a:rPr lang="cs-CZ" altLang="en-US" sz="3200" dirty="0" smtClean="0"/>
              <a:t> – produkce </a:t>
            </a:r>
            <a:r>
              <a:rPr lang="cs-CZ" altLang="en-US" sz="3200" dirty="0" err="1" smtClean="0"/>
              <a:t>kys</a:t>
            </a:r>
            <a:r>
              <a:rPr lang="cs-CZ" altLang="en-US" sz="3200" dirty="0" smtClean="0"/>
              <a:t>. mléčné, snižuje pH prostředí</a:t>
            </a:r>
          </a:p>
          <a:p>
            <a:pPr lvl="2" eaLnBrk="1" hangingPunct="1">
              <a:defRPr/>
            </a:pPr>
            <a:r>
              <a:rPr lang="cs-CZ" altLang="en-US" sz="3200" dirty="0" smtClean="0"/>
              <a:t>Vaginální </a:t>
            </a:r>
            <a:r>
              <a:rPr lang="cs-CZ" altLang="en-US" sz="3200" dirty="0" err="1" smtClean="0"/>
              <a:t>epitelie</a:t>
            </a:r>
            <a:r>
              <a:rPr lang="cs-CZ" altLang="en-US" sz="3200" dirty="0" smtClean="0"/>
              <a:t> – tvorba glykogenu (kontrolována estrogenem)…glukóza + </a:t>
            </a:r>
            <a:r>
              <a:rPr lang="cs-CZ" altLang="en-US" sz="3200" dirty="0" err="1" smtClean="0"/>
              <a:t>Lactobacillus</a:t>
            </a:r>
            <a:r>
              <a:rPr lang="cs-CZ" altLang="en-US" sz="3200" dirty="0" smtClean="0"/>
              <a:t>…</a:t>
            </a:r>
            <a:r>
              <a:rPr lang="cs-CZ" altLang="en-US" sz="3200" dirty="0" err="1" smtClean="0"/>
              <a:t>kys</a:t>
            </a:r>
            <a:r>
              <a:rPr lang="cs-CZ" altLang="en-US" sz="3200" dirty="0" smtClean="0"/>
              <a:t>. mléčná</a:t>
            </a:r>
          </a:p>
          <a:p>
            <a:pPr lvl="2" eaLnBrk="1" hangingPunct="1">
              <a:defRPr/>
            </a:pPr>
            <a:r>
              <a:rPr lang="cs-CZ" altLang="en-US" sz="3200" b="1" dirty="0" smtClean="0"/>
              <a:t>Přirozená mikroflóra je určována endokrinním systémem</a:t>
            </a:r>
          </a:p>
        </p:txBody>
      </p:sp>
    </p:spTree>
    <p:extLst>
      <p:ext uri="{BB962C8B-B14F-4D97-AF65-F5344CB8AC3E}">
        <p14:creationId xmlns:p14="http://schemas.microsoft.com/office/powerpoint/2010/main" val="179742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Funkce </a:t>
            </a:r>
            <a:r>
              <a:rPr lang="cs-CZ" dirty="0" err="1" smtClean="0"/>
              <a:t>eosinofilů</a:t>
            </a:r>
            <a:endParaRPr lang="en-GB" dirty="0"/>
          </a:p>
        </p:txBody>
      </p:sp>
      <p:pic>
        <p:nvPicPr>
          <p:cNvPr id="4" name="Picture 6" descr="http://ts2.mm.bing.net/th?id=H.4729254106892841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60848"/>
            <a:ext cx="7416824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45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Mechanismy úniku </a:t>
            </a:r>
            <a:r>
              <a:rPr lang="cs-CZ" dirty="0" smtClean="0"/>
              <a:t>parazitů před </a:t>
            </a:r>
            <a:r>
              <a:rPr lang="cs-CZ" dirty="0"/>
              <a:t>obrannými reakcemi organismu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Antigenní variace –Trypanosoma, </a:t>
            </a:r>
            <a:r>
              <a:rPr lang="cs-CZ" dirty="0" err="1" smtClean="0"/>
              <a:t>Plasmodium</a:t>
            </a:r>
            <a:endParaRPr lang="cs-CZ" dirty="0" smtClean="0"/>
          </a:p>
          <a:p>
            <a:r>
              <a:rPr lang="cs-CZ" dirty="0" smtClean="0"/>
              <a:t>Získaná rezistence ke komplementovému systému</a:t>
            </a:r>
          </a:p>
          <a:p>
            <a:r>
              <a:rPr lang="cs-CZ" dirty="0" smtClean="0"/>
              <a:t>Inhibice hostitelovy imunitní odpovědi</a:t>
            </a:r>
          </a:p>
          <a:p>
            <a:r>
              <a:rPr lang="cs-CZ" dirty="0" smtClean="0"/>
              <a:t>Snížení exprese </a:t>
            </a:r>
            <a:r>
              <a:rPr lang="cs-CZ" dirty="0" err="1" smtClean="0"/>
              <a:t>Ag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377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en-US" smtClean="0"/>
              <a:t>Tkáňové poškození infekcemi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en-US" smtClean="0"/>
              <a:t>Přímé mechanismy – toxiny, cytopatický efekt</a:t>
            </a:r>
          </a:p>
          <a:p>
            <a:pPr eaLnBrk="1" hangingPunct="1">
              <a:defRPr/>
            </a:pPr>
            <a:r>
              <a:rPr lang="cs-CZ" altLang="en-US" smtClean="0"/>
              <a:t>Nepřímé mechanismy – poškozující reakce</a:t>
            </a:r>
          </a:p>
          <a:p>
            <a:pPr lvl="1" eaLnBrk="1" hangingPunct="1">
              <a:defRPr/>
            </a:pPr>
            <a:r>
              <a:rPr lang="cs-CZ" altLang="en-US" smtClean="0"/>
              <a:t>Přechodné</a:t>
            </a:r>
          </a:p>
          <a:p>
            <a:pPr lvl="1" eaLnBrk="1" hangingPunct="1">
              <a:defRPr/>
            </a:pPr>
            <a:r>
              <a:rPr lang="cs-CZ" altLang="en-US" smtClean="0"/>
              <a:t>Chronický zánět – trvalé, autoimunita</a:t>
            </a:r>
          </a:p>
        </p:txBody>
      </p:sp>
    </p:spTree>
    <p:extLst>
      <p:ext uri="{BB962C8B-B14F-4D97-AF65-F5344CB8AC3E}">
        <p14:creationId xmlns:p14="http://schemas.microsoft.com/office/powerpoint/2010/main" val="261523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6048375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endParaRPr lang="cs-CZ" sz="4000" b="1" dirty="0" smtClean="0">
              <a:solidFill>
                <a:srgbClr val="0066FF"/>
              </a:solidFill>
            </a:endParaRPr>
          </a:p>
          <a:p>
            <a:pPr algn="ctr" eaLnBrk="1" hangingPunct="1">
              <a:buFontTx/>
              <a:buNone/>
              <a:defRPr/>
            </a:pPr>
            <a:endParaRPr lang="cs-CZ" sz="4000" b="1" dirty="0" smtClean="0">
              <a:solidFill>
                <a:srgbClr val="0066FF"/>
              </a:solidFill>
            </a:endParaRPr>
          </a:p>
          <a:p>
            <a:pPr algn="ctr" eaLnBrk="1" hangingPunct="1">
              <a:buFontTx/>
              <a:buNone/>
              <a:defRPr/>
            </a:pPr>
            <a:endParaRPr lang="cs-CZ" sz="4000" b="1" dirty="0" smtClean="0">
              <a:solidFill>
                <a:srgbClr val="0066FF"/>
              </a:solidFill>
            </a:endParaRPr>
          </a:p>
          <a:p>
            <a:pPr algn="ctr" eaLnBrk="1" hangingPunct="1">
              <a:buFontTx/>
              <a:buNone/>
              <a:defRPr/>
            </a:pPr>
            <a:r>
              <a:rPr lang="cs-CZ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Možnosti léčebného ovlivnění imunitního systému</a:t>
            </a:r>
          </a:p>
        </p:txBody>
      </p:sp>
    </p:spTree>
    <p:extLst>
      <p:ext uri="{BB962C8B-B14F-4D97-AF65-F5344CB8AC3E}">
        <p14:creationId xmlns:p14="http://schemas.microsoft.com/office/powerpoint/2010/main" val="330870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583247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cs-CZ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Kauzální léčba</a:t>
            </a:r>
            <a:r>
              <a:rPr lang="cs-CZ" b="1" dirty="0" smtClean="0"/>
              <a:t> </a:t>
            </a:r>
            <a:endParaRPr lang="cs-CZ" sz="2000" dirty="0" smtClean="0"/>
          </a:p>
          <a:p>
            <a:pPr eaLnBrk="1" hangingPunct="1">
              <a:buFontTx/>
              <a:buNone/>
              <a:defRPr/>
            </a:pPr>
            <a:endParaRPr lang="cs-CZ" sz="2000" b="1" u="sng" dirty="0" smtClean="0"/>
          </a:p>
          <a:p>
            <a:pPr eaLnBrk="1" hangingPunct="1">
              <a:buFontTx/>
              <a:buNone/>
              <a:defRPr/>
            </a:pPr>
            <a:r>
              <a:rPr lang="cs-CZ" b="1" dirty="0" smtClean="0">
                <a:solidFill>
                  <a:srgbClr val="CC00CC"/>
                </a:solidFill>
              </a:rPr>
              <a:t>a) transplantace kmenových buněk</a:t>
            </a:r>
          </a:p>
          <a:p>
            <a:pPr eaLnBrk="1" hangingPunct="1">
              <a:buFontTx/>
              <a:buNone/>
              <a:defRPr/>
            </a:pPr>
            <a:endParaRPr lang="cs-CZ" b="1" u="sng" dirty="0" smtClean="0"/>
          </a:p>
          <a:p>
            <a:pPr eaLnBrk="1" hangingPunct="1"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cs-CZ" sz="2000" dirty="0" smtClean="0"/>
              <a:t>u závažných vrozených poruch imunitního systému (některá </a:t>
            </a:r>
            <a:r>
              <a:rPr lang="cs-CZ" sz="2000" dirty="0" err="1" smtClean="0"/>
              <a:t>lymfoproliferativní</a:t>
            </a:r>
            <a:r>
              <a:rPr lang="cs-CZ" sz="2000" dirty="0" smtClean="0"/>
              <a:t> a myeloproliferativní onemocnění, deficience typu SCID)</a:t>
            </a:r>
          </a:p>
          <a:p>
            <a:pPr eaLnBrk="1" hangingPunct="1">
              <a:buClr>
                <a:schemeClr val="bg1"/>
              </a:buClr>
              <a:buFont typeface="Wingdings" pitchFamily="2" charset="2"/>
              <a:buChar char="§"/>
              <a:defRPr/>
            </a:pPr>
            <a:endParaRPr lang="cs-CZ" sz="2000" dirty="0" smtClean="0"/>
          </a:p>
          <a:p>
            <a:pPr eaLnBrk="1" hangingPunct="1"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cs-CZ" sz="2000" dirty="0" smtClean="0"/>
              <a:t>komplikace : infekční komplikace</a:t>
            </a:r>
          </a:p>
          <a:p>
            <a:pPr eaLnBrk="1" hangingPunct="1"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cs-CZ" sz="2000" dirty="0" smtClean="0">
                <a:solidFill>
                  <a:srgbClr val="0066FF"/>
                </a:solidFill>
              </a:rPr>
              <a:t>                          </a:t>
            </a:r>
            <a:r>
              <a:rPr lang="cs-CZ" sz="2000" dirty="0" smtClean="0"/>
              <a:t>reakce štěpu proti hostiteli</a:t>
            </a:r>
          </a:p>
          <a:p>
            <a:pPr eaLnBrk="1" hangingPunct="1">
              <a:buClr>
                <a:schemeClr val="bg1"/>
              </a:buClr>
              <a:buFont typeface="Wingdings" pitchFamily="2" charset="2"/>
              <a:buChar char="§"/>
              <a:defRPr/>
            </a:pPr>
            <a:endParaRPr lang="cs-CZ" sz="2000" dirty="0" smtClean="0"/>
          </a:p>
          <a:p>
            <a:pPr eaLnBrk="1" hangingPunct="1"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cs-CZ" sz="2000" dirty="0" smtClean="0"/>
              <a:t> získání kmenových buněk - odběrem z lopaty kosti kyčelní</a:t>
            </a:r>
          </a:p>
          <a:p>
            <a:pPr eaLnBrk="1" hangingPunct="1"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cs-CZ" sz="2000" dirty="0" smtClean="0"/>
              <a:t>                                                 - z pupečníkové krve</a:t>
            </a:r>
          </a:p>
          <a:p>
            <a:pPr eaLnBrk="1" hangingPunct="1"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cs-CZ" sz="2000" dirty="0" smtClean="0"/>
              <a:t>                                                 - z periferní krve po stimulaci GM-CSF</a:t>
            </a:r>
          </a:p>
          <a:p>
            <a:pPr eaLnBrk="1" hangingPunct="1">
              <a:buClr>
                <a:schemeClr val="bg1"/>
              </a:buClr>
              <a:buFont typeface="Wingdings" pitchFamily="2" charset="2"/>
              <a:buChar char="§"/>
              <a:defRPr/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151428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8229600" cy="48244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en-US" b="1" smtClean="0">
                <a:solidFill>
                  <a:srgbClr val="CC00CC"/>
                </a:solidFill>
              </a:rPr>
              <a:t>b) genová terapie</a:t>
            </a:r>
            <a:endParaRPr lang="cs-CZ" altLang="en-US" sz="2000" smtClean="0">
              <a:solidFill>
                <a:srgbClr val="CC00CC"/>
              </a:solidFill>
            </a:endParaRPr>
          </a:p>
          <a:p>
            <a:pPr eaLnBrk="1" hangingPunct="1">
              <a:buFontTx/>
              <a:buNone/>
            </a:pPr>
            <a:endParaRPr lang="cs-CZ" altLang="en-US" sz="2000" smtClean="0"/>
          </a:p>
          <a:p>
            <a:pPr eaLnBrk="1" hangingPunct="1">
              <a:buClr>
                <a:schemeClr val="bg1"/>
              </a:buClr>
              <a:buFont typeface="Wingdings" pitchFamily="2" charset="2"/>
              <a:buChar char="§"/>
            </a:pPr>
            <a:r>
              <a:rPr lang="cs-CZ" altLang="en-US" sz="2400" smtClean="0"/>
              <a:t>pomocí vhodného expresního vektoru je do lymfocytů nebo kmenových buněk vnesen funkční gen, který nahrazuje nefunkční gen</a:t>
            </a:r>
          </a:p>
          <a:p>
            <a:pPr eaLnBrk="1" hangingPunct="1">
              <a:buClr>
                <a:schemeClr val="bg1"/>
              </a:buClr>
              <a:buFont typeface="Wingdings" pitchFamily="2" charset="2"/>
              <a:buChar char="§"/>
            </a:pPr>
            <a:endParaRPr lang="cs-CZ" altLang="en-US" sz="2400" smtClean="0"/>
          </a:p>
          <a:p>
            <a:pPr eaLnBrk="1" hangingPunct="1">
              <a:buClr>
                <a:schemeClr val="bg1"/>
              </a:buClr>
              <a:buFont typeface="Wingdings" pitchFamily="2" charset="2"/>
              <a:buChar char="§"/>
            </a:pPr>
            <a:r>
              <a:rPr lang="cs-CZ" altLang="en-US" sz="2400" smtClean="0"/>
              <a:t>použito jako léčba některých případů SCID</a:t>
            </a:r>
            <a:endParaRPr lang="cs-CZ" altLang="en-US" sz="2400" b="1" u="sng" smtClean="0"/>
          </a:p>
        </p:txBody>
      </p:sp>
    </p:spTree>
    <p:extLst>
      <p:ext uri="{BB962C8B-B14F-4D97-AF65-F5344CB8AC3E}">
        <p14:creationId xmlns:p14="http://schemas.microsoft.com/office/powerpoint/2010/main" val="98705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20713"/>
            <a:ext cx="8229600" cy="5761037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cs-CZ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Substituční léčba</a:t>
            </a:r>
            <a:endParaRPr lang="cs-CZ" sz="36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endParaRPr lang="cs-CZ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cs-CZ" sz="2000" dirty="0" smtClean="0"/>
              <a:t>autologní transplantace kmenových buněk po chemoterapii a radioterapii 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endParaRPr lang="cs-CZ" sz="2000" dirty="0" smtClean="0"/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cs-CZ" sz="2000" dirty="0" smtClean="0"/>
              <a:t>léčba intravenózními </a:t>
            </a:r>
            <a:r>
              <a:rPr lang="cs-CZ" sz="2000" dirty="0" err="1" smtClean="0"/>
              <a:t>imunoglobulíny</a:t>
            </a:r>
            <a:r>
              <a:rPr lang="cs-CZ" sz="2000" dirty="0" smtClean="0"/>
              <a:t> (pochází z plazmy dárců krve)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endParaRPr lang="cs-CZ" sz="2000" dirty="0" smtClean="0"/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cs-CZ" sz="2000" dirty="0" smtClean="0"/>
              <a:t>substituce C1 inhibitoru u hereditárního </a:t>
            </a:r>
            <a:r>
              <a:rPr lang="cs-CZ" sz="2000" dirty="0" err="1" smtClean="0"/>
              <a:t>angioedému</a:t>
            </a:r>
            <a:endParaRPr lang="cs-CZ" sz="2000" dirty="0" smtClean="0"/>
          </a:p>
          <a:p>
            <a:pPr eaLnBrk="1" hangingPunct="1">
              <a:buFont typeface="Wingdings" pitchFamily="2" charset="2"/>
              <a:buChar char="§"/>
              <a:defRPr/>
            </a:pPr>
            <a:endParaRPr lang="cs-CZ" sz="2000" dirty="0" smtClean="0"/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cs-CZ" sz="2000" dirty="0" smtClean="0"/>
              <a:t>substituce erytropoetinu u pacientů s chronickým renálním selháním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endParaRPr lang="cs-CZ" sz="2000" dirty="0" smtClean="0"/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cs-CZ" sz="2000" dirty="0" smtClean="0"/>
              <a:t>substituce G-CSF u </a:t>
            </a:r>
            <a:r>
              <a:rPr lang="cs-CZ" sz="2000" dirty="0" err="1" smtClean="0"/>
              <a:t>agranulocytózy</a:t>
            </a:r>
            <a:r>
              <a:rPr lang="cs-CZ" sz="2000" dirty="0" smtClean="0"/>
              <a:t> (</a:t>
            </a:r>
            <a:r>
              <a:rPr lang="cs-CZ" sz="2000" dirty="0" err="1" smtClean="0"/>
              <a:t>Kostmannova</a:t>
            </a:r>
            <a:r>
              <a:rPr lang="cs-CZ" sz="2000" dirty="0" smtClean="0"/>
              <a:t> syndromu)</a:t>
            </a:r>
          </a:p>
        </p:txBody>
      </p:sp>
    </p:spTree>
    <p:extLst>
      <p:ext uri="{BB962C8B-B14F-4D97-AF65-F5344CB8AC3E}">
        <p14:creationId xmlns:p14="http://schemas.microsoft.com/office/powerpoint/2010/main" val="334802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Imunomodulace</a:t>
            </a:r>
            <a:endParaRPr lang="cs-CZ" sz="36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altLang="en-US" sz="2000" b="1" smtClean="0"/>
              <a:t>Imunomodulace</a:t>
            </a:r>
            <a:r>
              <a:rPr lang="cs-CZ" altLang="en-US" sz="2000" smtClean="0"/>
              <a:t> = léčebný postup směřující k úpravě narušených </a:t>
            </a:r>
            <a:br>
              <a:rPr lang="cs-CZ" altLang="en-US" sz="2000" smtClean="0"/>
            </a:br>
            <a:r>
              <a:rPr lang="cs-CZ" altLang="en-US" sz="2000" smtClean="0"/>
              <a:t>                           imunitních funkcí</a:t>
            </a:r>
          </a:p>
          <a:p>
            <a:pPr eaLnBrk="1" hangingPunct="1">
              <a:buFontTx/>
              <a:buNone/>
            </a:pPr>
            <a:r>
              <a:rPr lang="cs-CZ" altLang="en-US" sz="2000" smtClean="0"/>
              <a:t>			</a:t>
            </a:r>
          </a:p>
          <a:p>
            <a:pPr eaLnBrk="1" hangingPunct="1">
              <a:buFontTx/>
              <a:buNone/>
            </a:pPr>
            <a:r>
              <a:rPr lang="cs-CZ" altLang="en-US" sz="2000" smtClean="0"/>
              <a:t>			   - imunostimulace 	- nespecifická</a:t>
            </a:r>
          </a:p>
          <a:p>
            <a:pPr eaLnBrk="1" hangingPunct="1">
              <a:buFontTx/>
              <a:buNone/>
            </a:pPr>
            <a:r>
              <a:rPr lang="cs-CZ" altLang="en-US" sz="2000" smtClean="0"/>
              <a:t>						- antigenně specifická</a:t>
            </a:r>
          </a:p>
          <a:p>
            <a:pPr eaLnBrk="1" hangingPunct="1">
              <a:buFontTx/>
              <a:buNone/>
            </a:pPr>
            <a:endParaRPr lang="cs-CZ" altLang="en-US" sz="2000" smtClean="0"/>
          </a:p>
          <a:p>
            <a:pPr eaLnBrk="1" hangingPunct="1">
              <a:buFontTx/>
              <a:buNone/>
            </a:pPr>
            <a:r>
              <a:rPr lang="cs-CZ" altLang="en-US" sz="2000" smtClean="0"/>
              <a:t>			   - imunosuprese	- nespecifická</a:t>
            </a:r>
          </a:p>
          <a:p>
            <a:pPr eaLnBrk="1" hangingPunct="1">
              <a:buFontTx/>
              <a:buNone/>
            </a:pPr>
            <a:r>
              <a:rPr lang="cs-CZ" altLang="en-US" sz="2000" smtClean="0"/>
              <a:t>						- antigenně specifická</a:t>
            </a:r>
          </a:p>
          <a:p>
            <a:pPr eaLnBrk="1" hangingPunct="1">
              <a:buFontTx/>
              <a:buNone/>
            </a:pPr>
            <a:endParaRPr lang="cs-CZ" altLang="en-US" sz="2000" smtClean="0"/>
          </a:p>
          <a:p>
            <a:pPr eaLnBrk="1" hangingPunct="1">
              <a:buFontTx/>
              <a:buNone/>
            </a:pPr>
            <a:endParaRPr lang="cs-CZ" altLang="en-US" sz="2000" smtClean="0"/>
          </a:p>
          <a:p>
            <a:pPr eaLnBrk="1" hangingPunct="1">
              <a:buFontTx/>
              <a:buNone/>
            </a:pPr>
            <a:endParaRPr lang="cs-CZ" altLang="en-US" sz="2000" smtClean="0"/>
          </a:p>
          <a:p>
            <a:pPr eaLnBrk="1" hangingPunct="1"/>
            <a:endParaRPr lang="cs-CZ" altLang="en-US" sz="2000" smtClean="0"/>
          </a:p>
        </p:txBody>
      </p:sp>
    </p:spTree>
    <p:extLst>
      <p:ext uri="{BB962C8B-B14F-4D97-AF65-F5344CB8AC3E}">
        <p14:creationId xmlns:p14="http://schemas.microsoft.com/office/powerpoint/2010/main" val="332403274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9055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cs-CZ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Nespecifická </a:t>
            </a:r>
            <a:r>
              <a:rPr lang="cs-CZ" sz="3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imunomodulační</a:t>
            </a:r>
            <a:r>
              <a:rPr lang="cs-CZ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léčba</a:t>
            </a:r>
          </a:p>
          <a:p>
            <a:pPr eaLnBrk="1" hangingPunct="1">
              <a:buFontTx/>
              <a:buNone/>
              <a:defRPr/>
            </a:pPr>
            <a:endParaRPr lang="cs-CZ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r>
              <a:rPr lang="cs-CZ" b="1" dirty="0" smtClean="0">
                <a:solidFill>
                  <a:srgbClr val="CC00CC"/>
                </a:solidFill>
              </a:rPr>
              <a:t>a) nespecifická imunosupresivní léčba</a:t>
            </a:r>
            <a:endParaRPr lang="cs-CZ" sz="2000" b="1" dirty="0" smtClean="0">
              <a:solidFill>
                <a:srgbClr val="CC00CC"/>
              </a:solidFill>
            </a:endParaRPr>
          </a:p>
          <a:p>
            <a:pPr eaLnBrk="1" hangingPunct="1">
              <a:buFontTx/>
              <a:buNone/>
              <a:defRPr/>
            </a:pPr>
            <a:endParaRPr lang="cs-CZ" sz="2000" b="1" dirty="0" smtClean="0">
              <a:solidFill>
                <a:srgbClr val="CC00CC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cs-CZ" sz="2000" b="1" dirty="0" smtClean="0"/>
              <a:t>nespecifická</a:t>
            </a:r>
            <a:r>
              <a:rPr lang="cs-CZ" sz="2000" dirty="0" smtClean="0"/>
              <a:t> = postihuje nejen nežádoucí </a:t>
            </a:r>
            <a:r>
              <a:rPr lang="cs-CZ" sz="2000" dirty="0" err="1" smtClean="0"/>
              <a:t>autoreaktivní</a:t>
            </a:r>
            <a:r>
              <a:rPr lang="cs-CZ" sz="2000" dirty="0" smtClean="0"/>
              <a:t> a </a:t>
            </a:r>
            <a:r>
              <a:rPr lang="cs-CZ" sz="2000" dirty="0" err="1" smtClean="0"/>
              <a:t>aloreaktivní</a:t>
            </a:r>
            <a:r>
              <a:rPr lang="cs-CZ" sz="2000" dirty="0" smtClean="0"/>
              <a:t> </a:t>
            </a:r>
          </a:p>
          <a:p>
            <a:pPr eaLnBrk="1" hangingPunct="1">
              <a:buFontTx/>
              <a:buNone/>
              <a:defRPr/>
            </a:pPr>
            <a:r>
              <a:rPr lang="cs-CZ" sz="2000" dirty="0" smtClean="0"/>
              <a:t>                          lymfocyty, ale i ostatní složky imunity (riziko snížení </a:t>
            </a:r>
            <a:br>
              <a:rPr lang="cs-CZ" sz="2000" dirty="0" smtClean="0"/>
            </a:br>
            <a:r>
              <a:rPr lang="cs-CZ" sz="2000" dirty="0" smtClean="0"/>
              <a:t>                     antiinfekční a protinádorové imunity)</a:t>
            </a:r>
            <a:endParaRPr lang="cs-CZ" dirty="0" smtClean="0"/>
          </a:p>
          <a:p>
            <a:pPr eaLnBrk="1" hangingPunct="1">
              <a:buFontTx/>
              <a:buNone/>
              <a:defRPr/>
            </a:pPr>
            <a:endParaRPr lang="cs-CZ" sz="2000" dirty="0" smtClean="0">
              <a:solidFill>
                <a:srgbClr val="0066FF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cs-CZ" sz="2000" dirty="0" smtClean="0">
                <a:solidFill>
                  <a:srgbClr val="0066FF"/>
                </a:solidFill>
              </a:rPr>
              <a:t>  </a:t>
            </a:r>
            <a:r>
              <a:rPr lang="cs-CZ" sz="2000" dirty="0" smtClean="0"/>
              <a:t>používá se u léčby autoimunitních chorob, u orgánových transplantací a někdy u závažných stavů alergií </a:t>
            </a:r>
          </a:p>
          <a:p>
            <a:pPr eaLnBrk="1" hangingPunct="1">
              <a:buFontTx/>
              <a:buNone/>
              <a:defRPr/>
            </a:pPr>
            <a:endParaRPr lang="cs-CZ" sz="2000" dirty="0" smtClean="0"/>
          </a:p>
          <a:p>
            <a:pPr eaLnBrk="1" hangingPunct="1">
              <a:buFontTx/>
              <a:buNone/>
              <a:defRPr/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273515548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748713" cy="56165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1) kortikoidy</a:t>
            </a:r>
            <a:r>
              <a:rPr lang="cs-CZ" sz="2400" dirty="0" smtClean="0"/>
              <a:t> - protizánětlivý, imunosupresivní účinek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2400" dirty="0" smtClean="0"/>
              <a:t>                  - blokují aktivitu transkripčních faktorů (AP-1, </a:t>
            </a:r>
            <a:r>
              <a:rPr lang="cs-CZ" sz="2400" dirty="0" err="1" smtClean="0"/>
              <a:t>NF</a:t>
            </a:r>
            <a:r>
              <a:rPr lang="cs-CZ" sz="2400" dirty="0" err="1" smtClean="0">
                <a:latin typeface="Symbol" pitchFamily="18" charset="2"/>
              </a:rPr>
              <a:t>k</a:t>
            </a:r>
            <a:r>
              <a:rPr lang="cs-CZ" sz="2400" dirty="0" err="1" smtClean="0"/>
              <a:t>B</a:t>
            </a:r>
            <a:r>
              <a:rPr lang="cs-CZ" sz="2400" dirty="0" smtClean="0"/>
              <a:t>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2400" dirty="0" smtClean="0"/>
              <a:t>                  - potlačují expresi genů (IL-2, IL-1, fosfolipáza A, </a:t>
            </a:r>
            <a:br>
              <a:rPr lang="cs-CZ" sz="2400" dirty="0" smtClean="0"/>
            </a:br>
            <a:r>
              <a:rPr lang="cs-CZ" sz="2400" dirty="0" smtClean="0"/>
              <a:t>               </a:t>
            </a:r>
            <a:r>
              <a:rPr lang="cs-CZ" sz="2400" dirty="0" err="1" smtClean="0"/>
              <a:t>MHCgpII</a:t>
            </a:r>
            <a:r>
              <a:rPr lang="cs-CZ" sz="2400" dirty="0" smtClean="0"/>
              <a:t>, adhezivních molekuly)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2400" dirty="0" smtClean="0"/>
              <a:t>                  - inhibice uvolnění histaminu z </a:t>
            </a:r>
            <a:r>
              <a:rPr lang="cs-CZ" sz="2400" dirty="0" err="1" smtClean="0"/>
              <a:t>bazofilů</a:t>
            </a:r>
            <a:endParaRPr lang="cs-CZ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2400" dirty="0" smtClean="0"/>
              <a:t>                  - vyšší koncentrace indukují </a:t>
            </a:r>
            <a:r>
              <a:rPr lang="cs-CZ" sz="2400" dirty="0" err="1" smtClean="0"/>
              <a:t>apoptózu</a:t>
            </a:r>
            <a:endParaRPr lang="cs-CZ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2400" dirty="0" smtClean="0"/>
              <a:t>                  - </a:t>
            </a:r>
            <a:r>
              <a:rPr lang="cs-CZ" sz="2400" dirty="0" err="1" smtClean="0"/>
              <a:t>Prednison</a:t>
            </a:r>
            <a:r>
              <a:rPr lang="cs-CZ" sz="2400" dirty="0" smtClean="0"/>
              <a:t>, </a:t>
            </a:r>
            <a:r>
              <a:rPr lang="cs-CZ" sz="2400" dirty="0" err="1" smtClean="0"/>
              <a:t>metylprednison</a:t>
            </a:r>
            <a:endParaRPr lang="cs-CZ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cs-CZ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2) </a:t>
            </a:r>
            <a:r>
              <a:rPr lang="cs-CZ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imunosupresiva</a:t>
            </a:r>
            <a:r>
              <a:rPr lang="cs-CZ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zasahující do metabolismu DNA</a:t>
            </a:r>
            <a:r>
              <a:rPr lang="cs-CZ" sz="2400" dirty="0" smtClean="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2400" dirty="0" smtClean="0"/>
              <a:t>                  - cyklofosfamid (alkylační látky)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2400" dirty="0" smtClean="0"/>
              <a:t>                  - </a:t>
            </a:r>
            <a:r>
              <a:rPr lang="cs-CZ" sz="2400" dirty="0" err="1" smtClean="0"/>
              <a:t>methotrexát</a:t>
            </a:r>
            <a:r>
              <a:rPr lang="cs-CZ" sz="2400" dirty="0" smtClean="0"/>
              <a:t> (antimetabolit)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2400" dirty="0" smtClean="0"/>
              <a:t>                  - azathioprin (purinový analog)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299596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en-US" dirty="0"/>
              <a:t>Prospěšné působení přirozené mikroflóry </a:t>
            </a:r>
            <a:endParaRPr lang="en-GB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cs-CZ" altLang="en-US" dirty="0" smtClean="0"/>
              <a:t>Trávení potravy</a:t>
            </a:r>
          </a:p>
          <a:p>
            <a:pPr lvl="1" eaLnBrk="1" hangingPunct="1">
              <a:defRPr/>
            </a:pPr>
            <a:r>
              <a:rPr lang="cs-CZ" altLang="en-US" dirty="0" smtClean="0"/>
              <a:t>Vitaminy</a:t>
            </a:r>
          </a:p>
          <a:p>
            <a:pPr lvl="1" eaLnBrk="1" hangingPunct="1">
              <a:defRPr/>
            </a:pPr>
            <a:r>
              <a:rPr lang="cs-CZ" altLang="en-US" dirty="0" smtClean="0"/>
              <a:t>Odstraňování toxických produktů trávení</a:t>
            </a:r>
          </a:p>
          <a:p>
            <a:pPr lvl="1" eaLnBrk="1" hangingPunct="1">
              <a:defRPr/>
            </a:pPr>
            <a:r>
              <a:rPr lang="cs-CZ" altLang="en-US" dirty="0" smtClean="0"/>
              <a:t>Soutěž o „životní prostor“ s patogeny</a:t>
            </a:r>
          </a:p>
          <a:p>
            <a:pPr lvl="2" eaLnBrk="1" hangingPunct="1">
              <a:defRPr/>
            </a:pPr>
            <a:r>
              <a:rPr lang="cs-CZ" altLang="en-US" dirty="0" smtClean="0"/>
              <a:t>Povrchové receptory</a:t>
            </a:r>
          </a:p>
          <a:p>
            <a:pPr lvl="2" eaLnBrk="1" hangingPunct="1">
              <a:defRPr/>
            </a:pPr>
            <a:r>
              <a:rPr lang="cs-CZ" altLang="en-US" dirty="0" smtClean="0"/>
              <a:t>Nutriční zdroje</a:t>
            </a:r>
          </a:p>
          <a:p>
            <a:pPr lvl="2" eaLnBrk="1" hangingPunct="1">
              <a:defRPr/>
            </a:pPr>
            <a:r>
              <a:rPr lang="cs-CZ" altLang="en-US" dirty="0" err="1" smtClean="0"/>
              <a:t>bakteroiciny</a:t>
            </a:r>
            <a:endParaRPr lang="cs-CZ" altLang="en-US" dirty="0" smtClean="0"/>
          </a:p>
          <a:p>
            <a:pPr lvl="3" eaLnBrk="1" hangingPunct="1">
              <a:buFont typeface="Wingdings" pitchFamily="2" charset="2"/>
              <a:buNone/>
              <a:defRPr/>
            </a:pPr>
            <a:endParaRPr lang="cs-CZ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77989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549275"/>
            <a:ext cx="8713788" cy="58658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3) </a:t>
            </a:r>
            <a:r>
              <a:rPr lang="cs-CZ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imunosupresiva</a:t>
            </a:r>
            <a:r>
              <a:rPr lang="cs-CZ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selektivně inhibující T lymfocyty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cs-CZ" sz="2400" dirty="0" smtClean="0"/>
              <a:t>cyklosporin A (potlačuje expresi IL-2 a IL-2R v aktivovaných T lymfocytech)</a:t>
            </a:r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§"/>
              <a:defRPr/>
            </a:pPr>
            <a:endParaRPr lang="cs-CZ" sz="2400" dirty="0" smtClean="0"/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cs-CZ" sz="2400" dirty="0" err="1" smtClean="0"/>
              <a:t>takrolimus</a:t>
            </a:r>
            <a:endParaRPr lang="cs-CZ" sz="2400" dirty="0" smtClean="0"/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§"/>
              <a:defRPr/>
            </a:pPr>
            <a:endParaRPr lang="cs-CZ" sz="2400" dirty="0" smtClean="0"/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cs-CZ" sz="2400" dirty="0" err="1" smtClean="0"/>
              <a:t>rapamycin</a:t>
            </a:r>
            <a:endParaRPr lang="cs-CZ" sz="2400" dirty="0" smtClean="0"/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§"/>
              <a:defRPr/>
            </a:pPr>
            <a:endParaRPr lang="cs-CZ" sz="2400" dirty="0" smtClean="0"/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cs-CZ" sz="2400" dirty="0" smtClean="0"/>
              <a:t>monoklonální protilátka anti-CD3 (imunosuprese po transplantacích, léčba </a:t>
            </a:r>
            <a:r>
              <a:rPr lang="cs-CZ" sz="2400" dirty="0" err="1" smtClean="0"/>
              <a:t>rejekčních</a:t>
            </a:r>
            <a:r>
              <a:rPr lang="cs-CZ" sz="2400" dirty="0" smtClean="0"/>
              <a:t> krizí)</a:t>
            </a:r>
            <a:endParaRPr lang="cs-CZ" sz="2400" b="1" dirty="0" smtClean="0"/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§"/>
              <a:defRPr/>
            </a:pPr>
            <a:endParaRPr lang="cs-CZ" sz="24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sz="24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sz="2000" b="1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4) </a:t>
            </a:r>
            <a:r>
              <a:rPr lang="cs-CZ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Intravenozní</a:t>
            </a:r>
            <a:r>
              <a:rPr lang="cs-CZ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imunoglobulinová terapie </a:t>
            </a:r>
            <a:br>
              <a:rPr lang="cs-CZ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v imunosupresivní terapii</a:t>
            </a:r>
          </a:p>
        </p:txBody>
      </p:sp>
    </p:spTree>
    <p:extLst>
      <p:ext uri="{BB962C8B-B14F-4D97-AF65-F5344CB8AC3E}">
        <p14:creationId xmlns:p14="http://schemas.microsoft.com/office/powerpoint/2010/main" val="294462928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04813"/>
            <a:ext cx="8496300" cy="62642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b="1" dirty="0" smtClean="0">
                <a:solidFill>
                  <a:srgbClr val="CC00CC"/>
                </a:solidFill>
              </a:rPr>
              <a:t>b) protizánětlivá a antialergická léčba</a:t>
            </a:r>
            <a:endParaRPr lang="cs-CZ" sz="2000" dirty="0" smtClean="0">
              <a:solidFill>
                <a:srgbClr val="CC00CC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sz="2000" b="1" dirty="0" smtClean="0">
              <a:solidFill>
                <a:srgbClr val="CC00CC"/>
              </a:solidFill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cs-CZ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nesteroidní protizánětlivé léky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endParaRPr lang="cs-CZ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cs-CZ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antihistaminika</a:t>
            </a:r>
            <a:r>
              <a:rPr lang="cs-CZ" sz="2400" b="1" dirty="0" smtClean="0"/>
              <a:t> </a:t>
            </a:r>
            <a:r>
              <a:rPr lang="cs-CZ" sz="2400" dirty="0" smtClean="0"/>
              <a:t>- blokují H1 receptor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400" dirty="0" smtClean="0"/>
              <a:t>                                - snižují expresi adhezivních molekul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400" dirty="0" smtClean="0"/>
              <a:t>                                - snižují sekreci histaminu...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400" dirty="0" smtClean="0"/>
              <a:t>                                - I., II. a III. generace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400" dirty="0" smtClean="0"/>
              <a:t>                                - </a:t>
            </a:r>
            <a:r>
              <a:rPr lang="cs-CZ" sz="2400" dirty="0" err="1" smtClean="0"/>
              <a:t>Zyrtec</a:t>
            </a:r>
            <a:r>
              <a:rPr lang="cs-CZ" sz="2400" dirty="0" smtClean="0"/>
              <a:t>, </a:t>
            </a:r>
            <a:r>
              <a:rPr lang="cs-CZ" sz="2400" dirty="0" err="1" smtClean="0"/>
              <a:t>Alerid</a:t>
            </a:r>
            <a:r>
              <a:rPr lang="cs-CZ" sz="2400" dirty="0" smtClean="0"/>
              <a:t>, </a:t>
            </a:r>
            <a:r>
              <a:rPr lang="cs-CZ" sz="2400" dirty="0" err="1" smtClean="0"/>
              <a:t>Zodac</a:t>
            </a:r>
            <a:r>
              <a:rPr lang="cs-CZ" sz="2400" dirty="0" smtClean="0"/>
              <a:t>…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400" dirty="0" smtClean="0"/>
              <a:t>    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cs-CZ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inhibitory zánětlivých </a:t>
            </a:r>
            <a:r>
              <a:rPr lang="cs-CZ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cytokinů</a:t>
            </a:r>
            <a:r>
              <a:rPr lang="cs-CZ" sz="2400" dirty="0" smtClean="0"/>
              <a:t> </a:t>
            </a:r>
            <a:br>
              <a:rPr lang="cs-CZ" sz="2400" dirty="0" smtClean="0"/>
            </a:br>
            <a:r>
              <a:rPr lang="cs-CZ" sz="2400" dirty="0" smtClean="0"/>
              <a:t>                            - antagonista receptoru pro IL-1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400" dirty="0" smtClean="0"/>
              <a:t>                                - monoklonální protilátky proti TNF                                                                          </a:t>
            </a:r>
            <a:br>
              <a:rPr lang="cs-CZ" sz="2400" dirty="0" smtClean="0"/>
            </a:br>
            <a:r>
              <a:rPr lang="cs-CZ" sz="2400" dirty="0" smtClean="0"/>
              <a:t>                            - thalidomid (inhibitor TNF)</a:t>
            </a:r>
            <a:endParaRPr lang="cs-CZ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21575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0"/>
            <a:ext cx="8229600" cy="626427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Tx/>
              <a:buNone/>
              <a:defRPr/>
            </a:pPr>
            <a:r>
              <a:rPr lang="cs-CZ" altLang="en-US" b="1" dirty="0" smtClean="0">
                <a:solidFill>
                  <a:srgbClr val="CC00CC"/>
                </a:solidFill>
              </a:rPr>
              <a:t>c) nespecifická </a:t>
            </a:r>
            <a:r>
              <a:rPr lang="cs-CZ" altLang="en-US" b="1" dirty="0" err="1" smtClean="0">
                <a:solidFill>
                  <a:srgbClr val="CC00CC"/>
                </a:solidFill>
              </a:rPr>
              <a:t>imunostimulační</a:t>
            </a:r>
            <a:r>
              <a:rPr lang="cs-CZ" altLang="en-US" b="1" dirty="0" smtClean="0">
                <a:solidFill>
                  <a:srgbClr val="CC00CC"/>
                </a:solidFill>
              </a:rPr>
              <a:t> léčba</a:t>
            </a:r>
          </a:p>
          <a:p>
            <a:pPr eaLnBrk="1" hangingPunct="1">
              <a:buFontTx/>
              <a:buNone/>
              <a:defRPr/>
            </a:pPr>
            <a:endParaRPr lang="cs-CZ" altLang="en-US" sz="2000" dirty="0" smtClean="0"/>
          </a:p>
          <a:p>
            <a:pPr eaLnBrk="1" hangingPunct="1">
              <a:buFontTx/>
              <a:buNone/>
              <a:defRPr/>
            </a:pPr>
            <a:r>
              <a:rPr lang="cs-CZ" altLang="en-US" sz="2000" dirty="0" err="1" smtClean="0"/>
              <a:t>imunostimulancia</a:t>
            </a:r>
            <a:r>
              <a:rPr lang="cs-CZ" altLang="en-US" sz="2000" dirty="0" smtClean="0"/>
              <a:t> - stimulují imunitní systém</a:t>
            </a:r>
          </a:p>
          <a:p>
            <a:pPr eaLnBrk="1" hangingPunct="1">
              <a:buFontTx/>
              <a:buNone/>
              <a:defRPr/>
            </a:pPr>
            <a:endParaRPr lang="cs-CZ" altLang="en-US" sz="2000" dirty="0" smtClean="0"/>
          </a:p>
          <a:p>
            <a:pPr eaLnBrk="1" hangingPunct="1">
              <a:buFontTx/>
              <a:buNone/>
              <a:defRPr/>
            </a:pPr>
            <a:r>
              <a:rPr lang="cs-CZ" alt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syntetické </a:t>
            </a:r>
            <a:r>
              <a:rPr lang="cs-CZ" altLang="en-US" sz="2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imunomodulátory</a:t>
            </a:r>
            <a:r>
              <a:rPr lang="cs-CZ" altLang="en-US" sz="2000" b="1" dirty="0" smtClean="0"/>
              <a:t> - </a:t>
            </a:r>
            <a:r>
              <a:rPr lang="cs-CZ" altLang="en-US" sz="2000" b="1" dirty="0" err="1" smtClean="0"/>
              <a:t>Methisoprinol</a:t>
            </a:r>
            <a:r>
              <a:rPr lang="cs-CZ" altLang="en-US" sz="2000" dirty="0" smtClean="0"/>
              <a:t> (</a:t>
            </a:r>
            <a:r>
              <a:rPr lang="cs-CZ" altLang="en-US" sz="2000" dirty="0" err="1" smtClean="0"/>
              <a:t>Isoprinosine</a:t>
            </a:r>
            <a:r>
              <a:rPr lang="cs-CZ" altLang="en-US" sz="2000" dirty="0" smtClean="0"/>
              <a:t>) – užíván </a:t>
            </a:r>
            <a:br>
              <a:rPr lang="cs-CZ" altLang="en-US" sz="2000" dirty="0" smtClean="0"/>
            </a:br>
            <a:r>
              <a:rPr lang="cs-CZ" altLang="en-US" sz="2000" dirty="0" smtClean="0"/>
              <a:t>                                                u virových infekcí s těžším nebo </a:t>
            </a:r>
            <a:br>
              <a:rPr lang="cs-CZ" altLang="en-US" sz="2000" dirty="0" smtClean="0"/>
            </a:br>
            <a:r>
              <a:rPr lang="cs-CZ" altLang="en-US" sz="2000" dirty="0" smtClean="0"/>
              <a:t>                                                recidivujícím průběhem</a:t>
            </a:r>
          </a:p>
          <a:p>
            <a:pPr eaLnBrk="1" hangingPunct="1">
              <a:buFontTx/>
              <a:buNone/>
              <a:defRPr/>
            </a:pPr>
            <a:endParaRPr lang="cs-CZ" altLang="en-US" sz="2000" dirty="0" smtClean="0"/>
          </a:p>
          <a:p>
            <a:pPr eaLnBrk="1" hangingPunct="1">
              <a:buFontTx/>
              <a:buNone/>
              <a:defRPr/>
            </a:pPr>
            <a:r>
              <a:rPr lang="cs-CZ" alt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bakteriální extrakty a </a:t>
            </a:r>
            <a:r>
              <a:rPr lang="cs-CZ" altLang="en-US" sz="2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lyzáty</a:t>
            </a:r>
            <a:r>
              <a:rPr lang="cs-CZ" altLang="en-US" sz="2000" b="1" dirty="0" smtClean="0"/>
              <a:t> - </a:t>
            </a:r>
            <a:r>
              <a:rPr lang="cs-CZ" altLang="en-US" sz="2000" b="1" dirty="0" err="1" smtClean="0"/>
              <a:t>Broncho-Vaxom</a:t>
            </a:r>
            <a:r>
              <a:rPr lang="cs-CZ" altLang="en-US" sz="2000" dirty="0" smtClean="0"/>
              <a:t> - prevence </a:t>
            </a:r>
            <a:br>
              <a:rPr lang="cs-CZ" altLang="en-US" sz="2000" dirty="0" smtClean="0"/>
            </a:br>
            <a:r>
              <a:rPr lang="cs-CZ" altLang="en-US" sz="2000" dirty="0" smtClean="0"/>
              <a:t>                                             recidivujících infekcí dýchacích cest                         </a:t>
            </a:r>
            <a:br>
              <a:rPr lang="cs-CZ" altLang="en-US" sz="2000" dirty="0" smtClean="0"/>
            </a:br>
            <a:r>
              <a:rPr lang="cs-CZ" altLang="en-US" sz="2000" dirty="0" smtClean="0"/>
              <a:t>                                            </a:t>
            </a:r>
            <a:r>
              <a:rPr lang="cs-CZ" altLang="en-US" sz="2000" b="1" dirty="0" smtClean="0"/>
              <a:t>- </a:t>
            </a:r>
            <a:r>
              <a:rPr lang="cs-CZ" altLang="en-US" sz="2000" b="1" dirty="0" err="1" smtClean="0"/>
              <a:t>Ribomunyl</a:t>
            </a:r>
            <a:endParaRPr lang="cs-CZ" altLang="en-US" sz="2000" b="1" dirty="0" smtClean="0"/>
          </a:p>
          <a:p>
            <a:pPr eaLnBrk="1" hangingPunct="1">
              <a:buFontTx/>
              <a:buNone/>
              <a:defRPr/>
            </a:pPr>
            <a:endParaRPr lang="cs-CZ" altLang="en-US" sz="2000" b="1" dirty="0" smtClean="0"/>
          </a:p>
          <a:p>
            <a:pPr eaLnBrk="1" hangingPunct="1">
              <a:buFontTx/>
              <a:buNone/>
              <a:defRPr/>
            </a:pPr>
            <a:r>
              <a:rPr lang="cs-CZ" alt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produkty imunitního systému</a:t>
            </a:r>
            <a:r>
              <a:rPr lang="cs-CZ" altLang="en-US" sz="2000" b="1" dirty="0" smtClean="0"/>
              <a:t> - IL-2 </a:t>
            </a:r>
            <a:r>
              <a:rPr lang="cs-CZ" altLang="en-US" sz="2000" dirty="0" smtClean="0"/>
              <a:t> - renální adenokarcinom</a:t>
            </a:r>
          </a:p>
          <a:p>
            <a:pPr eaLnBrk="1" hangingPunct="1">
              <a:buFontTx/>
              <a:buNone/>
              <a:defRPr/>
            </a:pPr>
            <a:r>
              <a:rPr lang="cs-CZ" altLang="en-US" sz="2000" dirty="0" smtClean="0"/>
              <a:t>                                                    </a:t>
            </a:r>
            <a:r>
              <a:rPr lang="cs-CZ" altLang="en-US" sz="2000" b="1" dirty="0" smtClean="0"/>
              <a:t>- </a:t>
            </a:r>
            <a:r>
              <a:rPr lang="cs-CZ" altLang="en-US" sz="2000" b="1" dirty="0" err="1" smtClean="0"/>
              <a:t>IFN</a:t>
            </a:r>
            <a:r>
              <a:rPr lang="cs-CZ" altLang="en-US" sz="2000" b="1" dirty="0" err="1" smtClean="0">
                <a:latin typeface="Symbol" pitchFamily="18" charset="2"/>
              </a:rPr>
              <a:t>a</a:t>
            </a:r>
            <a:r>
              <a:rPr lang="cs-CZ" altLang="en-US" sz="2000" b="1" dirty="0" smtClean="0">
                <a:latin typeface="Symbol" pitchFamily="18" charset="2"/>
              </a:rPr>
              <a:t>, </a:t>
            </a:r>
            <a:r>
              <a:rPr lang="cs-CZ" altLang="en-US" sz="2000" b="1" dirty="0" err="1" smtClean="0"/>
              <a:t>IFN</a:t>
            </a:r>
            <a:r>
              <a:rPr lang="cs-CZ" altLang="en-US" sz="2000" b="1" dirty="0" err="1" smtClean="0">
                <a:latin typeface="Symbol" pitchFamily="18" charset="2"/>
              </a:rPr>
              <a:t>b</a:t>
            </a:r>
            <a:r>
              <a:rPr lang="cs-CZ" altLang="en-US" sz="2000" dirty="0" smtClean="0">
                <a:latin typeface="Symbol" pitchFamily="18" charset="2"/>
              </a:rPr>
              <a:t> </a:t>
            </a:r>
            <a:r>
              <a:rPr lang="cs-CZ" altLang="en-US" sz="2000" dirty="0" smtClean="0"/>
              <a:t>- virové hepatitidy, </a:t>
            </a:r>
            <a:br>
              <a:rPr lang="cs-CZ" altLang="en-US" sz="2000" dirty="0" smtClean="0"/>
            </a:br>
            <a:r>
              <a:rPr lang="cs-CZ" altLang="en-US" sz="2000" dirty="0" smtClean="0"/>
              <a:t>                                                 některé leukemie</a:t>
            </a:r>
          </a:p>
          <a:p>
            <a:pPr eaLnBrk="1" hangingPunct="1">
              <a:buFontTx/>
              <a:buNone/>
              <a:defRPr/>
            </a:pPr>
            <a:r>
              <a:rPr lang="cs-CZ" altLang="en-US" sz="2000" dirty="0" smtClean="0"/>
              <a:t>                                                    </a:t>
            </a:r>
            <a:r>
              <a:rPr lang="cs-CZ" altLang="en-US" sz="2000" b="1" dirty="0" smtClean="0"/>
              <a:t>- erytropoetin</a:t>
            </a:r>
          </a:p>
          <a:p>
            <a:pPr eaLnBrk="1" hangingPunct="1">
              <a:buFontTx/>
              <a:buNone/>
              <a:defRPr/>
            </a:pPr>
            <a:r>
              <a:rPr lang="cs-CZ" altLang="en-US" sz="2000" b="1" dirty="0" smtClean="0"/>
              <a:t>                                                    - G-CSF, GM-CSF </a:t>
            </a:r>
            <a:r>
              <a:rPr lang="cs-CZ" altLang="en-US" sz="2000" dirty="0" smtClean="0"/>
              <a:t>- </a:t>
            </a:r>
            <a:r>
              <a:rPr lang="cs-CZ" altLang="en-US" sz="2000" dirty="0" err="1" smtClean="0"/>
              <a:t>neutropenie</a:t>
            </a:r>
            <a:r>
              <a:rPr lang="cs-CZ" altLang="en-US" sz="2000" dirty="0" smtClean="0"/>
              <a:t> </a:t>
            </a:r>
          </a:p>
          <a:p>
            <a:pPr eaLnBrk="1" hangingPunct="1">
              <a:buFontTx/>
              <a:buNone/>
              <a:defRPr/>
            </a:pPr>
            <a:r>
              <a:rPr lang="cs-CZ" altLang="en-US" sz="2000" b="1" dirty="0" smtClean="0"/>
              <a:t>                                                    - transfer faktor</a:t>
            </a:r>
          </a:p>
          <a:p>
            <a:pPr eaLnBrk="1" hangingPunct="1">
              <a:buFontTx/>
              <a:buNone/>
              <a:defRPr/>
            </a:pPr>
            <a:r>
              <a:rPr lang="cs-CZ" altLang="en-US" sz="2000" b="1" dirty="0" smtClean="0"/>
              <a:t>                                                    - </a:t>
            </a:r>
            <a:r>
              <a:rPr lang="cs-CZ" altLang="en-US" sz="2000" b="1" dirty="0" err="1" smtClean="0"/>
              <a:t>thymové</a:t>
            </a:r>
            <a:r>
              <a:rPr lang="cs-CZ" altLang="en-US" sz="2000" b="1" dirty="0" smtClean="0"/>
              <a:t> hormony </a:t>
            </a:r>
          </a:p>
          <a:p>
            <a:pPr eaLnBrk="1" hangingPunct="1">
              <a:buFontTx/>
              <a:buNone/>
              <a:defRPr/>
            </a:pPr>
            <a:r>
              <a:rPr lang="cs-CZ" altLang="en-US" sz="2000" b="1" dirty="0" smtClean="0"/>
              <a:t>                                                 </a:t>
            </a:r>
            <a:endParaRPr lang="cs-CZ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05095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620713"/>
            <a:ext cx="8640763" cy="5832475"/>
          </a:xfrm>
        </p:spPr>
        <p:txBody>
          <a:bodyPr/>
          <a:lstStyle/>
          <a:p>
            <a:pPr marL="609600" indent="-609600" eaLnBrk="1" hangingPunct="1">
              <a:buFontTx/>
              <a:buNone/>
              <a:defRPr/>
            </a:pPr>
            <a:r>
              <a:rPr lang="cs-CZ" sz="4400" b="1" dirty="0" smtClean="0">
                <a:solidFill>
                  <a:srgbClr val="0066FF"/>
                </a:solidFill>
              </a:rPr>
              <a:t>        </a:t>
            </a:r>
            <a:r>
              <a:rPr lang="cs-CZ" sz="4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Antigenně specifická        </a:t>
            </a:r>
            <a:br>
              <a:rPr lang="cs-CZ" sz="4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4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cs-CZ" sz="4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imunomodulační</a:t>
            </a:r>
            <a:r>
              <a:rPr lang="cs-CZ" sz="4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léčba</a:t>
            </a:r>
          </a:p>
          <a:p>
            <a:pPr marL="609600" indent="-609600" eaLnBrk="1" hangingPunct="1">
              <a:buFontTx/>
              <a:buNone/>
              <a:defRPr/>
            </a:pPr>
            <a:endParaRPr lang="cs-CZ" dirty="0" smtClean="0">
              <a:solidFill>
                <a:srgbClr val="0066FF"/>
              </a:solidFill>
            </a:endParaRPr>
          </a:p>
          <a:p>
            <a:pPr marL="609600" indent="-609600" eaLnBrk="1" hangingPunct="1">
              <a:buFontTx/>
              <a:buNone/>
              <a:defRPr/>
            </a:pPr>
            <a:r>
              <a:rPr lang="cs-CZ" sz="2800" b="1" dirty="0" smtClean="0"/>
              <a:t>      specifická </a:t>
            </a:r>
            <a:r>
              <a:rPr lang="cs-CZ" sz="2800" b="1" dirty="0" err="1" smtClean="0"/>
              <a:t>imunomodulace</a:t>
            </a:r>
            <a:r>
              <a:rPr lang="cs-CZ" sz="2800" dirty="0" smtClean="0"/>
              <a:t> = navození imunitní reakce či tolerance vůči určitému antigenu</a:t>
            </a:r>
          </a:p>
          <a:p>
            <a:pPr marL="609600" indent="-609600" eaLnBrk="1" hangingPunct="1">
              <a:buFontTx/>
              <a:buNone/>
              <a:defRPr/>
            </a:pPr>
            <a:endParaRPr lang="cs-CZ" sz="2800" dirty="0" smtClean="0"/>
          </a:p>
          <a:p>
            <a:pPr marL="609600" indent="-609600" eaLnBrk="1" hangingPunct="1">
              <a:buFontTx/>
              <a:buAutoNum type="alphaLcParenR"/>
              <a:defRPr/>
            </a:pPr>
            <a:r>
              <a:rPr lang="cs-CZ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Aktivní imunizace</a:t>
            </a:r>
          </a:p>
          <a:p>
            <a:pPr marL="609600" indent="-609600" eaLnBrk="1" hangingPunct="1">
              <a:buFontTx/>
              <a:buAutoNum type="alphaLcParenR"/>
              <a:defRPr/>
            </a:pPr>
            <a:r>
              <a:rPr lang="cs-CZ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Pasivní imunizace</a:t>
            </a:r>
          </a:p>
          <a:p>
            <a:pPr marL="609600" indent="-609600" eaLnBrk="1" hangingPunct="1">
              <a:buFontTx/>
              <a:buAutoNum type="alphaLcParenR"/>
              <a:defRPr/>
            </a:pPr>
            <a:r>
              <a:rPr lang="cs-CZ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Specifická imunosuprese</a:t>
            </a:r>
          </a:p>
          <a:p>
            <a:pPr marL="609600" indent="-609600" eaLnBrk="1" hangingPunct="1">
              <a:buFontTx/>
              <a:buAutoNum type="alphaLcParenR"/>
              <a:defRPr/>
            </a:pPr>
            <a:endParaRPr lang="cs-CZ" dirty="0" smtClean="0"/>
          </a:p>
          <a:p>
            <a:pPr marL="609600" indent="-609600" eaLnBrk="1" hangingPunct="1">
              <a:buFontTx/>
              <a:buNone/>
              <a:defRPr/>
            </a:pPr>
            <a:endParaRPr lang="cs-CZ" sz="1800" dirty="0" smtClean="0"/>
          </a:p>
          <a:p>
            <a:pPr marL="609600" indent="-609600" eaLnBrk="1" hangingPunct="1">
              <a:buFontTx/>
              <a:buNone/>
              <a:defRPr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34216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633412"/>
          </a:xfrm>
        </p:spPr>
        <p:txBody>
          <a:bodyPr/>
          <a:lstStyle/>
          <a:p>
            <a:pPr algn="l" eaLnBrk="1" hangingPunct="1"/>
            <a:r>
              <a:rPr lang="cs-CZ" altLang="en-US" sz="3200" b="1" smtClean="0">
                <a:solidFill>
                  <a:srgbClr val="CC00CC"/>
                </a:solidFill>
              </a:rPr>
              <a:t>a) aktivní imunizace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692150"/>
            <a:ext cx="8229600" cy="587692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cs-CZ" altLang="en-US" sz="2400" dirty="0" smtClean="0">
              <a:solidFill>
                <a:srgbClr val="CC00CC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en-US" sz="2400" dirty="0" smtClean="0"/>
              <a:t>     = využití antigenu k vyvolání imunitní reakce, která může později chránit před patogenem nesoucím daný antigen (nebo antigen jemu podobný)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endParaRPr lang="cs-CZ" altLang="en-US" sz="2400" dirty="0" smtClean="0"/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§"/>
            </a:pPr>
            <a:r>
              <a:rPr lang="cs-CZ" altLang="en-US" sz="2400" dirty="0" smtClean="0"/>
              <a:t>imunizace vakcínami vyrobenými z inaktivovaných </a:t>
            </a:r>
            <a:br>
              <a:rPr lang="cs-CZ" altLang="en-US" sz="2400" dirty="0" smtClean="0"/>
            </a:br>
            <a:r>
              <a:rPr lang="cs-CZ" altLang="en-US" sz="2400" dirty="0" smtClean="0"/>
              <a:t>nebo oslabených mikroorganismů nebo jejich antigenů (polysacharidová pouzdra, toxiny) </a:t>
            </a:r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§"/>
            </a:pPr>
            <a:endParaRPr lang="cs-CZ" altLang="en-US" sz="2400" dirty="0" smtClean="0"/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§"/>
            </a:pPr>
            <a:r>
              <a:rPr lang="cs-CZ" altLang="en-US" sz="2400" dirty="0" smtClean="0"/>
              <a:t>vzniká dlouhotrvající imunita, aktivována buněčná </a:t>
            </a:r>
            <a:br>
              <a:rPr lang="cs-CZ" altLang="en-US" sz="2400" dirty="0" smtClean="0"/>
            </a:br>
            <a:r>
              <a:rPr lang="cs-CZ" altLang="en-US" sz="2400" dirty="0" smtClean="0"/>
              <a:t>i protilátková imunita</a:t>
            </a:r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§"/>
            </a:pPr>
            <a:endParaRPr lang="cs-CZ" altLang="en-US" sz="2400" dirty="0" smtClean="0"/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§"/>
            </a:pPr>
            <a:r>
              <a:rPr lang="cs-CZ" altLang="en-US" sz="2400" dirty="0" smtClean="0"/>
              <a:t>podání injekční nebo orální</a:t>
            </a:r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§"/>
            </a:pPr>
            <a:endParaRPr lang="cs-CZ" altLang="en-US" sz="2400" dirty="0" smtClean="0"/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§"/>
            </a:pPr>
            <a:r>
              <a:rPr lang="cs-CZ" altLang="en-US" sz="2400" dirty="0" err="1" smtClean="0"/>
              <a:t>profalyktická</a:t>
            </a:r>
            <a:endParaRPr lang="cs-CZ" altLang="en-US" sz="2400" dirty="0" smtClean="0"/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§"/>
            </a:pPr>
            <a:endParaRPr lang="cs-CZ" altLang="en-US" sz="2400" dirty="0" smtClean="0"/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§"/>
            </a:pPr>
            <a:r>
              <a:rPr lang="cs-CZ" altLang="en-US" sz="2400" dirty="0" smtClean="0"/>
              <a:t>riziko vyvolání infekce nebo anafylaktických reakcí</a:t>
            </a: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149725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480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84163" y="1273175"/>
          <a:ext cx="8361362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Dokument" r:id="rId3" imgW="10267586" imgH="5426975" progId="Word.Document.8">
                  <p:embed/>
                </p:oleObj>
              </mc:Choice>
              <mc:Fallback>
                <p:oleObj name="Dokument" r:id="rId3" imgW="10267586" imgH="542697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163" y="1273175"/>
                        <a:ext cx="8361362" cy="441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782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Pasivní imunizace</a:t>
            </a:r>
            <a:endParaRPr lang="en-US" altLang="en-US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Principem je dodání specifických protilátek chránících proti rozvoji onemocnění nebo léčících onemocnění.</a:t>
            </a:r>
          </a:p>
          <a:p>
            <a:pPr eaLnBrk="1" hangingPunct="1"/>
            <a:r>
              <a:rPr lang="cs-CZ" altLang="en-US" smtClean="0"/>
              <a:t>Je používána zejména u infekčních chorob nebo onemocnění způsobených toxiny.</a:t>
            </a:r>
          </a:p>
          <a:p>
            <a:pPr eaLnBrk="1" hangingPunct="1"/>
            <a:r>
              <a:rPr lang="cs-CZ" altLang="en-US" smtClean="0"/>
              <a:t>Účinek je „okamžitý“ ale krátkodobý.</a:t>
            </a:r>
          </a:p>
          <a:p>
            <a:pPr eaLnBrk="1" hangingPunct="1"/>
            <a:r>
              <a:rPr lang="cs-CZ" altLang="en-US" smtClean="0"/>
              <a:t>Nedochází ke vzniku specifické imunitní paměti.  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5329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88913"/>
            <a:ext cx="8785225" cy="66690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b="1" dirty="0" smtClean="0">
                <a:solidFill>
                  <a:srgbClr val="CC00CC"/>
                </a:solidFill>
              </a:rPr>
              <a:t>b) pasivní imunizace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cs-CZ" sz="1800" dirty="0" smtClean="0"/>
          </a:p>
          <a:p>
            <a:pPr eaLnBrk="1" hangingPunct="1">
              <a:defRPr/>
            </a:pPr>
            <a:r>
              <a:rPr lang="cs-CZ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přirozená</a:t>
            </a:r>
            <a:r>
              <a:rPr lang="cs-CZ" sz="2000" dirty="0" smtClean="0"/>
              <a:t> - přestup </a:t>
            </a:r>
            <a:r>
              <a:rPr lang="cs-CZ" sz="2000" u="sng" dirty="0" smtClean="0"/>
              <a:t>mateřských protilátek</a:t>
            </a:r>
            <a:r>
              <a:rPr lang="cs-CZ" sz="2000" dirty="0" smtClean="0"/>
              <a:t> do krve plodu</a:t>
            </a:r>
          </a:p>
          <a:p>
            <a:pPr eaLnBrk="1" hangingPunct="1">
              <a:defRPr/>
            </a:pPr>
            <a:endParaRPr lang="cs-CZ" sz="2000" dirty="0" smtClean="0"/>
          </a:p>
          <a:p>
            <a:pPr eaLnBrk="1" hangingPunct="1">
              <a:defRPr/>
            </a:pPr>
            <a:r>
              <a:rPr lang="cs-CZ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terapeutická</a:t>
            </a:r>
            <a:r>
              <a:rPr lang="cs-CZ" sz="2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cs-CZ" sz="2000" dirty="0" smtClean="0"/>
              <a:t>- použití </a:t>
            </a:r>
            <a:r>
              <a:rPr lang="cs-CZ" sz="2000" u="sng" dirty="0" smtClean="0"/>
              <a:t>zvířecích protilátek</a:t>
            </a:r>
            <a:r>
              <a:rPr lang="cs-CZ" sz="2000" dirty="0" smtClean="0"/>
              <a:t> proti různým      </a:t>
            </a:r>
            <a:br>
              <a:rPr lang="cs-CZ" sz="2000" dirty="0" smtClean="0"/>
            </a:br>
            <a:r>
              <a:rPr lang="cs-CZ" sz="2000" dirty="0" smtClean="0"/>
              <a:t>                         toxinům </a:t>
            </a:r>
            <a:br>
              <a:rPr lang="cs-CZ" sz="2000" dirty="0" smtClean="0"/>
            </a:br>
            <a:r>
              <a:rPr lang="cs-CZ" sz="2000" dirty="0" smtClean="0"/>
              <a:t>                        (hadí jedy, tetanický toxin, botulotoxin)</a:t>
            </a:r>
          </a:p>
          <a:p>
            <a:pPr eaLnBrk="1" hangingPunct="1">
              <a:defRPr/>
            </a:pPr>
            <a:endParaRPr lang="cs-CZ" sz="2000" dirty="0" smtClean="0"/>
          </a:p>
          <a:p>
            <a:pPr eaLnBrk="1" hangingPunct="1">
              <a:defRPr/>
            </a:pPr>
            <a:r>
              <a:rPr lang="cs-CZ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profylaktická</a:t>
            </a:r>
            <a:r>
              <a:rPr lang="cs-CZ" sz="2000" dirty="0" smtClean="0"/>
              <a:t> - </a:t>
            </a:r>
            <a:r>
              <a:rPr lang="cs-CZ" sz="2000" u="sng" dirty="0" smtClean="0"/>
              <a:t>lidský </a:t>
            </a:r>
            <a:r>
              <a:rPr lang="cs-CZ" sz="2000" u="sng" dirty="0" err="1" smtClean="0"/>
              <a:t>imunoglobulín</a:t>
            </a:r>
            <a:r>
              <a:rPr lang="cs-CZ" sz="2000" dirty="0" smtClean="0"/>
              <a:t> z imunizovaných </a:t>
            </a:r>
            <a:br>
              <a:rPr lang="cs-CZ" sz="2000" dirty="0" smtClean="0"/>
            </a:br>
            <a:r>
              <a:rPr lang="cs-CZ" sz="2000" dirty="0" smtClean="0"/>
              <a:t>                          jedinců </a:t>
            </a:r>
            <a:br>
              <a:rPr lang="cs-CZ" sz="2000" dirty="0" smtClean="0"/>
            </a:br>
            <a:r>
              <a:rPr lang="cs-CZ" sz="2000" dirty="0" smtClean="0"/>
              <a:t>                         (hepatitida A, vzteklina, tetanus)</a:t>
            </a:r>
          </a:p>
          <a:p>
            <a:pPr eaLnBrk="1" hangingPunct="1">
              <a:defRPr/>
            </a:pPr>
            <a:r>
              <a:rPr lang="cs-CZ" sz="2000" dirty="0" smtClean="0"/>
              <a:t>                            - </a:t>
            </a:r>
            <a:r>
              <a:rPr lang="cs-CZ" sz="2000" u="sng" dirty="0" smtClean="0"/>
              <a:t>anti-</a:t>
            </a:r>
            <a:r>
              <a:rPr lang="cs-CZ" sz="2000" u="sng" dirty="0" err="1" smtClean="0"/>
              <a:t>RhD</a:t>
            </a:r>
            <a:r>
              <a:rPr lang="cs-CZ" sz="2000" u="sng" dirty="0" smtClean="0"/>
              <a:t> protilátky</a:t>
            </a:r>
            <a:r>
              <a:rPr lang="cs-CZ" sz="2000" dirty="0" smtClean="0"/>
              <a:t> - zabránění imunizace </a:t>
            </a:r>
            <a:br>
              <a:rPr lang="cs-CZ" sz="2000" dirty="0" smtClean="0"/>
            </a:br>
            <a:r>
              <a:rPr lang="cs-CZ" sz="2000" dirty="0" smtClean="0"/>
              <a:t>                          matky </a:t>
            </a:r>
            <a:r>
              <a:rPr lang="cs-CZ" sz="2000" dirty="0" err="1" smtClean="0"/>
              <a:t>RhD</a:t>
            </a:r>
            <a:r>
              <a:rPr lang="cs-CZ" sz="2000" baseline="30000" dirty="0" smtClean="0"/>
              <a:t>+ </a:t>
            </a:r>
            <a:r>
              <a:rPr lang="cs-CZ" sz="2000" dirty="0" smtClean="0"/>
              <a:t>plodem</a:t>
            </a:r>
          </a:p>
          <a:p>
            <a:pPr eaLnBrk="1" hangingPunct="1">
              <a:defRPr/>
            </a:pPr>
            <a:endParaRPr lang="cs-CZ" sz="2000" dirty="0" smtClean="0"/>
          </a:p>
          <a:p>
            <a:pPr eaLnBrk="1" hangingPunct="1">
              <a:defRPr/>
            </a:pPr>
            <a:r>
              <a:rPr lang="cs-CZ" sz="2000" dirty="0" smtClean="0"/>
              <a:t>poskytuje dočasnou (3 týdny) specifickou humorální imunitu</a:t>
            </a:r>
          </a:p>
          <a:p>
            <a:pPr eaLnBrk="1" hangingPunct="1">
              <a:defRPr/>
            </a:pPr>
            <a:endParaRPr lang="cs-CZ" sz="2000" dirty="0" smtClean="0"/>
          </a:p>
          <a:p>
            <a:pPr eaLnBrk="1" hangingPunct="1">
              <a:defRPr/>
            </a:pPr>
            <a:r>
              <a:rPr lang="cs-CZ" sz="2000" dirty="0" smtClean="0"/>
              <a:t>riziko vyvolání anafylaktických reakcí</a:t>
            </a:r>
          </a:p>
        </p:txBody>
      </p:sp>
    </p:spTree>
    <p:extLst>
      <p:ext uri="{BB962C8B-B14F-4D97-AF65-F5344CB8AC3E}">
        <p14:creationId xmlns:p14="http://schemas.microsoft.com/office/powerpoint/2010/main" val="27897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331200" cy="1176338"/>
          </a:xfrm>
        </p:spPr>
        <p:txBody>
          <a:bodyPr/>
          <a:lstStyle/>
          <a:p>
            <a:pPr eaLnBrk="1" hangingPunct="1"/>
            <a:r>
              <a:rPr lang="en-GB" altLang="en-US" sz="4000" b="1" smtClean="0">
                <a:solidFill>
                  <a:schemeClr val="tx1"/>
                </a:solidFill>
              </a:rPr>
              <a:t>Antiséra používaná v lidské medicíně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466137" cy="4181475"/>
          </a:xfrm>
        </p:spPr>
        <p:txBody>
          <a:bodyPr/>
          <a:lstStyle/>
          <a:p>
            <a:pPr eaLnBrk="1" hangingPunct="1"/>
            <a:r>
              <a:rPr lang="en-GB" altLang="en-US" sz="2800" smtClean="0"/>
              <a:t>Antibakteriální: tetanus (liské), botulismus (koňské), antigangrenózní (koňské), záškrt (koňské) </a:t>
            </a:r>
          </a:p>
          <a:p>
            <a:pPr eaLnBrk="1" hangingPunct="1"/>
            <a:r>
              <a:rPr lang="en-GB" altLang="en-US" sz="2800" smtClean="0"/>
              <a:t>Protivirová: hepatitida B (lidské), vzteklina (koňské), varicella-zoster (lidské), CMV (lidské), klíšťová encefalitida (lidské), hepatitida A, spalničky a jiné virózy (nespecifický lidský imunoglobulin)</a:t>
            </a:r>
          </a:p>
          <a:p>
            <a:pPr eaLnBrk="1" hangingPunct="1"/>
            <a:r>
              <a:rPr lang="en-GB" altLang="en-US" sz="2800" smtClean="0"/>
              <a:t>Proti hadím a pavoučím jedům (koňská)</a:t>
            </a:r>
          </a:p>
          <a:p>
            <a:pPr eaLnBrk="1" hangingPunct="1"/>
            <a:r>
              <a:rPr lang="en-GB" altLang="en-US" sz="2800" smtClean="0"/>
              <a:t>Anti Rh  (lidské)</a:t>
            </a:r>
          </a:p>
        </p:txBody>
      </p:sp>
    </p:spTree>
    <p:extLst>
      <p:ext uri="{BB962C8B-B14F-4D97-AF65-F5344CB8AC3E}">
        <p14:creationId xmlns:p14="http://schemas.microsoft.com/office/powerpoint/2010/main" val="118589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en-US" sz="4000" smtClean="0"/>
              <a:t>Nespecifické imunoglobulinové preparáty</a:t>
            </a:r>
            <a:endParaRPr lang="en-US" altLang="en-US" sz="400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cs-CZ" altLang="en-US" sz="2800" dirty="0" smtClean="0"/>
              <a:t>Podávají se u </a:t>
            </a:r>
            <a:r>
              <a:rPr lang="cs-CZ" altLang="en-US" sz="2800" dirty="0" err="1" smtClean="0"/>
              <a:t>imunosuprimovaných</a:t>
            </a:r>
            <a:r>
              <a:rPr lang="cs-CZ" altLang="en-US" sz="2800" dirty="0" smtClean="0"/>
              <a:t> jedinců</a:t>
            </a:r>
          </a:p>
          <a:p>
            <a:pPr eaLnBrk="1" hangingPunct="1"/>
            <a:r>
              <a:rPr lang="cs-CZ" altLang="en-US" sz="2800" dirty="0" smtClean="0"/>
              <a:t>Extrakcí etanolem je možno ze séra získat </a:t>
            </a:r>
            <a:r>
              <a:rPr lang="cs-CZ" altLang="en-US" sz="2800" dirty="0" err="1" smtClean="0"/>
              <a:t>imunoglobulinou</a:t>
            </a:r>
            <a:r>
              <a:rPr lang="cs-CZ" altLang="en-US" sz="2800" dirty="0" smtClean="0"/>
              <a:t> frakci – 16% roztok je používán jako „normální imunoglobulin“. Obsahuje zejména </a:t>
            </a:r>
            <a:r>
              <a:rPr lang="cs-CZ" altLang="en-US" sz="2800" dirty="0" err="1" smtClean="0"/>
              <a:t>IgG</a:t>
            </a:r>
            <a:r>
              <a:rPr lang="cs-CZ" altLang="en-US" sz="2800" dirty="0" smtClean="0"/>
              <a:t>, stopy dalších  tříd jsou terapeuticky zanedbatelné.</a:t>
            </a:r>
          </a:p>
          <a:p>
            <a:pPr eaLnBrk="1" hangingPunct="1"/>
            <a:r>
              <a:rPr lang="cs-CZ" altLang="en-US" sz="2800" dirty="0" smtClean="0"/>
              <a:t>Další manipulací (odstranění polymerů </a:t>
            </a:r>
            <a:r>
              <a:rPr lang="cs-CZ" altLang="en-US" sz="2800" dirty="0" err="1" smtClean="0"/>
              <a:t>IgG</a:t>
            </a:r>
            <a:r>
              <a:rPr lang="cs-CZ" altLang="en-US" sz="2800" dirty="0" smtClean="0"/>
              <a:t>, které by se vázaly na </a:t>
            </a:r>
            <a:r>
              <a:rPr lang="cs-CZ" altLang="en-US" sz="2800" dirty="0" err="1" smtClean="0"/>
              <a:t>Fc</a:t>
            </a:r>
            <a:r>
              <a:rPr lang="cs-CZ" altLang="en-US" sz="2800" dirty="0" smtClean="0"/>
              <a:t> receptory a aktivovaly komplement) je možno získat deriváty k intravenóznímu podání</a:t>
            </a:r>
          </a:p>
          <a:p>
            <a:pPr eaLnBrk="1" hangingPunct="1"/>
            <a:r>
              <a:rPr lang="cs-CZ" altLang="en-US" sz="2800" dirty="0" smtClean="0"/>
              <a:t>Nově jsou používány i imunoglobuliny pro subkutánní léčbu. </a:t>
            </a:r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24595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en-US" dirty="0"/>
              <a:t>Negativní ovlivňování fyziologické </a:t>
            </a:r>
            <a:r>
              <a:rPr lang="cs-CZ" altLang="en-US" dirty="0" smtClean="0"/>
              <a:t>mikroflóry</a:t>
            </a:r>
            <a:endParaRPr lang="en-GB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  <a:defRPr/>
            </a:pPr>
            <a:r>
              <a:rPr lang="cs-CZ" altLang="en-US" dirty="0" smtClean="0"/>
              <a:t>ATB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en-US" dirty="0" smtClean="0"/>
              <a:t>Hygienické návyky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en-US" dirty="0" smtClean="0"/>
              <a:t>Urbanizace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en-US" dirty="0" smtClean="0"/>
              <a:t>Očkování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en-US" dirty="0" smtClean="0"/>
              <a:t>Skladba potravy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altLang="en-US" dirty="0" smtClean="0"/>
              <a:t>______________________________________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altLang="en-US" b="1" dirty="0" smtClean="0"/>
              <a:t>Přirozená mikroflóra je kontrolována mechanismy slizniční imunity</a:t>
            </a:r>
          </a:p>
        </p:txBody>
      </p:sp>
    </p:spTree>
    <p:extLst>
      <p:ext uri="{BB962C8B-B14F-4D97-AF65-F5344CB8AC3E}">
        <p14:creationId xmlns:p14="http://schemas.microsoft.com/office/powerpoint/2010/main" val="16237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3600" b="1" dirty="0" smtClean="0"/>
              <a:t>Nespecifické  imunoglobulinové  deriváty</a:t>
            </a:r>
            <a:br>
              <a:rPr lang="cs-CZ" sz="3600" b="1" dirty="0" smtClean="0"/>
            </a:br>
            <a:r>
              <a:rPr lang="cs-CZ" sz="2400" dirty="0" smtClean="0"/>
              <a:t>(příprava z plasmy 15 000-60 000 zdravých dárců krve)</a:t>
            </a:r>
            <a:endParaRPr lang="cs-CZ" sz="3200" b="1" dirty="0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85925"/>
            <a:ext cx="8372475" cy="4767263"/>
          </a:xfrm>
        </p:spPr>
        <p:txBody>
          <a:bodyPr/>
          <a:lstStyle/>
          <a:p>
            <a:pPr marL="342900" indent="-342900" eaLnBrk="1" hangingPunct="1">
              <a:buFont typeface="Wingdings" pitchFamily="2" charset="2"/>
              <a:buNone/>
            </a:pPr>
            <a:r>
              <a:rPr lang="cs-CZ" sz="2400" u="sng" dirty="0" smtClean="0"/>
              <a:t>Intravenózní </a:t>
            </a:r>
            <a:r>
              <a:rPr lang="cs-CZ" sz="2400" dirty="0" smtClean="0"/>
              <a:t>- 5%: </a:t>
            </a:r>
          </a:p>
          <a:p>
            <a:pPr marL="742950" lvl="1" indent="-285750" eaLnBrk="1" hangingPunct="1">
              <a:buFont typeface="Wingdings" pitchFamily="2" charset="2"/>
              <a:buNone/>
            </a:pPr>
            <a:r>
              <a:rPr lang="cs-CZ" sz="2400" dirty="0" smtClean="0"/>
              <a:t>7S - intaktní molekula </a:t>
            </a:r>
            <a:r>
              <a:rPr lang="cs-CZ" sz="2400" dirty="0" err="1" smtClean="0"/>
              <a:t>IgG</a:t>
            </a:r>
            <a:endParaRPr lang="cs-CZ" sz="2400" dirty="0" smtClean="0"/>
          </a:p>
          <a:p>
            <a:pPr marL="742950" lvl="1" indent="-285750" eaLnBrk="1" hangingPunct="1">
              <a:buFont typeface="Wingdings" pitchFamily="2" charset="2"/>
              <a:buNone/>
            </a:pPr>
            <a:r>
              <a:rPr lang="cs-CZ" sz="2400" dirty="0" smtClean="0"/>
              <a:t>5S - molekula </a:t>
            </a:r>
            <a:r>
              <a:rPr lang="cs-CZ" sz="2400" dirty="0" err="1" smtClean="0"/>
              <a:t>IgG</a:t>
            </a:r>
            <a:r>
              <a:rPr lang="cs-CZ" sz="2400" dirty="0" smtClean="0"/>
              <a:t> rozštěpena v pantové oblasti na  fragmenty Fab</a:t>
            </a:r>
            <a:r>
              <a:rPr lang="cs-CZ" sz="2400" baseline="-25000" dirty="0" smtClean="0"/>
              <a:t>2</a:t>
            </a:r>
            <a:r>
              <a:rPr lang="cs-CZ" sz="2400" dirty="0" smtClean="0"/>
              <a:t> a </a:t>
            </a:r>
            <a:r>
              <a:rPr lang="cs-CZ" sz="2400" dirty="0" err="1" smtClean="0"/>
              <a:t>Fc</a:t>
            </a:r>
            <a:r>
              <a:rPr lang="cs-CZ" sz="2400" dirty="0" smtClean="0"/>
              <a:t> (Gama-</a:t>
            </a:r>
            <a:r>
              <a:rPr lang="cs-CZ" sz="2400" dirty="0" err="1" smtClean="0"/>
              <a:t>Venin</a:t>
            </a:r>
            <a:r>
              <a:rPr lang="cs-CZ" sz="2400" dirty="0" smtClean="0"/>
              <a:t>)</a:t>
            </a:r>
          </a:p>
          <a:p>
            <a:pPr marL="742950" lvl="1" indent="-285750" eaLnBrk="1" hangingPunct="1">
              <a:buFont typeface="Wingdings" pitchFamily="2" charset="2"/>
              <a:buNone/>
            </a:pPr>
            <a:r>
              <a:rPr lang="cs-CZ" sz="2400" dirty="0" err="1" smtClean="0"/>
              <a:t>IgM</a:t>
            </a:r>
            <a:r>
              <a:rPr lang="cs-CZ" sz="2400" dirty="0" smtClean="0"/>
              <a:t>, obohacené preparáty (</a:t>
            </a:r>
            <a:r>
              <a:rPr lang="cs-CZ" sz="2400" dirty="0" err="1" smtClean="0"/>
              <a:t>Pentaglobin</a:t>
            </a:r>
            <a:r>
              <a:rPr lang="cs-CZ" sz="2400" dirty="0" smtClean="0"/>
              <a:t>)</a:t>
            </a:r>
          </a:p>
          <a:p>
            <a:pPr marL="342900" indent="-342900" eaLnBrk="1" hangingPunct="1">
              <a:buFont typeface="Wingdings" pitchFamily="2" charset="2"/>
              <a:buNone/>
            </a:pPr>
            <a:endParaRPr lang="cs-CZ" sz="2400" dirty="0" smtClean="0"/>
          </a:p>
          <a:p>
            <a:pPr marL="342900" indent="-342900" eaLnBrk="1" hangingPunct="1">
              <a:buFont typeface="Wingdings" pitchFamily="2" charset="2"/>
              <a:buNone/>
            </a:pPr>
            <a:r>
              <a:rPr lang="cs-CZ" sz="2400" u="sng" dirty="0" smtClean="0"/>
              <a:t>Intramuskulární</a:t>
            </a:r>
            <a:r>
              <a:rPr lang="cs-CZ" sz="2400" dirty="0" smtClean="0"/>
              <a:t> 16% roztok převážně </a:t>
            </a:r>
            <a:r>
              <a:rPr lang="cs-CZ" sz="2400" dirty="0" err="1" smtClean="0"/>
              <a:t>IgG</a:t>
            </a:r>
            <a:endParaRPr lang="cs-CZ" sz="2400" dirty="0" smtClean="0"/>
          </a:p>
          <a:p>
            <a:pPr marL="342900" indent="-342900" eaLnBrk="1" hangingPunct="1">
              <a:buFont typeface="Wingdings" pitchFamily="2" charset="2"/>
              <a:buNone/>
            </a:pPr>
            <a:endParaRPr lang="cs-CZ" sz="2400" dirty="0" smtClean="0"/>
          </a:p>
          <a:p>
            <a:pPr marL="342900" indent="-342900" eaLnBrk="1" hangingPunct="1">
              <a:buFont typeface="Wingdings" pitchFamily="2" charset="2"/>
              <a:buNone/>
            </a:pPr>
            <a:r>
              <a:rPr lang="cs-CZ" sz="2400" u="sng" dirty="0" smtClean="0"/>
              <a:t>Subkutánní</a:t>
            </a:r>
            <a:r>
              <a:rPr lang="cs-CZ" sz="2400" dirty="0" smtClean="0"/>
              <a:t> - jedná se v podstatě </a:t>
            </a:r>
            <a:br>
              <a:rPr lang="cs-CZ" sz="2400" dirty="0" smtClean="0"/>
            </a:br>
            <a:r>
              <a:rPr lang="cs-CZ" sz="2400" dirty="0" smtClean="0"/>
              <a:t>o intravenózní deriváty zahuštěné na 16%.</a:t>
            </a:r>
          </a:p>
        </p:txBody>
      </p:sp>
    </p:spTree>
    <p:extLst>
      <p:ext uri="{BB962C8B-B14F-4D97-AF65-F5344CB8AC3E}">
        <p14:creationId xmlns:p14="http://schemas.microsoft.com/office/powerpoint/2010/main" val="114944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250825" y="274638"/>
            <a:ext cx="8642350" cy="1143000"/>
          </a:xfrm>
        </p:spPr>
        <p:txBody>
          <a:bodyPr anchor="ctr">
            <a:normAutofit/>
          </a:bodyPr>
          <a:lstStyle/>
          <a:p>
            <a:r>
              <a:rPr lang="cs-CZ" sz="3400"/>
              <a:t>Příprava imunoglobulinových preparátů </a:t>
            </a:r>
          </a:p>
        </p:txBody>
      </p:sp>
      <p:sp>
        <p:nvSpPr>
          <p:cNvPr id="75779" name="Zástupný symbol pro obsah 2"/>
          <p:cNvSpPr>
            <a:spLocks noGrp="1"/>
          </p:cNvSpPr>
          <p:nvPr>
            <p:ph idx="4294967295"/>
          </p:nvPr>
        </p:nvSpPr>
        <p:spPr>
          <a:xfrm>
            <a:off x="323850" y="1600200"/>
            <a:ext cx="8569325" cy="4525963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Wingdings" pitchFamily="2" charset="2"/>
              <a:buNone/>
            </a:pPr>
            <a:r>
              <a:rPr lang="cs-CZ" b="1" u="sng" dirty="0" err="1"/>
              <a:t>Polyklonální</a:t>
            </a:r>
            <a:r>
              <a:rPr lang="cs-CZ" b="1" u="sng" dirty="0"/>
              <a:t> „antiséra“  (hyperimunní séra)</a:t>
            </a:r>
            <a:r>
              <a:rPr lang="cs-CZ" dirty="0"/>
              <a:t> </a:t>
            </a:r>
            <a:r>
              <a:rPr lang="cs-CZ" u="sng" dirty="0"/>
              <a:t>xenogenní </a:t>
            </a:r>
            <a:r>
              <a:rPr lang="cs-CZ" dirty="0"/>
              <a:t>(imunizace zvířat – králík, koza, prase, kůň</a:t>
            </a:r>
            <a:r>
              <a:rPr lang="cs-CZ" dirty="0" smtClean="0"/>
              <a:t>…)</a:t>
            </a:r>
          </a:p>
          <a:p>
            <a:pPr marL="342900" indent="-342900">
              <a:buFont typeface="Wingdings" pitchFamily="2" charset="2"/>
              <a:buNone/>
            </a:pPr>
            <a:r>
              <a:rPr lang="cs-CZ" dirty="0" smtClean="0"/>
              <a:t>    </a:t>
            </a:r>
            <a:r>
              <a:rPr lang="cs-CZ" u="sng" dirty="0" smtClean="0"/>
              <a:t>alogenní  </a:t>
            </a:r>
            <a:r>
              <a:rPr lang="cs-CZ" dirty="0" smtClean="0"/>
              <a:t>(lidská od přirozeně i záměrně imunizovaných dobrovolníků)</a:t>
            </a:r>
            <a:endParaRPr lang="cs-CZ" u="sng" dirty="0"/>
          </a:p>
          <a:p>
            <a:pPr marL="342900" indent="-342900">
              <a:buFont typeface="Wingdings" pitchFamily="2" charset="2"/>
              <a:buNone/>
            </a:pPr>
            <a:endParaRPr lang="cs-CZ" dirty="0"/>
          </a:p>
          <a:p>
            <a:pPr marL="342900" indent="-342900">
              <a:buFont typeface="Wingdings" pitchFamily="2" charset="2"/>
              <a:buNone/>
            </a:pPr>
            <a:r>
              <a:rPr lang="cs-CZ" b="1" u="sng" dirty="0"/>
              <a:t>Monoklonální protilátky</a:t>
            </a:r>
          </a:p>
          <a:p>
            <a:pPr marL="342900" indent="-342900">
              <a:buFont typeface="Wingdings" pitchFamily="2" charset="2"/>
              <a:buNone/>
            </a:pPr>
            <a:r>
              <a:rPr lang="cs-CZ" dirty="0"/>
              <a:t>   myší </a:t>
            </a:r>
          </a:p>
          <a:p>
            <a:pPr marL="342900" indent="-342900">
              <a:buFont typeface="Wingdings" pitchFamily="2" charset="2"/>
              <a:buNone/>
            </a:pPr>
            <a:r>
              <a:rPr lang="cs-CZ" dirty="0"/>
              <a:t>   modifikované (</a:t>
            </a:r>
            <a:r>
              <a:rPr lang="cs-CZ" dirty="0" err="1"/>
              <a:t>chimerické</a:t>
            </a:r>
            <a:r>
              <a:rPr lang="cs-CZ" dirty="0"/>
              <a:t>, humanizované, lidské)</a:t>
            </a:r>
          </a:p>
          <a:p>
            <a:pPr marL="342900" indent="-342900">
              <a:buFont typeface="Wingdings" pitchFamily="2" charset="2"/>
              <a:buNone/>
            </a:pPr>
            <a:r>
              <a:rPr lang="cs-CZ" dirty="0"/>
              <a:t>    </a:t>
            </a:r>
            <a:endParaRPr lang="cs-CZ" b="1" u="sng" dirty="0"/>
          </a:p>
        </p:txBody>
      </p:sp>
    </p:spTree>
    <p:extLst>
      <p:ext uri="{BB962C8B-B14F-4D97-AF65-F5344CB8AC3E}">
        <p14:creationId xmlns:p14="http://schemas.microsoft.com/office/powerpoint/2010/main" val="317128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/>
        <p:txBody>
          <a:bodyPr anchor="ctr">
            <a:normAutofit/>
          </a:bodyPr>
          <a:lstStyle/>
          <a:p>
            <a:r>
              <a:rPr lang="cs-CZ" sz="3400"/>
              <a:t>Využití imunoglobulinových preparátů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90000"/>
              </a:lnSpc>
              <a:buFont typeface="Wingdings" pitchFamily="2" charset="2"/>
              <a:buNone/>
            </a:pPr>
            <a:r>
              <a:rPr lang="cs-CZ" sz="2800" u="sng" dirty="0"/>
              <a:t>Identifikace a kvantifikace antigenů</a:t>
            </a:r>
            <a:r>
              <a:rPr lang="cs-CZ" sz="2800" dirty="0"/>
              <a:t> (mikrobiologie, hematologie, </a:t>
            </a:r>
            <a:r>
              <a:rPr lang="cs-CZ" sz="2800" dirty="0" err="1"/>
              <a:t>transplantologie</a:t>
            </a:r>
            <a:r>
              <a:rPr lang="cs-CZ" sz="2800" dirty="0"/>
              <a:t>, klinická imunologie)</a:t>
            </a:r>
          </a:p>
          <a:p>
            <a:pPr marL="342900" indent="-342900">
              <a:lnSpc>
                <a:spcPct val="90000"/>
              </a:lnSpc>
            </a:pPr>
            <a:endParaRPr lang="cs-CZ" sz="2800" dirty="0"/>
          </a:p>
          <a:p>
            <a:pPr marL="342900" indent="-342900">
              <a:lnSpc>
                <a:spcPct val="90000"/>
              </a:lnSpc>
              <a:buFont typeface="Wingdings" pitchFamily="2" charset="2"/>
              <a:buNone/>
            </a:pPr>
            <a:r>
              <a:rPr lang="cs-CZ" sz="2800" u="sng" dirty="0" smtClean="0">
                <a:solidFill>
                  <a:srgbClr val="C00000"/>
                </a:solidFill>
              </a:rPr>
              <a:t>Imunoterapie a </a:t>
            </a:r>
            <a:r>
              <a:rPr lang="cs-CZ" sz="2800" u="sng" dirty="0" err="1" smtClean="0">
                <a:solidFill>
                  <a:srgbClr val="C00000"/>
                </a:solidFill>
              </a:rPr>
              <a:t>imunoprofylaxe</a:t>
            </a:r>
            <a:r>
              <a:rPr lang="cs-CZ" sz="2800" u="sng" dirty="0" smtClean="0">
                <a:solidFill>
                  <a:srgbClr val="C00000"/>
                </a:solidFill>
              </a:rPr>
              <a:t> </a:t>
            </a:r>
            <a:endParaRPr lang="cs-CZ" sz="2800" u="sng" dirty="0">
              <a:solidFill>
                <a:srgbClr val="C00000"/>
              </a:solidFill>
            </a:endParaRPr>
          </a:p>
          <a:p>
            <a:pPr marL="342900" indent="-342900">
              <a:lnSpc>
                <a:spcPct val="90000"/>
              </a:lnSpc>
              <a:buFont typeface="Wingdings" pitchFamily="2" charset="2"/>
              <a:buNone/>
            </a:pPr>
            <a:r>
              <a:rPr lang="cs-CZ" sz="2800" dirty="0">
                <a:solidFill>
                  <a:srgbClr val="C00000"/>
                </a:solidFill>
              </a:rPr>
              <a:t>   (klasická pasivní imunizace, terapie nádorů, </a:t>
            </a:r>
            <a:r>
              <a:rPr lang="cs-CZ" sz="2800" dirty="0" err="1">
                <a:solidFill>
                  <a:srgbClr val="C00000"/>
                </a:solidFill>
              </a:rPr>
              <a:t>imunomodulace</a:t>
            </a:r>
            <a:r>
              <a:rPr lang="cs-CZ" sz="2800" dirty="0">
                <a:solidFill>
                  <a:srgbClr val="C00000"/>
                </a:solidFill>
              </a:rPr>
              <a:t>, především imunosuprese)</a:t>
            </a:r>
          </a:p>
          <a:p>
            <a:pPr marL="342900" indent="-342900">
              <a:lnSpc>
                <a:spcPct val="90000"/>
              </a:lnSpc>
              <a:buFont typeface="Wingdings" pitchFamily="2" charset="2"/>
              <a:buNone/>
            </a:pPr>
            <a:endParaRPr lang="cs-CZ" sz="2800" dirty="0"/>
          </a:p>
          <a:p>
            <a:pPr marL="342900" indent="-342900">
              <a:lnSpc>
                <a:spcPct val="90000"/>
              </a:lnSpc>
              <a:buFont typeface="Wingdings" pitchFamily="2" charset="2"/>
              <a:buNone/>
            </a:pPr>
            <a:r>
              <a:rPr lang="cs-CZ" sz="2800" u="sng" dirty="0"/>
              <a:t>Izolace a purifikace antigenních preparátů   </a:t>
            </a:r>
          </a:p>
        </p:txBody>
      </p:sp>
    </p:spTree>
    <p:extLst>
      <p:ext uri="{BB962C8B-B14F-4D97-AF65-F5344CB8AC3E}">
        <p14:creationId xmlns:p14="http://schemas.microsoft.com/office/powerpoint/2010/main" val="145664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smtClean="0"/>
              <a:t>Indikační skupiny imunoglobulinové léčby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342900" indent="-342900" eaLnBrk="1" hangingPunct="1">
              <a:buFont typeface="Wingdings" pitchFamily="2" charset="2"/>
              <a:buNone/>
            </a:pPr>
            <a:r>
              <a:rPr lang="cs-CZ" smtClean="0"/>
              <a:t>Substituce tvorby protilátek</a:t>
            </a:r>
          </a:p>
          <a:p>
            <a:pPr marL="742950" lvl="1" indent="-285750" eaLnBrk="1" hangingPunct="1">
              <a:buFont typeface="Wingdings" pitchFamily="2" charset="2"/>
              <a:buNone/>
            </a:pPr>
            <a:r>
              <a:rPr lang="cs-CZ" smtClean="0"/>
              <a:t>Primární imunodeficience</a:t>
            </a:r>
          </a:p>
          <a:p>
            <a:pPr marL="742950" lvl="1" indent="-285750" eaLnBrk="1" hangingPunct="1">
              <a:buFont typeface="Wingdings" pitchFamily="2" charset="2"/>
              <a:buNone/>
            </a:pPr>
            <a:r>
              <a:rPr lang="cs-CZ" smtClean="0"/>
              <a:t>Sekundární imunodeficience</a:t>
            </a:r>
          </a:p>
          <a:p>
            <a:pPr marL="342900" indent="-342900" eaLnBrk="1" hangingPunct="1">
              <a:buFont typeface="Wingdings" pitchFamily="2" charset="2"/>
              <a:buNone/>
            </a:pPr>
            <a:r>
              <a:rPr lang="cs-CZ" smtClean="0"/>
              <a:t>Imunoregulace</a:t>
            </a:r>
          </a:p>
          <a:p>
            <a:pPr marL="742950" lvl="1" indent="-285750" eaLnBrk="1" hangingPunct="1">
              <a:buFont typeface="Wingdings" pitchFamily="2" charset="2"/>
              <a:buNone/>
            </a:pPr>
            <a:r>
              <a:rPr lang="cs-CZ" smtClean="0"/>
              <a:t>Autoimunitní choroby</a:t>
            </a:r>
          </a:p>
          <a:p>
            <a:pPr marL="742950" lvl="1" indent="-285750" eaLnBrk="1" hangingPunct="1">
              <a:buFont typeface="Wingdings" pitchFamily="2" charset="2"/>
              <a:buNone/>
            </a:pPr>
            <a:r>
              <a:rPr lang="cs-CZ" smtClean="0"/>
              <a:t>Vaskulitidy</a:t>
            </a:r>
          </a:p>
          <a:p>
            <a:pPr marL="742950" lvl="1" indent="-285750" eaLnBrk="1" hangingPunct="1">
              <a:buFont typeface="Wingdings" pitchFamily="2" charset="2"/>
              <a:buNone/>
            </a:pPr>
            <a:r>
              <a:rPr lang="cs-CZ" smtClean="0"/>
              <a:t>Alergická onemocnění</a:t>
            </a:r>
          </a:p>
          <a:p>
            <a:pPr marL="342900" indent="-342900" eaLnBrk="1" hangingPunct="1">
              <a:buFont typeface="Wingdings" pitchFamily="2" charset="2"/>
              <a:buNone/>
            </a:pPr>
            <a:r>
              <a:rPr lang="cs-CZ" smtClean="0"/>
              <a:t>Léčba infekčních chorob - substituce i imunoregulace</a:t>
            </a:r>
          </a:p>
          <a:p>
            <a:pPr marL="342900" indent="-342900"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416813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altLang="en-US" smtClean="0">
                <a:solidFill>
                  <a:schemeClr val="accent2"/>
                </a:solidFill>
                <a:latin typeface="Tahoma" pitchFamily="34" charset="0"/>
              </a:rPr>
              <a:t>Aktivní imunizace</a:t>
            </a:r>
          </a:p>
        </p:txBody>
      </p:sp>
      <p:sp>
        <p:nvSpPr>
          <p:cNvPr id="26627" name="Rectangle 8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cs-CZ" altLang="en-US" smtClean="0">
                <a:solidFill>
                  <a:schemeClr val="accent2"/>
                </a:solidFill>
                <a:latin typeface="Comic Sans MS" pitchFamily="66" charset="0"/>
              </a:rPr>
              <a:t>                                 </a:t>
            </a:r>
          </a:p>
          <a:p>
            <a:pPr eaLnBrk="1" hangingPunct="1"/>
            <a:endParaRPr lang="cs-CZ" altLang="en-US" smtClean="0">
              <a:solidFill>
                <a:schemeClr val="accent2"/>
              </a:solidFill>
              <a:latin typeface="Comic Sans MS" pitchFamily="66" charset="0"/>
            </a:endParaRPr>
          </a:p>
          <a:p>
            <a:pPr eaLnBrk="1" hangingPunct="1"/>
            <a:r>
              <a:rPr lang="cs-CZ" altLang="en-US" smtClean="0">
                <a:solidFill>
                  <a:schemeClr val="accent2"/>
                </a:solidFill>
                <a:latin typeface="Comic Sans MS" pitchFamily="66" charset="0"/>
              </a:rPr>
              <a:t>    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10188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76250"/>
            <a:ext cx="4475163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Vlastnosti očkovací látky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89138"/>
            <a:ext cx="8229600" cy="43910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cs-CZ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bezpečnost</a:t>
            </a:r>
            <a:r>
              <a:rPr lang="cs-CZ" sz="2400" dirty="0" smtClean="0"/>
              <a:t> – nesmí vyvolávat onemocnění nebo poškozovat organismus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endParaRPr lang="cs-CZ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cs-CZ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specificita</a:t>
            </a:r>
            <a:r>
              <a:rPr lang="cs-CZ" sz="2400" dirty="0" smtClean="0"/>
              <a:t> – musí vyvolávat tvorbu protilátek proti danému antigenu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endParaRPr lang="cs-CZ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cs-CZ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prezentovatelnost</a:t>
            </a:r>
            <a:r>
              <a:rPr lang="cs-CZ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antigenu</a:t>
            </a:r>
            <a:r>
              <a:rPr lang="cs-CZ" sz="2400" dirty="0" smtClean="0"/>
              <a:t>  ( v komplexu s MHC </a:t>
            </a:r>
            <a:r>
              <a:rPr lang="cs-CZ" sz="2400" dirty="0" err="1" smtClean="0"/>
              <a:t>gp</a:t>
            </a:r>
            <a:r>
              <a:rPr lang="cs-CZ" sz="2400" dirty="0" smtClean="0"/>
              <a:t>.)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endParaRPr lang="cs-CZ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cs-CZ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účinnost</a:t>
            </a:r>
            <a:r>
              <a:rPr lang="cs-CZ" sz="2400" dirty="0" smtClean="0"/>
              <a:t> – očkovací látka musí vyvolat dostatečně silnou imunitní reakci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43222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76250"/>
            <a:ext cx="8099425" cy="59055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cs-CZ" sz="2600" b="1" dirty="0" smtClean="0">
                <a:solidFill>
                  <a:srgbClr val="002060"/>
                </a:solidFill>
              </a:rPr>
              <a:t>Vakcinace je hodnocena z medicínského i ekonomického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600" b="1" dirty="0" smtClean="0">
                <a:solidFill>
                  <a:srgbClr val="002060"/>
                </a:solidFill>
              </a:rPr>
              <a:t>pohledu  jako jeden z nejefektivnějších způsobů prevence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600" b="1" dirty="0" smtClean="0">
                <a:solidFill>
                  <a:srgbClr val="002060"/>
                </a:solidFill>
              </a:rPr>
              <a:t>vzniku a šíření </a:t>
            </a:r>
            <a:r>
              <a:rPr lang="cs-CZ" sz="2600" b="1" dirty="0">
                <a:solidFill>
                  <a:srgbClr val="002060"/>
                </a:solidFill>
              </a:rPr>
              <a:t> </a:t>
            </a:r>
            <a:r>
              <a:rPr lang="cs-CZ" sz="2600" b="1" dirty="0" smtClean="0">
                <a:solidFill>
                  <a:srgbClr val="002060"/>
                </a:solidFill>
              </a:rPr>
              <a:t>infekčních  chorob</a:t>
            </a:r>
            <a:r>
              <a:rPr lang="cs-CZ" sz="2600" dirty="0" smtClean="0"/>
              <a:t>.</a:t>
            </a:r>
          </a:p>
          <a:p>
            <a:pPr eaLnBrk="1" hangingPunct="1">
              <a:buFont typeface="Wingdings" pitchFamily="2" charset="2"/>
              <a:buNone/>
            </a:pPr>
            <a:endParaRPr lang="cs-CZ" sz="2600" dirty="0" smtClean="0"/>
          </a:p>
          <a:p>
            <a:pPr eaLnBrk="1" hangingPunct="1">
              <a:buFont typeface="Wingdings" pitchFamily="2" charset="2"/>
              <a:buNone/>
            </a:pPr>
            <a:r>
              <a:rPr lang="cs-CZ" sz="2600" dirty="0" smtClean="0"/>
              <a:t>Na </a:t>
            </a:r>
            <a:r>
              <a:rPr lang="cs-CZ" sz="2600" u="sng" dirty="0" smtClean="0"/>
              <a:t>individuální úrovni </a:t>
            </a:r>
            <a:r>
              <a:rPr lang="cs-CZ" sz="2600" dirty="0" smtClean="0"/>
              <a:t>chrání jedince před onemocněním.</a:t>
            </a:r>
          </a:p>
          <a:p>
            <a:pPr eaLnBrk="1" hangingPunct="1">
              <a:buFont typeface="Wingdings" pitchFamily="2" charset="2"/>
              <a:buNone/>
            </a:pPr>
            <a:endParaRPr lang="cs-CZ" sz="2600" dirty="0" smtClean="0"/>
          </a:p>
          <a:p>
            <a:pPr eaLnBrk="1" hangingPunct="1">
              <a:buFont typeface="Wingdings" pitchFamily="2" charset="2"/>
              <a:buNone/>
            </a:pPr>
            <a:r>
              <a:rPr lang="cs-CZ" sz="2600" dirty="0" smtClean="0"/>
              <a:t>Na </a:t>
            </a:r>
            <a:r>
              <a:rPr lang="cs-CZ" sz="2600" u="sng" dirty="0" smtClean="0"/>
              <a:t>populační úrovni </a:t>
            </a:r>
            <a:r>
              <a:rPr lang="cs-CZ" sz="2600" dirty="0" smtClean="0"/>
              <a:t>(kolektivní imunita daná vysokou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600" dirty="0" err="1" smtClean="0"/>
              <a:t>proočkovaností</a:t>
            </a:r>
            <a:r>
              <a:rPr lang="cs-CZ" sz="2600" dirty="0" smtClean="0"/>
              <a:t> populace) brání šíření infekčních agens a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600" dirty="0" smtClean="0"/>
              <a:t>ochrání i neočkované  osoby.   </a:t>
            </a:r>
          </a:p>
          <a:p>
            <a:pPr eaLnBrk="1" hangingPunct="1">
              <a:buFont typeface="Wingdings" pitchFamily="2" charset="2"/>
              <a:buNone/>
            </a:pPr>
            <a:endParaRPr lang="cs-CZ" sz="2600" dirty="0" smtClean="0"/>
          </a:p>
          <a:p>
            <a:pPr eaLnBrk="1" hangingPunct="1">
              <a:buFont typeface="Wingdings" pitchFamily="2" charset="2"/>
              <a:buNone/>
            </a:pPr>
            <a:endParaRPr lang="cs-CZ" sz="2600" dirty="0" smtClean="0"/>
          </a:p>
          <a:p>
            <a:pPr eaLnBrk="1" hangingPunct="1">
              <a:buFont typeface="Wingdings" pitchFamily="2" charset="2"/>
              <a:buNone/>
            </a:pPr>
            <a:endParaRPr lang="cs-CZ" sz="2600" dirty="0" smtClean="0"/>
          </a:p>
        </p:txBody>
      </p:sp>
    </p:spTree>
    <p:extLst>
      <p:ext uri="{BB962C8B-B14F-4D97-AF65-F5344CB8AC3E}">
        <p14:creationId xmlns:p14="http://schemas.microsoft.com/office/powerpoint/2010/main" val="227147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Aktivní </a:t>
            </a:r>
            <a:r>
              <a:rPr lang="cs-CZ" dirty="0" smtClean="0"/>
              <a:t>imunizace</a:t>
            </a:r>
            <a:endParaRPr lang="en-GB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Použití </a:t>
            </a:r>
            <a:r>
              <a:rPr lang="cs-CZ" dirty="0" err="1" smtClean="0"/>
              <a:t>Ag</a:t>
            </a:r>
            <a:r>
              <a:rPr lang="cs-CZ" dirty="0" smtClean="0"/>
              <a:t> k vyvolání imunitní reakce, která později chrání před patogenem nesoucí tento nebo podobný antigen</a:t>
            </a:r>
          </a:p>
          <a:p>
            <a:r>
              <a:rPr lang="cs-CZ" dirty="0" smtClean="0"/>
              <a:t>Zakladatel E. </a:t>
            </a:r>
            <a:r>
              <a:rPr lang="cs-CZ" dirty="0" err="1" smtClean="0"/>
              <a:t>Jenner</a:t>
            </a:r>
            <a:r>
              <a:rPr lang="cs-CZ" dirty="0" smtClean="0"/>
              <a:t> – jako první v roce 1796 naočkoval virus kravských neštovic, 1798 - publikace</a:t>
            </a:r>
          </a:p>
          <a:p>
            <a:r>
              <a:rPr lang="cs-CZ" dirty="0" smtClean="0"/>
              <a:t>Vyvolání je mírného onemocnění a především ochrana před pravými neštovicemi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993885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404813"/>
            <a:ext cx="6096000" cy="1143000"/>
          </a:xfrm>
        </p:spPr>
        <p:txBody>
          <a:bodyPr lIns="92075" tIns="46038" rIns="92075" bIns="46038"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  <a:latin typeface="Arial Rounded MT Bold" pitchFamily="34" charset="0"/>
              </a:rPr>
              <a:t>Edward Jenner</a:t>
            </a:r>
          </a:p>
        </p:txBody>
      </p:sp>
      <p:pic>
        <p:nvPicPr>
          <p:cNvPr id="2052" name="Picture 3"/>
          <p:cNvPicPr>
            <a:picLocks noGrp="1" noChangeArrowheads="1"/>
          </p:cNvPicPr>
          <p:nvPr>
            <p:ph type="clipArt"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676400"/>
            <a:ext cx="3733800" cy="4038600"/>
          </a:xfrm>
          <a:noFill/>
        </p:spPr>
      </p:pic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4572000" y="1701800"/>
          <a:ext cx="4114800" cy="401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Image" r:id="rId5" imgW="5197317" imgH="4676315" progId="Photoshop.Image.5">
                  <p:embed/>
                </p:oleObj>
              </mc:Choice>
              <mc:Fallback>
                <p:oleObj name="Image" r:id="rId5" imgW="5197317" imgH="4676315" progId="Photoshop.Image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701800"/>
                        <a:ext cx="4114800" cy="401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762000" y="5638800"/>
            <a:ext cx="7924800" cy="533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109728" tIns="54864" rIns="109728" bIns="54864" anchor="ctr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en-US" altLang="en-US" sz="2800" dirty="0">
                <a:latin typeface="Arial" charset="0"/>
              </a:rPr>
              <a:t>Discovery of small pox </a:t>
            </a:r>
            <a:r>
              <a:rPr lang="en-US" altLang="en-US" sz="2800" dirty="0" smtClean="0">
                <a:latin typeface="Arial" charset="0"/>
              </a:rPr>
              <a:t>vaccine</a:t>
            </a:r>
            <a:endParaRPr lang="cs-CZ" altLang="en-US" sz="28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29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Nadpis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5905500" cy="6477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en-US" sz="3200" smtClean="0"/>
              <a:t>Vliv očkování na výskyt infekčních onemocnění v USA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7884368" y="5250686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Černý kašel</a:t>
            </a:r>
            <a:endParaRPr lang="en-GB" sz="16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7956376" y="3306470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Zarděnky</a:t>
            </a:r>
            <a:endParaRPr lang="en-GB" sz="16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8388424" y="1484784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Obrna</a:t>
            </a:r>
            <a:endParaRPr lang="en-GB" sz="16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8388424" y="1052736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Záškrt</a:t>
            </a:r>
            <a:endParaRPr lang="en-GB" sz="16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7956376" y="2852936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Spalničky</a:t>
            </a:r>
            <a:endParaRPr lang="en-GB" sz="16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8100392" y="4293096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Příušnice</a:t>
            </a:r>
            <a:endParaRPr lang="en-GB" sz="16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8172400" y="548680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Neštovice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08947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1259</TotalTime>
  <Words>4855</Words>
  <Application>Microsoft Office PowerPoint</Application>
  <PresentationFormat>Předvádění na obrazovce (4:3)</PresentationFormat>
  <Paragraphs>837</Paragraphs>
  <Slides>121</Slides>
  <Notes>3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121</vt:i4>
      </vt:variant>
    </vt:vector>
  </HeadingPairs>
  <TitlesOfParts>
    <vt:vector size="124" baseType="lpstr">
      <vt:lpstr>Motiv systému Office</vt:lpstr>
      <vt:lpstr>Dokument</vt:lpstr>
      <vt:lpstr>Image</vt:lpstr>
      <vt:lpstr>Anti-infekční imunita</vt:lpstr>
      <vt:lpstr>Vývoj imunitního systému</vt:lpstr>
      <vt:lpstr>Současná situace</vt:lpstr>
      <vt:lpstr>Problémy v současnosti</vt:lpstr>
      <vt:lpstr>Rozdělení mikroorganismů-podle schopnosti vyvolat onemocnění</vt:lpstr>
      <vt:lpstr>Člověk a přirozená mikroflóra</vt:lpstr>
      <vt:lpstr>Vaginální mikroflóra</vt:lpstr>
      <vt:lpstr>Prospěšné působení přirozené mikroflóry </vt:lpstr>
      <vt:lpstr>Negativní ovlivňování fyziologické mikroflóry</vt:lpstr>
      <vt:lpstr>Časová posloupnost imunitní odpovědi</vt:lpstr>
      <vt:lpstr>Infekční onemocnění</vt:lpstr>
      <vt:lpstr>INTERAKCE PATOGENNÍHO ORGANISMU S HOSTITELEM</vt:lpstr>
      <vt:lpstr>VARIABILITA PATOGENA A HOSTITELE</vt:lpstr>
      <vt:lpstr>SCHOPNOST ORGANISMU ODOLÁVAT INFEKCI </vt:lpstr>
      <vt:lpstr>Prezentace aplikace PowerPoint</vt:lpstr>
      <vt:lpstr>Viry a imunitní systém</vt:lpstr>
      <vt:lpstr>INTERAKCE VIRŮ S IMUNITNÍM SYSTÉMEM</vt:lpstr>
      <vt:lpstr>Buněčné terče patogenních virů</vt:lpstr>
      <vt:lpstr>Vstup virových částic do nitra buňky</vt:lpstr>
      <vt:lpstr>Rozmnožování virů</vt:lpstr>
      <vt:lpstr>Interferonový systém</vt:lpstr>
      <vt:lpstr>Interferony a a b</vt:lpstr>
      <vt:lpstr>Mechanismus účinku interferonu (IFN)</vt:lpstr>
      <vt:lpstr>Interferon g</vt:lpstr>
      <vt:lpstr>NK- buňky</vt:lpstr>
      <vt:lpstr>Reakce NK buněk</vt:lpstr>
      <vt:lpstr>Prezentace aplikace PowerPoint</vt:lpstr>
      <vt:lpstr>Důsledek působení NK buněk</vt:lpstr>
      <vt:lpstr>Th- lymfocyty</vt:lpstr>
      <vt:lpstr>Cytotoxické T- lymfocyty</vt:lpstr>
      <vt:lpstr>Mechanismy úniku virů před obrannými reakcemi organismu</vt:lpstr>
      <vt:lpstr>Mechanismy úniku virů před obrannými reakcemi organismu</vt:lpstr>
      <vt:lpstr>Integrace virů do hostitelského genomu</vt:lpstr>
      <vt:lpstr>Ochrana proti bakteriím</vt:lpstr>
      <vt:lpstr>Extracelulární invazivní bakterie</vt:lpstr>
      <vt:lpstr>Extracelulární neinvazivní baktérie</vt:lpstr>
      <vt:lpstr>Bakteriální toxiny</vt:lpstr>
      <vt:lpstr>Staphylococcus aureus</vt:lpstr>
      <vt:lpstr>Faktory virulence</vt:lpstr>
      <vt:lpstr>Extracelulární bakterie</vt:lpstr>
      <vt:lpstr>Adaptivní odpověď proti extracelulárním bakteriím</vt:lpstr>
      <vt:lpstr>Ochrana proti extracelulárním bakteriím</vt:lpstr>
      <vt:lpstr>Th17 REAKCE</vt:lpstr>
      <vt:lpstr>Th17 a extracelulární bakterie</vt:lpstr>
      <vt:lpstr>Adaptivní T-regulační lymfocyty</vt:lpstr>
      <vt:lpstr>Komplikace ochrany proti extracelulárním bakteriím</vt:lpstr>
      <vt:lpstr>Mechanismy úniku extracelulárních bakterií před obrannými reakcemi organismu</vt:lpstr>
      <vt:lpstr>Obrana proti bakteriím-intracelulárním, plísním</vt:lpstr>
      <vt:lpstr>OBRANNÉ MECHANISMY PROTI INTRACELULÁRNÍM BAKTÉRIÍM</vt:lpstr>
      <vt:lpstr>Ochrana proti intracelulárním bakteriím</vt:lpstr>
      <vt:lpstr>Kooperace CD4+ a CD8+ T-lymfocytů v ochraně proti intracelulárním bakteriím</vt:lpstr>
      <vt:lpstr>Role IL-12 a IFN-γ i obraně proti intracelulárním bakteriím</vt:lpstr>
      <vt:lpstr>Poškození organismu aktivací makrofágů</vt:lpstr>
      <vt:lpstr>Mykobakterie </vt:lpstr>
      <vt:lpstr>Mechanismy úniku intracelulárních bakterií před obrannými reakcemi organismu</vt:lpstr>
      <vt:lpstr>Mechanismy úniku intracelulárních bakterií před obrannými reakcemi organismu</vt:lpstr>
      <vt:lpstr>SIRS-Systemic Inflammatory Response Syndrom</vt:lpstr>
      <vt:lpstr>SIRS</vt:lpstr>
      <vt:lpstr>SIRS</vt:lpstr>
      <vt:lpstr>Monitorování nastupujícího SIRS</vt:lpstr>
      <vt:lpstr>Imunitní ochrana proti parazitům</vt:lpstr>
      <vt:lpstr>Obrana proti prvokům</vt:lpstr>
      <vt:lpstr>INTRACELULÁRNÍ PRVOCI A IMUNITNÍ SYSTÉM</vt:lpstr>
      <vt:lpstr>EXTRACELULÁRNÍ PRVOCI A IMUNITNÍ SYSTÉM</vt:lpstr>
      <vt:lpstr>HELMINTI A IMUNITNÍ SYSTÉM</vt:lpstr>
      <vt:lpstr>VÝVOJ IMUNITNÍ REAKCE PROTI HELMINTŮM</vt:lpstr>
      <vt:lpstr>Mastocyty a obrana proti parazitům</vt:lpstr>
      <vt:lpstr>Mastocyty a obrana proti parazitům</vt:lpstr>
      <vt:lpstr>Imunita proti parazitům - pozdější stadium infekce </vt:lpstr>
      <vt:lpstr>Funkce eosinofilů</vt:lpstr>
      <vt:lpstr>Mechanismy úniku parazitů před obrannými reakcemi organismu</vt:lpstr>
      <vt:lpstr>Tkáňové poškození infekcemi</vt:lpstr>
      <vt:lpstr>Prezentace aplikace PowerPoint</vt:lpstr>
      <vt:lpstr>Prezentace aplikace PowerPoint</vt:lpstr>
      <vt:lpstr>Prezentace aplikace PowerPoint</vt:lpstr>
      <vt:lpstr>Prezentace aplikace PowerPoint</vt:lpstr>
      <vt:lpstr>Imunomodulace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a) aktivní imunizace</vt:lpstr>
      <vt:lpstr>Prezentace aplikace PowerPoint</vt:lpstr>
      <vt:lpstr>Pasivní imunizace</vt:lpstr>
      <vt:lpstr>Prezentace aplikace PowerPoint</vt:lpstr>
      <vt:lpstr>Antiséra používaná v lidské medicíně</vt:lpstr>
      <vt:lpstr>Nespecifické imunoglobulinové preparáty</vt:lpstr>
      <vt:lpstr>Nespecifické  imunoglobulinové  deriváty (příprava z plasmy 15 000-60 000 zdravých dárců krve)</vt:lpstr>
      <vt:lpstr>Příprava imunoglobulinových preparátů </vt:lpstr>
      <vt:lpstr>Využití imunoglobulinových preparátů</vt:lpstr>
      <vt:lpstr>Indikační skupiny imunoglobulinové léčby</vt:lpstr>
      <vt:lpstr>Aktivní imunizace</vt:lpstr>
      <vt:lpstr>Vlastnosti očkovací látky</vt:lpstr>
      <vt:lpstr>Prezentace aplikace PowerPoint</vt:lpstr>
      <vt:lpstr>Aktivní imunizace</vt:lpstr>
      <vt:lpstr>Edward Jenner</vt:lpstr>
      <vt:lpstr>Vliv očkování na výskyt infekčních onemocnění v USA</vt:lpstr>
      <vt:lpstr>Imunologické adjuvans</vt:lpstr>
      <vt:lpstr>Imunologické adjuvans </vt:lpstr>
      <vt:lpstr>Freudovo adjuvans</vt:lpstr>
      <vt:lpstr>Adjuvans v humánní medicíně</vt:lpstr>
      <vt:lpstr>Moderní adjuvans</vt:lpstr>
      <vt:lpstr>Adjuvans:  základní mechanismy účinku</vt:lpstr>
      <vt:lpstr>  Adjuvans aktivuje dendritické buňky</vt:lpstr>
      <vt:lpstr>Prezentace aplikace PowerPoint</vt:lpstr>
      <vt:lpstr>Imunologická paměť a vakcinace</vt:lpstr>
      <vt:lpstr>Primární a sekundární imunitní odpověď</vt:lpstr>
      <vt:lpstr>„Klasické“ vakcíny</vt:lpstr>
      <vt:lpstr>„Moderní“ vakcíny</vt:lpstr>
      <vt:lpstr>NOVÉ VAKCÍNY</vt:lpstr>
      <vt:lpstr>                 NOVÉ VAKCÍNY</vt:lpstr>
      <vt:lpstr>Ostatní biologicky významné součásti vakcín</vt:lpstr>
      <vt:lpstr>Prezentace aplikace PowerPoint</vt:lpstr>
      <vt:lpstr>Pravidelné očkování v ČR 2011  (Vyhláška  537/2006, novela 299/2010 Sb.)</vt:lpstr>
      <vt:lpstr>Povinné očkování - vymahatelnost</vt:lpstr>
      <vt:lpstr>Hexavakcína</vt:lpstr>
      <vt:lpstr>Očkovací kalendář ČR 2011</vt:lpstr>
      <vt:lpstr>Principy správné vakcinace</vt:lpstr>
      <vt:lpstr>Prezentace aplikace PowerPoint</vt:lpstr>
    </vt:vector>
  </TitlesOfParts>
  <Company>Fakultní nemocnice u sv. Anny v Brně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Anti-infekční imunita</dc:title>
  <dc:creator>uziv</dc:creator>
  <cp:lastModifiedBy>uziv</cp:lastModifiedBy>
  <cp:revision>56</cp:revision>
  <dcterms:created xsi:type="dcterms:W3CDTF">2016-04-11T07:11:04Z</dcterms:created>
  <dcterms:modified xsi:type="dcterms:W3CDTF">2017-04-20T07:14:03Z</dcterms:modified>
</cp:coreProperties>
</file>