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256" r:id="rId2"/>
    <p:sldId id="257" r:id="rId3"/>
    <p:sldId id="302" r:id="rId4"/>
    <p:sldId id="286" r:id="rId5"/>
    <p:sldId id="292" r:id="rId6"/>
    <p:sldId id="303" r:id="rId7"/>
    <p:sldId id="313" r:id="rId8"/>
    <p:sldId id="304" r:id="rId9"/>
    <p:sldId id="309" r:id="rId10"/>
    <p:sldId id="285" r:id="rId11"/>
    <p:sldId id="312" r:id="rId12"/>
    <p:sldId id="305" r:id="rId13"/>
    <p:sldId id="314" r:id="rId14"/>
    <p:sldId id="284" r:id="rId15"/>
    <p:sldId id="287" r:id="rId16"/>
    <p:sldId id="315" r:id="rId17"/>
    <p:sldId id="307" r:id="rId18"/>
    <p:sldId id="308" r:id="rId19"/>
    <p:sldId id="311" r:id="rId20"/>
    <p:sldId id="306" r:id="rId21"/>
    <p:sldId id="310" r:id="rId22"/>
    <p:sldId id="290" r:id="rId23"/>
    <p:sldId id="319" r:id="rId24"/>
    <p:sldId id="316" r:id="rId25"/>
    <p:sldId id="317" r:id="rId26"/>
    <p:sldId id="31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02E9-F404-470D-A314-87A44F18C19B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D343F-A485-485D-AECA-228E6A368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0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0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1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3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4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7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2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AC86F4-D1CF-41A6-850F-341EC6AC6806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162C41-4807-48D2-9F03-54FF387D648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98548"/>
          </a:xfrm>
        </p:spPr>
        <p:txBody>
          <a:bodyPr/>
          <a:lstStyle/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Ledviny IV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597" y="4455619"/>
            <a:ext cx="10935092" cy="1370145"/>
          </a:xfrm>
        </p:spPr>
        <p:txBody>
          <a:bodyPr>
            <a:normAutofit/>
          </a:bodyPr>
          <a:lstStyle/>
          <a:p>
            <a:r>
              <a:rPr lang="cs-CZ" sz="4000" b="1" dirty="0"/>
              <a:t>Akutní a chronické selhání ledvin, hypertenze a ledviny</a:t>
            </a:r>
          </a:p>
        </p:txBody>
      </p:sp>
    </p:spTree>
    <p:extLst>
      <p:ext uri="{BB962C8B-B14F-4D97-AF65-F5344CB8AC3E}">
        <p14:creationId xmlns:p14="http://schemas.microsoft.com/office/powerpoint/2010/main" val="3478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- diagnóza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u="sng" dirty="0" smtClean="0"/>
              <a:t>Diagnóza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400" dirty="0" smtClean="0"/>
              <a:t>anamnéza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klinika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stav oběhu, hydratace, TK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laboratorní (KO, U, </a:t>
            </a:r>
            <a:r>
              <a:rPr lang="cs-CZ" sz="2400" dirty="0" err="1" smtClean="0"/>
              <a:t>krea</a:t>
            </a:r>
            <a:r>
              <a:rPr lang="cs-CZ" sz="2400" dirty="0" smtClean="0"/>
              <a:t>, KM, K, Ca, P)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množství moče, koncentrace,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sonografie (vyloučení obstrukce)</a:t>
            </a:r>
            <a:endParaRPr lang="cs-CZ" sz="2800" dirty="0" smtClean="0"/>
          </a:p>
          <a:p>
            <a:pPr lvl="1"/>
            <a:endParaRPr lang="cs-CZ" sz="2600" dirty="0" smtClean="0"/>
          </a:p>
          <a:p>
            <a:pPr lvl="1"/>
            <a:endParaRPr lang="cs-CZ" sz="2600" dirty="0" smtClean="0"/>
          </a:p>
          <a:p>
            <a:pPr lvl="1"/>
            <a:endParaRPr lang="cs-CZ" sz="2600" dirty="0" smtClean="0"/>
          </a:p>
          <a:p>
            <a:pPr lvl="1"/>
            <a:endParaRPr lang="cs-CZ" sz="2600" dirty="0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763548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u="sng" dirty="0" smtClean="0"/>
              <a:t>4 fáze klinických projevů</a:t>
            </a:r>
            <a:r>
              <a:rPr lang="cs-CZ" sz="2800" dirty="0" smtClean="0"/>
              <a:t>:</a:t>
            </a:r>
          </a:p>
          <a:p>
            <a:pPr marL="0">
              <a:buNone/>
            </a:pPr>
            <a:r>
              <a:rPr lang="cs-CZ" sz="2800" dirty="0" smtClean="0"/>
              <a:t>  </a:t>
            </a:r>
            <a:r>
              <a:rPr lang="cs-CZ" sz="2400" dirty="0" smtClean="0">
                <a:solidFill>
                  <a:srgbClr val="FF0000"/>
                </a:solidFill>
              </a:rPr>
              <a:t>Počáteční</a:t>
            </a:r>
            <a:r>
              <a:rPr lang="cs-CZ" sz="2400" dirty="0" smtClean="0"/>
              <a:t> – dominuje vyvolávající příčina</a:t>
            </a:r>
          </a:p>
          <a:p>
            <a:pPr marL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Oligo</a:t>
            </a:r>
            <a:r>
              <a:rPr lang="cs-CZ" sz="2400" dirty="0" smtClean="0">
                <a:solidFill>
                  <a:srgbClr val="FF0000"/>
                </a:solidFill>
              </a:rPr>
              <a:t>-anurická</a:t>
            </a:r>
            <a:r>
              <a:rPr lang="cs-CZ" sz="2400" dirty="0" smtClean="0"/>
              <a:t> (400, 100 ml/24h)</a:t>
            </a:r>
          </a:p>
          <a:p>
            <a:pPr marL="292608" lvl="1">
              <a:buNone/>
            </a:pPr>
            <a:r>
              <a:rPr lang="cs-CZ" sz="2200" dirty="0"/>
              <a:t> </a:t>
            </a:r>
            <a:r>
              <a:rPr lang="cs-CZ" sz="2200" dirty="0" smtClean="0"/>
              <a:t> vysoké K, otoky, metabolická acidóza</a:t>
            </a:r>
          </a:p>
          <a:p>
            <a:pPr marL="292608" lvl="1">
              <a:buNone/>
            </a:pPr>
            <a:r>
              <a:rPr lang="cs-CZ" sz="2200" dirty="0"/>
              <a:t> </a:t>
            </a:r>
            <a:r>
              <a:rPr lang="cs-CZ" sz="2200" dirty="0" smtClean="0"/>
              <a:t> je nutná dialyzační léčba</a:t>
            </a:r>
          </a:p>
          <a:p>
            <a:pPr marL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Fáze diuretická </a:t>
            </a:r>
            <a:r>
              <a:rPr lang="cs-CZ" sz="2400" dirty="0" smtClean="0"/>
              <a:t>(riziko dehydratace, nízké K)</a:t>
            </a:r>
          </a:p>
          <a:p>
            <a:pPr marL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Reparace</a:t>
            </a:r>
            <a:r>
              <a:rPr lang="cs-CZ" sz="2400" dirty="0" smtClean="0"/>
              <a:t> 3 a více měsíců, stav se upraví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4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ASL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1"/>
            <a:ext cx="10058400" cy="46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– </a:t>
            </a:r>
            <a:r>
              <a:rPr lang="cs-CZ" dirty="0" err="1" smtClean="0"/>
              <a:t>differenciální</a:t>
            </a:r>
            <a:r>
              <a:rPr lang="cs-CZ" dirty="0" smtClean="0"/>
              <a:t> diagnóza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682499" y="1845735"/>
            <a:ext cx="5567472" cy="42439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400" dirty="0" smtClean="0"/>
              <a:t>1. odlišit </a:t>
            </a:r>
            <a:r>
              <a:rPr lang="cs-CZ" sz="2400" dirty="0" err="1" smtClean="0">
                <a:solidFill>
                  <a:srgbClr val="FF0000"/>
                </a:solidFill>
              </a:rPr>
              <a:t>postrenální</a:t>
            </a:r>
            <a:r>
              <a:rPr lang="cs-CZ" sz="2400" dirty="0" smtClean="0"/>
              <a:t> selhání</a:t>
            </a:r>
          </a:p>
          <a:p>
            <a:pPr marL="292608" lvl="1" indent="0">
              <a:buNone/>
            </a:pPr>
            <a:r>
              <a:rPr lang="cs-CZ" sz="2400" dirty="0" smtClean="0"/>
              <a:t>Sonografie, </a:t>
            </a:r>
            <a:r>
              <a:rPr lang="cs-CZ" sz="2400" dirty="0" err="1" smtClean="0"/>
              <a:t>iv</a:t>
            </a:r>
            <a:r>
              <a:rPr lang="cs-CZ" sz="2400" dirty="0" smtClean="0"/>
              <a:t> urografie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dirty="0" smtClean="0"/>
              <a:t> 2. </a:t>
            </a:r>
            <a:r>
              <a:rPr lang="cs-CZ" sz="2400" dirty="0" err="1" smtClean="0">
                <a:solidFill>
                  <a:srgbClr val="FF0000"/>
                </a:solidFill>
              </a:rPr>
              <a:t>prerenální</a:t>
            </a:r>
            <a:r>
              <a:rPr lang="cs-CZ" sz="2400" dirty="0" smtClean="0"/>
              <a:t> selhání</a:t>
            </a:r>
          </a:p>
          <a:p>
            <a:pPr marL="292608" lvl="1" indent="0">
              <a:buNone/>
            </a:pPr>
            <a:r>
              <a:rPr lang="cs-CZ" sz="2400" dirty="0" smtClean="0"/>
              <a:t>Má vysokou osmolaritu moči (</a:t>
            </a:r>
            <a:r>
              <a:rPr lang="cs-CZ" sz="2400" dirty="0" smtClean="0">
                <a:cs typeface="Calibri" panose="020F0502020204030204" pitchFamily="34" charset="0"/>
              </a:rPr>
              <a:t>˃ 600)</a:t>
            </a:r>
          </a:p>
          <a:p>
            <a:pPr marL="292608" lvl="1" indent="0">
              <a:buNone/>
            </a:pPr>
            <a:r>
              <a:rPr lang="cs-CZ" sz="2400" dirty="0" smtClean="0">
                <a:cs typeface="Calibri" panose="020F0502020204030204" pitchFamily="34" charset="0"/>
              </a:rPr>
              <a:t>Nízkou frakční exkreci Na (</a:t>
            </a:r>
            <a:r>
              <a:rPr lang="cs-CZ" sz="2400" dirty="0" smtClean="0">
                <a:cs typeface="Arial" panose="020B0604020202020204" pitchFamily="34" charset="0"/>
              </a:rPr>
              <a:t>˂</a:t>
            </a:r>
            <a:r>
              <a:rPr lang="cs-CZ" sz="2400" dirty="0" smtClean="0">
                <a:cs typeface="Calibri" panose="020F0502020204030204" pitchFamily="34" charset="0"/>
              </a:rPr>
              <a:t> 1 %)</a:t>
            </a:r>
          </a:p>
          <a:p>
            <a:pPr marL="292608" lvl="1" indent="0">
              <a:buNone/>
            </a:pPr>
            <a:r>
              <a:rPr lang="cs-CZ" sz="2400" dirty="0" smtClean="0">
                <a:cs typeface="Calibri" panose="020F0502020204030204" pitchFamily="34" charset="0"/>
              </a:rPr>
              <a:t>Na v moči pod 20 </a:t>
            </a:r>
            <a:r>
              <a:rPr lang="cs-CZ" sz="2400" dirty="0" err="1" smtClean="0">
                <a:cs typeface="Calibri" panose="020F0502020204030204" pitchFamily="34" charset="0"/>
              </a:rPr>
              <a:t>mmol</a:t>
            </a:r>
            <a:r>
              <a:rPr lang="cs-CZ" sz="2400" dirty="0" smtClean="0">
                <a:cs typeface="Calibri" panose="020F0502020204030204" pitchFamily="34" charset="0"/>
              </a:rPr>
              <a:t>/l</a:t>
            </a:r>
          </a:p>
          <a:p>
            <a:pPr marL="0" indent="0">
              <a:buNone/>
            </a:pPr>
            <a:endParaRPr lang="cs-CZ" sz="1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cs typeface="Calibri" panose="020F0502020204030204" pitchFamily="34" charset="0"/>
              </a:rPr>
              <a:t>  3. </a:t>
            </a:r>
            <a:r>
              <a:rPr lang="cs-CZ" sz="2400" dirty="0">
                <a:solidFill>
                  <a:srgbClr val="FF0000"/>
                </a:solidFill>
                <a:cs typeface="Calibri" panose="020F0502020204030204" pitchFamily="34" charset="0"/>
              </a:rPr>
              <a:t>r</a:t>
            </a:r>
            <a:r>
              <a:rPr lang="cs-CZ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enální</a:t>
            </a:r>
            <a:r>
              <a:rPr lang="cs-CZ" sz="2400" dirty="0" smtClean="0">
                <a:cs typeface="Calibri" panose="020F0502020204030204" pitchFamily="34" charset="0"/>
              </a:rPr>
              <a:t> selhání</a:t>
            </a:r>
            <a:r>
              <a:rPr lang="cs-CZ" sz="2400" dirty="0" smtClean="0"/>
              <a:t> </a:t>
            </a:r>
          </a:p>
          <a:p>
            <a:pPr marL="292608" lvl="1" indent="0">
              <a:buNone/>
            </a:pPr>
            <a:r>
              <a:rPr lang="cs-CZ" sz="2400" dirty="0" smtClean="0"/>
              <a:t>Má nízkou osmolaritu moči (</a:t>
            </a:r>
            <a:r>
              <a:rPr lang="cs-CZ" sz="2400" dirty="0" smtClean="0">
                <a:cs typeface="Arial" panose="020B0604020202020204" pitchFamily="34" charset="0"/>
              </a:rPr>
              <a:t>˂ 300)</a:t>
            </a:r>
          </a:p>
          <a:p>
            <a:pPr marL="292608" lvl="1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Na v moči nad 40 </a:t>
            </a:r>
            <a:r>
              <a:rPr lang="cs-CZ" sz="2400" dirty="0" err="1" smtClean="0">
                <a:cs typeface="Arial" panose="020B0604020202020204" pitchFamily="34" charset="0"/>
              </a:rPr>
              <a:t>mmol</a:t>
            </a:r>
            <a:r>
              <a:rPr lang="cs-CZ" sz="2400" dirty="0" smtClean="0">
                <a:cs typeface="Arial" panose="020B0604020202020204" pitchFamily="34" charset="0"/>
              </a:rPr>
              <a:t>/l</a:t>
            </a:r>
            <a:endParaRPr lang="cs-CZ" sz="2400" dirty="0" smtClean="0"/>
          </a:p>
          <a:p>
            <a:pPr lvl="1"/>
            <a:endParaRPr lang="cs-CZ" sz="2600" dirty="0" smtClean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636470" y="1845735"/>
            <a:ext cx="5071621" cy="42439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u="sng" dirty="0" smtClean="0"/>
              <a:t> Odlišení od chronického selhání </a:t>
            </a:r>
            <a:r>
              <a:rPr lang="cs-CZ" sz="2800" dirty="0" smtClean="0"/>
              <a:t>:</a:t>
            </a:r>
          </a:p>
          <a:p>
            <a:pPr marL="0">
              <a:buNone/>
            </a:pPr>
            <a:r>
              <a:rPr lang="cs-CZ" sz="2800" dirty="0" smtClean="0"/>
              <a:t>  Nebývá anémie</a:t>
            </a:r>
          </a:p>
          <a:p>
            <a:pPr marL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Nebývá zmenšení ledvin</a:t>
            </a:r>
          </a:p>
          <a:p>
            <a:pPr marL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Nebývá </a:t>
            </a:r>
            <a:r>
              <a:rPr lang="cs-CZ" sz="2800" dirty="0" err="1" smtClean="0"/>
              <a:t>hypokalcémie</a:t>
            </a:r>
            <a:r>
              <a:rPr lang="cs-CZ" sz="2800" dirty="0" smtClean="0"/>
              <a:t> a      </a:t>
            </a:r>
          </a:p>
          <a:p>
            <a:pPr marL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dirty="0" err="1" smtClean="0"/>
              <a:t>hyperfosfatémie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21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Diff.dg</a:t>
            </a:r>
            <a:r>
              <a:rPr lang="cs-CZ" dirty="0" smtClean="0"/>
              <a:t>. ASL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46263"/>
            <a:ext cx="10058400" cy="44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- léčba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Určení vyvolávající příčiny a její odstranění</a:t>
            </a:r>
          </a:p>
          <a:p>
            <a:r>
              <a:rPr lang="cs-CZ" sz="2800" dirty="0" err="1" smtClean="0"/>
              <a:t>Oligoanurie</a:t>
            </a:r>
            <a:r>
              <a:rPr lang="cs-CZ" sz="2800" dirty="0" smtClean="0"/>
              <a:t> – </a:t>
            </a:r>
            <a:r>
              <a:rPr lang="cs-CZ" sz="2800" dirty="0" err="1" smtClean="0"/>
              <a:t>furosemid</a:t>
            </a:r>
            <a:endParaRPr lang="cs-CZ" sz="2800" dirty="0" smtClean="0"/>
          </a:p>
          <a:p>
            <a:r>
              <a:rPr lang="cs-CZ" sz="2800" dirty="0" smtClean="0"/>
              <a:t>Dialýza</a:t>
            </a:r>
          </a:p>
          <a:p>
            <a:endParaRPr lang="cs-CZ" sz="2800" dirty="0"/>
          </a:p>
          <a:p>
            <a:r>
              <a:rPr lang="cs-CZ" sz="2800" dirty="0" smtClean="0"/>
              <a:t>Prognóza: závažná (30-50 % smrt)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518451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600" u="sng" dirty="0" smtClean="0"/>
              <a:t>Indikace k dialýze při ASL</a:t>
            </a:r>
          </a:p>
          <a:p>
            <a:pPr lvl="1"/>
            <a:r>
              <a:rPr lang="cs-CZ" sz="2400" dirty="0" err="1" smtClean="0"/>
              <a:t>Hyperkalémie</a:t>
            </a:r>
            <a:r>
              <a:rPr lang="cs-CZ" sz="2400" dirty="0" smtClean="0"/>
              <a:t> (nad 6 </a:t>
            </a:r>
            <a:r>
              <a:rPr lang="cs-CZ" sz="2400" dirty="0" err="1" smtClean="0"/>
              <a:t>mmol</a:t>
            </a:r>
            <a:r>
              <a:rPr lang="cs-CZ" sz="2400" dirty="0" smtClean="0"/>
              <a:t>/l)</a:t>
            </a:r>
          </a:p>
          <a:p>
            <a:pPr lvl="1"/>
            <a:r>
              <a:rPr lang="cs-CZ" sz="2400" dirty="0" smtClean="0"/>
              <a:t>Urea (nad 35 </a:t>
            </a:r>
            <a:r>
              <a:rPr lang="cs-CZ" sz="2400" dirty="0" err="1" smtClean="0"/>
              <a:t>mmol</a:t>
            </a:r>
            <a:r>
              <a:rPr lang="cs-CZ" sz="2400" dirty="0" smtClean="0"/>
              <a:t>/l)</a:t>
            </a:r>
          </a:p>
          <a:p>
            <a:pPr lvl="1"/>
            <a:r>
              <a:rPr lang="cs-CZ" sz="2400" dirty="0" err="1" smtClean="0"/>
              <a:t>Hyperkalcémie</a:t>
            </a:r>
            <a:r>
              <a:rPr lang="cs-CZ" sz="2400" dirty="0" smtClean="0"/>
              <a:t> (nad 4 </a:t>
            </a:r>
            <a:r>
              <a:rPr lang="cs-CZ" sz="2400" dirty="0" err="1" smtClean="0"/>
              <a:t>mmol</a:t>
            </a:r>
            <a:r>
              <a:rPr lang="cs-CZ" sz="2400" dirty="0" smtClean="0"/>
              <a:t>/l)</a:t>
            </a:r>
          </a:p>
          <a:p>
            <a:pPr lvl="1"/>
            <a:r>
              <a:rPr lang="cs-CZ" sz="2400" dirty="0" smtClean="0"/>
              <a:t>Těžká metabolická acidóza (pH pod 7)</a:t>
            </a:r>
          </a:p>
          <a:p>
            <a:pPr lvl="1"/>
            <a:r>
              <a:rPr lang="cs-CZ" sz="2400" dirty="0" smtClean="0"/>
              <a:t>Intoxikace </a:t>
            </a:r>
            <a:r>
              <a:rPr lang="cs-CZ" sz="2400" dirty="0" err="1" smtClean="0"/>
              <a:t>dialyzovatelným</a:t>
            </a:r>
            <a:r>
              <a:rPr lang="cs-CZ" sz="2400" dirty="0" smtClean="0"/>
              <a:t> jedem</a:t>
            </a:r>
          </a:p>
          <a:p>
            <a:pPr lvl="1"/>
            <a:r>
              <a:rPr lang="cs-CZ" sz="2400" dirty="0" err="1" smtClean="0"/>
              <a:t>Hyperhydratace</a:t>
            </a:r>
            <a:r>
              <a:rPr lang="cs-CZ" sz="2400" dirty="0" smtClean="0"/>
              <a:t> při anurii</a:t>
            </a:r>
          </a:p>
          <a:p>
            <a:pPr lvl="1"/>
            <a:r>
              <a:rPr lang="cs-CZ" sz="2400" dirty="0" err="1" smtClean="0"/>
              <a:t>Oligoanurie</a:t>
            </a:r>
            <a:r>
              <a:rPr lang="cs-CZ" sz="2400" dirty="0" smtClean="0"/>
              <a:t>  </a:t>
            </a:r>
            <a:r>
              <a:rPr lang="cs-CZ" sz="2400" dirty="0" smtClean="0"/>
              <a:t>(více než 3 dny)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Chronicky snížená funkce ledvin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33633" y="1845734"/>
            <a:ext cx="11104775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2800" dirty="0" smtClean="0"/>
              <a:t>Ledviny mají sníženou funkci, nicméně ještě dokáží udržet homeostázu vnitřního prostředí (ionty, </a:t>
            </a:r>
            <a:r>
              <a:rPr lang="cs-CZ" sz="2800" dirty="0" err="1" smtClean="0"/>
              <a:t>acidobazii</a:t>
            </a:r>
            <a:r>
              <a:rPr lang="cs-CZ" sz="2800" dirty="0" smtClean="0"/>
              <a:t>, tekutiny)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Projevuje se změnami v metabolismu K, Ca, P, glukózy a lipidů (VLDL, Tg) – urychlení aterosklerózy tepen (IM, CMP, ICHDKK)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Vyšší hodnoty N látek (urea, kreatinin) a nižší odbourávání kyselin vedou k acidóze (</a:t>
            </a:r>
            <a:r>
              <a:rPr lang="cs-CZ" sz="2800" dirty="0" err="1" smtClean="0"/>
              <a:t>hyperkalémie</a:t>
            </a:r>
            <a:r>
              <a:rPr lang="cs-CZ" sz="2800" dirty="0" smtClean="0"/>
              <a:t>, vypadávání vápníku z kostí – osteomalacie)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Snížené vylučování erytropoetinu vede k anémii</a:t>
            </a:r>
          </a:p>
        </p:txBody>
      </p:sp>
    </p:spTree>
    <p:extLst>
      <p:ext uri="{BB962C8B-B14F-4D97-AF65-F5344CB8AC3E}">
        <p14:creationId xmlns:p14="http://schemas.microsoft.com/office/powerpoint/2010/main" val="26331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(příčiny) CHSL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71978"/>
            <a:ext cx="10058400" cy="3273021"/>
          </a:xfrm>
          <a:solidFill>
            <a:schemeClr val="bg1"/>
          </a:solidFill>
        </p:spPr>
        <p:txBody>
          <a:bodyPr/>
          <a:lstStyle/>
          <a:p>
            <a:pPr>
              <a:buNone/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Velmi různorodé, často nelze poznat (biopsie, terminální stádium)</a:t>
            </a:r>
          </a:p>
          <a:p>
            <a:pPr>
              <a:buNone/>
              <a:defRPr/>
            </a:pPr>
            <a:endParaRPr lang="cs-CZ" altLang="cs-CZ" sz="10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50</a:t>
            </a:r>
            <a:r>
              <a:rPr lang="cs-CZ" altLang="cs-CZ" sz="2800" dirty="0">
                <a:solidFill>
                  <a:schemeClr val="tx1"/>
                </a:solidFill>
              </a:rPr>
              <a:t>% - některá forma GN</a:t>
            </a:r>
          </a:p>
          <a:p>
            <a:pPr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20% - diabetická </a:t>
            </a:r>
            <a:r>
              <a:rPr lang="cs-CZ" altLang="cs-CZ" sz="2800" dirty="0" smtClean="0">
                <a:solidFill>
                  <a:schemeClr val="tx1"/>
                </a:solidFill>
              </a:rPr>
              <a:t>nefropatie (podíl se zvyšuje)</a:t>
            </a:r>
            <a:endParaRPr lang="cs-CZ" altLang="cs-CZ" sz="2800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30% - ostatní (intersticiální </a:t>
            </a:r>
            <a:r>
              <a:rPr lang="cs-CZ" altLang="cs-CZ" sz="2800" dirty="0" smtClean="0">
                <a:solidFill>
                  <a:schemeClr val="tx1"/>
                </a:solidFill>
              </a:rPr>
              <a:t>nefritis, nefroskleróza - hypertenze, </a:t>
            </a:r>
            <a:r>
              <a:rPr lang="cs-CZ" altLang="cs-CZ" sz="2800" dirty="0">
                <a:solidFill>
                  <a:schemeClr val="tx1"/>
                </a:solidFill>
              </a:rPr>
              <a:t>ireverzibilní </a:t>
            </a:r>
            <a:r>
              <a:rPr lang="cs-CZ" altLang="cs-CZ" sz="2800" dirty="0" smtClean="0">
                <a:solidFill>
                  <a:schemeClr val="tx1"/>
                </a:solidFill>
              </a:rPr>
              <a:t>ASL,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polycystické</a:t>
            </a:r>
            <a:r>
              <a:rPr lang="cs-CZ" altLang="cs-CZ" sz="2800" dirty="0" smtClean="0">
                <a:solidFill>
                  <a:schemeClr val="tx1"/>
                </a:solidFill>
              </a:rPr>
              <a:t> ledviny…)</a:t>
            </a:r>
            <a:endParaRPr lang="cs-CZ" altLang="cs-CZ" sz="2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1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Chronicky snížená funkce ledvin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1340" y="1845734"/>
            <a:ext cx="5674936" cy="40233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Metabolismus vápníku</a:t>
            </a:r>
          </a:p>
          <a:p>
            <a:pPr lvl="1"/>
            <a:r>
              <a:rPr lang="cs-CZ" sz="2600" dirty="0" smtClean="0"/>
              <a:t>Nižší vylučování fosfátů</a:t>
            </a:r>
          </a:p>
          <a:p>
            <a:pPr lvl="1"/>
            <a:r>
              <a:rPr lang="cs-CZ" sz="2600" dirty="0" smtClean="0"/>
              <a:t>Porucha hydroxylace vit D2 na D3</a:t>
            </a:r>
          </a:p>
          <a:p>
            <a:pPr lvl="1"/>
            <a:r>
              <a:rPr lang="cs-CZ" sz="2600" dirty="0" smtClean="0"/>
              <a:t>Zvýšené uvolňování Ca z kostí (acidóza)</a:t>
            </a:r>
          </a:p>
          <a:p>
            <a:pPr lvl="1"/>
            <a:r>
              <a:rPr lang="cs-CZ" sz="2600" dirty="0" smtClean="0"/>
              <a:t>Snížené vstřebávání</a:t>
            </a:r>
          </a:p>
          <a:p>
            <a:pPr lvl="1"/>
            <a:r>
              <a:rPr lang="cs-CZ" sz="2600" dirty="0" smtClean="0"/>
              <a:t>Zvýšení činnosti příštítných tělísek (sekundární </a:t>
            </a:r>
            <a:r>
              <a:rPr lang="cs-CZ" sz="2600" dirty="0" err="1" smtClean="0"/>
              <a:t>hyperparathyreoza</a:t>
            </a:r>
            <a:r>
              <a:rPr lang="cs-CZ" sz="2600" dirty="0" smtClean="0"/>
              <a:t>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737360"/>
            <a:ext cx="5973762" cy="45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4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Chronicky snížená funkce ledvin - léčba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33633" y="1845734"/>
            <a:ext cx="5740924" cy="42062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sz="2800" dirty="0" smtClean="0"/>
          </a:p>
          <a:p>
            <a:pPr marL="201168" lvl="1" indent="0">
              <a:buNone/>
            </a:pPr>
            <a:r>
              <a:rPr lang="cs-CZ" sz="2800" dirty="0" smtClean="0"/>
              <a:t>Od hodnoty </a:t>
            </a:r>
            <a:r>
              <a:rPr lang="cs-CZ" sz="2800" dirty="0" err="1" smtClean="0"/>
              <a:t>eGFR</a:t>
            </a:r>
            <a:r>
              <a:rPr lang="cs-CZ" sz="2800" dirty="0" smtClean="0"/>
              <a:t> 0,5 ml/s sledování nefrologem</a:t>
            </a:r>
          </a:p>
          <a:p>
            <a:pPr marL="201168" lvl="1" indent="0">
              <a:buNone/>
            </a:pPr>
            <a:endParaRPr lang="cs-CZ" sz="1000" dirty="0" smtClean="0"/>
          </a:p>
          <a:p>
            <a:pPr marL="201168" lvl="1" indent="0">
              <a:buNone/>
            </a:pPr>
            <a:r>
              <a:rPr lang="cs-CZ" sz="2800" dirty="0" smtClean="0"/>
              <a:t>Adekvátní léčba diuretiky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Redukce bílkovin a fosfátů                  (0,6-0,8  g/kg/d a 0,6-1,2 g/d)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Substituce vit D3</a:t>
            </a:r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096750"/>
              </p:ext>
            </p:extLst>
          </p:nvPr>
        </p:nvGraphicFramePr>
        <p:xfrm>
          <a:off x="6174556" y="1845735"/>
          <a:ext cx="5429839" cy="420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859">
                  <a:extLst>
                    <a:ext uri="{9D8B030D-6E8A-4147-A177-3AD203B41FA5}">
                      <a16:colId xmlns:a16="http://schemas.microsoft.com/office/drawing/2014/main" val="2885945554"/>
                    </a:ext>
                  </a:extLst>
                </a:gridCol>
                <a:gridCol w="3975980">
                  <a:extLst>
                    <a:ext uri="{9D8B030D-6E8A-4147-A177-3AD203B41FA5}">
                      <a16:colId xmlns:a16="http://schemas.microsoft.com/office/drawing/2014/main" val="4207465299"/>
                    </a:ext>
                  </a:extLst>
                </a:gridCol>
              </a:tblGrid>
              <a:tr h="667569">
                <a:tc>
                  <a:txBody>
                    <a:bodyPr/>
                    <a:lstStyle/>
                    <a:p>
                      <a:r>
                        <a:rPr lang="cs-CZ" dirty="0" smtClean="0"/>
                        <a:t>CKD-</a:t>
                      </a:r>
                      <a:r>
                        <a:rPr lang="cs-CZ" dirty="0" err="1" smtClean="0"/>
                        <a:t>epi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eGFR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ml/min/1,73m</a:t>
                      </a:r>
                      <a:r>
                        <a:rPr lang="cs-CZ" baseline="3000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556825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G1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</a:t>
                      </a:r>
                      <a:r>
                        <a:rPr lang="cs-CZ" b="1" dirty="0" smtClean="0"/>
                        <a:t>≥ 90 ml    </a:t>
                      </a:r>
                      <a:r>
                        <a:rPr lang="cs-CZ" dirty="0" smtClean="0"/>
                        <a:t>(≥ 1,5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12843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G2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60-89 ml   </a:t>
                      </a:r>
                      <a:r>
                        <a:rPr lang="cs-CZ" dirty="0" smtClean="0"/>
                        <a:t>(1,0 – 1,49 ml/s)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88748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G3a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45-59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(0,75-0,99 ml/s)</a:t>
                      </a:r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81171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G3b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30-44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 (0,5-0,74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9987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G4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15-29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(0,25-0,49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5311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G5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</a:t>
                      </a:r>
                      <a:r>
                        <a:rPr lang="cs-CZ" b="1" dirty="0" smtClean="0"/>
                        <a:t> 15 ml </a:t>
                      </a:r>
                      <a:r>
                        <a:rPr lang="cs-CZ" dirty="0" smtClean="0"/>
                        <a:t>( </a:t>
                      </a:r>
                      <a:r>
                        <a:rPr lang="cs-CZ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˂ </a:t>
                      </a:r>
                      <a:r>
                        <a:rPr lang="cs-CZ" dirty="0" smtClean="0"/>
                        <a:t>0,25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9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1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Chronicky snížená funkce ledvin - léčba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33633" y="1845733"/>
            <a:ext cx="5033914" cy="4470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sz="2800" dirty="0" smtClean="0"/>
          </a:p>
          <a:p>
            <a:pPr marL="201168" lvl="1" indent="0">
              <a:buNone/>
            </a:pPr>
            <a:r>
              <a:rPr lang="cs-CZ" sz="2800" dirty="0" smtClean="0"/>
              <a:t>Léčba ACE/</a:t>
            </a:r>
            <a:r>
              <a:rPr lang="cs-CZ" sz="2800" dirty="0" err="1" smtClean="0"/>
              <a:t>sartan</a:t>
            </a:r>
            <a:r>
              <a:rPr lang="cs-CZ" sz="2800" dirty="0" smtClean="0"/>
              <a:t> – proteinurie, ochrana glomerulu</a:t>
            </a:r>
          </a:p>
          <a:p>
            <a:pPr marL="201168" lvl="1" indent="0">
              <a:buNone/>
            </a:pPr>
            <a:endParaRPr lang="cs-CZ" sz="1000" dirty="0" smtClean="0"/>
          </a:p>
          <a:p>
            <a:pPr marL="201168" lvl="1" indent="0">
              <a:buNone/>
            </a:pPr>
            <a:r>
              <a:rPr lang="cs-CZ" sz="2800" dirty="0" err="1" smtClean="0"/>
              <a:t>Ketoanaloga</a:t>
            </a:r>
            <a:r>
              <a:rPr lang="cs-CZ" sz="2800" dirty="0" smtClean="0"/>
              <a:t> esenciálních AK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Léčba dyslipidémie (statiny)</a:t>
            </a:r>
          </a:p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Ovlivnění anémie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49609"/>
              </p:ext>
            </p:extLst>
          </p:nvPr>
        </p:nvGraphicFramePr>
        <p:xfrm>
          <a:off x="5467547" y="1845734"/>
          <a:ext cx="6724452" cy="501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484">
                  <a:extLst>
                    <a:ext uri="{9D8B030D-6E8A-4147-A177-3AD203B41FA5}">
                      <a16:colId xmlns:a16="http://schemas.microsoft.com/office/drawing/2014/main" val="2970445453"/>
                    </a:ext>
                  </a:extLst>
                </a:gridCol>
                <a:gridCol w="2241484">
                  <a:extLst>
                    <a:ext uri="{9D8B030D-6E8A-4147-A177-3AD203B41FA5}">
                      <a16:colId xmlns:a16="http://schemas.microsoft.com/office/drawing/2014/main" val="1577809576"/>
                    </a:ext>
                  </a:extLst>
                </a:gridCol>
                <a:gridCol w="2241484">
                  <a:extLst>
                    <a:ext uri="{9D8B030D-6E8A-4147-A177-3AD203B41FA5}">
                      <a16:colId xmlns:a16="http://schemas.microsoft.com/office/drawing/2014/main" val="3498499317"/>
                    </a:ext>
                  </a:extLst>
                </a:gridCol>
              </a:tblGrid>
              <a:tr h="643774">
                <a:tc>
                  <a:txBody>
                    <a:bodyPr/>
                    <a:lstStyle/>
                    <a:p>
                      <a:r>
                        <a:rPr lang="cs-CZ" dirty="0" smtClean="0"/>
                        <a:t>Dieta při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krea</a:t>
                      </a:r>
                      <a:r>
                        <a:rPr lang="cs-CZ" baseline="0" dirty="0" smtClean="0"/>
                        <a:t>        150-250 </a:t>
                      </a:r>
                      <a:r>
                        <a:rPr lang="cs-CZ" baseline="0" dirty="0" err="1" smtClean="0"/>
                        <a:t>umol</a:t>
                      </a:r>
                      <a:r>
                        <a:rPr lang="cs-CZ" baseline="0" dirty="0" smtClean="0"/>
                        <a:t>/l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Dieta při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krea</a:t>
                      </a:r>
                      <a:r>
                        <a:rPr lang="cs-CZ" baseline="0" dirty="0" smtClean="0"/>
                        <a:t>        250-400 </a:t>
                      </a:r>
                      <a:r>
                        <a:rPr lang="cs-CZ" baseline="0" dirty="0" err="1" smtClean="0"/>
                        <a:t>umol</a:t>
                      </a:r>
                      <a:r>
                        <a:rPr lang="cs-CZ" baseline="0" dirty="0" smtClean="0"/>
                        <a:t>/l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Dieta při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krea</a:t>
                      </a:r>
                      <a:r>
                        <a:rPr lang="cs-CZ" baseline="0" dirty="0" smtClean="0"/>
                        <a:t>        400-600 </a:t>
                      </a:r>
                      <a:r>
                        <a:rPr lang="cs-CZ" baseline="0" dirty="0" err="1" smtClean="0"/>
                        <a:t>umol</a:t>
                      </a:r>
                      <a:r>
                        <a:rPr lang="cs-CZ" baseline="0" dirty="0" smtClean="0"/>
                        <a:t>/l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979886"/>
                  </a:ext>
                </a:extLst>
              </a:tr>
              <a:tr h="551806">
                <a:tc>
                  <a:txBody>
                    <a:bodyPr/>
                    <a:lstStyle/>
                    <a:p>
                      <a:r>
                        <a:rPr lang="cs-CZ" dirty="0" smtClean="0"/>
                        <a:t>0,8 g bílkovin/kg/den</a:t>
                      </a:r>
                    </a:p>
                    <a:p>
                      <a:r>
                        <a:rPr lang="cs-CZ" sz="1200" dirty="0" smtClean="0"/>
                        <a:t>50 % vysoká biologická hodnota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 g bílkovin/kg/den</a:t>
                      </a:r>
                    </a:p>
                    <a:p>
                      <a:r>
                        <a:rPr lang="cs-CZ" sz="1200" dirty="0" smtClean="0"/>
                        <a:t>70 % vysoká biologická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 g bílkovin/kg/den</a:t>
                      </a:r>
                    </a:p>
                    <a:p>
                      <a:r>
                        <a:rPr lang="cs-CZ" sz="1200" dirty="0" smtClean="0"/>
                        <a:t>50 % vysoká biologická hodnota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0768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r>
                        <a:rPr lang="cs-CZ" dirty="0" smtClean="0"/>
                        <a:t>140-150 </a:t>
                      </a:r>
                      <a:r>
                        <a:rPr lang="cs-CZ" dirty="0" err="1" smtClean="0"/>
                        <a:t>kJ</a:t>
                      </a:r>
                      <a:r>
                        <a:rPr lang="cs-CZ" dirty="0" smtClean="0"/>
                        <a:t>/kg/den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150 </a:t>
                      </a:r>
                      <a:r>
                        <a:rPr lang="cs-CZ" dirty="0" err="1" smtClean="0"/>
                        <a:t>kJ</a:t>
                      </a:r>
                      <a:r>
                        <a:rPr lang="cs-CZ" dirty="0" smtClean="0"/>
                        <a:t>/kg/den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150-160 </a:t>
                      </a:r>
                      <a:r>
                        <a:rPr lang="cs-CZ" dirty="0" err="1" smtClean="0"/>
                        <a:t>kJ</a:t>
                      </a:r>
                      <a:r>
                        <a:rPr lang="cs-CZ" dirty="0" smtClean="0"/>
                        <a:t>/kg/den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01093"/>
                  </a:ext>
                </a:extLst>
              </a:tr>
              <a:tr h="643774">
                <a:tc>
                  <a:txBody>
                    <a:bodyPr/>
                    <a:lstStyle/>
                    <a:p>
                      <a:r>
                        <a:rPr lang="cs-CZ" dirty="0" smtClean="0"/>
                        <a:t>P    1,0 – 1,2 g/den</a:t>
                      </a:r>
                    </a:p>
                    <a:p>
                      <a:r>
                        <a:rPr lang="cs-CZ" dirty="0" smtClean="0"/>
                        <a:t>(33-40 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    do 0,8 g/den</a:t>
                      </a:r>
                    </a:p>
                    <a:p>
                      <a:r>
                        <a:rPr lang="cs-CZ" dirty="0" smtClean="0"/>
                        <a:t>(do 27 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    0,8 g/den</a:t>
                      </a:r>
                    </a:p>
                    <a:p>
                      <a:r>
                        <a:rPr lang="cs-CZ" dirty="0" smtClean="0"/>
                        <a:t>(27 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15661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r>
                        <a:rPr lang="cs-CZ" dirty="0" smtClean="0"/>
                        <a:t>Ca dle hladiny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</a:t>
                      </a:r>
                      <a:r>
                        <a:rPr lang="cs-CZ" baseline="0" dirty="0" smtClean="0"/>
                        <a:t>  0,5 – 1 g/den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Ca 1,0 – 1,5 g/den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89468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r>
                        <a:rPr lang="cs-CZ" dirty="0" smtClean="0"/>
                        <a:t>Na  příjem volný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  80 – 100 </a:t>
                      </a:r>
                      <a:r>
                        <a:rPr lang="cs-CZ" dirty="0" err="1" smtClean="0"/>
                        <a:t>mmol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  80-100 </a:t>
                      </a:r>
                      <a:r>
                        <a:rPr lang="cs-CZ" dirty="0" err="1" smtClean="0"/>
                        <a:t>mmol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77430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r>
                        <a:rPr lang="cs-CZ" dirty="0" smtClean="0"/>
                        <a:t>K  volně dle hladiny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  55 - 65 </a:t>
                      </a:r>
                      <a:r>
                        <a:rPr lang="cs-CZ" dirty="0" err="1" smtClean="0"/>
                        <a:t>mmol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  40 -</a:t>
                      </a:r>
                      <a:r>
                        <a:rPr lang="cs-CZ" baseline="0" dirty="0" smtClean="0"/>
                        <a:t> 50 </a:t>
                      </a:r>
                      <a:r>
                        <a:rPr lang="cs-CZ" baseline="0" dirty="0" err="1" smtClean="0"/>
                        <a:t>mmol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41670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Tekutiny volně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Tekutiny dle bilance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Tekutiny dle bilance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51843"/>
                  </a:ext>
                </a:extLst>
              </a:tr>
              <a:tr h="528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Ketoanaloga</a:t>
                      </a:r>
                      <a:r>
                        <a:rPr lang="cs-CZ" dirty="0" smtClean="0"/>
                        <a:t> EAK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Ketoanaloga</a:t>
                      </a:r>
                      <a:r>
                        <a:rPr lang="cs-CZ" dirty="0" smtClean="0"/>
                        <a:t> EAK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7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1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Selhání ledvin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9932" y="1845733"/>
            <a:ext cx="731696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Ledviny nejsou schopny i za bazálních podmínek:</a:t>
            </a:r>
          </a:p>
          <a:p>
            <a:pPr lvl="1"/>
            <a:r>
              <a:rPr lang="cs-CZ" sz="2600" dirty="0" smtClean="0"/>
              <a:t> vylučovat odpadové produkty dusíku</a:t>
            </a:r>
          </a:p>
          <a:p>
            <a:pPr lvl="1"/>
            <a:r>
              <a:rPr lang="cs-CZ" sz="2600" dirty="0" smtClean="0"/>
              <a:t>Udržovat rovnováhu vody, elektrolytů a </a:t>
            </a:r>
            <a:r>
              <a:rPr lang="cs-CZ" sz="2600" dirty="0" err="1" smtClean="0"/>
              <a:t>acidobazii</a:t>
            </a:r>
            <a:endParaRPr lang="cs-CZ" sz="2600" dirty="0" smtClean="0"/>
          </a:p>
          <a:p>
            <a:endParaRPr lang="cs-CZ" sz="1000" dirty="0" smtClean="0"/>
          </a:p>
          <a:p>
            <a:r>
              <a:rPr lang="cs-CZ" sz="2800" dirty="0" smtClean="0"/>
              <a:t>Předchází fáze zhoršení ledvinných funkcí, kdy za bazálních podmínek ledviny tuto rovnováhu udrží, ale zjistíme již změny glomerulární filtrace.</a:t>
            </a:r>
          </a:p>
          <a:p>
            <a:endParaRPr lang="cs-CZ" sz="2800" dirty="0" smtClean="0"/>
          </a:p>
          <a:p>
            <a:endParaRPr lang="cs-CZ" sz="1000" dirty="0" smtClean="0"/>
          </a:p>
          <a:p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9321898"/>
              </p:ext>
            </p:extLst>
          </p:nvPr>
        </p:nvGraphicFramePr>
        <p:xfrm>
          <a:off x="7666892" y="1846263"/>
          <a:ext cx="4317022" cy="403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98">
                  <a:extLst>
                    <a:ext uri="{9D8B030D-6E8A-4147-A177-3AD203B41FA5}">
                      <a16:colId xmlns:a16="http://schemas.microsoft.com/office/drawing/2014/main" val="2885945554"/>
                    </a:ext>
                  </a:extLst>
                </a:gridCol>
                <a:gridCol w="3161124">
                  <a:extLst>
                    <a:ext uri="{9D8B030D-6E8A-4147-A177-3AD203B41FA5}">
                      <a16:colId xmlns:a16="http://schemas.microsoft.com/office/drawing/2014/main" val="4207465299"/>
                    </a:ext>
                  </a:extLst>
                </a:gridCol>
              </a:tblGrid>
              <a:tr h="629842">
                <a:tc>
                  <a:txBody>
                    <a:bodyPr/>
                    <a:lstStyle/>
                    <a:p>
                      <a:r>
                        <a:rPr lang="cs-CZ" dirty="0" smtClean="0"/>
                        <a:t>CKD-</a:t>
                      </a:r>
                      <a:r>
                        <a:rPr lang="cs-CZ" dirty="0" err="1" smtClean="0"/>
                        <a:t>epi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eGFR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ml/min/1,73m</a:t>
                      </a:r>
                      <a:r>
                        <a:rPr lang="cs-CZ" baseline="3000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556825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G1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</a:t>
                      </a:r>
                      <a:r>
                        <a:rPr lang="cs-CZ" b="1" dirty="0" smtClean="0"/>
                        <a:t>≥ 90 ml    </a:t>
                      </a:r>
                      <a:r>
                        <a:rPr lang="cs-CZ" dirty="0" smtClean="0"/>
                        <a:t>(≥ 1,5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12843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G2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60-89 ml   </a:t>
                      </a:r>
                      <a:r>
                        <a:rPr lang="cs-CZ" smtClean="0"/>
                        <a:t>(1,0 – 1,49 ml/s)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88748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G3a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45-59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(0,75-0,99 ml/s)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81171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G3b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30-44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 (0,5-0,74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9987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G4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15-29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(0,25-0,49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5311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G5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</a:t>
                      </a:r>
                      <a:r>
                        <a:rPr lang="cs-CZ" b="1" dirty="0" smtClean="0"/>
                        <a:t> 15 ml  </a:t>
                      </a:r>
                      <a:r>
                        <a:rPr lang="cs-CZ" dirty="0" smtClean="0"/>
                        <a:t>( 0,25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9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Chronické selhání ledvin (CHSL)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338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Definice</a:t>
            </a:r>
            <a:r>
              <a:rPr lang="cs-CZ" sz="2800" dirty="0" smtClean="0"/>
              <a:t>:</a:t>
            </a:r>
          </a:p>
          <a:p>
            <a:endParaRPr lang="cs-CZ" sz="1000" dirty="0" smtClean="0"/>
          </a:p>
          <a:p>
            <a:r>
              <a:rPr lang="cs-CZ" sz="2800" dirty="0" smtClean="0"/>
              <a:t>Ledviny nejsou schopny udržet stabilitu vnitřního prostředí</a:t>
            </a:r>
          </a:p>
          <a:p>
            <a:endParaRPr lang="cs-CZ" sz="2800" dirty="0"/>
          </a:p>
          <a:p>
            <a:r>
              <a:rPr lang="cs-CZ" sz="2800" dirty="0" smtClean="0"/>
              <a:t>Náhradní funkce ledvin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38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2800" u="sng" dirty="0" smtClean="0"/>
              <a:t>Klinika</a:t>
            </a:r>
            <a:r>
              <a:rPr lang="cs-CZ" sz="2800" dirty="0" smtClean="0"/>
              <a:t>:</a:t>
            </a:r>
          </a:p>
          <a:p>
            <a:pPr marL="384048" lvl="2" indent="0">
              <a:buNone/>
            </a:pPr>
            <a:r>
              <a:rPr lang="cs-CZ" sz="2400" dirty="0" smtClean="0"/>
              <a:t>Hypertenze (90 %)</a:t>
            </a:r>
          </a:p>
          <a:p>
            <a:pPr marL="384048" lvl="2" indent="0">
              <a:buNone/>
            </a:pPr>
            <a:r>
              <a:rPr lang="cs-CZ" sz="2400" dirty="0" smtClean="0"/>
              <a:t>Urémie (nechutenství, nevýkonnost, dušnost, únava, bledost)</a:t>
            </a:r>
          </a:p>
          <a:p>
            <a:pPr marL="384048" lvl="2" indent="0">
              <a:buNone/>
            </a:pPr>
            <a:r>
              <a:rPr lang="cs-CZ" sz="2400" dirty="0" err="1" smtClean="0"/>
              <a:t>Izostenurická</a:t>
            </a:r>
            <a:r>
              <a:rPr lang="cs-CZ" sz="2400" dirty="0" smtClean="0"/>
              <a:t> moč (300 </a:t>
            </a:r>
            <a:r>
              <a:rPr lang="cs-CZ" sz="2400" dirty="0" err="1" smtClean="0"/>
              <a:t>mosml</a:t>
            </a:r>
            <a:r>
              <a:rPr lang="cs-CZ" sz="2400" dirty="0" smtClean="0"/>
              <a:t>/l)</a:t>
            </a:r>
          </a:p>
          <a:p>
            <a:pPr marL="384048" lvl="2" indent="0">
              <a:buNone/>
            </a:pPr>
            <a:r>
              <a:rPr lang="cs-CZ" sz="2400" dirty="0" smtClean="0"/>
              <a:t>Vysoká Urea (30 </a:t>
            </a:r>
            <a:r>
              <a:rPr lang="cs-CZ" sz="2400" dirty="0" err="1" smtClean="0"/>
              <a:t>mmol</a:t>
            </a:r>
            <a:r>
              <a:rPr lang="cs-CZ" sz="2400" dirty="0" smtClean="0"/>
              <a:t>/l a více)</a:t>
            </a:r>
          </a:p>
          <a:p>
            <a:pPr marL="384048" lvl="2" indent="0">
              <a:buNone/>
            </a:pPr>
            <a:r>
              <a:rPr lang="cs-CZ" sz="2400" dirty="0" smtClean="0"/>
              <a:t>Vysoký kreatinin (400 a více </a:t>
            </a:r>
            <a:r>
              <a:rPr lang="cs-CZ" sz="2400" dirty="0" err="1" smtClean="0"/>
              <a:t>umol</a:t>
            </a:r>
            <a:r>
              <a:rPr lang="cs-CZ" sz="2400" dirty="0" smtClean="0"/>
              <a:t>/l)</a:t>
            </a:r>
          </a:p>
          <a:p>
            <a:pPr marL="384048" lvl="2" indent="0">
              <a:buNone/>
            </a:pPr>
            <a:r>
              <a:rPr lang="cs-CZ" sz="2400" dirty="0" err="1" smtClean="0"/>
              <a:t>eGFR</a:t>
            </a:r>
            <a:r>
              <a:rPr lang="cs-CZ" sz="2400" dirty="0" smtClean="0"/>
              <a:t> pod 15 ml/min/1,73m</a:t>
            </a:r>
            <a:r>
              <a:rPr lang="cs-CZ" sz="2400" baseline="30000" dirty="0" smtClean="0"/>
              <a:t>2</a:t>
            </a:r>
            <a:endParaRPr lang="cs-CZ" sz="2400" dirty="0" smtClean="0"/>
          </a:p>
          <a:p>
            <a:pPr marL="384048" lvl="2" indent="0">
              <a:buNone/>
            </a:pPr>
            <a:r>
              <a:rPr lang="cs-CZ" sz="2400" dirty="0" smtClean="0"/>
              <a:t>Anémie (</a:t>
            </a:r>
            <a:r>
              <a:rPr lang="cs-CZ" sz="2400" dirty="0" err="1" smtClean="0"/>
              <a:t>Hb</a:t>
            </a:r>
            <a:r>
              <a:rPr lang="cs-CZ" sz="2400" dirty="0" smtClean="0"/>
              <a:t> pod 80 g/l)</a:t>
            </a:r>
          </a:p>
          <a:p>
            <a:pPr marL="384048" lvl="2" indent="0">
              <a:buNone/>
            </a:pPr>
            <a:r>
              <a:rPr lang="cs-CZ" sz="2400" dirty="0" smtClean="0"/>
              <a:t>Vysoké K, P, Parathormon, nízké Ca</a:t>
            </a:r>
          </a:p>
        </p:txBody>
      </p:sp>
    </p:spTree>
    <p:extLst>
      <p:ext uri="{BB962C8B-B14F-4D97-AF65-F5344CB8AC3E}">
        <p14:creationId xmlns:p14="http://schemas.microsoft.com/office/powerpoint/2010/main" val="305219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Chronické selhání </a:t>
            </a:r>
            <a:br>
              <a:rPr lang="cs-CZ" dirty="0" smtClean="0"/>
            </a:br>
            <a:r>
              <a:rPr lang="cs-CZ" dirty="0" smtClean="0"/>
              <a:t>ledvin (CHSL)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918169" y="1737359"/>
            <a:ext cx="5116870" cy="46068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 </a:t>
            </a:r>
          </a:p>
          <a:p>
            <a:r>
              <a:rPr lang="cs-CZ" sz="2800" u="sng" dirty="0" smtClean="0"/>
              <a:t>Náhradní funkce</a:t>
            </a:r>
            <a:r>
              <a:rPr lang="cs-CZ" sz="2800" dirty="0" smtClean="0"/>
              <a:t>:</a:t>
            </a:r>
          </a:p>
          <a:p>
            <a:endParaRPr lang="cs-CZ" sz="1000" dirty="0"/>
          </a:p>
          <a:p>
            <a:r>
              <a:rPr lang="cs-CZ" sz="2800" dirty="0" smtClean="0"/>
              <a:t>Hemodialýza</a:t>
            </a:r>
          </a:p>
          <a:p>
            <a:endParaRPr lang="cs-CZ" sz="1000" dirty="0"/>
          </a:p>
          <a:p>
            <a:r>
              <a:rPr lang="cs-CZ" sz="2800" dirty="0" smtClean="0"/>
              <a:t>Peritoneální dialýza</a:t>
            </a:r>
          </a:p>
          <a:p>
            <a:endParaRPr lang="cs-CZ" sz="1000" dirty="0"/>
          </a:p>
          <a:p>
            <a:r>
              <a:rPr lang="cs-CZ" sz="2800" dirty="0" smtClean="0"/>
              <a:t>Transplantace ledviny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0"/>
            <a:ext cx="6156961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 a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Hypertenze</a:t>
            </a:r>
            <a:r>
              <a:rPr lang="cs-CZ" sz="2800" dirty="0" smtClean="0"/>
              <a:t>:</a:t>
            </a:r>
          </a:p>
          <a:p>
            <a:endParaRPr lang="cs-CZ" sz="1000" dirty="0" smtClean="0"/>
          </a:p>
          <a:p>
            <a:r>
              <a:rPr lang="cs-CZ" sz="2800" dirty="0" smtClean="0"/>
              <a:t>TK ≥ 140/90 mmHg</a:t>
            </a:r>
          </a:p>
          <a:p>
            <a:endParaRPr lang="cs-CZ" sz="1000" dirty="0"/>
          </a:p>
          <a:p>
            <a:r>
              <a:rPr lang="cs-CZ" sz="2800" dirty="0" smtClean="0"/>
              <a:t>Primární (esenciální, neznámá)</a:t>
            </a:r>
          </a:p>
          <a:p>
            <a:r>
              <a:rPr lang="cs-CZ" sz="2800" dirty="0" smtClean="0"/>
              <a:t>Sekundární (známá příčina)</a:t>
            </a:r>
          </a:p>
          <a:p>
            <a:pPr lvl="1"/>
            <a:r>
              <a:rPr lang="cs-CZ" sz="2600" dirty="0" err="1" smtClean="0"/>
              <a:t>Renoparenchymatózní</a:t>
            </a:r>
            <a:endParaRPr lang="cs-CZ" sz="2600" dirty="0" smtClean="0"/>
          </a:p>
          <a:p>
            <a:pPr lvl="1"/>
            <a:r>
              <a:rPr lang="cs-CZ" sz="2600" dirty="0" err="1" smtClean="0"/>
              <a:t>Renovaskulární</a:t>
            </a:r>
            <a:r>
              <a:rPr lang="cs-CZ" sz="2600" dirty="0" smtClean="0"/>
              <a:t>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2800" u="sng" dirty="0" smtClean="0"/>
              <a:t>Hypertenze (esenciální)</a:t>
            </a:r>
          </a:p>
          <a:p>
            <a:pPr marL="384048" lvl="2" indent="0">
              <a:buNone/>
            </a:pPr>
            <a:endParaRPr lang="cs-CZ" sz="2400" dirty="0" smtClean="0"/>
          </a:p>
          <a:p>
            <a:pPr marL="384048" lvl="2" indent="0">
              <a:buNone/>
            </a:pPr>
            <a:r>
              <a:rPr lang="cs-CZ" sz="2400" dirty="0" smtClean="0"/>
              <a:t>Poškození klubíček ledvin</a:t>
            </a:r>
          </a:p>
          <a:p>
            <a:pPr marL="384048" lvl="2" indent="0">
              <a:buNone/>
            </a:pPr>
            <a:endParaRPr lang="cs-CZ" sz="2400" dirty="0" smtClean="0"/>
          </a:p>
          <a:p>
            <a:pPr marL="384048" lvl="2" indent="0">
              <a:buNone/>
            </a:pPr>
            <a:r>
              <a:rPr lang="cs-CZ" sz="2400" dirty="0" err="1" smtClean="0"/>
              <a:t>Hyperfiltrace</a:t>
            </a:r>
            <a:r>
              <a:rPr lang="cs-CZ" sz="2400" dirty="0" smtClean="0"/>
              <a:t> </a:t>
            </a:r>
          </a:p>
          <a:p>
            <a:pPr marL="384048" lvl="2" indent="0">
              <a:buNone/>
            </a:pPr>
            <a:r>
              <a:rPr lang="cs-CZ" sz="2400" dirty="0" smtClean="0"/>
              <a:t>Albuminurie</a:t>
            </a:r>
          </a:p>
          <a:p>
            <a:pPr marL="384048" lvl="2" indent="0">
              <a:buNone/>
            </a:pPr>
            <a:r>
              <a:rPr lang="cs-CZ" sz="2400" dirty="0" smtClean="0"/>
              <a:t>Nefroskleróza</a:t>
            </a:r>
          </a:p>
          <a:p>
            <a:pPr marL="384048" lvl="2" indent="0">
              <a:buNone/>
            </a:pPr>
            <a:r>
              <a:rPr lang="cs-CZ" sz="2400" dirty="0" smtClean="0"/>
              <a:t>Chronické selhání ledvin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557860" y="4805329"/>
            <a:ext cx="235670" cy="73529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744558" y="4911364"/>
            <a:ext cx="129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Ledviny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42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8215" y="286604"/>
            <a:ext cx="10858499" cy="1331182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Renovaskulární</a:t>
            </a:r>
            <a:r>
              <a:rPr lang="cs-CZ" sz="4000" dirty="0" smtClean="0"/>
              <a:t> hypertenze – stenóza ledvinné tepny</a:t>
            </a:r>
            <a:endParaRPr lang="cs-CZ" sz="4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2" y="1737361"/>
            <a:ext cx="10067191" cy="4628270"/>
          </a:xfrm>
        </p:spPr>
      </p:pic>
    </p:spTree>
    <p:extLst>
      <p:ext uri="{BB962C8B-B14F-4D97-AF65-F5344CB8AC3E}">
        <p14:creationId xmlns:p14="http://schemas.microsoft.com/office/powerpoint/2010/main" val="18449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 a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1000" dirty="0" smtClean="0"/>
          </a:p>
          <a:p>
            <a:pPr marL="201168" lvl="1" indent="0">
              <a:buNone/>
            </a:pPr>
            <a:r>
              <a:rPr lang="cs-CZ" sz="2800" u="sng" dirty="0" smtClean="0"/>
              <a:t>Cílové hodnoty TK</a:t>
            </a:r>
          </a:p>
          <a:p>
            <a:pPr marL="201168" lvl="1" indent="0">
              <a:buNone/>
            </a:pPr>
            <a:r>
              <a:rPr lang="cs-CZ" sz="2800" dirty="0" smtClean="0"/>
              <a:t> </a:t>
            </a:r>
          </a:p>
          <a:p>
            <a:pPr marL="201168" lvl="1" indent="0">
              <a:buNone/>
            </a:pPr>
            <a:r>
              <a:rPr lang="cs-CZ" sz="2800" dirty="0" smtClean="0"/>
              <a:t>Pod 140/90 mmHg</a:t>
            </a:r>
          </a:p>
          <a:p>
            <a:pPr marL="201168" lvl="1" indent="0">
              <a:buNone/>
            </a:pPr>
            <a:endParaRPr lang="cs-CZ" sz="2800" dirty="0" smtClean="0"/>
          </a:p>
          <a:p>
            <a:pPr marL="201168" lvl="1" indent="0">
              <a:buNone/>
            </a:pPr>
            <a:r>
              <a:rPr lang="cs-CZ" sz="2800" dirty="0" smtClean="0"/>
              <a:t>Ke 130/80 mmHg </a:t>
            </a:r>
          </a:p>
          <a:p>
            <a:pPr marL="201168" lvl="1" indent="0">
              <a:buNone/>
            </a:pPr>
            <a:r>
              <a:rPr lang="cs-CZ" sz="2800" dirty="0"/>
              <a:t>(</a:t>
            </a:r>
            <a:r>
              <a:rPr lang="cs-CZ" sz="2800" dirty="0" smtClean="0"/>
              <a:t>vysoké riziko, proteinurie)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39590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cs-CZ" sz="2800" u="sng" dirty="0" err="1" smtClean="0"/>
              <a:t>Renoparenchymatózní</a:t>
            </a:r>
            <a:r>
              <a:rPr lang="cs-CZ" sz="2800" u="sng" dirty="0" smtClean="0"/>
              <a:t> hypertenze</a:t>
            </a:r>
          </a:p>
          <a:p>
            <a:pPr marL="201168" lvl="1" indent="0">
              <a:buNone/>
            </a:pPr>
            <a:endParaRPr lang="cs-CZ" sz="2800" dirty="0" smtClean="0"/>
          </a:p>
          <a:p>
            <a:pPr marL="201168" lvl="1" indent="0">
              <a:buNone/>
            </a:pPr>
            <a:r>
              <a:rPr lang="cs-CZ" sz="2400" dirty="0" smtClean="0"/>
              <a:t>Anamnéza </a:t>
            </a:r>
            <a:r>
              <a:rPr lang="cs-CZ" sz="2400" dirty="0"/>
              <a:t>onemocnění ledvin</a:t>
            </a:r>
          </a:p>
          <a:p>
            <a:pPr marL="201168" lvl="1" indent="0">
              <a:buNone/>
            </a:pPr>
            <a:r>
              <a:rPr lang="cs-CZ" sz="2400" dirty="0" smtClean="0"/>
              <a:t>Nález v močovém sedimentu</a:t>
            </a:r>
          </a:p>
          <a:p>
            <a:pPr marL="201168" lvl="1" indent="0">
              <a:buNone/>
            </a:pPr>
            <a:r>
              <a:rPr lang="cs-CZ" sz="2400" dirty="0" smtClean="0"/>
              <a:t>Snížená funkce ledvin</a:t>
            </a:r>
            <a:endParaRPr lang="cs-CZ" sz="2400" dirty="0"/>
          </a:p>
          <a:p>
            <a:pPr marL="201168" lvl="1" indent="0">
              <a:buNone/>
            </a:pPr>
            <a:r>
              <a:rPr lang="cs-CZ" sz="2400" dirty="0" smtClean="0"/>
              <a:t>Retence Na a vody, objemové přetížení</a:t>
            </a:r>
          </a:p>
          <a:p>
            <a:pPr marL="201168" lvl="1" indent="0">
              <a:buNone/>
            </a:pPr>
            <a:r>
              <a:rPr lang="cs-CZ" sz="2400" dirty="0" smtClean="0"/>
              <a:t>Aktivace systému renin-</a:t>
            </a:r>
            <a:r>
              <a:rPr lang="cs-CZ" sz="2400" dirty="0" err="1" smtClean="0"/>
              <a:t>angiotenzin</a:t>
            </a:r>
            <a:r>
              <a:rPr lang="cs-CZ" sz="2400" dirty="0" smtClean="0"/>
              <a:t>-</a:t>
            </a:r>
            <a:r>
              <a:rPr lang="cs-CZ" sz="2400" dirty="0" err="1" smtClean="0"/>
              <a:t>aldo</a:t>
            </a:r>
            <a:endParaRPr lang="cs-CZ" sz="2400" dirty="0" smtClean="0"/>
          </a:p>
          <a:p>
            <a:pPr marL="201168" lvl="1" indent="0">
              <a:buNone/>
            </a:pPr>
            <a:r>
              <a:rPr lang="cs-CZ" sz="2400" dirty="0" smtClean="0"/>
              <a:t>Chronická GN, intersticiální nefritidy</a:t>
            </a:r>
          </a:p>
        </p:txBody>
      </p:sp>
    </p:spTree>
    <p:extLst>
      <p:ext uri="{BB962C8B-B14F-4D97-AF65-F5344CB8AC3E}">
        <p14:creationId xmlns:p14="http://schemas.microsoft.com/office/powerpoint/2010/main" val="6345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 a ledviny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1000" dirty="0" smtClean="0"/>
          </a:p>
          <a:p>
            <a:pPr marL="201168" lvl="1" indent="0">
              <a:buNone/>
            </a:pPr>
            <a:r>
              <a:rPr lang="cs-CZ" sz="2800" u="sng" dirty="0" err="1" smtClean="0"/>
              <a:t>Renovaskulární</a:t>
            </a:r>
            <a:r>
              <a:rPr lang="cs-CZ" sz="2800" u="sng" dirty="0" smtClean="0"/>
              <a:t> hypertenze</a:t>
            </a:r>
          </a:p>
          <a:p>
            <a:pPr marL="201168" lvl="1" indent="0">
              <a:buNone/>
            </a:pPr>
            <a:r>
              <a:rPr lang="cs-CZ" sz="2800" dirty="0" smtClean="0"/>
              <a:t> </a:t>
            </a:r>
          </a:p>
          <a:p>
            <a:pPr marL="201168" lvl="1" indent="0">
              <a:buNone/>
            </a:pPr>
            <a:r>
              <a:rPr lang="cs-CZ" sz="2800" dirty="0" smtClean="0"/>
              <a:t>Příčina – zúžení ledvinné tepny</a:t>
            </a:r>
          </a:p>
          <a:p>
            <a:pPr marL="201168" lvl="1" indent="0">
              <a:buNone/>
            </a:pPr>
            <a:endParaRPr lang="cs-CZ" sz="2800" dirty="0"/>
          </a:p>
          <a:p>
            <a:pPr marL="201168" lvl="1" indent="0">
              <a:buNone/>
            </a:pPr>
            <a:r>
              <a:rPr lang="cs-CZ" sz="2800" dirty="0" err="1" smtClean="0"/>
              <a:t>Fibromuskulární</a:t>
            </a:r>
            <a:r>
              <a:rPr lang="cs-CZ" sz="2800" dirty="0" smtClean="0"/>
              <a:t> dysplazie</a:t>
            </a:r>
          </a:p>
          <a:p>
            <a:pPr marL="201168" lvl="1" indent="0">
              <a:buNone/>
            </a:pPr>
            <a:r>
              <a:rPr lang="cs-CZ" sz="2800" dirty="0" smtClean="0"/>
              <a:t>Aterosklerotické postižení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395903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sz="1000" dirty="0"/>
          </a:p>
          <a:p>
            <a:pPr marL="201168" lvl="1" indent="0">
              <a:buNone/>
            </a:pPr>
            <a:r>
              <a:rPr lang="cs-CZ" sz="2800" dirty="0" smtClean="0"/>
              <a:t>Pokles GF, zhoršení </a:t>
            </a:r>
            <a:r>
              <a:rPr lang="cs-CZ" sz="2800" dirty="0" err="1" smtClean="0"/>
              <a:t>eGFR</a:t>
            </a:r>
            <a:endParaRPr lang="cs-CZ" sz="2800" dirty="0" smtClean="0"/>
          </a:p>
          <a:p>
            <a:pPr marL="201168" lvl="1" indent="0">
              <a:buNone/>
            </a:pPr>
            <a:r>
              <a:rPr lang="cs-CZ" sz="2800" dirty="0" smtClean="0"/>
              <a:t>Není nález v močovém sedimentu</a:t>
            </a:r>
          </a:p>
          <a:p>
            <a:pPr marL="201168" lvl="1" indent="0">
              <a:buNone/>
            </a:pPr>
            <a:r>
              <a:rPr lang="cs-CZ" sz="2800" dirty="0" smtClean="0"/>
              <a:t>Nepředchází onemocnění ledvin</a:t>
            </a:r>
          </a:p>
          <a:p>
            <a:pPr marL="201168" lvl="1" indent="0">
              <a:buNone/>
            </a:pPr>
            <a:r>
              <a:rPr lang="cs-CZ" sz="2800" dirty="0" smtClean="0"/>
              <a:t>Rezistentní hypertenze</a:t>
            </a:r>
          </a:p>
          <a:p>
            <a:pPr marL="384048" lvl="2" indent="0">
              <a:buNone/>
            </a:pPr>
            <a:r>
              <a:rPr lang="cs-CZ" sz="2400" dirty="0" smtClean="0"/>
              <a:t>70 % zúžení tepny (významné)</a:t>
            </a:r>
          </a:p>
          <a:p>
            <a:pPr marL="384048" lvl="2" indent="0">
              <a:buNone/>
            </a:pPr>
            <a:r>
              <a:rPr lang="cs-CZ" sz="2400" dirty="0" smtClean="0"/>
              <a:t>Angioplastika s implantací stentu</a:t>
            </a:r>
          </a:p>
          <a:p>
            <a:pPr marL="384048" lvl="2" indent="0">
              <a:buNone/>
            </a:pPr>
            <a:r>
              <a:rPr lang="cs-CZ" sz="2400" dirty="0" smtClean="0"/>
              <a:t>(pokud je normální velikost ledviny)</a:t>
            </a:r>
          </a:p>
        </p:txBody>
      </p:sp>
    </p:spTree>
    <p:extLst>
      <p:ext uri="{BB962C8B-B14F-4D97-AF65-F5344CB8AC3E}">
        <p14:creationId xmlns:p14="http://schemas.microsoft.com/office/powerpoint/2010/main" val="27131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 a ledviny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04214"/>
            <a:ext cx="3870646" cy="4072380"/>
          </a:xfrm>
          <a:prstGeom prst="rect">
            <a:avLst/>
          </a:prstGeom>
        </p:spPr>
      </p:pic>
      <p:sp>
        <p:nvSpPr>
          <p:cNvPr id="4" name="AutoShape 2" descr="Výsledek obrázku pro renovascular disease pictur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renovascular disease pictur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8" y="2096138"/>
            <a:ext cx="6070862" cy="36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hypertenze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Blokáda RAAS - </a:t>
            </a:r>
            <a:r>
              <a:rPr lang="cs-CZ" sz="2800" dirty="0" err="1" smtClean="0"/>
              <a:t>renoprotekce</a:t>
            </a:r>
            <a:endParaRPr lang="cs-CZ" sz="2800" dirty="0" smtClean="0"/>
          </a:p>
          <a:p>
            <a:pPr lvl="1"/>
            <a:r>
              <a:rPr lang="cs-CZ" sz="2600" dirty="0" smtClean="0"/>
              <a:t>ACE, Sartany</a:t>
            </a:r>
          </a:p>
          <a:p>
            <a:pPr marL="201168" lvl="1" indent="0">
              <a:buNone/>
            </a:pPr>
            <a:endParaRPr lang="cs-CZ" sz="2600" dirty="0" smtClean="0"/>
          </a:p>
          <a:p>
            <a:pPr marL="201168" lvl="1" indent="0">
              <a:buNone/>
            </a:pPr>
            <a:r>
              <a:rPr lang="cs-CZ" sz="2600" dirty="0" smtClean="0"/>
              <a:t>Kombinace: </a:t>
            </a:r>
          </a:p>
          <a:p>
            <a:pPr lvl="1"/>
            <a:r>
              <a:rPr lang="cs-CZ" sz="2600" dirty="0" smtClean="0"/>
              <a:t>Diuretikum </a:t>
            </a:r>
          </a:p>
          <a:p>
            <a:pPr lvl="1"/>
            <a:r>
              <a:rPr lang="cs-CZ" sz="2600" dirty="0" smtClean="0"/>
              <a:t>Ca blokátor</a:t>
            </a:r>
          </a:p>
          <a:p>
            <a:pPr lvl="1"/>
            <a:r>
              <a:rPr lang="cs-CZ" sz="2600" dirty="0" smtClean="0"/>
              <a:t>BB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845734"/>
            <a:ext cx="514985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Selhání ledvin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9932" y="1845733"/>
            <a:ext cx="731696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Akutní selhání ledvin (ASL, AKI)</a:t>
            </a:r>
          </a:p>
          <a:p>
            <a:endParaRPr lang="cs-CZ" sz="2400" dirty="0" smtClean="0"/>
          </a:p>
          <a:p>
            <a:r>
              <a:rPr lang="cs-CZ" sz="2800" dirty="0" smtClean="0"/>
              <a:t>Chronické selhání (CHSL, CHRI)</a:t>
            </a:r>
          </a:p>
          <a:p>
            <a:endParaRPr lang="cs-CZ" sz="2800" dirty="0" smtClean="0"/>
          </a:p>
          <a:p>
            <a:endParaRPr lang="cs-CZ" sz="1000" dirty="0" smtClean="0"/>
          </a:p>
          <a:p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6175273"/>
              </p:ext>
            </p:extLst>
          </p:nvPr>
        </p:nvGraphicFramePr>
        <p:xfrm>
          <a:off x="6193410" y="1846263"/>
          <a:ext cx="5790504" cy="40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428">
                  <a:extLst>
                    <a:ext uri="{9D8B030D-6E8A-4147-A177-3AD203B41FA5}">
                      <a16:colId xmlns:a16="http://schemas.microsoft.com/office/drawing/2014/main" val="2885945554"/>
                    </a:ext>
                  </a:extLst>
                </a:gridCol>
                <a:gridCol w="4240076">
                  <a:extLst>
                    <a:ext uri="{9D8B030D-6E8A-4147-A177-3AD203B41FA5}">
                      <a16:colId xmlns:a16="http://schemas.microsoft.com/office/drawing/2014/main" val="4207465299"/>
                    </a:ext>
                  </a:extLst>
                </a:gridCol>
              </a:tblGrid>
              <a:tr h="629842">
                <a:tc>
                  <a:txBody>
                    <a:bodyPr/>
                    <a:lstStyle/>
                    <a:p>
                      <a:r>
                        <a:rPr lang="cs-CZ" dirty="0" smtClean="0"/>
                        <a:t>CKD-</a:t>
                      </a:r>
                      <a:r>
                        <a:rPr lang="cs-CZ" dirty="0" err="1" smtClean="0"/>
                        <a:t>epi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eGFR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ml/min/1,73m</a:t>
                      </a:r>
                      <a:r>
                        <a:rPr lang="cs-CZ" baseline="3000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556825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G1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</a:t>
                      </a:r>
                      <a:r>
                        <a:rPr lang="cs-CZ" b="1" dirty="0" smtClean="0"/>
                        <a:t>≥ 90 ml    </a:t>
                      </a:r>
                      <a:r>
                        <a:rPr lang="cs-CZ" dirty="0" smtClean="0"/>
                        <a:t>(≥ 1,5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12843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G2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/>
                        <a:t>60-89 ml   </a:t>
                      </a:r>
                      <a:r>
                        <a:rPr lang="cs-CZ" smtClean="0"/>
                        <a:t>(1,0 – 1,49 ml/s)</a:t>
                      </a:r>
                      <a:endParaRPr lang="cs-CZ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88748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G3a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45-59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(0,75-0,99 ml/s)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81171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G3b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30-44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  (0,5-0,74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9987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G4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15-29</a:t>
                      </a:r>
                      <a:r>
                        <a:rPr lang="cs-CZ" b="1" baseline="0" dirty="0" smtClean="0"/>
                        <a:t> ml</a:t>
                      </a:r>
                      <a:r>
                        <a:rPr lang="cs-CZ" baseline="0" dirty="0" smtClean="0"/>
                        <a:t>  (0,25-0,49 ml/s)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5311"/>
                  </a:ext>
                </a:extLst>
              </a:tr>
              <a:tr h="5654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G5</a:t>
                      </a:r>
                      <a:endParaRPr lang="cs-CZ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</a:t>
                      </a:r>
                      <a:r>
                        <a:rPr lang="cs-CZ" b="1" dirty="0" smtClean="0"/>
                        <a:t> 15 ml  </a:t>
                      </a:r>
                      <a:r>
                        <a:rPr lang="cs-CZ" dirty="0" smtClean="0"/>
                        <a:t>( 0,25 ml/s/1,73m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baseline="0" dirty="0" smtClean="0"/>
                        <a:t>)</a:t>
                      </a:r>
                      <a:endParaRPr lang="cs-CZ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97401"/>
                  </a:ext>
                </a:extLst>
              </a:tr>
            </a:tbl>
          </a:graphicData>
        </a:graphic>
      </p:graphicFrame>
      <p:cxnSp>
        <p:nvCxnSpPr>
          <p:cNvPr id="8" name="Přímá spojnice 7"/>
          <p:cNvCxnSpPr/>
          <p:nvPr/>
        </p:nvCxnSpPr>
        <p:spPr>
          <a:xfrm flipH="1" flipV="1">
            <a:off x="5948313" y="3601039"/>
            <a:ext cx="245097" cy="94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948313" y="3601039"/>
            <a:ext cx="9427" cy="18193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-90470"/>
            <a:ext cx="10058400" cy="1450757"/>
          </a:xfrm>
        </p:spPr>
        <p:txBody>
          <a:bodyPr/>
          <a:lstStyle/>
          <a:p>
            <a:r>
              <a:rPr lang="cs-CZ" dirty="0" smtClean="0"/>
              <a:t>Akutní selhání ledvin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525222"/>
            <a:ext cx="10058400" cy="425340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u="sng" dirty="0" smtClean="0"/>
              <a:t>Definice</a:t>
            </a:r>
            <a:r>
              <a:rPr lang="cs-CZ" sz="2800" dirty="0" smtClean="0"/>
              <a:t>:</a:t>
            </a:r>
          </a:p>
          <a:p>
            <a:r>
              <a:rPr lang="cs-CZ" sz="2800" dirty="0" smtClean="0"/>
              <a:t>Náhlý pokles glomerulární filtrace (hodiny, dny), provázený akutní a život ohrožující poruchou vnitřního prostředí.</a:t>
            </a:r>
          </a:p>
          <a:p>
            <a:r>
              <a:rPr lang="cs-CZ" sz="2800" dirty="0" smtClean="0"/>
              <a:t>Osoby jsou předtím zdravé nebo mají chronické onemocnění ledvin</a:t>
            </a:r>
          </a:p>
          <a:p>
            <a:endParaRPr lang="cs-CZ" sz="1000" dirty="0"/>
          </a:p>
          <a:p>
            <a:r>
              <a:rPr lang="cs-CZ" sz="2800" u="sng" dirty="0" smtClean="0"/>
              <a:t>Rozdělení</a:t>
            </a:r>
            <a:r>
              <a:rPr lang="cs-CZ" sz="2800" dirty="0" smtClean="0"/>
              <a:t>:</a:t>
            </a:r>
          </a:p>
          <a:p>
            <a:pPr lvl="1"/>
            <a:r>
              <a:rPr lang="cs-CZ" sz="2600" dirty="0" err="1" smtClean="0"/>
              <a:t>Prerenální</a:t>
            </a:r>
            <a:r>
              <a:rPr lang="cs-CZ" sz="2600" dirty="0" smtClean="0"/>
              <a:t> (pokles průtoku krve)</a:t>
            </a:r>
          </a:p>
          <a:p>
            <a:pPr lvl="1"/>
            <a:r>
              <a:rPr lang="cs-CZ" sz="2600" dirty="0" smtClean="0"/>
              <a:t>Renální (strukturální poškození klubíček a kanálků</a:t>
            </a:r>
          </a:p>
          <a:p>
            <a:pPr lvl="1"/>
            <a:r>
              <a:rPr lang="cs-CZ" sz="2600" dirty="0" err="1" smtClean="0"/>
              <a:t>Postrenální</a:t>
            </a:r>
            <a:r>
              <a:rPr lang="cs-CZ" sz="2600" dirty="0" smtClean="0"/>
              <a:t> (ucpání vývodných močových cest, urologické)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502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– </a:t>
            </a:r>
            <a:r>
              <a:rPr lang="cs-CZ" dirty="0" err="1" smtClean="0"/>
              <a:t>prerenální</a:t>
            </a:r>
            <a:r>
              <a:rPr lang="cs-CZ" dirty="0" smtClean="0"/>
              <a:t> (20-55%)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58293" y="1845735"/>
            <a:ext cx="4937760" cy="4023360"/>
          </a:xfrm>
          <a:solidFill>
            <a:schemeClr val="bg1"/>
          </a:solidFill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Hypovolemie (krvácení, průjmy, zvracení)</a:t>
            </a:r>
          </a:p>
          <a:p>
            <a:r>
              <a:rPr lang="cs-CZ" dirty="0" smtClean="0"/>
              <a:t>Redistribuce tekutin (sepse, jaterní selhání..)</a:t>
            </a:r>
          </a:p>
          <a:p>
            <a:r>
              <a:rPr lang="cs-CZ" dirty="0" smtClean="0"/>
              <a:t>Pokles srdečního výdeje (SS, plicní embolie)</a:t>
            </a:r>
          </a:p>
          <a:p>
            <a:r>
              <a:rPr lang="cs-CZ" dirty="0" smtClean="0"/>
              <a:t>Uzávěr ledvinné tepny</a:t>
            </a:r>
          </a:p>
          <a:p>
            <a:r>
              <a:rPr lang="cs-CZ" dirty="0" smtClean="0"/>
              <a:t>Porucha renální autoregulace (ACEI, NSAID)</a:t>
            </a:r>
          </a:p>
          <a:p>
            <a:r>
              <a:rPr lang="cs-CZ" dirty="0" err="1" smtClean="0"/>
              <a:t>Hyperviskózní</a:t>
            </a:r>
            <a:r>
              <a:rPr lang="cs-CZ" dirty="0" smtClean="0"/>
              <a:t> syndrom (</a:t>
            </a:r>
            <a:r>
              <a:rPr lang="cs-CZ" dirty="0" err="1" smtClean="0"/>
              <a:t>makroglobuliny</a:t>
            </a:r>
            <a:r>
              <a:rPr lang="cs-CZ" dirty="0" smtClean="0"/>
              <a:t>, polycytémie)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3199689"/>
              </p:ext>
            </p:extLst>
          </p:nvPr>
        </p:nvGraphicFramePr>
        <p:xfrm>
          <a:off x="5186626" y="2307399"/>
          <a:ext cx="7005374" cy="297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17">
                  <a:extLst>
                    <a:ext uri="{9D8B030D-6E8A-4147-A177-3AD203B41FA5}">
                      <a16:colId xmlns:a16="http://schemas.microsoft.com/office/drawing/2014/main" val="4138036862"/>
                    </a:ext>
                  </a:extLst>
                </a:gridCol>
                <a:gridCol w="3585067">
                  <a:extLst>
                    <a:ext uri="{9D8B030D-6E8A-4147-A177-3AD203B41FA5}">
                      <a16:colId xmlns:a16="http://schemas.microsoft.com/office/drawing/2014/main" val="2356342836"/>
                    </a:ext>
                  </a:extLst>
                </a:gridCol>
                <a:gridCol w="2340990">
                  <a:extLst>
                    <a:ext uri="{9D8B030D-6E8A-4147-A177-3AD203B41FA5}">
                      <a16:colId xmlns:a16="http://schemas.microsoft.com/office/drawing/2014/main" val="832787317"/>
                    </a:ext>
                  </a:extLst>
                </a:gridCol>
              </a:tblGrid>
              <a:tr h="744230">
                <a:tc>
                  <a:txBody>
                    <a:bodyPr/>
                    <a:lstStyle/>
                    <a:p>
                      <a:r>
                        <a:rPr lang="cs-CZ" dirty="0" smtClean="0"/>
                        <a:t>Stadium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Kreatinin v séru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Diuréza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491805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Zvýšení o 26 </a:t>
                      </a:r>
                      <a:r>
                        <a:rPr lang="cs-CZ" sz="1400" dirty="0" err="1" smtClean="0"/>
                        <a:t>umol</a:t>
                      </a:r>
                      <a:r>
                        <a:rPr lang="cs-CZ" sz="1400" dirty="0" smtClean="0"/>
                        <a:t>/l nebo 1,5</a:t>
                      </a:r>
                      <a:r>
                        <a:rPr lang="cs-CZ" sz="1400" baseline="0" dirty="0" smtClean="0"/>
                        <a:t> až 2x nad vstup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0,5 ml/kg/h*         6 hodin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89574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Zvýšení 2x až 3x nad vstupní hodnotu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0,5 ml/kg/h          12 hodin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219441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˃  3x nebo nad 354 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umol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0,3 ml/kg/h**      24 hodin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Anurie ˃ 12 hodin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57502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186626" y="1845735"/>
            <a:ext cx="4216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Klasifikace ASL dle AKIN (2007)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96053" y="5298460"/>
            <a:ext cx="44617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*     70 kg osoba – 35ml/hodinu nebo 840 ml/den</a:t>
            </a:r>
          </a:p>
          <a:p>
            <a:r>
              <a:rPr lang="cs-CZ" sz="1600" dirty="0" smtClean="0"/>
              <a:t>**   70 kg osoba – 23 ml/hodinu nebo 560 ml/den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228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– renální (40-65 %)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5414" y="1845735"/>
            <a:ext cx="5120639" cy="4023360"/>
          </a:xfrm>
          <a:solidFill>
            <a:schemeClr val="bg1"/>
          </a:solidFill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Poškození glomerulů (GN, vaskulitidy, maligní hypertenze)</a:t>
            </a:r>
          </a:p>
          <a:p>
            <a:r>
              <a:rPr lang="cs-CZ" dirty="0" smtClean="0"/>
              <a:t>Poškození kanálků toxiny nebo ischémií (akutní tubulární nekróza), těžké kovy, houby, ATB…</a:t>
            </a:r>
          </a:p>
          <a:p>
            <a:r>
              <a:rPr lang="cs-CZ" dirty="0" smtClean="0"/>
              <a:t>Ucpání kanálků (bílkoviny, krystaly - dna)</a:t>
            </a:r>
          </a:p>
          <a:p>
            <a:r>
              <a:rPr lang="cs-CZ" dirty="0" smtClean="0"/>
              <a:t>Akutní poškození </a:t>
            </a:r>
            <a:r>
              <a:rPr lang="cs-CZ" dirty="0" err="1" smtClean="0"/>
              <a:t>intersticia</a:t>
            </a:r>
            <a:r>
              <a:rPr lang="cs-CZ" dirty="0" smtClean="0"/>
              <a:t> (infekční), neinfekční (léky, </a:t>
            </a:r>
            <a:r>
              <a:rPr lang="cs-CZ" dirty="0" err="1" smtClean="0"/>
              <a:t>rejekce</a:t>
            </a:r>
            <a:r>
              <a:rPr lang="cs-CZ" dirty="0" smtClean="0"/>
              <a:t>, </a:t>
            </a:r>
            <a:r>
              <a:rPr lang="cs-CZ" dirty="0" err="1" smtClean="0"/>
              <a:t>myeloproliferace</a:t>
            </a:r>
            <a:r>
              <a:rPr lang="cs-CZ" dirty="0" smtClean="0"/>
              <a:t> – </a:t>
            </a:r>
            <a:r>
              <a:rPr lang="cs-CZ" dirty="0" err="1" smtClean="0"/>
              <a:t>plazmocytom</a:t>
            </a:r>
            <a:r>
              <a:rPr lang="cs-CZ" dirty="0" smtClean="0"/>
              <a:t>) 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3199689"/>
              </p:ext>
            </p:extLst>
          </p:nvPr>
        </p:nvGraphicFramePr>
        <p:xfrm>
          <a:off x="5186626" y="2307399"/>
          <a:ext cx="7005374" cy="297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317">
                  <a:extLst>
                    <a:ext uri="{9D8B030D-6E8A-4147-A177-3AD203B41FA5}">
                      <a16:colId xmlns:a16="http://schemas.microsoft.com/office/drawing/2014/main" val="4138036862"/>
                    </a:ext>
                  </a:extLst>
                </a:gridCol>
                <a:gridCol w="3585067">
                  <a:extLst>
                    <a:ext uri="{9D8B030D-6E8A-4147-A177-3AD203B41FA5}">
                      <a16:colId xmlns:a16="http://schemas.microsoft.com/office/drawing/2014/main" val="2356342836"/>
                    </a:ext>
                  </a:extLst>
                </a:gridCol>
                <a:gridCol w="2340990">
                  <a:extLst>
                    <a:ext uri="{9D8B030D-6E8A-4147-A177-3AD203B41FA5}">
                      <a16:colId xmlns:a16="http://schemas.microsoft.com/office/drawing/2014/main" val="832787317"/>
                    </a:ext>
                  </a:extLst>
                </a:gridCol>
              </a:tblGrid>
              <a:tr h="744230">
                <a:tc>
                  <a:txBody>
                    <a:bodyPr/>
                    <a:lstStyle/>
                    <a:p>
                      <a:r>
                        <a:rPr lang="cs-CZ" dirty="0" smtClean="0"/>
                        <a:t>Stadium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Kreatinin v séru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Diuréza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491805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Zvýšení o 26 </a:t>
                      </a:r>
                      <a:r>
                        <a:rPr lang="cs-CZ" sz="1400" dirty="0" err="1" smtClean="0"/>
                        <a:t>umol</a:t>
                      </a:r>
                      <a:r>
                        <a:rPr lang="cs-CZ" sz="1400" dirty="0" smtClean="0"/>
                        <a:t>/l nebo 1,5</a:t>
                      </a:r>
                      <a:r>
                        <a:rPr lang="cs-CZ" sz="1400" baseline="0" dirty="0" smtClean="0"/>
                        <a:t> až 2x nad vstup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0,5 ml/kg/h*         6 hodin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89574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Zvýšení 2x až 3x nad vstupní hodnotu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0,5 ml/kg/h          12 hodin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219441"/>
                  </a:ext>
                </a:extLst>
              </a:tr>
              <a:tr h="74423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˃  3x nebo nad 354 </a:t>
                      </a:r>
                      <a:r>
                        <a:rPr lang="cs-CZ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umol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˂ 0,3 ml/kg/h**      24 hodin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Anurie ˃ 12 hodin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57502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186626" y="1845735"/>
            <a:ext cx="4216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Klasifikace ASL dle AKIN (2007)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96053" y="5298460"/>
            <a:ext cx="44617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*     70 kg osoba – 35ml/hodinu nebo 840 ml/den</a:t>
            </a:r>
          </a:p>
          <a:p>
            <a:r>
              <a:rPr lang="cs-CZ" sz="1600" dirty="0" smtClean="0"/>
              <a:t>**   70 kg osoba – 23 ml/hodinu nebo 560 ml/den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56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9966"/>
          </a:xfrm>
        </p:spPr>
        <p:txBody>
          <a:bodyPr/>
          <a:lstStyle/>
          <a:p>
            <a:r>
              <a:rPr lang="cs-CZ" dirty="0" smtClean="0"/>
              <a:t>Toxické poškození ledvin léky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1"/>
            <a:ext cx="10058400" cy="45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ASL – </a:t>
            </a:r>
            <a:r>
              <a:rPr lang="cs-CZ" dirty="0" err="1" smtClean="0"/>
              <a:t>postrenální</a:t>
            </a:r>
            <a:r>
              <a:rPr lang="cs-CZ" dirty="0" smtClean="0"/>
              <a:t> (5-10 %)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14779" y="1853243"/>
            <a:ext cx="4703976" cy="4023360"/>
          </a:xfrm>
          <a:solidFill>
            <a:schemeClr val="bg1"/>
          </a:solidFill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Ucpání cest močových (pánvička, močovod, močový měchýř, močová trubice)</a:t>
            </a:r>
          </a:p>
          <a:p>
            <a:r>
              <a:rPr lang="cs-CZ" dirty="0" smtClean="0"/>
              <a:t>Ucpání </a:t>
            </a:r>
            <a:r>
              <a:rPr lang="cs-CZ" dirty="0" err="1" smtClean="0"/>
              <a:t>intraluminální</a:t>
            </a:r>
            <a:r>
              <a:rPr lang="cs-CZ" dirty="0" smtClean="0"/>
              <a:t> (stenózy, nádory, kamínky, koagula…)</a:t>
            </a:r>
          </a:p>
          <a:p>
            <a:r>
              <a:rPr lang="cs-CZ" dirty="0" smtClean="0"/>
              <a:t>Ucpání zvnějšku (adenom prostaty, nádory, </a:t>
            </a:r>
            <a:r>
              <a:rPr lang="cs-CZ" dirty="0" err="1" smtClean="0"/>
              <a:t>retroperitoneální</a:t>
            </a:r>
            <a:r>
              <a:rPr lang="cs-CZ" dirty="0" smtClean="0"/>
              <a:t> fibróza)</a:t>
            </a:r>
          </a:p>
          <a:p>
            <a:endParaRPr lang="cs-CZ" dirty="0"/>
          </a:p>
          <a:p>
            <a:r>
              <a:rPr lang="cs-CZ" dirty="0" smtClean="0"/>
              <a:t>Vyšetřuje a léčí většinou urolog !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8755" y="1853243"/>
            <a:ext cx="3572758" cy="4023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513" y="1853243"/>
            <a:ext cx="317683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4220" y="324310"/>
            <a:ext cx="10058400" cy="1099137"/>
          </a:xfrm>
        </p:spPr>
        <p:txBody>
          <a:bodyPr/>
          <a:lstStyle/>
          <a:p>
            <a:r>
              <a:rPr lang="cs-CZ" dirty="0" smtClean="0"/>
              <a:t>ASL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37360"/>
            <a:ext cx="1219199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7515</TotalTime>
  <Words>1436</Words>
  <Application>Microsoft Office PowerPoint</Application>
  <PresentationFormat>Širokoúhlá obrazovka</PresentationFormat>
  <Paragraphs>328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Retrospektiva</vt:lpstr>
      <vt:lpstr>Ledviny IV</vt:lpstr>
      <vt:lpstr>Selhání ledvin </vt:lpstr>
      <vt:lpstr>Selhání ledvin </vt:lpstr>
      <vt:lpstr>Akutní selhání ledvin </vt:lpstr>
      <vt:lpstr>ASL – prerenální (20-55%)</vt:lpstr>
      <vt:lpstr>ASL – renální (40-65 %)</vt:lpstr>
      <vt:lpstr>Toxické poškození ledvin léky</vt:lpstr>
      <vt:lpstr>ASL – postrenální (5-10 %)</vt:lpstr>
      <vt:lpstr>ASL</vt:lpstr>
      <vt:lpstr>ASL - diagnóza</vt:lpstr>
      <vt:lpstr>Fáze ASL</vt:lpstr>
      <vt:lpstr>ASL – differenciální diagnóza</vt:lpstr>
      <vt:lpstr>Diff.dg. ASL</vt:lpstr>
      <vt:lpstr>ASL - léčba</vt:lpstr>
      <vt:lpstr>Chronicky snížená funkce ledvin </vt:lpstr>
      <vt:lpstr>Etiologie (příčiny) CHSL</vt:lpstr>
      <vt:lpstr>Chronicky snížená funkce ledvin </vt:lpstr>
      <vt:lpstr>Chronicky snížená funkce ledvin - léčba</vt:lpstr>
      <vt:lpstr>Chronicky snížená funkce ledvin - léčba </vt:lpstr>
      <vt:lpstr>Chronické selhání ledvin (CHSL)</vt:lpstr>
      <vt:lpstr>Chronické selhání  ledvin (CHSL)</vt:lpstr>
      <vt:lpstr>Hypertenze a ledviny</vt:lpstr>
      <vt:lpstr>Renovaskulární hypertenze – stenóza ledvinné tepny</vt:lpstr>
      <vt:lpstr>Hypertenze a ledviny</vt:lpstr>
      <vt:lpstr>Hypertenze a ledviny</vt:lpstr>
      <vt:lpstr>Hypertenze a ledviny</vt:lpstr>
      <vt:lpstr>Léčba hypertenze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Ledviny I</dc:title>
  <dc:creator>Ivan Řiháček</dc:creator>
  <cp:lastModifiedBy>Ivan Řiháček</cp:lastModifiedBy>
  <cp:revision>98</cp:revision>
  <dcterms:created xsi:type="dcterms:W3CDTF">2019-02-08T13:48:38Z</dcterms:created>
  <dcterms:modified xsi:type="dcterms:W3CDTF">2020-03-03T06:03:14Z</dcterms:modified>
</cp:coreProperties>
</file>