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94" r:id="rId9"/>
    <p:sldId id="298" r:id="rId10"/>
    <p:sldId id="297" r:id="rId11"/>
    <p:sldId id="279" r:id="rId12"/>
    <p:sldId id="280" r:id="rId13"/>
    <p:sldId id="281" r:id="rId14"/>
    <p:sldId id="282" r:id="rId15"/>
    <p:sldId id="269" r:id="rId16"/>
    <p:sldId id="283" r:id="rId17"/>
    <p:sldId id="284" r:id="rId18"/>
    <p:sldId id="285" r:id="rId19"/>
    <p:sldId id="268" r:id="rId20"/>
    <p:sldId id="286" r:id="rId21"/>
    <p:sldId id="287" r:id="rId22"/>
    <p:sldId id="288" r:id="rId23"/>
    <p:sldId id="289" r:id="rId24"/>
    <p:sldId id="290" r:id="rId25"/>
    <p:sldId id="295" r:id="rId26"/>
    <p:sldId id="296" r:id="rId27"/>
    <p:sldId id="263" r:id="rId28"/>
    <p:sldId id="291" r:id="rId29"/>
    <p:sldId id="292" r:id="rId30"/>
    <p:sldId id="273" r:id="rId31"/>
    <p:sldId id="274" r:id="rId32"/>
    <p:sldId id="275" r:id="rId33"/>
    <p:sldId id="276" r:id="rId34"/>
    <p:sldId id="277" r:id="rId35"/>
  </p:sldIdLst>
  <p:sldSz cx="9144000" cy="6858000" type="screen4x3"/>
  <p:notesSz cx="6858000" cy="9144000"/>
  <p:custDataLst>
    <p:tags r:id="rId3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4FEB4EC-7371-4705-9688-8CF7BBABD769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09BF7AB-3A47-485D-877D-E32D3551DFE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Péče o dárce orgánů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MUDr. Helena </a:t>
            </a:r>
            <a:r>
              <a:rPr lang="cs-CZ" dirty="0" smtClean="0">
                <a:solidFill>
                  <a:schemeClr val="tx1"/>
                </a:solidFill>
              </a:rPr>
              <a:t> Antoni, </a:t>
            </a:r>
            <a:r>
              <a:rPr lang="cs-CZ" dirty="0" smtClean="0">
                <a:solidFill>
                  <a:schemeClr val="tx1"/>
                </a:solidFill>
              </a:rPr>
              <a:t>PhD.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KARIM FN Brno</a:t>
            </a:r>
            <a:endParaRPr lang="cs-CZ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990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Procentuální výskyt nejčastějších klinických/laboratorních </a:t>
            </a:r>
            <a:r>
              <a:rPr lang="cs-CZ" sz="2000" dirty="0" smtClean="0"/>
              <a:t>abnormalit</a:t>
            </a:r>
            <a:br>
              <a:rPr lang="cs-CZ" sz="2000" dirty="0" smtClean="0"/>
            </a:br>
            <a:r>
              <a:rPr lang="cs-CZ" sz="2000" dirty="0" smtClean="0"/>
              <a:t> </a:t>
            </a:r>
            <a:r>
              <a:rPr lang="cs-CZ" sz="2000" dirty="0"/>
              <a:t>v souvislosti se smrtí </a:t>
            </a:r>
            <a:r>
              <a:rPr lang="cs-CZ" sz="2000" dirty="0" smtClean="0"/>
              <a:t>mozku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Hypotenze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81%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insipidus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65%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Diseminovaná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intravaskulární koagulace 28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Dysrytmie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Plicní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edém 18%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Metabolická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acidóza 11%</a:t>
            </a:r>
          </a:p>
        </p:txBody>
      </p:sp>
    </p:spTree>
    <p:extLst>
      <p:ext uri="{BB962C8B-B14F-4D97-AF65-F5344CB8AC3E}">
        <p14:creationId xmlns:p14="http://schemas.microsoft.com/office/powerpoint/2010/main" val="1767419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/>
              <a:t>Organizace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>
                <a:solidFill>
                  <a:schemeClr val="tx1"/>
                </a:solidFill>
              </a:rPr>
              <a:t>Doporučení 1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Doporučujeme, aby </a:t>
            </a:r>
            <a:r>
              <a:rPr lang="cs-CZ" sz="1800" dirty="0">
                <a:solidFill>
                  <a:schemeClr val="tx1"/>
                </a:solidFill>
              </a:rPr>
              <a:t>péče o dárce orgánů probíhala výlučně na pracovišti typu </a:t>
            </a:r>
            <a:r>
              <a:rPr lang="cs-CZ" sz="1800" dirty="0" smtClean="0">
                <a:solidFill>
                  <a:schemeClr val="tx1"/>
                </a:solidFill>
              </a:rPr>
              <a:t>ARO/JIP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Doporučení </a:t>
            </a:r>
            <a:r>
              <a:rPr lang="cs-CZ" sz="1800" dirty="0">
                <a:solidFill>
                  <a:schemeClr val="tx1"/>
                </a:solidFill>
              </a:rPr>
              <a:t>2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Doporučujeme</a:t>
            </a:r>
            <a:r>
              <a:rPr lang="cs-CZ" sz="1800" dirty="0">
                <a:solidFill>
                  <a:schemeClr val="tx1"/>
                </a:solidFill>
              </a:rPr>
              <a:t>, aby každé pracoviště mělo vnitřní řízené dokumenty (standardní operační </a:t>
            </a:r>
            <a:r>
              <a:rPr lang="cs-CZ" sz="1800" dirty="0" smtClean="0">
                <a:solidFill>
                  <a:schemeClr val="tx1"/>
                </a:solidFill>
              </a:rPr>
              <a:t>postupy</a:t>
            </a:r>
            <a:r>
              <a:rPr lang="cs-CZ" sz="1800" dirty="0">
                <a:solidFill>
                  <a:schemeClr val="tx1"/>
                </a:solidFill>
              </a:rPr>
              <a:t>, metodické pokyny nebo jejich ekvivalenty) týkající se spolupráce s příslušným </a:t>
            </a:r>
            <a:r>
              <a:rPr lang="cs-CZ" sz="1800" dirty="0" smtClean="0">
                <a:solidFill>
                  <a:schemeClr val="tx1"/>
                </a:solidFill>
              </a:rPr>
              <a:t>transplantačním </a:t>
            </a:r>
            <a:r>
              <a:rPr lang="cs-CZ" sz="1800" dirty="0">
                <a:solidFill>
                  <a:schemeClr val="tx1"/>
                </a:solidFill>
              </a:rPr>
              <a:t>centrem. Tyto postupy by měly zahrnovat mj. organizační část včetně </a:t>
            </a:r>
            <a:r>
              <a:rPr lang="cs-CZ" sz="1800" dirty="0" smtClean="0">
                <a:solidFill>
                  <a:schemeClr val="tx1"/>
                </a:solidFill>
              </a:rPr>
              <a:t>postupů </a:t>
            </a:r>
            <a:r>
              <a:rPr lang="cs-CZ" sz="1800" dirty="0">
                <a:solidFill>
                  <a:schemeClr val="tx1"/>
                </a:solidFill>
              </a:rPr>
              <a:t>při doplňujících povinných vyšetření (potvrzení dg. smrti mozku instrumentální </a:t>
            </a:r>
            <a:r>
              <a:rPr lang="cs-CZ" sz="1800" dirty="0" smtClean="0">
                <a:solidFill>
                  <a:schemeClr val="tx1"/>
                </a:solidFill>
              </a:rPr>
              <a:t>metodou</a:t>
            </a:r>
            <a:r>
              <a:rPr lang="cs-CZ" sz="1800" dirty="0">
                <a:solidFill>
                  <a:schemeClr val="tx1"/>
                </a:solidFill>
              </a:rPr>
              <a:t>, vyšetření virologie, sérologie, kontakt Registru osob nesouhlasících s posmrtným </a:t>
            </a:r>
            <a:r>
              <a:rPr lang="cs-CZ" sz="1800" dirty="0" smtClean="0">
                <a:solidFill>
                  <a:schemeClr val="tx1"/>
                </a:solidFill>
              </a:rPr>
              <a:t>darováním </a:t>
            </a:r>
            <a:r>
              <a:rPr lang="cs-CZ" sz="1800" dirty="0">
                <a:solidFill>
                  <a:schemeClr val="tx1"/>
                </a:solidFill>
              </a:rPr>
              <a:t>tkání a orgánů), dále postupy při transportech, kontaktu osob blízkých, zajištění </a:t>
            </a:r>
            <a:r>
              <a:rPr lang="cs-CZ" sz="1800" dirty="0" smtClean="0">
                <a:solidFill>
                  <a:schemeClr val="tx1"/>
                </a:solidFill>
              </a:rPr>
              <a:t>pitvy </a:t>
            </a:r>
            <a:r>
              <a:rPr lang="cs-CZ" sz="1800" dirty="0">
                <a:solidFill>
                  <a:schemeClr val="tx1"/>
                </a:solidFill>
              </a:rPr>
              <a:t>a další. 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138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/>
              <a:t>Organizace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chemeClr val="tx1"/>
                </a:solidFill>
              </a:rPr>
              <a:t>Doporučení </a:t>
            </a:r>
            <a:r>
              <a:rPr lang="cs-CZ" sz="1800" dirty="0">
                <a:solidFill>
                  <a:schemeClr val="tx1"/>
                </a:solidFill>
              </a:rPr>
              <a:t>3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Doporučujeme</a:t>
            </a:r>
            <a:r>
              <a:rPr lang="cs-CZ" sz="1800" dirty="0">
                <a:solidFill>
                  <a:schemeClr val="tx1"/>
                </a:solidFill>
              </a:rPr>
              <a:t>, aby každé pracoviště, mělo "standardizovaný diagnostický postup a protokol 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péče o dárce" ve formátu řízeného dokumentu. 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Standardizovaný postup by měl zahrnovat/definovat: </a:t>
            </a:r>
            <a:endParaRPr lang="cs-CZ" sz="1800" dirty="0" smtClean="0">
              <a:solidFill>
                <a:schemeClr val="tx1"/>
              </a:solidFill>
            </a:endParaRPr>
          </a:p>
          <a:p>
            <a:pPr>
              <a:buAutoNum type="alphaLcParenR"/>
            </a:pPr>
            <a:r>
              <a:rPr lang="cs-CZ" sz="1800" dirty="0" smtClean="0">
                <a:solidFill>
                  <a:schemeClr val="tx1"/>
                </a:solidFill>
              </a:rPr>
              <a:t>rozsah </a:t>
            </a:r>
            <a:r>
              <a:rPr lang="cs-CZ" sz="1800" dirty="0">
                <a:solidFill>
                  <a:schemeClr val="tx1"/>
                </a:solidFill>
              </a:rPr>
              <a:t>klinické, přístrojové a laboratorní monitorace dárce </a:t>
            </a:r>
            <a:r>
              <a:rPr lang="cs-CZ" sz="1800" dirty="0" smtClean="0">
                <a:solidFill>
                  <a:schemeClr val="tx1"/>
                </a:solidFill>
              </a:rPr>
              <a:t>orgánů</a:t>
            </a:r>
          </a:p>
          <a:p>
            <a:pPr>
              <a:buAutoNum type="alphaLcParenR"/>
            </a:pPr>
            <a:r>
              <a:rPr lang="cs-CZ" sz="1800" dirty="0" smtClean="0">
                <a:solidFill>
                  <a:schemeClr val="tx1"/>
                </a:solidFill>
              </a:rPr>
              <a:t>klinické </a:t>
            </a:r>
            <a:r>
              <a:rPr lang="cs-CZ" sz="1800" dirty="0">
                <a:solidFill>
                  <a:schemeClr val="tx1"/>
                </a:solidFill>
              </a:rPr>
              <a:t>a fyziologické cíle péče o dárce orgánů - obecné a/nebo orgánově specifické </a:t>
            </a:r>
            <a:endParaRPr lang="cs-CZ" sz="1800" dirty="0" smtClean="0">
              <a:solidFill>
                <a:schemeClr val="tx1"/>
              </a:solidFill>
            </a:endParaRPr>
          </a:p>
          <a:p>
            <a:pPr>
              <a:buAutoNum type="alphaLcParenR"/>
            </a:pPr>
            <a:r>
              <a:rPr lang="cs-CZ" sz="1800" dirty="0" smtClean="0">
                <a:solidFill>
                  <a:schemeClr val="tx1"/>
                </a:solidFill>
              </a:rPr>
              <a:t>preferované </a:t>
            </a:r>
            <a:r>
              <a:rPr lang="cs-CZ" sz="1800" dirty="0">
                <a:solidFill>
                  <a:schemeClr val="tx1"/>
                </a:solidFill>
              </a:rPr>
              <a:t>přístrojové/farmakologické postupy orgánové podpory reflektující možnosti a 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podmínky </a:t>
            </a:r>
            <a:r>
              <a:rPr lang="cs-CZ" sz="1800" dirty="0" smtClean="0">
                <a:solidFill>
                  <a:schemeClr val="tx1"/>
                </a:solidFill>
              </a:rPr>
              <a:t>pracoviště</a:t>
            </a:r>
          </a:p>
          <a:p>
            <a:pPr>
              <a:buAutoNum type="alphaLcParenR"/>
            </a:pPr>
            <a:r>
              <a:rPr lang="cs-CZ" sz="1800" dirty="0" smtClean="0">
                <a:solidFill>
                  <a:schemeClr val="tx1"/>
                </a:solidFill>
              </a:rPr>
              <a:t>postup </a:t>
            </a:r>
            <a:r>
              <a:rPr lang="cs-CZ" sz="1800" dirty="0">
                <a:solidFill>
                  <a:schemeClr val="tx1"/>
                </a:solidFill>
              </a:rPr>
              <a:t>při realizaci vyšetření, vyžádaných příslušným transplantačním centrem (např. </a:t>
            </a:r>
            <a:r>
              <a:rPr lang="cs-CZ" sz="1800" dirty="0" smtClean="0">
                <a:solidFill>
                  <a:schemeClr val="tx1"/>
                </a:solidFill>
              </a:rPr>
              <a:t>echokardiografické </a:t>
            </a:r>
            <a:r>
              <a:rPr lang="cs-CZ" sz="1800" dirty="0">
                <a:solidFill>
                  <a:schemeClr val="tx1"/>
                </a:solidFill>
              </a:rPr>
              <a:t>vyšetření srdce, </a:t>
            </a:r>
            <a:r>
              <a:rPr lang="cs-CZ" sz="1800" dirty="0" err="1">
                <a:solidFill>
                  <a:schemeClr val="tx1"/>
                </a:solidFill>
              </a:rPr>
              <a:t>koronarografické</a:t>
            </a:r>
            <a:r>
              <a:rPr lang="cs-CZ" sz="1800" dirty="0">
                <a:solidFill>
                  <a:schemeClr val="tx1"/>
                </a:solidFill>
              </a:rPr>
              <a:t> vyšetření, CT volumetrie jater, 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bronchoskopie aj</a:t>
            </a:r>
            <a:r>
              <a:rPr lang="cs-CZ" sz="1800" dirty="0" smtClean="0">
                <a:solidFill>
                  <a:schemeClr val="tx1"/>
                </a:solidFill>
              </a:rPr>
              <a:t>.)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Doporučení </a:t>
            </a:r>
            <a:r>
              <a:rPr lang="cs-CZ" sz="1800" dirty="0">
                <a:solidFill>
                  <a:schemeClr val="tx1"/>
                </a:solidFill>
              </a:rPr>
              <a:t>4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Doporučujeme </a:t>
            </a:r>
            <a:r>
              <a:rPr lang="cs-CZ" sz="1800" dirty="0">
                <a:solidFill>
                  <a:schemeClr val="tx1"/>
                </a:solidFill>
              </a:rPr>
              <a:t>provést odběr orgánů v co nejkratším možném intervalu od průkazu smrti </a:t>
            </a:r>
            <a:r>
              <a:rPr lang="cs-CZ" sz="1800" dirty="0" smtClean="0">
                <a:solidFill>
                  <a:schemeClr val="tx1"/>
                </a:solidFill>
              </a:rPr>
              <a:t>mozku </a:t>
            </a:r>
            <a:r>
              <a:rPr lang="cs-CZ" sz="1800" dirty="0">
                <a:solidFill>
                  <a:schemeClr val="tx1"/>
                </a:solidFill>
              </a:rPr>
              <a:t>při dosažení maximální stability dárce. </a:t>
            </a:r>
          </a:p>
        </p:txBody>
      </p:sp>
    </p:spTree>
    <p:extLst>
      <p:ext uri="{BB962C8B-B14F-4D97-AF65-F5344CB8AC3E}">
        <p14:creationId xmlns:p14="http://schemas.microsoft.com/office/powerpoint/2010/main" val="4017074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/>
              <a:t>Monitorace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540" y="692696"/>
            <a:ext cx="8229600" cy="6165304"/>
          </a:xfrm>
        </p:spPr>
        <p:txBody>
          <a:bodyPr>
            <a:no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klinické, přístrojové a laboratorní monitorování v rozsahu umožňujícím: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včasnou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identifikaci abnormalit/y systémové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homeostázy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intervencí/postupů ke korekci zjištěných abnormalit systémové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homeostázy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včasnou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identifikaci poruch/y použitých postupů přístrojové podpory orgánových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funkcí</a:t>
            </a:r>
          </a:p>
          <a:p>
            <a:pPr marL="0" indent="0">
              <a:buNone/>
            </a:pP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6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momentu zahájení péče o dárce doporučujeme monitoraci fyziologických funkcí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rozsahu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EKG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srdeční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frekvence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krevní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tlak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saturace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hemoglobinu kyslíkem pulzní </a:t>
            </a:r>
            <a:r>
              <a:rPr lang="cs-CZ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oxymetrií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kapnometrie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tělesná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teplota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diuréza 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momentu zahájení péče o dárce doporučujeme monitoraci laboratorních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parametrů: 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elektrolyty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(Na, K, Cl, Ca, Mg, P)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krevní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plyny, acidobazická rovnováha, laktát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glykemie 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krevní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urea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kreatinin </a:t>
            </a: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bilirubin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AST, ALT, ALP, </a:t>
            </a: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GMT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koagulační vyšetřen</a:t>
            </a:r>
          </a:p>
        </p:txBody>
      </p:sp>
    </p:spTree>
    <p:extLst>
      <p:ext uri="{BB962C8B-B14F-4D97-AF65-F5344CB8AC3E}">
        <p14:creationId xmlns:p14="http://schemas.microsoft.com/office/powerpoint/2010/main" val="1142380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intervence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obecná opatření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navrhujeme zvážit zavedení arteriálního katetru.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dárců s nutností kontinuální farmakologické podpory oběhu doporučujeme zavedení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arteriálního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katetru.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navrhujeme zvážit zavedení centrálního žilního katetru.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dárců s nutností kontinuální farmakologické podpory oběhu doporučujeme zavedení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centrálního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žilního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katetru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10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monitoraci teploty tělesného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jádra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zavedení žaludeční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sondy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12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pokračování nebo zahájení profylaxe stresových vředů. </a:t>
            </a:r>
          </a:p>
        </p:txBody>
      </p:sp>
    </p:spTree>
    <p:extLst>
      <p:ext uri="{BB962C8B-B14F-4D97-AF65-F5344CB8AC3E}">
        <p14:creationId xmlns:p14="http://schemas.microsoft.com/office/powerpoint/2010/main" val="74459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KONTROLA NUTRICE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Rutinně podáváme infuzi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glukózy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Enterální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výživa sondou je zahájena nebo pokračuje, pokud je tolerována, až do převozu na operační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sál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Parenterální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výživu nezahajujeme, ale byla-li již zahájena,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pokračujeme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0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intervence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obecná opatření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pokračování nebo zahájení profylaxe hluboké žilní trombózy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pokračování nebo zahájení polohování a postupů prevence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tlakového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poškození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pokračování nebo zahájení postupů prevence poškození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rohovky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16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pokračování nebo zahájení nefarmakologických postupů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prevence pneumonie v souvislosti s umělou plicní ventilací.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17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pokračování předchozí nasazené antimikrobiální terapie do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doby provedení odběru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orgánů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zajištění základního přívodu energie (obvykle ve formě roztoků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glukózy), není-li pokračováno v nutriční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podpoře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089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Tělesná teplota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19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všech dárců doporučujeme dosažení nebo udržení tělesné teploty minimálně 35 °C, ideálně v rozmezí 36-37 °C. 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20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Irigaci tělních dutin (peritoneální nebo hrudní dutina, močový měchýř) ohřátými infuzními roztoky nedoporučujeme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15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Tekutinová terapie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optimalizaci tekutinové terapie doporučujeme využít metody umožňující vyhodnocení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dynamických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parametrů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předtížení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preload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nebo ultrazvukové metody, jsou-li dostupné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tekutinové terapii doporučujeme preferovat balancované krystaloidní roztoky před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nebalancovanými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23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korigovat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hypernatremii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vzestupu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natremie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nad 155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Použití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syntetických koloidních roztoků v průběhu péče o dárce nedoporučujeme. </a:t>
            </a:r>
          </a:p>
        </p:txBody>
      </p:sp>
    </p:spTree>
    <p:extLst>
      <p:ext uri="{BB962C8B-B14F-4D97-AF65-F5344CB8AC3E}">
        <p14:creationId xmlns:p14="http://schemas.microsoft.com/office/powerpoint/2010/main" val="2829748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FARMAKOLOGICKÁ PODPORA OBĚHU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Dávky podávaných KA jsou přísně individuální, nahrazují nedostatek endogenních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KA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Stanovení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maximální dávky proto není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možné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Důležité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je zajištění průtoku a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</a:rPr>
              <a:t>perfuzního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 tlaku pro orgány a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tím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jejich dostatečnou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</a:rPr>
              <a:t>oxygenaci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Vysoké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dávky KA přesto bývají často příčinou odmítnutí dárce k odběru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orgánů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</a:rPr>
              <a:t>Zvyšování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podpory oběhu by proto mělo být vždy spojeno s rozšiřováním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</a:rPr>
              <a:t>hemodynamické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</a:rPr>
              <a:t> monitorace, především k vyloučení hypovolémie a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↓ SVR.</a:t>
            </a:r>
            <a:endParaRPr lang="cs-CZ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7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382832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smtClean="0"/>
              <a:t>Zdroj:</a:t>
            </a:r>
          </a:p>
          <a:p>
            <a:pPr algn="ctr"/>
            <a:r>
              <a:rPr lang="cs-CZ" b="1" dirty="0" smtClean="0"/>
              <a:t>PÉČE </a:t>
            </a:r>
            <a:r>
              <a:rPr lang="cs-CZ" b="1" dirty="0"/>
              <a:t>O ZEMŘELÉHO DÁRCE ORGÁNŮ S DIAGNÓZOU SMRTI </a:t>
            </a:r>
            <a:r>
              <a:rPr lang="cs-CZ" b="1" dirty="0" smtClean="0"/>
              <a:t>MOZKU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MEZIOBOROVÝ </a:t>
            </a:r>
            <a:r>
              <a:rPr lang="cs-CZ" b="1" dirty="0"/>
              <a:t>DOPORUČENÝ </a:t>
            </a:r>
            <a:r>
              <a:rPr lang="cs-CZ" b="1" dirty="0" smtClean="0"/>
              <a:t>POSTUP</a:t>
            </a:r>
          </a:p>
          <a:p>
            <a:endParaRPr lang="cs-CZ" dirty="0" smtClean="0"/>
          </a:p>
          <a:p>
            <a:pPr algn="ctr"/>
            <a:r>
              <a:rPr lang="cs-CZ" sz="1400" dirty="0" err="1" smtClean="0"/>
              <a:t>Kieslichová</a:t>
            </a:r>
            <a:r>
              <a:rPr lang="cs-CZ" sz="1400" dirty="0" smtClean="0"/>
              <a:t> </a:t>
            </a:r>
            <a:r>
              <a:rPr lang="cs-CZ" sz="1400" dirty="0"/>
              <a:t>E</a:t>
            </a:r>
            <a:r>
              <a:rPr lang="cs-CZ" sz="1400" dirty="0" smtClean="0"/>
              <a:t>., Pokorná </a:t>
            </a:r>
            <a:r>
              <a:rPr lang="cs-CZ" sz="1400" dirty="0"/>
              <a:t>E. </a:t>
            </a:r>
            <a:r>
              <a:rPr lang="cs-CZ" sz="1400" dirty="0" smtClean="0"/>
              <a:t>, Černá </a:t>
            </a:r>
            <a:r>
              <a:rPr lang="cs-CZ" sz="1400" dirty="0"/>
              <a:t>Pařízková R. </a:t>
            </a:r>
            <a:r>
              <a:rPr lang="cs-CZ" sz="1400" dirty="0" smtClean="0"/>
              <a:t>, Říha </a:t>
            </a:r>
            <a:r>
              <a:rPr lang="cs-CZ" sz="1400" dirty="0"/>
              <a:t>H</a:t>
            </a:r>
            <a:r>
              <a:rPr lang="cs-CZ" sz="1400" dirty="0" smtClean="0"/>
              <a:t>., Vymazal </a:t>
            </a:r>
            <a:r>
              <a:rPr lang="cs-CZ" sz="1400" dirty="0"/>
              <a:t>T</a:t>
            </a:r>
            <a:r>
              <a:rPr lang="cs-CZ" sz="1400" dirty="0" smtClean="0"/>
              <a:t>., Černý </a:t>
            </a:r>
            <a:r>
              <a:rPr lang="cs-CZ" sz="1400" dirty="0"/>
              <a:t>V. </a:t>
            </a:r>
            <a:endParaRPr lang="cs-CZ" sz="1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Česká </a:t>
            </a:r>
            <a:r>
              <a:rPr lang="cs-CZ" dirty="0"/>
              <a:t>transplantační společnost (ČTS) </a:t>
            </a:r>
            <a:endParaRPr lang="cs-CZ" dirty="0" smtClean="0"/>
          </a:p>
          <a:p>
            <a:r>
              <a:rPr lang="cs-CZ" dirty="0" smtClean="0"/>
              <a:t>Doporučený </a:t>
            </a:r>
            <a:r>
              <a:rPr lang="cs-CZ" dirty="0"/>
              <a:t>postup byl schválen na jednání výboru ČTS dne </a:t>
            </a:r>
            <a:r>
              <a:rPr lang="cs-CZ" dirty="0" smtClean="0"/>
              <a:t>28.3.2018</a:t>
            </a:r>
          </a:p>
          <a:p>
            <a:endParaRPr lang="cs-CZ" dirty="0"/>
          </a:p>
          <a:p>
            <a:r>
              <a:rPr lang="cs-CZ" dirty="0" smtClean="0"/>
              <a:t>Společnost </a:t>
            </a:r>
            <a:r>
              <a:rPr lang="cs-CZ" dirty="0"/>
              <a:t>pro orgánové transplantace ČLS JEP (SOT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Doporučený </a:t>
            </a:r>
            <a:r>
              <a:rPr lang="cs-CZ" dirty="0"/>
              <a:t>postup byl schválen na jednání výboru SOT dne </a:t>
            </a:r>
            <a:r>
              <a:rPr lang="cs-CZ" dirty="0" smtClean="0"/>
              <a:t>4.4.2018</a:t>
            </a:r>
          </a:p>
          <a:p>
            <a:endParaRPr lang="cs-CZ" dirty="0"/>
          </a:p>
          <a:p>
            <a:r>
              <a:rPr lang="cs-CZ" dirty="0" smtClean="0"/>
              <a:t>Česká </a:t>
            </a:r>
            <a:r>
              <a:rPr lang="cs-CZ" dirty="0"/>
              <a:t>společnost anesteziologie, resuscitace a intenzivní medicíny (ČSARIM) ČLS JEP </a:t>
            </a:r>
            <a:r>
              <a:rPr lang="cs-CZ" dirty="0" smtClean="0"/>
              <a:t> </a:t>
            </a:r>
            <a:r>
              <a:rPr lang="cs-CZ" dirty="0"/>
              <a:t>Doporučený postup byl schválen na jednání výboru ČSARIM dne 28.6.2018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Česká </a:t>
            </a:r>
            <a:r>
              <a:rPr lang="cs-CZ" dirty="0"/>
              <a:t>společnost intenzivní medicíny ČLS JEP (ČSIM) </a:t>
            </a:r>
            <a:endParaRPr lang="cs-CZ" dirty="0" smtClean="0"/>
          </a:p>
          <a:p>
            <a:r>
              <a:rPr lang="cs-CZ" dirty="0" smtClean="0"/>
              <a:t>Doporučený </a:t>
            </a:r>
            <a:r>
              <a:rPr lang="cs-CZ" dirty="0"/>
              <a:t>postup byl schválen na jednání výboru ČSIM dne 28.5.2018 </a:t>
            </a:r>
          </a:p>
        </p:txBody>
      </p:sp>
    </p:spTree>
    <p:extLst>
      <p:ext uri="{BB962C8B-B14F-4D97-AF65-F5344CB8AC3E}">
        <p14:creationId xmlns:p14="http://schemas.microsoft.com/office/powerpoint/2010/main" val="1097412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Srdeční frekvence a poruchy rytmu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25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nebo udržení srdeční frekvence v pásmu 60-120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úderů/min. 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dárců v dětském věku doporučujeme dosažení nebo udržení srdeční frekvence v rozmezí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daný věk.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26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léčbě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dysrytmií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doporučujeme jako primární krok korekci všech odstranitelných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příčin,které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na konkrétním typu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dysrytmie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mohou podílet.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27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léčbě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hemodynamicky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významné bradykardie doporučujeme preferovat farmakologické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postupy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dobutamin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isoprenalin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adrenalin, nebo dopamin. Atropin je u dárců se smrtí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mozku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neúčinný. </a:t>
            </a:r>
          </a:p>
        </p:txBody>
      </p:sp>
    </p:spTree>
    <p:extLst>
      <p:ext uri="{BB962C8B-B14F-4D97-AF65-F5344CB8AC3E}">
        <p14:creationId xmlns:p14="http://schemas.microsoft.com/office/powerpoint/2010/main" val="3044413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Krevní tlak, léčba hypotenze/hypertenze, </a:t>
            </a:r>
            <a:r>
              <a:rPr lang="cs-CZ" sz="2800" dirty="0" err="1"/>
              <a:t>inotropní</a:t>
            </a:r>
            <a:r>
              <a:rPr lang="cs-CZ" sz="2800" dirty="0"/>
              <a:t> podpora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28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Univerzální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optimální cílová hodnota krevního tlaku pro dárce není definována. Adekvátnost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cílového/dosaženého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tlaku musí být posuzována v kontextu aktuálního stavu klinických 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laboratorních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známek tkáňové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perfuze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Za minimální cílové hodnoty systolického (SBP) nebo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středního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krevního tlaku (MAP) doporučujeme považovat 90-100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resp. 65-80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dárců v dětském věku doporučujeme dosažení nebo udržení MAP v pásmu kolem 50.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percentilu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daný věk. K výpočtu cílové hodnoty MAP v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lze použít vzorec = 55 +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1,5xvěk). Adekvátnost cílového/dosaženého tlaku musí být posuzována v kontextu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aktuálního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stavu klinických a laboratorních známek tkáňové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perfuze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hypotenze doporučujeme zahájit při trvajícím poklesu SBP pod 90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hodnotě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 pod 60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současné přítomnosti klinických nebo laboratorních známek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tkáňové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hypoperfuze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dárců v dětském věku doporučujeme zahájit léčbu hypotenze při trvajícím poklesu SBP pod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odpovídající danému věku a současné přítomnosti klinických nebo laboratorních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známek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tkáňové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hypoperfuze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použití noradrenalinu nebo vasopresinu v co nejnižší možné dávce k dosažení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individuálně nastavených cílových hodnot krevního tlaku. Podání vasopresinu navrhujeme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rovněž zvážit s cílem snížení dávky noradrenalinu. </a:t>
            </a:r>
          </a:p>
        </p:txBody>
      </p:sp>
    </p:spTree>
    <p:extLst>
      <p:ext uri="{BB962C8B-B14F-4D97-AF65-F5344CB8AC3E}">
        <p14:creationId xmlns:p14="http://schemas.microsoft.com/office/powerpoint/2010/main" val="815157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hypertenze doporučujeme zahájit v případech trvajícího vzestupu krevního tlaku.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Hypertenze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nutností léčebné intervence je v kontextu dárců orgánů nejčastěji definována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SBP nad 180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nebo diastolický krevní tlak (DBP) nad 100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nebo MAP nad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 dobu delší než 30-60 minut.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dárců v dětském věku doporučujeme zahájit léčbu hypertenze při trvajícím vzestupu SBP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DBP nad hodnoty 90. percentilu pro daný věk.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32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léčbě hypertenze doporučujeme preferovat farmaka s krátkým biologickým poločasem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labetalol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esmolol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nitráty,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urapidil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33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dobutaminu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prokázané nebo na podkladě klinického kontextu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předpokládané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poruchy kontraktility srdce. </a:t>
            </a:r>
          </a:p>
        </p:txBody>
      </p:sp>
    </p:spTree>
    <p:extLst>
      <p:ext uri="{BB962C8B-B14F-4D97-AF65-F5344CB8AC3E}">
        <p14:creationId xmlns:p14="http://schemas.microsoft.com/office/powerpoint/2010/main" val="104628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Dýchací systém a péče o dýchací cesty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34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dárců doporučujeme polohu s elevací horní části těla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35st.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podložku.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35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péče o dárce doporučujeme kontrolu způsobu zajištění dýchacích cest, v případě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tracheální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intubace kontrolu hloubky jejího uložení a funkce těsnící manžety.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36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péče o dárce doporučujeme kontrolu nastavení ventilačního režimu a jeho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případnou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úpravu s cílem minimalizace poškození plic v souvislosti s umělou plicní ventilací. D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dodržovat zásady tzv. protektivní plicní ventilace.</a:t>
            </a:r>
          </a:p>
        </p:txBody>
      </p:sp>
    </p:spTree>
    <p:extLst>
      <p:ext uri="{BB962C8B-B14F-4D97-AF65-F5344CB8AC3E}">
        <p14:creationId xmlns:p14="http://schemas.microsoft.com/office/powerpoint/2010/main" val="3810505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Endokrinní systém a metabolismus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insipidus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průkazu (nebo odůvodněném předpokladu) přítomnosti diabetes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insipidus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(tabulka č. 3)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syntetických analogů vazopresinu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08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Kritéria pro diabetes </a:t>
            </a:r>
            <a:r>
              <a:rPr lang="cs-CZ" sz="3200" dirty="0" err="1"/>
              <a:t>insipidus</a:t>
            </a:r>
            <a:r>
              <a:rPr lang="cs-CZ" sz="3200" dirty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</a:t>
            </a:r>
            <a:r>
              <a:rPr lang="cs-CZ" sz="3200" dirty="0"/>
              <a:t>centrální forma)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polyurie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4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ml/kg/hod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specifická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hmotnost moče &lt; 1010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kg/m3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osmolalita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moče &lt; 200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/kg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natria v moči &lt; 25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glykosurie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přítomna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hypernatrémie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145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osmolalita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plazmy &gt; 300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/kg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močové a plazmatické osmolality &lt; 1,0</a:t>
            </a:r>
          </a:p>
        </p:txBody>
      </p:sp>
    </p:spTree>
    <p:extLst>
      <p:ext uri="{BB962C8B-B14F-4D97-AF65-F5344CB8AC3E}">
        <p14:creationId xmlns:p14="http://schemas.microsoft.com/office/powerpoint/2010/main" val="489456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Endokrinní systém a metabolismus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Glykemie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její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poruchy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nebo udržení glykemie v rozmezí 6-10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/l, optimálně kolem 8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léčby hyperglykemie při opakovaném nálezu glykemie nad 10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Prvním krokem léčby hyperglykemie je zastavení exogenního přívodu glukózy. Pro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hyperglykemie doporučujeme režim/protokol kontinuálního podávání inzulinu.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léčby hypoglykemie při poklesu glykemie pod 4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/l. </a:t>
            </a:r>
          </a:p>
        </p:txBody>
      </p:sp>
    </p:spTree>
    <p:extLst>
      <p:ext uri="{BB962C8B-B14F-4D97-AF65-F5344CB8AC3E}">
        <p14:creationId xmlns:p14="http://schemas.microsoft.com/office/powerpoint/2010/main" val="1138635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cs-CZ" b="1" dirty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GLYKÉMIE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šokový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stav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sym typeface="Symbol" pitchFamily="18" charset="2"/>
              </a:rPr>
              <a:t>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sym typeface="Symbol" pitchFamily="18" charset="2"/>
              </a:rPr>
              <a:t>hyperglykémie</a:t>
            </a:r>
          </a:p>
          <a:p>
            <a:pPr lvl="0"/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k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ontinuální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infuze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inzulinu</a:t>
            </a:r>
          </a:p>
          <a:p>
            <a:pPr lvl="0"/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p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odávání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inzulinu nesmí být hodnoceno jako inzulinová dependence, která vylučuje použití buněk ostrůvků pankreatu k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transplantaci</a:t>
            </a:r>
          </a:p>
          <a:p>
            <a:pPr lvl="0"/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k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rozlišení můžeme použít hodnoty </a:t>
            </a:r>
            <a:r>
              <a:rPr lang="cs-CZ" sz="1800" dirty="0" err="1">
                <a:solidFill>
                  <a:schemeClr val="tx1"/>
                </a:solidFill>
                <a:latin typeface="Arial" pitchFamily="34" charset="0"/>
              </a:rPr>
              <a:t>glykosylovaného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 hemoglobinu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  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(</a:t>
            </a:r>
            <a:r>
              <a:rPr lang="cs-CZ" sz="1800" dirty="0" err="1">
                <a:solidFill>
                  <a:schemeClr val="tx1"/>
                </a:solidFill>
                <a:latin typeface="Arial" pitchFamily="34" charset="0"/>
              </a:rPr>
              <a:t>Hgb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 A</a:t>
            </a:r>
            <a:r>
              <a:rPr lang="cs-CZ" sz="1800" baseline="-25000" dirty="0">
                <a:solidFill>
                  <a:schemeClr val="tx1"/>
                </a:solidFill>
                <a:latin typeface="Arial" pitchFamily="34" charset="0"/>
              </a:rPr>
              <a:t>2c  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8% celkového </a:t>
            </a:r>
            <a:r>
              <a:rPr lang="cs-CZ" sz="1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).</a:t>
            </a:r>
            <a:r>
              <a:rPr lang="cs-CZ" sz="1800" baseline="-25000" dirty="0">
                <a:solidFill>
                  <a:schemeClr val="tx1"/>
                </a:solidFill>
                <a:latin typeface="Arial" pitchFamily="34" charset="0"/>
              </a:rPr>
              <a:t> .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1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Hormonální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substituce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Rutinní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substituci/podávání steroidů nedoporučujeme.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Navrhujeme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zvážit podání tzv. nízkých dávek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hydrokortisonu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situacích, kdy i přes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adekvátní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tekutinovou terapii a vyloučení globální poruchy kontraktility myokardu nedochází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obnovení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hemodynamické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stability.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Rutinní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substituci/podávání hormonů štítné žlázy nedoporučujeme</a:t>
            </a:r>
          </a:p>
        </p:txBody>
      </p:sp>
    </p:spTree>
    <p:extLst>
      <p:ext uri="{BB962C8B-B14F-4D97-AF65-F5344CB8AC3E}">
        <p14:creationId xmlns:p14="http://schemas.microsoft.com/office/powerpoint/2010/main" val="2119586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Hematologický a koagulační systém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všech dárců dodržovat tzv. restriktivní transfuzní strategii.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krevní transfuze doporučujeme při poklesu hladiny hemoglobinu pod 70 g/l.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používat tzv.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deleukotizované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ozářené transfuzní přípravky.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Navrhujeme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zvážit podání krevní transfuze u dárců s hladinou hemoglobinu v rozmezí 70-90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g/l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současné přítomnosti klinických nebo laboratorních známek tkáňové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hypoperfuze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substituci koagulačních faktorů a/nebo trombocytů jen u klinických projevů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koagulopatie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148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23528"/>
          </a:xfrm>
        </p:spPr>
        <p:txBody>
          <a:bodyPr/>
          <a:lstStyle/>
          <a:p>
            <a:pPr lvl="0"/>
            <a:r>
              <a:rPr lang="cs-CZ" sz="3200" dirty="0" smtClean="0">
                <a:solidFill>
                  <a:srgbClr val="0070C0"/>
                </a:solidFill>
                <a:effectLst/>
                <a:latin typeface="Arial" pitchFamily="34" charset="0"/>
              </a:rPr>
              <a:t/>
            </a:r>
            <a:br>
              <a:rPr lang="cs-CZ" sz="3200" dirty="0" smtClean="0">
                <a:solidFill>
                  <a:srgbClr val="0070C0"/>
                </a:solidFill>
                <a:effectLst/>
                <a:latin typeface="Arial" pitchFamily="34" charset="0"/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DÁRCE ORGÁNŮ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Živý dárce       </a:t>
            </a:r>
            <a:r>
              <a:rPr lang="cs-CZ" i="1" dirty="0" smtClean="0">
                <a:solidFill>
                  <a:schemeClr val="accent1"/>
                </a:solidFill>
                <a:latin typeface="Arial" pitchFamily="34" charset="0"/>
              </a:rPr>
              <a:t>obvykle příbuzný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Mrtvý dárce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Dárce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se stanovenou smrtí mozku</a:t>
            </a: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r>
              <a:rPr lang="cs-CZ" i="1" dirty="0">
                <a:solidFill>
                  <a:schemeClr val="accent1"/>
                </a:solidFill>
                <a:latin typeface="Arial" pitchFamily="34" charset="0"/>
              </a:rPr>
              <a:t>„</a:t>
            </a:r>
            <a:r>
              <a:rPr lang="cs-CZ" i="1" dirty="0" err="1">
                <a:solidFill>
                  <a:schemeClr val="accent1"/>
                </a:solidFill>
                <a:latin typeface="Arial" pitchFamily="34" charset="0"/>
              </a:rPr>
              <a:t>Heart</a:t>
            </a:r>
            <a:r>
              <a:rPr lang="cs-CZ" i="1" dirty="0">
                <a:solidFill>
                  <a:schemeClr val="accent1"/>
                </a:solidFill>
                <a:latin typeface="Arial" pitchFamily="34" charset="0"/>
              </a:rPr>
              <a:t> </a:t>
            </a:r>
            <a:r>
              <a:rPr lang="cs-CZ" i="1" dirty="0" err="1">
                <a:solidFill>
                  <a:schemeClr val="accent1"/>
                </a:solidFill>
                <a:latin typeface="Arial" pitchFamily="34" charset="0"/>
              </a:rPr>
              <a:t>beating</a:t>
            </a:r>
            <a:r>
              <a:rPr lang="cs-CZ" i="1" dirty="0">
                <a:solidFill>
                  <a:schemeClr val="accent1"/>
                </a:solidFill>
                <a:latin typeface="Arial" pitchFamily="34" charset="0"/>
              </a:rPr>
              <a:t> donor“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94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BAKTERIÁLNÍ  INFEKCE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 smtClean="0">
                <a:solidFill>
                  <a:schemeClr val="tx2"/>
                </a:solidFill>
                <a:latin typeface="Arial" pitchFamily="34" charset="0"/>
              </a:rPr>
              <a:t>Hemokultury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nabírány všem dárcům a opakovány každých 24 hodin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ozitivní hemokultura nebo prokázaná infekce není kontraindikací odběru orgánů.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</a:t>
            </a:r>
          </a:p>
          <a:p>
            <a:pPr lvl="0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t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erapie má být zahájena ve všech případech prokázané nebo předpokládané infekce</a:t>
            </a:r>
          </a:p>
          <a:p>
            <a:pPr lvl="0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d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élka léčby závisí na virulenci a má být konzultována s transplantačním týmem a mikrobiologií.</a:t>
            </a:r>
          </a:p>
          <a:p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m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inimální doba léčby před odběrem není definována</a:t>
            </a:r>
          </a:p>
          <a:p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e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mpirické podávání širokospektrých ATB před odběrem není indikované</a:t>
            </a:r>
          </a:p>
          <a:p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o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perioperačním podání ATB rozhoduje operační 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tým</a:t>
            </a:r>
          </a:p>
          <a:p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s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tandardní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mikrobiologický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screening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:  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moč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a endotracheální sekret.</a:t>
            </a:r>
          </a:p>
          <a:p>
            <a:pPr lvl="0"/>
            <a:endParaRPr lang="cs-CZ" sz="36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5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DÁRCE SRDCE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svod </a:t>
            </a:r>
            <a:r>
              <a:rPr lang="cs-CZ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ekg</a:t>
            </a:r>
            <a:endParaRPr lang="cs-CZ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echo srdce</a:t>
            </a:r>
          </a:p>
          <a:p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roponin a 12 hod</a:t>
            </a:r>
          </a:p>
          <a:p>
            <a:r>
              <a:rPr lang="cs-CZ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SKG: věk + rizikové faktory</a:t>
            </a:r>
          </a:p>
          <a:p>
            <a:pPr lvl="0"/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e-li 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možnost provést SKG a jsou splněna indikační kritéria, vždy 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provést</a:t>
            </a:r>
          </a:p>
          <a:p>
            <a:pPr lvl="0"/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řevoz 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dárce do jiné nemocnice, schopné provést </a:t>
            </a:r>
            <a:r>
              <a:rPr lang="cs-CZ" sz="1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koronarografii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musí být zváženo 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individuálně.</a:t>
            </a:r>
          </a:p>
          <a:p>
            <a:pPr lvl="0"/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nemožnost 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provést </a:t>
            </a:r>
            <a:r>
              <a:rPr lang="cs-CZ" sz="1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koronarografii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nevylučuje odběr srdce, pokud je </a:t>
            </a: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EF </a:t>
            </a:r>
            <a:r>
              <a:rPr lang="en-US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40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%, 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dárce je </a:t>
            </a:r>
            <a:r>
              <a:rPr lang="cs-CZ" sz="1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hemodynamicky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stabilní a při chirurgické inspekci 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je 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srdce makroskopicky v pořádku.</a:t>
            </a: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endParaRPr lang="cs-CZ" sz="16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3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DÁRCE PLIC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lvl="0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Sp0</a:t>
            </a:r>
            <a:r>
              <a:rPr lang="cs-CZ" sz="2000" baseline="-25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2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opakované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odběry krevních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plynů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pravidelná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toileta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 dýchacích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cest</a:t>
            </a:r>
          </a:p>
          <a:p>
            <a:pPr lvl="0"/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rtg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 S+P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b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ronchoskopie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BAL</a:t>
            </a:r>
            <a:endParaRPr lang="cs-CZ" sz="2000" b="1" dirty="0">
              <a:solidFill>
                <a:schemeClr val="tx1"/>
              </a:solidFill>
              <a:latin typeface="Arial" pitchFamily="34" charset="0"/>
              <a:cs typeface="Arial" panose="020B0604020202020204" pitchFamily="34" charset="0"/>
            </a:endParaRP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UPV: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FiO</a:t>
            </a:r>
            <a:r>
              <a:rPr lang="cs-CZ" sz="2000" baseline="-25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2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SaO</a:t>
            </a:r>
            <a:r>
              <a:rPr lang="cs-CZ" sz="2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≥ 95%, PaO</a:t>
            </a:r>
            <a:r>
              <a:rPr lang="cs-CZ" sz="2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≥ 80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mmHg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pH 7,35-7,45,</a:t>
            </a:r>
          </a:p>
          <a:p>
            <a:pPr marL="0" lvl="0" indent="0" fontAlgn="base">
              <a:spcAft>
                <a:spcPct val="0"/>
              </a:spcAft>
              <a:buClr>
                <a:schemeClr val="accent1"/>
              </a:buClr>
              <a:buNone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PaCO</a:t>
            </a:r>
            <a:r>
              <a:rPr lang="cs-CZ" sz="2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35-45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mmHg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PEEP 5 cmH</a:t>
            </a:r>
            <a:r>
              <a:rPr lang="cs-CZ" sz="2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lvl="0"/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Recruitment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 manévr by měl být použit periodicky u všech dárců, bez ohledu na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Horowitzův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 index a měl by pokračovat i během odběru.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4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DÁRCE JATER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ž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loutenka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, hepatitida a excesivním požívání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alkoholu</a:t>
            </a:r>
          </a:p>
          <a:p>
            <a:pPr lvl="0"/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AST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, ALT, bilirubin (přímý/nepřímý), INR,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aPTT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, elektrolyty v séru, kreatinin, urea        –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ā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hod</a:t>
            </a:r>
          </a:p>
          <a:p>
            <a:pPr lvl="0"/>
            <a:r>
              <a:rPr lang="cs-CZ" dirty="0" err="1" smtClean="0">
                <a:solidFill>
                  <a:schemeClr val="tx1"/>
                </a:solidFill>
                <a:latin typeface="Arial" pitchFamily="34" charset="0"/>
              </a:rPr>
              <a:t>HBsAg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HBcAb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</a:rPr>
              <a:t>HCVAb</a:t>
            </a:r>
            <a:endParaRPr lang="cs-CZ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eexistuje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horní limit hodnot AST, ALT vylučující transplantaci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jater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ozhodnutí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o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</a:rPr>
              <a:t>transplantabilitě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závisí na stavu orgánu, trendu jaterních funkcí v průběhu času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a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stavu příjemce.</a:t>
            </a:r>
          </a:p>
        </p:txBody>
      </p:sp>
    </p:spTree>
    <p:extLst>
      <p:ext uri="{BB962C8B-B14F-4D97-AF65-F5344CB8AC3E}">
        <p14:creationId xmlns:p14="http://schemas.microsoft.com/office/powerpoint/2010/main" val="416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DÁRCE LEDVIN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Clearence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 kreatininu 1,3 ml/s/1,73m</a:t>
            </a:r>
            <a:r>
              <a:rPr lang="cs-CZ" baseline="30000" dirty="0">
                <a:solidFill>
                  <a:schemeClr val="tx1"/>
                </a:solidFill>
                <a:latin typeface="Arial" pitchFamily="34" charset="0"/>
              </a:rPr>
              <a:t>2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optimální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</a:rPr>
              <a:t>hodnota pro 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</a:rPr>
              <a:t>transplantaci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Abnormální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hodnota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Kr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 v séru nebo vypočítaná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clearence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Kr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 nejsou nutně kontraindikací odběru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ledvin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Důležité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je vyšetření moči, které posoudí poruchy funkce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ledvin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Hladinu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kreatininu a urey v séru  vyšetřujeme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ā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hod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indikována individuálně, podle okolností, např. onemocnění ledvin v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anamnéze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Provádění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vyšetření u všech dárců ledvin není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nutné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83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PÉČE O DÁRCE ORGÁNŮ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Období od stanovení mozkové smrti do odběru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orgánů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Pokračování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komplexní resuscitační a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</a:rPr>
              <a:t>intenzivní péče</a:t>
            </a:r>
          </a:p>
          <a:p>
            <a:pPr marL="0" indent="0" fontAlgn="base">
              <a:spcAft>
                <a:spcPct val="0"/>
              </a:spcAft>
              <a:buClr>
                <a:schemeClr val="accent1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6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PÉČE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minimalizace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negativních účinků smrti mozku na potenciálně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transplantovatelné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orgány/tkáně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dosažení/udržení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maximální možné stability systémové homeostázy do doby odběru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orgánů/tkání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prevence/omezení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poškození potenciálně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transplantovatelných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orgánů/tkání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diagnostickými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metodami nebo postupy orgánové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podpory</a:t>
            </a:r>
          </a:p>
          <a:p>
            <a:pPr fontAlgn="base">
              <a:spcAft>
                <a:spcPct val="0"/>
              </a:spcAft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maximální možné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viability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potenciálně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transplantovatelných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orgánů/tkání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7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 smtClean="0"/>
              <a:t>ORGÁNY A TKÁNĚ URČENÉ K TX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Dárce s mozkovou smrtí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Srdce, střevo, ledviny, plíce, játra, pankreas</a:t>
            </a:r>
          </a:p>
          <a:p>
            <a:pPr marL="0" lvl="0" indent="0">
              <a:buNone/>
            </a:pP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Zemřelý dárce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Kosti, šlachy, rohovky, skléry, srdeční chlopně, perikard, femorální žíly,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vv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. </a:t>
            </a:r>
            <a:r>
              <a:rPr lang="cs-CZ" dirty="0" err="1">
                <a:solidFill>
                  <a:schemeClr val="tx1"/>
                </a:solidFill>
                <a:latin typeface="Arial" pitchFamily="34" charset="0"/>
              </a:rPr>
              <a:t>safény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, kožní štěpy, (ledviny)</a:t>
            </a:r>
          </a:p>
          <a:p>
            <a:pPr marL="0" lvl="0" indent="0">
              <a:buNone/>
            </a:pPr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Žijící dárce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Plíce, ledvina, parciální resekce jater, pankreatu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KOMPLEXNÍ PÉČE o DÁRCE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itchFamily="34" charset="0"/>
              </a:rPr>
              <a:t>Hlavním cílem péče o dárce orgánů je udržení správné činnosti orgánů, které budou odebrány a transplantovány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56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Přehled patofyziologických změn v souvislosti se smrtí mozku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kardiovaskulární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myokardiální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poškození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ztráta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vaskulárního tonu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dysrytmie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hypovolémie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hemodynamická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nestabilita (hypertenze, hypotenze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plíce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kapilární permeability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neurogenní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plicní edém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ndokrinní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hypotalamu/hypofyzární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dysfunkce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hypotermie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insipidus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hypernatrémie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yperglykémie</a:t>
            </a:r>
          </a:p>
          <a:p>
            <a:r>
              <a:rPr lang="cs-CZ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ematologický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koagulopatie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diseminovaná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intravaskulární koagulace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imunitní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systémová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zánětová reakce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endoteliální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poškození</a:t>
            </a:r>
          </a:p>
        </p:txBody>
      </p:sp>
    </p:spTree>
    <p:extLst>
      <p:ext uri="{BB962C8B-B14F-4D97-AF65-F5344CB8AC3E}">
        <p14:creationId xmlns:p14="http://schemas.microsoft.com/office/powerpoint/2010/main" val="93025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800100"/>
            <a:ext cx="8026400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35496" y="3861048"/>
            <a:ext cx="2411507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563888" y="5733256"/>
            <a:ext cx="5505101" cy="830997"/>
          </a:xfrm>
          <a:prstGeom prst="rect">
            <a:avLst/>
          </a:prstGeom>
          <a:solidFill>
            <a:schemeClr val="tx1">
              <a:lumMod val="50000"/>
              <a:lumOff val="50000"/>
              <a:alpha val="73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1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dysregulace</a:t>
            </a:r>
            <a:r>
              <a:rPr lang="cs-CZ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autonomního nervového systému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dysfunkce </a:t>
            </a: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neuroendokrinního systému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zánětlivá </a:t>
            </a: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reakce, imunologická aktivace</a:t>
            </a:r>
          </a:p>
        </p:txBody>
      </p:sp>
      <p:sp>
        <p:nvSpPr>
          <p:cNvPr id="7" name="Šipka doleva 6"/>
          <p:cNvSpPr/>
          <p:nvPr/>
        </p:nvSpPr>
        <p:spPr>
          <a:xfrm>
            <a:off x="2339752" y="5951703"/>
            <a:ext cx="977900" cy="484505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99864" y="5840013"/>
            <a:ext cx="1729961" cy="58477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histologické </a:t>
            </a:r>
          </a:p>
          <a:p>
            <a:pPr algn="ctr"/>
            <a:r>
              <a:rPr lang="cs-C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poškození </a:t>
            </a:r>
            <a:r>
              <a:rPr 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orgánů</a:t>
            </a:r>
          </a:p>
        </p:txBody>
      </p:sp>
    </p:spTree>
    <p:extLst>
      <p:ext uri="{BB962C8B-B14F-4D97-AF65-F5344CB8AC3E}">
        <p14:creationId xmlns:p14="http://schemas.microsoft.com/office/powerpoint/2010/main" val="390755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éče o dárce orgánů[2019032210172018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228</TotalTime>
  <Words>2290</Words>
  <Application>Microsoft Office PowerPoint</Application>
  <PresentationFormat>Předvádění na obrazovce (4:3)</PresentationFormat>
  <Paragraphs>311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Century Gothic</vt:lpstr>
      <vt:lpstr>Courier New</vt:lpstr>
      <vt:lpstr>Palatino Linotype</vt:lpstr>
      <vt:lpstr>Symbol</vt:lpstr>
      <vt:lpstr>Times New Roman</vt:lpstr>
      <vt:lpstr>Wingdings</vt:lpstr>
      <vt:lpstr>Exekutivní</vt:lpstr>
      <vt:lpstr>Péče o dárce orgánů</vt:lpstr>
      <vt:lpstr>Prezentace aplikace PowerPoint</vt:lpstr>
      <vt:lpstr> DÁRCE ORGÁNŮ</vt:lpstr>
      <vt:lpstr>PÉČE O DÁRCE ORGÁNŮ</vt:lpstr>
      <vt:lpstr>CÍLE PÉČE</vt:lpstr>
      <vt:lpstr>ORGÁNY A TKÁNĚ URČENÉ K TX</vt:lpstr>
      <vt:lpstr>KOMPLEXNÍ PÉČE o DÁRCE</vt:lpstr>
      <vt:lpstr>Přehled patofyziologických změn v souvislosti se smrtí mozku </vt:lpstr>
      <vt:lpstr>Prezentace aplikace PowerPoint</vt:lpstr>
      <vt:lpstr>Procentuální výskyt nejčastějších klinických/laboratorních abnormalit  v souvislosti se smrtí mozku </vt:lpstr>
      <vt:lpstr>Organizace péče </vt:lpstr>
      <vt:lpstr>Organizace péče </vt:lpstr>
      <vt:lpstr>Monitorace</vt:lpstr>
      <vt:lpstr>Základní intervence  a obecná opatření </vt:lpstr>
      <vt:lpstr>KONTROLA NUTRICE</vt:lpstr>
      <vt:lpstr>Základní intervence  a obecná opatření </vt:lpstr>
      <vt:lpstr>Tělesná teplota </vt:lpstr>
      <vt:lpstr>Tekutinová terapie </vt:lpstr>
      <vt:lpstr>FARMAKOLOGICKÁ PODPORA OBĚHU</vt:lpstr>
      <vt:lpstr>Srdeční frekvence a poruchy rytmu </vt:lpstr>
      <vt:lpstr>Krevní tlak, léčba hypotenze/hypertenze, inotropní podpora </vt:lpstr>
      <vt:lpstr>Prezentace aplikace PowerPoint</vt:lpstr>
      <vt:lpstr>Dýchací systém a péče o dýchací cesty </vt:lpstr>
      <vt:lpstr>Endokrinní systém a metabolismus </vt:lpstr>
      <vt:lpstr>Kritéria pro diabetes insipidus  (centrální forma) </vt:lpstr>
      <vt:lpstr>Endokrinní systém a metabolismus </vt:lpstr>
      <vt:lpstr>        KONTROLA GLYKÉMIE </vt:lpstr>
      <vt:lpstr>Prezentace aplikace PowerPoint</vt:lpstr>
      <vt:lpstr>Hematologický a koagulační systém </vt:lpstr>
      <vt:lpstr>BAKTERIÁLNÍ  INFEKCE</vt:lpstr>
      <vt:lpstr>DÁRCE SRDCE</vt:lpstr>
      <vt:lpstr>DÁRCE PLIC</vt:lpstr>
      <vt:lpstr>DÁRCE JATER</vt:lpstr>
      <vt:lpstr>DÁRCE LEDVIN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dárce orgánů</dc:title>
  <dc:creator>Ondraskova Helena</dc:creator>
  <cp:lastModifiedBy>Antoni Helena</cp:lastModifiedBy>
  <cp:revision>28</cp:revision>
  <dcterms:created xsi:type="dcterms:W3CDTF">2016-02-25T03:47:31Z</dcterms:created>
  <dcterms:modified xsi:type="dcterms:W3CDTF">2020-05-26T11:13:52Z</dcterms:modified>
</cp:coreProperties>
</file>