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3" r:id="rId3"/>
    <p:sldId id="257" r:id="rId4"/>
    <p:sldId id="304" r:id="rId5"/>
    <p:sldId id="302" r:id="rId6"/>
    <p:sldId id="305" r:id="rId7"/>
    <p:sldId id="301" r:id="rId8"/>
    <p:sldId id="306" r:id="rId9"/>
    <p:sldId id="300" r:id="rId10"/>
    <p:sldId id="299" r:id="rId11"/>
    <p:sldId id="308" r:id="rId12"/>
    <p:sldId id="307" r:id="rId13"/>
    <p:sldId id="298" r:id="rId14"/>
    <p:sldId id="310" r:id="rId15"/>
    <p:sldId id="312" r:id="rId16"/>
    <p:sldId id="311" r:id="rId17"/>
    <p:sldId id="309" r:id="rId18"/>
    <p:sldId id="317" r:id="rId19"/>
    <p:sldId id="316" r:id="rId20"/>
    <p:sldId id="318" r:id="rId21"/>
    <p:sldId id="319" r:id="rId22"/>
    <p:sldId id="320" r:id="rId23"/>
    <p:sldId id="321" r:id="rId24"/>
    <p:sldId id="315" r:id="rId25"/>
    <p:sldId id="314" r:id="rId26"/>
    <p:sldId id="322" r:id="rId27"/>
    <p:sldId id="324" r:id="rId28"/>
    <p:sldId id="323" r:id="rId29"/>
    <p:sldId id="328" r:id="rId30"/>
    <p:sldId id="326" r:id="rId31"/>
    <p:sldId id="325" r:id="rId32"/>
    <p:sldId id="329" r:id="rId33"/>
    <p:sldId id="313" r:id="rId3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90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decily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 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dvě stejně početné poloviny</a:t>
            </a:r>
            <a:r>
              <a:rPr lang="cs-CZ" altLang="cs-CZ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polohy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</a:t>
            </a:r>
            <a:r>
              <a:rPr lang="cs-CZ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počet.</a:t>
            </a:r>
            <a:endParaRPr lang="cs-CZ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Geometrický průměr: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kladných hodnot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Rovnice" r:id="rId3" imgW="723600" imgH="431640" progId="Equation.3">
                  <p:embed/>
                </p:oleObj>
              </mc:Choice>
              <mc:Fallback>
                <p:oleObj name="Rovnice" r:id="rId3" imgW="723600" imgH="43164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01848"/>
              </p:ext>
            </p:extLst>
          </p:nvPr>
        </p:nvGraphicFramePr>
        <p:xfrm>
          <a:off x="6377614" y="3518319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14" y="3518319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 vs. medián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 silně ovlivněn extrémními hodnotami (tzv. odlehlá pozorování), medián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jimi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ovlivněn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souboru 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proměnných s neznámým rozdělením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jsou průměr a medián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podstatě shodné, v případě asymetrického rozložení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nikoliv!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Charakteristiky variability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získaný na základě odchylky jednotlivých hodnot od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průměru (jeho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vypovídací schopnost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nejvyšší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symetrického/normálního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Koeficient variance: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podíl SD ku průměru u poměrových znaků. Vyjadřuje se v procentech. Umožňuje porovnat variabilitu několika znaků.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  <a:sym typeface="Math1" pitchFamily="2" charset="2"/>
            </a:endParaRP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Rovnice" r:id="rId3" imgW="1143000" imgH="482600" progId="Equation.3">
                  <p:embed/>
                </p:oleObj>
              </mc:Choice>
              <mc:Fallback>
                <p:oleObj name="Rovnice" r:id="rId3" imgW="1143000" imgH="482600" progId="Equation.3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důležitý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ukazatel, znamená jak moc lze na data spoléhat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 hodnot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</a:t>
            </a: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rozpětí (rozsah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rozdíl mezi největší a nejmenší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hodnotou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chyba průměru (SE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měří rozptýlenost vypočítaného aritmetického průměru v různých výběrových souborech vybraných z jednoho základního souboru</a:t>
            </a:r>
          </a:p>
          <a:p>
            <a:pPr marL="7200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a vizualizace kvalitativních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četnost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 sloupcový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graf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: Popis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86720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min-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 – 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dolní-horní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 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cs-CZ" sz="1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kvantitativních dat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</a:t>
            </a:r>
            <a:r>
              <a:rPr lang="pl-PL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Představení programu </a:t>
            </a:r>
            <a:r>
              <a:rPr lang="cs-CZ" dirty="0" err="1" smtClean="0"/>
              <a:t>Statistica</a:t>
            </a:r>
            <a:endParaRPr lang="cs-CZ" dirty="0" smtClean="0"/>
          </a:p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postupovat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</a:p>
          <a:p>
            <a:r>
              <a:rPr lang="cs-CZ" dirty="0" smtClean="0"/>
              <a:t>Popisná statistika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Popis kategoriálních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„Proveďte základní popis zastoupení pohlaví u pacientů s mozkovým infarktem. Následně také srovnejte zastoupení pohlaví mezi třemi skupinami pacientů dle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etiologie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mozkové příhody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třídící proměnnou a zaškrtnout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celém souboru je 61 % oproti 39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žen.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Popis kvantitativních dat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mozkovým 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možnosti výpočtu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Chceme-li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získat výsledky zvlášť pro podskupiny jiné proměnné,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použijeme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(vybrat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lze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můžeme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Kvalitativní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 a 0 (nepřítomnost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znaku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lang="cs-CZ" altLang="cs-CZ" sz="240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Nominální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Intervalové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altLang="cs-CZ" sz="2400" i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teplota měřená ve stupních Celsia,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letopočet 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88058"/>
              </p:ext>
            </p:extLst>
          </p:nvPr>
        </p:nvGraphicFramePr>
        <p:xfrm>
          <a:off x="876865" y="4086902"/>
          <a:ext cx="374441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Teplota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ozdíl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kumimoji="0" lang="cs-CZ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°C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857614" y="5610906"/>
            <a:ext cx="393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Srovnání s měřením z předchozího dne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4729800" y="5284006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5125336" y="4792724"/>
            <a:ext cx="3817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1,5krát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teplota ve srovnání s 2. dnem, přičemž došlo ke stejnému nárůstu teploty jako při srovnání 2. a 1. dne</a:t>
            </a:r>
          </a:p>
        </p:txBody>
      </p:sp>
    </p:spTree>
    <p:extLst>
      <p:ext uri="{BB962C8B-B14F-4D97-AF65-F5344CB8AC3E}">
        <p14:creationId xmlns:p14="http://schemas.microsoft.com/office/powerpoint/2010/main" val="283529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Kvantitativní proměnné, znaky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Poměrové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kromě rozdílu interpretujeme i podíl dvou hodnot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 v cm,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kg,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cs-CZ" altLang="cs-CZ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64993"/>
              </p:ext>
            </p:extLst>
          </p:nvPr>
        </p:nvGraphicFramePr>
        <p:xfrm>
          <a:off x="876865" y="3403507"/>
          <a:ext cx="42297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Pacient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Hmotnost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ozdíl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</a:t>
                      </a:r>
                      <a:r>
                        <a:rPr lang="cs-CZ" sz="18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 kg</a:t>
                      </a:r>
                      <a:endParaRPr lang="cs-CZ" sz="18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+ 52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857614" y="4927511"/>
            <a:ext cx="313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Srovnání s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4840948" y="4610501"/>
            <a:ext cx="437274" cy="163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292438" y="4519505"/>
            <a:ext cx="331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 srovnání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840948" y="4079243"/>
            <a:ext cx="426047" cy="2136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5281211" y="3815259"/>
            <a:ext cx="3313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1,5krát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vyšší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hmotnost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 srovnání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prvním pacientem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Popisné statistiky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(míry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střední hodnoty, míry centrální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tendence)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Udávají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kolem jaké hodnoty se data centrují, resp. které hodnoty jsou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nejčastější;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popis „těžiště“ – míry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průměr, medián, modus, geometrický průměr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Zachycují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rozptýlení hodnot v souboru (proměnlivost dat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Variační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rozpětí, rozptyl, směrodatná odchylka, variační koeficient, střední chyba průměru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362</TotalTime>
  <Words>2102</Words>
  <Application>Microsoft Office PowerPoint</Application>
  <PresentationFormat>Vlastní</PresentationFormat>
  <Paragraphs>342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Calibri</vt:lpstr>
      <vt:lpstr>Math1</vt:lpstr>
      <vt:lpstr>Tahoma</vt:lpstr>
      <vt:lpstr>Times New Roman</vt:lpstr>
      <vt:lpstr>Wingdings</vt:lpstr>
      <vt:lpstr>Wingdings 2</vt:lpstr>
      <vt:lpstr>Prezentace_MU_CZ</vt:lpstr>
      <vt:lpstr>Rovnice</vt:lpstr>
      <vt:lpstr>BIOSTATISTIKA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Kvantitativní proměnné, znaky</vt:lpstr>
      <vt:lpstr>Kvantitativní proměnné, znaky</vt:lpstr>
      <vt:lpstr>Popisné statistiky</vt:lpstr>
      <vt:lpstr>Charakteristiky polohy</vt:lpstr>
      <vt:lpstr>Charakteristiky polohy</vt:lpstr>
      <vt:lpstr>Průměr vs. medián</vt:lpstr>
      <vt:lpstr>Charakteristiky variability</vt:lpstr>
      <vt:lpstr>Další popisné statistiky</vt:lpstr>
      <vt:lpstr>Popis a vizualizace kvalitativních proměnných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71</cp:revision>
  <cp:lastPrinted>1601-01-01T00:00:00Z</cp:lastPrinted>
  <dcterms:created xsi:type="dcterms:W3CDTF">2019-10-07T06:18:27Z</dcterms:created>
  <dcterms:modified xsi:type="dcterms:W3CDTF">2019-12-26T20:52:04Z</dcterms:modified>
</cp:coreProperties>
</file>