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notesMasterIdLst>
    <p:notesMasterId r:id="rId12"/>
  </p:notesMasterIdLst>
  <p:sldIdLst>
    <p:sldId id="256" r:id="rId2"/>
    <p:sldId id="258" r:id="rId3"/>
    <p:sldId id="259" r:id="rId4"/>
    <p:sldId id="260" r:id="rId5"/>
    <p:sldId id="261" r:id="rId6"/>
    <p:sldId id="279" r:id="rId7"/>
    <p:sldId id="280" r:id="rId8"/>
    <p:sldId id="263" r:id="rId9"/>
    <p:sldId id="278" r:id="rId10"/>
    <p:sldId id="27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26B8DE-844C-4C1C-96B7-44A34761E00D}" v="254" dt="2020-03-26T08:49:01.248"/>
    <p1510:client id="{AB6C0F0C-1B58-934D-7908-69658439E7BC}" v="1316" dt="2020-03-26T14:09:59.077"/>
    <p1510:client id="{F4C56163-4788-186D-6D57-4A1DFBEF3C0B}" v="1176" dt="2020-03-26T09:33:26.239"/>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1" d="100"/>
          <a:sy n="51" d="100"/>
        </p:scale>
        <p:origin x="581"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C911CB-2EAC-4C7D-8624-14C4B87B459A}" type="datetimeFigureOut">
              <a:rPr lang="cs-CZ" smtClean="0"/>
              <a:t>26.03.2020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4FA930-A5B0-41F0-AB07-3D26E02C1A00}" type="slidenum">
              <a:rPr lang="cs-CZ" smtClean="0"/>
              <a:t>‹#›</a:t>
            </a:fld>
            <a:endParaRPr lang="cs-CZ"/>
          </a:p>
        </p:txBody>
      </p:sp>
    </p:spTree>
    <p:extLst>
      <p:ext uri="{BB962C8B-B14F-4D97-AF65-F5344CB8AC3E}">
        <p14:creationId xmlns:p14="http://schemas.microsoft.com/office/powerpoint/2010/main" val="3667050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txBox="1">
            <a:spLocks noGrp="1" noRot="1" noChangeAspect="1"/>
          </p:cNvSpPr>
          <p:nvPr>
            <p:ph type="sldImg"/>
          </p:nvPr>
        </p:nvSpPr>
        <p:spPr>
          <a:prstGeom prst="rect">
            <a:avLst/>
          </a:prstGeom>
        </p:spPr>
        <p:txBody>
          <a:bodyPr/>
          <a:lstStyle>
            <a:lvl1pPr lvl="0">
              <a:defRPr/>
            </a:lvl1pPr>
          </a:lstStyle>
          <a:p>
            <a:endParaRPr/>
          </a:p>
        </p:txBody>
      </p:sp>
      <p:sp>
        <p:nvSpPr>
          <p:cNvPr id="3" name="Zástupný symbol pro poznámky 2"/>
          <p:cNvSpPr txBox="1">
            <a:spLocks noGrp="1"/>
          </p:cNvSpPr>
          <p:nvPr>
            <p:ph type="body" idx="1"/>
          </p:nvPr>
        </p:nvSpPr>
        <p:spPr>
          <a:prstGeom prst="rect">
            <a:avLst/>
          </a:prstGeom>
        </p:spPr>
        <p:txBody>
          <a:bodyPr/>
          <a:lstStyle>
            <a:lvl1pPr lvl="0">
              <a:defRPr/>
            </a:lvl1pPr>
          </a:lstStyle>
          <a:p>
            <a:pPr marL="0" lvl="0" indent="0" algn="l" rtl="0">
              <a:lnSpc>
                <a:spcPct val="100000"/>
              </a:lnSpc>
              <a:buNone/>
            </a:pPr>
            <a:r>
              <a:rPr lang="cs-CZ" sz="1200">
                <a:solidFill>
                  <a:schemeClr val="tx1"/>
                </a:solidFill>
              </a:rPr>
              <a:t>https://youtu.be/M7CeZXJ4DgM</a:t>
            </a:r>
          </a:p>
        </p:txBody>
      </p:sp>
      <p:sp>
        <p:nvSpPr>
          <p:cNvPr id="4" name="Zástupný symbol pro číslo snímku 3"/>
          <p:cNvSpPr txBox="1">
            <a:spLocks noGrp="1"/>
          </p:cNvSpPr>
          <p:nvPr>
            <p:ph type="sldNum" sz="quarter" idx="10"/>
          </p:nvPr>
        </p:nvSpPr>
        <p:spPr>
          <a:prstGeom prst="rect">
            <a:avLst/>
          </a:prstGeom>
        </p:spPr>
        <p:txBody>
          <a:bodyPr/>
          <a:lstStyle>
            <a:lvl1pPr lvl="0">
              <a:defRPr/>
            </a:lvl1pPr>
          </a:lstStyle>
          <a:p>
            <a:fld id="{8B38DBA3-52F9-4AF4-A6A4-FA4D7DB2F99C}" type="slidenum">
              <a:t>2</a:t>
            </a:fld>
            <a:endParaRPr/>
          </a:p>
        </p:txBody>
      </p:sp>
    </p:spTree>
    <p:extLst>
      <p:ext uri="{BB962C8B-B14F-4D97-AF65-F5344CB8AC3E}">
        <p14:creationId xmlns:p14="http://schemas.microsoft.com/office/powerpoint/2010/main" val="829803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a:t>https://www1.udel.edu/johnmack/frec682/cholera/</a:t>
            </a:r>
          </a:p>
        </p:txBody>
      </p:sp>
      <p:sp>
        <p:nvSpPr>
          <p:cNvPr id="4" name="Zástupný symbol pro číslo snímku 3"/>
          <p:cNvSpPr>
            <a:spLocks noGrp="1"/>
          </p:cNvSpPr>
          <p:nvPr>
            <p:ph type="sldNum" sz="quarter" idx="10"/>
          </p:nvPr>
        </p:nvSpPr>
        <p:spPr/>
        <p:txBody>
          <a:bodyPr/>
          <a:lstStyle/>
          <a:p>
            <a:fld id="{884FA930-A5B0-41F0-AB07-3D26E02C1A00}" type="slidenum">
              <a:rPr lang="cs-CZ" smtClean="0"/>
              <a:t>3</a:t>
            </a:fld>
            <a:endParaRPr lang="cs-CZ"/>
          </a:p>
        </p:txBody>
      </p:sp>
    </p:spTree>
    <p:extLst>
      <p:ext uri="{BB962C8B-B14F-4D97-AF65-F5344CB8AC3E}">
        <p14:creationId xmlns:p14="http://schemas.microsoft.com/office/powerpoint/2010/main" val="2481388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poznámky 1"/>
          <p:cNvSpPr txBox="1">
            <a:spLocks noGrp="1"/>
          </p:cNvSpPr>
          <p:nvPr>
            <p:ph type="body"/>
          </p:nvPr>
        </p:nvSpPr>
        <p:spPr>
          <a:xfrm>
            <a:off x="685800" y="609600"/>
            <a:ext cx="7086600" cy="533400"/>
          </a:xfrm>
          <a:prstGeom prst="rect">
            <a:avLst/>
          </a:prstGeom>
        </p:spPr>
        <p:txBody>
          <a:bodyPr/>
          <a:lstStyle>
            <a:lvl1pPr lvl="0">
              <a:defRPr/>
            </a:lvl1pPr>
          </a:lstStyle>
          <a:p>
            <a:endParaRPr/>
          </a:p>
        </p:txBody>
      </p:sp>
    </p:spTree>
    <p:extLst>
      <p:ext uri="{BB962C8B-B14F-4D97-AF65-F5344CB8AC3E}">
        <p14:creationId xmlns:p14="http://schemas.microsoft.com/office/powerpoint/2010/main" val="2688288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poznámky 1"/>
          <p:cNvSpPr txBox="1">
            <a:spLocks noGrp="1"/>
          </p:cNvSpPr>
          <p:nvPr>
            <p:ph type="body"/>
          </p:nvPr>
        </p:nvSpPr>
        <p:spPr>
          <a:xfrm>
            <a:off x="685800" y="609600"/>
            <a:ext cx="7086600" cy="533400"/>
          </a:xfrm>
          <a:prstGeom prst="rect">
            <a:avLst/>
          </a:prstGeom>
        </p:spPr>
        <p:txBody>
          <a:bodyPr/>
          <a:lstStyle>
            <a:lvl1pPr lvl="0">
              <a:defRPr/>
            </a:lvl1pPr>
          </a:lstStyle>
          <a:p>
            <a:endParaRPr/>
          </a:p>
        </p:txBody>
      </p:sp>
    </p:spTree>
    <p:extLst>
      <p:ext uri="{BB962C8B-B14F-4D97-AF65-F5344CB8AC3E}">
        <p14:creationId xmlns:p14="http://schemas.microsoft.com/office/powerpoint/2010/main" val="3261752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poznámky 1"/>
          <p:cNvSpPr txBox="1">
            <a:spLocks noGrp="1"/>
          </p:cNvSpPr>
          <p:nvPr>
            <p:ph type="body"/>
          </p:nvPr>
        </p:nvSpPr>
        <p:spPr>
          <a:xfrm>
            <a:off x="685800" y="609600"/>
            <a:ext cx="7086600" cy="533400"/>
          </a:xfrm>
          <a:prstGeom prst="rect">
            <a:avLst/>
          </a:prstGeom>
        </p:spPr>
        <p:txBody>
          <a:bodyPr/>
          <a:lstStyle>
            <a:lvl1pPr lvl="0">
              <a:defRPr/>
            </a:lvl1pPr>
          </a:lstStyle>
          <a:p>
            <a:endParaRPr/>
          </a:p>
        </p:txBody>
      </p:sp>
    </p:spTree>
    <p:extLst>
      <p:ext uri="{BB962C8B-B14F-4D97-AF65-F5344CB8AC3E}">
        <p14:creationId xmlns:p14="http://schemas.microsoft.com/office/powerpoint/2010/main" val="3437603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poznámky 1"/>
          <p:cNvSpPr txBox="1">
            <a:spLocks noGrp="1"/>
          </p:cNvSpPr>
          <p:nvPr>
            <p:ph type="body"/>
          </p:nvPr>
        </p:nvSpPr>
        <p:spPr>
          <a:xfrm>
            <a:off x="685800" y="609600"/>
            <a:ext cx="7086600" cy="533400"/>
          </a:xfrm>
          <a:prstGeom prst="rect">
            <a:avLst/>
          </a:prstGeom>
        </p:spPr>
        <p:txBody>
          <a:bodyPr/>
          <a:lstStyle>
            <a:lvl1pPr lvl="0">
              <a:defRPr/>
            </a:lvl1pPr>
          </a:lstStyle>
          <a:p>
            <a:endParaRPr/>
          </a:p>
        </p:txBody>
      </p:sp>
    </p:spTree>
    <p:extLst>
      <p:ext uri="{BB962C8B-B14F-4D97-AF65-F5344CB8AC3E}">
        <p14:creationId xmlns:p14="http://schemas.microsoft.com/office/powerpoint/2010/main" val="3481632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poznámky 1"/>
          <p:cNvSpPr txBox="1">
            <a:spLocks noGrp="1"/>
          </p:cNvSpPr>
          <p:nvPr>
            <p:ph type="body"/>
          </p:nvPr>
        </p:nvSpPr>
        <p:spPr>
          <a:xfrm>
            <a:off x="685800" y="609600"/>
            <a:ext cx="7086600" cy="533400"/>
          </a:xfrm>
          <a:prstGeom prst="rect">
            <a:avLst/>
          </a:prstGeom>
        </p:spPr>
        <p:txBody>
          <a:bodyPr/>
          <a:lstStyle>
            <a:lvl1pPr lvl="0">
              <a:defRPr/>
            </a:lvl1pPr>
          </a:lstStyle>
          <a:p>
            <a:endParaRPr/>
          </a:p>
        </p:txBody>
      </p:sp>
    </p:spTree>
    <p:extLst>
      <p:ext uri="{BB962C8B-B14F-4D97-AF65-F5344CB8AC3E}">
        <p14:creationId xmlns:p14="http://schemas.microsoft.com/office/powerpoint/2010/main" val="1988456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664C608-40B1-4030-A28D-5B74BC98ADCE}" type="datetimeFigureOut">
              <a:rPr lang="en-US" smtClean="0"/>
              <a:t>3/26/2020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FAB73BC-B049-4115-A692-8D63A059BFB8}"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916025583"/>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664C608-40B1-4030-A28D-5B74BC98ADCE}" type="datetimeFigureOut">
              <a:rPr lang="en-US" smtClean="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9082651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664C608-40B1-4030-A28D-5B74BC98ADCE}" type="datetimeFigureOut">
              <a:rPr lang="en-US" smtClean="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676066"/>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62154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664C608-40B1-4030-A28D-5B74BC98ADCE}" type="datetimeFigureOut">
              <a:rPr lang="en-US" smtClean="0"/>
              <a:t>3/26/2020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FAB73BC-B049-4115-A692-8D63A059BFB8}"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044382263"/>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cs-CZ"/>
              <a:t>Kliknutím lze upravit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664C608-40B1-4030-A28D-5B74BC98ADCE}" type="datetimeFigureOut">
              <a:rPr lang="en-US" smtClean="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3036800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664C608-40B1-4030-A28D-5B74BC98ADCE}" type="datetimeFigureOut">
              <a:rPr lang="en-US" smtClean="0"/>
              <a:t>3/26/2020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3760246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8664C608-40B1-4030-A28D-5B74BC98ADCE}" type="datetimeFigureOut">
              <a:rPr lang="en-US" smtClean="0"/>
              <a:t>3/26/2020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336001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64C608-40B1-4030-A28D-5B74BC98ADCE}" type="datetimeFigureOut">
              <a:rPr lang="en-US" smtClean="0"/>
              <a:t>3/26/2020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9288216"/>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664C608-40B1-4030-A28D-5B74BC98ADCE}" type="datetimeFigureOut">
              <a:rPr lang="en-US" smtClean="0"/>
              <a:t>3/26/2020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FAB73BC-B049-4115-A692-8D63A059BFB8}"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004263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664C608-40B1-4030-A28D-5B74BC98ADCE}" type="datetimeFigureOut">
              <a:rPr lang="en-US" smtClean="0"/>
              <a:t>3/26/2020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FAB73BC-B049-4115-A692-8D63A059BFB8}"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923420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664C608-40B1-4030-A28D-5B74BC98ADCE}" type="datetimeFigureOut">
              <a:rPr lang="en-US" smtClean="0"/>
              <a:t>3/26/2020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FAB73BC-B049-4115-A692-8D63A059BFB8}"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83482653"/>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hf sldNum="0"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8.xml"/><Relationship Id="rId5" Type="http://schemas.microsoft.com/office/2007/relationships/hdphoto" Target="../media/hdphoto1.wdp"/><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9ECB0E0D-AC1B-4E83-84EA-237BFA2063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9">
            <a:extLst>
              <a:ext uri="{FF2B5EF4-FFF2-40B4-BE49-F238E27FC236}">
                <a16:creationId xmlns:a16="http://schemas.microsoft.com/office/drawing/2014/main" id="{D6DCB3B1-E1A7-4510-831B-77C8EFF566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1" name="Freeform 6">
              <a:extLst>
                <a:ext uri="{FF2B5EF4-FFF2-40B4-BE49-F238E27FC236}">
                  <a16:creationId xmlns:a16="http://schemas.microsoft.com/office/drawing/2014/main" id="{10132A3B-10CF-4EEB-BA1F-A63D2ED61D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7" name="Freeform 6">
              <a:extLst>
                <a:ext uri="{FF2B5EF4-FFF2-40B4-BE49-F238E27FC236}">
                  <a16:creationId xmlns:a16="http://schemas.microsoft.com/office/drawing/2014/main" id="{014E52ED-3C51-46E6-BE4B-14FFAB2C3D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p:nvSpPr>
          <p:cNvPr id="2" name="Nadpis 1"/>
          <p:cNvSpPr>
            <a:spLocks noGrp="1"/>
          </p:cNvSpPr>
          <p:nvPr>
            <p:ph type="ctrTitle"/>
          </p:nvPr>
        </p:nvSpPr>
        <p:spPr>
          <a:xfrm>
            <a:off x="1478521" y="1480930"/>
            <a:ext cx="5751537" cy="3848521"/>
          </a:xfrm>
        </p:spPr>
        <p:txBody>
          <a:bodyPr anchor="ctr">
            <a:normAutofit/>
          </a:bodyPr>
          <a:lstStyle/>
          <a:p>
            <a:pPr algn="r"/>
            <a:r>
              <a:rPr lang="cs-CZ" sz="5100"/>
              <a:t>Epidemiologické studie I.</a:t>
            </a:r>
          </a:p>
        </p:txBody>
      </p:sp>
      <p:sp>
        <p:nvSpPr>
          <p:cNvPr id="3" name="Podnadpis 2"/>
          <p:cNvSpPr>
            <a:spLocks noGrp="1"/>
          </p:cNvSpPr>
          <p:nvPr>
            <p:ph type="subTitle" idx="1"/>
          </p:nvPr>
        </p:nvSpPr>
        <p:spPr>
          <a:xfrm>
            <a:off x="8119869" y="1480929"/>
            <a:ext cx="3077781" cy="3848522"/>
          </a:xfrm>
        </p:spPr>
        <p:txBody>
          <a:bodyPr anchor="ctr">
            <a:normAutofit/>
          </a:bodyPr>
          <a:lstStyle/>
          <a:p>
            <a:pPr algn="l">
              <a:spcAft>
                <a:spcPts val="600"/>
              </a:spcAft>
            </a:pPr>
            <a:r>
              <a:rPr lang="cs-CZ" dirty="0"/>
              <a:t>Mgr. Aleš Peřina, </a:t>
            </a:r>
            <a:r>
              <a:rPr lang="cs-CZ" dirty="0" err="1"/>
              <a:t>Ph</a:t>
            </a:r>
            <a:r>
              <a:rPr lang="cs-CZ" dirty="0"/>
              <a:t>. D.</a:t>
            </a:r>
          </a:p>
        </p:txBody>
      </p:sp>
      <p:cxnSp>
        <p:nvCxnSpPr>
          <p:cNvPr id="14" name="Straight Connector 13">
            <a:extLst>
              <a:ext uri="{FF2B5EF4-FFF2-40B4-BE49-F238E27FC236}">
                <a16:creationId xmlns:a16="http://schemas.microsoft.com/office/drawing/2014/main" id="{6116DDC6-8F07-46CC-8751-E5C9346B2A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74964" y="2388358"/>
            <a:ext cx="0" cy="1856096"/>
          </a:xfrm>
          <a:prstGeom prst="line">
            <a:avLst/>
          </a:prstGeom>
          <a:ln w="25400" cap="sq">
            <a:solidFill>
              <a:schemeClr val="tx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2368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Závěr</a:t>
            </a:r>
          </a:p>
        </p:txBody>
      </p:sp>
      <p:sp>
        <p:nvSpPr>
          <p:cNvPr id="3" name="Zástupný symbol pro obsah 2"/>
          <p:cNvSpPr>
            <a:spLocks noGrp="1"/>
          </p:cNvSpPr>
          <p:nvPr>
            <p:ph idx="1"/>
          </p:nvPr>
        </p:nvSpPr>
        <p:spPr/>
        <p:txBody>
          <a:bodyPr vert="horz" lIns="91440" tIns="45720" rIns="91440" bIns="45720" rtlCol="0" anchor="t">
            <a:normAutofit/>
          </a:bodyPr>
          <a:lstStyle/>
          <a:p>
            <a:r>
              <a:rPr lang="cs-CZ" sz="2800" dirty="0"/>
              <a:t>Základem vědecké práce jsou</a:t>
            </a:r>
          </a:p>
          <a:p>
            <a:pPr marL="914400" lvl="1" indent="-457200">
              <a:buFont typeface="+mj-lt"/>
              <a:buAutoNum type="alphaUcPeriod"/>
            </a:pPr>
            <a:r>
              <a:rPr lang="cs-CZ" sz="2400" dirty="0"/>
              <a:t>Informace o stavu řešení dané vědecké otázky</a:t>
            </a:r>
          </a:p>
          <a:p>
            <a:pPr marL="914400" lvl="1" indent="-457200">
              <a:buFont typeface="+mj-lt"/>
              <a:buAutoNum type="alphaUcPeriod"/>
            </a:pPr>
            <a:r>
              <a:rPr lang="cs-CZ" sz="2400" dirty="0"/>
              <a:t>Dostupnost dat pro vlastní vědeckou práci</a:t>
            </a:r>
          </a:p>
          <a:p>
            <a:r>
              <a:rPr lang="cs-CZ" sz="2800" dirty="0"/>
              <a:t>Data jsou cenná a některá i osobního charakteru. Data je proto třeba chránit před zneužitím a vytěžit z nich maximum nových informací</a:t>
            </a:r>
            <a:r>
              <a:rPr lang="cs-CZ" sz="2800" i="1" dirty="0"/>
              <a:t>, </a:t>
            </a:r>
            <a:r>
              <a:rPr lang="cs-CZ" sz="2800" dirty="0"/>
              <a:t>které jsou využitelné pro další vědecký výzkum nebo praxi.</a:t>
            </a:r>
          </a:p>
        </p:txBody>
      </p:sp>
    </p:spTree>
    <p:extLst>
      <p:ext uri="{BB962C8B-B14F-4D97-AF65-F5344CB8AC3E}">
        <p14:creationId xmlns:p14="http://schemas.microsoft.com/office/powerpoint/2010/main" val="2880299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p:nvPr>
        </p:nvSpPr>
        <p:spPr>
          <a:prstGeom prst="rect">
            <a:avLst/>
          </a:prstGeom>
        </p:spPr>
        <p:txBody>
          <a:bodyPr/>
          <a:lstStyle>
            <a:lvl1pPr lvl="0">
              <a:defRPr/>
            </a:lvl1pPr>
          </a:lstStyle>
          <a:p>
            <a:pPr lvl="0" rtl="0"/>
            <a:r>
              <a:rPr lang="cs-CZ"/>
              <a:t>Z historie</a:t>
            </a:r>
          </a:p>
        </p:txBody>
      </p:sp>
      <p:sp>
        <p:nvSpPr>
          <p:cNvPr id="3" name="Zástupný symbol pro text 2"/>
          <p:cNvSpPr txBox="1">
            <a:spLocks noGrp="1"/>
          </p:cNvSpPr>
          <p:nvPr>
            <p:ph idx="1"/>
          </p:nvPr>
        </p:nvSpPr>
        <p:spPr>
          <a:prstGeom prst="rect">
            <a:avLst/>
          </a:prstGeom>
        </p:spPr>
        <p:txBody>
          <a:bodyPr>
            <a:normAutofit lnSpcReduction="10000"/>
          </a:bodyPr>
          <a:lstStyle>
            <a:lvl1pPr lvl="0">
              <a:defRPr/>
            </a:lvl1pPr>
          </a:lstStyle>
          <a:p>
            <a:pPr lvl="0" rtl="0"/>
            <a:r>
              <a:rPr lang="cs-CZ" b="1" err="1"/>
              <a:t>Hippokratés</a:t>
            </a:r>
            <a:r>
              <a:rPr lang="cs-CZ"/>
              <a:t> z Kósu: soustavným sledováním a racionální úvahou nad výsledky se zasloužil o základy moderní medicíny</a:t>
            </a:r>
          </a:p>
          <a:p>
            <a:pPr lvl="0" rtl="0"/>
            <a:r>
              <a:rPr lang="cs-CZ" b="1"/>
              <a:t>John </a:t>
            </a:r>
            <a:r>
              <a:rPr lang="cs-CZ" b="1" err="1"/>
              <a:t>Snow</a:t>
            </a:r>
            <a:r>
              <a:rPr lang="cs-CZ" b="1"/>
              <a:t> </a:t>
            </a:r>
            <a:r>
              <a:rPr lang="cs-CZ"/>
              <a:t>(Londýn, 1854): analýzou místních souvislostí odhalil ohnisko epidemie cholery</a:t>
            </a:r>
            <a:r>
              <a:rPr lang="cs"/>
              <a:t>, aniž by znal mikrobiálního původce epidemie</a:t>
            </a:r>
            <a:endParaRPr lang="cs-CZ"/>
          </a:p>
          <a:p>
            <a:pPr lvl="0" rtl="0"/>
            <a:r>
              <a:rPr lang="cs-CZ" b="1" err="1"/>
              <a:t>Ignaz</a:t>
            </a:r>
            <a:r>
              <a:rPr lang="cs-CZ" b="1"/>
              <a:t> </a:t>
            </a:r>
            <a:r>
              <a:rPr lang="cs-CZ" b="1" err="1"/>
              <a:t>Semmelweis</a:t>
            </a:r>
            <a:r>
              <a:rPr lang="cs-CZ" b="1"/>
              <a:t> </a:t>
            </a:r>
            <a:r>
              <a:rPr lang="cs-CZ"/>
              <a:t>(1818 – 1865): všiml si, že větší výskyt puerperální sepse je při domácích porodech a proto nařídil dezinfekci rukou, i když původce onemocnění objevil Luis Pasteur až</a:t>
            </a:r>
            <a:r>
              <a:rPr lang="cs"/>
              <a:t> po jeho smrti v roce</a:t>
            </a:r>
            <a:r>
              <a:rPr lang="cs-CZ"/>
              <a:t> 1879.</a:t>
            </a:r>
          </a:p>
          <a:p>
            <a:pPr lvl="0" rtl="0"/>
            <a:r>
              <a:rPr lang="cs-CZ"/>
              <a:t>Polovina 20. století: </a:t>
            </a:r>
            <a:r>
              <a:rPr lang="cs"/>
              <a:t>je charakterizováno jako </a:t>
            </a:r>
            <a:r>
              <a:rPr lang="cs-CZ" err="1"/>
              <a:t>postinfekční</a:t>
            </a:r>
            <a:r>
              <a:rPr lang="cs-CZ"/>
              <a:t> éra,</a:t>
            </a:r>
            <a:r>
              <a:rPr lang="cs"/>
              <a:t> </a:t>
            </a:r>
            <a:r>
              <a:rPr lang="cs-CZ"/>
              <a:t>když s rozvojem laboratorních metod vyšetřování nastal příklon k</a:t>
            </a:r>
            <a:r>
              <a:rPr lang="cs"/>
              <a:t> jejich</a:t>
            </a:r>
            <a:r>
              <a:rPr lang="cs-CZ"/>
              <a:t> </a:t>
            </a:r>
            <a:r>
              <a:rPr lang="cs"/>
              <a:t>přednostnímu využívání. Teprve s rozvojem výpočtení techniky zažívá epidemiologická metoda práce znovuoživení.</a:t>
            </a:r>
            <a:endParaRPr lang="cs-CZ"/>
          </a:p>
        </p:txBody>
      </p:sp>
      <p:pic>
        <p:nvPicPr>
          <p:cNvPr id="4" name="Obrázek 3"/>
          <p:cNvPicPr/>
          <p:nvPr/>
        </p:nvPicPr>
        <p:blipFill>
          <a:blip r:embed="rId3"/>
          <a:srcRect/>
          <a:stretch>
            <a:fillRect/>
          </a:stretch>
        </p:blipFill>
        <p:spPr>
          <a:xfrm>
            <a:off x="3870036" y="173759"/>
            <a:ext cx="1077837" cy="1584398"/>
          </a:xfrm>
          <a:prstGeom prst="rect">
            <a:avLst/>
          </a:prstGeom>
        </p:spPr>
      </p:pic>
      <p:pic>
        <p:nvPicPr>
          <p:cNvPr id="5" name="Obrázek 4"/>
          <p:cNvPicPr/>
          <p:nvPr/>
        </p:nvPicPr>
        <p:blipFill>
          <a:blip r:embed="rId4"/>
          <a:srcRect/>
          <a:stretch>
            <a:fillRect/>
          </a:stretch>
        </p:blipFill>
        <p:spPr>
          <a:xfrm>
            <a:off x="5437915" y="307450"/>
            <a:ext cx="888994" cy="1440912"/>
          </a:xfrm>
          <a:prstGeom prst="rect">
            <a:avLst/>
          </a:prstGeom>
        </p:spPr>
      </p:pic>
      <p:pic>
        <p:nvPicPr>
          <p:cNvPr id="6" name="Obrázek 5"/>
          <p:cNvPicPr/>
          <p:nvPr/>
        </p:nvPicPr>
        <p:blipFill>
          <a:blip r:embed="rId5"/>
          <a:srcRect/>
          <a:stretch>
            <a:fillRect/>
          </a:stretch>
        </p:blipFill>
        <p:spPr>
          <a:xfrm>
            <a:off x="6882893" y="297656"/>
            <a:ext cx="1156851" cy="1385329"/>
          </a:xfrm>
          <a:prstGeom prst="rect">
            <a:avLst/>
          </a:prstGeom>
        </p:spPr>
      </p:pic>
    </p:spTree>
    <p:extLst>
      <p:ext uri="{BB962C8B-B14F-4D97-AF65-F5344CB8AC3E}">
        <p14:creationId xmlns:p14="http://schemas.microsoft.com/office/powerpoint/2010/main" val="2764195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61879" y="149902"/>
            <a:ext cx="10725714" cy="1788783"/>
          </a:xfrm>
        </p:spPr>
        <p:txBody>
          <a:bodyPr>
            <a:normAutofit fontScale="90000"/>
          </a:bodyPr>
          <a:lstStyle/>
          <a:p>
            <a:r>
              <a:rPr lang="cs" dirty="0"/>
              <a:t>Ještě několik poznámek k londýnské</a:t>
            </a:r>
            <a:r>
              <a:rPr lang="cs-CZ" dirty="0"/>
              <a:t> </a:t>
            </a:r>
            <a:r>
              <a:rPr lang="cs-CZ" dirty="0" err="1"/>
              <a:t>epidemi</a:t>
            </a:r>
            <a:r>
              <a:rPr lang="cs" dirty="0"/>
              <a:t>i</a:t>
            </a:r>
            <a:r>
              <a:rPr lang="cs-CZ" dirty="0"/>
              <a:t> cholery</a:t>
            </a:r>
            <a:r>
              <a:rPr lang="cs" dirty="0"/>
              <a:t> (1854)</a:t>
            </a:r>
            <a:r>
              <a:rPr lang="cs-CZ" dirty="0"/>
              <a:t>,</a:t>
            </a:r>
            <a:r>
              <a:rPr lang="cs" dirty="0"/>
              <a:t> během níž</a:t>
            </a:r>
            <a:r>
              <a:rPr lang="cs-CZ" dirty="0"/>
              <a:t> </a:t>
            </a:r>
            <a:r>
              <a:rPr lang="cs-CZ" i="1" dirty="0"/>
              <a:t>John </a:t>
            </a:r>
            <a:r>
              <a:rPr lang="cs-CZ" i="1" dirty="0" err="1"/>
              <a:t>Snow</a:t>
            </a:r>
            <a:r>
              <a:rPr lang="cs" i="1" dirty="0"/>
              <a:t> položil základy metodologické metody práce.</a:t>
            </a:r>
            <a:endParaRPr lang="cs-CZ" i="1" dirty="0"/>
          </a:p>
        </p:txBody>
      </p:sp>
      <p:sp>
        <p:nvSpPr>
          <p:cNvPr id="5" name="Zástupný symbol pro text 4"/>
          <p:cNvSpPr>
            <a:spLocks noGrp="1"/>
          </p:cNvSpPr>
          <p:nvPr>
            <p:ph type="body" sz="half" idx="2"/>
          </p:nvPr>
        </p:nvSpPr>
        <p:spPr>
          <a:xfrm>
            <a:off x="5924736" y="2388390"/>
            <a:ext cx="5903360" cy="3832528"/>
          </a:xfrm>
        </p:spPr>
        <p:txBody>
          <a:bodyPr vert="horz" lIns="91440" tIns="45720" rIns="91440" bIns="45720" rtlCol="0" anchor="t">
            <a:noAutofit/>
          </a:bodyPr>
          <a:lstStyle/>
          <a:p>
            <a:r>
              <a:rPr lang="cs" sz="1200" dirty="0"/>
              <a:t>Londýn byl vybaven m</a:t>
            </a:r>
            <a:r>
              <a:rPr lang="cs-CZ" sz="1200" dirty="0" err="1"/>
              <a:t>ělk</a:t>
            </a:r>
            <a:r>
              <a:rPr lang="cs" sz="1200" dirty="0"/>
              <a:t>ými</a:t>
            </a:r>
            <a:r>
              <a:rPr lang="cs-CZ" sz="1200" dirty="0"/>
              <a:t> infiltrační studny pro</a:t>
            </a:r>
            <a:r>
              <a:rPr lang="cs" sz="1200" dirty="0"/>
              <a:t> nedokonalou filtraci a </a:t>
            </a:r>
            <a:r>
              <a:rPr lang="cs-CZ" sz="1200" dirty="0"/>
              <a:t> jímání říční vody ve městě bez kanalizace.</a:t>
            </a:r>
            <a:r>
              <a:rPr lang="cs" sz="1200" dirty="0"/>
              <a:t> Voda ve studních proto byla mikrobiálně kontaminovaná vodou fekálně kontaminovanou. V tomto prostředí se mohly nákazy snadno šířit.</a:t>
            </a:r>
            <a:endParaRPr lang="cs-CZ" sz="1200" dirty="0"/>
          </a:p>
          <a:p>
            <a:r>
              <a:rPr lang="cs" sz="1200" dirty="0"/>
              <a:t>Když vypukla epidemie cholery, John Snow začal  zaznamenávat, v kterých domech jsou nemocní. Přitom si všiml, že  se ž</a:t>
            </a:r>
            <a:r>
              <a:rPr lang="cs-CZ" sz="1200" dirty="0" err="1"/>
              <a:t>ádní</a:t>
            </a:r>
            <a:r>
              <a:rPr lang="cs-CZ" sz="1200" dirty="0"/>
              <a:t> nemocní </a:t>
            </a:r>
            <a:r>
              <a:rPr lang="cs" sz="1200" dirty="0"/>
              <a:t>v pivovaru ani v blízkém chudobinci, který měl jiný typ hluboké studny. </a:t>
            </a:r>
            <a:r>
              <a:rPr lang="cs-CZ" sz="1200" dirty="0"/>
              <a:t>s vlastní hlubokou studnou.</a:t>
            </a:r>
            <a:r>
              <a:rPr lang="cs" sz="1200" dirty="0"/>
              <a:t> Naopak velmi vyhledávanou byla studna na Broad street, z níž využívali vodu lidé z blízkého i vzdálného okolí.</a:t>
            </a:r>
          </a:p>
          <a:p>
            <a:r>
              <a:rPr lang="cs" sz="1200" dirty="0"/>
              <a:t>Když na základě statistického výpočtu odvodil, že využívání vody ze studny na Broad streete je  silné asociaci s případy onemocnění cholerou, prosadil uzavření studny a následně přesvědčil radní, aby byla ve městě zavedena kanalizace a čerpání pitné vody nad městem proti proudu řeky Temže.</a:t>
            </a:r>
            <a:endParaRPr lang="cs-CZ" sz="1200" dirty="0"/>
          </a:p>
          <a:p>
            <a:r>
              <a:rPr lang="cs" sz="1200" dirty="0"/>
              <a:t>Od této doby nepropukla žádná další epidemie cholery.</a:t>
            </a:r>
          </a:p>
          <a:p>
            <a:endParaRPr lang="cs-CZ" sz="1200" dirty="0"/>
          </a:p>
        </p:txBody>
      </p:sp>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3904" y="2388390"/>
            <a:ext cx="4519621" cy="4191181"/>
          </a:xfrm>
          <a:prstGeom prst="rect">
            <a:avLst/>
          </a:prstGeom>
        </p:spPr>
      </p:pic>
      <p:pic>
        <p:nvPicPr>
          <p:cNvPr id="9" name="Obrázek 8" descr="Hand Pump Cast Iron Well Water Pitcher Press Suction ..."/>
          <p:cNvPicPr>
            <a:picLocks noChangeAspect="1"/>
          </p:cNvPicPr>
          <p:nvPr/>
        </p:nvPicPr>
        <p:blipFill>
          <a:blip r:embed="rId4" cstate="print">
            <a:duotone>
              <a:schemeClr val="accent5">
                <a:shade val="45000"/>
                <a:satMod val="135000"/>
              </a:schemeClr>
              <a:prstClr val="white"/>
            </a:duotone>
            <a:extLst>
              <a:ext uri="{BEBA8EAE-BF5A-486C-A8C5-ECC9F3942E4B}">
                <a14:imgProps xmlns:a14="http://schemas.microsoft.com/office/drawing/2010/main">
                  <a14:imgLayer r:embed="rId5">
                    <a14:imgEffect>
                      <a14:backgroundRemoval t="10000" b="90000" l="10000" r="90000">
                        <a14:backgroundMark x1="74400" y1="29800" x2="74400" y2="29800"/>
                        <a14:backgroundMark x1="77600" y1="43500" x2="77600" y2="43500"/>
                        <a14:backgroundMark x1="83900" y1="75100" x2="83900" y2="75100"/>
                      </a14:backgroundRemoval>
                    </a14:imgEffect>
                  </a14:imgLayer>
                </a14:imgProps>
              </a:ext>
              <a:ext uri="{28A0092B-C50C-407E-A947-70E740481C1C}">
                <a14:useLocalDpi xmlns:a14="http://schemas.microsoft.com/office/drawing/2010/main" val="0"/>
              </a:ext>
            </a:extLst>
          </a:blip>
          <a:stretch>
            <a:fillRect/>
          </a:stretch>
        </p:blipFill>
        <p:spPr>
          <a:xfrm>
            <a:off x="8282180" y="2976682"/>
            <a:ext cx="401471" cy="401471"/>
          </a:xfrm>
          <a:prstGeom prst="rect">
            <a:avLst/>
          </a:prstGeom>
        </p:spPr>
      </p:pic>
    </p:spTree>
    <p:extLst>
      <p:ext uri="{BB962C8B-B14F-4D97-AF65-F5344CB8AC3E}">
        <p14:creationId xmlns:p14="http://schemas.microsoft.com/office/powerpoint/2010/main" val="3244421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9"/>
                                        </p:tgtEl>
                                      </p:cBhvr>
                                    </p:animEffect>
                                    <p:animScale>
                                      <p:cBhvr>
                                        <p:cTn id="7" dur="250" autoRev="1" fill="hold"/>
                                        <p:tgtEl>
                                          <p:spTgt spid="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p:nvPr>
        </p:nvSpPr>
        <p:spPr>
          <a:prstGeom prst="rect">
            <a:avLst/>
          </a:prstGeom>
        </p:spPr>
        <p:txBody>
          <a:bodyPr/>
          <a:lstStyle>
            <a:lvl1pPr lvl="0">
              <a:defRPr/>
            </a:lvl1pPr>
          </a:lstStyle>
          <a:p>
            <a:pPr lvl="0" rtl="0"/>
            <a:r>
              <a:rPr lang="cs-CZ"/>
              <a:t>Epidemiologie</a:t>
            </a:r>
          </a:p>
        </p:txBody>
      </p:sp>
      <p:sp>
        <p:nvSpPr>
          <p:cNvPr id="3" name="Zástupný symbol pro text 2"/>
          <p:cNvSpPr txBox="1">
            <a:spLocks noGrp="1"/>
          </p:cNvSpPr>
          <p:nvPr>
            <p:ph idx="1"/>
          </p:nvPr>
        </p:nvSpPr>
        <p:spPr>
          <a:xfrm>
            <a:off x="1139152" y="1704478"/>
            <a:ext cx="9093122" cy="4714609"/>
          </a:xfrm>
          <a:prstGeom prst="rect">
            <a:avLst/>
          </a:prstGeom>
        </p:spPr>
        <p:txBody>
          <a:bodyPr vert="horz" lIns="91440" tIns="45720" rIns="91440" bIns="45720" rtlCol="0" anchor="t">
            <a:noAutofit/>
          </a:bodyPr>
          <a:lstStyle>
            <a:lvl1pPr lvl="0">
              <a:defRPr/>
            </a:lvl1pPr>
          </a:lstStyle>
          <a:p>
            <a:r>
              <a:rPr lang="cs-CZ" sz="2000"/>
              <a:t>Epidemiologií se rozumí studium distribuce a determinant zdravotně významných jevů a událostí v definovaných populacích a využití tohoto studia k řešení zdravotních problémů. Epidemiologii dělíme na</a:t>
            </a:r>
          </a:p>
          <a:p>
            <a:pPr lvl="1"/>
            <a:r>
              <a:rPr lang="cs-CZ" sz="1800"/>
              <a:t>Infekční zabývající se studiem vzniku a šíření infekčních onemocnění</a:t>
            </a:r>
          </a:p>
          <a:p>
            <a:pPr lvl="1"/>
            <a:r>
              <a:rPr lang="cs-CZ" sz="1800"/>
              <a:t>Neinfekční zabývající se studiem rozložení znaků nemocí v populaci</a:t>
            </a:r>
          </a:p>
          <a:p>
            <a:r>
              <a:rPr lang="cs-CZ" sz="2000"/>
              <a:t>Přesah epidemiologie do nových oblastí</a:t>
            </a:r>
          </a:p>
          <a:p>
            <a:pPr lvl="1" rtl="0"/>
            <a:r>
              <a:rPr lang="cs-CZ" sz="1800"/>
              <a:t>Klinická epidemiologie: měření efektu léčby, rozvoj medicíny založené na důkazu (Evidence </a:t>
            </a:r>
            <a:r>
              <a:rPr lang="cs-CZ" sz="1800" err="1"/>
              <a:t>Based</a:t>
            </a:r>
            <a:r>
              <a:rPr lang="cs-CZ" sz="1800"/>
              <a:t> </a:t>
            </a:r>
            <a:r>
              <a:rPr lang="cs-CZ" sz="1800" err="1"/>
              <a:t>Medicine</a:t>
            </a:r>
            <a:r>
              <a:rPr lang="cs-CZ" sz="1800"/>
              <a:t>)</a:t>
            </a:r>
          </a:p>
          <a:p>
            <a:pPr lvl="1" rtl="0"/>
            <a:r>
              <a:rPr lang="cs-CZ" sz="1800"/>
              <a:t>Měření zdravotních služeb</a:t>
            </a:r>
          </a:p>
          <a:p>
            <a:r>
              <a:rPr lang="cs-CZ" sz="2000" i="1"/>
              <a:t>Vhodným doplňkem epidemiologických metod se v posledních letech stává kvalitativní výzkum; jedním z produktů kvalitativního výzkumu je nacházení nových hypotéz, které mohou být epidemiologickými metodami ověřovány.</a:t>
            </a:r>
            <a:endParaRPr lang="cs-CZ" sz="1600"/>
          </a:p>
        </p:txBody>
      </p:sp>
    </p:spTree>
    <p:extLst>
      <p:ext uri="{BB962C8B-B14F-4D97-AF65-F5344CB8AC3E}">
        <p14:creationId xmlns:p14="http://schemas.microsoft.com/office/powerpoint/2010/main" val="26955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p:nvPr>
        </p:nvSpPr>
        <p:spPr>
          <a:xfrm>
            <a:off x="677334" y="609600"/>
            <a:ext cx="9905722" cy="789710"/>
          </a:xfrm>
          <a:prstGeom prst="rect">
            <a:avLst/>
          </a:prstGeom>
        </p:spPr>
        <p:txBody>
          <a:bodyPr>
            <a:normAutofit/>
          </a:bodyPr>
          <a:lstStyle>
            <a:lvl1pPr lvl="0">
              <a:defRPr/>
            </a:lvl1pPr>
          </a:lstStyle>
          <a:p>
            <a:r>
              <a:rPr lang="cs-CZ"/>
              <a:t>Postup práce v epidemiologické studii I.</a:t>
            </a:r>
          </a:p>
        </p:txBody>
      </p:sp>
      <p:sp>
        <p:nvSpPr>
          <p:cNvPr id="3" name="Zástupný symbol pro text 2"/>
          <p:cNvSpPr txBox="1">
            <a:spLocks noGrp="1"/>
          </p:cNvSpPr>
          <p:nvPr>
            <p:ph idx="1"/>
          </p:nvPr>
        </p:nvSpPr>
        <p:spPr>
          <a:xfrm>
            <a:off x="885152" y="1843366"/>
            <a:ext cx="10744122" cy="4804322"/>
          </a:xfrm>
          <a:prstGeom prst="rect">
            <a:avLst/>
          </a:prstGeom>
        </p:spPr>
        <p:txBody>
          <a:bodyPr vert="horz" lIns="91440" tIns="45720" rIns="91440" bIns="45720" rtlCol="0" anchor="t">
            <a:noAutofit/>
          </a:bodyPr>
          <a:lstStyle>
            <a:lvl1pPr lvl="0">
              <a:defRPr/>
            </a:lvl1pPr>
          </a:lstStyle>
          <a:p>
            <a:pPr marL="457200" indent="-457200">
              <a:buAutoNum type="arabicPeriod"/>
            </a:pPr>
            <a:r>
              <a:rPr lang="cs-CZ" sz="2000"/>
              <a:t>Začínáme položením výzkumné otázky</a:t>
            </a:r>
          </a:p>
          <a:p>
            <a:pPr marL="857250" lvl="1" indent="-457200">
              <a:buFont typeface="Arial" charset="2"/>
              <a:buChar char="•"/>
            </a:pPr>
            <a:r>
              <a:rPr lang="cs-CZ" sz="1800"/>
              <a:t>Je </a:t>
            </a:r>
            <a:r>
              <a:rPr lang="cs-CZ" sz="1800" err="1"/>
              <a:t>nizká</a:t>
            </a:r>
            <a:r>
              <a:rPr lang="cs-CZ" sz="1800"/>
              <a:t> spotřeba vlákniny opravdu rizikovým faktorem pro rozvoj kolorektálního karcinomu?</a:t>
            </a:r>
          </a:p>
          <a:p>
            <a:pPr marL="457200" indent="-457200">
              <a:buAutoNum type="arabicPeriod"/>
            </a:pPr>
            <a:r>
              <a:rPr lang="cs-CZ" sz="2000"/>
              <a:t>Zvolíme proměnné, podle kterých budeme znak měřit</a:t>
            </a:r>
          </a:p>
          <a:p>
            <a:pPr marL="685800" lvl="1">
              <a:buFont typeface="Arial" charset="2"/>
              <a:buChar char="•"/>
            </a:pPr>
            <a:r>
              <a:rPr lang="cs-CZ" sz="1800"/>
              <a:t>Nelze měřit zdraví jako celek, když je dle WHO zdraví stav úplné tělesné, duševní a sociální pohody, ale můžeme měřit např. frekvenci výskytu nemoci nebo frekvenci výskytu rizikového faktoru (kolik lidí má nedostatečnou spotřebu ovoce, zeleniny a cereálií?)</a:t>
            </a:r>
          </a:p>
          <a:p>
            <a:pPr marL="457200" lvl="0" indent="-457200" rtl="0">
              <a:buAutoNum type="arabicPeriod"/>
            </a:pPr>
            <a:r>
              <a:rPr lang="cs-CZ" sz="2000"/>
              <a:t>Volba typu studie</a:t>
            </a:r>
          </a:p>
          <a:p>
            <a:pPr marL="685800" lvl="1">
              <a:buFont typeface="Arial" charset="2"/>
              <a:buChar char="•"/>
            </a:pPr>
            <a:r>
              <a:rPr lang="cs-CZ" sz="1800"/>
              <a:t>Studie může být navržena jako deskriptivní nebo analytická. Deskriptivní studie </a:t>
            </a:r>
            <a:r>
              <a:rPr lang="cs-CZ" sz="1800" err="1"/>
              <a:t>popisue</a:t>
            </a:r>
            <a:r>
              <a:rPr lang="cs-CZ" sz="1800"/>
              <a:t> pouze výskyt jevu v populaci, analytická studie pátrá po kauzálních závislostech. Deskriptivní studie studiím </a:t>
            </a:r>
            <a:r>
              <a:rPr lang="cs-CZ" sz="1800" err="1"/>
              <a:t>anaytickým</a:t>
            </a:r>
            <a:r>
              <a:rPr lang="cs-CZ" sz="1800"/>
              <a:t> obvykle logicky předcházejí</a:t>
            </a:r>
            <a:endParaRPr lang="cs-CZ" sz="2000"/>
          </a:p>
        </p:txBody>
      </p:sp>
    </p:spTree>
    <p:extLst>
      <p:ext uri="{BB962C8B-B14F-4D97-AF65-F5344CB8AC3E}">
        <p14:creationId xmlns:p14="http://schemas.microsoft.com/office/powerpoint/2010/main" val="183697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p:nvPr>
        </p:nvSpPr>
        <p:spPr>
          <a:xfrm>
            <a:off x="677333" y="609600"/>
            <a:ext cx="9830771" cy="789710"/>
          </a:xfrm>
          <a:prstGeom prst="rect">
            <a:avLst/>
          </a:prstGeom>
        </p:spPr>
        <p:txBody>
          <a:bodyPr>
            <a:normAutofit/>
          </a:bodyPr>
          <a:lstStyle>
            <a:lvl1pPr lvl="0">
              <a:defRPr/>
            </a:lvl1pPr>
          </a:lstStyle>
          <a:p>
            <a:r>
              <a:rPr lang="cs-CZ" dirty="0"/>
              <a:t>Postup práce v epidemiologické studii II.</a:t>
            </a:r>
          </a:p>
        </p:txBody>
      </p:sp>
      <p:sp>
        <p:nvSpPr>
          <p:cNvPr id="3" name="Zástupný symbol pro text 2"/>
          <p:cNvSpPr txBox="1">
            <a:spLocks noGrp="1"/>
          </p:cNvSpPr>
          <p:nvPr>
            <p:ph idx="1"/>
          </p:nvPr>
        </p:nvSpPr>
        <p:spPr>
          <a:xfrm>
            <a:off x="908243" y="1719415"/>
            <a:ext cx="10378589" cy="4928273"/>
          </a:xfrm>
          <a:prstGeom prst="rect">
            <a:avLst/>
          </a:prstGeom>
        </p:spPr>
        <p:txBody>
          <a:bodyPr vert="horz" lIns="91440" tIns="45720" rIns="91440" bIns="45720" rtlCol="0" anchor="t">
            <a:noAutofit/>
          </a:bodyPr>
          <a:lstStyle>
            <a:lvl1pPr lvl="0">
              <a:defRPr/>
            </a:lvl1pPr>
          </a:lstStyle>
          <a:p>
            <a:pPr marL="0" indent="0">
              <a:buNone/>
            </a:pPr>
            <a:r>
              <a:rPr lang="cs-CZ" sz="2000"/>
              <a:t>4.  Volba souborů:</a:t>
            </a:r>
            <a:endParaRPr lang="cs-CZ"/>
          </a:p>
          <a:p>
            <a:pPr marL="685800" lvl="1">
              <a:buFont typeface="Arial" charset="2"/>
              <a:buChar char="•"/>
            </a:pPr>
            <a:r>
              <a:rPr lang="cs-CZ" sz="1800"/>
              <a:t>Je třeba rozhodnout, na jakých souborech respondentů bude studie provedena. Vyčerpávající šetření na celé populaci je obvykle neproveditelné, proto volíme soubory </a:t>
            </a:r>
            <a:r>
              <a:rPr lang="cs-CZ" sz="1800" b="1"/>
              <a:t>výběrové</a:t>
            </a:r>
            <a:r>
              <a:rPr lang="cs-CZ" sz="1800"/>
              <a:t>. Nicméně volba výběrových souborů už ovlivňuje možnosti zobecněni výsledků: výběr respondentů řad onkologických pacientů představuje selekci osob, </a:t>
            </a:r>
            <a:r>
              <a:rPr lang="cs-CZ" sz="1800" err="1"/>
              <a:t>jkteří</a:t>
            </a:r>
            <a:r>
              <a:rPr lang="cs-CZ" sz="1800"/>
              <a:t> mohou být ke vzniku zhoubného bujení predisponováni geneticky.</a:t>
            </a:r>
          </a:p>
          <a:p>
            <a:pPr marL="0" indent="0">
              <a:buNone/>
            </a:pPr>
            <a:r>
              <a:rPr lang="cs-CZ" sz="2000"/>
              <a:t>5. Pilotní studie</a:t>
            </a:r>
          </a:p>
          <a:p>
            <a:pPr marL="457200" indent="-457200">
              <a:buFont typeface="Arial" charset="2"/>
              <a:buChar char="•"/>
            </a:pPr>
            <a:r>
              <a:rPr lang="cs-CZ" sz="2000"/>
              <a:t>Je často zanedbávanou podmínkou úspěšné studie. Přitom správně provedená pilotní studie na malém vzorku osob může odhalit chyby v metodologické přípravě (chyby ve volbě znaku, chyby v metodologii sběru dat atd.)</a:t>
            </a:r>
          </a:p>
          <a:p>
            <a:pPr marL="0" indent="0">
              <a:buNone/>
            </a:pPr>
            <a:r>
              <a:rPr lang="cs-CZ" sz="2000"/>
              <a:t>6. Sběr dat </a:t>
            </a:r>
          </a:p>
          <a:p>
            <a:pPr marL="400050" lvl="1" indent="0">
              <a:buNone/>
            </a:pPr>
            <a:r>
              <a:rPr lang="cs-CZ" sz="1800"/>
              <a:t>Sběr "na </a:t>
            </a:r>
            <a:r>
              <a:rPr lang="cs-CZ" sz="1800" err="1"/>
              <a:t>ostro</a:t>
            </a:r>
            <a:r>
              <a:rPr lang="cs-CZ" sz="1800"/>
              <a:t>" je vlastní realizací epidemiologické studie, zahrnuje zaznamenávání dat, měření frekvencí jevů.</a:t>
            </a:r>
            <a:endParaRPr lang="cs-CZ" sz="2000"/>
          </a:p>
        </p:txBody>
      </p:sp>
    </p:spTree>
    <p:extLst>
      <p:ext uri="{BB962C8B-B14F-4D97-AF65-F5344CB8AC3E}">
        <p14:creationId xmlns:p14="http://schemas.microsoft.com/office/powerpoint/2010/main" val="4168272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p:nvPr>
        </p:nvSpPr>
        <p:spPr>
          <a:xfrm>
            <a:off x="677333" y="609600"/>
            <a:ext cx="10220515" cy="789710"/>
          </a:xfrm>
          <a:prstGeom prst="rect">
            <a:avLst/>
          </a:prstGeom>
        </p:spPr>
        <p:txBody>
          <a:bodyPr>
            <a:normAutofit/>
          </a:bodyPr>
          <a:lstStyle>
            <a:lvl1pPr lvl="0">
              <a:defRPr/>
            </a:lvl1pPr>
          </a:lstStyle>
          <a:p>
            <a:r>
              <a:rPr lang="cs-CZ" dirty="0"/>
              <a:t>Postup práce v epidemiologické studii III.</a:t>
            </a:r>
          </a:p>
        </p:txBody>
      </p:sp>
      <p:sp>
        <p:nvSpPr>
          <p:cNvPr id="3" name="Zástupný symbol pro text 2"/>
          <p:cNvSpPr txBox="1">
            <a:spLocks noGrp="1"/>
          </p:cNvSpPr>
          <p:nvPr>
            <p:ph idx="1"/>
          </p:nvPr>
        </p:nvSpPr>
        <p:spPr>
          <a:xfrm>
            <a:off x="677334" y="1716366"/>
            <a:ext cx="11071533" cy="4931322"/>
          </a:xfrm>
          <a:prstGeom prst="rect">
            <a:avLst/>
          </a:prstGeom>
        </p:spPr>
        <p:txBody>
          <a:bodyPr vert="horz" lIns="91440" tIns="45720" rIns="91440" bIns="45720" rtlCol="0" anchor="t">
            <a:noAutofit/>
          </a:bodyPr>
          <a:lstStyle>
            <a:lvl1pPr lvl="0">
              <a:defRPr/>
            </a:lvl1pPr>
          </a:lstStyle>
          <a:p>
            <a:pPr marL="0" indent="0">
              <a:buNone/>
            </a:pPr>
            <a:r>
              <a:rPr lang="cs-CZ" sz="1600" dirty="0"/>
              <a:t>7. Statistické zpracování</a:t>
            </a:r>
            <a:endParaRPr lang="cs-CZ" sz="1400" dirty="0"/>
          </a:p>
          <a:p>
            <a:pPr marL="800100" lvl="1" indent="-342900">
              <a:buAutoNum type="alphaLcParenR"/>
            </a:pPr>
            <a:r>
              <a:rPr lang="cs-CZ" sz="1400" dirty="0"/>
              <a:t>Deskriptivní studie: obvykle vyjadřujeme jako střední hodnoty (průměr, medián), míry variability (směrodatná odchylka) nebo četnost výskytu jevu (frekvenční tabulky)</a:t>
            </a:r>
          </a:p>
          <a:p>
            <a:pPr marL="800100" lvl="1" indent="-342900">
              <a:buAutoNum type="alphaLcParenR"/>
            </a:pPr>
            <a:r>
              <a:rPr lang="cs-CZ" sz="1400" dirty="0"/>
              <a:t>Analytické studie: vyjadřování korelací mezi jevy a kauzalit. Technicky se realizuje jako testování statistických výsledků a výpočet hodnoty p.</a:t>
            </a:r>
          </a:p>
          <a:p>
            <a:pPr marL="0" indent="0">
              <a:buNone/>
            </a:pPr>
            <a:r>
              <a:rPr lang="cs-CZ" sz="1600" dirty="0"/>
              <a:t>8. Interpretace výsledků:</a:t>
            </a:r>
          </a:p>
          <a:p>
            <a:pPr marL="400050" lvl="1">
              <a:buNone/>
            </a:pPr>
            <a:r>
              <a:rPr lang="cs-CZ" sz="1400" dirty="0"/>
              <a:t>    jelikož epidemiologické studie studují zdraví nepřímo prostřednictvím znak popisujících zdraví jedince (počet vykouřených cigaret jako ukazatel rizika rakoviny plic, tělesná hmotnost jako predikční faktor rozvoje metabolického syndromu atd.), logickou součástí každé epidemiologické vysvětlení je hledání přijatelných (plauzibilních) vysvětlení jevů.</a:t>
            </a:r>
          </a:p>
          <a:p>
            <a:pPr marL="0" indent="0">
              <a:buNone/>
            </a:pPr>
            <a:r>
              <a:rPr lang="cs-CZ" sz="1600" dirty="0"/>
              <a:t>9. Nejistoty:</a:t>
            </a:r>
          </a:p>
          <a:p>
            <a:pPr marL="400050" lvl="1">
              <a:buNone/>
            </a:pPr>
            <a:r>
              <a:rPr lang="cs-CZ" sz="1400" dirty="0"/>
              <a:t>     Jsou důležitou součástí každé seriózní vědecké práce. Nejistoty mají původ v použitých metodách, z nichž každá má svoje vlastní omezení, dále v selekci výběrem výzkumného souboru a citlivostí požitých metod statistického hodnocení (týká se zejména analytických metod). Ve vědeckých pracích tvoří obsahovou náplň diskuse.</a:t>
            </a:r>
          </a:p>
          <a:p>
            <a:pPr marL="0" indent="0">
              <a:buNone/>
            </a:pPr>
            <a:r>
              <a:rPr lang="cs-CZ" sz="1600" dirty="0"/>
              <a:t>10. Prezentace výsledků</a:t>
            </a:r>
          </a:p>
          <a:p>
            <a:pPr marL="400050" lvl="1">
              <a:buNone/>
            </a:pPr>
            <a:r>
              <a:rPr lang="cs-CZ" sz="1400" dirty="0"/>
              <a:t>     Výsledky by měly být prezentovány srozumitelnou a přehlednou formou </a:t>
            </a:r>
            <a:r>
              <a:rPr lang="cs-CZ" sz="1400" dirty="0" err="1"/>
              <a:t>formou</a:t>
            </a:r>
            <a:r>
              <a:rPr lang="cs-CZ" sz="1400" dirty="0"/>
              <a:t> tabulek, grafů, schémat, map a komentářů k nim. Komentáře </a:t>
            </a:r>
          </a:p>
        </p:txBody>
      </p:sp>
    </p:spTree>
    <p:extLst>
      <p:ext uri="{BB962C8B-B14F-4D97-AF65-F5344CB8AC3E}">
        <p14:creationId xmlns:p14="http://schemas.microsoft.com/office/powerpoint/2010/main" val="779166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p:nvPr>
        </p:nvSpPr>
        <p:spPr>
          <a:prstGeom prst="rect">
            <a:avLst/>
          </a:prstGeom>
        </p:spPr>
        <p:txBody>
          <a:bodyPr/>
          <a:lstStyle>
            <a:lvl1pPr lvl="0">
              <a:defRPr/>
            </a:lvl1pPr>
          </a:lstStyle>
          <a:p>
            <a:pPr lvl="0" rtl="0"/>
            <a:r>
              <a:rPr lang="cs-CZ"/>
              <a:t>Zdroje dat</a:t>
            </a:r>
          </a:p>
        </p:txBody>
      </p:sp>
      <p:sp>
        <p:nvSpPr>
          <p:cNvPr id="3" name="Zástupný symbol pro text 2"/>
          <p:cNvSpPr txBox="1">
            <a:spLocks noGrp="1"/>
          </p:cNvSpPr>
          <p:nvPr>
            <p:ph idx="1"/>
          </p:nvPr>
        </p:nvSpPr>
        <p:spPr>
          <a:xfrm>
            <a:off x="1137409" y="1709080"/>
            <a:ext cx="10241786" cy="4597828"/>
          </a:xfrm>
          <a:prstGeom prst="rect">
            <a:avLst/>
          </a:prstGeom>
        </p:spPr>
        <p:txBody>
          <a:bodyPr vert="horz" lIns="91440" tIns="45720" rIns="91440" bIns="45720" rtlCol="0" anchor="t">
            <a:normAutofit fontScale="92500" lnSpcReduction="20000"/>
          </a:bodyPr>
          <a:lstStyle>
            <a:lvl1pPr lvl="0">
              <a:defRPr/>
            </a:lvl1pPr>
          </a:lstStyle>
          <a:p>
            <a:r>
              <a:rPr lang="cs-CZ" sz="2800" dirty="0">
                <a:ea typeface="+mn-lt"/>
                <a:cs typeface="+mn-lt"/>
              </a:rPr>
              <a:t>Vlastní výzkum, zpravidla na </a:t>
            </a:r>
            <a:r>
              <a:rPr lang="cs-CZ" sz="2800" dirty="0" err="1">
                <a:ea typeface="+mn-lt"/>
                <a:cs typeface="+mn-lt"/>
              </a:rPr>
              <a:t>dobrolnicích</a:t>
            </a:r>
            <a:r>
              <a:rPr lang="cs-CZ" sz="2800" dirty="0">
                <a:ea typeface="+mn-lt"/>
                <a:cs typeface="+mn-lt"/>
              </a:rPr>
              <a:t>, </a:t>
            </a:r>
            <a:r>
              <a:rPr lang="cs-CZ" sz="2800" dirty="0" err="1">
                <a:ea typeface="+mn-lt"/>
                <a:cs typeface="+mn-lt"/>
              </a:rPr>
              <a:t>kteřé</a:t>
            </a:r>
            <a:r>
              <a:rPr lang="cs-CZ" sz="2800" dirty="0">
                <a:ea typeface="+mn-lt"/>
                <a:cs typeface="+mn-lt"/>
              </a:rPr>
              <a:t> jsou ochotni</a:t>
            </a:r>
            <a:endParaRPr lang="en-US" sz="2800" dirty="0">
              <a:ea typeface="+mn-lt"/>
              <a:cs typeface="+mn-lt"/>
            </a:endParaRPr>
          </a:p>
          <a:p>
            <a:pPr lvl="1">
              <a:buFont typeface="Arial" charset="2"/>
              <a:buChar char="•"/>
            </a:pPr>
            <a:r>
              <a:rPr lang="cs-CZ" sz="2800" dirty="0">
                <a:ea typeface="+mn-lt"/>
                <a:cs typeface="+mn-lt"/>
              </a:rPr>
              <a:t>Vyplnit </a:t>
            </a:r>
            <a:r>
              <a:rPr lang="cs-CZ" sz="2800" b="1" dirty="0">
                <a:ea typeface="+mn-lt"/>
                <a:cs typeface="+mn-lt"/>
              </a:rPr>
              <a:t>dotazník</a:t>
            </a:r>
            <a:endParaRPr lang="en-US" sz="2800" b="1" dirty="0">
              <a:ea typeface="+mn-lt"/>
              <a:cs typeface="+mn-lt"/>
            </a:endParaRPr>
          </a:p>
          <a:p>
            <a:pPr lvl="1">
              <a:buFont typeface="Arial" charset="2"/>
              <a:buChar char="•"/>
            </a:pPr>
            <a:r>
              <a:rPr lang="cs-CZ" sz="2800" dirty="0">
                <a:ea typeface="+mn-lt"/>
                <a:cs typeface="+mn-lt"/>
              </a:rPr>
              <a:t>Absolvovat </a:t>
            </a:r>
            <a:r>
              <a:rPr lang="cs-CZ" sz="2800" b="1" dirty="0">
                <a:ea typeface="+mn-lt"/>
                <a:cs typeface="+mn-lt"/>
              </a:rPr>
              <a:t>Interview</a:t>
            </a:r>
            <a:endParaRPr lang="en-US" sz="2800" b="1" dirty="0">
              <a:ea typeface="+mn-lt"/>
              <a:cs typeface="+mn-lt"/>
            </a:endParaRPr>
          </a:p>
          <a:p>
            <a:pPr lvl="1">
              <a:buFont typeface="Arial" charset="2"/>
              <a:buChar char="•"/>
            </a:pPr>
            <a:r>
              <a:rPr lang="cs-CZ" sz="2800" dirty="0">
                <a:ea typeface="+mn-lt"/>
                <a:cs typeface="+mn-lt"/>
              </a:rPr>
              <a:t>Poskytnout vzorky pro </a:t>
            </a:r>
            <a:r>
              <a:rPr lang="cs-CZ" sz="2800" b="1" dirty="0">
                <a:ea typeface="+mn-lt"/>
                <a:cs typeface="+mn-lt"/>
              </a:rPr>
              <a:t>laboratorní analýzu, </a:t>
            </a:r>
            <a:r>
              <a:rPr lang="cs-CZ" sz="2800" dirty="0">
                <a:ea typeface="+mn-lt"/>
                <a:cs typeface="+mn-lt"/>
              </a:rPr>
              <a:t>je-li nezbytná </a:t>
            </a:r>
            <a:endParaRPr lang="cs-CZ" b="1" dirty="0">
              <a:ea typeface="+mn-lt"/>
              <a:cs typeface="+mn-lt"/>
            </a:endParaRPr>
          </a:p>
          <a:p>
            <a:pPr lvl="2"/>
            <a:r>
              <a:rPr lang="cs-CZ" sz="2600" dirty="0">
                <a:ea typeface="+mn-lt"/>
                <a:cs typeface="+mn-lt"/>
              </a:rPr>
              <a:t>(zejména v případech klinických analytických studií můžeme hledat souvislost mezi chováním zjištěním prostřednictvím dotazníku nebo interview (např. spotřeba ovoce a zeleniny) a tyto výsledky korelovat na laboratorní testy (např. Vylučování vit. C močí) </a:t>
            </a:r>
            <a:endParaRPr lang="cs-CZ" sz="2600" b="1"/>
          </a:p>
          <a:p>
            <a:pPr lvl="0"/>
            <a:r>
              <a:rPr lang="cs-CZ" sz="2800" dirty="0"/>
              <a:t>Rutinně sbíraná data o nemocnosti, úmrtnosti</a:t>
            </a:r>
            <a:endParaRPr lang="cs-CZ" dirty="0"/>
          </a:p>
          <a:p>
            <a:pPr lvl="1"/>
            <a:r>
              <a:rPr lang="cs-CZ" sz="2400" dirty="0"/>
              <a:t>Zvláštním případem jsou studie využívající rutinní evidence ze statistiky UZIS, ČSÚ, registry nemocí, úrazů, transplantací, lékařské záznamy praktických a odborných lékařů, časté je používání </a:t>
            </a:r>
            <a:r>
              <a:rPr lang="cs-CZ" sz="2400" u="sng" dirty="0"/>
              <a:t>záznamů o úmrtích</a:t>
            </a:r>
          </a:p>
          <a:p>
            <a:pPr lvl="1"/>
            <a:r>
              <a:rPr lang="cs-CZ" sz="2400" dirty="0"/>
              <a:t>Základ tzv. ekologických (korelačních) studií: můžeme studovat úmrtnost obyvatelstva v určitém území v závislosti na míře vzdělanosti obyvatelstva.</a:t>
            </a:r>
          </a:p>
          <a:p>
            <a:pPr lvl="0" rtl="0"/>
            <a:endParaRPr lang="cs-CZ" sz="2800" dirty="0"/>
          </a:p>
        </p:txBody>
      </p:sp>
    </p:spTree>
    <p:extLst>
      <p:ext uri="{BB962C8B-B14F-4D97-AF65-F5344CB8AC3E}">
        <p14:creationId xmlns:p14="http://schemas.microsoft.com/office/powerpoint/2010/main" val="516228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1286849" y="232022"/>
            <a:ext cx="3084844" cy="2103875"/>
          </a:xfrm>
        </p:spPr>
        <p:txBody>
          <a:bodyPr vert="horz" lIns="91440" tIns="45720" rIns="91440" bIns="45720" rtlCol="0" anchor="b">
            <a:normAutofit/>
          </a:bodyPr>
          <a:lstStyle/>
          <a:p>
            <a:r>
              <a:rPr lang="en-US" sz="3600" dirty="0" err="1">
                <a:solidFill>
                  <a:srgbClr val="000000"/>
                </a:solidFill>
              </a:rPr>
              <a:t>Ročenka</a:t>
            </a:r>
            <a:r>
              <a:rPr lang="en-US" sz="3600" dirty="0">
                <a:solidFill>
                  <a:srgbClr val="000000"/>
                </a:solidFill>
              </a:rPr>
              <a:t> UZIS</a:t>
            </a:r>
          </a:p>
        </p:txBody>
      </p:sp>
      <p:sp>
        <p:nvSpPr>
          <p:cNvPr id="3" name="TextovéPole 2">
            <a:extLst>
              <a:ext uri="{FF2B5EF4-FFF2-40B4-BE49-F238E27FC236}">
                <a16:creationId xmlns:a16="http://schemas.microsoft.com/office/drawing/2014/main" id="{8A0E5BF5-A31E-478E-9843-66CD66108DBB}"/>
              </a:ext>
            </a:extLst>
          </p:cNvPr>
          <p:cNvSpPr txBox="1"/>
          <p:nvPr/>
        </p:nvSpPr>
        <p:spPr>
          <a:xfrm>
            <a:off x="1481722" y="2668791"/>
            <a:ext cx="3084844" cy="3335519"/>
          </a:xfrm>
          <a:prstGeom prst="rect">
            <a:avLst/>
          </a:prstGeom>
        </p:spPr>
        <p:txBody>
          <a:bodyPr rot="0" spcFirstLastPara="0" vertOverflow="overflow" horzOverflow="overflow" vert="horz" lIns="0" tIns="45720" rIns="0" bIns="45720" numCol="1" spcCol="0" rtlCol="0" fromWordArt="0" anchorCtr="0" forceAA="0" compatLnSpc="1">
            <a:prstTxWarp prst="textNoShape">
              <a:avLst/>
            </a:prstTxWarp>
            <a:normAutofit/>
          </a:bodyPr>
          <a:lstStyle/>
          <a:p>
            <a:pPr defTabSz="914400">
              <a:lnSpc>
                <a:spcPct val="90000"/>
              </a:lnSpc>
              <a:spcAft>
                <a:spcPts val="600"/>
              </a:spcAft>
              <a:buClr>
                <a:schemeClr val="accent1"/>
              </a:buClr>
              <a:buFont typeface="Calibri" panose="020F0502020204030204" pitchFamily="34" charset="0"/>
            </a:pPr>
            <a:r>
              <a:rPr lang="cs-CZ" sz="1500">
                <a:solidFill>
                  <a:srgbClr val="000000"/>
                </a:solidFill>
              </a:rPr>
              <a:t>Ukázka dat z ročenky Ústavu zdravotnických informací a statistiky, které mohou tvořit vstupy tzv. ekologické studie.</a:t>
            </a:r>
          </a:p>
        </p:txBody>
      </p:sp>
      <p:pic>
        <p:nvPicPr>
          <p:cNvPr id="4" name="Obrázek 3"/>
          <p:cNvPicPr>
            <a:picLocks noChangeAspect="1"/>
          </p:cNvPicPr>
          <p:nvPr/>
        </p:nvPicPr>
        <p:blipFill>
          <a:blip r:embed="rId2"/>
          <a:stretch>
            <a:fillRect/>
          </a:stretch>
        </p:blipFill>
        <p:spPr>
          <a:xfrm>
            <a:off x="6109649" y="640080"/>
            <a:ext cx="4062818" cy="5577840"/>
          </a:xfrm>
          <a:prstGeom prst="rect">
            <a:avLst/>
          </a:prstGeom>
        </p:spPr>
      </p:pic>
    </p:spTree>
    <p:extLst>
      <p:ext uri="{BB962C8B-B14F-4D97-AF65-F5344CB8AC3E}">
        <p14:creationId xmlns:p14="http://schemas.microsoft.com/office/powerpoint/2010/main" val="4280562247"/>
      </p:ext>
    </p:extLst>
  </p:cSld>
  <p:clrMapOvr>
    <a:masterClrMapping/>
  </p:clrMapOvr>
</p:sld>
</file>

<file path=ppt/theme/theme1.xml><?xml version="1.0" encoding="utf-8"?>
<a:theme xmlns:a="http://schemas.openxmlformats.org/drawingml/2006/main" name="Oříznutí">
  <a:themeElements>
    <a:clrScheme name="Oříznutí">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Oříznutí">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říznutí">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1080</Words>
  <Application>Microsoft Office PowerPoint</Application>
  <PresentationFormat>Širokoúhlá obrazovka</PresentationFormat>
  <Paragraphs>64</Paragraphs>
  <Slides>10</Slides>
  <Notes>7</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Arial</vt:lpstr>
      <vt:lpstr>Calibri</vt:lpstr>
      <vt:lpstr>Franklin Gothic Book</vt:lpstr>
      <vt:lpstr>Oříznutí</vt:lpstr>
      <vt:lpstr>Epidemiologické studie I.</vt:lpstr>
      <vt:lpstr>Z historie</vt:lpstr>
      <vt:lpstr>Ještě několik poznámek k londýnské epidemii cholery (1854), během níž John Snow položil základy metodologické metody práce.</vt:lpstr>
      <vt:lpstr>Epidemiologie</vt:lpstr>
      <vt:lpstr>Postup práce v epidemiologické studii I.</vt:lpstr>
      <vt:lpstr>Postup práce v epidemiologické studii II.</vt:lpstr>
      <vt:lpstr>Postup práce v epidemiologické studii III.</vt:lpstr>
      <vt:lpstr>Zdroje dat</vt:lpstr>
      <vt:lpstr>Ročenka UZIS</vt:lpstr>
      <vt:lpstr>Závěr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Epidemiologické studie I.</dc:title>
  <dc:creator>Aleš Peřina</dc:creator>
  <cp:lastModifiedBy>Aleš Peřina</cp:lastModifiedBy>
  <cp:revision>1</cp:revision>
  <dcterms:created xsi:type="dcterms:W3CDTF">2020-03-26T14:12:40Z</dcterms:created>
  <dcterms:modified xsi:type="dcterms:W3CDTF">2020-03-26T14:18:29Z</dcterms:modified>
</cp:coreProperties>
</file>