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300" r:id="rId3"/>
    <p:sldId id="301" r:id="rId4"/>
    <p:sldId id="302" r:id="rId5"/>
    <p:sldId id="298" r:id="rId6"/>
    <p:sldId id="303" r:id="rId7"/>
    <p:sldId id="304" r:id="rId8"/>
    <p:sldId id="299" r:id="rId9"/>
    <p:sldId id="292" r:id="rId10"/>
    <p:sldId id="290" r:id="rId11"/>
    <p:sldId id="291" r:id="rId12"/>
    <p:sldId id="293" r:id="rId13"/>
    <p:sldId id="294" r:id="rId14"/>
    <p:sldId id="272" r:id="rId15"/>
    <p:sldId id="278" r:id="rId16"/>
    <p:sldId id="279" r:id="rId17"/>
    <p:sldId id="280" r:id="rId18"/>
    <p:sldId id="287" r:id="rId19"/>
    <p:sldId id="28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972" autoAdjust="0"/>
  </p:normalViewPr>
  <p:slideViewPr>
    <p:cSldViewPr snapToGrid="0">
      <p:cViewPr>
        <p:scale>
          <a:sx n="90" d="100"/>
          <a:sy n="90" d="100"/>
        </p:scale>
        <p:origin x="-907" y="-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š Peřina" userId="e8b1e395-a74c-486d-a5a8-05928ba82ec3" providerId="ADAL" clId="{3872FCB9-42DD-4787-AC9F-4977EA38BB7D}"/>
    <pc:docChg chg="custSel addSld modSld">
      <pc:chgData name="Aleš Peřina" userId="e8b1e395-a74c-486d-a5a8-05928ba82ec3" providerId="ADAL" clId="{3872FCB9-42DD-4787-AC9F-4977EA38BB7D}" dt="2020-02-24T13:26:29.985" v="242" actId="20577"/>
      <pc:docMkLst>
        <pc:docMk/>
      </pc:docMkLst>
      <pc:sldChg chg="addSp delSp modSp add">
        <pc:chgData name="Aleš Peřina" userId="e8b1e395-a74c-486d-a5a8-05928ba82ec3" providerId="ADAL" clId="{3872FCB9-42DD-4787-AC9F-4977EA38BB7D}" dt="2020-02-24T13:26:29.985" v="242" actId="20577"/>
        <pc:sldMkLst>
          <pc:docMk/>
          <pc:sldMk cId="235406459" sldId="299"/>
        </pc:sldMkLst>
        <pc:spChg chg="mod">
          <ac:chgData name="Aleš Peřina" userId="e8b1e395-a74c-486d-a5a8-05928ba82ec3" providerId="ADAL" clId="{3872FCB9-42DD-4787-AC9F-4977EA38BB7D}" dt="2020-02-24T13:24:04.746" v="48" actId="1076"/>
          <ac:spMkLst>
            <pc:docMk/>
            <pc:sldMk cId="235406459" sldId="299"/>
            <ac:spMk id="2" creationId="{594E2FDA-32AF-4681-A4C6-788987CC3C75}"/>
          </ac:spMkLst>
        </pc:spChg>
        <pc:spChg chg="add del mod">
          <ac:chgData name="Aleš Peřina" userId="e8b1e395-a74c-486d-a5a8-05928ba82ec3" providerId="ADAL" clId="{3872FCB9-42DD-4787-AC9F-4977EA38BB7D}" dt="2020-02-24T13:23:32.194" v="39" actId="931"/>
          <ac:spMkLst>
            <pc:docMk/>
            <pc:sldMk cId="235406459" sldId="299"/>
            <ac:spMk id="5" creationId="{D1BF85AF-31FB-45D7-85BD-5FAFAA713E7C}"/>
          </ac:spMkLst>
        </pc:spChg>
        <pc:spChg chg="add mod">
          <ac:chgData name="Aleš Peřina" userId="e8b1e395-a74c-486d-a5a8-05928ba82ec3" providerId="ADAL" clId="{3872FCB9-42DD-4787-AC9F-4977EA38BB7D}" dt="2020-02-24T13:26:29.985" v="242" actId="20577"/>
          <ac:spMkLst>
            <pc:docMk/>
            <pc:sldMk cId="235406459" sldId="299"/>
            <ac:spMk id="6" creationId="{81FF317C-D387-40A2-8B06-7DD165B0015B}"/>
          </ac:spMkLst>
        </pc:spChg>
        <pc:spChg chg="add del mod">
          <ac:chgData name="Aleš Peřina" userId="e8b1e395-a74c-486d-a5a8-05928ba82ec3" providerId="ADAL" clId="{3872FCB9-42DD-4787-AC9F-4977EA38BB7D}" dt="2020-02-24T13:23:47.892" v="43" actId="478"/>
          <ac:spMkLst>
            <pc:docMk/>
            <pc:sldMk cId="235406459" sldId="299"/>
            <ac:spMk id="10" creationId="{045457BA-B2C5-47B5-8499-8ABD2E852850}"/>
          </ac:spMkLst>
        </pc:spChg>
        <pc:picChg chg="add del mod">
          <ac:chgData name="Aleš Peřina" userId="e8b1e395-a74c-486d-a5a8-05928ba82ec3" providerId="ADAL" clId="{3872FCB9-42DD-4787-AC9F-4977EA38BB7D}" dt="2020-02-24T13:23:26.353" v="38" actId="478"/>
          <ac:picMkLst>
            <pc:docMk/>
            <pc:sldMk cId="235406459" sldId="299"/>
            <ac:picMk id="4" creationId="{8483292E-D55C-4FE7-8978-81FEC7109F3A}"/>
          </ac:picMkLst>
        </pc:picChg>
        <pc:picChg chg="add del mod">
          <ac:chgData name="Aleš Peřina" userId="e8b1e395-a74c-486d-a5a8-05928ba82ec3" providerId="ADAL" clId="{3872FCB9-42DD-4787-AC9F-4977EA38BB7D}" dt="2020-02-24T13:23:42.925" v="42" actId="478"/>
          <ac:picMkLst>
            <pc:docMk/>
            <pc:sldMk cId="235406459" sldId="299"/>
            <ac:picMk id="8" creationId="{572CDD1D-160B-445F-8B22-B651AA894461}"/>
          </ac:picMkLst>
        </pc:picChg>
        <pc:picChg chg="add mod">
          <ac:chgData name="Aleš Peřina" userId="e8b1e395-a74c-486d-a5a8-05928ba82ec3" providerId="ADAL" clId="{3872FCB9-42DD-4787-AC9F-4977EA38BB7D}" dt="2020-02-24T13:23:56.358" v="45" actId="14100"/>
          <ac:picMkLst>
            <pc:docMk/>
            <pc:sldMk cId="235406459" sldId="299"/>
            <ac:picMk id="12" creationId="{75EE5241-9B9E-4B28-88CA-33606FE87FB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06:52:22.0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06:52:22.7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06:52:23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06:52:24.6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06:52:26.9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06:52:30.7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2BB9B-96E7-4813-A937-52BD741D1D03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CA25-9121-492B-B273-5845C1188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81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CA25-9121-492B-B273-5845C118864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18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CA25-9121-492B-B273-5845C118864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794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316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CA25-9121-492B-B273-5845C118864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983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CA25-9121-492B-B273-5845C118864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50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CA25-9121-492B-B273-5845C118864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47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CA25-9121-492B-B273-5845C118864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14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CA25-9121-492B-B273-5845C118864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01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CA25-9121-492B-B273-5845C118864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5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CA25-9121-492B-B273-5845C118864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10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CA25-9121-492B-B273-5845C118864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13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CA25-9121-492B-B273-5845C118864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41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CA25-9121-492B-B273-5845C118864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79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66798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2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7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7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98349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8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8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3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9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8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20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542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0" Type="http://schemas.openxmlformats.org/officeDocument/2006/relationships/customXml" Target="../ink/ink5.xml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Epidemiologické studie II.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Aleš Peřina, </a:t>
            </a:r>
            <a:r>
              <a:rPr lang="cs-CZ" dirty="0" err="1"/>
              <a:t>Ph</a:t>
            </a:r>
            <a:r>
              <a:rPr lang="cs-CZ" dirty="0"/>
              <a:t>. D.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98EF250-9E4A-4EB4-95FD-D72F88B53512}"/>
              </a:ext>
            </a:extLst>
          </p:cNvPr>
          <p:cNvSpPr/>
          <p:nvPr/>
        </p:nvSpPr>
        <p:spPr>
          <a:xfrm>
            <a:off x="1602658" y="493209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" dirty="0"/>
              <a:t>První čá st tématu věnovaného epidemiologickým studiím (odučeno 5. 3. 2020) bylo věnováno typům dat, které se používají pro účely epidemiologického výzkumu a také tomu, </a:t>
            </a:r>
            <a:r>
              <a:rPr lang="cs-CZ" dirty="0"/>
              <a:t>jak</a:t>
            </a:r>
            <a:r>
              <a:rPr lang="cs" dirty="0"/>
              <a:t> lze data získávat.Druhá část se věnuje možnostem zpra</a:t>
            </a:r>
            <a:r>
              <a:rPr lang="cs-CZ" dirty="0" err="1"/>
              <a:t>cování</a:t>
            </a:r>
            <a:r>
              <a:rPr lang="cs-CZ" dirty="0"/>
              <a:t> dat.</a:t>
            </a:r>
          </a:p>
        </p:txBody>
      </p:sp>
    </p:spTree>
    <p:extLst>
      <p:ext uri="{BB962C8B-B14F-4D97-AF65-F5344CB8AC3E}">
        <p14:creationId xmlns:p14="http://schemas.microsoft.com/office/powerpoint/2010/main" val="116492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 rtl="0"/>
            <a:r>
              <a:rPr lang="cs-CZ" dirty="0"/>
              <a:t>Incidence a prevalence: způsob vyjadřování následku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677334" y="2160589"/>
            <a:ext cx="8596668" cy="4277156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r>
              <a:rPr lang="cs-CZ" dirty="0"/>
              <a:t>Incidence: nově vzniklé případy </a:t>
            </a:r>
          </a:p>
          <a:p>
            <a:pPr lvl="1"/>
            <a:r>
              <a:rPr lang="cs-CZ" dirty="0" err="1"/>
              <a:t>Osobočas</a:t>
            </a:r>
            <a:r>
              <a:rPr lang="cs-CZ" dirty="0"/>
              <a:t> je zvláštním ukazatelem využívaným zejména v populačních studiích na bázi rutinně sbíraných dat. Vyjadřuje počet účastníků studie násobený délkou studie</a:t>
            </a:r>
          </a:p>
          <a:p>
            <a:pPr lvl="2"/>
            <a:r>
              <a:rPr lang="cs-CZ" dirty="0"/>
              <a:t>30 osob během 2-leté </a:t>
            </a:r>
            <a:r>
              <a:rPr lang="cs-CZ" dirty="0" err="1"/>
              <a:t>kohortové</a:t>
            </a:r>
            <a:r>
              <a:rPr lang="cs-CZ" dirty="0"/>
              <a:t> studie je 60 </a:t>
            </a:r>
            <a:r>
              <a:rPr lang="cs-CZ" dirty="0" err="1"/>
              <a:t>osobooroků</a:t>
            </a:r>
            <a:endParaRPr lang="cs-CZ" dirty="0"/>
          </a:p>
          <a:p>
            <a:r>
              <a:rPr lang="cs-CZ" dirty="0"/>
              <a:t>Prevalence: existující případy k určitému datu (bodová) nebo období (intervalová; např. během roku).</a:t>
            </a:r>
          </a:p>
          <a:p>
            <a:pPr lvl="1"/>
            <a:r>
              <a:rPr lang="cs-CZ" dirty="0"/>
              <a:t>Prevalenci snižují vyléčení nebo zemřelí.</a:t>
            </a:r>
          </a:p>
          <a:p>
            <a:pPr lvl="1"/>
            <a:r>
              <a:rPr lang="cs-CZ" dirty="0"/>
              <a:t>Prevalenci zvyšují chronicky nemocní.</a:t>
            </a:r>
          </a:p>
          <a:p>
            <a:r>
              <a:rPr lang="cs-CZ" dirty="0"/>
              <a:t>Incidence a </a:t>
            </a:r>
            <a:r>
              <a:rPr lang="cs-CZ" dirty="0" err="1"/>
              <a:t>pravelence</a:t>
            </a:r>
            <a:r>
              <a:rPr lang="cs-CZ" dirty="0"/>
              <a:t> se vyjadřují v relativních číslech vztažených k vhodnému základu (obvykle 100 tis. osob)</a:t>
            </a:r>
          </a:p>
        </p:txBody>
      </p:sp>
    </p:spTree>
    <p:extLst>
      <p:ext uri="{BB962C8B-B14F-4D97-AF65-F5344CB8AC3E}">
        <p14:creationId xmlns:p14="http://schemas.microsoft.com/office/powerpoint/2010/main" val="305612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Studovaná populace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38275"/>
            <a:ext cx="7336366" cy="4603087"/>
          </a:xfrm>
        </p:spPr>
        <p:txBody>
          <a:bodyPr/>
          <a:lstStyle/>
          <a:p>
            <a:pPr marL="0" lvl="0" indent="0">
              <a:buNone/>
            </a:pPr>
            <a:r>
              <a:rPr lang="cs-CZ" dirty="0"/>
              <a:t>Nejpřesnější údaje lze získat vyšetření každé osoby z populace. Hovoříme o tzv. vyčerpávajícím šetření. To však bývá neúměrně nákladné a mnohdy neproveditelné. Provádíme proto:</a:t>
            </a:r>
          </a:p>
          <a:p>
            <a:pPr lvl="0"/>
            <a:r>
              <a:rPr lang="cs-CZ" b="1" dirty="0"/>
              <a:t>reprezentativní výběr </a:t>
            </a:r>
            <a:r>
              <a:rPr lang="cs-CZ" dirty="0"/>
              <a:t>tak, aby reprezentativní vzorek populace svoji strukturou napodoboval základní populaci.</a:t>
            </a:r>
          </a:p>
          <a:p>
            <a:pPr lvl="0"/>
            <a:r>
              <a:rPr lang="cs-CZ" dirty="0"/>
              <a:t>Kritéria pro dosažení reprezentativnosti:</a:t>
            </a:r>
          </a:p>
          <a:p>
            <a:pPr lvl="1"/>
            <a:r>
              <a:rPr lang="cs-CZ" dirty="0"/>
              <a:t>Randomizace (nahodilost) výběru. Každý musí mít stejnou šanci stát se prvkem výběrového souboru.</a:t>
            </a:r>
          </a:p>
          <a:p>
            <a:pPr lvl="1"/>
            <a:r>
              <a:rPr lang="cs-CZ" dirty="0"/>
              <a:t>Stratifikace (rozvrstvení) tak, aby procentuální zastoupení různých vrstev populace (tzn. pohlaví, podíl osob se základním, středním a vysokým vzděláním atd.) bylo podobné, jako v základní populaci.</a:t>
            </a:r>
          </a:p>
        </p:txBody>
      </p:sp>
      <p:pic>
        <p:nvPicPr>
          <p:cNvPr id="4" name="Zástupný symbol pro text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93099" y="2107003"/>
            <a:ext cx="3395099" cy="29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9543"/>
          </a:xfrm>
        </p:spPr>
        <p:txBody>
          <a:bodyPr/>
          <a:lstStyle/>
          <a:p>
            <a:r>
              <a:rPr lang="cs-CZ" dirty="0"/>
              <a:t>Senzitivita a specificita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45343"/>
            <a:ext cx="10689166" cy="4596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Studované znaky zdraví musí být validní, senzitivní a specifické:</a:t>
            </a:r>
          </a:p>
          <a:p>
            <a:r>
              <a:rPr lang="cs-CZ" sz="2000" dirty="0"/>
              <a:t>Validita</a:t>
            </a:r>
          </a:p>
          <a:p>
            <a:pPr lvl="1"/>
            <a:r>
              <a:rPr lang="cs-CZ" sz="1800" dirty="0"/>
              <a:t>Popisuje studovaný znak, situaci, kterou hodláme studovat? Ptáme se:</a:t>
            </a:r>
          </a:p>
          <a:p>
            <a:pPr lvl="2"/>
            <a:r>
              <a:rPr lang="cs-CZ" sz="1600" dirty="0"/>
              <a:t>Lze z frekvence konzumace potravin skutečně usuzovat na zdravotní stav? Není třeba zúžit skupinu sledovaných potravin?</a:t>
            </a:r>
          </a:p>
          <a:p>
            <a:r>
              <a:rPr lang="cs-CZ" sz="2000" dirty="0"/>
              <a:t>Senzitivita a specificita</a:t>
            </a:r>
          </a:p>
          <a:p>
            <a:pPr lvl="1"/>
            <a:r>
              <a:rPr lang="cs-CZ" sz="1800" dirty="0"/>
              <a:t>Senzitivita: úspěšnost záchytu sledovaného znaku</a:t>
            </a:r>
          </a:p>
          <a:p>
            <a:pPr lvl="2"/>
            <a:r>
              <a:rPr lang="cs-CZ" sz="1600" dirty="0"/>
              <a:t>Test na okultní krvácení (přítomnost krve ve stolici)  je velmi senzitivní, protože zachytí i velmi malé množství krve</a:t>
            </a:r>
          </a:p>
          <a:p>
            <a:pPr lvl="1"/>
            <a:r>
              <a:rPr lang="cs-CZ" sz="1800" dirty="0"/>
              <a:t>Specificita: schopnost testu odlišit případy, které znak nemají</a:t>
            </a:r>
          </a:p>
          <a:p>
            <a:pPr lvl="2"/>
            <a:r>
              <a:rPr lang="cs-CZ" sz="1600" dirty="0"/>
              <a:t>Test na okultní krvácení je velmi málo specifický, protože jeho účelem je rozpoznat nemocné s kolorektálním karcinomem, avšak velmi mnoho diagnostikovaných kolorektálním karcinomem netrpí.</a:t>
            </a:r>
          </a:p>
        </p:txBody>
      </p:sp>
    </p:spTree>
    <p:extLst>
      <p:ext uri="{BB962C8B-B14F-4D97-AF65-F5344CB8AC3E}">
        <p14:creationId xmlns:p14="http://schemas.microsoft.com/office/powerpoint/2010/main" val="43909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Senzitivita a specificita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97079"/>
              </p:ext>
            </p:extLst>
          </p:nvPr>
        </p:nvGraphicFramePr>
        <p:xfrm>
          <a:off x="1371600" y="2531491"/>
          <a:ext cx="859631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6606">
                  <a:extLst>
                    <a:ext uri="{9D8B030D-6E8A-4147-A177-3AD203B41FA5}">
                      <a16:colId xmlns:a16="http://schemas.microsoft.com/office/drawing/2014/main" val="1106643199"/>
                    </a:ext>
                  </a:extLst>
                </a:gridCol>
                <a:gridCol w="2784269">
                  <a:extLst>
                    <a:ext uri="{9D8B030D-6E8A-4147-A177-3AD203B41FA5}">
                      <a16:colId xmlns:a16="http://schemas.microsoft.com/office/drawing/2014/main" val="2236036979"/>
                    </a:ext>
                  </a:extLst>
                </a:gridCol>
                <a:gridCol w="2865438">
                  <a:extLst>
                    <a:ext uri="{9D8B030D-6E8A-4147-A177-3AD203B41FA5}">
                      <a16:colId xmlns:a16="http://schemas.microsoft.com/office/drawing/2014/main" val="2824460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Má pozitivní</a:t>
                      </a:r>
                      <a:r>
                        <a:rPr lang="cs-CZ" sz="2800" baseline="0" dirty="0"/>
                        <a:t> výsledek testu</a:t>
                      </a:r>
                      <a:endParaRPr lang="cs-CZ" sz="28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Má negativní výsledek testu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18004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Je nemocný/-á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Skutečně pozitivní</a:t>
                      </a:r>
                    </a:p>
                    <a:p>
                      <a:pPr algn="ctr"/>
                      <a:r>
                        <a:rPr lang="cs-CZ" sz="1800" dirty="0">
                          <a:latin typeface="+mj-lt"/>
                        </a:rPr>
                        <a:t>(SENZITIVITA)</a:t>
                      </a:r>
                    </a:p>
                  </a:txBody>
                  <a:tcPr marL="74751" marR="747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Falešně negativní</a:t>
                      </a:r>
                    </a:p>
                  </a:txBody>
                  <a:tcPr marL="74751" marR="7475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62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Je zdravý/-á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Falešně pozitivní</a:t>
                      </a:r>
                    </a:p>
                  </a:txBody>
                  <a:tcPr marL="74751" marR="7475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Skutečně negativní</a:t>
                      </a:r>
                    </a:p>
                    <a:p>
                      <a:pPr algn="ctr"/>
                      <a:r>
                        <a:rPr lang="cs-CZ" sz="1800" dirty="0">
                          <a:latin typeface="+mj-lt"/>
                        </a:rPr>
                        <a:t>(SPECIFICITA)</a:t>
                      </a:r>
                    </a:p>
                  </a:txBody>
                  <a:tcPr marL="74751" marR="747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070311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A28FD6F6-756C-48BC-9730-0A927A8C7A61}"/>
              </a:ext>
            </a:extLst>
          </p:cNvPr>
          <p:cNvSpPr txBox="1"/>
          <p:nvPr/>
        </p:nvSpPr>
        <p:spPr>
          <a:xfrm>
            <a:off x="1181100" y="1533525"/>
            <a:ext cx="828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Vztah mezi senzitivitou a specificitou lze vyjádřit i graficky.</a:t>
            </a:r>
          </a:p>
          <a:p>
            <a:r>
              <a:rPr lang="cs-CZ" dirty="0"/>
              <a:t>Zapamatujte si zejména, co vyjadřují jednotlivé výroky na průniku řádků a sloupců.</a:t>
            </a:r>
          </a:p>
        </p:txBody>
      </p:sp>
    </p:spTree>
    <p:extLst>
      <p:ext uri="{BB962C8B-B14F-4D97-AF65-F5344CB8AC3E}">
        <p14:creationId xmlns:p14="http://schemas.microsoft.com/office/powerpoint/2010/main" val="81927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cs-CZ" dirty="0"/>
              <a:t>Typy studií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1371600" y="1574800"/>
            <a:ext cx="9601200" cy="4292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lvl="0">
              <a:defRPr/>
            </a:lvl1pPr>
          </a:lstStyle>
          <a:p>
            <a:pPr lvl="0" rtl="0"/>
            <a:r>
              <a:rPr lang="cs-CZ" dirty="0"/>
              <a:t>Deskriptivní studie: popisují výskyt studovaného jevu, vhodné pro formulaci hypotéz.</a:t>
            </a:r>
          </a:p>
          <a:p>
            <a:pPr lvl="0" rtl="0"/>
            <a:r>
              <a:rPr lang="cs-CZ" dirty="0"/>
              <a:t>Analytická studie pracují se zkoumaným a kontrolním souborem, tyto se vzájemně porovnávají:</a:t>
            </a:r>
          </a:p>
          <a:p>
            <a:pPr lvl="1"/>
            <a:r>
              <a:rPr lang="cs-CZ" dirty="0"/>
              <a:t>Ekologická: měří korelaci mezi dvěma znaky, např. spotřebu potravin a incidenci nemocí, vycházejí zpravidla z populačních dat o úmrtnosti a nemocnosti.</a:t>
            </a:r>
          </a:p>
          <a:p>
            <a:pPr lvl="1" rtl="0"/>
            <a:r>
              <a:rPr lang="cs-CZ" dirty="0"/>
              <a:t>Případů a kontrol (case – </a:t>
            </a:r>
            <a:r>
              <a:rPr lang="cs-CZ" dirty="0" err="1"/>
              <a:t>control</a:t>
            </a:r>
            <a:r>
              <a:rPr lang="cs-CZ" dirty="0"/>
              <a:t>) je pravidla retrospektivní. Na základě tzv. </a:t>
            </a:r>
            <a:r>
              <a:rPr lang="cs-CZ" dirty="0" err="1"/>
              <a:t>inclusion</a:t>
            </a:r>
            <a:r>
              <a:rPr lang="cs-CZ" dirty="0"/>
              <a:t> a </a:t>
            </a:r>
            <a:r>
              <a:rPr lang="cs-CZ" dirty="0" err="1"/>
              <a:t>exclusion</a:t>
            </a:r>
            <a:r>
              <a:rPr lang="cs-CZ" dirty="0"/>
              <a:t> kritérií určíme osoby s přítomností znaku a nemoci. Kontrolním souborem jsou pak osoby, které znak (nemoc) nemají. Pátráme po rozdílech v </a:t>
            </a:r>
            <a:r>
              <a:rPr lang="cs-CZ" b="1" dirty="0"/>
              <a:t>expozičních proměnných.</a:t>
            </a:r>
          </a:p>
          <a:p>
            <a:pPr lvl="1" rtl="0"/>
            <a:r>
              <a:rPr lang="cs-CZ" dirty="0" err="1"/>
              <a:t>Kohortová</a:t>
            </a:r>
            <a:r>
              <a:rPr lang="cs-CZ" dirty="0"/>
              <a:t> je zpravidla prospektivní a dobré </a:t>
            </a:r>
            <a:r>
              <a:rPr lang="cs-CZ" dirty="0" err="1"/>
              <a:t>kohortové</a:t>
            </a:r>
            <a:r>
              <a:rPr lang="cs-CZ" dirty="0"/>
              <a:t> studie trvají řadu let. Na začátku studie jsou definovány populační skupiny, u nich se </a:t>
            </a:r>
            <a:r>
              <a:rPr lang="cs-CZ" dirty="0" err="1"/>
              <a:t>pživoředpokládají</a:t>
            </a:r>
            <a:r>
              <a:rPr lang="cs-CZ" dirty="0"/>
              <a:t> odlišné expoziční znaky (studenti, ekonomicky aktivní lidí, chroničtí nemocní). V průběhu studie se sledují měnící se životní a pracovní podmínky a způsob života, Nakonec zhodnotíme, do jaké míry různé expozice ovlivnily zdraví. </a:t>
            </a:r>
          </a:p>
          <a:p>
            <a:pPr lvl="0" rtl="0"/>
            <a:r>
              <a:rPr lang="cs-CZ" dirty="0"/>
              <a:t>Kontrolovaný experiment</a:t>
            </a:r>
          </a:p>
          <a:p>
            <a:pPr lvl="1"/>
            <a:r>
              <a:rPr lang="cs-CZ" dirty="0"/>
              <a:t>Na populační úrovni prakticky nerealizovatelný. Nejčastěji se využívá v klinickém výzkumu. Jedna skupina osob dostává lék, druhá neúčinné placebo a porovnáváme dopad na zdraví (vyléčení nemoci).</a:t>
            </a:r>
          </a:p>
          <a:p>
            <a:pPr lvl="1"/>
            <a:r>
              <a:rPr lang="cs-CZ" dirty="0"/>
              <a:t>Kontrolovaný experiment podléhá náročným etickým kritériím.</a:t>
            </a:r>
          </a:p>
        </p:txBody>
      </p:sp>
    </p:spTree>
    <p:extLst>
      <p:ext uri="{BB962C8B-B14F-4D97-AF65-F5344CB8AC3E}">
        <p14:creationId xmlns:p14="http://schemas.microsoft.com/office/powerpoint/2010/main" val="262234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F8F8-C98F-49B0-9D4D-F34B716F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27" y="228514"/>
            <a:ext cx="9601200" cy="929726"/>
          </a:xfrm>
        </p:spPr>
        <p:txBody>
          <a:bodyPr/>
          <a:lstStyle/>
          <a:p>
            <a:r>
              <a:rPr lang="cs-CZ" dirty="0">
                <a:cs typeface="Calibri Light"/>
              </a:rPr>
              <a:t>Analytické studie, smyšlený příklad:</a:t>
            </a:r>
            <a:endParaRPr lang="cs-CZ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ADDB0-D08E-45B3-8702-2CB965BC7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83326"/>
              </p:ext>
            </p:extLst>
          </p:nvPr>
        </p:nvGraphicFramePr>
        <p:xfrm>
          <a:off x="1867907" y="2065383"/>
          <a:ext cx="8168640" cy="1752600"/>
        </p:xfrm>
        <a:graphic>
          <a:graphicData uri="http://schemas.openxmlformats.org/drawingml/2006/table">
            <a:tbl>
              <a:tblPr firstRow="1" firstCol="1" lastRow="1" lastCol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389835927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4007759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7062033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54373716"/>
                    </a:ext>
                  </a:extLst>
                </a:gridCol>
              </a:tblGrid>
              <a:tr h="5332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Pozorované četnosti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Zdroje </a:t>
                      </a:r>
                      <a:r>
                        <a:rPr lang="cs-CZ" noProof="0" dirty="0" err="1"/>
                        <a:t>Fe</a:t>
                      </a:r>
                      <a:r>
                        <a:rPr lang="cs-CZ" noProof="0" dirty="0"/>
                        <a:t> nedostatečné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Zdroje </a:t>
                      </a:r>
                      <a:r>
                        <a:rPr lang="cs-CZ" noProof="0" dirty="0" err="1"/>
                        <a:t>Fe</a:t>
                      </a:r>
                      <a:r>
                        <a:rPr lang="cs-CZ" noProof="0" dirty="0"/>
                        <a:t> dostatečné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9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Anemie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334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7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Anemie 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1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294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509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562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5528B09-317C-4BE7-8E8F-C4A83E676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03352"/>
              </p:ext>
            </p:extLst>
          </p:nvPr>
        </p:nvGraphicFramePr>
        <p:xfrm>
          <a:off x="1867907" y="4023188"/>
          <a:ext cx="8168640" cy="2565400"/>
        </p:xfrm>
        <a:graphic>
          <a:graphicData uri="http://schemas.openxmlformats.org/drawingml/2006/table">
            <a:tbl>
              <a:tblPr firstRow="1" firstCol="1" lastRow="1" lastCol="1" bandRow="1">
                <a:tableStyleId>{93296810-A885-4BE3-A3E7-6D5BEEA58F35}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389835927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4007759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7062033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54373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Očekávané četnosti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Zdroje </a:t>
                      </a:r>
                      <a:r>
                        <a:rPr lang="cs-CZ" noProof="0" dirty="0" err="1"/>
                        <a:t>Fe</a:t>
                      </a:r>
                      <a:r>
                        <a:rPr lang="cs-CZ" noProof="0" dirty="0"/>
                        <a:t> nedostatečné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Zdroje </a:t>
                      </a:r>
                      <a:r>
                        <a:rPr lang="cs-CZ" noProof="0" dirty="0" err="1"/>
                        <a:t>Fe</a:t>
                      </a:r>
                      <a:r>
                        <a:rPr lang="cs-CZ" noProof="0" dirty="0"/>
                        <a:t> dostatečné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9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Anemie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noProof="0" dirty="0"/>
                        <a:t>193</a:t>
                      </a:r>
                    </a:p>
                    <a:p>
                      <a:pPr lvl="0" algn="ctr">
                        <a:buNone/>
                      </a:pPr>
                      <a:r>
                        <a:rPr lang="cs-CZ" i="1" noProof="0" dirty="0"/>
                        <a:t> </a:t>
                      </a:r>
                      <a:r>
                        <a:rPr lang="cs-CZ" sz="1600" i="1" noProof="0" dirty="0"/>
                        <a:t>= 294x334/50</a:t>
                      </a:r>
                      <a:r>
                        <a:rPr lang="cs-CZ" sz="1600" noProof="0" dirty="0"/>
                        <a:t>9</a:t>
                      </a:r>
                      <a:endParaRPr lang="cs-CZ" noProof="0" dirty="0"/>
                    </a:p>
                    <a:p>
                      <a:pPr lvl="0" algn="ctr">
                        <a:buNone/>
                      </a:pPr>
                      <a:r>
                        <a:rPr lang="cs-CZ" noProof="0" dirty="0">
                          <a:solidFill>
                            <a:srgbClr val="7030A0"/>
                          </a:solidFill>
                        </a:rPr>
                        <a:t>- 12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/>
                        <a:t>141 </a:t>
                      </a:r>
                    </a:p>
                    <a:p>
                      <a:pPr lvl="0" algn="ctr">
                        <a:buNone/>
                      </a:pPr>
                      <a:endParaRPr lang="cs-CZ" noProof="0" dirty="0">
                        <a:solidFill>
                          <a:srgbClr val="7030A0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cs-CZ" noProof="0" dirty="0">
                          <a:solidFill>
                            <a:srgbClr val="7030A0"/>
                          </a:solidFill>
                        </a:rPr>
                        <a:t>+ 12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334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7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Anemie 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/>
                        <a:t>101</a:t>
                      </a:r>
                    </a:p>
                    <a:p>
                      <a:pPr lvl="0" algn="ctr">
                        <a:buNone/>
                      </a:pPr>
                      <a:r>
                        <a:rPr lang="cs-CZ" noProof="0" dirty="0">
                          <a:solidFill>
                            <a:srgbClr val="7030A0"/>
                          </a:solidFill>
                        </a:rPr>
                        <a:t>+ 12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/>
                        <a:t>74</a:t>
                      </a:r>
                    </a:p>
                    <a:p>
                      <a:pPr lvl="0" algn="ctr">
                        <a:buNone/>
                      </a:pPr>
                      <a:r>
                        <a:rPr lang="cs-CZ" noProof="0" dirty="0">
                          <a:solidFill>
                            <a:srgbClr val="7030A0"/>
                          </a:solidFill>
                        </a:rPr>
                        <a:t>- 12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1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294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509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5626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AC15AD9B-4C04-4E6E-86BC-256E3851BE67}"/>
              </a:ext>
            </a:extLst>
          </p:cNvPr>
          <p:cNvSpPr txBox="1"/>
          <p:nvPr/>
        </p:nvSpPr>
        <p:spPr>
          <a:xfrm>
            <a:off x="1151627" y="883920"/>
            <a:ext cx="106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Výsledky studie shromáždíme do čtyřpolní tabulky, jak ukazuje horní tabulka. První možností vyhodnocení je výpočet pozorovaných a očekávaných četností, jak znázorňuje dolní tabulka. Zvyšující se rozdíl mezi pozorovanými a očekávanými četnostmi může být důkazem existence závislosti. Ve smyšleném příkladu je rozdíl pouze12-ti osob na souboru 509 pacientů. Tento postup je nezávislý na typu použité studie.</a:t>
            </a:r>
          </a:p>
        </p:txBody>
      </p:sp>
    </p:spTree>
    <p:extLst>
      <p:ext uri="{BB962C8B-B14F-4D97-AF65-F5344CB8AC3E}">
        <p14:creationId xmlns:p14="http://schemas.microsoft.com/office/powerpoint/2010/main" val="417808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F8F8-C98F-49B0-9D4D-F34B716F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27" y="228514"/>
            <a:ext cx="9601200" cy="1485900"/>
          </a:xfrm>
        </p:spPr>
        <p:txBody>
          <a:bodyPr/>
          <a:lstStyle/>
          <a:p>
            <a:r>
              <a:rPr lang="cs-CZ" dirty="0">
                <a:cs typeface="Calibri Light"/>
              </a:rPr>
              <a:t>Měření velikosti efektu pomocí ukazatelů velikosti rizika</a:t>
            </a:r>
            <a:endParaRPr lang="cs-CZ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ADDB0-D08E-45B3-8702-2CB965BC7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6680"/>
              </p:ext>
            </p:extLst>
          </p:nvPr>
        </p:nvGraphicFramePr>
        <p:xfrm>
          <a:off x="1734557" y="2352616"/>
          <a:ext cx="8168640" cy="1752600"/>
        </p:xfrm>
        <a:graphic>
          <a:graphicData uri="http://schemas.openxmlformats.org/drawingml/2006/table">
            <a:tbl>
              <a:tblPr firstRow="1" firstCol="1" lastRow="1" lastCol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389835927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4007759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7062033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54373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Pozorované četnosti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Zdroje </a:t>
                      </a:r>
                      <a:r>
                        <a:rPr lang="cs-CZ" noProof="0" dirty="0" err="1"/>
                        <a:t>Fe</a:t>
                      </a:r>
                      <a:r>
                        <a:rPr lang="cs-CZ" noProof="0" dirty="0"/>
                        <a:t> nedostatečné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Zdroje </a:t>
                      </a:r>
                      <a:r>
                        <a:rPr lang="cs-CZ" noProof="0" dirty="0" err="1"/>
                        <a:t>Fe</a:t>
                      </a:r>
                      <a:r>
                        <a:rPr lang="cs-CZ" noProof="0" dirty="0"/>
                        <a:t> dostatečné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9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Anemie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334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7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Anemie 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1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294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/>
                        <a:t>509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562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2CC15E-2CF5-48FC-9F14-B274CA2B84A4}"/>
              </a:ext>
            </a:extLst>
          </p:cNvPr>
          <p:cNvSpPr txBox="1"/>
          <p:nvPr/>
        </p:nvSpPr>
        <p:spPr>
          <a:xfrm>
            <a:off x="7159997" y="4321162"/>
            <a:ext cx="2743200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/>
              <a:t>Relativní riziko (</a:t>
            </a:r>
            <a:r>
              <a:rPr lang="cs-CZ" b="1" dirty="0">
                <a:cs typeface="Calibri"/>
              </a:rPr>
              <a:t>u </a:t>
            </a:r>
            <a:r>
              <a:rPr lang="cs-CZ" b="1" dirty="0" err="1">
                <a:cs typeface="Calibri"/>
              </a:rPr>
              <a:t>kohortových</a:t>
            </a:r>
            <a:r>
              <a:rPr lang="cs-CZ" b="1" dirty="0">
                <a:cs typeface="Calibri"/>
              </a:rPr>
              <a:t> studií)</a:t>
            </a:r>
          </a:p>
          <a:p>
            <a:r>
              <a:rPr lang="cs-CZ" dirty="0">
                <a:cs typeface="Calibri"/>
              </a:rPr>
              <a:t>1. krok: 205/294 = 0,70</a:t>
            </a:r>
          </a:p>
          <a:p>
            <a:r>
              <a:rPr lang="cs-CZ" dirty="0">
                <a:cs typeface="Calibri"/>
              </a:rPr>
              <a:t>2. krok 125/215 = 0,60</a:t>
            </a:r>
          </a:p>
          <a:p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Výsledek:</a:t>
            </a:r>
          </a:p>
          <a:p>
            <a:r>
              <a:rPr lang="cs-CZ" dirty="0">
                <a:cs typeface="Calibri"/>
              </a:rPr>
              <a:t>RR = 0,70/0,60 = 1,17</a:t>
            </a:r>
          </a:p>
          <a:p>
            <a:r>
              <a:rPr lang="cs-CZ" dirty="0">
                <a:cs typeface="Calibri"/>
              </a:rPr>
              <a:t>1,17-krát nebo o 17 % více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4E869-7509-4FCB-A3B5-39CEF56F9468}"/>
              </a:ext>
            </a:extLst>
          </p:cNvPr>
          <p:cNvSpPr txBox="1"/>
          <p:nvPr/>
        </p:nvSpPr>
        <p:spPr>
          <a:xfrm>
            <a:off x="1332345" y="4298388"/>
            <a:ext cx="3464242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/>
              <a:t>Poměr šancí</a:t>
            </a:r>
            <a:r>
              <a:rPr lang="cs-CZ" b="1" dirty="0">
                <a:cs typeface="Calibri"/>
              </a:rPr>
              <a:t> (</a:t>
            </a:r>
            <a:r>
              <a:rPr lang="cs-CZ" b="1" dirty="0" err="1">
                <a:cs typeface="Calibri"/>
              </a:rPr>
              <a:t>Odds</a:t>
            </a:r>
            <a:r>
              <a:rPr lang="cs-CZ" b="1" dirty="0">
                <a:cs typeface="Calibri"/>
              </a:rPr>
              <a:t> Ratio, u studií případů a kontrol)</a:t>
            </a:r>
          </a:p>
          <a:p>
            <a:r>
              <a:rPr lang="cs-CZ" dirty="0">
                <a:cs typeface="Calibri"/>
              </a:rPr>
              <a:t>1. krok: </a:t>
            </a:r>
            <a:r>
              <a:rPr lang="en-GB" dirty="0">
                <a:cs typeface="Calibri"/>
              </a:rPr>
              <a:t>205/89 = 2,30</a:t>
            </a:r>
          </a:p>
          <a:p>
            <a:r>
              <a:rPr lang="cs-CZ" dirty="0">
                <a:cs typeface="Calibri"/>
              </a:rPr>
              <a:t>2. Krok </a:t>
            </a:r>
            <a:r>
              <a:rPr lang="en-GB" dirty="0">
                <a:cs typeface="Calibri"/>
              </a:rPr>
              <a:t>120/86 = 1,50</a:t>
            </a:r>
          </a:p>
          <a:p>
            <a:endParaRPr lang="en-GB" dirty="0">
              <a:cs typeface="Calibri"/>
            </a:endParaRPr>
          </a:p>
          <a:p>
            <a:r>
              <a:rPr lang="cs-CZ" dirty="0">
                <a:cs typeface="Calibri"/>
              </a:rPr>
              <a:t>Výsledek</a:t>
            </a:r>
          </a:p>
          <a:p>
            <a:r>
              <a:rPr lang="cs-CZ" dirty="0">
                <a:cs typeface="Calibri"/>
              </a:rPr>
              <a:t>OR = 2,30/1,50 = 1,53</a:t>
            </a:r>
          </a:p>
          <a:p>
            <a:r>
              <a:rPr lang="cs-CZ" dirty="0">
                <a:cs typeface="Calibri"/>
              </a:rPr>
              <a:t>O 53 % větší šance.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6409270-3318-4C78-86C3-E79FF0940EE5}"/>
              </a:ext>
            </a:extLst>
          </p:cNvPr>
          <p:cNvSpPr txBox="1"/>
          <p:nvPr/>
        </p:nvSpPr>
        <p:spPr>
          <a:xfrm>
            <a:off x="1151627" y="1714414"/>
            <a:ext cx="862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Tentýž příklad můžeme vyhodnotit také pomocí ukazatelů rizika jednoduchým vyjádřením poměrů (postup výpočtu je naznačen pod tabulkou):</a:t>
            </a:r>
          </a:p>
        </p:txBody>
      </p:sp>
    </p:spTree>
    <p:extLst>
      <p:ext uri="{BB962C8B-B14F-4D97-AF65-F5344CB8AC3E}">
        <p14:creationId xmlns:p14="http://schemas.microsoft.com/office/powerpoint/2010/main" val="248246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1E2C-8B04-4FFB-8CF7-4B89AF6D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Obecný formát 2x2 (čtyřpolní) tabulky</a:t>
            </a:r>
            <a:endParaRPr lang="cs-C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1DC7A47-0412-4D9F-8662-EE2F7665F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1575"/>
              </p:ext>
            </p:extLst>
          </p:nvPr>
        </p:nvGraphicFramePr>
        <p:xfrm>
          <a:off x="1264280" y="1533670"/>
          <a:ext cx="8168640" cy="3474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1988029609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871067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4000" noProof="0" dirty="0">
                          <a:solidFill>
                            <a:srgbClr val="FF0000"/>
                          </a:solidFill>
                        </a:rPr>
                        <a:t>Exponovaní</a:t>
                      </a:r>
                      <a:endParaRPr lang="cs-CZ" noProof="0" dirty="0">
                        <a:solidFill>
                          <a:srgbClr val="FF0000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cs-CZ" sz="4000" noProof="0" dirty="0">
                          <a:solidFill>
                            <a:srgbClr val="FF0000"/>
                          </a:solidFill>
                        </a:rPr>
                        <a:t>Nemocní</a:t>
                      </a:r>
                      <a:endParaRPr lang="cs-CZ" sz="40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4000" noProof="0" dirty="0"/>
                        <a:t>Neexponovaní</a:t>
                      </a:r>
                    </a:p>
                    <a:p>
                      <a:pPr lvl="0" algn="ctr">
                        <a:buNone/>
                      </a:pPr>
                      <a:r>
                        <a:rPr lang="cs-CZ" sz="4000" noProof="0" dirty="0"/>
                        <a:t>Nemocní</a:t>
                      </a:r>
                    </a:p>
                    <a:p>
                      <a:pPr lvl="0" algn="ctr">
                        <a:buNone/>
                      </a:pPr>
                      <a:r>
                        <a:rPr lang="cs-CZ" sz="2800" i="1" noProof="0" dirty="0">
                          <a:solidFill>
                            <a:schemeClr val="accent2"/>
                          </a:solidFill>
                        </a:rPr>
                        <a:t>Falešně pozitivní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3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4000" noProof="0" dirty="0"/>
                        <a:t>Exponovaní</a:t>
                      </a:r>
                    </a:p>
                    <a:p>
                      <a:pPr lvl="0" algn="ctr">
                        <a:buNone/>
                      </a:pPr>
                      <a:r>
                        <a:rPr lang="cs-CZ" sz="4000" noProof="0" dirty="0"/>
                        <a:t>Zdraví</a:t>
                      </a:r>
                    </a:p>
                    <a:p>
                      <a:pPr lvl="0" algn="ctr">
                        <a:buNone/>
                      </a:pPr>
                      <a:r>
                        <a:rPr lang="cs-CZ" sz="2800" i="1" noProof="0" dirty="0">
                          <a:solidFill>
                            <a:schemeClr val="accent2"/>
                          </a:solidFill>
                        </a:rPr>
                        <a:t>Falešně</a:t>
                      </a:r>
                      <a:r>
                        <a:rPr lang="cs-CZ" sz="2800" i="1" baseline="0" noProof="0" dirty="0">
                          <a:solidFill>
                            <a:schemeClr val="accent2"/>
                          </a:solidFill>
                        </a:rPr>
                        <a:t> negativní</a:t>
                      </a:r>
                      <a:endParaRPr lang="cs-CZ" sz="2800" i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4000" noProof="0" dirty="0">
                          <a:solidFill>
                            <a:srgbClr val="00B050"/>
                          </a:solidFill>
                        </a:rPr>
                        <a:t>Neexponovaní</a:t>
                      </a:r>
                    </a:p>
                    <a:p>
                      <a:pPr lvl="0" algn="ctr">
                        <a:buNone/>
                      </a:pPr>
                      <a:r>
                        <a:rPr lang="cs-CZ" sz="4000" noProof="0" dirty="0">
                          <a:solidFill>
                            <a:srgbClr val="00B050"/>
                          </a:solidFill>
                        </a:rPr>
                        <a:t>Zdraví</a:t>
                      </a:r>
                      <a:endParaRPr lang="cs-CZ" sz="40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84082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479606" y="5162829"/>
            <a:ext cx="864410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RR nebo OR = 1 … není efekt</a:t>
            </a:r>
          </a:p>
          <a:p>
            <a:pPr algn="ctr"/>
            <a:r>
              <a:rPr lang="cs-CZ" sz="2800" dirty="0"/>
              <a:t>RR nebo OR &gt; 1 … rizikový faktor, poškozuje zdraví</a:t>
            </a:r>
          </a:p>
          <a:p>
            <a:pPr algn="ctr"/>
            <a:r>
              <a:rPr lang="cs-CZ" sz="2800" dirty="0"/>
              <a:t>RR nebo OR &lt; 1 … ochranný faktor, podporuje zdraví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90F256-3F42-4DD5-A9A5-AE73AB0482E3}"/>
              </a:ext>
            </a:extLst>
          </p:cNvPr>
          <p:cNvSpPr txBox="1"/>
          <p:nvPr/>
        </p:nvSpPr>
        <p:spPr>
          <a:xfrm>
            <a:off x="10256520" y="1818217"/>
            <a:ext cx="1935480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Zapamatujte si význam číslovky 1 při vyjadřování rizika. Když riziko vypočítáme jako poměr sloupců tabulky, pak pouze poměr totožných čísel je roven 1. Totožné výsledky znamenají neexistenci rozdílu mezi výzkumnými soubory. </a:t>
            </a:r>
          </a:p>
        </p:txBody>
      </p:sp>
    </p:spTree>
    <p:extLst>
      <p:ext uri="{BB962C8B-B14F-4D97-AF65-F5344CB8AC3E}">
        <p14:creationId xmlns:p14="http://schemas.microsoft.com/office/powerpoint/2010/main" val="3840316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Bias</a:t>
            </a:r>
            <a:r>
              <a:rPr lang="cs-CZ" dirty="0"/>
              <a:t> a </a:t>
            </a:r>
            <a:r>
              <a:rPr lang="cs-CZ" dirty="0" err="1"/>
              <a:t>confounders</a:t>
            </a:r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r="12495"/>
          <a:stretch/>
        </p:blipFill>
        <p:spPr>
          <a:xfrm>
            <a:off x="984040" y="2843684"/>
            <a:ext cx="3335439" cy="3752368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6408421" y="438150"/>
            <a:ext cx="5435235" cy="4338024"/>
          </a:xfrm>
        </p:spPr>
        <p:txBody>
          <a:bodyPr/>
          <a:lstStyle/>
          <a:p>
            <a:r>
              <a:rPr lang="cs-CZ" dirty="0"/>
              <a:t>Prosté matematické vyjádření výsledků musí být interpretováno s velkou pečlivostí a opatrností (náplň diskusí vědeckých prací).</a:t>
            </a:r>
          </a:p>
          <a:p>
            <a:r>
              <a:rPr lang="cs-CZ" dirty="0"/>
              <a:t>Chyby bývají způsobeny vzájemnými interferencemi mezi expozičními znaky a studovanými znaky, které jsou následkem expozic.</a:t>
            </a:r>
          </a:p>
          <a:p>
            <a:r>
              <a:rPr lang="cs-CZ" dirty="0"/>
              <a:t>Důsledkem je pak vznik chyby, chybné intepretace výsledku studie. Jev mohl být způsoben jiným faktorem, který jsme nerozpoznali.</a:t>
            </a:r>
          </a:p>
          <a:p>
            <a:r>
              <a:rPr lang="cs-CZ" i="1" dirty="0"/>
              <a:t>Spotřeba zmrzliny matematicky koreluje s nárůstem kriminality ve městě, ale ve skutečnosti je nárůst </a:t>
            </a:r>
            <a:r>
              <a:rPr lang="cs-CZ" i="1" dirty="0" err="1"/>
              <a:t>krimininality</a:t>
            </a:r>
            <a:r>
              <a:rPr lang="cs-CZ" i="1" dirty="0"/>
              <a:t> spojen s nástupem turistické sezóny.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4799B4-6A73-4C85-8C8C-2E3BD51562A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53299" y="4140200"/>
            <a:ext cx="2642755" cy="24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9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&lt;strong&gt;Austin Bradford Hill&lt;/strong&gt; - Wikipedia">
            <a:extLst>
              <a:ext uri="{FF2B5EF4-FFF2-40B4-BE49-F238E27FC236}">
                <a16:creationId xmlns:a16="http://schemas.microsoft.com/office/drawing/2014/main" id="{D07B9703-81E4-43DF-911B-C6A441247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3" r="1" b="11374"/>
          <a:stretch/>
        </p:blipFill>
        <p:spPr>
          <a:xfrm>
            <a:off x="6954305" y="0"/>
            <a:ext cx="5237695" cy="569153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C16C9F-7C90-4F0B-B91F-FF927523C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38" y="2574925"/>
            <a:ext cx="7070300" cy="3462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cs typeface="Calibri"/>
              </a:rPr>
              <a:t>sir Austin </a:t>
            </a:r>
            <a:r>
              <a:rPr lang="cs-CZ" dirty="0" err="1">
                <a:cs typeface="Calibri"/>
              </a:rPr>
              <a:t>Bradford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Hill</a:t>
            </a:r>
            <a:r>
              <a:rPr lang="cs-CZ" dirty="0">
                <a:cs typeface="Calibri"/>
              </a:rPr>
              <a:t>, (1897 – 1991), britský epidemiolog , zabýval jsem studiem chyb, které mohou způsobit chybnou interpretaci výsledků epidemiologických studií.</a:t>
            </a:r>
            <a:endParaRPr lang="cs-CZ" dirty="0"/>
          </a:p>
          <a:p>
            <a:r>
              <a:rPr lang="cs-CZ" sz="2000" dirty="0" err="1">
                <a:cs typeface="Calibri"/>
              </a:rPr>
              <a:t>Hillova</a:t>
            </a:r>
            <a:r>
              <a:rPr lang="cs-CZ" sz="2000" dirty="0">
                <a:cs typeface="Calibri"/>
              </a:rPr>
              <a:t> kritéria kauzality</a:t>
            </a:r>
          </a:p>
          <a:p>
            <a:pPr lvl="1"/>
            <a:r>
              <a:rPr lang="cs-CZ" sz="2000" b="1" dirty="0">
                <a:cs typeface="Calibri"/>
              </a:rPr>
              <a:t>Síla asociace: </a:t>
            </a:r>
            <a:r>
              <a:rPr lang="cs-CZ" sz="2000" dirty="0">
                <a:cs typeface="Calibri"/>
              </a:rPr>
              <a:t>ani slabá asociace nevylučuje kauzalitu</a:t>
            </a:r>
          </a:p>
          <a:p>
            <a:pPr lvl="1"/>
            <a:r>
              <a:rPr lang="cs-CZ" sz="2000" b="1" dirty="0">
                <a:cs typeface="Calibri"/>
              </a:rPr>
              <a:t>Konzistence: </a:t>
            </a:r>
            <a:r>
              <a:rPr lang="cs-CZ" sz="2000" dirty="0">
                <a:cs typeface="Calibri"/>
              </a:rPr>
              <a:t>kauzalitu m</a:t>
            </a:r>
            <a:r>
              <a:rPr lang="cs-CZ" dirty="0">
                <a:cs typeface="Calibri"/>
              </a:rPr>
              <a:t>ůže podpořit, když výsledky různých epidemiologických studií na totéž téma jsou obdobné</a:t>
            </a:r>
            <a:endParaRPr lang="cs-CZ" sz="2000" dirty="0">
              <a:cs typeface="Calibri"/>
            </a:endParaRPr>
          </a:p>
          <a:p>
            <a:pPr lvl="1"/>
            <a:r>
              <a:rPr lang="cs-CZ" sz="2000" b="1" dirty="0">
                <a:cs typeface="Calibri"/>
              </a:rPr>
              <a:t>Specificita </a:t>
            </a:r>
            <a:r>
              <a:rPr lang="cs-CZ" sz="2000" dirty="0">
                <a:cs typeface="Calibri"/>
              </a:rPr>
              <a:t>není podmínkou</a:t>
            </a:r>
          </a:p>
          <a:p>
            <a:pPr lvl="1"/>
            <a:r>
              <a:rPr lang="cs-CZ" sz="2000" b="1" dirty="0">
                <a:cs typeface="Calibri"/>
              </a:rPr>
              <a:t>Přísná časová posloupnost expozice a následku je základní platnou  podmínkou!</a:t>
            </a:r>
          </a:p>
          <a:p>
            <a:pPr marL="971550" lvl="1" indent="-514350">
              <a:buAutoNum type="arabicPeriod"/>
            </a:pPr>
            <a:endParaRPr lang="cs-CZ" sz="2000" dirty="0">
              <a:cs typeface="Calibri"/>
            </a:endParaRPr>
          </a:p>
          <a:p>
            <a:pPr marL="971550" lvl="1" indent="-514350">
              <a:buAutoNum type="arabicPeriod"/>
            </a:pPr>
            <a:endParaRPr lang="cs-CZ" sz="2000" dirty="0">
              <a:cs typeface="Calibri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B448BF9C-9AF6-480D-9EAD-BD9C3BD882B4}"/>
              </a:ext>
            </a:extLst>
          </p:cNvPr>
          <p:cNvSpPr txBox="1">
            <a:spLocks/>
          </p:cNvSpPr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>
                <a:cs typeface="Calibri Light"/>
              </a:rPr>
              <a:t>Epidemiologie v hodnocení zdravotních rizik</a:t>
            </a:r>
            <a:endParaRPr lang="cs-CZ" sz="3700"/>
          </a:p>
        </p:txBody>
      </p:sp>
    </p:spTree>
    <p:extLst>
      <p:ext uri="{BB962C8B-B14F-4D97-AF65-F5344CB8AC3E}">
        <p14:creationId xmlns:p14="http://schemas.microsoft.com/office/powerpoint/2010/main" val="116081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1CAE5-7C21-405A-9B59-2EA2CAE6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ODDÍL 1: Strategie deskriptivní statistiky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B9A8A5-5D23-4A55-A6AB-B31E0CDF8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/>
              <a:t>Spojitá proměnná</a:t>
            </a:r>
          </a:p>
          <a:p>
            <a:pPr lvl="1"/>
            <a:r>
              <a:rPr lang="cs-CZ" sz="2400" dirty="0"/>
              <a:t>Ordinální: když 2 je více než 1</a:t>
            </a:r>
            <a:r>
              <a:rPr lang="cs" sz="2400" dirty="0"/>
              <a:t>: lze vyjádřit na stupnici, aritmetické operace mají smysl (můžeme sečíst výšku všech osob ve studii)</a:t>
            </a:r>
            <a:endParaRPr lang="cs-CZ" sz="2400" dirty="0"/>
          </a:p>
          <a:p>
            <a:pPr lvl="1"/>
            <a:r>
              <a:rPr lang="cs-CZ" sz="2400" dirty="0"/>
              <a:t>Intervalová: rozpětí ordinálních hodnot</a:t>
            </a:r>
            <a:r>
              <a:rPr lang="cs" sz="2400" dirty="0"/>
              <a:t>: typicky např. indexy </a:t>
            </a:r>
            <a:r>
              <a:rPr lang="cs-CZ" sz="2200" dirty="0"/>
              <a:t>např. BMI)</a:t>
            </a:r>
          </a:p>
          <a:p>
            <a:r>
              <a:rPr lang="cs-CZ" sz="2800" dirty="0"/>
              <a:t>Nespojitá (kategoriální) data</a:t>
            </a:r>
          </a:p>
          <a:p>
            <a:pPr lvl="1"/>
            <a:r>
              <a:rPr lang="cs-CZ" sz="2400" dirty="0"/>
              <a:t>Nominální stupnice</a:t>
            </a:r>
            <a:r>
              <a:rPr lang="cs" sz="2400" dirty="0"/>
              <a:t> (</a:t>
            </a:r>
            <a:r>
              <a:rPr lang="cs-CZ" sz="2200" dirty="0"/>
              <a:t>somatotyp, krevní skupina, barva očí…</a:t>
            </a:r>
            <a:r>
              <a:rPr lang="cs" sz="2200" dirty="0"/>
              <a:t>), nelze provádět arimetické operace (např. sčítat dvě krevné skupiny, ale můžeme vyjádřit počet osob, které mají daný znak, např. krevní skupinu A.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836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&lt;strong&gt;Austin Bradford Hill&lt;/strong&gt; - Wikipedia">
            <a:extLst>
              <a:ext uri="{FF2B5EF4-FFF2-40B4-BE49-F238E27FC236}">
                <a16:creationId xmlns:a16="http://schemas.microsoft.com/office/drawing/2014/main" id="{D07B9703-81E4-43DF-911B-C6A441247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3" r="1" b="11374"/>
          <a:stretch/>
        </p:blipFill>
        <p:spPr>
          <a:xfrm>
            <a:off x="6954305" y="0"/>
            <a:ext cx="5237695" cy="569153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C16C9F-7C90-4F0B-B91F-FF927523C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38" y="2574925"/>
            <a:ext cx="7110523" cy="3462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sz="2400" dirty="0" err="1">
                <a:cs typeface="Calibri"/>
              </a:rPr>
              <a:t>Hillova</a:t>
            </a:r>
            <a:r>
              <a:rPr lang="cs-CZ" sz="2400" dirty="0">
                <a:cs typeface="Calibri"/>
              </a:rPr>
              <a:t> kritéria kauzality … </a:t>
            </a:r>
            <a:r>
              <a:rPr lang="cs-CZ" sz="2400" dirty="0" err="1">
                <a:cs typeface="Calibri"/>
              </a:rPr>
              <a:t>pokrač</a:t>
            </a:r>
            <a:r>
              <a:rPr lang="cs-CZ" sz="2400" dirty="0">
                <a:cs typeface="Calibri"/>
              </a:rPr>
              <a:t>.</a:t>
            </a:r>
            <a:endParaRPr lang="cs-CZ" sz="3200" dirty="0"/>
          </a:p>
          <a:p>
            <a:pPr lvl="1"/>
            <a:r>
              <a:rPr lang="cs-CZ" sz="1800" b="1" dirty="0">
                <a:cs typeface="Calibri"/>
              </a:rPr>
              <a:t>Biologický gradient: </a:t>
            </a:r>
            <a:r>
              <a:rPr lang="cs-CZ" sz="1800" dirty="0">
                <a:cs typeface="Calibri"/>
              </a:rPr>
              <a:t>obvykle silnější působení expozičního znaku znamená i silnější znak sám (větší konzumace vlákniny sníží riziko kolorektálního karcinomu), nemusí však platit za všech okolností.</a:t>
            </a:r>
          </a:p>
          <a:p>
            <a:pPr lvl="1">
              <a:buFont typeface="Arial"/>
            </a:pPr>
            <a:r>
              <a:rPr lang="cs-CZ" sz="1800" dirty="0">
                <a:cs typeface="Calibri"/>
              </a:rPr>
              <a:t> </a:t>
            </a:r>
            <a:r>
              <a:rPr lang="cs-CZ" sz="1800" b="1" dirty="0">
                <a:cs typeface="Calibri"/>
              </a:rPr>
              <a:t>Biologická přijatelnost: </a:t>
            </a:r>
            <a:r>
              <a:rPr lang="cs-CZ" sz="1800" dirty="0">
                <a:cs typeface="Calibri"/>
              </a:rPr>
              <a:t>schopnost patofyziologického vysvětlení je žádoucí.</a:t>
            </a:r>
          </a:p>
          <a:p>
            <a:pPr lvl="1">
              <a:buFont typeface="Arial"/>
            </a:pPr>
            <a:r>
              <a:rPr lang="cs-CZ" sz="1800" dirty="0">
                <a:cs typeface="Calibri"/>
              </a:rPr>
              <a:t> </a:t>
            </a:r>
            <a:r>
              <a:rPr lang="cs-CZ" sz="1800" b="1" dirty="0">
                <a:cs typeface="Calibri"/>
              </a:rPr>
              <a:t>Koherence: </a:t>
            </a:r>
            <a:r>
              <a:rPr lang="cs-CZ" sz="1800" dirty="0">
                <a:cs typeface="Calibri"/>
              </a:rPr>
              <a:t> kompatibilita se "zavedenými" teoriemi je výhodná, není-li však nalezena, můžeme stát na prahu nového objevu</a:t>
            </a:r>
          </a:p>
          <a:p>
            <a:pPr lvl="1">
              <a:buFont typeface="Arial"/>
              <a:buChar char="•"/>
            </a:pPr>
            <a:r>
              <a:rPr lang="cs-CZ" sz="1800" b="1" dirty="0">
                <a:cs typeface="Calibri"/>
              </a:rPr>
              <a:t>Experimentální důkaz je žádoucí.</a:t>
            </a:r>
            <a:endParaRPr lang="cs-CZ" sz="1800" dirty="0">
              <a:cs typeface="Calibri"/>
            </a:endParaRPr>
          </a:p>
          <a:p>
            <a:pPr lvl="1">
              <a:buFont typeface="Arial"/>
              <a:buChar char="•"/>
            </a:pPr>
            <a:r>
              <a:rPr lang="cs-CZ" sz="1800" b="1" dirty="0">
                <a:cs typeface="Calibri"/>
              </a:rPr>
              <a:t>Analogie: </a:t>
            </a:r>
            <a:r>
              <a:rPr lang="cs-CZ" sz="1800" dirty="0">
                <a:cs typeface="Calibri"/>
              </a:rPr>
              <a:t>její  absence může být jen projevem nedostatku vědecké představivosti</a:t>
            </a:r>
          </a:p>
          <a:p>
            <a:pPr lvl="1">
              <a:buFont typeface="Arial"/>
              <a:buChar char="•"/>
            </a:pPr>
            <a:endParaRPr lang="cs-CZ" sz="1800" dirty="0">
              <a:cs typeface="Calibri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endParaRPr lang="cs-CZ" dirty="0">
              <a:cs typeface="Calibri"/>
            </a:endParaRPr>
          </a:p>
          <a:p>
            <a:pPr marL="971550" lvl="1" indent="-514350">
              <a:buAutoNum type="arabicPeriod"/>
            </a:pPr>
            <a:endParaRPr lang="cs-CZ" dirty="0">
              <a:cs typeface="Calibri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B448BF9C-9AF6-480D-9EAD-BD9C3BD882B4}"/>
              </a:ext>
            </a:extLst>
          </p:cNvPr>
          <p:cNvSpPr txBox="1">
            <a:spLocks/>
          </p:cNvSpPr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>
                <a:cs typeface="Calibri Light"/>
              </a:rPr>
              <a:t>Epidemiologie v hodnocení zdravotních rizik II.</a:t>
            </a:r>
            <a:endParaRPr lang="cs-CZ" sz="3700"/>
          </a:p>
        </p:txBody>
      </p:sp>
    </p:spTree>
    <p:extLst>
      <p:ext uri="{BB962C8B-B14F-4D97-AF65-F5344CB8AC3E}">
        <p14:creationId xmlns:p14="http://schemas.microsoft.com/office/powerpoint/2010/main" val="111511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596FF-0EBB-4992-BAC5-326CB934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Deskripce spojité proměnné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F258D7-FA77-4C0E-B104-7A00036CF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9915"/>
            <a:ext cx="9601200" cy="4197485"/>
          </a:xfrm>
        </p:spPr>
        <p:txBody>
          <a:bodyPr>
            <a:normAutofit/>
          </a:bodyPr>
          <a:lstStyle/>
          <a:p>
            <a:r>
              <a:rPr lang="cs-CZ" sz="2000" dirty="0"/>
              <a:t>Průměr: součet množiny čísel vydělený počtem těchto čísel, ukazatel centrální </a:t>
            </a:r>
            <a:r>
              <a:rPr lang="cs-CZ" sz="2000" dirty="0" err="1"/>
              <a:t>tendenc</a:t>
            </a:r>
            <a:r>
              <a:rPr lang="cs" sz="2000" dirty="0"/>
              <a:t>e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000" dirty="0"/>
              <a:t>Medián: prostřední hodnota, 50. percentil v řadě čísel seřazených </a:t>
            </a:r>
            <a:r>
              <a:rPr lang="cs-CZ" sz="2000" dirty="0" err="1"/>
              <a:t>vzestupn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000" dirty="0"/>
              <a:t>Modus: nejčastěji se vyskytující hodnota v soubor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000" dirty="0"/>
              <a:t>Minimum: nejmenší hodnota v soubor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000" dirty="0"/>
              <a:t>Maximum: největší hodnota v souboru</a:t>
            </a:r>
            <a:endParaRPr lang="cs" sz="2000" dirty="0"/>
          </a:p>
          <a:p>
            <a:pPr marL="0" indent="0">
              <a:buNone/>
            </a:pPr>
            <a:r>
              <a:rPr lang="cs" dirty="0">
                <a:solidFill>
                  <a:schemeClr val="accent1">
                    <a:lumMod val="75000"/>
                  </a:schemeClr>
                </a:solidFill>
              </a:rPr>
              <a:t>Většina výsledků je produktem jednoduchých aritmetických operací s čísly.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/>
              <a:t>U symetrického rozložení platí: průměr = medián = modus</a:t>
            </a:r>
          </a:p>
        </p:txBody>
      </p:sp>
    </p:spTree>
    <p:extLst>
      <p:ext uri="{BB962C8B-B14F-4D97-AF65-F5344CB8AC3E}">
        <p14:creationId xmlns:p14="http://schemas.microsoft.com/office/powerpoint/2010/main" val="293450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69499-C640-4523-9FF1-03C5EFAC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Průměr</a:t>
            </a:r>
            <a:endParaRPr lang="cs-CZ" dirty="0"/>
          </a:p>
        </p:txBody>
      </p:sp>
      <p:pic>
        <p:nvPicPr>
          <p:cNvPr id="5" name="Obrázek 4" descr="GKGaussianDistribution - GameplayKit | Apple Developer ...">
            <a:extLst>
              <a:ext uri="{FF2B5EF4-FFF2-40B4-BE49-F238E27FC236}">
                <a16:creationId xmlns:a16="http://schemas.microsoft.com/office/drawing/2014/main" id="{0F62F9D8-4EBB-4A99-8EC1-415727B2C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85022"/>
            <a:ext cx="8931380" cy="464580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BBCC3A1-CD13-45BC-A7F8-0FAA082E38F9}"/>
              </a:ext>
            </a:extLst>
          </p:cNvPr>
          <p:cNvSpPr txBox="1"/>
          <p:nvPr/>
        </p:nvSpPr>
        <p:spPr>
          <a:xfrm>
            <a:off x="4724400" y="38469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" dirty="0"/>
              <a:t>Použití průměru má však svoje pravidla: je-li soubor dostatečné velký a jev dostatečné náhodný, pak má tendenci seskupovat se kolem průměru: většina lidí má normální hmotnost.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72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Úskalí použití průměru na nesourodých datech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93" y="1930400"/>
            <a:ext cx="4745097" cy="30067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465" y="3892373"/>
            <a:ext cx="5263846" cy="27135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3123632F-9B18-4449-B2FC-6A051FB6C398}"/>
                  </a:ext>
                </a:extLst>
              </p14:cNvPr>
              <p14:cNvContentPartPr/>
              <p14:nvPr/>
            </p14:nvContentPartPr>
            <p14:xfrm>
              <a:off x="4138172" y="5629455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3123632F-9B18-4449-B2FC-6A051FB6C3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9532" y="56208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1606A836-1645-46A8-90AC-2D0C37DB5724}"/>
                  </a:ext>
                </a:extLst>
              </p14:cNvPr>
              <p14:cNvContentPartPr/>
              <p14:nvPr/>
            </p14:nvContentPartPr>
            <p14:xfrm>
              <a:off x="3440492" y="6504975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1606A836-1645-46A8-90AC-2D0C37DB57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1492" y="64963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DC34D59F-3E39-4044-9C56-D9E2E06C0F3B}"/>
                  </a:ext>
                </a:extLst>
              </p14:cNvPr>
              <p14:cNvContentPartPr/>
              <p14:nvPr/>
            </p14:nvContentPartPr>
            <p14:xfrm>
              <a:off x="2986892" y="7234335"/>
              <a:ext cx="36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DC34D59F-3E39-4044-9C56-D9E2E06C0F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8252" y="72256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A899F758-DC59-4D13-BEF5-7D2978883514}"/>
                  </a:ext>
                </a:extLst>
              </p14:cNvPr>
              <p14:cNvContentPartPr/>
              <p14:nvPr/>
            </p14:nvContentPartPr>
            <p14:xfrm>
              <a:off x="2889692" y="5678055"/>
              <a:ext cx="3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A899F758-DC59-4D13-BEF5-7D29788835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1052" y="56690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2DA2E0AD-CDC0-4E88-8150-7A205622BE4C}"/>
                  </a:ext>
                </a:extLst>
              </p14:cNvPr>
              <p14:cNvContentPartPr/>
              <p14:nvPr/>
            </p14:nvContentPartPr>
            <p14:xfrm>
              <a:off x="-952948" y="4218615"/>
              <a:ext cx="360" cy="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2DA2E0AD-CDC0-4E88-8150-7A205622BE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61948" y="42099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F85A9DA6-FB91-48AD-B941-AC1CA5F0B26C}"/>
                  </a:ext>
                </a:extLst>
              </p14:cNvPr>
              <p14:cNvContentPartPr/>
              <p14:nvPr/>
            </p14:nvContentPartPr>
            <p14:xfrm>
              <a:off x="2662892" y="5435055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F85A9DA6-FB91-48AD-B941-AC1CA5F0B2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3892" y="5426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A482C9A1-0471-4311-8B86-B8899A904977}"/>
              </a:ext>
            </a:extLst>
          </p:cNvPr>
          <p:cNvSpPr txBox="1"/>
          <p:nvPr/>
        </p:nvSpPr>
        <p:spPr>
          <a:xfrm>
            <a:off x="5235103" y="1930400"/>
            <a:ext cx="65985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" dirty="0"/>
              <a:t>Na reálných datových sadách vidíme řadu nepravidelností, viz graf vlevo. Na souboru vidíme, že neexistuje nějaká typická hodnota, </a:t>
            </a:r>
            <a:r>
              <a:rPr lang="cs-CZ" dirty="0"/>
              <a:t>kolem které by se ostatní shlukovaly</a:t>
            </a:r>
            <a:r>
              <a:rPr lang="cs" dirty="0"/>
              <a:t>, takže </a:t>
            </a:r>
            <a:r>
              <a:rPr lang="cs-CZ" dirty="0"/>
              <a:t>by bylo použití průměru nevýmluvné. </a:t>
            </a:r>
            <a:r>
              <a:rPr lang="cs" dirty="0"/>
              <a:t>V těchto případech je proto věrohodnější požití tzv. neparametrických  ukazatelů, tj. medián</a:t>
            </a:r>
            <a:r>
              <a:rPr lang="cs-CZ" dirty="0"/>
              <a:t>u</a:t>
            </a:r>
            <a:r>
              <a:rPr lang="cs" dirty="0"/>
              <a:t>, modu,, minimální</a:t>
            </a:r>
            <a:r>
              <a:rPr lang="cs-CZ" dirty="0"/>
              <a:t>ch</a:t>
            </a:r>
            <a:r>
              <a:rPr lang="cs" dirty="0"/>
              <a:t> hodnota a maximální</a:t>
            </a:r>
            <a:r>
              <a:rPr lang="cs-CZ" dirty="0"/>
              <a:t>ch</a:t>
            </a:r>
            <a:r>
              <a:rPr lang="cs" dirty="0"/>
              <a:t> hodnot.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6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547DB-B99D-469C-818E-95A0C88D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Deskripce nespojitých dat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725F8-EEB5-48FA-BB88-47EE63FD3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" sz="2800" dirty="0"/>
              <a:t>Data nelze sčítat, násobit či průměrovat, popisujeme vyjádřením četností (počtu případů, které vyhovují definovanému znaku.</a:t>
            </a:r>
            <a:endParaRPr lang="cs-CZ" sz="4000" dirty="0"/>
          </a:p>
          <a:p>
            <a:r>
              <a:rPr lang="cs-CZ" sz="2800" dirty="0"/>
              <a:t>Četnost: počet výskytu hodnoty dané kategorie</a:t>
            </a:r>
          </a:p>
          <a:p>
            <a:r>
              <a:rPr lang="cs-CZ" sz="2800" dirty="0"/>
              <a:t>Kumulativní četnost: součet hodnot sledované kategorie a všech nižších kategorií</a:t>
            </a:r>
          </a:p>
          <a:p>
            <a:r>
              <a:rPr lang="cs-CZ" sz="2800" dirty="0"/>
              <a:t>Relativní četnost: počet výskytu hodnot vztažených ke zvolenému základu</a:t>
            </a:r>
            <a:endParaRPr lang="cs" sz="2800" dirty="0"/>
          </a:p>
        </p:txBody>
      </p:sp>
    </p:spTree>
    <p:extLst>
      <p:ext uri="{BB962C8B-B14F-4D97-AF65-F5344CB8AC3E}">
        <p14:creationId xmlns:p14="http://schemas.microsoft.com/office/powerpoint/2010/main" val="47160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44189-BCDD-40CA-BE1C-AA99F6BE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Příklad frekvenční tabulky</a:t>
            </a:r>
            <a:endParaRPr lang="cs-CZ" dirty="0"/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B67552CF-3DD7-4E71-8287-9CDD3FD8C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466"/>
              </p:ext>
            </p:extLst>
          </p:nvPr>
        </p:nvGraphicFramePr>
        <p:xfrm>
          <a:off x="1183532" y="1930400"/>
          <a:ext cx="9468043" cy="342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354">
                  <a:extLst>
                    <a:ext uri="{9D8B030D-6E8A-4147-A177-3AD203B41FA5}">
                      <a16:colId xmlns:a16="http://schemas.microsoft.com/office/drawing/2014/main" val="1469758777"/>
                    </a:ext>
                  </a:extLst>
                </a:gridCol>
                <a:gridCol w="1523774">
                  <a:extLst>
                    <a:ext uri="{9D8B030D-6E8A-4147-A177-3AD203B41FA5}">
                      <a16:colId xmlns:a16="http://schemas.microsoft.com/office/drawing/2014/main" val="2865359203"/>
                    </a:ext>
                  </a:extLst>
                </a:gridCol>
                <a:gridCol w="2999362">
                  <a:extLst>
                    <a:ext uri="{9D8B030D-6E8A-4147-A177-3AD203B41FA5}">
                      <a16:colId xmlns:a16="http://schemas.microsoft.com/office/drawing/2014/main" val="393506778"/>
                    </a:ext>
                  </a:extLst>
                </a:gridCol>
                <a:gridCol w="1718553">
                  <a:extLst>
                    <a:ext uri="{9D8B030D-6E8A-4147-A177-3AD203B41FA5}">
                      <a16:colId xmlns:a16="http://schemas.microsoft.com/office/drawing/2014/main" val="2429490222"/>
                    </a:ext>
                  </a:extLst>
                </a:gridCol>
              </a:tblGrid>
              <a:tr h="556278">
                <a:tc>
                  <a:txBody>
                    <a:bodyPr/>
                    <a:lstStyle/>
                    <a:p>
                      <a:r>
                        <a:rPr lang="cs" dirty="0"/>
                        <a:t>Konzumujet mléčné výroby?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" dirty="0"/>
                        <a:t>Absolutní četnost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" dirty="0"/>
                        <a:t>Kumulativní četnost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" dirty="0"/>
                        <a:t>Relativní četnosti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620588"/>
                  </a:ext>
                </a:extLst>
              </a:tr>
              <a:tr h="556278">
                <a:tc>
                  <a:txBody>
                    <a:bodyPr/>
                    <a:lstStyle/>
                    <a:p>
                      <a:r>
                        <a:rPr lang="cs" dirty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" dirty="0"/>
                        <a:t>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" b="1" dirty="0"/>
                        <a:t>52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" dirty="0"/>
                        <a:t>56,6 %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15025"/>
                  </a:ext>
                </a:extLst>
              </a:tr>
              <a:tr h="556278">
                <a:tc>
                  <a:txBody>
                    <a:bodyPr/>
                    <a:lstStyle/>
                    <a:p>
                      <a:r>
                        <a:rPr lang="cs-CZ" dirty="0"/>
                        <a:t>J</a:t>
                      </a:r>
                      <a:r>
                        <a:rPr lang="cs" dirty="0"/>
                        <a:t>en zakysané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" dirty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" dirty="0"/>
                        <a:t>52 + 20 = </a:t>
                      </a:r>
                      <a:r>
                        <a:rPr lang="cs" b="1" dirty="0"/>
                        <a:t>72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"/>
                        <a:t>21,7 %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53157"/>
                  </a:ext>
                </a:extLst>
              </a:tr>
              <a:tr h="556278">
                <a:tc>
                  <a:txBody>
                    <a:bodyPr/>
                    <a:lstStyle/>
                    <a:p>
                      <a:r>
                        <a:rPr lang="cs-CZ" dirty="0"/>
                        <a:t>J</a:t>
                      </a:r>
                      <a:r>
                        <a:rPr lang="cs" dirty="0"/>
                        <a:t>en z kozího mléka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" dirty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" dirty="0"/>
                        <a:t>52 + 20 + 14 = </a:t>
                      </a:r>
                      <a:r>
                        <a:rPr lang="cs" b="1" dirty="0"/>
                        <a:t>86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" dirty="0"/>
                        <a:t>15,2 %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301979"/>
                  </a:ext>
                </a:extLst>
              </a:tr>
              <a:tr h="556278">
                <a:tc>
                  <a:txBody>
                    <a:bodyPr/>
                    <a:lstStyle/>
                    <a:p>
                      <a:r>
                        <a:rPr lang="c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" dirty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" dirty="0"/>
                        <a:t>52 + 20 + 14 + 6 </a:t>
                      </a:r>
                      <a:r>
                        <a:rPr lang="cs" b="1" dirty="0"/>
                        <a:t>= 92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" dirty="0"/>
                        <a:t>6,5 %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993202"/>
                  </a:ext>
                </a:extLst>
              </a:tr>
              <a:tr h="556278">
                <a:tc>
                  <a:txBody>
                    <a:bodyPr/>
                    <a:lstStyle/>
                    <a:p>
                      <a:r>
                        <a:rPr lang="cs" b="1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" b="1" dirty="0"/>
                        <a:t>92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" b="1" dirty="0"/>
                        <a:t>92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" b="1" dirty="0"/>
                        <a:t>100,0 %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81616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F4BABD41-5831-40A4-A1E5-191AC6887F24}"/>
              </a:ext>
            </a:extLst>
          </p:cNvPr>
          <p:cNvSpPr txBox="1"/>
          <p:nvPr/>
        </p:nvSpPr>
        <p:spPr>
          <a:xfrm>
            <a:off x="1183531" y="5525869"/>
            <a:ext cx="9789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" dirty="0"/>
              <a:t>Vyjádření relativních četnností umožňuje porovnávat nestejně velké soubory (celek je vždy 100 %).</a:t>
            </a:r>
          </a:p>
        </p:txBody>
      </p:sp>
    </p:spTree>
    <p:extLst>
      <p:ext uri="{BB962C8B-B14F-4D97-AF65-F5344CB8AC3E}">
        <p14:creationId xmlns:p14="http://schemas.microsoft.com/office/powerpoint/2010/main" val="1821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E2FDA-32AF-4681-A4C6-788987CC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567447"/>
            <a:ext cx="5252936" cy="1313233"/>
          </a:xfrm>
        </p:spPr>
        <p:txBody>
          <a:bodyPr>
            <a:normAutofit fontScale="90000"/>
          </a:bodyPr>
          <a:lstStyle/>
          <a:p>
            <a:r>
              <a:rPr lang="cs" dirty="0"/>
              <a:t>Ukázka výtěžnosti deskriptivní studie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81FF317C-D387-40A2-8B06-7DD165B00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812" y="4993532"/>
            <a:ext cx="4697997" cy="85412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Sezónní úmrtnost obyvatelstva v USA (Grant WB et al., 2017)</a:t>
            </a:r>
          </a:p>
          <a:p>
            <a:r>
              <a:rPr lang="cs-CZ" dirty="0"/>
              <a:t>I relativně malý rozdíl na ose Y může mít v určitých souvislostech vypovídající hodnotu.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5EE5241-9B9E-4B28-88CA-33606FE87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2" y="282981"/>
            <a:ext cx="4811791" cy="457798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4E2DE67C-C4E0-4DF4-ACE0-F32E4836E1FD}"/>
              </a:ext>
            </a:extLst>
          </p:cNvPr>
          <p:cNvSpPr/>
          <p:nvPr/>
        </p:nvSpPr>
        <p:spPr>
          <a:xfrm>
            <a:off x="6096000" y="1779687"/>
            <a:ext cx="57031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Ukázka </a:t>
            </a:r>
            <a:r>
              <a:rPr lang="cs" dirty="0"/>
              <a:t>výtěžnosti jednoduché deskriptivní studie</a:t>
            </a:r>
          </a:p>
          <a:p>
            <a:endParaRPr lang="cs" dirty="0"/>
          </a:p>
          <a:p>
            <a:r>
              <a:rPr lang="cs-CZ" dirty="0"/>
              <a:t>J</a:t>
            </a:r>
            <a:r>
              <a:rPr lang="cs" dirty="0"/>
              <a:t>edná se o </a:t>
            </a:r>
            <a:r>
              <a:rPr lang="cs-CZ" dirty="0"/>
              <a:t>shromážděné </a:t>
            </a:r>
            <a:r>
              <a:rPr lang="cs" dirty="0"/>
              <a:t>údaje o počtu zěmřelých v USA </a:t>
            </a:r>
            <a:r>
              <a:rPr lang="cs-CZ" dirty="0"/>
              <a:t>v závislosti na době, která již uplynula od začátku </a:t>
            </a:r>
            <a:r>
              <a:rPr lang="cs" dirty="0"/>
              <a:t>roku. Lze vidět, že nejvíce zemřelých je na začátku </a:t>
            </a:r>
            <a:r>
              <a:rPr lang="cs-CZ" dirty="0"/>
              <a:t>a</a:t>
            </a:r>
            <a:r>
              <a:rPr lang="cs" dirty="0"/>
              <a:t> na konci roku, nejméně zemřelých </a:t>
            </a:r>
            <a:r>
              <a:rPr lang="cs-CZ" dirty="0"/>
              <a:t>pak</a:t>
            </a:r>
            <a:r>
              <a:rPr lang="cs" dirty="0"/>
              <a:t> uprostřed roku v letních měsících.</a:t>
            </a:r>
          </a:p>
          <a:p>
            <a:endParaRPr lang="cs" dirty="0"/>
          </a:p>
          <a:p>
            <a:r>
              <a:rPr lang="cs" dirty="0"/>
              <a:t>Jev se vysvětluje výskytem respiračních onemocnění v zimních měsících (všimněte si malého „zubu“ kolem 50. dne v roce </a:t>
            </a:r>
            <a:r>
              <a:rPr lang="cs-CZ" dirty="0"/>
              <a:t>na ose x;</a:t>
            </a:r>
            <a:r>
              <a:rPr lang="cs" dirty="0"/>
              <a:t> chřipková epidemie). Naopak v letních měsících </a:t>
            </a:r>
            <a:r>
              <a:rPr lang="cs-CZ" dirty="0"/>
              <a:t>může být lepší </a:t>
            </a:r>
            <a:r>
              <a:rPr lang="cs" dirty="0"/>
              <a:t>dostupn</a:t>
            </a:r>
            <a:r>
              <a:rPr lang="cs-CZ" dirty="0" err="1"/>
              <a:t>ost</a:t>
            </a:r>
            <a:r>
              <a:rPr lang="cs-CZ" dirty="0"/>
              <a:t> </a:t>
            </a:r>
            <a:r>
              <a:rPr lang="cs" dirty="0"/>
              <a:t>např. čerstvých potravin s obsahem </a:t>
            </a:r>
            <a:r>
              <a:rPr lang="cs-CZ" dirty="0"/>
              <a:t>mnoha </a:t>
            </a:r>
            <a:r>
              <a:rPr lang="cs" dirty="0"/>
              <a:t>ochranných faktorů.</a:t>
            </a:r>
          </a:p>
          <a:p>
            <a:endParaRPr lang="cs" dirty="0"/>
          </a:p>
          <a:p>
            <a:r>
              <a:rPr lang="cs" dirty="0"/>
              <a:t>Podobné výkyvy v úmrtnosti </a:t>
            </a:r>
            <a:r>
              <a:rPr lang="cs-CZ" dirty="0"/>
              <a:t>lze pozorovat </a:t>
            </a:r>
            <a:r>
              <a:rPr lang="cs" dirty="0"/>
              <a:t>i v České republice.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0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371600" y="293915"/>
            <a:ext cx="9601200" cy="914399"/>
          </a:xfrm>
        </p:spPr>
        <p:txBody>
          <a:bodyPr/>
          <a:lstStyle/>
          <a:p>
            <a:r>
              <a:rPr lang="cs-CZ" dirty="0"/>
              <a:t>Expozice a následek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77334" y="1494503"/>
            <a:ext cx="10143066" cy="4546859"/>
          </a:xfrm>
        </p:spPr>
        <p:txBody>
          <a:bodyPr>
            <a:normAutofit/>
          </a:bodyPr>
          <a:lstStyle/>
          <a:p>
            <a:r>
              <a:rPr lang="cs-CZ" sz="2400" dirty="0"/>
              <a:t>Expoziční proměnná</a:t>
            </a:r>
          </a:p>
          <a:p>
            <a:pPr lvl="1"/>
            <a:r>
              <a:rPr lang="cs-CZ" sz="2000" dirty="0"/>
              <a:t>Spotřeba potravin, frekvenční dotazník, spotřeba vody, fyzická aktivita</a:t>
            </a:r>
            <a:r>
              <a:rPr lang="cs-CZ" dirty="0"/>
              <a:t>.na </a:t>
            </a:r>
          </a:p>
          <a:p>
            <a:pPr lvl="1"/>
            <a:r>
              <a:rPr lang="cs-CZ" sz="2000" dirty="0"/>
              <a:t>O zdraví přímo nevypovídá, ale zpravidla na základě literární rešerše můžeme usuzovat, že zdraví ovlivňují pozitivním způsobem</a:t>
            </a:r>
          </a:p>
          <a:p>
            <a:r>
              <a:rPr lang="cs-CZ" sz="2400" dirty="0"/>
              <a:t>Znak: následek expozice</a:t>
            </a:r>
          </a:p>
          <a:p>
            <a:pPr lvl="1"/>
            <a:r>
              <a:rPr lang="cs-CZ" sz="2000" dirty="0"/>
              <a:t>Zdraví je definováno WHO jako stav úplné tělesné, duševní a sociální pohody, nejen nepřítomnost nemoci nebo vady.</a:t>
            </a:r>
          </a:p>
          <a:p>
            <a:pPr lvl="1"/>
            <a:r>
              <a:rPr lang="cs-CZ" sz="2000" dirty="0"/>
              <a:t>Nemoc: zkoumání vyžaduje přesnou definici diagnostického kritéria, jinak hrozí zkreslení studie (tzv. </a:t>
            </a:r>
            <a:r>
              <a:rPr lang="cs-CZ" sz="2000" i="1" dirty="0" err="1"/>
              <a:t>inclusion</a:t>
            </a:r>
            <a:r>
              <a:rPr lang="cs-CZ" sz="2000" dirty="0"/>
              <a:t> a </a:t>
            </a:r>
            <a:r>
              <a:rPr lang="cs-CZ" sz="2000" dirty="0" err="1"/>
              <a:t>exclusion</a:t>
            </a:r>
            <a:r>
              <a:rPr lang="cs-CZ" sz="2000" dirty="0"/>
              <a:t> </a:t>
            </a:r>
            <a:r>
              <a:rPr lang="cs-CZ" sz="2000" dirty="0" err="1"/>
              <a:t>krítéria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Smrt</a:t>
            </a:r>
          </a:p>
          <a:p>
            <a:pPr marL="530352" lvl="1" indent="0">
              <a:buNone/>
            </a:pPr>
            <a:r>
              <a:rPr lang="cs-CZ" sz="1800" dirty="0"/>
              <a:t>Zdraví, nemoc a smrt vyjadřujeme ukazateli, jako nemocnost a úmrtnost, vztažená na jednotku populace.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84456451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1850</Words>
  <Application>Microsoft Office PowerPoint</Application>
  <PresentationFormat>Širokoúhlá obrazovka</PresentationFormat>
  <Paragraphs>236</Paragraphs>
  <Slides>20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Franklin Gothic Book</vt:lpstr>
      <vt:lpstr>TF10001025</vt:lpstr>
      <vt:lpstr>Epidemiologické studie II.</vt:lpstr>
      <vt:lpstr>ODDÍL 1: Strategie deskriptivní statistiky</vt:lpstr>
      <vt:lpstr>Deskripce spojité proměnné</vt:lpstr>
      <vt:lpstr>Průměr</vt:lpstr>
      <vt:lpstr>Úskalí použití průměru na nesourodých datech</vt:lpstr>
      <vt:lpstr>Deskripce nespojitých dat</vt:lpstr>
      <vt:lpstr>Příklad frekvenční tabulky</vt:lpstr>
      <vt:lpstr>Ukázka výtěžnosti deskriptivní studie</vt:lpstr>
      <vt:lpstr>Expozice a následek</vt:lpstr>
      <vt:lpstr>Incidence a prevalence: způsob vyjadřování následku</vt:lpstr>
      <vt:lpstr>Studovaná populace</vt:lpstr>
      <vt:lpstr>Senzitivita a specificita</vt:lpstr>
      <vt:lpstr>Senzitivita a specificita</vt:lpstr>
      <vt:lpstr>Typy studií</vt:lpstr>
      <vt:lpstr>Analytické studie, smyšlený příklad:</vt:lpstr>
      <vt:lpstr>Měření velikosti efektu pomocí ukazatelů velikosti rizika</vt:lpstr>
      <vt:lpstr>Obecný formát 2x2 (čtyřpolní) tabulky</vt:lpstr>
      <vt:lpstr>Bias a confounders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Epidemiologické studie</dc:title>
  <dc:creator>Aleš Peřina</dc:creator>
  <cp:lastModifiedBy>Aleš Peřina</cp:lastModifiedBy>
  <cp:revision>41</cp:revision>
  <dcterms:created xsi:type="dcterms:W3CDTF">2018-04-04T08:35:01Z</dcterms:created>
  <dcterms:modified xsi:type="dcterms:W3CDTF">2020-03-18T21:07:41Z</dcterms:modified>
</cp:coreProperties>
</file>