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5" r:id="rId24"/>
    <p:sldId id="304" r:id="rId25"/>
  </p:sldIdLst>
  <p:sldSz cx="9144000" cy="6858000" type="screen4x3"/>
  <p:notesSz cx="6858000" cy="9144000"/>
  <p:custDataLst>
    <p:tags r:id="rId28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88A"/>
    <a:srgbClr val="87888E"/>
    <a:srgbClr val="EBECEE"/>
    <a:srgbClr val="D9DADB"/>
    <a:srgbClr val="E9E9E9"/>
    <a:srgbClr val="EBEBEB"/>
    <a:srgbClr val="F0F0F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3" autoAdjust="0"/>
    <p:restoredTop sz="94628" autoAdjust="0"/>
  </p:normalViewPr>
  <p:slideViewPr>
    <p:cSldViewPr>
      <p:cViewPr varScale="1">
        <p:scale>
          <a:sx n="131" d="100"/>
          <a:sy n="131" d="100"/>
        </p:scale>
        <p:origin x="16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8475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40872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Prevalence CKD u diabetiků v ČR je cca 2%</a:t>
            </a:r>
          </a:p>
          <a:p>
            <a:pPr eaLnBrk="1" hangingPunct="1"/>
            <a:r>
              <a:rPr lang="cs-CZ" altLang="cs-CZ" dirty="0"/>
              <a:t>Důvod pro zavedení termínu DKD: dříve termín diabetická nefropatie představuje  změny typické pouze pro DM, lze ověřit biopticky, změny jsou ale často různorodé: kromě postižení glomerulů což je typické pro DM, jde i o postižení tubulů, </a:t>
            </a:r>
            <a:r>
              <a:rPr lang="cs-CZ" altLang="cs-CZ" dirty="0" err="1"/>
              <a:t>interstitia</a:t>
            </a:r>
            <a:r>
              <a:rPr lang="cs-CZ" altLang="cs-CZ" dirty="0"/>
              <a:t>, a o postižení cirkulace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611C56-F84F-47D1-AFF3-E16895700471}" type="slidenum">
              <a:rPr lang="cs-CZ" altLang="cs-CZ" sz="1200">
                <a:solidFill>
                  <a:schemeClr val="tx2"/>
                </a:solidFill>
              </a:rPr>
              <a:pPr eaLnBrk="1" hangingPunct="1"/>
              <a:t>3</a:t>
            </a:fld>
            <a:endParaRPr lang="cs-CZ" altLang="cs-CZ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2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Pokud známe příčinu postižení ledvin, léčíme především vyvolávající příčinu (hypertenzi apod.)</a:t>
            </a: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FE2801-017C-4BB1-8BF4-9AFE7DFCA252}" type="slidenum">
              <a:rPr lang="cs-CZ" altLang="cs-CZ" sz="1200">
                <a:solidFill>
                  <a:schemeClr val="tx2"/>
                </a:solidFill>
              </a:rPr>
              <a:pPr eaLnBrk="1" hangingPunct="1"/>
              <a:t>7</a:t>
            </a:fld>
            <a:endParaRPr lang="cs-CZ" altLang="cs-CZ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2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4/1/2020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487A-D7C1-45AF-91C7-BAB5F77D4584}" type="datetime1">
              <a:rPr lang="cs-CZ"/>
              <a:pPr>
                <a:defRPr/>
              </a:pPr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Dieta při diabetickém onemocnění ledvin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8282AEC-B799-4748-8AEF-9D3CEEA15B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14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70" r:id="rId4"/>
  </p:sldLayoutIdLst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mievjidle.cz/sojove-napoje/alpro-soya-natural-kalcium-emco" TargetMode="External"/><Relationship Id="rId13" Type="http://schemas.openxmlformats.org/officeDocument/2006/relationships/hyperlink" Target="http://www.chemievjidle.cz/sypke-smesi/cokoladovy-dort-vitana" TargetMode="External"/><Relationship Id="rId18" Type="http://schemas.openxmlformats.org/officeDocument/2006/relationships/hyperlink" Target="http://www.chemievjidle.cz/hotova-jidla/mcennedy-chicken-nuggets-with-curry-dip" TargetMode="External"/><Relationship Id="rId3" Type="http://schemas.openxmlformats.org/officeDocument/2006/relationships/hyperlink" Target="http://www.emulgatory.cz/skupiny-ecek-a-pridatnych-latek/plnidla" TargetMode="External"/><Relationship Id="rId21" Type="http://schemas.openxmlformats.org/officeDocument/2006/relationships/hyperlink" Target="http://www.chemievjidle.cz/tabulkova-cokolada/katy-noir-framboise-kaufland-ceska-republika" TargetMode="External"/><Relationship Id="rId7" Type="http://schemas.openxmlformats.org/officeDocument/2006/relationships/hyperlink" Target="http://www.chemievjidle.cz/sojove-dezerty/alpro-soya-emco" TargetMode="External"/><Relationship Id="rId12" Type="http://schemas.openxmlformats.org/officeDocument/2006/relationships/hyperlink" Target="http://www.chemievjidle.cz/jemne-pecivo/ceske-buchty-s-naplni-hruskovou-penam" TargetMode="External"/><Relationship Id="rId17" Type="http://schemas.openxmlformats.org/officeDocument/2006/relationships/hyperlink" Target="http://www.chemievjidle.cz/sunka/dusena-sunka-krajena-masokombinat-plzen" TargetMode="External"/><Relationship Id="rId2" Type="http://schemas.openxmlformats.org/officeDocument/2006/relationships/hyperlink" Target="http://www.emulgatory.cz/skupiny-ecek-a-pridatnych-latek/protispekave-latky" TargetMode="External"/><Relationship Id="rId16" Type="http://schemas.openxmlformats.org/officeDocument/2006/relationships/hyperlink" Target="http://www.chemievjidle.cz/sunka/pikok-dusena-sunka-masokombinat-plzen" TargetMode="External"/><Relationship Id="rId20" Type="http://schemas.openxmlformats.org/officeDocument/2006/relationships/hyperlink" Target="http://www.chemievjidle.cz/chipsy/chips-paprikove-cleve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mulgatory.cz/skupiny-ecek-a-pridatnych-latek/zvlhcujici-latky" TargetMode="External"/><Relationship Id="rId11" Type="http://schemas.openxmlformats.org/officeDocument/2006/relationships/hyperlink" Target="http://www.chemievjidle.cz/jemne-pecivo/ceske-buchticky-s-hruskovou-naplni-penam" TargetMode="External"/><Relationship Id="rId5" Type="http://schemas.openxmlformats.org/officeDocument/2006/relationships/hyperlink" Target="http://www.emulgatory.cz/skupiny-ecek-a-pridatnych-latek/kyseliny-regulatory-kyselosti" TargetMode="External"/><Relationship Id="rId15" Type="http://schemas.openxmlformats.org/officeDocument/2006/relationships/hyperlink" Target="http://www.chemievjidle.cz/korenici-smesy/kari-vitana" TargetMode="External"/><Relationship Id="rId10" Type="http://schemas.openxmlformats.org/officeDocument/2006/relationships/hyperlink" Target="http://www.chemievjidle.cz/chleba/chaluparsky-psenicno-zitny-cleb-penam" TargetMode="External"/><Relationship Id="rId19" Type="http://schemas.openxmlformats.org/officeDocument/2006/relationships/hyperlink" Target="http://www.chemievjidle.cz/chipsy/chips-paprika-perri-crisps-snacks" TargetMode="External"/><Relationship Id="rId4" Type="http://schemas.openxmlformats.org/officeDocument/2006/relationships/hyperlink" Target="http://www.emulgatory.cz/skupiny-ecek-a-pridatnych-latek/latky-zlepsujici-mouku" TargetMode="External"/><Relationship Id="rId9" Type="http://schemas.openxmlformats.org/officeDocument/2006/relationships/hyperlink" Target="http://www.chemievjidle.cz/chleba/desetizrnny-chleb-cvrcovicka-pekarna" TargetMode="External"/><Relationship Id="rId14" Type="http://schemas.openxmlformats.org/officeDocument/2006/relationships/hyperlink" Target="http://www.chemievjidle.cz/korenici-smesy/vitana-divocina-vitana" TargetMode="External"/><Relationship Id="rId22" Type="http://schemas.openxmlformats.org/officeDocument/2006/relationships/hyperlink" Target="http://www.chemievjidle.cz/tabulkova-cokolada/katy-noir-poire-amande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3284984"/>
            <a:ext cx="6408737" cy="2016224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DIETNÍ OPATŘENÍ PŘI PORUCHÁCH METABOLISMU U NEMOCNÝCH       S  CKD/ DKD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1002946" y="4509120"/>
            <a:ext cx="5689600" cy="1655763"/>
          </a:xfrm>
        </p:spPr>
        <p:txBody>
          <a:bodyPr/>
          <a:lstStyle/>
          <a:p>
            <a:pPr algn="ctr"/>
            <a:r>
              <a:rPr lang="cs-CZ" dirty="0"/>
              <a:t>JAKO ZÁKLAD MATERIÁLU           BYLO POUŽITO SDĚLENÍ</a:t>
            </a:r>
          </a:p>
          <a:p>
            <a:pPr algn="ctr"/>
            <a:r>
              <a:rPr lang="cs-CZ" dirty="0"/>
              <a:t>RNDr. PAVLA SUCHÁNKA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 descr="BBAvitum_Dialysis_Process_06"/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319464" y="764704"/>
            <a:ext cx="48245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582612"/>
            <a:ext cx="7994650" cy="393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KOMBINACE NĚKOLIKA DIETNÍCH POŽADAVKŮ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399173"/>
            <a:ext cx="7991475" cy="4618037"/>
          </a:xfrm>
        </p:spPr>
        <p:txBody>
          <a:bodyPr rtlCol="0">
            <a:noAutofit/>
          </a:bodyPr>
          <a:lstStyle/>
          <a:p>
            <a:pPr marL="457206" indent="-457206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33" b="1" dirty="0">
                <a:solidFill>
                  <a:srgbClr val="87888A"/>
                </a:solidFill>
              </a:rPr>
              <a:t>Diabetická dieta</a:t>
            </a:r>
            <a:r>
              <a:rPr lang="cs-CZ" sz="2133" dirty="0">
                <a:solidFill>
                  <a:srgbClr val="87888A"/>
                </a:solidFill>
              </a:rPr>
              <a:t> – množství sacharidů (při snížení B navýšit), sacharidové jednotky (glykemická nálož), glykemický index</a:t>
            </a:r>
          </a:p>
          <a:p>
            <a:pPr marL="457206" indent="-457206" fontAlgn="auto">
              <a:lnSpc>
                <a:spcPct val="17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33" dirty="0">
                <a:solidFill>
                  <a:srgbClr val="87888A"/>
                </a:solidFill>
              </a:rPr>
              <a:t>Dieta úpravou příjmu </a:t>
            </a:r>
            <a:r>
              <a:rPr lang="cs-CZ" sz="2133" b="1" dirty="0">
                <a:solidFill>
                  <a:srgbClr val="87888A"/>
                </a:solidFill>
              </a:rPr>
              <a:t>bílkovin</a:t>
            </a:r>
          </a:p>
          <a:p>
            <a:pPr marL="457206" indent="-457206" fontAlgn="auto">
              <a:lnSpc>
                <a:spcPct val="17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33" dirty="0">
                <a:solidFill>
                  <a:srgbClr val="87888A"/>
                </a:solidFill>
              </a:rPr>
              <a:t>Dieta s omezením příjmu </a:t>
            </a:r>
            <a:r>
              <a:rPr lang="cs-CZ" sz="2133" b="1" dirty="0">
                <a:solidFill>
                  <a:srgbClr val="87888A"/>
                </a:solidFill>
              </a:rPr>
              <a:t>fosforu</a:t>
            </a:r>
          </a:p>
          <a:p>
            <a:pPr marL="457206" indent="-457206" fontAlgn="auto">
              <a:lnSpc>
                <a:spcPct val="17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33" dirty="0">
                <a:solidFill>
                  <a:srgbClr val="87888A"/>
                </a:solidFill>
              </a:rPr>
              <a:t>Dieta s omezením X zvýšeného příjmu </a:t>
            </a:r>
            <a:r>
              <a:rPr lang="cs-CZ" sz="2133" b="1" dirty="0">
                <a:solidFill>
                  <a:srgbClr val="87888A"/>
                </a:solidFill>
              </a:rPr>
              <a:t>draslíku</a:t>
            </a:r>
          </a:p>
          <a:p>
            <a:pPr marL="457206" indent="-457206" fontAlgn="auto">
              <a:lnSpc>
                <a:spcPct val="17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33" dirty="0">
                <a:solidFill>
                  <a:srgbClr val="87888A"/>
                </a:solidFill>
              </a:rPr>
              <a:t>Dieta </a:t>
            </a:r>
            <a:r>
              <a:rPr lang="cs-CZ" sz="2133" b="1" dirty="0">
                <a:solidFill>
                  <a:srgbClr val="87888A"/>
                </a:solidFill>
              </a:rPr>
              <a:t>při vysokém krevním tlaku</a:t>
            </a:r>
          </a:p>
          <a:p>
            <a:pPr marL="457206" indent="-457206" fontAlgn="auto">
              <a:lnSpc>
                <a:spcPct val="17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33" b="1" dirty="0">
                <a:solidFill>
                  <a:srgbClr val="87888A"/>
                </a:solidFill>
              </a:rPr>
              <a:t>Dieta při </a:t>
            </a:r>
            <a:r>
              <a:rPr lang="cs-CZ" sz="2133" b="1" dirty="0" err="1">
                <a:solidFill>
                  <a:srgbClr val="87888A"/>
                </a:solidFill>
              </a:rPr>
              <a:t>hyperurikémii</a:t>
            </a:r>
            <a:endParaRPr lang="cs-CZ" sz="2133" b="1" dirty="0">
              <a:solidFill>
                <a:srgbClr val="87888A"/>
              </a:solidFill>
            </a:endParaRPr>
          </a:p>
          <a:p>
            <a:pPr marL="457206" indent="-457206" fontAlgn="auto">
              <a:lnSpc>
                <a:spcPct val="17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33" dirty="0">
                <a:solidFill>
                  <a:srgbClr val="87888A"/>
                </a:solidFill>
              </a:rPr>
              <a:t>Dieta zaměřená na </a:t>
            </a:r>
            <a:r>
              <a:rPr lang="cs-CZ" sz="2133" b="1" dirty="0">
                <a:solidFill>
                  <a:srgbClr val="87888A"/>
                </a:solidFill>
              </a:rPr>
              <a:t>snížení hladiny LDL cholesterolu </a:t>
            </a:r>
            <a:r>
              <a:rPr lang="cs-CZ" sz="2133" dirty="0">
                <a:solidFill>
                  <a:srgbClr val="87888A"/>
                </a:solidFill>
              </a:rPr>
              <a:t>v krvi</a:t>
            </a:r>
          </a:p>
        </p:txBody>
      </p:sp>
    </p:spTree>
    <p:extLst>
      <p:ext uri="{BB962C8B-B14F-4D97-AF65-F5344CB8AC3E}">
        <p14:creationId xmlns:p14="http://schemas.microsoft.com/office/powerpoint/2010/main" val="416132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PŘÍJMU BÍLKOVIN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Zhoršující se funkce ledvin (konzervativní x eliminační)</a:t>
            </a:r>
          </a:p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Snížení příjmu bílkovin</a:t>
            </a:r>
            <a:r>
              <a:rPr lang="cs-CZ" sz="2400" dirty="0">
                <a:solidFill>
                  <a:srgbClr val="87888A"/>
                </a:solidFill>
              </a:rPr>
              <a:t>  – 	proč? ANO X NE</a:t>
            </a:r>
          </a:p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Snížení hromadění močoviny</a:t>
            </a:r>
          </a:p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Prevence</a:t>
            </a:r>
            <a:r>
              <a:rPr lang="cs-CZ" sz="2400" dirty="0">
                <a:solidFill>
                  <a:srgbClr val="87888A"/>
                </a:solidFill>
              </a:rPr>
              <a:t> dalšího poškozování ledvin</a:t>
            </a:r>
          </a:p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Kvalita života </a:t>
            </a:r>
            <a:r>
              <a:rPr lang="cs-CZ" sz="2400" dirty="0">
                <a:solidFill>
                  <a:srgbClr val="87888A"/>
                </a:solidFill>
              </a:rPr>
              <a:t>– únava, bolesti</a:t>
            </a:r>
          </a:p>
        </p:txBody>
      </p:sp>
    </p:spTree>
    <p:extLst>
      <p:ext uri="{BB962C8B-B14F-4D97-AF65-F5344CB8AC3E}">
        <p14:creationId xmlns:p14="http://schemas.microsoft.com/office/powerpoint/2010/main" val="534915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81" y="3175"/>
            <a:ext cx="8229600" cy="1016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DIABETICKÁ ČÁST DIETY U DKD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87888A"/>
                </a:solidFill>
              </a:rPr>
              <a:t>Diabetická dieta zaměřená </a:t>
            </a:r>
            <a:r>
              <a:rPr lang="cs-CZ" sz="3200" b="1" dirty="0">
                <a:solidFill>
                  <a:srgbClr val="87888A"/>
                </a:solidFill>
              </a:rPr>
              <a:t>na prevenci hyperglykémie a obezity</a:t>
            </a:r>
            <a:r>
              <a:rPr lang="cs-CZ" sz="3200" dirty="0">
                <a:solidFill>
                  <a:srgbClr val="87888A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87888A"/>
                </a:solidFill>
              </a:rPr>
              <a:t>	(</a:t>
            </a:r>
            <a:r>
              <a:rPr lang="cs-CZ" sz="2100" dirty="0">
                <a:solidFill>
                  <a:srgbClr val="87888A"/>
                </a:solidFill>
              </a:rPr>
              <a:t>pozor na proteinovou malnutrici při vysokém BMI!</a:t>
            </a:r>
            <a:r>
              <a:rPr lang="cs-CZ" sz="3200" dirty="0">
                <a:solidFill>
                  <a:srgbClr val="87888A"/>
                </a:solidFill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87888A"/>
                </a:solidFill>
              </a:rPr>
              <a:t>Sacharidové jednotky, gramy sacharidů na den, vláknina, glykemický index vs.</a:t>
            </a:r>
            <a:r>
              <a:rPr lang="cs-CZ" sz="3200" b="1" dirty="0">
                <a:solidFill>
                  <a:srgbClr val="87888A"/>
                </a:solidFill>
              </a:rPr>
              <a:t> glykemická nálož</a:t>
            </a:r>
            <a:r>
              <a:rPr lang="cs-CZ" sz="3200" dirty="0">
                <a:solidFill>
                  <a:srgbClr val="87888A"/>
                </a:solidFill>
              </a:rPr>
              <a:t> (ADA)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b="1" dirty="0">
                <a:solidFill>
                  <a:srgbClr val="87888A"/>
                </a:solidFill>
              </a:rPr>
              <a:t>Energie</a:t>
            </a:r>
            <a:r>
              <a:rPr lang="cs-CZ" sz="3200" dirty="0">
                <a:solidFill>
                  <a:srgbClr val="87888A"/>
                </a:solidFill>
              </a:rPr>
              <a:t> (ESPEN): 20-30 kcal/kg/den       </a:t>
            </a:r>
            <a:r>
              <a:rPr lang="cs-CZ" sz="32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84165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RIZIKA HYPERFOSFATÉMIE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rgbClr val="87888A"/>
                </a:solidFill>
              </a:rPr>
              <a:t>Příčinou renální nedostatečnost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rgbClr val="87888A"/>
                </a:solidFill>
              </a:rPr>
              <a:t>Hodnota nad 1,37 </a:t>
            </a:r>
            <a:r>
              <a:rPr lang="cs-CZ" sz="2800" dirty="0" err="1">
                <a:solidFill>
                  <a:srgbClr val="87888A"/>
                </a:solidFill>
              </a:rPr>
              <a:t>mmol</a:t>
            </a:r>
            <a:r>
              <a:rPr lang="cs-CZ" sz="2800" dirty="0">
                <a:solidFill>
                  <a:srgbClr val="87888A"/>
                </a:solidFill>
              </a:rPr>
              <a:t>/l v séru</a:t>
            </a:r>
          </a:p>
          <a:p>
            <a:pPr fontAlgn="auto">
              <a:spcAft>
                <a:spcPts val="0"/>
              </a:spcAft>
              <a:defRPr/>
            </a:pPr>
            <a:endParaRPr lang="cs-CZ" sz="2800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</a:t>
            </a:r>
            <a:r>
              <a:rPr lang="cs-CZ" sz="2800" b="1" dirty="0">
                <a:solidFill>
                  <a:srgbClr val="87888A"/>
                </a:solidFill>
              </a:rPr>
              <a:t> </a:t>
            </a:r>
            <a:r>
              <a:rPr lang="cs-CZ" sz="2800" dirty="0">
                <a:solidFill>
                  <a:srgbClr val="87888A"/>
                </a:solidFill>
              </a:rPr>
              <a:t>- dieta s </a:t>
            </a:r>
            <a:r>
              <a:rPr lang="cs-CZ" sz="2800" u="sng" dirty="0">
                <a:solidFill>
                  <a:srgbClr val="87888A"/>
                </a:solidFill>
              </a:rPr>
              <a:t>nízkým obsahem fosforu</a:t>
            </a:r>
            <a:r>
              <a:rPr lang="cs-CZ" sz="2800" dirty="0">
                <a:solidFill>
                  <a:srgbClr val="87888A"/>
                </a:solidFill>
              </a:rPr>
              <a:t>, </a:t>
            </a:r>
            <a:r>
              <a:rPr lang="cs-CZ" sz="2800" dirty="0" err="1">
                <a:solidFill>
                  <a:srgbClr val="87888A"/>
                </a:solidFill>
              </a:rPr>
              <a:t>antacida</a:t>
            </a:r>
            <a:r>
              <a:rPr lang="cs-CZ" sz="2800" dirty="0">
                <a:solidFill>
                  <a:srgbClr val="87888A"/>
                </a:solidFill>
              </a:rPr>
              <a:t> a indikace k hemodialýze x transplantaci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800" dirty="0">
                <a:solidFill>
                  <a:srgbClr val="87888A"/>
                </a:solidFill>
              </a:rPr>
              <a:t>Omezit potraviny s vyšším obsahem fosforu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800" dirty="0">
                <a:solidFill>
                  <a:srgbClr val="87888A"/>
                </a:solidFill>
              </a:rPr>
              <a:t>Čokoláda, maso, drůbež, kakao, uzeniny, tavené sýry, </a:t>
            </a:r>
            <a:r>
              <a:rPr lang="cs-CZ" sz="2800" dirty="0" err="1">
                <a:solidFill>
                  <a:srgbClr val="87888A"/>
                </a:solidFill>
              </a:rPr>
              <a:t>colové</a:t>
            </a:r>
            <a:r>
              <a:rPr lang="cs-CZ" sz="2800" dirty="0">
                <a:solidFill>
                  <a:srgbClr val="87888A"/>
                </a:solidFill>
              </a:rPr>
              <a:t> nápoje</a:t>
            </a:r>
          </a:p>
        </p:txBody>
      </p:sp>
    </p:spTree>
    <p:extLst>
      <p:ext uri="{BB962C8B-B14F-4D97-AF65-F5344CB8AC3E}">
        <p14:creationId xmlns:p14="http://schemas.microsoft.com/office/powerpoint/2010/main" val="2368277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RIZIKA HYPERFOSFATÉMIE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2133" dirty="0">
                <a:solidFill>
                  <a:srgbClr val="87888A"/>
                </a:solidFill>
              </a:rPr>
              <a:t>Potraviny s vyšším obsahem fosforu - Ryby versus </a:t>
            </a:r>
            <a:r>
              <a:rPr lang="cs-CZ" sz="2133" dirty="0" err="1">
                <a:solidFill>
                  <a:srgbClr val="87888A"/>
                </a:solidFill>
              </a:rPr>
              <a:t>Surimi</a:t>
            </a:r>
            <a:endParaRPr lang="cs-CZ" sz="2133" dirty="0">
              <a:solidFill>
                <a:srgbClr val="87888A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133" b="1" dirty="0" err="1">
                <a:solidFill>
                  <a:srgbClr val="87888A"/>
                </a:solidFill>
              </a:rPr>
              <a:t>Surimi</a:t>
            </a:r>
            <a:r>
              <a:rPr lang="cs-CZ" sz="2133" b="1" dirty="0">
                <a:solidFill>
                  <a:srgbClr val="87888A"/>
                </a:solidFill>
              </a:rPr>
              <a:t> -Tyčinky z rybího masa s krabí příchutí s náhradním sladidlem</a:t>
            </a:r>
          </a:p>
          <a:p>
            <a:pPr>
              <a:buFont typeface="Arial" charset="0"/>
              <a:buChar char="•"/>
              <a:defRPr/>
            </a:pPr>
            <a:r>
              <a:rPr lang="cs-CZ" sz="2133" b="1" u="sng" dirty="0">
                <a:solidFill>
                  <a:srgbClr val="87888A"/>
                </a:solidFill>
              </a:rPr>
              <a:t>Složení: </a:t>
            </a:r>
            <a:endParaRPr lang="cs-CZ" sz="2133" dirty="0">
              <a:solidFill>
                <a:srgbClr val="87888A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133" dirty="0">
                <a:solidFill>
                  <a:srgbClr val="87888A"/>
                </a:solidFill>
              </a:rPr>
              <a:t>Rybí maso separované z treskovitých ryb (32%) </a:t>
            </a:r>
          </a:p>
          <a:p>
            <a:pPr>
              <a:buFont typeface="Arial" charset="0"/>
              <a:buChar char="•"/>
              <a:defRPr/>
            </a:pPr>
            <a:r>
              <a:rPr lang="cs-CZ" sz="2133" dirty="0">
                <a:solidFill>
                  <a:srgbClr val="87888A"/>
                </a:solidFill>
              </a:rPr>
              <a:t>Pšeničný škrob, Rostlinný olej, Jedlá sůl </a:t>
            </a:r>
          </a:p>
          <a:p>
            <a:pPr>
              <a:buFont typeface="Arial" charset="0"/>
              <a:buChar char="•"/>
              <a:defRPr/>
            </a:pPr>
            <a:r>
              <a:rPr lang="cs-CZ" sz="2133" dirty="0">
                <a:solidFill>
                  <a:srgbClr val="87888A"/>
                </a:solidFill>
              </a:rPr>
              <a:t>Cukr, E 420 Sorbitol </a:t>
            </a:r>
          </a:p>
          <a:p>
            <a:pPr>
              <a:buFont typeface="Arial" charset="0"/>
              <a:buChar char="•"/>
              <a:defRPr/>
            </a:pPr>
            <a:r>
              <a:rPr lang="cs-CZ" sz="2133" dirty="0">
                <a:solidFill>
                  <a:srgbClr val="87888A"/>
                </a:solidFill>
              </a:rPr>
              <a:t>E 452 </a:t>
            </a:r>
            <a:r>
              <a:rPr lang="cs-CZ" sz="2133" dirty="0" err="1">
                <a:solidFill>
                  <a:srgbClr val="87888A"/>
                </a:solidFill>
              </a:rPr>
              <a:t>Polyfosforečnany</a:t>
            </a:r>
            <a:r>
              <a:rPr lang="cs-CZ" sz="2133" dirty="0">
                <a:solidFill>
                  <a:srgbClr val="87888A"/>
                </a:solidFill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cs-CZ" sz="2133" dirty="0">
                <a:solidFill>
                  <a:srgbClr val="87888A"/>
                </a:solidFill>
              </a:rPr>
              <a:t>Směs koření </a:t>
            </a:r>
          </a:p>
          <a:p>
            <a:pPr>
              <a:buFont typeface="Arial" charset="0"/>
              <a:buChar char="•"/>
              <a:defRPr/>
            </a:pPr>
            <a:r>
              <a:rPr lang="cs-CZ" sz="2133" dirty="0">
                <a:solidFill>
                  <a:srgbClr val="87888A"/>
                </a:solidFill>
              </a:rPr>
              <a:t>Rýžové víno (</a:t>
            </a:r>
            <a:r>
              <a:rPr lang="cs-CZ" sz="2133" dirty="0" err="1">
                <a:solidFill>
                  <a:srgbClr val="87888A"/>
                </a:solidFill>
              </a:rPr>
              <a:t>mirin</a:t>
            </a:r>
            <a:r>
              <a:rPr lang="cs-CZ" sz="2133" dirty="0">
                <a:solidFill>
                  <a:srgbClr val="87888A"/>
                </a:solidFill>
              </a:rPr>
              <a:t>) </a:t>
            </a:r>
          </a:p>
          <a:p>
            <a:pPr>
              <a:buFont typeface="Arial" charset="0"/>
              <a:buChar char="•"/>
              <a:defRPr/>
            </a:pPr>
            <a:r>
              <a:rPr lang="cs-CZ" sz="2133" dirty="0">
                <a:solidFill>
                  <a:srgbClr val="87888A"/>
                </a:solidFill>
              </a:rPr>
              <a:t>E 621 L-</a:t>
            </a:r>
            <a:r>
              <a:rPr lang="cs-CZ" sz="2133" dirty="0" err="1">
                <a:solidFill>
                  <a:srgbClr val="87888A"/>
                </a:solidFill>
              </a:rPr>
              <a:t>glutamat</a:t>
            </a:r>
            <a:r>
              <a:rPr lang="cs-CZ" sz="2133" dirty="0">
                <a:solidFill>
                  <a:srgbClr val="87888A"/>
                </a:solidFill>
              </a:rPr>
              <a:t> </a:t>
            </a:r>
            <a:r>
              <a:rPr lang="cs-CZ" sz="2133" b="1" dirty="0">
                <a:solidFill>
                  <a:srgbClr val="87888A"/>
                </a:solidFill>
              </a:rPr>
              <a:t>sodn</a:t>
            </a:r>
            <a:r>
              <a:rPr lang="cs-CZ" sz="2133" b="1" dirty="0"/>
              <a:t>ý </a:t>
            </a:r>
          </a:p>
        </p:txBody>
      </p:sp>
    </p:spTree>
    <p:extLst>
      <p:ext uri="{BB962C8B-B14F-4D97-AF65-F5344CB8AC3E}">
        <p14:creationId xmlns:p14="http://schemas.microsoft.com/office/powerpoint/2010/main" val="2896850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RIZIKA HYPERFOSFATÉMIE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cs-CZ" sz="3200" dirty="0">
                <a:solidFill>
                  <a:srgbClr val="87888A"/>
                </a:solidFill>
              </a:rPr>
              <a:t>E338   -   Kyselina fosforečná </a:t>
            </a:r>
          </a:p>
          <a:p>
            <a:pPr>
              <a:buFont typeface="Arial" charset="0"/>
              <a:buChar char="•"/>
              <a:defRPr/>
            </a:pPr>
            <a:r>
              <a:rPr lang="cs-CZ" sz="3200" dirty="0">
                <a:solidFill>
                  <a:srgbClr val="87888A"/>
                </a:solidFill>
              </a:rPr>
              <a:t>E339   -   Fosforečnany sodné </a:t>
            </a:r>
          </a:p>
          <a:p>
            <a:pPr>
              <a:buFont typeface="Arial" charset="0"/>
              <a:buChar char="•"/>
              <a:defRPr/>
            </a:pPr>
            <a:r>
              <a:rPr lang="cs-CZ" sz="3200" dirty="0">
                <a:solidFill>
                  <a:srgbClr val="87888A"/>
                </a:solidFill>
              </a:rPr>
              <a:t>E340   -   Fosforečnany draselné </a:t>
            </a:r>
          </a:p>
          <a:p>
            <a:pPr>
              <a:buFont typeface="Arial" charset="0"/>
              <a:buChar char="•"/>
              <a:defRPr/>
            </a:pPr>
            <a:r>
              <a:rPr lang="cs-CZ" sz="3200" dirty="0">
                <a:solidFill>
                  <a:srgbClr val="87888A"/>
                </a:solidFill>
              </a:rPr>
              <a:t>E341   -   Fosforečnany vápenaté </a:t>
            </a:r>
          </a:p>
          <a:p>
            <a:pPr>
              <a:buFont typeface="Arial" charset="0"/>
              <a:buChar char="•"/>
              <a:defRPr/>
            </a:pPr>
            <a:r>
              <a:rPr lang="cs-CZ" sz="3200" dirty="0">
                <a:solidFill>
                  <a:srgbClr val="87888A"/>
                </a:solidFill>
              </a:rPr>
              <a:t>E342   -   Fosforečnany amonné </a:t>
            </a:r>
          </a:p>
          <a:p>
            <a:pPr>
              <a:buFont typeface="Arial" charset="0"/>
              <a:buChar char="•"/>
              <a:defRPr/>
            </a:pPr>
            <a:r>
              <a:rPr lang="cs-CZ" sz="3200" dirty="0">
                <a:solidFill>
                  <a:srgbClr val="87888A"/>
                </a:solidFill>
              </a:rPr>
              <a:t>E343   -  Fosforečnany hořečnaté </a:t>
            </a:r>
          </a:p>
          <a:p>
            <a:pPr>
              <a:buFont typeface="Arial" charset="0"/>
              <a:buChar char="•"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3293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57" y="188640"/>
            <a:ext cx="8229600" cy="563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RIZIKA HYPERFOSFATÉMIE </a:t>
            </a:r>
          </a:p>
        </p:txBody>
      </p:sp>
      <p:sp>
        <p:nvSpPr>
          <p:cNvPr id="23557" name="Content Placeholder 2"/>
          <p:cNvSpPr>
            <a:spLocks noGrp="1"/>
          </p:cNvSpPr>
          <p:nvPr>
            <p:ph idx="1"/>
          </p:nvPr>
        </p:nvSpPr>
        <p:spPr>
          <a:xfrm>
            <a:off x="220134" y="1316567"/>
            <a:ext cx="3968044" cy="48641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1778" b="1" dirty="0">
                <a:solidFill>
                  <a:srgbClr val="87888A"/>
                </a:solidFill>
              </a:rPr>
              <a:t>E341 - Fosforečnany vápenaté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778" b="1" dirty="0">
                <a:solidFill>
                  <a:srgbClr val="87888A"/>
                </a:solidFill>
              </a:rPr>
              <a:t>Látka patří do skupin:</a:t>
            </a:r>
            <a:endParaRPr lang="cs-CZ" altLang="cs-CZ" sz="1778" dirty="0">
              <a:solidFill>
                <a:srgbClr val="87888A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cs-CZ" altLang="cs-CZ" sz="1778" kern="1200" dirty="0" err="1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rId2"/>
              </a:rPr>
              <a:t>Protispékavé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rId2"/>
              </a:rPr>
              <a:t> </a:t>
            </a:r>
            <a:r>
              <a:rPr lang="cs-CZ" altLang="cs-CZ" sz="1778" kern="1200" dirty="0" err="1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rId2"/>
              </a:rPr>
              <a:t>látky</a:t>
            </a:r>
            <a:r>
              <a:rPr lang="cs-CZ" altLang="cs-CZ" sz="1778" kern="1200" dirty="0" err="1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rId3"/>
              </a:rPr>
              <a:t>Plnidla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</a:rPr>
              <a:t>, m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" action="ppaction://noaction"/>
              </a:rPr>
              <a:t>odifikované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" action="ppaction://noaction"/>
              </a:rPr>
              <a:t>škroby a zahušťovadla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</a:rPr>
              <a:t>, l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rId4"/>
              </a:rPr>
              <a:t>átky zlepšující mouku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</a:rPr>
              <a:t>, k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rId5"/>
              </a:rPr>
              <a:t>yseliny a regulátory kyselosti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</a:rPr>
              <a:t>, z</a:t>
            </a:r>
            <a:r>
              <a:rPr lang="cs-CZ" altLang="cs-CZ" sz="1778" kern="1200" dirty="0">
                <a:solidFill>
                  <a:srgbClr val="87888A"/>
                </a:solidFill>
                <a:latin typeface="Calibri" panose="020F0502020204030204" pitchFamily="34" charset="0"/>
                <a:cs typeface="Arial" charset="0"/>
                <a:hlinkClick r:id="rId6"/>
              </a:rPr>
              <a:t>vlhčující látky</a:t>
            </a:r>
            <a:endParaRPr lang="cs-CZ" altLang="cs-CZ" sz="1778" kern="1200" dirty="0">
              <a:solidFill>
                <a:srgbClr val="87888A"/>
              </a:solidFill>
              <a:latin typeface="Calibri" panose="020F0502020204030204" pitchFamily="34" charset="0"/>
              <a:cs typeface="Arial" charset="0"/>
            </a:endParaRPr>
          </a:p>
          <a:p>
            <a:pPr marL="0" indent="0"/>
            <a:r>
              <a:rPr lang="cs-CZ" altLang="cs-CZ" sz="1778" b="1" dirty="0">
                <a:solidFill>
                  <a:srgbClr val="87888A"/>
                </a:solidFill>
              </a:rPr>
              <a:t>     Potraviny, které toto "éčko" obsahují:</a:t>
            </a:r>
          </a:p>
          <a:p>
            <a:r>
              <a:rPr lang="cs-CZ" altLang="cs-CZ" sz="1778" dirty="0" err="1">
                <a:solidFill>
                  <a:srgbClr val="87888A"/>
                </a:solidFill>
                <a:hlinkClick r:id="rId7"/>
              </a:rPr>
              <a:t>Alpro</a:t>
            </a:r>
            <a:r>
              <a:rPr lang="cs-CZ" altLang="cs-CZ" sz="1778" dirty="0">
                <a:solidFill>
                  <a:srgbClr val="87888A"/>
                </a:solidFill>
                <a:hlinkClick r:id="rId7"/>
              </a:rPr>
              <a:t> </a:t>
            </a:r>
            <a:r>
              <a:rPr lang="cs-CZ" altLang="cs-CZ" sz="1778" dirty="0" err="1">
                <a:solidFill>
                  <a:srgbClr val="87888A"/>
                </a:solidFill>
                <a:hlinkClick r:id="rId7"/>
              </a:rPr>
              <a:t>soya</a:t>
            </a:r>
            <a:r>
              <a:rPr lang="cs-CZ" altLang="cs-CZ" sz="1778" dirty="0">
                <a:solidFill>
                  <a:srgbClr val="87888A"/>
                </a:solidFill>
              </a:rPr>
              <a:t>  </a:t>
            </a:r>
            <a:r>
              <a:rPr lang="cs-CZ" altLang="cs-CZ" sz="1778" dirty="0" err="1">
                <a:solidFill>
                  <a:srgbClr val="87888A"/>
                </a:solidFill>
                <a:hlinkClick r:id="rId8"/>
              </a:rPr>
              <a:t>Alpro</a:t>
            </a:r>
            <a:r>
              <a:rPr lang="cs-CZ" altLang="cs-CZ" sz="1778" dirty="0">
                <a:solidFill>
                  <a:srgbClr val="87888A"/>
                </a:solidFill>
                <a:hlinkClick r:id="rId8"/>
              </a:rPr>
              <a:t> </a:t>
            </a:r>
            <a:r>
              <a:rPr lang="cs-CZ" altLang="cs-CZ" sz="1778" dirty="0" err="1">
                <a:solidFill>
                  <a:srgbClr val="87888A"/>
                </a:solidFill>
                <a:hlinkClick r:id="rId8"/>
              </a:rPr>
              <a:t>soya</a:t>
            </a:r>
            <a:r>
              <a:rPr lang="cs-CZ" altLang="cs-CZ" sz="1778" dirty="0">
                <a:solidFill>
                  <a:srgbClr val="87888A"/>
                </a:solidFill>
                <a:hlinkClick r:id="rId8"/>
              </a:rPr>
              <a:t> Natural</a:t>
            </a:r>
            <a:r>
              <a:rPr lang="cs-CZ" altLang="cs-CZ" sz="1778" dirty="0">
                <a:solidFill>
                  <a:srgbClr val="87888A"/>
                </a:solidFill>
              </a:rPr>
              <a:t>             (</a:t>
            </a:r>
            <a:r>
              <a:rPr lang="cs-CZ" altLang="cs-CZ" sz="1778" i="1" dirty="0" err="1">
                <a:solidFill>
                  <a:srgbClr val="87888A"/>
                </a:solidFill>
              </a:rPr>
              <a:t>Emco</a:t>
            </a:r>
            <a:r>
              <a:rPr lang="cs-CZ" altLang="cs-CZ" sz="1778" i="1" dirty="0">
                <a:solidFill>
                  <a:srgbClr val="87888A"/>
                </a:solidFill>
              </a:rPr>
              <a:t> </a:t>
            </a:r>
            <a:r>
              <a:rPr lang="cs-CZ" altLang="cs-CZ" sz="1778" i="1" dirty="0" err="1">
                <a:solidFill>
                  <a:srgbClr val="87888A"/>
                </a:solidFill>
              </a:rPr>
              <a:t>spol.s</a:t>
            </a:r>
            <a:r>
              <a:rPr lang="cs-CZ" altLang="cs-CZ" sz="1778" i="1" dirty="0">
                <a:solidFill>
                  <a:srgbClr val="87888A"/>
                </a:solidFill>
              </a:rPr>
              <a:t> r.o.</a:t>
            </a:r>
            <a:r>
              <a:rPr lang="cs-CZ" altLang="cs-CZ" sz="1778" dirty="0">
                <a:solidFill>
                  <a:srgbClr val="87888A"/>
                </a:solidFill>
              </a:rPr>
              <a:t>)</a:t>
            </a:r>
          </a:p>
          <a:p>
            <a:endParaRPr lang="cs-CZ" altLang="cs-CZ" sz="1778" dirty="0">
              <a:solidFill>
                <a:srgbClr val="87888A"/>
              </a:solidFill>
            </a:endParaRPr>
          </a:p>
          <a:p>
            <a:r>
              <a:rPr lang="cs-CZ" altLang="cs-CZ" sz="1778" dirty="0" err="1">
                <a:solidFill>
                  <a:srgbClr val="87888A"/>
                </a:solidFill>
                <a:hlinkClick r:id="rId9"/>
              </a:rPr>
              <a:t>Desetizrnný</a:t>
            </a:r>
            <a:r>
              <a:rPr lang="cs-CZ" altLang="cs-CZ" sz="1778" dirty="0">
                <a:solidFill>
                  <a:srgbClr val="87888A"/>
                </a:solidFill>
                <a:hlinkClick r:id="rId9"/>
              </a:rPr>
              <a:t> chléb</a:t>
            </a:r>
            <a:r>
              <a:rPr lang="cs-CZ" altLang="cs-CZ" sz="1778" dirty="0">
                <a:solidFill>
                  <a:srgbClr val="87888A"/>
                </a:solidFill>
              </a:rPr>
              <a:t>                         (</a:t>
            </a:r>
            <a:r>
              <a:rPr lang="cs-CZ" altLang="cs-CZ" sz="1778" i="1" dirty="0">
                <a:solidFill>
                  <a:srgbClr val="87888A"/>
                </a:solidFill>
              </a:rPr>
              <a:t>Cvrčovická pekárna s.r.o.</a:t>
            </a:r>
            <a:r>
              <a:rPr lang="cs-CZ" altLang="cs-CZ" sz="1778" dirty="0">
                <a:solidFill>
                  <a:srgbClr val="87888A"/>
                </a:solidFill>
              </a:rPr>
              <a:t>)</a:t>
            </a:r>
          </a:p>
          <a:p>
            <a:endParaRPr lang="cs-CZ" altLang="cs-CZ" sz="1778" dirty="0">
              <a:solidFill>
                <a:srgbClr val="87888A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" action="ppaction://noaction"/>
            </a:endParaRPr>
          </a:p>
          <a:p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Chalupářský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pšenično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-žitný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cléb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778" i="1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Penam</a:t>
            </a:r>
            <a:r>
              <a:rPr lang="cs-CZ" altLang="cs-CZ" sz="1778" i="1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a.s.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778" dirty="0">
                <a:solidFill>
                  <a:srgbClr val="87888A"/>
                </a:solidFill>
              </a:rPr>
            </a:br>
            <a:endParaRPr lang="cs-CZ" altLang="cs-CZ" sz="1778" dirty="0">
              <a:solidFill>
                <a:srgbClr val="87888A"/>
              </a:solidFill>
            </a:endParaRPr>
          </a:p>
        </p:txBody>
      </p:sp>
      <p:sp>
        <p:nvSpPr>
          <p:cNvPr id="23560" name="TextovéPole 7"/>
          <p:cNvSpPr txBox="1">
            <a:spLocks noChangeArrowheads="1"/>
          </p:cNvSpPr>
          <p:nvPr/>
        </p:nvSpPr>
        <p:spPr bwMode="auto">
          <a:xfrm>
            <a:off x="4251679" y="1444978"/>
            <a:ext cx="4416778" cy="4743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206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206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206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206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2060"/>
                </a:solidFill>
                <a:latin typeface="Calibri" panose="020F0502020204030204" pitchFamily="34" charset="0"/>
              </a:defRPr>
            </a:lvl9pPr>
          </a:lstStyle>
          <a:p>
            <a:pPr marL="254003" indent="-254003" eaLnBrk="1" hangingPunct="1">
              <a:spcBef>
                <a:spcPct val="0"/>
              </a:spcBef>
            </a:pPr>
            <a:r>
              <a:rPr lang="cs-CZ" altLang="cs-CZ" sz="1778" dirty="0">
                <a:solidFill>
                  <a:srgbClr val="87888A"/>
                </a:solidFill>
                <a:hlinkClick r:id="rId11"/>
              </a:rPr>
              <a:t>České buchtičky s hruškovou náplní</a:t>
            </a:r>
            <a:r>
              <a:rPr lang="cs-CZ" altLang="cs-CZ" sz="1778" dirty="0">
                <a:solidFill>
                  <a:srgbClr val="87888A"/>
                </a:solidFill>
              </a:rPr>
              <a:t> </a:t>
            </a:r>
            <a:r>
              <a:rPr lang="cs-CZ" altLang="cs-CZ" sz="1778" dirty="0">
                <a:solidFill>
                  <a:srgbClr val="87888A"/>
                </a:solidFill>
                <a:hlinkClick r:id="rId12"/>
              </a:rPr>
              <a:t>České buchty s náplní hruškovou</a:t>
            </a:r>
            <a:r>
              <a:rPr lang="cs-CZ" altLang="cs-CZ" sz="1778" dirty="0">
                <a:solidFill>
                  <a:srgbClr val="87888A"/>
                </a:solidFill>
              </a:rPr>
              <a:t> (</a:t>
            </a:r>
            <a:r>
              <a:rPr lang="cs-CZ" altLang="cs-CZ" sz="1778" i="1" dirty="0" err="1">
                <a:solidFill>
                  <a:srgbClr val="87888A"/>
                </a:solidFill>
              </a:rPr>
              <a:t>Penam</a:t>
            </a:r>
            <a:r>
              <a:rPr lang="cs-CZ" altLang="cs-CZ" sz="1778" i="1" dirty="0">
                <a:solidFill>
                  <a:srgbClr val="87888A"/>
                </a:solidFill>
              </a:rPr>
              <a:t> a.s.</a:t>
            </a:r>
            <a:r>
              <a:rPr lang="cs-CZ" altLang="cs-CZ" sz="1778" dirty="0">
                <a:solidFill>
                  <a:srgbClr val="87888A"/>
                </a:solidFill>
              </a:rPr>
              <a:t>)</a:t>
            </a:r>
          </a:p>
          <a:p>
            <a:pPr marL="254003" indent="-254003" eaLnBrk="1" hangingPunct="1">
              <a:spcBef>
                <a:spcPct val="0"/>
              </a:spcBef>
            </a:pPr>
            <a:endParaRPr lang="cs-CZ" altLang="cs-CZ" sz="1778" dirty="0">
              <a:solidFill>
                <a:srgbClr val="87888A"/>
              </a:solidFill>
              <a:hlinkClick r:id="" action="ppaction://noaction"/>
            </a:endParaRPr>
          </a:p>
          <a:p>
            <a:pPr marL="254003" indent="-254003" eaLnBrk="1" hangingPunct="1">
              <a:spcBef>
                <a:spcPct val="0"/>
              </a:spcBef>
            </a:pPr>
            <a:r>
              <a:rPr lang="cs-CZ" altLang="cs-CZ" sz="1778" dirty="0">
                <a:solidFill>
                  <a:srgbClr val="87888A"/>
                </a:solidFill>
                <a:hlinkClick r:id="" action="ppaction://noaction"/>
              </a:rPr>
              <a:t>Čokoládový </a:t>
            </a:r>
            <a:r>
              <a:rPr lang="cs-CZ" altLang="cs-CZ" sz="1778" dirty="0">
                <a:solidFill>
                  <a:srgbClr val="87888A"/>
                </a:solidFill>
                <a:hlinkClick r:id="rId13"/>
              </a:rPr>
              <a:t>dort</a:t>
            </a:r>
            <a:r>
              <a:rPr lang="cs-CZ" altLang="cs-CZ" sz="1778" dirty="0">
                <a:solidFill>
                  <a:srgbClr val="87888A"/>
                </a:solidFill>
              </a:rPr>
              <a:t> (</a:t>
            </a:r>
            <a:r>
              <a:rPr lang="cs-CZ" altLang="cs-CZ" sz="1778" dirty="0" err="1">
                <a:solidFill>
                  <a:srgbClr val="87888A"/>
                </a:solidFill>
              </a:rPr>
              <a:t>Vitana</a:t>
            </a:r>
            <a:r>
              <a:rPr lang="cs-CZ" altLang="cs-CZ" sz="1778" dirty="0">
                <a:solidFill>
                  <a:srgbClr val="87888A"/>
                </a:solidFill>
              </a:rPr>
              <a:t>, a.s.)</a:t>
            </a:r>
          </a:p>
          <a:p>
            <a:pPr marL="254003" indent="-254003" eaLnBrk="1" hangingPunct="1">
              <a:spcBef>
                <a:spcPct val="0"/>
              </a:spcBef>
            </a:pPr>
            <a:endParaRPr lang="cs-CZ" altLang="cs-CZ" sz="1778" dirty="0">
              <a:solidFill>
                <a:srgbClr val="87888A"/>
              </a:solidFill>
              <a:hlinkClick r:id="" action="ppaction://noaction"/>
            </a:endParaRPr>
          </a:p>
          <a:p>
            <a:pPr marL="254003" indent="-254003" eaLnBrk="1" hangingPunct="1">
              <a:spcBef>
                <a:spcPct val="0"/>
              </a:spcBef>
            </a:pPr>
            <a:r>
              <a:rPr lang="cs-CZ" altLang="cs-CZ" sz="1778" dirty="0">
                <a:solidFill>
                  <a:srgbClr val="87888A"/>
                </a:solidFill>
                <a:hlinkClick r:id="" action="ppaction://noaction"/>
              </a:rPr>
              <a:t>Čína</a:t>
            </a:r>
            <a:r>
              <a:rPr lang="cs-CZ" altLang="cs-CZ" sz="1778" dirty="0">
                <a:solidFill>
                  <a:srgbClr val="87888A"/>
                </a:solidFill>
              </a:rPr>
              <a:t>, </a:t>
            </a:r>
            <a:r>
              <a:rPr lang="cs-CZ" altLang="cs-CZ" sz="1778" dirty="0">
                <a:solidFill>
                  <a:srgbClr val="87888A"/>
                </a:solidFill>
                <a:hlinkClick r:id="rId14"/>
              </a:rPr>
              <a:t>Divočina</a:t>
            </a:r>
            <a:r>
              <a:rPr lang="cs-CZ" altLang="cs-CZ" sz="1778" dirty="0">
                <a:solidFill>
                  <a:srgbClr val="87888A"/>
                </a:solidFill>
              </a:rPr>
              <a:t>, 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Kari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cs-CZ" altLang="cs-CZ" sz="1778" dirty="0">
                <a:solidFill>
                  <a:srgbClr val="87888A"/>
                </a:solidFill>
              </a:rPr>
              <a:t>(</a:t>
            </a:r>
            <a:r>
              <a:rPr lang="cs-CZ" altLang="cs-CZ" sz="1778" i="1" dirty="0" err="1">
                <a:solidFill>
                  <a:srgbClr val="87888A"/>
                </a:solidFill>
              </a:rPr>
              <a:t>Vitana</a:t>
            </a:r>
            <a:r>
              <a:rPr lang="cs-CZ" altLang="cs-CZ" sz="1778" i="1" dirty="0">
                <a:solidFill>
                  <a:srgbClr val="87888A"/>
                </a:solidFill>
              </a:rPr>
              <a:t>, a.s.</a:t>
            </a:r>
            <a:r>
              <a:rPr lang="cs-CZ" altLang="cs-CZ" sz="1778" dirty="0">
                <a:solidFill>
                  <a:srgbClr val="87888A"/>
                </a:solidFill>
              </a:rPr>
              <a:t>)</a:t>
            </a:r>
          </a:p>
          <a:p>
            <a:pPr marL="254003" indent="-254003" eaLnBrk="1" hangingPunct="1">
              <a:spcBef>
                <a:spcPct val="0"/>
              </a:spcBef>
            </a:pPr>
            <a:endParaRPr lang="cs-CZ" altLang="cs-CZ" sz="1778" dirty="0">
              <a:solidFill>
                <a:srgbClr val="87888A"/>
              </a:solidFill>
            </a:endParaRPr>
          </a:p>
          <a:p>
            <a:pPr marL="254003" indent="-254003" eaLnBrk="1" hangingPunct="1">
              <a:spcBef>
                <a:spcPct val="0"/>
              </a:spcBef>
            </a:pP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Dušená šunka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Dušená šunka krájená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778" i="1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Masokombinát Plzeň s.r.o.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04804" indent="-304804" eaLnBrk="1" hangingPunct="1">
              <a:spcBef>
                <a:spcPct val="0"/>
              </a:spcBef>
            </a:pPr>
            <a:endParaRPr lang="cs-CZ" altLang="cs-CZ" sz="1778" dirty="0">
              <a:solidFill>
                <a:srgbClr val="87888A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18"/>
            </a:endParaRPr>
          </a:p>
          <a:p>
            <a:pPr marL="304804" indent="-304804" eaLnBrk="1" hangingPunct="1">
              <a:spcBef>
                <a:spcPct val="0"/>
              </a:spcBef>
            </a:pP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Chips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 paprika</a:t>
            </a:r>
            <a:r>
              <a:rPr lang="cs-CZ" altLang="cs-CZ" sz="1778" i="1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Chips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 paprikové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Clever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778" i="1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Perri</a:t>
            </a:r>
            <a:r>
              <a:rPr lang="cs-CZ" altLang="cs-CZ" sz="1778" i="1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778" i="1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Crisps</a:t>
            </a:r>
            <a:r>
              <a:rPr lang="cs-CZ" altLang="cs-CZ" sz="1778" i="1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cs-CZ" altLang="cs-CZ" sz="1778" i="1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Snacks</a:t>
            </a:r>
            <a:r>
              <a:rPr lang="cs-CZ" altLang="cs-CZ" sz="1778" i="1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spol. s.r.o. 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04804" indent="-304804" eaLnBrk="1" hangingPunct="1">
              <a:spcBef>
                <a:spcPct val="0"/>
              </a:spcBef>
            </a:pPr>
            <a:endParaRPr lang="cs-CZ" altLang="cs-CZ" sz="1778" dirty="0">
              <a:solidFill>
                <a:srgbClr val="87888A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" action="ppaction://noaction"/>
            </a:endParaRPr>
          </a:p>
          <a:p>
            <a:pPr marL="304804" indent="-304804" eaLnBrk="1" hangingPunct="1">
              <a:spcBef>
                <a:spcPct val="0"/>
              </a:spcBef>
            </a:pP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Katy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Noir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Framboise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Katy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Noir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Poire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 </a:t>
            </a:r>
            <a:r>
              <a:rPr lang="cs-CZ" altLang="cs-CZ" sz="1778" dirty="0" err="1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Amandes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778" i="1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Kaufland Česká republika v.o.s.</a:t>
            </a:r>
            <a: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altLang="cs-CZ" sz="1778" dirty="0">
                <a:solidFill>
                  <a:srgbClr val="8788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778" dirty="0">
              <a:solidFill>
                <a:srgbClr val="8788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00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RIZIKA HYPERKALÉMIE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Farmakoterapie, odvodnění a dieta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Dieta s nízkým obsahem draslíku</a:t>
            </a:r>
            <a:r>
              <a:rPr lang="cs-CZ" sz="2400" dirty="0">
                <a:solidFill>
                  <a:srgbClr val="87888A"/>
                </a:solidFill>
              </a:rPr>
              <a:t> - omezit potraviny bohaté na draslík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Ovoce, zelenina, mléko, sardinky, arašídy, celozrnné a žitné výrobky… …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To nejde, to by nemohli nic takže: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Kombinace zeleniny, ovoce s bílkovinami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Schopnost bílkovin </a:t>
            </a:r>
            <a:r>
              <a:rPr lang="cs-CZ" sz="2400" b="1" dirty="0">
                <a:solidFill>
                  <a:srgbClr val="87888A"/>
                </a:solidFill>
              </a:rPr>
              <a:t>vázat draslík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Vzestup není výrazný</a:t>
            </a:r>
          </a:p>
        </p:txBody>
      </p:sp>
    </p:spTree>
    <p:extLst>
      <p:ext uri="{BB962C8B-B14F-4D97-AF65-F5344CB8AC3E}">
        <p14:creationId xmlns:p14="http://schemas.microsoft.com/office/powerpoint/2010/main" val="2384987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688"/>
            <a:ext cx="8229600" cy="56362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HYPERURIKÉMIE</a:t>
            </a:r>
          </a:p>
        </p:txBody>
      </p:sp>
      <p:sp>
        <p:nvSpPr>
          <p:cNvPr id="2560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3066"/>
            <a:ext cx="8229600" cy="4573412"/>
          </a:xfrm>
        </p:spPr>
        <p:txBody>
          <a:bodyPr/>
          <a:lstStyle/>
          <a:p>
            <a:r>
              <a:rPr lang="cs-CZ" altLang="cs-CZ" sz="1956" dirty="0"/>
              <a:t>- </a:t>
            </a:r>
            <a:r>
              <a:rPr lang="cs-CZ" altLang="cs-CZ" sz="1956" dirty="0">
                <a:solidFill>
                  <a:srgbClr val="87888A"/>
                </a:solidFill>
              </a:rPr>
              <a:t>zvýšená hladina kyseliny močové (</a:t>
            </a:r>
            <a:r>
              <a:rPr lang="cs-CZ" altLang="cs-CZ" sz="1956" dirty="0" err="1">
                <a:solidFill>
                  <a:srgbClr val="87888A"/>
                </a:solidFill>
              </a:rPr>
              <a:t>hyperurikémie</a:t>
            </a:r>
            <a:r>
              <a:rPr lang="cs-CZ" altLang="cs-CZ" sz="1956" dirty="0">
                <a:solidFill>
                  <a:srgbClr val="87888A"/>
                </a:solidFill>
              </a:rPr>
              <a:t>), akutním zánětem kloubů (akutní dnavou artritidou), epizodicky (občasně). </a:t>
            </a:r>
          </a:p>
          <a:p>
            <a:r>
              <a:rPr lang="cs-CZ" altLang="cs-CZ" sz="1956" b="1" dirty="0">
                <a:solidFill>
                  <a:srgbClr val="87888A"/>
                </a:solidFill>
              </a:rPr>
              <a:t>Hlavní zásady při léčbě dny:</a:t>
            </a:r>
            <a:endParaRPr lang="cs-CZ" altLang="cs-CZ" sz="1956" dirty="0">
              <a:solidFill>
                <a:srgbClr val="87888A"/>
              </a:solidFill>
            </a:endParaRPr>
          </a:p>
          <a:p>
            <a:r>
              <a:rPr lang="cs-CZ" altLang="cs-CZ" sz="1956" b="1" dirty="0">
                <a:solidFill>
                  <a:srgbClr val="87888A"/>
                </a:solidFill>
              </a:rPr>
              <a:t>Stravovací režim – bez výkyvů</a:t>
            </a:r>
            <a:endParaRPr lang="cs-CZ" altLang="cs-CZ" sz="1956" dirty="0">
              <a:solidFill>
                <a:srgbClr val="87888A"/>
              </a:solidFill>
            </a:endParaRPr>
          </a:p>
          <a:p>
            <a:r>
              <a:rPr lang="cs-CZ" altLang="cs-CZ" sz="1956" b="1" dirty="0">
                <a:solidFill>
                  <a:srgbClr val="87888A"/>
                </a:solidFill>
              </a:rPr>
              <a:t>Úprava tělesné hmotnosti</a:t>
            </a:r>
            <a:endParaRPr lang="cs-CZ" altLang="cs-CZ" sz="1956" dirty="0">
              <a:solidFill>
                <a:srgbClr val="87888A"/>
              </a:solidFill>
            </a:endParaRPr>
          </a:p>
          <a:p>
            <a:r>
              <a:rPr lang="cs-CZ" altLang="cs-CZ" sz="1956" b="1" dirty="0">
                <a:solidFill>
                  <a:srgbClr val="87888A"/>
                </a:solidFill>
              </a:rPr>
              <a:t>Snížení spotřeby tuků a jejich výběr</a:t>
            </a:r>
            <a:endParaRPr lang="cs-CZ" altLang="cs-CZ" sz="1956" dirty="0">
              <a:solidFill>
                <a:srgbClr val="87888A"/>
              </a:solidFill>
            </a:endParaRPr>
          </a:p>
          <a:p>
            <a:r>
              <a:rPr lang="cs-CZ" altLang="cs-CZ" sz="1956" b="1" dirty="0">
                <a:solidFill>
                  <a:srgbClr val="87888A"/>
                </a:solidFill>
              </a:rPr>
              <a:t>Omezení purinů ve stravě</a:t>
            </a:r>
            <a:endParaRPr lang="cs-CZ" altLang="cs-CZ" sz="1956" dirty="0">
              <a:solidFill>
                <a:srgbClr val="87888A"/>
              </a:solidFill>
            </a:endParaRPr>
          </a:p>
          <a:p>
            <a:r>
              <a:rPr lang="cs-CZ" altLang="cs-CZ" sz="1956" b="1" dirty="0">
                <a:solidFill>
                  <a:srgbClr val="87888A"/>
                </a:solidFill>
              </a:rPr>
              <a:t>Maso </a:t>
            </a:r>
            <a:r>
              <a:rPr lang="cs-CZ" altLang="cs-CZ" sz="1956" dirty="0">
                <a:solidFill>
                  <a:srgbClr val="87888A"/>
                </a:solidFill>
              </a:rPr>
              <a:t>- hlavně z tzv. „mladých“ zvířat, </a:t>
            </a:r>
            <a:r>
              <a:rPr lang="cs-CZ" altLang="cs-CZ" sz="1956" b="1" dirty="0">
                <a:solidFill>
                  <a:srgbClr val="87888A"/>
                </a:solidFill>
              </a:rPr>
              <a:t>vnitřnosti (</a:t>
            </a:r>
            <a:r>
              <a:rPr lang="cs-CZ" altLang="cs-CZ" sz="1956" dirty="0">
                <a:solidFill>
                  <a:srgbClr val="87888A"/>
                </a:solidFill>
              </a:rPr>
              <a:t>ledvinky, mozeček, plíce, slezina, kostní morek, krev), </a:t>
            </a:r>
            <a:r>
              <a:rPr lang="cs-CZ" altLang="cs-CZ" sz="1956" b="1" dirty="0">
                <a:solidFill>
                  <a:srgbClr val="87888A"/>
                </a:solidFill>
              </a:rPr>
              <a:t>drobné ryby a výrobky z nich</a:t>
            </a:r>
            <a:r>
              <a:rPr lang="cs-CZ" altLang="cs-CZ" sz="1956" dirty="0">
                <a:solidFill>
                  <a:srgbClr val="87888A"/>
                </a:solidFill>
              </a:rPr>
              <a:t> (sardinky, ančovičky, sardelová pasta, očka, </a:t>
            </a:r>
            <a:r>
              <a:rPr lang="cs-CZ" altLang="cs-CZ" sz="1956" dirty="0" err="1">
                <a:solidFill>
                  <a:srgbClr val="87888A"/>
                </a:solidFill>
              </a:rPr>
              <a:t>šproty</a:t>
            </a:r>
            <a:r>
              <a:rPr lang="cs-CZ" altLang="cs-CZ" sz="1956" dirty="0">
                <a:solidFill>
                  <a:srgbClr val="87888A"/>
                </a:solidFill>
              </a:rPr>
              <a:t>, rybí konzervy, nakládané ryby) </a:t>
            </a:r>
            <a:r>
              <a:rPr lang="cs-CZ" altLang="cs-CZ" sz="1956" b="1" dirty="0">
                <a:solidFill>
                  <a:srgbClr val="87888A"/>
                </a:solidFill>
              </a:rPr>
              <a:t>masové extrakty </a:t>
            </a:r>
            <a:r>
              <a:rPr lang="cs-CZ" altLang="cs-CZ" sz="1956" dirty="0">
                <a:solidFill>
                  <a:srgbClr val="87888A"/>
                </a:solidFill>
              </a:rPr>
              <a:t>( koncentráty, maggi, masox, sójová omáčka apod.), </a:t>
            </a:r>
            <a:r>
              <a:rPr lang="cs-CZ" altLang="cs-CZ" sz="1956" b="1" dirty="0">
                <a:solidFill>
                  <a:srgbClr val="87888A"/>
                </a:solidFill>
              </a:rPr>
              <a:t>uzeniny</a:t>
            </a:r>
            <a:r>
              <a:rPr lang="cs-CZ" altLang="cs-CZ" sz="1956" dirty="0">
                <a:solidFill>
                  <a:srgbClr val="87888A"/>
                </a:solidFill>
              </a:rPr>
              <a:t>.</a:t>
            </a:r>
          </a:p>
          <a:p>
            <a:r>
              <a:rPr lang="cs-CZ" altLang="cs-CZ" sz="1956" b="1" dirty="0">
                <a:solidFill>
                  <a:srgbClr val="87888A"/>
                </a:solidFill>
              </a:rPr>
              <a:t>obilniny</a:t>
            </a:r>
            <a:r>
              <a:rPr lang="cs-CZ" altLang="cs-CZ" sz="1956" dirty="0">
                <a:solidFill>
                  <a:srgbClr val="87888A"/>
                </a:solidFill>
              </a:rPr>
              <a:t> (celozrnné výrobky, kynuté těsta) ? - drožďové pomazánky  (droždí v pečivu tedy není problém)</a:t>
            </a:r>
          </a:p>
        </p:txBody>
      </p:sp>
    </p:spTree>
    <p:extLst>
      <p:ext uri="{BB962C8B-B14F-4D97-AF65-F5344CB8AC3E}">
        <p14:creationId xmlns:p14="http://schemas.microsoft.com/office/powerpoint/2010/main" val="3194495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94535"/>
            <a:ext cx="8229600" cy="56362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HYPERURIKÉMIE</a:t>
            </a:r>
          </a:p>
        </p:txBody>
      </p:sp>
      <p:sp>
        <p:nvSpPr>
          <p:cNvPr id="2662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3066"/>
            <a:ext cx="8229600" cy="4573412"/>
          </a:xfrm>
        </p:spPr>
        <p:txBody>
          <a:bodyPr/>
          <a:lstStyle/>
          <a:p>
            <a:r>
              <a:rPr lang="cs-CZ" altLang="cs-CZ" sz="1778" b="1" dirty="0">
                <a:solidFill>
                  <a:srgbClr val="87888A"/>
                </a:solidFill>
              </a:rPr>
              <a:t>Luštěniny</a:t>
            </a:r>
            <a:r>
              <a:rPr lang="cs-CZ" altLang="cs-CZ" sz="1778" dirty="0">
                <a:solidFill>
                  <a:srgbClr val="87888A"/>
                </a:solidFill>
              </a:rPr>
              <a:t> (hrách, čočka)  luštěniny obsahují také vlákninu, která urychluje střevní peristaltiku, což v důsledku vede ke snížení příjmu purinů.</a:t>
            </a:r>
          </a:p>
          <a:p>
            <a:r>
              <a:rPr lang="cs-CZ" altLang="cs-CZ" sz="1778" b="1" dirty="0">
                <a:solidFill>
                  <a:srgbClr val="87888A"/>
                </a:solidFill>
              </a:rPr>
              <a:t>Zelenina </a:t>
            </a:r>
            <a:r>
              <a:rPr lang="cs-CZ" altLang="cs-CZ" sz="1778" dirty="0">
                <a:solidFill>
                  <a:srgbClr val="87888A"/>
                </a:solidFill>
              </a:rPr>
              <a:t>(špenát, reveň, červená řepa, kapusta, česnek) – podobná situace, vybírat kombinaci podle obsahu vlákniny</a:t>
            </a:r>
          </a:p>
          <a:p>
            <a:r>
              <a:rPr lang="cs-CZ" altLang="cs-CZ" sz="1778" b="1" dirty="0">
                <a:solidFill>
                  <a:srgbClr val="87888A"/>
                </a:solidFill>
              </a:rPr>
              <a:t>Živočišné tuky a bílkoviny </a:t>
            </a:r>
            <a:r>
              <a:rPr lang="cs-CZ" altLang="cs-CZ" sz="1778" dirty="0">
                <a:solidFill>
                  <a:srgbClr val="87888A"/>
                </a:solidFill>
              </a:rPr>
              <a:t> Záleží na kvalitě</a:t>
            </a:r>
          </a:p>
          <a:p>
            <a:r>
              <a:rPr lang="cs-CZ" altLang="cs-CZ" sz="1778" b="1" dirty="0">
                <a:solidFill>
                  <a:srgbClr val="87888A"/>
                </a:solidFill>
              </a:rPr>
              <a:t>Ostatní </a:t>
            </a:r>
            <a:r>
              <a:rPr lang="cs-CZ" altLang="cs-CZ" sz="1778" dirty="0">
                <a:solidFill>
                  <a:srgbClr val="87888A"/>
                </a:solidFill>
              </a:rPr>
              <a:t>(čokoláda, kakaový prášek, silné kakao a čaj, čokoláda, marcipán, ostré koření, hořčice) - při přípravě jednoho kakaového nápoje nespotřebujeme takové množství prášku (kdo používá pravé kakao)</a:t>
            </a:r>
          </a:p>
          <a:p>
            <a:r>
              <a:rPr lang="cs-CZ" altLang="cs-CZ" sz="1778" dirty="0">
                <a:solidFill>
                  <a:srgbClr val="87888A"/>
                </a:solidFill>
              </a:rPr>
              <a:t>Kaviár, jikry</a:t>
            </a:r>
          </a:p>
          <a:p>
            <a:r>
              <a:rPr lang="cs-CZ" altLang="cs-CZ" sz="1778" b="1" dirty="0">
                <a:solidFill>
                  <a:srgbClr val="87888A"/>
                </a:solidFill>
              </a:rPr>
              <a:t>Alkohol </a:t>
            </a:r>
            <a:r>
              <a:rPr lang="cs-CZ" altLang="cs-CZ" sz="1778" dirty="0">
                <a:solidFill>
                  <a:srgbClr val="87888A"/>
                </a:solidFill>
              </a:rPr>
              <a:t>(pivo, červené víno)  - </a:t>
            </a:r>
            <a:r>
              <a:rPr lang="cs-CZ" altLang="cs-CZ" sz="1778" b="1" dirty="0">
                <a:solidFill>
                  <a:srgbClr val="87888A"/>
                </a:solidFill>
              </a:rPr>
              <a:t>Snížení spotřeby alkoholu:</a:t>
            </a:r>
            <a:r>
              <a:rPr lang="cs-CZ" altLang="cs-CZ" sz="1778" dirty="0">
                <a:solidFill>
                  <a:srgbClr val="87888A"/>
                </a:solidFill>
              </a:rPr>
              <a:t> 20- 30 g alkoholu na den, což odpovídá cca 3 dl vína, ½ litru piva nebo 50 ml destilátu. </a:t>
            </a:r>
          </a:p>
          <a:p>
            <a:r>
              <a:rPr lang="cs-CZ" altLang="cs-CZ" sz="1778" b="1" dirty="0">
                <a:solidFill>
                  <a:srgbClr val="87888A"/>
                </a:solidFill>
              </a:rPr>
              <a:t>Dodržování dostatečného pitného režimu ? U DKD pozor </a:t>
            </a:r>
            <a:r>
              <a:rPr lang="cs-CZ" altLang="cs-CZ" sz="1778" dirty="0">
                <a:solidFill>
                  <a:srgbClr val="87888A"/>
                </a:solidFill>
              </a:rPr>
              <a:t> vypít cca 1,5 litru tekutin.</a:t>
            </a:r>
          </a:p>
          <a:p>
            <a:r>
              <a:rPr lang="cs-CZ" altLang="cs-CZ" sz="1778" b="1" dirty="0">
                <a:solidFill>
                  <a:srgbClr val="87888A"/>
                </a:solidFill>
              </a:rPr>
              <a:t>Konzumovat dostatečné množství zeleniny a ovoce.</a:t>
            </a:r>
            <a:endParaRPr lang="cs-CZ" altLang="cs-CZ" sz="1778" dirty="0">
              <a:solidFill>
                <a:srgbClr val="87888A"/>
              </a:solidFill>
            </a:endParaRPr>
          </a:p>
          <a:p>
            <a:r>
              <a:rPr lang="cs-CZ" altLang="cs-CZ" sz="1778" dirty="0">
                <a:solidFill>
                  <a:srgbClr val="87888A"/>
                </a:solidFill>
              </a:rPr>
              <a:t>Strava by měla obsahovat denně asi 500 g zeleniny a 100 g ovoce</a:t>
            </a:r>
          </a:p>
          <a:p>
            <a:r>
              <a:rPr lang="cs-CZ" altLang="cs-CZ" sz="1778" b="1" dirty="0">
                <a:solidFill>
                  <a:srgbClr val="87888A"/>
                </a:solidFill>
              </a:rPr>
              <a:t>Omezení dráždivých látek</a:t>
            </a:r>
            <a:endParaRPr lang="cs-CZ" altLang="cs-CZ" sz="1778" dirty="0">
              <a:solidFill>
                <a:srgbClr val="8788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2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404664"/>
            <a:ext cx="7994650" cy="62512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DIABETICKÉ ONEMOCNĚNÍ LEDVIN (DKD)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cs-CZ" sz="1867" dirty="0"/>
              <a:t>      </a:t>
            </a:r>
            <a:r>
              <a:rPr lang="cs-CZ" sz="2000" dirty="0">
                <a:solidFill>
                  <a:srgbClr val="87888A"/>
                </a:solidFill>
              </a:rPr>
              <a:t>Příčinou onemocnění u diabetiků není jen diabetická nefropatie,  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      proto nahrazováno „Diabetické onemocnění ledvin“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b="1" dirty="0">
                <a:solidFill>
                  <a:srgbClr val="87888A"/>
                </a:solidFill>
              </a:rPr>
              <a:t>2010: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Postiženo cca 11 % diabetiků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34 % stadium renální insuficience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Z hemodialyzovaných pacientů 41 % diabetiků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b="1" dirty="0">
                <a:solidFill>
                  <a:srgbClr val="87888A"/>
                </a:solidFill>
              </a:rPr>
              <a:t>2015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Postiženo cca 15 % diabetiků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Až 45 % stadium renální insuficience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Z hemodialyzovaných pacientů cca 50  % nemocných s patologickou glykémií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Dieta kombinuje omezení a doporučení z pohledu </a:t>
            </a:r>
            <a:r>
              <a:rPr lang="cs-CZ" sz="2000" b="1" dirty="0">
                <a:solidFill>
                  <a:srgbClr val="87888A"/>
                </a:solidFill>
              </a:rPr>
              <a:t>4 - 6 různých onemocnění</a:t>
            </a:r>
          </a:p>
        </p:txBody>
      </p:sp>
    </p:spTree>
    <p:extLst>
      <p:ext uri="{BB962C8B-B14F-4D97-AF65-F5344CB8AC3E}">
        <p14:creationId xmlns:p14="http://schemas.microsoft.com/office/powerpoint/2010/main" val="2145442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RIZIKA HYPERNATRÉMIE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100" b="1" dirty="0" err="1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Nízkosodíková</a:t>
            </a:r>
            <a:r>
              <a:rPr lang="cs-CZ" sz="2100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dieta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100" dirty="0">
                <a:solidFill>
                  <a:srgbClr val="87888A"/>
                </a:solidFill>
              </a:rPr>
              <a:t>Omezit sůl v potravinách, 4/5 příjmu soli přichází z potravina nápojů, nikoliv dosolování 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100" dirty="0">
                <a:solidFill>
                  <a:srgbClr val="87888A"/>
                </a:solidFill>
              </a:rPr>
              <a:t>Omezit potraviny bohaté na sodík - minerálky s volným sodíkem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100" dirty="0">
                <a:solidFill>
                  <a:srgbClr val="87888A"/>
                </a:solidFill>
              </a:rPr>
              <a:t>Sůl jako </a:t>
            </a:r>
            <a:r>
              <a:rPr lang="cs-CZ" sz="2100" dirty="0" err="1">
                <a:solidFill>
                  <a:srgbClr val="87888A"/>
                </a:solidFill>
              </a:rPr>
              <a:t>konzervant</a:t>
            </a:r>
            <a:r>
              <a:rPr lang="cs-CZ" sz="2100" dirty="0">
                <a:solidFill>
                  <a:srgbClr val="87888A"/>
                </a:solidFill>
              </a:rPr>
              <a:t> – mražené a trvanlivé potraviny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100" dirty="0">
                <a:solidFill>
                  <a:srgbClr val="87888A"/>
                </a:solidFill>
              </a:rPr>
              <a:t>Uzeniny, sýry, pečivo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100" dirty="0">
                <a:solidFill>
                  <a:srgbClr val="87888A"/>
                </a:solidFill>
              </a:rPr>
              <a:t>Glutamát sodný, </a:t>
            </a:r>
            <a:r>
              <a:rPr lang="cs-CZ" sz="2100" dirty="0" err="1">
                <a:solidFill>
                  <a:srgbClr val="87888A"/>
                </a:solidFill>
              </a:rPr>
              <a:t>kaseinát</a:t>
            </a:r>
            <a:r>
              <a:rPr lang="cs-CZ" sz="2100" dirty="0">
                <a:solidFill>
                  <a:srgbClr val="87888A"/>
                </a:solidFill>
              </a:rPr>
              <a:t> sodný…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100" dirty="0">
                <a:solidFill>
                  <a:srgbClr val="87888A"/>
                </a:solidFill>
              </a:rPr>
              <a:t>Pozor na náhražky soli, např. sůl Mary obsahují cca 40 % draslíku - </a:t>
            </a:r>
            <a:r>
              <a:rPr lang="cs-CZ" sz="2100" dirty="0" err="1">
                <a:solidFill>
                  <a:srgbClr val="87888A"/>
                </a:solidFill>
              </a:rPr>
              <a:t>hyperkalémie</a:t>
            </a:r>
            <a:endParaRPr lang="cs-CZ" sz="2100" dirty="0">
              <a:solidFill>
                <a:srgbClr val="87888A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100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100" b="1" dirty="0">
                <a:solidFill>
                  <a:srgbClr val="87888A"/>
                </a:solidFill>
              </a:rPr>
              <a:t>Paradox omezit kalium a omezit sodík, u onemocnění ledvin přidat draslík</a:t>
            </a:r>
          </a:p>
          <a:p>
            <a:pPr fontAlgn="auto">
              <a:spcAft>
                <a:spcPts val="0"/>
              </a:spcAft>
              <a:defRPr/>
            </a:pPr>
            <a:endParaRPr lang="cs-CZ" sz="2100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100" dirty="0">
                <a:solidFill>
                  <a:srgbClr val="87888A"/>
                </a:solidFill>
              </a:rPr>
              <a:t>Sůl-senzitivní a sůl-nesenzitivní pacienti</a:t>
            </a:r>
          </a:p>
        </p:txBody>
      </p:sp>
    </p:spTree>
    <p:extLst>
      <p:ext uri="{BB962C8B-B14F-4D97-AF65-F5344CB8AC3E}">
        <p14:creationId xmlns:p14="http://schemas.microsoft.com/office/powerpoint/2010/main" val="3978484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994650" cy="393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RIZIKA ATEROSKLERÓZY A JEJÍCH KOMPLIKACÍ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991475" cy="363918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Ateroskleróza a její komplikace diabetu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příčinou úmrtí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pacientů s DKD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a mozková mrtvice 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Dieta nízko-cholesterolová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Omezit potraviny s vysokým podílem mléčných tuků, trans-mastné kyseliny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Potraviny s vysokým obsahem omega-3 mastných kyselin</a:t>
            </a:r>
          </a:p>
        </p:txBody>
      </p:sp>
    </p:spTree>
    <p:extLst>
      <p:ext uri="{BB962C8B-B14F-4D97-AF65-F5344CB8AC3E}">
        <p14:creationId xmlns:p14="http://schemas.microsoft.com/office/powerpoint/2010/main" val="2723244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582612"/>
            <a:ext cx="7994650" cy="393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PARADOXY PŘI SESTAVENÍ JÍDELNÍČKU PRO NEMOCNÉ S DKD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Sardinky – paradoxy díky složení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Konzumujeme celé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Nevhodné díky obsahu fosforu a draslíku versus nejlepší složení tuků s vysokým podílem omega-3 (EPA a DHA) 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cs-CZ" sz="2400" dirty="0">
              <a:solidFill>
                <a:srgbClr val="87888A"/>
              </a:solidFill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cs-CZ" sz="2400" dirty="0">
                <a:solidFill>
                  <a:srgbClr val="87888A"/>
                </a:solidFill>
              </a:rPr>
              <a:t>Proto vhodné sardinky bez kosti a kůže nebo makrelové filety (lze na trhu zakoupit i se sníženým obsahem soli, stejně jako tuňáka v láku</a:t>
            </a:r>
            <a:r>
              <a:rPr lang="cs-CZ" dirty="0">
                <a:solidFill>
                  <a:srgbClr val="87888A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7966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 A DKD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</a:rPr>
              <a:t>Pohyb </a:t>
            </a:r>
            <a:r>
              <a:rPr lang="cs-CZ" sz="2400" b="1" dirty="0">
                <a:solidFill>
                  <a:schemeClr val="tx1"/>
                </a:solidFill>
              </a:rPr>
              <a:t>snižuje riziko obezity, hypertenze, DM2 </a:t>
            </a:r>
            <a:r>
              <a:rPr lang="cs-CZ" sz="2400" dirty="0">
                <a:solidFill>
                  <a:schemeClr val="tx1"/>
                </a:solidFill>
              </a:rPr>
              <a:t>vs. přetížení ledvin zvýšená potřeba bílkovin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Nízký obrat bílkovin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Pohyb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/>
              <a:t>Ne příliš intenzivní, dlouhodobější, nízká tepová frekvence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/>
              <a:t>Chůze, jógová cvičení, </a:t>
            </a:r>
            <a:r>
              <a:rPr lang="cs-CZ" sz="2400" dirty="0" err="1"/>
              <a:t>pilates</a:t>
            </a:r>
            <a:r>
              <a:rPr lang="cs-CZ" sz="2400" dirty="0"/>
              <a:t>, cyklistika, rotoped, chůze na běhacích pásech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/>
              <a:t>Záleží také na trénovanosti</a:t>
            </a:r>
          </a:p>
        </p:txBody>
      </p:sp>
    </p:spTree>
    <p:extLst>
      <p:ext uri="{BB962C8B-B14F-4D97-AF65-F5344CB8AC3E}">
        <p14:creationId xmlns:p14="http://schemas.microsoft.com/office/powerpoint/2010/main" val="2790087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386" y="582612"/>
            <a:ext cx="7994650" cy="393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PARADOXY PŘI SESTAVENÍ JÍDELNÍČKU PRO NEMOCNÉ S DKD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87888A"/>
                </a:solidFill>
              </a:rPr>
              <a:t>Zelenina</a:t>
            </a:r>
          </a:p>
          <a:p>
            <a:pPr lvl="1" eaLnBrk="1" hangingPunct="1"/>
            <a:r>
              <a:rPr lang="cs-CZ" altLang="cs-CZ" sz="2800" dirty="0">
                <a:solidFill>
                  <a:srgbClr val="87888A"/>
                </a:solidFill>
              </a:rPr>
              <a:t>Vysoký podíl draslíku versus nerozpustná vláknina</a:t>
            </a:r>
          </a:p>
          <a:p>
            <a:pPr lvl="1" eaLnBrk="1" hangingPunct="1"/>
            <a:r>
              <a:rPr lang="cs-CZ" altLang="cs-CZ" sz="2800" dirty="0">
                <a:solidFill>
                  <a:srgbClr val="87888A"/>
                </a:solidFill>
              </a:rPr>
              <a:t>Nízký GI</a:t>
            </a:r>
          </a:p>
          <a:p>
            <a:pPr lvl="1" eaLnBrk="1" hangingPunct="1"/>
            <a:r>
              <a:rPr lang="cs-CZ" altLang="cs-CZ" sz="2800" dirty="0">
                <a:solidFill>
                  <a:srgbClr val="87888A"/>
                </a:solidFill>
              </a:rPr>
              <a:t>Vitaminy</a:t>
            </a:r>
          </a:p>
          <a:p>
            <a:pPr eaLnBrk="1" hangingPunct="1"/>
            <a:r>
              <a:rPr lang="cs-CZ" altLang="cs-CZ" sz="2800" b="1" dirty="0">
                <a:solidFill>
                  <a:srgbClr val="87888A"/>
                </a:solidFill>
              </a:rPr>
              <a:t>Ovoce</a:t>
            </a:r>
          </a:p>
          <a:p>
            <a:pPr lvl="1" eaLnBrk="1" hangingPunct="1"/>
            <a:r>
              <a:rPr lang="cs-CZ" altLang="cs-CZ" sz="2800" dirty="0">
                <a:solidFill>
                  <a:srgbClr val="87888A"/>
                </a:solidFill>
              </a:rPr>
              <a:t>Rozpustná vláknina</a:t>
            </a:r>
          </a:p>
          <a:p>
            <a:pPr lvl="1" eaLnBrk="1" hangingPunct="1"/>
            <a:r>
              <a:rPr lang="cs-CZ" altLang="cs-CZ" sz="2800" dirty="0">
                <a:solidFill>
                  <a:srgbClr val="87888A"/>
                </a:solidFill>
              </a:rPr>
              <a:t>Vitaminy versus vysoký obsah draslíku</a:t>
            </a:r>
          </a:p>
        </p:txBody>
      </p:sp>
    </p:spTree>
    <p:extLst>
      <p:ext uri="{BB962C8B-B14F-4D97-AF65-F5344CB8AC3E}">
        <p14:creationId xmlns:p14="http://schemas.microsoft.com/office/powerpoint/2010/main" val="276421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41446" cy="812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DKD </a:t>
            </a:r>
            <a:b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(doporučení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roku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0957" y="1765301"/>
            <a:ext cx="7498644" cy="4265788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87888A"/>
                </a:solidFill>
              </a:rPr>
              <a:t>Diabetické onemocnění ledvin je definováno</a:t>
            </a:r>
          </a:p>
          <a:p>
            <a:pPr marL="60679" indent="0">
              <a:defRPr/>
            </a:pPr>
            <a:r>
              <a:rPr lang="cs-CZ" sz="2400" dirty="0">
                <a:solidFill>
                  <a:srgbClr val="87888A"/>
                </a:solidFill>
              </a:rPr>
              <a:t>a) přítomností </a:t>
            </a:r>
            <a:r>
              <a:rPr lang="cs-CZ" sz="2400" dirty="0" err="1">
                <a:solidFill>
                  <a:srgbClr val="87888A"/>
                </a:solidFill>
              </a:rPr>
              <a:t>makroalbuminurie</a:t>
            </a:r>
            <a:r>
              <a:rPr lang="cs-CZ" sz="2400" dirty="0">
                <a:solidFill>
                  <a:srgbClr val="87888A"/>
                </a:solidFill>
              </a:rPr>
              <a:t>  (proteinurie) </a:t>
            </a:r>
          </a:p>
          <a:p>
            <a:pPr marL="60679" indent="0">
              <a:defRPr/>
            </a:pPr>
            <a:r>
              <a:rPr lang="cs-CZ" sz="2400" dirty="0">
                <a:solidFill>
                  <a:srgbClr val="87888A"/>
                </a:solidFill>
              </a:rPr>
              <a:t>b) nebo přítomností mikroalbuminurie (MA), pokud je přítomna i diabetická retinopatie,</a:t>
            </a:r>
          </a:p>
          <a:p>
            <a:pPr marL="60679" indent="0">
              <a:defRPr/>
            </a:pPr>
            <a:r>
              <a:rPr lang="cs-CZ" sz="2400" dirty="0">
                <a:solidFill>
                  <a:srgbClr val="87888A"/>
                </a:solidFill>
              </a:rPr>
              <a:t>c) nebo přítomností MA u pacienta DM 1. s dobou trvání diabetu nad 10 let</a:t>
            </a:r>
          </a:p>
          <a:p>
            <a:pPr marL="60679" indent="0">
              <a:defRPr/>
            </a:pPr>
            <a:r>
              <a:rPr lang="cs-CZ" sz="2400" dirty="0">
                <a:solidFill>
                  <a:srgbClr val="87888A"/>
                </a:solidFill>
              </a:rPr>
              <a:t>Renální biopsie pouze tam, kde je podezření na jinou etiologii nefropatie (např. velká proteinurie a krátká doba trvání diabetu, známky systémového onemocnění)</a:t>
            </a:r>
          </a:p>
        </p:txBody>
      </p:sp>
    </p:spTree>
    <p:extLst>
      <p:ext uri="{BB962C8B-B14F-4D97-AF65-F5344CB8AC3E}">
        <p14:creationId xmlns:p14="http://schemas.microsoft.com/office/powerpoint/2010/main" val="387485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67456" y="284493"/>
            <a:ext cx="7872588" cy="102446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48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KLASIFIKACE CKD DLE DOPORUČENÍ        </a:t>
            </a:r>
            <a:r>
              <a:rPr lang="cs-CZ" sz="248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cs-CZ" sz="248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8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cs-CZ" sz="248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8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</a:t>
            </a:r>
            <a:r>
              <a:rPr lang="cs-CZ" sz="248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(KDOQI z roku 2002)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292942"/>
              </p:ext>
            </p:extLst>
          </p:nvPr>
        </p:nvGraphicFramePr>
        <p:xfrm>
          <a:off x="667456" y="1442156"/>
          <a:ext cx="7488766" cy="425692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68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1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81277" marR="81277" marT="40632" marB="406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87888A"/>
                          </a:solidFill>
                        </a:rPr>
                        <a:t>Stadia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Popis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GF v ml/s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Terapeutická opatření</a:t>
                      </a:r>
                    </a:p>
                  </a:txBody>
                  <a:tcPr marL="81277" marR="81277" marT="40632" marB="406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44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1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Normální nebo zvýšená  GF, + nález v</a:t>
                      </a:r>
                      <a:r>
                        <a:rPr lang="cs-CZ" sz="1600" baseline="0" dirty="0">
                          <a:solidFill>
                            <a:srgbClr val="87888A"/>
                          </a:solidFill>
                        </a:rPr>
                        <a:t> </a:t>
                      </a:r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moči,</a:t>
                      </a:r>
                      <a:r>
                        <a:rPr lang="cs-CZ" sz="1600" baseline="0" dirty="0">
                          <a:solidFill>
                            <a:srgbClr val="87888A"/>
                          </a:solidFill>
                        </a:rPr>
                        <a:t> p</a:t>
                      </a:r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acient bez obtíží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pPr algn="l">
                        <a:buFont typeface="Symbol" pitchFamily="18" charset="2"/>
                        <a:buChar char="&gt;"/>
                      </a:pPr>
                      <a:r>
                        <a:rPr lang="cs-CZ" sz="1600" dirty="0">
                          <a:solidFill>
                            <a:srgbClr val="87888A"/>
                          </a:solidFill>
                          <a:sym typeface="Symbol"/>
                        </a:rPr>
                        <a:t>1,5</a:t>
                      </a:r>
                    </a:p>
                    <a:p>
                      <a:pPr algn="l">
                        <a:buFont typeface="Symbol" pitchFamily="18" charset="2"/>
                        <a:buNone/>
                      </a:pPr>
                      <a:r>
                        <a:rPr lang="cs-CZ" sz="1600" dirty="0">
                          <a:solidFill>
                            <a:srgbClr val="87888A"/>
                          </a:solidFill>
                          <a:sym typeface="Symbol"/>
                        </a:rPr>
                        <a:t>(  90ml/min)</a:t>
                      </a:r>
                      <a:endParaRPr lang="cs-CZ" sz="1600" dirty="0">
                        <a:solidFill>
                          <a:srgbClr val="87888A"/>
                        </a:solidFill>
                      </a:endParaRP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pPr algn="l">
                        <a:buFont typeface="Symbol" pitchFamily="18" charset="2"/>
                        <a:buNone/>
                      </a:pPr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Ovlivnění RF</a:t>
                      </a:r>
                    </a:p>
                  </a:txBody>
                  <a:tcPr marL="81277" marR="81277" marT="40632" marB="406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624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2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Mírné</a:t>
                      </a:r>
                      <a:r>
                        <a:rPr lang="cs-CZ" sz="1600" baseline="0" dirty="0">
                          <a:solidFill>
                            <a:srgbClr val="87888A"/>
                          </a:solidFill>
                        </a:rPr>
                        <a:t> </a:t>
                      </a:r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snížení, většinou bez obtíží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1-1,49</a:t>
                      </a:r>
                    </a:p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(60-89)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Dg nemoci a terapie, léčba dalších nemocí, RF KV</a:t>
                      </a:r>
                    </a:p>
                  </a:txBody>
                  <a:tcPr marL="81277" marR="81277" marT="40632" marB="406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944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3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Střední postižení, obtíže mohou být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0,5-0,99</a:t>
                      </a:r>
                    </a:p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(30-59)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Odhad progrese </a:t>
                      </a:r>
                    </a:p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onemocnění</a:t>
                      </a:r>
                    </a:p>
                  </a:txBody>
                  <a:tcPr marL="81277" marR="81277" marT="40632" marB="406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944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4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Závažné postižení, obtíže přítomny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0,25-0,49</a:t>
                      </a:r>
                    </a:p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(15-29)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rgbClr val="87888A"/>
                        </a:solidFill>
                      </a:endParaRPr>
                    </a:p>
                  </a:txBody>
                  <a:tcPr marL="81277" marR="81277" marT="40632" marB="406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944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5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Selhání ledvin, závažné klinické projevy</a:t>
                      </a: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pPr>
                        <a:buFont typeface="Symbol"/>
                        <a:buChar char="&lt;"/>
                      </a:pPr>
                      <a:r>
                        <a:rPr lang="cs-CZ" sz="1600" dirty="0">
                          <a:solidFill>
                            <a:srgbClr val="87888A"/>
                          </a:solidFill>
                          <a:sym typeface="Symbol"/>
                        </a:rPr>
                        <a:t>0,25</a:t>
                      </a:r>
                      <a:r>
                        <a:rPr lang="cs-CZ" sz="1600" baseline="0" dirty="0">
                          <a:solidFill>
                            <a:srgbClr val="87888A"/>
                          </a:solidFill>
                          <a:sym typeface="Symbol"/>
                        </a:rPr>
                        <a:t> 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(</a:t>
                      </a:r>
                      <a:r>
                        <a:rPr lang="cs-CZ" sz="1600" dirty="0">
                          <a:solidFill>
                            <a:srgbClr val="87888A"/>
                          </a:solidFill>
                          <a:sym typeface="Symbol"/>
                        </a:rPr>
                        <a:t>15)</a:t>
                      </a:r>
                      <a:endParaRPr lang="cs-CZ" sz="1600" dirty="0">
                        <a:solidFill>
                          <a:srgbClr val="87888A"/>
                        </a:solidFill>
                      </a:endParaRPr>
                    </a:p>
                  </a:txBody>
                  <a:tcPr marL="81277" marR="81277" marT="40632" marB="40632"/>
                </a:tc>
                <a:tc>
                  <a:txBody>
                    <a:bodyPr/>
                    <a:lstStyle/>
                    <a:p>
                      <a:pPr>
                        <a:buFont typeface="Symbol"/>
                        <a:buNone/>
                      </a:pPr>
                      <a:r>
                        <a:rPr lang="cs-CZ" sz="1600" dirty="0">
                          <a:solidFill>
                            <a:srgbClr val="87888A"/>
                          </a:solidFill>
                        </a:rPr>
                        <a:t>HD nebo </a:t>
                      </a:r>
                      <a:r>
                        <a:rPr lang="cs-CZ" sz="1600" dirty="0" err="1">
                          <a:solidFill>
                            <a:srgbClr val="87888A"/>
                          </a:solidFill>
                        </a:rPr>
                        <a:t>Tx</a:t>
                      </a:r>
                      <a:endParaRPr lang="cs-CZ" sz="1600" dirty="0">
                        <a:solidFill>
                          <a:srgbClr val="87888A"/>
                        </a:solidFill>
                      </a:endParaRPr>
                    </a:p>
                  </a:txBody>
                  <a:tcPr marL="81277" marR="81277" marT="40632" marB="4063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181" name="Zaoblený obdélník 4"/>
          <p:cNvSpPr>
            <a:spLocks noChangeArrowheads="1"/>
          </p:cNvSpPr>
          <p:nvPr/>
        </p:nvSpPr>
        <p:spPr bwMode="auto">
          <a:xfrm>
            <a:off x="859368" y="5796846"/>
            <a:ext cx="7425267" cy="512234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cs-CZ" dirty="0">
                <a:solidFill>
                  <a:srgbClr val="87888A"/>
                </a:solidFill>
              </a:rPr>
              <a:t>stadium 5. 0,1%= 7000 osob, CKD v ČR cca 10% populace</a:t>
            </a:r>
          </a:p>
        </p:txBody>
      </p:sp>
    </p:spTree>
    <p:extLst>
      <p:ext uri="{BB962C8B-B14F-4D97-AF65-F5344CB8AC3E}">
        <p14:creationId xmlns:p14="http://schemas.microsoft.com/office/powerpoint/2010/main" val="15396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120119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STÁDIA POŠKOZENÍ FUNKCE LEDVIN </a:t>
            </a:r>
            <a:b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KONZERVATIVNÍ TERAPIE </a:t>
            </a:r>
            <a:b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PŘÍJEM BÍLKOVIN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023078"/>
          </a:xfrm>
          <a:ln>
            <a:miter lim="800000"/>
            <a:headEnd/>
            <a:tailEnd/>
          </a:ln>
          <a:extLst/>
        </p:spPr>
        <p:txBody>
          <a:bodyPr numCol="2" rtlCol="0">
            <a:norm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Podle poklesu glomerulární filtrace 1-5:</a:t>
            </a: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>
              <a:solidFill>
                <a:srgbClr val="87888A"/>
              </a:solidFill>
            </a:endParaRP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Stadium 1 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Normální glomerulární filtrace 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1,0 g B/kg TH/den</a:t>
            </a: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>
              <a:solidFill>
                <a:srgbClr val="87888A"/>
              </a:solidFill>
            </a:endParaRP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Stadium 2 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Mírná chronická renální insuficience 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0,8 g B/kg TH/den</a:t>
            </a: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>
              <a:solidFill>
                <a:srgbClr val="87888A"/>
              </a:solidFill>
            </a:endParaRP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Stadium 3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0,7 g B/kg TH/den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Zařadit do </a:t>
            </a:r>
            <a:r>
              <a:rPr lang="cs-CZ" dirty="0" err="1">
                <a:solidFill>
                  <a:srgbClr val="87888A"/>
                </a:solidFill>
              </a:rPr>
              <a:t>predialyzačního</a:t>
            </a:r>
            <a:r>
              <a:rPr lang="cs-CZ" dirty="0">
                <a:solidFill>
                  <a:srgbClr val="87888A"/>
                </a:solidFill>
              </a:rPr>
              <a:t> programu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Dlouhodobě málo ve vztahu k proteinurii</a:t>
            </a: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>
              <a:solidFill>
                <a:srgbClr val="87888A"/>
              </a:solidFill>
            </a:endParaRP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>
              <a:solidFill>
                <a:srgbClr val="87888A"/>
              </a:solidFill>
            </a:endParaRP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Stadium 4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Už pod normální hranicí 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0,6 g B/kg TH/den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Mírné riziko </a:t>
            </a:r>
            <a:r>
              <a:rPr lang="cs-CZ" dirty="0" err="1">
                <a:solidFill>
                  <a:srgbClr val="87888A"/>
                </a:solidFill>
              </a:rPr>
              <a:t>proteino</a:t>
            </a:r>
            <a:r>
              <a:rPr lang="cs-CZ" dirty="0">
                <a:solidFill>
                  <a:srgbClr val="87888A"/>
                </a:solidFill>
              </a:rPr>
              <a:t>-energetické malnutrice, směrování k eliminačním metodám ( dialýza x transplantace)</a:t>
            </a:r>
          </a:p>
          <a:p>
            <a:pPr marL="406405" lvl="1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b="1" dirty="0">
              <a:solidFill>
                <a:srgbClr val="87888A"/>
              </a:solidFill>
            </a:endParaRPr>
          </a:p>
          <a:p>
            <a:pPr marL="508006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strike="sngStrike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Stadium 5 </a:t>
            </a:r>
            <a:r>
              <a:rPr lang="cs-CZ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87888A"/>
                </a:solidFill>
              </a:rPr>
              <a:t>0,4 g B/kg TH (velmi rizikové, jen velmi krátkodobě)</a:t>
            </a:r>
          </a:p>
          <a:p>
            <a:pPr marL="863611" lvl="1" indent="-457206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rgbClr val="87888A"/>
                </a:solidFill>
              </a:rPr>
              <a:t>Proteino</a:t>
            </a:r>
            <a:r>
              <a:rPr lang="cs-CZ" dirty="0">
                <a:solidFill>
                  <a:srgbClr val="87888A"/>
                </a:solidFill>
              </a:rPr>
              <a:t>-energetické malnutrice –     ad eliminační metody</a:t>
            </a:r>
          </a:p>
        </p:txBody>
      </p:sp>
    </p:spTree>
    <p:extLst>
      <p:ext uri="{BB962C8B-B14F-4D97-AF65-F5344CB8AC3E}">
        <p14:creationId xmlns:p14="http://schemas.microsoft.com/office/powerpoint/2010/main" val="421376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582612"/>
            <a:ext cx="7994650" cy="3937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STÁDIUM POŠKOZENÍ FUNKCE LEDVIN</a:t>
            </a:r>
            <a:b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ELIMINAČNÍ METODY – PŘÍJEM 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BÍLKOVIN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b="1" dirty="0"/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Hemodialýza (1,2 g/kg TH/den)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    (již i domácí; hradí pojišťovna)</a:t>
            </a:r>
          </a:p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Peritoneální dialýza (1,4 g/kg TH/den)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    (kontinuální, přístrojová)</a:t>
            </a:r>
          </a:p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rgbClr val="87888A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87888A"/>
                </a:solidFill>
              </a:rPr>
              <a:t>Transplantace – dle funkce štěpu ledviny</a:t>
            </a:r>
          </a:p>
        </p:txBody>
      </p:sp>
    </p:spTree>
    <p:extLst>
      <p:ext uri="{BB962C8B-B14F-4D97-AF65-F5344CB8AC3E}">
        <p14:creationId xmlns:p14="http://schemas.microsoft.com/office/powerpoint/2010/main" val="202901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4900" y="18928"/>
            <a:ext cx="7113411" cy="1100667"/>
          </a:xfrm>
        </p:spPr>
        <p:txBody>
          <a:bodyPr/>
          <a:lstStyle/>
          <a:p>
            <a:pPr algn="ctr">
              <a:defRPr/>
            </a:pP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  DKD	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859367" y="1573389"/>
            <a:ext cx="7370233" cy="4457700"/>
          </a:xfrm>
        </p:spPr>
        <p:txBody>
          <a:bodyPr/>
          <a:lstStyle/>
          <a:p>
            <a:r>
              <a:rPr lang="cs-CZ" altLang="cs-CZ" sz="2400" dirty="0">
                <a:solidFill>
                  <a:srgbClr val="87888A"/>
                </a:solidFill>
              </a:rPr>
              <a:t>1. Režimová opatření ( pohyb, obuv, kouření)</a:t>
            </a:r>
          </a:p>
          <a:p>
            <a:r>
              <a:rPr lang="cs-CZ" altLang="cs-CZ" sz="2400" dirty="0">
                <a:solidFill>
                  <a:srgbClr val="87888A"/>
                </a:solidFill>
              </a:rPr>
              <a:t>2. </a:t>
            </a:r>
            <a:r>
              <a:rPr lang="cs-CZ" altLang="cs-CZ" sz="2400">
                <a:solidFill>
                  <a:srgbClr val="87888A"/>
                </a:solidFill>
              </a:rPr>
              <a:t>Dietní opatření</a:t>
            </a:r>
            <a:endParaRPr lang="cs-CZ" altLang="cs-CZ" sz="2400" dirty="0">
              <a:solidFill>
                <a:srgbClr val="87888A"/>
              </a:solidFill>
            </a:endParaRPr>
          </a:p>
          <a:p>
            <a:r>
              <a:rPr lang="cs-CZ" altLang="cs-CZ" sz="2400" dirty="0">
                <a:solidFill>
                  <a:srgbClr val="87888A"/>
                </a:solidFill>
              </a:rPr>
              <a:t>3. Kompenzace diabetu</a:t>
            </a:r>
          </a:p>
          <a:p>
            <a:r>
              <a:rPr lang="cs-CZ" altLang="cs-CZ" sz="2400" dirty="0">
                <a:solidFill>
                  <a:srgbClr val="87888A"/>
                </a:solidFill>
              </a:rPr>
              <a:t>4. Ovlivnění mikroalbuminurie a proteinurie</a:t>
            </a:r>
          </a:p>
          <a:p>
            <a:r>
              <a:rPr lang="cs-CZ" altLang="cs-CZ" sz="2400" dirty="0">
                <a:solidFill>
                  <a:srgbClr val="87888A"/>
                </a:solidFill>
              </a:rPr>
              <a:t>5. Terapie arteriální hypertenze</a:t>
            </a:r>
          </a:p>
          <a:p>
            <a:r>
              <a:rPr lang="cs-CZ" altLang="cs-CZ" sz="2400" dirty="0">
                <a:solidFill>
                  <a:srgbClr val="87888A"/>
                </a:solidFill>
              </a:rPr>
              <a:t>6. Terapie dyslipidémie</a:t>
            </a:r>
          </a:p>
          <a:p>
            <a:r>
              <a:rPr lang="cs-CZ" altLang="cs-CZ" sz="2400" dirty="0">
                <a:solidFill>
                  <a:srgbClr val="87888A"/>
                </a:solidFill>
              </a:rPr>
              <a:t>7. Infekce močových cest</a:t>
            </a:r>
          </a:p>
          <a:p>
            <a:r>
              <a:rPr lang="cs-CZ" altLang="cs-CZ" sz="2400" dirty="0">
                <a:solidFill>
                  <a:srgbClr val="87888A"/>
                </a:solidFill>
              </a:rPr>
              <a:t>8. Terapie kostní nemoci</a:t>
            </a:r>
          </a:p>
          <a:p>
            <a:r>
              <a:rPr lang="cs-CZ" altLang="cs-CZ" sz="2400" dirty="0">
                <a:solidFill>
                  <a:srgbClr val="87888A"/>
                </a:solidFill>
              </a:rPr>
              <a:t>9. Terapie anemie</a:t>
            </a:r>
          </a:p>
        </p:txBody>
      </p:sp>
    </p:spTree>
    <p:extLst>
      <p:ext uri="{BB962C8B-B14F-4D97-AF65-F5344CB8AC3E}">
        <p14:creationId xmlns:p14="http://schemas.microsoft.com/office/powerpoint/2010/main" val="42424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94650" cy="393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REŽIM (NEJEN) PŘI DKD</a:t>
            </a:r>
            <a:b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NUTNÉ ZOHLEDNIT DALŠÍ ONEMOCNĚNÍ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91475" cy="4834061"/>
          </a:xfrm>
        </p:spPr>
        <p:txBody>
          <a:bodyPr rtlCol="0">
            <a:normAutofit fontScale="77500" lnSpcReduction="20000"/>
          </a:bodyPr>
          <a:lstStyle/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578" b="1" dirty="0">
                <a:solidFill>
                  <a:srgbClr val="87888A"/>
                </a:solidFill>
              </a:rPr>
              <a:t>Diabetes</a:t>
            </a:r>
          </a:p>
          <a:p>
            <a:pPr marL="863611" lvl="1" indent="-457206" fontAlgn="auto">
              <a:spcAft>
                <a:spcPts val="0"/>
              </a:spcAft>
              <a:defRPr/>
            </a:pPr>
            <a:r>
              <a:rPr lang="cs-CZ" sz="2578" dirty="0">
                <a:solidFill>
                  <a:srgbClr val="87888A"/>
                </a:solidFill>
              </a:rPr>
              <a:t>Sacharidové jednotky</a:t>
            </a:r>
          </a:p>
          <a:p>
            <a:pPr marL="863611" lvl="1" indent="-457206" fontAlgn="auto">
              <a:spcAft>
                <a:spcPts val="0"/>
              </a:spcAft>
              <a:defRPr/>
            </a:pPr>
            <a:r>
              <a:rPr lang="cs-CZ" sz="2578" dirty="0">
                <a:solidFill>
                  <a:srgbClr val="87888A"/>
                </a:solidFill>
              </a:rPr>
              <a:t>Glykemický index, glykemická zátěž,  vláknina</a:t>
            </a:r>
          </a:p>
          <a:p>
            <a:pPr marL="863611" lvl="1" indent="-457206" fontAlgn="auto">
              <a:spcAft>
                <a:spcPts val="0"/>
              </a:spcAft>
              <a:defRPr/>
            </a:pPr>
            <a:r>
              <a:rPr lang="cs-CZ" sz="2578" dirty="0">
                <a:solidFill>
                  <a:srgbClr val="87888A"/>
                </a:solidFill>
              </a:rPr>
              <a:t>90 % DM2 = obezita </a:t>
            </a: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578" b="1" dirty="0">
                <a:solidFill>
                  <a:srgbClr val="87888A"/>
                </a:solidFill>
              </a:rPr>
              <a:t>Hypertenze</a:t>
            </a:r>
            <a:r>
              <a:rPr lang="cs-CZ" sz="2578" dirty="0">
                <a:solidFill>
                  <a:srgbClr val="87888A"/>
                </a:solidFill>
              </a:rPr>
              <a:t> – omezení sodíku, pokles hmotnosti</a:t>
            </a: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578" b="1" dirty="0">
                <a:solidFill>
                  <a:srgbClr val="87888A"/>
                </a:solidFill>
              </a:rPr>
              <a:t>Další rizika kardiovaskulárního oběhu</a:t>
            </a:r>
          </a:p>
          <a:p>
            <a:pPr marL="863611" lvl="1" indent="-457206" fontAlgn="auto">
              <a:spcAft>
                <a:spcPts val="0"/>
              </a:spcAft>
              <a:defRPr/>
            </a:pPr>
            <a:r>
              <a:rPr lang="cs-CZ" sz="2578" dirty="0" err="1">
                <a:solidFill>
                  <a:srgbClr val="87888A"/>
                </a:solidFill>
              </a:rPr>
              <a:t>Kardioprotektivní</a:t>
            </a:r>
            <a:r>
              <a:rPr lang="cs-CZ" sz="2578" dirty="0">
                <a:solidFill>
                  <a:srgbClr val="87888A"/>
                </a:solidFill>
              </a:rPr>
              <a:t> dieta, omega-3</a:t>
            </a:r>
          </a:p>
          <a:p>
            <a:pPr marL="863611" lvl="1" indent="-457206" fontAlgn="auto">
              <a:spcAft>
                <a:spcPts val="0"/>
              </a:spcAft>
              <a:defRPr/>
            </a:pPr>
            <a:r>
              <a:rPr lang="cs-CZ" sz="2578" dirty="0">
                <a:solidFill>
                  <a:srgbClr val="87888A"/>
                </a:solidFill>
              </a:rPr>
              <a:t>Omezení živočišných tuků</a:t>
            </a:r>
          </a:p>
          <a:p>
            <a:pPr marL="863611" lvl="1" indent="-457206" fontAlgn="auto">
              <a:spcAft>
                <a:spcPts val="0"/>
              </a:spcAft>
              <a:defRPr/>
            </a:pPr>
            <a:r>
              <a:rPr lang="cs-CZ" sz="2578" dirty="0">
                <a:solidFill>
                  <a:srgbClr val="87888A"/>
                </a:solidFill>
              </a:rPr>
              <a:t>Celkový příjem energie – obezita</a:t>
            </a:r>
            <a:endParaRPr lang="cs-CZ" sz="2578" b="1" dirty="0">
              <a:solidFill>
                <a:srgbClr val="87888A"/>
              </a:solidFill>
            </a:endParaRP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578" b="1" dirty="0">
                <a:solidFill>
                  <a:srgbClr val="87888A"/>
                </a:solidFill>
              </a:rPr>
              <a:t>Porucha funkce ledvin</a:t>
            </a:r>
          </a:p>
          <a:p>
            <a:pPr marL="863611" lvl="1" indent="-457206" fontAlgn="auto">
              <a:spcAft>
                <a:spcPts val="0"/>
              </a:spcAft>
              <a:defRPr/>
            </a:pPr>
            <a:r>
              <a:rPr lang="cs-CZ" sz="2600" dirty="0">
                <a:solidFill>
                  <a:srgbClr val="87888A"/>
                </a:solidFill>
              </a:rPr>
              <a:t>Kontrolovaný příjem bílkovin, draslíku, fosforu, popř. sodíku</a:t>
            </a: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578" b="1" dirty="0">
                <a:solidFill>
                  <a:srgbClr val="87888A"/>
                </a:solidFill>
              </a:rPr>
              <a:t>Diabetes</a:t>
            </a:r>
            <a:endParaRPr lang="cs-CZ" sz="2578" dirty="0">
              <a:solidFill>
                <a:srgbClr val="87888A"/>
              </a:solidFill>
            </a:endParaRP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600" b="1" dirty="0">
                <a:solidFill>
                  <a:srgbClr val="87888A"/>
                </a:solidFill>
              </a:rPr>
              <a:t>Zvýšená močovina</a:t>
            </a: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600" b="1" dirty="0">
                <a:solidFill>
                  <a:srgbClr val="87888A"/>
                </a:solidFill>
              </a:rPr>
              <a:t>Věk</a:t>
            </a:r>
            <a:r>
              <a:rPr lang="cs-CZ" sz="2600" b="1" dirty="0">
                <a:solidFill>
                  <a:srgbClr val="87888A"/>
                </a:solidFill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154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582612"/>
            <a:ext cx="7994650" cy="393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NEZASTUPITELNÁ FUNKCE NUTRIČNÍHO TERAPEUTA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628800"/>
            <a:ext cx="7991475" cy="4618037"/>
          </a:xfrm>
        </p:spPr>
        <p:txBody>
          <a:bodyPr rtlCol="0">
            <a:normAutofit/>
          </a:bodyPr>
          <a:lstStyle/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b="1" dirty="0">
                <a:solidFill>
                  <a:srgbClr val="87888A"/>
                </a:solidFill>
              </a:rPr>
              <a:t>Diabetické onemocnění ledvin</a:t>
            </a:r>
            <a:endParaRPr lang="cs-CZ" sz="2000" dirty="0">
              <a:solidFill>
                <a:srgbClr val="87888A"/>
              </a:solidFill>
            </a:endParaRPr>
          </a:p>
          <a:p>
            <a:pPr marL="812810" lvl="1" indent="-457206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Diabetolog</a:t>
            </a:r>
          </a:p>
          <a:p>
            <a:pPr marL="812810" lvl="1" indent="-457206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Nefrolog</a:t>
            </a:r>
          </a:p>
          <a:p>
            <a:pPr marL="812810" lvl="1" indent="-457206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Kardiolog</a:t>
            </a:r>
          </a:p>
          <a:p>
            <a:pPr marL="812810" lvl="1" indent="-457206"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87888A"/>
                </a:solidFill>
              </a:rPr>
              <a:t>Gastroenterolog</a:t>
            </a:r>
          </a:p>
          <a:p>
            <a:pPr marL="812810" lvl="1" indent="-457206" fontAlgn="auto">
              <a:spcAft>
                <a:spcPts val="0"/>
              </a:spcAft>
              <a:defRPr/>
            </a:pPr>
            <a:r>
              <a:rPr lang="cs-CZ" sz="2000" b="1" dirty="0">
                <a:solidFill>
                  <a:srgbClr val="8788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NUTRIČNÍ  TERAPEUT </a:t>
            </a:r>
            <a:r>
              <a:rPr lang="cs-CZ" sz="2000" dirty="0">
                <a:solidFill>
                  <a:srgbClr val="87888A"/>
                </a:solidFill>
              </a:rPr>
              <a:t>= spojovací článek; jediná osoba, se kterou se pacient pravidelně a dlouhodobě setkává</a:t>
            </a: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b="1" dirty="0">
                <a:solidFill>
                  <a:srgbClr val="87888A"/>
                </a:solidFill>
              </a:rPr>
              <a:t>Sestavení nutričního režimu – má být sestavován na základě dosavadního jídelníčku pacienta – přesvědčit pacienta že to má smysl a nevyplašit…</a:t>
            </a: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cs-CZ" sz="2000" b="1" dirty="0">
                <a:solidFill>
                  <a:srgbClr val="87888A"/>
                </a:solidFill>
              </a:rPr>
              <a:t>Správná edukace</a:t>
            </a:r>
            <a:r>
              <a:rPr lang="cs-CZ" sz="2000" dirty="0">
                <a:solidFill>
                  <a:srgbClr val="87888A"/>
                </a:solidFill>
              </a:rPr>
              <a:t> – tak, aby jej pacient pochopil a byl schopen aplikovat v praxi</a:t>
            </a:r>
          </a:p>
          <a:p>
            <a:pPr marL="457206" indent="-457206" fontAlgn="auto">
              <a:spcAft>
                <a:spcPts val="0"/>
              </a:spcAft>
              <a:buFont typeface="+mj-lt"/>
              <a:buAutoNum type="arabicPeriod" startAt="3"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285950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FULLNAME" val="J:\\CC-XX\\CORPORATE-BRANDING\\ComCom\\Powerpoint\\Assistent\\PPT Assistent 1.4\\Presentation Assistant\\custom\\clipart\\Products and Applications\\BBAvitum_Dialysis_Process_06.jpg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224</TotalTime>
  <Words>1800</Words>
  <Application>Microsoft Office PowerPoint</Application>
  <PresentationFormat>Předvádění na obrazovce (4:3)</PresentationFormat>
  <Paragraphs>266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Wingdings</vt:lpstr>
      <vt:lpstr>PowerPoint_AAK2010_CZ</vt:lpstr>
      <vt:lpstr>DIETNÍ OPATŘENÍ PŘI PORUCHÁCH METABOLISMU U NEMOCNÝCH       S  CKD/ DKD</vt:lpstr>
      <vt:lpstr>DIABETICKÉ ONEMOCNĚNÍ LEDVIN (DKD)</vt:lpstr>
      <vt:lpstr>DEFINICE DKD  (doporučení National Kidney Foundation z roku 2007)</vt:lpstr>
      <vt:lpstr>KLASIFIKACE CKD DLE DOPORUČENÍ        National Kidney Foundation (KDOQI z roku 2002)</vt:lpstr>
      <vt:lpstr>STÁDIA POŠKOZENÍ FUNKCE LEDVIN  KONZERVATIVNÍ TERAPIE  – PŘÍJEM BÍLKOVIN</vt:lpstr>
      <vt:lpstr>5. STÁDIUM POŠKOZENÍ FUNKCE LEDVIN ELIMINAČNÍ METODY – PŘÍJEM BÍLKOVIN</vt:lpstr>
      <vt:lpstr>TERAPIE  DKD </vt:lpstr>
      <vt:lpstr>REŽIM (NEJEN) PŘI DKD NUTNÉ ZOHLEDNIT DALŠÍ ONEMOCNĚNÍ</vt:lpstr>
      <vt:lpstr>NEZASTUPITELNÁ FUNKCE NUTRIČNÍHO TERAPEUTA</vt:lpstr>
      <vt:lpstr>KOMBINACE NĚKOLIKA DIETNÍCH POŽADAVKŮ</vt:lpstr>
      <vt:lpstr>KONTROLA PŘÍJMU BÍLKOVIN</vt:lpstr>
      <vt:lpstr>DIABETICKÁ ČÁST DIETY U DKD</vt:lpstr>
      <vt:lpstr>SNÍŽENÍ RIZIKA HYPERFOSFATÉMIE</vt:lpstr>
      <vt:lpstr>SNÍŽENÍ RIZIKA HYPERFOSFATÉMIE</vt:lpstr>
      <vt:lpstr>SNÍŽENÍ RIZIKA HYPERFOSFATÉMIE</vt:lpstr>
      <vt:lpstr>SNÍŽENÍ RIZIKA HYPERFOSFATÉMIE </vt:lpstr>
      <vt:lpstr>SNÍŽENÍ RIZIKA HYPERKALÉMIE</vt:lpstr>
      <vt:lpstr>HYPERURIKÉMIE</vt:lpstr>
      <vt:lpstr>HYPERURIKÉMIE</vt:lpstr>
      <vt:lpstr>SNÍŽENÍ RIZIKA HYPERNATRÉMIE</vt:lpstr>
      <vt:lpstr>SNÍŽENÍ RIZIKA ATEROSKLERÓZY A JEJÍCH KOMPLIKACÍ</vt:lpstr>
      <vt:lpstr>PARADOXY PŘI SESTAVENÍ JÍDELNÍČKU PRO NEMOCNÉ S DKD</vt:lpstr>
      <vt:lpstr>POHYB A DKD</vt:lpstr>
      <vt:lpstr>PARADOXY PŘI SESTAVENÍ JÍDELNÍČKU PRO NEMOCNÉ S DKD</vt:lpstr>
    </vt:vector>
  </TitlesOfParts>
  <Company>B.Braun Melsungen AG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Halina Matějová</cp:lastModifiedBy>
  <cp:revision>24</cp:revision>
  <cp:lastPrinted>2016-05-16T05:55:58Z</cp:lastPrinted>
  <dcterms:created xsi:type="dcterms:W3CDTF">2013-03-05T10:15:18Z</dcterms:created>
  <dcterms:modified xsi:type="dcterms:W3CDTF">2020-04-01T15:47:24Z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