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</p:sldIdLst>
  <p:sldSz cx="9144000" cy="6858000" type="screen4x3"/>
  <p:notesSz cx="6858000" cy="9144000"/>
  <p:custDataLst>
    <p:tags r:id="rId6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36" autoAdjust="0"/>
    <p:restoredTop sz="94660" autoAdjust="0"/>
  </p:normalViewPr>
  <p:slideViewPr>
    <p:cSldViewPr>
      <p:cViewPr varScale="1">
        <p:scale>
          <a:sx n="138" d="100"/>
          <a:sy n="138" d="100"/>
        </p:scale>
        <p:origin x="141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294A1F-EC5D-436F-886E-6538C7F3765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4/1/2020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</p:sldLayoutIdLst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mailto:o.b.mengerova@volny.cz" TargetMode="External"/><Relationship Id="rId2" Type="http://schemas.openxmlformats.org/officeDocument/2006/relationships/hyperlink" Target="mailto:tamara.starnovsk&#225;@ftn.cz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3"/>
            <a:ext cx="6408737" cy="762000"/>
          </a:xfrm>
        </p:spPr>
        <p:txBody>
          <a:bodyPr/>
          <a:lstStyle/>
          <a:p>
            <a:r>
              <a:rPr lang="cs-CZ" sz="3200" dirty="0"/>
              <a:t>Jak sestavovat jídelníček při CKD  - </a:t>
            </a:r>
            <a:r>
              <a:rPr lang="cs-CZ" dirty="0"/>
              <a:t>problémy s přípravou a zajištěním stravy při chronických onemocněních</a:t>
            </a:r>
            <a:endParaRPr lang="cs-CZ" dirty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5689600" cy="16557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7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ctr">
              <a:tabLst>
                <a:tab pos="185738" algn="l"/>
                <a:tab pos="444500" algn="l"/>
              </a:tabLst>
            </a:pPr>
            <a:r>
              <a:rPr lang="cs-CZ" sz="3400" b="1" dirty="0"/>
              <a:t>PŘÍKLAD RÁMCOVÉHO JÍDELNÍČKU I.</a:t>
            </a:r>
            <a:br>
              <a:rPr lang="cs-CZ" sz="3400" b="1" dirty="0"/>
            </a:br>
            <a:r>
              <a:rPr lang="cs-CZ" sz="3000" b="1" dirty="0"/>
              <a:t>SNÍDANĚ A PŘESNÍDÁVKA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1524000" y="2176463"/>
          <a:ext cx="6095999" cy="2505075"/>
        </p:xfrm>
        <a:graphic>
          <a:graphicData uri="http://schemas.openxmlformats.org/drawingml/2006/table">
            <a:tbl>
              <a:tblPr/>
              <a:tblGrid>
                <a:gridCol w="24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1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6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26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polotvrdý 30% T v suš.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75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721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29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tuku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 sušené (bez cukru !)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7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jádra ořechů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semen</a:t>
                      </a: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354" marR="5354" marT="53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35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856FBE1-49D7-492F-A942-5524BD513692}" type="slidenum">
              <a:rPr lang="en-US" sz="800">
                <a:solidFill>
                  <a:srgbClr val="000000"/>
                </a:solidFill>
              </a:rPr>
              <a:pPr/>
              <a:t>10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PŘÍKLAD RÁMCOVÉHO JÍDELNÍČKU I.</a:t>
            </a:r>
            <a:br>
              <a:rPr lang="cs-CZ" sz="3400" b="1" dirty="0"/>
            </a:br>
            <a:r>
              <a:rPr lang="cs-CZ" sz="2800" b="1" dirty="0"/>
              <a:t>OBĚD A SVAČINA</a:t>
            </a:r>
            <a:endParaRPr lang="cs-CZ" sz="28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533525" y="1397000"/>
          <a:ext cx="6076950" cy="4063998"/>
        </p:xfrm>
        <a:graphic>
          <a:graphicData uri="http://schemas.openxmlformats.org/drawingml/2006/table">
            <a:tbl>
              <a:tblPr/>
              <a:tblGrid>
                <a:gridCol w="255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164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Oběd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polévka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netučný vývar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 do polévky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zavářka do polévky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hlavní jídlo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bílkovinná potravina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množství viz tabulka záměn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94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4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Svačina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946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libovolná potravina (sušenky a pod)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 hodnotě 630 kJ (150 Kcal)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946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(nebo viz tabulka "sacharidových" potravin; 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9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sloupec záměna za 75 g celozrnného chleba)</a:t>
                      </a: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78" marR="5478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38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2FB15E4-904B-4398-88E1-C272AA00D5FB}" type="slidenum">
              <a:rPr lang="en-US" sz="800">
                <a:solidFill>
                  <a:srgbClr val="000000"/>
                </a:solidFill>
              </a:rPr>
              <a:pPr/>
              <a:t>11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7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cs-CZ" sz="3400" b="1" dirty="0"/>
              <a:t>PŘÍKLAD RÁMCOVÉHO JÍDELNÍČKU I.</a:t>
            </a:r>
            <a:br>
              <a:rPr lang="cs-CZ" sz="3400" b="1" dirty="0"/>
            </a:br>
            <a:r>
              <a:rPr lang="cs-CZ" sz="2800" b="1" dirty="0"/>
              <a:t>VEČEŘE</a:t>
            </a:r>
            <a:endParaRPr lang="cs-CZ" sz="28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524000" y="2676525"/>
          <a:ext cx="6096000" cy="1504958"/>
        </p:xfrm>
        <a:graphic>
          <a:graphicData uri="http://schemas.openxmlformats.org/drawingml/2006/table">
            <a:tbl>
              <a:tblPr/>
              <a:tblGrid>
                <a:gridCol w="252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39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rostlinný/margarín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bílkovinná potravina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množství viz tabulka záměn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4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9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nebo 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viz tabulka záměn</a:t>
                      </a: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5404" marR="5404" marT="5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36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CB1FA4D-94BF-4658-88F9-14D5DC7DA25C}" type="slidenum">
              <a:rPr lang="en-US" sz="800">
                <a:solidFill>
                  <a:srgbClr val="000000"/>
                </a:solidFill>
              </a:rPr>
              <a:pPr/>
              <a:t>12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TABULKA ZÁMĚN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sz="2800" b="1" dirty="0"/>
              <a:t>BÍLKOVINNÝCH“ POTRAVIN I.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582738"/>
          <a:ext cx="6095999" cy="4222750"/>
        </p:xfrm>
        <a:graphic>
          <a:graphicData uri="http://schemas.openxmlformats.org/drawingml/2006/table">
            <a:tbl>
              <a:tblPr/>
              <a:tblGrid>
                <a:gridCol w="2416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g sýra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 g jogurtu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bílý   1,5% T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bílý   3,5% T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 ovocný 2,5%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Jogurtové mléko ovocné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 3,5% T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1,5% T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kefírové ovocné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acidofilní 3.5 %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Podmáslí kysané 0,5%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polotučné – 1,5%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Mléko kondenzované 4% 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0825" y="5876925"/>
          <a:ext cx="6096000" cy="18415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Pokud použijeme potravinu označenou *, ubereme při přípravě jídla 5 g oleje, respektive 10 g margarínu light.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41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A99C13A-5B0B-404B-A43C-4E88DE69A5F8}" type="slidenum">
              <a:rPr lang="en-US" sz="800">
                <a:solidFill>
                  <a:srgbClr val="000000"/>
                </a:solidFill>
              </a:rPr>
              <a:pPr/>
              <a:t>13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/>
            <a:r>
              <a:rPr lang="cs-CZ" b="1" dirty="0"/>
              <a:t>TABULKA ZÁMĚN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sz="2800" b="1" dirty="0"/>
              <a:t>BÍLKOVINNÝCH“ POTRAVIN II.</a:t>
            </a:r>
            <a:endParaRPr lang="cs-CZ" sz="2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331913" y="1484313"/>
          <a:ext cx="6176962" cy="4105280"/>
        </p:xfrm>
        <a:graphic>
          <a:graphicData uri="http://schemas.openxmlformats.org/drawingml/2006/table">
            <a:tbl>
              <a:tblPr/>
              <a:tblGrid>
                <a:gridCol w="244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g sýra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 g jogurtu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20% T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s příchutí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 Cottage 8 % T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Feta (balkánský ovčí)*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Lučina linie*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mozzarella light*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Tvaroh měkký polotučný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Tvaroh na strouhání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tvrdý 20% tuku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tvrdý 30% tuku v suš.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Parmezán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Sýr Camembert 30 % T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Vejce  (100 g = 2 ks) 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vejce + 1 bílek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vejce + 2 bílky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00113" y="5732463"/>
          <a:ext cx="6192167" cy="184150"/>
        </p:xfrm>
        <a:graphic>
          <a:graphicData uri="http://schemas.openxmlformats.org/drawingml/2006/table">
            <a:tbl>
              <a:tblPr/>
              <a:tblGrid>
                <a:gridCol w="619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Pokud použijeme potravinu označenou *, ubereme při přípravě jídla 5 g oleje, respektive 10 g margarínu light.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4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2AF17E5-3F06-4BFB-BFCA-43EEDE8B162C}" type="slidenum">
              <a:rPr lang="en-US" sz="800">
                <a:solidFill>
                  <a:srgbClr val="000000"/>
                </a:solidFill>
              </a:rPr>
              <a:pPr/>
              <a:t>14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TABULKA ZÁMĚN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sz="2800" b="1" dirty="0"/>
              <a:t>BÍLKOVINNÝCH“ POTRAVIN III.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6013" y="1773238"/>
          <a:ext cx="6696474" cy="4248468"/>
        </p:xfrm>
        <a:graphic>
          <a:graphicData uri="http://schemas.openxmlformats.org/drawingml/2006/table">
            <a:tbl>
              <a:tblPr/>
              <a:tblGrid>
                <a:gridCol w="2357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oběd/večeři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Bažant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Losos*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Halibut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Losos uzený*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Hovězí maso zadní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Makrela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Humr ( ne SURIMI tyčinky!!!)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157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Makrela uzená/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77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Játra - průměr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Pstruh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Jehněčí kýta*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Skopová kýta bez kůže a tuku*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Kapr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Srnčí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Krabi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Šunka REINER Aktifit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Králík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Telecí kýta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Krůta maso z prsou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Telecí maso libové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Krůta maso ze stehna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Treska - filé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Kuře maso z prsou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Tuňák, bílý*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Kuře maso ze stehen bez kůže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Uzená vepřová kýta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Ledvinky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Vepřové kotlety hřbet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026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Vepřové maso - kýta*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6517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6C62A6C-E448-4CB7-BC62-004DAD788716}" type="slidenum">
              <a:rPr lang="en-US" sz="800">
                <a:solidFill>
                  <a:srgbClr val="000000"/>
                </a:solidFill>
              </a:rPr>
              <a:pPr/>
              <a:t>15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b="1" dirty="0"/>
            </a:br>
            <a:r>
              <a:rPr lang="cs-CZ" b="1" dirty="0"/>
              <a:t>TABULKA ZÁMĚN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sz="2800" b="1" dirty="0"/>
              <a:t>SACHARIDOVÝCH“ POTRAVIN I.</a:t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1700213"/>
          <a:ext cx="5976937" cy="4064007"/>
        </p:xfrm>
        <a:graphic>
          <a:graphicData uri="http://schemas.openxmlformats.org/drawingml/2006/table">
            <a:tbl>
              <a:tblPr/>
              <a:tblGrid>
                <a:gridCol w="332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 g CZ chleba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 g brambor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běžné - bílé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celozrnné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bílý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celozrnný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pufovaný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typu Knäcke Brot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toastový světlý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Chléb toastový tmavý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BeBe sušenky dobré ráno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Cornflaces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Müsli  - průměr 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Tyčinka müsli – průměr*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Buchty/koláče kynuté mák/tvaroh*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Croissant – průměr*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Koláč linecký*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Medovník (dort)*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Vánočka/mazanec*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345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Pečivo listové slané*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t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7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* k takto označené potravině již nepodáváme margarín.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7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Množství potravin je uvedeno v syrovém stavu.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79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Množství knedlíků je uvedeno po uvaření.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1750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0D88D57-F711-469F-8E85-156B3F2F8926}" type="slidenum">
              <a:rPr lang="en-US" sz="800">
                <a:solidFill>
                  <a:srgbClr val="000000"/>
                </a:solidFill>
              </a:rPr>
              <a:pPr/>
              <a:t>16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b="1" dirty="0"/>
            </a:br>
            <a:r>
              <a:rPr lang="cs-CZ" b="1" dirty="0"/>
              <a:t>TABULKA ZÁMĚN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sz="2800" b="1" dirty="0"/>
              <a:t>SACHARIDOVÝCH“ POTRAVIN II.</a:t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619250" y="2060575"/>
          <a:ext cx="5616153" cy="3778260"/>
        </p:xfrm>
        <a:graphic>
          <a:graphicData uri="http://schemas.openxmlformats.org/drawingml/2006/table">
            <a:tbl>
              <a:tblPr/>
              <a:tblGrid>
                <a:gridCol w="312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Potravina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Záměna za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 g CZ chleba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 g brambor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množství (g)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Brambory - průměr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Bramborová kaše - průměr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Jáhly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Knedlíky houskové ze směsi na knedlíky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Knedlíky bramborové ze směsi na knedlíky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Ovesné otruby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Ovesné vločky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Pohanka loupaná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Popcorn*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Pšeničná mouka, krupice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Kuskus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Rýže     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Rýže natural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Strouhanka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                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celozrnné nevaječné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Těstoviny rýžové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851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770E302-EBAC-4D4C-93C6-E8982589BC6F}" type="slidenum">
              <a:rPr lang="en-US" sz="800">
                <a:solidFill>
                  <a:srgbClr val="000000"/>
                </a:solidFill>
              </a:rPr>
              <a:pPr/>
              <a:t>17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200" b="1" dirty="0"/>
              <a:t>PŘÍKLAD RÁMCOVÉHO JÍDELNÍČKU II.</a:t>
            </a:r>
            <a:br>
              <a:rPr lang="cs-CZ" sz="3400" b="1" dirty="0"/>
            </a:br>
            <a:r>
              <a:rPr lang="cs-CZ" sz="2800" b="1" dirty="0"/>
              <a:t>SNÍDANĚ A PŘESNÍDÁVKA</a:t>
            </a:r>
            <a:endParaRPr lang="cs-CZ" b="1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1524000" y="1879600"/>
          <a:ext cx="6096001" cy="3098802"/>
        </p:xfrm>
        <a:graphic>
          <a:graphicData uri="http://schemas.openxmlformats.org/drawingml/2006/table">
            <a:tbl>
              <a:tblPr/>
              <a:tblGrid>
                <a:gridCol w="244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2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0.5 - 1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50 - 100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1,5  - 2 ks celozrnného pečiva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ks koláče, buchty, závinu - ubrat celou dávku margarínu,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40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doplnit snídani jogurtem a malým kusem ovoce.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Na přesnídávku pak zařadit sýr nebo jinou bílkovinnou potravinu.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120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1524000" y="1879600"/>
          <a:ext cx="6096001" cy="3098802"/>
        </p:xfrm>
        <a:graphic>
          <a:graphicData uri="http://schemas.openxmlformats.org/drawingml/2006/table">
            <a:tbl>
              <a:tblPr/>
              <a:tblGrid>
                <a:gridCol w="244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2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Snídaně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0.5 - 1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50 - 100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1,5  - 2 ks celozrnného pečiva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ks koláče, buchty, závinu - ubrat celou dávku margarínu,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40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doplnit snídani jogurtem a malým kusem ovoce.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Na přesnídávku pak zařadit sýr nebo jinou bílkovinnou potravinu.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75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Přesnídávka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jogurt bílý cca 3,5% T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balení po 120 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958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3C4C2ED-1408-46BB-80F2-F05B553C1F8E}" type="slidenum">
              <a:rPr lang="en-US" sz="800">
                <a:solidFill>
                  <a:srgbClr val="000000"/>
                </a:solidFill>
              </a:rPr>
              <a:pPr/>
              <a:t>18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200" b="1" dirty="0"/>
              <a:t>PŘÍKLAD RÁMCOVÉHO JÍDELNÍČKU II.</a:t>
            </a:r>
            <a:br>
              <a:rPr lang="cs-CZ" sz="3350" b="1" dirty="0"/>
            </a:br>
            <a:r>
              <a:rPr lang="cs-CZ" sz="2800" b="1" dirty="0"/>
              <a:t>OBĚD A SVAČINA</a:t>
            </a:r>
            <a:endParaRPr lang="cs-CZ" sz="28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24000" y="1547813"/>
          <a:ext cx="6096001" cy="3762370"/>
        </p:xfrm>
        <a:graphic>
          <a:graphicData uri="http://schemas.openxmlformats.org/drawingml/2006/table">
            <a:tbl>
              <a:tblPr/>
              <a:tblGrid>
                <a:gridCol w="244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2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Oběd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olej rostlinný/margarín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rovné čajové lžičky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mouka na zahuštění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rovné čajové lžičky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maso libové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plátek velikosti dlaně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hrnku nakrájené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120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brambory 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středně velké brambory 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250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brambory: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těstoviny, rýže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varného  sáčku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knedlík bramborový, houskový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2 - 3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kolečka (dle velikosti)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90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kaše bramborová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vrchovatých polévkových lžic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Svačina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 light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vrchovatá čajová lžička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kus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6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Záměna za chléb: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91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1 - 1,5 ks celozrnného pečiva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60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056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CF16E47-7C94-40A3-8ABE-74F62FE1F467}" type="slidenum">
              <a:rPr lang="en-US" sz="800">
                <a:solidFill>
                  <a:srgbClr val="000000"/>
                </a:solidFill>
              </a:rPr>
              <a:pPr/>
              <a:t>19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2359AD8-1E98-43EC-8732-1945BE72F90B}" type="slidenum">
              <a:rPr lang="en-US" sz="800">
                <a:solidFill>
                  <a:srgbClr val="000000"/>
                </a:solidFill>
              </a:rPr>
              <a:pPr/>
              <a:t>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9113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dirty="0"/>
              <a:t>POSTUP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Nastudování dokumentace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Sepsání nutričního dotazníku s pacientem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Sestavení potřeby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Vypracování rámcového jídelního lístku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Tvorba tabulek záměn potravin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Vyhotovení ukázkového jídelníčku</a:t>
            </a:r>
          </a:p>
          <a:p>
            <a:pPr marL="0" indent="0">
              <a:buFontTx/>
              <a:buNone/>
            </a:pPr>
            <a:endParaRPr lang="cs-CZ" sz="2400" dirty="0"/>
          </a:p>
          <a:p>
            <a:pPr marL="0" indent="0">
              <a:buFontTx/>
              <a:buNone/>
            </a:pPr>
            <a:endParaRPr lang="cs-CZ" sz="2400" dirty="0"/>
          </a:p>
          <a:p>
            <a:pPr marL="0" indent="0">
              <a:buFont typeface="Wingdings" pitchFamily="2" charset="2"/>
              <a:buChar char="§"/>
            </a:pPr>
            <a:endParaRPr lang="cs-CZ" sz="2100" dirty="0"/>
          </a:p>
          <a:p>
            <a:pPr marL="0" indent="0">
              <a:buFont typeface="Wingdings" pitchFamily="2" charset="2"/>
              <a:buChar char="§"/>
            </a:pPr>
            <a:endParaRPr lang="cs-CZ" sz="2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7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cs-CZ" sz="3350" b="1" dirty="0"/>
              <a:t>PŘÍKLAD RÁMCOVÉHO JÍDELNÍČKU II.</a:t>
            </a:r>
            <a:br>
              <a:rPr lang="cs-CZ" sz="3350" b="1" dirty="0"/>
            </a:br>
            <a:r>
              <a:rPr lang="cs-CZ" sz="2800" b="1" dirty="0"/>
              <a:t>VEČEŘE A VEČEŘE II; BĚHEM DNE</a:t>
            </a:r>
            <a:endParaRPr lang="cs-CZ" sz="2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992313"/>
          <a:ext cx="6096001" cy="2873378"/>
        </p:xfrm>
        <a:graphic>
          <a:graphicData uri="http://schemas.openxmlformats.org/drawingml/2006/table">
            <a:tbl>
              <a:tblPr/>
              <a:tblGrid>
                <a:gridCol w="2442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2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margarín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rovná čajová lžička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sýr do  30% T v suš.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plátek velikosti dlaně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80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zelenina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hrnku nakrájené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chléb celozrnný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0.5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krajíce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Večeře II.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ovoce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středně velký kus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70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Během dne: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mléko do nápojů (polotučné)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polévkových lžic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50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ml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čokoláda nejméně 70% kakaa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čtvereček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jádra ořechů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3 - 5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ks (dle velikosti)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g</a:t>
                      </a:r>
                    </a:p>
                  </a:txBody>
                  <a:tcPr marL="4782" marR="4782" marT="47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1573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D318795-2F0C-4B73-85BA-790C11CBA9AE}" type="slidenum">
              <a:rPr lang="en-US" sz="800">
                <a:solidFill>
                  <a:srgbClr val="000000"/>
                </a:solidFill>
              </a:rPr>
              <a:pPr/>
              <a:t>20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941CA8E-F501-48C6-9C03-179B00A9D4CB}" type="slidenum">
              <a:rPr lang="en-US" sz="800">
                <a:solidFill>
                  <a:srgbClr val="000000"/>
                </a:solidFill>
              </a:rPr>
              <a:pPr/>
              <a:t>21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8208962" cy="1152525"/>
          </a:xfrm>
        </p:spPr>
        <p:txBody>
          <a:bodyPr/>
          <a:lstStyle/>
          <a:p>
            <a:pPr algn="ctr" eaLnBrk="1" hangingPunct="1"/>
            <a:r>
              <a:rPr lang="cs-CZ" sz="3600" b="1" dirty="0"/>
              <a:t>PROBLÉMY                                       SE ZAJIŠTĚNÍM STRAVY I.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/>
            <a:r>
              <a:rPr lang="cs-CZ" sz="2800"/>
              <a:t> Někteří nemocní, hlavně senioři, nejsou schopni</a:t>
            </a:r>
          </a:p>
          <a:p>
            <a:pPr marL="0" indent="0" eaLnBrk="1" hangingPunct="1">
              <a:buFontTx/>
              <a:buNone/>
            </a:pPr>
            <a:r>
              <a:rPr lang="cs-CZ" sz="2800"/>
              <a:t>  si sami připravovat adekvátní stravu</a:t>
            </a:r>
          </a:p>
          <a:p>
            <a:pPr marL="0" indent="0" eaLnBrk="1" hangingPunct="1">
              <a:buFontTx/>
              <a:buNone/>
            </a:pPr>
            <a:r>
              <a:rPr lang="cs-CZ" sz="2800"/>
              <a:t>  svému nutričnímu režimu</a:t>
            </a:r>
          </a:p>
          <a:p>
            <a:pPr marL="0" indent="0" eaLnBrk="1" hangingPunct="1"/>
            <a:r>
              <a:rPr lang="cs-CZ" sz="2800"/>
              <a:t> Sociální podmínky neumožňují všem nemocným</a:t>
            </a:r>
          </a:p>
          <a:p>
            <a:pPr marL="0" indent="0" eaLnBrk="1" hangingPunct="1">
              <a:buFontTx/>
              <a:buNone/>
            </a:pPr>
            <a:r>
              <a:rPr lang="cs-CZ" sz="2800"/>
              <a:t>  dodržovat veškerá stravovací doporučení</a:t>
            </a:r>
          </a:p>
          <a:p>
            <a:pPr marL="0" indent="0" eaLnBrk="1" hangingPunct="1"/>
            <a:r>
              <a:rPr lang="cs-CZ" sz="2800"/>
              <a:t> Speciální potraviny nebývají dostupné </a:t>
            </a:r>
          </a:p>
          <a:p>
            <a:pPr marL="0" indent="0" eaLnBrk="1" hangingPunct="1">
              <a:buFontTx/>
              <a:buNone/>
            </a:pPr>
            <a:r>
              <a:rPr lang="cs-CZ" sz="2800"/>
              <a:t>  pro nemocné  žijící v malých obcích</a:t>
            </a:r>
          </a:p>
          <a:p>
            <a:pPr marL="0" indent="0" eaLnBrk="1" hangingPunct="1"/>
            <a:endParaRPr lang="cs-CZ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5ADA7B3-0B7A-4D9B-980B-0F1371347EFD}" type="slidenum">
              <a:rPr lang="en-US" sz="800">
                <a:solidFill>
                  <a:srgbClr val="000000"/>
                </a:solidFill>
              </a:rPr>
              <a:pPr/>
              <a:t>22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8208962" cy="1152525"/>
          </a:xfrm>
        </p:spPr>
        <p:txBody>
          <a:bodyPr/>
          <a:lstStyle/>
          <a:p>
            <a:pPr algn="ctr" eaLnBrk="1" hangingPunct="1"/>
            <a:r>
              <a:rPr lang="cs-CZ" sz="3600" b="1" dirty="0"/>
              <a:t>PROBLÉMY                                       SE ZAJIŠTĚNÍM STRAVY II.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eaLnBrk="1" hangingPunct="1"/>
            <a:r>
              <a:rPr lang="cs-CZ" sz="2800" dirty="0"/>
              <a:t>  Stravování nemocného bývá velmi často </a:t>
            </a:r>
          </a:p>
          <a:p>
            <a:pPr marL="0" indent="0" eaLnBrk="1" hangingPunct="1">
              <a:buFontTx/>
              <a:buNone/>
            </a:pPr>
            <a:r>
              <a:rPr lang="cs-CZ" sz="2800" dirty="0"/>
              <a:t>  narušováno návštěvami zdravotnických</a:t>
            </a:r>
          </a:p>
          <a:p>
            <a:pPr marL="0" indent="0" eaLnBrk="1" hangingPunct="1">
              <a:buFontTx/>
              <a:buNone/>
            </a:pPr>
            <a:r>
              <a:rPr lang="cs-CZ" sz="2800" dirty="0"/>
              <a:t>  zařízeních respektive lačněním </a:t>
            </a:r>
          </a:p>
          <a:p>
            <a:pPr marL="0" indent="0" eaLnBrk="1" hangingPunct="1">
              <a:buFontTx/>
              <a:buNone/>
            </a:pPr>
            <a:r>
              <a:rPr lang="cs-CZ" sz="2800" dirty="0"/>
              <a:t>  před různými vyšetřeními</a:t>
            </a:r>
          </a:p>
          <a:p>
            <a:pPr marL="0" indent="0" eaLnBrk="1" hangingPunct="1">
              <a:buFontTx/>
              <a:buNone/>
            </a:pPr>
            <a:endParaRPr lang="cs-CZ" sz="2800" dirty="0"/>
          </a:p>
          <a:p>
            <a:pPr marL="0" indent="0" eaLnBrk="1" hangingPunct="1"/>
            <a:r>
              <a:rPr lang="cs-CZ" sz="2800" dirty="0"/>
              <a:t>  Při dialyzačním léčení je režim stravovaní </a:t>
            </a:r>
          </a:p>
          <a:p>
            <a:pPr marL="0" indent="0" eaLnBrk="1" hangingPunct="1">
              <a:buFontTx/>
              <a:buNone/>
            </a:pPr>
            <a:r>
              <a:rPr lang="cs-CZ" sz="2800" dirty="0"/>
              <a:t>  navíc narušován jeho prováděním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299AFF6-179B-4557-B1AE-111059A2B344}" type="slidenum">
              <a:rPr lang="en-US" sz="800">
                <a:solidFill>
                  <a:srgbClr val="000000"/>
                </a:solidFill>
              </a:rPr>
              <a:pPr/>
              <a:t>23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PŘÍJEM BÍLKOVIN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cs-CZ" sz="2400" i="1" dirty="0"/>
              <a:t>  Spočívá v úpravě dávek </a:t>
            </a:r>
            <a:r>
              <a:rPr lang="cs-CZ" sz="2400" i="1" u="sng" dirty="0"/>
              <a:t>všech potravin</a:t>
            </a:r>
            <a:r>
              <a:rPr lang="cs-CZ" sz="2400" i="1" dirty="0"/>
              <a:t>,nejen potravin</a:t>
            </a:r>
          </a:p>
          <a:p>
            <a:pPr marL="0" indent="0">
              <a:buFontTx/>
              <a:buNone/>
            </a:pPr>
            <a:r>
              <a:rPr lang="cs-CZ" sz="2400" i="1" dirty="0"/>
              <a:t>  s převahou nezbytných aminokyselin (</a:t>
            </a:r>
            <a:r>
              <a:rPr lang="cs-CZ" sz="2400" dirty="0"/>
              <a:t> masa, drůbeže,</a:t>
            </a:r>
          </a:p>
          <a:p>
            <a:pPr marL="0" indent="0">
              <a:buFontTx/>
              <a:buNone/>
            </a:pPr>
            <a:r>
              <a:rPr lang="cs-CZ" sz="2400" dirty="0"/>
              <a:t>  ryb a zvěřiny, vajec, mléka, sýrů a mléčných výrobků)</a:t>
            </a:r>
          </a:p>
          <a:p>
            <a:pPr marL="0" indent="0"/>
            <a:r>
              <a:rPr lang="cs-CZ" sz="2400" dirty="0"/>
              <a:t>  Brambory obsahují některé  nezbytné aminokyseliny </a:t>
            </a:r>
          </a:p>
          <a:p>
            <a:pPr marL="0" indent="0">
              <a:buFontTx/>
              <a:buNone/>
            </a:pPr>
            <a:r>
              <a:rPr lang="cs-CZ" sz="2400" dirty="0"/>
              <a:t>  řadíme je proto k potravinám s obsahem kvalitních</a:t>
            </a:r>
          </a:p>
          <a:p>
            <a:pPr marL="0" indent="0">
              <a:buFontTx/>
              <a:buNone/>
            </a:pPr>
            <a:r>
              <a:rPr lang="cs-CZ" sz="2400" dirty="0"/>
              <a:t>  bílkovin</a:t>
            </a:r>
          </a:p>
          <a:p>
            <a:pPr marL="0" indent="0"/>
            <a:r>
              <a:rPr lang="cs-CZ" sz="2400" dirty="0"/>
              <a:t>  Luštěniny  pro  vysoký obsah draslíku a fosforu </a:t>
            </a:r>
          </a:p>
          <a:p>
            <a:pPr marL="0" indent="0">
              <a:buFontTx/>
              <a:buNone/>
            </a:pPr>
            <a:r>
              <a:rPr lang="cs-CZ" sz="2400" dirty="0"/>
              <a:t>  do jídelníčku většinou nezařazujeme, </a:t>
            </a:r>
          </a:p>
          <a:p>
            <a:pPr marL="0" indent="0">
              <a:buFontTx/>
              <a:buNone/>
            </a:pPr>
            <a:r>
              <a:rPr lang="cs-CZ" sz="2400" dirty="0"/>
              <a:t>  přestože obsahují některé nezbytné aminokyseliny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7999255-806D-4E9F-9DB6-5E857E1299DE}" type="slidenum">
              <a:rPr lang="en-US" sz="800">
                <a:solidFill>
                  <a:srgbClr val="000000"/>
                </a:solidFill>
              </a:rPr>
              <a:pPr/>
              <a:t>24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PŘÍJEM ENERGIE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0" indent="0"/>
            <a:r>
              <a:rPr lang="cs-CZ" sz="2400" dirty="0"/>
              <a:t>  Celkové množství potřebné energie je nutné stanovit </a:t>
            </a:r>
          </a:p>
          <a:p>
            <a:pPr marL="0" indent="0">
              <a:buFontTx/>
              <a:buNone/>
            </a:pPr>
            <a:r>
              <a:rPr lang="cs-CZ" sz="2400" dirty="0"/>
              <a:t>  dle laboratorních parametrů, pohlaví, tělesné hmotnosti a    </a:t>
            </a:r>
          </a:p>
          <a:p>
            <a:pPr marL="0" indent="0">
              <a:buFontTx/>
              <a:buNone/>
            </a:pPr>
            <a:r>
              <a:rPr lang="cs-CZ" sz="2400" dirty="0"/>
              <a:t>  výšce, věku, fyzické aktivitě, přítomnosti dalších </a:t>
            </a:r>
          </a:p>
          <a:p>
            <a:pPr marL="0" indent="0">
              <a:buFontTx/>
              <a:buNone/>
            </a:pPr>
            <a:r>
              <a:rPr lang="cs-CZ" sz="2400" dirty="0"/>
              <a:t>  onemocněních a dalších faktorech </a:t>
            </a:r>
          </a:p>
          <a:p>
            <a:pPr marL="0" indent="0"/>
            <a:r>
              <a:rPr lang="cs-CZ" sz="2400" dirty="0"/>
              <a:t>  Pokud je u nemocného žádoucí snížení tělesné</a:t>
            </a:r>
          </a:p>
          <a:p>
            <a:pPr marL="0" indent="0">
              <a:buFontTx/>
              <a:buNone/>
            </a:pPr>
            <a:r>
              <a:rPr lang="cs-CZ" sz="2400" dirty="0"/>
              <a:t>  hmotnosti, je nutná redukce mírným redukčním režimem,</a:t>
            </a:r>
          </a:p>
          <a:p>
            <a:pPr marL="0" indent="0">
              <a:buFontTx/>
              <a:buNone/>
            </a:pPr>
            <a:r>
              <a:rPr lang="cs-CZ" sz="2400" dirty="0"/>
              <a:t>  sestaveným nutričním terapeutem, </a:t>
            </a:r>
          </a:p>
          <a:p>
            <a:pPr marL="0" indent="0">
              <a:buFontTx/>
              <a:buNone/>
            </a:pPr>
            <a:r>
              <a:rPr lang="cs-CZ" sz="2400" dirty="0"/>
              <a:t>  a pod lékařským  dohledem ; nedílnou součástí režimu</a:t>
            </a:r>
          </a:p>
          <a:p>
            <a:pPr marL="0" indent="0">
              <a:buFontTx/>
              <a:buNone/>
            </a:pPr>
            <a:r>
              <a:rPr lang="cs-CZ" sz="2400" dirty="0"/>
              <a:t>  je navržení režimu vhodných pohybových aktivit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1A25EFE-2019-4822-8091-B994808C347E}" type="slidenum">
              <a:rPr lang="en-US" sz="800">
                <a:solidFill>
                  <a:srgbClr val="000000"/>
                </a:solidFill>
              </a:rPr>
              <a:pPr/>
              <a:t>25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SNÍDANĚ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400" b="1" dirty="0"/>
              <a:t>Vhodná kombinace: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Chléb nebo jiný pekárenský výrobek, </a:t>
            </a:r>
          </a:p>
          <a:p>
            <a:pPr marL="0" indent="0">
              <a:buFontTx/>
              <a:buNone/>
            </a:pPr>
            <a:r>
              <a:rPr lang="cs-CZ" sz="2400" dirty="0"/>
              <a:t>   v případě potřeby speciální pečivo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Margarín  nebo kvalitní rostlinný olej (občas máslo)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Potravina s převahou kvalitních bílkovin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(Džem nebo med)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Zelenina nebo ovoce (zeleninový nebo ovocný džus).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Teplý nápoj – u mléčných nápojů nutné kalkulovat </a:t>
            </a:r>
          </a:p>
          <a:p>
            <a:pPr marL="0" indent="0"/>
            <a:r>
              <a:rPr lang="cs-CZ" sz="2400" dirty="0"/>
              <a:t>   bílkoviny obsažené v mléku – pozor na náhražky mléka</a:t>
            </a:r>
          </a:p>
          <a:p>
            <a:pPr marL="0" indent="0">
              <a:buFont typeface="Wingdings" pitchFamily="2" charset="2"/>
              <a:buNone/>
            </a:pPr>
            <a:r>
              <a:rPr lang="cs-CZ" sz="2400" dirty="0"/>
              <a:t>                         </a:t>
            </a:r>
            <a:endParaRPr lang="cs-CZ" sz="2200" dirty="0"/>
          </a:p>
          <a:p>
            <a:pPr marL="0" indent="0">
              <a:buFont typeface="Wingdings" pitchFamily="2" charset="2"/>
              <a:buNone/>
            </a:pPr>
            <a:r>
              <a:rPr lang="cs-CZ" sz="2400" dirty="0"/>
              <a:t>                      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A0BF974-BB59-439C-951E-67156EF53961}" type="slidenum">
              <a:rPr lang="en-US" sz="800">
                <a:solidFill>
                  <a:srgbClr val="000000"/>
                </a:solidFill>
              </a:rPr>
              <a:pPr/>
              <a:t>26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SNÍDANĚ – KONZERVATIVNÍ TERAPIE</a:t>
            </a:r>
          </a:p>
        </p:txBody>
      </p:sp>
      <p:graphicFrame>
        <p:nvGraphicFramePr>
          <p:cNvPr id="58372" name="Group 4"/>
          <p:cNvGraphicFramePr>
            <a:graphicFrameLocks noGrp="1"/>
          </p:cNvGraphicFramePr>
          <p:nvPr>
            <p:ph idx="1"/>
          </p:nvPr>
        </p:nvGraphicFramePr>
        <p:xfrm>
          <a:off x="611188" y="1560513"/>
          <a:ext cx="8208962" cy="4460096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 (džem)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6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3DF7104-DFE0-4C53-B4D0-427967C8EB8A}" type="slidenum">
              <a:rPr lang="en-US" sz="800">
                <a:solidFill>
                  <a:srgbClr val="000000"/>
                </a:solidFill>
              </a:rPr>
              <a:pPr/>
              <a:t>27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SNÍDANĚ – DIALYZAČNÍ LÉČBA</a:t>
            </a:r>
          </a:p>
        </p:txBody>
      </p:sp>
      <p:graphicFrame>
        <p:nvGraphicFramePr>
          <p:cNvPr id="70734" name="Group 78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561262" cy="4321074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 (džem)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celozrnný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88F172E-4BF3-4CBD-A5F2-84D43C5D5C1A}" type="slidenum">
              <a:rPr lang="en-US" sz="800">
                <a:solidFill>
                  <a:srgbClr val="000000"/>
                </a:solidFill>
              </a:rPr>
              <a:pPr/>
              <a:t>28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SNÍDANĚ – NORMÁLNÍ FUNKCE ŠTĚPU</a:t>
            </a:r>
          </a:p>
        </p:txBody>
      </p:sp>
      <p:graphicFrame>
        <p:nvGraphicFramePr>
          <p:cNvPr id="80980" name="Group 84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1676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Lučina linie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běžný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6844079-A29D-466D-B43B-C21141826EE5}" type="slidenum">
              <a:rPr lang="en-US" sz="800">
                <a:solidFill>
                  <a:srgbClr val="000000"/>
                </a:solidFill>
              </a:rPr>
              <a:pPr/>
              <a:t>29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PŘESNÍDÁVKA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400" dirty="0"/>
              <a:t> Pokud má snídaně dostatečné množství energie,</a:t>
            </a:r>
          </a:p>
          <a:p>
            <a:pPr marL="0" indent="0" algn="ctr">
              <a:buFontTx/>
              <a:buNone/>
              <a:defRPr/>
            </a:pPr>
            <a:r>
              <a:rPr lang="cs-CZ" sz="2400" dirty="0"/>
              <a:t>  postačí na přesnídávku zařadit ovoce,</a:t>
            </a:r>
          </a:p>
          <a:p>
            <a:pPr marL="0" indent="0" algn="ctr">
              <a:buFontTx/>
              <a:buNone/>
              <a:defRPr/>
            </a:pPr>
            <a:r>
              <a:rPr lang="cs-CZ" sz="2400" dirty="0"/>
              <a:t>              případně chléb nebo jiný pekárenský výrobek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                 (a margarín)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Když nemocný snídá tzv. „slabou“ snídani,  </a:t>
            </a:r>
          </a:p>
          <a:p>
            <a:pPr algn="ctr">
              <a:buFontTx/>
              <a:buNone/>
              <a:defRPr/>
            </a:pPr>
            <a:r>
              <a:rPr lang="cs-CZ" sz="2400" dirty="0"/>
              <a:t>          je důležité zařazení přesnídávky s vyšší biologickou a energetickou hodnotou</a:t>
            </a:r>
          </a:p>
          <a:p>
            <a:pPr algn="ctr">
              <a:buFontTx/>
              <a:buNone/>
              <a:defRPr/>
            </a:pP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FCC0067-D1E8-4531-ABB0-BF7FD9BFD7D3}" type="slidenum">
              <a:rPr lang="en-US" sz="800">
                <a:solidFill>
                  <a:srgbClr val="000000"/>
                </a:solidFill>
              </a:rPr>
              <a:pPr/>
              <a:t>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9113" y="274638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dirty="0"/>
              <a:t>DOTAZNÍK  I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/>
              <a:t> Choroby ovlivňující výživu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Medikace, užívání volně prodejných léků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Změny v tělesné hmotnosti pacienta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Změny chuti k jídlu, vnímání chuti a vůně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Stav chrupu, případné orální infekce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Přítomnost pálení žáhy, nadýmání, průjmu, </a:t>
            </a:r>
          </a:p>
          <a:p>
            <a:pPr marL="0" indent="0">
              <a:buFontTx/>
              <a:buNone/>
            </a:pPr>
            <a:r>
              <a:rPr lang="cs-CZ" sz="2800"/>
              <a:t>   zácpy, nauzey, zvracení</a:t>
            </a:r>
          </a:p>
          <a:p>
            <a:pPr marL="0" indent="0">
              <a:buFont typeface="Wingdings" pitchFamily="2" charset="2"/>
              <a:buChar char="§"/>
            </a:pPr>
            <a:endParaRPr lang="cs-CZ" sz="2400"/>
          </a:p>
          <a:p>
            <a:pPr marL="0" indent="0">
              <a:buFontTx/>
              <a:buNone/>
            </a:pPr>
            <a:endParaRPr lang="cs-CZ" sz="2400"/>
          </a:p>
          <a:p>
            <a:pPr marL="0" indent="0">
              <a:buFont typeface="Wingdings" pitchFamily="2" charset="2"/>
              <a:buChar char="§"/>
            </a:pPr>
            <a:endParaRPr lang="cs-CZ" sz="2100"/>
          </a:p>
          <a:p>
            <a:pPr marL="0" indent="0">
              <a:buFont typeface="Wingdings" pitchFamily="2" charset="2"/>
              <a:buChar char="§"/>
            </a:pPr>
            <a:endParaRPr lang="cs-CZ" sz="21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47BDAA1-2243-4932-8A6F-0157C1F02EFB}" type="slidenum">
              <a:rPr lang="en-US" sz="800">
                <a:solidFill>
                  <a:srgbClr val="000000"/>
                </a:solidFill>
              </a:rPr>
              <a:pPr/>
              <a:t>30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PŘESNÍDÁVKA – KONZERVATIVNÍ TERAPIE</a:t>
            </a:r>
          </a:p>
        </p:txBody>
      </p:sp>
      <p:graphicFrame>
        <p:nvGraphicFramePr>
          <p:cNvPr id="55424" name="Group 128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8208963" cy="2590800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 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6977460-CA37-4480-83F2-19926DE4E394}" type="slidenum">
              <a:rPr lang="en-US" sz="800">
                <a:solidFill>
                  <a:srgbClr val="000000"/>
                </a:solidFill>
              </a:rPr>
              <a:pPr/>
              <a:t>31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PŘESNÍDÁVKA – DIALYZAČNÍ LÉČBA</a:t>
            </a:r>
          </a:p>
        </p:txBody>
      </p:sp>
      <p:graphicFrame>
        <p:nvGraphicFramePr>
          <p:cNvPr id="71728" name="Group 48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7991475" cy="1295400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FE7E1F9-0453-49E3-B654-06929149F086}" type="slidenum">
              <a:rPr lang="en-US" sz="800">
                <a:solidFill>
                  <a:srgbClr val="000000"/>
                </a:solidFill>
              </a:rPr>
              <a:pPr/>
              <a:t>32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PŘESNÍDÁVKA – NORMÁLNÍ FUNKCE ŠTĚPU</a:t>
            </a:r>
          </a:p>
        </p:txBody>
      </p:sp>
      <p:graphicFrame>
        <p:nvGraphicFramePr>
          <p:cNvPr id="81941" name="Group 21"/>
          <p:cNvGraphicFramePr>
            <a:graphicFrameLocks noGrp="1"/>
          </p:cNvGraphicFramePr>
          <p:nvPr>
            <p:ph idx="1"/>
          </p:nvPr>
        </p:nvGraphicFramePr>
        <p:xfrm>
          <a:off x="612775" y="2565400"/>
          <a:ext cx="7991475" cy="1295400"/>
        </p:xfrm>
        <a:graphic>
          <a:graphicData uri="http://schemas.openxmlformats.org/drawingml/2006/table">
            <a:tbl>
              <a:tblPr/>
              <a:tblGrid>
                <a:gridCol w="5688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Mandarinka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1054C27-9903-4269-8CB3-334D613C31DC}" type="slidenum">
              <a:rPr lang="en-US" sz="800">
                <a:solidFill>
                  <a:srgbClr val="000000"/>
                </a:solidFill>
              </a:rPr>
              <a:pPr/>
              <a:t>33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sz="3600" b="1" dirty="0"/>
              <a:t>OBĚD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2400" b="1" dirty="0"/>
              <a:t>Vhodná kombinace: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Polévka (u HD většinou nezařazujeme)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Potravina s převahou kvalitních bílkovin.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Rostlinný tuk (olej nebo margarín)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Zahušťování pokrmů není nutné, případně tak, </a:t>
            </a:r>
          </a:p>
          <a:p>
            <a:pPr marL="0" indent="0"/>
            <a:r>
              <a:rPr lang="cs-CZ" sz="2400" dirty="0"/>
              <a:t>   aby nebyla narušena chuť  pokrmu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Zelenina nebo ovoce.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400" dirty="0"/>
              <a:t>  Příloha – rýže, těstoviny, brambory, v případě potřeby</a:t>
            </a:r>
          </a:p>
          <a:p>
            <a:pPr marL="0" indent="0"/>
            <a:r>
              <a:rPr lang="cs-CZ" sz="2400" dirty="0"/>
              <a:t>    speciální přílohy  apod.</a:t>
            </a:r>
          </a:p>
          <a:p>
            <a:pPr marL="0" indent="0">
              <a:buFont typeface="Wingdings" pitchFamily="2" charset="2"/>
              <a:buNone/>
            </a:pPr>
            <a:r>
              <a:rPr lang="cs-CZ" sz="2400" dirty="0"/>
              <a:t>               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D945890-A1F0-40A3-9E44-B6B817FDB5F7}" type="slidenum">
              <a:rPr lang="en-US" sz="800">
                <a:solidFill>
                  <a:srgbClr val="000000"/>
                </a:solidFill>
              </a:rPr>
              <a:pPr/>
              <a:t>34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(polévka) </a:t>
            </a:r>
            <a:br>
              <a:rPr lang="cs-CZ" sz="2800" b="1" dirty="0"/>
            </a:br>
            <a:r>
              <a:rPr lang="cs-CZ" sz="2800" b="1" dirty="0"/>
              <a:t>KONZERVATIVNÍ TERAPIE </a:t>
            </a:r>
          </a:p>
        </p:txBody>
      </p:sp>
      <p:graphicFrame>
        <p:nvGraphicFramePr>
          <p:cNvPr id="59455" name="Group 63"/>
          <p:cNvGraphicFramePr>
            <a:graphicFrameLocks noGrp="1"/>
          </p:cNvGraphicFramePr>
          <p:nvPr>
            <p:ph idx="1"/>
          </p:nvPr>
        </p:nvGraphicFramePr>
        <p:xfrm>
          <a:off x="611188" y="1633538"/>
          <a:ext cx="8208962" cy="4460096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707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Dieta 28 g bílkovin = bez polévky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ACDC5C7-18E9-4BFB-919C-DE7CA35128D9}" type="slidenum">
              <a:rPr lang="en-US" sz="800">
                <a:solidFill>
                  <a:srgbClr val="000000"/>
                </a:solidFill>
              </a:rPr>
              <a:pPr/>
              <a:t>35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(hlavní pokrm) </a:t>
            </a:r>
            <a:br>
              <a:rPr lang="cs-CZ" sz="2800" b="1" dirty="0"/>
            </a:br>
            <a:r>
              <a:rPr lang="cs-CZ" sz="2800" b="1" dirty="0"/>
              <a:t>KONZERVATIVNÍ TERAPIE</a:t>
            </a:r>
          </a:p>
        </p:txBody>
      </p:sp>
      <p:graphicFrame>
        <p:nvGraphicFramePr>
          <p:cNvPr id="61498" name="Group 58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1DF2C56-3A28-4338-9308-CF3EA668B290}" type="slidenum">
              <a:rPr lang="en-US" sz="800">
                <a:solidFill>
                  <a:srgbClr val="000000"/>
                </a:solidFill>
              </a:rPr>
              <a:pPr/>
              <a:t>36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(příloha) </a:t>
            </a:r>
            <a:br>
              <a:rPr lang="cs-CZ" sz="2800" b="1" dirty="0"/>
            </a:br>
            <a:r>
              <a:rPr lang="cs-CZ" sz="2800" b="1" dirty="0"/>
              <a:t>KONZERVATIVNÍ TERAPIE</a:t>
            </a:r>
          </a:p>
        </p:txBody>
      </p:sp>
      <p:graphicFrame>
        <p:nvGraphicFramePr>
          <p:cNvPr id="62520" name="Group 56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2C711A1-571A-4049-B100-C444C78E72C0}" type="slidenum">
              <a:rPr lang="en-US" sz="800">
                <a:solidFill>
                  <a:srgbClr val="000000"/>
                </a:solidFill>
              </a:rPr>
              <a:pPr/>
              <a:t>37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(polévka) </a:t>
            </a:r>
            <a:br>
              <a:rPr lang="cs-CZ" sz="2800" b="1" dirty="0"/>
            </a:br>
            <a:r>
              <a:rPr lang="cs-CZ" sz="2800" b="1" dirty="0"/>
              <a:t>DIALYZAČNÍ LÉČBA </a:t>
            </a:r>
          </a:p>
        </p:txBody>
      </p:sp>
      <p:graphicFrame>
        <p:nvGraphicFramePr>
          <p:cNvPr id="72794" name="Group 90"/>
          <p:cNvGraphicFramePr>
            <a:graphicFrameLocks noGrp="1"/>
          </p:cNvGraphicFramePr>
          <p:nvPr>
            <p:ph idx="1"/>
          </p:nvPr>
        </p:nvGraphicFramePr>
        <p:xfrm>
          <a:off x="611188" y="1560513"/>
          <a:ext cx="7848600" cy="4460096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  <a:endParaRPr kumimoji="0" 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69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Dieta při HD = bez polévky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ADF6F8D-CB52-4A36-896D-76B6D2CDFE74}" type="slidenum">
              <a:rPr lang="en-US" sz="800">
                <a:solidFill>
                  <a:srgbClr val="000000"/>
                </a:solidFill>
              </a:rPr>
              <a:pPr/>
              <a:t>38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(hlavní pokrm) </a:t>
            </a:r>
            <a:br>
              <a:rPr lang="cs-CZ" sz="2800" b="1" dirty="0"/>
            </a:br>
            <a:r>
              <a:rPr lang="cs-CZ" sz="2800" b="1" dirty="0"/>
              <a:t>DIALYZAČNÍ LÉČBA</a:t>
            </a:r>
          </a:p>
        </p:txBody>
      </p:sp>
      <p:graphicFrame>
        <p:nvGraphicFramePr>
          <p:cNvPr id="73789" name="Group 6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064500" cy="3889376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5E4DDDD-17FE-4631-8C77-3F1AF33A79C6}" type="slidenum">
              <a:rPr lang="en-US" sz="800">
                <a:solidFill>
                  <a:srgbClr val="000000"/>
                </a:solidFill>
              </a:rPr>
              <a:pPr/>
              <a:t>39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(příloha) </a:t>
            </a:r>
            <a:br>
              <a:rPr lang="cs-CZ" sz="2800" b="1" dirty="0"/>
            </a:br>
            <a:r>
              <a:rPr lang="cs-CZ" sz="2800" b="1" dirty="0"/>
              <a:t>DIALYZAČNÍ LÉČBA</a:t>
            </a:r>
          </a:p>
        </p:txBody>
      </p:sp>
      <p:graphicFrame>
        <p:nvGraphicFramePr>
          <p:cNvPr id="74824" name="Group 7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920037" cy="3240088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52ABEEE-A9EC-40D3-BCF8-BA965BFB92EB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dirty="0"/>
              <a:t>DOTAZNÍK  II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/>
              <a:t> Dodržování dietního režimu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Potravinové alergie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Tolerance potravin a pokrmů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Alternativní způsoby stravování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Dosavadní stravovací zvyklosti 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/>
              <a:t> Sociální podmínky </a:t>
            </a:r>
          </a:p>
          <a:p>
            <a:pPr marL="0" indent="0">
              <a:buFont typeface="Wingdings" pitchFamily="2" charset="2"/>
              <a:buChar char="§"/>
            </a:pPr>
            <a:endParaRPr lang="cs-CZ" sz="2400"/>
          </a:p>
          <a:p>
            <a:pPr marL="0" indent="0">
              <a:buFontTx/>
              <a:buNone/>
            </a:pPr>
            <a:endParaRPr lang="cs-CZ" sz="2400"/>
          </a:p>
          <a:p>
            <a:pPr marL="0" indent="0">
              <a:buFont typeface="Wingdings" pitchFamily="2" charset="2"/>
              <a:buChar char="§"/>
            </a:pPr>
            <a:endParaRPr lang="cs-CZ" sz="2100"/>
          </a:p>
          <a:p>
            <a:pPr marL="0" indent="0">
              <a:buFont typeface="Wingdings" pitchFamily="2" charset="2"/>
              <a:buChar char="§"/>
            </a:pPr>
            <a:endParaRPr lang="cs-CZ" sz="21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03E048B-2B79-4861-8FBF-E15418C02F2D}" type="slidenum">
              <a:rPr lang="en-US" sz="800">
                <a:solidFill>
                  <a:srgbClr val="000000"/>
                </a:solidFill>
              </a:rPr>
              <a:pPr/>
              <a:t>40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(polévka) </a:t>
            </a:r>
            <a:br>
              <a:rPr lang="cs-CZ" sz="2800" b="1" dirty="0"/>
            </a:br>
            <a:r>
              <a:rPr lang="cs-CZ" sz="2800" dirty="0"/>
              <a:t>TX - </a:t>
            </a:r>
            <a:r>
              <a:rPr lang="cs-CZ" sz="2800" b="1" dirty="0"/>
              <a:t>NORMÁLNÍ FUNKCE ŠTĚPU </a:t>
            </a:r>
          </a:p>
        </p:txBody>
      </p:sp>
      <p:graphicFrame>
        <p:nvGraphicFramePr>
          <p:cNvPr id="83014" name="Group 70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064500" cy="3889376"/>
        </p:xfrm>
        <a:graphic>
          <a:graphicData uri="http://schemas.openxmlformats.org/drawingml/2006/table">
            <a:tbl>
              <a:tblPr/>
              <a:tblGrid>
                <a:gridCol w="532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Zelenina polévková</a:t>
                      </a:r>
                      <a:endParaRPr kumimoji="0" lang="cs-CZ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Petrželka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Voda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856F61FB-D495-4C48-97A6-D87ACB182E54}" type="slidenum">
              <a:rPr lang="en-US" sz="800">
                <a:solidFill>
                  <a:srgbClr val="000000"/>
                </a:solidFill>
              </a:rPr>
              <a:pPr/>
              <a:t>41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400" b="1" dirty="0"/>
              <a:t>OBĚD (hlavní pokrm) </a:t>
            </a:r>
            <a:br>
              <a:rPr lang="cs-CZ" sz="2400" b="1" dirty="0"/>
            </a:br>
            <a:r>
              <a:rPr lang="cs-CZ" sz="2800" b="1" dirty="0"/>
              <a:t>TX– NORMÁLNÍ FUNKCE ŠTĚPU</a:t>
            </a:r>
          </a:p>
        </p:txBody>
      </p:sp>
      <p:graphicFrame>
        <p:nvGraphicFramePr>
          <p:cNvPr id="84042" name="Group 74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889376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Maso krůtí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Olej rostlinný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Cibule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Zelí kysané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 hladká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9E1BD52-0123-4BE0-9060-4043F2836CE3}" type="slidenum">
              <a:rPr lang="en-US" sz="800">
                <a:solidFill>
                  <a:srgbClr val="000000"/>
                </a:solidFill>
              </a:rPr>
              <a:pPr/>
              <a:t>42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OBĚD (příloha) </a:t>
            </a:r>
            <a:br>
              <a:rPr lang="cs-CZ" sz="2800" b="1" dirty="0"/>
            </a:br>
            <a:r>
              <a:rPr lang="cs-CZ" sz="2800" dirty="0"/>
              <a:t>TX</a:t>
            </a:r>
            <a:r>
              <a:rPr lang="cs-CZ" sz="2800" b="1" dirty="0"/>
              <a:t>– NORMÁLNÍ FUNKCE ŠTĚPU</a:t>
            </a:r>
          </a:p>
        </p:txBody>
      </p:sp>
      <p:graphicFrame>
        <p:nvGraphicFramePr>
          <p:cNvPr id="85064" name="Group 7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Mouka hrubá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Vejce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½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77ABAB6-D7CD-44C3-97FA-502F7902AC4B}" type="slidenum">
              <a:rPr lang="en-US" sz="800">
                <a:solidFill>
                  <a:srgbClr val="000000"/>
                </a:solidFill>
              </a:rPr>
              <a:pPr/>
              <a:t>43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/>
              <a:t>SVAČINA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/>
            <a:r>
              <a:rPr lang="cs-CZ" sz="2400" dirty="0"/>
              <a:t>  Zařazení svačiny je velice důležité z důvodu dlouhé pauzy</a:t>
            </a:r>
          </a:p>
          <a:p>
            <a:pPr marL="0" indent="0">
              <a:buFontTx/>
              <a:buNone/>
            </a:pPr>
            <a:r>
              <a:rPr lang="cs-CZ" sz="2400" dirty="0"/>
              <a:t>  mezi obědem a večeří, je tak lépe rozložen příjem energie</a:t>
            </a:r>
          </a:p>
          <a:p>
            <a:pPr marL="0" indent="0">
              <a:buFontTx/>
              <a:buNone/>
            </a:pPr>
            <a:r>
              <a:rPr lang="cs-CZ" sz="2400" dirty="0"/>
              <a:t>VHODNÁ SESTAVA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	Mléčný zakysaný výrobek,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  	(pokud byl zařazen  na snídani či přesnídávku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            jiná potravina s převahou kvalitních bílkovin)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	 Chléb nebo jiný pekárenský výrobek,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   	 v případě potřeby speciální pečivo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2400" dirty="0"/>
              <a:t>	(margarín nebo rostlinný olej, občas i máslo)</a:t>
            </a:r>
          </a:p>
          <a:p>
            <a:pPr marL="0" indent="0">
              <a:buFontTx/>
              <a:buNone/>
            </a:pPr>
            <a:r>
              <a:rPr lang="cs-CZ" sz="2400" dirty="0"/>
              <a:t>	Zelenina (ovoce) </a:t>
            </a:r>
          </a:p>
          <a:p>
            <a:pPr marL="0" indent="0">
              <a:buFontTx/>
              <a:buNone/>
            </a:pPr>
            <a:r>
              <a:rPr lang="cs-CZ" sz="2400" dirty="0"/>
              <a:t> 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1D41544-9E0F-482E-AFEC-4AC957BA1DE6}" type="slidenum">
              <a:rPr lang="en-US" sz="800">
                <a:solidFill>
                  <a:srgbClr val="000000"/>
                </a:solidFill>
              </a:rPr>
              <a:pPr/>
              <a:t>44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/>
              <a:t>SVAČINA – KONZERVATIVNÍ TERAPIE</a:t>
            </a:r>
          </a:p>
        </p:txBody>
      </p:sp>
      <p:graphicFrame>
        <p:nvGraphicFramePr>
          <p:cNvPr id="60467" name="Group 5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138170" cy="3886200"/>
        </p:xfrm>
        <a:graphic>
          <a:graphicData uri="http://schemas.openxmlformats.org/drawingml/2006/table">
            <a:tbl>
              <a:tblPr/>
              <a:tblGrid>
                <a:gridCol w="2450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</a:t>
                      </a:r>
                      <a:r>
                        <a:rPr kumimoji="0" 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křehký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F86704D-3D8C-4C41-AFD5-07D35A8DFCED}" type="slidenum">
              <a:rPr lang="en-US" sz="800">
                <a:solidFill>
                  <a:srgbClr val="000000"/>
                </a:solidFill>
              </a:rPr>
              <a:pPr/>
              <a:t>45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/>
              <a:t>SVAČINA – DIALYZAČNÍ LÉČBA</a:t>
            </a:r>
          </a:p>
        </p:txBody>
      </p:sp>
      <p:graphicFrame>
        <p:nvGraphicFramePr>
          <p:cNvPr id="75831" name="Group 55"/>
          <p:cNvGraphicFramePr>
            <a:graphicFrameLocks noGrp="1"/>
          </p:cNvGraphicFramePr>
          <p:nvPr>
            <p:ph idx="1"/>
          </p:nvPr>
        </p:nvGraphicFramePr>
        <p:xfrm>
          <a:off x="827088" y="1700213"/>
          <a:ext cx="7488311" cy="4147662"/>
        </p:xfrm>
        <a:graphic>
          <a:graphicData uri="http://schemas.openxmlformats.org/drawingml/2006/table">
            <a:tbl>
              <a:tblPr/>
              <a:tblGrid>
                <a:gridCol w="388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 běžné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Pečivo celozrnné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B528795-A590-414C-9108-D38BD36762B0}" type="slidenum">
              <a:rPr lang="en-US" sz="800">
                <a:solidFill>
                  <a:srgbClr val="000000"/>
                </a:solidFill>
              </a:rPr>
              <a:pPr/>
              <a:t>46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765175"/>
            <a:ext cx="8208963" cy="706438"/>
          </a:xfrm>
        </p:spPr>
        <p:txBody>
          <a:bodyPr/>
          <a:lstStyle/>
          <a:p>
            <a:pPr algn="ctr" eaLnBrk="1" hangingPunct="1"/>
            <a:r>
              <a:rPr lang="cs-CZ" sz="2800" b="1" dirty="0"/>
              <a:t>SVAČINA  TX – NORMÁLNÍ FUNKCE ŠTĚPU</a:t>
            </a:r>
          </a:p>
        </p:txBody>
      </p:sp>
      <p:graphicFrame>
        <p:nvGraphicFramePr>
          <p:cNvPr id="86079" name="Group 63"/>
          <p:cNvGraphicFramePr>
            <a:graphicFrameLocks noGrp="1"/>
          </p:cNvGraphicFramePr>
          <p:nvPr>
            <p:ph idx="1"/>
          </p:nvPr>
        </p:nvGraphicFramePr>
        <p:xfrm>
          <a:off x="684213" y="2565400"/>
          <a:ext cx="8137525" cy="2590800"/>
        </p:xfrm>
        <a:graphic>
          <a:graphicData uri="http://schemas.openxmlformats.org/drawingml/2006/table">
            <a:tbl>
              <a:tblPr/>
              <a:tblGrid>
                <a:gridCol w="540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Kefír polotučný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křehký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Rajčat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BF1F78B-0752-4410-B102-AC89725200BE}" type="slidenum">
              <a:rPr lang="en-US" sz="800">
                <a:solidFill>
                  <a:srgbClr val="000000"/>
                </a:solidFill>
              </a:rPr>
              <a:pPr/>
              <a:t>47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/>
              <a:t>VEČEŘE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Teplá 	</a:t>
            </a:r>
          </a:p>
          <a:p>
            <a:pPr marL="0" indent="0"/>
            <a:r>
              <a:rPr lang="cs-CZ" sz="2800" dirty="0"/>
              <a:t>   jako oběd bez polévky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err="1"/>
              <a:t>Poloteplá</a:t>
            </a:r>
            <a:r>
              <a:rPr lang="cs-CZ" sz="2800" dirty="0"/>
              <a:t> </a:t>
            </a:r>
          </a:p>
          <a:p>
            <a:pPr marL="0" indent="0"/>
            <a:r>
              <a:rPr lang="cs-CZ" sz="2800" dirty="0"/>
              <a:t>  příloha chléb nebo pečivo </a:t>
            </a:r>
          </a:p>
          <a:p>
            <a:pPr marL="0" indent="0">
              <a:buFont typeface="Wingdings" pitchFamily="2" charset="2"/>
              <a:buNone/>
            </a:pPr>
            <a:r>
              <a:rPr lang="cs-CZ" sz="2800" dirty="0"/>
              <a:t>  případně speciální pečivo)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800" dirty="0"/>
              <a:t>  Studená 	</a:t>
            </a:r>
            <a:r>
              <a:rPr lang="cs-CZ" sz="2400" dirty="0"/>
              <a:t> </a:t>
            </a:r>
          </a:p>
          <a:p>
            <a:pPr marL="0" indent="0">
              <a:buFontTx/>
              <a:buNone/>
            </a:pPr>
            <a:r>
              <a:rPr lang="cs-CZ" sz="2400" dirty="0"/>
              <a:t>    jako její základ jsou vhodné různé druhy doma</a:t>
            </a:r>
          </a:p>
          <a:p>
            <a:pPr marL="0" indent="0">
              <a:buFontTx/>
              <a:buNone/>
            </a:pPr>
            <a:r>
              <a:rPr lang="cs-CZ" sz="2400" dirty="0"/>
              <a:t>    připravených pomazánek, studených pečených mas,</a:t>
            </a:r>
          </a:p>
          <a:p>
            <a:pPr marL="0" indent="0">
              <a:buFontTx/>
              <a:buNone/>
            </a:pPr>
            <a:r>
              <a:rPr lang="cs-CZ" sz="2400" dirty="0"/>
              <a:t>    sekaných pečení, karbanátků … </a:t>
            </a:r>
          </a:p>
          <a:p>
            <a:pPr marL="0" indent="0">
              <a:buFont typeface="Wingdings" pitchFamily="2" charset="2"/>
              <a:buChar char="§"/>
            </a:pPr>
            <a:endParaRPr lang="cs-CZ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27C3CCC1-A065-4764-BDA9-129E672669F1}" type="slidenum">
              <a:rPr lang="en-US" sz="800">
                <a:solidFill>
                  <a:srgbClr val="000000"/>
                </a:solidFill>
              </a:rPr>
              <a:pPr/>
              <a:t>48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KONZERVATIVNÍ TERAPIE</a:t>
            </a:r>
          </a:p>
        </p:txBody>
      </p:sp>
      <p:graphicFrame>
        <p:nvGraphicFramePr>
          <p:cNvPr id="63555" name="Group 6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7F375BFD-D65D-433D-94CA-E7CB42012105}" type="slidenum">
              <a:rPr lang="en-US" sz="800">
                <a:solidFill>
                  <a:srgbClr val="000000"/>
                </a:solidFill>
              </a:rPr>
              <a:pPr/>
              <a:t>49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KONZERVATIVNÍ TERAPIE</a:t>
            </a:r>
          </a:p>
        </p:txBody>
      </p:sp>
      <p:graphicFrame>
        <p:nvGraphicFramePr>
          <p:cNvPr id="64562" name="Group 50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Chléb NB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</a:t>
                      </a: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</a:t>
                      </a: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STANOVENÍ POTŘEBY PACIENTA</a:t>
            </a:r>
            <a:endParaRPr lang="cs-CZ" sz="2800" b="1" dirty="0"/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1258888" y="1628775"/>
          <a:ext cx="6197420" cy="4320484"/>
        </p:xfrm>
        <a:graphic>
          <a:graphicData uri="http://schemas.openxmlformats.org/drawingml/2006/table">
            <a:tbl>
              <a:tblPr/>
              <a:tblGrid>
                <a:gridCol w="3364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6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6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latin typeface="Arial"/>
                        </a:rPr>
                        <a:t>Hmotnost pacienta (kg)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Výška pacienta (m)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1.83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BMI (m</a:t>
                      </a:r>
                      <a:r>
                        <a:rPr lang="cs-CZ" sz="1300" b="0" i="0" u="none" strike="noStrike" baseline="30000">
                          <a:latin typeface="Arial"/>
                        </a:rPr>
                        <a:t>2</a:t>
                      </a:r>
                      <a:r>
                        <a:rPr lang="cs-CZ" sz="13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21.50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Věk pacienta (roky)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1" u="none" strike="noStrike">
                          <a:latin typeface="Arial"/>
                        </a:rPr>
                        <a:t>Koeficient pro fyzickou aktivitu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Denně méně než 30 minut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latin typeface="Arial"/>
                        </a:rPr>
                        <a:t>Denně  30 až 60 minuti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1.11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Denně Více než 60 minut 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1.25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Faktor aktivity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1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0" i="0" u="none" strike="noStrike">
                          <a:latin typeface="Arial"/>
                        </a:rPr>
                        <a:t>1.11</a:t>
                      </a: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825"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ct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Energie na den (Kcal)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2 516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2 204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Energie na den ( kJ)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300" b="1" i="1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10 533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9 226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Bílkoviny/kg TH/den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4272" marR="4272" marT="427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272" marR="4272" marT="4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Tuky 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35%</a:t>
                      </a:r>
                    </a:p>
                  </a:txBody>
                  <a:tcPr marL="4272" marR="4272" marT="427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4272" marR="4272" marT="42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83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574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>
                          <a:latin typeface="Arial"/>
                        </a:rPr>
                        <a:t>Sacharidy (dopočtem)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312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300" b="0" i="0" u="none" strike="noStrike">
                          <a:latin typeface="Arial"/>
                        </a:rPr>
                        <a:t>263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latin typeface="Arial"/>
                        </a:rPr>
                        <a:t> S</a:t>
                      </a: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300" b="0" i="0" u="none" strike="noStrike" dirty="0">
                        <a:latin typeface="Arial"/>
                      </a:endParaRPr>
                    </a:p>
                  </a:txBody>
                  <a:tcPr marL="4272" marR="4272" marT="42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631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CDDA428-E8C7-4E25-8516-76BB12ACD0CD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B33E7E3-2F17-41F1-87AF-C516D70509BB}" type="slidenum">
              <a:rPr lang="en-US" sz="800">
                <a:solidFill>
                  <a:srgbClr val="000000"/>
                </a:solidFill>
              </a:rPr>
              <a:pPr/>
              <a:t>50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DIALYZAČNÍ LÉČBA</a:t>
            </a:r>
          </a:p>
        </p:txBody>
      </p:sp>
      <p:graphicFrame>
        <p:nvGraphicFramePr>
          <p:cNvPr id="76871" name="Group 71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848600" cy="3240088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76D623C-C78C-4906-A0B4-AAB3F433B663}" type="slidenum">
              <a:rPr lang="en-US" sz="800">
                <a:solidFill>
                  <a:srgbClr val="000000"/>
                </a:solidFill>
              </a:rPr>
              <a:pPr/>
              <a:t>51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DIALYZAČNÍ LÉČBA</a:t>
            </a:r>
          </a:p>
        </p:txBody>
      </p:sp>
      <p:graphicFrame>
        <p:nvGraphicFramePr>
          <p:cNvPr id="77877" name="Group 53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993062" cy="3240088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8AAF59C-9161-44F9-8431-57B30DCFA97D}" type="slidenum">
              <a:rPr lang="en-US" sz="800">
                <a:solidFill>
                  <a:srgbClr val="000000"/>
                </a:solidFill>
              </a:rPr>
              <a:pPr/>
              <a:t>52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TX NORMÁLNÍ FUNKCE ŠTĚPU</a:t>
            </a:r>
          </a:p>
        </p:txBody>
      </p:sp>
      <p:graphicFrame>
        <p:nvGraphicFramePr>
          <p:cNvPr id="87105" name="Group 65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3240088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Bílky plněné tvarohem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Bílek vaječný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ks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Tvaroh měkký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2095CFE-8941-418D-BBEA-CB95BCFB66E5}" type="slidenum">
              <a:rPr lang="en-US" sz="800">
                <a:solidFill>
                  <a:srgbClr val="000000"/>
                </a:solidFill>
              </a:rPr>
              <a:pPr/>
              <a:t>53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– TX NORMÁLNÍ FUNKCE ŠTĚPU</a:t>
            </a:r>
          </a:p>
        </p:txBody>
      </p:sp>
      <p:graphicFrame>
        <p:nvGraphicFramePr>
          <p:cNvPr id="88125" name="Group 61"/>
          <p:cNvGraphicFramePr>
            <a:graphicFrameLocks noGrp="1"/>
          </p:cNvGraphicFramePr>
          <p:nvPr>
            <p:ph idx="1"/>
          </p:nvPr>
        </p:nvGraphicFramePr>
        <p:xfrm>
          <a:off x="612775" y="2349500"/>
          <a:ext cx="8208963" cy="2592388"/>
        </p:xfrm>
        <a:graphic>
          <a:graphicData uri="http://schemas.openxmlformats.org/drawingml/2006/table">
            <a:tbl>
              <a:tblPr/>
              <a:tblGrid>
                <a:gridCol w="547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Margarín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Bageta celozrnná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Okurka salátová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7C3254B-7E01-4017-BF3C-ECC308F4052A}" type="slidenum">
              <a:rPr lang="en-US" sz="800">
                <a:solidFill>
                  <a:srgbClr val="000000"/>
                </a:solidFill>
              </a:rPr>
              <a:pPr/>
              <a:t>54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/>
              <a:t>VEČEŘE II. 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cs-CZ" sz="2400" dirty="0"/>
              <a:t> Vhodná pro nemocné, kteří večeří časně respektive </a:t>
            </a:r>
          </a:p>
          <a:p>
            <a:pPr marL="0" indent="0">
              <a:buFontTx/>
              <a:buNone/>
            </a:pPr>
            <a:r>
              <a:rPr lang="cs-CZ" sz="2400" dirty="0"/>
              <a:t>  se ukládají ke spánku v pozdější dobu, </a:t>
            </a:r>
          </a:p>
          <a:p>
            <a:pPr marL="0" indent="0">
              <a:buFontTx/>
              <a:buNone/>
            </a:pPr>
            <a:r>
              <a:rPr lang="cs-CZ" sz="2400" dirty="0"/>
              <a:t>  zkracuje se tak noční pauza.</a:t>
            </a:r>
          </a:p>
          <a:p>
            <a:pPr marL="0" indent="0"/>
            <a:endParaRPr lang="cs-CZ" sz="1200" dirty="0"/>
          </a:p>
          <a:p>
            <a:pPr marL="0" indent="0"/>
            <a:r>
              <a:rPr lang="cs-CZ" sz="2400" dirty="0"/>
              <a:t> Nikdy nemá být hlavním jídle dne !</a:t>
            </a:r>
          </a:p>
          <a:p>
            <a:pPr marL="0" indent="0"/>
            <a:endParaRPr lang="cs-CZ" sz="1200" dirty="0"/>
          </a:p>
          <a:p>
            <a:pPr marL="0" indent="0"/>
            <a:r>
              <a:rPr lang="cs-CZ" sz="2400" dirty="0"/>
              <a:t> Postačí ovoce, zelenina pečivo…</a:t>
            </a:r>
          </a:p>
          <a:p>
            <a:pPr marL="0" indent="0">
              <a:buFontTx/>
              <a:buNone/>
            </a:pPr>
            <a:endParaRPr lang="cs-CZ" sz="2400" dirty="0"/>
          </a:p>
          <a:p>
            <a:pPr marL="0" indent="0"/>
            <a:r>
              <a:rPr lang="cs-CZ" sz="2400" dirty="0"/>
              <a:t> Pozor na nekontrolovaný příjem stravy </a:t>
            </a:r>
          </a:p>
          <a:p>
            <a:pPr marL="0" indent="0">
              <a:buFontTx/>
              <a:buNone/>
            </a:pPr>
            <a:r>
              <a:rPr lang="cs-CZ" sz="2400" dirty="0"/>
              <a:t> při sledování televize, v kině, divadle apod.</a:t>
            </a:r>
          </a:p>
          <a:p>
            <a:pPr marL="0" indent="0"/>
            <a:endParaRPr lang="cs-CZ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A27D5D6-F9C7-4BC4-B0B3-6DB2676284AD}" type="slidenum">
              <a:rPr lang="en-US" sz="800">
                <a:solidFill>
                  <a:srgbClr val="000000"/>
                </a:solidFill>
              </a:rPr>
              <a:pPr/>
              <a:t>55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VEČEŘE II. – KONZERVATIVNÍ TERAPIE</a:t>
            </a:r>
          </a:p>
        </p:txBody>
      </p:sp>
      <p:graphicFrame>
        <p:nvGraphicFramePr>
          <p:cNvPr id="65578" name="Group 42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1296987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CB3F9CF-45BE-4B58-BDB5-D256E7832A74}" type="slidenum">
              <a:rPr lang="en-US" sz="800">
                <a:solidFill>
                  <a:srgbClr val="000000"/>
                </a:solidFill>
              </a:rPr>
              <a:pPr/>
              <a:t>56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VEČEŘE II. – DIALYZAČNÍ LÉČBA</a:t>
            </a:r>
          </a:p>
        </p:txBody>
      </p:sp>
      <p:graphicFrame>
        <p:nvGraphicFramePr>
          <p:cNvPr id="79902" name="Group 30"/>
          <p:cNvGraphicFramePr>
            <a:graphicFrameLocks noGrp="1"/>
          </p:cNvGraphicFramePr>
          <p:nvPr>
            <p:ph idx="1"/>
          </p:nvPr>
        </p:nvGraphicFramePr>
        <p:xfrm>
          <a:off x="900113" y="1917700"/>
          <a:ext cx="7559675" cy="1296988"/>
        </p:xfrm>
        <a:graphic>
          <a:graphicData uri="http://schemas.openxmlformats.org/drawingml/2006/table">
            <a:tbl>
              <a:tblPr/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E659D47-88D7-4B4D-9A68-833B0214DC4C}" type="slidenum">
              <a:rPr lang="en-US" sz="800">
                <a:solidFill>
                  <a:srgbClr val="000000"/>
                </a:solidFill>
              </a:rPr>
              <a:pPr/>
              <a:t>57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/>
              <a:t>VEČEŘE II. – TX NORMÁLNÍ FUNKCE ŠTĚPU</a:t>
            </a:r>
          </a:p>
        </p:txBody>
      </p:sp>
      <p:graphicFrame>
        <p:nvGraphicFramePr>
          <p:cNvPr id="89118" name="Group 30"/>
          <p:cNvGraphicFramePr>
            <a:graphicFrameLocks noGrp="1"/>
          </p:cNvGraphicFramePr>
          <p:nvPr>
            <p:ph idx="1"/>
          </p:nvPr>
        </p:nvGraphicFramePr>
        <p:xfrm>
          <a:off x="612775" y="2492375"/>
          <a:ext cx="8208963" cy="1296988"/>
        </p:xfrm>
        <a:graphic>
          <a:graphicData uri="http://schemas.openxmlformats.org/drawingml/2006/table">
            <a:tbl>
              <a:tblPr/>
              <a:tblGrid>
                <a:gridCol w="547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Jablka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E087BCC-608A-463C-A8A1-EBEE4FCF807C}" type="slidenum">
              <a:rPr lang="en-US" sz="800">
                <a:solidFill>
                  <a:srgbClr val="000000"/>
                </a:solidFill>
              </a:rPr>
              <a:pPr/>
              <a:t>58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dirty="0"/>
              <a:t>BĚHEM DNE – KONZERVATIVNÍ TERAPIE </a:t>
            </a:r>
          </a:p>
        </p:txBody>
      </p:sp>
      <p:graphicFrame>
        <p:nvGraphicFramePr>
          <p:cNvPr id="66607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2595561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Smetana </a:t>
                      </a:r>
                      <a:r>
                        <a:rPr kumimoji="0" lang="cs-CZ" sz="2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10% T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 </a:t>
                      </a:r>
                      <a:r>
                        <a:rPr kumimoji="0" 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 nápojích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6FE891B-822B-4DEE-946C-60C0CCBD63D8}" type="slidenum">
              <a:rPr lang="en-US" sz="800">
                <a:solidFill>
                  <a:srgbClr val="000000"/>
                </a:solidFill>
              </a:rPr>
              <a:pPr/>
              <a:t>59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/>
              <a:t>DŮLEŽITÉ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Velice důležité je dodržování pitného režimu formou vhodných nápojů.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Pokud si nemocný přidává během dne do nápojů mléko, nebo ho pije samostatně, je nutné celkové množství vypitého mléka započítat do celkového příjmu živin.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Stejné pravidlo platí i pro příjem jakéhokoliv nápoje s obsahem energie a </a:t>
            </a:r>
            <a:r>
              <a:rPr lang="cs-CZ" sz="2400" dirty="0" err="1"/>
              <a:t>makroživin</a:t>
            </a: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Stejně jako pro ovoce a zeleninu snězenou navíc (velice důležité při omezení draslíku v dietě)!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Pozor na ochutnávání pokrmů pro ostatní členy rodiny, případně i různé ochutnávky při nákupech.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ctr"/>
            <a:r>
              <a:rPr lang="cs-CZ" sz="3600" b="1" dirty="0"/>
              <a:t>STANOVENÍ POTŘEBY PACIENTA</a:t>
            </a:r>
            <a:br>
              <a:rPr lang="cs-CZ" b="1" dirty="0"/>
            </a:br>
            <a:r>
              <a:rPr lang="cs-CZ" b="1" dirty="0"/>
              <a:t> </a:t>
            </a:r>
            <a:r>
              <a:rPr lang="cs-CZ" sz="3600" b="1" dirty="0"/>
              <a:t>(</a:t>
            </a:r>
            <a:r>
              <a:rPr lang="cs-CZ" sz="2400" b="1" dirty="0"/>
              <a:t>FAKTOR ONEMOCNĚNÍ A TĚLESNÉ TEPLOTY)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6375" y="1628775"/>
          <a:ext cx="6551613" cy="4176685"/>
        </p:xfrm>
        <a:graphic>
          <a:graphicData uri="http://schemas.openxmlformats.org/drawingml/2006/table">
            <a:tbl>
              <a:tblPr/>
              <a:tblGrid>
                <a:gridCol w="3667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3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 dirty="0">
                          <a:latin typeface="Arial"/>
                        </a:rPr>
                        <a:t>Koeficient pro onemocnění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1" u="none" strike="noStrike" dirty="0">
                          <a:latin typeface="Arial"/>
                        </a:rPr>
                        <a:t>OD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1" u="none" strike="noStrike" dirty="0">
                          <a:latin typeface="Arial"/>
                        </a:rPr>
                        <a:t>DO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Nemocný bez komplikací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Elektivní operace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Peritonitis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Mnohočetné zlomeniny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1.35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Těžká sepse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1.60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Popáleniny do 20%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latin typeface="Arial"/>
                        </a:rPr>
                        <a:t>Popáleniny 20 - 40%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1.85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Popáleniny 40 - 100%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1.85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2.05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Polytrauma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Hypertyreóza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2.00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Malabsorbce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1.50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Řízená respirace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0.80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0.90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latin typeface="Arial"/>
                        </a:rPr>
                        <a:t>Kóma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0.90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latin typeface="Arial"/>
                        </a:rPr>
                        <a:t>Faktor onemocnění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1" u="none" strike="noStrike" dirty="0">
                          <a:latin typeface="Arial"/>
                        </a:rPr>
                        <a:t>Koeficient pro tělesnou teplotu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37 - 38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38 - 39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39 - 40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1.3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40 - 41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1.4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595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latin typeface="Arial"/>
                        </a:rPr>
                        <a:t>Faktor tělesné teploty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latin typeface="Arial"/>
                        </a:rPr>
                        <a:t>1.1</a:t>
                      </a: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latin typeface="Arial"/>
                      </a:endParaRPr>
                    </a:p>
                  </a:txBody>
                  <a:tcPr marL="3680" marR="3680" marT="36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287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537055B-1295-4BEE-93C6-29BF8437CB43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606C160-7AAE-419B-BA05-ACA7C197D59A}" type="slidenum">
              <a:rPr lang="en-US" sz="800">
                <a:solidFill>
                  <a:srgbClr val="000000"/>
                </a:solidFill>
              </a:rPr>
              <a:pPr/>
              <a:t>60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BĚHEM DNE – KONZERVATIVNÍ TERAPIE </a:t>
            </a:r>
          </a:p>
        </p:txBody>
      </p:sp>
      <p:graphicFrame>
        <p:nvGraphicFramePr>
          <p:cNvPr id="66607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8208962" cy="2595561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g B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</a:t>
                      </a: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Smetana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CD5EBDE-602E-4DE2-8181-9A9EC2FB7AE0}" type="slidenum">
              <a:rPr lang="en-US" sz="800">
                <a:solidFill>
                  <a:srgbClr val="000000"/>
                </a:solidFill>
              </a:rPr>
              <a:pPr/>
              <a:t>61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BĚHEM DNE – DIALYZAČNÍ LÉČBA </a:t>
            </a:r>
          </a:p>
        </p:txBody>
      </p:sp>
      <p:graphicFrame>
        <p:nvGraphicFramePr>
          <p:cNvPr id="78895" name="Group 47"/>
          <p:cNvGraphicFramePr>
            <a:graphicFrameLocks noGrp="1"/>
          </p:cNvGraphicFramePr>
          <p:nvPr>
            <p:ph idx="1"/>
          </p:nvPr>
        </p:nvGraphicFramePr>
        <p:xfrm>
          <a:off x="611188" y="1700213"/>
          <a:ext cx="7777162" cy="1946276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PD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 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0B266B7-0F50-407D-A245-C2C3B1AEE3FA}" type="slidenum">
              <a:rPr lang="en-US" sz="800">
                <a:solidFill>
                  <a:srgbClr val="000000"/>
                </a:solidFill>
              </a:rPr>
              <a:pPr/>
              <a:t>62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800" b="1" dirty="0"/>
              <a:t>BĚHEM DNE </a:t>
            </a:r>
            <a:br>
              <a:rPr lang="cs-CZ" sz="2800" b="1" dirty="0"/>
            </a:br>
            <a:r>
              <a:rPr lang="cs-CZ" sz="2800" b="1" dirty="0"/>
              <a:t> TX NORMÁLNÍ FUNKCE ŠTĚPU </a:t>
            </a:r>
          </a:p>
        </p:txBody>
      </p:sp>
      <p:graphicFrame>
        <p:nvGraphicFramePr>
          <p:cNvPr id="90160" name="Group 48"/>
          <p:cNvGraphicFramePr>
            <a:graphicFrameLocks noGrp="1"/>
          </p:cNvGraphicFramePr>
          <p:nvPr>
            <p:ph idx="1"/>
          </p:nvPr>
        </p:nvGraphicFramePr>
        <p:xfrm>
          <a:off x="612775" y="2492375"/>
          <a:ext cx="8208963" cy="1946276"/>
        </p:xfrm>
        <a:graphic>
          <a:graphicData uri="http://schemas.openxmlformats.org/drawingml/2006/table">
            <a:tbl>
              <a:tblPr/>
              <a:tblGrid>
                <a:gridCol w="547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POTRAVINA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Mléko polotučné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Cukr</a:t>
                      </a:r>
                    </a:p>
                  </a:txBody>
                  <a:tcPr marL="0" marR="0" marT="72000" marB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g</a:t>
                      </a:r>
                    </a:p>
                  </a:txBody>
                  <a:tcPr marL="0" marR="0" marT="72000" marB="72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cap="all" dirty="0"/>
              <a:t>Děkujeme                                                        za pozornost</a:t>
            </a:r>
          </a:p>
        </p:txBody>
      </p:sp>
      <p:sp>
        <p:nvSpPr>
          <p:cNvPr id="65539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>
                <a:hlinkClick r:id="rId2"/>
              </a:rPr>
              <a:t>tamara.starnovská</a:t>
            </a:r>
            <a:r>
              <a:rPr lang="en-US" sz="2400">
                <a:hlinkClick r:id="rId2"/>
              </a:rPr>
              <a:t>@</a:t>
            </a:r>
            <a:r>
              <a:rPr lang="cs-CZ" sz="2400">
                <a:hlinkClick r:id="rId2"/>
              </a:rPr>
              <a:t>ftn.cz</a:t>
            </a:r>
            <a:endParaRPr lang="cs-CZ" sz="2400"/>
          </a:p>
          <a:p>
            <a:endParaRPr lang="cs-CZ" sz="2400"/>
          </a:p>
          <a:p>
            <a:r>
              <a:rPr lang="cs-CZ" sz="2400">
                <a:hlinkClick r:id="rId3"/>
              </a:rPr>
              <a:t>o.b.mengerova</a:t>
            </a:r>
            <a:r>
              <a:rPr lang="en-US" sz="2400">
                <a:hlinkClick r:id="rId3"/>
              </a:rPr>
              <a:t>@</a:t>
            </a:r>
            <a:r>
              <a:rPr lang="cs-CZ" sz="2400">
                <a:hlinkClick r:id="rId3"/>
              </a:rPr>
              <a:t>volny.cz</a:t>
            </a:r>
            <a:endParaRPr lang="cs-CZ" sz="2400"/>
          </a:p>
          <a:p>
            <a:endParaRPr lang="cs-CZ" sz="2400"/>
          </a:p>
          <a:p>
            <a:endParaRPr lang="cs-CZ"/>
          </a:p>
          <a:p>
            <a:endParaRPr lang="cs-CZ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546850"/>
            <a:ext cx="254000" cy="144463"/>
          </a:xfrm>
        </p:spPr>
        <p:txBody>
          <a:bodyPr/>
          <a:lstStyle/>
          <a:p>
            <a:pPr>
              <a:defRPr/>
            </a:pPr>
            <a:fld id="{D99AC697-CB30-4EE4-91B2-1BC1D232FD5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/>
              <a:t>STANOVENÍ POTŘEBY PACIENTA</a:t>
            </a:r>
            <a:br>
              <a:rPr lang="cs-CZ" b="1" dirty="0"/>
            </a:br>
            <a:r>
              <a:rPr lang="cs-CZ" b="1" dirty="0"/>
              <a:t> </a:t>
            </a:r>
            <a:r>
              <a:rPr lang="cs-CZ" sz="3600" b="1" dirty="0"/>
              <a:t>(VÝSLEDNÉ HODNOTY)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16013" y="1628775"/>
          <a:ext cx="6624736" cy="4392511"/>
        </p:xfrm>
        <a:graphic>
          <a:graphicData uri="http://schemas.openxmlformats.org/drawingml/2006/table">
            <a:tbl>
              <a:tblPr/>
              <a:tblGrid>
                <a:gridCol w="3151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8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3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Energie na den (Kcal)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3 044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2 666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Energie na den ( kJ)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500" b="1" i="1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Snížení energie (Kcal)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3 044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2 666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Kcal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Snížení energie (kJ)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Bílkoviny/kg T/den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B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Tuky 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35%</a:t>
                      </a:r>
                    </a:p>
                  </a:txBody>
                  <a:tcPr marL="4981" marR="4981" marT="49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115</a:t>
                      </a:r>
                    </a:p>
                  </a:txBody>
                  <a:tcPr marL="4981" marR="4981" marT="4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T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Sacharidy (dopočtem)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396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336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S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Muži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>
                          <a:latin typeface="Arial"/>
                        </a:rPr>
                        <a:t>Ženy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Snídaně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3 186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2 791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Přesnídávka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1 020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893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Oběd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29%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3 696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3 237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Svačina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1 020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893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Večeře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3 186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2 791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Večeře II.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637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0" i="0" u="none" strike="noStrike">
                          <a:latin typeface="Arial"/>
                        </a:rPr>
                        <a:t>558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0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383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Celkem za den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12 745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500" b="1" i="0" u="none" strike="noStrike">
                          <a:latin typeface="Arial"/>
                        </a:rPr>
                        <a:t>11 164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b="1" i="0" u="none" strike="noStrike">
                          <a:latin typeface="Arial"/>
                        </a:rPr>
                        <a:t>kJ</a:t>
                      </a: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 dirty="0">
                        <a:latin typeface="Arial"/>
                      </a:endParaRPr>
                    </a:p>
                  </a:txBody>
                  <a:tcPr marL="4981" marR="4981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831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34C9983-4202-494B-92B7-4682BDD8E030}" type="slidenum">
              <a:rPr lang="en-US" sz="800">
                <a:solidFill>
                  <a:srgbClr val="000000"/>
                </a:solidFill>
              </a:rPr>
              <a:pPr/>
              <a:t>7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FD8C970-5968-4BA2-8064-7F72F840CBBB}" type="slidenum">
              <a:rPr lang="en-US" sz="800">
                <a:solidFill>
                  <a:srgbClr val="000000"/>
                </a:solidFill>
              </a:rPr>
              <a:pPr/>
              <a:t>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2800" dirty="0"/>
              <a:t>JAK SESTAVOVAT JÍDELNÍČEK </a:t>
            </a:r>
            <a:br>
              <a:rPr lang="cs-CZ" sz="2800" dirty="0"/>
            </a:br>
            <a:r>
              <a:rPr lang="cs-CZ" sz="2800" dirty="0"/>
              <a:t>PRO PACIENTA S CKD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Při sestavování jídelníčku je nutné, aby  kromě laboratorních  </a:t>
            </a:r>
          </a:p>
          <a:p>
            <a:pPr marL="0" indent="0"/>
            <a:r>
              <a:rPr lang="cs-CZ" sz="2100" dirty="0"/>
              <a:t>    a dalších parametrů byly vzaty v úvahu i stravovací zvyklosti</a:t>
            </a:r>
          </a:p>
          <a:p>
            <a:pPr marL="0" indent="0">
              <a:buFontTx/>
              <a:buNone/>
            </a:pPr>
            <a:r>
              <a:rPr lang="cs-CZ" sz="2100" dirty="0"/>
              <a:t>    a sociální podmínky nemocného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</a:t>
            </a:r>
            <a:r>
              <a:rPr lang="cs-CZ" sz="2100" b="1" dirty="0"/>
              <a:t>Nemocnému pomůže pouze takový jídelníček který je</a:t>
            </a:r>
          </a:p>
          <a:p>
            <a:pPr marL="0" indent="0"/>
            <a:r>
              <a:rPr lang="cs-CZ" sz="2100" b="1" dirty="0"/>
              <a:t>    srozumitelný a proveditelný v podmínkách pacienta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Při CKD není žádná potravina respektive pokrm zakázán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Jedná se o dlouhodobý nutriční režim, proto nejsou vhodná </a:t>
            </a:r>
          </a:p>
          <a:p>
            <a:pPr marL="0" indent="0">
              <a:buFontTx/>
              <a:buNone/>
            </a:pPr>
            <a:r>
              <a:rPr lang="cs-CZ" sz="2100" dirty="0"/>
              <a:t>    striktní omezení stylu „nesmíte“ či „musíte“.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Do jídelníčku by mělo být zařazeno denně alespoň jedno teplé</a:t>
            </a:r>
          </a:p>
          <a:p>
            <a:pPr marL="0" indent="0"/>
            <a:r>
              <a:rPr lang="cs-CZ" sz="2100" dirty="0"/>
              <a:t>     jídlo teplé.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100" dirty="0"/>
              <a:t>  Jídelníček by měl být pestrý, obsahovat všechny skupiny </a:t>
            </a:r>
          </a:p>
          <a:p>
            <a:pPr marL="0" indent="0"/>
            <a:r>
              <a:rPr lang="cs-CZ" sz="2100" dirty="0"/>
              <a:t>    potravin.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93C1E5D1-E949-4EA5-8113-FB69028B6E37}" type="slidenum">
              <a:rPr lang="en-US" sz="800">
                <a:solidFill>
                  <a:srgbClr val="000000"/>
                </a:solidFill>
              </a:rPr>
              <a:pPr/>
              <a:t>9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z="3600" b="1" dirty="0"/>
              <a:t>RÁMCOVÝ JÍDELNÍ LÍSTEK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cs-CZ" sz="2000" dirty="0"/>
              <a:t>  Více než konkrétní jídelní lístek </a:t>
            </a:r>
          </a:p>
          <a:p>
            <a:pPr marL="0" indent="0">
              <a:buFontTx/>
              <a:buNone/>
            </a:pPr>
            <a:r>
              <a:rPr lang="cs-CZ" sz="2000" dirty="0"/>
              <a:t>                                          pomůže nemocnému tzv. rámcový jídelníček.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/>
              <a:t>  V rámcovém jídelníčku  je strava rozvržena do několika </a:t>
            </a:r>
          </a:p>
          <a:p>
            <a:pPr marL="0" indent="0">
              <a:buFontTx/>
              <a:buNone/>
            </a:pPr>
            <a:r>
              <a:rPr lang="cs-CZ" sz="2000" dirty="0"/>
              <a:t>    denních dávek dle denního režimu nemocného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/>
              <a:t>  Pro nemocné je důležité aby měl na každý denní režim jiný rámcový</a:t>
            </a:r>
          </a:p>
          <a:p>
            <a:pPr marL="0" indent="0"/>
            <a:r>
              <a:rPr lang="cs-CZ" sz="2000" dirty="0"/>
              <a:t>    jídelníček  (pracovní x nepracovní, den dialýzy x den bez dialýzy…)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/>
              <a:t>  Potraviny jsou v rámcovém jídelníčku rozděleny do několika skupin  </a:t>
            </a:r>
          </a:p>
          <a:p>
            <a:pPr marL="0" indent="0">
              <a:buFontTx/>
              <a:buNone/>
            </a:pPr>
            <a:r>
              <a:rPr lang="cs-CZ" sz="2000" dirty="0"/>
              <a:t>   (potraviny s obsahem živočišných bílkovin, volné tuky, přílohy, ovoce</a:t>
            </a:r>
          </a:p>
          <a:p>
            <a:pPr marL="0" indent="0">
              <a:buFontTx/>
              <a:buNone/>
            </a:pPr>
            <a:r>
              <a:rPr lang="cs-CZ" sz="2000" dirty="0"/>
              <a:t>   respektive zelenina, tekutiny, volný cukr)</a:t>
            </a:r>
          </a:p>
          <a:p>
            <a:pPr marL="0" indent="0">
              <a:buFont typeface="Wingdings" pitchFamily="2" charset="2"/>
              <a:buChar char="§"/>
            </a:pPr>
            <a:r>
              <a:rPr lang="cs-CZ" sz="2000" dirty="0"/>
              <a:t> Potraviny s obsahem živočišných bílkovin je vhodné rozdělit do</a:t>
            </a:r>
          </a:p>
          <a:p>
            <a:pPr marL="0" indent="0"/>
            <a:r>
              <a:rPr lang="cs-CZ" sz="2000" dirty="0"/>
              <a:t>   několika jídel</a:t>
            </a:r>
          </a:p>
          <a:p>
            <a:pPr marL="0" indent="0">
              <a:buFontTx/>
              <a:buNone/>
            </a:pPr>
            <a:r>
              <a:rPr lang="cs-CZ" sz="2000" dirty="0"/>
              <a:t>  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67</TotalTime>
  <Words>3866</Words>
  <Application>Microsoft Office PowerPoint</Application>
  <PresentationFormat>Předvádění na obrazovce (4:3)</PresentationFormat>
  <Paragraphs>1495</Paragraphs>
  <Slides>63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8" baseType="lpstr">
      <vt:lpstr>Arial</vt:lpstr>
      <vt:lpstr>Arial CE</vt:lpstr>
      <vt:lpstr>Times New Roman</vt:lpstr>
      <vt:lpstr>Wingdings</vt:lpstr>
      <vt:lpstr>PowerPoint_AAK2010_CZ</vt:lpstr>
      <vt:lpstr>Jak sestavovat jídelníček při CKD  - problémy s přípravou a zajištěním stravy při chronických onemocněních</vt:lpstr>
      <vt:lpstr>POSTUP</vt:lpstr>
      <vt:lpstr>DOTAZNÍK  I</vt:lpstr>
      <vt:lpstr>DOTAZNÍK  II</vt:lpstr>
      <vt:lpstr>STANOVENÍ POTŘEBY PACIENTA</vt:lpstr>
      <vt:lpstr>STANOVENÍ POTŘEBY PACIENTA  (FAKTOR ONEMOCNĚNÍ A TĚLESNÉ TEPLOTY)</vt:lpstr>
      <vt:lpstr>STANOVENÍ POTŘEBY PACIENTA  (VÝSLEDNÉ HODNOTY)</vt:lpstr>
      <vt:lpstr>JAK SESTAVOVAT JÍDELNÍČEK  PRO PACIENTA S CKD</vt:lpstr>
      <vt:lpstr>RÁMCOVÝ JÍDELNÍ LÍSTEK</vt:lpstr>
      <vt:lpstr>PŘÍKLAD RÁMCOVÉHO JÍDELNÍČKU I. SNÍDANĚ A PŘESNÍDÁVKA</vt:lpstr>
      <vt:lpstr>PŘÍKLAD RÁMCOVÉHO JÍDELNÍČKU I. OBĚD A SVAČINA</vt:lpstr>
      <vt:lpstr>PŘÍKLAD RÁMCOVÉHO JÍDELNÍČKU I. VEČEŘE</vt:lpstr>
      <vt:lpstr>TABULKA ZÁMĚN „BÍLKOVINNÝCH“ POTRAVIN I.</vt:lpstr>
      <vt:lpstr>TABULKA ZÁMĚN „BÍLKOVINNÝCH“ POTRAVIN II.</vt:lpstr>
      <vt:lpstr>TABULKA ZÁMĚN „BÍLKOVINNÝCH“ POTRAVIN III.</vt:lpstr>
      <vt:lpstr> TABULKA ZÁMĚN „SACHARIDOVÝCH“ POTRAVIN I. </vt:lpstr>
      <vt:lpstr> TABULKA ZÁMĚN „SACHARIDOVÝCH“ POTRAVIN II. </vt:lpstr>
      <vt:lpstr>PŘÍKLAD RÁMCOVÉHO JÍDELNÍČKU II. SNÍDANĚ A PŘESNÍDÁVKA</vt:lpstr>
      <vt:lpstr>PŘÍKLAD RÁMCOVÉHO JÍDELNÍČKU II. OBĚD A SVAČINA</vt:lpstr>
      <vt:lpstr>PŘÍKLAD RÁMCOVÉHO JÍDELNÍČKU II. VEČEŘE A VEČEŘE II; BĚHEM DNE</vt:lpstr>
      <vt:lpstr>PROBLÉMY                                       SE ZAJIŠTĚNÍM STRAVY I.</vt:lpstr>
      <vt:lpstr>PROBLÉMY                                       SE ZAJIŠTĚNÍM STRAVY II.</vt:lpstr>
      <vt:lpstr>PŘÍJEM BÍLKOVIN</vt:lpstr>
      <vt:lpstr>PŘÍJEM ENERGIE</vt:lpstr>
      <vt:lpstr>SNÍDANĚ</vt:lpstr>
      <vt:lpstr>SNÍDANĚ – KONZERVATIVNÍ TERAPIE</vt:lpstr>
      <vt:lpstr>SNÍDANĚ – DIALYZAČNÍ LÉČBA</vt:lpstr>
      <vt:lpstr>SNÍDANĚ – NORMÁLNÍ FUNKCE ŠTĚPU</vt:lpstr>
      <vt:lpstr>PŘESNÍDÁVKA</vt:lpstr>
      <vt:lpstr>PŘESNÍDÁVKA – KONZERVATIVNÍ TERAPIE</vt:lpstr>
      <vt:lpstr>PŘESNÍDÁVKA – DIALYZAČNÍ LÉČBA</vt:lpstr>
      <vt:lpstr>PŘESNÍDÁVKA – NORMÁLNÍ FUNKCE ŠTĚPU</vt:lpstr>
      <vt:lpstr>OBĚD</vt:lpstr>
      <vt:lpstr>OBĚD (polévka)  KONZERVATIVNÍ TERAPIE </vt:lpstr>
      <vt:lpstr>OBĚD (hlavní pokrm)  KONZERVATIVNÍ TERAPIE</vt:lpstr>
      <vt:lpstr>OBĚD (příloha)  KONZERVATIVNÍ TERAPIE</vt:lpstr>
      <vt:lpstr>OBĚD (polévka)  DIALYZAČNÍ LÉČBA </vt:lpstr>
      <vt:lpstr>OBĚD (hlavní pokrm)  DIALYZAČNÍ LÉČBA</vt:lpstr>
      <vt:lpstr>OBĚD (příloha)  DIALYZAČNÍ LÉČBA</vt:lpstr>
      <vt:lpstr>OBĚD (polévka)  TX - NORMÁLNÍ FUNKCE ŠTĚPU </vt:lpstr>
      <vt:lpstr>OBĚD (hlavní pokrm)  TX– NORMÁLNÍ FUNKCE ŠTĚPU</vt:lpstr>
      <vt:lpstr>OBĚD (příloha)  TX– NORMÁLNÍ FUNKCE ŠTĚPU</vt:lpstr>
      <vt:lpstr>SVAČINA</vt:lpstr>
      <vt:lpstr>SVAČINA – KONZERVATIVNÍ TERAPIE</vt:lpstr>
      <vt:lpstr>SVAČINA – DIALYZAČNÍ LÉČBA</vt:lpstr>
      <vt:lpstr>SVAČINA  TX – NORMÁLNÍ FUNKCE ŠTĚPU</vt:lpstr>
      <vt:lpstr>VEČEŘE</vt:lpstr>
      <vt:lpstr>VEČEŘE – KONZERVATIVNÍ TERAPIE</vt:lpstr>
      <vt:lpstr>VEČEŘE – KONZERVATIVNÍ TERAPIE</vt:lpstr>
      <vt:lpstr>VEČEŘE – DIALYZAČNÍ LÉČBA</vt:lpstr>
      <vt:lpstr>VEČEŘE – DIALYZAČNÍ LÉČBA</vt:lpstr>
      <vt:lpstr>VEČEŘE – TX NORMÁLNÍ FUNKCE ŠTĚPU</vt:lpstr>
      <vt:lpstr>VEČEŘE – TX NORMÁLNÍ FUNKCE ŠTĚPU</vt:lpstr>
      <vt:lpstr>VEČEŘE II. </vt:lpstr>
      <vt:lpstr>VEČEŘE II. – KONZERVATIVNÍ TERAPIE</vt:lpstr>
      <vt:lpstr>VEČEŘE II. – DIALYZAČNÍ LÉČBA</vt:lpstr>
      <vt:lpstr>VEČEŘE II. – TX NORMÁLNÍ FUNKCE ŠTĚPU</vt:lpstr>
      <vt:lpstr>BĚHEM DNE – KONZERVATIVNÍ TERAPIE </vt:lpstr>
      <vt:lpstr>DŮLEŽITÉ</vt:lpstr>
      <vt:lpstr>BĚHEM DNE – KONZERVATIVNÍ TERAPIE </vt:lpstr>
      <vt:lpstr>BĚHEM DNE – DIALYZAČNÍ LÉČBA </vt:lpstr>
      <vt:lpstr>BĚHEM DNE   TX NORMÁLNÍ FUNKCE ŠTĚPU </vt:lpstr>
      <vt:lpstr>Děkujeme                                                        za pozornost</vt:lpstr>
    </vt:vector>
  </TitlesOfParts>
  <Company>B.Braun Melsungen AG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Halina Matějová</cp:lastModifiedBy>
  <cp:revision>26</cp:revision>
  <dcterms:created xsi:type="dcterms:W3CDTF">2013-03-05T10:15:18Z</dcterms:created>
  <dcterms:modified xsi:type="dcterms:W3CDTF">2020-04-01T15:43:54Z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