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5" r:id="rId10"/>
    <p:sldId id="266" r:id="rId11"/>
    <p:sldId id="267" r:id="rId12"/>
    <p:sldId id="268" r:id="rId13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FD863-4D9D-42EE-B11C-65F013514F45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81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81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16CC7-4728-4C1C-9555-78F4507AAA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73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32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258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79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49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77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784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08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77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00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29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75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D4F67-538E-46BB-AB3D-CB1232B29A41}" type="datetimeFigureOut">
              <a:rPr lang="cs-CZ" smtClean="0"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10D39-534B-4B07-A74E-B3EAF2D266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50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  <a:r>
              <a:rPr lang="cs-CZ" dirty="0" err="1"/>
              <a:t>řčík</a:t>
            </a:r>
            <a:r>
              <a:rPr lang="cs-CZ" dirty="0"/>
              <a:t> a zdraví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Zuzana Derflerová Brázdová</a:t>
            </a:r>
          </a:p>
        </p:txBody>
      </p:sp>
    </p:spTree>
    <p:extLst>
      <p:ext uri="{BB962C8B-B14F-4D97-AF65-F5344CB8AC3E}">
        <p14:creationId xmlns:p14="http://schemas.microsoft.com/office/powerpoint/2010/main" val="642026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Výživová doporučení pro ČR</a:t>
            </a:r>
          </a:p>
        </p:txBody>
      </p:sp>
      <p:pic>
        <p:nvPicPr>
          <p:cNvPr id="4" name="Picture 6" descr="ZUZ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70798" y="1977356"/>
            <a:ext cx="2920635" cy="3073016"/>
          </a:xfrm>
        </p:spPr>
      </p:pic>
      <p:sp>
        <p:nvSpPr>
          <p:cNvPr id="5" name="Obdélník 4"/>
          <p:cNvSpPr/>
          <p:nvPr/>
        </p:nvSpPr>
        <p:spPr>
          <a:xfrm>
            <a:off x="745958" y="1884947"/>
            <a:ext cx="796490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dirty="0"/>
              <a:t>Obilniny, pečivo, těstoviny: 3-6 jednotkových porcí</a:t>
            </a:r>
          </a:p>
          <a:p>
            <a:r>
              <a:rPr lang="cs-CZ" altLang="cs-CZ" sz="2800" dirty="0"/>
              <a:t>Zelenina:         3-5 jednotkových porcí (a 100 g)</a:t>
            </a:r>
          </a:p>
          <a:p>
            <a:r>
              <a:rPr lang="cs-CZ" altLang="cs-CZ" sz="2800" dirty="0"/>
              <a:t>Ovoce:                2-4 jednotkové porce (a 100 g)</a:t>
            </a:r>
          </a:p>
          <a:p>
            <a:r>
              <a:rPr lang="cs-CZ" altLang="cs-CZ" sz="2800" dirty="0"/>
              <a:t>Mléko a ml. výrobky:                  </a:t>
            </a:r>
          </a:p>
          <a:p>
            <a:r>
              <a:rPr lang="cs-CZ" altLang="cs-CZ" sz="2800" dirty="0"/>
              <a:t>               2-3 jednotkové porce (</a:t>
            </a:r>
            <a:r>
              <a:rPr lang="cs-CZ" altLang="cs-CZ" sz="2800" dirty="0" err="1"/>
              <a:t>ekviv</a:t>
            </a:r>
            <a:r>
              <a:rPr lang="cs-CZ" altLang="cs-CZ" sz="2800" dirty="0"/>
              <a:t>. 300 mg Ca)</a:t>
            </a:r>
          </a:p>
          <a:p>
            <a:r>
              <a:rPr lang="cs-CZ" altLang="cs-CZ" sz="2800" dirty="0"/>
              <a:t>Maso, drůbež, ryby, vejce, luštěniny: </a:t>
            </a:r>
          </a:p>
          <a:p>
            <a:r>
              <a:rPr lang="cs-CZ" altLang="cs-CZ" sz="2800" dirty="0"/>
              <a:t>                                              1-3 jednotkové porce</a:t>
            </a:r>
          </a:p>
          <a:p>
            <a:r>
              <a:rPr lang="cs-CZ" altLang="cs-CZ" sz="2800" dirty="0"/>
              <a:t>Ostatní: 1+1 porce (ekvivalent 10 g tuku či cukru)</a:t>
            </a:r>
          </a:p>
        </p:txBody>
      </p:sp>
    </p:spTree>
    <p:extLst>
      <p:ext uri="{BB962C8B-B14F-4D97-AF65-F5344CB8AC3E}">
        <p14:creationId xmlns:p14="http://schemas.microsoft.com/office/powerpoint/2010/main" val="4132589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ve zvýšeném riziku nedostatku Mg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17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Těhotné a kojící ženy</a:t>
            </a:r>
          </a:p>
          <a:p>
            <a:r>
              <a:rPr lang="cs-CZ" dirty="0"/>
              <a:t>Sportovci s vysokou fyzickou aktivitou</a:t>
            </a:r>
          </a:p>
          <a:p>
            <a:r>
              <a:rPr lang="cs-CZ" dirty="0"/>
              <a:t>Starší osoby</a:t>
            </a:r>
          </a:p>
          <a:p>
            <a:r>
              <a:rPr lang="cs-CZ" dirty="0"/>
              <a:t>Lidé vykonávající namáhavou fyzickou práci</a:t>
            </a:r>
          </a:p>
          <a:p>
            <a:r>
              <a:rPr lang="cs-CZ" dirty="0"/>
              <a:t>Osoby se srdečními onemocněními</a:t>
            </a:r>
          </a:p>
          <a:p>
            <a:r>
              <a:rPr lang="cs-CZ" dirty="0"/>
              <a:t>Diabetici</a:t>
            </a:r>
          </a:p>
          <a:p>
            <a:r>
              <a:rPr lang="cs-CZ" dirty="0"/>
              <a:t>Lidé pravidelně konzumující alkohol</a:t>
            </a:r>
          </a:p>
          <a:p>
            <a:r>
              <a:rPr lang="cs-CZ" dirty="0"/>
              <a:t>Lidé pravidelně pijící kofeinové nápoje</a:t>
            </a:r>
          </a:p>
          <a:p>
            <a:r>
              <a:rPr lang="cs-CZ" dirty="0"/>
              <a:t>Osoby v dlouhotrvajícím stresu</a:t>
            </a:r>
          </a:p>
          <a:p>
            <a:r>
              <a:rPr lang="cs-CZ" dirty="0"/>
              <a:t>Všichni, kdož nedodržují výživová doporučení </a:t>
            </a:r>
            <a:r>
              <a:rPr lang="cs-CZ" dirty="0">
                <a:sym typeface="Wingdings" panose="05000000000000000000" pitchFamily="2" charset="2"/>
              </a:rPr>
              <a:t>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833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 vzhledem k hořčíku a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Stravování se podle výživových doporučení se zřetelem na konzumaci pestré stravy včetně zelené listové zeleniny, celozrnných cereálií, ořechů a dalších zdrojů bohatých na hořčík</a:t>
            </a:r>
          </a:p>
          <a:p>
            <a:r>
              <a:rPr lang="cs-CZ" dirty="0"/>
              <a:t>Dodržování vhodného pitného režimu, v oblastech s kohoutkovou vodou chudou na Mg též s využitím minerálních vod s nízkým obsahem sodíku a adekvátním obsahem hořčíku</a:t>
            </a:r>
          </a:p>
          <a:p>
            <a:r>
              <a:rPr lang="cs-CZ" dirty="0"/>
              <a:t>Vyvarování se stresu</a:t>
            </a:r>
          </a:p>
          <a:p>
            <a:r>
              <a:rPr lang="cs-CZ" dirty="0"/>
              <a:t>Vyvarování se pravidelné časté konzumaci alkoholu</a:t>
            </a:r>
          </a:p>
          <a:p>
            <a:r>
              <a:rPr lang="cs-CZ" dirty="0"/>
              <a:t>Pití kofeinových nápojů v rozumném množství</a:t>
            </a:r>
          </a:p>
        </p:txBody>
      </p:sp>
    </p:spTree>
    <p:extLst>
      <p:ext uri="{BB962C8B-B14F-4D97-AF65-F5344CB8AC3E}">
        <p14:creationId xmlns:p14="http://schemas.microsoft.com/office/powerpoint/2010/main" val="65406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Hořčík (Mg) – významná minerální látka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33599"/>
            <a:ext cx="10515600" cy="4043363"/>
          </a:xfrm>
        </p:spPr>
        <p:txBody>
          <a:bodyPr/>
          <a:lstStyle/>
          <a:p>
            <a:r>
              <a:rPr lang="cs-CZ" dirty="0"/>
              <a:t>kov 3. periody</a:t>
            </a:r>
          </a:p>
          <a:p>
            <a:r>
              <a:rPr lang="cs-CZ" dirty="0"/>
              <a:t>vyskytuje se pouze ve sloučeninách (jako kation Mg </a:t>
            </a:r>
            <a:r>
              <a:rPr lang="cs-CZ" baseline="30000" dirty="0"/>
              <a:t>2+</a:t>
            </a:r>
            <a:r>
              <a:rPr lang="cs-CZ" dirty="0"/>
              <a:t>)</a:t>
            </a:r>
          </a:p>
          <a:p>
            <a:r>
              <a:rPr lang="cs-CZ" dirty="0"/>
              <a:t>9. nejrozšířenější prvek na Zemi</a:t>
            </a:r>
          </a:p>
          <a:p>
            <a:r>
              <a:rPr lang="cs-CZ" dirty="0"/>
              <a:t>je složkou chlorofylu – zeleného barviva rostlin, bez něj nemůže probíhat fotosyntéza</a:t>
            </a:r>
          </a:p>
          <a:p>
            <a:r>
              <a:rPr lang="cs-CZ" dirty="0"/>
              <a:t>součástí buněk živých organismů</a:t>
            </a:r>
          </a:p>
        </p:txBody>
      </p:sp>
    </p:spTree>
    <p:extLst>
      <p:ext uri="{BB962C8B-B14F-4D97-AF65-F5344CB8AC3E}">
        <p14:creationId xmlns:p14="http://schemas.microsoft.com/office/powerpoint/2010/main" val="912800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hořčíku v lidském organismu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Nezbytný </a:t>
            </a:r>
          </a:p>
          <a:p>
            <a:r>
              <a:rPr lang="cs-CZ" dirty="0"/>
              <a:t>jako </a:t>
            </a:r>
            <a:r>
              <a:rPr lang="cs-CZ" dirty="0" err="1"/>
              <a:t>ko</a:t>
            </a:r>
            <a:r>
              <a:rPr lang="cs-CZ" dirty="0"/>
              <a:t>-faktor více než 300 enzymatických reakcí</a:t>
            </a:r>
          </a:p>
          <a:p>
            <a:r>
              <a:rPr lang="cs-CZ" dirty="0"/>
              <a:t>v metabolických reakcích</a:t>
            </a:r>
          </a:p>
          <a:p>
            <a:r>
              <a:rPr lang="cs-CZ" dirty="0"/>
              <a:t>pro syntézu bílkovin a nukleových kyselin</a:t>
            </a:r>
          </a:p>
          <a:p>
            <a:r>
              <a:rPr lang="cs-CZ" dirty="0"/>
              <a:t>pro nervosvalové reakce</a:t>
            </a:r>
          </a:p>
          <a:p>
            <a:r>
              <a:rPr lang="cs-CZ" dirty="0"/>
              <a:t>pro správnou kontraktilitu srdečního svalu</a:t>
            </a:r>
          </a:p>
          <a:p>
            <a:r>
              <a:rPr lang="cs-CZ" dirty="0"/>
              <a:t>pro mineralizaci kostí</a:t>
            </a:r>
          </a:p>
          <a:p>
            <a:r>
              <a:rPr lang="cs-CZ" dirty="0"/>
              <a:t>atd.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20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Denní potřeba hořčíku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dirty="0"/>
              <a:t>Pro ČR stanovena denní doporučená dávka (DDD) na 375 mg.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Odborná literatura uvádí odlišnou potřebu podle pohlaví, věku, zdravotního stavu atd.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Příklad amerického doporučení (U.S. RDA)</a:t>
            </a:r>
          </a:p>
          <a:p>
            <a:r>
              <a:rPr lang="cs-CZ" dirty="0"/>
              <a:t> </a:t>
            </a:r>
            <a:r>
              <a:rPr lang="en-US" dirty="0"/>
              <a:t>Adults 19-30 years old  400 mg/day for men, 310 mg/day for women</a:t>
            </a:r>
          </a:p>
          <a:p>
            <a:r>
              <a:rPr lang="en-US" dirty="0"/>
              <a:t>Adults 31+ years old  420 mg/day for men, 320 mg/day for women</a:t>
            </a:r>
          </a:p>
          <a:p>
            <a:r>
              <a:rPr lang="en-US" dirty="0"/>
              <a:t>Pregnant women  360 - 400 mg/day, depending on age</a:t>
            </a:r>
          </a:p>
          <a:p>
            <a:r>
              <a:rPr lang="en-US" dirty="0"/>
              <a:t>Breastfeeding women  310 - 360 mg/day, depending on age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018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56674"/>
            <a:ext cx="10515600" cy="906380"/>
          </a:xfrm>
        </p:spPr>
        <p:txBody>
          <a:bodyPr>
            <a:noAutofit/>
          </a:bodyPr>
          <a:lstStyle/>
          <a:p>
            <a:r>
              <a:rPr lang="cs-CZ" sz="3600" dirty="0"/>
              <a:t>Přirozené zdroje hořčíku – orientační obsah Mg ve 100 g potraviny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905" y="1427747"/>
            <a:ext cx="11438021" cy="5013158"/>
          </a:xfrm>
        </p:spPr>
        <p:txBody>
          <a:bodyPr numCol="2">
            <a:normAutofit lnSpcReduction="10000"/>
          </a:bodyPr>
          <a:lstStyle/>
          <a:p>
            <a:r>
              <a:rPr lang="cs-CZ" dirty="0"/>
              <a:t>Vlašské ořechy  155 mg</a:t>
            </a:r>
          </a:p>
          <a:p>
            <a:r>
              <a:rPr lang="cs-CZ" dirty="0"/>
              <a:t>Ovesné otruby (syrové)  230 mg</a:t>
            </a:r>
          </a:p>
          <a:p>
            <a:r>
              <a:rPr lang="cs-CZ" dirty="0"/>
              <a:t>Housky  25 mg</a:t>
            </a:r>
          </a:p>
          <a:p>
            <a:r>
              <a:rPr lang="cs-CZ" dirty="0"/>
              <a:t>Chléb pšeničný  48 mg</a:t>
            </a:r>
          </a:p>
          <a:p>
            <a:r>
              <a:rPr lang="cs-CZ" dirty="0"/>
              <a:t>Rýže bílá vařená (PB)  9 mg</a:t>
            </a:r>
          </a:p>
          <a:p>
            <a:r>
              <a:rPr lang="cs-CZ" dirty="0"/>
              <a:t>Čočka vařená nesolená  35 mg</a:t>
            </a:r>
          </a:p>
          <a:p>
            <a:r>
              <a:rPr lang="cs-CZ" dirty="0"/>
              <a:t>Brambory vařené nesolené 20 mg</a:t>
            </a:r>
          </a:p>
          <a:p>
            <a:r>
              <a:rPr lang="cs-CZ" dirty="0"/>
              <a:t>Brokolice vařená nesolená  20 mg</a:t>
            </a:r>
          </a:p>
          <a:p>
            <a:r>
              <a:rPr lang="cs-CZ" dirty="0"/>
              <a:t>Špenát vařený nesolený 80 mg</a:t>
            </a:r>
          </a:p>
          <a:p>
            <a:r>
              <a:rPr lang="cs-CZ" dirty="0"/>
              <a:t>Mrkev syrová  12 mg</a:t>
            </a:r>
          </a:p>
          <a:p>
            <a:r>
              <a:rPr lang="cs-CZ" dirty="0"/>
              <a:t>Rozinky  30 mg</a:t>
            </a:r>
          </a:p>
          <a:p>
            <a:r>
              <a:rPr lang="cs-CZ" dirty="0"/>
              <a:t>Banán 27 mg</a:t>
            </a:r>
          </a:p>
          <a:p>
            <a:r>
              <a:rPr lang="cs-CZ" dirty="0"/>
              <a:t>Jablka  5 mg</a:t>
            </a:r>
          </a:p>
          <a:p>
            <a:r>
              <a:rPr lang="cs-CZ" dirty="0"/>
              <a:t>Kuřecí prsa vařená  24 mg</a:t>
            </a:r>
          </a:p>
          <a:p>
            <a:r>
              <a:rPr lang="cs-CZ" dirty="0"/>
              <a:t>Vepřové kotlety na pánvi  29 mg</a:t>
            </a:r>
          </a:p>
          <a:p>
            <a:r>
              <a:rPr lang="cs-CZ" dirty="0"/>
              <a:t>Tuňák tepelně upravený  60 mg</a:t>
            </a:r>
          </a:p>
          <a:p>
            <a:r>
              <a:rPr lang="cs-CZ" dirty="0"/>
              <a:t>Vejce celé  11 mg</a:t>
            </a:r>
          </a:p>
          <a:p>
            <a:r>
              <a:rPr lang="cs-CZ" dirty="0"/>
              <a:t>Sýr, typ Eidam  28 mg</a:t>
            </a:r>
          </a:p>
          <a:p>
            <a:r>
              <a:rPr lang="cs-CZ" dirty="0"/>
              <a:t>Jogurt bílý nízkotučný  17 mg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940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zdroje hořčíku – obsah v nápojích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Kohoutková voda   - podle geografické oblasti:         18.7 – 24.5 mg/l</a:t>
            </a:r>
          </a:p>
          <a:p>
            <a:r>
              <a:rPr lang="cs-CZ" dirty="0"/>
              <a:t>Polotučné mléko                                                              111 mg/l</a:t>
            </a:r>
          </a:p>
          <a:p>
            <a:r>
              <a:rPr lang="cs-CZ" dirty="0"/>
              <a:t>Plnotučné mléko                                                                98 mg/l</a:t>
            </a:r>
          </a:p>
          <a:p>
            <a:r>
              <a:rPr lang="cs-CZ" dirty="0"/>
              <a:t>Minerální vody – podle značky a typu                     až 312 mg/l</a:t>
            </a:r>
          </a:p>
        </p:txBody>
      </p:sp>
    </p:spTree>
    <p:extLst>
      <p:ext uri="{BB962C8B-B14F-4D97-AF65-F5344CB8AC3E}">
        <p14:creationId xmlns:p14="http://schemas.microsoft.com/office/powerpoint/2010/main" val="1562385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2201"/>
          </a:xfrm>
        </p:spPr>
        <p:txBody>
          <a:bodyPr/>
          <a:lstStyle/>
          <a:p>
            <a:r>
              <a:rPr lang="cs-CZ" dirty="0"/>
              <a:t>Vztah nedostatku hořčíku ke zdraví -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8863" y="1588168"/>
            <a:ext cx="11277600" cy="4868779"/>
          </a:xfrm>
        </p:spPr>
        <p:txBody>
          <a:bodyPr/>
          <a:lstStyle/>
          <a:p>
            <a:r>
              <a:rPr lang="cs-CZ" dirty="0"/>
              <a:t>Kardiovaskulární (srdečně cévní) nemoci – akutní infarkt myokardu, ateroskleróza, srdeční arytmie (poruchy srdečního rytmu)</a:t>
            </a:r>
          </a:p>
          <a:p>
            <a:r>
              <a:rPr lang="cs-CZ" dirty="0"/>
              <a:t>Hypertenze (vysoký krevní tlak)</a:t>
            </a:r>
          </a:p>
          <a:p>
            <a:r>
              <a:rPr lang="cs-CZ" dirty="0"/>
              <a:t>Diabetes </a:t>
            </a:r>
            <a:r>
              <a:rPr lang="cs-CZ" dirty="0" err="1"/>
              <a:t>Mellitus</a:t>
            </a:r>
            <a:r>
              <a:rPr lang="cs-CZ" dirty="0"/>
              <a:t> II. typu</a:t>
            </a:r>
          </a:p>
          <a:p>
            <a:r>
              <a:rPr lang="cs-CZ" dirty="0"/>
              <a:t>Metabolický syndrom</a:t>
            </a:r>
          </a:p>
          <a:p>
            <a:r>
              <a:rPr lang="cs-CZ" dirty="0"/>
              <a:t>Osteoporóza</a:t>
            </a:r>
          </a:p>
          <a:p>
            <a:r>
              <a:rPr lang="cs-CZ" dirty="0"/>
              <a:t>Kameny močových cest (vápenaté)</a:t>
            </a:r>
          </a:p>
          <a:p>
            <a:r>
              <a:rPr lang="cs-CZ" dirty="0" err="1"/>
              <a:t>Pre</a:t>
            </a:r>
            <a:r>
              <a:rPr lang="cs-CZ" dirty="0"/>
              <a:t>-eklampsie u těhotných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01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nedostatku hořčíku ke zdraví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Neurologické symptomy:  záškuby víček, některé typy migrény, svalové křeče</a:t>
            </a:r>
          </a:p>
          <a:p>
            <a:r>
              <a:rPr lang="cs-CZ" dirty="0"/>
              <a:t>Nespavost, rychlá únava</a:t>
            </a:r>
          </a:p>
          <a:p>
            <a:r>
              <a:rPr lang="cs-CZ" dirty="0"/>
              <a:t>Problémy s koncentrací</a:t>
            </a:r>
          </a:p>
          <a:p>
            <a:r>
              <a:rPr lang="cs-CZ" dirty="0"/>
              <a:t>Padání vlasů, zvýšená lomivost nehtů</a:t>
            </a:r>
          </a:p>
        </p:txBody>
      </p:sp>
    </p:spTree>
    <p:extLst>
      <p:ext uri="{BB962C8B-B14F-4D97-AF65-F5344CB8AC3E}">
        <p14:creationId xmlns:p14="http://schemas.microsoft.com/office/powerpoint/2010/main" val="374395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Příliš vysoký přívod hořčíku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3032" y="1825625"/>
            <a:ext cx="11205410" cy="435133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Připadá v úvahu pouze při nitrožilním podání nebo při konzumaci příliš velkého množství doplňků stravy, nikdy z potravy!</a:t>
            </a:r>
          </a:p>
          <a:p>
            <a:endParaRPr lang="cs-CZ" dirty="0"/>
          </a:p>
          <a:p>
            <a:r>
              <a:rPr lang="cs-CZ" dirty="0"/>
              <a:t>Obvykle je prvním příznakem průjem.</a:t>
            </a:r>
          </a:p>
          <a:p>
            <a:r>
              <a:rPr lang="cs-CZ" dirty="0"/>
              <a:t>Může následovat pocit svalové slabosti, malátnosti, ospalosti…</a:t>
            </a:r>
          </a:p>
        </p:txBody>
      </p:sp>
    </p:spTree>
    <p:extLst>
      <p:ext uri="{BB962C8B-B14F-4D97-AF65-F5344CB8AC3E}">
        <p14:creationId xmlns:p14="http://schemas.microsoft.com/office/powerpoint/2010/main" val="2703345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665</Words>
  <Application>Microsoft Office PowerPoint</Application>
  <PresentationFormat>Širokoúhlá obrazovka</PresentationFormat>
  <Paragraphs>98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Hořčík a zdraví</vt:lpstr>
      <vt:lpstr>Hořčík (Mg) – významná minerální látka</vt:lpstr>
      <vt:lpstr>Funkce hořčíku v lidském organismu</vt:lpstr>
      <vt:lpstr>Denní potřeba hořčíku</vt:lpstr>
      <vt:lpstr>Přirozené zdroje hořčíku – orientační obsah Mg ve 100 g potraviny - příklady</vt:lpstr>
      <vt:lpstr>Přirozené zdroje hořčíku – obsah v nápojích</vt:lpstr>
      <vt:lpstr>Vztah nedostatku hořčíku ke zdraví - I.</vt:lpstr>
      <vt:lpstr>Vztah nedostatku hořčíku ke zdraví – II.</vt:lpstr>
      <vt:lpstr>Příliš vysoký přívod hořčíku</vt:lpstr>
      <vt:lpstr>Výživová doporučení pro ČR</vt:lpstr>
      <vt:lpstr>Osoby ve zvýšeném riziku nedostatku Mg</vt:lpstr>
      <vt:lpstr>Obecná doporučení vzhledem k hořčíku a zdraví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Hořčík a zdraví</dc:title>
  <dc:creator>Zuzana Derflerová Brázdová</dc:creator>
  <cp:lastModifiedBy>Zuzana Derflerová Brázdová</cp:lastModifiedBy>
  <cp:revision>15</cp:revision>
  <cp:lastPrinted>2018-04-20T08:15:41Z</cp:lastPrinted>
  <dcterms:created xsi:type="dcterms:W3CDTF">2018-04-19T07:39:45Z</dcterms:created>
  <dcterms:modified xsi:type="dcterms:W3CDTF">2020-03-23T14:19:29Z</dcterms:modified>
</cp:coreProperties>
</file>