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56" r:id="rId2"/>
    <p:sldId id="345" r:id="rId3"/>
    <p:sldId id="354" r:id="rId4"/>
    <p:sldId id="348" r:id="rId5"/>
    <p:sldId id="355" r:id="rId6"/>
    <p:sldId id="304" r:id="rId7"/>
    <p:sldId id="351" r:id="rId8"/>
    <p:sldId id="256" r:id="rId9"/>
    <p:sldId id="257" r:id="rId10"/>
    <p:sldId id="258" r:id="rId11"/>
    <p:sldId id="259" r:id="rId12"/>
    <p:sldId id="260" r:id="rId13"/>
    <p:sldId id="271" r:id="rId14"/>
    <p:sldId id="272" r:id="rId15"/>
    <p:sldId id="261" r:id="rId16"/>
    <p:sldId id="349" r:id="rId17"/>
    <p:sldId id="350" r:id="rId18"/>
    <p:sldId id="275" r:id="rId19"/>
    <p:sldId id="274" r:id="rId20"/>
    <p:sldId id="263" r:id="rId21"/>
    <p:sldId id="264" r:id="rId22"/>
    <p:sldId id="265" r:id="rId23"/>
    <p:sldId id="266" r:id="rId24"/>
    <p:sldId id="267" r:id="rId25"/>
    <p:sldId id="306" r:id="rId26"/>
    <p:sldId id="268" r:id="rId27"/>
    <p:sldId id="307" r:id="rId28"/>
    <p:sldId id="269" r:id="rId29"/>
    <p:sldId id="270" r:id="rId30"/>
    <p:sldId id="276" r:id="rId31"/>
    <p:sldId id="308" r:id="rId32"/>
    <p:sldId id="309" r:id="rId33"/>
    <p:sldId id="277" r:id="rId34"/>
    <p:sldId id="310" r:id="rId35"/>
    <p:sldId id="311" r:id="rId36"/>
    <p:sldId id="284" r:id="rId37"/>
    <p:sldId id="359" r:id="rId38"/>
    <p:sldId id="357" r:id="rId39"/>
    <p:sldId id="358" r:id="rId40"/>
    <p:sldId id="312" r:id="rId41"/>
    <p:sldId id="313" r:id="rId42"/>
    <p:sldId id="314" r:id="rId43"/>
    <p:sldId id="317" r:id="rId44"/>
    <p:sldId id="318" r:id="rId45"/>
    <p:sldId id="319" r:id="rId46"/>
    <p:sldId id="320" r:id="rId47"/>
    <p:sldId id="361" r:id="rId48"/>
    <p:sldId id="362" r:id="rId49"/>
    <p:sldId id="293" r:id="rId50"/>
    <p:sldId id="294" r:id="rId51"/>
    <p:sldId id="295" r:id="rId52"/>
    <p:sldId id="296" r:id="rId53"/>
    <p:sldId id="321" r:id="rId54"/>
    <p:sldId id="322" r:id="rId55"/>
    <p:sldId id="323" r:id="rId56"/>
    <p:sldId id="324" r:id="rId57"/>
    <p:sldId id="325" r:id="rId58"/>
    <p:sldId id="326" r:id="rId59"/>
    <p:sldId id="360" r:id="rId60"/>
    <p:sldId id="327" r:id="rId61"/>
    <p:sldId id="331" r:id="rId62"/>
    <p:sldId id="332" r:id="rId63"/>
    <p:sldId id="333" r:id="rId64"/>
    <p:sldId id="334" r:id="rId65"/>
    <p:sldId id="335" r:id="rId66"/>
  </p:sldIdLst>
  <p:sldSz cx="12192000" cy="6858000"/>
  <p:notesSz cx="6858000" cy="9144000"/>
  <p:custDataLst>
    <p:tags r:id="rId68"/>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534" y="90"/>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4.10.2018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bi.nlm.nih.gov/books/bv.fcgi?rid=.0Ro-J6IjB5X1tVJ4y69HaaqDDXiFTqm9rTKcB35A"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www.ncbi.nlm.nih.gov/books/bv.fcgi?rid=.0NOfdPlxhJod1Kdz2_mY2T0Z0hkU4r_k8pQ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5068D-A757-4671-91C7-FCD8CD2125DF}" type="slidenum">
              <a:rPr lang="cs-CZ" altLang="cs-CZ" b="1" i="1">
                <a:latin typeface="Arial" charset="0"/>
              </a:rPr>
              <a:pPr fontAlgn="base">
                <a:spcBef>
                  <a:spcPct val="0"/>
                </a:spcBef>
                <a:spcAft>
                  <a:spcPct val="0"/>
                </a:spcAft>
              </a:pPr>
              <a:t>15</a:t>
            </a:fld>
            <a:endParaRPr lang="cs-CZ" altLang="cs-CZ" b="1" i="1">
              <a:latin typeface="Arial CE" pitchFamily="34" charset="0"/>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smtClean="0"/>
          </a:p>
        </p:txBody>
      </p:sp>
    </p:spTree>
    <p:extLst>
      <p:ext uri="{BB962C8B-B14F-4D97-AF65-F5344CB8AC3E}">
        <p14:creationId xmlns:p14="http://schemas.microsoft.com/office/powerpoint/2010/main" val="192605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F0A1B-9A95-499D-9EA4-9014FD706C0D}" type="slidenum">
              <a:rPr lang="cs-CZ" altLang="cs-CZ" b="1" i="1">
                <a:latin typeface="Arial" charset="0"/>
              </a:rPr>
              <a:pPr fontAlgn="base">
                <a:spcBef>
                  <a:spcPct val="0"/>
                </a:spcBef>
                <a:spcAft>
                  <a:spcPct val="0"/>
                </a:spcAft>
              </a:pPr>
              <a:t>24</a:t>
            </a:fld>
            <a:endParaRPr lang="cs-CZ" altLang="cs-CZ" b="1" i="1">
              <a:latin typeface="Arial CE" pitchFamily="34" charset="0"/>
            </a:endParaRPr>
          </a:p>
        </p:txBody>
      </p:sp>
      <p:sp>
        <p:nvSpPr>
          <p:cNvPr id="2867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smtClean="0"/>
          </a:p>
        </p:txBody>
      </p:sp>
    </p:spTree>
    <p:extLst>
      <p:ext uri="{BB962C8B-B14F-4D97-AF65-F5344CB8AC3E}">
        <p14:creationId xmlns:p14="http://schemas.microsoft.com/office/powerpoint/2010/main" val="93784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30</a:t>
            </a:fld>
            <a:endParaRPr lang="cs-CZ" altLang="cs-CZ" sz="1200" smtClean="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57649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58</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smtClean="0">
                <a:latin typeface="Arial" panose="020B0604020202020204" pitchFamily="34" charset="0"/>
              </a:rPr>
              <a:t>Multi-store (Atkinson-Shiffrin memory model)</a:t>
            </a:r>
          </a:p>
          <a:p>
            <a:pPr eaLnBrk="1" hangingPunct="1"/>
            <a:r>
              <a:rPr lang="en-US" altLang="cs-CZ" dirty="0" smtClean="0">
                <a:latin typeface="Arial" panose="020B0604020202020204" pitchFamily="34" charset="0"/>
                <a:hlinkClick r:id="rId3" tooltip="Multistore model.png"/>
              </a:rPr>
              <a:t> </a:t>
            </a:r>
            <a:endParaRPr lang="en-US" altLang="cs-CZ" dirty="0" smtClean="0">
              <a:latin typeface="Arial" panose="020B0604020202020204" pitchFamily="34" charset="0"/>
            </a:endParaRPr>
          </a:p>
          <a:p>
            <a:pPr eaLnBrk="1" hangingPunct="1"/>
            <a:r>
              <a:rPr lang="en-US" altLang="cs-CZ" dirty="0" smtClean="0">
                <a:latin typeface="Arial" panose="020B0604020202020204" pitchFamily="34" charset="0"/>
              </a:rPr>
              <a:t>The multi-store model (also known as </a:t>
            </a:r>
            <a:r>
              <a:rPr lang="en-US" altLang="cs-CZ" dirty="0" smtClean="0">
                <a:latin typeface="Arial" panose="020B0604020202020204" pitchFamily="34" charset="0"/>
                <a:hlinkClick r:id="rId4" tooltip="Atkinson-Shiffrin memory model"/>
              </a:rPr>
              <a:t>Atkinson-Shiffrin memory model</a:t>
            </a:r>
            <a:r>
              <a:rPr lang="en-US" altLang="cs-CZ" dirty="0" smtClean="0">
                <a:latin typeface="Arial" panose="020B0604020202020204" pitchFamily="34" charset="0"/>
              </a:rPr>
              <a:t>) was first </a:t>
            </a:r>
            <a:r>
              <a:rPr lang="en-US" altLang="cs-CZ" dirty="0" err="1" smtClean="0">
                <a:latin typeface="Arial" panose="020B0604020202020204" pitchFamily="34" charset="0"/>
              </a:rPr>
              <a:t>recognised</a:t>
            </a:r>
            <a:r>
              <a:rPr lang="en-US" altLang="cs-CZ" dirty="0" smtClean="0">
                <a:latin typeface="Arial" panose="020B0604020202020204" pitchFamily="34" charset="0"/>
              </a:rPr>
              <a:t> in 1968 by </a:t>
            </a:r>
            <a:r>
              <a:rPr lang="en-US" altLang="cs-CZ" dirty="0" smtClean="0">
                <a:latin typeface="Arial" panose="020B0604020202020204" pitchFamily="34" charset="0"/>
                <a:hlinkClick r:id="rId5" tooltip="Richard C. Atkinson"/>
              </a:rPr>
              <a:t>Atkinson</a:t>
            </a:r>
            <a:r>
              <a:rPr lang="en-US" altLang="cs-CZ" dirty="0" smtClean="0">
                <a:latin typeface="Arial" panose="020B0604020202020204" pitchFamily="34" charset="0"/>
              </a:rPr>
              <a:t> and </a:t>
            </a:r>
            <a:r>
              <a:rPr lang="en-US" altLang="cs-CZ" dirty="0" smtClean="0">
                <a:latin typeface="Arial" panose="020B0604020202020204" pitchFamily="34" charset="0"/>
                <a:hlinkClick r:id="rId6" tooltip="Richard Shiffrin"/>
              </a:rPr>
              <a:t>Shiffrin</a:t>
            </a:r>
            <a:r>
              <a:rPr lang="en-US" altLang="cs-CZ" dirty="0" smtClean="0">
                <a:latin typeface="Arial" panose="020B0604020202020204" pitchFamily="34" charset="0"/>
              </a:rPr>
              <a:t>.</a:t>
            </a:r>
          </a:p>
          <a:p>
            <a:pPr eaLnBrk="1" hangingPunct="1"/>
            <a:r>
              <a:rPr lang="en-US" altLang="cs-CZ" dirty="0" smtClean="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smtClean="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smtClean="0">
                <a:latin typeface="Arial" panose="020B0604020202020204" pitchFamily="34" charset="0"/>
              </a:rPr>
              <a:t>unnaffected</a:t>
            </a:r>
            <a:r>
              <a:rPr lang="en-US" altLang="cs-CZ" dirty="0" smtClean="0">
                <a:latin typeface="Arial" panose="020B0604020202020204" pitchFamily="34" charset="0"/>
              </a:rPr>
              <a:t>, such as visual (pictures).</a:t>
            </a:r>
          </a:p>
          <a:p>
            <a:pPr eaLnBrk="1" hangingPunct="1"/>
            <a:r>
              <a:rPr lang="en-US" altLang="cs-CZ" dirty="0" smtClean="0">
                <a:latin typeface="Arial" panose="020B0604020202020204" pitchFamily="34" charset="0"/>
              </a:rPr>
              <a:t>It also shows the sensory store as a single unit whilst we know that the sensory store is split up into 5 different parts:</a:t>
            </a:r>
          </a:p>
          <a:p>
            <a:pPr eaLnBrk="1" hangingPunct="1"/>
            <a:r>
              <a:rPr lang="en-US" altLang="cs-CZ" dirty="0" smtClean="0">
                <a:latin typeface="Arial" panose="020B0604020202020204" pitchFamily="34" charset="0"/>
              </a:rPr>
              <a:t>taste </a:t>
            </a:r>
          </a:p>
          <a:p>
            <a:pPr eaLnBrk="1" hangingPunct="1"/>
            <a:r>
              <a:rPr lang="en-US" altLang="cs-CZ" dirty="0" smtClean="0">
                <a:latin typeface="Arial" panose="020B0604020202020204" pitchFamily="34" charset="0"/>
              </a:rPr>
              <a:t>touch </a:t>
            </a:r>
          </a:p>
          <a:p>
            <a:pPr eaLnBrk="1" hangingPunct="1"/>
            <a:r>
              <a:rPr lang="en-US" altLang="cs-CZ" dirty="0" smtClean="0">
                <a:latin typeface="Arial" panose="020B0604020202020204" pitchFamily="34" charset="0"/>
              </a:rPr>
              <a:t>visual </a:t>
            </a:r>
          </a:p>
          <a:p>
            <a:pPr eaLnBrk="1" hangingPunct="1"/>
            <a:r>
              <a:rPr lang="en-US" altLang="cs-CZ" dirty="0" smtClean="0">
                <a:latin typeface="Arial" panose="020B0604020202020204" pitchFamily="34" charset="0"/>
              </a:rPr>
              <a:t>acoustic </a:t>
            </a:r>
          </a:p>
          <a:p>
            <a:pPr eaLnBrk="1" hangingPunct="1"/>
            <a:r>
              <a:rPr lang="en-US" altLang="cs-CZ" dirty="0" smtClean="0">
                <a:latin typeface="Arial" panose="020B0604020202020204" pitchFamily="34" charset="0"/>
              </a:rPr>
              <a:t>smell </a:t>
            </a:r>
          </a:p>
          <a:p>
            <a:pPr eaLnBrk="1" hangingPunct="1">
              <a:lnSpc>
                <a:spcPct val="80000"/>
              </a:lnSpc>
            </a:pPr>
            <a:endParaRPr lang="en-US" altLang="cs-CZ" sz="800" dirty="0" smtClean="0">
              <a:latin typeface="Arial" panose="020B0604020202020204" pitchFamily="34" charset="0"/>
            </a:endParaRPr>
          </a:p>
          <a:p>
            <a:pPr eaLnBrk="1" hangingPunct="1">
              <a:lnSpc>
                <a:spcPct val="80000"/>
              </a:lnSpc>
            </a:pPr>
            <a:endParaRPr lang="en-US" altLang="cs-CZ" sz="800" b="1" dirty="0" smtClean="0">
              <a:latin typeface="Arial" panose="020B0604020202020204" pitchFamily="34" charset="0"/>
            </a:endParaRPr>
          </a:p>
          <a:p>
            <a:pPr eaLnBrk="1" hangingPunct="1">
              <a:lnSpc>
                <a:spcPct val="80000"/>
              </a:lnSpc>
            </a:pPr>
            <a:endParaRPr lang="en-US" altLang="cs-CZ" sz="800" b="1" dirty="0" smtClean="0">
              <a:latin typeface="Arial" panose="020B0604020202020204" pitchFamily="34" charset="0"/>
            </a:endParaRPr>
          </a:p>
          <a:p>
            <a:r>
              <a:rPr lang="en-US" sz="1200" b="1" kern="1200" dirty="0" smtClean="0">
                <a:solidFill>
                  <a:schemeClr val="tx1"/>
                </a:solidFill>
                <a:effectLst/>
                <a:latin typeface="Arial" charset="0"/>
                <a:ea typeface="+mn-ea"/>
                <a:cs typeface="+mn-cs"/>
              </a:rPr>
              <a:t>SENSORY, SHORT-TERM AND LONG-TERM MEMORY</a:t>
            </a:r>
            <a:r>
              <a:rPr lang="en-US" sz="1200" kern="1200" dirty="0" smtClean="0">
                <a:solidFill>
                  <a:schemeClr val="tx1"/>
                </a:solidFill>
                <a:effectLst/>
                <a:latin typeface="Arial" charset="0"/>
                <a:ea typeface="+mn-ea"/>
                <a:cs typeface="+mn-cs"/>
              </a:rPr>
              <a:t>     </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smtClean="0">
                <a:solidFill>
                  <a:schemeClr val="tx1"/>
                </a:solidFill>
                <a:effectLst/>
                <a:latin typeface="Arial" charset="0"/>
                <a:ea typeface="+mn-ea"/>
                <a:cs typeface="+mn-cs"/>
              </a:rPr>
              <a:t>sensory memory</a:t>
            </a:r>
            <a:r>
              <a:rPr lang="en-US" sz="1200" kern="1200" dirty="0" smtClean="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smtClean="0">
                <a:solidFill>
                  <a:schemeClr val="tx1"/>
                </a:solidFill>
                <a:effectLst/>
                <a:latin typeface="Arial" charset="0"/>
                <a:ea typeface="+mn-ea"/>
                <a:cs typeface="+mn-cs"/>
              </a:rPr>
              <a:t>short-term memory</a:t>
            </a:r>
            <a:r>
              <a:rPr lang="en-US" sz="1200" kern="1200" dirty="0" smtClean="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smtClean="0">
              <a:solidFill>
                <a:schemeClr val="tx1"/>
              </a:solidFill>
              <a:effectLst/>
              <a:latin typeface="Arial" charset="0"/>
              <a:ea typeface="+mn-ea"/>
              <a:cs typeface="+mn-cs"/>
            </a:endParaRPr>
          </a:p>
          <a:p>
            <a:r>
              <a:rPr lang="cs-CZ"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smtClean="0">
                <a:solidFill>
                  <a:schemeClr val="tx1"/>
                </a:solidFill>
                <a:effectLst/>
                <a:latin typeface="Arial" charset="0"/>
                <a:ea typeface="+mn-ea"/>
                <a:cs typeface="+mn-cs"/>
              </a:rPr>
              <a:t>“working memory” </a:t>
            </a:r>
            <a:r>
              <a:rPr lang="en-US" sz="1200" kern="1200" dirty="0" smtClean="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Once the piece of information has been stored in your </a:t>
            </a:r>
            <a:r>
              <a:rPr lang="en-US" sz="1200" b="1" kern="1200" dirty="0" smtClean="0">
                <a:solidFill>
                  <a:schemeClr val="tx1"/>
                </a:solidFill>
                <a:effectLst/>
                <a:latin typeface="Arial" charset="0"/>
                <a:ea typeface="+mn-ea"/>
                <a:cs typeface="+mn-cs"/>
              </a:rPr>
              <a:t>long-term memory</a:t>
            </a:r>
            <a:r>
              <a:rPr lang="en-US" sz="1200" kern="1200" dirty="0" smtClean="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smtClean="0">
              <a:solidFill>
                <a:schemeClr val="tx1"/>
              </a:solidFill>
              <a:effectLst/>
              <a:latin typeface="Arial" charset="0"/>
              <a:ea typeface="+mn-ea"/>
              <a:cs typeface="+mn-cs"/>
            </a:endParaRPr>
          </a:p>
          <a:p>
            <a:pPr eaLnBrk="1" hangingPunct="1">
              <a:lnSpc>
                <a:spcPct val="80000"/>
              </a:lnSpc>
            </a:pPr>
            <a:endParaRPr lang="en-US" altLang="cs-CZ" sz="800" dirty="0" smtClean="0">
              <a:latin typeface="Arial" panose="020B0604020202020204" pitchFamily="34" charset="0"/>
            </a:endParaRPr>
          </a:p>
          <a:p>
            <a:pPr eaLnBrk="1" hangingPunct="1">
              <a:lnSpc>
                <a:spcPct val="80000"/>
              </a:lnSpc>
            </a:pPr>
            <a:endParaRPr lang="en-US" altLang="cs-CZ" sz="800" dirty="0" smtClean="0">
              <a:latin typeface="Arial" panose="020B0604020202020204" pitchFamily="34" charset="0"/>
            </a:endParaRPr>
          </a:p>
          <a:p>
            <a:pPr eaLnBrk="1" hangingPunct="1">
              <a:lnSpc>
                <a:spcPct val="80000"/>
              </a:lnSpc>
            </a:pPr>
            <a:r>
              <a:rPr lang="en-US" altLang="cs-CZ" sz="800" dirty="0" smtClean="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smtClean="0">
                <a:latin typeface="Arial" panose="020B0604020202020204" pitchFamily="34" charset="0"/>
              </a:rPr>
            </a:br>
            <a:r>
              <a:rPr lang="en-US" altLang="cs-CZ" sz="800" dirty="0" smtClean="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smtClean="0">
              <a:latin typeface="Arial" panose="020B0604020202020204" pitchFamily="34" charset="0"/>
            </a:endParaRPr>
          </a:p>
          <a:p>
            <a:pPr eaLnBrk="1" hangingPunct="1">
              <a:lnSpc>
                <a:spcPct val="80000"/>
              </a:lnSpc>
            </a:pPr>
            <a:r>
              <a:rPr lang="en-US" altLang="cs-CZ" sz="800" dirty="0" smtClean="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smtClean="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smtClean="0">
                <a:latin typeface="Arial" panose="020B0604020202020204" pitchFamily="34" charset="0"/>
              </a:rPr>
              <a:t>recency</a:t>
            </a:r>
            <a:r>
              <a:rPr lang="en-US" altLang="cs-CZ" sz="800" dirty="0" smtClean="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smtClean="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smtClean="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59</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mtClean="0">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smtClean="0">
                <a:latin typeface="Arial" panose="020B0604020202020204" pitchFamily="34" charset="0"/>
              </a:rPr>
            </a:br>
            <a:r>
              <a:rPr lang="en-US" altLang="cs-CZ" smtClean="0">
                <a:latin typeface="Arial" panose="020B0604020202020204" pitchFamily="34" charset="0"/>
              </a:rPr>
              <a:t/>
            </a:r>
            <a:br>
              <a:rPr lang="en-US" altLang="cs-CZ" smtClean="0">
                <a:latin typeface="Arial" panose="020B0604020202020204" pitchFamily="34" charset="0"/>
              </a:rPr>
            </a:br>
            <a:endParaRPr lang="en-US" altLang="cs-CZ" smtClean="0">
              <a:latin typeface="Arial" panose="020B0604020202020204" pitchFamily="34" charset="0"/>
            </a:endParaRPr>
          </a:p>
          <a:p>
            <a:pPr eaLnBrk="1" hangingPunct="1"/>
            <a:r>
              <a:rPr lang="en-US" altLang="cs-CZ" smtClean="0">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smtClean="0">
                <a:latin typeface="Arial" panose="020B0604020202020204" pitchFamily="34" charset="0"/>
              </a:rPr>
              <a:t>The parts of the brain involved in the acquisition of complex motor skills are the cerebellum and putamen (see </a:t>
            </a:r>
            <a:r>
              <a:rPr lang="en-US" altLang="cs-CZ" b="1" smtClean="0">
                <a:latin typeface="Arial" panose="020B0604020202020204" pitchFamily="34" charset="0"/>
                <a:hlinkClick r:id="" action="ppaction://noaction"/>
              </a:rPr>
              <a:t>Figure 24</a:t>
            </a:r>
            <a:r>
              <a:rPr lang="en-US" altLang="cs-CZ" b="1" smtClean="0">
                <a:latin typeface="Arial" panose="020B0604020202020204" pitchFamily="34" charset="0"/>
              </a:rPr>
              <a:t>). Deeply ingrained habits are stored in the </a:t>
            </a:r>
            <a:r>
              <a:rPr lang="en-US" altLang="cs-CZ" b="1" smtClean="0">
                <a:latin typeface="Arial" panose="020B0604020202020204" pitchFamily="34" charset="0"/>
                <a:hlinkClick r:id="rId3"/>
              </a:rPr>
              <a:t>caudate nucleus</a:t>
            </a:r>
            <a:r>
              <a:rPr lang="en-US" altLang="cs-CZ" smtClean="0">
                <a:latin typeface="Arial" panose="020B0604020202020204" pitchFamily="34" charset="0"/>
              </a:rPr>
              <a:t>. </a:t>
            </a:r>
          </a:p>
          <a:p>
            <a:pPr eaLnBrk="1" hangingPunct="1"/>
            <a:r>
              <a:rPr lang="en-US" altLang="cs-CZ" smtClean="0">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smtClean="0">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smtClean="0">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smtClean="0">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smtClean="0">
              <a:latin typeface="Arial" panose="020B0604020202020204" pitchFamily="34" charset="0"/>
            </a:endParaRPr>
          </a:p>
          <a:p>
            <a:pPr eaLnBrk="1" hangingPunct="1">
              <a:lnSpc>
                <a:spcPct val="90000"/>
              </a:lnSpc>
            </a:pPr>
            <a:endParaRPr lang="en-US" altLang="cs-CZ" sz="900" smtClean="0">
              <a:latin typeface="Arial" panose="020B0604020202020204" pitchFamily="34" charset="0"/>
            </a:endParaRPr>
          </a:p>
          <a:p>
            <a:pPr eaLnBrk="1" hangingPunct="1">
              <a:lnSpc>
                <a:spcPct val="90000"/>
              </a:lnSpc>
            </a:pPr>
            <a:r>
              <a:rPr lang="en-US" altLang="cs-CZ" sz="900" smtClean="0">
                <a:latin typeface="Arial" panose="020B0604020202020204" pitchFamily="34" charset="0"/>
              </a:rPr>
              <a:t>Implicit Memory Can Be Nonassociative or Associative</a:t>
            </a:r>
          </a:p>
          <a:p>
            <a:pPr eaLnBrk="1" hangingPunct="1">
              <a:lnSpc>
                <a:spcPct val="90000"/>
              </a:lnSpc>
            </a:pPr>
            <a:endParaRPr lang="en-US" altLang="cs-CZ" sz="900" smtClean="0">
              <a:latin typeface="Arial" panose="020B0604020202020204" pitchFamily="34" charset="0"/>
            </a:endParaRPr>
          </a:p>
          <a:p>
            <a:pPr eaLnBrk="1" hangingPunct="1">
              <a:lnSpc>
                <a:spcPct val="90000"/>
              </a:lnSpc>
            </a:pPr>
            <a:r>
              <a:rPr lang="en-US" altLang="cs-CZ" sz="900" smtClean="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smtClean="0">
              <a:latin typeface="Arial" panose="020B0604020202020204" pitchFamily="34" charset="0"/>
            </a:endParaRPr>
          </a:p>
          <a:p>
            <a:pPr eaLnBrk="1" hangingPunct="1">
              <a:lnSpc>
                <a:spcPct val="90000"/>
              </a:lnSpc>
            </a:pPr>
            <a:r>
              <a:rPr lang="en-US" altLang="cs-CZ" sz="900" smtClean="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smtClean="0">
                <a:latin typeface="Arial" panose="020B0604020202020204" pitchFamily="34" charset="0"/>
              </a:rPr>
              <a:t>Habituation </a:t>
            </a:r>
            <a:r>
              <a:rPr lang="en-US" altLang="cs-CZ" sz="900" smtClean="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smtClean="0">
                <a:latin typeface="Arial" panose="020B0604020202020204" pitchFamily="34" charset="0"/>
              </a:rPr>
              <a:t>Sensitization </a:t>
            </a:r>
            <a:r>
              <a:rPr lang="en-US" altLang="cs-CZ" sz="900" smtClean="0">
                <a:latin typeface="Arial" panose="020B0604020202020204" pitchFamily="34" charset="0"/>
              </a:rPr>
              <a:t>(or </a:t>
            </a:r>
            <a:r>
              <a:rPr lang="en-US" altLang="cs-CZ" sz="900" i="1" smtClean="0">
                <a:latin typeface="Arial" panose="020B0604020202020204" pitchFamily="34" charset="0"/>
              </a:rPr>
              <a:t>pseudoconditioning</a:t>
            </a:r>
            <a:r>
              <a:rPr lang="en-US" altLang="cs-CZ" sz="900" smtClean="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smtClean="0">
                <a:latin typeface="Arial" panose="020B0604020202020204" pitchFamily="34" charset="0"/>
              </a:rPr>
              <a:t>dishabituation. </a:t>
            </a:r>
            <a:r>
              <a:rPr lang="en-US" altLang="cs-CZ" sz="900" smtClean="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smtClean="0">
              <a:latin typeface="Arial" panose="020B0604020202020204" pitchFamily="34" charset="0"/>
            </a:endParaRPr>
          </a:p>
          <a:p>
            <a:pPr eaLnBrk="1" hangingPunct="1">
              <a:lnSpc>
                <a:spcPct val="90000"/>
              </a:lnSpc>
            </a:pPr>
            <a:r>
              <a:rPr lang="en-US" altLang="cs-CZ" sz="900" smtClean="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smtClean="0">
              <a:latin typeface="Arial" panose="020B0604020202020204" pitchFamily="34" charset="0"/>
            </a:endParaRPr>
          </a:p>
          <a:p>
            <a:pPr eaLnBrk="1" hangingPunct="1">
              <a:lnSpc>
                <a:spcPct val="90000"/>
              </a:lnSpc>
            </a:pPr>
            <a:r>
              <a:rPr lang="en-US" altLang="cs-CZ" sz="900" smtClean="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smtClean="0">
              <a:latin typeface="Arial" panose="020B0604020202020204" pitchFamily="34" charset="0"/>
            </a:endParaRPr>
          </a:p>
          <a:p>
            <a:pPr eaLnBrk="1" hangingPunct="1">
              <a:lnSpc>
                <a:spcPct val="90000"/>
              </a:lnSpc>
            </a:pPr>
            <a:endParaRPr lang="en-US" altLang="cs-CZ" sz="900" smtClean="0">
              <a:latin typeface="Arial" panose="020B0604020202020204" pitchFamily="34" charset="0"/>
            </a:endParaRPr>
          </a:p>
        </p:txBody>
      </p:sp>
    </p:spTree>
    <p:extLst>
      <p:ext uri="{BB962C8B-B14F-4D97-AF65-F5344CB8AC3E}">
        <p14:creationId xmlns:p14="http://schemas.microsoft.com/office/powerpoint/2010/main" val="304564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62</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smtClean="0">
                <a:latin typeface="Arial" panose="020B0604020202020204" pitchFamily="34" charset="0"/>
                <a:cs typeface="Arial" panose="020B0604020202020204" pitchFamily="34" charset="0"/>
              </a:rPr>
              <a:t>Pavlov's experiment</a:t>
            </a:r>
          </a:p>
          <a:p>
            <a:pPr marL="228600" indent="-228600" eaLnBrk="1" hangingPunct="1"/>
            <a:r>
              <a:rPr lang="en-US" altLang="cs-CZ" smtClean="0">
                <a:latin typeface="Arial" panose="020B0604020202020204" pitchFamily="34" charset="0"/>
                <a:cs typeface="Arial" panose="020B0604020202020204" pitchFamily="34" charset="0"/>
              </a:rPr>
              <a:t>One of Pavlov’s dogs with a surgically implanted </a:t>
            </a:r>
            <a:r>
              <a:rPr lang="en-US" altLang="cs-CZ" smtClean="0">
                <a:latin typeface="Arial" panose="020B0604020202020204" pitchFamily="34" charset="0"/>
                <a:cs typeface="Arial" panose="020B0604020202020204" pitchFamily="34" charset="0"/>
                <a:hlinkClick r:id="rId3" tooltip="Cannula"/>
              </a:rPr>
              <a:t>cannula</a:t>
            </a:r>
            <a:r>
              <a:rPr lang="en-US" altLang="cs-CZ" smtClean="0">
                <a:latin typeface="Arial" panose="020B0604020202020204" pitchFamily="34" charset="0"/>
                <a:cs typeface="Arial" panose="020B0604020202020204" pitchFamily="34" charset="0"/>
              </a:rPr>
              <a:t> to measure </a:t>
            </a:r>
            <a:r>
              <a:rPr lang="en-US" altLang="cs-CZ" smtClean="0">
                <a:latin typeface="Arial" panose="020B0604020202020204" pitchFamily="34" charset="0"/>
                <a:cs typeface="Arial" panose="020B0604020202020204" pitchFamily="34" charset="0"/>
                <a:hlinkClick r:id="rId4" tooltip="Salivation"/>
              </a:rPr>
              <a:t>salivation</a:t>
            </a:r>
            <a:r>
              <a:rPr lang="en-US" altLang="cs-CZ" smtClean="0">
                <a:latin typeface="Arial" panose="020B0604020202020204" pitchFamily="34" charset="0"/>
                <a:cs typeface="Arial" panose="020B0604020202020204" pitchFamily="34" charset="0"/>
              </a:rPr>
              <a:t>, Pavlov Museum, 2005</a:t>
            </a:r>
          </a:p>
          <a:p>
            <a:pPr marL="228600" indent="-228600" eaLnBrk="1" hangingPunct="1"/>
            <a:r>
              <a:rPr lang="en-US" altLang="cs-CZ" smtClean="0">
                <a:latin typeface="Arial" panose="020B0604020202020204" pitchFamily="34" charset="0"/>
                <a:cs typeface="Arial" panose="020B0604020202020204" pitchFamily="34" charset="0"/>
              </a:rPr>
              <a:t>The original and most famous example of classical conditioning involved the </a:t>
            </a:r>
            <a:r>
              <a:rPr lang="en-US" altLang="cs-CZ" smtClean="0">
                <a:latin typeface="Arial" panose="020B0604020202020204" pitchFamily="34" charset="0"/>
                <a:cs typeface="Arial" panose="020B0604020202020204" pitchFamily="34" charset="0"/>
                <a:hlinkClick r:id="rId5" tooltip="Saliva"/>
              </a:rPr>
              <a:t>salivary</a:t>
            </a:r>
            <a:r>
              <a:rPr lang="en-US" altLang="cs-CZ" smtClean="0">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smtClean="0">
                <a:latin typeface="Arial" panose="020B0604020202020204" pitchFamily="34" charset="0"/>
                <a:cs typeface="Arial" panose="020B0604020202020204" pitchFamily="34" charset="0"/>
              </a:rPr>
              <a:t>psychic secretions</a:t>
            </a:r>
            <a:r>
              <a:rPr lang="en-US" altLang="cs-CZ" smtClean="0">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smtClean="0">
                <a:latin typeface="Arial" panose="020B0604020202020204" pitchFamily="34" charset="0"/>
                <a:cs typeface="Arial" panose="020B0604020202020204" pitchFamily="34" charset="0"/>
              </a:rPr>
              <a:t>associated</a:t>
            </a:r>
            <a:r>
              <a:rPr lang="en-US" altLang="cs-CZ" smtClean="0">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smtClean="0">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smtClean="0">
                <a:latin typeface="Arial" panose="020B0604020202020204" pitchFamily="34" charset="0"/>
                <a:cs typeface="Arial" panose="020B0604020202020204" pitchFamily="34" charset="0"/>
              </a:rPr>
              <a:t>Habituation:</a:t>
            </a:r>
            <a:r>
              <a:rPr lang="en-US" altLang="cs-CZ" sz="1000" smtClean="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smtClean="0">
                <a:latin typeface="Arial" panose="020B0604020202020204" pitchFamily="34" charset="0"/>
                <a:cs typeface="Arial" panose="020B0604020202020204" pitchFamily="34" charset="0"/>
              </a:rPr>
              <a:t>Classical conditioning (Pavlov):</a:t>
            </a:r>
            <a:r>
              <a:rPr lang="en-US" altLang="cs-CZ" sz="1000" smtClean="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smtClean="0">
                <a:latin typeface="Arial" panose="020B0604020202020204" pitchFamily="34" charset="0"/>
                <a:cs typeface="Arial" panose="020B0604020202020204" pitchFamily="34" charset="0"/>
              </a:rPr>
              <a:t>Elements of classical conditioning</a:t>
            </a:r>
            <a:r>
              <a:rPr lang="en-US" altLang="cs-CZ" sz="1000" smtClean="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Unconditioned stimulus (UCS):</a:t>
            </a:r>
            <a:r>
              <a:rPr lang="en-US" altLang="cs-CZ" sz="1000" smtClean="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Unconditioned response (UCR):</a:t>
            </a:r>
            <a:r>
              <a:rPr lang="en-US" altLang="cs-CZ" sz="1000" smtClean="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Conditioned stimulus (CS):</a:t>
            </a:r>
            <a:r>
              <a:rPr lang="en-US" altLang="cs-CZ" sz="1000" smtClean="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Conditioned response (CR):</a:t>
            </a:r>
            <a:r>
              <a:rPr lang="en-US" altLang="cs-CZ" sz="1000" smtClean="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smtClean="0">
                <a:latin typeface="Arial" panose="020B0604020202020204" pitchFamily="34" charset="0"/>
                <a:cs typeface="Arial" panose="020B0604020202020204" pitchFamily="34" charset="0"/>
              </a:rPr>
              <a:t>Pavlov’s experiment</a:t>
            </a:r>
            <a:r>
              <a:rPr lang="en-US" altLang="cs-CZ" sz="1000" smtClean="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smtClean="0">
                <a:latin typeface="Arial" panose="020B0604020202020204" pitchFamily="34" charset="0"/>
                <a:cs typeface="Arial" panose="020B0604020202020204" pitchFamily="34" charset="0"/>
              </a:rPr>
              <a:t>Principles of classical conditioning</a:t>
            </a:r>
            <a:r>
              <a:rPr lang="en-US" altLang="cs-CZ" sz="1000" smtClean="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Extinction:</a:t>
            </a:r>
            <a:r>
              <a:rPr lang="en-US" altLang="cs-CZ" sz="1000" smtClean="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Spontaneous recovery:</a:t>
            </a:r>
            <a:r>
              <a:rPr lang="en-US" altLang="cs-CZ" sz="1000" smtClean="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Generalization:</a:t>
            </a:r>
            <a:r>
              <a:rPr lang="en-US" altLang="cs-CZ" sz="1000" smtClean="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Discrimination:</a:t>
            </a:r>
            <a:r>
              <a:rPr lang="en-US" altLang="cs-CZ" sz="1000" smtClean="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smtClean="0">
                <a:latin typeface="Arial" panose="020B0604020202020204" pitchFamily="34" charset="0"/>
                <a:cs typeface="Arial" panose="020B0604020202020204" pitchFamily="34" charset="0"/>
              </a:rPr>
              <a:t>conditional reflexes</a:t>
            </a:r>
            <a:r>
              <a:rPr lang="en-US" altLang="cs-CZ" sz="700" smtClean="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 </a:t>
            </a:r>
            <a:br>
              <a:rPr lang="en-US" altLang="cs-CZ" sz="700" smtClean="0">
                <a:latin typeface="Arial" panose="020B0604020202020204" pitchFamily="34" charset="0"/>
                <a:cs typeface="Arial" panose="020B0604020202020204" pitchFamily="34" charset="0"/>
              </a:rPr>
            </a:br>
            <a:r>
              <a:rPr lang="en-US" altLang="cs-CZ" sz="700" i="1" smtClean="0">
                <a:latin typeface="Arial" panose="020B0604020202020204" pitchFamily="34" charset="0"/>
                <a:cs typeface="Arial" panose="020B0604020202020204" pitchFamily="34" charset="0"/>
              </a:rPr>
              <a:t>Pavlov giving his Nobel Prize speech in 1904.</a:t>
            </a: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 </a:t>
            </a:r>
            <a:br>
              <a:rPr lang="en-US" altLang="cs-CZ" sz="700" smtClean="0">
                <a:latin typeface="Arial" panose="020B0604020202020204" pitchFamily="34" charset="0"/>
                <a:cs typeface="Arial" panose="020B0604020202020204" pitchFamily="34" charset="0"/>
              </a:rPr>
            </a:br>
            <a:r>
              <a:rPr lang="en-US" altLang="cs-CZ" sz="700" i="1" smtClean="0">
                <a:latin typeface="Arial" panose="020B0604020202020204" pitchFamily="34" charset="0"/>
                <a:cs typeface="Arial" panose="020B0604020202020204" pitchFamily="34" charset="0"/>
              </a:rPr>
              <a:t>A dog with a tube connected to its salivary gland</a:t>
            </a: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With a set-up like this, Pavlov probably could not help but notice that dogs </a:t>
            </a:r>
            <a:r>
              <a:rPr lang="en-US" altLang="cs-CZ" sz="700" i="1" smtClean="0">
                <a:latin typeface="Arial" panose="020B0604020202020204" pitchFamily="34" charset="0"/>
                <a:cs typeface="Arial" panose="020B0604020202020204" pitchFamily="34" charset="0"/>
              </a:rPr>
              <a:t>anticipated</a:t>
            </a:r>
            <a:r>
              <a:rPr lang="en-US" altLang="cs-CZ" sz="700" smtClean="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smtClean="0">
                <a:latin typeface="Arial" panose="020B0604020202020204" pitchFamily="34" charset="0"/>
                <a:cs typeface="Arial" panose="020B0604020202020204" pitchFamily="34" charset="0"/>
              </a:rPr>
              <a:t>reflex</a:t>
            </a:r>
            <a:r>
              <a:rPr lang="en-US" altLang="cs-CZ" sz="700" smtClean="0">
                <a:latin typeface="Arial" panose="020B0604020202020204" pitchFamily="34" charset="0"/>
                <a:cs typeface="Arial" panose="020B0604020202020204" pitchFamily="34" charset="0"/>
              </a:rPr>
              <a:t> (salivation) was being modified by something psychological, namely, </a:t>
            </a:r>
            <a:r>
              <a:rPr lang="en-US" altLang="cs-CZ" sz="700" i="1" smtClean="0">
                <a:latin typeface="Arial" panose="020B0604020202020204" pitchFamily="34" charset="0"/>
                <a:cs typeface="Arial" panose="020B0604020202020204" pitchFamily="34" charset="0"/>
              </a:rPr>
              <a:t>anticipation</a:t>
            </a:r>
            <a:r>
              <a:rPr lang="en-US" altLang="cs-CZ" sz="700" smtClean="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 </a:t>
            </a:r>
            <a:br>
              <a:rPr lang="en-US" altLang="cs-CZ" sz="700" smtClean="0">
                <a:latin typeface="Arial" panose="020B0604020202020204" pitchFamily="34" charset="0"/>
                <a:cs typeface="Arial" panose="020B0604020202020204" pitchFamily="34" charset="0"/>
              </a:rPr>
            </a:br>
            <a:r>
              <a:rPr lang="en-US" altLang="cs-CZ" sz="700" i="1" smtClean="0">
                <a:latin typeface="Arial" panose="020B0604020202020204" pitchFamily="34" charset="0"/>
                <a:cs typeface="Arial" panose="020B0604020202020204" pitchFamily="34" charset="0"/>
              </a:rPr>
              <a:t>Ivan Pavlov</a:t>
            </a: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smtClean="0">
                <a:latin typeface="Arial" panose="020B0604020202020204" pitchFamily="34" charset="0"/>
                <a:cs typeface="Arial" panose="020B0604020202020204" pitchFamily="34" charset="0"/>
              </a:rPr>
              <a:t>Science</a:t>
            </a:r>
            <a:r>
              <a:rPr lang="en-US" altLang="cs-CZ" sz="700" smtClean="0">
                <a:latin typeface="Arial" panose="020B0604020202020204" pitchFamily="34" charset="0"/>
                <a:cs typeface="Arial" panose="020B0604020202020204" pitchFamily="34" charset="0"/>
              </a:rPr>
              <a:t>, summarizing his findings. The </a:t>
            </a:r>
            <a:r>
              <a:rPr lang="en-US" altLang="cs-CZ" sz="700" i="1" smtClean="0">
                <a:latin typeface="Arial" panose="020B0604020202020204" pitchFamily="34" charset="0"/>
                <a:cs typeface="Arial" panose="020B0604020202020204" pitchFamily="34" charset="0"/>
              </a:rPr>
              <a:t>Science</a:t>
            </a:r>
            <a:r>
              <a:rPr lang="en-US" altLang="cs-CZ" sz="700" smtClean="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 had a one-word label for classical conditioning. He called it </a:t>
            </a:r>
            <a:r>
              <a:rPr lang="en-US" altLang="cs-CZ" sz="700" i="1" smtClean="0">
                <a:latin typeface="Arial" panose="020B0604020202020204" pitchFamily="34" charset="0"/>
                <a:cs typeface="Arial" panose="020B0604020202020204" pitchFamily="34" charset="0"/>
              </a:rPr>
              <a:t>signalization</a:t>
            </a:r>
            <a:r>
              <a:rPr lang="en-US" altLang="cs-CZ" sz="700" smtClean="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smtClean="0">
                <a:latin typeface="Arial" panose="020B0604020202020204" pitchFamily="34" charset="0"/>
                <a:cs typeface="Arial" panose="020B0604020202020204" pitchFamily="34" charset="0"/>
              </a:rPr>
              <a:t>fingertip withdrawal reflex</a:t>
            </a:r>
            <a:r>
              <a:rPr lang="en-US" altLang="cs-CZ" sz="700" smtClean="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smtClean="0">
                <a:latin typeface="Arial" panose="020B0604020202020204" pitchFamily="34" charset="0"/>
                <a:cs typeface="Arial" panose="020B0604020202020204" pitchFamily="34" charset="0"/>
              </a:rPr>
              <a:t>signal</a:t>
            </a:r>
            <a:r>
              <a:rPr lang="en-US" altLang="cs-CZ" sz="700" smtClean="0">
                <a:latin typeface="Arial" panose="020B0604020202020204" pitchFamily="34" charset="0"/>
                <a:cs typeface="Arial" panose="020B0604020202020204" pitchFamily="34" charset="0"/>
              </a:rPr>
              <a:t> predicts the </a:t>
            </a:r>
            <a:r>
              <a:rPr lang="en-US" altLang="cs-CZ" sz="700" i="1" smtClean="0">
                <a:latin typeface="Arial" panose="020B0604020202020204" pitchFamily="34" charset="0"/>
                <a:cs typeface="Arial" panose="020B0604020202020204" pitchFamily="34" charset="0"/>
              </a:rPr>
              <a:t>activation of a reflex.</a:t>
            </a:r>
            <a:r>
              <a:rPr lang="en-US" altLang="cs-CZ" sz="700" smtClean="0">
                <a:latin typeface="Arial" panose="020B0604020202020204" pitchFamily="34" charset="0"/>
                <a:cs typeface="Arial" panose="020B0604020202020204" pitchFamily="34" charset="0"/>
              </a:rPr>
              <a:t> After learning this, the organism reacts to the signal with an </a:t>
            </a:r>
            <a:r>
              <a:rPr lang="en-US" altLang="cs-CZ" sz="700" i="1" smtClean="0">
                <a:latin typeface="Arial" panose="020B0604020202020204" pitchFamily="34" charset="0"/>
                <a:cs typeface="Arial" panose="020B0604020202020204" pitchFamily="34" charset="0"/>
              </a:rPr>
              <a:t>anticipatory response</a:t>
            </a:r>
            <a:r>
              <a:rPr lang="en-US" altLang="cs-CZ" sz="700" smtClean="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smtClean="0">
                <a:latin typeface="Arial" panose="020B0604020202020204" pitchFamily="34" charset="0"/>
                <a:cs typeface="Arial" panose="020B0604020202020204" pitchFamily="34" charset="0"/>
              </a:rPr>
              <a:t>ideas </a:t>
            </a:r>
            <a:r>
              <a:rPr lang="en-US" altLang="cs-CZ" sz="800" smtClean="0">
                <a:latin typeface="Arial" panose="020B0604020202020204" pitchFamily="34" charset="0"/>
                <a:cs typeface="Arial" panose="020B0604020202020204" pitchFamily="34" charset="0"/>
              </a:rPr>
              <a:t>can be examined in its most elementary form by studying the association of </a:t>
            </a:r>
            <a:r>
              <a:rPr lang="en-US" altLang="cs-CZ" sz="800" i="1" smtClean="0">
                <a:latin typeface="Arial" panose="020B0604020202020204" pitchFamily="34" charset="0"/>
                <a:cs typeface="Arial" panose="020B0604020202020204" pitchFamily="34" charset="0"/>
              </a:rPr>
              <a:t>stimuli</a:t>
            </a:r>
            <a:r>
              <a:rPr lang="en-US" altLang="cs-CZ" sz="800" smtClean="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The essence of classical conditioning is the pairing of two stimuli. The </a:t>
            </a:r>
            <a:r>
              <a:rPr lang="en-US" altLang="cs-CZ" sz="800" i="1" smtClean="0">
                <a:latin typeface="Arial" panose="020B0604020202020204" pitchFamily="34" charset="0"/>
                <a:cs typeface="Arial" panose="020B0604020202020204" pitchFamily="34" charset="0"/>
              </a:rPr>
              <a:t>conditioned stimulus </a:t>
            </a:r>
            <a:r>
              <a:rPr lang="en-US" altLang="cs-CZ" sz="800" smtClean="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smtClean="0">
                <a:latin typeface="Arial" panose="020B0604020202020204" pitchFamily="34" charset="0"/>
                <a:cs typeface="Arial" panose="020B0604020202020204" pitchFamily="34" charset="0"/>
              </a:rPr>
              <a:t>unconditioned stimulus </a:t>
            </a:r>
            <a:r>
              <a:rPr lang="en-US" altLang="cs-CZ" sz="800" smtClean="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smtClean="0">
                <a:latin typeface="Arial" panose="020B0604020202020204" pitchFamily="34" charset="0"/>
                <a:cs typeface="Arial" panose="020B0604020202020204" pitchFamily="34" charset="0"/>
              </a:rPr>
              <a:t>unconditioned response</a:t>
            </a:r>
            <a:r>
              <a:rPr lang="en-US" altLang="cs-CZ" sz="800" smtClean="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smtClean="0">
                <a:latin typeface="Arial" panose="020B0604020202020204" pitchFamily="34" charset="0"/>
                <a:cs typeface="Arial" panose="020B0604020202020204" pitchFamily="34" charset="0"/>
              </a:rPr>
              <a:t>conditioned response. </a:t>
            </a:r>
            <a:r>
              <a:rPr lang="en-US" altLang="cs-CZ" sz="800" smtClean="0">
                <a:latin typeface="Arial" panose="020B0604020202020204" pitchFamily="34" charset="0"/>
                <a:cs typeface="Arial" panose="020B0604020202020204" pitchFamily="34" charset="0"/>
              </a:rPr>
              <a:t>If the US is rewarding (food or water), the conditioning is termed </a:t>
            </a:r>
            <a:r>
              <a:rPr lang="en-US" altLang="cs-CZ" sz="800" i="1" smtClean="0">
                <a:latin typeface="Arial" panose="020B0604020202020204" pitchFamily="34" charset="0"/>
                <a:cs typeface="Arial" panose="020B0604020202020204" pitchFamily="34" charset="0"/>
              </a:rPr>
              <a:t>appetitive; </a:t>
            </a:r>
            <a:r>
              <a:rPr lang="en-US" altLang="cs-CZ" sz="800" smtClean="0">
                <a:latin typeface="Arial" panose="020B0604020202020204" pitchFamily="34" charset="0"/>
                <a:cs typeface="Arial" panose="020B0604020202020204" pitchFamily="34" charset="0"/>
              </a:rPr>
              <a:t>if the US is noxious (an electrical shock), the conditioning is termed </a:t>
            </a:r>
            <a:r>
              <a:rPr lang="en-US" altLang="cs-CZ" sz="800" i="1" smtClean="0">
                <a:latin typeface="Arial" panose="020B0604020202020204" pitchFamily="34" charset="0"/>
                <a:cs typeface="Arial" panose="020B0604020202020204" pitchFamily="34" charset="0"/>
              </a:rPr>
              <a:t>defensive</a:t>
            </a:r>
            <a:r>
              <a:rPr lang="en-US" altLang="cs-CZ" sz="800" smtClean="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smtClean="0">
                <a:latin typeface="Arial" panose="020B0604020202020204" pitchFamily="34" charset="0"/>
                <a:cs typeface="Arial" panose="020B0604020202020204" pitchFamily="34" charset="0"/>
              </a:rPr>
              <a:t>extinction. </a:t>
            </a:r>
            <a:r>
              <a:rPr lang="en-US" altLang="cs-CZ" sz="800" smtClean="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smtClean="0">
                <a:latin typeface="Arial" panose="020B0604020202020204" pitchFamily="34" charset="0"/>
                <a:cs typeface="Arial" panose="020B0604020202020204" pitchFamily="34" charset="0"/>
              </a:rPr>
              <a:t>not </a:t>
            </a:r>
            <a:r>
              <a:rPr lang="en-US" altLang="cs-CZ" sz="800" smtClean="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smtClean="0">
                <a:latin typeface="Arial" panose="020B0604020202020204" pitchFamily="34" charset="0"/>
                <a:cs typeface="Arial" panose="020B0604020202020204" pitchFamily="34" charset="0"/>
              </a:rPr>
              <a:t>contingencies </a:t>
            </a:r>
            <a:r>
              <a:rPr lang="en-US" altLang="cs-CZ" sz="800" smtClean="0">
                <a:latin typeface="Arial" panose="020B0604020202020204" pitchFamily="34" charset="0"/>
                <a:cs typeface="Arial" panose="020B0604020202020204" pitchFamily="34" charset="0"/>
              </a:rPr>
              <a:t>rather than simply responding to the </a:t>
            </a:r>
            <a:r>
              <a:rPr lang="en-US" altLang="cs-CZ" sz="800" i="1" smtClean="0">
                <a:latin typeface="Arial" panose="020B0604020202020204" pitchFamily="34" charset="0"/>
                <a:cs typeface="Arial" panose="020B0604020202020204" pitchFamily="34" charset="0"/>
              </a:rPr>
              <a:t>contiguity </a:t>
            </a:r>
            <a:r>
              <a:rPr lang="en-US" altLang="cs-CZ" sz="800" smtClean="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r>
              <a:rPr lang="en-US" altLang="cs-CZ" smtClean="0">
                <a:latin typeface="Arial" panose="020B0604020202020204" pitchFamily="34" charset="0"/>
                <a:cs typeface="Arial" panose="020B0604020202020204" pitchFamily="34" charset="0"/>
                <a:hlinkClick r:id="rId6"/>
              </a:rPr>
              <a:t>Classical conditioning</a:t>
            </a:r>
            <a:r>
              <a:rPr lang="en-US" altLang="cs-CZ" smtClean="0">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smtClean="0">
              <a:latin typeface="Arial" panose="020B0604020202020204" pitchFamily="34" charset="0"/>
              <a:cs typeface="Arial" panose="020B0604020202020204" pitchFamily="34" charset="0"/>
            </a:endParaRPr>
          </a:p>
          <a:p>
            <a:pPr marL="228600" indent="-228600" eaLnBrk="1" hangingPunct="1"/>
            <a:r>
              <a:rPr lang="en-US" altLang="cs-CZ" b="1" smtClean="0">
                <a:latin typeface="Arial" panose="020B0604020202020204" pitchFamily="34" charset="0"/>
                <a:cs typeface="Arial" panose="020B0604020202020204" pitchFamily="34" charset="0"/>
              </a:rPr>
              <a:t>Major concepts</a:t>
            </a:r>
            <a:endParaRPr lang="en-US" altLang="cs-CZ" smtClean="0">
              <a:latin typeface="Arial" panose="020B0604020202020204" pitchFamily="34" charset="0"/>
              <a:cs typeface="Arial" panose="020B0604020202020204" pitchFamily="34" charset="0"/>
            </a:endParaRPr>
          </a:p>
          <a:p>
            <a:pPr marL="228600" indent="-228600" eaLnBrk="1" hangingPunct="1"/>
            <a:r>
              <a:rPr lang="en-US" altLang="cs-CZ" smtClean="0">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smtClean="0">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smtClean="0">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smtClean="0">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smtClean="0">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smtClean="0">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smtClean="0">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63</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smtClean="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smtClean="0">
                <a:latin typeface="Arial" panose="020B0604020202020204" pitchFamily="34" charset="0"/>
                <a:cs typeface="Arial" panose="020B0604020202020204" pitchFamily="34" charset="0"/>
              </a:rPr>
              <a:t>Probably the best known experimental psychologist of the twentieth century was </a:t>
            </a:r>
            <a:r>
              <a:rPr lang="en-US" altLang="cs-CZ" sz="1000" smtClean="0">
                <a:latin typeface="Arial" panose="020B0604020202020204" pitchFamily="34" charset="0"/>
                <a:cs typeface="Arial" panose="020B0604020202020204" pitchFamily="34" charset="0"/>
                <a:hlinkClick r:id="rId3"/>
              </a:rPr>
              <a:t>B. F. Skinner</a:t>
            </a:r>
            <a:r>
              <a:rPr lang="en-US" altLang="cs-CZ" sz="1000" smtClean="0">
                <a:latin typeface="Arial" panose="020B0604020202020204" pitchFamily="34" charset="0"/>
                <a:cs typeface="Arial" panose="020B0604020202020204" pitchFamily="34" charset="0"/>
              </a:rPr>
              <a:t> (1904-1990). Skinner continued Thorndike's work on instrumental learning but renamed it </a:t>
            </a:r>
            <a:r>
              <a:rPr lang="en-US" altLang="cs-CZ" sz="1000" b="1" smtClean="0">
                <a:latin typeface="Arial" panose="020B0604020202020204" pitchFamily="34" charset="0"/>
                <a:cs typeface="Arial" panose="020B0604020202020204" pitchFamily="34" charset="0"/>
              </a:rPr>
              <a:t>operant conditioning</a:t>
            </a:r>
            <a:r>
              <a:rPr lang="en-US" altLang="cs-CZ" sz="1000" smtClean="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smtClean="0">
              <a:latin typeface="Arial" panose="020B0604020202020204" pitchFamily="34" charset="0"/>
              <a:cs typeface="Arial" panose="020B0604020202020204" pitchFamily="34" charset="0"/>
            </a:endParaRPr>
          </a:p>
          <a:p>
            <a:pPr eaLnBrk="1" hangingPunct="1"/>
            <a:r>
              <a:rPr lang="en-US" altLang="cs-CZ" sz="1000" smtClean="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smtClean="0">
                <a:latin typeface="Arial" panose="020B0604020202020204" pitchFamily="34" charset="0"/>
                <a:cs typeface="Arial" panose="020B0604020202020204" pitchFamily="34" charset="0"/>
              </a:rPr>
              <a:t>antecedent stimulus</a:t>
            </a:r>
            <a:r>
              <a:rPr lang="en-US" altLang="cs-CZ" sz="1000" smtClean="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smtClean="0">
                <a:latin typeface="Arial" panose="020B0604020202020204" pitchFamily="34" charset="0"/>
                <a:cs typeface="Arial" panose="020B0604020202020204" pitchFamily="34" charset="0"/>
              </a:rPr>
              <a:t>consequent stimulus</a:t>
            </a:r>
            <a:r>
              <a:rPr lang="en-US" altLang="cs-CZ" sz="1000" smtClean="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64</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mtClean="0">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smtClean="0">
                <a:latin typeface="Arial" panose="020B0604020202020204" pitchFamily="34" charset="0"/>
                <a:cs typeface="Arial" panose="020B0604020202020204" pitchFamily="34" charset="0"/>
              </a:rPr>
              <a:t>Aplysia californica</a:t>
            </a:r>
            <a:r>
              <a:rPr lang="en-US" altLang="cs-CZ" smtClean="0">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smtClean="0">
                <a:latin typeface="Arial" panose="020B0604020202020204" pitchFamily="34" charset="0"/>
                <a:cs typeface="Arial" panose="020B0604020202020204" pitchFamily="34" charset="0"/>
              </a:rPr>
            </a:br>
            <a:endParaRPr lang="en-US"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832231CF-EB75-43DB-8992-3E2C0E0F9D43}" type="slidenum">
              <a:rPr lang="en-US" altLang="cs-CZ" sz="1200">
                <a:solidFill>
                  <a:schemeClr val="tx1"/>
                </a:solidFill>
              </a:rPr>
              <a:pPr/>
              <a:t>65</a:t>
            </a:fld>
            <a:endParaRPr lang="en-US" altLang="cs-CZ" sz="120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b="1" smtClean="0">
                <a:latin typeface="Arial" panose="020B0604020202020204" pitchFamily="34" charset="0"/>
              </a:rPr>
              <a:t>Brain size as a function of age. The human brain reaches its maximum size (measured by weight in this case) in early adult life and decreases progressively thereafter. This decrease presumably represents the gradual loss of neural circuitry in the aging brain, which presumably underlies the progressively diminished memory function in older individuals. (After Dekaban and Sadowsky, 1978.)</a:t>
            </a:r>
          </a:p>
          <a:p>
            <a:pPr eaLnBrk="1" hangingPunct="1"/>
            <a:endParaRPr lang="en-US" altLang="cs-CZ" sz="1000" b="1" smtClean="0">
              <a:latin typeface="Arial" panose="020B0604020202020204" pitchFamily="34" charset="0"/>
            </a:endParaRPr>
          </a:p>
          <a:p>
            <a:pPr eaLnBrk="1" hangingPunct="1"/>
            <a:r>
              <a:rPr lang="en-US" altLang="cs-CZ" sz="1000" b="1" smtClean="0">
                <a:latin typeface="Arial" panose="020B0604020202020204" pitchFamily="34" charset="0"/>
              </a:rPr>
              <a:t>Memory and Aging</a:t>
            </a:r>
            <a:endParaRPr lang="en-US" altLang="cs-CZ" sz="1000" smtClean="0">
              <a:latin typeface="Arial" panose="020B0604020202020204" pitchFamily="34" charset="0"/>
            </a:endParaRPr>
          </a:p>
          <a:p>
            <a:pPr eaLnBrk="1" hangingPunct="1"/>
            <a:r>
              <a:rPr lang="en-US" altLang="cs-CZ" sz="1000" smtClean="0">
                <a:latin typeface="Arial" panose="020B0604020202020204" pitchFamily="34" charset="0"/>
              </a:rPr>
              <a:t>Although outward appearance obviously changes with age, we tend to imagine that the brain is resistant to the ravages of time. Unfortunately, the evidence suggests that this optimistic view is unjustified. From early adulthood onward, the average weight of the normal human brain, as determined at autopsy, steadily decreases (</a:t>
            </a:r>
            <a:r>
              <a:rPr lang="en-US" altLang="cs-CZ" sz="1000" smtClean="0">
                <a:latin typeface="Arial" panose="020B0604020202020204" pitchFamily="34" charset="0"/>
                <a:hlinkClick r:id="rId3"/>
              </a:rPr>
              <a:t>Figure 31.9</a:t>
            </a:r>
            <a:r>
              <a:rPr lang="en-US" altLang="cs-CZ" sz="1000" smtClean="0">
                <a:latin typeface="Arial" panose="020B0604020202020204" pitchFamily="34" charset="0"/>
              </a:rPr>
              <a:t>). In elderly individuals, this effect can be observed with noninvasive imaging as a slight but nonetheless significant shrinkage of the brain. Counts of synapses in the cerebral cortex generally decrease in old age (although the number of neurons probably does not change very much), suggesting that it is mainly the connections between neurons (i.e., neuropil) that are lost as we grow old (consistent with the idea that the networks of connections that represent memories—i.e., the engrams—gradually deteriorate).</a:t>
            </a:r>
          </a:p>
          <a:p>
            <a:pPr eaLnBrk="1" hangingPunct="1"/>
            <a:r>
              <a:rPr lang="en-US" altLang="cs-CZ" sz="1000" smtClean="0">
                <a:latin typeface="Arial" panose="020B0604020202020204" pitchFamily="34" charset="0"/>
              </a:rPr>
              <a:t>These several observations accord with the difficulty many older people have in making associations (e.g., remembering names or the details of recent experiences) and with declining scores on tests of memory as a function of age. The normal loss of some memory function with age means that there is a large gray zone between individuals undergoing normal aging and patients suffering from age-related dementias such as Alzheimer's disease (see </a:t>
            </a:r>
            <a:r>
              <a:rPr lang="en-US" altLang="cs-CZ" sz="1000" smtClean="0">
                <a:latin typeface="Arial" panose="020B0604020202020204" pitchFamily="34" charset="0"/>
                <a:hlinkClick r:id="rId4"/>
              </a:rPr>
              <a:t>Box D</a:t>
            </a:r>
            <a:r>
              <a:rPr lang="en-US" altLang="cs-CZ" sz="1000" smtClean="0">
                <a:latin typeface="Arial" panose="020B0604020202020204" pitchFamily="34" charset="0"/>
              </a:rPr>
              <a:t>).</a:t>
            </a:r>
          </a:p>
        </p:txBody>
      </p:sp>
    </p:spTree>
    <p:extLst>
      <p:ext uri="{BB962C8B-B14F-4D97-AF65-F5344CB8AC3E}">
        <p14:creationId xmlns:p14="http://schemas.microsoft.com/office/powerpoint/2010/main" val="131028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4.10.2018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4.10.2018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4.10.2018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11483" y="522288"/>
            <a:ext cx="110744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767645" y="1981200"/>
            <a:ext cx="10656711" cy="4114800"/>
          </a:xfrm>
        </p:spPr>
        <p:txBody>
          <a:bodyPr rtlCol="0">
            <a:normAutofit/>
          </a:bodyPr>
          <a:lstStyle/>
          <a:p>
            <a:pPr lvl="0"/>
            <a:endParaRPr lang="cs-CZ"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31801" y="687388"/>
            <a:ext cx="5670551" cy="280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1801" y="3646488"/>
            <a:ext cx="5670551" cy="280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305551" y="687388"/>
            <a:ext cx="5670549" cy="576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2310059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4.10.2018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4.10.2018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4.10.2018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4.10.2018</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4.10.2018</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4.10.2018</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4.10.2018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4.10.2018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4.10.2018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3" r:id="rId13"/>
    <p:sldLayoutId id="2147483664"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is.muni.cz/auth/el/1411/podzim2016/VLFY0321p/um/Neuro_02_Tisk.pdf"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i="1" dirty="0" smtClean="0">
                <a:solidFill>
                  <a:srgbClr val="C00000"/>
                </a:solidFill>
              </a:rPr>
              <a:t>Nervový systém – přehled funkcí</a:t>
            </a:r>
            <a:endParaRPr lang="cs-CZ" b="1" i="1" dirty="0">
              <a:solidFill>
                <a:srgbClr val="C00000"/>
              </a:solidFill>
            </a:endParaRPr>
          </a:p>
        </p:txBody>
      </p:sp>
      <p:sp>
        <p:nvSpPr>
          <p:cNvPr id="3" name="Podnadpis 2"/>
          <p:cNvSpPr>
            <a:spLocks noGrp="1"/>
          </p:cNvSpPr>
          <p:nvPr>
            <p:ph type="subTitle" idx="1"/>
          </p:nvPr>
        </p:nvSpPr>
        <p:spPr/>
        <p:txBody>
          <a:bodyPr/>
          <a:lstStyle/>
          <a:p>
            <a:endParaRPr lang="cs-CZ" dirty="0"/>
          </a:p>
        </p:txBody>
      </p:sp>
    </p:spTree>
    <p:custDataLst>
      <p:tags r:id="rId1"/>
    </p:custDataLst>
    <p:extLst>
      <p:ext uri="{BB962C8B-B14F-4D97-AF65-F5344CB8AC3E}">
        <p14:creationId xmlns:p14="http://schemas.microsoft.com/office/powerpoint/2010/main" val="183578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cs-CZ" b="1" i="1" dirty="0" smtClean="0"/>
              <a:t>Centrum </a:t>
            </a:r>
            <a:r>
              <a:rPr lang="cs-CZ" b="1" i="1" dirty="0" err="1" smtClean="0"/>
              <a:t>kardiomotorické</a:t>
            </a:r>
            <a:r>
              <a:rPr lang="cs-CZ" b="1" i="1" dirty="0" smtClean="0"/>
              <a:t> </a:t>
            </a:r>
            <a:r>
              <a:rPr lang="cs-CZ" dirty="0" smtClean="0"/>
              <a:t>(pro regulaci srdeční činnosti)</a:t>
            </a:r>
          </a:p>
          <a:p>
            <a:pPr lvl="1" fontAlgn="auto">
              <a:spcAft>
                <a:spcPts val="0"/>
              </a:spcAft>
              <a:buFont typeface="Arial" panose="020B0604020202020204" pitchFamily="34" charset="0"/>
              <a:buChar char="•"/>
              <a:defRPr/>
            </a:pPr>
            <a:r>
              <a:rPr lang="cs-CZ" dirty="0" smtClean="0"/>
              <a:t>Rami </a:t>
            </a:r>
            <a:r>
              <a:rPr lang="cs-CZ" dirty="0" err="1" smtClean="0"/>
              <a:t>cardiaci</a:t>
            </a:r>
            <a:r>
              <a:rPr lang="cs-CZ" dirty="0" smtClean="0"/>
              <a:t> n. </a:t>
            </a:r>
            <a:r>
              <a:rPr lang="cs-CZ" dirty="0" err="1" smtClean="0"/>
              <a:t>vagi</a:t>
            </a:r>
            <a:r>
              <a:rPr lang="cs-CZ" dirty="0" smtClean="0"/>
              <a:t>   x  </a:t>
            </a:r>
            <a:r>
              <a:rPr lang="cs-CZ" dirty="0" err="1" smtClean="0"/>
              <a:t>nn</a:t>
            </a:r>
            <a:r>
              <a:rPr lang="cs-CZ" dirty="0" smtClean="0"/>
              <a:t>. </a:t>
            </a:r>
            <a:r>
              <a:rPr lang="cs-CZ" dirty="0" err="1" smtClean="0"/>
              <a:t>cardiaci</a:t>
            </a:r>
            <a:r>
              <a:rPr lang="cs-CZ" dirty="0" smtClean="0"/>
              <a:t> </a:t>
            </a:r>
            <a:endParaRPr lang="cs-CZ" dirty="0"/>
          </a:p>
          <a:p>
            <a:pPr marL="0" indent="0" fontAlgn="auto">
              <a:spcAft>
                <a:spcPts val="0"/>
              </a:spcAft>
              <a:buFont typeface="Arial" panose="020B0604020202020204" pitchFamily="34" charset="0"/>
              <a:buNone/>
              <a:defRPr/>
            </a:pPr>
            <a:r>
              <a:rPr lang="cs-CZ" b="1" dirty="0" err="1" smtClean="0">
                <a:solidFill>
                  <a:schemeClr val="tx2"/>
                </a:solidFill>
              </a:rPr>
              <a:t>Kardioexcitační</a:t>
            </a:r>
            <a:r>
              <a:rPr lang="cs-CZ" b="1" dirty="0" smtClean="0">
                <a:solidFill>
                  <a:schemeClr val="tx2"/>
                </a:solidFill>
              </a:rPr>
              <a:t> centrum: </a:t>
            </a:r>
            <a:r>
              <a:rPr lang="cs-CZ" dirty="0" smtClean="0"/>
              <a:t>není přesná lokalizace, předpoklad: retikulární formace laterální části prodloužené míchy – spinální centra sympatiku v segmentech Th1-Th3;  </a:t>
            </a:r>
            <a:r>
              <a:rPr lang="cs-CZ" dirty="0" err="1" smtClean="0"/>
              <a:t>nn.cardiaci</a:t>
            </a:r>
            <a:endParaRPr lang="cs-CZ" dirty="0" smtClean="0"/>
          </a:p>
          <a:p>
            <a:pPr marL="0" indent="0" fontAlgn="auto">
              <a:spcAft>
                <a:spcPts val="0"/>
              </a:spcAft>
              <a:buFont typeface="Arial" panose="020B0604020202020204" pitchFamily="34" charset="0"/>
              <a:buNone/>
              <a:defRPr/>
            </a:pPr>
            <a:endParaRPr lang="cs-CZ" dirty="0" smtClean="0"/>
          </a:p>
          <a:p>
            <a:pPr marL="0" indent="0" fontAlgn="auto">
              <a:spcAft>
                <a:spcPts val="0"/>
              </a:spcAft>
              <a:buFont typeface="Arial" panose="020B0604020202020204" pitchFamily="34" charset="0"/>
              <a:buNone/>
              <a:defRPr/>
            </a:pPr>
            <a:r>
              <a:rPr lang="cs-CZ" dirty="0" smtClean="0"/>
              <a:t>	Účinky: „pozitivní“ – zvýšení frekvence srdce, zvýšení kontraktility </a:t>
            </a:r>
          </a:p>
          <a:p>
            <a:pPr fontAlgn="auto">
              <a:spcAft>
                <a:spcPts val="0"/>
              </a:spcAft>
              <a:buFont typeface="Arial" panose="020B0604020202020204" pitchFamily="34" charset="0"/>
              <a:buChar char="•"/>
              <a:defRPr/>
            </a:pP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a:xfrm>
            <a:off x="1774825" y="1557338"/>
            <a:ext cx="8713788" cy="4525962"/>
          </a:xfrm>
        </p:spPr>
        <p:txBody>
          <a:bodyPr rtlCol="0">
            <a:normAutofit/>
          </a:bodyPr>
          <a:lstStyle/>
          <a:p>
            <a:pPr marL="0" indent="0" fontAlgn="auto">
              <a:spcAft>
                <a:spcPts val="0"/>
              </a:spcAft>
              <a:buFont typeface="Arial" panose="020B0604020202020204" pitchFamily="34" charset="0"/>
              <a:buNone/>
              <a:defRPr/>
            </a:pPr>
            <a:r>
              <a:rPr lang="cs-CZ" b="1" i="1" dirty="0" smtClean="0"/>
              <a:t>Centrum vazomotorické </a:t>
            </a:r>
            <a:r>
              <a:rPr lang="cs-CZ" dirty="0" smtClean="0"/>
              <a:t>(pro regulaci činnosti cév)</a:t>
            </a:r>
          </a:p>
          <a:p>
            <a:pPr marL="0" indent="0" fontAlgn="auto">
              <a:spcAft>
                <a:spcPts val="0"/>
              </a:spcAft>
              <a:buFont typeface="Arial" panose="020B0604020202020204" pitchFamily="34" charset="0"/>
              <a:buNone/>
              <a:defRPr/>
            </a:pPr>
            <a:r>
              <a:rPr lang="cs-CZ" dirty="0" smtClean="0"/>
              <a:t>Rozprostřeno v oblastech prodloužené míchy</a:t>
            </a:r>
          </a:p>
          <a:p>
            <a:pPr fontAlgn="auto">
              <a:spcAft>
                <a:spcPts val="0"/>
              </a:spcAft>
              <a:buFont typeface="Wingdings" panose="05000000000000000000" pitchFamily="2" charset="2"/>
              <a:buChar char="ü"/>
              <a:defRPr/>
            </a:pPr>
            <a:r>
              <a:rPr lang="cs-CZ" i="1" dirty="0" smtClean="0"/>
              <a:t>Presorická</a:t>
            </a:r>
            <a:r>
              <a:rPr lang="cs-CZ" dirty="0" smtClean="0"/>
              <a:t> oblast (aktivace rostrální a laterální části – vazokonstrikce, zvýšení tlaku krve; stále aktivní, zodpovědné za cévní tonus)</a:t>
            </a:r>
          </a:p>
          <a:p>
            <a:pPr fontAlgn="auto">
              <a:spcAft>
                <a:spcPts val="0"/>
              </a:spcAft>
              <a:buFont typeface="Wingdings" panose="05000000000000000000" pitchFamily="2" charset="2"/>
              <a:buChar char="ü"/>
              <a:defRPr/>
            </a:pPr>
            <a:endParaRPr lang="cs-CZ" dirty="0" smtClean="0"/>
          </a:p>
          <a:p>
            <a:pPr fontAlgn="auto">
              <a:spcAft>
                <a:spcPts val="0"/>
              </a:spcAft>
              <a:buFont typeface="Wingdings" panose="05000000000000000000" pitchFamily="2" charset="2"/>
              <a:buChar char="ü"/>
              <a:defRPr/>
            </a:pPr>
            <a:r>
              <a:rPr lang="cs-CZ" i="1" dirty="0" err="1" smtClean="0"/>
              <a:t>Depresorická</a:t>
            </a:r>
            <a:r>
              <a:rPr lang="cs-CZ" dirty="0" smtClean="0"/>
              <a:t> oblast (aktivace </a:t>
            </a:r>
            <a:r>
              <a:rPr lang="cs-CZ" dirty="0" err="1" smtClean="0"/>
              <a:t>mediokaudální</a:t>
            </a:r>
            <a:r>
              <a:rPr lang="cs-CZ" dirty="0" smtClean="0"/>
              <a:t> oblasti – vazodilatace, pokles tlaku krve)</a:t>
            </a:r>
          </a:p>
          <a:p>
            <a:pPr fontAlgn="auto">
              <a:spcAft>
                <a:spcPts val="0"/>
              </a:spcAft>
              <a:buFont typeface="Arial" panose="020B0604020202020204" pitchFamily="34" charset="0"/>
              <a:buChar char="•"/>
              <a:defRPr/>
            </a:pP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19458" name="Zástupný symbol pro obsah 2"/>
          <p:cNvSpPr>
            <a:spLocks noGrp="1"/>
          </p:cNvSpPr>
          <p:nvPr>
            <p:ph idx="1"/>
          </p:nvPr>
        </p:nvSpPr>
        <p:spPr>
          <a:xfrm>
            <a:off x="1774825" y="1557338"/>
            <a:ext cx="8785225" cy="4525962"/>
          </a:xfrm>
        </p:spPr>
        <p:txBody>
          <a:bodyPr/>
          <a:lstStyle/>
          <a:p>
            <a:r>
              <a:rPr lang="cs-CZ" smtClean="0"/>
              <a:t>Kardiovaskulární centra jsou ovlivněna informacemi z periferie a jiných oblastí CNS:</a:t>
            </a:r>
          </a:p>
          <a:p>
            <a:pPr lvl="1"/>
            <a:r>
              <a:rPr lang="cs-CZ" smtClean="0"/>
              <a:t> z retikulární formace mostu, mezencefala a diencefala</a:t>
            </a:r>
          </a:p>
          <a:p>
            <a:pPr lvl="1"/>
            <a:r>
              <a:rPr lang="cs-CZ" smtClean="0"/>
              <a:t>z hypothalamu (zadní hypothalamus má vztah k sympatickému NS)</a:t>
            </a:r>
          </a:p>
          <a:p>
            <a:pPr lvl="1"/>
            <a:r>
              <a:rPr lang="cs-CZ" smtClean="0"/>
              <a:t>z mozkové kůry – motorická oblast - regulace průtoku kosterními svaly; v souvislosti s emocemi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87546"/>
            <a:ext cx="10515600" cy="6060389"/>
          </a:xfrm>
        </p:spPr>
        <p:txBody>
          <a:bodyPr/>
          <a:lstStyle/>
          <a:p>
            <a:r>
              <a:rPr lang="cs-CZ" sz="3200" dirty="0" smtClean="0"/>
              <a:t>část </a:t>
            </a:r>
            <a:r>
              <a:rPr lang="cs-CZ" sz="3200" dirty="0"/>
              <a:t>centrálního </a:t>
            </a:r>
            <a:r>
              <a:rPr lang="cs-CZ" sz="3200" dirty="0" smtClean="0"/>
              <a:t>systému, která se </a:t>
            </a:r>
            <a:r>
              <a:rPr lang="cs-CZ" sz="3200" dirty="0"/>
              <a:t>uplatňuje </a:t>
            </a:r>
            <a:r>
              <a:rPr lang="cs-CZ" sz="3200" b="1" u="sng" dirty="0">
                <a:solidFill>
                  <a:srgbClr val="FF0000"/>
                </a:solidFill>
              </a:rPr>
              <a:t>při regulaci krevního </a:t>
            </a:r>
            <a:r>
              <a:rPr lang="cs-CZ" sz="3200" b="1" u="sng" dirty="0" smtClean="0">
                <a:solidFill>
                  <a:srgbClr val="FF0000"/>
                </a:solidFill>
              </a:rPr>
              <a:t>oběhu, dýchání, trávení </a:t>
            </a:r>
            <a:r>
              <a:rPr lang="cs-CZ" sz="3200" b="1" u="sng" dirty="0">
                <a:solidFill>
                  <a:srgbClr val="FF0000"/>
                </a:solidFill>
              </a:rPr>
              <a:t>(reflexy zvracení a polykání)</a:t>
            </a:r>
            <a:br>
              <a:rPr lang="cs-CZ" sz="3200" b="1" u="sng" dirty="0">
                <a:solidFill>
                  <a:srgbClr val="FF0000"/>
                </a:solidFill>
              </a:rPr>
            </a:br>
            <a:r>
              <a:rPr lang="cs-CZ" sz="3200" b="1" u="sng" dirty="0" smtClean="0">
                <a:solidFill>
                  <a:srgbClr val="FF0000"/>
                </a:solidFill>
              </a:rPr>
              <a:t/>
            </a:r>
            <a:br>
              <a:rPr lang="cs-CZ" sz="3200" b="1" u="sng" dirty="0" smtClean="0">
                <a:solidFill>
                  <a:srgbClr val="FF0000"/>
                </a:solidFill>
              </a:rPr>
            </a:br>
            <a:r>
              <a:rPr lang="cs-CZ" sz="3200" dirty="0"/>
              <a:t>•obsahuje komplex struktur označovaných jako dýchací centrum, </a:t>
            </a:r>
            <a:r>
              <a:rPr lang="cs-CZ" sz="3200" dirty="0" smtClean="0"/>
              <a:t>které </a:t>
            </a:r>
            <a:r>
              <a:rPr lang="cs-CZ" sz="3200" dirty="0"/>
              <a:t>se </a:t>
            </a:r>
            <a:r>
              <a:rPr lang="cs-CZ" sz="3200" dirty="0" smtClean="0"/>
              <a:t>podílejí </a:t>
            </a:r>
            <a:r>
              <a:rPr lang="cs-CZ" sz="3200" dirty="0"/>
              <a:t>na regulaci dýchání</a:t>
            </a:r>
            <a:r>
              <a:rPr lang="cs-CZ" sz="3200" b="1" u="sng" dirty="0" smtClean="0">
                <a:solidFill>
                  <a:srgbClr val="FF0000"/>
                </a:solidFill>
              </a:rPr>
              <a:t/>
            </a:r>
            <a:br>
              <a:rPr lang="cs-CZ" sz="3200" b="1" u="sng" dirty="0" smtClean="0">
                <a:solidFill>
                  <a:srgbClr val="FF0000"/>
                </a:solidFill>
              </a:rPr>
            </a:br>
            <a:r>
              <a:rPr lang="cs-CZ" sz="3200" dirty="0" smtClean="0"/>
              <a:t>•</a:t>
            </a:r>
            <a:r>
              <a:rPr lang="cs-CZ" sz="3200" dirty="0"/>
              <a:t>centra obranných reflexů (kýchání, </a:t>
            </a:r>
            <a:r>
              <a:rPr lang="cs-CZ" sz="3200" dirty="0" smtClean="0"/>
              <a:t>kašlání)</a:t>
            </a:r>
            <a:br>
              <a:rPr lang="cs-CZ" sz="3200" dirty="0" smtClean="0"/>
            </a:br>
            <a:r>
              <a:rPr lang="cs-CZ" sz="3200" dirty="0" smtClean="0"/>
              <a:t>	</a:t>
            </a:r>
            <a:r>
              <a:rPr lang="cs-CZ" sz="3200" b="1" dirty="0" smtClean="0"/>
              <a:t>reflex kašle </a:t>
            </a:r>
            <a:r>
              <a:rPr lang="cs-CZ" sz="3200" dirty="0" smtClean="0"/>
              <a:t>– zprostředkováván 10</a:t>
            </a:r>
            <a:r>
              <a:rPr lang="cs-CZ" sz="3200" dirty="0"/>
              <a:t>. hlavovým nervem, jehož vlákna inervují i mezižeberní </a:t>
            </a:r>
            <a:r>
              <a:rPr lang="cs-CZ" sz="3200" dirty="0" smtClean="0"/>
              <a:t>svaly, </a:t>
            </a:r>
            <a:r>
              <a:rPr lang="cs-CZ" sz="3200" dirty="0"/>
              <a:t>při podráždění jsou vzruchy přeneseny i na sval</a:t>
            </a:r>
            <a:br>
              <a:rPr lang="cs-CZ" sz="3200" dirty="0"/>
            </a:br>
            <a:r>
              <a:rPr lang="cs-CZ" sz="3200" dirty="0" smtClean="0"/>
              <a:t>	</a:t>
            </a:r>
            <a:r>
              <a:rPr lang="cs-CZ" sz="3200" b="1" dirty="0" smtClean="0"/>
              <a:t>reflex kýchání </a:t>
            </a:r>
            <a:r>
              <a:rPr lang="cs-CZ" sz="3200" dirty="0" smtClean="0"/>
              <a:t>- obdobný </a:t>
            </a:r>
            <a:r>
              <a:rPr lang="cs-CZ" sz="3200" dirty="0"/>
              <a:t>jako reflex kašle, ale ještě je inervován i trigeminem → podráždění i svalů hltanu a hrtanu</a:t>
            </a:r>
            <a:br>
              <a:rPr lang="cs-CZ" sz="3200" dirty="0"/>
            </a:br>
            <a:r>
              <a:rPr lang="cs-CZ" sz="3200" dirty="0"/>
              <a:t/>
            </a:r>
            <a:br>
              <a:rPr lang="cs-CZ" sz="3200" dirty="0"/>
            </a:br>
            <a:r>
              <a:rPr lang="cs-CZ" sz="3200" dirty="0"/>
              <a:t>•podílí se na mimice obličeje, fonaci a společně s mozečkem na rovnováze</a:t>
            </a:r>
            <a:br>
              <a:rPr lang="cs-CZ" sz="3200" dirty="0"/>
            </a:br>
            <a:endParaRPr lang="cs-CZ" sz="3200" dirty="0"/>
          </a:p>
        </p:txBody>
      </p:sp>
    </p:spTree>
    <p:extLst>
      <p:ext uri="{BB962C8B-B14F-4D97-AF65-F5344CB8AC3E}">
        <p14:creationId xmlns:p14="http://schemas.microsoft.com/office/powerpoint/2010/main" val="214020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0130" y="365125"/>
            <a:ext cx="11368216" cy="6060389"/>
          </a:xfrm>
        </p:spPr>
        <p:txBody>
          <a:bodyPr/>
          <a:lstStyle/>
          <a:p>
            <a:r>
              <a:rPr lang="cs-CZ" sz="3200" dirty="0" smtClean="0"/>
              <a:t/>
            </a:r>
            <a:br>
              <a:rPr lang="cs-CZ" sz="3200" dirty="0" smtClean="0"/>
            </a:br>
            <a:r>
              <a:rPr lang="cs-CZ" sz="3200" dirty="0"/>
              <a:t>• </a:t>
            </a:r>
            <a:r>
              <a:rPr lang="cs-CZ" sz="3200" dirty="0" smtClean="0"/>
              <a:t>reflex zvracení</a:t>
            </a:r>
            <a:r>
              <a:rPr lang="cs-CZ" sz="3200" dirty="0"/>
              <a:t/>
            </a:r>
            <a:br>
              <a:rPr lang="cs-CZ" sz="3200" dirty="0"/>
            </a:br>
            <a:r>
              <a:rPr lang="cs-CZ" sz="3200" dirty="0" smtClean="0"/>
              <a:t>aktivuje </a:t>
            </a:r>
            <a:r>
              <a:rPr lang="cs-CZ" sz="3200" dirty="0"/>
              <a:t>se vzruchy z receptorů trávicí trubice, které reagují na chemorecepční zóny (např.: změna pH)</a:t>
            </a:r>
            <a:br>
              <a:rPr lang="cs-CZ" sz="3200" dirty="0"/>
            </a:br>
            <a:r>
              <a:rPr lang="cs-CZ" sz="3200" dirty="0" smtClean="0"/>
              <a:t>	toto </a:t>
            </a:r>
            <a:r>
              <a:rPr lang="cs-CZ" sz="3200" dirty="0"/>
              <a:t>zvracení, které vychází z </a:t>
            </a:r>
            <a:r>
              <a:rPr lang="cs-CZ" sz="3200" dirty="0" err="1"/>
              <a:t>oblongaty</a:t>
            </a:r>
            <a:r>
              <a:rPr lang="cs-CZ" sz="3200" dirty="0"/>
              <a:t>, se </a:t>
            </a:r>
            <a:r>
              <a:rPr lang="cs-CZ" sz="3200" dirty="0" smtClean="0"/>
              <a:t>nazývá </a:t>
            </a:r>
            <a:r>
              <a:rPr lang="cs-CZ" sz="3200" b="1" dirty="0" smtClean="0"/>
              <a:t>centrální zvracení </a:t>
            </a:r>
            <a:r>
              <a:rPr lang="cs-CZ" sz="3200" dirty="0" smtClean="0"/>
              <a:t>a </a:t>
            </a:r>
            <a:r>
              <a:rPr lang="cs-CZ" sz="3200" dirty="0"/>
              <a:t>protože vychází z chemické změny, dá se ovlivnit centrálními emetiky (léky)</a:t>
            </a:r>
            <a:br>
              <a:rPr lang="cs-CZ" sz="3200" dirty="0"/>
            </a:br>
            <a:r>
              <a:rPr lang="cs-CZ" sz="3200" dirty="0" smtClean="0"/>
              <a:t>	</a:t>
            </a:r>
            <a:r>
              <a:rPr lang="cs-CZ" sz="3200" b="1" dirty="0" smtClean="0"/>
              <a:t>periferní zvracení </a:t>
            </a:r>
            <a:r>
              <a:rPr lang="cs-CZ" sz="3200" dirty="0" smtClean="0"/>
              <a:t>vychází </a:t>
            </a:r>
            <a:r>
              <a:rPr lang="cs-CZ" sz="3200" dirty="0"/>
              <a:t>z mechanického podráždění</a:t>
            </a:r>
            <a:br>
              <a:rPr lang="cs-CZ" sz="3200" dirty="0"/>
            </a:br>
            <a:r>
              <a:rPr lang="cs-CZ" sz="3200" dirty="0" smtClean="0"/>
              <a:t> </a:t>
            </a:r>
            <a:endParaRPr lang="cs-CZ" dirty="0"/>
          </a:p>
        </p:txBody>
      </p:sp>
    </p:spTree>
    <p:extLst>
      <p:ext uri="{BB962C8B-B14F-4D97-AF65-F5344CB8AC3E}">
        <p14:creationId xmlns:p14="http://schemas.microsoft.com/office/powerpoint/2010/main" val="96627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1138" y="1228725"/>
            <a:ext cx="9344025" cy="1143000"/>
          </a:xfrm>
        </p:spPr>
        <p:txBody>
          <a:bodyPr/>
          <a:lstStyle/>
          <a:p>
            <a:r>
              <a:rPr lang="cs-CZ" altLang="cs-CZ" sz="4200" b="1" dirty="0" smtClean="0">
                <a:solidFill>
                  <a:srgbClr val="7030A0"/>
                </a:solidFill>
                <a:effectLst>
                  <a:outerShdw blurRad="38100" dist="38100" dir="2700000" algn="tl">
                    <a:srgbClr val="000000">
                      <a:alpha val="43137"/>
                    </a:srgbClr>
                  </a:outerShdw>
                </a:effectLst>
                <a:latin typeface="Bangkok CE"/>
              </a:rPr>
              <a:t>FUNKCE BAZÁLNÍCH GANGLIÍ</a:t>
            </a:r>
          </a:p>
        </p:txBody>
      </p:sp>
      <p:sp>
        <p:nvSpPr>
          <p:cNvPr id="20483" name="Rectangle 3"/>
          <p:cNvSpPr>
            <a:spLocks noGrp="1" noChangeArrowheads="1"/>
          </p:cNvSpPr>
          <p:nvPr>
            <p:ph type="body" idx="1"/>
          </p:nvPr>
        </p:nvSpPr>
        <p:spPr>
          <a:xfrm>
            <a:off x="1342571" y="2561998"/>
            <a:ext cx="8991600" cy="2717800"/>
          </a:xfrm>
        </p:spPr>
        <p:txBody>
          <a:bodyPr/>
          <a:lstStyle/>
          <a:p>
            <a:endParaRPr lang="cs-CZ" dirty="0"/>
          </a:p>
          <a:p>
            <a:r>
              <a:rPr lang="cs-CZ" dirty="0"/>
              <a:t>součástí šedé </a:t>
            </a:r>
            <a:r>
              <a:rPr lang="cs-CZ" dirty="0" smtClean="0"/>
              <a:t>hmoty koncového mozku zevně od thalamu</a:t>
            </a:r>
            <a:r>
              <a:rPr lang="cs-CZ" dirty="0"/>
              <a:t>. Jedná se o vývojově staré struktury. </a:t>
            </a:r>
          </a:p>
          <a:p>
            <a:r>
              <a:rPr lang="cs-CZ" dirty="0" smtClean="0"/>
              <a:t>uplatňují </a:t>
            </a:r>
            <a:r>
              <a:rPr lang="cs-CZ" dirty="0"/>
              <a:t>se při vytváření a řízení pohybu, podílejí se také na kognitivních funkcích a </a:t>
            </a:r>
            <a:r>
              <a:rPr lang="cs-CZ" dirty="0" smtClean="0"/>
              <a:t>funkcích limbického </a:t>
            </a:r>
            <a:r>
              <a:rPr lang="cs-CZ" dirty="0"/>
              <a:t>systému.</a:t>
            </a:r>
          </a:p>
          <a:p>
            <a:r>
              <a:rPr lang="cs-CZ" dirty="0" smtClean="0"/>
              <a:t>bazální </a:t>
            </a:r>
            <a:r>
              <a:rPr lang="cs-CZ" dirty="0"/>
              <a:t>ganglia jsou zapojena do okruhu. Obecné schéma je</a:t>
            </a:r>
            <a:r>
              <a:rPr lang="cs-CZ" dirty="0" smtClean="0"/>
              <a:t>: </a:t>
            </a:r>
            <a:r>
              <a:rPr lang="cs-CZ" b="1" dirty="0" smtClean="0"/>
              <a:t>kůra </a:t>
            </a:r>
            <a:r>
              <a:rPr lang="cs-CZ" b="1" dirty="0"/>
              <a:t>→ vstupní bazální ganglion → výstupní bazální ganglion → thalamus → kůra</a:t>
            </a:r>
            <a:r>
              <a:rPr lang="cs-CZ" dirty="0"/>
              <a:t>. Rozdělení bazálních ganglií podle zapojení</a:t>
            </a:r>
          </a:p>
          <a:p>
            <a:pPr marL="609600" indent="-609600" algn="ctr">
              <a:buFont typeface="Arial" charset="0"/>
              <a:buNone/>
            </a:pPr>
            <a:endParaRPr lang="cs-CZ" altLang="cs-CZ" dirty="0" smtClean="0">
              <a:latin typeface="Times New Roman 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smtClean="0"/>
              <a:t>Bazální ganglia</a:t>
            </a:r>
          </a:p>
        </p:txBody>
      </p:sp>
      <p:sp>
        <p:nvSpPr>
          <p:cNvPr id="22531" name="Text Box 3"/>
          <p:cNvSpPr txBox="1">
            <a:spLocks noChangeArrowheads="1"/>
          </p:cNvSpPr>
          <p:nvPr/>
        </p:nvSpPr>
        <p:spPr bwMode="auto">
          <a:xfrm>
            <a:off x="947738" y="2100263"/>
            <a:ext cx="10266362" cy="2654300"/>
          </a:xfrm>
          <a:prstGeom prst="rect">
            <a:avLst/>
          </a:prstGeom>
          <a:noFill/>
          <a:ln w="9525">
            <a:noFill/>
            <a:miter lim="800000"/>
            <a:headEnd/>
            <a:tailEnd/>
          </a:ln>
        </p:spPr>
        <p:txBody>
          <a:bodyPr>
            <a:spAutoFit/>
          </a:bodyPr>
          <a:lstStyle/>
          <a:p>
            <a:r>
              <a:rPr lang="cs-CZ" altLang="cs-CZ" sz="2800" b="1" i="1">
                <a:latin typeface="Arial CE" pitchFamily="34" charset="0"/>
              </a:rPr>
              <a:t>	vzestupná část – striatum (putamen, nc. caudatus)			</a:t>
            </a:r>
          </a:p>
          <a:p>
            <a:r>
              <a:rPr lang="cs-CZ" altLang="cs-CZ" sz="2800" b="1" i="1">
                <a:latin typeface="Arial CE" pitchFamily="34" charset="0"/>
              </a:rPr>
              <a:t>	výstup 	- pars reticulata (substantia nigra)</a:t>
            </a:r>
          </a:p>
          <a:p>
            <a:r>
              <a:rPr lang="cs-CZ" altLang="cs-CZ" sz="2800" b="1" i="1">
                <a:latin typeface="Arial CE" pitchFamily="34" charset="0"/>
              </a:rPr>
              <a:t>			- pars interna (globus pallidus) 			</a:t>
            </a:r>
          </a:p>
          <a:p>
            <a:endParaRPr lang="cs-CZ" altLang="cs-CZ" sz="2800" b="1" i="1">
              <a:latin typeface="Arial CE" pitchFamily="34" charset="0"/>
            </a:endParaRPr>
          </a:p>
          <a:p>
            <a:endParaRPr lang="cs-CZ" altLang="cs-CZ" sz="2800" b="1" i="1">
              <a:latin typeface="Arial CE" pitchFamily="34" charset="0"/>
            </a:endParaRPr>
          </a:p>
        </p:txBody>
      </p:sp>
    </p:spTree>
    <p:extLst>
      <p:ext uri="{BB962C8B-B14F-4D97-AF65-F5344CB8AC3E}">
        <p14:creationId xmlns:p14="http://schemas.microsoft.com/office/powerpoint/2010/main" val="2073704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C00000"/>
                </a:solidFill>
              </a:rPr>
              <a:t>Zapojení bazálních ganglií</a:t>
            </a:r>
            <a:endParaRPr lang="cs-CZ" b="1" dirty="0">
              <a:solidFill>
                <a:srgbClr val="C00000"/>
              </a:solidFill>
            </a:endParaRPr>
          </a:p>
        </p:txBody>
      </p:sp>
      <p:sp>
        <p:nvSpPr>
          <p:cNvPr id="3" name="Obdélník 2"/>
          <p:cNvSpPr/>
          <p:nvPr/>
        </p:nvSpPr>
        <p:spPr>
          <a:xfrm>
            <a:off x="508000" y="1472685"/>
            <a:ext cx="11176000" cy="4955203"/>
          </a:xfrm>
          <a:prstGeom prst="rect">
            <a:avLst/>
          </a:prstGeom>
        </p:spPr>
        <p:txBody>
          <a:bodyPr wrap="square">
            <a:spAutoFit/>
          </a:bodyPr>
          <a:lstStyle/>
          <a:p>
            <a:endParaRPr lang="cs-CZ" sz="1400" dirty="0">
              <a:solidFill>
                <a:srgbClr val="000000"/>
              </a:solidFill>
              <a:latin typeface="Calibri" panose="020F0502020204030204" pitchFamily="34" charset="0"/>
            </a:endParaRPr>
          </a:p>
          <a:p>
            <a:r>
              <a:rPr lang="cs-CZ" sz="2400" b="1" dirty="0">
                <a:solidFill>
                  <a:srgbClr val="000000"/>
                </a:solidFill>
                <a:latin typeface="Calibri" panose="020F0502020204030204" pitchFamily="34" charset="0"/>
              </a:rPr>
              <a:t>vstupní (input)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přijímají informace z mozkové kůry;</a:t>
            </a:r>
          </a:p>
          <a:p>
            <a:r>
              <a:rPr lang="cs-CZ" dirty="0">
                <a:solidFill>
                  <a:srgbClr val="000000"/>
                </a:solidFill>
                <a:latin typeface="Calibri" panose="020F0502020204030204" pitchFamily="34" charset="0"/>
              </a:rPr>
              <a:t>jejich neurony jsou inhibiční (</a:t>
            </a:r>
            <a:r>
              <a:rPr lang="cs-CZ" dirty="0" err="1">
                <a:solidFill>
                  <a:srgbClr val="000000"/>
                </a:solidFill>
                <a:latin typeface="Calibri" panose="020F0502020204030204" pitchFamily="34" charset="0"/>
              </a:rPr>
              <a:t>mediátorGABA</a:t>
            </a:r>
            <a:r>
              <a:rPr lang="cs-CZ" dirty="0">
                <a:solidFill>
                  <a:srgbClr val="000000"/>
                </a:solidFill>
                <a:latin typeface="Calibri" panose="020F0502020204030204" pitchFamily="34" charset="0"/>
              </a:rPr>
              <a:t>);</a:t>
            </a:r>
          </a:p>
          <a:p>
            <a:r>
              <a:rPr lang="cs-CZ" dirty="0">
                <a:solidFill>
                  <a:srgbClr val="000000"/>
                </a:solidFill>
                <a:latin typeface="Calibri" panose="020F0502020204030204" pitchFamily="34" charset="0"/>
              </a:rPr>
              <a:t>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ncl.caudatus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putamen</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a:t>
            </a:r>
            <a:r>
              <a:rPr lang="cs-CZ" dirty="0" err="1">
                <a:solidFill>
                  <a:srgbClr val="000000"/>
                </a:solidFill>
                <a:latin typeface="Calibri" panose="020F0502020204030204" pitchFamily="34" charset="0"/>
              </a:rPr>
              <a:t>ncl.accumbens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septi</a:t>
            </a:r>
            <a:r>
              <a:rPr lang="cs-CZ" dirty="0" smtClean="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výstupní (output)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vysílají informace přes thalamus do mozkové kůry či přímo </a:t>
            </a:r>
            <a:r>
              <a:rPr lang="cs-CZ" dirty="0" smtClean="0">
                <a:solidFill>
                  <a:srgbClr val="000000"/>
                </a:solidFill>
                <a:latin typeface="Calibri" panose="020F0502020204030204" pitchFamily="34" charset="0"/>
              </a:rPr>
              <a:t>do mozkového </a:t>
            </a:r>
            <a:r>
              <a:rPr lang="cs-CZ" dirty="0">
                <a:solidFill>
                  <a:srgbClr val="000000"/>
                </a:solidFill>
                <a:latin typeface="Calibri" panose="020F0502020204030204" pitchFamily="34" charset="0"/>
              </a:rPr>
              <a:t>kmene(retikulární formace);</a:t>
            </a:r>
          </a:p>
          <a:p>
            <a:r>
              <a:rPr lang="cs-CZ" dirty="0">
                <a:solidFill>
                  <a:srgbClr val="000000"/>
                </a:solidFill>
                <a:latin typeface="Calibri" panose="020F0502020204030204" pitchFamily="34" charset="0"/>
              </a:rPr>
              <a:t>jejich neurony jsou také inhibiční (GABA);</a:t>
            </a:r>
          </a:p>
          <a:p>
            <a:r>
              <a:rPr lang="cs-CZ" dirty="0">
                <a:solidFill>
                  <a:srgbClr val="000000"/>
                </a:solidFill>
                <a:latin typeface="Calibri" panose="020F0502020204030204" pitchFamily="34" charset="0"/>
              </a:rPr>
              <a:t>globus </a:t>
            </a:r>
            <a:r>
              <a:rPr lang="cs-CZ" dirty="0" err="1">
                <a:solidFill>
                  <a:srgbClr val="000000"/>
                </a:solidFill>
                <a:latin typeface="Calibri" panose="020F0502020204030204" pitchFamily="34" charset="0"/>
              </a:rPr>
              <a:t>pallidus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medialis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pallidum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kůra) a </a:t>
            </a:r>
            <a:r>
              <a:rPr lang="cs-CZ" dirty="0" err="1">
                <a:solidFill>
                  <a:srgbClr val="000000"/>
                </a:solidFill>
                <a:latin typeface="Calibri" panose="020F0502020204030204" pitchFamily="34" charset="0"/>
              </a:rPr>
              <a:t>substantia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reticularis</a:t>
            </a:r>
            <a:r>
              <a:rPr lang="cs-CZ" dirty="0">
                <a:solidFill>
                  <a:srgbClr val="000000"/>
                </a:solidFill>
                <a:latin typeface="Calibri" panose="020F0502020204030204" pitchFamily="34" charset="0"/>
              </a:rPr>
              <a:t> (→ kmen</a:t>
            </a:r>
            <a:r>
              <a:rPr lang="cs-CZ" dirty="0" smtClean="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vmezeřená (</a:t>
            </a:r>
            <a:r>
              <a:rPr lang="cs-CZ" sz="2400" b="1" dirty="0" err="1">
                <a:solidFill>
                  <a:srgbClr val="000000"/>
                </a:solidFill>
                <a:latin typeface="Calibri" panose="020F0502020204030204" pitchFamily="34" charset="0"/>
              </a:rPr>
              <a:t>intrinsic</a:t>
            </a:r>
            <a:r>
              <a:rPr lang="cs-CZ" sz="2400" b="1" dirty="0">
                <a:solidFill>
                  <a:srgbClr val="000000"/>
                </a:solidFill>
                <a:latin typeface="Calibri" panose="020F0502020204030204" pitchFamily="34" charset="0"/>
              </a:rPr>
              <a:t>) bazální ganglia:</a:t>
            </a:r>
            <a:endParaRPr lang="cs-CZ" sz="2400" dirty="0">
              <a:solidFill>
                <a:srgbClr val="000000"/>
              </a:solidFill>
              <a:latin typeface="Calibri" panose="020F0502020204030204" pitchFamily="34" charset="0"/>
            </a:endParaRPr>
          </a:p>
          <a:p>
            <a:r>
              <a:rPr lang="cs-CZ" dirty="0" smtClean="0">
                <a:solidFill>
                  <a:srgbClr val="000000"/>
                </a:solidFill>
                <a:latin typeface="Arial" panose="020B0604020202020204" pitchFamily="34" charset="0"/>
              </a:rPr>
              <a:t>	•</a:t>
            </a:r>
            <a:r>
              <a:rPr lang="cs-CZ" dirty="0">
                <a:solidFill>
                  <a:srgbClr val="000000"/>
                </a:solidFill>
                <a:latin typeface="Calibri" panose="020F0502020204030204" pitchFamily="34" charset="0"/>
              </a:rPr>
              <a:t>převádějí informace mezi vstupními a výstupním jádry v tzv. nepřímé dráze;</a:t>
            </a:r>
          </a:p>
          <a:p>
            <a:r>
              <a:rPr lang="cs-CZ" sz="1600" dirty="0">
                <a:solidFill>
                  <a:srgbClr val="000000"/>
                </a:solidFill>
                <a:latin typeface="Calibri" panose="020F0502020204030204" pitchFamily="34" charset="0"/>
              </a:rPr>
              <a:t>globus </a:t>
            </a:r>
            <a:r>
              <a:rPr lang="cs-CZ" sz="1600" dirty="0" err="1">
                <a:solidFill>
                  <a:srgbClr val="000000"/>
                </a:solidFill>
                <a:latin typeface="Calibri" panose="020F0502020204030204" pitchFamily="34" charset="0"/>
              </a:rPr>
              <a:t>pallidus</a:t>
            </a:r>
            <a:r>
              <a:rPr lang="cs-CZ" sz="1600" dirty="0">
                <a:solidFill>
                  <a:srgbClr val="000000"/>
                </a:solidFill>
                <a:latin typeface="Calibri" panose="020F0502020204030204" pitchFamily="34" charset="0"/>
              </a:rPr>
              <a:t> </a:t>
            </a:r>
            <a:r>
              <a:rPr lang="cs-CZ" sz="1600" dirty="0" err="1">
                <a:solidFill>
                  <a:srgbClr val="000000"/>
                </a:solidFill>
                <a:latin typeface="Calibri" panose="020F0502020204030204" pitchFamily="34" charset="0"/>
              </a:rPr>
              <a:t>lateralis</a:t>
            </a:r>
            <a:r>
              <a:rPr lang="cs-CZ" sz="1600" dirty="0">
                <a:solidFill>
                  <a:srgbClr val="000000"/>
                </a:solidFill>
                <a:latin typeface="Calibri" panose="020F0502020204030204" pitchFamily="34" charset="0"/>
              </a:rPr>
              <a:t> (inhibiční neurony –GABA);</a:t>
            </a:r>
          </a:p>
          <a:p>
            <a:r>
              <a:rPr lang="cs-CZ" sz="1600" dirty="0" err="1">
                <a:solidFill>
                  <a:srgbClr val="000000"/>
                </a:solidFill>
                <a:latin typeface="Calibri" panose="020F0502020204030204" pitchFamily="34" charset="0"/>
              </a:rPr>
              <a:t>ncl.subthalamicus</a:t>
            </a:r>
            <a:r>
              <a:rPr lang="cs-CZ" sz="1600" dirty="0">
                <a:solidFill>
                  <a:srgbClr val="000000"/>
                </a:solidFill>
                <a:latin typeface="Calibri" panose="020F0502020204030204" pitchFamily="34" charset="0"/>
              </a:rPr>
              <a:t> (excitační neurony –glutamát);</a:t>
            </a:r>
          </a:p>
          <a:p>
            <a:r>
              <a:rPr lang="cs-CZ" dirty="0" smtClean="0">
                <a:solidFill>
                  <a:srgbClr val="000000"/>
                </a:solidFill>
                <a:latin typeface="Arial" panose="020B0604020202020204" pitchFamily="34" charset="0"/>
              </a:rPr>
              <a:t>	•</a:t>
            </a:r>
            <a:r>
              <a:rPr lang="cs-CZ" dirty="0">
                <a:solidFill>
                  <a:srgbClr val="000000"/>
                </a:solidFill>
                <a:latin typeface="Calibri" panose="020F0502020204030204" pitchFamily="34" charset="0"/>
              </a:rPr>
              <a:t>modulují aktivitu 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 přímé/nepřímé dráhy </a:t>
            </a:r>
            <a:r>
              <a:rPr lang="cs-CZ" dirty="0" smtClean="0">
                <a:solidFill>
                  <a:srgbClr val="000000"/>
                </a:solidFill>
                <a:latin typeface="Calibri" panose="020F0502020204030204" pitchFamily="34" charset="0"/>
              </a:rPr>
              <a:t>prostřednictvím dopaminu–</a:t>
            </a:r>
            <a:r>
              <a:rPr lang="cs-CZ" dirty="0" err="1" smtClean="0">
                <a:solidFill>
                  <a:srgbClr val="000000"/>
                </a:solidFill>
                <a:latin typeface="Calibri" panose="020F0502020204030204" pitchFamily="34" charset="0"/>
              </a:rPr>
              <a:t>pars</a:t>
            </a:r>
            <a:r>
              <a:rPr lang="cs-CZ" dirty="0" smtClean="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compacta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substantiae</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nigrae</a:t>
            </a:r>
            <a:r>
              <a:rPr lang="cs-CZ"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13264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27816" y="244021"/>
            <a:ext cx="5536367" cy="6369957"/>
          </a:xfrm>
          <a:prstGeom prst="rect">
            <a:avLst/>
          </a:prstGeom>
        </p:spPr>
      </p:pic>
    </p:spTree>
    <p:extLst>
      <p:ext uri="{BB962C8B-B14F-4D97-AF65-F5344CB8AC3E}">
        <p14:creationId xmlns:p14="http://schemas.microsoft.com/office/powerpoint/2010/main" val="190320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8941" y="332656"/>
            <a:ext cx="11368215" cy="6309420"/>
          </a:xfrm>
          <a:prstGeom prst="rect">
            <a:avLst/>
          </a:prstGeom>
        </p:spPr>
        <p:txBody>
          <a:bodyPr wrap="square">
            <a:spAutoFit/>
          </a:bodyPr>
          <a:lstStyle/>
          <a:p>
            <a:endParaRPr lang="cs-CZ" sz="2000" b="1" dirty="0"/>
          </a:p>
          <a:p>
            <a:r>
              <a:rPr lang="cs-CZ" sz="2000" dirty="0" smtClean="0">
                <a:latin typeface="+mn-lt"/>
              </a:rPr>
              <a:t>• 2 základní typy regulací: </a:t>
            </a:r>
            <a:r>
              <a:rPr lang="cs-CZ" sz="2800" b="1" dirty="0" smtClean="0">
                <a:solidFill>
                  <a:srgbClr val="FF0000"/>
                </a:solidFill>
                <a:latin typeface="+mn-lt"/>
              </a:rPr>
              <a:t>nervová    -    humorální</a:t>
            </a:r>
          </a:p>
          <a:p>
            <a:endParaRPr lang="cs-CZ" sz="2800" b="1" dirty="0">
              <a:solidFill>
                <a:srgbClr val="FF0000"/>
              </a:solidFill>
              <a:latin typeface="+mn-lt"/>
            </a:endParaRPr>
          </a:p>
          <a:p>
            <a:r>
              <a:rPr lang="cs-CZ" sz="2800" b="1" dirty="0"/>
              <a:t>Centrální nervový systém </a:t>
            </a:r>
            <a:r>
              <a:rPr lang="cs-CZ" sz="2800" b="1" dirty="0" smtClean="0"/>
              <a:t>významně </a:t>
            </a:r>
            <a:r>
              <a:rPr lang="cs-CZ" sz="2800" b="1" dirty="0"/>
              <a:t>ovlivňuje všechny typy regulací </a:t>
            </a:r>
          </a:p>
          <a:p>
            <a:endParaRPr lang="cs-CZ" sz="2000" dirty="0">
              <a:latin typeface="+mn-lt"/>
            </a:endParaRPr>
          </a:p>
          <a:p>
            <a:r>
              <a:rPr lang="cs-CZ" sz="2800" dirty="0" smtClean="0">
                <a:latin typeface="+mn-lt"/>
              </a:rPr>
              <a:t>– Udržovat homeostázu </a:t>
            </a:r>
          </a:p>
          <a:p>
            <a:r>
              <a:rPr lang="cs-CZ" sz="2800" dirty="0" smtClean="0">
                <a:latin typeface="+mn-lt"/>
              </a:rPr>
              <a:t>	stálost </a:t>
            </a:r>
            <a:r>
              <a:rPr lang="cs-CZ" sz="2800" dirty="0">
                <a:latin typeface="+mn-lt"/>
              </a:rPr>
              <a:t>vnitřního prostředí – ve smyslu jeho složení + integrita </a:t>
            </a:r>
            <a:r>
              <a:rPr lang="cs-CZ" sz="2800" dirty="0" smtClean="0">
                <a:latin typeface="+mn-lt"/>
              </a:rPr>
              <a:t>	(</a:t>
            </a:r>
            <a:r>
              <a:rPr lang="cs-CZ" sz="2800" dirty="0">
                <a:latin typeface="+mn-lt"/>
              </a:rPr>
              <a:t>neporušenost) tkáňových/orgánových/tělesných bariér</a:t>
            </a:r>
          </a:p>
          <a:p>
            <a:r>
              <a:rPr lang="cs-CZ" sz="2800" dirty="0" smtClean="0">
                <a:latin typeface="+mn-lt"/>
              </a:rPr>
              <a:t> </a:t>
            </a:r>
          </a:p>
          <a:p>
            <a:r>
              <a:rPr lang="cs-CZ" sz="2800" dirty="0" smtClean="0">
                <a:latin typeface="+mn-lt"/>
              </a:rPr>
              <a:t>– Koordinovat tělesné funkce</a:t>
            </a:r>
          </a:p>
          <a:p>
            <a:endParaRPr lang="cs-CZ" sz="2800" dirty="0">
              <a:latin typeface="+mn-lt"/>
            </a:endParaRPr>
          </a:p>
          <a:p>
            <a:r>
              <a:rPr lang="cs-CZ" sz="2800" dirty="0" smtClean="0">
                <a:latin typeface="+mn-lt"/>
              </a:rPr>
              <a:t>– Přijímat signály </a:t>
            </a:r>
            <a:r>
              <a:rPr lang="cs-CZ" sz="2800" dirty="0">
                <a:latin typeface="+mn-lt"/>
              </a:rPr>
              <a:t>z </a:t>
            </a:r>
            <a:r>
              <a:rPr lang="cs-CZ" sz="2800" dirty="0" smtClean="0">
                <a:latin typeface="+mn-lt"/>
              </a:rPr>
              <a:t>vnějšího </a:t>
            </a:r>
            <a:r>
              <a:rPr lang="cs-CZ" sz="2800" dirty="0">
                <a:latin typeface="+mn-lt"/>
              </a:rPr>
              <a:t>a </a:t>
            </a:r>
            <a:r>
              <a:rPr lang="cs-CZ" sz="2800" dirty="0" smtClean="0">
                <a:latin typeface="+mn-lt"/>
              </a:rPr>
              <a:t>vnitřního prostředí</a:t>
            </a:r>
          </a:p>
          <a:p>
            <a:r>
              <a:rPr lang="cs-CZ" sz="2800" dirty="0" smtClean="0">
                <a:latin typeface="+mn-lt"/>
              </a:rPr>
              <a:t>	– zpracovávat informace z těchto signálů</a:t>
            </a:r>
            <a:endParaRPr lang="cs-CZ" sz="2800" dirty="0">
              <a:latin typeface="+mn-lt"/>
            </a:endParaRPr>
          </a:p>
          <a:p>
            <a:r>
              <a:rPr lang="cs-CZ" sz="2800" dirty="0" smtClean="0">
                <a:latin typeface="+mn-lt"/>
              </a:rPr>
              <a:t>	– koordinovaně odpovídat na </a:t>
            </a:r>
            <a:r>
              <a:rPr lang="cs-CZ" sz="2800" dirty="0">
                <a:latin typeface="+mn-lt"/>
              </a:rPr>
              <a:t>tyto </a:t>
            </a:r>
            <a:r>
              <a:rPr lang="cs-CZ" sz="2800" dirty="0" smtClean="0">
                <a:latin typeface="+mn-lt"/>
              </a:rPr>
              <a:t>podněty</a:t>
            </a:r>
            <a:endParaRPr lang="cs-CZ" sz="2800" dirty="0">
              <a:latin typeface="+mn-lt"/>
            </a:endParaRPr>
          </a:p>
        </p:txBody>
      </p:sp>
    </p:spTree>
    <p:extLst>
      <p:ext uri="{BB962C8B-B14F-4D97-AF65-F5344CB8AC3E}">
        <p14:creationId xmlns:p14="http://schemas.microsoft.com/office/powerpoint/2010/main" val="2679259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smtClean="0"/>
              <a:t>Bazální ganglia</a:t>
            </a:r>
          </a:p>
        </p:txBody>
      </p:sp>
      <p:sp>
        <p:nvSpPr>
          <p:cNvPr id="23555"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3556" name="Text Box 5"/>
          <p:cNvSpPr txBox="1">
            <a:spLocks noChangeArrowheads="1"/>
          </p:cNvSpPr>
          <p:nvPr/>
        </p:nvSpPr>
        <p:spPr bwMode="auto">
          <a:xfrm>
            <a:off x="2305050" y="2011363"/>
            <a:ext cx="4598988" cy="2654300"/>
          </a:xfrm>
          <a:prstGeom prst="rect">
            <a:avLst/>
          </a:prstGeom>
          <a:noFill/>
          <a:ln w="9525">
            <a:noFill/>
            <a:miter lim="800000"/>
            <a:headEnd/>
            <a:tailEnd/>
          </a:ln>
        </p:spPr>
        <p:txBody>
          <a:bodyPr wrap="none">
            <a:spAutoFit/>
          </a:bodyPr>
          <a:lstStyle/>
          <a:p>
            <a:r>
              <a:rPr lang="cs-CZ" altLang="cs-CZ" sz="2800" b="1" i="1" dirty="0">
                <a:latin typeface="Arial CE" pitchFamily="34" charset="0"/>
              </a:rPr>
              <a:t>Motorická centra schopná</a:t>
            </a:r>
          </a:p>
          <a:p>
            <a:r>
              <a:rPr lang="cs-CZ" altLang="cs-CZ" sz="2800" b="1" i="1" dirty="0">
                <a:latin typeface="Arial CE" pitchFamily="34" charset="0"/>
              </a:rPr>
              <a:t> </a:t>
            </a:r>
          </a:p>
          <a:p>
            <a:pPr>
              <a:buFontTx/>
              <a:buChar char="-"/>
            </a:pPr>
            <a:r>
              <a:rPr lang="cs-CZ" altLang="cs-CZ" sz="2800" b="1" i="1" dirty="0">
                <a:latin typeface="Arial CE" pitchFamily="34" charset="0"/>
              </a:rPr>
              <a:t> regulovat </a:t>
            </a:r>
          </a:p>
          <a:p>
            <a:r>
              <a:rPr lang="cs-CZ" altLang="cs-CZ" sz="2800" b="1" i="1" dirty="0" smtClean="0">
                <a:latin typeface="Arial CE" pitchFamily="34" charset="0"/>
              </a:rPr>
              <a:t>a </a:t>
            </a:r>
            <a:r>
              <a:rPr lang="cs-CZ" altLang="cs-CZ" sz="2800" b="1" i="1" dirty="0">
                <a:latin typeface="Arial CE" pitchFamily="34" charset="0"/>
              </a:rPr>
              <a:t>koordinovat motoriku</a:t>
            </a:r>
          </a:p>
          <a:p>
            <a:pPr>
              <a:buFontTx/>
              <a:buChar char="-"/>
            </a:pPr>
            <a:endParaRPr lang="cs-CZ" altLang="cs-CZ" sz="2800" b="1" i="1" dirty="0">
              <a:latin typeface="Arial CE" pitchFamily="34" charset="0"/>
            </a:endParaRPr>
          </a:p>
          <a:p>
            <a:r>
              <a:rPr lang="cs-CZ" altLang="cs-CZ" sz="2800" b="1" i="1" dirty="0">
                <a:latin typeface="Arial CE" pitchFamily="34" charset="0"/>
              </a:rPr>
              <a:t>(ptáci)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454150" y="0"/>
            <a:ext cx="9344025" cy="1143000"/>
          </a:xfrm>
        </p:spPr>
        <p:txBody>
          <a:bodyPr/>
          <a:lstStyle/>
          <a:p>
            <a:r>
              <a:rPr lang="cs-CZ" altLang="cs-CZ" b="1" dirty="0" err="1" smtClean="0">
                <a:solidFill>
                  <a:srgbClr val="C00000"/>
                </a:solidFill>
              </a:rPr>
              <a:t>Transmitery</a:t>
            </a:r>
            <a:r>
              <a:rPr lang="cs-CZ" altLang="cs-CZ" b="1" dirty="0" smtClean="0">
                <a:solidFill>
                  <a:srgbClr val="C00000"/>
                </a:solidFill>
              </a:rPr>
              <a:t> bazálních ganglií</a:t>
            </a:r>
          </a:p>
        </p:txBody>
      </p:sp>
      <p:graphicFrame>
        <p:nvGraphicFramePr>
          <p:cNvPr id="264238" name="Group 46"/>
          <p:cNvGraphicFramePr>
            <a:graphicFrameLocks noGrp="1"/>
          </p:cNvGraphicFramePr>
          <p:nvPr>
            <p:ph idx="1"/>
            <p:extLst>
              <p:ext uri="{D42A27DB-BD31-4B8C-83A1-F6EECF244321}">
                <p14:modId xmlns:p14="http://schemas.microsoft.com/office/powerpoint/2010/main" val="4228886849"/>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xmlns="" val="20000"/>
                    </a:ext>
                  </a:extLst>
                </a:gridCol>
                <a:gridCol w="6321425">
                  <a:extLst>
                    <a:ext uri="{9D8B030D-6E8A-4147-A177-3AD203B41FA5}">
                      <a16:colId xmlns:a16="http://schemas.microsoft.com/office/drawing/2014/main" xmlns=""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smtClean="0">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smtClean="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xmlns=""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smtClean="0">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400" b="1" i="0" u="none" strike="noStrike" cap="none" normalizeH="0" baseline="0" dirty="0" smtClean="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GABA </a:t>
                      </a:r>
                      <a:r>
                        <a:rPr kumimoji="0" lang="cs-CZ" altLang="cs-CZ" sz="2400" b="1" i="0" u="none" strike="noStrike" cap="none" normalizeH="0" baseline="0" smtClean="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subst</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nigra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pars</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Subst</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4150" y="0"/>
            <a:ext cx="9344025" cy="1143000"/>
          </a:xfrm>
        </p:spPr>
        <p:txBody>
          <a:bodyPr/>
          <a:lstStyle/>
          <a:p>
            <a:r>
              <a:rPr lang="cs-CZ" altLang="cs-CZ" smtClean="0"/>
              <a:t>Transmitery bazálních ganglií</a:t>
            </a:r>
          </a:p>
        </p:txBody>
      </p:sp>
      <p:graphicFrame>
        <p:nvGraphicFramePr>
          <p:cNvPr id="267287" name="Group 23"/>
          <p:cNvGraphicFramePr>
            <a:graphicFrameLocks noGrp="1"/>
          </p:cNvGraphicFramePr>
          <p:nvPr>
            <p:ph idx="1"/>
            <p:extLst>
              <p:ext uri="{D42A27DB-BD31-4B8C-83A1-F6EECF244321}">
                <p14:modId xmlns:p14="http://schemas.microsoft.com/office/powerpoint/2010/main" val="4064500357"/>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xmlns="" val="20000"/>
                    </a:ext>
                  </a:extLst>
                </a:gridCol>
                <a:gridCol w="6321425">
                  <a:extLst>
                    <a:ext uri="{9D8B030D-6E8A-4147-A177-3AD203B41FA5}">
                      <a16:colId xmlns:a16="http://schemas.microsoft.com/office/drawing/2014/main" xmlns=""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smtClean="0">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smtClean="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xmlns=""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smtClean="0">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400" b="1" i="0" u="none" strike="noStrike" cap="none" normalizeH="0" baseline="0" dirty="0" smtClean="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GABA </a:t>
                      </a:r>
                      <a:r>
                        <a:rPr kumimoji="0" lang="cs-CZ" altLang="cs-CZ" sz="2400" b="1" i="0" u="none" strike="noStrike" cap="none" normalizeH="0" baseline="0" smtClean="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subst</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nigra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pars</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Subst</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xmlns=""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ltLang="cs-CZ" smtClean="0"/>
              <a:t>Bazální ganglia</a:t>
            </a:r>
          </a:p>
        </p:txBody>
      </p:sp>
      <p:sp>
        <p:nvSpPr>
          <p:cNvPr id="26627"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6628" name="Text Box 4"/>
          <p:cNvSpPr txBox="1">
            <a:spLocks noChangeArrowheads="1"/>
          </p:cNvSpPr>
          <p:nvPr/>
        </p:nvSpPr>
        <p:spPr bwMode="auto">
          <a:xfrm>
            <a:off x="2305050" y="2011363"/>
            <a:ext cx="8675688" cy="4400550"/>
          </a:xfrm>
          <a:prstGeom prst="rect">
            <a:avLst/>
          </a:prstGeom>
          <a:noFill/>
          <a:ln w="9525">
            <a:noFill/>
            <a:miter lim="800000"/>
            <a:headEnd/>
            <a:tailEnd/>
          </a:ln>
        </p:spPr>
        <p:txBody>
          <a:bodyPr wrap="none">
            <a:spAutoFit/>
          </a:bodyPr>
          <a:lstStyle/>
          <a:p>
            <a:r>
              <a:rPr lang="cs-CZ" altLang="cs-CZ" sz="2800" b="1" i="1">
                <a:latin typeface="Arial CE" pitchFamily="34" charset="0"/>
              </a:rPr>
              <a:t>Syndrom hypokineticko-hypertonický - Parkinson</a:t>
            </a:r>
          </a:p>
          <a:p>
            <a:r>
              <a:rPr lang="cs-CZ" altLang="cs-CZ" sz="2800" b="1" i="1">
                <a:latin typeface="Arial CE" pitchFamily="34" charset="0"/>
              </a:rPr>
              <a:t> </a:t>
            </a:r>
          </a:p>
          <a:p>
            <a:pPr>
              <a:buFontTx/>
              <a:buChar char="-"/>
            </a:pPr>
            <a:r>
              <a:rPr lang="cs-CZ" altLang="cs-CZ" sz="2800" b="1" i="1">
                <a:latin typeface="Arial CE" pitchFamily="34" charset="0"/>
              </a:rPr>
              <a:t> bradykineze – zpomalené pohyby</a:t>
            </a:r>
          </a:p>
          <a:p>
            <a:pPr>
              <a:buFontTx/>
              <a:buChar char="-"/>
            </a:pPr>
            <a:r>
              <a:rPr lang="cs-CZ" altLang="cs-CZ" sz="2800" b="1" i="1">
                <a:latin typeface="Arial CE" pitchFamily="34" charset="0"/>
              </a:rPr>
              <a:t> mikrografie – malé písmo</a:t>
            </a:r>
          </a:p>
          <a:p>
            <a:pPr>
              <a:buFontTx/>
              <a:buChar char="-"/>
            </a:pPr>
            <a:r>
              <a:rPr lang="cs-CZ" altLang="cs-CZ" sz="2800" b="1" i="1">
                <a:latin typeface="Arial CE" pitchFamily="34" charset="0"/>
              </a:rPr>
              <a:t> chudá mimika</a:t>
            </a:r>
          </a:p>
          <a:p>
            <a:pPr>
              <a:buFontTx/>
              <a:buChar char="-"/>
            </a:pPr>
            <a:r>
              <a:rPr lang="cs-CZ" altLang="cs-CZ" sz="2800" b="1" i="1">
                <a:latin typeface="Arial CE" pitchFamily="34" charset="0"/>
              </a:rPr>
              <a:t> hrubý klidový třes</a:t>
            </a:r>
          </a:p>
          <a:p>
            <a:pPr>
              <a:buFontTx/>
              <a:buChar char="-"/>
            </a:pPr>
            <a:r>
              <a:rPr lang="cs-CZ" altLang="cs-CZ" sz="2800" b="1" i="1">
                <a:latin typeface="Arial CE" pitchFamily="34" charset="0"/>
              </a:rPr>
              <a:t> zvýšený svalový tonus</a:t>
            </a:r>
          </a:p>
          <a:p>
            <a:pPr>
              <a:buFontTx/>
              <a:buChar char="-"/>
            </a:pPr>
            <a:r>
              <a:rPr lang="cs-CZ" altLang="cs-CZ" sz="2800" b="1" i="1">
                <a:latin typeface="Arial CE" pitchFamily="34" charset="0"/>
              </a:rPr>
              <a:t> skrčené držení těla</a:t>
            </a:r>
          </a:p>
          <a:p>
            <a:pPr>
              <a:buFontTx/>
              <a:buChar char="-"/>
            </a:pPr>
            <a:endParaRPr lang="cs-CZ" altLang="cs-CZ" sz="2800" b="1" i="1">
              <a:latin typeface="Arial CE" pitchFamily="34" charset="0"/>
            </a:endParaRPr>
          </a:p>
          <a:p>
            <a:r>
              <a:rPr lang="cs-CZ" altLang="cs-CZ" sz="2800" b="1" i="1">
                <a:latin typeface="Arial CE" pitchFamily="34" charset="0"/>
              </a:rPr>
              <a:t>Fukce dopaminu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05366" y="981983"/>
            <a:ext cx="9344025" cy="1143000"/>
          </a:xfrm>
        </p:spPr>
        <p:txBody>
          <a:bodyPr/>
          <a:lstStyle/>
          <a:p>
            <a:pPr algn="ctr"/>
            <a:r>
              <a:rPr lang="cs-CZ" altLang="cs-CZ" sz="4200" b="1" dirty="0" smtClean="0">
                <a:solidFill>
                  <a:srgbClr val="7030A0"/>
                </a:solidFill>
                <a:effectLst>
                  <a:outerShdw blurRad="38100" dist="38100" dir="2700000" algn="tl">
                    <a:srgbClr val="000000">
                      <a:alpha val="43137"/>
                    </a:srgbClr>
                  </a:outerShdw>
                </a:effectLst>
                <a:latin typeface="Bangkok CE"/>
              </a:rPr>
              <a:t>FUNKCE MOZEČKU</a:t>
            </a:r>
          </a:p>
        </p:txBody>
      </p:sp>
      <p:sp>
        <p:nvSpPr>
          <p:cNvPr id="27651" name="Rectangle 3"/>
          <p:cNvSpPr>
            <a:spLocks noGrp="1" noChangeArrowheads="1"/>
          </p:cNvSpPr>
          <p:nvPr>
            <p:ph type="body" idx="1"/>
          </p:nvPr>
        </p:nvSpPr>
        <p:spPr>
          <a:xfrm>
            <a:off x="1574800" y="3287713"/>
            <a:ext cx="8991600" cy="2717800"/>
          </a:xfrm>
        </p:spPr>
        <p:txBody>
          <a:bodyPr/>
          <a:lstStyle/>
          <a:p>
            <a:pPr marL="609600" indent="-609600" algn="ctr">
              <a:buFont typeface="Arial" charset="0"/>
              <a:buNone/>
            </a:pPr>
            <a:endParaRPr lang="cs-CZ" altLang="cs-CZ" smtClean="0">
              <a:latin typeface="Times New Roman C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4176" t="32066" r="37273" b="15691"/>
          <a:stretch/>
        </p:blipFill>
        <p:spPr>
          <a:xfrm>
            <a:off x="1657430" y="799070"/>
            <a:ext cx="8877140" cy="5361624"/>
          </a:xfrm>
          <a:prstGeom prst="rect">
            <a:avLst/>
          </a:prstGeom>
        </p:spPr>
      </p:pic>
    </p:spTree>
    <p:extLst>
      <p:ext uri="{BB962C8B-B14F-4D97-AF65-F5344CB8AC3E}">
        <p14:creationId xmlns:p14="http://schemas.microsoft.com/office/powerpoint/2010/main" val="412600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smtClean="0"/>
              <a:t>Mozeček - cerebellum</a:t>
            </a:r>
          </a:p>
        </p:txBody>
      </p:sp>
      <p:sp>
        <p:nvSpPr>
          <p:cNvPr id="29699" name="Freeform 3"/>
          <p:cNvSpPr>
            <a:spLocks/>
          </p:cNvSpPr>
          <p:nvPr/>
        </p:nvSpPr>
        <p:spPr bwMode="auto">
          <a:xfrm>
            <a:off x="5203825" y="1995488"/>
            <a:ext cx="2154238" cy="3148012"/>
          </a:xfrm>
          <a:custGeom>
            <a:avLst/>
            <a:gdLst>
              <a:gd name="T0" fmla="*/ 977820897 w 1357"/>
              <a:gd name="T1" fmla="*/ 882054727 h 1983"/>
              <a:gd name="T2" fmla="*/ 1212196192 w 1357"/>
              <a:gd name="T3" fmla="*/ 624998695 h 1983"/>
              <a:gd name="T4" fmla="*/ 1469252097 w 1357"/>
              <a:gd name="T5" fmla="*/ 249494673 h 1983"/>
              <a:gd name="T6" fmla="*/ 1703626201 w 1357"/>
              <a:gd name="T7" fmla="*/ 63003112 h 1983"/>
              <a:gd name="T8" fmla="*/ 2124493035 w 1357"/>
              <a:gd name="T9" fmla="*/ 15120938 h 1983"/>
              <a:gd name="T10" fmla="*/ 2147483647 w 1357"/>
              <a:gd name="T11" fmla="*/ 156249674 h 1983"/>
              <a:gd name="T12" fmla="*/ 2147483647 w 1357"/>
              <a:gd name="T13" fmla="*/ 390623366 h 1983"/>
              <a:gd name="T14" fmla="*/ 2147483647 w 1357"/>
              <a:gd name="T15" fmla="*/ 718243645 h 1983"/>
              <a:gd name="T16" fmla="*/ 2147483647 w 1357"/>
              <a:gd name="T17" fmla="*/ 1139110560 h 1983"/>
              <a:gd name="T18" fmla="*/ 2147483647 w 1357"/>
              <a:gd name="T19" fmla="*/ 1373484203 h 1983"/>
              <a:gd name="T20" fmla="*/ 2053928669 w 1357"/>
              <a:gd name="T21" fmla="*/ 1398685755 h 1983"/>
              <a:gd name="T22" fmla="*/ 1633061438 w 1357"/>
              <a:gd name="T23" fmla="*/ 1421367946 h 1983"/>
              <a:gd name="T24" fmla="*/ 1328123365 w 1357"/>
              <a:gd name="T25" fmla="*/ 1466730740 h 1983"/>
              <a:gd name="T26" fmla="*/ 1703626201 w 1357"/>
              <a:gd name="T27" fmla="*/ 1444048549 h 1983"/>
              <a:gd name="T28" fmla="*/ 2147483647 w 1357"/>
              <a:gd name="T29" fmla="*/ 1444048549 h 1983"/>
              <a:gd name="T30" fmla="*/ 2147483647 w 1357"/>
              <a:gd name="T31" fmla="*/ 1491932293 h 1983"/>
              <a:gd name="T32" fmla="*/ 2147483647 w 1357"/>
              <a:gd name="T33" fmla="*/ 1701104780 h 1983"/>
              <a:gd name="T34" fmla="*/ 2147483647 w 1357"/>
              <a:gd name="T35" fmla="*/ 2147483647 h 1983"/>
              <a:gd name="T36" fmla="*/ 2147483647 w 1357"/>
              <a:gd name="T37" fmla="*/ 2147483647 h 1983"/>
              <a:gd name="T38" fmla="*/ 2147483647 w 1357"/>
              <a:gd name="T39" fmla="*/ 2147483647 h 1983"/>
              <a:gd name="T40" fmla="*/ 2147483647 w 1357"/>
              <a:gd name="T41" fmla="*/ 2147483647 h 1983"/>
              <a:gd name="T42" fmla="*/ 2147483647 w 1357"/>
              <a:gd name="T43" fmla="*/ 2147483647 h 1983"/>
              <a:gd name="T44" fmla="*/ 1726308398 w 1357"/>
              <a:gd name="T45" fmla="*/ 2147483647 h 1983"/>
              <a:gd name="T46" fmla="*/ 1491932706 w 1357"/>
              <a:gd name="T47" fmla="*/ 2147483647 h 1983"/>
              <a:gd name="T48" fmla="*/ 1328123365 w 1357"/>
              <a:gd name="T49" fmla="*/ 2147483647 h 1983"/>
              <a:gd name="T50" fmla="*/ 1421368340 w 1357"/>
              <a:gd name="T51" fmla="*/ 2147483647 h 1983"/>
              <a:gd name="T52" fmla="*/ 1585179269 w 1357"/>
              <a:gd name="T53" fmla="*/ 2147483647 h 1983"/>
              <a:gd name="T54" fmla="*/ 1983364303 w 1357"/>
              <a:gd name="T55" fmla="*/ 2147483647 h 1983"/>
              <a:gd name="T56" fmla="*/ 2147483647 w 1357"/>
              <a:gd name="T57" fmla="*/ 2147483647 h 1983"/>
              <a:gd name="T58" fmla="*/ 2147483647 w 1357"/>
              <a:gd name="T59" fmla="*/ 2147483647 h 1983"/>
              <a:gd name="T60" fmla="*/ 2147483647 w 1357"/>
              <a:gd name="T61" fmla="*/ 2147483647 h 1983"/>
              <a:gd name="T62" fmla="*/ 2147483647 w 1357"/>
              <a:gd name="T63" fmla="*/ 2147483647 h 1983"/>
              <a:gd name="T64" fmla="*/ 2147483647 w 1357"/>
              <a:gd name="T65" fmla="*/ 2147483647 h 1983"/>
              <a:gd name="T66" fmla="*/ 2147483647 w 1357"/>
              <a:gd name="T67" fmla="*/ 2147483647 h 1983"/>
              <a:gd name="T68" fmla="*/ 2053928669 w 1357"/>
              <a:gd name="T69" fmla="*/ 2147483647 h 1983"/>
              <a:gd name="T70" fmla="*/ 1726308398 w 1357"/>
              <a:gd name="T71" fmla="*/ 2147483647 h 1983"/>
              <a:gd name="T72" fmla="*/ 1421368340 w 1357"/>
              <a:gd name="T73" fmla="*/ 2147483647 h 1983"/>
              <a:gd name="T74" fmla="*/ 1141631826 w 1357"/>
              <a:gd name="T75" fmla="*/ 2147483647 h 1983"/>
              <a:gd name="T76" fmla="*/ 1048385263 w 1357"/>
              <a:gd name="T77" fmla="*/ 2147483647 h 1983"/>
              <a:gd name="T78" fmla="*/ 884575921 w 1357"/>
              <a:gd name="T79" fmla="*/ 2147483647 h 1983"/>
              <a:gd name="T80" fmla="*/ 859374362 w 1357"/>
              <a:gd name="T81" fmla="*/ 2147483647 h 1983"/>
              <a:gd name="T82" fmla="*/ 929938728 w 1357"/>
              <a:gd name="T83" fmla="*/ 2147483647 h 1983"/>
              <a:gd name="T84" fmla="*/ 977820897 w 1357"/>
              <a:gd name="T85" fmla="*/ 2147483647 h 1983"/>
              <a:gd name="T86" fmla="*/ 955140287 w 1357"/>
              <a:gd name="T87" fmla="*/ 2147483647 h 1983"/>
              <a:gd name="T88" fmla="*/ 743446991 w 1357"/>
              <a:gd name="T89" fmla="*/ 2147483647 h 1983"/>
              <a:gd name="T90" fmla="*/ 461189527 w 1357"/>
              <a:gd name="T91" fmla="*/ 2147483647 h 1983"/>
              <a:gd name="T92" fmla="*/ 367942865 w 1357"/>
              <a:gd name="T93" fmla="*/ 2147483647 h 1983"/>
              <a:gd name="T94" fmla="*/ 367942865 w 1357"/>
              <a:gd name="T95" fmla="*/ 2147483647 h 1983"/>
              <a:gd name="T96" fmla="*/ 345262255 w 1357"/>
              <a:gd name="T97" fmla="*/ 2147483647 h 1983"/>
              <a:gd name="T98" fmla="*/ 345262255 w 1357"/>
              <a:gd name="T99" fmla="*/ 2147483647 h 1983"/>
              <a:gd name="T100" fmla="*/ 274697889 w 1357"/>
              <a:gd name="T101" fmla="*/ 2147483647 h 1983"/>
              <a:gd name="T102" fmla="*/ 181451276 w 1357"/>
              <a:gd name="T103" fmla="*/ 2147483647 h 1983"/>
              <a:gd name="T104" fmla="*/ 88206276 w 1357"/>
              <a:gd name="T105" fmla="*/ 2147483647 h 1983"/>
              <a:gd name="T106" fmla="*/ 63004717 w 1357"/>
              <a:gd name="T107" fmla="*/ 2053926512 h 1983"/>
              <a:gd name="T108" fmla="*/ 63004717 w 1357"/>
              <a:gd name="T109" fmla="*/ 1701104780 h 1983"/>
              <a:gd name="T110" fmla="*/ 40322507 w 1357"/>
              <a:gd name="T111" fmla="*/ 1514612896 h 1983"/>
              <a:gd name="T112" fmla="*/ 297378499 w 1357"/>
              <a:gd name="T113" fmla="*/ 1139110560 h 1983"/>
              <a:gd name="T114" fmla="*/ 531753893 w 1357"/>
              <a:gd name="T115" fmla="*/ 1045864023 h 1983"/>
              <a:gd name="T116" fmla="*/ 977820897 w 1357"/>
              <a:gd name="T117" fmla="*/ 882054727 h 19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1983"/>
              <a:gd name="T179" fmla="*/ 1357 w 1357"/>
              <a:gd name="T180" fmla="*/ 1983 h 19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1983">
                <a:moveTo>
                  <a:pt x="388" y="350"/>
                </a:moveTo>
                <a:cubicBezTo>
                  <a:pt x="433" y="322"/>
                  <a:pt x="449" y="290"/>
                  <a:pt x="481" y="248"/>
                </a:cubicBezTo>
                <a:cubicBezTo>
                  <a:pt x="513" y="206"/>
                  <a:pt x="550" y="136"/>
                  <a:pt x="583" y="99"/>
                </a:cubicBezTo>
                <a:cubicBezTo>
                  <a:pt x="616" y="62"/>
                  <a:pt x="633" y="40"/>
                  <a:pt x="676" y="25"/>
                </a:cubicBezTo>
                <a:cubicBezTo>
                  <a:pt x="719" y="10"/>
                  <a:pt x="792" y="0"/>
                  <a:pt x="843" y="6"/>
                </a:cubicBezTo>
                <a:cubicBezTo>
                  <a:pt x="894" y="12"/>
                  <a:pt x="945" y="37"/>
                  <a:pt x="982" y="62"/>
                </a:cubicBezTo>
                <a:cubicBezTo>
                  <a:pt x="1019" y="87"/>
                  <a:pt x="1047" y="118"/>
                  <a:pt x="1066" y="155"/>
                </a:cubicBezTo>
                <a:cubicBezTo>
                  <a:pt x="1085" y="192"/>
                  <a:pt x="1091" y="236"/>
                  <a:pt x="1094" y="285"/>
                </a:cubicBezTo>
                <a:cubicBezTo>
                  <a:pt x="1097" y="334"/>
                  <a:pt x="1108" y="409"/>
                  <a:pt x="1085" y="452"/>
                </a:cubicBezTo>
                <a:cubicBezTo>
                  <a:pt x="1062" y="495"/>
                  <a:pt x="1000" y="528"/>
                  <a:pt x="955" y="545"/>
                </a:cubicBezTo>
                <a:cubicBezTo>
                  <a:pt x="910" y="562"/>
                  <a:pt x="866" y="552"/>
                  <a:pt x="815" y="555"/>
                </a:cubicBezTo>
                <a:cubicBezTo>
                  <a:pt x="764" y="558"/>
                  <a:pt x="696" y="560"/>
                  <a:pt x="648" y="564"/>
                </a:cubicBezTo>
                <a:cubicBezTo>
                  <a:pt x="600" y="568"/>
                  <a:pt x="522" y="581"/>
                  <a:pt x="527" y="582"/>
                </a:cubicBezTo>
                <a:cubicBezTo>
                  <a:pt x="532" y="583"/>
                  <a:pt x="620" y="574"/>
                  <a:pt x="676" y="573"/>
                </a:cubicBezTo>
                <a:cubicBezTo>
                  <a:pt x="732" y="572"/>
                  <a:pt x="785" y="570"/>
                  <a:pt x="862" y="573"/>
                </a:cubicBezTo>
                <a:cubicBezTo>
                  <a:pt x="939" y="576"/>
                  <a:pt x="1069" y="575"/>
                  <a:pt x="1140" y="592"/>
                </a:cubicBezTo>
                <a:cubicBezTo>
                  <a:pt x="1211" y="609"/>
                  <a:pt x="1257" y="624"/>
                  <a:pt x="1289" y="675"/>
                </a:cubicBezTo>
                <a:cubicBezTo>
                  <a:pt x="1321" y="726"/>
                  <a:pt x="1326" y="828"/>
                  <a:pt x="1335" y="898"/>
                </a:cubicBezTo>
                <a:cubicBezTo>
                  <a:pt x="1344" y="968"/>
                  <a:pt x="1357" y="1028"/>
                  <a:pt x="1345" y="1093"/>
                </a:cubicBezTo>
                <a:cubicBezTo>
                  <a:pt x="1333" y="1158"/>
                  <a:pt x="1295" y="1250"/>
                  <a:pt x="1261" y="1289"/>
                </a:cubicBezTo>
                <a:cubicBezTo>
                  <a:pt x="1227" y="1328"/>
                  <a:pt x="1200" y="1320"/>
                  <a:pt x="1140" y="1326"/>
                </a:cubicBezTo>
                <a:cubicBezTo>
                  <a:pt x="1080" y="1332"/>
                  <a:pt x="975" y="1343"/>
                  <a:pt x="899" y="1326"/>
                </a:cubicBezTo>
                <a:cubicBezTo>
                  <a:pt x="823" y="1309"/>
                  <a:pt x="736" y="1255"/>
                  <a:pt x="685" y="1224"/>
                </a:cubicBezTo>
                <a:cubicBezTo>
                  <a:pt x="634" y="1193"/>
                  <a:pt x="618" y="1169"/>
                  <a:pt x="592" y="1140"/>
                </a:cubicBezTo>
                <a:cubicBezTo>
                  <a:pt x="566" y="1111"/>
                  <a:pt x="532" y="1050"/>
                  <a:pt x="527" y="1047"/>
                </a:cubicBezTo>
                <a:cubicBezTo>
                  <a:pt x="522" y="1044"/>
                  <a:pt x="547" y="1098"/>
                  <a:pt x="564" y="1121"/>
                </a:cubicBezTo>
                <a:cubicBezTo>
                  <a:pt x="581" y="1144"/>
                  <a:pt x="592" y="1155"/>
                  <a:pt x="629" y="1186"/>
                </a:cubicBezTo>
                <a:cubicBezTo>
                  <a:pt x="666" y="1217"/>
                  <a:pt x="725" y="1273"/>
                  <a:pt x="787" y="1307"/>
                </a:cubicBezTo>
                <a:cubicBezTo>
                  <a:pt x="849" y="1341"/>
                  <a:pt x="941" y="1371"/>
                  <a:pt x="1001" y="1391"/>
                </a:cubicBezTo>
                <a:cubicBezTo>
                  <a:pt x="1061" y="1411"/>
                  <a:pt x="1124" y="1411"/>
                  <a:pt x="1150" y="1428"/>
                </a:cubicBezTo>
                <a:cubicBezTo>
                  <a:pt x="1176" y="1445"/>
                  <a:pt x="1158" y="1456"/>
                  <a:pt x="1159" y="1493"/>
                </a:cubicBezTo>
                <a:cubicBezTo>
                  <a:pt x="1160" y="1530"/>
                  <a:pt x="1165" y="1602"/>
                  <a:pt x="1159" y="1651"/>
                </a:cubicBezTo>
                <a:cubicBezTo>
                  <a:pt x="1153" y="1700"/>
                  <a:pt x="1153" y="1748"/>
                  <a:pt x="1122" y="1790"/>
                </a:cubicBezTo>
                <a:cubicBezTo>
                  <a:pt x="1091" y="1832"/>
                  <a:pt x="1024" y="1882"/>
                  <a:pt x="973" y="1902"/>
                </a:cubicBezTo>
                <a:cubicBezTo>
                  <a:pt x="922" y="1922"/>
                  <a:pt x="863" y="1913"/>
                  <a:pt x="815" y="1911"/>
                </a:cubicBezTo>
                <a:cubicBezTo>
                  <a:pt x="767" y="1909"/>
                  <a:pt x="727" y="1917"/>
                  <a:pt x="685" y="1892"/>
                </a:cubicBezTo>
                <a:cubicBezTo>
                  <a:pt x="643" y="1867"/>
                  <a:pt x="603" y="1827"/>
                  <a:pt x="564" y="1762"/>
                </a:cubicBezTo>
                <a:cubicBezTo>
                  <a:pt x="525" y="1697"/>
                  <a:pt x="478" y="1559"/>
                  <a:pt x="453" y="1502"/>
                </a:cubicBezTo>
                <a:cubicBezTo>
                  <a:pt x="428" y="1445"/>
                  <a:pt x="433" y="1442"/>
                  <a:pt x="416" y="1419"/>
                </a:cubicBezTo>
                <a:cubicBezTo>
                  <a:pt x="399" y="1396"/>
                  <a:pt x="363" y="1343"/>
                  <a:pt x="351" y="1363"/>
                </a:cubicBezTo>
                <a:cubicBezTo>
                  <a:pt x="339" y="1383"/>
                  <a:pt x="338" y="1490"/>
                  <a:pt x="341" y="1539"/>
                </a:cubicBezTo>
                <a:cubicBezTo>
                  <a:pt x="344" y="1588"/>
                  <a:pt x="361" y="1610"/>
                  <a:pt x="369" y="1660"/>
                </a:cubicBezTo>
                <a:cubicBezTo>
                  <a:pt x="377" y="1710"/>
                  <a:pt x="386" y="1789"/>
                  <a:pt x="388" y="1837"/>
                </a:cubicBezTo>
                <a:cubicBezTo>
                  <a:pt x="390" y="1885"/>
                  <a:pt x="394" y="1926"/>
                  <a:pt x="379" y="1948"/>
                </a:cubicBezTo>
                <a:cubicBezTo>
                  <a:pt x="364" y="1970"/>
                  <a:pt x="328" y="1983"/>
                  <a:pt x="295" y="1967"/>
                </a:cubicBezTo>
                <a:cubicBezTo>
                  <a:pt x="262" y="1951"/>
                  <a:pt x="208" y="1897"/>
                  <a:pt x="183" y="1855"/>
                </a:cubicBezTo>
                <a:cubicBezTo>
                  <a:pt x="158" y="1813"/>
                  <a:pt x="152" y="1753"/>
                  <a:pt x="146" y="1716"/>
                </a:cubicBezTo>
                <a:cubicBezTo>
                  <a:pt x="140" y="1679"/>
                  <a:pt x="148" y="1671"/>
                  <a:pt x="146" y="1632"/>
                </a:cubicBezTo>
                <a:cubicBezTo>
                  <a:pt x="144" y="1593"/>
                  <a:pt x="138" y="1533"/>
                  <a:pt x="137" y="1484"/>
                </a:cubicBezTo>
                <a:cubicBezTo>
                  <a:pt x="136" y="1435"/>
                  <a:pt x="142" y="1395"/>
                  <a:pt x="137" y="1335"/>
                </a:cubicBezTo>
                <a:cubicBezTo>
                  <a:pt x="132" y="1275"/>
                  <a:pt x="120" y="1166"/>
                  <a:pt x="109" y="1121"/>
                </a:cubicBezTo>
                <a:cubicBezTo>
                  <a:pt x="98" y="1076"/>
                  <a:pt x="84" y="1088"/>
                  <a:pt x="72" y="1066"/>
                </a:cubicBezTo>
                <a:cubicBezTo>
                  <a:pt x="60" y="1044"/>
                  <a:pt x="43" y="1033"/>
                  <a:pt x="35" y="991"/>
                </a:cubicBezTo>
                <a:cubicBezTo>
                  <a:pt x="27" y="949"/>
                  <a:pt x="27" y="868"/>
                  <a:pt x="25" y="815"/>
                </a:cubicBezTo>
                <a:cubicBezTo>
                  <a:pt x="23" y="762"/>
                  <a:pt x="26" y="711"/>
                  <a:pt x="25" y="675"/>
                </a:cubicBezTo>
                <a:cubicBezTo>
                  <a:pt x="24" y="639"/>
                  <a:pt x="0" y="638"/>
                  <a:pt x="16" y="601"/>
                </a:cubicBezTo>
                <a:cubicBezTo>
                  <a:pt x="32" y="564"/>
                  <a:pt x="86" y="483"/>
                  <a:pt x="118" y="452"/>
                </a:cubicBezTo>
                <a:cubicBezTo>
                  <a:pt x="150" y="421"/>
                  <a:pt x="168" y="429"/>
                  <a:pt x="211" y="415"/>
                </a:cubicBezTo>
                <a:cubicBezTo>
                  <a:pt x="254" y="401"/>
                  <a:pt x="343" y="378"/>
                  <a:pt x="388" y="350"/>
                </a:cubicBezTo>
                <a:close/>
              </a:path>
            </a:pathLst>
          </a:custGeom>
          <a:solidFill>
            <a:schemeClr val="accent1"/>
          </a:solidFill>
          <a:ln w="12700" cap="flat" cmpd="sng">
            <a:solidFill>
              <a:schemeClr val="tx1"/>
            </a:solidFill>
            <a:prstDash val="solid"/>
            <a:round/>
            <a:headEnd type="none" w="sm" len="sm"/>
            <a:tailEnd type="none" w="sm" len="sm"/>
          </a:ln>
        </p:spPr>
        <p:txBody>
          <a:bodyPr/>
          <a:lstStyle/>
          <a:p>
            <a:endParaRPr lang="cs-CZ"/>
          </a:p>
        </p:txBody>
      </p:sp>
      <p:sp>
        <p:nvSpPr>
          <p:cNvPr id="29700" name="Freeform 4"/>
          <p:cNvSpPr>
            <a:spLocks/>
          </p:cNvSpPr>
          <p:nvPr/>
        </p:nvSpPr>
        <p:spPr bwMode="auto">
          <a:xfrm>
            <a:off x="4668838" y="2681288"/>
            <a:ext cx="682625" cy="2897187"/>
          </a:xfrm>
          <a:custGeom>
            <a:avLst/>
            <a:gdLst>
              <a:gd name="T0" fmla="*/ 866933901 w 430"/>
              <a:gd name="T1" fmla="*/ 567034311 h 1825"/>
              <a:gd name="T2" fmla="*/ 889616094 w 430"/>
              <a:gd name="T3" fmla="*/ 940017471 h 1825"/>
              <a:gd name="T4" fmla="*/ 912296700 w 430"/>
              <a:gd name="T5" fmla="*/ 1151710502 h 1825"/>
              <a:gd name="T6" fmla="*/ 889616094 w 430"/>
              <a:gd name="T7" fmla="*/ 1572577205 h 1825"/>
              <a:gd name="T8" fmla="*/ 889616094 w 430"/>
              <a:gd name="T9" fmla="*/ 1925399321 h 1825"/>
              <a:gd name="T10" fmla="*/ 889616094 w 430"/>
              <a:gd name="T11" fmla="*/ 2147483647 h 1825"/>
              <a:gd name="T12" fmla="*/ 937498256 w 430"/>
              <a:gd name="T13" fmla="*/ 2147483647 h 1825"/>
              <a:gd name="T14" fmla="*/ 982861055 w 430"/>
              <a:gd name="T15" fmla="*/ 2147483647 h 1825"/>
              <a:gd name="T16" fmla="*/ 982861055 w 430"/>
              <a:gd name="T17" fmla="*/ 2147483647 h 1825"/>
              <a:gd name="T18" fmla="*/ 982861055 w 430"/>
              <a:gd name="T19" fmla="*/ 2147483647 h 1825"/>
              <a:gd name="T20" fmla="*/ 1008062611 w 430"/>
              <a:gd name="T21" fmla="*/ 2147483647 h 1825"/>
              <a:gd name="T22" fmla="*/ 1053425410 w 430"/>
              <a:gd name="T23" fmla="*/ 2147483647 h 1825"/>
              <a:gd name="T24" fmla="*/ 819051541 w 430"/>
              <a:gd name="T25" fmla="*/ 2147483647 h 1825"/>
              <a:gd name="T26" fmla="*/ 516632877 w 430"/>
              <a:gd name="T27" fmla="*/ 2147483647 h 1825"/>
              <a:gd name="T28" fmla="*/ 234375358 w 430"/>
              <a:gd name="T29" fmla="*/ 2147483647 h 1825"/>
              <a:gd name="T30" fmla="*/ 257055964 w 430"/>
              <a:gd name="T31" fmla="*/ 2147483647 h 1825"/>
              <a:gd name="T32" fmla="*/ 118448153 w 430"/>
              <a:gd name="T33" fmla="*/ 2147483647 h 1825"/>
              <a:gd name="T34" fmla="*/ 93246573 w 430"/>
              <a:gd name="T35" fmla="*/ 2147483647 h 1825"/>
              <a:gd name="T36" fmla="*/ 22682200 w 430"/>
              <a:gd name="T37" fmla="*/ 1433967878 h 1825"/>
              <a:gd name="T38" fmla="*/ 70564380 w 430"/>
              <a:gd name="T39" fmla="*/ 894654678 h 1825"/>
              <a:gd name="T40" fmla="*/ 70564380 w 430"/>
              <a:gd name="T41" fmla="*/ 589716501 h 1825"/>
              <a:gd name="T42" fmla="*/ 70564380 w 430"/>
              <a:gd name="T43" fmla="*/ 284776836 h 1825"/>
              <a:gd name="T44" fmla="*/ 70564380 w 430"/>
              <a:gd name="T45" fmla="*/ 75604679 h 1825"/>
              <a:gd name="T46" fmla="*/ 491431321 w 430"/>
              <a:gd name="T47" fmla="*/ 5040312 h 1825"/>
              <a:gd name="T48" fmla="*/ 680442193 w 430"/>
              <a:gd name="T49" fmla="*/ 50403115 h 1825"/>
              <a:gd name="T50" fmla="*/ 796369347 w 430"/>
              <a:gd name="T51" fmla="*/ 262096234 h 1825"/>
              <a:gd name="T52" fmla="*/ 866933901 w 430"/>
              <a:gd name="T53" fmla="*/ 567034311 h 18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1825"/>
              <a:gd name="T83" fmla="*/ 430 w 430"/>
              <a:gd name="T84" fmla="*/ 1825 h 18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1825">
                <a:moveTo>
                  <a:pt x="344" y="225"/>
                </a:moveTo>
                <a:cubicBezTo>
                  <a:pt x="350" y="270"/>
                  <a:pt x="350" y="334"/>
                  <a:pt x="353" y="373"/>
                </a:cubicBezTo>
                <a:cubicBezTo>
                  <a:pt x="356" y="412"/>
                  <a:pt x="362" y="415"/>
                  <a:pt x="362" y="457"/>
                </a:cubicBezTo>
                <a:cubicBezTo>
                  <a:pt x="362" y="499"/>
                  <a:pt x="354" y="573"/>
                  <a:pt x="353" y="624"/>
                </a:cubicBezTo>
                <a:cubicBezTo>
                  <a:pt x="352" y="675"/>
                  <a:pt x="353" y="719"/>
                  <a:pt x="353" y="764"/>
                </a:cubicBezTo>
                <a:cubicBezTo>
                  <a:pt x="353" y="809"/>
                  <a:pt x="350" y="848"/>
                  <a:pt x="353" y="894"/>
                </a:cubicBezTo>
                <a:cubicBezTo>
                  <a:pt x="356" y="940"/>
                  <a:pt x="366" y="1007"/>
                  <a:pt x="372" y="1042"/>
                </a:cubicBezTo>
                <a:cubicBezTo>
                  <a:pt x="378" y="1077"/>
                  <a:pt x="387" y="1075"/>
                  <a:pt x="390" y="1107"/>
                </a:cubicBezTo>
                <a:cubicBezTo>
                  <a:pt x="393" y="1139"/>
                  <a:pt x="390" y="1187"/>
                  <a:pt x="390" y="1237"/>
                </a:cubicBezTo>
                <a:cubicBezTo>
                  <a:pt x="390" y="1287"/>
                  <a:pt x="388" y="1366"/>
                  <a:pt x="390" y="1405"/>
                </a:cubicBezTo>
                <a:cubicBezTo>
                  <a:pt x="392" y="1444"/>
                  <a:pt x="395" y="1422"/>
                  <a:pt x="400" y="1470"/>
                </a:cubicBezTo>
                <a:cubicBezTo>
                  <a:pt x="405" y="1518"/>
                  <a:pt x="430" y="1641"/>
                  <a:pt x="418" y="1693"/>
                </a:cubicBezTo>
                <a:cubicBezTo>
                  <a:pt x="406" y="1745"/>
                  <a:pt x="360" y="1764"/>
                  <a:pt x="325" y="1786"/>
                </a:cubicBezTo>
                <a:cubicBezTo>
                  <a:pt x="290" y="1808"/>
                  <a:pt x="244" y="1825"/>
                  <a:pt x="205" y="1823"/>
                </a:cubicBezTo>
                <a:cubicBezTo>
                  <a:pt x="166" y="1821"/>
                  <a:pt x="110" y="1813"/>
                  <a:pt x="93" y="1776"/>
                </a:cubicBezTo>
                <a:cubicBezTo>
                  <a:pt x="76" y="1739"/>
                  <a:pt x="110" y="1699"/>
                  <a:pt x="102" y="1600"/>
                </a:cubicBezTo>
                <a:cubicBezTo>
                  <a:pt x="94" y="1501"/>
                  <a:pt x="58" y="1304"/>
                  <a:pt x="47" y="1182"/>
                </a:cubicBezTo>
                <a:cubicBezTo>
                  <a:pt x="36" y="1060"/>
                  <a:pt x="43" y="968"/>
                  <a:pt x="37" y="866"/>
                </a:cubicBezTo>
                <a:cubicBezTo>
                  <a:pt x="31" y="764"/>
                  <a:pt x="10" y="654"/>
                  <a:pt x="9" y="569"/>
                </a:cubicBezTo>
                <a:cubicBezTo>
                  <a:pt x="8" y="484"/>
                  <a:pt x="25" y="411"/>
                  <a:pt x="28" y="355"/>
                </a:cubicBezTo>
                <a:cubicBezTo>
                  <a:pt x="31" y="299"/>
                  <a:pt x="28" y="274"/>
                  <a:pt x="28" y="234"/>
                </a:cubicBezTo>
                <a:cubicBezTo>
                  <a:pt x="28" y="194"/>
                  <a:pt x="28" y="147"/>
                  <a:pt x="28" y="113"/>
                </a:cubicBezTo>
                <a:cubicBezTo>
                  <a:pt x="28" y="79"/>
                  <a:pt x="0" y="48"/>
                  <a:pt x="28" y="30"/>
                </a:cubicBezTo>
                <a:cubicBezTo>
                  <a:pt x="56" y="12"/>
                  <a:pt x="155" y="4"/>
                  <a:pt x="195" y="2"/>
                </a:cubicBezTo>
                <a:cubicBezTo>
                  <a:pt x="235" y="0"/>
                  <a:pt x="250" y="3"/>
                  <a:pt x="270" y="20"/>
                </a:cubicBezTo>
                <a:cubicBezTo>
                  <a:pt x="290" y="37"/>
                  <a:pt x="305" y="78"/>
                  <a:pt x="316" y="104"/>
                </a:cubicBezTo>
                <a:cubicBezTo>
                  <a:pt x="327" y="130"/>
                  <a:pt x="338" y="180"/>
                  <a:pt x="344" y="225"/>
                </a:cubicBezTo>
                <a:close/>
              </a:path>
            </a:pathLst>
          </a:custGeom>
          <a:solidFill>
            <a:schemeClr val="tx2"/>
          </a:solidFill>
          <a:ln w="12700" cap="flat" cmpd="sng">
            <a:solidFill>
              <a:schemeClr val="tx1"/>
            </a:solidFill>
            <a:prstDash val="solid"/>
            <a:round/>
            <a:headEnd type="none" w="sm" len="sm"/>
            <a:tailEnd type="none" w="sm" len="sm"/>
          </a:ln>
        </p:spPr>
        <p:txBody>
          <a:bodyPr/>
          <a:lstStyle/>
          <a:p>
            <a:endParaRPr lang="cs-CZ"/>
          </a:p>
        </p:txBody>
      </p:sp>
      <p:sp>
        <p:nvSpPr>
          <p:cNvPr id="29701" name="Text Box 5"/>
          <p:cNvSpPr txBox="1">
            <a:spLocks noChangeArrowheads="1"/>
          </p:cNvSpPr>
          <p:nvPr/>
        </p:nvSpPr>
        <p:spPr bwMode="auto">
          <a:xfrm>
            <a:off x="7910513" y="2763838"/>
            <a:ext cx="2881312" cy="1816100"/>
          </a:xfrm>
          <a:prstGeom prst="rect">
            <a:avLst/>
          </a:prstGeom>
          <a:noFill/>
          <a:ln w="9525">
            <a:noFill/>
            <a:miter lim="800000"/>
            <a:headEnd/>
            <a:tailEnd/>
          </a:ln>
        </p:spPr>
        <p:txBody>
          <a:bodyPr wrap="none">
            <a:spAutoFit/>
          </a:bodyPr>
          <a:lstStyle/>
          <a:p>
            <a:r>
              <a:rPr lang="cs-CZ" altLang="cs-CZ" sz="2800" b="1" i="1">
                <a:latin typeface="Arial CE" pitchFamily="34" charset="0"/>
              </a:rPr>
              <a:t>lobus ant.</a:t>
            </a:r>
          </a:p>
          <a:p>
            <a:r>
              <a:rPr lang="cs-CZ" altLang="cs-CZ" sz="2800" b="1" i="1">
                <a:latin typeface="Arial CE" pitchFamily="34" charset="0"/>
              </a:rPr>
              <a:t>lobus med.</a:t>
            </a:r>
          </a:p>
          <a:p>
            <a:r>
              <a:rPr lang="cs-CZ" altLang="cs-CZ" sz="2800" b="1" i="1">
                <a:latin typeface="Arial CE" pitchFamily="34" charset="0"/>
              </a:rPr>
              <a:t>lobus post</a:t>
            </a:r>
          </a:p>
          <a:p>
            <a:r>
              <a:rPr lang="cs-CZ" altLang="cs-CZ" sz="2800" b="1" i="1">
                <a:latin typeface="Arial CE" pitchFamily="34" charset="0"/>
              </a:rPr>
              <a:t>pars nodulofoc.</a:t>
            </a:r>
          </a:p>
        </p:txBody>
      </p:sp>
      <p:sp>
        <p:nvSpPr>
          <p:cNvPr id="29702" name="Line 6"/>
          <p:cNvSpPr>
            <a:spLocks noChangeShapeType="1"/>
          </p:cNvSpPr>
          <p:nvPr/>
        </p:nvSpPr>
        <p:spPr bwMode="auto">
          <a:xfrm flipH="1" flipV="1">
            <a:off x="6719888" y="2522538"/>
            <a:ext cx="1179512" cy="515937"/>
          </a:xfrm>
          <a:prstGeom prst="line">
            <a:avLst/>
          </a:prstGeom>
          <a:noFill/>
          <a:ln w="38100">
            <a:solidFill>
              <a:schemeClr val="tx1"/>
            </a:solidFill>
            <a:round/>
            <a:headEnd type="none" w="sm" len="sm"/>
            <a:tailEnd type="triangle" w="sm" len="sm"/>
          </a:ln>
        </p:spPr>
        <p:txBody>
          <a:bodyPr/>
          <a:lstStyle/>
          <a:p>
            <a:endParaRPr lang="cs-CZ"/>
          </a:p>
        </p:txBody>
      </p:sp>
      <p:sp>
        <p:nvSpPr>
          <p:cNvPr id="29703" name="Line 7"/>
          <p:cNvSpPr>
            <a:spLocks noChangeShapeType="1"/>
          </p:cNvSpPr>
          <p:nvPr/>
        </p:nvSpPr>
        <p:spPr bwMode="auto">
          <a:xfrm flipH="1">
            <a:off x="6926263" y="3509963"/>
            <a:ext cx="1031875" cy="0"/>
          </a:xfrm>
          <a:prstGeom prst="line">
            <a:avLst/>
          </a:prstGeom>
          <a:noFill/>
          <a:ln w="38100">
            <a:solidFill>
              <a:schemeClr val="tx1"/>
            </a:solidFill>
            <a:round/>
            <a:headEnd type="none" w="sm" len="sm"/>
            <a:tailEnd type="triangle" w="sm" len="sm"/>
          </a:ln>
        </p:spPr>
        <p:txBody>
          <a:bodyPr/>
          <a:lstStyle/>
          <a:p>
            <a:endParaRPr lang="cs-CZ"/>
          </a:p>
        </p:txBody>
      </p:sp>
      <p:sp>
        <p:nvSpPr>
          <p:cNvPr id="29704" name="Line 8"/>
          <p:cNvSpPr>
            <a:spLocks noChangeShapeType="1"/>
          </p:cNvSpPr>
          <p:nvPr/>
        </p:nvSpPr>
        <p:spPr bwMode="auto">
          <a:xfrm flipH="1">
            <a:off x="6453188" y="3922713"/>
            <a:ext cx="1446212" cy="427037"/>
          </a:xfrm>
          <a:prstGeom prst="line">
            <a:avLst/>
          </a:prstGeom>
          <a:noFill/>
          <a:ln w="38100">
            <a:solidFill>
              <a:schemeClr val="tx1"/>
            </a:solidFill>
            <a:round/>
            <a:headEnd type="none" w="sm" len="sm"/>
            <a:tailEnd type="triangle" w="sm" len="sm"/>
          </a:ln>
        </p:spPr>
        <p:txBody>
          <a:bodyPr/>
          <a:lstStyle/>
          <a:p>
            <a:endParaRPr lang="cs-CZ"/>
          </a:p>
        </p:txBody>
      </p:sp>
      <p:sp>
        <p:nvSpPr>
          <p:cNvPr id="29705" name="Line 9"/>
          <p:cNvSpPr>
            <a:spLocks noChangeShapeType="1"/>
          </p:cNvSpPr>
          <p:nvPr/>
        </p:nvSpPr>
        <p:spPr bwMode="auto">
          <a:xfrm flipH="1">
            <a:off x="5672138" y="4321175"/>
            <a:ext cx="2227262" cy="590550"/>
          </a:xfrm>
          <a:prstGeom prst="line">
            <a:avLst/>
          </a:prstGeom>
          <a:noFill/>
          <a:ln w="38100">
            <a:solidFill>
              <a:schemeClr val="tx1"/>
            </a:solidFill>
            <a:round/>
            <a:headEnd type="none" w="sm" len="sm"/>
            <a:tailEnd type="triangle" w="sm" len="sm"/>
          </a:ln>
        </p:spPr>
        <p:txBody>
          <a:bodyPr/>
          <a:lstStyle/>
          <a:p>
            <a:endParaRPr lang="cs-CZ"/>
          </a:p>
        </p:txBody>
      </p:sp>
      <p:sp>
        <p:nvSpPr>
          <p:cNvPr id="29706" name="Text Box 10"/>
          <p:cNvSpPr txBox="1">
            <a:spLocks noChangeArrowheads="1"/>
          </p:cNvSpPr>
          <p:nvPr/>
        </p:nvSpPr>
        <p:spPr bwMode="auto">
          <a:xfrm>
            <a:off x="1244600" y="3044825"/>
            <a:ext cx="3427413" cy="1800225"/>
          </a:xfrm>
          <a:prstGeom prst="rect">
            <a:avLst/>
          </a:prstGeom>
          <a:noFill/>
          <a:ln w="9525">
            <a:noFill/>
            <a:miter lim="800000"/>
            <a:headEnd/>
            <a:tailEnd/>
          </a:ln>
        </p:spPr>
        <p:txBody>
          <a:bodyPr wrap="none">
            <a:spAutoFit/>
          </a:bodyPr>
          <a:lstStyle/>
          <a:p>
            <a:r>
              <a:rPr lang="cs-CZ" altLang="cs-CZ" sz="2800" b="1" i="1">
                <a:latin typeface="Arial CE" pitchFamily="34" charset="0"/>
              </a:rPr>
              <a:t>most</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prodloužená mícha</a:t>
            </a:r>
          </a:p>
        </p:txBody>
      </p:sp>
      <p:sp>
        <p:nvSpPr>
          <p:cNvPr id="29707" name="Line 11"/>
          <p:cNvSpPr>
            <a:spLocks noChangeShapeType="1"/>
          </p:cNvSpPr>
          <p:nvPr/>
        </p:nvSpPr>
        <p:spPr bwMode="auto">
          <a:xfrm>
            <a:off x="2279650" y="3317875"/>
            <a:ext cx="2714625" cy="133350"/>
          </a:xfrm>
          <a:prstGeom prst="line">
            <a:avLst/>
          </a:prstGeom>
          <a:noFill/>
          <a:ln w="38100">
            <a:solidFill>
              <a:srgbClr val="800000"/>
            </a:solidFill>
            <a:round/>
            <a:headEnd type="none" w="sm" len="sm"/>
            <a:tailEnd type="triangle" w="sm" len="sm"/>
          </a:ln>
        </p:spPr>
        <p:txBody>
          <a:bodyPr/>
          <a:lstStyle/>
          <a:p>
            <a:endParaRPr lang="cs-CZ"/>
          </a:p>
        </p:txBody>
      </p:sp>
      <p:sp>
        <p:nvSpPr>
          <p:cNvPr id="29708" name="Line 12"/>
          <p:cNvSpPr>
            <a:spLocks noChangeShapeType="1"/>
          </p:cNvSpPr>
          <p:nvPr/>
        </p:nvSpPr>
        <p:spPr bwMode="auto">
          <a:xfrm>
            <a:off x="4683125" y="4645025"/>
            <a:ext cx="325438" cy="0"/>
          </a:xfrm>
          <a:prstGeom prst="line">
            <a:avLst/>
          </a:prstGeom>
          <a:noFill/>
          <a:ln w="38100">
            <a:solidFill>
              <a:srgbClr val="800000"/>
            </a:solidFill>
            <a:round/>
            <a:headEnd type="none" w="sm" len="sm"/>
            <a:tailEnd type="triangle" w="sm" len="sm"/>
          </a:ln>
        </p:spPr>
        <p:txBody>
          <a:bodyPr/>
          <a:lstStyle/>
          <a:p>
            <a:endParaRPr lang="cs-CZ"/>
          </a:p>
        </p:txBody>
      </p:sp>
      <p:sp>
        <p:nvSpPr>
          <p:cNvPr id="29709" name="Text Box 13"/>
          <p:cNvSpPr txBox="1">
            <a:spLocks noChangeArrowheads="1"/>
          </p:cNvSpPr>
          <p:nvPr/>
        </p:nvSpPr>
        <p:spPr bwMode="auto">
          <a:xfrm>
            <a:off x="5580063" y="5507038"/>
            <a:ext cx="4041775" cy="523875"/>
          </a:xfrm>
          <a:prstGeom prst="rect">
            <a:avLst/>
          </a:prstGeom>
          <a:noFill/>
          <a:ln w="9525">
            <a:noFill/>
            <a:miter lim="800000"/>
            <a:headEnd/>
            <a:tailEnd/>
          </a:ln>
        </p:spPr>
        <p:txBody>
          <a:bodyPr wrap="none">
            <a:spAutoFit/>
          </a:bodyPr>
          <a:lstStyle/>
          <a:p>
            <a:r>
              <a:rPr lang="cs-CZ" altLang="cs-CZ" sz="2800" b="1" i="1">
                <a:latin typeface="Arial CE" pitchFamily="34" charset="0"/>
              </a:rPr>
              <a:t>mostomozečkový úhel</a:t>
            </a:r>
          </a:p>
        </p:txBody>
      </p:sp>
      <p:sp>
        <p:nvSpPr>
          <p:cNvPr id="29710" name="Line 14"/>
          <p:cNvSpPr>
            <a:spLocks noChangeShapeType="1"/>
          </p:cNvSpPr>
          <p:nvPr/>
        </p:nvSpPr>
        <p:spPr bwMode="auto">
          <a:xfrm flipH="1" flipV="1">
            <a:off x="5303838" y="4056063"/>
            <a:ext cx="234950" cy="1725612"/>
          </a:xfrm>
          <a:prstGeom prst="line">
            <a:avLst/>
          </a:prstGeom>
          <a:noFill/>
          <a:ln w="38100">
            <a:solidFill>
              <a:schemeClr val="hlink"/>
            </a:solidFill>
            <a:round/>
            <a:headEnd type="none" w="sm" len="sm"/>
            <a:tailEnd type="triangle" w="sm" len="sm"/>
          </a:ln>
        </p:spPr>
        <p:txBody>
          <a:bodyPr/>
          <a:lstStyle/>
          <a:p>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r>
              <a:rPr lang="cs-CZ" dirty="0"/>
              <a:t>zajišťuje koordinaci pohybů (jemných, přesných, rychlých) a udržování rovnováhy. Jeho činnost je podvědomá. Na rozdíl od hemisfér předního mozku kontrolují hemisféry mozečku stejnolehlou část těla (levá levou a pravá pravou). Svou modulační činností navíc ovlivňuje i poznávací funkce (např. zpracování vizuálních (zrakových) informací, myšlení) a řeč.</a:t>
            </a:r>
          </a:p>
          <a:p>
            <a:endParaRPr lang="cs-CZ" dirty="0"/>
          </a:p>
        </p:txBody>
      </p:sp>
    </p:spTree>
    <p:extLst>
      <p:ext uri="{BB962C8B-B14F-4D97-AF65-F5344CB8AC3E}">
        <p14:creationId xmlns:p14="http://schemas.microsoft.com/office/powerpoint/2010/main" val="32440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cs-CZ" altLang="cs-CZ" smtClean="0"/>
              <a:t>Mozeček - funkce</a:t>
            </a:r>
          </a:p>
        </p:txBody>
      </p:sp>
      <p:sp>
        <p:nvSpPr>
          <p:cNvPr id="30723" name="Text Box 5"/>
          <p:cNvSpPr txBox="1">
            <a:spLocks noChangeArrowheads="1"/>
          </p:cNvSpPr>
          <p:nvPr/>
        </p:nvSpPr>
        <p:spPr bwMode="auto">
          <a:xfrm>
            <a:off x="2187575" y="2543175"/>
            <a:ext cx="6554788" cy="3935413"/>
          </a:xfrm>
          <a:prstGeom prst="rect">
            <a:avLst/>
          </a:prstGeom>
          <a:noFill/>
          <a:ln w="9525">
            <a:noFill/>
            <a:miter lim="800000"/>
            <a:headEnd/>
            <a:tailEnd/>
          </a:ln>
        </p:spPr>
        <p:txBody>
          <a:bodyPr wrap="none">
            <a:spAutoFit/>
          </a:bodyPr>
          <a:lstStyle/>
          <a:p>
            <a:r>
              <a:rPr lang="cs-CZ" altLang="cs-CZ" sz="2800" b="1" i="1">
                <a:latin typeface="Arial CE" pitchFamily="34" charset="0"/>
              </a:rPr>
              <a:t>Cílená motorika</a:t>
            </a:r>
          </a:p>
          <a:p>
            <a:r>
              <a:rPr lang="cs-CZ" altLang="cs-CZ" sz="2800" b="1" i="1">
                <a:latin typeface="Arial CE" pitchFamily="34" charset="0"/>
              </a:rPr>
              <a:t>Udržování základního svalového tonu</a:t>
            </a:r>
          </a:p>
          <a:p>
            <a:r>
              <a:rPr lang="cs-CZ" altLang="cs-CZ" sz="2800" b="1" i="1">
                <a:latin typeface="Arial CE" pitchFamily="34" charset="0"/>
              </a:rPr>
              <a:t>Udržování rovnováhy</a:t>
            </a:r>
          </a:p>
          <a:p>
            <a:endParaRPr lang="cs-CZ" altLang="cs-CZ" sz="2800" b="1" i="1">
              <a:latin typeface="Arial CE" pitchFamily="34" charset="0"/>
            </a:endParaRPr>
          </a:p>
          <a:p>
            <a:r>
              <a:rPr lang="cs-CZ" altLang="cs-CZ" sz="2800" b="1" i="1">
                <a:latin typeface="Arial CE" pitchFamily="34" charset="0"/>
              </a:rPr>
              <a:t>Koordinace</a:t>
            </a:r>
          </a:p>
          <a:p>
            <a:r>
              <a:rPr lang="cs-CZ" altLang="cs-CZ" sz="2800" b="1" i="1">
                <a:latin typeface="Arial CE" pitchFamily="34" charset="0"/>
              </a:rPr>
              <a:t>Korektura reflexů</a:t>
            </a:r>
          </a:p>
          <a:p>
            <a:r>
              <a:rPr lang="cs-CZ" altLang="cs-CZ" sz="2800" b="1" i="1">
                <a:latin typeface="Arial CE" pitchFamily="34" charset="0"/>
              </a:rPr>
              <a:t>Sensomotorická paměť</a:t>
            </a:r>
          </a:p>
          <a:p>
            <a:r>
              <a:rPr lang="cs-CZ" altLang="cs-CZ" sz="2800" b="1" i="1">
                <a:latin typeface="Arial CE" pitchFamily="34" charset="0"/>
              </a:rPr>
              <a:t>Svalová pamětˇ</a:t>
            </a:r>
          </a:p>
          <a:p>
            <a:endParaRPr lang="cs-CZ" altLang="cs-CZ" sz="2800" b="1" i="1">
              <a:latin typeface="Arial CE"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smtClean="0"/>
              <a:t>Mozeček - poruchy</a:t>
            </a:r>
          </a:p>
        </p:txBody>
      </p:sp>
      <p:sp>
        <p:nvSpPr>
          <p:cNvPr id="31747" name="Text Box 3"/>
          <p:cNvSpPr txBox="1">
            <a:spLocks noChangeArrowheads="1"/>
          </p:cNvSpPr>
          <p:nvPr/>
        </p:nvSpPr>
        <p:spPr bwMode="auto">
          <a:xfrm>
            <a:off x="2187575" y="2543175"/>
            <a:ext cx="7587333" cy="3970318"/>
          </a:xfrm>
          <a:prstGeom prst="rect">
            <a:avLst/>
          </a:prstGeom>
          <a:noFill/>
          <a:ln w="9525">
            <a:noFill/>
            <a:miter lim="800000"/>
            <a:headEnd/>
            <a:tailEnd/>
          </a:ln>
        </p:spPr>
        <p:txBody>
          <a:bodyPr wrap="none">
            <a:spAutoFit/>
          </a:bodyPr>
          <a:lstStyle/>
          <a:p>
            <a:endParaRPr lang="cs-CZ" altLang="cs-CZ" sz="2800" b="1" i="1" dirty="0">
              <a:latin typeface="Arial CE" pitchFamily="34" charset="0"/>
            </a:endParaRPr>
          </a:p>
          <a:p>
            <a:r>
              <a:rPr lang="cs-CZ" altLang="cs-CZ" sz="2800" b="1" i="1" dirty="0">
                <a:latin typeface="Arial CE" pitchFamily="34" charset="0"/>
              </a:rPr>
              <a:t>Chůze o široké základně</a:t>
            </a:r>
          </a:p>
          <a:p>
            <a:r>
              <a:rPr lang="cs-CZ" altLang="cs-CZ" sz="2800" b="1" i="1" dirty="0">
                <a:latin typeface="Arial CE" pitchFamily="34" charset="0"/>
              </a:rPr>
              <a:t>Intenční </a:t>
            </a:r>
            <a:r>
              <a:rPr lang="cs-CZ" altLang="cs-CZ" sz="2800" b="1" i="1" dirty="0" smtClean="0">
                <a:latin typeface="Arial CE" pitchFamily="34" charset="0"/>
              </a:rPr>
              <a:t>třes </a:t>
            </a:r>
            <a:r>
              <a:rPr lang="cs-CZ" altLang="cs-CZ" sz="2000" b="1" i="1" dirty="0" smtClean="0">
                <a:latin typeface="Arial CE" pitchFamily="34" charset="0"/>
              </a:rPr>
              <a:t>(ne v klidu, ale vzniká až při cílení pohybu)</a:t>
            </a:r>
            <a:endParaRPr lang="cs-CZ" altLang="cs-CZ" sz="2000" b="1" i="1" dirty="0">
              <a:latin typeface="Arial CE" pitchFamily="34" charset="0"/>
            </a:endParaRPr>
          </a:p>
          <a:p>
            <a:r>
              <a:rPr lang="cs-CZ" altLang="cs-CZ" sz="2800" b="1" i="1" dirty="0" err="1">
                <a:latin typeface="Arial CE" pitchFamily="34" charset="0"/>
              </a:rPr>
              <a:t>Dysmetrie</a:t>
            </a:r>
            <a:endParaRPr lang="cs-CZ" altLang="cs-CZ" sz="2800" b="1" i="1" dirty="0">
              <a:latin typeface="Arial CE" pitchFamily="34" charset="0"/>
            </a:endParaRPr>
          </a:p>
          <a:p>
            <a:r>
              <a:rPr lang="cs-CZ" altLang="cs-CZ" sz="2800" b="1" i="1" dirty="0">
                <a:latin typeface="Arial CE" pitchFamily="34" charset="0"/>
              </a:rPr>
              <a:t>Dysartrie</a:t>
            </a:r>
          </a:p>
          <a:p>
            <a:endParaRPr lang="cs-CZ" altLang="cs-CZ" sz="2800" b="1" i="1" dirty="0">
              <a:latin typeface="Arial CE" pitchFamily="34" charset="0"/>
            </a:endParaRPr>
          </a:p>
          <a:p>
            <a:endParaRPr lang="cs-CZ" altLang="cs-CZ" sz="2800" b="1" i="1" dirty="0">
              <a:latin typeface="Arial CE" pitchFamily="34" charset="0"/>
            </a:endParaRPr>
          </a:p>
          <a:p>
            <a:r>
              <a:rPr lang="cs-CZ" altLang="cs-CZ" sz="2800" b="1" i="1" dirty="0">
                <a:latin typeface="Arial CE" pitchFamily="34" charset="0"/>
              </a:rPr>
              <a:t>Procesy v </a:t>
            </a:r>
            <a:r>
              <a:rPr lang="cs-CZ" altLang="cs-CZ" sz="2800" b="1" i="1" dirty="0" err="1">
                <a:latin typeface="Arial CE" pitchFamily="34" charset="0"/>
              </a:rPr>
              <a:t>mostomozečkovém</a:t>
            </a:r>
            <a:r>
              <a:rPr lang="cs-CZ" altLang="cs-CZ" sz="2800" b="1" i="1" dirty="0">
                <a:latin typeface="Arial CE" pitchFamily="34" charset="0"/>
              </a:rPr>
              <a:t> úhlu</a:t>
            </a:r>
          </a:p>
          <a:p>
            <a:endParaRPr lang="cs-CZ" altLang="cs-CZ" sz="2800" b="1" i="1" dirty="0">
              <a:latin typeface="Arial C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647569" y="1526565"/>
            <a:ext cx="9794788" cy="1508105"/>
          </a:xfrm>
          <a:prstGeom prst="rect">
            <a:avLst/>
          </a:prstGeom>
        </p:spPr>
        <p:txBody>
          <a:bodyPr wrap="square">
            <a:spAutoFit/>
          </a:bodyPr>
          <a:lstStyle/>
          <a:p>
            <a:endParaRPr lang="cs-CZ" sz="1200" dirty="0">
              <a:solidFill>
                <a:srgbClr val="000000"/>
              </a:solidFill>
              <a:latin typeface="Calibri" panose="020F0502020204030204" pitchFamily="34" charset="0"/>
            </a:endParaRPr>
          </a:p>
          <a:p>
            <a:r>
              <a:rPr lang="cs-CZ" dirty="0" smtClean="0">
                <a:latin typeface="Calibri" panose="020F0502020204030204" pitchFamily="34" charset="0"/>
              </a:rPr>
              <a:t>						</a:t>
            </a:r>
            <a:endParaRPr lang="cs-CZ" sz="4000" dirty="0">
              <a:latin typeface="Calibri" panose="020F0502020204030204" pitchFamily="34" charset="0"/>
            </a:endParaRPr>
          </a:p>
          <a:p>
            <a:r>
              <a:rPr lang="cs-CZ" sz="4000" b="1" dirty="0" smtClean="0">
                <a:latin typeface="Calibri" panose="020F0502020204030204" pitchFamily="34" charset="0"/>
              </a:rPr>
              <a:t>ANTICIPACE  - umění předvídat </a:t>
            </a:r>
            <a:endParaRPr lang="cs-CZ" dirty="0"/>
          </a:p>
        </p:txBody>
      </p:sp>
    </p:spTree>
    <p:extLst>
      <p:ext uri="{BB962C8B-B14F-4D97-AF65-F5344CB8AC3E}">
        <p14:creationId xmlns:p14="http://schemas.microsoft.com/office/powerpoint/2010/main" val="3855889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smtClean="0">
                <a:solidFill>
                  <a:srgbClr val="7030A0"/>
                </a:solidFill>
                <a:latin typeface="Bangkok CE" charset="-18"/>
              </a:rPr>
              <a:t>FUNKCE </a:t>
            </a:r>
            <a:r>
              <a:rPr lang="cs-CZ" altLang="cs-CZ" sz="4200" b="1" dirty="0">
                <a:solidFill>
                  <a:srgbClr val="7030A0"/>
                </a:solidFill>
                <a:latin typeface="Bangkok CE" charset="-18"/>
              </a:rPr>
              <a:t>MOZKOVÉ </a:t>
            </a:r>
            <a:r>
              <a:rPr lang="cs-CZ" altLang="cs-CZ" sz="4200" b="1" dirty="0" smtClean="0">
                <a:solidFill>
                  <a:srgbClr val="7030A0"/>
                </a:solidFill>
                <a:latin typeface="Bangkok CE" charset="-18"/>
              </a:rPr>
              <a:t>KŮRY</a:t>
            </a:r>
            <a:r>
              <a:rPr lang="cs-CZ" altLang="cs-CZ" sz="4200" b="1" dirty="0">
                <a:solidFill>
                  <a:srgbClr val="7030A0"/>
                </a:solidFill>
                <a:latin typeface="Bangkok CE" charset="-18"/>
              </a:rPr>
              <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5" y="2074375"/>
            <a:ext cx="8991600" cy="2717800"/>
          </a:xfrm>
        </p:spPr>
        <p:txBody>
          <a:bodyPr/>
          <a:lstStyle/>
          <a:p>
            <a:endParaRPr lang="cs-CZ" dirty="0"/>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304447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a:t>
            </a:r>
            <a:r>
              <a:rPr lang="cs-CZ" dirty="0" smtClean="0"/>
              <a:t>na </a:t>
            </a:r>
            <a:r>
              <a:rPr lang="cs-CZ" i="1" dirty="0" err="1" smtClean="0"/>
              <a:t>paleocortex</a:t>
            </a:r>
            <a:r>
              <a:rPr lang="cs-CZ" dirty="0" smtClean="0"/>
              <a:t>, </a:t>
            </a:r>
            <a:r>
              <a:rPr lang="cs-CZ" i="1" dirty="0" err="1" smtClean="0"/>
              <a:t>archicortex</a:t>
            </a:r>
            <a:r>
              <a:rPr lang="cs-CZ" i="1" dirty="0" smtClean="0"/>
              <a:t> </a:t>
            </a:r>
            <a:r>
              <a:rPr lang="cs-CZ" dirty="0" smtClean="0"/>
              <a:t>a </a:t>
            </a:r>
            <a:r>
              <a:rPr lang="cs-CZ" i="1" dirty="0" err="1" smtClean="0"/>
              <a:t>neocortex</a:t>
            </a:r>
            <a:r>
              <a:rPr lang="cs-CZ" dirty="0"/>
              <a:t>.</a:t>
            </a:r>
          </a:p>
          <a:p>
            <a:pPr marL="0" indent="0">
              <a:buNone/>
            </a:pPr>
            <a:r>
              <a:rPr lang="cs-CZ" i="1" dirty="0" err="1" smtClean="0"/>
              <a:t>Allocortex</a:t>
            </a:r>
            <a:r>
              <a:rPr lang="cs-CZ" i="1" dirty="0" smtClean="0"/>
              <a:t> </a:t>
            </a:r>
            <a:r>
              <a:rPr lang="cs-CZ" dirty="0" smtClean="0"/>
              <a:t>je </a:t>
            </a:r>
            <a:r>
              <a:rPr lang="cs-CZ" dirty="0"/>
              <a:t>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smtClean="0"/>
              <a:t>Paleocortex</a:t>
            </a:r>
            <a:r>
              <a:rPr lang="cs-CZ" b="1" dirty="0" smtClean="0"/>
              <a:t> </a:t>
            </a:r>
            <a:r>
              <a:rPr lang="cs-CZ" dirty="0" smtClean="0"/>
              <a:t>se </a:t>
            </a:r>
            <a:r>
              <a:rPr lang="cs-CZ" dirty="0"/>
              <a:t>nachází ve funkční korové oblasti pro čich</a:t>
            </a:r>
            <a:r>
              <a:rPr lang="cs-CZ" dirty="0" smtClean="0"/>
              <a:t>. </a:t>
            </a:r>
          </a:p>
          <a:p>
            <a:pPr marL="0" indent="0">
              <a:buNone/>
            </a:pPr>
            <a:r>
              <a:rPr lang="cs-CZ" b="1" dirty="0" err="1" smtClean="0"/>
              <a:t>Archicortex</a:t>
            </a:r>
            <a:r>
              <a:rPr lang="cs-CZ" dirty="0" err="1" smtClean="0"/>
              <a:t>je</a:t>
            </a:r>
            <a:r>
              <a:rPr lang="cs-CZ" dirty="0" smtClean="0"/>
              <a:t> </a:t>
            </a:r>
            <a:r>
              <a:rPr lang="cs-CZ" dirty="0"/>
              <a:t>uložen v </a:t>
            </a:r>
            <a:r>
              <a:rPr lang="cs-CZ" dirty="0" smtClean="0"/>
              <a:t>hloubce temporálního laloku a </a:t>
            </a:r>
            <a:r>
              <a:rPr lang="cs-CZ" dirty="0"/>
              <a:t>na jeho dolním okraji, kam migroval během vývoje z původního uložení na mediální ploše hemisféry. Funkčně je zapojen </a:t>
            </a:r>
            <a:r>
              <a:rPr lang="cs-CZ" dirty="0" smtClean="0"/>
              <a:t>do limbického </a:t>
            </a:r>
            <a:r>
              <a:rPr lang="cs-CZ" dirty="0"/>
              <a:t>systému</a:t>
            </a:r>
            <a:r>
              <a:rPr lang="cs-CZ" dirty="0" smtClean="0"/>
              <a:t>. </a:t>
            </a:r>
          </a:p>
          <a:p>
            <a:pPr marL="0" indent="0">
              <a:buNone/>
            </a:pPr>
            <a:r>
              <a:rPr lang="cs-CZ" b="1" dirty="0" err="1" smtClean="0"/>
              <a:t>Neocortex</a:t>
            </a:r>
            <a:r>
              <a:rPr lang="cs-CZ" b="1" dirty="0" smtClean="0"/>
              <a:t> </a:t>
            </a:r>
            <a:r>
              <a:rPr lang="cs-CZ" dirty="0" smtClean="0"/>
              <a:t>je </a:t>
            </a:r>
            <a:r>
              <a:rPr lang="cs-CZ" dirty="0"/>
              <a:t>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4014789" y="1966913"/>
            <a:ext cx="5191125" cy="3155950"/>
          </a:xfrm>
          <a:custGeom>
            <a:avLst/>
            <a:gdLst>
              <a:gd name="T0" fmla="*/ 2147483646 w 3270"/>
              <a:gd name="T1" fmla="*/ 2147483646 h 1988"/>
              <a:gd name="T2" fmla="*/ 2147483646 w 3270"/>
              <a:gd name="T3" fmla="*/ 2147483646 h 1988"/>
              <a:gd name="T4" fmla="*/ 2147483646 w 3270"/>
              <a:gd name="T5" fmla="*/ 2147483646 h 1988"/>
              <a:gd name="T6" fmla="*/ 2147483646 w 3270"/>
              <a:gd name="T7" fmla="*/ 2147483646 h 1988"/>
              <a:gd name="T8" fmla="*/ 2147483646 w 3270"/>
              <a:gd name="T9" fmla="*/ 2147483646 h 1988"/>
              <a:gd name="T10" fmla="*/ 2147483646 w 3270"/>
              <a:gd name="T11" fmla="*/ 2147483646 h 1988"/>
              <a:gd name="T12" fmla="*/ 2147483646 w 3270"/>
              <a:gd name="T13" fmla="*/ 2147483646 h 1988"/>
              <a:gd name="T14" fmla="*/ 2147483646 w 3270"/>
              <a:gd name="T15" fmla="*/ 2147483646 h 1988"/>
              <a:gd name="T16" fmla="*/ 2147483646 w 3270"/>
              <a:gd name="T17" fmla="*/ 2147483646 h 1988"/>
              <a:gd name="T18" fmla="*/ 2147483646 w 3270"/>
              <a:gd name="T19" fmla="*/ 2147483646 h 1988"/>
              <a:gd name="T20" fmla="*/ 2147483646 w 3270"/>
              <a:gd name="T21" fmla="*/ 2147483646 h 1988"/>
              <a:gd name="T22" fmla="*/ 2147483646 w 3270"/>
              <a:gd name="T23" fmla="*/ 2147483646 h 1988"/>
              <a:gd name="T24" fmla="*/ 2147483646 w 3270"/>
              <a:gd name="T25" fmla="*/ 2147483646 h 1988"/>
              <a:gd name="T26" fmla="*/ 2147483646 w 3270"/>
              <a:gd name="T27" fmla="*/ 2147483646 h 1988"/>
              <a:gd name="T28" fmla="*/ 2147483646 w 3270"/>
              <a:gd name="T29" fmla="*/ 2147483646 h 1988"/>
              <a:gd name="T30" fmla="*/ 2147483646 w 3270"/>
              <a:gd name="T31" fmla="*/ 2147483646 h 1988"/>
              <a:gd name="T32" fmla="*/ 2147483646 w 3270"/>
              <a:gd name="T33" fmla="*/ 2147483646 h 1988"/>
              <a:gd name="T34" fmla="*/ 2147483646 w 3270"/>
              <a:gd name="T35" fmla="*/ 2147483646 h 1988"/>
              <a:gd name="T36" fmla="*/ 2147483646 w 3270"/>
              <a:gd name="T37" fmla="*/ 2147483646 h 19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70" h="1988">
                <a:moveTo>
                  <a:pt x="1687" y="1121"/>
                </a:moveTo>
                <a:cubicBezTo>
                  <a:pt x="1582" y="1109"/>
                  <a:pt x="1478" y="1098"/>
                  <a:pt x="1375" y="1145"/>
                </a:cubicBezTo>
                <a:cubicBezTo>
                  <a:pt x="1272" y="1192"/>
                  <a:pt x="1098" y="1285"/>
                  <a:pt x="1071" y="1401"/>
                </a:cubicBezTo>
                <a:cubicBezTo>
                  <a:pt x="1044" y="1517"/>
                  <a:pt x="1091" y="1752"/>
                  <a:pt x="1215" y="1841"/>
                </a:cubicBezTo>
                <a:cubicBezTo>
                  <a:pt x="1339" y="1930"/>
                  <a:pt x="1604" y="1918"/>
                  <a:pt x="1815" y="1937"/>
                </a:cubicBezTo>
                <a:cubicBezTo>
                  <a:pt x="2026" y="1956"/>
                  <a:pt x="2292" y="1988"/>
                  <a:pt x="2479" y="1953"/>
                </a:cubicBezTo>
                <a:cubicBezTo>
                  <a:pt x="2666" y="1918"/>
                  <a:pt x="2820" y="1814"/>
                  <a:pt x="2935" y="1729"/>
                </a:cubicBezTo>
                <a:cubicBezTo>
                  <a:pt x="3050" y="1644"/>
                  <a:pt x="3122" y="1585"/>
                  <a:pt x="3167" y="1441"/>
                </a:cubicBezTo>
                <a:cubicBezTo>
                  <a:pt x="3212" y="1297"/>
                  <a:pt x="3270" y="1044"/>
                  <a:pt x="3207" y="865"/>
                </a:cubicBezTo>
                <a:cubicBezTo>
                  <a:pt x="3144" y="686"/>
                  <a:pt x="2960" y="500"/>
                  <a:pt x="2791" y="369"/>
                </a:cubicBezTo>
                <a:cubicBezTo>
                  <a:pt x="2622" y="238"/>
                  <a:pt x="2384" y="136"/>
                  <a:pt x="2191" y="81"/>
                </a:cubicBezTo>
                <a:cubicBezTo>
                  <a:pt x="1998" y="26"/>
                  <a:pt x="1879" y="50"/>
                  <a:pt x="1631" y="41"/>
                </a:cubicBezTo>
                <a:cubicBezTo>
                  <a:pt x="1383" y="32"/>
                  <a:pt x="934" y="0"/>
                  <a:pt x="703" y="25"/>
                </a:cubicBezTo>
                <a:cubicBezTo>
                  <a:pt x="472" y="50"/>
                  <a:pt x="355" y="110"/>
                  <a:pt x="247" y="193"/>
                </a:cubicBezTo>
                <a:cubicBezTo>
                  <a:pt x="139" y="276"/>
                  <a:pt x="84" y="393"/>
                  <a:pt x="55" y="521"/>
                </a:cubicBezTo>
                <a:cubicBezTo>
                  <a:pt x="26" y="649"/>
                  <a:pt x="0" y="834"/>
                  <a:pt x="71" y="961"/>
                </a:cubicBezTo>
                <a:cubicBezTo>
                  <a:pt x="142" y="1088"/>
                  <a:pt x="331" y="1214"/>
                  <a:pt x="479" y="1281"/>
                </a:cubicBezTo>
                <a:cubicBezTo>
                  <a:pt x="627" y="1348"/>
                  <a:pt x="859" y="1349"/>
                  <a:pt x="959" y="1361"/>
                </a:cubicBezTo>
                <a:cubicBezTo>
                  <a:pt x="1059" y="1373"/>
                  <a:pt x="1069" y="1363"/>
                  <a:pt x="1079" y="1353"/>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7" name="Freeform 3"/>
          <p:cNvSpPr>
            <a:spLocks/>
          </p:cNvSpPr>
          <p:nvPr/>
        </p:nvSpPr>
        <p:spPr bwMode="auto">
          <a:xfrm>
            <a:off x="6388100" y="2044700"/>
            <a:ext cx="304800" cy="1244600"/>
          </a:xfrm>
          <a:custGeom>
            <a:avLst/>
            <a:gdLst>
              <a:gd name="T0" fmla="*/ 2147483646 w 184"/>
              <a:gd name="T1" fmla="*/ 0 h 752"/>
              <a:gd name="T2" fmla="*/ 2147483646 w 184"/>
              <a:gd name="T3" fmla="*/ 2147483646 h 752"/>
              <a:gd name="T4" fmla="*/ 2147483646 w 184"/>
              <a:gd name="T5" fmla="*/ 2147483646 h 752"/>
              <a:gd name="T6" fmla="*/ 2147483646 w 184"/>
              <a:gd name="T7" fmla="*/ 2147483646 h 752"/>
              <a:gd name="T8" fmla="*/ 0 w 184"/>
              <a:gd name="T9" fmla="*/ 2147483646 h 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752">
                <a:moveTo>
                  <a:pt x="184" y="0"/>
                </a:moveTo>
                <a:cubicBezTo>
                  <a:pt x="169" y="18"/>
                  <a:pt x="155" y="37"/>
                  <a:pt x="136" y="96"/>
                </a:cubicBezTo>
                <a:cubicBezTo>
                  <a:pt x="117" y="155"/>
                  <a:pt x="88" y="272"/>
                  <a:pt x="72" y="352"/>
                </a:cubicBezTo>
                <a:cubicBezTo>
                  <a:pt x="56" y="432"/>
                  <a:pt x="52" y="509"/>
                  <a:pt x="40" y="576"/>
                </a:cubicBezTo>
                <a:cubicBezTo>
                  <a:pt x="28" y="643"/>
                  <a:pt x="14" y="697"/>
                  <a:pt x="0" y="752"/>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8" name="Text Box 4"/>
          <p:cNvSpPr>
            <a:spLocks noGrp="1" noChangeArrowheads="1"/>
          </p:cNvSpPr>
          <p:nvPr>
            <p:ph type="body" idx="1"/>
          </p:nvPr>
        </p:nvSpPr>
        <p:spPr>
          <a:noFill/>
          <a:effectLst/>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buClrTx/>
              <a:buSzTx/>
              <a:buFontTx/>
              <a:buNone/>
            </a:pPr>
            <a:r>
              <a:rPr lang="cs-CZ" altLang="cs-CZ" sz="2000" i="1">
                <a:solidFill>
                  <a:schemeClr val="hlink"/>
                </a:solidFill>
                <a:latin typeface="Arial CE" panose="020B0604020202020204" pitchFamily="34" charset="0"/>
              </a:rPr>
              <a:t>								</a:t>
            </a:r>
          </a:p>
          <a:p>
            <a:pPr eaLnBrk="1" hangingPunct="1">
              <a:spcBef>
                <a:spcPct val="0"/>
              </a:spcBef>
              <a:buClrTx/>
              <a:buSzTx/>
              <a:buFontTx/>
              <a:buNone/>
            </a:pPr>
            <a:r>
              <a:rPr lang="cs-CZ" altLang="cs-CZ" sz="2000" i="1">
                <a:solidFill>
                  <a:schemeClr val="hlink"/>
                </a:solidFill>
                <a:latin typeface="Arial CE" panose="020B0604020202020204" pitchFamily="34" charset="0"/>
              </a:rPr>
              <a:t>								</a:t>
            </a:r>
            <a:endParaRPr lang="cs-CZ" altLang="cs-CZ" sz="2400" i="1">
              <a:solidFill>
                <a:schemeClr val="hlink"/>
              </a:solidFill>
              <a:latin typeface="Arial CE" panose="020B0604020202020204" pitchFamily="34" charset="0"/>
            </a:endParaRPr>
          </a:p>
        </p:txBody>
      </p:sp>
      <p:sp>
        <p:nvSpPr>
          <p:cNvPr id="6149" name="Freeform 5"/>
          <p:cNvSpPr>
            <a:spLocks/>
          </p:cNvSpPr>
          <p:nvPr/>
        </p:nvSpPr>
        <p:spPr bwMode="auto">
          <a:xfrm>
            <a:off x="6102350" y="2019301"/>
            <a:ext cx="503238" cy="1757363"/>
          </a:xfrm>
          <a:custGeom>
            <a:avLst/>
            <a:gdLst>
              <a:gd name="T0" fmla="*/ 2147483646 w 317"/>
              <a:gd name="T1" fmla="*/ 2147483646 h 1107"/>
              <a:gd name="T2" fmla="*/ 2147483646 w 317"/>
              <a:gd name="T3" fmla="*/ 2147483646 h 1107"/>
              <a:gd name="T4" fmla="*/ 2147483646 w 317"/>
              <a:gd name="T5" fmla="*/ 2147483646 h 1107"/>
              <a:gd name="T6" fmla="*/ 2147483646 w 317"/>
              <a:gd name="T7" fmla="*/ 2147483646 h 1107"/>
              <a:gd name="T8" fmla="*/ 2147483646 w 317"/>
              <a:gd name="T9" fmla="*/ 2147483646 h 1107"/>
              <a:gd name="T10" fmla="*/ 2147483646 w 317"/>
              <a:gd name="T11" fmla="*/ 2147483646 h 1107"/>
              <a:gd name="T12" fmla="*/ 2147483646 w 317"/>
              <a:gd name="T13" fmla="*/ 2147483646 h 1107"/>
              <a:gd name="T14" fmla="*/ 2147483646 w 317"/>
              <a:gd name="T15" fmla="*/ 2147483646 h 1107"/>
              <a:gd name="T16" fmla="*/ 2147483646 w 317"/>
              <a:gd name="T17" fmla="*/ 2147483646 h 1107"/>
              <a:gd name="T18" fmla="*/ 2147483646 w 317"/>
              <a:gd name="T19" fmla="*/ 2147483646 h 1107"/>
              <a:gd name="T20" fmla="*/ 2147483646 w 317"/>
              <a:gd name="T21" fmla="*/ 2147483646 h 1107"/>
              <a:gd name="T22" fmla="*/ 2147483646 w 317"/>
              <a:gd name="T23" fmla="*/ 2147483646 h 1107"/>
              <a:gd name="T24" fmla="*/ 2147483646 w 317"/>
              <a:gd name="T25" fmla="*/ 2147483646 h 1107"/>
              <a:gd name="T26" fmla="*/ 2147483646 w 317"/>
              <a:gd name="T27" fmla="*/ 2147483646 h 1107"/>
              <a:gd name="T28" fmla="*/ 2147483646 w 317"/>
              <a:gd name="T29" fmla="*/ 2147483646 h 1107"/>
              <a:gd name="T30" fmla="*/ 2147483646 w 317"/>
              <a:gd name="T31" fmla="*/ 2147483646 h 1107"/>
              <a:gd name="T32" fmla="*/ 2147483646 w 317"/>
              <a:gd name="T33" fmla="*/ 2147483646 h 1107"/>
              <a:gd name="T34" fmla="*/ 2147483646 w 317"/>
              <a:gd name="T35" fmla="*/ 2147483646 h 1107"/>
              <a:gd name="T36" fmla="*/ 2147483646 w 317"/>
              <a:gd name="T37" fmla="*/ 2147483646 h 1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7" h="1107">
                <a:moveTo>
                  <a:pt x="196" y="8"/>
                </a:moveTo>
                <a:cubicBezTo>
                  <a:pt x="171" y="16"/>
                  <a:pt x="172" y="41"/>
                  <a:pt x="156" y="88"/>
                </a:cubicBezTo>
                <a:cubicBezTo>
                  <a:pt x="140" y="135"/>
                  <a:pt x="117" y="224"/>
                  <a:pt x="100" y="288"/>
                </a:cubicBezTo>
                <a:cubicBezTo>
                  <a:pt x="83" y="352"/>
                  <a:pt x="68" y="400"/>
                  <a:pt x="52" y="472"/>
                </a:cubicBezTo>
                <a:cubicBezTo>
                  <a:pt x="36" y="544"/>
                  <a:pt x="8" y="647"/>
                  <a:pt x="4" y="720"/>
                </a:cubicBezTo>
                <a:cubicBezTo>
                  <a:pt x="0" y="793"/>
                  <a:pt x="16" y="852"/>
                  <a:pt x="28" y="912"/>
                </a:cubicBezTo>
                <a:cubicBezTo>
                  <a:pt x="40" y="972"/>
                  <a:pt x="49" y="1053"/>
                  <a:pt x="76" y="1080"/>
                </a:cubicBezTo>
                <a:cubicBezTo>
                  <a:pt x="103" y="1107"/>
                  <a:pt x="169" y="1088"/>
                  <a:pt x="188" y="1072"/>
                </a:cubicBezTo>
                <a:cubicBezTo>
                  <a:pt x="207" y="1056"/>
                  <a:pt x="193" y="1023"/>
                  <a:pt x="188" y="984"/>
                </a:cubicBezTo>
                <a:cubicBezTo>
                  <a:pt x="183" y="945"/>
                  <a:pt x="160" y="879"/>
                  <a:pt x="156" y="840"/>
                </a:cubicBezTo>
                <a:cubicBezTo>
                  <a:pt x="152" y="801"/>
                  <a:pt x="159" y="788"/>
                  <a:pt x="164" y="752"/>
                </a:cubicBezTo>
                <a:cubicBezTo>
                  <a:pt x="169" y="716"/>
                  <a:pt x="179" y="668"/>
                  <a:pt x="188" y="624"/>
                </a:cubicBezTo>
                <a:cubicBezTo>
                  <a:pt x="197" y="580"/>
                  <a:pt x="215" y="528"/>
                  <a:pt x="220" y="488"/>
                </a:cubicBezTo>
                <a:cubicBezTo>
                  <a:pt x="225" y="448"/>
                  <a:pt x="216" y="416"/>
                  <a:pt x="220" y="384"/>
                </a:cubicBezTo>
                <a:cubicBezTo>
                  <a:pt x="224" y="352"/>
                  <a:pt x="235" y="327"/>
                  <a:pt x="244" y="296"/>
                </a:cubicBezTo>
                <a:cubicBezTo>
                  <a:pt x="253" y="265"/>
                  <a:pt x="269" y="231"/>
                  <a:pt x="276" y="200"/>
                </a:cubicBezTo>
                <a:cubicBezTo>
                  <a:pt x="283" y="169"/>
                  <a:pt x="279" y="139"/>
                  <a:pt x="284" y="112"/>
                </a:cubicBezTo>
                <a:cubicBezTo>
                  <a:pt x="289" y="85"/>
                  <a:pt x="317" y="56"/>
                  <a:pt x="308" y="40"/>
                </a:cubicBezTo>
                <a:cubicBezTo>
                  <a:pt x="299" y="24"/>
                  <a:pt x="221" y="0"/>
                  <a:pt x="196" y="8"/>
                </a:cubicBezTo>
                <a:close/>
              </a:path>
            </a:pathLst>
          </a:custGeom>
          <a:solidFill>
            <a:srgbClr val="CCECFF"/>
          </a:solidFill>
          <a:ln w="12700" cap="flat" cmpd="sng">
            <a:solidFill>
              <a:srgbClr val="CCEC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0" name="Freeform 6"/>
          <p:cNvSpPr>
            <a:spLocks/>
          </p:cNvSpPr>
          <p:nvPr/>
        </p:nvSpPr>
        <p:spPr bwMode="auto">
          <a:xfrm>
            <a:off x="6375401" y="3276600"/>
            <a:ext cx="100013" cy="444500"/>
          </a:xfrm>
          <a:custGeom>
            <a:avLst/>
            <a:gdLst>
              <a:gd name="T0" fmla="*/ 2147483646 w 63"/>
              <a:gd name="T1" fmla="*/ 0 h 280"/>
              <a:gd name="T2" fmla="*/ 2147483646 w 63"/>
              <a:gd name="T3" fmla="*/ 2147483646 h 280"/>
              <a:gd name="T4" fmla="*/ 2147483646 w 63"/>
              <a:gd name="T5" fmla="*/ 2147483646 h 280"/>
              <a:gd name="T6" fmla="*/ 2147483646 w 63"/>
              <a:gd name="T7" fmla="*/ 2147483646 h 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80">
                <a:moveTo>
                  <a:pt x="8" y="0"/>
                </a:moveTo>
                <a:cubicBezTo>
                  <a:pt x="4" y="17"/>
                  <a:pt x="0" y="35"/>
                  <a:pt x="8" y="72"/>
                </a:cubicBezTo>
                <a:cubicBezTo>
                  <a:pt x="16" y="109"/>
                  <a:pt x="49" y="189"/>
                  <a:pt x="56" y="224"/>
                </a:cubicBezTo>
                <a:cubicBezTo>
                  <a:pt x="63" y="259"/>
                  <a:pt x="49" y="272"/>
                  <a:pt x="48" y="280"/>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1" name="Text Box 7"/>
          <p:cNvSpPr txBox="1">
            <a:spLocks noChangeArrowheads="1"/>
          </p:cNvSpPr>
          <p:nvPr/>
        </p:nvSpPr>
        <p:spPr bwMode="auto">
          <a:xfrm>
            <a:off x="2257425" y="62547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6152" name="Text Box 8"/>
          <p:cNvSpPr txBox="1">
            <a:spLocks noChangeArrowheads="1"/>
          </p:cNvSpPr>
          <p:nvPr/>
        </p:nvSpPr>
        <p:spPr bwMode="auto">
          <a:xfrm>
            <a:off x="2105026" y="803276"/>
            <a:ext cx="3999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motorický kortex</a:t>
            </a:r>
          </a:p>
        </p:txBody>
      </p:sp>
      <p:sp>
        <p:nvSpPr>
          <p:cNvPr id="6153" name="Line 9"/>
          <p:cNvSpPr>
            <a:spLocks noChangeShapeType="1"/>
          </p:cNvSpPr>
          <p:nvPr/>
        </p:nvSpPr>
        <p:spPr bwMode="auto">
          <a:xfrm>
            <a:off x="5816600" y="1041400"/>
            <a:ext cx="584200" cy="901700"/>
          </a:xfrm>
          <a:prstGeom prst="line">
            <a:avLst/>
          </a:prstGeom>
          <a:noFill/>
          <a:ln w="38100">
            <a:solidFill>
              <a:srgbClr val="CCEC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4" name="Freeform 10"/>
          <p:cNvSpPr>
            <a:spLocks/>
          </p:cNvSpPr>
          <p:nvPr/>
        </p:nvSpPr>
        <p:spPr bwMode="auto">
          <a:xfrm>
            <a:off x="5684839" y="2540000"/>
            <a:ext cx="600075" cy="896938"/>
          </a:xfrm>
          <a:custGeom>
            <a:avLst/>
            <a:gdLst>
              <a:gd name="T0" fmla="*/ 2147483646 w 394"/>
              <a:gd name="T1" fmla="*/ 2147483646 h 445"/>
              <a:gd name="T2" fmla="*/ 2147483646 w 394"/>
              <a:gd name="T3" fmla="*/ 2147483646 h 445"/>
              <a:gd name="T4" fmla="*/ 2147483646 w 394"/>
              <a:gd name="T5" fmla="*/ 2147483646 h 445"/>
              <a:gd name="T6" fmla="*/ 2147483646 w 394"/>
              <a:gd name="T7" fmla="*/ 2147483646 h 445"/>
              <a:gd name="T8" fmla="*/ 2147483646 w 394"/>
              <a:gd name="T9" fmla="*/ 2147483646 h 445"/>
              <a:gd name="T10" fmla="*/ 2147483646 w 394"/>
              <a:gd name="T11" fmla="*/ 2147483646 h 445"/>
              <a:gd name="T12" fmla="*/ 2147483646 w 394"/>
              <a:gd name="T13" fmla="*/ 2147483646 h 445"/>
              <a:gd name="T14" fmla="*/ 2147483646 w 394"/>
              <a:gd name="T15" fmla="*/ 2147483646 h 445"/>
              <a:gd name="T16" fmla="*/ 2147483646 w 394"/>
              <a:gd name="T17" fmla="*/ 2147483646 h 445"/>
              <a:gd name="T18" fmla="*/ 2147483646 w 394"/>
              <a:gd name="T19" fmla="*/ 2147483646 h 445"/>
              <a:gd name="T20" fmla="*/ 2147483646 w 394"/>
              <a:gd name="T21" fmla="*/ 2147483646 h 445"/>
              <a:gd name="T22" fmla="*/ 2147483646 w 394"/>
              <a:gd name="T23" fmla="*/ 2147483646 h 445"/>
              <a:gd name="T24" fmla="*/ 2147483646 w 394"/>
              <a:gd name="T25" fmla="*/ 2147483646 h 445"/>
              <a:gd name="T26" fmla="*/ 2147483646 w 394"/>
              <a:gd name="T27" fmla="*/ 2147483646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445">
                <a:moveTo>
                  <a:pt x="387" y="136"/>
                </a:moveTo>
                <a:cubicBezTo>
                  <a:pt x="380" y="99"/>
                  <a:pt x="359" y="45"/>
                  <a:pt x="339" y="24"/>
                </a:cubicBezTo>
                <a:cubicBezTo>
                  <a:pt x="319" y="3"/>
                  <a:pt x="290" y="0"/>
                  <a:pt x="267" y="8"/>
                </a:cubicBezTo>
                <a:cubicBezTo>
                  <a:pt x="244" y="16"/>
                  <a:pt x="236" y="57"/>
                  <a:pt x="203" y="72"/>
                </a:cubicBezTo>
                <a:cubicBezTo>
                  <a:pt x="170" y="87"/>
                  <a:pt x="98" y="84"/>
                  <a:pt x="67" y="96"/>
                </a:cubicBezTo>
                <a:cubicBezTo>
                  <a:pt x="36" y="108"/>
                  <a:pt x="26" y="117"/>
                  <a:pt x="19" y="144"/>
                </a:cubicBezTo>
                <a:cubicBezTo>
                  <a:pt x="12" y="171"/>
                  <a:pt x="0" y="224"/>
                  <a:pt x="27" y="256"/>
                </a:cubicBezTo>
                <a:cubicBezTo>
                  <a:pt x="54" y="288"/>
                  <a:pt x="136" y="317"/>
                  <a:pt x="179" y="336"/>
                </a:cubicBezTo>
                <a:cubicBezTo>
                  <a:pt x="222" y="355"/>
                  <a:pt x="255" y="357"/>
                  <a:pt x="283" y="368"/>
                </a:cubicBezTo>
                <a:cubicBezTo>
                  <a:pt x="311" y="379"/>
                  <a:pt x="332" y="388"/>
                  <a:pt x="347" y="400"/>
                </a:cubicBezTo>
                <a:cubicBezTo>
                  <a:pt x="362" y="412"/>
                  <a:pt x="367" y="445"/>
                  <a:pt x="371" y="440"/>
                </a:cubicBezTo>
                <a:cubicBezTo>
                  <a:pt x="375" y="435"/>
                  <a:pt x="370" y="400"/>
                  <a:pt x="371" y="368"/>
                </a:cubicBezTo>
                <a:cubicBezTo>
                  <a:pt x="372" y="336"/>
                  <a:pt x="378" y="289"/>
                  <a:pt x="379" y="248"/>
                </a:cubicBezTo>
                <a:cubicBezTo>
                  <a:pt x="380" y="207"/>
                  <a:pt x="394" y="173"/>
                  <a:pt x="387" y="136"/>
                </a:cubicBezTo>
                <a:close/>
              </a:path>
            </a:pathLst>
          </a:custGeom>
          <a:solidFill>
            <a:srgbClr val="99FF99"/>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5" name="Text Box 11"/>
          <p:cNvSpPr txBox="1">
            <a:spLocks noChangeArrowheads="1"/>
          </p:cNvSpPr>
          <p:nvPr/>
        </p:nvSpPr>
        <p:spPr bwMode="auto">
          <a:xfrm>
            <a:off x="1330326" y="2644776"/>
            <a:ext cx="3163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Premotorický kortex</a:t>
            </a:r>
          </a:p>
        </p:txBody>
      </p:sp>
      <p:sp>
        <p:nvSpPr>
          <p:cNvPr id="6156" name="Line 12"/>
          <p:cNvSpPr>
            <a:spLocks noChangeShapeType="1"/>
          </p:cNvSpPr>
          <p:nvPr/>
        </p:nvSpPr>
        <p:spPr bwMode="auto">
          <a:xfrm flipV="1">
            <a:off x="4876800" y="2933700"/>
            <a:ext cx="787400" cy="0"/>
          </a:xfrm>
          <a:prstGeom prst="line">
            <a:avLst/>
          </a:prstGeom>
          <a:noFill/>
          <a:ln w="38100">
            <a:solidFill>
              <a:srgbClr val="99FF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7" name="Freeform 13"/>
          <p:cNvSpPr>
            <a:spLocks/>
          </p:cNvSpPr>
          <p:nvPr/>
        </p:nvSpPr>
        <p:spPr bwMode="auto">
          <a:xfrm>
            <a:off x="5443538" y="1974850"/>
            <a:ext cx="963612" cy="808038"/>
          </a:xfrm>
          <a:custGeom>
            <a:avLst/>
            <a:gdLst>
              <a:gd name="T0" fmla="*/ 2147483646 w 607"/>
              <a:gd name="T1" fmla="*/ 2147483646 h 509"/>
              <a:gd name="T2" fmla="*/ 2147483646 w 607"/>
              <a:gd name="T3" fmla="*/ 2147483646 h 509"/>
              <a:gd name="T4" fmla="*/ 2147483646 w 607"/>
              <a:gd name="T5" fmla="*/ 2147483646 h 509"/>
              <a:gd name="T6" fmla="*/ 2147483646 w 607"/>
              <a:gd name="T7" fmla="*/ 2147483646 h 509"/>
              <a:gd name="T8" fmla="*/ 2147483646 w 607"/>
              <a:gd name="T9" fmla="*/ 2147483646 h 509"/>
              <a:gd name="T10" fmla="*/ 2147483646 w 607"/>
              <a:gd name="T11" fmla="*/ 2147483646 h 509"/>
              <a:gd name="T12" fmla="*/ 2147483646 w 607"/>
              <a:gd name="T13" fmla="*/ 2147483646 h 509"/>
              <a:gd name="T14" fmla="*/ 2147483646 w 607"/>
              <a:gd name="T15" fmla="*/ 2147483646 h 509"/>
              <a:gd name="T16" fmla="*/ 2147483646 w 607"/>
              <a:gd name="T17" fmla="*/ 2147483646 h 509"/>
              <a:gd name="T18" fmla="*/ 2147483646 w 607"/>
              <a:gd name="T19" fmla="*/ 2147483646 h 509"/>
              <a:gd name="T20" fmla="*/ 2147483646 w 607"/>
              <a:gd name="T21" fmla="*/ 2147483646 h 509"/>
              <a:gd name="T22" fmla="*/ 2147483646 w 607"/>
              <a:gd name="T23" fmla="*/ 2147483646 h 509"/>
              <a:gd name="T24" fmla="*/ 2147483646 w 607"/>
              <a:gd name="T25" fmla="*/ 2147483646 h 509"/>
              <a:gd name="T26" fmla="*/ 2147483646 w 607"/>
              <a:gd name="T27" fmla="*/ 2147483646 h 509"/>
              <a:gd name="T28" fmla="*/ 2147483646 w 607"/>
              <a:gd name="T29" fmla="*/ 2147483646 h 509"/>
              <a:gd name="T30" fmla="*/ 2147483646 w 607"/>
              <a:gd name="T31" fmla="*/ 2147483646 h 509"/>
              <a:gd name="T32" fmla="*/ 2147483646 w 607"/>
              <a:gd name="T33" fmla="*/ 2147483646 h 509"/>
              <a:gd name="T34" fmla="*/ 2147483646 w 607"/>
              <a:gd name="T35" fmla="*/ 2147483646 h 509"/>
              <a:gd name="T36" fmla="*/ 2147483646 w 607"/>
              <a:gd name="T37" fmla="*/ 2147483646 h 509"/>
              <a:gd name="T38" fmla="*/ 2147483646 w 607"/>
              <a:gd name="T39" fmla="*/ 2147483646 h 5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7" h="509">
                <a:moveTo>
                  <a:pt x="27" y="20"/>
                </a:moveTo>
                <a:cubicBezTo>
                  <a:pt x="7" y="40"/>
                  <a:pt x="6" y="92"/>
                  <a:pt x="3" y="132"/>
                </a:cubicBezTo>
                <a:cubicBezTo>
                  <a:pt x="0" y="172"/>
                  <a:pt x="4" y="220"/>
                  <a:pt x="11" y="260"/>
                </a:cubicBezTo>
                <a:cubicBezTo>
                  <a:pt x="18" y="300"/>
                  <a:pt x="31" y="336"/>
                  <a:pt x="43" y="372"/>
                </a:cubicBezTo>
                <a:cubicBezTo>
                  <a:pt x="55" y="408"/>
                  <a:pt x="67" y="453"/>
                  <a:pt x="83" y="476"/>
                </a:cubicBezTo>
                <a:cubicBezTo>
                  <a:pt x="99" y="499"/>
                  <a:pt x="114" y="509"/>
                  <a:pt x="139" y="508"/>
                </a:cubicBezTo>
                <a:cubicBezTo>
                  <a:pt x="164" y="507"/>
                  <a:pt x="207" y="477"/>
                  <a:pt x="235" y="468"/>
                </a:cubicBezTo>
                <a:cubicBezTo>
                  <a:pt x="263" y="459"/>
                  <a:pt x="283" y="460"/>
                  <a:pt x="307" y="452"/>
                </a:cubicBezTo>
                <a:cubicBezTo>
                  <a:pt x="331" y="444"/>
                  <a:pt x="362" y="432"/>
                  <a:pt x="379" y="420"/>
                </a:cubicBezTo>
                <a:cubicBezTo>
                  <a:pt x="396" y="408"/>
                  <a:pt x="398" y="388"/>
                  <a:pt x="411" y="380"/>
                </a:cubicBezTo>
                <a:cubicBezTo>
                  <a:pt x="424" y="372"/>
                  <a:pt x="444" y="377"/>
                  <a:pt x="459" y="372"/>
                </a:cubicBezTo>
                <a:cubicBezTo>
                  <a:pt x="474" y="367"/>
                  <a:pt x="487" y="369"/>
                  <a:pt x="499" y="348"/>
                </a:cubicBezTo>
                <a:cubicBezTo>
                  <a:pt x="511" y="327"/>
                  <a:pt x="519" y="279"/>
                  <a:pt x="531" y="244"/>
                </a:cubicBezTo>
                <a:cubicBezTo>
                  <a:pt x="543" y="209"/>
                  <a:pt x="560" y="176"/>
                  <a:pt x="571" y="140"/>
                </a:cubicBezTo>
                <a:cubicBezTo>
                  <a:pt x="582" y="104"/>
                  <a:pt x="607" y="47"/>
                  <a:pt x="595" y="28"/>
                </a:cubicBezTo>
                <a:cubicBezTo>
                  <a:pt x="583" y="9"/>
                  <a:pt x="543" y="29"/>
                  <a:pt x="499" y="28"/>
                </a:cubicBezTo>
                <a:cubicBezTo>
                  <a:pt x="455" y="27"/>
                  <a:pt x="376" y="21"/>
                  <a:pt x="331" y="20"/>
                </a:cubicBezTo>
                <a:cubicBezTo>
                  <a:pt x="286" y="19"/>
                  <a:pt x="262" y="21"/>
                  <a:pt x="227" y="20"/>
                </a:cubicBezTo>
                <a:cubicBezTo>
                  <a:pt x="192" y="19"/>
                  <a:pt x="156" y="13"/>
                  <a:pt x="123" y="12"/>
                </a:cubicBezTo>
                <a:cubicBezTo>
                  <a:pt x="90" y="11"/>
                  <a:pt x="47" y="0"/>
                  <a:pt x="27" y="20"/>
                </a:cubicBezTo>
                <a:close/>
              </a:path>
            </a:pathLst>
          </a:custGeom>
          <a:solidFill>
            <a:srgbClr val="6699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8" name="Text Box 14"/>
          <p:cNvSpPr txBox="1">
            <a:spLocks noChangeArrowheads="1"/>
          </p:cNvSpPr>
          <p:nvPr/>
        </p:nvSpPr>
        <p:spPr bwMode="auto">
          <a:xfrm>
            <a:off x="1127126" y="1463676"/>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Suplemetární motorická area </a:t>
            </a:r>
          </a:p>
        </p:txBody>
      </p:sp>
      <p:sp>
        <p:nvSpPr>
          <p:cNvPr id="6159" name="Line 15"/>
          <p:cNvSpPr>
            <a:spLocks noChangeShapeType="1"/>
          </p:cNvSpPr>
          <p:nvPr/>
        </p:nvSpPr>
        <p:spPr bwMode="auto">
          <a:xfrm>
            <a:off x="4927600" y="1765300"/>
            <a:ext cx="469900" cy="457200"/>
          </a:xfrm>
          <a:prstGeom prst="line">
            <a:avLst/>
          </a:prstGeom>
          <a:noFill/>
          <a:ln w="38100">
            <a:solidFill>
              <a:srgbClr val="6699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0" name="Freeform 16"/>
          <p:cNvSpPr>
            <a:spLocks/>
          </p:cNvSpPr>
          <p:nvPr/>
        </p:nvSpPr>
        <p:spPr bwMode="auto">
          <a:xfrm>
            <a:off x="6450014" y="2014538"/>
            <a:ext cx="860425" cy="1720850"/>
          </a:xfrm>
          <a:custGeom>
            <a:avLst/>
            <a:gdLst>
              <a:gd name="T0" fmla="*/ 2147483646 w 542"/>
              <a:gd name="T1" fmla="*/ 2147483646 h 1084"/>
              <a:gd name="T2" fmla="*/ 2147483646 w 542"/>
              <a:gd name="T3" fmla="*/ 2147483646 h 1084"/>
              <a:gd name="T4" fmla="*/ 2147483646 w 542"/>
              <a:gd name="T5" fmla="*/ 2147483646 h 1084"/>
              <a:gd name="T6" fmla="*/ 2147483646 w 542"/>
              <a:gd name="T7" fmla="*/ 2147483646 h 1084"/>
              <a:gd name="T8" fmla="*/ 2147483646 w 542"/>
              <a:gd name="T9" fmla="*/ 2147483646 h 1084"/>
              <a:gd name="T10" fmla="*/ 2147483646 w 542"/>
              <a:gd name="T11" fmla="*/ 2147483646 h 1084"/>
              <a:gd name="T12" fmla="*/ 2147483646 w 542"/>
              <a:gd name="T13" fmla="*/ 2147483646 h 1084"/>
              <a:gd name="T14" fmla="*/ 2147483646 w 542"/>
              <a:gd name="T15" fmla="*/ 2147483646 h 1084"/>
              <a:gd name="T16" fmla="*/ 2147483646 w 542"/>
              <a:gd name="T17" fmla="*/ 2147483646 h 1084"/>
              <a:gd name="T18" fmla="*/ 2147483646 w 542"/>
              <a:gd name="T19" fmla="*/ 2147483646 h 1084"/>
              <a:gd name="T20" fmla="*/ 2147483646 w 542"/>
              <a:gd name="T21" fmla="*/ 2147483646 h 1084"/>
              <a:gd name="T22" fmla="*/ 2147483646 w 542"/>
              <a:gd name="T23" fmla="*/ 2147483646 h 1084"/>
              <a:gd name="T24" fmla="*/ 2147483646 w 542"/>
              <a:gd name="T25" fmla="*/ 2147483646 h 1084"/>
              <a:gd name="T26" fmla="*/ 2147483646 w 542"/>
              <a:gd name="T27" fmla="*/ 2147483646 h 1084"/>
              <a:gd name="T28" fmla="*/ 2147483646 w 542"/>
              <a:gd name="T29" fmla="*/ 2147483646 h 1084"/>
              <a:gd name="T30" fmla="*/ 2147483646 w 542"/>
              <a:gd name="T31" fmla="*/ 2147483646 h 1084"/>
              <a:gd name="T32" fmla="*/ 2147483646 w 542"/>
              <a:gd name="T33" fmla="*/ 2147483646 h 1084"/>
              <a:gd name="T34" fmla="*/ 2147483646 w 542"/>
              <a:gd name="T35" fmla="*/ 2147483646 h 1084"/>
              <a:gd name="T36" fmla="*/ 2147483646 w 542"/>
              <a:gd name="T37" fmla="*/ 2147483646 h 1084"/>
              <a:gd name="T38" fmla="*/ 2147483646 w 542"/>
              <a:gd name="T39" fmla="*/ 2147483646 h 1084"/>
              <a:gd name="T40" fmla="*/ 2147483646 w 542"/>
              <a:gd name="T41" fmla="*/ 2147483646 h 1084"/>
              <a:gd name="T42" fmla="*/ 2147483646 w 542"/>
              <a:gd name="T43" fmla="*/ 2147483646 h 1084"/>
              <a:gd name="T44" fmla="*/ 2147483646 w 542"/>
              <a:gd name="T45" fmla="*/ 2147483646 h 1084"/>
              <a:gd name="T46" fmla="*/ 2147483646 w 542"/>
              <a:gd name="T47" fmla="*/ 2147483646 h 1084"/>
              <a:gd name="T48" fmla="*/ 2147483646 w 542"/>
              <a:gd name="T49" fmla="*/ 2147483646 h 1084"/>
              <a:gd name="T50" fmla="*/ 2147483646 w 542"/>
              <a:gd name="T51" fmla="*/ 2147483646 h 10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2" h="1084">
                <a:moveTo>
                  <a:pt x="193" y="11"/>
                </a:moveTo>
                <a:cubicBezTo>
                  <a:pt x="220" y="7"/>
                  <a:pt x="248" y="4"/>
                  <a:pt x="281" y="3"/>
                </a:cubicBezTo>
                <a:cubicBezTo>
                  <a:pt x="314" y="2"/>
                  <a:pt x="361" y="0"/>
                  <a:pt x="393" y="3"/>
                </a:cubicBezTo>
                <a:cubicBezTo>
                  <a:pt x="425" y="6"/>
                  <a:pt x="449" y="14"/>
                  <a:pt x="473" y="19"/>
                </a:cubicBezTo>
                <a:cubicBezTo>
                  <a:pt x="497" y="24"/>
                  <a:pt x="532" y="14"/>
                  <a:pt x="537" y="35"/>
                </a:cubicBezTo>
                <a:cubicBezTo>
                  <a:pt x="542" y="56"/>
                  <a:pt x="524" y="112"/>
                  <a:pt x="505" y="147"/>
                </a:cubicBezTo>
                <a:cubicBezTo>
                  <a:pt x="486" y="182"/>
                  <a:pt x="445" y="214"/>
                  <a:pt x="425" y="243"/>
                </a:cubicBezTo>
                <a:cubicBezTo>
                  <a:pt x="405" y="272"/>
                  <a:pt x="398" y="296"/>
                  <a:pt x="385" y="323"/>
                </a:cubicBezTo>
                <a:cubicBezTo>
                  <a:pt x="372" y="350"/>
                  <a:pt x="356" y="375"/>
                  <a:pt x="345" y="403"/>
                </a:cubicBezTo>
                <a:cubicBezTo>
                  <a:pt x="334" y="431"/>
                  <a:pt x="326" y="455"/>
                  <a:pt x="321" y="491"/>
                </a:cubicBezTo>
                <a:cubicBezTo>
                  <a:pt x="316" y="527"/>
                  <a:pt x="314" y="582"/>
                  <a:pt x="313" y="619"/>
                </a:cubicBezTo>
                <a:cubicBezTo>
                  <a:pt x="312" y="656"/>
                  <a:pt x="313" y="680"/>
                  <a:pt x="313" y="715"/>
                </a:cubicBezTo>
                <a:cubicBezTo>
                  <a:pt x="313" y="750"/>
                  <a:pt x="313" y="791"/>
                  <a:pt x="313" y="827"/>
                </a:cubicBezTo>
                <a:cubicBezTo>
                  <a:pt x="313" y="863"/>
                  <a:pt x="316" y="898"/>
                  <a:pt x="313" y="931"/>
                </a:cubicBezTo>
                <a:cubicBezTo>
                  <a:pt x="310" y="964"/>
                  <a:pt x="314" y="1004"/>
                  <a:pt x="297" y="1027"/>
                </a:cubicBezTo>
                <a:cubicBezTo>
                  <a:pt x="280" y="1050"/>
                  <a:pt x="236" y="1060"/>
                  <a:pt x="209" y="1067"/>
                </a:cubicBezTo>
                <a:cubicBezTo>
                  <a:pt x="182" y="1074"/>
                  <a:pt x="158" y="1067"/>
                  <a:pt x="137" y="1067"/>
                </a:cubicBezTo>
                <a:cubicBezTo>
                  <a:pt x="116" y="1067"/>
                  <a:pt x="98" y="1084"/>
                  <a:pt x="81" y="1067"/>
                </a:cubicBezTo>
                <a:cubicBezTo>
                  <a:pt x="64" y="1050"/>
                  <a:pt x="45" y="994"/>
                  <a:pt x="33" y="963"/>
                </a:cubicBezTo>
                <a:cubicBezTo>
                  <a:pt x="21" y="932"/>
                  <a:pt x="14" y="906"/>
                  <a:pt x="9" y="883"/>
                </a:cubicBezTo>
                <a:cubicBezTo>
                  <a:pt x="4" y="860"/>
                  <a:pt x="0" y="851"/>
                  <a:pt x="1" y="827"/>
                </a:cubicBezTo>
                <a:cubicBezTo>
                  <a:pt x="2" y="803"/>
                  <a:pt x="12" y="768"/>
                  <a:pt x="17" y="739"/>
                </a:cubicBezTo>
                <a:cubicBezTo>
                  <a:pt x="22" y="710"/>
                  <a:pt x="25" y="686"/>
                  <a:pt x="33" y="651"/>
                </a:cubicBezTo>
                <a:cubicBezTo>
                  <a:pt x="41" y="616"/>
                  <a:pt x="60" y="563"/>
                  <a:pt x="65" y="531"/>
                </a:cubicBezTo>
                <a:cubicBezTo>
                  <a:pt x="70" y="499"/>
                  <a:pt x="62" y="483"/>
                  <a:pt x="65" y="459"/>
                </a:cubicBezTo>
                <a:cubicBezTo>
                  <a:pt x="68" y="435"/>
                  <a:pt x="77" y="404"/>
                  <a:pt x="81" y="387"/>
                </a:cubicBezTo>
              </a:path>
            </a:pathLst>
          </a:custGeom>
          <a:solidFill>
            <a:schemeClr val="tx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1" name="Freeform 17"/>
          <p:cNvSpPr>
            <a:spLocks/>
          </p:cNvSpPr>
          <p:nvPr/>
        </p:nvSpPr>
        <p:spPr bwMode="auto">
          <a:xfrm>
            <a:off x="6573838" y="2017714"/>
            <a:ext cx="474662" cy="598487"/>
          </a:xfrm>
          <a:custGeom>
            <a:avLst/>
            <a:gdLst>
              <a:gd name="T0" fmla="*/ 2147483646 w 299"/>
              <a:gd name="T1" fmla="*/ 2147483646 h 377"/>
              <a:gd name="T2" fmla="*/ 2147483646 w 299"/>
              <a:gd name="T3" fmla="*/ 2147483646 h 377"/>
              <a:gd name="T4" fmla="*/ 2147483646 w 299"/>
              <a:gd name="T5" fmla="*/ 2147483646 h 377"/>
              <a:gd name="T6" fmla="*/ 2147483646 w 299"/>
              <a:gd name="T7" fmla="*/ 2147483646 h 377"/>
              <a:gd name="T8" fmla="*/ 2147483646 w 299"/>
              <a:gd name="T9" fmla="*/ 2147483646 h 377"/>
              <a:gd name="T10" fmla="*/ 2147483646 w 299"/>
              <a:gd name="T11" fmla="*/ 2147483646 h 377"/>
              <a:gd name="T12" fmla="*/ 2147483646 w 299"/>
              <a:gd name="T13" fmla="*/ 2147483646 h 377"/>
              <a:gd name="T14" fmla="*/ 2147483646 w 299"/>
              <a:gd name="T15" fmla="*/ 2147483646 h 3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9" h="377">
                <a:moveTo>
                  <a:pt x="11" y="377"/>
                </a:moveTo>
                <a:cubicBezTo>
                  <a:pt x="5" y="361"/>
                  <a:pt x="0" y="345"/>
                  <a:pt x="11" y="321"/>
                </a:cubicBezTo>
                <a:cubicBezTo>
                  <a:pt x="22" y="297"/>
                  <a:pt x="63" y="270"/>
                  <a:pt x="75" y="233"/>
                </a:cubicBezTo>
                <a:cubicBezTo>
                  <a:pt x="87" y="196"/>
                  <a:pt x="76" y="133"/>
                  <a:pt x="83" y="97"/>
                </a:cubicBezTo>
                <a:cubicBezTo>
                  <a:pt x="90" y="61"/>
                  <a:pt x="102" y="33"/>
                  <a:pt x="115" y="17"/>
                </a:cubicBezTo>
                <a:cubicBezTo>
                  <a:pt x="128" y="1"/>
                  <a:pt x="140" y="2"/>
                  <a:pt x="163" y="1"/>
                </a:cubicBezTo>
                <a:cubicBezTo>
                  <a:pt x="186" y="0"/>
                  <a:pt x="228" y="6"/>
                  <a:pt x="251" y="9"/>
                </a:cubicBezTo>
                <a:cubicBezTo>
                  <a:pt x="274" y="12"/>
                  <a:pt x="290" y="16"/>
                  <a:pt x="299" y="17"/>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2" name="Text Box 18"/>
          <p:cNvSpPr txBox="1">
            <a:spLocks noChangeArrowheads="1"/>
          </p:cNvSpPr>
          <p:nvPr/>
        </p:nvSpPr>
        <p:spPr bwMode="auto">
          <a:xfrm>
            <a:off x="6664326" y="663575"/>
            <a:ext cx="48482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sensorický kortex</a:t>
            </a:r>
          </a:p>
          <a:p>
            <a:pPr eaLnBrk="1" hangingPunct="1">
              <a:spcBef>
                <a:spcPct val="0"/>
              </a:spcBef>
              <a:buClrTx/>
              <a:buSzTx/>
              <a:buFontTx/>
              <a:buNone/>
            </a:pPr>
            <a:r>
              <a:rPr lang="cs-CZ" altLang="cs-CZ" sz="1800">
                <a:solidFill>
                  <a:schemeClr val="tx1"/>
                </a:solidFill>
                <a:latin typeface="Arial CE" panose="020B0604020202020204" pitchFamily="34" charset="0"/>
              </a:rPr>
              <a:t>(primární somato-sensorický kortex)</a:t>
            </a:r>
          </a:p>
        </p:txBody>
      </p:sp>
      <p:sp>
        <p:nvSpPr>
          <p:cNvPr id="6163" name="Line 19"/>
          <p:cNvSpPr>
            <a:spLocks noChangeShapeType="1"/>
          </p:cNvSpPr>
          <p:nvPr/>
        </p:nvSpPr>
        <p:spPr bwMode="auto">
          <a:xfrm>
            <a:off x="6692900" y="1244600"/>
            <a:ext cx="355600" cy="711200"/>
          </a:xfrm>
          <a:prstGeom prst="line">
            <a:avLst/>
          </a:prstGeom>
          <a:noFill/>
          <a:ln w="3810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4" name="Freeform 20"/>
          <p:cNvSpPr>
            <a:spLocks/>
          </p:cNvSpPr>
          <p:nvPr/>
        </p:nvSpPr>
        <p:spPr bwMode="auto">
          <a:xfrm>
            <a:off x="6897688" y="2103438"/>
            <a:ext cx="946150" cy="806450"/>
          </a:xfrm>
          <a:custGeom>
            <a:avLst/>
            <a:gdLst>
              <a:gd name="T0" fmla="*/ 2147483646 w 548"/>
              <a:gd name="T1" fmla="*/ 2147483646 h 508"/>
              <a:gd name="T2" fmla="*/ 2147483646 w 548"/>
              <a:gd name="T3" fmla="*/ 2147483646 h 508"/>
              <a:gd name="T4" fmla="*/ 2147483646 w 548"/>
              <a:gd name="T5" fmla="*/ 2147483646 h 508"/>
              <a:gd name="T6" fmla="*/ 2147483646 w 548"/>
              <a:gd name="T7" fmla="*/ 2147483646 h 508"/>
              <a:gd name="T8" fmla="*/ 2147483646 w 548"/>
              <a:gd name="T9" fmla="*/ 2147483646 h 508"/>
              <a:gd name="T10" fmla="*/ 2147483646 w 548"/>
              <a:gd name="T11" fmla="*/ 2147483646 h 508"/>
              <a:gd name="T12" fmla="*/ 2147483646 w 548"/>
              <a:gd name="T13" fmla="*/ 2147483646 h 508"/>
              <a:gd name="T14" fmla="*/ 2147483646 w 548"/>
              <a:gd name="T15" fmla="*/ 2147483646 h 508"/>
              <a:gd name="T16" fmla="*/ 2147483646 w 548"/>
              <a:gd name="T17" fmla="*/ 2147483646 h 508"/>
              <a:gd name="T18" fmla="*/ 2147483646 w 548"/>
              <a:gd name="T19" fmla="*/ 2147483646 h 508"/>
              <a:gd name="T20" fmla="*/ 2147483646 w 548"/>
              <a:gd name="T21" fmla="*/ 2147483646 h 508"/>
              <a:gd name="T22" fmla="*/ 2147483646 w 548"/>
              <a:gd name="T23" fmla="*/ 2147483646 h 508"/>
              <a:gd name="T24" fmla="*/ 2147483646 w 548"/>
              <a:gd name="T25" fmla="*/ 2147483646 h 508"/>
              <a:gd name="T26" fmla="*/ 2147483646 w 548"/>
              <a:gd name="T27" fmla="*/ 2147483646 h 508"/>
              <a:gd name="T28" fmla="*/ 2147483646 w 548"/>
              <a:gd name="T29" fmla="*/ 2147483646 h 508"/>
              <a:gd name="T30" fmla="*/ 2147483646 w 548"/>
              <a:gd name="T31" fmla="*/ 2147483646 h 508"/>
              <a:gd name="T32" fmla="*/ 2147483646 w 548"/>
              <a:gd name="T33" fmla="*/ 2147483646 h 508"/>
              <a:gd name="T34" fmla="*/ 2147483646 w 548"/>
              <a:gd name="T35" fmla="*/ 2147483646 h 508"/>
              <a:gd name="T36" fmla="*/ 2147483646 w 548"/>
              <a:gd name="T37" fmla="*/ 2147483646 h 508"/>
              <a:gd name="T38" fmla="*/ 2147483646 w 548"/>
              <a:gd name="T39" fmla="*/ 2147483646 h 508"/>
              <a:gd name="T40" fmla="*/ 2147483646 w 548"/>
              <a:gd name="T41" fmla="*/ 2147483646 h 508"/>
              <a:gd name="T42" fmla="*/ 2147483646 w 548"/>
              <a:gd name="T43" fmla="*/ 2147483646 h 508"/>
              <a:gd name="T44" fmla="*/ 2147483646 w 548"/>
              <a:gd name="T45" fmla="*/ 2147483646 h 5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8" h="508">
                <a:moveTo>
                  <a:pt x="207" y="51"/>
                </a:moveTo>
                <a:cubicBezTo>
                  <a:pt x="218" y="27"/>
                  <a:pt x="211" y="19"/>
                  <a:pt x="231" y="11"/>
                </a:cubicBezTo>
                <a:cubicBezTo>
                  <a:pt x="251" y="3"/>
                  <a:pt x="302" y="0"/>
                  <a:pt x="327" y="3"/>
                </a:cubicBezTo>
                <a:cubicBezTo>
                  <a:pt x="352" y="6"/>
                  <a:pt x="363" y="19"/>
                  <a:pt x="383" y="27"/>
                </a:cubicBezTo>
                <a:cubicBezTo>
                  <a:pt x="403" y="35"/>
                  <a:pt x="422" y="42"/>
                  <a:pt x="447" y="51"/>
                </a:cubicBezTo>
                <a:cubicBezTo>
                  <a:pt x="472" y="60"/>
                  <a:pt x="522" y="66"/>
                  <a:pt x="535" y="83"/>
                </a:cubicBezTo>
                <a:cubicBezTo>
                  <a:pt x="548" y="100"/>
                  <a:pt x="535" y="135"/>
                  <a:pt x="527" y="155"/>
                </a:cubicBezTo>
                <a:cubicBezTo>
                  <a:pt x="519" y="175"/>
                  <a:pt x="498" y="187"/>
                  <a:pt x="487" y="203"/>
                </a:cubicBezTo>
                <a:cubicBezTo>
                  <a:pt x="476" y="219"/>
                  <a:pt x="470" y="224"/>
                  <a:pt x="463" y="251"/>
                </a:cubicBezTo>
                <a:cubicBezTo>
                  <a:pt x="456" y="278"/>
                  <a:pt x="462" y="334"/>
                  <a:pt x="447" y="363"/>
                </a:cubicBezTo>
                <a:cubicBezTo>
                  <a:pt x="432" y="392"/>
                  <a:pt x="396" y="416"/>
                  <a:pt x="375" y="427"/>
                </a:cubicBezTo>
                <a:cubicBezTo>
                  <a:pt x="354" y="438"/>
                  <a:pt x="344" y="427"/>
                  <a:pt x="319" y="427"/>
                </a:cubicBezTo>
                <a:cubicBezTo>
                  <a:pt x="294" y="427"/>
                  <a:pt x="255" y="431"/>
                  <a:pt x="223" y="427"/>
                </a:cubicBezTo>
                <a:cubicBezTo>
                  <a:pt x="191" y="423"/>
                  <a:pt x="155" y="396"/>
                  <a:pt x="127" y="403"/>
                </a:cubicBezTo>
                <a:cubicBezTo>
                  <a:pt x="99" y="410"/>
                  <a:pt x="75" y="451"/>
                  <a:pt x="55" y="467"/>
                </a:cubicBezTo>
                <a:cubicBezTo>
                  <a:pt x="35" y="483"/>
                  <a:pt x="14" y="508"/>
                  <a:pt x="7" y="499"/>
                </a:cubicBezTo>
                <a:cubicBezTo>
                  <a:pt x="0" y="490"/>
                  <a:pt x="12" y="434"/>
                  <a:pt x="15" y="411"/>
                </a:cubicBezTo>
                <a:cubicBezTo>
                  <a:pt x="18" y="388"/>
                  <a:pt x="15" y="379"/>
                  <a:pt x="23" y="363"/>
                </a:cubicBezTo>
                <a:cubicBezTo>
                  <a:pt x="31" y="347"/>
                  <a:pt x="52" y="334"/>
                  <a:pt x="63" y="315"/>
                </a:cubicBezTo>
                <a:cubicBezTo>
                  <a:pt x="74" y="296"/>
                  <a:pt x="76" y="270"/>
                  <a:pt x="87" y="251"/>
                </a:cubicBezTo>
                <a:cubicBezTo>
                  <a:pt x="98" y="232"/>
                  <a:pt x="114" y="219"/>
                  <a:pt x="127" y="203"/>
                </a:cubicBezTo>
                <a:cubicBezTo>
                  <a:pt x="140" y="187"/>
                  <a:pt x="154" y="178"/>
                  <a:pt x="167" y="155"/>
                </a:cubicBezTo>
                <a:cubicBezTo>
                  <a:pt x="180" y="132"/>
                  <a:pt x="196" y="75"/>
                  <a:pt x="207" y="51"/>
                </a:cubicBezTo>
                <a:close/>
              </a:path>
            </a:pathLst>
          </a:custGeom>
          <a:solidFill>
            <a:srgbClr val="CC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5" name="Text Box 21"/>
          <p:cNvSpPr txBox="1">
            <a:spLocks noChangeArrowheads="1"/>
          </p:cNvSpPr>
          <p:nvPr/>
        </p:nvSpPr>
        <p:spPr bwMode="auto">
          <a:xfrm>
            <a:off x="7362826" y="1492250"/>
            <a:ext cx="39773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Posteriorní parietální pole</a:t>
            </a:r>
          </a:p>
          <a:p>
            <a:pPr eaLnBrk="1" hangingPunct="1">
              <a:spcBef>
                <a:spcPct val="0"/>
              </a:spcBef>
              <a:buClrTx/>
              <a:buSzTx/>
              <a:buFontTx/>
              <a:buNone/>
            </a:pPr>
            <a:r>
              <a:rPr lang="cs-CZ" altLang="cs-CZ" sz="1800">
                <a:solidFill>
                  <a:schemeClr val="tx1"/>
                </a:solidFill>
                <a:latin typeface="Arial CE" panose="020B0604020202020204" pitchFamily="34" charset="0"/>
              </a:rPr>
              <a:t>(motorický asociační kortex)</a:t>
            </a:r>
          </a:p>
        </p:txBody>
      </p:sp>
      <p:sp>
        <p:nvSpPr>
          <p:cNvPr id="6166" name="Line 22"/>
          <p:cNvSpPr>
            <a:spLocks noChangeShapeType="1"/>
          </p:cNvSpPr>
          <p:nvPr/>
        </p:nvSpPr>
        <p:spPr bwMode="auto">
          <a:xfrm flipH="1">
            <a:off x="7480300" y="1714500"/>
            <a:ext cx="139700" cy="292100"/>
          </a:xfrm>
          <a:prstGeom prst="line">
            <a:avLst/>
          </a:prstGeom>
          <a:noFill/>
          <a:ln w="38100">
            <a:solidFill>
              <a:srgbClr val="CC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575171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4727848" y="1973528"/>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81200" y="274639"/>
            <a:ext cx="8229600" cy="706437"/>
          </a:xfrm>
        </p:spPr>
        <p:txBody>
          <a:bodyPr/>
          <a:lstStyle/>
          <a:p>
            <a:r>
              <a:rPr lang="cs-CZ" sz="2600" b="1" dirty="0"/>
              <a:t>Mozková kůra</a:t>
            </a:r>
            <a:endParaRPr lang="en-US" sz="2600" b="1" dirty="0"/>
          </a:p>
        </p:txBody>
      </p:sp>
      <p:sp>
        <p:nvSpPr>
          <p:cNvPr id="10" name="TextovéPole 4"/>
          <p:cNvSpPr txBox="1">
            <a:spLocks noChangeArrowheads="1"/>
          </p:cNvSpPr>
          <p:nvPr/>
        </p:nvSpPr>
        <p:spPr bwMode="auto">
          <a:xfrm>
            <a:off x="1739726" y="2780929"/>
            <a:ext cx="2988122" cy="1877437"/>
          </a:xfrm>
          <a:prstGeom prst="rect">
            <a:avLst/>
          </a:prstGeom>
          <a:noFill/>
          <a:ln w="9525">
            <a:noFill/>
            <a:miter lim="800000"/>
            <a:headEnd/>
            <a:tailEnd/>
          </a:ln>
        </p:spPr>
        <p:txBody>
          <a:bodyPr wrap="square">
            <a:spAutoFit/>
          </a:bodyPr>
          <a:lstStyle/>
          <a:p>
            <a:r>
              <a:rPr lang="cs-CZ" b="1" dirty="0" smtClean="0">
                <a:latin typeface="Calibri" pitchFamily="34" charset="0"/>
              </a:rPr>
              <a:t>Primární oblasti</a:t>
            </a:r>
            <a:endParaRPr lang="cs-CZ" b="1" dirty="0">
              <a:latin typeface="Calibri" pitchFamily="34" charset="0"/>
            </a:endParaRPr>
          </a:p>
          <a:p>
            <a:pPr>
              <a:buFont typeface="Wingdings" pitchFamily="2" charset="2"/>
              <a:buChar char="ü"/>
            </a:pPr>
            <a:r>
              <a:rPr lang="cs-CZ" dirty="0" err="1" smtClean="0">
                <a:latin typeface="Calibri" pitchFamily="34" charset="0"/>
              </a:rPr>
              <a:t>Somatotopické</a:t>
            </a:r>
            <a:r>
              <a:rPr lang="cs-CZ" dirty="0" smtClean="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smtClean="0">
                <a:latin typeface="Calibri" pitchFamily="34" charset="0"/>
              </a:rPr>
              <a:t>Asociační oblasti</a:t>
            </a:r>
            <a:endParaRPr lang="cs-CZ" b="1" dirty="0">
              <a:latin typeface="Calibri" pitchFamily="34" charset="0"/>
            </a:endParaRPr>
          </a:p>
          <a:p>
            <a:pPr>
              <a:buFont typeface="Wingdings" pitchFamily="2" charset="2"/>
              <a:buChar char="ü"/>
            </a:pPr>
            <a:r>
              <a:rPr lang="cs-CZ" dirty="0" smtClean="0">
                <a:latin typeface="Calibri" pitchFamily="34" charset="0"/>
              </a:rPr>
              <a:t>Nemají </a:t>
            </a:r>
            <a:r>
              <a:rPr lang="cs-CZ" dirty="0" err="1" smtClean="0">
                <a:latin typeface="Calibri" pitchFamily="34" charset="0"/>
              </a:rPr>
              <a:t>somatotopické</a:t>
            </a:r>
            <a:r>
              <a:rPr lang="cs-CZ" dirty="0" smtClean="0">
                <a:latin typeface="Calibri" pitchFamily="34" charset="0"/>
              </a:rPr>
              <a:t>     	uspořádání</a:t>
            </a:r>
            <a:endParaRPr lang="cs-CZ" dirty="0">
              <a:latin typeface="Calibri" pitchFamily="34" charset="0"/>
            </a:endParaRP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1847529" y="4725145"/>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smtClean="0">
                <a:latin typeface="Calibri" pitchFamily="34" charset="0"/>
              </a:rPr>
              <a:t>Uvědomění </a:t>
            </a:r>
            <a:r>
              <a:rPr lang="cs-CZ" dirty="0">
                <a:latin typeface="Calibri" pitchFamily="34" charset="0"/>
              </a:rPr>
              <a:t>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defRPr/>
            </a:pPr>
            <a:r>
              <a:rPr lang="cs-CZ" altLang="cs-CZ" smtClean="0"/>
              <a:t>Vyšší nervová činnost</a:t>
            </a:r>
          </a:p>
        </p:txBody>
      </p:sp>
    </p:spTree>
    <p:extLst>
      <p:ext uri="{BB962C8B-B14F-4D97-AF65-F5344CB8AC3E}">
        <p14:creationId xmlns:p14="http://schemas.microsoft.com/office/powerpoint/2010/main" val="3315594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8941" y="332656"/>
            <a:ext cx="11368215" cy="6309420"/>
          </a:xfrm>
          <a:prstGeom prst="rect">
            <a:avLst/>
          </a:prstGeom>
        </p:spPr>
        <p:txBody>
          <a:bodyPr wrap="square">
            <a:spAutoFit/>
          </a:bodyPr>
          <a:lstStyle/>
          <a:p>
            <a:endParaRPr lang="cs-CZ" sz="2000" b="1" dirty="0"/>
          </a:p>
          <a:p>
            <a:r>
              <a:rPr lang="cs-CZ" sz="2000" dirty="0" smtClean="0">
                <a:latin typeface="+mn-lt"/>
              </a:rPr>
              <a:t>• 2 základní typy regulací: </a:t>
            </a:r>
            <a:r>
              <a:rPr lang="cs-CZ" sz="2800" b="1" dirty="0" smtClean="0">
                <a:solidFill>
                  <a:srgbClr val="FF0000"/>
                </a:solidFill>
                <a:latin typeface="+mn-lt"/>
              </a:rPr>
              <a:t>nervová    -    humorální</a:t>
            </a:r>
          </a:p>
          <a:p>
            <a:endParaRPr lang="cs-CZ" sz="2800" b="1" dirty="0">
              <a:solidFill>
                <a:srgbClr val="FF0000"/>
              </a:solidFill>
              <a:latin typeface="+mn-lt"/>
            </a:endParaRPr>
          </a:p>
          <a:p>
            <a:r>
              <a:rPr lang="cs-CZ" sz="2800" b="1" dirty="0"/>
              <a:t>Centrální nervový systém </a:t>
            </a:r>
            <a:r>
              <a:rPr lang="cs-CZ" sz="2800" b="1" dirty="0" smtClean="0"/>
              <a:t>významně </a:t>
            </a:r>
            <a:r>
              <a:rPr lang="cs-CZ" sz="2800" b="1" dirty="0"/>
              <a:t>ovlivňuje všechny typy regulací </a:t>
            </a:r>
          </a:p>
          <a:p>
            <a:endParaRPr lang="cs-CZ" sz="2000" dirty="0">
              <a:latin typeface="+mn-lt"/>
            </a:endParaRPr>
          </a:p>
          <a:p>
            <a:r>
              <a:rPr lang="cs-CZ" sz="2800" dirty="0" smtClean="0">
                <a:latin typeface="+mn-lt"/>
              </a:rPr>
              <a:t>– Udržovat homeostázu </a:t>
            </a:r>
          </a:p>
          <a:p>
            <a:r>
              <a:rPr lang="cs-CZ" sz="2800" dirty="0" smtClean="0">
                <a:latin typeface="+mn-lt"/>
              </a:rPr>
              <a:t>	stálost </a:t>
            </a:r>
            <a:r>
              <a:rPr lang="cs-CZ" sz="2800" dirty="0">
                <a:latin typeface="+mn-lt"/>
              </a:rPr>
              <a:t>vnitřního prostředí – ve smyslu jeho složení + integrita </a:t>
            </a:r>
            <a:r>
              <a:rPr lang="cs-CZ" sz="2800" dirty="0" smtClean="0">
                <a:latin typeface="+mn-lt"/>
              </a:rPr>
              <a:t>	(</a:t>
            </a:r>
            <a:r>
              <a:rPr lang="cs-CZ" sz="2800" dirty="0">
                <a:latin typeface="+mn-lt"/>
              </a:rPr>
              <a:t>neporušenost) tkáňových/orgánových/tělesných bariér</a:t>
            </a:r>
          </a:p>
          <a:p>
            <a:r>
              <a:rPr lang="cs-CZ" sz="2800" dirty="0" smtClean="0">
                <a:latin typeface="+mn-lt"/>
              </a:rPr>
              <a:t> </a:t>
            </a:r>
          </a:p>
          <a:p>
            <a:r>
              <a:rPr lang="cs-CZ" sz="2800" dirty="0" smtClean="0">
                <a:latin typeface="+mn-lt"/>
              </a:rPr>
              <a:t>– Koordinovat tělesné funkce</a:t>
            </a:r>
          </a:p>
          <a:p>
            <a:endParaRPr lang="cs-CZ" sz="2800" dirty="0">
              <a:latin typeface="+mn-lt"/>
            </a:endParaRPr>
          </a:p>
          <a:p>
            <a:r>
              <a:rPr lang="cs-CZ" sz="2800" dirty="0" smtClean="0">
                <a:latin typeface="+mn-lt"/>
              </a:rPr>
              <a:t>– </a:t>
            </a:r>
            <a:r>
              <a:rPr lang="cs-CZ" sz="2800" dirty="0" smtClean="0">
                <a:solidFill>
                  <a:srgbClr val="FF0000"/>
                </a:solidFill>
                <a:latin typeface="+mn-lt"/>
              </a:rPr>
              <a:t>Přijímat signály </a:t>
            </a:r>
            <a:r>
              <a:rPr lang="cs-CZ" sz="2800" dirty="0">
                <a:solidFill>
                  <a:srgbClr val="FF0000"/>
                </a:solidFill>
                <a:latin typeface="+mn-lt"/>
              </a:rPr>
              <a:t>z </a:t>
            </a:r>
            <a:r>
              <a:rPr lang="cs-CZ" sz="2800" dirty="0" smtClean="0">
                <a:solidFill>
                  <a:srgbClr val="FF0000"/>
                </a:solidFill>
                <a:latin typeface="+mn-lt"/>
              </a:rPr>
              <a:t>vnějšího </a:t>
            </a:r>
            <a:r>
              <a:rPr lang="cs-CZ" sz="2800" dirty="0">
                <a:solidFill>
                  <a:srgbClr val="FF0000"/>
                </a:solidFill>
                <a:latin typeface="+mn-lt"/>
              </a:rPr>
              <a:t>a </a:t>
            </a:r>
            <a:r>
              <a:rPr lang="cs-CZ" sz="2800" dirty="0" smtClean="0">
                <a:solidFill>
                  <a:srgbClr val="FF0000"/>
                </a:solidFill>
                <a:latin typeface="+mn-lt"/>
              </a:rPr>
              <a:t>vnitřního prostředí</a:t>
            </a:r>
          </a:p>
          <a:p>
            <a:r>
              <a:rPr lang="cs-CZ" sz="2800" dirty="0" smtClean="0">
                <a:solidFill>
                  <a:srgbClr val="FF0000"/>
                </a:solidFill>
                <a:latin typeface="+mn-lt"/>
              </a:rPr>
              <a:t>	– zpracovávat informace z těchto signálů</a:t>
            </a:r>
            <a:endParaRPr lang="cs-CZ" sz="2800" dirty="0">
              <a:solidFill>
                <a:srgbClr val="FF0000"/>
              </a:solidFill>
              <a:latin typeface="+mn-lt"/>
            </a:endParaRPr>
          </a:p>
          <a:p>
            <a:r>
              <a:rPr lang="cs-CZ" sz="2800" dirty="0" smtClean="0">
                <a:solidFill>
                  <a:srgbClr val="FF0000"/>
                </a:solidFill>
                <a:latin typeface="+mn-lt"/>
              </a:rPr>
              <a:t>	– koordinovaně odpovídat na </a:t>
            </a:r>
            <a:r>
              <a:rPr lang="cs-CZ" sz="2800" dirty="0">
                <a:solidFill>
                  <a:srgbClr val="FF0000"/>
                </a:solidFill>
                <a:latin typeface="+mn-lt"/>
              </a:rPr>
              <a:t>tyto </a:t>
            </a:r>
            <a:r>
              <a:rPr lang="cs-CZ" sz="2800" dirty="0" smtClean="0">
                <a:solidFill>
                  <a:srgbClr val="FF0000"/>
                </a:solidFill>
                <a:latin typeface="+mn-lt"/>
              </a:rPr>
              <a:t>podněty</a:t>
            </a:r>
            <a:endParaRPr lang="cs-CZ" sz="2800" dirty="0">
              <a:solidFill>
                <a:srgbClr val="FF0000"/>
              </a:solidFill>
              <a:latin typeface="+mn-lt"/>
            </a:endParaRPr>
          </a:p>
        </p:txBody>
      </p:sp>
    </p:spTree>
    <p:extLst>
      <p:ext uri="{BB962C8B-B14F-4D97-AF65-F5344CB8AC3E}">
        <p14:creationId xmlns:p14="http://schemas.microsoft.com/office/powerpoint/2010/main" val="1079704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a:latin typeface="Calibri" pitchFamily="34" charset="0"/>
              </a:rPr>
              <a:t>Frontální lalok (FL)</a:t>
            </a:r>
          </a:p>
          <a:p>
            <a:pPr>
              <a:buFont typeface="Wingdings" pitchFamily="2" charset="2"/>
              <a:buChar char="ü"/>
            </a:pPr>
            <a:r>
              <a:rPr lang="cs-CZ">
                <a:latin typeface="Calibri" pitchFamily="34" charset="0"/>
              </a:rPr>
              <a:t>Chování</a:t>
            </a:r>
          </a:p>
          <a:p>
            <a:pPr>
              <a:buFont typeface="Wingdings" pitchFamily="2" charset="2"/>
              <a:buChar char="ü"/>
            </a:pPr>
            <a:r>
              <a:rPr lang="cs-CZ">
                <a:latin typeface="Calibri" pitchFamily="34" charset="0"/>
              </a:rPr>
              <a:t>Pohyb</a:t>
            </a:r>
          </a:p>
          <a:p>
            <a:pPr>
              <a:buFont typeface="Wingdings" pitchFamily="2" charset="2"/>
              <a:buChar char="ü"/>
            </a:pPr>
            <a:r>
              <a:rPr lang="cs-CZ">
                <a:latin typeface="Calibri" pitchFamily="34" charset="0"/>
              </a:rPr>
              <a:t>Řeč</a:t>
            </a:r>
          </a:p>
          <a:p>
            <a:endParaRPr lang="cs-CZ" sz="800">
              <a:latin typeface="Calibri" pitchFamily="34" charset="0"/>
            </a:endParaRPr>
          </a:p>
          <a:p>
            <a:r>
              <a:rPr lang="cs-CZ" b="1">
                <a:latin typeface="Calibri" pitchFamily="34" charset="0"/>
              </a:rPr>
              <a:t>Parietální lalok (PL)</a:t>
            </a:r>
          </a:p>
          <a:p>
            <a:pPr>
              <a:buFont typeface="Wingdings" pitchFamily="2" charset="2"/>
              <a:buChar char="ü"/>
            </a:pPr>
            <a:r>
              <a:rPr lang="cs-CZ">
                <a:latin typeface="Calibri" pitchFamily="34" charset="0"/>
              </a:rPr>
              <a:t>Senzitivní aferentace</a:t>
            </a:r>
          </a:p>
          <a:p>
            <a:pPr>
              <a:buFont typeface="Wingdings" pitchFamily="2" charset="2"/>
              <a:buChar char="ü"/>
            </a:pPr>
            <a:r>
              <a:rPr lang="cs-CZ">
                <a:latin typeface="Calibri" pitchFamily="34" charset="0"/>
              </a:rPr>
              <a:t>Uvěddomění si celkového   </a:t>
            </a:r>
          </a:p>
          <a:p>
            <a:r>
              <a:rPr lang="cs-CZ">
                <a:latin typeface="Calibri" pitchFamily="34" charset="0"/>
              </a:rPr>
              <a:t>       tělesného schématu</a:t>
            </a:r>
          </a:p>
          <a:p>
            <a:pPr>
              <a:buFont typeface="Wingdings" pitchFamily="2" charset="2"/>
              <a:buChar char="ü"/>
            </a:pPr>
            <a:r>
              <a:rPr lang="cs-CZ">
                <a:latin typeface="Calibri" pitchFamily="34" charset="0"/>
              </a:rPr>
              <a:t> Vizuálně prostorové vztahy</a:t>
            </a:r>
          </a:p>
          <a:p>
            <a:pPr>
              <a:buFont typeface="Wingdings" pitchFamily="2" charset="2"/>
              <a:buChar char="ü"/>
            </a:pPr>
            <a:r>
              <a:rPr lang="cs-CZ">
                <a:latin typeface="Calibri" pitchFamily="34" charset="0"/>
              </a:rPr>
              <a:t>Pozornost</a:t>
            </a:r>
          </a:p>
          <a:p>
            <a:endParaRPr lang="cs-CZ" sz="800">
              <a:latin typeface="Calibri" pitchFamily="34" charset="0"/>
            </a:endParaRPr>
          </a:p>
          <a:p>
            <a:r>
              <a:rPr lang="cs-CZ" b="1">
                <a:latin typeface="Calibri" pitchFamily="34" charset="0"/>
              </a:rPr>
              <a:t>Okcipitální lalok (OL)</a:t>
            </a:r>
          </a:p>
          <a:p>
            <a:pPr>
              <a:buFont typeface="Wingdings" pitchFamily="2" charset="2"/>
              <a:buChar char="ü"/>
            </a:pPr>
            <a:r>
              <a:rPr lang="cs-CZ">
                <a:latin typeface="Calibri" pitchFamily="34" charset="0"/>
              </a:rPr>
              <a:t>Zrakové vnímání</a:t>
            </a:r>
          </a:p>
          <a:p>
            <a:endParaRPr lang="cs-CZ" sz="800">
              <a:latin typeface="Calibri" pitchFamily="34" charset="0"/>
            </a:endParaRPr>
          </a:p>
          <a:p>
            <a:r>
              <a:rPr lang="cs-CZ" b="1">
                <a:latin typeface="Calibri" pitchFamily="34" charset="0"/>
              </a:rPr>
              <a:t>Temporální lalok (TL)</a:t>
            </a:r>
          </a:p>
          <a:p>
            <a:pPr>
              <a:buFont typeface="Wingdings" pitchFamily="2" charset="2"/>
              <a:buChar char="ü"/>
            </a:pPr>
            <a:r>
              <a:rPr lang="cs-CZ">
                <a:latin typeface="Calibri" pitchFamily="34" charset="0"/>
              </a:rPr>
              <a:t>Řeč</a:t>
            </a:r>
          </a:p>
          <a:p>
            <a:pPr>
              <a:buFont typeface="Wingdings" pitchFamily="2" charset="2"/>
              <a:buChar char="ü"/>
            </a:pPr>
            <a:r>
              <a:rPr lang="cs-CZ">
                <a:latin typeface="Calibri" pitchFamily="34" charset="0"/>
              </a:rPr>
              <a:t>Sluch</a:t>
            </a:r>
          </a:p>
          <a:p>
            <a:pPr>
              <a:buFont typeface="Wingdings" pitchFamily="2" charset="2"/>
              <a:buChar char="ü"/>
            </a:pPr>
            <a:r>
              <a:rPr lang="cs-CZ">
                <a:latin typeface="Calibri" pitchFamily="34" charset="0"/>
              </a:rPr>
              <a:t>Paměť</a:t>
            </a:r>
          </a:p>
          <a:p>
            <a:pPr>
              <a:buFont typeface="Wingdings" pitchFamily="2" charset="2"/>
              <a:buChar char="ü"/>
            </a:pPr>
            <a:r>
              <a:rPr lang="cs-CZ">
                <a:latin typeface="Calibri" pitchFamily="34" charset="0"/>
              </a:rPr>
              <a:t>Limbický systém </a:t>
            </a:r>
          </a:p>
          <a:p>
            <a:pPr lvl="1">
              <a:buFont typeface="Wingdings" pitchFamily="2" charset="2"/>
              <a:buChar char="Ø"/>
            </a:pPr>
            <a:r>
              <a:rPr lang="cs-CZ">
                <a:latin typeface="Calibri" pitchFamily="34" charset="0"/>
              </a:rPr>
              <a:t> Afektivita</a:t>
            </a:r>
          </a:p>
          <a:p>
            <a:pPr lvl="1">
              <a:buFont typeface="Wingdings" pitchFamily="2" charset="2"/>
              <a:buChar char="Ø"/>
            </a:pPr>
            <a:r>
              <a:rPr lang="cs-CZ">
                <a:latin typeface="Calibri" pitchFamily="34" charset="0"/>
              </a:rPr>
              <a:t> Sexualita</a:t>
            </a:r>
            <a:endParaRPr lang="en-US">
              <a:latin typeface="Calibri" pitchFamily="34" charset="0"/>
            </a:endParaRPr>
          </a:p>
        </p:txBody>
      </p:sp>
      <p:sp>
        <p:nvSpPr>
          <p:cNvPr id="8" name="TextovéPole 7"/>
          <p:cNvSpPr txBox="1"/>
          <p:nvPr/>
        </p:nvSpPr>
        <p:spPr>
          <a:xfrm rot="20535072">
            <a:off x="2578756" y="3128335"/>
            <a:ext cx="6696744" cy="954107"/>
          </a:xfrm>
          <a:prstGeom prst="rect">
            <a:avLst/>
          </a:prstGeom>
          <a:solidFill>
            <a:schemeClr val="bg1"/>
          </a:solidFill>
          <a:ln>
            <a:solidFill>
              <a:schemeClr val="tx1"/>
            </a:solidFill>
          </a:ln>
          <a:effectLst>
            <a:outerShdw blurRad="50800" dist="38100" dir="5400000" algn="t" rotWithShape="0">
              <a:schemeClr val="tx1">
                <a:alpha val="40000"/>
              </a:schemeClr>
            </a:outerShdw>
          </a:effectLst>
        </p:spPr>
        <p:txBody>
          <a:bodyPr wrap="square" rtlCol="0">
            <a:spAutoFit/>
          </a:bodyPr>
          <a:lstStyle/>
          <a:p>
            <a:pPr algn="ctr"/>
            <a:r>
              <a:rPr lang="cs-CZ" sz="2800" b="1" dirty="0"/>
              <a:t>Řeč představuje jednu z vrcholných funkcí mozkové kůry</a:t>
            </a:r>
            <a:endParaRPr lang="en-US" sz="2800" b="1" dirty="0"/>
          </a:p>
        </p:txBody>
      </p:sp>
      <p:sp>
        <p:nvSpPr>
          <p:cNvPr id="10" name="TextovéPole 9"/>
          <p:cNvSpPr txBox="1"/>
          <p:nvPr/>
        </p:nvSpPr>
        <p:spPr>
          <a:xfrm rot="1148023">
            <a:off x="2821287" y="3094064"/>
            <a:ext cx="6904622" cy="954107"/>
          </a:xfrm>
          <a:prstGeom prst="rect">
            <a:avLst/>
          </a:prstGeom>
          <a:solidFill>
            <a:schemeClr val="bg1"/>
          </a:solidFill>
          <a:ln>
            <a:solidFill>
              <a:schemeClr val="tx1"/>
            </a:solidFill>
          </a:ln>
          <a:effectLst>
            <a:outerShdw blurRad="50800" dist="38100" dir="5400000" algn="t" rotWithShape="0">
              <a:schemeClr val="tx1">
                <a:alpha val="40000"/>
              </a:schemeClr>
            </a:outerShdw>
          </a:effectLst>
        </p:spPr>
        <p:txBody>
          <a:bodyPr wrap="square" rtlCol="0">
            <a:spAutoFit/>
          </a:bodyPr>
          <a:lstStyle/>
          <a:p>
            <a:pPr algn="ctr"/>
            <a:r>
              <a:rPr lang="cs-CZ" sz="2800" b="1" dirty="0"/>
              <a:t>Řeč je nejsofistikovanější nástroj komunikace</a:t>
            </a:r>
            <a:endParaRPr lang="en-US" sz="2800" b="1" dirty="0"/>
          </a:p>
        </p:txBody>
      </p:sp>
    </p:spTree>
    <p:extLst>
      <p:ext uri="{BB962C8B-B14F-4D97-AF65-F5344CB8AC3E}">
        <p14:creationId xmlns:p14="http://schemas.microsoft.com/office/powerpoint/2010/main" val="4146012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mindtools.com/media/Diagrams/CommunicationsProcess.jpg"/>
          <p:cNvPicPr>
            <a:picLocks noChangeAspect="1" noChangeArrowheads="1"/>
          </p:cNvPicPr>
          <p:nvPr/>
        </p:nvPicPr>
        <p:blipFill>
          <a:blip r:embed="rId2" cstate="print"/>
          <a:srcRect/>
          <a:stretch>
            <a:fillRect/>
          </a:stretch>
        </p:blipFill>
        <p:spPr bwMode="auto">
          <a:xfrm>
            <a:off x="2207568" y="3539871"/>
            <a:ext cx="7776864" cy="3318129"/>
          </a:xfrm>
          <a:prstGeom prst="rect">
            <a:avLst/>
          </a:prstGeom>
          <a:noFill/>
        </p:spPr>
      </p:pic>
      <p:sp>
        <p:nvSpPr>
          <p:cNvPr id="3" name="Zástupný symbol pro obsah 2"/>
          <p:cNvSpPr>
            <a:spLocks noGrp="1"/>
          </p:cNvSpPr>
          <p:nvPr>
            <p:ph idx="1"/>
          </p:nvPr>
        </p:nvSpPr>
        <p:spPr>
          <a:xfrm>
            <a:off x="1981200" y="980729"/>
            <a:ext cx="3898776" cy="5145435"/>
          </a:xfrm>
        </p:spPr>
        <p:txBody>
          <a:bodyPr>
            <a:normAutofit/>
          </a:bodyPr>
          <a:lstStyle/>
          <a:p>
            <a:r>
              <a:rPr lang="cs-CZ" sz="2400" dirty="0"/>
              <a:t>Výměna signálů</a:t>
            </a:r>
          </a:p>
          <a:p>
            <a:pPr lvl="1">
              <a:buFont typeface="Wingdings" pitchFamily="2" charset="2"/>
              <a:buChar char="ü"/>
            </a:pPr>
            <a:r>
              <a:rPr lang="cs-CZ" dirty="0"/>
              <a:t>	Pachových </a:t>
            </a:r>
          </a:p>
          <a:p>
            <a:pPr lvl="1">
              <a:buFont typeface="Wingdings" pitchFamily="2" charset="2"/>
              <a:buChar char="ü"/>
            </a:pPr>
            <a:r>
              <a:rPr lang="cs-CZ" dirty="0"/>
              <a:t>	Vizuálních</a:t>
            </a:r>
          </a:p>
          <a:p>
            <a:pPr lvl="1">
              <a:buFont typeface="Wingdings" pitchFamily="2" charset="2"/>
              <a:buChar char="ü"/>
            </a:pPr>
            <a:r>
              <a:rPr lang="cs-CZ" dirty="0"/>
              <a:t>	Zvukových</a:t>
            </a:r>
          </a:p>
          <a:p>
            <a:pPr lvl="1"/>
            <a:endParaRPr lang="cs-CZ" dirty="0"/>
          </a:p>
          <a:p>
            <a:pPr marL="0" lvl="1" indent="457200">
              <a:buFont typeface="Arial" pitchFamily="34" charset="0"/>
              <a:buChar char="•"/>
              <a:tabLst>
                <a:tab pos="88900" algn="l"/>
              </a:tabLst>
            </a:pPr>
            <a:r>
              <a:rPr lang="cs-CZ" dirty="0"/>
              <a:t>Mezi jedinci </a:t>
            </a:r>
          </a:p>
          <a:p>
            <a:pPr marL="400050" lvl="2" indent="457200">
              <a:buFont typeface="Wingdings" pitchFamily="2" charset="2"/>
              <a:buChar char="ü"/>
              <a:tabLst>
                <a:tab pos="88900" algn="l"/>
              </a:tabLst>
            </a:pPr>
            <a:r>
              <a:rPr lang="cs-CZ" dirty="0" smtClean="0"/>
              <a:t>Téhož druhu</a:t>
            </a:r>
          </a:p>
          <a:p>
            <a:pPr marL="400050" lvl="2" indent="457200">
              <a:buFont typeface="Wingdings" pitchFamily="2" charset="2"/>
              <a:buChar char="ü"/>
              <a:tabLst>
                <a:tab pos="88900" algn="l"/>
              </a:tabLst>
            </a:pPr>
            <a:r>
              <a:rPr lang="cs-CZ" dirty="0" smtClean="0"/>
              <a:t>Různých druhů</a:t>
            </a:r>
          </a:p>
          <a:p>
            <a:pPr marL="0" lvl="1" indent="457200">
              <a:tabLst>
                <a:tab pos="88900" algn="l"/>
              </a:tabLst>
            </a:pPr>
            <a:endParaRPr lang="cs-CZ" sz="2600" dirty="0"/>
          </a:p>
          <a:p>
            <a:pPr lvl="1"/>
            <a:endParaRPr lang="cs-CZ" dirty="0"/>
          </a:p>
          <a:p>
            <a:pPr lvl="1"/>
            <a:endParaRPr lang="cs-CZ" dirty="0" smtClean="0"/>
          </a:p>
          <a:p>
            <a:pPr lvl="1"/>
            <a:endParaRPr lang="cs-CZ" dirty="0" smtClean="0"/>
          </a:p>
          <a:p>
            <a:pPr lvl="1"/>
            <a:endParaRPr lang="cs-CZ" dirty="0" smtClean="0"/>
          </a:p>
          <a:p>
            <a:endParaRPr lang="en-US" dirty="0"/>
          </a:p>
        </p:txBody>
      </p:sp>
      <p:sp>
        <p:nvSpPr>
          <p:cNvPr id="4" name="Nadpis 1"/>
          <p:cNvSpPr>
            <a:spLocks noGrp="1"/>
          </p:cNvSpPr>
          <p:nvPr>
            <p:ph type="title"/>
          </p:nvPr>
        </p:nvSpPr>
        <p:spPr>
          <a:xfrm>
            <a:off x="1981200" y="274639"/>
            <a:ext cx="8229600" cy="706437"/>
          </a:xfrm>
        </p:spPr>
        <p:txBody>
          <a:bodyPr/>
          <a:lstStyle/>
          <a:p>
            <a:r>
              <a:rPr lang="cs-CZ" sz="2600" b="1" dirty="0"/>
              <a:t>Komunikace</a:t>
            </a:r>
            <a:endParaRPr lang="en-US" sz="2600" b="1" dirty="0"/>
          </a:p>
        </p:txBody>
      </p:sp>
      <p:sp>
        <p:nvSpPr>
          <p:cNvPr id="5" name="Zástupný symbol pro obsah 2"/>
          <p:cNvSpPr txBox="1">
            <a:spLocks/>
          </p:cNvSpPr>
          <p:nvPr/>
        </p:nvSpPr>
        <p:spPr>
          <a:xfrm>
            <a:off x="6240016" y="980728"/>
            <a:ext cx="3898776" cy="3312368"/>
          </a:xfrm>
          <a:prstGeom prst="rect">
            <a:avLst/>
          </a:prstGeom>
        </p:spPr>
        <p:txBody>
          <a:bodyPr vert="horz" lIns="91440" tIns="45720" rIns="91440" bIns="45720" rtlCol="0">
            <a:normAutofit/>
          </a:bodyPr>
          <a:lstStyle/>
          <a:p>
            <a:pPr marL="0" lvl="1" indent="457200" fontAlgn="auto">
              <a:spcBef>
                <a:spcPct val="20000"/>
              </a:spcBef>
              <a:spcAft>
                <a:spcPts val="0"/>
              </a:spcAft>
              <a:buFont typeface="Arial" pitchFamily="34" charset="0"/>
              <a:buChar char="•"/>
              <a:tabLst>
                <a:tab pos="88900" algn="l"/>
              </a:tabLst>
              <a:defRPr/>
            </a:pPr>
            <a:r>
              <a:rPr lang="cs-CZ" sz="2400" dirty="0">
                <a:latin typeface="+mn-lt"/>
              </a:rPr>
              <a:t>Kódování </a:t>
            </a:r>
          </a:p>
          <a:p>
            <a:pPr marL="400050" lvl="2" indent="457200" fontAlgn="auto">
              <a:spcBef>
                <a:spcPct val="20000"/>
              </a:spcBef>
              <a:spcAft>
                <a:spcPts val="0"/>
              </a:spcAft>
              <a:buFont typeface="Wingdings" pitchFamily="2" charset="2"/>
              <a:buChar char="ü"/>
              <a:tabLst>
                <a:tab pos="88900" algn="l"/>
              </a:tabLst>
              <a:defRPr/>
            </a:pPr>
            <a:r>
              <a:rPr lang="cs-CZ" sz="2400" dirty="0">
                <a:latin typeface="+mn-lt"/>
              </a:rPr>
              <a:t>Jednoduché – velikost</a:t>
            </a:r>
          </a:p>
          <a:p>
            <a:pPr marL="400050" lvl="2" indent="457200" fontAlgn="auto">
              <a:spcBef>
                <a:spcPct val="20000"/>
              </a:spcBef>
              <a:spcAft>
                <a:spcPts val="0"/>
              </a:spcAft>
              <a:buFont typeface="Wingdings" pitchFamily="2" charset="2"/>
              <a:buChar char="ü"/>
              <a:tabLst>
                <a:tab pos="88900" algn="l"/>
              </a:tabLst>
              <a:defRPr/>
            </a:pPr>
            <a:r>
              <a:rPr lang="cs-CZ" sz="2400" dirty="0">
                <a:latin typeface="+mn-lt"/>
              </a:rPr>
              <a:t>Složité – tanec včel</a:t>
            </a:r>
          </a:p>
          <a:p>
            <a:pPr marL="400050" lvl="2" indent="457200" fontAlgn="auto">
              <a:spcBef>
                <a:spcPct val="20000"/>
              </a:spcBef>
              <a:spcAft>
                <a:spcPts val="0"/>
              </a:spcAft>
              <a:buFont typeface="Wingdings" pitchFamily="2" charset="2"/>
              <a:buChar char="ü"/>
              <a:tabLst>
                <a:tab pos="88900" algn="l"/>
              </a:tabLst>
              <a:defRPr/>
            </a:pPr>
            <a:endParaRPr lang="cs-CZ" sz="2400" dirty="0"/>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Tree>
    <p:extLst>
      <p:ext uri="{BB962C8B-B14F-4D97-AF65-F5344CB8AC3E}">
        <p14:creationId xmlns:p14="http://schemas.microsoft.com/office/powerpoint/2010/main" val="361916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3" name="Rectangle 2"/>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4" name="Rectangle 3"/>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5" name="Rectangle 4"/>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6" name="Rectangle 5"/>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7" name="Rectangle 6"/>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8" name="Rectangle 7"/>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 name="Rectangle 8"/>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0" name="Rectangle 9"/>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 name="Rectangle 10"/>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2" name="Rectangle 11"/>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 name="Rectangle 12"/>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4" name="Rectangle 13"/>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 name="Rectangle 14"/>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6" name="Rectangle 15"/>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 name="Rectangle 16"/>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8" name="Rectangle 1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 name="Rectangle 18"/>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20" name="Rectangle 19"/>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21" name="Rectangle 20"/>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22" name="Rectangle 21"/>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3" name="Rectangle 22"/>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24" name="Rectangle 23"/>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25" name="Rectangle 24"/>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26" name="Rectangle 25"/>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27" name="Rectangle 26"/>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8" name="Rectangle 27"/>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29" name="Rectangle 28"/>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0" name="Rectangle 29"/>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31" name="Rectangle 30"/>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2" name="Rectangle 31"/>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33" name="Rectangle 32"/>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4" name="Rectangle 33"/>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35" name="Rectangle 34"/>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6" name="Rectangle 35"/>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37" name="Rectangle 36"/>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38" name="Rectangle 37"/>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39" name="Rectangle 38"/>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0" name="Rectangle 39"/>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41" name="Rectangle 40"/>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2" name="Rectangle 41"/>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43" name="Rectangle 42"/>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4" name="Rectangle 43"/>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45" name="Rectangle 44"/>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46" name="Rectangle 45"/>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47" name="Rectangle 46"/>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48" name="Rectangle 47"/>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49" name="Rectangle 4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0" name="Rectangle 49"/>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51" name="Rectangle 50"/>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2" name="Rectangle 51"/>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53" name="Rectangle 52"/>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4" name="Rectangle 53"/>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55" name="Rectangle 54"/>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6" name="Rectangle 55"/>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57" name="Rectangle 56"/>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58" name="Rectangle 57"/>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9" name="Rectangle 58"/>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60" name="Rectangle 59"/>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61" name="Rectangle 60"/>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62" name="Rectangle 61"/>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63" name="Rectangle 62"/>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64" name="Rectangle 63"/>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65" name="Rectangle 64"/>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66" name="Rectangle 65"/>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67" name="Rectangle 66"/>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68" name="Rectangle 67"/>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69" name="Rectangle 68"/>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70" name="Rectangle 69"/>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71" name="Rectangle 70"/>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72" name="Rectangle 71"/>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3" name="Rectangle 72"/>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4" name="Rectangle 73"/>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75" name="Rectangle 74"/>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6" name="Rectangle 75"/>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77" name="Rectangle 76"/>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8" name="Rectangle 77"/>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79" name="Rectangle 78"/>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80" name="Rectangle 79"/>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1" name="Rectangle 80"/>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82" name="Rectangle 81"/>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3" name="Rectangle 82"/>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84" name="Rectangle 83"/>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85" name="Rectangle 84"/>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86" name="Rectangle 85"/>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87" name="Rectangle 86"/>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88" name="Rectangle 87"/>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89" name="Rectangle 88"/>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90" name="Rectangle 89"/>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1" name="Rectangle 90"/>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92" name="Rectangle 91"/>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93" name="Rectangle 92"/>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4" name="Rectangle 93"/>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95" name="Rectangle 94"/>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96" name="Rectangle 95"/>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97" name="Rectangle 96"/>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8" name="Rectangle 97"/>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99" name="Rectangle 9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00" name="Rectangle 99"/>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101" name="Rectangle 100"/>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102" name="Rectangle 101"/>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103" name="Rectangle 102">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4" name="Rectangle 103"/>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105" name="Rectangle 104"/>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106" name="Rectangle 105"/>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107" name="Rectangle 106"/>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108" name="Rectangle 107"/>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109" name="Rectangle 10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0" name="Rectangle 109"/>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11" name="Rectangle 110"/>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2" name="Rectangle 111"/>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13" name="Rectangle 112"/>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4" name="Rectangle 113"/>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15" name="Rectangle 114"/>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6" name="Rectangle 115"/>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17" name="Rectangle 116"/>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8" name="Rectangle 117"/>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19" name="Rectangle 11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0" name="Rectangle 119"/>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121" name="Rectangle 120"/>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122" name="Rectangle 121"/>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123" name="Rectangle 122"/>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4" name="Rectangle 123"/>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125" name="Rectangle 124"/>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126" name="Rectangle 125"/>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127" name="Rectangle 126"/>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128" name="Rectangle 127"/>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9" name="Rectangle 128"/>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130" name="Rectangle 129"/>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1" name="Rectangle 130"/>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132" name="Rectangle 131"/>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3" name="Rectangle 132"/>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134" name="Rectangle 133"/>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5" name="Rectangle 134"/>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36" name="Rectangle 135"/>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7" name="Rectangle 136"/>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138" name="Rectangle 137"/>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139" name="Rectangle 138"/>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140" name="Rectangle 139"/>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1" name="Rectangle 140"/>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142" name="Rectangle 141"/>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3" name="Rectangle 142"/>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144" name="Rectangle 143"/>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5" name="Rectangle 144"/>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146" name="Rectangle 145"/>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147" name="Rectangle 146"/>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48" name="Rectangle 147"/>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149" name="Rectangle 148"/>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150" name="Rectangle 149"/>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1" name="Rectangle 150"/>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152" name="Rectangle 151"/>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3" name="Rectangle 152"/>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54" name="Rectangle 153"/>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5" name="Rectangle 154"/>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156" name="Rectangle 155"/>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7" name="Rectangle 156"/>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158" name="Rectangle 157"/>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159" name="Rectangle 158"/>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60" name="Rectangle 159"/>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161" name="Rectangle 160"/>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162" name="Rectangle 161"/>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163" name="Rectangle 162"/>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64" name="Rectangle 163"/>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165" name="Rectangle 164"/>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166" name="Rectangle 165"/>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167" name="Rectangle 166"/>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168" name="Rectangle 167"/>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169" name="Rectangle 168"/>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170" name="Rectangle 169"/>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171" name="Rectangle 170"/>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172" name="Rectangle 171"/>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73" name="Rectangle 172"/>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4" name="Rectangle 173"/>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5" name="Rectangle 174"/>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76" name="Rectangle 175"/>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7" name="Rectangle 176"/>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178" name="Rectangle 177"/>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9" name="Rectangle 178"/>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180" name="Rectangle 179"/>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181" name="Rectangle 180"/>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2" name="Rectangle 181"/>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183" name="Rectangle 182"/>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4" name="Rectangle 183"/>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185" name="Rectangle 184"/>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186" name="Rectangle 185"/>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187" name="Rectangle 186"/>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88" name="Rectangle 187"/>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189" name="Rectangle 188"/>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190" name="Rectangle 189"/>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191" name="Rectangle 190"/>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2" name="Rectangle 191"/>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193" name="Rectangle 192"/>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194" name="Rectangle 193"/>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5" name="Rectangle 194"/>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196" name="Rectangle 195"/>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197" name="Rectangle 196"/>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98" name="Rectangle 19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9" name="Rectangle 198"/>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200" name="Rectangle 199"/>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01" name="Rectangle 200"/>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202" name="Rectangle 201"/>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203" name="Rectangle 202"/>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204" name="Obdélník 203"/>
          <p:cNvSpPr/>
          <p:nvPr/>
        </p:nvSpPr>
        <p:spPr>
          <a:xfrm>
            <a:off x="279175" y="488554"/>
            <a:ext cx="6264696" cy="4801314"/>
          </a:xfrm>
          <a:prstGeom prst="rect">
            <a:avLst/>
          </a:prstGeom>
        </p:spPr>
        <p:txBody>
          <a:bodyPr wrap="square">
            <a:spAutoFit/>
          </a:bodyPr>
          <a:lstStyle/>
          <a:p>
            <a:r>
              <a:rPr lang="cs-CZ" b="1" dirty="0" smtClean="0">
                <a:latin typeface="Arial" panose="020B0604020202020204" pitchFamily="34" charset="0"/>
              </a:rPr>
              <a:t>Stavba nervové soustavy</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Neurony </a:t>
            </a:r>
          </a:p>
          <a:p>
            <a:endParaRPr lang="cs-CZ" dirty="0">
              <a:latin typeface="Arial" panose="020B0604020202020204" pitchFamily="34" charset="0"/>
            </a:endParaRPr>
          </a:p>
          <a:p>
            <a:r>
              <a:rPr lang="cs-CZ" dirty="0" smtClean="0">
                <a:latin typeface="Arial" panose="020B0604020202020204" pitchFamily="34" charset="0"/>
              </a:rPr>
              <a:t>–Příjem, integrace </a:t>
            </a:r>
            <a:r>
              <a:rPr lang="cs-CZ" dirty="0">
                <a:latin typeface="Arial" panose="020B0604020202020204" pitchFamily="34" charset="0"/>
              </a:rPr>
              <a:t>a </a:t>
            </a:r>
            <a:r>
              <a:rPr lang="cs-CZ" dirty="0" smtClean="0">
                <a:latin typeface="Arial" panose="020B0604020202020204" pitchFamily="34" charset="0"/>
              </a:rPr>
              <a:t>šíření informace</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Neuroglie (astrocyty, </a:t>
            </a:r>
            <a:r>
              <a:rPr lang="cs-CZ" b="1" dirty="0" err="1" smtClean="0">
                <a:latin typeface="Arial" panose="020B0604020202020204" pitchFamily="34" charset="0"/>
              </a:rPr>
              <a:t>oligodendrocyty</a:t>
            </a:r>
            <a:r>
              <a:rPr lang="cs-CZ" b="1" dirty="0" smtClean="0">
                <a:latin typeface="Arial" panose="020B0604020202020204" pitchFamily="34" charset="0"/>
              </a:rPr>
              <a:t>, mikroglie, </a:t>
            </a:r>
            <a:r>
              <a:rPr lang="cs-CZ" b="1" dirty="0" err="1" smtClean="0">
                <a:latin typeface="Arial" panose="020B0604020202020204" pitchFamily="34" charset="0"/>
              </a:rPr>
              <a:t>ependymální</a:t>
            </a:r>
            <a:r>
              <a:rPr lang="cs-CZ" b="1" dirty="0" smtClean="0">
                <a:latin typeface="Arial" panose="020B0604020202020204" pitchFamily="34" charset="0"/>
              </a:rPr>
              <a:t> buňky) </a:t>
            </a:r>
          </a:p>
          <a:p>
            <a:endParaRPr lang="cs-CZ" dirty="0">
              <a:latin typeface="Arial" panose="020B0604020202020204" pitchFamily="34" charset="0"/>
            </a:endParaRPr>
          </a:p>
          <a:p>
            <a:r>
              <a:rPr lang="cs-CZ" dirty="0" smtClean="0">
                <a:latin typeface="Arial" panose="020B0604020202020204" pitchFamily="34" charset="0"/>
              </a:rPr>
              <a:t>–Podpůrná činnost</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Počet neuronů cca</a:t>
            </a:r>
            <a:r>
              <a:rPr lang="cs-CZ" b="1" dirty="0">
                <a:latin typeface="Arial" panose="020B0604020202020204" pitchFamily="34" charset="0"/>
              </a:rPr>
              <a:t>. </a:t>
            </a:r>
            <a:r>
              <a:rPr lang="cs-CZ" b="1" dirty="0" smtClean="0">
                <a:latin typeface="Arial" panose="020B0604020202020204" pitchFamily="34" charset="0"/>
              </a:rPr>
              <a:t>100 miliard</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Poměr neuron/glie </a:t>
            </a:r>
            <a:endParaRPr lang="cs-CZ" b="1" dirty="0">
              <a:latin typeface="Arial" panose="020B0604020202020204" pitchFamily="34" charset="0"/>
            </a:endParaRPr>
          </a:p>
          <a:p>
            <a:r>
              <a:rPr lang="cs-CZ" dirty="0" smtClean="0">
                <a:latin typeface="Arial" panose="020B0604020202020204" pitchFamily="34" charset="0"/>
              </a:rPr>
              <a:t>–1/10 </a:t>
            </a:r>
            <a:r>
              <a:rPr lang="cs-CZ" dirty="0">
                <a:latin typeface="Arial" panose="020B0604020202020204" pitchFamily="34" charset="0"/>
              </a:rPr>
              <a:t>- 50 (</a:t>
            </a:r>
            <a:r>
              <a:rPr lang="cs-CZ" dirty="0" err="1">
                <a:latin typeface="Arial" panose="020B0604020202020204" pitchFamily="34" charset="0"/>
              </a:rPr>
              <a:t>Principles</a:t>
            </a:r>
            <a:r>
              <a:rPr lang="cs-CZ" dirty="0">
                <a:latin typeface="Arial" panose="020B0604020202020204" pitchFamily="34" charset="0"/>
              </a:rPr>
              <a:t> </a:t>
            </a:r>
            <a:r>
              <a:rPr lang="cs-CZ" dirty="0" err="1" smtClean="0">
                <a:latin typeface="Arial" panose="020B0604020202020204" pitchFamily="34" charset="0"/>
              </a:rPr>
              <a:t>of</a:t>
            </a:r>
            <a:r>
              <a:rPr lang="cs-CZ" dirty="0" smtClean="0">
                <a:latin typeface="Arial" panose="020B0604020202020204" pitchFamily="34" charset="0"/>
              </a:rPr>
              <a:t> </a:t>
            </a:r>
            <a:r>
              <a:rPr lang="cs-CZ" dirty="0" err="1">
                <a:latin typeface="Arial" panose="020B0604020202020204" pitchFamily="34" charset="0"/>
              </a:rPr>
              <a:t>Neural</a:t>
            </a:r>
            <a:r>
              <a:rPr lang="cs-CZ" dirty="0">
                <a:latin typeface="Arial" panose="020B0604020202020204" pitchFamily="34" charset="0"/>
              </a:rPr>
              <a:t> Science, 4th </a:t>
            </a:r>
            <a:r>
              <a:rPr lang="cs-CZ" dirty="0" err="1" smtClean="0">
                <a:latin typeface="Arial" panose="020B0604020202020204" pitchFamily="34" charset="0"/>
              </a:rPr>
              <a:t>ed</a:t>
            </a:r>
            <a:r>
              <a:rPr lang="cs-CZ" dirty="0" smtClean="0">
                <a:latin typeface="Arial" panose="020B0604020202020204" pitchFamily="34" charset="0"/>
              </a:rPr>
              <a:t>., </a:t>
            </a:r>
            <a:r>
              <a:rPr lang="cs-CZ" dirty="0">
                <a:latin typeface="Arial" panose="020B0604020202020204" pitchFamily="34" charset="0"/>
              </a:rPr>
              <a:t>2012) </a:t>
            </a:r>
          </a:p>
          <a:p>
            <a:r>
              <a:rPr lang="cs-CZ" dirty="0" smtClean="0">
                <a:latin typeface="Arial" panose="020B0604020202020204" pitchFamily="34" charset="0"/>
              </a:rPr>
              <a:t>–1/1 </a:t>
            </a:r>
            <a:r>
              <a:rPr lang="cs-CZ" dirty="0">
                <a:latin typeface="Arial" panose="020B0604020202020204" pitchFamily="34" charset="0"/>
              </a:rPr>
              <a:t>(</a:t>
            </a:r>
            <a:r>
              <a:rPr lang="cs-CZ" dirty="0" err="1" smtClean="0">
                <a:latin typeface="Arial" panose="020B0604020202020204" pitchFamily="34" charset="0"/>
              </a:rPr>
              <a:t>Nolte</a:t>
            </a:r>
            <a:r>
              <a:rPr lang="cs-CZ" dirty="0" smtClean="0">
                <a:latin typeface="Arial" panose="020B0604020202020204" pitchFamily="34" charset="0"/>
              </a:rPr>
              <a:t> s </a:t>
            </a:r>
            <a:r>
              <a:rPr lang="cs-CZ" dirty="0" err="1">
                <a:latin typeface="Arial" panose="020B0604020202020204" pitchFamily="34" charset="0"/>
              </a:rPr>
              <a:t>Human</a:t>
            </a:r>
            <a:r>
              <a:rPr lang="cs-CZ" dirty="0">
                <a:latin typeface="Arial" panose="020B0604020202020204" pitchFamily="34" charset="0"/>
              </a:rPr>
              <a:t> Brain, 7th </a:t>
            </a:r>
            <a:r>
              <a:rPr lang="cs-CZ" dirty="0" err="1" smtClean="0">
                <a:latin typeface="Arial" panose="020B0604020202020204" pitchFamily="34" charset="0"/>
              </a:rPr>
              <a:t>ed</a:t>
            </a:r>
            <a:r>
              <a:rPr lang="cs-CZ" dirty="0" smtClean="0">
                <a:latin typeface="Arial" panose="020B0604020202020204" pitchFamily="34" charset="0"/>
              </a:rPr>
              <a:t>., 2015)</a:t>
            </a:r>
          </a:p>
          <a:p>
            <a:endParaRPr lang="cs-CZ" dirty="0">
              <a:effectLst/>
              <a:latin typeface="Arial" panose="020B0604020202020204" pitchFamily="34" charset="0"/>
            </a:endParaRPr>
          </a:p>
        </p:txBody>
      </p:sp>
      <p:sp>
        <p:nvSpPr>
          <p:cNvPr id="205" name="Obdélník 204"/>
          <p:cNvSpPr/>
          <p:nvPr/>
        </p:nvSpPr>
        <p:spPr>
          <a:xfrm>
            <a:off x="1919536" y="4941104"/>
            <a:ext cx="7920880" cy="1477328"/>
          </a:xfrm>
          <a:prstGeom prst="rect">
            <a:avLst/>
          </a:prstGeom>
        </p:spPr>
        <p:txBody>
          <a:bodyPr wrap="square">
            <a:spAutoFit/>
          </a:bodyPr>
          <a:lstStyle/>
          <a:p>
            <a:r>
              <a:rPr lang="cs-CZ" b="1" dirty="0">
                <a:latin typeface="Arial" panose="020B0604020202020204" pitchFamily="34" charset="0"/>
              </a:rPr>
              <a:t>Díky </a:t>
            </a:r>
            <a:r>
              <a:rPr lang="cs-CZ" b="1" dirty="0" smtClean="0">
                <a:latin typeface="Arial" panose="020B0604020202020204" pitchFamily="34" charset="0"/>
              </a:rPr>
              <a:t>hematoencefalické bariéře </a:t>
            </a:r>
            <a:r>
              <a:rPr lang="cs-CZ" b="1" dirty="0">
                <a:latin typeface="Arial" panose="020B0604020202020204" pitchFamily="34" charset="0"/>
              </a:rPr>
              <a:t>a </a:t>
            </a:r>
            <a:r>
              <a:rPr lang="cs-CZ" b="1" dirty="0" smtClean="0">
                <a:latin typeface="Arial" panose="020B0604020202020204" pitchFamily="34" charset="0"/>
              </a:rPr>
              <a:t>podpůrné činnosti neuroglie </a:t>
            </a:r>
            <a:endParaRPr lang="cs-CZ" b="1" dirty="0">
              <a:latin typeface="Arial" panose="020B0604020202020204" pitchFamily="34" charset="0"/>
            </a:endParaRPr>
          </a:p>
          <a:p>
            <a:r>
              <a:rPr lang="cs-CZ" b="1" dirty="0">
                <a:latin typeface="Arial" panose="020B0604020202020204" pitchFamily="34" charset="0"/>
              </a:rPr>
              <a:t>je </a:t>
            </a:r>
            <a:r>
              <a:rPr lang="cs-CZ" b="1" dirty="0" smtClean="0">
                <a:latin typeface="Arial" panose="020B0604020202020204" pitchFamily="34" charset="0"/>
              </a:rPr>
              <a:t>udržována homeostáza ve velmi úzkém rozmezí</a:t>
            </a:r>
          </a:p>
          <a:p>
            <a:endParaRPr lang="cs-CZ" b="1" dirty="0">
              <a:latin typeface="Arial" panose="020B0604020202020204" pitchFamily="34" charset="0"/>
            </a:endParaRPr>
          </a:p>
          <a:p>
            <a:r>
              <a:rPr lang="cs-CZ" b="1" dirty="0">
                <a:latin typeface="Arial" panose="020B0604020202020204" pitchFamily="34" charset="0"/>
              </a:rPr>
              <a:t>Vysoký stupeň </a:t>
            </a:r>
            <a:r>
              <a:rPr lang="cs-CZ" b="1" dirty="0" smtClean="0">
                <a:latin typeface="Arial" panose="020B0604020202020204" pitchFamily="34" charset="0"/>
              </a:rPr>
              <a:t>organizace </a:t>
            </a:r>
            <a:r>
              <a:rPr lang="cs-CZ" b="1" dirty="0">
                <a:latin typeface="Arial" panose="020B0604020202020204" pitchFamily="34" charset="0"/>
              </a:rPr>
              <a:t>CNS a </a:t>
            </a:r>
            <a:r>
              <a:rPr lang="cs-CZ" b="1" dirty="0" smtClean="0">
                <a:latin typeface="Arial" panose="020B0604020202020204" pitchFamily="34" charset="0"/>
              </a:rPr>
              <a:t>regulace umožňuje </a:t>
            </a:r>
            <a:r>
              <a:rPr lang="cs-CZ" b="1" dirty="0">
                <a:latin typeface="Arial" panose="020B0604020202020204" pitchFamily="34" charset="0"/>
              </a:rPr>
              <a:t>žít </a:t>
            </a:r>
          </a:p>
          <a:p>
            <a:r>
              <a:rPr lang="cs-CZ" b="1" dirty="0" smtClean="0">
                <a:latin typeface="Arial" panose="020B0604020202020204" pitchFamily="34" charset="0"/>
              </a:rPr>
              <a:t>neuronům </a:t>
            </a:r>
            <a:r>
              <a:rPr lang="cs-CZ" b="1" dirty="0">
                <a:latin typeface="Arial" panose="020B0604020202020204" pitchFamily="34" charset="0"/>
              </a:rPr>
              <a:t>po </a:t>
            </a:r>
            <a:r>
              <a:rPr lang="cs-CZ" b="1" dirty="0" smtClean="0">
                <a:latin typeface="Arial" panose="020B0604020202020204" pitchFamily="34" charset="0"/>
              </a:rPr>
              <a:t>celý </a:t>
            </a:r>
            <a:r>
              <a:rPr lang="cs-CZ" b="1" dirty="0">
                <a:latin typeface="Arial" panose="020B0604020202020204" pitchFamily="34" charset="0"/>
              </a:rPr>
              <a:t>život </a:t>
            </a:r>
            <a:r>
              <a:rPr lang="cs-CZ" b="1" dirty="0" smtClean="0">
                <a:latin typeface="Arial" panose="020B0604020202020204" pitchFamily="34" charset="0"/>
              </a:rPr>
              <a:t>jedince</a:t>
            </a:r>
            <a:r>
              <a:rPr lang="cs-CZ" b="1" dirty="0">
                <a:latin typeface="Arial" panose="020B0604020202020204" pitchFamily="34" charset="0"/>
              </a:rPr>
              <a:t>!</a:t>
            </a:r>
            <a:endParaRPr lang="cs-CZ" b="1" dirty="0">
              <a:effectLst/>
              <a:latin typeface="Arial" panose="020B0604020202020204" pitchFamily="34" charset="0"/>
            </a:endParaRPr>
          </a:p>
        </p:txBody>
      </p:sp>
      <p:pic>
        <p:nvPicPr>
          <p:cNvPr id="206" name="Obrázek 205"/>
          <p:cNvPicPr>
            <a:picLocks noChangeAspect="1"/>
          </p:cNvPicPr>
          <p:nvPr/>
        </p:nvPicPr>
        <p:blipFill>
          <a:blip r:embed="rId3"/>
          <a:stretch>
            <a:fillRect/>
          </a:stretch>
        </p:blipFill>
        <p:spPr>
          <a:xfrm>
            <a:off x="7224447" y="67112"/>
            <a:ext cx="4700396" cy="4461546"/>
          </a:xfrm>
          <a:prstGeom prst="rect">
            <a:avLst/>
          </a:prstGeom>
        </p:spPr>
      </p:pic>
    </p:spTree>
    <p:extLst>
      <p:ext uri="{BB962C8B-B14F-4D97-AF65-F5344CB8AC3E}">
        <p14:creationId xmlns:p14="http://schemas.microsoft.com/office/powerpoint/2010/main" val="461592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a:t>
            </a:r>
            <a:r>
              <a:rPr lang="cs-CZ" sz="2000" dirty="0" smtClean="0"/>
              <a:t>struktury v </a:t>
            </a:r>
            <a:r>
              <a:rPr lang="cs-CZ" sz="2000" b="1" dirty="0"/>
              <a:t>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smtClean="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b="1"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smtClean="0"/>
          </a:p>
        </p:txBody>
      </p:sp>
      <p:pic>
        <p:nvPicPr>
          <p:cNvPr id="3074" name="Picture 2" descr="C. Wernicke.jpg"/>
          <p:cNvPicPr>
            <a:picLocks noChangeAspect="1" noChangeArrowheads="1"/>
          </p:cNvPicPr>
          <p:nvPr/>
        </p:nvPicPr>
        <p:blipFill>
          <a:blip r:embed="rId2" cstate="print"/>
          <a:srcRect/>
          <a:stretch>
            <a:fillRect/>
          </a:stretch>
        </p:blipFill>
        <p:spPr bwMode="auto">
          <a:xfrm>
            <a:off x="1775521" y="1196752"/>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055441" y="4237038"/>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2523768"/>
          </a:xfrm>
          <a:prstGeom prst="rect">
            <a:avLst/>
          </a:prstGeom>
          <a:noFill/>
        </p:spPr>
        <p:txBody>
          <a:bodyPr wrap="square" rtlCol="0">
            <a:spAutoFit/>
          </a:bodyPr>
          <a:lstStyle/>
          <a:p>
            <a:pPr>
              <a:buFont typeface="Arial" pitchFamily="34" charset="0"/>
              <a:buChar char="•"/>
            </a:pPr>
            <a:r>
              <a:rPr lang="cs-CZ" sz="2000" dirty="0"/>
              <a:t>  Kondukční afázie</a:t>
            </a:r>
          </a:p>
          <a:p>
            <a:pPr lvl="1">
              <a:buFont typeface="Wingdings" pitchFamily="2" charset="2"/>
              <a:buChar char="ü"/>
            </a:pPr>
            <a:r>
              <a:rPr lang="cs-CZ" sz="2000" dirty="0"/>
              <a:t>  </a:t>
            </a:r>
            <a:r>
              <a:rPr lang="cs-CZ" dirty="0" smtClean="0"/>
              <a:t>Poškození </a:t>
            </a:r>
            <a:r>
              <a:rPr lang="cs-CZ" dirty="0" err="1" smtClean="0"/>
              <a:t>fasc</a:t>
            </a:r>
            <a:r>
              <a:rPr lang="cs-CZ" dirty="0" smtClean="0"/>
              <a:t>. </a:t>
            </a:r>
            <a:r>
              <a:rPr lang="cs-CZ" dirty="0" err="1" smtClean="0"/>
              <a:t>arcuatus</a:t>
            </a:r>
            <a:endParaRPr lang="cs-CZ" dirty="0" smtClean="0"/>
          </a:p>
          <a:p>
            <a:pPr lvl="1">
              <a:buFont typeface="Wingdings" pitchFamily="2" charset="2"/>
              <a:buChar char="ü"/>
            </a:pPr>
            <a:r>
              <a:rPr lang="cs-CZ" dirty="0" smtClean="0"/>
              <a:t>  Pacient rozumí i mluví</a:t>
            </a:r>
          </a:p>
          <a:p>
            <a:pPr lvl="1">
              <a:buFont typeface="Wingdings" pitchFamily="2" charset="2"/>
              <a:buChar char="ü"/>
            </a:pPr>
            <a:r>
              <a:rPr lang="cs-CZ" dirty="0" smtClean="0"/>
              <a:t>  Problém zopakovat slyšené </a:t>
            </a:r>
          </a:p>
          <a:p>
            <a:pPr>
              <a:buFont typeface="Arial" pitchFamily="34" charset="0"/>
              <a:buChar char="•"/>
            </a:pPr>
            <a:r>
              <a:rPr lang="cs-CZ" sz="2000" dirty="0"/>
              <a:t>  Dysartrie</a:t>
            </a:r>
          </a:p>
          <a:p>
            <a:pPr lvl="1">
              <a:buFont typeface="Wingdings" pitchFamily="2" charset="2"/>
              <a:buChar char="ü"/>
            </a:pPr>
            <a:r>
              <a:rPr lang="cs-CZ" sz="2000" dirty="0"/>
              <a:t> </a:t>
            </a:r>
            <a:r>
              <a:rPr lang="cs-CZ" dirty="0" smtClean="0"/>
              <a:t> Problém s artikulací</a:t>
            </a:r>
          </a:p>
          <a:p>
            <a:pPr lvl="1">
              <a:buFont typeface="Wingdings" pitchFamily="2" charset="2"/>
              <a:buChar char="ü"/>
            </a:pPr>
            <a:r>
              <a:rPr lang="cs-CZ" dirty="0" smtClean="0"/>
              <a:t>  Vázne ovládání hlasivek atd.</a:t>
            </a:r>
          </a:p>
          <a:p>
            <a:endParaRPr lang="cs-CZ" dirty="0" smtClean="0"/>
          </a:p>
        </p:txBody>
      </p:sp>
    </p:spTree>
    <p:extLst>
      <p:ext uri="{BB962C8B-B14F-4D97-AF65-F5344CB8AC3E}">
        <p14:creationId xmlns:p14="http://schemas.microsoft.com/office/powerpoint/2010/main" val="3247005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smtClean="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smtClean="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smtClean="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smtClean="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smtClean="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1524001" y="764705"/>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smtClean="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smtClean="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smtClean="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smtClean="0"/>
              <a:t>Reálné slovo</a:t>
            </a:r>
          </a:p>
          <a:p>
            <a:pPr algn="ctr"/>
            <a:r>
              <a:rPr lang="cs-CZ" dirty="0" smtClean="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smtClean="0"/>
              <a:t>Pseudolovo</a:t>
            </a:r>
            <a:endParaRPr lang="cs-CZ" dirty="0" smtClean="0"/>
          </a:p>
          <a:p>
            <a:pPr algn="ctr"/>
            <a:r>
              <a:rPr lang="cs-CZ" dirty="0" smtClean="0"/>
              <a:t>- nesrozumitelné</a:t>
            </a:r>
            <a:endParaRPr lang="en-US" dirty="0"/>
          </a:p>
        </p:txBody>
      </p:sp>
      <p:sp>
        <p:nvSpPr>
          <p:cNvPr id="14" name="TextovéPole 13"/>
          <p:cNvSpPr txBox="1"/>
          <p:nvPr/>
        </p:nvSpPr>
        <p:spPr>
          <a:xfrm>
            <a:off x="1775520" y="5085185"/>
            <a:ext cx="4968552" cy="1661993"/>
          </a:xfrm>
          <a:prstGeom prst="rect">
            <a:avLst/>
          </a:prstGeom>
          <a:noFill/>
        </p:spPr>
        <p:txBody>
          <a:bodyPr wrap="square" rtlCol="0">
            <a:spAutoFit/>
          </a:bodyPr>
          <a:lstStyle/>
          <a:p>
            <a:r>
              <a:rPr lang="cs-CZ" sz="2200" b="1" dirty="0"/>
              <a:t>Na vnímání i produkci řeči se podílí</a:t>
            </a:r>
          </a:p>
          <a:p>
            <a:pPr marL="633413">
              <a:buFont typeface="Wingdings" pitchFamily="2" charset="2"/>
              <a:buChar char="ü"/>
            </a:pPr>
            <a:r>
              <a:rPr lang="cs-CZ" sz="2200" b="1" dirty="0"/>
              <a:t>	</a:t>
            </a:r>
            <a:r>
              <a:rPr lang="cs-CZ" sz="2200" b="1" dirty="0" err="1"/>
              <a:t>Wernickeova</a:t>
            </a:r>
            <a:r>
              <a:rPr lang="cs-CZ" sz="2200" b="1" dirty="0"/>
              <a:t> oblast</a:t>
            </a:r>
          </a:p>
          <a:p>
            <a:pPr marL="633413">
              <a:buFont typeface="Wingdings" pitchFamily="2" charset="2"/>
              <a:buChar char="ü"/>
            </a:pPr>
            <a:r>
              <a:rPr lang="cs-CZ" sz="2000" b="1" dirty="0"/>
              <a:t>	</a:t>
            </a:r>
            <a:r>
              <a:rPr lang="cs-CZ" sz="2000" b="1" dirty="0" err="1"/>
              <a:t>Brocova</a:t>
            </a:r>
            <a:r>
              <a:rPr lang="cs-CZ" sz="2000" b="1" dirty="0"/>
              <a:t> oblast </a:t>
            </a:r>
          </a:p>
          <a:p>
            <a:pPr marL="633413">
              <a:buFont typeface="Wingdings" pitchFamily="2" charset="2"/>
              <a:buChar char="ü"/>
            </a:pPr>
            <a:r>
              <a:rPr lang="cs-CZ" sz="2000" b="1" dirty="0"/>
              <a:t>	P-O-T asociační oblast</a:t>
            </a:r>
          </a:p>
          <a:p>
            <a:endParaRPr lang="cs-CZ" dirty="0" smtClean="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_10_cr_lan_1b"/>
          <p:cNvPicPr>
            <a:picLocks noGrp="1" noChangeAspect="1" noChangeArrowheads="1"/>
          </p:cNvPicPr>
          <p:nvPr>
            <p:ph sz="half" idx="1"/>
          </p:nvPr>
        </p:nvPicPr>
        <p:blipFill>
          <a:blip r:embed="rId2" cstate="print">
            <a:clrChange>
              <a:clrFrom>
                <a:srgbClr val="FFFECD"/>
              </a:clrFrom>
              <a:clrTo>
                <a:srgbClr val="FFFECD">
                  <a:alpha val="0"/>
                </a:srgbClr>
              </a:clrTo>
            </a:clrChange>
            <a:lum bright="-6000"/>
          </a:blip>
          <a:srcRect t="21076"/>
          <a:stretch>
            <a:fillRect/>
          </a:stretch>
        </p:blipFill>
        <p:spPr>
          <a:xfrm>
            <a:off x="5447928" y="620688"/>
            <a:ext cx="4536504" cy="3505534"/>
          </a:xfrm>
        </p:spPr>
      </p:pic>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r>
              <a:rPr lang="cs-CZ" sz="2000" b="1" dirty="0" err="1"/>
              <a:t>Gyrus</a:t>
            </a:r>
            <a:r>
              <a:rPr lang="cs-CZ" sz="2000" b="1" dirty="0"/>
              <a:t> </a:t>
            </a:r>
            <a:r>
              <a:rPr lang="cs-CZ" sz="2000" b="1" dirty="0" err="1"/>
              <a:t>supramarginalis</a:t>
            </a:r>
            <a:endParaRPr lang="cs-CZ" sz="2000" dirty="0"/>
          </a:p>
          <a:p>
            <a:pPr marL="908050" lvl="2" indent="-377825">
              <a:spcBef>
                <a:spcPct val="20000"/>
              </a:spcBef>
              <a:buFont typeface="Wingdings" pitchFamily="2" charset="2"/>
              <a:buChar char="ü"/>
              <a:defRPr/>
            </a:pPr>
            <a:r>
              <a:rPr lang="cs-CZ" sz="2000" dirty="0"/>
              <a:t>Zpracování fonologické a artikulační stránky slyšeného slova </a:t>
            </a:r>
          </a:p>
          <a:p>
            <a:pPr marL="908050" lvl="2" indent="-377825">
              <a:spcBef>
                <a:spcPct val="20000"/>
              </a:spcBef>
              <a:buFont typeface="Wingdings" pitchFamily="2" charset="2"/>
              <a:buChar char="ü"/>
              <a:defRPr/>
            </a:pPr>
            <a:endParaRPr lang="cs-CZ" sz="800" dirty="0"/>
          </a:p>
          <a:p>
            <a:pPr marL="450850" lvl="1" indent="-450850">
              <a:spcBef>
                <a:spcPct val="20000"/>
              </a:spcBef>
              <a:defRPr/>
            </a:pPr>
            <a:r>
              <a:rPr lang="cs-CZ" sz="2000" b="1" dirty="0" err="1"/>
              <a:t>Gyrus</a:t>
            </a:r>
            <a:r>
              <a:rPr lang="cs-CZ" sz="2000" b="1" dirty="0"/>
              <a:t> </a:t>
            </a:r>
            <a:r>
              <a:rPr lang="cs-CZ" sz="2000" b="1" dirty="0" err="1"/>
              <a:t>angularis</a:t>
            </a:r>
            <a:r>
              <a:rPr lang="cs-CZ" sz="2000" b="1" dirty="0"/>
              <a:t> </a:t>
            </a:r>
            <a:endParaRPr lang="cs-CZ" sz="2000" dirty="0"/>
          </a:p>
          <a:p>
            <a:pPr marL="908050" lvl="2" indent="-450850">
              <a:spcBef>
                <a:spcPct val="20000"/>
              </a:spcBef>
              <a:buFont typeface="Wingdings" pitchFamily="2" charset="2"/>
              <a:buChar char="ü"/>
              <a:defRPr/>
            </a:pPr>
            <a:r>
              <a:rPr lang="cs-CZ" sz="2000" dirty="0"/>
              <a:t>Zpracování sémantické stránky slyšeného slova</a:t>
            </a:r>
          </a:p>
          <a:p>
            <a:pPr marL="908050" lvl="2" indent="-450850">
              <a:spcBef>
                <a:spcPct val="20000"/>
              </a:spcBef>
              <a:buFont typeface="Wingdings" pitchFamily="2" charset="2"/>
              <a:buChar char="ü"/>
              <a:defRPr/>
            </a:pPr>
            <a:endParaRPr lang="cs-CZ" sz="800" dirty="0"/>
          </a:p>
          <a:p>
            <a:pPr marL="450850" lvl="1" indent="-450850">
              <a:spcBef>
                <a:spcPct val="20000"/>
              </a:spcBef>
              <a:defRPr/>
            </a:pPr>
            <a:r>
              <a:rPr lang="cs-CZ" sz="2000" dirty="0"/>
              <a:t>Četné spoje s </a:t>
            </a:r>
            <a:r>
              <a:rPr lang="cs-CZ" sz="2000" dirty="0" err="1"/>
              <a:t>Brocovou</a:t>
            </a:r>
            <a:r>
              <a:rPr lang="cs-CZ" sz="2000" dirty="0"/>
              <a:t> a </a:t>
            </a:r>
            <a:r>
              <a:rPr lang="cs-CZ" sz="2000" dirty="0" err="1"/>
              <a:t>Wernickeovou</a:t>
            </a:r>
            <a:r>
              <a:rPr lang="cs-CZ" sz="2000" dirty="0"/>
              <a:t> oblastí (komunikace do trojúhelníku)</a:t>
            </a:r>
          </a:p>
          <a:p>
            <a:pPr marL="450850" lvl="1" indent="-450850">
              <a:spcBef>
                <a:spcPct val="20000"/>
              </a:spcBef>
              <a:defRPr/>
            </a:pPr>
            <a:endParaRPr lang="cs-CZ" sz="800"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3" cstate="print"/>
          <a:srcRect l="49378" t="23594" r="15131" b="22842"/>
          <a:stretch>
            <a:fillRect/>
          </a:stretch>
        </p:blipFill>
        <p:spPr bwMode="auto">
          <a:xfrm>
            <a:off x="1775520" y="764704"/>
            <a:ext cx="3312368" cy="2880320"/>
          </a:xfrm>
          <a:prstGeom prst="rect">
            <a:avLst/>
          </a:prstGeom>
          <a:noFill/>
        </p:spPr>
      </p:pic>
    </p:spTree>
    <p:extLst>
      <p:ext uri="{BB962C8B-B14F-4D97-AF65-F5344CB8AC3E}">
        <p14:creationId xmlns:p14="http://schemas.microsoft.com/office/powerpoint/2010/main" val="3411550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3976168" y="504544"/>
            <a:ext cx="5648225" cy="4076584"/>
          </a:xfrm>
          <a:prstGeom prst="rect">
            <a:avLst/>
          </a:prstGeom>
          <a:noFill/>
          <a:ln w="9525">
            <a:noFill/>
            <a:miter lim="800000"/>
            <a:headEnd/>
            <a:tailEnd/>
          </a:ln>
          <a:effectLst/>
        </p:spPr>
      </p:pic>
      <p:sp>
        <p:nvSpPr>
          <p:cNvPr id="6" name="Zástupný symbol pro obsah 2"/>
          <p:cNvSpPr txBox="1">
            <a:spLocks/>
          </p:cNvSpPr>
          <p:nvPr/>
        </p:nvSpPr>
        <p:spPr>
          <a:xfrm>
            <a:off x="1524000" y="4581129"/>
            <a:ext cx="9144000" cy="2852937"/>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000" b="1" dirty="0" err="1">
                <a:latin typeface="+mn-lt"/>
              </a:rPr>
              <a:t>Lobulus</a:t>
            </a:r>
            <a:r>
              <a:rPr lang="cs-CZ" sz="2000" b="1" dirty="0">
                <a:latin typeface="+mn-lt"/>
              </a:rPr>
              <a:t> </a:t>
            </a:r>
            <a:r>
              <a:rPr lang="cs-CZ" sz="2000" b="1" dirty="0" err="1">
                <a:latin typeface="+mn-lt"/>
              </a:rPr>
              <a:t>parietalis</a:t>
            </a:r>
            <a:r>
              <a:rPr lang="cs-CZ" sz="2000" b="1" dirty="0">
                <a:latin typeface="+mn-lt"/>
              </a:rPr>
              <a:t> </a:t>
            </a:r>
            <a:r>
              <a:rPr lang="cs-CZ" sz="2000" b="1" dirty="0" err="1">
                <a:latin typeface="+mn-lt"/>
              </a:rPr>
              <a:t>inferior</a:t>
            </a:r>
            <a:endParaRPr lang="cs-CZ" sz="2000" b="1" dirty="0">
              <a:latin typeface="+mn-lt"/>
            </a:endParaRPr>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p:txBody>
      </p:sp>
      <p:sp>
        <p:nvSpPr>
          <p:cNvPr id="7" name="Nadpis 1"/>
          <p:cNvSpPr txBox="1">
            <a:spLocks/>
          </p:cNvSpPr>
          <p:nvPr/>
        </p:nvSpPr>
        <p:spPr>
          <a:xfrm>
            <a:off x="1524000" y="-85749"/>
            <a:ext cx="9144000" cy="706437"/>
          </a:xfrm>
          <a:prstGeom prst="rect">
            <a:avLst/>
          </a:prstGeom>
        </p:spPr>
        <p:txBody>
          <a:bodyPr vert="horz" lIns="91440" tIns="45720" rIns="91440" bIns="45720" rtlCol="0" anchor="ctr">
            <a:noAutofit/>
          </a:bodyPr>
          <a:lstStyle/>
          <a:p>
            <a:pPr marL="450850" lvl="1" indent="-450850" algn="ctr">
              <a:spcBef>
                <a:spcPct val="20000"/>
              </a:spcBef>
              <a:defRPr/>
            </a:pPr>
            <a:r>
              <a:rPr lang="cs-CZ" sz="2600" b="1" dirty="0"/>
              <a:t>Integrace sluchových, zrakových a </a:t>
            </a:r>
            <a:r>
              <a:rPr lang="cs-CZ" sz="2600" b="1" dirty="0" err="1"/>
              <a:t>somatosenzorických</a:t>
            </a:r>
            <a:r>
              <a:rPr lang="cs-CZ" sz="2600" b="1" dirty="0"/>
              <a:t> informací</a:t>
            </a:r>
          </a:p>
        </p:txBody>
      </p:sp>
      <p:sp>
        <p:nvSpPr>
          <p:cNvPr id="9" name="TextovéPole 8"/>
          <p:cNvSpPr txBox="1"/>
          <p:nvPr/>
        </p:nvSpPr>
        <p:spPr>
          <a:xfrm>
            <a:off x="86496" y="4096653"/>
            <a:ext cx="6009503" cy="400110"/>
          </a:xfrm>
          <a:prstGeom prst="rect">
            <a:avLst/>
          </a:prstGeom>
          <a:noFill/>
        </p:spPr>
        <p:txBody>
          <a:bodyPr wrap="square" rtlCol="0">
            <a:spAutoFit/>
          </a:bodyPr>
          <a:lstStyle/>
          <a:p>
            <a:r>
              <a:rPr lang="cs-CZ" sz="2000" b="1" dirty="0" err="1" smtClean="0"/>
              <a:t>Parieto</a:t>
            </a:r>
            <a:r>
              <a:rPr lang="cs-CZ" sz="2000" b="1" dirty="0" smtClean="0"/>
              <a:t> </a:t>
            </a:r>
            <a:r>
              <a:rPr lang="cs-CZ" sz="2000" b="1" dirty="0"/>
              <a:t>- </a:t>
            </a:r>
            <a:r>
              <a:rPr lang="cs-CZ" sz="2000" b="1" dirty="0" err="1" smtClean="0"/>
              <a:t>Occipito</a:t>
            </a:r>
            <a:r>
              <a:rPr lang="cs-CZ" sz="2000" b="1" dirty="0" smtClean="0"/>
              <a:t> </a:t>
            </a:r>
            <a:r>
              <a:rPr lang="cs-CZ" sz="2000" b="1" dirty="0"/>
              <a:t>- </a:t>
            </a:r>
            <a:r>
              <a:rPr lang="cs-CZ" sz="2000" b="1" dirty="0" smtClean="0"/>
              <a:t>Temporální </a:t>
            </a:r>
            <a:r>
              <a:rPr lang="cs-CZ" sz="2000" b="1" dirty="0"/>
              <a:t>asociační oblast</a:t>
            </a:r>
            <a:endParaRPr lang="en-US" sz="2000" b="1" dirty="0"/>
          </a:p>
        </p:txBody>
      </p:sp>
    </p:spTree>
    <p:extLst>
      <p:ext uri="{BB962C8B-B14F-4D97-AF65-F5344CB8AC3E}">
        <p14:creationId xmlns:p14="http://schemas.microsoft.com/office/powerpoint/2010/main" val="4034777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1052737"/>
            <a:ext cx="9144000"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Funkce mozku, které se podílí na řeči se podílí na vzniku řeči se také podílí na tvorbě vnitřních klasifikací</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 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extLst>
      <p:ext uri="{BB962C8B-B14F-4D97-AF65-F5344CB8AC3E}">
        <p14:creationId xmlns:p14="http://schemas.microsoft.com/office/powerpoint/2010/main" val="571493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468218" y="1140788"/>
            <a:ext cx="11255563" cy="5297150"/>
          </a:xfrm>
          <a:prstGeom prst="rect">
            <a:avLst/>
          </a:prstGeom>
          <a:noFill/>
        </p:spPr>
      </p:pic>
    </p:spTree>
    <p:extLst>
      <p:ext uri="{BB962C8B-B14F-4D97-AF65-F5344CB8AC3E}">
        <p14:creationId xmlns:p14="http://schemas.microsoft.com/office/powerpoint/2010/main" val="4082181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71638" y="768350"/>
            <a:ext cx="9406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a:t>
            </a:r>
            <a:r>
              <a:rPr lang="cs-CZ" altLang="cs-CZ" dirty="0" smtClean="0">
                <a:solidFill>
                  <a:schemeClr val="tx2"/>
                </a:solidFill>
                <a:latin typeface="Arial CE" panose="020B0604020202020204" pitchFamily="34" charset="0"/>
              </a:rPr>
              <a:t>CNS </a:t>
            </a:r>
            <a:r>
              <a:rPr lang="cs-CZ" altLang="cs-CZ" dirty="0">
                <a:solidFill>
                  <a:schemeClr val="tx2"/>
                </a:solidFill>
                <a:latin typeface="Arial CE" panose="020B0604020202020204" pitchFamily="34" charset="0"/>
              </a:rPr>
              <a:t>- EEG</a:t>
            </a:r>
          </a:p>
        </p:txBody>
      </p:sp>
      <p:sp>
        <p:nvSpPr>
          <p:cNvPr id="13315" name="Text Box 3"/>
          <p:cNvSpPr txBox="1">
            <a:spLocks noChangeArrowheads="1"/>
          </p:cNvSpPr>
          <p:nvPr/>
        </p:nvSpPr>
        <p:spPr bwMode="auto">
          <a:xfrm>
            <a:off x="1716088" y="2027238"/>
            <a:ext cx="8342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Časová a prostorová sumace postsynaptických </a:t>
            </a:r>
          </a:p>
          <a:p>
            <a:pPr eaLnBrk="1" hangingPunct="1">
              <a:spcBef>
                <a:spcPct val="0"/>
              </a:spcBef>
              <a:buClrTx/>
              <a:buSzTx/>
              <a:buFontTx/>
              <a:buNone/>
            </a:pPr>
            <a:r>
              <a:rPr lang="cs-CZ" altLang="cs-CZ" sz="2800">
                <a:solidFill>
                  <a:schemeClr val="tx1"/>
                </a:solidFill>
                <a:latin typeface="Arial CE" panose="020B0604020202020204" pitchFamily="34" charset="0"/>
              </a:rPr>
              <a:t>aktivit kortikálních neuronů (IPSP nebo EPSP).</a:t>
            </a:r>
          </a:p>
        </p:txBody>
      </p:sp>
    </p:spTree>
    <p:extLst>
      <p:ext uri="{BB962C8B-B14F-4D97-AF65-F5344CB8AC3E}">
        <p14:creationId xmlns:p14="http://schemas.microsoft.com/office/powerpoint/2010/main" val="10215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712045" y="864460"/>
            <a:ext cx="8650249" cy="5849806"/>
          </a:xfrm>
          <a:prstGeom prst="rect">
            <a:avLst/>
          </a:prstGeom>
        </p:spPr>
      </p:pic>
      <p:sp>
        <p:nvSpPr>
          <p:cNvPr id="4" name="Obdélník 3"/>
          <p:cNvSpPr/>
          <p:nvPr/>
        </p:nvSpPr>
        <p:spPr>
          <a:xfrm>
            <a:off x="5815914" y="6501367"/>
            <a:ext cx="6540843" cy="230832"/>
          </a:xfrm>
          <a:prstGeom prst="rect">
            <a:avLst/>
          </a:prstGeom>
        </p:spPr>
        <p:txBody>
          <a:bodyPr wrap="square">
            <a:spAutoFit/>
          </a:bodyPr>
          <a:lstStyle/>
          <a:p>
            <a:r>
              <a:rPr lang="cs-CZ" sz="900" dirty="0">
                <a:latin typeface="Calibri" panose="020F0502020204030204" pitchFamily="34" charset="0"/>
              </a:rPr>
              <a:t>https://userscontent2.emaze.com/images/be175f0a-afae-4d7c-944c-f6376cf09fba/60c3e8a3-a6b9-4a3d-943d-1841136a9ccf.png </a:t>
            </a:r>
            <a:endParaRPr lang="cs-CZ" sz="900" dirty="0"/>
          </a:p>
        </p:txBody>
      </p:sp>
      <p:sp>
        <p:nvSpPr>
          <p:cNvPr id="5" name="Obdélník 4"/>
          <p:cNvSpPr/>
          <p:nvPr/>
        </p:nvSpPr>
        <p:spPr>
          <a:xfrm>
            <a:off x="3632887" y="160122"/>
            <a:ext cx="4420544" cy="584775"/>
          </a:xfrm>
          <a:prstGeom prst="rect">
            <a:avLst/>
          </a:prstGeom>
        </p:spPr>
        <p:txBody>
          <a:bodyPr wrap="square">
            <a:spAutoFit/>
          </a:bodyPr>
          <a:lstStyle/>
          <a:p>
            <a:r>
              <a:rPr lang="cs-CZ" sz="3200" b="1" dirty="0">
                <a:latin typeface="Calibri" panose="020F0502020204030204" pitchFamily="34" charset="0"/>
              </a:rPr>
              <a:t>Stavba nervové soustavy </a:t>
            </a:r>
            <a:endParaRPr lang="cs-CZ" sz="3200" dirty="0">
              <a:latin typeface="Calibri" panose="020F0502020204030204" pitchFamily="34" charset="0"/>
            </a:endParaRPr>
          </a:p>
        </p:txBody>
      </p:sp>
      <p:sp>
        <p:nvSpPr>
          <p:cNvPr id="2" name="TextovéPole 1"/>
          <p:cNvSpPr txBox="1"/>
          <p:nvPr/>
        </p:nvSpPr>
        <p:spPr>
          <a:xfrm>
            <a:off x="8859794" y="5968314"/>
            <a:ext cx="1518364" cy="369332"/>
          </a:xfrm>
          <a:prstGeom prst="rect">
            <a:avLst/>
          </a:prstGeom>
          <a:noFill/>
        </p:spPr>
        <p:txBody>
          <a:bodyPr wrap="none" rtlCol="0">
            <a:spAutoFit/>
          </a:bodyPr>
          <a:lstStyle/>
          <a:p>
            <a:r>
              <a:rPr lang="cs-CZ" dirty="0" err="1" smtClean="0"/>
              <a:t>Enterický</a:t>
            </a:r>
            <a:r>
              <a:rPr lang="cs-CZ" dirty="0" smtClean="0"/>
              <a:t> NS</a:t>
            </a:r>
            <a:endParaRPr lang="cs-CZ" dirty="0"/>
          </a:p>
        </p:txBody>
      </p:sp>
    </p:spTree>
    <p:extLst>
      <p:ext uri="{BB962C8B-B14F-4D97-AF65-F5344CB8AC3E}">
        <p14:creationId xmlns:p14="http://schemas.microsoft.com/office/powerpoint/2010/main" val="1367328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4339" name="Text Box 3"/>
          <p:cNvSpPr txBox="1">
            <a:spLocks noChangeArrowheads="1"/>
          </p:cNvSpPr>
          <p:nvPr/>
        </p:nvSpPr>
        <p:spPr bwMode="auto">
          <a:xfrm>
            <a:off x="1343026" y="1422401"/>
            <a:ext cx="9542463"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Alfa	   8 – 13 Hz  základní rytmus bdění při zavřených </a:t>
            </a:r>
          </a:p>
          <a:p>
            <a:pPr eaLnBrk="1" hangingPunct="1">
              <a:spcBef>
                <a:spcPct val="0"/>
              </a:spcBef>
              <a:buClrTx/>
              <a:buSzTx/>
              <a:buFontTx/>
              <a:buNone/>
            </a:pPr>
            <a:r>
              <a:rPr lang="cs-CZ" altLang="cs-CZ" sz="2800">
                <a:solidFill>
                  <a:schemeClr val="tx1"/>
                </a:solidFill>
                <a:latin typeface="Arial CE" panose="020B0604020202020204" pitchFamily="34" charset="0"/>
              </a:rPr>
              <a:t>			  očích</a:t>
            </a:r>
          </a:p>
          <a:p>
            <a:pPr eaLnBrk="1" hangingPunct="1">
              <a:spcBef>
                <a:spcPct val="0"/>
              </a:spcBef>
              <a:buClrTx/>
              <a:buSzTx/>
              <a:buFontTx/>
              <a:buNone/>
            </a:pPr>
            <a:r>
              <a:rPr lang="cs-CZ" altLang="cs-CZ" sz="280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800">
                <a:solidFill>
                  <a:schemeClr val="tx1"/>
                </a:solidFill>
                <a:latin typeface="Arial CE" panose="020B0604020202020204" pitchFamily="34" charset="0"/>
              </a:rPr>
              <a:t>			  max. frontální lalok – g. precentralis</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Gama </a:t>
            </a:r>
            <a:r>
              <a:rPr lang="en-US" altLang="cs-CZ" sz="2800">
                <a:solidFill>
                  <a:schemeClr val="tx1"/>
                </a:solidFill>
                <a:latin typeface="Arial CE" panose="020B0604020202020204" pitchFamily="34" charset="0"/>
              </a:rPr>
              <a:t>&gt;</a:t>
            </a:r>
            <a:r>
              <a:rPr lang="cs-CZ" altLang="cs-CZ" sz="280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Theta 4 – 7 Hz	spánek, snížená vigilance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Delta 0,1 – 4 Hz  typické pro hluboký spánek (non REM)</a:t>
            </a:r>
            <a:endParaRPr lang="en-US"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331788"/>
            <a:ext cx="1169851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smtClean="0">
                <a:solidFill>
                  <a:schemeClr val="tx2"/>
                </a:solidFill>
                <a:latin typeface="Arial CE" panose="020B0604020202020204" pitchFamily="34" charset="0"/>
              </a:rPr>
              <a:t>Bdění (vigilita) </a:t>
            </a:r>
            <a:r>
              <a:rPr lang="cs-CZ" altLang="cs-CZ" dirty="0">
                <a:solidFill>
                  <a:schemeClr val="tx2"/>
                </a:solidFill>
                <a:latin typeface="Arial CE" panose="020B0604020202020204" pitchFamily="34" charset="0"/>
              </a:rPr>
              <a:t>a </a:t>
            </a:r>
            <a:r>
              <a:rPr lang="cs-CZ" altLang="cs-CZ" dirty="0" smtClean="0">
                <a:solidFill>
                  <a:schemeClr val="tx2"/>
                </a:solidFill>
                <a:latin typeface="Arial CE" panose="020B0604020202020204" pitchFamily="34" charset="0"/>
              </a:rPr>
              <a:t>spánek (</a:t>
            </a:r>
            <a:r>
              <a:rPr lang="cs-CZ" altLang="cs-CZ" dirty="0" err="1" smtClean="0">
                <a:solidFill>
                  <a:schemeClr val="tx2"/>
                </a:solidFill>
                <a:latin typeface="Arial CE" panose="020B0604020202020204" pitchFamily="34" charset="0"/>
              </a:rPr>
              <a:t>somnus</a:t>
            </a:r>
            <a:r>
              <a:rPr lang="cs-CZ" altLang="cs-CZ" dirty="0" smtClean="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smtClean="0">
                <a:solidFill>
                  <a:schemeClr val="tx2"/>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2400" dirty="0" smtClean="0">
                <a:solidFill>
                  <a:schemeClr val="tx2"/>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2"/>
              </a:solidFill>
              <a:latin typeface="Arial CE" panose="020B0604020202020204" pitchFamily="34" charset="0"/>
            </a:endParaRPr>
          </a:p>
          <a:p>
            <a:pPr eaLnBrk="1" hangingPunct="1">
              <a:spcBef>
                <a:spcPct val="0"/>
              </a:spcBef>
              <a:buClrTx/>
              <a:buSzTx/>
              <a:buNone/>
            </a:pPr>
            <a:r>
              <a:rPr lang="cs-CZ" altLang="cs-CZ" sz="2400" dirty="0" smtClean="0">
                <a:solidFill>
                  <a:schemeClr val="tx2"/>
                </a:solidFill>
                <a:latin typeface="Arial CE" panose="020B0604020202020204" pitchFamily="34" charset="0"/>
              </a:rPr>
              <a:t>Spánek – protiklad bdělého stavu,</a:t>
            </a:r>
          </a:p>
          <a:p>
            <a:pPr eaLnBrk="1" hangingPunct="1">
              <a:spcBef>
                <a:spcPct val="0"/>
              </a:spcBef>
              <a:buClrTx/>
              <a:buSzTx/>
              <a:buNone/>
            </a:pPr>
            <a:r>
              <a:rPr lang="cs-CZ" altLang="cs-CZ" sz="2400" dirty="0" smtClean="0">
                <a:solidFill>
                  <a:schemeClr val="tx2"/>
                </a:solidFill>
                <a:latin typeface="Arial CE" panose="020B0604020202020204" pitchFamily="34" charset="0"/>
              </a:rPr>
              <a:t>reverzibilní oslabení či ztráta kontaktu</a:t>
            </a:r>
          </a:p>
          <a:p>
            <a:pPr eaLnBrk="1" hangingPunct="1">
              <a:spcBef>
                <a:spcPct val="0"/>
              </a:spcBef>
              <a:buClrTx/>
              <a:buSzTx/>
              <a:buNone/>
            </a:pPr>
            <a:r>
              <a:rPr lang="cs-CZ" altLang="cs-CZ" sz="2400" dirty="0" smtClean="0">
                <a:solidFill>
                  <a:schemeClr val="tx2"/>
                </a:solidFill>
                <a:latin typeface="Arial CE" panose="020B0604020202020204" pitchFamily="34" charset="0"/>
              </a:rPr>
              <a:t>	s prostředím</a:t>
            </a:r>
            <a:endParaRPr lang="cs-CZ" altLang="cs-CZ" sz="2400" dirty="0">
              <a:solidFill>
                <a:schemeClr val="tx2"/>
              </a:solidFill>
              <a:latin typeface="Arial CE" panose="020B0604020202020204" pitchFamily="34" charset="0"/>
            </a:endParaRPr>
          </a:p>
        </p:txBody>
      </p:sp>
    </p:spTree>
    <p:extLst>
      <p:ext uri="{BB962C8B-B14F-4D97-AF65-F5344CB8AC3E}">
        <p14:creationId xmlns:p14="http://schemas.microsoft.com/office/powerpoint/2010/main" val="508630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971429" y="1294546"/>
            <a:ext cx="1040919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non REM stadium </a:t>
            </a:r>
            <a:r>
              <a:rPr lang="cs-CZ" altLang="cs-CZ" sz="2800" dirty="0" smtClean="0">
                <a:solidFill>
                  <a:schemeClr val="tx1"/>
                </a:solidFill>
                <a:latin typeface="Arial CE" panose="020B0604020202020204" pitchFamily="34" charset="0"/>
              </a:rPr>
              <a:t>-  synchronizované</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	delta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	</a:t>
            </a:r>
            <a:r>
              <a:rPr lang="cs-CZ" altLang="cs-CZ" sz="2800" dirty="0" err="1" smtClean="0">
                <a:solidFill>
                  <a:schemeClr val="tx1"/>
                </a:solidFill>
                <a:latin typeface="Arial CE" panose="020B0604020202020204" pitchFamily="34" charset="0"/>
              </a:rPr>
              <a:t>nižší+pravidelná</a:t>
            </a:r>
            <a:r>
              <a:rPr lang="cs-CZ" altLang="cs-CZ" sz="2800" dirty="0" smtClean="0">
                <a:solidFill>
                  <a:schemeClr val="tx1"/>
                </a:solidFill>
                <a:latin typeface="Arial CE" panose="020B0604020202020204" pitchFamily="34" charset="0"/>
              </a:rPr>
              <a:t> frekvence srdce i dechu		</a:t>
            </a:r>
          </a:p>
          <a:p>
            <a:pPr eaLnBrk="1" hangingPunct="1">
              <a:spcBef>
                <a:spcPct val="0"/>
              </a:spcBef>
              <a:buClrTx/>
              <a:buSzTx/>
              <a:buFontTx/>
              <a:buNone/>
            </a:pPr>
            <a:r>
              <a:rPr lang="cs-CZ" altLang="cs-CZ" sz="2800" dirty="0" smtClean="0">
                <a:solidFill>
                  <a:schemeClr val="tx1"/>
                </a:solidFill>
                <a:latin typeface="Arial CE" panose="020B0604020202020204" pitchFamily="34" charset="0"/>
              </a:rPr>
              <a:t>		tonus kosterních svalů nízký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REM stadium </a:t>
            </a:r>
            <a:r>
              <a:rPr lang="cs-CZ" altLang="cs-CZ" sz="2800" dirty="0" smtClean="0">
                <a:solidFill>
                  <a:schemeClr val="tx1"/>
                </a:solidFill>
                <a:latin typeface="Arial CE" panose="020B0604020202020204" pitchFamily="34" charset="0"/>
              </a:rPr>
              <a:t> -  desynchronizované</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	beta rytmus na EEG</a:t>
            </a:r>
            <a:r>
              <a:rPr lang="cs-CZ" altLang="cs-CZ" sz="2800" dirty="0">
                <a:solidFill>
                  <a:schemeClr val="tx1"/>
                </a:solidFill>
                <a:latin typeface="Arial CE" panose="020B0604020202020204" pitchFamily="34" charset="0"/>
              </a:rPr>
              <a:t>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smtClean="0">
                <a:solidFill>
                  <a:schemeClr val="tx1"/>
                </a:solidFill>
                <a:latin typeface="Arial CE" panose="020B0604020202020204" pitchFamily="34" charset="0"/>
              </a:rPr>
              <a:t>zvýšená+nepravidelná</a:t>
            </a:r>
            <a:r>
              <a:rPr lang="cs-CZ" altLang="cs-CZ" sz="2800" dirty="0" smtClean="0">
                <a:solidFill>
                  <a:schemeClr val="tx1"/>
                </a:solidFill>
                <a:latin typeface="Arial CE" panose="020B0604020202020204" pitchFamily="34" charset="0"/>
              </a:rPr>
              <a:t> </a:t>
            </a:r>
            <a:r>
              <a:rPr lang="cs-CZ" altLang="cs-CZ" sz="2800" dirty="0">
                <a:solidFill>
                  <a:schemeClr val="tx1"/>
                </a:solidFill>
                <a:latin typeface="Arial CE" panose="020B0604020202020204" pitchFamily="34" charset="0"/>
              </a:rPr>
              <a:t>frekvence srdce i </a:t>
            </a:r>
            <a:r>
              <a:rPr lang="cs-CZ" altLang="cs-CZ" sz="2800" dirty="0" smtClean="0">
                <a:solidFill>
                  <a:schemeClr val="tx1"/>
                </a:solidFill>
                <a:latin typeface="Arial CE" panose="020B0604020202020204" pitchFamily="34" charset="0"/>
              </a:rPr>
              <a:t>dechu</a:t>
            </a:r>
          </a:p>
          <a:p>
            <a:pPr eaLnBrk="1" hangingPunct="1">
              <a:spcBef>
                <a:spcPct val="0"/>
              </a:spcBef>
              <a:buClrTx/>
              <a:buSzTx/>
              <a:buFontTx/>
              <a:buNone/>
            </a:pPr>
            <a:r>
              <a:rPr lang="cs-CZ" altLang="cs-CZ" sz="2800" dirty="0" smtClean="0">
                <a:solidFill>
                  <a:schemeClr val="tx1"/>
                </a:solidFill>
                <a:latin typeface="Arial CE" panose="020B0604020202020204" pitchFamily="34" charset="0"/>
              </a:rPr>
              <a:t>	</a:t>
            </a: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tonus </a:t>
            </a:r>
            <a:r>
              <a:rPr lang="cs-CZ" altLang="cs-CZ" sz="2800" dirty="0">
                <a:solidFill>
                  <a:schemeClr val="tx1"/>
                </a:solidFill>
                <a:latin typeface="Arial CE" panose="020B0604020202020204" pitchFamily="34" charset="0"/>
              </a:rPr>
              <a:t>kosterních svalů </a:t>
            </a:r>
            <a:r>
              <a:rPr lang="cs-CZ" altLang="cs-CZ" sz="2800" dirty="0" smtClean="0">
                <a:solidFill>
                  <a:schemeClr val="tx1"/>
                </a:solidFill>
                <a:latin typeface="Arial CE" panose="020B0604020202020204" pitchFamily="34" charset="0"/>
              </a:rPr>
              <a:t>vymizelý</a:t>
            </a:r>
            <a:endParaRPr lang="cs-CZ" altLang="cs-CZ" sz="2800" dirty="0">
              <a:solidFill>
                <a:schemeClr val="tx1"/>
              </a:solidFill>
              <a:latin typeface="Arial CE" panose="020B0604020202020204" pitchFamily="34" charset="0"/>
            </a:endParaRP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smtClean="0">
                <a:solidFill>
                  <a:schemeClr val="tx1"/>
                </a:solidFill>
                <a:latin typeface="Arial CE" panose="020B0604020202020204" pitchFamily="34" charset="0"/>
              </a:rPr>
              <a:t>1 cyklus zahrnuje oba dva typy, celkové </a:t>
            </a:r>
            <a:r>
              <a:rPr lang="cs-CZ" altLang="cs-CZ" sz="2800" dirty="0">
                <a:solidFill>
                  <a:schemeClr val="tx1"/>
                </a:solidFill>
                <a:latin typeface="Arial CE" panose="020B0604020202020204" pitchFamily="34" charset="0"/>
              </a:rPr>
              <a:t>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a:t>
            </a:r>
            <a:endParaRPr lang="cs-CZ" dirty="0"/>
          </a:p>
        </p:txBody>
      </p:sp>
      <p:sp>
        <p:nvSpPr>
          <p:cNvPr id="3" name="Zástupný symbol pro obsah 2"/>
          <p:cNvSpPr>
            <a:spLocks noGrp="1"/>
          </p:cNvSpPr>
          <p:nvPr>
            <p:ph idx="1"/>
          </p:nvPr>
        </p:nvSpPr>
        <p:spPr/>
        <p:txBody>
          <a:bodyPr/>
          <a:lstStyle/>
          <a:p>
            <a:r>
              <a:rPr lang="cs-CZ" dirty="0" smtClean="0"/>
              <a:t>Ukládání informací do „zásobníku/depozitu/údajové banky“, ze které se v případě potřeby mohou  vybrat a využít</a:t>
            </a:r>
            <a:endParaRPr lang="cs-CZ" dirty="0"/>
          </a:p>
          <a:p>
            <a:r>
              <a:rPr lang="cs-CZ" dirty="0" smtClean="0"/>
              <a:t>Paměť odkazuje na způsob jakým zaznamenáváme události, informace a dovednosti</a:t>
            </a:r>
          </a:p>
          <a:p>
            <a:r>
              <a:rPr lang="cs-CZ" dirty="0" smtClean="0"/>
              <a:t>Rozeznáváme různé druhy paměti v závislosti</a:t>
            </a:r>
          </a:p>
          <a:p>
            <a:pPr lvl="1"/>
            <a:r>
              <a:rPr lang="cs-CZ" dirty="0" smtClean="0"/>
              <a:t> na charakteru informace</a:t>
            </a:r>
          </a:p>
          <a:p>
            <a:pPr lvl="1"/>
            <a:r>
              <a:rPr lang="cs-CZ" dirty="0" smtClean="0"/>
              <a:t>podle účasti vědomí při vytváření paměti</a:t>
            </a:r>
          </a:p>
          <a:p>
            <a:pPr lvl="1"/>
            <a:r>
              <a:rPr lang="cs-CZ" dirty="0" smtClean="0"/>
              <a:t>podle času – jak dlouho si pamatujeme </a:t>
            </a:r>
            <a:endParaRPr lang="cs-CZ" dirty="0"/>
          </a:p>
        </p:txBody>
      </p:sp>
    </p:spTree>
    <p:extLst>
      <p:ext uri="{BB962C8B-B14F-4D97-AF65-F5344CB8AC3E}">
        <p14:creationId xmlns:p14="http://schemas.microsoft.com/office/powerpoint/2010/main" val="1863533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u="sng" dirty="0" smtClean="0"/>
              <a:t>Deklarativní </a:t>
            </a:r>
            <a:r>
              <a:rPr lang="cs-CZ" dirty="0" smtClean="0"/>
              <a:t>– explicitní vědomá paměť na zážitky a události</a:t>
            </a:r>
          </a:p>
          <a:p>
            <a:r>
              <a:rPr lang="cs-CZ" dirty="0" smtClean="0"/>
              <a:t>Vybavuje se verbálně, prostřednictvím vysloveného nebo napsaného slova</a:t>
            </a:r>
          </a:p>
          <a:p>
            <a:pPr lvl="1"/>
            <a:r>
              <a:rPr lang="cs-CZ" dirty="0" smtClean="0"/>
              <a:t>EPIZODICKÁ – osobní zážitky v kontextu událostí, které se stali na určitém místě a čase</a:t>
            </a:r>
          </a:p>
          <a:p>
            <a:pPr lvl="1"/>
            <a:r>
              <a:rPr lang="cs-CZ" dirty="0" smtClean="0"/>
              <a:t>SÉMANTICKÁ – paměť na naučené situace (víme, že Londýn je hlavní město Anglie, i když jsme tam nikdy nebyli) </a:t>
            </a:r>
          </a:p>
          <a:p>
            <a:pPr marL="457200" lvl="1" indent="0">
              <a:buNone/>
            </a:pPr>
            <a:r>
              <a:rPr lang="cs-CZ" dirty="0" smtClean="0"/>
              <a:t>Na naučení se deklarativního materiálu potřebujeme více času, snadno ho zapomínáme, pokud ho často nepoužíváme; z časového hlediska se tato forma dělí na:</a:t>
            </a:r>
          </a:p>
          <a:p>
            <a:pPr marL="457200" lvl="1" indent="0">
              <a:buNone/>
            </a:pPr>
            <a:r>
              <a:rPr lang="cs-CZ" dirty="0" smtClean="0"/>
              <a:t> 	senzorickou</a:t>
            </a:r>
          </a:p>
          <a:p>
            <a:pPr marL="457200" lvl="1" indent="0">
              <a:buNone/>
            </a:pPr>
            <a:r>
              <a:rPr lang="cs-CZ" dirty="0" smtClean="0"/>
              <a:t>	krátkodobou</a:t>
            </a:r>
          </a:p>
          <a:p>
            <a:pPr marL="457200" lvl="1" indent="0">
              <a:buNone/>
            </a:pPr>
            <a:r>
              <a:rPr lang="cs-CZ" dirty="0" smtClean="0"/>
              <a:t>	dlouhodobou</a:t>
            </a:r>
          </a:p>
          <a:p>
            <a:pPr marL="457200" lvl="1" indent="0">
              <a:buNone/>
            </a:pPr>
            <a:r>
              <a:rPr lang="cs-CZ" dirty="0" smtClean="0"/>
              <a:t>Specifickou formou je pracovní paměť – </a:t>
            </a:r>
            <a:r>
              <a:rPr lang="cs-CZ" dirty="0" err="1" smtClean="0"/>
              <a:t>prefrontální</a:t>
            </a:r>
            <a:r>
              <a:rPr lang="cs-CZ" dirty="0" smtClean="0"/>
              <a:t> mozková kůra</a:t>
            </a:r>
            <a:endParaRPr lang="cs-CZ" dirty="0"/>
          </a:p>
        </p:txBody>
      </p:sp>
    </p:spTree>
    <p:extLst>
      <p:ext uri="{BB962C8B-B14F-4D97-AF65-F5344CB8AC3E}">
        <p14:creationId xmlns:p14="http://schemas.microsoft.com/office/powerpoint/2010/main" val="1737257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PAMĚŤsenzorická</a:t>
            </a:r>
            <a:endParaRPr lang="cs-CZ" dirty="0"/>
          </a:p>
        </p:txBody>
      </p:sp>
      <p:sp>
        <p:nvSpPr>
          <p:cNvPr id="3" name="Zástupný symbol pro obsah 2"/>
          <p:cNvSpPr>
            <a:spLocks noGrp="1"/>
          </p:cNvSpPr>
          <p:nvPr>
            <p:ph idx="1"/>
          </p:nvPr>
        </p:nvSpPr>
        <p:spPr/>
        <p:txBody>
          <a:bodyPr/>
          <a:lstStyle/>
          <a:p>
            <a:r>
              <a:rPr lang="cs-CZ" dirty="0" smtClean="0"/>
              <a:t>První fáze paměťového procesu</a:t>
            </a:r>
          </a:p>
          <a:p>
            <a:r>
              <a:rPr lang="cs-CZ" dirty="0" smtClean="0"/>
              <a:t>Netrvá déle jako 1 s</a:t>
            </a:r>
          </a:p>
          <a:p>
            <a:r>
              <a:rPr lang="cs-CZ" dirty="0" smtClean="0"/>
              <a:t>Senzorický vstup do CNS …10</a:t>
            </a:r>
            <a:r>
              <a:rPr lang="cs-CZ" baseline="30000" dirty="0" smtClean="0"/>
              <a:t>9 </a:t>
            </a:r>
            <a:r>
              <a:rPr lang="cs-CZ" dirty="0" smtClean="0"/>
              <a:t>bitů/s</a:t>
            </a:r>
          </a:p>
          <a:p>
            <a:r>
              <a:rPr lang="cs-CZ" dirty="0" smtClean="0"/>
              <a:t>Tolik informací nemůže vstoupit do vědomí a hned se zapomíná</a:t>
            </a:r>
          </a:p>
          <a:p>
            <a:r>
              <a:rPr lang="cs-CZ" dirty="0" smtClean="0"/>
              <a:t>Význam: aktivace mozkové kůry prostřednictvím RAS</a:t>
            </a:r>
            <a:endParaRPr lang="cs-CZ" dirty="0"/>
          </a:p>
        </p:txBody>
      </p:sp>
    </p:spTree>
    <p:extLst>
      <p:ext uri="{BB962C8B-B14F-4D97-AF65-F5344CB8AC3E}">
        <p14:creationId xmlns:p14="http://schemas.microsoft.com/office/powerpoint/2010/main" val="118206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sz="4900" dirty="0" smtClean="0"/>
              <a:t>PAMĚŤ</a:t>
            </a:r>
            <a:r>
              <a:rPr lang="cs-CZ" dirty="0" smtClean="0"/>
              <a:t> krátkodobá</a:t>
            </a:r>
            <a:br>
              <a:rPr lang="cs-CZ" dirty="0" smtClean="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smtClean="0"/>
              <a:t>Vlastní vstupní paměťový proces</a:t>
            </a:r>
          </a:p>
          <a:p>
            <a:r>
              <a:rPr lang="cs-CZ" dirty="0" smtClean="0"/>
              <a:t>Délka trvání - sekundy, minuty až hodiny</a:t>
            </a:r>
          </a:p>
          <a:p>
            <a:r>
              <a:rPr lang="cs-CZ" dirty="0" smtClean="0"/>
              <a:t>Představuje filtr přes který přecházejí nejvýznamnější podněty</a:t>
            </a:r>
          </a:p>
          <a:p>
            <a:r>
              <a:rPr lang="cs-CZ" dirty="0" smtClean="0"/>
              <a:t>Informace, které chceme či potřebujeme uchovat se přes krátkodobou paměť přesouvají do dlouhodobé procesem tzv. konsolidace</a:t>
            </a:r>
          </a:p>
          <a:p>
            <a:r>
              <a:rPr lang="cs-CZ" dirty="0" smtClean="0"/>
              <a:t>Mechanismem krátkodobé </a:t>
            </a:r>
            <a:r>
              <a:rPr lang="cs-CZ" dirty="0" err="1" smtClean="0"/>
              <a:t>pamětije</a:t>
            </a:r>
            <a:r>
              <a:rPr lang="cs-CZ" dirty="0" smtClean="0"/>
              <a:t> tzv. </a:t>
            </a:r>
            <a:r>
              <a:rPr lang="cs-CZ" dirty="0" err="1" smtClean="0"/>
              <a:t>reverberační</a:t>
            </a:r>
            <a:r>
              <a:rPr lang="cs-CZ" dirty="0" smtClean="0"/>
              <a:t> obvod(pozitivní zpětnovazebný okruh)</a:t>
            </a:r>
          </a:p>
          <a:p>
            <a:pPr lvl="1"/>
            <a:r>
              <a:rPr lang="cs-CZ" dirty="0" smtClean="0"/>
              <a:t>Synaptické spojení do série zapojeného postsynaptického neuronu s presynaptickým</a:t>
            </a:r>
          </a:p>
          <a:p>
            <a:pPr lvl="1"/>
            <a:r>
              <a:rPr lang="cs-CZ" dirty="0" smtClean="0"/>
              <a:t>(retrográdní amnézie – nepamatujeme si události asi 30min před úrazem; anterográdní amnézie – nezapamatujeme si nové informace – při těžkém alkoholismu, degenerace neuronů v hipokampu)</a:t>
            </a:r>
            <a:endParaRPr lang="cs-CZ" dirty="0"/>
          </a:p>
        </p:txBody>
      </p:sp>
    </p:spTree>
    <p:extLst>
      <p:ext uri="{BB962C8B-B14F-4D97-AF65-F5344CB8AC3E}">
        <p14:creationId xmlns:p14="http://schemas.microsoft.com/office/powerpoint/2010/main" val="217431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 dlouhodobá</a:t>
            </a:r>
            <a:endParaRPr lang="cs-CZ" dirty="0"/>
          </a:p>
        </p:txBody>
      </p:sp>
      <p:sp>
        <p:nvSpPr>
          <p:cNvPr id="3" name="Zástupný symbol pro obsah 2"/>
          <p:cNvSpPr>
            <a:spLocks noGrp="1"/>
          </p:cNvSpPr>
          <p:nvPr>
            <p:ph idx="1"/>
          </p:nvPr>
        </p:nvSpPr>
        <p:spPr/>
        <p:txBody>
          <a:bodyPr/>
          <a:lstStyle/>
          <a:p>
            <a:r>
              <a:rPr lang="cs-CZ" dirty="0" smtClean="0"/>
              <a:t>Různá doba uchovávání informací – několik dní, roků, desetiletí, celý život – hlavně ve spojení se silným emocionálním zážitkem</a:t>
            </a:r>
          </a:p>
          <a:p>
            <a:r>
              <a:rPr lang="cs-CZ" dirty="0" smtClean="0"/>
              <a:t>Uchovávání paměťové stopy má pravděpodobně biochemickou podstatu; hypotéza pánů </a:t>
            </a:r>
            <a:r>
              <a:rPr lang="cs-CZ" dirty="0" err="1" smtClean="0"/>
              <a:t>Ecclese</a:t>
            </a:r>
            <a:r>
              <a:rPr lang="cs-CZ" dirty="0" smtClean="0"/>
              <a:t> a </a:t>
            </a:r>
            <a:r>
              <a:rPr lang="cs-CZ" dirty="0" err="1" smtClean="0"/>
              <a:t>Szenthágotthaie</a:t>
            </a:r>
            <a:r>
              <a:rPr lang="cs-CZ" dirty="0" smtClean="0"/>
              <a:t> – mikrostrukturální změny na presynaptických či postsynaptických spojení</a:t>
            </a:r>
            <a:endParaRPr lang="cs-CZ" dirty="0"/>
          </a:p>
        </p:txBody>
      </p:sp>
    </p:spTree>
    <p:extLst>
      <p:ext uri="{BB962C8B-B14F-4D97-AF65-F5344CB8AC3E}">
        <p14:creationId xmlns:p14="http://schemas.microsoft.com/office/powerpoint/2010/main" val="3075679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smtClean="0"/>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73890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23594" t="16015" r="35580" b="11330"/>
          <a:stretch/>
        </p:blipFill>
        <p:spPr>
          <a:xfrm>
            <a:off x="2278180" y="494270"/>
            <a:ext cx="7466202" cy="6100233"/>
          </a:xfrm>
          <a:prstGeom prst="rect">
            <a:avLst/>
          </a:prstGeom>
        </p:spPr>
      </p:pic>
    </p:spTree>
    <p:extLst>
      <p:ext uri="{BB962C8B-B14F-4D97-AF65-F5344CB8AC3E}">
        <p14:creationId xmlns:p14="http://schemas.microsoft.com/office/powerpoint/2010/main" val="1062256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a:t>
            </a:r>
            <a:endParaRPr lang="cs-CZ" dirty="0"/>
          </a:p>
        </p:txBody>
      </p:sp>
      <p:sp>
        <p:nvSpPr>
          <p:cNvPr id="3" name="Zástupný symbol pro obsah 2"/>
          <p:cNvSpPr>
            <a:spLocks noGrp="1"/>
          </p:cNvSpPr>
          <p:nvPr>
            <p:ph idx="1"/>
          </p:nvPr>
        </p:nvSpPr>
        <p:spPr/>
        <p:txBody>
          <a:bodyPr/>
          <a:lstStyle/>
          <a:p>
            <a:r>
              <a:rPr lang="cs-CZ" b="1" u="sng" dirty="0" smtClean="0"/>
              <a:t>procedurální</a:t>
            </a:r>
          </a:p>
          <a:p>
            <a:pPr marL="0" indent="0">
              <a:buNone/>
            </a:pPr>
            <a:r>
              <a:rPr lang="cs-CZ" dirty="0" smtClean="0"/>
              <a:t>Je výsledkem učení se zručnostem vyžadující motorickou koordinaci</a:t>
            </a:r>
          </a:p>
          <a:p>
            <a:pPr marL="0" indent="0">
              <a:buNone/>
            </a:pPr>
            <a:r>
              <a:rPr lang="cs-CZ" dirty="0" smtClean="0"/>
              <a:t>(výsledkem tohoto učení a paměti je schopnost lyžovat, bruslit, jezdit na kole, řídit auto…)</a:t>
            </a:r>
          </a:p>
          <a:p>
            <a:pPr marL="0" indent="0">
              <a:buNone/>
            </a:pPr>
            <a:r>
              <a:rPr lang="cs-CZ" dirty="0" smtClean="0"/>
              <a:t>Anatomický podklad: mozeček, amygdala, subkortikální oblasti bazálních ganglií </a:t>
            </a:r>
          </a:p>
          <a:p>
            <a:pPr marL="0" indent="0">
              <a:buNone/>
            </a:pPr>
            <a:r>
              <a:rPr lang="cs-CZ" dirty="0" smtClean="0"/>
              <a:t>Amygdala je součástí pro implicitní paměť – nevědomá složka – např. emoční paměť</a:t>
            </a:r>
            <a:endParaRPr lang="cs-CZ" dirty="0"/>
          </a:p>
        </p:txBody>
      </p:sp>
    </p:spTree>
    <p:extLst>
      <p:ext uri="{BB962C8B-B14F-4D97-AF65-F5344CB8AC3E}">
        <p14:creationId xmlns:p14="http://schemas.microsoft.com/office/powerpoint/2010/main" val="16079306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UČENÍ – 2 typy experimentálního učení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Klasické podmiňování (</a:t>
            </a:r>
            <a:r>
              <a:rPr lang="cs-CZ" dirty="0" err="1" smtClean="0"/>
              <a:t>I.P.Pavlov</a:t>
            </a:r>
            <a:r>
              <a:rPr lang="cs-CZ" dirty="0" smtClean="0"/>
              <a:t>)</a:t>
            </a:r>
          </a:p>
          <a:p>
            <a:pPr lvl="1"/>
            <a:r>
              <a:rPr lang="cs-CZ" dirty="0" smtClean="0"/>
              <a:t>Výzkumná výtka: pes je pasivní</a:t>
            </a:r>
          </a:p>
          <a:p>
            <a:r>
              <a:rPr lang="cs-CZ" dirty="0" smtClean="0"/>
              <a:t>Operační podmiňování (</a:t>
            </a:r>
            <a:r>
              <a:rPr lang="cs-CZ" dirty="0" err="1" smtClean="0"/>
              <a:t>Skinnerovo</a:t>
            </a:r>
            <a:r>
              <a:rPr lang="cs-CZ" dirty="0" smtClean="0"/>
              <a:t>)</a:t>
            </a:r>
          </a:p>
          <a:p>
            <a:endParaRPr lang="cs-CZ" dirty="0"/>
          </a:p>
          <a:p>
            <a:endParaRPr lang="cs-CZ" dirty="0" smtClean="0"/>
          </a:p>
          <a:p>
            <a:endParaRPr lang="cs-CZ" dirty="0"/>
          </a:p>
          <a:p>
            <a:endParaRPr lang="cs-CZ" dirty="0" smtClean="0"/>
          </a:p>
          <a:p>
            <a:r>
              <a:rPr lang="cs-CZ" dirty="0" smtClean="0"/>
              <a:t>Účinná </a:t>
            </a:r>
            <a:r>
              <a:rPr lang="cs-CZ" dirty="0" err="1" smtClean="0"/>
              <a:t>kortikalizace</a:t>
            </a:r>
            <a:r>
              <a:rPr lang="cs-CZ" dirty="0" smtClean="0"/>
              <a:t> chování je u člověka zdlouhavý proces</a:t>
            </a:r>
          </a:p>
          <a:p>
            <a:r>
              <a:rPr lang="cs-CZ" dirty="0" smtClean="0"/>
              <a:t>Příprava na odbornou, intelektuálně náročnou pracovní činnost trvá déle jak 20 let, u  některých povolání je to na celý život</a:t>
            </a:r>
            <a:endParaRPr lang="cs-CZ" dirty="0"/>
          </a:p>
        </p:txBody>
      </p:sp>
    </p:spTree>
    <p:extLst>
      <p:ext uri="{BB962C8B-B14F-4D97-AF65-F5344CB8AC3E}">
        <p14:creationId xmlns:p14="http://schemas.microsoft.com/office/powerpoint/2010/main" val="3536587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smtClean="0"/>
              <a:t>Ivan Pavlov: </a:t>
            </a:r>
            <a:r>
              <a:rPr lang="cs-CZ" altLang="cs-CZ" dirty="0" smtClean="0"/>
              <a:t>klasické podmiňování </a:t>
            </a:r>
            <a:r>
              <a:rPr lang="en-US" altLang="cs-CZ" dirty="0" smtClean="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smtClean="0">
                <a:ea typeface="SimSun" panose="02010600030101010101" pitchFamily="2" charset="-122"/>
              </a:rPr>
              <a:t>Opera</a:t>
            </a:r>
            <a:r>
              <a:rPr lang="cs-CZ" altLang="zh-CN" dirty="0" smtClean="0">
                <a:ea typeface="SimSun" panose="02010600030101010101" pitchFamily="2" charset="-122"/>
              </a:rPr>
              <a:t>ční podmiňování </a:t>
            </a:r>
            <a:r>
              <a:rPr lang="en-US" altLang="zh-CN" dirty="0" smtClean="0">
                <a:ea typeface="SimSun" panose="02010600030101010101" pitchFamily="2" charset="-122"/>
              </a:rPr>
              <a:t>(</a:t>
            </a:r>
            <a:r>
              <a:rPr lang="cs-CZ" altLang="zh-CN" dirty="0" smtClean="0">
                <a:ea typeface="SimSun" panose="02010600030101010101" pitchFamily="2" charset="-122"/>
              </a:rPr>
              <a:t>dle </a:t>
            </a:r>
            <a:r>
              <a:rPr lang="en-US" altLang="zh-CN" dirty="0" smtClean="0">
                <a:ea typeface="SimSun" panose="02010600030101010101" pitchFamily="2" charset="-122"/>
              </a:rPr>
              <a:t>Skinner</a:t>
            </a:r>
            <a:r>
              <a:rPr lang="cs-CZ" altLang="zh-CN" dirty="0" smtClean="0">
                <a:ea typeface="SimSun" panose="02010600030101010101" pitchFamily="2" charset="-122"/>
              </a:rPr>
              <a:t>a</a:t>
            </a:r>
            <a:r>
              <a:rPr lang="en-US" altLang="zh-CN" dirty="0" smtClean="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smtClean="0"/>
              <a:t>Pokusná zvířata se sama naučila jak využít podmíněný reflex </a:t>
            </a:r>
          </a:p>
          <a:p>
            <a:pPr eaLnBrk="1" hangingPunct="1">
              <a:buFontTx/>
              <a:buNone/>
            </a:pPr>
            <a:r>
              <a:rPr lang="cs-CZ" altLang="cs-CZ" dirty="0" smtClean="0"/>
              <a:t>(stlačení páčky – vypadne potrava) při řešení akutního fyziologického problému - hladu</a:t>
            </a:r>
            <a:r>
              <a:rPr lang="en-US" altLang="zh-CN" dirty="0" smtClean="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smtClean="0"/>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3095625"/>
          </a:xfrm>
        </p:spPr>
        <p:txBody>
          <a:bodyPr/>
          <a:lstStyle/>
          <a:p>
            <a:pPr marL="0" indent="0">
              <a:lnSpc>
                <a:spcPct val="130000"/>
              </a:lnSpc>
              <a:buFont typeface="Wingdings" panose="05000000000000000000" pitchFamily="2" charset="2"/>
              <a:buChar char="Ø"/>
            </a:pPr>
            <a:r>
              <a:rPr lang="en-US" altLang="cs-CZ" sz="2000"/>
              <a:t>Aplysia has about 20,000 neurons in the nervous system consisting of nine ganglia -- four pairs of symmetrical ganglia and one large abdominal ganglion consisting of two lobes</a:t>
            </a:r>
          </a:p>
          <a:p>
            <a:pPr marL="0" indent="0">
              <a:lnSpc>
                <a:spcPct val="130000"/>
              </a:lnSpc>
              <a:buFont typeface="Wingdings" panose="05000000000000000000" pitchFamily="2" charset="2"/>
              <a:buChar char="Ø"/>
            </a:pPr>
            <a:endParaRPr lang="en-US" altLang="cs-CZ" sz="200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cs-CZ" b="1" smtClean="0"/>
              <a:t>Memory  Aging and Brain Size</a:t>
            </a:r>
            <a:endParaRPr lang="en-US" altLang="cs-CZ" smtClean="0"/>
          </a:p>
        </p:txBody>
      </p:sp>
      <p:graphicFrame>
        <p:nvGraphicFramePr>
          <p:cNvPr id="3074" name="Object 3"/>
          <p:cNvGraphicFramePr>
            <a:graphicFrameLocks noGrp="1" noChangeAspect="1"/>
          </p:cNvGraphicFramePr>
          <p:nvPr>
            <p:ph idx="1"/>
            <p:extLst/>
          </p:nvPr>
        </p:nvGraphicFramePr>
        <p:xfrm>
          <a:off x="4334119" y="1257911"/>
          <a:ext cx="6294438" cy="5765800"/>
        </p:xfrm>
        <a:graphic>
          <a:graphicData uri="http://schemas.openxmlformats.org/presentationml/2006/ole">
            <mc:AlternateContent xmlns:mc="http://schemas.openxmlformats.org/markup-compatibility/2006">
              <mc:Choice xmlns:v="urn:schemas-microsoft-com:vml" Requires="v">
                <p:oleObj spid="_x0000_s1039" name="Image" r:id="rId4" imgW="4990476" imgH="4571429" progId="Photoshop.Image.7">
                  <p:embed/>
                </p:oleObj>
              </mc:Choice>
              <mc:Fallback>
                <p:oleObj name="Image" r:id="rId4" imgW="4990476" imgH="4571429" progId="Photoshop.Image.7">
                  <p:embed/>
                  <p:pic>
                    <p:nvPicPr>
                      <p:cNvPr id="0" name=""/>
                      <p:cNvPicPr>
                        <a:picLocks noChangeAspect="1" noChangeArrowheads="1"/>
                      </p:cNvPicPr>
                      <p:nvPr/>
                    </p:nvPicPr>
                    <p:blipFill>
                      <a:blip r:embed="rId5">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334119" y="1257911"/>
                        <a:ext cx="6294438" cy="57658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extLst>
      <p:ext uri="{BB962C8B-B14F-4D97-AF65-F5344CB8AC3E}">
        <p14:creationId xmlns:p14="http://schemas.microsoft.com/office/powerpoint/2010/main" val="165258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057" t="-29296" r="-23682" b="-25130"/>
          <a:stretch/>
        </p:blipFill>
        <p:spPr>
          <a:xfrm>
            <a:off x="-3551205" y="-1865211"/>
            <a:ext cx="18108000" cy="10185750"/>
          </a:xfrm>
          <a:prstGeom prst="rect">
            <a:avLst/>
          </a:prstGeom>
        </p:spPr>
      </p:pic>
    </p:spTree>
    <p:custDataLst>
      <p:tags r:id="rId1"/>
    </p:custDataLst>
    <p:extLst>
      <p:ext uri="{BB962C8B-B14F-4D97-AF65-F5344CB8AC3E}">
        <p14:creationId xmlns:p14="http://schemas.microsoft.com/office/powerpoint/2010/main" val="247522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p:txBody>
          <a:bodyPr/>
          <a:lstStyle/>
          <a:p>
            <a:r>
              <a:rPr lang="cs-CZ" smtClean="0">
                <a:solidFill>
                  <a:srgbClr val="FF0000"/>
                </a:solidFill>
              </a:rPr>
              <a:t>Funkce prodloužené míchy</a:t>
            </a:r>
          </a:p>
        </p:txBody>
      </p:sp>
      <p:sp>
        <p:nvSpPr>
          <p:cNvPr id="15362" name="Podnadpis 2"/>
          <p:cNvSpPr>
            <a:spLocks noGrp="1"/>
          </p:cNvSpPr>
          <p:nvPr>
            <p:ph type="subTitle" idx="1"/>
          </p:nvPr>
        </p:nvSpPr>
        <p:spPr/>
        <p:txBody>
          <a:bodyPr/>
          <a:lstStyle/>
          <a:p>
            <a:endParaRPr lang="cs-CZ"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cs-CZ" b="1" i="1" dirty="0" smtClean="0"/>
              <a:t>Centrum </a:t>
            </a:r>
            <a:r>
              <a:rPr lang="cs-CZ" b="1" i="1" dirty="0" err="1" smtClean="0"/>
              <a:t>kardiomotorické</a:t>
            </a:r>
            <a:r>
              <a:rPr lang="cs-CZ" b="1" i="1" dirty="0" smtClean="0"/>
              <a:t> </a:t>
            </a:r>
            <a:r>
              <a:rPr lang="cs-CZ" dirty="0" smtClean="0"/>
              <a:t>(pro regulaci srdeční činnosti)</a:t>
            </a:r>
          </a:p>
          <a:p>
            <a:pPr lvl="1" fontAlgn="auto">
              <a:spcAft>
                <a:spcPts val="0"/>
              </a:spcAft>
              <a:buFont typeface="Arial" panose="020B0604020202020204" pitchFamily="34" charset="0"/>
              <a:buChar char="•"/>
              <a:defRPr/>
            </a:pPr>
            <a:r>
              <a:rPr lang="cs-CZ" dirty="0" smtClean="0"/>
              <a:t>Rami </a:t>
            </a:r>
            <a:r>
              <a:rPr lang="cs-CZ" dirty="0" err="1" smtClean="0"/>
              <a:t>cardiaci</a:t>
            </a:r>
            <a:r>
              <a:rPr lang="cs-CZ" dirty="0" smtClean="0"/>
              <a:t> n. </a:t>
            </a:r>
            <a:r>
              <a:rPr lang="cs-CZ" dirty="0" err="1" smtClean="0"/>
              <a:t>vagi</a:t>
            </a:r>
            <a:r>
              <a:rPr lang="cs-CZ" dirty="0" smtClean="0"/>
              <a:t>   x  </a:t>
            </a:r>
            <a:r>
              <a:rPr lang="cs-CZ" dirty="0" err="1" smtClean="0"/>
              <a:t>nn</a:t>
            </a:r>
            <a:r>
              <a:rPr lang="cs-CZ" dirty="0" smtClean="0"/>
              <a:t>. </a:t>
            </a:r>
            <a:r>
              <a:rPr lang="cs-CZ" dirty="0" err="1" smtClean="0"/>
              <a:t>cardiaci</a:t>
            </a:r>
            <a:r>
              <a:rPr lang="cs-CZ" dirty="0" smtClean="0"/>
              <a:t> </a:t>
            </a:r>
            <a:endParaRPr lang="cs-CZ" dirty="0"/>
          </a:p>
          <a:p>
            <a:pPr marL="0" indent="0" fontAlgn="auto">
              <a:spcAft>
                <a:spcPts val="0"/>
              </a:spcAft>
              <a:buFont typeface="Arial" panose="020B0604020202020204" pitchFamily="34" charset="0"/>
              <a:buNone/>
              <a:defRPr/>
            </a:pPr>
            <a:r>
              <a:rPr lang="cs-CZ" b="1" dirty="0" err="1" smtClean="0">
                <a:solidFill>
                  <a:schemeClr val="tx2"/>
                </a:solidFill>
              </a:rPr>
              <a:t>Kardioinhibiční</a:t>
            </a:r>
            <a:r>
              <a:rPr lang="cs-CZ" b="1" dirty="0" smtClean="0">
                <a:solidFill>
                  <a:schemeClr val="tx2"/>
                </a:solidFill>
              </a:rPr>
              <a:t> centrum: </a:t>
            </a:r>
            <a:r>
              <a:rPr lang="cs-CZ" dirty="0" smtClean="0"/>
              <a:t>prodloužená mícha (</a:t>
            </a:r>
            <a:r>
              <a:rPr lang="cs-CZ" dirty="0" err="1" smtClean="0"/>
              <a:t>ncl.dorsalis</a:t>
            </a:r>
            <a:r>
              <a:rPr lang="cs-CZ" dirty="0" smtClean="0"/>
              <a:t>, </a:t>
            </a:r>
            <a:r>
              <a:rPr lang="cs-CZ" dirty="0" err="1" smtClean="0"/>
              <a:t>ncl</a:t>
            </a:r>
            <a:r>
              <a:rPr lang="cs-CZ" dirty="0" smtClean="0"/>
              <a:t>. </a:t>
            </a:r>
            <a:r>
              <a:rPr lang="cs-CZ" dirty="0" err="1" smtClean="0"/>
              <a:t>ambiguus</a:t>
            </a:r>
            <a:r>
              <a:rPr lang="cs-CZ" dirty="0" smtClean="0"/>
              <a:t>) – parasympatická vlákna </a:t>
            </a:r>
            <a:r>
              <a:rPr lang="cs-CZ" dirty="0" err="1" smtClean="0"/>
              <a:t>X.hlavového</a:t>
            </a:r>
            <a:r>
              <a:rPr lang="cs-CZ" dirty="0" smtClean="0"/>
              <a:t> nervu</a:t>
            </a:r>
          </a:p>
          <a:p>
            <a:pPr marL="0" indent="0" fontAlgn="auto">
              <a:spcAft>
                <a:spcPts val="0"/>
              </a:spcAft>
              <a:buFont typeface="Arial" panose="020B0604020202020204" pitchFamily="34" charset="0"/>
              <a:buNone/>
              <a:defRPr/>
            </a:pPr>
            <a:r>
              <a:rPr lang="cs-CZ" dirty="0" smtClean="0"/>
              <a:t>	: je stále aktivní – tzv. vagový tonus</a:t>
            </a:r>
          </a:p>
          <a:p>
            <a:pPr marL="0" indent="0" fontAlgn="auto">
              <a:spcAft>
                <a:spcPts val="0"/>
              </a:spcAft>
              <a:buFont typeface="Arial" panose="020B0604020202020204" pitchFamily="34" charset="0"/>
              <a:buNone/>
              <a:defRPr/>
            </a:pPr>
            <a:r>
              <a:rPr lang="cs-CZ" dirty="0" smtClean="0"/>
              <a:t>Účinky: „negativní“ – snížení frekvence srdce, snížení kontraktility </a:t>
            </a:r>
          </a:p>
          <a:p>
            <a:pPr fontAlgn="auto">
              <a:spcAft>
                <a:spcPts val="0"/>
              </a:spcAft>
              <a:buFont typeface="Arial" panose="020B0604020202020204" pitchFamily="34" charset="0"/>
              <a:buChar char="•"/>
              <a:defRPr/>
            </a:pPr>
            <a:endParaRPr lang="cs-CZ"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3838</Words>
  <Application>Microsoft Office PowerPoint</Application>
  <PresentationFormat>Širokoúhlá obrazovka</PresentationFormat>
  <Paragraphs>812</Paragraphs>
  <Slides>65</Slides>
  <Notes>9</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65</vt:i4>
      </vt:variant>
    </vt:vector>
  </HeadingPairs>
  <TitlesOfParts>
    <vt:vector size="77" baseType="lpstr">
      <vt:lpstr>SimSun</vt:lpstr>
      <vt:lpstr>Arial</vt:lpstr>
      <vt:lpstr>Arial CE</vt:lpstr>
      <vt:lpstr>Bangkok CE</vt:lpstr>
      <vt:lpstr>Calibri</vt:lpstr>
      <vt:lpstr>Calibri Light</vt:lpstr>
      <vt:lpstr>Symbol</vt:lpstr>
      <vt:lpstr>Times New Roman</vt:lpstr>
      <vt:lpstr>Times New Roman CE</vt:lpstr>
      <vt:lpstr>Wingdings</vt:lpstr>
      <vt:lpstr>Motiv Office</vt:lpstr>
      <vt:lpstr>Image</vt:lpstr>
      <vt:lpstr>Nervový systém – přehled funkcí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Funkce prodloužené míchy</vt:lpstr>
      <vt:lpstr>INTEGRACE REGULACÍ  V KARDIOVASKULÁRNÍM SYSTÉMU</vt:lpstr>
      <vt:lpstr>INTEGRACE REGULACÍ  V KARDIOVASKULÁRNÍM SYSTÉMU</vt:lpstr>
      <vt:lpstr>INTEGRACE REGULACÍ  V KARDIOVASKULÁRNÍM SYSTÉMU</vt:lpstr>
      <vt:lpstr>INTEGRACE REGULACÍ  V KARDIOVASKULÁRNÍM SYSTÉMU</vt:lpstr>
      <vt:lpstr>část centrálního systému, která se uplatňuje při regulaci krevního oběhu, dýchání, trávení (reflexy zvracení a polykání)  •obsahuje komplex struktur označovaných jako dýchací centrum, které se podílejí na regulaci dýchání •centra obranných reflexů (kýchání, kašlání)  reflex kašle – zprostředkováván 10. hlavovým nervem, jehož vlákna inervují i mezižeberní svaly, při podráždění jsou vzruchy přeneseny i na sval  reflex kýchání - obdobný jako reflex kašle, ale ještě je inervován i trigeminem → podráždění i svalů hltanu a hrtanu  •podílí se na mimice obličeje, fonaci a společně s mozečkem na rovnováze </vt:lpstr>
      <vt:lpstr> • reflex zvracení aktivuje se vzruchy z receptorů trávicí trubice, které reagují na chemorecepční zóny (např.: změna pH)  toto zvracení, které vychází z oblongaty, se nazývá centrální zvracení a protože vychází z chemické změny, dá se ovlivnit centrálními emetiky (léky)  periferní zvracení vychází z mechanického podráždění  </vt:lpstr>
      <vt:lpstr>FUNKCE BAZÁLNÍCH GANGLIÍ</vt:lpstr>
      <vt:lpstr>Prezentace aplikace PowerPoint</vt:lpstr>
      <vt:lpstr>Bazální ganglia</vt:lpstr>
      <vt:lpstr>Zapojení bazálních ganglií</vt:lpstr>
      <vt:lpstr>Prezentace aplikace PowerPoint</vt:lpstr>
      <vt:lpstr>Bazální ganglia</vt:lpstr>
      <vt:lpstr>Transmitery bazálních ganglií</vt:lpstr>
      <vt:lpstr>Transmitery bazálních ganglií</vt:lpstr>
      <vt:lpstr>Bazální ganglia</vt:lpstr>
      <vt:lpstr>FUNKCE MOZEČKU</vt:lpstr>
      <vt:lpstr>Prezentace aplikace PowerPoint</vt:lpstr>
      <vt:lpstr>Mozeček - cerebellum</vt:lpstr>
      <vt:lpstr>Prezentace aplikace PowerPoint</vt:lpstr>
      <vt:lpstr>Mozeček - funkce</vt:lpstr>
      <vt:lpstr>Mozeček - poruchy</vt:lpstr>
      <vt:lpstr>FUNKCE MOZKOVÉ KŮRY </vt:lpstr>
      <vt:lpstr>Prezentace aplikace PowerPoint</vt:lpstr>
      <vt:lpstr>Prezentace aplikace PowerPoint</vt:lpstr>
      <vt:lpstr>Prezentace aplikace PowerPoint</vt:lpstr>
      <vt:lpstr>Mozková kůra</vt:lpstr>
      <vt:lpstr>Funkce mozkové kůry</vt:lpstr>
      <vt:lpstr>Vyšší nervová činnost</vt:lpstr>
      <vt:lpstr>Prezentace aplikace PowerPoint</vt:lpstr>
      <vt:lpstr>Funkce mozkové kůry</vt:lpstr>
      <vt:lpstr>Komunikace</vt:lpstr>
      <vt:lpstr>Paul Broca (1824 – 1880)</vt:lpstr>
      <vt:lpstr>Carl Wernicke (1848-1905)</vt:lpstr>
      <vt:lpstr>Prezentace aplikace PowerPoint</vt:lpstr>
      <vt:lpstr>Algoritmus zpracování slyšeného</vt:lpstr>
      <vt:lpstr>Prezentace aplikace PowerPoint</vt:lpstr>
      <vt:lpstr>Prezentace aplikace PowerPoint</vt:lpstr>
      <vt:lpstr>Prezentace aplikace PowerPoint</vt:lpstr>
      <vt:lpstr>Pohlavní rozdíly v řeči</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PAMĚŤsenzorická</vt:lpstr>
      <vt:lpstr> PAMĚŤ krátkodobá </vt:lpstr>
      <vt:lpstr>PAMĚŤ dlouhodobá</vt:lpstr>
      <vt:lpstr>Multi-store (Atkinson-Shiffrin memory model 1968)</vt:lpstr>
      <vt:lpstr>Prezentace aplikace PowerPoint</vt:lpstr>
      <vt:lpstr>PAMĚŤ</vt:lpstr>
      <vt:lpstr>UČENÍ – 2 typy experimentálního učení</vt:lpstr>
      <vt:lpstr>Ivan Pavlov: klasické podmiňování 1904</vt:lpstr>
      <vt:lpstr>Operační podmiňování (dle Skinnera )</vt:lpstr>
      <vt:lpstr>Aplysia californica</vt:lpstr>
      <vt:lpstr>Memory  Aging and Brain Size</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 Nováková</cp:lastModifiedBy>
  <cp:revision>43</cp:revision>
  <dcterms:created xsi:type="dcterms:W3CDTF">2016-03-21T06:34:29Z</dcterms:created>
  <dcterms:modified xsi:type="dcterms:W3CDTF">2018-10-04T12:04:18Z</dcterms:modified>
</cp:coreProperties>
</file>