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7" r:id="rId5"/>
    <p:sldId id="262" r:id="rId6"/>
    <p:sldId id="268" r:id="rId7"/>
    <p:sldId id="257" r:id="rId8"/>
    <p:sldId id="258" r:id="rId9"/>
    <p:sldId id="259" r:id="rId10"/>
    <p:sldId id="264" r:id="rId11"/>
    <p:sldId id="260" r:id="rId12"/>
    <p:sldId id="266" r:id="rId13"/>
    <p:sldId id="269" r:id="rId14"/>
    <p:sldId id="270" r:id="rId15"/>
    <p:sldId id="271" r:id="rId16"/>
    <p:sldId id="273" r:id="rId17"/>
    <p:sldId id="274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30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4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23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00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5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5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09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41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1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46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02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12E4C-6375-4F41-A787-91C95E74BF83}" type="datetimeFigureOut">
              <a:rPr lang="cs-CZ" smtClean="0"/>
              <a:t>09.04.20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D62CD-5DBB-4D35-A7D0-7179CD590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61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Akutní jaterní selhání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728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 anchor="ctr"/>
          <a:lstStyle/>
          <a:p>
            <a:r>
              <a:rPr lang="cs-CZ" dirty="0" smtClean="0"/>
              <a:t>Zahájena detoxikace GIT, </a:t>
            </a:r>
            <a:r>
              <a:rPr lang="cs-CZ" dirty="0" err="1" smtClean="0"/>
              <a:t>suplementace</a:t>
            </a:r>
            <a:r>
              <a:rPr lang="cs-CZ" dirty="0" smtClean="0"/>
              <a:t> vitamínu K a </a:t>
            </a:r>
            <a:r>
              <a:rPr lang="cs-CZ" dirty="0" err="1" smtClean="0"/>
              <a:t>thiaminu</a:t>
            </a:r>
            <a:r>
              <a:rPr lang="cs-CZ" dirty="0" smtClean="0"/>
              <a:t>. Pacient </a:t>
            </a:r>
            <a:r>
              <a:rPr lang="cs-CZ" dirty="0" err="1" smtClean="0"/>
              <a:t>oligurický</a:t>
            </a:r>
            <a:r>
              <a:rPr lang="cs-CZ" dirty="0" smtClean="0"/>
              <a:t>, podán </a:t>
            </a:r>
            <a:r>
              <a:rPr lang="cs-CZ" dirty="0" err="1" smtClean="0"/>
              <a:t>terlipresin</a:t>
            </a:r>
            <a:r>
              <a:rPr lang="cs-CZ" dirty="0" smtClean="0"/>
              <a:t> s obnovením diurézy.</a:t>
            </a:r>
          </a:p>
          <a:p>
            <a:r>
              <a:rPr lang="cs-CZ" dirty="0" smtClean="0"/>
              <a:t>Pro </a:t>
            </a:r>
            <a:r>
              <a:rPr lang="cs-CZ" dirty="0"/>
              <a:t>podezření na </a:t>
            </a:r>
            <a:r>
              <a:rPr lang="cs-CZ" dirty="0" err="1" smtClean="0"/>
              <a:t>spont</a:t>
            </a:r>
            <a:r>
              <a:rPr lang="cs-CZ" dirty="0" smtClean="0"/>
              <a:t>. bakteriální peritonitidu empiricky </a:t>
            </a:r>
            <a:r>
              <a:rPr lang="cs-CZ" dirty="0"/>
              <a:t>nasazen </a:t>
            </a:r>
            <a:r>
              <a:rPr lang="cs-CZ" dirty="0" err="1" smtClean="0"/>
              <a:t>cefotaxim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264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ascitu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Leukocyty - 10^9/l               0.7</a:t>
            </a:r>
          </a:p>
          <a:p>
            <a:r>
              <a:rPr lang="cs-CZ" dirty="0" smtClean="0"/>
              <a:t>Erytrocyty - 10^12               0.01</a:t>
            </a:r>
          </a:p>
          <a:p>
            <a:r>
              <a:rPr lang="cs-CZ" dirty="0" smtClean="0"/>
              <a:t>Hemoglobin g/l                    0.93</a:t>
            </a:r>
          </a:p>
          <a:p>
            <a:r>
              <a:rPr lang="cs-CZ" dirty="0" err="1" smtClean="0"/>
              <a:t>Trombocity</a:t>
            </a:r>
            <a:r>
              <a:rPr lang="cs-CZ" dirty="0" smtClean="0"/>
              <a:t> 10^9/l               0.52</a:t>
            </a:r>
          </a:p>
          <a:p>
            <a:r>
              <a:rPr lang="cs-CZ" dirty="0" err="1" smtClean="0"/>
              <a:t>Neutrofily</a:t>
            </a:r>
            <a:r>
              <a:rPr lang="cs-CZ" dirty="0" smtClean="0"/>
              <a:t>   %                     80</a:t>
            </a:r>
          </a:p>
          <a:p>
            <a:r>
              <a:rPr lang="cs-CZ" dirty="0" smtClean="0"/>
              <a:t>Lymfocyty %                     32.5</a:t>
            </a:r>
          </a:p>
          <a:p>
            <a:r>
              <a:rPr lang="cs-CZ" dirty="0" smtClean="0"/>
              <a:t>Monocyty %                      12</a:t>
            </a:r>
          </a:p>
          <a:p>
            <a:r>
              <a:rPr lang="cs-CZ" dirty="0" smtClean="0"/>
              <a:t>Eozinofily %                     15.5</a:t>
            </a:r>
          </a:p>
          <a:p>
            <a:r>
              <a:rPr lang="cs-CZ" dirty="0" err="1" smtClean="0"/>
              <a:t>Bazofily</a:t>
            </a:r>
            <a:r>
              <a:rPr lang="cs-CZ" dirty="0"/>
              <a:t> </a:t>
            </a:r>
            <a:r>
              <a:rPr lang="cs-CZ" dirty="0" smtClean="0"/>
              <a:t> %                        0</a:t>
            </a:r>
          </a:p>
          <a:p>
            <a:r>
              <a:rPr lang="cs-CZ" dirty="0" err="1" smtClean="0"/>
              <a:t>Neutrofily</a:t>
            </a:r>
            <a:r>
              <a:rPr lang="cs-CZ" dirty="0" smtClean="0"/>
              <a:t>    x10 9               0.56</a:t>
            </a:r>
          </a:p>
        </p:txBody>
      </p:sp>
    </p:spTree>
    <p:extLst>
      <p:ext uri="{BB962C8B-B14F-4D97-AF65-F5344CB8AC3E}">
        <p14:creationId xmlns:p14="http://schemas.microsoft.com/office/powerpoint/2010/main" val="220679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Po 4 dnech postupně zlepšen, snížena ventilační podpora a zahájen </a:t>
            </a:r>
            <a:r>
              <a:rPr lang="cs-CZ" dirty="0" err="1" smtClean="0"/>
              <a:t>weaning</a:t>
            </a:r>
            <a:r>
              <a:rPr lang="cs-CZ" dirty="0" smtClean="0"/>
              <a:t>. V dalším průběhu zhoršení </a:t>
            </a:r>
            <a:r>
              <a:rPr lang="cs-CZ" dirty="0" err="1" smtClean="0"/>
              <a:t>oxygenační</a:t>
            </a:r>
            <a:r>
              <a:rPr lang="cs-CZ" dirty="0" smtClean="0"/>
              <a:t> poruchy při ventilátorové pneumonii. Po cílené antibiotické terapii zlepšena </a:t>
            </a:r>
            <a:r>
              <a:rPr lang="cs-CZ" dirty="0" err="1" smtClean="0"/>
              <a:t>oxygenace</a:t>
            </a:r>
            <a:r>
              <a:rPr lang="cs-CZ" dirty="0" smtClean="0"/>
              <a:t>, </a:t>
            </a:r>
            <a:r>
              <a:rPr lang="cs-CZ" dirty="0"/>
              <a:t>vysazena </a:t>
            </a:r>
            <a:r>
              <a:rPr lang="cs-CZ" dirty="0" err="1"/>
              <a:t>sedace</a:t>
            </a:r>
            <a:r>
              <a:rPr lang="cs-CZ" dirty="0"/>
              <a:t>, pacient nabývá dobrého kontaktu, </a:t>
            </a:r>
            <a:r>
              <a:rPr lang="cs-CZ" dirty="0" smtClean="0"/>
              <a:t>po dalších 7 dnech odpojen </a:t>
            </a:r>
            <a:r>
              <a:rPr lang="cs-CZ" dirty="0"/>
              <a:t>a </a:t>
            </a:r>
            <a:r>
              <a:rPr lang="cs-CZ" dirty="0" err="1"/>
              <a:t>extubován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763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Transplantace jater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cs-CZ" altLang="cs-CZ" smtClean="0"/>
              <a:t>King´s College kritéria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Jako přemosťující terapie – detoxifikační systémy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990A58-B5BD-420D-88E5-56414DAC761B}" type="slidenum">
              <a:rPr lang="en-US" altLang="cs-CZ" smtClean="0"/>
              <a:pPr>
                <a:defRPr/>
              </a:pPr>
              <a:t>13</a:t>
            </a:fld>
            <a:endParaRPr lang="en-US" altLang="cs-CZ"/>
          </a:p>
        </p:txBody>
      </p:sp>
      <p:pic>
        <p:nvPicPr>
          <p:cNvPr id="3072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2154238"/>
            <a:ext cx="3744565" cy="263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93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cs-CZ" dirty="0" err="1" smtClean="0"/>
              <a:t>Syndrom</a:t>
            </a:r>
            <a:r>
              <a:rPr lang="cs-CZ" altLang="cs-CZ" dirty="0" smtClean="0"/>
              <a:t> s</a:t>
            </a:r>
            <a:r>
              <a:rPr lang="en-US" altLang="cs-CZ" dirty="0" smtClean="0"/>
              <a:t> </a:t>
            </a:r>
            <a:r>
              <a:rPr lang="en-US" altLang="cs-CZ" dirty="0" err="1"/>
              <a:t>komplexní</a:t>
            </a:r>
            <a:r>
              <a:rPr lang="en-US" altLang="cs-CZ" dirty="0"/>
              <a:t> </a:t>
            </a:r>
            <a:r>
              <a:rPr lang="en-US" altLang="cs-CZ" dirty="0" err="1" smtClean="0"/>
              <a:t>pateogenez</a:t>
            </a:r>
            <a:r>
              <a:rPr lang="cs-CZ" altLang="cs-CZ" dirty="0" smtClean="0"/>
              <a:t>í</a:t>
            </a:r>
            <a:endParaRPr lang="en-US" altLang="cs-CZ" dirty="0"/>
          </a:p>
          <a:p>
            <a:r>
              <a:rPr lang="en-US" altLang="cs-CZ" dirty="0" err="1"/>
              <a:t>Akutní</a:t>
            </a:r>
            <a:r>
              <a:rPr lang="en-US" altLang="cs-CZ" dirty="0"/>
              <a:t> </a:t>
            </a:r>
            <a:r>
              <a:rPr lang="en-US" altLang="cs-CZ" dirty="0" err="1"/>
              <a:t>dysfunkce</a:t>
            </a:r>
            <a:r>
              <a:rPr lang="en-US" altLang="cs-CZ" dirty="0"/>
              <a:t> CNS, </a:t>
            </a:r>
            <a:r>
              <a:rPr lang="en-US" altLang="cs-CZ" dirty="0" err="1"/>
              <a:t>charakterizovaná</a:t>
            </a:r>
            <a:r>
              <a:rPr lang="en-US" altLang="cs-CZ" dirty="0"/>
              <a:t>:</a:t>
            </a:r>
          </a:p>
          <a:p>
            <a:pPr lvl="1"/>
            <a:r>
              <a:rPr lang="en-US" altLang="cs-CZ" dirty="0" err="1"/>
              <a:t>změna</a:t>
            </a:r>
            <a:r>
              <a:rPr lang="en-US" altLang="cs-CZ" dirty="0"/>
              <a:t> </a:t>
            </a:r>
            <a:r>
              <a:rPr lang="en-US" altLang="cs-CZ" dirty="0" err="1"/>
              <a:t>oproti</a:t>
            </a:r>
            <a:r>
              <a:rPr lang="en-US" altLang="cs-CZ" dirty="0"/>
              <a:t> </a:t>
            </a:r>
            <a:r>
              <a:rPr lang="en-US" altLang="cs-CZ" dirty="0" err="1"/>
              <a:t>původnímu</a:t>
            </a:r>
            <a:r>
              <a:rPr lang="en-US" altLang="cs-CZ" dirty="0"/>
              <a:t> </a:t>
            </a:r>
            <a:r>
              <a:rPr lang="en-US" altLang="cs-CZ" dirty="0" err="1"/>
              <a:t>stavu</a:t>
            </a:r>
            <a:r>
              <a:rPr lang="en-US" altLang="cs-CZ" dirty="0"/>
              <a:t> </a:t>
            </a:r>
            <a:r>
              <a:rPr lang="en-US" altLang="cs-CZ" dirty="0" err="1"/>
              <a:t>nebo</a:t>
            </a:r>
            <a:r>
              <a:rPr lang="en-US" altLang="cs-CZ" dirty="0"/>
              <a:t> </a:t>
            </a:r>
            <a:r>
              <a:rPr lang="en-US" altLang="cs-CZ" dirty="0" err="1"/>
              <a:t>fluktuace</a:t>
            </a:r>
            <a:r>
              <a:rPr lang="en-US" altLang="cs-CZ" dirty="0"/>
              <a:t> </a:t>
            </a:r>
            <a:r>
              <a:rPr lang="en-US" altLang="cs-CZ" dirty="0" err="1"/>
              <a:t>mentálního</a:t>
            </a:r>
            <a:r>
              <a:rPr lang="en-US" altLang="cs-CZ" dirty="0"/>
              <a:t> </a:t>
            </a:r>
            <a:r>
              <a:rPr lang="en-US" altLang="cs-CZ" dirty="0" err="1"/>
              <a:t>stavu</a:t>
            </a:r>
            <a:endParaRPr lang="en-US" altLang="cs-CZ" dirty="0"/>
          </a:p>
          <a:p>
            <a:pPr lvl="1"/>
            <a:r>
              <a:rPr lang="en-US" altLang="cs-CZ" dirty="0" err="1"/>
              <a:t>dezorganizované</a:t>
            </a:r>
            <a:r>
              <a:rPr lang="en-US" altLang="cs-CZ" dirty="0"/>
              <a:t> </a:t>
            </a:r>
            <a:r>
              <a:rPr lang="en-US" altLang="cs-CZ" dirty="0" err="1"/>
              <a:t>myšlení</a:t>
            </a:r>
            <a:r>
              <a:rPr lang="en-US" altLang="cs-CZ" dirty="0"/>
              <a:t> </a:t>
            </a:r>
            <a:endParaRPr lang="cs-CZ" altLang="cs-CZ" dirty="0" smtClean="0"/>
          </a:p>
          <a:p>
            <a:pPr lvl="1"/>
            <a:r>
              <a:rPr lang="en-US" altLang="cs-CZ" dirty="0" err="1" smtClean="0"/>
              <a:t>kolísající</a:t>
            </a:r>
            <a:r>
              <a:rPr lang="en-US" altLang="cs-CZ" dirty="0" smtClean="0"/>
              <a:t> </a:t>
            </a:r>
            <a:r>
              <a:rPr lang="en-US" altLang="cs-CZ" dirty="0" err="1"/>
              <a:t>pozornost</a:t>
            </a:r>
            <a:r>
              <a:rPr lang="en-US" altLang="cs-CZ" dirty="0"/>
              <a:t>, </a:t>
            </a:r>
            <a:r>
              <a:rPr lang="en-US" altLang="cs-CZ" dirty="0" err="1"/>
              <a:t>neschopnost</a:t>
            </a:r>
            <a:r>
              <a:rPr lang="en-US" altLang="cs-CZ" dirty="0"/>
              <a:t> </a:t>
            </a:r>
            <a:r>
              <a:rPr lang="en-US" altLang="cs-CZ" dirty="0" err="1"/>
              <a:t>soustředění</a:t>
            </a:r>
            <a:endParaRPr lang="en-US" altLang="cs-CZ" dirty="0"/>
          </a:p>
          <a:p>
            <a:pPr lvl="1"/>
            <a:r>
              <a:rPr lang="en-US" altLang="cs-CZ" dirty="0" err="1"/>
              <a:t>poruchy</a:t>
            </a:r>
            <a:r>
              <a:rPr lang="en-US" altLang="cs-CZ" dirty="0"/>
              <a:t> </a:t>
            </a:r>
            <a:r>
              <a:rPr lang="en-US" altLang="cs-CZ" dirty="0" err="1"/>
              <a:t>myšlení</a:t>
            </a:r>
            <a:r>
              <a:rPr lang="en-US" altLang="cs-CZ" dirty="0"/>
              <a:t> (</a:t>
            </a:r>
            <a:r>
              <a:rPr lang="en-US" altLang="cs-CZ" dirty="0" err="1"/>
              <a:t>paměti</a:t>
            </a:r>
            <a:r>
              <a:rPr lang="en-US" altLang="cs-CZ" dirty="0"/>
              <a:t>, </a:t>
            </a:r>
            <a:r>
              <a:rPr lang="en-US" altLang="cs-CZ" dirty="0" err="1"/>
              <a:t>jazyka</a:t>
            </a:r>
            <a:r>
              <a:rPr lang="en-US" altLang="cs-CZ" dirty="0"/>
              <a:t>, </a:t>
            </a:r>
            <a:r>
              <a:rPr lang="en-US" altLang="cs-CZ" dirty="0" err="1"/>
              <a:t>kognitivní</a:t>
            </a:r>
            <a:r>
              <a:rPr lang="en-US" altLang="cs-CZ" dirty="0"/>
              <a:t> deficit) </a:t>
            </a:r>
            <a:r>
              <a:rPr lang="en-US" altLang="cs-CZ" dirty="0" err="1"/>
              <a:t>nebo</a:t>
            </a:r>
            <a:r>
              <a:rPr lang="en-US" altLang="cs-CZ" dirty="0"/>
              <a:t> </a:t>
            </a:r>
            <a:r>
              <a:rPr lang="en-US" altLang="cs-CZ" dirty="0" err="1"/>
              <a:t>poruchy</a:t>
            </a:r>
            <a:r>
              <a:rPr lang="en-US" altLang="cs-CZ" dirty="0"/>
              <a:t> </a:t>
            </a:r>
            <a:r>
              <a:rPr lang="en-US" altLang="cs-CZ" dirty="0" err="1"/>
              <a:t>vnímání</a:t>
            </a:r>
            <a:r>
              <a:rPr lang="en-US" altLang="cs-CZ" dirty="0"/>
              <a:t> (</a:t>
            </a:r>
            <a:r>
              <a:rPr lang="en-US" altLang="cs-CZ" dirty="0" err="1"/>
              <a:t>halucinace</a:t>
            </a:r>
            <a:r>
              <a:rPr lang="en-US" altLang="cs-CZ" dirty="0"/>
              <a:t>, </a:t>
            </a:r>
            <a:r>
              <a:rPr lang="en-US" altLang="cs-CZ" dirty="0" err="1"/>
              <a:t>bludy</a:t>
            </a:r>
            <a:r>
              <a:rPr lang="en-US" altLang="cs-CZ" dirty="0"/>
              <a:t>)</a:t>
            </a:r>
          </a:p>
          <a:p>
            <a:pPr lvl="1"/>
            <a:r>
              <a:rPr lang="en-US" altLang="cs-CZ" dirty="0" err="1"/>
              <a:t>často</a:t>
            </a:r>
            <a:r>
              <a:rPr lang="en-US" altLang="cs-CZ" dirty="0"/>
              <a:t> </a:t>
            </a:r>
            <a:r>
              <a:rPr lang="en-US" altLang="cs-CZ" dirty="0" err="1"/>
              <a:t>přidružené</a:t>
            </a:r>
            <a:r>
              <a:rPr lang="en-US" altLang="cs-CZ" dirty="0"/>
              <a:t> - </a:t>
            </a:r>
            <a:r>
              <a:rPr lang="en-US" altLang="cs-CZ" dirty="0" err="1"/>
              <a:t>narušení</a:t>
            </a:r>
            <a:r>
              <a:rPr lang="en-US" altLang="cs-CZ" dirty="0"/>
              <a:t> </a:t>
            </a:r>
            <a:r>
              <a:rPr lang="en-US" altLang="cs-CZ" dirty="0" err="1"/>
              <a:t>spánku</a:t>
            </a:r>
            <a:r>
              <a:rPr lang="en-US" altLang="cs-CZ" dirty="0"/>
              <a:t>, </a:t>
            </a:r>
            <a:r>
              <a:rPr lang="en-US" altLang="cs-CZ" dirty="0" err="1"/>
              <a:t>emoční</a:t>
            </a:r>
            <a:r>
              <a:rPr lang="en-US" altLang="cs-CZ" dirty="0"/>
              <a:t> </a:t>
            </a:r>
            <a:r>
              <a:rPr lang="en-US" altLang="cs-CZ" dirty="0" err="1"/>
              <a:t>změny</a:t>
            </a:r>
            <a:endParaRPr lang="en-US" altLang="cs-CZ" dirty="0"/>
          </a:p>
          <a:p>
            <a:r>
              <a:rPr lang="en-US" altLang="cs-CZ" dirty="0" err="1"/>
              <a:t>Hyperaktivní</a:t>
            </a:r>
            <a:r>
              <a:rPr lang="en-US" altLang="cs-CZ" dirty="0"/>
              <a:t>, </a:t>
            </a:r>
            <a:r>
              <a:rPr lang="en-US" altLang="cs-CZ" dirty="0" err="1"/>
              <a:t>hypoaktivní</a:t>
            </a:r>
            <a:r>
              <a:rPr lang="en-US" altLang="cs-CZ" dirty="0"/>
              <a:t>, </a:t>
            </a:r>
            <a:r>
              <a:rPr lang="en-US" altLang="cs-CZ" dirty="0" err="1"/>
              <a:t>smíšené</a:t>
            </a:r>
            <a:endParaRPr lang="en-US" altLang="cs-CZ" dirty="0"/>
          </a:p>
          <a:p>
            <a:r>
              <a:rPr lang="en-US" altLang="cs-CZ" dirty="0" err="1"/>
              <a:t>Vysoká</a:t>
            </a:r>
            <a:r>
              <a:rPr lang="en-US" altLang="cs-CZ" dirty="0"/>
              <a:t> incidence</a:t>
            </a:r>
          </a:p>
          <a:p>
            <a:pPr lvl="1"/>
            <a:r>
              <a:rPr lang="en-US" altLang="cs-CZ" dirty="0"/>
              <a:t>20 - 50% </a:t>
            </a:r>
            <a:r>
              <a:rPr lang="en-US" altLang="cs-CZ" dirty="0" err="1"/>
              <a:t>neventilovaných</a:t>
            </a:r>
            <a:endParaRPr lang="en-US" altLang="cs-CZ" dirty="0"/>
          </a:p>
          <a:p>
            <a:pPr lvl="1"/>
            <a:r>
              <a:rPr lang="en-US" altLang="cs-CZ" dirty="0"/>
              <a:t>60 - 80% </a:t>
            </a:r>
            <a:r>
              <a:rPr lang="en-US" altLang="cs-CZ" dirty="0" err="1"/>
              <a:t>ventilovaných</a:t>
            </a:r>
            <a:r>
              <a:rPr lang="en-US" altLang="cs-CZ" dirty="0"/>
              <a:t> </a:t>
            </a:r>
            <a:r>
              <a:rPr lang="en-US" altLang="cs-CZ" dirty="0" err="1"/>
              <a:t>pacientů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ICU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456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deliria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cs-CZ" dirty="0" err="1"/>
              <a:t>Léčba</a:t>
            </a:r>
            <a:r>
              <a:rPr lang="en-US" altLang="cs-CZ" dirty="0"/>
              <a:t> </a:t>
            </a:r>
            <a:r>
              <a:rPr lang="en-US" altLang="cs-CZ" dirty="0" err="1"/>
              <a:t>vyvolávající</a:t>
            </a:r>
            <a:r>
              <a:rPr lang="en-US" altLang="cs-CZ" dirty="0"/>
              <a:t> </a:t>
            </a:r>
            <a:r>
              <a:rPr lang="en-US" altLang="cs-CZ" dirty="0" err="1"/>
              <a:t>příčiny</a:t>
            </a:r>
            <a:endParaRPr lang="en-US" altLang="cs-CZ" dirty="0"/>
          </a:p>
          <a:p>
            <a:r>
              <a:rPr lang="en-US" altLang="cs-CZ" dirty="0" err="1"/>
              <a:t>Časná</a:t>
            </a:r>
            <a:r>
              <a:rPr lang="en-US" altLang="cs-CZ" dirty="0"/>
              <a:t> </a:t>
            </a:r>
            <a:r>
              <a:rPr lang="en-US" altLang="cs-CZ" u="sng" dirty="0" err="1"/>
              <a:t>mobilizace</a:t>
            </a:r>
            <a:endParaRPr lang="en-US" altLang="cs-CZ" dirty="0"/>
          </a:p>
          <a:p>
            <a:r>
              <a:rPr lang="en-US" altLang="cs-CZ" dirty="0" err="1"/>
              <a:t>Vyhnout</a:t>
            </a:r>
            <a:r>
              <a:rPr lang="en-US" altLang="cs-CZ" dirty="0"/>
              <a:t> se </a:t>
            </a:r>
            <a:r>
              <a:rPr lang="en-US" altLang="cs-CZ" dirty="0" err="1"/>
              <a:t>omezovacím</a:t>
            </a:r>
            <a:r>
              <a:rPr lang="en-US" altLang="cs-CZ" dirty="0"/>
              <a:t> </a:t>
            </a:r>
            <a:r>
              <a:rPr lang="en-US" altLang="cs-CZ" dirty="0" err="1"/>
              <a:t>prostředkům</a:t>
            </a:r>
            <a:r>
              <a:rPr lang="en-US" altLang="cs-CZ" dirty="0"/>
              <a:t> (</a:t>
            </a:r>
            <a:r>
              <a:rPr lang="en-US" altLang="cs-CZ" dirty="0" err="1"/>
              <a:t>kurtace</a:t>
            </a:r>
            <a:r>
              <a:rPr lang="en-US" altLang="cs-CZ" dirty="0"/>
              <a:t>)</a:t>
            </a:r>
          </a:p>
          <a:p>
            <a:r>
              <a:rPr lang="en-US" altLang="cs-CZ" dirty="0" err="1"/>
              <a:t>Navození</a:t>
            </a:r>
            <a:r>
              <a:rPr lang="en-US" altLang="cs-CZ" dirty="0"/>
              <a:t> </a:t>
            </a:r>
            <a:r>
              <a:rPr lang="en-US" altLang="cs-CZ" dirty="0" err="1"/>
              <a:t>režimu</a:t>
            </a:r>
            <a:r>
              <a:rPr lang="en-US" altLang="cs-CZ" dirty="0"/>
              <a:t> den / </a:t>
            </a:r>
            <a:r>
              <a:rPr lang="en-US" altLang="cs-CZ" dirty="0" err="1"/>
              <a:t>noc</a:t>
            </a:r>
            <a:endParaRPr lang="en-US" altLang="cs-CZ" dirty="0"/>
          </a:p>
          <a:p>
            <a:r>
              <a:rPr lang="en-US" altLang="cs-CZ" dirty="0" err="1"/>
              <a:t>Časné</a:t>
            </a:r>
            <a:r>
              <a:rPr lang="en-US" altLang="cs-CZ" dirty="0"/>
              <a:t> </a:t>
            </a:r>
            <a:r>
              <a:rPr lang="en-US" altLang="cs-CZ" dirty="0" err="1"/>
              <a:t>poskytnutí</a:t>
            </a:r>
            <a:r>
              <a:rPr lang="en-US" altLang="cs-CZ" dirty="0"/>
              <a:t> </a:t>
            </a:r>
            <a:r>
              <a:rPr lang="en-US" altLang="cs-CZ" dirty="0" err="1"/>
              <a:t>vizuálních</a:t>
            </a:r>
            <a:r>
              <a:rPr lang="en-US" altLang="cs-CZ" dirty="0"/>
              <a:t> (a </a:t>
            </a:r>
            <a:r>
              <a:rPr lang="en-US" altLang="cs-CZ" dirty="0" err="1"/>
              <a:t>audiálních</a:t>
            </a:r>
            <a:r>
              <a:rPr lang="en-US" altLang="cs-CZ" dirty="0"/>
              <a:t>) </a:t>
            </a:r>
            <a:r>
              <a:rPr lang="en-US" altLang="cs-CZ" dirty="0" err="1"/>
              <a:t>pomůcek</a:t>
            </a:r>
            <a:endParaRPr lang="en-US" altLang="cs-CZ" dirty="0"/>
          </a:p>
          <a:p>
            <a:r>
              <a:rPr lang="en-US" altLang="cs-CZ" dirty="0" err="1"/>
              <a:t>Opakované</a:t>
            </a:r>
            <a:r>
              <a:rPr lang="en-US" altLang="cs-CZ" dirty="0"/>
              <a:t> </a:t>
            </a:r>
            <a:r>
              <a:rPr lang="en-US" altLang="cs-CZ" dirty="0" err="1"/>
              <a:t>vysvětlování</a:t>
            </a:r>
            <a:r>
              <a:rPr lang="en-US" altLang="cs-CZ" dirty="0"/>
              <a:t>, </a:t>
            </a:r>
            <a:r>
              <a:rPr lang="en-US" altLang="cs-CZ" dirty="0" err="1"/>
              <a:t>uklidnění</a:t>
            </a:r>
            <a:endParaRPr lang="en-US" altLang="cs-CZ" dirty="0"/>
          </a:p>
          <a:p>
            <a:r>
              <a:rPr lang="en-US" altLang="cs-CZ" dirty="0" err="1"/>
              <a:t>Eliminace</a:t>
            </a:r>
            <a:r>
              <a:rPr lang="en-US" altLang="cs-CZ" dirty="0"/>
              <a:t> </a:t>
            </a:r>
            <a:r>
              <a:rPr lang="en-US" altLang="cs-CZ" dirty="0" err="1"/>
              <a:t>hluku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ICU</a:t>
            </a:r>
          </a:p>
          <a:p>
            <a:r>
              <a:rPr lang="en-US" altLang="cs-CZ" dirty="0" err="1"/>
              <a:t>Nepoužívat</a:t>
            </a:r>
            <a:r>
              <a:rPr lang="en-US" altLang="cs-CZ" dirty="0"/>
              <a:t> </a:t>
            </a:r>
            <a:r>
              <a:rPr lang="en-US" altLang="cs-CZ" dirty="0" err="1"/>
              <a:t>benzodiazepiny</a:t>
            </a:r>
            <a:r>
              <a:rPr lang="en-US" altLang="cs-CZ" dirty="0"/>
              <a:t>, </a:t>
            </a:r>
            <a:r>
              <a:rPr lang="en-US" altLang="cs-CZ" dirty="0" err="1"/>
              <a:t>minimalizovat</a:t>
            </a:r>
            <a:r>
              <a:rPr lang="en-US" altLang="cs-CZ" dirty="0"/>
              <a:t> </a:t>
            </a:r>
            <a:r>
              <a:rPr lang="en-US" altLang="cs-CZ" dirty="0" err="1"/>
              <a:t>opioidy</a:t>
            </a:r>
            <a:endParaRPr lang="en-US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200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diagnostikovat delirium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dirty="0" err="1"/>
              <a:t>Screeningová</a:t>
            </a:r>
            <a:r>
              <a:rPr lang="en-US" altLang="cs-CZ" dirty="0"/>
              <a:t> </a:t>
            </a:r>
            <a:r>
              <a:rPr lang="en-US" altLang="cs-CZ" dirty="0" err="1"/>
              <a:t>vyšetření</a:t>
            </a:r>
            <a:endParaRPr lang="en-US" altLang="cs-CZ" dirty="0"/>
          </a:p>
          <a:p>
            <a:r>
              <a:rPr lang="en-US" altLang="cs-CZ" dirty="0" err="1" smtClean="0"/>
              <a:t>Provádět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nejlépe</a:t>
            </a:r>
            <a:r>
              <a:rPr lang="en-US" altLang="cs-CZ" dirty="0" smtClean="0"/>
              <a:t> 2x/den (</a:t>
            </a:r>
            <a:r>
              <a:rPr lang="en-US" altLang="cs-CZ" dirty="0" err="1" smtClean="0"/>
              <a:t>při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výměně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směn</a:t>
            </a:r>
            <a:r>
              <a:rPr lang="en-US" altLang="cs-CZ" dirty="0" smtClean="0"/>
              <a:t>)</a:t>
            </a:r>
          </a:p>
          <a:p>
            <a:r>
              <a:rPr lang="en-US" altLang="cs-CZ" dirty="0" err="1" smtClean="0"/>
              <a:t>Vyškolené</a:t>
            </a:r>
            <a:r>
              <a:rPr lang="en-US" altLang="cs-CZ" dirty="0" smtClean="0"/>
              <a:t> </a:t>
            </a:r>
            <a:r>
              <a:rPr lang="en-US" altLang="cs-CZ" dirty="0" err="1"/>
              <a:t>sestry</a:t>
            </a:r>
            <a:endParaRPr lang="en-US" altLang="cs-CZ" dirty="0"/>
          </a:p>
          <a:p>
            <a:r>
              <a:rPr lang="en-US" altLang="cs-CZ" u="sng" dirty="0"/>
              <a:t>CAM-ICU</a:t>
            </a:r>
            <a:r>
              <a:rPr lang="en-US" altLang="cs-CZ" dirty="0"/>
              <a:t> (Confusion assessment method for an ICU)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552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DCFB56-A02B-499B-9E47-CF76650B419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4096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596900"/>
            <a:ext cx="7526337" cy="565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40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delirantním pacientem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cs-CZ" dirty="0" err="1"/>
              <a:t>Metody</a:t>
            </a:r>
            <a:r>
              <a:rPr lang="en-US" altLang="cs-CZ" dirty="0"/>
              <a:t> </a:t>
            </a:r>
            <a:r>
              <a:rPr lang="en-US" altLang="cs-CZ" dirty="0" err="1"/>
              <a:t>nefarmakologické</a:t>
            </a:r>
            <a:r>
              <a:rPr lang="en-US" altLang="cs-CZ" dirty="0"/>
              <a:t> a </a:t>
            </a:r>
            <a:r>
              <a:rPr lang="en-US" altLang="cs-CZ" dirty="0" err="1"/>
              <a:t>farmakologické</a:t>
            </a:r>
            <a:endParaRPr lang="en-US" altLang="cs-CZ" dirty="0"/>
          </a:p>
          <a:p>
            <a:r>
              <a:rPr lang="en-US" altLang="cs-CZ" dirty="0" err="1"/>
              <a:t>Farmakologické</a:t>
            </a:r>
            <a:r>
              <a:rPr lang="en-US" altLang="cs-CZ" dirty="0"/>
              <a:t> </a:t>
            </a:r>
            <a:r>
              <a:rPr lang="en-US" altLang="cs-CZ" dirty="0" err="1"/>
              <a:t>prostředky</a:t>
            </a:r>
            <a:r>
              <a:rPr lang="en-US" altLang="cs-CZ" dirty="0"/>
              <a:t>:</a:t>
            </a:r>
          </a:p>
          <a:p>
            <a:pPr marL="666750" lvl="1"/>
            <a:r>
              <a:rPr lang="cs-CZ" altLang="cs-CZ" dirty="0"/>
              <a:t>primárně tlumení agitovanosti – sedativa (</a:t>
            </a:r>
            <a:r>
              <a:rPr lang="cs-CZ" altLang="cs-CZ" dirty="0" err="1"/>
              <a:t>dexmedetomidin</a:t>
            </a:r>
            <a:r>
              <a:rPr lang="cs-CZ" altLang="cs-CZ" dirty="0"/>
              <a:t>, </a:t>
            </a:r>
            <a:r>
              <a:rPr lang="cs-CZ" altLang="cs-CZ" dirty="0" err="1"/>
              <a:t>haloperidol</a:t>
            </a:r>
            <a:r>
              <a:rPr lang="cs-CZ" altLang="cs-CZ" dirty="0"/>
              <a:t>, diazepam u syndromu z odnětí </a:t>
            </a:r>
            <a:r>
              <a:rPr lang="cs-CZ" altLang="cs-CZ" dirty="0" err="1"/>
              <a:t>ethanolu</a:t>
            </a:r>
            <a:r>
              <a:rPr lang="cs-CZ" altLang="cs-CZ" dirty="0"/>
              <a:t>)</a:t>
            </a:r>
            <a:endParaRPr lang="en-US" altLang="cs-CZ" dirty="0"/>
          </a:p>
          <a:p>
            <a:r>
              <a:rPr lang="en-US" altLang="cs-CZ" dirty="0" err="1" smtClean="0"/>
              <a:t>Nefarmakologické</a:t>
            </a:r>
            <a:r>
              <a:rPr lang="en-US" altLang="cs-CZ" dirty="0" smtClean="0"/>
              <a:t> </a:t>
            </a:r>
            <a:r>
              <a:rPr lang="en-US" altLang="cs-CZ" dirty="0" err="1"/>
              <a:t>prostředky</a:t>
            </a:r>
            <a:r>
              <a:rPr lang="en-US" altLang="cs-CZ" dirty="0"/>
              <a:t>:</a:t>
            </a:r>
          </a:p>
          <a:p>
            <a:pPr marL="666750" lvl="1"/>
            <a:r>
              <a:rPr lang="en-US" altLang="cs-CZ" dirty="0" err="1"/>
              <a:t>časná</a:t>
            </a:r>
            <a:r>
              <a:rPr lang="en-US" altLang="cs-CZ" dirty="0"/>
              <a:t> </a:t>
            </a:r>
            <a:r>
              <a:rPr lang="en-US" altLang="cs-CZ" dirty="0" err="1"/>
              <a:t>mobilizace</a:t>
            </a:r>
            <a:endParaRPr lang="en-US" altLang="cs-CZ" dirty="0"/>
          </a:p>
          <a:p>
            <a:pPr marL="666750" lvl="1"/>
            <a:r>
              <a:rPr lang="en-US" altLang="cs-CZ" dirty="0" err="1"/>
              <a:t>korekce</a:t>
            </a:r>
            <a:r>
              <a:rPr lang="en-US" altLang="cs-CZ" dirty="0"/>
              <a:t> </a:t>
            </a:r>
            <a:r>
              <a:rPr lang="en-US" altLang="cs-CZ" dirty="0" err="1"/>
              <a:t>dehydratace</a:t>
            </a:r>
            <a:endParaRPr lang="en-US" altLang="cs-CZ" dirty="0"/>
          </a:p>
          <a:p>
            <a:pPr marL="666750" lvl="1"/>
            <a:r>
              <a:rPr lang="en-US" altLang="cs-CZ" dirty="0" err="1"/>
              <a:t>kognitivní</a:t>
            </a:r>
            <a:r>
              <a:rPr lang="en-US" altLang="cs-CZ" dirty="0"/>
              <a:t> </a:t>
            </a:r>
            <a:r>
              <a:rPr lang="en-US" altLang="cs-CZ" dirty="0" err="1"/>
              <a:t>cvičení</a:t>
            </a:r>
            <a:endParaRPr lang="en-US" altLang="cs-CZ" dirty="0"/>
          </a:p>
          <a:p>
            <a:pPr marL="666750" lvl="1"/>
            <a:r>
              <a:rPr lang="en-US" altLang="cs-CZ" dirty="0" err="1"/>
              <a:t>opakovaná</a:t>
            </a:r>
            <a:r>
              <a:rPr lang="en-US" altLang="cs-CZ" dirty="0"/>
              <a:t> </a:t>
            </a:r>
            <a:r>
              <a:rPr lang="en-US" altLang="cs-CZ" dirty="0" err="1"/>
              <a:t>reorientace</a:t>
            </a:r>
            <a:endParaRPr lang="en-US" altLang="cs-CZ" dirty="0"/>
          </a:p>
          <a:p>
            <a:pPr marL="666750" lvl="1"/>
            <a:r>
              <a:rPr lang="en-US" altLang="cs-CZ" dirty="0" err="1"/>
              <a:t>eliminace</a:t>
            </a:r>
            <a:r>
              <a:rPr lang="en-US" altLang="cs-CZ" dirty="0"/>
              <a:t> </a:t>
            </a:r>
            <a:r>
              <a:rPr lang="en-US" altLang="cs-CZ" dirty="0" err="1"/>
              <a:t>hluku</a:t>
            </a:r>
            <a:r>
              <a:rPr lang="en-US" altLang="cs-CZ" dirty="0"/>
              <a:t>, v </a:t>
            </a:r>
            <a:r>
              <a:rPr lang="en-US" altLang="cs-CZ" dirty="0" err="1"/>
              <a:t>noci</a:t>
            </a:r>
            <a:r>
              <a:rPr lang="en-US" altLang="cs-CZ" dirty="0"/>
              <a:t> </a:t>
            </a:r>
            <a:r>
              <a:rPr lang="en-US" altLang="cs-CZ" dirty="0" err="1"/>
              <a:t>ticho</a:t>
            </a:r>
            <a:r>
              <a:rPr lang="en-US" altLang="cs-CZ" dirty="0"/>
              <a:t> a </a:t>
            </a:r>
            <a:r>
              <a:rPr lang="en-US" altLang="cs-CZ" dirty="0" err="1"/>
              <a:t>tma</a:t>
            </a:r>
            <a:r>
              <a:rPr lang="en-US" altLang="cs-CZ" dirty="0"/>
              <a:t> (</a:t>
            </a:r>
            <a:r>
              <a:rPr lang="en-US" altLang="cs-CZ" dirty="0" err="1"/>
              <a:t>ušní</a:t>
            </a:r>
            <a:r>
              <a:rPr lang="en-US" altLang="cs-CZ" dirty="0"/>
              <a:t> </a:t>
            </a:r>
            <a:r>
              <a:rPr lang="en-US" altLang="cs-CZ" dirty="0" err="1"/>
              <a:t>špunty</a:t>
            </a:r>
            <a:r>
              <a:rPr lang="en-US" altLang="cs-CZ" dirty="0"/>
              <a:t>)</a:t>
            </a:r>
          </a:p>
          <a:p>
            <a:pPr marL="666750" lvl="1"/>
            <a:r>
              <a:rPr lang="en-US" altLang="cs-CZ" dirty="0" err="1"/>
              <a:t>brýle</a:t>
            </a:r>
            <a:r>
              <a:rPr lang="en-US" altLang="cs-CZ" dirty="0"/>
              <a:t>, </a:t>
            </a:r>
            <a:r>
              <a:rPr lang="en-US" altLang="cs-CZ" dirty="0" err="1"/>
              <a:t>sluchové</a:t>
            </a:r>
            <a:r>
              <a:rPr lang="en-US" altLang="cs-CZ" dirty="0"/>
              <a:t> </a:t>
            </a:r>
            <a:r>
              <a:rPr lang="en-US" altLang="cs-CZ" dirty="0" err="1"/>
              <a:t>pomůcky</a:t>
            </a:r>
            <a:endParaRPr lang="en-US" altLang="cs-CZ" dirty="0"/>
          </a:p>
          <a:p>
            <a:pPr marL="666750" lvl="1"/>
            <a:r>
              <a:rPr lang="en-US" altLang="cs-CZ" dirty="0"/>
              <a:t>co </a:t>
            </a:r>
            <a:r>
              <a:rPr lang="en-US" altLang="cs-CZ" dirty="0" err="1"/>
              <a:t>nejčasnější</a:t>
            </a:r>
            <a:r>
              <a:rPr lang="en-US" altLang="cs-CZ" dirty="0"/>
              <a:t> </a:t>
            </a:r>
            <a:r>
              <a:rPr lang="en-US" altLang="cs-CZ" dirty="0" err="1"/>
              <a:t>odstranění</a:t>
            </a:r>
            <a:r>
              <a:rPr lang="en-US" altLang="cs-CZ" dirty="0"/>
              <a:t> </a:t>
            </a:r>
            <a:r>
              <a:rPr lang="en-US" altLang="cs-CZ" dirty="0" err="1"/>
              <a:t>fyzických</a:t>
            </a:r>
            <a:r>
              <a:rPr lang="en-US" altLang="cs-CZ" dirty="0"/>
              <a:t> </a:t>
            </a:r>
            <a:r>
              <a:rPr lang="en-US" altLang="cs-CZ" dirty="0" err="1"/>
              <a:t>zábran</a:t>
            </a:r>
            <a:r>
              <a:rPr lang="en-US" altLang="cs-CZ" dirty="0"/>
              <a:t> (</a:t>
            </a:r>
            <a:r>
              <a:rPr lang="en-US" altLang="cs-CZ" dirty="0" err="1"/>
              <a:t>kurtů</a:t>
            </a:r>
            <a:r>
              <a:rPr lang="en-US" altLang="cs-CZ" dirty="0"/>
              <a:t>)</a:t>
            </a:r>
          </a:p>
          <a:p>
            <a:pPr marL="666750" lvl="1"/>
            <a:r>
              <a:rPr lang="en-US" altLang="cs-CZ" dirty="0" err="1"/>
              <a:t>cílená</a:t>
            </a:r>
            <a:r>
              <a:rPr lang="en-US" altLang="cs-CZ" dirty="0"/>
              <a:t> </a:t>
            </a:r>
            <a:r>
              <a:rPr lang="en-US" altLang="cs-CZ" dirty="0" err="1" smtClean="0"/>
              <a:t>analgetizace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67359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Akutní jaterní selhání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smtClean="0"/>
              <a:t>Mnohočetné funkce jater, centrální role v metabolismu</a:t>
            </a:r>
          </a:p>
          <a:p>
            <a:r>
              <a:rPr lang="cs-CZ" altLang="cs-CZ" sz="2800" smtClean="0"/>
              <a:t>Akutní selhání – rozvoj do 6 měsíců od začátku příznaků</a:t>
            </a:r>
          </a:p>
          <a:p>
            <a:r>
              <a:rPr lang="cs-CZ" altLang="cs-CZ" sz="2800" b="1" smtClean="0"/>
              <a:t>Koagulopatie</a:t>
            </a:r>
            <a:r>
              <a:rPr lang="cs-CZ" altLang="cs-CZ" sz="2800" smtClean="0"/>
              <a:t> a/nebo </a:t>
            </a:r>
            <a:r>
              <a:rPr lang="cs-CZ" altLang="cs-CZ" sz="2800" b="1" smtClean="0"/>
              <a:t>encefalopatie</a:t>
            </a:r>
            <a:r>
              <a:rPr lang="cs-CZ" altLang="cs-CZ" sz="2800" smtClean="0"/>
              <a:t> od nástupu </a:t>
            </a:r>
            <a:r>
              <a:rPr lang="cs-CZ" altLang="cs-CZ" sz="2800" b="1" smtClean="0"/>
              <a:t>ikteru</a:t>
            </a:r>
          </a:p>
          <a:p>
            <a:r>
              <a:rPr lang="cs-CZ" altLang="cs-CZ" sz="2800" smtClean="0"/>
              <a:t>Do 7 dnů – fulminantní (</a:t>
            </a:r>
            <a:r>
              <a:rPr lang="cs-CZ" altLang="cs-CZ" sz="2800" b="1" smtClean="0"/>
              <a:t>hyperakutní</a:t>
            </a:r>
            <a:r>
              <a:rPr lang="cs-CZ" altLang="cs-CZ" sz="2800" smtClean="0"/>
              <a:t>) selhání jater</a:t>
            </a:r>
          </a:p>
          <a:p>
            <a:r>
              <a:rPr lang="cs-CZ" altLang="cs-CZ" sz="2800" smtClean="0"/>
              <a:t>Od 7 do 28 dnů – </a:t>
            </a:r>
            <a:r>
              <a:rPr lang="cs-CZ" altLang="cs-CZ" sz="2800" b="1" smtClean="0"/>
              <a:t>akutní</a:t>
            </a:r>
            <a:r>
              <a:rPr lang="cs-CZ" altLang="cs-CZ" sz="2800" smtClean="0"/>
              <a:t> selhání jater</a:t>
            </a:r>
          </a:p>
          <a:p>
            <a:r>
              <a:rPr lang="cs-CZ" altLang="cs-CZ" sz="2800" smtClean="0"/>
              <a:t>Od 4 do 12 týdnů – </a:t>
            </a:r>
            <a:r>
              <a:rPr lang="cs-CZ" altLang="cs-CZ" sz="2800" b="1" smtClean="0"/>
              <a:t>subakutní</a:t>
            </a:r>
            <a:r>
              <a:rPr lang="cs-CZ" altLang="cs-CZ" sz="2800" smtClean="0"/>
              <a:t> selhání jater</a:t>
            </a:r>
          </a:p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316913" y="6453188"/>
            <a:ext cx="282575" cy="266700"/>
          </a:xfrm>
        </p:spPr>
        <p:txBody>
          <a:bodyPr/>
          <a:lstStyle/>
          <a:p>
            <a:pPr>
              <a:defRPr/>
            </a:pPr>
            <a:fld id="{DC027DDB-7E37-4805-AFE0-2DE613835A33}" type="slidenum">
              <a:rPr lang="en-US" altLang="cs-CZ" smtClean="0"/>
              <a:pPr>
                <a:defRPr/>
              </a:pPr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136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AHF - etiologie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Virová hepatitis – A, B, C, D, E, HSV...</a:t>
            </a:r>
          </a:p>
          <a:p>
            <a:r>
              <a:rPr lang="cs-CZ" altLang="cs-CZ" smtClean="0"/>
              <a:t>Polékové jat. selhání – paracetamol...</a:t>
            </a:r>
          </a:p>
          <a:p>
            <a:r>
              <a:rPr lang="cs-CZ" altLang="cs-CZ" smtClean="0"/>
              <a:t>Toxiny – muchomůrka zelená...</a:t>
            </a:r>
          </a:p>
          <a:p>
            <a:r>
              <a:rPr lang="cs-CZ" altLang="cs-CZ" smtClean="0"/>
              <a:t>Vaskulární příhody – Budd-Chiariho syndrom...</a:t>
            </a:r>
          </a:p>
          <a:p>
            <a:r>
              <a:rPr lang="cs-CZ" altLang="cs-CZ" smtClean="0"/>
              <a:t>Těhotenské příhody – HELLP...</a:t>
            </a:r>
          </a:p>
          <a:p>
            <a:r>
              <a:rPr lang="cs-CZ" altLang="cs-CZ" smtClean="0"/>
              <a:t>Ostatní – trauma, Wilsonova choroba...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A5B1A-F54E-4069-8786-000B702857CB}" type="slidenum">
              <a:rPr lang="en-US" altLang="cs-CZ" smtClean="0"/>
              <a:pPr>
                <a:defRPr/>
              </a:pPr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4327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AHF - terapie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Terapie základní příčiny selhání – </a:t>
            </a:r>
            <a:r>
              <a:rPr lang="cs-CZ" altLang="cs-CZ" dirty="0" err="1" smtClean="0"/>
              <a:t>virostatika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acetylcystein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penicilamin</a:t>
            </a:r>
            <a:endParaRPr lang="cs-CZ" altLang="cs-CZ" dirty="0" smtClean="0"/>
          </a:p>
          <a:p>
            <a:r>
              <a:rPr lang="cs-CZ" altLang="cs-CZ" dirty="0" smtClean="0"/>
              <a:t>Orgánová podpora – ventilace, </a:t>
            </a:r>
            <a:r>
              <a:rPr lang="cs-CZ" altLang="cs-CZ" dirty="0" err="1" smtClean="0"/>
              <a:t>vasopresory</a:t>
            </a:r>
            <a:r>
              <a:rPr lang="cs-CZ" altLang="cs-CZ" dirty="0" smtClean="0"/>
              <a:t> ± </a:t>
            </a:r>
            <a:r>
              <a:rPr lang="cs-CZ" altLang="cs-CZ" dirty="0" err="1" smtClean="0"/>
              <a:t>inotropika</a:t>
            </a:r>
            <a:r>
              <a:rPr lang="cs-CZ" altLang="cs-CZ" dirty="0" smtClean="0"/>
              <a:t>, eliminační metody, krevní deriváty</a:t>
            </a:r>
          </a:p>
          <a:p>
            <a:r>
              <a:rPr lang="cs-CZ" altLang="cs-CZ" dirty="0" smtClean="0"/>
              <a:t>Encefalopatie – nevstřebatelná ATB (</a:t>
            </a:r>
            <a:r>
              <a:rPr lang="cs-CZ" altLang="cs-CZ" dirty="0" err="1" smtClean="0"/>
              <a:t>rifaximin</a:t>
            </a:r>
            <a:r>
              <a:rPr lang="cs-CZ" altLang="cs-CZ" dirty="0" smtClean="0"/>
              <a:t>), </a:t>
            </a:r>
            <a:r>
              <a:rPr lang="cs-CZ" altLang="cs-CZ" dirty="0" err="1" smtClean="0"/>
              <a:t>laktulosa</a:t>
            </a:r>
            <a:r>
              <a:rPr lang="cs-CZ" altLang="cs-CZ" dirty="0" smtClean="0"/>
              <a:t>, event. terapie nitrolební hypertenze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89922D-DD3E-4D40-B2AE-1DB276D98DD6}" type="slidenum">
              <a:rPr lang="en-US" altLang="cs-CZ" smtClean="0"/>
              <a:pPr>
                <a:defRPr/>
              </a:pPr>
              <a:t>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978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Acute on chronic liver failure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Kompenzovaná jaterní cirhóza</a:t>
            </a:r>
          </a:p>
          <a:p>
            <a:r>
              <a:rPr lang="cs-CZ" altLang="cs-CZ" smtClean="0"/>
              <a:t>Interkurentní infekce nebo krvácení</a:t>
            </a:r>
          </a:p>
          <a:p>
            <a:r>
              <a:rPr lang="cs-CZ" altLang="cs-CZ" smtClean="0"/>
              <a:t>Kritéria SIRS hůře aplikovatelná !</a:t>
            </a:r>
          </a:p>
          <a:p>
            <a:r>
              <a:rPr lang="cs-CZ" altLang="cs-CZ" smtClean="0"/>
              <a:t>Spont. bakteriální peritonitis, pneumonie, močové infekce...</a:t>
            </a:r>
          </a:p>
          <a:p>
            <a:r>
              <a:rPr lang="cs-CZ" altLang="cs-CZ" smtClean="0"/>
              <a:t>Krvácení z jícnových varixů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BA6E11-E7F7-479B-9083-A02BD684BDB0}" type="slidenum">
              <a:rPr lang="en-US" altLang="cs-CZ" smtClean="0"/>
              <a:pPr>
                <a:defRPr/>
              </a:pPr>
              <a:t>5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4698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Jaterní encefalopatie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Zvýšená hladina amoniaku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D5FDE-8295-4D89-9FF9-AAF0BD2B3E32}" type="slidenum">
              <a:rPr lang="en-US" altLang="cs-CZ" smtClean="0"/>
              <a:pPr>
                <a:defRPr/>
              </a:pPr>
              <a:t>6</a:t>
            </a:fld>
            <a:endParaRPr lang="en-US" altLang="cs-CZ"/>
          </a:p>
        </p:txBody>
      </p:sp>
      <p:pic>
        <p:nvPicPr>
          <p:cNvPr id="2867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20938"/>
            <a:ext cx="8428037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72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/>
          </a:bodyPr>
          <a:lstStyle/>
          <a:p>
            <a:r>
              <a:rPr lang="cs-CZ" dirty="0"/>
              <a:t>36-letý </a:t>
            </a:r>
            <a:r>
              <a:rPr lang="cs-CZ" dirty="0" smtClean="0"/>
              <a:t>pacient </a:t>
            </a:r>
            <a:r>
              <a:rPr lang="cs-CZ" dirty="0"/>
              <a:t>s </a:t>
            </a:r>
            <a:r>
              <a:rPr lang="cs-CZ" dirty="0" smtClean="0"/>
              <a:t>anamnézou abúzu alkoholu, dlouhodobě sledován pro kompenzovanou jaterní cirhózu. Nyní </a:t>
            </a:r>
            <a:r>
              <a:rPr lang="cs-CZ" dirty="0"/>
              <a:t>v</a:t>
            </a:r>
            <a:r>
              <a:rPr lang="cs-CZ" dirty="0" smtClean="0"/>
              <a:t>olána záchranná služba pro </a:t>
            </a:r>
            <a:r>
              <a:rPr lang="cs-CZ" dirty="0"/>
              <a:t>poruchu vědomí, křeče pravostranných končetin a pravé strany obličeje. Podán </a:t>
            </a:r>
            <a:r>
              <a:rPr lang="cs-CZ" dirty="0" err="1"/>
              <a:t>Apaurin</a:t>
            </a:r>
            <a:r>
              <a:rPr lang="cs-CZ" dirty="0"/>
              <a:t> 15 mg </a:t>
            </a:r>
            <a:r>
              <a:rPr lang="cs-CZ" dirty="0" err="1"/>
              <a:t>i.v</a:t>
            </a:r>
            <a:r>
              <a:rPr lang="cs-CZ" dirty="0"/>
              <a:t>. , křečová aktivita neustupuje, proto </a:t>
            </a:r>
            <a:r>
              <a:rPr lang="cs-CZ" dirty="0" err="1" smtClean="0"/>
              <a:t>sedován</a:t>
            </a:r>
            <a:r>
              <a:rPr lang="cs-CZ" dirty="0" smtClean="0"/>
              <a:t> a </a:t>
            </a:r>
            <a:r>
              <a:rPr lang="cs-CZ" dirty="0" err="1" smtClean="0"/>
              <a:t>intubován</a:t>
            </a:r>
            <a:r>
              <a:rPr lang="cs-CZ" dirty="0" smtClean="0"/>
              <a:t>, zahájena umělá plicní ventilace a </a:t>
            </a:r>
            <a:r>
              <a:rPr lang="cs-CZ" dirty="0"/>
              <a:t>přivezen na OUP FN Brno.  </a:t>
            </a:r>
          </a:p>
        </p:txBody>
      </p:sp>
    </p:spTree>
    <p:extLst>
      <p:ext uri="{BB962C8B-B14F-4D97-AF65-F5344CB8AC3E}">
        <p14:creationId xmlns:p14="http://schemas.microsoft.com/office/powerpoint/2010/main" val="281001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7119"/>
            <a:ext cx="4441363" cy="569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62" y="726644"/>
            <a:ext cx="4612648" cy="568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089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433467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Urea    2.6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err="1" smtClean="0"/>
              <a:t>Kreat</a:t>
            </a:r>
            <a:r>
              <a:rPr lang="cs-CZ" dirty="0" smtClean="0"/>
              <a:t>.   49 </a:t>
            </a:r>
            <a:r>
              <a:rPr lang="cs-CZ" dirty="0" err="1" smtClean="0"/>
              <a:t>umol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Na        133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K </a:t>
            </a:r>
            <a:r>
              <a:rPr lang="cs-CZ" dirty="0"/>
              <a:t> </a:t>
            </a:r>
            <a:r>
              <a:rPr lang="cs-CZ" dirty="0" smtClean="0"/>
              <a:t>      3.8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r>
              <a:rPr lang="cs-CZ" dirty="0" smtClean="0"/>
              <a:t>Cl          105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Ca          1.92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P            0.96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Mg         0.48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err="1" smtClean="0"/>
              <a:t>Bi-celk</a:t>
            </a:r>
            <a:r>
              <a:rPr lang="cs-CZ" dirty="0" smtClean="0"/>
              <a:t>.      90 </a:t>
            </a:r>
            <a:r>
              <a:rPr lang="cs-CZ" dirty="0" err="1" smtClean="0"/>
              <a:t>umol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ALT 	     0.25  </a:t>
            </a:r>
            <a:r>
              <a:rPr lang="cs-CZ" dirty="0" err="1" smtClean="0"/>
              <a:t>ukat</a:t>
            </a:r>
            <a:r>
              <a:rPr lang="cs-CZ" dirty="0" smtClean="0"/>
              <a:t>/l  </a:t>
            </a:r>
          </a:p>
          <a:p>
            <a:r>
              <a:rPr lang="cs-CZ" dirty="0" smtClean="0"/>
              <a:t>AST        0.71 </a:t>
            </a:r>
            <a:r>
              <a:rPr lang="cs-CZ" dirty="0" err="1" smtClean="0"/>
              <a:t>ukat</a:t>
            </a:r>
            <a:r>
              <a:rPr lang="cs-CZ" dirty="0" smtClean="0"/>
              <a:t>/l</a:t>
            </a:r>
          </a:p>
          <a:p>
            <a:r>
              <a:rPr lang="cs-CZ" dirty="0" smtClean="0"/>
              <a:t>GGT       1.09 </a:t>
            </a:r>
            <a:r>
              <a:rPr lang="cs-CZ" dirty="0" err="1" smtClean="0"/>
              <a:t>ukat</a:t>
            </a:r>
            <a:r>
              <a:rPr lang="cs-CZ" dirty="0" smtClean="0"/>
              <a:t>/l   </a:t>
            </a:r>
          </a:p>
          <a:p>
            <a:r>
              <a:rPr lang="cs-CZ" dirty="0" smtClean="0"/>
              <a:t>ALP        0.73 </a:t>
            </a:r>
            <a:r>
              <a:rPr lang="cs-CZ" dirty="0" err="1" smtClean="0"/>
              <a:t>ukat</a:t>
            </a:r>
            <a:r>
              <a:rPr lang="cs-CZ" dirty="0" smtClean="0"/>
              <a:t>/l   </a:t>
            </a:r>
          </a:p>
          <a:p>
            <a:r>
              <a:rPr lang="cs-CZ" dirty="0" smtClean="0"/>
              <a:t>CB           53.8  g/l   </a:t>
            </a:r>
          </a:p>
          <a:p>
            <a:r>
              <a:rPr lang="cs-CZ" dirty="0" smtClean="0"/>
              <a:t> Albumin           21.6 g/l</a:t>
            </a:r>
          </a:p>
          <a:p>
            <a:r>
              <a:rPr lang="cs-CZ" dirty="0" smtClean="0"/>
              <a:t> Glukóza          5.9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 Triglyceridy   0.9 g/l</a:t>
            </a:r>
          </a:p>
          <a:p>
            <a:r>
              <a:rPr lang="cs-CZ" dirty="0" smtClean="0"/>
              <a:t> CRP               37.3 mg/l 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Prokalc</a:t>
            </a:r>
            <a:r>
              <a:rPr lang="cs-CZ" dirty="0" smtClean="0"/>
              <a:t>.        0.4 </a:t>
            </a:r>
            <a:r>
              <a:rPr lang="cs-CZ" dirty="0" err="1" smtClean="0"/>
              <a:t>ng</a:t>
            </a:r>
            <a:r>
              <a:rPr lang="cs-CZ" dirty="0" smtClean="0"/>
              <a:t>/ml </a:t>
            </a:r>
          </a:p>
          <a:p>
            <a:r>
              <a:rPr lang="cs-CZ" dirty="0" smtClean="0"/>
              <a:t> Amoniak      88  </a:t>
            </a:r>
            <a:r>
              <a:rPr lang="cs-CZ" dirty="0" err="1" smtClean="0"/>
              <a:t>umol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 Laktát           1.6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 B(a)pH           7.36</a:t>
            </a:r>
          </a:p>
          <a:p>
            <a:r>
              <a:rPr lang="cs-CZ" dirty="0" smtClean="0"/>
              <a:t> B(a)pCO2         5</a:t>
            </a:r>
          </a:p>
          <a:p>
            <a:r>
              <a:rPr lang="cs-CZ" dirty="0" smtClean="0"/>
              <a:t> B(a)pO2          16</a:t>
            </a:r>
          </a:p>
          <a:p>
            <a:r>
              <a:rPr lang="cs-CZ" dirty="0" smtClean="0"/>
              <a:t> B(a)HCO3         20.8</a:t>
            </a:r>
          </a:p>
          <a:p>
            <a:r>
              <a:rPr lang="cs-CZ" dirty="0" smtClean="0"/>
              <a:t> B(a)BD-             -4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4008" y="764704"/>
            <a:ext cx="4042792" cy="5361459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Leukocyty          1.17</a:t>
            </a:r>
          </a:p>
          <a:p>
            <a:r>
              <a:rPr lang="cs-CZ" dirty="0" smtClean="0"/>
              <a:t> Erytrocyty         2.16</a:t>
            </a:r>
          </a:p>
          <a:p>
            <a:r>
              <a:rPr lang="cs-CZ" dirty="0" smtClean="0"/>
              <a:t> Hemoglobin     75.2</a:t>
            </a:r>
          </a:p>
          <a:p>
            <a:r>
              <a:rPr lang="cs-CZ" dirty="0" smtClean="0"/>
              <a:t> Hematokrit        0.21</a:t>
            </a:r>
          </a:p>
          <a:p>
            <a:r>
              <a:rPr lang="cs-CZ" dirty="0" smtClean="0"/>
              <a:t> Střední objem ERY  98.4</a:t>
            </a:r>
          </a:p>
          <a:p>
            <a:r>
              <a:rPr lang="cs-CZ" dirty="0" smtClean="0"/>
              <a:t> Trombocyty        40.2</a:t>
            </a:r>
          </a:p>
          <a:p>
            <a:r>
              <a:rPr lang="cs-CZ" dirty="0" smtClean="0"/>
              <a:t> Množství HGB v ERY   34.8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Koncentr</a:t>
            </a:r>
            <a:r>
              <a:rPr lang="cs-CZ" dirty="0" smtClean="0"/>
              <a:t>. HGB    354</a:t>
            </a:r>
          </a:p>
          <a:p>
            <a:r>
              <a:rPr lang="cs-CZ" dirty="0" smtClean="0"/>
              <a:t> Šíře distribuce    16.6</a:t>
            </a:r>
          </a:p>
          <a:p>
            <a:r>
              <a:rPr lang="cs-CZ" dirty="0" smtClean="0"/>
              <a:t> Střední objem </a:t>
            </a:r>
            <a:r>
              <a:rPr lang="cs-CZ" dirty="0" err="1" smtClean="0"/>
              <a:t>tro</a:t>
            </a:r>
            <a:r>
              <a:rPr lang="cs-CZ" dirty="0" smtClean="0"/>
              <a:t>   7.51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 err="1" smtClean="0"/>
              <a:t>Protrombin.čas</a:t>
            </a:r>
            <a:r>
              <a:rPr lang="cs-CZ" dirty="0" smtClean="0"/>
              <a:t>     INR         1.76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Protrombin.čas</a:t>
            </a:r>
            <a:r>
              <a:rPr lang="cs-CZ" dirty="0" smtClean="0"/>
              <a:t>    s              22.1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Protrombin.čas</a:t>
            </a:r>
            <a:r>
              <a:rPr lang="cs-CZ" dirty="0" smtClean="0"/>
              <a:t>    R             1.58</a:t>
            </a:r>
          </a:p>
          <a:p>
            <a:r>
              <a:rPr lang="cs-CZ" dirty="0" smtClean="0"/>
              <a:t> Fibrinogen          g/l             1.95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aPTT</a:t>
            </a:r>
            <a:r>
              <a:rPr lang="cs-CZ" dirty="0" smtClean="0"/>
              <a:t> -ratio          1.4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aPTT</a:t>
            </a:r>
            <a:r>
              <a:rPr lang="cs-CZ" dirty="0" smtClean="0"/>
              <a:t> s                46.2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381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667</Words>
  <Application>Microsoft Macintosh PowerPoint</Application>
  <PresentationFormat>Předvádění na obrazovce (4:3)</PresentationFormat>
  <Paragraphs>142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Calibri</vt:lpstr>
      <vt:lpstr>Arial</vt:lpstr>
      <vt:lpstr>Motiv systému Office</vt:lpstr>
      <vt:lpstr>Akutní jaterní selhání</vt:lpstr>
      <vt:lpstr>Akutní jaterní selhání</vt:lpstr>
      <vt:lpstr>AHF - etiologie</vt:lpstr>
      <vt:lpstr>AHF - terapie</vt:lpstr>
      <vt:lpstr>Acute on chronic liver failure</vt:lpstr>
      <vt:lpstr>Jaterní encefalopatie</vt:lpstr>
      <vt:lpstr>Prezentace aplikace PowerPoint</vt:lpstr>
      <vt:lpstr>Prezentace aplikace PowerPoint</vt:lpstr>
      <vt:lpstr>Prezentace aplikace PowerPoint</vt:lpstr>
      <vt:lpstr>Prezentace aplikace PowerPoint</vt:lpstr>
      <vt:lpstr>Vyšetření ascitu</vt:lpstr>
      <vt:lpstr>Prezentace aplikace PowerPoint</vt:lpstr>
      <vt:lpstr>Transplantace jater</vt:lpstr>
      <vt:lpstr>Delirium</vt:lpstr>
      <vt:lpstr>Prevence deliria</vt:lpstr>
      <vt:lpstr>Jak diagnostikovat delirium ?</vt:lpstr>
      <vt:lpstr>Prezentace aplikace PowerPoint</vt:lpstr>
      <vt:lpstr>Co s delirantním pacientem ?</vt:lpstr>
    </vt:vector>
  </TitlesOfParts>
  <Company>FN Brno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Akutní jaterní selhání</dc:title>
  <dc:creator>Maláska Jan</dc:creator>
  <cp:lastModifiedBy>Jan Maláska</cp:lastModifiedBy>
  <cp:revision>15</cp:revision>
  <dcterms:created xsi:type="dcterms:W3CDTF">2017-03-02T10:52:12Z</dcterms:created>
  <dcterms:modified xsi:type="dcterms:W3CDTF">2020-04-09T19:04:33Z</dcterms:modified>
</cp:coreProperties>
</file>