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6278-57E1-49DE-85A1-0CDFC93F73BE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5943-4306-48D0-AE2C-70FD9B779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37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6278-57E1-49DE-85A1-0CDFC93F73BE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5943-4306-48D0-AE2C-70FD9B779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99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6278-57E1-49DE-85A1-0CDFC93F73BE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5943-4306-48D0-AE2C-70FD9B779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8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6278-57E1-49DE-85A1-0CDFC93F73BE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5943-4306-48D0-AE2C-70FD9B779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86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6278-57E1-49DE-85A1-0CDFC93F73BE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5943-4306-48D0-AE2C-70FD9B779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32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6278-57E1-49DE-85A1-0CDFC93F73BE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5943-4306-48D0-AE2C-70FD9B779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51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6278-57E1-49DE-85A1-0CDFC93F73BE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5943-4306-48D0-AE2C-70FD9B779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97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6278-57E1-49DE-85A1-0CDFC93F73BE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5943-4306-48D0-AE2C-70FD9B779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53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6278-57E1-49DE-85A1-0CDFC93F73BE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5943-4306-48D0-AE2C-70FD9B779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2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6278-57E1-49DE-85A1-0CDFC93F73BE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5943-4306-48D0-AE2C-70FD9B779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21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6278-57E1-49DE-85A1-0CDFC93F73BE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5943-4306-48D0-AE2C-70FD9B779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97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6278-57E1-49DE-85A1-0CDFC93F73BE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15943-4306-48D0-AE2C-70FD9B779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02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Akutní renální selhání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6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Klinické a laboratorní známky AKI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endParaRPr lang="en-US" altLang="cs-CZ" smtClean="0"/>
          </a:p>
          <a:p>
            <a:pPr marL="304800" indent="-304800" eaLnBrk="1" hangingPunct="1"/>
            <a:endParaRPr lang="en-US" altLang="cs-CZ" smtClean="0"/>
          </a:p>
          <a:p>
            <a:pPr marL="304800" indent="-304800" eaLnBrk="1" hangingPunct="1"/>
            <a:r>
              <a:rPr lang="en-US" altLang="cs-CZ" smtClean="0"/>
              <a:t>Retence tekutin</a:t>
            </a:r>
          </a:p>
          <a:p>
            <a:pPr marL="304800" indent="-304800" eaLnBrk="1" hangingPunct="1"/>
            <a:r>
              <a:rPr lang="en-US" altLang="cs-CZ" smtClean="0"/>
              <a:t>Oligurie / anurie</a:t>
            </a:r>
          </a:p>
          <a:p>
            <a:pPr marL="304800" indent="-304800" eaLnBrk="1" hangingPunct="1"/>
            <a:r>
              <a:rPr lang="en-US" altLang="cs-CZ" smtClean="0"/>
              <a:t>Porucha homeostázy malých molekul</a:t>
            </a:r>
          </a:p>
          <a:p>
            <a:pPr marL="304800" indent="-304800" eaLnBrk="1" hangingPunct="1"/>
            <a:r>
              <a:rPr lang="en-US" altLang="cs-CZ" smtClean="0"/>
              <a:t>Metabolická acidóza</a:t>
            </a:r>
          </a:p>
        </p:txBody>
      </p:sp>
    </p:spTree>
    <p:extLst>
      <p:ext uri="{BB962C8B-B14F-4D97-AF65-F5344CB8AC3E}">
        <p14:creationId xmlns:p14="http://schemas.microsoft.com/office/powerpoint/2010/main" val="22453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2075"/>
            <a:ext cx="8229600" cy="1508125"/>
          </a:xfrm>
        </p:spPr>
        <p:txBody>
          <a:bodyPr/>
          <a:lstStyle/>
          <a:p>
            <a:pPr eaLnBrk="1" hangingPunct="1"/>
            <a:r>
              <a:rPr lang="en-US" altLang="cs-CZ" sz="4000" smtClean="0"/>
              <a:t>Terapie – náhrada funkce ledvin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10207"/>
          <a:stretch>
            <a:fillRect/>
          </a:stretch>
        </p:blipFill>
        <p:spPr bwMode="auto">
          <a:xfrm>
            <a:off x="1546225" y="1544638"/>
            <a:ext cx="6421438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Eliminační metody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cs-CZ" smtClean="0"/>
              <a:t>Intermitentní metody – intermitentní hemodialýza (IHD)</a:t>
            </a:r>
          </a:p>
          <a:p>
            <a:pPr marL="304800" indent="-304800" eaLnBrk="1" hangingPunct="1"/>
            <a:r>
              <a:rPr lang="en-US" altLang="cs-CZ" smtClean="0"/>
              <a:t>Kontinuální eliminační metody – continuous renal replacement therapy (CRRT) </a:t>
            </a:r>
          </a:p>
          <a:p>
            <a:pPr marL="304800" indent="-304800" eaLnBrk="1" hangingPunct="1"/>
            <a:r>
              <a:rPr lang="en-US" altLang="cs-CZ" smtClean="0"/>
              <a:t>Pomalá hemodialýza – sustained  low efficiency hemodialysis (SLED)</a:t>
            </a:r>
          </a:p>
        </p:txBody>
      </p:sp>
    </p:spTree>
    <p:extLst>
      <p:ext uri="{BB962C8B-B14F-4D97-AF65-F5344CB8AC3E}">
        <p14:creationId xmlns:p14="http://schemas.microsoft.com/office/powerpoint/2010/main" val="3661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CRRT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cs-CZ" smtClean="0"/>
              <a:t>Veno-venózní techniky</a:t>
            </a:r>
          </a:p>
          <a:p>
            <a:pPr marL="304800" indent="-304800" eaLnBrk="1" hangingPunct="1"/>
            <a:r>
              <a:rPr lang="en-US" altLang="cs-CZ" smtClean="0"/>
              <a:t>Kontinuální veno-venózní hemofiltrace (</a:t>
            </a:r>
            <a:r>
              <a:rPr lang="en-US" altLang="cs-CZ" b="1" smtClean="0"/>
              <a:t>CVVH</a:t>
            </a:r>
            <a:r>
              <a:rPr lang="en-US" altLang="cs-CZ" smtClean="0"/>
              <a:t>)</a:t>
            </a:r>
          </a:p>
          <a:p>
            <a:pPr marL="304800" indent="-304800" eaLnBrk="1" hangingPunct="1"/>
            <a:r>
              <a:rPr lang="en-US" altLang="cs-CZ" smtClean="0"/>
              <a:t>Kontinuální veno-venózní hemodialýza (</a:t>
            </a:r>
            <a:r>
              <a:rPr lang="en-US" altLang="cs-CZ" b="1" smtClean="0"/>
              <a:t>CVVHD</a:t>
            </a:r>
            <a:r>
              <a:rPr lang="en-US" altLang="cs-CZ" smtClean="0"/>
              <a:t>)</a:t>
            </a:r>
          </a:p>
          <a:p>
            <a:pPr marL="304800" indent="-304800" eaLnBrk="1" hangingPunct="1"/>
            <a:r>
              <a:rPr lang="en-US" altLang="cs-CZ" smtClean="0"/>
              <a:t>Kontinuální veno-venózní hemodiafiltrace (</a:t>
            </a:r>
            <a:r>
              <a:rPr lang="en-US" altLang="cs-CZ" b="1" smtClean="0"/>
              <a:t>CVVHDF</a:t>
            </a:r>
            <a:r>
              <a:rPr lang="en-US" altLang="cs-CZ" smtClean="0"/>
              <a:t>)</a:t>
            </a:r>
          </a:p>
          <a:p>
            <a:pPr marL="304800" indent="-304800" eaLnBrk="1" hangingPunct="1"/>
            <a:r>
              <a:rPr lang="en-US" altLang="cs-CZ" smtClean="0"/>
              <a:t>Pomalá kontinuální ultrafiltrace (</a:t>
            </a:r>
            <a:r>
              <a:rPr lang="en-US" altLang="cs-CZ" b="1" smtClean="0"/>
              <a:t>SCUF</a:t>
            </a:r>
            <a:r>
              <a:rPr lang="en-US" altLang="cs-CZ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06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2DC8F-7621-4E76-B746-CC8B437A1DBB}" type="slidenum">
              <a:rPr lang="en-US" altLang="cs-CZ"/>
              <a:pPr>
                <a:defRPr/>
              </a:pPr>
              <a:t>14</a:t>
            </a:fld>
            <a:endParaRPr lang="en-US" altLang="cs-CZ"/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Technické aspekty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Katétr</a:t>
            </a:r>
          </a:p>
          <a:p>
            <a:pPr eaLnBrk="1" hangingPunct="1"/>
            <a:r>
              <a:rPr lang="en-US" altLang="cs-CZ" smtClean="0"/>
              <a:t>Krevní pumpa</a:t>
            </a:r>
          </a:p>
          <a:p>
            <a:pPr eaLnBrk="1" hangingPunct="1"/>
            <a:r>
              <a:rPr lang="en-US" altLang="cs-CZ" smtClean="0"/>
              <a:t>Extrakorporální okruh</a:t>
            </a:r>
          </a:p>
          <a:p>
            <a:pPr eaLnBrk="1" hangingPunct="1"/>
            <a:r>
              <a:rPr lang="en-US" altLang="cs-CZ" smtClean="0"/>
              <a:t>Hemofiltr</a:t>
            </a:r>
          </a:p>
          <a:p>
            <a:pPr eaLnBrk="1" hangingPunct="1"/>
            <a:r>
              <a:rPr lang="en-US" altLang="cs-CZ" smtClean="0"/>
              <a:t>Antikoagulace</a:t>
            </a:r>
          </a:p>
          <a:p>
            <a:pPr eaLnBrk="1" hangingPunct="1"/>
            <a:r>
              <a:rPr lang="en-US" altLang="cs-CZ" smtClean="0"/>
              <a:t>Substituční roztoky</a:t>
            </a:r>
          </a:p>
        </p:txBody>
      </p:sp>
      <p:pic>
        <p:nvPicPr>
          <p:cNvPr id="2150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4326" r="26054" b="34612"/>
          <a:stretch>
            <a:fillRect/>
          </a:stretch>
        </p:blipFill>
        <p:spPr bwMode="auto">
          <a:xfrm>
            <a:off x="5792788" y="1603375"/>
            <a:ext cx="2692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6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40F82-2C32-4EF2-837B-B40C2F6CF2C2}" type="slidenum">
              <a:rPr lang="en-US" altLang="cs-CZ"/>
              <a:pPr>
                <a:defRPr/>
              </a:pPr>
              <a:t>15</a:t>
            </a:fld>
            <a:endParaRPr lang="en-US" altLang="cs-CZ"/>
          </a:p>
        </p:txBody>
      </p:sp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Antikoagulace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Nefrakcionovaný heparin (UFH)</a:t>
            </a:r>
          </a:p>
          <a:p>
            <a:pPr eaLnBrk="1" hangingPunct="1"/>
            <a:r>
              <a:rPr lang="en-US" altLang="cs-CZ" smtClean="0"/>
              <a:t>Nízkomolekulární heparin (LMWH)</a:t>
            </a:r>
          </a:p>
          <a:p>
            <a:pPr eaLnBrk="1" hangingPunct="1"/>
            <a:r>
              <a:rPr lang="en-US" altLang="cs-CZ" b="1" smtClean="0"/>
              <a:t>Citrát sodný </a:t>
            </a:r>
            <a:r>
              <a:rPr lang="en-US" altLang="cs-CZ" smtClean="0"/>
              <a:t>- regionální antikoagulace</a:t>
            </a:r>
          </a:p>
          <a:p>
            <a:pPr eaLnBrk="1" hangingPunct="1"/>
            <a:r>
              <a:rPr lang="en-US" altLang="cs-CZ" smtClean="0"/>
              <a:t>Prostacyklin</a:t>
            </a:r>
          </a:p>
          <a:p>
            <a:pPr eaLnBrk="1" hangingPunct="1"/>
            <a:r>
              <a:rPr lang="en-US" altLang="cs-CZ" smtClean="0"/>
              <a:t>Žádná antikoagulace</a:t>
            </a:r>
          </a:p>
        </p:txBody>
      </p:sp>
    </p:spTree>
    <p:extLst>
      <p:ext uri="{BB962C8B-B14F-4D97-AF65-F5344CB8AC3E}">
        <p14:creationId xmlns:p14="http://schemas.microsoft.com/office/powerpoint/2010/main" val="21153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172EC-EC4F-4C7B-B6CC-755881F84242}" type="slidenum">
              <a:rPr lang="en-US" altLang="cs-CZ"/>
              <a:pPr>
                <a:defRPr/>
              </a:pPr>
              <a:t>16</a:t>
            </a:fld>
            <a:endParaRPr lang="en-US" altLang="cs-CZ"/>
          </a:p>
        </p:txBody>
      </p:sp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600" smtClean="0"/>
              <a:t>CRRT vs. IHD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98613"/>
            <a:ext cx="8229600" cy="4865687"/>
          </a:xfrm>
        </p:spPr>
        <p:txBody>
          <a:bodyPr/>
          <a:lstStyle/>
          <a:p>
            <a:pPr eaLnBrk="1" hangingPunct="1"/>
            <a:r>
              <a:rPr lang="en-US" altLang="cs-CZ" smtClean="0"/>
              <a:t>Výhody : </a:t>
            </a:r>
          </a:p>
          <a:p>
            <a:pPr marL="742950" lvl="1" eaLnBrk="1" hangingPunct="1"/>
            <a:r>
              <a:rPr lang="en-US" altLang="cs-CZ" sz="2400" smtClean="0"/>
              <a:t>Lepší hemodynamická stabilita</a:t>
            </a:r>
          </a:p>
          <a:p>
            <a:pPr marL="742950" lvl="1" eaLnBrk="1" hangingPunct="1"/>
            <a:r>
              <a:rPr lang="en-US" altLang="cs-CZ" sz="2400" smtClean="0"/>
              <a:t>Pomalejší změny vnitřího prostředí</a:t>
            </a:r>
          </a:p>
          <a:p>
            <a:pPr marL="742950" lvl="1" eaLnBrk="1" hangingPunct="1"/>
            <a:r>
              <a:rPr lang="en-US" altLang="cs-CZ" sz="2400" smtClean="0"/>
              <a:t>Pomalá ultrafiltrace</a:t>
            </a:r>
          </a:p>
          <a:p>
            <a:pPr marL="742950" lvl="1" eaLnBrk="1" hangingPunct="1"/>
            <a:r>
              <a:rPr lang="en-US" altLang="cs-CZ" sz="2400" smtClean="0"/>
              <a:t>Přesnější kontrola homeostázy</a:t>
            </a:r>
          </a:p>
          <a:p>
            <a:pPr eaLnBrk="1" hangingPunct="1"/>
            <a:r>
              <a:rPr lang="en-US" altLang="cs-CZ" smtClean="0"/>
              <a:t>Nevýhody : </a:t>
            </a:r>
          </a:p>
          <a:p>
            <a:pPr marL="742950" lvl="1" eaLnBrk="1" hangingPunct="1"/>
            <a:r>
              <a:rPr lang="en-US" altLang="cs-CZ" sz="2400" smtClean="0"/>
              <a:t>Vyšší riziko krvácení u systémové antikoagulace</a:t>
            </a:r>
          </a:p>
          <a:p>
            <a:pPr marL="742950" lvl="1" eaLnBrk="1" hangingPunct="1"/>
            <a:r>
              <a:rPr lang="en-US" altLang="cs-CZ" sz="2400" smtClean="0"/>
              <a:t>Dražší</a:t>
            </a:r>
          </a:p>
          <a:p>
            <a:pPr marL="742950" lvl="1" eaLnBrk="1" hangingPunct="1"/>
            <a:r>
              <a:rPr lang="en-US" altLang="cs-CZ" sz="2400" smtClean="0"/>
              <a:t>Delší kontakt krve s umělými povrchy</a:t>
            </a:r>
          </a:p>
          <a:p>
            <a:pPr marL="742950" lvl="1" eaLnBrk="1" hangingPunct="1"/>
            <a:r>
              <a:rPr lang="en-US" altLang="cs-CZ" sz="2400" smtClean="0"/>
              <a:t>Technicky náročnější</a:t>
            </a:r>
          </a:p>
        </p:txBody>
      </p:sp>
    </p:spTree>
    <p:extLst>
      <p:ext uri="{BB962C8B-B14F-4D97-AF65-F5344CB8AC3E}">
        <p14:creationId xmlns:p14="http://schemas.microsoft.com/office/powerpoint/2010/main" val="32719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Zahájeny intermitentní hemodialýzy, opatrná mobilizace tekutin cestou ultrafiltrace. Recidiva </a:t>
            </a:r>
            <a:r>
              <a:rPr lang="cs-CZ" dirty="0" err="1"/>
              <a:t>febrilií</a:t>
            </a:r>
            <a:r>
              <a:rPr lang="cs-CZ" dirty="0"/>
              <a:t>  a progrese zánětlivých parametrů. Pátráno po </a:t>
            </a:r>
            <a:r>
              <a:rPr lang="cs-CZ" dirty="0" smtClean="0"/>
              <a:t>fokusu, event</a:t>
            </a:r>
            <a:r>
              <a:rPr lang="cs-CZ" dirty="0"/>
              <a:t>. komplikace primární infekce. CT hrudníku s nálezem </a:t>
            </a:r>
            <a:r>
              <a:rPr lang="cs-CZ" dirty="0" err="1"/>
              <a:t>abscedující</a:t>
            </a:r>
            <a:r>
              <a:rPr lang="cs-CZ" dirty="0"/>
              <a:t> </a:t>
            </a:r>
            <a:r>
              <a:rPr lang="cs-CZ" dirty="0" err="1" smtClean="0"/>
              <a:t>pleurobronchopneumonie</a:t>
            </a:r>
            <a:r>
              <a:rPr lang="cs-CZ" dirty="0" smtClean="0"/>
              <a:t> </a:t>
            </a:r>
            <a:r>
              <a:rPr lang="cs-CZ" dirty="0"/>
              <a:t>l </a:t>
            </a:r>
            <a:r>
              <a:rPr lang="cs-CZ" dirty="0" err="1"/>
              <a:t>dx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8086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0" y="1"/>
            <a:ext cx="80967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1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r>
              <a:rPr lang="cs-CZ" dirty="0" err="1" smtClean="0"/>
              <a:t>Fluidotorax</a:t>
            </a:r>
            <a:r>
              <a:rPr lang="cs-CZ" smtClean="0"/>
              <a:t> drénován, </a:t>
            </a:r>
            <a:r>
              <a:rPr lang="cs-CZ" dirty="0" smtClean="0"/>
              <a:t>vzhledem k trvající encefalopatii a dependenci na UPV provedena tracheostomie, posléze odtlumena do dobrého kontaktu. Zahájen </a:t>
            </a:r>
            <a:r>
              <a:rPr lang="cs-CZ" dirty="0" err="1" smtClean="0"/>
              <a:t>weaning</a:t>
            </a:r>
            <a:r>
              <a:rPr lang="cs-CZ" dirty="0" smtClean="0"/>
              <a:t>. V dalším průběhu obnovena diurézy, úprava renálních parametrů. 15. den od přijetí pacientka spolehlivě odpojena od UPV, stabilizována, přeložena k další terapii na spádové pracoviště.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08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58-letá pacientka, pro </a:t>
            </a:r>
            <a:r>
              <a:rPr lang="cs-CZ" dirty="0" err="1"/>
              <a:t>progredující</a:t>
            </a:r>
            <a:r>
              <a:rPr lang="cs-CZ" dirty="0"/>
              <a:t> dušnost vyšetřena </a:t>
            </a:r>
            <a:r>
              <a:rPr lang="cs-CZ" dirty="0" smtClean="0"/>
              <a:t>v ambulanci PL, který ji odeslal na příjmové oddělení spádové nemocnice. Dle snímku sytá infiltrace vpravo, uzavřeno jako </a:t>
            </a:r>
            <a:r>
              <a:rPr lang="cs-CZ" dirty="0"/>
              <a:t>těžká komunitní pneumonie, pro </a:t>
            </a:r>
            <a:r>
              <a:rPr lang="cs-CZ" dirty="0" err="1"/>
              <a:t>hyposaturaci</a:t>
            </a:r>
            <a:r>
              <a:rPr lang="cs-CZ" dirty="0"/>
              <a:t>, hypotenzi s nutností </a:t>
            </a:r>
            <a:r>
              <a:rPr lang="cs-CZ" dirty="0" err="1"/>
              <a:t>vazopresorické</a:t>
            </a:r>
            <a:r>
              <a:rPr lang="cs-CZ" dirty="0"/>
              <a:t> </a:t>
            </a:r>
            <a:r>
              <a:rPr lang="cs-CZ" dirty="0" smtClean="0"/>
              <a:t>podpory, podán </a:t>
            </a:r>
            <a:r>
              <a:rPr lang="cs-CZ" dirty="0" err="1"/>
              <a:t>Meronem</a:t>
            </a:r>
            <a:r>
              <a:rPr lang="cs-CZ" dirty="0"/>
              <a:t> 2 g </a:t>
            </a:r>
            <a:r>
              <a:rPr lang="cs-CZ" dirty="0" err="1"/>
              <a:t>i.v</a:t>
            </a:r>
            <a:r>
              <a:rPr lang="cs-CZ" dirty="0"/>
              <a:t>. a přeložena k další </a:t>
            </a:r>
            <a:r>
              <a:rPr lang="cs-CZ" dirty="0" smtClean="0"/>
              <a:t>terapii na ICU fakultní nemocnice.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7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30450\Pictures\CT hrudni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552728" cy="64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Urea             17.6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r>
              <a:rPr lang="cs-CZ" dirty="0" err="1" smtClean="0"/>
              <a:t>Kreat</a:t>
            </a:r>
            <a:r>
              <a:rPr lang="cs-CZ" dirty="0" smtClean="0"/>
              <a:t>.           295 </a:t>
            </a:r>
            <a:r>
              <a:rPr lang="cs-CZ" dirty="0" err="1" smtClean="0"/>
              <a:t>umol</a:t>
            </a:r>
            <a:r>
              <a:rPr lang="cs-CZ" dirty="0" smtClean="0"/>
              <a:t>/l </a:t>
            </a:r>
          </a:p>
          <a:p>
            <a:r>
              <a:rPr lang="cs-CZ" dirty="0" smtClean="0"/>
              <a:t>Na                 132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</a:p>
          <a:p>
            <a:r>
              <a:rPr lang="cs-CZ" dirty="0" smtClean="0"/>
              <a:t>K                4.5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</a:p>
          <a:p>
            <a:r>
              <a:rPr lang="cs-CZ" dirty="0" smtClean="0"/>
              <a:t>Cl               94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</a:p>
          <a:p>
            <a:r>
              <a:rPr lang="cs-CZ" dirty="0" smtClean="0"/>
              <a:t>Ca               1.67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</a:p>
          <a:p>
            <a:r>
              <a:rPr lang="cs-CZ" dirty="0" smtClean="0"/>
              <a:t>P                3.08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</a:p>
          <a:p>
            <a:r>
              <a:rPr lang="cs-CZ" dirty="0" smtClean="0"/>
              <a:t>Mg               0.57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</a:p>
          <a:p>
            <a:r>
              <a:rPr lang="cs-CZ" dirty="0" err="1" smtClean="0"/>
              <a:t>Bi-celk</a:t>
            </a:r>
            <a:r>
              <a:rPr lang="cs-CZ" dirty="0" smtClean="0"/>
              <a:t>.      11.4 </a:t>
            </a:r>
            <a:r>
              <a:rPr lang="cs-CZ" dirty="0" err="1" smtClean="0"/>
              <a:t>umol</a:t>
            </a:r>
            <a:r>
              <a:rPr lang="cs-CZ" dirty="0" smtClean="0"/>
              <a:t>/l</a:t>
            </a:r>
          </a:p>
          <a:p>
            <a:r>
              <a:rPr lang="cs-CZ" dirty="0" err="1" smtClean="0"/>
              <a:t>Trop.T</a:t>
            </a:r>
            <a:r>
              <a:rPr lang="cs-CZ" dirty="0" smtClean="0"/>
              <a:t>           0.145 </a:t>
            </a:r>
            <a:r>
              <a:rPr lang="cs-CZ" dirty="0" err="1" smtClean="0"/>
              <a:t>ug</a:t>
            </a:r>
            <a:r>
              <a:rPr lang="cs-CZ" dirty="0" smtClean="0"/>
              <a:t>/l </a:t>
            </a:r>
          </a:p>
          <a:p>
            <a:r>
              <a:rPr lang="cs-CZ" dirty="0" smtClean="0"/>
              <a:t>Glukóza         2.4 </a:t>
            </a:r>
            <a:r>
              <a:rPr lang="cs-CZ" dirty="0" err="1" smtClean="0"/>
              <a:t>mmol</a:t>
            </a:r>
            <a:r>
              <a:rPr lang="cs-CZ" dirty="0" smtClean="0"/>
              <a:t>/l   </a:t>
            </a:r>
          </a:p>
          <a:p>
            <a:r>
              <a:rPr lang="cs-CZ" dirty="0" smtClean="0"/>
              <a:t>CRP              435 mg/l </a:t>
            </a:r>
          </a:p>
          <a:p>
            <a:r>
              <a:rPr lang="cs-CZ" dirty="0" smtClean="0"/>
              <a:t>Laktát           4.5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r>
              <a:rPr lang="cs-CZ" dirty="0" smtClean="0"/>
              <a:t>B(a)pH           7.22</a:t>
            </a:r>
          </a:p>
          <a:p>
            <a:r>
              <a:rPr lang="cs-CZ" dirty="0" smtClean="0"/>
              <a:t>B(a)pCO2         4.4</a:t>
            </a:r>
          </a:p>
          <a:p>
            <a:r>
              <a:rPr lang="cs-CZ" dirty="0" smtClean="0"/>
              <a:t>B(a)pO2          11.5</a:t>
            </a:r>
          </a:p>
          <a:p>
            <a:r>
              <a:rPr lang="cs-CZ" dirty="0" smtClean="0"/>
              <a:t>B(a)HCO3         14.9</a:t>
            </a:r>
          </a:p>
          <a:p>
            <a:r>
              <a:rPr lang="cs-CZ" dirty="0" smtClean="0"/>
              <a:t>B(a)BD-          -11.1</a:t>
            </a:r>
          </a:p>
          <a:p>
            <a:r>
              <a:rPr lang="cs-CZ" dirty="0" smtClean="0"/>
              <a:t>B(a)sO2c         0.941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8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/>
          </a:bodyPr>
          <a:lstStyle/>
          <a:p>
            <a:r>
              <a:rPr lang="cs-CZ" dirty="0" smtClean="0"/>
              <a:t>Leukocyty          2.57</a:t>
            </a:r>
          </a:p>
          <a:p>
            <a:r>
              <a:rPr lang="cs-CZ" dirty="0" smtClean="0"/>
              <a:t>Erytrocyty         4.2</a:t>
            </a:r>
          </a:p>
          <a:p>
            <a:r>
              <a:rPr lang="cs-CZ" dirty="0" smtClean="0"/>
              <a:t>Hemoglobin       156</a:t>
            </a:r>
          </a:p>
          <a:p>
            <a:r>
              <a:rPr lang="cs-CZ" dirty="0" smtClean="0"/>
              <a:t>Hematokrit         0.44</a:t>
            </a:r>
          </a:p>
          <a:p>
            <a:r>
              <a:rPr lang="cs-CZ" dirty="0" smtClean="0"/>
              <a:t>Střední objem ERY  106</a:t>
            </a:r>
          </a:p>
          <a:p>
            <a:r>
              <a:rPr lang="cs-CZ" dirty="0" smtClean="0"/>
              <a:t>Trombocyty         152</a:t>
            </a:r>
          </a:p>
          <a:p>
            <a:r>
              <a:rPr lang="cs-CZ" dirty="0" err="1" smtClean="0"/>
              <a:t>Protrombin.čas</a:t>
            </a:r>
            <a:r>
              <a:rPr lang="cs-CZ" dirty="0" smtClean="0"/>
              <a:t>     INR    1.42</a:t>
            </a:r>
          </a:p>
          <a:p>
            <a:r>
              <a:rPr lang="cs-CZ" dirty="0" smtClean="0"/>
              <a:t>Fibrinogen            5.83 g/l </a:t>
            </a:r>
          </a:p>
          <a:p>
            <a:r>
              <a:rPr lang="pl-PL" dirty="0" smtClean="0"/>
              <a:t>aPTT s             48.9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4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 anchor="ctr"/>
          <a:lstStyle/>
          <a:p>
            <a:r>
              <a:rPr lang="cs-CZ" dirty="0"/>
              <a:t>Zde zajištěna, doplňujeme </a:t>
            </a:r>
            <a:r>
              <a:rPr lang="cs-CZ" dirty="0" err="1"/>
              <a:t>mikrobiol</a:t>
            </a:r>
            <a:r>
              <a:rPr lang="cs-CZ" dirty="0"/>
              <a:t>. diagnostiku, zahajujeme </a:t>
            </a:r>
            <a:r>
              <a:rPr lang="cs-CZ" dirty="0" err="1"/>
              <a:t>volumoterapii</a:t>
            </a:r>
            <a:r>
              <a:rPr lang="cs-CZ" dirty="0"/>
              <a:t> a adekvátní ATB </a:t>
            </a:r>
            <a:r>
              <a:rPr lang="cs-CZ" dirty="0" smtClean="0"/>
              <a:t>terapii. </a:t>
            </a:r>
            <a:r>
              <a:rPr lang="cs-CZ" dirty="0"/>
              <a:t>Pro progresi respiračního selhání, při intoleranci NIV, nutnost intubace a zahájení agresivní </a:t>
            </a:r>
            <a:r>
              <a:rPr lang="cs-CZ" dirty="0" smtClean="0"/>
              <a:t>UPV</a:t>
            </a:r>
            <a:r>
              <a:rPr lang="cs-CZ" dirty="0"/>
              <a:t>. Provedena </a:t>
            </a:r>
            <a:r>
              <a:rPr lang="cs-CZ" dirty="0" smtClean="0"/>
              <a:t>bronchoskopie s </a:t>
            </a:r>
            <a:r>
              <a:rPr lang="cs-CZ" dirty="0"/>
              <a:t>odběrem materiálu na kultivaci. Postupně mírná stabilizace oběhu a zlepšení </a:t>
            </a:r>
            <a:r>
              <a:rPr lang="cs-CZ" dirty="0" err="1" smtClean="0"/>
              <a:t>oxygenace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5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Urea             19.6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r>
              <a:rPr lang="cs-CZ" dirty="0" err="1" smtClean="0"/>
              <a:t>Kreat</a:t>
            </a:r>
            <a:r>
              <a:rPr lang="cs-CZ" dirty="0" smtClean="0"/>
              <a:t>.         318 </a:t>
            </a:r>
            <a:r>
              <a:rPr lang="cs-CZ" dirty="0" err="1" smtClean="0"/>
              <a:t>umol</a:t>
            </a:r>
            <a:r>
              <a:rPr lang="cs-CZ" dirty="0" smtClean="0"/>
              <a:t>/l</a:t>
            </a:r>
          </a:p>
          <a:p>
            <a:r>
              <a:rPr lang="cs-CZ" dirty="0" smtClean="0"/>
              <a:t>Na               132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r>
              <a:rPr lang="cs-CZ" dirty="0" smtClean="0"/>
              <a:t>K                5.2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r>
              <a:rPr lang="cs-CZ" dirty="0" smtClean="0"/>
              <a:t>Cl               99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r>
              <a:rPr lang="cs-CZ" dirty="0" smtClean="0"/>
              <a:t>Ca               1.67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r>
              <a:rPr lang="cs-CZ" dirty="0" smtClean="0"/>
              <a:t>P                3.09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r>
              <a:rPr lang="cs-CZ" dirty="0" smtClean="0"/>
              <a:t>Mg               1.34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  <a:endParaRPr lang="cs-CZ" b="1" dirty="0" smtClean="0"/>
          </a:p>
          <a:p>
            <a:r>
              <a:rPr lang="cs-CZ" dirty="0" smtClean="0"/>
              <a:t>Laktát           2.1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</a:p>
          <a:p>
            <a:r>
              <a:rPr lang="cs-CZ" dirty="0" smtClean="0"/>
              <a:t>B(a)pH           7.15</a:t>
            </a:r>
          </a:p>
          <a:p>
            <a:r>
              <a:rPr lang="cs-CZ" dirty="0" smtClean="0"/>
              <a:t>B(a)pCO2         6.4</a:t>
            </a:r>
          </a:p>
          <a:p>
            <a:r>
              <a:rPr lang="cs-CZ" dirty="0" smtClean="0"/>
              <a:t>B(a)pO2          12.8</a:t>
            </a:r>
          </a:p>
          <a:p>
            <a:r>
              <a:rPr lang="cs-CZ" dirty="0" smtClean="0"/>
              <a:t>B(a)HCO3         16.4</a:t>
            </a:r>
          </a:p>
          <a:p>
            <a:r>
              <a:rPr lang="cs-CZ" dirty="0" smtClean="0"/>
              <a:t>B(a)BD-          -12.4</a:t>
            </a:r>
          </a:p>
          <a:p>
            <a:r>
              <a:rPr lang="cs-CZ" dirty="0" smtClean="0"/>
              <a:t>B(a)sO2c         0.938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9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AKI - epidemiologie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cs-CZ" smtClean="0"/>
              <a:t>5-7 % pacientů v nemocnici</a:t>
            </a:r>
          </a:p>
          <a:p>
            <a:pPr marL="304800" indent="-304800" eaLnBrk="1" hangingPunct="1"/>
            <a:r>
              <a:rPr lang="en-US" altLang="cs-CZ" smtClean="0"/>
              <a:t>50% AKI na jednotkách JIP/ARO (ICU) je v důsledku sepse</a:t>
            </a:r>
          </a:p>
          <a:p>
            <a:pPr marL="304800" indent="-304800" eaLnBrk="1" hangingPunct="1"/>
            <a:r>
              <a:rPr lang="en-US" altLang="cs-CZ" smtClean="0"/>
              <a:t>Podle mechanismu :</a:t>
            </a:r>
          </a:p>
          <a:p>
            <a:pPr lvl="2" eaLnBrk="1" hangingPunct="1">
              <a:spcBef>
                <a:spcPts val="800"/>
              </a:spcBef>
              <a:buFont typeface="Courier New" pitchFamily="49" charset="0"/>
              <a:buChar char="o"/>
            </a:pPr>
            <a:r>
              <a:rPr lang="en-US" altLang="cs-CZ" sz="3200" smtClean="0"/>
              <a:t>prerenální   40 – 70 %</a:t>
            </a:r>
            <a:endParaRPr lang="en-US" altLang="cs-CZ" smtClean="0"/>
          </a:p>
          <a:p>
            <a:pPr lvl="2" eaLnBrk="1" hangingPunct="1">
              <a:spcBef>
                <a:spcPts val="800"/>
              </a:spcBef>
              <a:buFont typeface="Courier New" pitchFamily="49" charset="0"/>
              <a:buChar char="o"/>
            </a:pPr>
            <a:r>
              <a:rPr lang="en-US" altLang="cs-CZ" sz="3200" smtClean="0"/>
              <a:t>renální 10 – 50 %</a:t>
            </a:r>
            <a:endParaRPr lang="en-US" altLang="cs-CZ" smtClean="0"/>
          </a:p>
          <a:p>
            <a:pPr lvl="2" eaLnBrk="1" hangingPunct="1">
              <a:spcBef>
                <a:spcPts val="800"/>
              </a:spcBef>
              <a:buFont typeface="Courier New" pitchFamily="49" charset="0"/>
              <a:buChar char="o"/>
            </a:pPr>
            <a:r>
              <a:rPr lang="en-US" altLang="cs-CZ" sz="3200" smtClean="0"/>
              <a:t>postrenální 10%</a:t>
            </a:r>
          </a:p>
        </p:txBody>
      </p:sp>
    </p:spTree>
    <p:extLst>
      <p:ext uri="{BB962C8B-B14F-4D97-AF65-F5344CB8AC3E}">
        <p14:creationId xmlns:p14="http://schemas.microsoft.com/office/powerpoint/2010/main" val="20655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Patofyziologie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altLang="cs-CZ" smtClean="0"/>
              <a:t>Prerenální : </a:t>
            </a:r>
          </a:p>
          <a:p>
            <a:pPr marL="304800" indent="-304800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cs-CZ" sz="2400" smtClean="0"/>
              <a:t>Hypovolémie</a:t>
            </a:r>
            <a:endParaRPr lang="en-US" altLang="cs-CZ" smtClean="0"/>
          </a:p>
          <a:p>
            <a:pPr marL="304800" indent="-304800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cs-CZ" sz="2400" smtClean="0"/>
              <a:t>Hypotenze</a:t>
            </a:r>
            <a:endParaRPr lang="en-US" altLang="cs-CZ" smtClean="0"/>
          </a:p>
          <a:p>
            <a:pPr marL="304800" indent="-304800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cs-CZ" sz="2400" smtClean="0"/>
              <a:t>Léky (NSAID, ACEI)</a:t>
            </a:r>
            <a:endParaRPr lang="en-US" altLang="cs-CZ" smtClean="0"/>
          </a:p>
          <a:p>
            <a:pPr marL="304800" indent="-304800" eaLnBrk="1" hangingPunct="1"/>
            <a:r>
              <a:rPr lang="en-US" altLang="cs-CZ" smtClean="0"/>
              <a:t>Renální</a:t>
            </a:r>
          </a:p>
          <a:p>
            <a:pPr marL="304800" indent="-304800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cs-CZ" sz="2400" smtClean="0"/>
              <a:t>Velmi komplexní patofyziologie spojená s patofyziologií MODS</a:t>
            </a:r>
            <a:endParaRPr lang="en-US" altLang="cs-CZ" smtClean="0"/>
          </a:p>
          <a:p>
            <a:pPr marL="304800" indent="-304800" eaLnBrk="1" hangingPunct="1"/>
            <a:r>
              <a:rPr lang="en-US" altLang="cs-CZ" smtClean="0"/>
              <a:t>Postrenální</a:t>
            </a:r>
          </a:p>
          <a:p>
            <a:pPr marL="304800" indent="-304800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cs-CZ" sz="2400" smtClean="0"/>
              <a:t>Obstrukce, která postihuje odtok moči z </a:t>
            </a:r>
            <a:r>
              <a:rPr lang="en-US" altLang="cs-CZ" sz="2400" b="1" smtClean="0"/>
              <a:t>obou</a:t>
            </a:r>
            <a:r>
              <a:rPr lang="en-US" altLang="cs-CZ" sz="2400" smtClean="0"/>
              <a:t> ledvin</a:t>
            </a:r>
          </a:p>
        </p:txBody>
      </p:sp>
    </p:spTree>
    <p:extLst>
      <p:ext uri="{BB962C8B-B14F-4D97-AF65-F5344CB8AC3E}">
        <p14:creationId xmlns:p14="http://schemas.microsoft.com/office/powerpoint/2010/main" val="26773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522</Words>
  <Application>Microsoft Macintosh PowerPoint</Application>
  <PresentationFormat>Předvádění na obrazovce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Calibri</vt:lpstr>
      <vt:lpstr>Courier New</vt:lpstr>
      <vt:lpstr>Arial</vt:lpstr>
      <vt:lpstr>Motiv systému Office</vt:lpstr>
      <vt:lpstr>Akutní renální selhání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AKI - epidemiologie</vt:lpstr>
      <vt:lpstr>Patofyziologie</vt:lpstr>
      <vt:lpstr>Klinické a laboratorní známky AKI</vt:lpstr>
      <vt:lpstr>Terapie – náhrada funkce ledvin</vt:lpstr>
      <vt:lpstr>Eliminační metody</vt:lpstr>
      <vt:lpstr>CRRT</vt:lpstr>
      <vt:lpstr>Technické aspekty</vt:lpstr>
      <vt:lpstr>Antikoagulace</vt:lpstr>
      <vt:lpstr>CRRT vs. IHD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Akutní renální selhání</dc:title>
  <dc:creator>Maláska Jan</dc:creator>
  <cp:lastModifiedBy>Jan Maláska</cp:lastModifiedBy>
  <cp:revision>17</cp:revision>
  <dcterms:created xsi:type="dcterms:W3CDTF">2017-02-27T11:08:55Z</dcterms:created>
  <dcterms:modified xsi:type="dcterms:W3CDTF">2020-04-09T18:28:21Z</dcterms:modified>
</cp:coreProperties>
</file>