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27" r:id="rId3"/>
    <p:sldId id="263" r:id="rId4"/>
    <p:sldId id="372" r:id="rId5"/>
    <p:sldId id="418" r:id="rId6"/>
    <p:sldId id="320" r:id="rId7"/>
    <p:sldId id="284" r:id="rId8"/>
    <p:sldId id="402" r:id="rId9"/>
    <p:sldId id="403" r:id="rId10"/>
    <p:sldId id="404" r:id="rId11"/>
    <p:sldId id="424" r:id="rId12"/>
    <p:sldId id="425" r:id="rId13"/>
    <p:sldId id="426" r:id="rId14"/>
    <p:sldId id="405" r:id="rId15"/>
    <p:sldId id="407" r:id="rId16"/>
    <p:sldId id="406" r:id="rId17"/>
    <p:sldId id="412" r:id="rId18"/>
    <p:sldId id="281" r:id="rId19"/>
    <p:sldId id="264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custDataLst>
    <p:tags r:id="rId2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F9F"/>
    <a:srgbClr val="FF9933"/>
    <a:srgbClr val="CC6600"/>
    <a:srgbClr val="FFE5FF"/>
    <a:srgbClr val="00CCFF"/>
    <a:srgbClr val="66FFFF"/>
    <a:srgbClr val="FF00FF"/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69697" autoAdjust="0"/>
  </p:normalViewPr>
  <p:slideViewPr>
    <p:cSldViewPr>
      <p:cViewPr varScale="1">
        <p:scale>
          <a:sx n="50" d="100"/>
          <a:sy n="50" d="100"/>
        </p:scale>
        <p:origin x="19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2F32A-5891-4618-926F-2C4D97BE1937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5384D-24DE-48B2-ABBB-ECB282685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88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829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86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 fyziologického stavu se </a:t>
            </a:r>
            <a:r>
              <a:rPr lang="cs-CZ" dirty="0" err="1"/>
              <a:t>endotelin</a:t>
            </a:r>
            <a:r>
              <a:rPr lang="cs-CZ" dirty="0"/>
              <a:t> (produkovaný lokálně endotelem cév) na regulaci průtoku krve ledvinami významně nepodílí.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8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Lokálně působící </a:t>
            </a:r>
            <a:r>
              <a:rPr lang="cs-CZ" dirty="0" err="1"/>
              <a:t>vazodilatační</a:t>
            </a:r>
            <a:r>
              <a:rPr lang="cs-CZ" dirty="0"/>
              <a:t> </a:t>
            </a:r>
            <a:r>
              <a:rPr lang="cs-CZ" dirty="0" err="1"/>
              <a:t>působky</a:t>
            </a:r>
            <a:r>
              <a:rPr lang="cs-CZ" dirty="0"/>
              <a:t> vyvažují kontinuálně působící </a:t>
            </a:r>
            <a:r>
              <a:rPr lang="cs-CZ" dirty="0" err="1"/>
              <a:t>vazokonstrikční</a:t>
            </a:r>
            <a:r>
              <a:rPr lang="cs-CZ" dirty="0"/>
              <a:t> podněty s cílem stabilizovat krevní průtok ledvinou.</a:t>
            </a:r>
          </a:p>
          <a:p>
            <a:endParaRPr lang="cs-CZ" dirty="0"/>
          </a:p>
          <a:p>
            <a:r>
              <a:rPr lang="cs-CZ" dirty="0"/>
              <a:t>Klinický komentář: pacienti léčení inhibitory syntézy NO nebo pacienti s narušenou endoteliální funkcí (hypertenze, ateroskleróza) - vazokonstrikce v ledvinách, snížení GFR a tedy snížení </a:t>
            </a:r>
            <a:r>
              <a:rPr lang="cs-CZ" dirty="0" err="1"/>
              <a:t>natriurézy</a:t>
            </a:r>
            <a:r>
              <a:rPr lang="cs-CZ" dirty="0"/>
              <a:t> - expanze tělesné tekutiny - zvýšení krevního tlaku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86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Juxtaglomerulární aparát – renin-angiotensin-aldosteronový systém (RAAS) – viz i jiné přednášky (ledviny, hormony)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8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Aktivace RAAS vede prostřednictvím </a:t>
            </a:r>
            <a:r>
              <a:rPr lang="cs-CZ" baseline="0" dirty="0" err="1"/>
              <a:t>angiotenzinu</a:t>
            </a:r>
            <a:r>
              <a:rPr lang="cs-CZ" baseline="0" dirty="0"/>
              <a:t> II, který působí v ledvině vazokonstrikci především ve </a:t>
            </a:r>
            <a:r>
              <a:rPr lang="cs-CZ" baseline="0" dirty="0" err="1"/>
              <a:t>vas</a:t>
            </a:r>
            <a:r>
              <a:rPr lang="cs-CZ" baseline="0" dirty="0"/>
              <a:t> </a:t>
            </a:r>
            <a:r>
              <a:rPr lang="cs-CZ" baseline="0" dirty="0" err="1"/>
              <a:t>efferens</a:t>
            </a:r>
            <a:r>
              <a:rPr lang="cs-CZ" baseline="0" dirty="0"/>
              <a:t>, k normalizaci GFR (který poklesl v důsledku hypotenze, která aktivovala RAAS) a k poklesu průtoku krve </a:t>
            </a:r>
            <a:r>
              <a:rPr lang="cs-CZ" baseline="0" dirty="0" err="1"/>
              <a:t>peritubulárními</a:t>
            </a:r>
            <a:r>
              <a:rPr lang="cs-CZ" baseline="0" dirty="0"/>
              <a:t> kapilárami, v nichž se díky tomu sníží hydrostatický tlak, což vede k navýšení resorpce tubulární tekutiny. Resorpce v tubulech je dále podpořena přímým hormonálním vlivem </a:t>
            </a:r>
            <a:r>
              <a:rPr lang="cs-CZ" baseline="0" dirty="0" err="1"/>
              <a:t>angiotenzinu</a:t>
            </a:r>
            <a:r>
              <a:rPr lang="cs-CZ" baseline="0" dirty="0"/>
              <a:t> II a aldosteronu na ledvinné tubuly (stimulační vliv na resorpci Na+ a tím i vody).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86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Clearance byla podrobně přednášena v rámci přednášek zaměřených na funkci ledvin.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2194F-18CE-4268-A1AB-25350D6BAA8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461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Celkový tok krve</a:t>
            </a:r>
            <a:r>
              <a:rPr lang="cs-CZ" baseline="0" dirty="0"/>
              <a:t> ledvinami: RPF / (1-hematokrit) = cca 1200 ml/min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2194F-18CE-4268-A1AB-25350D6BAA8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461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2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Krev z</a:t>
            </a:r>
            <a:r>
              <a:rPr lang="cs-CZ" baseline="0" dirty="0"/>
              <a:t> pupeční žíly </a:t>
            </a:r>
            <a:r>
              <a:rPr lang="cs-CZ" dirty="0"/>
              <a:t>(saturace 80</a:t>
            </a:r>
            <a:r>
              <a:rPr lang="en-US" dirty="0"/>
              <a:t>%</a:t>
            </a:r>
            <a:r>
              <a:rPr lang="cs-CZ" dirty="0"/>
              <a:t>) </a:t>
            </a:r>
            <a:r>
              <a:rPr lang="cs-CZ" baseline="0" dirty="0"/>
              <a:t>jde převážně do jater, ale část játra obchází přes </a:t>
            </a:r>
            <a:r>
              <a:rPr lang="cs-CZ" baseline="0" dirty="0" err="1"/>
              <a:t>ductus</a:t>
            </a:r>
            <a:r>
              <a:rPr lang="cs-CZ" baseline="0" dirty="0"/>
              <a:t> </a:t>
            </a:r>
            <a:r>
              <a:rPr lang="cs-CZ" baseline="0" dirty="0" err="1"/>
              <a:t>venosus</a:t>
            </a:r>
            <a:r>
              <a:rPr lang="cs-CZ" baseline="0" dirty="0"/>
              <a:t>. Krev z jater a </a:t>
            </a:r>
            <a:r>
              <a:rPr lang="cs-CZ" baseline="0" dirty="0" err="1"/>
              <a:t>ductus</a:t>
            </a:r>
            <a:r>
              <a:rPr lang="cs-CZ" baseline="0" dirty="0"/>
              <a:t> </a:t>
            </a:r>
            <a:r>
              <a:rPr lang="cs-CZ" baseline="0" dirty="0" err="1"/>
              <a:t>venosus</a:t>
            </a:r>
            <a:r>
              <a:rPr lang="cs-CZ" baseline="0" dirty="0"/>
              <a:t> teče cestou dolní duté žíly do pravé síně (odděleny </a:t>
            </a:r>
            <a:r>
              <a:rPr lang="cs-CZ" baseline="0" dirty="0" err="1"/>
              <a:t>crista</a:t>
            </a:r>
            <a:r>
              <a:rPr lang="cs-CZ" baseline="0" dirty="0"/>
              <a:t> </a:t>
            </a:r>
            <a:r>
              <a:rPr lang="cs-CZ" baseline="0" dirty="0" err="1"/>
              <a:t>dividens</a:t>
            </a:r>
            <a:r>
              <a:rPr lang="cs-CZ" baseline="0" dirty="0"/>
              <a:t>). </a:t>
            </a:r>
            <a:r>
              <a:rPr lang="cs-CZ" dirty="0"/>
              <a:t>Krev z</a:t>
            </a:r>
            <a:r>
              <a:rPr lang="cs-CZ" baseline="0" dirty="0"/>
              <a:t> pupeční žíly je díky </a:t>
            </a:r>
            <a:r>
              <a:rPr lang="cs-CZ" baseline="0" dirty="0" err="1"/>
              <a:t>crista</a:t>
            </a:r>
            <a:r>
              <a:rPr lang="cs-CZ" baseline="0" dirty="0"/>
              <a:t> </a:t>
            </a:r>
            <a:r>
              <a:rPr lang="cs-CZ" baseline="0" dirty="0" err="1"/>
              <a:t>dividens</a:t>
            </a:r>
            <a:r>
              <a:rPr lang="cs-CZ" baseline="0" dirty="0"/>
              <a:t> směřována k </a:t>
            </a:r>
            <a:r>
              <a:rPr lang="cs-CZ" baseline="0" dirty="0" err="1"/>
              <a:t>foramen</a:t>
            </a:r>
            <a:r>
              <a:rPr lang="cs-CZ" baseline="0" dirty="0"/>
              <a:t> </a:t>
            </a:r>
            <a:r>
              <a:rPr lang="cs-CZ" baseline="0" dirty="0" err="1"/>
              <a:t>ovale</a:t>
            </a:r>
            <a:r>
              <a:rPr lang="cs-CZ" baseline="0" dirty="0"/>
              <a:t> v síňovém septu (pravolevý zkrat) a je hnána levou komorou (spolu s krví z plic) do aorty a do arterií hlavy a horních končetin (stále poměrně vysoký obsah O2).</a:t>
            </a:r>
          </a:p>
          <a:p>
            <a:r>
              <a:rPr lang="cs-CZ" baseline="0" dirty="0"/>
              <a:t>Jen asi 1/3 výdeje pravé komory jde do plic (plíce nedýchají, velký odpor v plicním řečišti, tlak v plicnici lehce převyšuje tlak v aortě), zbytek druhým pravolevým zkratem přes </a:t>
            </a:r>
            <a:r>
              <a:rPr lang="cs-CZ" baseline="0" dirty="0" err="1"/>
              <a:t>ductus</a:t>
            </a:r>
            <a:r>
              <a:rPr lang="cs-CZ" baseline="0" dirty="0"/>
              <a:t> </a:t>
            </a:r>
            <a:r>
              <a:rPr lang="cs-CZ" baseline="0" dirty="0" err="1"/>
              <a:t>arteriosus</a:t>
            </a:r>
            <a:r>
              <a:rPr lang="cs-CZ" baseline="0" dirty="0"/>
              <a:t> do aorty, ale až za odstupem hlavových arterií a arterií horních končetin. Krev dále proudí do dolní poloviny těla a do placenty (60</a:t>
            </a:r>
            <a:r>
              <a:rPr lang="en-US" baseline="0" dirty="0"/>
              <a:t>%</a:t>
            </a:r>
            <a:r>
              <a:rPr lang="cs-CZ" baseline="0" dirty="0"/>
              <a:t> srdečního výdeje plodu jde do placenty).</a:t>
            </a:r>
          </a:p>
          <a:p>
            <a:r>
              <a:rPr lang="cs-CZ" baseline="0" dirty="0"/>
              <a:t>LK čerpá cca o 1/5 více krve než PK.</a:t>
            </a:r>
          </a:p>
          <a:p>
            <a:r>
              <a:rPr lang="cs-CZ" baseline="0" dirty="0"/>
              <a:t>Kyslíkem jsou nejlépe zásobena játra, srdce, hlava a horní končetiny.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611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Saturace krve plodu kyslíkem je možná díky fetálnímu hemoglobinu, který má vyšší afinitu ke kyslíku než hemoglobin dospělých (souvisí s méně efektivní vazbou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2,3-DPG) a může tedy při průtoku placentou vyvazovat kyslík z hemoglobinu matky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Navíc má plod podstatně vyšší počet červených krvinek. Po porodu se velká kvanta červených krvinek s fetálním hemoglobinem rozpadají a postupně se mění za červené krvinky s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adultním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typem hemoglobinu. Tento stav v kombinaci s nezralostí jaterních enzymů vede k různě závažné formě novorozenecké žloutenky.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Krátkodobá hypoxie – tachykardie a zvýšený průtok pupečními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cévami; delší hypoxie – bradykardie.</a:t>
            </a:r>
          </a:p>
          <a:p>
            <a:endParaRPr lang="cs-CZ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Svalovina pupečních cév citlivě reaguje na řadu podnětů kontrakcí (např. poranění, napětí, pokles kyslíku, sympatomimetika, …). U zvířat napomáhá zastavení krvácení z pupečního pahýlu po narození.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00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První změna po porodu – uzavření pupečníku - vede k asfyxii plodu + k nárůstu celkového periferního odporu systémového řečiště a tím pádem i k navýšení systémového krevního tlaku.</a:t>
            </a:r>
          </a:p>
          <a:p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Následuje reflexní stah svaloviny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arteriosus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 jeho uzavření.</a:t>
            </a:r>
          </a:p>
          <a:p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Asfyxie spolu s ochlazením těla novorozence vlivem změny teploty okolí – první nádech – klesá odpor plicního řečiště (až na 1/10 fetálního) a rovněž jeho tlak (zhruba na 1/2 fetálního).</a:t>
            </a:r>
          </a:p>
          <a:p>
            <a:endParaRPr lang="cs-CZ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Placentární transfúze – vlivem prudkého poklesu nitrohrudního tlaku při prvním nádechu dochází k nasátí cca 100 ml krve z placenty.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2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Zvýšení tlaku v levé síni (více krve přicházející z plic, vyšší tlak v levé komoře v důsledku zvýšeného </a:t>
            </a:r>
            <a:r>
              <a:rPr lang="cs-CZ" dirty="0" err="1"/>
              <a:t>afterloadu</a:t>
            </a:r>
            <a:r>
              <a:rPr lang="cs-CZ" dirty="0"/>
              <a:t>) a jeho pokles v pravé síni (nižší žilní návrat v důsledku uzavření pupečníku) vede k uzavření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ovale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Obrácený tlakový gradient mezi aortou a plicnicí obrací tok v </a:t>
            </a:r>
            <a:r>
              <a:rPr lang="cs-CZ" dirty="0" err="1"/>
              <a:t>ductus</a:t>
            </a:r>
            <a:r>
              <a:rPr lang="cs-CZ" baseline="0" dirty="0"/>
              <a:t> </a:t>
            </a:r>
            <a:r>
              <a:rPr lang="cs-CZ" baseline="0" dirty="0" err="1"/>
              <a:t>arteriosus</a:t>
            </a:r>
            <a:r>
              <a:rPr lang="cs-CZ" baseline="0" dirty="0"/>
              <a:t>. Ten se během několika minut začne stahovat (asi </a:t>
            </a:r>
            <a:r>
              <a:rPr lang="cs-CZ" baseline="0" dirty="0" err="1"/>
              <a:t>vyvolávo</a:t>
            </a:r>
            <a:r>
              <a:rPr lang="cs-CZ" baseline="0" dirty="0"/>
              <a:t> zvýšeným pO2 v krvi a uvolněním bradykininu z plic při prvním </a:t>
            </a:r>
            <a:r>
              <a:rPr lang="cs-CZ" baseline="0" dirty="0" err="1"/>
              <a:t>rozepětí</a:t>
            </a:r>
            <a:r>
              <a:rPr lang="cs-CZ" baseline="0" dirty="0"/>
              <a:t>, možná se podílí i </a:t>
            </a:r>
            <a:r>
              <a:rPr lang="cs-CZ" baseline="0" dirty="0" err="1"/>
              <a:t>vazokonstrikční</a:t>
            </a:r>
            <a:r>
              <a:rPr lang="cs-CZ" baseline="0" dirty="0"/>
              <a:t> vliv poklesu tvorby prostaglandinů po porodu – u předčasně narozených se často neuzavírá, což ale lze vyvolat aplikací léků inhibujících </a:t>
            </a:r>
            <a:r>
              <a:rPr lang="cs-CZ" baseline="0" dirty="0" err="1"/>
              <a:t>cyklooxygenázu</a:t>
            </a:r>
            <a:r>
              <a:rPr lang="cs-CZ" baseline="0" dirty="0"/>
              <a:t>), funkční uzávěr během několika hodin, anatomický uzávěr do 2 dnů.</a:t>
            </a:r>
          </a:p>
          <a:p>
            <a:endParaRPr lang="cs-CZ" baseline="0" dirty="0"/>
          </a:p>
          <a:p>
            <a:r>
              <a:rPr lang="cs-CZ" baseline="0" dirty="0"/>
              <a:t>Porucha uzávěru </a:t>
            </a:r>
            <a:r>
              <a:rPr lang="cs-CZ" baseline="0" dirty="0" err="1"/>
              <a:t>formanen</a:t>
            </a:r>
            <a:r>
              <a:rPr lang="cs-CZ" baseline="0" dirty="0"/>
              <a:t> </a:t>
            </a:r>
            <a:r>
              <a:rPr lang="cs-CZ" baseline="0" dirty="0" err="1"/>
              <a:t>ovale</a:t>
            </a:r>
            <a:r>
              <a:rPr lang="cs-CZ" baseline="0" dirty="0"/>
              <a:t> a </a:t>
            </a:r>
            <a:r>
              <a:rPr lang="cs-CZ" baseline="0" dirty="0" err="1"/>
              <a:t>ductus</a:t>
            </a:r>
            <a:r>
              <a:rPr lang="cs-CZ" baseline="0" dirty="0"/>
              <a:t> </a:t>
            </a:r>
            <a:r>
              <a:rPr lang="cs-CZ" baseline="0" dirty="0" err="1"/>
              <a:t>arteriosus</a:t>
            </a:r>
            <a:r>
              <a:rPr lang="cs-CZ" baseline="0" dirty="0"/>
              <a:t> – dvě nejčastější vrozené srdeční vady, léčba chirurgická.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2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Levé a pravé srdce fétu pracují  paralelně díky dvěma pravolevým</a:t>
            </a:r>
            <a:r>
              <a:rPr lang="cs-CZ" baseline="0" dirty="0"/>
              <a:t> zkratům – </a:t>
            </a:r>
            <a:r>
              <a:rPr lang="cs-CZ" baseline="0" dirty="0" err="1"/>
              <a:t>ductus</a:t>
            </a:r>
            <a:r>
              <a:rPr lang="cs-CZ" baseline="0" dirty="0"/>
              <a:t> </a:t>
            </a:r>
            <a:r>
              <a:rPr lang="cs-CZ" baseline="0" dirty="0" err="1"/>
              <a:t>arteriosus</a:t>
            </a:r>
            <a:r>
              <a:rPr lang="cs-CZ" baseline="0" dirty="0"/>
              <a:t> a </a:t>
            </a:r>
            <a:r>
              <a:rPr lang="cs-CZ" baseline="0" dirty="0" err="1"/>
              <a:t>foramen</a:t>
            </a:r>
            <a:r>
              <a:rPr lang="cs-CZ" baseline="0" dirty="0"/>
              <a:t> </a:t>
            </a:r>
            <a:r>
              <a:rPr lang="cs-CZ" baseline="0" dirty="0" err="1"/>
              <a:t>ovale</a:t>
            </a:r>
            <a:r>
              <a:rPr lang="cs-CZ" baseline="0" dirty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/>
              <a:t>Vysoký průtok krve kůrou ledviny díky umístění glomerulů, v nichž dochází k filtraci plazmy.</a:t>
            </a:r>
          </a:p>
          <a:p>
            <a:r>
              <a:rPr lang="cs-CZ" noProof="0" dirty="0"/>
              <a:t>Nízký průtok krve vnitřní částí dřeně ledviny napomáhá udržení </a:t>
            </a:r>
            <a:r>
              <a:rPr lang="cs-CZ" noProof="0" dirty="0" err="1"/>
              <a:t>hyperosmolarity</a:t>
            </a:r>
            <a:r>
              <a:rPr lang="cs-CZ" noProof="0" dirty="0"/>
              <a:t> </a:t>
            </a:r>
            <a:r>
              <a:rPr lang="cs-CZ" noProof="0" dirty="0" err="1"/>
              <a:t>intersticia</a:t>
            </a:r>
            <a:r>
              <a:rPr lang="cs-CZ" noProof="0" dirty="0"/>
              <a:t> v této oblasti.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0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Dvě kapilární sítě v sérii</a:t>
            </a:r>
            <a:r>
              <a:rPr lang="en-US" noProof="0" dirty="0"/>
              <a:t>: </a:t>
            </a:r>
          </a:p>
          <a:p>
            <a:pPr marL="228600" indent="-228600">
              <a:buAutoNum type="arabicPeriod"/>
            </a:pPr>
            <a:r>
              <a:rPr lang="cs-CZ" baseline="0" noProof="0" dirty="0"/>
              <a:t>Glomerulární kapiláry </a:t>
            </a:r>
            <a:r>
              <a:rPr lang="en-US" baseline="0" noProof="0" dirty="0"/>
              <a:t>– </a:t>
            </a:r>
            <a:r>
              <a:rPr lang="cs-CZ" baseline="0" noProof="0" dirty="0"/>
              <a:t>vysokotlaká </a:t>
            </a:r>
            <a:r>
              <a:rPr lang="en-US" baseline="0" noProof="0" dirty="0"/>
              <a:t>(60 mmHg – </a:t>
            </a:r>
            <a:r>
              <a:rPr lang="cs-CZ" baseline="0" noProof="0" dirty="0"/>
              <a:t>tlak zhruba dvojnásobný oproti arteriálnímu konci běžné tkáňové kapiláry</a:t>
            </a:r>
            <a:r>
              <a:rPr lang="en-US" baseline="0" noProof="0" dirty="0"/>
              <a:t>) </a:t>
            </a:r>
            <a:r>
              <a:rPr lang="cs-CZ" baseline="0" noProof="0" dirty="0"/>
              <a:t>kapilární síť zajišťující vysokou intenzitu filtrace v ledvině</a:t>
            </a:r>
            <a:r>
              <a:rPr lang="en-US" baseline="0" noProof="0" dirty="0"/>
              <a:t>; </a:t>
            </a:r>
            <a:r>
              <a:rPr lang="cs-CZ" baseline="0" noProof="0" dirty="0"/>
              <a:t>tlak v průběhu glomerulární kapiláry neklesá (jako je tomu u běžné tkáňové kapiláry, protože následuje eferentní arteriola (ne žíla)</a:t>
            </a:r>
            <a:endParaRPr lang="en-US" baseline="0" noProof="0" dirty="0"/>
          </a:p>
          <a:p>
            <a:pPr marL="228600" indent="-228600">
              <a:buAutoNum type="arabicPeriod"/>
            </a:pPr>
            <a:r>
              <a:rPr lang="cs-CZ" baseline="0" noProof="0" dirty="0" err="1"/>
              <a:t>Peritubulární</a:t>
            </a:r>
            <a:r>
              <a:rPr lang="cs-CZ" baseline="0" noProof="0" dirty="0"/>
              <a:t> kapiláry </a:t>
            </a:r>
            <a:r>
              <a:rPr lang="en-US" baseline="0" noProof="0" dirty="0"/>
              <a:t>– </a:t>
            </a:r>
            <a:r>
              <a:rPr lang="cs-CZ" baseline="0" noProof="0" dirty="0"/>
              <a:t>nízkotlaká </a:t>
            </a:r>
            <a:r>
              <a:rPr lang="en-US" baseline="0" noProof="0" dirty="0"/>
              <a:t>(12-15 mmHg) </a:t>
            </a:r>
            <a:r>
              <a:rPr lang="cs-CZ" baseline="0" noProof="0" dirty="0"/>
              <a:t>kapilární síť umožňující vysokou intenzitu resorpce tubulární tekutiny</a:t>
            </a:r>
            <a:endParaRPr lang="en-US" baseline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0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/>
              <a:t>Vasa recta </a:t>
            </a:r>
            <a:r>
              <a:rPr lang="cs-CZ" baseline="0" noProof="0" dirty="0"/>
              <a:t>jen podél dlouhých </a:t>
            </a:r>
            <a:r>
              <a:rPr lang="cs-CZ" baseline="0" noProof="0" dirty="0" err="1"/>
              <a:t>Henleových</a:t>
            </a:r>
            <a:r>
              <a:rPr lang="cs-CZ" baseline="0" noProof="0" dirty="0"/>
              <a:t> kliček </a:t>
            </a:r>
            <a:r>
              <a:rPr lang="cs-CZ" baseline="0" noProof="0" dirty="0" err="1"/>
              <a:t>juxtamedulárních</a:t>
            </a:r>
            <a:r>
              <a:rPr lang="cs-CZ" baseline="0" noProof="0" dirty="0"/>
              <a:t> nefronů</a:t>
            </a:r>
            <a:r>
              <a:rPr lang="en-US" baseline="0" noProof="0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0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Odpor glomerulárních kapilár je zanedbatelný.</a:t>
            </a:r>
          </a:p>
          <a:p>
            <a:r>
              <a:rPr lang="cs-CZ" dirty="0"/>
              <a:t>Průtok krve glomerulem je regulován zejména změnami odporu (průměru)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afferens</a:t>
            </a:r>
            <a:r>
              <a:rPr lang="cs-CZ" dirty="0"/>
              <a:t> a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efferens</a:t>
            </a:r>
            <a:r>
              <a:rPr lang="cs-CZ" dirty="0"/>
              <a:t>, které se vyznačují, stejně jako jiné arterioly, silnou vrstvou hladké svaloviny.</a:t>
            </a:r>
          </a:p>
          <a:p>
            <a:endParaRPr lang="cs-CZ" dirty="0"/>
          </a:p>
          <a:p>
            <a:r>
              <a:rPr lang="cs-CZ" dirty="0"/>
              <a:t>Účinek změny průměru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afferens</a:t>
            </a:r>
            <a:r>
              <a:rPr lang="cs-CZ" dirty="0"/>
              <a:t> a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efferens</a:t>
            </a:r>
            <a:r>
              <a:rPr lang="cs-CZ" dirty="0"/>
              <a:t> na průtok ledvinou je shodný, ale na filtraci opačný!!!</a:t>
            </a:r>
          </a:p>
          <a:p>
            <a:r>
              <a:rPr lang="cs-CZ" dirty="0"/>
              <a:t>Pokud se zúží obě arterioly najednou, dojde ke snížení</a:t>
            </a:r>
            <a:r>
              <a:rPr lang="cs-CZ" baseline="0" dirty="0"/>
              <a:t> průtoku, ale (pokud není zúžení extrémní) beze změny filtračního tlaku – možné regulovat průtok v součinnosti se systémovým krevním oběhem beze změny filtrace!</a:t>
            </a:r>
          </a:p>
          <a:p>
            <a:r>
              <a:rPr lang="cs-CZ" baseline="0" dirty="0"/>
              <a:t>Za zúžením ve </a:t>
            </a:r>
            <a:r>
              <a:rPr lang="cs-CZ" baseline="0" dirty="0" err="1"/>
              <a:t>vas</a:t>
            </a:r>
            <a:r>
              <a:rPr lang="cs-CZ" baseline="0" dirty="0"/>
              <a:t> </a:t>
            </a:r>
            <a:r>
              <a:rPr lang="cs-CZ" baseline="0" dirty="0" err="1"/>
              <a:t>efferens</a:t>
            </a:r>
            <a:r>
              <a:rPr lang="cs-CZ" baseline="0" dirty="0"/>
              <a:t> nastává pokles tlaku v </a:t>
            </a:r>
            <a:r>
              <a:rPr lang="cs-CZ" baseline="0" dirty="0" err="1"/>
              <a:t>peritubulárních</a:t>
            </a:r>
            <a:r>
              <a:rPr lang="cs-CZ" baseline="0" dirty="0"/>
              <a:t> kapilárách – resorpce látek v </a:t>
            </a:r>
            <a:r>
              <a:rPr lang="cs-CZ" baseline="0" dirty="0" err="1"/>
              <a:t>peritubulární</a:t>
            </a:r>
            <a:r>
              <a:rPr lang="cs-CZ" baseline="0" dirty="0"/>
              <a:t> kapilární síti se zvyšuje.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8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86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err="1"/>
              <a:t>Myogenní</a:t>
            </a:r>
            <a:r>
              <a:rPr lang="cs-CZ" altLang="cs-CZ" dirty="0"/>
              <a:t> autoregulace (založena na </a:t>
            </a:r>
            <a:r>
              <a:rPr lang="cs-CZ" altLang="cs-CZ" dirty="0" err="1"/>
              <a:t>Baylissově</a:t>
            </a:r>
            <a:r>
              <a:rPr lang="cs-CZ" altLang="cs-CZ" dirty="0"/>
              <a:t> efektu): Mechanické podráždění hladkých svalových buněk při vzestupu tlaku v cévě vede k aktivaci mechanicky vrátkovaných vápníkových kanálů, což vyústí v depolarizaci a kontrakci hladkých svalových buněk, a tedy v konstrikci cévy, což stabilizuje krevní průtok, který by se jinak při zvýšeném tlaku zvýšil. </a:t>
            </a:r>
          </a:p>
          <a:p>
            <a:endParaRPr lang="cs-CZ" altLang="cs-CZ" dirty="0"/>
          </a:p>
          <a:p>
            <a:r>
              <a:rPr lang="cs-CZ" altLang="cs-CZ" dirty="0"/>
              <a:t>Tento typ regulace je významný zejména ve tkáních s nutností stabilního krevního průtoku (mozek, ledviny).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8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Ledviny přispívají k regulaci systémového krevního tlaku, za fyziologického stavu bez narušení funkce ledvin (filtraci).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Klinický komentář: Snížený GFR (v důsledku podstatně zvýšeného sympatického tonu, například při extrémní hypotenzi způsobené krvácením nebo během chirurgického stresu) může vést k urémii.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8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7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4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1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86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67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98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96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16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44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61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/>
            </a:gs>
            <a:gs pos="0">
              <a:srgbClr val="C000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8CDC-37C6-495F-A4BE-EF5422682434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9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0">
              <a:srgbClr val="C000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5132660"/>
            <a:ext cx="15859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150122"/>
            <a:ext cx="153828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85800" y="1154608"/>
            <a:ext cx="7772400" cy="126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Regionální oběh II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827584" y="3886200"/>
            <a:ext cx="7488832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MUDr. Markéta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Bébarová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611560" y="4725764"/>
            <a:ext cx="7920880" cy="5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Fyziologický ústav, Lékařská fakulta, Masarykova univerzita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83568" y="1772816"/>
            <a:ext cx="7772400" cy="1684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(renální, fetální)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80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229600" cy="6766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průtoku krve ledvinami: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9896" y="22048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Nervová regulace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53952" y="2729411"/>
            <a:ext cx="7693570" cy="1512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podřízena potřebám systémového oběhu</a:t>
            </a:r>
          </a:p>
          <a:p>
            <a:pPr>
              <a:buFontTx/>
              <a:buChar char="-"/>
            </a:pP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průtok ledvinami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tvoří 25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srdečního výdeje – </a:t>
            </a: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ovlivňuje TK</a:t>
            </a:r>
            <a:endParaRPr lang="cs-CZ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056487" y="4053662"/>
            <a:ext cx="769357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sympatikus - noradrenalin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403648" y="4524346"/>
            <a:ext cx="7693570" cy="1268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lehká zátěž (emoční i fyzická) + vzpřímená polohy těla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 sympatického tonu   tonu v.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aff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 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eff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   průtoku ledvinami, ale bez snížení GFR ( FF)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403648" y="5720377"/>
            <a:ext cx="769357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sympatický tonus významně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anestezie a vlivem bolesti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(GFR už pak může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)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229600" cy="6766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průtoku krve ledvinami: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9896" y="22048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Humorální regulace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53952" y="2729411"/>
            <a:ext cx="7693570" cy="1059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podílí se na řízení systémového tlaku a řízení tělesných tekutin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38A82-D8B0-4C90-A3FE-210315D02069}"/>
              </a:ext>
            </a:extLst>
          </p:cNvPr>
          <p:cNvGrpSpPr/>
          <p:nvPr/>
        </p:nvGrpSpPr>
        <p:grpSpPr>
          <a:xfrm>
            <a:off x="1043608" y="3551686"/>
            <a:ext cx="8077437" cy="1489394"/>
            <a:chOff x="1043608" y="3551686"/>
            <a:chExt cx="8077437" cy="1489394"/>
          </a:xfrm>
        </p:grpSpPr>
        <p:sp>
          <p:nvSpPr>
            <p:cNvPr id="10" name="Zástupný symbol pro obsah 2"/>
            <p:cNvSpPr txBox="1">
              <a:spLocks/>
            </p:cNvSpPr>
            <p:nvPr/>
          </p:nvSpPr>
          <p:spPr>
            <a:xfrm>
              <a:off x="1043608" y="3551686"/>
              <a:ext cx="7691035" cy="5973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Char char="-"/>
              </a:pPr>
              <a:r>
                <a:rPr lang="cs-CZ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noradrenalin, adrenalin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Zástupný symbol pro obsah 2"/>
            <p:cNvSpPr txBox="1">
              <a:spLocks/>
            </p:cNvSpPr>
            <p:nvPr/>
          </p:nvSpPr>
          <p:spPr>
            <a:xfrm>
              <a:off x="1427475" y="3981451"/>
              <a:ext cx="7693570" cy="10596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konstrikce </a:t>
              </a:r>
              <a:r>
                <a:rPr lang="cs-CZ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aff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. a </a:t>
              </a:r>
              <a:r>
                <a:rPr lang="cs-CZ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eff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. arterioly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  průtok krve ledvinami a GFR</a:t>
              </a:r>
              <a:endParaRPr lang="cs-CZ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439006" y="4858990"/>
            <a:ext cx="7693570" cy="907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 souladu se  aktivitou sympatiku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(význam tedy malý s výjimkou vážných stavů, např. závažného krvácení)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229600" cy="6766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průtoku krve ledvinami: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9896" y="22048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Humorální regulace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53952" y="2729411"/>
            <a:ext cx="7693570" cy="1059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podílí se na řízení systémového tlaku a řízení tělesných tekutin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43608" y="3551686"/>
            <a:ext cx="7691035" cy="59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noradrenalin, adrenalin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055587" y="4725144"/>
            <a:ext cx="5974129" cy="59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endotelin</a:t>
            </a:r>
            <a:endParaRPr lang="cs-CZ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427475" y="3981451"/>
            <a:ext cx="7693570" cy="1059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konstrikce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aff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arterioly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 průtok krve ledvinami a GFR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430141" y="5171144"/>
            <a:ext cx="7693570" cy="1059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konstrikce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aff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arterioly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 průtok krve ledvinami a GFR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1429579" y="5877272"/>
            <a:ext cx="7082644" cy="907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uvolňován lokálně z poškozeného endotelu (fyziologicky význam při hemostáze; patologicky je jeho hladina zvýšena např. při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preeklampsii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akutním selhání ledvin, chronické urémii)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229600" cy="6766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průtoku krve ledvinami: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9896" y="22048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Humorální regulace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53952" y="2729411"/>
            <a:ext cx="7693570" cy="1059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podílí se na řízení systémového tlaku a řízení tělesných tekutin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072128" y="3645024"/>
            <a:ext cx="7691035" cy="59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084107" y="4725144"/>
            <a:ext cx="7978374" cy="59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prostanglandiny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(PGE</a:t>
            </a:r>
            <a:r>
              <a:rPr lang="cs-CZ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PGI</a:t>
            </a:r>
            <a:r>
              <a:rPr lang="cs-CZ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bradykinin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455995" y="4077072"/>
            <a:ext cx="7693570" cy="1059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kontinuální bazální produkce 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vazodilatace v ledvině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stabilní úroveň průtoku krve ledvinami a GFR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458661" y="5085184"/>
            <a:ext cx="7693570" cy="529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vazodilatace</a:t>
            </a: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1458099" y="5445224"/>
            <a:ext cx="7082644" cy="677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omezují vliv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vazokonstrikčních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působků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což zabraňuje velkému  průtoku krve ledvinou a GFR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458661" y="6032583"/>
            <a:ext cx="7082644" cy="677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nesteroidní antiflogistika během stresu (chirurgický výkon,  objemu tekutin) může  významný  GFR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229600" cy="6766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průtoku krve ledvinami: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9896" y="22048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Humorální regulace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53952" y="2729411"/>
            <a:ext cx="7693570" cy="1059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podílí se na řízení systémového tlaku a řízení tělesných tekutin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056487" y="3611652"/>
            <a:ext cx="4523625" cy="1194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Renin-angiotensinový systém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491568" y="3717032"/>
            <a:ext cx="5859476" cy="2940674"/>
            <a:chOff x="2491568" y="3717032"/>
            <a:chExt cx="5859476" cy="294067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717032"/>
              <a:ext cx="3346996" cy="294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2491568" y="6074132"/>
              <a:ext cx="2800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5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0578" y="1340768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Renin-angiotensinový systém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52" y="2132856"/>
            <a:ext cx="66804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699792" y="6372036"/>
            <a:ext cx="568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Ganong´s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23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1043608" y="5157192"/>
            <a:ext cx="936104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251520" y="5733256"/>
            <a:ext cx="1936774" cy="35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vazokonstrikce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096942"/>
            <a:ext cx="1936774" cy="35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žízeň, ADH</a:t>
            </a: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51760" y="2216266"/>
            <a:ext cx="345638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/>
              <a:buChar char="¯"/>
            </a:pPr>
            <a:r>
              <a:rPr lang="cs-C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Na</a:t>
            </a:r>
            <a:r>
              <a:rPr lang="cs-CZ" sz="18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cs-C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v plazmě</a:t>
            </a:r>
          </a:p>
          <a:p>
            <a:pPr>
              <a:buFont typeface="Symbol"/>
              <a:buChar char="¯"/>
            </a:pPr>
            <a:r>
              <a:rPr lang="cs-C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TK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   aktivita sympatiku ( </a:t>
            </a:r>
            <a:r>
              <a:rPr lang="cs-CZ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rec</a:t>
            </a:r>
            <a:r>
              <a:rPr lang="cs-C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.)</a:t>
            </a:r>
          </a:p>
          <a:p>
            <a:pPr marL="0" indent="0">
              <a:buNone/>
            </a:pPr>
            <a:endParaRPr lang="cs-CZ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2051720" y="2689298"/>
            <a:ext cx="1296144" cy="26901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6426" y="1724615"/>
            <a:ext cx="458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cs-CZ" sz="2400" i="1" dirty="0" err="1">
                <a:latin typeface="Arial" pitchFamily="34" charset="0"/>
                <a:cs typeface="Arial" pitchFamily="34" charset="0"/>
              </a:rPr>
              <a:t>Clearance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látky, která je v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glomerulotubulárním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aparátu nefronu plně očištěna z plazmy.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3528" y="1177588"/>
            <a:ext cx="849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Stanovení rychlosti průtoku plazmy ledvinami (RPF)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23529" y="293713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PAH (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paraaminohippurová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kyselina)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očištěna z 90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%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927292" y="1866970"/>
            <a:ext cx="3965188" cy="3578254"/>
            <a:chOff x="4783276" y="1474412"/>
            <a:chExt cx="3965188" cy="3578254"/>
          </a:xfrm>
        </p:grpSpPr>
        <p:sp>
          <p:nvSpPr>
            <p:cNvPr id="22" name="TextovéPole 21"/>
            <p:cNvSpPr txBox="1"/>
            <p:nvPr/>
          </p:nvSpPr>
          <p:spPr>
            <a:xfrm>
              <a:off x="4783276" y="4744889"/>
              <a:ext cx="3965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Guyton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i="1" dirty="0">
                  <a:latin typeface="Arial" pitchFamily="34" charset="0"/>
                  <a:cs typeface="Arial" pitchFamily="34" charset="0"/>
                  <a:sym typeface="Symbol"/>
                </a:rPr>
                <a:t>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Hall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Textbook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of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Medical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Physiology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005" y="1474412"/>
              <a:ext cx="3447307" cy="319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323528" y="4039452"/>
            <a:ext cx="3435892" cy="829708"/>
            <a:chOff x="323528" y="3895436"/>
            <a:chExt cx="3435892" cy="829708"/>
          </a:xfrm>
        </p:grpSpPr>
        <p:sp>
          <p:nvSpPr>
            <p:cNvPr id="15" name="TextovéPole 14"/>
            <p:cNvSpPr txBox="1"/>
            <p:nvPr/>
          </p:nvSpPr>
          <p:spPr>
            <a:xfrm>
              <a:off x="323528" y="4077072"/>
              <a:ext cx="1221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RPF = 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304182" y="3895436"/>
              <a:ext cx="2455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5,85 x 1 mg/min </a:t>
              </a: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1213383" y="4295546"/>
              <a:ext cx="20882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1578688" y="4325034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0,01 mg/ml </a:t>
              </a: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3323800" y="422108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= 585 ml/min </a:t>
            </a:r>
          </a:p>
        </p:txBody>
      </p:sp>
      <p:sp>
        <p:nvSpPr>
          <p:cNvPr id="39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ástupný symbol pro obsah 2"/>
          <p:cNvSpPr txBox="1">
            <a:spLocks/>
          </p:cNvSpPr>
          <p:nvPr/>
        </p:nvSpPr>
        <p:spPr>
          <a:xfrm>
            <a:off x="314584" y="5517232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(v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juxtamedulárních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nefronech z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efferens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navíc odstupují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které nejsou v kontaktu s proximálním a distálním tubulem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nedochází tu k exkreci látek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1" grpId="0"/>
      <p:bldP spid="25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6426" y="1724615"/>
            <a:ext cx="458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cs-CZ" sz="2400" i="1" dirty="0" err="1">
                <a:latin typeface="Arial" pitchFamily="34" charset="0"/>
                <a:cs typeface="Arial" pitchFamily="34" charset="0"/>
              </a:rPr>
              <a:t>Clearance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látky, která je v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glomerulotubulárním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aparátu nefronu plně očištěna z plazmy.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3528" y="1177588"/>
            <a:ext cx="849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Stanovení rychlosti průtoku plazmy ledvinami (RPF)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23529" y="293713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PAH (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paraaminohippurová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kyselina)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očištěna z 90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%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927292" y="1866970"/>
            <a:ext cx="3965188" cy="3578254"/>
            <a:chOff x="4783276" y="1474412"/>
            <a:chExt cx="3965188" cy="3578254"/>
          </a:xfrm>
        </p:grpSpPr>
        <p:sp>
          <p:nvSpPr>
            <p:cNvPr id="22" name="TextovéPole 21"/>
            <p:cNvSpPr txBox="1"/>
            <p:nvPr/>
          </p:nvSpPr>
          <p:spPr>
            <a:xfrm>
              <a:off x="4783276" y="4744889"/>
              <a:ext cx="3965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Guyton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i="1" dirty="0">
                  <a:latin typeface="Arial" pitchFamily="34" charset="0"/>
                  <a:cs typeface="Arial" pitchFamily="34" charset="0"/>
                  <a:sym typeface="Symbol"/>
                </a:rPr>
                <a:t>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Hall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Textbook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of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Medical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Physiology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005" y="1474412"/>
              <a:ext cx="3447307" cy="319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323528" y="4039452"/>
            <a:ext cx="3435892" cy="829708"/>
            <a:chOff x="323528" y="3895436"/>
            <a:chExt cx="3435892" cy="829708"/>
          </a:xfrm>
        </p:grpSpPr>
        <p:sp>
          <p:nvSpPr>
            <p:cNvPr id="15" name="TextovéPole 14"/>
            <p:cNvSpPr txBox="1"/>
            <p:nvPr/>
          </p:nvSpPr>
          <p:spPr>
            <a:xfrm>
              <a:off x="323528" y="4077072"/>
              <a:ext cx="1221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RPF = 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304182" y="3895436"/>
              <a:ext cx="2455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5,85 x 1 mg/min </a:t>
              </a: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1213383" y="4295546"/>
              <a:ext cx="20882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1578688" y="4325034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0,01 mg/ml </a:t>
              </a: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3323800" y="422108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= 585 ml/min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23527" y="5453098"/>
            <a:ext cx="849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Korekce na extrakční poměr PAH (E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PAH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):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4108275" y="5815588"/>
            <a:ext cx="4416552" cy="829708"/>
            <a:chOff x="4043880" y="5815588"/>
            <a:chExt cx="4416552" cy="829708"/>
          </a:xfrm>
        </p:grpSpPr>
        <p:grpSp>
          <p:nvGrpSpPr>
            <p:cNvPr id="26" name="Skupina 25"/>
            <p:cNvGrpSpPr/>
            <p:nvPr/>
          </p:nvGrpSpPr>
          <p:grpSpPr>
            <a:xfrm>
              <a:off x="4043880" y="5815588"/>
              <a:ext cx="2414054" cy="829708"/>
              <a:chOff x="323529" y="3895436"/>
              <a:chExt cx="2414054" cy="829708"/>
            </a:xfrm>
          </p:grpSpPr>
          <p:sp>
            <p:nvSpPr>
              <p:cNvPr id="27" name="TextovéPole 26"/>
              <p:cNvSpPr txBox="1"/>
              <p:nvPr/>
            </p:nvSpPr>
            <p:spPr>
              <a:xfrm>
                <a:off x="323529" y="4077072"/>
                <a:ext cx="1104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C00000"/>
                  </a:buClr>
                </a:pP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RPF = </a:t>
                </a: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1225414" y="3895436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C00000"/>
                  </a:buClr>
                </a:pP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585 ml/min </a:t>
                </a:r>
              </a:p>
            </p:txBody>
          </p:sp>
          <p:cxnSp>
            <p:nvCxnSpPr>
              <p:cNvPr id="29" name="Přímá spojnice 28"/>
              <p:cNvCxnSpPr/>
              <p:nvPr/>
            </p:nvCxnSpPr>
            <p:spPr>
              <a:xfrm>
                <a:off x="1213383" y="4295546"/>
                <a:ext cx="15121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ovéPole 29"/>
              <p:cNvSpPr txBox="1"/>
              <p:nvPr/>
            </p:nvSpPr>
            <p:spPr>
              <a:xfrm>
                <a:off x="1645798" y="4325034"/>
                <a:ext cx="5760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C00000"/>
                  </a:buClr>
                </a:pP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0,9</a:t>
                </a:r>
              </a:p>
            </p:txBody>
          </p:sp>
        </p:grpSp>
        <p:sp>
          <p:nvSpPr>
            <p:cNvPr id="31" name="TextovéPole 30"/>
            <p:cNvSpPr txBox="1"/>
            <p:nvPr/>
          </p:nvSpPr>
          <p:spPr>
            <a:xfrm>
              <a:off x="6444208" y="5997224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= 650 ml/min 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15915" y="5815588"/>
            <a:ext cx="3132619" cy="829708"/>
            <a:chOff x="251520" y="5815588"/>
            <a:chExt cx="3132619" cy="829708"/>
          </a:xfrm>
        </p:grpSpPr>
        <p:grpSp>
          <p:nvGrpSpPr>
            <p:cNvPr id="32" name="Skupina 31"/>
            <p:cNvGrpSpPr/>
            <p:nvPr/>
          </p:nvGrpSpPr>
          <p:grpSpPr>
            <a:xfrm>
              <a:off x="251520" y="5815588"/>
              <a:ext cx="2592288" cy="829708"/>
              <a:chOff x="251521" y="3895436"/>
              <a:chExt cx="2592288" cy="829708"/>
            </a:xfrm>
          </p:grpSpPr>
          <p:sp>
            <p:nvSpPr>
              <p:cNvPr id="33" name="TextovéPole 32"/>
              <p:cNvSpPr txBox="1"/>
              <p:nvPr/>
            </p:nvSpPr>
            <p:spPr>
              <a:xfrm>
                <a:off x="251521" y="4077072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C00000"/>
                  </a:buClr>
                </a:pP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cs-CZ" sz="2000" baseline="-25000" dirty="0">
                    <a:latin typeface="Arial" pitchFamily="34" charset="0"/>
                    <a:cs typeface="Arial" pitchFamily="34" charset="0"/>
                  </a:rPr>
                  <a:t>PAH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= </a:t>
                </a: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1199656" y="3895436"/>
                <a:ext cx="1644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C00000"/>
                  </a:buClr>
                </a:pP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2000" baseline="-25000" dirty="0">
                    <a:latin typeface="Arial" pitchFamily="34" charset="0"/>
                    <a:cs typeface="Arial" pitchFamily="34" charset="0"/>
                  </a:rPr>
                  <a:t>PAH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- V</a:t>
                </a:r>
                <a:r>
                  <a:rPr lang="cs-CZ" sz="2000" baseline="-25000" dirty="0">
                    <a:latin typeface="Arial" pitchFamily="34" charset="0"/>
                    <a:cs typeface="Arial" pitchFamily="34" charset="0"/>
                  </a:rPr>
                  <a:t>PAH</a:t>
                </a:r>
              </a:p>
            </p:txBody>
          </p:sp>
          <p:cxnSp>
            <p:nvCxnSpPr>
              <p:cNvPr id="35" name="Přímá spojnice 34"/>
              <p:cNvCxnSpPr/>
              <p:nvPr/>
            </p:nvCxnSpPr>
            <p:spPr>
              <a:xfrm>
                <a:off x="1213383" y="4295546"/>
                <a:ext cx="13562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ovéPole 35"/>
              <p:cNvSpPr txBox="1"/>
              <p:nvPr/>
            </p:nvSpPr>
            <p:spPr>
              <a:xfrm>
                <a:off x="1544549" y="4325034"/>
                <a:ext cx="795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C00000"/>
                  </a:buClr>
                </a:pP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2000" baseline="-25000" dirty="0">
                    <a:latin typeface="Arial" pitchFamily="34" charset="0"/>
                    <a:cs typeface="Arial" pitchFamily="34" charset="0"/>
                  </a:rPr>
                  <a:t>PAH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" name="TextovéPole 36"/>
            <p:cNvSpPr txBox="1"/>
            <p:nvPr/>
          </p:nvSpPr>
          <p:spPr>
            <a:xfrm>
              <a:off x="2555776" y="5997224"/>
              <a:ext cx="828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= 0,9</a:t>
              </a:r>
            </a:p>
          </p:txBody>
        </p:sp>
      </p:grpSp>
      <p:cxnSp>
        <p:nvCxnSpPr>
          <p:cNvPr id="38" name="Přímá spojnice se šipkou 37"/>
          <p:cNvCxnSpPr/>
          <p:nvPr/>
        </p:nvCxnSpPr>
        <p:spPr>
          <a:xfrm>
            <a:off x="3448534" y="6185482"/>
            <a:ext cx="613517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7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Fetální cirkulace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41086"/>
            <a:ext cx="5719936" cy="40112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87816"/>
            <a:ext cx="254000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Fetální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532656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placenta, pupeční žíla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57051"/>
            <a:ext cx="3024336" cy="49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699792" y="6372036"/>
            <a:ext cx="568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Ganong´s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23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7cípá hvězda 4"/>
          <p:cNvSpPr/>
          <p:nvPr/>
        </p:nvSpPr>
        <p:spPr>
          <a:xfrm>
            <a:off x="6286059" y="3345417"/>
            <a:ext cx="216024" cy="216024"/>
          </a:xfrm>
          <a:prstGeom prst="star7">
            <a:avLst/>
          </a:prstGeom>
          <a:solidFill>
            <a:srgbClr val="FF66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7cípá hvězda 8"/>
          <p:cNvSpPr/>
          <p:nvPr/>
        </p:nvSpPr>
        <p:spPr>
          <a:xfrm>
            <a:off x="6156176" y="4878177"/>
            <a:ext cx="216024" cy="216024"/>
          </a:xfrm>
          <a:prstGeom prst="star7">
            <a:avLst/>
          </a:prstGeom>
          <a:solidFill>
            <a:srgbClr val="FF66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7cípá hvězda 9"/>
          <p:cNvSpPr/>
          <p:nvPr/>
        </p:nvSpPr>
        <p:spPr>
          <a:xfrm>
            <a:off x="6732240" y="2420888"/>
            <a:ext cx="216024" cy="216024"/>
          </a:xfrm>
          <a:prstGeom prst="star7">
            <a:avLst/>
          </a:prstGeom>
          <a:solidFill>
            <a:srgbClr val="FF66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7cípá hvězda 10"/>
          <p:cNvSpPr/>
          <p:nvPr/>
        </p:nvSpPr>
        <p:spPr>
          <a:xfrm>
            <a:off x="7207720" y="1643088"/>
            <a:ext cx="216024" cy="216024"/>
          </a:xfrm>
          <a:prstGeom prst="star7">
            <a:avLst/>
          </a:prstGeom>
          <a:solidFill>
            <a:srgbClr val="FF66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53256" y="2060848"/>
            <a:ext cx="4762872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játra,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venosus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3256" y="2507184"/>
            <a:ext cx="4762872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crista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dividens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ovale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457200" y="2960948"/>
            <a:ext cx="476287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krevní zásobení hlavy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horn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končetin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453256" y="3997636"/>
            <a:ext cx="4762872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dolní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horní dutá žíla</a:t>
            </a:r>
          </a:p>
        </p:txBody>
      </p:sp>
      <p:sp>
        <p:nvSpPr>
          <p:cNvPr id="17" name="7cípá hvězda 16"/>
          <p:cNvSpPr/>
          <p:nvPr/>
        </p:nvSpPr>
        <p:spPr>
          <a:xfrm>
            <a:off x="6314480" y="2291160"/>
            <a:ext cx="216024" cy="216024"/>
          </a:xfrm>
          <a:prstGeom prst="star7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7cípá hvězda 18"/>
          <p:cNvSpPr/>
          <p:nvPr/>
        </p:nvSpPr>
        <p:spPr>
          <a:xfrm>
            <a:off x="6401344" y="2852936"/>
            <a:ext cx="216024" cy="216024"/>
          </a:xfrm>
          <a:prstGeom prst="star7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7cípá hvězda 19"/>
          <p:cNvSpPr/>
          <p:nvPr/>
        </p:nvSpPr>
        <p:spPr>
          <a:xfrm>
            <a:off x="6904832" y="2924944"/>
            <a:ext cx="216024" cy="216024"/>
          </a:xfrm>
          <a:prstGeom prst="star7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453256" y="4443972"/>
            <a:ext cx="4762872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pravá komora</a:t>
            </a:r>
          </a:p>
        </p:txBody>
      </p:sp>
      <p:sp>
        <p:nvSpPr>
          <p:cNvPr id="23" name="7cípá hvězda 22"/>
          <p:cNvSpPr/>
          <p:nvPr/>
        </p:nvSpPr>
        <p:spPr>
          <a:xfrm>
            <a:off x="7380312" y="1916832"/>
            <a:ext cx="216024" cy="216024"/>
          </a:xfrm>
          <a:prstGeom prst="star7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453256" y="4890876"/>
            <a:ext cx="4762872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arteriosus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7cípá hvězda 24"/>
          <p:cNvSpPr/>
          <p:nvPr/>
        </p:nvSpPr>
        <p:spPr>
          <a:xfrm>
            <a:off x="7265440" y="3717032"/>
            <a:ext cx="216024" cy="216024"/>
          </a:xfrm>
          <a:prstGeom prst="star7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457200" y="5370002"/>
            <a:ext cx="4762872" cy="11553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aorta – zásobení dolní poloviny těla + 60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srdečního výdeje do placenty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579336" y="521911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sz="20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516216" y="209278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E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endParaRPr lang="cs-CZ" sz="2000" b="1" dirty="0">
              <a:solidFill>
                <a:srgbClr val="FFE5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452320" y="360495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endParaRPr lang="cs-CZ" sz="20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876256" y="252483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E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endParaRPr lang="cs-CZ" sz="2000" b="1" dirty="0">
              <a:solidFill>
                <a:srgbClr val="FFE5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516216" y="266885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cs-CZ" sz="20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092280" y="130069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sz="20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 animBg="1"/>
      <p:bldP spid="19" grpId="0" animBg="1"/>
      <p:bldP spid="20" grpId="0" animBg="1"/>
      <p:bldP spid="22" grpId="0"/>
      <p:bldP spid="23" grpId="0" animBg="1"/>
      <p:bldP spid="24" grpId="0"/>
      <p:bldP spid="25" grpId="0" animBg="1"/>
      <p:bldP spid="26" grpId="0"/>
      <p:bldP spid="21" grpId="0"/>
      <p:bldP spid="28" grpId="0"/>
      <p:bldP spid="29" grpId="0"/>
      <p:bldP spid="30" grpId="0"/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solidFill>
                  <a:srgbClr val="C00000"/>
                </a:solidFill>
              </a:rPr>
              <a:t>Tato prezentace obsahuje pouze stručný výtah nejdůležitějších pojmů a faktů. V žádném případně není sama o sobě dostatečným zdrojem pro studium ke zkoušce z Fyziologie.</a:t>
            </a:r>
          </a:p>
        </p:txBody>
      </p:sp>
    </p:spTree>
    <p:extLst>
      <p:ext uri="{BB962C8B-B14F-4D97-AF65-F5344CB8AC3E}">
        <p14:creationId xmlns:p14="http://schemas.microsoft.com/office/powerpoint/2010/main" val="99992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Fetální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676672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fetální hemoglobin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(vyšší afinita ke kyslíku)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770541" y="2492896"/>
            <a:ext cx="5689891" cy="3753708"/>
            <a:chOff x="2770541" y="2492896"/>
            <a:chExt cx="5689891" cy="3753708"/>
          </a:xfrm>
        </p:grpSpPr>
        <p:sp>
          <p:nvSpPr>
            <p:cNvPr id="6" name="TextovéPole 5"/>
            <p:cNvSpPr txBox="1"/>
            <p:nvPr/>
          </p:nvSpPr>
          <p:spPr>
            <a:xfrm>
              <a:off x="2770541" y="5877272"/>
              <a:ext cx="5689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972" y="2492896"/>
              <a:ext cx="3468444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2420888"/>
            <a:ext cx="388843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krátkodobá hypoxie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7544" y="2924944"/>
            <a:ext cx="388843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delší hypoxie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3789039"/>
            <a:ext cx="3888432" cy="2180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silná svalová stěna pupečních cév     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(citlivě reaguje na řadu podnětů kontrakcí – poranění, hypoxie, sympatomimetika, apod.)</a:t>
            </a:r>
          </a:p>
        </p:txBody>
      </p:sp>
    </p:spTree>
    <p:extLst>
      <p:ext uri="{BB962C8B-B14F-4D97-AF65-F5344CB8AC3E}">
        <p14:creationId xmlns:p14="http://schemas.microsoft.com/office/powerpoint/2010/main" val="31525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Fetální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6766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po porodu</a:t>
            </a:r>
            <a:endParaRPr lang="cs-CZ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2276872"/>
            <a:ext cx="3888432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Uzavření pupeční žíly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4491232"/>
            <a:ext cx="4824536" cy="842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První nádech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(vlivem asfyxie a ochlazení těla)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57051"/>
            <a:ext cx="3024336" cy="49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699792" y="6372036"/>
            <a:ext cx="568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Ganong´s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23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Násobení 14"/>
          <p:cNvSpPr/>
          <p:nvPr/>
        </p:nvSpPr>
        <p:spPr>
          <a:xfrm>
            <a:off x="6140410" y="3326240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Násobení 18"/>
          <p:cNvSpPr/>
          <p:nvPr/>
        </p:nvSpPr>
        <p:spPr>
          <a:xfrm>
            <a:off x="5924386" y="6015246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827584" y="2737520"/>
            <a:ext cx="4464496" cy="72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náhlé zvýšení periferního odporu a krevního tlaku</a:t>
            </a:r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827584" y="3524620"/>
            <a:ext cx="4464496" cy="83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stah svaloviny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venosus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jeho uzavření</a:t>
            </a: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827583" y="5283320"/>
            <a:ext cx="4717153" cy="56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pokles odporu plicního řečiště</a:t>
            </a: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>
          <a:xfrm>
            <a:off x="827584" y="5702468"/>
            <a:ext cx="4464496" cy="61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 plic mnohem více krve</a:t>
            </a:r>
          </a:p>
        </p:txBody>
      </p:sp>
    </p:spTree>
    <p:extLst>
      <p:ext uri="{BB962C8B-B14F-4D97-AF65-F5344CB8AC3E}">
        <p14:creationId xmlns:p14="http://schemas.microsoft.com/office/powerpoint/2010/main" val="10808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1" grpId="0" build="p"/>
      <p:bldP spid="15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Fetální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6766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po porodu</a:t>
            </a:r>
            <a:endParaRPr lang="cs-CZ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2132856"/>
            <a:ext cx="4968552" cy="890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Pokles tlaku v pravé síni a jeho navýšení v síni levé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díky: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7584" y="3312560"/>
            <a:ext cx="4464496" cy="72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↑ plnění levé síně krví z plic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5445224"/>
            <a:ext cx="4824536" cy="421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Uzávěr </a:t>
            </a:r>
            <a:r>
              <a:rPr lang="cs-CZ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formanen</a:t>
            </a:r>
            <a:r>
              <a:rPr lang="cs-CZ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ovale</a:t>
            </a:r>
            <a:endParaRPr lang="cs-CZ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57051"/>
            <a:ext cx="3024336" cy="49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699792" y="6372036"/>
            <a:ext cx="568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Ganong´s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23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827584" y="3767262"/>
            <a:ext cx="4464496" cy="1005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↓ žilní návrat do pravé síně díky uzávěru pupeční žíly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827584" y="4577172"/>
            <a:ext cx="4464496" cy="72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levá komora čerpá proti zvýšenému odporu v aortě</a:t>
            </a:r>
          </a:p>
        </p:txBody>
      </p:sp>
      <p:sp>
        <p:nvSpPr>
          <p:cNvPr id="22" name="Násobení 21"/>
          <p:cNvSpPr/>
          <p:nvPr/>
        </p:nvSpPr>
        <p:spPr>
          <a:xfrm>
            <a:off x="6140410" y="3326240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Násobení 22"/>
          <p:cNvSpPr/>
          <p:nvPr/>
        </p:nvSpPr>
        <p:spPr>
          <a:xfrm>
            <a:off x="6500450" y="2204864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ásobení 23"/>
          <p:cNvSpPr/>
          <p:nvPr/>
        </p:nvSpPr>
        <p:spPr>
          <a:xfrm>
            <a:off x="5924386" y="6015246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ástupný symbol pro obsah 2"/>
          <p:cNvSpPr txBox="1">
            <a:spLocks/>
          </p:cNvSpPr>
          <p:nvPr/>
        </p:nvSpPr>
        <p:spPr>
          <a:xfrm>
            <a:off x="467544" y="5888124"/>
            <a:ext cx="4824536" cy="421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Uzávěr </a:t>
            </a:r>
            <a:r>
              <a:rPr lang="cs-CZ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cs-CZ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arteriosus</a:t>
            </a:r>
            <a:endParaRPr lang="cs-CZ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Násobení 25"/>
          <p:cNvSpPr/>
          <p:nvPr/>
        </p:nvSpPr>
        <p:spPr>
          <a:xfrm>
            <a:off x="7252062" y="1844824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build="p"/>
      <p:bldP spid="16" grpId="0"/>
      <p:bldP spid="19" grpId="0"/>
      <p:bldP spid="23" grpId="0" animBg="1"/>
      <p:bldP spid="25" grpId="0" build="p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323528" y="1357051"/>
            <a:ext cx="5052350" cy="4216680"/>
            <a:chOff x="323528" y="1357051"/>
            <a:chExt cx="5052350" cy="42166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357051"/>
              <a:ext cx="4968552" cy="421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19" r="32156"/>
            <a:stretch/>
          </p:blipFill>
          <p:spPr bwMode="auto">
            <a:xfrm>
              <a:off x="5170926" y="1367624"/>
              <a:ext cx="204952" cy="419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Fetální cirkulace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57051"/>
            <a:ext cx="3024336" cy="49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699792" y="6372036"/>
            <a:ext cx="568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Ganong´s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23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Násobení 21"/>
          <p:cNvSpPr/>
          <p:nvPr/>
        </p:nvSpPr>
        <p:spPr>
          <a:xfrm>
            <a:off x="6140410" y="3326240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Násobení 22"/>
          <p:cNvSpPr/>
          <p:nvPr/>
        </p:nvSpPr>
        <p:spPr>
          <a:xfrm>
            <a:off x="6500450" y="2204864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ásobení 23"/>
          <p:cNvSpPr/>
          <p:nvPr/>
        </p:nvSpPr>
        <p:spPr>
          <a:xfrm>
            <a:off x="5924386" y="6015246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Násobení 25"/>
          <p:cNvSpPr/>
          <p:nvPr/>
        </p:nvSpPr>
        <p:spPr>
          <a:xfrm>
            <a:off x="7252062" y="1844824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Násobení 19"/>
          <p:cNvSpPr/>
          <p:nvPr/>
        </p:nvSpPr>
        <p:spPr>
          <a:xfrm>
            <a:off x="179512" y="1844824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Násobení 20"/>
          <p:cNvSpPr/>
          <p:nvPr/>
        </p:nvSpPr>
        <p:spPr>
          <a:xfrm>
            <a:off x="1644382" y="1846135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Násobení 26"/>
          <p:cNvSpPr/>
          <p:nvPr/>
        </p:nvSpPr>
        <p:spPr>
          <a:xfrm>
            <a:off x="1563430" y="3381702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Násobení 27"/>
          <p:cNvSpPr/>
          <p:nvPr/>
        </p:nvSpPr>
        <p:spPr>
          <a:xfrm>
            <a:off x="1835696" y="4215046"/>
            <a:ext cx="519822" cy="294074"/>
          </a:xfrm>
          <a:prstGeom prst="mathMultiply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251520" y="5589240"/>
            <a:ext cx="1984692" cy="11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levé a pravé srdce pracují paralelně</a:t>
            </a: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3588597" y="5585284"/>
            <a:ext cx="1908841" cy="576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vše zapojeno v sérii</a:t>
            </a:r>
          </a:p>
        </p:txBody>
      </p:sp>
    </p:spTree>
    <p:extLst>
      <p:ext uri="{BB962C8B-B14F-4D97-AF65-F5344CB8AC3E}">
        <p14:creationId xmlns:p14="http://schemas.microsoft.com/office/powerpoint/2010/main" val="37157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0" grpId="0" animBg="1"/>
      <p:bldP spid="21" grpId="0" animBg="1"/>
      <p:bldP spid="27" grpId="0" animBg="1"/>
      <p:bldP spid="28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7746"/>
            <a:ext cx="6762513" cy="4341534"/>
          </a:xfrm>
        </p:spPr>
      </p:pic>
      <p:cxnSp>
        <p:nvCxnSpPr>
          <p:cNvPr id="10" name="Přímá spojnice se šipkou 9"/>
          <p:cNvCxnSpPr/>
          <p:nvPr/>
        </p:nvCxnSpPr>
        <p:spPr>
          <a:xfrm flipH="1">
            <a:off x="4587766" y="2852936"/>
            <a:ext cx="504056" cy="504056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1" y="3861994"/>
            <a:ext cx="2438247" cy="22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80728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hlavní funkce ledvin – kontrola složení a objemu extracelulární tekutiny, detoxifikace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2415621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Vysoký filtrační výkon vyžaduje adekvátní prokrvení!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32654" y="3372217"/>
            <a:ext cx="7940626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ledviny tvoří cca 0,4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%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hmotnosti těla</a:t>
            </a:r>
          </a:p>
          <a:p>
            <a:pPr>
              <a:buFontTx/>
              <a:buChar char="-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průtok 1,2 l/ min, </a:t>
            </a:r>
            <a:r>
              <a:rPr lang="cs-CZ" sz="2800" dirty="0">
                <a:latin typeface="Arial" pitchFamily="34" charset="0"/>
                <a:cs typeface="Arial" pitchFamily="34" charset="0"/>
                <a:sym typeface="Symbol"/>
              </a:rPr>
              <a:t>25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%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srdečního výdeje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4521999"/>
            <a:ext cx="8229600" cy="9489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latin typeface="Arial" pitchFamily="34" charset="0"/>
                <a:cs typeface="Arial" pitchFamily="34" charset="0"/>
              </a:rPr>
              <a:t>rozložení průtoku </a:t>
            </a:r>
            <a:r>
              <a:rPr lang="cs-CZ" sz="3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nerovnoměrné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, většina protéká kůrou (glomeruly – filtrace)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840463" y="5475753"/>
            <a:ext cx="7940626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kůra: 5,3 ml/g/min</a:t>
            </a:r>
          </a:p>
          <a:p>
            <a:pPr>
              <a:buFontTx/>
              <a:buChar char="-"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dřeň - zevní zóna: 1,4 ml/g/min</a:t>
            </a:r>
          </a:p>
          <a:p>
            <a:pPr>
              <a:buFontTx/>
              <a:buChar char="-"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dřeň - vnitřní zóna: 0,4 ml/g/min</a:t>
            </a:r>
          </a:p>
          <a:p>
            <a:pPr>
              <a:buFontTx/>
              <a:buChar char="-"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090846" y="6330806"/>
            <a:ext cx="7081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http://classes.midlandstech.edu/carterp/Courses/bio211/chap25/chap25.htm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06537"/>
            <a:ext cx="7632848" cy="4730775"/>
          </a:xfrm>
        </p:spPr>
      </p:pic>
    </p:spTree>
    <p:extLst>
      <p:ext uri="{BB962C8B-B14F-4D97-AF65-F5344CB8AC3E}">
        <p14:creationId xmlns:p14="http://schemas.microsoft.com/office/powerpoint/2010/main" val="400779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6" y="260648"/>
            <a:ext cx="4785260" cy="61251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8" r="32673" b="6890"/>
          <a:stretch/>
        </p:blipFill>
        <p:spPr>
          <a:xfrm>
            <a:off x="5364088" y="290269"/>
            <a:ext cx="3459360" cy="325336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51520" y="6444044"/>
            <a:ext cx="7081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http://classes.midlandstech.edu/carterp/Courses/bio211/chap25/chap25.htm</a:t>
            </a:r>
          </a:p>
        </p:txBody>
      </p:sp>
    </p:spTree>
    <p:extLst>
      <p:ext uri="{BB962C8B-B14F-4D97-AF65-F5344CB8AC3E}">
        <p14:creationId xmlns:p14="http://schemas.microsoft.com/office/powerpoint/2010/main" val="14636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676672"/>
          </a:xfrm>
        </p:spPr>
        <p:txBody>
          <a:bodyPr>
            <a:normAutofit/>
          </a:bodyPr>
          <a:lstStyle/>
          <a:p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v.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2204864"/>
            <a:ext cx="5184576" cy="763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vstup a výstup vysokotlaké glomerulární kapilární sítě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4725144"/>
            <a:ext cx="849694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řídí glomerulární filtrační tlak: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467544" y="2636912"/>
            <a:ext cx="7632848" cy="1244628"/>
            <a:chOff x="467544" y="3284984"/>
            <a:chExt cx="7632848" cy="1244628"/>
          </a:xfrm>
        </p:grpSpPr>
        <p:sp>
          <p:nvSpPr>
            <p:cNvPr id="7" name="Zástupný symbol pro obsah 2"/>
            <p:cNvSpPr txBox="1">
              <a:spLocks/>
            </p:cNvSpPr>
            <p:nvPr/>
          </p:nvSpPr>
          <p:spPr>
            <a:xfrm>
              <a:off x="467544" y="3616424"/>
              <a:ext cx="4392488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průtok krve glomerulem  =</a:t>
              </a:r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4885790" y="3284984"/>
              <a:ext cx="3214602" cy="1244628"/>
              <a:chOff x="4885790" y="3284984"/>
              <a:chExt cx="3214602" cy="1244628"/>
            </a:xfrm>
          </p:grpSpPr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5101814" y="3284984"/>
                <a:ext cx="1872208" cy="676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cs-CZ" sz="2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v.a</a:t>
                </a:r>
                <a:r>
                  <a:rPr lang="cs-CZ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cs-C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cs-CZ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cs-CZ" sz="2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v.e</a:t>
                </a:r>
                <a:r>
                  <a:rPr lang="cs-CZ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5101814" y="3852940"/>
                <a:ext cx="2998578" cy="676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cs-CZ" sz="2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v.a</a:t>
                </a:r>
                <a:r>
                  <a:rPr lang="cs-CZ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cs-C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cs-CZ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cs-CZ" sz="2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v.e</a:t>
                </a:r>
                <a:r>
                  <a:rPr lang="cs-CZ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cs-C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cs-CZ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cs-CZ" sz="2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g.k</a:t>
                </a:r>
                <a:r>
                  <a:rPr lang="cs-CZ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11" name="Přímá spojnice 10"/>
              <p:cNvCxnSpPr/>
              <p:nvPr/>
            </p:nvCxnSpPr>
            <p:spPr>
              <a:xfrm>
                <a:off x="4885790" y="3865819"/>
                <a:ext cx="3142594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Skupina 19"/>
          <p:cNvGrpSpPr/>
          <p:nvPr/>
        </p:nvGrpSpPr>
        <p:grpSpPr>
          <a:xfrm>
            <a:off x="6974022" y="3306688"/>
            <a:ext cx="1054362" cy="482352"/>
            <a:chOff x="6974022" y="3954760"/>
            <a:chExt cx="1054362" cy="482352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6974022" y="3954760"/>
              <a:ext cx="1054362" cy="482352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V="1">
              <a:off x="7007393" y="3974535"/>
              <a:ext cx="1008112" cy="453752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467544" y="3861048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vzestup odporu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vas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aff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či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vas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sníží průtok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ledvinou (pokud je stabilní arteriální tlak)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467544" y="5229201"/>
            <a:ext cx="8214178" cy="1244624"/>
            <a:chOff x="467544" y="5229201"/>
            <a:chExt cx="8214178" cy="1244624"/>
          </a:xfrm>
        </p:grpSpPr>
        <p:sp>
          <p:nvSpPr>
            <p:cNvPr id="25" name="Zaoblený obdélník 24"/>
            <p:cNvSpPr/>
            <p:nvPr/>
          </p:nvSpPr>
          <p:spPr>
            <a:xfrm>
              <a:off x="467544" y="5229201"/>
              <a:ext cx="8136904" cy="1244624"/>
            </a:xfrm>
            <a:prstGeom prst="roundRect">
              <a:avLst/>
            </a:prstGeom>
            <a:solidFill>
              <a:srgbClr val="FF9F9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ástupný symbol pro obsah 2"/>
            <p:cNvSpPr txBox="1">
              <a:spLocks/>
            </p:cNvSpPr>
            <p:nvPr/>
          </p:nvSpPr>
          <p:spPr>
            <a:xfrm>
              <a:off x="544818" y="5352724"/>
              <a:ext cx="8136904" cy="5400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</a:rPr>
                <a:t>konstrikce </a:t>
              </a:r>
              <a:r>
                <a:rPr lang="cs-CZ" sz="2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vas</a:t>
              </a:r>
              <a:r>
                <a:rPr lang="cs-CZ" sz="2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aff</a:t>
              </a: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  </a:t>
              </a: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</a:rPr>
                <a:t>tlaku v glomerulu </a:t>
              </a: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  filtrace</a:t>
              </a:r>
              <a:endParaRPr lang="cs-CZ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Zástupný symbol pro obsah 2"/>
            <p:cNvSpPr txBox="1">
              <a:spLocks/>
            </p:cNvSpPr>
            <p:nvPr/>
          </p:nvSpPr>
          <p:spPr>
            <a:xfrm>
              <a:off x="544818" y="5820776"/>
              <a:ext cx="7992888" cy="5400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</a:rPr>
                <a:t>konstrikce </a:t>
              </a:r>
              <a:r>
                <a:rPr lang="cs-CZ" sz="2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vas</a:t>
              </a:r>
              <a:r>
                <a:rPr lang="cs-CZ" sz="2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eff</a:t>
              </a: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  </a:t>
              </a: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</a:rPr>
                <a:t>tlaku v glomerulu </a:t>
              </a: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  filtrace</a:t>
              </a:r>
              <a:endParaRPr lang="cs-CZ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5652120" y="192938"/>
            <a:ext cx="3327372" cy="2443974"/>
            <a:chOff x="2254351" y="1283401"/>
            <a:chExt cx="4713092" cy="3134928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" b="24382"/>
            <a:stretch/>
          </p:blipFill>
          <p:spPr bwMode="auto">
            <a:xfrm>
              <a:off x="2254351" y="1283401"/>
              <a:ext cx="4693914" cy="311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5619139" y="3464222"/>
              <a:ext cx="1348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i="1" dirty="0" err="1"/>
                <a:t>Guyton</a:t>
              </a:r>
              <a:r>
                <a:rPr lang="cs-CZ" sz="1400" i="1" dirty="0"/>
                <a:t> </a:t>
              </a:r>
              <a:r>
                <a:rPr lang="cs-CZ" sz="1400" i="1" dirty="0">
                  <a:sym typeface="Symbol"/>
                </a:rPr>
                <a:t></a:t>
              </a:r>
              <a:r>
                <a:rPr lang="cs-CZ" sz="1400" i="1" dirty="0"/>
                <a:t> </a:t>
              </a:r>
              <a:r>
                <a:rPr lang="cs-CZ" sz="1400" i="1" dirty="0" err="1"/>
                <a:t>Hall</a:t>
              </a:r>
              <a:r>
                <a:rPr lang="cs-CZ" sz="1400" i="1" dirty="0"/>
                <a:t>. </a:t>
              </a:r>
              <a:r>
                <a:rPr lang="cs-CZ" sz="1400" i="1" dirty="0" err="1"/>
                <a:t>Textbook</a:t>
              </a:r>
              <a:r>
                <a:rPr lang="cs-CZ" sz="1400" i="1" dirty="0"/>
                <a:t> </a:t>
              </a:r>
              <a:r>
                <a:rPr lang="cs-CZ" sz="1400" i="1" dirty="0" err="1"/>
                <a:t>of</a:t>
              </a:r>
              <a:r>
                <a:rPr lang="cs-CZ" sz="1400" i="1" dirty="0"/>
                <a:t> </a:t>
              </a:r>
              <a:r>
                <a:rPr lang="cs-CZ" sz="1400" i="1" dirty="0" err="1"/>
                <a:t>Medical</a:t>
              </a:r>
              <a:r>
                <a:rPr lang="cs-CZ" sz="1400" i="1" dirty="0"/>
                <a:t> </a:t>
              </a:r>
              <a:r>
                <a:rPr lang="cs-CZ" sz="1400" i="1" dirty="0" err="1"/>
                <a:t>Physiology</a:t>
              </a:r>
              <a:endParaRPr lang="cs-CZ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2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229600" cy="6766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průtoku krve ledvinami: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9896" y="2204864"/>
            <a:ext cx="7992888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Myogenní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autoregulace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Nervová regulace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Humorální regulace</a:t>
            </a:r>
          </a:p>
        </p:txBody>
      </p:sp>
    </p:spTree>
    <p:extLst>
      <p:ext uri="{BB962C8B-B14F-4D97-AF65-F5344CB8AC3E}">
        <p14:creationId xmlns:p14="http://schemas.microsoft.com/office/powerpoint/2010/main" val="2270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355DBDCB-F088-446B-B4A4-7240135ABEFC}"/>
              </a:ext>
            </a:extLst>
          </p:cNvPr>
          <p:cNvGrpSpPr/>
          <p:nvPr/>
        </p:nvGrpSpPr>
        <p:grpSpPr>
          <a:xfrm>
            <a:off x="5188847" y="2851560"/>
            <a:ext cx="3271585" cy="3692948"/>
            <a:chOff x="5265792" y="2851560"/>
            <a:chExt cx="3271585" cy="3692948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5E2D136-6BE5-468E-9F13-1E314B8E4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179" y="2851560"/>
              <a:ext cx="3225198" cy="3169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E1F693F-4BB1-4D79-84B9-D85B74160C62}"/>
                </a:ext>
              </a:extLst>
            </p:cNvPr>
            <p:cNvSpPr txBox="1"/>
            <p:nvPr/>
          </p:nvSpPr>
          <p:spPr>
            <a:xfrm>
              <a:off x="5265792" y="6021288"/>
              <a:ext cx="2818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sz="14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Renální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229600" cy="6766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průtoku krve ledvinami: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9896" y="2204864"/>
            <a:ext cx="813690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cs-CZ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Myogenní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autoregulace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53952" y="2780928"/>
            <a:ext cx="3816424" cy="330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dominuje</a:t>
            </a:r>
          </a:p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udržováním stabilního průtoku při různých systémových tlacích </a:t>
            </a: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zajišťuje stabilní činnost ledvin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(stabilní tlak v glomerulech a tedy i glomerulární filtrace)</a:t>
            </a:r>
          </a:p>
        </p:txBody>
      </p:sp>
    </p:spTree>
    <p:extLst>
      <p:ext uri="{BB962C8B-B14F-4D97-AF65-F5344CB8AC3E}">
        <p14:creationId xmlns:p14="http://schemas.microsoft.com/office/powerpoint/2010/main" val="38317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Regionální_oběh_II_ledvinový_fetální[2019040909042271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6346</TotalTime>
  <Words>2245</Words>
  <Application>Microsoft Office PowerPoint</Application>
  <PresentationFormat>Předvádění na obrazovce (4:3)</PresentationFormat>
  <Paragraphs>229</Paragraphs>
  <Slides>23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Motiv systému Office</vt:lpstr>
      <vt:lpstr>Prezentace aplikace PowerPoint</vt:lpstr>
      <vt:lpstr>Prezentace aplikace PowerPoint</vt:lpstr>
      <vt:lpstr>Renální cirkulace</vt:lpstr>
      <vt:lpstr>Renální cirkulace</vt:lpstr>
      <vt:lpstr>Renální cirkulace</vt:lpstr>
      <vt:lpstr>Prezentace aplikace PowerPoint</vt:lpstr>
      <vt:lpstr>Renální cirkulace</vt:lpstr>
      <vt:lpstr>Renální cirkulace</vt:lpstr>
      <vt:lpstr>Renální cirkulace</vt:lpstr>
      <vt:lpstr>Renální cirkulace</vt:lpstr>
      <vt:lpstr>Renální cirkulace</vt:lpstr>
      <vt:lpstr>Renální cirkulace</vt:lpstr>
      <vt:lpstr>Renální cirkulace</vt:lpstr>
      <vt:lpstr>Renální cirkulace</vt:lpstr>
      <vt:lpstr>Renální cirkulace</vt:lpstr>
      <vt:lpstr>Prezentace aplikace PowerPoint</vt:lpstr>
      <vt:lpstr>Prezentace aplikace PowerPoint</vt:lpstr>
      <vt:lpstr>Fetální cirkulace</vt:lpstr>
      <vt:lpstr>Fetální cirkulace</vt:lpstr>
      <vt:lpstr>Fetální cirkulace</vt:lpstr>
      <vt:lpstr>Fetální cirkulace</vt:lpstr>
      <vt:lpstr>Fetální cirkulace</vt:lpstr>
      <vt:lpstr>Fetální cirkulace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Specifika krevního oběhu některými orgány</dc:title>
  <dc:creator>Markéta</dc:creator>
  <cp:lastModifiedBy>Dell_Bébarovi</cp:lastModifiedBy>
  <cp:revision>559</cp:revision>
  <dcterms:created xsi:type="dcterms:W3CDTF">2014-09-13T18:33:59Z</dcterms:created>
  <dcterms:modified xsi:type="dcterms:W3CDTF">2020-03-31T16:01:25Z</dcterms:modified>
</cp:coreProperties>
</file>