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13" r:id="rId3"/>
    <p:sldId id="356" r:id="rId4"/>
    <p:sldId id="258" r:id="rId5"/>
    <p:sldId id="288" r:id="rId6"/>
    <p:sldId id="311" r:id="rId7"/>
    <p:sldId id="313" r:id="rId8"/>
    <p:sldId id="314" r:id="rId9"/>
    <p:sldId id="315" r:id="rId10"/>
    <p:sldId id="323" r:id="rId11"/>
    <p:sldId id="317" r:id="rId12"/>
    <p:sldId id="324" r:id="rId13"/>
    <p:sldId id="325" r:id="rId14"/>
    <p:sldId id="326" r:id="rId15"/>
    <p:sldId id="357" r:id="rId16"/>
    <p:sldId id="358" r:id="rId17"/>
    <p:sldId id="359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</p:sldIdLst>
  <p:sldSz cx="9144000" cy="6858000" type="screen4x3"/>
  <p:notesSz cx="6858000" cy="9144000"/>
  <p:custDataLst>
    <p:tags r:id="rId6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9933"/>
    <a:srgbClr val="CC6600"/>
    <a:srgbClr val="FFE5FF"/>
    <a:srgbClr val="00CCFF"/>
    <a:srgbClr val="66FFFF"/>
    <a:srgbClr val="CCECFF"/>
    <a:srgbClr val="FF00FF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48619" autoAdjust="0"/>
  </p:normalViewPr>
  <p:slideViewPr>
    <p:cSldViewPr>
      <p:cViewPr varScale="1">
        <p:scale>
          <a:sx n="35" d="100"/>
          <a:sy n="35" d="100"/>
        </p:scale>
        <p:origin x="2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F32A-5891-4618-926F-2C4D97BE1937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384D-24DE-48B2-ABBB-ECB282685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2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noProof="0" dirty="0"/>
              <a:t>Vazokonstrikce přes </a:t>
            </a:r>
            <a:r>
              <a:rPr lang="en-US" baseline="0" noProof="0" dirty="0"/>
              <a:t>alpha1 receptor</a:t>
            </a:r>
            <a:r>
              <a:rPr lang="cs-CZ" baseline="0" noProof="0" dirty="0"/>
              <a:t>y</a:t>
            </a:r>
            <a:r>
              <a:rPr lang="en-US" baseline="0" noProof="0" dirty="0"/>
              <a:t> – </a:t>
            </a:r>
            <a:r>
              <a:rPr lang="cs-CZ" baseline="0" noProof="0" dirty="0"/>
              <a:t>přesun nahromaděné krve z plicního rezervoáru do systémového oběhu při hypotenzi (např. v důsledku krvácení)</a:t>
            </a:r>
            <a:r>
              <a:rPr lang="en-US" baseline="0" noProof="0" dirty="0"/>
              <a:t>.</a:t>
            </a:r>
          </a:p>
          <a:p>
            <a:r>
              <a:rPr lang="cs-CZ" baseline="0" noProof="0" dirty="0"/>
              <a:t>Vazodilatace přes beta2 receptory – zvýšená výměna plynů při zátěži.</a:t>
            </a:r>
          </a:p>
          <a:p>
            <a:endParaRPr lang="cs-CZ" baseline="0" noProof="0" dirty="0"/>
          </a:p>
          <a:p>
            <a:r>
              <a:rPr lang="cs-CZ" baseline="0" noProof="0" dirty="0"/>
              <a:t>Humorální regulace – obdobné jako bylo popsáno obecně u regulace krevního průtoku; vliv jednotlivých látek na průměr cév se může lišit, takže stejná látka může působit vazodilataci na jednom místě (nebo za určitých okolností), avšak </a:t>
            </a:r>
            <a:r>
              <a:rPr lang="cs-CZ" baseline="0" noProof="0" dirty="0" err="1"/>
              <a:t>vazokontrikci</a:t>
            </a:r>
            <a:r>
              <a:rPr lang="cs-CZ" baseline="0" noProof="0" dirty="0"/>
              <a:t> jinde/</a:t>
            </a:r>
            <a:r>
              <a:rPr lang="cs-CZ" baseline="0" noProof="0" dirty="0" err="1"/>
              <a:t>y,často</a:t>
            </a:r>
            <a:r>
              <a:rPr lang="cs-CZ" baseline="0" noProof="0" dirty="0"/>
              <a:t> v závislosti na přítomnosti specifického typu receptoru.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/>
              <a:t>Chemic</a:t>
            </a:r>
            <a:r>
              <a:rPr lang="cs-CZ" baseline="0" noProof="0" dirty="0" err="1"/>
              <a:t>ká</a:t>
            </a:r>
            <a:r>
              <a:rPr lang="en-US" baseline="0" noProof="0" dirty="0"/>
              <a:t> </a:t>
            </a:r>
            <a:r>
              <a:rPr lang="en-US" baseline="0" noProof="0" dirty="0" err="1"/>
              <a:t>regula</a:t>
            </a:r>
            <a:r>
              <a:rPr lang="cs-CZ" baseline="0" noProof="0" dirty="0" err="1"/>
              <a:t>ce</a:t>
            </a:r>
            <a:r>
              <a:rPr lang="cs-CZ" baseline="0" noProof="0" dirty="0"/>
              <a:t> je v plicních cévách opačná než v jiných částech těla</a:t>
            </a:r>
            <a:r>
              <a:rPr lang="en-US" baseline="0" noProof="0" dirty="0"/>
              <a:t>!!! </a:t>
            </a:r>
            <a:r>
              <a:rPr lang="cs-CZ" baseline="0" noProof="0" dirty="0"/>
              <a:t>Pokud není alveolus ventilován (např. díky blokádě bronchu v důsledku zánětu)</a:t>
            </a:r>
            <a:r>
              <a:rPr lang="en-US" baseline="0" noProof="0" dirty="0"/>
              <a:t>, </a:t>
            </a:r>
            <a:r>
              <a:rPr lang="cs-CZ" baseline="0" noProof="0" dirty="0"/>
              <a:t>nemá smysl ho </a:t>
            </a:r>
            <a:r>
              <a:rPr lang="cs-CZ" baseline="0" noProof="0" dirty="0" err="1"/>
              <a:t>perfundovat</a:t>
            </a:r>
            <a:r>
              <a:rPr lang="cs-CZ" baseline="0" noProof="0" dirty="0"/>
              <a:t> </a:t>
            </a:r>
            <a:r>
              <a:rPr lang="en-US" baseline="0" noProof="0" dirty="0"/>
              <a:t>(</a:t>
            </a:r>
            <a:r>
              <a:rPr lang="cs-CZ" baseline="0" noProof="0" dirty="0"/>
              <a:t>navíc by to vedlo k navýšení zkratu a nižšímu nasycení arteriální krve kyslíkem</a:t>
            </a:r>
            <a:r>
              <a:rPr lang="en-US" baseline="0" noProof="0" dirty="0"/>
              <a:t>)</a:t>
            </a:r>
            <a:r>
              <a:rPr lang="cs-CZ" baseline="0" noProof="0" dirty="0"/>
              <a:t>. Lokálně je proto v konkrétní části plicního řečiště navozena vazokonstrikce při zvýšení </a:t>
            </a:r>
            <a:r>
              <a:rPr lang="en-US" baseline="0" noProof="0" dirty="0"/>
              <a:t>pCO2 a </a:t>
            </a:r>
            <a:r>
              <a:rPr lang="cs-CZ" baseline="0" noProof="0" dirty="0"/>
              <a:t>poklesu</a:t>
            </a:r>
            <a:r>
              <a:rPr lang="en-US" baseline="0" noProof="0" dirty="0"/>
              <a:t> pO2, </a:t>
            </a:r>
            <a:r>
              <a:rPr lang="cs-CZ" baseline="0" noProof="0" dirty="0"/>
              <a:t>naopak než je tomu v ostatních částech těla</a:t>
            </a:r>
            <a:r>
              <a:rPr lang="en-US" baseline="0" noProof="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noProof="0" dirty="0"/>
              <a:t>Distribuce krve v plicích je nepravidelná, zejména ve stoje, díky vlivu hydrostatického tlaku – nejlépe jsou </a:t>
            </a:r>
            <a:r>
              <a:rPr lang="cs-CZ" baseline="0" noProof="0" dirty="0" err="1"/>
              <a:t>perfundovány</a:t>
            </a:r>
            <a:r>
              <a:rPr lang="cs-CZ" baseline="0" noProof="0" dirty="0"/>
              <a:t> báze plic a nejhůře plicní hroty (viz také následující snímek).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Běžně je tlak krve v plicnici dostatečný na zajištění </a:t>
            </a:r>
            <a:r>
              <a:rPr lang="cs-CZ" dirty="0" err="1"/>
              <a:t>perfúze</a:t>
            </a:r>
            <a:r>
              <a:rPr lang="cs-CZ" dirty="0"/>
              <a:t>. Pokud však tento klesne nebo pokud stoupne alveolární tlak, některé kapiláry mohou kolabovat</a:t>
            </a:r>
            <a:r>
              <a:rPr lang="cs-CZ" baseline="0" dirty="0"/>
              <a:t> – neprobíhá zde ventilace a jde tedy o novou část mrtvého prostoru.</a:t>
            </a:r>
          </a:p>
          <a:p>
            <a:r>
              <a:rPr lang="cs-CZ" baseline="0" dirty="0"/>
              <a:t>Ve střední části plic běžně arteriální i kapilární tlak převyšují tlak alveolární. Při výdechu však tento může převýšit tlak v plicních </a:t>
            </a:r>
            <a:r>
              <a:rPr lang="cs-CZ" baseline="0" dirty="0" err="1"/>
              <a:t>venulách</a:t>
            </a:r>
            <a:r>
              <a:rPr lang="cs-CZ" baseline="0" dirty="0"/>
              <a:t> a tyto pak kolabují. Za místem konstrikce krev „padá“ do plicních žil (velmi poddajné).</a:t>
            </a:r>
          </a:p>
          <a:p>
            <a:r>
              <a:rPr lang="cs-CZ" baseline="0" dirty="0"/>
              <a:t>Dolní část plic – alveolární tlak nižší než tlak v plicním řečišti.</a:t>
            </a:r>
          </a:p>
          <a:p>
            <a:endParaRPr lang="cs-CZ" baseline="0" dirty="0"/>
          </a:p>
          <a:p>
            <a:r>
              <a:rPr lang="cs-CZ" baseline="0" dirty="0"/>
              <a:t>POMĚR VENTILACE / PERFÚZE: v klidu za fyziologických okolností průměrně cca 0,8; </a:t>
            </a:r>
          </a:p>
          <a:p>
            <a:r>
              <a:rPr lang="cs-CZ" baseline="0" dirty="0"/>
              <a:t>Výrazné rozdíly tohoto poměru v různých částech plic (vysoký poměr v horních částech plic ve vzpřímené poloze – tbc často zde – vysoký pO2 vhodný pro růst bakterií).</a:t>
            </a:r>
          </a:p>
          <a:p>
            <a:r>
              <a:rPr lang="cs-CZ" baseline="0" dirty="0"/>
              <a:t>Lokální změny často nastávají při nemoci (může dojít ke vzniku retence CO2 a poklesu arteriálního pO2)</a:t>
            </a:r>
          </a:p>
          <a:p>
            <a:r>
              <a:rPr lang="cs-CZ" baseline="0" dirty="0"/>
              <a:t>pokles ventilace alveolu beze změny </a:t>
            </a:r>
            <a:r>
              <a:rPr lang="cs-CZ" baseline="0" dirty="0" err="1"/>
              <a:t>perfúze</a:t>
            </a:r>
            <a:r>
              <a:rPr lang="cs-CZ" baseline="0" dirty="0"/>
              <a:t> – pokles pO2 (méně dodáváno) a vzestup pCO2 (méně vydechováno) </a:t>
            </a:r>
          </a:p>
          <a:p>
            <a:r>
              <a:rPr lang="cs-CZ" baseline="0" dirty="0"/>
              <a:t>a naopak (snížení </a:t>
            </a:r>
            <a:r>
              <a:rPr lang="cs-CZ" baseline="0" dirty="0" err="1"/>
              <a:t>perfúze</a:t>
            </a:r>
            <a:r>
              <a:rPr lang="cs-CZ" baseline="0" dirty="0"/>
              <a:t> beze změny ventilace – snížení pCO2 (méně dodáváno) a vzestup pO2 (méně odebíráno krví))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Kompenzační hyperventilace nedokáže udržet saturaci krve O2 na fyziologické úrovni, protože ani hyperventilace a zvýšený pO2 v alveolech nemůže zvýšit množství přenášeného O2 hemoglobinem, to je již na maximu běžně. Ale pCO2 je díky hyperventilaci fyziologické.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432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Mozek dospělého člověka</a:t>
            </a:r>
            <a:r>
              <a:rPr lang="cs-CZ" baseline="0" dirty="0"/>
              <a:t> </a:t>
            </a:r>
            <a:r>
              <a:rPr lang="cs-CZ" dirty="0"/>
              <a:t>spotřebuje 20</a:t>
            </a:r>
            <a:r>
              <a:rPr lang="en-US" dirty="0"/>
              <a:t>%</a:t>
            </a:r>
            <a:r>
              <a:rPr lang="cs-CZ" dirty="0"/>
              <a:t> klidové</a:t>
            </a:r>
            <a:r>
              <a:rPr lang="cs-CZ" baseline="0" dirty="0"/>
              <a:t> spotřeby O2, ačkoliv tvoří jen 2</a:t>
            </a:r>
            <a:r>
              <a:rPr lang="en-US" baseline="0" dirty="0"/>
              <a:t>%</a:t>
            </a:r>
            <a:r>
              <a:rPr lang="cs-CZ" baseline="0" dirty="0"/>
              <a:t> tělesné hmotnosti!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432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Spotřeba O2 je nerovnoměrná – šedá hmota (40</a:t>
            </a:r>
            <a:r>
              <a:rPr lang="en-US" dirty="0"/>
              <a:t>%</a:t>
            </a:r>
            <a:r>
              <a:rPr lang="cs-CZ" dirty="0"/>
              <a:t> hmoty mozku</a:t>
            </a:r>
            <a:r>
              <a:rPr lang="cs-CZ" baseline="0" dirty="0"/>
              <a:t>) má spotřebu větší, je metabolicky aktivnější. Místo maximální spotřeby se navíc přesunuje podle aktuálně plněných úkolů (mechanismus: metabolická vazodilatace), jak umožňuje zjistit např. vyšetření funkce mozku pozitronovou emisní tomografií (PET; vychytávání radioaktivně značené 2-deoxyglukózy ve více prokrvených a tedy aktivnějších oblastech) nebo funkční magnetickou resonancí.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Např. v plicích: </a:t>
            </a: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bronchiales</a:t>
            </a:r>
            <a:r>
              <a:rPr lang="cs-CZ" dirty="0"/>
              <a:t>, a. </a:t>
            </a:r>
            <a:r>
              <a:rPr lang="cs-CZ" dirty="0" err="1"/>
              <a:t>pulmonalis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29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Willisův</a:t>
            </a:r>
            <a:r>
              <a:rPr lang="cs-CZ" baseline="0" dirty="0"/>
              <a:t> okruh </a:t>
            </a:r>
          </a:p>
          <a:p>
            <a:endParaRPr lang="cs-CZ" baseline="0" dirty="0"/>
          </a:p>
          <a:p>
            <a:r>
              <a:rPr lang="cs-CZ" baseline="0" dirty="0"/>
              <a:t>Cévní zásobení pravé a levé poloviny mozku je poměrně odděleno (stejný tlak na obou stranách, anastomózy nedovolují významný průtok) a uzávěr jedné z karotid, zejména u starších osob, obvykle vede k vážné mozkové ischémii.</a:t>
            </a:r>
            <a:endParaRPr lang="cs-CZ" dirty="0"/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Při extrémních stavech celkového oběhu (např. při hypotenzi z důvodu krvácení) je průtok krve v ostatních orgánech kromě srdce omezen ve prospěch průtoku mozkem.</a:t>
            </a:r>
          </a:p>
          <a:p>
            <a:endParaRPr lang="cs-CZ" baseline="0" dirty="0"/>
          </a:p>
          <a:p>
            <a:r>
              <a:rPr lang="cs-CZ" baseline="0" dirty="0"/>
              <a:t>Velmi dobře vyvinutá </a:t>
            </a:r>
            <a:r>
              <a:rPr lang="cs-CZ" baseline="0" dirty="0" err="1"/>
              <a:t>myogenní</a:t>
            </a:r>
            <a:r>
              <a:rPr lang="cs-CZ" baseline="0" dirty="0"/>
              <a:t> autoregulace udržuje stálý průtok v širokém rozmezí arteriálního tlaku (při vyšších tlacích navíc udržení stálého průtoku napomáhá aktivita sympatiku). </a:t>
            </a:r>
          </a:p>
          <a:p>
            <a:endParaRPr lang="cs-CZ" b="1" baseline="0" dirty="0"/>
          </a:p>
          <a:p>
            <a:endParaRPr lang="cs-CZ" b="0" baseline="0" dirty="0"/>
          </a:p>
          <a:p>
            <a:endParaRPr lang="cs-CZ" b="0" baseline="0" dirty="0"/>
          </a:p>
          <a:p>
            <a:r>
              <a:rPr lang="cs-CZ" b="0" baseline="0" dirty="0"/>
              <a:t>CBF na obrázku v dl/kg/min.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Jako v jiných tkáních, </a:t>
            </a:r>
            <a:r>
              <a:rPr lang="cs-CZ" b="0" baseline="0" dirty="0" err="1"/>
              <a:t>hyperkapnie</a:t>
            </a:r>
            <a:r>
              <a:rPr lang="cs-CZ" b="0" baseline="0" dirty="0"/>
              <a:t> působí vazodilataci, zatímco </a:t>
            </a:r>
            <a:r>
              <a:rPr lang="cs-CZ" b="0" baseline="0" dirty="0" err="1"/>
              <a:t>hypokapnie</a:t>
            </a:r>
            <a:r>
              <a:rPr lang="cs-CZ" b="0" baseline="0" dirty="0"/>
              <a:t> vazokonstrikci. Mozkové cévy jsou však k hladině pCO2 velmi citlivé. </a:t>
            </a:r>
            <a:r>
              <a:rPr lang="cs-CZ" b="0" baseline="0" dirty="0" err="1"/>
              <a:t>Hypokapnie</a:t>
            </a:r>
            <a:r>
              <a:rPr lang="cs-CZ" b="0" baseline="0" dirty="0"/>
              <a:t> se proto může projevit až mdlobou či křečemi v důsledku extrémní vazokonstrikce, např. při hysterické hyperventilaci (Pozn.: Proto můžete v televizi často vidět, že hysterické lidi nechávají dýchat do papírového pytlíku, čímž se omezí vznik </a:t>
            </a:r>
            <a:r>
              <a:rPr lang="cs-CZ" b="0" baseline="0" dirty="0" err="1"/>
              <a:t>hypokapnie</a:t>
            </a:r>
            <a:r>
              <a:rPr lang="cs-CZ" b="0" baseline="0" dirty="0"/>
              <a:t> zpětným vdechováním vydechnutého CO2). </a:t>
            </a:r>
          </a:p>
          <a:p>
            <a:endParaRPr lang="cs-CZ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/>
              <a:t>Při lokální hypoxii mozkové cévy dilatují (jako v jiných tkáních), avšak při celkové hypoxii se kontrahují (stimulace ventilace hypoxií vede k </a:t>
            </a:r>
            <a:r>
              <a:rPr lang="cs-CZ" b="1" baseline="0" dirty="0" err="1"/>
              <a:t>hypokapnii</a:t>
            </a:r>
            <a:r>
              <a:rPr lang="cs-CZ" b="1" baseline="0" dirty="0"/>
              <a:t>, na kterou jsou mozkové cévy extrémně citlivé, jak již bylo řečeno výše)!</a:t>
            </a:r>
          </a:p>
          <a:p>
            <a:endParaRPr lang="cs-CZ" b="0" baseline="0" dirty="0"/>
          </a:p>
          <a:p>
            <a:r>
              <a:rPr lang="cs-CZ" b="0" baseline="0" dirty="0"/>
              <a:t>Účast mozkových cév na </a:t>
            </a:r>
            <a:r>
              <a:rPr lang="cs-CZ" b="0" baseline="0" dirty="0" err="1"/>
              <a:t>baroreflexu</a:t>
            </a:r>
            <a:r>
              <a:rPr lang="cs-CZ" b="0" baseline="0" dirty="0"/>
              <a:t> je zanedbatelná, primárně musí sloužit zajištění potřeb mozkové tkáně (málo alfa receptorů).</a:t>
            </a:r>
          </a:p>
          <a:p>
            <a:r>
              <a:rPr lang="cs-CZ" b="0" baseline="0" dirty="0"/>
              <a:t>Sympatická vlákna uvolňují kromě noradrenalinu i další </a:t>
            </a:r>
            <a:r>
              <a:rPr lang="cs-CZ" b="0" baseline="0" dirty="0" err="1"/>
              <a:t>vazokonstrikční</a:t>
            </a:r>
            <a:r>
              <a:rPr lang="cs-CZ" b="0" baseline="0" dirty="0"/>
              <a:t> látky: neuropeptid Y – zřejmě se podílí na vazokonstrikci při náhlém vzestupu arteriálního tlaku – ochrana hematoencefalické bariéry; 5-OH-tryptamin neboli serotonin – podílí se zřejmě na </a:t>
            </a:r>
            <a:r>
              <a:rPr lang="cs-CZ" b="0" baseline="0" dirty="0" err="1"/>
              <a:t>vazospasmu</a:t>
            </a:r>
            <a:r>
              <a:rPr lang="cs-CZ" b="0" baseline="0" dirty="0"/>
              <a:t> při subarachnoidálním krvácení.</a:t>
            </a:r>
          </a:p>
          <a:p>
            <a:endParaRPr lang="cs-CZ" b="0" baseline="0" dirty="0"/>
          </a:p>
          <a:p>
            <a:r>
              <a:rPr lang="cs-CZ" b="0" baseline="0" dirty="0"/>
              <a:t>Parasympatická zakončení uvolňují kromě acetylcholinu také </a:t>
            </a:r>
            <a:r>
              <a:rPr lang="cs-CZ" b="0" baseline="0" dirty="0" err="1"/>
              <a:t>vazoaktivní</a:t>
            </a:r>
            <a:r>
              <a:rPr lang="cs-CZ" b="0" baseline="0" dirty="0"/>
              <a:t> intestinální peptid (VIP). Funkce je nejasná.</a:t>
            </a:r>
          </a:p>
          <a:p>
            <a:endParaRPr lang="cs-CZ" b="0" baseline="0" dirty="0"/>
          </a:p>
          <a:p>
            <a:r>
              <a:rPr lang="cs-CZ" b="0" baseline="0" dirty="0"/>
              <a:t>Mozkové cévy obsahují také senzorická vlákna uvolňující </a:t>
            </a:r>
            <a:r>
              <a:rPr lang="cs-CZ" b="0" baseline="0" dirty="0" err="1"/>
              <a:t>vazodilatační</a:t>
            </a:r>
            <a:r>
              <a:rPr lang="cs-CZ" b="0" baseline="0" dirty="0"/>
              <a:t> neuropeptidy (substanci P, CGRP) – zprostředkují cévní bolest hlavy, např. při migréně.</a:t>
            </a:r>
          </a:p>
          <a:p>
            <a:pPr marL="0" indent="0">
              <a:buNone/>
            </a:pPr>
            <a:r>
              <a:rPr lang="cs-CZ" baseline="0" dirty="0"/>
              <a:t>Dotyk či tah na mozkové cévy je vnímán bolestivě.</a:t>
            </a:r>
            <a:endParaRPr lang="cs-CZ" dirty="0"/>
          </a:p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Celkové zvýšení průtoku krve v krátkém časovém období se nemůže realizovat zvětšením celkové kapacity mozkového řečiště, ale jen prostřednictvím zrychlení krevního proudu.</a:t>
            </a:r>
          </a:p>
          <a:p>
            <a:endParaRPr lang="cs-CZ" b="0" baseline="0" dirty="0"/>
          </a:p>
          <a:p>
            <a:r>
              <a:rPr lang="cs-CZ" b="0" baseline="0" dirty="0"/>
              <a:t>Každý proces zaujímající prostor v dutině lebeční (nádor, krvácení) zvyšuje intrakraniální tlak a tlačí mozkový kmen do </a:t>
            </a:r>
            <a:r>
              <a:rPr lang="cs-CZ" b="0" baseline="0" dirty="0" err="1"/>
              <a:t>foramen</a:t>
            </a:r>
            <a:r>
              <a:rPr lang="cs-CZ" b="0" baseline="0" dirty="0"/>
              <a:t> </a:t>
            </a:r>
            <a:r>
              <a:rPr lang="cs-CZ" b="0" baseline="0" dirty="0" err="1"/>
              <a:t>occipitale</a:t>
            </a:r>
            <a:r>
              <a:rPr lang="cs-CZ" b="0" baseline="0" dirty="0"/>
              <a:t> </a:t>
            </a:r>
            <a:r>
              <a:rPr lang="cs-CZ" b="0" baseline="0" dirty="0" err="1"/>
              <a:t>magnum</a:t>
            </a:r>
            <a:r>
              <a:rPr lang="cs-CZ" b="0" baseline="0" dirty="0"/>
              <a:t>. To vede ke zvýšení sympatické vazomotorické aktivity a periferního tlaku (</a:t>
            </a:r>
            <a:r>
              <a:rPr lang="cs-CZ" b="1" baseline="0" dirty="0" err="1"/>
              <a:t>Cushingův</a:t>
            </a:r>
            <a:r>
              <a:rPr lang="cs-CZ" b="1" baseline="0" dirty="0"/>
              <a:t> reflex</a:t>
            </a:r>
            <a:r>
              <a:rPr lang="cs-CZ" b="0" baseline="0" dirty="0"/>
              <a:t>). Zvýšený krevní tlak udrží průtok krve mozkem  i při zvýšeném intrakraniálním tlaku. Současně dochází k bradykardii (</a:t>
            </a:r>
            <a:r>
              <a:rPr lang="cs-CZ" b="0" baseline="0" dirty="0" err="1"/>
              <a:t>baroreflex</a:t>
            </a:r>
            <a:r>
              <a:rPr lang="cs-CZ" b="0" baseline="0" dirty="0"/>
              <a:t>) – akutní hypertenze provázená bradykardií jsou tedy charakteristickými příznaky intrakraniálního expandujícího procesu.</a:t>
            </a:r>
          </a:p>
          <a:p>
            <a:endParaRPr lang="cs-CZ" b="0" baseline="0" dirty="0"/>
          </a:p>
          <a:p>
            <a:r>
              <a:rPr lang="cs-CZ" b="0" baseline="0" dirty="0" err="1"/>
              <a:t>Ortostáza</a:t>
            </a:r>
            <a:r>
              <a:rPr lang="cs-CZ" b="0" baseline="0" dirty="0"/>
              <a:t> – reakce organismu na změnu polohy z lehu do sedu či do stoje. Opak - </a:t>
            </a:r>
            <a:r>
              <a:rPr lang="cs-CZ" b="0" baseline="0" dirty="0" err="1"/>
              <a:t>klinostáza</a:t>
            </a:r>
            <a:r>
              <a:rPr lang="cs-CZ" b="0" baseline="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Endotelie mozkových kapilár jsou k sobě těsně přiloženy</a:t>
            </a:r>
            <a:r>
              <a:rPr lang="cs-CZ" baseline="0" dirty="0"/>
              <a:t> a propojeny prostřednictvím </a:t>
            </a:r>
            <a:r>
              <a:rPr lang="cs-CZ" baseline="0" dirty="0" err="1"/>
              <a:t>tight</a:t>
            </a:r>
            <a:r>
              <a:rPr lang="cs-CZ" baseline="0" dirty="0"/>
              <a:t> </a:t>
            </a:r>
            <a:r>
              <a:rPr lang="cs-CZ" baseline="0" dirty="0" err="1"/>
              <a:t>junctions</a:t>
            </a:r>
            <a:r>
              <a:rPr lang="cs-CZ" baseline="0" dirty="0"/>
              <a:t> (jejich vznik je indukován astrocyty), jde tedy o </a:t>
            </a:r>
            <a:r>
              <a:rPr lang="cs-CZ" baseline="0" dirty="0" err="1"/>
              <a:t>nefenestrované</a:t>
            </a:r>
            <a:r>
              <a:rPr lang="cs-CZ" baseline="0" dirty="0"/>
              <a:t> kapiláry. Transport přes tyto spoje je minimální + i transport přes stěnu endotelií je malý (jen málo vezikul v endoteliích), ale určité transportní mechanismy tu samozřejmě jsou (např. glukóza).</a:t>
            </a:r>
            <a:endParaRPr lang="cs-CZ" dirty="0"/>
          </a:p>
          <a:p>
            <a:r>
              <a:rPr lang="cs-CZ" dirty="0"/>
              <a:t>Mozkové kapiláry jsou obklopeny výběžky</a:t>
            </a:r>
            <a:r>
              <a:rPr lang="cs-CZ" baseline="0" dirty="0"/>
              <a:t> astrocytů. Tyto výběžky těsně přiléhají k bazální membráně kapilár, ale nepokrývají kapilární stěnu zcela, mezi výběžky zůstávají cca 20 </a:t>
            </a:r>
            <a:r>
              <a:rPr lang="cs-CZ" baseline="0" dirty="0" err="1"/>
              <a:t>nm</a:t>
            </a:r>
            <a:r>
              <a:rPr lang="cs-CZ" baseline="0" dirty="0"/>
              <a:t> mezery.</a:t>
            </a:r>
          </a:p>
          <a:p>
            <a:endParaRPr lang="cs-CZ" baseline="0" dirty="0"/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Není plně vyvinutá u plodu a novorozenců (vstup volného bilirubinu do mozku, poškození bazálních ganglií – jádrový ikterus).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/>
              <a:t>Nově vytvořené cévy zásobující nádorovou tkáň nejsou obklopeny astrocyty, tím pádem nemají </a:t>
            </a:r>
            <a:r>
              <a:rPr lang="cs-CZ" b="0" baseline="0" dirty="0" err="1"/>
              <a:t>tight</a:t>
            </a:r>
            <a:r>
              <a:rPr lang="cs-CZ" b="0" baseline="0" dirty="0"/>
              <a:t> </a:t>
            </a:r>
            <a:r>
              <a:rPr lang="cs-CZ" b="0" baseline="0" dirty="0" err="1"/>
              <a:t>junctions</a:t>
            </a:r>
            <a:r>
              <a:rPr lang="cs-CZ" b="0" baseline="0" dirty="0"/>
              <a:t> (běžně indukované astrocyty, jak již bylo uvedeno) a mohou být dokonce </a:t>
            </a:r>
            <a:r>
              <a:rPr lang="cs-CZ" b="0" baseline="0" dirty="0" err="1"/>
              <a:t>fenestrované</a:t>
            </a:r>
            <a:r>
              <a:rPr lang="cs-CZ" b="0" baseline="0" dirty="0"/>
              <a:t>. Tím pádem umožňují snadnější a rychlejší vstup látek, čehož se využívá v diagnostice (značení radioaktivně značeným albuminem, který do běžné tkáně vstupuje velmi pomalu).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43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Tvorba moku v </a:t>
            </a:r>
            <a:r>
              <a:rPr lang="cs-CZ" b="0" baseline="0" dirty="0" err="1"/>
              <a:t>chorioidních</a:t>
            </a:r>
            <a:r>
              <a:rPr lang="cs-CZ" b="0" baseline="0" dirty="0"/>
              <a:t> plexech probíhá ve dvou fázích: 1. pasivní filtrace plazmy přes endotelie kapilár v této oblasti, 2. sekrece vody a iontů přes </a:t>
            </a:r>
            <a:r>
              <a:rPr lang="cs-CZ" b="0" baseline="0" dirty="0" err="1"/>
              <a:t>chorioidní</a:t>
            </a:r>
            <a:r>
              <a:rPr lang="cs-CZ" b="0" baseline="0" dirty="0"/>
              <a:t> </a:t>
            </a:r>
            <a:r>
              <a:rPr lang="cs-CZ" b="0" baseline="0" dirty="0" err="1"/>
              <a:t>epitelie</a:t>
            </a:r>
            <a:r>
              <a:rPr lang="cs-CZ" b="0" baseline="0" dirty="0"/>
              <a:t> (kontrola složení mozkomíšního moku; HCO-, Cl- a K+ přes kanály v apikálních membránách </a:t>
            </a:r>
            <a:r>
              <a:rPr lang="cs-CZ" b="0" baseline="0" dirty="0" err="1"/>
              <a:t>epitelií</a:t>
            </a:r>
            <a:r>
              <a:rPr lang="cs-CZ" b="0" baseline="0" dirty="0"/>
              <a:t>, </a:t>
            </a:r>
            <a:r>
              <a:rPr lang="cs-CZ" b="0" baseline="0" dirty="0" err="1"/>
              <a:t>aquaporiny</a:t>
            </a:r>
            <a:r>
              <a:rPr lang="cs-CZ" b="0" baseline="0" dirty="0"/>
              <a:t> – transport vody vyrovnávající osmotický gradient).</a:t>
            </a:r>
          </a:p>
          <a:p>
            <a:r>
              <a:rPr lang="cs-CZ" b="0" baseline="0" dirty="0"/>
              <a:t>Složení mozkomíšního moku je obecně stejné jako složení extracelulární tekutiny mozku (volná difúze), ta tvoří cca 15 procent objemu mozku. Určité oblasti mohou mít přechodně složení mírně jiné, než dojde k vyrovnání difúzí.</a:t>
            </a:r>
          </a:p>
          <a:p>
            <a:r>
              <a:rPr lang="cs-CZ" b="0" baseline="0" dirty="0"/>
              <a:t>Mozkomíšní  mok z komor teče přes </a:t>
            </a:r>
            <a:r>
              <a:rPr lang="cs-CZ" b="0" baseline="0" dirty="0" err="1"/>
              <a:t>foramina</a:t>
            </a:r>
            <a:r>
              <a:rPr lang="cs-CZ" b="0" baseline="0" dirty="0"/>
              <a:t> </a:t>
            </a:r>
            <a:r>
              <a:rPr lang="cs-CZ" b="0" baseline="0" dirty="0" err="1"/>
              <a:t>Magendii</a:t>
            </a:r>
            <a:r>
              <a:rPr lang="cs-CZ" b="0" baseline="0" dirty="0"/>
              <a:t> a </a:t>
            </a:r>
            <a:r>
              <a:rPr lang="cs-CZ" b="0" baseline="0" dirty="0" err="1"/>
              <a:t>Luschka</a:t>
            </a:r>
            <a:r>
              <a:rPr lang="cs-CZ" b="0" baseline="0" dirty="0"/>
              <a:t> do subarachnoidálního prostoru a je absorbován arachnoidálními klky do mozkových žilních sinusů.</a:t>
            </a:r>
          </a:p>
          <a:p>
            <a:endParaRPr lang="cs-CZ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Nejdůležitější rozdíl ve složení oproti plazmě – nízký obsah bílkovin</a:t>
            </a:r>
            <a:r>
              <a:rPr lang="en-US" noProof="0" dirty="0"/>
              <a:t>.</a:t>
            </a:r>
          </a:p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Mozek je v </a:t>
            </a:r>
            <a:r>
              <a:rPr lang="cs-CZ" b="0" baseline="0" dirty="0" err="1"/>
              <a:t>subarachmoidálním</a:t>
            </a:r>
            <a:r>
              <a:rPr lang="cs-CZ" b="0" baseline="0" dirty="0"/>
              <a:t> prostoru vyplněném mozkomíšním mokem upevněn mozkovými cévami a nervy a mnohými jemnými fibrózními arachnoidálními </a:t>
            </a:r>
            <a:r>
              <a:rPr lang="cs-CZ" b="0" baseline="0" dirty="0" err="1"/>
              <a:t>trabekulami</a:t>
            </a:r>
            <a:r>
              <a:rPr lang="cs-CZ" b="0" baseline="0" dirty="0"/>
              <a:t>. Leží jako „na polštáři“. Váha mozku na vzduchu cca 1400 g, v mozkomíšním moku jen 50 g (nedostatek mozkomíšního moku, např. po lumbální punkci, vyvolá prudkou bolest hlavy – mozek pak není dostatečně podepřen a „visí“ na mozkových cévách a nervech, trakce na ně stimuluje senzorická vlákna vnímající bolest; doplnění tekutiny bolest ukončí).</a:t>
            </a:r>
          </a:p>
          <a:p>
            <a:endParaRPr lang="cs-CZ" b="0" baseline="0" dirty="0"/>
          </a:p>
          <a:p>
            <a:r>
              <a:rPr lang="cs-CZ" b="0" baseline="0" dirty="0"/>
              <a:t>Úrazy mozku díky ochraně plenami a mozkomíšním mokem nastávají až při značných nárazech. Poranění mozku může nastat např. přímo vpáčenou kostí při zlomenině některé z lebečních kostí, nebo nepřímo, nárazem do opačném strany lebeční dutiny (</a:t>
            </a:r>
            <a:r>
              <a:rPr lang="cs-CZ" b="0" baseline="0" dirty="0" err="1"/>
              <a:t>contrecoup</a:t>
            </a:r>
            <a:r>
              <a:rPr lang="cs-CZ" b="0" baseline="0" dirty="0"/>
              <a:t>). Také může dojít k natržení cév přemosťujících kortex a kosti (při prudkém posunu mozku) a vylití krve do subdurálního prostoru.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33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Průměrný tlak mozkomíšního moku je 112 mmH2O (rozsah: 70 – 180 mmH2O), při něm je filtrace a absorpce v rovnováze. Absorpce se zastavuje kolem 68 mmH2O. </a:t>
            </a:r>
          </a:p>
          <a:p>
            <a:endParaRPr lang="cs-CZ" b="0" baseline="0" dirty="0"/>
          </a:p>
          <a:p>
            <a:r>
              <a:rPr lang="cs-CZ" b="0" baseline="0" dirty="0"/>
              <a:t>Pokud je absorpce snížena, vzniká vnější hydrocefalus (komunikující). Pokud jsou blokována </a:t>
            </a:r>
            <a:r>
              <a:rPr lang="cs-CZ" b="0" baseline="0" dirty="0" err="1"/>
              <a:t>foramina</a:t>
            </a:r>
            <a:r>
              <a:rPr lang="cs-CZ" b="0" baseline="0" dirty="0"/>
              <a:t> </a:t>
            </a:r>
            <a:r>
              <a:rPr lang="cs-CZ" b="0" baseline="0" dirty="0" err="1"/>
              <a:t>Magendii</a:t>
            </a:r>
            <a:r>
              <a:rPr lang="cs-CZ" b="0" baseline="0" dirty="0"/>
              <a:t> a </a:t>
            </a:r>
            <a:r>
              <a:rPr lang="cs-CZ" b="0" baseline="0" dirty="0" err="1"/>
              <a:t>Luschka</a:t>
            </a:r>
            <a:r>
              <a:rPr lang="cs-CZ" b="0" baseline="0" dirty="0"/>
              <a:t> nebo je obstrukce v mozkových komorách, vzniká vnitřní hydrocefalus (nekomunikující).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AP - chemoreceptor vyvolávající zvracení při změnách složení plazmy.</a:t>
            </a:r>
          </a:p>
          <a:p>
            <a:r>
              <a:rPr lang="cs-CZ" b="0" baseline="0" dirty="0"/>
              <a:t>OVLT – </a:t>
            </a:r>
            <a:r>
              <a:rPr lang="cs-CZ" b="0" baseline="0" dirty="0" err="1"/>
              <a:t>osmorecepční</a:t>
            </a:r>
            <a:r>
              <a:rPr lang="cs-CZ" b="0" baseline="0" dirty="0"/>
              <a:t> zóna řídící sekreci vazopresinu.</a:t>
            </a:r>
          </a:p>
          <a:p>
            <a:endParaRPr lang="cs-CZ" b="0" baseline="0" dirty="0"/>
          </a:p>
          <a:p>
            <a:r>
              <a:rPr lang="cs-CZ" b="0" baseline="0" dirty="0"/>
              <a:t>Šišinka a přední lalok hypofýzy mají </a:t>
            </a:r>
            <a:r>
              <a:rPr lang="cs-CZ" b="0" baseline="0" dirty="0" err="1"/>
              <a:t>fenestrované</a:t>
            </a:r>
            <a:r>
              <a:rPr lang="cs-CZ" b="0" baseline="0" dirty="0"/>
              <a:t> kapiláry, leží vně hematoencefalické bariéry – jde o endokrinní žlázy.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/>
              <a:t>Metoda indikátorového plynu umožňuje měřit krevní průtok různými orgány. Například průtok krve mozkem či koronárními tepnami může být měřen tzv. </a:t>
            </a:r>
            <a:r>
              <a:rPr lang="cs-CZ" altLang="cs-CZ" sz="1200" dirty="0" err="1"/>
              <a:t>Ketyho</a:t>
            </a:r>
            <a:r>
              <a:rPr lang="cs-CZ" altLang="cs-CZ" sz="1200" dirty="0"/>
              <a:t> metodou, která využívá jako indikátor oxid dusný</a:t>
            </a:r>
            <a:r>
              <a:rPr lang="en-US" altLang="cs-CZ" sz="1200" dirty="0"/>
              <a:t> 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O. </a:t>
            </a:r>
            <a:r>
              <a:rPr lang="cs-CZ" altLang="cs-CZ" sz="1200" dirty="0"/>
              <a:t>Vdechneme-li malé množství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, je tento plyn přijímán mozkem a koncentrace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 v mozku se vyrovnává s koncentrací v krvi během zhruba 10 minut. Po vyrovnání je koncentrace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 ve venózní krvi stejná jako v mozku, protože koeficient rozdělení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 mezi mozkem a krví je 1. Tedy množství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 ve venózní krvi po vyrovnáni koncentrací dělené průměrnou arteriovenózní diferencí </a:t>
            </a:r>
            <a:r>
              <a:rPr lang="en-US" altLang="cs-CZ" sz="1200" dirty="0"/>
              <a:t>N</a:t>
            </a:r>
            <a:r>
              <a:rPr lang="en-US" altLang="cs-CZ" sz="1200" baseline="-25000" dirty="0"/>
              <a:t>2</a:t>
            </a:r>
            <a:r>
              <a:rPr lang="en-US" altLang="cs-CZ" sz="1200" dirty="0"/>
              <a:t>O</a:t>
            </a:r>
            <a:r>
              <a:rPr lang="cs-CZ" altLang="cs-CZ" sz="1200" dirty="0"/>
              <a:t> během vyrovnávání dává průtok krve moz­kem na jednotku mozkové tkáně. </a:t>
            </a:r>
          </a:p>
          <a:p>
            <a:endParaRPr lang="en-US" altLang="cs-CZ" sz="1200" dirty="0"/>
          </a:p>
          <a:p>
            <a:r>
              <a:rPr lang="en-US" altLang="cs-CZ" sz="1200" dirty="0"/>
              <a:t>(</a:t>
            </a:r>
            <a:r>
              <a:rPr lang="cs-CZ" altLang="cs-CZ" sz="1200" dirty="0"/>
              <a:t>Ke sledování dynamických změn průtoku krve různými oblastmi mozku (což nelze </a:t>
            </a:r>
            <a:r>
              <a:rPr lang="cs-CZ" altLang="cs-CZ" sz="1200" dirty="0" err="1"/>
              <a:t>Ketyho</a:t>
            </a:r>
            <a:r>
              <a:rPr lang="cs-CZ" altLang="cs-CZ" sz="1200" dirty="0"/>
              <a:t> metodou) jsou dnes využívány jiné metody, zejména zobrazovací techniky jako </a:t>
            </a:r>
            <a:r>
              <a:rPr lang="en-US" altLang="cs-CZ" sz="1200" dirty="0"/>
              <a:t>PET </a:t>
            </a:r>
            <a:r>
              <a:rPr lang="cs-CZ" altLang="cs-CZ" sz="1200" dirty="0"/>
              <a:t>nebo</a:t>
            </a:r>
            <a:r>
              <a:rPr lang="en-US" altLang="cs-CZ" sz="1200" dirty="0"/>
              <a:t> fMRI.)</a:t>
            </a:r>
          </a:p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Sledování regionálního průtoku u bdělých osob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/>
              <a:t>Diagnostika mnohých neurologických a psychiatrických chorob (překrvení epileptických ložisek během záchvatu; pokles průtoku krve u Alzheimerovy choroby – nejdříve v horní parietální kůře, později se šíří do spánkové a frontální kůry; schizofrenie, deprese, migréna apod.)</a:t>
            </a:r>
          </a:p>
          <a:p>
            <a:endParaRPr lang="cs-CZ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baseline="0" dirty="0"/>
              <a:t>Sledování regionálního průtoku u bdělých osob</a:t>
            </a:r>
          </a:p>
          <a:p>
            <a:r>
              <a:rPr lang="cs-CZ" b="0" baseline="0" dirty="0"/>
              <a:t>Diagnostika mnohých neurologických a psychiatrických chorob (překrvení epileptických ložisek během záchvatu; pokles průtoku krve u Alzheimerovy choroby – nejdříve v horní parietální kůře, později se šíří do spánkové a frontální kůry; schizofrenie, deprese, migréna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59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651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I další funkce – např. degradace starých erytrocytů ve slezině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37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zvířat zaujímá významnou roli rezervoáru krve slezina – její obal obsahuje hladké svalové buňky – stah – vypuzení velkého množství erytrocytů – vzrůst objemu krve i hematokritu.</a:t>
            </a:r>
            <a:r>
              <a:rPr lang="cs-CZ" baseline="0" dirty="0"/>
              <a:t> U člověka toto neexistuje.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Plicní oběh </a:t>
            </a:r>
            <a:r>
              <a:rPr lang="en-US" noProof="0" dirty="0"/>
              <a:t>– </a:t>
            </a:r>
            <a:r>
              <a:rPr lang="cs-CZ" noProof="0" dirty="0"/>
              <a:t>vysoká poddajnost </a:t>
            </a:r>
            <a:r>
              <a:rPr lang="en-US" noProof="0" dirty="0"/>
              <a:t>(</a:t>
            </a:r>
            <a:r>
              <a:rPr lang="cs-CZ" noProof="0" dirty="0"/>
              <a:t>diskutováno dále</a:t>
            </a:r>
            <a:r>
              <a:rPr lang="en-US" noProof="0" dirty="0"/>
              <a:t>) – </a:t>
            </a:r>
            <a:r>
              <a:rPr lang="cs-CZ" noProof="0" dirty="0"/>
              <a:t>funkce rezervoáru krve </a:t>
            </a:r>
            <a:r>
              <a:rPr lang="en-US" noProof="0" dirty="0"/>
              <a:t>(</a:t>
            </a:r>
            <a:r>
              <a:rPr lang="cs-CZ" noProof="0" dirty="0"/>
              <a:t>krev je zde v klidových podmínkách uskladněna </a:t>
            </a:r>
            <a:r>
              <a:rPr lang="cs-CZ" noProof="0" dirty="0" err="1"/>
              <a:t>amůže</a:t>
            </a:r>
            <a:r>
              <a:rPr lang="cs-CZ" noProof="0" dirty="0"/>
              <a:t> být přemístěna do systémového krevního oběhu v případě potřeby, např. při zátěži či krvácení).</a:t>
            </a:r>
            <a:r>
              <a:rPr lang="en-US" noProof="0" dirty="0"/>
              <a:t> </a:t>
            </a:r>
          </a:p>
          <a:p>
            <a:endParaRPr lang="en-US" noProof="0" dirty="0"/>
          </a:p>
          <a:p>
            <a:r>
              <a:rPr lang="cs-CZ" noProof="0" dirty="0"/>
              <a:t>Plíce jsou v těsném kontaktu s vnějším prostředím – mechanický, chemický a imunologický filtr. </a:t>
            </a:r>
            <a:endParaRPr lang="en-US" noProof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Jaterní sinusy jsou vysoce propustné</a:t>
            </a:r>
            <a:r>
              <a:rPr lang="cs-CZ" baseline="0" dirty="0"/>
              <a:t> díky velkým mezerám mezi endoteliemi.</a:t>
            </a:r>
          </a:p>
          <a:p>
            <a:endParaRPr lang="cs-CZ" baseline="0" dirty="0"/>
          </a:p>
          <a:p>
            <a:r>
              <a:rPr lang="cs-CZ" baseline="0" dirty="0"/>
              <a:t>Funkční jednotkou jater je acinus, který je zásobován konečnou větví v. </a:t>
            </a:r>
            <a:r>
              <a:rPr lang="cs-CZ" baseline="0" dirty="0" err="1"/>
              <a:t>portae</a:t>
            </a:r>
            <a:r>
              <a:rPr lang="cs-CZ" baseline="0" dirty="0"/>
              <a:t>, a. </a:t>
            </a:r>
            <a:r>
              <a:rPr lang="cs-CZ" baseline="0" dirty="0" err="1"/>
              <a:t>hepatica</a:t>
            </a:r>
            <a:r>
              <a:rPr lang="cs-CZ" baseline="0" dirty="0"/>
              <a:t> a žlučového kanálku. Centrální část acinu je nejlépe zásobena kyslíkem, zatímco periferní zóna (kolem centrální vény) je velmi citlivá k hypoxii.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Lidská játra obsahují cca 100 000 acinů.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Portální tlak tedy neroste lineárně s portálním průtokem,</a:t>
            </a:r>
            <a:r>
              <a:rPr lang="cs-CZ" baseline="0" dirty="0"/>
              <a:t> dokud nejsou všechny sinusy otevřené!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Pokud jaterní tlak roste (při onemocněních jater – cirhóza), dochází k výrazné filtraci tekutiny a vzniku ascitu.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vážném šokovém stavu může být průtok krve játry díky vazokonstrikci natolik snížený, že může dojít k rozvoji nekrózy, zpočátku zejména kolem centrálních žil.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98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Vysoká poddajnost plicního řečiště je klíčová pro udržení nízkého krevního tlaku při významně kolísajícím přítoku krve do plic během srdečního cyklu. Nízký krevní tlak v plicním oběhu je důležitý coby prevence filtrace tekutiny do </a:t>
            </a:r>
            <a:r>
              <a:rPr lang="cs-CZ" noProof="0" dirty="0" err="1"/>
              <a:t>intersticia</a:t>
            </a:r>
            <a:r>
              <a:rPr lang="cs-CZ" noProof="0" dirty="0"/>
              <a:t> (viz dále), což by mohlo způsobit otok, a tedy narušit hlavní funkci plic, výměnu plynů. 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Průtok krve kůží</a:t>
            </a:r>
            <a:r>
              <a:rPr lang="cs-CZ" baseline="0" dirty="0"/>
              <a:t> je obecně řízen sympatickými nervy a je primárně podřízen udržování teploty tělesného jádra (mozek, hrudní a břišní orgány).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Samotné metabolické nároky kůže jsou velmi malé. Dlouhodobý útlak kůže však může vést k lokální ischémii kůže a ke vzniku dekubitů (prevence – polohování ležících pacientů).</a:t>
            </a:r>
          </a:p>
          <a:p>
            <a:endParaRPr lang="cs-CZ" baseline="0" dirty="0"/>
          </a:p>
          <a:p>
            <a:r>
              <a:rPr lang="cs-CZ" baseline="0" dirty="0"/>
              <a:t>Bílá </a:t>
            </a:r>
            <a:r>
              <a:rPr lang="cs-CZ" baseline="0" dirty="0" err="1"/>
              <a:t>akra</a:t>
            </a:r>
            <a:r>
              <a:rPr lang="cs-CZ" baseline="0" dirty="0"/>
              <a:t> lze pozorovat u pacientů při ztrátě krve, srdečním selhání, šoku – centralizace </a:t>
            </a:r>
            <a:r>
              <a:rPr lang="cs-CZ" baseline="0" dirty="0" err="1"/>
              <a:t>oběhum</a:t>
            </a:r>
            <a:r>
              <a:rPr lang="cs-CZ" baseline="0" dirty="0"/>
              <a:t> díky vazokonstrikci – významný kompenzační mechanismus, pokud není organismus vystaven přehřátí (konstrikce arteriol napomáhá udržení TK, konstrikce </a:t>
            </a:r>
            <a:r>
              <a:rPr lang="cs-CZ" baseline="0" dirty="0" err="1"/>
              <a:t>venul</a:t>
            </a:r>
            <a:r>
              <a:rPr lang="cs-CZ" baseline="0" dirty="0"/>
              <a:t> zvyšuje venózní návrat; přehřátí pacienta v šoku prohlubuje šok a není tedy žádoucí!).</a:t>
            </a:r>
          </a:p>
          <a:p>
            <a:r>
              <a:rPr lang="cs-CZ" baseline="0" dirty="0"/>
              <a:t>Extrémní vazodilatace (např. v horku) může vést až k mdlobě.</a:t>
            </a:r>
          </a:p>
          <a:p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Specifické kožní oblasti sloužící termoregulaci obsahují</a:t>
            </a:r>
            <a:r>
              <a:rPr lang="cs-CZ" baseline="0" dirty="0"/>
              <a:t> arteriovenosní </a:t>
            </a:r>
            <a:r>
              <a:rPr lang="cs-CZ" baseline="0" dirty="0" err="1"/>
              <a:t>anastomosy</a:t>
            </a:r>
            <a:r>
              <a:rPr lang="cs-CZ" baseline="0" dirty="0"/>
              <a:t> – jejich prokrvení se mění v širokém rozmezí. Vyskytují se zejména v oblastech těla s vysokým poměrem povrch/objem (prsty, dlaně, </a:t>
            </a:r>
            <a:r>
              <a:rPr lang="cs-CZ" baseline="0" dirty="0" err="1"/>
              <a:t>plosky</a:t>
            </a:r>
            <a:r>
              <a:rPr lang="cs-CZ" baseline="0" dirty="0"/>
              <a:t> nohou, rty, uši; u některých živočichů, např. u psa, i jazyk).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Představují specifickou strukturální adaptaci kožního</a:t>
            </a:r>
            <a:r>
              <a:rPr lang="cs-CZ" baseline="0" dirty="0"/>
              <a:t> řečiště.</a:t>
            </a:r>
          </a:p>
          <a:p>
            <a:r>
              <a:rPr lang="cs-CZ" baseline="0" dirty="0"/>
              <a:t>AVA jsou mnohem širší než terminální arterioly a kapiláry a představují tedy </a:t>
            </a:r>
            <a:r>
              <a:rPr lang="cs-CZ" baseline="0" dirty="0" err="1"/>
              <a:t>nízkoodporový</a:t>
            </a:r>
            <a:r>
              <a:rPr lang="cs-CZ" baseline="0" dirty="0"/>
              <a:t> zkrat, který při dilatovaném průměru značně zvyšuje průtok krve kůží. Krví se naplní </a:t>
            </a:r>
            <a:r>
              <a:rPr lang="cs-CZ" baseline="0" dirty="0" err="1"/>
              <a:t>venulární</a:t>
            </a:r>
            <a:r>
              <a:rPr lang="cs-CZ" baseline="0" dirty="0"/>
              <a:t> pleteně, což zvýší přenos tepla do okolí bez výrazného zvýšení kapilárního tlaku (omezení tendence k tvorbě otoků). Při vysokých teplotách okolí už se ale zvýšený </a:t>
            </a:r>
            <a:r>
              <a:rPr lang="cs-CZ" baseline="0" dirty="0" err="1"/>
              <a:t>venulární</a:t>
            </a:r>
            <a:r>
              <a:rPr lang="cs-CZ" baseline="0" dirty="0"/>
              <a:t> tlak na kapiláry zpětně přenáší – otoky v létě (nohy, „malý“ prstýnek). Kůže je červená – jde o </a:t>
            </a:r>
            <a:r>
              <a:rPr lang="cs-CZ" baseline="0" dirty="0" err="1"/>
              <a:t>oxygenovanou</a:t>
            </a:r>
            <a:r>
              <a:rPr lang="cs-CZ" baseline="0" dirty="0"/>
              <a:t> krev, protože obešla kapiláry (pokud chlad a průtok krve kůží snížen – barva promodralá – </a:t>
            </a:r>
            <a:r>
              <a:rPr lang="cs-CZ" baseline="0" dirty="0" err="1"/>
              <a:t>deoxygenace</a:t>
            </a:r>
            <a:r>
              <a:rPr lang="cs-CZ" baseline="0" dirty="0"/>
              <a:t> krve).</a:t>
            </a:r>
          </a:p>
          <a:p>
            <a:r>
              <a:rPr lang="cs-CZ" baseline="0" dirty="0"/>
              <a:t>V chladu se AVA naopak kontrahují.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aseline="0" dirty="0"/>
              <a:t>Chlad – přímá indukce vazokonstrikce, teplo – přímá indukce vazodilatace</a:t>
            </a:r>
          </a:p>
          <a:p>
            <a:pPr marL="0" indent="0">
              <a:buNone/>
            </a:pPr>
            <a:endParaRPr lang="cs-CZ" baseline="0" dirty="0"/>
          </a:p>
          <a:p>
            <a:pPr marL="0" indent="0">
              <a:buNone/>
            </a:pPr>
            <a:r>
              <a:rPr lang="cs-CZ" baseline="0" dirty="0"/>
              <a:t>Teplotní receptory v mozku (v předním hypotalamu) registrují změny teploty tělesného jádra – ovlivňují aktivitu sympatických vasomotorických neuronů v mozkovém kmeni i sympatických </a:t>
            </a:r>
            <a:r>
              <a:rPr lang="cs-CZ" baseline="0" dirty="0" err="1"/>
              <a:t>cholinergních</a:t>
            </a:r>
            <a:r>
              <a:rPr lang="cs-CZ" baseline="0" dirty="0"/>
              <a:t> </a:t>
            </a:r>
            <a:r>
              <a:rPr lang="cs-CZ" baseline="0" dirty="0" err="1"/>
              <a:t>sudomotorických</a:t>
            </a:r>
            <a:r>
              <a:rPr lang="cs-CZ" baseline="0" dirty="0"/>
              <a:t> neuronů (řízení pocení).</a:t>
            </a:r>
          </a:p>
          <a:p>
            <a:pPr marL="228600" indent="-228600">
              <a:buAutoNum type="arabicPeriod"/>
            </a:pPr>
            <a:endParaRPr lang="cs-CZ" baseline="0" dirty="0"/>
          </a:p>
          <a:p>
            <a:pPr marL="0" indent="0">
              <a:buNone/>
            </a:pPr>
            <a:r>
              <a:rPr lang="cs-CZ" baseline="0" dirty="0"/>
              <a:t>Maximální krevní průtok kůží (5 l/min) značně zatěžuje krevní oběh, dochází k růstu srdečního výdeje a kompenzační vazokonstrikci ve </a:t>
            </a:r>
            <a:r>
              <a:rPr lang="cs-CZ" baseline="0" dirty="0" err="1"/>
              <a:t>splanchnické</a:t>
            </a:r>
            <a:r>
              <a:rPr lang="cs-CZ" baseline="0" dirty="0"/>
              <a:t>, renální a svalové oblasti krevního oběhu. Každá další zátěž disponuje k hypotenzi a mdlobě (voják na stráži).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Mechanické podráždění kůže – typicky bílý dermografismus (vazokonstrikce) při slabším podnětu, při silnějším trojí reakce – zčervenání, pupen a zčervenání okolí. Jde vlastně o obrannou reakci. </a:t>
            </a:r>
            <a:r>
              <a:rPr lang="cs-CZ" baseline="0" dirty="0" err="1"/>
              <a:t>Nociceptivní</a:t>
            </a:r>
            <a:r>
              <a:rPr lang="cs-CZ" baseline="0" dirty="0"/>
              <a:t> vlákna C uvolní </a:t>
            </a:r>
            <a:r>
              <a:rPr lang="cs-CZ" baseline="0" dirty="0" err="1"/>
              <a:t>vazodilatační</a:t>
            </a:r>
            <a:r>
              <a:rPr lang="cs-CZ" baseline="0" dirty="0"/>
              <a:t> substanci P (i zvyšuje </a:t>
            </a:r>
            <a:r>
              <a:rPr lang="cs-CZ" baseline="0" dirty="0" err="1"/>
              <a:t>extravasaci</a:t>
            </a:r>
            <a:r>
              <a:rPr lang="cs-CZ" baseline="0" dirty="0"/>
              <a:t> tekutiny), nejdříve v místě podráždění a později i v okolí – antidromní vedení vzruchů v postranních větvích. Tato reakce přetrvává po kompletní sympatektomii.</a:t>
            </a:r>
          </a:p>
          <a:p>
            <a:endParaRPr lang="cs-CZ" baseline="0" dirty="0"/>
          </a:p>
          <a:p>
            <a:r>
              <a:rPr lang="cs-CZ" baseline="0" dirty="0"/>
              <a:t>Bolest – reaktivní vazokonstrikce daná účinky uvolněných katecholaminů.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530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7190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klidu je otevřena jen menší část svalových kapilár zatímco při maximální svalové práci se otvírají všechny.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311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Proti průtoku krve působí</a:t>
            </a:r>
            <a:r>
              <a:rPr lang="cs-CZ" baseline="0" dirty="0"/>
              <a:t> komprese cév vyvolaná svalovým stahem. Během kontrakce průtok krve klesá a zvyšuje se mezi kontrakcemi. Po skončení práce zvýšený průtok krve svalem (aktivní hyperémie v důsledku metabolické vazodilatace) exponenciálně klesá zpět ke klidové hodnotě průtoku.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Čas průtoku krve plicními kapilárami klesá z</a:t>
            </a:r>
            <a:r>
              <a:rPr lang="en-US" noProof="0" dirty="0"/>
              <a:t> 0</a:t>
            </a:r>
            <a:r>
              <a:rPr lang="cs-CZ" noProof="0" dirty="0"/>
              <a:t>,</a:t>
            </a:r>
            <a:r>
              <a:rPr lang="en-US" noProof="0" dirty="0"/>
              <a:t>75 s </a:t>
            </a:r>
            <a:r>
              <a:rPr lang="cs-CZ" noProof="0" dirty="0"/>
              <a:t>v klidu na </a:t>
            </a:r>
            <a:r>
              <a:rPr lang="en-US" noProof="0" dirty="0"/>
              <a:t>0</a:t>
            </a:r>
            <a:r>
              <a:rPr lang="cs-CZ" noProof="0" dirty="0"/>
              <a:t>,</a:t>
            </a:r>
            <a:r>
              <a:rPr lang="en-US" noProof="0" dirty="0"/>
              <a:t>3 s (</a:t>
            </a:r>
            <a:r>
              <a:rPr lang="cs-CZ" noProof="0" dirty="0"/>
              <a:t>nebo i méně</a:t>
            </a:r>
            <a:r>
              <a:rPr lang="en-US" noProof="0" dirty="0"/>
              <a:t>) </a:t>
            </a:r>
            <a:r>
              <a:rPr lang="cs-CZ" noProof="0" dirty="0"/>
              <a:t>za fyzické zátěže</a:t>
            </a:r>
            <a:r>
              <a:rPr lang="en-US" noProof="0" dirty="0"/>
              <a:t>.</a:t>
            </a:r>
            <a:endParaRPr lang="cs-CZ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Část plicních kapilár je v klidu uzavřena (rezerva).</a:t>
            </a:r>
            <a:r>
              <a:rPr lang="en-US" noProof="0" dirty="0"/>
              <a:t> </a:t>
            </a:r>
            <a:r>
              <a:rPr lang="cs-CZ" noProof="0" dirty="0"/>
              <a:t>Plocha </a:t>
            </a:r>
            <a:r>
              <a:rPr lang="cs-CZ" noProof="0" dirty="0" err="1"/>
              <a:t>perfundovaných</a:t>
            </a:r>
            <a:r>
              <a:rPr lang="cs-CZ" noProof="0" dirty="0"/>
              <a:t> kapilár může být proto zvětšena ze zhruba 60</a:t>
            </a:r>
            <a:r>
              <a:rPr lang="en-US" noProof="0" dirty="0"/>
              <a:t> m</a:t>
            </a:r>
            <a:r>
              <a:rPr lang="en-US" baseline="30000" noProof="0" dirty="0"/>
              <a:t>2</a:t>
            </a:r>
            <a:r>
              <a:rPr lang="en-US" noProof="0" dirty="0"/>
              <a:t> </a:t>
            </a:r>
            <a:r>
              <a:rPr lang="cs-CZ" noProof="0" dirty="0"/>
              <a:t>v klidu až na </a:t>
            </a:r>
            <a:r>
              <a:rPr lang="en-US" noProof="0" dirty="0"/>
              <a:t>90 m</a:t>
            </a:r>
            <a:r>
              <a:rPr lang="en-US" baseline="30000" noProof="0" dirty="0"/>
              <a:t>2</a:t>
            </a:r>
            <a:r>
              <a:rPr lang="en-US" noProof="0" dirty="0"/>
              <a:t> </a:t>
            </a:r>
            <a:r>
              <a:rPr lang="cs-CZ" noProof="0" dirty="0"/>
              <a:t>při intenzivní zátěži s cílem navýšit kapacitu výměny plynů</a:t>
            </a:r>
            <a:r>
              <a:rPr lang="en-US" noProof="0" dirty="0"/>
              <a:t>.</a:t>
            </a:r>
          </a:p>
          <a:p>
            <a:endParaRPr lang="en-US" noProof="0" dirty="0"/>
          </a:p>
          <a:p>
            <a:r>
              <a:rPr lang="cs-CZ" noProof="0" dirty="0"/>
              <a:t>Objem krve v plicním řečišti kolísá mezi </a:t>
            </a:r>
            <a:r>
              <a:rPr lang="en-US" noProof="0" dirty="0"/>
              <a:t>200 a 900 ml (</a:t>
            </a:r>
            <a:r>
              <a:rPr lang="cs-CZ" noProof="0" dirty="0"/>
              <a:t>v průměru </a:t>
            </a:r>
            <a:r>
              <a:rPr lang="en-US" noProof="0" dirty="0"/>
              <a:t>450</a:t>
            </a:r>
            <a:r>
              <a:rPr lang="en-US" baseline="0" noProof="0" dirty="0"/>
              <a:t> ml) </a:t>
            </a:r>
            <a:r>
              <a:rPr lang="cs-CZ" baseline="0" noProof="0" dirty="0"/>
              <a:t>např. během ortostatické reakce, </a:t>
            </a:r>
            <a:r>
              <a:rPr lang="cs-CZ" baseline="0" noProof="0" dirty="0" err="1"/>
              <a:t>Valsalvova</a:t>
            </a:r>
            <a:r>
              <a:rPr lang="cs-CZ" baseline="0" noProof="0" dirty="0"/>
              <a:t> manévru (kašel, defekace, porod) apod. </a:t>
            </a:r>
            <a:endParaRPr lang="en-US" baseline="0" noProof="0" dirty="0"/>
          </a:p>
          <a:p>
            <a:endParaRPr lang="en-US" baseline="0" noProof="0" dirty="0"/>
          </a:p>
          <a:p>
            <a:r>
              <a:rPr lang="cs-CZ" baseline="0" noProof="0" dirty="0"/>
              <a:t>Klinická poznámka</a:t>
            </a:r>
            <a:r>
              <a:rPr lang="en-US" baseline="0" noProof="0" dirty="0"/>
              <a:t>:</a:t>
            </a:r>
          </a:p>
          <a:p>
            <a:r>
              <a:rPr lang="cs-CZ" noProof="0" dirty="0"/>
              <a:t>Při selhání levého srdce se hromadění krve v plicním řečišti zvyšuje, což snižuje vitální kapacitu plic u těchto pacientů, zejména vleže. Proto mají tito pacienti obvykle tendenci spát v sedě (ortopnoe).</a:t>
            </a:r>
            <a:r>
              <a:rPr lang="en-US" noProof="0" dirty="0"/>
              <a:t> </a:t>
            </a:r>
            <a:r>
              <a:rPr lang="cs-CZ" noProof="0" dirty="0"/>
              <a:t>Tak v levé síni i v plicním řečišti postupně stoupá, což může vést až k selhání pravého srdce. Tím, že jsou systémový a plicní oběh zapojeny v sérii, jsou na sobě významně závislé. </a:t>
            </a:r>
            <a:endParaRPr lang="en-US" noProof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systém nebyl u člověka</a:t>
            </a:r>
            <a:r>
              <a:rPr lang="cs-CZ" baseline="0" dirty="0"/>
              <a:t> nepotvrzen.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Zvýšenému průtoku svalstvem se přizpůsobuje celý kardiovaskulární systém. Zvyšuje se srdeční výdej (zvýšený venózní návrat  - zvýšení průtok krve svalstvem</a:t>
            </a:r>
            <a:r>
              <a:rPr lang="cs-CZ" baseline="0" dirty="0"/>
              <a:t> + </a:t>
            </a:r>
            <a:r>
              <a:rPr lang="cs-CZ" baseline="0" dirty="0" err="1"/>
              <a:t>venokonstrikce</a:t>
            </a:r>
            <a:r>
              <a:rPr lang="cs-CZ" baseline="0" dirty="0"/>
              <a:t>; zvýšení srdeční frekvence a kontraktility díky poklesu vagového a zvýšení sympatického tonu).</a:t>
            </a:r>
          </a:p>
          <a:p>
            <a:endParaRPr lang="cs-CZ" baseline="0" dirty="0"/>
          </a:p>
          <a:p>
            <a:r>
              <a:rPr lang="cs-CZ" baseline="0" dirty="0"/>
              <a:t>Fyzický výkon není limitován jen svalstvem, ale významně i výkonností kardiovaskulárního systému, konkrétně schopnosti navýšit srdeční výdej a udržet dostatečnou koronární </a:t>
            </a:r>
            <a:r>
              <a:rPr lang="cs-CZ" baseline="0" dirty="0" err="1"/>
              <a:t>perfúzi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Je-li aktivní svalstvo</a:t>
            </a:r>
            <a:r>
              <a:rPr lang="cs-CZ" baseline="0" dirty="0"/>
              <a:t> celého těla, může díky filtraci tekutiny do </a:t>
            </a:r>
            <a:r>
              <a:rPr lang="cs-CZ" baseline="0" dirty="0" err="1"/>
              <a:t>intersticia</a:t>
            </a:r>
            <a:r>
              <a:rPr lang="cs-CZ" baseline="0"/>
              <a:t> poklesnout </a:t>
            </a:r>
            <a:r>
              <a:rPr lang="cs-CZ" baseline="0" dirty="0"/>
              <a:t>objem plasmy až o 20 </a:t>
            </a:r>
            <a:r>
              <a:rPr lang="en-US" baseline="0" dirty="0"/>
              <a:t>%</a:t>
            </a:r>
            <a:r>
              <a:rPr lang="cs-CZ" baseline="0" dirty="0"/>
              <a:t>. Ztráta </a:t>
            </a:r>
            <a:r>
              <a:rPr lang="cs-CZ" baseline="0" dirty="0" err="1"/>
              <a:t>intravasální</a:t>
            </a:r>
            <a:r>
              <a:rPr lang="cs-CZ" baseline="0" dirty="0"/>
              <a:t> tekutiny je částečně (cca z 50 </a:t>
            </a:r>
            <a:r>
              <a:rPr lang="en-US" baseline="0" dirty="0"/>
              <a:t>%</a:t>
            </a:r>
            <a:r>
              <a:rPr lang="cs-CZ" baseline="0" dirty="0"/>
              <a:t>) kompenzována absorpcí intersticiální tekutiny v neaktivních tkáních.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Ad 1. </a:t>
            </a:r>
            <a:r>
              <a:rPr lang="cs-CZ" baseline="0" dirty="0" err="1"/>
              <a:t>onkotických</a:t>
            </a:r>
            <a:r>
              <a:rPr lang="cs-CZ" baseline="0" dirty="0"/>
              <a:t> tlak krevních bílkovin je v plicních kapilárách 2,5x větší než kapilární tlak (10 </a:t>
            </a:r>
            <a:r>
              <a:rPr lang="cs-CZ" baseline="0" dirty="0" err="1"/>
              <a:t>mmHg</a:t>
            </a:r>
            <a:r>
              <a:rPr lang="cs-CZ" baseline="0" dirty="0"/>
              <a:t>) – fyziologicky tedy nedochází k filtraci tekutiny do </a:t>
            </a:r>
            <a:r>
              <a:rPr lang="cs-CZ" baseline="0" dirty="0" err="1"/>
              <a:t>intersticia</a:t>
            </a:r>
            <a:r>
              <a:rPr lang="cs-CZ" baseline="0" dirty="0"/>
              <a:t>. Patologicky však k ní může dojít, obvykle při vzestupu kapilárního tlaku v důsledku selhání levého srdce, kdy dochází k městnání krve v plicním řečišti – filtrace ale až při tlaku 25 mm </a:t>
            </a:r>
            <a:r>
              <a:rPr lang="cs-CZ" baseline="0" dirty="0" err="1"/>
              <a:t>Hg</a:t>
            </a:r>
            <a:r>
              <a:rPr lang="cs-CZ" baseline="0" dirty="0"/>
              <a:t> (u pacientů s </a:t>
            </a:r>
            <a:r>
              <a:rPr lang="cs-CZ" baseline="0" dirty="0" err="1"/>
              <a:t>hypoproteinémii</a:t>
            </a:r>
            <a:r>
              <a:rPr lang="cs-CZ" baseline="0" dirty="0"/>
              <a:t> (např. s cirhózou jater) a tedy s nižším onkotickým tlakem může k filtraci v plicích dojít i při nižších hydrostatických tlacích).</a:t>
            </a:r>
          </a:p>
          <a:p>
            <a:r>
              <a:rPr lang="cs-CZ" baseline="0" dirty="0"/>
              <a:t>Při pomalu se rozvíjejícím selhání se současně postupně rozvíjí lymfatické cévy, což urychluje odvod tekutiny a edém nastává až při vyšších tlaku (</a:t>
            </a:r>
            <a:r>
              <a:rPr lang="en-US" baseline="0" noProof="0" dirty="0"/>
              <a:t>45 mmHg</a:t>
            </a:r>
            <a:r>
              <a:rPr lang="cs-CZ" baseline="0" noProof="0" dirty="0"/>
              <a:t>)</a:t>
            </a:r>
            <a:r>
              <a:rPr lang="cs-CZ" baseline="0" dirty="0"/>
              <a:t>.</a:t>
            </a:r>
          </a:p>
          <a:p>
            <a:endParaRPr lang="cs-CZ" baseline="0" dirty="0"/>
          </a:p>
          <a:p>
            <a:r>
              <a:rPr lang="cs-CZ" baseline="0" dirty="0"/>
              <a:t>Ad 2. permeabilita plicních kapilár (a tedy i tendence ke vzniku otoku plic) může být zvýšena, např. vlivem bakteriálního endotoxinu při infekci plic.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384D-24DE-48B2-ABBB-ECB282685AC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6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9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9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1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4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6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0">
              <a:srgbClr val="C000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8CDC-37C6-495F-A4BE-EF5422682434}" type="datetimeFigureOut">
              <a:rPr lang="cs-CZ" smtClean="0"/>
              <a:t>30. 3. 2020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9176-6E0A-4167-91AC-D60DE37AE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9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0">
              <a:srgbClr val="C000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Regionální oběh </a:t>
            </a:r>
            <a:b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(plicní, kožní, svalový, mozkový,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splanchnický</a:t>
            </a:r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741063"/>
            <a:ext cx="7488832" cy="55091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MUDr. Markéta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Bébarová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988644"/>
            <a:ext cx="1585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006106"/>
            <a:ext cx="15382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11560" y="4581748"/>
            <a:ext cx="792088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ústav, Lékařská fakulta, Masarykova univerzita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80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239238"/>
            <a:ext cx="8229600" cy="532655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Plicní otok brání efektivní výměně dýchacích plynů.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543913"/>
            <a:ext cx="836073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filtraci tekutiny do </a:t>
            </a:r>
            <a:r>
              <a:rPr lang="cs-C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intersticia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8075" y="2701307"/>
            <a:ext cx="7980205" cy="573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tlakové poměry v </a:t>
            </a:r>
            <a:r>
              <a:rPr lang="cs-C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intersticiu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plicních kapilárách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55689" y="4486243"/>
            <a:ext cx="7819996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permeabilita plicních kapilár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3" y="2125243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Fyziologicky v plicních kapilárách k filtraci nedochází!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305882" y="3603544"/>
            <a:ext cx="7522399" cy="87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kapilární tlak cca 10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onkotický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tlak 25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tlakový gradient  více než 15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do lumen cév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plicního oběhu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2089447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Systémové mechanismy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27584" y="2583009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 startAt="2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Lokální mechanismy</a:t>
            </a:r>
          </a:p>
        </p:txBody>
      </p:sp>
    </p:spTree>
    <p:extLst>
      <p:ext uri="{BB962C8B-B14F-4D97-AF65-F5344CB8AC3E}">
        <p14:creationId xmlns:p14="http://schemas.microsoft.com/office/powerpoint/2010/main" val="10982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plicního oběhu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2089447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Systémové mechanismy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352132" y="2974073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sympatická vlákna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711686" y="3419000"/>
            <a:ext cx="6874812" cy="466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cs-CZ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– kontrakce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357201" y="4871545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parasympatická vlákna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cs-CZ" sz="22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receptory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relaxace - NO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719980" y="3795251"/>
            <a:ext cx="6874812" cy="82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(málo ovlivňují odpor a tedy i tlak, ale snižují kapacitu plicního řečiště, tedy vyprazdňují plicní rezervoár krve) 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814705" y="5334579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2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Humorální regulace (cirkulující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působky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1719980" y="4456202"/>
            <a:ext cx="6874812" cy="413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cs-CZ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</a:t>
            </a:r>
            <a:r>
              <a:rPr lang="cs-CZ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– relaxace - 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298270" y="5770453"/>
            <a:ext cx="7335160" cy="466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kontrakce: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adenozin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endotelin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(ET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angiotenzin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II, aj.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298270" y="6130493"/>
            <a:ext cx="7335160" cy="466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relaxace: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adenozin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endotelin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(ET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histamin (H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aj.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14705" y="2593503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</a:t>
            </a:r>
          </a:p>
        </p:txBody>
      </p:sp>
    </p:spTree>
    <p:extLst>
      <p:ext uri="{BB962C8B-B14F-4D97-AF65-F5344CB8AC3E}">
        <p14:creationId xmlns:p14="http://schemas.microsoft.com/office/powerpoint/2010/main" val="11894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plicního oběhu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27584" y="2089447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 startAt="2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Lokální mechanismy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23832" y="2593503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chemická (metabolická) autoregulace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683386" y="3038430"/>
            <a:ext cx="7281102" cy="128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reakce opačná než ve velkém oběhu                                  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i systémová hypoxie,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 pCO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pH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histamin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vazokonstrikce  odklon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perfúze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od neventilovaných alveolů během 5-10 min)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691679" y="4653136"/>
            <a:ext cx="6659365" cy="93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funguje i naopak: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obstrukce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perfúze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určité části plic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pCO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konstrikce zásobujícího bronchu      (zajištění optimálního poměru ventilace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perfúze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plicního oběhu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27584" y="2089447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3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Pasivní faktory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23832" y="2632140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srdeční výdej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683386" y="3038430"/>
            <a:ext cx="7281102" cy="159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tělesná námaha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 srdečního výdeje  saturace hemoglobinu je stabilní, otvírají se dříve málo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perfundované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kapiláry   průtoku krve plícemi a celkového množství 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dodaného do těla</a:t>
            </a:r>
            <a:endParaRPr lang="cs-CZ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318761" y="4581128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gravitace</a:t>
            </a:r>
          </a:p>
        </p:txBody>
      </p:sp>
    </p:spTree>
    <p:extLst>
      <p:ext uri="{BB962C8B-B14F-4D97-AF65-F5344CB8AC3E}">
        <p14:creationId xmlns:p14="http://schemas.microsoft.com/office/powerpoint/2010/main" val="20771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5655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Distribuce krve v plicích - gravitace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1932552"/>
            <a:ext cx="8000697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nerovnoměrná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působení hydrostatického tlaku</a:t>
            </a: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827584" y="2376983"/>
            <a:ext cx="8000697" cy="122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plicní hroty – cca 15 cm nad odstupem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pulmonalis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hydrostatický a arteriální tlak je zhruba stejný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minimální průtok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827584" y="4043661"/>
            <a:ext cx="6264695" cy="887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celkového průtoku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(např. fyzická zátěž)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ekvivalentní  průtoku jednotlivými oblastmi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827584" y="4915410"/>
            <a:ext cx="8000697" cy="1144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těžká fyzická práce   srdečního výdeje až 6x  otvírání kapilár, které v klidu nebyly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perfundovány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 tlak v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pulmonalis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roste nepatrně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                             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584" y="3550099"/>
            <a:ext cx="8000697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 lineárně narůstá od hrotu k bázi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176225" y="3389416"/>
            <a:ext cx="1440160" cy="10558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7177167" y="3029376"/>
            <a:ext cx="1440160" cy="1055803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6914893" y="4491469"/>
            <a:ext cx="1990466" cy="369332"/>
            <a:chOff x="6902014" y="4666015"/>
            <a:chExt cx="1990466" cy="369332"/>
          </a:xfrm>
        </p:grpSpPr>
        <p:sp>
          <p:nvSpPr>
            <p:cNvPr id="10" name="TextovéPole 9"/>
            <p:cNvSpPr txBox="1"/>
            <p:nvPr/>
          </p:nvSpPr>
          <p:spPr>
            <a:xfrm>
              <a:off x="6902014" y="466601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apex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207677" y="466601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báze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7058909" y="4687699"/>
              <a:ext cx="16552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54253" y="5897764"/>
            <a:ext cx="719679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(šetření práce pravého srdce + zábrana vzniku plicního otoku v důsledku zvýšení kapilárního tlaku)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30" grpId="0"/>
      <p:bldP spid="31" grpId="0"/>
      <p:bldP spid="32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7" y="1556792"/>
            <a:ext cx="3837945" cy="39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7504" y="6238622"/>
            <a:ext cx="501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Ganong´s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23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712302" y="2492896"/>
            <a:ext cx="5193598" cy="3359368"/>
            <a:chOff x="3712302" y="2711305"/>
            <a:chExt cx="5193598" cy="33593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302" y="3387144"/>
              <a:ext cx="5193598" cy="2683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ástupný symbol pro obsah 2"/>
            <p:cNvSpPr txBox="1">
              <a:spLocks/>
            </p:cNvSpPr>
            <p:nvPr/>
          </p:nvSpPr>
          <p:spPr>
            <a:xfrm>
              <a:off x="4427984" y="2711305"/>
              <a:ext cx="3384376" cy="573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Ventilace / </a:t>
              </a:r>
              <a:r>
                <a:rPr lang="cs-CZ" sz="28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perfúze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290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poměru ventilace a </a:t>
            </a:r>
            <a:r>
              <a:rPr lang="cs-CZ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perfúze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32458" y="1947322"/>
            <a:ext cx="7504450" cy="5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klinice nejčastější příčinou hypoxické hypoxie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40463" y="2392248"/>
            <a:ext cx="2871839" cy="2937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průtok krve neventilovanými alveoly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-levý zkrat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(neokysličená krev přímo do levého srdce)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saturace arteriální krve 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840463" y="5776625"/>
            <a:ext cx="8065437" cy="82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obsah CO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obvykle není změněn            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(kompenzační hyperventilace v ostatních alveolech)</a:t>
            </a:r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712302" y="2492896"/>
            <a:ext cx="5193598" cy="3359368"/>
            <a:chOff x="3712302" y="2711305"/>
            <a:chExt cx="5193598" cy="335936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302" y="3387144"/>
              <a:ext cx="5193598" cy="2683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Zástupný symbol pro obsah 2"/>
            <p:cNvSpPr txBox="1">
              <a:spLocks/>
            </p:cNvSpPr>
            <p:nvPr/>
          </p:nvSpPr>
          <p:spPr>
            <a:xfrm>
              <a:off x="4427984" y="2711305"/>
              <a:ext cx="3384376" cy="5736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Ventilace / </a:t>
              </a:r>
              <a:r>
                <a:rPr lang="cs-CZ" sz="28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perfúze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4887816" cy="4032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r="7259" b="16235"/>
          <a:stretch/>
        </p:blipFill>
        <p:spPr>
          <a:xfrm>
            <a:off x="5196827" y="4575218"/>
            <a:ext cx="2270231" cy="18138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r="10986"/>
          <a:stretch/>
        </p:blipFill>
        <p:spPr>
          <a:xfrm>
            <a:off x="6084168" y="1527209"/>
            <a:ext cx="2127856" cy="21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63746" y="1561083"/>
            <a:ext cx="8800742" cy="5045561"/>
            <a:chOff x="163746" y="1561083"/>
            <a:chExt cx="8800742" cy="504556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561083"/>
              <a:ext cx="8748464" cy="452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163746" y="6237312"/>
              <a:ext cx="5689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3322" y="3657600"/>
            <a:ext cx="8628430" cy="331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C00000"/>
                </a:solidFill>
              </a:rPr>
              <a:t>Tato prezentace obsahuje pouze stručný výtah nejdůležitějších pojmů a faktů. V žádném případně není sama o sobě dostatečným zdrojem pro studium ke zkoušce z Fyziologie.</a:t>
            </a:r>
          </a:p>
        </p:txBody>
      </p:sp>
    </p:spTree>
    <p:extLst>
      <p:ext uri="{BB962C8B-B14F-4D97-AF65-F5344CB8AC3E}">
        <p14:creationId xmlns:p14="http://schemas.microsoft.com/office/powerpoint/2010/main" val="99992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61260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musí zajistit: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06896" y="1919673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konstantní dostatečný přísun krve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14705" y="4221835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dynamickou redistribuci krve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18761" y="4713012"/>
            <a:ext cx="3578463" cy="1854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neuronová aktivita a tedy i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 metabolismu jednotlivých oblastí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šedé hmoty výrazně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kolísá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(metabolická hyperémie)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1318761" y="2431836"/>
            <a:ext cx="7573719" cy="1636993"/>
            <a:chOff x="1318761" y="2598769"/>
            <a:chExt cx="7573719" cy="1636993"/>
          </a:xfrm>
        </p:grpSpPr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1323831" y="2598769"/>
              <a:ext cx="7568649" cy="1185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intenzivní oxidativní metabolismus šedé hmoty (40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hmoty mozku), je 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metabolicky aktivnější – šedá hmota je velmi citlivá na hypoxii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1318761" y="3608182"/>
              <a:ext cx="7568649" cy="6275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(ztráta vědomí během několika sekund mozkové ischemie, ireverzibilní poškození během několika minut)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106082" y="4785020"/>
            <a:ext cx="5345566" cy="1904832"/>
            <a:chOff x="3106082" y="4797152"/>
            <a:chExt cx="5345566" cy="190483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377" y="4797152"/>
              <a:ext cx="3343254" cy="1643766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3106082" y="6394207"/>
              <a:ext cx="5345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latin typeface="Arial" pitchFamily="34" charset="0"/>
                  <a:cs typeface="Arial" pitchFamily="34" charset="0"/>
                </a:rPr>
                <a:t>http://observatory.cz/static/vystavy/castice/p2_PET-tomogram.jpg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6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musí zajistit: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06896" y="1978385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konstantní dostatečný přísun krve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14705" y="246429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dynamickou redistribuci krve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467544" y="3356992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Zajištění těchto specifických nároků mozku, zejména jeho šedé hmoty, </a:t>
            </a:r>
            <a:r>
              <a:rPr lang="cs-CZ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vyžaduje jak anatomickou, tak funkční adaptaci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mozkové cirkulace.</a:t>
            </a:r>
          </a:p>
        </p:txBody>
      </p:sp>
    </p:spTree>
    <p:extLst>
      <p:ext uri="{BB962C8B-B14F-4D97-AF65-F5344CB8AC3E}">
        <p14:creationId xmlns:p14="http://schemas.microsoft.com/office/powerpoint/2010/main" val="16834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Anatomické zvláštnosti mozkové cirkulace: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806896" y="2248272"/>
            <a:ext cx="8229600" cy="1180728"/>
            <a:chOff x="806896" y="2176264"/>
            <a:chExt cx="8229600" cy="1180728"/>
          </a:xfrm>
        </p:grpSpPr>
        <p:sp>
          <p:nvSpPr>
            <p:cNvPr id="5" name="Zástupný symbol pro obsah 2"/>
            <p:cNvSpPr txBox="1">
              <a:spLocks/>
            </p:cNvSpPr>
            <p:nvPr/>
          </p:nvSpPr>
          <p:spPr>
            <a:xfrm>
              <a:off x="806896" y="2176264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2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circulus </a:t>
              </a:r>
              <a:r>
                <a:rPr lang="cs-CZ" sz="2800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arteriosus</a:t>
              </a:r>
              <a:r>
                <a:rPr lang="cs-CZ" sz="2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800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cerebri</a:t>
              </a:r>
              <a:endParaRPr lang="cs-CZ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1323831" y="2637406"/>
              <a:ext cx="5048369" cy="7195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(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propojení hlavních mozkových tepen anastomózami)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14705" y="5059007"/>
            <a:ext cx="8229600" cy="1322321"/>
            <a:chOff x="814705" y="4783854"/>
            <a:chExt cx="8229600" cy="1322321"/>
          </a:xfrm>
        </p:grpSpPr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1318761" y="5275450"/>
              <a:ext cx="7568649" cy="8307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(téměř 1/2 cévního odporu připadá na artérie, které jsou bohatě inervovány)</a:t>
              </a:r>
            </a:p>
          </p:txBody>
        </p:sp>
        <p:sp>
          <p:nvSpPr>
            <p:cNvPr id="17" name="Zástupný symbol pro obsah 2"/>
            <p:cNvSpPr txBox="1">
              <a:spLocks/>
            </p:cNvSpPr>
            <p:nvPr/>
          </p:nvSpPr>
          <p:spPr>
            <a:xfrm>
              <a:off x="814705" y="4783854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3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velmi krátké arterioly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814705" y="3598774"/>
            <a:ext cx="8229600" cy="1257507"/>
            <a:chOff x="814705" y="3179605"/>
            <a:chExt cx="8229600" cy="1257507"/>
          </a:xfrm>
        </p:grpSpPr>
        <p:sp>
          <p:nvSpPr>
            <p:cNvPr id="6" name="Zástupný symbol pro obsah 2"/>
            <p:cNvSpPr txBox="1">
              <a:spLocks/>
            </p:cNvSpPr>
            <p:nvPr/>
          </p:nvSpPr>
          <p:spPr>
            <a:xfrm>
              <a:off x="814705" y="3179605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velmi vysoká </a:t>
              </a:r>
              <a:r>
                <a:rPr lang="cs-CZ" sz="28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kapilarizace</a:t>
              </a:r>
              <a:endPara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1318761" y="3645025"/>
              <a:ext cx="6925647" cy="4062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(3000 – 4000 kapilár / mm</a:t>
              </a:r>
              <a:r>
                <a:rPr lang="cs-CZ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šedé hmoty)</a:t>
              </a:r>
            </a:p>
          </p:txBody>
        </p:sp>
        <p:sp>
          <p:nvSpPr>
            <p:cNvPr id="18" name="Zástupný symbol pro obsah 2"/>
            <p:cNvSpPr txBox="1">
              <a:spLocks/>
            </p:cNvSpPr>
            <p:nvPr/>
          </p:nvSpPr>
          <p:spPr>
            <a:xfrm>
              <a:off x="1318761" y="4030822"/>
              <a:ext cx="7568649" cy="4062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 </a:t>
              </a: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minimalizace difúzní dráhy pro plyny i jiné látky</a:t>
              </a:r>
            </a:p>
          </p:txBody>
        </p:sp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73940"/>
            <a:ext cx="1440160" cy="22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1834437" y="3933056"/>
            <a:ext cx="5689891" cy="2710734"/>
            <a:chOff x="1834437" y="4109870"/>
            <a:chExt cx="5689891" cy="27107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897" y="4109870"/>
              <a:ext cx="3917454" cy="221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1834437" y="6451272"/>
              <a:ext cx="5689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Funkční adaptace mozkové cirkulace: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806896" y="2151001"/>
            <a:ext cx="8039334" cy="604664"/>
            <a:chOff x="806896" y="2112364"/>
            <a:chExt cx="8039334" cy="604664"/>
          </a:xfrm>
        </p:grpSpPr>
        <p:sp>
          <p:nvSpPr>
            <p:cNvPr id="5" name="Zástupný symbol pro obsah 2"/>
            <p:cNvSpPr txBox="1">
              <a:spLocks/>
            </p:cNvSpPr>
            <p:nvPr/>
          </p:nvSpPr>
          <p:spPr>
            <a:xfrm>
              <a:off x="806896" y="2112364"/>
              <a:ext cx="5205264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vysoký a stabilní průtok krve</a:t>
              </a:r>
            </a:p>
          </p:txBody>
        </p:sp>
        <p:sp>
          <p:nvSpPr>
            <p:cNvPr id="10" name="Zástupný symbol pro obsah 2"/>
            <p:cNvSpPr txBox="1">
              <a:spLocks/>
            </p:cNvSpPr>
            <p:nvPr/>
          </p:nvSpPr>
          <p:spPr>
            <a:xfrm>
              <a:off x="5915839" y="2173332"/>
              <a:ext cx="293039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(šedá hmota: 1 l/kg/min)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814705" y="2693154"/>
            <a:ext cx="8229600" cy="604664"/>
            <a:chOff x="814705" y="2878694"/>
            <a:chExt cx="8229600" cy="604664"/>
          </a:xfrm>
        </p:grpSpPr>
        <p:sp>
          <p:nvSpPr>
            <p:cNvPr id="11" name="Zástupný symbol pro obsah 2"/>
            <p:cNvSpPr txBox="1">
              <a:spLocks/>
            </p:cNvSpPr>
            <p:nvPr/>
          </p:nvSpPr>
          <p:spPr>
            <a:xfrm>
              <a:off x="814705" y="2878694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vysoká extrakce kyslíku</a:t>
              </a:r>
            </a:p>
          </p:txBody>
        </p:sp>
        <p:sp>
          <p:nvSpPr>
            <p:cNvPr id="12" name="Zástupný symbol pro obsah 2"/>
            <p:cNvSpPr txBox="1">
              <a:spLocks/>
            </p:cNvSpPr>
            <p:nvPr/>
          </p:nvSpPr>
          <p:spPr>
            <a:xfrm>
              <a:off x="5195759" y="2947815"/>
              <a:ext cx="986175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(35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14705" y="327215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vyvinutá autoregulace </a:t>
            </a:r>
            <a:r>
              <a:rPr lang="cs-C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myogenní</a:t>
            </a:r>
            <a:r>
              <a:rPr lang="cs-C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metabolická)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5868144" y="4950112"/>
            <a:ext cx="1869168" cy="664810"/>
            <a:chOff x="6300192" y="5373216"/>
            <a:chExt cx="1869168" cy="664810"/>
          </a:xfrm>
        </p:grpSpPr>
        <p:cxnSp>
          <p:nvCxnSpPr>
            <p:cNvPr id="20" name="Přímá spojnice se šipkou 19"/>
            <p:cNvCxnSpPr/>
            <p:nvPr/>
          </p:nvCxnSpPr>
          <p:spPr>
            <a:xfrm flipH="1" flipV="1">
              <a:off x="6300192" y="5373216"/>
              <a:ext cx="216024" cy="36004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6444208" y="5576361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sympatikus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Funkční adaptace mozkové cirkulace: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4705" y="439274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5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lokální </a:t>
            </a:r>
            <a:r>
              <a:rPr lang="cs-CZ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celková hypoxie</a:t>
            </a:r>
            <a:endParaRPr lang="cs-CZ" sz="28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14705" y="4981733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6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inervace</a:t>
            </a:r>
            <a:endParaRPr lang="cs-CZ" sz="28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310952" y="5432389"/>
            <a:ext cx="8013576" cy="126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sympatická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vazokonstr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vlákna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(noradrenalin, neuropeptid Y)</a:t>
            </a: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parasympatická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cholinergní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vlákna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(acetylcholin, VIP)</a:t>
            </a: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senzorická vlákna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(substance P, CGRP; migréna)</a:t>
            </a:r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806896" y="2151001"/>
            <a:ext cx="8039334" cy="604664"/>
            <a:chOff x="806896" y="2112364"/>
            <a:chExt cx="8039334" cy="604664"/>
          </a:xfrm>
        </p:grpSpPr>
        <p:sp>
          <p:nvSpPr>
            <p:cNvPr id="20" name="Zástupný symbol pro obsah 2"/>
            <p:cNvSpPr txBox="1">
              <a:spLocks/>
            </p:cNvSpPr>
            <p:nvPr/>
          </p:nvSpPr>
          <p:spPr>
            <a:xfrm>
              <a:off x="806896" y="2112364"/>
              <a:ext cx="5205264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vysoký a stabilní průtok krve</a:t>
              </a:r>
            </a:p>
          </p:txBody>
        </p:sp>
        <p:sp>
          <p:nvSpPr>
            <p:cNvPr id="21" name="Zástupný symbol pro obsah 2"/>
            <p:cNvSpPr txBox="1">
              <a:spLocks/>
            </p:cNvSpPr>
            <p:nvPr/>
          </p:nvSpPr>
          <p:spPr>
            <a:xfrm>
              <a:off x="5915839" y="2173332"/>
              <a:ext cx="2930391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(šedá hmota: 1 l/kg/min)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814705" y="2693154"/>
            <a:ext cx="8229600" cy="604664"/>
            <a:chOff x="814705" y="2878694"/>
            <a:chExt cx="8229600" cy="604664"/>
          </a:xfrm>
        </p:grpSpPr>
        <p:sp>
          <p:nvSpPr>
            <p:cNvPr id="23" name="Zástupný symbol pro obsah 2"/>
            <p:cNvSpPr txBox="1">
              <a:spLocks/>
            </p:cNvSpPr>
            <p:nvPr/>
          </p:nvSpPr>
          <p:spPr>
            <a:xfrm>
              <a:off x="814705" y="2878694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vysoká extrakce kyslíku</a:t>
              </a:r>
            </a:p>
          </p:txBody>
        </p:sp>
        <p:sp>
          <p:nvSpPr>
            <p:cNvPr id="24" name="Zástupný symbol pro obsah 2"/>
            <p:cNvSpPr txBox="1">
              <a:spLocks/>
            </p:cNvSpPr>
            <p:nvPr/>
          </p:nvSpPr>
          <p:spPr>
            <a:xfrm>
              <a:off x="5195759" y="2947815"/>
              <a:ext cx="986175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(35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814705" y="327215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vyvinutá autoregulace </a:t>
            </a:r>
            <a:r>
              <a:rPr lang="cs-C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myogenní</a:t>
            </a:r>
            <a:r>
              <a:rPr lang="cs-C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metabolická)</a:t>
            </a: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827584" y="383244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4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reaktivita na změny koncentrace CO</a:t>
            </a:r>
            <a:r>
              <a:rPr lang="cs-CZ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38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6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925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Zvláštní fyzikální podmínky mozkové cirkulace: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806896" y="2151001"/>
            <a:ext cx="8237409" cy="1214935"/>
            <a:chOff x="806896" y="2151001"/>
            <a:chExt cx="8237409" cy="1214935"/>
          </a:xfrm>
        </p:grpSpPr>
        <p:sp>
          <p:nvSpPr>
            <p:cNvPr id="5" name="Zástupný symbol pro obsah 2"/>
            <p:cNvSpPr txBox="1">
              <a:spLocks/>
            </p:cNvSpPr>
            <p:nvPr/>
          </p:nvSpPr>
          <p:spPr>
            <a:xfrm>
              <a:off x="806896" y="2151001"/>
              <a:ext cx="5205264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pevný obal mozku lebkou</a:t>
              </a:r>
            </a:p>
          </p:txBody>
        </p:sp>
        <p:sp>
          <p:nvSpPr>
            <p:cNvPr id="16" name="Zástupný symbol pro obsah 2"/>
            <p:cNvSpPr txBox="1">
              <a:spLocks/>
            </p:cNvSpPr>
            <p:nvPr/>
          </p:nvSpPr>
          <p:spPr>
            <a:xfrm>
              <a:off x="1323831" y="2604872"/>
              <a:ext cx="7720474" cy="761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Sumární hodnota aktuálního objemu krve v mozku,  mozkové tkáně a 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likvoru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je konstantní </a:t>
              </a: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Monro-Kelliova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teorie</a:t>
              </a: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</p:grp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318761" y="3689898"/>
            <a:ext cx="7568649" cy="80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výšení průtoku se může uskutečnit pouze zrychlením krevního toku, nikoliv zvětšením kapacity řečiště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318761" y="4809568"/>
            <a:ext cx="7568649" cy="50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Cushingův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reflex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(nádor, krvácení)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14705" y="5313804"/>
            <a:ext cx="8229600" cy="1299314"/>
            <a:chOff x="814705" y="4843402"/>
            <a:chExt cx="8229600" cy="1299314"/>
          </a:xfrm>
        </p:grpSpPr>
        <p:sp>
          <p:nvSpPr>
            <p:cNvPr id="11" name="Zástupný symbol pro obsah 2"/>
            <p:cNvSpPr txBox="1">
              <a:spLocks/>
            </p:cNvSpPr>
            <p:nvPr/>
          </p:nvSpPr>
          <p:spPr>
            <a:xfrm>
              <a:off x="814705" y="4843402"/>
              <a:ext cx="822960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gravitace</a:t>
              </a:r>
            </a:p>
          </p:txBody>
        </p:sp>
        <p:sp>
          <p:nvSpPr>
            <p:cNvPr id="21" name="Zástupný symbol pro obsah 2"/>
            <p:cNvSpPr txBox="1">
              <a:spLocks/>
            </p:cNvSpPr>
            <p:nvPr/>
          </p:nvSpPr>
          <p:spPr>
            <a:xfrm>
              <a:off x="1318761" y="5263394"/>
              <a:ext cx="7720474" cy="8793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ortostáza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(snížený centrální venózní tlak + snížený tepový objem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hypotenze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posturální synkopa)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0043" y="2526571"/>
            <a:ext cx="5689891" cy="3971478"/>
            <a:chOff x="1739841" y="2713996"/>
            <a:chExt cx="5689891" cy="39714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891" y="2713996"/>
              <a:ext cx="4194430" cy="358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1739841" y="6316142"/>
              <a:ext cx="5689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7559"/>
            <a:ext cx="2980250" cy="26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Hematoencefalická bariéra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27584" y="2009826"/>
            <a:ext cx="8216721" cy="51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mozkové kapiláry – těsné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interendotelové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spoje</a:t>
            </a:r>
          </a:p>
        </p:txBody>
      </p:sp>
    </p:spTree>
    <p:extLst>
      <p:ext uri="{BB962C8B-B14F-4D97-AF65-F5344CB8AC3E}">
        <p14:creationId xmlns:p14="http://schemas.microsoft.com/office/powerpoint/2010/main" val="37662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Hematoencefalická bariéra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490851" y="2421678"/>
            <a:ext cx="8396559" cy="80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látky rozpustné v tucích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(O</a:t>
            </a:r>
            <a:r>
              <a:rPr lang="cs-CZ" sz="26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CO</a:t>
            </a:r>
            <a:r>
              <a:rPr lang="cs-CZ" sz="26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xenon; nevázané formy steroidních hormonů)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9313" y="1954375"/>
            <a:ext cx="8564992" cy="511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Volně difundují: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17694" y="3217354"/>
            <a:ext cx="8396559" cy="80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voda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aquaporiny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; osmolalita krve a mozkomíšního moku je stejná!)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17279" y="5373628"/>
            <a:ext cx="8626721" cy="53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ionty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(např. H</a:t>
            </a:r>
            <a:r>
              <a:rPr lang="cs-CZ" sz="26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HCO</a:t>
            </a:r>
            <a:r>
              <a:rPr lang="cs-CZ" sz="26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3-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CO</a:t>
            </a:r>
            <a:r>
              <a:rPr lang="cs-CZ" sz="26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!)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79313" y="4852340"/>
            <a:ext cx="8564992" cy="511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Transcelulárním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transportem (regulovaně):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10872" y="3973666"/>
            <a:ext cx="8396559" cy="562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glukóza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– hlavní zdroj energie pro nervové buňky (volná difúze pomalá - urychleno díky GLUT)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7279" y="5832096"/>
            <a:ext cx="8370131" cy="830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dále transportéry pro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hormony štítné žlázy, některé organické </a:t>
            </a:r>
            <a:r>
              <a:rPr lang="cs-CZ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kys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., cholin, prekurzory nukleových </a:t>
            </a:r>
            <a:r>
              <a:rPr lang="cs-CZ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kys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., aminokyseliny, …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Hematoencefalická bariéra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451778" y="2204864"/>
            <a:ext cx="814471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811818" y="2707463"/>
            <a:ext cx="8144713" cy="1873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udržení konstantního složení prostředí obklopujícího neurony</a:t>
            </a:r>
          </a:p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mozku před endogenními i exogenními toxiny</a:t>
            </a:r>
          </a:p>
          <a:p>
            <a:pPr>
              <a:buFontTx/>
              <a:buChar char="-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prevence úniku neurotransmiterů do cirkulace</a:t>
            </a:r>
          </a:p>
        </p:txBody>
      </p:sp>
    </p:spTree>
    <p:extLst>
      <p:ext uri="{BB962C8B-B14F-4D97-AF65-F5344CB8AC3E}">
        <p14:creationId xmlns:p14="http://schemas.microsoft.com/office/powerpoint/2010/main" val="26577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Mozkomíšní mok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ástupný symbol pro obsah 2"/>
          <p:cNvSpPr txBox="1">
            <a:spLocks/>
          </p:cNvSpPr>
          <p:nvPr/>
        </p:nvSpPr>
        <p:spPr>
          <a:xfrm>
            <a:off x="787108" y="4746678"/>
            <a:ext cx="3672408" cy="1562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Mozkomíšní mok má stále složení odlišné od krevní plazmy.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27584" y="2197251"/>
            <a:ext cx="4104456" cy="2329757"/>
            <a:chOff x="827584" y="2197251"/>
            <a:chExt cx="4104456" cy="2329757"/>
          </a:xfrm>
        </p:grpSpPr>
        <p:sp>
          <p:nvSpPr>
            <p:cNvPr id="16" name="Zástupný symbol pro obsah 2"/>
            <p:cNvSpPr txBox="1">
              <a:spLocks/>
            </p:cNvSpPr>
            <p:nvPr/>
          </p:nvSpPr>
          <p:spPr>
            <a:xfrm>
              <a:off x="827584" y="2197251"/>
              <a:ext cx="4104456" cy="11529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vyplňuje mozkové komory a subarachnoidální prostor</a:t>
              </a:r>
            </a:p>
          </p:txBody>
        </p:sp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827584" y="3350170"/>
              <a:ext cx="3935730" cy="11768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objem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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150 ml,     rychlost tvorby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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550 ml/d (výměna 3,7x/den)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490621" y="1305323"/>
            <a:ext cx="5689891" cy="5443215"/>
            <a:chOff x="2891969" y="1305323"/>
            <a:chExt cx="5689891" cy="54432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305323"/>
              <a:ext cx="3995068" cy="5145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2891969" y="6379206"/>
              <a:ext cx="56898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5001926" y="3501008"/>
            <a:ext cx="388843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95103" y="4382814"/>
            <a:ext cx="3898777" cy="283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01926" y="6104372"/>
            <a:ext cx="3898777" cy="283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995104" y="4673156"/>
            <a:ext cx="3898777" cy="283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5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7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Jeden orgán může mít i dvojí přítok krve,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orgán vyživuje a druhý tvoří funkční oběh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3206964"/>
            <a:ext cx="8229600" cy="124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různé formy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anatomické a funkční adaptace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řečiště zajišťující optimální funkci orgánu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4552528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různý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jednotlivých forem regulace cévního tonu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a tedy krevního průtoku v jednotlivých orgánech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Specifika oběhu orgány</a:t>
            </a:r>
          </a:p>
        </p:txBody>
      </p:sp>
    </p:spTree>
    <p:extLst>
      <p:ext uri="{BB962C8B-B14F-4D97-AF65-F5344CB8AC3E}">
        <p14:creationId xmlns:p14="http://schemas.microsoft.com/office/powerpoint/2010/main" val="42825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Mozkomíšní mok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27584" y="2228783"/>
            <a:ext cx="374441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3" y="2773315"/>
            <a:ext cx="4244079" cy="943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ochrana mozku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(spolu s mozkovými plenami)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55576" y="1266062"/>
            <a:ext cx="7848872" cy="5403298"/>
            <a:chOff x="755576" y="1266062"/>
            <a:chExt cx="7848872" cy="54032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663" y="1266062"/>
              <a:ext cx="3532785" cy="540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55576" y="5987634"/>
              <a:ext cx="43924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Mozkomíšní mok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706187" y="2275889"/>
            <a:ext cx="5689891" cy="4402763"/>
            <a:chOff x="1475656" y="2275889"/>
            <a:chExt cx="5689891" cy="44027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275889"/>
              <a:ext cx="4844422" cy="39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1475656" y="6309320"/>
              <a:ext cx="56898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Paraventrikulární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orgány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827585" y="1873423"/>
            <a:ext cx="478813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oblasti mozku, kde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chybí hematoencefalická bariéra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fenestrované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kapiláry)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832273" y="3043265"/>
            <a:ext cx="4753931" cy="2079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zadní lalok hypofýzy + přilehlá ventrální část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eminentia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medialis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FontTx/>
              <a:buChar char="-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area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postrema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(AP)</a:t>
            </a:r>
          </a:p>
          <a:p>
            <a:pPr>
              <a:buFontTx/>
              <a:buChar char="-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organum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vasculosum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laminae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terminalis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(OVLT)</a:t>
            </a:r>
          </a:p>
          <a:p>
            <a:pPr>
              <a:buFontTx/>
              <a:buChar char="-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subfornikální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orgán (SFO)</a:t>
            </a:r>
          </a:p>
          <a:p>
            <a:pPr>
              <a:buFontTx/>
              <a:buChar char="-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586204" y="1408004"/>
            <a:ext cx="3557906" cy="3804151"/>
            <a:chOff x="5586204" y="1667437"/>
            <a:chExt cx="3557906" cy="38041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204" y="1667437"/>
              <a:ext cx="3301206" cy="309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5615718" y="4825257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35197" y="5189379"/>
            <a:ext cx="7409211" cy="1094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Jde o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oblasti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secernující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polypeptidy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do oběhu (oxytocin, vazopresin,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hypothalamické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hypofýzotropní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hormony),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chemorecepční zóny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(AP),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osmorecepční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zóny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(OVLT).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průtoku krve mozkem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827584" y="1958310"/>
            <a:ext cx="8216721" cy="54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Ketyho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metoda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40463" y="2462366"/>
            <a:ext cx="8055137" cy="80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Fickův princip, metoda indikátorového plynu</a:t>
            </a:r>
          </a:p>
          <a:p>
            <a:pPr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oxid dusný N</a:t>
            </a:r>
            <a:r>
              <a:rPr lang="cs-CZ" sz="22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79388" y="3743299"/>
            <a:ext cx="8783637" cy="1586508"/>
            <a:chOff x="179388" y="4074740"/>
            <a:chExt cx="8783637" cy="1586508"/>
          </a:xfrm>
        </p:grpSpPr>
        <p:sp>
          <p:nvSpPr>
            <p:cNvPr id="14" name="Zaoblený obdélník 13"/>
            <p:cNvSpPr/>
            <p:nvPr/>
          </p:nvSpPr>
          <p:spPr>
            <a:xfrm>
              <a:off x="179388" y="4074740"/>
              <a:ext cx="8783637" cy="1586508"/>
            </a:xfrm>
            <a:prstGeom prst="roundRect">
              <a:avLst/>
            </a:prstGeom>
            <a:solidFill>
              <a:srgbClr val="FF9F9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179388" y="4322391"/>
              <a:ext cx="8783637" cy="981075"/>
              <a:chOff x="179388" y="4570413"/>
              <a:chExt cx="8783637" cy="981075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3465513" y="4570413"/>
                <a:ext cx="5395912" cy="46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2400" dirty="0"/>
                  <a:t>N</a:t>
                </a:r>
                <a:r>
                  <a:rPr lang="cs-CZ" altLang="cs-CZ" sz="2400" baseline="-25000" dirty="0"/>
                  <a:t>2</a:t>
                </a:r>
                <a:r>
                  <a:rPr lang="cs-CZ" altLang="cs-CZ" sz="2400" dirty="0"/>
                  <a:t>O extrahovaný mozkem z krve / čas</a:t>
                </a:r>
                <a:endParaRPr lang="cs-CZ" altLang="cs-CZ" sz="2400" i="1" dirty="0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3473450" y="5076825"/>
                <a:ext cx="54197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3663950" y="5089525"/>
                <a:ext cx="5299075" cy="46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2400" dirty="0"/>
                  <a:t>průměrný arteriovenózní rozdíl N</a:t>
                </a:r>
                <a:r>
                  <a:rPr lang="cs-CZ" altLang="cs-CZ" sz="2400" baseline="-25000" dirty="0"/>
                  <a:t>2</a:t>
                </a:r>
                <a:r>
                  <a:rPr lang="cs-CZ" altLang="cs-CZ" sz="2400" dirty="0"/>
                  <a:t>O</a:t>
                </a:r>
                <a:endParaRPr lang="cs-CZ" altLang="cs-CZ" sz="2400" i="1" dirty="0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4867275"/>
                <a:ext cx="3208337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2400" dirty="0"/>
                  <a:t>průtok krve mozkem =</a:t>
                </a:r>
                <a:endParaRPr lang="cs-CZ" altLang="cs-CZ" sz="2400" i="1" dirty="0"/>
              </a:p>
            </p:txBody>
          </p:sp>
        </p:grpSp>
      </p:grpSp>
      <p:grpSp>
        <p:nvGrpSpPr>
          <p:cNvPr id="6" name="Skupina 5"/>
          <p:cNvGrpSpPr/>
          <p:nvPr/>
        </p:nvGrpSpPr>
        <p:grpSpPr>
          <a:xfrm>
            <a:off x="5173570" y="3097559"/>
            <a:ext cx="3594100" cy="866403"/>
            <a:chOff x="5173570" y="3677022"/>
            <a:chExt cx="3594100" cy="866403"/>
          </a:xfrm>
        </p:grpSpPr>
        <p:cxnSp>
          <p:nvCxnSpPr>
            <p:cNvPr id="8" name="Přímá spojnice se šipkou 7"/>
            <p:cNvCxnSpPr/>
            <p:nvPr/>
          </p:nvCxnSpPr>
          <p:spPr>
            <a:xfrm flipH="1">
              <a:off x="6084888" y="4102100"/>
              <a:ext cx="215900" cy="44132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173570" y="3677022"/>
              <a:ext cx="35941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000" dirty="0"/>
                <a:t>množství N</a:t>
              </a:r>
              <a:r>
                <a:rPr lang="cs-CZ" altLang="cs-CZ" sz="2000" baseline="-25000" dirty="0"/>
                <a:t>2</a:t>
              </a:r>
              <a:r>
                <a:rPr lang="cs-CZ" altLang="cs-CZ" sz="2000" dirty="0"/>
                <a:t>O ve venózní krvi</a:t>
              </a:r>
              <a:endParaRPr lang="cs-CZ" altLang="cs-CZ" sz="2000" i="1" dirty="0"/>
            </a:p>
          </p:txBody>
        </p:sp>
      </p:grp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467544" y="5603539"/>
            <a:ext cx="8055137" cy="80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průměrný průtok všemi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perfundovanými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oblastmi !</a:t>
            </a:r>
          </a:p>
        </p:txBody>
      </p:sp>
    </p:spTree>
    <p:extLst>
      <p:ext uri="{BB962C8B-B14F-4D97-AF65-F5344CB8AC3E}">
        <p14:creationId xmlns:p14="http://schemas.microsoft.com/office/powerpoint/2010/main" val="5737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7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průtoku krve mozkem - regionální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674706" y="4428256"/>
            <a:ext cx="5345566" cy="2360410"/>
            <a:chOff x="3940325" y="4610714"/>
            <a:chExt cx="5345566" cy="2360410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181" y="4610714"/>
              <a:ext cx="4101646" cy="2016642"/>
            </a:xfrm>
            <a:prstGeom prst="rect">
              <a:avLst/>
            </a:prstGeom>
          </p:spPr>
        </p:pic>
        <p:sp>
          <p:nvSpPr>
            <p:cNvPr id="27" name="TextovéPole 26"/>
            <p:cNvSpPr txBox="1"/>
            <p:nvPr/>
          </p:nvSpPr>
          <p:spPr>
            <a:xfrm>
              <a:off x="3940325" y="6663347"/>
              <a:ext cx="5345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latin typeface="Arial" pitchFamily="34" charset="0"/>
                  <a:cs typeface="Arial" pitchFamily="34" charset="0"/>
                </a:rPr>
                <a:t>http://observatory.cz/static/vystavy/castice/p2_PET-tomogram.jpg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27584" y="1995899"/>
            <a:ext cx="8216721" cy="2101111"/>
            <a:chOff x="827584" y="2132856"/>
            <a:chExt cx="8216721" cy="2101111"/>
          </a:xfrm>
        </p:grpSpPr>
        <p:sp>
          <p:nvSpPr>
            <p:cNvPr id="12" name="Zástupný symbol pro obsah 2"/>
            <p:cNvSpPr txBox="1">
              <a:spLocks/>
            </p:cNvSpPr>
            <p:nvPr/>
          </p:nvSpPr>
          <p:spPr>
            <a:xfrm>
              <a:off x="827584" y="2132856"/>
              <a:ext cx="8216721" cy="545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PET (pozitronová emisní tomografie)</a:t>
              </a:r>
            </a:p>
          </p:txBody>
        </p:sp>
        <p:sp>
          <p:nvSpPr>
            <p:cNvPr id="13" name="Zástupný symbol pro obsah 2"/>
            <p:cNvSpPr txBox="1">
              <a:spLocks/>
            </p:cNvSpPr>
            <p:nvPr/>
          </p:nvSpPr>
          <p:spPr>
            <a:xfrm>
              <a:off x="840463" y="2649791"/>
              <a:ext cx="8203842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látka označena radionuklidy s krátkou životností </a:t>
              </a:r>
            </a:p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látku injikujeme, 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její přibývání a následné ubývání sledujeme scintilačními detektory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umístěnými kolem hlavy</a:t>
              </a:r>
            </a:p>
            <a:p>
              <a:pPr>
                <a:buFontTx/>
                <a:buChar char="-"/>
              </a:pP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např. označená 2-deoxyglukóza – spotřeba dobrým ukazatelem průtoku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4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Mozková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průtoku krve mozkem - regionální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Skupina 19"/>
          <p:cNvGrpSpPr/>
          <p:nvPr/>
        </p:nvGrpSpPr>
        <p:grpSpPr>
          <a:xfrm>
            <a:off x="827584" y="1995899"/>
            <a:ext cx="8216721" cy="2101111"/>
            <a:chOff x="827584" y="2132856"/>
            <a:chExt cx="8216721" cy="2101111"/>
          </a:xfrm>
        </p:grpSpPr>
        <p:sp>
          <p:nvSpPr>
            <p:cNvPr id="16" name="Zástupný symbol pro obsah 2"/>
            <p:cNvSpPr txBox="1">
              <a:spLocks/>
            </p:cNvSpPr>
            <p:nvPr/>
          </p:nvSpPr>
          <p:spPr>
            <a:xfrm>
              <a:off x="827584" y="2132856"/>
              <a:ext cx="8216721" cy="545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PET (pozitronová emisní tomografie)</a:t>
              </a:r>
            </a:p>
          </p:txBody>
        </p:sp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840463" y="2649791"/>
              <a:ext cx="8203842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látka označena radionuklidy s krátkou životností </a:t>
              </a:r>
            </a:p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látku injikujeme, 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její přibývání a následné ubývání sledujeme scintilačními detektory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umístěnými kolem hlavy</a:t>
              </a:r>
            </a:p>
            <a:p>
              <a:pPr>
                <a:buFontTx/>
                <a:buChar char="-"/>
              </a:pP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např. označená 2-deoxyglukóza – spotřeba dobrým ukazatelem průtoku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827584" y="4500459"/>
            <a:ext cx="8216721" cy="2049595"/>
            <a:chOff x="827584" y="4594007"/>
            <a:chExt cx="8216721" cy="2049595"/>
          </a:xfrm>
        </p:grpSpPr>
        <p:sp>
          <p:nvSpPr>
            <p:cNvPr id="18" name="Zástupný symbol pro obsah 2"/>
            <p:cNvSpPr txBox="1">
              <a:spLocks/>
            </p:cNvSpPr>
            <p:nvPr/>
          </p:nvSpPr>
          <p:spPr>
            <a:xfrm>
              <a:off x="827584" y="4594007"/>
              <a:ext cx="8216721" cy="545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fMRI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 (funkční magnetická rezonance)</a:t>
              </a:r>
            </a:p>
          </p:txBody>
        </p:sp>
        <p:sp>
          <p:nvSpPr>
            <p:cNvPr id="19" name="Zástupný symbol pro obsah 2"/>
            <p:cNvSpPr txBox="1">
              <a:spLocks/>
            </p:cNvSpPr>
            <p:nvPr/>
          </p:nvSpPr>
          <p:spPr>
            <a:xfrm>
              <a:off x="840463" y="5117134"/>
              <a:ext cx="8055137" cy="15264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lepší rozlišení</a:t>
              </a:r>
            </a:p>
            <a:p>
              <a:pPr>
                <a:spcBef>
                  <a:spcPts val="0"/>
                </a:spcBef>
                <a:buFontTx/>
                <a:buChar char="-"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redukovaný hemoglobin se stává paramagnetickým, mění signál emitovaný krví, lze tak 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měřit množství </a:t>
              </a:r>
              <a:r>
                <a:rPr lang="cs-CZ" sz="2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oxy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- a </a:t>
              </a:r>
              <a:r>
                <a:rPr lang="cs-CZ" sz="2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deoxyhemoglobinu</a:t>
              </a: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jako ukazatel průtoku krve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9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8" y="1633068"/>
            <a:ext cx="5507250" cy="489227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92" y="2132856"/>
            <a:ext cx="2774620" cy="3024336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3012534" y="2924944"/>
            <a:ext cx="648072" cy="50405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průtok GIT včetně jater a slinivky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8963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Hlavní funkční role: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06896" y="346346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metabolické funkce trávicího ústrojí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11818" y="396752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rezervoár krve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212002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průtok slezinou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06896" y="446475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speciální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(např. slezina – odstraňování a degradace starých/poškozených erytrocytů)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build="p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 txBox="1">
            <a:spLocks/>
          </p:cNvSpPr>
          <p:nvPr/>
        </p:nvSpPr>
        <p:spPr>
          <a:xfrm>
            <a:off x="467544" y="1444308"/>
            <a:ext cx="8279978" cy="5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Rezervoár krve</a:t>
            </a:r>
            <a:endParaRPr lang="cs-CZ" sz="3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3026362"/>
            <a:ext cx="8279978" cy="776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klidu zhruba 20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celkového objemu krve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3564072"/>
            <a:ext cx="8279978" cy="2745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bohatá inervace sympatickými </a:t>
            </a:r>
            <a:r>
              <a:rPr lang="cs-C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vazokonstrikčními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vlákny - </a:t>
            </a:r>
            <a:r>
              <a:rPr lang="el-G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vazokonstrikce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při ↑ aktivitě sympatiku či ↑ koncentrace cirkulujících katecholaminů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přesun až 350 ml krve do systémového oběhu během několika minut !  stabilizace tepového objemu i tlaku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96052" y="6156360"/>
            <a:ext cx="8072338" cy="58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(hypotenze – krvácení, těžká práce, …)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060848"/>
            <a:ext cx="8279978" cy="93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kapacitní schopnosti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splanchnických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cév – velký význam pro systémovou regulaci krevního oběhu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2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112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Střevní oběh                                                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coeliaca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mesenterica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a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441708"/>
            <a:ext cx="5472608" cy="187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drobné arterioly vytváří 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submukóze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pleteň, ze které vystupují větve do svaloviny i do klků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4322860"/>
            <a:ext cx="5472608" cy="148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protiproudová výměna látek mezi arteriolou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venulou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 klku (voda, Na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483768" y="2383576"/>
            <a:ext cx="6317794" cy="4224809"/>
            <a:chOff x="2483768" y="2383576"/>
            <a:chExt cx="6317794" cy="42248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383576"/>
              <a:ext cx="2861410" cy="390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2483768" y="6239053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2" y="1552902"/>
            <a:ext cx="7673155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42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112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Střevní oběh                                                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coeliaca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mesenterica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a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378644"/>
            <a:ext cx="8219256" cy="555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85708" y="2902356"/>
            <a:ext cx="8219256" cy="97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 vazodilatace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(mediátory: adenosin, 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[K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↑ osmolarity)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87108" y="4985888"/>
            <a:ext cx="8219256" cy="97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téměř výlučně sympatikus, více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než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převažuje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vazokonstrikce</a:t>
            </a: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131382" y="5912694"/>
            <a:ext cx="8121138" cy="7656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(během obranné reakce je krev odkloněna vazokonstrikcí z GIT do svalů a srdce)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140326" y="3811628"/>
            <a:ext cx="8003674" cy="1239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(funkční hyperémie po požití potravy: vyvoláno GIT hormony – gastrinem a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cholecystokininem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– a vlivem resorbovaných látek – glukóza a mastné kyseliny)</a:t>
            </a:r>
          </a:p>
        </p:txBody>
      </p:sp>
    </p:spTree>
    <p:extLst>
      <p:ext uri="{BB962C8B-B14F-4D97-AF65-F5344CB8AC3E}">
        <p14:creationId xmlns:p14="http://schemas.microsoft.com/office/powerpoint/2010/main" val="36634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112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Střevní oběh                                                 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coeliaca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mesenterica</a:t>
            </a:r>
            <a:r>
              <a:rPr lang="cs-CZ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a </a:t>
            </a:r>
            <a:r>
              <a:rPr lang="cs-CZ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378644"/>
            <a:ext cx="8219256" cy="555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85708" y="2902356"/>
            <a:ext cx="8219256" cy="97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 vazodilatace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(mediátory: adenosin, méně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[K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↑ osmolarity)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87108" y="3845282"/>
            <a:ext cx="8219256" cy="97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téměř výlučně sympatikus, více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než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převažuje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vazokonstrikce</a:t>
            </a: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4934346"/>
            <a:ext cx="8219256" cy="148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ischémii dojde k metabolické vazodilataci bez ohledu na případné </a:t>
            </a:r>
            <a:r>
              <a:rPr lang="cs-CZ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vazokonstrikční</a:t>
            </a: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působení sympatiku (tzv. autoregulační únik).</a:t>
            </a:r>
          </a:p>
        </p:txBody>
      </p:sp>
    </p:spTree>
    <p:extLst>
      <p:ext uri="{BB962C8B-B14F-4D97-AF65-F5344CB8AC3E}">
        <p14:creationId xmlns:p14="http://schemas.microsoft.com/office/powerpoint/2010/main" val="3633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3665844"/>
            <a:ext cx="836869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portální oběh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dvě kapilární řečiště v sérii: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06896" y="4169900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v oblasti střevních klků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resorpce ve vodě rozpustných látek ze střeva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11818" y="5157192"/>
            <a:ext cx="8229600" cy="1239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v oblasti jaterních sinusů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vysoká propustnost pro bílkoviny syntetizované v játrech a vylučované do oběhu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83767"/>
            <a:ext cx="8496944" cy="98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krev přitékající do jater – 25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srdečního výdeje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1,5 l/min)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43350" y="2996952"/>
            <a:ext cx="7992888" cy="76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¾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¼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83767"/>
            <a:ext cx="8496944" cy="98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krev přitékající do jater – 25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srdečního výdeje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1,5 l/min)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43350" y="2996952"/>
            <a:ext cx="7992888" cy="76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¾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¼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2753912" y="2540194"/>
            <a:ext cx="6329882" cy="58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se týká přísunu O</a:t>
            </a:r>
            <a:r>
              <a:rPr lang="cs-CZ" sz="2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poměr opačný! </a:t>
            </a:r>
            <a:endParaRPr lang="cs-CZ" sz="2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67544" y="429309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portální krev, která již prošla první kapilární sítí ve střevě, má snížený obsah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nutriční jaterní oběh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představuje </a:t>
            </a:r>
            <a:r>
              <a:rPr lang="cs-CZ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a. </a:t>
            </a:r>
            <a:r>
              <a:rPr lang="cs-CZ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hepatica</a:t>
            </a:r>
            <a:r>
              <a:rPr lang="cs-CZ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(zastavení průtoku  letální nekróza jater)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467544" y="3665844"/>
            <a:ext cx="836869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portální oběh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dvě kapilární řečiště v sérii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481959" y="3452648"/>
            <a:ext cx="1907627" cy="220718"/>
          </a:xfrm>
          <a:custGeom>
            <a:avLst/>
            <a:gdLst>
              <a:gd name="connsiteX0" fmla="*/ 0 w 1907627"/>
              <a:gd name="connsiteY0" fmla="*/ 15766 h 236483"/>
              <a:gd name="connsiteX1" fmla="*/ 1229710 w 1907627"/>
              <a:gd name="connsiteY1" fmla="*/ 236483 h 236483"/>
              <a:gd name="connsiteX2" fmla="*/ 1907627 w 1907627"/>
              <a:gd name="connsiteY2" fmla="*/ 0 h 236483"/>
              <a:gd name="connsiteX0" fmla="*/ 0 w 1907627"/>
              <a:gd name="connsiteY0" fmla="*/ 15766 h 236483"/>
              <a:gd name="connsiteX1" fmla="*/ 867104 w 1907627"/>
              <a:gd name="connsiteY1" fmla="*/ 236483 h 236483"/>
              <a:gd name="connsiteX2" fmla="*/ 1907627 w 1907627"/>
              <a:gd name="connsiteY2" fmla="*/ 0 h 236483"/>
              <a:gd name="connsiteX0" fmla="*/ 0 w 1907627"/>
              <a:gd name="connsiteY0" fmla="*/ 15766 h 236483"/>
              <a:gd name="connsiteX1" fmla="*/ 867104 w 1907627"/>
              <a:gd name="connsiteY1" fmla="*/ 236483 h 236483"/>
              <a:gd name="connsiteX2" fmla="*/ 1907627 w 1907627"/>
              <a:gd name="connsiteY2" fmla="*/ 0 h 236483"/>
              <a:gd name="connsiteX0" fmla="*/ 0 w 1907627"/>
              <a:gd name="connsiteY0" fmla="*/ 15766 h 236483"/>
              <a:gd name="connsiteX1" fmla="*/ 867104 w 1907627"/>
              <a:gd name="connsiteY1" fmla="*/ 236483 h 236483"/>
              <a:gd name="connsiteX2" fmla="*/ 1907627 w 1907627"/>
              <a:gd name="connsiteY2" fmla="*/ 0 h 236483"/>
              <a:gd name="connsiteX0" fmla="*/ 0 w 1907627"/>
              <a:gd name="connsiteY0" fmla="*/ 15766 h 220718"/>
              <a:gd name="connsiteX1" fmla="*/ 914400 w 1907627"/>
              <a:gd name="connsiteY1" fmla="*/ 220718 h 220718"/>
              <a:gd name="connsiteX2" fmla="*/ 1907627 w 1907627"/>
              <a:gd name="connsiteY2" fmla="*/ 0 h 220718"/>
              <a:gd name="connsiteX0" fmla="*/ 0 w 1907627"/>
              <a:gd name="connsiteY0" fmla="*/ 15766 h 221817"/>
              <a:gd name="connsiteX1" fmla="*/ 914400 w 1907627"/>
              <a:gd name="connsiteY1" fmla="*/ 220718 h 221817"/>
              <a:gd name="connsiteX2" fmla="*/ 1907627 w 1907627"/>
              <a:gd name="connsiteY2" fmla="*/ 0 h 221817"/>
              <a:gd name="connsiteX0" fmla="*/ 0 w 1907627"/>
              <a:gd name="connsiteY0" fmla="*/ 15766 h 220718"/>
              <a:gd name="connsiteX1" fmla="*/ 914400 w 1907627"/>
              <a:gd name="connsiteY1" fmla="*/ 220718 h 220718"/>
              <a:gd name="connsiteX2" fmla="*/ 1907627 w 1907627"/>
              <a:gd name="connsiteY2" fmla="*/ 0 h 2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627" h="220718">
                <a:moveTo>
                  <a:pt x="0" y="15766"/>
                </a:moveTo>
                <a:cubicBezTo>
                  <a:pt x="289035" y="89338"/>
                  <a:pt x="562303" y="210208"/>
                  <a:pt x="914400" y="220718"/>
                </a:cubicBezTo>
                <a:cubicBezTo>
                  <a:pt x="1308538" y="204952"/>
                  <a:pt x="1560786" y="78828"/>
                  <a:pt x="1907627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36469"/>
            <a:ext cx="5368362" cy="228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terminální portální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venuly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jaterní arterioly ústí v jaterních lalůčcích do sítě sinusů, smíšená krev opouští lalůčky centrální vénou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835906" y="2060848"/>
            <a:ext cx="3056574" cy="4667746"/>
            <a:chOff x="5835906" y="2496541"/>
            <a:chExt cx="3056574" cy="46677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06" y="2496541"/>
              <a:ext cx="3056574" cy="374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6060874" y="6240957"/>
              <a:ext cx="2615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61564"/>
            <a:ext cx="2592288" cy="19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6188223"/>
            <a:ext cx="536836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funkční jednotka - acinus</a:t>
            </a:r>
            <a:endParaRPr lang="en-GB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83767"/>
            <a:ext cx="8279978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tlaky odlišné od jiných tkání: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7108" y="2587823"/>
            <a:ext cx="810537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   90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87108" y="3542072"/>
            <a:ext cx="810537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     10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96052" y="4020370"/>
            <a:ext cx="810537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sinusy:        2.25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147148" y="4468184"/>
            <a:ext cx="4576980" cy="992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velká redukce tlaku díky velkému odporu ve větvích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787108" y="3071387"/>
            <a:ext cx="810537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  5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5835906" y="2060848"/>
            <a:ext cx="3056574" cy="4667746"/>
            <a:chOff x="5835906" y="2496541"/>
            <a:chExt cx="3056574" cy="466774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906" y="2496541"/>
              <a:ext cx="3056574" cy="374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060874" y="6240957"/>
              <a:ext cx="2615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787108" y="5505112"/>
            <a:ext cx="4937020" cy="1076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 v sinusech je nižší než tlak ve </a:t>
            </a:r>
            <a:r>
              <a:rPr lang="cs-CZ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16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  <p:bldP spid="16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27584" y="2924944"/>
            <a:ext cx="820891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mezi jídly: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mnoho sinusů kolabováno,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 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adenosin tvořen konstantně a nyní je méně odplavován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dilatace terminálních jaterních arteriol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4076740"/>
            <a:ext cx="8208912" cy="206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po jídle: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 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adenosin rychleji odplavován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konstrikce jaterních arteriol,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větší průtok ve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ale otvírá doposud kolabované sinusoidy (díky tomu tlak ve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výrazně neroste – ochrana před ztrátami tekutin ve vysoce permeabilní jaterní tkáni)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004606"/>
            <a:ext cx="856895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díky prudkému ↓ tlaku v průběhu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inverzní regulace toku ve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6124828"/>
            <a:ext cx="856895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vzrůst jaterního tlaku (cirhóza) </a:t>
            </a: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ascites</a:t>
            </a:r>
            <a:endParaRPr lang="cs-CZ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83767"/>
            <a:ext cx="8279978" cy="148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průtok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průtok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 doplňují -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vzájemná kompenzace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změn, ale neúplná vzhledem k odlišnému způsobu autoregulace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56518" y="3404621"/>
            <a:ext cx="8279978" cy="98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schopná autoregulace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ne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4502629"/>
            <a:ext cx="8676456" cy="148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 funkci jater je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nezbytný dostatečný přísun O</a:t>
            </a:r>
            <a:r>
              <a:rPr lang="cs-CZ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! - při ↓ průtoku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↑ extrakce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endParaRPr lang="cs-CZ" sz="2800" i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55576" y="5391104"/>
            <a:ext cx="7931224" cy="1129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(rezerva pro možné ↑ extrakce O</a:t>
            </a:r>
            <a:r>
              <a:rPr lang="cs-CZ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– anatomické uspořádání, arterie a žíly vzdáleny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nedochází k ochuzení arteriální krve o O</a:t>
            </a:r>
            <a:r>
              <a:rPr lang="cs-CZ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protiproudovou výměnou)</a:t>
            </a:r>
            <a:endParaRPr lang="cs-CZ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2060848"/>
            <a:ext cx="8279978" cy="744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2545743"/>
            <a:ext cx="8208912" cy="568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nervová: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sympatická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vazokonstrikční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vlákna –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vazokonstrikce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27584" y="3436153"/>
            <a:ext cx="8208912" cy="62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adenosin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vazodilatace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27584" y="3895033"/>
            <a:ext cx="8208912" cy="1201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pasivní: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↑ TK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pasivní dilatace větví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↑ objem krve v játrech</a:t>
            </a: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149270" y="4828684"/>
            <a:ext cx="77768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městnavé srdeční selhání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extrémní překrvení jater</a:t>
            </a:r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56092" y="5238144"/>
            <a:ext cx="7591430" cy="133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difúzní aktivace sympatiku díky ↓ TK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zúžení větví portální vény  ↑ portálního tlaku  krevní průtok obchází většinu jater a vstupuje do systémového oběhu</a:t>
            </a:r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Cirkulace </a:t>
            </a:r>
            <a:r>
              <a:rPr lang="cs-CZ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splanchnikem</a:t>
            </a:r>
            <a:endParaRPr lang="cs-CZ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Jaterní oběh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portae</a:t>
            </a:r>
            <a:r>
              <a:rPr lang="cs-CZ" sz="3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3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083768"/>
            <a:ext cx="8279978" cy="744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jaterní lymfatický oběh</a:t>
            </a:r>
            <a:endParaRPr lang="cs-CZ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584" y="2605380"/>
            <a:ext cx="8208912" cy="1975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tvorba téměř ¾ tělesné lymfy</a:t>
            </a:r>
          </a:p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lymfa bohatá na bílkoviny (řada plazmatických bílkovin je tvořena 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hepatocytech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+ bílkoviny z plazmy díky vysoké propustnosti stěny sinusů)</a:t>
            </a:r>
          </a:p>
        </p:txBody>
      </p:sp>
    </p:spTree>
    <p:extLst>
      <p:ext uri="{BB962C8B-B14F-4D97-AF65-F5344CB8AC3E}">
        <p14:creationId xmlns:p14="http://schemas.microsoft.com/office/powerpoint/2010/main" val="32350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39944" cy="105247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Průtok plícemi je prakticky téměř stejný jako průtok všemi ostatními orgány.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636912"/>
            <a:ext cx="8229600" cy="53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30119" y="3087658"/>
            <a:ext cx="8000697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zprostředkování výměny dýchacích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plynů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30119" y="3636916"/>
            <a:ext cx="8000697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rezervoár krve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mechanický, chemický a imunologický filtr</a:t>
            </a:r>
          </a:p>
        </p:txBody>
      </p:sp>
    </p:spTree>
    <p:extLst>
      <p:ext uri="{BB962C8B-B14F-4D97-AF65-F5344CB8AC3E}">
        <p14:creationId xmlns:p14="http://schemas.microsoft.com/office/powerpoint/2010/main" val="17965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20" y="2060848"/>
            <a:ext cx="45663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6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Průtok krve kůží velmi kolísá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(0,02 až 5 l/min)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793833" y="321297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Sympatickými nervy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798556" y="3789040"/>
            <a:ext cx="8229600" cy="1008112"/>
            <a:chOff x="798556" y="2924944"/>
            <a:chExt cx="8229600" cy="1008112"/>
          </a:xfrm>
        </p:grpSpPr>
        <p:sp>
          <p:nvSpPr>
            <p:cNvPr id="13" name="Zástupný symbol pro obsah 2"/>
            <p:cNvSpPr txBox="1">
              <a:spLocks/>
            </p:cNvSpPr>
            <p:nvPr/>
          </p:nvSpPr>
          <p:spPr>
            <a:xfrm>
              <a:off x="1123956" y="3429000"/>
              <a:ext cx="784053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(histamin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vazodilatace, serotonin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 vazokonstrikce)</a:t>
              </a:r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ástupný symbol pro obsah 2"/>
            <p:cNvSpPr txBox="1">
              <a:spLocks/>
            </p:cNvSpPr>
            <p:nvPr/>
          </p:nvSpPr>
          <p:spPr>
            <a:xfrm>
              <a:off x="798556" y="2924944"/>
              <a:ext cx="8229600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Humorálně – lokální faktory</a:t>
              </a:r>
            </a:p>
          </p:txBody>
        </p:sp>
      </p:grp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453030" y="247838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Průtok krve kůží je řízen:</a:t>
            </a:r>
          </a:p>
        </p:txBody>
      </p:sp>
    </p:spTree>
    <p:extLst>
      <p:ext uri="{BB962C8B-B14F-4D97-AF65-F5344CB8AC3E}">
        <p14:creationId xmlns:p14="http://schemas.microsoft.com/office/powerpoint/2010/main" val="36104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793833" y="2279553"/>
            <a:ext cx="6370455" cy="573383"/>
          </a:xfrm>
          <a:prstGeom prst="roundRect">
            <a:avLst/>
          </a:prstGeom>
          <a:solidFill>
            <a:srgbClr val="FFA7A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Metabolické potřeby kůže – malé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decubitus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5821" y="2279553"/>
            <a:ext cx="8229600" cy="74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Udržování teploty tělesného jádra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93833" y="2888758"/>
            <a:ext cx="8229600" cy="95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přísun tepla z jádra (závislé na přítoku krve)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ztráty tepla (kondukce, konvekce, radiace, evaporace)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94765" y="3849193"/>
            <a:ext cx="8229600" cy="671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poikilotermní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tkáň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(tolerance velkých výkyvů teplot mezi 0 a 45°C)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93833" y="4353249"/>
            <a:ext cx="8229600" cy="671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Arteriovenosní </a:t>
            </a:r>
            <a:r>
              <a:rPr lang="cs-CZ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anastomosy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4481" y="5011704"/>
            <a:ext cx="8229600" cy="74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Ochrana proti prostředí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0851" y="5668826"/>
            <a:ext cx="8229600" cy="74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Udržení středního arteriálního tlaku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Arteriovenosní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anastomosy</a:t>
            </a:r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98556" y="22048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jde o svinuté svalové cévy přímo spojující arterioly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venuly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nízkoodporový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zkrat)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98556" y="5296865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řízené sympatickými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vazokonstrikčními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nervy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(aktivita regulována centrem pro řízení tělesné teploty umístěným v hypotalamu)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873090" y="3190227"/>
            <a:ext cx="4931158" cy="2056371"/>
            <a:chOff x="1623695" y="3100074"/>
            <a:chExt cx="4931158" cy="2056371"/>
          </a:xfrm>
        </p:grpSpPr>
        <p:sp>
          <p:nvSpPr>
            <p:cNvPr id="14" name="TextovéPole 13"/>
            <p:cNvSpPr txBox="1"/>
            <p:nvPr/>
          </p:nvSpPr>
          <p:spPr>
            <a:xfrm>
              <a:off x="1623695" y="4848668"/>
              <a:ext cx="4931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Honzíková N - Poznámky k přednáškám z fysiologie (1992)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521" y="3100074"/>
              <a:ext cx="3118334" cy="170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5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Odpověď na změny teploty: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98556" y="22768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přímé ovlivnění cévního tonu okolní teplotou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302612" y="4754172"/>
            <a:ext cx="6725772" cy="112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reflexní modulace            sympatické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vazokonstrikční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aktivity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98556" y="285293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dráždění kožních teplotních receptorů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98556" y="34290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dráždění teplotních receptorů v mozku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2627784" y="4048044"/>
            <a:ext cx="309522" cy="634120"/>
          </a:xfrm>
          <a:prstGeom prst="downArrow">
            <a:avLst/>
          </a:prstGeom>
          <a:solidFill>
            <a:srgbClr val="FFA7A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  <p:bldP spid="8" grpId="0"/>
      <p:bldP spid="9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Kožní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Axonový reflex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2699792" y="1639504"/>
            <a:ext cx="5689891" cy="5054972"/>
            <a:chOff x="2699792" y="1639504"/>
            <a:chExt cx="5689891" cy="50549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308" y="1639504"/>
              <a:ext cx="4610100" cy="463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2699792" y="6325144"/>
              <a:ext cx="5689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r="21567" b="15461"/>
          <a:stretch/>
        </p:blipFill>
        <p:spPr>
          <a:xfrm>
            <a:off x="421789" y="3009831"/>
            <a:ext cx="2998084" cy="21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4556" y="5685958"/>
            <a:ext cx="7221488" cy="52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Guyton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12</a:t>
            </a:r>
            <a:r>
              <a:rPr lang="cs-CZ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204864"/>
            <a:ext cx="4179888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64012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81326" y="1741284"/>
            <a:ext cx="3297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nestimulovaný sval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94439" y="1741284"/>
            <a:ext cx="3965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pravidelně stimulovaný sval</a:t>
            </a:r>
          </a:p>
        </p:txBody>
      </p:sp>
    </p:spTree>
    <p:extLst>
      <p:ext uri="{BB962C8B-B14F-4D97-AF65-F5344CB8AC3E}">
        <p14:creationId xmlns:p14="http://schemas.microsoft.com/office/powerpoint/2010/main" val="1902780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78430" y="4509120"/>
            <a:ext cx="811405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krevního tlaku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778430" y="2167320"/>
            <a:ext cx="8177718" cy="1540206"/>
            <a:chOff x="778430" y="2167320"/>
            <a:chExt cx="8177718" cy="1540206"/>
          </a:xfrm>
        </p:grpSpPr>
        <p:sp>
          <p:nvSpPr>
            <p:cNvPr id="5" name="Zástupný symbol pro obsah 2"/>
            <p:cNvSpPr txBox="1">
              <a:spLocks/>
            </p:cNvSpPr>
            <p:nvPr/>
          </p:nvSpPr>
          <p:spPr>
            <a:xfrm>
              <a:off x="778430" y="2167320"/>
              <a:ext cx="8114050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3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Krevní zásobení svalu </a:t>
              </a:r>
            </a:p>
          </p:txBody>
        </p:sp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1297000" y="2699976"/>
              <a:ext cx="7653536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přísun O</a:t>
              </a:r>
              <a:r>
                <a:rPr lang="cs-CZ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a živin, zejména glukózy</a:t>
              </a:r>
              <a:endParaRPr lang="cs-CZ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1302612" y="3102862"/>
              <a:ext cx="7653536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odvod produktů metabolismu (CO</a:t>
              </a:r>
              <a:r>
                <a:rPr lang="cs-CZ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) a tepla</a:t>
              </a:r>
              <a:endParaRPr lang="cs-CZ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302612" y="3604976"/>
            <a:ext cx="7653536" cy="86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klidový průtok – 18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srdečního výdeje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až 90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při maximální práci (lokální průtok se ↑ až 20x)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295186" y="5056584"/>
            <a:ext cx="7653536" cy="1180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kosterní svaly – 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hmotnosti těla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cévní odpor svalového řečiště má velký vliv na celkový periferní odpor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Průtok během svalové práce je intermitentní.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331640" y="2348880"/>
            <a:ext cx="6408712" cy="4185756"/>
            <a:chOff x="1331640" y="2348880"/>
            <a:chExt cx="6408712" cy="41857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348880"/>
              <a:ext cx="4271020" cy="369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1331640" y="6165304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Guyton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Hall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Textbook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Medical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Physiology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, 11</a:t>
              </a:r>
              <a:r>
                <a:rPr lang="cs-CZ" altLang="cs-CZ" baseline="30000" dirty="0">
                  <a:latin typeface="Arial" pitchFamily="34" charset="0"/>
                  <a:cs typeface="Arial" pitchFamily="34" charset="0"/>
                </a:rPr>
                <a:t>th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altLang="cs-CZ" dirty="0" err="1">
                  <a:latin typeface="Arial" pitchFamily="34" charset="0"/>
                  <a:cs typeface="Arial" pitchFamily="34" charset="0"/>
                </a:rPr>
                <a:t>edition</a:t>
              </a:r>
              <a:r>
                <a:rPr lang="cs-CZ" altLang="cs-CZ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1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Průtok během svalové práce je intermitentní.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270860"/>
            <a:ext cx="822960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Během tetanického stahu se může průtok téměř zastavit.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06896" y="3206964"/>
            <a:ext cx="8229600" cy="120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Zásoba 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 myoglobinu stačí na cca 5-10 s ischemie. Následuje anaerobní glykolýza s tvorbou a hromaděním laktátu (únava, bolest).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4536762"/>
            <a:ext cx="8424936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Svalová pumpa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(masáž hlubokých žil během kontrakcí, zvýšení žilního návratu)</a:t>
            </a:r>
          </a:p>
        </p:txBody>
      </p:sp>
    </p:spTree>
    <p:extLst>
      <p:ext uri="{BB962C8B-B14F-4D97-AF65-F5344CB8AC3E}">
        <p14:creationId xmlns:p14="http://schemas.microsoft.com/office/powerpoint/2010/main" val="27315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290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Tepny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(rozdíly oproti tepnám velkého oběhu)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1975466"/>
            <a:ext cx="8000697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větší celkový průřez všech plicních tepen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27584" y="3963585"/>
            <a:ext cx="8000697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poddajnost (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584" y="2791734"/>
            <a:ext cx="8000697" cy="121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arterioly mají malé množství svaloviny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nižší odpor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(1/10 odporu ve velkém oběhu; nejmenší při mírném vdechu)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menší pokles TK v jejich oblasti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2374143"/>
            <a:ext cx="8000697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menší tloušťka stěn 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565178" y="4529612"/>
            <a:ext cx="4459362" cy="2191264"/>
            <a:chOff x="668210" y="4529612"/>
            <a:chExt cx="4459362" cy="21912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68" y="4529612"/>
              <a:ext cx="4043824" cy="186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68210" y="6413099"/>
              <a:ext cx="4459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7729833" y="4859143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1/3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3610138" y="4781122"/>
            <a:ext cx="4091577" cy="576064"/>
            <a:chOff x="3635896" y="4781122"/>
            <a:chExt cx="4091577" cy="576064"/>
          </a:xfrm>
        </p:grpSpPr>
        <p:grpSp>
          <p:nvGrpSpPr>
            <p:cNvPr id="18" name="Skupina 17"/>
            <p:cNvGrpSpPr/>
            <p:nvPr/>
          </p:nvGrpSpPr>
          <p:grpSpPr>
            <a:xfrm>
              <a:off x="3635896" y="4781122"/>
              <a:ext cx="4091577" cy="576064"/>
              <a:chOff x="3635896" y="4781122"/>
              <a:chExt cx="4091577" cy="576064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3635896" y="4781122"/>
                <a:ext cx="409157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3635896" y="5357186"/>
                <a:ext cx="409157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5639241" y="5174533"/>
                <a:ext cx="2088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5639241" y="4971388"/>
                <a:ext cx="2088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5279201" y="483338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380947" y="501603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051" name="Skupina 2050"/>
          <p:cNvGrpSpPr/>
          <p:nvPr/>
        </p:nvGrpSpPr>
        <p:grpSpPr>
          <a:xfrm>
            <a:off x="5570586" y="4960485"/>
            <a:ext cx="2164010" cy="221115"/>
            <a:chOff x="5570586" y="4960485"/>
            <a:chExt cx="2164010" cy="221115"/>
          </a:xfrm>
        </p:grpSpPr>
        <p:sp>
          <p:nvSpPr>
            <p:cNvPr id="25" name="Volný tvar 24"/>
            <p:cNvSpPr/>
            <p:nvPr/>
          </p:nvSpPr>
          <p:spPr>
            <a:xfrm>
              <a:off x="5570586" y="4970691"/>
              <a:ext cx="471489" cy="210909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9" h="210909">
                  <a:moveTo>
                    <a:pt x="0" y="177571"/>
                  </a:moveTo>
                  <a:cubicBezTo>
                    <a:pt x="26988" y="191859"/>
                    <a:pt x="39687" y="210908"/>
                    <a:pt x="85725" y="210909"/>
                  </a:cubicBezTo>
                  <a:cubicBezTo>
                    <a:pt x="101600" y="137884"/>
                    <a:pt x="88900" y="79146"/>
                    <a:pt x="128588" y="1358"/>
                  </a:cubicBezTo>
                  <a:cubicBezTo>
                    <a:pt x="192088" y="-8167"/>
                    <a:pt x="169862" y="34695"/>
                    <a:pt x="223837" y="58508"/>
                  </a:cubicBezTo>
                  <a:cubicBezTo>
                    <a:pt x="250824" y="50571"/>
                    <a:pt x="239712" y="47397"/>
                    <a:pt x="290511" y="48985"/>
                  </a:cubicBezTo>
                  <a:cubicBezTo>
                    <a:pt x="331787" y="87085"/>
                    <a:pt x="358776" y="110896"/>
                    <a:pt x="385764" y="148996"/>
                  </a:cubicBezTo>
                  <a:lnTo>
                    <a:pt x="471489" y="201383"/>
                  </a:ln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olný tvar 34"/>
            <p:cNvSpPr/>
            <p:nvPr/>
          </p:nvSpPr>
          <p:spPr>
            <a:xfrm>
              <a:off x="5984550" y="4968079"/>
              <a:ext cx="471489" cy="210909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9" h="210909">
                  <a:moveTo>
                    <a:pt x="0" y="177571"/>
                  </a:moveTo>
                  <a:cubicBezTo>
                    <a:pt x="26988" y="191859"/>
                    <a:pt x="39687" y="210908"/>
                    <a:pt x="85725" y="210909"/>
                  </a:cubicBezTo>
                  <a:cubicBezTo>
                    <a:pt x="101600" y="137884"/>
                    <a:pt x="88900" y="79146"/>
                    <a:pt x="128588" y="1358"/>
                  </a:cubicBezTo>
                  <a:cubicBezTo>
                    <a:pt x="192088" y="-8167"/>
                    <a:pt x="169862" y="34695"/>
                    <a:pt x="223837" y="58508"/>
                  </a:cubicBezTo>
                  <a:cubicBezTo>
                    <a:pt x="250824" y="50571"/>
                    <a:pt x="239712" y="47397"/>
                    <a:pt x="290511" y="48985"/>
                  </a:cubicBezTo>
                  <a:cubicBezTo>
                    <a:pt x="331787" y="87085"/>
                    <a:pt x="358776" y="110896"/>
                    <a:pt x="385764" y="148996"/>
                  </a:cubicBezTo>
                  <a:lnTo>
                    <a:pt x="471489" y="201383"/>
                  </a:ln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6400953" y="4960485"/>
              <a:ext cx="471489" cy="210909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9" h="210909">
                  <a:moveTo>
                    <a:pt x="0" y="177571"/>
                  </a:moveTo>
                  <a:cubicBezTo>
                    <a:pt x="26988" y="191859"/>
                    <a:pt x="39687" y="210908"/>
                    <a:pt x="85725" y="210909"/>
                  </a:cubicBezTo>
                  <a:cubicBezTo>
                    <a:pt x="101600" y="137884"/>
                    <a:pt x="88900" y="79146"/>
                    <a:pt x="128588" y="1358"/>
                  </a:cubicBezTo>
                  <a:cubicBezTo>
                    <a:pt x="192088" y="-8167"/>
                    <a:pt x="169862" y="34695"/>
                    <a:pt x="223837" y="58508"/>
                  </a:cubicBezTo>
                  <a:cubicBezTo>
                    <a:pt x="250824" y="50571"/>
                    <a:pt x="239712" y="47397"/>
                    <a:pt x="290511" y="48985"/>
                  </a:cubicBezTo>
                  <a:cubicBezTo>
                    <a:pt x="331787" y="87085"/>
                    <a:pt x="358776" y="110896"/>
                    <a:pt x="385764" y="148996"/>
                  </a:cubicBezTo>
                  <a:lnTo>
                    <a:pt x="471489" y="201383"/>
                  </a:ln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6823475" y="4960485"/>
              <a:ext cx="471489" cy="210909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9" h="210909">
                  <a:moveTo>
                    <a:pt x="0" y="177571"/>
                  </a:moveTo>
                  <a:cubicBezTo>
                    <a:pt x="26988" y="191859"/>
                    <a:pt x="39687" y="210908"/>
                    <a:pt x="85725" y="210909"/>
                  </a:cubicBezTo>
                  <a:cubicBezTo>
                    <a:pt x="101600" y="137884"/>
                    <a:pt x="88900" y="79146"/>
                    <a:pt x="128588" y="1358"/>
                  </a:cubicBezTo>
                  <a:cubicBezTo>
                    <a:pt x="192088" y="-8167"/>
                    <a:pt x="169862" y="34695"/>
                    <a:pt x="223837" y="58508"/>
                  </a:cubicBezTo>
                  <a:cubicBezTo>
                    <a:pt x="250824" y="50571"/>
                    <a:pt x="239712" y="47397"/>
                    <a:pt x="290511" y="48985"/>
                  </a:cubicBezTo>
                  <a:cubicBezTo>
                    <a:pt x="331787" y="87085"/>
                    <a:pt x="358776" y="110896"/>
                    <a:pt x="385764" y="148996"/>
                  </a:cubicBezTo>
                  <a:lnTo>
                    <a:pt x="471489" y="201383"/>
                  </a:ln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Volný tvar 37"/>
            <p:cNvSpPr/>
            <p:nvPr/>
          </p:nvSpPr>
          <p:spPr>
            <a:xfrm>
              <a:off x="7263107" y="4968078"/>
              <a:ext cx="471489" cy="210909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9" h="210909">
                  <a:moveTo>
                    <a:pt x="0" y="177571"/>
                  </a:moveTo>
                  <a:cubicBezTo>
                    <a:pt x="26988" y="191859"/>
                    <a:pt x="39687" y="210908"/>
                    <a:pt x="85725" y="210909"/>
                  </a:cubicBezTo>
                  <a:cubicBezTo>
                    <a:pt x="101600" y="137884"/>
                    <a:pt x="88900" y="79146"/>
                    <a:pt x="128588" y="1358"/>
                  </a:cubicBezTo>
                  <a:cubicBezTo>
                    <a:pt x="192088" y="-8167"/>
                    <a:pt x="169862" y="34695"/>
                    <a:pt x="223837" y="58508"/>
                  </a:cubicBezTo>
                  <a:cubicBezTo>
                    <a:pt x="250824" y="50571"/>
                    <a:pt x="239712" y="47397"/>
                    <a:pt x="290511" y="48985"/>
                  </a:cubicBezTo>
                  <a:cubicBezTo>
                    <a:pt x="331787" y="87085"/>
                    <a:pt x="358776" y="110896"/>
                    <a:pt x="385764" y="148996"/>
                  </a:cubicBezTo>
                  <a:lnTo>
                    <a:pt x="471489" y="201383"/>
                  </a:ln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630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 ve svalech: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806896" y="2207796"/>
            <a:ext cx="8085584" cy="1108720"/>
            <a:chOff x="806896" y="2207796"/>
            <a:chExt cx="8085584" cy="1108720"/>
          </a:xfrm>
        </p:grpSpPr>
        <p:sp>
          <p:nvSpPr>
            <p:cNvPr id="5" name="Zástupný symbol pro obsah 2"/>
            <p:cNvSpPr txBox="1">
              <a:spLocks/>
            </p:cNvSpPr>
            <p:nvPr/>
          </p:nvSpPr>
          <p:spPr>
            <a:xfrm>
              <a:off x="806896" y="2207796"/>
              <a:ext cx="7890248" cy="9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Nervová regulace</a:t>
              </a:r>
            </a:p>
          </p:txBody>
        </p:sp>
        <p:sp>
          <p:nvSpPr>
            <p:cNvPr id="6" name="Zástupný symbol pro obsah 2"/>
            <p:cNvSpPr txBox="1">
              <a:spLocks/>
            </p:cNvSpPr>
            <p:nvPr/>
          </p:nvSpPr>
          <p:spPr>
            <a:xfrm>
              <a:off x="1347406" y="2713797"/>
              <a:ext cx="7545074" cy="602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převládá v klidu 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11818" y="3356992"/>
            <a:ext cx="8080662" cy="1108720"/>
            <a:chOff x="811818" y="3356992"/>
            <a:chExt cx="8080662" cy="1108720"/>
          </a:xfrm>
        </p:grpSpPr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811818" y="3356992"/>
              <a:ext cx="7890248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Lokální chemická regulace</a:t>
              </a:r>
            </a:p>
          </p:txBody>
        </p:sp>
        <p:sp>
          <p:nvSpPr>
            <p:cNvPr id="9" name="Zástupný symbol pro obsah 2"/>
            <p:cNvSpPr txBox="1">
              <a:spLocks/>
            </p:cNvSpPr>
            <p:nvPr/>
          </p:nvSpPr>
          <p:spPr>
            <a:xfrm>
              <a:off x="1347406" y="3862993"/>
              <a:ext cx="7545074" cy="602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převládá během cvičení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1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 ve svalech: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06896" y="2207796"/>
            <a:ext cx="7890248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347406" y="2713797"/>
            <a:ext cx="7545074" cy="60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převládá v klidu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340584" y="3219798"/>
            <a:ext cx="7545074" cy="1136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bohatá inervace tonicky aktivními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sympatickými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vazokonstrikčními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vlákny (noradrenalin)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vysoký tonus arteriol v klidu  velká dilatační rezerva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347406" y="4259442"/>
            <a:ext cx="7545074" cy="1136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aktivita řízena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reflexně z baroreceptorů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významný podíl na řízení celkového periferního odporu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ortostáza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hypovolémie – pokles průtoku až na pouhou 1/5 klidového)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340584" y="5404925"/>
            <a:ext cx="7545074" cy="1289145"/>
            <a:chOff x="1340584" y="5404925"/>
            <a:chExt cx="7545074" cy="1289145"/>
          </a:xfrm>
        </p:grpSpPr>
        <p:sp>
          <p:nvSpPr>
            <p:cNvPr id="12" name="Zástupný symbol pro obsah 2"/>
            <p:cNvSpPr txBox="1">
              <a:spLocks/>
            </p:cNvSpPr>
            <p:nvPr/>
          </p:nvSpPr>
          <p:spPr>
            <a:xfrm>
              <a:off x="1340584" y="5404925"/>
              <a:ext cx="7545074" cy="726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noradrenalin 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– při nízké dávce vazodilatace (dráždění baroreceptorů), při vyšších dávkách vazokonstrikce (</a:t>
              </a: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rec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sp>
          <p:nvSpPr>
            <p:cNvPr id="13" name="Zástupný symbol pro obsah 2"/>
            <p:cNvSpPr txBox="1">
              <a:spLocks/>
            </p:cNvSpPr>
            <p:nvPr/>
          </p:nvSpPr>
          <p:spPr>
            <a:xfrm>
              <a:off x="1340584" y="6091351"/>
              <a:ext cx="7545074" cy="602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adrenalin – vazodilatace </a:t>
              </a: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(více 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cs-CZ" sz="2200" dirty="0">
                  <a:latin typeface="Arial" panose="020B0604020202020204" pitchFamily="34" charset="0"/>
                  <a:cs typeface="Arial" panose="020B0604020202020204" pitchFamily="34" charset="0"/>
                </a:rPr>
                <a:t> receptorů)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 ve svalech: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06896" y="2207796"/>
            <a:ext cx="7890248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Nervová regulace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347406" y="2713797"/>
            <a:ext cx="7545074" cy="60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převládá v klidu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340584" y="3219798"/>
            <a:ext cx="7545074" cy="157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sympatická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cholinergní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vazodilatační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vlákna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(odporové cévy ve svalech a kůži)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zvýšení průtoku ještě před započetím svalové aktivity  anticipace svalové aktivity během stresu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347406" y="4677846"/>
            <a:ext cx="7545074" cy="1004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(+ vazokonstrikce jinde – prevence náhlého poklesu krevního tlaku)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811818" y="2204864"/>
            <a:ext cx="8080662" cy="1108720"/>
            <a:chOff x="811818" y="5632648"/>
            <a:chExt cx="8080662" cy="1108720"/>
          </a:xfrm>
        </p:grpSpPr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811818" y="5632648"/>
              <a:ext cx="7890248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arenR" startAt="2"/>
              </a:pPr>
              <a:r>
                <a:rPr lang="cs-CZ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Lokální chemická regulace</a:t>
              </a:r>
            </a:p>
          </p:txBody>
        </p:sp>
        <p:sp>
          <p:nvSpPr>
            <p:cNvPr id="9" name="Zástupný symbol pro obsah 2"/>
            <p:cNvSpPr txBox="1">
              <a:spLocks/>
            </p:cNvSpPr>
            <p:nvPr/>
          </p:nvSpPr>
          <p:spPr>
            <a:xfrm>
              <a:off x="1347406" y="6138649"/>
              <a:ext cx="7545074" cy="602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převládá během cvičení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89269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Regulace krevního průtoku ve svalech: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340584" y="4947990"/>
            <a:ext cx="7545074" cy="929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téměř lineární vzestup průtoku se vzrůstající metabolickou aktivitou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347406" y="3212976"/>
            <a:ext cx="7545074" cy="929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uvolňování K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 kontrahujících se svalů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↑ koncentrace K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intersticiu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↑ osmolarity (i laktát) 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340584" y="3982476"/>
            <a:ext cx="754507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↓ pO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(živin) + ↑ pCO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↓ pH (i laktát)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340584" y="4430290"/>
            <a:ext cx="754507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metabolická vazodilatace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0322" cy="960813"/>
          </a:xfrm>
        </p:spPr>
        <p:txBody>
          <a:bodyPr>
            <a:no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Dostatečné uvolňování energie pro svalovou práci je závislé na:</a:t>
            </a:r>
            <a:endParaRPr lang="cs-CZ" sz="3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793930" y="2683252"/>
            <a:ext cx="812326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zvýšeném průtoku krve (zvýšený přísun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793930" y="3231674"/>
            <a:ext cx="812326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zvýšené extrakci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(z 25 na 80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2"/>
          <p:cNvSpPr txBox="1">
            <a:spLocks/>
          </p:cNvSpPr>
          <p:nvPr/>
        </p:nvSpPr>
        <p:spPr>
          <a:xfrm>
            <a:off x="467544" y="1556792"/>
            <a:ext cx="8290322" cy="760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Anaerobní glykolýza</a:t>
            </a:r>
            <a:endParaRPr lang="cs-CZ" sz="30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ástupný symbol pro obsah 2"/>
          <p:cNvSpPr txBox="1">
            <a:spLocks/>
          </p:cNvSpPr>
          <p:nvPr/>
        </p:nvSpPr>
        <p:spPr>
          <a:xfrm>
            <a:off x="809696" y="2060848"/>
            <a:ext cx="8091728" cy="929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Množství vytvořeného laktátu je mírou deficitu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(kyslíkového dluhu).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00752" y="3059464"/>
            <a:ext cx="8091728" cy="153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laktát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acidóza  metabolická vazodilatace + bolest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nociceptivní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 vlákna) – ta ukončuje usilovnou svalovou práci 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00752" y="4487084"/>
            <a:ext cx="8091728" cy="126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hyperémie přetrvává po skončení práce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laktát odplaven a  z většiny metabolizován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v játrech na glykogen + primární zdroj energie pro srdce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  <p:bldP spid="20" grpId="0" build="p"/>
      <p:bldP spid="2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811818" y="2723349"/>
            <a:ext cx="8091728" cy="53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↑ kapilárního tlaku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↑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osmolarita (K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laktát)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67544" y="1556792"/>
            <a:ext cx="8290322" cy="760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Lokální vazodilatace v pracujících svalech</a:t>
            </a:r>
            <a:endParaRPr lang="cs-CZ" sz="3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Svalový oběh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ástupný symbol pro obsah 2"/>
          <p:cNvSpPr txBox="1">
            <a:spLocks/>
          </p:cNvSpPr>
          <p:nvPr/>
        </p:nvSpPr>
        <p:spPr>
          <a:xfrm>
            <a:off x="800752" y="2148622"/>
            <a:ext cx="8091728" cy="52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↑ průtoku krve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304808" y="3260274"/>
            <a:ext cx="7598738" cy="53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↑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filtrace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otok v pracujících svalech </a:t>
            </a: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/>
      <p:bldP spid="20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Kapiláry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6" y="1909726"/>
            <a:ext cx="5336400" cy="84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široké, bohaté anastomózy, vytváří síť obklopující alveoly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585" y="3108389"/>
            <a:ext cx="5336400" cy="8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plocha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perfundovaných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kapilár: v klidu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při těžké práci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90 m</a:t>
            </a:r>
            <a:r>
              <a:rPr lang="cs-C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5" y="2708920"/>
            <a:ext cx="5336400" cy="475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čas průtoku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0,75 s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(výměna dýchacích plynů)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467544" y="4093339"/>
            <a:ext cx="8229600" cy="532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Žíly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830119" y="4577410"/>
            <a:ext cx="8000697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poddajnost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ástupný symbol pro obsah 2"/>
              <p:cNvSpPr txBox="1">
                <a:spLocks/>
              </p:cNvSpPr>
              <p:nvPr/>
            </p:nvSpPr>
            <p:spPr>
              <a:xfrm>
                <a:off x="837929" y="6048596"/>
                <a:ext cx="7334472" cy="5724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selhání levého srdce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cs typeface="Arial" panose="020B0604020202020204" pitchFamily="34" charset="0"/>
                        <a:sym typeface="Symbol"/>
                      </a:rPr>
                      <m:t>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ortopnoe</a:t>
                </a:r>
              </a:p>
            </p:txBody>
          </p:sp>
        </mc:Choice>
        <mc:Fallback xmlns="">
          <p:sp>
            <p:nvSpPr>
              <p:cNvPr id="2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29" y="6048596"/>
                <a:ext cx="7334472" cy="572418"/>
              </a:xfrm>
              <a:prstGeom prst="rect">
                <a:avLst/>
              </a:prstGeom>
              <a:blipFill rotWithShape="1">
                <a:blip r:embed="rId4"/>
                <a:stretch>
                  <a:fillRect l="-1080" t="-7447" b="-5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ástupný symbol pro obsah 2"/>
              <p:cNvSpPr txBox="1">
                <a:spLocks/>
              </p:cNvSpPr>
              <p:nvPr/>
            </p:nvSpPr>
            <p:spPr>
              <a:xfrm>
                <a:off x="1197961" y="4947905"/>
                <a:ext cx="7746036" cy="875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(rezervoár krve, autoregulační mechanismus při udržování krevního tlaku při </a:t>
                </a:r>
                <a:r>
                  <a:rPr lang="cs-CZ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ortostáze</a:t>
                </a:r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vleže se do plic přesouvá cca 400 ml krve </a:t>
                </a:r>
                <a14:m>
                  <m:oMath xmlns:m="http://schemas.openxmlformats.org/officeDocument/2006/math">
                    <m:r>
                      <a:rPr lang="cs-CZ" sz="2200" i="1" dirty="0">
                        <a:latin typeface="Cambria Math"/>
                        <a:cs typeface="Arial" panose="020B0604020202020204" pitchFamily="34" charset="0"/>
                        <a:sym typeface="Symbol"/>
                      </a:rPr>
                      <m:t> </m:t>
                    </m:r>
                  </m:oMath>
                </a14:m>
                <a:r>
                  <a:rPr lang="cs-CZ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pokles vitální kapacity)</a:t>
                </a:r>
              </a:p>
            </p:txBody>
          </p:sp>
        </mc:Choice>
        <mc:Fallback xmlns="">
          <p:sp>
            <p:nvSpPr>
              <p:cNvPr id="3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61" y="4947905"/>
                <a:ext cx="7746036" cy="875426"/>
              </a:xfrm>
              <a:prstGeom prst="rect">
                <a:avLst/>
              </a:prstGeom>
              <a:blipFill rotWithShape="1">
                <a:blip r:embed="rId5"/>
                <a:stretch>
                  <a:fillRect l="-1024" t="-3497" b="-40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154599" y="1575547"/>
            <a:ext cx="2763639" cy="3193471"/>
            <a:chOff x="6128841" y="1575547"/>
            <a:chExt cx="2763639" cy="319347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841" y="1575547"/>
              <a:ext cx="2732107" cy="2664196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6227049" y="4245798"/>
              <a:ext cx="2665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Arial" pitchFamily="34" charset="0"/>
                  <a:cs typeface="Arial" pitchFamily="34" charset="0"/>
                </a:rPr>
                <a:t>http://www.percussionaire.com/historyreview.asp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8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27" grpId="0" build="p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Výživový oběh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2065618"/>
            <a:ext cx="8000697" cy="114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bronchiales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bronchiales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pulmonales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467544" y="4619765"/>
            <a:ext cx="8229600" cy="532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Lymfatické cévy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830119" y="5098062"/>
            <a:ext cx="6982241" cy="185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transport bílkovin a různých částic z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peribronchiálního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perivaskulárního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prostoru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tvorba tkáňového moku  předcházení vzniku otoku plic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179816" y="2497666"/>
            <a:ext cx="4923939" cy="1003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A-V zkrat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spolu s částí krve z koronárních arterií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saturace krve kyslíkem ve velkém oběhu 98%, tepový objem levé komory o 1-2% větší než pravé komory)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6084168" y="2492896"/>
            <a:ext cx="2643767" cy="2397310"/>
            <a:chOff x="6116634" y="2675460"/>
            <a:chExt cx="2847854" cy="25413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34" y="2675460"/>
              <a:ext cx="2847854" cy="1977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6116634" y="4693566"/>
              <a:ext cx="2847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Ganong´s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Physiology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  <a:r>
                <a:rPr lang="cs-CZ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edition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5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7" grpId="0" build="p"/>
      <p:bldP spid="2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/>
          <p:cNvGrpSpPr/>
          <p:nvPr/>
        </p:nvGrpSpPr>
        <p:grpSpPr>
          <a:xfrm>
            <a:off x="2663601" y="3435180"/>
            <a:ext cx="3728942" cy="400110"/>
            <a:chOff x="3103262" y="4691110"/>
            <a:chExt cx="2936573" cy="285026"/>
          </a:xfrm>
        </p:grpSpPr>
        <p:cxnSp>
          <p:nvCxnSpPr>
            <p:cNvPr id="55" name="Přímá spojnice 54"/>
            <p:cNvCxnSpPr/>
            <p:nvPr/>
          </p:nvCxnSpPr>
          <p:spPr>
            <a:xfrm>
              <a:off x="3467502" y="4854871"/>
              <a:ext cx="257233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ovéPole 55"/>
            <p:cNvSpPr txBox="1"/>
            <p:nvPr/>
          </p:nvSpPr>
          <p:spPr>
            <a:xfrm>
              <a:off x="3103262" y="4691110"/>
              <a:ext cx="370129" cy="285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Plicní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3647"/>
            <a:ext cx="8229600" cy="532655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Krevní tlak v plicním řečišti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6089650"/>
            <a:ext cx="79295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19775" y="4961660"/>
            <a:ext cx="8000697" cy="85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plicní kapilární tlak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měřen jako tzv.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obturační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tlak neboli tlak v zaklínění katetrizací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7,5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58808" y="2893920"/>
            <a:ext cx="48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00289" y="3764196"/>
            <a:ext cx="29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grpSp>
        <p:nvGrpSpPr>
          <p:cNvPr id="63" name="Skupina 62"/>
          <p:cNvGrpSpPr/>
          <p:nvPr/>
        </p:nvGrpSpPr>
        <p:grpSpPr>
          <a:xfrm>
            <a:off x="2056986" y="2284485"/>
            <a:ext cx="4409570" cy="2619480"/>
            <a:chOff x="2630206" y="3870223"/>
            <a:chExt cx="3472574" cy="1866041"/>
          </a:xfrm>
        </p:grpSpPr>
        <p:cxnSp>
          <p:nvCxnSpPr>
            <p:cNvPr id="16" name="Přímá spojnice 15"/>
            <p:cNvCxnSpPr/>
            <p:nvPr/>
          </p:nvCxnSpPr>
          <p:spPr>
            <a:xfrm>
              <a:off x="3462309" y="5065237"/>
              <a:ext cx="257233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3462309" y="4433195"/>
              <a:ext cx="257233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3461669" y="5445224"/>
              <a:ext cx="255868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62309" y="3939069"/>
              <a:ext cx="0" cy="15061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3338965" y="5451237"/>
              <a:ext cx="25777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981771" y="5445224"/>
              <a:ext cx="25777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4629843" y="5445224"/>
              <a:ext cx="25777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5244544" y="5445224"/>
              <a:ext cx="25777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30206" y="3870223"/>
              <a:ext cx="87381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mmHg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722552" y="5432345"/>
              <a:ext cx="380228" cy="2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(s)</a:t>
              </a:r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3297267" y="3076573"/>
            <a:ext cx="2797433" cy="878290"/>
            <a:chOff x="3574854" y="4432349"/>
            <a:chExt cx="2203002" cy="625668"/>
          </a:xfrm>
        </p:grpSpPr>
        <p:grpSp>
          <p:nvGrpSpPr>
            <p:cNvPr id="54" name="Skupina 53"/>
            <p:cNvGrpSpPr/>
            <p:nvPr/>
          </p:nvGrpSpPr>
          <p:grpSpPr>
            <a:xfrm>
              <a:off x="3574854" y="4437661"/>
              <a:ext cx="906086" cy="620356"/>
              <a:chOff x="3574854" y="4437661"/>
              <a:chExt cx="906086" cy="620356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3574854" y="4438739"/>
                <a:ext cx="471489" cy="619278"/>
              </a:xfrm>
              <a:custGeom>
                <a:avLst/>
                <a:gdLst>
                  <a:gd name="connsiteX0" fmla="*/ 0 w 1004888"/>
                  <a:gd name="connsiteY0" fmla="*/ 171450 h 219075"/>
                  <a:gd name="connsiteX1" fmla="*/ 80963 w 1004888"/>
                  <a:gd name="connsiteY1" fmla="*/ 214313 h 219075"/>
                  <a:gd name="connsiteX2" fmla="*/ 185738 w 1004888"/>
                  <a:gd name="connsiteY2" fmla="*/ 166688 h 219075"/>
                  <a:gd name="connsiteX3" fmla="*/ 261938 w 1004888"/>
                  <a:gd name="connsiteY3" fmla="*/ 9525 h 219075"/>
                  <a:gd name="connsiteX4" fmla="*/ 371475 w 1004888"/>
                  <a:gd name="connsiteY4" fmla="*/ 23813 h 219075"/>
                  <a:gd name="connsiteX5" fmla="*/ 433388 w 1004888"/>
                  <a:gd name="connsiteY5" fmla="*/ 71438 h 219075"/>
                  <a:gd name="connsiteX6" fmla="*/ 471488 w 1004888"/>
                  <a:gd name="connsiteY6" fmla="*/ 33338 h 219075"/>
                  <a:gd name="connsiteX7" fmla="*/ 576263 w 1004888"/>
                  <a:gd name="connsiteY7" fmla="*/ 104775 h 219075"/>
                  <a:gd name="connsiteX8" fmla="*/ 704850 w 1004888"/>
                  <a:gd name="connsiteY8" fmla="*/ 214313 h 219075"/>
                  <a:gd name="connsiteX9" fmla="*/ 862013 w 1004888"/>
                  <a:gd name="connsiteY9" fmla="*/ 219075 h 219075"/>
                  <a:gd name="connsiteX10" fmla="*/ 914400 w 1004888"/>
                  <a:gd name="connsiteY10" fmla="*/ 0 h 219075"/>
                  <a:gd name="connsiteX11" fmla="*/ 1004888 w 1004888"/>
                  <a:gd name="connsiteY11" fmla="*/ 42863 h 219075"/>
                  <a:gd name="connsiteX0" fmla="*/ 0 w 914400"/>
                  <a:gd name="connsiteY0" fmla="*/ 171450 h 219075"/>
                  <a:gd name="connsiteX1" fmla="*/ 80963 w 914400"/>
                  <a:gd name="connsiteY1" fmla="*/ 214313 h 219075"/>
                  <a:gd name="connsiteX2" fmla="*/ 185738 w 914400"/>
                  <a:gd name="connsiteY2" fmla="*/ 166688 h 219075"/>
                  <a:gd name="connsiteX3" fmla="*/ 261938 w 914400"/>
                  <a:gd name="connsiteY3" fmla="*/ 9525 h 219075"/>
                  <a:gd name="connsiteX4" fmla="*/ 371475 w 914400"/>
                  <a:gd name="connsiteY4" fmla="*/ 23813 h 219075"/>
                  <a:gd name="connsiteX5" fmla="*/ 433388 w 914400"/>
                  <a:gd name="connsiteY5" fmla="*/ 71438 h 219075"/>
                  <a:gd name="connsiteX6" fmla="*/ 471488 w 914400"/>
                  <a:gd name="connsiteY6" fmla="*/ 33338 h 219075"/>
                  <a:gd name="connsiteX7" fmla="*/ 576263 w 914400"/>
                  <a:gd name="connsiteY7" fmla="*/ 104775 h 219075"/>
                  <a:gd name="connsiteX8" fmla="*/ 704850 w 914400"/>
                  <a:gd name="connsiteY8" fmla="*/ 214313 h 219075"/>
                  <a:gd name="connsiteX9" fmla="*/ 862013 w 914400"/>
                  <a:gd name="connsiteY9" fmla="*/ 219075 h 219075"/>
                  <a:gd name="connsiteX10" fmla="*/ 914400 w 914400"/>
                  <a:gd name="connsiteY10" fmla="*/ 0 h 219075"/>
                  <a:gd name="connsiteX0" fmla="*/ 0 w 862013"/>
                  <a:gd name="connsiteY0" fmla="*/ 161925 h 209550"/>
                  <a:gd name="connsiteX1" fmla="*/ 80963 w 862013"/>
                  <a:gd name="connsiteY1" fmla="*/ 204788 h 209550"/>
                  <a:gd name="connsiteX2" fmla="*/ 185738 w 862013"/>
                  <a:gd name="connsiteY2" fmla="*/ 157163 h 209550"/>
                  <a:gd name="connsiteX3" fmla="*/ 261938 w 862013"/>
                  <a:gd name="connsiteY3" fmla="*/ 0 h 209550"/>
                  <a:gd name="connsiteX4" fmla="*/ 371475 w 862013"/>
                  <a:gd name="connsiteY4" fmla="*/ 14288 h 209550"/>
                  <a:gd name="connsiteX5" fmla="*/ 433388 w 862013"/>
                  <a:gd name="connsiteY5" fmla="*/ 61913 h 209550"/>
                  <a:gd name="connsiteX6" fmla="*/ 471488 w 862013"/>
                  <a:gd name="connsiteY6" fmla="*/ 23813 h 209550"/>
                  <a:gd name="connsiteX7" fmla="*/ 576263 w 862013"/>
                  <a:gd name="connsiteY7" fmla="*/ 95250 h 209550"/>
                  <a:gd name="connsiteX8" fmla="*/ 704850 w 862013"/>
                  <a:gd name="connsiteY8" fmla="*/ 204788 h 209550"/>
                  <a:gd name="connsiteX9" fmla="*/ 862013 w 862013"/>
                  <a:gd name="connsiteY9" fmla="*/ 209550 h 209550"/>
                  <a:gd name="connsiteX0" fmla="*/ 0 w 862013"/>
                  <a:gd name="connsiteY0" fmla="*/ 161925 h 209550"/>
                  <a:gd name="connsiteX1" fmla="*/ 80963 w 862013"/>
                  <a:gd name="connsiteY1" fmla="*/ 204788 h 209550"/>
                  <a:gd name="connsiteX2" fmla="*/ 161926 w 862013"/>
                  <a:gd name="connsiteY2" fmla="*/ 109538 h 209550"/>
                  <a:gd name="connsiteX3" fmla="*/ 261938 w 862013"/>
                  <a:gd name="connsiteY3" fmla="*/ 0 h 209550"/>
                  <a:gd name="connsiteX4" fmla="*/ 371475 w 862013"/>
                  <a:gd name="connsiteY4" fmla="*/ 14288 h 209550"/>
                  <a:gd name="connsiteX5" fmla="*/ 433388 w 862013"/>
                  <a:gd name="connsiteY5" fmla="*/ 61913 h 209550"/>
                  <a:gd name="connsiteX6" fmla="*/ 471488 w 862013"/>
                  <a:gd name="connsiteY6" fmla="*/ 23813 h 209550"/>
                  <a:gd name="connsiteX7" fmla="*/ 576263 w 862013"/>
                  <a:gd name="connsiteY7" fmla="*/ 95250 h 209550"/>
                  <a:gd name="connsiteX8" fmla="*/ 704850 w 862013"/>
                  <a:gd name="connsiteY8" fmla="*/ 204788 h 209550"/>
                  <a:gd name="connsiteX9" fmla="*/ 862013 w 862013"/>
                  <a:gd name="connsiteY9" fmla="*/ 209550 h 209550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61926 w 862013"/>
                  <a:gd name="connsiteY2" fmla="*/ 119063 h 219075"/>
                  <a:gd name="connsiteX3" fmla="*/ 209551 w 862013"/>
                  <a:gd name="connsiteY3" fmla="*/ 0 h 219075"/>
                  <a:gd name="connsiteX4" fmla="*/ 371475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71475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1501 w 862013"/>
                  <a:gd name="connsiteY7" fmla="*/ 147637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1501 w 862013"/>
                  <a:gd name="connsiteY7" fmla="*/ 147637 h 219075"/>
                  <a:gd name="connsiteX8" fmla="*/ 685800 w 862013"/>
                  <a:gd name="connsiteY8" fmla="*/ 200025 h 219075"/>
                  <a:gd name="connsiteX9" fmla="*/ 862013 w 862013"/>
                  <a:gd name="connsiteY9" fmla="*/ 219075 h 219075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33351 w 685800"/>
                  <a:gd name="connsiteY2" fmla="*/ 85726 h 214313"/>
                  <a:gd name="connsiteX3" fmla="*/ 209551 w 685800"/>
                  <a:gd name="connsiteY3" fmla="*/ 0 h 214313"/>
                  <a:gd name="connsiteX4" fmla="*/ 300037 w 685800"/>
                  <a:gd name="connsiteY4" fmla="*/ 23813 h 214313"/>
                  <a:gd name="connsiteX5" fmla="*/ 390525 w 685800"/>
                  <a:gd name="connsiteY5" fmla="*/ 100013 h 214313"/>
                  <a:gd name="connsiteX6" fmla="*/ 442913 w 685800"/>
                  <a:gd name="connsiteY6" fmla="*/ 47625 h 214313"/>
                  <a:gd name="connsiteX7" fmla="*/ 571501 w 685800"/>
                  <a:gd name="connsiteY7" fmla="*/ 147637 h 214313"/>
                  <a:gd name="connsiteX8" fmla="*/ 685800 w 685800"/>
                  <a:gd name="connsiteY8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209551 w 685800"/>
                  <a:gd name="connsiteY2" fmla="*/ 0 h 214313"/>
                  <a:gd name="connsiteX3" fmla="*/ 300037 w 685800"/>
                  <a:gd name="connsiteY3" fmla="*/ 23813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300037 w 685800"/>
                  <a:gd name="connsiteY3" fmla="*/ 23813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57187 w 685800"/>
                  <a:gd name="connsiteY4" fmla="*/ 28576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57187 w 685800"/>
                  <a:gd name="connsiteY4" fmla="*/ 28576 h 214313"/>
                  <a:gd name="connsiteX5" fmla="*/ 452438 w 685800"/>
                  <a:gd name="connsiteY5" fmla="*/ 857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571501"/>
                  <a:gd name="connsiteY0" fmla="*/ 171450 h 214313"/>
                  <a:gd name="connsiteX1" fmla="*/ 80963 w 571501"/>
                  <a:gd name="connsiteY1" fmla="*/ 214313 h 214313"/>
                  <a:gd name="connsiteX2" fmla="*/ 176213 w 571501"/>
                  <a:gd name="connsiteY2" fmla="*/ 0 h 214313"/>
                  <a:gd name="connsiteX3" fmla="*/ 290512 w 571501"/>
                  <a:gd name="connsiteY3" fmla="*/ 66675 h 214313"/>
                  <a:gd name="connsiteX4" fmla="*/ 357187 w 571501"/>
                  <a:gd name="connsiteY4" fmla="*/ 28576 h 214313"/>
                  <a:gd name="connsiteX5" fmla="*/ 452438 w 571501"/>
                  <a:gd name="connsiteY5" fmla="*/ 85725 h 214313"/>
                  <a:gd name="connsiteX6" fmla="*/ 571501 w 571501"/>
                  <a:gd name="connsiteY6" fmla="*/ 147637 h 214313"/>
                  <a:gd name="connsiteX0" fmla="*/ 0 w 485776"/>
                  <a:gd name="connsiteY0" fmla="*/ 171450 h 214313"/>
                  <a:gd name="connsiteX1" fmla="*/ 80963 w 485776"/>
                  <a:gd name="connsiteY1" fmla="*/ 214313 h 214313"/>
                  <a:gd name="connsiteX2" fmla="*/ 176213 w 485776"/>
                  <a:gd name="connsiteY2" fmla="*/ 0 h 214313"/>
                  <a:gd name="connsiteX3" fmla="*/ 290512 w 485776"/>
                  <a:gd name="connsiteY3" fmla="*/ 66675 h 214313"/>
                  <a:gd name="connsiteX4" fmla="*/ 357187 w 485776"/>
                  <a:gd name="connsiteY4" fmla="*/ 28576 h 214313"/>
                  <a:gd name="connsiteX5" fmla="*/ 452438 w 485776"/>
                  <a:gd name="connsiteY5" fmla="*/ 85725 h 214313"/>
                  <a:gd name="connsiteX6" fmla="*/ 485776 w 485776"/>
                  <a:gd name="connsiteY6" fmla="*/ 204787 h 214313"/>
                  <a:gd name="connsiteX0" fmla="*/ 0 w 485776"/>
                  <a:gd name="connsiteY0" fmla="*/ 171450 h 214313"/>
                  <a:gd name="connsiteX1" fmla="*/ 80963 w 485776"/>
                  <a:gd name="connsiteY1" fmla="*/ 214313 h 214313"/>
                  <a:gd name="connsiteX2" fmla="*/ 176213 w 485776"/>
                  <a:gd name="connsiteY2" fmla="*/ 0 h 214313"/>
                  <a:gd name="connsiteX3" fmla="*/ 290512 w 485776"/>
                  <a:gd name="connsiteY3" fmla="*/ 66675 h 214313"/>
                  <a:gd name="connsiteX4" fmla="*/ 357187 w 485776"/>
                  <a:gd name="connsiteY4" fmla="*/ 28576 h 214313"/>
                  <a:gd name="connsiteX5" fmla="*/ 376238 w 485776"/>
                  <a:gd name="connsiteY5" fmla="*/ 90487 h 214313"/>
                  <a:gd name="connsiteX6" fmla="*/ 485776 w 485776"/>
                  <a:gd name="connsiteY6" fmla="*/ 204787 h 214313"/>
                  <a:gd name="connsiteX0" fmla="*/ 0 w 485776"/>
                  <a:gd name="connsiteY0" fmla="*/ 176213 h 219076"/>
                  <a:gd name="connsiteX1" fmla="*/ 80963 w 485776"/>
                  <a:gd name="connsiteY1" fmla="*/ 219076 h 219076"/>
                  <a:gd name="connsiteX2" fmla="*/ 128588 w 485776"/>
                  <a:gd name="connsiteY2" fmla="*/ 0 h 219076"/>
                  <a:gd name="connsiteX3" fmla="*/ 290512 w 485776"/>
                  <a:gd name="connsiteY3" fmla="*/ 71438 h 219076"/>
                  <a:gd name="connsiteX4" fmla="*/ 357187 w 485776"/>
                  <a:gd name="connsiteY4" fmla="*/ 33339 h 219076"/>
                  <a:gd name="connsiteX5" fmla="*/ 376238 w 485776"/>
                  <a:gd name="connsiteY5" fmla="*/ 95250 h 219076"/>
                  <a:gd name="connsiteX6" fmla="*/ 485776 w 485776"/>
                  <a:gd name="connsiteY6" fmla="*/ 209550 h 219076"/>
                  <a:gd name="connsiteX0" fmla="*/ 0 w 485776"/>
                  <a:gd name="connsiteY0" fmla="*/ 176213 h 219076"/>
                  <a:gd name="connsiteX1" fmla="*/ 80963 w 485776"/>
                  <a:gd name="connsiteY1" fmla="*/ 219076 h 219076"/>
                  <a:gd name="connsiteX2" fmla="*/ 128588 w 485776"/>
                  <a:gd name="connsiteY2" fmla="*/ 0 h 219076"/>
                  <a:gd name="connsiteX3" fmla="*/ 290512 w 485776"/>
                  <a:gd name="connsiteY3" fmla="*/ 71438 h 219076"/>
                  <a:gd name="connsiteX4" fmla="*/ 357187 w 485776"/>
                  <a:gd name="connsiteY4" fmla="*/ 33339 h 219076"/>
                  <a:gd name="connsiteX5" fmla="*/ 376238 w 485776"/>
                  <a:gd name="connsiteY5" fmla="*/ 95250 h 219076"/>
                  <a:gd name="connsiteX6" fmla="*/ 485776 w 485776"/>
                  <a:gd name="connsiteY6" fmla="*/ 209550 h 219076"/>
                  <a:gd name="connsiteX0" fmla="*/ 0 w 485776"/>
                  <a:gd name="connsiteY0" fmla="*/ 177273 h 220136"/>
                  <a:gd name="connsiteX1" fmla="*/ 80963 w 485776"/>
                  <a:gd name="connsiteY1" fmla="*/ 220136 h 220136"/>
                  <a:gd name="connsiteX2" fmla="*/ 128588 w 485776"/>
                  <a:gd name="connsiteY2" fmla="*/ 1060 h 220136"/>
                  <a:gd name="connsiteX3" fmla="*/ 290512 w 485776"/>
                  <a:gd name="connsiteY3" fmla="*/ 72498 h 220136"/>
                  <a:gd name="connsiteX4" fmla="*/ 357187 w 485776"/>
                  <a:gd name="connsiteY4" fmla="*/ 34399 h 220136"/>
                  <a:gd name="connsiteX5" fmla="*/ 376238 w 485776"/>
                  <a:gd name="connsiteY5" fmla="*/ 96310 h 220136"/>
                  <a:gd name="connsiteX6" fmla="*/ 485776 w 485776"/>
                  <a:gd name="connsiteY6" fmla="*/ 210610 h 220136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57187 w 485776"/>
                  <a:gd name="connsiteY4" fmla="*/ 34697 h 220434"/>
                  <a:gd name="connsiteX5" fmla="*/ 376238 w 485776"/>
                  <a:gd name="connsiteY5" fmla="*/ 96608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76238 w 485776"/>
                  <a:gd name="connsiteY5" fmla="*/ 96608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61951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290511 w 485776"/>
                  <a:gd name="connsiteY4" fmla="*/ 48985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290511 w 485776"/>
                  <a:gd name="connsiteY4" fmla="*/ 48985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71489"/>
                  <a:gd name="connsiteY0" fmla="*/ 177571 h 220434"/>
                  <a:gd name="connsiteX1" fmla="*/ 80963 w 471489"/>
                  <a:gd name="connsiteY1" fmla="*/ 220434 h 220434"/>
                  <a:gd name="connsiteX2" fmla="*/ 128588 w 471489"/>
                  <a:gd name="connsiteY2" fmla="*/ 1358 h 220434"/>
                  <a:gd name="connsiteX3" fmla="*/ 223837 w 471489"/>
                  <a:gd name="connsiteY3" fmla="*/ 58508 h 220434"/>
                  <a:gd name="connsiteX4" fmla="*/ 290511 w 471489"/>
                  <a:gd name="connsiteY4" fmla="*/ 48985 h 220434"/>
                  <a:gd name="connsiteX5" fmla="*/ 385764 w 471489"/>
                  <a:gd name="connsiteY5" fmla="*/ 148996 h 220434"/>
                  <a:gd name="connsiteX6" fmla="*/ 471489 w 471489"/>
                  <a:gd name="connsiteY6" fmla="*/ 201383 h 220434"/>
                  <a:gd name="connsiteX0" fmla="*/ 0 w 471489"/>
                  <a:gd name="connsiteY0" fmla="*/ 177571 h 210909"/>
                  <a:gd name="connsiteX1" fmla="*/ 85725 w 471489"/>
                  <a:gd name="connsiteY1" fmla="*/ 210909 h 210909"/>
                  <a:gd name="connsiteX2" fmla="*/ 128588 w 471489"/>
                  <a:gd name="connsiteY2" fmla="*/ 1358 h 210909"/>
                  <a:gd name="connsiteX3" fmla="*/ 223837 w 471489"/>
                  <a:gd name="connsiteY3" fmla="*/ 58508 h 210909"/>
                  <a:gd name="connsiteX4" fmla="*/ 290511 w 471489"/>
                  <a:gd name="connsiteY4" fmla="*/ 48985 h 210909"/>
                  <a:gd name="connsiteX5" fmla="*/ 385764 w 471489"/>
                  <a:gd name="connsiteY5" fmla="*/ 148996 h 210909"/>
                  <a:gd name="connsiteX6" fmla="*/ 471489 w 471489"/>
                  <a:gd name="connsiteY6" fmla="*/ 201383 h 210909"/>
                  <a:gd name="connsiteX0" fmla="*/ 0 w 471489"/>
                  <a:gd name="connsiteY0" fmla="*/ 177571 h 210909"/>
                  <a:gd name="connsiteX1" fmla="*/ 85725 w 471489"/>
                  <a:gd name="connsiteY1" fmla="*/ 210909 h 210909"/>
                  <a:gd name="connsiteX2" fmla="*/ 128588 w 471489"/>
                  <a:gd name="connsiteY2" fmla="*/ 1358 h 210909"/>
                  <a:gd name="connsiteX3" fmla="*/ 223837 w 471489"/>
                  <a:gd name="connsiteY3" fmla="*/ 58508 h 210909"/>
                  <a:gd name="connsiteX4" fmla="*/ 290511 w 471489"/>
                  <a:gd name="connsiteY4" fmla="*/ 48985 h 210909"/>
                  <a:gd name="connsiteX5" fmla="*/ 385764 w 471489"/>
                  <a:gd name="connsiteY5" fmla="*/ 148996 h 210909"/>
                  <a:gd name="connsiteX6" fmla="*/ 471489 w 471489"/>
                  <a:gd name="connsiteY6" fmla="*/ 201383 h 210909"/>
                  <a:gd name="connsiteX0" fmla="*/ 0 w 471489"/>
                  <a:gd name="connsiteY0" fmla="*/ 177077 h 210415"/>
                  <a:gd name="connsiteX1" fmla="*/ 85725 w 471489"/>
                  <a:gd name="connsiteY1" fmla="*/ 210415 h 210415"/>
                  <a:gd name="connsiteX2" fmla="*/ 128588 w 471489"/>
                  <a:gd name="connsiteY2" fmla="*/ 864 h 210415"/>
                  <a:gd name="connsiteX3" fmla="*/ 233362 w 471489"/>
                  <a:gd name="connsiteY3" fmla="*/ 87087 h 210415"/>
                  <a:gd name="connsiteX4" fmla="*/ 290511 w 471489"/>
                  <a:gd name="connsiteY4" fmla="*/ 48491 h 210415"/>
                  <a:gd name="connsiteX5" fmla="*/ 385764 w 471489"/>
                  <a:gd name="connsiteY5" fmla="*/ 148502 h 210415"/>
                  <a:gd name="connsiteX6" fmla="*/ 471489 w 471489"/>
                  <a:gd name="connsiteY6" fmla="*/ 200889 h 210415"/>
                  <a:gd name="connsiteX0" fmla="*/ 0 w 471489"/>
                  <a:gd name="connsiteY0" fmla="*/ 177077 h 210415"/>
                  <a:gd name="connsiteX1" fmla="*/ 85725 w 471489"/>
                  <a:gd name="connsiteY1" fmla="*/ 210415 h 210415"/>
                  <a:gd name="connsiteX2" fmla="*/ 128588 w 471489"/>
                  <a:gd name="connsiteY2" fmla="*/ 864 h 210415"/>
                  <a:gd name="connsiteX3" fmla="*/ 233362 w 471489"/>
                  <a:gd name="connsiteY3" fmla="*/ 87087 h 210415"/>
                  <a:gd name="connsiteX4" fmla="*/ 323848 w 471489"/>
                  <a:gd name="connsiteY4" fmla="*/ 82409 h 210415"/>
                  <a:gd name="connsiteX5" fmla="*/ 385764 w 471489"/>
                  <a:gd name="connsiteY5" fmla="*/ 148502 h 210415"/>
                  <a:gd name="connsiteX6" fmla="*/ 471489 w 471489"/>
                  <a:gd name="connsiteY6" fmla="*/ 200889 h 210415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85764 w 471489"/>
                  <a:gd name="connsiteY5" fmla="*/ 148280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85764 w 471489"/>
                  <a:gd name="connsiteY5" fmla="*/ 148280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85763 w 471489"/>
                  <a:gd name="connsiteY5" fmla="*/ 161202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85763 w 471489"/>
                  <a:gd name="connsiteY5" fmla="*/ 161202 h 210193"/>
                  <a:gd name="connsiteX6" fmla="*/ 471489 w 471489"/>
                  <a:gd name="connsiteY6" fmla="*/ 200667 h 210193"/>
                  <a:gd name="connsiteX0" fmla="*/ 0 w 471489"/>
                  <a:gd name="connsiteY0" fmla="*/ 176749 h 210087"/>
                  <a:gd name="connsiteX1" fmla="*/ 85725 w 471489"/>
                  <a:gd name="connsiteY1" fmla="*/ 210087 h 210087"/>
                  <a:gd name="connsiteX2" fmla="*/ 128588 w 471489"/>
                  <a:gd name="connsiteY2" fmla="*/ 536 h 210087"/>
                  <a:gd name="connsiteX3" fmla="*/ 228599 w 471489"/>
                  <a:gd name="connsiteY3" fmla="*/ 135213 h 210087"/>
                  <a:gd name="connsiteX4" fmla="*/ 300035 w 471489"/>
                  <a:gd name="connsiteY4" fmla="*/ 82081 h 210087"/>
                  <a:gd name="connsiteX5" fmla="*/ 385763 w 471489"/>
                  <a:gd name="connsiteY5" fmla="*/ 161096 h 210087"/>
                  <a:gd name="connsiteX6" fmla="*/ 471489 w 471489"/>
                  <a:gd name="connsiteY6" fmla="*/ 200561 h 210087"/>
                  <a:gd name="connsiteX0" fmla="*/ 0 w 471489"/>
                  <a:gd name="connsiteY0" fmla="*/ 176684 h 210022"/>
                  <a:gd name="connsiteX1" fmla="*/ 85725 w 471489"/>
                  <a:gd name="connsiteY1" fmla="*/ 210022 h 210022"/>
                  <a:gd name="connsiteX2" fmla="*/ 128588 w 471489"/>
                  <a:gd name="connsiteY2" fmla="*/ 471 h 210022"/>
                  <a:gd name="connsiteX3" fmla="*/ 228599 w 471489"/>
                  <a:gd name="connsiteY3" fmla="*/ 135148 h 210022"/>
                  <a:gd name="connsiteX4" fmla="*/ 300035 w 471489"/>
                  <a:gd name="connsiteY4" fmla="*/ 82016 h 210022"/>
                  <a:gd name="connsiteX5" fmla="*/ 385763 w 471489"/>
                  <a:gd name="connsiteY5" fmla="*/ 161031 h 210022"/>
                  <a:gd name="connsiteX6" fmla="*/ 471489 w 471489"/>
                  <a:gd name="connsiteY6" fmla="*/ 200496 h 210022"/>
                  <a:gd name="connsiteX0" fmla="*/ 0 w 471489"/>
                  <a:gd name="connsiteY0" fmla="*/ 176684 h 210022"/>
                  <a:gd name="connsiteX1" fmla="*/ 85725 w 471489"/>
                  <a:gd name="connsiteY1" fmla="*/ 210022 h 210022"/>
                  <a:gd name="connsiteX2" fmla="*/ 128588 w 471489"/>
                  <a:gd name="connsiteY2" fmla="*/ 471 h 210022"/>
                  <a:gd name="connsiteX3" fmla="*/ 228599 w 471489"/>
                  <a:gd name="connsiteY3" fmla="*/ 135148 h 210022"/>
                  <a:gd name="connsiteX4" fmla="*/ 285747 w 471489"/>
                  <a:gd name="connsiteY4" fmla="*/ 82016 h 210022"/>
                  <a:gd name="connsiteX5" fmla="*/ 385763 w 471489"/>
                  <a:gd name="connsiteY5" fmla="*/ 161031 h 210022"/>
                  <a:gd name="connsiteX6" fmla="*/ 471489 w 471489"/>
                  <a:gd name="connsiteY6" fmla="*/ 200496 h 210022"/>
                  <a:gd name="connsiteX0" fmla="*/ 0 w 471489"/>
                  <a:gd name="connsiteY0" fmla="*/ 176684 h 210022"/>
                  <a:gd name="connsiteX1" fmla="*/ 85725 w 471489"/>
                  <a:gd name="connsiteY1" fmla="*/ 210022 h 210022"/>
                  <a:gd name="connsiteX2" fmla="*/ 128588 w 471489"/>
                  <a:gd name="connsiteY2" fmla="*/ 471 h 210022"/>
                  <a:gd name="connsiteX3" fmla="*/ 228599 w 471489"/>
                  <a:gd name="connsiteY3" fmla="*/ 135148 h 210022"/>
                  <a:gd name="connsiteX4" fmla="*/ 295272 w 471489"/>
                  <a:gd name="connsiteY4" fmla="*/ 99783 h 210022"/>
                  <a:gd name="connsiteX5" fmla="*/ 385763 w 471489"/>
                  <a:gd name="connsiteY5" fmla="*/ 161031 h 210022"/>
                  <a:gd name="connsiteX6" fmla="*/ 471489 w 471489"/>
                  <a:gd name="connsiteY6" fmla="*/ 200496 h 21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489" h="210022">
                    <a:moveTo>
                      <a:pt x="0" y="176684"/>
                    </a:moveTo>
                    <a:cubicBezTo>
                      <a:pt x="26988" y="190972"/>
                      <a:pt x="39687" y="210021"/>
                      <a:pt x="85725" y="210022"/>
                    </a:cubicBezTo>
                    <a:cubicBezTo>
                      <a:pt x="101600" y="136997"/>
                      <a:pt x="88900" y="78259"/>
                      <a:pt x="128588" y="471"/>
                    </a:cubicBezTo>
                    <a:cubicBezTo>
                      <a:pt x="192088" y="-9054"/>
                      <a:pt x="188912" y="129102"/>
                      <a:pt x="228599" y="135148"/>
                    </a:cubicBezTo>
                    <a:cubicBezTo>
                      <a:pt x="255586" y="127211"/>
                      <a:pt x="244473" y="98195"/>
                      <a:pt x="295272" y="99783"/>
                    </a:cubicBezTo>
                    <a:cubicBezTo>
                      <a:pt x="298448" y="97504"/>
                      <a:pt x="339725" y="122931"/>
                      <a:pt x="385763" y="161031"/>
                    </a:cubicBezTo>
                    <a:cubicBezTo>
                      <a:pt x="433388" y="188723"/>
                      <a:pt x="442914" y="187341"/>
                      <a:pt x="471489" y="200496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3995164" y="4437661"/>
                <a:ext cx="485776" cy="619235"/>
              </a:xfrm>
              <a:custGeom>
                <a:avLst/>
                <a:gdLst>
                  <a:gd name="connsiteX0" fmla="*/ 0 w 1004888"/>
                  <a:gd name="connsiteY0" fmla="*/ 171450 h 219075"/>
                  <a:gd name="connsiteX1" fmla="*/ 80963 w 1004888"/>
                  <a:gd name="connsiteY1" fmla="*/ 214313 h 219075"/>
                  <a:gd name="connsiteX2" fmla="*/ 185738 w 1004888"/>
                  <a:gd name="connsiteY2" fmla="*/ 166688 h 219075"/>
                  <a:gd name="connsiteX3" fmla="*/ 261938 w 1004888"/>
                  <a:gd name="connsiteY3" fmla="*/ 9525 h 219075"/>
                  <a:gd name="connsiteX4" fmla="*/ 371475 w 1004888"/>
                  <a:gd name="connsiteY4" fmla="*/ 23813 h 219075"/>
                  <a:gd name="connsiteX5" fmla="*/ 433388 w 1004888"/>
                  <a:gd name="connsiteY5" fmla="*/ 71438 h 219075"/>
                  <a:gd name="connsiteX6" fmla="*/ 471488 w 1004888"/>
                  <a:gd name="connsiteY6" fmla="*/ 33338 h 219075"/>
                  <a:gd name="connsiteX7" fmla="*/ 576263 w 1004888"/>
                  <a:gd name="connsiteY7" fmla="*/ 104775 h 219075"/>
                  <a:gd name="connsiteX8" fmla="*/ 704850 w 1004888"/>
                  <a:gd name="connsiteY8" fmla="*/ 214313 h 219075"/>
                  <a:gd name="connsiteX9" fmla="*/ 862013 w 1004888"/>
                  <a:gd name="connsiteY9" fmla="*/ 219075 h 219075"/>
                  <a:gd name="connsiteX10" fmla="*/ 914400 w 1004888"/>
                  <a:gd name="connsiteY10" fmla="*/ 0 h 219075"/>
                  <a:gd name="connsiteX11" fmla="*/ 1004888 w 1004888"/>
                  <a:gd name="connsiteY11" fmla="*/ 42863 h 219075"/>
                  <a:gd name="connsiteX0" fmla="*/ 0 w 914400"/>
                  <a:gd name="connsiteY0" fmla="*/ 171450 h 219075"/>
                  <a:gd name="connsiteX1" fmla="*/ 80963 w 914400"/>
                  <a:gd name="connsiteY1" fmla="*/ 214313 h 219075"/>
                  <a:gd name="connsiteX2" fmla="*/ 185738 w 914400"/>
                  <a:gd name="connsiteY2" fmla="*/ 166688 h 219075"/>
                  <a:gd name="connsiteX3" fmla="*/ 261938 w 914400"/>
                  <a:gd name="connsiteY3" fmla="*/ 9525 h 219075"/>
                  <a:gd name="connsiteX4" fmla="*/ 371475 w 914400"/>
                  <a:gd name="connsiteY4" fmla="*/ 23813 h 219075"/>
                  <a:gd name="connsiteX5" fmla="*/ 433388 w 914400"/>
                  <a:gd name="connsiteY5" fmla="*/ 71438 h 219075"/>
                  <a:gd name="connsiteX6" fmla="*/ 471488 w 914400"/>
                  <a:gd name="connsiteY6" fmla="*/ 33338 h 219075"/>
                  <a:gd name="connsiteX7" fmla="*/ 576263 w 914400"/>
                  <a:gd name="connsiteY7" fmla="*/ 104775 h 219075"/>
                  <a:gd name="connsiteX8" fmla="*/ 704850 w 914400"/>
                  <a:gd name="connsiteY8" fmla="*/ 214313 h 219075"/>
                  <a:gd name="connsiteX9" fmla="*/ 862013 w 914400"/>
                  <a:gd name="connsiteY9" fmla="*/ 219075 h 219075"/>
                  <a:gd name="connsiteX10" fmla="*/ 914400 w 914400"/>
                  <a:gd name="connsiteY10" fmla="*/ 0 h 219075"/>
                  <a:gd name="connsiteX0" fmla="*/ 0 w 862013"/>
                  <a:gd name="connsiteY0" fmla="*/ 161925 h 209550"/>
                  <a:gd name="connsiteX1" fmla="*/ 80963 w 862013"/>
                  <a:gd name="connsiteY1" fmla="*/ 204788 h 209550"/>
                  <a:gd name="connsiteX2" fmla="*/ 185738 w 862013"/>
                  <a:gd name="connsiteY2" fmla="*/ 157163 h 209550"/>
                  <a:gd name="connsiteX3" fmla="*/ 261938 w 862013"/>
                  <a:gd name="connsiteY3" fmla="*/ 0 h 209550"/>
                  <a:gd name="connsiteX4" fmla="*/ 371475 w 862013"/>
                  <a:gd name="connsiteY4" fmla="*/ 14288 h 209550"/>
                  <a:gd name="connsiteX5" fmla="*/ 433388 w 862013"/>
                  <a:gd name="connsiteY5" fmla="*/ 61913 h 209550"/>
                  <a:gd name="connsiteX6" fmla="*/ 471488 w 862013"/>
                  <a:gd name="connsiteY6" fmla="*/ 23813 h 209550"/>
                  <a:gd name="connsiteX7" fmla="*/ 576263 w 862013"/>
                  <a:gd name="connsiteY7" fmla="*/ 95250 h 209550"/>
                  <a:gd name="connsiteX8" fmla="*/ 704850 w 862013"/>
                  <a:gd name="connsiteY8" fmla="*/ 204788 h 209550"/>
                  <a:gd name="connsiteX9" fmla="*/ 862013 w 862013"/>
                  <a:gd name="connsiteY9" fmla="*/ 209550 h 209550"/>
                  <a:gd name="connsiteX0" fmla="*/ 0 w 862013"/>
                  <a:gd name="connsiteY0" fmla="*/ 161925 h 209550"/>
                  <a:gd name="connsiteX1" fmla="*/ 80963 w 862013"/>
                  <a:gd name="connsiteY1" fmla="*/ 204788 h 209550"/>
                  <a:gd name="connsiteX2" fmla="*/ 161926 w 862013"/>
                  <a:gd name="connsiteY2" fmla="*/ 109538 h 209550"/>
                  <a:gd name="connsiteX3" fmla="*/ 261938 w 862013"/>
                  <a:gd name="connsiteY3" fmla="*/ 0 h 209550"/>
                  <a:gd name="connsiteX4" fmla="*/ 371475 w 862013"/>
                  <a:gd name="connsiteY4" fmla="*/ 14288 h 209550"/>
                  <a:gd name="connsiteX5" fmla="*/ 433388 w 862013"/>
                  <a:gd name="connsiteY5" fmla="*/ 61913 h 209550"/>
                  <a:gd name="connsiteX6" fmla="*/ 471488 w 862013"/>
                  <a:gd name="connsiteY6" fmla="*/ 23813 h 209550"/>
                  <a:gd name="connsiteX7" fmla="*/ 576263 w 862013"/>
                  <a:gd name="connsiteY7" fmla="*/ 95250 h 209550"/>
                  <a:gd name="connsiteX8" fmla="*/ 704850 w 862013"/>
                  <a:gd name="connsiteY8" fmla="*/ 204788 h 209550"/>
                  <a:gd name="connsiteX9" fmla="*/ 862013 w 862013"/>
                  <a:gd name="connsiteY9" fmla="*/ 209550 h 209550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61926 w 862013"/>
                  <a:gd name="connsiteY2" fmla="*/ 119063 h 219075"/>
                  <a:gd name="connsiteX3" fmla="*/ 209551 w 862013"/>
                  <a:gd name="connsiteY3" fmla="*/ 0 h 219075"/>
                  <a:gd name="connsiteX4" fmla="*/ 371475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71475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433388 w 862013"/>
                  <a:gd name="connsiteY5" fmla="*/ 71438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71488 w 862013"/>
                  <a:gd name="connsiteY6" fmla="*/ 33338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6263 w 862013"/>
                  <a:gd name="connsiteY7" fmla="*/ 104775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1501 w 862013"/>
                  <a:gd name="connsiteY7" fmla="*/ 147637 h 219075"/>
                  <a:gd name="connsiteX8" fmla="*/ 704850 w 862013"/>
                  <a:gd name="connsiteY8" fmla="*/ 214313 h 219075"/>
                  <a:gd name="connsiteX9" fmla="*/ 862013 w 862013"/>
                  <a:gd name="connsiteY9" fmla="*/ 219075 h 219075"/>
                  <a:gd name="connsiteX0" fmla="*/ 0 w 862013"/>
                  <a:gd name="connsiteY0" fmla="*/ 171450 h 219075"/>
                  <a:gd name="connsiteX1" fmla="*/ 80963 w 862013"/>
                  <a:gd name="connsiteY1" fmla="*/ 214313 h 219075"/>
                  <a:gd name="connsiteX2" fmla="*/ 133351 w 862013"/>
                  <a:gd name="connsiteY2" fmla="*/ 85726 h 219075"/>
                  <a:gd name="connsiteX3" fmla="*/ 209551 w 862013"/>
                  <a:gd name="connsiteY3" fmla="*/ 0 h 219075"/>
                  <a:gd name="connsiteX4" fmla="*/ 300037 w 862013"/>
                  <a:gd name="connsiteY4" fmla="*/ 23813 h 219075"/>
                  <a:gd name="connsiteX5" fmla="*/ 390525 w 862013"/>
                  <a:gd name="connsiteY5" fmla="*/ 100013 h 219075"/>
                  <a:gd name="connsiteX6" fmla="*/ 442913 w 862013"/>
                  <a:gd name="connsiteY6" fmla="*/ 47625 h 219075"/>
                  <a:gd name="connsiteX7" fmla="*/ 571501 w 862013"/>
                  <a:gd name="connsiteY7" fmla="*/ 147637 h 219075"/>
                  <a:gd name="connsiteX8" fmla="*/ 685800 w 862013"/>
                  <a:gd name="connsiteY8" fmla="*/ 200025 h 219075"/>
                  <a:gd name="connsiteX9" fmla="*/ 862013 w 862013"/>
                  <a:gd name="connsiteY9" fmla="*/ 219075 h 219075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33351 w 685800"/>
                  <a:gd name="connsiteY2" fmla="*/ 85726 h 214313"/>
                  <a:gd name="connsiteX3" fmla="*/ 209551 w 685800"/>
                  <a:gd name="connsiteY3" fmla="*/ 0 h 214313"/>
                  <a:gd name="connsiteX4" fmla="*/ 300037 w 685800"/>
                  <a:gd name="connsiteY4" fmla="*/ 23813 h 214313"/>
                  <a:gd name="connsiteX5" fmla="*/ 390525 w 685800"/>
                  <a:gd name="connsiteY5" fmla="*/ 100013 h 214313"/>
                  <a:gd name="connsiteX6" fmla="*/ 442913 w 685800"/>
                  <a:gd name="connsiteY6" fmla="*/ 47625 h 214313"/>
                  <a:gd name="connsiteX7" fmla="*/ 571501 w 685800"/>
                  <a:gd name="connsiteY7" fmla="*/ 147637 h 214313"/>
                  <a:gd name="connsiteX8" fmla="*/ 685800 w 685800"/>
                  <a:gd name="connsiteY8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209551 w 685800"/>
                  <a:gd name="connsiteY2" fmla="*/ 0 h 214313"/>
                  <a:gd name="connsiteX3" fmla="*/ 300037 w 685800"/>
                  <a:gd name="connsiteY3" fmla="*/ 23813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300037 w 685800"/>
                  <a:gd name="connsiteY3" fmla="*/ 23813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90525 w 685800"/>
                  <a:gd name="connsiteY4" fmla="*/ 100013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57187 w 685800"/>
                  <a:gd name="connsiteY4" fmla="*/ 28576 h 214313"/>
                  <a:gd name="connsiteX5" fmla="*/ 442913 w 685800"/>
                  <a:gd name="connsiteY5" fmla="*/ 476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685800"/>
                  <a:gd name="connsiteY0" fmla="*/ 171450 h 214313"/>
                  <a:gd name="connsiteX1" fmla="*/ 80963 w 685800"/>
                  <a:gd name="connsiteY1" fmla="*/ 214313 h 214313"/>
                  <a:gd name="connsiteX2" fmla="*/ 176213 w 685800"/>
                  <a:gd name="connsiteY2" fmla="*/ 0 h 214313"/>
                  <a:gd name="connsiteX3" fmla="*/ 290512 w 685800"/>
                  <a:gd name="connsiteY3" fmla="*/ 66675 h 214313"/>
                  <a:gd name="connsiteX4" fmla="*/ 357187 w 685800"/>
                  <a:gd name="connsiteY4" fmla="*/ 28576 h 214313"/>
                  <a:gd name="connsiteX5" fmla="*/ 452438 w 685800"/>
                  <a:gd name="connsiteY5" fmla="*/ 85725 h 214313"/>
                  <a:gd name="connsiteX6" fmla="*/ 571501 w 685800"/>
                  <a:gd name="connsiteY6" fmla="*/ 147637 h 214313"/>
                  <a:gd name="connsiteX7" fmla="*/ 685800 w 685800"/>
                  <a:gd name="connsiteY7" fmla="*/ 200025 h 214313"/>
                  <a:gd name="connsiteX0" fmla="*/ 0 w 571501"/>
                  <a:gd name="connsiteY0" fmla="*/ 171450 h 214313"/>
                  <a:gd name="connsiteX1" fmla="*/ 80963 w 571501"/>
                  <a:gd name="connsiteY1" fmla="*/ 214313 h 214313"/>
                  <a:gd name="connsiteX2" fmla="*/ 176213 w 571501"/>
                  <a:gd name="connsiteY2" fmla="*/ 0 h 214313"/>
                  <a:gd name="connsiteX3" fmla="*/ 290512 w 571501"/>
                  <a:gd name="connsiteY3" fmla="*/ 66675 h 214313"/>
                  <a:gd name="connsiteX4" fmla="*/ 357187 w 571501"/>
                  <a:gd name="connsiteY4" fmla="*/ 28576 h 214313"/>
                  <a:gd name="connsiteX5" fmla="*/ 452438 w 571501"/>
                  <a:gd name="connsiteY5" fmla="*/ 85725 h 214313"/>
                  <a:gd name="connsiteX6" fmla="*/ 571501 w 571501"/>
                  <a:gd name="connsiteY6" fmla="*/ 147637 h 214313"/>
                  <a:gd name="connsiteX0" fmla="*/ 0 w 485776"/>
                  <a:gd name="connsiteY0" fmla="*/ 171450 h 214313"/>
                  <a:gd name="connsiteX1" fmla="*/ 80963 w 485776"/>
                  <a:gd name="connsiteY1" fmla="*/ 214313 h 214313"/>
                  <a:gd name="connsiteX2" fmla="*/ 176213 w 485776"/>
                  <a:gd name="connsiteY2" fmla="*/ 0 h 214313"/>
                  <a:gd name="connsiteX3" fmla="*/ 290512 w 485776"/>
                  <a:gd name="connsiteY3" fmla="*/ 66675 h 214313"/>
                  <a:gd name="connsiteX4" fmla="*/ 357187 w 485776"/>
                  <a:gd name="connsiteY4" fmla="*/ 28576 h 214313"/>
                  <a:gd name="connsiteX5" fmla="*/ 452438 w 485776"/>
                  <a:gd name="connsiteY5" fmla="*/ 85725 h 214313"/>
                  <a:gd name="connsiteX6" fmla="*/ 485776 w 485776"/>
                  <a:gd name="connsiteY6" fmla="*/ 204787 h 214313"/>
                  <a:gd name="connsiteX0" fmla="*/ 0 w 485776"/>
                  <a:gd name="connsiteY0" fmla="*/ 171450 h 214313"/>
                  <a:gd name="connsiteX1" fmla="*/ 80963 w 485776"/>
                  <a:gd name="connsiteY1" fmla="*/ 214313 h 214313"/>
                  <a:gd name="connsiteX2" fmla="*/ 176213 w 485776"/>
                  <a:gd name="connsiteY2" fmla="*/ 0 h 214313"/>
                  <a:gd name="connsiteX3" fmla="*/ 290512 w 485776"/>
                  <a:gd name="connsiteY3" fmla="*/ 66675 h 214313"/>
                  <a:gd name="connsiteX4" fmla="*/ 357187 w 485776"/>
                  <a:gd name="connsiteY4" fmla="*/ 28576 h 214313"/>
                  <a:gd name="connsiteX5" fmla="*/ 376238 w 485776"/>
                  <a:gd name="connsiteY5" fmla="*/ 90487 h 214313"/>
                  <a:gd name="connsiteX6" fmla="*/ 485776 w 485776"/>
                  <a:gd name="connsiteY6" fmla="*/ 204787 h 214313"/>
                  <a:gd name="connsiteX0" fmla="*/ 0 w 485776"/>
                  <a:gd name="connsiteY0" fmla="*/ 176213 h 219076"/>
                  <a:gd name="connsiteX1" fmla="*/ 80963 w 485776"/>
                  <a:gd name="connsiteY1" fmla="*/ 219076 h 219076"/>
                  <a:gd name="connsiteX2" fmla="*/ 128588 w 485776"/>
                  <a:gd name="connsiteY2" fmla="*/ 0 h 219076"/>
                  <a:gd name="connsiteX3" fmla="*/ 290512 w 485776"/>
                  <a:gd name="connsiteY3" fmla="*/ 71438 h 219076"/>
                  <a:gd name="connsiteX4" fmla="*/ 357187 w 485776"/>
                  <a:gd name="connsiteY4" fmla="*/ 33339 h 219076"/>
                  <a:gd name="connsiteX5" fmla="*/ 376238 w 485776"/>
                  <a:gd name="connsiteY5" fmla="*/ 95250 h 219076"/>
                  <a:gd name="connsiteX6" fmla="*/ 485776 w 485776"/>
                  <a:gd name="connsiteY6" fmla="*/ 209550 h 219076"/>
                  <a:gd name="connsiteX0" fmla="*/ 0 w 485776"/>
                  <a:gd name="connsiteY0" fmla="*/ 176213 h 219076"/>
                  <a:gd name="connsiteX1" fmla="*/ 80963 w 485776"/>
                  <a:gd name="connsiteY1" fmla="*/ 219076 h 219076"/>
                  <a:gd name="connsiteX2" fmla="*/ 128588 w 485776"/>
                  <a:gd name="connsiteY2" fmla="*/ 0 h 219076"/>
                  <a:gd name="connsiteX3" fmla="*/ 290512 w 485776"/>
                  <a:gd name="connsiteY3" fmla="*/ 71438 h 219076"/>
                  <a:gd name="connsiteX4" fmla="*/ 357187 w 485776"/>
                  <a:gd name="connsiteY4" fmla="*/ 33339 h 219076"/>
                  <a:gd name="connsiteX5" fmla="*/ 376238 w 485776"/>
                  <a:gd name="connsiteY5" fmla="*/ 95250 h 219076"/>
                  <a:gd name="connsiteX6" fmla="*/ 485776 w 485776"/>
                  <a:gd name="connsiteY6" fmla="*/ 209550 h 219076"/>
                  <a:gd name="connsiteX0" fmla="*/ 0 w 485776"/>
                  <a:gd name="connsiteY0" fmla="*/ 177273 h 220136"/>
                  <a:gd name="connsiteX1" fmla="*/ 80963 w 485776"/>
                  <a:gd name="connsiteY1" fmla="*/ 220136 h 220136"/>
                  <a:gd name="connsiteX2" fmla="*/ 128588 w 485776"/>
                  <a:gd name="connsiteY2" fmla="*/ 1060 h 220136"/>
                  <a:gd name="connsiteX3" fmla="*/ 290512 w 485776"/>
                  <a:gd name="connsiteY3" fmla="*/ 72498 h 220136"/>
                  <a:gd name="connsiteX4" fmla="*/ 357187 w 485776"/>
                  <a:gd name="connsiteY4" fmla="*/ 34399 h 220136"/>
                  <a:gd name="connsiteX5" fmla="*/ 376238 w 485776"/>
                  <a:gd name="connsiteY5" fmla="*/ 96310 h 220136"/>
                  <a:gd name="connsiteX6" fmla="*/ 485776 w 485776"/>
                  <a:gd name="connsiteY6" fmla="*/ 210610 h 220136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57187 w 485776"/>
                  <a:gd name="connsiteY4" fmla="*/ 34697 h 220434"/>
                  <a:gd name="connsiteX5" fmla="*/ 376238 w 485776"/>
                  <a:gd name="connsiteY5" fmla="*/ 96608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76238 w 485776"/>
                  <a:gd name="connsiteY5" fmla="*/ 96608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61951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304799 w 485776"/>
                  <a:gd name="connsiteY4" fmla="*/ 34697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290511 w 485776"/>
                  <a:gd name="connsiteY4" fmla="*/ 48985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85776"/>
                  <a:gd name="connsiteY0" fmla="*/ 177571 h 220434"/>
                  <a:gd name="connsiteX1" fmla="*/ 80963 w 485776"/>
                  <a:gd name="connsiteY1" fmla="*/ 220434 h 220434"/>
                  <a:gd name="connsiteX2" fmla="*/ 128588 w 485776"/>
                  <a:gd name="connsiteY2" fmla="*/ 1358 h 220434"/>
                  <a:gd name="connsiteX3" fmla="*/ 223837 w 485776"/>
                  <a:gd name="connsiteY3" fmla="*/ 58508 h 220434"/>
                  <a:gd name="connsiteX4" fmla="*/ 290511 w 485776"/>
                  <a:gd name="connsiteY4" fmla="*/ 48985 h 220434"/>
                  <a:gd name="connsiteX5" fmla="*/ 385764 w 485776"/>
                  <a:gd name="connsiteY5" fmla="*/ 148996 h 220434"/>
                  <a:gd name="connsiteX6" fmla="*/ 485776 w 485776"/>
                  <a:gd name="connsiteY6" fmla="*/ 210908 h 220434"/>
                  <a:gd name="connsiteX0" fmla="*/ 0 w 471489"/>
                  <a:gd name="connsiteY0" fmla="*/ 177571 h 220434"/>
                  <a:gd name="connsiteX1" fmla="*/ 80963 w 471489"/>
                  <a:gd name="connsiteY1" fmla="*/ 220434 h 220434"/>
                  <a:gd name="connsiteX2" fmla="*/ 128588 w 471489"/>
                  <a:gd name="connsiteY2" fmla="*/ 1358 h 220434"/>
                  <a:gd name="connsiteX3" fmla="*/ 223837 w 471489"/>
                  <a:gd name="connsiteY3" fmla="*/ 58508 h 220434"/>
                  <a:gd name="connsiteX4" fmla="*/ 290511 w 471489"/>
                  <a:gd name="connsiteY4" fmla="*/ 48985 h 220434"/>
                  <a:gd name="connsiteX5" fmla="*/ 385764 w 471489"/>
                  <a:gd name="connsiteY5" fmla="*/ 148996 h 220434"/>
                  <a:gd name="connsiteX6" fmla="*/ 471489 w 471489"/>
                  <a:gd name="connsiteY6" fmla="*/ 201383 h 220434"/>
                  <a:gd name="connsiteX0" fmla="*/ 0 w 471489"/>
                  <a:gd name="connsiteY0" fmla="*/ 177571 h 210909"/>
                  <a:gd name="connsiteX1" fmla="*/ 85725 w 471489"/>
                  <a:gd name="connsiteY1" fmla="*/ 210909 h 210909"/>
                  <a:gd name="connsiteX2" fmla="*/ 128588 w 471489"/>
                  <a:gd name="connsiteY2" fmla="*/ 1358 h 210909"/>
                  <a:gd name="connsiteX3" fmla="*/ 223837 w 471489"/>
                  <a:gd name="connsiteY3" fmla="*/ 58508 h 210909"/>
                  <a:gd name="connsiteX4" fmla="*/ 290511 w 471489"/>
                  <a:gd name="connsiteY4" fmla="*/ 48985 h 210909"/>
                  <a:gd name="connsiteX5" fmla="*/ 385764 w 471489"/>
                  <a:gd name="connsiteY5" fmla="*/ 148996 h 210909"/>
                  <a:gd name="connsiteX6" fmla="*/ 471489 w 471489"/>
                  <a:gd name="connsiteY6" fmla="*/ 201383 h 210909"/>
                  <a:gd name="connsiteX0" fmla="*/ 0 w 471489"/>
                  <a:gd name="connsiteY0" fmla="*/ 177571 h 210909"/>
                  <a:gd name="connsiteX1" fmla="*/ 85725 w 471489"/>
                  <a:gd name="connsiteY1" fmla="*/ 210909 h 210909"/>
                  <a:gd name="connsiteX2" fmla="*/ 128588 w 471489"/>
                  <a:gd name="connsiteY2" fmla="*/ 1358 h 210909"/>
                  <a:gd name="connsiteX3" fmla="*/ 223837 w 471489"/>
                  <a:gd name="connsiteY3" fmla="*/ 58508 h 210909"/>
                  <a:gd name="connsiteX4" fmla="*/ 290511 w 471489"/>
                  <a:gd name="connsiteY4" fmla="*/ 48985 h 210909"/>
                  <a:gd name="connsiteX5" fmla="*/ 385764 w 471489"/>
                  <a:gd name="connsiteY5" fmla="*/ 148996 h 210909"/>
                  <a:gd name="connsiteX6" fmla="*/ 471489 w 471489"/>
                  <a:gd name="connsiteY6" fmla="*/ 201383 h 210909"/>
                  <a:gd name="connsiteX0" fmla="*/ 0 w 471489"/>
                  <a:gd name="connsiteY0" fmla="*/ 177077 h 210415"/>
                  <a:gd name="connsiteX1" fmla="*/ 85725 w 471489"/>
                  <a:gd name="connsiteY1" fmla="*/ 210415 h 210415"/>
                  <a:gd name="connsiteX2" fmla="*/ 128588 w 471489"/>
                  <a:gd name="connsiteY2" fmla="*/ 864 h 210415"/>
                  <a:gd name="connsiteX3" fmla="*/ 233362 w 471489"/>
                  <a:gd name="connsiteY3" fmla="*/ 87087 h 210415"/>
                  <a:gd name="connsiteX4" fmla="*/ 290511 w 471489"/>
                  <a:gd name="connsiteY4" fmla="*/ 48491 h 210415"/>
                  <a:gd name="connsiteX5" fmla="*/ 385764 w 471489"/>
                  <a:gd name="connsiteY5" fmla="*/ 148502 h 210415"/>
                  <a:gd name="connsiteX6" fmla="*/ 471489 w 471489"/>
                  <a:gd name="connsiteY6" fmla="*/ 200889 h 210415"/>
                  <a:gd name="connsiteX0" fmla="*/ 0 w 471489"/>
                  <a:gd name="connsiteY0" fmla="*/ 177077 h 210415"/>
                  <a:gd name="connsiteX1" fmla="*/ 85725 w 471489"/>
                  <a:gd name="connsiteY1" fmla="*/ 210415 h 210415"/>
                  <a:gd name="connsiteX2" fmla="*/ 128588 w 471489"/>
                  <a:gd name="connsiteY2" fmla="*/ 864 h 210415"/>
                  <a:gd name="connsiteX3" fmla="*/ 233362 w 471489"/>
                  <a:gd name="connsiteY3" fmla="*/ 87087 h 210415"/>
                  <a:gd name="connsiteX4" fmla="*/ 323848 w 471489"/>
                  <a:gd name="connsiteY4" fmla="*/ 82409 h 210415"/>
                  <a:gd name="connsiteX5" fmla="*/ 385764 w 471489"/>
                  <a:gd name="connsiteY5" fmla="*/ 148502 h 210415"/>
                  <a:gd name="connsiteX6" fmla="*/ 471489 w 471489"/>
                  <a:gd name="connsiteY6" fmla="*/ 200889 h 210415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85764 w 471489"/>
                  <a:gd name="connsiteY5" fmla="*/ 148280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85764 w 471489"/>
                  <a:gd name="connsiteY5" fmla="*/ 148280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23848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90526 w 471489"/>
                  <a:gd name="connsiteY5" fmla="*/ 156356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85763 w 471489"/>
                  <a:gd name="connsiteY5" fmla="*/ 161202 h 210193"/>
                  <a:gd name="connsiteX6" fmla="*/ 471489 w 471489"/>
                  <a:gd name="connsiteY6" fmla="*/ 200667 h 210193"/>
                  <a:gd name="connsiteX0" fmla="*/ 0 w 471489"/>
                  <a:gd name="connsiteY0" fmla="*/ 176855 h 210193"/>
                  <a:gd name="connsiteX1" fmla="*/ 85725 w 471489"/>
                  <a:gd name="connsiteY1" fmla="*/ 210193 h 210193"/>
                  <a:gd name="connsiteX2" fmla="*/ 128588 w 471489"/>
                  <a:gd name="connsiteY2" fmla="*/ 642 h 210193"/>
                  <a:gd name="connsiteX3" fmla="*/ 238124 w 471489"/>
                  <a:gd name="connsiteY3" fmla="*/ 114322 h 210193"/>
                  <a:gd name="connsiteX4" fmla="*/ 300035 w 471489"/>
                  <a:gd name="connsiteY4" fmla="*/ 82187 h 210193"/>
                  <a:gd name="connsiteX5" fmla="*/ 385763 w 471489"/>
                  <a:gd name="connsiteY5" fmla="*/ 161202 h 210193"/>
                  <a:gd name="connsiteX6" fmla="*/ 471489 w 471489"/>
                  <a:gd name="connsiteY6" fmla="*/ 200667 h 210193"/>
                  <a:gd name="connsiteX0" fmla="*/ 0 w 485776"/>
                  <a:gd name="connsiteY0" fmla="*/ 176855 h 210193"/>
                  <a:gd name="connsiteX1" fmla="*/ 100012 w 485776"/>
                  <a:gd name="connsiteY1" fmla="*/ 210193 h 210193"/>
                  <a:gd name="connsiteX2" fmla="*/ 142875 w 485776"/>
                  <a:gd name="connsiteY2" fmla="*/ 642 h 210193"/>
                  <a:gd name="connsiteX3" fmla="*/ 252411 w 485776"/>
                  <a:gd name="connsiteY3" fmla="*/ 114322 h 210193"/>
                  <a:gd name="connsiteX4" fmla="*/ 314322 w 485776"/>
                  <a:gd name="connsiteY4" fmla="*/ 82187 h 210193"/>
                  <a:gd name="connsiteX5" fmla="*/ 400050 w 485776"/>
                  <a:gd name="connsiteY5" fmla="*/ 161202 h 210193"/>
                  <a:gd name="connsiteX6" fmla="*/ 485776 w 485776"/>
                  <a:gd name="connsiteY6" fmla="*/ 200667 h 210193"/>
                  <a:gd name="connsiteX0" fmla="*/ 0 w 485776"/>
                  <a:gd name="connsiteY0" fmla="*/ 176742 h 210080"/>
                  <a:gd name="connsiteX1" fmla="*/ 100012 w 485776"/>
                  <a:gd name="connsiteY1" fmla="*/ 210080 h 210080"/>
                  <a:gd name="connsiteX2" fmla="*/ 142875 w 485776"/>
                  <a:gd name="connsiteY2" fmla="*/ 529 h 210080"/>
                  <a:gd name="connsiteX3" fmla="*/ 247648 w 485776"/>
                  <a:gd name="connsiteY3" fmla="*/ 136821 h 210080"/>
                  <a:gd name="connsiteX4" fmla="*/ 314322 w 485776"/>
                  <a:gd name="connsiteY4" fmla="*/ 82074 h 210080"/>
                  <a:gd name="connsiteX5" fmla="*/ 400050 w 485776"/>
                  <a:gd name="connsiteY5" fmla="*/ 161089 h 210080"/>
                  <a:gd name="connsiteX6" fmla="*/ 485776 w 485776"/>
                  <a:gd name="connsiteY6" fmla="*/ 200554 h 210080"/>
                  <a:gd name="connsiteX0" fmla="*/ 0 w 485776"/>
                  <a:gd name="connsiteY0" fmla="*/ 176669 h 210007"/>
                  <a:gd name="connsiteX1" fmla="*/ 100012 w 485776"/>
                  <a:gd name="connsiteY1" fmla="*/ 210007 h 210007"/>
                  <a:gd name="connsiteX2" fmla="*/ 142875 w 485776"/>
                  <a:gd name="connsiteY2" fmla="*/ 456 h 210007"/>
                  <a:gd name="connsiteX3" fmla="*/ 247648 w 485776"/>
                  <a:gd name="connsiteY3" fmla="*/ 136748 h 210007"/>
                  <a:gd name="connsiteX4" fmla="*/ 314322 w 485776"/>
                  <a:gd name="connsiteY4" fmla="*/ 82001 h 210007"/>
                  <a:gd name="connsiteX5" fmla="*/ 400050 w 485776"/>
                  <a:gd name="connsiteY5" fmla="*/ 161016 h 210007"/>
                  <a:gd name="connsiteX6" fmla="*/ 485776 w 485776"/>
                  <a:gd name="connsiteY6" fmla="*/ 200481 h 210007"/>
                  <a:gd name="connsiteX0" fmla="*/ 0 w 485776"/>
                  <a:gd name="connsiteY0" fmla="*/ 176669 h 210007"/>
                  <a:gd name="connsiteX1" fmla="*/ 100012 w 485776"/>
                  <a:gd name="connsiteY1" fmla="*/ 210007 h 210007"/>
                  <a:gd name="connsiteX2" fmla="*/ 142875 w 485776"/>
                  <a:gd name="connsiteY2" fmla="*/ 456 h 210007"/>
                  <a:gd name="connsiteX3" fmla="*/ 247648 w 485776"/>
                  <a:gd name="connsiteY3" fmla="*/ 136748 h 210007"/>
                  <a:gd name="connsiteX4" fmla="*/ 314322 w 485776"/>
                  <a:gd name="connsiteY4" fmla="*/ 99767 h 210007"/>
                  <a:gd name="connsiteX5" fmla="*/ 400050 w 485776"/>
                  <a:gd name="connsiteY5" fmla="*/ 161016 h 210007"/>
                  <a:gd name="connsiteX6" fmla="*/ 485776 w 485776"/>
                  <a:gd name="connsiteY6" fmla="*/ 200481 h 2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6" h="210007">
                    <a:moveTo>
                      <a:pt x="0" y="176669"/>
                    </a:moveTo>
                    <a:cubicBezTo>
                      <a:pt x="26988" y="190957"/>
                      <a:pt x="53974" y="210006"/>
                      <a:pt x="100012" y="210007"/>
                    </a:cubicBezTo>
                    <a:cubicBezTo>
                      <a:pt x="115887" y="136982"/>
                      <a:pt x="103187" y="78244"/>
                      <a:pt x="142875" y="456"/>
                    </a:cubicBezTo>
                    <a:cubicBezTo>
                      <a:pt x="206375" y="-9069"/>
                      <a:pt x="203198" y="133932"/>
                      <a:pt x="247648" y="136748"/>
                    </a:cubicBezTo>
                    <a:cubicBezTo>
                      <a:pt x="274635" y="128811"/>
                      <a:pt x="263523" y="98179"/>
                      <a:pt x="314322" y="99767"/>
                    </a:cubicBezTo>
                    <a:cubicBezTo>
                      <a:pt x="317498" y="97488"/>
                      <a:pt x="354012" y="122916"/>
                      <a:pt x="400050" y="161016"/>
                    </a:cubicBezTo>
                    <a:cubicBezTo>
                      <a:pt x="447675" y="188708"/>
                      <a:pt x="457201" y="187326"/>
                      <a:pt x="485776" y="200481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9" name="Volný tvar 58"/>
            <p:cNvSpPr/>
            <p:nvPr/>
          </p:nvSpPr>
          <p:spPr>
            <a:xfrm>
              <a:off x="4427212" y="4437371"/>
              <a:ext cx="485776" cy="619235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290511 w 471489"/>
                <a:gd name="connsiteY4" fmla="*/ 48491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323848 w 471489"/>
                <a:gd name="connsiteY4" fmla="*/ 82409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85776"/>
                <a:gd name="connsiteY0" fmla="*/ 176855 h 210193"/>
                <a:gd name="connsiteX1" fmla="*/ 100012 w 485776"/>
                <a:gd name="connsiteY1" fmla="*/ 210193 h 210193"/>
                <a:gd name="connsiteX2" fmla="*/ 142875 w 485776"/>
                <a:gd name="connsiteY2" fmla="*/ 642 h 210193"/>
                <a:gd name="connsiteX3" fmla="*/ 252411 w 485776"/>
                <a:gd name="connsiteY3" fmla="*/ 114322 h 210193"/>
                <a:gd name="connsiteX4" fmla="*/ 314322 w 485776"/>
                <a:gd name="connsiteY4" fmla="*/ 82187 h 210193"/>
                <a:gd name="connsiteX5" fmla="*/ 400050 w 485776"/>
                <a:gd name="connsiteY5" fmla="*/ 161202 h 210193"/>
                <a:gd name="connsiteX6" fmla="*/ 485776 w 485776"/>
                <a:gd name="connsiteY6" fmla="*/ 200667 h 210193"/>
                <a:gd name="connsiteX0" fmla="*/ 0 w 485776"/>
                <a:gd name="connsiteY0" fmla="*/ 176742 h 210080"/>
                <a:gd name="connsiteX1" fmla="*/ 100012 w 485776"/>
                <a:gd name="connsiteY1" fmla="*/ 210080 h 210080"/>
                <a:gd name="connsiteX2" fmla="*/ 142875 w 485776"/>
                <a:gd name="connsiteY2" fmla="*/ 529 h 210080"/>
                <a:gd name="connsiteX3" fmla="*/ 247648 w 485776"/>
                <a:gd name="connsiteY3" fmla="*/ 136821 h 210080"/>
                <a:gd name="connsiteX4" fmla="*/ 314322 w 485776"/>
                <a:gd name="connsiteY4" fmla="*/ 82074 h 210080"/>
                <a:gd name="connsiteX5" fmla="*/ 400050 w 485776"/>
                <a:gd name="connsiteY5" fmla="*/ 161089 h 210080"/>
                <a:gd name="connsiteX6" fmla="*/ 485776 w 485776"/>
                <a:gd name="connsiteY6" fmla="*/ 200554 h 210080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82001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99767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6" h="210007">
                  <a:moveTo>
                    <a:pt x="0" y="176669"/>
                  </a:moveTo>
                  <a:cubicBezTo>
                    <a:pt x="26988" y="190957"/>
                    <a:pt x="53974" y="210006"/>
                    <a:pt x="100012" y="210007"/>
                  </a:cubicBezTo>
                  <a:cubicBezTo>
                    <a:pt x="115887" y="136982"/>
                    <a:pt x="103187" y="78244"/>
                    <a:pt x="142875" y="456"/>
                  </a:cubicBezTo>
                  <a:cubicBezTo>
                    <a:pt x="206375" y="-9069"/>
                    <a:pt x="203198" y="133932"/>
                    <a:pt x="247648" y="136748"/>
                  </a:cubicBezTo>
                  <a:cubicBezTo>
                    <a:pt x="274635" y="128811"/>
                    <a:pt x="263523" y="98179"/>
                    <a:pt x="314322" y="99767"/>
                  </a:cubicBezTo>
                  <a:cubicBezTo>
                    <a:pt x="317498" y="97488"/>
                    <a:pt x="354012" y="122916"/>
                    <a:pt x="400050" y="161016"/>
                  </a:cubicBezTo>
                  <a:cubicBezTo>
                    <a:pt x="447675" y="188708"/>
                    <a:pt x="457201" y="187326"/>
                    <a:pt x="485776" y="200481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>
              <a:off x="4864795" y="4437112"/>
              <a:ext cx="485776" cy="619235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290511 w 471489"/>
                <a:gd name="connsiteY4" fmla="*/ 48491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323848 w 471489"/>
                <a:gd name="connsiteY4" fmla="*/ 82409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85776"/>
                <a:gd name="connsiteY0" fmla="*/ 176855 h 210193"/>
                <a:gd name="connsiteX1" fmla="*/ 100012 w 485776"/>
                <a:gd name="connsiteY1" fmla="*/ 210193 h 210193"/>
                <a:gd name="connsiteX2" fmla="*/ 142875 w 485776"/>
                <a:gd name="connsiteY2" fmla="*/ 642 h 210193"/>
                <a:gd name="connsiteX3" fmla="*/ 252411 w 485776"/>
                <a:gd name="connsiteY3" fmla="*/ 114322 h 210193"/>
                <a:gd name="connsiteX4" fmla="*/ 314322 w 485776"/>
                <a:gd name="connsiteY4" fmla="*/ 82187 h 210193"/>
                <a:gd name="connsiteX5" fmla="*/ 400050 w 485776"/>
                <a:gd name="connsiteY5" fmla="*/ 161202 h 210193"/>
                <a:gd name="connsiteX6" fmla="*/ 485776 w 485776"/>
                <a:gd name="connsiteY6" fmla="*/ 200667 h 210193"/>
                <a:gd name="connsiteX0" fmla="*/ 0 w 485776"/>
                <a:gd name="connsiteY0" fmla="*/ 176742 h 210080"/>
                <a:gd name="connsiteX1" fmla="*/ 100012 w 485776"/>
                <a:gd name="connsiteY1" fmla="*/ 210080 h 210080"/>
                <a:gd name="connsiteX2" fmla="*/ 142875 w 485776"/>
                <a:gd name="connsiteY2" fmla="*/ 529 h 210080"/>
                <a:gd name="connsiteX3" fmla="*/ 247648 w 485776"/>
                <a:gd name="connsiteY3" fmla="*/ 136821 h 210080"/>
                <a:gd name="connsiteX4" fmla="*/ 314322 w 485776"/>
                <a:gd name="connsiteY4" fmla="*/ 82074 h 210080"/>
                <a:gd name="connsiteX5" fmla="*/ 400050 w 485776"/>
                <a:gd name="connsiteY5" fmla="*/ 161089 h 210080"/>
                <a:gd name="connsiteX6" fmla="*/ 485776 w 485776"/>
                <a:gd name="connsiteY6" fmla="*/ 200554 h 210080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82001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99767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6" h="210007">
                  <a:moveTo>
                    <a:pt x="0" y="176669"/>
                  </a:moveTo>
                  <a:cubicBezTo>
                    <a:pt x="26988" y="190957"/>
                    <a:pt x="53974" y="210006"/>
                    <a:pt x="100012" y="210007"/>
                  </a:cubicBezTo>
                  <a:cubicBezTo>
                    <a:pt x="115887" y="136982"/>
                    <a:pt x="103187" y="78244"/>
                    <a:pt x="142875" y="456"/>
                  </a:cubicBezTo>
                  <a:cubicBezTo>
                    <a:pt x="206375" y="-9069"/>
                    <a:pt x="203198" y="133932"/>
                    <a:pt x="247648" y="136748"/>
                  </a:cubicBezTo>
                  <a:cubicBezTo>
                    <a:pt x="274635" y="128811"/>
                    <a:pt x="263523" y="98179"/>
                    <a:pt x="314322" y="99767"/>
                  </a:cubicBezTo>
                  <a:cubicBezTo>
                    <a:pt x="317498" y="97488"/>
                    <a:pt x="354012" y="122916"/>
                    <a:pt x="400050" y="161016"/>
                  </a:cubicBezTo>
                  <a:cubicBezTo>
                    <a:pt x="447675" y="188708"/>
                    <a:pt x="457201" y="187326"/>
                    <a:pt x="485776" y="200481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5292080" y="4432349"/>
              <a:ext cx="485776" cy="619235"/>
            </a:xfrm>
            <a:custGeom>
              <a:avLst/>
              <a:gdLst>
                <a:gd name="connsiteX0" fmla="*/ 0 w 1004888"/>
                <a:gd name="connsiteY0" fmla="*/ 171450 h 219075"/>
                <a:gd name="connsiteX1" fmla="*/ 80963 w 1004888"/>
                <a:gd name="connsiteY1" fmla="*/ 214313 h 219075"/>
                <a:gd name="connsiteX2" fmla="*/ 185738 w 1004888"/>
                <a:gd name="connsiteY2" fmla="*/ 166688 h 219075"/>
                <a:gd name="connsiteX3" fmla="*/ 261938 w 1004888"/>
                <a:gd name="connsiteY3" fmla="*/ 9525 h 219075"/>
                <a:gd name="connsiteX4" fmla="*/ 371475 w 1004888"/>
                <a:gd name="connsiteY4" fmla="*/ 23813 h 219075"/>
                <a:gd name="connsiteX5" fmla="*/ 433388 w 1004888"/>
                <a:gd name="connsiteY5" fmla="*/ 71438 h 219075"/>
                <a:gd name="connsiteX6" fmla="*/ 471488 w 1004888"/>
                <a:gd name="connsiteY6" fmla="*/ 33338 h 219075"/>
                <a:gd name="connsiteX7" fmla="*/ 576263 w 1004888"/>
                <a:gd name="connsiteY7" fmla="*/ 104775 h 219075"/>
                <a:gd name="connsiteX8" fmla="*/ 704850 w 1004888"/>
                <a:gd name="connsiteY8" fmla="*/ 214313 h 219075"/>
                <a:gd name="connsiteX9" fmla="*/ 862013 w 1004888"/>
                <a:gd name="connsiteY9" fmla="*/ 219075 h 219075"/>
                <a:gd name="connsiteX10" fmla="*/ 914400 w 1004888"/>
                <a:gd name="connsiteY10" fmla="*/ 0 h 219075"/>
                <a:gd name="connsiteX11" fmla="*/ 1004888 w 1004888"/>
                <a:gd name="connsiteY11" fmla="*/ 42863 h 219075"/>
                <a:gd name="connsiteX0" fmla="*/ 0 w 914400"/>
                <a:gd name="connsiteY0" fmla="*/ 171450 h 219075"/>
                <a:gd name="connsiteX1" fmla="*/ 80963 w 914400"/>
                <a:gd name="connsiteY1" fmla="*/ 214313 h 219075"/>
                <a:gd name="connsiteX2" fmla="*/ 185738 w 914400"/>
                <a:gd name="connsiteY2" fmla="*/ 166688 h 219075"/>
                <a:gd name="connsiteX3" fmla="*/ 261938 w 914400"/>
                <a:gd name="connsiteY3" fmla="*/ 9525 h 219075"/>
                <a:gd name="connsiteX4" fmla="*/ 371475 w 914400"/>
                <a:gd name="connsiteY4" fmla="*/ 23813 h 219075"/>
                <a:gd name="connsiteX5" fmla="*/ 433388 w 914400"/>
                <a:gd name="connsiteY5" fmla="*/ 71438 h 219075"/>
                <a:gd name="connsiteX6" fmla="*/ 471488 w 914400"/>
                <a:gd name="connsiteY6" fmla="*/ 33338 h 219075"/>
                <a:gd name="connsiteX7" fmla="*/ 576263 w 914400"/>
                <a:gd name="connsiteY7" fmla="*/ 104775 h 219075"/>
                <a:gd name="connsiteX8" fmla="*/ 704850 w 914400"/>
                <a:gd name="connsiteY8" fmla="*/ 214313 h 219075"/>
                <a:gd name="connsiteX9" fmla="*/ 862013 w 914400"/>
                <a:gd name="connsiteY9" fmla="*/ 219075 h 219075"/>
                <a:gd name="connsiteX10" fmla="*/ 914400 w 914400"/>
                <a:gd name="connsiteY10" fmla="*/ 0 h 219075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85738 w 862013"/>
                <a:gd name="connsiteY2" fmla="*/ 157163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61925 h 209550"/>
                <a:gd name="connsiteX1" fmla="*/ 80963 w 862013"/>
                <a:gd name="connsiteY1" fmla="*/ 204788 h 209550"/>
                <a:gd name="connsiteX2" fmla="*/ 161926 w 862013"/>
                <a:gd name="connsiteY2" fmla="*/ 109538 h 209550"/>
                <a:gd name="connsiteX3" fmla="*/ 261938 w 862013"/>
                <a:gd name="connsiteY3" fmla="*/ 0 h 209550"/>
                <a:gd name="connsiteX4" fmla="*/ 371475 w 862013"/>
                <a:gd name="connsiteY4" fmla="*/ 14288 h 209550"/>
                <a:gd name="connsiteX5" fmla="*/ 433388 w 862013"/>
                <a:gd name="connsiteY5" fmla="*/ 61913 h 209550"/>
                <a:gd name="connsiteX6" fmla="*/ 471488 w 862013"/>
                <a:gd name="connsiteY6" fmla="*/ 23813 h 209550"/>
                <a:gd name="connsiteX7" fmla="*/ 576263 w 862013"/>
                <a:gd name="connsiteY7" fmla="*/ 95250 h 209550"/>
                <a:gd name="connsiteX8" fmla="*/ 704850 w 862013"/>
                <a:gd name="connsiteY8" fmla="*/ 204788 h 209550"/>
                <a:gd name="connsiteX9" fmla="*/ 862013 w 862013"/>
                <a:gd name="connsiteY9" fmla="*/ 209550 h 209550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61926 w 862013"/>
                <a:gd name="connsiteY2" fmla="*/ 119063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71475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433388 w 862013"/>
                <a:gd name="connsiteY5" fmla="*/ 71438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71488 w 862013"/>
                <a:gd name="connsiteY6" fmla="*/ 33338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6263 w 862013"/>
                <a:gd name="connsiteY7" fmla="*/ 104775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704850 w 862013"/>
                <a:gd name="connsiteY8" fmla="*/ 214313 h 219075"/>
                <a:gd name="connsiteX9" fmla="*/ 862013 w 862013"/>
                <a:gd name="connsiteY9" fmla="*/ 219075 h 219075"/>
                <a:gd name="connsiteX0" fmla="*/ 0 w 862013"/>
                <a:gd name="connsiteY0" fmla="*/ 171450 h 219075"/>
                <a:gd name="connsiteX1" fmla="*/ 80963 w 862013"/>
                <a:gd name="connsiteY1" fmla="*/ 214313 h 219075"/>
                <a:gd name="connsiteX2" fmla="*/ 133351 w 862013"/>
                <a:gd name="connsiteY2" fmla="*/ 85726 h 219075"/>
                <a:gd name="connsiteX3" fmla="*/ 209551 w 862013"/>
                <a:gd name="connsiteY3" fmla="*/ 0 h 219075"/>
                <a:gd name="connsiteX4" fmla="*/ 300037 w 862013"/>
                <a:gd name="connsiteY4" fmla="*/ 23813 h 219075"/>
                <a:gd name="connsiteX5" fmla="*/ 390525 w 862013"/>
                <a:gd name="connsiteY5" fmla="*/ 100013 h 219075"/>
                <a:gd name="connsiteX6" fmla="*/ 442913 w 862013"/>
                <a:gd name="connsiteY6" fmla="*/ 47625 h 219075"/>
                <a:gd name="connsiteX7" fmla="*/ 571501 w 862013"/>
                <a:gd name="connsiteY7" fmla="*/ 147637 h 219075"/>
                <a:gd name="connsiteX8" fmla="*/ 685800 w 862013"/>
                <a:gd name="connsiteY8" fmla="*/ 200025 h 219075"/>
                <a:gd name="connsiteX9" fmla="*/ 862013 w 862013"/>
                <a:gd name="connsiteY9" fmla="*/ 219075 h 219075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33351 w 685800"/>
                <a:gd name="connsiteY2" fmla="*/ 85726 h 214313"/>
                <a:gd name="connsiteX3" fmla="*/ 209551 w 685800"/>
                <a:gd name="connsiteY3" fmla="*/ 0 h 214313"/>
                <a:gd name="connsiteX4" fmla="*/ 300037 w 685800"/>
                <a:gd name="connsiteY4" fmla="*/ 23813 h 214313"/>
                <a:gd name="connsiteX5" fmla="*/ 390525 w 685800"/>
                <a:gd name="connsiteY5" fmla="*/ 100013 h 214313"/>
                <a:gd name="connsiteX6" fmla="*/ 442913 w 685800"/>
                <a:gd name="connsiteY6" fmla="*/ 47625 h 214313"/>
                <a:gd name="connsiteX7" fmla="*/ 571501 w 685800"/>
                <a:gd name="connsiteY7" fmla="*/ 147637 h 214313"/>
                <a:gd name="connsiteX8" fmla="*/ 685800 w 685800"/>
                <a:gd name="connsiteY8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209551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300037 w 685800"/>
                <a:gd name="connsiteY3" fmla="*/ 23813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90525 w 685800"/>
                <a:gd name="connsiteY4" fmla="*/ 100013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42913 w 685800"/>
                <a:gd name="connsiteY5" fmla="*/ 476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685800"/>
                <a:gd name="connsiteY0" fmla="*/ 171450 h 214313"/>
                <a:gd name="connsiteX1" fmla="*/ 80963 w 685800"/>
                <a:gd name="connsiteY1" fmla="*/ 214313 h 214313"/>
                <a:gd name="connsiteX2" fmla="*/ 176213 w 685800"/>
                <a:gd name="connsiteY2" fmla="*/ 0 h 214313"/>
                <a:gd name="connsiteX3" fmla="*/ 290512 w 685800"/>
                <a:gd name="connsiteY3" fmla="*/ 66675 h 214313"/>
                <a:gd name="connsiteX4" fmla="*/ 357187 w 685800"/>
                <a:gd name="connsiteY4" fmla="*/ 28576 h 214313"/>
                <a:gd name="connsiteX5" fmla="*/ 452438 w 685800"/>
                <a:gd name="connsiteY5" fmla="*/ 85725 h 214313"/>
                <a:gd name="connsiteX6" fmla="*/ 571501 w 685800"/>
                <a:gd name="connsiteY6" fmla="*/ 147637 h 214313"/>
                <a:gd name="connsiteX7" fmla="*/ 685800 w 685800"/>
                <a:gd name="connsiteY7" fmla="*/ 200025 h 214313"/>
                <a:gd name="connsiteX0" fmla="*/ 0 w 571501"/>
                <a:gd name="connsiteY0" fmla="*/ 171450 h 214313"/>
                <a:gd name="connsiteX1" fmla="*/ 80963 w 571501"/>
                <a:gd name="connsiteY1" fmla="*/ 214313 h 214313"/>
                <a:gd name="connsiteX2" fmla="*/ 176213 w 571501"/>
                <a:gd name="connsiteY2" fmla="*/ 0 h 214313"/>
                <a:gd name="connsiteX3" fmla="*/ 290512 w 571501"/>
                <a:gd name="connsiteY3" fmla="*/ 66675 h 214313"/>
                <a:gd name="connsiteX4" fmla="*/ 357187 w 571501"/>
                <a:gd name="connsiteY4" fmla="*/ 28576 h 214313"/>
                <a:gd name="connsiteX5" fmla="*/ 452438 w 571501"/>
                <a:gd name="connsiteY5" fmla="*/ 85725 h 214313"/>
                <a:gd name="connsiteX6" fmla="*/ 571501 w 571501"/>
                <a:gd name="connsiteY6" fmla="*/ 14763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452438 w 485776"/>
                <a:gd name="connsiteY5" fmla="*/ 85725 h 214313"/>
                <a:gd name="connsiteX6" fmla="*/ 485776 w 485776"/>
                <a:gd name="connsiteY6" fmla="*/ 204787 h 214313"/>
                <a:gd name="connsiteX0" fmla="*/ 0 w 485776"/>
                <a:gd name="connsiteY0" fmla="*/ 171450 h 214313"/>
                <a:gd name="connsiteX1" fmla="*/ 80963 w 485776"/>
                <a:gd name="connsiteY1" fmla="*/ 214313 h 214313"/>
                <a:gd name="connsiteX2" fmla="*/ 176213 w 485776"/>
                <a:gd name="connsiteY2" fmla="*/ 0 h 214313"/>
                <a:gd name="connsiteX3" fmla="*/ 290512 w 485776"/>
                <a:gd name="connsiteY3" fmla="*/ 66675 h 214313"/>
                <a:gd name="connsiteX4" fmla="*/ 357187 w 485776"/>
                <a:gd name="connsiteY4" fmla="*/ 28576 h 214313"/>
                <a:gd name="connsiteX5" fmla="*/ 376238 w 485776"/>
                <a:gd name="connsiteY5" fmla="*/ 90487 h 214313"/>
                <a:gd name="connsiteX6" fmla="*/ 485776 w 485776"/>
                <a:gd name="connsiteY6" fmla="*/ 204787 h 214313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6213 h 219076"/>
                <a:gd name="connsiteX1" fmla="*/ 80963 w 485776"/>
                <a:gd name="connsiteY1" fmla="*/ 219076 h 219076"/>
                <a:gd name="connsiteX2" fmla="*/ 128588 w 485776"/>
                <a:gd name="connsiteY2" fmla="*/ 0 h 219076"/>
                <a:gd name="connsiteX3" fmla="*/ 290512 w 485776"/>
                <a:gd name="connsiteY3" fmla="*/ 71438 h 219076"/>
                <a:gd name="connsiteX4" fmla="*/ 357187 w 485776"/>
                <a:gd name="connsiteY4" fmla="*/ 33339 h 219076"/>
                <a:gd name="connsiteX5" fmla="*/ 376238 w 485776"/>
                <a:gd name="connsiteY5" fmla="*/ 95250 h 219076"/>
                <a:gd name="connsiteX6" fmla="*/ 485776 w 485776"/>
                <a:gd name="connsiteY6" fmla="*/ 209550 h 219076"/>
                <a:gd name="connsiteX0" fmla="*/ 0 w 485776"/>
                <a:gd name="connsiteY0" fmla="*/ 177273 h 220136"/>
                <a:gd name="connsiteX1" fmla="*/ 80963 w 485776"/>
                <a:gd name="connsiteY1" fmla="*/ 220136 h 220136"/>
                <a:gd name="connsiteX2" fmla="*/ 128588 w 485776"/>
                <a:gd name="connsiteY2" fmla="*/ 1060 h 220136"/>
                <a:gd name="connsiteX3" fmla="*/ 290512 w 485776"/>
                <a:gd name="connsiteY3" fmla="*/ 72498 h 220136"/>
                <a:gd name="connsiteX4" fmla="*/ 357187 w 485776"/>
                <a:gd name="connsiteY4" fmla="*/ 34399 h 220136"/>
                <a:gd name="connsiteX5" fmla="*/ 376238 w 485776"/>
                <a:gd name="connsiteY5" fmla="*/ 96310 h 220136"/>
                <a:gd name="connsiteX6" fmla="*/ 485776 w 485776"/>
                <a:gd name="connsiteY6" fmla="*/ 210610 h 220136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57187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76238 w 485776"/>
                <a:gd name="connsiteY5" fmla="*/ 96608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61951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304799 w 485776"/>
                <a:gd name="connsiteY4" fmla="*/ 34697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85776"/>
                <a:gd name="connsiteY0" fmla="*/ 177571 h 220434"/>
                <a:gd name="connsiteX1" fmla="*/ 80963 w 485776"/>
                <a:gd name="connsiteY1" fmla="*/ 220434 h 220434"/>
                <a:gd name="connsiteX2" fmla="*/ 128588 w 485776"/>
                <a:gd name="connsiteY2" fmla="*/ 1358 h 220434"/>
                <a:gd name="connsiteX3" fmla="*/ 223837 w 485776"/>
                <a:gd name="connsiteY3" fmla="*/ 58508 h 220434"/>
                <a:gd name="connsiteX4" fmla="*/ 290511 w 485776"/>
                <a:gd name="connsiteY4" fmla="*/ 48985 h 220434"/>
                <a:gd name="connsiteX5" fmla="*/ 385764 w 485776"/>
                <a:gd name="connsiteY5" fmla="*/ 148996 h 220434"/>
                <a:gd name="connsiteX6" fmla="*/ 485776 w 485776"/>
                <a:gd name="connsiteY6" fmla="*/ 210908 h 220434"/>
                <a:gd name="connsiteX0" fmla="*/ 0 w 471489"/>
                <a:gd name="connsiteY0" fmla="*/ 177571 h 220434"/>
                <a:gd name="connsiteX1" fmla="*/ 80963 w 471489"/>
                <a:gd name="connsiteY1" fmla="*/ 220434 h 220434"/>
                <a:gd name="connsiteX2" fmla="*/ 128588 w 471489"/>
                <a:gd name="connsiteY2" fmla="*/ 1358 h 220434"/>
                <a:gd name="connsiteX3" fmla="*/ 223837 w 471489"/>
                <a:gd name="connsiteY3" fmla="*/ 58508 h 220434"/>
                <a:gd name="connsiteX4" fmla="*/ 290511 w 471489"/>
                <a:gd name="connsiteY4" fmla="*/ 48985 h 220434"/>
                <a:gd name="connsiteX5" fmla="*/ 385764 w 471489"/>
                <a:gd name="connsiteY5" fmla="*/ 148996 h 220434"/>
                <a:gd name="connsiteX6" fmla="*/ 471489 w 471489"/>
                <a:gd name="connsiteY6" fmla="*/ 201383 h 220434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571 h 210909"/>
                <a:gd name="connsiteX1" fmla="*/ 85725 w 471489"/>
                <a:gd name="connsiteY1" fmla="*/ 210909 h 210909"/>
                <a:gd name="connsiteX2" fmla="*/ 128588 w 471489"/>
                <a:gd name="connsiteY2" fmla="*/ 1358 h 210909"/>
                <a:gd name="connsiteX3" fmla="*/ 223837 w 471489"/>
                <a:gd name="connsiteY3" fmla="*/ 58508 h 210909"/>
                <a:gd name="connsiteX4" fmla="*/ 290511 w 471489"/>
                <a:gd name="connsiteY4" fmla="*/ 48985 h 210909"/>
                <a:gd name="connsiteX5" fmla="*/ 385764 w 471489"/>
                <a:gd name="connsiteY5" fmla="*/ 148996 h 210909"/>
                <a:gd name="connsiteX6" fmla="*/ 471489 w 471489"/>
                <a:gd name="connsiteY6" fmla="*/ 201383 h 210909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290511 w 471489"/>
                <a:gd name="connsiteY4" fmla="*/ 48491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7077 h 210415"/>
                <a:gd name="connsiteX1" fmla="*/ 85725 w 471489"/>
                <a:gd name="connsiteY1" fmla="*/ 210415 h 210415"/>
                <a:gd name="connsiteX2" fmla="*/ 128588 w 471489"/>
                <a:gd name="connsiteY2" fmla="*/ 864 h 210415"/>
                <a:gd name="connsiteX3" fmla="*/ 233362 w 471489"/>
                <a:gd name="connsiteY3" fmla="*/ 87087 h 210415"/>
                <a:gd name="connsiteX4" fmla="*/ 323848 w 471489"/>
                <a:gd name="connsiteY4" fmla="*/ 82409 h 210415"/>
                <a:gd name="connsiteX5" fmla="*/ 385764 w 471489"/>
                <a:gd name="connsiteY5" fmla="*/ 148502 h 210415"/>
                <a:gd name="connsiteX6" fmla="*/ 471489 w 471489"/>
                <a:gd name="connsiteY6" fmla="*/ 200889 h 210415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85764 w 471489"/>
                <a:gd name="connsiteY5" fmla="*/ 148280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23848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90526 w 471489"/>
                <a:gd name="connsiteY5" fmla="*/ 156356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71489"/>
                <a:gd name="connsiteY0" fmla="*/ 176855 h 210193"/>
                <a:gd name="connsiteX1" fmla="*/ 85725 w 471489"/>
                <a:gd name="connsiteY1" fmla="*/ 210193 h 210193"/>
                <a:gd name="connsiteX2" fmla="*/ 128588 w 471489"/>
                <a:gd name="connsiteY2" fmla="*/ 642 h 210193"/>
                <a:gd name="connsiteX3" fmla="*/ 238124 w 471489"/>
                <a:gd name="connsiteY3" fmla="*/ 114322 h 210193"/>
                <a:gd name="connsiteX4" fmla="*/ 300035 w 471489"/>
                <a:gd name="connsiteY4" fmla="*/ 82187 h 210193"/>
                <a:gd name="connsiteX5" fmla="*/ 385763 w 471489"/>
                <a:gd name="connsiteY5" fmla="*/ 161202 h 210193"/>
                <a:gd name="connsiteX6" fmla="*/ 471489 w 471489"/>
                <a:gd name="connsiteY6" fmla="*/ 200667 h 210193"/>
                <a:gd name="connsiteX0" fmla="*/ 0 w 485776"/>
                <a:gd name="connsiteY0" fmla="*/ 176855 h 210193"/>
                <a:gd name="connsiteX1" fmla="*/ 100012 w 485776"/>
                <a:gd name="connsiteY1" fmla="*/ 210193 h 210193"/>
                <a:gd name="connsiteX2" fmla="*/ 142875 w 485776"/>
                <a:gd name="connsiteY2" fmla="*/ 642 h 210193"/>
                <a:gd name="connsiteX3" fmla="*/ 252411 w 485776"/>
                <a:gd name="connsiteY3" fmla="*/ 114322 h 210193"/>
                <a:gd name="connsiteX4" fmla="*/ 314322 w 485776"/>
                <a:gd name="connsiteY4" fmla="*/ 82187 h 210193"/>
                <a:gd name="connsiteX5" fmla="*/ 400050 w 485776"/>
                <a:gd name="connsiteY5" fmla="*/ 161202 h 210193"/>
                <a:gd name="connsiteX6" fmla="*/ 485776 w 485776"/>
                <a:gd name="connsiteY6" fmla="*/ 200667 h 210193"/>
                <a:gd name="connsiteX0" fmla="*/ 0 w 485776"/>
                <a:gd name="connsiteY0" fmla="*/ 176742 h 210080"/>
                <a:gd name="connsiteX1" fmla="*/ 100012 w 485776"/>
                <a:gd name="connsiteY1" fmla="*/ 210080 h 210080"/>
                <a:gd name="connsiteX2" fmla="*/ 142875 w 485776"/>
                <a:gd name="connsiteY2" fmla="*/ 529 h 210080"/>
                <a:gd name="connsiteX3" fmla="*/ 247648 w 485776"/>
                <a:gd name="connsiteY3" fmla="*/ 136821 h 210080"/>
                <a:gd name="connsiteX4" fmla="*/ 314322 w 485776"/>
                <a:gd name="connsiteY4" fmla="*/ 82074 h 210080"/>
                <a:gd name="connsiteX5" fmla="*/ 400050 w 485776"/>
                <a:gd name="connsiteY5" fmla="*/ 161089 h 210080"/>
                <a:gd name="connsiteX6" fmla="*/ 485776 w 485776"/>
                <a:gd name="connsiteY6" fmla="*/ 200554 h 210080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82001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  <a:gd name="connsiteX0" fmla="*/ 0 w 485776"/>
                <a:gd name="connsiteY0" fmla="*/ 176669 h 210007"/>
                <a:gd name="connsiteX1" fmla="*/ 100012 w 485776"/>
                <a:gd name="connsiteY1" fmla="*/ 210007 h 210007"/>
                <a:gd name="connsiteX2" fmla="*/ 142875 w 485776"/>
                <a:gd name="connsiteY2" fmla="*/ 456 h 210007"/>
                <a:gd name="connsiteX3" fmla="*/ 247648 w 485776"/>
                <a:gd name="connsiteY3" fmla="*/ 136748 h 210007"/>
                <a:gd name="connsiteX4" fmla="*/ 314322 w 485776"/>
                <a:gd name="connsiteY4" fmla="*/ 99767 h 210007"/>
                <a:gd name="connsiteX5" fmla="*/ 400050 w 485776"/>
                <a:gd name="connsiteY5" fmla="*/ 161016 h 210007"/>
                <a:gd name="connsiteX6" fmla="*/ 485776 w 485776"/>
                <a:gd name="connsiteY6" fmla="*/ 200481 h 2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6" h="210007">
                  <a:moveTo>
                    <a:pt x="0" y="176669"/>
                  </a:moveTo>
                  <a:cubicBezTo>
                    <a:pt x="26988" y="190957"/>
                    <a:pt x="53974" y="210006"/>
                    <a:pt x="100012" y="210007"/>
                  </a:cubicBezTo>
                  <a:cubicBezTo>
                    <a:pt x="115887" y="136982"/>
                    <a:pt x="103187" y="78244"/>
                    <a:pt x="142875" y="456"/>
                  </a:cubicBezTo>
                  <a:cubicBezTo>
                    <a:pt x="206375" y="-9069"/>
                    <a:pt x="203198" y="133932"/>
                    <a:pt x="247648" y="136748"/>
                  </a:cubicBezTo>
                  <a:cubicBezTo>
                    <a:pt x="274635" y="128811"/>
                    <a:pt x="263523" y="98179"/>
                    <a:pt x="314322" y="99767"/>
                  </a:cubicBezTo>
                  <a:cubicBezTo>
                    <a:pt x="317498" y="97488"/>
                    <a:pt x="354012" y="122916"/>
                    <a:pt x="400050" y="161016"/>
                  </a:cubicBezTo>
                  <a:cubicBezTo>
                    <a:pt x="447675" y="188708"/>
                    <a:pt x="457201" y="187326"/>
                    <a:pt x="485776" y="200481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4" name="Zástupný symbol pro obsah 2"/>
          <p:cNvSpPr txBox="1">
            <a:spLocks/>
          </p:cNvSpPr>
          <p:nvPr/>
        </p:nvSpPr>
        <p:spPr>
          <a:xfrm>
            <a:off x="827584" y="5817647"/>
            <a:ext cx="8000697" cy="85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tlak v plicních žilách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pulsuje mezi 1 a 6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(jako tlak v levé síni)</a:t>
            </a: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827584" y="1827174"/>
            <a:ext cx="8000697" cy="53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tlak v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pulmonalis</a:t>
            </a:r>
            <a:endParaRPr lang="cs-CZ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3" grpId="0"/>
      <p:bldP spid="64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ca92f57-ef8a-4d30-8c47-402bea96523f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6416</Words>
  <Application>Microsoft Office PowerPoint</Application>
  <PresentationFormat>Předvádění na obrazovce (4:3)</PresentationFormat>
  <Paragraphs>601</Paragraphs>
  <Slides>66</Slides>
  <Notes>65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Arial</vt:lpstr>
      <vt:lpstr>Calibri</vt:lpstr>
      <vt:lpstr>Cambria Math</vt:lpstr>
      <vt:lpstr>Motiv systému Office</vt:lpstr>
      <vt:lpstr>Regionální oběh  (plicní, kožní, svalový, mozkový, splanchnický)</vt:lpstr>
      <vt:lpstr>Prezentace aplikace PowerPoint</vt:lpstr>
      <vt:lpstr>Specifika oběhu orgány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Plicní oběh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Mozková cirkulace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Cirkulace splanchnikem</vt:lpstr>
      <vt:lpstr>Kožní oběh</vt:lpstr>
      <vt:lpstr>Kožní oběh</vt:lpstr>
      <vt:lpstr>Kožní oběh</vt:lpstr>
      <vt:lpstr>Kožní oběh</vt:lpstr>
      <vt:lpstr>Kožní oběh</vt:lpstr>
      <vt:lpstr>Kožní oběh</vt:lpstr>
      <vt:lpstr>Svalový oběh</vt:lpstr>
      <vt:lpstr>Svalový oběh</vt:lpstr>
      <vt:lpstr>Svalový oběh</vt:lpstr>
      <vt:lpstr>Svalový oběh</vt:lpstr>
      <vt:lpstr>Svalový oběh</vt:lpstr>
      <vt:lpstr>Svalový oběh</vt:lpstr>
      <vt:lpstr>Svalový oběh</vt:lpstr>
      <vt:lpstr>Svalový oběh</vt:lpstr>
      <vt:lpstr>Svalový oběh</vt:lpstr>
      <vt:lpstr>Svalový oběh</vt:lpstr>
      <vt:lpstr>Svalový oběh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krevního oběhu některými orgány</dc:title>
  <dc:creator>Markéta</dc:creator>
  <cp:lastModifiedBy>Dell_Bébarovi</cp:lastModifiedBy>
  <cp:revision>515</cp:revision>
  <dcterms:created xsi:type="dcterms:W3CDTF">2014-09-13T18:33:59Z</dcterms:created>
  <dcterms:modified xsi:type="dcterms:W3CDTF">2020-03-30T17:14:30Z</dcterms:modified>
</cp:coreProperties>
</file>