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sldIdLst>
    <p:sldId id="256" r:id="rId2"/>
    <p:sldId id="297" r:id="rId3"/>
    <p:sldId id="414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401" r:id="rId13"/>
    <p:sldId id="301" r:id="rId14"/>
    <p:sldId id="337" r:id="rId15"/>
    <p:sldId id="338" r:id="rId16"/>
    <p:sldId id="302" r:id="rId17"/>
    <p:sldId id="349" r:id="rId18"/>
    <p:sldId id="303" r:id="rId19"/>
    <p:sldId id="304" r:id="rId20"/>
    <p:sldId id="305" r:id="rId21"/>
    <p:sldId id="360" r:id="rId22"/>
    <p:sldId id="352" r:id="rId23"/>
    <p:sldId id="362" r:id="rId24"/>
    <p:sldId id="403" r:id="rId25"/>
    <p:sldId id="404" r:id="rId26"/>
    <p:sldId id="405" r:id="rId27"/>
    <p:sldId id="406" r:id="rId28"/>
    <p:sldId id="416" r:id="rId29"/>
    <p:sldId id="417" r:id="rId30"/>
    <p:sldId id="364" r:id="rId31"/>
    <p:sldId id="421" r:id="rId32"/>
    <p:sldId id="422" r:id="rId33"/>
    <p:sldId id="423" r:id="rId34"/>
    <p:sldId id="399" r:id="rId35"/>
    <p:sldId id="420" r:id="rId36"/>
    <p:sldId id="400" r:id="rId37"/>
    <p:sldId id="312" r:id="rId38"/>
    <p:sldId id="313" r:id="rId39"/>
    <p:sldId id="376" r:id="rId40"/>
    <p:sldId id="375" r:id="rId41"/>
    <p:sldId id="365" r:id="rId42"/>
    <p:sldId id="314" r:id="rId43"/>
    <p:sldId id="409" r:id="rId44"/>
    <p:sldId id="315" r:id="rId45"/>
    <p:sldId id="394" r:id="rId46"/>
    <p:sldId id="424" r:id="rId47"/>
    <p:sldId id="316" r:id="rId48"/>
    <p:sldId id="358" r:id="rId49"/>
    <p:sldId id="359" r:id="rId50"/>
    <p:sldId id="377" r:id="rId51"/>
    <p:sldId id="395" r:id="rId52"/>
    <p:sldId id="396" r:id="rId53"/>
    <p:sldId id="408" r:id="rId54"/>
    <p:sldId id="419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915" name="Freeform 1027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16" name="Freeform 1028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8917" name="Freeform 1029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8918" name="Freeform 1030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8919" name="Freeform 1031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8920" name="Freeform 1032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8921" name="Freeform 1033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8922" name="Freeform 1034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8923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Klepnutím upravíte styl předlohy nadpisu.</a:t>
            </a:r>
          </a:p>
        </p:txBody>
      </p:sp>
      <p:sp>
        <p:nvSpPr>
          <p:cNvPr id="38924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Klepnutím upravíte styl předlohy podnadpisu.</a:t>
            </a:r>
          </a:p>
        </p:txBody>
      </p:sp>
      <p:sp>
        <p:nvSpPr>
          <p:cNvPr id="38925" name="Rectangle 10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8926" name="Rectangle 10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8927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FAA4B4-9A4C-4E22-9168-1AD25926D3C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03EFF-238B-4E73-9B21-88B6DE0706B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3009A-6857-434F-A573-BCA0167BC54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1494-DA17-43B6-8ED9-559BDD01072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3ED39-BEDF-4A75-93F3-7F42EF1A584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6A3CB-543F-4C9F-97E4-604EC53CC5C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4615E-D5FB-47F4-A854-B3E2A1B31E2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241B-16D5-444C-B8E9-2A7CE189DE8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33D61-DCEB-4AD7-BDB5-DA3A4A3E49B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94E75-E8C7-48CE-BD46-DF831CC56D1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26E05-B2DF-44E6-9F87-A3951FACCBC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89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89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89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89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89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89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 předlohy nadpisu.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styly předlohy textu.</a:t>
            </a:r>
          </a:p>
          <a:p>
            <a:pPr lvl="1"/>
            <a:r>
              <a:rPr lang="en-CA" smtClean="0"/>
              <a:t>Druhá úroveň</a:t>
            </a:r>
          </a:p>
          <a:p>
            <a:pPr lvl="2"/>
            <a:r>
              <a:rPr lang="en-CA" smtClean="0"/>
              <a:t>Třetí úroveň</a:t>
            </a:r>
          </a:p>
          <a:p>
            <a:pPr lvl="3"/>
            <a:r>
              <a:rPr lang="en-CA" smtClean="0"/>
              <a:t>Čtvrtá úroveň</a:t>
            </a:r>
          </a:p>
          <a:p>
            <a:pPr lvl="4"/>
            <a:r>
              <a:rPr lang="en-CA" smtClean="0"/>
              <a:t>Pátá úroveň</a:t>
            </a:r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E433C4-33A0-493A-B38E-55CCB6E51302}" type="slidenum">
              <a:rPr lang="en-CA"/>
              <a:pPr/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0/07/Cataracts_due_to_Congenital_Rubella_Syndrome_(CRS)_PHIL_4284_lores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08720"/>
            <a:ext cx="7772400" cy="2160240"/>
          </a:xfrm>
        </p:spPr>
        <p:txBody>
          <a:bodyPr/>
          <a:lstStyle/>
          <a:p>
            <a:r>
              <a:rPr lang="cs-CZ" sz="7200" dirty="0" smtClean="0"/>
              <a:t>Vertikálně přenosné infekce</a:t>
            </a:r>
            <a:endParaRPr lang="cs-CZ" sz="7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971800"/>
            <a:ext cx="6553200" cy="312420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Lenka </a:t>
            </a:r>
            <a:r>
              <a:rPr lang="cs-CZ" dirty="0" err="1"/>
              <a:t>Krbková</a:t>
            </a:r>
            <a:endParaRPr lang="cs-CZ" dirty="0"/>
          </a:p>
          <a:p>
            <a:r>
              <a:rPr lang="cs-CZ" dirty="0"/>
              <a:t>Klinika dětských infekčních nemocí</a:t>
            </a:r>
          </a:p>
          <a:p>
            <a:r>
              <a:rPr lang="cs-CZ" dirty="0"/>
              <a:t>LF MU, Brno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Kongenitální defekty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a) srdeční vady (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arteriosus</a:t>
            </a:r>
            <a:r>
              <a:rPr lang="cs-CZ" dirty="0" smtClean="0"/>
              <a:t> </a:t>
            </a:r>
            <a:r>
              <a:rPr lang="cs-CZ" dirty="0" err="1" smtClean="0"/>
              <a:t>apertus</a:t>
            </a:r>
            <a:r>
              <a:rPr lang="cs-CZ" dirty="0" smtClean="0"/>
              <a:t>, </a:t>
            </a:r>
            <a:r>
              <a:rPr lang="cs-CZ" dirty="0" err="1" smtClean="0"/>
              <a:t>stenosis</a:t>
            </a:r>
            <a:r>
              <a:rPr lang="cs-CZ" dirty="0" smtClean="0"/>
              <a:t> </a:t>
            </a:r>
            <a:r>
              <a:rPr lang="cs-CZ" dirty="0" err="1" smtClean="0"/>
              <a:t>pulmonalis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b) postižení CNS (hydrocefalus, mikrocefalus, intrakraniální kalcifikace)</a:t>
            </a:r>
          </a:p>
          <a:p>
            <a:r>
              <a:rPr lang="cs-CZ" dirty="0" smtClean="0"/>
              <a:t>c) oční abnormality (katarakta, glaukom, </a:t>
            </a:r>
            <a:r>
              <a:rPr lang="cs-CZ" dirty="0" err="1" smtClean="0"/>
              <a:t>chorioretinitida</a:t>
            </a:r>
            <a:r>
              <a:rPr lang="cs-CZ" dirty="0" smtClean="0"/>
              <a:t>)</a:t>
            </a:r>
          </a:p>
          <a:p>
            <a:r>
              <a:rPr lang="cs-CZ" dirty="0" smtClean="0"/>
              <a:t>d) hluchota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chronické aktivní infekce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Hepatomegalie, žloutenka</a:t>
            </a:r>
          </a:p>
          <a:p>
            <a:r>
              <a:rPr lang="cs-CZ" dirty="0" smtClean="0"/>
              <a:t>Trombocytopenická purpura</a:t>
            </a:r>
          </a:p>
          <a:p>
            <a:r>
              <a:rPr lang="cs-CZ" dirty="0" err="1" smtClean="0"/>
              <a:t>Exantém</a:t>
            </a:r>
            <a:r>
              <a:rPr lang="cs-CZ" dirty="0" smtClean="0"/>
              <a:t> (petechiální, </a:t>
            </a:r>
            <a:r>
              <a:rPr lang="cs-CZ" dirty="0" err="1" smtClean="0"/>
              <a:t>pustulózní</a:t>
            </a:r>
            <a:r>
              <a:rPr lang="cs-CZ" dirty="0" smtClean="0"/>
              <a:t>, bulózní)</a:t>
            </a:r>
          </a:p>
          <a:p>
            <a:r>
              <a:rPr lang="cs-CZ" dirty="0" err="1" smtClean="0"/>
              <a:t>Pleocytóza</a:t>
            </a:r>
            <a:r>
              <a:rPr lang="cs-CZ" dirty="0" smtClean="0"/>
              <a:t> v </a:t>
            </a:r>
            <a:r>
              <a:rPr lang="cs-CZ" dirty="0" err="1" smtClean="0"/>
              <a:t>likvoru</a:t>
            </a:r>
            <a:endParaRPr lang="cs-CZ" dirty="0" smtClean="0"/>
          </a:p>
          <a:p>
            <a:r>
              <a:rPr lang="cs-CZ" dirty="0" smtClean="0"/>
              <a:t>Lytické změny kostí</a:t>
            </a:r>
          </a:p>
          <a:p>
            <a:r>
              <a:rPr lang="cs-CZ" dirty="0" smtClean="0"/>
              <a:t>Pneumonitida</a:t>
            </a:r>
          </a:p>
          <a:p>
            <a:r>
              <a:rPr lang="cs-CZ" dirty="0" smtClean="0"/>
              <a:t>Myokarditida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87760"/>
          </a:xfrm>
        </p:spPr>
        <p:txBody>
          <a:bodyPr/>
          <a:lstStyle/>
          <a:p>
            <a:r>
              <a:rPr lang="cs-CZ" dirty="0" smtClean="0"/>
              <a:t>Virové infekce v graviditě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10000" cy="4827240"/>
          </a:xfrm>
        </p:spPr>
        <p:txBody>
          <a:bodyPr/>
          <a:lstStyle/>
          <a:p>
            <a:r>
              <a:rPr lang="cs-CZ" b="1" dirty="0"/>
              <a:t>RNA viry</a:t>
            </a:r>
          </a:p>
          <a:p>
            <a:r>
              <a:rPr lang="cs-CZ" dirty="0" err="1"/>
              <a:t>Togaviridae</a:t>
            </a:r>
            <a:r>
              <a:rPr lang="cs-CZ" dirty="0"/>
              <a:t> (virus zarděnek)</a:t>
            </a:r>
          </a:p>
          <a:p>
            <a:r>
              <a:rPr lang="cs-CZ" dirty="0" err="1"/>
              <a:t>Picornaviridae</a:t>
            </a:r>
            <a:r>
              <a:rPr lang="cs-CZ" dirty="0"/>
              <a:t> (enteroviry)</a:t>
            </a:r>
          </a:p>
          <a:p>
            <a:r>
              <a:rPr lang="cs-CZ" dirty="0" err="1"/>
              <a:t>Flaviviridae</a:t>
            </a:r>
            <a:r>
              <a:rPr lang="cs-CZ" dirty="0"/>
              <a:t> (virus hepatitidy </a:t>
            </a:r>
            <a:r>
              <a:rPr lang="cs-CZ" dirty="0" smtClean="0"/>
              <a:t>C, ZIKV)</a:t>
            </a:r>
            <a:endParaRPr lang="cs-CZ" dirty="0"/>
          </a:p>
          <a:p>
            <a:r>
              <a:rPr lang="cs-CZ" dirty="0" err="1" smtClean="0"/>
              <a:t>Hepeviridae</a:t>
            </a:r>
            <a:r>
              <a:rPr lang="cs-CZ" dirty="0" smtClean="0"/>
              <a:t> </a:t>
            </a:r>
            <a:r>
              <a:rPr lang="cs-CZ" dirty="0"/>
              <a:t>(virus hepatitidy </a:t>
            </a:r>
            <a:r>
              <a:rPr lang="cs-CZ" dirty="0" smtClean="0"/>
              <a:t>E)</a:t>
            </a:r>
            <a:endParaRPr lang="cs-CZ" dirty="0"/>
          </a:p>
          <a:p>
            <a:r>
              <a:rPr lang="cs-CZ" dirty="0" err="1"/>
              <a:t>Retroviridae</a:t>
            </a:r>
            <a:r>
              <a:rPr lang="cs-CZ" dirty="0"/>
              <a:t> (HIV 1,2)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3810000" cy="4827240"/>
          </a:xfrm>
        </p:spPr>
        <p:txBody>
          <a:bodyPr/>
          <a:lstStyle/>
          <a:p>
            <a:r>
              <a:rPr lang="cs-CZ" b="1" dirty="0"/>
              <a:t>DNA viry</a:t>
            </a:r>
          </a:p>
          <a:p>
            <a:endParaRPr lang="cs-CZ" dirty="0"/>
          </a:p>
          <a:p>
            <a:r>
              <a:rPr lang="cs-CZ" dirty="0" err="1"/>
              <a:t>Herpesviridae</a:t>
            </a:r>
            <a:r>
              <a:rPr lang="cs-CZ" dirty="0"/>
              <a:t> (HSV, VZV, CMV)</a:t>
            </a:r>
          </a:p>
          <a:p>
            <a:r>
              <a:rPr lang="cs-CZ" dirty="0" err="1"/>
              <a:t>Parvoviridae</a:t>
            </a:r>
            <a:r>
              <a:rPr lang="cs-CZ" dirty="0"/>
              <a:t> (</a:t>
            </a:r>
            <a:r>
              <a:rPr lang="cs-CZ" dirty="0" err="1"/>
              <a:t>parvovirus</a:t>
            </a:r>
            <a:r>
              <a:rPr lang="cs-CZ" dirty="0"/>
              <a:t> B19)</a:t>
            </a:r>
          </a:p>
          <a:p>
            <a:r>
              <a:rPr lang="cs-CZ" dirty="0" err="1"/>
              <a:t>Hepadnaviridae</a:t>
            </a:r>
            <a:r>
              <a:rPr lang="cs-CZ" dirty="0"/>
              <a:t> (virus hepatitidy B)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3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Vrozený zarděnkový </a:t>
            </a:r>
            <a:r>
              <a:rPr lang="cs-CZ" dirty="0" err="1" smtClean="0"/>
              <a:t>sy</a:t>
            </a:r>
            <a:r>
              <a:rPr lang="cs-CZ" dirty="0" smtClean="0"/>
              <a:t> –</a:t>
            </a:r>
            <a:br>
              <a:rPr lang="cs-CZ" dirty="0" smtClean="0"/>
            </a:br>
            <a:r>
              <a:rPr lang="cs-CZ" dirty="0" smtClean="0"/>
              <a:t> I. trimestr</a:t>
            </a:r>
            <a:endParaRPr lang="cs-CZ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608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smtClean="0"/>
              <a:t>riziko spontánního abortu (20 </a:t>
            </a:r>
            <a:r>
              <a:rPr lang="cs-CZ" sz="2800" dirty="0"/>
              <a:t>%)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nebo velkých malformací (10-52 %)</a:t>
            </a:r>
          </a:p>
          <a:p>
            <a:pPr>
              <a:lnSpc>
                <a:spcPct val="80000"/>
              </a:lnSpc>
              <a:buNone/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b="1" dirty="0" smtClean="0"/>
              <a:t>Kongenitální postižení:</a:t>
            </a:r>
            <a:endParaRPr lang="cs-CZ" sz="2800" b="1" dirty="0"/>
          </a:p>
          <a:p>
            <a:pPr>
              <a:lnSpc>
                <a:spcPct val="80000"/>
              </a:lnSpc>
            </a:pPr>
            <a:r>
              <a:rPr lang="cs-CZ" sz="2800" dirty="0" smtClean="0"/>
              <a:t>srdeční vady (75 </a:t>
            </a:r>
            <a:r>
              <a:rPr lang="cs-CZ" sz="2800" dirty="0"/>
              <a:t>%)</a:t>
            </a:r>
          </a:p>
          <a:p>
            <a:pPr>
              <a:lnSpc>
                <a:spcPct val="80000"/>
              </a:lnSpc>
            </a:pPr>
            <a:r>
              <a:rPr lang="cs-CZ" sz="2800" dirty="0" err="1" smtClean="0"/>
              <a:t>intrauterinní</a:t>
            </a:r>
            <a:r>
              <a:rPr lang="cs-CZ" sz="2800" dirty="0" smtClean="0"/>
              <a:t> retardace růstu  (60 </a:t>
            </a:r>
            <a:r>
              <a:rPr lang="cs-CZ" sz="2800" dirty="0"/>
              <a:t>%)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trombocytopenická </a:t>
            </a:r>
            <a:r>
              <a:rPr lang="cs-CZ" sz="2800" dirty="0"/>
              <a:t>purpura </a:t>
            </a:r>
            <a:r>
              <a:rPr lang="cs-CZ" sz="2800" dirty="0" smtClean="0"/>
              <a:t> (</a:t>
            </a:r>
            <a:r>
              <a:rPr lang="cs-CZ" sz="2800" dirty="0"/>
              <a:t>55 %)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katarakta  (50 </a:t>
            </a:r>
            <a:r>
              <a:rPr lang="cs-CZ" sz="2800" dirty="0"/>
              <a:t>%)</a:t>
            </a:r>
          </a:p>
          <a:p>
            <a:pPr>
              <a:lnSpc>
                <a:spcPct val="80000"/>
              </a:lnSpc>
            </a:pPr>
            <a:r>
              <a:rPr lang="cs-CZ" sz="2800" dirty="0" err="1" smtClean="0"/>
              <a:t>mikroftalmie</a:t>
            </a:r>
            <a:r>
              <a:rPr lang="cs-CZ" sz="2800" dirty="0" smtClean="0"/>
              <a:t>  (18 </a:t>
            </a:r>
            <a:r>
              <a:rPr lang="cs-CZ" sz="2800" dirty="0"/>
              <a:t>%)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postižení dlouhých kostí  (22 </a:t>
            </a:r>
            <a:r>
              <a:rPr lang="cs-CZ" sz="2800" dirty="0"/>
              <a:t>%) „ celery-</a:t>
            </a:r>
            <a:r>
              <a:rPr lang="cs-CZ" sz="2800" dirty="0" err="1"/>
              <a:t>stick</a:t>
            </a:r>
            <a:r>
              <a:rPr lang="cs-CZ" sz="2800" dirty="0"/>
              <a:t>“ osteitis</a:t>
            </a:r>
          </a:p>
          <a:p>
            <a:pPr>
              <a:lnSpc>
                <a:spcPct val="80000"/>
              </a:lnSpc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Greggův</a:t>
            </a:r>
            <a:r>
              <a:rPr lang="cs-CZ" dirty="0" smtClean="0"/>
              <a:t>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typická zarděnková </a:t>
            </a:r>
            <a:r>
              <a:rPr lang="cs-CZ" dirty="0" err="1" smtClean="0"/>
              <a:t>embryopatie</a:t>
            </a:r>
            <a:endParaRPr lang="cs-CZ" dirty="0" smtClean="0"/>
          </a:p>
          <a:p>
            <a:r>
              <a:rPr lang="cs-CZ" dirty="0" smtClean="0"/>
              <a:t>Srdeční postižení (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arteriosus</a:t>
            </a:r>
            <a:r>
              <a:rPr lang="cs-CZ" dirty="0" smtClean="0"/>
              <a:t> </a:t>
            </a:r>
            <a:r>
              <a:rPr lang="cs-CZ" dirty="0" err="1" smtClean="0"/>
              <a:t>persistens</a:t>
            </a:r>
            <a:r>
              <a:rPr lang="cs-CZ" dirty="0" smtClean="0"/>
              <a:t> se stenózou plicnice)</a:t>
            </a:r>
          </a:p>
          <a:p>
            <a:endParaRPr lang="cs-CZ" dirty="0" smtClean="0"/>
          </a:p>
          <a:p>
            <a:r>
              <a:rPr lang="cs-CZ" dirty="0" smtClean="0"/>
              <a:t>Vrozená katarakta</a:t>
            </a:r>
          </a:p>
          <a:p>
            <a:endParaRPr lang="cs-CZ" dirty="0" smtClean="0"/>
          </a:p>
          <a:p>
            <a:r>
              <a:rPr lang="cs-CZ" dirty="0" smtClean="0"/>
              <a:t>Vrozená hluchota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ataracts due to Congenital Rubella Syndrome (CRS) PHIL 4284 lo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257032" cy="5638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Vrozená zarděnková </a:t>
            </a:r>
            <a:r>
              <a:rPr lang="cs-CZ" dirty="0" err="1" smtClean="0"/>
              <a:t>fetopatie</a:t>
            </a:r>
            <a:endParaRPr lang="cs-CZ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r>
              <a:rPr lang="cs-CZ" dirty="0" smtClean="0"/>
              <a:t>II. trimestr</a:t>
            </a:r>
          </a:p>
          <a:p>
            <a:r>
              <a:rPr lang="cs-CZ" dirty="0" smtClean="0"/>
              <a:t>Kongenitální defekty méně</a:t>
            </a:r>
          </a:p>
          <a:p>
            <a:r>
              <a:rPr lang="cs-CZ" dirty="0" smtClean="0"/>
              <a:t>Orgánové postižení: meningoencefalitida, myokarditida, hepatitida, purpura</a:t>
            </a:r>
          </a:p>
          <a:p>
            <a:pPr>
              <a:buNone/>
            </a:pPr>
            <a:endParaRPr lang="cs-CZ" dirty="0"/>
          </a:p>
          <a:p>
            <a:r>
              <a:rPr lang="cs-CZ" dirty="0" smtClean="0"/>
              <a:t>Percepční hluchota (vnitřní ucho, sluchová dráha: často se neprojeví měsíce nebo roky po narození)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Pozdní zarděnkové syndromy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Opožděný zarděnkový syndrom (po měsících – v  kojeneckém věku: recidivující </a:t>
            </a:r>
            <a:r>
              <a:rPr lang="cs-CZ" dirty="0" err="1" smtClean="0"/>
              <a:t>infekty</a:t>
            </a:r>
            <a:r>
              <a:rPr lang="cs-CZ" dirty="0" smtClean="0"/>
              <a:t> – pneumonie, CNS, </a:t>
            </a:r>
            <a:r>
              <a:rPr lang="cs-CZ" dirty="0" err="1" smtClean="0"/>
              <a:t>exantémy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Pozdní zarděnkový syndrom (postižení po letech – postižení sluchu, ADHD </a:t>
            </a:r>
            <a:r>
              <a:rPr lang="cs-CZ" dirty="0" err="1" smtClean="0"/>
              <a:t>sy</a:t>
            </a:r>
            <a:r>
              <a:rPr lang="cs-CZ" dirty="0" smtClean="0"/>
              <a:t>, progresivní encefalopatie = </a:t>
            </a:r>
            <a:r>
              <a:rPr lang="cs-CZ" i="1" dirty="0" smtClean="0"/>
              <a:t>SSPE</a:t>
            </a:r>
            <a:r>
              <a:rPr lang="cs-CZ" dirty="0" smtClean="0"/>
              <a:t>?, diabetes, růstová retardace)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Vrozený zarděnkový syndrom</a:t>
            </a:r>
            <a:endParaRPr lang="cs-CZ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/>
              <a:t>Novorozenec  vylučuje velké množství viru dlouho po narození (6 – 12 měsíců)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 smtClean="0"/>
              <a:t>Infekce plodu při reinfekci matky je vzácná x</a:t>
            </a:r>
          </a:p>
          <a:p>
            <a:r>
              <a:rPr lang="cs-CZ" sz="2800" dirty="0" smtClean="0"/>
              <a:t>Infekce dítěte s VZ syndromem byly popsány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 smtClean="0"/>
              <a:t>Prevence:  živá </a:t>
            </a:r>
            <a:r>
              <a:rPr lang="cs-CZ" sz="2800" dirty="0" err="1" smtClean="0"/>
              <a:t>atenuovaná</a:t>
            </a:r>
            <a:r>
              <a:rPr lang="cs-CZ" sz="2800" dirty="0" smtClean="0"/>
              <a:t> vakcína (MMR) </a:t>
            </a:r>
          </a:p>
          <a:p>
            <a:r>
              <a:rPr lang="cs-CZ" sz="2800" dirty="0" smtClean="0"/>
              <a:t>Nepodává se těhotným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Vrozená </a:t>
            </a:r>
            <a:r>
              <a:rPr lang="cs-CZ" dirty="0"/>
              <a:t>CMV </a:t>
            </a:r>
            <a:r>
              <a:rPr lang="cs-CZ" dirty="0" smtClean="0"/>
              <a:t>infekce</a:t>
            </a:r>
            <a:endParaRPr lang="cs-CZ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8736"/>
            <a:ext cx="7772400" cy="4667264"/>
          </a:xfrm>
        </p:spPr>
        <p:txBody>
          <a:bodyPr/>
          <a:lstStyle/>
          <a:p>
            <a:r>
              <a:rPr lang="cs-CZ" dirty="0" smtClean="0"/>
              <a:t>Vertikální přenos u </a:t>
            </a:r>
            <a:r>
              <a:rPr lang="cs-CZ" dirty="0" err="1" smtClean="0"/>
              <a:t>primoinfekce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	(40 %- 55 %), </a:t>
            </a:r>
            <a:r>
              <a:rPr lang="cs-CZ" dirty="0" err="1" smtClean="0"/>
              <a:t>séropozitivní</a:t>
            </a:r>
            <a:r>
              <a:rPr lang="cs-CZ" dirty="0" smtClean="0"/>
              <a:t> matky 0,5 %</a:t>
            </a:r>
          </a:p>
          <a:p>
            <a:r>
              <a:rPr lang="cs-CZ" b="1" dirty="0" smtClean="0"/>
              <a:t>85 % asymptomatických </a:t>
            </a:r>
            <a:r>
              <a:rPr lang="cs-CZ" dirty="0" smtClean="0"/>
              <a:t>po narození:</a:t>
            </a:r>
          </a:p>
          <a:p>
            <a:pPr>
              <a:buNone/>
            </a:pPr>
            <a:r>
              <a:rPr lang="cs-CZ" dirty="0" smtClean="0"/>
              <a:t>  	z nich: 5 – 10 % má pozdní poruchu sluchu</a:t>
            </a:r>
          </a:p>
          <a:p>
            <a:r>
              <a:rPr lang="cs-CZ" b="1" dirty="0" smtClean="0"/>
              <a:t>15 % těžce postižených </a:t>
            </a:r>
            <a:r>
              <a:rPr lang="cs-CZ" dirty="0" smtClean="0"/>
              <a:t>po narození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Nejčastější příčinou poruch sluchu </a:t>
            </a:r>
          </a:p>
          <a:p>
            <a:r>
              <a:rPr lang="cs-CZ" dirty="0" smtClean="0"/>
              <a:t>USA: 8 000 dětí s následky ročně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Intrauterinní</a:t>
            </a:r>
            <a:r>
              <a:rPr lang="cs-CZ" dirty="0" smtClean="0"/>
              <a:t> infekce</a:t>
            </a:r>
            <a:endParaRPr lang="cs-CZ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Některá patogenní agens jsou spojena se specifickými syndromy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smtClean="0"/>
              <a:t>Mnoho infekcí se projeví nespecificky: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	</a:t>
            </a:r>
            <a:r>
              <a:rPr lang="cs-CZ" dirty="0" err="1" smtClean="0"/>
              <a:t>hepatosplenomegalie</a:t>
            </a:r>
            <a:r>
              <a:rPr lang="cs-CZ" dirty="0" smtClean="0"/>
              <a:t> a petechiální </a:t>
            </a:r>
            <a:r>
              <a:rPr lang="cs-CZ" dirty="0" err="1" smtClean="0"/>
              <a:t>exantém</a:t>
            </a:r>
            <a:endParaRPr lang="cs-CZ" dirty="0" smtClean="0"/>
          </a:p>
          <a:p>
            <a:pPr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b="1" dirty="0" smtClean="0"/>
              <a:t>Specifická diagnóza závisí na detekci </a:t>
            </a:r>
            <a:r>
              <a:rPr lang="cs-CZ" b="1" dirty="0" err="1" smtClean="0"/>
              <a:t>IgM</a:t>
            </a:r>
            <a:r>
              <a:rPr lang="cs-CZ" b="1" dirty="0" smtClean="0"/>
              <a:t> protilátek ve fetální nebo umbilikální krvi, přímém průkazu agens, jeho antigenu nebo genomu	</a:t>
            </a:r>
            <a:endParaRPr lang="cs-CZ" b="1" dirty="0"/>
          </a:p>
          <a:p>
            <a:pPr>
              <a:lnSpc>
                <a:spcPct val="90000"/>
              </a:lnSpc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Vrozená CMV infekce</a:t>
            </a:r>
            <a:endParaRPr lang="cs-CZ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714488"/>
            <a:ext cx="7772400" cy="471490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err="1" smtClean="0"/>
              <a:t>Hepatosplenomegalie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smtClean="0"/>
              <a:t>Petechiální </a:t>
            </a:r>
            <a:r>
              <a:rPr lang="cs-CZ" sz="2800" dirty="0" err="1" smtClean="0"/>
              <a:t>exantém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smtClean="0"/>
              <a:t>Ztráta sluchu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err="1" smtClean="0"/>
              <a:t>Chorioretinitida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smtClean="0"/>
              <a:t>Závažná psychomotorická retardace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smtClean="0"/>
              <a:t>Hydrocefalus</a:t>
            </a:r>
            <a:endParaRPr lang="cs-CZ" sz="2800" dirty="0"/>
          </a:p>
          <a:p>
            <a:pPr>
              <a:lnSpc>
                <a:spcPct val="90000"/>
              </a:lnSpc>
            </a:pPr>
            <a:endParaRPr lang="cs-CZ" sz="2800" b="1" dirty="0" smtClean="0"/>
          </a:p>
          <a:p>
            <a:pPr>
              <a:lnSpc>
                <a:spcPct val="90000"/>
              </a:lnSpc>
            </a:pPr>
            <a:r>
              <a:rPr lang="cs-CZ" sz="2800" b="1" dirty="0" smtClean="0"/>
              <a:t>Prevence: žádná</a:t>
            </a:r>
            <a:endParaRPr lang="cs-CZ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dirty="0"/>
              <a:t> </a:t>
            </a:r>
            <a:r>
              <a:rPr lang="cs-CZ" sz="2400" i="1" dirty="0" smtClean="0"/>
              <a:t>Snímek 21 – petechiální </a:t>
            </a:r>
            <a:r>
              <a:rPr lang="cs-CZ" sz="2400" i="1" dirty="0" err="1" smtClean="0"/>
              <a:t>exantém</a:t>
            </a:r>
            <a:r>
              <a:rPr lang="cs-CZ" sz="2400" i="1" dirty="0" smtClean="0"/>
              <a:t> u vrozené CMV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kumenty\Obrázky\Obrázky_2005\CMV_petechi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vrozené CMV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r>
              <a:rPr lang="cs-CZ" dirty="0" smtClean="0"/>
              <a:t>Lidský CMV imunoglobulin (</a:t>
            </a:r>
            <a:r>
              <a:rPr lang="cs-CZ" dirty="0" err="1" smtClean="0"/>
              <a:t>Cytotect</a:t>
            </a:r>
            <a:r>
              <a:rPr lang="cs-CZ" dirty="0" smtClean="0"/>
              <a:t>) ?</a:t>
            </a:r>
          </a:p>
          <a:p>
            <a:endParaRPr lang="cs-CZ" dirty="0" smtClean="0"/>
          </a:p>
          <a:p>
            <a:r>
              <a:rPr lang="cs-CZ" dirty="0" err="1" smtClean="0"/>
              <a:t>Ganciclovir</a:t>
            </a:r>
            <a:r>
              <a:rPr lang="cs-CZ" dirty="0" smtClean="0"/>
              <a:t> (</a:t>
            </a:r>
            <a:r>
              <a:rPr lang="cs-CZ" dirty="0" err="1" smtClean="0"/>
              <a:t>Cymevene</a:t>
            </a:r>
            <a:r>
              <a:rPr lang="cs-CZ" dirty="0" smtClean="0"/>
              <a:t>) 6mg/kg á 12 hod</a:t>
            </a:r>
          </a:p>
          <a:p>
            <a:pPr>
              <a:buNone/>
            </a:pPr>
            <a:r>
              <a:rPr lang="cs-CZ" dirty="0" smtClean="0"/>
              <a:t>					        6 týdnů </a:t>
            </a:r>
            <a:r>
              <a:rPr lang="cs-CZ" dirty="0" err="1" smtClean="0"/>
              <a:t>i.v</a:t>
            </a:r>
            <a:r>
              <a:rPr lang="cs-CZ" dirty="0" smtClean="0"/>
              <a:t>. (</a:t>
            </a:r>
            <a:r>
              <a:rPr lang="cs-CZ" b="1" dirty="0" smtClean="0"/>
              <a:t>44 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Valganciclovir</a:t>
            </a:r>
            <a:r>
              <a:rPr lang="cs-CZ" dirty="0" smtClean="0"/>
              <a:t> (</a:t>
            </a:r>
            <a:r>
              <a:rPr lang="cs-CZ" dirty="0" err="1" smtClean="0"/>
              <a:t>Valcyte</a:t>
            </a:r>
            <a:r>
              <a:rPr lang="cs-CZ" dirty="0" smtClean="0"/>
              <a:t>, </a:t>
            </a:r>
            <a:r>
              <a:rPr lang="cs-CZ" dirty="0" err="1" smtClean="0"/>
              <a:t>Cymeval</a:t>
            </a:r>
            <a:r>
              <a:rPr lang="cs-CZ" dirty="0" smtClean="0"/>
              <a:t>) </a:t>
            </a:r>
            <a:r>
              <a:rPr lang="cs-CZ" dirty="0" err="1" smtClean="0"/>
              <a:t>p.o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Aciclovir</a:t>
            </a:r>
            <a:r>
              <a:rPr lang="cs-CZ" dirty="0" smtClean="0"/>
              <a:t> (</a:t>
            </a:r>
            <a:r>
              <a:rPr lang="cs-CZ" dirty="0" err="1" smtClean="0"/>
              <a:t>Zovirax</a:t>
            </a:r>
            <a:r>
              <a:rPr lang="cs-CZ" dirty="0" smtClean="0"/>
              <a:t>, </a:t>
            </a:r>
            <a:r>
              <a:rPr lang="cs-CZ" dirty="0" err="1" smtClean="0"/>
              <a:t>Herpesin</a:t>
            </a:r>
            <a:r>
              <a:rPr lang="cs-CZ" dirty="0" smtClean="0"/>
              <a:t>) 10 mg/kg?</a:t>
            </a:r>
            <a:endParaRPr lang="cs-CZ" dirty="0"/>
          </a:p>
          <a:p>
            <a:pPr>
              <a:buNone/>
            </a:pPr>
            <a:r>
              <a:rPr lang="cs-CZ" dirty="0" smtClean="0"/>
              <a:t>					         	</a:t>
            </a:r>
            <a:r>
              <a:rPr lang="cs-CZ" b="1" dirty="0" smtClean="0"/>
              <a:t>(11 </a:t>
            </a:r>
            <a:r>
              <a:rPr lang="cs-CZ" b="1" dirty="0" err="1" smtClean="0"/>
              <a:t>měs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Postnatální </a:t>
            </a:r>
            <a:r>
              <a:rPr lang="cs-CZ" dirty="0" err="1" smtClean="0"/>
              <a:t>screening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(terciární)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43116"/>
            <a:ext cx="7772400" cy="4286280"/>
          </a:xfrm>
        </p:spPr>
        <p:txBody>
          <a:bodyPr/>
          <a:lstStyle/>
          <a:p>
            <a:r>
              <a:rPr lang="cs-CZ" dirty="0" err="1" smtClean="0"/>
              <a:t>Otoakustické</a:t>
            </a:r>
            <a:r>
              <a:rPr lang="cs-CZ" dirty="0" smtClean="0"/>
              <a:t> emise (</a:t>
            </a:r>
            <a:r>
              <a:rPr lang="cs-CZ" b="1" dirty="0" smtClean="0"/>
              <a:t>OAE </a:t>
            </a:r>
            <a:r>
              <a:rPr lang="cs-CZ" b="1" dirty="0" err="1" smtClean="0"/>
              <a:t>bilat</a:t>
            </a:r>
            <a:r>
              <a:rPr lang="cs-CZ" b="1" dirty="0" smtClean="0"/>
              <a:t> výbavné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CMV DNA – v prvních 2 týdnech života</a:t>
            </a:r>
          </a:p>
          <a:p>
            <a:pPr>
              <a:buNone/>
            </a:pPr>
            <a:r>
              <a:rPr lang="cs-CZ" dirty="0" smtClean="0"/>
              <a:t>    v moči a ve slinách   (</a:t>
            </a:r>
            <a:r>
              <a:rPr lang="cs-CZ" b="1" dirty="0" smtClean="0"/>
              <a:t>za 3 </a:t>
            </a:r>
            <a:r>
              <a:rPr lang="cs-CZ" b="1" dirty="0" err="1" smtClean="0"/>
              <a:t>měs</a:t>
            </a:r>
            <a:r>
              <a:rPr lang="cs-CZ" b="1" dirty="0" smtClean="0"/>
              <a:t> </a:t>
            </a:r>
            <a:r>
              <a:rPr lang="cs-CZ" b="1" dirty="0" err="1" smtClean="0"/>
              <a:t>neg</a:t>
            </a:r>
            <a:r>
              <a:rPr lang="cs-CZ" dirty="0" smtClean="0"/>
              <a:t>)</a:t>
            </a:r>
          </a:p>
          <a:p>
            <a:r>
              <a:rPr lang="cs-CZ" dirty="0" smtClean="0"/>
              <a:t>Oční vyšetření (</a:t>
            </a:r>
            <a:r>
              <a:rPr lang="cs-CZ" b="1" dirty="0" err="1" smtClean="0"/>
              <a:t>neg</a:t>
            </a:r>
            <a:r>
              <a:rPr lang="cs-CZ" b="1" dirty="0" smtClean="0"/>
              <a:t>)</a:t>
            </a:r>
            <a:endParaRPr lang="cs-CZ" dirty="0" smtClean="0"/>
          </a:p>
          <a:p>
            <a:r>
              <a:rPr lang="cs-CZ" dirty="0" smtClean="0"/>
              <a:t>Zobrazovací metody – CNS (</a:t>
            </a:r>
            <a:r>
              <a:rPr lang="cs-CZ" b="1" dirty="0" smtClean="0"/>
              <a:t>stacionárně prostornější komorový systém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sz="2800" i="1" dirty="0" err="1" smtClean="0"/>
              <a:t>Barbi</a:t>
            </a:r>
            <a:r>
              <a:rPr lang="cs-CZ" sz="2800" i="1" dirty="0" smtClean="0"/>
              <a:t> et al. 2006: novorozenecký </a:t>
            </a:r>
            <a:r>
              <a:rPr lang="cs-CZ" sz="2800" i="1" dirty="0" err="1" smtClean="0"/>
              <a:t>screening</a:t>
            </a:r>
            <a:endParaRPr lang="cs-CZ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Vrozená VZV infekce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680520"/>
          </a:xfrm>
        </p:spPr>
        <p:txBody>
          <a:bodyPr/>
          <a:lstStyle/>
          <a:p>
            <a:r>
              <a:rPr lang="cs-CZ" dirty="0" smtClean="0"/>
              <a:t>Vrozený </a:t>
            </a:r>
            <a:r>
              <a:rPr lang="cs-CZ" dirty="0" err="1" smtClean="0"/>
              <a:t>varicelózní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r>
              <a:rPr lang="cs-CZ" dirty="0" smtClean="0"/>
              <a:t>: </a:t>
            </a:r>
            <a:r>
              <a:rPr lang="cs-CZ" dirty="0" err="1"/>
              <a:t>microcefalie</a:t>
            </a:r>
            <a:r>
              <a:rPr lang="cs-CZ" dirty="0"/>
              <a:t>, </a:t>
            </a:r>
            <a:r>
              <a:rPr lang="cs-CZ" dirty="0" err="1"/>
              <a:t>hypoplázie</a:t>
            </a:r>
            <a:r>
              <a:rPr lang="cs-CZ" dirty="0"/>
              <a:t> končetin, </a:t>
            </a:r>
            <a:r>
              <a:rPr lang="cs-CZ" dirty="0" err="1"/>
              <a:t>chorioretinitida</a:t>
            </a:r>
            <a:r>
              <a:rPr lang="cs-CZ" dirty="0"/>
              <a:t>, atrofie optiku, mentální </a:t>
            </a:r>
            <a:r>
              <a:rPr lang="cs-CZ" dirty="0" smtClean="0"/>
              <a:t>retardace</a:t>
            </a:r>
          </a:p>
          <a:p>
            <a:r>
              <a:rPr lang="cs-CZ" dirty="0" smtClean="0"/>
              <a:t>Neonatální varicela: </a:t>
            </a:r>
            <a:r>
              <a:rPr lang="cs-CZ" dirty="0" err="1" smtClean="0"/>
              <a:t>mitigovaný</a:t>
            </a:r>
            <a:r>
              <a:rPr lang="cs-CZ" dirty="0" smtClean="0"/>
              <a:t> </a:t>
            </a:r>
            <a:r>
              <a:rPr lang="cs-CZ" dirty="0" err="1"/>
              <a:t>varicelózní</a:t>
            </a:r>
            <a:r>
              <a:rPr lang="cs-CZ" dirty="0"/>
              <a:t> </a:t>
            </a:r>
            <a:r>
              <a:rPr lang="cs-CZ" dirty="0" err="1"/>
              <a:t>exantém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/>
              <a:t>do 10 dnů po </a:t>
            </a:r>
            <a:r>
              <a:rPr lang="cs-CZ" dirty="0" smtClean="0"/>
              <a:t>narození), petechie, horečka, </a:t>
            </a:r>
            <a:r>
              <a:rPr lang="cs-CZ" dirty="0" err="1" smtClean="0"/>
              <a:t>varicelózní</a:t>
            </a:r>
            <a:r>
              <a:rPr lang="cs-CZ" dirty="0" smtClean="0"/>
              <a:t> </a:t>
            </a:r>
            <a:r>
              <a:rPr lang="cs-CZ" dirty="0"/>
              <a:t>primární pneumonie (atypická)</a:t>
            </a:r>
          </a:p>
          <a:p>
            <a:r>
              <a:rPr lang="cs-CZ" sz="2400" i="1" dirty="0" smtClean="0"/>
              <a:t>Snímek 25 – </a:t>
            </a:r>
            <a:r>
              <a:rPr lang="cs-CZ" sz="2400" i="1" dirty="0" err="1" smtClean="0"/>
              <a:t>mitigovaný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varicelózní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exantém</a:t>
            </a:r>
            <a:r>
              <a:rPr lang="cs-CZ" sz="2400" i="1" dirty="0" smtClean="0"/>
              <a:t> (2-měsíční kojenec, ale podobný by byl u novorozence)</a:t>
            </a:r>
            <a:endParaRPr 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ovorozenecká varicell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1750"/>
            <a:ext cx="9101137" cy="682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04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Specifický VZV problém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/>
              <a:t>Varicela matky 5 dní před porodem a </a:t>
            </a:r>
          </a:p>
          <a:p>
            <a:pPr>
              <a:lnSpc>
                <a:spcPct val="90000"/>
              </a:lnSpc>
              <a:buNone/>
            </a:pPr>
            <a:r>
              <a:rPr lang="cs-CZ" b="1" dirty="0"/>
              <a:t>	2 dny po porodu:</a:t>
            </a:r>
          </a:p>
          <a:p>
            <a:pPr>
              <a:lnSpc>
                <a:spcPct val="90000"/>
              </a:lnSpc>
            </a:pPr>
            <a:r>
              <a:rPr lang="cs-CZ" dirty="0"/>
              <a:t>riziko hemoragické nebo viscerální varicely (mortalita 30 %)</a:t>
            </a:r>
          </a:p>
          <a:p>
            <a:pPr>
              <a:lnSpc>
                <a:spcPct val="90000"/>
              </a:lnSpc>
            </a:pPr>
            <a:r>
              <a:rPr lang="cs-CZ" dirty="0"/>
              <a:t>aplikace ZIG/</a:t>
            </a:r>
            <a:r>
              <a:rPr lang="cs-CZ" dirty="0" err="1"/>
              <a:t>Varitect</a:t>
            </a:r>
            <a:r>
              <a:rPr lang="cs-CZ" dirty="0"/>
              <a:t> </a:t>
            </a:r>
            <a:r>
              <a:rPr lang="cs-CZ" dirty="0" err="1"/>
              <a:t>i.v</a:t>
            </a:r>
            <a:r>
              <a:rPr lang="cs-CZ" dirty="0"/>
              <a:t>. do 72 hodin</a:t>
            </a:r>
          </a:p>
          <a:p>
            <a:pPr>
              <a:lnSpc>
                <a:spcPct val="90000"/>
              </a:lnSpc>
            </a:pPr>
            <a:r>
              <a:rPr lang="cs-CZ" dirty="0"/>
              <a:t>riziko rozvoje herpes </a:t>
            </a:r>
            <a:r>
              <a:rPr lang="cs-CZ" dirty="0" err="1"/>
              <a:t>zoster</a:t>
            </a:r>
            <a:r>
              <a:rPr lang="cs-CZ" dirty="0"/>
              <a:t> 3 až 6 měsíců </a:t>
            </a:r>
          </a:p>
          <a:p>
            <a:pPr>
              <a:lnSpc>
                <a:spcPct val="90000"/>
              </a:lnSpc>
              <a:buNone/>
            </a:pPr>
            <a:r>
              <a:rPr lang="cs-CZ" dirty="0"/>
              <a:t>    po porodu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2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Vrozená infekce </a:t>
            </a:r>
            <a:r>
              <a:rPr lang="cs-CZ" dirty="0" err="1" smtClean="0"/>
              <a:t>parvovirem</a:t>
            </a:r>
            <a:r>
              <a:rPr lang="cs-CZ" dirty="0" smtClean="0"/>
              <a:t> B19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méně než 5 % infekcí v graviditě</a:t>
            </a:r>
          </a:p>
          <a:p>
            <a:pPr lvl="0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intrauterinní odumření </a:t>
            </a:r>
            <a:r>
              <a:rPr lang="cs-CZ" dirty="0" smtClean="0">
                <a:solidFill>
                  <a:srgbClr val="FFFFFF"/>
                </a:solidFill>
              </a:rPr>
              <a:t>plodu (infekce v I. a II. trimestru)</a:t>
            </a:r>
            <a:endParaRPr lang="cs-CZ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předčasný </a:t>
            </a:r>
            <a:r>
              <a:rPr lang="cs-CZ" dirty="0" smtClean="0">
                <a:solidFill>
                  <a:srgbClr val="FFFFFF"/>
                </a:solidFill>
              </a:rPr>
              <a:t>porod</a:t>
            </a:r>
          </a:p>
          <a:p>
            <a:pPr lvl="0">
              <a:lnSpc>
                <a:spcPct val="90000"/>
              </a:lnSpc>
            </a:pPr>
            <a:endParaRPr lang="cs-CZ" dirty="0">
              <a:solidFill>
                <a:srgbClr val="FFFFFF"/>
              </a:solidFill>
            </a:endParaRPr>
          </a:p>
          <a:p>
            <a:r>
              <a:rPr lang="cs-CZ" dirty="0" smtClean="0"/>
              <a:t>NIHF = </a:t>
            </a:r>
            <a:r>
              <a:rPr lang="cs-CZ" dirty="0" err="1" smtClean="0"/>
              <a:t>nonimmune</a:t>
            </a:r>
            <a:r>
              <a:rPr lang="cs-CZ" dirty="0" smtClean="0"/>
              <a:t> hydrops </a:t>
            </a:r>
            <a:r>
              <a:rPr lang="cs-CZ" dirty="0" err="1" smtClean="0"/>
              <a:t>fetalis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15-27 % NIHF je způsoben </a:t>
            </a:r>
            <a:r>
              <a:rPr lang="cs-CZ" dirty="0" err="1" smtClean="0"/>
              <a:t>parvo</a:t>
            </a:r>
            <a:r>
              <a:rPr lang="cs-CZ" dirty="0" smtClean="0"/>
              <a:t> B 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4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Vrozená infekce </a:t>
            </a:r>
            <a:r>
              <a:rPr lang="cs-CZ" dirty="0" err="1" smtClean="0"/>
              <a:t>parvovirem</a:t>
            </a:r>
            <a:r>
              <a:rPr lang="cs-CZ" dirty="0" smtClean="0"/>
              <a:t> B19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75252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b="1" dirty="0">
                <a:solidFill>
                  <a:srgbClr val="FFFFFF"/>
                </a:solidFill>
              </a:rPr>
              <a:t>hydrops </a:t>
            </a:r>
            <a:r>
              <a:rPr lang="cs-CZ" b="1" dirty="0" err="1">
                <a:solidFill>
                  <a:srgbClr val="FFFFFF"/>
                </a:solidFill>
              </a:rPr>
              <a:t>fetalis</a:t>
            </a:r>
            <a:r>
              <a:rPr lang="cs-CZ" dirty="0">
                <a:solidFill>
                  <a:srgbClr val="FFFFFF"/>
                </a:solidFill>
              </a:rPr>
              <a:t> (virová DNA v tkáních, typické intranukleární inkluze v </a:t>
            </a:r>
            <a:r>
              <a:rPr lang="cs-CZ" dirty="0" err="1">
                <a:solidFill>
                  <a:srgbClr val="FFFFFF"/>
                </a:solidFill>
              </a:rPr>
              <a:t>ery</a:t>
            </a:r>
            <a:r>
              <a:rPr lang="cs-CZ" dirty="0">
                <a:solidFill>
                  <a:srgbClr val="FFFFFF"/>
                </a:solidFill>
              </a:rPr>
              <a:t> prekursorech, krátce žijící </a:t>
            </a:r>
            <a:r>
              <a:rPr lang="cs-CZ" dirty="0" err="1">
                <a:solidFill>
                  <a:srgbClr val="FFFFFF"/>
                </a:solidFill>
              </a:rPr>
              <a:t>ery</a:t>
            </a:r>
            <a:r>
              <a:rPr lang="cs-CZ" dirty="0">
                <a:solidFill>
                  <a:srgbClr val="FFFFFF"/>
                </a:solidFill>
              </a:rPr>
              <a:t>, rychle se zvětšující objem </a:t>
            </a:r>
            <a:r>
              <a:rPr lang="cs-CZ" dirty="0" err="1">
                <a:solidFill>
                  <a:srgbClr val="FFFFFF"/>
                </a:solidFill>
              </a:rPr>
              <a:t>ery</a:t>
            </a:r>
            <a:r>
              <a:rPr lang="cs-CZ" dirty="0">
                <a:solidFill>
                  <a:srgbClr val="FFFFFF"/>
                </a:solidFill>
              </a:rPr>
              <a:t>, neúčinná imunitní odpověď vedoucí k chronické infekci</a:t>
            </a:r>
            <a:r>
              <a:rPr lang="cs-CZ" dirty="0" smtClean="0">
                <a:solidFill>
                  <a:srgbClr val="FFFFFF"/>
                </a:solidFill>
              </a:rPr>
              <a:t>)</a:t>
            </a:r>
          </a:p>
          <a:p>
            <a:pPr lvl="0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t</a:t>
            </a:r>
            <a:r>
              <a:rPr lang="cs-CZ" dirty="0" smtClean="0">
                <a:solidFill>
                  <a:srgbClr val="FFFFFF"/>
                </a:solidFill>
              </a:rPr>
              <a:t>ěžká anémie</a:t>
            </a:r>
            <a:endParaRPr lang="cs-CZ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ascites plodu</a:t>
            </a:r>
          </a:p>
          <a:p>
            <a:pPr lvl="0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zánětlivé změny v myokardu </a:t>
            </a:r>
            <a:r>
              <a:rPr lang="cs-CZ" dirty="0" smtClean="0">
                <a:solidFill>
                  <a:srgbClr val="FFFFFF"/>
                </a:solidFill>
              </a:rPr>
              <a:t>→ </a:t>
            </a:r>
            <a:r>
              <a:rPr lang="cs-CZ" dirty="0">
                <a:solidFill>
                  <a:srgbClr val="FFFFFF"/>
                </a:solidFill>
              </a:rPr>
              <a:t>srdeční </a:t>
            </a:r>
            <a:r>
              <a:rPr lang="cs-CZ" dirty="0" smtClean="0">
                <a:solidFill>
                  <a:srgbClr val="FFFFFF"/>
                </a:solidFill>
              </a:rPr>
              <a:t>selhání → anasarka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8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59768"/>
          </a:xfrm>
        </p:spPr>
        <p:txBody>
          <a:bodyPr/>
          <a:lstStyle/>
          <a:p>
            <a:r>
              <a:rPr lang="cs-CZ" dirty="0" smtClean="0"/>
              <a:t>Vrozené ENT infekce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5112568"/>
          </a:xfrm>
        </p:spPr>
        <p:txBody>
          <a:bodyPr/>
          <a:lstStyle/>
          <a:p>
            <a:r>
              <a:rPr lang="cs-CZ" dirty="0" err="1" smtClean="0"/>
              <a:t>Transplacentární</a:t>
            </a:r>
            <a:r>
              <a:rPr lang="cs-CZ" dirty="0" smtClean="0"/>
              <a:t> přenos vzácný</a:t>
            </a:r>
          </a:p>
          <a:p>
            <a:r>
              <a:rPr lang="cs-CZ" b="1" dirty="0" err="1" smtClean="0"/>
              <a:t>Coxsackie</a:t>
            </a:r>
            <a:r>
              <a:rPr lang="cs-CZ" b="1" dirty="0" smtClean="0"/>
              <a:t> A16, B3 a ECHO 11:</a:t>
            </a:r>
          </a:p>
          <a:p>
            <a:r>
              <a:rPr lang="cs-CZ" dirty="0" smtClean="0"/>
              <a:t>Vrozené vady srdce</a:t>
            </a:r>
          </a:p>
          <a:p>
            <a:r>
              <a:rPr lang="cs-CZ" dirty="0" smtClean="0"/>
              <a:t>Vady GIT</a:t>
            </a:r>
          </a:p>
          <a:p>
            <a:r>
              <a:rPr lang="cs-CZ" dirty="0" smtClean="0"/>
              <a:t>Vady urogenitálního traktu</a:t>
            </a:r>
          </a:p>
          <a:p>
            <a:r>
              <a:rPr lang="cs-CZ" dirty="0" smtClean="0"/>
              <a:t>Vzácně: </a:t>
            </a:r>
            <a:r>
              <a:rPr lang="cs-CZ" dirty="0" err="1" smtClean="0"/>
              <a:t>papulovezikulózní</a:t>
            </a:r>
            <a:r>
              <a:rPr lang="cs-CZ" dirty="0" smtClean="0"/>
              <a:t> vyrážka, pneumonie, karditida, hepatitida</a:t>
            </a:r>
          </a:p>
          <a:p>
            <a:r>
              <a:rPr lang="cs-CZ" dirty="0" smtClean="0"/>
              <a:t>?Predispoziční faktor: inzulin dependentní DM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5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75792"/>
          </a:xfrm>
        </p:spPr>
        <p:txBody>
          <a:bodyPr/>
          <a:lstStyle/>
          <a:p>
            <a:r>
              <a:rPr lang="cs-CZ" dirty="0" smtClean="0"/>
              <a:t>Infekce v graviditě a u novorozenců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752528"/>
          </a:xfrm>
        </p:spPr>
        <p:txBody>
          <a:bodyPr/>
          <a:lstStyle/>
          <a:p>
            <a:r>
              <a:rPr lang="cs-CZ" dirty="0"/>
              <a:t>Prenatální: embryopatie, </a:t>
            </a:r>
            <a:r>
              <a:rPr lang="cs-CZ" dirty="0" err="1"/>
              <a:t>fetopatie</a:t>
            </a:r>
            <a:endParaRPr lang="cs-CZ" dirty="0"/>
          </a:p>
          <a:p>
            <a:endParaRPr lang="cs-CZ" dirty="0"/>
          </a:p>
          <a:p>
            <a:r>
              <a:rPr lang="cs-CZ" dirty="0"/>
              <a:t>Perinatální: ruptura plodových blan</a:t>
            </a:r>
          </a:p>
          <a:p>
            <a:pPr>
              <a:buNone/>
            </a:pPr>
            <a:r>
              <a:rPr lang="cs-CZ" dirty="0"/>
              <a:t>			vstupní brány u novorozence:</a:t>
            </a:r>
          </a:p>
          <a:p>
            <a:pPr>
              <a:buNone/>
            </a:pPr>
            <a:r>
              <a:rPr lang="cs-CZ" dirty="0"/>
              <a:t>			pupečník, spojivky, ústa, uši		</a:t>
            </a:r>
          </a:p>
          <a:p>
            <a:r>
              <a:rPr lang="cs-CZ" dirty="0" err="1" smtClean="0"/>
              <a:t>Postnatální:a</a:t>
            </a:r>
            <a:r>
              <a:rPr lang="cs-CZ" dirty="0" smtClean="0"/>
              <a:t>) 2-3 </a:t>
            </a:r>
            <a:r>
              <a:rPr lang="cs-CZ" dirty="0"/>
              <a:t>dny po porodu: prenatální</a:t>
            </a:r>
          </a:p>
          <a:p>
            <a:pPr>
              <a:buNone/>
            </a:pPr>
            <a:r>
              <a:rPr lang="cs-CZ" dirty="0"/>
              <a:t>			    </a:t>
            </a:r>
            <a:r>
              <a:rPr lang="cs-CZ" dirty="0" smtClean="0"/>
              <a:t>b) </a:t>
            </a:r>
            <a:r>
              <a:rPr lang="cs-CZ" dirty="0" err="1" smtClean="0"/>
              <a:t>opozděné</a:t>
            </a:r>
            <a:r>
              <a:rPr lang="cs-CZ" dirty="0" smtClean="0"/>
              <a:t> </a:t>
            </a:r>
            <a:r>
              <a:rPr lang="cs-CZ" dirty="0"/>
              <a:t>projevy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5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Bakteriální infekce v graviditě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Spirochéty (Treponema, </a:t>
            </a:r>
            <a:r>
              <a:rPr lang="cs-CZ" dirty="0" err="1" smtClean="0"/>
              <a:t>Borrelia</a:t>
            </a:r>
            <a:r>
              <a:rPr lang="cs-CZ" dirty="0" smtClean="0"/>
              <a:t>, Leptospira)</a:t>
            </a:r>
          </a:p>
          <a:p>
            <a:endParaRPr lang="cs-CZ" dirty="0" smtClean="0"/>
          </a:p>
          <a:p>
            <a:r>
              <a:rPr lang="cs-CZ" i="1" dirty="0" err="1" smtClean="0"/>
              <a:t>Listeria</a:t>
            </a:r>
            <a:r>
              <a:rPr lang="cs-CZ" i="1" dirty="0" smtClean="0"/>
              <a:t> </a:t>
            </a:r>
            <a:r>
              <a:rPr lang="cs-CZ" i="1" dirty="0" err="1" smtClean="0"/>
              <a:t>monocytogenes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03784"/>
          </a:xfrm>
        </p:spPr>
        <p:txBody>
          <a:bodyPr/>
          <a:lstStyle/>
          <a:p>
            <a:r>
              <a:rPr lang="cs-CZ" dirty="0" smtClean="0"/>
              <a:t>Vrozená syfilida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5301208"/>
          </a:xfrm>
        </p:spPr>
        <p:txBody>
          <a:bodyPr/>
          <a:lstStyle/>
          <a:p>
            <a:r>
              <a:rPr lang="cs-CZ" b="1" dirty="0" err="1">
                <a:solidFill>
                  <a:srgbClr val="FFFFFF"/>
                </a:solidFill>
              </a:rPr>
              <a:t>syphilis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cs-CZ" b="1" dirty="0" err="1">
                <a:solidFill>
                  <a:srgbClr val="FFFFFF"/>
                </a:solidFill>
              </a:rPr>
              <a:t>fetalis</a:t>
            </a:r>
            <a:r>
              <a:rPr lang="cs-CZ" b="1" dirty="0">
                <a:solidFill>
                  <a:srgbClr val="FFFFFF"/>
                </a:solidFill>
              </a:rPr>
              <a:t> – </a:t>
            </a:r>
            <a:r>
              <a:rPr lang="cs-CZ" dirty="0">
                <a:solidFill>
                  <a:srgbClr val="FFFFFF"/>
                </a:solidFill>
              </a:rPr>
              <a:t>odumření plodu nebo smrt novorozence (40 %), pozdní potrat, předčasný porod</a:t>
            </a:r>
            <a:endParaRPr lang="cs-CZ" sz="2000" dirty="0">
              <a:solidFill>
                <a:srgbClr val="FFFFFF"/>
              </a:solidFill>
            </a:endParaRPr>
          </a:p>
          <a:p>
            <a:pPr lvl="0"/>
            <a:r>
              <a:rPr lang="cs-CZ" b="1" dirty="0" err="1">
                <a:solidFill>
                  <a:srgbClr val="FFFFFF"/>
                </a:solidFill>
              </a:rPr>
              <a:t>syphilis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cs-CZ" b="1" dirty="0" err="1">
                <a:solidFill>
                  <a:srgbClr val="FFFFFF"/>
                </a:solidFill>
              </a:rPr>
              <a:t>congenita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cs-CZ" b="1" dirty="0" err="1">
                <a:solidFill>
                  <a:srgbClr val="FFFFFF"/>
                </a:solidFill>
              </a:rPr>
              <a:t>recens</a:t>
            </a:r>
            <a:r>
              <a:rPr lang="cs-CZ" dirty="0">
                <a:solidFill>
                  <a:srgbClr val="FFFFFF"/>
                </a:solidFill>
              </a:rPr>
              <a:t> – nemoc novorozence</a:t>
            </a:r>
          </a:p>
          <a:p>
            <a:pPr lvl="0"/>
            <a:r>
              <a:rPr lang="cs-CZ" b="1" dirty="0" err="1">
                <a:solidFill>
                  <a:srgbClr val="FFFFFF"/>
                </a:solidFill>
              </a:rPr>
              <a:t>syphilis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cs-CZ" b="1" dirty="0" err="1">
                <a:solidFill>
                  <a:srgbClr val="FFFFFF"/>
                </a:solidFill>
              </a:rPr>
              <a:t>congenita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cs-CZ" b="1" dirty="0" err="1">
                <a:solidFill>
                  <a:srgbClr val="FFFFFF"/>
                </a:solidFill>
              </a:rPr>
              <a:t>tarda</a:t>
            </a:r>
            <a:r>
              <a:rPr lang="cs-CZ" dirty="0">
                <a:solidFill>
                  <a:srgbClr val="FFFFFF"/>
                </a:solidFill>
              </a:rPr>
              <a:t> – pozdní infekce</a:t>
            </a:r>
          </a:p>
          <a:p>
            <a:pPr marL="0" lvl="0" indent="0">
              <a:buNone/>
            </a:pPr>
            <a:endParaRPr lang="cs-CZ" sz="2000" dirty="0"/>
          </a:p>
          <a:p>
            <a:pPr marL="0" lvl="0" indent="0">
              <a:buNone/>
            </a:pPr>
            <a:r>
              <a:rPr lang="cs-CZ" dirty="0">
                <a:solidFill>
                  <a:srgbClr val="FFFFFF"/>
                </a:solidFill>
              </a:rPr>
              <a:t>terapie matky během prvních 4 měsíců gravidity  –  infekce plodu 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6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152128"/>
          </a:xfrm>
        </p:spPr>
        <p:txBody>
          <a:bodyPr/>
          <a:lstStyle/>
          <a:p>
            <a:r>
              <a:rPr lang="cs-CZ" dirty="0" err="1" smtClean="0"/>
              <a:t>Syphilis</a:t>
            </a:r>
            <a:r>
              <a:rPr lang="cs-CZ" dirty="0" smtClean="0"/>
              <a:t> </a:t>
            </a:r>
            <a:r>
              <a:rPr lang="cs-CZ" dirty="0" err="1" smtClean="0"/>
              <a:t>congenita</a:t>
            </a:r>
            <a:r>
              <a:rPr lang="cs-CZ" dirty="0" smtClean="0"/>
              <a:t> </a:t>
            </a:r>
            <a:r>
              <a:rPr lang="cs-CZ" dirty="0" err="1" smtClean="0"/>
              <a:t>recens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úmrtí do 1 roku života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8965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rýma (</a:t>
            </a:r>
            <a:r>
              <a:rPr lang="cs-CZ" sz="2800" b="1" i="1" dirty="0"/>
              <a:t>coryza </a:t>
            </a:r>
            <a:r>
              <a:rPr lang="cs-CZ" sz="2800" b="1" i="1" dirty="0" err="1"/>
              <a:t>syphilitica</a:t>
            </a:r>
            <a:r>
              <a:rPr lang="cs-CZ" sz="2800" b="1" i="1" dirty="0"/>
              <a:t>)</a:t>
            </a:r>
          </a:p>
          <a:p>
            <a:pPr>
              <a:lnSpc>
                <a:spcPct val="80000"/>
              </a:lnSpc>
            </a:pPr>
            <a:r>
              <a:rPr lang="cs-CZ" sz="2800" dirty="0" err="1"/>
              <a:t>makulopapulózní</a:t>
            </a:r>
            <a:r>
              <a:rPr lang="cs-CZ" sz="2800" dirty="0"/>
              <a:t> </a:t>
            </a:r>
            <a:r>
              <a:rPr lang="cs-CZ" sz="2800" dirty="0" err="1"/>
              <a:t>exantém</a:t>
            </a:r>
            <a:endParaRPr lang="cs-CZ" sz="2800" dirty="0"/>
          </a:p>
          <a:p>
            <a:pPr lvl="0">
              <a:lnSpc>
                <a:spcPct val="80000"/>
              </a:lnSpc>
            </a:pPr>
            <a:r>
              <a:rPr lang="cs-CZ" sz="2800" dirty="0" err="1">
                <a:solidFill>
                  <a:srgbClr val="FFFFFF"/>
                </a:solidFill>
              </a:rPr>
              <a:t>osteochondritida</a:t>
            </a:r>
            <a:endParaRPr lang="cs-CZ" sz="28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</a:pPr>
            <a:r>
              <a:rPr lang="cs-CZ" sz="2800" dirty="0" err="1">
                <a:solidFill>
                  <a:srgbClr val="FFFFFF"/>
                </a:solidFill>
              </a:rPr>
              <a:t>Parrotovy</a:t>
            </a:r>
            <a:r>
              <a:rPr lang="cs-CZ" sz="2800" dirty="0">
                <a:solidFill>
                  <a:srgbClr val="FFFFFF"/>
                </a:solidFill>
              </a:rPr>
              <a:t> (</a:t>
            </a:r>
            <a:r>
              <a:rPr lang="cs-CZ" sz="2800" dirty="0" err="1">
                <a:solidFill>
                  <a:srgbClr val="FFFFFF"/>
                </a:solidFill>
              </a:rPr>
              <a:t>Fournierovy</a:t>
            </a:r>
            <a:r>
              <a:rPr lang="cs-CZ" sz="2800" dirty="0">
                <a:solidFill>
                  <a:srgbClr val="FFFFFF"/>
                </a:solidFill>
              </a:rPr>
              <a:t>) rýhy (jizvy)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anémie</a:t>
            </a:r>
          </a:p>
          <a:p>
            <a:pPr>
              <a:lnSpc>
                <a:spcPct val="80000"/>
              </a:lnSpc>
            </a:pPr>
            <a:r>
              <a:rPr lang="cs-CZ" sz="2800" dirty="0" err="1"/>
              <a:t>hepatosplenomegalie</a:t>
            </a: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/>
              <a:t>žloutenka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lymfadenopatie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slizniční skvrny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meningoencefalitida s </a:t>
            </a:r>
            <a:r>
              <a:rPr lang="cs-CZ" sz="2800" dirty="0" smtClean="0"/>
              <a:t>hydrocefalem</a:t>
            </a:r>
            <a:endParaRPr lang="cs-CZ" sz="2000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8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9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15752"/>
          </a:xfrm>
        </p:spPr>
        <p:txBody>
          <a:bodyPr/>
          <a:lstStyle/>
          <a:p>
            <a:r>
              <a:rPr lang="cs-CZ" dirty="0" err="1" smtClean="0"/>
              <a:t>Exantém</a:t>
            </a:r>
            <a:r>
              <a:rPr lang="cs-CZ" dirty="0" smtClean="0"/>
              <a:t> při syfilidě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134749"/>
            <a:ext cx="4974767" cy="27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3933056"/>
            <a:ext cx="570071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1134290"/>
            <a:ext cx="497522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0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vyšetření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348880"/>
            <a:ext cx="7772400" cy="3747120"/>
          </a:xfrm>
        </p:spPr>
        <p:txBody>
          <a:bodyPr/>
          <a:lstStyle/>
          <a:p>
            <a:r>
              <a:rPr lang="cs-CZ" dirty="0" err="1" smtClean="0"/>
              <a:t>Likvor</a:t>
            </a:r>
            <a:endParaRPr lang="cs-CZ" dirty="0" smtClean="0"/>
          </a:p>
          <a:p>
            <a:r>
              <a:rPr lang="cs-CZ" dirty="0" smtClean="0"/>
              <a:t>UZ břicha</a:t>
            </a:r>
          </a:p>
          <a:p>
            <a:r>
              <a:rPr lang="cs-CZ" dirty="0" smtClean="0"/>
              <a:t>RTG dlouhých kostí </a:t>
            </a:r>
          </a:p>
          <a:p>
            <a:r>
              <a:rPr lang="cs-CZ" dirty="0" smtClean="0"/>
              <a:t>RTG hrudníku</a:t>
            </a:r>
          </a:p>
          <a:p>
            <a:r>
              <a:rPr lang="cs-CZ" dirty="0" smtClean="0"/>
              <a:t>Oční, OAE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5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 dlouhých kostí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414819"/>
            <a:ext cx="3938845" cy="458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7" y="1412776"/>
            <a:ext cx="400526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5991126"/>
            <a:ext cx="962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/>
              <a:t>distální metafýzy </a:t>
            </a:r>
            <a:r>
              <a:rPr lang="cs-CZ" sz="2000" i="1" dirty="0" err="1"/>
              <a:t>femorů</a:t>
            </a:r>
            <a:r>
              <a:rPr lang="cs-CZ" sz="2000" i="1" dirty="0"/>
              <a:t> </a:t>
            </a:r>
            <a:r>
              <a:rPr lang="cs-CZ" i="1" dirty="0"/>
              <a:t>– </a:t>
            </a:r>
            <a:r>
              <a:rPr lang="cs-CZ" sz="2000" i="1" dirty="0"/>
              <a:t>drobné </a:t>
            </a:r>
            <a:r>
              <a:rPr lang="cs-CZ" sz="2000" i="1" dirty="0" err="1"/>
              <a:t>zobáčkovité</a:t>
            </a:r>
            <a:r>
              <a:rPr lang="cs-CZ" sz="2000" i="1" dirty="0"/>
              <a:t> vyklenutí ventrálně a dorzálně)</a:t>
            </a:r>
          </a:p>
          <a:p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4615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Terapie: prokázaná/pravděpodobná SC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Krystalický PNC 50.000 j/kg/dávku každých 12 h </a:t>
            </a:r>
            <a:r>
              <a:rPr lang="cs-CZ" dirty="0" err="1" smtClean="0"/>
              <a:t>i.v</a:t>
            </a:r>
            <a:r>
              <a:rPr lang="cs-CZ" dirty="0" smtClean="0"/>
              <a:t>. prvních 7 dní, pak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100.000 – 150.000 j/kg/den do 10. dne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Procain</a:t>
            </a:r>
            <a:r>
              <a:rPr lang="cs-CZ" dirty="0" smtClean="0"/>
              <a:t> PNC G 50.000 j./kg/den </a:t>
            </a:r>
            <a:r>
              <a:rPr lang="cs-CZ" dirty="0" err="1" smtClean="0"/>
              <a:t>lx</a:t>
            </a:r>
            <a:r>
              <a:rPr lang="cs-CZ" dirty="0" smtClean="0"/>
              <a:t> denně </a:t>
            </a:r>
            <a:r>
              <a:rPr lang="cs-CZ" dirty="0" err="1" smtClean="0"/>
              <a:t>i.m</a:t>
            </a:r>
            <a:r>
              <a:rPr lang="cs-CZ" dirty="0" smtClean="0"/>
              <a:t>. 10 dní</a:t>
            </a:r>
          </a:p>
          <a:p>
            <a:r>
              <a:rPr lang="cs-CZ" dirty="0" err="1" smtClean="0"/>
              <a:t>Ceftriaxon</a:t>
            </a:r>
            <a:r>
              <a:rPr lang="cs-CZ" dirty="0" smtClean="0"/>
              <a:t> 100 mg/kg/den </a:t>
            </a:r>
            <a:r>
              <a:rPr lang="cs-CZ" dirty="0" err="1" smtClean="0"/>
              <a:t>i.v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1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Syphilis</a:t>
            </a:r>
            <a:r>
              <a:rPr lang="cs-CZ" dirty="0" smtClean="0"/>
              <a:t> </a:t>
            </a:r>
            <a:r>
              <a:rPr lang="cs-CZ" dirty="0" err="1" smtClean="0"/>
              <a:t>congenita</a:t>
            </a:r>
            <a:r>
              <a:rPr lang="cs-CZ" dirty="0" smtClean="0"/>
              <a:t> </a:t>
            </a:r>
            <a:r>
              <a:rPr lang="cs-CZ" dirty="0" err="1" smtClean="0"/>
              <a:t>tarda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smtClean="0"/>
              <a:t>projevy v pozdějším věku (při latentní infekci) </a:t>
            </a:r>
            <a:endParaRPr lang="cs-CZ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8840"/>
            <a:ext cx="7772400" cy="4608511"/>
          </a:xfrm>
        </p:spPr>
        <p:txBody>
          <a:bodyPr/>
          <a:lstStyle/>
          <a:p>
            <a:pPr marL="0" lvl="0" indent="0" algn="ctr">
              <a:buNone/>
            </a:pPr>
            <a:r>
              <a:rPr lang="cs-CZ" b="1" dirty="0" err="1">
                <a:solidFill>
                  <a:srgbClr val="FFFFFF"/>
                </a:solidFill>
              </a:rPr>
              <a:t>Hutchinsonova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cs-CZ" b="1" dirty="0" smtClean="0">
                <a:solidFill>
                  <a:srgbClr val="FFFFFF"/>
                </a:solidFill>
              </a:rPr>
              <a:t>triáda</a:t>
            </a:r>
            <a:endParaRPr lang="cs-CZ" b="1" dirty="0"/>
          </a:p>
          <a:p>
            <a:r>
              <a:rPr lang="cs-CZ" dirty="0" smtClean="0"/>
              <a:t>generalizovaná </a:t>
            </a:r>
            <a:r>
              <a:rPr lang="cs-CZ" dirty="0" err="1" smtClean="0"/>
              <a:t>osteochondritida</a:t>
            </a:r>
            <a:r>
              <a:rPr lang="cs-CZ" dirty="0" smtClean="0"/>
              <a:t> (postihuje architekturu všech kostí) </a:t>
            </a:r>
            <a:r>
              <a:rPr lang="cs-CZ" dirty="0"/>
              <a:t>– </a:t>
            </a:r>
            <a:r>
              <a:rPr lang="cs-CZ" dirty="0" smtClean="0"/>
              <a:t>sedlovitý nos,  krátká maxila, </a:t>
            </a:r>
            <a:r>
              <a:rPr lang="cs-CZ" dirty="0" err="1" smtClean="0"/>
              <a:t>protruze</a:t>
            </a:r>
            <a:r>
              <a:rPr lang="cs-CZ" dirty="0" smtClean="0"/>
              <a:t> mandibuly, vysoký patrový oblouk</a:t>
            </a:r>
            <a:endParaRPr lang="cs-CZ" dirty="0"/>
          </a:p>
          <a:p>
            <a:r>
              <a:rPr lang="cs-CZ" dirty="0" smtClean="0"/>
              <a:t>intersticiální keratitida</a:t>
            </a:r>
            <a:endParaRPr lang="cs-CZ" dirty="0"/>
          </a:p>
          <a:p>
            <a:r>
              <a:rPr lang="cs-CZ" dirty="0" smtClean="0"/>
              <a:t>vestibulární hluchota (zánět VIII. n.)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Syphilis</a:t>
            </a:r>
            <a:r>
              <a:rPr lang="cs-CZ" dirty="0" smtClean="0"/>
              <a:t> </a:t>
            </a:r>
            <a:r>
              <a:rPr lang="cs-CZ" dirty="0" err="1" smtClean="0"/>
              <a:t>congenita</a:t>
            </a:r>
            <a:r>
              <a:rPr lang="cs-CZ" dirty="0" smtClean="0"/>
              <a:t> </a:t>
            </a:r>
            <a:r>
              <a:rPr lang="cs-CZ" dirty="0" err="1" smtClean="0"/>
              <a:t>tarda</a:t>
            </a:r>
            <a:endParaRPr lang="cs-CZ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Hutchinsonovy</a:t>
            </a:r>
            <a:r>
              <a:rPr lang="cs-CZ" dirty="0" smtClean="0"/>
              <a:t> řezáky</a:t>
            </a:r>
            <a:endParaRPr lang="cs-CZ" dirty="0"/>
          </a:p>
          <a:p>
            <a:r>
              <a:rPr lang="cs-CZ" dirty="0" err="1" smtClean="0"/>
              <a:t>morušovité</a:t>
            </a:r>
            <a:r>
              <a:rPr lang="cs-CZ" dirty="0" smtClean="0"/>
              <a:t> stoličky (rudimentární hrboly)</a:t>
            </a:r>
            <a:endParaRPr lang="cs-CZ" dirty="0"/>
          </a:p>
          <a:p>
            <a:r>
              <a:rPr lang="cs-CZ" dirty="0" smtClean="0"/>
              <a:t>ztluštění </a:t>
            </a:r>
            <a:r>
              <a:rPr lang="cs-CZ" dirty="0" err="1" smtClean="0"/>
              <a:t>sternoklavikulárního</a:t>
            </a:r>
            <a:r>
              <a:rPr lang="cs-CZ" dirty="0" smtClean="0"/>
              <a:t> spojení</a:t>
            </a:r>
            <a:endParaRPr lang="cs-CZ" dirty="0"/>
          </a:p>
          <a:p>
            <a:r>
              <a:rPr lang="cs-CZ" dirty="0" err="1" smtClean="0"/>
              <a:t>Cluttonovy</a:t>
            </a:r>
            <a:r>
              <a:rPr lang="cs-CZ" dirty="0" smtClean="0"/>
              <a:t> klouby (</a:t>
            </a:r>
            <a:r>
              <a:rPr lang="cs-CZ" dirty="0" err="1" smtClean="0"/>
              <a:t>hydrartróza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šavlovité </a:t>
            </a:r>
            <a:r>
              <a:rPr lang="cs-CZ" dirty="0" err="1" smtClean="0"/>
              <a:t>tibie</a:t>
            </a:r>
            <a:r>
              <a:rPr lang="cs-CZ" dirty="0" smtClean="0"/>
              <a:t> (</a:t>
            </a:r>
            <a:r>
              <a:rPr lang="cs-CZ" dirty="0" err="1" smtClean="0"/>
              <a:t>prominující</a:t>
            </a:r>
            <a:r>
              <a:rPr lang="cs-CZ" dirty="0" smtClean="0"/>
              <a:t> metafýzy dlouhých kostí dolních končetin)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Kongenitální </a:t>
            </a:r>
            <a:r>
              <a:rPr lang="cs-CZ" dirty="0" err="1" smtClean="0"/>
              <a:t>borrelióza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4595826"/>
          </a:xfrm>
        </p:spPr>
        <p:txBody>
          <a:bodyPr/>
          <a:lstStyle/>
          <a:p>
            <a:r>
              <a:rPr lang="cs-CZ" dirty="0" err="1" smtClean="0"/>
              <a:t>Transplacentární</a:t>
            </a:r>
            <a:r>
              <a:rPr lang="cs-CZ" dirty="0" smtClean="0"/>
              <a:t> přenos byl prokázán na zvířecích modelech i u lidí</a:t>
            </a:r>
          </a:p>
          <a:p>
            <a:endParaRPr lang="cs-CZ" dirty="0" smtClean="0"/>
          </a:p>
          <a:p>
            <a:r>
              <a:rPr lang="cs-CZ" dirty="0" smtClean="0"/>
              <a:t>Nepříznivý účinek na plod při mateřské infekci </a:t>
            </a:r>
            <a:r>
              <a:rPr lang="cs-CZ" i="1" dirty="0" err="1" smtClean="0"/>
              <a:t>Bb</a:t>
            </a:r>
            <a:r>
              <a:rPr lang="cs-CZ" i="1" dirty="0" smtClean="0"/>
              <a:t> </a:t>
            </a:r>
            <a:r>
              <a:rPr lang="cs-CZ" dirty="0" smtClean="0"/>
              <a:t>je extrémně vzácný</a:t>
            </a:r>
          </a:p>
          <a:p>
            <a:endParaRPr lang="cs-CZ" dirty="0" smtClean="0"/>
          </a:p>
          <a:p>
            <a:r>
              <a:rPr lang="cs-CZ" dirty="0" smtClean="0"/>
              <a:t>Chybí průkaz zánětlivé i imunologické odpovědi u plodu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infekce v graviditě: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potrat, předčasný porod, smrt novorozence</a:t>
            </a:r>
          </a:p>
          <a:p>
            <a:endParaRPr lang="cs-CZ" dirty="0" smtClean="0"/>
          </a:p>
          <a:p>
            <a:r>
              <a:rPr lang="cs-CZ" dirty="0" smtClean="0"/>
              <a:t>2) porod novorozence s nízkou PH</a:t>
            </a:r>
          </a:p>
          <a:p>
            <a:endParaRPr lang="cs-CZ" dirty="0" smtClean="0"/>
          </a:p>
          <a:p>
            <a:r>
              <a:rPr lang="cs-CZ" dirty="0" smtClean="0"/>
              <a:t>3) teratogenní malformace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452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1) prenatální </a:t>
            </a:r>
            <a:r>
              <a:rPr lang="cs-CZ" dirty="0" err="1" smtClean="0"/>
              <a:t>screening</a:t>
            </a:r>
            <a:r>
              <a:rPr lang="cs-CZ" dirty="0" smtClean="0"/>
              <a:t> – ne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2) přisátí klíštěte v těhotenství – IDSA ani EUCALB/EGSBOR nedoporučuje ATB profylaxi, pouze  klinické sledování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3) </a:t>
            </a:r>
            <a:r>
              <a:rPr lang="cs-CZ" dirty="0" err="1" smtClean="0"/>
              <a:t>séropozitivita</a:t>
            </a:r>
            <a:r>
              <a:rPr lang="cs-CZ" dirty="0" smtClean="0"/>
              <a:t> – léčba ne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4) LB v těhotenství: </a:t>
            </a:r>
            <a:r>
              <a:rPr lang="cs-CZ" b="1" dirty="0" smtClean="0"/>
              <a:t>vyloučit tetracykliny</a:t>
            </a:r>
            <a:endParaRPr lang="cs-CZ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/>
              <a:t>časná lokalizovaná </a:t>
            </a:r>
            <a:r>
              <a:rPr lang="cs-CZ" dirty="0" err="1" smtClean="0"/>
              <a:t>p.o</a:t>
            </a:r>
            <a:r>
              <a:rPr lang="cs-CZ" dirty="0" smtClean="0"/>
              <a:t>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err="1" smtClean="0"/>
              <a:t>diseminovaná</a:t>
            </a:r>
            <a:r>
              <a:rPr lang="cs-CZ" dirty="0" smtClean="0"/>
              <a:t> i.v.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Parazitární infekce v graviditě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Toxoplasma</a:t>
            </a:r>
            <a:r>
              <a:rPr lang="cs-CZ" i="1" dirty="0" smtClean="0"/>
              <a:t> </a:t>
            </a:r>
            <a:r>
              <a:rPr lang="cs-CZ" i="1" dirty="0" err="1" smtClean="0"/>
              <a:t>gondii</a:t>
            </a:r>
            <a:endParaRPr lang="cs-CZ" i="1" dirty="0" smtClean="0"/>
          </a:p>
          <a:p>
            <a:endParaRPr lang="cs-CZ" i="1" dirty="0" smtClean="0"/>
          </a:p>
          <a:p>
            <a:r>
              <a:rPr lang="cs-CZ" i="1" dirty="0" smtClean="0"/>
              <a:t>Plasmodium </a:t>
            </a:r>
            <a:r>
              <a:rPr lang="cs-CZ" i="1" dirty="0" err="1" smtClean="0"/>
              <a:t>malariae</a:t>
            </a:r>
            <a:endParaRPr lang="cs-CZ" i="1" dirty="0" smtClean="0"/>
          </a:p>
          <a:p>
            <a:endParaRPr lang="cs-CZ" i="1" dirty="0" smtClean="0"/>
          </a:p>
          <a:p>
            <a:r>
              <a:rPr lang="cs-CZ" i="1" dirty="0" err="1" smtClean="0"/>
              <a:t>Trypanonosoma</a:t>
            </a:r>
            <a:r>
              <a:rPr lang="cs-CZ" i="1" dirty="0" smtClean="0"/>
              <a:t>  </a:t>
            </a:r>
            <a:r>
              <a:rPr lang="cs-CZ" i="1" dirty="0" err="1" smtClean="0"/>
              <a:t>brucei</a:t>
            </a:r>
            <a:r>
              <a:rPr lang="cs-CZ" i="1" dirty="0" smtClean="0"/>
              <a:t>, </a:t>
            </a:r>
            <a:r>
              <a:rPr lang="cs-CZ" i="1" dirty="0" err="1" smtClean="0"/>
              <a:t>cruzi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Kongenitální toxoplasmóza</a:t>
            </a:r>
            <a:endParaRPr lang="cs-CZ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3050"/>
            <a:ext cx="7772400" cy="4452950"/>
          </a:xfrm>
        </p:spPr>
        <p:txBody>
          <a:bodyPr/>
          <a:lstStyle/>
          <a:p>
            <a:r>
              <a:rPr lang="cs-CZ" dirty="0" smtClean="0"/>
              <a:t>Infekce matky </a:t>
            </a:r>
            <a:r>
              <a:rPr lang="cs-CZ" dirty="0"/>
              <a:t>– </a:t>
            </a:r>
            <a:r>
              <a:rPr lang="cs-CZ" dirty="0" smtClean="0"/>
              <a:t>asymptomatická  nebo lymfadenopatie</a:t>
            </a:r>
            <a:endParaRPr lang="cs-CZ" dirty="0"/>
          </a:p>
          <a:p>
            <a:r>
              <a:rPr lang="cs-CZ" dirty="0" smtClean="0"/>
              <a:t>Zdroj: požití nedostatečně tepelně upraveného masa (obsahuje </a:t>
            </a:r>
            <a:r>
              <a:rPr lang="cs-CZ" dirty="0" err="1" smtClean="0"/>
              <a:t>encystované</a:t>
            </a:r>
            <a:r>
              <a:rPr lang="cs-CZ" dirty="0" smtClean="0"/>
              <a:t> </a:t>
            </a:r>
            <a:r>
              <a:rPr lang="cs-CZ" dirty="0" err="1" smtClean="0"/>
              <a:t>bradyzoity</a:t>
            </a:r>
            <a:r>
              <a:rPr lang="cs-CZ" dirty="0" smtClean="0"/>
              <a:t>, léčbou nedojde k eradikaci)</a:t>
            </a:r>
            <a:endParaRPr lang="cs-CZ" dirty="0"/>
          </a:p>
          <a:p>
            <a:r>
              <a:rPr lang="cs-CZ" dirty="0" err="1" smtClean="0"/>
              <a:t>Intrauterinní</a:t>
            </a:r>
            <a:r>
              <a:rPr lang="cs-CZ" dirty="0" smtClean="0"/>
              <a:t> smrt </a:t>
            </a:r>
            <a:r>
              <a:rPr lang="cs-CZ" dirty="0"/>
              <a:t>(6 %)</a:t>
            </a:r>
          </a:p>
          <a:p>
            <a:r>
              <a:rPr lang="cs-CZ" dirty="0" smtClean="0"/>
              <a:t>Živě narozené infikované děti </a:t>
            </a:r>
            <a:r>
              <a:rPr lang="cs-CZ" dirty="0"/>
              <a:t>– </a:t>
            </a:r>
            <a:r>
              <a:rPr lang="cs-CZ" dirty="0" smtClean="0"/>
              <a:t>asymptomatické </a:t>
            </a:r>
            <a:r>
              <a:rPr lang="cs-CZ" dirty="0"/>
              <a:t>(75 %)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31776"/>
          </a:xfrm>
        </p:spPr>
        <p:txBody>
          <a:bodyPr/>
          <a:lstStyle/>
          <a:p>
            <a:r>
              <a:rPr lang="cs-CZ" dirty="0" smtClean="0"/>
              <a:t>Diagnostika v graviditě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r>
              <a:rPr lang="cs-CZ" b="1" dirty="0" smtClean="0"/>
              <a:t>Sérologické vyšetření matky:</a:t>
            </a:r>
          </a:p>
          <a:p>
            <a:r>
              <a:rPr lang="cs-CZ" dirty="0" err="1" smtClean="0"/>
              <a:t>IgG</a:t>
            </a:r>
            <a:r>
              <a:rPr lang="cs-CZ" dirty="0" smtClean="0"/>
              <a:t> + </a:t>
            </a:r>
            <a:r>
              <a:rPr lang="cs-CZ" dirty="0" err="1" smtClean="0"/>
              <a:t>avidita</a:t>
            </a:r>
            <a:r>
              <a:rPr lang="cs-CZ" dirty="0" smtClean="0"/>
              <a:t>, </a:t>
            </a:r>
            <a:r>
              <a:rPr lang="cs-CZ" dirty="0" err="1" smtClean="0"/>
              <a:t>IgM</a:t>
            </a:r>
            <a:r>
              <a:rPr lang="cs-CZ" dirty="0" smtClean="0"/>
              <a:t>, </a:t>
            </a:r>
            <a:r>
              <a:rPr lang="cs-CZ" dirty="0" err="1" smtClean="0"/>
              <a:t>IgA</a:t>
            </a:r>
            <a:r>
              <a:rPr lang="cs-CZ" dirty="0" smtClean="0"/>
              <a:t>, KFR/NIFR</a:t>
            </a:r>
          </a:p>
          <a:p>
            <a:endParaRPr lang="cs-CZ" dirty="0" smtClean="0"/>
          </a:p>
          <a:p>
            <a:r>
              <a:rPr lang="cs-CZ" b="1" dirty="0" smtClean="0"/>
              <a:t>Prenatální dg:</a:t>
            </a:r>
          </a:p>
          <a:p>
            <a:r>
              <a:rPr lang="cs-CZ" dirty="0" smtClean="0"/>
              <a:t>UZ/MRI vyšetření</a:t>
            </a:r>
          </a:p>
          <a:p>
            <a:r>
              <a:rPr lang="cs-CZ" dirty="0" err="1" smtClean="0"/>
              <a:t>Amniocentéza</a:t>
            </a:r>
            <a:r>
              <a:rPr lang="cs-CZ" dirty="0" smtClean="0"/>
              <a:t> v 18. t </a:t>
            </a:r>
          </a:p>
          <a:p>
            <a:r>
              <a:rPr lang="cs-CZ" dirty="0" smtClean="0"/>
              <a:t>PCR, protilátky, KFR, komparativní WB s krví matky, izolační pokus – NRL 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1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Kongenitální toxoplasmóza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dirty="0"/>
              <a:t>  </a:t>
            </a:r>
            <a:r>
              <a:rPr lang="cs-CZ" dirty="0" smtClean="0"/>
              <a:t>známky závažného postižení: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b="1" dirty="0" err="1" smtClean="0"/>
              <a:t>Sabinova</a:t>
            </a:r>
            <a:r>
              <a:rPr lang="cs-CZ" b="1" dirty="0" smtClean="0"/>
              <a:t> triáda:</a:t>
            </a:r>
            <a:endParaRPr lang="cs-CZ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dirty="0"/>
              <a:t>  </a:t>
            </a:r>
            <a:r>
              <a:rPr lang="cs-CZ" dirty="0" err="1" smtClean="0"/>
              <a:t>intracerebrální</a:t>
            </a:r>
            <a:r>
              <a:rPr lang="cs-CZ" dirty="0" smtClean="0"/>
              <a:t> kalcifikace</a:t>
            </a:r>
            <a:endParaRPr lang="cs-CZ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dirty="0"/>
              <a:t>  </a:t>
            </a:r>
            <a:r>
              <a:rPr lang="cs-CZ" dirty="0" smtClean="0"/>
              <a:t>mikrocefalus, hydrocefalus</a:t>
            </a:r>
            <a:endParaRPr lang="cs-CZ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dirty="0"/>
              <a:t>  </a:t>
            </a:r>
            <a:r>
              <a:rPr lang="cs-CZ" dirty="0" err="1" smtClean="0"/>
              <a:t>chorioretinitida</a:t>
            </a: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dirty="0"/>
              <a:t>  </a:t>
            </a:r>
            <a:r>
              <a:rPr lang="cs-CZ" dirty="0" smtClean="0"/>
              <a:t>mentální retardace</a:t>
            </a:r>
            <a:endParaRPr lang="cs-CZ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dirty="0"/>
              <a:t>  </a:t>
            </a:r>
            <a:r>
              <a:rPr lang="cs-CZ" dirty="0" smtClean="0"/>
              <a:t>křeče</a:t>
            </a: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Dg kongenitální </a:t>
            </a:r>
            <a:r>
              <a:rPr lang="cs-CZ" dirty="0" err="1" smtClean="0"/>
              <a:t>toxoplasmózy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32856"/>
            <a:ext cx="7772400" cy="4320480"/>
          </a:xfrm>
        </p:spPr>
        <p:txBody>
          <a:bodyPr/>
          <a:lstStyle/>
          <a:p>
            <a:r>
              <a:rPr lang="cs-CZ" dirty="0" smtClean="0"/>
              <a:t>Mateřské protilátky</a:t>
            </a:r>
          </a:p>
          <a:p>
            <a:r>
              <a:rPr lang="cs-CZ" dirty="0" smtClean="0"/>
              <a:t>Klinika + laboratorní výsledky (</a:t>
            </a:r>
            <a:r>
              <a:rPr lang="cs-CZ" dirty="0" err="1" smtClean="0"/>
              <a:t>likvor</a:t>
            </a:r>
            <a:r>
              <a:rPr lang="cs-CZ" dirty="0" smtClean="0"/>
              <a:t>!)</a:t>
            </a:r>
          </a:p>
          <a:p>
            <a:r>
              <a:rPr lang="cs-CZ" dirty="0" smtClean="0"/>
              <a:t>Sérologie </a:t>
            </a:r>
            <a:r>
              <a:rPr lang="cs-CZ" dirty="0" err="1" smtClean="0"/>
              <a:t>IgG</a:t>
            </a:r>
            <a:r>
              <a:rPr lang="cs-CZ" dirty="0" smtClean="0"/>
              <a:t>, </a:t>
            </a:r>
            <a:r>
              <a:rPr lang="cs-CZ" dirty="0" err="1" smtClean="0"/>
              <a:t>IgM</a:t>
            </a:r>
            <a:r>
              <a:rPr lang="cs-CZ" dirty="0" smtClean="0"/>
              <a:t>,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PCR (krev, </a:t>
            </a:r>
            <a:r>
              <a:rPr lang="cs-CZ" dirty="0" err="1" smtClean="0"/>
              <a:t>likvor</a:t>
            </a:r>
            <a:r>
              <a:rPr lang="cs-CZ" dirty="0" smtClean="0"/>
              <a:t>, moč)</a:t>
            </a:r>
          </a:p>
          <a:p>
            <a:r>
              <a:rPr lang="cs-CZ" dirty="0" smtClean="0"/>
              <a:t>Oční</a:t>
            </a:r>
          </a:p>
          <a:p>
            <a:r>
              <a:rPr lang="cs-CZ" dirty="0" smtClean="0"/>
              <a:t>Neurologické vyšetření</a:t>
            </a:r>
          </a:p>
          <a:p>
            <a:r>
              <a:rPr lang="cs-CZ" dirty="0" smtClean="0"/>
              <a:t>CT</a:t>
            </a:r>
          </a:p>
        </p:txBody>
      </p:sp>
    </p:spTree>
    <p:extLst>
      <p:ext uri="{BB962C8B-B14F-4D97-AF65-F5344CB8AC3E}">
        <p14:creationId xmlns:p14="http://schemas.microsoft.com/office/powerpoint/2010/main" val="41656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2400" i="1" dirty="0" smtClean="0">
                <a:solidFill>
                  <a:srgbClr val="FFFFFF"/>
                </a:solidFill>
              </a:rPr>
              <a:t>Snímek 47 </a:t>
            </a:r>
            <a:r>
              <a:rPr lang="cs-CZ" sz="2400" i="1" dirty="0">
                <a:solidFill>
                  <a:srgbClr val="FFFFFF"/>
                </a:solidFill>
              </a:rPr>
              <a:t>– novorozenec se zavedeným </a:t>
            </a:r>
            <a:r>
              <a:rPr lang="cs-CZ" sz="2400" i="1" dirty="0" smtClean="0">
                <a:solidFill>
                  <a:srgbClr val="FFFFFF"/>
                </a:solidFill>
              </a:rPr>
              <a:t>VPV </a:t>
            </a:r>
            <a:r>
              <a:rPr lang="cs-CZ" sz="2400" i="1" dirty="0" err="1" smtClean="0">
                <a:solidFill>
                  <a:srgbClr val="FFFFFF"/>
                </a:solidFill>
              </a:rPr>
              <a:t>shuntem</a:t>
            </a:r>
            <a:r>
              <a:rPr lang="cs-CZ" sz="2400" i="1" dirty="0" smtClean="0">
                <a:solidFill>
                  <a:srgbClr val="FFFFFF"/>
                </a:solidFill>
              </a:rPr>
              <a:t> (viditelný v záhlaví podkožně) ihned </a:t>
            </a:r>
            <a:r>
              <a:rPr lang="cs-CZ" sz="2400" i="1" dirty="0">
                <a:solidFill>
                  <a:srgbClr val="FFFFFF"/>
                </a:solidFill>
              </a:rPr>
              <a:t>po narození pro vrozený </a:t>
            </a:r>
            <a:r>
              <a:rPr lang="cs-CZ" sz="2400" i="1" dirty="0" smtClean="0">
                <a:solidFill>
                  <a:srgbClr val="FFFFFF"/>
                </a:solidFill>
              </a:rPr>
              <a:t>hydrocefalus, následně stanovena diagnóza vrozené </a:t>
            </a:r>
            <a:r>
              <a:rPr lang="cs-CZ" sz="2400" i="1" dirty="0" err="1" smtClean="0">
                <a:solidFill>
                  <a:srgbClr val="FFFFFF"/>
                </a:solidFill>
              </a:rPr>
              <a:t>toxoplasmózy</a:t>
            </a:r>
            <a:r>
              <a:rPr lang="cs-CZ" sz="2400" i="1" dirty="0" smtClean="0">
                <a:solidFill>
                  <a:srgbClr val="FFFFFF"/>
                </a:solidFill>
              </a:rPr>
              <a:t> </a:t>
            </a:r>
          </a:p>
          <a:p>
            <a:pPr marL="0" lvl="0" indent="0">
              <a:buNone/>
            </a:pPr>
            <a:r>
              <a:rPr lang="cs-CZ" sz="2400" i="1" dirty="0" smtClean="0">
                <a:solidFill>
                  <a:srgbClr val="FFFFFF"/>
                </a:solidFill>
              </a:rPr>
              <a:t>(+ </a:t>
            </a:r>
            <a:r>
              <a:rPr lang="cs-CZ" sz="2400" i="1" dirty="0" err="1" smtClean="0">
                <a:solidFill>
                  <a:srgbClr val="FFFFFF"/>
                </a:solidFill>
              </a:rPr>
              <a:t>chorioretinitida</a:t>
            </a:r>
            <a:r>
              <a:rPr lang="cs-CZ" sz="2400" i="1" dirty="0" smtClean="0">
                <a:solidFill>
                  <a:srgbClr val="FFFFFF"/>
                </a:solidFill>
              </a:rPr>
              <a:t> + kalcifikace v CNS)</a:t>
            </a:r>
          </a:p>
          <a:p>
            <a:pPr marL="0" lvl="0" indent="0">
              <a:buNone/>
            </a:pPr>
            <a:endParaRPr lang="cs-CZ" sz="2400" i="1" dirty="0" smtClean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cs-CZ" sz="2400" i="1" dirty="0" smtClean="0">
                <a:solidFill>
                  <a:srgbClr val="FFFFFF"/>
                </a:solidFill>
              </a:rPr>
              <a:t>Snímky 48, 49 – stejný novorozenec, snímky </a:t>
            </a:r>
            <a:r>
              <a:rPr lang="cs-CZ" sz="2400" i="1" dirty="0" err="1" smtClean="0">
                <a:solidFill>
                  <a:srgbClr val="FFFFFF"/>
                </a:solidFill>
              </a:rPr>
              <a:t>hydocefalu</a:t>
            </a:r>
            <a:r>
              <a:rPr lang="cs-CZ" sz="2400" i="1" dirty="0" smtClean="0">
                <a:solidFill>
                  <a:srgbClr val="FFFFFF"/>
                </a:solidFill>
              </a:rPr>
              <a:t>, již po zavedení VPV </a:t>
            </a:r>
            <a:r>
              <a:rPr lang="cs-CZ" sz="2400" i="1" dirty="0" err="1" smtClean="0">
                <a:solidFill>
                  <a:srgbClr val="FFFFFF"/>
                </a:solidFill>
              </a:rPr>
              <a:t>shuntu</a:t>
            </a:r>
            <a:endParaRPr lang="cs-CZ" sz="2400" i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cs-CZ" sz="2400" i="1" dirty="0">
              <a:solidFill>
                <a:srgbClr val="FFFFFF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137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Shunt u to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1750"/>
            <a:ext cx="9101137" cy="682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:\Dokumenty\Obrázky\toxoplazmoza\SS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8673"/>
            <a:ext cx="9167813" cy="476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Dokumenty\Obrázky\toxoplazmoza\SS0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36380" cy="4746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infekce v graviditě: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4) aktivní kongenitální infekce</a:t>
            </a:r>
          </a:p>
          <a:p>
            <a:endParaRPr lang="cs-CZ" dirty="0" smtClean="0"/>
          </a:p>
          <a:p>
            <a:r>
              <a:rPr lang="cs-CZ" dirty="0" smtClean="0"/>
              <a:t>5) chronická kongenitální infekce (měsíc)</a:t>
            </a:r>
          </a:p>
          <a:p>
            <a:endParaRPr lang="cs-CZ" dirty="0" smtClean="0"/>
          </a:p>
          <a:p>
            <a:r>
              <a:rPr lang="cs-CZ" dirty="0" smtClean="0"/>
              <a:t>6) orgánové postižení (bez teratogeneze)</a:t>
            </a:r>
          </a:p>
          <a:p>
            <a:endParaRPr lang="cs-CZ" dirty="0" smtClean="0"/>
          </a:p>
          <a:p>
            <a:r>
              <a:rPr lang="cs-CZ" dirty="0" smtClean="0"/>
              <a:t>7) žádné postižení (</a:t>
            </a:r>
            <a:r>
              <a:rPr lang="cs-CZ" dirty="0" err="1" smtClean="0"/>
              <a:t>inaparentní</a:t>
            </a:r>
            <a:r>
              <a:rPr lang="cs-CZ" dirty="0" smtClean="0"/>
              <a:t> infekce)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toxoplasmózy </a:t>
            </a:r>
            <a:br>
              <a:rPr lang="cs-CZ" dirty="0" smtClean="0"/>
            </a:br>
            <a:r>
              <a:rPr lang="cs-CZ" dirty="0" smtClean="0"/>
              <a:t>v těhotenství a u novorozence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r>
              <a:rPr lang="cs-CZ" b="1" dirty="0" smtClean="0"/>
              <a:t>Matka</a:t>
            </a:r>
            <a:r>
              <a:rPr lang="cs-CZ" dirty="0" smtClean="0"/>
              <a:t>: při pozitivitě </a:t>
            </a:r>
            <a:r>
              <a:rPr lang="cs-CZ" dirty="0" err="1" smtClean="0"/>
              <a:t>IgM</a:t>
            </a:r>
            <a:r>
              <a:rPr lang="cs-CZ" dirty="0" smtClean="0"/>
              <a:t> a nízké </a:t>
            </a:r>
            <a:r>
              <a:rPr lang="cs-CZ" dirty="0" err="1" smtClean="0"/>
              <a:t>aviditě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spiramycin</a:t>
            </a:r>
            <a:r>
              <a:rPr lang="cs-CZ" dirty="0" smtClean="0"/>
              <a:t>  (redukuje riziko o 60 %)</a:t>
            </a:r>
          </a:p>
          <a:p>
            <a:r>
              <a:rPr lang="cs-CZ" b="1" dirty="0" smtClean="0"/>
              <a:t>Novorozenec: </a:t>
            </a:r>
            <a:r>
              <a:rPr lang="cs-CZ" dirty="0" err="1" smtClean="0"/>
              <a:t>spiramycin</a:t>
            </a:r>
            <a:endParaRPr lang="cs-CZ" dirty="0" smtClean="0"/>
          </a:p>
          <a:p>
            <a:r>
              <a:rPr lang="cs-CZ" dirty="0" err="1" smtClean="0"/>
              <a:t>pyrimetamin</a:t>
            </a:r>
            <a:r>
              <a:rPr lang="cs-CZ" dirty="0" smtClean="0"/>
              <a:t>, </a:t>
            </a:r>
            <a:r>
              <a:rPr lang="cs-CZ" dirty="0" err="1" smtClean="0"/>
              <a:t>sulfadiazin</a:t>
            </a:r>
            <a:r>
              <a:rPr lang="cs-CZ" dirty="0" smtClean="0"/>
              <a:t>, </a:t>
            </a:r>
            <a:r>
              <a:rPr lang="cs-CZ" dirty="0" err="1" smtClean="0"/>
              <a:t>leukovorin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12 měsíců (redukuje postižení z 82 na 14 %)</a:t>
            </a:r>
          </a:p>
          <a:p>
            <a:r>
              <a:rPr lang="cs-CZ" dirty="0" smtClean="0"/>
              <a:t>+ kortikosteroidy (v </a:t>
            </a:r>
            <a:r>
              <a:rPr lang="cs-CZ" dirty="0" err="1" smtClean="0"/>
              <a:t>likvoru</a:t>
            </a:r>
            <a:r>
              <a:rPr lang="cs-CZ" dirty="0" smtClean="0"/>
              <a:t> B &gt;1g/l, aktivní </a:t>
            </a:r>
            <a:r>
              <a:rPr lang="cs-CZ" dirty="0" err="1" smtClean="0"/>
              <a:t>chorioretinitida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008112"/>
          </a:xfrm>
        </p:spPr>
        <p:txBody>
          <a:bodyPr/>
          <a:lstStyle/>
          <a:p>
            <a:r>
              <a:rPr lang="cs-CZ" dirty="0" smtClean="0"/>
              <a:t>Dávky a délka </a:t>
            </a:r>
            <a:r>
              <a:rPr lang="cs-CZ" dirty="0" err="1" smtClean="0"/>
              <a:t>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5616624"/>
          </a:xfrm>
        </p:spPr>
        <p:txBody>
          <a:bodyPr/>
          <a:lstStyle/>
          <a:p>
            <a:r>
              <a:rPr lang="cs-CZ" dirty="0" err="1"/>
              <a:t>Sulfadiazin</a:t>
            </a:r>
            <a:r>
              <a:rPr lang="cs-CZ" dirty="0"/>
              <a:t> 50 mg/kg 2 x d</a:t>
            </a:r>
          </a:p>
          <a:p>
            <a:r>
              <a:rPr lang="cs-CZ" dirty="0" err="1" smtClean="0"/>
              <a:t>Pyrimetamin</a:t>
            </a:r>
            <a:r>
              <a:rPr lang="cs-CZ" dirty="0" smtClean="0"/>
              <a:t> 1 mg/kg 2 x d (2 dny), 1mg/kg denně 2 – 6 měsíců, dále stejná dávka obden</a:t>
            </a:r>
            <a:endParaRPr lang="cs-CZ" dirty="0"/>
          </a:p>
          <a:p>
            <a:r>
              <a:rPr lang="cs-CZ" dirty="0" err="1" smtClean="0"/>
              <a:t>Leukovorin</a:t>
            </a:r>
            <a:r>
              <a:rPr lang="cs-CZ" dirty="0" smtClean="0"/>
              <a:t> 10 mg 3 x týdně (během </a:t>
            </a:r>
            <a:r>
              <a:rPr lang="cs-CZ" dirty="0" err="1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pyrimetaminem</a:t>
            </a:r>
            <a:r>
              <a:rPr lang="cs-CZ" dirty="0" smtClean="0"/>
              <a:t>, minimálně 12 měsíců)</a:t>
            </a:r>
          </a:p>
          <a:p>
            <a:pPr marL="0" indent="0">
              <a:buNone/>
            </a:pPr>
            <a:r>
              <a:rPr lang="cs-CZ" dirty="0" smtClean="0"/>
              <a:t>    (prvních 6 měsíců)</a:t>
            </a:r>
            <a:endParaRPr lang="cs-CZ" dirty="0"/>
          </a:p>
          <a:p>
            <a:r>
              <a:rPr lang="cs-CZ" dirty="0" err="1" smtClean="0"/>
              <a:t>Spiramycin</a:t>
            </a:r>
            <a:r>
              <a:rPr lang="cs-CZ" dirty="0" smtClean="0"/>
              <a:t> 100 mg/kg/d + střídat viz výše</a:t>
            </a:r>
          </a:p>
          <a:p>
            <a:pPr marL="0" indent="0">
              <a:buNone/>
            </a:pPr>
            <a:r>
              <a:rPr lang="cs-CZ" dirty="0" smtClean="0"/>
              <a:t>    (4-6 týdenní cykly)</a:t>
            </a:r>
            <a:r>
              <a:rPr lang="cs-CZ" dirty="0"/>
              <a:t>	</a:t>
            </a:r>
            <a:endParaRPr lang="cs-CZ" dirty="0" smtClean="0"/>
          </a:p>
          <a:p>
            <a:r>
              <a:rPr lang="cs-CZ" dirty="0" err="1" smtClean="0"/>
              <a:t>Prednison</a:t>
            </a:r>
            <a:r>
              <a:rPr lang="cs-CZ" dirty="0" smtClean="0"/>
              <a:t> 1 mg/kg/den u </a:t>
            </a:r>
            <a:r>
              <a:rPr lang="cs-CZ" dirty="0" err="1" smtClean="0"/>
              <a:t>chorioretinitidy</a:t>
            </a:r>
            <a:r>
              <a:rPr lang="cs-CZ" dirty="0" smtClean="0"/>
              <a:t>, ↑B v </a:t>
            </a:r>
            <a:r>
              <a:rPr lang="cs-CZ" dirty="0" err="1" smtClean="0"/>
              <a:t>likvoru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5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Benefit léčby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Th</a:t>
            </a:r>
            <a:r>
              <a:rPr lang="cs-CZ" dirty="0" smtClean="0"/>
              <a:t> v kombinaci s VPV </a:t>
            </a:r>
            <a:r>
              <a:rPr lang="cs-CZ" dirty="0" err="1" smtClean="0"/>
              <a:t>shuntem</a:t>
            </a:r>
            <a:r>
              <a:rPr lang="cs-CZ" dirty="0" smtClean="0"/>
              <a:t>)</a:t>
            </a:r>
          </a:p>
          <a:p>
            <a:r>
              <a:rPr lang="cs-CZ" dirty="0" smtClean="0"/>
              <a:t>Zlepšení PMV</a:t>
            </a:r>
          </a:p>
          <a:p>
            <a:r>
              <a:rPr lang="cs-CZ" dirty="0" smtClean="0"/>
              <a:t>Regrese retinálních lézí</a:t>
            </a:r>
          </a:p>
          <a:p>
            <a:r>
              <a:rPr lang="cs-CZ" dirty="0" smtClean="0"/>
              <a:t>Snížení dávek antikonvulziv</a:t>
            </a:r>
          </a:p>
          <a:p>
            <a:r>
              <a:rPr lang="cs-CZ" dirty="0" smtClean="0"/>
              <a:t>Prevence sluchového postižení</a:t>
            </a:r>
          </a:p>
          <a:p>
            <a:r>
              <a:rPr lang="cs-CZ" dirty="0" smtClean="0"/>
              <a:t>Snížení počtu </a:t>
            </a:r>
            <a:r>
              <a:rPr lang="cs-CZ" dirty="0" err="1" smtClean="0"/>
              <a:t>intracerebrálních</a:t>
            </a:r>
            <a:r>
              <a:rPr lang="cs-CZ" dirty="0" smtClean="0"/>
              <a:t> kalcifikací nebo redukce velikosti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7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15752"/>
          </a:xfrm>
        </p:spPr>
        <p:txBody>
          <a:bodyPr/>
          <a:lstStyle/>
          <a:p>
            <a:r>
              <a:rPr lang="cs-CZ" dirty="0" smtClean="0"/>
              <a:t>Prevence GBS (</a:t>
            </a:r>
            <a:r>
              <a:rPr lang="cs-CZ" i="1" dirty="0" smtClean="0"/>
              <a:t>S. </a:t>
            </a:r>
            <a:r>
              <a:rPr lang="cs-CZ" i="1" dirty="0" err="1" smtClean="0"/>
              <a:t>agalactiae</a:t>
            </a:r>
            <a:r>
              <a:rPr lang="cs-CZ" i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10000" cy="4827240"/>
          </a:xfrm>
        </p:spPr>
        <p:txBody>
          <a:bodyPr/>
          <a:lstStyle/>
          <a:p>
            <a:r>
              <a:rPr lang="cs-CZ" b="1" dirty="0"/>
              <a:t>Matka</a:t>
            </a:r>
          </a:p>
          <a:p>
            <a:r>
              <a:rPr lang="cs-CZ" dirty="0"/>
              <a:t>35.-37. t. kultivace</a:t>
            </a:r>
          </a:p>
          <a:p>
            <a:r>
              <a:rPr lang="cs-CZ" dirty="0"/>
              <a:t>pozitivní GBS</a:t>
            </a:r>
          </a:p>
          <a:p>
            <a:r>
              <a:rPr lang="cs-CZ" dirty="0"/>
              <a:t>intra </a:t>
            </a:r>
            <a:r>
              <a:rPr lang="cs-CZ" dirty="0" err="1"/>
              <a:t>partum</a:t>
            </a:r>
            <a:r>
              <a:rPr lang="cs-CZ" dirty="0"/>
              <a:t> </a:t>
            </a:r>
            <a:r>
              <a:rPr lang="cs-CZ" dirty="0" err="1"/>
              <a:t>i.v</a:t>
            </a:r>
            <a:r>
              <a:rPr lang="cs-CZ" dirty="0"/>
              <a:t>.  </a:t>
            </a:r>
          </a:p>
          <a:p>
            <a:r>
              <a:rPr lang="cs-CZ" dirty="0"/>
              <a:t>penicilin/ampicilin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err="1"/>
              <a:t>cefazolin</a:t>
            </a:r>
            <a:endParaRPr lang="cs-CZ" dirty="0"/>
          </a:p>
          <a:p>
            <a:pPr>
              <a:buNone/>
            </a:pPr>
            <a:r>
              <a:rPr lang="cs-CZ" dirty="0"/>
              <a:t>	</a:t>
            </a:r>
            <a:r>
              <a:rPr lang="cs-CZ" dirty="0" err="1"/>
              <a:t>klindamycin</a:t>
            </a:r>
            <a:endParaRPr lang="cs-CZ" dirty="0"/>
          </a:p>
          <a:p>
            <a:pPr>
              <a:buNone/>
            </a:pPr>
            <a:r>
              <a:rPr lang="cs-CZ" dirty="0"/>
              <a:t>	erytromycin</a:t>
            </a:r>
          </a:p>
          <a:p>
            <a:r>
              <a:rPr lang="cs-CZ" dirty="0" err="1"/>
              <a:t>chorioamnionitida</a:t>
            </a:r>
            <a:r>
              <a:rPr lang="cs-CZ" dirty="0"/>
              <a:t>  » »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3810000" cy="4827240"/>
          </a:xfrm>
        </p:spPr>
        <p:txBody>
          <a:bodyPr/>
          <a:lstStyle/>
          <a:p>
            <a:r>
              <a:rPr lang="cs-CZ" b="1" dirty="0"/>
              <a:t>Novorozenec</a:t>
            </a:r>
          </a:p>
          <a:p>
            <a:r>
              <a:rPr lang="cs-CZ" dirty="0"/>
              <a:t>&gt;60 %  případů je u kultivačně negativních GBS</a:t>
            </a:r>
          </a:p>
          <a:p>
            <a:r>
              <a:rPr lang="cs-CZ" dirty="0"/>
              <a:t>prvních 24 h příznaky</a:t>
            </a:r>
          </a:p>
          <a:p>
            <a:r>
              <a:rPr lang="cs-CZ" dirty="0"/>
              <a:t>ampicilin +  </a:t>
            </a:r>
          </a:p>
          <a:p>
            <a:pPr>
              <a:buNone/>
            </a:pPr>
            <a:r>
              <a:rPr lang="cs-CZ" dirty="0"/>
              <a:t>	(</a:t>
            </a:r>
            <a:r>
              <a:rPr lang="cs-CZ" dirty="0" err="1"/>
              <a:t>cef</a:t>
            </a:r>
            <a:r>
              <a:rPr lang="cs-CZ" dirty="0"/>
              <a:t> III gen na G </a:t>
            </a:r>
            <a:r>
              <a:rPr lang="cs-CZ" dirty="0" err="1"/>
              <a:t>neg</a:t>
            </a:r>
            <a:r>
              <a:rPr lang="cs-CZ" dirty="0"/>
              <a:t>) 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vyšetření/ terapie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5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59768"/>
          </a:xfrm>
        </p:spPr>
        <p:txBody>
          <a:bodyPr/>
          <a:lstStyle/>
          <a:p>
            <a:r>
              <a:rPr lang="cs-CZ" dirty="0" smtClean="0"/>
              <a:t>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r>
              <a:rPr lang="cs-CZ" sz="2800" dirty="0" smtClean="0"/>
              <a:t>Zkontrolovat očkovací kalendář (HBV, MMR)</a:t>
            </a:r>
          </a:p>
          <a:p>
            <a:r>
              <a:rPr lang="cs-CZ" sz="2800" dirty="0" smtClean="0"/>
              <a:t>Verifikovat onemocnění varicelou (</a:t>
            </a:r>
            <a:r>
              <a:rPr lang="cs-CZ" sz="2800" dirty="0" err="1" smtClean="0"/>
              <a:t>séronegativní</a:t>
            </a:r>
            <a:r>
              <a:rPr lang="cs-CZ" sz="2800" dirty="0" smtClean="0"/>
              <a:t> → očkování, ukončit 2 měsíce před plánovanou graviditou)</a:t>
            </a:r>
          </a:p>
          <a:p>
            <a:r>
              <a:rPr lang="cs-CZ" sz="2800" dirty="0" smtClean="0"/>
              <a:t>Sérologie </a:t>
            </a:r>
            <a:r>
              <a:rPr lang="cs-CZ" sz="2800" dirty="0" err="1" smtClean="0"/>
              <a:t>toxoplasmózy</a:t>
            </a:r>
            <a:r>
              <a:rPr lang="cs-CZ" sz="2800" dirty="0" smtClean="0"/>
              <a:t>, CMV, </a:t>
            </a:r>
            <a:r>
              <a:rPr lang="cs-CZ" sz="2800" dirty="0" err="1" smtClean="0"/>
              <a:t>Parvovirus</a:t>
            </a:r>
            <a:r>
              <a:rPr lang="cs-CZ" sz="2800" dirty="0" smtClean="0"/>
              <a:t> B19, HCV</a:t>
            </a:r>
          </a:p>
          <a:p>
            <a:r>
              <a:rPr lang="cs-CZ" sz="2800" dirty="0" smtClean="0"/>
              <a:t>Povinný </a:t>
            </a:r>
            <a:r>
              <a:rPr lang="cs-CZ" sz="2800" dirty="0" err="1" smtClean="0"/>
              <a:t>screening</a:t>
            </a:r>
            <a:r>
              <a:rPr lang="cs-CZ" sz="2800" dirty="0" smtClean="0"/>
              <a:t>: HBV, </a:t>
            </a:r>
            <a:r>
              <a:rPr lang="cs-CZ" sz="2800" dirty="0" smtClean="0">
                <a:solidFill>
                  <a:srgbClr val="FFFFFF"/>
                </a:solidFill>
              </a:rPr>
              <a:t>HIV</a:t>
            </a:r>
            <a:r>
              <a:rPr lang="cs-CZ" sz="2800" dirty="0">
                <a:solidFill>
                  <a:srgbClr val="FFFFFF"/>
                </a:solidFill>
              </a:rPr>
              <a:t>, </a:t>
            </a:r>
            <a:r>
              <a:rPr lang="cs-CZ" sz="2800" dirty="0" err="1">
                <a:solidFill>
                  <a:srgbClr val="FFFFFF"/>
                </a:solidFill>
              </a:rPr>
              <a:t>syphilis</a:t>
            </a:r>
            <a:r>
              <a:rPr lang="cs-CZ" sz="2800">
                <a:solidFill>
                  <a:srgbClr val="FFFFFF"/>
                </a:solidFill>
              </a:rPr>
              <a:t>, </a:t>
            </a:r>
            <a:r>
              <a:rPr lang="cs-CZ" sz="2800" smtClean="0">
                <a:solidFill>
                  <a:srgbClr val="FFFFFF"/>
                </a:solidFill>
              </a:rPr>
              <a:t>GBS</a:t>
            </a:r>
            <a:endParaRPr lang="cs-CZ" sz="2800" i="1" dirty="0" smtClean="0"/>
          </a:p>
          <a:p>
            <a:pPr marL="0" indent="0">
              <a:buNone/>
            </a:pPr>
            <a:r>
              <a:rPr lang="cs-CZ" sz="2400" i="1" dirty="0" smtClean="0"/>
              <a:t>(do 30 let věku by všechny ženy měly být naočkovány proti HBV, je ještě nutný?)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9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Infekce v graviditě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(S)TORCH(L)  </a:t>
            </a:r>
          </a:p>
          <a:p>
            <a:pPr algn="ctr">
              <a:buNone/>
            </a:pPr>
            <a:r>
              <a:rPr lang="cs-CZ" dirty="0" smtClean="0"/>
              <a:t>X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CHEAP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TORCHES</a:t>
            </a:r>
          </a:p>
          <a:p>
            <a:pPr algn="ctr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 		</a:t>
            </a:r>
            <a:r>
              <a:rPr lang="cs-CZ" dirty="0" err="1" smtClean="0"/>
              <a:t>Chickenpox</a:t>
            </a:r>
            <a:r>
              <a:rPr lang="cs-CZ" dirty="0" smtClean="0"/>
              <a:t> </a:t>
            </a:r>
          </a:p>
          <a:p>
            <a:r>
              <a:rPr lang="cs-CZ" dirty="0" smtClean="0"/>
              <a:t>H 		Hepatitis B, C, E</a:t>
            </a:r>
          </a:p>
          <a:p>
            <a:r>
              <a:rPr lang="cs-CZ" dirty="0" smtClean="0"/>
              <a:t>E		</a:t>
            </a:r>
            <a:r>
              <a:rPr lang="cs-CZ" dirty="0" err="1" smtClean="0"/>
              <a:t>Enteroviruses</a:t>
            </a:r>
            <a:endParaRPr lang="cs-CZ" dirty="0" smtClean="0"/>
          </a:p>
          <a:p>
            <a:r>
              <a:rPr lang="cs-CZ" dirty="0" smtClean="0"/>
              <a:t>A		AIDS (HIV)</a:t>
            </a:r>
          </a:p>
          <a:p>
            <a:r>
              <a:rPr lang="cs-CZ" dirty="0" smtClean="0"/>
              <a:t>P		</a:t>
            </a:r>
            <a:r>
              <a:rPr lang="cs-CZ" dirty="0" err="1" smtClean="0"/>
              <a:t>Parvovirus</a:t>
            </a:r>
            <a:r>
              <a:rPr lang="cs-CZ" dirty="0" smtClean="0"/>
              <a:t> B 19</a:t>
            </a:r>
          </a:p>
          <a:p>
            <a:endParaRPr lang="cs-CZ" dirty="0"/>
          </a:p>
          <a:p>
            <a:r>
              <a:rPr lang="cs-CZ" i="1" dirty="0" smtClean="0"/>
              <a:t>+ Z	(ZIKA virus)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TORCHES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		</a:t>
            </a:r>
            <a:r>
              <a:rPr lang="cs-CZ" dirty="0" err="1" smtClean="0"/>
              <a:t>Toxoplasmosis</a:t>
            </a:r>
            <a:endParaRPr lang="cs-CZ" dirty="0" smtClean="0"/>
          </a:p>
          <a:p>
            <a:r>
              <a:rPr lang="cs-CZ" dirty="0" smtClean="0"/>
              <a:t>O		</a:t>
            </a:r>
            <a:r>
              <a:rPr lang="cs-CZ" dirty="0" err="1" smtClean="0"/>
              <a:t>Others</a:t>
            </a:r>
            <a:r>
              <a:rPr lang="cs-CZ" dirty="0" smtClean="0"/>
              <a:t> (GBS, </a:t>
            </a:r>
            <a:r>
              <a:rPr lang="cs-CZ" dirty="0" err="1" smtClean="0"/>
              <a:t>Listeria</a:t>
            </a:r>
            <a:r>
              <a:rPr lang="cs-CZ" dirty="0" smtClean="0"/>
              <a:t>, </a:t>
            </a:r>
            <a:r>
              <a:rPr lang="cs-CZ" dirty="0" err="1" smtClean="0"/>
              <a:t>Myco</a:t>
            </a:r>
            <a:r>
              <a:rPr lang="cs-CZ" dirty="0" smtClean="0"/>
              <a:t> </a:t>
            </a:r>
            <a:r>
              <a:rPr lang="cs-CZ" dirty="0" err="1" smtClean="0"/>
              <a:t>tbc</a:t>
            </a:r>
            <a:r>
              <a:rPr lang="cs-CZ" dirty="0" smtClean="0"/>
              <a:t>)</a:t>
            </a:r>
          </a:p>
          <a:p>
            <a:r>
              <a:rPr lang="cs-CZ" dirty="0" smtClean="0"/>
              <a:t>R		</a:t>
            </a:r>
            <a:r>
              <a:rPr lang="cs-CZ" dirty="0" err="1" smtClean="0"/>
              <a:t>Rubella</a:t>
            </a:r>
            <a:endParaRPr lang="cs-CZ" dirty="0" smtClean="0"/>
          </a:p>
          <a:p>
            <a:r>
              <a:rPr lang="cs-CZ" dirty="0" smtClean="0"/>
              <a:t>C		</a:t>
            </a:r>
            <a:r>
              <a:rPr lang="cs-CZ" dirty="0" err="1" smtClean="0"/>
              <a:t>Cytomegalovirus</a:t>
            </a:r>
            <a:endParaRPr lang="cs-CZ" dirty="0" smtClean="0"/>
          </a:p>
          <a:p>
            <a:r>
              <a:rPr lang="cs-CZ" dirty="0" smtClean="0"/>
              <a:t>H		Herpes simplex virus</a:t>
            </a:r>
          </a:p>
          <a:p>
            <a:r>
              <a:rPr lang="cs-CZ" dirty="0" smtClean="0"/>
              <a:t>E		</a:t>
            </a:r>
            <a:r>
              <a:rPr lang="cs-CZ" dirty="0" err="1" smtClean="0"/>
              <a:t>Everything</a:t>
            </a:r>
            <a:r>
              <a:rPr lang="cs-CZ" dirty="0" smtClean="0"/>
              <a:t> </a:t>
            </a:r>
            <a:r>
              <a:rPr lang="cs-CZ" dirty="0" err="1" smtClean="0"/>
              <a:t>else</a:t>
            </a:r>
            <a:r>
              <a:rPr lang="cs-CZ" dirty="0" smtClean="0"/>
              <a:t> sex. </a:t>
            </a:r>
            <a:r>
              <a:rPr lang="cs-CZ" dirty="0" err="1" smtClean="0"/>
              <a:t>transmitted</a:t>
            </a:r>
            <a:endParaRPr lang="cs-CZ" dirty="0" smtClean="0"/>
          </a:p>
          <a:p>
            <a:r>
              <a:rPr lang="cs-CZ" dirty="0" smtClean="0"/>
              <a:t>S		</a:t>
            </a:r>
            <a:r>
              <a:rPr lang="cs-CZ" dirty="0" err="1" smtClean="0"/>
              <a:t>Syphilis</a:t>
            </a:r>
            <a:r>
              <a:rPr lang="cs-CZ" dirty="0" smtClean="0"/>
              <a:t>    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dg kongenitální infekce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Retardace </a:t>
            </a:r>
            <a:r>
              <a:rPr lang="cs-CZ" dirty="0" err="1" smtClean="0"/>
              <a:t>intrauterinního</a:t>
            </a:r>
            <a:r>
              <a:rPr lang="cs-CZ" dirty="0" smtClean="0"/>
              <a:t> růstu = nízká PH neodpovídající gestaci</a:t>
            </a:r>
          </a:p>
          <a:p>
            <a:endParaRPr lang="cs-CZ" dirty="0" smtClean="0"/>
          </a:p>
          <a:p>
            <a:r>
              <a:rPr lang="cs-CZ" dirty="0" smtClean="0"/>
              <a:t>2. Kongenitální defekty</a:t>
            </a:r>
          </a:p>
          <a:p>
            <a:endParaRPr lang="cs-CZ" dirty="0" smtClean="0"/>
          </a:p>
          <a:p>
            <a:r>
              <a:rPr lang="cs-CZ" dirty="0" smtClean="0"/>
              <a:t>3. Příznaky chronické aktivní infekce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uls">
  <a:themeElements>
    <a:clrScheme name="Impuls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Impu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puls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Office\Sablony\Návrhy prezentací\IMPULS.POT</Template>
  <TotalTime>6853</TotalTime>
  <Words>1500</Words>
  <Application>Microsoft Office PowerPoint</Application>
  <PresentationFormat>Předvádění na obrazovce (4:3)</PresentationFormat>
  <Paragraphs>338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7" baseType="lpstr">
      <vt:lpstr>Calibri</vt:lpstr>
      <vt:lpstr>Times New Roman</vt:lpstr>
      <vt:lpstr>Impuls</vt:lpstr>
      <vt:lpstr>Vertikálně přenosné infekce</vt:lpstr>
      <vt:lpstr>Intrauterinní infekce</vt:lpstr>
      <vt:lpstr>Infekce v graviditě a u novorozenců</vt:lpstr>
      <vt:lpstr>Výsledek infekce v graviditě:</vt:lpstr>
      <vt:lpstr>Výsledek infekce v graviditě:</vt:lpstr>
      <vt:lpstr>Infekce v graviditě</vt:lpstr>
      <vt:lpstr>CHEAP</vt:lpstr>
      <vt:lpstr>TORCHES</vt:lpstr>
      <vt:lpstr>Klinická dg kongenitální infekce </vt:lpstr>
      <vt:lpstr>Kongenitální defekty</vt:lpstr>
      <vt:lpstr>Příznaky chronické aktivní infekce</vt:lpstr>
      <vt:lpstr>Virové infekce v graviditě</vt:lpstr>
      <vt:lpstr>Vrozený zarděnkový sy –  I. trimestr</vt:lpstr>
      <vt:lpstr>Greggův syndrom</vt:lpstr>
      <vt:lpstr>Prezentace aplikace PowerPoint</vt:lpstr>
      <vt:lpstr>Vrozená zarděnková fetopatie</vt:lpstr>
      <vt:lpstr>Pozdní zarděnkové syndromy</vt:lpstr>
      <vt:lpstr>Vrozený zarděnkový syndrom</vt:lpstr>
      <vt:lpstr>Vrozená CMV infekce</vt:lpstr>
      <vt:lpstr>Vrozená CMV infekce</vt:lpstr>
      <vt:lpstr>Prezentace aplikace PowerPoint</vt:lpstr>
      <vt:lpstr>Terapie vrozené CMV</vt:lpstr>
      <vt:lpstr>Postnatální screening (terciární)</vt:lpstr>
      <vt:lpstr>Vrozená VZV infekce </vt:lpstr>
      <vt:lpstr>Prezentace aplikace PowerPoint</vt:lpstr>
      <vt:lpstr>Specifický VZV problém</vt:lpstr>
      <vt:lpstr>Vrozená infekce parvovirem B19</vt:lpstr>
      <vt:lpstr>Vrozená infekce parvovirem B19</vt:lpstr>
      <vt:lpstr>Vrozené ENT infekce</vt:lpstr>
      <vt:lpstr>Bakteriální infekce v graviditě </vt:lpstr>
      <vt:lpstr>Vrozená syfilida</vt:lpstr>
      <vt:lpstr>Syphilis congenita recens úmrtí do 1 roku života</vt:lpstr>
      <vt:lpstr>Exantém při syfilidě</vt:lpstr>
      <vt:lpstr>Doporučená vyšetření </vt:lpstr>
      <vt:lpstr>RTG dlouhých kostí</vt:lpstr>
      <vt:lpstr>Terapie: prokázaná/pravděpodobná SC</vt:lpstr>
      <vt:lpstr>Syphilis congenita tarda projevy v pozdějším věku (při latentní infekci) </vt:lpstr>
      <vt:lpstr>Syphilis congenita tarda</vt:lpstr>
      <vt:lpstr>Kongenitální borrelióza?</vt:lpstr>
      <vt:lpstr>Praktická doporučení</vt:lpstr>
      <vt:lpstr>Parazitární infekce v graviditě</vt:lpstr>
      <vt:lpstr>Kongenitální toxoplasmóza</vt:lpstr>
      <vt:lpstr>Diagnostika v graviditě</vt:lpstr>
      <vt:lpstr>Kongenitální toxoplasmóza</vt:lpstr>
      <vt:lpstr>Dg kongenitální toxoplasmózy</vt:lpstr>
      <vt:lpstr>Obrázky</vt:lpstr>
      <vt:lpstr>Prezentace aplikace PowerPoint</vt:lpstr>
      <vt:lpstr>Prezentace aplikace PowerPoint</vt:lpstr>
      <vt:lpstr>Prezentace aplikace PowerPoint</vt:lpstr>
      <vt:lpstr>Terapie toxoplasmózy  v těhotenství a u novorozence</vt:lpstr>
      <vt:lpstr>Dávky a délka th</vt:lpstr>
      <vt:lpstr>Benefit léčby</vt:lpstr>
      <vt:lpstr>Prevence GBS (S. agalactiae)</vt:lpstr>
      <vt:lpstr>Doporučení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Lymeská borrelióza</dc:title>
  <dc:creator>MUDr. Lenka Krbková</dc:creator>
  <cp:lastModifiedBy>Petr Husa</cp:lastModifiedBy>
  <cp:revision>388</cp:revision>
  <dcterms:created xsi:type="dcterms:W3CDTF">2003-01-09T20:36:30Z</dcterms:created>
  <dcterms:modified xsi:type="dcterms:W3CDTF">2020-04-30T10:29:16Z</dcterms:modified>
</cp:coreProperties>
</file>