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yc\Desktop\klostridia%20xls\CDI%202018%20pro%20KIGOP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Sheet1!$B$119:$B$130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Sheet1!$C$119:$C$130</c:f>
              <c:numCache>
                <c:formatCode>General</c:formatCode>
                <c:ptCount val="12"/>
                <c:pt idx="0">
                  <c:v>153</c:v>
                </c:pt>
                <c:pt idx="1">
                  <c:v>303</c:v>
                </c:pt>
                <c:pt idx="2">
                  <c:v>473</c:v>
                </c:pt>
                <c:pt idx="3">
                  <c:v>761</c:v>
                </c:pt>
                <c:pt idx="4">
                  <c:v>1552</c:v>
                </c:pt>
                <c:pt idx="5">
                  <c:v>2241</c:v>
                </c:pt>
                <c:pt idx="6">
                  <c:v>3045</c:v>
                </c:pt>
                <c:pt idx="7">
                  <c:v>4099</c:v>
                </c:pt>
                <c:pt idx="8">
                  <c:v>5163</c:v>
                </c:pt>
                <c:pt idx="9">
                  <c:v>4563</c:v>
                </c:pt>
                <c:pt idx="10">
                  <c:v>4592</c:v>
                </c:pt>
                <c:pt idx="11">
                  <c:v>4921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92-483C-A6E8-CAFCE08D11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6325632"/>
        <c:axId val="62116992"/>
      </c:lineChart>
      <c:catAx>
        <c:axId val="3632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116992"/>
        <c:crosses val="autoZero"/>
        <c:auto val="1"/>
        <c:lblAlgn val="ctr"/>
        <c:lblOffset val="100"/>
        <c:noMultiLvlLbl val="0"/>
      </c:catAx>
      <c:valAx>
        <c:axId val="6211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2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/>
      </a:pPr>
      <a:endParaRPr lang="cs-CZ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9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66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4A9E3-2E6A-439A-AE76-821E13DD972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41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8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89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26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20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6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8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02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B1C0-CC8D-4C9D-AA34-6F511321204C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68C8-30F6-4460-B8CB-674176D186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4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Klostridiová kolitida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Lenka Vojtilová, Ph.D.</a:t>
            </a:r>
          </a:p>
          <a:p>
            <a:r>
              <a:rPr lang="cs-CZ" altLang="cs-CZ" dirty="0" smtClean="0"/>
              <a:t>Klinika infekčních chorob FNB</a:t>
            </a:r>
          </a:p>
          <a:p>
            <a:r>
              <a:rPr lang="cs-CZ" altLang="cs-CZ" dirty="0" smtClean="0"/>
              <a:t>Lékařská fakulta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150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Spouštěč infekce </a:t>
            </a:r>
            <a:r>
              <a:rPr lang="cs-CZ" altLang="cs-CZ" i="1" smtClean="0"/>
              <a:t>C. difficile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střevní dysmikrobie po předchozím užívání antibiotik</a:t>
            </a:r>
          </a:p>
          <a:p>
            <a:pPr eaLnBrk="1" hangingPunct="1"/>
            <a:r>
              <a:rPr lang="cs-CZ" altLang="cs-CZ" sz="2400"/>
              <a:t>až 3 měsíce po užívání, někdy již po podání pouze jedné dávky </a:t>
            </a:r>
          </a:p>
          <a:p>
            <a:pPr eaLnBrk="1" hangingPunct="1"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</a:rPr>
              <a:t>Rizikové skupiny antibiotik</a:t>
            </a:r>
          </a:p>
          <a:p>
            <a:pPr eaLnBrk="1" hangingPunct="1"/>
            <a:r>
              <a:rPr lang="cs-CZ" altLang="cs-CZ" sz="2400"/>
              <a:t>potencované aminopeniciliny</a:t>
            </a:r>
          </a:p>
          <a:p>
            <a:pPr eaLnBrk="1" hangingPunct="1"/>
            <a:r>
              <a:rPr lang="cs-CZ" altLang="cs-CZ" sz="2400"/>
              <a:t>cefalosporiny</a:t>
            </a:r>
          </a:p>
          <a:p>
            <a:pPr eaLnBrk="1" hangingPunct="1"/>
            <a:r>
              <a:rPr lang="cs-CZ" altLang="cs-CZ" sz="2400" b="1"/>
              <a:t>fluorochinolony </a:t>
            </a:r>
            <a:r>
              <a:rPr lang="cs-CZ" altLang="cs-CZ" sz="2400"/>
              <a:t>(i moxifloxacin)</a:t>
            </a:r>
          </a:p>
          <a:p>
            <a:pPr eaLnBrk="1" hangingPunct="1"/>
            <a:r>
              <a:rPr lang="cs-CZ" altLang="cs-CZ" sz="2400"/>
              <a:t>linkosamidy (klindamycin)</a:t>
            </a:r>
          </a:p>
          <a:p>
            <a:pPr eaLnBrk="1" hangingPunct="1"/>
            <a:endParaRPr lang="cs-CZ" altLang="cs-CZ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78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indikace k odběru stolice na vyš. CDI: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>
                <a:solidFill>
                  <a:srgbClr val="FF0000"/>
                </a:solidFill>
              </a:rPr>
              <a:t>pouze u symptomatických pacientů s průjmem!!!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NE po léčbě CDI (žádné kontrolní odběry)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NE u asymptomatických kontaktů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NE u ošetřujícího personálu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ne u dětí do 2 let věku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nakažlivost pacienta s CDI je vázána na existenci průjmů – o době trvání izolace rozhoduje klinický obraz!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996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Diagnostika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dvojstupňová, rychlotesty</a:t>
            </a:r>
          </a:p>
          <a:p>
            <a:pPr lvl="1" eaLnBrk="1" hangingPunct="1"/>
            <a:r>
              <a:rPr lang="cs-CZ" altLang="cs-CZ"/>
              <a:t>antigen GDH + toxin A/B (EIA)</a:t>
            </a:r>
          </a:p>
          <a:p>
            <a:pPr lvl="1" eaLnBrk="1" hangingPunct="1"/>
            <a:r>
              <a:rPr lang="cs-CZ" altLang="cs-CZ"/>
              <a:t>antigen GDH + PCR gen pro tvorbu toxinu</a:t>
            </a:r>
          </a:p>
          <a:p>
            <a:pPr eaLnBrk="1" hangingPunct="1"/>
            <a:r>
              <a:rPr lang="cs-CZ" altLang="cs-CZ" sz="2400"/>
              <a:t>kultivace </a:t>
            </a:r>
          </a:p>
          <a:p>
            <a:pPr lvl="1" eaLnBrk="1" hangingPunct="1"/>
            <a:r>
              <a:rPr lang="cs-CZ" altLang="cs-CZ"/>
              <a:t>k následné ribotypizaci</a:t>
            </a:r>
          </a:p>
          <a:p>
            <a:pPr lvl="1" eaLnBrk="1" hangingPunct="1"/>
            <a:r>
              <a:rPr lang="cs-CZ" altLang="cs-CZ"/>
              <a:t>k ověření citlivosti</a:t>
            </a:r>
          </a:p>
          <a:p>
            <a:pPr eaLnBrk="1" hangingPunct="1"/>
            <a:endParaRPr lang="cs-CZ" altLang="cs-CZ" sz="2400"/>
          </a:p>
          <a:p>
            <a:pPr eaLnBrk="1" hangingPunct="1"/>
            <a:r>
              <a:rPr lang="cs-CZ" altLang="cs-CZ" sz="2400"/>
              <a:t>vždy u pacienta vyšetřit i kultivaci na OSP</a:t>
            </a:r>
          </a:p>
        </p:txBody>
      </p:sp>
    </p:spTree>
    <p:extLst>
      <p:ext uri="{BB962C8B-B14F-4D97-AF65-F5344CB8AC3E}">
        <p14:creationId xmlns:p14="http://schemas.microsoft.com/office/powerpoint/2010/main" val="23221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Diagnostické schéma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pSp>
        <p:nvGrpSpPr>
          <p:cNvPr id="47108" name="Group 108"/>
          <p:cNvGrpSpPr>
            <a:grpSpLocks/>
          </p:cNvGrpSpPr>
          <p:nvPr/>
        </p:nvGrpSpPr>
        <p:grpSpPr bwMode="auto">
          <a:xfrm>
            <a:off x="3054351" y="1954214"/>
            <a:ext cx="6081713" cy="4071937"/>
            <a:chOff x="672" y="843"/>
            <a:chExt cx="3639" cy="2469"/>
          </a:xfrm>
        </p:grpSpPr>
        <p:sp>
          <p:nvSpPr>
            <p:cNvPr id="47109" name="Text Box 12"/>
            <p:cNvSpPr txBox="1">
              <a:spLocks noChangeArrowheads="1"/>
            </p:cNvSpPr>
            <p:nvPr/>
          </p:nvSpPr>
          <p:spPr bwMode="auto">
            <a:xfrm rot="10800000" flipV="1">
              <a:off x="2990" y="1920"/>
              <a:ext cx="1152" cy="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/>
                <a:t>PCR </a:t>
              </a:r>
              <a:r>
                <a:rPr lang="cs-CZ" altLang="cs-CZ" sz="1100"/>
                <a:t>ze stolice</a:t>
              </a:r>
              <a:endParaRPr lang="cs-CZ" altLang="cs-CZ"/>
            </a:p>
            <a:p>
              <a:pPr eaLnBrk="1" hangingPunct="1"/>
              <a:r>
                <a:rPr lang="cs-CZ" altLang="cs-CZ" sz="1100" i="1"/>
                <a:t>nebo </a:t>
              </a:r>
            </a:p>
            <a:p>
              <a:pPr eaLnBrk="1" hangingPunct="1"/>
              <a:r>
                <a:rPr lang="cs-CZ" altLang="cs-CZ" sz="1100" b="1"/>
                <a:t>Kultivace </a:t>
              </a:r>
              <a:r>
                <a:rPr lang="cs-CZ" altLang="cs-CZ" sz="1100" i="1"/>
                <a:t>C. difficile</a:t>
              </a:r>
              <a:r>
                <a:rPr lang="cs-CZ" altLang="cs-CZ" sz="1100"/>
                <a:t> a test produkce toxinů </a:t>
              </a:r>
            </a:p>
          </p:txBody>
        </p:sp>
        <p:sp>
          <p:nvSpPr>
            <p:cNvPr id="47110" name="Text Box 4"/>
            <p:cNvSpPr txBox="1">
              <a:spLocks noChangeArrowheads="1"/>
            </p:cNvSpPr>
            <p:nvPr/>
          </p:nvSpPr>
          <p:spPr bwMode="auto">
            <a:xfrm>
              <a:off x="1817" y="843"/>
              <a:ext cx="1023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/>
                <a:t>EIA</a:t>
              </a:r>
              <a:r>
                <a:rPr lang="cs-CZ" altLang="cs-CZ" sz="1100"/>
                <a:t> vyšetření GDH </a:t>
              </a:r>
            </a:p>
            <a:p>
              <a:pPr eaLnBrk="1" hangingPunct="1"/>
              <a:r>
                <a:rPr lang="cs-CZ" altLang="cs-CZ" sz="1100"/>
                <a:t>a toxinů A/B ze stolice</a:t>
              </a:r>
              <a:endParaRPr lang="cs-CZ" altLang="cs-CZ"/>
            </a:p>
          </p:txBody>
        </p:sp>
        <p:sp>
          <p:nvSpPr>
            <p:cNvPr id="47111" name="Text Box 5"/>
            <p:cNvSpPr txBox="1">
              <a:spLocks noChangeArrowheads="1"/>
            </p:cNvSpPr>
            <p:nvPr/>
          </p:nvSpPr>
          <p:spPr bwMode="auto">
            <a:xfrm rot="10800000" flipV="1">
              <a:off x="672" y="1296"/>
              <a:ext cx="792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GDH </a:t>
              </a:r>
              <a:r>
                <a:rPr lang="cs-CZ" altLang="cs-CZ" sz="1100" b="1">
                  <a:solidFill>
                    <a:srgbClr val="92D050"/>
                  </a:solidFill>
                </a:rPr>
                <a:t>negativní</a:t>
              </a:r>
            </a:p>
            <a:p>
              <a:pPr eaLnBrk="1" hangingPunct="1"/>
              <a:r>
                <a:rPr lang="cs-CZ" altLang="cs-CZ" sz="1100"/>
                <a:t>Toxiny </a:t>
              </a:r>
              <a:r>
                <a:rPr lang="cs-CZ" altLang="cs-CZ" sz="1100" b="1">
                  <a:solidFill>
                    <a:srgbClr val="92D050"/>
                  </a:solidFill>
                </a:rPr>
                <a:t>negativní</a:t>
              </a:r>
              <a:endParaRPr lang="cs-CZ" altLang="cs-CZ" b="1">
                <a:solidFill>
                  <a:srgbClr val="92D050"/>
                </a:solidFill>
              </a:endParaRPr>
            </a:p>
          </p:txBody>
        </p:sp>
        <p:sp>
          <p:nvSpPr>
            <p:cNvPr id="47112" name="Text Box 88"/>
            <p:cNvSpPr txBox="1">
              <a:spLocks noChangeArrowheads="1"/>
            </p:cNvSpPr>
            <p:nvPr/>
          </p:nvSpPr>
          <p:spPr bwMode="auto">
            <a:xfrm rot="10800000" flipV="1">
              <a:off x="672" y="1549"/>
              <a:ext cx="792" cy="256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nejedná se o CDI</a:t>
              </a:r>
              <a:endParaRPr lang="cs-CZ" altLang="cs-CZ"/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 rot="10800000" flipV="1">
              <a:off x="1872" y="1425"/>
              <a:ext cx="760" cy="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GDH </a:t>
              </a:r>
              <a:r>
                <a:rPr lang="cs-CZ" altLang="cs-CZ" sz="1100" b="1">
                  <a:solidFill>
                    <a:srgbClr val="FF0000"/>
                  </a:solidFill>
                </a:rPr>
                <a:t>pozitivní</a:t>
              </a:r>
            </a:p>
            <a:p>
              <a:pPr eaLnBrk="1" hangingPunct="1"/>
              <a:r>
                <a:rPr lang="cs-CZ" altLang="cs-CZ" sz="1100"/>
                <a:t>Toxiny </a:t>
              </a:r>
              <a:r>
                <a:rPr lang="cs-CZ" altLang="cs-CZ" sz="1100" b="1">
                  <a:solidFill>
                    <a:srgbClr val="FF0000"/>
                  </a:solidFill>
                </a:rPr>
                <a:t>pozitivní</a:t>
              </a:r>
              <a:endParaRPr lang="cs-CZ" altLang="cs-CZ" b="1">
                <a:solidFill>
                  <a:srgbClr val="FF0000"/>
                </a:solidFill>
              </a:endParaRP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 rot="10800000" flipV="1">
              <a:off x="1872" y="1680"/>
              <a:ext cx="760" cy="301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>
                  <a:solidFill>
                    <a:srgbClr val="FF0000"/>
                  </a:solidFill>
                </a:rPr>
                <a:t>CDI</a:t>
              </a:r>
              <a:endParaRPr lang="cs-CZ" altLang="cs-CZ" b="1">
                <a:solidFill>
                  <a:srgbClr val="FF0000"/>
                </a:solidFill>
              </a:endParaRPr>
            </a:p>
          </p:txBody>
        </p:sp>
        <p:sp>
          <p:nvSpPr>
            <p:cNvPr id="47115" name="Text Box 91"/>
            <p:cNvSpPr txBox="1">
              <a:spLocks noChangeArrowheads="1"/>
            </p:cNvSpPr>
            <p:nvPr/>
          </p:nvSpPr>
          <p:spPr bwMode="auto">
            <a:xfrm rot="10800000" flipV="1">
              <a:off x="3216" y="1296"/>
              <a:ext cx="788" cy="2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GDH </a:t>
              </a:r>
              <a:r>
                <a:rPr lang="cs-CZ" altLang="cs-CZ" sz="1100" b="1">
                  <a:solidFill>
                    <a:srgbClr val="FF0000"/>
                  </a:solidFill>
                </a:rPr>
                <a:t>pozitivní</a:t>
              </a:r>
              <a:endParaRPr lang="cs-CZ" altLang="cs-CZ" b="1">
                <a:solidFill>
                  <a:srgbClr val="FF0000"/>
                </a:solidFill>
              </a:endParaRPr>
            </a:p>
          </p:txBody>
        </p: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 rot="10800000" flipV="1">
              <a:off x="3223" y="1632"/>
              <a:ext cx="788" cy="2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Toxiny </a:t>
              </a:r>
              <a:r>
                <a:rPr lang="cs-CZ" altLang="cs-CZ" sz="1100" b="1">
                  <a:solidFill>
                    <a:srgbClr val="92D050"/>
                  </a:solidFill>
                </a:rPr>
                <a:t>negativní</a:t>
              </a:r>
              <a:endParaRPr lang="cs-CZ" altLang="cs-CZ" b="1">
                <a:solidFill>
                  <a:srgbClr val="92D050"/>
                </a:solidFill>
              </a:endParaRPr>
            </a:p>
          </p:txBody>
        </p:sp>
        <p:sp>
          <p:nvSpPr>
            <p:cNvPr id="47117" name="Text Box 93"/>
            <p:cNvSpPr txBox="1">
              <a:spLocks noChangeArrowheads="1"/>
            </p:cNvSpPr>
            <p:nvPr/>
          </p:nvSpPr>
          <p:spPr bwMode="auto">
            <a:xfrm rot="10800000" flipV="1">
              <a:off x="1968" y="2761"/>
              <a:ext cx="872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>
                  <a:solidFill>
                    <a:srgbClr val="92D050"/>
                  </a:solidFill>
                </a:rPr>
                <a:t>Negativní</a:t>
              </a:r>
              <a:r>
                <a:rPr lang="cs-CZ" altLang="cs-CZ" sz="1100"/>
                <a:t> test/y</a:t>
              </a:r>
              <a:endParaRPr lang="cs-CZ" altLang="cs-CZ"/>
            </a:p>
          </p:txBody>
        </p:sp>
        <p:sp>
          <p:nvSpPr>
            <p:cNvPr id="47118" name="Text Box 15"/>
            <p:cNvSpPr txBox="1">
              <a:spLocks noChangeArrowheads="1"/>
            </p:cNvSpPr>
            <p:nvPr/>
          </p:nvSpPr>
          <p:spPr bwMode="auto">
            <a:xfrm>
              <a:off x="3357" y="2736"/>
              <a:ext cx="792" cy="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>
                  <a:solidFill>
                    <a:srgbClr val="FF0000"/>
                  </a:solidFill>
                </a:rPr>
                <a:t>Pozitivní </a:t>
              </a:r>
              <a:r>
                <a:rPr lang="cs-CZ" altLang="cs-CZ" sz="1100"/>
                <a:t>test/y</a:t>
              </a:r>
              <a:endParaRPr lang="cs-CZ" altLang="cs-CZ"/>
            </a:p>
          </p:txBody>
        </p:sp>
        <p:sp>
          <p:nvSpPr>
            <p:cNvPr id="47119" name="Text Box 16"/>
            <p:cNvSpPr txBox="1">
              <a:spLocks noChangeArrowheads="1"/>
            </p:cNvSpPr>
            <p:nvPr/>
          </p:nvSpPr>
          <p:spPr bwMode="auto">
            <a:xfrm rot="10800000" flipV="1">
              <a:off x="1920" y="2953"/>
              <a:ext cx="1008" cy="359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/>
                <a:t>Netoxigenní </a:t>
              </a:r>
            </a:p>
            <a:p>
              <a:pPr eaLnBrk="1" hangingPunct="1"/>
              <a:r>
                <a:rPr lang="cs-CZ" altLang="cs-CZ" sz="1100" i="1"/>
                <a:t>C. difficile</a:t>
              </a:r>
              <a:r>
                <a:rPr lang="cs-CZ" altLang="cs-CZ" sz="1100"/>
                <a:t> nebo falešně pozitivní GDH</a:t>
              </a:r>
              <a:endParaRPr lang="cs-CZ" altLang="cs-CZ"/>
            </a:p>
          </p:txBody>
        </p:sp>
        <p:sp>
          <p:nvSpPr>
            <p:cNvPr id="47120" name="Text Box 18"/>
            <p:cNvSpPr txBox="1">
              <a:spLocks noChangeArrowheads="1"/>
            </p:cNvSpPr>
            <p:nvPr/>
          </p:nvSpPr>
          <p:spPr bwMode="auto">
            <a:xfrm rot="10800000" flipV="1">
              <a:off x="3264" y="2928"/>
              <a:ext cx="1047" cy="379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100" b="1">
                  <a:solidFill>
                    <a:srgbClr val="FF0000"/>
                  </a:solidFill>
                </a:rPr>
                <a:t>CDI </a:t>
              </a:r>
            </a:p>
            <a:p>
              <a:pPr eaLnBrk="1" hangingPunct="1"/>
              <a:r>
                <a:rPr lang="cs-CZ" altLang="cs-CZ" sz="1100" i="1"/>
                <a:t>nebo</a:t>
              </a:r>
              <a:r>
                <a:rPr lang="cs-CZ" altLang="cs-CZ" sz="1100"/>
                <a:t> nosičství toxigenního </a:t>
              </a:r>
              <a:r>
                <a:rPr lang="cs-CZ" altLang="cs-CZ" sz="1100" i="1"/>
                <a:t>C. difficile</a:t>
              </a:r>
              <a:endParaRPr lang="cs-CZ" altLang="cs-CZ"/>
            </a:p>
          </p:txBody>
        </p:sp>
        <p:sp>
          <p:nvSpPr>
            <p:cNvPr id="47121" name="Přímá spojnice 17"/>
            <p:cNvSpPr>
              <a:spLocks noChangeShapeType="1"/>
            </p:cNvSpPr>
            <p:nvPr/>
          </p:nvSpPr>
          <p:spPr bwMode="auto">
            <a:xfrm flipH="1">
              <a:off x="1392" y="1104"/>
              <a:ext cx="480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2" name="Přímá spojnice 18"/>
            <p:cNvSpPr>
              <a:spLocks noChangeShapeType="1"/>
            </p:cNvSpPr>
            <p:nvPr/>
          </p:nvSpPr>
          <p:spPr bwMode="auto">
            <a:xfrm>
              <a:off x="2256" y="1104"/>
              <a:ext cx="6" cy="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3" name="Přímá spojnice 19"/>
            <p:cNvSpPr>
              <a:spLocks noChangeShapeType="1"/>
            </p:cNvSpPr>
            <p:nvPr/>
          </p:nvSpPr>
          <p:spPr bwMode="auto">
            <a:xfrm>
              <a:off x="2736" y="1104"/>
              <a:ext cx="48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4" name="Přímá spojnice 20"/>
            <p:cNvSpPr>
              <a:spLocks noChangeShapeType="1"/>
            </p:cNvSpPr>
            <p:nvPr/>
          </p:nvSpPr>
          <p:spPr bwMode="auto">
            <a:xfrm>
              <a:off x="3600" y="2400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5" name="Přímá spojnice 21"/>
            <p:cNvSpPr>
              <a:spLocks noChangeShapeType="1"/>
            </p:cNvSpPr>
            <p:nvPr/>
          </p:nvSpPr>
          <p:spPr bwMode="auto">
            <a:xfrm>
              <a:off x="2448" y="2592"/>
              <a:ext cx="11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6" name="Přímá spojnice 22"/>
            <p:cNvSpPr>
              <a:spLocks noChangeShapeType="1"/>
            </p:cNvSpPr>
            <p:nvPr/>
          </p:nvSpPr>
          <p:spPr bwMode="auto">
            <a:xfrm>
              <a:off x="3552" y="259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7" name="Přímá spojnice 23"/>
            <p:cNvSpPr>
              <a:spLocks noChangeShapeType="1"/>
            </p:cNvSpPr>
            <p:nvPr/>
          </p:nvSpPr>
          <p:spPr bwMode="auto">
            <a:xfrm flipH="1">
              <a:off x="3600" y="1536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8" name="Přímá spojnice 24"/>
            <p:cNvSpPr>
              <a:spLocks noChangeShapeType="1"/>
            </p:cNvSpPr>
            <p:nvPr/>
          </p:nvSpPr>
          <p:spPr bwMode="auto">
            <a:xfrm>
              <a:off x="3600" y="1824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29" name="Přímá spojnice 25"/>
            <p:cNvSpPr>
              <a:spLocks noChangeShapeType="1"/>
            </p:cNvSpPr>
            <p:nvPr/>
          </p:nvSpPr>
          <p:spPr bwMode="auto">
            <a:xfrm>
              <a:off x="3744" y="2592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130" name="Přímá spojnice 26"/>
            <p:cNvSpPr>
              <a:spLocks noChangeShapeType="1"/>
            </p:cNvSpPr>
            <p:nvPr/>
          </p:nvSpPr>
          <p:spPr bwMode="auto">
            <a:xfrm>
              <a:off x="2448" y="2592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181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Terapie CDI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err="1"/>
              <a:t>vankomycin</a:t>
            </a:r>
            <a:r>
              <a:rPr lang="cs-CZ" altLang="cs-CZ" sz="2400" dirty="0"/>
              <a:t> – standard terapie, vždy </a:t>
            </a:r>
            <a:r>
              <a:rPr lang="cs-CZ" altLang="cs-CZ" sz="2400" dirty="0" err="1"/>
              <a:t>p.o</a:t>
            </a:r>
            <a:r>
              <a:rPr lang="cs-CZ" altLang="cs-CZ" sz="2400" dirty="0"/>
              <a:t>./enterálně</a:t>
            </a:r>
          </a:p>
          <a:p>
            <a:pPr eaLnBrk="1" hangingPunct="1"/>
            <a:r>
              <a:rPr lang="cs-CZ" altLang="cs-CZ" sz="2400" b="1" dirty="0" err="1"/>
              <a:t>metronidazol</a:t>
            </a:r>
            <a:r>
              <a:rPr lang="cs-CZ" altLang="cs-CZ" sz="2400" dirty="0"/>
              <a:t> – u těžké kolitidy, </a:t>
            </a:r>
            <a:r>
              <a:rPr lang="cs-CZ" altLang="cs-CZ" sz="2400" dirty="0" err="1"/>
              <a:t>i.v</a:t>
            </a:r>
            <a:r>
              <a:rPr lang="cs-CZ" altLang="cs-CZ" sz="2400" dirty="0"/>
              <a:t>. v kombinaci s VAN </a:t>
            </a:r>
          </a:p>
          <a:p>
            <a:pPr eaLnBrk="1" hangingPunct="1"/>
            <a:r>
              <a:rPr lang="cs-CZ" altLang="cs-CZ" sz="2400" b="1" dirty="0" err="1"/>
              <a:t>fidaxomicin</a:t>
            </a:r>
            <a:r>
              <a:rPr lang="cs-CZ" altLang="cs-CZ" sz="2400" dirty="0"/>
              <a:t> – nižší procento recidiv</a:t>
            </a:r>
          </a:p>
          <a:p>
            <a:pPr eaLnBrk="1" hangingPunct="1"/>
            <a:r>
              <a:rPr lang="cs-CZ" altLang="cs-CZ" sz="2400" b="1" dirty="0" err="1"/>
              <a:t>tigecyklin</a:t>
            </a:r>
            <a:r>
              <a:rPr lang="cs-CZ" altLang="cs-CZ" sz="2400" dirty="0"/>
              <a:t> – u těžké kolitidy, není studie</a:t>
            </a:r>
          </a:p>
          <a:p>
            <a:pPr marL="0" lvl="1" indent="0">
              <a:buClr>
                <a:schemeClr val="bg2"/>
              </a:buClr>
              <a:buSzPct val="75000"/>
              <a:buNone/>
            </a:pPr>
            <a:endParaRPr lang="cs-CZ" altLang="cs-CZ" dirty="0" smtClean="0"/>
          </a:p>
          <a:p>
            <a:r>
              <a:rPr lang="cs-CZ" altLang="cs-CZ" sz="2400" dirty="0" smtClean="0"/>
              <a:t>fekální bakterioterapie (FBT) - </a:t>
            </a:r>
            <a:r>
              <a:rPr lang="cs-CZ" altLang="cs-CZ" sz="2400" dirty="0" smtClean="0">
                <a:solidFill>
                  <a:srgbClr val="FF0000"/>
                </a:solidFill>
              </a:rPr>
              <a:t>vhodné podávat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již po první </a:t>
            </a:r>
            <a:r>
              <a:rPr lang="cs-CZ" altLang="cs-CZ" sz="2400" b="1" dirty="0" err="1" smtClean="0">
                <a:solidFill>
                  <a:srgbClr val="FF0000"/>
                </a:solidFill>
              </a:rPr>
              <a:t>rekurenci</a:t>
            </a:r>
            <a:endParaRPr lang="cs-CZ" altLang="cs-CZ" sz="2400" dirty="0" smtClean="0"/>
          </a:p>
          <a:p>
            <a:r>
              <a:rPr lang="cs-CZ" altLang="cs-CZ" sz="2400" dirty="0" smtClean="0"/>
              <a:t>kolektomie u toxického </a:t>
            </a:r>
            <a:r>
              <a:rPr lang="cs-CZ" altLang="cs-CZ" sz="2400" dirty="0" err="1" smtClean="0"/>
              <a:t>megakolon</a:t>
            </a:r>
            <a:r>
              <a:rPr lang="cs-CZ" altLang="cs-CZ" sz="2400" dirty="0" smtClean="0"/>
              <a:t> (vysoká mortalita)</a:t>
            </a:r>
          </a:p>
          <a:p>
            <a:pPr eaLnBrk="1" hangingPunct="1"/>
            <a:r>
              <a:rPr lang="cs-CZ" altLang="cs-CZ" sz="2400" dirty="0" err="1" smtClean="0"/>
              <a:t>probiotika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Saccharomyces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boulardii</a:t>
            </a:r>
            <a:r>
              <a:rPr lang="cs-CZ" altLang="cs-CZ" sz="2400" dirty="0"/>
              <a:t>) – sek. prevence</a:t>
            </a:r>
          </a:p>
          <a:p>
            <a:pPr eaLnBrk="1" hangingPunct="1"/>
            <a:r>
              <a:rPr lang="cs-CZ" altLang="cs-CZ" sz="2400" dirty="0"/>
              <a:t>izolační bariérový režim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093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Doporučený postup terapie CDI</a:t>
            </a:r>
            <a:endParaRPr lang="cs-CZ" altLang="cs-CZ" sz="3600" dirty="0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/>
              <a:t>1. epizoda</a:t>
            </a:r>
          </a:p>
          <a:p>
            <a:pPr marL="0" indent="0">
              <a:buNone/>
              <a:defRPr/>
            </a:pPr>
            <a:r>
              <a:rPr lang="cs-CZ" u="sng" dirty="0"/>
              <a:t>lehká a středně těžká:</a:t>
            </a:r>
          </a:p>
          <a:p>
            <a:pPr>
              <a:defRPr/>
            </a:pPr>
            <a:r>
              <a:rPr lang="cs-CZ" dirty="0"/>
              <a:t>VAN 125mg 4xd 10 dnů</a:t>
            </a:r>
          </a:p>
          <a:p>
            <a:pPr>
              <a:defRPr/>
            </a:pPr>
            <a:r>
              <a:rPr lang="cs-CZ" dirty="0"/>
              <a:t>FDX 200mg 2xd 10 </a:t>
            </a:r>
            <a:r>
              <a:rPr lang="cs-CZ" dirty="0" smtClean="0"/>
              <a:t>dnů (u </a:t>
            </a:r>
            <a:r>
              <a:rPr lang="cs-CZ" dirty="0" err="1" smtClean="0"/>
              <a:t>imunosuprimovaných</a:t>
            </a:r>
            <a:r>
              <a:rPr lang="cs-CZ" dirty="0" smtClean="0"/>
              <a:t> pacientů lék 1. volby)</a:t>
            </a:r>
            <a:endParaRPr lang="cs-CZ" dirty="0"/>
          </a:p>
          <a:p>
            <a:pPr>
              <a:defRPr/>
            </a:pPr>
            <a:r>
              <a:rPr lang="cs-CZ" dirty="0"/>
              <a:t>MET 3xd 500mg 10 </a:t>
            </a:r>
            <a:r>
              <a:rPr lang="cs-CZ" dirty="0" smtClean="0"/>
              <a:t>dnů (pouze </a:t>
            </a:r>
            <a:r>
              <a:rPr lang="cs-CZ" dirty="0"/>
              <a:t>při nedostupnosti jiné léčby 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u="sng" dirty="0" smtClean="0"/>
              <a:t>těžká </a:t>
            </a:r>
            <a:r>
              <a:rPr lang="cs-CZ" dirty="0"/>
              <a:t>(Leu 15 tis, krea nárůst na 1,5 násobek)</a:t>
            </a:r>
          </a:p>
          <a:p>
            <a:pPr>
              <a:defRPr/>
            </a:pPr>
            <a:r>
              <a:rPr lang="cs-CZ" dirty="0"/>
              <a:t>VAN 125mg 4xd 10 </a:t>
            </a:r>
            <a:r>
              <a:rPr lang="cs-CZ" dirty="0" smtClean="0"/>
              <a:t>dnů + </a:t>
            </a:r>
            <a:r>
              <a:rPr lang="cs-CZ" dirty="0"/>
              <a:t>MET 500mg 3xd </a:t>
            </a:r>
            <a:r>
              <a:rPr lang="cs-CZ" dirty="0" err="1"/>
              <a:t>i.v</a:t>
            </a:r>
            <a:r>
              <a:rPr lang="cs-CZ" dirty="0" smtClean="0"/>
              <a:t>.</a:t>
            </a:r>
            <a:endParaRPr lang="cs-CZ" dirty="0"/>
          </a:p>
          <a:p>
            <a:pPr>
              <a:defRPr/>
            </a:pPr>
            <a:r>
              <a:rPr lang="cs-CZ" dirty="0"/>
              <a:t>FDX 200mg 2xd 10 dnů</a:t>
            </a:r>
          </a:p>
          <a:p>
            <a:pPr marL="0" indent="0">
              <a:buNone/>
              <a:defRPr/>
            </a:pPr>
            <a:r>
              <a:rPr lang="cs-CZ" u="sng" dirty="0"/>
              <a:t>fulminantní</a:t>
            </a:r>
            <a:r>
              <a:rPr lang="cs-CZ" dirty="0"/>
              <a:t> (hypotenze, šok, ileus, megakolon)</a:t>
            </a:r>
          </a:p>
          <a:p>
            <a:pPr>
              <a:defRPr/>
            </a:pPr>
            <a:r>
              <a:rPr lang="cs-CZ" dirty="0"/>
              <a:t>VAN 500mg 4xd p.o., do NGS nebo klyzmatem + MET 500mg 3xd i.v.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13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Doporučený postup terapie CDI - </a:t>
            </a:r>
            <a:r>
              <a:rPr lang="cs-CZ" altLang="cs-CZ" sz="3600" dirty="0" err="1" smtClean="0"/>
              <a:t>rekurence</a:t>
            </a:r>
            <a:endParaRPr lang="cs-CZ" altLang="cs-CZ" sz="3600" dirty="0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b="1" dirty="0"/>
              <a:t>1. </a:t>
            </a:r>
            <a:r>
              <a:rPr lang="cs-CZ" b="1" dirty="0" err="1" smtClean="0"/>
              <a:t>rekurence</a:t>
            </a:r>
            <a:endParaRPr lang="cs-CZ" b="1" dirty="0"/>
          </a:p>
          <a:p>
            <a:pPr>
              <a:defRPr/>
            </a:pPr>
            <a:r>
              <a:rPr lang="cs-CZ" dirty="0"/>
              <a:t>VAN 125mg 4xd 10 dnů (pokud byl podáván metronidazol na léčbu 1. epizody</a:t>
            </a:r>
            <a:r>
              <a:rPr lang="cs-CZ" dirty="0" smtClean="0"/>
              <a:t>), následně FBT</a:t>
            </a:r>
          </a:p>
          <a:p>
            <a:pPr>
              <a:defRPr/>
            </a:pPr>
            <a:r>
              <a:rPr lang="cs-CZ" dirty="0"/>
              <a:t>FDX 200mg 2xd 10 dnů</a:t>
            </a:r>
          </a:p>
          <a:p>
            <a:pPr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pulzní režim VAN (nemá přesvědčivé výsledky z dlouhodobého hlediska výskytu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rekurence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cs-CZ" b="1" dirty="0" smtClean="0"/>
          </a:p>
          <a:p>
            <a:pPr marL="0" indent="0">
              <a:buNone/>
              <a:defRPr/>
            </a:pPr>
            <a:r>
              <a:rPr lang="cs-CZ" b="1" dirty="0" smtClean="0"/>
              <a:t>další </a:t>
            </a:r>
            <a:r>
              <a:rPr lang="cs-CZ" b="1" dirty="0" err="1"/>
              <a:t>rekurence</a:t>
            </a:r>
            <a:endParaRPr lang="cs-CZ" b="1" dirty="0"/>
          </a:p>
          <a:p>
            <a:pPr>
              <a:defRPr/>
            </a:pPr>
            <a:r>
              <a:rPr lang="cs-CZ" dirty="0" smtClean="0"/>
              <a:t>opakovat ATB terapii a následnou FBT (zkusit jiného dárce?)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b="1" dirty="0" smtClean="0"/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810000" y="185896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9354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Recidivy CDI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relaps / reinfekce</a:t>
            </a:r>
          </a:p>
          <a:p>
            <a:pPr eaLnBrk="1" hangingPunct="1"/>
            <a:r>
              <a:rPr lang="cs-CZ" altLang="cs-CZ" sz="2400"/>
              <a:t>recidivy u 25-30% adekvátně léčených pacientů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51204" name="Picture 6" descr="ObrC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200400"/>
            <a:ext cx="525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9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6200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Fekální bakterioterapie (FBT) </a:t>
            </a:r>
            <a:br>
              <a:rPr lang="cs-CZ" altLang="cs-CZ" dirty="0" smtClean="0"/>
            </a:br>
            <a:r>
              <a:rPr lang="cs-CZ" altLang="cs-CZ" sz="1800" dirty="0" err="1" smtClean="0"/>
              <a:t>Fecal</a:t>
            </a:r>
            <a:r>
              <a:rPr lang="cs-CZ" altLang="cs-CZ" sz="1800" dirty="0" smtClean="0"/>
              <a:t> </a:t>
            </a:r>
            <a:r>
              <a:rPr lang="cs-CZ" altLang="cs-CZ" sz="1800" dirty="0" err="1"/>
              <a:t>microbiota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transplant</a:t>
            </a:r>
            <a:r>
              <a:rPr lang="cs-CZ" altLang="cs-CZ" sz="1800" dirty="0"/>
              <a:t> (FMT)</a:t>
            </a:r>
            <a:endParaRPr lang="cs-CZ" altLang="cs-CZ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7239000" cy="5029200"/>
          </a:xfrm>
        </p:spPr>
        <p:txBody>
          <a:bodyPr/>
          <a:lstStyle/>
          <a:p>
            <a:pPr eaLnBrk="1" hangingPunct="1"/>
            <a:r>
              <a:rPr lang="cs-CZ" altLang="cs-CZ" sz="2400"/>
              <a:t>stolice je z 95% hmotnosti tvořena bakteriemi</a:t>
            </a:r>
          </a:p>
          <a:p>
            <a:pPr eaLnBrk="1" hangingPunct="1"/>
            <a:r>
              <a:rPr lang="cs-CZ" altLang="cs-CZ" sz="2400"/>
              <a:t>indikace FBT pouze na rekurentní CDI (další indikace jsou v klinických studiích)</a:t>
            </a:r>
          </a:p>
          <a:p>
            <a:pPr eaLnBrk="1" hangingPunct="1"/>
            <a:r>
              <a:rPr lang="cs-CZ" altLang="cs-CZ" sz="2400"/>
              <a:t>nenáročný zákrok pro pacienta i lékaře</a:t>
            </a:r>
          </a:p>
          <a:p>
            <a:pPr eaLnBrk="1" hangingPunct="1"/>
            <a:r>
              <a:rPr lang="cs-CZ" altLang="cs-CZ" sz="2400"/>
              <a:t>cesta podání – NJS, koloskopicky, klyzma</a:t>
            </a:r>
          </a:p>
          <a:p>
            <a:pPr eaLnBrk="1" hangingPunct="1"/>
            <a:r>
              <a:rPr lang="cs-CZ" altLang="cs-CZ" sz="2400"/>
              <a:t>bezpečná i u imunokompromitovaných a  kriticky nemocných pacientů </a:t>
            </a:r>
            <a:r>
              <a:rPr lang="cs-CZ" altLang="cs-CZ" sz="1000"/>
              <a:t>(Cammarota et al, GUT 2017)</a:t>
            </a:r>
          </a:p>
          <a:p>
            <a:pPr eaLnBrk="1" hangingPunct="1"/>
            <a:r>
              <a:rPr lang="cs-CZ" altLang="cs-CZ" sz="2400"/>
              <a:t>NÚ - průjem, křeče, bolesti břicha, zácpa, horečka</a:t>
            </a:r>
          </a:p>
          <a:p>
            <a:pPr lvl="1" eaLnBrk="1" hangingPunct="1"/>
            <a:r>
              <a:rPr lang="cs-CZ" altLang="cs-CZ" sz="1800"/>
              <a:t>vzácně - G- sepse, perforace, aspirační pneumonie</a:t>
            </a:r>
          </a:p>
        </p:txBody>
      </p:sp>
    </p:spTree>
    <p:extLst>
      <p:ext uri="{BB962C8B-B14F-4D97-AF65-F5344CB8AC3E}">
        <p14:creationId xmlns:p14="http://schemas.microsoft.com/office/powerpoint/2010/main" val="14046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Historie terapeutického využití stolice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začátek letopočtu, tradiční čínská medicína – na otravu jídlem, těžký průjem</a:t>
            </a:r>
          </a:p>
          <a:p>
            <a:pPr>
              <a:defRPr/>
            </a:pPr>
            <a:r>
              <a:rPr lang="cs-CZ" dirty="0"/>
              <a:t>2. světová válka – němečtí vojáci jedli velbloudí trus po vzoru beduínů</a:t>
            </a:r>
          </a:p>
          <a:p>
            <a:pPr>
              <a:defRPr/>
            </a:pPr>
            <a:r>
              <a:rPr lang="cs-CZ" dirty="0"/>
              <a:t>1958, Ben Eisman – léčba 4 pacientů s pseudomembranosní kolitidou</a:t>
            </a:r>
          </a:p>
          <a:p>
            <a:pPr>
              <a:defRPr/>
            </a:pPr>
            <a:r>
              <a:rPr lang="cs-CZ" dirty="0"/>
              <a:t>1983, Schwan a spol. – léčba CDI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od </a:t>
            </a:r>
            <a:r>
              <a:rPr lang="cs-CZ" dirty="0"/>
              <a:t>roku 2000 rostoucí evidence kazuistik i kontrolované studie použití FMT </a:t>
            </a:r>
            <a:r>
              <a:rPr lang="cs-CZ" i="1" dirty="0"/>
              <a:t>(Faecal microbiota transplantation) </a:t>
            </a:r>
            <a:r>
              <a:rPr lang="cs-CZ" dirty="0"/>
              <a:t>v léčbě CDI</a:t>
            </a:r>
          </a:p>
          <a:p>
            <a:pPr>
              <a:defRPr/>
            </a:pPr>
            <a:r>
              <a:rPr lang="cs-CZ" dirty="0"/>
              <a:t>2009, Polák – první FMT v ČR na KICH</a:t>
            </a:r>
          </a:p>
        </p:txBody>
      </p:sp>
    </p:spTree>
    <p:extLst>
      <p:ext uri="{BB962C8B-B14F-4D97-AF65-F5344CB8AC3E}">
        <p14:creationId xmlns:p14="http://schemas.microsoft.com/office/powerpoint/2010/main" val="27800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dirty="0" err="1" smtClean="0"/>
              <a:t>Clostridioides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difficile</a:t>
            </a:r>
            <a:endParaRPr lang="cs-CZ" altLang="cs-CZ" i="1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grampozitivní sporulující anaerobní tyčka</a:t>
            </a:r>
          </a:p>
          <a:p>
            <a:pPr eaLnBrk="1" hangingPunct="1"/>
            <a:r>
              <a:rPr lang="cs-CZ" altLang="cs-CZ" smtClean="0"/>
              <a:t>2 formy: vegetativní a klidová (spory)</a:t>
            </a:r>
          </a:p>
          <a:p>
            <a:pPr eaLnBrk="1" hangingPunct="1"/>
            <a:r>
              <a:rPr lang="cs-CZ" altLang="cs-CZ" smtClean="0"/>
              <a:t>výskyt - komenzál střeva zvířat a lidí</a:t>
            </a:r>
          </a:p>
          <a:p>
            <a:pPr eaLnBrk="1" hangingPunct="1"/>
            <a:r>
              <a:rPr lang="cs-CZ" altLang="cs-CZ" smtClean="0"/>
              <a:t>netoxigenní / toxigenní kmeny</a:t>
            </a:r>
          </a:p>
          <a:p>
            <a:pPr eaLnBrk="1" hangingPunct="1"/>
            <a:endParaRPr lang="cs-CZ" altLang="cs-CZ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35845" name="Picture 6" descr="Clostridium difficile unde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146" y="1027906"/>
            <a:ext cx="2605454" cy="45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533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Definice a účinek FMT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definice FMT – podání minimálně upraveného mikrobiomu stolice zdravého dárce do trávícího traktu příjemce s cílem upravit a normalizovat složení a funkci jeho střevního mikrobiomu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účinek FMT: </a:t>
            </a:r>
          </a:p>
          <a:p>
            <a:pPr lvl="1">
              <a:defRPr/>
            </a:pPr>
            <a:r>
              <a:rPr lang="cs-CZ" dirty="0"/>
              <a:t>zvyšuje mikrobiální diverzitu</a:t>
            </a:r>
          </a:p>
          <a:p>
            <a:pPr lvl="1">
              <a:defRPr/>
            </a:pPr>
            <a:r>
              <a:rPr lang="cs-CZ" dirty="0"/>
              <a:t>snižuje možnost kolonizace střeva invazivními patogeny</a:t>
            </a:r>
          </a:p>
          <a:p>
            <a:pPr lvl="1">
              <a:defRPr/>
            </a:pPr>
            <a:r>
              <a:rPr lang="cs-CZ" dirty="0"/>
              <a:t>„zdravé“ bakterie zvyšují integritu epitelu, snižují permeabilitu střevní stěny pro patogeny</a:t>
            </a:r>
          </a:p>
          <a:p>
            <a:pPr lvl="1">
              <a:defRPr/>
            </a:pPr>
            <a:r>
              <a:rPr lang="cs-CZ" dirty="0"/>
              <a:t>snižuje lokální a systémovou zánětlivou reakci</a:t>
            </a:r>
          </a:p>
          <a:p>
            <a:pPr lvl="1">
              <a:defRPr/>
            </a:pPr>
            <a:r>
              <a:rPr lang="cs-CZ" dirty="0"/>
              <a:t>ovlivňuje metabolizmus žlučových kyselin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5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Výběr a vyšetření dárce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příbuzenský dárce / dobrovolník </a:t>
            </a:r>
          </a:p>
          <a:p>
            <a:pPr>
              <a:defRPr/>
            </a:pPr>
            <a:r>
              <a:rPr lang="cs-CZ" dirty="0"/>
              <a:t>nesmí mít anamnézu</a:t>
            </a:r>
          </a:p>
          <a:p>
            <a:pPr lvl="1">
              <a:defRPr/>
            </a:pPr>
            <a:r>
              <a:rPr lang="cs-CZ" dirty="0"/>
              <a:t>onemocnění GIT související se změnou mikrobiomu</a:t>
            </a:r>
          </a:p>
          <a:p>
            <a:pPr lvl="1">
              <a:defRPr/>
            </a:pPr>
            <a:r>
              <a:rPr lang="cs-CZ" dirty="0"/>
              <a:t>užívání ATB poslední 3 měsíce</a:t>
            </a:r>
          </a:p>
          <a:p>
            <a:pPr lvl="1">
              <a:defRPr/>
            </a:pPr>
            <a:r>
              <a:rPr lang="cs-CZ" dirty="0"/>
              <a:t>rizikové chování (užívání drog, tetování, rizik. pohlavní styk, cestování)</a:t>
            </a:r>
          </a:p>
          <a:p>
            <a:pPr lvl="1">
              <a:defRPr/>
            </a:pPr>
            <a:r>
              <a:rPr lang="cs-CZ" dirty="0"/>
              <a:t>maligního, imunologického, neurologického, metabolického onemocnění</a:t>
            </a:r>
          </a:p>
          <a:p>
            <a:pPr>
              <a:defRPr/>
            </a:pPr>
            <a:r>
              <a:rPr lang="cs-CZ" dirty="0"/>
              <a:t>vyšetření dárce</a:t>
            </a:r>
          </a:p>
          <a:p>
            <a:pPr lvl="1">
              <a:defRPr/>
            </a:pPr>
            <a:r>
              <a:rPr lang="cs-CZ" dirty="0"/>
              <a:t>FW, KO + diff, gluk, urea, krea, bili, ALT, AST, GGT, ALP, alb, CRP</a:t>
            </a:r>
          </a:p>
          <a:p>
            <a:pPr lvl="1">
              <a:defRPr/>
            </a:pPr>
            <a:r>
              <a:rPr lang="cs-CZ" dirty="0"/>
              <a:t>serol. hep A, B, C, E, HIV, lues</a:t>
            </a:r>
          </a:p>
          <a:p>
            <a:pPr lvl="1">
              <a:defRPr/>
            </a:pPr>
            <a:r>
              <a:rPr lang="cs-CZ" dirty="0"/>
              <a:t>stolice – kultivace OSP, Ag a toxin CDI, parazity, okultní krvácení</a:t>
            </a:r>
          </a:p>
          <a:p>
            <a:pPr lvl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06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Příprava stolice k FMT a způsob aplikace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stolici aplikovat do 6 hodin po odběru nebo rozmrazení</a:t>
            </a:r>
          </a:p>
          <a:p>
            <a:pPr>
              <a:defRPr/>
            </a:pPr>
            <a:r>
              <a:rPr lang="cs-CZ" dirty="0"/>
              <a:t>100g stolice + 1/1 FR 200 ml (při mrazení glycerol koncentrace 10%)</a:t>
            </a:r>
          </a:p>
          <a:p>
            <a:pPr>
              <a:defRPr/>
            </a:pPr>
            <a:r>
              <a:rPr lang="cs-CZ" dirty="0"/>
              <a:t>homogenizace, filtrace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aplikace</a:t>
            </a:r>
          </a:p>
          <a:p>
            <a:pPr lvl="1">
              <a:defRPr/>
            </a:pPr>
            <a:r>
              <a:rPr lang="cs-CZ" dirty="0"/>
              <a:t>horní cesta – gastroskopicky do jejuna, NJ sondou, (ingesce kapslí)</a:t>
            </a:r>
          </a:p>
          <a:p>
            <a:pPr lvl="1">
              <a:defRPr/>
            </a:pPr>
            <a:r>
              <a:rPr lang="cs-CZ" dirty="0"/>
              <a:t>dolní cesta – koloskopicky, retenčním klzymatem</a:t>
            </a:r>
          </a:p>
        </p:txBody>
      </p:sp>
    </p:spTree>
    <p:extLst>
      <p:ext uri="{BB962C8B-B14F-4D97-AF65-F5344CB8AC3E}">
        <p14:creationId xmlns:p14="http://schemas.microsoft.com/office/powerpoint/2010/main" val="1844208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1981200" y="304801"/>
            <a:ext cx="8229600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endParaRPr lang="cs-CZ" altLang="cs-CZ" sz="3200"/>
          </a:p>
        </p:txBody>
      </p:sp>
      <p:pic>
        <p:nvPicPr>
          <p:cNvPr id="57347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6" y="304801"/>
            <a:ext cx="7802563" cy="5851525"/>
          </a:xfrm>
        </p:spPr>
      </p:pic>
    </p:spTree>
    <p:extLst>
      <p:ext uri="{BB962C8B-B14F-4D97-AF65-F5344CB8AC3E}">
        <p14:creationId xmlns:p14="http://schemas.microsoft.com/office/powerpoint/2010/main" val="131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6" y="304801"/>
            <a:ext cx="7802563" cy="5851525"/>
          </a:xfrm>
        </p:spPr>
      </p:pic>
    </p:spTree>
    <p:extLst>
      <p:ext uri="{BB962C8B-B14F-4D97-AF65-F5344CB8AC3E}">
        <p14:creationId xmlns:p14="http://schemas.microsoft.com/office/powerpoint/2010/main" val="3532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6" y="457200"/>
            <a:ext cx="7802563" cy="5410200"/>
          </a:xfrm>
        </p:spPr>
      </p:pic>
    </p:spTree>
    <p:extLst>
      <p:ext uri="{BB962C8B-B14F-4D97-AF65-F5344CB8AC3E}">
        <p14:creationId xmlns:p14="http://schemas.microsoft.com/office/powerpoint/2010/main" val="6632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6" y="457200"/>
            <a:ext cx="7802563" cy="5410200"/>
          </a:xfrm>
        </p:spPr>
      </p:pic>
    </p:spTree>
    <p:extLst>
      <p:ext uri="{BB962C8B-B14F-4D97-AF65-F5344CB8AC3E}">
        <p14:creationId xmlns:p14="http://schemas.microsoft.com/office/powerpoint/2010/main" val="24627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3926" y="304801"/>
            <a:ext cx="7802563" cy="5851525"/>
          </a:xfrm>
        </p:spPr>
      </p:pic>
    </p:spTree>
    <p:extLst>
      <p:ext uri="{BB962C8B-B14F-4D97-AF65-F5344CB8AC3E}">
        <p14:creationId xmlns:p14="http://schemas.microsoft.com/office/powerpoint/2010/main" val="373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Nežádoucí účinky FMT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cs-CZ" dirty="0"/>
              <a:t>obecně pacienty velmi dobře tolerovaná</a:t>
            </a:r>
          </a:p>
          <a:p>
            <a:pPr>
              <a:defRPr/>
            </a:pPr>
            <a:r>
              <a:rPr lang="cs-CZ" dirty="0"/>
              <a:t>dosud se jeví bezpečná i u imunokompromitovaných pacientů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časté NÚ:</a:t>
            </a:r>
          </a:p>
          <a:p>
            <a:pPr marL="457200" lvl="1" indent="0">
              <a:buNone/>
              <a:defRPr/>
            </a:pPr>
            <a:r>
              <a:rPr lang="cs-CZ" dirty="0"/>
              <a:t>- průjmy 1-2 dny, meteorismus</a:t>
            </a:r>
          </a:p>
          <a:p>
            <a:pPr>
              <a:defRPr/>
            </a:pPr>
            <a:r>
              <a:rPr lang="cs-CZ" dirty="0"/>
              <a:t>méně časté: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zvracení, subfebrilie</a:t>
            </a:r>
          </a:p>
          <a:p>
            <a:pPr lvl="1">
              <a:buFontTx/>
              <a:buChar char="-"/>
              <a:defRPr/>
            </a:pPr>
            <a:r>
              <a:rPr lang="cs-CZ" dirty="0"/>
              <a:t>SIBO (</a:t>
            </a:r>
            <a:r>
              <a:rPr lang="cs-CZ" i="1" dirty="0"/>
              <a:t>small intestine bacterial overgrowth): </a:t>
            </a:r>
            <a:r>
              <a:rPr lang="cs-CZ" dirty="0"/>
              <a:t>meteorismus, nausea, nechutenství</a:t>
            </a:r>
          </a:p>
          <a:p>
            <a:pPr>
              <a:defRPr/>
            </a:pPr>
            <a:r>
              <a:rPr lang="cs-CZ" dirty="0"/>
              <a:t>vzácné:</a:t>
            </a:r>
          </a:p>
          <a:p>
            <a:pPr marL="457200" lvl="1" indent="0">
              <a:buNone/>
              <a:defRPr/>
            </a:pPr>
            <a:r>
              <a:rPr lang="cs-CZ" dirty="0"/>
              <a:t>- aspirační bronchopneumonie, perforace střeva</a:t>
            </a:r>
          </a:p>
        </p:txBody>
      </p:sp>
    </p:spTree>
    <p:extLst>
      <p:ext uri="{BB962C8B-B14F-4D97-AF65-F5344CB8AC3E}">
        <p14:creationId xmlns:p14="http://schemas.microsoft.com/office/powerpoint/2010/main" val="139844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Indikace FMT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>
                <a:solidFill>
                  <a:srgbClr val="92D050"/>
                </a:solidFill>
              </a:rPr>
              <a:t>schválené</a:t>
            </a:r>
          </a:p>
          <a:p>
            <a:pPr lvl="1">
              <a:defRPr/>
            </a:pPr>
            <a:r>
              <a:rPr lang="cs-CZ" dirty="0"/>
              <a:t>rekurentní CDI </a:t>
            </a:r>
          </a:p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s důkazy EBM, zatím neschválené</a:t>
            </a:r>
          </a:p>
          <a:p>
            <a:pPr lvl="1">
              <a:defRPr/>
            </a:pPr>
            <a:r>
              <a:rPr lang="cs-CZ" dirty="0"/>
              <a:t>onemocnění GIT – ulcerosní kolitida, syndrom dráždivého tračníku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</a:rPr>
              <a:t>nové možnosti, bez důkazů EBM</a:t>
            </a:r>
          </a:p>
          <a:p>
            <a:pPr lvl="1">
              <a:defRPr/>
            </a:pPr>
            <a:r>
              <a:rPr lang="cs-CZ" dirty="0"/>
              <a:t>metabolický syndrom</a:t>
            </a:r>
          </a:p>
          <a:p>
            <a:pPr lvl="1">
              <a:defRPr/>
            </a:pPr>
            <a:r>
              <a:rPr lang="cs-CZ" dirty="0"/>
              <a:t>onemocnění GIT – jaterní encefalopatie, NASH</a:t>
            </a:r>
          </a:p>
          <a:p>
            <a:pPr lvl="1">
              <a:defRPr/>
            </a:pPr>
            <a:r>
              <a:rPr lang="cs-CZ" dirty="0"/>
              <a:t>neuropsychiatrické onem. – RS, myoklonická dystonie, autizmus</a:t>
            </a:r>
          </a:p>
          <a:p>
            <a:pPr lvl="1">
              <a:defRPr/>
            </a:pPr>
            <a:r>
              <a:rPr lang="cs-CZ" dirty="0"/>
              <a:t>hematologické onem. - imunitní trombocytopenická purpura, akutní GvHD</a:t>
            </a:r>
          </a:p>
          <a:p>
            <a:pPr lvl="1">
              <a:defRPr/>
            </a:pPr>
            <a:r>
              <a:rPr lang="cs-CZ" dirty="0"/>
              <a:t>sepse</a:t>
            </a:r>
          </a:p>
          <a:p>
            <a:pPr lvl="1">
              <a:defRPr/>
            </a:pPr>
            <a:r>
              <a:rPr lang="cs-CZ" dirty="0"/>
              <a:t>eradikace rezistentních bakterií</a:t>
            </a:r>
          </a:p>
        </p:txBody>
      </p:sp>
    </p:spTree>
    <p:extLst>
      <p:ext uri="{BB962C8B-B14F-4D97-AF65-F5344CB8AC3E}">
        <p14:creationId xmlns:p14="http://schemas.microsoft.com/office/powerpoint/2010/main" val="288172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Názvosloví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/>
              <a:t>postantibiotický</a:t>
            </a:r>
            <a:r>
              <a:rPr lang="cs-CZ" altLang="cs-CZ" dirty="0" smtClean="0"/>
              <a:t> průjem – pouze v 1/3</a:t>
            </a:r>
          </a:p>
          <a:p>
            <a:pPr eaLnBrk="1" hangingPunct="1"/>
            <a:r>
              <a:rPr lang="cs-CZ" altLang="cs-CZ" dirty="0" err="1" smtClean="0"/>
              <a:t>pseudomembranózní</a:t>
            </a:r>
            <a:r>
              <a:rPr lang="cs-CZ" altLang="cs-CZ" dirty="0" smtClean="0"/>
              <a:t> kolitida</a:t>
            </a:r>
          </a:p>
          <a:p>
            <a:pPr eaLnBrk="1" hangingPunct="1"/>
            <a:r>
              <a:rPr lang="cs-CZ" altLang="cs-CZ" dirty="0" smtClean="0"/>
              <a:t>klostridiová kolitida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i="1" dirty="0" smtClean="0"/>
              <a:t>Clostridium </a:t>
            </a:r>
            <a:r>
              <a:rPr lang="cs-CZ" altLang="cs-CZ" i="1" dirty="0" err="1" smtClean="0"/>
              <a:t>difficile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infection</a:t>
            </a:r>
            <a:r>
              <a:rPr lang="cs-CZ" altLang="cs-CZ" dirty="0" smtClean="0"/>
              <a:t> (</a:t>
            </a:r>
            <a:r>
              <a:rPr lang="cs-CZ" altLang="cs-CZ" b="1" dirty="0" smtClean="0"/>
              <a:t>CDI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i="1" dirty="0" smtClean="0"/>
              <a:t>Clostridium </a:t>
            </a:r>
            <a:r>
              <a:rPr lang="cs-CZ" altLang="cs-CZ" i="1" dirty="0" err="1" smtClean="0"/>
              <a:t>difficile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associated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diarrhoe</a:t>
            </a:r>
            <a:r>
              <a:rPr lang="cs-CZ" altLang="cs-CZ" dirty="0" smtClean="0"/>
              <a:t> (CDAD)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930466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C. difficile</a:t>
            </a:r>
            <a:r>
              <a:rPr lang="cs-CZ" altLang="cs-CZ" smtClean="0"/>
              <a:t> - surveillance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/>
              <a:t>hlášení nozokomiální infekce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izolační bariérový režim typ 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vstup v plášti s rukavicemi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zvlášť pomůcky pro ošetřování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dokumentace mimo pokoj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při transportu na vyšetření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samostatná sanitka, personál v pláštích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informovat oddělení, kam pacienta transferujeme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následná dezinfekce místa, kde se pacient zdržovat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ukončení izolace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9830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Děkuji za pozornost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629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Význam CDI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onemocnění známé od 70.let 20.století</a:t>
            </a:r>
          </a:p>
          <a:p>
            <a:pPr eaLnBrk="1" hangingPunct="1"/>
            <a:r>
              <a:rPr lang="cs-CZ" altLang="cs-CZ" smtClean="0"/>
              <a:t>epidemie až od roku 2000</a:t>
            </a:r>
          </a:p>
          <a:p>
            <a:pPr eaLnBrk="1" hangingPunct="1"/>
            <a:r>
              <a:rPr lang="cs-CZ" altLang="cs-CZ" smtClean="0"/>
              <a:t>nejčastější příčina nozokomiálních průjmů u dospělých</a:t>
            </a:r>
          </a:p>
          <a:p>
            <a:pPr eaLnBrk="1" hangingPunct="1"/>
            <a:r>
              <a:rPr lang="cs-CZ" altLang="cs-CZ" smtClean="0"/>
              <a:t>prodloužení hospitalizace a finanční zátěž pro zdravotnictví</a:t>
            </a:r>
          </a:p>
          <a:p>
            <a:pPr eaLnBrk="1" hangingPunct="1"/>
            <a:r>
              <a:rPr lang="cs-CZ" altLang="cs-CZ" smtClean="0"/>
              <a:t>rekurentní průběh u 25-30% adekvátně léčených pacientů</a:t>
            </a:r>
          </a:p>
        </p:txBody>
      </p:sp>
    </p:spTree>
    <p:extLst>
      <p:ext uri="{BB962C8B-B14F-4D97-AF65-F5344CB8AC3E}">
        <p14:creationId xmlns:p14="http://schemas.microsoft.com/office/powerpoint/2010/main" val="105330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Počet hlášených případů CDI </a:t>
            </a:r>
            <a:br>
              <a:rPr lang="cs-CZ" altLang="cs-CZ" sz="4000"/>
            </a:br>
            <a:r>
              <a:rPr lang="cs-CZ" altLang="cs-CZ" sz="4000"/>
              <a:t>v ČR z Epidat 2007-2016</a:t>
            </a:r>
          </a:p>
        </p:txBody>
      </p:sp>
      <p:sp>
        <p:nvSpPr>
          <p:cNvPr id="3891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graphicFrame>
        <p:nvGraphicFramePr>
          <p:cNvPr id="5" name="Chart 4">
            <a:extLst/>
          </p:cNvPr>
          <p:cNvGraphicFramePr>
            <a:graphicFrameLocks/>
          </p:cNvGraphicFramePr>
          <p:nvPr/>
        </p:nvGraphicFramePr>
        <p:xfrm>
          <a:off x="2499948" y="1690688"/>
          <a:ext cx="7192107" cy="462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380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Patogeneze</a:t>
            </a:r>
          </a:p>
        </p:txBody>
      </p:sp>
      <p:sp>
        <p:nvSpPr>
          <p:cNvPr id="1638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i="1" dirty="0"/>
              <a:t>C. difficile</a:t>
            </a:r>
            <a:r>
              <a:rPr lang="cs-CZ" altLang="cs-CZ" dirty="0"/>
              <a:t> – </a:t>
            </a:r>
            <a:r>
              <a:rPr lang="cs-CZ" altLang="cs-CZ" b="1" dirty="0"/>
              <a:t>běžný komenzál střevní sliznice </a:t>
            </a:r>
            <a:r>
              <a:rPr lang="cs-CZ" altLang="cs-CZ" dirty="0"/>
              <a:t>lidí (3-4% u dospělých, včetně toxigenních kmenů)</a:t>
            </a:r>
          </a:p>
          <a:p>
            <a:pPr eaLnBrk="1" hangingPunct="1">
              <a:defRPr/>
            </a:pPr>
            <a:r>
              <a:rPr lang="cs-CZ" altLang="cs-CZ" dirty="0"/>
              <a:t>kolonizace - novorozenci 37%, do 6 měs. 30%, do 1 roku 14%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/>
              <a:t>neinvazivní</a:t>
            </a:r>
            <a:r>
              <a:rPr lang="cs-CZ" altLang="cs-CZ" dirty="0"/>
              <a:t> – nezpůsobuje bakteriemii!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/>
              <a:t>produkce toxinů</a:t>
            </a:r>
            <a:r>
              <a:rPr lang="cs-CZ" altLang="cs-CZ" dirty="0"/>
              <a:t> A, B, binární toxin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/>
              <a:t>epidemické ribotypy </a:t>
            </a:r>
            <a:r>
              <a:rPr lang="cs-CZ" altLang="cs-CZ" dirty="0"/>
              <a:t>(v ČR 001, 176, 078, pouze ojediněle 027)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/>
              <a:t>rezistentní </a:t>
            </a:r>
            <a:r>
              <a:rPr lang="cs-CZ" altLang="cs-CZ" dirty="0"/>
              <a:t>na antibiotika a běžné dezinfekce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/>
              <a:t>spory</a:t>
            </a:r>
            <a:r>
              <a:rPr lang="cs-CZ" altLang="cs-CZ" dirty="0"/>
              <a:t> přežívající v nemocničním prostředí až 9-12 měsíců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0379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C. difficile</a:t>
            </a:r>
            <a:r>
              <a:rPr lang="cs-CZ" altLang="cs-CZ" smtClean="0"/>
              <a:t> – klinický obraz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/>
              <a:t>ID variabilní, trvání variabilní, relapsy</a:t>
            </a:r>
          </a:p>
          <a:p>
            <a:pPr eaLnBrk="1" hangingPunct="1"/>
            <a:r>
              <a:rPr lang="cs-CZ" altLang="cs-CZ" sz="2400"/>
              <a:t>bez horečky</a:t>
            </a:r>
          </a:p>
          <a:p>
            <a:pPr eaLnBrk="1" hangingPunct="1"/>
            <a:r>
              <a:rPr lang="cs-CZ" altLang="cs-CZ" sz="2400"/>
              <a:t>bez zvracení</a:t>
            </a:r>
          </a:p>
          <a:p>
            <a:pPr eaLnBrk="1" hangingPunct="1"/>
            <a:r>
              <a:rPr lang="cs-CZ" altLang="cs-CZ" sz="2400"/>
              <a:t>stolice četné, malé množství, hlenové, jen jako inkontinence stolice</a:t>
            </a:r>
          </a:p>
          <a:p>
            <a:pPr eaLnBrk="1" hangingPunct="1"/>
            <a:r>
              <a:rPr lang="cs-CZ" altLang="cs-CZ" sz="2400"/>
              <a:t>nespecifické bolesti břicha a meteorismus</a:t>
            </a:r>
          </a:p>
          <a:p>
            <a:pPr eaLnBrk="1" hangingPunct="1"/>
            <a:r>
              <a:rPr lang="cs-CZ" altLang="cs-CZ" sz="2400"/>
              <a:t>komplikace – toxické megakolon, paralytický ileus, smrtnost až 80%</a:t>
            </a:r>
          </a:p>
        </p:txBody>
      </p:sp>
    </p:spTree>
    <p:extLst>
      <p:ext uri="{BB962C8B-B14F-4D97-AF65-F5344CB8AC3E}">
        <p14:creationId xmlns:p14="http://schemas.microsoft.com/office/powerpoint/2010/main" val="19302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Pseudomembranózní kolitida – sekční nález kolon sigmoideum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3009900" y="1600201"/>
            <a:ext cx="6172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/>
          </a:p>
        </p:txBody>
      </p:sp>
      <p:pic>
        <p:nvPicPr>
          <p:cNvPr id="4198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7464" y="1905001"/>
            <a:ext cx="4537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96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Rizikové faktory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věk pacienta nad 65 let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poruchy celkové a střevní slizniční imunity (při nespecifických střevních zánětech, onkologických onemocněních, malnutrici..)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stavy spojené se sníženou peristaltikou střeva (po operacích, polékově)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celková imobilita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snížená acidita žaludku (PPI)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hospitalizace (kolonizace 20 až 50%)</a:t>
            </a:r>
          </a:p>
        </p:txBody>
      </p:sp>
    </p:spTree>
    <p:extLst>
      <p:ext uri="{BB962C8B-B14F-4D97-AF65-F5344CB8AC3E}">
        <p14:creationId xmlns:p14="http://schemas.microsoft.com/office/powerpoint/2010/main" val="1746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1204</Words>
  <Application>Microsoft Office PowerPoint</Application>
  <PresentationFormat>Širokoúhlá obrazovka</PresentationFormat>
  <Paragraphs>204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Motiv Office</vt:lpstr>
      <vt:lpstr>Klostridiová kolitida</vt:lpstr>
      <vt:lpstr>Clostridioides difficile</vt:lpstr>
      <vt:lpstr>Názvosloví</vt:lpstr>
      <vt:lpstr>Význam CDI</vt:lpstr>
      <vt:lpstr>Počet hlášených případů CDI  v ČR z Epidat 2007-2016</vt:lpstr>
      <vt:lpstr>Patogeneze</vt:lpstr>
      <vt:lpstr>C. difficile – klinický obraz</vt:lpstr>
      <vt:lpstr>Pseudomembranózní kolitida – sekční nález kolon sigmoideum</vt:lpstr>
      <vt:lpstr>Rizikové faktory</vt:lpstr>
      <vt:lpstr>Spouštěč infekce C. difficile</vt:lpstr>
      <vt:lpstr>Diagnostika</vt:lpstr>
      <vt:lpstr>Diagnostika</vt:lpstr>
      <vt:lpstr>Diagnostické schéma</vt:lpstr>
      <vt:lpstr>Terapie CDI</vt:lpstr>
      <vt:lpstr>Doporučený postup terapie CDI</vt:lpstr>
      <vt:lpstr>Doporučený postup terapie CDI - rekurence</vt:lpstr>
      <vt:lpstr>Recidivy CDI</vt:lpstr>
      <vt:lpstr>Fekální bakterioterapie (FBT)  Fecal microbiota transplant (FMT)</vt:lpstr>
      <vt:lpstr>Historie terapeutického využití stolice</vt:lpstr>
      <vt:lpstr>Definice a účinek FMT</vt:lpstr>
      <vt:lpstr>Výběr a vyšetření dárce</vt:lpstr>
      <vt:lpstr>Příprava stolice k FMT a způsob aplikace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Nežádoucí účinky FMT</vt:lpstr>
      <vt:lpstr>Indikace FMT</vt:lpstr>
      <vt:lpstr>C. difficile - surveillance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Klostridiová kolitida</dc:title>
  <dc:creator>Vojtilová Lenka</dc:creator>
  <cp:lastModifiedBy>Petr Husa</cp:lastModifiedBy>
  <cp:revision>5</cp:revision>
  <dcterms:created xsi:type="dcterms:W3CDTF">2020-04-18T15:27:11Z</dcterms:created>
  <dcterms:modified xsi:type="dcterms:W3CDTF">2020-04-21T05:13:13Z</dcterms:modified>
</cp:coreProperties>
</file>