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988" r:id="rId2"/>
    <p:sldMasterId id="2147484024" r:id="rId3"/>
    <p:sldMasterId id="2147484036" r:id="rId4"/>
  </p:sldMasterIdLst>
  <p:notesMasterIdLst>
    <p:notesMasterId r:id="rId76"/>
  </p:notesMasterIdLst>
  <p:handoutMasterIdLst>
    <p:handoutMasterId r:id="rId77"/>
  </p:handoutMasterIdLst>
  <p:sldIdLst>
    <p:sldId id="1076" r:id="rId5"/>
    <p:sldId id="1271" r:id="rId6"/>
    <p:sldId id="1199" r:id="rId7"/>
    <p:sldId id="1225" r:id="rId8"/>
    <p:sldId id="1273" r:id="rId9"/>
    <p:sldId id="1272" r:id="rId10"/>
    <p:sldId id="1275" r:id="rId11"/>
    <p:sldId id="1276" r:id="rId12"/>
    <p:sldId id="1280" r:id="rId13"/>
    <p:sldId id="1281" r:id="rId14"/>
    <p:sldId id="1282" r:id="rId15"/>
    <p:sldId id="1200" r:id="rId16"/>
    <p:sldId id="1209" r:id="rId17"/>
    <p:sldId id="1413" r:id="rId18"/>
    <p:sldId id="1407" r:id="rId19"/>
    <p:sldId id="1284" r:id="rId20"/>
    <p:sldId id="1285" r:id="rId21"/>
    <p:sldId id="1286" r:id="rId22"/>
    <p:sldId id="1287" r:id="rId23"/>
    <p:sldId id="1288" r:id="rId24"/>
    <p:sldId id="1289" r:id="rId25"/>
    <p:sldId id="1290" r:id="rId26"/>
    <p:sldId id="1291" r:id="rId27"/>
    <p:sldId id="1292" r:id="rId28"/>
    <p:sldId id="1296" r:id="rId29"/>
    <p:sldId id="1226" r:id="rId30"/>
    <p:sldId id="1409" r:id="rId31"/>
    <p:sldId id="1299" r:id="rId32"/>
    <p:sldId id="1300" r:id="rId33"/>
    <p:sldId id="1412" r:id="rId34"/>
    <p:sldId id="1354" r:id="rId35"/>
    <p:sldId id="1355" r:id="rId36"/>
    <p:sldId id="1415" r:id="rId37"/>
    <p:sldId id="1414" r:id="rId38"/>
    <p:sldId id="1358" r:id="rId39"/>
    <p:sldId id="1359" r:id="rId40"/>
    <p:sldId id="1360" r:id="rId41"/>
    <p:sldId id="1361" r:id="rId42"/>
    <p:sldId id="1416" r:id="rId43"/>
    <p:sldId id="1365" r:id="rId44"/>
    <p:sldId id="1367" r:id="rId45"/>
    <p:sldId id="1417" r:id="rId46"/>
    <p:sldId id="1371" r:id="rId47"/>
    <p:sldId id="1373" r:id="rId48"/>
    <p:sldId id="1376" r:id="rId49"/>
    <p:sldId id="1379" r:id="rId50"/>
    <p:sldId id="1380" r:id="rId51"/>
    <p:sldId id="1418" r:id="rId52"/>
    <p:sldId id="1386" r:id="rId53"/>
    <p:sldId id="1388" r:id="rId54"/>
    <p:sldId id="1422" r:id="rId55"/>
    <p:sldId id="1315" r:id="rId56"/>
    <p:sldId id="1419" r:id="rId57"/>
    <p:sldId id="1420" r:id="rId58"/>
    <p:sldId id="1327" r:id="rId59"/>
    <p:sldId id="1249" r:id="rId60"/>
    <p:sldId id="1250" r:id="rId61"/>
    <p:sldId id="1253" r:id="rId62"/>
    <p:sldId id="1254" r:id="rId63"/>
    <p:sldId id="1252" r:id="rId64"/>
    <p:sldId id="1421" r:id="rId65"/>
    <p:sldId id="1328" r:id="rId66"/>
    <p:sldId id="1198" r:id="rId67"/>
    <p:sldId id="1237" r:id="rId68"/>
    <p:sldId id="1261" r:id="rId69"/>
    <p:sldId id="1402" r:id="rId70"/>
    <p:sldId id="1403" r:id="rId71"/>
    <p:sldId id="1262" r:id="rId72"/>
    <p:sldId id="1265" r:id="rId73"/>
    <p:sldId id="1405" r:id="rId74"/>
    <p:sldId id="1406" r:id="rId75"/>
  </p:sldIdLst>
  <p:sldSz cx="9144000" cy="6858000" type="screen4x3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01">
          <p15:clr>
            <a:srgbClr val="A4A3A4"/>
          </p15:clr>
        </p15:guide>
        <p15:guide id="3" orient="horz" pos="3109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505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  <a:srgbClr val="FF0066"/>
    <a:srgbClr val="CC9900"/>
    <a:srgbClr val="33CC33"/>
    <a:srgbClr val="990033"/>
    <a:srgbClr val="66FFFF"/>
    <a:srgbClr val="C0C0C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625" autoAdjust="0"/>
  </p:normalViewPr>
  <p:slideViewPr>
    <p:cSldViewPr>
      <p:cViewPr varScale="1">
        <p:scale>
          <a:sx n="127" d="100"/>
          <a:sy n="127" d="100"/>
        </p:scale>
        <p:origin x="1715" y="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 varScale="1">
        <p:scale>
          <a:sx n="88" d="100"/>
          <a:sy n="88" d="100"/>
        </p:scale>
        <p:origin x="-876" y="-102"/>
      </p:cViewPr>
      <p:guideLst>
        <p:guide orient="horz" pos="3128"/>
        <p:guide pos="2101"/>
        <p:guide orient="horz" pos="3109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515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l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249" y="0"/>
            <a:ext cx="2918514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5462"/>
            <a:ext cx="2918515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l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/>
              <a:t>habilitace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771366E-65DB-4D09-9798-EE0DA1680B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243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515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l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17249" y="0"/>
            <a:ext cx="2918514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7157" y="4689311"/>
            <a:ext cx="4941452" cy="44399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5462"/>
            <a:ext cx="2918515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l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 defTabSz="923925" eaLnBrk="0" hangingPunct="0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DCA1337-65FD-4348-AFB6-B1BF4F2153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972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354FB7-1331-4658-8D2C-AB655EC56C5D}" type="slidenum">
              <a:rPr lang="cs-CZ" smtClean="0"/>
              <a:pPr/>
              <a:t>1</a:t>
            </a:fld>
            <a:endParaRPr lang="cs-CZ" dirty="0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2196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10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11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12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13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14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05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15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13623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25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26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27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13623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28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1362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2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56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29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445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30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4453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31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4453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32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94317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33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51376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34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29351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35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53668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36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99201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37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20260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38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6220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3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518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39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3834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40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41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4453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42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43451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43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56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44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9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45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9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46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47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99201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48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9781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4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49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99201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690272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51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374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52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53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54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299080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55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56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561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57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712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58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2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51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59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965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60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11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 txBox="1">
            <a:spLocks noGrp="1" noChangeArrowheads="1"/>
          </p:cNvSpPr>
          <p:nvPr/>
        </p:nvSpPr>
        <p:spPr bwMode="auto">
          <a:xfrm>
            <a:off x="5593174" y="6398599"/>
            <a:ext cx="4276314" cy="3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09" tIns="46205" rIns="92409" bIns="46205" anchor="b"/>
          <a:lstStyle>
            <a:lvl1pPr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defTabSz="923925" eaLnBrk="0" hangingPunct="0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/>
            <a:fld id="{1758F31D-7969-49AD-8339-F08AD2DF404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/>
              <a:t>61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04825"/>
            <a:ext cx="3367088" cy="25257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900265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62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63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9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64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531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65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0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66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67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743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68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2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69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0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70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305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71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5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7</a:t>
            </a:fld>
            <a:endParaRPr lang="cs-CZ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5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8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 txBox="1">
            <a:spLocks noGrp="1" noChangeArrowheads="1"/>
          </p:cNvSpPr>
          <p:nvPr/>
        </p:nvSpPr>
        <p:spPr bwMode="auto">
          <a:xfrm>
            <a:off x="3817249" y="9375463"/>
            <a:ext cx="2918514" cy="49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09" tIns="46205" rIns="92409" bIns="46205" anchor="b"/>
          <a:lstStyle>
            <a:lvl1pPr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algn="ctr" defTabSz="923925">
              <a:defRPr sz="24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defTabSz="923925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r" eaLnBrk="0" hangingPunct="0"/>
            <a:fld id="{B4F6D183-37A7-42AF-8423-0793F9460C8D}" type="slidenum">
              <a:rPr lang="cs-CZ" sz="1200" b="0">
                <a:solidFill>
                  <a:prstClr val="black"/>
                </a:solidFill>
                <a:latin typeface="Times New Roman" pitchFamily="18" charset="0"/>
              </a:rPr>
              <a:pPr algn="r" eaLnBrk="0" hangingPunct="0"/>
              <a:t>9</a:t>
            </a:fld>
            <a:endParaRPr lang="cs-CZ" sz="12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04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143D-E591-475E-978E-7C5C7C1D72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A93C1-8C68-48C3-B802-E48042171E4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9F386-6A3D-44BF-8CDB-4C9AC08558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1BA91-93A0-4E08-A22B-B25402EE5D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A2E8-A805-4938-92EE-09DB5E008CD7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45457"/>
      </p:ext>
    </p:extLst>
  </p:cSld>
  <p:clrMapOvr>
    <a:masterClrMapping/>
  </p:clrMapOvr>
  <p:transition spd="med">
    <p:pull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B53C-76C6-46F9-9B19-C18720A1660B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2723"/>
      </p:ext>
    </p:extLst>
  </p:cSld>
  <p:clrMapOvr>
    <a:masterClrMapping/>
  </p:clrMapOvr>
  <p:transition spd="med">
    <p:pull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C4753-535F-4649-84B9-18ACE42E1F57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81561"/>
      </p:ext>
    </p:extLst>
  </p:cSld>
  <p:clrMapOvr>
    <a:masterClrMapping/>
  </p:clrMapOvr>
  <p:transition spd="med"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6E14-D8E6-4FE7-BD4C-CF789648F54F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37431"/>
      </p:ext>
    </p:extLst>
  </p:cSld>
  <p:clrMapOvr>
    <a:masterClrMapping/>
  </p:clrMapOvr>
  <p:transition spd="med">
    <p:pull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5575-A42D-4192-A82C-40E341999CBD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9442"/>
      </p:ext>
    </p:extLst>
  </p:cSld>
  <p:clrMapOvr>
    <a:masterClrMapping/>
  </p:clrMapOvr>
  <p:transition spd="med">
    <p:pull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65DB6-31EB-4FCF-BA67-782AEB9A858D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90716"/>
      </p:ext>
    </p:extLst>
  </p:cSld>
  <p:clrMapOvr>
    <a:masterClrMapping/>
  </p:clrMapOvr>
  <p:transition spd="med">
    <p:pull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A7A0-2782-41CC-93E9-8FE0DB58C073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710"/>
      </p:ext>
    </p:extLst>
  </p:cSld>
  <p:clrMapOvr>
    <a:masterClrMapping/>
  </p:clrMapOvr>
  <p:transition spd="med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084A5-6C7B-44B9-94F9-124D42F6E2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EB42-FD70-43FB-950F-CCC5582531A8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20288"/>
      </p:ext>
    </p:extLst>
  </p:cSld>
  <p:clrMapOvr>
    <a:masterClrMapping/>
  </p:clrMapOvr>
  <p:transition spd="med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96C2F-BB42-4209-BF26-4943B75A7B0B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42449"/>
      </p:ext>
    </p:extLst>
  </p:cSld>
  <p:clrMapOvr>
    <a:masterClrMapping/>
  </p:clrMapOvr>
  <p:transition spd="med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D37C-6453-4755-A5BE-F9A370D778E3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74334"/>
      </p:ext>
    </p:extLst>
  </p:cSld>
  <p:clrMapOvr>
    <a:masterClrMapping/>
  </p:clrMapOvr>
  <p:transition spd="med">
    <p:pull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41F2-837B-46BD-9732-1829083F4DDC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59089"/>
      </p:ext>
    </p:extLst>
  </p:cSld>
  <p:clrMapOvr>
    <a:masterClrMapping/>
  </p:clrMapOvr>
  <p:transition spd="med">
    <p:pull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A2E8-A805-4938-92EE-09DB5E008CD7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57531"/>
      </p:ext>
    </p:extLst>
  </p:cSld>
  <p:clrMapOvr>
    <a:masterClrMapping/>
  </p:clrMapOvr>
  <p:transition spd="med">
    <p:pull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B53C-76C6-46F9-9B19-C18720A1660B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85224"/>
      </p:ext>
    </p:extLst>
  </p:cSld>
  <p:clrMapOvr>
    <a:masterClrMapping/>
  </p:clrMapOvr>
  <p:transition spd="med">
    <p:pull dir="r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C4753-535F-4649-84B9-18ACE42E1F57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77807"/>
      </p:ext>
    </p:extLst>
  </p:cSld>
  <p:clrMapOvr>
    <a:masterClrMapping/>
  </p:clrMapOvr>
  <p:transition spd="med">
    <p:pull dir="r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6E14-D8E6-4FE7-BD4C-CF789648F54F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73058"/>
      </p:ext>
    </p:extLst>
  </p:cSld>
  <p:clrMapOvr>
    <a:masterClrMapping/>
  </p:clrMapOvr>
  <p:transition spd="med">
    <p:pull dir="r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5575-A42D-4192-A82C-40E341999CBD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51175"/>
      </p:ext>
    </p:extLst>
  </p:cSld>
  <p:clrMapOvr>
    <a:masterClrMapping/>
  </p:clrMapOvr>
  <p:transition spd="med">
    <p:pull dir="r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65DB6-31EB-4FCF-BA67-782AEB9A858D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59706"/>
      </p:ext>
    </p:extLst>
  </p:cSld>
  <p:clrMapOvr>
    <a:masterClrMapping/>
  </p:clrMapOvr>
  <p:transition spd="med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4D6A2-6920-4FAA-A1DA-FE7C225EB4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A7A0-2782-41CC-93E9-8FE0DB58C073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06013"/>
      </p:ext>
    </p:extLst>
  </p:cSld>
  <p:clrMapOvr>
    <a:masterClrMapping/>
  </p:clrMapOvr>
  <p:transition spd="med">
    <p:pull dir="r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EB42-FD70-43FB-950F-CCC5582531A8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49106"/>
      </p:ext>
    </p:extLst>
  </p:cSld>
  <p:clrMapOvr>
    <a:masterClrMapping/>
  </p:clrMapOvr>
  <p:transition spd="med">
    <p:pull dir="r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96C2F-BB42-4209-BF26-4943B75A7B0B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33478"/>
      </p:ext>
    </p:extLst>
  </p:cSld>
  <p:clrMapOvr>
    <a:masterClrMapping/>
  </p:clrMapOvr>
  <p:transition spd="med">
    <p:pull dir="r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D37C-6453-4755-A5BE-F9A370D778E3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07572"/>
      </p:ext>
    </p:extLst>
  </p:cSld>
  <p:clrMapOvr>
    <a:masterClrMapping/>
  </p:clrMapOvr>
  <p:transition spd="med">
    <p:pull dir="r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41F2-837B-46BD-9732-1829083F4DDC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11257"/>
      </p:ext>
    </p:extLst>
  </p:cSld>
  <p:clrMapOvr>
    <a:masterClrMapping/>
  </p:clrMapOvr>
  <p:transition spd="med">
    <p:pull dir="r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105"/>
          <p:cNvSpPr/>
          <p:nvPr/>
        </p:nvSpPr>
        <p:spPr>
          <a:xfrm rot="2700000">
            <a:off x="7446946" y="993285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09" name="Group 40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410" name="Straight Connector 40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Oval 463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Oval 465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Oval 466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Oval 467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Oval 468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Oval 469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Oval 470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Oval 471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Oval 472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Oval 473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Oval 485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Oval 486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Oval 487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Oval 488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Oval 489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Oval 490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Oval 491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Oval 492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Oval 493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Oval 494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Oval 495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Oval 522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Oval 523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Oval 524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Oval 525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Oval 526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Oval 527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Oval 528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Oval 529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Oval 530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Oval 531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Oval 543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Oval 544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Oval 545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Oval 546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Oval 547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Oval 548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Oval 549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Oval 550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Oval 551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Oval 552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Oval 553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Oval 566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Oval 567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Oval 568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Oval 569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Oval 570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Oval 571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Oval 572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Oval 573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Oval 574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Oval 575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Oval 587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Oval 588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Oval 589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Oval 590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592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Oval 610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Oval 611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Oval 612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Oval 613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Oval 614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Oval 615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Oval 616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Oval 617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Oval 618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Oval 619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63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Oval 63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Oval 63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Oval 63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Oval 63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Oval 64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Oval 64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Oval 65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Oval 65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Oval 65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Oval 65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Oval 65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Oval 65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Oval 66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Oval 66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Oval 66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Oval 66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Oval 683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Oval 684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Oval 685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1" name="Oval 7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2" name="Oval 7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3" name="Oval 7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4" name="Oval 7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5" name="Oval 7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6" name="Oval 7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7" name="Oval 7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8" name="Oval 7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09" name="Oval 7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0" name="Oval 7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1" name="Oval 7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2" name="Oval 7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3" name="Oval 7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4" name="Oval 7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5" name="Oval 7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6" name="Oval 7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7" name="Oval 7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8" name="Oval 7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19" name="Oval 7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0" name="Oval 7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1" name="Oval 7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2" name="Oval 7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3" name="Oval 7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4" name="Oval 7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5" name="Oval 7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6" name="Oval 7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7" name="Oval 7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8" name="Oval 7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29" name="Oval 7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0" name="Oval 7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1" name="Oval 7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2" name="Oval 7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3" name="Oval 7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4" name="Oval 7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5" name="Oval 7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6" name="Oval 7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7" name="Oval 7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8" name="Oval 7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39" name="Oval 7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0" name="Oval 7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1" name="Oval 7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2" name="Oval 7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3" name="Oval 7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4" name="Oval 7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5" name="Oval 7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6" name="Oval 7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7" name="Oval 7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8" name="Oval 7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49" name="Oval 7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0" name="Oval 7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1" name="Oval 7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2" name="Oval 7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3" name="Oval 7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754" name="Oval 7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1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66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20256"/>
            <a:ext cx="9144000" cy="3795497"/>
            <a:chOff x="0" y="420256"/>
            <a:chExt cx="12188952" cy="37954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379"/>
          <p:cNvSpPr/>
          <p:nvPr/>
        </p:nvSpPr>
        <p:spPr>
          <a:xfrm rot="18900000" flipV="1">
            <a:off x="8146056" y="-427079"/>
            <a:ext cx="13716" cy="2816931"/>
          </a:xfrm>
          <a:custGeom>
            <a:avLst/>
            <a:gdLst/>
            <a:ahLst/>
            <a:cxnLst/>
            <a:rect l="l" t="t" r="r" b="b"/>
            <a:pathLst>
              <a:path w="13716" h="2816931">
                <a:moveTo>
                  <a:pt x="0" y="2816931"/>
                </a:moveTo>
                <a:lnTo>
                  <a:pt x="13716" y="28032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56"/>
          <p:cNvSpPr/>
          <p:nvPr/>
        </p:nvSpPr>
        <p:spPr>
          <a:xfrm>
            <a:off x="1" y="0"/>
            <a:ext cx="8865825" cy="4572004"/>
          </a:xfrm>
          <a:custGeom>
            <a:avLst/>
            <a:gdLst/>
            <a:ahLst/>
            <a:cxnLst/>
            <a:rect l="l" t="t" r="r" b="b"/>
            <a:pathLst>
              <a:path w="8865825" h="4572004"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93"/>
          <p:cNvSpPr/>
          <p:nvPr/>
        </p:nvSpPr>
        <p:spPr>
          <a:xfrm rot="2700000">
            <a:off x="7126799" y="-278554"/>
            <a:ext cx="13716" cy="5699824"/>
          </a:xfrm>
          <a:custGeom>
            <a:avLst/>
            <a:gdLst/>
            <a:ahLst/>
            <a:cxnLst/>
            <a:rect l="l" t="t" r="r" b="b"/>
            <a:pathLst>
              <a:path w="13716" h="5699824">
                <a:moveTo>
                  <a:pt x="0" y="0"/>
                </a:moveTo>
                <a:lnTo>
                  <a:pt x="13716" y="13717"/>
                </a:lnTo>
                <a:lnTo>
                  <a:pt x="13716" y="5686109"/>
                </a:lnTo>
                <a:lnTo>
                  <a:pt x="1" y="56998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95"/>
          <p:cNvSpPr/>
          <p:nvPr/>
        </p:nvSpPr>
        <p:spPr>
          <a:xfrm rot="2700000">
            <a:off x="7969986" y="1747381"/>
            <a:ext cx="13716" cy="3314931"/>
          </a:xfrm>
          <a:custGeom>
            <a:avLst/>
            <a:gdLst/>
            <a:ahLst/>
            <a:cxnLst/>
            <a:rect l="l" t="t" r="r" b="b"/>
            <a:pathLst>
              <a:path w="13716" h="3314931">
                <a:moveTo>
                  <a:pt x="0" y="0"/>
                </a:moveTo>
                <a:lnTo>
                  <a:pt x="13716" y="13716"/>
                </a:lnTo>
                <a:lnTo>
                  <a:pt x="13716" y="3301215"/>
                </a:lnTo>
                <a:lnTo>
                  <a:pt x="0" y="331493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96"/>
          <p:cNvSpPr/>
          <p:nvPr/>
        </p:nvSpPr>
        <p:spPr>
          <a:xfrm rot="2700000">
            <a:off x="8391577" y="2765192"/>
            <a:ext cx="13716" cy="2122490"/>
          </a:xfrm>
          <a:custGeom>
            <a:avLst/>
            <a:gdLst/>
            <a:ahLst/>
            <a:cxnLst/>
            <a:rect l="l" t="t" r="r" b="b"/>
            <a:pathLst>
              <a:path w="13716" h="2122490">
                <a:moveTo>
                  <a:pt x="0" y="0"/>
                </a:moveTo>
                <a:lnTo>
                  <a:pt x="13716" y="13716"/>
                </a:lnTo>
                <a:lnTo>
                  <a:pt x="13716" y="2108774"/>
                </a:lnTo>
                <a:lnTo>
                  <a:pt x="0" y="212249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97"/>
          <p:cNvSpPr/>
          <p:nvPr/>
        </p:nvSpPr>
        <p:spPr>
          <a:xfrm rot="2700000">
            <a:off x="8813172" y="3783010"/>
            <a:ext cx="13717" cy="930041"/>
          </a:xfrm>
          <a:custGeom>
            <a:avLst/>
            <a:gdLst/>
            <a:ahLst/>
            <a:cxnLst/>
            <a:rect l="l" t="t" r="r" b="b"/>
            <a:pathLst>
              <a:path w="13717" h="930041">
                <a:moveTo>
                  <a:pt x="0" y="0"/>
                </a:moveTo>
                <a:lnTo>
                  <a:pt x="13717" y="13717"/>
                </a:lnTo>
                <a:lnTo>
                  <a:pt x="13717" y="916324"/>
                </a:lnTo>
                <a:lnTo>
                  <a:pt x="1" y="93004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376"/>
          <p:cNvSpPr/>
          <p:nvPr/>
        </p:nvSpPr>
        <p:spPr>
          <a:xfrm rot="18900000" flipV="1">
            <a:off x="6881278" y="-950966"/>
            <a:ext cx="13716" cy="6394268"/>
          </a:xfrm>
          <a:custGeom>
            <a:avLst/>
            <a:gdLst/>
            <a:ahLst/>
            <a:cxnLst/>
            <a:rect l="l" t="t" r="r" b="b"/>
            <a:pathLst>
              <a:path w="13716" h="6394268">
                <a:moveTo>
                  <a:pt x="13716" y="6380553"/>
                </a:moveTo>
                <a:lnTo>
                  <a:pt x="13716" y="13716"/>
                </a:lnTo>
                <a:lnTo>
                  <a:pt x="0" y="0"/>
                </a:lnTo>
                <a:lnTo>
                  <a:pt x="0" y="639426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377"/>
          <p:cNvSpPr/>
          <p:nvPr/>
        </p:nvSpPr>
        <p:spPr>
          <a:xfrm rot="18900000" flipV="1">
            <a:off x="7302869" y="-776336"/>
            <a:ext cx="13717" cy="5201823"/>
          </a:xfrm>
          <a:custGeom>
            <a:avLst/>
            <a:gdLst/>
            <a:ahLst/>
            <a:cxnLst/>
            <a:rect l="l" t="t" r="r" b="b"/>
            <a:pathLst>
              <a:path w="13717" h="5201823">
                <a:moveTo>
                  <a:pt x="1" y="5201823"/>
                </a:moveTo>
                <a:lnTo>
                  <a:pt x="13717" y="5188106"/>
                </a:lnTo>
                <a:lnTo>
                  <a:pt x="13717" y="137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378"/>
          <p:cNvSpPr/>
          <p:nvPr/>
        </p:nvSpPr>
        <p:spPr>
          <a:xfrm rot="18900000" flipV="1">
            <a:off x="7742935" y="-582310"/>
            <a:ext cx="13716" cy="4009378"/>
          </a:xfrm>
          <a:custGeom>
            <a:avLst/>
            <a:gdLst/>
            <a:ahLst/>
            <a:cxnLst/>
            <a:rect l="l" t="t" r="r" b="b"/>
            <a:pathLst>
              <a:path w="13716" h="4009378">
                <a:moveTo>
                  <a:pt x="13716" y="3995663"/>
                </a:moveTo>
                <a:lnTo>
                  <a:pt x="13716" y="13717"/>
                </a:lnTo>
                <a:lnTo>
                  <a:pt x="0" y="0"/>
                </a:lnTo>
                <a:lnTo>
                  <a:pt x="0" y="400937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138"/>
          <p:cNvSpPr/>
          <p:nvPr/>
        </p:nvSpPr>
        <p:spPr>
          <a:xfrm rot="18900000" flipV="1">
            <a:off x="8567649" y="-252451"/>
            <a:ext cx="13715" cy="1624488"/>
          </a:xfrm>
          <a:custGeom>
            <a:avLst/>
            <a:gdLst/>
            <a:ahLst/>
            <a:cxnLst/>
            <a:rect l="l" t="t" r="r" b="b"/>
            <a:pathLst>
              <a:path w="13715" h="1624488">
                <a:moveTo>
                  <a:pt x="0" y="1624488"/>
                </a:moveTo>
                <a:lnTo>
                  <a:pt x="13715" y="1610773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Freeform 48"/>
          <p:cNvSpPr/>
          <p:nvPr/>
        </p:nvSpPr>
        <p:spPr>
          <a:xfrm rot="18900000" flipV="1">
            <a:off x="8989243" y="-77819"/>
            <a:ext cx="13715" cy="432040"/>
          </a:xfrm>
          <a:custGeom>
            <a:avLst/>
            <a:gdLst/>
            <a:ahLst/>
            <a:cxnLst/>
            <a:rect l="l" t="t" r="r" b="b"/>
            <a:pathLst>
              <a:path w="13715" h="432040">
                <a:moveTo>
                  <a:pt x="0" y="432040"/>
                </a:moveTo>
                <a:lnTo>
                  <a:pt x="13715" y="418325"/>
                </a:lnTo>
                <a:lnTo>
                  <a:pt x="13715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Teardrop 3"/>
          <p:cNvSpPr/>
          <p:nvPr/>
        </p:nvSpPr>
        <p:spPr>
          <a:xfrm rot="5400000" flipH="1" flipV="1">
            <a:off x="8812306" y="329061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8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Teardrop 3"/>
          <p:cNvSpPr/>
          <p:nvPr/>
        </p:nvSpPr>
        <p:spPr>
          <a:xfrm rot="5400000" flipH="1" flipV="1">
            <a:off x="8812306" y="117455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3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2" y="169383"/>
                  <a:pt x="0" y="164657"/>
                  <a:pt x="0" y="159854"/>
                </a:cubicBezTo>
                <a:cubicBezTo>
                  <a:pt x="0" y="132604"/>
                  <a:pt x="10705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Teardrop 3"/>
          <p:cNvSpPr/>
          <p:nvPr/>
        </p:nvSpPr>
        <p:spPr>
          <a:xfrm rot="5400000" flipH="1" flipV="1">
            <a:off x="8812306" y="2017156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1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1" y="73244"/>
                  <a:pt x="301103" y="113792"/>
                  <a:pt x="301103" y="163811"/>
                </a:cubicBezTo>
                <a:lnTo>
                  <a:pt x="299829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0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Teardrop 3"/>
          <p:cNvSpPr/>
          <p:nvPr/>
        </p:nvSpPr>
        <p:spPr>
          <a:xfrm rot="5400000" flipH="1" flipV="1">
            <a:off x="8812306" y="2865829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Teardrop 3"/>
          <p:cNvSpPr/>
          <p:nvPr/>
        </p:nvSpPr>
        <p:spPr>
          <a:xfrm rot="5400000" flipH="1" flipV="1">
            <a:off x="8812306" y="3710008"/>
            <a:ext cx="489780" cy="173608"/>
          </a:xfrm>
          <a:custGeom>
            <a:avLst/>
            <a:gdLst/>
            <a:ahLst/>
            <a:cxnLst/>
            <a:rect l="l" t="t" r="r" b="b"/>
            <a:pathLst>
              <a:path w="489780" h="173608">
                <a:moveTo>
                  <a:pt x="489780" y="159854"/>
                </a:moveTo>
                <a:lnTo>
                  <a:pt x="485976" y="173608"/>
                </a:lnTo>
                <a:lnTo>
                  <a:pt x="475132" y="173608"/>
                </a:lnTo>
                <a:cubicBezTo>
                  <a:pt x="477585" y="169211"/>
                  <a:pt x="477971" y="164422"/>
                  <a:pt x="477971" y="159544"/>
                </a:cubicBezTo>
                <a:cubicBezTo>
                  <a:pt x="477971" y="135634"/>
                  <a:pt x="468705" y="113887"/>
                  <a:pt x="453384" y="97876"/>
                </a:cubicBezTo>
                <a:lnTo>
                  <a:pt x="377652" y="173608"/>
                </a:lnTo>
                <a:lnTo>
                  <a:pt x="377561" y="173608"/>
                </a:lnTo>
                <a:lnTo>
                  <a:pt x="453339" y="97830"/>
                </a:lnTo>
                <a:cubicBezTo>
                  <a:pt x="437327" y="82509"/>
                  <a:pt x="415581" y="73244"/>
                  <a:pt x="391670" y="73244"/>
                </a:cubicBezTo>
                <a:cubicBezTo>
                  <a:pt x="341652" y="73244"/>
                  <a:pt x="301103" y="113792"/>
                  <a:pt x="301103" y="163811"/>
                </a:cubicBezTo>
                <a:lnTo>
                  <a:pt x="299830" y="173608"/>
                </a:lnTo>
                <a:lnTo>
                  <a:pt x="288634" y="173608"/>
                </a:lnTo>
                <a:cubicBezTo>
                  <a:pt x="289602" y="170367"/>
                  <a:pt x="289617" y="166907"/>
                  <a:pt x="289547" y="163248"/>
                </a:cubicBezTo>
                <a:cubicBezTo>
                  <a:pt x="289547" y="130228"/>
                  <a:pt x="305265" y="100880"/>
                  <a:pt x="329868" y="82592"/>
                </a:cubicBezTo>
                <a:cubicBezTo>
                  <a:pt x="326825" y="66091"/>
                  <a:pt x="318670" y="50477"/>
                  <a:pt x="305914" y="37722"/>
                </a:cubicBezTo>
                <a:cubicBezTo>
                  <a:pt x="289007" y="20815"/>
                  <a:pt x="267078" y="11989"/>
                  <a:pt x="244922" y="11501"/>
                </a:cubicBezTo>
                <a:lnTo>
                  <a:pt x="244922" y="96667"/>
                </a:lnTo>
                <a:lnTo>
                  <a:pt x="244858" y="96667"/>
                </a:lnTo>
                <a:lnTo>
                  <a:pt x="244858" y="11501"/>
                </a:lnTo>
                <a:cubicBezTo>
                  <a:pt x="222703" y="11990"/>
                  <a:pt x="200774" y="20815"/>
                  <a:pt x="183866" y="37722"/>
                </a:cubicBezTo>
                <a:cubicBezTo>
                  <a:pt x="171105" y="50483"/>
                  <a:pt x="162948" y="66105"/>
                  <a:pt x="159939" y="82613"/>
                </a:cubicBezTo>
                <a:cubicBezTo>
                  <a:pt x="184526" y="100902"/>
                  <a:pt x="200233" y="130241"/>
                  <a:pt x="200233" y="163248"/>
                </a:cubicBezTo>
                <a:lnTo>
                  <a:pt x="201368" y="173608"/>
                </a:lnTo>
                <a:lnTo>
                  <a:pt x="189949" y="173608"/>
                </a:lnTo>
                <a:cubicBezTo>
                  <a:pt x="188710" y="170302"/>
                  <a:pt x="188616" y="166986"/>
                  <a:pt x="188677" y="163811"/>
                </a:cubicBezTo>
                <a:cubicBezTo>
                  <a:pt x="188677" y="113792"/>
                  <a:pt x="148129" y="73244"/>
                  <a:pt x="98110" y="73244"/>
                </a:cubicBezTo>
                <a:cubicBezTo>
                  <a:pt x="74200" y="73244"/>
                  <a:pt x="52453" y="82510"/>
                  <a:pt x="36441" y="97831"/>
                </a:cubicBezTo>
                <a:lnTo>
                  <a:pt x="112218" y="173608"/>
                </a:lnTo>
                <a:lnTo>
                  <a:pt x="112128" y="173608"/>
                </a:lnTo>
                <a:lnTo>
                  <a:pt x="36396" y="97876"/>
                </a:lnTo>
                <a:cubicBezTo>
                  <a:pt x="21075" y="113887"/>
                  <a:pt x="11809" y="135634"/>
                  <a:pt x="11809" y="159544"/>
                </a:cubicBezTo>
                <a:lnTo>
                  <a:pt x="14649" y="173608"/>
                </a:lnTo>
                <a:lnTo>
                  <a:pt x="3810" y="173608"/>
                </a:lnTo>
                <a:cubicBezTo>
                  <a:pt x="333" y="169383"/>
                  <a:pt x="0" y="164657"/>
                  <a:pt x="0" y="159854"/>
                </a:cubicBezTo>
                <a:cubicBezTo>
                  <a:pt x="0" y="132604"/>
                  <a:pt x="10706" y="107854"/>
                  <a:pt x="28286" y="89721"/>
                </a:cubicBezTo>
                <a:lnTo>
                  <a:pt x="28286" y="89721"/>
                </a:lnTo>
                <a:cubicBezTo>
                  <a:pt x="46420" y="72140"/>
                  <a:pt x="71170" y="61435"/>
                  <a:pt x="98420" y="61435"/>
                </a:cubicBezTo>
                <a:cubicBezTo>
                  <a:pt x="117023" y="61435"/>
                  <a:pt x="134461" y="66424"/>
                  <a:pt x="149250" y="75515"/>
                </a:cubicBezTo>
                <a:cubicBezTo>
                  <a:pt x="153323" y="58635"/>
                  <a:pt x="162130" y="42758"/>
                  <a:pt x="175297" y="29591"/>
                </a:cubicBezTo>
                <a:cubicBezTo>
                  <a:pt x="194566" y="10322"/>
                  <a:pt x="219636" y="391"/>
                  <a:pt x="244890" y="0"/>
                </a:cubicBezTo>
                <a:lnTo>
                  <a:pt x="244890" y="0"/>
                </a:lnTo>
                <a:cubicBezTo>
                  <a:pt x="270144" y="391"/>
                  <a:pt x="295215" y="10322"/>
                  <a:pt x="314484" y="29591"/>
                </a:cubicBezTo>
                <a:cubicBezTo>
                  <a:pt x="327644" y="42751"/>
                  <a:pt x="336448" y="58618"/>
                  <a:pt x="340604" y="75474"/>
                </a:cubicBezTo>
                <a:cubicBezTo>
                  <a:pt x="355376" y="66408"/>
                  <a:pt x="372787" y="61434"/>
                  <a:pt x="391360" y="61434"/>
                </a:cubicBezTo>
                <a:cubicBezTo>
                  <a:pt x="418611" y="61434"/>
                  <a:pt x="443360" y="72140"/>
                  <a:pt x="461494" y="89721"/>
                </a:cubicBezTo>
                <a:cubicBezTo>
                  <a:pt x="479075" y="107854"/>
                  <a:pt x="489780" y="132604"/>
                  <a:pt x="489780" y="1598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Teardrop 3"/>
          <p:cNvSpPr/>
          <p:nvPr/>
        </p:nvSpPr>
        <p:spPr>
          <a:xfrm rot="5400000" flipH="1" flipV="1">
            <a:off x="8991444" y="4419445"/>
            <a:ext cx="171406" cy="133705"/>
          </a:xfrm>
          <a:custGeom>
            <a:avLst/>
            <a:gdLst/>
            <a:ahLst/>
            <a:cxnLst/>
            <a:rect l="l" t="t" r="r" b="b"/>
            <a:pathLst>
              <a:path w="171406" h="133705">
                <a:moveTo>
                  <a:pt x="171406" y="123429"/>
                </a:moveTo>
                <a:lnTo>
                  <a:pt x="168564" y="133705"/>
                </a:lnTo>
                <a:lnTo>
                  <a:pt x="157460" y="133705"/>
                </a:lnTo>
                <a:cubicBezTo>
                  <a:pt x="159382" y="130353"/>
                  <a:pt x="159597" y="126761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62756" y="133705"/>
                </a:lnTo>
                <a:lnTo>
                  <a:pt x="62665" y="133705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Oval 189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Oval 191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Oval 192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Oval 193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Oval 194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Oval 195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Oval 196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Oval 197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Oval 198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Oval 199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Oval 200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Oval 201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Oval 202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Oval 203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Oval 204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Oval 205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Oval 206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Oval 207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Oval 208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Oval 209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Oval 210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Oval 883"/>
          <p:cNvSpPr/>
          <p:nvPr/>
        </p:nvSpPr>
        <p:spPr>
          <a:xfrm>
            <a:off x="2031413" y="-10245"/>
            <a:ext cx="6910072" cy="84875"/>
          </a:xfrm>
          <a:custGeom>
            <a:avLst/>
            <a:gdLst/>
            <a:ahLst/>
            <a:cxnLst/>
            <a:rect l="l" t="t" r="r" b="b"/>
            <a:pathLst>
              <a:path w="6910072" h="84875"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Oval 214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Oval 215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Oval 216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Oval 217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Oval 218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Oval 219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Oval 220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Oval 221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Oval 222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Oval 223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Oval 224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Oval 225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Oval 226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Oval 227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Oval 228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Oval 229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Oval 230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Oval 231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Oval 232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Oval 233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Oval 234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Oval 235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Oval 236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Oval 237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Oval 238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Oval 239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Oval 240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Oval 241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Oval 242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Oval 243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Oval 244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Oval 245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Oval 246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Oval 247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Oval 248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Oval 249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Oval 250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Oval 251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Oval 252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Oval 253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Oval 254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Oval 255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Oval 256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Oval 257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Oval 258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Oval 259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Oval 260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Oval 261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Oval 262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Oval 263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Oval 264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Oval 265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Oval 266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Oval 267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Oval 268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Oval 269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Oval 270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Oval 271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Oval 272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Oval 273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Oval 274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Oval 275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Oval 276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Oval 277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Oval 278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Oval 279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Oval 280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Oval 281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Oval 282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Oval 283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Oval 284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Oval 285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Oval 286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Oval 287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Oval 288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Oval 289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Oval 290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Oval 291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Oval 292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Oval 293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Oval 294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Oval 295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Oval 296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Oval 297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Oval 1651"/>
          <p:cNvSpPr/>
          <p:nvPr/>
        </p:nvSpPr>
        <p:spPr>
          <a:xfrm>
            <a:off x="812619" y="4561319"/>
            <a:ext cx="7660836" cy="10682"/>
          </a:xfrm>
          <a:custGeom>
            <a:avLst/>
            <a:gdLst/>
            <a:ahLst/>
            <a:cxnLst/>
            <a:rect l="l" t="t" r="r" b="b"/>
            <a:pathLst>
              <a:path w="7660836" h="10682"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Oval 299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1" name="Oval 30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2" name="Oval 301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3" name="Oval 302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4" name="Oval 303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5" name="Oval 304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6" name="Oval 305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7" name="Oval 306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8" name="Oval 307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09" name="Oval 308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0" name="Oval 309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1" name="Oval 31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2" name="Oval 311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3" name="Oval 312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4" name="Oval 313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5" name="Oval 314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6" name="Oval 315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7" name="Oval 316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8" name="Oval 317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19" name="Oval 318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0" name="Oval 319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1" name="Oval 320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2" name="Oval 321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3" name="Oval 322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4" name="Oval 323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5" name="Oval 324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6" name="Oval 325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7" name="Oval 326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8" name="Oval 327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29" name="Oval 328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0" name="Oval 329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1" name="Oval 330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2" name="Oval 33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3" name="Oval 332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4" name="Oval 333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5" name="Oval 334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6" name="Oval 335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7" name="Oval 336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8" name="Oval 337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39" name="Oval 338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0" name="Oval 339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1" name="Oval 340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2" name="Oval 34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3" name="Oval 342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4" name="Oval 343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5" name="Oval 344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6" name="Oval 34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7" name="Oval 34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8" name="Oval 34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49" name="Oval 34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0" name="Oval 34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1" name="Oval 35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2" name="Oval 35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3" name="Oval 352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54" name="Oval 353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4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41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5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DDCED-C6B7-45B4-BEF7-5DECCEA1E3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35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53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161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30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762000"/>
            <a:ext cx="5686425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CCC37-B429-4E18-99C2-4EBEFF519CC6}" type="datetimeFigureOut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21.03.2019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73099-18F2-483D-B193-B1AB45C188CA}" type="slidenum">
              <a:rPr lang="cs-CZ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56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568CF-56CC-437B-A8E1-1CAB1E64D9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9357-B854-40F7-9183-D1A709D7AF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2FF5C-BDDC-4416-8E66-5EFB019CBA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8768-DDC2-48B9-B983-CC53EF415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09DEC-07EE-4D87-906C-E8CAC6D41A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5B675FC-80DD-4AE5-B8EE-516A1A95EC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39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>
    <p:pull dir="r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EDB9813B-B5B4-485D-B6EF-77000908F966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1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 spd="med">
    <p:pull dir="r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EDB9813B-B5B4-485D-B6EF-77000908F966}" type="slidenum">
              <a:rPr lang="cs-CZ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ransition spd="med">
    <p:pull dir="ru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4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C4CCC37-B429-4E18-99C2-4EBEFF519CC6}" type="datetimeFigureOut">
              <a:rPr lang="cs-CZ" b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21.03.2019</a:t>
            </a:fld>
            <a:endParaRPr lang="cs-CZ" b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cs-CZ" b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2773099-18F2-483D-B193-B1AB45C188CA}" type="slidenum">
              <a:rPr lang="cs-CZ" b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 b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68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google.com/url?sa=i&amp;rct=j&amp;q=&amp;esrc=s&amp;source=images&amp;cd=&amp;cad=rja&amp;uact=8&amp;ved=0ahUKEwj5vtbFn5bZAhXPJlAKHeKwDfoQjRwIBw&amp;url=http://solarey.net/science-explains-attraction-hour-glass-shape/&amp;psig=AOvVaw2mgXveD3H_X8YL8mhIKKHr&amp;ust=1518176792739767" TargetMode="External"/><Relationship Id="rId5" Type="http://schemas.openxmlformats.org/officeDocument/2006/relationships/image" Target="../media/image55.jpeg"/><Relationship Id="rId4" Type="http://schemas.openxmlformats.org/officeDocument/2006/relationships/hyperlink" Target="http://www.google.com/url?sa=i&amp;rct=j&amp;q=&amp;esrc=s&amp;source=images&amp;cd=&amp;cad=rja&amp;uact=8&amp;ved=0ahUKEwj4ouXznpbZAhUNa1AKHQjaDvYQjRwIBw&amp;url=http://www.electricphysique.com/perfect-female-body.html&amp;psig=AOvVaw3CGua6d963SpmqSljHSgvp&amp;ust=151817647347339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hyperlink" Target="http://www.google.com/url?sa=i&amp;rct=j&amp;q=&amp;esrc=s&amp;source=images&amp;cd=&amp;cad=rja&amp;uact=8&amp;ved=0ahUKEwif4PSh85PZAhWNZ1AKHZbtAkEQjRwIBw&amp;url=http://www.donovanrussell.com/body-fat-body-composition-testing.html&amp;psig=AOvVaw2ZzlnUZObFDlAe8BUn_meS&amp;ust=1518096206352599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hyperlink" Target="http://www.google.com/url?sa=i&amp;rct=j&amp;q=&amp;esrc=s&amp;source=images&amp;cd=&amp;cad=rja&amp;uact=8&amp;ved=0ahUKEwi4tbuI6_XYAhVRyKQKHa7wC40QjRwIBw&amp;url=http://www.crossfitinvictus.com/blog/the-dexa-scanner/&amp;psig=AOvVaw3YfGZSHPjgIHEuS05yrMeY&amp;ust=1517062875600956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33400" y="1600200"/>
            <a:ext cx="81534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5000"/>
              </a:lnSpc>
              <a:defRPr/>
            </a:pPr>
            <a:r>
              <a:rPr lang="cs-CZ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Hodnocení výživového stavu</a:t>
            </a:r>
            <a:endParaRPr lang="cs-CZ" sz="44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876800"/>
            <a:ext cx="5486400" cy="381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cs-CZ" sz="16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Ústav ochrany a podpory zdraví LF MU</a:t>
            </a:r>
            <a:endParaRPr lang="en-GB" sz="1600" dirty="0">
              <a:solidFill>
                <a:srgbClr val="3333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570DE-3E12-4AD9-84F7-1570C9870167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  <p:sp>
        <p:nvSpPr>
          <p:cNvPr id="31749" name="Text Box 1028"/>
          <p:cNvSpPr txBox="1">
            <a:spLocks noChangeArrowheads="1"/>
          </p:cNvSpPr>
          <p:nvPr/>
        </p:nvSpPr>
        <p:spPr bwMode="auto">
          <a:xfrm>
            <a:off x="1905000" y="48768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" name="obrázek 1" descr="logo Masarykova univerzita – Lékařská faku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5626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1981201" y="4191001"/>
            <a:ext cx="5943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sz="1800" b="0" dirty="0" smtClean="0">
                <a:solidFill>
                  <a:srgbClr val="3333CC"/>
                </a:solidFill>
                <a:latin typeface="Arial" charset="0"/>
              </a:rPr>
              <a:t>doc. MUDr. Jindřich Fiala, CSc.</a:t>
            </a:r>
            <a:endParaRPr lang="cs-CZ" sz="18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0312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Malnutrice - příčiny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10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609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Nízký příjem potravy</a:t>
            </a:r>
            <a:endParaRPr lang="en-US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600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Mental</a:t>
            </a: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ně-zdravotní problémy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" y="38100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GIT nemoci a problémy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200" y="51054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Alkohol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3400" y="9906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en-US" sz="1600" b="0" dirty="0" smtClean="0">
                <a:solidFill>
                  <a:prstClr val="black"/>
                </a:solidFill>
                <a:latin typeface="Arial" pitchFamily="34" charset="0"/>
              </a:rPr>
              <a:t>T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o může být způsobeno symptomy nemocí, např. dysfagií, nebo i špatným dentálním zdravím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33400" y="19812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Stavy jako  deprese, demence, schizofrenie, mentální anorexie, bulimie – mohou vést k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malnutrici.</a:t>
            </a:r>
            <a:endParaRPr lang="cs-CZ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33400" y="31242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Obtíže opustit domov a sehnat a připravit jídlo, ti co žijí sami a izolovaně jsou ve větším riziku</a:t>
            </a:r>
            <a:r>
              <a:rPr lang="en-US" sz="1600" b="0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Někteří lidí nemají dost peněz, či si neumí jídlo připravovat</a:t>
            </a:r>
            <a:r>
              <a:rPr lang="en-US" sz="1600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33400" y="5486400"/>
            <a:ext cx="853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Alkohol může vést ke gastritidě nebo poškození pankreatu. To může vést k poruchám trávení, vstřebávání, např. určitých vitaminů, či poruchám produkce hormonů, které regulují metabolismus. Alkohol obsahuje energii, takže nemusí být pocit hladu a není přijímán dostatek potravy obsahující všechny esenciální živiny.</a:t>
            </a:r>
            <a:endParaRPr lang="cs-CZ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6200" y="2667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Social</a:t>
            </a: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ní problémy </a:t>
            </a: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and </a:t>
            </a: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ztížená mobilita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33400" y="41910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Pokud tělo nedokáže správně strávit a vstřebat živiny, dokonce ani hodnotná a zdravá strava nemusí zabránit malnutrici</a:t>
            </a:r>
            <a:r>
              <a:rPr lang="en-US" sz="1600" b="0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Crohnova nemoc, celiakie, přetrvávající průjmy či zvracení – mohou vést ke ztrátě a nedostatku nepostradatelných živin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1524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5374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Světově nejrozšířenější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mikronutrientní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malnutrice</a:t>
            </a:r>
            <a:endParaRPr lang="en-GB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11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11331" y="5334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dirty="0" smtClean="0">
                <a:solidFill>
                  <a:prstClr val="black"/>
                </a:solidFill>
                <a:latin typeface="Arial" pitchFamily="34" charset="0"/>
              </a:rPr>
              <a:t>Deficit železa</a:t>
            </a:r>
            <a:endParaRPr lang="en-GB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4800" y="4038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dirty="0" smtClean="0">
                <a:solidFill>
                  <a:prstClr val="black"/>
                </a:solidFill>
                <a:latin typeface="Arial" pitchFamily="34" charset="0"/>
              </a:rPr>
              <a:t>Deficit jódu</a:t>
            </a:r>
            <a:endParaRPr lang="en-GB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04800" y="16002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dirty="0" smtClean="0">
                <a:solidFill>
                  <a:prstClr val="black"/>
                </a:solidFill>
                <a:latin typeface="Arial" pitchFamily="34" charset="0"/>
              </a:rPr>
              <a:t>Deficit vitaminu A</a:t>
            </a:r>
            <a:endParaRPr lang="en-GB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47700" y="1905000"/>
            <a:ext cx="8343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Při nekarenční stravě zásoby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dosp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. člověka na 2 roky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V rozvojových zemích se dětí rodí s malými zásobami a nedostávají vit A  ani kojením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Nejprve reverzibilní šeroslepost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Později ireverzibilní slepota (ročně 1,5 miliónu dětí)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Snížení imunitních funkcí, pneumonie, infekční průjmy, smrt </a:t>
            </a:r>
            <a:endParaRPr lang="en-GB" sz="18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7700" y="838200"/>
            <a:ext cx="8343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Celosvětově nejrozšířenější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mikronutrientní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deficit (2 miliardy)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Anemie, snížení mentální i fyzické výkonnosti, náchylnost k infekcím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5800" y="4343400"/>
            <a:ext cx="83439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Druhý nejčastější deficit, velmi závažné projevy pro populaci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„Poruchy z nedostatku jodu“ (IDD) –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eufunkční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struma, hypofunkční struma, zpomalení psychomotorického vývoje, kretenismus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Přirozený obsah v potravinách mimo mořské produkty závisí na geologickém podloží – nedostatek v horských oblastech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Chronické intervenční programy – nejúčinnější je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jodizace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soli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3399FF"/>
              </a:buClr>
              <a:buSzPct val="60000"/>
              <a:buFont typeface="Wingdings" panose="05000000000000000000" pitchFamily="2" charset="2"/>
              <a:buChar char="Ø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Saturaci ukazuje vylučování močí -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&lt; 100 </a:t>
            </a:r>
            <a:r>
              <a:rPr lang="en-US" sz="1800" b="0" dirty="0" err="1" smtClean="0">
                <a:solidFill>
                  <a:prstClr val="black"/>
                </a:solidFill>
                <a:latin typeface="Arial" pitchFamily="34" charset="0"/>
              </a:rPr>
              <a:t>ug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l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= deficit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 </a:t>
            </a: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2286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1264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05800" cy="4796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Metody hodnocení výživového stavu</a:t>
            </a:r>
            <a:endParaRPr lang="cs-CZ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81000" y="1905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Antropometrické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81000" y="2743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Fyzické (klinické) vyšetření, celkový vzhled</a:t>
            </a:r>
            <a:endParaRPr lang="cs-CZ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81000" y="35814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Laboratorní – biochemické 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81000" y="43434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Standardní screeningové testy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1000" y="1143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Anamnestické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7200" y="5943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Specifické postupy u dětí (růstové grafy)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5181600"/>
            <a:ext cx="548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Dynamometrie – test svalové síly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28600" y="7620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3993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Zjišťování anamnestických dat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13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81000" y="39624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Chronická </a:t>
            </a:r>
            <a:r>
              <a:rPr lang="cs-CZ" sz="2200" b="0" dirty="0">
                <a:solidFill>
                  <a:prstClr val="black"/>
                </a:solidFill>
                <a:latin typeface="Arial" pitchFamily="34" charset="0"/>
              </a:rPr>
              <a:t>a současná 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onemocnění</a:t>
            </a:r>
            <a:endParaRPr lang="cs-CZ" b="0" dirty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1000" y="2209800"/>
            <a:ext cx="807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Výživové zvyklosti, </a:t>
            </a:r>
            <a:r>
              <a:rPr lang="cs-CZ" sz="22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možné alternativní </a:t>
            </a:r>
            <a:r>
              <a:rPr lang="cs-CZ" sz="22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směry, sociální statut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2990850"/>
            <a:ext cx="8077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Životní styl </a:t>
            </a:r>
            <a:r>
              <a:rPr lang="cs-CZ" sz="22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– pohybová aktivita, </a:t>
            </a:r>
            <a:r>
              <a:rPr lang="cs-CZ" sz="22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abusus alkoholu apod. 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1000" y="846184"/>
            <a:ext cx="8367712" cy="10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800" b="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Do značné míry se překrývá se zjišťováním „Výživové spotřeby“, resp. „Nutriční anamnézou“.  Přímo v rámci hodnocení „Výživového stavu“ se zaměříme zejm. na faktory, které by mohly výživový stav ovlivnit: </a:t>
            </a:r>
            <a:endParaRPr lang="cs-CZ" sz="1800" b="0" i="1" dirty="0"/>
          </a:p>
        </p:txBody>
      </p:sp>
      <p:sp>
        <p:nvSpPr>
          <p:cNvPr id="3" name="Obdélník 2"/>
          <p:cNvSpPr/>
          <p:nvPr/>
        </p:nvSpPr>
        <p:spPr>
          <a:xfrm>
            <a:off x="685800" y="4648200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90000"/>
              </a:lnSpc>
              <a:spcAft>
                <a:spcPts val="0"/>
              </a:spcAft>
              <a:buFont typeface="Symbol"/>
              <a:buChar char=""/>
            </a:pPr>
            <a: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Zda je léčen dlouhodobě na nějaké závažné onemocnění</a:t>
            </a:r>
            <a:b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endParaRPr lang="cs-CZ" sz="16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90000"/>
              </a:lnSpc>
              <a:spcAft>
                <a:spcPts val="0"/>
              </a:spcAft>
              <a:buFont typeface="Symbol"/>
              <a:buChar char=""/>
            </a:pPr>
            <a: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 důrazem na zjišťování gastrointestinálních obtíží</a:t>
            </a:r>
            <a:b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endParaRPr lang="cs-CZ" sz="16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90000"/>
              </a:lnSpc>
              <a:spcAft>
                <a:spcPts val="0"/>
              </a:spcAft>
              <a:buFont typeface="Symbol"/>
              <a:buChar char=""/>
            </a:pPr>
            <a: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Užívání léků, které mohou interagovat se vstřebáváním a utilizací živin  </a:t>
            </a:r>
            <a:endParaRPr lang="cs-CZ" sz="1600" b="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52399" y="6858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5249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4796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Fyzické, klinické vyšetření výživového stavu </a:t>
            </a:r>
            <a:endParaRPr lang="cs-CZ" sz="2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14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219200" y="1600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Kůže</a:t>
            </a:r>
            <a:endParaRPr lang="cs-CZ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219200" y="2873188"/>
            <a:ext cx="8077200" cy="3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Oči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9200" y="1219200"/>
            <a:ext cx="7239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Celkový vzhled</a:t>
            </a:r>
            <a:endParaRPr lang="cs-CZ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28600" y="7620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219200" y="4222750"/>
            <a:ext cx="74676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Ústa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19200" y="3733801"/>
            <a:ext cx="8077200" cy="4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Nehty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219200" y="47244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Kosti 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219200" y="51816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Břicho</a:t>
            </a: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cs-CZ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19200" y="56388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Endokrinní – štítná žláza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219200" y="32766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Vlasy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33400" y="762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b="0" i="1" noProof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Aspekcí</a:t>
            </a:r>
            <a:r>
              <a:rPr lang="cs-CZ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, popř. palpací</a:t>
            </a:r>
            <a:endParaRPr lang="cs-CZ" b="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219200" y="24384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Svaly</a:t>
            </a:r>
            <a:endParaRPr lang="cs-CZ" sz="2200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219200" y="1981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Podkoží 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(tuk, edémy)</a:t>
            </a:r>
            <a:endParaRPr lang="cs-CZ" sz="18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3054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Symptomy and známky podvýživy a mikronutrientních deficiencí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356353"/>
            <a:ext cx="561975" cy="365125"/>
          </a:xfrm>
          <a:prstGeom prst="rect">
            <a:avLst/>
          </a:prstGeom>
          <a:noFill/>
        </p:spPr>
        <p:txBody>
          <a:bodyPr lIns="28735" tIns="47890" rIns="47890" bIns="47890" anchor="ctr"/>
          <a:lstStyle/>
          <a:p>
            <a:pPr>
              <a:defRPr/>
            </a:pPr>
            <a:fld id="{E6843FF2-0C69-4FD3-8103-5A02812BDED2}" type="slidenum">
              <a:rPr lang="cs-CZ" sz="13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15</a:t>
            </a:fld>
            <a:endParaRPr lang="cs-CZ" sz="13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jfiala\Pictures\Beze jmé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273"/>
          <a:stretch/>
        </p:blipFill>
        <p:spPr bwMode="auto">
          <a:xfrm>
            <a:off x="71819" y="252000"/>
            <a:ext cx="9072181" cy="6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2707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E1E66-A447-4378-837F-696B9154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8C5CCE-B6E9-43AE-BB15-7D7685E0E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Vlasy</a:t>
            </a:r>
          </a:p>
          <a:p>
            <a:pPr lvl="1"/>
            <a:r>
              <a:rPr lang="cs-CZ" dirty="0"/>
              <a:t>Změna barvy, lesku, špatně </a:t>
            </a:r>
            <a:r>
              <a:rPr lang="cs-CZ" dirty="0" err="1"/>
              <a:t>učesatelné</a:t>
            </a:r>
            <a:endParaRPr lang="cs-CZ" dirty="0"/>
          </a:p>
          <a:p>
            <a:pPr lvl="1"/>
            <a:r>
              <a:rPr lang="cs-CZ" dirty="0" err="1"/>
              <a:t>Kwashiorkor</a:t>
            </a:r>
            <a:r>
              <a:rPr lang="cs-CZ" dirty="0"/>
              <a:t> – depigmentace</a:t>
            </a:r>
          </a:p>
          <a:p>
            <a:pPr lvl="1"/>
            <a:r>
              <a:rPr lang="cs-CZ" dirty="0"/>
              <a:t>Znamení vlajky – depigmentace </a:t>
            </a:r>
            <a:r>
              <a:rPr lang="cs-CZ" dirty="0" err="1"/>
              <a:t>segmentárně</a:t>
            </a:r>
            <a:r>
              <a:rPr lang="cs-CZ" dirty="0"/>
              <a:t> po délce (střídající se dostatečná a neuspokojivá výživa)</a:t>
            </a:r>
          </a:p>
        </p:txBody>
      </p:sp>
      <p:pic>
        <p:nvPicPr>
          <p:cNvPr id="19458" name="Picture 2" descr="Související obrázek">
            <a:extLst>
              <a:ext uri="{FF2B5EF4-FFF2-40B4-BE49-F238E27FC236}">
                <a16:creationId xmlns:a16="http://schemas.microsoft.com/office/drawing/2014/main" id="{0F012969-5FC4-4A89-B7AD-2C20C05D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46" y="3625254"/>
            <a:ext cx="3856682" cy="279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11105BE-0B8F-4F94-9C05-54E10900E349}"/>
              </a:ext>
            </a:extLst>
          </p:cNvPr>
          <p:cNvSpPr/>
          <p:nvPr/>
        </p:nvSpPr>
        <p:spPr>
          <a:xfrm>
            <a:off x="5138845" y="6442287"/>
            <a:ext cx="38865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http://cursoenarm.net/UPTODATE/contents/images/f15/36/15939.myextj?title=Flag+sign+malnutrition</a:t>
            </a:r>
          </a:p>
        </p:txBody>
      </p:sp>
    </p:spTree>
    <p:extLst>
      <p:ext uri="{BB962C8B-B14F-4D97-AF65-F5344CB8AC3E}">
        <p14:creationId xmlns:p14="http://schemas.microsoft.com/office/powerpoint/2010/main" val="16415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832BD-F3E3-4011-9946-E27BE59D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F88BFF-74E3-4707-991F-4CF2F6C3E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7290054" cy="4023360"/>
          </a:xfrm>
        </p:spPr>
        <p:txBody>
          <a:bodyPr/>
          <a:lstStyle/>
          <a:p>
            <a:r>
              <a:rPr lang="cs-CZ" dirty="0"/>
              <a:t>Nehty</a:t>
            </a:r>
          </a:p>
          <a:p>
            <a:pPr lvl="1"/>
            <a:r>
              <a:rPr lang="cs-CZ" dirty="0"/>
              <a:t>Anémie z nedostatku železa – suché, lomivé, ploché až lžičkovitého tvaru (</a:t>
            </a:r>
            <a:r>
              <a:rPr lang="cs-CZ" dirty="0" err="1"/>
              <a:t>koilonychie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Nedostatek bílkovin – příčné bílé proužky</a:t>
            </a:r>
          </a:p>
        </p:txBody>
      </p:sp>
      <p:pic>
        <p:nvPicPr>
          <p:cNvPr id="20484" name="Picture 4" descr="Výsledek obrázku pro koilonychie">
            <a:extLst>
              <a:ext uri="{FF2B5EF4-FFF2-40B4-BE49-F238E27FC236}">
                <a16:creationId xmlns:a16="http://schemas.microsoft.com/office/drawing/2014/main" id="{8D109148-F631-496C-AC09-107CF1FA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9" y="3690825"/>
            <a:ext cx="4402525" cy="26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D4019C4-7A0C-4D6D-BB3F-50E49CDA4DBA}"/>
              </a:ext>
            </a:extLst>
          </p:cNvPr>
          <p:cNvSpPr/>
          <p:nvPr/>
        </p:nvSpPr>
        <p:spPr>
          <a:xfrm>
            <a:off x="387839" y="63093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https://classconnection.s3.amazonaws.com/639/flashcards/1040639/png/screen_shot_2012-09-29_at_73928_pm1348962057890.png</a:t>
            </a:r>
          </a:p>
        </p:txBody>
      </p:sp>
      <p:pic>
        <p:nvPicPr>
          <p:cNvPr id="20486" name="Picture 6" descr="Close-up view of 4 fingers. White horizontal bands">
            <a:extLst>
              <a:ext uri="{FF2B5EF4-FFF2-40B4-BE49-F238E27FC236}">
                <a16:creationId xmlns:a16="http://schemas.microsoft.com/office/drawing/2014/main" id="{92ED458B-A608-4054-8ADE-5B59E0EF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61" y="3385185"/>
            <a:ext cx="3619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0E91BC8-E5D9-4CD7-B6D8-F1EDDA4B7AB2}"/>
              </a:ext>
            </a:extLst>
          </p:cNvPr>
          <p:cNvSpPr/>
          <p:nvPr/>
        </p:nvSpPr>
        <p:spPr>
          <a:xfrm>
            <a:off x="5136661" y="6309359"/>
            <a:ext cx="361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https://img.medscapestatic.com/pi/meds/ckb/41/28841tn.jpg</a:t>
            </a:r>
          </a:p>
        </p:txBody>
      </p:sp>
    </p:spTree>
    <p:extLst>
      <p:ext uri="{BB962C8B-B14F-4D97-AF65-F5344CB8AC3E}">
        <p14:creationId xmlns:p14="http://schemas.microsoft.com/office/powerpoint/2010/main" val="5353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D34FE-BBDF-4CF6-A5EC-792FBE64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FCBF72-8DEE-43FC-BB5A-52E59A9A5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66723"/>
          </a:xfrm>
        </p:spPr>
        <p:txBody>
          <a:bodyPr>
            <a:normAutofit/>
          </a:bodyPr>
          <a:lstStyle/>
          <a:p>
            <a:r>
              <a:rPr lang="cs-CZ" dirty="0"/>
              <a:t>Oči</a:t>
            </a:r>
          </a:p>
          <a:p>
            <a:pPr lvl="1"/>
            <a:r>
              <a:rPr lang="cs-CZ" dirty="0"/>
              <a:t>Blefaritis – nedostatek riboflavinu, příp. vitamínu A</a:t>
            </a:r>
          </a:p>
          <a:p>
            <a:pPr lvl="1"/>
            <a:r>
              <a:rPr lang="cs-CZ" dirty="0"/>
              <a:t>Xeróza spojivek – nedostatek vitamínu A</a:t>
            </a:r>
          </a:p>
          <a:p>
            <a:pPr lvl="1"/>
            <a:r>
              <a:rPr lang="cs-CZ" dirty="0"/>
              <a:t>Korneální skleróza, </a:t>
            </a:r>
            <a:r>
              <a:rPr lang="cs-CZ" dirty="0" err="1"/>
              <a:t>keratomalacie</a:t>
            </a:r>
            <a:r>
              <a:rPr lang="cs-CZ" dirty="0"/>
              <a:t> – nedostatek vitamínu A</a:t>
            </a:r>
          </a:p>
          <a:p>
            <a:pPr lvl="1"/>
            <a:r>
              <a:rPr lang="cs-CZ" dirty="0" err="1"/>
              <a:t>Bitotovy</a:t>
            </a:r>
            <a:r>
              <a:rPr lang="cs-CZ" dirty="0"/>
              <a:t> skvrny – nedostatek vitamínu A</a:t>
            </a:r>
          </a:p>
          <a:p>
            <a:pPr lvl="1"/>
            <a:r>
              <a:rPr lang="cs-CZ" dirty="0"/>
              <a:t>Korneální vaskularizace – nedostatek riboflavinu nebo vitamínu A</a:t>
            </a:r>
          </a:p>
          <a:p>
            <a:pPr lvl="1"/>
            <a:r>
              <a:rPr lang="cs-CZ" dirty="0"/>
              <a:t>Angulární </a:t>
            </a:r>
            <a:r>
              <a:rPr lang="cs-CZ" dirty="0" err="1"/>
              <a:t>palpebritis</a:t>
            </a:r>
            <a:r>
              <a:rPr lang="cs-CZ" dirty="0"/>
              <a:t> – nedostatek riboflavinu, pyridoxinu, železa</a:t>
            </a:r>
          </a:p>
          <a:p>
            <a:pPr lvl="1"/>
            <a:r>
              <a:rPr lang="cs-CZ" dirty="0"/>
              <a:t>Šeroslepost – nedostatek vitaminu A, retinolu a </a:t>
            </a:r>
            <a:r>
              <a:rPr lang="el-GR" dirty="0"/>
              <a:t>β</a:t>
            </a:r>
            <a:r>
              <a:rPr lang="cs-CZ" dirty="0"/>
              <a:t>-karotenu</a:t>
            </a:r>
          </a:p>
        </p:txBody>
      </p:sp>
      <p:pic>
        <p:nvPicPr>
          <p:cNvPr id="21506" name="Picture 2" descr="Související obrázek">
            <a:extLst>
              <a:ext uri="{FF2B5EF4-FFF2-40B4-BE49-F238E27FC236}">
                <a16:creationId xmlns:a16="http://schemas.microsoft.com/office/drawing/2014/main" id="{92452FEB-9D89-4CFC-A8B2-238EC21F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60" y="253999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251EF55-D837-493E-9DF7-29568C7EB175}"/>
              </a:ext>
            </a:extLst>
          </p:cNvPr>
          <p:cNvSpPr/>
          <p:nvPr/>
        </p:nvSpPr>
        <p:spPr>
          <a:xfrm>
            <a:off x="6813359" y="1825624"/>
            <a:ext cx="2095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https://upload.wikimedia.org/wikipedia/commons/thumb/3/34/Blepharitis.JPG/220px-Blepharitis.JPG</a:t>
            </a:r>
          </a:p>
        </p:txBody>
      </p:sp>
      <p:pic>
        <p:nvPicPr>
          <p:cNvPr id="21508" name="Picture 4" descr="Výsledek obrázku pro xerosis conjunctival">
            <a:extLst>
              <a:ext uri="{FF2B5EF4-FFF2-40B4-BE49-F238E27FC236}">
                <a16:creationId xmlns:a16="http://schemas.microsoft.com/office/drawing/2014/main" id="{F0445E51-4225-42DE-B0DF-8B32326E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64" y="2696422"/>
            <a:ext cx="2332736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E165DD1-716A-476C-9675-404289DE2617}"/>
              </a:ext>
            </a:extLst>
          </p:cNvPr>
          <p:cNvSpPr/>
          <p:nvPr/>
        </p:nvSpPr>
        <p:spPr>
          <a:xfrm>
            <a:off x="6718625" y="4258985"/>
            <a:ext cx="2425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https://webeye.ophth.uiowa.edu/eyeforum/atlas/photos-earlier/xerosis-conjunctivae.jpg</a:t>
            </a:r>
          </a:p>
        </p:txBody>
      </p:sp>
      <p:pic>
        <p:nvPicPr>
          <p:cNvPr id="21510" name="Picture 6" descr="Výsledek obrázku pro corneal xerosis">
            <a:extLst>
              <a:ext uri="{FF2B5EF4-FFF2-40B4-BE49-F238E27FC236}">
                <a16:creationId xmlns:a16="http://schemas.microsoft.com/office/drawing/2014/main" id="{2E91AA40-650D-48C4-90CF-8AE97A534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7798" r="3736" b="12684"/>
          <a:stretch/>
        </p:blipFill>
        <p:spPr bwMode="auto">
          <a:xfrm>
            <a:off x="162178" y="4415645"/>
            <a:ext cx="3142869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4486A5A-08B3-4834-9868-1CB4D720A15D}"/>
              </a:ext>
            </a:extLst>
          </p:cNvPr>
          <p:cNvSpPr/>
          <p:nvPr/>
        </p:nvSpPr>
        <p:spPr>
          <a:xfrm>
            <a:off x="162178" y="5980638"/>
            <a:ext cx="3345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https://image.slidesharecdn.com/problemsolvingexercise-vita-copy-160505054605/95/vitamin-a-and-its-deficiency-19-638.jpg?cb=1462427304</a:t>
            </a:r>
          </a:p>
        </p:txBody>
      </p:sp>
      <p:pic>
        <p:nvPicPr>
          <p:cNvPr id="21512" name="Picture 8" descr="Související obrázek">
            <a:extLst>
              <a:ext uri="{FF2B5EF4-FFF2-40B4-BE49-F238E27FC236}">
                <a16:creationId xmlns:a16="http://schemas.microsoft.com/office/drawing/2014/main" id="{17ABBA7B-6A0D-499B-839F-6CA81331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07" y="4360160"/>
            <a:ext cx="2146526" cy="16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ECB63DD-6E5E-4B8D-8915-39639033421A}"/>
              </a:ext>
            </a:extLst>
          </p:cNvPr>
          <p:cNvSpPr/>
          <p:nvPr/>
        </p:nvSpPr>
        <p:spPr>
          <a:xfrm>
            <a:off x="3486150" y="5990281"/>
            <a:ext cx="21465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https://openi.nlm.nih.gov/imgs/512/100/2873666/PMC2873666_jceh_23_72_004_f18.png?keywords=vitamin+a+deficiencies,bitot%27s+spots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FCEB42-8501-49F6-A1E4-1AEFEDB903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58" b="5158"/>
          <a:stretch/>
        </p:blipFill>
        <p:spPr>
          <a:xfrm>
            <a:off x="6086710" y="4956412"/>
            <a:ext cx="1937704" cy="130335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6178155-C2D3-4688-A1D3-827CBC9825F1}"/>
              </a:ext>
            </a:extLst>
          </p:cNvPr>
          <p:cNvSpPr/>
          <p:nvPr/>
        </p:nvSpPr>
        <p:spPr>
          <a:xfrm>
            <a:off x="5981840" y="6258695"/>
            <a:ext cx="316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http://3.bp.blogspot.com/-xl6WLqTk1uI/TriLOUllM6I/AAAAAAAAAJw/rU2PltJiqsc/s1600/corneal_neovascularization.jpg</a:t>
            </a:r>
          </a:p>
        </p:txBody>
      </p:sp>
    </p:spTree>
    <p:extLst>
      <p:ext uri="{BB962C8B-B14F-4D97-AF65-F5344CB8AC3E}">
        <p14:creationId xmlns:p14="http://schemas.microsoft.com/office/powerpoint/2010/main" val="5838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E7243-5D15-4FA7-8C44-42AA374E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F4CC3-25E4-4C12-AD1E-16519504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Rty</a:t>
            </a:r>
          </a:p>
          <a:p>
            <a:pPr lvl="1"/>
            <a:r>
              <a:rPr lang="cs-CZ" dirty="0"/>
              <a:t>Angulární </a:t>
            </a:r>
            <a:r>
              <a:rPr lang="cs-CZ" dirty="0" err="1"/>
              <a:t>stomatitis</a:t>
            </a:r>
            <a:r>
              <a:rPr lang="cs-CZ" dirty="0"/>
              <a:t> – nedostatek riboflavinu, pyridoxinu, železa</a:t>
            </a:r>
          </a:p>
          <a:p>
            <a:pPr lvl="1"/>
            <a:r>
              <a:rPr lang="cs-CZ" dirty="0"/>
              <a:t>Angulární jizvy – nedostatek riboflavinu, pyridoxinu</a:t>
            </a:r>
          </a:p>
          <a:p>
            <a:pPr lvl="1"/>
            <a:r>
              <a:rPr lang="cs-CZ" dirty="0" err="1"/>
              <a:t>Cheilitis</a:t>
            </a:r>
            <a:r>
              <a:rPr lang="cs-CZ" dirty="0"/>
              <a:t> – nedostatek riboflavinu</a:t>
            </a:r>
          </a:p>
        </p:txBody>
      </p:sp>
      <p:pic>
        <p:nvPicPr>
          <p:cNvPr id="22530" name="Picture 2" descr="Výsledek obrázku pro cheilitis">
            <a:extLst>
              <a:ext uri="{FF2B5EF4-FFF2-40B4-BE49-F238E27FC236}">
                <a16:creationId xmlns:a16="http://schemas.microsoft.com/office/drawing/2014/main" id="{EB1EE28D-F21A-4812-ACC2-AC1BFD0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37" y="4173303"/>
            <a:ext cx="4986267" cy="20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0EE8996-793F-49DB-8559-3EFCC8506C5F}"/>
              </a:ext>
            </a:extLst>
          </p:cNvPr>
          <p:cNvSpPr/>
          <p:nvPr/>
        </p:nvSpPr>
        <p:spPr>
          <a:xfrm>
            <a:off x="3389636" y="6334780"/>
            <a:ext cx="4986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400" b="0" dirty="0">
                <a:solidFill>
                  <a:prstClr val="black"/>
                </a:solidFill>
                <a:latin typeface="Tw Cen MT" panose="020B0602020104020603"/>
              </a:rPr>
              <a:t>http://healthlifemedia.com/healthy/wp-content/uploads/2017/09/types-of-cheilitis.jpg</a:t>
            </a:r>
          </a:p>
        </p:txBody>
      </p:sp>
    </p:spTree>
    <p:extLst>
      <p:ext uri="{BB962C8B-B14F-4D97-AF65-F5344CB8AC3E}">
        <p14:creationId xmlns:p14="http://schemas.microsoft.com/office/powerpoint/2010/main" val="38286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05800" cy="4796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Osnova, hlavní body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457200" y="7620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Východiska, základy, definice, cíle, indikace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6096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6725" y="1196345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Malnutrice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1981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800" b="0" i="1" u="sng" dirty="0" smtClean="0">
                <a:solidFill>
                  <a:prstClr val="black"/>
                </a:solidFill>
                <a:latin typeface="Arial" pitchFamily="34" charset="0"/>
              </a:rPr>
              <a:t>Metody, postupy</a:t>
            </a:r>
            <a:r>
              <a:rPr lang="cs-CZ" sz="1800" b="0" u="sng" dirty="0" smtClean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cs-CZ" sz="1800" u="sng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57200" y="28194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Antropometrie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7200" y="324485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Fyzické (klinické) vyšetření -  celkový vzhled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57200" y="23622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Anamnéza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57200" y="37338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Biochemická and imunologická vyšetření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57200" y="41910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Dynamometrické testy (svalová síla)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57200" y="4800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Standardní (validované) screeningové nástroje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33400" y="54102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Děti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9889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14416-6ABE-4185-B039-D8A5A9A4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884573-8FE0-486C-B9A4-34201920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5418"/>
          </a:xfrm>
        </p:spPr>
        <p:txBody>
          <a:bodyPr>
            <a:normAutofit/>
          </a:bodyPr>
          <a:lstStyle/>
          <a:p>
            <a:r>
              <a:rPr lang="cs-CZ" dirty="0"/>
              <a:t>Dásně</a:t>
            </a:r>
          </a:p>
          <a:p>
            <a:pPr lvl="1"/>
            <a:r>
              <a:rPr lang="cs-CZ" dirty="0"/>
              <a:t>Gingivitis – nedostatek vitamínu C</a:t>
            </a:r>
          </a:p>
          <a:p>
            <a:r>
              <a:rPr lang="cs-CZ" dirty="0"/>
              <a:t>Jazyk</a:t>
            </a:r>
          </a:p>
          <a:p>
            <a:pPr lvl="1"/>
            <a:r>
              <a:rPr lang="cs-CZ" dirty="0"/>
              <a:t>Nedostatek riboflavinu, k. nikotinové, pyridoxinu, kobalaminu, k. listové a železa – akutní zánět, </a:t>
            </a:r>
            <a:r>
              <a:rPr lang="cs-CZ" dirty="0" err="1"/>
              <a:t>glossodynie</a:t>
            </a:r>
            <a:r>
              <a:rPr lang="cs-CZ" dirty="0"/>
              <a:t>, pukliny, vyhlazení povrchu jazyka</a:t>
            </a:r>
          </a:p>
          <a:p>
            <a:r>
              <a:rPr lang="cs-CZ" dirty="0"/>
              <a:t>Zuby</a:t>
            </a:r>
          </a:p>
          <a:p>
            <a:pPr lvl="1"/>
            <a:r>
              <a:rPr lang="cs-CZ" dirty="0"/>
              <a:t>Zubní kaz</a:t>
            </a:r>
          </a:p>
          <a:p>
            <a:pPr lvl="2"/>
            <a:r>
              <a:rPr lang="cs-CZ" dirty="0"/>
              <a:t>Nedostatek fluoru – zvýšená kazivost</a:t>
            </a:r>
          </a:p>
          <a:p>
            <a:pPr lvl="1"/>
            <a:r>
              <a:rPr lang="cs-CZ" dirty="0"/>
              <a:t>Skvrnitá sklovina</a:t>
            </a:r>
          </a:p>
          <a:p>
            <a:pPr lvl="2"/>
            <a:r>
              <a:rPr lang="cs-CZ" dirty="0"/>
              <a:t>Nadbytek fluoru</a:t>
            </a:r>
          </a:p>
          <a:p>
            <a:pPr lvl="1"/>
            <a:endParaRPr lang="cs-CZ" dirty="0"/>
          </a:p>
        </p:txBody>
      </p:sp>
      <p:pic>
        <p:nvPicPr>
          <p:cNvPr id="23554" name="Picture 2" descr="Výsledek obrázku pro gingivitis">
            <a:extLst>
              <a:ext uri="{FF2B5EF4-FFF2-40B4-BE49-F238E27FC236}">
                <a16:creationId xmlns:a16="http://schemas.microsoft.com/office/drawing/2014/main" id="{F3C7A48D-D932-4B5F-A3FD-CA431FB2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1" y="230186"/>
            <a:ext cx="3084892" cy="209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772C3B6-783F-4CF7-AFA5-09240F9B6C55}"/>
              </a:ext>
            </a:extLst>
          </p:cNvPr>
          <p:cNvSpPr/>
          <p:nvPr/>
        </p:nvSpPr>
        <p:spPr>
          <a:xfrm>
            <a:off x="5800299" y="2285467"/>
            <a:ext cx="3084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https://images.onhealth.com/images/slideshow/dental-problems-s6-gingivitis.jpg</a:t>
            </a:r>
          </a:p>
        </p:txBody>
      </p:sp>
      <p:pic>
        <p:nvPicPr>
          <p:cNvPr id="23556" name="Picture 4" descr="Související obrázek">
            <a:extLst>
              <a:ext uri="{FF2B5EF4-FFF2-40B4-BE49-F238E27FC236}">
                <a16:creationId xmlns:a16="http://schemas.microsoft.com/office/drawing/2014/main" id="{EAB60DAF-57C5-4284-9CE8-23C462D6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91" y="3736875"/>
            <a:ext cx="4914900" cy="265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9BE6E12-F3AC-4163-A659-5CD316E41231}"/>
              </a:ext>
            </a:extLst>
          </p:cNvPr>
          <p:cNvSpPr/>
          <p:nvPr/>
        </p:nvSpPr>
        <p:spPr>
          <a:xfrm>
            <a:off x="3970291" y="6361043"/>
            <a:ext cx="491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https://upload.wikimedia.org/wikipedia/commons/thumb/4/4e/Dental_fluorosis_%28mild%29.png/300px-Dental_fluorosis_%28mild%29.png</a:t>
            </a:r>
          </a:p>
        </p:txBody>
      </p:sp>
    </p:spTree>
    <p:extLst>
      <p:ext uri="{BB962C8B-B14F-4D97-AF65-F5344CB8AC3E}">
        <p14:creationId xmlns:p14="http://schemas.microsoft.com/office/powerpoint/2010/main" val="30151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E7243-5D15-4FA7-8C44-42AA374E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F4CC3-25E4-4C12-AD1E-16519504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Kůže</a:t>
            </a:r>
          </a:p>
          <a:p>
            <a:pPr lvl="1"/>
            <a:r>
              <a:rPr lang="cs-CZ" dirty="0"/>
              <a:t>Folikulární hyperkeratóza – nedostatek vitamínu A, nedostatek esenciálních mastných kyselin, nedostatek pyridoxinu</a:t>
            </a:r>
          </a:p>
          <a:p>
            <a:pPr lvl="1"/>
            <a:r>
              <a:rPr lang="cs-CZ" dirty="0" err="1"/>
              <a:t>Xeroderma</a:t>
            </a:r>
            <a:r>
              <a:rPr lang="cs-CZ" dirty="0"/>
              <a:t> – nedostatek vitamínu A</a:t>
            </a:r>
          </a:p>
          <a:p>
            <a:pPr lvl="1"/>
            <a:r>
              <a:rPr lang="cs-CZ" dirty="0" err="1"/>
              <a:t>Nasolabiální</a:t>
            </a:r>
            <a:r>
              <a:rPr lang="cs-CZ" dirty="0"/>
              <a:t> </a:t>
            </a:r>
            <a:r>
              <a:rPr lang="cs-CZ" dirty="0" err="1"/>
              <a:t>seborrhoea</a:t>
            </a:r>
            <a:r>
              <a:rPr lang="cs-CZ" dirty="0"/>
              <a:t> – nedostatek riboflavinu</a:t>
            </a:r>
          </a:p>
          <a:p>
            <a:pPr lvl="1"/>
            <a:r>
              <a:rPr lang="cs-CZ" dirty="0"/>
              <a:t>Folikulární petechie – avitaminóza C</a:t>
            </a:r>
          </a:p>
          <a:p>
            <a:pPr lvl="1"/>
            <a:r>
              <a:rPr lang="cs-CZ" dirty="0"/>
              <a:t>Petechiální hemorrhagie – avitaminózy C, K</a:t>
            </a:r>
          </a:p>
        </p:txBody>
      </p:sp>
      <p:pic>
        <p:nvPicPr>
          <p:cNvPr id="24578" name="Picture 2" descr="Výsledek obrázku pro follicular hyperkeratosis">
            <a:extLst>
              <a:ext uri="{FF2B5EF4-FFF2-40B4-BE49-F238E27FC236}">
                <a16:creationId xmlns:a16="http://schemas.microsoft.com/office/drawing/2014/main" id="{B1EF02AE-1E4A-4E86-B875-620A56CC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5" y="4444120"/>
            <a:ext cx="1508042" cy="19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7A3C299-0890-4F69-93BF-176048FB7383}"/>
              </a:ext>
            </a:extLst>
          </p:cNvPr>
          <p:cNvSpPr/>
          <p:nvPr/>
        </p:nvSpPr>
        <p:spPr>
          <a:xfrm>
            <a:off x="-10511" y="6396335"/>
            <a:ext cx="2377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https://jamanetwork.com/data/Journals/DERM/4687/dsk50017f2.png</a:t>
            </a:r>
          </a:p>
        </p:txBody>
      </p:sp>
      <p:pic>
        <p:nvPicPr>
          <p:cNvPr id="24580" name="Picture 4" descr="Seborrheic Dermatitis on Face">
            <a:extLst>
              <a:ext uri="{FF2B5EF4-FFF2-40B4-BE49-F238E27FC236}">
                <a16:creationId xmlns:a16="http://schemas.microsoft.com/office/drawing/2014/main" id="{64D0BAEE-74D2-45C7-A5B2-5B169A7A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32" y="4444120"/>
            <a:ext cx="3497907" cy="19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6CD929F-762D-47CE-A5B3-6A765204CAE4}"/>
              </a:ext>
            </a:extLst>
          </p:cNvPr>
          <p:cNvSpPr/>
          <p:nvPr/>
        </p:nvSpPr>
        <p:spPr>
          <a:xfrm>
            <a:off x="2246355" y="6409944"/>
            <a:ext cx="34979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https://noskinproblems.com/wp-content/uploads/2015/06/seborrheic-dermatitis-face.jpg</a:t>
            </a:r>
          </a:p>
        </p:txBody>
      </p:sp>
      <p:pic>
        <p:nvPicPr>
          <p:cNvPr id="24582" name="Picture 6" descr="Výsledek obrázku pro follicular petechiae">
            <a:extLst>
              <a:ext uri="{FF2B5EF4-FFF2-40B4-BE49-F238E27FC236}">
                <a16:creationId xmlns:a16="http://schemas.microsoft.com/office/drawing/2014/main" id="{7FA76A0F-C7A7-4E9A-AF28-61FC45D15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1155" r="54478" b="18252"/>
          <a:stretch/>
        </p:blipFill>
        <p:spPr bwMode="auto">
          <a:xfrm>
            <a:off x="6238444" y="3122451"/>
            <a:ext cx="2598313" cy="33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A064AB7-2A72-4CD5-A898-1A02DCC20B6E}"/>
              </a:ext>
            </a:extLst>
          </p:cNvPr>
          <p:cNvSpPr/>
          <p:nvPr/>
        </p:nvSpPr>
        <p:spPr>
          <a:xfrm>
            <a:off x="5881604" y="6423886"/>
            <a:ext cx="3262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http://slideplayer.com/1718407/7/images/10/Case+One%3A+Skin+Exam+Perifollicular+petechiae.jpg</a:t>
            </a:r>
          </a:p>
        </p:txBody>
      </p:sp>
      <p:pic>
        <p:nvPicPr>
          <p:cNvPr id="24586" name="Picture 10" descr="Výsledek obrázku pro petechial hemorrhaging">
            <a:extLst>
              <a:ext uri="{FF2B5EF4-FFF2-40B4-BE49-F238E27FC236}">
                <a16:creationId xmlns:a16="http://schemas.microsoft.com/office/drawing/2014/main" id="{11AE8B36-5061-4F46-9C3D-AE989CCD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28" y="0"/>
            <a:ext cx="2907143" cy="19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E4D8A74-749C-4112-B689-A12D73C0E584}"/>
              </a:ext>
            </a:extLst>
          </p:cNvPr>
          <p:cNvSpPr/>
          <p:nvPr/>
        </p:nvSpPr>
        <p:spPr>
          <a:xfrm>
            <a:off x="6151438" y="1950435"/>
            <a:ext cx="272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http://www.uaz.edu.mx/histo/pathology/ed/ch_7/c7_rmsf_hand.jpg</a:t>
            </a:r>
          </a:p>
        </p:txBody>
      </p:sp>
    </p:spTree>
    <p:extLst>
      <p:ext uri="{BB962C8B-B14F-4D97-AF65-F5344CB8AC3E}">
        <p14:creationId xmlns:p14="http://schemas.microsoft.com/office/powerpoint/2010/main" val="16969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E7243-5D15-4FA7-8C44-42AA374E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F4CC3-25E4-4C12-AD1E-16519504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Kůže</a:t>
            </a:r>
          </a:p>
          <a:p>
            <a:pPr lvl="1"/>
            <a:r>
              <a:rPr lang="cs-CZ" dirty="0"/>
              <a:t>Změny pigmentace</a:t>
            </a:r>
          </a:p>
          <a:p>
            <a:pPr lvl="2"/>
            <a:r>
              <a:rPr lang="cs-CZ" dirty="0"/>
              <a:t>Špinavě hnědé skvrny – chronická podvýživa</a:t>
            </a:r>
          </a:p>
          <a:p>
            <a:pPr lvl="2"/>
            <a:r>
              <a:rPr lang="cs-CZ" dirty="0"/>
              <a:t>Depigmentace – </a:t>
            </a:r>
            <a:r>
              <a:rPr lang="cs-CZ" dirty="0" err="1"/>
              <a:t>kwashiorkor</a:t>
            </a:r>
            <a:endParaRPr lang="cs-CZ" dirty="0"/>
          </a:p>
          <a:p>
            <a:pPr lvl="2"/>
            <a:r>
              <a:rPr lang="cs-CZ" dirty="0"/>
              <a:t>Erytém, svědění, pálení – puchýřky – hrubnutí kůže – pelagra</a:t>
            </a:r>
          </a:p>
          <a:p>
            <a:pPr lvl="2"/>
            <a:r>
              <a:rPr lang="cs-CZ" dirty="0"/>
              <a:t>Bledá kůže - chudokrevnost</a:t>
            </a:r>
          </a:p>
        </p:txBody>
      </p:sp>
      <p:pic>
        <p:nvPicPr>
          <p:cNvPr id="25602" name="Picture 2" descr="Výsledek obrázku pro kwashiorkor skin">
            <a:extLst>
              <a:ext uri="{FF2B5EF4-FFF2-40B4-BE49-F238E27FC236}">
                <a16:creationId xmlns:a16="http://schemas.microsoft.com/office/drawing/2014/main" id="{7909C75C-F788-4AC2-B316-118C19E4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83" y="150126"/>
            <a:ext cx="20669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A7D5885-C8EF-4FFE-BC66-2623CFBF5DD9}"/>
              </a:ext>
            </a:extLst>
          </p:cNvPr>
          <p:cNvSpPr/>
          <p:nvPr/>
        </p:nvSpPr>
        <p:spPr>
          <a:xfrm>
            <a:off x="6796584" y="2914376"/>
            <a:ext cx="2193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https://www.med.uottawa.ca/sim/data/Images/Kwashiorkor.jpg</a:t>
            </a:r>
          </a:p>
        </p:txBody>
      </p:sp>
      <p:pic>
        <p:nvPicPr>
          <p:cNvPr id="25604" name="Picture 4" descr="Výsledek obrázku pro pellagra skin">
            <a:extLst>
              <a:ext uri="{FF2B5EF4-FFF2-40B4-BE49-F238E27FC236}">
                <a16:creationId xmlns:a16="http://schemas.microsoft.com/office/drawing/2014/main" id="{5881CBB8-4175-467F-B12B-5E988343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3840698"/>
            <a:ext cx="3714750" cy="25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9364A67-2355-44DC-BEEF-B983EFE72E9A}"/>
              </a:ext>
            </a:extLst>
          </p:cNvPr>
          <p:cNvSpPr/>
          <p:nvPr/>
        </p:nvSpPr>
        <p:spPr>
          <a:xfrm>
            <a:off x="5007271" y="6402106"/>
            <a:ext cx="3578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https://niacinreviews.com/wp-content/uploads/2016/10/Pellagra-300x209.jpg</a:t>
            </a:r>
          </a:p>
        </p:txBody>
      </p:sp>
    </p:spTree>
    <p:extLst>
      <p:ext uri="{BB962C8B-B14F-4D97-AF65-F5344CB8AC3E}">
        <p14:creationId xmlns:p14="http://schemas.microsoft.com/office/powerpoint/2010/main" val="9583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E7243-5D15-4FA7-8C44-42AA374E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44272"/>
            <a:ext cx="7290054" cy="1499616"/>
          </a:xfrm>
        </p:spPr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F4CC3-25E4-4C12-AD1E-165195042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67380"/>
            <a:ext cx="7290054" cy="4023360"/>
          </a:xfrm>
        </p:spPr>
        <p:txBody>
          <a:bodyPr/>
          <a:lstStyle/>
          <a:p>
            <a:r>
              <a:rPr lang="cs-CZ" dirty="0"/>
              <a:t>Kostra – nedostatek vitamínu D</a:t>
            </a:r>
          </a:p>
          <a:p>
            <a:pPr lvl="1"/>
            <a:r>
              <a:rPr lang="cs-CZ" dirty="0" err="1"/>
              <a:t>Craniotabes</a:t>
            </a:r>
            <a:endParaRPr lang="cs-CZ" dirty="0"/>
          </a:p>
          <a:p>
            <a:pPr lvl="1"/>
            <a:r>
              <a:rPr lang="cs-CZ" dirty="0"/>
              <a:t>Caput </a:t>
            </a:r>
            <a:r>
              <a:rPr lang="cs-CZ" dirty="0" err="1"/>
              <a:t>quadratum</a:t>
            </a:r>
            <a:endParaRPr lang="cs-CZ" dirty="0"/>
          </a:p>
          <a:p>
            <a:pPr lvl="1"/>
            <a:r>
              <a:rPr lang="cs-CZ" dirty="0"/>
              <a:t>Pozdní uzávěr velké fontanely</a:t>
            </a:r>
          </a:p>
          <a:p>
            <a:pPr lvl="1"/>
            <a:r>
              <a:rPr lang="cs-CZ" dirty="0"/>
              <a:t>Rachitický růženec</a:t>
            </a:r>
          </a:p>
          <a:p>
            <a:pPr lvl="1"/>
            <a:r>
              <a:rPr lang="cs-CZ" dirty="0" err="1"/>
              <a:t>Pectus</a:t>
            </a:r>
            <a:r>
              <a:rPr lang="cs-CZ" dirty="0"/>
              <a:t> </a:t>
            </a:r>
            <a:r>
              <a:rPr lang="cs-CZ" dirty="0" err="1"/>
              <a:t>carinatum</a:t>
            </a:r>
            <a:endParaRPr lang="cs-CZ" dirty="0"/>
          </a:p>
          <a:p>
            <a:pPr lvl="1"/>
            <a:r>
              <a:rPr lang="cs-CZ" dirty="0"/>
              <a:t>Harrisonova rýha</a:t>
            </a:r>
          </a:p>
          <a:p>
            <a:pPr lvl="1"/>
            <a:r>
              <a:rPr lang="cs-CZ" dirty="0"/>
              <a:t>Deformace dlouhých kostí</a:t>
            </a:r>
          </a:p>
          <a:p>
            <a:pPr lvl="1"/>
            <a:r>
              <a:rPr lang="cs-CZ" dirty="0"/>
              <a:t>Nohy do „X“ nebo do „O“</a:t>
            </a:r>
          </a:p>
        </p:txBody>
      </p:sp>
      <p:pic>
        <p:nvPicPr>
          <p:cNvPr id="26626" name="Picture 2" descr="Výsledek obrázku pro craniotabes">
            <a:extLst>
              <a:ext uri="{FF2B5EF4-FFF2-40B4-BE49-F238E27FC236}">
                <a16:creationId xmlns:a16="http://schemas.microsoft.com/office/drawing/2014/main" id="{1ECFBFA6-AF09-4A15-9053-0D52FC33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30" y="0"/>
            <a:ext cx="2878469" cy="212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AAC532D-818E-4006-A93C-C50B2C17600A}"/>
              </a:ext>
            </a:extLst>
          </p:cNvPr>
          <p:cNvSpPr/>
          <p:nvPr/>
        </p:nvSpPr>
        <p:spPr>
          <a:xfrm>
            <a:off x="6436240" y="2111089"/>
            <a:ext cx="2736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https://usercontent2.hubstatic.com/8761643_f520.jpg</a:t>
            </a:r>
          </a:p>
        </p:txBody>
      </p:sp>
      <p:pic>
        <p:nvPicPr>
          <p:cNvPr id="26628" name="Picture 4" descr="Související obrázek">
            <a:extLst>
              <a:ext uri="{FF2B5EF4-FFF2-40B4-BE49-F238E27FC236}">
                <a16:creationId xmlns:a16="http://schemas.microsoft.com/office/drawing/2014/main" id="{85B7B128-2BA4-435C-976C-F6B13B2DE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24875" r="52911" b="30400"/>
          <a:stretch/>
        </p:blipFill>
        <p:spPr bwMode="auto">
          <a:xfrm>
            <a:off x="6606949" y="3159752"/>
            <a:ext cx="2538371" cy="284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97436E5-84B5-4D47-ACC3-30429739DBFA}"/>
              </a:ext>
            </a:extLst>
          </p:cNvPr>
          <p:cNvSpPr/>
          <p:nvPr/>
        </p:nvSpPr>
        <p:spPr>
          <a:xfrm>
            <a:off x="6605627" y="6055120"/>
            <a:ext cx="2538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http://slideplayer.com/10592260/36/images/20/caput+quadratum.jpg</a:t>
            </a:r>
          </a:p>
        </p:txBody>
      </p:sp>
      <p:pic>
        <p:nvPicPr>
          <p:cNvPr id="26630" name="Picture 6" descr="Výsledek obrázku pro rachitic rosary">
            <a:extLst>
              <a:ext uri="{FF2B5EF4-FFF2-40B4-BE49-F238E27FC236}">
                <a16:creationId xmlns:a16="http://schemas.microsoft.com/office/drawing/2014/main" id="{4F77E067-7A01-4BE3-87CB-2D1A6DCDF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27400" r="18873" b="15891"/>
          <a:stretch/>
        </p:blipFill>
        <p:spPr bwMode="auto">
          <a:xfrm>
            <a:off x="-7967" y="4655461"/>
            <a:ext cx="2425970" cy="16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DEBE43A-B866-4CA1-98BD-D4C1B30A6EAA}"/>
              </a:ext>
            </a:extLst>
          </p:cNvPr>
          <p:cNvSpPr/>
          <p:nvPr/>
        </p:nvSpPr>
        <p:spPr>
          <a:xfrm>
            <a:off x="0" y="6309360"/>
            <a:ext cx="35620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https://image.slidesharecdn.com/bonedemineralizationpblariff-150108110339-conversion-gate02/95/bone-demineralization-10-638.jpg?cb=1420720388</a:t>
            </a:r>
          </a:p>
        </p:txBody>
      </p:sp>
      <p:pic>
        <p:nvPicPr>
          <p:cNvPr id="26632" name="Picture 8" descr="Výsledek obrázku pro pectus carinatum">
            <a:extLst>
              <a:ext uri="{FF2B5EF4-FFF2-40B4-BE49-F238E27FC236}">
                <a16:creationId xmlns:a16="http://schemas.microsoft.com/office/drawing/2014/main" id="{84E14AE2-8B42-48DC-8845-1202B68F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22" y="4001724"/>
            <a:ext cx="2054906" cy="284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9981BEA-4060-415F-AF73-B38B7591E67B}"/>
              </a:ext>
            </a:extLst>
          </p:cNvPr>
          <p:cNvSpPr/>
          <p:nvPr/>
        </p:nvSpPr>
        <p:spPr>
          <a:xfrm rot="16200000">
            <a:off x="4666700" y="5118262"/>
            <a:ext cx="2845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http://www.orthokids.com.au/static/uploads/images/pectus-carinatum-patient-wfwwhgzwmqop.jpg</a:t>
            </a:r>
          </a:p>
        </p:txBody>
      </p:sp>
      <p:pic>
        <p:nvPicPr>
          <p:cNvPr id="26634" name="Picture 10" descr="Související obrázek">
            <a:extLst>
              <a:ext uri="{FF2B5EF4-FFF2-40B4-BE49-F238E27FC236}">
                <a16:creationId xmlns:a16="http://schemas.microsoft.com/office/drawing/2014/main" id="{09A15AB7-01D7-4BD0-A3A4-59FE46A7C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50000" r="22360" b="9179"/>
          <a:stretch/>
        </p:blipFill>
        <p:spPr bwMode="auto">
          <a:xfrm>
            <a:off x="4484672" y="1433648"/>
            <a:ext cx="1659249" cy="186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4BD00E6-9958-46EC-8B49-8FE6BE2AD5EC}"/>
              </a:ext>
            </a:extLst>
          </p:cNvPr>
          <p:cNvSpPr/>
          <p:nvPr/>
        </p:nvSpPr>
        <p:spPr>
          <a:xfrm>
            <a:off x="4319627" y="3223746"/>
            <a:ext cx="228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100" b="0" dirty="0">
                <a:solidFill>
                  <a:prstClr val="black"/>
                </a:solidFill>
                <a:latin typeface="Tw Cen MT" panose="020B0602020104020603"/>
              </a:rPr>
              <a:t>https://lh3.googleusercontent.com/-j4DAMWNSi1E/VyuFmVjt3BI/AAAAAAAABis/ww3CnqYmfno/s640/blogger-image-2107067516.jpg</a:t>
            </a:r>
          </a:p>
        </p:txBody>
      </p:sp>
    </p:spTree>
    <p:extLst>
      <p:ext uri="{BB962C8B-B14F-4D97-AF65-F5344CB8AC3E}">
        <p14:creationId xmlns:p14="http://schemas.microsoft.com/office/powerpoint/2010/main" val="34703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E7243-5D15-4FA7-8C44-42AA374E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1F4CC3-25E4-4C12-AD1E-16519504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Žlázy</a:t>
            </a:r>
          </a:p>
          <a:p>
            <a:pPr lvl="1"/>
            <a:r>
              <a:rPr lang="cs-CZ" dirty="0"/>
              <a:t>Zvětšení příušních žláz – nedostatek kvalitních bílkovin</a:t>
            </a:r>
          </a:p>
          <a:p>
            <a:pPr lvl="1"/>
            <a:r>
              <a:rPr lang="cs-CZ"/>
              <a:t>Struma – nedostatek jódu</a:t>
            </a:r>
            <a:endParaRPr lang="cs-CZ" dirty="0"/>
          </a:p>
        </p:txBody>
      </p:sp>
      <p:pic>
        <p:nvPicPr>
          <p:cNvPr id="27650" name="Picture 2" descr="Výsledek obrázku pro struma">
            <a:extLst>
              <a:ext uri="{FF2B5EF4-FFF2-40B4-BE49-F238E27FC236}">
                <a16:creationId xmlns:a16="http://schemas.microsoft.com/office/drawing/2014/main" id="{2CF065ED-8BBA-479C-9605-BC18B9D7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99" y="3808750"/>
            <a:ext cx="4459104" cy="26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4900FF0-E5FC-4438-B5D7-5FDFC1CB88FA}"/>
              </a:ext>
            </a:extLst>
          </p:cNvPr>
          <p:cNvSpPr/>
          <p:nvPr/>
        </p:nvSpPr>
        <p:spPr>
          <a:xfrm>
            <a:off x="4487999" y="64353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https://i.iinfo.cz/images/414/struma-vole-zvetsena-stitna-zlaza-2-thumb.jpg</a:t>
            </a:r>
          </a:p>
        </p:txBody>
      </p:sp>
      <p:pic>
        <p:nvPicPr>
          <p:cNvPr id="27652" name="Picture 4" descr="Výsledek obrázku pro parotitis">
            <a:extLst>
              <a:ext uri="{FF2B5EF4-FFF2-40B4-BE49-F238E27FC236}">
                <a16:creationId xmlns:a16="http://schemas.microsoft.com/office/drawing/2014/main" id="{31DB1C22-27CA-4D3F-8A5B-7BE3D0FF7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r="4622"/>
          <a:stretch/>
        </p:blipFill>
        <p:spPr bwMode="auto">
          <a:xfrm>
            <a:off x="6194455" y="319670"/>
            <a:ext cx="2752648" cy="225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5C44EA9-0C26-49F2-9C8E-72DD372BC308}"/>
              </a:ext>
            </a:extLst>
          </p:cNvPr>
          <p:cNvSpPr/>
          <p:nvPr/>
        </p:nvSpPr>
        <p:spPr>
          <a:xfrm>
            <a:off x="6121093" y="2593075"/>
            <a:ext cx="2826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>
                <a:solidFill>
                  <a:prstClr val="black"/>
                </a:solidFill>
                <a:latin typeface="Tw Cen MT" panose="020B0602020104020603"/>
              </a:rPr>
              <a:t>https://www.wikidoc.org/images/a/aa/Parotitis01.jpg</a:t>
            </a:r>
          </a:p>
        </p:txBody>
      </p:sp>
    </p:spTree>
    <p:extLst>
      <p:ext uri="{BB962C8B-B14F-4D97-AF65-F5344CB8AC3E}">
        <p14:creationId xmlns:p14="http://schemas.microsoft.com/office/powerpoint/2010/main" val="20770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25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66688" y="2133600"/>
            <a:ext cx="89773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ANTROPOMETRIE</a:t>
            </a:r>
            <a:endParaRPr lang="cs-CZ" sz="75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Somatometrická měření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26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33400" y="1371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Přímo </a:t>
            </a:r>
            <a:r>
              <a:rPr lang="cs-CZ" sz="1800" b="0" dirty="0">
                <a:solidFill>
                  <a:prstClr val="black"/>
                </a:solidFill>
                <a:latin typeface="Arial" pitchFamily="34" charset="0"/>
              </a:rPr>
              <a:t>měřené jednoduché parametry: 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3810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19200" y="1676400"/>
            <a:ext cx="73914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Výška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Hmotnost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Obvod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pasu</a:t>
            </a: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Obvod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boků</a:t>
            </a: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Obvod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paže</a:t>
            </a: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Tloušťka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kožních </a:t>
            </a: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řas  </a:t>
            </a:r>
            <a:endParaRPr lang="cs-CZ" sz="1500" b="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381000"/>
            <a:ext cx="9105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1500" b="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Měří se základní data o tělesné výšce, hmotnosti, vybraných tělesných obvodech, vypočítávají se antropometrické indexy. Cílem je především posouzení přiměřenosti tělesné hmotnosti </a:t>
            </a:r>
            <a:r>
              <a:rPr lang="cs-CZ" sz="1500" b="0" i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vzhledem k</a:t>
            </a:r>
            <a:r>
              <a:rPr lang="cs-CZ" sz="1500" b="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výšce, přiměřenosti množství a rozložení tělesného tuku, přiměřenosti množství svalové hmoty</a:t>
            </a:r>
            <a:endParaRPr lang="cs-CZ" sz="1500" b="0" i="1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85800" y="35814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Antropometrické </a:t>
            </a:r>
            <a:r>
              <a:rPr lang="cs-CZ" sz="1800" b="0" dirty="0">
                <a:solidFill>
                  <a:prstClr val="black"/>
                </a:solidFill>
                <a:latin typeface="Arial" pitchFamily="34" charset="0"/>
              </a:rPr>
              <a:t>indexy:  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85800" y="45720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Stanovení </a:t>
            </a:r>
            <a:r>
              <a:rPr lang="cs-CZ" sz="1800" b="0" dirty="0">
                <a:solidFill>
                  <a:prstClr val="black"/>
                </a:solidFill>
                <a:latin typeface="Arial" pitchFamily="34" charset="0"/>
              </a:rPr>
              <a:t>tělesného složení:  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219200" y="3834529"/>
            <a:ext cx="7391400" cy="66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BMI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WHR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219200" y="4888974"/>
            <a:ext cx="73914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BIA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Hydrodenzitometrie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DEXA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MRI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Pletysmografie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(</a:t>
            </a: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BodPod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)</a:t>
            </a:r>
          </a:p>
          <a:p>
            <a:pPr marL="342900" lvl="0" indent="-342900" hangingPunct="0">
              <a:lnSpc>
                <a:spcPct val="13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3D-scanning</a:t>
            </a:r>
            <a:endParaRPr lang="cs-CZ" sz="1500" b="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98677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76201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ts val="3561"/>
              </a:lnSpc>
              <a:defRPr/>
            </a:pPr>
            <a:r>
              <a:rPr lang="cs-CZ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Výška</a:t>
            </a:r>
            <a:endParaRPr lang="en-GB" sz="2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356353"/>
            <a:ext cx="561975" cy="365125"/>
          </a:xfrm>
          <a:prstGeom prst="rect">
            <a:avLst/>
          </a:prstGeom>
          <a:noFill/>
        </p:spPr>
        <p:txBody>
          <a:bodyPr lIns="28735" tIns="47890" rIns="47890" bIns="47890" anchor="ctr"/>
          <a:lstStyle/>
          <a:p>
            <a:pPr>
              <a:defRPr/>
            </a:pPr>
            <a:fld id="{E6843FF2-0C69-4FD3-8103-5A02812BDED2}" type="slidenum">
              <a:rPr lang="cs-CZ" sz="13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27</a:t>
            </a:fld>
            <a:endParaRPr lang="cs-CZ" sz="13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457200"/>
            <a:ext cx="8229601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79" tIns="47890" rIns="95779" bIns="47890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5127" name="Picture 7" descr="C:\Users\jfiala\Desktop\Media Gallery\výška - měř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533400"/>
            <a:ext cx="2962275" cy="61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jfiala\Desktop\Media Gallery\se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77" y="762000"/>
            <a:ext cx="20677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jfiala\Desktop\Media Gallery\seca staiome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1552728" cy="61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fiala\Desktop\VÝUKA\20 - Výuka jaro 2018\OPZ II\Beze jmé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2502"/>
            <a:ext cx="2334277" cy="497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7628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Hmotnost</a:t>
            </a:r>
            <a:endParaRPr lang="cs-CZ" sz="25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28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7171" name="Picture 3" descr="C:\Users\jfiala\Desktop\Media Gallery\vá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85" y="2362200"/>
            <a:ext cx="183491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fiala\Desktop\Media Gallery\Beze jmé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19392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6000" y="1066800"/>
            <a:ext cx="5562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Kvalita váhy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Oblečení (minimální)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Hydratace?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Denní doba?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Bezprostřední příjem potravy, tekutin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Menstruační cyklus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Mikce defekace?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2435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989"/>
            <a:ext cx="8305800" cy="43021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BMI</a:t>
            </a:r>
            <a:endParaRPr lang="en-GB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29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56087"/>
              </p:ext>
            </p:extLst>
          </p:nvPr>
        </p:nvGraphicFramePr>
        <p:xfrm>
          <a:off x="747713" y="457200"/>
          <a:ext cx="8077199" cy="88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7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</a:rPr>
                        <a:t>Klasifikace</a:t>
                      </a:r>
                      <a:r>
                        <a:rPr lang="en-GB" sz="2000" b="1" noProof="0" dirty="0" smtClean="0"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600" b="1" noProof="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Podváha</a:t>
                      </a:r>
                      <a:endParaRPr lang="en-GB" sz="2000" b="1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500" b="1" noProof="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Normální</a:t>
                      </a:r>
                      <a:endParaRPr lang="en-GB" sz="2000" b="1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500" b="1" noProof="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Nadváha</a:t>
                      </a:r>
                      <a:endParaRPr lang="en-GB" sz="2000" b="1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500" b="1" noProof="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Obezita</a:t>
                      </a:r>
                      <a:endParaRPr lang="en-GB" sz="2000" b="1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1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1" noProof="0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BMI</a:t>
                      </a:r>
                      <a:endParaRPr lang="en-GB" sz="2000" b="1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8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</a:rPr>
                        <a:t>&lt;</a:t>
                      </a:r>
                      <a:r>
                        <a:rPr lang="cs-CZ" sz="2400" b="1" dirty="0" smtClean="0">
                          <a:effectLst/>
                          <a:latin typeface="Calibri" panose="020F0502020204030204" pitchFamily="34" charset="0"/>
                        </a:rPr>
                        <a:t> 18.5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8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 smtClean="0">
                          <a:effectLst/>
                          <a:latin typeface="Calibri" panose="020F0502020204030204" pitchFamily="34" charset="0"/>
                        </a:rPr>
                        <a:t>18.5 – 24.9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8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 smtClean="0">
                          <a:effectLst/>
                          <a:latin typeface="Calibri" panose="020F0502020204030204" pitchFamily="34" charset="0"/>
                        </a:rPr>
                        <a:t>25.0</a:t>
                      </a: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400" b="1" dirty="0" smtClean="0">
                          <a:effectLst/>
                          <a:latin typeface="Calibri" panose="020F0502020204030204" pitchFamily="34" charset="0"/>
                        </a:rPr>
                        <a:t>-29.9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1" dirty="0" smtClean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≥ 30.0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0" y="3481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800" b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3400" y="3048000"/>
            <a:ext cx="3886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BMI </a:t>
            </a:r>
            <a:r>
              <a:rPr lang="en-US" sz="2000" b="0" dirty="0">
                <a:solidFill>
                  <a:prstClr val="black"/>
                </a:solidFill>
                <a:latin typeface="Arial" pitchFamily="34" charset="0"/>
              </a:rPr>
              <a:t>= </a:t>
            </a: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váha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prstClr val="black"/>
                </a:solidFill>
                <a:latin typeface="Arial" pitchFamily="34" charset="0"/>
              </a:rPr>
              <a:t>(kg)</a:t>
            </a:r>
            <a:r>
              <a:rPr lang="cs-CZ" sz="2000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cs-CZ" sz="2000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výška</a:t>
            </a:r>
            <a:r>
              <a:rPr lang="en-US" sz="2000" b="0" baseline="30000" dirty="0" smtClean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m</a:t>
            </a:r>
            <a:r>
              <a:rPr lang="en-US" sz="2000" b="0" baseline="30000" dirty="0" smtClean="0">
                <a:solidFill>
                  <a:prstClr val="black"/>
                </a:solidFill>
                <a:latin typeface="Arial" pitchFamily="34" charset="0"/>
              </a:rPr>
              <a:t>2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r>
              <a:rPr lang="en-GB" sz="20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flipV="1">
            <a:off x="380999" y="304800"/>
            <a:ext cx="8763001" cy="7620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54" y="1524000"/>
            <a:ext cx="420254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1867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05800" cy="4796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Definice, vymezení</a:t>
            </a:r>
            <a:endParaRPr lang="cs-CZ" sz="2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6200" y="587188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Výživový stav 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Nutritional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 status)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85800" y="3276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- Hodnocení výživového stavu 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Nutritional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 status 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assessment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endParaRPr lang="cs-CZ" sz="15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85800" y="25908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- Výživová spotřeba, výživové zvyklosti</a:t>
            </a:r>
            <a:b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</a:b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Dietary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assessment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, Food 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consumption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Dietary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500" b="0" dirty="0" err="1" smtClean="0">
                <a:solidFill>
                  <a:prstClr val="black"/>
                </a:solidFill>
                <a:latin typeface="Arial" pitchFamily="34" charset="0"/>
              </a:rPr>
              <a:t>habits</a:t>
            </a:r>
            <a:r>
              <a:rPr lang="cs-CZ" sz="1500" b="0" dirty="0" smtClean="0">
                <a:solidFill>
                  <a:prstClr val="black"/>
                </a:solidFill>
                <a:latin typeface="Arial" pitchFamily="34" charset="0"/>
              </a:rPr>
              <a:t> …)</a:t>
            </a:r>
            <a:endParaRPr lang="cs-CZ" sz="15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6200" y="3657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Malnutrice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85800" y="968188"/>
            <a:ext cx="8458200" cy="11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- Výsledný zdravotně-nutriční stav daný výživou – přívodem živin, faktory ovlivňujícími vstřebávání živin (vč. poruch a nemocí), výdejem, dědičností, vlivy prostředí, životním stylem (kromě výživy pohybovou aktivitou, kouřením, alkoholem…)  </a:t>
            </a:r>
            <a:endParaRPr lang="cs-CZ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21336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Hodnocení výživy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– rozlišujte: </a:t>
            </a:r>
            <a:endParaRPr lang="cs-CZ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800100" y="3962400"/>
            <a:ext cx="8343900" cy="1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- 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Stav výživy, který je charakterizován </a:t>
            </a:r>
            <a:r>
              <a:rPr lang="cs-CZ" sz="1800" b="0" dirty="0" smtClean="0">
                <a:solidFill>
                  <a:srgbClr val="FF0000"/>
                </a:solidFill>
                <a:latin typeface="Arial" pitchFamily="34" charset="0"/>
              </a:rPr>
              <a:t>deficitem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či </a:t>
            </a:r>
            <a:r>
              <a:rPr lang="cs-CZ" sz="1800" b="0" dirty="0" smtClean="0">
                <a:solidFill>
                  <a:srgbClr val="FF0000"/>
                </a:solidFill>
                <a:latin typeface="Arial" pitchFamily="34" charset="0"/>
              </a:rPr>
              <a:t>přebytkem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800" b="0" dirty="0" smtClean="0">
                <a:solidFill>
                  <a:srgbClr val="FF0000"/>
                </a:solidFill>
                <a:latin typeface="Arial" pitchFamily="34" charset="0"/>
              </a:rPr>
              <a:t>energie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nebo </a:t>
            </a:r>
            <a:r>
              <a:rPr lang="cs-CZ" sz="1800" b="0" dirty="0" smtClean="0">
                <a:solidFill>
                  <a:srgbClr val="FF0000"/>
                </a:solidFill>
                <a:latin typeface="Arial" pitchFamily="34" charset="0"/>
              </a:rPr>
              <a:t>jednotlivých živin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</a:p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endParaRPr lang="cs-CZ" sz="8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- Tato nerovnováha má za důsledek měřitelné změny na tkáních, formě těla, funkcích organizmu a klinickém stavu jedince.  </a:t>
            </a:r>
            <a:endParaRPr lang="cs-CZ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152400" y="5334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57199" y="5475982"/>
            <a:ext cx="8610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99FF"/>
              </a:buClr>
              <a:buSzPct val="60000"/>
            </a:pPr>
            <a:r>
              <a:rPr lang="cs-CZ" sz="1600" b="0" i="1" dirty="0" smtClean="0">
                <a:solidFill>
                  <a:prstClr val="black"/>
                </a:solidFill>
                <a:latin typeface="Arial" pitchFamily="34" charset="0"/>
              </a:rPr>
              <a:t>ESPEN </a:t>
            </a:r>
            <a:r>
              <a:rPr lang="cs-CZ" sz="1600" b="0" i="1" dirty="0" err="1">
                <a:solidFill>
                  <a:prstClr val="black"/>
                </a:solidFill>
                <a:latin typeface="Arial" pitchFamily="34" charset="0"/>
              </a:rPr>
              <a:t>Guidelines</a:t>
            </a:r>
            <a:r>
              <a:rPr lang="cs-CZ" sz="1600" b="0" i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" b="0" i="1" dirty="0" smtClean="0">
                <a:solidFill>
                  <a:prstClr val="black"/>
                </a:solidFill>
                <a:latin typeface="Arial" pitchFamily="34" charset="0"/>
              </a:rPr>
              <a:t>2006: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/>
            </a:r>
            <a:b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</a:b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Malnutrice je stav deficitu nebo přebytku </a:t>
            </a:r>
            <a:r>
              <a:rPr lang="cs-CZ" sz="1600" b="0" dirty="0">
                <a:solidFill>
                  <a:prstClr val="black"/>
                </a:solidFill>
                <a:latin typeface="Arial" pitchFamily="34" charset="0"/>
              </a:rPr>
              <a:t>(nerovnováhy) energie, proteinů a ostatních </a:t>
            </a:r>
            <a:r>
              <a:rPr lang="cs-CZ" sz="1600" b="0" dirty="0" err="1">
                <a:solidFill>
                  <a:prstClr val="black"/>
                </a:solidFill>
                <a:latin typeface="Arial" pitchFamily="34" charset="0"/>
              </a:rPr>
              <a:t>nutrientů</a:t>
            </a:r>
            <a:r>
              <a:rPr lang="cs-CZ" sz="1600" b="0" dirty="0">
                <a:solidFill>
                  <a:prstClr val="black"/>
                </a:solidFill>
                <a:latin typeface="Arial" pitchFamily="34" charset="0"/>
              </a:rPr>
              <a:t> způsobujících měřitelné vedlejší účinky na tkáně nebo formu těla, funkce a výsledný klinický stav.</a:t>
            </a:r>
          </a:p>
        </p:txBody>
      </p:sp>
    </p:spTree>
    <p:extLst>
      <p:ext uri="{BB962C8B-B14F-4D97-AF65-F5344CB8AC3E}">
        <p14:creationId xmlns:p14="http://schemas.microsoft.com/office/powerpoint/2010/main" val="386015195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152401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561"/>
              </a:lnSpc>
              <a:defRPr/>
            </a:pPr>
            <a:r>
              <a:rPr lang="cs-CZ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Tělesné obvody</a:t>
            </a:r>
            <a:r>
              <a:rPr lang="en-GB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GB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</a:t>
            </a:r>
            <a:r>
              <a:rPr lang="en-GB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</a:t>
            </a:r>
            <a:r>
              <a:rPr lang="cs-CZ" sz="21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ěřicí</a:t>
            </a:r>
            <a:r>
              <a:rPr lang="cs-CZ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místa</a:t>
            </a:r>
            <a:endParaRPr lang="en-GB" sz="2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356353"/>
            <a:ext cx="561975" cy="365125"/>
          </a:xfrm>
          <a:prstGeom prst="rect">
            <a:avLst/>
          </a:prstGeom>
          <a:noFill/>
        </p:spPr>
        <p:txBody>
          <a:bodyPr lIns="28735" tIns="47890" rIns="47890" bIns="47890" anchor="ctr"/>
          <a:lstStyle/>
          <a:p>
            <a:pPr>
              <a:defRPr/>
            </a:pPr>
            <a:fld id="{E6843FF2-0C69-4FD3-8103-5A02812BDED2}" type="slidenum">
              <a:rPr lang="cs-CZ" sz="13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30</a:t>
            </a:fld>
            <a:endParaRPr lang="cs-CZ" sz="13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2" y="3515439"/>
            <a:ext cx="193493" cy="38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779" tIns="47890" rIns="95779" bIns="478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900" b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1014" y="457200"/>
            <a:ext cx="893298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44" tIns="48224" rIns="96444" bIns="48224"/>
          <a:lstStyle/>
          <a:p>
            <a:pPr marL="359173" indent="-35917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900" b="0" dirty="0" smtClean="0">
                <a:solidFill>
                  <a:prstClr val="black"/>
                </a:solidFill>
                <a:latin typeface="Arial" pitchFamily="34" charset="0"/>
              </a:rPr>
              <a:t>Břicho/ pas  – přes pupek / polovina </a:t>
            </a:r>
            <a:r>
              <a:rPr lang="cs-CZ" sz="1900" b="0" dirty="0" err="1" smtClean="0">
                <a:solidFill>
                  <a:prstClr val="black"/>
                </a:solidFill>
                <a:latin typeface="Arial" pitchFamily="34" charset="0"/>
              </a:rPr>
              <a:t>vzdál</a:t>
            </a:r>
            <a:r>
              <a:rPr lang="cs-CZ" sz="1900" b="0" dirty="0" smtClean="0">
                <a:solidFill>
                  <a:prstClr val="black"/>
                </a:solidFill>
                <a:latin typeface="Arial" pitchFamily="34" charset="0"/>
              </a:rPr>
              <a:t>. mezi dolním žebrem  a </a:t>
            </a:r>
            <a:r>
              <a:rPr lang="cs-CZ" sz="1900" b="0" dirty="0" err="1" smtClean="0">
                <a:solidFill>
                  <a:prstClr val="black"/>
                </a:solidFill>
                <a:latin typeface="Arial" pitchFamily="34" charset="0"/>
              </a:rPr>
              <a:t>crista</a:t>
            </a:r>
            <a:r>
              <a:rPr lang="cs-CZ" sz="19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900" b="0" dirty="0" err="1" smtClean="0">
                <a:solidFill>
                  <a:prstClr val="black"/>
                </a:solidFill>
                <a:latin typeface="Arial" pitchFamily="34" charset="0"/>
              </a:rPr>
              <a:t>iliaca</a:t>
            </a:r>
            <a:r>
              <a:rPr lang="en-GB" sz="19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GB" sz="1900" b="0" dirty="0">
              <a:solidFill>
                <a:prstClr val="black"/>
              </a:solidFill>
              <a:latin typeface="Arial" pitchFamily="34" charset="0"/>
            </a:endParaRPr>
          </a:p>
          <a:p>
            <a:pPr marL="359173" indent="-359173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1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1015" y="12192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44" tIns="48224" rIns="96444" bIns="48224"/>
          <a:lstStyle/>
          <a:p>
            <a:pPr marL="359173" indent="-35917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900" b="0" dirty="0" smtClean="0">
                <a:solidFill>
                  <a:prstClr val="black"/>
                </a:solidFill>
                <a:latin typeface="Arial" pitchFamily="34" charset="0"/>
              </a:rPr>
              <a:t>Paže – v polovině relaxované paže</a:t>
            </a:r>
            <a:r>
              <a:rPr lang="en-GB" sz="19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GB" sz="1900" b="0" dirty="0">
              <a:solidFill>
                <a:prstClr val="black"/>
              </a:solidFill>
              <a:latin typeface="Arial" pitchFamily="34" charset="0"/>
            </a:endParaRPr>
          </a:p>
          <a:p>
            <a:pPr marL="359173" indent="-359173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1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146" name="Picture 2" descr="C:\Users\jfiala\Desktop\Media Gallery\měření obvidu gluteálníh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96" y="4343402"/>
            <a:ext cx="1360404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fiala\Desktop\Media Gallery\měření obvodu paž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1" y="1143000"/>
            <a:ext cx="1614084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2039815" cy="2936204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1015" y="5638800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44" tIns="48224" rIns="96444" bIns="48224"/>
          <a:lstStyle/>
          <a:p>
            <a:pPr marL="359173" indent="-35917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900" b="0" dirty="0" smtClean="0">
                <a:solidFill>
                  <a:prstClr val="black"/>
                </a:solidFill>
                <a:latin typeface="Arial" pitchFamily="34" charset="0"/>
              </a:rPr>
              <a:t>Boky – nejširší místo v laterálním prodloužení kyčlí</a:t>
            </a:r>
          </a:p>
          <a:p>
            <a:pPr marL="359173" indent="-35917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en-US" sz="19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US" sz="1900" b="0" dirty="0">
              <a:solidFill>
                <a:prstClr val="black"/>
              </a:solidFill>
              <a:latin typeface="Arial" pitchFamily="34" charset="0"/>
            </a:endParaRPr>
          </a:p>
          <a:p>
            <a:pPr marL="359173" indent="-359173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1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3" name="Picture 3" descr="C:\Users\jfiala\Desktop\Media Gallery\Beze jmén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8" y="3949390"/>
            <a:ext cx="4959310" cy="29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fiala\Desktop\Media Gallery\Beze jmé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7740"/>
            <a:ext cx="4141873" cy="21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4155404"/>
            <a:ext cx="2375729" cy="26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28600" y="8382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Boky – nejširší místo v laterálním prodloužení kyčlí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28600" y="3810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1800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59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Obvod břicha - diagnostická kritéria (dle rizika metabolických komplikací)</a:t>
            </a:r>
            <a:endParaRPr lang="cs-CZ" sz="2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31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330911"/>
              </p:ext>
            </p:extLst>
          </p:nvPr>
        </p:nvGraphicFramePr>
        <p:xfrm>
          <a:off x="1600200" y="762000"/>
          <a:ext cx="6172200" cy="121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97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2000" b="1" i="1" dirty="0" smtClean="0">
                          <a:effectLst/>
                          <a:latin typeface="Calibri" panose="020F0502020204030204" pitchFamily="34" charset="0"/>
                        </a:rPr>
                        <a:t>Riziko:</a:t>
                      </a: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</a:rPr>
                        <a:t>Zvýšené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</a:rPr>
                        <a:t>Podstatně zvýšené</a:t>
                      </a:r>
                      <a:endParaRPr lang="en-GB" sz="16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2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&lt;</a:t>
                      </a:r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 9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94 - </a:t>
                      </a:r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</a:rPr>
                        <a:t>&gt; </a:t>
                      </a:r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102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9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&lt;</a:t>
                      </a:r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Calibri" panose="020F0502020204030204" pitchFamily="34" charset="0"/>
                        </a:rPr>
                        <a:t>80 - </a:t>
                      </a:r>
                      <a:r>
                        <a:rPr lang="cs-CZ" sz="2000" b="1" dirty="0" smtClean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</a:rPr>
                        <a:t>&gt; 88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0" y="3481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800" b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457200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WHO – riziko metabolických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komplikací: </a:t>
            </a:r>
            <a:endParaRPr lang="cs-CZ" sz="16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524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2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35" y="2133600"/>
            <a:ext cx="561796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1423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Obvod břicha – korelace s abdominálním  tukem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30865" y="652659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Després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J P, Lemieux I, </a:t>
            </a:r>
            <a:r>
              <a:rPr lang="en-GB" sz="11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Prud'homme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D:</a:t>
            </a:r>
            <a:r>
              <a:rPr lang="cs-CZ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Treatment </a:t>
            </a:r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of obesity: need to focus on high risk abdominally obese 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patients.</a:t>
            </a:r>
            <a:r>
              <a:rPr lang="cs-CZ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BMJ</a:t>
            </a:r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. 2001 Mar 24;322(7288):716-20</a:t>
            </a:r>
            <a:r>
              <a:rPr lang="en-GB" sz="1100" b="0" dirty="0">
                <a:solidFill>
                  <a:prstClr val="white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074" name="Picture 2" descr="C:\Users\jfiala\Desktop\VÝUKA\13 - výuka podzim 2014\13 -  obezitologie\obr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4285"/>
            <a:ext cx="4441691" cy="6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 flipV="1">
            <a:off x="380999" y="304800"/>
            <a:ext cx="8763001" cy="7620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873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33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2" name="Picture 2" descr="C:\Users\jfiala\Desktop\VÝUKA\20 - Výuka jaro 2018\00 - příprava OPZ II\hodnocení výživového stavu\Matabolic synsrom\mrtabolic syndrom crit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774418"/>
            <a:ext cx="7954474" cy="56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1" y="334109"/>
            <a:ext cx="8305800" cy="422031"/>
          </a:xfrm>
          <a:prstGeom prst="rect">
            <a:avLst/>
          </a:prstGeom>
        </p:spPr>
        <p:txBody>
          <a:bodyPr vert="horz" wrap="square" lIns="88411" tIns="44206" rIns="88411" bIns="44206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5pPr>
            <a:lvl6pPr marL="478898" algn="ctr" rtl="0" fontAlgn="base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6pPr>
            <a:lvl7pPr marL="957795" algn="ctr" rtl="0" fontAlgn="base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7pPr>
            <a:lvl8pPr marL="1436690" algn="ctr" rtl="0" fontAlgn="base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8pPr>
            <a:lvl9pPr marL="1915588" algn="ctr" rtl="0" fontAlgn="base">
              <a:lnSpc>
                <a:spcPts val="6075"/>
              </a:lnSpc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>
              <a:lnSpc>
                <a:spcPts val="3287"/>
              </a:lnSpc>
              <a:defRPr/>
            </a:pPr>
            <a:r>
              <a:rPr lang="en-GB" sz="2215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Metabolic</a:t>
            </a:r>
            <a:r>
              <a:rPr lang="cs-CZ" sz="2215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ký</a:t>
            </a:r>
            <a:r>
              <a:rPr lang="en-GB" sz="2215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GB" sz="2215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syndrom</a:t>
            </a:r>
            <a:endParaRPr lang="en-GB" sz="2215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380182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34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3810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76200"/>
            <a:ext cx="8305800" cy="4572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>
              <a:lnSpc>
                <a:spcPts val="3400"/>
              </a:lnSpc>
              <a:defRPr/>
            </a:pPr>
            <a:r>
              <a:rPr lang="cs-CZ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Metabolický syndrom - kritéria</a:t>
            </a:r>
            <a:endParaRPr lang="cs-CZ" sz="2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6" name="Picture 2" descr="C:\Users\jfiala\Desktop\VÝUKA\20 - Výuka jaro 2018\00 - příprava OPZ II\hodnocení výživového stavu\Matabolic synsrom\metabolický syndrom - česká kritéria 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97188"/>
            <a:ext cx="9029700" cy="3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8600" y="61722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Ostatní Evropani: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/>
              </a:rPr>
              <a:t>≥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94,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Times New Roman"/>
              </a:rPr>
              <a:t>≥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80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88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WHR - diagnostická kritéria </a:t>
            </a:r>
            <a:endParaRPr lang="cs-CZ" sz="25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35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0" y="3481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800" b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370661"/>
              </p:ext>
            </p:extLst>
          </p:nvPr>
        </p:nvGraphicFramePr>
        <p:xfrm>
          <a:off x="1600200" y="609600"/>
          <a:ext cx="5605018" cy="1229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355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Nízké riziko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Zvýšené riziko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Vysoké riziko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</a:rPr>
                        <a:t>Men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&lt; 0.95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</a:rPr>
                        <a:t>0.95 - 1.00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Calibri" panose="020F0502020204030204" pitchFamily="34" charset="0"/>
                        </a:rPr>
                        <a:t>&gt; 1.00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Calibri" panose="020F0502020204030204" pitchFamily="34" charset="0"/>
                        </a:rPr>
                        <a:t>Women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&lt; 0.80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0.81 - 0.85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</a:rPr>
                        <a:t>&gt; 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25775" y="3416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800" b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62000" y="20236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</a:rPr>
              <a:t>Ideál (zdraví a </a:t>
            </a:r>
            <a:r>
              <a:rPr lang="cs-CZ" sz="1600" dirty="0" smtClean="0">
                <a:solidFill>
                  <a:prstClr val="black"/>
                </a:solidFill>
              </a:rPr>
              <a:t>plodnost):   </a:t>
            </a:r>
            <a:r>
              <a:rPr lang="cs-CZ" sz="1600" dirty="0">
                <a:solidFill>
                  <a:prstClr val="black"/>
                </a:solidFill>
              </a:rPr>
              <a:t>Muži 0.9,   Ženy 0.7  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286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667000"/>
            <a:ext cx="3705225" cy="2362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2133600"/>
            <a:ext cx="3133725" cy="29121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60726"/>
            <a:ext cx="7248525" cy="13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683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„Pasti“ při interpretaci WHR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36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0600" y="6290588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Després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J P, Lemieux I, </a:t>
            </a:r>
            <a:r>
              <a:rPr lang="en-GB" sz="11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Prud'homme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D:</a:t>
            </a:r>
            <a:r>
              <a:rPr lang="cs-CZ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1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Treatment </a:t>
            </a:r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of obesity: need to focus on high risk abdominally obese patients. </a:t>
            </a:r>
          </a:p>
          <a:p>
            <a:r>
              <a:rPr lang="en-GB" sz="1100" b="0" dirty="0">
                <a:solidFill>
                  <a:prstClr val="black"/>
                </a:solidFill>
                <a:latin typeface="Calibri" panose="020F0502020204030204" pitchFamily="34" charset="0"/>
              </a:rPr>
              <a:t>BMJ. 2001 Mar 24;322(7288):716-20</a:t>
            </a:r>
            <a:r>
              <a:rPr lang="en-GB" sz="1100" b="0" dirty="0">
                <a:solidFill>
                  <a:prstClr val="white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 descr="C:\Users\jfiala\Desktop\VÝUKA\13 - výuka podzim 2014\13 -  obezitologie\obr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30" y="447361"/>
            <a:ext cx="6368898" cy="57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 flipV="1">
            <a:off x="380999" y="381000"/>
            <a:ext cx="8763001" cy="7620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6678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WHR – jako ukazatel sexuální atraktivity ženy?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37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jfiala\Desktop\VÝUKA\13 - výuka podzim 2014\13 -  obezitologie\Beze jmé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15792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WH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340908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WHR - waist to hip, masculine - feminin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85" y="3473450"/>
            <a:ext cx="3521115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57200" y="45720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solidFill>
                  <a:prstClr val="black"/>
                </a:solidFill>
              </a:rPr>
              <a:t>Pro muže </a:t>
            </a:r>
            <a:r>
              <a:rPr lang="cs-CZ" sz="1600" dirty="0" err="1" smtClean="0">
                <a:solidFill>
                  <a:prstClr val="black"/>
                </a:solidFill>
              </a:rPr>
              <a:t>nejtraktivnější</a:t>
            </a:r>
            <a:r>
              <a:rPr lang="cs-CZ" sz="1600" dirty="0" smtClean="0">
                <a:solidFill>
                  <a:prstClr val="black"/>
                </a:solidFill>
              </a:rPr>
              <a:t> mezi 0.6 – 0.75</a:t>
            </a:r>
            <a:r>
              <a:rPr lang="en-GB" sz="1600" dirty="0" smtClean="0">
                <a:solidFill>
                  <a:prstClr val="black"/>
                </a:solidFill>
              </a:rPr>
              <a:t>  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flipV="1">
            <a:off x="380999" y="457200"/>
            <a:ext cx="8763001" cy="7620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1792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Diagnostická kritéria - WHR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38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4572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jfiala\Desktop\VÝUKA\13 - výuka podzim 2014\13 -  obezitologie\Beze jmé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" y="145774"/>
            <a:ext cx="9018009" cy="65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2892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76200"/>
            <a:ext cx="8305800" cy="42203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287"/>
              </a:lnSpc>
              <a:defRPr/>
            </a:pPr>
            <a:r>
              <a:rPr lang="en-US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MUAC 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Mid Upper Arm Ci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r>
              <a:rPr lang="en-US" sz="2215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cumference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), MAC, AC</a:t>
            </a:r>
            <a:endParaRPr lang="en-GB" sz="2215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39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2" y="3508765"/>
            <a:ext cx="178613" cy="35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411" tIns="44206" rIns="88411" bIns="442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754" b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97015" y="685800"/>
            <a:ext cx="2286001" cy="3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2585" b="0" dirty="0">
                <a:solidFill>
                  <a:prstClr val="black"/>
                </a:solidFill>
                <a:latin typeface="Arial" pitchFamily="34" charset="0"/>
              </a:rPr>
              <a:t>♂ </a:t>
            </a:r>
            <a:r>
              <a:rPr lang="en-US" sz="2585" b="0" dirty="0">
                <a:solidFill>
                  <a:prstClr val="black"/>
                </a:solidFill>
                <a:latin typeface="Arial" pitchFamily="34" charset="0"/>
              </a:rPr>
              <a:t>&gt;26 cm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49" y="5030664"/>
            <a:ext cx="2263651" cy="16749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38" y="4938344"/>
            <a:ext cx="1238802" cy="18434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990"/>
            <a:ext cx="9220200" cy="1095809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63416" y="1819368"/>
            <a:ext cx="3217984" cy="6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Nízký </a:t>
            </a:r>
            <a:r>
              <a:rPr lang="cs-CZ" sz="1662" b="0" dirty="0">
                <a:solidFill>
                  <a:prstClr val="black"/>
                </a:solidFill>
                <a:latin typeface="Arial" pitchFamily="34" charset="0"/>
              </a:rPr>
              <a:t>MAC 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dospělí </a:t>
            </a:r>
            <a:r>
              <a:rPr lang="cs-CZ" sz="1662" b="0" dirty="0">
                <a:solidFill>
                  <a:prstClr val="black"/>
                </a:solidFill>
                <a:latin typeface="Arial" pitchFamily="34" charset="0"/>
              </a:rPr>
              <a:t>=</a:t>
            </a: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&lt; 24</a:t>
            </a:r>
            <a:endParaRPr lang="cs-CZ" sz="1662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21 – 23 </a:t>
            </a:r>
            <a:r>
              <a:rPr lang="cs-CZ" sz="1662" b="0" dirty="0">
                <a:solidFill>
                  <a:prstClr val="black"/>
                </a:solidFill>
                <a:latin typeface="Arial" pitchFamily="34" charset="0"/>
              </a:rPr>
              <a:t>=</a:t>
            </a: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žlutá zóna</a:t>
            </a:r>
            <a:endParaRPr lang="cs-CZ" sz="1662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&lt;</a:t>
            </a:r>
            <a:r>
              <a:rPr lang="cs-CZ" sz="1662" b="0" dirty="0">
                <a:solidFill>
                  <a:prstClr val="black"/>
                </a:solidFill>
                <a:latin typeface="Arial" pitchFamily="34" charset="0"/>
              </a:rPr>
              <a:t> 21</a:t>
            </a: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 cm </a:t>
            </a:r>
            <a:r>
              <a:rPr lang="cs-CZ" sz="1662" b="0" dirty="0">
                <a:solidFill>
                  <a:prstClr val="black"/>
                </a:solidFill>
                <a:latin typeface="Arial" pitchFamily="34" charset="0"/>
              </a:rPr>
              <a:t>–</a:t>
            </a: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červená</a:t>
            </a:r>
            <a:endParaRPr lang="en-US" sz="1662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endParaRPr lang="en-US" sz="1846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endParaRPr lang="cs-CZ" sz="2215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endParaRPr lang="cs-CZ" sz="1939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95800" y="685800"/>
            <a:ext cx="2286001" cy="32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2585" b="0" dirty="0">
                <a:solidFill>
                  <a:prstClr val="black"/>
                </a:solidFill>
                <a:latin typeface="Arial" pitchFamily="34" charset="0"/>
              </a:rPr>
              <a:t>♀ </a:t>
            </a:r>
            <a:r>
              <a:rPr lang="en-US" sz="2585" b="0" dirty="0">
                <a:solidFill>
                  <a:prstClr val="black"/>
                </a:solidFill>
                <a:latin typeface="Arial" pitchFamily="34" charset="0"/>
              </a:rPr>
              <a:t>&gt;25 cm</a:t>
            </a:r>
            <a:endParaRPr lang="en-GB" sz="2585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55077" y="762000"/>
            <a:ext cx="984738" cy="31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en-US" sz="1662" b="0" i="1" dirty="0" err="1" smtClean="0">
                <a:solidFill>
                  <a:prstClr val="black"/>
                </a:solidFill>
                <a:latin typeface="Arial" pitchFamily="34" charset="0"/>
              </a:rPr>
              <a:t>Dosp</a:t>
            </a:r>
            <a:r>
              <a:rPr lang="cs-CZ" sz="1662" b="0" i="1" dirty="0" err="1" smtClean="0">
                <a:solidFill>
                  <a:prstClr val="black"/>
                </a:solidFill>
                <a:latin typeface="Arial" pitchFamily="34" charset="0"/>
              </a:rPr>
              <a:t>ělí</a:t>
            </a:r>
            <a:r>
              <a:rPr lang="cs-CZ" sz="1662" b="0" i="1" dirty="0" smtClean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en-GB" sz="1846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57201" y="1430218"/>
            <a:ext cx="3042139" cy="31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662" b="0" i="1" dirty="0">
                <a:solidFill>
                  <a:prstClr val="black"/>
                </a:solidFill>
                <a:latin typeface="Arial" pitchFamily="34" charset="0"/>
              </a:rPr>
              <a:t>UNICEF – </a:t>
            </a:r>
            <a:r>
              <a:rPr lang="cs-CZ" sz="1662" b="0" i="1" dirty="0" smtClean="0">
                <a:solidFill>
                  <a:prstClr val="black"/>
                </a:solidFill>
                <a:latin typeface="Arial" pitchFamily="34" charset="0"/>
              </a:rPr>
              <a:t>Dospělí</a:t>
            </a:r>
            <a:r>
              <a:rPr lang="cs-CZ" sz="1846" b="0" dirty="0" smtClean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en-GB" sz="1846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6200" y="3200400"/>
            <a:ext cx="3505200" cy="38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662" b="0" i="1" dirty="0" smtClean="0">
                <a:solidFill>
                  <a:prstClr val="black"/>
                </a:solidFill>
                <a:latin typeface="Arial" pitchFamily="34" charset="0"/>
              </a:rPr>
              <a:t>Dětský pásek MUAC (UNICEF):</a:t>
            </a:r>
            <a:endParaRPr lang="en-GB" sz="1846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28600" y="5334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181600" y="16002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Paže (AC) – kritéria pro test MNA:</a:t>
            </a:r>
          </a:p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endParaRPr lang="cs-CZ" sz="4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        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&lt;21,   21–21,9,    </a:t>
            </a:r>
            <a:r>
              <a:rPr lang="en-GB" sz="1800" b="0" dirty="0" smtClean="0">
                <a:solidFill>
                  <a:prstClr val="black"/>
                </a:solidFill>
                <a:latin typeface="Arial" pitchFamily="34" charset="0"/>
              </a:rPr>
              <a:t>≥22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cs-CZ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334000" y="2514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Lýtko (CC)</a:t>
            </a:r>
            <a:r>
              <a:rPr lang="en-GB" sz="1800" b="0" dirty="0" smtClean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&lt;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3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1,  </a:t>
            </a:r>
            <a:r>
              <a:rPr lang="en-GB" sz="1800" b="0" dirty="0" smtClean="0">
                <a:solidFill>
                  <a:prstClr val="black"/>
                </a:solidFill>
                <a:latin typeface="Arial" pitchFamily="34" charset="0"/>
              </a:rPr>
              <a:t>≥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31</a:t>
            </a:r>
            <a:r>
              <a:rPr lang="en-US" sz="1800" b="0" dirty="0" smtClean="0">
                <a:solidFill>
                  <a:prstClr val="black"/>
                </a:solidFill>
                <a:latin typeface="Arial" pitchFamily="34" charset="0"/>
              </a:rPr>
              <a:t>  </a:t>
            </a:r>
            <a:endParaRPr lang="cs-CZ" sz="18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4207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Malnutrice</a:t>
            </a:r>
            <a:endParaRPr lang="cs-CZ" sz="2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600" y="496568"/>
            <a:ext cx="58674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-180340">
              <a:lnSpc>
                <a:spcPct val="90000"/>
              </a:lnSpc>
              <a:spcAft>
                <a:spcPts val="0"/>
              </a:spcAft>
            </a:pPr>
            <a:r>
              <a:rPr lang="cs-CZ" sz="1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Malnutrice z nedostatku, podvýživa</a:t>
            </a:r>
            <a:endParaRPr lang="cs-CZ" sz="1800" dirty="0">
              <a:effectLst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09600" y="5410200"/>
            <a:ext cx="393056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 indent="-180340">
              <a:lnSpc>
                <a:spcPct val="90000"/>
              </a:lnSpc>
              <a:spcAft>
                <a:spcPts val="0"/>
              </a:spcAft>
            </a:pPr>
            <a:r>
              <a:rPr lang="cs-CZ" sz="18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Malnutrice z nadbytku, nadvýživa</a:t>
            </a:r>
            <a:endParaRPr lang="cs-CZ" sz="1800" dirty="0"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295400" y="838200"/>
            <a:ext cx="73914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0"/>
              </a:spcAft>
              <a:buClr>
                <a:srgbClr val="0070C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Energetické, resp. energeticko-proteinové deficientní malnutrice: </a:t>
            </a:r>
            <a:endParaRPr lang="cs-CZ" sz="1600" b="0" dirty="0">
              <a:effectLst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447800" y="2667000"/>
            <a:ext cx="73914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0"/>
              </a:spcAft>
              <a:buClr>
                <a:srgbClr val="0070C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Specifické </a:t>
            </a:r>
            <a:r>
              <a:rPr lang="cs-CZ" sz="16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deficience </a:t>
            </a:r>
            <a:endParaRPr lang="cs-CZ" sz="1600" b="0" dirty="0">
              <a:effectLst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286000" y="1143000"/>
            <a:ext cx="4572000" cy="14573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Podváha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Kachexie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Marasmus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Kwashiorkor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Marasmismický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kwashiorkor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</a:t>
            </a:r>
            <a:endParaRPr lang="cs-CZ" sz="1500" b="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286000" y="2895600"/>
            <a:ext cx="4572000" cy="25653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Deficit jodu - endemická struma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Deficit vitaminu A - Xeroftalmie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Nutriční anémie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Nutriční </a:t>
            </a: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osteopenie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B1 (</a:t>
            </a:r>
            <a:r>
              <a:rPr lang="cs-CZ" sz="1500" b="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thiamin</a:t>
            </a: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) - </a:t>
            </a:r>
            <a:r>
              <a:rPr lang="cs-CZ" sz="1500" b="0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Beri</a:t>
            </a: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beri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B2 (riboflavin)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B3 (niacin, PP) - pelagra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 - Kurděje </a:t>
            </a:r>
            <a:r>
              <a:rPr lang="cs-CZ" sz="1500" b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(skorbut)</a:t>
            </a:r>
            <a:endParaRPr lang="cs-CZ" sz="1500" b="0" kern="150" dirty="0">
              <a:latin typeface="Calibri"/>
              <a:ea typeface="Times New Roman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Sarkopenie</a:t>
            </a:r>
            <a:endParaRPr lang="cs-CZ" sz="1500" b="0" kern="15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286000" y="5791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Nadváha</a:t>
            </a: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Obezita</a:t>
            </a: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r>
              <a:rPr lang="cs-CZ" sz="1500" b="0" dirty="0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Nadbytek </a:t>
            </a:r>
            <a:r>
              <a:rPr lang="cs-CZ" sz="1500" b="0" dirty="0" err="1" smtClean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mikronutrientů</a:t>
            </a:r>
            <a:endParaRPr lang="cs-CZ" sz="1500" b="0" dirty="0" smtClean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0"/>
              </a:spcAft>
              <a:buFont typeface="Symbol"/>
              <a:buChar char=""/>
            </a:pPr>
            <a:endParaRPr lang="cs-CZ" sz="1500" b="0" dirty="0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152399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3198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40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66688" y="1447800"/>
            <a:ext cx="89773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4400" b="0" dirty="0" smtClean="0">
                <a:solidFill>
                  <a:prstClr val="black"/>
                </a:solidFill>
                <a:latin typeface="Arial" pitchFamily="34" charset="0"/>
              </a:rPr>
              <a:t>Měření tělesného tuku, </a:t>
            </a:r>
            <a:br>
              <a:rPr lang="cs-CZ" sz="4400" b="0" dirty="0" smtClean="0">
                <a:solidFill>
                  <a:prstClr val="black"/>
                </a:solidFill>
                <a:latin typeface="Arial" pitchFamily="34" charset="0"/>
              </a:rPr>
            </a:br>
            <a:r>
              <a:rPr lang="cs-CZ" sz="4400" b="0" dirty="0" smtClean="0">
                <a:solidFill>
                  <a:prstClr val="black"/>
                </a:solidFill>
                <a:latin typeface="Arial" pitchFamily="34" charset="0"/>
              </a:rPr>
              <a:t>tělesného složení</a:t>
            </a:r>
            <a:endParaRPr lang="cs-CZ" sz="44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0178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19100" y="68713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Měření kožních řas - </a:t>
            </a:r>
            <a:r>
              <a:rPr lang="cs-CZ" sz="25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kaliperace</a:t>
            </a:r>
            <a:endParaRPr lang="en-GB" sz="25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41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0" y="3481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800" b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7620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Různé typy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kaliperů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94" name="Picture 2" descr="C:\Users\jfiala\Desktop\VÝUKA\20 - Výuka jaro 2018\00 - příprava OPZ II\hodnocení výživového stavu\Media Gallery\26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3725"/>
            <a:ext cx="30575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fiala\Desktop\VÝUKA\20 - Výuka jaro 2018\00 - příprava OPZ II\hodnocení výživového stavu\Media Gallery\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39570"/>
            <a:ext cx="3810000" cy="41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fiala\Desktop\VÝUKA\20 - Výuka jaro 2018\00 - příprava OPZ II\hodnocení výživového stavu\Media Gallery\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30" y="1762125"/>
            <a:ext cx="254687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jfiala\Desktop\VÝUKA\20 - Výuka jaro 2018\00 - příprava OPZ II\hodnocení výživového stavu\Media Gallery\kaliper b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80" y="381000"/>
            <a:ext cx="184672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019800" y="1066800"/>
            <a:ext cx="971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Bestův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1400" y="57150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Harpendenský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: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381000" y="457200"/>
            <a:ext cx="8610600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4673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228600"/>
            <a:ext cx="8305800" cy="31652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lnSpc>
                <a:spcPts val="3287"/>
              </a:lnSpc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Měření kožních řas</a:t>
            </a: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2" y="3508765"/>
            <a:ext cx="178613" cy="35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411" tIns="44206" rIns="88411" bIns="442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754" b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jfiala\Desktop\VÝUKA\20 - Výuka jaro 2018\00 - příprava OPZ II\hodnocení výživového stavu\Media Gallery\řasy - měření - b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9" y="791307"/>
            <a:ext cx="5565009" cy="29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6200" y="756139"/>
            <a:ext cx="3294186" cy="3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en-GB" sz="1569" b="0" dirty="0" smtClean="0">
                <a:solidFill>
                  <a:prstClr val="black"/>
                </a:solidFill>
                <a:latin typeface="Arial" pitchFamily="34" charset="0"/>
              </a:rPr>
              <a:t>M</a:t>
            </a:r>
            <a:r>
              <a:rPr lang="cs-CZ" sz="1569" b="0" dirty="0" err="1" smtClean="0">
                <a:solidFill>
                  <a:prstClr val="black"/>
                </a:solidFill>
                <a:latin typeface="Arial" pitchFamily="34" charset="0"/>
              </a:rPr>
              <a:t>ěření</a:t>
            </a:r>
            <a:r>
              <a:rPr lang="cs-CZ" sz="1569" b="0" dirty="0" smtClean="0">
                <a:solidFill>
                  <a:prstClr val="black"/>
                </a:solidFill>
                <a:latin typeface="Arial" pitchFamily="34" charset="0"/>
              </a:rPr>
              <a:t> s </a:t>
            </a:r>
            <a:r>
              <a:rPr lang="cs-CZ" sz="1569" b="0" dirty="0" err="1" smtClean="0">
                <a:solidFill>
                  <a:prstClr val="black"/>
                </a:solidFill>
                <a:latin typeface="Arial" pitchFamily="34" charset="0"/>
              </a:rPr>
              <a:t>Bestovým</a:t>
            </a:r>
            <a:r>
              <a:rPr lang="en-GB" sz="1569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569" b="0" dirty="0" err="1" smtClean="0">
                <a:solidFill>
                  <a:prstClr val="black"/>
                </a:solidFill>
                <a:latin typeface="Arial" pitchFamily="34" charset="0"/>
              </a:rPr>
              <a:t>kaliperem</a:t>
            </a:r>
            <a:r>
              <a:rPr lang="cs-CZ" sz="1569" b="0" dirty="0" smtClean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en-GB" sz="1569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" name="Picture 6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7" y="4079631"/>
            <a:ext cx="1781175" cy="244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fiala\Desktop\VÝUKA\20 - Výuka jaro 2018\00 - příprava OPZ II\hodnocení výživového stavu\Media Gallery\z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07" y="4484077"/>
            <a:ext cx="2851355" cy="21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2047"/>
            <a:ext cx="1562100" cy="24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2" y="3710354"/>
            <a:ext cx="1752600" cy="3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569" b="0" dirty="0" smtClean="0">
                <a:solidFill>
                  <a:prstClr val="black"/>
                </a:solidFill>
                <a:latin typeface="Arial" pitchFamily="34" charset="0"/>
              </a:rPr>
              <a:t>Tricepsová</a:t>
            </a:r>
            <a:endParaRPr lang="en-GB" sz="1569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883877" y="3921369"/>
            <a:ext cx="2286001" cy="3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569" b="0" dirty="0" err="1" smtClean="0">
                <a:solidFill>
                  <a:prstClr val="black"/>
                </a:solidFill>
                <a:latin typeface="Arial" pitchFamily="34" charset="0"/>
              </a:rPr>
              <a:t>Supraspinální</a:t>
            </a:r>
            <a:endParaRPr lang="en-GB" sz="1569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931878" y="4413739"/>
            <a:ext cx="2438399" cy="3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1569" b="0" dirty="0" err="1" smtClean="0">
                <a:solidFill>
                  <a:prstClr val="black"/>
                </a:solidFill>
                <a:latin typeface="Arial" pitchFamily="34" charset="0"/>
              </a:rPr>
              <a:t>Subskapulární</a:t>
            </a:r>
            <a:endParaRPr lang="en-GB" sz="1569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457200" y="533400"/>
            <a:ext cx="8534400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8014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BIA – Bioelektrická impedanční analýza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43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" y="5334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4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Bioelektrická </a:t>
            </a:r>
            <a:r>
              <a:rPr lang="cs-CZ" sz="1800" b="0" dirty="0">
                <a:solidFill>
                  <a:prstClr val="black"/>
                </a:solidFill>
                <a:latin typeface="Arial" pitchFamily="34" charset="0"/>
              </a:rPr>
              <a:t>impedance zkr. BIA – metoda umožňující stanovit množství </a:t>
            </a:r>
            <a:r>
              <a:rPr lang="cs-CZ" sz="1800" b="0" dirty="0" err="1" smtClean="0">
                <a:solidFill>
                  <a:prstClr val="black"/>
                </a:solidFill>
                <a:latin typeface="Arial" pitchFamily="34" charset="0"/>
              </a:rPr>
              <a:t>beztukové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800" b="0" dirty="0">
                <a:solidFill>
                  <a:prstClr val="black"/>
                </a:solidFill>
                <a:latin typeface="Arial" pitchFamily="34" charset="0"/>
              </a:rPr>
              <a:t>tělesné hmoty LBM; založena na měření odporu těla vůči střídavému elektrickému proudu odpor závisí nepřímo úměrně na množství tělesné </a:t>
            </a:r>
            <a:r>
              <a:rPr lang="cs-CZ" sz="1800" b="0" dirty="0" smtClean="0">
                <a:solidFill>
                  <a:prstClr val="black"/>
                </a:solidFill>
                <a:latin typeface="Arial" pitchFamily="34" charset="0"/>
              </a:rPr>
              <a:t>vody. 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266" name="Picture 2" descr="Výsledek obrázku pro Bioelectrical impedance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1143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981200"/>
            <a:ext cx="10287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25324"/>
            <a:ext cx="1695450" cy="127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62500"/>
            <a:ext cx="1651584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876800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Výsledek obrázku pro BIA measurement bodysta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85974"/>
            <a:ext cx="18764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762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3032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76200"/>
            <a:ext cx="8305800" cy="4191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Inbody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S10 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44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219" name="Picture 3" descr="C:\Users\jfiala\Desktop\VÝUKA\20 - Výuka jaro 2018\00 - příprava OPZ II\hodnocení výživového stavu\obrázky\inbodys10_pos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9503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5928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45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13314" name="Picture 2" descr="C:\Users\jfiala\Desktop\VÝUKA\20 - Výuka jaro 2018\00 - příprava OPZ II\hodnocení výživového stavu\obrázky\Inbody - Body composition analy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178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jfiala\Desktop\VÝUKA\20 - Výuka jaro 2018\00 - příprava OPZ II\hodnocení výživového stavu\obrázky\Inbody - Muscle fat analy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635"/>
            <a:ext cx="9144000" cy="21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fiala\Desktop\VÝUKA\20 - Výuka jaro 2018\00 - příprava OPZ II\hodnocení výživového stavu\obrázky\Inbody Segmental lean analys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798"/>
            <a:ext cx="9067800" cy="216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228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Inbody</a:t>
            </a:r>
            <a:r>
              <a:rPr lang="cs-CZ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S10 </a:t>
            </a:r>
            <a:endParaRPr lang="cs-CZ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643038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46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66688" y="1905000"/>
            <a:ext cx="8977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 DALŠÍ TECHNIKY</a:t>
            </a:r>
            <a:endParaRPr lang="cs-CZ" sz="66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9115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Vážení ve vodě - </a:t>
            </a:r>
            <a:r>
              <a:rPr lang="cs-CZ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hydrodensitometrie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47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6096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9218" name="Picture 2" descr="C:\Users\jfiala\Desktop\Media Gallery\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30" y="990600"/>
            <a:ext cx="686312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616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334109"/>
            <a:ext cx="8305800" cy="42203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287"/>
              </a:lnSpc>
              <a:defRPr/>
            </a:pPr>
            <a:r>
              <a:rPr lang="en-GB" sz="1754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DEXA – Dual  Energy X-ray Absorptiometry</a:t>
            </a:r>
            <a:endParaRPr lang="en-GB" sz="1754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48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685800"/>
            <a:ext cx="8229601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411" tIns="44206" rIns="88411" bIns="44206"/>
          <a:lstStyle/>
          <a:p>
            <a:pPr algn="ctr"/>
            <a:endParaRPr lang="cs-CZ" sz="2215" dirty="0">
              <a:solidFill>
                <a:prstClr val="white"/>
              </a:solidFill>
            </a:endParaRPr>
          </a:p>
        </p:txBody>
      </p:sp>
      <p:pic>
        <p:nvPicPr>
          <p:cNvPr id="15362" name="Picture 2" descr="C:\Users\jfiala\Desktop\Media Gallery\DEXA princi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9" y="898171"/>
            <a:ext cx="4660942" cy="231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5" y="3780692"/>
            <a:ext cx="5418664" cy="22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3358662"/>
            <a:ext cx="3010818" cy="32443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83" y="756138"/>
            <a:ext cx="2196055" cy="25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260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en-GB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BodPod</a:t>
            </a: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–Air displacement plethysmography</a:t>
            </a:r>
            <a:endParaRPr lang="en-GB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49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7170" name="Picture 2" descr="C:\Users\jfiala\Desktop\Media Gallery\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78977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fiala\Desktop\Media Gallery\bod-p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94791"/>
            <a:ext cx="3962400" cy="55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2344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" y="0"/>
            <a:ext cx="904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17033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305800" cy="3048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  <a:defRPr/>
            </a:pP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Procento tělesného tuku  - diagnostická kritéria</a:t>
            </a:r>
            <a:endParaRPr lang="cs-CZ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6843FF2-0C69-4FD3-8103-5A02812BDED2}" type="slidenum">
              <a:rPr lang="cs-CZ" sz="1200" b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cs-CZ" sz="1200" b="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6200" y="2057400"/>
            <a:ext cx="8839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9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Oliveros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900" b="0" dirty="0">
                <a:solidFill>
                  <a:prstClr val="black"/>
                </a:solidFill>
                <a:latin typeface="Calibri" panose="020F0502020204030204" pitchFamily="34" charset="0"/>
              </a:rPr>
              <a:t>E, Somers V, Sochor O, </a:t>
            </a:r>
            <a:r>
              <a:rPr lang="en-GB" sz="900" b="0" dirty="0" err="1">
                <a:solidFill>
                  <a:prstClr val="black"/>
                </a:solidFill>
                <a:latin typeface="Calibri" panose="020F0502020204030204" pitchFamily="34" charset="0"/>
              </a:rPr>
              <a:t>Goel</a:t>
            </a:r>
            <a:r>
              <a:rPr lang="en-GB" sz="900" b="0" dirty="0">
                <a:solidFill>
                  <a:prstClr val="black"/>
                </a:solidFill>
                <a:latin typeface="Calibri" panose="020F0502020204030204" pitchFamily="34" charset="0"/>
              </a:rPr>
              <a:t> K, 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Lopez-</a:t>
            </a:r>
            <a:r>
              <a:rPr lang="en-GB" sz="9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Jimen</a:t>
            </a:r>
            <a:r>
              <a:rPr lang="cs-CZ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e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z F:</a:t>
            </a:r>
            <a:r>
              <a:rPr lang="cs-CZ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The </a:t>
            </a:r>
            <a:r>
              <a:rPr lang="en-GB" sz="900" b="0" dirty="0">
                <a:solidFill>
                  <a:prstClr val="black"/>
                </a:solidFill>
                <a:latin typeface="Calibri" panose="020F0502020204030204" pitchFamily="34" charset="0"/>
              </a:rPr>
              <a:t>concept of normal weight 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obesity.</a:t>
            </a:r>
            <a:r>
              <a:rPr lang="cs-CZ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Progress </a:t>
            </a:r>
            <a:r>
              <a:rPr lang="en-GB" sz="900" b="0" dirty="0">
                <a:solidFill>
                  <a:prstClr val="black"/>
                </a:solidFill>
                <a:latin typeface="Calibri" panose="020F0502020204030204" pitchFamily="34" charset="0"/>
              </a:rPr>
              <a:t>in </a:t>
            </a:r>
            <a:r>
              <a:rPr lang="en-GB" sz="9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cardi</a:t>
            </a:r>
            <a:r>
              <a:rPr lang="cs-CZ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o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vas</a:t>
            </a:r>
            <a:r>
              <a:rPr lang="cs-CZ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en-GB" sz="900" b="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ular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900" b="0" dirty="0">
                <a:solidFill>
                  <a:prstClr val="black"/>
                </a:solidFill>
                <a:latin typeface="Calibri" panose="020F0502020204030204" pitchFamily="34" charset="0"/>
              </a:rPr>
              <a:t>diseases, 2014, 56, </a:t>
            </a:r>
            <a:r>
              <a:rPr lang="en-GB" sz="9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426-433</a:t>
            </a:r>
            <a:endParaRPr lang="en-GB" sz="900" b="0" dirty="0">
              <a:solidFill>
                <a:prstClr val="black"/>
              </a:solidFill>
              <a:latin typeface="Palatino Linotype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17477"/>
              </p:ext>
            </p:extLst>
          </p:nvPr>
        </p:nvGraphicFramePr>
        <p:xfrm>
          <a:off x="1143000" y="465026"/>
          <a:ext cx="6096000" cy="1610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b="1" noProof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Muži</a:t>
                      </a:r>
                      <a:endParaRPr lang="cs-CZ" sz="1700" b="1" noProof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b="1" noProof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Ženy</a:t>
                      </a:r>
                      <a:endParaRPr lang="cs-CZ" sz="1700" b="1" noProof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</a:t>
                      </a:r>
                      <a:r>
                        <a:rPr lang="cs-CZ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</a:t>
                      </a:r>
                      <a:r>
                        <a:rPr lang="en-US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cs-CZ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ní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20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</a:t>
                      </a:r>
                      <a:r>
                        <a:rPr lang="en-US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b="1" noProof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Zvýšené (</a:t>
                      </a:r>
                      <a:r>
                        <a:rPr lang="en-GB" sz="1700" b="1" noProof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Overfat</a:t>
                      </a:r>
                      <a:r>
                        <a:rPr lang="cs-CZ" sz="1700" b="1" noProof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700" b="1" noProof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20 - 25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r>
                        <a:rPr lang="en-US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7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Nadměrné (Obesity)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35</a:t>
                      </a:r>
                      <a:endParaRPr lang="en-GB" sz="17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76200" y="2362200"/>
            <a:ext cx="9029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prstClr val="black"/>
                </a:solidFill>
                <a:latin typeface="Palatino Linotype"/>
              </a:rPr>
              <a:t>Biospace</a:t>
            </a:r>
            <a:r>
              <a:rPr lang="en-GB" sz="1400" dirty="0" smtClean="0">
                <a:solidFill>
                  <a:prstClr val="black"/>
                </a:solidFill>
                <a:latin typeface="Palatino Linotype"/>
              </a:rPr>
              <a:t>:  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body fat percent is 15 % (range 10 - 20)  for men  and 23 % (range 18 - 28)  for women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" name="Picture 1" descr="C:\Users\jfiala\Desktop\VÝUKA\13 - výuka podzim 2014\13 -  obezitologie\obr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79794"/>
            <a:ext cx="5943600" cy="21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1000" y="2743200"/>
            <a:ext cx="5867400" cy="23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400" b="0" dirty="0" smtClean="0">
                <a:solidFill>
                  <a:prstClr val="black"/>
                </a:solidFill>
                <a:latin typeface="Arial" pitchFamily="34" charset="0"/>
              </a:rPr>
              <a:t>Měřené % tuku korespondující s hranicemi BMI</a:t>
            </a:r>
            <a:r>
              <a:rPr lang="cs-CZ" sz="1400" dirty="0" smtClean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cs-CZ" sz="900" dirty="0" smtClean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cs-CZ" sz="900" dirty="0" err="1" smtClean="0">
                <a:solidFill>
                  <a:prstClr val="black"/>
                </a:solidFill>
                <a:latin typeface="Arial" pitchFamily="34" charset="0"/>
              </a:rPr>
              <a:t>Galagher</a:t>
            </a:r>
            <a:r>
              <a:rPr lang="cs-CZ" sz="900" dirty="0" smtClean="0">
                <a:solidFill>
                  <a:prstClr val="black"/>
                </a:solidFill>
                <a:latin typeface="Arial" pitchFamily="34" charset="0"/>
              </a:rPr>
              <a:t> et al.)</a:t>
            </a:r>
            <a:endParaRPr lang="cs-CZ" sz="9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7170" name="Picture 2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72" y="5453062"/>
            <a:ext cx="2324028" cy="13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fiala\Desktop\VÝUKA\20 - Výuka jaro 2018\00 - příprava OPZ II\hodnocení výživového stavu\Media Gallery\zz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93724"/>
            <a:ext cx="4081463" cy="2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380999" y="304800"/>
            <a:ext cx="8763001" cy="7620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078914"/>
              </p:ext>
            </p:extLst>
          </p:nvPr>
        </p:nvGraphicFramePr>
        <p:xfrm>
          <a:off x="1905000" y="3095244"/>
          <a:ext cx="5486400" cy="1476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Kategorie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Nadváha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Obezita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BMI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– 30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30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tuku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</a:t>
                      </a:r>
                      <a:r>
                        <a:rPr lang="cs-CZ" sz="1600" b="1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uži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20 </a:t>
                      </a: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– 25 %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 25 %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r>
                        <a:rPr lang="en-GB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cs-CZ" sz="1600" b="1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tuku ženy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32 %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– 38 %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 38 %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4295" marR="742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830271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05800" cy="4796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Syndrom NWO (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normal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weght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obesity) a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sarkopenická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obezita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51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38200" y="1676400"/>
            <a:ext cx="807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Dg: BMI je normální, ale % tuku je příliš vysoké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Metabolické důsledky jsou stejné jako u obezity</a:t>
            </a:r>
          </a:p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1000" y="1219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NWO – obezita při normální hmotnosti:</a:t>
            </a:r>
            <a:endParaRPr lang="cs-CZ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28600" y="7620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3400" y="35814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b="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Sarkopenická</a:t>
            </a:r>
            <a:r>
              <a:rPr lang="cs-CZ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 obezita:</a:t>
            </a:r>
            <a:endParaRPr lang="cs-CZ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38200" y="4114800"/>
            <a:ext cx="8077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Charakterizována úbytkem svalů  (nízkým % svalů) a příliš vysokým % tuku</a:t>
            </a:r>
          </a:p>
          <a:p>
            <a:pPr marL="342900" indent="-342900">
              <a:lnSpc>
                <a:spcPct val="15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BMI může být i normální (nebo zvýšené)</a:t>
            </a:r>
            <a:endParaRPr lang="cs-CZ" sz="2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6570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66688" y="1524000"/>
            <a:ext cx="89773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9600" b="0" dirty="0" smtClean="0">
                <a:solidFill>
                  <a:prstClr val="black"/>
                </a:solidFill>
                <a:latin typeface="Arial" pitchFamily="34" charset="0"/>
              </a:rPr>
              <a:t>LABORATORNÍ</a:t>
            </a:r>
            <a:endParaRPr lang="cs-CZ" sz="96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882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4" y="369278"/>
            <a:ext cx="8305800" cy="24618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308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Biochemické parametry při hodnocení výživového stavu </a:t>
            </a:r>
            <a:endParaRPr lang="cs-CZ" sz="2308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53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615462"/>
            <a:ext cx="8229601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8411" tIns="44206" rIns="88411" bIns="44206"/>
          <a:lstStyle/>
          <a:p>
            <a:endParaRPr lang="en-US" sz="2215">
              <a:solidFill>
                <a:prstClr val="white"/>
              </a:solidFill>
            </a:endParaRPr>
          </a:p>
        </p:txBody>
      </p:sp>
      <p:pic>
        <p:nvPicPr>
          <p:cNvPr id="24578" name="Picture 2" descr="C:\Users\jfiala\Desktop\Media Gallery\Beze jmé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756139"/>
            <a:ext cx="6582138" cy="39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173399"/>
              </p:ext>
            </p:extLst>
          </p:nvPr>
        </p:nvGraphicFramePr>
        <p:xfrm>
          <a:off x="1899138" y="5001774"/>
          <a:ext cx="5767754" cy="1595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98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noProof="0" dirty="0" smtClean="0">
                          <a:effectLst/>
                          <a:latin typeface="Calibri" panose="020F0502020204030204" pitchFamily="34" charset="0"/>
                        </a:rPr>
                        <a:t>Norm</a:t>
                      </a:r>
                      <a:r>
                        <a:rPr lang="cs-CZ" sz="1300" noProof="0" dirty="0" err="1" smtClean="0">
                          <a:effectLst/>
                          <a:latin typeface="Calibri" panose="020F0502020204030204" pitchFamily="34" charset="0"/>
                        </a:rPr>
                        <a:t>ální</a:t>
                      </a:r>
                      <a:endParaRPr lang="en-GB" sz="1300" noProof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[g</a:t>
                      </a:r>
                      <a:r>
                        <a:rPr lang="cs-CZ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/l</a:t>
                      </a:r>
                      <a:r>
                        <a:rPr lang="en-US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GB" sz="13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300" noProof="0" dirty="0" smtClean="0">
                          <a:effectLst/>
                          <a:latin typeface="Calibri" panose="020F0502020204030204" pitchFamily="34" charset="0"/>
                        </a:rPr>
                        <a:t>Těžká deficience </a:t>
                      </a:r>
                      <a:r>
                        <a:rPr lang="en-US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cs-CZ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/l</a:t>
                      </a:r>
                      <a:r>
                        <a:rPr lang="en-US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GB" sz="13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3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Poločas</a:t>
                      </a:r>
                      <a:endParaRPr lang="en-GB" sz="13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5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Albumin</a:t>
                      </a:r>
                      <a:endParaRPr lang="en-GB" sz="16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&gt; 32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&lt; </a:t>
                      </a: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20 d</a:t>
                      </a:r>
                      <a:r>
                        <a:rPr lang="cs-CZ" sz="18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ní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46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 smtClean="0">
                          <a:effectLst/>
                          <a:latin typeface="Calibri" panose="020F0502020204030204" pitchFamily="34" charset="0"/>
                        </a:rPr>
                        <a:t>Transferin</a:t>
                      </a:r>
                      <a:endParaRPr lang="en-GB" sz="16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&gt; 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&lt; 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8-10 d</a:t>
                      </a:r>
                      <a:r>
                        <a:rPr lang="cs-CZ" sz="18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ní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5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GB" sz="1600" noProof="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Prealbumin</a:t>
                      </a:r>
                      <a:endParaRPr lang="en-GB" sz="16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effectLst/>
                          <a:latin typeface="Calibri" panose="020F0502020204030204" pitchFamily="34" charset="0"/>
                        </a:rPr>
                        <a:t>&gt; 0.2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&lt; 0.1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2 d</a:t>
                      </a:r>
                      <a:r>
                        <a:rPr lang="cs-CZ" sz="1800" noProof="0" dirty="0" err="1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ny</a:t>
                      </a:r>
                      <a:endParaRPr lang="en-GB" sz="1800" noProof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12800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404447"/>
            <a:ext cx="8305800" cy="37839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287"/>
              </a:lnSpc>
              <a:defRPr/>
            </a:pPr>
            <a:r>
              <a:rPr lang="cs-CZ" sz="2215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Dynamometrie  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cs-CZ" sz="2215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síla stisku ruky</a:t>
            </a:r>
            <a:endParaRPr lang="en-GB" sz="2215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54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2" y="3508765"/>
            <a:ext cx="178613" cy="35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411" tIns="44206" rIns="88411" bIns="442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754" b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77108" y="1009798"/>
            <a:ext cx="6019801" cy="256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3323" dirty="0">
                <a:solidFill>
                  <a:prstClr val="black"/>
                </a:solidFill>
                <a:latin typeface="Arial" pitchFamily="34" charset="0"/>
              </a:rPr>
              <a:t>♂</a:t>
            </a:r>
            <a:r>
              <a:rPr lang="cs-CZ" sz="2215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215" b="0" dirty="0">
                <a:solidFill>
                  <a:prstClr val="black"/>
                </a:solidFill>
                <a:latin typeface="Arial" pitchFamily="34" charset="0"/>
              </a:rPr>
              <a:t>&gt;</a:t>
            </a:r>
            <a:r>
              <a:rPr lang="cs-CZ" sz="2215" b="0" dirty="0">
                <a:solidFill>
                  <a:prstClr val="black"/>
                </a:solidFill>
                <a:latin typeface="Arial" pitchFamily="34" charset="0"/>
              </a:rPr>
              <a:t>30</a:t>
            </a:r>
            <a:r>
              <a:rPr lang="en-US" sz="2215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2215" b="0" dirty="0" err="1">
                <a:solidFill>
                  <a:prstClr val="black"/>
                </a:solidFill>
                <a:latin typeface="Arial" pitchFamily="34" charset="0"/>
              </a:rPr>
              <a:t>kp</a:t>
            </a:r>
            <a:endParaRPr lang="en-US" sz="2215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endParaRPr lang="cs-CZ" sz="2215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r>
              <a:rPr lang="cs-CZ" sz="3323" b="0" dirty="0">
                <a:solidFill>
                  <a:prstClr val="black"/>
                </a:solidFill>
                <a:latin typeface="Arial" pitchFamily="34" charset="0"/>
              </a:rPr>
              <a:t>♀</a:t>
            </a:r>
            <a:r>
              <a:rPr lang="cs-CZ" sz="2215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215" b="0" dirty="0">
                <a:solidFill>
                  <a:prstClr val="black"/>
                </a:solidFill>
                <a:latin typeface="Arial" pitchFamily="34" charset="0"/>
              </a:rPr>
              <a:t>&gt;2</a:t>
            </a:r>
            <a:r>
              <a:rPr lang="cs-CZ" sz="2215" b="0" dirty="0">
                <a:solidFill>
                  <a:prstClr val="black"/>
                </a:solidFill>
                <a:latin typeface="Arial" pitchFamily="34" charset="0"/>
              </a:rPr>
              <a:t>0</a:t>
            </a:r>
            <a:r>
              <a:rPr lang="en-US" sz="2215" b="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2215" b="0" dirty="0" err="1">
                <a:solidFill>
                  <a:prstClr val="black"/>
                </a:solidFill>
                <a:latin typeface="Arial" pitchFamily="34" charset="0"/>
              </a:rPr>
              <a:t>kp</a:t>
            </a:r>
            <a:endParaRPr lang="cs-CZ" sz="2215" b="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endParaRPr lang="cs-CZ" sz="1846" b="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Hodnoty výše se vztahují k věkové kategorii</a:t>
            </a:r>
            <a:r>
              <a:rPr lang="en-US" sz="1662" b="0" dirty="0" smtClean="0">
                <a:solidFill>
                  <a:prstClr val="black"/>
                </a:solidFill>
                <a:latin typeface="Arial" pitchFamily="34" charset="0"/>
              </a:rPr>
              <a:t> 65-70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r,</a:t>
            </a:r>
            <a:r>
              <a:rPr lang="en-US" sz="1662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kde odpovídají </a:t>
            </a:r>
            <a:r>
              <a:rPr lang="en-US" sz="1662" b="0" dirty="0" smtClean="0">
                <a:solidFill>
                  <a:prstClr val="black"/>
                </a:solidFill>
                <a:latin typeface="Arial" pitchFamily="34" charset="0"/>
              </a:rPr>
              <a:t>85</a:t>
            </a:r>
            <a:r>
              <a:rPr lang="en-US" sz="1662" b="0" dirty="0">
                <a:solidFill>
                  <a:prstClr val="black"/>
                </a:solidFill>
                <a:latin typeface="Arial" pitchFamily="34" charset="0"/>
              </a:rPr>
              <a:t>% </a:t>
            </a:r>
            <a:r>
              <a:rPr lang="cs-CZ" sz="1662" b="0" dirty="0" smtClean="0">
                <a:solidFill>
                  <a:prstClr val="black"/>
                </a:solidFill>
                <a:latin typeface="Arial" pitchFamily="34" charset="0"/>
              </a:rPr>
              <a:t>tabulkové normy podle věku</a:t>
            </a:r>
            <a:r>
              <a:rPr lang="en-US" sz="1662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US" sz="1662" b="0" dirty="0">
              <a:solidFill>
                <a:prstClr val="black"/>
              </a:solidFill>
              <a:latin typeface="Arial" pitchFamily="34" charset="0"/>
            </a:endParaRPr>
          </a:p>
          <a:p>
            <a:pPr marL="331553" indent="-331553">
              <a:lnSpc>
                <a:spcPct val="90000"/>
              </a:lnSpc>
              <a:buClr>
                <a:srgbClr val="3399FF"/>
              </a:buClr>
              <a:buSzPct val="75000"/>
              <a:buFont typeface="Wingdings" pitchFamily="2" charset="2"/>
              <a:buChar char="n"/>
            </a:pPr>
            <a:endParaRPr lang="cs-CZ" sz="1939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1" y="3499338"/>
            <a:ext cx="1850550" cy="12501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4976446"/>
            <a:ext cx="2068974" cy="11433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33" y="4137686"/>
            <a:ext cx="1286999" cy="18938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9" y="3569677"/>
            <a:ext cx="1406769" cy="242491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62" y="3898662"/>
            <a:ext cx="1047815" cy="1901874"/>
          </a:xfrm>
          <a:prstGeom prst="rect">
            <a:avLst/>
          </a:prstGeom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562708" y="826477"/>
            <a:ext cx="82296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8411" tIns="44206" rIns="88411" bIns="44206"/>
          <a:lstStyle/>
          <a:p>
            <a:endParaRPr lang="en-US" sz="221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5758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55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6200" y="1524000"/>
            <a:ext cx="89773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0" b="0" dirty="0" smtClean="0">
                <a:solidFill>
                  <a:prstClr val="black"/>
                </a:solidFill>
                <a:latin typeface="Arial" pitchFamily="34" charset="0"/>
              </a:rPr>
              <a:t>DĚTI</a:t>
            </a:r>
            <a:endParaRPr lang="cs-CZ" sz="16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37092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199"/>
            <a:ext cx="8672512" cy="22860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Hodnocení výživového stav dětí – percentilové grafy BMI</a:t>
            </a:r>
            <a:endParaRPr lang="cs-CZ" sz="1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56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3048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Obrázek 4" descr="C:\Users\jfiala\Desktop\VÝUKA\20 - Výuka jaro 2018\00 - příprava OPZ II\hodnocení výživového stavu\obrázky\děti - BMI 0-18r - chlapc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572000" cy="64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jfiala\Desktop\VÝUKA\20 - Výuka jaro 2018\00 - příprava OPZ II\hodnocení výživového stavu\obrázky\děti BMI 0-18 r - dívk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999"/>
            <a:ext cx="4572000" cy="6477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60883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114300"/>
            <a:ext cx="8305800" cy="3429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Hodnocení výživového stav dětí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57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Obrázek 4" descr="C:\Users\jfiala\Desktop\VÝUKA\20 - Výuka jaro 2018\00 - příprava OPZ II\hodnocení výživového stavu\obrázky\děti - BMI - percentilové grafy - hodnocení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7630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17658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114300"/>
            <a:ext cx="8305800" cy="3429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Program Rust.cz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58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Obrázek 6" descr="C:\Users\jfiala\Desktop\VÝUKA\20 - Výuka jaro 2018\00 - příprava OPZ II\hodnocení výživového stavu\obrázky\Beze jmé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5562600" cy="563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96944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114301"/>
            <a:ext cx="8305800" cy="1333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Hodnocení výživového stav dětí</a:t>
            </a:r>
            <a:endParaRPr lang="cs-CZ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59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2286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Obrázek 6" descr="C:\Users\jfiala\Desktop\VÝUKA\20 - Výuka jaro 2018\00 - příprava OPZ II\hodnocení výživového stavu\obrázky\Beze jmé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550"/>
            <a:ext cx="8763000" cy="664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4389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Proteinově-energetické malnutrice (PEM)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" y="609600"/>
            <a:ext cx="852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Podváha (u</a:t>
            </a:r>
            <a:r>
              <a:rPr lang="en-GB" sz="2200" b="0" dirty="0" err="1" smtClean="0">
                <a:solidFill>
                  <a:prstClr val="black"/>
                </a:solidFill>
                <a:latin typeface="Arial" pitchFamily="34" charset="0"/>
              </a:rPr>
              <a:t>nderweight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-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dospělí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nízké 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BMI,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děti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nízká váha na věk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1905000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Wasting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– ztráta tělesné hmoty, „úbytě“, </a:t>
            </a:r>
            <a:r>
              <a:rPr lang="cs-CZ" sz="1600" b="0" dirty="0" err="1" smtClean="0">
                <a:solidFill>
                  <a:prstClr val="black"/>
                </a:solidFill>
                <a:latin typeface="Arial" pitchFamily="34" charset="0"/>
              </a:rPr>
              <a:t>patol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. vyhubnutí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 U dětí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: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Nízká váha na věk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6688" y="2514600"/>
            <a:ext cx="85201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Stunting 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–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zadržení růstu, „zakrňování“, nízká výška na věk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31242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Kwashiorkor – </a:t>
            </a:r>
            <a:r>
              <a:rPr lang="en-GB" sz="1600" b="0" dirty="0" err="1" smtClean="0">
                <a:solidFill>
                  <a:prstClr val="black"/>
                </a:solidFill>
                <a:latin typeface="Arial" pitchFamily="34" charset="0"/>
              </a:rPr>
              <a:t>ede</a:t>
            </a:r>
            <a:r>
              <a:rPr lang="cs-CZ" sz="1600" b="0" dirty="0" err="1" smtClean="0">
                <a:solidFill>
                  <a:prstClr val="black"/>
                </a:solidFill>
                <a:latin typeface="Arial" pitchFamily="34" charset="0"/>
              </a:rPr>
              <a:t>matózní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 PEM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způsobená nedostatečným přívodem bílkovin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6688" y="37338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Marasmus –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těžké vyhubnutí (</a:t>
            </a:r>
            <a:r>
              <a:rPr lang="cs-CZ" sz="1600" b="0" dirty="0" err="1" smtClean="0">
                <a:solidFill>
                  <a:prstClr val="black"/>
                </a:solidFill>
                <a:latin typeface="Arial" pitchFamily="34" charset="0"/>
              </a:rPr>
              <a:t>wasting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) energetickou a celkovou deficiencí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43434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err="1" smtClean="0">
                <a:solidFill>
                  <a:prstClr val="black"/>
                </a:solidFill>
                <a:latin typeface="Arial" pitchFamily="34" charset="0"/>
              </a:rPr>
              <a:t>Marasmický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2200" b="0" dirty="0" err="1" smtClean="0">
                <a:solidFill>
                  <a:prstClr val="black"/>
                </a:solidFill>
                <a:latin typeface="Arial" pitchFamily="34" charset="0"/>
              </a:rPr>
              <a:t>kwashiorkor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 - kombinace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GB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6688" y="50292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Kachexie –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spojena se zánětlivým nebo </a:t>
            </a:r>
            <a:r>
              <a:rPr lang="cs-CZ" sz="1600" b="0" dirty="0" err="1" smtClean="0">
                <a:solidFill>
                  <a:prstClr val="black"/>
                </a:solidFill>
                <a:latin typeface="Arial" pitchFamily="34" charset="0"/>
              </a:rPr>
              <a:t>neoplastickým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 stavem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66688" y="56388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sz="2200" b="0" dirty="0" err="1" smtClean="0">
                <a:solidFill>
                  <a:prstClr val="black"/>
                </a:solidFill>
                <a:latin typeface="Arial" pitchFamily="34" charset="0"/>
              </a:rPr>
              <a:t>Sar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k</a:t>
            </a:r>
            <a:r>
              <a:rPr lang="en-GB" sz="2200" b="0" dirty="0" err="1" smtClean="0">
                <a:solidFill>
                  <a:prstClr val="black"/>
                </a:solidFill>
                <a:latin typeface="Arial" pitchFamily="34" charset="0"/>
              </a:rPr>
              <a:t>openi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e</a:t>
            </a: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–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úbytek kosterního svalstva spojený se stárnutím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66688" y="1143000"/>
            <a:ext cx="85201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Hladovění (s</a:t>
            </a:r>
            <a:r>
              <a:rPr lang="en-GB" sz="2200" b="0" dirty="0" err="1" smtClean="0">
                <a:solidFill>
                  <a:prstClr val="black"/>
                </a:solidFill>
                <a:latin typeface="Arial" pitchFamily="34" charset="0"/>
              </a:rPr>
              <a:t>tarvation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)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–</a:t>
            </a: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energetický deficit potravy, uchovává aktivní tělesnou hmotu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zvyšuje metabolismus tuku</a:t>
            </a:r>
            <a:endParaRPr lang="en-GB" sz="1600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152400" y="5334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5117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114300"/>
            <a:ext cx="8305800" cy="3429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Hodnocení výživového stav dětí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60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533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Obrázek 4" descr="C:\Users\jfiala\Desktop\VÝUKA\20 - Výuka jaro 2018\00 - příprava OPZ II\hodnocení výživového stavu\obrázky\Beze jmén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1"/>
            <a:ext cx="6400801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2876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334108"/>
            <a:ext cx="8305800" cy="42203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287"/>
              </a:lnSpc>
              <a:defRPr/>
            </a:pPr>
            <a:r>
              <a:rPr lang="en-US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MUAC 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Mid Upper Arm Ci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r>
              <a:rPr lang="en-US" sz="2215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cumference</a:t>
            </a:r>
            <a:r>
              <a:rPr lang="cs-CZ" sz="2215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), MAC, AC</a:t>
            </a:r>
            <a:endParaRPr lang="en-GB" sz="2215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6" y="6131172"/>
            <a:ext cx="561975" cy="337038"/>
          </a:xfrm>
          <a:prstGeom prst="rect">
            <a:avLst/>
          </a:prstGeom>
          <a:noFill/>
        </p:spPr>
        <p:txBody>
          <a:bodyPr lIns="26525" tIns="44206" rIns="44206" bIns="44206" anchor="ctr"/>
          <a:lstStyle/>
          <a:p>
            <a:pPr>
              <a:defRPr/>
            </a:pPr>
            <a:fld id="{E6843FF2-0C69-4FD3-8103-5A02812BDED2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61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102" name="Line 2"/>
          <p:cNvSpPr>
            <a:spLocks noChangeShapeType="1"/>
          </p:cNvSpPr>
          <p:nvPr/>
        </p:nvSpPr>
        <p:spPr bwMode="auto">
          <a:xfrm>
            <a:off x="533400" y="756138"/>
            <a:ext cx="8229601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411" tIns="44206" rIns="88411" bIns="44206"/>
          <a:lstStyle/>
          <a:p>
            <a:pPr algn="ctr"/>
            <a:endParaRPr lang="cs-CZ" sz="2215" dirty="0">
              <a:solidFill>
                <a:prstClr val="white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19352" y="3508765"/>
            <a:ext cx="178613" cy="35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8411" tIns="44206" rIns="88411" bIns="442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altLang="en-US" sz="1754" b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5257017"/>
            <a:ext cx="8884064" cy="1055860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92369" y="4941279"/>
            <a:ext cx="1617785" cy="31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25" tIns="44514" rIns="89025" bIns="44514"/>
          <a:lstStyle/>
          <a:p>
            <a:pPr>
              <a:lnSpc>
                <a:spcPct val="90000"/>
              </a:lnSpc>
              <a:buClr>
                <a:srgbClr val="3399FF"/>
              </a:buClr>
              <a:buSzPct val="75000"/>
            </a:pPr>
            <a:r>
              <a:rPr lang="cs-CZ" sz="1662" b="0" i="1" dirty="0" err="1">
                <a:solidFill>
                  <a:prstClr val="black"/>
                </a:solidFill>
                <a:latin typeface="Arial" pitchFamily="34" charset="0"/>
              </a:rPr>
              <a:t>Children</a:t>
            </a:r>
            <a:r>
              <a:rPr lang="cs-CZ" sz="1662" b="0" i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1662" b="0" i="1" dirty="0" err="1">
                <a:solidFill>
                  <a:prstClr val="black"/>
                </a:solidFill>
                <a:latin typeface="Arial" pitchFamily="34" charset="0"/>
              </a:rPr>
              <a:t>tape</a:t>
            </a:r>
            <a:r>
              <a:rPr lang="cs-CZ" sz="1662" b="0" i="1" dirty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en-GB" sz="1846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82" y="896816"/>
            <a:ext cx="3545472" cy="40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1881553"/>
            <a:ext cx="3171825" cy="196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718641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62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6200" y="2057400"/>
            <a:ext cx="89773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75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cs-CZ" sz="6000" b="0" dirty="0" smtClean="0">
                <a:solidFill>
                  <a:prstClr val="black"/>
                </a:solidFill>
                <a:latin typeface="Arial" pitchFamily="34" charset="0"/>
              </a:rPr>
              <a:t>Screeningové testy</a:t>
            </a:r>
            <a:endParaRPr lang="cs-CZ" sz="6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872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9112" y="114300"/>
            <a:ext cx="8305800" cy="8001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Standardizované testy k hodnocení nutričního stavu hospitalizovaných pacientů </a:t>
            </a:r>
            <a:endParaRPr lang="cs-CZ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63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09600" y="1219200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MNA,  MNA-SF  - </a:t>
            </a: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Mini Nutritional Assessment 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685800" y="9144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7830" name="Rectangle 4"/>
          <p:cNvSpPr>
            <a:spLocks noChangeArrowheads="1"/>
          </p:cNvSpPr>
          <p:nvPr/>
        </p:nvSpPr>
        <p:spPr bwMode="auto">
          <a:xfrm>
            <a:off x="609600" y="2209800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SGA  </a:t>
            </a: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Subjective Global Assessment 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cs-CZ" sz="1600" b="0" dirty="0" smtClean="0">
                <a:solidFill>
                  <a:prstClr val="black"/>
                </a:solidFill>
                <a:latin typeface="Arial" pitchFamily="34" charset="0"/>
              </a:rPr>
              <a:t>popř. verze </a:t>
            </a:r>
            <a:r>
              <a:rPr lang="en-GB" sz="1600" b="0" dirty="0" smtClean="0">
                <a:solidFill>
                  <a:prstClr val="black"/>
                </a:solidFill>
                <a:latin typeface="Arial" pitchFamily="34" charset="0"/>
              </a:rPr>
              <a:t>PG-SGA „Patient Generated“) </a:t>
            </a:r>
            <a:endParaRPr lang="en-GB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09600" y="3352800"/>
            <a:ext cx="845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NRS (</a:t>
            </a:r>
            <a:r>
              <a:rPr lang="cs-CZ" b="0" dirty="0" err="1" smtClean="0">
                <a:solidFill>
                  <a:prstClr val="black"/>
                </a:solidFill>
                <a:latin typeface="Arial" pitchFamily="34" charset="0"/>
              </a:rPr>
              <a:t>resp</a:t>
            </a: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, NRS2002) - </a:t>
            </a: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Nutritional Risk Screening 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09600" y="4419600"/>
            <a:ext cx="845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MUST – </a:t>
            </a: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Malnutrition Universal Screening Tool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60018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64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16386" name="Picture 2" descr="C:\Users\jfiala\Desktop\VÝUKA\20 - Výuka jaro 2018\00 - příprava OPZ II\hodnocení výživového stavu\obrázky\MNA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33060"/>
            <a:ext cx="6553200" cy="68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" y="838200"/>
            <a:ext cx="2362200" cy="12192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algn="l" eaLnBrk="1" hangingPunct="1">
              <a:lnSpc>
                <a:spcPts val="3400"/>
              </a:lnSpc>
            </a:pPr>
            <a:r>
              <a:rPr lang="cs-CZ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MNA</a:t>
            </a:r>
          </a:p>
          <a:p>
            <a:pPr algn="l" eaLnBrk="1" hangingPunct="1">
              <a:lnSpc>
                <a:spcPts val="3400"/>
              </a:lnSpc>
            </a:pPr>
            <a:r>
              <a:rPr lang="cs-CZ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</a:t>
            </a:r>
            <a:r>
              <a:rPr lang="cs-CZ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ini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</a:t>
            </a:r>
            <a:r>
              <a:rPr lang="cs-CZ" sz="2000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utritional</a:t>
            </a:r>
            <a:r>
              <a:rPr lang="cs-CZ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</a:t>
            </a:r>
            <a:r>
              <a:rPr lang="cs-CZ" sz="2000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ssessment</a:t>
            </a:r>
            <a:r>
              <a:rPr lang="cs-CZ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  <a:endParaRPr lang="cs-CZ" sz="20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9878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– </a:t>
            </a: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Subjektivní globální hodnocení (</a:t>
            </a: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Subjective Global Assessment</a:t>
            </a: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  <a:endParaRPr lang="en-GB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65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533400" y="4572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1000" y="533400"/>
            <a:ext cx="8686800" cy="615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90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800" b="0" i="1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Obsahuje 3 okruhy: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Anamnéza </a:t>
            </a:r>
          </a:p>
          <a:p>
            <a:pPr marL="1080000" lvl="0" indent="-285750" algn="just">
              <a:lnSpc>
                <a:spcPct val="120000"/>
              </a:lnSpc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Změna tělesné hmotnosti</a:t>
            </a:r>
          </a:p>
          <a:p>
            <a:pPr marL="1080000" lvl="0" indent="-285750" algn="just">
              <a:lnSpc>
                <a:spcPct val="120000"/>
              </a:lnSpc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Změna příjmu potravy</a:t>
            </a:r>
          </a:p>
          <a:p>
            <a:pPr marL="1080000" lvl="0" indent="-285750" algn="just">
              <a:lnSpc>
                <a:spcPct val="120000"/>
              </a:lnSpc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Gastrointestinální symptomy</a:t>
            </a:r>
          </a:p>
          <a:p>
            <a:pPr marL="1080000" lvl="0" indent="-285750" algn="just">
              <a:lnSpc>
                <a:spcPct val="120000"/>
              </a:lnSpc>
              <a:spcAft>
                <a:spcPts val="20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Funkční výkonnost </a:t>
            </a: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endParaRPr lang="cs-CZ" sz="8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Fyzikální vyšetření</a:t>
            </a: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Ztráta podkožního tuku </a:t>
            </a:r>
            <a:endParaRPr lang="cs-CZ" sz="1600" b="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Úbytek svaloviny </a:t>
            </a:r>
            <a:endParaRPr lang="cs-CZ" sz="1600" b="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Otoky  </a:t>
            </a:r>
            <a:endParaRPr lang="cs-CZ" sz="1600" b="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Ascites</a:t>
            </a:r>
          </a:p>
          <a:p>
            <a:pPr marL="794250" lvl="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tabLst>
                <a:tab pos="457200" algn="l"/>
              </a:tabLst>
            </a:pPr>
            <a:endParaRPr lang="cs-CZ" sz="800" b="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Celkové subjektivní hodnocení</a:t>
            </a: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Dobře 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živený (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A)</a:t>
            </a:r>
            <a:endParaRPr lang="cs-CZ" sz="1600" b="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108000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Mírně podvyživený (B) </a:t>
            </a: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Těžce podvyživený (C)</a:t>
            </a:r>
          </a:p>
          <a:p>
            <a:pPr marL="1080000" lvl="0" indent="-28575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cs-CZ" sz="10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lvl="0" algn="just">
              <a:lnSpc>
                <a:spcPct val="120000"/>
              </a:lnSpc>
              <a:spcAft>
                <a:spcPts val="60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Jednotlivé </a:t>
            </a:r>
            <a:r>
              <a:rPr lang="cs-CZ" sz="1400" b="0" dirty="0">
                <a:solidFill>
                  <a:srgbClr val="000000"/>
                </a:solidFill>
                <a:latin typeface="Helvetica 35 Thin"/>
                <a:cs typeface="Helvetica 35 Thin"/>
              </a:rPr>
              <a:t>položky dotazníku nejsou bodově ohodnoceny, protože se jedná o subjektivní hodnocení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. Výsledky anamnézy a fyzikálního vyšetření jsou shrnuty v tzv. celkovém subjektivním hodnocení.</a:t>
            </a:r>
            <a:endParaRPr lang="cs-CZ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</p:spTree>
    <p:extLst>
      <p:ext uri="{BB962C8B-B14F-4D97-AF65-F5344CB8AC3E}">
        <p14:creationId xmlns:p14="http://schemas.microsoft.com/office/powerpoint/2010/main" val="376955476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/>
          <p:cNvSpPr/>
          <p:nvPr/>
        </p:nvSpPr>
        <p:spPr>
          <a:xfrm>
            <a:off x="252412" y="4930914"/>
            <a:ext cx="8891588" cy="1850886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délník 18"/>
          <p:cNvSpPr/>
          <p:nvPr/>
        </p:nvSpPr>
        <p:spPr>
          <a:xfrm>
            <a:off x="228600" y="2438400"/>
            <a:ext cx="8891588" cy="1981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délník 17"/>
          <p:cNvSpPr/>
          <p:nvPr/>
        </p:nvSpPr>
        <p:spPr>
          <a:xfrm>
            <a:off x="228599" y="685800"/>
            <a:ext cx="8891588" cy="1295400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05800" cy="228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– </a:t>
            </a: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Anamnéza</a:t>
            </a:r>
            <a:endParaRPr lang="en-GB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66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258054"/>
            <a:ext cx="868680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Nutriční příjem</a:t>
            </a:r>
            <a:endParaRPr lang="cs-CZ" sz="36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2413" y="626983"/>
            <a:ext cx="8739187" cy="135421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1.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Beze změny, adekvátní</a:t>
            </a:r>
          </a:p>
          <a:p>
            <a:endParaRPr lang="cs-CZ" sz="5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2. Neadekvátní - trvání neadekvátního příjmu ___________</a:t>
            </a:r>
          </a:p>
          <a:p>
            <a:endParaRPr lang="cs-CZ" sz="5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3.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Nutriční příjem v uplynulých 2 týdnech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:</a:t>
            </a:r>
          </a:p>
          <a:p>
            <a:pPr marL="342900" indent="-342900">
              <a:buAutoNum type="arabicPeriod"/>
            </a:pPr>
            <a:endParaRPr lang="en-GB" sz="1600" dirty="0"/>
          </a:p>
        </p:txBody>
      </p:sp>
      <p:sp>
        <p:nvSpPr>
          <p:cNvPr id="9" name="Obdélník 8"/>
          <p:cNvSpPr/>
          <p:nvPr/>
        </p:nvSpPr>
        <p:spPr>
          <a:xfrm>
            <a:off x="381000" y="1524000"/>
            <a:ext cx="873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adekvátní___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zlepšený, ale ne adekvátní___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žádné zlepšení nebo neadekvátní__</a:t>
            </a:r>
            <a:endParaRPr lang="en-GB" dirty="0"/>
          </a:p>
        </p:txBody>
      </p:sp>
      <p:sp>
        <p:nvSpPr>
          <p:cNvPr id="12" name="Obdélník 11"/>
          <p:cNvSpPr/>
          <p:nvPr/>
        </p:nvSpPr>
        <p:spPr>
          <a:xfrm>
            <a:off x="0" y="19812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Hmotnost</a:t>
            </a:r>
            <a:r>
              <a:rPr lang="cs-CZ" sz="20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       </a:t>
            </a:r>
            <a:r>
              <a:rPr lang="cs-CZ" sz="12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obvyklá váha_______   aktuální váha______</a:t>
            </a:r>
            <a:endParaRPr lang="cs-CZ" sz="1200" b="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449133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Symptomy</a:t>
            </a:r>
            <a:r>
              <a:rPr lang="cs-CZ" sz="20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(ovlivňující příjem potravy)</a:t>
            </a:r>
            <a:endParaRPr lang="cs-CZ" sz="1400" b="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28600" y="4872335"/>
            <a:ext cx="873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1.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Bolest při jídle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Anorexie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Zvracení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Nausea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Dysfagie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Průjem</a:t>
            </a:r>
            <a:endParaRPr lang="en-GB" sz="1600" dirty="0"/>
          </a:p>
        </p:txBody>
      </p:sp>
      <p:sp>
        <p:nvSpPr>
          <p:cNvPr id="15" name="Obdélník 14"/>
          <p:cNvSpPr/>
          <p:nvPr/>
        </p:nvSpPr>
        <p:spPr>
          <a:xfrm>
            <a:off x="252413" y="2438400"/>
            <a:ext cx="896778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1. Změna během posledních 6 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měsíců   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změna v kg _             </a:t>
            </a:r>
          </a:p>
          <a:p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&lt;5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%</a:t>
            </a:r>
            <a:r>
              <a:rPr lang="en-US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ztráty nebo stabilní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5-10 % ztráty bez stabilizace nebo zvýšení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&gt; 10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%</a:t>
            </a:r>
            <a:r>
              <a:rPr lang="en-US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a </a:t>
            </a:r>
            <a:r>
              <a:rPr lang="en-US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pokra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č.</a:t>
            </a:r>
          </a:p>
          <a:p>
            <a:pPr marL="263525"/>
            <a:endParaRPr lang="cs-CZ" sz="4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marL="263525"/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Jestliže výše uvedené není známo, byl subjektivní pokles hmotnosti během uplynulých 6 měsíců? </a:t>
            </a: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žádný nebo malý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Mírný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závažný</a:t>
            </a:r>
          </a:p>
          <a:p>
            <a:endParaRPr lang="cs-CZ" sz="8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2.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Váhová změna během posledních 2 týdnů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množství v kg (pokud známo) _____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7200" y="3962400"/>
            <a:ext cx="4187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zvýšení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beze změny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snížení 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57200" y="5177135"/>
            <a:ext cx="873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Dentální problémy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Rychle plnost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Zácpa</a:t>
            </a:r>
            <a:endParaRPr lang="en-GB" sz="1600" dirty="0"/>
          </a:p>
        </p:txBody>
      </p:sp>
      <p:sp>
        <p:nvSpPr>
          <p:cNvPr id="17" name="Obdélník 16"/>
          <p:cNvSpPr/>
          <p:nvPr/>
        </p:nvSpPr>
        <p:spPr>
          <a:xfrm>
            <a:off x="228600" y="5558135"/>
            <a:ext cx="873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2.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Žádné          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Občasné/malé/málo      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Stálé/těžké/</a:t>
            </a:r>
            <a:r>
              <a:rPr lang="cs-CZ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mnočetné</a:t>
            </a:r>
            <a:endParaRPr lang="en-GB" sz="1600" dirty="0"/>
          </a:p>
        </p:txBody>
      </p:sp>
      <p:sp>
        <p:nvSpPr>
          <p:cNvPr id="20" name="Obdélník 19"/>
          <p:cNvSpPr/>
          <p:nvPr/>
        </p:nvSpPr>
        <p:spPr>
          <a:xfrm>
            <a:off x="228600" y="6019800"/>
            <a:ext cx="8967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3.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Symptomy v uplynulých 2 týdnech           </a:t>
            </a:r>
          </a:p>
          <a:p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Vymizení symptomů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Zlepšení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Stejné nebo zhoršení</a:t>
            </a:r>
          </a:p>
        </p:txBody>
      </p:sp>
    </p:spTree>
    <p:extLst>
      <p:ext uri="{BB962C8B-B14F-4D97-AF65-F5344CB8AC3E}">
        <p14:creationId xmlns:p14="http://schemas.microsoft.com/office/powerpoint/2010/main" val="3048636691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/>
          <p:cNvSpPr/>
          <p:nvPr/>
        </p:nvSpPr>
        <p:spPr>
          <a:xfrm>
            <a:off x="228600" y="5939135"/>
            <a:ext cx="8891588" cy="842665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176212" y="4608493"/>
            <a:ext cx="8891588" cy="801707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52400" y="2971800"/>
            <a:ext cx="8891588" cy="1143000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152400" y="851080"/>
            <a:ext cx="8915400" cy="1649114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Anamnéza - pokračování</a:t>
            </a:r>
            <a:endParaRPr lang="en-GB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67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37653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buFont typeface="Wingdings"/>
              <a:buChar char=""/>
              <a:tabLst>
                <a:tab pos="457200" algn="l"/>
              </a:tabLst>
            </a:pPr>
            <a:r>
              <a:rPr lang="cs-CZ" sz="20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Funkční kapacita 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(únava a progresivní ztráta funkce)</a:t>
            </a:r>
            <a:endParaRPr lang="cs-CZ" sz="1400" b="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381000" y="838200"/>
            <a:ext cx="87391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1. Žádná dysfunkce</a:t>
            </a:r>
          </a:p>
          <a:p>
            <a:endParaRPr lang="cs-CZ" sz="5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2. Snížená kapacita</a:t>
            </a:r>
            <a:r>
              <a:rPr lang="en-US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;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délka trvání změny ___________</a:t>
            </a:r>
          </a:p>
          <a:p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Potíže s mobilitou /normálními aktivitami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Na lůžku / vozíku</a:t>
            </a:r>
          </a:p>
          <a:p>
            <a:endParaRPr lang="cs-CZ" sz="4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endParaRPr lang="cs-CZ" sz="5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>
              <a:lnSpc>
                <a:spcPct val="80000"/>
              </a:lnSpc>
            </a:pP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3.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Funkční kapacita v posledních 2 týdnech</a:t>
            </a:r>
          </a:p>
          <a:p>
            <a:pPr>
              <a:lnSpc>
                <a:spcPct val="80000"/>
              </a:lnSpc>
            </a:pP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Zlepšená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Beze změny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Pokles</a:t>
            </a: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152401" y="2514600"/>
            <a:ext cx="8891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0" dirty="0" smtClean="0">
                <a:solidFill>
                  <a:srgbClr val="2F58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Fyzické vyšetření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28600" y="2914471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Ztráta tělesného tuku      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Ne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Malá / mírná 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Těžká</a:t>
            </a:r>
          </a:p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Ztráta svalů                     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 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Ne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Malá / mírná 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Těžká</a:t>
            </a:r>
          </a:p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Přítomnost edémů /ascitu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 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Ne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Malá / mírná           </a:t>
            </a:r>
            <a:r>
              <a:rPr lang="cs-CZ" b="0" dirty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Těžká</a:t>
            </a:r>
            <a:endParaRPr lang="cs-CZ" sz="16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81000" y="4267200"/>
            <a:ext cx="8382000" cy="3810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>
              <a:lnSpc>
                <a:spcPts val="3400"/>
              </a:lnSpc>
            </a:pPr>
            <a:r>
              <a:rPr lang="cs-CZ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hodnocení</a:t>
            </a:r>
            <a:endParaRPr lang="en-GB" sz="2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4799" y="4532293"/>
            <a:ext cx="8739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A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Dobře živený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B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Lehce/mírně </a:t>
            </a:r>
            <a:r>
              <a:rPr lang="cs-CZ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podvýživený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C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Těžce </a:t>
            </a:r>
            <a:r>
              <a:rPr lang="cs-CZ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podvýživený</a:t>
            </a:r>
            <a:endParaRPr lang="cs-CZ" sz="1600" b="0" dirty="0" smtClean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      Normální                  Jistá progresivní nutriční ztráta         Známky úbytě (</a:t>
            </a:r>
            <a:r>
              <a:rPr lang="cs-CZ" sz="16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wasting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) a</a:t>
            </a:r>
          </a:p>
          <a:p>
            <a:pPr lvl="0"/>
            <a:r>
              <a:rPr lang="cs-CZ" sz="1600" b="0" dirty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                                                                                                progresivních symptomů</a:t>
            </a:r>
            <a:endParaRPr lang="cs-CZ" sz="16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04800" y="5638800"/>
            <a:ext cx="8382000" cy="3810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hangingPunct="1">
              <a:lnSpc>
                <a:spcPts val="3400"/>
              </a:lnSpc>
            </a:pPr>
            <a:r>
              <a:rPr lang="cs-CZ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Přispívající faktor</a:t>
            </a:r>
            <a:endParaRPr lang="en-GB" sz="2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6200" y="5862935"/>
            <a:ext cx="9067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 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KACHEXIE                                                      </a:t>
            </a:r>
            <a:r>
              <a:rPr lang="cs-CZ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□</a:t>
            </a:r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 SARKOPENIE</a:t>
            </a:r>
            <a:endParaRPr lang="cs-CZ" sz="16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33400" y="6227802"/>
            <a:ext cx="40909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(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Tuková a svalová </a:t>
            </a:r>
            <a:r>
              <a:rPr lang="cs-CZ" sz="14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úbyť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(</a:t>
            </a:r>
            <a:r>
              <a:rPr lang="cs-CZ" sz="1400" b="0" dirty="0" err="1" smtClean="0">
                <a:solidFill>
                  <a:srgbClr val="000000"/>
                </a:solidFill>
                <a:latin typeface="Helvetica 35 Thin"/>
                <a:cs typeface="Helvetica 35 Thin"/>
              </a:rPr>
              <a:t>wasting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) vlivem nemoci a zánětu)</a:t>
            </a:r>
            <a:endParaRPr lang="cs-CZ" sz="14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4876800" y="6290846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 </a:t>
            </a:r>
            <a:r>
              <a:rPr lang="cs-CZ" sz="1400" b="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(Snížená svalová hmota a síla)</a:t>
            </a:r>
            <a:endParaRPr lang="cs-CZ" sz="14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</p:spTree>
    <p:extLst>
      <p:ext uri="{BB962C8B-B14F-4D97-AF65-F5344CB8AC3E}">
        <p14:creationId xmlns:p14="http://schemas.microsoft.com/office/powerpoint/2010/main" val="159399708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82380"/>
            <a:ext cx="8305800" cy="29862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– </a:t>
            </a:r>
            <a:r>
              <a:rPr lang="cs-CZ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Návod pro subjektivní globální hodnocení tělesného složení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68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533400" y="3048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00400" y="228600"/>
            <a:ext cx="245451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8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Podkožní tuk (ztráta)</a:t>
            </a:r>
            <a:endParaRPr lang="en-GB" sz="18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352800" y="2819400"/>
            <a:ext cx="1479892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8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Ztráta svalů</a:t>
            </a:r>
            <a:endParaRPr lang="en-GB" sz="18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6004"/>
            <a:ext cx="9015308" cy="22744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8964"/>
            <a:ext cx="8939108" cy="36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613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SGA – </a:t>
            </a:r>
            <a:r>
              <a:rPr lang="cs-CZ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subjektivní globální hodnocení tělesného </a:t>
            </a:r>
            <a:r>
              <a:rPr lang="cs-CZ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složení - pokračování</a:t>
            </a:r>
            <a:endParaRPr lang="en-GB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69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533400" y="3810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440565" y="413468"/>
            <a:ext cx="195438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8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Zadržení tekutin</a:t>
            </a:r>
            <a:endParaRPr lang="en-GB" sz="18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8931722" cy="140499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772229" y="2699468"/>
            <a:ext cx="35958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buClr>
                <a:srgbClr val="00B0F0"/>
              </a:buClr>
              <a:tabLst>
                <a:tab pos="457200" algn="l"/>
              </a:tabLst>
            </a:pPr>
            <a:r>
              <a:rPr lang="cs-CZ" sz="18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Subjektivní globální hodnocení</a:t>
            </a:r>
            <a:endParaRPr lang="en-GB" sz="1800" dirty="0">
              <a:solidFill>
                <a:srgbClr val="000000"/>
              </a:solidFill>
              <a:latin typeface="Helvetica 35 Thin"/>
              <a:cs typeface="Helvetica 35 Thin"/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13954"/>
              </p:ext>
            </p:extLst>
          </p:nvPr>
        </p:nvGraphicFramePr>
        <p:xfrm>
          <a:off x="152400" y="3138328"/>
          <a:ext cx="8839200" cy="3719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9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- </a:t>
                      </a:r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Dobře živený 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- </a:t>
                      </a:r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Mírná podvýživa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-  </a:t>
                      </a:r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Těžká podvýživa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3432"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Není pokles příjmu potravy/živin;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&lt; 5% poklesu hmotnosti;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Žádné/minimální známky podvýživy;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Žádný funkční deficit;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Není úbytek tukové nebo svalové hmoty 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Jednoznačné snížení příjmu potravy/živin;</a:t>
                      </a:r>
                      <a:b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</a:br>
                      <a:r>
                        <a:rPr kumimoji="0" lang="cs-CZ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 </a:t>
                      </a:r>
                      <a:endParaRPr kumimoji="0" lang="cs-CZ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  <a:defRPr/>
                      </a:pPr>
                      <a:r>
                        <a:rPr kumimoji="0" lang="cs-C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5</a:t>
                      </a: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%</a:t>
                      </a: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ea typeface="Calibri"/>
                          <a:cs typeface="Helvetica 35 Thin"/>
                        </a:rPr>
                        <a:t>-10%ní pokles hmotnosti bez stabilizace nebo přírůstku</a:t>
                      </a: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;</a:t>
                      </a:r>
                      <a:b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</a:br>
                      <a:r>
                        <a:rPr kumimoji="0" lang="cs-CZ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 </a:t>
                      </a:r>
                      <a:endParaRPr kumimoji="0" lang="cs-CZ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Jsou známky podvýživy</a:t>
                      </a:r>
                      <a:r>
                        <a:rPr kumimoji="0" lang="cs-C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;</a:t>
                      </a:r>
                      <a:br>
                        <a:rPr kumimoji="0" lang="cs-CZ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</a:br>
                      <a:endParaRPr kumimoji="0" lang="cs-CZ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 fontAlgn="base">
                        <a:lnSpc>
                          <a:spcPct val="12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Mírný funkční deficit nebo nedávné zhoršení;</a:t>
                      </a:r>
                      <a:r>
                        <a:rPr lang="cs-CZ" sz="18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 </a:t>
                      </a:r>
                      <a:endParaRPr lang="cs-CZ" dirty="0" smtClean="0">
                        <a:effectLst/>
                      </a:endParaRPr>
                    </a:p>
                    <a:p>
                      <a:pPr marL="342900" lvl="0" indent="-342900" algn="l" fontAlgn="base">
                        <a:lnSpc>
                          <a:spcPct val="12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Mírná ztráta tuku a/nebo svalů</a:t>
                      </a:r>
                      <a:endParaRPr lang="cs-CZ" sz="1600" baseline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Těžký deficit příjmu potravy/živin; 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ea typeface="Calibri"/>
                          <a:cs typeface="Helvetica 35 Thin"/>
                        </a:rPr>
                        <a:t>&gt;10%ní pokles hmotnosti, který pokračuje;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</a:p>
                    <a:p>
                      <a:pPr marL="342900" lvl="0" indent="-342900" algn="l" fontAlgn="base">
                        <a:lnSpc>
                          <a:spcPct val="10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"/>
                        <a:tabLst>
                          <a:tab pos="457200" algn="l"/>
                        </a:tabLst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 35 Thin"/>
                          <a:ea typeface="+mn-ea"/>
                          <a:cs typeface="Helvetica 35 Thin"/>
                        </a:rPr>
                        <a:t>Vážné příznaky podvýživy;</a:t>
                      </a:r>
                    </a:p>
                    <a:p>
                      <a:pPr marL="342900" lvl="0" indent="-342900" algn="l" fontAlgn="base">
                        <a:lnSpc>
                          <a:spcPct val="12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Závažný funkční deficit</a:t>
                      </a:r>
                      <a:r>
                        <a:rPr lang="cs-CZ" sz="1600" dirty="0" smtClean="0">
                          <a:effectLst/>
                        </a:rPr>
                        <a:t>; </a:t>
                      </a:r>
                    </a:p>
                    <a:p>
                      <a:pPr marL="342900" lvl="0" indent="-342900" algn="l" fontAlgn="base">
                        <a:lnSpc>
                          <a:spcPct val="120000"/>
                        </a:lnSpc>
                        <a:spcAft>
                          <a:spcPts val="900"/>
                        </a:spcAft>
                        <a:buClr>
                          <a:srgbClr val="00B0F0"/>
                        </a:buClr>
                        <a:buFont typeface="Wingdings"/>
                        <a:buChar char=""/>
                        <a:tabLst>
                          <a:tab pos="457200" algn="l"/>
                        </a:tabLst>
                      </a:pPr>
                      <a:r>
                        <a:rPr lang="cs-CZ" sz="1600" dirty="0" smtClean="0">
                          <a:solidFill>
                            <a:srgbClr val="000000"/>
                          </a:solidFill>
                          <a:effectLst/>
                          <a:latin typeface="Helvetica 35 Thin"/>
                          <a:cs typeface="Helvetica 35 Thin"/>
                        </a:rPr>
                        <a:t>Nebo: Nedávné významné zhoršení zjevných známek ztráty tuku a/nebo svalů</a:t>
                      </a:r>
                      <a:endParaRPr lang="cs-CZ" sz="1600" dirty="0" smtClean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04876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7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6146" name="Picture 2" descr="http://www.validnutrition.org/wp-content/uploads/2017/07/malnutrition-Ch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1087"/>
            <a:ext cx="8991600" cy="63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85804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NRS 2002  - Nutritional Risk Screening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763000" y="822960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70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533400" y="3810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15316"/>
            <a:ext cx="7531069" cy="42426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43807"/>
            <a:ext cx="7042134" cy="21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227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ts val="34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MUST – Malnutrition Universal Screening Tool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71</a:t>
            </a:fld>
            <a:endParaRPr lang="cs-CZ" sz="120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77829" name="Line 2"/>
          <p:cNvSpPr>
            <a:spLocks noChangeShapeType="1"/>
          </p:cNvSpPr>
          <p:nvPr/>
        </p:nvSpPr>
        <p:spPr bwMode="auto">
          <a:xfrm>
            <a:off x="533400" y="304800"/>
            <a:ext cx="8229600" cy="0"/>
          </a:xfrm>
          <a:prstGeom prst="line">
            <a:avLst/>
          </a:prstGeom>
          <a:noFill/>
          <a:ln w="3810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1600200" y="5587425"/>
            <a:ext cx="1752600" cy="584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jfiala\Desktop\VÝUKA\20 - Výuka jaro 2018\OPZ II\Beze jmé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5245666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28800" y="5587425"/>
            <a:ext cx="1314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Skóre 0</a:t>
            </a:r>
          </a:p>
          <a:p>
            <a:pPr algn="ctr"/>
            <a:r>
              <a:rPr lang="cs-CZ" sz="1600" dirty="0" smtClean="0">
                <a:solidFill>
                  <a:srgbClr val="000000"/>
                </a:solidFill>
                <a:latin typeface="Helvetica 35 Thin"/>
              </a:rPr>
              <a:t>Nízké riziko</a:t>
            </a:r>
            <a:endParaRPr lang="en-GB" sz="1600" dirty="0"/>
          </a:p>
        </p:txBody>
      </p:sp>
      <p:sp>
        <p:nvSpPr>
          <p:cNvPr id="11" name="Obdélník 10"/>
          <p:cNvSpPr/>
          <p:nvPr/>
        </p:nvSpPr>
        <p:spPr>
          <a:xfrm>
            <a:off x="3619096" y="5587425"/>
            <a:ext cx="148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Skóre 1</a:t>
            </a:r>
          </a:p>
          <a:p>
            <a:pPr algn="ctr"/>
            <a:r>
              <a:rPr lang="cs-CZ" sz="1600" dirty="0" smtClean="0">
                <a:solidFill>
                  <a:srgbClr val="000000"/>
                </a:solidFill>
                <a:latin typeface="Helvetica 35 Thin"/>
              </a:rPr>
              <a:t>Střední riziko</a:t>
            </a:r>
            <a:endParaRPr lang="en-GB" sz="16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3581400" y="5625525"/>
            <a:ext cx="1752600" cy="5466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5562600" y="5587425"/>
            <a:ext cx="175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1600" dirty="0">
                <a:solidFill>
                  <a:srgbClr val="000000"/>
                </a:solidFill>
                <a:latin typeface="Helvetica 35 Thin"/>
                <a:cs typeface="Helvetica 35 Thin"/>
              </a:rPr>
              <a:t>Skóre </a:t>
            </a:r>
            <a:r>
              <a:rPr lang="cs-CZ" sz="1600" dirty="0" smtClean="0">
                <a:solidFill>
                  <a:srgbClr val="000000"/>
                </a:solidFill>
                <a:latin typeface="Helvetica 35 Thin"/>
                <a:cs typeface="Helvetica 35 Thin"/>
              </a:rPr>
              <a:t>2 a více</a:t>
            </a:r>
            <a:endParaRPr lang="cs-CZ" sz="1600" dirty="0">
              <a:solidFill>
                <a:srgbClr val="000000"/>
              </a:solidFill>
              <a:latin typeface="Helvetica 35 Thin"/>
              <a:cs typeface="Helvetica 35 Thin"/>
            </a:endParaRPr>
          </a:p>
          <a:p>
            <a:pPr lvl="0" algn="ctr"/>
            <a:r>
              <a:rPr lang="cs-CZ" sz="1600" dirty="0" smtClean="0">
                <a:solidFill>
                  <a:srgbClr val="000000"/>
                </a:solidFill>
                <a:latin typeface="Helvetica 35 Thin"/>
              </a:rPr>
              <a:t>Vysoké riziko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5562600" y="5603383"/>
            <a:ext cx="1752600" cy="5688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1447800" y="6172200"/>
            <a:ext cx="2055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smtClean="0">
                <a:solidFill>
                  <a:srgbClr val="000000"/>
                </a:solidFill>
                <a:latin typeface="Helvetica 35 Thin"/>
              </a:rPr>
              <a:t>Rutinní klinická péče</a:t>
            </a:r>
            <a:endParaRPr lang="en-GB" sz="1200" dirty="0"/>
          </a:p>
        </p:txBody>
      </p:sp>
      <p:sp>
        <p:nvSpPr>
          <p:cNvPr id="17" name="Obdélník 16"/>
          <p:cNvSpPr/>
          <p:nvPr/>
        </p:nvSpPr>
        <p:spPr>
          <a:xfrm>
            <a:off x="3354288" y="6172200"/>
            <a:ext cx="2055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smtClean="0">
                <a:solidFill>
                  <a:srgbClr val="000000"/>
                </a:solidFill>
                <a:latin typeface="Helvetica 35 Thin"/>
              </a:rPr>
              <a:t>Pozorovat</a:t>
            </a:r>
            <a:endParaRPr lang="en-GB" sz="1200" dirty="0"/>
          </a:p>
        </p:txBody>
      </p:sp>
      <p:sp>
        <p:nvSpPr>
          <p:cNvPr id="18" name="Obdélník 17"/>
          <p:cNvSpPr/>
          <p:nvPr/>
        </p:nvSpPr>
        <p:spPr>
          <a:xfrm>
            <a:off x="5410200" y="6172200"/>
            <a:ext cx="2055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smtClean="0">
                <a:solidFill>
                  <a:srgbClr val="000000"/>
                </a:solidFill>
                <a:latin typeface="Helvetica 35 Thin"/>
              </a:rPr>
              <a:t>Léčit</a:t>
            </a:r>
            <a:endParaRPr lang="en-GB" sz="1200" dirty="0"/>
          </a:p>
        </p:txBody>
      </p:sp>
      <p:sp>
        <p:nvSpPr>
          <p:cNvPr id="7" name="Obdélník 6"/>
          <p:cNvSpPr/>
          <p:nvPr/>
        </p:nvSpPr>
        <p:spPr>
          <a:xfrm>
            <a:off x="495300" y="6457890"/>
            <a:ext cx="2781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>
                <a:solidFill>
                  <a:schemeClr val="tx1"/>
                </a:solidFill>
              </a:rPr>
              <a:t>V nemocnicích </a:t>
            </a:r>
            <a:r>
              <a:rPr lang="cs-CZ" sz="1000" b="0" dirty="0" err="1" smtClean="0">
                <a:solidFill>
                  <a:schemeClr val="tx1"/>
                </a:solidFill>
              </a:rPr>
              <a:t>rescreening</a:t>
            </a:r>
            <a:r>
              <a:rPr lang="cs-CZ" sz="1000" b="0" dirty="0" smtClean="0">
                <a:solidFill>
                  <a:schemeClr val="tx1"/>
                </a:solidFill>
              </a:rPr>
              <a:t> </a:t>
            </a:r>
            <a:r>
              <a:rPr lang="cs-CZ" sz="1000" b="0" dirty="0">
                <a:solidFill>
                  <a:schemeClr val="tx1"/>
                </a:solidFill>
              </a:rPr>
              <a:t>každý týden, v domácí péči každý měsíc a v komunitě každý rok.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00400" y="6384024"/>
            <a:ext cx="2819400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1000" b="0" dirty="0" smtClean="0">
                <a:solidFill>
                  <a:schemeClr val="tx1"/>
                </a:solidFill>
              </a:rPr>
              <a:t>V </a:t>
            </a:r>
            <a:r>
              <a:rPr lang="cs-CZ" sz="1000" b="0" dirty="0">
                <a:solidFill>
                  <a:schemeClr val="tx1"/>
                </a:solidFill>
              </a:rPr>
              <a:t>nemocnici </a:t>
            </a:r>
            <a:r>
              <a:rPr lang="cs-CZ" sz="1000" b="0" dirty="0" smtClean="0">
                <a:solidFill>
                  <a:schemeClr val="tx1"/>
                </a:solidFill>
              </a:rPr>
              <a:t> </a:t>
            </a:r>
            <a:r>
              <a:rPr lang="cs-CZ" sz="1000" b="0" dirty="0">
                <a:solidFill>
                  <a:schemeClr val="tx1"/>
                </a:solidFill>
              </a:rPr>
              <a:t>dokumentovat dietní příjem </a:t>
            </a:r>
            <a:r>
              <a:rPr lang="cs-CZ" sz="1000" b="0" dirty="0" smtClean="0">
                <a:solidFill>
                  <a:schemeClr val="tx1"/>
                </a:solidFill>
              </a:rPr>
              <a:t> 3 dny. </a:t>
            </a:r>
            <a:r>
              <a:rPr lang="cs-CZ" sz="1000" b="0" dirty="0">
                <a:solidFill>
                  <a:schemeClr val="tx1"/>
                </a:solidFill>
              </a:rPr>
              <a:t>Stejná doporučení platí pro domácí péči. V komunitě se opakuje </a:t>
            </a:r>
            <a:r>
              <a:rPr lang="cs-CZ" sz="1000" b="0" dirty="0" err="1">
                <a:solidFill>
                  <a:schemeClr val="tx1"/>
                </a:solidFill>
              </a:rPr>
              <a:t>screening</a:t>
            </a:r>
            <a:r>
              <a:rPr lang="cs-CZ" sz="1000" b="0" dirty="0">
                <a:solidFill>
                  <a:schemeClr val="tx1"/>
                </a:solidFill>
              </a:rPr>
              <a:t> </a:t>
            </a:r>
            <a:r>
              <a:rPr lang="cs-CZ" sz="1000" b="0" dirty="0" smtClean="0">
                <a:solidFill>
                  <a:schemeClr val="tx1"/>
                </a:solidFill>
              </a:rPr>
              <a:t> za měsíc a je-li </a:t>
            </a:r>
            <a:r>
              <a:rPr lang="cs-CZ" sz="1000" b="0" dirty="0">
                <a:solidFill>
                  <a:schemeClr val="tx1"/>
                </a:solidFill>
              </a:rPr>
              <a:t>to nutné, zajistí </a:t>
            </a:r>
            <a:r>
              <a:rPr lang="cs-CZ" sz="1000" b="0" dirty="0" smtClean="0">
                <a:solidFill>
                  <a:schemeClr val="tx1"/>
                </a:solidFill>
              </a:rPr>
              <a:t>se dietní </a:t>
            </a:r>
            <a:r>
              <a:rPr lang="cs-CZ" sz="1000" b="0" dirty="0">
                <a:solidFill>
                  <a:schemeClr val="tx1"/>
                </a:solidFill>
              </a:rPr>
              <a:t>poradenství</a:t>
            </a:r>
            <a:r>
              <a:rPr lang="cs-CZ" sz="1100" b="0" dirty="0">
                <a:solidFill>
                  <a:schemeClr val="tx1"/>
                </a:solidFill>
              </a:rPr>
              <a:t>.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057900" y="6324600"/>
            <a:ext cx="2628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0" dirty="0">
                <a:solidFill>
                  <a:schemeClr val="tx1"/>
                </a:solidFill>
              </a:rPr>
              <a:t>V nemocnici je zapotřebí kontaktovat nutričního terapeuta. V domácí a v komunitní péči platí stejná opatření </a:t>
            </a:r>
            <a:endParaRPr lang="en-GB" sz="1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9353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05800" cy="381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Kwashiorkor</a:t>
            </a: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vs. marasmus</a:t>
            </a:r>
            <a:endParaRPr lang="en-GB" sz="2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8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638800" y="5334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b="0" dirty="0" smtClean="0">
                <a:solidFill>
                  <a:prstClr val="black"/>
                </a:solidFill>
                <a:latin typeface="Arial" pitchFamily="34" charset="0"/>
              </a:rPr>
              <a:t>Marasmus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14400" y="609600"/>
            <a:ext cx="259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en-GB" b="0" dirty="0" smtClean="0">
                <a:solidFill>
                  <a:prstClr val="black"/>
                </a:solidFill>
                <a:latin typeface="Arial" pitchFamily="34" charset="0"/>
              </a:rPr>
              <a:t>Kwashiorkor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00263" y="990600"/>
            <a:ext cx="38437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Těžká deficience téměř všech živin, včetně energie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57200" y="11430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Clr>
                <a:srgbClr val="3399FF"/>
              </a:buClr>
              <a:buSzPct val="60000"/>
            </a:pP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Dostatečný příjem energie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cs-CZ" sz="2000" b="0" dirty="0" smtClean="0">
                <a:solidFill>
                  <a:prstClr val="black"/>
                </a:solidFill>
                <a:latin typeface="Arial" pitchFamily="34" charset="0"/>
              </a:rPr>
              <a:t>ale nedostatečný příjem bílkovin.</a:t>
            </a:r>
            <a:r>
              <a:rPr lang="en-US" sz="2000" b="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en-GB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123" name="Picture 3" descr="C:\Users\jfiala\Desktop\Media Gallery\marasmus vs kwashiork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9" y="2362200"/>
            <a:ext cx="89635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524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056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05800" cy="457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Malnutrice</a:t>
            </a: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– symptom</a:t>
            </a: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y</a:t>
            </a:r>
            <a:endParaRPr lang="en-GB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>
          <a:xfrm>
            <a:off x="8543925" y="6356350"/>
            <a:ext cx="561975" cy="365125"/>
          </a:xfrm>
          <a:prstGeom prst="rect">
            <a:avLst/>
          </a:prstGeom>
          <a:noFill/>
        </p:spPr>
        <p:txBody>
          <a:bodyPr lIns="27432" rIns="45720" anchor="ctr"/>
          <a:lstStyle/>
          <a:p>
            <a:pPr>
              <a:defRPr/>
            </a:pPr>
            <a:fld id="{48217272-7D6E-4CB7-9407-1DA4258021DB}" type="slidenum">
              <a:rPr lang="cs-CZ" sz="1200">
                <a:solidFill>
                  <a:prstClr val="black">
                    <a:lumMod val="65000"/>
                    <a:lumOff val="35000"/>
                  </a:prstClr>
                </a:solidFill>
                <a:latin typeface="Century Gothic" pitchFamily="34" charset="0"/>
              </a:rPr>
              <a:pPr>
                <a:defRPr/>
              </a:pPr>
              <a:t>9</a:t>
            </a:fld>
            <a:endParaRPr lang="cs-CZ" sz="1200" dirty="0">
              <a:solidFill>
                <a:prstClr val="black">
                  <a:lumMod val="65000"/>
                  <a:lumOff val="3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9088" y="685800"/>
            <a:ext cx="85201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Nechutenství, nezájem o jídlo a pití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Únava a podrážděnost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Poruchy koncentrace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Stálý pocit chladu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Ztráta tělesného tuku</a:t>
            </a: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svalů</a:t>
            </a:r>
            <a:r>
              <a:rPr lang="en-GB" sz="2200" b="0" dirty="0" smtClean="0">
                <a:solidFill>
                  <a:prstClr val="black"/>
                </a:solidFill>
                <a:latin typeface="Arial" pitchFamily="34" charset="0"/>
              </a:rPr>
              <a:t>, and </a:t>
            </a: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dalších tělesných tkání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Vyšší riziko onemocnění, delší uzdravování a rekonvalescence</a:t>
            </a: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Delší hojení poranění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Vyšší riziko komplikací po chirurgii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Deprese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Snížené libido a problémy s plodností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Potíže s dýcháním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Kůže může být tenčí, suchá, neelastická, bledá a studená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Vpadlé tváře a oči, jak tuk mizí z obličeje</a:t>
            </a:r>
            <a:endParaRPr lang="en-GB" sz="2200" b="0" dirty="0" smtClean="0">
              <a:solidFill>
                <a:prstClr val="black"/>
              </a:solidFill>
              <a:latin typeface="Arial" pitchFamily="34" charset="0"/>
            </a:endParaRPr>
          </a:p>
          <a:p>
            <a:pPr marL="342900" indent="-342900">
              <a:lnSpc>
                <a:spcPct val="120000"/>
              </a:lnSpc>
              <a:buClr>
                <a:srgbClr val="3399FF"/>
              </a:buClr>
              <a:buSzPct val="60000"/>
              <a:buFont typeface="Wingdings" pitchFamily="2" charset="2"/>
              <a:buChar char="n"/>
            </a:pPr>
            <a:r>
              <a:rPr lang="cs-CZ" sz="2200" b="0" dirty="0" smtClean="0">
                <a:solidFill>
                  <a:prstClr val="black"/>
                </a:solidFill>
                <a:latin typeface="Arial" pitchFamily="34" charset="0"/>
              </a:rPr>
              <a:t>Vlasy jsou suché a tenké a prořídlé, snadno vypadávají</a:t>
            </a:r>
            <a:endParaRPr lang="cs-CZ" b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228600" y="457200"/>
            <a:ext cx="8915401" cy="0"/>
          </a:xfrm>
          <a:prstGeom prst="line">
            <a:avLst/>
          </a:prstGeom>
          <a:noFill/>
          <a:ln w="19050" cap="sq">
            <a:solidFill>
              <a:srgbClr val="91B2D7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79" tIns="47890" rIns="95779" bIns="47890"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92593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28695</TotalTime>
  <Words>2936</Words>
  <Application>Microsoft Office PowerPoint</Application>
  <PresentationFormat>Předvádění na obrazovce (4:3)</PresentationFormat>
  <Paragraphs>653</Paragraphs>
  <Slides>71</Slides>
  <Notes>62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71</vt:i4>
      </vt:variant>
    </vt:vector>
  </HeadingPairs>
  <TitlesOfParts>
    <vt:vector size="88" baseType="lpstr">
      <vt:lpstr>Arial</vt:lpstr>
      <vt:lpstr>Arial Narrow</vt:lpstr>
      <vt:lpstr>Calibri</vt:lpstr>
      <vt:lpstr>Century Gothic</vt:lpstr>
      <vt:lpstr>Courier New</vt:lpstr>
      <vt:lpstr>Helvetica 35 Thin</vt:lpstr>
      <vt:lpstr>Palatino Linotype</vt:lpstr>
      <vt:lpstr>Symbol</vt:lpstr>
      <vt:lpstr>Times New Roman</vt:lpstr>
      <vt:lpstr>Tw Cen MT</vt:lpstr>
      <vt:lpstr>Tw Cen MT Condensed</vt:lpstr>
      <vt:lpstr>Wingdings</vt:lpstr>
      <vt:lpstr>Wingdings 3</vt:lpstr>
      <vt:lpstr>Exekutivní</vt:lpstr>
      <vt:lpstr>1_Exekutivní</vt:lpstr>
      <vt:lpstr>4_Exekutivní</vt:lpstr>
      <vt:lpstr>Integrál</vt:lpstr>
      <vt:lpstr>Hodnocení výživového stavu</vt:lpstr>
      <vt:lpstr>Osnova, hlavní body</vt:lpstr>
      <vt:lpstr>Definice, vymezení</vt:lpstr>
      <vt:lpstr>Malnutrice</vt:lpstr>
      <vt:lpstr>Prezentace aplikace PowerPoint</vt:lpstr>
      <vt:lpstr>Proteinově-energetické malnutrice (PEM)</vt:lpstr>
      <vt:lpstr>Prezentace aplikace PowerPoint</vt:lpstr>
      <vt:lpstr>Kwashiorkor vs. marasmus</vt:lpstr>
      <vt:lpstr>Malnutrice – symptomy</vt:lpstr>
      <vt:lpstr>Malnutrice - příčiny</vt:lpstr>
      <vt:lpstr>Světově nejrozšířenější mikronutrientní malnutrice</vt:lpstr>
      <vt:lpstr>Metody hodnocení výživového stavu</vt:lpstr>
      <vt:lpstr>Zjišťování anamnestických dat</vt:lpstr>
      <vt:lpstr>Fyzické, klinické vyšetření výživového stavu </vt:lpstr>
      <vt:lpstr>Symptomy and známky podvýživy a mikronutrientních deficiencí</vt:lpstr>
      <vt:lpstr>Klinické vyšetření</vt:lpstr>
      <vt:lpstr>Klinické vyšetření</vt:lpstr>
      <vt:lpstr>Klinické vyšetření</vt:lpstr>
      <vt:lpstr>Klinické vyšetření</vt:lpstr>
      <vt:lpstr>Klinické vyšetření</vt:lpstr>
      <vt:lpstr>Klinické vyšetření</vt:lpstr>
      <vt:lpstr>Klinické vyšetření</vt:lpstr>
      <vt:lpstr>Klinické vyšetření</vt:lpstr>
      <vt:lpstr>Klinické vyšetření</vt:lpstr>
      <vt:lpstr>Prezentace aplikace PowerPoint</vt:lpstr>
      <vt:lpstr>Somatometrická měření</vt:lpstr>
      <vt:lpstr>Výška</vt:lpstr>
      <vt:lpstr>Hmotnost</vt:lpstr>
      <vt:lpstr>BMI</vt:lpstr>
      <vt:lpstr>Tělesné obvody – měřicí místa</vt:lpstr>
      <vt:lpstr>Obvod břicha - diagnostická kritéria (dle rizika metabolických komplikací)</vt:lpstr>
      <vt:lpstr>Obvod břicha – korelace s abdominálním  tukem</vt:lpstr>
      <vt:lpstr>Prezentace aplikace PowerPoint</vt:lpstr>
      <vt:lpstr>Prezentace aplikace PowerPoint</vt:lpstr>
      <vt:lpstr>WHR - diagnostická kritéria </vt:lpstr>
      <vt:lpstr>„Pasti“ při interpretaci WHR</vt:lpstr>
      <vt:lpstr>WHR – jako ukazatel sexuální atraktivity ženy?</vt:lpstr>
      <vt:lpstr>Diagnostická kritéria - WHR</vt:lpstr>
      <vt:lpstr>MUAC (Mid Upper Arm Circumference), MAC, AC</vt:lpstr>
      <vt:lpstr>Prezentace aplikace PowerPoint</vt:lpstr>
      <vt:lpstr>Měření kožních řas - kaliperace</vt:lpstr>
      <vt:lpstr>Měření kožních řas</vt:lpstr>
      <vt:lpstr>BIA – Bioelektrická impedanční analýza</vt:lpstr>
      <vt:lpstr>Inbody S10 </vt:lpstr>
      <vt:lpstr>Inbody S10 </vt:lpstr>
      <vt:lpstr>Prezentace aplikace PowerPoint</vt:lpstr>
      <vt:lpstr>Vážení ve vodě - hydrodensitometrie</vt:lpstr>
      <vt:lpstr>DEXA – Dual  Energy X-ray Absorptiometry</vt:lpstr>
      <vt:lpstr>BodPod –Air displacement plethysmography</vt:lpstr>
      <vt:lpstr>Procento tělesného tuku  - diagnostická kritéria</vt:lpstr>
      <vt:lpstr>Syndrom NWO (normal weght obesity) a sarkopenická obezita</vt:lpstr>
      <vt:lpstr>Prezentace aplikace PowerPoint</vt:lpstr>
      <vt:lpstr>Biochemické parametry při hodnocení výživového stavu </vt:lpstr>
      <vt:lpstr>Dynamometrie  - síla stisku ruky</vt:lpstr>
      <vt:lpstr>Prezentace aplikace PowerPoint</vt:lpstr>
      <vt:lpstr>Hodnocení výživového stav dětí – percentilové grafy BMI</vt:lpstr>
      <vt:lpstr>Hodnocení výživového stav dětí</vt:lpstr>
      <vt:lpstr>Program Rust.cz</vt:lpstr>
      <vt:lpstr>Hodnocení výživového stav dětí</vt:lpstr>
      <vt:lpstr>Hodnocení výživového stav dětí</vt:lpstr>
      <vt:lpstr>MUAC (Mid Upper Arm Circumference), MAC, AC</vt:lpstr>
      <vt:lpstr>Prezentace aplikace PowerPoint</vt:lpstr>
      <vt:lpstr>Standardizované testy k hodnocení nutričního stavu hospitalizovaných pacientů </vt:lpstr>
      <vt:lpstr>Prezentace aplikace PowerPoint</vt:lpstr>
      <vt:lpstr>SGA – Subjektivní globální hodnocení (Subjective Global Assessment)</vt:lpstr>
      <vt:lpstr>SGA – Anamnéza</vt:lpstr>
      <vt:lpstr>SGA Anamnéza - pokračování</vt:lpstr>
      <vt:lpstr>SGA – Návod pro subjektivní globální hodnocení tělesného složení</vt:lpstr>
      <vt:lpstr>SGA – subjektivní globální hodnocení tělesného složení - pokračování</vt:lpstr>
      <vt:lpstr>NRS 2002  - Nutritional Risk Screening</vt:lpstr>
      <vt:lpstr>MUST – Malnutrition Universal Screening Tool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Fiala</dc:creator>
  <cp:lastModifiedBy>Jindřich Fiala</cp:lastModifiedBy>
  <cp:revision>1318</cp:revision>
  <cp:lastPrinted>2018-03-02T14:51:22Z</cp:lastPrinted>
  <dcterms:created xsi:type="dcterms:W3CDTF">1601-01-01T00:00:00Z</dcterms:created>
  <dcterms:modified xsi:type="dcterms:W3CDTF">2019-03-21T17:54:32Z</dcterms:modified>
</cp:coreProperties>
</file>