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312" r:id="rId5"/>
    <p:sldId id="259" r:id="rId6"/>
    <p:sldId id="303" r:id="rId7"/>
    <p:sldId id="304" r:id="rId8"/>
    <p:sldId id="305" r:id="rId9"/>
    <p:sldId id="306" r:id="rId10"/>
    <p:sldId id="307" r:id="rId11"/>
    <p:sldId id="309" r:id="rId12"/>
    <p:sldId id="26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E516F2-E817-481F-9459-5E7ECC7E7E1F}" v="1" dt="2019-02-17T12:08:52.9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9031" autoAdjust="0"/>
  </p:normalViewPr>
  <p:slideViewPr>
    <p:cSldViewPr snapToGrid="0">
      <p:cViewPr varScale="1">
        <p:scale>
          <a:sx n="40" d="100"/>
          <a:sy n="40" d="100"/>
        </p:scale>
        <p:origin x="166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517B5-A5E4-4442-BA96-E4089896C356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332DF-70D1-4043-9A3F-4B81A7C67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696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332DF-70D1-4043-9A3F-4B81A7C67B9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428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Tzn.,</a:t>
            </a:r>
            <a:r>
              <a:rPr lang="cs-CZ" baseline="0" dirty="0"/>
              <a:t> že podpora zdraví je možná jen v podmínkách, které principiálně zdraví chrání, tedy nepoškozují nekontrolovatelnými vlivy.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332DF-70D1-4043-9A3F-4B81A7C67B9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857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3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40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50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03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67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33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38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0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66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98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Typy prevence</a:t>
            </a:r>
            <a:endParaRPr lang="en-US" dirty="0">
              <a:latin typeface="+mj-ea"/>
              <a:cs typeface="+mj-ea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06082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4000" dirty="0"/>
              <a:t>Mgr. A. Peřina, Ph.D</a:t>
            </a:r>
            <a:r>
              <a:rPr lang="cs-CZ" sz="4000" dirty="0" smtClean="0"/>
              <a:t>.</a:t>
            </a:r>
          </a:p>
          <a:p>
            <a:r>
              <a:rPr lang="cs-CZ" sz="4000" dirty="0" smtClean="0"/>
              <a:t>Ústav ochrany a podpory zdraví LF 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6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8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000000"/>
                </a:solidFill>
              </a:rPr>
              <a:t>Vybrané kampaně WHO</a:t>
            </a:r>
          </a:p>
        </p:txBody>
      </p:sp>
      <p:sp>
        <p:nvSpPr>
          <p:cNvPr id="16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Obrázek 5" descr="fire.jpg">
            <a:extLst>
              <a:ext uri="{FF2B5EF4-FFF2-40B4-BE49-F238E27FC236}">
                <a16:creationId xmlns:a16="http://schemas.microsoft.com/office/drawing/2014/main" id="{D475B7A9-46D5-4BD2-B105-70B095E208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/>
          </a:blip>
          <a:srcRect l="25705" r="12671" b="1"/>
          <a:stretch/>
        </p:blipFill>
        <p:spPr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000" dirty="0">
                <a:solidFill>
                  <a:srgbClr val="000000"/>
                </a:solidFill>
              </a:rPr>
              <a:t>Globální akční plán Zdravý podnik se zabývá všemi aspekty zdraví pracovníků: primární prevencí pracovních rizik, ochrany a podporou zdraví při práci, pracovními podmínkami a zdravotními službami pro pracovníky podniků.</a:t>
            </a:r>
          </a:p>
          <a:p>
            <a:r>
              <a:rPr lang="cs-CZ" sz="2000" dirty="0">
                <a:solidFill>
                  <a:srgbClr val="000000"/>
                </a:solidFill>
                <a:cs typeface="Calibri"/>
              </a:rPr>
              <a:t>Primární prevence</a:t>
            </a:r>
          </a:p>
        </p:txBody>
      </p:sp>
    </p:spTree>
    <p:extLst>
      <p:ext uri="{BB962C8B-B14F-4D97-AF65-F5344CB8AC3E}">
        <p14:creationId xmlns:p14="http://schemas.microsoft.com/office/powerpoint/2010/main" val="228655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E9445CB-30C8-4938-AFC4-B4A0CEB6F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000000"/>
                </a:solidFill>
              </a:rPr>
              <a:t>Vybrané kampaně WHO</a:t>
            </a:r>
          </a:p>
        </p:txBody>
      </p:sp>
      <p:sp>
        <p:nvSpPr>
          <p:cNvPr id="13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brázek 4" descr="SaveLIVESpackage310.jpg">
            <a:extLst>
              <a:ext uri="{FF2B5EF4-FFF2-40B4-BE49-F238E27FC236}">
                <a16:creationId xmlns:a16="http://schemas.microsoft.com/office/drawing/2014/main" id="{FE8AF7E3-3953-4590-82FE-6ED31A25BD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17" r="3889" b="1"/>
          <a:stretch/>
        </p:blipFill>
        <p:spPr>
          <a:xfrm>
            <a:off x="429349" y="2184048"/>
            <a:ext cx="3661831" cy="2510103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7401C7-D0B8-4CE7-AF96-EFC0135C2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000">
                <a:solidFill>
                  <a:srgbClr val="000000"/>
                </a:solidFill>
              </a:rPr>
              <a:t>SaveLIVES: technický balíček pro bezpečnost silničního provozu, </a:t>
            </a:r>
            <a:r>
              <a:rPr lang="cs-CZ" sz="2000" i="1">
                <a:solidFill>
                  <a:srgbClr val="000000"/>
                </a:solidFill>
              </a:rPr>
              <a:t>evidence-based </a:t>
            </a:r>
            <a:r>
              <a:rPr lang="cs-CZ" sz="2000">
                <a:solidFill>
                  <a:srgbClr val="000000"/>
                </a:solidFill>
              </a:rPr>
              <a:t>inventář zaměřený na rychlostní limity, dopravní infrastrukturu, bezpečnost vozidel, dopravní právo a předpisy a akce zvyšující naději na přežití po dopravní nehodě.</a:t>
            </a:r>
          </a:p>
        </p:txBody>
      </p:sp>
    </p:spTree>
    <p:extLst>
      <p:ext uri="{BB962C8B-B14F-4D97-AF65-F5344CB8AC3E}">
        <p14:creationId xmlns:p14="http://schemas.microsoft.com/office/powerpoint/2010/main" val="185646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5D92DD-1138-4F62-8B03-49AA0D484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Proč prevence, když umíme nemoci léčit?</a:t>
            </a:r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9567C0-56EB-40B8-B557-669B810F6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000"/>
              <a:t>Účinná prevence snižuje incidenci a prevalenci závažných onemocnění.</a:t>
            </a:r>
          </a:p>
          <a:p>
            <a:r>
              <a:rPr lang="cs-CZ" sz="2000"/>
              <a:t>Léčba má ve většině případů vedlejší následky, kterým se lze vyhnout prostřednictvím účinné prevence a ochrany zdraví</a:t>
            </a:r>
          </a:p>
          <a:p>
            <a:r>
              <a:rPr lang="cs-CZ" sz="2000"/>
              <a:t>Trvale zdravý jedinec je ekonomicky aktivní </a:t>
            </a:r>
          </a:p>
          <a:p>
            <a:r>
              <a:rPr lang="cs-CZ" sz="2000"/>
              <a:t>Trvale zdravý jedinec je méně vnímavý vůči společenským, kulturním a jiným diferenciacím</a:t>
            </a:r>
          </a:p>
          <a:p>
            <a:r>
              <a:rPr lang="cs-CZ" sz="2000"/>
              <a:t>Uspokojivé životní prostředí dobře plní funkce produkční, rekreační i regenerační</a:t>
            </a:r>
          </a:p>
          <a:p>
            <a:pPr marL="0" indent="0">
              <a:buNone/>
            </a:pPr>
            <a:r>
              <a:rPr lang="cs-CZ" sz="2000" i="1"/>
              <a:t>Nulová varianta znamená narůstající náklady na medicínské technologie, jejichž možnosti mohou být (jednou) vyčerpány (srov. objev antibiotik a současné rezistence; srov. transplantace orgánů a etické otázky).</a:t>
            </a:r>
            <a:endParaRPr lang="cs-CZ" sz="2000"/>
          </a:p>
          <a:p>
            <a:endParaRPr lang="cs-CZ" sz="2000" i="1"/>
          </a:p>
        </p:txBody>
      </p:sp>
    </p:spTree>
    <p:extLst>
      <p:ext uri="{BB962C8B-B14F-4D97-AF65-F5344CB8AC3E}">
        <p14:creationId xmlns:p14="http://schemas.microsoft.com/office/powerpoint/2010/main" val="5603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C721B-AFD2-4ADD-A1B6-9094DF3B6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Zdraví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E598AB-1E78-4FC1-ACB0-C24ABE962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Stav úplné tělesné, duševní a sociální pohody, nejenom nepřítomnost nemoci nebo vady (WHO, 1948)</a:t>
            </a:r>
          </a:p>
          <a:p>
            <a:r>
              <a:rPr lang="cs-CZ" dirty="0"/>
              <a:t>Zdraví nevzniká v nemocnicích, ale všude tam, kde lidé žijí a pracují, odpočívají a stárnou.</a:t>
            </a:r>
            <a:endParaRPr lang="cs-CZ" dirty="0">
              <a:cs typeface="Calibri"/>
            </a:endParaRPr>
          </a:p>
          <a:p>
            <a:r>
              <a:rPr lang="cs-CZ" dirty="0"/>
              <a:t>Těžiště péče o zdraví</a:t>
            </a:r>
            <a:endParaRPr lang="cs-CZ" dirty="0">
              <a:cs typeface="Calibri"/>
            </a:endParaRPr>
          </a:p>
          <a:p>
            <a:pPr marL="914400" lvl="1" indent="-457200">
              <a:buAutoNum type="arabicPeriod"/>
            </a:pPr>
            <a:r>
              <a:rPr lang="cs-CZ" dirty="0"/>
              <a:t>zdravotní výchova</a:t>
            </a:r>
            <a:endParaRPr lang="cs-CZ" dirty="0">
              <a:cs typeface="Calibri"/>
            </a:endParaRPr>
          </a:p>
          <a:p>
            <a:pPr marL="914400" lvl="1" indent="-457200">
              <a:buAutoNum type="arabicPeriod"/>
            </a:pPr>
            <a:r>
              <a:rPr lang="cs-CZ" dirty="0"/>
              <a:t>prevence nemocí</a:t>
            </a:r>
            <a:endParaRPr lang="cs-CZ" dirty="0">
              <a:cs typeface="Calibri"/>
            </a:endParaRPr>
          </a:p>
          <a:p>
            <a:pPr marL="914400" lvl="1" indent="-457200">
              <a:buAutoNum type="arabicPeriod"/>
            </a:pPr>
            <a:r>
              <a:rPr lang="cs-CZ" dirty="0"/>
              <a:t>ochrana a podpora zdraví</a:t>
            </a:r>
            <a:endParaRPr lang="cs-CZ" dirty="0" err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983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F3B41-8669-4A9D-9E42-86666D624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Ochrana a podpora zdraví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990E26-0945-4CA9-8DC9-B99115122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b="1" dirty="0"/>
              <a:t>Ochrana zdraví:</a:t>
            </a:r>
            <a:r>
              <a:rPr lang="cs-CZ" dirty="0"/>
              <a:t> souhrn činností a opatření k </a:t>
            </a:r>
            <a:r>
              <a:rPr lang="cs-CZ" b="1" dirty="0"/>
              <a:t>vytváření </a:t>
            </a:r>
            <a:r>
              <a:rPr lang="cs-CZ" dirty="0"/>
              <a:t>a ochraně zdravých životních a pracovních </a:t>
            </a:r>
            <a:r>
              <a:rPr lang="cs-CZ" b="1" dirty="0"/>
              <a:t>podmínek </a:t>
            </a:r>
            <a:r>
              <a:rPr lang="cs-CZ" dirty="0"/>
              <a:t>směřujících k prevenci infekčních a neinfekčních onemocnění</a:t>
            </a:r>
          </a:p>
          <a:p>
            <a:r>
              <a:rPr lang="cs-CZ" b="1" dirty="0"/>
              <a:t>Podpora zdraví: souhrn činností</a:t>
            </a:r>
            <a:r>
              <a:rPr lang="cs-CZ" dirty="0"/>
              <a:t> pomáhajících lidem</a:t>
            </a:r>
            <a:r>
              <a:rPr lang="cs-CZ" b="1" dirty="0"/>
              <a:t> </a:t>
            </a:r>
            <a:r>
              <a:rPr lang="cs-CZ" dirty="0"/>
              <a:t>posilovat a zlepšovat své zdraví a kontrolovat své determinanty nemocí</a:t>
            </a:r>
            <a:endParaRPr lang="cs-CZ" dirty="0">
              <a:cs typeface="Calibri"/>
            </a:endParaRPr>
          </a:p>
          <a:p>
            <a:r>
              <a:rPr lang="cs-CZ" dirty="0"/>
              <a:t>Zúčastněné sektory: zdravotnictví, životní prostředí, místní rozvoj, zemědělství, průmysl, obchod, práce a sociální problematika, doprava, kultura, obrana a vnitro, školství, sport</a:t>
            </a: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507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všechno je prevence (některé příklady)?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>
                <a:cs typeface="Calibri"/>
              </a:rPr>
              <a:t>Úprava vody na vodu pitnou</a:t>
            </a:r>
          </a:p>
          <a:p>
            <a:r>
              <a:rPr lang="cs-CZ" dirty="0">
                <a:cs typeface="Calibri"/>
              </a:rPr>
              <a:t>Mikroklima v učebnách, studovnách, v kulturních zařízeních, nemocničních pokojích</a:t>
            </a:r>
          </a:p>
          <a:p>
            <a:r>
              <a:rPr lang="cs-CZ">
                <a:cs typeface="Calibri"/>
              </a:rPr>
              <a:t>Vývoj potravinářských technologií</a:t>
            </a:r>
          </a:p>
          <a:p>
            <a:r>
              <a:rPr lang="cs-CZ" dirty="0">
                <a:cs typeface="Calibri"/>
              </a:rPr>
              <a:t>Design a bezpečnost  výrobků (hlučnost, zamezení expozice nebezpečným chemickým látkám, zvl. Požadavky na výrobky pro děti do 3 let)</a:t>
            </a:r>
          </a:p>
          <a:p>
            <a:r>
              <a:rPr lang="cs-CZ" dirty="0">
                <a:cs typeface="Calibri"/>
              </a:rPr>
              <a:t>Tvrzení o výrobcích (zakázaná léčebná </a:t>
            </a:r>
            <a:r>
              <a:rPr lang="cs-CZ">
                <a:cs typeface="Calibri"/>
              </a:rPr>
              <a:t>tvrzení o potravinách, reklama</a:t>
            </a:r>
            <a:r>
              <a:rPr lang="cs-CZ" dirty="0">
                <a:cs typeface="Calibri"/>
              </a:rPr>
              <a:t> propagující náhrady mateřského mléka)</a:t>
            </a:r>
          </a:p>
          <a:p>
            <a:r>
              <a:rPr lang="cs-CZ">
                <a:cs typeface="Calibri"/>
              </a:rPr>
              <a:t>A mnoho</a:t>
            </a:r>
            <a:r>
              <a:rPr lang="cs-CZ" dirty="0">
                <a:cs typeface="Calibri"/>
              </a:rPr>
              <a:t> dalšího...</a:t>
            </a:r>
          </a:p>
        </p:txBody>
      </p:sp>
    </p:spTree>
    <p:extLst>
      <p:ext uri="{BB962C8B-B14F-4D97-AF65-F5344CB8AC3E}">
        <p14:creationId xmlns:p14="http://schemas.microsoft.com/office/powerpoint/2010/main" val="178944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2D70A2-AA75-46D8-9205-E17BEEC20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Prevence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684D299B-AE33-4636-AAE9-F464DCE079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219565"/>
              </p:ext>
            </p:extLst>
          </p:nvPr>
        </p:nvGraphicFramePr>
        <p:xfrm>
          <a:off x="838200" y="1825625"/>
          <a:ext cx="965834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974">
                  <a:extLst>
                    <a:ext uri="{9D8B030D-6E8A-4147-A177-3AD203B41FA5}">
                      <a16:colId xmlns:a16="http://schemas.microsoft.com/office/drawing/2014/main" val="3814140610"/>
                    </a:ext>
                  </a:extLst>
                </a:gridCol>
                <a:gridCol w="4495799">
                  <a:extLst>
                    <a:ext uri="{9D8B030D-6E8A-4147-A177-3AD203B41FA5}">
                      <a16:colId xmlns:a16="http://schemas.microsoft.com/office/drawing/2014/main" val="2541095855"/>
                    </a:ext>
                  </a:extLst>
                </a:gridCol>
                <a:gridCol w="2314575">
                  <a:extLst>
                    <a:ext uri="{9D8B030D-6E8A-4147-A177-3AD203B41FA5}">
                      <a16:colId xmlns:a16="http://schemas.microsoft.com/office/drawing/2014/main" val="1017698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/>
                        <a:t>Typ prevence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/>
                        <a:t>Náplň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/>
                        <a:t>Gesce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136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/>
                        <a:t>Primární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/>
                        <a:t>Ovlivňování determinant nemocí a snižování zdravotních rizik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 err="1"/>
                        <a:t>MZd</a:t>
                      </a:r>
                      <a:r>
                        <a:rPr lang="cs-CZ" sz="2400"/>
                        <a:t>, MŽP, </a:t>
                      </a:r>
                      <a:r>
                        <a:rPr lang="cs-CZ" sz="2400" err="1"/>
                        <a:t>MZe</a:t>
                      </a:r>
                      <a:r>
                        <a:rPr lang="cs-CZ" sz="2400"/>
                        <a:t>, MPSV, MŠMT...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446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/>
                        <a:t>Sekundární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/>
                        <a:t>Preventivní prohlídky, screeningové programy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 err="1"/>
                        <a:t>MZd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79830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2400"/>
                        <a:t>Terciární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2400"/>
                        <a:t>Léčení nemocí a zmírňování jejich následků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2400" err="1"/>
                        <a:t>MZd</a:t>
                      </a:r>
                      <a:r>
                        <a:rPr lang="cs-CZ" sz="2400"/>
                        <a:t>, MPSV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38325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2400"/>
                        <a:t>Kvartérní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2400"/>
                        <a:t>Zmírnění dopadů nepotřebných nebo nadměrných léčebných intervencí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2400" err="1"/>
                        <a:t>MZd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961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68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91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19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Vybrané kampaně WHO</a:t>
            </a:r>
          </a:p>
        </p:txBody>
      </p:sp>
      <p:sp>
        <p:nvSpPr>
          <p:cNvPr id="194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http://breathelife2030.org/wp-content/uploads/2017/01/80-OF-COUNTRIES-english.png"/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" r="1350" b="-3"/>
          <a:stretch/>
        </p:blipFill>
        <p:spPr bwMode="auto"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0574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i="1" dirty="0" err="1">
                <a:solidFill>
                  <a:srgbClr val="000000"/>
                </a:solidFill>
              </a:rPr>
              <a:t>BreatheLife</a:t>
            </a:r>
            <a:r>
              <a:rPr lang="en-US" sz="2000" b="1" i="1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mobilizuje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města</a:t>
            </a:r>
            <a:r>
              <a:rPr lang="en-US" sz="2000" dirty="0">
                <a:solidFill>
                  <a:srgbClr val="000000"/>
                </a:solidFill>
              </a:rPr>
              <a:t> a </a:t>
            </a:r>
            <a:r>
              <a:rPr lang="en-US" sz="2000" dirty="0" err="1">
                <a:solidFill>
                  <a:srgbClr val="000000"/>
                </a:solidFill>
              </a:rPr>
              <a:t>jednotlivce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ochranu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našeho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zdraví</a:t>
            </a:r>
            <a:r>
              <a:rPr lang="en-US" sz="2000" dirty="0">
                <a:solidFill>
                  <a:srgbClr val="000000"/>
                </a:solidFill>
              </a:rPr>
              <a:t> a </a:t>
            </a:r>
            <a:r>
              <a:rPr lang="en-US" sz="2000" dirty="0" err="1">
                <a:solidFill>
                  <a:srgbClr val="000000"/>
                </a:solidFill>
              </a:rPr>
              <a:t>planety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před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účinky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znečištění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ovzduší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</a:p>
          <a:p>
            <a:r>
              <a:rPr lang="en-US" sz="2000" dirty="0" err="1">
                <a:solidFill>
                  <a:srgbClr val="000000"/>
                </a:solidFill>
              </a:rPr>
              <a:t>Primární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prevence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967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3" name="Picture 192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6094105" y="802955"/>
            <a:ext cx="4977976" cy="14540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Vybrané kampaně WHO</a:t>
            </a:r>
          </a:p>
        </p:txBody>
      </p:sp>
      <p:sp>
        <p:nvSpPr>
          <p:cNvPr id="19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http://www.who.int/antimicrobial-resistance/FOS-Infographic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29349" y="2480048"/>
            <a:ext cx="3661831" cy="1918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0574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err="1">
                <a:solidFill>
                  <a:srgbClr val="000000"/>
                </a:solidFill>
              </a:rPr>
              <a:t>Rezistence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antibiotika</a:t>
            </a:r>
            <a:r>
              <a:rPr lang="en-US" sz="2000" dirty="0">
                <a:solidFill>
                  <a:srgbClr val="000000"/>
                </a:solidFill>
              </a:rPr>
              <a:t>: </a:t>
            </a:r>
            <a:r>
              <a:rPr lang="en-US" sz="2000" dirty="0" err="1">
                <a:solidFill>
                  <a:srgbClr val="000000"/>
                </a:solidFill>
              </a:rPr>
              <a:t>nová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doporučení</a:t>
            </a:r>
            <a:r>
              <a:rPr lang="en-US" sz="2000" dirty="0">
                <a:solidFill>
                  <a:srgbClr val="000000"/>
                </a:solidFill>
              </a:rPr>
              <a:t> WHO se </a:t>
            </a:r>
            <a:r>
              <a:rPr lang="en-US" sz="2000" dirty="0" err="1">
                <a:solidFill>
                  <a:srgbClr val="000000"/>
                </a:solidFill>
              </a:rPr>
              <a:t>snaží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dopomoci</a:t>
            </a:r>
            <a:r>
              <a:rPr lang="en-US" sz="2000" dirty="0">
                <a:solidFill>
                  <a:srgbClr val="000000"/>
                </a:solidFill>
              </a:rPr>
              <a:t> k </a:t>
            </a:r>
            <a:r>
              <a:rPr lang="en-US" sz="2000" dirty="0" err="1">
                <a:solidFill>
                  <a:srgbClr val="000000"/>
                </a:solidFill>
              </a:rPr>
              <a:t>udržení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účinnosti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antibiotik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užívaných</a:t>
            </a:r>
            <a:r>
              <a:rPr lang="en-US" sz="2000" dirty="0">
                <a:solidFill>
                  <a:srgbClr val="000000"/>
                </a:solidFill>
              </a:rPr>
              <a:t> v </a:t>
            </a:r>
            <a:r>
              <a:rPr lang="en-US" sz="2000" dirty="0" err="1">
                <a:solidFill>
                  <a:srgbClr val="000000"/>
                </a:solidFill>
              </a:rPr>
              <a:t>humánní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medicíně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prostřednictvím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omezení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zbytného</a:t>
            </a:r>
            <a:r>
              <a:rPr lang="en-US" sz="2000" dirty="0">
                <a:solidFill>
                  <a:srgbClr val="000000"/>
                </a:solidFill>
              </a:rPr>
              <a:t> </a:t>
            </a:r>
            <a:r>
              <a:rPr lang="en-US" sz="2000" dirty="0" err="1">
                <a:solidFill>
                  <a:srgbClr val="000000"/>
                </a:solidFill>
              </a:rPr>
              <a:t>používání</a:t>
            </a:r>
            <a:r>
              <a:rPr lang="en-US" sz="2000" dirty="0">
                <a:solidFill>
                  <a:srgbClr val="000000"/>
                </a:solidFill>
              </a:rPr>
              <a:t> u </a:t>
            </a:r>
            <a:r>
              <a:rPr lang="en-US" sz="2000" dirty="0" err="1">
                <a:solidFill>
                  <a:srgbClr val="000000"/>
                </a:solidFill>
              </a:rPr>
              <a:t>zvířat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</a:p>
          <a:p>
            <a:r>
              <a:rPr lang="en-US" sz="2000" dirty="0" err="1">
                <a:solidFill>
                  <a:srgbClr val="000000"/>
                </a:solidFill>
              </a:rPr>
              <a:t>Primární</a:t>
            </a:r>
            <a:r>
              <a:rPr lang="en-US" sz="2000" dirty="0">
                <a:solidFill>
                  <a:srgbClr val="000000"/>
                </a:solidFill>
              </a:rPr>
              <a:t> a </a:t>
            </a:r>
            <a:r>
              <a:rPr lang="en-US" sz="2000" dirty="0" err="1">
                <a:solidFill>
                  <a:srgbClr val="000000"/>
                </a:solidFill>
              </a:rPr>
              <a:t>terciární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prevence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90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3" name="Picture 192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Vybrané kampaně WHO</a:t>
            </a:r>
          </a:p>
        </p:txBody>
      </p:sp>
      <p:sp>
        <p:nvSpPr>
          <p:cNvPr id="19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074" name="Picture 2" descr="http://www.who.int/cardiovascular_diseases/GHI_logo_310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29349" y="2257864"/>
            <a:ext cx="3661831" cy="236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0574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„Global Hearts“ je </a:t>
            </a:r>
            <a:r>
              <a:rPr lang="en-US" sz="2000" dirty="0" err="1">
                <a:solidFill>
                  <a:srgbClr val="000000"/>
                </a:solidFill>
              </a:rPr>
              <a:t>iniciativa</a:t>
            </a:r>
            <a:r>
              <a:rPr lang="en-US" sz="2000" dirty="0">
                <a:solidFill>
                  <a:srgbClr val="000000"/>
                </a:solidFill>
              </a:rPr>
              <a:t>  k </a:t>
            </a:r>
            <a:r>
              <a:rPr lang="en-US" sz="2000" dirty="0" err="1">
                <a:solidFill>
                  <a:srgbClr val="000000"/>
                </a:solidFill>
              </a:rPr>
              <a:t>odvrácení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globální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hrozby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kardiovaskulárních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nemocí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světově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nejčastější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příčiny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úmrtí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</a:p>
          <a:p>
            <a:r>
              <a:rPr lang="en-US" sz="2000" dirty="0" err="1">
                <a:solidFill>
                  <a:srgbClr val="000000"/>
                </a:solidFill>
              </a:rPr>
              <a:t>Sekundární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prevence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1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Vybrané kampaně WHO</a:t>
            </a:r>
          </a:p>
        </p:txBody>
      </p:sp>
      <p:sp>
        <p:nvSpPr>
          <p:cNvPr id="13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brázek 4" descr="Women's &lt;strong&gt;Health&lt;/strong&gt; in Politics">
            <a:extLst>
              <a:ext uri="{FF2B5EF4-FFF2-40B4-BE49-F238E27FC236}">
                <a16:creationId xmlns:a16="http://schemas.microsoft.com/office/drawing/2014/main" id="{5A6BD061-DEE4-4AAE-B921-B4D70752B3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93" r="591" b="3"/>
          <a:stretch/>
        </p:blipFill>
        <p:spPr>
          <a:xfrm>
            <a:off x="487921" y="1629089"/>
            <a:ext cx="3544687" cy="3620021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0574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„WHO's Global School Health Initiative“, </a:t>
            </a:r>
            <a:r>
              <a:rPr lang="en-US" sz="2000" dirty="0" err="1">
                <a:solidFill>
                  <a:srgbClr val="000000"/>
                </a:solidFill>
              </a:rPr>
              <a:t>též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jako</a:t>
            </a:r>
            <a:r>
              <a:rPr lang="en-US" sz="2000" dirty="0">
                <a:solidFill>
                  <a:srgbClr val="000000"/>
                </a:solidFill>
              </a:rPr>
              <a:t> „</a:t>
            </a:r>
            <a:r>
              <a:rPr lang="en-US" sz="2000" dirty="0" err="1">
                <a:solidFill>
                  <a:srgbClr val="000000"/>
                </a:solidFill>
              </a:rPr>
              <a:t>Škola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podporující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zdraví</a:t>
            </a:r>
            <a:r>
              <a:rPr lang="en-US" sz="2000" dirty="0">
                <a:solidFill>
                  <a:srgbClr val="000000"/>
                </a:solidFill>
              </a:rPr>
              <a:t>“:  </a:t>
            </a:r>
            <a:r>
              <a:rPr lang="en-US" sz="2000" dirty="0" err="1">
                <a:solidFill>
                  <a:srgbClr val="000000"/>
                </a:solidFill>
              </a:rPr>
              <a:t>Iniciativa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usilující</a:t>
            </a:r>
            <a:r>
              <a:rPr lang="en-US" sz="2000" dirty="0">
                <a:solidFill>
                  <a:srgbClr val="000000"/>
                </a:solidFill>
              </a:rPr>
              <a:t> o </a:t>
            </a:r>
            <a:r>
              <a:rPr lang="en-US" sz="2000" dirty="0" err="1">
                <a:solidFill>
                  <a:srgbClr val="000000"/>
                </a:solidFill>
              </a:rPr>
              <a:t>posílení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zdraví</a:t>
            </a:r>
            <a:r>
              <a:rPr lang="en-US" sz="2000" dirty="0">
                <a:solidFill>
                  <a:srgbClr val="000000"/>
                </a:solidFill>
              </a:rPr>
              <a:t> a </a:t>
            </a:r>
            <a:r>
              <a:rPr lang="en-US" sz="2000" dirty="0" err="1">
                <a:solidFill>
                  <a:srgbClr val="000000"/>
                </a:solidFill>
              </a:rPr>
              <a:t>vzdělávacích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aktivit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místní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národní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regionální</a:t>
            </a:r>
            <a:r>
              <a:rPr lang="en-US" sz="2000" dirty="0">
                <a:solidFill>
                  <a:srgbClr val="000000"/>
                </a:solidFill>
              </a:rPr>
              <a:t> a </a:t>
            </a:r>
            <a:r>
              <a:rPr lang="en-US" sz="2000" dirty="0" err="1">
                <a:solidFill>
                  <a:srgbClr val="000000"/>
                </a:solidFill>
              </a:rPr>
              <a:t>globální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úrovni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  <a:r>
              <a:rPr lang="en-US" sz="2000" dirty="0" err="1">
                <a:solidFill>
                  <a:srgbClr val="000000"/>
                </a:solidFill>
              </a:rPr>
              <a:t>Cílem</a:t>
            </a:r>
            <a:r>
              <a:rPr lang="en-US" sz="2000" dirty="0">
                <a:solidFill>
                  <a:srgbClr val="000000"/>
                </a:solidFill>
              </a:rPr>
              <a:t> je </a:t>
            </a:r>
            <a:r>
              <a:rPr lang="en-US" sz="2000" dirty="0" err="1">
                <a:solidFill>
                  <a:srgbClr val="000000"/>
                </a:solidFill>
              </a:rPr>
              <a:t>zlepšit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zdraví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studentů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personálu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školy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rodin</a:t>
            </a:r>
            <a:r>
              <a:rPr lang="en-US" sz="2000" dirty="0">
                <a:solidFill>
                  <a:srgbClr val="000000"/>
                </a:solidFill>
              </a:rPr>
              <a:t> a </a:t>
            </a:r>
            <a:r>
              <a:rPr lang="en-US" sz="2000" dirty="0" err="1">
                <a:solidFill>
                  <a:srgbClr val="000000"/>
                </a:solidFill>
              </a:rPr>
              <a:t>dalších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členů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komunity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prostřednictvím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škol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</a:p>
          <a:p>
            <a:r>
              <a:rPr lang="en-US" sz="2000" dirty="0" err="1">
                <a:solidFill>
                  <a:srgbClr val="000000"/>
                </a:solidFill>
              </a:rPr>
              <a:t>Primární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prevence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391</Words>
  <Application>Microsoft Office PowerPoint</Application>
  <PresentationFormat>Širokoúhlá obrazovka</PresentationFormat>
  <Paragraphs>64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Typy prevence</vt:lpstr>
      <vt:lpstr>Zdraví</vt:lpstr>
      <vt:lpstr>Ochrana a podpora zdraví</vt:lpstr>
      <vt:lpstr>Co všechno je prevence (některé příklady)?</vt:lpstr>
      <vt:lpstr>Prevence</vt:lpstr>
      <vt:lpstr>Vybrané kampaně WHO</vt:lpstr>
      <vt:lpstr>Prezentace aplikace PowerPoint</vt:lpstr>
      <vt:lpstr>Vybrané kampaně WHO</vt:lpstr>
      <vt:lpstr>Vybrané kampaně WHO</vt:lpstr>
      <vt:lpstr>Vybrané kampaně WHO</vt:lpstr>
      <vt:lpstr>Vybrané kampaně WHO</vt:lpstr>
      <vt:lpstr>Proč prevence, když umíme nemoci léčit?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prevence Hodnocení zdravotních rizik</dc:title>
  <dc:creator/>
  <cp:lastModifiedBy/>
  <cp:revision>201</cp:revision>
  <dcterms:modified xsi:type="dcterms:W3CDTF">2019-02-21T12:55:08Z</dcterms:modified>
</cp:coreProperties>
</file>