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340" r:id="rId5"/>
    <p:sldId id="259" r:id="rId6"/>
    <p:sldId id="302" r:id="rId7"/>
    <p:sldId id="303" r:id="rId8"/>
    <p:sldId id="341" r:id="rId9"/>
    <p:sldId id="260" r:id="rId10"/>
    <p:sldId id="304" r:id="rId11"/>
    <p:sldId id="342" r:id="rId12"/>
    <p:sldId id="261" r:id="rId13"/>
    <p:sldId id="343" r:id="rId14"/>
    <p:sldId id="262" r:id="rId15"/>
    <p:sldId id="305" r:id="rId16"/>
    <p:sldId id="306" r:id="rId17"/>
    <p:sldId id="344" r:id="rId18"/>
    <p:sldId id="263" r:id="rId19"/>
    <p:sldId id="345" r:id="rId20"/>
    <p:sldId id="265" r:id="rId21"/>
    <p:sldId id="307" r:id="rId22"/>
    <p:sldId id="346" r:id="rId23"/>
    <p:sldId id="266" r:id="rId24"/>
    <p:sldId id="308" r:id="rId25"/>
    <p:sldId id="347" r:id="rId26"/>
    <p:sldId id="267" r:id="rId27"/>
    <p:sldId id="348" r:id="rId28"/>
    <p:sldId id="268" r:id="rId29"/>
    <p:sldId id="349" r:id="rId30"/>
    <p:sldId id="269" r:id="rId31"/>
    <p:sldId id="270" r:id="rId32"/>
    <p:sldId id="309" r:id="rId33"/>
    <p:sldId id="310" r:id="rId34"/>
    <p:sldId id="311" r:id="rId35"/>
    <p:sldId id="312" r:id="rId36"/>
    <p:sldId id="313" r:id="rId37"/>
    <p:sldId id="350" r:id="rId38"/>
    <p:sldId id="271" r:id="rId39"/>
    <p:sldId id="272" r:id="rId40"/>
    <p:sldId id="314" r:id="rId41"/>
    <p:sldId id="273" r:id="rId42"/>
    <p:sldId id="274" r:id="rId43"/>
    <p:sldId id="351" r:id="rId44"/>
    <p:sldId id="275" r:id="rId45"/>
    <p:sldId id="315" r:id="rId46"/>
    <p:sldId id="316" r:id="rId47"/>
    <p:sldId id="352" r:id="rId48"/>
    <p:sldId id="276" r:id="rId49"/>
    <p:sldId id="317" r:id="rId50"/>
    <p:sldId id="353" r:id="rId51"/>
    <p:sldId id="277" r:id="rId52"/>
    <p:sldId id="318" r:id="rId53"/>
    <p:sldId id="323" r:id="rId54"/>
    <p:sldId id="278" r:id="rId55"/>
    <p:sldId id="279" r:id="rId56"/>
    <p:sldId id="354" r:id="rId57"/>
    <p:sldId id="280" r:id="rId58"/>
    <p:sldId id="319" r:id="rId59"/>
    <p:sldId id="320" r:id="rId60"/>
    <p:sldId id="321" r:id="rId61"/>
    <p:sldId id="322" r:id="rId62"/>
    <p:sldId id="281" r:id="rId63"/>
    <p:sldId id="324" r:id="rId64"/>
    <p:sldId id="282" r:id="rId65"/>
    <p:sldId id="283" r:id="rId66"/>
    <p:sldId id="325" r:id="rId67"/>
    <p:sldId id="326" r:id="rId68"/>
    <p:sldId id="327" r:id="rId69"/>
    <p:sldId id="328" r:id="rId70"/>
    <p:sldId id="284" r:id="rId71"/>
    <p:sldId id="285" r:id="rId72"/>
    <p:sldId id="286" r:id="rId73"/>
    <p:sldId id="287" r:id="rId74"/>
    <p:sldId id="288" r:id="rId75"/>
    <p:sldId id="329" r:id="rId76"/>
    <p:sldId id="330" r:id="rId77"/>
    <p:sldId id="331" r:id="rId78"/>
    <p:sldId id="289" r:id="rId79"/>
    <p:sldId id="332" r:id="rId80"/>
    <p:sldId id="290" r:id="rId81"/>
    <p:sldId id="333" r:id="rId82"/>
    <p:sldId id="291" r:id="rId83"/>
    <p:sldId id="292" r:id="rId84"/>
    <p:sldId id="293" r:id="rId85"/>
    <p:sldId id="294" r:id="rId86"/>
    <p:sldId id="295" r:id="rId87"/>
    <p:sldId id="296" r:id="rId88"/>
    <p:sldId id="334" r:id="rId89"/>
    <p:sldId id="297" r:id="rId90"/>
    <p:sldId id="336" r:id="rId91"/>
    <p:sldId id="335" r:id="rId92"/>
    <p:sldId id="338" r:id="rId93"/>
    <p:sldId id="298" r:id="rId94"/>
    <p:sldId id="337" r:id="rId95"/>
    <p:sldId id="339" r:id="rId96"/>
    <p:sldId id="299" r:id="rId97"/>
    <p:sldId id="300" r:id="rId98"/>
    <p:sldId id="301" r:id="rId99"/>
  </p:sldIdLst>
  <p:sldSz cx="9144000" cy="6858000" type="screen4x3"/>
  <p:notesSz cx="6858000" cy="9144000"/>
  <p:custDataLst>
    <p:tags r:id="rId100"/>
  </p:custData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84" y="4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dpis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2" name="Podnadpis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5169D-635E-423B-A379-006CB3BD30EF}" type="datetimeFigureOut">
              <a:rPr lang="cs-CZ" smtClean="0"/>
              <a:pPr/>
              <a:t>16.05.2019</a:t>
            </a:fld>
            <a:endParaRPr lang="cs-CZ"/>
          </a:p>
        </p:txBody>
      </p:sp>
      <p:sp>
        <p:nvSpPr>
          <p:cNvPr id="20" name="Zástupný symbol pro zápatí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A425-9369-4EA3-AA98-5BCC70AA04F1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Elipsa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Elipsa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5169D-635E-423B-A379-006CB3BD30EF}" type="datetimeFigureOut">
              <a:rPr lang="cs-CZ" smtClean="0"/>
              <a:pPr/>
              <a:t>16.05.2019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A425-9369-4EA3-AA98-5BCC70AA04F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5169D-635E-423B-A379-006CB3BD30EF}" type="datetimeFigureOut">
              <a:rPr lang="cs-CZ" smtClean="0"/>
              <a:pPr/>
              <a:t>16.05.2019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A425-9369-4EA3-AA98-5BCC70AA04F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5169D-635E-423B-A379-006CB3BD30EF}" type="datetimeFigureOut">
              <a:rPr lang="cs-CZ" smtClean="0"/>
              <a:pPr/>
              <a:t>16.05.2019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A425-9369-4EA3-AA98-5BCC70AA04F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5169D-635E-423B-A379-006CB3BD30EF}" type="datetimeFigureOut">
              <a:rPr lang="cs-CZ" smtClean="0"/>
              <a:pPr/>
              <a:t>16.05.2019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A425-9369-4EA3-AA98-5BCC70AA04F1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Obdélník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Elipsa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Elipsa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5169D-635E-423B-A379-006CB3BD30EF}" type="datetimeFigureOut">
              <a:rPr lang="cs-CZ" smtClean="0"/>
              <a:pPr/>
              <a:t>16.05.2019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A425-9369-4EA3-AA98-5BCC70AA04F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5169D-635E-423B-A379-006CB3BD30EF}" type="datetimeFigureOut">
              <a:rPr lang="cs-CZ" smtClean="0"/>
              <a:pPr/>
              <a:t>16.05.2019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A425-9369-4EA3-AA98-5BCC70AA04F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5169D-635E-423B-A379-006CB3BD30EF}" type="datetimeFigureOut">
              <a:rPr lang="cs-CZ" smtClean="0"/>
              <a:pPr/>
              <a:t>16.05.2019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A425-9369-4EA3-AA98-5BCC70AA04F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5169D-635E-423B-A379-006CB3BD30EF}" type="datetimeFigureOut">
              <a:rPr lang="cs-CZ" smtClean="0"/>
              <a:pPr/>
              <a:t>16.05.2019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A425-9369-4EA3-AA98-5BCC70AA04F1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6" name="Obdélník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5169D-635E-423B-A379-006CB3BD30EF}" type="datetimeFigureOut">
              <a:rPr lang="cs-CZ" smtClean="0"/>
              <a:pPr/>
              <a:t>16.05.2019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A425-9369-4EA3-AA98-5BCC70AA04F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5169D-635E-423B-A379-006CB3BD30EF}" type="datetimeFigureOut">
              <a:rPr lang="cs-CZ" smtClean="0"/>
              <a:pPr/>
              <a:t>16.05.2019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A425-9369-4EA3-AA98-5BCC70AA04F1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  <p:sp>
        <p:nvSpPr>
          <p:cNvPr id="9" name="Vývojový diagram: postup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Vývojový diagram: postup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ýseč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Elipsa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rstenec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Zástupný symbol pro nadpis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24" name="Zástupný symbol pro datum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F6D5169D-635E-423B-A379-006CB3BD30EF}" type="datetimeFigureOut">
              <a:rPr lang="cs-CZ" smtClean="0"/>
              <a:pPr/>
              <a:t>16.05.2019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cs-CZ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8059A425-9369-4EA3-AA98-5BCC70AA04F1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5" name="Obdélník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NÁDORY KŮŽE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32560" y="2420888"/>
            <a:ext cx="7406640" cy="3168352"/>
          </a:xfrm>
        </p:spPr>
        <p:txBody>
          <a:bodyPr/>
          <a:lstStyle/>
          <a:p>
            <a:r>
              <a:rPr lang="cs-CZ" dirty="0" smtClean="0"/>
              <a:t>MUDr. Jitka </a:t>
            </a:r>
            <a:r>
              <a:rPr lang="cs-CZ" dirty="0" err="1" smtClean="0"/>
              <a:t>Kyclová</a:t>
            </a:r>
            <a:r>
              <a:rPr lang="cs-CZ" dirty="0" smtClean="0"/>
              <a:t>, ÚPA FN Brno</a:t>
            </a:r>
            <a:endParaRPr lang="cs-CZ" dirty="0"/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condyloma-11886-96-he-2,5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237" y="764704"/>
            <a:ext cx="8640763" cy="55006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06090"/>
          </a:xfrm>
        </p:spPr>
        <p:txBody>
          <a:bodyPr>
            <a:normAutofit/>
          </a:bodyPr>
          <a:lstStyle/>
          <a:p>
            <a:r>
              <a:rPr lang="cs-CZ" sz="4000" dirty="0" smtClean="0"/>
              <a:t> NÁDORY EPIDERMIS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052736"/>
            <a:ext cx="7498080" cy="5616624"/>
          </a:xfrm>
        </p:spPr>
        <p:txBody>
          <a:bodyPr numCol="1">
            <a:normAutofit lnSpcReduction="10000"/>
          </a:bodyPr>
          <a:lstStyle/>
          <a:p>
            <a:pPr>
              <a:buNone/>
            </a:pPr>
            <a:r>
              <a:rPr lang="cs-CZ" sz="2400" dirty="0" smtClean="0"/>
              <a:t>BENIGNÍ</a:t>
            </a:r>
          </a:p>
          <a:p>
            <a:r>
              <a:rPr lang="cs-CZ" sz="2400" dirty="0" err="1" smtClean="0"/>
              <a:t>verruca</a:t>
            </a:r>
            <a:r>
              <a:rPr lang="cs-CZ" sz="2400" dirty="0" smtClean="0"/>
              <a:t> </a:t>
            </a:r>
            <a:r>
              <a:rPr lang="cs-CZ" sz="2400" dirty="0" err="1" smtClean="0"/>
              <a:t>vulgaris</a:t>
            </a:r>
            <a:endParaRPr lang="cs-CZ" sz="2400" dirty="0" smtClean="0"/>
          </a:p>
          <a:p>
            <a:r>
              <a:rPr lang="cs-CZ" sz="2400" dirty="0" err="1" smtClean="0"/>
              <a:t>condyloma</a:t>
            </a:r>
            <a:r>
              <a:rPr lang="cs-CZ" sz="2400" dirty="0" smtClean="0"/>
              <a:t> </a:t>
            </a:r>
            <a:r>
              <a:rPr lang="cs-CZ" sz="2400" dirty="0" err="1" smtClean="0"/>
              <a:t>acuminatum</a:t>
            </a:r>
            <a:endParaRPr lang="cs-CZ" sz="2400" dirty="0" smtClean="0"/>
          </a:p>
          <a:p>
            <a:r>
              <a:rPr lang="cs-CZ" sz="2400" dirty="0" err="1" smtClean="0">
                <a:solidFill>
                  <a:srgbClr val="FF0000"/>
                </a:solidFill>
              </a:rPr>
              <a:t>molluscum</a:t>
            </a:r>
            <a:r>
              <a:rPr lang="cs-CZ" sz="2400" dirty="0" smtClean="0">
                <a:solidFill>
                  <a:srgbClr val="FF0000"/>
                </a:solidFill>
              </a:rPr>
              <a:t> </a:t>
            </a:r>
            <a:r>
              <a:rPr lang="cs-CZ" sz="2400" dirty="0" err="1" smtClean="0">
                <a:solidFill>
                  <a:srgbClr val="FF0000"/>
                </a:solidFill>
              </a:rPr>
              <a:t>contagiosum</a:t>
            </a:r>
            <a:endParaRPr lang="cs-CZ" sz="2400" dirty="0" smtClean="0">
              <a:solidFill>
                <a:srgbClr val="FF0000"/>
              </a:solidFill>
            </a:endParaRPr>
          </a:p>
          <a:p>
            <a:r>
              <a:rPr lang="cs-CZ" sz="2400" dirty="0" smtClean="0"/>
              <a:t>seborrhoická keratóza</a:t>
            </a:r>
          </a:p>
          <a:p>
            <a:r>
              <a:rPr lang="cs-CZ" sz="2400" dirty="0" err="1" smtClean="0"/>
              <a:t>pseudoepiteliomatózní</a:t>
            </a:r>
            <a:r>
              <a:rPr lang="cs-CZ" sz="2400" dirty="0" smtClean="0"/>
              <a:t> hyperplazie</a:t>
            </a:r>
          </a:p>
          <a:p>
            <a:pPr>
              <a:buNone/>
            </a:pPr>
            <a:endParaRPr lang="cs-CZ" sz="900" dirty="0" smtClean="0"/>
          </a:p>
          <a:p>
            <a:pPr>
              <a:buNone/>
            </a:pPr>
            <a:r>
              <a:rPr lang="cs-CZ" sz="2400" dirty="0" smtClean="0"/>
              <a:t>MALIGNÍ</a:t>
            </a:r>
          </a:p>
          <a:p>
            <a:r>
              <a:rPr lang="cs-CZ" sz="2400" dirty="0" smtClean="0"/>
              <a:t>solární keratóza</a:t>
            </a:r>
          </a:p>
          <a:p>
            <a:r>
              <a:rPr lang="cs-CZ" sz="2400" dirty="0" smtClean="0"/>
              <a:t>m. </a:t>
            </a:r>
            <a:r>
              <a:rPr lang="cs-CZ" sz="2400" dirty="0" err="1" smtClean="0"/>
              <a:t>Bowen</a:t>
            </a:r>
            <a:endParaRPr lang="cs-CZ" sz="2400" dirty="0" smtClean="0"/>
          </a:p>
          <a:p>
            <a:r>
              <a:rPr lang="cs-CZ" sz="2400" dirty="0" err="1" smtClean="0"/>
              <a:t>bowenoidní</a:t>
            </a:r>
            <a:r>
              <a:rPr lang="cs-CZ" sz="2400" dirty="0" smtClean="0"/>
              <a:t> </a:t>
            </a:r>
            <a:r>
              <a:rPr lang="cs-CZ" sz="2400" dirty="0" err="1" smtClean="0"/>
              <a:t>papulóza</a:t>
            </a:r>
            <a:endParaRPr lang="cs-CZ" sz="2400" dirty="0" smtClean="0"/>
          </a:p>
          <a:p>
            <a:r>
              <a:rPr lang="cs-CZ" sz="2400" dirty="0" err="1" smtClean="0"/>
              <a:t>keratoakantom</a:t>
            </a:r>
            <a:endParaRPr lang="cs-CZ" sz="2400" dirty="0" smtClean="0"/>
          </a:p>
          <a:p>
            <a:r>
              <a:rPr lang="cs-CZ" sz="2400" dirty="0" err="1" smtClean="0"/>
              <a:t>bazaliom</a:t>
            </a:r>
            <a:endParaRPr lang="cs-CZ" sz="2400" dirty="0" smtClean="0"/>
          </a:p>
          <a:p>
            <a:r>
              <a:rPr lang="cs-CZ" sz="2400" dirty="0" err="1" smtClean="0"/>
              <a:t>spinocelulární</a:t>
            </a:r>
            <a:r>
              <a:rPr lang="cs-CZ" sz="2400" dirty="0" smtClean="0"/>
              <a:t> karcinom</a:t>
            </a:r>
          </a:p>
          <a:p>
            <a:endParaRPr lang="cs-CZ" sz="2400" dirty="0" smtClean="0"/>
          </a:p>
          <a:p>
            <a:pPr>
              <a:buFont typeface="Arial" pitchFamily="34" charset="0"/>
              <a:buChar char="•"/>
            </a:pPr>
            <a:endParaRPr lang="cs-CZ" sz="2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600888" cy="922114"/>
          </a:xfrm>
        </p:spPr>
        <p:txBody>
          <a:bodyPr>
            <a:normAutofit/>
          </a:bodyPr>
          <a:lstStyle/>
          <a:p>
            <a:r>
              <a:rPr lang="cs-CZ" sz="4000" dirty="0" smtClean="0"/>
              <a:t>3) MOLLUSCUM CONTAGIOSUM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sz="3000" dirty="0" smtClean="0"/>
              <a:t>Etiologie: </a:t>
            </a:r>
            <a:r>
              <a:rPr lang="cs-CZ" sz="3000" dirty="0" err="1" smtClean="0"/>
              <a:t>poxvirus</a:t>
            </a:r>
            <a:endParaRPr lang="cs-CZ" sz="3000" dirty="0" smtClean="0"/>
          </a:p>
          <a:p>
            <a:pPr>
              <a:buNone/>
            </a:pPr>
            <a:endParaRPr lang="cs-CZ" sz="2000" dirty="0" smtClean="0"/>
          </a:p>
          <a:p>
            <a:pPr>
              <a:buNone/>
            </a:pPr>
            <a:r>
              <a:rPr lang="cs-CZ" sz="3000" dirty="0" smtClean="0"/>
              <a:t>Klinika:</a:t>
            </a:r>
          </a:p>
          <a:p>
            <a:pPr>
              <a:buNone/>
            </a:pPr>
            <a:r>
              <a:rPr lang="cs-CZ" sz="3000" dirty="0" smtClean="0"/>
              <a:t>děti</a:t>
            </a:r>
            <a:r>
              <a:rPr lang="en-US" sz="3000" dirty="0" smtClean="0"/>
              <a:t>; </a:t>
            </a:r>
            <a:r>
              <a:rPr lang="cs-CZ" sz="3000" dirty="0" smtClean="0"/>
              <a:t>centrálně vkleslá papule</a:t>
            </a:r>
          </a:p>
          <a:p>
            <a:pPr>
              <a:buNone/>
            </a:pPr>
            <a:endParaRPr lang="cs-CZ" sz="2000" dirty="0" smtClean="0"/>
          </a:p>
          <a:p>
            <a:pPr>
              <a:buNone/>
            </a:pPr>
            <a:r>
              <a:rPr lang="cs-CZ" sz="3000" dirty="0" smtClean="0"/>
              <a:t>Mikroskopický obraz:</a:t>
            </a:r>
          </a:p>
          <a:p>
            <a:r>
              <a:rPr lang="cs-CZ" sz="3000" dirty="0" smtClean="0"/>
              <a:t>epidermis rozšířená, </a:t>
            </a:r>
            <a:r>
              <a:rPr lang="cs-CZ" sz="3000" dirty="0" err="1" smtClean="0"/>
              <a:t>invaginovaná</a:t>
            </a:r>
            <a:endParaRPr lang="cs-CZ" sz="3000" dirty="0" smtClean="0"/>
          </a:p>
          <a:p>
            <a:r>
              <a:rPr lang="cs-CZ" sz="3000" b="1" dirty="0" err="1" smtClean="0"/>
              <a:t>molusková</a:t>
            </a:r>
            <a:r>
              <a:rPr lang="cs-CZ" sz="3000" b="1" dirty="0" smtClean="0"/>
              <a:t> tělíska</a:t>
            </a:r>
            <a:r>
              <a:rPr lang="cs-CZ" sz="3000" dirty="0" smtClean="0"/>
              <a:t> = </a:t>
            </a:r>
            <a:r>
              <a:rPr lang="cs-CZ" sz="3000" dirty="0" err="1" smtClean="0"/>
              <a:t>eosinofilní</a:t>
            </a:r>
            <a:r>
              <a:rPr lang="cs-CZ" sz="3000" dirty="0" smtClean="0"/>
              <a:t> inkluze</a:t>
            </a:r>
          </a:p>
          <a:p>
            <a:pPr>
              <a:buNone/>
            </a:pPr>
            <a:r>
              <a:rPr lang="cs-CZ" sz="3000" dirty="0" smtClean="0"/>
              <a:t>   v cytoplazmě </a:t>
            </a:r>
            <a:r>
              <a:rPr lang="cs-CZ" sz="3000" dirty="0" err="1" smtClean="0"/>
              <a:t>keratinocytů</a:t>
            </a:r>
            <a:r>
              <a:rPr lang="cs-CZ" sz="3000" dirty="0" smtClean="0"/>
              <a:t> </a:t>
            </a:r>
            <a:endParaRPr lang="cs-CZ" sz="3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06090"/>
          </a:xfrm>
        </p:spPr>
        <p:txBody>
          <a:bodyPr>
            <a:normAutofit/>
          </a:bodyPr>
          <a:lstStyle/>
          <a:p>
            <a:r>
              <a:rPr lang="cs-CZ" sz="4000" dirty="0" smtClean="0"/>
              <a:t> NÁDORY EPIDERMIS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052736"/>
            <a:ext cx="7498080" cy="5616624"/>
          </a:xfrm>
        </p:spPr>
        <p:txBody>
          <a:bodyPr numCol="1">
            <a:normAutofit lnSpcReduction="10000"/>
          </a:bodyPr>
          <a:lstStyle/>
          <a:p>
            <a:pPr>
              <a:buNone/>
            </a:pPr>
            <a:r>
              <a:rPr lang="cs-CZ" sz="2400" dirty="0" smtClean="0"/>
              <a:t>BENIGNÍ</a:t>
            </a:r>
          </a:p>
          <a:p>
            <a:r>
              <a:rPr lang="cs-CZ" sz="2400" dirty="0" err="1" smtClean="0"/>
              <a:t>verruca</a:t>
            </a:r>
            <a:r>
              <a:rPr lang="cs-CZ" sz="2400" dirty="0" smtClean="0"/>
              <a:t> </a:t>
            </a:r>
            <a:r>
              <a:rPr lang="cs-CZ" sz="2400" dirty="0" err="1" smtClean="0"/>
              <a:t>vulgaris</a:t>
            </a:r>
            <a:endParaRPr lang="cs-CZ" sz="2400" dirty="0" smtClean="0"/>
          </a:p>
          <a:p>
            <a:r>
              <a:rPr lang="cs-CZ" sz="2400" dirty="0" err="1" smtClean="0"/>
              <a:t>condyloma</a:t>
            </a:r>
            <a:r>
              <a:rPr lang="cs-CZ" sz="2400" dirty="0" smtClean="0"/>
              <a:t> </a:t>
            </a:r>
            <a:r>
              <a:rPr lang="cs-CZ" sz="2400" dirty="0" err="1" smtClean="0"/>
              <a:t>acuminatum</a:t>
            </a:r>
            <a:endParaRPr lang="cs-CZ" sz="2400" dirty="0" smtClean="0"/>
          </a:p>
          <a:p>
            <a:r>
              <a:rPr lang="cs-CZ" sz="2400" dirty="0" err="1" smtClean="0"/>
              <a:t>molluscum</a:t>
            </a:r>
            <a:r>
              <a:rPr lang="cs-CZ" sz="2400" dirty="0" smtClean="0"/>
              <a:t> </a:t>
            </a:r>
            <a:r>
              <a:rPr lang="cs-CZ" sz="2400" dirty="0" err="1" smtClean="0"/>
              <a:t>contagiosum</a:t>
            </a:r>
            <a:endParaRPr lang="cs-CZ" sz="2400" dirty="0" smtClean="0"/>
          </a:p>
          <a:p>
            <a:r>
              <a:rPr lang="cs-CZ" sz="2400" dirty="0" smtClean="0">
                <a:solidFill>
                  <a:srgbClr val="FF0000"/>
                </a:solidFill>
              </a:rPr>
              <a:t>seborrhoická keratóza</a:t>
            </a:r>
          </a:p>
          <a:p>
            <a:r>
              <a:rPr lang="cs-CZ" sz="2400" dirty="0" err="1" smtClean="0"/>
              <a:t>pseudoepiteliomatózní</a:t>
            </a:r>
            <a:r>
              <a:rPr lang="cs-CZ" sz="2400" dirty="0" smtClean="0"/>
              <a:t> hyperplazie</a:t>
            </a:r>
          </a:p>
          <a:p>
            <a:pPr>
              <a:buNone/>
            </a:pPr>
            <a:endParaRPr lang="cs-CZ" sz="900" dirty="0" smtClean="0"/>
          </a:p>
          <a:p>
            <a:pPr>
              <a:buNone/>
            </a:pPr>
            <a:r>
              <a:rPr lang="cs-CZ" sz="2400" dirty="0" smtClean="0"/>
              <a:t>MALIGNÍ</a:t>
            </a:r>
          </a:p>
          <a:p>
            <a:r>
              <a:rPr lang="cs-CZ" sz="2400" dirty="0" smtClean="0"/>
              <a:t>solární keratóza</a:t>
            </a:r>
          </a:p>
          <a:p>
            <a:r>
              <a:rPr lang="cs-CZ" sz="2400" dirty="0" smtClean="0"/>
              <a:t>m. </a:t>
            </a:r>
            <a:r>
              <a:rPr lang="cs-CZ" sz="2400" dirty="0" err="1" smtClean="0"/>
              <a:t>Bowen</a:t>
            </a:r>
            <a:endParaRPr lang="cs-CZ" sz="2400" dirty="0" smtClean="0"/>
          </a:p>
          <a:p>
            <a:r>
              <a:rPr lang="cs-CZ" sz="2400" dirty="0" err="1" smtClean="0"/>
              <a:t>bowenoidní</a:t>
            </a:r>
            <a:r>
              <a:rPr lang="cs-CZ" sz="2400" dirty="0" smtClean="0"/>
              <a:t> </a:t>
            </a:r>
            <a:r>
              <a:rPr lang="cs-CZ" sz="2400" dirty="0" err="1" smtClean="0"/>
              <a:t>papulóza</a:t>
            </a:r>
            <a:endParaRPr lang="cs-CZ" sz="2400" dirty="0" smtClean="0"/>
          </a:p>
          <a:p>
            <a:r>
              <a:rPr lang="cs-CZ" sz="2400" dirty="0" err="1" smtClean="0"/>
              <a:t>keratoakantom</a:t>
            </a:r>
            <a:endParaRPr lang="cs-CZ" sz="2400" dirty="0" smtClean="0"/>
          </a:p>
          <a:p>
            <a:r>
              <a:rPr lang="cs-CZ" sz="2400" dirty="0" err="1" smtClean="0"/>
              <a:t>bazaliom</a:t>
            </a:r>
            <a:endParaRPr lang="cs-CZ" sz="2400" dirty="0" smtClean="0"/>
          </a:p>
          <a:p>
            <a:r>
              <a:rPr lang="cs-CZ" sz="2400" dirty="0" err="1" smtClean="0"/>
              <a:t>spinocelulární</a:t>
            </a:r>
            <a:r>
              <a:rPr lang="cs-CZ" sz="2400" dirty="0" smtClean="0"/>
              <a:t> karcinom</a:t>
            </a:r>
          </a:p>
          <a:p>
            <a:endParaRPr lang="cs-CZ" sz="2400" dirty="0" smtClean="0"/>
          </a:p>
          <a:p>
            <a:pPr>
              <a:buFont typeface="Arial" pitchFamily="34" charset="0"/>
              <a:buChar char="•"/>
            </a:pPr>
            <a:endParaRPr lang="cs-CZ" sz="2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22114"/>
          </a:xfrm>
        </p:spPr>
        <p:txBody>
          <a:bodyPr>
            <a:normAutofit/>
          </a:bodyPr>
          <a:lstStyle/>
          <a:p>
            <a:r>
              <a:rPr lang="cs-CZ" sz="4000" dirty="0" smtClean="0"/>
              <a:t>4) SEBORRHOICKÁ KERATÓZA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sz="3000" dirty="0" smtClean="0"/>
              <a:t>Klinika: </a:t>
            </a:r>
          </a:p>
          <a:p>
            <a:r>
              <a:rPr lang="cs-CZ" sz="3000" dirty="0" smtClean="0"/>
              <a:t>starší pacienti</a:t>
            </a:r>
          </a:p>
          <a:p>
            <a:r>
              <a:rPr lang="cs-CZ" sz="3000" dirty="0" smtClean="0"/>
              <a:t>hnědavé šupiny/</a:t>
            </a:r>
            <a:r>
              <a:rPr lang="cs-CZ" sz="3000" dirty="0" err="1" smtClean="0"/>
              <a:t>veruky</a:t>
            </a:r>
            <a:r>
              <a:rPr lang="cs-CZ" sz="3000" dirty="0" smtClean="0"/>
              <a:t> mastného vzhledu</a:t>
            </a:r>
          </a:p>
          <a:p>
            <a:pPr>
              <a:buNone/>
            </a:pPr>
            <a:endParaRPr lang="cs-CZ" sz="2000" dirty="0" smtClean="0"/>
          </a:p>
          <a:p>
            <a:pPr>
              <a:buNone/>
            </a:pPr>
            <a:r>
              <a:rPr lang="cs-CZ" sz="3000" dirty="0" smtClean="0"/>
              <a:t>Mikroskopický obraz:</a:t>
            </a:r>
          </a:p>
          <a:p>
            <a:r>
              <a:rPr lang="cs-CZ" sz="3000" dirty="0" smtClean="0"/>
              <a:t>rozšíření epidermis (</a:t>
            </a:r>
            <a:r>
              <a:rPr lang="cs-CZ" sz="3000" dirty="0" err="1" smtClean="0"/>
              <a:t>papilomatóza</a:t>
            </a:r>
            <a:r>
              <a:rPr lang="cs-CZ" sz="3000" dirty="0" smtClean="0"/>
              <a:t>, </a:t>
            </a:r>
            <a:r>
              <a:rPr lang="cs-CZ" sz="3000" dirty="0" err="1" smtClean="0"/>
              <a:t>akantóza</a:t>
            </a:r>
            <a:r>
              <a:rPr lang="cs-CZ" sz="3000" dirty="0" smtClean="0"/>
              <a:t>)</a:t>
            </a:r>
          </a:p>
          <a:p>
            <a:r>
              <a:rPr lang="cs-CZ" sz="3000" b="1" dirty="0" err="1" smtClean="0"/>
              <a:t>bazaloidní</a:t>
            </a:r>
            <a:r>
              <a:rPr lang="cs-CZ" sz="3000" b="1" dirty="0" smtClean="0"/>
              <a:t> </a:t>
            </a:r>
            <a:r>
              <a:rPr lang="cs-CZ" sz="3000" b="1" dirty="0" err="1" smtClean="0"/>
              <a:t>keratinocyty</a:t>
            </a:r>
            <a:endParaRPr lang="cs-CZ" sz="3000" b="1" dirty="0" smtClean="0"/>
          </a:p>
          <a:p>
            <a:r>
              <a:rPr lang="cs-CZ" sz="3000" b="1" dirty="0" smtClean="0"/>
              <a:t>rohové koule </a:t>
            </a:r>
            <a:r>
              <a:rPr lang="cs-CZ" sz="3000" dirty="0" smtClean="0"/>
              <a:t>(abruptní keratinizace)</a:t>
            </a:r>
          </a:p>
          <a:p>
            <a:r>
              <a:rPr lang="cs-CZ" sz="3000" dirty="0" err="1" smtClean="0"/>
              <a:t>hyperpigmentace</a:t>
            </a:r>
            <a:endParaRPr lang="cs-CZ" sz="3000" dirty="0" smtClean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 descr="seboroicke-veruky-dyskeratozy-za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0"/>
            <a:ext cx="4608512" cy="6858000"/>
          </a:xfrm>
          <a:prstGeom prst="rect">
            <a:avLst/>
          </a:prstGeom>
          <a:noFill/>
        </p:spPr>
      </p:pic>
      <p:pic>
        <p:nvPicPr>
          <p:cNvPr id="5" name="Picture 2" descr="seboroicka-veruka-detail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9135" y="3573016"/>
            <a:ext cx="3804865" cy="28391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4" descr="ver-seb-8194-00-he-2,5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642350" cy="3111500"/>
          </a:xfrm>
          <a:prstGeom prst="rect">
            <a:avLst/>
          </a:prstGeom>
          <a:noFill/>
        </p:spPr>
      </p:pic>
      <p:pic>
        <p:nvPicPr>
          <p:cNvPr id="5" name="Picture 2" descr="ver-seb-8194-00-he-40x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3573016"/>
            <a:ext cx="4320480" cy="31790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06090"/>
          </a:xfrm>
        </p:spPr>
        <p:txBody>
          <a:bodyPr>
            <a:normAutofit/>
          </a:bodyPr>
          <a:lstStyle/>
          <a:p>
            <a:r>
              <a:rPr lang="cs-CZ" sz="4000" dirty="0" smtClean="0"/>
              <a:t> NÁDORY EPIDERMIS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052736"/>
            <a:ext cx="7498080" cy="5616624"/>
          </a:xfrm>
        </p:spPr>
        <p:txBody>
          <a:bodyPr numCol="1">
            <a:normAutofit lnSpcReduction="10000"/>
          </a:bodyPr>
          <a:lstStyle/>
          <a:p>
            <a:pPr>
              <a:buNone/>
            </a:pPr>
            <a:r>
              <a:rPr lang="cs-CZ" sz="2400" dirty="0" smtClean="0"/>
              <a:t>BENIGNÍ</a:t>
            </a:r>
          </a:p>
          <a:p>
            <a:r>
              <a:rPr lang="cs-CZ" sz="2400" dirty="0" err="1" smtClean="0"/>
              <a:t>verruca</a:t>
            </a:r>
            <a:r>
              <a:rPr lang="cs-CZ" sz="2400" dirty="0" smtClean="0"/>
              <a:t> </a:t>
            </a:r>
            <a:r>
              <a:rPr lang="cs-CZ" sz="2400" dirty="0" err="1" smtClean="0"/>
              <a:t>vulgaris</a:t>
            </a:r>
            <a:endParaRPr lang="cs-CZ" sz="2400" dirty="0" smtClean="0"/>
          </a:p>
          <a:p>
            <a:r>
              <a:rPr lang="cs-CZ" sz="2400" dirty="0" err="1" smtClean="0"/>
              <a:t>condyloma</a:t>
            </a:r>
            <a:r>
              <a:rPr lang="cs-CZ" sz="2400" dirty="0" smtClean="0"/>
              <a:t> </a:t>
            </a:r>
            <a:r>
              <a:rPr lang="cs-CZ" sz="2400" dirty="0" err="1" smtClean="0"/>
              <a:t>acuminatum</a:t>
            </a:r>
            <a:endParaRPr lang="cs-CZ" sz="2400" dirty="0" smtClean="0"/>
          </a:p>
          <a:p>
            <a:r>
              <a:rPr lang="cs-CZ" sz="2400" dirty="0" err="1" smtClean="0"/>
              <a:t>molluscum</a:t>
            </a:r>
            <a:r>
              <a:rPr lang="cs-CZ" sz="2400" dirty="0" smtClean="0"/>
              <a:t> </a:t>
            </a:r>
            <a:r>
              <a:rPr lang="cs-CZ" sz="2400" dirty="0" err="1" smtClean="0"/>
              <a:t>contagiosum</a:t>
            </a:r>
            <a:endParaRPr lang="cs-CZ" sz="2400" dirty="0" smtClean="0"/>
          </a:p>
          <a:p>
            <a:r>
              <a:rPr lang="cs-CZ" sz="2400" dirty="0" smtClean="0"/>
              <a:t>seborrhoická keratóza</a:t>
            </a:r>
          </a:p>
          <a:p>
            <a:r>
              <a:rPr lang="cs-CZ" sz="2400" dirty="0" err="1" smtClean="0">
                <a:solidFill>
                  <a:srgbClr val="FF0000"/>
                </a:solidFill>
              </a:rPr>
              <a:t>pseudoepiteliomatózní</a:t>
            </a:r>
            <a:r>
              <a:rPr lang="cs-CZ" sz="2400" dirty="0" smtClean="0">
                <a:solidFill>
                  <a:srgbClr val="FF0000"/>
                </a:solidFill>
              </a:rPr>
              <a:t> hyperplazie</a:t>
            </a:r>
          </a:p>
          <a:p>
            <a:pPr>
              <a:buNone/>
            </a:pPr>
            <a:endParaRPr lang="cs-CZ" sz="900" dirty="0" smtClean="0"/>
          </a:p>
          <a:p>
            <a:pPr>
              <a:buNone/>
            </a:pPr>
            <a:r>
              <a:rPr lang="cs-CZ" sz="2400" dirty="0" smtClean="0"/>
              <a:t>MALIGNÍ</a:t>
            </a:r>
          </a:p>
          <a:p>
            <a:r>
              <a:rPr lang="cs-CZ" sz="2400" dirty="0" smtClean="0"/>
              <a:t>solární keratóza</a:t>
            </a:r>
          </a:p>
          <a:p>
            <a:r>
              <a:rPr lang="cs-CZ" sz="2400" dirty="0" smtClean="0"/>
              <a:t>m. </a:t>
            </a:r>
            <a:r>
              <a:rPr lang="cs-CZ" sz="2400" dirty="0" err="1" smtClean="0"/>
              <a:t>Bowen</a:t>
            </a:r>
            <a:endParaRPr lang="cs-CZ" sz="2400" dirty="0" smtClean="0"/>
          </a:p>
          <a:p>
            <a:r>
              <a:rPr lang="cs-CZ" sz="2400" dirty="0" err="1" smtClean="0"/>
              <a:t>bowenoidní</a:t>
            </a:r>
            <a:r>
              <a:rPr lang="cs-CZ" sz="2400" dirty="0" smtClean="0"/>
              <a:t> </a:t>
            </a:r>
            <a:r>
              <a:rPr lang="cs-CZ" sz="2400" dirty="0" err="1" smtClean="0"/>
              <a:t>papulóza</a:t>
            </a:r>
            <a:endParaRPr lang="cs-CZ" sz="2400" dirty="0" smtClean="0"/>
          </a:p>
          <a:p>
            <a:r>
              <a:rPr lang="cs-CZ" sz="2400" dirty="0" err="1" smtClean="0"/>
              <a:t>keratoakantom</a:t>
            </a:r>
            <a:endParaRPr lang="cs-CZ" sz="2400" dirty="0" smtClean="0"/>
          </a:p>
          <a:p>
            <a:r>
              <a:rPr lang="cs-CZ" sz="2400" dirty="0" err="1" smtClean="0"/>
              <a:t>bazaliom</a:t>
            </a:r>
            <a:endParaRPr lang="cs-CZ" sz="2400" dirty="0" smtClean="0"/>
          </a:p>
          <a:p>
            <a:r>
              <a:rPr lang="cs-CZ" sz="2400" dirty="0" err="1" smtClean="0"/>
              <a:t>spinocelulární</a:t>
            </a:r>
            <a:r>
              <a:rPr lang="cs-CZ" sz="2400" dirty="0" smtClean="0"/>
              <a:t> karcinom</a:t>
            </a:r>
          </a:p>
          <a:p>
            <a:endParaRPr lang="cs-CZ" sz="2400" dirty="0" smtClean="0"/>
          </a:p>
          <a:p>
            <a:pPr>
              <a:buFont typeface="Arial" pitchFamily="34" charset="0"/>
              <a:buChar char="•"/>
            </a:pPr>
            <a:endParaRPr lang="cs-CZ" sz="24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38138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000" dirty="0" smtClean="0"/>
              <a:t>5) PSEUDOEPITELIOMATÓZNÍ HYPERPLAZIE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628800"/>
            <a:ext cx="7498080" cy="4619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3000" dirty="0" smtClean="0"/>
              <a:t>Etiologie: chronická iritace (píštěle, ulcerace, </a:t>
            </a:r>
            <a:r>
              <a:rPr lang="cs-CZ" sz="3000" dirty="0" err="1" smtClean="0"/>
              <a:t>stomie</a:t>
            </a:r>
            <a:r>
              <a:rPr lang="cs-CZ" sz="3000" dirty="0" smtClean="0"/>
              <a:t>…)</a:t>
            </a:r>
          </a:p>
          <a:p>
            <a:pPr>
              <a:buNone/>
            </a:pPr>
            <a:endParaRPr lang="cs-CZ" sz="2000" dirty="0" smtClean="0"/>
          </a:p>
          <a:p>
            <a:pPr>
              <a:buNone/>
            </a:pPr>
            <a:r>
              <a:rPr lang="cs-CZ" sz="3000" dirty="0" smtClean="0"/>
              <a:t>Klinika: vyvýšené okrsky v okolí píštělí apod.</a:t>
            </a:r>
          </a:p>
          <a:p>
            <a:pPr>
              <a:buNone/>
            </a:pPr>
            <a:endParaRPr lang="cs-CZ" sz="2000" dirty="0" smtClean="0"/>
          </a:p>
          <a:p>
            <a:pPr>
              <a:buNone/>
            </a:pPr>
            <a:r>
              <a:rPr lang="cs-CZ" sz="3000" dirty="0" smtClean="0"/>
              <a:t>Mikroskopický obraz:</a:t>
            </a:r>
          </a:p>
          <a:p>
            <a:r>
              <a:rPr lang="cs-CZ" sz="3000" dirty="0" smtClean="0"/>
              <a:t>rozšíření epidermis</a:t>
            </a:r>
          </a:p>
          <a:p>
            <a:r>
              <a:rPr lang="cs-CZ" sz="3000" dirty="0" smtClean="0"/>
              <a:t>mitózy +    X    </a:t>
            </a:r>
            <a:r>
              <a:rPr lang="cs-CZ" sz="3000" b="1" dirty="0" smtClean="0"/>
              <a:t>atypie -</a:t>
            </a:r>
          </a:p>
          <a:p>
            <a:r>
              <a:rPr lang="cs-CZ" sz="3000" dirty="0" smtClean="0"/>
              <a:t>léze v okolí (ulcerace, granulační tkáň..)</a:t>
            </a:r>
          </a:p>
          <a:p>
            <a:pPr>
              <a:buNone/>
            </a:pPr>
            <a:endParaRPr lang="cs-CZ" sz="3000" dirty="0" smtClean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06090"/>
          </a:xfrm>
        </p:spPr>
        <p:txBody>
          <a:bodyPr>
            <a:normAutofit/>
          </a:bodyPr>
          <a:lstStyle/>
          <a:p>
            <a:r>
              <a:rPr lang="cs-CZ" sz="4000" dirty="0" smtClean="0"/>
              <a:t> NÁDORY EPIDERMIS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052736"/>
            <a:ext cx="7498080" cy="5616624"/>
          </a:xfrm>
        </p:spPr>
        <p:txBody>
          <a:bodyPr numCol="1">
            <a:normAutofit lnSpcReduction="10000"/>
          </a:bodyPr>
          <a:lstStyle/>
          <a:p>
            <a:pPr>
              <a:buNone/>
            </a:pPr>
            <a:r>
              <a:rPr lang="cs-CZ" sz="2400" dirty="0" smtClean="0"/>
              <a:t>BENIGNÍ</a:t>
            </a:r>
          </a:p>
          <a:p>
            <a:r>
              <a:rPr lang="cs-CZ" sz="2400" dirty="0" err="1" smtClean="0"/>
              <a:t>verruca</a:t>
            </a:r>
            <a:r>
              <a:rPr lang="cs-CZ" sz="2400" dirty="0" smtClean="0"/>
              <a:t> </a:t>
            </a:r>
            <a:r>
              <a:rPr lang="cs-CZ" sz="2400" dirty="0" err="1" smtClean="0"/>
              <a:t>vulgaris</a:t>
            </a:r>
            <a:endParaRPr lang="cs-CZ" sz="2400" dirty="0" smtClean="0"/>
          </a:p>
          <a:p>
            <a:r>
              <a:rPr lang="cs-CZ" sz="2400" dirty="0" err="1" smtClean="0"/>
              <a:t>condyloma</a:t>
            </a:r>
            <a:r>
              <a:rPr lang="cs-CZ" sz="2400" dirty="0" smtClean="0"/>
              <a:t> </a:t>
            </a:r>
            <a:r>
              <a:rPr lang="cs-CZ" sz="2400" dirty="0" err="1" smtClean="0"/>
              <a:t>acuminatum</a:t>
            </a:r>
            <a:endParaRPr lang="cs-CZ" sz="2400" dirty="0" smtClean="0"/>
          </a:p>
          <a:p>
            <a:r>
              <a:rPr lang="cs-CZ" sz="2400" dirty="0" err="1" smtClean="0"/>
              <a:t>molluscum</a:t>
            </a:r>
            <a:r>
              <a:rPr lang="cs-CZ" sz="2400" dirty="0" smtClean="0"/>
              <a:t> </a:t>
            </a:r>
            <a:r>
              <a:rPr lang="cs-CZ" sz="2400" dirty="0" err="1" smtClean="0"/>
              <a:t>contagiosum</a:t>
            </a:r>
            <a:endParaRPr lang="cs-CZ" sz="2400" dirty="0" smtClean="0"/>
          </a:p>
          <a:p>
            <a:r>
              <a:rPr lang="cs-CZ" sz="2400" dirty="0" smtClean="0"/>
              <a:t>seborrhoická keratóza</a:t>
            </a:r>
          </a:p>
          <a:p>
            <a:r>
              <a:rPr lang="cs-CZ" sz="2400" dirty="0" err="1" smtClean="0"/>
              <a:t>pseudoepiteliomatózní</a:t>
            </a:r>
            <a:r>
              <a:rPr lang="cs-CZ" sz="2400" dirty="0" smtClean="0"/>
              <a:t> hyperplazie</a:t>
            </a:r>
          </a:p>
          <a:p>
            <a:pPr>
              <a:buNone/>
            </a:pPr>
            <a:endParaRPr lang="cs-CZ" sz="900" dirty="0" smtClean="0"/>
          </a:p>
          <a:p>
            <a:pPr>
              <a:buNone/>
            </a:pPr>
            <a:r>
              <a:rPr lang="cs-CZ" sz="2400" dirty="0" smtClean="0"/>
              <a:t>MALIGNÍ</a:t>
            </a:r>
          </a:p>
          <a:p>
            <a:r>
              <a:rPr lang="cs-CZ" sz="2400" dirty="0" smtClean="0">
                <a:solidFill>
                  <a:srgbClr val="FF0000"/>
                </a:solidFill>
              </a:rPr>
              <a:t>solární keratóza</a:t>
            </a:r>
          </a:p>
          <a:p>
            <a:r>
              <a:rPr lang="cs-CZ" sz="2400" dirty="0" smtClean="0"/>
              <a:t>m. </a:t>
            </a:r>
            <a:r>
              <a:rPr lang="cs-CZ" sz="2400" dirty="0" err="1" smtClean="0"/>
              <a:t>Bowen</a:t>
            </a:r>
            <a:endParaRPr lang="cs-CZ" sz="2400" dirty="0" smtClean="0"/>
          </a:p>
          <a:p>
            <a:r>
              <a:rPr lang="cs-CZ" sz="2400" dirty="0" err="1" smtClean="0"/>
              <a:t>bowenoidní</a:t>
            </a:r>
            <a:r>
              <a:rPr lang="cs-CZ" sz="2400" dirty="0" smtClean="0"/>
              <a:t> </a:t>
            </a:r>
            <a:r>
              <a:rPr lang="cs-CZ" sz="2400" dirty="0" err="1" smtClean="0"/>
              <a:t>papulóza</a:t>
            </a:r>
            <a:endParaRPr lang="cs-CZ" sz="2400" dirty="0" smtClean="0"/>
          </a:p>
          <a:p>
            <a:r>
              <a:rPr lang="cs-CZ" sz="2400" dirty="0" err="1" smtClean="0"/>
              <a:t>keratoakantom</a:t>
            </a:r>
            <a:endParaRPr lang="cs-CZ" sz="2400" dirty="0" smtClean="0"/>
          </a:p>
          <a:p>
            <a:r>
              <a:rPr lang="cs-CZ" sz="2400" dirty="0" err="1" smtClean="0"/>
              <a:t>bazaliom</a:t>
            </a:r>
            <a:endParaRPr lang="cs-CZ" sz="2400" dirty="0" smtClean="0"/>
          </a:p>
          <a:p>
            <a:r>
              <a:rPr lang="cs-CZ" sz="2400" dirty="0" err="1" smtClean="0"/>
              <a:t>spinocelulární</a:t>
            </a:r>
            <a:r>
              <a:rPr lang="cs-CZ" sz="2400" dirty="0" smtClean="0"/>
              <a:t> karcinom</a:t>
            </a:r>
          </a:p>
          <a:p>
            <a:endParaRPr lang="cs-CZ" sz="2400" dirty="0" smtClean="0"/>
          </a:p>
          <a:p>
            <a:pPr>
              <a:buFont typeface="Arial" pitchFamily="34" charset="0"/>
              <a:buChar char="•"/>
            </a:pPr>
            <a:endParaRPr lang="cs-CZ"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776864" cy="1143000"/>
          </a:xfrm>
        </p:spPr>
        <p:txBody>
          <a:bodyPr>
            <a:noAutofit/>
          </a:bodyPr>
          <a:lstStyle/>
          <a:p>
            <a:r>
              <a:rPr lang="cs-CZ" sz="4000" dirty="0" smtClean="0"/>
              <a:t>KLASIFIKACE NÁDORŮ KŮŽE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844824"/>
            <a:ext cx="7498080" cy="4403576"/>
          </a:xfrm>
        </p:spPr>
        <p:txBody>
          <a:bodyPr/>
          <a:lstStyle/>
          <a:p>
            <a:pPr marL="653796" indent="-571500">
              <a:buFont typeface="+mj-lt"/>
              <a:buAutoNum type="romanUcPeriod"/>
            </a:pPr>
            <a:r>
              <a:rPr lang="cs-CZ" dirty="0" smtClean="0"/>
              <a:t>NÁDORY EPIDERMIS</a:t>
            </a:r>
          </a:p>
          <a:p>
            <a:pPr marL="653796" indent="-571500">
              <a:buFont typeface="+mj-lt"/>
              <a:buAutoNum type="romanUcPeriod"/>
            </a:pPr>
            <a:r>
              <a:rPr lang="cs-CZ" dirty="0" smtClean="0"/>
              <a:t>NÁDORY ADNEX</a:t>
            </a:r>
          </a:p>
          <a:p>
            <a:pPr marL="653796" indent="-571500">
              <a:buFont typeface="+mj-lt"/>
              <a:buAutoNum type="romanUcPeriod"/>
            </a:pPr>
            <a:r>
              <a:rPr lang="cs-CZ" dirty="0" smtClean="0"/>
              <a:t>MEZENCHYMOVÉ NÁDORY</a:t>
            </a:r>
          </a:p>
          <a:p>
            <a:pPr marL="653796" indent="-571500">
              <a:buFont typeface="+mj-lt"/>
              <a:buAutoNum type="romanUcPeriod"/>
            </a:pPr>
            <a:r>
              <a:rPr lang="cs-CZ" dirty="0" smtClean="0"/>
              <a:t>NÁDORY Z BB. IMUNITNÍHO SYSTÉMU</a:t>
            </a:r>
          </a:p>
          <a:p>
            <a:pPr marL="653796" indent="-571500">
              <a:buFont typeface="+mj-lt"/>
              <a:buAutoNum type="romanUcPeriod"/>
            </a:pPr>
            <a:r>
              <a:rPr lang="cs-CZ" dirty="0" smtClean="0"/>
              <a:t>MELANOCYTÁRNÍ NÁDORY</a:t>
            </a:r>
            <a:endParaRPr 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22114"/>
          </a:xfrm>
        </p:spPr>
        <p:txBody>
          <a:bodyPr>
            <a:normAutofit/>
          </a:bodyPr>
          <a:lstStyle/>
          <a:p>
            <a:r>
              <a:rPr lang="cs-CZ" sz="4000" dirty="0" smtClean="0"/>
              <a:t>MALIGNÍ NÁDORY EPIDERMIS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124744"/>
            <a:ext cx="7708392" cy="5472608"/>
          </a:xfrm>
        </p:spPr>
        <p:txBody>
          <a:bodyPr>
            <a:normAutofit/>
          </a:bodyPr>
          <a:lstStyle/>
          <a:p>
            <a:pPr marL="825246" indent="-742950">
              <a:buNone/>
            </a:pPr>
            <a:r>
              <a:rPr lang="cs-CZ" sz="4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SOLÁRNÍ KERATÓZA</a:t>
            </a:r>
          </a:p>
          <a:p>
            <a:pPr>
              <a:buNone/>
            </a:pPr>
            <a:r>
              <a:rPr lang="cs-CZ" sz="3000" dirty="0" smtClean="0"/>
              <a:t>= dysplastické změny epidermis na sluncem poškozené kůži</a:t>
            </a:r>
          </a:p>
          <a:p>
            <a:pPr>
              <a:buNone/>
            </a:pPr>
            <a:endParaRPr lang="cs-CZ" sz="800" dirty="0" smtClean="0"/>
          </a:p>
          <a:p>
            <a:pPr>
              <a:buNone/>
            </a:pPr>
            <a:r>
              <a:rPr lang="cs-CZ" sz="3000" dirty="0" smtClean="0"/>
              <a:t>Klinika: šupinaté </a:t>
            </a:r>
            <a:r>
              <a:rPr lang="cs-CZ" sz="3000" dirty="0" err="1" smtClean="0"/>
              <a:t>erytematózní</a:t>
            </a:r>
            <a:r>
              <a:rPr lang="cs-CZ" sz="3000" dirty="0" smtClean="0"/>
              <a:t> plaky</a:t>
            </a:r>
          </a:p>
          <a:p>
            <a:pPr>
              <a:buNone/>
            </a:pPr>
            <a:endParaRPr lang="cs-CZ" sz="800" dirty="0" smtClean="0"/>
          </a:p>
          <a:p>
            <a:pPr>
              <a:buNone/>
            </a:pPr>
            <a:r>
              <a:rPr lang="cs-CZ" sz="3000" dirty="0" smtClean="0"/>
              <a:t>Mikroskopický obraz:</a:t>
            </a:r>
          </a:p>
          <a:p>
            <a:r>
              <a:rPr lang="cs-CZ" sz="3000" dirty="0" smtClean="0"/>
              <a:t>solární </a:t>
            </a:r>
            <a:r>
              <a:rPr lang="cs-CZ" sz="3000" dirty="0" err="1" smtClean="0"/>
              <a:t>elastóza</a:t>
            </a:r>
            <a:endParaRPr lang="cs-CZ" sz="3000" dirty="0" smtClean="0"/>
          </a:p>
          <a:p>
            <a:r>
              <a:rPr lang="cs-CZ" sz="3000" b="1" dirty="0" smtClean="0"/>
              <a:t>dysplazie bazálních </a:t>
            </a:r>
            <a:r>
              <a:rPr lang="cs-CZ" sz="3000" b="1" dirty="0" err="1" smtClean="0"/>
              <a:t>keratinocytů</a:t>
            </a:r>
            <a:r>
              <a:rPr lang="cs-CZ" sz="3000" b="1" dirty="0" smtClean="0"/>
              <a:t> </a:t>
            </a:r>
            <a:r>
              <a:rPr lang="cs-CZ" sz="3000" dirty="0" smtClean="0"/>
              <a:t>přecházející na folikulární </a:t>
            </a:r>
            <a:r>
              <a:rPr lang="cs-CZ" sz="3000" dirty="0" err="1" smtClean="0"/>
              <a:t>infundibula</a:t>
            </a:r>
            <a:endParaRPr lang="cs-CZ" sz="3000" dirty="0" smtClean="0"/>
          </a:p>
          <a:p>
            <a:r>
              <a:rPr lang="cs-CZ" sz="3000" dirty="0" smtClean="0"/>
              <a:t>„</a:t>
            </a:r>
            <a:r>
              <a:rPr lang="cs-CZ" sz="3000" dirty="0" err="1" smtClean="0"/>
              <a:t>bowenoidní</a:t>
            </a:r>
            <a:r>
              <a:rPr lang="cs-CZ" sz="3000" dirty="0" smtClean="0"/>
              <a:t>“ – dysplazie v celé šíři epidermis</a:t>
            </a:r>
          </a:p>
          <a:p>
            <a:pPr marL="825246" indent="-742950">
              <a:buNone/>
            </a:pPr>
            <a:endParaRPr lang="cs-CZ" sz="30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ker-sol-7764-00-he-10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640"/>
            <a:ext cx="8856663" cy="61198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06090"/>
          </a:xfrm>
        </p:spPr>
        <p:txBody>
          <a:bodyPr>
            <a:normAutofit/>
          </a:bodyPr>
          <a:lstStyle/>
          <a:p>
            <a:r>
              <a:rPr lang="cs-CZ" sz="4000" dirty="0" smtClean="0"/>
              <a:t> NÁDORY EPIDERMIS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052736"/>
            <a:ext cx="7498080" cy="5616624"/>
          </a:xfrm>
        </p:spPr>
        <p:txBody>
          <a:bodyPr numCol="1">
            <a:normAutofit lnSpcReduction="10000"/>
          </a:bodyPr>
          <a:lstStyle/>
          <a:p>
            <a:pPr>
              <a:buNone/>
            </a:pPr>
            <a:r>
              <a:rPr lang="cs-CZ" sz="2400" dirty="0" smtClean="0"/>
              <a:t>BENIGNÍ</a:t>
            </a:r>
          </a:p>
          <a:p>
            <a:r>
              <a:rPr lang="cs-CZ" sz="2400" dirty="0" err="1" smtClean="0"/>
              <a:t>verruca</a:t>
            </a:r>
            <a:r>
              <a:rPr lang="cs-CZ" sz="2400" dirty="0" smtClean="0"/>
              <a:t> </a:t>
            </a:r>
            <a:r>
              <a:rPr lang="cs-CZ" sz="2400" dirty="0" err="1" smtClean="0"/>
              <a:t>vulgaris</a:t>
            </a:r>
            <a:endParaRPr lang="cs-CZ" sz="2400" dirty="0" smtClean="0"/>
          </a:p>
          <a:p>
            <a:r>
              <a:rPr lang="cs-CZ" sz="2400" dirty="0" err="1" smtClean="0"/>
              <a:t>condyloma</a:t>
            </a:r>
            <a:r>
              <a:rPr lang="cs-CZ" sz="2400" dirty="0" smtClean="0"/>
              <a:t> </a:t>
            </a:r>
            <a:r>
              <a:rPr lang="cs-CZ" sz="2400" dirty="0" err="1" smtClean="0"/>
              <a:t>acuminatum</a:t>
            </a:r>
            <a:endParaRPr lang="cs-CZ" sz="2400" dirty="0" smtClean="0"/>
          </a:p>
          <a:p>
            <a:r>
              <a:rPr lang="cs-CZ" sz="2400" dirty="0" err="1" smtClean="0"/>
              <a:t>molluscum</a:t>
            </a:r>
            <a:r>
              <a:rPr lang="cs-CZ" sz="2400" dirty="0" smtClean="0"/>
              <a:t> </a:t>
            </a:r>
            <a:r>
              <a:rPr lang="cs-CZ" sz="2400" dirty="0" err="1" smtClean="0"/>
              <a:t>contagiosum</a:t>
            </a:r>
            <a:endParaRPr lang="cs-CZ" sz="2400" dirty="0" smtClean="0"/>
          </a:p>
          <a:p>
            <a:r>
              <a:rPr lang="cs-CZ" sz="2400" dirty="0" smtClean="0"/>
              <a:t>seborrhoická keratóza</a:t>
            </a:r>
          </a:p>
          <a:p>
            <a:r>
              <a:rPr lang="cs-CZ" sz="2400" dirty="0" err="1" smtClean="0"/>
              <a:t>pseudoepiteliomatózní</a:t>
            </a:r>
            <a:r>
              <a:rPr lang="cs-CZ" sz="2400" dirty="0" smtClean="0"/>
              <a:t> hyperplazie</a:t>
            </a:r>
          </a:p>
          <a:p>
            <a:pPr>
              <a:buNone/>
            </a:pPr>
            <a:endParaRPr lang="cs-CZ" sz="900" dirty="0" smtClean="0"/>
          </a:p>
          <a:p>
            <a:pPr>
              <a:buNone/>
            </a:pPr>
            <a:r>
              <a:rPr lang="cs-CZ" sz="2400" dirty="0" smtClean="0"/>
              <a:t>MALIGNÍ</a:t>
            </a:r>
          </a:p>
          <a:p>
            <a:r>
              <a:rPr lang="cs-CZ" sz="2400" dirty="0" smtClean="0"/>
              <a:t>solární keratóza</a:t>
            </a:r>
          </a:p>
          <a:p>
            <a:r>
              <a:rPr lang="cs-CZ" sz="2400" dirty="0" smtClean="0">
                <a:solidFill>
                  <a:srgbClr val="FF0000"/>
                </a:solidFill>
              </a:rPr>
              <a:t>m. </a:t>
            </a:r>
            <a:r>
              <a:rPr lang="cs-CZ" sz="2400" dirty="0" err="1" smtClean="0">
                <a:solidFill>
                  <a:srgbClr val="FF0000"/>
                </a:solidFill>
              </a:rPr>
              <a:t>Bowen</a:t>
            </a:r>
            <a:endParaRPr lang="cs-CZ" sz="2400" dirty="0" smtClean="0">
              <a:solidFill>
                <a:srgbClr val="FF0000"/>
              </a:solidFill>
            </a:endParaRPr>
          </a:p>
          <a:p>
            <a:r>
              <a:rPr lang="cs-CZ" sz="2400" dirty="0" err="1" smtClean="0"/>
              <a:t>bowenoidní</a:t>
            </a:r>
            <a:r>
              <a:rPr lang="cs-CZ" sz="2400" dirty="0" smtClean="0"/>
              <a:t> </a:t>
            </a:r>
            <a:r>
              <a:rPr lang="cs-CZ" sz="2400" dirty="0" err="1" smtClean="0"/>
              <a:t>papulóza</a:t>
            </a:r>
            <a:endParaRPr lang="cs-CZ" sz="2400" dirty="0" smtClean="0"/>
          </a:p>
          <a:p>
            <a:r>
              <a:rPr lang="cs-CZ" sz="2400" dirty="0" err="1" smtClean="0"/>
              <a:t>keratoakantom</a:t>
            </a:r>
            <a:endParaRPr lang="cs-CZ" sz="2400" dirty="0" smtClean="0"/>
          </a:p>
          <a:p>
            <a:r>
              <a:rPr lang="cs-CZ" sz="2400" dirty="0" err="1" smtClean="0"/>
              <a:t>bazaliom</a:t>
            </a:r>
            <a:endParaRPr lang="cs-CZ" sz="2400" dirty="0" smtClean="0"/>
          </a:p>
          <a:p>
            <a:r>
              <a:rPr lang="cs-CZ" sz="2400" dirty="0" err="1" smtClean="0"/>
              <a:t>spinocelulární</a:t>
            </a:r>
            <a:r>
              <a:rPr lang="cs-CZ" sz="2400" dirty="0" smtClean="0"/>
              <a:t> karcinom</a:t>
            </a:r>
          </a:p>
          <a:p>
            <a:endParaRPr lang="cs-CZ" sz="2400" dirty="0" smtClean="0"/>
          </a:p>
          <a:p>
            <a:pPr>
              <a:buFont typeface="Arial" pitchFamily="34" charset="0"/>
              <a:buChar char="•"/>
            </a:pPr>
            <a:endParaRPr lang="cs-CZ" sz="24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22114"/>
          </a:xfrm>
        </p:spPr>
        <p:txBody>
          <a:bodyPr>
            <a:normAutofit/>
          </a:bodyPr>
          <a:lstStyle/>
          <a:p>
            <a:r>
              <a:rPr lang="cs-CZ" sz="4000" dirty="0" smtClean="0"/>
              <a:t>2) MORBUS BOWEN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507754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3000" dirty="0" smtClean="0"/>
              <a:t>= dysplazie celé šíře epidermis mimo </a:t>
            </a:r>
            <a:r>
              <a:rPr lang="cs-CZ" sz="3000" dirty="0" err="1" smtClean="0"/>
              <a:t>insolační</a:t>
            </a:r>
            <a:r>
              <a:rPr lang="cs-CZ" sz="3000" dirty="0" smtClean="0"/>
              <a:t> oblasti (=</a:t>
            </a:r>
            <a:r>
              <a:rPr lang="en-US" sz="3000" dirty="0" smtClean="0"/>
              <a:t>&gt;</a:t>
            </a:r>
            <a:r>
              <a:rPr lang="cs-CZ" sz="3000" dirty="0" smtClean="0"/>
              <a:t> CA in </a:t>
            </a:r>
            <a:r>
              <a:rPr lang="cs-CZ" sz="3000" dirty="0" err="1" smtClean="0"/>
              <a:t>situ</a:t>
            </a:r>
            <a:r>
              <a:rPr lang="cs-CZ" sz="3000" dirty="0" smtClean="0"/>
              <a:t>)</a:t>
            </a:r>
          </a:p>
          <a:p>
            <a:pPr>
              <a:buNone/>
            </a:pPr>
            <a:endParaRPr lang="cs-CZ" sz="1000" dirty="0" smtClean="0"/>
          </a:p>
          <a:p>
            <a:pPr>
              <a:buNone/>
            </a:pPr>
            <a:r>
              <a:rPr lang="cs-CZ" sz="3000" dirty="0" smtClean="0"/>
              <a:t>Klinika: </a:t>
            </a:r>
            <a:r>
              <a:rPr lang="cs-CZ" sz="3000" dirty="0" err="1" smtClean="0"/>
              <a:t>erytematózní</a:t>
            </a:r>
            <a:r>
              <a:rPr lang="cs-CZ" sz="3000" dirty="0" smtClean="0"/>
              <a:t> ložiska (např. </a:t>
            </a:r>
            <a:r>
              <a:rPr lang="cs-CZ" sz="3000" dirty="0" err="1" smtClean="0"/>
              <a:t>erytroplasia</a:t>
            </a:r>
            <a:r>
              <a:rPr lang="cs-CZ" sz="3000" dirty="0" smtClean="0"/>
              <a:t> </a:t>
            </a:r>
            <a:r>
              <a:rPr lang="cs-CZ" sz="3000" dirty="0" err="1" smtClean="0"/>
              <a:t>Queyrat</a:t>
            </a:r>
            <a:r>
              <a:rPr lang="cs-CZ" sz="3000" dirty="0" smtClean="0"/>
              <a:t>)</a:t>
            </a:r>
          </a:p>
          <a:p>
            <a:pPr>
              <a:buNone/>
            </a:pPr>
            <a:endParaRPr lang="cs-CZ" sz="1000" dirty="0" smtClean="0"/>
          </a:p>
          <a:p>
            <a:pPr>
              <a:buNone/>
            </a:pPr>
            <a:r>
              <a:rPr lang="cs-CZ" sz="3000" dirty="0" smtClean="0"/>
              <a:t>Mikroskopický obraz:</a:t>
            </a:r>
          </a:p>
          <a:p>
            <a:r>
              <a:rPr lang="cs-CZ" sz="3000" dirty="0" smtClean="0"/>
              <a:t>rozšíření epidermis (</a:t>
            </a:r>
            <a:r>
              <a:rPr lang="cs-CZ" sz="3000" dirty="0" err="1" smtClean="0"/>
              <a:t>akantóza</a:t>
            </a:r>
            <a:r>
              <a:rPr lang="cs-CZ" sz="3000" dirty="0" smtClean="0"/>
              <a:t>)</a:t>
            </a:r>
          </a:p>
          <a:p>
            <a:r>
              <a:rPr lang="cs-CZ" sz="3000" dirty="0" smtClean="0"/>
              <a:t>v </a:t>
            </a:r>
            <a:r>
              <a:rPr lang="cs-CZ" sz="3000" b="1" dirty="0" smtClean="0"/>
              <a:t>celé šíři </a:t>
            </a:r>
            <a:r>
              <a:rPr lang="cs-CZ" sz="3000" dirty="0" smtClean="0"/>
              <a:t>nahrazena dysplastickými </a:t>
            </a:r>
            <a:r>
              <a:rPr lang="cs-CZ" sz="3000" dirty="0" err="1" smtClean="0"/>
              <a:t>keratinocyty</a:t>
            </a:r>
            <a:r>
              <a:rPr lang="cs-CZ" sz="3000" dirty="0" smtClean="0"/>
              <a:t> (atypie, </a:t>
            </a:r>
            <a:r>
              <a:rPr lang="cs-CZ" sz="3000" dirty="0" err="1" smtClean="0"/>
              <a:t>hyperchromazie</a:t>
            </a:r>
            <a:r>
              <a:rPr lang="cs-CZ" sz="3000" dirty="0" smtClean="0"/>
              <a:t>, atypické mitózy…)</a:t>
            </a:r>
          </a:p>
          <a:p>
            <a:pPr>
              <a:buNone/>
            </a:pPr>
            <a:endParaRPr lang="cs-CZ" sz="30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2" descr="bowen-9936-95-he-10x"/>
          <p:cNvPicPr>
            <a:picLocks noChangeAspect="1" noChangeArrowheads="1"/>
          </p:cNvPicPr>
          <p:nvPr/>
        </p:nvPicPr>
        <p:blipFill>
          <a:blip r:embed="rId2" cstate="print"/>
          <a:srcRect l="11150" r="3235"/>
          <a:stretch>
            <a:fillRect/>
          </a:stretch>
        </p:blipFill>
        <p:spPr bwMode="auto">
          <a:xfrm>
            <a:off x="323528" y="1628800"/>
            <a:ext cx="8569325" cy="36750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06090"/>
          </a:xfrm>
        </p:spPr>
        <p:txBody>
          <a:bodyPr>
            <a:normAutofit/>
          </a:bodyPr>
          <a:lstStyle/>
          <a:p>
            <a:r>
              <a:rPr lang="cs-CZ" sz="4000" dirty="0" smtClean="0"/>
              <a:t> NÁDORY EPIDERMIS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052736"/>
            <a:ext cx="7498080" cy="5616624"/>
          </a:xfrm>
        </p:spPr>
        <p:txBody>
          <a:bodyPr numCol="1">
            <a:normAutofit lnSpcReduction="10000"/>
          </a:bodyPr>
          <a:lstStyle/>
          <a:p>
            <a:pPr>
              <a:buNone/>
            </a:pPr>
            <a:r>
              <a:rPr lang="cs-CZ" sz="2400" dirty="0" smtClean="0"/>
              <a:t>BENIGNÍ</a:t>
            </a:r>
          </a:p>
          <a:p>
            <a:r>
              <a:rPr lang="cs-CZ" sz="2400" dirty="0" err="1" smtClean="0"/>
              <a:t>verruca</a:t>
            </a:r>
            <a:r>
              <a:rPr lang="cs-CZ" sz="2400" dirty="0" smtClean="0"/>
              <a:t> </a:t>
            </a:r>
            <a:r>
              <a:rPr lang="cs-CZ" sz="2400" dirty="0" err="1" smtClean="0"/>
              <a:t>vulgaris</a:t>
            </a:r>
            <a:endParaRPr lang="cs-CZ" sz="2400" dirty="0" smtClean="0"/>
          </a:p>
          <a:p>
            <a:r>
              <a:rPr lang="cs-CZ" sz="2400" dirty="0" err="1" smtClean="0"/>
              <a:t>condyloma</a:t>
            </a:r>
            <a:r>
              <a:rPr lang="cs-CZ" sz="2400" dirty="0" smtClean="0"/>
              <a:t> </a:t>
            </a:r>
            <a:r>
              <a:rPr lang="cs-CZ" sz="2400" dirty="0" err="1" smtClean="0"/>
              <a:t>acuminatum</a:t>
            </a:r>
            <a:endParaRPr lang="cs-CZ" sz="2400" dirty="0" smtClean="0"/>
          </a:p>
          <a:p>
            <a:r>
              <a:rPr lang="cs-CZ" sz="2400" dirty="0" err="1" smtClean="0"/>
              <a:t>molluscum</a:t>
            </a:r>
            <a:r>
              <a:rPr lang="cs-CZ" sz="2400" dirty="0" smtClean="0"/>
              <a:t> </a:t>
            </a:r>
            <a:r>
              <a:rPr lang="cs-CZ" sz="2400" dirty="0" err="1" smtClean="0"/>
              <a:t>contagiosum</a:t>
            </a:r>
            <a:endParaRPr lang="cs-CZ" sz="2400" dirty="0" smtClean="0"/>
          </a:p>
          <a:p>
            <a:r>
              <a:rPr lang="cs-CZ" sz="2400" dirty="0" smtClean="0"/>
              <a:t>seborrhoická keratóza</a:t>
            </a:r>
          </a:p>
          <a:p>
            <a:r>
              <a:rPr lang="cs-CZ" sz="2400" dirty="0" err="1" smtClean="0"/>
              <a:t>pseudoepiteliomatózní</a:t>
            </a:r>
            <a:r>
              <a:rPr lang="cs-CZ" sz="2400" dirty="0" smtClean="0"/>
              <a:t> hyperplazie</a:t>
            </a:r>
          </a:p>
          <a:p>
            <a:pPr>
              <a:buNone/>
            </a:pPr>
            <a:endParaRPr lang="cs-CZ" sz="900" dirty="0" smtClean="0"/>
          </a:p>
          <a:p>
            <a:pPr>
              <a:buNone/>
            </a:pPr>
            <a:r>
              <a:rPr lang="cs-CZ" sz="2400" dirty="0" smtClean="0"/>
              <a:t>MALIGNÍ</a:t>
            </a:r>
          </a:p>
          <a:p>
            <a:r>
              <a:rPr lang="cs-CZ" sz="2400" dirty="0" smtClean="0"/>
              <a:t>solární keratóza</a:t>
            </a:r>
          </a:p>
          <a:p>
            <a:r>
              <a:rPr lang="cs-CZ" sz="2400" dirty="0" smtClean="0"/>
              <a:t>m. </a:t>
            </a:r>
            <a:r>
              <a:rPr lang="cs-CZ" sz="2400" dirty="0" err="1" smtClean="0"/>
              <a:t>Bowen</a:t>
            </a:r>
            <a:endParaRPr lang="cs-CZ" sz="2400" dirty="0" smtClean="0"/>
          </a:p>
          <a:p>
            <a:r>
              <a:rPr lang="cs-CZ" sz="2400" dirty="0" err="1" smtClean="0">
                <a:solidFill>
                  <a:srgbClr val="FF0000"/>
                </a:solidFill>
              </a:rPr>
              <a:t>bowenoidní</a:t>
            </a:r>
            <a:r>
              <a:rPr lang="cs-CZ" sz="2400" dirty="0" smtClean="0">
                <a:solidFill>
                  <a:srgbClr val="FF0000"/>
                </a:solidFill>
              </a:rPr>
              <a:t> </a:t>
            </a:r>
            <a:r>
              <a:rPr lang="cs-CZ" sz="2400" dirty="0" err="1" smtClean="0">
                <a:solidFill>
                  <a:srgbClr val="FF0000"/>
                </a:solidFill>
              </a:rPr>
              <a:t>papulóza</a:t>
            </a:r>
            <a:endParaRPr lang="cs-CZ" sz="2400" dirty="0" smtClean="0">
              <a:solidFill>
                <a:srgbClr val="FF0000"/>
              </a:solidFill>
            </a:endParaRPr>
          </a:p>
          <a:p>
            <a:r>
              <a:rPr lang="cs-CZ" sz="2400" dirty="0" err="1" smtClean="0"/>
              <a:t>keratoakantom</a:t>
            </a:r>
            <a:endParaRPr lang="cs-CZ" sz="2400" dirty="0" smtClean="0"/>
          </a:p>
          <a:p>
            <a:r>
              <a:rPr lang="cs-CZ" sz="2400" dirty="0" err="1" smtClean="0"/>
              <a:t>bazaliom</a:t>
            </a:r>
            <a:endParaRPr lang="cs-CZ" sz="2400" dirty="0" smtClean="0"/>
          </a:p>
          <a:p>
            <a:r>
              <a:rPr lang="cs-CZ" sz="2400" dirty="0" err="1" smtClean="0"/>
              <a:t>spinocelulární</a:t>
            </a:r>
            <a:r>
              <a:rPr lang="cs-CZ" sz="2400" dirty="0" smtClean="0"/>
              <a:t> karcinom</a:t>
            </a:r>
          </a:p>
          <a:p>
            <a:endParaRPr lang="cs-CZ" sz="2400" dirty="0" smtClean="0"/>
          </a:p>
          <a:p>
            <a:pPr>
              <a:buFont typeface="Arial" pitchFamily="34" charset="0"/>
              <a:buChar char="•"/>
            </a:pPr>
            <a:endParaRPr lang="cs-CZ" sz="24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22114"/>
          </a:xfrm>
        </p:spPr>
        <p:txBody>
          <a:bodyPr>
            <a:normAutofit/>
          </a:bodyPr>
          <a:lstStyle/>
          <a:p>
            <a:r>
              <a:rPr lang="cs-CZ" sz="4000" dirty="0" smtClean="0"/>
              <a:t>3) BOWENOIDNÍ PAPULÓZA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sz="3000" dirty="0" smtClean="0"/>
              <a:t>= CA in </a:t>
            </a:r>
            <a:r>
              <a:rPr lang="cs-CZ" sz="3000" dirty="0" err="1" smtClean="0"/>
              <a:t>situ</a:t>
            </a:r>
            <a:r>
              <a:rPr lang="cs-CZ" sz="3000" dirty="0" smtClean="0"/>
              <a:t> na genitálu, asociovaný s HPV</a:t>
            </a:r>
          </a:p>
          <a:p>
            <a:pPr>
              <a:buNone/>
            </a:pPr>
            <a:endParaRPr lang="cs-CZ" sz="2000" dirty="0" smtClean="0"/>
          </a:p>
          <a:p>
            <a:pPr>
              <a:buNone/>
            </a:pPr>
            <a:r>
              <a:rPr lang="cs-CZ" sz="3000" dirty="0" smtClean="0"/>
              <a:t>Klinika:</a:t>
            </a:r>
          </a:p>
          <a:p>
            <a:r>
              <a:rPr lang="cs-CZ" sz="3000" dirty="0" smtClean="0"/>
              <a:t>vícečetné papule vzhledu v. </a:t>
            </a:r>
            <a:r>
              <a:rPr lang="cs-CZ" sz="3000" dirty="0" err="1" smtClean="0"/>
              <a:t>vulgaris</a:t>
            </a:r>
            <a:endParaRPr lang="cs-CZ" sz="3000" dirty="0" smtClean="0"/>
          </a:p>
          <a:p>
            <a:r>
              <a:rPr lang="cs-CZ" sz="3000" dirty="0" smtClean="0"/>
              <a:t>obvykle </a:t>
            </a:r>
            <a:r>
              <a:rPr lang="cs-CZ" sz="3000" dirty="0" err="1" smtClean="0"/>
              <a:t>neprogredují</a:t>
            </a:r>
            <a:r>
              <a:rPr lang="cs-CZ" sz="3000" dirty="0" smtClean="0"/>
              <a:t>, i spontánně regredují</a:t>
            </a:r>
          </a:p>
          <a:p>
            <a:endParaRPr lang="cs-CZ" sz="2000" dirty="0" smtClean="0"/>
          </a:p>
          <a:p>
            <a:pPr>
              <a:buNone/>
            </a:pPr>
            <a:r>
              <a:rPr lang="cs-CZ" sz="3000" dirty="0" smtClean="0"/>
              <a:t>Mikroskopický obraz:</a:t>
            </a:r>
          </a:p>
          <a:p>
            <a:r>
              <a:rPr lang="cs-CZ" sz="3000" dirty="0" smtClean="0"/>
              <a:t>rozšíření epidermis</a:t>
            </a:r>
          </a:p>
          <a:p>
            <a:r>
              <a:rPr lang="cs-CZ" sz="3000" dirty="0" smtClean="0"/>
              <a:t>atypické </a:t>
            </a:r>
            <a:r>
              <a:rPr lang="cs-CZ" sz="3000" dirty="0" err="1" smtClean="0"/>
              <a:t>keratinocyty</a:t>
            </a:r>
            <a:endParaRPr lang="cs-CZ" sz="30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06090"/>
          </a:xfrm>
        </p:spPr>
        <p:txBody>
          <a:bodyPr>
            <a:normAutofit/>
          </a:bodyPr>
          <a:lstStyle/>
          <a:p>
            <a:r>
              <a:rPr lang="cs-CZ" sz="4000" dirty="0" smtClean="0"/>
              <a:t> NÁDORY EPIDERMIS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052736"/>
            <a:ext cx="7498080" cy="5616624"/>
          </a:xfrm>
        </p:spPr>
        <p:txBody>
          <a:bodyPr numCol="1">
            <a:normAutofit lnSpcReduction="10000"/>
          </a:bodyPr>
          <a:lstStyle/>
          <a:p>
            <a:pPr>
              <a:buNone/>
            </a:pPr>
            <a:r>
              <a:rPr lang="cs-CZ" sz="2400" dirty="0" smtClean="0"/>
              <a:t>BENIGNÍ</a:t>
            </a:r>
          </a:p>
          <a:p>
            <a:r>
              <a:rPr lang="cs-CZ" sz="2400" dirty="0" err="1" smtClean="0"/>
              <a:t>verruca</a:t>
            </a:r>
            <a:r>
              <a:rPr lang="cs-CZ" sz="2400" dirty="0" smtClean="0"/>
              <a:t> </a:t>
            </a:r>
            <a:r>
              <a:rPr lang="cs-CZ" sz="2400" dirty="0" err="1" smtClean="0"/>
              <a:t>vulgaris</a:t>
            </a:r>
            <a:endParaRPr lang="cs-CZ" sz="2400" dirty="0" smtClean="0"/>
          </a:p>
          <a:p>
            <a:r>
              <a:rPr lang="cs-CZ" sz="2400" dirty="0" err="1" smtClean="0"/>
              <a:t>condyloma</a:t>
            </a:r>
            <a:r>
              <a:rPr lang="cs-CZ" sz="2400" dirty="0" smtClean="0"/>
              <a:t> </a:t>
            </a:r>
            <a:r>
              <a:rPr lang="cs-CZ" sz="2400" dirty="0" err="1" smtClean="0"/>
              <a:t>acuminatum</a:t>
            </a:r>
            <a:endParaRPr lang="cs-CZ" sz="2400" dirty="0" smtClean="0"/>
          </a:p>
          <a:p>
            <a:r>
              <a:rPr lang="cs-CZ" sz="2400" dirty="0" err="1" smtClean="0"/>
              <a:t>molluscum</a:t>
            </a:r>
            <a:r>
              <a:rPr lang="cs-CZ" sz="2400" dirty="0" smtClean="0"/>
              <a:t> </a:t>
            </a:r>
            <a:r>
              <a:rPr lang="cs-CZ" sz="2400" dirty="0" err="1" smtClean="0"/>
              <a:t>contagiosum</a:t>
            </a:r>
            <a:endParaRPr lang="cs-CZ" sz="2400" dirty="0" smtClean="0"/>
          </a:p>
          <a:p>
            <a:r>
              <a:rPr lang="cs-CZ" sz="2400" dirty="0" smtClean="0"/>
              <a:t>seborrhoická keratóza</a:t>
            </a:r>
          </a:p>
          <a:p>
            <a:r>
              <a:rPr lang="cs-CZ" sz="2400" dirty="0" err="1" smtClean="0"/>
              <a:t>pseudoepiteliomatózní</a:t>
            </a:r>
            <a:r>
              <a:rPr lang="cs-CZ" sz="2400" dirty="0" smtClean="0"/>
              <a:t> hyperplazie</a:t>
            </a:r>
          </a:p>
          <a:p>
            <a:pPr>
              <a:buNone/>
            </a:pPr>
            <a:endParaRPr lang="cs-CZ" sz="900" dirty="0" smtClean="0"/>
          </a:p>
          <a:p>
            <a:pPr>
              <a:buNone/>
            </a:pPr>
            <a:r>
              <a:rPr lang="cs-CZ" sz="2400" dirty="0" smtClean="0"/>
              <a:t>MALIGNÍ</a:t>
            </a:r>
          </a:p>
          <a:p>
            <a:r>
              <a:rPr lang="cs-CZ" sz="2400" dirty="0" smtClean="0"/>
              <a:t>solární keratóza</a:t>
            </a:r>
          </a:p>
          <a:p>
            <a:r>
              <a:rPr lang="cs-CZ" sz="2400" dirty="0" smtClean="0"/>
              <a:t>m. </a:t>
            </a:r>
            <a:r>
              <a:rPr lang="cs-CZ" sz="2400" dirty="0" err="1" smtClean="0"/>
              <a:t>Bowen</a:t>
            </a:r>
            <a:endParaRPr lang="cs-CZ" sz="2400" dirty="0" smtClean="0"/>
          </a:p>
          <a:p>
            <a:r>
              <a:rPr lang="cs-CZ" sz="2400" dirty="0" err="1" smtClean="0"/>
              <a:t>bowenoidní</a:t>
            </a:r>
            <a:r>
              <a:rPr lang="cs-CZ" sz="2400" dirty="0" smtClean="0"/>
              <a:t> </a:t>
            </a:r>
            <a:r>
              <a:rPr lang="cs-CZ" sz="2400" dirty="0" err="1" smtClean="0"/>
              <a:t>papulóza</a:t>
            </a:r>
            <a:endParaRPr lang="cs-CZ" sz="2400" dirty="0" smtClean="0"/>
          </a:p>
          <a:p>
            <a:r>
              <a:rPr lang="cs-CZ" sz="2400" dirty="0" err="1" smtClean="0">
                <a:solidFill>
                  <a:srgbClr val="FF0000"/>
                </a:solidFill>
              </a:rPr>
              <a:t>keratoakantom</a:t>
            </a:r>
            <a:endParaRPr lang="cs-CZ" sz="2400" dirty="0" smtClean="0">
              <a:solidFill>
                <a:srgbClr val="FF0000"/>
              </a:solidFill>
            </a:endParaRPr>
          </a:p>
          <a:p>
            <a:r>
              <a:rPr lang="cs-CZ" sz="2400" dirty="0" err="1" smtClean="0"/>
              <a:t>bazaliom</a:t>
            </a:r>
            <a:endParaRPr lang="cs-CZ" sz="2400" dirty="0" smtClean="0"/>
          </a:p>
          <a:p>
            <a:r>
              <a:rPr lang="cs-CZ" sz="2400" dirty="0" err="1" smtClean="0"/>
              <a:t>spinocelulární</a:t>
            </a:r>
            <a:r>
              <a:rPr lang="cs-CZ" sz="2400" dirty="0" smtClean="0"/>
              <a:t> karcinom</a:t>
            </a:r>
          </a:p>
          <a:p>
            <a:endParaRPr lang="cs-CZ" sz="2400" dirty="0" smtClean="0"/>
          </a:p>
          <a:p>
            <a:pPr>
              <a:buFont typeface="Arial" pitchFamily="34" charset="0"/>
              <a:buChar char="•"/>
            </a:pPr>
            <a:endParaRPr lang="cs-CZ" sz="24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22114"/>
          </a:xfrm>
        </p:spPr>
        <p:txBody>
          <a:bodyPr>
            <a:normAutofit/>
          </a:bodyPr>
          <a:lstStyle/>
          <a:p>
            <a:r>
              <a:rPr lang="cs-CZ" sz="4000" dirty="0" smtClean="0"/>
              <a:t>4) KERATOAKANTOM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268760"/>
            <a:ext cx="7498080" cy="518457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3000" dirty="0" smtClean="0"/>
              <a:t>Klinika:</a:t>
            </a:r>
          </a:p>
          <a:p>
            <a:r>
              <a:rPr lang="cs-CZ" sz="3000" dirty="0" smtClean="0"/>
              <a:t>starší pacienti</a:t>
            </a:r>
          </a:p>
          <a:p>
            <a:r>
              <a:rPr lang="cs-CZ" sz="3000" dirty="0" smtClean="0"/>
              <a:t>knoflíkovitý útvar s hyperkeratózou v centru</a:t>
            </a:r>
          </a:p>
          <a:p>
            <a:r>
              <a:rPr lang="cs-CZ" sz="3000" dirty="0" smtClean="0"/>
              <a:t>rychlý </a:t>
            </a:r>
            <a:r>
              <a:rPr lang="cs-CZ" sz="3000" b="1" dirty="0" smtClean="0"/>
              <a:t>růst během několika měsíců</a:t>
            </a:r>
            <a:r>
              <a:rPr lang="cs-CZ" sz="3000" dirty="0" smtClean="0"/>
              <a:t>, pak regrese</a:t>
            </a:r>
          </a:p>
          <a:p>
            <a:pPr>
              <a:buNone/>
            </a:pPr>
            <a:endParaRPr lang="cs-CZ" sz="1000" dirty="0" smtClean="0"/>
          </a:p>
          <a:p>
            <a:pPr>
              <a:buNone/>
            </a:pPr>
            <a:r>
              <a:rPr lang="cs-CZ" sz="3000" dirty="0" smtClean="0"/>
              <a:t>Mikroskopický obraz:</a:t>
            </a:r>
          </a:p>
          <a:p>
            <a:r>
              <a:rPr lang="cs-CZ" sz="3000" b="1" dirty="0" smtClean="0"/>
              <a:t>kráter vyplněný keratinem</a:t>
            </a:r>
          </a:p>
          <a:p>
            <a:r>
              <a:rPr lang="cs-CZ" sz="3000" dirty="0" smtClean="0"/>
              <a:t>epitel dlaždicový, atypický, mitoticky aktivní</a:t>
            </a:r>
          </a:p>
          <a:p>
            <a:r>
              <a:rPr lang="cs-CZ" sz="3000" dirty="0" smtClean="0"/>
              <a:t>ve spodině zánět, někdy i </a:t>
            </a:r>
            <a:r>
              <a:rPr lang="cs-CZ" sz="3000" dirty="0" err="1" smtClean="0"/>
              <a:t>infiltrativní</a:t>
            </a:r>
            <a:r>
              <a:rPr lang="cs-CZ" sz="3000" dirty="0" smtClean="0"/>
              <a:t> růst</a:t>
            </a:r>
            <a:endParaRPr lang="cs-CZ" sz="30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06090"/>
          </a:xfrm>
        </p:spPr>
        <p:txBody>
          <a:bodyPr>
            <a:normAutofit/>
          </a:bodyPr>
          <a:lstStyle/>
          <a:p>
            <a:r>
              <a:rPr lang="cs-CZ" sz="4000" dirty="0" smtClean="0"/>
              <a:t> NÁDORY EPIDERMIS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052736"/>
            <a:ext cx="7498080" cy="5616624"/>
          </a:xfrm>
        </p:spPr>
        <p:txBody>
          <a:bodyPr numCol="1">
            <a:normAutofit lnSpcReduction="10000"/>
          </a:bodyPr>
          <a:lstStyle/>
          <a:p>
            <a:pPr>
              <a:buNone/>
            </a:pPr>
            <a:r>
              <a:rPr lang="cs-CZ" sz="2400" dirty="0" smtClean="0"/>
              <a:t>BENIGNÍ</a:t>
            </a:r>
          </a:p>
          <a:p>
            <a:r>
              <a:rPr lang="cs-CZ" sz="2400" dirty="0" err="1" smtClean="0"/>
              <a:t>verruca</a:t>
            </a:r>
            <a:r>
              <a:rPr lang="cs-CZ" sz="2400" dirty="0" smtClean="0"/>
              <a:t> </a:t>
            </a:r>
            <a:r>
              <a:rPr lang="cs-CZ" sz="2400" dirty="0" err="1" smtClean="0"/>
              <a:t>vulgaris</a:t>
            </a:r>
            <a:endParaRPr lang="cs-CZ" sz="2400" dirty="0" smtClean="0"/>
          </a:p>
          <a:p>
            <a:r>
              <a:rPr lang="cs-CZ" sz="2400" dirty="0" err="1" smtClean="0"/>
              <a:t>condyloma</a:t>
            </a:r>
            <a:r>
              <a:rPr lang="cs-CZ" sz="2400" dirty="0" smtClean="0"/>
              <a:t> </a:t>
            </a:r>
            <a:r>
              <a:rPr lang="cs-CZ" sz="2400" dirty="0" err="1" smtClean="0"/>
              <a:t>acuminatum</a:t>
            </a:r>
            <a:endParaRPr lang="cs-CZ" sz="2400" dirty="0" smtClean="0"/>
          </a:p>
          <a:p>
            <a:r>
              <a:rPr lang="cs-CZ" sz="2400" dirty="0" err="1" smtClean="0"/>
              <a:t>molluscum</a:t>
            </a:r>
            <a:r>
              <a:rPr lang="cs-CZ" sz="2400" dirty="0" smtClean="0"/>
              <a:t> </a:t>
            </a:r>
            <a:r>
              <a:rPr lang="cs-CZ" sz="2400" dirty="0" err="1" smtClean="0"/>
              <a:t>contagiosum</a:t>
            </a:r>
            <a:endParaRPr lang="cs-CZ" sz="2400" dirty="0" smtClean="0"/>
          </a:p>
          <a:p>
            <a:r>
              <a:rPr lang="cs-CZ" sz="2400" dirty="0" smtClean="0"/>
              <a:t>seborrhoická keratóza</a:t>
            </a:r>
          </a:p>
          <a:p>
            <a:r>
              <a:rPr lang="cs-CZ" sz="2400" dirty="0" err="1" smtClean="0"/>
              <a:t>pseudoepiteliomatózní</a:t>
            </a:r>
            <a:r>
              <a:rPr lang="cs-CZ" sz="2400" dirty="0" smtClean="0"/>
              <a:t> hyperplazie</a:t>
            </a:r>
          </a:p>
          <a:p>
            <a:pPr>
              <a:buNone/>
            </a:pPr>
            <a:endParaRPr lang="cs-CZ" sz="900" dirty="0" smtClean="0"/>
          </a:p>
          <a:p>
            <a:pPr>
              <a:buNone/>
            </a:pPr>
            <a:r>
              <a:rPr lang="cs-CZ" sz="2400" dirty="0" smtClean="0"/>
              <a:t>MALIGNÍ</a:t>
            </a:r>
          </a:p>
          <a:p>
            <a:r>
              <a:rPr lang="cs-CZ" sz="2400" dirty="0" smtClean="0"/>
              <a:t>solární keratóza</a:t>
            </a:r>
          </a:p>
          <a:p>
            <a:r>
              <a:rPr lang="cs-CZ" sz="2400" dirty="0" smtClean="0"/>
              <a:t>m. </a:t>
            </a:r>
            <a:r>
              <a:rPr lang="cs-CZ" sz="2400" dirty="0" err="1" smtClean="0"/>
              <a:t>Bowen</a:t>
            </a:r>
            <a:endParaRPr lang="cs-CZ" sz="2400" dirty="0" smtClean="0"/>
          </a:p>
          <a:p>
            <a:r>
              <a:rPr lang="cs-CZ" sz="2400" dirty="0" err="1" smtClean="0"/>
              <a:t>bowenoidní</a:t>
            </a:r>
            <a:r>
              <a:rPr lang="cs-CZ" sz="2400" dirty="0" smtClean="0"/>
              <a:t> </a:t>
            </a:r>
            <a:r>
              <a:rPr lang="cs-CZ" sz="2400" dirty="0" err="1" smtClean="0"/>
              <a:t>papulóza</a:t>
            </a:r>
            <a:endParaRPr lang="cs-CZ" sz="2400" dirty="0" smtClean="0"/>
          </a:p>
          <a:p>
            <a:r>
              <a:rPr lang="cs-CZ" sz="2400" dirty="0" err="1" smtClean="0"/>
              <a:t>keratoakantom</a:t>
            </a:r>
            <a:endParaRPr lang="cs-CZ" sz="2400" dirty="0" smtClean="0"/>
          </a:p>
          <a:p>
            <a:r>
              <a:rPr lang="cs-CZ" sz="2400" dirty="0" err="1" smtClean="0">
                <a:solidFill>
                  <a:srgbClr val="FF0000"/>
                </a:solidFill>
              </a:rPr>
              <a:t>bazaliom</a:t>
            </a:r>
            <a:endParaRPr lang="cs-CZ" sz="2400" dirty="0" smtClean="0">
              <a:solidFill>
                <a:srgbClr val="FF0000"/>
              </a:solidFill>
            </a:endParaRPr>
          </a:p>
          <a:p>
            <a:r>
              <a:rPr lang="cs-CZ" sz="2400" dirty="0" err="1" smtClean="0"/>
              <a:t>spinocelulární</a:t>
            </a:r>
            <a:r>
              <a:rPr lang="cs-CZ" sz="2400" dirty="0" smtClean="0"/>
              <a:t> karcinom</a:t>
            </a:r>
          </a:p>
          <a:p>
            <a:endParaRPr lang="cs-CZ" sz="2400" dirty="0" smtClean="0"/>
          </a:p>
          <a:p>
            <a:pPr>
              <a:buFont typeface="Arial" pitchFamily="34" charset="0"/>
              <a:buChar char="•"/>
            </a:pPr>
            <a:endParaRPr lang="cs-CZ" sz="2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06090"/>
          </a:xfrm>
        </p:spPr>
        <p:txBody>
          <a:bodyPr>
            <a:normAutofit/>
          </a:bodyPr>
          <a:lstStyle/>
          <a:p>
            <a:r>
              <a:rPr lang="cs-CZ" sz="4000" dirty="0" smtClean="0"/>
              <a:t>I.  NÁDORY EPIDERMIS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052736"/>
            <a:ext cx="7498080" cy="5616624"/>
          </a:xfrm>
        </p:spPr>
        <p:txBody>
          <a:bodyPr numCol="1">
            <a:normAutofit lnSpcReduction="10000"/>
          </a:bodyPr>
          <a:lstStyle/>
          <a:p>
            <a:pPr>
              <a:buNone/>
            </a:pPr>
            <a:r>
              <a:rPr lang="cs-CZ" sz="2400" dirty="0" smtClean="0"/>
              <a:t>BENIGNÍ</a:t>
            </a:r>
          </a:p>
          <a:p>
            <a:r>
              <a:rPr lang="cs-CZ" sz="2400" dirty="0" err="1" smtClean="0"/>
              <a:t>verruca</a:t>
            </a:r>
            <a:r>
              <a:rPr lang="cs-CZ" sz="2400" dirty="0" smtClean="0"/>
              <a:t> </a:t>
            </a:r>
            <a:r>
              <a:rPr lang="cs-CZ" sz="2400" dirty="0" err="1" smtClean="0"/>
              <a:t>vulgaris</a:t>
            </a:r>
            <a:endParaRPr lang="cs-CZ" sz="2400" dirty="0" smtClean="0"/>
          </a:p>
          <a:p>
            <a:r>
              <a:rPr lang="cs-CZ" sz="2400" dirty="0" err="1" smtClean="0"/>
              <a:t>condyloma</a:t>
            </a:r>
            <a:r>
              <a:rPr lang="cs-CZ" sz="2400" dirty="0" smtClean="0"/>
              <a:t> </a:t>
            </a:r>
            <a:r>
              <a:rPr lang="cs-CZ" sz="2400" dirty="0" err="1" smtClean="0"/>
              <a:t>acuminatum</a:t>
            </a:r>
            <a:r>
              <a:rPr lang="cs-CZ" sz="2400" dirty="0" smtClean="0"/>
              <a:t>                            virové</a:t>
            </a:r>
          </a:p>
          <a:p>
            <a:r>
              <a:rPr lang="cs-CZ" sz="2400" dirty="0" err="1" smtClean="0"/>
              <a:t>molluscum</a:t>
            </a:r>
            <a:r>
              <a:rPr lang="cs-CZ" sz="2400" dirty="0" smtClean="0"/>
              <a:t> </a:t>
            </a:r>
            <a:r>
              <a:rPr lang="cs-CZ" sz="2400" dirty="0" err="1" smtClean="0"/>
              <a:t>contagiosum</a:t>
            </a:r>
            <a:endParaRPr lang="cs-CZ" sz="2400" dirty="0" smtClean="0"/>
          </a:p>
          <a:p>
            <a:r>
              <a:rPr lang="cs-CZ" sz="2400" dirty="0" smtClean="0"/>
              <a:t>seborrhoická keratóza</a:t>
            </a:r>
          </a:p>
          <a:p>
            <a:r>
              <a:rPr lang="cs-CZ" sz="2400" dirty="0" err="1" smtClean="0"/>
              <a:t>pseudoepiteliomatózní</a:t>
            </a:r>
            <a:r>
              <a:rPr lang="cs-CZ" sz="2400" dirty="0" smtClean="0"/>
              <a:t> hyperplazie</a:t>
            </a:r>
          </a:p>
          <a:p>
            <a:pPr>
              <a:buNone/>
            </a:pPr>
            <a:endParaRPr lang="cs-CZ" sz="900" dirty="0" smtClean="0"/>
          </a:p>
          <a:p>
            <a:pPr>
              <a:buNone/>
            </a:pPr>
            <a:r>
              <a:rPr lang="cs-CZ" sz="2400" dirty="0" smtClean="0"/>
              <a:t>MALIGNÍ</a:t>
            </a:r>
          </a:p>
          <a:p>
            <a:r>
              <a:rPr lang="cs-CZ" sz="2400" dirty="0" smtClean="0"/>
              <a:t>solární keratóza</a:t>
            </a:r>
          </a:p>
          <a:p>
            <a:r>
              <a:rPr lang="cs-CZ" sz="2400" dirty="0" smtClean="0"/>
              <a:t>m. </a:t>
            </a:r>
            <a:r>
              <a:rPr lang="cs-CZ" sz="2400" dirty="0" err="1" smtClean="0"/>
              <a:t>Bowen</a:t>
            </a:r>
            <a:r>
              <a:rPr lang="cs-CZ" sz="2400" dirty="0" smtClean="0"/>
              <a:t>                                             in </a:t>
            </a:r>
            <a:r>
              <a:rPr lang="cs-CZ" sz="2400" dirty="0" err="1" smtClean="0"/>
              <a:t>situ</a:t>
            </a:r>
            <a:endParaRPr lang="cs-CZ" sz="2400" dirty="0" smtClean="0"/>
          </a:p>
          <a:p>
            <a:r>
              <a:rPr lang="cs-CZ" sz="2400" dirty="0" err="1" smtClean="0"/>
              <a:t>bowenoidní</a:t>
            </a:r>
            <a:r>
              <a:rPr lang="cs-CZ" sz="2400" dirty="0" smtClean="0"/>
              <a:t> </a:t>
            </a:r>
            <a:r>
              <a:rPr lang="cs-CZ" sz="2400" dirty="0" err="1" smtClean="0"/>
              <a:t>papulóza</a:t>
            </a:r>
            <a:endParaRPr lang="cs-CZ" sz="2400" dirty="0" smtClean="0"/>
          </a:p>
          <a:p>
            <a:r>
              <a:rPr lang="cs-CZ" sz="2400" dirty="0" err="1" smtClean="0"/>
              <a:t>keratoakantom</a:t>
            </a:r>
            <a:endParaRPr lang="cs-CZ" sz="2400" dirty="0" smtClean="0"/>
          </a:p>
          <a:p>
            <a:r>
              <a:rPr lang="cs-CZ" sz="2400" dirty="0" err="1" smtClean="0"/>
              <a:t>bazaliom</a:t>
            </a:r>
            <a:r>
              <a:rPr lang="cs-CZ" sz="2400" dirty="0" smtClean="0"/>
              <a:t>                                             invazivní</a:t>
            </a:r>
          </a:p>
          <a:p>
            <a:r>
              <a:rPr lang="cs-CZ" sz="2400" dirty="0" err="1" smtClean="0"/>
              <a:t>spinocelulární</a:t>
            </a:r>
            <a:r>
              <a:rPr lang="cs-CZ" sz="2400" dirty="0" smtClean="0"/>
              <a:t> karcinom</a:t>
            </a:r>
          </a:p>
          <a:p>
            <a:endParaRPr lang="cs-CZ" sz="2400" dirty="0" smtClean="0"/>
          </a:p>
          <a:p>
            <a:pPr>
              <a:buFont typeface="Arial" pitchFamily="34" charset="0"/>
              <a:buChar char="•"/>
            </a:pPr>
            <a:endParaRPr lang="cs-CZ" sz="2400" dirty="0"/>
          </a:p>
        </p:txBody>
      </p:sp>
      <p:cxnSp>
        <p:nvCxnSpPr>
          <p:cNvPr id="13" name="Přímá spojovací čára 12"/>
          <p:cNvCxnSpPr/>
          <p:nvPr/>
        </p:nvCxnSpPr>
        <p:spPr>
          <a:xfrm>
            <a:off x="3995936" y="1628800"/>
            <a:ext cx="3096344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čára 15"/>
          <p:cNvCxnSpPr/>
          <p:nvPr/>
        </p:nvCxnSpPr>
        <p:spPr>
          <a:xfrm>
            <a:off x="5004048" y="2060848"/>
            <a:ext cx="20882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čára 17"/>
          <p:cNvCxnSpPr/>
          <p:nvPr/>
        </p:nvCxnSpPr>
        <p:spPr>
          <a:xfrm flipV="1">
            <a:off x="5004048" y="2060848"/>
            <a:ext cx="2088232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čára 19"/>
          <p:cNvCxnSpPr/>
          <p:nvPr/>
        </p:nvCxnSpPr>
        <p:spPr>
          <a:xfrm>
            <a:off x="4139952" y="4293096"/>
            <a:ext cx="2592288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čára 21"/>
          <p:cNvCxnSpPr/>
          <p:nvPr/>
        </p:nvCxnSpPr>
        <p:spPr>
          <a:xfrm>
            <a:off x="3347864" y="4725144"/>
            <a:ext cx="33843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ovací čára 23"/>
          <p:cNvCxnSpPr/>
          <p:nvPr/>
        </p:nvCxnSpPr>
        <p:spPr>
          <a:xfrm flipV="1">
            <a:off x="4644008" y="4725144"/>
            <a:ext cx="2088232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ovací čára 25"/>
          <p:cNvCxnSpPr/>
          <p:nvPr/>
        </p:nvCxnSpPr>
        <p:spPr>
          <a:xfrm flipV="1">
            <a:off x="4067944" y="4725144"/>
            <a:ext cx="2664296" cy="792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ovací čára 31"/>
          <p:cNvCxnSpPr/>
          <p:nvPr/>
        </p:nvCxnSpPr>
        <p:spPr>
          <a:xfrm>
            <a:off x="3275856" y="5949280"/>
            <a:ext cx="33123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ovací čára 33"/>
          <p:cNvCxnSpPr/>
          <p:nvPr/>
        </p:nvCxnSpPr>
        <p:spPr>
          <a:xfrm flipV="1">
            <a:off x="4932040" y="5949280"/>
            <a:ext cx="1656184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22114"/>
          </a:xfrm>
        </p:spPr>
        <p:txBody>
          <a:bodyPr>
            <a:normAutofit/>
          </a:bodyPr>
          <a:lstStyle/>
          <a:p>
            <a:r>
              <a:rPr lang="cs-CZ" sz="4000" dirty="0" smtClean="0"/>
              <a:t>5) BAZALIOM (</a:t>
            </a:r>
            <a:r>
              <a:rPr lang="cs-CZ" sz="4000" dirty="0" err="1" smtClean="0"/>
              <a:t>basocelulární</a:t>
            </a:r>
            <a:r>
              <a:rPr lang="cs-CZ" sz="4000" dirty="0" smtClean="0"/>
              <a:t> ca)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sz="3000" dirty="0" smtClean="0"/>
              <a:t>= nádor z </a:t>
            </a:r>
            <a:r>
              <a:rPr lang="cs-CZ" sz="3000" dirty="0" err="1" smtClean="0"/>
              <a:t>bb</a:t>
            </a:r>
            <a:r>
              <a:rPr lang="cs-CZ" sz="3000" dirty="0" smtClean="0"/>
              <a:t>. napodobujících str. </a:t>
            </a:r>
            <a:r>
              <a:rPr lang="cs-CZ" sz="3000" dirty="0" err="1" smtClean="0"/>
              <a:t>basale</a:t>
            </a:r>
            <a:r>
              <a:rPr lang="cs-CZ" sz="3000" dirty="0" smtClean="0"/>
              <a:t> </a:t>
            </a:r>
          </a:p>
          <a:p>
            <a:pPr>
              <a:buNone/>
            </a:pPr>
            <a:endParaRPr lang="cs-CZ" sz="1000" dirty="0" smtClean="0"/>
          </a:p>
          <a:p>
            <a:pPr>
              <a:buNone/>
            </a:pPr>
            <a:r>
              <a:rPr lang="cs-CZ" sz="3000" dirty="0" smtClean="0"/>
              <a:t>Klinika:</a:t>
            </a:r>
          </a:p>
          <a:p>
            <a:r>
              <a:rPr lang="cs-CZ" sz="3000" dirty="0" err="1" smtClean="0"/>
              <a:t>insolační</a:t>
            </a:r>
            <a:r>
              <a:rPr lang="cs-CZ" sz="3000" dirty="0" smtClean="0"/>
              <a:t> oblasti</a:t>
            </a:r>
          </a:p>
          <a:p>
            <a:r>
              <a:rPr lang="cs-CZ" sz="3000" dirty="0" smtClean="0"/>
              <a:t>starší pacienti</a:t>
            </a:r>
          </a:p>
          <a:p>
            <a:r>
              <a:rPr lang="cs-CZ" sz="3000" dirty="0" smtClean="0"/>
              <a:t>plaky, </a:t>
            </a:r>
            <a:r>
              <a:rPr lang="cs-CZ" sz="3000" dirty="0" err="1" smtClean="0"/>
              <a:t>noduly</a:t>
            </a:r>
            <a:r>
              <a:rPr lang="cs-CZ" sz="3000" dirty="0" smtClean="0"/>
              <a:t>, ulcerace</a:t>
            </a:r>
          </a:p>
          <a:p>
            <a:endParaRPr lang="cs-CZ" sz="1000" dirty="0" smtClean="0"/>
          </a:p>
          <a:p>
            <a:r>
              <a:rPr lang="cs-CZ" sz="3000" dirty="0" smtClean="0"/>
              <a:t>nemetastazuje </a:t>
            </a:r>
          </a:p>
          <a:p>
            <a:r>
              <a:rPr lang="cs-CZ" sz="3000" b="1" dirty="0" smtClean="0"/>
              <a:t>lokální recidivy </a:t>
            </a:r>
            <a:r>
              <a:rPr lang="cs-CZ" sz="3000" dirty="0" smtClean="0"/>
              <a:t>časté</a:t>
            </a:r>
          </a:p>
          <a:p>
            <a:r>
              <a:rPr lang="cs-CZ" sz="3000" b="1" dirty="0" smtClean="0"/>
              <a:t>destruktivní růst </a:t>
            </a:r>
            <a:r>
              <a:rPr lang="cs-CZ" sz="3000" dirty="0" smtClean="0"/>
              <a:t>(vč. kosti)</a:t>
            </a:r>
          </a:p>
          <a:p>
            <a:pPr>
              <a:buNone/>
            </a:pPr>
            <a:endParaRPr lang="cs-CZ" sz="30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22114"/>
          </a:xfrm>
        </p:spPr>
        <p:txBody>
          <a:bodyPr>
            <a:normAutofit/>
          </a:bodyPr>
          <a:lstStyle/>
          <a:p>
            <a:r>
              <a:rPr lang="cs-CZ" sz="3600" dirty="0" smtClean="0"/>
              <a:t>BAZALIOM (</a:t>
            </a:r>
            <a:r>
              <a:rPr lang="cs-CZ" sz="3600" dirty="0" err="1" smtClean="0"/>
              <a:t>basocelulární</a:t>
            </a:r>
            <a:r>
              <a:rPr lang="cs-CZ" sz="3600" dirty="0" smtClean="0"/>
              <a:t> karcinom)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340768"/>
            <a:ext cx="7498080" cy="518457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cs-CZ" sz="3000" dirty="0" smtClean="0"/>
              <a:t>Mikroskopický obraz: </a:t>
            </a:r>
          </a:p>
          <a:p>
            <a:r>
              <a:rPr lang="cs-CZ" sz="3000" b="1" dirty="0" err="1" smtClean="0"/>
              <a:t>bazaloidní</a:t>
            </a:r>
            <a:r>
              <a:rPr lang="cs-CZ" sz="3000" b="1" dirty="0" smtClean="0"/>
              <a:t> </a:t>
            </a:r>
            <a:r>
              <a:rPr lang="cs-CZ" sz="3000" b="1" dirty="0" err="1" smtClean="0"/>
              <a:t>bb</a:t>
            </a:r>
            <a:r>
              <a:rPr lang="cs-CZ" sz="3000" b="1" dirty="0" smtClean="0"/>
              <a:t>.</a:t>
            </a:r>
          </a:p>
          <a:p>
            <a:r>
              <a:rPr lang="cs-CZ" sz="3000" b="1" dirty="0" err="1" smtClean="0"/>
              <a:t>palisádování</a:t>
            </a:r>
            <a:r>
              <a:rPr lang="cs-CZ" sz="3000" dirty="0" smtClean="0"/>
              <a:t> v periferii čepů </a:t>
            </a:r>
          </a:p>
          <a:p>
            <a:r>
              <a:rPr lang="cs-CZ" sz="3000" b="1" dirty="0" err="1" smtClean="0"/>
              <a:t>retrakční</a:t>
            </a:r>
            <a:r>
              <a:rPr lang="cs-CZ" sz="3000" b="1" dirty="0" smtClean="0"/>
              <a:t> artefakt </a:t>
            </a:r>
            <a:r>
              <a:rPr lang="cs-CZ" sz="2800" dirty="0" smtClean="0"/>
              <a:t>(</a:t>
            </a:r>
            <a:r>
              <a:rPr lang="cs-CZ" sz="2400" dirty="0" smtClean="0"/>
              <a:t>odtržení čepů od </a:t>
            </a:r>
            <a:r>
              <a:rPr lang="cs-CZ" sz="2400" dirty="0" err="1" smtClean="0"/>
              <a:t>stromatu</a:t>
            </a:r>
            <a:r>
              <a:rPr lang="cs-CZ" sz="2400" dirty="0" smtClean="0"/>
              <a:t>)</a:t>
            </a:r>
            <a:endParaRPr lang="cs-CZ" sz="2400" b="1" dirty="0" smtClean="0"/>
          </a:p>
          <a:p>
            <a:r>
              <a:rPr lang="cs-CZ" sz="3000" b="1" dirty="0" smtClean="0"/>
              <a:t>mitózy</a:t>
            </a:r>
          </a:p>
          <a:p>
            <a:pPr>
              <a:buNone/>
            </a:pPr>
            <a:endParaRPr lang="cs-CZ" sz="1100" dirty="0" smtClean="0"/>
          </a:p>
          <a:p>
            <a:r>
              <a:rPr lang="cs-CZ" sz="3000" dirty="0" smtClean="0"/>
              <a:t>různé typy, neliší se prognózou:</a:t>
            </a:r>
          </a:p>
          <a:p>
            <a:pPr marL="596646" indent="-514350">
              <a:buFont typeface="+mj-lt"/>
              <a:buAutoNum type="alphaLcParenR"/>
            </a:pPr>
            <a:r>
              <a:rPr lang="cs-CZ" sz="3000" i="1" dirty="0" smtClean="0"/>
              <a:t>superficiální</a:t>
            </a:r>
            <a:r>
              <a:rPr lang="cs-CZ" sz="3000" dirty="0" smtClean="0"/>
              <a:t>  - </a:t>
            </a:r>
            <a:r>
              <a:rPr lang="cs-CZ" sz="3000" dirty="0" err="1" smtClean="0"/>
              <a:t>anastomozující</a:t>
            </a:r>
            <a:r>
              <a:rPr lang="cs-CZ" sz="3000" dirty="0" smtClean="0"/>
              <a:t> síť</a:t>
            </a:r>
          </a:p>
          <a:p>
            <a:pPr marL="596646" indent="-514350">
              <a:buFont typeface="+mj-lt"/>
              <a:buAutoNum type="alphaLcParenR"/>
            </a:pPr>
            <a:r>
              <a:rPr lang="cs-CZ" sz="3000" i="1" dirty="0" smtClean="0"/>
              <a:t>infiltrující (</a:t>
            </a:r>
            <a:r>
              <a:rPr lang="cs-CZ" sz="3000" i="1" dirty="0" err="1" smtClean="0"/>
              <a:t>morphea</a:t>
            </a:r>
            <a:r>
              <a:rPr lang="cs-CZ" sz="3000" i="1" dirty="0" smtClean="0"/>
              <a:t>-</a:t>
            </a:r>
            <a:r>
              <a:rPr lang="cs-CZ" sz="3000" i="1" dirty="0" err="1" smtClean="0"/>
              <a:t>like</a:t>
            </a:r>
            <a:r>
              <a:rPr lang="cs-CZ" sz="3000" i="1" dirty="0" smtClean="0"/>
              <a:t>)</a:t>
            </a:r>
            <a:r>
              <a:rPr lang="cs-CZ" sz="3000" dirty="0" smtClean="0"/>
              <a:t>:  drobné čepy, fibróza</a:t>
            </a:r>
          </a:p>
          <a:p>
            <a:pPr marL="596646" indent="-514350">
              <a:buFont typeface="+mj-lt"/>
              <a:buAutoNum type="alphaLcParenR"/>
            </a:pPr>
            <a:r>
              <a:rPr lang="cs-CZ" sz="3000" i="1" dirty="0" err="1" smtClean="0"/>
              <a:t>nodulární</a:t>
            </a:r>
            <a:r>
              <a:rPr lang="cs-CZ" sz="3000" i="1" dirty="0" smtClean="0"/>
              <a:t> (solidní) </a:t>
            </a:r>
            <a:r>
              <a:rPr lang="cs-CZ" sz="3000" dirty="0" smtClean="0"/>
              <a:t>– větší hnízda</a:t>
            </a:r>
          </a:p>
          <a:p>
            <a:pPr>
              <a:buNone/>
            </a:pPr>
            <a:endParaRPr lang="cs-CZ" sz="30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2" descr="ca-baso-n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613" y="188913"/>
            <a:ext cx="6964362" cy="65309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basaliom-terebrans-spane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04664"/>
            <a:ext cx="8311207" cy="59388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4" descr="basal-solid-cyst-pigm-5211-99-he-1,25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5" y="548680"/>
            <a:ext cx="8772525" cy="2921000"/>
          </a:xfrm>
          <a:prstGeom prst="rect">
            <a:avLst/>
          </a:prstGeom>
          <a:noFill/>
        </p:spPr>
      </p:pic>
      <p:pic>
        <p:nvPicPr>
          <p:cNvPr id="5" name="Picture 2" descr="basal-pigm-1988-01-he-10x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3861048"/>
            <a:ext cx="3657600" cy="26578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basalioma-spf-7285-01-he-2,5x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6538" y="260648"/>
            <a:ext cx="8507462" cy="3312368"/>
          </a:xfrm>
          <a:prstGeom prst="rect">
            <a:avLst/>
          </a:prstGeom>
          <a:noFill/>
        </p:spPr>
      </p:pic>
      <p:pic>
        <p:nvPicPr>
          <p:cNvPr id="5" name="Picture 3" descr="basalioma-spf-7285-01-he-10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3717032"/>
            <a:ext cx="4391993" cy="28965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basal-scler-4455-95-he-10x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548680"/>
            <a:ext cx="7776864" cy="56166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06090"/>
          </a:xfrm>
        </p:spPr>
        <p:txBody>
          <a:bodyPr>
            <a:normAutofit/>
          </a:bodyPr>
          <a:lstStyle/>
          <a:p>
            <a:r>
              <a:rPr lang="cs-CZ" sz="4000" dirty="0" smtClean="0"/>
              <a:t> NÁDORY EPIDERMIS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052736"/>
            <a:ext cx="7498080" cy="5616624"/>
          </a:xfrm>
        </p:spPr>
        <p:txBody>
          <a:bodyPr numCol="1">
            <a:normAutofit lnSpcReduction="10000"/>
          </a:bodyPr>
          <a:lstStyle/>
          <a:p>
            <a:pPr>
              <a:buNone/>
            </a:pPr>
            <a:r>
              <a:rPr lang="cs-CZ" sz="2400" dirty="0" smtClean="0"/>
              <a:t>BENIGNÍ</a:t>
            </a:r>
          </a:p>
          <a:p>
            <a:r>
              <a:rPr lang="cs-CZ" sz="2400" dirty="0" err="1" smtClean="0"/>
              <a:t>verruca</a:t>
            </a:r>
            <a:r>
              <a:rPr lang="cs-CZ" sz="2400" dirty="0" smtClean="0"/>
              <a:t> </a:t>
            </a:r>
            <a:r>
              <a:rPr lang="cs-CZ" sz="2400" dirty="0" err="1" smtClean="0"/>
              <a:t>vulgaris</a:t>
            </a:r>
            <a:endParaRPr lang="cs-CZ" sz="2400" dirty="0" smtClean="0"/>
          </a:p>
          <a:p>
            <a:r>
              <a:rPr lang="cs-CZ" sz="2400" dirty="0" err="1" smtClean="0"/>
              <a:t>condyloma</a:t>
            </a:r>
            <a:r>
              <a:rPr lang="cs-CZ" sz="2400" dirty="0" smtClean="0"/>
              <a:t> </a:t>
            </a:r>
            <a:r>
              <a:rPr lang="cs-CZ" sz="2400" dirty="0" err="1" smtClean="0"/>
              <a:t>acuminatum</a:t>
            </a:r>
            <a:endParaRPr lang="cs-CZ" sz="2400" dirty="0" smtClean="0"/>
          </a:p>
          <a:p>
            <a:r>
              <a:rPr lang="cs-CZ" sz="2400" dirty="0" err="1" smtClean="0"/>
              <a:t>molluscum</a:t>
            </a:r>
            <a:r>
              <a:rPr lang="cs-CZ" sz="2400" dirty="0" smtClean="0"/>
              <a:t> </a:t>
            </a:r>
            <a:r>
              <a:rPr lang="cs-CZ" sz="2400" dirty="0" err="1" smtClean="0"/>
              <a:t>contagiosum</a:t>
            </a:r>
            <a:endParaRPr lang="cs-CZ" sz="2400" dirty="0" smtClean="0"/>
          </a:p>
          <a:p>
            <a:r>
              <a:rPr lang="cs-CZ" sz="2400" dirty="0" smtClean="0"/>
              <a:t>seborrhoická keratóza</a:t>
            </a:r>
          </a:p>
          <a:p>
            <a:r>
              <a:rPr lang="cs-CZ" sz="2400" dirty="0" err="1" smtClean="0"/>
              <a:t>pseudoepiteliomatózní</a:t>
            </a:r>
            <a:r>
              <a:rPr lang="cs-CZ" sz="2400" dirty="0" smtClean="0"/>
              <a:t> hyperplazie</a:t>
            </a:r>
          </a:p>
          <a:p>
            <a:pPr>
              <a:buNone/>
            </a:pPr>
            <a:endParaRPr lang="cs-CZ" sz="900" dirty="0" smtClean="0"/>
          </a:p>
          <a:p>
            <a:pPr>
              <a:buNone/>
            </a:pPr>
            <a:r>
              <a:rPr lang="cs-CZ" sz="2400" dirty="0" smtClean="0"/>
              <a:t>MALIGNÍ</a:t>
            </a:r>
          </a:p>
          <a:p>
            <a:r>
              <a:rPr lang="cs-CZ" sz="2400" dirty="0" smtClean="0"/>
              <a:t>solární keratóza</a:t>
            </a:r>
          </a:p>
          <a:p>
            <a:r>
              <a:rPr lang="cs-CZ" sz="2400" dirty="0" smtClean="0"/>
              <a:t>m. </a:t>
            </a:r>
            <a:r>
              <a:rPr lang="cs-CZ" sz="2400" dirty="0" err="1" smtClean="0"/>
              <a:t>Bowen</a:t>
            </a:r>
            <a:endParaRPr lang="cs-CZ" sz="2400" dirty="0" smtClean="0"/>
          </a:p>
          <a:p>
            <a:r>
              <a:rPr lang="cs-CZ" sz="2400" dirty="0" err="1" smtClean="0"/>
              <a:t>bowenoidní</a:t>
            </a:r>
            <a:r>
              <a:rPr lang="cs-CZ" sz="2400" dirty="0" smtClean="0"/>
              <a:t> </a:t>
            </a:r>
            <a:r>
              <a:rPr lang="cs-CZ" sz="2400" dirty="0" err="1" smtClean="0"/>
              <a:t>papulóza</a:t>
            </a:r>
            <a:endParaRPr lang="cs-CZ" sz="2400" dirty="0" smtClean="0"/>
          </a:p>
          <a:p>
            <a:r>
              <a:rPr lang="cs-CZ" sz="2400" dirty="0" err="1" smtClean="0"/>
              <a:t>keratoakantom</a:t>
            </a:r>
            <a:endParaRPr lang="cs-CZ" sz="2400" dirty="0" smtClean="0"/>
          </a:p>
          <a:p>
            <a:r>
              <a:rPr lang="cs-CZ" sz="2400" dirty="0" err="1" smtClean="0"/>
              <a:t>bazaliom</a:t>
            </a:r>
            <a:endParaRPr lang="cs-CZ" sz="2400" dirty="0" smtClean="0"/>
          </a:p>
          <a:p>
            <a:r>
              <a:rPr lang="cs-CZ" sz="2400" dirty="0" err="1" smtClean="0">
                <a:solidFill>
                  <a:srgbClr val="FF0000"/>
                </a:solidFill>
              </a:rPr>
              <a:t>spinocelulární</a:t>
            </a:r>
            <a:r>
              <a:rPr lang="cs-CZ" sz="2400" dirty="0" smtClean="0">
                <a:solidFill>
                  <a:srgbClr val="FF0000"/>
                </a:solidFill>
              </a:rPr>
              <a:t> karcinom</a:t>
            </a:r>
          </a:p>
          <a:p>
            <a:endParaRPr lang="cs-CZ" sz="2400" dirty="0" smtClean="0"/>
          </a:p>
          <a:p>
            <a:pPr>
              <a:buFont typeface="Arial" pitchFamily="34" charset="0"/>
              <a:buChar char="•"/>
            </a:pPr>
            <a:endParaRPr lang="cs-CZ" sz="24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22114"/>
          </a:xfrm>
        </p:spPr>
        <p:txBody>
          <a:bodyPr>
            <a:normAutofit/>
          </a:bodyPr>
          <a:lstStyle/>
          <a:p>
            <a:r>
              <a:rPr lang="cs-CZ" sz="4000" dirty="0" smtClean="0"/>
              <a:t>6) SPINALIOM (</a:t>
            </a:r>
            <a:r>
              <a:rPr lang="cs-CZ" sz="4000" dirty="0" err="1" smtClean="0"/>
              <a:t>spinocelulární</a:t>
            </a:r>
            <a:r>
              <a:rPr lang="cs-CZ" sz="4000" dirty="0" smtClean="0"/>
              <a:t> ca)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268760"/>
            <a:ext cx="7498080" cy="497964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cs-CZ" sz="3000" dirty="0" smtClean="0"/>
              <a:t>= nádor z </a:t>
            </a:r>
            <a:r>
              <a:rPr lang="cs-CZ" sz="3000" dirty="0" err="1" smtClean="0"/>
              <a:t>bb</a:t>
            </a:r>
            <a:r>
              <a:rPr lang="cs-CZ" sz="3000" dirty="0" smtClean="0"/>
              <a:t>. typu </a:t>
            </a:r>
            <a:r>
              <a:rPr lang="cs-CZ" sz="3000" dirty="0" err="1" smtClean="0"/>
              <a:t>stratum</a:t>
            </a:r>
            <a:r>
              <a:rPr lang="cs-CZ" sz="3000" dirty="0" smtClean="0"/>
              <a:t> </a:t>
            </a:r>
            <a:r>
              <a:rPr lang="cs-CZ" sz="3000" dirty="0" err="1" smtClean="0"/>
              <a:t>spinosum</a:t>
            </a:r>
            <a:endParaRPr lang="cs-CZ" sz="3000" dirty="0" smtClean="0"/>
          </a:p>
          <a:p>
            <a:pPr>
              <a:buNone/>
            </a:pPr>
            <a:endParaRPr lang="cs-CZ" sz="1100" dirty="0" smtClean="0"/>
          </a:p>
          <a:p>
            <a:pPr>
              <a:buNone/>
            </a:pPr>
            <a:r>
              <a:rPr lang="cs-CZ" sz="3000" dirty="0" smtClean="0"/>
              <a:t>Etiologie:</a:t>
            </a:r>
          </a:p>
          <a:p>
            <a:r>
              <a:rPr lang="cs-CZ" sz="3000" dirty="0" smtClean="0"/>
              <a:t>záření (UV, </a:t>
            </a:r>
            <a:r>
              <a:rPr lang="cs-CZ" sz="3000" dirty="0" err="1" smtClean="0"/>
              <a:t>rtg</a:t>
            </a:r>
            <a:r>
              <a:rPr lang="cs-CZ" sz="3000" dirty="0" smtClean="0"/>
              <a:t>)</a:t>
            </a:r>
          </a:p>
          <a:p>
            <a:r>
              <a:rPr lang="cs-CZ" sz="3000" dirty="0" smtClean="0"/>
              <a:t>chemické látky (arsen)</a:t>
            </a:r>
          </a:p>
          <a:p>
            <a:r>
              <a:rPr lang="cs-CZ" sz="3000" dirty="0" smtClean="0"/>
              <a:t>chronický zánět (osteomyelitis…)</a:t>
            </a:r>
          </a:p>
          <a:p>
            <a:endParaRPr lang="cs-CZ" sz="1000" dirty="0" smtClean="0"/>
          </a:p>
          <a:p>
            <a:pPr>
              <a:buNone/>
            </a:pPr>
            <a:r>
              <a:rPr lang="cs-CZ" sz="3000" dirty="0" smtClean="0"/>
              <a:t>Klinika:</a:t>
            </a:r>
          </a:p>
          <a:p>
            <a:r>
              <a:rPr lang="cs-CZ" sz="3000" dirty="0" smtClean="0"/>
              <a:t>uzly, ulcerace</a:t>
            </a:r>
          </a:p>
          <a:p>
            <a:r>
              <a:rPr lang="cs-CZ" sz="3000" dirty="0" smtClean="0"/>
              <a:t>lokálně destruktivní, recidivující</a:t>
            </a:r>
          </a:p>
          <a:p>
            <a:r>
              <a:rPr lang="cs-CZ" sz="3000" dirty="0" smtClean="0"/>
              <a:t>metastázy výjimečné (LU)</a:t>
            </a:r>
          </a:p>
          <a:p>
            <a:pPr>
              <a:buNone/>
            </a:pPr>
            <a:endParaRPr lang="cs-CZ" sz="3000" dirty="0" smtClean="0"/>
          </a:p>
          <a:p>
            <a:pPr>
              <a:buNone/>
            </a:pPr>
            <a:endParaRPr lang="cs-CZ" sz="30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22114"/>
          </a:xfrm>
        </p:spPr>
        <p:txBody>
          <a:bodyPr>
            <a:normAutofit/>
          </a:bodyPr>
          <a:lstStyle/>
          <a:p>
            <a:r>
              <a:rPr lang="cs-CZ" sz="3600" dirty="0" smtClean="0"/>
              <a:t>SPINALIOM (</a:t>
            </a:r>
            <a:r>
              <a:rPr lang="cs-CZ" sz="3600" dirty="0" err="1" smtClean="0"/>
              <a:t>spinocelulární</a:t>
            </a:r>
            <a:r>
              <a:rPr lang="cs-CZ" sz="3600" dirty="0" smtClean="0"/>
              <a:t> karcinom)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196752"/>
            <a:ext cx="7498080" cy="518457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3000" dirty="0" smtClean="0"/>
              <a:t>Mikroskopický obraz:</a:t>
            </a:r>
          </a:p>
          <a:p>
            <a:r>
              <a:rPr lang="cs-CZ" sz="3000" dirty="0" err="1" smtClean="0"/>
              <a:t>infiltrativní</a:t>
            </a:r>
            <a:r>
              <a:rPr lang="cs-CZ" sz="3000" dirty="0" smtClean="0"/>
              <a:t> růst (hnízda, čepy)</a:t>
            </a:r>
          </a:p>
          <a:p>
            <a:r>
              <a:rPr lang="cs-CZ" sz="3000" dirty="0" err="1" smtClean="0"/>
              <a:t>bb</a:t>
            </a:r>
            <a:r>
              <a:rPr lang="cs-CZ" sz="3000" dirty="0" smtClean="0"/>
              <a:t>. typu </a:t>
            </a:r>
            <a:r>
              <a:rPr lang="cs-CZ" sz="3000" dirty="0" err="1" smtClean="0"/>
              <a:t>stratum</a:t>
            </a:r>
            <a:r>
              <a:rPr lang="cs-CZ" sz="3000" dirty="0" smtClean="0"/>
              <a:t> </a:t>
            </a:r>
            <a:r>
              <a:rPr lang="cs-CZ" sz="3000" dirty="0" err="1" smtClean="0"/>
              <a:t>spinosum</a:t>
            </a:r>
            <a:r>
              <a:rPr lang="cs-CZ" sz="3000" dirty="0" smtClean="0"/>
              <a:t> </a:t>
            </a:r>
          </a:p>
          <a:p>
            <a:r>
              <a:rPr lang="cs-CZ" sz="3000" b="1" dirty="0" smtClean="0"/>
              <a:t>intercelulární můstky </a:t>
            </a:r>
            <a:r>
              <a:rPr lang="cs-CZ" sz="3000" dirty="0" smtClean="0"/>
              <a:t>(</a:t>
            </a:r>
            <a:r>
              <a:rPr lang="cs-CZ" sz="3000" dirty="0" err="1" smtClean="0"/>
              <a:t>tonofilamenta</a:t>
            </a:r>
            <a:r>
              <a:rPr lang="cs-CZ" sz="3000" dirty="0" smtClean="0"/>
              <a:t>)</a:t>
            </a:r>
          </a:p>
          <a:p>
            <a:r>
              <a:rPr lang="cs-CZ" sz="3000" b="1" dirty="0" smtClean="0"/>
              <a:t>rohovění</a:t>
            </a:r>
            <a:r>
              <a:rPr lang="cs-CZ" sz="3000" dirty="0" smtClean="0"/>
              <a:t> (rohové perly či </a:t>
            </a:r>
            <a:r>
              <a:rPr lang="cs-CZ" sz="3000" dirty="0" err="1" smtClean="0"/>
              <a:t>monocelulární</a:t>
            </a:r>
            <a:r>
              <a:rPr lang="cs-CZ" sz="3000" dirty="0" smtClean="0"/>
              <a:t>)</a:t>
            </a:r>
          </a:p>
          <a:p>
            <a:endParaRPr lang="cs-CZ" sz="1000" dirty="0" smtClean="0"/>
          </a:p>
          <a:p>
            <a:pPr>
              <a:buNone/>
            </a:pPr>
            <a:r>
              <a:rPr lang="cs-CZ" sz="3000" dirty="0" smtClean="0"/>
              <a:t>Zvl. typ: </a:t>
            </a:r>
            <a:r>
              <a:rPr lang="cs-CZ" sz="3000" i="1" u="sng" dirty="0" smtClean="0"/>
              <a:t>VERUKÓZNÍ KARCINOM</a:t>
            </a:r>
          </a:p>
          <a:p>
            <a:r>
              <a:rPr lang="cs-CZ" sz="3000" dirty="0" smtClean="0"/>
              <a:t>velmi dobře diferencovaný</a:t>
            </a:r>
          </a:p>
          <a:p>
            <a:r>
              <a:rPr lang="cs-CZ" sz="3000" dirty="0" smtClean="0"/>
              <a:t>podobný </a:t>
            </a:r>
            <a:r>
              <a:rPr lang="cs-CZ" sz="3000" dirty="0" err="1" smtClean="0"/>
              <a:t>veruce</a:t>
            </a:r>
            <a:endParaRPr lang="cs-CZ" sz="3000" dirty="0" smtClean="0"/>
          </a:p>
          <a:p>
            <a:r>
              <a:rPr lang="cs-CZ" sz="3000" dirty="0" smtClean="0"/>
              <a:t>růst do hloubky formou invaginace</a:t>
            </a:r>
          </a:p>
          <a:p>
            <a:endParaRPr lang="cs-CZ" sz="3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06090"/>
          </a:xfrm>
        </p:spPr>
        <p:txBody>
          <a:bodyPr>
            <a:normAutofit/>
          </a:bodyPr>
          <a:lstStyle/>
          <a:p>
            <a:r>
              <a:rPr lang="cs-CZ" sz="4000" dirty="0" smtClean="0"/>
              <a:t>I.  NÁDORY EPIDERMIS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052736"/>
            <a:ext cx="7498080" cy="5616624"/>
          </a:xfrm>
        </p:spPr>
        <p:txBody>
          <a:bodyPr numCol="1">
            <a:normAutofit lnSpcReduction="10000"/>
          </a:bodyPr>
          <a:lstStyle/>
          <a:p>
            <a:pPr>
              <a:buNone/>
            </a:pPr>
            <a:r>
              <a:rPr lang="cs-CZ" sz="2400" dirty="0" smtClean="0"/>
              <a:t>BENIGNÍ</a:t>
            </a:r>
          </a:p>
          <a:p>
            <a:r>
              <a:rPr lang="cs-CZ" sz="2400" dirty="0" err="1" smtClean="0">
                <a:solidFill>
                  <a:srgbClr val="FF0000"/>
                </a:solidFill>
              </a:rPr>
              <a:t>verruca</a:t>
            </a:r>
            <a:r>
              <a:rPr lang="cs-CZ" sz="2400" dirty="0" smtClean="0">
                <a:solidFill>
                  <a:srgbClr val="FF0000"/>
                </a:solidFill>
              </a:rPr>
              <a:t> </a:t>
            </a:r>
            <a:r>
              <a:rPr lang="cs-CZ" sz="2400" dirty="0" err="1" smtClean="0">
                <a:solidFill>
                  <a:srgbClr val="FF0000"/>
                </a:solidFill>
              </a:rPr>
              <a:t>vulgaris</a:t>
            </a:r>
            <a:endParaRPr lang="cs-CZ" sz="2400" dirty="0" smtClean="0">
              <a:solidFill>
                <a:srgbClr val="FF0000"/>
              </a:solidFill>
            </a:endParaRPr>
          </a:p>
          <a:p>
            <a:r>
              <a:rPr lang="cs-CZ" sz="2400" dirty="0" err="1" smtClean="0"/>
              <a:t>condyloma</a:t>
            </a:r>
            <a:r>
              <a:rPr lang="cs-CZ" sz="2400" dirty="0" smtClean="0"/>
              <a:t> </a:t>
            </a:r>
            <a:r>
              <a:rPr lang="cs-CZ" sz="2400" dirty="0" err="1" smtClean="0"/>
              <a:t>acuminatum</a:t>
            </a:r>
            <a:endParaRPr lang="cs-CZ" sz="2400" dirty="0" smtClean="0"/>
          </a:p>
          <a:p>
            <a:r>
              <a:rPr lang="cs-CZ" sz="2400" dirty="0" err="1" smtClean="0"/>
              <a:t>molluscum</a:t>
            </a:r>
            <a:r>
              <a:rPr lang="cs-CZ" sz="2400" dirty="0" smtClean="0"/>
              <a:t> </a:t>
            </a:r>
            <a:r>
              <a:rPr lang="cs-CZ" sz="2400" dirty="0" err="1" smtClean="0"/>
              <a:t>contagiosum</a:t>
            </a:r>
            <a:endParaRPr lang="cs-CZ" sz="2400" dirty="0" smtClean="0"/>
          </a:p>
          <a:p>
            <a:r>
              <a:rPr lang="cs-CZ" sz="2400" dirty="0" smtClean="0"/>
              <a:t>seborrhoická keratóza</a:t>
            </a:r>
          </a:p>
          <a:p>
            <a:r>
              <a:rPr lang="cs-CZ" sz="2400" dirty="0" err="1" smtClean="0"/>
              <a:t>pseudoepiteliomatózní</a:t>
            </a:r>
            <a:r>
              <a:rPr lang="cs-CZ" sz="2400" dirty="0" smtClean="0"/>
              <a:t> hyperplazie</a:t>
            </a:r>
          </a:p>
          <a:p>
            <a:pPr>
              <a:buNone/>
            </a:pPr>
            <a:endParaRPr lang="cs-CZ" sz="900" dirty="0" smtClean="0"/>
          </a:p>
          <a:p>
            <a:pPr>
              <a:buNone/>
            </a:pPr>
            <a:r>
              <a:rPr lang="cs-CZ" sz="2400" dirty="0" smtClean="0"/>
              <a:t>MALIGNÍ</a:t>
            </a:r>
          </a:p>
          <a:p>
            <a:r>
              <a:rPr lang="cs-CZ" sz="2400" dirty="0" smtClean="0"/>
              <a:t>solární keratóza</a:t>
            </a:r>
          </a:p>
          <a:p>
            <a:r>
              <a:rPr lang="cs-CZ" sz="2400" dirty="0" smtClean="0"/>
              <a:t>m. </a:t>
            </a:r>
            <a:r>
              <a:rPr lang="cs-CZ" sz="2400" dirty="0" err="1" smtClean="0"/>
              <a:t>Bowen</a:t>
            </a:r>
            <a:endParaRPr lang="cs-CZ" sz="2400" dirty="0" smtClean="0"/>
          </a:p>
          <a:p>
            <a:r>
              <a:rPr lang="cs-CZ" sz="2400" dirty="0" err="1" smtClean="0"/>
              <a:t>bowenoidní</a:t>
            </a:r>
            <a:r>
              <a:rPr lang="cs-CZ" sz="2400" dirty="0" smtClean="0"/>
              <a:t> </a:t>
            </a:r>
            <a:r>
              <a:rPr lang="cs-CZ" sz="2400" dirty="0" err="1" smtClean="0"/>
              <a:t>papulóza</a:t>
            </a:r>
            <a:endParaRPr lang="cs-CZ" sz="2400" dirty="0" smtClean="0"/>
          </a:p>
          <a:p>
            <a:r>
              <a:rPr lang="cs-CZ" sz="2400" dirty="0" err="1" smtClean="0"/>
              <a:t>keratoakantom</a:t>
            </a:r>
            <a:endParaRPr lang="cs-CZ" sz="2400" dirty="0" smtClean="0"/>
          </a:p>
          <a:p>
            <a:r>
              <a:rPr lang="cs-CZ" sz="2400" dirty="0" err="1" smtClean="0"/>
              <a:t>bazaliom</a:t>
            </a:r>
            <a:endParaRPr lang="cs-CZ" sz="2400" dirty="0" smtClean="0"/>
          </a:p>
          <a:p>
            <a:r>
              <a:rPr lang="cs-CZ" sz="2400" dirty="0" err="1" smtClean="0"/>
              <a:t>spinocelulární</a:t>
            </a:r>
            <a:r>
              <a:rPr lang="cs-CZ" sz="2400" dirty="0" smtClean="0"/>
              <a:t> karcinom</a:t>
            </a:r>
          </a:p>
          <a:p>
            <a:endParaRPr lang="cs-CZ" sz="2400" dirty="0" smtClean="0"/>
          </a:p>
          <a:p>
            <a:pPr>
              <a:buFont typeface="Arial" pitchFamily="34" charset="0"/>
              <a:buChar char="•"/>
            </a:pPr>
            <a:endParaRPr lang="cs-CZ" sz="24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4" descr="02442+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663" y="0"/>
            <a:ext cx="8923337" cy="4032448"/>
          </a:xfrm>
          <a:prstGeom prst="rect">
            <a:avLst/>
          </a:prstGeom>
          <a:noFill/>
        </p:spPr>
      </p:pic>
      <p:pic>
        <p:nvPicPr>
          <p:cNvPr id="5" name="Picture 4" descr="02444-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3824564"/>
            <a:ext cx="3964110" cy="30334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22114"/>
          </a:xfrm>
        </p:spPr>
        <p:txBody>
          <a:bodyPr>
            <a:normAutofit/>
          </a:bodyPr>
          <a:lstStyle/>
          <a:p>
            <a:r>
              <a:rPr lang="cs-CZ" sz="4000" dirty="0" smtClean="0"/>
              <a:t>II.  NÁDORY KOŽNÍCH ADNEX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500553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3000" dirty="0" smtClean="0"/>
              <a:t>= pestrá skupina nádorů odvozených od </a:t>
            </a:r>
            <a:r>
              <a:rPr lang="cs-CZ" sz="3000" b="1" dirty="0" err="1" smtClean="0"/>
              <a:t>pilosebaceózní</a:t>
            </a:r>
            <a:r>
              <a:rPr lang="cs-CZ" sz="3000" b="1" dirty="0" smtClean="0"/>
              <a:t> jednotky </a:t>
            </a:r>
            <a:r>
              <a:rPr lang="cs-CZ" sz="3000" dirty="0" smtClean="0"/>
              <a:t>(</a:t>
            </a:r>
            <a:r>
              <a:rPr lang="cs-CZ" sz="3000" dirty="0" err="1" smtClean="0"/>
              <a:t>trichoepiteliom</a:t>
            </a:r>
            <a:r>
              <a:rPr lang="cs-CZ" sz="3000" dirty="0" smtClean="0"/>
              <a:t>, </a:t>
            </a:r>
            <a:r>
              <a:rPr lang="cs-CZ" sz="3000" dirty="0" err="1" smtClean="0"/>
              <a:t>trichoblastom</a:t>
            </a:r>
            <a:r>
              <a:rPr lang="cs-CZ" sz="3000" dirty="0" smtClean="0"/>
              <a:t>, </a:t>
            </a:r>
            <a:r>
              <a:rPr lang="cs-CZ" sz="3000" dirty="0" err="1" smtClean="0"/>
              <a:t>trichofolikulom</a:t>
            </a:r>
            <a:r>
              <a:rPr lang="cs-CZ" sz="3000" dirty="0" smtClean="0"/>
              <a:t>, </a:t>
            </a:r>
            <a:r>
              <a:rPr lang="cs-CZ" sz="3000" dirty="0" err="1" smtClean="0"/>
              <a:t>pilomatrixom</a:t>
            </a:r>
            <a:r>
              <a:rPr lang="cs-CZ" sz="3000" dirty="0" smtClean="0"/>
              <a:t>, </a:t>
            </a:r>
            <a:r>
              <a:rPr lang="cs-CZ" sz="3000" dirty="0" err="1" smtClean="0"/>
              <a:t>sebaceózní</a:t>
            </a:r>
            <a:r>
              <a:rPr lang="cs-CZ" sz="3000" dirty="0" smtClean="0"/>
              <a:t> adenom…) nebo od </a:t>
            </a:r>
            <a:r>
              <a:rPr lang="cs-CZ" sz="3000" b="1" dirty="0" smtClean="0"/>
              <a:t>potních žlázek</a:t>
            </a:r>
            <a:r>
              <a:rPr lang="cs-CZ" sz="3000" dirty="0" smtClean="0"/>
              <a:t> (</a:t>
            </a:r>
            <a:r>
              <a:rPr lang="cs-CZ" sz="3000" dirty="0" err="1" smtClean="0"/>
              <a:t>hidradenom</a:t>
            </a:r>
            <a:r>
              <a:rPr lang="cs-CZ" sz="3000" dirty="0" smtClean="0"/>
              <a:t>, </a:t>
            </a:r>
            <a:r>
              <a:rPr lang="cs-CZ" sz="3000" dirty="0" err="1" smtClean="0"/>
              <a:t>porom</a:t>
            </a:r>
            <a:r>
              <a:rPr lang="cs-CZ" sz="3000" dirty="0" smtClean="0"/>
              <a:t>, </a:t>
            </a:r>
            <a:r>
              <a:rPr lang="cs-CZ" sz="3000" dirty="0" err="1" smtClean="0"/>
              <a:t>syringom</a:t>
            </a:r>
            <a:r>
              <a:rPr lang="cs-CZ" sz="3000" dirty="0" smtClean="0"/>
              <a:t>…)</a:t>
            </a:r>
          </a:p>
          <a:p>
            <a:pPr>
              <a:buNone/>
            </a:pPr>
            <a:endParaRPr lang="cs-CZ" sz="1000" dirty="0" smtClean="0"/>
          </a:p>
          <a:p>
            <a:pPr>
              <a:buNone/>
            </a:pPr>
            <a:r>
              <a:rPr lang="cs-CZ" sz="3000" dirty="0" smtClean="0"/>
              <a:t>Většinou jsou benigní, vzácné jsou maligní protějšky (</a:t>
            </a:r>
            <a:r>
              <a:rPr lang="cs-CZ" sz="3000" dirty="0" err="1" smtClean="0"/>
              <a:t>tricholemální</a:t>
            </a:r>
            <a:r>
              <a:rPr lang="cs-CZ" sz="3000" dirty="0" smtClean="0"/>
              <a:t> karcinom, </a:t>
            </a:r>
            <a:r>
              <a:rPr lang="cs-CZ" sz="3000" dirty="0" err="1" smtClean="0"/>
              <a:t>sebaceózní</a:t>
            </a:r>
            <a:r>
              <a:rPr lang="cs-CZ" sz="3000" dirty="0" smtClean="0"/>
              <a:t> karcinom…)</a:t>
            </a:r>
          </a:p>
          <a:p>
            <a:pPr>
              <a:buNone/>
            </a:pPr>
            <a:endParaRPr lang="cs-CZ" sz="1000" dirty="0" smtClean="0"/>
          </a:p>
          <a:p>
            <a:pPr>
              <a:buNone/>
            </a:pPr>
            <a:r>
              <a:rPr lang="cs-CZ" sz="3000" dirty="0" smtClean="0"/>
              <a:t>Mnohočetný výskyt u dědičných syndromů.</a:t>
            </a:r>
            <a:endParaRPr lang="cs-CZ" sz="30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22114"/>
          </a:xfrm>
        </p:spPr>
        <p:txBody>
          <a:bodyPr>
            <a:normAutofit/>
          </a:bodyPr>
          <a:lstStyle/>
          <a:p>
            <a:r>
              <a:rPr lang="cs-CZ" sz="4000" dirty="0" smtClean="0"/>
              <a:t>III.  MEZENCHYMOVÉ NÁDORY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96646" indent="-514350">
              <a:lnSpc>
                <a:spcPct val="150000"/>
              </a:lnSpc>
              <a:buFont typeface="+mj-lt"/>
              <a:buAutoNum type="arabicPeriod"/>
            </a:pPr>
            <a:r>
              <a:rPr lang="cs-CZ" sz="3000" dirty="0" smtClean="0"/>
              <a:t>DERMATOFIBROM (fibrózní </a:t>
            </a:r>
            <a:r>
              <a:rPr lang="cs-CZ" sz="3000" dirty="0" err="1" smtClean="0"/>
              <a:t>histiocytom</a:t>
            </a:r>
            <a:r>
              <a:rPr lang="cs-CZ" sz="3000" dirty="0" smtClean="0"/>
              <a:t>)</a:t>
            </a:r>
          </a:p>
          <a:p>
            <a:pPr marL="596646" indent="-514350">
              <a:lnSpc>
                <a:spcPct val="150000"/>
              </a:lnSpc>
              <a:buFont typeface="+mj-lt"/>
              <a:buAutoNum type="arabicPeriod"/>
            </a:pPr>
            <a:r>
              <a:rPr lang="cs-CZ" sz="3000" dirty="0" smtClean="0"/>
              <a:t>DFSP (</a:t>
            </a:r>
            <a:r>
              <a:rPr lang="cs-CZ" sz="3000" dirty="0" err="1" smtClean="0"/>
              <a:t>dermatofibrosarcoma</a:t>
            </a:r>
            <a:r>
              <a:rPr lang="cs-CZ" sz="3000" dirty="0" smtClean="0"/>
              <a:t> </a:t>
            </a:r>
            <a:r>
              <a:rPr lang="cs-CZ" sz="3000" dirty="0" err="1" smtClean="0"/>
              <a:t>protuberans</a:t>
            </a:r>
            <a:r>
              <a:rPr lang="cs-CZ" sz="3000" dirty="0" smtClean="0"/>
              <a:t>)</a:t>
            </a:r>
          </a:p>
          <a:p>
            <a:pPr marL="596646" indent="-514350">
              <a:lnSpc>
                <a:spcPct val="110000"/>
              </a:lnSpc>
              <a:buFont typeface="+mj-lt"/>
              <a:buAutoNum type="arabicPeriod"/>
            </a:pPr>
            <a:r>
              <a:rPr lang="cs-CZ" sz="3000" dirty="0" smtClean="0"/>
              <a:t>HEMANGIOMY (kapilární </a:t>
            </a:r>
            <a:r>
              <a:rPr lang="cs-CZ" sz="3000" dirty="0" err="1" smtClean="0"/>
              <a:t>h</a:t>
            </a:r>
            <a:r>
              <a:rPr lang="cs-CZ" sz="3000" dirty="0" smtClean="0"/>
              <a:t>., pyogenní granulom, bacilární </a:t>
            </a:r>
            <a:r>
              <a:rPr lang="cs-CZ" sz="3000" dirty="0" err="1" smtClean="0"/>
              <a:t>angiomatóza</a:t>
            </a:r>
            <a:r>
              <a:rPr lang="cs-CZ" sz="3000" dirty="0" smtClean="0"/>
              <a:t>, n. </a:t>
            </a:r>
            <a:r>
              <a:rPr lang="cs-CZ" sz="3000" dirty="0" err="1" smtClean="0"/>
              <a:t>flammeus</a:t>
            </a:r>
            <a:r>
              <a:rPr lang="cs-CZ" sz="3000" dirty="0" smtClean="0"/>
              <a:t>)    </a:t>
            </a:r>
          </a:p>
          <a:p>
            <a:pPr marL="596646" indent="-514350">
              <a:buFont typeface="+mj-lt"/>
              <a:buAutoNum type="arabicPeriod"/>
            </a:pPr>
            <a:r>
              <a:rPr lang="cs-CZ" sz="3000" dirty="0" smtClean="0"/>
              <a:t>ANGIOSARKOMY (</a:t>
            </a:r>
            <a:r>
              <a:rPr lang="cs-CZ" sz="3000" dirty="0" err="1" smtClean="0"/>
              <a:t>Kaposiho</a:t>
            </a:r>
            <a:r>
              <a:rPr lang="cs-CZ" sz="3000" dirty="0" smtClean="0"/>
              <a:t> sarkom, </a:t>
            </a:r>
            <a:r>
              <a:rPr lang="cs-CZ" sz="3000" dirty="0"/>
              <a:t> </a:t>
            </a:r>
            <a:r>
              <a:rPr lang="cs-CZ" sz="3000" dirty="0" err="1" smtClean="0"/>
              <a:t>angiosarkom</a:t>
            </a:r>
            <a:r>
              <a:rPr lang="cs-CZ" sz="3000" dirty="0" smtClean="0"/>
              <a:t>)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22114"/>
          </a:xfrm>
        </p:spPr>
        <p:txBody>
          <a:bodyPr>
            <a:normAutofit/>
          </a:bodyPr>
          <a:lstStyle/>
          <a:p>
            <a:r>
              <a:rPr lang="cs-CZ" sz="4000" dirty="0" smtClean="0"/>
              <a:t>III.  MEZENCHYMOVÉ NÁDORY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96646" indent="-514350">
              <a:lnSpc>
                <a:spcPct val="150000"/>
              </a:lnSpc>
              <a:buFont typeface="+mj-lt"/>
              <a:buAutoNum type="arabicPeriod"/>
            </a:pPr>
            <a:r>
              <a:rPr lang="cs-CZ" sz="3000" dirty="0" smtClean="0">
                <a:solidFill>
                  <a:srgbClr val="FF0000"/>
                </a:solidFill>
              </a:rPr>
              <a:t>DERMATOFIBROM (fibrózní </a:t>
            </a:r>
            <a:r>
              <a:rPr lang="cs-CZ" sz="3000" dirty="0" err="1" smtClean="0">
                <a:solidFill>
                  <a:srgbClr val="FF0000"/>
                </a:solidFill>
              </a:rPr>
              <a:t>histiocytom</a:t>
            </a:r>
            <a:r>
              <a:rPr lang="cs-CZ" sz="3000" dirty="0" smtClean="0">
                <a:solidFill>
                  <a:srgbClr val="FF0000"/>
                </a:solidFill>
              </a:rPr>
              <a:t>)</a:t>
            </a:r>
            <a:endParaRPr lang="cs-CZ" sz="3000" dirty="0" smtClean="0"/>
          </a:p>
          <a:p>
            <a:pPr marL="596646" indent="-514350">
              <a:lnSpc>
                <a:spcPct val="150000"/>
              </a:lnSpc>
              <a:buFont typeface="+mj-lt"/>
              <a:buAutoNum type="arabicPeriod"/>
            </a:pPr>
            <a:r>
              <a:rPr lang="cs-CZ" sz="3000" dirty="0" smtClean="0"/>
              <a:t>DFSP (</a:t>
            </a:r>
            <a:r>
              <a:rPr lang="cs-CZ" sz="3000" dirty="0" err="1" smtClean="0"/>
              <a:t>dermatofibrosarcoma</a:t>
            </a:r>
            <a:r>
              <a:rPr lang="cs-CZ" sz="3000" dirty="0" smtClean="0"/>
              <a:t> </a:t>
            </a:r>
            <a:r>
              <a:rPr lang="cs-CZ" sz="3000" dirty="0" err="1" smtClean="0"/>
              <a:t>protuberans</a:t>
            </a:r>
            <a:r>
              <a:rPr lang="cs-CZ" sz="3000" dirty="0" smtClean="0"/>
              <a:t>)</a:t>
            </a:r>
          </a:p>
          <a:p>
            <a:pPr marL="596646" indent="-514350">
              <a:lnSpc>
                <a:spcPct val="110000"/>
              </a:lnSpc>
              <a:buFont typeface="+mj-lt"/>
              <a:buAutoNum type="arabicPeriod"/>
            </a:pPr>
            <a:r>
              <a:rPr lang="cs-CZ" sz="3000" dirty="0" smtClean="0"/>
              <a:t>HEMANGIOMY (kapilární </a:t>
            </a:r>
            <a:r>
              <a:rPr lang="cs-CZ" sz="3000" dirty="0" err="1" smtClean="0"/>
              <a:t>h</a:t>
            </a:r>
            <a:r>
              <a:rPr lang="cs-CZ" sz="3000" dirty="0" smtClean="0"/>
              <a:t>., pyogenní granulom, bacilární </a:t>
            </a:r>
            <a:r>
              <a:rPr lang="cs-CZ" sz="3000" dirty="0" err="1" smtClean="0"/>
              <a:t>angiomatóza</a:t>
            </a:r>
            <a:r>
              <a:rPr lang="cs-CZ" sz="3000" dirty="0" smtClean="0"/>
              <a:t>, n. </a:t>
            </a:r>
            <a:r>
              <a:rPr lang="cs-CZ" sz="3000" dirty="0" err="1" smtClean="0"/>
              <a:t>flammeus</a:t>
            </a:r>
            <a:r>
              <a:rPr lang="cs-CZ" sz="3000" dirty="0" smtClean="0"/>
              <a:t>)    </a:t>
            </a:r>
          </a:p>
          <a:p>
            <a:pPr marL="596646" indent="-514350">
              <a:buFont typeface="+mj-lt"/>
              <a:buAutoNum type="arabicPeriod"/>
            </a:pPr>
            <a:r>
              <a:rPr lang="cs-CZ" sz="3000" dirty="0" smtClean="0"/>
              <a:t>ANGIOSARKOMY (</a:t>
            </a:r>
            <a:r>
              <a:rPr lang="cs-CZ" sz="3000" dirty="0" err="1" smtClean="0"/>
              <a:t>Kaposiho</a:t>
            </a:r>
            <a:r>
              <a:rPr lang="cs-CZ" sz="3000" dirty="0" smtClean="0"/>
              <a:t> sarkom, </a:t>
            </a:r>
            <a:r>
              <a:rPr lang="cs-CZ" sz="3000" dirty="0"/>
              <a:t> </a:t>
            </a:r>
            <a:r>
              <a:rPr lang="cs-CZ" sz="3000" dirty="0" err="1" smtClean="0"/>
              <a:t>angiosarkom</a:t>
            </a:r>
            <a:r>
              <a:rPr lang="cs-CZ" sz="3000" dirty="0" smtClean="0"/>
              <a:t>)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22114"/>
          </a:xfrm>
        </p:spPr>
        <p:txBody>
          <a:bodyPr>
            <a:normAutofit/>
          </a:bodyPr>
          <a:lstStyle/>
          <a:p>
            <a:r>
              <a:rPr lang="cs-CZ" sz="4000" dirty="0" smtClean="0"/>
              <a:t>1) DERMATOFIBROM 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sz="3000" dirty="0" smtClean="0"/>
              <a:t>Klinika:</a:t>
            </a:r>
          </a:p>
          <a:p>
            <a:r>
              <a:rPr lang="cs-CZ" sz="3000" dirty="0" smtClean="0"/>
              <a:t>uzlík (</a:t>
            </a:r>
            <a:r>
              <a:rPr lang="cs-CZ" sz="3000" dirty="0" err="1" smtClean="0"/>
              <a:t>čočice</a:t>
            </a:r>
            <a:r>
              <a:rPr lang="cs-CZ" sz="3000" dirty="0" smtClean="0"/>
              <a:t>)</a:t>
            </a:r>
          </a:p>
          <a:p>
            <a:pPr>
              <a:buNone/>
            </a:pPr>
            <a:endParaRPr lang="cs-CZ" sz="2000" dirty="0" smtClean="0"/>
          </a:p>
          <a:p>
            <a:pPr>
              <a:buNone/>
            </a:pPr>
            <a:r>
              <a:rPr lang="cs-CZ" sz="3000" dirty="0" smtClean="0"/>
              <a:t>Mikroskopický obraz:</a:t>
            </a:r>
          </a:p>
          <a:p>
            <a:r>
              <a:rPr lang="cs-CZ" sz="3000" b="1" dirty="0" err="1" smtClean="0"/>
              <a:t>rohožovité</a:t>
            </a:r>
            <a:r>
              <a:rPr lang="cs-CZ" sz="3000" b="1" dirty="0" smtClean="0"/>
              <a:t> uspořádání (</a:t>
            </a:r>
            <a:r>
              <a:rPr lang="cs-CZ" sz="3000" b="1" dirty="0" err="1" smtClean="0"/>
              <a:t>storiformní</a:t>
            </a:r>
            <a:r>
              <a:rPr lang="cs-CZ" sz="3000" b="1" dirty="0" smtClean="0"/>
              <a:t>)</a:t>
            </a:r>
          </a:p>
          <a:p>
            <a:r>
              <a:rPr lang="cs-CZ" sz="3000" dirty="0" smtClean="0"/>
              <a:t>protáhlé </a:t>
            </a:r>
            <a:r>
              <a:rPr lang="cs-CZ" sz="3000" dirty="0" err="1" smtClean="0"/>
              <a:t>bb</a:t>
            </a:r>
            <a:r>
              <a:rPr lang="cs-CZ" sz="3000" dirty="0" smtClean="0"/>
              <a:t>. (fibroblasty, histiocyty)</a:t>
            </a:r>
          </a:p>
          <a:p>
            <a:r>
              <a:rPr lang="cs-CZ" sz="3000" dirty="0" smtClean="0"/>
              <a:t>epidermální indukce (</a:t>
            </a:r>
            <a:r>
              <a:rPr lang="cs-CZ" sz="3000" dirty="0" err="1" smtClean="0"/>
              <a:t>akantóza</a:t>
            </a:r>
            <a:r>
              <a:rPr lang="cs-CZ" sz="3000" dirty="0" smtClean="0"/>
              <a:t>, </a:t>
            </a:r>
            <a:r>
              <a:rPr lang="cs-CZ" sz="3000" dirty="0" err="1" smtClean="0"/>
              <a:t>hyperpigmentace</a:t>
            </a:r>
            <a:r>
              <a:rPr lang="cs-CZ" sz="3000" dirty="0" smtClean="0"/>
              <a:t> bazální vrstvy)</a:t>
            </a:r>
            <a:endParaRPr lang="cs-CZ" sz="30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histiocytom-class-7479-00-he-2,5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6672"/>
            <a:ext cx="8697913" cy="60880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histiocytom-class-7479-00-he-10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563" y="620713"/>
            <a:ext cx="8523287" cy="60991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22114"/>
          </a:xfrm>
        </p:spPr>
        <p:txBody>
          <a:bodyPr>
            <a:normAutofit/>
          </a:bodyPr>
          <a:lstStyle/>
          <a:p>
            <a:r>
              <a:rPr lang="cs-CZ" sz="4000" dirty="0" smtClean="0"/>
              <a:t>MEZENCHYMOVÉ NÁDORY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96646" indent="-514350">
              <a:lnSpc>
                <a:spcPct val="150000"/>
              </a:lnSpc>
              <a:buFont typeface="+mj-lt"/>
              <a:buAutoNum type="arabicPeriod"/>
            </a:pPr>
            <a:r>
              <a:rPr lang="cs-CZ" sz="3000" dirty="0" smtClean="0"/>
              <a:t>DERMATOFIBROM (fibrózní </a:t>
            </a:r>
            <a:r>
              <a:rPr lang="cs-CZ" sz="3000" dirty="0" err="1" smtClean="0"/>
              <a:t>histiocytom</a:t>
            </a:r>
            <a:r>
              <a:rPr lang="cs-CZ" sz="3000" dirty="0" smtClean="0"/>
              <a:t>)</a:t>
            </a:r>
          </a:p>
          <a:p>
            <a:pPr marL="596646" indent="-514350">
              <a:lnSpc>
                <a:spcPct val="150000"/>
              </a:lnSpc>
              <a:buFont typeface="+mj-lt"/>
              <a:buAutoNum type="arabicPeriod"/>
            </a:pPr>
            <a:r>
              <a:rPr lang="cs-CZ" sz="3000" dirty="0" smtClean="0">
                <a:solidFill>
                  <a:srgbClr val="FF0000"/>
                </a:solidFill>
              </a:rPr>
              <a:t>DFSP (</a:t>
            </a:r>
            <a:r>
              <a:rPr lang="cs-CZ" sz="3000" dirty="0" err="1" smtClean="0">
                <a:solidFill>
                  <a:srgbClr val="FF0000"/>
                </a:solidFill>
              </a:rPr>
              <a:t>dermatofibrosarcoma</a:t>
            </a:r>
            <a:r>
              <a:rPr lang="cs-CZ" sz="3000" dirty="0" smtClean="0">
                <a:solidFill>
                  <a:srgbClr val="FF0000"/>
                </a:solidFill>
              </a:rPr>
              <a:t> </a:t>
            </a:r>
            <a:r>
              <a:rPr lang="cs-CZ" sz="3000" dirty="0" err="1" smtClean="0">
                <a:solidFill>
                  <a:srgbClr val="FF0000"/>
                </a:solidFill>
              </a:rPr>
              <a:t>protuberans</a:t>
            </a:r>
            <a:r>
              <a:rPr lang="cs-CZ" sz="3000" dirty="0" smtClean="0">
                <a:solidFill>
                  <a:srgbClr val="FF0000"/>
                </a:solidFill>
              </a:rPr>
              <a:t>)</a:t>
            </a:r>
          </a:p>
          <a:p>
            <a:pPr marL="596646" indent="-514350">
              <a:lnSpc>
                <a:spcPct val="110000"/>
              </a:lnSpc>
              <a:buFont typeface="+mj-lt"/>
              <a:buAutoNum type="arabicPeriod"/>
            </a:pPr>
            <a:r>
              <a:rPr lang="cs-CZ" sz="3000" dirty="0" smtClean="0"/>
              <a:t>HEMANGIOMY (kapilární </a:t>
            </a:r>
            <a:r>
              <a:rPr lang="cs-CZ" sz="3000" dirty="0" err="1" smtClean="0"/>
              <a:t>h</a:t>
            </a:r>
            <a:r>
              <a:rPr lang="cs-CZ" sz="3000" dirty="0" smtClean="0"/>
              <a:t>., pyogenní granulom, bacilární </a:t>
            </a:r>
            <a:r>
              <a:rPr lang="cs-CZ" sz="3000" dirty="0" err="1" smtClean="0"/>
              <a:t>angiomatóza</a:t>
            </a:r>
            <a:r>
              <a:rPr lang="cs-CZ" sz="3000" dirty="0" smtClean="0"/>
              <a:t>, n. </a:t>
            </a:r>
            <a:r>
              <a:rPr lang="cs-CZ" sz="3000" dirty="0" err="1" smtClean="0"/>
              <a:t>flammeus</a:t>
            </a:r>
            <a:r>
              <a:rPr lang="cs-CZ" sz="3000" dirty="0" smtClean="0"/>
              <a:t>)    </a:t>
            </a:r>
          </a:p>
          <a:p>
            <a:pPr marL="596646" indent="-514350">
              <a:buFont typeface="+mj-lt"/>
              <a:buAutoNum type="arabicPeriod"/>
            </a:pPr>
            <a:r>
              <a:rPr lang="cs-CZ" sz="3000" dirty="0" smtClean="0"/>
              <a:t>ANGIOSARKOMY (</a:t>
            </a:r>
            <a:r>
              <a:rPr lang="cs-CZ" sz="3000" dirty="0" err="1" smtClean="0"/>
              <a:t>Kaposiho</a:t>
            </a:r>
            <a:r>
              <a:rPr lang="cs-CZ" sz="3000" dirty="0" smtClean="0"/>
              <a:t> sarkom, </a:t>
            </a:r>
            <a:r>
              <a:rPr lang="cs-CZ" sz="3000" dirty="0"/>
              <a:t> </a:t>
            </a:r>
            <a:r>
              <a:rPr lang="cs-CZ" sz="3000" dirty="0" err="1" smtClean="0"/>
              <a:t>angiosarkom</a:t>
            </a:r>
            <a:r>
              <a:rPr lang="cs-CZ" sz="3000" dirty="0" smtClean="0"/>
              <a:t>)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22114"/>
          </a:xfrm>
        </p:spPr>
        <p:txBody>
          <a:bodyPr>
            <a:normAutofit fontScale="90000"/>
          </a:bodyPr>
          <a:lstStyle/>
          <a:p>
            <a:r>
              <a:rPr lang="cs-CZ" sz="4000" dirty="0" smtClean="0"/>
              <a:t>2) DFSP </a:t>
            </a:r>
            <a:r>
              <a:rPr lang="cs-CZ" sz="3200" dirty="0" smtClean="0"/>
              <a:t>(</a:t>
            </a:r>
            <a:r>
              <a:rPr lang="cs-CZ" sz="3200" dirty="0" err="1" smtClean="0"/>
              <a:t>dermatofibrosarcoma</a:t>
            </a:r>
            <a:r>
              <a:rPr lang="cs-CZ" sz="3200" dirty="0" smtClean="0"/>
              <a:t> </a:t>
            </a:r>
            <a:r>
              <a:rPr lang="cs-CZ" sz="3200" dirty="0" err="1" smtClean="0"/>
              <a:t>protuberans</a:t>
            </a:r>
            <a:r>
              <a:rPr lang="cs-CZ" sz="3200" dirty="0" smtClean="0"/>
              <a:t>)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sz="3000" dirty="0" smtClean="0"/>
              <a:t>Klinika:</a:t>
            </a:r>
          </a:p>
          <a:p>
            <a:r>
              <a:rPr lang="cs-CZ" sz="3000" dirty="0" err="1" smtClean="0"/>
              <a:t>low</a:t>
            </a:r>
            <a:r>
              <a:rPr lang="cs-CZ" sz="3000" dirty="0" smtClean="0"/>
              <a:t> grade sarkom =</a:t>
            </a:r>
            <a:r>
              <a:rPr lang="en-US" sz="3000" dirty="0" smtClean="0"/>
              <a:t>&gt; </a:t>
            </a:r>
            <a:r>
              <a:rPr lang="cs-CZ" sz="3000" dirty="0" smtClean="0"/>
              <a:t>časté recidivy, metastazuje vzácně</a:t>
            </a:r>
          </a:p>
          <a:p>
            <a:pPr>
              <a:buNone/>
            </a:pPr>
            <a:endParaRPr lang="cs-CZ" sz="1600" dirty="0" smtClean="0"/>
          </a:p>
          <a:p>
            <a:pPr>
              <a:buNone/>
            </a:pPr>
            <a:r>
              <a:rPr lang="cs-CZ" sz="3000" dirty="0" smtClean="0"/>
              <a:t>Mikroskopický obraz:</a:t>
            </a:r>
          </a:p>
          <a:p>
            <a:r>
              <a:rPr lang="cs-CZ" sz="3000" dirty="0" err="1" smtClean="0"/>
              <a:t>storiformní</a:t>
            </a:r>
            <a:r>
              <a:rPr lang="cs-CZ" sz="3000" dirty="0" smtClean="0"/>
              <a:t> (podobný DF)</a:t>
            </a:r>
          </a:p>
          <a:p>
            <a:r>
              <a:rPr lang="cs-CZ" sz="3000" dirty="0" err="1" smtClean="0"/>
              <a:t>vřetenité</a:t>
            </a:r>
            <a:r>
              <a:rPr lang="cs-CZ" sz="3000" dirty="0" smtClean="0"/>
              <a:t> </a:t>
            </a:r>
            <a:r>
              <a:rPr lang="cs-CZ" sz="3000" dirty="0" err="1" smtClean="0"/>
              <a:t>bb</a:t>
            </a:r>
            <a:r>
              <a:rPr lang="cs-CZ" sz="3000" dirty="0" smtClean="0"/>
              <a:t>. vcelku pravidelné</a:t>
            </a:r>
          </a:p>
          <a:p>
            <a:r>
              <a:rPr lang="cs-CZ" sz="3000" dirty="0" smtClean="0"/>
              <a:t>mitózy, vč. atypických</a:t>
            </a:r>
          </a:p>
          <a:p>
            <a:r>
              <a:rPr lang="cs-CZ" sz="3000" b="1" dirty="0" smtClean="0"/>
              <a:t>velký rozsah – až do podkoží</a:t>
            </a:r>
            <a:endParaRPr lang="cs-CZ" sz="3000" b="1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dfsap-395-99-he-2,5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476250"/>
            <a:ext cx="8858250" cy="6213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22114"/>
          </a:xfrm>
        </p:spPr>
        <p:txBody>
          <a:bodyPr>
            <a:normAutofit/>
          </a:bodyPr>
          <a:lstStyle/>
          <a:p>
            <a:r>
              <a:rPr lang="cs-CZ" sz="4000" dirty="0" smtClean="0"/>
              <a:t>1) VERRUCA VULGARIS /v. plana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87624" y="1340768"/>
            <a:ext cx="7746064" cy="490763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3000" dirty="0" smtClean="0"/>
              <a:t>Klinika:</a:t>
            </a:r>
          </a:p>
          <a:p>
            <a:pPr>
              <a:buNone/>
            </a:pPr>
            <a:r>
              <a:rPr lang="cs-CZ" sz="3000" dirty="0" smtClean="0"/>
              <a:t> papule s drsným povrchem (prsty, obličej…)</a:t>
            </a:r>
          </a:p>
          <a:p>
            <a:pPr>
              <a:buNone/>
            </a:pPr>
            <a:endParaRPr lang="cs-CZ" sz="1600" dirty="0" smtClean="0"/>
          </a:p>
          <a:p>
            <a:pPr>
              <a:buNone/>
            </a:pPr>
            <a:r>
              <a:rPr lang="cs-CZ" sz="3000" dirty="0" smtClean="0"/>
              <a:t>Mikroskopický obraz: </a:t>
            </a:r>
          </a:p>
          <a:p>
            <a:r>
              <a:rPr lang="cs-CZ" sz="3000" b="1" dirty="0" err="1" smtClean="0"/>
              <a:t>dlaždicobuněčný</a:t>
            </a:r>
            <a:r>
              <a:rPr lang="cs-CZ" sz="3000" b="1" dirty="0" smtClean="0"/>
              <a:t> papilom</a:t>
            </a:r>
            <a:r>
              <a:rPr lang="cs-CZ" sz="3000" dirty="0" smtClean="0"/>
              <a:t> =</a:t>
            </a:r>
            <a:r>
              <a:rPr lang="en-US" sz="3000" dirty="0" smtClean="0"/>
              <a:t>&gt; </a:t>
            </a:r>
            <a:r>
              <a:rPr lang="cs-CZ" sz="3000" dirty="0" err="1" smtClean="0"/>
              <a:t>papilomatóza</a:t>
            </a:r>
            <a:r>
              <a:rPr lang="cs-CZ" sz="3000" dirty="0" smtClean="0"/>
              <a:t> epidermis</a:t>
            </a:r>
          </a:p>
          <a:p>
            <a:r>
              <a:rPr lang="cs-CZ" sz="3000" dirty="0" smtClean="0"/>
              <a:t>hyperkeratóza</a:t>
            </a:r>
          </a:p>
          <a:p>
            <a:r>
              <a:rPr lang="cs-CZ" sz="3000" b="1" dirty="0" smtClean="0"/>
              <a:t>sloupcovitá </a:t>
            </a:r>
            <a:r>
              <a:rPr lang="cs-CZ" sz="3000" b="1" dirty="0" err="1" smtClean="0"/>
              <a:t>parakeratóza</a:t>
            </a:r>
            <a:r>
              <a:rPr lang="cs-CZ" sz="3000" dirty="0" smtClean="0"/>
              <a:t> nad vrcholy papil</a:t>
            </a:r>
          </a:p>
          <a:p>
            <a:r>
              <a:rPr lang="cs-CZ" sz="3000" dirty="0" smtClean="0"/>
              <a:t>cytopatický efekt HPV (=KOILOCYTY)</a:t>
            </a:r>
            <a:endParaRPr lang="cs-CZ" sz="30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22114"/>
          </a:xfrm>
        </p:spPr>
        <p:txBody>
          <a:bodyPr>
            <a:normAutofit/>
          </a:bodyPr>
          <a:lstStyle/>
          <a:p>
            <a:r>
              <a:rPr lang="cs-CZ" sz="4000" dirty="0" smtClean="0"/>
              <a:t>  MEZENCHYMOVÉ NÁDORY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96646" indent="-514350">
              <a:lnSpc>
                <a:spcPct val="150000"/>
              </a:lnSpc>
              <a:buFont typeface="+mj-lt"/>
              <a:buAutoNum type="arabicPeriod"/>
            </a:pPr>
            <a:r>
              <a:rPr lang="cs-CZ" sz="3000" dirty="0" smtClean="0"/>
              <a:t>DERMATOFIBROM (fibrózní </a:t>
            </a:r>
            <a:r>
              <a:rPr lang="cs-CZ" sz="3000" dirty="0" err="1" smtClean="0"/>
              <a:t>histiocytom</a:t>
            </a:r>
            <a:r>
              <a:rPr lang="cs-CZ" sz="3000" dirty="0" smtClean="0"/>
              <a:t>)</a:t>
            </a:r>
          </a:p>
          <a:p>
            <a:pPr marL="596646" indent="-514350">
              <a:lnSpc>
                <a:spcPct val="150000"/>
              </a:lnSpc>
              <a:buFont typeface="+mj-lt"/>
              <a:buAutoNum type="arabicPeriod"/>
            </a:pPr>
            <a:r>
              <a:rPr lang="cs-CZ" sz="3000" dirty="0" smtClean="0"/>
              <a:t>DFSP (</a:t>
            </a:r>
            <a:r>
              <a:rPr lang="cs-CZ" sz="3000" dirty="0" err="1" smtClean="0"/>
              <a:t>dermatofibrosarcoma</a:t>
            </a:r>
            <a:r>
              <a:rPr lang="cs-CZ" sz="3000" dirty="0" smtClean="0"/>
              <a:t> </a:t>
            </a:r>
            <a:r>
              <a:rPr lang="cs-CZ" sz="3000" dirty="0" err="1" smtClean="0"/>
              <a:t>protuberans</a:t>
            </a:r>
            <a:r>
              <a:rPr lang="cs-CZ" sz="3000" dirty="0" smtClean="0"/>
              <a:t>)</a:t>
            </a:r>
          </a:p>
          <a:p>
            <a:pPr marL="596646" indent="-514350">
              <a:lnSpc>
                <a:spcPct val="110000"/>
              </a:lnSpc>
              <a:buFont typeface="+mj-lt"/>
              <a:buAutoNum type="arabicPeriod"/>
            </a:pPr>
            <a:r>
              <a:rPr lang="cs-CZ" sz="3000" dirty="0" smtClean="0">
                <a:solidFill>
                  <a:srgbClr val="FF0000"/>
                </a:solidFill>
              </a:rPr>
              <a:t>HEMANGIOMY (kapilární </a:t>
            </a:r>
            <a:r>
              <a:rPr lang="cs-CZ" sz="3000" dirty="0" err="1" smtClean="0">
                <a:solidFill>
                  <a:srgbClr val="FF0000"/>
                </a:solidFill>
              </a:rPr>
              <a:t>h</a:t>
            </a:r>
            <a:r>
              <a:rPr lang="cs-CZ" sz="3000" dirty="0" smtClean="0">
                <a:solidFill>
                  <a:srgbClr val="FF0000"/>
                </a:solidFill>
              </a:rPr>
              <a:t>., pyogenní granulom, bacilární </a:t>
            </a:r>
            <a:r>
              <a:rPr lang="cs-CZ" sz="3000" dirty="0" err="1" smtClean="0">
                <a:solidFill>
                  <a:srgbClr val="FF0000"/>
                </a:solidFill>
              </a:rPr>
              <a:t>angiomatóza</a:t>
            </a:r>
            <a:r>
              <a:rPr lang="cs-CZ" sz="3000" dirty="0" smtClean="0">
                <a:solidFill>
                  <a:srgbClr val="FF0000"/>
                </a:solidFill>
              </a:rPr>
              <a:t>, n. </a:t>
            </a:r>
            <a:r>
              <a:rPr lang="cs-CZ" sz="3000" dirty="0" err="1" smtClean="0">
                <a:solidFill>
                  <a:srgbClr val="FF0000"/>
                </a:solidFill>
              </a:rPr>
              <a:t>flammeus</a:t>
            </a:r>
            <a:r>
              <a:rPr lang="cs-CZ" sz="3000" dirty="0" smtClean="0">
                <a:solidFill>
                  <a:srgbClr val="FF0000"/>
                </a:solidFill>
              </a:rPr>
              <a:t>)    </a:t>
            </a:r>
          </a:p>
          <a:p>
            <a:pPr marL="596646" indent="-514350">
              <a:buFont typeface="+mj-lt"/>
              <a:buAutoNum type="arabicPeriod"/>
            </a:pPr>
            <a:r>
              <a:rPr lang="cs-CZ" sz="3000" dirty="0" smtClean="0"/>
              <a:t>ANGIOSARKOMY (</a:t>
            </a:r>
            <a:r>
              <a:rPr lang="cs-CZ" sz="3000" dirty="0" err="1" smtClean="0"/>
              <a:t>Kaposiho</a:t>
            </a:r>
            <a:r>
              <a:rPr lang="cs-CZ" sz="3000" dirty="0" smtClean="0"/>
              <a:t> sarkom, </a:t>
            </a:r>
            <a:r>
              <a:rPr lang="cs-CZ" sz="3000" dirty="0"/>
              <a:t> </a:t>
            </a:r>
            <a:r>
              <a:rPr lang="cs-CZ" sz="3000" dirty="0" err="1" smtClean="0"/>
              <a:t>angiosarkom</a:t>
            </a:r>
            <a:r>
              <a:rPr lang="cs-CZ" sz="3000" dirty="0" smtClean="0"/>
              <a:t>)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22114"/>
          </a:xfrm>
        </p:spPr>
        <p:txBody>
          <a:bodyPr>
            <a:normAutofit/>
          </a:bodyPr>
          <a:lstStyle/>
          <a:p>
            <a:r>
              <a:rPr lang="cs-CZ" sz="4000" dirty="0" smtClean="0"/>
              <a:t>3) HEMANGIOMY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96646" indent="-514350">
              <a:buNone/>
            </a:pPr>
            <a:r>
              <a:rPr lang="cs-CZ" sz="3000" dirty="0" smtClean="0"/>
              <a:t>a) KAPILÁRNÍ HEMANGIOM</a:t>
            </a:r>
          </a:p>
          <a:p>
            <a:pPr marL="596646" indent="-514350">
              <a:buFontTx/>
              <a:buChar char="-"/>
            </a:pPr>
            <a:r>
              <a:rPr lang="cs-CZ" sz="3000" dirty="0" smtClean="0"/>
              <a:t>drobné </a:t>
            </a:r>
            <a:r>
              <a:rPr lang="cs-CZ" sz="3000" b="1" dirty="0" smtClean="0"/>
              <a:t>tenkostěnné kapiláry</a:t>
            </a:r>
          </a:p>
          <a:p>
            <a:pPr marL="596646" indent="-514350">
              <a:buFontTx/>
              <a:buChar char="-"/>
            </a:pPr>
            <a:r>
              <a:rPr lang="cs-CZ" sz="3000" dirty="0" err="1" smtClean="0"/>
              <a:t>neluminizované</a:t>
            </a:r>
            <a:r>
              <a:rPr lang="cs-CZ" sz="3000" dirty="0" smtClean="0"/>
              <a:t> </a:t>
            </a:r>
            <a:r>
              <a:rPr lang="cs-CZ" sz="3000" dirty="0" err="1" smtClean="0"/>
              <a:t>endotelie</a:t>
            </a:r>
            <a:endParaRPr lang="cs-CZ" sz="3000" dirty="0" smtClean="0"/>
          </a:p>
          <a:p>
            <a:pPr marL="596646" indent="-514350">
              <a:buNone/>
            </a:pPr>
            <a:endParaRPr lang="cs-CZ" sz="3000" dirty="0" smtClean="0"/>
          </a:p>
          <a:p>
            <a:pPr marL="596646" indent="-514350">
              <a:buNone/>
            </a:pPr>
            <a:r>
              <a:rPr lang="cs-CZ" sz="3000" dirty="0" smtClean="0"/>
              <a:t>b) PYOGENNÍ GRANULOM </a:t>
            </a:r>
          </a:p>
          <a:p>
            <a:pPr marL="596646" indent="-514350">
              <a:buFontTx/>
              <a:buChar char="-"/>
            </a:pPr>
            <a:r>
              <a:rPr lang="cs-CZ" sz="3000" b="1" dirty="0" smtClean="0"/>
              <a:t>lobulárně</a:t>
            </a:r>
            <a:r>
              <a:rPr lang="cs-CZ" sz="3000" dirty="0" smtClean="0"/>
              <a:t> uspořádaný kapilární hemangiom</a:t>
            </a:r>
          </a:p>
          <a:p>
            <a:pPr marL="596646" indent="-514350">
              <a:buFontTx/>
              <a:buChar char="-"/>
            </a:pPr>
            <a:r>
              <a:rPr lang="cs-CZ" sz="3000" dirty="0" smtClean="0"/>
              <a:t>zánět, ulcerace povrchu</a:t>
            </a:r>
          </a:p>
          <a:p>
            <a:pPr marL="596646" indent="-514350">
              <a:buFontTx/>
              <a:buChar char="-"/>
            </a:pPr>
            <a:r>
              <a:rPr lang="cs-CZ" sz="3000" dirty="0" smtClean="0"/>
              <a:t>často reaktivní (trauma, gravidita…)</a:t>
            </a:r>
            <a:endParaRPr lang="cs-CZ" sz="300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Picture 2" descr="hemangiom-kapilarni-ruk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48090" cy="4896544"/>
          </a:xfrm>
          <a:prstGeom prst="rect">
            <a:avLst/>
          </a:prstGeom>
          <a:noFill/>
        </p:spPr>
      </p:pic>
      <p:pic>
        <p:nvPicPr>
          <p:cNvPr id="8" name="Picture 2" descr="granuloma-pyogenicum-loket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715962"/>
            <a:ext cx="4716016" cy="31420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2" descr="hemangioma-cap-8876-01-he-2,5x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8227188" cy="5976664"/>
          </a:xfrm>
          <a:prstGeom prst="rect">
            <a:avLst/>
          </a:prstGeom>
          <a:noFill/>
        </p:spPr>
      </p:pic>
      <p:pic>
        <p:nvPicPr>
          <p:cNvPr id="10" name="Picture 2" descr="hemangioma-cap-8876-01-he-20x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4200144"/>
            <a:ext cx="3657600" cy="26578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22114"/>
          </a:xfrm>
        </p:spPr>
        <p:txBody>
          <a:bodyPr>
            <a:normAutofit/>
          </a:bodyPr>
          <a:lstStyle/>
          <a:p>
            <a:r>
              <a:rPr lang="cs-CZ" sz="4000" dirty="0" smtClean="0"/>
              <a:t>HEMANGIOMY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sz="3000" dirty="0" smtClean="0"/>
              <a:t>c) BACILÁRNÍ ANGIOMATÓZA</a:t>
            </a:r>
          </a:p>
          <a:p>
            <a:pPr>
              <a:buFontTx/>
              <a:buChar char="-"/>
            </a:pPr>
            <a:r>
              <a:rPr lang="cs-CZ" sz="3000" dirty="0" smtClean="0"/>
              <a:t>bakteriální původ (</a:t>
            </a:r>
            <a:r>
              <a:rPr lang="cs-CZ" sz="3000" dirty="0" err="1" smtClean="0"/>
              <a:t>Bartonella</a:t>
            </a:r>
            <a:r>
              <a:rPr lang="cs-CZ" sz="3000" dirty="0" smtClean="0"/>
              <a:t> </a:t>
            </a:r>
            <a:r>
              <a:rPr lang="cs-CZ" sz="3000" dirty="0" err="1" smtClean="0"/>
              <a:t>henselae</a:t>
            </a:r>
            <a:r>
              <a:rPr lang="cs-CZ" sz="3000" dirty="0" smtClean="0"/>
              <a:t>)</a:t>
            </a:r>
          </a:p>
          <a:p>
            <a:pPr>
              <a:buFontTx/>
              <a:buChar char="-"/>
            </a:pPr>
            <a:endParaRPr lang="cs-CZ" sz="1100" dirty="0" smtClean="0"/>
          </a:p>
          <a:p>
            <a:pPr>
              <a:buNone/>
            </a:pPr>
            <a:r>
              <a:rPr lang="cs-CZ" sz="3000" dirty="0" smtClean="0"/>
              <a:t>Klinika:</a:t>
            </a:r>
          </a:p>
          <a:p>
            <a:pPr>
              <a:buFontTx/>
              <a:buChar char="-"/>
            </a:pPr>
            <a:r>
              <a:rPr lang="cs-CZ" sz="3000" dirty="0" err="1" smtClean="0"/>
              <a:t>imunokompromitovaní</a:t>
            </a:r>
            <a:r>
              <a:rPr lang="cs-CZ" sz="3000" dirty="0" smtClean="0"/>
              <a:t> pacienti (HIV+)</a:t>
            </a:r>
          </a:p>
          <a:p>
            <a:pPr>
              <a:buFontTx/>
              <a:buChar char="-"/>
            </a:pPr>
            <a:r>
              <a:rPr lang="cs-CZ" sz="3000" dirty="0" smtClean="0"/>
              <a:t>angiomatózní papule</a:t>
            </a:r>
          </a:p>
          <a:p>
            <a:pPr>
              <a:buFontTx/>
              <a:buChar char="-"/>
            </a:pPr>
            <a:endParaRPr lang="cs-CZ" sz="1000" dirty="0" smtClean="0"/>
          </a:p>
          <a:p>
            <a:pPr>
              <a:buNone/>
            </a:pPr>
            <a:r>
              <a:rPr lang="cs-CZ" sz="3000" dirty="0" smtClean="0"/>
              <a:t>Mikroskopický obraz:</a:t>
            </a:r>
          </a:p>
          <a:p>
            <a:pPr>
              <a:buFontTx/>
              <a:buChar char="-"/>
            </a:pPr>
            <a:r>
              <a:rPr lang="cs-CZ" sz="3000" dirty="0" smtClean="0"/>
              <a:t>hemangiom + </a:t>
            </a:r>
            <a:r>
              <a:rPr lang="cs-CZ" sz="3000" b="1" dirty="0" smtClean="0"/>
              <a:t>shluky bakterií + zánět</a:t>
            </a:r>
          </a:p>
          <a:p>
            <a:pPr>
              <a:buFontTx/>
              <a:buChar char="-"/>
            </a:pPr>
            <a:r>
              <a:rPr lang="cs-CZ" sz="3000" dirty="0" smtClean="0"/>
              <a:t>stříbření dle </a:t>
            </a:r>
            <a:r>
              <a:rPr lang="cs-CZ" sz="3000" dirty="0" err="1" smtClean="0"/>
              <a:t>Warthin</a:t>
            </a:r>
            <a:r>
              <a:rPr lang="cs-CZ" sz="3000" dirty="0" smtClean="0"/>
              <a:t>-</a:t>
            </a:r>
            <a:r>
              <a:rPr lang="cs-CZ" sz="3000" dirty="0" err="1" smtClean="0"/>
              <a:t>Starryho</a:t>
            </a:r>
            <a:r>
              <a:rPr lang="cs-CZ" sz="3000" dirty="0" smtClean="0"/>
              <a:t> (WS)</a:t>
            </a:r>
            <a:endParaRPr lang="cs-CZ" sz="300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22114"/>
          </a:xfrm>
        </p:spPr>
        <p:txBody>
          <a:bodyPr>
            <a:normAutofit/>
          </a:bodyPr>
          <a:lstStyle/>
          <a:p>
            <a:r>
              <a:rPr lang="cs-CZ" sz="4000" dirty="0" smtClean="0"/>
              <a:t>HEMANGIOMY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196752"/>
            <a:ext cx="7498080" cy="547260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3000" dirty="0" smtClean="0"/>
              <a:t>d) NEVUS FLAMMEUS („oheň“)</a:t>
            </a:r>
          </a:p>
          <a:p>
            <a:pPr>
              <a:buFontTx/>
              <a:buChar char="-"/>
            </a:pPr>
            <a:r>
              <a:rPr lang="cs-CZ" sz="3000" dirty="0" smtClean="0"/>
              <a:t>vrozená forma na velké ploše</a:t>
            </a:r>
          </a:p>
          <a:p>
            <a:pPr>
              <a:buNone/>
            </a:pPr>
            <a:endParaRPr lang="cs-CZ" sz="1000" dirty="0" smtClean="0"/>
          </a:p>
          <a:p>
            <a:pPr>
              <a:buNone/>
            </a:pPr>
            <a:r>
              <a:rPr lang="cs-CZ" sz="3000" dirty="0" smtClean="0"/>
              <a:t>e) ANGIOMATÓZA</a:t>
            </a:r>
          </a:p>
          <a:p>
            <a:pPr>
              <a:buFont typeface="Wingdings" pitchFamily="2" charset="2"/>
              <a:buChar char="v"/>
            </a:pPr>
            <a:r>
              <a:rPr lang="cs-CZ" sz="3000" dirty="0" smtClean="0"/>
              <a:t> </a:t>
            </a:r>
            <a:r>
              <a:rPr lang="cs-CZ" sz="3000" i="1" u="sng" dirty="0" smtClean="0"/>
              <a:t>arteriovenózní</a:t>
            </a:r>
            <a:r>
              <a:rPr lang="cs-CZ" sz="3000" dirty="0" smtClean="0"/>
              <a:t> (přívodné </a:t>
            </a:r>
            <a:r>
              <a:rPr lang="cs-CZ" sz="3000" dirty="0" err="1" smtClean="0"/>
              <a:t>aa</a:t>
            </a:r>
            <a:r>
              <a:rPr lang="cs-CZ" sz="3000" dirty="0" smtClean="0"/>
              <a:t>. + kapiláry + odvodné </a:t>
            </a:r>
            <a:r>
              <a:rPr lang="cs-CZ" sz="3000" dirty="0" err="1" smtClean="0"/>
              <a:t>vv</a:t>
            </a:r>
            <a:r>
              <a:rPr lang="cs-CZ" sz="3000" dirty="0" smtClean="0"/>
              <a:t>.)</a:t>
            </a:r>
          </a:p>
          <a:p>
            <a:pPr>
              <a:buFont typeface="Wingdings" pitchFamily="2" charset="2"/>
              <a:buChar char="v"/>
            </a:pPr>
            <a:r>
              <a:rPr lang="cs-CZ" sz="3000" dirty="0" smtClean="0"/>
              <a:t> </a:t>
            </a:r>
            <a:r>
              <a:rPr lang="cs-CZ" sz="3000" i="1" u="sng" dirty="0" smtClean="0"/>
              <a:t>venózní</a:t>
            </a:r>
            <a:r>
              <a:rPr lang="cs-CZ" sz="3000" dirty="0" smtClean="0"/>
              <a:t> (tenkostěnné prostory ve vazivu, tuku i hlouběji)</a:t>
            </a:r>
          </a:p>
          <a:p>
            <a:pPr>
              <a:buNone/>
            </a:pPr>
            <a:r>
              <a:rPr lang="cs-CZ" sz="3000" dirty="0" smtClean="0"/>
              <a:t>Komplikace: </a:t>
            </a:r>
          </a:p>
          <a:p>
            <a:pPr>
              <a:buFontTx/>
              <a:buChar char="-"/>
            </a:pPr>
            <a:r>
              <a:rPr lang="cs-CZ" sz="3000" dirty="0" smtClean="0"/>
              <a:t>deformity</a:t>
            </a:r>
          </a:p>
          <a:p>
            <a:pPr>
              <a:buFontTx/>
              <a:buChar char="-"/>
            </a:pPr>
            <a:r>
              <a:rPr lang="cs-CZ" sz="3000" dirty="0" smtClean="0"/>
              <a:t>přetížení srdce (</a:t>
            </a:r>
            <a:r>
              <a:rPr lang="cs-CZ" sz="3000" dirty="0" err="1" smtClean="0"/>
              <a:t>levopravý</a:t>
            </a:r>
            <a:r>
              <a:rPr lang="cs-CZ" sz="3000" dirty="0" smtClean="0"/>
              <a:t> zkrat)</a:t>
            </a:r>
            <a:endParaRPr lang="cs-CZ" sz="300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22114"/>
          </a:xfrm>
        </p:spPr>
        <p:txBody>
          <a:bodyPr>
            <a:normAutofit/>
          </a:bodyPr>
          <a:lstStyle/>
          <a:p>
            <a:r>
              <a:rPr lang="cs-CZ" sz="4000" dirty="0" smtClean="0"/>
              <a:t>III.  MEZENCHYMOVÉ NÁDORY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96646" indent="-514350">
              <a:lnSpc>
                <a:spcPct val="150000"/>
              </a:lnSpc>
              <a:buFont typeface="+mj-lt"/>
              <a:buAutoNum type="arabicPeriod"/>
            </a:pPr>
            <a:r>
              <a:rPr lang="cs-CZ" sz="3000" dirty="0" smtClean="0"/>
              <a:t>DERMATOFIBROM (fibrózní </a:t>
            </a:r>
            <a:r>
              <a:rPr lang="cs-CZ" sz="3000" dirty="0" err="1" smtClean="0"/>
              <a:t>histiocytom</a:t>
            </a:r>
            <a:r>
              <a:rPr lang="cs-CZ" sz="3000" dirty="0" smtClean="0"/>
              <a:t>)</a:t>
            </a:r>
          </a:p>
          <a:p>
            <a:pPr marL="596646" indent="-514350">
              <a:lnSpc>
                <a:spcPct val="150000"/>
              </a:lnSpc>
              <a:buFont typeface="+mj-lt"/>
              <a:buAutoNum type="arabicPeriod"/>
            </a:pPr>
            <a:r>
              <a:rPr lang="cs-CZ" sz="3000" dirty="0" smtClean="0"/>
              <a:t>DFSP (</a:t>
            </a:r>
            <a:r>
              <a:rPr lang="cs-CZ" sz="3000" dirty="0" err="1" smtClean="0"/>
              <a:t>dermatofibrosarcoma</a:t>
            </a:r>
            <a:r>
              <a:rPr lang="cs-CZ" sz="3000" dirty="0" smtClean="0"/>
              <a:t> </a:t>
            </a:r>
            <a:r>
              <a:rPr lang="cs-CZ" sz="3000" dirty="0" err="1" smtClean="0"/>
              <a:t>protuberans</a:t>
            </a:r>
            <a:r>
              <a:rPr lang="cs-CZ" sz="3000" dirty="0" smtClean="0"/>
              <a:t>)</a:t>
            </a:r>
          </a:p>
          <a:p>
            <a:pPr marL="596646" indent="-514350">
              <a:lnSpc>
                <a:spcPct val="110000"/>
              </a:lnSpc>
              <a:buFont typeface="+mj-lt"/>
              <a:buAutoNum type="arabicPeriod"/>
            </a:pPr>
            <a:r>
              <a:rPr lang="cs-CZ" sz="3000" dirty="0" smtClean="0"/>
              <a:t>HEMANGIOMY (kapilární </a:t>
            </a:r>
            <a:r>
              <a:rPr lang="cs-CZ" sz="3000" dirty="0" err="1" smtClean="0"/>
              <a:t>h</a:t>
            </a:r>
            <a:r>
              <a:rPr lang="cs-CZ" sz="3000" dirty="0" smtClean="0"/>
              <a:t>., pyogenní granulom, bacilární </a:t>
            </a:r>
            <a:r>
              <a:rPr lang="cs-CZ" sz="3000" dirty="0" err="1" smtClean="0"/>
              <a:t>angiomatóza</a:t>
            </a:r>
            <a:r>
              <a:rPr lang="cs-CZ" sz="3000" dirty="0" smtClean="0"/>
              <a:t>, n. </a:t>
            </a:r>
            <a:r>
              <a:rPr lang="cs-CZ" sz="3000" dirty="0" err="1" smtClean="0"/>
              <a:t>flammeus</a:t>
            </a:r>
            <a:r>
              <a:rPr lang="cs-CZ" sz="3000" dirty="0" smtClean="0"/>
              <a:t>)    </a:t>
            </a:r>
          </a:p>
          <a:p>
            <a:pPr marL="596646" indent="-514350">
              <a:buFont typeface="+mj-lt"/>
              <a:buAutoNum type="arabicPeriod"/>
            </a:pPr>
            <a:r>
              <a:rPr lang="cs-CZ" sz="3000" dirty="0" smtClean="0">
                <a:solidFill>
                  <a:srgbClr val="FF0000"/>
                </a:solidFill>
              </a:rPr>
              <a:t>ANGIOSARKOMY (</a:t>
            </a:r>
            <a:r>
              <a:rPr lang="cs-CZ" sz="3000" dirty="0" err="1" smtClean="0">
                <a:solidFill>
                  <a:srgbClr val="FF0000"/>
                </a:solidFill>
              </a:rPr>
              <a:t>Kaposiho</a:t>
            </a:r>
            <a:r>
              <a:rPr lang="cs-CZ" sz="3000" dirty="0" smtClean="0">
                <a:solidFill>
                  <a:srgbClr val="FF0000"/>
                </a:solidFill>
              </a:rPr>
              <a:t> sarkom, </a:t>
            </a:r>
            <a:r>
              <a:rPr lang="cs-CZ" sz="3000" dirty="0">
                <a:solidFill>
                  <a:srgbClr val="FF0000"/>
                </a:solidFill>
              </a:rPr>
              <a:t> </a:t>
            </a:r>
            <a:r>
              <a:rPr lang="cs-CZ" sz="3000" dirty="0" err="1" smtClean="0">
                <a:solidFill>
                  <a:srgbClr val="FF0000"/>
                </a:solidFill>
              </a:rPr>
              <a:t>angiosarkom</a:t>
            </a:r>
            <a:r>
              <a:rPr lang="cs-CZ" sz="3000" dirty="0" smtClean="0">
                <a:solidFill>
                  <a:srgbClr val="FF0000"/>
                </a:solidFill>
              </a:rPr>
              <a:t>)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602048" cy="936104"/>
          </a:xfrm>
        </p:spPr>
        <p:txBody>
          <a:bodyPr>
            <a:normAutofit/>
          </a:bodyPr>
          <a:lstStyle/>
          <a:p>
            <a:r>
              <a:rPr lang="cs-CZ" sz="4000" dirty="0" smtClean="0"/>
              <a:t>4) MALIGNÍ NÁDORY CÉV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59632" y="1196752"/>
            <a:ext cx="7674056" cy="547260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3000" dirty="0" smtClean="0"/>
              <a:t>a) KAPOSIHO SARKOM</a:t>
            </a:r>
          </a:p>
          <a:p>
            <a:pPr>
              <a:buNone/>
            </a:pPr>
            <a:endParaRPr lang="cs-CZ" sz="1000" dirty="0" smtClean="0"/>
          </a:p>
          <a:p>
            <a:pPr>
              <a:buNone/>
            </a:pPr>
            <a:r>
              <a:rPr lang="cs-CZ" sz="3000" dirty="0" smtClean="0"/>
              <a:t>Klinika: </a:t>
            </a:r>
          </a:p>
          <a:p>
            <a:r>
              <a:rPr lang="cs-CZ" sz="3000" dirty="0" err="1" smtClean="0"/>
              <a:t>imunokompromitovaní</a:t>
            </a:r>
            <a:r>
              <a:rPr lang="cs-CZ" sz="3000" dirty="0" smtClean="0"/>
              <a:t> pacienti (</a:t>
            </a:r>
            <a:r>
              <a:rPr lang="cs-CZ" sz="3000" b="1" dirty="0" smtClean="0"/>
              <a:t>HHV-8</a:t>
            </a:r>
            <a:r>
              <a:rPr lang="cs-CZ" sz="3000" dirty="0" smtClean="0"/>
              <a:t>)</a:t>
            </a:r>
          </a:p>
          <a:p>
            <a:r>
              <a:rPr lang="cs-CZ" sz="3000" dirty="0" smtClean="0"/>
              <a:t>sporadicky u starých mužů bez imunosuprese</a:t>
            </a:r>
          </a:p>
          <a:p>
            <a:r>
              <a:rPr lang="cs-CZ" sz="3000" b="1" dirty="0" err="1" smtClean="0"/>
              <a:t>skrvny</a:t>
            </a:r>
            <a:r>
              <a:rPr lang="cs-CZ" sz="3000" dirty="0" smtClean="0"/>
              <a:t> („modřina“)        </a:t>
            </a:r>
            <a:r>
              <a:rPr lang="cs-CZ" sz="3000" b="1" dirty="0" smtClean="0"/>
              <a:t>plaky</a:t>
            </a:r>
            <a:r>
              <a:rPr lang="cs-CZ" sz="3000" dirty="0" smtClean="0"/>
              <a:t>       </a:t>
            </a:r>
            <a:r>
              <a:rPr lang="cs-CZ" sz="3000" b="1" dirty="0" smtClean="0"/>
              <a:t>uzly</a:t>
            </a:r>
          </a:p>
          <a:p>
            <a:endParaRPr lang="cs-CZ" sz="1000" dirty="0" smtClean="0"/>
          </a:p>
          <a:p>
            <a:pPr>
              <a:buNone/>
            </a:pPr>
            <a:r>
              <a:rPr lang="cs-CZ" sz="3000" dirty="0" smtClean="0"/>
              <a:t>Mikroskopický obraz:</a:t>
            </a:r>
          </a:p>
          <a:p>
            <a:r>
              <a:rPr lang="cs-CZ" sz="3000" dirty="0" smtClean="0"/>
              <a:t>proliferace cév (tenkostěnné, nepravidelné)</a:t>
            </a:r>
          </a:p>
          <a:p>
            <a:r>
              <a:rPr lang="cs-CZ" sz="3000" dirty="0" smtClean="0"/>
              <a:t>„</a:t>
            </a:r>
            <a:r>
              <a:rPr lang="cs-CZ" sz="3000" dirty="0" err="1" smtClean="0"/>
              <a:t>promontory</a:t>
            </a:r>
            <a:r>
              <a:rPr lang="cs-CZ" sz="3000" dirty="0" smtClean="0"/>
              <a:t> sign“ – proliferace kolem </a:t>
            </a:r>
            <a:r>
              <a:rPr lang="cs-CZ" sz="3000" dirty="0" err="1" smtClean="0"/>
              <a:t>prexistujících</a:t>
            </a:r>
            <a:r>
              <a:rPr lang="cs-CZ" sz="3000" dirty="0" smtClean="0"/>
              <a:t> cév</a:t>
            </a:r>
          </a:p>
          <a:p>
            <a:endParaRPr lang="cs-CZ" sz="3000" dirty="0" smtClean="0"/>
          </a:p>
          <a:p>
            <a:pPr>
              <a:buNone/>
            </a:pPr>
            <a:endParaRPr lang="cs-CZ" sz="3000" dirty="0"/>
          </a:p>
        </p:txBody>
      </p:sp>
      <p:cxnSp>
        <p:nvCxnSpPr>
          <p:cNvPr id="5" name="Přímá spojovací šipka 4"/>
          <p:cNvCxnSpPr/>
          <p:nvPr/>
        </p:nvCxnSpPr>
        <p:spPr>
          <a:xfrm>
            <a:off x="4932040" y="3861048"/>
            <a:ext cx="57606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ovací šipka 6"/>
          <p:cNvCxnSpPr/>
          <p:nvPr/>
        </p:nvCxnSpPr>
        <p:spPr>
          <a:xfrm>
            <a:off x="6732240" y="3861048"/>
            <a:ext cx="50405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kaposi-sarkom-noh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608013"/>
            <a:ext cx="8651875" cy="5930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kaposi-patch-9702-96-he-10x"/>
          <p:cNvPicPr>
            <a:picLocks noChangeAspect="1" noChangeArrowheads="1"/>
          </p:cNvPicPr>
          <p:nvPr/>
        </p:nvPicPr>
        <p:blipFill>
          <a:blip r:embed="rId2" cstate="print"/>
          <a:srcRect l="11768" r="10814"/>
          <a:stretch>
            <a:fillRect/>
          </a:stretch>
        </p:blipFill>
        <p:spPr bwMode="auto">
          <a:xfrm>
            <a:off x="251520" y="692696"/>
            <a:ext cx="8763000" cy="54594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verruca-vulgaris-detail"/>
          <p:cNvPicPr>
            <a:picLocks noChangeAspect="1" noChangeArrowheads="1"/>
          </p:cNvPicPr>
          <p:nvPr/>
        </p:nvPicPr>
        <p:blipFill>
          <a:blip r:embed="rId2" cstate="print"/>
          <a:srcRect r="6564" b="6639"/>
          <a:stretch>
            <a:fillRect/>
          </a:stretch>
        </p:blipFill>
        <p:spPr bwMode="auto">
          <a:xfrm>
            <a:off x="971600" y="404664"/>
            <a:ext cx="7756525" cy="60213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kaposi-plaque-772-98-he-40x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620713"/>
            <a:ext cx="8856663" cy="61483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kaposi-plaque-772-98-he-2,5x"/>
          <p:cNvPicPr>
            <a:picLocks noChangeAspect="1" noChangeArrowheads="1"/>
          </p:cNvPicPr>
          <p:nvPr/>
        </p:nvPicPr>
        <p:blipFill>
          <a:blip r:embed="rId2" cstate="print"/>
          <a:srcRect l="4962" r="24203"/>
          <a:stretch>
            <a:fillRect/>
          </a:stretch>
        </p:blipFill>
        <p:spPr bwMode="auto">
          <a:xfrm>
            <a:off x="196850" y="1412875"/>
            <a:ext cx="8748713" cy="4597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31640" y="274638"/>
            <a:ext cx="7602048" cy="922114"/>
          </a:xfrm>
        </p:spPr>
        <p:txBody>
          <a:bodyPr>
            <a:normAutofit/>
          </a:bodyPr>
          <a:lstStyle/>
          <a:p>
            <a:r>
              <a:rPr lang="cs-CZ" sz="4000" dirty="0" smtClean="0"/>
              <a:t>MALIGNÍ NÁDORY CÉV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31640" y="1268760"/>
            <a:ext cx="7602048" cy="547260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3000" dirty="0" smtClean="0"/>
              <a:t>b) ANGIOSARKOM</a:t>
            </a:r>
          </a:p>
          <a:p>
            <a:pPr>
              <a:buNone/>
            </a:pPr>
            <a:endParaRPr lang="cs-CZ" sz="1000" dirty="0" smtClean="0"/>
          </a:p>
          <a:p>
            <a:pPr>
              <a:buNone/>
            </a:pPr>
            <a:r>
              <a:rPr lang="cs-CZ" sz="3000" dirty="0" smtClean="0"/>
              <a:t>Klinika:</a:t>
            </a:r>
          </a:p>
          <a:p>
            <a:r>
              <a:rPr lang="cs-CZ" sz="3000" dirty="0" smtClean="0"/>
              <a:t>pacienti s chronickou </a:t>
            </a:r>
            <a:r>
              <a:rPr lang="cs-CZ" sz="3000" dirty="0" err="1" smtClean="0"/>
              <a:t>lymfostázou</a:t>
            </a:r>
            <a:r>
              <a:rPr lang="cs-CZ" sz="3000" dirty="0" smtClean="0"/>
              <a:t> (</a:t>
            </a:r>
            <a:r>
              <a:rPr lang="cs-CZ" sz="3000" dirty="0" err="1" smtClean="0"/>
              <a:t>lymfedém</a:t>
            </a:r>
            <a:r>
              <a:rPr lang="cs-CZ" sz="3000" dirty="0" smtClean="0"/>
              <a:t>)</a:t>
            </a:r>
          </a:p>
          <a:p>
            <a:r>
              <a:rPr lang="cs-CZ" sz="3000" dirty="0" smtClean="0"/>
              <a:t>ozáření</a:t>
            </a:r>
          </a:p>
          <a:p>
            <a:r>
              <a:rPr lang="cs-CZ" sz="3000" dirty="0" smtClean="0"/>
              <a:t>obraz hematomu, později tumor, ulcerace</a:t>
            </a:r>
          </a:p>
          <a:p>
            <a:pPr>
              <a:buNone/>
            </a:pPr>
            <a:endParaRPr lang="cs-CZ" sz="1000" dirty="0" smtClean="0"/>
          </a:p>
          <a:p>
            <a:pPr>
              <a:buNone/>
            </a:pPr>
            <a:r>
              <a:rPr lang="cs-CZ" sz="3000" dirty="0" smtClean="0"/>
              <a:t>Mikroskopický obraz:</a:t>
            </a:r>
          </a:p>
          <a:p>
            <a:r>
              <a:rPr lang="cs-CZ" sz="3000" b="1" dirty="0" smtClean="0"/>
              <a:t>atypické </a:t>
            </a:r>
            <a:r>
              <a:rPr lang="cs-CZ" sz="3000" b="1" dirty="0" err="1" smtClean="0"/>
              <a:t>endotelie</a:t>
            </a:r>
            <a:endParaRPr lang="cs-CZ" sz="3000" b="1" dirty="0" smtClean="0"/>
          </a:p>
          <a:p>
            <a:r>
              <a:rPr lang="cs-CZ" sz="3000" b="1" dirty="0" err="1" smtClean="0"/>
              <a:t>infiltrativní</a:t>
            </a:r>
            <a:r>
              <a:rPr lang="cs-CZ" sz="3000" b="1" dirty="0" smtClean="0"/>
              <a:t> </a:t>
            </a:r>
            <a:r>
              <a:rPr lang="cs-CZ" sz="3000" dirty="0" smtClean="0"/>
              <a:t>růst (tvorba </a:t>
            </a:r>
            <a:r>
              <a:rPr lang="cs-CZ" sz="3000" dirty="0" err="1" smtClean="0"/>
              <a:t>lumin</a:t>
            </a:r>
            <a:r>
              <a:rPr lang="cs-CZ" sz="3000" dirty="0" smtClean="0"/>
              <a:t> nebo solidní)</a:t>
            </a:r>
          </a:p>
          <a:p>
            <a:r>
              <a:rPr lang="cs-CZ" sz="3000" dirty="0" smtClean="0"/>
              <a:t>CD31+, CD34+, </a:t>
            </a:r>
            <a:r>
              <a:rPr lang="cs-CZ" sz="3000" dirty="0" err="1" smtClean="0"/>
              <a:t>f.VIII</a:t>
            </a:r>
            <a:r>
              <a:rPr lang="cs-CZ" sz="3000" dirty="0" smtClean="0"/>
              <a:t>+</a:t>
            </a:r>
          </a:p>
          <a:p>
            <a:pPr>
              <a:buNone/>
            </a:pPr>
            <a:endParaRPr lang="cs-CZ" sz="3000" dirty="0" smtClean="0"/>
          </a:p>
          <a:p>
            <a:pPr>
              <a:buNone/>
            </a:pPr>
            <a:endParaRPr lang="cs-CZ" sz="3000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angiosa-10527-99-he-20x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549275"/>
            <a:ext cx="8713787" cy="61626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426170"/>
          </a:xfrm>
        </p:spPr>
        <p:txBody>
          <a:bodyPr>
            <a:normAutofit/>
          </a:bodyPr>
          <a:lstStyle/>
          <a:p>
            <a:pPr algn="ctr"/>
            <a:r>
              <a:rPr lang="cs-CZ" sz="4000" dirty="0" smtClean="0"/>
              <a:t>IV. NÁDORY BB. IMUNITNÍHO       SYSTÉMU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700808"/>
            <a:ext cx="7498080" cy="4547592"/>
          </a:xfrm>
        </p:spPr>
        <p:txBody>
          <a:bodyPr>
            <a:normAutofit/>
          </a:bodyPr>
          <a:lstStyle/>
          <a:p>
            <a:pPr marL="596646" indent="-514350">
              <a:buAutoNum type="arabicParenR"/>
            </a:pPr>
            <a:endParaRPr lang="cs-CZ" sz="3000" dirty="0" smtClean="0"/>
          </a:p>
          <a:p>
            <a:pPr marL="596646" indent="-514350">
              <a:buAutoNum type="arabicParenR"/>
            </a:pPr>
            <a:r>
              <a:rPr lang="cs-CZ" sz="3000" dirty="0" smtClean="0"/>
              <a:t>KOŽNÍ LYMFOMY (lymfocyty)</a:t>
            </a:r>
          </a:p>
          <a:p>
            <a:pPr marL="596646" indent="-514350">
              <a:buAutoNum type="arabicParenR"/>
            </a:pPr>
            <a:endParaRPr lang="cs-CZ" sz="3000" dirty="0" smtClean="0"/>
          </a:p>
          <a:p>
            <a:pPr marL="596646" indent="-514350">
              <a:buAutoNum type="arabicParenR"/>
            </a:pPr>
            <a:r>
              <a:rPr lang="cs-CZ" sz="3000" dirty="0" smtClean="0"/>
              <a:t>HISTIOCYTOSIS X  (Langerhansovy </a:t>
            </a:r>
            <a:r>
              <a:rPr lang="cs-CZ" sz="3000" dirty="0" err="1" smtClean="0"/>
              <a:t>bb</a:t>
            </a:r>
            <a:r>
              <a:rPr lang="cs-CZ" sz="3000" dirty="0" smtClean="0"/>
              <a:t>.)</a:t>
            </a:r>
          </a:p>
          <a:p>
            <a:pPr marL="596646" indent="-514350">
              <a:buAutoNum type="arabicParenR"/>
            </a:pPr>
            <a:endParaRPr lang="cs-CZ" sz="3000" dirty="0" smtClean="0"/>
          </a:p>
          <a:p>
            <a:pPr marL="596646" indent="-514350">
              <a:buAutoNum type="arabicParenR"/>
            </a:pPr>
            <a:r>
              <a:rPr lang="cs-CZ" sz="3000" dirty="0" smtClean="0"/>
              <a:t>URTICARIA PIGMENTOSA (</a:t>
            </a:r>
            <a:r>
              <a:rPr lang="cs-CZ" sz="3000" dirty="0" err="1" smtClean="0"/>
              <a:t>mastocyty</a:t>
            </a:r>
            <a:r>
              <a:rPr lang="cs-CZ" sz="3000" dirty="0" smtClean="0"/>
              <a:t>)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22114"/>
          </a:xfrm>
        </p:spPr>
        <p:txBody>
          <a:bodyPr>
            <a:normAutofit/>
          </a:bodyPr>
          <a:lstStyle/>
          <a:p>
            <a:r>
              <a:rPr lang="cs-CZ" sz="4000" dirty="0" smtClean="0"/>
              <a:t>KOŽNÍ LYMFOMY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3608" y="1268760"/>
            <a:ext cx="7890080" cy="5256584"/>
          </a:xfrm>
        </p:spPr>
        <p:txBody>
          <a:bodyPr>
            <a:normAutofit/>
          </a:bodyPr>
          <a:lstStyle/>
          <a:p>
            <a:pPr marL="596646" indent="-514350">
              <a:buNone/>
            </a:pPr>
            <a:r>
              <a:rPr lang="cs-CZ" sz="3000" dirty="0" smtClean="0"/>
              <a:t>A) MYCOSIS FUNGOIDES</a:t>
            </a:r>
          </a:p>
          <a:p>
            <a:pPr marL="596646" indent="-514350">
              <a:buNone/>
            </a:pPr>
            <a:endParaRPr lang="cs-CZ" sz="1000" dirty="0" smtClean="0"/>
          </a:p>
          <a:p>
            <a:pPr marL="596646" indent="-514350">
              <a:buNone/>
            </a:pPr>
            <a:r>
              <a:rPr lang="cs-CZ" sz="3000" dirty="0" smtClean="0"/>
              <a:t>Klinika: </a:t>
            </a:r>
            <a:r>
              <a:rPr lang="cs-CZ" sz="3000" dirty="0" err="1" smtClean="0"/>
              <a:t>patch</a:t>
            </a:r>
            <a:r>
              <a:rPr lang="cs-CZ" sz="3000" dirty="0" smtClean="0"/>
              <a:t> </a:t>
            </a:r>
            <a:r>
              <a:rPr lang="cs-CZ" sz="3000" dirty="0" err="1" smtClean="0"/>
              <a:t>stage</a:t>
            </a:r>
            <a:r>
              <a:rPr lang="cs-CZ" sz="3000" dirty="0" smtClean="0"/>
              <a:t>         </a:t>
            </a:r>
            <a:r>
              <a:rPr lang="cs-CZ" sz="3000" dirty="0" err="1" smtClean="0"/>
              <a:t>plaque</a:t>
            </a:r>
            <a:r>
              <a:rPr lang="cs-CZ" sz="3000" dirty="0" smtClean="0"/>
              <a:t> </a:t>
            </a:r>
            <a:r>
              <a:rPr lang="cs-CZ" sz="3000" dirty="0" err="1" smtClean="0"/>
              <a:t>stage</a:t>
            </a:r>
            <a:r>
              <a:rPr lang="cs-CZ" sz="3000" dirty="0" smtClean="0"/>
              <a:t>      tumor </a:t>
            </a:r>
            <a:r>
              <a:rPr lang="cs-CZ" sz="3000" dirty="0" err="1" smtClean="0"/>
              <a:t>stage</a:t>
            </a:r>
            <a:endParaRPr lang="cs-CZ" sz="3000" dirty="0" smtClean="0"/>
          </a:p>
          <a:p>
            <a:pPr marL="596646" indent="-514350">
              <a:buNone/>
            </a:pPr>
            <a:endParaRPr lang="cs-CZ" sz="1000" dirty="0" smtClean="0"/>
          </a:p>
          <a:p>
            <a:pPr marL="596646" indent="-514350">
              <a:buNone/>
            </a:pPr>
            <a:r>
              <a:rPr lang="cs-CZ" sz="3000" dirty="0" smtClean="0"/>
              <a:t>Mikroskopický obraz:</a:t>
            </a:r>
          </a:p>
          <a:p>
            <a:pPr marL="596646" indent="-514350"/>
            <a:r>
              <a:rPr lang="cs-CZ" sz="3000" dirty="0" smtClean="0"/>
              <a:t>časná MF: </a:t>
            </a:r>
            <a:r>
              <a:rPr lang="cs-CZ" sz="3000" b="1" dirty="0" smtClean="0"/>
              <a:t> nespecifická</a:t>
            </a:r>
            <a:r>
              <a:rPr lang="cs-CZ" sz="3000" dirty="0" smtClean="0"/>
              <a:t>, nelze rozpoznat od ekzému apod.</a:t>
            </a:r>
          </a:p>
          <a:p>
            <a:pPr marL="596646" indent="-514350"/>
            <a:r>
              <a:rPr lang="cs-CZ" sz="3000" dirty="0" smtClean="0"/>
              <a:t>pokročilá MF:  </a:t>
            </a:r>
            <a:r>
              <a:rPr lang="cs-CZ" sz="3000" b="1" dirty="0" err="1" smtClean="0"/>
              <a:t>epidermotropismus</a:t>
            </a:r>
            <a:endParaRPr lang="cs-CZ" sz="3000" b="1" dirty="0" smtClean="0"/>
          </a:p>
          <a:p>
            <a:pPr marL="596646" indent="-514350">
              <a:buNone/>
            </a:pPr>
            <a:r>
              <a:rPr lang="cs-CZ" sz="3000" b="1" dirty="0" smtClean="0"/>
              <a:t>                           atypické lymfocyty (T)</a:t>
            </a:r>
          </a:p>
          <a:p>
            <a:pPr marL="596646" indent="-514350">
              <a:buNone/>
            </a:pPr>
            <a:r>
              <a:rPr lang="cs-CZ" sz="3000" b="1" dirty="0" smtClean="0"/>
              <a:t>                           </a:t>
            </a:r>
            <a:r>
              <a:rPr lang="cs-CZ" sz="3000" b="1" dirty="0" err="1" smtClean="0"/>
              <a:t>Pautrierovy</a:t>
            </a:r>
            <a:r>
              <a:rPr lang="cs-CZ" sz="3000" b="1" dirty="0" smtClean="0"/>
              <a:t> </a:t>
            </a:r>
            <a:r>
              <a:rPr lang="cs-CZ" sz="3000" b="1" dirty="0" err="1" smtClean="0"/>
              <a:t>mikroabscesy</a:t>
            </a:r>
            <a:endParaRPr lang="cs-CZ" sz="3000" b="1" dirty="0"/>
          </a:p>
        </p:txBody>
      </p:sp>
      <p:cxnSp>
        <p:nvCxnSpPr>
          <p:cNvPr id="5" name="Přímá spojovací šipka 4"/>
          <p:cNvCxnSpPr/>
          <p:nvPr/>
        </p:nvCxnSpPr>
        <p:spPr>
          <a:xfrm>
            <a:off x="4283968" y="2348880"/>
            <a:ext cx="64807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ovací šipka 6"/>
          <p:cNvCxnSpPr/>
          <p:nvPr/>
        </p:nvCxnSpPr>
        <p:spPr>
          <a:xfrm>
            <a:off x="7092280" y="2348880"/>
            <a:ext cx="43204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mycosis-fung-l-paz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764704"/>
            <a:ext cx="8691563" cy="57483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mycosis-fung-lll-zatyle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620713"/>
            <a:ext cx="8763000" cy="59642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mf-patch-7515-91-he-40x"/>
          <p:cNvPicPr>
            <a:picLocks noChangeAspect="1" noChangeArrowheads="1"/>
          </p:cNvPicPr>
          <p:nvPr/>
        </p:nvPicPr>
        <p:blipFill>
          <a:blip r:embed="rId2" cstate="print"/>
          <a:srcRect r="18175"/>
          <a:stretch>
            <a:fillRect/>
          </a:stretch>
        </p:blipFill>
        <p:spPr bwMode="auto">
          <a:xfrm>
            <a:off x="215900" y="981075"/>
            <a:ext cx="8712200" cy="52181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mf-pleom-7243-00-he-2,5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628800"/>
            <a:ext cx="8620125" cy="41021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Picture 2" descr="verruca-vulg-6708-01-he-1,25x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768752" cy="5199397"/>
          </a:xfrm>
          <a:prstGeom prst="rect">
            <a:avLst/>
          </a:prstGeom>
          <a:noFill/>
        </p:spPr>
      </p:pic>
      <p:pic>
        <p:nvPicPr>
          <p:cNvPr id="8" name="Picture 2" descr="verruca-vulg-6155-01-he-10x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3954287"/>
            <a:ext cx="3851920" cy="29037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22114"/>
          </a:xfrm>
        </p:spPr>
        <p:txBody>
          <a:bodyPr>
            <a:normAutofit/>
          </a:bodyPr>
          <a:lstStyle/>
          <a:p>
            <a:r>
              <a:rPr lang="cs-CZ" sz="4000" dirty="0" smtClean="0"/>
              <a:t>KOŽNÍ LYMFOMY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sz="3000" dirty="0" smtClean="0"/>
              <a:t>B) SÉZARYHO SYNDROM</a:t>
            </a:r>
          </a:p>
          <a:p>
            <a:pPr>
              <a:buNone/>
            </a:pPr>
            <a:r>
              <a:rPr lang="cs-CZ" sz="3000" dirty="0" smtClean="0"/>
              <a:t>= leukemická varianta MF, špatná prognóza</a:t>
            </a:r>
          </a:p>
          <a:p>
            <a:pPr>
              <a:buNone/>
            </a:pPr>
            <a:endParaRPr lang="cs-CZ" sz="1000" dirty="0" smtClean="0"/>
          </a:p>
          <a:p>
            <a:pPr>
              <a:buNone/>
            </a:pPr>
            <a:r>
              <a:rPr lang="cs-CZ" sz="3000" dirty="0" smtClean="0"/>
              <a:t>C) CD30+ LYMFOMY</a:t>
            </a:r>
          </a:p>
          <a:p>
            <a:r>
              <a:rPr lang="cs-CZ" sz="3000" dirty="0" err="1" smtClean="0"/>
              <a:t>lymfomatoidní</a:t>
            </a:r>
            <a:r>
              <a:rPr lang="cs-CZ" sz="3000" dirty="0" smtClean="0"/>
              <a:t> </a:t>
            </a:r>
            <a:r>
              <a:rPr lang="cs-CZ" sz="3000" dirty="0" err="1" smtClean="0"/>
              <a:t>papulóza</a:t>
            </a:r>
            <a:endParaRPr lang="cs-CZ" sz="3000" dirty="0" smtClean="0"/>
          </a:p>
          <a:p>
            <a:r>
              <a:rPr lang="cs-CZ" sz="3000" dirty="0" smtClean="0"/>
              <a:t>ALCL</a:t>
            </a:r>
          </a:p>
          <a:p>
            <a:endParaRPr lang="cs-CZ" sz="1000" dirty="0" smtClean="0"/>
          </a:p>
          <a:p>
            <a:pPr>
              <a:buNone/>
            </a:pPr>
            <a:r>
              <a:rPr lang="cs-CZ" sz="3000" dirty="0" smtClean="0"/>
              <a:t>(D) PSEUDOLYMFOM (B,T)</a:t>
            </a:r>
          </a:p>
          <a:p>
            <a:pPr>
              <a:buFontTx/>
              <a:buChar char="-"/>
            </a:pPr>
            <a:r>
              <a:rPr lang="cs-CZ" sz="3000" dirty="0" smtClean="0"/>
              <a:t>reaktivní (poštípání hmyzem, </a:t>
            </a:r>
            <a:r>
              <a:rPr lang="cs-CZ" sz="3000" dirty="0" err="1" smtClean="0"/>
              <a:t>borrelióza</a:t>
            </a:r>
            <a:r>
              <a:rPr lang="cs-CZ" sz="3000" dirty="0" smtClean="0"/>
              <a:t>…)</a:t>
            </a:r>
          </a:p>
          <a:p>
            <a:pPr>
              <a:buFontTx/>
              <a:buChar char="-"/>
            </a:pPr>
            <a:r>
              <a:rPr lang="cs-CZ" sz="3000" dirty="0" smtClean="0"/>
              <a:t>obvykle regreduje</a:t>
            </a:r>
          </a:p>
          <a:p>
            <a:pPr>
              <a:buNone/>
            </a:pPr>
            <a:endParaRPr lang="cs-CZ" sz="3000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22114"/>
          </a:xfrm>
        </p:spPr>
        <p:txBody>
          <a:bodyPr>
            <a:normAutofit/>
          </a:bodyPr>
          <a:lstStyle/>
          <a:p>
            <a:r>
              <a:rPr lang="cs-CZ" sz="4000" dirty="0" smtClean="0"/>
              <a:t>V.  MELANOCYTÁRNÍ NÁDORY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268760"/>
            <a:ext cx="7498080" cy="5256584"/>
          </a:xfrm>
        </p:spPr>
        <p:txBody>
          <a:bodyPr>
            <a:normAutofit lnSpcReduction="10000"/>
          </a:bodyPr>
          <a:lstStyle/>
          <a:p>
            <a:pPr marL="596646" indent="-514350">
              <a:buNone/>
            </a:pPr>
            <a:r>
              <a:rPr lang="cs-CZ" sz="3000" dirty="0" smtClean="0"/>
              <a:t>A) HYPERPIGMENTACE  EPIDERMIS</a:t>
            </a:r>
          </a:p>
          <a:p>
            <a:pPr marL="596646" indent="-514350">
              <a:buAutoNum type="arabicPeriod"/>
            </a:pPr>
            <a:r>
              <a:rPr lang="cs-CZ" sz="2800" dirty="0" smtClean="0"/>
              <a:t>pihy (</a:t>
            </a:r>
            <a:r>
              <a:rPr lang="cs-CZ" sz="2800" dirty="0" err="1" smtClean="0"/>
              <a:t>ephelides</a:t>
            </a:r>
            <a:r>
              <a:rPr lang="cs-CZ" sz="2800" dirty="0" smtClean="0"/>
              <a:t>)</a:t>
            </a:r>
          </a:p>
          <a:p>
            <a:pPr marL="596646" indent="-514350">
              <a:buAutoNum type="arabicPeriod"/>
            </a:pPr>
            <a:r>
              <a:rPr lang="cs-CZ" sz="2800" dirty="0" smtClean="0"/>
              <a:t>skvrny </a:t>
            </a:r>
            <a:r>
              <a:rPr lang="cs-CZ" sz="2800" dirty="0" err="1" smtClean="0"/>
              <a:t>cafe</a:t>
            </a:r>
            <a:r>
              <a:rPr lang="cs-CZ" sz="2800" dirty="0" smtClean="0"/>
              <a:t> au </a:t>
            </a:r>
            <a:r>
              <a:rPr lang="cs-CZ" sz="2800" dirty="0" err="1" smtClean="0"/>
              <a:t>lait</a:t>
            </a:r>
            <a:endParaRPr lang="cs-CZ" sz="2800" dirty="0" smtClean="0"/>
          </a:p>
          <a:p>
            <a:pPr marL="596646" indent="-514350">
              <a:buAutoNum type="arabicPeriod"/>
            </a:pPr>
            <a:r>
              <a:rPr lang="cs-CZ" sz="2800" dirty="0" err="1" smtClean="0"/>
              <a:t>melasma</a:t>
            </a:r>
            <a:r>
              <a:rPr lang="cs-CZ" sz="2800" dirty="0" smtClean="0"/>
              <a:t>, chloasma</a:t>
            </a:r>
          </a:p>
          <a:p>
            <a:pPr marL="596646" indent="-514350">
              <a:buAutoNum type="arabicPeriod"/>
            </a:pPr>
            <a:r>
              <a:rPr lang="cs-CZ" sz="2800" dirty="0" err="1" smtClean="0"/>
              <a:t>hyperpigmentace</a:t>
            </a:r>
            <a:r>
              <a:rPr lang="cs-CZ" sz="2800" dirty="0" smtClean="0"/>
              <a:t> při m. </a:t>
            </a:r>
            <a:r>
              <a:rPr lang="cs-CZ" sz="2800" dirty="0" err="1" smtClean="0"/>
              <a:t>Addison</a:t>
            </a:r>
            <a:endParaRPr lang="cs-CZ" sz="2800" dirty="0" smtClean="0"/>
          </a:p>
          <a:p>
            <a:pPr marL="596646" indent="-514350">
              <a:buNone/>
            </a:pPr>
            <a:endParaRPr lang="cs-CZ" sz="1100" dirty="0" smtClean="0"/>
          </a:p>
          <a:p>
            <a:pPr marL="596646" indent="-514350">
              <a:buNone/>
            </a:pPr>
            <a:r>
              <a:rPr lang="cs-CZ" sz="3000" dirty="0" smtClean="0"/>
              <a:t>B) MELANOCYTÁRNÍ NÉVY</a:t>
            </a:r>
          </a:p>
          <a:p>
            <a:pPr marL="596646" indent="-514350">
              <a:buAutoNum type="arabicPeriod"/>
            </a:pPr>
            <a:r>
              <a:rPr lang="cs-CZ" sz="2800" dirty="0" err="1" smtClean="0"/>
              <a:t>lentigo</a:t>
            </a:r>
            <a:r>
              <a:rPr lang="cs-CZ" sz="2800" dirty="0" smtClean="0"/>
              <a:t> simplex, </a:t>
            </a:r>
            <a:r>
              <a:rPr lang="cs-CZ" sz="2800" dirty="0" err="1" smtClean="0"/>
              <a:t>lentigo</a:t>
            </a:r>
            <a:r>
              <a:rPr lang="cs-CZ" sz="2800" dirty="0" smtClean="0"/>
              <a:t> </a:t>
            </a:r>
            <a:r>
              <a:rPr lang="cs-CZ" sz="2800" dirty="0" err="1" smtClean="0"/>
              <a:t>solaris</a:t>
            </a:r>
            <a:endParaRPr lang="cs-CZ" sz="2800" dirty="0" smtClean="0"/>
          </a:p>
          <a:p>
            <a:pPr marL="596646" indent="-514350">
              <a:buAutoNum type="arabicPeriod"/>
            </a:pPr>
            <a:r>
              <a:rPr lang="cs-CZ" sz="2800" dirty="0" smtClean="0"/>
              <a:t>běžné získané névy: </a:t>
            </a:r>
            <a:r>
              <a:rPr lang="cs-CZ" sz="2800" dirty="0" err="1" smtClean="0"/>
              <a:t>junkční</a:t>
            </a:r>
            <a:r>
              <a:rPr lang="cs-CZ" sz="2800" dirty="0" smtClean="0"/>
              <a:t>, smíšený, intradermální</a:t>
            </a:r>
          </a:p>
          <a:p>
            <a:pPr marL="596646" indent="-514350">
              <a:buAutoNum type="arabicPeriod"/>
            </a:pPr>
            <a:r>
              <a:rPr lang="cs-CZ" sz="2800" dirty="0" smtClean="0"/>
              <a:t>zvláštní typy névů (halo n., kongenitální n., dysplastický n., </a:t>
            </a:r>
            <a:r>
              <a:rPr lang="cs-CZ" sz="2800" dirty="0" err="1" smtClean="0"/>
              <a:t>Spitzové</a:t>
            </a:r>
            <a:r>
              <a:rPr lang="cs-CZ" sz="2800" dirty="0" smtClean="0"/>
              <a:t> n.)</a:t>
            </a:r>
            <a:endParaRPr lang="cs-CZ" sz="2800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22114"/>
          </a:xfrm>
        </p:spPr>
        <p:txBody>
          <a:bodyPr>
            <a:normAutofit/>
          </a:bodyPr>
          <a:lstStyle/>
          <a:p>
            <a:r>
              <a:rPr lang="cs-CZ" sz="4000" dirty="0" smtClean="0"/>
              <a:t>MELANOCYTÁRNÍ NÁDORY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sz="3000" dirty="0" smtClean="0"/>
              <a:t>C) DERMÁLNÍ MELANOCYTÓZY</a:t>
            </a:r>
          </a:p>
          <a:p>
            <a:pPr marL="596646" indent="-514350">
              <a:buAutoNum type="arabicPeriod"/>
            </a:pPr>
            <a:r>
              <a:rPr lang="cs-CZ" sz="2800" dirty="0" smtClean="0"/>
              <a:t>modrý névus (běžný nebo celulární)</a:t>
            </a:r>
          </a:p>
          <a:p>
            <a:pPr marL="596646" indent="-514350">
              <a:buAutoNum type="arabicPeriod"/>
            </a:pPr>
            <a:endParaRPr lang="cs-CZ" sz="1000" dirty="0" smtClean="0"/>
          </a:p>
          <a:p>
            <a:pPr marL="596646" indent="-514350">
              <a:buNone/>
            </a:pPr>
            <a:r>
              <a:rPr lang="cs-CZ" sz="3000" dirty="0" smtClean="0"/>
              <a:t>D) MALIGNÍ MELANOM</a:t>
            </a:r>
          </a:p>
          <a:p>
            <a:pPr marL="596646" indent="-514350">
              <a:buAutoNum type="arabicPeriod"/>
            </a:pPr>
            <a:r>
              <a:rPr lang="cs-CZ" sz="2800" dirty="0" err="1" smtClean="0"/>
              <a:t>lentigo</a:t>
            </a:r>
            <a:r>
              <a:rPr lang="cs-CZ" sz="2800" dirty="0" smtClean="0"/>
              <a:t> </a:t>
            </a:r>
            <a:r>
              <a:rPr lang="cs-CZ" sz="2800" dirty="0" err="1" smtClean="0"/>
              <a:t>maligna</a:t>
            </a:r>
            <a:r>
              <a:rPr lang="cs-CZ" sz="2800" dirty="0" smtClean="0"/>
              <a:t> / </a:t>
            </a:r>
            <a:r>
              <a:rPr lang="cs-CZ" sz="2800" dirty="0" err="1" smtClean="0"/>
              <a:t>lentigo</a:t>
            </a:r>
            <a:r>
              <a:rPr lang="cs-CZ" sz="2800" dirty="0" smtClean="0"/>
              <a:t> </a:t>
            </a:r>
            <a:r>
              <a:rPr lang="cs-CZ" sz="2800" dirty="0" err="1" smtClean="0"/>
              <a:t>maligna</a:t>
            </a:r>
            <a:r>
              <a:rPr lang="cs-CZ" sz="2800" dirty="0" smtClean="0"/>
              <a:t> </a:t>
            </a:r>
            <a:r>
              <a:rPr lang="cs-CZ" sz="2800" dirty="0" err="1" smtClean="0"/>
              <a:t>melanoma</a:t>
            </a:r>
            <a:r>
              <a:rPr lang="cs-CZ" sz="2800" dirty="0" smtClean="0"/>
              <a:t> (LM/LMM)</a:t>
            </a:r>
          </a:p>
          <a:p>
            <a:pPr marL="596646" indent="-514350">
              <a:buAutoNum type="arabicPeriod"/>
            </a:pPr>
            <a:r>
              <a:rPr lang="cs-CZ" sz="2800" dirty="0" err="1" smtClean="0"/>
              <a:t>melanoma</a:t>
            </a:r>
            <a:r>
              <a:rPr lang="cs-CZ" sz="2800" dirty="0" smtClean="0"/>
              <a:t> in </a:t>
            </a:r>
            <a:r>
              <a:rPr lang="cs-CZ" sz="2800" dirty="0" err="1" smtClean="0"/>
              <a:t>situ</a:t>
            </a:r>
            <a:r>
              <a:rPr lang="cs-CZ" sz="2800" dirty="0" smtClean="0"/>
              <a:t> / superficiálně se šířící melanom (SSM)</a:t>
            </a:r>
          </a:p>
          <a:p>
            <a:pPr marL="596646" indent="-514350">
              <a:buAutoNum type="arabicPeriod"/>
            </a:pPr>
            <a:r>
              <a:rPr lang="cs-CZ" sz="2800" dirty="0" err="1" smtClean="0"/>
              <a:t>nodulární</a:t>
            </a:r>
            <a:r>
              <a:rPr lang="cs-CZ" sz="2800" dirty="0" smtClean="0"/>
              <a:t> melanom (NM)</a:t>
            </a:r>
          </a:p>
          <a:p>
            <a:pPr marL="596646" indent="-514350">
              <a:buAutoNum type="arabicPeriod"/>
            </a:pPr>
            <a:r>
              <a:rPr lang="cs-CZ" sz="2800" dirty="0" err="1" smtClean="0"/>
              <a:t>akrolentiginózní</a:t>
            </a:r>
            <a:r>
              <a:rPr lang="cs-CZ" sz="2800" dirty="0" smtClean="0"/>
              <a:t> melanom</a:t>
            </a:r>
          </a:p>
          <a:p>
            <a:pPr marL="596646" indent="-514350">
              <a:buNone/>
            </a:pPr>
            <a:endParaRPr lang="cs-CZ" sz="3000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22114"/>
          </a:xfrm>
        </p:spPr>
        <p:txBody>
          <a:bodyPr>
            <a:normAutofit fontScale="90000"/>
          </a:bodyPr>
          <a:lstStyle/>
          <a:p>
            <a:r>
              <a:rPr lang="cs-CZ" sz="4000" dirty="0" smtClean="0"/>
              <a:t>A) HYPERPIGMENTACE EPIDERMIS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sz="3000" dirty="0" smtClean="0"/>
              <a:t>- melanocyty nejsou zmnožené, pouze   produkují </a:t>
            </a:r>
            <a:r>
              <a:rPr lang="cs-CZ" sz="3000" b="1" dirty="0" smtClean="0"/>
              <a:t>více melaninu </a:t>
            </a:r>
            <a:r>
              <a:rPr lang="cs-CZ" sz="3000" dirty="0" smtClean="0"/>
              <a:t>než okolí </a:t>
            </a:r>
          </a:p>
          <a:p>
            <a:pPr>
              <a:buNone/>
            </a:pPr>
            <a:r>
              <a:rPr lang="cs-CZ" sz="3000" dirty="0" smtClean="0"/>
              <a:t>   (hormonální stimulace apod.)  </a:t>
            </a:r>
          </a:p>
          <a:p>
            <a:pPr>
              <a:buNone/>
            </a:pPr>
            <a:endParaRPr lang="cs-CZ" sz="3000" dirty="0" smtClean="0"/>
          </a:p>
          <a:p>
            <a:pPr>
              <a:buNone/>
            </a:pPr>
            <a:r>
              <a:rPr lang="cs-CZ" sz="3000" dirty="0" smtClean="0"/>
              <a:t>- </a:t>
            </a:r>
            <a:r>
              <a:rPr lang="cs-CZ" sz="3000" dirty="0" err="1" smtClean="0"/>
              <a:t>hyperpigmentace</a:t>
            </a:r>
            <a:r>
              <a:rPr lang="cs-CZ" sz="3000" dirty="0" smtClean="0"/>
              <a:t> bazální vrstvy                  </a:t>
            </a:r>
          </a:p>
          <a:p>
            <a:pPr>
              <a:buNone/>
            </a:pPr>
            <a:endParaRPr lang="cs-CZ" sz="3000" dirty="0" smtClean="0"/>
          </a:p>
        </p:txBody>
      </p:sp>
      <p:cxnSp>
        <p:nvCxnSpPr>
          <p:cNvPr id="5" name="Přímá spojovací šipka 4"/>
          <p:cNvCxnSpPr/>
          <p:nvPr/>
        </p:nvCxnSpPr>
        <p:spPr>
          <a:xfrm flipH="1">
            <a:off x="3419872" y="2348880"/>
            <a:ext cx="648072" cy="12241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22114"/>
          </a:xfrm>
        </p:spPr>
        <p:txBody>
          <a:bodyPr>
            <a:normAutofit/>
          </a:bodyPr>
          <a:lstStyle/>
          <a:p>
            <a:r>
              <a:rPr lang="cs-CZ" sz="4000" dirty="0" smtClean="0"/>
              <a:t>B) MELANOCYTÁRNÍ NÉVY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268760"/>
            <a:ext cx="7498080" cy="497964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3000" dirty="0" smtClean="0"/>
              <a:t>Podkladem je zmnožení benigních melanocytů:</a:t>
            </a:r>
          </a:p>
          <a:p>
            <a:pPr>
              <a:buNone/>
            </a:pPr>
            <a:endParaRPr lang="cs-CZ" sz="1000" dirty="0" smtClean="0"/>
          </a:p>
          <a:p>
            <a:pPr marL="596646" indent="-514350">
              <a:buAutoNum type="alphaLcParenR"/>
            </a:pPr>
            <a:r>
              <a:rPr lang="cs-CZ" sz="3000" b="1" dirty="0" err="1" smtClean="0"/>
              <a:t>lentiginózní</a:t>
            </a:r>
            <a:r>
              <a:rPr lang="cs-CZ" sz="3000" b="1" dirty="0" smtClean="0"/>
              <a:t> </a:t>
            </a:r>
            <a:r>
              <a:rPr lang="cs-CZ" sz="3000" dirty="0" smtClean="0"/>
              <a:t>hyperplazie (</a:t>
            </a:r>
            <a:r>
              <a:rPr lang="cs-CZ" sz="3000" dirty="0" err="1" smtClean="0"/>
              <a:t>lentigo</a:t>
            </a:r>
            <a:r>
              <a:rPr lang="cs-CZ" sz="3000" dirty="0" smtClean="0"/>
              <a:t> simplex, </a:t>
            </a:r>
            <a:r>
              <a:rPr lang="cs-CZ" sz="3000" dirty="0" err="1" smtClean="0"/>
              <a:t>solaris</a:t>
            </a:r>
            <a:r>
              <a:rPr lang="cs-CZ" sz="3000" dirty="0" smtClean="0"/>
              <a:t>)</a:t>
            </a:r>
          </a:p>
          <a:p>
            <a:pPr marL="596646" indent="-514350">
              <a:buAutoNum type="alphaLcParenR"/>
            </a:pPr>
            <a:endParaRPr lang="cs-CZ" sz="1000" dirty="0" smtClean="0"/>
          </a:p>
          <a:p>
            <a:pPr marL="596646" indent="-514350">
              <a:buAutoNum type="alphaLcParenR"/>
            </a:pPr>
            <a:r>
              <a:rPr lang="cs-CZ" sz="3000" dirty="0" smtClean="0"/>
              <a:t>tvorba </a:t>
            </a:r>
            <a:r>
              <a:rPr lang="cs-CZ" sz="3000" b="1" dirty="0" smtClean="0"/>
              <a:t>hnízd</a:t>
            </a:r>
            <a:r>
              <a:rPr lang="cs-CZ" sz="3000" dirty="0" smtClean="0"/>
              <a:t> – podle polohy hnízd:</a:t>
            </a:r>
          </a:p>
          <a:p>
            <a:pPr marL="596646" indent="-514350"/>
            <a:r>
              <a:rPr lang="cs-CZ" sz="3000" i="1" dirty="0" err="1" smtClean="0"/>
              <a:t>junkční</a:t>
            </a:r>
            <a:r>
              <a:rPr lang="cs-CZ" sz="3000" i="1" dirty="0" smtClean="0"/>
              <a:t> névus</a:t>
            </a:r>
          </a:p>
          <a:p>
            <a:pPr marL="596646" indent="-514350"/>
            <a:r>
              <a:rPr lang="cs-CZ" sz="3000" i="1" dirty="0" smtClean="0"/>
              <a:t>smíšený névus</a:t>
            </a:r>
          </a:p>
          <a:p>
            <a:pPr marL="596646" indent="-514350"/>
            <a:r>
              <a:rPr lang="cs-CZ" sz="3000" i="1" dirty="0" smtClean="0"/>
              <a:t>intradermální névus</a:t>
            </a:r>
          </a:p>
          <a:p>
            <a:pPr marL="596646" indent="-514350">
              <a:buNone/>
            </a:pPr>
            <a:endParaRPr lang="cs-CZ" sz="1000" dirty="0" smtClean="0"/>
          </a:p>
          <a:p>
            <a:pPr marL="596646" indent="-514350">
              <a:buNone/>
            </a:pPr>
            <a:r>
              <a:rPr lang="cs-CZ" sz="3000" dirty="0" smtClean="0"/>
              <a:t>… morfologické kontinuum</a:t>
            </a:r>
            <a:endParaRPr lang="cs-CZ" sz="3000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err="1" smtClean="0"/>
              <a:t>Melanocytární</a:t>
            </a:r>
            <a:r>
              <a:rPr lang="cs-CZ" sz="2800" dirty="0" smtClean="0"/>
              <a:t> névy – morfologické kontinuum</a:t>
            </a:r>
            <a:endParaRPr lang="cs-CZ" sz="2800" dirty="0"/>
          </a:p>
        </p:txBody>
      </p:sp>
      <p:pic>
        <p:nvPicPr>
          <p:cNvPr id="4" name="Picture 5" descr="0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22525"/>
          <a:stretch>
            <a:fillRect/>
          </a:stretch>
        </p:blipFill>
        <p:spPr bwMode="auto">
          <a:xfrm>
            <a:off x="1435100" y="2455893"/>
            <a:ext cx="7499350" cy="2784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nevus-comp-9629-92-he-10x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836712"/>
            <a:ext cx="7555252" cy="5490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nevus-id-7463-00-he-2,5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8457743" cy="61463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22114"/>
          </a:xfrm>
        </p:spPr>
        <p:txBody>
          <a:bodyPr>
            <a:normAutofit/>
          </a:bodyPr>
          <a:lstStyle/>
          <a:p>
            <a:r>
              <a:rPr lang="cs-CZ" sz="4000" dirty="0" smtClean="0"/>
              <a:t>MELANOCYTÁRNÍ NÉVY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268760"/>
            <a:ext cx="7498080" cy="5400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3000" dirty="0" smtClean="0"/>
              <a:t>Zvláštní typy névů:</a:t>
            </a:r>
          </a:p>
          <a:p>
            <a:r>
              <a:rPr lang="cs-CZ" sz="3000" i="1" dirty="0" smtClean="0"/>
              <a:t>halo névus </a:t>
            </a:r>
            <a:r>
              <a:rPr lang="cs-CZ" sz="3000" dirty="0" smtClean="0"/>
              <a:t>– imunitní reakce proti névu</a:t>
            </a:r>
          </a:p>
          <a:p>
            <a:r>
              <a:rPr lang="cs-CZ" sz="3000" i="1" dirty="0" smtClean="0"/>
              <a:t>kongenitální névus</a:t>
            </a:r>
          </a:p>
          <a:p>
            <a:r>
              <a:rPr lang="cs-CZ" sz="3000" i="1" dirty="0" smtClean="0"/>
              <a:t>dysplastický névus  </a:t>
            </a:r>
            <a:r>
              <a:rPr lang="cs-CZ" sz="3000" dirty="0" smtClean="0"/>
              <a:t>- aberantní rysy</a:t>
            </a:r>
          </a:p>
          <a:p>
            <a:r>
              <a:rPr lang="cs-CZ" sz="3000" i="1" dirty="0" err="1" smtClean="0"/>
              <a:t>Spitzové</a:t>
            </a:r>
            <a:r>
              <a:rPr lang="cs-CZ" sz="3000" i="1" dirty="0" smtClean="0"/>
              <a:t> névus </a:t>
            </a:r>
            <a:r>
              <a:rPr lang="cs-CZ" sz="3000" dirty="0" smtClean="0"/>
              <a:t>(epiteloidní a </a:t>
            </a:r>
            <a:r>
              <a:rPr lang="cs-CZ" sz="3000" dirty="0" err="1" smtClean="0"/>
              <a:t>vřetenobb</a:t>
            </a:r>
            <a:r>
              <a:rPr lang="cs-CZ" sz="3000" dirty="0" smtClean="0"/>
              <a:t>. névus)</a:t>
            </a:r>
          </a:p>
          <a:p>
            <a:pPr>
              <a:buNone/>
            </a:pPr>
            <a:r>
              <a:rPr lang="cs-CZ" sz="3000" dirty="0" smtClean="0"/>
              <a:t>   - děti, mladiství (dříve „juvenilní melanom“)</a:t>
            </a:r>
          </a:p>
          <a:p>
            <a:pPr>
              <a:buNone/>
            </a:pPr>
            <a:r>
              <a:rPr lang="cs-CZ" sz="3000" dirty="0" smtClean="0"/>
              <a:t>   - benigní chování</a:t>
            </a:r>
          </a:p>
          <a:p>
            <a:pPr>
              <a:buNone/>
            </a:pPr>
            <a:r>
              <a:rPr lang="cs-CZ" sz="3000" dirty="0" smtClean="0"/>
              <a:t>   - </a:t>
            </a:r>
            <a:r>
              <a:rPr lang="cs-CZ" sz="3000" b="1" dirty="0" smtClean="0"/>
              <a:t>histologicky znepokojivé znaky </a:t>
            </a:r>
            <a:r>
              <a:rPr lang="cs-CZ" sz="3000" dirty="0" smtClean="0"/>
              <a:t>(mitózy, atypie </a:t>
            </a:r>
            <a:r>
              <a:rPr lang="cs-CZ" sz="3000" dirty="0" err="1" smtClean="0"/>
              <a:t>bb</a:t>
            </a:r>
            <a:r>
              <a:rPr lang="cs-CZ" sz="3000" dirty="0" smtClean="0"/>
              <a:t>.)</a:t>
            </a:r>
          </a:p>
          <a:p>
            <a:endParaRPr lang="cs-CZ" sz="3000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halo-nevus-involu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4"/>
            <a:ext cx="8691563" cy="57943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06090"/>
          </a:xfrm>
        </p:spPr>
        <p:txBody>
          <a:bodyPr>
            <a:normAutofit/>
          </a:bodyPr>
          <a:lstStyle/>
          <a:p>
            <a:r>
              <a:rPr lang="cs-CZ" sz="4000" dirty="0" smtClean="0"/>
              <a:t> NÁDORY EPIDERMIS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052736"/>
            <a:ext cx="7498080" cy="5616624"/>
          </a:xfrm>
        </p:spPr>
        <p:txBody>
          <a:bodyPr numCol="1">
            <a:normAutofit lnSpcReduction="10000"/>
          </a:bodyPr>
          <a:lstStyle/>
          <a:p>
            <a:pPr>
              <a:buNone/>
            </a:pPr>
            <a:r>
              <a:rPr lang="cs-CZ" sz="2400" dirty="0" smtClean="0"/>
              <a:t>BENIGNÍ</a:t>
            </a:r>
          </a:p>
          <a:p>
            <a:r>
              <a:rPr lang="cs-CZ" sz="2400" dirty="0" err="1" smtClean="0"/>
              <a:t>verruca</a:t>
            </a:r>
            <a:r>
              <a:rPr lang="cs-CZ" sz="2400" dirty="0" smtClean="0"/>
              <a:t> </a:t>
            </a:r>
            <a:r>
              <a:rPr lang="cs-CZ" sz="2400" dirty="0" err="1" smtClean="0"/>
              <a:t>vulgaris</a:t>
            </a:r>
            <a:endParaRPr lang="cs-CZ" sz="2400" dirty="0" smtClean="0"/>
          </a:p>
          <a:p>
            <a:r>
              <a:rPr lang="cs-CZ" sz="2400" dirty="0" err="1" smtClean="0">
                <a:solidFill>
                  <a:srgbClr val="FF0000"/>
                </a:solidFill>
              </a:rPr>
              <a:t>condyloma</a:t>
            </a:r>
            <a:r>
              <a:rPr lang="cs-CZ" sz="2400" dirty="0" smtClean="0">
                <a:solidFill>
                  <a:srgbClr val="FF0000"/>
                </a:solidFill>
              </a:rPr>
              <a:t> </a:t>
            </a:r>
            <a:r>
              <a:rPr lang="cs-CZ" sz="2400" dirty="0" err="1" smtClean="0">
                <a:solidFill>
                  <a:srgbClr val="FF0000"/>
                </a:solidFill>
              </a:rPr>
              <a:t>acuminatum</a:t>
            </a:r>
            <a:endParaRPr lang="cs-CZ" sz="2400" dirty="0" smtClean="0">
              <a:solidFill>
                <a:srgbClr val="FF0000"/>
              </a:solidFill>
            </a:endParaRPr>
          </a:p>
          <a:p>
            <a:r>
              <a:rPr lang="cs-CZ" sz="2400" dirty="0" err="1" smtClean="0"/>
              <a:t>molluscum</a:t>
            </a:r>
            <a:r>
              <a:rPr lang="cs-CZ" sz="2400" dirty="0" smtClean="0"/>
              <a:t> </a:t>
            </a:r>
            <a:r>
              <a:rPr lang="cs-CZ" sz="2400" dirty="0" err="1" smtClean="0"/>
              <a:t>contagiosum</a:t>
            </a:r>
            <a:endParaRPr lang="cs-CZ" sz="2400" dirty="0" smtClean="0"/>
          </a:p>
          <a:p>
            <a:r>
              <a:rPr lang="cs-CZ" sz="2400" dirty="0" smtClean="0"/>
              <a:t>seborrhoická keratóza</a:t>
            </a:r>
          </a:p>
          <a:p>
            <a:r>
              <a:rPr lang="cs-CZ" sz="2400" dirty="0" err="1" smtClean="0"/>
              <a:t>pseudoepiteliomatózní</a:t>
            </a:r>
            <a:r>
              <a:rPr lang="cs-CZ" sz="2400" dirty="0" smtClean="0"/>
              <a:t> hyperplazie</a:t>
            </a:r>
          </a:p>
          <a:p>
            <a:pPr>
              <a:buNone/>
            </a:pPr>
            <a:endParaRPr lang="cs-CZ" sz="900" dirty="0" smtClean="0"/>
          </a:p>
          <a:p>
            <a:pPr>
              <a:buNone/>
            </a:pPr>
            <a:r>
              <a:rPr lang="cs-CZ" sz="2400" dirty="0" smtClean="0"/>
              <a:t>MALIGNÍ</a:t>
            </a:r>
          </a:p>
          <a:p>
            <a:r>
              <a:rPr lang="cs-CZ" sz="2400" dirty="0" smtClean="0"/>
              <a:t>solární keratóza</a:t>
            </a:r>
          </a:p>
          <a:p>
            <a:r>
              <a:rPr lang="cs-CZ" sz="2400" dirty="0" smtClean="0"/>
              <a:t>m. </a:t>
            </a:r>
            <a:r>
              <a:rPr lang="cs-CZ" sz="2400" dirty="0" err="1" smtClean="0"/>
              <a:t>Bowen</a:t>
            </a:r>
            <a:endParaRPr lang="cs-CZ" sz="2400" dirty="0" smtClean="0"/>
          </a:p>
          <a:p>
            <a:r>
              <a:rPr lang="cs-CZ" sz="2400" dirty="0" err="1" smtClean="0"/>
              <a:t>bowenoidní</a:t>
            </a:r>
            <a:r>
              <a:rPr lang="cs-CZ" sz="2400" dirty="0" smtClean="0"/>
              <a:t> </a:t>
            </a:r>
            <a:r>
              <a:rPr lang="cs-CZ" sz="2400" dirty="0" err="1" smtClean="0"/>
              <a:t>papulóza</a:t>
            </a:r>
            <a:endParaRPr lang="cs-CZ" sz="2400" dirty="0" smtClean="0"/>
          </a:p>
          <a:p>
            <a:r>
              <a:rPr lang="cs-CZ" sz="2400" dirty="0" err="1" smtClean="0"/>
              <a:t>keratoakantom</a:t>
            </a:r>
            <a:endParaRPr lang="cs-CZ" sz="2400" dirty="0" smtClean="0"/>
          </a:p>
          <a:p>
            <a:r>
              <a:rPr lang="cs-CZ" sz="2400" dirty="0" err="1" smtClean="0"/>
              <a:t>bazaliom</a:t>
            </a:r>
            <a:endParaRPr lang="cs-CZ" sz="2400" dirty="0" smtClean="0"/>
          </a:p>
          <a:p>
            <a:r>
              <a:rPr lang="cs-CZ" sz="2400" dirty="0" err="1" smtClean="0"/>
              <a:t>spinocelulární</a:t>
            </a:r>
            <a:r>
              <a:rPr lang="cs-CZ" sz="2400" dirty="0" smtClean="0"/>
              <a:t> karcinom</a:t>
            </a:r>
          </a:p>
          <a:p>
            <a:endParaRPr lang="cs-CZ" sz="2400" dirty="0" smtClean="0"/>
          </a:p>
          <a:p>
            <a:pPr>
              <a:buFont typeface="Arial" pitchFamily="34" charset="0"/>
              <a:buChar char="•"/>
            </a:pPr>
            <a:endParaRPr lang="cs-CZ" sz="2400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600888" cy="922114"/>
          </a:xfrm>
        </p:spPr>
        <p:txBody>
          <a:bodyPr>
            <a:normAutofit/>
          </a:bodyPr>
          <a:lstStyle/>
          <a:p>
            <a:r>
              <a:rPr lang="cs-CZ" sz="4000" dirty="0" smtClean="0"/>
              <a:t>C) DERMÁLNÍ MELANOCYTÓZY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sz="3000" dirty="0" smtClean="0"/>
              <a:t>Tvořeny </a:t>
            </a:r>
            <a:r>
              <a:rPr lang="cs-CZ" sz="3000" b="1" dirty="0" smtClean="0"/>
              <a:t>dendritickými melanocyty </a:t>
            </a:r>
            <a:r>
              <a:rPr lang="cs-CZ" sz="3000" dirty="0" smtClean="0"/>
              <a:t>v dermis.</a:t>
            </a:r>
          </a:p>
          <a:p>
            <a:pPr>
              <a:buNone/>
            </a:pPr>
            <a:endParaRPr lang="cs-CZ" sz="3000" dirty="0" smtClean="0"/>
          </a:p>
          <a:p>
            <a:pPr>
              <a:buNone/>
            </a:pPr>
            <a:r>
              <a:rPr lang="cs-CZ" sz="3000" dirty="0" smtClean="0"/>
              <a:t>MODRÝ NÉVUS</a:t>
            </a:r>
          </a:p>
          <a:p>
            <a:pPr>
              <a:buFontTx/>
              <a:buChar char="-"/>
            </a:pPr>
            <a:r>
              <a:rPr lang="cs-CZ" sz="3000" dirty="0" smtClean="0"/>
              <a:t>modrá skvrna, vel. obvykle do 5 mm</a:t>
            </a:r>
          </a:p>
          <a:p>
            <a:pPr>
              <a:buFontTx/>
              <a:buChar char="-"/>
            </a:pPr>
            <a:r>
              <a:rPr lang="cs-CZ" sz="3000" dirty="0" smtClean="0"/>
              <a:t>intradermálně nakupené melanocyty</a:t>
            </a:r>
            <a:endParaRPr lang="cs-CZ" sz="3000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 descr="nevusblue-7906-00-he-10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497887" cy="61753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22114"/>
          </a:xfrm>
        </p:spPr>
        <p:txBody>
          <a:bodyPr>
            <a:normAutofit/>
          </a:bodyPr>
          <a:lstStyle/>
          <a:p>
            <a:r>
              <a:rPr lang="cs-CZ" sz="4000" dirty="0" smtClean="0"/>
              <a:t>D) MALIGNÍ MELANOM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5221560"/>
          </a:xfrm>
        </p:spPr>
        <p:txBody>
          <a:bodyPr>
            <a:normAutofit/>
          </a:bodyPr>
          <a:lstStyle/>
          <a:p>
            <a:r>
              <a:rPr lang="cs-CZ" sz="3000" dirty="0" smtClean="0"/>
              <a:t>maligní nádor vycházející z melanocytů</a:t>
            </a:r>
          </a:p>
          <a:p>
            <a:r>
              <a:rPr lang="cs-CZ" sz="3000" dirty="0" err="1" smtClean="0"/>
              <a:t>neuroektodermální</a:t>
            </a:r>
            <a:r>
              <a:rPr lang="cs-CZ" sz="3000" dirty="0" smtClean="0"/>
              <a:t> původ, afinita k CNS</a:t>
            </a:r>
          </a:p>
          <a:p>
            <a:pPr>
              <a:buNone/>
            </a:pPr>
            <a:endParaRPr lang="cs-CZ" sz="1000" dirty="0" smtClean="0"/>
          </a:p>
          <a:p>
            <a:pPr>
              <a:buNone/>
            </a:pPr>
            <a:r>
              <a:rPr lang="cs-CZ" sz="3000" dirty="0" smtClean="0"/>
              <a:t>Etiologie:</a:t>
            </a:r>
          </a:p>
          <a:p>
            <a:pPr marL="596646" indent="-514350">
              <a:buAutoNum type="arabicPeriod"/>
            </a:pPr>
            <a:r>
              <a:rPr lang="cs-CZ" sz="3000" dirty="0" smtClean="0"/>
              <a:t>dispozice (</a:t>
            </a:r>
            <a:r>
              <a:rPr lang="cs-CZ" sz="3000" dirty="0" err="1" smtClean="0"/>
              <a:t>fototyp</a:t>
            </a:r>
            <a:r>
              <a:rPr lang="cs-CZ" sz="3000" dirty="0" smtClean="0"/>
              <a:t>)</a:t>
            </a:r>
          </a:p>
          <a:p>
            <a:pPr marL="596646" indent="-514350">
              <a:buAutoNum type="arabicPeriod"/>
            </a:pPr>
            <a:r>
              <a:rPr lang="cs-CZ" sz="3000" dirty="0" smtClean="0"/>
              <a:t>rodinná dispozice</a:t>
            </a:r>
          </a:p>
          <a:p>
            <a:pPr marL="596646" indent="-514350">
              <a:buAutoNum type="arabicPeriod"/>
            </a:pPr>
            <a:r>
              <a:rPr lang="cs-CZ" sz="3000" dirty="0" smtClean="0"/>
              <a:t>osobní dispozice (syndrom dysplastických névů, kongenitální névus, </a:t>
            </a:r>
            <a:r>
              <a:rPr lang="cs-CZ" sz="3000" dirty="0" err="1" smtClean="0"/>
              <a:t>xeroderma</a:t>
            </a:r>
            <a:r>
              <a:rPr lang="cs-CZ" sz="3000" dirty="0" smtClean="0"/>
              <a:t> </a:t>
            </a:r>
            <a:r>
              <a:rPr lang="cs-CZ" sz="3000" dirty="0" err="1" smtClean="0"/>
              <a:t>pigmentosum</a:t>
            </a:r>
            <a:r>
              <a:rPr lang="cs-CZ" sz="3000" dirty="0" smtClean="0"/>
              <a:t>…)</a:t>
            </a:r>
          </a:p>
          <a:p>
            <a:pPr marL="596646" indent="-514350">
              <a:buAutoNum type="arabicPeriod"/>
            </a:pPr>
            <a:r>
              <a:rPr lang="cs-CZ" sz="3000" dirty="0" smtClean="0"/>
              <a:t>expozice UV záření</a:t>
            </a:r>
            <a:endParaRPr lang="cs-CZ" sz="3000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7498080" cy="922114"/>
          </a:xfrm>
        </p:spPr>
        <p:txBody>
          <a:bodyPr>
            <a:normAutofit/>
          </a:bodyPr>
          <a:lstStyle/>
          <a:p>
            <a:r>
              <a:rPr lang="cs-CZ" sz="4000" dirty="0" smtClean="0"/>
              <a:t>MALIGNÍ MELANOM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sz="3000" dirty="0" smtClean="0"/>
              <a:t>Klinika: </a:t>
            </a:r>
          </a:p>
          <a:p>
            <a:r>
              <a:rPr lang="cs-CZ" sz="3000" dirty="0" smtClean="0"/>
              <a:t>nejčastěji </a:t>
            </a:r>
            <a:r>
              <a:rPr lang="cs-CZ" sz="3000" b="1" dirty="0" smtClean="0"/>
              <a:t>osluněné oblasti </a:t>
            </a:r>
            <a:r>
              <a:rPr lang="cs-CZ" sz="3000" dirty="0" smtClean="0"/>
              <a:t>kůže</a:t>
            </a:r>
          </a:p>
          <a:p>
            <a:r>
              <a:rPr lang="cs-CZ" sz="3000" dirty="0" smtClean="0"/>
              <a:t>i sliznice (jícen, </a:t>
            </a:r>
            <a:r>
              <a:rPr lang="cs-CZ" sz="3000" dirty="0" err="1" smtClean="0"/>
              <a:t>anorektum</a:t>
            </a:r>
            <a:r>
              <a:rPr lang="cs-CZ" sz="3000" dirty="0" smtClean="0"/>
              <a:t>), oko, měkké tkáně (</a:t>
            </a:r>
            <a:r>
              <a:rPr lang="cs-CZ" sz="3000" i="1" dirty="0" err="1" smtClean="0"/>
              <a:t>světlobuněčný</a:t>
            </a:r>
            <a:r>
              <a:rPr lang="cs-CZ" sz="3000" i="1" dirty="0" smtClean="0"/>
              <a:t> sarkom měkkých tkání</a:t>
            </a:r>
            <a:r>
              <a:rPr lang="cs-CZ" sz="3000" dirty="0" smtClean="0"/>
              <a:t>)</a:t>
            </a:r>
          </a:p>
          <a:p>
            <a:endParaRPr lang="cs-CZ" sz="1000" dirty="0" smtClean="0"/>
          </a:p>
          <a:p>
            <a:pPr>
              <a:buNone/>
            </a:pPr>
            <a:r>
              <a:rPr lang="cs-CZ" sz="3000" dirty="0" smtClean="0"/>
              <a:t>Biologické chování:</a:t>
            </a:r>
          </a:p>
          <a:p>
            <a:r>
              <a:rPr lang="cs-CZ" sz="3000" dirty="0" smtClean="0"/>
              <a:t>jeden z nejmalignějších lidských nádorů</a:t>
            </a:r>
          </a:p>
          <a:p>
            <a:r>
              <a:rPr lang="cs-CZ" sz="3000" dirty="0" smtClean="0"/>
              <a:t>metastázy: kůže, CNS, vnitřní orgány (vč. myokardu…)</a:t>
            </a:r>
          </a:p>
          <a:p>
            <a:endParaRPr lang="cs-CZ" sz="3000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22114"/>
          </a:xfrm>
        </p:spPr>
        <p:txBody>
          <a:bodyPr>
            <a:normAutofit/>
          </a:bodyPr>
          <a:lstStyle/>
          <a:p>
            <a:r>
              <a:rPr lang="cs-CZ" sz="4000" dirty="0" smtClean="0"/>
              <a:t>MALIGNÍ MELANOM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sz="3000" dirty="0" smtClean="0"/>
              <a:t>Makroskopický obraz:              časnější změny</a:t>
            </a:r>
          </a:p>
          <a:p>
            <a:r>
              <a:rPr lang="cs-CZ" sz="3000" b="1" dirty="0" smtClean="0"/>
              <a:t>nepravidelné okraje</a:t>
            </a:r>
          </a:p>
          <a:p>
            <a:r>
              <a:rPr lang="cs-CZ" sz="3000" dirty="0" err="1" smtClean="0"/>
              <a:t>hyperpigmentace</a:t>
            </a:r>
            <a:r>
              <a:rPr lang="cs-CZ" sz="3000" dirty="0" smtClean="0"/>
              <a:t>, </a:t>
            </a:r>
            <a:r>
              <a:rPr lang="cs-CZ" sz="3000" b="1" dirty="0" smtClean="0"/>
              <a:t>nepravidelná pigmentace </a:t>
            </a:r>
            <a:r>
              <a:rPr lang="cs-CZ" sz="3000" dirty="0" smtClean="0"/>
              <a:t>(„ostrovy“)</a:t>
            </a:r>
          </a:p>
          <a:p>
            <a:r>
              <a:rPr lang="cs-CZ" sz="3000" dirty="0" smtClean="0"/>
              <a:t>svědění, bolestivost</a:t>
            </a:r>
          </a:p>
          <a:p>
            <a:r>
              <a:rPr lang="cs-CZ" sz="3000" dirty="0" smtClean="0"/>
              <a:t>krvácení, ulcerace</a:t>
            </a:r>
          </a:p>
          <a:p>
            <a:pPr>
              <a:buNone/>
            </a:pPr>
            <a:r>
              <a:rPr lang="cs-CZ" sz="3000" dirty="0" smtClean="0"/>
              <a:t>                                             pozdní změny</a:t>
            </a:r>
            <a:endParaRPr lang="cs-CZ" sz="3000" dirty="0"/>
          </a:p>
        </p:txBody>
      </p:sp>
      <p:cxnSp>
        <p:nvCxnSpPr>
          <p:cNvPr id="5" name="Přímá spojovací čára 4"/>
          <p:cNvCxnSpPr/>
          <p:nvPr/>
        </p:nvCxnSpPr>
        <p:spPr>
          <a:xfrm flipH="1">
            <a:off x="5364088" y="1772816"/>
            <a:ext cx="936104" cy="3600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ovací čára 6"/>
          <p:cNvCxnSpPr/>
          <p:nvPr/>
        </p:nvCxnSpPr>
        <p:spPr>
          <a:xfrm flipH="1">
            <a:off x="5652120" y="1772816"/>
            <a:ext cx="648072" cy="86409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ovací čára 8"/>
          <p:cNvCxnSpPr/>
          <p:nvPr/>
        </p:nvCxnSpPr>
        <p:spPr>
          <a:xfrm>
            <a:off x="4932040" y="3861048"/>
            <a:ext cx="1296144" cy="10081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čára 10"/>
          <p:cNvCxnSpPr/>
          <p:nvPr/>
        </p:nvCxnSpPr>
        <p:spPr>
          <a:xfrm>
            <a:off x="4788024" y="4365104"/>
            <a:ext cx="1440160" cy="50405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22114"/>
          </a:xfrm>
        </p:spPr>
        <p:txBody>
          <a:bodyPr>
            <a:normAutofit/>
          </a:bodyPr>
          <a:lstStyle/>
          <a:p>
            <a:r>
              <a:rPr lang="cs-CZ" sz="4000" dirty="0" smtClean="0"/>
              <a:t>MALIGNÍ MELANOM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sz="3000" dirty="0" smtClean="0"/>
              <a:t>Mikroskopický obraz (obecné znaky):</a:t>
            </a:r>
          </a:p>
          <a:p>
            <a:r>
              <a:rPr lang="cs-CZ" sz="3000" dirty="0" smtClean="0"/>
              <a:t>atypické melanocyty (velká NC, nápadné NCC)</a:t>
            </a:r>
          </a:p>
          <a:p>
            <a:r>
              <a:rPr lang="cs-CZ" sz="3000" dirty="0" smtClean="0"/>
              <a:t>mitotická aktivita</a:t>
            </a:r>
          </a:p>
          <a:p>
            <a:r>
              <a:rPr lang="cs-CZ" sz="3000" b="1" dirty="0" smtClean="0"/>
              <a:t>asymetrie</a:t>
            </a:r>
          </a:p>
          <a:p>
            <a:r>
              <a:rPr lang="cs-CZ" sz="3000" b="1" dirty="0" err="1" smtClean="0"/>
              <a:t>scatter</a:t>
            </a:r>
            <a:endParaRPr lang="cs-CZ" sz="3000" b="1" dirty="0" smtClean="0"/>
          </a:p>
          <a:p>
            <a:r>
              <a:rPr lang="cs-CZ" sz="3000" b="1" dirty="0" smtClean="0"/>
              <a:t>neostré ohraničení</a:t>
            </a:r>
          </a:p>
          <a:p>
            <a:r>
              <a:rPr lang="cs-CZ" sz="3000" dirty="0" smtClean="0"/>
              <a:t>ulcerace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22114"/>
          </a:xfrm>
        </p:spPr>
        <p:txBody>
          <a:bodyPr>
            <a:normAutofit/>
          </a:bodyPr>
          <a:lstStyle/>
          <a:p>
            <a:r>
              <a:rPr lang="cs-CZ" sz="4000" dirty="0" smtClean="0"/>
              <a:t>MALIGNÍ MELANOM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sz="3000" dirty="0" smtClean="0"/>
              <a:t>Vývoj MM:</a:t>
            </a:r>
          </a:p>
          <a:p>
            <a:pPr marL="596646" indent="-514350">
              <a:buNone/>
            </a:pPr>
            <a:r>
              <a:rPr lang="cs-CZ" sz="3000" dirty="0" smtClean="0"/>
              <a:t>1. </a:t>
            </a:r>
            <a:r>
              <a:rPr lang="cs-CZ" sz="3000" b="1" dirty="0" err="1" smtClean="0"/>
              <a:t>intraepidermální</a:t>
            </a:r>
            <a:r>
              <a:rPr lang="cs-CZ" sz="3000" b="1" dirty="0" smtClean="0"/>
              <a:t> růst </a:t>
            </a:r>
            <a:r>
              <a:rPr lang="cs-CZ" sz="3000" dirty="0" smtClean="0"/>
              <a:t>(LM, </a:t>
            </a:r>
            <a:r>
              <a:rPr lang="cs-CZ" sz="3000" dirty="0" err="1" smtClean="0"/>
              <a:t>melanoma</a:t>
            </a:r>
            <a:r>
              <a:rPr lang="cs-CZ" sz="3000" dirty="0" smtClean="0"/>
              <a:t> in </a:t>
            </a:r>
            <a:r>
              <a:rPr lang="cs-CZ" sz="3000" dirty="0" err="1" smtClean="0"/>
              <a:t>situ</a:t>
            </a:r>
            <a:r>
              <a:rPr lang="cs-CZ" sz="3000" dirty="0" smtClean="0"/>
              <a:t>)</a:t>
            </a:r>
          </a:p>
          <a:p>
            <a:pPr marL="596646" indent="-514350">
              <a:buNone/>
            </a:pPr>
            <a:r>
              <a:rPr lang="cs-CZ" sz="3000" dirty="0" smtClean="0"/>
              <a:t>2. </a:t>
            </a:r>
            <a:r>
              <a:rPr lang="cs-CZ" sz="3000" b="1" dirty="0" smtClean="0"/>
              <a:t>radiální (horizontální) růstová fáze </a:t>
            </a:r>
            <a:r>
              <a:rPr lang="cs-CZ" sz="3000" dirty="0" smtClean="0"/>
              <a:t>s invazí do papilární dermis (LMM, SSM)</a:t>
            </a:r>
          </a:p>
          <a:p>
            <a:pPr marL="596646" indent="-514350">
              <a:buNone/>
            </a:pPr>
            <a:r>
              <a:rPr lang="cs-CZ" sz="3000" dirty="0" smtClean="0"/>
              <a:t>3. </a:t>
            </a:r>
            <a:r>
              <a:rPr lang="cs-CZ" sz="3000" b="1" dirty="0" smtClean="0"/>
              <a:t>vertikální růstová fáze</a:t>
            </a:r>
            <a:r>
              <a:rPr lang="cs-CZ" sz="3000" dirty="0" smtClean="0"/>
              <a:t> s invazí do retikulární dermis (pokročilý SSM, NM)</a:t>
            </a:r>
          </a:p>
          <a:p>
            <a:pPr marL="596646" indent="-514350">
              <a:buNone/>
            </a:pPr>
            <a:r>
              <a:rPr lang="cs-CZ" sz="3000" dirty="0" smtClean="0"/>
              <a:t>                   X</a:t>
            </a:r>
          </a:p>
          <a:p>
            <a:pPr marL="596646" indent="-514350">
              <a:buNone/>
            </a:pPr>
            <a:r>
              <a:rPr lang="cs-CZ" sz="3000" dirty="0" smtClean="0"/>
              <a:t>někdy od začátku vertikální růst (NM)</a:t>
            </a:r>
            <a:endParaRPr lang="cs-CZ" sz="3000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920880" cy="922114"/>
          </a:xfrm>
        </p:spPr>
        <p:txBody>
          <a:bodyPr>
            <a:normAutofit fontScale="90000"/>
          </a:bodyPr>
          <a:lstStyle/>
          <a:p>
            <a:r>
              <a:rPr lang="cs-CZ" sz="4000" dirty="0" smtClean="0"/>
              <a:t>LENTIGO MALIGNA (LM)</a:t>
            </a:r>
            <a:br>
              <a:rPr lang="cs-CZ" sz="4000" dirty="0" smtClean="0"/>
            </a:br>
            <a:r>
              <a:rPr lang="cs-CZ" sz="4000" dirty="0" smtClean="0"/>
              <a:t>LENTIGO MALIGNA MELANOM (LMM)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87624" y="1628800"/>
            <a:ext cx="7746064" cy="4968552"/>
          </a:xfrm>
        </p:spPr>
        <p:txBody>
          <a:bodyPr>
            <a:normAutofit lnSpcReduction="10000"/>
          </a:bodyPr>
          <a:lstStyle/>
          <a:p>
            <a:pPr marL="596646" indent="-514350">
              <a:buNone/>
            </a:pPr>
            <a:r>
              <a:rPr lang="cs-CZ" sz="3000" dirty="0" smtClean="0"/>
              <a:t>Klinika: </a:t>
            </a:r>
          </a:p>
          <a:p>
            <a:pPr marL="596646" indent="-514350"/>
            <a:r>
              <a:rPr lang="cs-CZ" sz="3000" b="1" dirty="0" smtClean="0"/>
              <a:t>sluncem poškozená kůže</a:t>
            </a:r>
            <a:r>
              <a:rPr lang="cs-CZ" sz="3000" dirty="0" smtClean="0"/>
              <a:t> (</a:t>
            </a:r>
            <a:r>
              <a:rPr lang="cs-CZ" sz="3000" dirty="0" err="1" smtClean="0"/>
              <a:t>nejč</a:t>
            </a:r>
            <a:r>
              <a:rPr lang="cs-CZ" sz="3000" dirty="0" smtClean="0"/>
              <a:t>. obličej)</a:t>
            </a:r>
          </a:p>
          <a:p>
            <a:pPr marL="596646" indent="-514350"/>
            <a:r>
              <a:rPr lang="cs-CZ" sz="3000" dirty="0" smtClean="0"/>
              <a:t>starší pacienti</a:t>
            </a:r>
          </a:p>
          <a:p>
            <a:pPr marL="596646" indent="-514350"/>
            <a:r>
              <a:rPr lang="cs-CZ" sz="3000" dirty="0" smtClean="0"/>
              <a:t>nepravidelná hnědá skvrna</a:t>
            </a:r>
          </a:p>
          <a:p>
            <a:pPr marL="596646" indent="-514350">
              <a:buNone/>
            </a:pPr>
            <a:endParaRPr lang="cs-CZ" sz="2000" dirty="0" smtClean="0"/>
          </a:p>
          <a:p>
            <a:pPr marL="596646" indent="-514350">
              <a:buNone/>
            </a:pPr>
            <a:r>
              <a:rPr lang="cs-CZ" sz="3000" dirty="0" smtClean="0"/>
              <a:t>Mikroskopický obraz:</a:t>
            </a:r>
          </a:p>
          <a:p>
            <a:pPr marL="596646" indent="-514350"/>
            <a:r>
              <a:rPr lang="cs-CZ" sz="3000" b="1" dirty="0" err="1" smtClean="0"/>
              <a:t>lentiginózní</a:t>
            </a:r>
            <a:r>
              <a:rPr lang="cs-CZ" sz="3000" b="1" dirty="0" smtClean="0"/>
              <a:t> hyperplazie </a:t>
            </a:r>
            <a:r>
              <a:rPr lang="cs-CZ" sz="3000" dirty="0" smtClean="0"/>
              <a:t>atypických melanocytů v </a:t>
            </a:r>
            <a:r>
              <a:rPr lang="cs-CZ" sz="3000" dirty="0" err="1" smtClean="0"/>
              <a:t>junkci</a:t>
            </a:r>
            <a:endParaRPr lang="cs-CZ" sz="3000" dirty="0" smtClean="0"/>
          </a:p>
          <a:p>
            <a:pPr marL="596646" indent="-514350"/>
            <a:r>
              <a:rPr lang="cs-CZ" sz="3000" dirty="0" smtClean="0"/>
              <a:t>šíření na adnexa</a:t>
            </a:r>
          </a:p>
          <a:p>
            <a:pPr marL="596646" indent="-514350"/>
            <a:r>
              <a:rPr lang="cs-CZ" sz="3000" dirty="0" smtClean="0"/>
              <a:t>atrofie epidermis, solární </a:t>
            </a:r>
            <a:r>
              <a:rPr lang="cs-CZ" sz="3000" dirty="0" err="1" smtClean="0"/>
              <a:t>elastóza</a:t>
            </a:r>
            <a:r>
              <a:rPr lang="cs-CZ" sz="3000" dirty="0" smtClean="0"/>
              <a:t> dermis</a:t>
            </a:r>
          </a:p>
          <a:p>
            <a:pPr marL="596646" indent="-514350"/>
            <a:endParaRPr lang="cs-CZ" sz="3000" dirty="0" smtClean="0"/>
          </a:p>
          <a:p>
            <a:pPr marL="596646" indent="-514350"/>
            <a:endParaRPr lang="cs-CZ" sz="3000" dirty="0" smtClean="0"/>
          </a:p>
          <a:p>
            <a:pPr marL="596646" indent="-514350">
              <a:buNone/>
            </a:pPr>
            <a:endParaRPr lang="cs-CZ" sz="3000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lentigo-maligna-suborbi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8823325" cy="5861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5616" y="404664"/>
            <a:ext cx="7818072" cy="922114"/>
          </a:xfrm>
        </p:spPr>
        <p:txBody>
          <a:bodyPr>
            <a:normAutofit fontScale="90000"/>
          </a:bodyPr>
          <a:lstStyle/>
          <a:p>
            <a:r>
              <a:rPr lang="cs-CZ" sz="4000" dirty="0" smtClean="0"/>
              <a:t>MELANOMA IN SITU/SUPERFICIÁLNĚ SE ŠÍŘÍCÍ MELANOM (SSM)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87624" y="1772816"/>
            <a:ext cx="7746064" cy="447558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3000" dirty="0" smtClean="0"/>
              <a:t>Klinika:</a:t>
            </a:r>
          </a:p>
          <a:p>
            <a:r>
              <a:rPr lang="cs-CZ" sz="3000" dirty="0" smtClean="0"/>
              <a:t>nepravidelná hnědá skvrna</a:t>
            </a:r>
          </a:p>
          <a:p>
            <a:pPr>
              <a:buNone/>
            </a:pPr>
            <a:endParaRPr lang="cs-CZ" sz="3000" dirty="0" smtClean="0"/>
          </a:p>
          <a:p>
            <a:pPr>
              <a:buNone/>
            </a:pPr>
            <a:r>
              <a:rPr lang="cs-CZ" sz="3000" dirty="0" smtClean="0"/>
              <a:t>Mikroskopický obraz:</a:t>
            </a:r>
          </a:p>
          <a:p>
            <a:r>
              <a:rPr lang="cs-CZ" sz="3000" b="1" dirty="0" smtClean="0"/>
              <a:t>hnízda</a:t>
            </a:r>
            <a:r>
              <a:rPr lang="cs-CZ" sz="3000" dirty="0" smtClean="0"/>
              <a:t> atypických melanocytů v oblasti </a:t>
            </a:r>
            <a:r>
              <a:rPr lang="cs-CZ" sz="3000" dirty="0" err="1" smtClean="0"/>
              <a:t>dermoepidermální</a:t>
            </a:r>
            <a:r>
              <a:rPr lang="cs-CZ" sz="3000" dirty="0" smtClean="0"/>
              <a:t> </a:t>
            </a:r>
            <a:r>
              <a:rPr lang="cs-CZ" sz="3000" b="1" dirty="0" err="1" smtClean="0"/>
              <a:t>junkce</a:t>
            </a:r>
            <a:endParaRPr lang="cs-CZ" sz="3000" b="1" dirty="0" smtClean="0"/>
          </a:p>
          <a:p>
            <a:r>
              <a:rPr lang="cs-CZ" sz="3000" dirty="0" smtClean="0"/>
              <a:t>šíření do vyšších etáží epidermis (</a:t>
            </a:r>
            <a:r>
              <a:rPr lang="cs-CZ" sz="3000" b="1" dirty="0" err="1" smtClean="0"/>
              <a:t>scatter</a:t>
            </a:r>
            <a:r>
              <a:rPr lang="cs-CZ" sz="3000" dirty="0" smtClean="0"/>
              <a:t>)</a:t>
            </a:r>
            <a:endParaRPr lang="cs-CZ" sz="3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22114"/>
          </a:xfrm>
        </p:spPr>
        <p:txBody>
          <a:bodyPr>
            <a:normAutofit/>
          </a:bodyPr>
          <a:lstStyle/>
          <a:p>
            <a:r>
              <a:rPr lang="cs-CZ" sz="4000" dirty="0" smtClean="0"/>
              <a:t>2) CONDYLOMA  ACUMINATUM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sz="3000" dirty="0" smtClean="0"/>
              <a:t>Etiologie: HPV 6,11 (</a:t>
            </a:r>
            <a:r>
              <a:rPr lang="cs-CZ" sz="3000" dirty="0" err="1" smtClean="0"/>
              <a:t>low</a:t>
            </a:r>
            <a:r>
              <a:rPr lang="cs-CZ" sz="3000" dirty="0" smtClean="0"/>
              <a:t> risk) nebo 16,18,33 (</a:t>
            </a:r>
            <a:r>
              <a:rPr lang="cs-CZ" sz="3000" dirty="0" err="1" smtClean="0"/>
              <a:t>high</a:t>
            </a:r>
            <a:r>
              <a:rPr lang="cs-CZ" sz="3000" dirty="0" smtClean="0"/>
              <a:t> risk) … někdy asociace s CIN</a:t>
            </a:r>
          </a:p>
          <a:p>
            <a:pPr>
              <a:buNone/>
            </a:pPr>
            <a:endParaRPr lang="cs-CZ" sz="2000" dirty="0" smtClean="0"/>
          </a:p>
          <a:p>
            <a:pPr>
              <a:buNone/>
            </a:pPr>
            <a:r>
              <a:rPr lang="cs-CZ" sz="3000" dirty="0" smtClean="0"/>
              <a:t>Klinika: špičaté výrůstky na genitálu</a:t>
            </a:r>
          </a:p>
          <a:p>
            <a:pPr>
              <a:buNone/>
            </a:pPr>
            <a:endParaRPr lang="cs-CZ" sz="2000" dirty="0" smtClean="0"/>
          </a:p>
          <a:p>
            <a:pPr>
              <a:buNone/>
            </a:pPr>
            <a:r>
              <a:rPr lang="cs-CZ" sz="3000" dirty="0" smtClean="0"/>
              <a:t>Mikroskopický obraz: </a:t>
            </a:r>
          </a:p>
          <a:p>
            <a:r>
              <a:rPr lang="cs-CZ" sz="3000" dirty="0" err="1" smtClean="0"/>
              <a:t>dlaždicobuněčný</a:t>
            </a:r>
            <a:r>
              <a:rPr lang="cs-CZ" sz="3000" dirty="0" smtClean="0"/>
              <a:t> papilom</a:t>
            </a:r>
          </a:p>
          <a:p>
            <a:r>
              <a:rPr lang="cs-CZ" sz="3000" b="1" dirty="0" err="1" smtClean="0"/>
              <a:t>koilocytóza</a:t>
            </a:r>
            <a:endParaRPr lang="cs-CZ" sz="3000" b="1" dirty="0" smtClean="0"/>
          </a:p>
          <a:p>
            <a:r>
              <a:rPr lang="cs-CZ" sz="3000" dirty="0" smtClean="0"/>
              <a:t>méně hyperkeratózy než u v.</a:t>
            </a:r>
            <a:r>
              <a:rPr lang="cs-CZ" sz="3000" dirty="0" err="1" smtClean="0"/>
              <a:t>vulgaris</a:t>
            </a:r>
            <a:endParaRPr lang="cs-CZ" sz="3000" dirty="0" smtClean="0"/>
          </a:p>
          <a:p>
            <a:pPr>
              <a:buNone/>
            </a:pPr>
            <a:endParaRPr lang="cs-CZ" sz="3000" dirty="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melanom-ssm-za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913" y="620713"/>
            <a:ext cx="8764587" cy="59340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mm-in-situ-6398-92-he-20x"/>
          <p:cNvPicPr>
            <a:picLocks noChangeAspect="1" noChangeArrowheads="1"/>
          </p:cNvPicPr>
          <p:nvPr/>
        </p:nvPicPr>
        <p:blipFill>
          <a:blip r:embed="rId2" cstate="print"/>
          <a:srcRect r="24049"/>
          <a:stretch>
            <a:fillRect/>
          </a:stretch>
        </p:blipFill>
        <p:spPr bwMode="auto">
          <a:xfrm>
            <a:off x="214313" y="981075"/>
            <a:ext cx="8713787" cy="53054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ssm-4852-96-he-10x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185738" y="549275"/>
            <a:ext cx="8772525" cy="6110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22114"/>
          </a:xfrm>
        </p:spPr>
        <p:txBody>
          <a:bodyPr>
            <a:normAutofit/>
          </a:bodyPr>
          <a:lstStyle/>
          <a:p>
            <a:r>
              <a:rPr lang="cs-CZ" sz="3600" dirty="0" smtClean="0"/>
              <a:t>NODULÁRNÍ MELANOM (NM)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000" dirty="0" smtClean="0"/>
              <a:t>vždy invazivní (intradermální)</a:t>
            </a:r>
          </a:p>
          <a:p>
            <a:r>
              <a:rPr lang="cs-CZ" sz="3000" dirty="0" smtClean="0"/>
              <a:t>vždy vertikální růstová fáze</a:t>
            </a:r>
          </a:p>
          <a:p>
            <a:r>
              <a:rPr lang="cs-CZ" sz="3000" dirty="0" smtClean="0"/>
              <a:t>špatná prognóza</a:t>
            </a:r>
            <a:endParaRPr lang="cs-CZ" sz="3000" dirty="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melanom-nodularni-detai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6672"/>
            <a:ext cx="8645525" cy="6223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Picture 2" descr="mm-nodul-799-93-he-1,25x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60648"/>
            <a:ext cx="8175068" cy="4464496"/>
          </a:xfrm>
          <a:prstGeom prst="rect">
            <a:avLst/>
          </a:prstGeom>
          <a:noFill/>
        </p:spPr>
      </p:pic>
      <p:pic>
        <p:nvPicPr>
          <p:cNvPr id="8" name="Picture 2" descr="mm-nodul-799-93-he-40x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4077072"/>
            <a:ext cx="3657600" cy="26578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22114"/>
          </a:xfrm>
        </p:spPr>
        <p:txBody>
          <a:bodyPr>
            <a:normAutofit/>
          </a:bodyPr>
          <a:lstStyle/>
          <a:p>
            <a:r>
              <a:rPr lang="cs-CZ" sz="3600" dirty="0" smtClean="0"/>
              <a:t>AKROLENTIGINÓZNÍ MELANOM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sz="3000" dirty="0" smtClean="0"/>
              <a:t>Klinika:</a:t>
            </a:r>
          </a:p>
          <a:p>
            <a:r>
              <a:rPr lang="cs-CZ" sz="3000" b="1" dirty="0" smtClean="0"/>
              <a:t>plosky, dlaně, nehty, sliznice</a:t>
            </a:r>
          </a:p>
          <a:p>
            <a:r>
              <a:rPr lang="cs-CZ" sz="3000" dirty="0" smtClean="0"/>
              <a:t>špatná prognóza</a:t>
            </a:r>
          </a:p>
          <a:p>
            <a:endParaRPr lang="cs-CZ" sz="3000" dirty="0" smtClean="0"/>
          </a:p>
          <a:p>
            <a:pPr>
              <a:buNone/>
            </a:pPr>
            <a:r>
              <a:rPr lang="cs-CZ" sz="3000" dirty="0" smtClean="0"/>
              <a:t>Mikroskopický obraz:</a:t>
            </a:r>
          </a:p>
          <a:p>
            <a:r>
              <a:rPr lang="cs-CZ" sz="3000" dirty="0" smtClean="0"/>
              <a:t>obdobný SSM</a:t>
            </a:r>
            <a:endParaRPr lang="cs-CZ" sz="3000" dirty="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22114"/>
          </a:xfrm>
        </p:spPr>
        <p:txBody>
          <a:bodyPr>
            <a:normAutofit/>
          </a:bodyPr>
          <a:lstStyle/>
          <a:p>
            <a:r>
              <a:rPr lang="cs-CZ" sz="3600" dirty="0" smtClean="0"/>
              <a:t>DIAGNOSTICKY OBTÍŽNÉ FORMY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000" b="1" dirty="0" smtClean="0"/>
              <a:t>AMELANOTICKÝ </a:t>
            </a:r>
            <a:r>
              <a:rPr lang="cs-CZ" sz="3000" dirty="0" smtClean="0"/>
              <a:t>MELANOM</a:t>
            </a:r>
          </a:p>
          <a:p>
            <a:endParaRPr lang="cs-CZ" sz="3000" dirty="0" smtClean="0"/>
          </a:p>
          <a:p>
            <a:r>
              <a:rPr lang="cs-CZ" sz="3000" b="1" dirty="0" smtClean="0"/>
              <a:t>SPITZOIDNÍ</a:t>
            </a:r>
            <a:r>
              <a:rPr lang="cs-CZ" sz="3000" dirty="0" smtClean="0"/>
              <a:t> MELANOM</a:t>
            </a:r>
          </a:p>
          <a:p>
            <a:endParaRPr lang="cs-CZ" sz="3000" dirty="0" smtClean="0"/>
          </a:p>
          <a:p>
            <a:r>
              <a:rPr lang="cs-CZ" sz="3000" b="1" dirty="0" smtClean="0"/>
              <a:t>NÉVOIDNÍ</a:t>
            </a:r>
            <a:r>
              <a:rPr lang="cs-CZ" sz="3000" dirty="0" smtClean="0"/>
              <a:t> MELANOM (MINIMAL DEVIATION MELANOMA)</a:t>
            </a:r>
          </a:p>
          <a:p>
            <a:pPr>
              <a:buNone/>
            </a:pPr>
            <a:endParaRPr lang="cs-CZ" sz="3000" dirty="0" smtClean="0"/>
          </a:p>
          <a:p>
            <a:r>
              <a:rPr lang="cs-CZ" sz="3000" b="1" dirty="0" smtClean="0"/>
              <a:t>DESMOPLASTICKÝ </a:t>
            </a:r>
            <a:r>
              <a:rPr lang="cs-CZ" sz="3000" dirty="0" smtClean="0"/>
              <a:t>MELANOM</a:t>
            </a:r>
            <a:endParaRPr lang="cs-CZ" sz="3000" dirty="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600" dirty="0" smtClean="0"/>
              <a:t>PROGNÓZA MALIGNÍHO MELANOMU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sz="3000" dirty="0" smtClean="0"/>
              <a:t>1) korelace s hloubkou invaze:</a:t>
            </a:r>
          </a:p>
          <a:p>
            <a:pPr>
              <a:buNone/>
            </a:pPr>
            <a:endParaRPr lang="cs-CZ" sz="1000" dirty="0" smtClean="0"/>
          </a:p>
          <a:p>
            <a:pPr>
              <a:buNone/>
            </a:pPr>
            <a:r>
              <a:rPr lang="cs-CZ" sz="3000" b="1" dirty="0" err="1" smtClean="0"/>
              <a:t>Breslow</a:t>
            </a:r>
            <a:r>
              <a:rPr lang="cs-CZ" sz="3000" dirty="0" smtClean="0"/>
              <a:t> (v mm od str. </a:t>
            </a:r>
            <a:r>
              <a:rPr lang="cs-CZ" sz="3000" dirty="0" err="1" smtClean="0"/>
              <a:t>granulosum</a:t>
            </a:r>
            <a:r>
              <a:rPr lang="cs-CZ" sz="3000" dirty="0" smtClean="0"/>
              <a:t>)</a:t>
            </a:r>
          </a:p>
          <a:p>
            <a:pPr>
              <a:buNone/>
            </a:pPr>
            <a:endParaRPr lang="cs-CZ" sz="1000" dirty="0" smtClean="0"/>
          </a:p>
          <a:p>
            <a:pPr>
              <a:buNone/>
            </a:pPr>
            <a:r>
              <a:rPr lang="cs-CZ" sz="3000" dirty="0" smtClean="0"/>
              <a:t>(</a:t>
            </a:r>
            <a:r>
              <a:rPr lang="cs-CZ" sz="3000" dirty="0" err="1" smtClean="0"/>
              <a:t>Clark</a:t>
            </a:r>
            <a:r>
              <a:rPr lang="cs-CZ" sz="3000" dirty="0" smtClean="0"/>
              <a:t> I-V)</a:t>
            </a:r>
          </a:p>
          <a:p>
            <a:pPr>
              <a:buNone/>
            </a:pPr>
            <a:endParaRPr lang="cs-CZ" sz="3000" dirty="0" smtClean="0"/>
          </a:p>
          <a:p>
            <a:pPr>
              <a:buNone/>
            </a:pPr>
            <a:r>
              <a:rPr lang="cs-CZ" sz="3000" dirty="0" smtClean="0"/>
              <a:t>2) </a:t>
            </a:r>
            <a:r>
              <a:rPr lang="cs-CZ" sz="3000" smtClean="0"/>
              <a:t>mitotická aktivita (-)</a:t>
            </a:r>
            <a:endParaRPr lang="cs-CZ" sz="3000" dirty="0" smtClean="0"/>
          </a:p>
          <a:p>
            <a:pPr>
              <a:buNone/>
            </a:pPr>
            <a:r>
              <a:rPr lang="cs-CZ" sz="3000" dirty="0" smtClean="0"/>
              <a:t>3) lokalizace (končetiny +)</a:t>
            </a:r>
          </a:p>
          <a:p>
            <a:pPr>
              <a:buNone/>
            </a:pPr>
            <a:r>
              <a:rPr lang="cs-CZ" sz="3000" dirty="0" smtClean="0"/>
              <a:t>4) pohlaví (ženy +)</a:t>
            </a:r>
          </a:p>
          <a:p>
            <a:pPr>
              <a:buNone/>
            </a:pPr>
            <a:r>
              <a:rPr lang="cs-CZ" sz="3000" dirty="0" smtClean="0"/>
              <a:t>5) regrese, zánět (-)</a:t>
            </a:r>
            <a:endParaRPr lang="cs-CZ" sz="3000" dirty="0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3ac36448-bb8d-4df6-89b1-fd61d79ac866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unovrat">
  <a:themeElements>
    <a:clrScheme name="Slunovrat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lunovrat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lunovrat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429</TotalTime>
  <Words>2102</Words>
  <Application>Microsoft Office PowerPoint</Application>
  <PresentationFormat>Předvádění na obrazovce (4:3)</PresentationFormat>
  <Paragraphs>586</Paragraphs>
  <Slides>98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98</vt:i4>
      </vt:variant>
    </vt:vector>
  </HeadingPairs>
  <TitlesOfParts>
    <vt:vector size="104" baseType="lpstr">
      <vt:lpstr>Arial</vt:lpstr>
      <vt:lpstr>Gill Sans MT</vt:lpstr>
      <vt:lpstr>Verdana</vt:lpstr>
      <vt:lpstr>Wingdings</vt:lpstr>
      <vt:lpstr>Wingdings 2</vt:lpstr>
      <vt:lpstr>Slunovrat</vt:lpstr>
      <vt:lpstr>NÁDORY KŮŽE</vt:lpstr>
      <vt:lpstr>KLASIFIKACE NÁDORŮ KŮŽE</vt:lpstr>
      <vt:lpstr>I.  NÁDORY EPIDERMIS</vt:lpstr>
      <vt:lpstr>I.  NÁDORY EPIDERMIS</vt:lpstr>
      <vt:lpstr>1) VERRUCA VULGARIS /v. plana</vt:lpstr>
      <vt:lpstr>Prezentace aplikace PowerPoint</vt:lpstr>
      <vt:lpstr>Prezentace aplikace PowerPoint</vt:lpstr>
      <vt:lpstr> NÁDORY EPIDERMIS</vt:lpstr>
      <vt:lpstr>2) CONDYLOMA  ACUMINATUM</vt:lpstr>
      <vt:lpstr>Prezentace aplikace PowerPoint</vt:lpstr>
      <vt:lpstr> NÁDORY EPIDERMIS</vt:lpstr>
      <vt:lpstr>3) MOLLUSCUM CONTAGIOSUM</vt:lpstr>
      <vt:lpstr> NÁDORY EPIDERMIS</vt:lpstr>
      <vt:lpstr>4) SEBORRHOICKÁ KERATÓZA</vt:lpstr>
      <vt:lpstr>Prezentace aplikace PowerPoint</vt:lpstr>
      <vt:lpstr>Prezentace aplikace PowerPoint</vt:lpstr>
      <vt:lpstr> NÁDORY EPIDERMIS</vt:lpstr>
      <vt:lpstr>5) PSEUDOEPITELIOMATÓZNÍ HYPERPLAZIE</vt:lpstr>
      <vt:lpstr> NÁDORY EPIDERMIS</vt:lpstr>
      <vt:lpstr>MALIGNÍ NÁDORY EPIDERMIS</vt:lpstr>
      <vt:lpstr>Prezentace aplikace PowerPoint</vt:lpstr>
      <vt:lpstr> NÁDORY EPIDERMIS</vt:lpstr>
      <vt:lpstr>2) MORBUS BOWEN</vt:lpstr>
      <vt:lpstr>Prezentace aplikace PowerPoint</vt:lpstr>
      <vt:lpstr> NÁDORY EPIDERMIS</vt:lpstr>
      <vt:lpstr>3) BOWENOIDNÍ PAPULÓZA</vt:lpstr>
      <vt:lpstr> NÁDORY EPIDERMIS</vt:lpstr>
      <vt:lpstr>4) KERATOAKANTOM</vt:lpstr>
      <vt:lpstr> NÁDORY EPIDERMIS</vt:lpstr>
      <vt:lpstr>5) BAZALIOM (basocelulární ca)</vt:lpstr>
      <vt:lpstr>BAZALIOM (basocelulární karcinom)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NÁDORY EPIDERMIS</vt:lpstr>
      <vt:lpstr>6) SPINALIOM (spinocelulární ca)</vt:lpstr>
      <vt:lpstr>SPINALIOM (spinocelulární karcinom)</vt:lpstr>
      <vt:lpstr>Prezentace aplikace PowerPoint</vt:lpstr>
      <vt:lpstr>II.  NÁDORY KOŽNÍCH ADNEX</vt:lpstr>
      <vt:lpstr>III.  MEZENCHYMOVÉ NÁDORY</vt:lpstr>
      <vt:lpstr>III.  MEZENCHYMOVÉ NÁDORY</vt:lpstr>
      <vt:lpstr>1) DERMATOFIBROM </vt:lpstr>
      <vt:lpstr>Prezentace aplikace PowerPoint</vt:lpstr>
      <vt:lpstr>Prezentace aplikace PowerPoint</vt:lpstr>
      <vt:lpstr>MEZENCHYMOVÉ NÁDORY</vt:lpstr>
      <vt:lpstr>2) DFSP (dermatofibrosarcoma protuberans)</vt:lpstr>
      <vt:lpstr>Prezentace aplikace PowerPoint</vt:lpstr>
      <vt:lpstr>  MEZENCHYMOVÉ NÁDORY</vt:lpstr>
      <vt:lpstr>3) HEMANGIOMY</vt:lpstr>
      <vt:lpstr>Prezentace aplikace PowerPoint</vt:lpstr>
      <vt:lpstr>Prezentace aplikace PowerPoint</vt:lpstr>
      <vt:lpstr>HEMANGIOMY</vt:lpstr>
      <vt:lpstr>HEMANGIOMY</vt:lpstr>
      <vt:lpstr>III.  MEZENCHYMOVÉ NÁDORY</vt:lpstr>
      <vt:lpstr>4) MALIGNÍ NÁDORY CÉV</vt:lpstr>
      <vt:lpstr>Prezentace aplikace PowerPoint</vt:lpstr>
      <vt:lpstr>Prezentace aplikace PowerPoint</vt:lpstr>
      <vt:lpstr>Prezentace aplikace PowerPoint</vt:lpstr>
      <vt:lpstr>Prezentace aplikace PowerPoint</vt:lpstr>
      <vt:lpstr>MALIGNÍ NÁDORY CÉV</vt:lpstr>
      <vt:lpstr>Prezentace aplikace PowerPoint</vt:lpstr>
      <vt:lpstr>IV. NÁDORY BB. IMUNITNÍHO       SYSTÉMU</vt:lpstr>
      <vt:lpstr>KOŽNÍ LYMFOMY</vt:lpstr>
      <vt:lpstr>Prezentace aplikace PowerPoint</vt:lpstr>
      <vt:lpstr>Prezentace aplikace PowerPoint</vt:lpstr>
      <vt:lpstr>Prezentace aplikace PowerPoint</vt:lpstr>
      <vt:lpstr>Prezentace aplikace PowerPoint</vt:lpstr>
      <vt:lpstr>KOŽNÍ LYMFOMY</vt:lpstr>
      <vt:lpstr>V.  MELANOCYTÁRNÍ NÁDORY</vt:lpstr>
      <vt:lpstr>MELANOCYTÁRNÍ NÁDORY</vt:lpstr>
      <vt:lpstr>A) HYPERPIGMENTACE EPIDERMIS</vt:lpstr>
      <vt:lpstr>B) MELANOCYTÁRNÍ NÉVY</vt:lpstr>
      <vt:lpstr>Melanocytární névy – morfologické kontinuum</vt:lpstr>
      <vt:lpstr>Prezentace aplikace PowerPoint</vt:lpstr>
      <vt:lpstr>Prezentace aplikace PowerPoint</vt:lpstr>
      <vt:lpstr>MELANOCYTÁRNÍ NÉVY</vt:lpstr>
      <vt:lpstr>Prezentace aplikace PowerPoint</vt:lpstr>
      <vt:lpstr>C) DERMÁLNÍ MELANOCYTÓZY</vt:lpstr>
      <vt:lpstr>Prezentace aplikace PowerPoint</vt:lpstr>
      <vt:lpstr>D) MALIGNÍ MELANOM</vt:lpstr>
      <vt:lpstr>MALIGNÍ MELANOM</vt:lpstr>
      <vt:lpstr>MALIGNÍ MELANOM</vt:lpstr>
      <vt:lpstr>MALIGNÍ MELANOM</vt:lpstr>
      <vt:lpstr>MALIGNÍ MELANOM</vt:lpstr>
      <vt:lpstr>LENTIGO MALIGNA (LM) LENTIGO MALIGNA MELANOM (LMM)</vt:lpstr>
      <vt:lpstr>Prezentace aplikace PowerPoint</vt:lpstr>
      <vt:lpstr>MELANOMA IN SITU/SUPERFICIÁLNĚ SE ŠÍŘÍCÍ MELANOM (SSM)</vt:lpstr>
      <vt:lpstr>Prezentace aplikace PowerPoint</vt:lpstr>
      <vt:lpstr>Prezentace aplikace PowerPoint</vt:lpstr>
      <vt:lpstr>Prezentace aplikace PowerPoint</vt:lpstr>
      <vt:lpstr>NODULÁRNÍ MELANOM (NM)</vt:lpstr>
      <vt:lpstr>Prezentace aplikace PowerPoint</vt:lpstr>
      <vt:lpstr>Prezentace aplikace PowerPoint</vt:lpstr>
      <vt:lpstr>AKROLENTIGINÓZNÍ MELANOM</vt:lpstr>
      <vt:lpstr>DIAGNOSTICKY OBTÍŽNÉ FORMY</vt:lpstr>
      <vt:lpstr>PROGNÓZA MALIGNÍHO MELANOMU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NÁDORY KŮŽE</dc:title>
  <dc:creator>OEM</dc:creator>
  <cp:lastModifiedBy>ucitel</cp:lastModifiedBy>
  <cp:revision>66</cp:revision>
  <dcterms:created xsi:type="dcterms:W3CDTF">2014-04-14T19:56:06Z</dcterms:created>
  <dcterms:modified xsi:type="dcterms:W3CDTF">2019-05-16T12:04:21Z</dcterms:modified>
</cp:coreProperties>
</file>