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328" r:id="rId3"/>
    <p:sldId id="329" r:id="rId4"/>
    <p:sldId id="330" r:id="rId5"/>
    <p:sldId id="331" r:id="rId6"/>
    <p:sldId id="257" r:id="rId7"/>
    <p:sldId id="299" r:id="rId8"/>
    <p:sldId id="312" r:id="rId9"/>
    <p:sldId id="259" r:id="rId10"/>
    <p:sldId id="316" r:id="rId11"/>
    <p:sldId id="322" r:id="rId12"/>
    <p:sldId id="317" r:id="rId13"/>
    <p:sldId id="262" r:id="rId14"/>
    <p:sldId id="261" r:id="rId15"/>
    <p:sldId id="318" r:id="rId16"/>
    <p:sldId id="320" r:id="rId17"/>
    <p:sldId id="319" r:id="rId18"/>
    <p:sldId id="321" r:id="rId19"/>
    <p:sldId id="260" r:id="rId20"/>
    <p:sldId id="286" r:id="rId21"/>
    <p:sldId id="333" r:id="rId22"/>
    <p:sldId id="323" r:id="rId23"/>
    <p:sldId id="314" r:id="rId24"/>
    <p:sldId id="315" r:id="rId25"/>
    <p:sldId id="325" r:id="rId26"/>
    <p:sldId id="258" r:id="rId27"/>
    <p:sldId id="327" r:id="rId28"/>
    <p:sldId id="264" r:id="rId29"/>
    <p:sldId id="265" r:id="rId30"/>
    <p:sldId id="266" r:id="rId31"/>
    <p:sldId id="267" r:id="rId32"/>
    <p:sldId id="268" r:id="rId33"/>
    <p:sldId id="269" r:id="rId34"/>
    <p:sldId id="273" r:id="rId35"/>
    <p:sldId id="271" r:id="rId36"/>
    <p:sldId id="272" r:id="rId37"/>
    <p:sldId id="270" r:id="rId38"/>
    <p:sldId id="307" r:id="rId39"/>
    <p:sldId id="309" r:id="rId40"/>
    <p:sldId id="274" r:id="rId41"/>
    <p:sldId id="275" r:id="rId42"/>
    <p:sldId id="276" r:id="rId43"/>
    <p:sldId id="277" r:id="rId44"/>
    <p:sldId id="326" r:id="rId45"/>
    <p:sldId id="279" r:id="rId46"/>
    <p:sldId id="280" r:id="rId47"/>
    <p:sldId id="281" r:id="rId48"/>
    <p:sldId id="282" r:id="rId49"/>
    <p:sldId id="300" r:id="rId50"/>
    <p:sldId id="283" r:id="rId51"/>
    <p:sldId id="296" r:id="rId52"/>
    <p:sldId id="297" r:id="rId53"/>
    <p:sldId id="298" r:id="rId54"/>
    <p:sldId id="285" r:id="rId55"/>
    <p:sldId id="301" r:id="rId56"/>
    <p:sldId id="288" r:id="rId57"/>
    <p:sldId id="290" r:id="rId58"/>
    <p:sldId id="302" r:id="rId59"/>
    <p:sldId id="293" r:id="rId60"/>
    <p:sldId id="294" r:id="rId61"/>
    <p:sldId id="306" r:id="rId62"/>
    <p:sldId id="304" r:id="rId6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p:cViewPr varScale="1">
        <p:scale>
          <a:sx n="86" d="100"/>
          <a:sy n="86" d="100"/>
        </p:scale>
        <p:origin x="133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cs-CZ"/>
              <a:t>Kliknutím lze upravit styl.</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US" dirty="0"/>
          </a:p>
        </p:txBody>
      </p:sp>
      <p:sp>
        <p:nvSpPr>
          <p:cNvPr id="4" name="Date Placeholder 3"/>
          <p:cNvSpPr>
            <a:spLocks noGrp="1"/>
          </p:cNvSpPr>
          <p:nvPr>
            <p:ph type="dt" sz="half" idx="10"/>
          </p:nvPr>
        </p:nvSpPr>
        <p:spPr/>
        <p:txBody>
          <a:bodyPr/>
          <a:lstStyle/>
          <a:p>
            <a:fld id="{9F10466A-4340-4301-8F7E-2B3869438D8C}" type="datetimeFigureOut">
              <a:rPr lang="cs-CZ" smtClean="0"/>
              <a:pPr/>
              <a:t>06.03.2019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97A61CC-9B6C-440B-B9A5-10659C86E2FA}" type="slidenum">
              <a:rPr lang="cs-CZ" smtClean="0"/>
              <a:pPr/>
              <a:t>‹#›</a:t>
            </a:fld>
            <a:endParaRPr lang="cs-CZ"/>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9F10466A-4340-4301-8F7E-2B3869438D8C}" type="datetimeFigureOut">
              <a:rPr lang="cs-CZ" smtClean="0"/>
              <a:pPr/>
              <a:t>06.03.2019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97A61CC-9B6C-440B-B9A5-10659C86E2FA}"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9F10466A-4340-4301-8F7E-2B3869438D8C}" type="datetimeFigureOut">
              <a:rPr lang="cs-CZ" smtClean="0"/>
              <a:pPr/>
              <a:t>06.03.2019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97A61CC-9B6C-440B-B9A5-10659C86E2FA}"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9F10466A-4340-4301-8F7E-2B3869438D8C}" type="datetimeFigureOut">
              <a:rPr lang="cs-CZ" smtClean="0"/>
              <a:pPr/>
              <a:t>06.03.2019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97A61CC-9B6C-440B-B9A5-10659C86E2FA}"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cs-CZ"/>
              <a:t>Kliknutím lze upravit styl.</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9F10466A-4340-4301-8F7E-2B3869438D8C}" type="datetimeFigureOut">
              <a:rPr lang="cs-CZ" smtClean="0"/>
              <a:pPr/>
              <a:t>06.03.2019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97A61CC-9B6C-440B-B9A5-10659C86E2FA}" type="slidenum">
              <a:rPr lang="cs-CZ" smtClean="0"/>
              <a:pPr/>
              <a:t>‹#›</a:t>
            </a:fld>
            <a:endParaRPr lang="cs-CZ"/>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Date Placeholder 4"/>
          <p:cNvSpPr>
            <a:spLocks noGrp="1"/>
          </p:cNvSpPr>
          <p:nvPr>
            <p:ph type="dt" sz="half" idx="10"/>
          </p:nvPr>
        </p:nvSpPr>
        <p:spPr/>
        <p:txBody>
          <a:bodyPr/>
          <a:lstStyle/>
          <a:p>
            <a:fld id="{9F10466A-4340-4301-8F7E-2B3869438D8C}" type="datetimeFigureOut">
              <a:rPr lang="cs-CZ" smtClean="0"/>
              <a:pPr/>
              <a:t>06.03.2019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97A61CC-9B6C-440B-B9A5-10659C86E2FA}"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6"/>
          <p:cNvSpPr>
            <a:spLocks noGrp="1"/>
          </p:cNvSpPr>
          <p:nvPr>
            <p:ph type="dt" sz="half" idx="10"/>
          </p:nvPr>
        </p:nvSpPr>
        <p:spPr/>
        <p:txBody>
          <a:bodyPr/>
          <a:lstStyle/>
          <a:p>
            <a:fld id="{9F10466A-4340-4301-8F7E-2B3869438D8C}" type="datetimeFigureOut">
              <a:rPr lang="cs-CZ" smtClean="0"/>
              <a:pPr/>
              <a:t>06.03.2019</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897A61CC-9B6C-440B-B9A5-10659C86E2FA}" type="slidenum">
              <a:rPr lang="cs-CZ" smtClean="0"/>
              <a:pPr/>
              <a:t>‹#›</a:t>
            </a:fld>
            <a:endParaRPr lang="cs-CZ"/>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9F10466A-4340-4301-8F7E-2B3869438D8C}" type="datetimeFigureOut">
              <a:rPr lang="cs-CZ" smtClean="0"/>
              <a:pPr/>
              <a:t>06.03.2019</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897A61CC-9B6C-440B-B9A5-10659C86E2FA}"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0466A-4340-4301-8F7E-2B3869438D8C}" type="datetimeFigureOut">
              <a:rPr lang="cs-CZ" smtClean="0"/>
              <a:pPr/>
              <a:t>06.03.2019</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897A61CC-9B6C-440B-B9A5-10659C86E2FA}"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cs-CZ"/>
              <a:t>Kliknutím lze upravit styl.</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9F10466A-4340-4301-8F7E-2B3869438D8C}" type="datetimeFigureOut">
              <a:rPr lang="cs-CZ" smtClean="0"/>
              <a:pPr/>
              <a:t>06.03.2019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97A61CC-9B6C-440B-B9A5-10659C86E2FA}" type="slidenum">
              <a:rPr lang="cs-CZ" smtClean="0"/>
              <a:pPr/>
              <a:t>‹#›</a:t>
            </a:fld>
            <a:endParaRPr lang="cs-CZ"/>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cs-CZ"/>
              <a:t>Kliknutím lze upravit styl.</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9F10466A-4340-4301-8F7E-2B3869438D8C}" type="datetimeFigureOut">
              <a:rPr lang="cs-CZ" smtClean="0"/>
              <a:pPr/>
              <a:t>06.03.2019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97A61CC-9B6C-440B-B9A5-10659C86E2FA}"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cs-CZ"/>
              <a:t>Kliknutím lze upravit styl.</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9F10466A-4340-4301-8F7E-2B3869438D8C}" type="datetimeFigureOut">
              <a:rPr lang="cs-CZ" smtClean="0"/>
              <a:pPr/>
              <a:t>06.03.2019</a:t>
            </a:fld>
            <a:endParaRPr lang="cs-CZ"/>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cs-CZ"/>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897A61CC-9B6C-440B-B9A5-10659C86E2FA}" type="slidenum">
              <a:rPr lang="cs-CZ" smtClean="0"/>
              <a:pPr/>
              <a:t>‹#›</a:t>
            </a:fld>
            <a:endParaRPr lang="cs-CZ"/>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62000" y="3200400"/>
            <a:ext cx="7698432" cy="1164704"/>
          </a:xfrm>
        </p:spPr>
        <p:txBody>
          <a:bodyPr/>
          <a:lstStyle/>
          <a:p>
            <a:r>
              <a:rPr lang="cs-CZ" sz="7500" dirty="0"/>
              <a:t>Poruchy osobnosti</a:t>
            </a:r>
          </a:p>
        </p:txBody>
      </p:sp>
      <p:sp>
        <p:nvSpPr>
          <p:cNvPr id="3" name="Podnadpis 2"/>
          <p:cNvSpPr>
            <a:spLocks noGrp="1"/>
          </p:cNvSpPr>
          <p:nvPr>
            <p:ph type="subTitle" idx="1"/>
          </p:nvPr>
        </p:nvSpPr>
        <p:spPr>
          <a:xfrm>
            <a:off x="762000" y="4724400"/>
            <a:ext cx="7338392" cy="1296888"/>
          </a:xfrm>
        </p:spPr>
        <p:txBody>
          <a:bodyPr>
            <a:normAutofit fontScale="92500" lnSpcReduction="10000"/>
          </a:bodyPr>
          <a:lstStyle/>
          <a:p>
            <a:r>
              <a:rPr lang="cs-CZ" dirty="0"/>
              <a:t>Pavel </a:t>
            </a:r>
            <a:r>
              <a:rPr lang="cs-CZ" dirty="0" err="1"/>
              <a:t>Theiner</a:t>
            </a:r>
            <a:r>
              <a:rPr lang="cs-CZ" dirty="0"/>
              <a:t>, Pavla Linhartová</a:t>
            </a:r>
          </a:p>
          <a:p>
            <a:r>
              <a:rPr lang="cs-CZ" dirty="0"/>
              <a:t>Psychiatrická klinika FN a MU Brno</a:t>
            </a:r>
          </a:p>
          <a:p>
            <a:r>
              <a:rPr lang="cs-CZ" sz="2200" i="1" dirty="0"/>
              <a:t>Výuka psychiatrie pro studenty VL</a:t>
            </a:r>
          </a:p>
        </p:txBody>
      </p:sp>
    </p:spTree>
    <p:extLst>
      <p:ext uri="{BB962C8B-B14F-4D97-AF65-F5344CB8AC3E}">
        <p14:creationId xmlns:p14="http://schemas.microsoft.com/office/powerpoint/2010/main" val="117777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Neurobiologie osobnosti</a:t>
            </a:r>
          </a:p>
        </p:txBody>
      </p:sp>
      <p:sp>
        <p:nvSpPr>
          <p:cNvPr id="3" name="Zástupný symbol pro obsah 2"/>
          <p:cNvSpPr>
            <a:spLocks noGrp="1"/>
          </p:cNvSpPr>
          <p:nvPr>
            <p:ph idx="1"/>
          </p:nvPr>
        </p:nvSpPr>
        <p:spPr/>
        <p:txBody>
          <a:bodyPr>
            <a:normAutofit/>
          </a:bodyPr>
          <a:lstStyle/>
          <a:p>
            <a:r>
              <a:rPr lang="cs-CZ" dirty="0"/>
              <a:t>Individuální reaktivita a senzibilita</a:t>
            </a:r>
          </a:p>
          <a:p>
            <a:r>
              <a:rPr lang="cs-CZ" dirty="0"/>
              <a:t>Příklad: vliv raného stresu na počet inhibičních </a:t>
            </a:r>
            <a:br>
              <a:rPr lang="cs-CZ" dirty="0"/>
            </a:br>
            <a:r>
              <a:rPr lang="cs-CZ" dirty="0"/>
              <a:t>a excitačních synapsí v mozku</a:t>
            </a:r>
          </a:p>
          <a:p>
            <a:r>
              <a:rPr lang="cs-CZ" dirty="0"/>
              <a:t>Neuroanatomické a funkční struktury:</a:t>
            </a:r>
          </a:p>
          <a:p>
            <a:r>
              <a:rPr lang="cs-CZ" dirty="0"/>
              <a:t>Příklad: fronto-parietální inhibiční síť</a:t>
            </a:r>
          </a:p>
          <a:p>
            <a:r>
              <a:rPr lang="cs-CZ" dirty="0" err="1"/>
              <a:t>Neuromodulatorní</a:t>
            </a:r>
            <a:r>
              <a:rPr lang="cs-CZ" dirty="0"/>
              <a:t> systémy</a:t>
            </a:r>
          </a:p>
          <a:p>
            <a:r>
              <a:rPr lang="cs-CZ" dirty="0" err="1"/>
              <a:t>Neuroplasticita</a:t>
            </a:r>
            <a:r>
              <a:rPr lang="cs-CZ" dirty="0"/>
              <a:t>!!!</a:t>
            </a:r>
          </a:p>
        </p:txBody>
      </p:sp>
    </p:spTree>
    <p:extLst>
      <p:ext uri="{BB962C8B-B14F-4D97-AF65-F5344CB8AC3E}">
        <p14:creationId xmlns:p14="http://schemas.microsoft.com/office/powerpoint/2010/main" val="551388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4572000"/>
            <a:ext cx="6781800" cy="1600200"/>
          </a:xfrm>
        </p:spPr>
        <p:txBody>
          <a:bodyPr>
            <a:normAutofit fontScale="90000"/>
          </a:bodyPr>
          <a:lstStyle/>
          <a:p>
            <a:r>
              <a:rPr lang="cs-CZ" dirty="0"/>
              <a:t>Teorie sociálního učení</a:t>
            </a:r>
          </a:p>
        </p:txBody>
      </p:sp>
      <p:sp>
        <p:nvSpPr>
          <p:cNvPr id="3" name="Zástupný symbol pro obsah 2"/>
          <p:cNvSpPr>
            <a:spLocks noGrp="1"/>
          </p:cNvSpPr>
          <p:nvPr>
            <p:ph idx="1"/>
          </p:nvPr>
        </p:nvSpPr>
        <p:spPr/>
        <p:txBody>
          <a:bodyPr/>
          <a:lstStyle/>
          <a:p>
            <a:endParaRPr lang="cs-CZ"/>
          </a:p>
        </p:txBody>
      </p:sp>
      <p:pic>
        <p:nvPicPr>
          <p:cNvPr id="1026" name="Picture 2" descr="Výsledek obrázku pro social learning the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862" y="968635"/>
            <a:ext cx="5970240" cy="3570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378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404664"/>
            <a:ext cx="7554416" cy="5767536"/>
          </a:xfrm>
        </p:spPr>
        <p:txBody>
          <a:bodyPr/>
          <a:lstStyle/>
          <a:p>
            <a:pPr algn="ctr"/>
            <a:r>
              <a:rPr lang="cs-CZ" dirty="0"/>
              <a:t>PSYCHODYNAMICKÉ POHLEDY NA OSOBNOST </a:t>
            </a:r>
            <a:br>
              <a:rPr lang="cs-CZ" dirty="0"/>
            </a:br>
            <a:r>
              <a:rPr lang="cs-CZ" dirty="0"/>
              <a:t>A JEJÍ VÝVOJ</a:t>
            </a:r>
            <a:br>
              <a:rPr lang="cs-CZ" dirty="0"/>
            </a:br>
            <a:br>
              <a:rPr lang="cs-CZ" dirty="0"/>
            </a:br>
            <a:endParaRPr lang="cs-CZ" dirty="0"/>
          </a:p>
        </p:txBody>
      </p:sp>
    </p:spTree>
    <p:extLst>
      <p:ext uri="{BB962C8B-B14F-4D97-AF65-F5344CB8AC3E}">
        <p14:creationId xmlns:p14="http://schemas.microsoft.com/office/powerpoint/2010/main" val="399909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4725144"/>
            <a:ext cx="6781800" cy="1440160"/>
          </a:xfrm>
        </p:spPr>
        <p:txBody>
          <a:bodyPr>
            <a:normAutofit fontScale="90000"/>
          </a:bodyPr>
          <a:lstStyle/>
          <a:p>
            <a:r>
              <a:rPr lang="cs-CZ" sz="5000" dirty="0"/>
              <a:t>Psychoanalytická teorie osobnosti</a:t>
            </a:r>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5656" y="404664"/>
            <a:ext cx="5904656" cy="4377590"/>
          </a:xfrm>
        </p:spPr>
      </p:pic>
    </p:spTree>
    <p:extLst>
      <p:ext uri="{BB962C8B-B14F-4D97-AF65-F5344CB8AC3E}">
        <p14:creationId xmlns:p14="http://schemas.microsoft.com/office/powerpoint/2010/main" val="3243872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4572000"/>
            <a:ext cx="7554416" cy="1600200"/>
          </a:xfrm>
        </p:spPr>
        <p:txBody>
          <a:bodyPr>
            <a:normAutofit fontScale="90000"/>
          </a:bodyPr>
          <a:lstStyle/>
          <a:p>
            <a:r>
              <a:rPr lang="cs-CZ" dirty="0"/>
              <a:t>Psychoanalytická teorie osobnosti</a:t>
            </a:r>
          </a:p>
        </p:txBody>
      </p:sp>
      <p:sp>
        <p:nvSpPr>
          <p:cNvPr id="3" name="Zástupný symbol pro obsah 2"/>
          <p:cNvSpPr>
            <a:spLocks noGrp="1"/>
          </p:cNvSpPr>
          <p:nvPr>
            <p:ph idx="1"/>
          </p:nvPr>
        </p:nvSpPr>
        <p:spPr/>
        <p:txBody>
          <a:bodyPr/>
          <a:lstStyle/>
          <a:p>
            <a:r>
              <a:rPr lang="cs-CZ" dirty="0"/>
              <a:t>Postulována Freudem </a:t>
            </a:r>
          </a:p>
          <a:p>
            <a:r>
              <a:rPr lang="cs-CZ" dirty="0"/>
              <a:t>Jako významné pro vývoj osobnosti vyzdvihuje především události v prvních 5 letech života</a:t>
            </a:r>
          </a:p>
          <a:p>
            <a:r>
              <a:rPr lang="cs-CZ" dirty="0"/>
              <a:t>Vyvíjející jedinec musí úspěšně projít klíčovými stádii vývoje libida (orální, anální a genitální), aby se vyvinula zdravá osobnost</a:t>
            </a:r>
          </a:p>
          <a:p>
            <a:r>
              <a:rPr lang="cs-CZ" dirty="0"/>
              <a:t>Problém v některé fázi souvisí s rysy dospělé osobnosti</a:t>
            </a:r>
          </a:p>
          <a:p>
            <a:pPr lvl="1"/>
            <a:r>
              <a:rPr lang="cs-CZ" dirty="0"/>
              <a:t>potíže v anální fázi – nutkavé rysy osobnosti</a:t>
            </a:r>
          </a:p>
          <a:p>
            <a:r>
              <a:rPr lang="cs-CZ" dirty="0"/>
              <a:t>Klíčovou roli hrají vztahy k nejbližším osobám</a:t>
            </a:r>
          </a:p>
        </p:txBody>
      </p:sp>
    </p:spTree>
    <p:extLst>
      <p:ext uri="{BB962C8B-B14F-4D97-AF65-F5344CB8AC3E}">
        <p14:creationId xmlns:p14="http://schemas.microsoft.com/office/powerpoint/2010/main" val="611326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Obranné mechanismy </a:t>
            </a:r>
          </a:p>
        </p:txBody>
      </p:sp>
      <p:sp>
        <p:nvSpPr>
          <p:cNvPr id="3" name="Zástupný symbol pro obsah 2"/>
          <p:cNvSpPr>
            <a:spLocks noGrp="1"/>
          </p:cNvSpPr>
          <p:nvPr>
            <p:ph idx="1"/>
          </p:nvPr>
        </p:nvSpPr>
        <p:spPr/>
        <p:txBody>
          <a:bodyPr>
            <a:normAutofit fontScale="77500" lnSpcReduction="20000"/>
          </a:bodyPr>
          <a:lstStyle/>
          <a:p>
            <a:r>
              <a:rPr lang="cs-CZ" dirty="0"/>
              <a:t>Vytěsnění</a:t>
            </a:r>
          </a:p>
          <a:p>
            <a:r>
              <a:rPr lang="cs-CZ" dirty="0"/>
              <a:t>Potlačení</a:t>
            </a:r>
          </a:p>
          <a:p>
            <a:r>
              <a:rPr lang="cs-CZ" dirty="0"/>
              <a:t>Popření</a:t>
            </a:r>
          </a:p>
          <a:p>
            <a:r>
              <a:rPr lang="cs-CZ" dirty="0"/>
              <a:t>Racionalizace</a:t>
            </a:r>
          </a:p>
          <a:p>
            <a:r>
              <a:rPr lang="cs-CZ" dirty="0"/>
              <a:t>Projekce</a:t>
            </a:r>
          </a:p>
          <a:p>
            <a:r>
              <a:rPr lang="cs-CZ" dirty="0"/>
              <a:t>Reaktivní výtvor – silné vyjádření opačného motivu</a:t>
            </a:r>
          </a:p>
          <a:p>
            <a:r>
              <a:rPr lang="cs-CZ" dirty="0"/>
              <a:t>Intelektualizace – emoční odstup od stresoru</a:t>
            </a:r>
          </a:p>
          <a:p>
            <a:r>
              <a:rPr lang="cs-CZ" dirty="0"/>
              <a:t>Humor</a:t>
            </a:r>
          </a:p>
          <a:p>
            <a:r>
              <a:rPr lang="cs-CZ" dirty="0"/>
              <a:t>Sublimace</a:t>
            </a:r>
          </a:p>
          <a:p>
            <a:r>
              <a:rPr lang="cs-CZ" dirty="0"/>
              <a:t>Regrese</a:t>
            </a:r>
          </a:p>
          <a:p>
            <a:r>
              <a:rPr lang="cs-CZ" dirty="0"/>
              <a:t>Útěk do fantazie</a:t>
            </a:r>
          </a:p>
          <a:p>
            <a:r>
              <a:rPr lang="cs-CZ" dirty="0"/>
              <a:t>Somatizace</a:t>
            </a:r>
          </a:p>
          <a:p>
            <a:r>
              <a:rPr lang="cs-CZ" dirty="0"/>
              <a:t>…</a:t>
            </a:r>
          </a:p>
        </p:txBody>
      </p:sp>
    </p:spTree>
    <p:extLst>
      <p:ext uri="{BB962C8B-B14F-4D97-AF65-F5344CB8AC3E}">
        <p14:creationId xmlns:p14="http://schemas.microsoft.com/office/powerpoint/2010/main" val="62653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a:stretch>
            <a:fillRect/>
          </a:stretch>
        </p:blipFill>
        <p:spPr>
          <a:xfrm>
            <a:off x="323528" y="1772816"/>
            <a:ext cx="8691563" cy="2613313"/>
          </a:xfrm>
          <a:prstGeom prst="rect">
            <a:avLst/>
          </a:prstGeom>
        </p:spPr>
      </p:pic>
    </p:spTree>
    <p:extLst>
      <p:ext uri="{BB962C8B-B14F-4D97-AF65-F5344CB8AC3E}">
        <p14:creationId xmlns:p14="http://schemas.microsoft.com/office/powerpoint/2010/main" val="1440162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4572000"/>
            <a:ext cx="7122368" cy="1600200"/>
          </a:xfrm>
        </p:spPr>
        <p:txBody>
          <a:bodyPr>
            <a:normAutofit/>
          </a:bodyPr>
          <a:lstStyle/>
          <a:p>
            <a:r>
              <a:rPr lang="cs-CZ" dirty="0"/>
              <a:t>Teorie </a:t>
            </a:r>
            <a:r>
              <a:rPr lang="cs-CZ" dirty="0" err="1"/>
              <a:t>objektních</a:t>
            </a:r>
            <a:r>
              <a:rPr lang="cs-CZ" dirty="0"/>
              <a:t> vztahů</a:t>
            </a:r>
          </a:p>
        </p:txBody>
      </p:sp>
      <p:sp>
        <p:nvSpPr>
          <p:cNvPr id="3" name="Zástupný symbol pro obsah 2"/>
          <p:cNvSpPr>
            <a:spLocks noGrp="1"/>
          </p:cNvSpPr>
          <p:nvPr>
            <p:ph idx="1"/>
          </p:nvPr>
        </p:nvSpPr>
        <p:spPr/>
        <p:txBody>
          <a:bodyPr/>
          <a:lstStyle/>
          <a:p>
            <a:r>
              <a:rPr lang="cs-CZ" dirty="0"/>
              <a:t>Postupné vytváření stabilního integrovaného obrazu </a:t>
            </a:r>
            <a:r>
              <a:rPr lang="cs-CZ" dirty="0" err="1"/>
              <a:t>self</a:t>
            </a:r>
            <a:r>
              <a:rPr lang="cs-CZ" dirty="0"/>
              <a:t> a druhých („objektů“)</a:t>
            </a:r>
          </a:p>
          <a:p>
            <a:r>
              <a:rPr lang="cs-CZ" dirty="0"/>
              <a:t>Rizika ve vývoji:</a:t>
            </a:r>
          </a:p>
          <a:p>
            <a:pPr lvl="1"/>
            <a:r>
              <a:rPr lang="cs-CZ" dirty="0"/>
              <a:t>„difuze identity“ – nedostatečně vyjasněná identita</a:t>
            </a:r>
          </a:p>
          <a:p>
            <a:pPr lvl="1"/>
            <a:r>
              <a:rPr lang="cs-CZ" dirty="0"/>
              <a:t>štěpení – nedostatečná integrace pozitivních a negativních součástí </a:t>
            </a:r>
            <a:r>
              <a:rPr lang="cs-CZ" dirty="0" err="1"/>
              <a:t>self</a:t>
            </a:r>
            <a:r>
              <a:rPr lang="cs-CZ" dirty="0"/>
              <a:t> a druhých</a:t>
            </a:r>
          </a:p>
          <a:p>
            <a:pPr lvl="1"/>
            <a:r>
              <a:rPr lang="cs-CZ" dirty="0"/>
              <a:t>nedostatečné dosažení stálosti objektu</a:t>
            </a:r>
          </a:p>
        </p:txBody>
      </p:sp>
    </p:spTree>
    <p:extLst>
      <p:ext uri="{BB962C8B-B14F-4D97-AF65-F5344CB8AC3E}">
        <p14:creationId xmlns:p14="http://schemas.microsoft.com/office/powerpoint/2010/main" val="119859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5" name="Obrázek 4"/>
          <p:cNvPicPr>
            <a:picLocks noChangeAspect="1"/>
          </p:cNvPicPr>
          <p:nvPr/>
        </p:nvPicPr>
        <p:blipFill>
          <a:blip r:embed="rId2"/>
          <a:stretch>
            <a:fillRect/>
          </a:stretch>
        </p:blipFill>
        <p:spPr>
          <a:xfrm>
            <a:off x="467544" y="1119213"/>
            <a:ext cx="8348871" cy="4252887"/>
          </a:xfrm>
          <a:prstGeom prst="rect">
            <a:avLst/>
          </a:prstGeom>
        </p:spPr>
      </p:pic>
    </p:spTree>
    <p:extLst>
      <p:ext uri="{BB962C8B-B14F-4D97-AF65-F5344CB8AC3E}">
        <p14:creationId xmlns:p14="http://schemas.microsoft.com/office/powerpoint/2010/main" val="394484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AB922B-3CD9-4F5B-A299-F2272A94FE9C}"/>
              </a:ext>
            </a:extLst>
          </p:cNvPr>
          <p:cNvSpPr>
            <a:spLocks noGrp="1"/>
          </p:cNvSpPr>
          <p:nvPr>
            <p:ph type="title"/>
          </p:nvPr>
        </p:nvSpPr>
        <p:spPr>
          <a:xfrm>
            <a:off x="628650" y="870942"/>
            <a:ext cx="7886700" cy="994172"/>
          </a:xfrm>
        </p:spPr>
        <p:txBody>
          <a:bodyPr/>
          <a:lstStyle/>
          <a:p>
            <a:pPr algn="ctr"/>
            <a:r>
              <a:rPr lang="cs-CZ" dirty="0" err="1"/>
              <a:t>Biosociální</a:t>
            </a:r>
            <a:r>
              <a:rPr lang="cs-CZ" dirty="0"/>
              <a:t> teorie PO</a:t>
            </a:r>
          </a:p>
        </p:txBody>
      </p:sp>
      <p:sp>
        <p:nvSpPr>
          <p:cNvPr id="3" name="Zástupný symbol pro obsah 2">
            <a:extLst>
              <a:ext uri="{FF2B5EF4-FFF2-40B4-BE49-F238E27FC236}">
                <a16:creationId xmlns:a16="http://schemas.microsoft.com/office/drawing/2014/main" id="{3980C39E-EBEA-4055-AA91-E735C5CA7A71}"/>
              </a:ext>
            </a:extLst>
          </p:cNvPr>
          <p:cNvSpPr>
            <a:spLocks noGrp="1"/>
          </p:cNvSpPr>
          <p:nvPr>
            <p:ph idx="1"/>
          </p:nvPr>
        </p:nvSpPr>
        <p:spPr>
          <a:xfrm>
            <a:off x="628650" y="1817371"/>
            <a:ext cx="7886700" cy="1400990"/>
          </a:xfrm>
        </p:spPr>
        <p:txBody>
          <a:bodyPr>
            <a:normAutofit/>
          </a:bodyPr>
          <a:lstStyle/>
          <a:p>
            <a:r>
              <a:rPr lang="cs-CZ" dirty="0"/>
              <a:t>Kombinace biologické predispozice a vlivů prostředí</a:t>
            </a:r>
          </a:p>
          <a:p>
            <a:r>
              <a:rPr lang="cs-CZ" dirty="0" err="1"/>
              <a:t>Marscha</a:t>
            </a:r>
            <a:r>
              <a:rPr lang="cs-CZ" dirty="0"/>
              <a:t> </a:t>
            </a:r>
            <a:r>
              <a:rPr lang="cs-CZ" dirty="0" err="1"/>
              <a:t>Linehan</a:t>
            </a:r>
            <a:r>
              <a:rPr lang="cs-CZ" dirty="0"/>
              <a:t>, 1993</a:t>
            </a:r>
          </a:p>
        </p:txBody>
      </p:sp>
      <p:sp>
        <p:nvSpPr>
          <p:cNvPr id="4" name="Obdélník 3">
            <a:extLst>
              <a:ext uri="{FF2B5EF4-FFF2-40B4-BE49-F238E27FC236}">
                <a16:creationId xmlns:a16="http://schemas.microsoft.com/office/drawing/2014/main" id="{99575C08-32C4-4105-A2C4-AC797A543FD6}"/>
              </a:ext>
            </a:extLst>
          </p:cNvPr>
          <p:cNvSpPr/>
          <p:nvPr/>
        </p:nvSpPr>
        <p:spPr>
          <a:xfrm>
            <a:off x="0" y="5726907"/>
            <a:ext cx="9144000" cy="2738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650" dirty="0">
                <a:solidFill>
                  <a:schemeClr val="tx1"/>
                </a:solidFill>
              </a:rPr>
              <a:t>Etiologie hraniční poruchy osobnosti</a:t>
            </a:r>
          </a:p>
        </p:txBody>
      </p:sp>
      <p:sp>
        <p:nvSpPr>
          <p:cNvPr id="5" name="Obdélník: se zakulacenými rohy 4">
            <a:extLst>
              <a:ext uri="{FF2B5EF4-FFF2-40B4-BE49-F238E27FC236}">
                <a16:creationId xmlns:a16="http://schemas.microsoft.com/office/drawing/2014/main" id="{72D7583A-EA9D-4360-9D57-5E0D04E2503F}"/>
              </a:ext>
            </a:extLst>
          </p:cNvPr>
          <p:cNvSpPr/>
          <p:nvPr/>
        </p:nvSpPr>
        <p:spPr>
          <a:xfrm>
            <a:off x="960120" y="3218362"/>
            <a:ext cx="3113043" cy="227161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bg1"/>
                </a:solidFill>
              </a:rPr>
              <a:t>Biologická zranitelnost</a:t>
            </a:r>
          </a:p>
          <a:p>
            <a:pPr algn="ctr"/>
            <a:endParaRPr lang="cs-CZ" sz="1350" b="1" dirty="0">
              <a:solidFill>
                <a:schemeClr val="bg1"/>
              </a:solidFill>
            </a:endParaRPr>
          </a:p>
          <a:p>
            <a:pPr algn="ctr"/>
            <a:r>
              <a:rPr lang="cs-CZ" sz="1350" dirty="0">
                <a:solidFill>
                  <a:schemeClr val="bg1"/>
                </a:solidFill>
              </a:rPr>
              <a:t>Zvýšená emoční citlivost</a:t>
            </a:r>
          </a:p>
          <a:p>
            <a:pPr algn="ctr"/>
            <a:endParaRPr lang="cs-CZ" sz="1350" dirty="0">
              <a:solidFill>
                <a:schemeClr val="bg1"/>
              </a:solidFill>
            </a:endParaRPr>
          </a:p>
          <a:p>
            <a:pPr algn="ctr"/>
            <a:r>
              <a:rPr lang="cs-CZ" sz="1350" dirty="0">
                <a:solidFill>
                  <a:schemeClr val="bg1"/>
                </a:solidFill>
              </a:rPr>
              <a:t>Zvýšená emoční reaktivita</a:t>
            </a:r>
          </a:p>
          <a:p>
            <a:pPr algn="ctr"/>
            <a:endParaRPr lang="cs-CZ" sz="1350" dirty="0">
              <a:solidFill>
                <a:schemeClr val="bg1"/>
              </a:solidFill>
            </a:endParaRPr>
          </a:p>
          <a:p>
            <a:pPr algn="ctr"/>
            <a:r>
              <a:rPr lang="cs-CZ" sz="1350" dirty="0">
                <a:solidFill>
                  <a:schemeClr val="bg1"/>
                </a:solidFill>
              </a:rPr>
              <a:t>Pomalejší návrat </a:t>
            </a:r>
            <a:br>
              <a:rPr lang="cs-CZ" sz="1350" dirty="0">
                <a:solidFill>
                  <a:schemeClr val="bg1"/>
                </a:solidFill>
              </a:rPr>
            </a:br>
            <a:r>
              <a:rPr lang="cs-CZ" sz="1350" dirty="0">
                <a:solidFill>
                  <a:schemeClr val="bg1"/>
                </a:solidFill>
              </a:rPr>
              <a:t>do emočního klidu</a:t>
            </a:r>
          </a:p>
        </p:txBody>
      </p:sp>
      <p:sp>
        <p:nvSpPr>
          <p:cNvPr id="6" name="Obdélník: se zakulacenými rohy 5">
            <a:extLst>
              <a:ext uri="{FF2B5EF4-FFF2-40B4-BE49-F238E27FC236}">
                <a16:creationId xmlns:a16="http://schemas.microsoft.com/office/drawing/2014/main" id="{1E235E32-C0DE-487D-A614-222EFD096765}"/>
              </a:ext>
            </a:extLst>
          </p:cNvPr>
          <p:cNvSpPr/>
          <p:nvPr/>
        </p:nvSpPr>
        <p:spPr>
          <a:xfrm>
            <a:off x="5070837" y="3218361"/>
            <a:ext cx="3113043" cy="227161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bg1"/>
                </a:solidFill>
              </a:rPr>
              <a:t>Znehodnocující prostředí (</a:t>
            </a:r>
            <a:r>
              <a:rPr lang="cs-CZ" b="1" dirty="0" err="1">
                <a:solidFill>
                  <a:schemeClr val="bg1"/>
                </a:solidFill>
              </a:rPr>
              <a:t>invalidating</a:t>
            </a:r>
            <a:r>
              <a:rPr lang="cs-CZ" b="1" dirty="0">
                <a:solidFill>
                  <a:schemeClr val="bg1"/>
                </a:solidFill>
              </a:rPr>
              <a:t> </a:t>
            </a:r>
            <a:r>
              <a:rPr lang="cs-CZ" b="1" dirty="0" err="1">
                <a:solidFill>
                  <a:schemeClr val="bg1"/>
                </a:solidFill>
              </a:rPr>
              <a:t>environment</a:t>
            </a:r>
            <a:r>
              <a:rPr lang="cs-CZ" b="1" dirty="0">
                <a:solidFill>
                  <a:schemeClr val="bg1"/>
                </a:solidFill>
              </a:rPr>
              <a:t>)</a:t>
            </a:r>
          </a:p>
          <a:p>
            <a:pPr algn="ctr"/>
            <a:endParaRPr lang="cs-CZ" sz="1350" b="1" dirty="0">
              <a:solidFill>
                <a:schemeClr val="bg1"/>
              </a:solidFill>
            </a:endParaRPr>
          </a:p>
          <a:p>
            <a:pPr algn="ctr"/>
            <a:r>
              <a:rPr lang="cs-CZ" sz="1350" dirty="0">
                <a:solidFill>
                  <a:schemeClr val="bg1"/>
                </a:solidFill>
              </a:rPr>
              <a:t>Odmítá, kritizuje nebo trestá </a:t>
            </a:r>
            <a:br>
              <a:rPr lang="cs-CZ" sz="1350" dirty="0">
                <a:solidFill>
                  <a:schemeClr val="bg1"/>
                </a:solidFill>
              </a:rPr>
            </a:br>
            <a:r>
              <a:rPr lang="cs-CZ" sz="1350" dirty="0">
                <a:solidFill>
                  <a:schemeClr val="bg1"/>
                </a:solidFill>
              </a:rPr>
              <a:t>osobní prožívání</a:t>
            </a:r>
          </a:p>
          <a:p>
            <a:pPr algn="ctr"/>
            <a:endParaRPr lang="cs-CZ" sz="1350" dirty="0">
              <a:solidFill>
                <a:schemeClr val="bg1"/>
              </a:solidFill>
            </a:endParaRPr>
          </a:p>
          <a:p>
            <a:pPr algn="ctr"/>
            <a:r>
              <a:rPr lang="cs-CZ" sz="1350" dirty="0">
                <a:solidFill>
                  <a:schemeClr val="bg1"/>
                </a:solidFill>
              </a:rPr>
              <a:t>Trestá projevování emocí, zároveň posiluje intenzivní emotivitu</a:t>
            </a:r>
          </a:p>
          <a:p>
            <a:pPr algn="ctr"/>
            <a:endParaRPr lang="cs-CZ" sz="1350" dirty="0">
              <a:solidFill>
                <a:schemeClr val="bg1"/>
              </a:solidFill>
            </a:endParaRPr>
          </a:p>
        </p:txBody>
      </p:sp>
      <p:sp>
        <p:nvSpPr>
          <p:cNvPr id="7" name="Znak plus 6">
            <a:extLst>
              <a:ext uri="{FF2B5EF4-FFF2-40B4-BE49-F238E27FC236}">
                <a16:creationId xmlns:a16="http://schemas.microsoft.com/office/drawing/2014/main" id="{F40FE158-D7D5-4514-AE06-1A7508F17A7B}"/>
              </a:ext>
            </a:extLst>
          </p:cNvPr>
          <p:cNvSpPr/>
          <p:nvPr/>
        </p:nvSpPr>
        <p:spPr>
          <a:xfrm>
            <a:off x="4243796" y="3981874"/>
            <a:ext cx="656408" cy="744584"/>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sz="1350" dirty="0"/>
          </a:p>
        </p:txBody>
      </p:sp>
    </p:spTree>
    <p:extLst>
      <p:ext uri="{BB962C8B-B14F-4D97-AF65-F5344CB8AC3E}">
        <p14:creationId xmlns:p14="http://schemas.microsoft.com/office/powerpoint/2010/main" val="359526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4725144"/>
            <a:ext cx="7842448" cy="1447056"/>
          </a:xfrm>
        </p:spPr>
        <p:txBody>
          <a:bodyPr>
            <a:noAutofit/>
          </a:bodyPr>
          <a:lstStyle/>
          <a:p>
            <a:r>
              <a:rPr lang="cs-CZ" sz="4400" dirty="0"/>
              <a:t>Poruchy osobnosti a chování </a:t>
            </a:r>
            <a:br>
              <a:rPr lang="cs-CZ" sz="4400" dirty="0"/>
            </a:br>
            <a:r>
              <a:rPr lang="cs-CZ" sz="4400" dirty="0"/>
              <a:t>u dospělých dle MKN-10, F60-F69</a:t>
            </a:r>
          </a:p>
        </p:txBody>
      </p:sp>
      <p:sp>
        <p:nvSpPr>
          <p:cNvPr id="3" name="Zástupný symbol pro obsah 2"/>
          <p:cNvSpPr>
            <a:spLocks noGrp="1"/>
          </p:cNvSpPr>
          <p:nvPr>
            <p:ph idx="1"/>
          </p:nvPr>
        </p:nvSpPr>
        <p:spPr>
          <a:xfrm>
            <a:off x="762000" y="404664"/>
            <a:ext cx="7543800" cy="4320480"/>
          </a:xfrm>
        </p:spPr>
        <p:txBody>
          <a:bodyPr>
            <a:normAutofit/>
          </a:bodyPr>
          <a:lstStyle/>
          <a:p>
            <a:r>
              <a:rPr lang="cs-CZ" sz="2200" dirty="0"/>
              <a:t>F60: Specifické poruchy osobnosti</a:t>
            </a:r>
          </a:p>
          <a:p>
            <a:r>
              <a:rPr lang="cs-CZ" sz="2200" dirty="0"/>
              <a:t>F61: Smíšené a jiné poruchy osobnosti</a:t>
            </a:r>
          </a:p>
          <a:p>
            <a:r>
              <a:rPr lang="cs-CZ" sz="2200" dirty="0"/>
              <a:t>F62: Přetrvávající změny osobnosti, které nelze přisoudit poškození nebo nemoci mozku</a:t>
            </a:r>
          </a:p>
          <a:p>
            <a:r>
              <a:rPr lang="cs-CZ" sz="2200" dirty="0"/>
              <a:t>F63: Nutkavé a impulzivní poruchy</a:t>
            </a:r>
          </a:p>
          <a:p>
            <a:r>
              <a:rPr lang="cs-CZ" sz="2200" dirty="0"/>
              <a:t>F64: Poruchy pohlavní identity</a:t>
            </a:r>
          </a:p>
          <a:p>
            <a:r>
              <a:rPr lang="cs-CZ" sz="2200" dirty="0"/>
              <a:t>F65: Poruchy sexuální preference</a:t>
            </a:r>
          </a:p>
          <a:p>
            <a:r>
              <a:rPr lang="cs-CZ" sz="2200" dirty="0"/>
              <a:t>F66: Poruchy specifické a chování související se sexuálním vývojem a orientací</a:t>
            </a:r>
          </a:p>
          <a:p>
            <a:r>
              <a:rPr lang="cs-CZ" sz="2200" dirty="0"/>
              <a:t>F68: Jiné poruchy osobnosti a chování u dospělých</a:t>
            </a:r>
          </a:p>
          <a:p>
            <a:endParaRPr lang="cs-CZ" sz="2200" dirty="0"/>
          </a:p>
        </p:txBody>
      </p:sp>
    </p:spTree>
    <p:extLst>
      <p:ext uri="{BB962C8B-B14F-4D97-AF65-F5344CB8AC3E}">
        <p14:creationId xmlns:p14="http://schemas.microsoft.com/office/powerpoint/2010/main" val="11085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2E1BF3-1ACA-4DDC-954F-44BA0A6CDE95}"/>
              </a:ext>
            </a:extLst>
          </p:cNvPr>
          <p:cNvSpPr>
            <a:spLocks noGrp="1"/>
          </p:cNvSpPr>
          <p:nvPr>
            <p:ph type="title"/>
          </p:nvPr>
        </p:nvSpPr>
        <p:spPr>
          <a:xfrm>
            <a:off x="628650" y="764704"/>
            <a:ext cx="8110402" cy="994172"/>
          </a:xfrm>
        </p:spPr>
        <p:txBody>
          <a:bodyPr>
            <a:normAutofit fontScale="90000"/>
          </a:bodyPr>
          <a:lstStyle/>
          <a:p>
            <a:r>
              <a:rPr lang="cs-CZ" sz="3000" dirty="0" err="1"/>
              <a:t>Invalidating</a:t>
            </a:r>
            <a:r>
              <a:rPr lang="cs-CZ" sz="3000" dirty="0"/>
              <a:t> </a:t>
            </a:r>
            <a:r>
              <a:rPr lang="cs-CZ" sz="3000" dirty="0" err="1"/>
              <a:t>environment</a:t>
            </a:r>
            <a:r>
              <a:rPr lang="cs-CZ" sz="3000" dirty="0"/>
              <a:t>: znehodnocující prostředí</a:t>
            </a:r>
          </a:p>
        </p:txBody>
      </p:sp>
      <p:sp>
        <p:nvSpPr>
          <p:cNvPr id="3" name="Zástupný symbol pro obsah 2">
            <a:extLst>
              <a:ext uri="{FF2B5EF4-FFF2-40B4-BE49-F238E27FC236}">
                <a16:creationId xmlns:a16="http://schemas.microsoft.com/office/drawing/2014/main" id="{FEA037ED-27CD-4F74-9258-94A69CE3287A}"/>
              </a:ext>
            </a:extLst>
          </p:cNvPr>
          <p:cNvSpPr>
            <a:spLocks noGrp="1"/>
          </p:cNvSpPr>
          <p:nvPr>
            <p:ph idx="1"/>
          </p:nvPr>
        </p:nvSpPr>
        <p:spPr>
          <a:xfrm>
            <a:off x="628650" y="2125267"/>
            <a:ext cx="7886700" cy="3364706"/>
          </a:xfrm>
        </p:spPr>
        <p:txBody>
          <a:bodyPr>
            <a:normAutofit fontScale="92500"/>
          </a:bodyPr>
          <a:lstStyle/>
          <a:p>
            <a:r>
              <a:rPr lang="cs-CZ" dirty="0"/>
              <a:t>osobní prožívání jedince se setkává s neadekvátní, kritickou, extrémní či jinak nepodpůrnou reakcí</a:t>
            </a:r>
          </a:p>
          <a:p>
            <a:r>
              <a:rPr lang="cs-CZ" dirty="0"/>
              <a:t>kontinuum od prostého nepochopení po zneužívání</a:t>
            </a:r>
          </a:p>
          <a:p>
            <a:r>
              <a:rPr lang="cs-CZ" dirty="0" err="1"/>
              <a:t>Invalidace</a:t>
            </a:r>
            <a:r>
              <a:rPr lang="cs-CZ" dirty="0"/>
              <a:t> traumatu</a:t>
            </a:r>
          </a:p>
          <a:p>
            <a:pPr lvl="1"/>
            <a:r>
              <a:rPr lang="cs-CZ" dirty="0"/>
              <a:t>vede ke zkušenosti, že intenzivní emoční prožitky se nesmějí sdílet</a:t>
            </a:r>
          </a:p>
          <a:p>
            <a:pPr lvl="1"/>
            <a:r>
              <a:rPr lang="cs-CZ" dirty="0"/>
              <a:t>čím silnější emoce, tím větší potřeba sdílet...</a:t>
            </a:r>
          </a:p>
          <a:p>
            <a:r>
              <a:rPr lang="cs-CZ" dirty="0"/>
              <a:t>„Ale prosím tě, vždyť se ti nic neděje, nepřeháněj!“</a:t>
            </a:r>
          </a:p>
          <a:p>
            <a:pPr marL="0" indent="0">
              <a:buNone/>
            </a:pPr>
            <a:r>
              <a:rPr lang="cs-CZ" dirty="0"/>
              <a:t>	-</a:t>
            </a:r>
            <a:r>
              <a:rPr lang="en-GB" dirty="0"/>
              <a:t>&gt;</a:t>
            </a:r>
            <a:r>
              <a:rPr lang="cs-CZ" dirty="0"/>
              <a:t> Neměl bych se takhle cítit. Jsem divný/špatný/jiný...</a:t>
            </a:r>
          </a:p>
        </p:txBody>
      </p:sp>
      <p:sp>
        <p:nvSpPr>
          <p:cNvPr id="4" name="Obdélník 3">
            <a:extLst>
              <a:ext uri="{FF2B5EF4-FFF2-40B4-BE49-F238E27FC236}">
                <a16:creationId xmlns:a16="http://schemas.microsoft.com/office/drawing/2014/main" id="{5B36D292-88F3-4402-AC9C-6BAF9A0DE696}"/>
              </a:ext>
            </a:extLst>
          </p:cNvPr>
          <p:cNvSpPr/>
          <p:nvPr/>
        </p:nvSpPr>
        <p:spPr>
          <a:xfrm>
            <a:off x="0" y="5726907"/>
            <a:ext cx="9144000" cy="2738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650" dirty="0">
                <a:solidFill>
                  <a:schemeClr val="tx1"/>
                </a:solidFill>
              </a:rPr>
              <a:t>Etiologie hraniční poruchy osobnosti</a:t>
            </a:r>
          </a:p>
        </p:txBody>
      </p:sp>
    </p:spTree>
    <p:extLst>
      <p:ext uri="{BB962C8B-B14F-4D97-AF65-F5344CB8AC3E}">
        <p14:creationId xmlns:p14="http://schemas.microsoft.com/office/powerpoint/2010/main" val="116536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ál 5">
            <a:extLst>
              <a:ext uri="{FF2B5EF4-FFF2-40B4-BE49-F238E27FC236}">
                <a16:creationId xmlns:a16="http://schemas.microsoft.com/office/drawing/2014/main" id="{D96D648C-313B-47AD-A9BB-F4C9F8161276}"/>
              </a:ext>
            </a:extLst>
          </p:cNvPr>
          <p:cNvSpPr/>
          <p:nvPr/>
        </p:nvSpPr>
        <p:spPr>
          <a:xfrm>
            <a:off x="3254762" y="2767944"/>
            <a:ext cx="2634476" cy="123778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2" name="Nadpis 1">
            <a:extLst>
              <a:ext uri="{FF2B5EF4-FFF2-40B4-BE49-F238E27FC236}">
                <a16:creationId xmlns:a16="http://schemas.microsoft.com/office/drawing/2014/main" id="{708CA71C-A237-4D86-87F6-C22A69D9C5D6}"/>
              </a:ext>
            </a:extLst>
          </p:cNvPr>
          <p:cNvSpPr>
            <a:spLocks noGrp="1"/>
          </p:cNvSpPr>
          <p:nvPr>
            <p:ph type="title"/>
          </p:nvPr>
        </p:nvSpPr>
        <p:spPr>
          <a:xfrm>
            <a:off x="3524377" y="3059607"/>
            <a:ext cx="2199578" cy="609767"/>
          </a:xfrm>
        </p:spPr>
        <p:txBody>
          <a:bodyPr>
            <a:noAutofit/>
          </a:bodyPr>
          <a:lstStyle/>
          <a:p>
            <a:r>
              <a:rPr lang="cs-CZ" sz="3200" dirty="0"/>
              <a:t>invalidation</a:t>
            </a:r>
          </a:p>
        </p:txBody>
      </p:sp>
      <p:sp>
        <p:nvSpPr>
          <p:cNvPr id="4" name="Obdélník 3">
            <a:extLst>
              <a:ext uri="{FF2B5EF4-FFF2-40B4-BE49-F238E27FC236}">
                <a16:creationId xmlns:a16="http://schemas.microsoft.com/office/drawing/2014/main" id="{E6CB4787-D2D6-46A8-9035-35D39ACA0272}"/>
              </a:ext>
            </a:extLst>
          </p:cNvPr>
          <p:cNvSpPr/>
          <p:nvPr/>
        </p:nvSpPr>
        <p:spPr>
          <a:xfrm>
            <a:off x="0" y="5726907"/>
            <a:ext cx="9144000" cy="2738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650" dirty="0">
                <a:solidFill>
                  <a:schemeClr val="tx1"/>
                </a:solidFill>
              </a:rPr>
              <a:t>Etiologie hraniční poruchy osobnosti</a:t>
            </a:r>
          </a:p>
        </p:txBody>
      </p:sp>
      <p:sp>
        <p:nvSpPr>
          <p:cNvPr id="5" name="TextovéPole 4">
            <a:extLst>
              <a:ext uri="{FF2B5EF4-FFF2-40B4-BE49-F238E27FC236}">
                <a16:creationId xmlns:a16="http://schemas.microsoft.com/office/drawing/2014/main" id="{C2D0911E-FC84-45F6-88C8-47D8E19806AE}"/>
              </a:ext>
            </a:extLst>
          </p:cNvPr>
          <p:cNvSpPr txBox="1"/>
          <p:nvPr/>
        </p:nvSpPr>
        <p:spPr>
          <a:xfrm>
            <a:off x="3535688" y="672583"/>
            <a:ext cx="3412274" cy="369332"/>
          </a:xfrm>
          <a:prstGeom prst="rect">
            <a:avLst/>
          </a:prstGeom>
          <a:noFill/>
        </p:spPr>
        <p:txBody>
          <a:bodyPr wrap="square" rtlCol="0">
            <a:spAutoFit/>
          </a:bodyPr>
          <a:lstStyle/>
          <a:p>
            <a:r>
              <a:rPr lang="cs-CZ" dirty="0"/>
              <a:t>„Prosím tě, netvař se tak tragicky!“</a:t>
            </a:r>
          </a:p>
        </p:txBody>
      </p:sp>
      <p:sp>
        <p:nvSpPr>
          <p:cNvPr id="7" name="TextovéPole 6">
            <a:extLst>
              <a:ext uri="{FF2B5EF4-FFF2-40B4-BE49-F238E27FC236}">
                <a16:creationId xmlns:a16="http://schemas.microsoft.com/office/drawing/2014/main" id="{28B9732D-6F8F-43A8-A2A9-5DE77B3FD94B}"/>
              </a:ext>
            </a:extLst>
          </p:cNvPr>
          <p:cNvSpPr txBox="1"/>
          <p:nvPr/>
        </p:nvSpPr>
        <p:spPr>
          <a:xfrm>
            <a:off x="799755" y="874086"/>
            <a:ext cx="2483934" cy="646331"/>
          </a:xfrm>
          <a:prstGeom prst="rect">
            <a:avLst/>
          </a:prstGeom>
          <a:noFill/>
        </p:spPr>
        <p:txBody>
          <a:bodyPr wrap="square" rtlCol="0">
            <a:spAutoFit/>
          </a:bodyPr>
          <a:lstStyle/>
          <a:p>
            <a:r>
              <a:rPr lang="cs-CZ" dirty="0"/>
              <a:t>„Ale to je přece směšné.“</a:t>
            </a:r>
          </a:p>
        </p:txBody>
      </p:sp>
      <p:sp>
        <p:nvSpPr>
          <p:cNvPr id="8" name="TextovéPole 7">
            <a:extLst>
              <a:ext uri="{FF2B5EF4-FFF2-40B4-BE49-F238E27FC236}">
                <a16:creationId xmlns:a16="http://schemas.microsoft.com/office/drawing/2014/main" id="{967F5554-9F99-48F9-B3A7-37B1E0E36DD3}"/>
              </a:ext>
            </a:extLst>
          </p:cNvPr>
          <p:cNvSpPr txBox="1"/>
          <p:nvPr/>
        </p:nvSpPr>
        <p:spPr>
          <a:xfrm>
            <a:off x="4569802" y="1402103"/>
            <a:ext cx="3072161" cy="646331"/>
          </a:xfrm>
          <a:prstGeom prst="rect">
            <a:avLst/>
          </a:prstGeom>
          <a:noFill/>
        </p:spPr>
        <p:txBody>
          <a:bodyPr wrap="square" rtlCol="0">
            <a:spAutoFit/>
          </a:bodyPr>
          <a:lstStyle/>
          <a:p>
            <a:r>
              <a:rPr lang="cs-CZ" dirty="0"/>
              <a:t>„Proč brečíš? Vždyť ti nic není.“</a:t>
            </a:r>
          </a:p>
        </p:txBody>
      </p:sp>
      <p:sp>
        <p:nvSpPr>
          <p:cNvPr id="9" name="Obdélník 8">
            <a:extLst>
              <a:ext uri="{FF2B5EF4-FFF2-40B4-BE49-F238E27FC236}">
                <a16:creationId xmlns:a16="http://schemas.microsoft.com/office/drawing/2014/main" id="{0F917628-9C1C-482D-8A28-096E9FA9676C}"/>
              </a:ext>
            </a:extLst>
          </p:cNvPr>
          <p:cNvSpPr/>
          <p:nvPr/>
        </p:nvSpPr>
        <p:spPr>
          <a:xfrm>
            <a:off x="5188595" y="2310589"/>
            <a:ext cx="4012637" cy="369332"/>
          </a:xfrm>
          <a:prstGeom prst="rect">
            <a:avLst/>
          </a:prstGeom>
        </p:spPr>
        <p:txBody>
          <a:bodyPr wrap="none">
            <a:spAutoFit/>
          </a:bodyPr>
          <a:lstStyle/>
          <a:p>
            <a:r>
              <a:rPr lang="cs-CZ" dirty="0"/>
              <a:t>„Vzpamatuj se! Chovej se jako dospělý!“</a:t>
            </a:r>
          </a:p>
        </p:txBody>
      </p:sp>
      <p:sp>
        <p:nvSpPr>
          <p:cNvPr id="10" name="Obdélník 9">
            <a:extLst>
              <a:ext uri="{FF2B5EF4-FFF2-40B4-BE49-F238E27FC236}">
                <a16:creationId xmlns:a16="http://schemas.microsoft.com/office/drawing/2014/main" id="{35FFF202-7743-46D1-B595-67DA25B90DB4}"/>
              </a:ext>
            </a:extLst>
          </p:cNvPr>
          <p:cNvSpPr/>
          <p:nvPr/>
        </p:nvSpPr>
        <p:spPr>
          <a:xfrm>
            <a:off x="5862196" y="3732814"/>
            <a:ext cx="2262158" cy="369332"/>
          </a:xfrm>
          <a:prstGeom prst="rect">
            <a:avLst/>
          </a:prstGeom>
        </p:spPr>
        <p:txBody>
          <a:bodyPr wrap="none">
            <a:spAutoFit/>
          </a:bodyPr>
          <a:lstStyle/>
          <a:p>
            <a:r>
              <a:rPr lang="cs-CZ" dirty="0"/>
              <a:t>„Přestaň si vymýšlet!“</a:t>
            </a:r>
          </a:p>
        </p:txBody>
      </p:sp>
      <p:sp>
        <p:nvSpPr>
          <p:cNvPr id="11" name="Obdélník 10">
            <a:extLst>
              <a:ext uri="{FF2B5EF4-FFF2-40B4-BE49-F238E27FC236}">
                <a16:creationId xmlns:a16="http://schemas.microsoft.com/office/drawing/2014/main" id="{C4107024-B63E-4772-8317-2802496D5C97}"/>
              </a:ext>
            </a:extLst>
          </p:cNvPr>
          <p:cNvSpPr/>
          <p:nvPr/>
        </p:nvSpPr>
        <p:spPr>
          <a:xfrm>
            <a:off x="1449873" y="1810689"/>
            <a:ext cx="2722661" cy="646331"/>
          </a:xfrm>
          <a:prstGeom prst="rect">
            <a:avLst/>
          </a:prstGeom>
        </p:spPr>
        <p:txBody>
          <a:bodyPr wrap="square">
            <a:spAutoFit/>
          </a:bodyPr>
          <a:lstStyle/>
          <a:p>
            <a:r>
              <a:rPr lang="cs-CZ" dirty="0"/>
              <a:t>„Tohle nebudu poslouchat!“</a:t>
            </a:r>
          </a:p>
        </p:txBody>
      </p:sp>
      <p:sp>
        <p:nvSpPr>
          <p:cNvPr id="12" name="Obdélník 11">
            <a:extLst>
              <a:ext uri="{FF2B5EF4-FFF2-40B4-BE49-F238E27FC236}">
                <a16:creationId xmlns:a16="http://schemas.microsoft.com/office/drawing/2014/main" id="{1FC15283-D572-4385-BE43-623C9D944EC5}"/>
              </a:ext>
            </a:extLst>
          </p:cNvPr>
          <p:cNvSpPr/>
          <p:nvPr/>
        </p:nvSpPr>
        <p:spPr>
          <a:xfrm>
            <a:off x="4136502" y="5213118"/>
            <a:ext cx="4301177" cy="369332"/>
          </a:xfrm>
          <a:prstGeom prst="rect">
            <a:avLst/>
          </a:prstGeom>
        </p:spPr>
        <p:txBody>
          <a:bodyPr wrap="none">
            <a:spAutoFit/>
          </a:bodyPr>
          <a:lstStyle/>
          <a:p>
            <a:r>
              <a:rPr lang="cs-CZ" dirty="0"/>
              <a:t>„Děláš taky něco jiného, než že si stěžuješ?“</a:t>
            </a:r>
          </a:p>
        </p:txBody>
      </p:sp>
      <p:sp>
        <p:nvSpPr>
          <p:cNvPr id="13" name="Obdélník 12">
            <a:extLst>
              <a:ext uri="{FF2B5EF4-FFF2-40B4-BE49-F238E27FC236}">
                <a16:creationId xmlns:a16="http://schemas.microsoft.com/office/drawing/2014/main" id="{A4393EE2-D9AD-4D49-BC76-2C8A709616AD}"/>
              </a:ext>
            </a:extLst>
          </p:cNvPr>
          <p:cNvSpPr/>
          <p:nvPr/>
        </p:nvSpPr>
        <p:spPr>
          <a:xfrm>
            <a:off x="6739094" y="4630381"/>
            <a:ext cx="2316666" cy="369332"/>
          </a:xfrm>
          <a:prstGeom prst="rect">
            <a:avLst/>
          </a:prstGeom>
        </p:spPr>
        <p:txBody>
          <a:bodyPr wrap="square">
            <a:spAutoFit/>
          </a:bodyPr>
          <a:lstStyle/>
          <a:p>
            <a:r>
              <a:rPr lang="cs-CZ" dirty="0"/>
              <a:t>„Nebreč jak mimino!“</a:t>
            </a:r>
          </a:p>
        </p:txBody>
      </p:sp>
      <p:sp>
        <p:nvSpPr>
          <p:cNvPr id="14" name="Obdélník 13">
            <a:extLst>
              <a:ext uri="{FF2B5EF4-FFF2-40B4-BE49-F238E27FC236}">
                <a16:creationId xmlns:a16="http://schemas.microsoft.com/office/drawing/2014/main" id="{93B4FC77-F99A-4A02-9FC2-26AAB0786D3C}"/>
              </a:ext>
            </a:extLst>
          </p:cNvPr>
          <p:cNvSpPr/>
          <p:nvPr/>
        </p:nvSpPr>
        <p:spPr>
          <a:xfrm>
            <a:off x="304708" y="3788141"/>
            <a:ext cx="3384260" cy="369332"/>
          </a:xfrm>
          <a:prstGeom prst="rect">
            <a:avLst/>
          </a:prstGeom>
        </p:spPr>
        <p:txBody>
          <a:bodyPr wrap="none">
            <a:spAutoFit/>
          </a:bodyPr>
          <a:lstStyle/>
          <a:p>
            <a:r>
              <a:rPr lang="cs-CZ" dirty="0"/>
              <a:t>„Myslíš ty taky někdy na ostatní?“</a:t>
            </a:r>
          </a:p>
        </p:txBody>
      </p:sp>
      <p:sp>
        <p:nvSpPr>
          <p:cNvPr id="15" name="Obdélník 14">
            <a:extLst>
              <a:ext uri="{FF2B5EF4-FFF2-40B4-BE49-F238E27FC236}">
                <a16:creationId xmlns:a16="http://schemas.microsoft.com/office/drawing/2014/main" id="{F148F078-5191-4C58-9779-6D5855E17D82}"/>
              </a:ext>
            </a:extLst>
          </p:cNvPr>
          <p:cNvSpPr/>
          <p:nvPr/>
        </p:nvSpPr>
        <p:spPr>
          <a:xfrm>
            <a:off x="304708" y="5134674"/>
            <a:ext cx="3474028" cy="369332"/>
          </a:xfrm>
          <a:prstGeom prst="rect">
            <a:avLst/>
          </a:prstGeom>
        </p:spPr>
        <p:txBody>
          <a:bodyPr wrap="none">
            <a:spAutoFit/>
          </a:bodyPr>
          <a:lstStyle/>
          <a:p>
            <a:r>
              <a:rPr lang="cs-CZ" dirty="0"/>
              <a:t>„S takovýma </a:t>
            </a:r>
            <a:r>
              <a:rPr lang="cs-CZ" dirty="0" err="1"/>
              <a:t>věcma</a:t>
            </a:r>
            <a:r>
              <a:rPr lang="cs-CZ" dirty="0"/>
              <a:t> mě neotravuj.“</a:t>
            </a:r>
          </a:p>
        </p:txBody>
      </p:sp>
      <p:sp>
        <p:nvSpPr>
          <p:cNvPr id="16" name="Obdélník 15">
            <a:extLst>
              <a:ext uri="{FF2B5EF4-FFF2-40B4-BE49-F238E27FC236}">
                <a16:creationId xmlns:a16="http://schemas.microsoft.com/office/drawing/2014/main" id="{3420D119-F767-4A57-AC2A-C9E70C368356}"/>
              </a:ext>
            </a:extLst>
          </p:cNvPr>
          <p:cNvSpPr/>
          <p:nvPr/>
        </p:nvSpPr>
        <p:spPr>
          <a:xfrm>
            <a:off x="1336439" y="4462334"/>
            <a:ext cx="4525757" cy="369332"/>
          </a:xfrm>
          <a:prstGeom prst="rect">
            <a:avLst/>
          </a:prstGeom>
        </p:spPr>
        <p:txBody>
          <a:bodyPr wrap="square">
            <a:spAutoFit/>
          </a:bodyPr>
          <a:lstStyle/>
          <a:p>
            <a:r>
              <a:rPr lang="cs-CZ" dirty="0"/>
              <a:t>„Nikdo jiný kromě tebe s tím problém nemá.“</a:t>
            </a:r>
          </a:p>
        </p:txBody>
      </p:sp>
      <p:sp>
        <p:nvSpPr>
          <p:cNvPr id="17" name="Obdélník 16">
            <a:extLst>
              <a:ext uri="{FF2B5EF4-FFF2-40B4-BE49-F238E27FC236}">
                <a16:creationId xmlns:a16="http://schemas.microsoft.com/office/drawing/2014/main" id="{C264ABFE-0FD8-41C1-85BE-55DD29EB6374}"/>
              </a:ext>
            </a:extLst>
          </p:cNvPr>
          <p:cNvSpPr/>
          <p:nvPr/>
        </p:nvSpPr>
        <p:spPr>
          <a:xfrm>
            <a:off x="6589213" y="3050741"/>
            <a:ext cx="2406428" cy="369332"/>
          </a:xfrm>
          <a:prstGeom prst="rect">
            <a:avLst/>
          </a:prstGeom>
        </p:spPr>
        <p:txBody>
          <a:bodyPr wrap="none">
            <a:spAutoFit/>
          </a:bodyPr>
          <a:lstStyle/>
          <a:p>
            <a:r>
              <a:rPr lang="cs-CZ"/>
              <a:t>„Vždyť to není tak zlé.“</a:t>
            </a:r>
            <a:endParaRPr lang="cs-CZ" dirty="0"/>
          </a:p>
        </p:txBody>
      </p:sp>
      <p:sp>
        <p:nvSpPr>
          <p:cNvPr id="18" name="Obdélník 17">
            <a:extLst>
              <a:ext uri="{FF2B5EF4-FFF2-40B4-BE49-F238E27FC236}">
                <a16:creationId xmlns:a16="http://schemas.microsoft.com/office/drawing/2014/main" id="{53DA42B7-A953-421E-A7C9-7C1894C44CAB}"/>
              </a:ext>
            </a:extLst>
          </p:cNvPr>
          <p:cNvSpPr/>
          <p:nvPr/>
        </p:nvSpPr>
        <p:spPr>
          <a:xfrm>
            <a:off x="245101" y="2838266"/>
            <a:ext cx="3113994" cy="369332"/>
          </a:xfrm>
          <a:prstGeom prst="rect">
            <a:avLst/>
          </a:prstGeom>
        </p:spPr>
        <p:txBody>
          <a:bodyPr wrap="none">
            <a:spAutoFit/>
          </a:bodyPr>
          <a:lstStyle/>
          <a:p>
            <a:r>
              <a:rPr lang="cs-CZ" dirty="0"/>
              <a:t>„ Vždyť se vlastně nic nestalo.“</a:t>
            </a:r>
          </a:p>
        </p:txBody>
      </p:sp>
    </p:spTree>
    <p:extLst>
      <p:ext uri="{BB962C8B-B14F-4D97-AF65-F5344CB8AC3E}">
        <p14:creationId xmlns:p14="http://schemas.microsoft.com/office/powerpoint/2010/main" val="951201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43000" y="2628900"/>
            <a:ext cx="6781800" cy="1600200"/>
          </a:xfrm>
        </p:spPr>
        <p:txBody>
          <a:bodyPr>
            <a:normAutofit fontScale="90000"/>
          </a:bodyPr>
          <a:lstStyle/>
          <a:p>
            <a:pPr algn="ctr"/>
            <a:r>
              <a:rPr lang="cs-CZ" dirty="0"/>
              <a:t>KOGNITIVNĚ BEHAVIORÁLNÍ POHLED NA OSOBNOST</a:t>
            </a:r>
          </a:p>
        </p:txBody>
      </p:sp>
      <p:sp>
        <p:nvSpPr>
          <p:cNvPr id="3" name="Zástupný symbol pro obsah 2"/>
          <p:cNvSpPr>
            <a:spLocks noGrp="1"/>
          </p:cNvSpPr>
          <p:nvPr>
            <p:ph idx="1"/>
          </p:nvPr>
        </p:nvSpPr>
        <p:spPr/>
        <p:txBody>
          <a:bodyPr/>
          <a:lstStyle/>
          <a:p>
            <a:endParaRPr lang="cs-CZ"/>
          </a:p>
        </p:txBody>
      </p:sp>
    </p:spTree>
    <p:extLst>
      <p:ext uri="{BB962C8B-B14F-4D97-AF65-F5344CB8AC3E}">
        <p14:creationId xmlns:p14="http://schemas.microsoft.com/office/powerpoint/2010/main" val="1805966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Kognitivní schémata</a:t>
            </a:r>
          </a:p>
        </p:txBody>
      </p:sp>
      <p:sp>
        <p:nvSpPr>
          <p:cNvPr id="3" name="Zástupný symbol pro obsah 2"/>
          <p:cNvSpPr>
            <a:spLocks noGrp="1"/>
          </p:cNvSpPr>
          <p:nvPr>
            <p:ph idx="1"/>
          </p:nvPr>
        </p:nvSpPr>
        <p:spPr/>
        <p:txBody>
          <a:bodyPr>
            <a:normAutofit lnSpcReduction="10000"/>
          </a:bodyPr>
          <a:lstStyle/>
          <a:p>
            <a:r>
              <a:rPr lang="cs-CZ" dirty="0"/>
              <a:t>Relativně stabilní způsob organizace myšlení a hodnocení událostí (A. T. Beck)</a:t>
            </a:r>
          </a:p>
          <a:p>
            <a:r>
              <a:rPr lang="cs-CZ" dirty="0"/>
              <a:t>Souhrn základních, často nevědomých předpokladů o tom, jaký jsem, jaký je svět kolem mě a co od něj mohu očekávat</a:t>
            </a:r>
          </a:p>
          <a:p>
            <a:r>
              <a:rPr lang="cs-CZ" dirty="0"/>
              <a:t>„jádrová přesvědčení“</a:t>
            </a:r>
          </a:p>
          <a:p>
            <a:r>
              <a:rPr lang="cs-CZ" dirty="0"/>
              <a:t>„Pokud udělám chybu, znamená to, že nejsem k ničemu.“</a:t>
            </a:r>
          </a:p>
          <a:p>
            <a:r>
              <a:rPr lang="cs-CZ" dirty="0"/>
              <a:t>„Abych byl šťastný, musím být uznáván všemi lidmi.“</a:t>
            </a:r>
          </a:p>
          <a:p>
            <a:r>
              <a:rPr lang="cs-CZ" dirty="0"/>
              <a:t>„Měl bych být vždy schopen zvládnout všechno sám.“</a:t>
            </a:r>
          </a:p>
          <a:p>
            <a:r>
              <a:rPr lang="cs-CZ" dirty="0"/>
              <a:t>„Nikomu se nedá věřit.“</a:t>
            </a:r>
          </a:p>
        </p:txBody>
      </p:sp>
    </p:spTree>
    <p:extLst>
      <p:ext uri="{BB962C8B-B14F-4D97-AF65-F5344CB8AC3E}">
        <p14:creationId xmlns:p14="http://schemas.microsoft.com/office/powerpoint/2010/main" val="236949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Kognitivní omyly</a:t>
            </a:r>
          </a:p>
        </p:txBody>
      </p:sp>
      <p:sp>
        <p:nvSpPr>
          <p:cNvPr id="3" name="Zástupný symbol pro obsah 2"/>
          <p:cNvSpPr>
            <a:spLocks noGrp="1"/>
          </p:cNvSpPr>
          <p:nvPr>
            <p:ph idx="1"/>
          </p:nvPr>
        </p:nvSpPr>
        <p:spPr/>
        <p:txBody>
          <a:bodyPr/>
          <a:lstStyle/>
          <a:p>
            <a:r>
              <a:rPr lang="cs-CZ" dirty="0"/>
              <a:t>Tendence k potvrzování těchto schémat</a:t>
            </a:r>
          </a:p>
          <a:p>
            <a:r>
              <a:rPr lang="cs-CZ" dirty="0"/>
              <a:t>Interpretace podnětů ve shodě se schématy (asimilace)</a:t>
            </a:r>
          </a:p>
          <a:p>
            <a:r>
              <a:rPr lang="cs-CZ" dirty="0"/>
              <a:t>Kognitivní omyly (nepodložené závěry, zkreslený výběr faktů, nadměrná generalizace, vztahovačnost aj.)</a:t>
            </a:r>
          </a:p>
          <a:p>
            <a:endParaRPr lang="cs-CZ" dirty="0"/>
          </a:p>
          <a:p>
            <a:r>
              <a:rPr lang="cs-CZ" dirty="0"/>
              <a:t>Nadměrně a nedostatečně rozvinuté strategie u poruch osobnosti na základě jádrových přesvědčení</a:t>
            </a:r>
          </a:p>
        </p:txBody>
      </p:sp>
    </p:spTree>
    <p:extLst>
      <p:ext uri="{BB962C8B-B14F-4D97-AF65-F5344CB8AC3E}">
        <p14:creationId xmlns:p14="http://schemas.microsoft.com/office/powerpoint/2010/main" val="4284524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43000" y="2708920"/>
            <a:ext cx="6781800" cy="1600200"/>
          </a:xfrm>
        </p:spPr>
        <p:txBody>
          <a:bodyPr>
            <a:normAutofit fontScale="90000"/>
          </a:bodyPr>
          <a:lstStyle/>
          <a:p>
            <a:pPr algn="ctr"/>
            <a:r>
              <a:rPr lang="cs-CZ" dirty="0"/>
              <a:t>OSOBNOST A DUŠEVNÍ ONEMOCNĚNÍ</a:t>
            </a:r>
          </a:p>
        </p:txBody>
      </p:sp>
      <p:sp>
        <p:nvSpPr>
          <p:cNvPr id="3" name="Zástupný symbol pro obsah 2"/>
          <p:cNvSpPr>
            <a:spLocks noGrp="1"/>
          </p:cNvSpPr>
          <p:nvPr>
            <p:ph idx="1"/>
          </p:nvPr>
        </p:nvSpPr>
        <p:spPr/>
        <p:txBody>
          <a:bodyPr/>
          <a:lstStyle/>
          <a:p>
            <a:endParaRPr lang="cs-CZ"/>
          </a:p>
        </p:txBody>
      </p:sp>
    </p:spTree>
    <p:extLst>
      <p:ext uri="{BB962C8B-B14F-4D97-AF65-F5344CB8AC3E}">
        <p14:creationId xmlns:p14="http://schemas.microsoft.com/office/powerpoint/2010/main" val="1329832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4572000"/>
            <a:ext cx="7554416" cy="1600200"/>
          </a:xfrm>
        </p:spPr>
        <p:txBody>
          <a:bodyPr>
            <a:normAutofit fontScale="90000"/>
          </a:bodyPr>
          <a:lstStyle/>
          <a:p>
            <a:r>
              <a:rPr lang="cs-CZ" dirty="0"/>
              <a:t>Typy osobnosti a duševní nemoci</a:t>
            </a:r>
          </a:p>
        </p:txBody>
      </p:sp>
      <p:sp>
        <p:nvSpPr>
          <p:cNvPr id="3" name="Zástupný symbol pro obsah 2"/>
          <p:cNvSpPr>
            <a:spLocks noGrp="1"/>
          </p:cNvSpPr>
          <p:nvPr>
            <p:ph idx="1"/>
          </p:nvPr>
        </p:nvSpPr>
        <p:spPr/>
        <p:txBody>
          <a:bodyPr/>
          <a:lstStyle/>
          <a:p>
            <a:r>
              <a:rPr lang="cs-CZ" dirty="0"/>
              <a:t>Různé typy osobnosti různě </a:t>
            </a:r>
            <a:r>
              <a:rPr lang="cs-CZ" b="1" dirty="0"/>
              <a:t>predisponují</a:t>
            </a:r>
            <a:r>
              <a:rPr lang="cs-CZ" dirty="0"/>
              <a:t> k psychiatrickým onemocněním – souvisí to s tím, jak daný jedinec obvykle reaguje na stresové podněty</a:t>
            </a:r>
          </a:p>
          <a:p>
            <a:r>
              <a:rPr lang="cs-CZ" dirty="0"/>
              <a:t>Typ osobnosti také ovlivňuje a mění „učebnicový“ obraz duševní nemoci – tzv. </a:t>
            </a:r>
            <a:r>
              <a:rPr lang="cs-CZ" b="1" dirty="0" err="1"/>
              <a:t>patoplastický</a:t>
            </a:r>
            <a:r>
              <a:rPr lang="cs-CZ" b="1" dirty="0"/>
              <a:t> faktor</a:t>
            </a:r>
          </a:p>
          <a:p>
            <a:r>
              <a:rPr lang="cs-CZ" dirty="0"/>
              <a:t>Typ osobnosti také určuje vztah k léčbě a spolupráci</a:t>
            </a:r>
          </a:p>
        </p:txBody>
      </p:sp>
    </p:spTree>
    <p:extLst>
      <p:ext uri="{BB962C8B-B14F-4D97-AF65-F5344CB8AC3E}">
        <p14:creationId xmlns:p14="http://schemas.microsoft.com/office/powerpoint/2010/main" val="1658491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748493" y="404664"/>
            <a:ext cx="7770440" cy="4167336"/>
          </a:xfrm>
        </p:spPr>
        <p:txBody>
          <a:bodyPr/>
          <a:lstStyle/>
          <a:p>
            <a:r>
              <a:rPr lang="cs-CZ" dirty="0"/>
              <a:t>Vztah k sobě, přesvědčení o sobě, integrace/difuze identity</a:t>
            </a:r>
          </a:p>
          <a:p>
            <a:r>
              <a:rPr lang="cs-CZ" dirty="0"/>
              <a:t>Vztahy k druhým, přesvědčení o druhých</a:t>
            </a:r>
          </a:p>
          <a:p>
            <a:r>
              <a:rPr lang="cs-CZ" dirty="0"/>
              <a:t>Rigidní a opakující se vzorce chování a jejich možný účel</a:t>
            </a:r>
          </a:p>
          <a:p>
            <a:r>
              <a:rPr lang="cs-CZ" dirty="0"/>
              <a:t>Rozvinuté a nerozvinuté strategie reagování</a:t>
            </a:r>
          </a:p>
          <a:p>
            <a:r>
              <a:rPr lang="cs-CZ" dirty="0"/>
              <a:t>Citlivost vůči stresu</a:t>
            </a:r>
          </a:p>
          <a:p>
            <a:r>
              <a:rPr lang="cs-CZ" dirty="0"/>
              <a:t>Obranné mechanismy a copingové strategie</a:t>
            </a:r>
          </a:p>
          <a:p>
            <a:r>
              <a:rPr lang="cs-CZ" dirty="0"/>
              <a:t>Strategie regulace emocí</a:t>
            </a:r>
          </a:p>
          <a:p>
            <a:r>
              <a:rPr lang="cs-CZ" dirty="0"/>
              <a:t>Vývojově: rané dětství, vztah k primárním pečujícím osobám, raný stres, traumata</a:t>
            </a:r>
          </a:p>
        </p:txBody>
      </p:sp>
    </p:spTree>
    <p:extLst>
      <p:ext uri="{BB962C8B-B14F-4D97-AF65-F5344CB8AC3E}">
        <p14:creationId xmlns:p14="http://schemas.microsoft.com/office/powerpoint/2010/main" val="1476591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5229200"/>
            <a:ext cx="6781800" cy="943000"/>
          </a:xfrm>
        </p:spPr>
        <p:txBody>
          <a:bodyPr/>
          <a:lstStyle/>
          <a:p>
            <a:r>
              <a:rPr lang="cs-CZ" dirty="0"/>
              <a:t>Vyšetření osobnosti</a:t>
            </a:r>
          </a:p>
        </p:txBody>
      </p:sp>
      <p:sp>
        <p:nvSpPr>
          <p:cNvPr id="3" name="Zástupný symbol pro obsah 2"/>
          <p:cNvSpPr>
            <a:spLocks noGrp="1"/>
          </p:cNvSpPr>
          <p:nvPr>
            <p:ph idx="1"/>
          </p:nvPr>
        </p:nvSpPr>
        <p:spPr>
          <a:xfrm>
            <a:off x="762000" y="685800"/>
            <a:ext cx="7543800" cy="4543400"/>
          </a:xfrm>
        </p:spPr>
        <p:txBody>
          <a:bodyPr>
            <a:normAutofit fontScale="92500" lnSpcReduction="20000"/>
          </a:bodyPr>
          <a:lstStyle/>
          <a:p>
            <a:r>
              <a:rPr lang="cs-CZ" dirty="0"/>
              <a:t>Anamnéza:</a:t>
            </a:r>
          </a:p>
          <a:p>
            <a:pPr lvl="1"/>
            <a:r>
              <a:rPr lang="cs-CZ" dirty="0"/>
              <a:t>vztah k sobě</a:t>
            </a:r>
          </a:p>
          <a:p>
            <a:pPr lvl="1"/>
            <a:r>
              <a:rPr lang="cs-CZ" dirty="0"/>
              <a:t>vztahy k druhým</a:t>
            </a:r>
          </a:p>
          <a:p>
            <a:pPr lvl="1"/>
            <a:r>
              <a:rPr lang="cs-CZ" dirty="0"/>
              <a:t>aktivity ve volném čase (zájmy a koníčky)</a:t>
            </a:r>
          </a:p>
          <a:p>
            <a:pPr lvl="1"/>
            <a:r>
              <a:rPr lang="cs-CZ" dirty="0"/>
              <a:t>převažující ladění</a:t>
            </a:r>
          </a:p>
          <a:p>
            <a:pPr lvl="1"/>
            <a:r>
              <a:rPr lang="cs-CZ" dirty="0"/>
              <a:t>povaha</a:t>
            </a:r>
          </a:p>
          <a:p>
            <a:pPr lvl="1"/>
            <a:r>
              <a:rPr lang="cs-CZ" dirty="0"/>
              <a:t>zvládání stresu a intenzivních emocí</a:t>
            </a:r>
          </a:p>
          <a:p>
            <a:pPr lvl="1"/>
            <a:r>
              <a:rPr lang="cs-CZ" dirty="0"/>
              <a:t>postoje a názory (morální, náboženské, ke zdraví, k tělu…)</a:t>
            </a:r>
          </a:p>
          <a:p>
            <a:pPr lvl="1"/>
            <a:r>
              <a:rPr lang="cs-CZ" dirty="0"/>
              <a:t>návyky, zlozvyky, abusus</a:t>
            </a:r>
          </a:p>
          <a:p>
            <a:pPr lvl="1"/>
            <a:r>
              <a:rPr lang="cs-CZ" dirty="0"/>
              <a:t>vývoj</a:t>
            </a:r>
          </a:p>
          <a:p>
            <a:pPr lvl="1"/>
            <a:endParaRPr lang="cs-CZ" dirty="0"/>
          </a:p>
          <a:p>
            <a:r>
              <a:rPr lang="cs-CZ" dirty="0"/>
              <a:t>Anamnéza od pacienta, od blízkých a pozorování chování pacienta</a:t>
            </a:r>
          </a:p>
          <a:p>
            <a:r>
              <a:rPr lang="cs-CZ" dirty="0"/>
              <a:t>Pacienti někdy hodnotí svoji osobnost hodně zkresleně</a:t>
            </a:r>
          </a:p>
        </p:txBody>
      </p:sp>
    </p:spTree>
    <p:extLst>
      <p:ext uri="{BB962C8B-B14F-4D97-AF65-F5344CB8AC3E}">
        <p14:creationId xmlns:p14="http://schemas.microsoft.com/office/powerpoint/2010/main" val="624959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5229200"/>
            <a:ext cx="6781800" cy="943000"/>
          </a:xfrm>
        </p:spPr>
        <p:txBody>
          <a:bodyPr/>
          <a:lstStyle/>
          <a:p>
            <a:r>
              <a:rPr lang="cs-CZ" dirty="0"/>
              <a:t>Vyšetření osobnosti</a:t>
            </a:r>
          </a:p>
        </p:txBody>
      </p:sp>
      <p:sp>
        <p:nvSpPr>
          <p:cNvPr id="3" name="Zástupný symbol pro obsah 2"/>
          <p:cNvSpPr>
            <a:spLocks noGrp="1"/>
          </p:cNvSpPr>
          <p:nvPr>
            <p:ph idx="1"/>
          </p:nvPr>
        </p:nvSpPr>
        <p:spPr>
          <a:xfrm>
            <a:off x="762000" y="685800"/>
            <a:ext cx="7543800" cy="4615408"/>
          </a:xfrm>
        </p:spPr>
        <p:txBody>
          <a:bodyPr/>
          <a:lstStyle/>
          <a:p>
            <a:r>
              <a:rPr lang="cs-CZ" dirty="0"/>
              <a:t>V běžném životě obvykle odhadujeme osobnost člověka podle jeho chování v dané situaci</a:t>
            </a:r>
          </a:p>
          <a:p>
            <a:r>
              <a:rPr lang="cs-CZ" dirty="0"/>
              <a:t>U psychiatrických pacientů je však chování značně ovlivněno probíhající duševní poruchou, proto z něj nelze na druh osobnosti usuzovat a je nutno využít informací z minulosti, před vypuknutím duševní poruchy</a:t>
            </a:r>
          </a:p>
          <a:p>
            <a:r>
              <a:rPr lang="cs-CZ" dirty="0"/>
              <a:t>K dispozici jsou standardizované testy popisující osobnost – opět jsou ale zkreslené v přítomnosti duševní poruchy</a:t>
            </a:r>
          </a:p>
        </p:txBody>
      </p:sp>
    </p:spTree>
    <p:extLst>
      <p:ext uri="{BB962C8B-B14F-4D97-AF65-F5344CB8AC3E}">
        <p14:creationId xmlns:p14="http://schemas.microsoft.com/office/powerpoint/2010/main" val="181298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4572000"/>
            <a:ext cx="7986464" cy="1600200"/>
          </a:xfrm>
        </p:spPr>
        <p:txBody>
          <a:bodyPr>
            <a:normAutofit/>
          </a:bodyPr>
          <a:lstStyle/>
          <a:p>
            <a:r>
              <a:rPr lang="cs-CZ" sz="4400" dirty="0"/>
              <a:t>F63: Nutkavé a impulzivní poruchy</a:t>
            </a:r>
          </a:p>
        </p:txBody>
      </p:sp>
      <p:sp>
        <p:nvSpPr>
          <p:cNvPr id="3" name="Zástupný symbol pro obsah 2"/>
          <p:cNvSpPr>
            <a:spLocks noGrp="1"/>
          </p:cNvSpPr>
          <p:nvPr>
            <p:ph idx="1"/>
          </p:nvPr>
        </p:nvSpPr>
        <p:spPr>
          <a:xfrm>
            <a:off x="762000" y="685800"/>
            <a:ext cx="7543800" cy="4471392"/>
          </a:xfrm>
        </p:spPr>
        <p:txBody>
          <a:bodyPr/>
          <a:lstStyle/>
          <a:p>
            <a:r>
              <a:rPr lang="cs-CZ" dirty="0"/>
              <a:t>F63.0 Patologické hráčství</a:t>
            </a:r>
          </a:p>
          <a:p>
            <a:r>
              <a:rPr lang="cs-CZ" dirty="0"/>
              <a:t>F63.1 Patologické zakládání požárů (pyromanie)</a:t>
            </a:r>
          </a:p>
          <a:p>
            <a:r>
              <a:rPr lang="cs-CZ" dirty="0"/>
              <a:t>F63.2 Patologické kradení (kleptomanie)</a:t>
            </a:r>
          </a:p>
          <a:p>
            <a:r>
              <a:rPr lang="cs-CZ" dirty="0"/>
              <a:t>F63.3 </a:t>
            </a:r>
            <a:r>
              <a:rPr lang="cs-CZ" dirty="0" err="1"/>
              <a:t>Trichotillomanie</a:t>
            </a:r>
            <a:endParaRPr lang="cs-CZ" dirty="0"/>
          </a:p>
          <a:p>
            <a:endParaRPr lang="cs-CZ" dirty="0"/>
          </a:p>
        </p:txBody>
      </p:sp>
    </p:spTree>
    <p:extLst>
      <p:ext uri="{BB962C8B-B14F-4D97-AF65-F5344CB8AC3E}">
        <p14:creationId xmlns:p14="http://schemas.microsoft.com/office/powerpoint/2010/main" val="30013249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Proč vyšetřovat osobnost pacienta?</a:t>
            </a:r>
          </a:p>
        </p:txBody>
      </p:sp>
      <p:sp>
        <p:nvSpPr>
          <p:cNvPr id="3" name="Zástupný symbol pro obsah 2"/>
          <p:cNvSpPr>
            <a:spLocks noGrp="1"/>
          </p:cNvSpPr>
          <p:nvPr>
            <p:ph idx="1"/>
          </p:nvPr>
        </p:nvSpPr>
        <p:spPr/>
        <p:txBody>
          <a:bodyPr/>
          <a:lstStyle/>
          <a:p>
            <a:r>
              <a:rPr lang="cs-CZ" dirty="0"/>
              <a:t>V pátrání po etiologii duševní poruchy to pomáhá pochopit, proč jsou některé události pro pacienta stresové a jiné nikoli</a:t>
            </a:r>
          </a:p>
          <a:p>
            <a:r>
              <a:rPr lang="cs-CZ" dirty="0"/>
              <a:t>Při diagnostice to vysvětluje některé netypické příznaky</a:t>
            </a:r>
          </a:p>
          <a:p>
            <a:r>
              <a:rPr lang="cs-CZ" dirty="0"/>
              <a:t>Při léčbě to pomáhá předpovídat reakce pacienta, postoje k léčbě a potenciální problémy ve spolupráci</a:t>
            </a:r>
          </a:p>
          <a:p>
            <a:r>
              <a:rPr lang="cs-CZ" dirty="0"/>
              <a:t>Komunikace s pacientem</a:t>
            </a:r>
          </a:p>
        </p:txBody>
      </p:sp>
    </p:spTree>
    <p:extLst>
      <p:ext uri="{BB962C8B-B14F-4D97-AF65-F5344CB8AC3E}">
        <p14:creationId xmlns:p14="http://schemas.microsoft.com/office/powerpoint/2010/main" val="2574262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Když je sama osobnost nemocná…</a:t>
            </a:r>
          </a:p>
        </p:txBody>
      </p:sp>
      <p:sp>
        <p:nvSpPr>
          <p:cNvPr id="3" name="Zástupný symbol pro obsah 2"/>
          <p:cNvSpPr>
            <a:spLocks noGrp="1"/>
          </p:cNvSpPr>
          <p:nvPr>
            <p:ph idx="1"/>
          </p:nvPr>
        </p:nvSpPr>
        <p:spPr/>
        <p:txBody>
          <a:bodyPr/>
          <a:lstStyle/>
          <a:p>
            <a:r>
              <a:rPr lang="cs-CZ" dirty="0"/>
              <a:t>Některé druhy osobností jsou natolik abnormální, </a:t>
            </a:r>
            <a:br>
              <a:rPr lang="cs-CZ" dirty="0"/>
            </a:br>
            <a:r>
              <a:rPr lang="cs-CZ" dirty="0"/>
              <a:t>že zásadně narušují běžný život svým nositelům </a:t>
            </a:r>
            <a:br>
              <a:rPr lang="cs-CZ" dirty="0"/>
            </a:br>
            <a:r>
              <a:rPr lang="cs-CZ" dirty="0"/>
              <a:t>v mnoha oblastech</a:t>
            </a:r>
          </a:p>
          <a:p>
            <a:r>
              <a:rPr lang="cs-CZ" dirty="0"/>
              <a:t>Není možné vytyčit ostrou hranici mezi normálním </a:t>
            </a:r>
            <a:br>
              <a:rPr lang="cs-CZ" dirty="0"/>
            </a:br>
            <a:r>
              <a:rPr lang="cs-CZ" dirty="0"/>
              <a:t>a abnormálními osobnostmi</a:t>
            </a:r>
          </a:p>
          <a:p>
            <a:r>
              <a:rPr lang="cs-CZ" dirty="0"/>
              <a:t>Využívají se proto </a:t>
            </a:r>
          </a:p>
          <a:p>
            <a:pPr lvl="1"/>
            <a:r>
              <a:rPr lang="cs-CZ" dirty="0"/>
              <a:t>statistická kritéria (podobně např. jako u IQ)</a:t>
            </a:r>
          </a:p>
          <a:p>
            <a:pPr lvl="1"/>
            <a:r>
              <a:rPr lang="cs-CZ" dirty="0"/>
              <a:t>sociální kritéria (působí utrpení nositeli a/nebo okolí)</a:t>
            </a:r>
          </a:p>
        </p:txBody>
      </p:sp>
    </p:spTree>
    <p:extLst>
      <p:ext uri="{BB962C8B-B14F-4D97-AF65-F5344CB8AC3E}">
        <p14:creationId xmlns:p14="http://schemas.microsoft.com/office/powerpoint/2010/main" val="37719824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Když je sama osobnost nemocná…</a:t>
            </a:r>
          </a:p>
        </p:txBody>
      </p:sp>
      <p:sp>
        <p:nvSpPr>
          <p:cNvPr id="3" name="Zástupný symbol pro obsah 2"/>
          <p:cNvSpPr>
            <a:spLocks noGrp="1"/>
          </p:cNvSpPr>
          <p:nvPr>
            <p:ph idx="1"/>
          </p:nvPr>
        </p:nvSpPr>
        <p:spPr/>
        <p:txBody>
          <a:bodyPr/>
          <a:lstStyle/>
          <a:p>
            <a:r>
              <a:rPr lang="cs-CZ" dirty="0"/>
              <a:t>Charakteristická a trvalá vnitřní struktura a projevy chování jsou zřetelně odlišné od očekávaného přijatelného průměru chování dané společnosti (od „normy“) a projevuje se v několika různých oblastech a začíná v pozdním dětství či adolescenci </a:t>
            </a:r>
            <a:r>
              <a:rPr lang="cs-CZ" sz="2000" i="1" dirty="0"/>
              <a:t>(dle MKN-10)</a:t>
            </a:r>
          </a:p>
          <a:p>
            <a:r>
              <a:rPr lang="cs-CZ" dirty="0"/>
              <a:t>Hluboce zakořeněné a přetrvávající vzorce chování projevující se jako stereotypní reakce na široký rozsah osobních a sociálních situací</a:t>
            </a:r>
          </a:p>
        </p:txBody>
      </p:sp>
    </p:spTree>
    <p:extLst>
      <p:ext uri="{BB962C8B-B14F-4D97-AF65-F5344CB8AC3E}">
        <p14:creationId xmlns:p14="http://schemas.microsoft.com/office/powerpoint/2010/main" val="65833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Když je sama osobnost nemocná…</a:t>
            </a:r>
          </a:p>
        </p:txBody>
      </p:sp>
      <p:sp>
        <p:nvSpPr>
          <p:cNvPr id="4" name="Rectangle 3"/>
          <p:cNvSpPr>
            <a:spLocks noGrp="1" noChangeArrowheads="1"/>
          </p:cNvSpPr>
          <p:nvPr>
            <p:ph idx="1"/>
          </p:nvPr>
        </p:nvSpPr>
        <p:spPr/>
        <p:txBody>
          <a:bodyPr>
            <a:normAutofit/>
          </a:bodyPr>
          <a:lstStyle/>
          <a:p>
            <a:r>
              <a:rPr lang="cs-CZ" altLang="cs-CZ" sz="2000" dirty="0"/>
              <a:t>kdyby žil takový člověk na pustém ostrově, asi by se nikdy nedozvěděl, že má problém se svou osobností</a:t>
            </a:r>
          </a:p>
          <a:p>
            <a:r>
              <a:rPr lang="cs-CZ" altLang="cs-CZ" sz="2000" dirty="0"/>
              <a:t>k problémům totiž dochází zásadně v kontaktu s okolím</a:t>
            </a:r>
          </a:p>
          <a:p>
            <a:pPr lvl="1"/>
            <a:r>
              <a:rPr lang="cs-CZ" altLang="cs-CZ" sz="1800" dirty="0"/>
              <a:t>ve větší či menší míře</a:t>
            </a:r>
          </a:p>
          <a:p>
            <a:r>
              <a:rPr lang="cs-CZ" altLang="cs-CZ" sz="2000" dirty="0"/>
              <a:t>extrém tvoří jedinci, kteří se nedokáží začlenit do společnosti a respektovat její pravidla, např. lidé mající trvalé problémy se zákonem</a:t>
            </a:r>
          </a:p>
          <a:p>
            <a:r>
              <a:rPr lang="cs-CZ" altLang="cs-CZ" sz="2000" dirty="0"/>
              <a:t>většinu tvoří lidé do jisté míry do společnosti zapadající, ale ne ve všech situacích</a:t>
            </a:r>
          </a:p>
          <a:p>
            <a:r>
              <a:rPr lang="cs-CZ" altLang="cs-CZ" sz="2000" dirty="0"/>
              <a:t>A každá, i abnormální osobnost má své slabé a silné stránky</a:t>
            </a:r>
          </a:p>
        </p:txBody>
      </p:sp>
    </p:spTree>
    <p:extLst>
      <p:ext uri="{BB962C8B-B14F-4D97-AF65-F5344CB8AC3E}">
        <p14:creationId xmlns:p14="http://schemas.microsoft.com/office/powerpoint/2010/main" val="20320625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Abnormální osobnost jako diagnóza</a:t>
            </a:r>
          </a:p>
        </p:txBody>
      </p:sp>
      <p:sp>
        <p:nvSpPr>
          <p:cNvPr id="3" name="Zástupný symbol pro obsah 2"/>
          <p:cNvSpPr>
            <a:spLocks noGrp="1"/>
          </p:cNvSpPr>
          <p:nvPr>
            <p:ph idx="1"/>
          </p:nvPr>
        </p:nvSpPr>
        <p:spPr/>
        <p:txBody>
          <a:bodyPr/>
          <a:lstStyle/>
          <a:p>
            <a:r>
              <a:rPr lang="cs-CZ" dirty="0"/>
              <a:t>Rozdělení abnormálních osobností do kategorií </a:t>
            </a:r>
            <a:br>
              <a:rPr lang="cs-CZ" dirty="0"/>
            </a:br>
            <a:r>
              <a:rPr lang="cs-CZ" dirty="0"/>
              <a:t>a jednotek je velmi obtížné </a:t>
            </a:r>
          </a:p>
          <a:p>
            <a:r>
              <a:rPr lang="cs-CZ" dirty="0"/>
              <a:t>Existuje mnoho teorií o osobnosti a mnoho různých dělení</a:t>
            </a:r>
          </a:p>
          <a:p>
            <a:r>
              <a:rPr lang="cs-CZ" dirty="0"/>
              <a:t>Psychiatrická klasifikace je popisná, a proto má popisné dělení podle příznaků, používá však často psychoanalytické termíny jako názvy jednotek</a:t>
            </a:r>
          </a:p>
          <a:p>
            <a:r>
              <a:rPr lang="cs-CZ" dirty="0"/>
              <a:t>Pohled psychologů a psychiatrů se pak často liší, </a:t>
            </a:r>
            <a:br>
              <a:rPr lang="cs-CZ" dirty="0"/>
            </a:br>
            <a:r>
              <a:rPr lang="cs-CZ" dirty="0"/>
              <a:t>a to i terminologicky</a:t>
            </a:r>
          </a:p>
        </p:txBody>
      </p:sp>
    </p:spTree>
    <p:extLst>
      <p:ext uri="{BB962C8B-B14F-4D97-AF65-F5344CB8AC3E}">
        <p14:creationId xmlns:p14="http://schemas.microsoft.com/office/powerpoint/2010/main" val="40002568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p:cNvSpPr>
            <a:spLocks noGrp="1" noChangeArrowheads="1"/>
          </p:cNvSpPr>
          <p:nvPr>
            <p:ph type="title"/>
          </p:nvPr>
        </p:nvSpPr>
        <p:spPr>
          <a:xfrm>
            <a:off x="762000" y="5085184"/>
            <a:ext cx="6781800" cy="1087016"/>
          </a:xfrm>
        </p:spPr>
        <p:txBody>
          <a:bodyPr/>
          <a:lstStyle/>
          <a:p>
            <a:pPr algn="ctr"/>
            <a:r>
              <a:rPr lang="cs-CZ" altLang="cs-CZ" dirty="0"/>
              <a:t>Abnormální osobnosti</a:t>
            </a:r>
            <a:endParaRPr lang="en-US" altLang="cs-CZ" dirty="0"/>
          </a:p>
        </p:txBody>
      </p:sp>
      <p:sp>
        <p:nvSpPr>
          <p:cNvPr id="607235" name="Rectangle 3"/>
          <p:cNvSpPr>
            <a:spLocks noGrp="1" noChangeArrowheads="1"/>
          </p:cNvSpPr>
          <p:nvPr>
            <p:ph type="body" idx="1"/>
          </p:nvPr>
        </p:nvSpPr>
        <p:spPr>
          <a:xfrm>
            <a:off x="899592" y="476673"/>
            <a:ext cx="8077200" cy="4608512"/>
          </a:xfrm>
        </p:spPr>
        <p:txBody>
          <a:bodyPr/>
          <a:lstStyle/>
          <a:p>
            <a:r>
              <a:rPr lang="cs-CZ" altLang="cs-CZ" sz="2400" dirty="0">
                <a:solidFill>
                  <a:schemeClr val="accent1"/>
                </a:solidFill>
                <a:effectLst/>
              </a:rPr>
              <a:t>akcentovaná osobnost</a:t>
            </a:r>
            <a:r>
              <a:rPr lang="cs-CZ" altLang="cs-CZ" sz="2400" b="1" dirty="0">
                <a:effectLst/>
              </a:rPr>
              <a:t> </a:t>
            </a:r>
            <a:r>
              <a:rPr lang="cs-CZ" altLang="cs-CZ" sz="2400" dirty="0">
                <a:effectLst/>
              </a:rPr>
              <a:t>– výrazněji vyvinut určitý osobnostní rys (nevzdaluje se příliš od normy, např. výbušnost, zranitelnost…)</a:t>
            </a:r>
          </a:p>
          <a:p>
            <a:r>
              <a:rPr lang="cs-CZ" altLang="cs-CZ" sz="2400" dirty="0">
                <a:solidFill>
                  <a:schemeClr val="accent1"/>
                </a:solidFill>
                <a:effectLst/>
              </a:rPr>
              <a:t>deprivovaná osobnost</a:t>
            </a:r>
            <a:r>
              <a:rPr lang="cs-CZ" altLang="cs-CZ" sz="2400" b="1" dirty="0">
                <a:effectLst/>
              </a:rPr>
              <a:t> </a:t>
            </a:r>
            <a:r>
              <a:rPr lang="cs-CZ" altLang="cs-CZ" sz="2400" dirty="0">
                <a:effectLst/>
              </a:rPr>
              <a:t>– vývoj pod nedostatkem emočních složek – potlačené emoční vnímání – citová chudost – neschopnost vyjádřit vřelé city (je základem u anetických lidí)</a:t>
            </a:r>
          </a:p>
          <a:p>
            <a:r>
              <a:rPr lang="cs-CZ" altLang="cs-CZ" dirty="0" err="1">
                <a:solidFill>
                  <a:schemeClr val="accent1"/>
                </a:solidFill>
              </a:rPr>
              <a:t>depravovaná</a:t>
            </a:r>
            <a:r>
              <a:rPr lang="cs-CZ" altLang="cs-CZ" b="1" dirty="0"/>
              <a:t>  </a:t>
            </a:r>
            <a:r>
              <a:rPr lang="cs-CZ" altLang="cs-CZ" dirty="0"/>
              <a:t>– nežijí podle obvyklých norem běžného soužití, delikventi, asociální chování (žijí mimo normu, ale bez trestné činnosti), drogově závislí aj.</a:t>
            </a:r>
          </a:p>
          <a:p>
            <a:r>
              <a:rPr lang="cs-CZ" altLang="cs-CZ" dirty="0">
                <a:solidFill>
                  <a:schemeClr val="accent1"/>
                </a:solidFill>
              </a:rPr>
              <a:t>primitivní</a:t>
            </a:r>
            <a:r>
              <a:rPr lang="cs-CZ" altLang="cs-CZ" b="1" dirty="0"/>
              <a:t> </a:t>
            </a:r>
            <a:r>
              <a:rPr lang="cs-CZ" altLang="cs-CZ" dirty="0"/>
              <a:t>– jednoduché vzorce chování, nižší rozumové schopnosti, nedostatečná výchova, výuka, socializace</a:t>
            </a:r>
          </a:p>
          <a:p>
            <a:endParaRPr lang="cs-CZ" altLang="cs-CZ" sz="2400" dirty="0">
              <a:effectLst/>
            </a:endParaRPr>
          </a:p>
        </p:txBody>
      </p:sp>
    </p:spTree>
    <p:extLst>
      <p:ext uri="{BB962C8B-B14F-4D97-AF65-F5344CB8AC3E}">
        <p14:creationId xmlns:p14="http://schemas.microsoft.com/office/powerpoint/2010/main" val="27177194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3" name="Rectangle 3"/>
          <p:cNvSpPr>
            <a:spLocks noGrp="1" noChangeArrowheads="1"/>
          </p:cNvSpPr>
          <p:nvPr>
            <p:ph type="body" idx="1"/>
          </p:nvPr>
        </p:nvSpPr>
        <p:spPr>
          <a:xfrm>
            <a:off x="683568" y="620688"/>
            <a:ext cx="7632848" cy="4536504"/>
          </a:xfrm>
        </p:spPr>
        <p:txBody>
          <a:bodyPr>
            <a:normAutofit/>
          </a:bodyPr>
          <a:lstStyle/>
          <a:p>
            <a:r>
              <a:rPr lang="cs-CZ" altLang="cs-CZ" sz="2000" dirty="0">
                <a:solidFill>
                  <a:schemeClr val="accent1"/>
                </a:solidFill>
                <a:effectLst/>
              </a:rPr>
              <a:t>dezintegrace</a:t>
            </a:r>
            <a:r>
              <a:rPr lang="cs-CZ" altLang="cs-CZ" sz="2000" b="1" dirty="0">
                <a:effectLst/>
              </a:rPr>
              <a:t> </a:t>
            </a:r>
            <a:r>
              <a:rPr lang="cs-CZ" altLang="cs-CZ" sz="2000" dirty="0">
                <a:effectLst/>
              </a:rPr>
              <a:t>– rozpad osobnosti, nejzávažnější porucha, jednotlivé složky osobnosti se uvolňují, všechny kvality psychiky postiženy, ztrácí kontakt  s minulostí i přítomností, změna ve vývoji povahy, neadekvátní reakce (např. schizofrenie, demence, organické onemocnění CNS)</a:t>
            </a:r>
          </a:p>
          <a:p>
            <a:r>
              <a:rPr lang="cs-CZ" altLang="cs-CZ" sz="2000" dirty="0">
                <a:solidFill>
                  <a:schemeClr val="accent1"/>
                </a:solidFill>
                <a:effectLst/>
              </a:rPr>
              <a:t>transformace</a:t>
            </a:r>
            <a:r>
              <a:rPr lang="cs-CZ" altLang="cs-CZ" sz="2000" b="1" dirty="0">
                <a:effectLst/>
              </a:rPr>
              <a:t> </a:t>
            </a:r>
            <a:r>
              <a:rPr lang="cs-CZ" altLang="cs-CZ" sz="2000" dirty="0">
                <a:effectLst/>
              </a:rPr>
              <a:t>– trvalá přesvědčenost, že je někým jiným, vzácná, závažná, člověk ignoruje svou identitu, nevývratné přesvědčení</a:t>
            </a:r>
          </a:p>
          <a:p>
            <a:r>
              <a:rPr lang="cs-CZ" altLang="cs-CZ" sz="2000" dirty="0">
                <a:solidFill>
                  <a:schemeClr val="accent1"/>
                </a:solidFill>
                <a:effectLst/>
              </a:rPr>
              <a:t>alterace</a:t>
            </a:r>
            <a:r>
              <a:rPr lang="cs-CZ" altLang="cs-CZ" sz="2000" b="1" dirty="0">
                <a:effectLst/>
              </a:rPr>
              <a:t> </a:t>
            </a:r>
            <a:r>
              <a:rPr lang="cs-CZ" altLang="cs-CZ" sz="2000" dirty="0">
                <a:effectLst/>
              </a:rPr>
              <a:t>– mnohočetná nebo disociovaná osobnost, žije sám za sebe se všemi vzpomínkami, v přechodném období je jako někým jiným, většinou se vrátí k normálu, obvykle si druhý život nepamatuje, náhlá ztráta původní identity, po určitou dobu žije v jiné identitě (přechody si neuvědomuje), vzácná</a:t>
            </a:r>
          </a:p>
        </p:txBody>
      </p:sp>
      <p:sp>
        <p:nvSpPr>
          <p:cNvPr id="609284" name="Rectangle 4"/>
          <p:cNvSpPr>
            <a:spLocks noGrp="1" noChangeArrowheads="1"/>
          </p:cNvSpPr>
          <p:nvPr>
            <p:ph type="title"/>
          </p:nvPr>
        </p:nvSpPr>
        <p:spPr>
          <a:xfrm>
            <a:off x="762000" y="5157192"/>
            <a:ext cx="6781800" cy="1015008"/>
          </a:xfrm>
          <a:noFill/>
          <a:ln/>
        </p:spPr>
        <p:txBody>
          <a:bodyPr/>
          <a:lstStyle/>
          <a:p>
            <a:pPr algn="ctr"/>
            <a:r>
              <a:rPr lang="cs-CZ" altLang="cs-CZ" dirty="0"/>
              <a:t>Abnormální osobnosti</a:t>
            </a:r>
            <a:endParaRPr lang="en-US" altLang="cs-CZ" dirty="0"/>
          </a:p>
        </p:txBody>
      </p:sp>
    </p:spTree>
    <p:extLst>
      <p:ext uri="{BB962C8B-B14F-4D97-AF65-F5344CB8AC3E}">
        <p14:creationId xmlns:p14="http://schemas.microsoft.com/office/powerpoint/2010/main" val="22924925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Abnormální osobnost jako diagnóza</a:t>
            </a:r>
          </a:p>
        </p:txBody>
      </p:sp>
      <p:sp>
        <p:nvSpPr>
          <p:cNvPr id="3" name="Zástupný symbol pro obsah 2"/>
          <p:cNvSpPr>
            <a:spLocks noGrp="1"/>
          </p:cNvSpPr>
          <p:nvPr>
            <p:ph idx="1"/>
          </p:nvPr>
        </p:nvSpPr>
        <p:spPr/>
        <p:txBody>
          <a:bodyPr/>
          <a:lstStyle/>
          <a:p>
            <a:r>
              <a:rPr lang="cs-CZ" dirty="0"/>
              <a:t>Dříve se označovaly termínem „psychopatie“ a jejich nositelé jako „psychopati“</a:t>
            </a:r>
          </a:p>
          <a:p>
            <a:r>
              <a:rPr lang="cs-CZ" dirty="0"/>
              <a:t>Tyto termíny pronikly do běžné mluvy a staly se urážlivými a proto se dále v oficiální terminologii nepoužívají</a:t>
            </a:r>
          </a:p>
          <a:p>
            <a:r>
              <a:rPr lang="cs-CZ" dirty="0"/>
              <a:t>Současný termín zní </a:t>
            </a:r>
            <a:r>
              <a:rPr lang="cs-CZ" b="1" dirty="0"/>
              <a:t>PORUCHA OSOBNOSTI</a:t>
            </a:r>
          </a:p>
          <a:p>
            <a:pPr lvl="1"/>
            <a:r>
              <a:rPr lang="cs-CZ" dirty="0"/>
              <a:t>anglicky</a:t>
            </a:r>
            <a:r>
              <a:rPr lang="cs-CZ" b="1" dirty="0"/>
              <a:t> „personality </a:t>
            </a:r>
            <a:r>
              <a:rPr lang="cs-CZ" b="1" dirty="0" err="1"/>
              <a:t>disorder</a:t>
            </a:r>
            <a:r>
              <a:rPr lang="cs-CZ" b="1" dirty="0"/>
              <a:t>“ (PD)</a:t>
            </a:r>
          </a:p>
          <a:p>
            <a:r>
              <a:rPr lang="cs-CZ" dirty="0"/>
              <a:t>Pro konkrétní poruchu se přidává přídavné jméno (jaká porucha osobnosti?)</a:t>
            </a:r>
          </a:p>
        </p:txBody>
      </p:sp>
    </p:spTree>
    <p:extLst>
      <p:ext uri="{BB962C8B-B14F-4D97-AF65-F5344CB8AC3E}">
        <p14:creationId xmlns:p14="http://schemas.microsoft.com/office/powerpoint/2010/main" val="22472176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Poruchy osobnosti</a:t>
            </a:r>
          </a:p>
        </p:txBody>
      </p:sp>
      <p:sp>
        <p:nvSpPr>
          <p:cNvPr id="3" name="Zástupný symbol pro obsah 2"/>
          <p:cNvSpPr>
            <a:spLocks noGrp="1"/>
          </p:cNvSpPr>
          <p:nvPr>
            <p:ph idx="1"/>
          </p:nvPr>
        </p:nvSpPr>
        <p:spPr/>
        <p:txBody>
          <a:bodyPr>
            <a:normAutofit fontScale="92500" lnSpcReduction="10000"/>
          </a:bodyPr>
          <a:lstStyle/>
          <a:p>
            <a:r>
              <a:rPr lang="cs-CZ" b="1" dirty="0"/>
              <a:t>Obecná kritéria pro poruchu osobnosti:</a:t>
            </a:r>
          </a:p>
          <a:p>
            <a:pPr lvl="1"/>
            <a:r>
              <a:rPr lang="cs-CZ" dirty="0"/>
              <a:t>Přetrvávající vzorec prožívání a chování, který se nápadně liší </a:t>
            </a:r>
            <a:br>
              <a:rPr lang="cs-CZ" dirty="0"/>
            </a:br>
            <a:r>
              <a:rPr lang="cs-CZ" dirty="0"/>
              <a:t>od očekávání v dané kultuře. Tento vzorec je přítomný alespoň </a:t>
            </a:r>
            <a:br>
              <a:rPr lang="cs-CZ" dirty="0"/>
            </a:br>
            <a:r>
              <a:rPr lang="cs-CZ" dirty="0"/>
              <a:t>ve dvou oblastech: kognice, afekt, interpersonální fungování, kontrola impulzů</a:t>
            </a:r>
          </a:p>
          <a:p>
            <a:pPr lvl="1"/>
            <a:r>
              <a:rPr lang="cs-CZ" dirty="0"/>
              <a:t>Tento vzorec je rigidní a objevuje se napříč různými osobními </a:t>
            </a:r>
            <a:br>
              <a:rPr lang="cs-CZ" dirty="0"/>
            </a:br>
            <a:r>
              <a:rPr lang="cs-CZ" dirty="0"/>
              <a:t>i sociálními situacemi</a:t>
            </a:r>
          </a:p>
          <a:p>
            <a:pPr lvl="1"/>
            <a:r>
              <a:rPr lang="cs-CZ" dirty="0"/>
              <a:t>Je přítomen klinicky signifikantní </a:t>
            </a:r>
            <a:r>
              <a:rPr lang="cs-CZ" dirty="0" err="1"/>
              <a:t>distres</a:t>
            </a:r>
            <a:r>
              <a:rPr lang="cs-CZ" dirty="0"/>
              <a:t> nebo potíže </a:t>
            </a:r>
            <a:br>
              <a:rPr lang="cs-CZ" dirty="0"/>
            </a:br>
            <a:r>
              <a:rPr lang="cs-CZ" dirty="0"/>
              <a:t>v interpersonální, pracovní či jiné sféře života</a:t>
            </a:r>
          </a:p>
          <a:p>
            <a:pPr lvl="1"/>
            <a:r>
              <a:rPr lang="cs-CZ" dirty="0"/>
              <a:t>Projevy od věku pozdního dětství nebo adolescence</a:t>
            </a:r>
          </a:p>
          <a:p>
            <a:pPr lvl="1"/>
            <a:r>
              <a:rPr lang="cs-CZ" dirty="0"/>
              <a:t>Projevy nelze přiřadit jiné příčině, např. zneužívání návykových látek, traumatické události, poranění mozku apod.</a:t>
            </a:r>
          </a:p>
          <a:p>
            <a:endParaRPr lang="cs-CZ" dirty="0"/>
          </a:p>
        </p:txBody>
      </p:sp>
    </p:spTree>
    <p:extLst>
      <p:ext uri="{BB962C8B-B14F-4D97-AF65-F5344CB8AC3E}">
        <p14:creationId xmlns:p14="http://schemas.microsoft.com/office/powerpoint/2010/main" val="16751561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62744" y="5661248"/>
            <a:ext cx="8562528" cy="654968"/>
          </a:xfrm>
        </p:spPr>
        <p:txBody>
          <a:bodyPr>
            <a:normAutofit fontScale="90000"/>
          </a:bodyPr>
          <a:lstStyle/>
          <a:p>
            <a:r>
              <a:rPr lang="cs-CZ" dirty="0"/>
              <a:t>SPECIFICKÉ PORUCHY OSOBNOSTI</a:t>
            </a:r>
          </a:p>
        </p:txBody>
      </p:sp>
      <p:sp>
        <p:nvSpPr>
          <p:cNvPr id="3" name="Zástupný symbol pro obsah 2"/>
          <p:cNvSpPr>
            <a:spLocks noGrp="1"/>
          </p:cNvSpPr>
          <p:nvPr>
            <p:ph idx="1"/>
          </p:nvPr>
        </p:nvSpPr>
        <p:spPr>
          <a:xfrm>
            <a:off x="395536" y="404664"/>
            <a:ext cx="4572000" cy="5256584"/>
          </a:xfrm>
        </p:spPr>
        <p:txBody>
          <a:bodyPr>
            <a:normAutofit/>
          </a:bodyPr>
          <a:lstStyle/>
          <a:p>
            <a:pPr marL="0" indent="0">
              <a:buNone/>
            </a:pPr>
            <a:r>
              <a:rPr lang="cs-CZ" sz="2300" b="1" dirty="0"/>
              <a:t>MKN-10</a:t>
            </a:r>
          </a:p>
          <a:p>
            <a:r>
              <a:rPr lang="cs-CZ" sz="2300" dirty="0"/>
              <a:t>F60.0 Paranoidní PO</a:t>
            </a:r>
          </a:p>
          <a:p>
            <a:r>
              <a:rPr lang="cs-CZ" sz="2300" dirty="0"/>
              <a:t>F60.1 Schizoidní PO</a:t>
            </a:r>
          </a:p>
          <a:p>
            <a:r>
              <a:rPr lang="cs-CZ" sz="2300" dirty="0"/>
              <a:t>F60.2 Disociální PO</a:t>
            </a:r>
          </a:p>
          <a:p>
            <a:r>
              <a:rPr lang="cs-CZ" sz="2300" dirty="0"/>
              <a:t>F60.3 Emočně nestabilní PO</a:t>
            </a:r>
          </a:p>
          <a:p>
            <a:r>
              <a:rPr lang="cs-CZ" sz="2300" dirty="0"/>
              <a:t>F60.4 </a:t>
            </a:r>
            <a:r>
              <a:rPr lang="cs-CZ" sz="2300" dirty="0" err="1"/>
              <a:t>Histrionská</a:t>
            </a:r>
            <a:r>
              <a:rPr lang="cs-CZ" sz="2300" dirty="0"/>
              <a:t> PO</a:t>
            </a:r>
          </a:p>
          <a:p>
            <a:r>
              <a:rPr lang="cs-CZ" sz="2300" dirty="0"/>
              <a:t>F60.5 </a:t>
            </a:r>
            <a:r>
              <a:rPr lang="cs-CZ" sz="2300" dirty="0" err="1"/>
              <a:t>Anankastická</a:t>
            </a:r>
            <a:r>
              <a:rPr lang="cs-CZ" sz="2300" dirty="0"/>
              <a:t> PO</a:t>
            </a:r>
          </a:p>
          <a:p>
            <a:r>
              <a:rPr lang="cs-CZ" sz="2300" dirty="0"/>
              <a:t>F60.6 </a:t>
            </a:r>
            <a:r>
              <a:rPr lang="cs-CZ" sz="2300" dirty="0" err="1"/>
              <a:t>Anxiozní</a:t>
            </a:r>
            <a:r>
              <a:rPr lang="cs-CZ" sz="2300" dirty="0"/>
              <a:t> (vyhýbavá) PO</a:t>
            </a:r>
          </a:p>
          <a:p>
            <a:r>
              <a:rPr lang="cs-CZ" sz="2300" dirty="0"/>
              <a:t>F60.7 Závislá PO</a:t>
            </a:r>
          </a:p>
          <a:p>
            <a:r>
              <a:rPr lang="cs-CZ" sz="2300" dirty="0"/>
              <a:t>F60.8 Jiné: narcistická, </a:t>
            </a:r>
            <a:br>
              <a:rPr lang="cs-CZ" sz="2300" dirty="0"/>
            </a:br>
            <a:r>
              <a:rPr lang="cs-CZ" sz="2300" dirty="0"/>
              <a:t>pasivně-agresivní</a:t>
            </a:r>
          </a:p>
          <a:p>
            <a:r>
              <a:rPr lang="cs-CZ" sz="2300" dirty="0"/>
              <a:t>F61 Smíšené a jiné PO</a:t>
            </a:r>
          </a:p>
          <a:p>
            <a:endParaRPr lang="cs-CZ" sz="2300" dirty="0"/>
          </a:p>
        </p:txBody>
      </p:sp>
      <p:sp>
        <p:nvSpPr>
          <p:cNvPr id="4" name="TextovéPole 3"/>
          <p:cNvSpPr txBox="1"/>
          <p:nvPr/>
        </p:nvSpPr>
        <p:spPr>
          <a:xfrm>
            <a:off x="4644008" y="290547"/>
            <a:ext cx="4176464" cy="5370701"/>
          </a:xfrm>
          <a:prstGeom prst="rect">
            <a:avLst/>
          </a:prstGeom>
          <a:noFill/>
        </p:spPr>
        <p:txBody>
          <a:bodyPr wrap="square" rtlCol="0">
            <a:spAutoFit/>
          </a:bodyPr>
          <a:lstStyle/>
          <a:p>
            <a:pPr>
              <a:spcBef>
                <a:spcPts val="576"/>
              </a:spcBef>
              <a:buClr>
                <a:schemeClr val="accent1"/>
              </a:buClr>
            </a:pPr>
            <a:r>
              <a:rPr lang="cs-CZ" sz="2400" b="1" dirty="0"/>
              <a:t>DSM-V</a:t>
            </a:r>
          </a:p>
          <a:p>
            <a:pPr marL="285750" indent="-285750">
              <a:spcBef>
                <a:spcPts val="576"/>
              </a:spcBef>
              <a:buClr>
                <a:schemeClr val="accent1"/>
              </a:buClr>
              <a:buFont typeface="Arial" panose="020B0604020202020204" pitchFamily="34" charset="0"/>
              <a:buChar char="•"/>
            </a:pPr>
            <a:r>
              <a:rPr lang="cs-CZ" sz="2400" dirty="0"/>
              <a:t>Paranoidní PO</a:t>
            </a:r>
          </a:p>
          <a:p>
            <a:pPr marL="285750" indent="-285750">
              <a:spcBef>
                <a:spcPts val="576"/>
              </a:spcBef>
              <a:buClr>
                <a:schemeClr val="accent1"/>
              </a:buClr>
              <a:buFont typeface="Arial" panose="020B0604020202020204" pitchFamily="34" charset="0"/>
              <a:buChar char="•"/>
            </a:pPr>
            <a:r>
              <a:rPr lang="cs-CZ" sz="2400" dirty="0"/>
              <a:t>Schizoidní PO</a:t>
            </a:r>
          </a:p>
          <a:p>
            <a:pPr marL="285750" indent="-285750">
              <a:spcBef>
                <a:spcPts val="576"/>
              </a:spcBef>
              <a:buClr>
                <a:schemeClr val="accent1"/>
              </a:buClr>
              <a:buFont typeface="Arial" panose="020B0604020202020204" pitchFamily="34" charset="0"/>
              <a:buChar char="•"/>
            </a:pPr>
            <a:r>
              <a:rPr lang="cs-CZ" sz="2400" dirty="0"/>
              <a:t>Antisociální PO</a:t>
            </a:r>
          </a:p>
          <a:p>
            <a:pPr marL="285750" indent="-285750">
              <a:spcBef>
                <a:spcPts val="576"/>
              </a:spcBef>
              <a:buClr>
                <a:schemeClr val="accent1"/>
              </a:buClr>
              <a:buFont typeface="Arial" panose="020B0604020202020204" pitchFamily="34" charset="0"/>
              <a:buChar char="•"/>
            </a:pPr>
            <a:r>
              <a:rPr lang="cs-CZ" sz="2400" dirty="0"/>
              <a:t>Hraniční PO</a:t>
            </a:r>
          </a:p>
          <a:p>
            <a:pPr marL="285750" indent="-285750">
              <a:spcBef>
                <a:spcPts val="576"/>
              </a:spcBef>
              <a:buClr>
                <a:schemeClr val="accent1"/>
              </a:buClr>
              <a:buFont typeface="Arial" panose="020B0604020202020204" pitchFamily="34" charset="0"/>
              <a:buChar char="•"/>
            </a:pPr>
            <a:r>
              <a:rPr lang="cs-CZ" sz="2400" dirty="0" err="1"/>
              <a:t>Histrionská</a:t>
            </a:r>
            <a:r>
              <a:rPr lang="cs-CZ" sz="2400" dirty="0"/>
              <a:t> PO</a:t>
            </a:r>
          </a:p>
          <a:p>
            <a:pPr marL="285750" indent="-285750">
              <a:spcBef>
                <a:spcPts val="576"/>
              </a:spcBef>
              <a:buClr>
                <a:schemeClr val="accent1"/>
              </a:buClr>
              <a:buFont typeface="Arial" panose="020B0604020202020204" pitchFamily="34" charset="0"/>
              <a:buChar char="•"/>
            </a:pPr>
            <a:r>
              <a:rPr lang="cs-CZ" sz="2400" dirty="0"/>
              <a:t>Obsedantně-kompulzivní PO</a:t>
            </a:r>
          </a:p>
          <a:p>
            <a:pPr marL="285750" indent="-285750">
              <a:spcBef>
                <a:spcPts val="576"/>
              </a:spcBef>
              <a:buClr>
                <a:schemeClr val="accent1"/>
              </a:buClr>
              <a:buFont typeface="Arial" panose="020B0604020202020204" pitchFamily="34" charset="0"/>
              <a:buChar char="•"/>
            </a:pPr>
            <a:r>
              <a:rPr lang="cs-CZ" sz="2400" dirty="0"/>
              <a:t>Vyhýbavá PO</a:t>
            </a:r>
          </a:p>
          <a:p>
            <a:pPr marL="285750" indent="-285750">
              <a:spcBef>
                <a:spcPts val="576"/>
              </a:spcBef>
              <a:buClr>
                <a:schemeClr val="accent1"/>
              </a:buClr>
              <a:buFont typeface="Arial" panose="020B0604020202020204" pitchFamily="34" charset="0"/>
              <a:buChar char="•"/>
            </a:pPr>
            <a:r>
              <a:rPr lang="cs-CZ" sz="2400" dirty="0"/>
              <a:t>Závislá PO</a:t>
            </a:r>
          </a:p>
          <a:p>
            <a:pPr marL="285750" indent="-285750">
              <a:spcBef>
                <a:spcPts val="576"/>
              </a:spcBef>
              <a:buClr>
                <a:schemeClr val="accent1"/>
              </a:buClr>
              <a:buFont typeface="Arial" panose="020B0604020202020204" pitchFamily="34" charset="0"/>
              <a:buChar char="•"/>
            </a:pPr>
            <a:r>
              <a:rPr lang="cs-CZ" sz="2400" dirty="0" err="1"/>
              <a:t>Schizotypní</a:t>
            </a:r>
            <a:r>
              <a:rPr lang="cs-CZ" sz="2400" dirty="0"/>
              <a:t> PO</a:t>
            </a:r>
          </a:p>
          <a:p>
            <a:pPr marL="285750" indent="-285750">
              <a:spcBef>
                <a:spcPts val="576"/>
              </a:spcBef>
              <a:buClr>
                <a:schemeClr val="accent1"/>
              </a:buClr>
              <a:buFont typeface="Arial" panose="020B0604020202020204" pitchFamily="34" charset="0"/>
              <a:buChar char="•"/>
            </a:pPr>
            <a:r>
              <a:rPr lang="cs-CZ" sz="2400" dirty="0"/>
              <a:t>Narcistická PO</a:t>
            </a:r>
          </a:p>
          <a:p>
            <a:pPr>
              <a:spcBef>
                <a:spcPts val="576"/>
              </a:spcBef>
            </a:pPr>
            <a:endParaRPr lang="cs-CZ" sz="2400" dirty="0"/>
          </a:p>
        </p:txBody>
      </p:sp>
    </p:spTree>
    <p:extLst>
      <p:ext uri="{BB962C8B-B14F-4D97-AF65-F5344CB8AC3E}">
        <p14:creationId xmlns:p14="http://schemas.microsoft.com/office/powerpoint/2010/main" val="2504956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4572000"/>
            <a:ext cx="7986464" cy="1600200"/>
          </a:xfrm>
        </p:spPr>
        <p:txBody>
          <a:bodyPr>
            <a:normAutofit/>
          </a:bodyPr>
          <a:lstStyle/>
          <a:p>
            <a:r>
              <a:rPr lang="cs-CZ" sz="4400" dirty="0"/>
              <a:t>F64: Poruchy pohlavní identity</a:t>
            </a:r>
          </a:p>
        </p:txBody>
      </p:sp>
      <p:sp>
        <p:nvSpPr>
          <p:cNvPr id="3" name="Zástupný symbol pro obsah 2"/>
          <p:cNvSpPr>
            <a:spLocks noGrp="1"/>
          </p:cNvSpPr>
          <p:nvPr>
            <p:ph idx="1"/>
          </p:nvPr>
        </p:nvSpPr>
        <p:spPr>
          <a:xfrm>
            <a:off x="762000" y="685800"/>
            <a:ext cx="7543800" cy="4471392"/>
          </a:xfrm>
        </p:spPr>
        <p:txBody>
          <a:bodyPr/>
          <a:lstStyle/>
          <a:p>
            <a:r>
              <a:rPr lang="cs-CZ" dirty="0"/>
              <a:t>F64.0 Transsexualismus</a:t>
            </a:r>
          </a:p>
          <a:p>
            <a:r>
              <a:rPr lang="cs-CZ" dirty="0"/>
              <a:t>F64.1 Transvestitismus</a:t>
            </a:r>
          </a:p>
          <a:p>
            <a:r>
              <a:rPr lang="cs-CZ" dirty="0"/>
              <a:t>F64.2 Porucha pohlavní identity v dětství</a:t>
            </a:r>
          </a:p>
          <a:p>
            <a:endParaRPr lang="cs-CZ" dirty="0"/>
          </a:p>
        </p:txBody>
      </p:sp>
    </p:spTree>
    <p:extLst>
      <p:ext uri="{BB962C8B-B14F-4D97-AF65-F5344CB8AC3E}">
        <p14:creationId xmlns:p14="http://schemas.microsoft.com/office/powerpoint/2010/main" val="17619775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5229200"/>
            <a:ext cx="6781800" cy="943000"/>
          </a:xfrm>
        </p:spPr>
        <p:txBody>
          <a:bodyPr/>
          <a:lstStyle/>
          <a:p>
            <a:r>
              <a:rPr lang="cs-CZ" dirty="0"/>
              <a:t>CLUSTERY DLE DSM-V</a:t>
            </a:r>
          </a:p>
        </p:txBody>
      </p:sp>
      <p:sp>
        <p:nvSpPr>
          <p:cNvPr id="3" name="Zástupný symbol pro obsah 2"/>
          <p:cNvSpPr>
            <a:spLocks noGrp="1"/>
          </p:cNvSpPr>
          <p:nvPr>
            <p:ph idx="1"/>
          </p:nvPr>
        </p:nvSpPr>
        <p:spPr>
          <a:xfrm>
            <a:off x="762000" y="685800"/>
            <a:ext cx="7543800" cy="4615408"/>
          </a:xfrm>
        </p:spPr>
        <p:txBody>
          <a:bodyPr>
            <a:normAutofit fontScale="92500" lnSpcReduction="10000"/>
          </a:bodyPr>
          <a:lstStyle/>
          <a:p>
            <a:r>
              <a:rPr lang="cs-CZ" dirty="0"/>
              <a:t>Pragmatické dělení na 3 clustery („třídy“)</a:t>
            </a:r>
          </a:p>
          <a:p>
            <a:pPr lvl="1"/>
            <a:r>
              <a:rPr lang="cs-CZ" dirty="0"/>
              <a:t>Cluster A: podivínské, excentrické</a:t>
            </a:r>
          </a:p>
          <a:p>
            <a:pPr lvl="2"/>
            <a:r>
              <a:rPr lang="cs-CZ" dirty="0"/>
              <a:t>Paranoidní porucha osobnosti</a:t>
            </a:r>
          </a:p>
          <a:p>
            <a:pPr lvl="2"/>
            <a:r>
              <a:rPr lang="cs-CZ" dirty="0"/>
              <a:t>Schizoidní porucha osobnosti</a:t>
            </a:r>
          </a:p>
          <a:p>
            <a:pPr lvl="2"/>
            <a:r>
              <a:rPr lang="cs-CZ" dirty="0"/>
              <a:t>(</a:t>
            </a:r>
            <a:r>
              <a:rPr lang="cs-CZ" dirty="0" err="1"/>
              <a:t>Schizotypní</a:t>
            </a:r>
            <a:r>
              <a:rPr lang="cs-CZ" dirty="0"/>
              <a:t> porucha osobnosti)</a:t>
            </a:r>
          </a:p>
          <a:p>
            <a:pPr lvl="1"/>
            <a:r>
              <a:rPr lang="cs-CZ" dirty="0"/>
              <a:t>Cluster B: dramatické, emocionální a nestálé</a:t>
            </a:r>
          </a:p>
          <a:p>
            <a:pPr lvl="2"/>
            <a:r>
              <a:rPr lang="cs-CZ" dirty="0" err="1"/>
              <a:t>Dissociální</a:t>
            </a:r>
            <a:r>
              <a:rPr lang="cs-CZ" dirty="0"/>
              <a:t> (antisociální) porucha osobnosti</a:t>
            </a:r>
          </a:p>
          <a:p>
            <a:pPr lvl="2"/>
            <a:r>
              <a:rPr lang="cs-CZ" dirty="0"/>
              <a:t>Hraniční (</a:t>
            </a:r>
            <a:r>
              <a:rPr lang="cs-CZ" dirty="0" err="1"/>
              <a:t>borderline</a:t>
            </a:r>
            <a:r>
              <a:rPr lang="cs-CZ" dirty="0"/>
              <a:t>) porucha osobnosti</a:t>
            </a:r>
          </a:p>
          <a:p>
            <a:pPr lvl="2"/>
            <a:r>
              <a:rPr lang="cs-CZ" dirty="0" err="1"/>
              <a:t>Histriónská</a:t>
            </a:r>
            <a:r>
              <a:rPr lang="cs-CZ" dirty="0"/>
              <a:t> porucha osobnosti</a:t>
            </a:r>
          </a:p>
          <a:p>
            <a:pPr lvl="2"/>
            <a:r>
              <a:rPr lang="cs-CZ" dirty="0"/>
              <a:t>Narcistická porucha osobnosti</a:t>
            </a:r>
          </a:p>
          <a:p>
            <a:pPr lvl="1"/>
            <a:r>
              <a:rPr lang="cs-CZ" dirty="0"/>
              <a:t>Cluster C: úzkostné, bázlivé</a:t>
            </a:r>
          </a:p>
          <a:p>
            <a:pPr lvl="2"/>
            <a:r>
              <a:rPr lang="cs-CZ" dirty="0"/>
              <a:t>Vyhýbavá porucha osobnosti</a:t>
            </a:r>
          </a:p>
          <a:p>
            <a:pPr lvl="2"/>
            <a:r>
              <a:rPr lang="cs-CZ" dirty="0"/>
              <a:t>Závislá porucha osobnosti</a:t>
            </a:r>
          </a:p>
          <a:p>
            <a:pPr lvl="2"/>
            <a:r>
              <a:rPr lang="cs-CZ" dirty="0" err="1"/>
              <a:t>Anakastická</a:t>
            </a:r>
            <a:r>
              <a:rPr lang="cs-CZ" dirty="0"/>
              <a:t> (obsedantně-kompulzivní) porucha osobnosti</a:t>
            </a:r>
          </a:p>
          <a:p>
            <a:pPr marL="640080" lvl="2" indent="0">
              <a:buNone/>
            </a:pPr>
            <a:endParaRPr lang="cs-CZ" dirty="0"/>
          </a:p>
        </p:txBody>
      </p:sp>
    </p:spTree>
    <p:extLst>
      <p:ext uri="{BB962C8B-B14F-4D97-AF65-F5344CB8AC3E}">
        <p14:creationId xmlns:p14="http://schemas.microsoft.com/office/powerpoint/2010/main" val="28190148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2" name="Rectangle 2"/>
          <p:cNvSpPr>
            <a:spLocks noGrp="1" noChangeArrowheads="1"/>
          </p:cNvSpPr>
          <p:nvPr>
            <p:ph type="title"/>
          </p:nvPr>
        </p:nvSpPr>
        <p:spPr>
          <a:xfrm>
            <a:off x="539552" y="5013176"/>
            <a:ext cx="8424935" cy="1139825"/>
          </a:xfrm>
        </p:spPr>
        <p:txBody>
          <a:bodyPr>
            <a:normAutofit fontScale="90000"/>
          </a:bodyPr>
          <a:lstStyle/>
          <a:p>
            <a:r>
              <a:rPr lang="cs-CZ" altLang="cs-CZ" dirty="0"/>
              <a:t>Paranoidní porucha osobnosti</a:t>
            </a:r>
          </a:p>
        </p:txBody>
      </p:sp>
      <p:sp>
        <p:nvSpPr>
          <p:cNvPr id="798723" name="Rectangle 3"/>
          <p:cNvSpPr>
            <a:spLocks noGrp="1" noChangeArrowheads="1"/>
          </p:cNvSpPr>
          <p:nvPr>
            <p:ph type="body" idx="1"/>
          </p:nvPr>
        </p:nvSpPr>
        <p:spPr>
          <a:xfrm>
            <a:off x="612450" y="476672"/>
            <a:ext cx="7703966" cy="4104456"/>
          </a:xfrm>
        </p:spPr>
        <p:txBody>
          <a:bodyPr>
            <a:normAutofit/>
          </a:bodyPr>
          <a:lstStyle/>
          <a:p>
            <a:r>
              <a:rPr lang="cs-CZ" altLang="cs-CZ" sz="2000" dirty="0"/>
              <a:t>též </a:t>
            </a:r>
            <a:r>
              <a:rPr lang="cs-CZ" altLang="cs-CZ" sz="2000" dirty="0" err="1"/>
              <a:t>kveluratorní</a:t>
            </a:r>
            <a:r>
              <a:rPr lang="cs-CZ" altLang="cs-CZ" sz="2000" dirty="0"/>
              <a:t>, fanatická:</a:t>
            </a:r>
          </a:p>
          <a:p>
            <a:r>
              <a:rPr lang="cs-CZ" altLang="cs-CZ" sz="2000" dirty="0"/>
              <a:t>povaha málo společenská, nedůtklivá a vztahovačná, s malým smyslem pro humor, se sklonem vyvolávat konflikty; nadměrná citlivost na nezdary, na domnělé urážky, trvalá tendence k zášti</a:t>
            </a:r>
          </a:p>
          <a:p>
            <a:pPr>
              <a:lnSpc>
                <a:spcPct val="95000"/>
              </a:lnSpc>
            </a:pPr>
            <a:r>
              <a:rPr lang="cs-CZ" altLang="cs-CZ" sz="2000" dirty="0"/>
              <a:t>neodůvodněná podezíravost a z ní vyplývající tendence nesprávně interpretovat konání druhých jako ohrožující - agresivní </a:t>
            </a:r>
          </a:p>
          <a:p>
            <a:pPr>
              <a:lnSpc>
                <a:spcPct val="95000"/>
              </a:lnSpc>
            </a:pPr>
            <a:r>
              <a:rPr lang="cs-CZ" altLang="cs-CZ" sz="2000" dirty="0"/>
              <a:t>dožadování se svých domnělých práv</a:t>
            </a:r>
          </a:p>
          <a:p>
            <a:r>
              <a:rPr lang="cs-CZ" altLang="cs-CZ" sz="2000" b="1" dirty="0"/>
              <a:t>Jádrová přesvědčení: Jsem zranitelný, ale ostražitý. Ostatní jsou zlomyslní a zlí, jde jim jen o jejich zájmy.</a:t>
            </a:r>
          </a:p>
          <a:p>
            <a:r>
              <a:rPr lang="cs-CZ" altLang="cs-CZ" sz="2000" b="1" dirty="0"/>
              <a:t>rozvinuté strategie (RS): nedůvěra, podezíravost</a:t>
            </a:r>
          </a:p>
          <a:p>
            <a:r>
              <a:rPr lang="cs-CZ" altLang="cs-CZ" sz="2000" b="1" dirty="0"/>
              <a:t>nedostatečně rozvinuté strategie (NRS): důvěra, smysl pro humor</a:t>
            </a:r>
            <a:endParaRPr lang="cs-CZ" altLang="cs-CZ" sz="2000" dirty="0"/>
          </a:p>
          <a:p>
            <a:endParaRPr lang="cs-CZ" altLang="cs-CZ" sz="2000" dirty="0"/>
          </a:p>
        </p:txBody>
      </p:sp>
    </p:spTree>
    <p:extLst>
      <p:ext uri="{BB962C8B-B14F-4D97-AF65-F5344CB8AC3E}">
        <p14:creationId xmlns:p14="http://schemas.microsoft.com/office/powerpoint/2010/main" val="7901970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Rectangle 2"/>
          <p:cNvSpPr>
            <a:spLocks noGrp="1" noChangeArrowheads="1"/>
          </p:cNvSpPr>
          <p:nvPr>
            <p:ph type="title"/>
          </p:nvPr>
        </p:nvSpPr>
        <p:spPr>
          <a:xfrm>
            <a:off x="762000" y="5085184"/>
            <a:ext cx="8202488" cy="1087016"/>
          </a:xfrm>
        </p:spPr>
        <p:txBody>
          <a:bodyPr>
            <a:normAutofit fontScale="90000"/>
          </a:bodyPr>
          <a:lstStyle/>
          <a:p>
            <a:r>
              <a:rPr lang="cs-CZ" altLang="cs-CZ" dirty="0"/>
              <a:t>Paranoidní porucha osobnosti</a:t>
            </a:r>
            <a:endParaRPr lang="en-US" altLang="cs-CZ" dirty="0"/>
          </a:p>
        </p:txBody>
      </p:sp>
      <p:sp>
        <p:nvSpPr>
          <p:cNvPr id="799747" name="Rectangle 3"/>
          <p:cNvSpPr>
            <a:spLocks noGrp="1" noChangeArrowheads="1"/>
          </p:cNvSpPr>
          <p:nvPr>
            <p:ph type="body" idx="1"/>
          </p:nvPr>
        </p:nvSpPr>
        <p:spPr>
          <a:xfrm>
            <a:off x="827584" y="476672"/>
            <a:ext cx="7488832" cy="3672408"/>
          </a:xfrm>
        </p:spPr>
        <p:txBody>
          <a:bodyPr>
            <a:normAutofit/>
          </a:bodyPr>
          <a:lstStyle/>
          <a:p>
            <a:pPr>
              <a:lnSpc>
                <a:spcPct val="95000"/>
              </a:lnSpc>
            </a:pPr>
            <a:r>
              <a:rPr lang="cs-CZ" altLang="cs-CZ" sz="2000" dirty="0"/>
              <a:t>neustále se brání pomyslným útokům na jejich existenci</a:t>
            </a:r>
          </a:p>
          <a:p>
            <a:pPr>
              <a:lnSpc>
                <a:spcPct val="95000"/>
              </a:lnSpc>
            </a:pPr>
            <a:r>
              <a:rPr lang="cs-CZ" altLang="cs-CZ" sz="2000" dirty="0"/>
              <a:t>při potížích pak zcela </a:t>
            </a:r>
            <a:r>
              <a:rPr lang="cs-CZ" altLang="cs-CZ" sz="2000" b="1" dirty="0"/>
              <a:t>nepřiměřené reakce</a:t>
            </a:r>
            <a:endParaRPr lang="cs-CZ" altLang="cs-CZ" sz="2000" dirty="0"/>
          </a:p>
          <a:p>
            <a:pPr>
              <a:lnSpc>
                <a:spcPct val="95000"/>
              </a:lnSpc>
            </a:pPr>
            <a:r>
              <a:rPr lang="cs-CZ" altLang="cs-CZ" sz="2000" dirty="0"/>
              <a:t>někdy jsou schopni žít ve vztahu, partnera pak také podezírají</a:t>
            </a:r>
          </a:p>
          <a:p>
            <a:pPr>
              <a:lnSpc>
                <a:spcPct val="95000"/>
              </a:lnSpc>
            </a:pPr>
            <a:r>
              <a:rPr lang="cs-CZ" altLang="cs-CZ" sz="2000" dirty="0"/>
              <a:t>Přenos a protipřenos: podezíravost k lékaři</a:t>
            </a:r>
          </a:p>
          <a:p>
            <a:pPr lvl="1">
              <a:lnSpc>
                <a:spcPct val="95000"/>
              </a:lnSpc>
            </a:pPr>
            <a:r>
              <a:rPr lang="cs-CZ" altLang="cs-CZ" sz="1800" dirty="0"/>
              <a:t>zapotřebí je jednoznačná komunikace</a:t>
            </a:r>
          </a:p>
          <a:p>
            <a:pPr>
              <a:lnSpc>
                <a:spcPct val="95000"/>
              </a:lnSpc>
            </a:pPr>
            <a:r>
              <a:rPr lang="cs-CZ" altLang="cs-CZ" sz="2000" dirty="0" err="1"/>
              <a:t>Dif</a:t>
            </a:r>
            <a:r>
              <a:rPr lang="cs-CZ" altLang="cs-CZ" sz="2000" dirty="0"/>
              <a:t>. dg: paranoidní schizofrenie, porucha s bludy, jiné poruchy osobnosti (hraniční, schizoidní, narcistická, antisociální)</a:t>
            </a:r>
          </a:p>
        </p:txBody>
      </p:sp>
    </p:spTree>
    <p:extLst>
      <p:ext uri="{BB962C8B-B14F-4D97-AF65-F5344CB8AC3E}">
        <p14:creationId xmlns:p14="http://schemas.microsoft.com/office/powerpoint/2010/main" val="17977801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Rectangle 2"/>
          <p:cNvSpPr>
            <a:spLocks noGrp="1" noChangeArrowheads="1"/>
          </p:cNvSpPr>
          <p:nvPr>
            <p:ph type="title"/>
          </p:nvPr>
        </p:nvSpPr>
        <p:spPr>
          <a:xfrm>
            <a:off x="251520" y="5085184"/>
            <a:ext cx="8785225" cy="1139825"/>
          </a:xfrm>
        </p:spPr>
        <p:txBody>
          <a:bodyPr>
            <a:normAutofit/>
          </a:bodyPr>
          <a:lstStyle/>
          <a:p>
            <a:pPr algn="ctr"/>
            <a:r>
              <a:rPr lang="cs-CZ" altLang="cs-CZ" dirty="0"/>
              <a:t>Schizoidní porucha osobnosti</a:t>
            </a:r>
          </a:p>
        </p:txBody>
      </p:sp>
      <p:sp>
        <p:nvSpPr>
          <p:cNvPr id="800771" name="Rectangle 3"/>
          <p:cNvSpPr>
            <a:spLocks noGrp="1" noChangeArrowheads="1"/>
          </p:cNvSpPr>
          <p:nvPr>
            <p:ph type="body" idx="1"/>
          </p:nvPr>
        </p:nvSpPr>
        <p:spPr>
          <a:xfrm>
            <a:off x="755576" y="404664"/>
            <a:ext cx="7560840" cy="5040559"/>
          </a:xfrm>
        </p:spPr>
        <p:txBody>
          <a:bodyPr>
            <a:normAutofit/>
          </a:bodyPr>
          <a:lstStyle/>
          <a:p>
            <a:endParaRPr lang="cs-CZ" altLang="cs-CZ" dirty="0"/>
          </a:p>
          <a:p>
            <a:r>
              <a:rPr lang="cs-CZ" altLang="cs-CZ" dirty="0"/>
              <a:t>citový chlad, uzavřenost, nesdílnost, neschopnost prožívat radost (</a:t>
            </a:r>
            <a:r>
              <a:rPr lang="cs-CZ" altLang="cs-CZ" dirty="0" err="1"/>
              <a:t>anhedonie</a:t>
            </a:r>
            <a:r>
              <a:rPr lang="cs-CZ" altLang="cs-CZ" dirty="0"/>
              <a:t>), oploštělá afektivita…</a:t>
            </a:r>
          </a:p>
          <a:p>
            <a:r>
              <a:rPr lang="cs-CZ" altLang="cs-CZ" dirty="0"/>
              <a:t>RS: autonomie, stažení se</a:t>
            </a:r>
          </a:p>
          <a:p>
            <a:r>
              <a:rPr lang="cs-CZ" altLang="cs-CZ" dirty="0"/>
              <a:t>NRS: vzájemnost, intimita</a:t>
            </a:r>
          </a:p>
          <a:p>
            <a:r>
              <a:rPr lang="cs-CZ" altLang="cs-CZ" dirty="0"/>
              <a:t>OM: štěpení, projekce, introjekce, intelektualizace</a:t>
            </a:r>
          </a:p>
          <a:p>
            <a:r>
              <a:rPr lang="cs-CZ" altLang="cs-CZ" b="1" dirty="0"/>
              <a:t>Jádrová přesvědčení: Jsem soběstačný, samotář. Druzí mi nemají co nabídnout.</a:t>
            </a:r>
          </a:p>
          <a:p>
            <a:endParaRPr lang="cs-CZ" altLang="cs-CZ" dirty="0"/>
          </a:p>
          <a:p>
            <a:endParaRPr lang="cs-CZ" altLang="cs-CZ" sz="1800" dirty="0"/>
          </a:p>
        </p:txBody>
      </p:sp>
    </p:spTree>
    <p:extLst>
      <p:ext uri="{BB962C8B-B14F-4D97-AF65-F5344CB8AC3E}">
        <p14:creationId xmlns:p14="http://schemas.microsoft.com/office/powerpoint/2010/main" val="29470416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Rectangle 2"/>
          <p:cNvSpPr>
            <a:spLocks noGrp="1" noChangeArrowheads="1"/>
          </p:cNvSpPr>
          <p:nvPr>
            <p:ph type="title"/>
          </p:nvPr>
        </p:nvSpPr>
        <p:spPr>
          <a:xfrm>
            <a:off x="251520" y="5085184"/>
            <a:ext cx="8785225" cy="1139825"/>
          </a:xfrm>
        </p:spPr>
        <p:txBody>
          <a:bodyPr>
            <a:normAutofit/>
          </a:bodyPr>
          <a:lstStyle/>
          <a:p>
            <a:pPr algn="ctr"/>
            <a:r>
              <a:rPr lang="cs-CZ" altLang="cs-CZ" dirty="0"/>
              <a:t>Schizoidní porucha osobnosti</a:t>
            </a:r>
          </a:p>
        </p:txBody>
      </p:sp>
      <p:sp>
        <p:nvSpPr>
          <p:cNvPr id="800771" name="Rectangle 3"/>
          <p:cNvSpPr>
            <a:spLocks noGrp="1" noChangeArrowheads="1"/>
          </p:cNvSpPr>
          <p:nvPr>
            <p:ph type="body" idx="1"/>
          </p:nvPr>
        </p:nvSpPr>
        <p:spPr>
          <a:xfrm>
            <a:off x="755576" y="404664"/>
            <a:ext cx="7560840" cy="5040559"/>
          </a:xfrm>
        </p:spPr>
        <p:txBody>
          <a:bodyPr>
            <a:normAutofit fontScale="85000" lnSpcReduction="20000"/>
          </a:bodyPr>
          <a:lstStyle/>
          <a:p>
            <a:endParaRPr lang="cs-CZ" altLang="cs-CZ" dirty="0"/>
          </a:p>
          <a:p>
            <a:r>
              <a:rPr lang="cs-CZ" altLang="cs-CZ" sz="2200" dirty="0"/>
              <a:t>Přenos a protipřenos: strach ze závislost na straně pacienta, frustrace na straně lékaře/terapeuta</a:t>
            </a:r>
          </a:p>
          <a:p>
            <a:r>
              <a:rPr lang="cs-CZ" altLang="cs-CZ" sz="2200" dirty="0"/>
              <a:t>sociální izolace, vztahující se často i na členy rodiny</a:t>
            </a:r>
          </a:p>
          <a:p>
            <a:pPr>
              <a:lnSpc>
                <a:spcPct val="95000"/>
              </a:lnSpc>
            </a:pPr>
            <a:r>
              <a:rPr lang="cs-CZ" altLang="cs-CZ" sz="2200" dirty="0"/>
              <a:t>omezený rozsah emočního vyjadřování, chybění zájmu o navazování vztahů</a:t>
            </a:r>
          </a:p>
          <a:p>
            <a:pPr>
              <a:lnSpc>
                <a:spcPct val="95000"/>
              </a:lnSpc>
            </a:pPr>
            <a:r>
              <a:rPr lang="cs-CZ" altLang="cs-CZ" sz="2200" dirty="0"/>
              <a:t>působí chladně a zdrženlivě, což druhé lidi většinou také odradí od pokusů navázat s nimi vztah</a:t>
            </a:r>
          </a:p>
          <a:p>
            <a:pPr>
              <a:lnSpc>
                <a:spcPct val="95000"/>
              </a:lnSpc>
            </a:pPr>
            <a:r>
              <a:rPr lang="cs-CZ" altLang="cs-CZ" sz="2200" dirty="0"/>
              <a:t>preferují samotářské činnosti a realizují se v oborech, kde je důležitá především technická či logická stránka věci (matematika, počítače, elektronika) a kde nemusí příliš komunikovat</a:t>
            </a:r>
          </a:p>
          <a:p>
            <a:pPr>
              <a:lnSpc>
                <a:spcPct val="95000"/>
              </a:lnSpc>
            </a:pPr>
            <a:r>
              <a:rPr lang="cs-CZ" altLang="cs-CZ" sz="2200" b="1" dirty="0"/>
              <a:t>vztahový svět se jim jeví jako něco, co je může pohltit, emocionální projevy vyvolávají úzkost a nejistotu a odstup a izolace přináší bezpečí</a:t>
            </a:r>
            <a:r>
              <a:rPr lang="cs-CZ" altLang="cs-CZ" sz="2200" dirty="0"/>
              <a:t>, proto nevytvářejí vztahy</a:t>
            </a:r>
          </a:p>
          <a:p>
            <a:pPr>
              <a:lnSpc>
                <a:spcPct val="95000"/>
              </a:lnSpc>
            </a:pPr>
            <a:r>
              <a:rPr lang="cs-CZ" altLang="cs-CZ" sz="2200" dirty="0"/>
              <a:t>k existenci v lidské společnosti je však aspoň nějaký kontakt s druhými nezbytný a v takových situacích se tito lidé mohou dostat do problémů</a:t>
            </a:r>
          </a:p>
          <a:p>
            <a:pPr marL="548640" lvl="2">
              <a:lnSpc>
                <a:spcPct val="95000"/>
              </a:lnSpc>
            </a:pPr>
            <a:r>
              <a:rPr lang="cs-CZ" altLang="cs-CZ" dirty="0"/>
              <a:t>může se u nich objevit bezradnost, vztahovačnost a neschopnost postarat se o sebe v základních věcech - kontakt s psychiatrií</a:t>
            </a:r>
            <a:endParaRPr lang="cs-CZ" altLang="cs-CZ" sz="2200" dirty="0"/>
          </a:p>
          <a:p>
            <a:pPr>
              <a:lnSpc>
                <a:spcPct val="95000"/>
              </a:lnSpc>
            </a:pPr>
            <a:r>
              <a:rPr lang="cs-CZ" altLang="cs-CZ" dirty="0" err="1"/>
              <a:t>Dif.dg</a:t>
            </a:r>
            <a:r>
              <a:rPr lang="cs-CZ" altLang="cs-CZ" dirty="0"/>
              <a:t>: </a:t>
            </a:r>
            <a:r>
              <a:rPr lang="cs-CZ" altLang="cs-CZ" dirty="0" err="1"/>
              <a:t>schizotypní</a:t>
            </a:r>
            <a:r>
              <a:rPr lang="cs-CZ" altLang="cs-CZ" dirty="0"/>
              <a:t> porucha, vyhýbavá PO</a:t>
            </a:r>
            <a:endParaRPr lang="cs-CZ" altLang="cs-CZ" sz="2200" dirty="0"/>
          </a:p>
          <a:p>
            <a:endParaRPr lang="cs-CZ" altLang="cs-CZ" sz="1800" dirty="0"/>
          </a:p>
        </p:txBody>
      </p:sp>
    </p:spTree>
    <p:extLst>
      <p:ext uri="{BB962C8B-B14F-4D97-AF65-F5344CB8AC3E}">
        <p14:creationId xmlns:p14="http://schemas.microsoft.com/office/powerpoint/2010/main" val="2536974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Rectangle 2"/>
          <p:cNvSpPr>
            <a:spLocks noGrp="1" noChangeArrowheads="1"/>
          </p:cNvSpPr>
          <p:nvPr>
            <p:ph type="title"/>
          </p:nvPr>
        </p:nvSpPr>
        <p:spPr>
          <a:xfrm>
            <a:off x="373583" y="5085184"/>
            <a:ext cx="8374882" cy="1139825"/>
          </a:xfrm>
        </p:spPr>
        <p:txBody>
          <a:bodyPr>
            <a:normAutofit/>
          </a:bodyPr>
          <a:lstStyle/>
          <a:p>
            <a:pPr algn="ctr"/>
            <a:r>
              <a:rPr lang="cs-CZ" altLang="cs-CZ" sz="4800" dirty="0"/>
              <a:t>Disociální porucha osobnosti</a:t>
            </a:r>
          </a:p>
        </p:txBody>
      </p:sp>
      <p:sp>
        <p:nvSpPr>
          <p:cNvPr id="802819" name="Rectangle 3"/>
          <p:cNvSpPr>
            <a:spLocks noGrp="1" noChangeArrowheads="1"/>
          </p:cNvSpPr>
          <p:nvPr>
            <p:ph type="body" idx="1"/>
          </p:nvPr>
        </p:nvSpPr>
        <p:spPr>
          <a:xfrm>
            <a:off x="755576" y="260649"/>
            <a:ext cx="7560840" cy="4896544"/>
          </a:xfrm>
        </p:spPr>
        <p:txBody>
          <a:bodyPr>
            <a:normAutofit/>
          </a:bodyPr>
          <a:lstStyle/>
          <a:p>
            <a:pPr lvl="1">
              <a:lnSpc>
                <a:spcPct val="95000"/>
              </a:lnSpc>
            </a:pPr>
            <a:r>
              <a:rPr lang="cs-CZ" altLang="cs-CZ" sz="1800" dirty="0"/>
              <a:t>sklon k protispolečenskému chování (opakovaná trestná činnost), neprožívají pocit viny, neschopnost empatie, </a:t>
            </a:r>
            <a:r>
              <a:rPr lang="cs-CZ" altLang="cs-CZ" sz="1800" dirty="0" err="1"/>
              <a:t>moral</a:t>
            </a:r>
            <a:r>
              <a:rPr lang="cs-CZ" altLang="cs-CZ" sz="1800" dirty="0"/>
              <a:t> insanity (nedostatečný rozvoj vyšších citů), společensky nejnebezpečnější, recidivisté, za opakovaná selhání obviňují lidi kolem; v dětství  často záškoláctví, krádeže, šikana; nevydrží v pracovním poměru, časté týrání dětí, …</a:t>
            </a:r>
          </a:p>
          <a:p>
            <a:pPr lvl="1">
              <a:lnSpc>
                <a:spcPct val="95000"/>
              </a:lnSpc>
            </a:pPr>
            <a:r>
              <a:rPr lang="cs-CZ" altLang="cs-CZ" sz="1800" b="1" dirty="0"/>
              <a:t>RS: bojovnost, expanzivita, využívání druhých</a:t>
            </a:r>
          </a:p>
          <a:p>
            <a:pPr lvl="1">
              <a:lnSpc>
                <a:spcPct val="95000"/>
              </a:lnSpc>
            </a:pPr>
            <a:r>
              <a:rPr lang="cs-CZ" altLang="cs-CZ" sz="1800" b="1" dirty="0"/>
              <a:t>NRS: empatie, sociální citlivost, vzájemnost</a:t>
            </a:r>
          </a:p>
          <a:p>
            <a:pPr lvl="1">
              <a:lnSpc>
                <a:spcPct val="95000"/>
              </a:lnSpc>
            </a:pPr>
            <a:r>
              <a:rPr lang="cs-CZ" altLang="cs-CZ" sz="1800" dirty="0"/>
              <a:t>OM: kontrolování, </a:t>
            </a:r>
            <a:r>
              <a:rPr lang="cs-CZ" altLang="cs-CZ" sz="1800" dirty="0" err="1"/>
              <a:t>acting</a:t>
            </a:r>
            <a:r>
              <a:rPr lang="cs-CZ" altLang="cs-CZ" sz="1800" dirty="0"/>
              <a:t> </a:t>
            </a:r>
            <a:r>
              <a:rPr lang="cs-CZ" altLang="cs-CZ" sz="1800" dirty="0" err="1"/>
              <a:t>out</a:t>
            </a:r>
            <a:endParaRPr lang="cs-CZ" altLang="cs-CZ" sz="1800" dirty="0"/>
          </a:p>
          <a:p>
            <a:pPr lvl="1">
              <a:lnSpc>
                <a:spcPct val="90000"/>
              </a:lnSpc>
            </a:pPr>
            <a:r>
              <a:rPr lang="cs-CZ" altLang="cs-CZ" sz="1800" dirty="0"/>
              <a:t>často nazývána též </a:t>
            </a:r>
            <a:r>
              <a:rPr lang="cs-CZ" altLang="cs-CZ" sz="1800" dirty="0" err="1"/>
              <a:t>sociopatií</a:t>
            </a:r>
            <a:endParaRPr lang="cs-CZ" altLang="cs-CZ" sz="1800" dirty="0"/>
          </a:p>
          <a:p>
            <a:pPr lvl="1">
              <a:lnSpc>
                <a:spcPct val="90000"/>
              </a:lnSpc>
            </a:pPr>
            <a:r>
              <a:rPr lang="cs-CZ" altLang="cs-CZ" sz="1800" dirty="0"/>
              <a:t>do styku s psychiatrií přichází především z forenzních (soudních) důvodů či při detoxifikaci u drogové závislosti, která může tuto poruchu doprovázet</a:t>
            </a:r>
          </a:p>
          <a:p>
            <a:pPr lvl="1">
              <a:lnSpc>
                <a:spcPct val="90000"/>
              </a:lnSpc>
            </a:pPr>
            <a:r>
              <a:rPr lang="cs-CZ" altLang="cs-CZ" sz="1800" b="1" dirty="0"/>
              <a:t>sami vyhledají pomoc tehdy, mohou-li tím něco získat </a:t>
            </a:r>
            <a:r>
              <a:rPr lang="cs-CZ" altLang="cs-CZ" sz="1800" dirty="0"/>
              <a:t>(lékařskou zprávu zbavující odpovědnosti, předpis návykových léků a podobně)</a:t>
            </a:r>
          </a:p>
          <a:p>
            <a:pPr lvl="1">
              <a:lnSpc>
                <a:spcPct val="90000"/>
              </a:lnSpc>
            </a:pPr>
            <a:r>
              <a:rPr lang="cs-CZ" altLang="cs-CZ" sz="1800" dirty="0"/>
              <a:t>třikrát častější u mužů než u žen</a:t>
            </a:r>
          </a:p>
        </p:txBody>
      </p:sp>
    </p:spTree>
    <p:extLst>
      <p:ext uri="{BB962C8B-B14F-4D97-AF65-F5344CB8AC3E}">
        <p14:creationId xmlns:p14="http://schemas.microsoft.com/office/powerpoint/2010/main" val="20126070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Rectangle 2"/>
          <p:cNvSpPr>
            <a:spLocks noGrp="1" noChangeArrowheads="1"/>
          </p:cNvSpPr>
          <p:nvPr>
            <p:ph type="title"/>
          </p:nvPr>
        </p:nvSpPr>
        <p:spPr>
          <a:xfrm>
            <a:off x="323528" y="5085184"/>
            <a:ext cx="8058472" cy="1087016"/>
          </a:xfrm>
        </p:spPr>
        <p:txBody>
          <a:bodyPr>
            <a:normAutofit fontScale="90000"/>
          </a:bodyPr>
          <a:lstStyle/>
          <a:p>
            <a:pPr algn="ctr"/>
            <a:r>
              <a:rPr lang="cs-CZ" altLang="cs-CZ" dirty="0"/>
              <a:t>Disociální porucha osobnosti</a:t>
            </a:r>
            <a:endParaRPr lang="en-US" altLang="cs-CZ" dirty="0"/>
          </a:p>
        </p:txBody>
      </p:sp>
      <p:sp>
        <p:nvSpPr>
          <p:cNvPr id="803843" name="Rectangle 3"/>
          <p:cNvSpPr>
            <a:spLocks noGrp="1" noChangeArrowheads="1"/>
          </p:cNvSpPr>
          <p:nvPr>
            <p:ph type="body" idx="1"/>
          </p:nvPr>
        </p:nvSpPr>
        <p:spPr>
          <a:xfrm>
            <a:off x="755576" y="404664"/>
            <a:ext cx="7560840" cy="4824536"/>
          </a:xfrm>
        </p:spPr>
        <p:txBody>
          <a:bodyPr>
            <a:normAutofit/>
          </a:bodyPr>
          <a:lstStyle/>
          <a:p>
            <a:pPr marL="274320" lvl="1">
              <a:lnSpc>
                <a:spcPct val="90000"/>
              </a:lnSpc>
            </a:pPr>
            <a:r>
              <a:rPr lang="cs-CZ" altLang="cs-CZ" sz="1800" dirty="0"/>
              <a:t>Přenos a protipřenos: nedůvěra a využívání na straně pacienta, tendence moralizovat na straně terapeuta/lékaře</a:t>
            </a:r>
          </a:p>
          <a:p>
            <a:pPr>
              <a:lnSpc>
                <a:spcPct val="90000"/>
              </a:lnSpc>
            </a:pPr>
            <a:r>
              <a:rPr lang="cs-CZ" altLang="cs-CZ" sz="1800" dirty="0"/>
              <a:t>neberou v potaz práva druhých, </a:t>
            </a:r>
            <a:r>
              <a:rPr lang="cs-CZ" altLang="cs-CZ" sz="1800" b="1" dirty="0"/>
              <a:t>nemají schopnost empatie</a:t>
            </a:r>
          </a:p>
          <a:p>
            <a:pPr>
              <a:lnSpc>
                <a:spcPct val="90000"/>
              </a:lnSpc>
            </a:pPr>
            <a:r>
              <a:rPr lang="cs-CZ" altLang="cs-CZ" sz="1800" dirty="0"/>
              <a:t>jednají jen směrem k dosažení vlastního prospěchu bez ohledu na to, </a:t>
            </a:r>
            <a:br>
              <a:rPr lang="cs-CZ" altLang="cs-CZ" sz="1800" dirty="0"/>
            </a:br>
            <a:r>
              <a:rPr lang="cs-CZ" altLang="cs-CZ" sz="1800" dirty="0"/>
              <a:t>že druhým při tom ubližují</a:t>
            </a:r>
          </a:p>
          <a:p>
            <a:pPr>
              <a:lnSpc>
                <a:spcPct val="90000"/>
              </a:lnSpc>
            </a:pPr>
            <a:r>
              <a:rPr lang="cs-CZ" altLang="cs-CZ" sz="1800" dirty="0"/>
              <a:t>agresivita, </a:t>
            </a:r>
            <a:r>
              <a:rPr lang="cs-CZ" altLang="cs-CZ" sz="1800" b="1" dirty="0"/>
              <a:t>neznají pocity viny či fenomén svědomí</a:t>
            </a:r>
          </a:p>
          <a:p>
            <a:pPr>
              <a:lnSpc>
                <a:spcPct val="90000"/>
              </a:lnSpc>
            </a:pPr>
            <a:r>
              <a:rPr lang="cs-CZ" altLang="cs-CZ" sz="1800" dirty="0"/>
              <a:t>neschopnost se přizpůsobit pravidlům, ale vyžaduje-li to dosažení jejich potřeb, jsou schopni okolí včetně klinických odborníků dlouho klamat mistrnou přetvářkou</a:t>
            </a:r>
          </a:p>
          <a:p>
            <a:pPr>
              <a:lnSpc>
                <a:spcPct val="90000"/>
              </a:lnSpc>
            </a:pPr>
            <a:r>
              <a:rPr lang="cs-CZ" altLang="cs-CZ" sz="1800" dirty="0"/>
              <a:t>často mezi chladnokrevnými pachateli kriminálních činů</a:t>
            </a:r>
          </a:p>
          <a:p>
            <a:pPr>
              <a:lnSpc>
                <a:spcPct val="90000"/>
              </a:lnSpc>
            </a:pPr>
            <a:r>
              <a:rPr lang="cs-CZ" altLang="cs-CZ" sz="1800" dirty="0"/>
              <a:t>z vývojového pohledu může jít o kompenzaci zranitelnosti a osamělosti vzniklé v dětství, které bylo doprovázeno nesmyslně krutou výchovou či absence blízkých vztahů, která může nastat třeba při ústavní výchově</a:t>
            </a:r>
          </a:p>
          <a:p>
            <a:pPr marL="274320" lvl="1">
              <a:lnSpc>
                <a:spcPct val="90000"/>
              </a:lnSpc>
            </a:pPr>
            <a:r>
              <a:rPr lang="cs-CZ" altLang="cs-CZ" sz="1800" b="1" dirty="0"/>
              <a:t>Jádrová přesvědčení: Jsem zranitelný a osamělý. </a:t>
            </a:r>
            <a:r>
              <a:rPr lang="cs-CZ" altLang="cs-CZ" sz="1800" b="1" dirty="0" err="1"/>
              <a:t>Kompenzatorní</a:t>
            </a:r>
            <a:r>
              <a:rPr lang="cs-CZ" altLang="cs-CZ" sz="1800" b="1" dirty="0"/>
              <a:t>: Jsem silný a chytrý. Druzí by mě mohli zneužívat a vykořisťovat.</a:t>
            </a:r>
          </a:p>
          <a:p>
            <a:pPr marL="274320" lvl="1">
              <a:lnSpc>
                <a:spcPct val="90000"/>
              </a:lnSpc>
            </a:pPr>
            <a:r>
              <a:rPr lang="cs-CZ" altLang="cs-CZ" sz="1800" dirty="0" err="1"/>
              <a:t>Dif.dg</a:t>
            </a:r>
            <a:r>
              <a:rPr lang="cs-CZ" altLang="cs-CZ" sz="1800" dirty="0"/>
              <a:t>: narcistická PO, hraniční PO</a:t>
            </a:r>
          </a:p>
        </p:txBody>
      </p:sp>
    </p:spTree>
    <p:extLst>
      <p:ext uri="{BB962C8B-B14F-4D97-AF65-F5344CB8AC3E}">
        <p14:creationId xmlns:p14="http://schemas.microsoft.com/office/powerpoint/2010/main" val="17002888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ChangeArrowheads="1"/>
          </p:cNvSpPr>
          <p:nvPr>
            <p:ph type="title"/>
          </p:nvPr>
        </p:nvSpPr>
        <p:spPr>
          <a:xfrm>
            <a:off x="179512" y="5013176"/>
            <a:ext cx="8785225" cy="1139825"/>
          </a:xfrm>
        </p:spPr>
        <p:txBody>
          <a:bodyPr>
            <a:normAutofit fontScale="90000"/>
          </a:bodyPr>
          <a:lstStyle/>
          <a:p>
            <a:pPr algn="ctr"/>
            <a:r>
              <a:rPr lang="cs-CZ" altLang="cs-CZ" dirty="0"/>
              <a:t>Emočně nestabilní (hraniční) porucha osobnosti</a:t>
            </a:r>
          </a:p>
        </p:txBody>
      </p:sp>
      <p:sp>
        <p:nvSpPr>
          <p:cNvPr id="804867" name="Rectangle 3"/>
          <p:cNvSpPr>
            <a:spLocks noGrp="1" noChangeArrowheads="1"/>
          </p:cNvSpPr>
          <p:nvPr>
            <p:ph type="body" idx="1"/>
          </p:nvPr>
        </p:nvSpPr>
        <p:spPr>
          <a:xfrm>
            <a:off x="467544" y="620688"/>
            <a:ext cx="8507412" cy="4104456"/>
          </a:xfrm>
        </p:spPr>
        <p:txBody>
          <a:bodyPr>
            <a:normAutofit fontScale="85000" lnSpcReduction="20000"/>
          </a:bodyPr>
          <a:lstStyle/>
          <a:p>
            <a:pPr lvl="1">
              <a:lnSpc>
                <a:spcPct val="95000"/>
              </a:lnSpc>
            </a:pPr>
            <a:r>
              <a:rPr lang="cs-CZ" altLang="cs-CZ" dirty="0"/>
              <a:t>povaha cholerická se silnými, málo zvladatelnými afekty a sklonem ke zkratkovému jednání agresivního rázu, emoční nevyrovnanost, přelétavost, střídání partnerů, abúzus,..</a:t>
            </a:r>
          </a:p>
          <a:p>
            <a:pPr lvl="1">
              <a:lnSpc>
                <a:spcPct val="95000"/>
              </a:lnSpc>
            </a:pPr>
            <a:r>
              <a:rPr lang="cs-CZ" altLang="cs-CZ" b="1" dirty="0"/>
              <a:t>Jádrová přesvědčení: Jsem špatný, bezmocný, zranitelný. Nejsem hoden lásky. Druzí mě zradí nebo opustí.</a:t>
            </a:r>
          </a:p>
          <a:p>
            <a:pPr lvl="1">
              <a:lnSpc>
                <a:spcPct val="95000"/>
              </a:lnSpc>
            </a:pPr>
            <a:r>
              <a:rPr lang="cs-CZ" altLang="cs-CZ" b="1" dirty="0"/>
              <a:t>RS: upoutávání pozornosti, manipulace, impulzivita, štěpení</a:t>
            </a:r>
          </a:p>
          <a:p>
            <a:pPr lvl="1">
              <a:lnSpc>
                <a:spcPct val="95000"/>
              </a:lnSpc>
            </a:pPr>
            <a:r>
              <a:rPr lang="cs-CZ" altLang="cs-CZ" b="1" dirty="0"/>
              <a:t>NRS: zvládání emocí, identifikace se skupinou, relativnost pohledu</a:t>
            </a:r>
          </a:p>
          <a:p>
            <a:pPr lvl="1">
              <a:lnSpc>
                <a:spcPct val="95000"/>
              </a:lnSpc>
            </a:pPr>
            <a:r>
              <a:rPr lang="cs-CZ" altLang="cs-CZ" dirty="0"/>
              <a:t>OM: </a:t>
            </a:r>
            <a:r>
              <a:rPr lang="cs-CZ" altLang="cs-CZ" b="1" dirty="0"/>
              <a:t>štěpení</a:t>
            </a:r>
            <a:r>
              <a:rPr lang="cs-CZ" altLang="cs-CZ" dirty="0"/>
              <a:t>, primitivní idealizace, projektivní identifikace, popření, omnipotence a devalvace</a:t>
            </a:r>
          </a:p>
          <a:p>
            <a:pPr lvl="1">
              <a:lnSpc>
                <a:spcPct val="95000"/>
              </a:lnSpc>
            </a:pPr>
            <a:r>
              <a:rPr lang="cs-CZ" altLang="cs-CZ" b="1" dirty="0"/>
              <a:t>Přenos a protipřenos: testování hranic, štěpení, </a:t>
            </a:r>
            <a:r>
              <a:rPr lang="cs-CZ" altLang="cs-CZ" b="1" dirty="0" err="1"/>
              <a:t>acting</a:t>
            </a:r>
            <a:r>
              <a:rPr lang="cs-CZ" altLang="cs-CZ" b="1" dirty="0"/>
              <a:t> </a:t>
            </a:r>
            <a:r>
              <a:rPr lang="cs-CZ" altLang="cs-CZ" b="1" dirty="0" err="1"/>
              <a:t>out</a:t>
            </a:r>
            <a:r>
              <a:rPr lang="cs-CZ" altLang="cs-CZ" b="1" dirty="0"/>
              <a:t>, emoční tlak na terapeuta, obvykle silný protipřenos</a:t>
            </a:r>
            <a:r>
              <a:rPr lang="cs-CZ" altLang="cs-CZ" dirty="0"/>
              <a:t>, hněv, fantazie o záchraně, potíže odlišit vlastní a </a:t>
            </a:r>
            <a:r>
              <a:rPr lang="cs-CZ" altLang="cs-CZ" dirty="0" err="1"/>
              <a:t>protipřenosové</a:t>
            </a:r>
            <a:r>
              <a:rPr lang="cs-CZ" altLang="cs-CZ" dirty="0"/>
              <a:t> pocity</a:t>
            </a:r>
          </a:p>
          <a:p>
            <a:pPr lvl="1">
              <a:lnSpc>
                <a:spcPct val="95000"/>
              </a:lnSpc>
            </a:pPr>
            <a:r>
              <a:rPr lang="cs-CZ" altLang="cs-CZ" dirty="0"/>
              <a:t>V DSM-V pouze hraniční porucha osobnosti</a:t>
            </a:r>
          </a:p>
          <a:p>
            <a:pPr lvl="1">
              <a:lnSpc>
                <a:spcPct val="95000"/>
              </a:lnSpc>
            </a:pPr>
            <a:r>
              <a:rPr lang="cs-CZ" altLang="cs-CZ" dirty="0"/>
              <a:t>Dva podtypy</a:t>
            </a:r>
          </a:p>
          <a:p>
            <a:pPr lvl="2">
              <a:lnSpc>
                <a:spcPct val="95000"/>
              </a:lnSpc>
            </a:pPr>
            <a:r>
              <a:rPr lang="cs-CZ" altLang="cs-CZ" dirty="0"/>
              <a:t>Impulzivní</a:t>
            </a:r>
          </a:p>
          <a:p>
            <a:pPr lvl="2">
              <a:lnSpc>
                <a:spcPct val="95000"/>
              </a:lnSpc>
            </a:pPr>
            <a:r>
              <a:rPr lang="cs-CZ" altLang="cs-CZ" dirty="0"/>
              <a:t>Hraniční</a:t>
            </a:r>
          </a:p>
          <a:p>
            <a:pPr lvl="2">
              <a:lnSpc>
                <a:spcPct val="95000"/>
              </a:lnSpc>
            </a:pPr>
            <a:endParaRPr lang="cs-CZ" altLang="cs-CZ" dirty="0"/>
          </a:p>
          <a:p>
            <a:pPr lvl="1">
              <a:lnSpc>
                <a:spcPct val="95000"/>
              </a:lnSpc>
            </a:pPr>
            <a:endParaRPr lang="cs-CZ" altLang="cs-CZ" dirty="0"/>
          </a:p>
        </p:txBody>
      </p:sp>
    </p:spTree>
    <p:extLst>
      <p:ext uri="{BB962C8B-B14F-4D97-AF65-F5344CB8AC3E}">
        <p14:creationId xmlns:p14="http://schemas.microsoft.com/office/powerpoint/2010/main" val="10073529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2"/>
          <p:cNvSpPr>
            <a:spLocks noGrp="1" noChangeArrowheads="1"/>
          </p:cNvSpPr>
          <p:nvPr>
            <p:ph type="title"/>
          </p:nvPr>
        </p:nvSpPr>
        <p:spPr>
          <a:xfrm>
            <a:off x="395536" y="4797152"/>
            <a:ext cx="8424935" cy="1440160"/>
          </a:xfrm>
        </p:spPr>
        <p:txBody>
          <a:bodyPr>
            <a:normAutofit fontScale="90000"/>
          </a:bodyPr>
          <a:lstStyle/>
          <a:p>
            <a:pPr algn="ctr"/>
            <a:r>
              <a:rPr lang="cs-CZ" altLang="cs-CZ" dirty="0"/>
              <a:t>Emočně nestabilní (hraniční) porucha osobnosti</a:t>
            </a:r>
            <a:endParaRPr lang="en-US" altLang="cs-CZ" dirty="0"/>
          </a:p>
        </p:txBody>
      </p:sp>
      <p:sp>
        <p:nvSpPr>
          <p:cNvPr id="805891" name="Rectangle 3"/>
          <p:cNvSpPr>
            <a:spLocks noGrp="1" noChangeArrowheads="1"/>
          </p:cNvSpPr>
          <p:nvPr>
            <p:ph type="body" idx="1"/>
          </p:nvPr>
        </p:nvSpPr>
        <p:spPr>
          <a:xfrm>
            <a:off x="539552" y="404664"/>
            <a:ext cx="8293224" cy="4320480"/>
          </a:xfrm>
        </p:spPr>
        <p:txBody>
          <a:bodyPr>
            <a:normAutofit/>
          </a:bodyPr>
          <a:lstStyle/>
          <a:p>
            <a:pPr>
              <a:lnSpc>
                <a:spcPct val="95000"/>
              </a:lnSpc>
            </a:pPr>
            <a:r>
              <a:rPr lang="cs-CZ" sz="1600" dirty="0"/>
              <a:t>Patrná emoční nestálost, ale </a:t>
            </a:r>
            <a:r>
              <a:rPr lang="cs-CZ" sz="1600" b="1" dirty="0"/>
              <a:t>navíc</a:t>
            </a:r>
            <a:r>
              <a:rPr lang="cs-CZ" sz="1600" dirty="0"/>
              <a:t> i nejasná představa či </a:t>
            </a:r>
            <a:r>
              <a:rPr lang="cs-CZ" sz="1600" b="1" dirty="0"/>
              <a:t>nejistota o sobě samém</a:t>
            </a:r>
            <a:r>
              <a:rPr lang="cs-CZ" sz="1600" dirty="0"/>
              <a:t>, o své identitě, sexuální orientaci, životních cílech a hodnotách. </a:t>
            </a:r>
          </a:p>
          <a:p>
            <a:pPr>
              <a:lnSpc>
                <a:spcPct val="95000"/>
              </a:lnSpc>
            </a:pPr>
            <a:r>
              <a:rPr lang="cs-CZ" sz="1600" dirty="0"/>
              <a:t>Trvale se snaží své silné afekty ovládat a trvale se to nedaří. Typické je tzv. </a:t>
            </a:r>
            <a:r>
              <a:rPr lang="cs-CZ" sz="1600" b="1" dirty="0"/>
              <a:t>černobílé vidění</a:t>
            </a:r>
            <a:r>
              <a:rPr lang="cs-CZ" sz="1600" dirty="0"/>
              <a:t> či hodnocení „vše nebo nic“, </a:t>
            </a:r>
            <a:r>
              <a:rPr lang="cs-CZ" sz="1600" b="1" dirty="0" err="1"/>
              <a:t>splitting</a:t>
            </a:r>
            <a:endParaRPr lang="cs-CZ" sz="1600" b="1" dirty="0"/>
          </a:p>
          <a:p>
            <a:pPr>
              <a:lnSpc>
                <a:spcPct val="95000"/>
              </a:lnSpc>
            </a:pPr>
            <a:r>
              <a:rPr lang="cs-CZ" sz="1600" dirty="0"/>
              <a:t>Úporná snaha </a:t>
            </a:r>
            <a:r>
              <a:rPr lang="cs-CZ" sz="1600" b="1" dirty="0"/>
              <a:t>vyhnout se odmítnutí </a:t>
            </a:r>
          </a:p>
          <a:p>
            <a:pPr>
              <a:lnSpc>
                <a:spcPct val="95000"/>
              </a:lnSpc>
            </a:pPr>
            <a:r>
              <a:rPr lang="cs-CZ" sz="1600" dirty="0"/>
              <a:t>Ve vztazích se to projevuje tím, že buď maximálně milují, nebo nenávidí. </a:t>
            </a:r>
          </a:p>
          <a:p>
            <a:pPr>
              <a:lnSpc>
                <a:spcPct val="95000"/>
              </a:lnSpc>
            </a:pPr>
            <a:r>
              <a:rPr lang="cs-CZ" sz="1600" dirty="0"/>
              <a:t>Jejich vztahy jsou intenzivní, bouřlivé a nestálé a jsou zdrojem emočních krizí. </a:t>
            </a:r>
          </a:p>
          <a:p>
            <a:pPr>
              <a:lnSpc>
                <a:spcPct val="95000"/>
              </a:lnSpc>
            </a:pPr>
            <a:r>
              <a:rPr lang="cs-CZ" sz="1600" dirty="0"/>
              <a:t>Časté jsou </a:t>
            </a:r>
            <a:r>
              <a:rPr lang="cs-CZ" sz="1600" b="1" dirty="0"/>
              <a:t>pocity vnitřní prázdnoty</a:t>
            </a:r>
            <a:r>
              <a:rPr lang="cs-CZ" sz="1600" dirty="0"/>
              <a:t> a nepříjemná „duševní bolest“, kterou často řeší různou formou </a:t>
            </a:r>
            <a:r>
              <a:rPr lang="cs-CZ" sz="1600" b="1" dirty="0"/>
              <a:t>sebepoškozování</a:t>
            </a:r>
            <a:r>
              <a:rPr lang="cs-CZ" sz="1600" dirty="0"/>
              <a:t> </a:t>
            </a:r>
          </a:p>
          <a:p>
            <a:pPr lvl="1">
              <a:lnSpc>
                <a:spcPct val="95000"/>
              </a:lnSpc>
            </a:pPr>
            <a:r>
              <a:rPr lang="cs-CZ" sz="1400" dirty="0"/>
              <a:t>Za toto jednání se obvykle stydí a neprezentují ho. </a:t>
            </a:r>
          </a:p>
          <a:p>
            <a:pPr>
              <a:lnSpc>
                <a:spcPct val="95000"/>
              </a:lnSpc>
            </a:pPr>
            <a:r>
              <a:rPr lang="cs-CZ" sz="1600" dirty="0"/>
              <a:t>Častým vzorcem v interpersonálních vztazích jsou výhrůžky sebevraždou</a:t>
            </a:r>
          </a:p>
          <a:p>
            <a:pPr>
              <a:lnSpc>
                <a:spcPct val="95000"/>
              </a:lnSpc>
            </a:pPr>
            <a:r>
              <a:rPr lang="cs-CZ" sz="1600" dirty="0"/>
              <a:t>Hraniční lidé bývají často bystří, nezávislí, bojující za své práva i práva ostatních, jsou „revolucionáři“, často kreativní, originální a přitažliví lidé. Mají ale tendenci k jednoduchým řešením životních situací, která neodpovídají jejich intelektu. </a:t>
            </a:r>
            <a:endParaRPr lang="en-US" altLang="cs-CZ" sz="1600" dirty="0"/>
          </a:p>
        </p:txBody>
      </p:sp>
    </p:spTree>
    <p:extLst>
      <p:ext uri="{BB962C8B-B14F-4D97-AF65-F5344CB8AC3E}">
        <p14:creationId xmlns:p14="http://schemas.microsoft.com/office/powerpoint/2010/main" val="17607232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4572000"/>
            <a:ext cx="7626424" cy="1600200"/>
          </a:xfrm>
        </p:spPr>
        <p:txBody>
          <a:bodyPr>
            <a:normAutofit fontScale="90000"/>
          </a:bodyPr>
          <a:lstStyle/>
          <a:p>
            <a:pPr algn="ctr"/>
            <a:r>
              <a:rPr lang="cs-CZ" altLang="cs-CZ" dirty="0"/>
              <a:t>Emočně nestabilní (hraniční) porucha osobnosti</a:t>
            </a:r>
            <a:endParaRPr lang="cs-CZ" dirty="0"/>
          </a:p>
        </p:txBody>
      </p:sp>
      <p:sp>
        <p:nvSpPr>
          <p:cNvPr id="3" name="Zástupný symbol pro obsah 2"/>
          <p:cNvSpPr>
            <a:spLocks noGrp="1"/>
          </p:cNvSpPr>
          <p:nvPr>
            <p:ph idx="1"/>
          </p:nvPr>
        </p:nvSpPr>
        <p:spPr>
          <a:xfrm>
            <a:off x="762000" y="685800"/>
            <a:ext cx="7543800" cy="4039344"/>
          </a:xfrm>
        </p:spPr>
        <p:txBody>
          <a:bodyPr>
            <a:noAutofit/>
          </a:bodyPr>
          <a:lstStyle/>
          <a:p>
            <a:r>
              <a:rPr lang="cs-CZ" sz="1700" dirty="0"/>
              <a:t>Každý drobný životní problém je pro ně „krizí“. </a:t>
            </a:r>
          </a:p>
          <a:p>
            <a:r>
              <a:rPr lang="cs-CZ" sz="1700" dirty="0"/>
              <a:t>Tito pacienti jsou velmi často hospitalizováni na psychiatriích pro zvládnutí této krize s </a:t>
            </a:r>
            <a:r>
              <a:rPr lang="cs-CZ" sz="1700" b="1" dirty="0"/>
              <a:t>hrozícím či reálným sebepoškozením či sebevražedným pokusem</a:t>
            </a:r>
            <a:endParaRPr lang="cs-CZ" sz="1700" dirty="0"/>
          </a:p>
          <a:p>
            <a:r>
              <a:rPr lang="cs-CZ" sz="1700" b="1" dirty="0"/>
              <a:t>Vyskytuje se u nich, mimo poruchy osobnosti, veliké množství psychiatrických diagnóz</a:t>
            </a:r>
          </a:p>
          <a:p>
            <a:r>
              <a:rPr lang="cs-CZ" sz="1700" dirty="0"/>
              <a:t>Difuze identity, </a:t>
            </a:r>
            <a:r>
              <a:rPr lang="cs-CZ" sz="1700" dirty="0" err="1"/>
              <a:t>pseudopsychotické</a:t>
            </a:r>
            <a:r>
              <a:rPr lang="cs-CZ" sz="1700" dirty="0"/>
              <a:t> myšlení a prožitky, nedosažení stálosti objektu</a:t>
            </a:r>
          </a:p>
          <a:p>
            <a:r>
              <a:rPr lang="cs-CZ" sz="1700" dirty="0"/>
              <a:t>V populaci postihuje porucha asi 2-3% lidí a častější je u žen. </a:t>
            </a:r>
          </a:p>
          <a:p>
            <a:r>
              <a:rPr lang="cs-CZ" sz="1700" dirty="0"/>
              <a:t>U psychiatrických pacientů, bez ohledu na základní diagnózu, bývá přítomna ve více než 25% případech. </a:t>
            </a:r>
          </a:p>
          <a:p>
            <a:r>
              <a:rPr lang="cs-CZ" sz="1700" dirty="0"/>
              <a:t>Průběh je stabilní od adolescence do mladé dospělosti, později (obvykle po 40.roce) se projevy zmírňují. </a:t>
            </a:r>
          </a:p>
          <a:p>
            <a:pPr marL="274320" lvl="1"/>
            <a:r>
              <a:rPr lang="cs-CZ" altLang="cs-CZ" sz="1700" dirty="0" err="1"/>
              <a:t>Dif.dg</a:t>
            </a:r>
            <a:r>
              <a:rPr lang="cs-CZ" altLang="cs-CZ" sz="1700" dirty="0"/>
              <a:t>: poruchy nálady, poruchy s bludy, schizofrenie, narcistická PO, paranoidní PO, </a:t>
            </a:r>
            <a:r>
              <a:rPr lang="cs-CZ" altLang="cs-CZ" sz="1700" dirty="0" err="1"/>
              <a:t>schizotypní</a:t>
            </a:r>
            <a:r>
              <a:rPr lang="cs-CZ" altLang="cs-CZ" sz="1700" dirty="0"/>
              <a:t> porucha</a:t>
            </a:r>
            <a:endParaRPr lang="cs-CZ" sz="1700" dirty="0"/>
          </a:p>
          <a:p>
            <a:endParaRPr lang="cs-CZ" sz="1700" dirty="0"/>
          </a:p>
        </p:txBody>
      </p:sp>
    </p:spTree>
    <p:extLst>
      <p:ext uri="{BB962C8B-B14F-4D97-AF65-F5344CB8AC3E}">
        <p14:creationId xmlns:p14="http://schemas.microsoft.com/office/powerpoint/2010/main" val="3674681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4572000"/>
            <a:ext cx="7986464" cy="1600200"/>
          </a:xfrm>
        </p:spPr>
        <p:txBody>
          <a:bodyPr>
            <a:normAutofit/>
          </a:bodyPr>
          <a:lstStyle/>
          <a:p>
            <a:r>
              <a:rPr lang="cs-CZ" sz="4400" dirty="0"/>
              <a:t>F65: Poruchy sexuální preference</a:t>
            </a:r>
          </a:p>
        </p:txBody>
      </p:sp>
      <p:sp>
        <p:nvSpPr>
          <p:cNvPr id="3" name="Zástupný symbol pro obsah 2"/>
          <p:cNvSpPr>
            <a:spLocks noGrp="1"/>
          </p:cNvSpPr>
          <p:nvPr>
            <p:ph idx="1"/>
          </p:nvPr>
        </p:nvSpPr>
        <p:spPr>
          <a:xfrm>
            <a:off x="762000" y="685800"/>
            <a:ext cx="7543800" cy="4471392"/>
          </a:xfrm>
        </p:spPr>
        <p:txBody>
          <a:bodyPr/>
          <a:lstStyle/>
          <a:p>
            <a:r>
              <a:rPr lang="cs-CZ" dirty="0"/>
              <a:t>F65.0 Fetišismus</a:t>
            </a:r>
          </a:p>
          <a:p>
            <a:r>
              <a:rPr lang="cs-CZ" dirty="0"/>
              <a:t>F65.1 Fetišistický transvestitismus</a:t>
            </a:r>
          </a:p>
          <a:p>
            <a:r>
              <a:rPr lang="cs-CZ" dirty="0"/>
              <a:t>F65.2 Exhibicionismus</a:t>
            </a:r>
          </a:p>
          <a:p>
            <a:r>
              <a:rPr lang="cs-CZ" dirty="0"/>
              <a:t>F65.3 Voyerismus</a:t>
            </a:r>
          </a:p>
          <a:p>
            <a:r>
              <a:rPr lang="cs-CZ" dirty="0"/>
              <a:t>F65.4 Pedofilie</a:t>
            </a:r>
          </a:p>
          <a:p>
            <a:r>
              <a:rPr lang="cs-CZ" dirty="0"/>
              <a:t>F65.5 Sadomasochismus</a:t>
            </a:r>
          </a:p>
          <a:p>
            <a:r>
              <a:rPr lang="cs-CZ" dirty="0"/>
              <a:t>F65.6 Mnohočetné poruchy sexuální preference</a:t>
            </a:r>
          </a:p>
          <a:p>
            <a:r>
              <a:rPr lang="cs-CZ" dirty="0"/>
              <a:t>F65.8 Jiné poruchy sexuální preference (např. </a:t>
            </a:r>
            <a:r>
              <a:rPr lang="cs-CZ" dirty="0" err="1"/>
              <a:t>frotérství</a:t>
            </a:r>
            <a:r>
              <a:rPr lang="cs-CZ" dirty="0"/>
              <a:t>, </a:t>
            </a:r>
            <a:r>
              <a:rPr lang="cs-CZ" dirty="0" err="1"/>
              <a:t>tušérství</a:t>
            </a:r>
            <a:r>
              <a:rPr lang="cs-CZ" dirty="0"/>
              <a:t>, zoofilie, nekrofilie…)</a:t>
            </a:r>
          </a:p>
          <a:p>
            <a:endParaRPr lang="cs-CZ" dirty="0"/>
          </a:p>
          <a:p>
            <a:endParaRPr lang="cs-CZ" dirty="0"/>
          </a:p>
        </p:txBody>
      </p:sp>
    </p:spTree>
    <p:extLst>
      <p:ext uri="{BB962C8B-B14F-4D97-AF65-F5344CB8AC3E}">
        <p14:creationId xmlns:p14="http://schemas.microsoft.com/office/powerpoint/2010/main" val="6201109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2"/>
          <p:cNvSpPr>
            <a:spLocks noGrp="1" noChangeArrowheads="1"/>
          </p:cNvSpPr>
          <p:nvPr>
            <p:ph type="body" idx="1"/>
          </p:nvPr>
        </p:nvSpPr>
        <p:spPr>
          <a:xfrm>
            <a:off x="755576" y="332656"/>
            <a:ext cx="8077200" cy="4320480"/>
          </a:xfrm>
        </p:spPr>
        <p:txBody>
          <a:bodyPr/>
          <a:lstStyle/>
          <a:p>
            <a:pPr lvl="1"/>
            <a:r>
              <a:rPr lang="cs-CZ" altLang="cs-CZ" sz="1800" i="1" dirty="0"/>
              <a:t>Pacientka, která lékaře bezvýhradně uznávala přišla na sezení o půl hodiny později s tím, že jí ujel autobus. Lékař namítl, že cesta pěšky trvá deset minut, čímž učinil dotyčnou za zpoždění odpovědnou. Pacientka toto neunesla a v tu chvíli byl pro ni její dříve hodný doktor bezvýhradně zlý. Ztropila výbušnou scénu plnou sprostých nadávek, za které by se nemusel stydět zákazník hospod nejnižší kategorie. Práskla dveřmi a na zeď čekárny klíči vyryla sdělení, že dotyčný je kretén. Několik týdnů se neukázala, pak přišla ve zbědovaném stavu, ruce plné čerstvých jizev po řezných ranách. Za sebou měla opakované drogové excesy. Ptá se lékaře, proč ji nemá rád.... </a:t>
            </a:r>
          </a:p>
        </p:txBody>
      </p:sp>
      <p:sp>
        <p:nvSpPr>
          <p:cNvPr id="806915" name="Rectangle 3"/>
          <p:cNvSpPr>
            <a:spLocks noGrp="1" noChangeArrowheads="1"/>
          </p:cNvSpPr>
          <p:nvPr>
            <p:ph type="title"/>
          </p:nvPr>
        </p:nvSpPr>
        <p:spPr>
          <a:xfrm>
            <a:off x="395536" y="4725144"/>
            <a:ext cx="8243887" cy="1431925"/>
          </a:xfrm>
          <a:noFill/>
          <a:ln/>
        </p:spPr>
        <p:txBody>
          <a:bodyPr>
            <a:normAutofit fontScale="90000"/>
          </a:bodyPr>
          <a:lstStyle/>
          <a:p>
            <a:pPr algn="ctr"/>
            <a:r>
              <a:rPr lang="cs-CZ" altLang="cs-CZ" dirty="0"/>
              <a:t>Emočně nestabilní porucha osobnosti</a:t>
            </a:r>
            <a:endParaRPr lang="en-US" altLang="cs-CZ" dirty="0"/>
          </a:p>
        </p:txBody>
      </p:sp>
    </p:spTree>
    <p:extLst>
      <p:ext uri="{BB962C8B-B14F-4D97-AF65-F5344CB8AC3E}">
        <p14:creationId xmlns:p14="http://schemas.microsoft.com/office/powerpoint/2010/main" val="25916354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ChangeArrowheads="1"/>
          </p:cNvSpPr>
          <p:nvPr>
            <p:ph type="title"/>
          </p:nvPr>
        </p:nvSpPr>
        <p:spPr>
          <a:xfrm>
            <a:off x="395536" y="5301208"/>
            <a:ext cx="8568952" cy="870992"/>
          </a:xfrm>
        </p:spPr>
        <p:txBody>
          <a:bodyPr>
            <a:normAutofit fontScale="90000"/>
          </a:bodyPr>
          <a:lstStyle/>
          <a:p>
            <a:pPr algn="ctr"/>
            <a:r>
              <a:rPr lang="cs-CZ" altLang="cs-CZ" dirty="0"/>
              <a:t>Narcistická porucha osobnosti</a:t>
            </a:r>
            <a:endParaRPr lang="en-US" altLang="cs-CZ" dirty="0"/>
          </a:p>
        </p:txBody>
      </p:sp>
      <p:sp>
        <p:nvSpPr>
          <p:cNvPr id="820227" name="Rectangle 3"/>
          <p:cNvSpPr>
            <a:spLocks noGrp="1" noChangeArrowheads="1"/>
          </p:cNvSpPr>
          <p:nvPr>
            <p:ph type="body" idx="1"/>
          </p:nvPr>
        </p:nvSpPr>
        <p:spPr>
          <a:xfrm>
            <a:off x="323528" y="548680"/>
            <a:ext cx="8712968" cy="4752527"/>
          </a:xfrm>
        </p:spPr>
        <p:txBody>
          <a:bodyPr>
            <a:normAutofit fontScale="92500" lnSpcReduction="10000"/>
          </a:bodyPr>
          <a:lstStyle/>
          <a:p>
            <a:r>
              <a:rPr lang="cs-CZ" altLang="cs-CZ" sz="2000" b="1" dirty="0"/>
              <a:t>Jádrová přesvědčení o sobě: Jsem méně než druzí. Musím toho mnoho udělat, abych byl milován. </a:t>
            </a:r>
            <a:r>
              <a:rPr lang="cs-CZ" altLang="cs-CZ" sz="2000" b="1" dirty="0" err="1"/>
              <a:t>Kompenzatorní</a:t>
            </a:r>
            <a:r>
              <a:rPr lang="cs-CZ" altLang="cs-CZ" sz="2000" b="1" dirty="0"/>
              <a:t>: Jsem více než druzí, jsem výjimečný.</a:t>
            </a:r>
          </a:p>
          <a:p>
            <a:r>
              <a:rPr lang="cs-CZ" altLang="cs-CZ" sz="2000" b="1" dirty="0"/>
              <a:t>Jádrová přesvědčení o druhých: Druzí jsou lepší. Komp.: Druzí jsou horší.</a:t>
            </a:r>
          </a:p>
          <a:p>
            <a:r>
              <a:rPr lang="cs-CZ" altLang="cs-CZ" sz="2000" dirty="0"/>
              <a:t>je charakterizovaná </a:t>
            </a:r>
            <a:r>
              <a:rPr lang="cs-CZ" altLang="cs-CZ" sz="2000" b="1" dirty="0"/>
              <a:t>grandiozitou (velikášstvím), pocitem jedinečnosti, chyběním empatie, potřebou obdivu, sebeláskou a neschopností akceptovat druhé lidi jako sobě rovné</a:t>
            </a:r>
          </a:p>
          <a:p>
            <a:r>
              <a:rPr lang="cs-CZ" altLang="cs-CZ" sz="2000" dirty="0"/>
              <a:t>neunesou kritiku, pohotově obviňují druhé, v konfrontačních situacích jsou arogantní a své soky či oponenty se snaží devalvovat a znemožnit</a:t>
            </a:r>
          </a:p>
          <a:p>
            <a:r>
              <a:rPr lang="cs-CZ" altLang="cs-CZ" sz="2000" b="1" dirty="0"/>
              <a:t>na okolí mívají přemrštěné požadavky a očekávají od něj přednostní zacházení</a:t>
            </a:r>
          </a:p>
          <a:p>
            <a:r>
              <a:rPr lang="cs-CZ" altLang="cs-CZ" sz="2000" dirty="0"/>
              <a:t>pro dosažení obdivu jsou schopni udělat cokoli, v tomto bývají odvážní a často i úspěšní</a:t>
            </a:r>
          </a:p>
          <a:p>
            <a:r>
              <a:rPr lang="cs-CZ" altLang="cs-CZ" sz="2000" dirty="0"/>
              <a:t>nezřídka jim v tomto pomáhá talent, inteligence a dobrý vzhled, kterými jsou dle některých pozorování často obdařeni a které rozvoj poruchy dále posilují</a:t>
            </a:r>
          </a:p>
          <a:p>
            <a:r>
              <a:rPr lang="cs-CZ" altLang="cs-CZ" sz="2000" dirty="0"/>
              <a:t>dosáhnou-li úspěchu, je jejich grandiozita úspěšně přiživována, tehdy mohou zažívat i uspokojení nad sebou samým</a:t>
            </a:r>
          </a:p>
        </p:txBody>
      </p:sp>
    </p:spTree>
    <p:extLst>
      <p:ext uri="{BB962C8B-B14F-4D97-AF65-F5344CB8AC3E}">
        <p14:creationId xmlns:p14="http://schemas.microsoft.com/office/powerpoint/2010/main" val="12836487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Rectangle 2"/>
          <p:cNvSpPr>
            <a:spLocks noGrp="1" noChangeArrowheads="1"/>
          </p:cNvSpPr>
          <p:nvPr>
            <p:ph type="title"/>
          </p:nvPr>
        </p:nvSpPr>
        <p:spPr>
          <a:xfrm>
            <a:off x="251520" y="5229200"/>
            <a:ext cx="8496944" cy="943000"/>
          </a:xfrm>
        </p:spPr>
        <p:txBody>
          <a:bodyPr>
            <a:normAutofit fontScale="90000"/>
          </a:bodyPr>
          <a:lstStyle/>
          <a:p>
            <a:pPr algn="ctr"/>
            <a:r>
              <a:rPr lang="cs-CZ" altLang="cs-CZ" dirty="0"/>
              <a:t>Narcistická porucha osobnosti</a:t>
            </a:r>
            <a:endParaRPr lang="en-US" altLang="cs-CZ" dirty="0"/>
          </a:p>
        </p:txBody>
      </p:sp>
      <p:sp>
        <p:nvSpPr>
          <p:cNvPr id="821251" name="Rectangle 3"/>
          <p:cNvSpPr>
            <a:spLocks noGrp="1" noChangeArrowheads="1"/>
          </p:cNvSpPr>
          <p:nvPr>
            <p:ph type="body" idx="1"/>
          </p:nvPr>
        </p:nvSpPr>
        <p:spPr>
          <a:xfrm>
            <a:off x="611560" y="476673"/>
            <a:ext cx="8077200" cy="4824536"/>
          </a:xfrm>
        </p:spPr>
        <p:txBody>
          <a:bodyPr>
            <a:normAutofit fontScale="92500" lnSpcReduction="10000"/>
          </a:bodyPr>
          <a:lstStyle/>
          <a:p>
            <a:r>
              <a:rPr lang="cs-CZ" altLang="cs-CZ" sz="2400" dirty="0"/>
              <a:t>jinak je tomu, pokud tohoto uspokojení nedosáhnou (úspěch ho zaručit zdaleka nemusí), nebo pokud jsou konfrontováni s realitou (například v psychoterapii)</a:t>
            </a:r>
          </a:p>
          <a:p>
            <a:r>
              <a:rPr lang="cs-CZ" altLang="cs-CZ" sz="2400" dirty="0"/>
              <a:t>může dojít k tzv. narcistickému zranění, které se projeví </a:t>
            </a:r>
            <a:r>
              <a:rPr lang="cs-CZ" altLang="cs-CZ" sz="2400" b="1" dirty="0"/>
              <a:t>zhroucením, pocity prázdnoty, depresemi, excesy, někdy i sebevražednými tendencemi </a:t>
            </a:r>
          </a:p>
          <a:p>
            <a:r>
              <a:rPr lang="cs-CZ" altLang="cs-CZ" sz="2400" dirty="0"/>
              <a:t>jsou schopni komplementárních vztahů, pokud se jim </a:t>
            </a:r>
            <a:br>
              <a:rPr lang="cs-CZ" altLang="cs-CZ" sz="2400" dirty="0"/>
            </a:br>
            <a:r>
              <a:rPr lang="cs-CZ" altLang="cs-CZ" sz="2400" dirty="0"/>
              <a:t>od submisivního partnera dostane obdivu a uznání</a:t>
            </a:r>
          </a:p>
          <a:p>
            <a:r>
              <a:rPr lang="cs-CZ" altLang="cs-CZ" sz="2400" b="1" dirty="0"/>
              <a:t>nejsou schopni opravdového rovnocenného přátelství</a:t>
            </a:r>
            <a:r>
              <a:rPr lang="cs-CZ" altLang="cs-CZ" sz="2400" dirty="0"/>
              <a:t>, jsou-li úspěšní, mívají obdivovatele a nohsledy </a:t>
            </a:r>
          </a:p>
          <a:p>
            <a:r>
              <a:rPr lang="cs-CZ" altLang="cs-CZ" b="1" dirty="0"/>
              <a:t>RS: </a:t>
            </a:r>
            <a:r>
              <a:rPr lang="cs-CZ" altLang="cs-CZ" b="1" dirty="0" err="1"/>
              <a:t>sebezdůrazňování</a:t>
            </a:r>
            <a:r>
              <a:rPr lang="cs-CZ" altLang="cs-CZ" b="1" dirty="0"/>
              <a:t>, soutěživost</a:t>
            </a:r>
          </a:p>
          <a:p>
            <a:r>
              <a:rPr lang="cs-CZ" altLang="cs-CZ" sz="2400" b="1" dirty="0"/>
              <a:t>NRS: sdílení, identifikace se skupinou</a:t>
            </a:r>
          </a:p>
          <a:p>
            <a:r>
              <a:rPr lang="cs-CZ" altLang="cs-CZ" dirty="0" err="1"/>
              <a:t>Dif.dg</a:t>
            </a:r>
            <a:r>
              <a:rPr lang="cs-CZ" altLang="cs-CZ" dirty="0"/>
              <a:t>: disociální, hraniční a </a:t>
            </a:r>
            <a:r>
              <a:rPr lang="cs-CZ" altLang="cs-CZ" dirty="0" err="1"/>
              <a:t>histrionská</a:t>
            </a:r>
            <a:r>
              <a:rPr lang="cs-CZ" altLang="cs-CZ" dirty="0"/>
              <a:t> PO</a:t>
            </a:r>
          </a:p>
        </p:txBody>
      </p:sp>
    </p:spTree>
    <p:extLst>
      <p:ext uri="{BB962C8B-B14F-4D97-AF65-F5344CB8AC3E}">
        <p14:creationId xmlns:p14="http://schemas.microsoft.com/office/powerpoint/2010/main" val="29948110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4" name="Rectangle 2"/>
          <p:cNvSpPr>
            <a:spLocks noGrp="1" noChangeArrowheads="1"/>
          </p:cNvSpPr>
          <p:nvPr>
            <p:ph type="title"/>
          </p:nvPr>
        </p:nvSpPr>
        <p:spPr>
          <a:xfrm>
            <a:off x="395536" y="5157192"/>
            <a:ext cx="8424936" cy="1015008"/>
          </a:xfrm>
        </p:spPr>
        <p:txBody>
          <a:bodyPr>
            <a:normAutofit fontScale="90000"/>
          </a:bodyPr>
          <a:lstStyle/>
          <a:p>
            <a:pPr algn="ctr"/>
            <a:r>
              <a:rPr lang="cs-CZ" altLang="cs-CZ" dirty="0"/>
              <a:t>Narcistická porucha osobnosti</a:t>
            </a:r>
            <a:endParaRPr lang="en-US" altLang="cs-CZ" dirty="0"/>
          </a:p>
        </p:txBody>
      </p:sp>
      <p:sp>
        <p:nvSpPr>
          <p:cNvPr id="822275" name="Rectangle 3"/>
          <p:cNvSpPr>
            <a:spLocks noGrp="1" noChangeArrowheads="1"/>
          </p:cNvSpPr>
          <p:nvPr>
            <p:ph type="body" idx="1"/>
          </p:nvPr>
        </p:nvSpPr>
        <p:spPr>
          <a:xfrm>
            <a:off x="467544" y="332656"/>
            <a:ext cx="8352928" cy="4824536"/>
          </a:xfrm>
        </p:spPr>
        <p:txBody>
          <a:bodyPr/>
          <a:lstStyle/>
          <a:p>
            <a:r>
              <a:rPr lang="cs-CZ" altLang="cs-CZ" sz="2000" dirty="0"/>
              <a:t>špatně snášejí bolest a následkem narcistických zranění nejednou tuší, že jim v cestě k dokonalosti stojí nějaký problém - mohou se cítit psychicky špatně a sami vyhledají odbornou pomoc</a:t>
            </a:r>
          </a:p>
          <a:p>
            <a:r>
              <a:rPr lang="cs-CZ" altLang="cs-CZ" sz="2000" dirty="0"/>
              <a:t>při prvním kontaktu pak sdělují, že hledali toho nejlepšího odborníka či instituci</a:t>
            </a:r>
          </a:p>
          <a:p>
            <a:r>
              <a:rPr lang="cs-CZ" altLang="cs-CZ" sz="2000" dirty="0"/>
              <a:t>dřív nebo později pak dojde ke zranění i v terapii</a:t>
            </a:r>
          </a:p>
          <a:p>
            <a:r>
              <a:rPr lang="cs-CZ" altLang="cs-CZ" sz="2000" dirty="0"/>
              <a:t>terapeut musí svou interpretaci či výklad správně časově odhadnout, nadávkovat a sdělit tak, aby zranění pacientovi neznemožnilo v léčbě pokračovat</a:t>
            </a:r>
          </a:p>
          <a:p>
            <a:r>
              <a:rPr lang="cs-CZ" altLang="cs-CZ" sz="2000" dirty="0"/>
              <a:t>kořeny poruchy krom dědičných vloh sahají opět do dětství, kde bývá vystopován ze strany rodičů </a:t>
            </a:r>
            <a:r>
              <a:rPr lang="cs-CZ" altLang="cs-CZ" sz="2000" b="1" dirty="0"/>
              <a:t>přílišný důraz na výkon a vyniknutí (zázračné děti) spojený s nedostatkem projevů lásky a uznání</a:t>
            </a:r>
          </a:p>
        </p:txBody>
      </p:sp>
    </p:spTree>
    <p:extLst>
      <p:ext uri="{BB962C8B-B14F-4D97-AF65-F5344CB8AC3E}">
        <p14:creationId xmlns:p14="http://schemas.microsoft.com/office/powerpoint/2010/main" val="22290850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ChangeArrowheads="1"/>
          </p:cNvSpPr>
          <p:nvPr>
            <p:ph type="title"/>
          </p:nvPr>
        </p:nvSpPr>
        <p:spPr>
          <a:xfrm>
            <a:off x="251520" y="5085184"/>
            <a:ext cx="8686800" cy="1139825"/>
          </a:xfrm>
        </p:spPr>
        <p:txBody>
          <a:bodyPr>
            <a:normAutofit fontScale="90000"/>
          </a:bodyPr>
          <a:lstStyle/>
          <a:p>
            <a:pPr algn="ctr"/>
            <a:r>
              <a:rPr lang="cs-CZ" altLang="cs-CZ" dirty="0" err="1"/>
              <a:t>Histriónská</a:t>
            </a:r>
            <a:r>
              <a:rPr lang="cs-CZ" altLang="cs-CZ" dirty="0"/>
              <a:t> porucha osobnosti</a:t>
            </a:r>
          </a:p>
        </p:txBody>
      </p:sp>
      <p:sp>
        <p:nvSpPr>
          <p:cNvPr id="808963" name="Rectangle 3"/>
          <p:cNvSpPr>
            <a:spLocks noGrp="1" noChangeArrowheads="1"/>
          </p:cNvSpPr>
          <p:nvPr>
            <p:ph type="body" idx="1"/>
          </p:nvPr>
        </p:nvSpPr>
        <p:spPr>
          <a:xfrm>
            <a:off x="323529" y="404664"/>
            <a:ext cx="8640960" cy="5112568"/>
          </a:xfrm>
        </p:spPr>
        <p:txBody>
          <a:bodyPr>
            <a:normAutofit lnSpcReduction="10000"/>
          </a:bodyPr>
          <a:lstStyle/>
          <a:p>
            <a:pPr lvl="1">
              <a:lnSpc>
                <a:spcPct val="85000"/>
              </a:lnSpc>
              <a:spcBef>
                <a:spcPct val="25000"/>
              </a:spcBef>
            </a:pPr>
            <a:r>
              <a:rPr lang="cs-CZ" altLang="cs-CZ" sz="2000" b="1" dirty="0"/>
              <a:t>RS: dramatizace, předvádění se, sebevyjádření</a:t>
            </a:r>
          </a:p>
          <a:p>
            <a:pPr lvl="1">
              <a:lnSpc>
                <a:spcPct val="85000"/>
              </a:lnSpc>
              <a:spcBef>
                <a:spcPct val="25000"/>
              </a:spcBef>
            </a:pPr>
            <a:r>
              <a:rPr lang="cs-CZ" altLang="cs-CZ" sz="2000" b="1" dirty="0"/>
              <a:t>NRS: kontrola, systematičnost</a:t>
            </a:r>
          </a:p>
          <a:p>
            <a:pPr lvl="1">
              <a:lnSpc>
                <a:spcPct val="85000"/>
              </a:lnSpc>
              <a:spcBef>
                <a:spcPct val="25000"/>
              </a:spcBef>
            </a:pPr>
            <a:r>
              <a:rPr lang="cs-CZ" altLang="cs-CZ" sz="2000" dirty="0"/>
              <a:t>Přenos a protipřenos: upoutávání pozornosti, sexuální svádění, vmanipulování terapeutů do role zachránců</a:t>
            </a:r>
          </a:p>
          <a:p>
            <a:pPr lvl="1">
              <a:lnSpc>
                <a:spcPct val="85000"/>
              </a:lnSpc>
              <a:spcBef>
                <a:spcPct val="25000"/>
              </a:spcBef>
            </a:pPr>
            <a:r>
              <a:rPr lang="cs-CZ" altLang="cs-CZ" sz="2000" dirty="0"/>
              <a:t>OM: vytěsnění, regrese, </a:t>
            </a:r>
            <a:r>
              <a:rPr lang="cs-CZ" altLang="cs-CZ" sz="2000" dirty="0" err="1"/>
              <a:t>sexualizace</a:t>
            </a:r>
            <a:endParaRPr lang="cs-CZ" altLang="cs-CZ" sz="2000" dirty="0"/>
          </a:p>
          <a:p>
            <a:pPr lvl="1">
              <a:lnSpc>
                <a:spcPct val="85000"/>
              </a:lnSpc>
              <a:spcBef>
                <a:spcPct val="25000"/>
              </a:spcBef>
            </a:pPr>
            <a:r>
              <a:rPr lang="cs-CZ" altLang="cs-CZ" sz="2000" dirty="0"/>
              <a:t>Erotizovaný přenos</a:t>
            </a:r>
          </a:p>
          <a:p>
            <a:pPr lvl="1">
              <a:lnSpc>
                <a:spcPct val="85000"/>
              </a:lnSpc>
              <a:spcBef>
                <a:spcPct val="25000"/>
              </a:spcBef>
            </a:pPr>
            <a:r>
              <a:rPr lang="cs-CZ" altLang="cs-CZ" sz="2000" b="1" dirty="0"/>
              <a:t>Jádrová přesvědčení: Nejsem nic. </a:t>
            </a:r>
            <a:r>
              <a:rPr lang="cs-CZ" altLang="cs-CZ" sz="2000" b="1" dirty="0" err="1"/>
              <a:t>Kompenzatorní</a:t>
            </a:r>
            <a:r>
              <a:rPr lang="cs-CZ" altLang="cs-CZ" sz="2000" b="1" dirty="0"/>
              <a:t>: Jsem velkolepý, vzrušující. Potřebuji, aby si mě druzí všímali (to mi dá hodnotu).</a:t>
            </a:r>
          </a:p>
          <a:p>
            <a:pPr lvl="1">
              <a:lnSpc>
                <a:spcPct val="85000"/>
              </a:lnSpc>
              <a:spcBef>
                <a:spcPct val="25000"/>
              </a:spcBef>
            </a:pPr>
            <a:endParaRPr lang="cs-CZ" altLang="cs-CZ" sz="2000" dirty="0"/>
          </a:p>
          <a:p>
            <a:pPr lvl="1">
              <a:lnSpc>
                <a:spcPct val="85000"/>
              </a:lnSpc>
              <a:spcBef>
                <a:spcPct val="25000"/>
              </a:spcBef>
            </a:pPr>
            <a:r>
              <a:rPr lang="cs-CZ" sz="2000" dirty="0"/>
              <a:t>Ústředním rysem je zabývání se vlastním vzhledem a pozorností druhých</a:t>
            </a:r>
          </a:p>
          <a:p>
            <a:pPr lvl="2">
              <a:lnSpc>
                <a:spcPct val="85000"/>
              </a:lnSpc>
              <a:spcBef>
                <a:spcPct val="25000"/>
              </a:spcBef>
            </a:pPr>
            <a:r>
              <a:rPr lang="cs-CZ" sz="1800" dirty="0"/>
              <a:t>Typická provokativní atraktivnost v oblékání a flirtující chování. </a:t>
            </a:r>
          </a:p>
          <a:p>
            <a:pPr lvl="1">
              <a:lnSpc>
                <a:spcPct val="85000"/>
              </a:lnSpc>
              <a:spcBef>
                <a:spcPct val="25000"/>
              </a:spcBef>
            </a:pPr>
            <a:r>
              <a:rPr lang="cs-CZ" b="1" dirty="0"/>
              <a:t>Emotivita je mělká</a:t>
            </a:r>
            <a:r>
              <a:rPr lang="cs-CZ" dirty="0"/>
              <a:t>, labilní (na rozdíl od silných emocí hraničních pacientů) </a:t>
            </a:r>
          </a:p>
          <a:p>
            <a:pPr lvl="2">
              <a:lnSpc>
                <a:spcPct val="85000"/>
              </a:lnSpc>
              <a:spcBef>
                <a:spcPct val="25000"/>
              </a:spcBef>
            </a:pPr>
            <a:r>
              <a:rPr lang="cs-CZ" dirty="0"/>
              <a:t>dramatizace, teatrálnost, sebeprezentace za každou cenu (i za cenu ostudy)</a:t>
            </a:r>
          </a:p>
          <a:p>
            <a:pPr lvl="2">
              <a:lnSpc>
                <a:spcPct val="85000"/>
              </a:lnSpc>
              <a:spcBef>
                <a:spcPct val="25000"/>
              </a:spcBef>
            </a:pPr>
            <a:r>
              <a:rPr lang="cs-CZ" dirty="0"/>
              <a:t>vyjadřování emocí může být pro okolí až komické. </a:t>
            </a:r>
          </a:p>
          <a:p>
            <a:pPr lvl="1">
              <a:lnSpc>
                <a:spcPct val="85000"/>
              </a:lnSpc>
              <a:spcBef>
                <a:spcPct val="25000"/>
              </a:spcBef>
            </a:pPr>
            <a:r>
              <a:rPr lang="cs-CZ" dirty="0"/>
              <a:t>Tito lidé se cítí špatně, nejsou-li ve středu pozornosti okolí. </a:t>
            </a:r>
          </a:p>
          <a:p>
            <a:pPr lvl="1">
              <a:lnSpc>
                <a:spcPct val="85000"/>
              </a:lnSpc>
              <a:spcBef>
                <a:spcPct val="25000"/>
              </a:spcBef>
            </a:pPr>
            <a:r>
              <a:rPr lang="cs-CZ" dirty="0"/>
              <a:t>Chování je zaměřeno k dosažení okamžitého uspokojení </a:t>
            </a:r>
          </a:p>
        </p:txBody>
      </p:sp>
    </p:spTree>
    <p:extLst>
      <p:ext uri="{BB962C8B-B14F-4D97-AF65-F5344CB8AC3E}">
        <p14:creationId xmlns:p14="http://schemas.microsoft.com/office/powerpoint/2010/main" val="19744127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5229200"/>
            <a:ext cx="8424936" cy="943000"/>
          </a:xfrm>
        </p:spPr>
        <p:txBody>
          <a:bodyPr>
            <a:normAutofit fontScale="90000"/>
          </a:bodyPr>
          <a:lstStyle/>
          <a:p>
            <a:pPr algn="ctr"/>
            <a:r>
              <a:rPr lang="cs-CZ" altLang="cs-CZ" dirty="0" err="1"/>
              <a:t>Histriónská</a:t>
            </a:r>
            <a:r>
              <a:rPr lang="cs-CZ" altLang="cs-CZ" dirty="0"/>
              <a:t> porucha osobnosti</a:t>
            </a:r>
            <a:endParaRPr lang="cs-CZ" dirty="0"/>
          </a:p>
        </p:txBody>
      </p:sp>
      <p:sp>
        <p:nvSpPr>
          <p:cNvPr id="3" name="Zástupný symbol pro obsah 2"/>
          <p:cNvSpPr>
            <a:spLocks noGrp="1"/>
          </p:cNvSpPr>
          <p:nvPr>
            <p:ph idx="1"/>
          </p:nvPr>
        </p:nvSpPr>
        <p:spPr>
          <a:xfrm>
            <a:off x="762000" y="685800"/>
            <a:ext cx="7543800" cy="4615408"/>
          </a:xfrm>
        </p:spPr>
        <p:txBody>
          <a:bodyPr/>
          <a:lstStyle/>
          <a:p>
            <a:pPr lvl="1">
              <a:lnSpc>
                <a:spcPct val="85000"/>
              </a:lnSpc>
              <a:spcBef>
                <a:spcPct val="25000"/>
              </a:spcBef>
            </a:pPr>
            <a:r>
              <a:rPr lang="cs-CZ" dirty="0"/>
              <a:t>Interpersonální vztahy jsou konfliktní, často rozehrávají celou řadu manipulativních her. </a:t>
            </a:r>
          </a:p>
          <a:p>
            <a:pPr lvl="1">
              <a:lnSpc>
                <a:spcPct val="85000"/>
              </a:lnSpc>
              <a:spcBef>
                <a:spcPct val="25000"/>
              </a:spcBef>
            </a:pPr>
            <a:r>
              <a:rPr lang="cs-CZ" dirty="0"/>
              <a:t>Mají sklon k bájné lhavosti </a:t>
            </a:r>
          </a:p>
          <a:p>
            <a:pPr lvl="1">
              <a:lnSpc>
                <a:spcPct val="85000"/>
              </a:lnSpc>
              <a:spcBef>
                <a:spcPct val="25000"/>
              </a:spcBef>
            </a:pPr>
            <a:r>
              <a:rPr lang="cs-CZ" dirty="0"/>
              <a:t>Prožitky jiných je příliš nezajímají. </a:t>
            </a:r>
          </a:p>
          <a:p>
            <a:pPr lvl="1">
              <a:lnSpc>
                <a:spcPct val="85000"/>
              </a:lnSpc>
              <a:spcBef>
                <a:spcPct val="25000"/>
              </a:spcBef>
            </a:pPr>
            <a:r>
              <a:rPr lang="cs-CZ" dirty="0"/>
              <a:t>Jednají často spíše intuitivně než promyšleně, mohou být tvořiví s velkou představivostí. V etiologii se uvažuje o především psychogenních vlivech ve vývoji dítěte. </a:t>
            </a:r>
          </a:p>
          <a:p>
            <a:pPr lvl="1">
              <a:lnSpc>
                <a:spcPct val="85000"/>
              </a:lnSpc>
              <a:spcBef>
                <a:spcPct val="25000"/>
              </a:spcBef>
            </a:pPr>
            <a:r>
              <a:rPr lang="cs-CZ" dirty="0"/>
              <a:t>Je výrazně častější u žen, ale vyskytuje se i u mužů. </a:t>
            </a:r>
          </a:p>
          <a:p>
            <a:pPr lvl="1">
              <a:lnSpc>
                <a:spcPct val="85000"/>
              </a:lnSpc>
              <a:spcBef>
                <a:spcPct val="25000"/>
              </a:spcBef>
            </a:pPr>
            <a:r>
              <a:rPr lang="cs-CZ" dirty="0"/>
              <a:t>U těchto osobností se vyskytuje celá řada dalších psychiatrických poruch – poruchy somatizací, konverzní, poruchy nálady a sexuální dysfunkce. </a:t>
            </a:r>
          </a:p>
          <a:p>
            <a:pPr lvl="1">
              <a:lnSpc>
                <a:spcPct val="85000"/>
              </a:lnSpc>
              <a:spcBef>
                <a:spcPct val="25000"/>
              </a:spcBef>
            </a:pPr>
            <a:r>
              <a:rPr lang="cs-CZ" altLang="cs-CZ" sz="2400" dirty="0" err="1"/>
              <a:t>Dif.dg</a:t>
            </a:r>
            <a:r>
              <a:rPr lang="cs-CZ" altLang="cs-CZ" sz="2400" dirty="0"/>
              <a:t>: hraniční PO, narcistická PO</a:t>
            </a:r>
          </a:p>
          <a:p>
            <a:pPr lvl="1">
              <a:lnSpc>
                <a:spcPct val="85000"/>
              </a:lnSpc>
              <a:spcBef>
                <a:spcPct val="25000"/>
              </a:spcBef>
            </a:pPr>
            <a:endParaRPr lang="cs-CZ" altLang="cs-CZ" sz="2000" dirty="0"/>
          </a:p>
          <a:p>
            <a:endParaRPr lang="cs-CZ" dirty="0"/>
          </a:p>
        </p:txBody>
      </p:sp>
    </p:spTree>
    <p:extLst>
      <p:ext uri="{BB962C8B-B14F-4D97-AF65-F5344CB8AC3E}">
        <p14:creationId xmlns:p14="http://schemas.microsoft.com/office/powerpoint/2010/main" val="11990102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p:cNvSpPr>
            <a:spLocks noGrp="1" noChangeArrowheads="1"/>
          </p:cNvSpPr>
          <p:nvPr>
            <p:ph type="title"/>
          </p:nvPr>
        </p:nvSpPr>
        <p:spPr>
          <a:xfrm>
            <a:off x="251520" y="5085184"/>
            <a:ext cx="8686800" cy="1139825"/>
          </a:xfrm>
        </p:spPr>
        <p:txBody>
          <a:bodyPr>
            <a:normAutofit fontScale="90000"/>
          </a:bodyPr>
          <a:lstStyle/>
          <a:p>
            <a:pPr algn="ctr"/>
            <a:r>
              <a:rPr lang="cs-CZ" altLang="cs-CZ" dirty="0" err="1"/>
              <a:t>Anankastická</a:t>
            </a:r>
            <a:r>
              <a:rPr lang="cs-CZ" altLang="cs-CZ" dirty="0"/>
              <a:t> porucha osobnosti</a:t>
            </a:r>
          </a:p>
        </p:txBody>
      </p:sp>
      <p:sp>
        <p:nvSpPr>
          <p:cNvPr id="812035" name="Rectangle 3"/>
          <p:cNvSpPr>
            <a:spLocks noGrp="1" noChangeArrowheads="1"/>
          </p:cNvSpPr>
          <p:nvPr>
            <p:ph type="body" idx="1"/>
          </p:nvPr>
        </p:nvSpPr>
        <p:spPr>
          <a:xfrm>
            <a:off x="467544" y="620688"/>
            <a:ext cx="8435975" cy="4824536"/>
          </a:xfrm>
        </p:spPr>
        <p:txBody>
          <a:bodyPr>
            <a:normAutofit fontScale="70000" lnSpcReduction="20000"/>
          </a:bodyPr>
          <a:lstStyle/>
          <a:p>
            <a:pPr lvl="1"/>
            <a:r>
              <a:rPr lang="cs-CZ" dirty="0"/>
              <a:t>Osobnost typická nadměrnou svědomitostí, puntičkářstvím, umíněností, rigidní morálkou a opatrností. </a:t>
            </a:r>
          </a:p>
          <a:p>
            <a:pPr lvl="1"/>
            <a:r>
              <a:rPr lang="cs-CZ" dirty="0"/>
              <a:t>Neustále kontrolují všechny detaily, ale i vlastní emoce a druhé lidi. </a:t>
            </a:r>
          </a:p>
          <a:p>
            <a:pPr lvl="1"/>
            <a:r>
              <a:rPr lang="cs-CZ" altLang="cs-CZ" b="1" dirty="0"/>
              <a:t>RS: kontrola, odpovědnost, systematičnost</a:t>
            </a:r>
          </a:p>
          <a:p>
            <a:pPr lvl="1"/>
            <a:r>
              <a:rPr lang="cs-CZ" altLang="cs-CZ" b="1" dirty="0"/>
              <a:t>NRS: spontánnost, flexibilita</a:t>
            </a:r>
          </a:p>
          <a:p>
            <a:pPr lvl="1"/>
            <a:r>
              <a:rPr lang="cs-CZ" altLang="cs-CZ" b="1" dirty="0" err="1"/>
              <a:t>Dif.dg</a:t>
            </a:r>
            <a:r>
              <a:rPr lang="cs-CZ" altLang="cs-CZ" b="1" dirty="0"/>
              <a:t>: OCD</a:t>
            </a:r>
          </a:p>
          <a:p>
            <a:pPr lvl="1"/>
            <a:r>
              <a:rPr lang="cs-CZ" altLang="cs-CZ" dirty="0"/>
              <a:t>Přenos a protipřenos: disciplinovaný, tvrdohlavý, kontrolující pacient, neschopnost vyjadřovat emoce může nudit i rozčilovat, tendence k nucení do vyjadřování emocí</a:t>
            </a:r>
          </a:p>
          <a:p>
            <a:pPr lvl="1"/>
            <a:r>
              <a:rPr lang="cs-CZ" altLang="cs-CZ" b="1" dirty="0"/>
              <a:t>Jádrová přesvědčení: Nedokážu dostatečně kontrolovat dění kolem sebe. Druzí mohou být nezodpovědní. Když budu perfektní, lidé mě přijmou.</a:t>
            </a:r>
          </a:p>
          <a:p>
            <a:pPr lvl="1"/>
            <a:r>
              <a:rPr lang="cs-CZ" dirty="0"/>
              <a:t>Vytvářejí tabulky, seznamy, plány, velmi často moralizují, zabývají se nepodstatnými detaily. </a:t>
            </a:r>
          </a:p>
          <a:p>
            <a:pPr lvl="1"/>
            <a:r>
              <a:rPr lang="cs-CZ" dirty="0"/>
              <a:t>Mívají problém zbavovat se starých a nepotřebných věcí. </a:t>
            </a:r>
          </a:p>
          <a:p>
            <a:pPr lvl="1"/>
            <a:r>
              <a:rPr lang="cs-CZ" dirty="0"/>
              <a:t>Působí spíše rezervovaně, jsou plní vnitřní nejistoty. </a:t>
            </a:r>
          </a:p>
          <a:p>
            <a:pPr lvl="1"/>
            <a:r>
              <a:rPr lang="cs-CZ" dirty="0"/>
              <a:t>Bývají nadměrně spořiví až lakomí. </a:t>
            </a:r>
          </a:p>
          <a:p>
            <a:pPr lvl="1"/>
            <a:r>
              <a:rPr lang="cs-CZ" dirty="0"/>
              <a:t>Pro svoji svědomitost a pracovitost se mohou stát vedoucími pracovníky, což je pak tragédie pro podřízené, které neustále kontrolují, peskují, až šikanují. </a:t>
            </a:r>
          </a:p>
          <a:p>
            <a:pPr lvl="1"/>
            <a:r>
              <a:rPr lang="cs-CZ" dirty="0"/>
              <a:t>Své chování považují za mimořádně správné, morálně na výši. </a:t>
            </a:r>
          </a:p>
          <a:p>
            <a:pPr lvl="1"/>
            <a:r>
              <a:rPr lang="cs-CZ" dirty="0"/>
              <a:t>Tato porucha se v něčem podobá obsedantně kompulzivní poruše, není s ní ale přímo příbuzná. </a:t>
            </a:r>
          </a:p>
          <a:p>
            <a:pPr lvl="1"/>
            <a:r>
              <a:rPr lang="cs-CZ" dirty="0"/>
              <a:t>Je častější u mužů. </a:t>
            </a:r>
          </a:p>
          <a:p>
            <a:pPr lvl="1"/>
            <a:r>
              <a:rPr lang="cs-CZ" dirty="0"/>
              <a:t>Její komplikací je depresivní porucha a rozvoj alkoholismu.</a:t>
            </a:r>
            <a:endParaRPr lang="cs-CZ" altLang="cs-CZ" dirty="0"/>
          </a:p>
        </p:txBody>
      </p:sp>
    </p:spTree>
    <p:extLst>
      <p:ext uri="{BB962C8B-B14F-4D97-AF65-F5344CB8AC3E}">
        <p14:creationId xmlns:p14="http://schemas.microsoft.com/office/powerpoint/2010/main" val="15424381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2" name="Rectangle 2"/>
          <p:cNvSpPr>
            <a:spLocks noGrp="1" noChangeArrowheads="1"/>
          </p:cNvSpPr>
          <p:nvPr>
            <p:ph type="title"/>
          </p:nvPr>
        </p:nvSpPr>
        <p:spPr>
          <a:xfrm>
            <a:off x="179512" y="5085184"/>
            <a:ext cx="8686800" cy="1139825"/>
          </a:xfrm>
        </p:spPr>
        <p:txBody>
          <a:bodyPr>
            <a:normAutofit fontScale="90000"/>
          </a:bodyPr>
          <a:lstStyle/>
          <a:p>
            <a:pPr algn="ctr"/>
            <a:r>
              <a:rPr lang="cs-CZ" dirty="0"/>
              <a:t>Anxiózní (vyhýbavá) porucha osobnosti</a:t>
            </a:r>
            <a:endParaRPr lang="cs-CZ" altLang="cs-CZ" dirty="0"/>
          </a:p>
        </p:txBody>
      </p:sp>
      <p:sp>
        <p:nvSpPr>
          <p:cNvPr id="814083" name="Rectangle 3"/>
          <p:cNvSpPr>
            <a:spLocks noGrp="1" noChangeArrowheads="1"/>
          </p:cNvSpPr>
          <p:nvPr>
            <p:ph type="body" idx="1"/>
          </p:nvPr>
        </p:nvSpPr>
        <p:spPr>
          <a:xfrm>
            <a:off x="323528" y="620688"/>
            <a:ext cx="8435975" cy="4176464"/>
          </a:xfrm>
        </p:spPr>
        <p:txBody>
          <a:bodyPr>
            <a:noAutofit/>
          </a:bodyPr>
          <a:lstStyle/>
          <a:p>
            <a:pPr lvl="1"/>
            <a:r>
              <a:rPr lang="cs-CZ" altLang="cs-CZ" sz="1500" b="1" dirty="0"/>
              <a:t>RS: vstřícnost, vyhýbání se</a:t>
            </a:r>
          </a:p>
          <a:p>
            <a:pPr lvl="1"/>
            <a:r>
              <a:rPr lang="cs-CZ" altLang="cs-CZ" sz="1500" b="1" dirty="0"/>
              <a:t>NRS: asertivita, sebedůvěra</a:t>
            </a:r>
          </a:p>
          <a:p>
            <a:pPr lvl="1"/>
            <a:r>
              <a:rPr lang="cs-CZ" altLang="cs-CZ" sz="1500" dirty="0"/>
              <a:t>Přenos a protipřenos: období testování, poté někdy závislost na terapeutovi, frustrace terapeuta z testování, opětování závislosti</a:t>
            </a:r>
          </a:p>
          <a:p>
            <a:pPr lvl="1"/>
            <a:r>
              <a:rPr lang="cs-CZ" altLang="cs-CZ" sz="1500" b="1" dirty="0"/>
              <a:t>Jádrová přesvědčení: Jsem nežádoucí, vadný, sociálně neobratný. Druzí lidé mě odmítnou.</a:t>
            </a:r>
            <a:endParaRPr lang="cs-CZ" altLang="cs-CZ" sz="1500" dirty="0"/>
          </a:p>
          <a:p>
            <a:pPr lvl="1"/>
            <a:r>
              <a:rPr lang="cs-CZ" sz="1500" dirty="0"/>
              <a:t>Typicky se projevuje trvalou úzkostnou napjatostí, dotyčný se bojí druhých, že ho budou kritizovat, podceňuje se a očekává neúspěch. </a:t>
            </a:r>
          </a:p>
          <a:p>
            <a:pPr lvl="1"/>
            <a:r>
              <a:rPr lang="cs-CZ" sz="1500" dirty="0"/>
              <a:t>Bývá obvykle osamělý a má nízké sebevědomí, neustále je zahlcen nějakými strachy a úzkostmi. </a:t>
            </a:r>
          </a:p>
          <a:p>
            <a:pPr lvl="1"/>
            <a:r>
              <a:rPr lang="cs-CZ" sz="1500" b="1" dirty="0"/>
              <a:t>Vyhýbá se sociálním situacím ze strachu, že bude kritizován, přestože po společnosti lidí velmi touží. </a:t>
            </a:r>
          </a:p>
          <a:p>
            <a:pPr lvl="1"/>
            <a:r>
              <a:rPr lang="cs-CZ" sz="1500" dirty="0"/>
              <a:t>Přitom se nejvíce kritizuje sám, neustále se srovnává s jinými a vychází vždy špatně až mizerně. </a:t>
            </a:r>
          </a:p>
          <a:p>
            <a:pPr lvl="1"/>
            <a:r>
              <a:rPr lang="cs-CZ" sz="1500" dirty="0"/>
              <a:t>I když má bohatý vnitřní svět, ve společenských vztazích působí staženě, málo hovoří, neustále se posuzují, odhadují, jak je vnímají ostatní, každý projev si pečlivě připravují, snaží se mluvit „o něčem“, nedokáží udržovat konvenční společenskou konverzaci „o ničem“.</a:t>
            </a:r>
          </a:p>
        </p:txBody>
      </p:sp>
    </p:spTree>
    <p:extLst>
      <p:ext uri="{BB962C8B-B14F-4D97-AF65-F5344CB8AC3E}">
        <p14:creationId xmlns:p14="http://schemas.microsoft.com/office/powerpoint/2010/main" val="3916105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4572000"/>
            <a:ext cx="7770440" cy="1600200"/>
          </a:xfrm>
        </p:spPr>
        <p:txBody>
          <a:bodyPr>
            <a:normAutofit fontScale="90000"/>
          </a:bodyPr>
          <a:lstStyle/>
          <a:p>
            <a:pPr algn="ctr"/>
            <a:r>
              <a:rPr lang="cs-CZ" dirty="0"/>
              <a:t>Anxiózní (vyhýbavá) porucha osobnosti</a:t>
            </a:r>
          </a:p>
        </p:txBody>
      </p:sp>
      <p:sp>
        <p:nvSpPr>
          <p:cNvPr id="3" name="Zástupný symbol pro obsah 2"/>
          <p:cNvSpPr>
            <a:spLocks noGrp="1"/>
          </p:cNvSpPr>
          <p:nvPr>
            <p:ph idx="1"/>
          </p:nvPr>
        </p:nvSpPr>
        <p:spPr>
          <a:xfrm>
            <a:off x="762000" y="476672"/>
            <a:ext cx="7543800" cy="4095328"/>
          </a:xfrm>
        </p:spPr>
        <p:txBody>
          <a:bodyPr>
            <a:noAutofit/>
          </a:bodyPr>
          <a:lstStyle/>
          <a:p>
            <a:pPr lvl="1"/>
            <a:r>
              <a:rPr lang="cs-CZ" sz="1600" dirty="0"/>
              <a:t>Na ostatní působí napjatě, strojeně, neklidně, „nervózně“. </a:t>
            </a:r>
          </a:p>
          <a:p>
            <a:pPr lvl="1"/>
            <a:r>
              <a:rPr lang="cs-CZ" sz="1600" dirty="0"/>
              <a:t>Podaří-li se jim navázat blízký vztah, fungují v něm dobře. </a:t>
            </a:r>
          </a:p>
          <a:p>
            <a:pPr lvl="1"/>
            <a:r>
              <a:rPr lang="cs-CZ" sz="1600" b="1" dirty="0"/>
              <a:t>Vyhýbavé chování se patrně vyvíjí na základě rodičovského odmítání a zesměšňování posíleného odmítáním či zesměšňováním od vrstevníků. </a:t>
            </a:r>
          </a:p>
          <a:p>
            <a:pPr lvl="1"/>
            <a:r>
              <a:rPr lang="cs-CZ" sz="1600" dirty="0"/>
              <a:t>Rodiče bývají často starostliví. U některých nacházíme i zneužívání či týrání v dětství. </a:t>
            </a:r>
          </a:p>
          <a:p>
            <a:pPr lvl="1"/>
            <a:r>
              <a:rPr lang="cs-CZ" sz="1600" dirty="0"/>
              <a:t>Porucha se vyskytuje asi v 1%, u psychiatrických pacientů, bez ohledu na diagnózu, až 10x častěji. </a:t>
            </a:r>
          </a:p>
          <a:p>
            <a:pPr lvl="1"/>
            <a:r>
              <a:rPr lang="cs-CZ" sz="1600" dirty="0"/>
              <a:t>Obě pohlaví jsou zastoupena stejně. </a:t>
            </a:r>
          </a:p>
          <a:p>
            <a:pPr lvl="1"/>
            <a:r>
              <a:rPr lang="cs-CZ" sz="1600" dirty="0"/>
              <a:t>Porucha se výrazně projevuje v adolescenci a zůstává trvalá v průběhu dospělosti, i když s věkem má tendenci slábnout. </a:t>
            </a:r>
          </a:p>
          <a:p>
            <a:pPr lvl="1"/>
            <a:r>
              <a:rPr lang="cs-CZ" altLang="cs-CZ" sz="1600" b="1" dirty="0" err="1"/>
              <a:t>Dif.dg</a:t>
            </a:r>
            <a:r>
              <a:rPr lang="cs-CZ" altLang="cs-CZ" sz="1600" b="1" dirty="0"/>
              <a:t>.: sociální fobie, schizoidní PO</a:t>
            </a:r>
          </a:p>
          <a:p>
            <a:endParaRPr lang="cs-CZ" sz="1600" dirty="0"/>
          </a:p>
        </p:txBody>
      </p:sp>
    </p:spTree>
    <p:extLst>
      <p:ext uri="{BB962C8B-B14F-4D97-AF65-F5344CB8AC3E}">
        <p14:creationId xmlns:p14="http://schemas.microsoft.com/office/powerpoint/2010/main" val="41104172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Rectangle 2"/>
          <p:cNvSpPr>
            <a:spLocks noGrp="1" noChangeArrowheads="1"/>
          </p:cNvSpPr>
          <p:nvPr>
            <p:ph type="title"/>
          </p:nvPr>
        </p:nvSpPr>
        <p:spPr>
          <a:xfrm>
            <a:off x="251520" y="5229200"/>
            <a:ext cx="8686800" cy="923801"/>
          </a:xfrm>
        </p:spPr>
        <p:txBody>
          <a:bodyPr>
            <a:normAutofit/>
          </a:bodyPr>
          <a:lstStyle/>
          <a:p>
            <a:pPr algn="ctr"/>
            <a:r>
              <a:rPr lang="cs-CZ" altLang="cs-CZ" dirty="0"/>
              <a:t>Závislá porucha osobnosti</a:t>
            </a:r>
          </a:p>
        </p:txBody>
      </p:sp>
      <p:sp>
        <p:nvSpPr>
          <p:cNvPr id="817155" name="Rectangle 3"/>
          <p:cNvSpPr>
            <a:spLocks noGrp="1" noChangeArrowheads="1"/>
          </p:cNvSpPr>
          <p:nvPr>
            <p:ph type="body" idx="1"/>
          </p:nvPr>
        </p:nvSpPr>
        <p:spPr>
          <a:xfrm>
            <a:off x="683569" y="476673"/>
            <a:ext cx="7920880" cy="4752527"/>
          </a:xfrm>
        </p:spPr>
        <p:txBody>
          <a:bodyPr>
            <a:normAutofit/>
          </a:bodyPr>
          <a:lstStyle/>
          <a:p>
            <a:r>
              <a:rPr lang="cs-CZ" altLang="cs-CZ" dirty="0"/>
              <a:t>touha být ve společnosti druhých lidí, byť v subalterním postavení</a:t>
            </a:r>
          </a:p>
          <a:p>
            <a:r>
              <a:rPr lang="cs-CZ" altLang="cs-CZ" dirty="0"/>
              <a:t>synonyma: astenická, pasivní, sebepoškozující osobnost</a:t>
            </a:r>
          </a:p>
          <a:p>
            <a:r>
              <a:rPr lang="cs-CZ" altLang="cs-CZ" b="1" dirty="0"/>
              <a:t>RS: vyhledávání pomoci, vazba</a:t>
            </a:r>
          </a:p>
          <a:p>
            <a:r>
              <a:rPr lang="cs-CZ" altLang="cs-CZ" b="1" dirty="0"/>
              <a:t>NRS: soběstačnost, rozhodnost</a:t>
            </a:r>
          </a:p>
          <a:p>
            <a:r>
              <a:rPr lang="cs-CZ" altLang="cs-CZ" dirty="0" err="1"/>
              <a:t>Dif.dg</a:t>
            </a:r>
            <a:r>
              <a:rPr lang="cs-CZ" altLang="cs-CZ" dirty="0"/>
              <a:t>: hraniční PO, vyhýbavá PO</a:t>
            </a:r>
          </a:p>
          <a:p>
            <a:r>
              <a:rPr lang="cs-CZ" altLang="cs-CZ" dirty="0"/>
              <a:t>Přenos a protipřenos: snadno vzniká závislý vztah, terapeut v roli zachránce</a:t>
            </a:r>
          </a:p>
          <a:p>
            <a:r>
              <a:rPr lang="cs-CZ" altLang="cs-CZ" b="1" dirty="0"/>
              <a:t>Jádrová přesvědčení: Jsem bezmocný, neschopný. Druzí by se o mě měli postarat.</a:t>
            </a:r>
          </a:p>
          <a:p>
            <a:pPr lvl="1">
              <a:buFontTx/>
              <a:buNone/>
            </a:pPr>
            <a:endParaRPr lang="cs-CZ" altLang="cs-CZ" sz="2000" dirty="0"/>
          </a:p>
        </p:txBody>
      </p:sp>
    </p:spTree>
    <p:extLst>
      <p:ext uri="{BB962C8B-B14F-4D97-AF65-F5344CB8AC3E}">
        <p14:creationId xmlns:p14="http://schemas.microsoft.com/office/powerpoint/2010/main" val="1824370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Osobnost</a:t>
            </a:r>
          </a:p>
        </p:txBody>
      </p:sp>
      <p:sp>
        <p:nvSpPr>
          <p:cNvPr id="3" name="Zástupný symbol pro obsah 2"/>
          <p:cNvSpPr>
            <a:spLocks noGrp="1"/>
          </p:cNvSpPr>
          <p:nvPr>
            <p:ph idx="1"/>
          </p:nvPr>
        </p:nvSpPr>
        <p:spPr>
          <a:xfrm>
            <a:off x="762000" y="404664"/>
            <a:ext cx="7543800" cy="4824536"/>
          </a:xfrm>
        </p:spPr>
        <p:txBody>
          <a:bodyPr>
            <a:normAutofit/>
          </a:bodyPr>
          <a:lstStyle/>
          <a:p>
            <a:pPr>
              <a:lnSpc>
                <a:spcPct val="90000"/>
              </a:lnSpc>
            </a:pPr>
            <a:r>
              <a:rPr lang="cs-CZ" altLang="cs-CZ" b="1" dirty="0">
                <a:effectLst>
                  <a:outerShdw blurRad="38100" dist="38100" dir="2700000" algn="tl">
                    <a:srgbClr val="000000">
                      <a:alpha val="43137"/>
                    </a:srgbClr>
                  </a:outerShdw>
                </a:effectLst>
              </a:rPr>
              <a:t>o</a:t>
            </a:r>
            <a:r>
              <a:rPr lang="en-US" altLang="cs-CZ" b="1" dirty="0" err="1">
                <a:effectLst>
                  <a:outerShdw blurRad="38100" dist="38100" dir="2700000" algn="tl">
                    <a:srgbClr val="000000">
                      <a:alpha val="43137"/>
                    </a:srgbClr>
                  </a:outerShdw>
                </a:effectLst>
              </a:rPr>
              <a:t>sobnost</a:t>
            </a:r>
            <a:r>
              <a:rPr lang="en-US" altLang="cs-CZ" b="1" dirty="0">
                <a:effectLst>
                  <a:outerShdw blurRad="38100" dist="38100" dir="2700000" algn="tl">
                    <a:srgbClr val="000000">
                      <a:alpha val="43137"/>
                    </a:srgbClr>
                  </a:outerShdw>
                </a:effectLst>
              </a:rPr>
              <a:t> </a:t>
            </a:r>
            <a:r>
              <a:rPr lang="en-US" altLang="cs-CZ" dirty="0"/>
              <a:t>– </a:t>
            </a:r>
            <a:r>
              <a:rPr lang="en-US" altLang="cs-CZ" dirty="0" err="1"/>
              <a:t>duševní</a:t>
            </a:r>
            <a:r>
              <a:rPr lang="en-US" altLang="cs-CZ" dirty="0"/>
              <a:t> </a:t>
            </a:r>
            <a:r>
              <a:rPr lang="en-US" altLang="cs-CZ" dirty="0" err="1"/>
              <a:t>celek</a:t>
            </a:r>
            <a:r>
              <a:rPr lang="en-US" altLang="cs-CZ" dirty="0"/>
              <a:t> </a:t>
            </a:r>
            <a:r>
              <a:rPr lang="en-US" altLang="cs-CZ" dirty="0" err="1"/>
              <a:t>charakteristický</a:t>
            </a:r>
            <a:r>
              <a:rPr lang="en-US" altLang="cs-CZ" dirty="0"/>
              <a:t>:</a:t>
            </a:r>
          </a:p>
          <a:p>
            <a:pPr lvl="1">
              <a:lnSpc>
                <a:spcPct val="90000"/>
              </a:lnSpc>
            </a:pPr>
            <a:r>
              <a:rPr lang="cs-CZ" altLang="cs-CZ" sz="2000" dirty="0"/>
              <a:t>v</a:t>
            </a:r>
            <a:r>
              <a:rPr lang="en-US" altLang="cs-CZ" sz="2000" dirty="0" err="1"/>
              <a:t>nitřní</a:t>
            </a:r>
            <a:r>
              <a:rPr lang="en-US" altLang="cs-CZ" sz="2000" dirty="0"/>
              <a:t> </a:t>
            </a:r>
            <a:r>
              <a:rPr lang="en-US" altLang="cs-CZ" sz="2000" dirty="0" err="1"/>
              <a:t>jednotou</a:t>
            </a:r>
            <a:r>
              <a:rPr lang="en-US" altLang="cs-CZ" sz="2000" dirty="0"/>
              <a:t> a </a:t>
            </a:r>
            <a:r>
              <a:rPr lang="en-US" altLang="cs-CZ" sz="2000" dirty="0" err="1"/>
              <a:t>strukturovaností</a:t>
            </a:r>
            <a:r>
              <a:rPr lang="en-US" altLang="cs-CZ" sz="2000" dirty="0"/>
              <a:t> </a:t>
            </a:r>
            <a:r>
              <a:rPr lang="en-US" altLang="cs-CZ" sz="2000" dirty="0" err="1"/>
              <a:t>jeho</a:t>
            </a:r>
            <a:r>
              <a:rPr lang="en-US" altLang="cs-CZ" sz="2000" dirty="0"/>
              <a:t> </a:t>
            </a:r>
            <a:r>
              <a:rPr lang="en-US" altLang="cs-CZ" sz="2000" dirty="0" err="1"/>
              <a:t>dílčích</a:t>
            </a:r>
            <a:r>
              <a:rPr lang="en-US" altLang="cs-CZ" sz="2000" dirty="0"/>
              <a:t> </a:t>
            </a:r>
            <a:r>
              <a:rPr lang="en-US" altLang="cs-CZ" sz="2000" dirty="0" err="1"/>
              <a:t>složek</a:t>
            </a:r>
            <a:endParaRPr lang="en-US" altLang="cs-CZ" sz="2000" dirty="0"/>
          </a:p>
          <a:p>
            <a:pPr lvl="1">
              <a:lnSpc>
                <a:spcPct val="90000"/>
              </a:lnSpc>
            </a:pPr>
            <a:r>
              <a:rPr lang="cs-CZ" altLang="cs-CZ" sz="2000" dirty="0"/>
              <a:t>i</a:t>
            </a:r>
            <a:r>
              <a:rPr lang="en-US" altLang="cs-CZ" sz="2000" dirty="0" err="1"/>
              <a:t>ndividuální</a:t>
            </a:r>
            <a:r>
              <a:rPr lang="en-US" altLang="cs-CZ" sz="2000" dirty="0"/>
              <a:t> </a:t>
            </a:r>
            <a:r>
              <a:rPr lang="en-US" altLang="cs-CZ" sz="2000" dirty="0" err="1"/>
              <a:t>specifičností</a:t>
            </a:r>
            <a:r>
              <a:rPr lang="en-US" altLang="cs-CZ" sz="2000" dirty="0"/>
              <a:t>, </a:t>
            </a:r>
            <a:r>
              <a:rPr lang="en-US" altLang="cs-CZ" sz="2000" dirty="0" err="1"/>
              <a:t>odlišností</a:t>
            </a:r>
            <a:r>
              <a:rPr lang="en-US" altLang="cs-CZ" sz="2000" dirty="0"/>
              <a:t> od </a:t>
            </a:r>
            <a:r>
              <a:rPr lang="en-US" altLang="cs-CZ" sz="2000" dirty="0" err="1"/>
              <a:t>jiných</a:t>
            </a:r>
            <a:r>
              <a:rPr lang="en-US" altLang="cs-CZ" sz="2000" dirty="0"/>
              <a:t> </a:t>
            </a:r>
            <a:r>
              <a:rPr lang="en-US" altLang="cs-CZ" sz="2000" dirty="0" err="1"/>
              <a:t>osobností</a:t>
            </a:r>
            <a:endParaRPr lang="en-US" altLang="cs-CZ" sz="2000" dirty="0"/>
          </a:p>
          <a:p>
            <a:pPr lvl="1">
              <a:lnSpc>
                <a:spcPct val="90000"/>
              </a:lnSpc>
            </a:pPr>
            <a:r>
              <a:rPr lang="cs-CZ" altLang="cs-CZ" sz="2000" dirty="0"/>
              <a:t>v</a:t>
            </a:r>
            <a:r>
              <a:rPr lang="en-US" altLang="cs-CZ" sz="2000" dirty="0" err="1"/>
              <a:t>ývojovou</a:t>
            </a:r>
            <a:r>
              <a:rPr lang="en-US" altLang="cs-CZ" sz="2000" dirty="0"/>
              <a:t> </a:t>
            </a:r>
            <a:r>
              <a:rPr lang="en-US" altLang="cs-CZ" sz="2000" dirty="0" err="1"/>
              <a:t>kontinuitou</a:t>
            </a:r>
            <a:r>
              <a:rPr lang="en-US" altLang="cs-CZ" sz="2000" dirty="0"/>
              <a:t>, </a:t>
            </a:r>
            <a:r>
              <a:rPr lang="en-US" altLang="cs-CZ" sz="2000" dirty="0" err="1"/>
              <a:t>tj</a:t>
            </a:r>
            <a:r>
              <a:rPr lang="en-US" altLang="cs-CZ" sz="2000" dirty="0"/>
              <a:t>. </a:t>
            </a:r>
            <a:r>
              <a:rPr lang="en-US" altLang="cs-CZ" sz="2000" dirty="0" err="1"/>
              <a:t>relativní</a:t>
            </a:r>
            <a:r>
              <a:rPr lang="en-US" altLang="cs-CZ" sz="2000" dirty="0"/>
              <a:t> </a:t>
            </a:r>
            <a:r>
              <a:rPr lang="en-US" altLang="cs-CZ" sz="2000" dirty="0" err="1"/>
              <a:t>stálostí</a:t>
            </a:r>
            <a:r>
              <a:rPr lang="en-US" altLang="cs-CZ" sz="2000" dirty="0"/>
              <a:t> </a:t>
            </a:r>
            <a:r>
              <a:rPr lang="en-US" altLang="cs-CZ" sz="2000" dirty="0" err="1"/>
              <a:t>konstelace</a:t>
            </a:r>
            <a:r>
              <a:rPr lang="en-US" altLang="cs-CZ" sz="2000" dirty="0"/>
              <a:t> </a:t>
            </a:r>
            <a:r>
              <a:rPr lang="en-US" altLang="cs-CZ" sz="2000" dirty="0" err="1"/>
              <a:t>psychických</a:t>
            </a:r>
            <a:r>
              <a:rPr lang="en-US" altLang="cs-CZ" sz="2000" dirty="0"/>
              <a:t> </a:t>
            </a:r>
            <a:r>
              <a:rPr lang="en-US" altLang="cs-CZ" sz="2000" dirty="0" err="1"/>
              <a:t>vlastností</a:t>
            </a:r>
            <a:r>
              <a:rPr lang="cs-CZ" altLang="cs-CZ" sz="2000" dirty="0"/>
              <a:t> </a:t>
            </a:r>
            <a:r>
              <a:rPr lang="en-US" altLang="cs-CZ" sz="2000" dirty="0"/>
              <a:t>v </a:t>
            </a:r>
            <a:r>
              <a:rPr lang="en-US" altLang="cs-CZ" sz="2000" dirty="0" err="1"/>
              <a:t>průběhu</a:t>
            </a:r>
            <a:r>
              <a:rPr lang="en-US" altLang="cs-CZ" sz="2000" dirty="0"/>
              <a:t> </a:t>
            </a:r>
            <a:r>
              <a:rPr lang="en-US" altLang="cs-CZ" sz="2000" dirty="0" err="1"/>
              <a:t>vývoje</a:t>
            </a:r>
            <a:endParaRPr lang="en-US" altLang="cs-CZ" sz="2000" dirty="0"/>
          </a:p>
          <a:p>
            <a:pPr>
              <a:lnSpc>
                <a:spcPct val="90000"/>
              </a:lnSpc>
            </a:pPr>
            <a:r>
              <a:rPr lang="cs-CZ" altLang="cs-CZ" dirty="0"/>
              <a:t>Z</a:t>
            </a:r>
            <a:r>
              <a:rPr lang="en-US" altLang="cs-CZ" dirty="0"/>
              <a:t>a </a:t>
            </a:r>
            <a:r>
              <a:rPr lang="en-US" altLang="cs-CZ" dirty="0" err="1"/>
              <a:t>normálních</a:t>
            </a:r>
            <a:r>
              <a:rPr lang="en-US" altLang="cs-CZ" dirty="0"/>
              <a:t> </a:t>
            </a:r>
            <a:r>
              <a:rPr lang="en-US" altLang="cs-CZ" dirty="0" err="1"/>
              <a:t>okolností</a:t>
            </a:r>
            <a:r>
              <a:rPr lang="en-US" altLang="cs-CZ" dirty="0"/>
              <a:t> </a:t>
            </a:r>
            <a:r>
              <a:rPr lang="en-US" altLang="cs-CZ" dirty="0" err="1"/>
              <a:t>jde</a:t>
            </a:r>
            <a:r>
              <a:rPr lang="en-US" altLang="cs-CZ" dirty="0"/>
              <a:t> o </a:t>
            </a:r>
            <a:r>
              <a:rPr lang="en-US" altLang="cs-CZ" dirty="0" err="1"/>
              <a:t>integrovaný</a:t>
            </a:r>
            <a:r>
              <a:rPr lang="en-US" altLang="cs-CZ" dirty="0"/>
              <a:t> </a:t>
            </a:r>
            <a:r>
              <a:rPr lang="en-US" altLang="cs-CZ" dirty="0" err="1"/>
              <a:t>komplex</a:t>
            </a:r>
            <a:r>
              <a:rPr lang="en-US" altLang="cs-CZ" dirty="0"/>
              <a:t> </a:t>
            </a:r>
            <a:r>
              <a:rPr lang="en-US" altLang="cs-CZ" dirty="0" err="1"/>
              <a:t>všech</a:t>
            </a:r>
            <a:r>
              <a:rPr lang="en-US" altLang="cs-CZ" dirty="0"/>
              <a:t> </a:t>
            </a:r>
            <a:r>
              <a:rPr lang="en-US" altLang="cs-CZ" dirty="0" err="1"/>
              <a:t>psychických</a:t>
            </a:r>
            <a:r>
              <a:rPr lang="en-US" altLang="cs-CZ" dirty="0"/>
              <a:t> </a:t>
            </a:r>
            <a:r>
              <a:rPr lang="en-US" altLang="cs-CZ" dirty="0" err="1"/>
              <a:t>projevů</a:t>
            </a:r>
            <a:r>
              <a:rPr lang="cs-CZ" altLang="cs-CZ" dirty="0"/>
              <a:t> </a:t>
            </a:r>
            <a:r>
              <a:rPr lang="cs-CZ" dirty="0"/>
              <a:t>chování, prožívání či vnímání, který je typický vždy pro konkrétního člověka</a:t>
            </a:r>
            <a:endParaRPr lang="en-US" altLang="cs-CZ" dirty="0"/>
          </a:p>
          <a:p>
            <a:r>
              <a:rPr lang="cs-CZ" dirty="0"/>
              <a:t>Projevuje se způsoby jednání v různých situacích, které jsou dlouhodobě stabilní (tím se liší od jednání </a:t>
            </a:r>
            <a:br>
              <a:rPr lang="cs-CZ" dirty="0"/>
            </a:br>
            <a:r>
              <a:rPr lang="cs-CZ" dirty="0"/>
              <a:t>u duševních poruch, kde existuje rozdíl oproti stavu premorbidnímu)</a:t>
            </a:r>
          </a:p>
          <a:p>
            <a:endParaRPr lang="cs-CZ" dirty="0"/>
          </a:p>
        </p:txBody>
      </p:sp>
    </p:spTree>
    <p:extLst>
      <p:ext uri="{BB962C8B-B14F-4D97-AF65-F5344CB8AC3E}">
        <p14:creationId xmlns:p14="http://schemas.microsoft.com/office/powerpoint/2010/main" val="150067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Rectangle 2"/>
          <p:cNvSpPr>
            <a:spLocks noGrp="1" noChangeArrowheads="1"/>
          </p:cNvSpPr>
          <p:nvPr>
            <p:ph type="title"/>
          </p:nvPr>
        </p:nvSpPr>
        <p:spPr>
          <a:xfrm>
            <a:off x="971600" y="5426075"/>
            <a:ext cx="7753350" cy="883245"/>
          </a:xfrm>
        </p:spPr>
        <p:txBody>
          <a:bodyPr>
            <a:normAutofit fontScale="90000"/>
          </a:bodyPr>
          <a:lstStyle/>
          <a:p>
            <a:r>
              <a:rPr lang="cs-CZ" altLang="cs-CZ" dirty="0"/>
              <a:t>Závislá porucha osobnosti</a:t>
            </a:r>
            <a:endParaRPr lang="en-US" altLang="cs-CZ" dirty="0"/>
          </a:p>
        </p:txBody>
      </p:sp>
      <p:sp>
        <p:nvSpPr>
          <p:cNvPr id="818179" name="Rectangle 3"/>
          <p:cNvSpPr>
            <a:spLocks noGrp="1" noChangeArrowheads="1"/>
          </p:cNvSpPr>
          <p:nvPr>
            <p:ph type="body" idx="1"/>
          </p:nvPr>
        </p:nvSpPr>
        <p:spPr>
          <a:xfrm>
            <a:off x="683568" y="476672"/>
            <a:ext cx="8077200" cy="5084762"/>
          </a:xfrm>
        </p:spPr>
        <p:txBody>
          <a:bodyPr/>
          <a:lstStyle/>
          <a:p>
            <a:pPr>
              <a:lnSpc>
                <a:spcPct val="95000"/>
              </a:lnSpc>
            </a:pPr>
            <a:r>
              <a:rPr lang="cs-CZ" altLang="cs-CZ" sz="2000" dirty="0"/>
              <a:t>potřebují druhé, aby za ně dělali rozhodnutí a převzali tak zodpovědnost za mnoho oblastí jejich života, protože jinak si připadají bezmocní</a:t>
            </a:r>
          </a:p>
          <a:p>
            <a:pPr>
              <a:lnSpc>
                <a:spcPct val="95000"/>
              </a:lnSpc>
            </a:pPr>
            <a:r>
              <a:rPr lang="cs-CZ" altLang="cs-CZ" sz="2000" dirty="0" err="1"/>
              <a:t>nedokáží</a:t>
            </a:r>
            <a:r>
              <a:rPr lang="cs-CZ" altLang="cs-CZ" sz="2000" dirty="0"/>
              <a:t> být sami, snadno se podřizují a odevzdávají tak plnou moc autoritě</a:t>
            </a:r>
          </a:p>
          <a:p>
            <a:pPr>
              <a:lnSpc>
                <a:spcPct val="95000"/>
              </a:lnSpc>
            </a:pPr>
            <a:r>
              <a:rPr lang="cs-CZ" altLang="cs-CZ" sz="2000" dirty="0"/>
              <a:t>nepřekonatelné potíže jim dělá rozhodování</a:t>
            </a:r>
          </a:p>
          <a:p>
            <a:pPr>
              <a:lnSpc>
                <a:spcPct val="95000"/>
              </a:lnSpc>
            </a:pPr>
            <a:r>
              <a:rPr lang="cs-CZ" altLang="cs-CZ" sz="2000" b="1" dirty="0"/>
              <a:t>nejsou schopni ukončovat své vztahy a stane-li se tak, úzkostlivě vyhledávají vztahy nové za jakoukoliv cenu</a:t>
            </a:r>
          </a:p>
          <a:p>
            <a:pPr>
              <a:lnSpc>
                <a:spcPct val="95000"/>
              </a:lnSpc>
            </a:pPr>
            <a:r>
              <a:rPr lang="cs-CZ" altLang="cs-CZ" sz="2000" b="1" dirty="0"/>
              <a:t>realizují se pod úrovní svých schopností a díky své </a:t>
            </a:r>
            <a:r>
              <a:rPr lang="cs-CZ" altLang="cs-CZ" sz="2000" b="1" dirty="0" err="1"/>
              <a:t>submisivitě</a:t>
            </a:r>
            <a:r>
              <a:rPr lang="cs-CZ" altLang="cs-CZ" sz="2000" b="1" dirty="0"/>
              <a:t> bývají šikanováni</a:t>
            </a:r>
          </a:p>
          <a:p>
            <a:pPr>
              <a:lnSpc>
                <a:spcPct val="95000"/>
              </a:lnSpc>
            </a:pPr>
            <a:r>
              <a:rPr lang="cs-CZ" altLang="cs-CZ" sz="2000" dirty="0"/>
              <a:t>mají nezvládnutelnou potřebu, aby jim někdo radil a staral se o ně</a:t>
            </a:r>
          </a:p>
          <a:p>
            <a:pPr>
              <a:lnSpc>
                <a:spcPct val="95000"/>
              </a:lnSpc>
            </a:pPr>
            <a:r>
              <a:rPr lang="cs-CZ" altLang="cs-CZ" sz="2000" b="1" dirty="0"/>
              <a:t>v rodinách nacházíme nadměrně kontrolující rodiče, kteří nebyli schopni u dítěte podpořit jeho pokusy o autonomii, nebo dokonce tyto pokusy trestali</a:t>
            </a:r>
          </a:p>
          <a:p>
            <a:pPr lvl="1">
              <a:lnSpc>
                <a:spcPct val="95000"/>
              </a:lnSpc>
            </a:pPr>
            <a:r>
              <a:rPr lang="cs-CZ" altLang="cs-CZ" sz="1800" dirty="0"/>
              <a:t>příkladem může být nešťastná žena, která není schopna opustit svého partnera, přestože ji krutě, třeba i fyzicky týrá</a:t>
            </a:r>
          </a:p>
        </p:txBody>
      </p:sp>
    </p:spTree>
    <p:extLst>
      <p:ext uri="{BB962C8B-B14F-4D97-AF65-F5344CB8AC3E}">
        <p14:creationId xmlns:p14="http://schemas.microsoft.com/office/powerpoint/2010/main" val="35958102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5157192"/>
            <a:ext cx="7122368" cy="1015008"/>
          </a:xfrm>
        </p:spPr>
        <p:txBody>
          <a:bodyPr>
            <a:normAutofit fontScale="90000"/>
          </a:bodyPr>
          <a:lstStyle/>
          <a:p>
            <a:r>
              <a:rPr lang="cs-CZ" dirty="0"/>
              <a:t>Další patologie osobnosti</a:t>
            </a:r>
          </a:p>
        </p:txBody>
      </p:sp>
      <p:sp>
        <p:nvSpPr>
          <p:cNvPr id="3" name="Zástupný symbol pro obsah 2"/>
          <p:cNvSpPr>
            <a:spLocks noGrp="1"/>
          </p:cNvSpPr>
          <p:nvPr>
            <p:ph idx="1"/>
          </p:nvPr>
        </p:nvSpPr>
        <p:spPr>
          <a:xfrm>
            <a:off x="762000" y="685800"/>
            <a:ext cx="7770440" cy="3886200"/>
          </a:xfrm>
        </p:spPr>
        <p:txBody>
          <a:bodyPr/>
          <a:lstStyle/>
          <a:p>
            <a:r>
              <a:rPr lang="cs-CZ" dirty="0"/>
              <a:t>Smíšené poruchy osobnosti (F61)</a:t>
            </a:r>
          </a:p>
          <a:p>
            <a:r>
              <a:rPr lang="cs-CZ" dirty="0"/>
              <a:t>Přetrvávající změna osobnosti po katastrofické události (F62.0)</a:t>
            </a:r>
          </a:p>
          <a:p>
            <a:r>
              <a:rPr lang="cs-CZ" dirty="0"/>
              <a:t>Přetrvávající změna osobnosti po duševním onemocnění (F62.1)</a:t>
            </a:r>
          </a:p>
          <a:p>
            <a:r>
              <a:rPr lang="cs-CZ" dirty="0"/>
              <a:t>Organická porucha osobnosti (F07.0 – organické poruchy)</a:t>
            </a:r>
          </a:p>
          <a:p>
            <a:endParaRPr lang="cs-CZ"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259632" y="3284984"/>
            <a:ext cx="6912768" cy="1092607"/>
          </a:xfrm>
          <a:prstGeom prst="rect">
            <a:avLst/>
          </a:prstGeom>
          <a:noFill/>
        </p:spPr>
        <p:txBody>
          <a:bodyPr wrap="square" rtlCol="0">
            <a:spAutoFit/>
          </a:bodyPr>
          <a:lstStyle/>
          <a:p>
            <a:pPr algn="ctr"/>
            <a:r>
              <a:rPr lang="cs-CZ" sz="6500" dirty="0">
                <a:latin typeface="+mj-lt"/>
              </a:rPr>
              <a:t>Děkuji za pozornost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5013176"/>
            <a:ext cx="6781800" cy="1159024"/>
          </a:xfrm>
        </p:spPr>
        <p:txBody>
          <a:bodyPr/>
          <a:lstStyle/>
          <a:p>
            <a:r>
              <a:rPr lang="cs-CZ" dirty="0"/>
              <a:t>Osobnost</a:t>
            </a:r>
          </a:p>
        </p:txBody>
      </p:sp>
      <p:sp>
        <p:nvSpPr>
          <p:cNvPr id="3" name="Zástupný symbol pro obsah 2"/>
          <p:cNvSpPr>
            <a:spLocks noGrp="1"/>
          </p:cNvSpPr>
          <p:nvPr>
            <p:ph idx="1"/>
          </p:nvPr>
        </p:nvSpPr>
        <p:spPr/>
        <p:txBody>
          <a:bodyPr/>
          <a:lstStyle/>
          <a:p>
            <a:r>
              <a:rPr lang="cs-CZ" dirty="0"/>
              <a:t>Struktura osobnosti je pro každého člověka charakteristická. </a:t>
            </a:r>
          </a:p>
          <a:p>
            <a:endParaRPr lang="cs-CZ" dirty="0"/>
          </a:p>
          <a:p>
            <a:r>
              <a:rPr lang="cs-CZ" dirty="0"/>
              <a:t>Vrozené dispozice = </a:t>
            </a:r>
            <a:r>
              <a:rPr lang="cs-CZ" i="1" dirty="0"/>
              <a:t>temperament</a:t>
            </a:r>
            <a:r>
              <a:rPr lang="cs-CZ" dirty="0"/>
              <a:t> </a:t>
            </a:r>
          </a:p>
          <a:p>
            <a:r>
              <a:rPr lang="cs-CZ" dirty="0"/>
              <a:t>Získané vlastnosti = </a:t>
            </a:r>
            <a:r>
              <a:rPr lang="cs-CZ" i="1" dirty="0"/>
              <a:t>charakter</a:t>
            </a:r>
          </a:p>
          <a:p>
            <a:pPr marL="0" indent="0">
              <a:buNone/>
            </a:pPr>
            <a:endParaRPr lang="cs-CZ" i="1" dirty="0"/>
          </a:p>
        </p:txBody>
      </p:sp>
    </p:spTree>
    <p:extLst>
      <p:ext uri="{BB962C8B-B14F-4D97-AF65-F5344CB8AC3E}">
        <p14:creationId xmlns:p14="http://schemas.microsoft.com/office/powerpoint/2010/main" val="286112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404664"/>
            <a:ext cx="7554416" cy="5767536"/>
          </a:xfrm>
        </p:spPr>
        <p:txBody>
          <a:bodyPr/>
          <a:lstStyle/>
          <a:p>
            <a:pPr algn="ctr"/>
            <a:r>
              <a:rPr lang="cs-CZ" dirty="0"/>
              <a:t>Co je to osobnost?</a:t>
            </a:r>
            <a:br>
              <a:rPr lang="cs-CZ" dirty="0"/>
            </a:br>
            <a:br>
              <a:rPr lang="cs-CZ" dirty="0"/>
            </a:br>
            <a:r>
              <a:rPr lang="cs-CZ" dirty="0"/>
              <a:t>RŮZNÉ POHLEDY </a:t>
            </a:r>
            <a:br>
              <a:rPr lang="cs-CZ" dirty="0"/>
            </a:br>
            <a:r>
              <a:rPr lang="cs-CZ" dirty="0"/>
              <a:t>NA OSOBNOST A JEJÍ VÝVOJ</a:t>
            </a:r>
            <a:br>
              <a:rPr lang="cs-CZ" dirty="0"/>
            </a:br>
            <a:endParaRPr lang="cs-CZ" dirty="0"/>
          </a:p>
        </p:txBody>
      </p:sp>
    </p:spTree>
    <p:extLst>
      <p:ext uri="{BB962C8B-B14F-4D97-AF65-F5344CB8AC3E}">
        <p14:creationId xmlns:p14="http://schemas.microsoft.com/office/powerpoint/2010/main" val="1499880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5229200"/>
            <a:ext cx="7626424" cy="943000"/>
          </a:xfrm>
        </p:spPr>
        <p:txBody>
          <a:bodyPr>
            <a:normAutofit/>
          </a:bodyPr>
          <a:lstStyle/>
          <a:p>
            <a:endParaRPr lang="cs-CZ" dirty="0"/>
          </a:p>
        </p:txBody>
      </p:sp>
      <p:sp>
        <p:nvSpPr>
          <p:cNvPr id="3" name="Zástupný symbol pro obsah 2"/>
          <p:cNvSpPr>
            <a:spLocks noGrp="1"/>
          </p:cNvSpPr>
          <p:nvPr>
            <p:ph idx="1"/>
          </p:nvPr>
        </p:nvSpPr>
        <p:spPr>
          <a:xfrm>
            <a:off x="539552" y="548680"/>
            <a:ext cx="7920880" cy="4752528"/>
          </a:xfrm>
        </p:spPr>
        <p:txBody>
          <a:bodyPr>
            <a:normAutofit lnSpcReduction="10000"/>
          </a:bodyPr>
          <a:lstStyle/>
          <a:p>
            <a:endParaRPr lang="cs-CZ" dirty="0"/>
          </a:p>
          <a:p>
            <a:endParaRPr lang="cs-CZ" dirty="0"/>
          </a:p>
          <a:p>
            <a:r>
              <a:rPr lang="cs-CZ" b="1" dirty="0"/>
              <a:t>Biologický základ osobnosti</a:t>
            </a:r>
          </a:p>
          <a:p>
            <a:pPr lvl="1"/>
            <a:r>
              <a:rPr lang="cs-CZ" b="1" dirty="0"/>
              <a:t>genetika</a:t>
            </a:r>
          </a:p>
          <a:p>
            <a:pPr lvl="2"/>
            <a:r>
              <a:rPr lang="cs-CZ" dirty="0"/>
              <a:t>dědičnost různých rysů osobnosti je 30 – 50%</a:t>
            </a:r>
          </a:p>
          <a:p>
            <a:pPr lvl="2"/>
            <a:r>
              <a:rPr lang="cs-CZ" dirty="0"/>
              <a:t>Některé osobnostní rysy souvisí s variabilitou genů</a:t>
            </a:r>
            <a:endParaRPr lang="cs-CZ" b="1" dirty="0"/>
          </a:p>
          <a:p>
            <a:pPr lvl="1"/>
            <a:r>
              <a:rPr lang="cs-CZ" b="1" dirty="0"/>
              <a:t>neurobiologie</a:t>
            </a:r>
          </a:p>
          <a:p>
            <a:r>
              <a:rPr lang="cs-CZ" b="1" dirty="0"/>
              <a:t>Psychologický základ osobnosti</a:t>
            </a:r>
          </a:p>
          <a:p>
            <a:pPr lvl="1"/>
            <a:r>
              <a:rPr lang="cs-CZ" b="1" dirty="0"/>
              <a:t>raný vývoj dítěte</a:t>
            </a:r>
          </a:p>
          <a:p>
            <a:pPr lvl="1"/>
            <a:r>
              <a:rPr lang="cs-CZ" b="1" dirty="0"/>
              <a:t>raný stres</a:t>
            </a:r>
          </a:p>
          <a:p>
            <a:pPr lvl="1"/>
            <a:r>
              <a:rPr lang="cs-CZ" b="1" dirty="0"/>
              <a:t>výchova</a:t>
            </a:r>
          </a:p>
          <a:p>
            <a:pPr lvl="1"/>
            <a:r>
              <a:rPr lang="cs-CZ" b="1" dirty="0"/>
              <a:t>vlivy okolí</a:t>
            </a:r>
          </a:p>
          <a:p>
            <a:pPr lvl="2"/>
            <a:endParaRPr lang="cs-CZ" dirty="0"/>
          </a:p>
          <a:p>
            <a:pPr lvl="2"/>
            <a:endParaRPr lang="cs-CZ" dirty="0"/>
          </a:p>
          <a:p>
            <a:endParaRPr lang="cs-CZ" dirty="0"/>
          </a:p>
        </p:txBody>
      </p:sp>
    </p:spTree>
    <p:extLst>
      <p:ext uri="{BB962C8B-B14F-4D97-AF65-F5344CB8AC3E}">
        <p14:creationId xmlns:p14="http://schemas.microsoft.com/office/powerpoint/2010/main" val="9142439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1747</TotalTime>
  <Words>3660</Words>
  <Application>Microsoft Office PowerPoint</Application>
  <PresentationFormat>Předvádění na obrazovce (4:3)</PresentationFormat>
  <Paragraphs>455</Paragraphs>
  <Slides>62</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62</vt:i4>
      </vt:variant>
    </vt:vector>
  </HeadingPairs>
  <TitlesOfParts>
    <vt:vector size="66" baseType="lpstr">
      <vt:lpstr>Arial</vt:lpstr>
      <vt:lpstr>Impact</vt:lpstr>
      <vt:lpstr>Times New Roman</vt:lpstr>
      <vt:lpstr>NewsPrint</vt:lpstr>
      <vt:lpstr>Poruchy osobnosti</vt:lpstr>
      <vt:lpstr>Poruchy osobnosti a chování  u dospělých dle MKN-10, F60-F69</vt:lpstr>
      <vt:lpstr>F63: Nutkavé a impulzivní poruchy</vt:lpstr>
      <vt:lpstr>F64: Poruchy pohlavní identity</vt:lpstr>
      <vt:lpstr>F65: Poruchy sexuální preference</vt:lpstr>
      <vt:lpstr>Osobnost</vt:lpstr>
      <vt:lpstr>Osobnost</vt:lpstr>
      <vt:lpstr>Co je to osobnost?  RŮZNÉ POHLEDY  NA OSOBNOST A JEJÍ VÝVOJ </vt:lpstr>
      <vt:lpstr>Prezentace aplikace PowerPoint</vt:lpstr>
      <vt:lpstr>Neurobiologie osobnosti</vt:lpstr>
      <vt:lpstr>Teorie sociálního učení</vt:lpstr>
      <vt:lpstr>PSYCHODYNAMICKÉ POHLEDY NA OSOBNOST  A JEJÍ VÝVOJ  </vt:lpstr>
      <vt:lpstr>Psychoanalytická teorie osobnosti</vt:lpstr>
      <vt:lpstr>Psychoanalytická teorie osobnosti</vt:lpstr>
      <vt:lpstr>Obranné mechanismy </vt:lpstr>
      <vt:lpstr>Prezentace aplikace PowerPoint</vt:lpstr>
      <vt:lpstr>Teorie objektních vztahů</vt:lpstr>
      <vt:lpstr>Prezentace aplikace PowerPoint</vt:lpstr>
      <vt:lpstr>Biosociální teorie PO</vt:lpstr>
      <vt:lpstr>Invalidating environment: znehodnocující prostředí</vt:lpstr>
      <vt:lpstr>invalidation</vt:lpstr>
      <vt:lpstr>KOGNITIVNĚ BEHAVIORÁLNÍ POHLED NA OSOBNOST</vt:lpstr>
      <vt:lpstr>Kognitivní schémata</vt:lpstr>
      <vt:lpstr>Kognitivní omyly</vt:lpstr>
      <vt:lpstr>OSOBNOST A DUŠEVNÍ ONEMOCNĚNÍ</vt:lpstr>
      <vt:lpstr>Typy osobnosti a duševní nemoci</vt:lpstr>
      <vt:lpstr>Prezentace aplikace PowerPoint</vt:lpstr>
      <vt:lpstr>Vyšetření osobnosti</vt:lpstr>
      <vt:lpstr>Vyšetření osobnosti</vt:lpstr>
      <vt:lpstr>Proč vyšetřovat osobnost pacienta?</vt:lpstr>
      <vt:lpstr>Když je sama osobnost nemocná…</vt:lpstr>
      <vt:lpstr>Když je sama osobnost nemocná…</vt:lpstr>
      <vt:lpstr>Když je sama osobnost nemocná…</vt:lpstr>
      <vt:lpstr>Abnormální osobnost jako diagnóza</vt:lpstr>
      <vt:lpstr>Abnormální osobnosti</vt:lpstr>
      <vt:lpstr>Abnormální osobnosti</vt:lpstr>
      <vt:lpstr>Abnormální osobnost jako diagnóza</vt:lpstr>
      <vt:lpstr>Poruchy osobnosti</vt:lpstr>
      <vt:lpstr>SPECIFICKÉ PORUCHY OSOBNOSTI</vt:lpstr>
      <vt:lpstr>CLUSTERY DLE DSM-V</vt:lpstr>
      <vt:lpstr>Paranoidní porucha osobnosti</vt:lpstr>
      <vt:lpstr>Paranoidní porucha osobnosti</vt:lpstr>
      <vt:lpstr>Schizoidní porucha osobnosti</vt:lpstr>
      <vt:lpstr>Schizoidní porucha osobnosti</vt:lpstr>
      <vt:lpstr>Disociální porucha osobnosti</vt:lpstr>
      <vt:lpstr>Disociální porucha osobnosti</vt:lpstr>
      <vt:lpstr>Emočně nestabilní (hraniční) porucha osobnosti</vt:lpstr>
      <vt:lpstr>Emočně nestabilní (hraniční) porucha osobnosti</vt:lpstr>
      <vt:lpstr>Emočně nestabilní (hraniční) porucha osobnosti</vt:lpstr>
      <vt:lpstr>Emočně nestabilní porucha osobnosti</vt:lpstr>
      <vt:lpstr>Narcistická porucha osobnosti</vt:lpstr>
      <vt:lpstr>Narcistická porucha osobnosti</vt:lpstr>
      <vt:lpstr>Narcistická porucha osobnosti</vt:lpstr>
      <vt:lpstr>Histriónská porucha osobnosti</vt:lpstr>
      <vt:lpstr>Histriónská porucha osobnosti</vt:lpstr>
      <vt:lpstr>Anankastická porucha osobnosti</vt:lpstr>
      <vt:lpstr>Anxiózní (vyhýbavá) porucha osobnosti</vt:lpstr>
      <vt:lpstr>Anxiózní (vyhýbavá) porucha osobnosti</vt:lpstr>
      <vt:lpstr>Závislá porucha osobnosti</vt:lpstr>
      <vt:lpstr>Závislá porucha osobnosti</vt:lpstr>
      <vt:lpstr>Další patologie osobnosti</vt:lpstr>
      <vt:lpstr>Prezentace aplikace PowerPoint</vt:lpstr>
    </vt:vector>
  </TitlesOfParts>
  <Company>FN Brno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Poruchy osobnosti</dc:title>
  <dc:creator>Pavel Theiner</dc:creator>
  <cp:lastModifiedBy>Pavla Linhartová</cp:lastModifiedBy>
  <cp:revision>80</cp:revision>
  <dcterms:created xsi:type="dcterms:W3CDTF">2014-09-15T05:24:28Z</dcterms:created>
  <dcterms:modified xsi:type="dcterms:W3CDTF">2019-03-06T08:16:08Z</dcterms:modified>
</cp:coreProperties>
</file>