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475" r:id="rId1"/>
  </p:sldMasterIdLst>
  <p:sldIdLst>
    <p:sldId id="256" r:id="rId2"/>
    <p:sldId id="257" r:id="rId3"/>
    <p:sldId id="260" r:id="rId4"/>
    <p:sldId id="261" r:id="rId5"/>
    <p:sldId id="266" r:id="rId6"/>
    <p:sldId id="326" r:id="rId7"/>
    <p:sldId id="327" r:id="rId8"/>
    <p:sldId id="342" r:id="rId9"/>
    <p:sldId id="328" r:id="rId10"/>
    <p:sldId id="330" r:id="rId11"/>
    <p:sldId id="331" r:id="rId12"/>
    <p:sldId id="334" r:id="rId13"/>
    <p:sldId id="335" r:id="rId14"/>
    <p:sldId id="337" r:id="rId15"/>
    <p:sldId id="332" r:id="rId16"/>
    <p:sldId id="333" r:id="rId17"/>
    <p:sldId id="336" r:id="rId18"/>
    <p:sldId id="338" r:id="rId19"/>
    <p:sldId id="339" r:id="rId20"/>
    <p:sldId id="271" r:id="rId21"/>
    <p:sldId id="270" r:id="rId22"/>
    <p:sldId id="272" r:id="rId23"/>
    <p:sldId id="273" r:id="rId24"/>
    <p:sldId id="286" r:id="rId25"/>
    <p:sldId id="277" r:id="rId26"/>
    <p:sldId id="275" r:id="rId27"/>
    <p:sldId id="278" r:id="rId28"/>
    <p:sldId id="279" r:id="rId29"/>
    <p:sldId id="340" r:id="rId30"/>
    <p:sldId id="281" r:id="rId31"/>
    <p:sldId id="282" r:id="rId32"/>
    <p:sldId id="284" r:id="rId33"/>
    <p:sldId id="283" r:id="rId34"/>
    <p:sldId id="285" r:id="rId35"/>
    <p:sldId id="287" r:id="rId36"/>
    <p:sldId id="289" r:id="rId37"/>
    <p:sldId id="341" r:id="rId38"/>
    <p:sldId id="291" r:id="rId39"/>
    <p:sldId id="292" r:id="rId40"/>
    <p:sldId id="298" r:id="rId41"/>
    <p:sldId id="297" r:id="rId42"/>
    <p:sldId id="300" r:id="rId43"/>
    <p:sldId id="303" r:id="rId44"/>
    <p:sldId id="349" r:id="rId45"/>
    <p:sldId id="351" r:id="rId46"/>
    <p:sldId id="350" r:id="rId47"/>
    <p:sldId id="352" r:id="rId48"/>
    <p:sldId id="353" r:id="rId49"/>
    <p:sldId id="354" r:id="rId50"/>
    <p:sldId id="355" r:id="rId51"/>
    <p:sldId id="356" r:id="rId52"/>
    <p:sldId id="357" r:id="rId53"/>
    <p:sldId id="358" r:id="rId54"/>
    <p:sldId id="359" r:id="rId55"/>
    <p:sldId id="343" r:id="rId56"/>
    <p:sldId id="344" r:id="rId57"/>
    <p:sldId id="345" r:id="rId58"/>
    <p:sldId id="348" r:id="rId59"/>
    <p:sldId id="346" r:id="rId60"/>
    <p:sldId id="347" r:id="rId61"/>
    <p:sldId id="325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312"/>
    <p:restoredTop sz="94613"/>
  </p:normalViewPr>
  <p:slideViewPr>
    <p:cSldViewPr snapToGrid="0" snapToObjects="1">
      <p:cViewPr>
        <p:scale>
          <a:sx n="74" d="100"/>
          <a:sy n="74" d="100"/>
        </p:scale>
        <p:origin x="24" y="1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9D984AB-9FE0-E64D-B581-BF31686DA0B6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84AB-9FE0-E64D-B581-BF31686DA0B6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9D984AB-9FE0-E64D-B581-BF31686DA0B6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11DD61D-FAD4-C848-B317-2907448D238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99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6" r:id="rId1"/>
    <p:sldLayoutId id="2147485477" r:id="rId2"/>
    <p:sldLayoutId id="2147485478" r:id="rId3"/>
    <p:sldLayoutId id="2147485479" r:id="rId4"/>
    <p:sldLayoutId id="2147485480" r:id="rId5"/>
    <p:sldLayoutId id="2147485481" r:id="rId6"/>
    <p:sldLayoutId id="2147485482" r:id="rId7"/>
    <p:sldLayoutId id="2147485483" r:id="rId8"/>
    <p:sldLayoutId id="2147485484" r:id="rId9"/>
    <p:sldLayoutId id="2147485485" r:id="rId10"/>
    <p:sldLayoutId id="2147485486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Relationship Id="rId3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Relationship Id="rId3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Relationship Id="rId3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5" Type="http://schemas.openxmlformats.org/officeDocument/2006/relationships/image" Target="../media/image97.jpeg"/><Relationship Id="rId6" Type="http://schemas.openxmlformats.org/officeDocument/2006/relationships/image" Target="../media/image98.jpeg"/><Relationship Id="rId7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4" Type="http://schemas.openxmlformats.org/officeDocument/2006/relationships/image" Target="../media/image102.JPG"/><Relationship Id="rId5" Type="http://schemas.openxmlformats.org/officeDocument/2006/relationships/image" Target="../media/image103.JPG"/><Relationship Id="rId6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4" Type="http://schemas.openxmlformats.org/officeDocument/2006/relationships/image" Target="../media/image107.JPG"/><Relationship Id="rId5" Type="http://schemas.openxmlformats.org/officeDocument/2006/relationships/image" Target="../media/image108.JPG"/><Relationship Id="rId6" Type="http://schemas.openxmlformats.org/officeDocument/2006/relationships/image" Target="../media/image109.JPG"/><Relationship Id="rId7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Relationship Id="rId3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4" Type="http://schemas.openxmlformats.org/officeDocument/2006/relationships/image" Target="../media/image114.jpg"/><Relationship Id="rId5" Type="http://schemas.openxmlformats.org/officeDocument/2006/relationships/image" Target="../media/image115.png"/><Relationship Id="rId6" Type="http://schemas.openxmlformats.org/officeDocument/2006/relationships/image" Target="../media/image1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Relationship Id="rId3" Type="http://schemas.openxmlformats.org/officeDocument/2006/relationships/image" Target="../media/image1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4" Type="http://schemas.openxmlformats.org/officeDocument/2006/relationships/image" Target="../media/image124.jpeg"/><Relationship Id="rId5" Type="http://schemas.openxmlformats.org/officeDocument/2006/relationships/image" Target="../media/image125.jpeg"/><Relationship Id="rId6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129.jpeg"/><Relationship Id="rId5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tiff"/><Relationship Id="rId4" Type="http://schemas.openxmlformats.org/officeDocument/2006/relationships/image" Target="../media/image13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654" y="-930276"/>
            <a:ext cx="14844486" cy="98975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903" y="4960136"/>
            <a:ext cx="7819697" cy="1734577"/>
          </a:xfrm>
        </p:spPr>
        <p:txBody>
          <a:bodyPr>
            <a:noAutofit/>
          </a:bodyPr>
          <a:lstStyle/>
          <a:p>
            <a:r>
              <a:rPr lang="en-US" sz="9600" dirty="0" err="1" smtClean="0"/>
              <a:t>Ortodoncie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599" y="4960137"/>
            <a:ext cx="3442855" cy="146304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MDDr</a:t>
            </a:r>
            <a:r>
              <a:rPr lang="en-US" sz="2400" dirty="0" smtClean="0"/>
              <a:t>. </a:t>
            </a:r>
            <a:r>
              <a:rPr lang="en-US" sz="2400" dirty="0" err="1" smtClean="0"/>
              <a:t>Dáša</a:t>
            </a:r>
            <a:r>
              <a:rPr lang="en-US" sz="2400" dirty="0" smtClean="0"/>
              <a:t> </a:t>
            </a:r>
            <a:r>
              <a:rPr lang="en-US" sz="2400" dirty="0" err="1" smtClean="0"/>
              <a:t>Hegerová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063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4513030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endParaRPr lang="en-US" sz="1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4" b="24849"/>
          <a:stretch/>
        </p:blipFill>
        <p:spPr>
          <a:xfrm>
            <a:off x="557733" y="585216"/>
            <a:ext cx="11297649" cy="572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5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4513030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ÚRAZY ZUBŮ</a:t>
            </a:r>
            <a:endParaRPr lang="en-US" sz="1600" dirty="0" smtClean="0"/>
          </a:p>
        </p:txBody>
      </p:sp>
      <p:pic>
        <p:nvPicPr>
          <p:cNvPr id="4" name="Picture 4" descr="popfix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2239" y="2828997"/>
            <a:ext cx="3936061" cy="27361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7" descr="popfix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>
            <a:fillRect/>
          </a:stretch>
        </p:blipFill>
        <p:spPr>
          <a:xfrm>
            <a:off x="7557670" y="2844021"/>
            <a:ext cx="3936061" cy="27211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11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7904622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r>
              <a:rPr lang="en-US" sz="2800" dirty="0"/>
              <a:t>PŘEDPROTETICKÁ </a:t>
            </a:r>
            <a:r>
              <a:rPr lang="en-US" sz="2800" dirty="0" smtClean="0"/>
              <a:t>PŘÍPRAVA </a:t>
            </a:r>
            <a:r>
              <a:rPr lang="en-US" sz="2000" dirty="0" smtClean="0"/>
              <a:t>-</a:t>
            </a:r>
            <a:r>
              <a:rPr lang="en-US" sz="2800" dirty="0" smtClean="0"/>
              <a:t> </a:t>
            </a:r>
            <a:r>
              <a:rPr lang="en-US" sz="2000" dirty="0" err="1" smtClean="0"/>
              <a:t>nezaložené</a:t>
            </a:r>
            <a:r>
              <a:rPr lang="en-US" sz="2000" dirty="0" smtClean="0"/>
              <a:t> </a:t>
            </a:r>
            <a:r>
              <a:rPr lang="en-US" sz="2000" dirty="0" err="1" smtClean="0"/>
              <a:t>zuby</a:t>
            </a:r>
            <a:endParaRPr lang="en-US" sz="1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0" y="3158836"/>
            <a:ext cx="11301728" cy="335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0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4513030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140335"/>
            <a:ext cx="10282062" cy="3574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3258031"/>
            <a:ext cx="10148177" cy="350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2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871371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r>
              <a:rPr lang="en-US" sz="2800" dirty="0"/>
              <a:t>PŘEDPROTETICKÁ </a:t>
            </a:r>
            <a:r>
              <a:rPr lang="en-US" sz="2800" dirty="0" smtClean="0"/>
              <a:t>PŘÍPRAVA </a:t>
            </a:r>
            <a:r>
              <a:rPr lang="en-US" sz="2000" dirty="0" smtClean="0"/>
              <a:t>-</a:t>
            </a:r>
            <a:r>
              <a:rPr lang="en-US" sz="2800" dirty="0" smtClean="0"/>
              <a:t> </a:t>
            </a:r>
            <a:r>
              <a:rPr lang="en-US" sz="2000" dirty="0" err="1" smtClean="0"/>
              <a:t>nezaložené</a:t>
            </a:r>
            <a:r>
              <a:rPr lang="en-US" sz="2000" dirty="0" smtClean="0"/>
              <a:t> </a:t>
            </a:r>
            <a:r>
              <a:rPr lang="en-US" sz="2000" dirty="0" err="1" smtClean="0"/>
              <a:t>zuby</a:t>
            </a:r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9" y="2966813"/>
            <a:ext cx="10985468" cy="379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3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7605364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r>
              <a:rPr lang="en-US" sz="2800" dirty="0" smtClean="0"/>
              <a:t>PŘEDPROTETICKÁ PŘÍPRAVA -</a:t>
            </a:r>
            <a:r>
              <a:rPr lang="en-US" sz="2400" dirty="0" smtClean="0"/>
              <a:t> </a:t>
            </a:r>
            <a:r>
              <a:rPr lang="en-US" sz="2000" dirty="0" err="1" smtClean="0"/>
              <a:t>pacient</a:t>
            </a:r>
            <a:r>
              <a:rPr lang="en-US" sz="2000" dirty="0" smtClean="0"/>
              <a:t> s </a:t>
            </a:r>
            <a:r>
              <a:rPr lang="en-US" sz="2000" dirty="0" err="1" smtClean="0"/>
              <a:t>rozštěpem</a:t>
            </a:r>
            <a:endParaRPr lang="en-US" sz="2000" dirty="0" smtClean="0"/>
          </a:p>
        </p:txBody>
      </p:sp>
      <p:pic>
        <p:nvPicPr>
          <p:cNvPr id="6" name="Picture 10" descr="pic00015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35" y="3584448"/>
            <a:ext cx="3528551" cy="229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pic00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852" y="3584448"/>
            <a:ext cx="3794914" cy="229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P10100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632" y="3584447"/>
            <a:ext cx="3862820" cy="229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81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10265436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r>
              <a:rPr lang="en-US" sz="2800" dirty="0" smtClean="0"/>
              <a:t>OSTRANĚNÍ NÁSLEDKŮ PARODONTOLOGICKÉHO ONEMOCNĚNÍ</a:t>
            </a:r>
            <a:endParaRPr lang="en-US" sz="1600" dirty="0" smtClean="0"/>
          </a:p>
        </p:txBody>
      </p:sp>
      <p:pic>
        <p:nvPicPr>
          <p:cNvPr id="7" name="Picture 18" descr="DSC_89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9264" y="3091807"/>
            <a:ext cx="3709686" cy="32272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DSC_81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341" y="3091807"/>
            <a:ext cx="4236691" cy="322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00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669790" cy="4224528"/>
          </a:xfrm>
        </p:spPr>
        <p:txBody>
          <a:bodyPr>
            <a:normAutofit/>
          </a:bodyPr>
          <a:lstStyle/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u="sng" dirty="0" smtClean="0"/>
          </a:p>
          <a:p>
            <a:pPr marL="470916" lvl="1" indent="-342900">
              <a:buFont typeface="+mj-lt"/>
              <a:buAutoNum type="arabicPeriod" startAt="4"/>
            </a:pPr>
            <a:endParaRPr lang="en-US" u="sng" dirty="0"/>
          </a:p>
        </p:txBody>
      </p:sp>
      <p:pic>
        <p:nvPicPr>
          <p:cNvPr id="7" name="Picture 19" descr="DSC_89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" y="717601"/>
            <a:ext cx="5310440" cy="237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1" descr="DSC_81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10924"/>
          <a:stretch>
            <a:fillRect/>
          </a:stretch>
        </p:blipFill>
        <p:spPr bwMode="auto">
          <a:xfrm>
            <a:off x="757239" y="3584448"/>
            <a:ext cx="5304390" cy="224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DSC_89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844"/>
          <a:stretch>
            <a:fillRect/>
          </a:stretch>
        </p:blipFill>
        <p:spPr bwMode="auto">
          <a:xfrm>
            <a:off x="6359474" y="717601"/>
            <a:ext cx="2713111" cy="397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3" descr="DSC_81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6" t="1907" r="3996" b="3732"/>
          <a:stretch>
            <a:fillRect/>
          </a:stretch>
        </p:blipFill>
        <p:spPr bwMode="auto">
          <a:xfrm>
            <a:off x="9364380" y="1880534"/>
            <a:ext cx="2465388" cy="394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68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6025945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r>
              <a:rPr lang="en-US" sz="2800" dirty="0" smtClean="0"/>
              <a:t>PROBLÉMY S ČELISTNÍM </a:t>
            </a:r>
            <a:r>
              <a:rPr lang="en-US" sz="2800" dirty="0" smtClean="0"/>
              <a:t>KLOUBEM</a:t>
            </a:r>
          </a:p>
          <a:p>
            <a:pPr lvl="1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 smtClean="0"/>
              <a:t> </a:t>
            </a:r>
            <a:r>
              <a:rPr lang="en-US" sz="2000" dirty="0" err="1" smtClean="0"/>
              <a:t>bolest</a:t>
            </a:r>
            <a:r>
              <a:rPr lang="en-US" sz="2000" dirty="0" smtClean="0"/>
              <a:t> </a:t>
            </a:r>
            <a:r>
              <a:rPr lang="en-US" sz="2000" dirty="0" err="1" smtClean="0"/>
              <a:t>před</a:t>
            </a:r>
            <a:r>
              <a:rPr lang="en-US" sz="2000" dirty="0" smtClean="0"/>
              <a:t> </a:t>
            </a:r>
            <a:r>
              <a:rPr lang="en-US" sz="2000" dirty="0" err="1" smtClean="0"/>
              <a:t>ušním</a:t>
            </a:r>
            <a:r>
              <a:rPr lang="en-US" sz="2000" dirty="0" smtClean="0"/>
              <a:t> </a:t>
            </a:r>
            <a:r>
              <a:rPr lang="en-US" sz="2000" dirty="0" err="1" smtClean="0"/>
              <a:t>boltcem</a:t>
            </a:r>
            <a:endParaRPr lang="en-US" sz="2000" dirty="0" smtClean="0"/>
          </a:p>
          <a:p>
            <a:pPr lvl="1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/>
              <a:t> </a:t>
            </a:r>
            <a:r>
              <a:rPr lang="en-US" sz="2000" dirty="0" err="1" smtClean="0"/>
              <a:t>vystřelující</a:t>
            </a:r>
            <a:r>
              <a:rPr lang="en-US" sz="2000" dirty="0" smtClean="0"/>
              <a:t> do </a:t>
            </a:r>
            <a:r>
              <a:rPr lang="en-US" sz="2000" dirty="0" err="1" smtClean="0"/>
              <a:t>dolní</a:t>
            </a:r>
            <a:r>
              <a:rPr lang="en-US" sz="2000" dirty="0" smtClean="0"/>
              <a:t> </a:t>
            </a:r>
            <a:r>
              <a:rPr lang="en-US" sz="2000" dirty="0" err="1" smtClean="0"/>
              <a:t>čelisti</a:t>
            </a:r>
            <a:r>
              <a:rPr lang="en-US" sz="2000" dirty="0" smtClean="0"/>
              <a:t>, </a:t>
            </a:r>
            <a:r>
              <a:rPr lang="en-US" sz="2000" dirty="0" err="1" smtClean="0"/>
              <a:t>spánku</a:t>
            </a:r>
            <a:r>
              <a:rPr lang="en-US" sz="2000" dirty="0" smtClean="0"/>
              <a:t>, </a:t>
            </a:r>
            <a:r>
              <a:rPr lang="en-US" sz="2000" dirty="0" err="1" smtClean="0"/>
              <a:t>oka</a:t>
            </a:r>
            <a:endParaRPr lang="en-US" sz="2000" dirty="0"/>
          </a:p>
          <a:p>
            <a:pPr lvl="1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/>
              <a:t> </a:t>
            </a:r>
            <a:r>
              <a:rPr lang="en-US" sz="2000" dirty="0" err="1" smtClean="0"/>
              <a:t>doprovázeno</a:t>
            </a:r>
            <a:r>
              <a:rPr lang="en-US" sz="2000" dirty="0" smtClean="0"/>
              <a:t> </a:t>
            </a:r>
            <a:r>
              <a:rPr lang="en-US" sz="2000" dirty="0" err="1" smtClean="0"/>
              <a:t>lupáním</a:t>
            </a:r>
            <a:r>
              <a:rPr lang="en-US" sz="2000" dirty="0" smtClean="0"/>
              <a:t>, </a:t>
            </a:r>
            <a:r>
              <a:rPr lang="en-US" sz="2000" dirty="0" err="1" smtClean="0"/>
              <a:t>omezení</a:t>
            </a:r>
            <a:r>
              <a:rPr lang="en-US" sz="2000" dirty="0" smtClean="0"/>
              <a:t> </a:t>
            </a:r>
            <a:r>
              <a:rPr lang="en-US" sz="2000" dirty="0" err="1" smtClean="0"/>
              <a:t>otvírní</a:t>
            </a:r>
            <a:r>
              <a:rPr lang="en-US" sz="2000" dirty="0" smtClean="0"/>
              <a:t> </a:t>
            </a:r>
            <a:r>
              <a:rPr lang="en-US" sz="2000" dirty="0" err="1" smtClean="0"/>
              <a:t>úst</a:t>
            </a:r>
            <a:r>
              <a:rPr lang="en-US" sz="2000" dirty="0" smtClean="0"/>
              <a:t>, </a:t>
            </a:r>
            <a:r>
              <a:rPr lang="en-US" sz="2000" dirty="0" err="1" smtClean="0"/>
              <a:t>uchylování</a:t>
            </a:r>
            <a:r>
              <a:rPr lang="en-US" sz="2000" dirty="0" smtClean="0"/>
              <a:t> do </a:t>
            </a:r>
            <a:r>
              <a:rPr lang="en-US" sz="2000" dirty="0" err="1" smtClean="0"/>
              <a:t>strany</a:t>
            </a:r>
            <a:endParaRPr lang="en-US" sz="2000" dirty="0" smtClean="0"/>
          </a:p>
          <a:p>
            <a:pPr lvl="1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/>
              <a:t> </a:t>
            </a:r>
            <a:r>
              <a:rPr lang="en-US" sz="2000" dirty="0" err="1" smtClean="0"/>
              <a:t>nákusná</a:t>
            </a:r>
            <a:r>
              <a:rPr lang="en-US" sz="2000" dirty="0" smtClean="0"/>
              <a:t> </a:t>
            </a:r>
            <a:r>
              <a:rPr lang="en-US" sz="2000" dirty="0" err="1" smtClean="0"/>
              <a:t>dlaha</a:t>
            </a:r>
            <a:r>
              <a:rPr lang="en-US" sz="2000" dirty="0" smtClean="0"/>
              <a:t> v DČ, </a:t>
            </a:r>
            <a:r>
              <a:rPr lang="en-US" sz="2000" dirty="0" err="1" smtClean="0"/>
              <a:t>klidový</a:t>
            </a:r>
            <a:r>
              <a:rPr lang="en-US" sz="2000" dirty="0" smtClean="0"/>
              <a:t> </a:t>
            </a:r>
            <a:r>
              <a:rPr lang="en-US" sz="2000" dirty="0" err="1" smtClean="0"/>
              <a:t>režim</a:t>
            </a:r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37" y="2660396"/>
            <a:ext cx="43180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7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6025945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16968" r="6795" b="24122"/>
          <a:stretch/>
        </p:blipFill>
        <p:spPr>
          <a:xfrm>
            <a:off x="757240" y="585215"/>
            <a:ext cx="5363934" cy="2606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3" t="20848" r="8896" b="25576"/>
          <a:stretch/>
        </p:blipFill>
        <p:spPr>
          <a:xfrm>
            <a:off x="757240" y="3358342"/>
            <a:ext cx="5339984" cy="2640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20553" r="36849" b="23737"/>
          <a:stretch/>
        </p:blipFill>
        <p:spPr>
          <a:xfrm rot="5400000">
            <a:off x="5991232" y="982046"/>
            <a:ext cx="5416686" cy="46230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1455" y="2842953"/>
            <a:ext cx="2128058" cy="34913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Ortodoncie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t="1637" r="13663"/>
          <a:stretch/>
        </p:blipFill>
        <p:spPr>
          <a:xfrm>
            <a:off x="6632353" y="2286000"/>
            <a:ext cx="5415270" cy="43875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608225" cy="402336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800" dirty="0" smtClean="0"/>
              <a:t> </a:t>
            </a:r>
            <a:r>
              <a:rPr lang="en-US" sz="2800" dirty="0" err="1" smtClean="0"/>
              <a:t>nástavbový</a:t>
            </a:r>
            <a:r>
              <a:rPr lang="en-US" sz="2800" dirty="0" smtClean="0"/>
              <a:t> </a:t>
            </a:r>
            <a:r>
              <a:rPr lang="en-US" sz="2800" dirty="0" err="1" smtClean="0"/>
              <a:t>stomatologický</a:t>
            </a:r>
            <a:r>
              <a:rPr lang="en-US" sz="2800" dirty="0" smtClean="0"/>
              <a:t> </a:t>
            </a:r>
            <a:r>
              <a:rPr lang="en-US" sz="2800" dirty="0" err="1" smtClean="0"/>
              <a:t>obor</a:t>
            </a:r>
            <a:endParaRPr lang="en-US" sz="2800" dirty="0" smtClean="0"/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s</a:t>
            </a:r>
            <a:r>
              <a:rPr lang="en-US" sz="2400" dirty="0" err="1" smtClean="0"/>
              <a:t>pecialiazační</a:t>
            </a:r>
            <a:r>
              <a:rPr lang="en-US" sz="2400" dirty="0" smtClean="0"/>
              <a:t> </a:t>
            </a:r>
            <a:r>
              <a:rPr lang="en-US" sz="2400" dirty="0" err="1" smtClean="0"/>
              <a:t>příprava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akreditovaném</a:t>
            </a:r>
            <a:r>
              <a:rPr lang="en-US" sz="2400" dirty="0" smtClean="0"/>
              <a:t> </a:t>
            </a:r>
            <a:r>
              <a:rPr lang="en-US" sz="2400" dirty="0" err="1" smtClean="0"/>
              <a:t>pracovišti</a:t>
            </a:r>
            <a:r>
              <a:rPr lang="en-US" sz="2400" dirty="0" smtClean="0"/>
              <a:t> v </a:t>
            </a:r>
            <a:r>
              <a:rPr lang="en-US" sz="2400" dirty="0" err="1" smtClean="0"/>
              <a:t>délce</a:t>
            </a:r>
            <a:r>
              <a:rPr lang="en-US" sz="2400" dirty="0" smtClean="0"/>
              <a:t> 3 let - </a:t>
            </a:r>
            <a:r>
              <a:rPr lang="en-US" sz="2400" dirty="0" err="1" smtClean="0"/>
              <a:t>zakončeno</a:t>
            </a:r>
            <a:r>
              <a:rPr lang="en-US" sz="2400" dirty="0" smtClean="0"/>
              <a:t> </a:t>
            </a:r>
            <a:r>
              <a:rPr lang="en-US" sz="2400" dirty="0" err="1" smtClean="0"/>
              <a:t>atestací</a:t>
            </a:r>
            <a:endParaRPr lang="en-US" sz="2400" dirty="0" smtClean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800" dirty="0" smtClean="0"/>
              <a:t> </a:t>
            </a:r>
            <a:r>
              <a:rPr lang="en-US" sz="2800" dirty="0" err="1" smtClean="0"/>
              <a:t>nauka</a:t>
            </a:r>
            <a:r>
              <a:rPr lang="en-US" sz="2800" dirty="0" smtClean="0"/>
              <a:t> o </a:t>
            </a:r>
            <a:r>
              <a:rPr lang="en-US" sz="2800" dirty="0" err="1" smtClean="0"/>
              <a:t>rovnání</a:t>
            </a:r>
            <a:r>
              <a:rPr lang="en-US" sz="2800" dirty="0" smtClean="0"/>
              <a:t> </a:t>
            </a:r>
            <a:r>
              <a:rPr lang="en-US" sz="2800" dirty="0" err="1" smtClean="0"/>
              <a:t>zubů</a:t>
            </a:r>
            <a:endParaRPr lang="en-US" sz="2800" dirty="0" smtClean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r>
              <a:rPr lang="en-US" sz="2700" dirty="0" err="1"/>
              <a:t>z</a:t>
            </a:r>
            <a:r>
              <a:rPr lang="en-US" sz="2700" dirty="0" err="1" smtClean="0"/>
              <a:t>abývá</a:t>
            </a:r>
            <a:r>
              <a:rPr lang="en-US" sz="2700" dirty="0" smtClean="0"/>
              <a:t> se </a:t>
            </a:r>
            <a:r>
              <a:rPr lang="en-US" sz="2700" dirty="0" err="1" smtClean="0"/>
              <a:t>prevencí</a:t>
            </a:r>
            <a:r>
              <a:rPr lang="en-US" sz="2700" dirty="0" smtClean="0"/>
              <a:t>, </a:t>
            </a:r>
            <a:r>
              <a:rPr lang="en-US" sz="2700" dirty="0" err="1" smtClean="0"/>
              <a:t>diagnostikou</a:t>
            </a:r>
            <a:r>
              <a:rPr lang="en-US" sz="2700" dirty="0"/>
              <a:t> </a:t>
            </a:r>
            <a:r>
              <a:rPr lang="en-US" sz="2700" dirty="0" smtClean="0"/>
              <a:t>a </a:t>
            </a:r>
            <a:r>
              <a:rPr lang="en-US" sz="2700" dirty="0" err="1" smtClean="0"/>
              <a:t>terapií</a:t>
            </a:r>
            <a:r>
              <a:rPr lang="en-US" sz="2700" dirty="0"/>
              <a:t> </a:t>
            </a:r>
            <a:r>
              <a:rPr lang="en-US" sz="2700" dirty="0" err="1" smtClean="0"/>
              <a:t>odchylných</a:t>
            </a:r>
            <a:r>
              <a:rPr lang="en-US" sz="2700" dirty="0" smtClean="0"/>
              <a:t> </a:t>
            </a:r>
            <a:r>
              <a:rPr lang="en-US" sz="2700" dirty="0" err="1" smtClean="0"/>
              <a:t>poloh</a:t>
            </a:r>
            <a:r>
              <a:rPr lang="en-US" sz="2700" dirty="0" smtClean="0"/>
              <a:t> </a:t>
            </a:r>
            <a:r>
              <a:rPr lang="en-US" sz="2700" dirty="0" err="1" smtClean="0"/>
              <a:t>zubů</a:t>
            </a:r>
            <a:r>
              <a:rPr lang="en-US" sz="2700" dirty="0" smtClean="0"/>
              <a:t>, </a:t>
            </a:r>
            <a:r>
              <a:rPr lang="en-US" sz="2700" dirty="0" err="1" smtClean="0"/>
              <a:t>vztahů</a:t>
            </a:r>
            <a:r>
              <a:rPr lang="en-US" sz="2700" dirty="0" smtClean="0"/>
              <a:t> </a:t>
            </a:r>
            <a:r>
              <a:rPr lang="en-US" sz="2700" dirty="0" err="1" smtClean="0"/>
              <a:t>zubních</a:t>
            </a:r>
            <a:r>
              <a:rPr lang="en-US" sz="2700" dirty="0" smtClean="0"/>
              <a:t> </a:t>
            </a:r>
            <a:r>
              <a:rPr lang="en-US" sz="2700" dirty="0" err="1" smtClean="0"/>
              <a:t>oblouků</a:t>
            </a:r>
            <a:r>
              <a:rPr lang="en-US" sz="2700" dirty="0" smtClean="0"/>
              <a:t> a </a:t>
            </a:r>
            <a:r>
              <a:rPr lang="en-US" sz="2700" dirty="0" err="1" smtClean="0"/>
              <a:t>čelistí</a:t>
            </a:r>
            <a:endParaRPr lang="en-US" sz="2700" dirty="0"/>
          </a:p>
          <a:p>
            <a:pPr>
              <a:lnSpc>
                <a:spcPct val="100000"/>
              </a:lnSpc>
              <a:buFont typeface="Arial" charset="0"/>
              <a:buChar char="•"/>
            </a:pPr>
            <a:endParaRPr lang="en-US" sz="800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sz="2900" dirty="0" err="1" smtClean="0"/>
              <a:t>cílem</a:t>
            </a:r>
            <a:r>
              <a:rPr lang="en-US" sz="2900" dirty="0" smtClean="0"/>
              <a:t> je </a:t>
            </a:r>
            <a:r>
              <a:rPr lang="en-US" sz="3400" dirty="0" err="1" smtClean="0"/>
              <a:t>pravidelný</a:t>
            </a:r>
            <a:r>
              <a:rPr lang="en-US" sz="3400" dirty="0" smtClean="0"/>
              <a:t>, </a:t>
            </a:r>
            <a:r>
              <a:rPr lang="en-US" sz="3400" dirty="0" err="1" smtClean="0"/>
              <a:t>estetický</a:t>
            </a:r>
            <a:r>
              <a:rPr lang="en-US" sz="3400" dirty="0" smtClean="0"/>
              <a:t> a </a:t>
            </a:r>
            <a:r>
              <a:rPr lang="en-US" sz="3400" dirty="0" err="1" smtClean="0"/>
              <a:t>funkčně</a:t>
            </a:r>
            <a:r>
              <a:rPr lang="en-US" sz="3400" dirty="0" smtClean="0"/>
              <a:t> </a:t>
            </a:r>
            <a:r>
              <a:rPr lang="en-US" sz="3400" dirty="0" err="1" smtClean="0"/>
              <a:t>vyvážený</a:t>
            </a:r>
            <a:r>
              <a:rPr lang="en-US" sz="2900" dirty="0" smtClean="0"/>
              <a:t> </a:t>
            </a:r>
            <a:r>
              <a:rPr lang="en-US" sz="2900" dirty="0" err="1" smtClean="0"/>
              <a:t>chrup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64031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Rozdělení</a:t>
            </a:r>
            <a:r>
              <a:rPr lang="en-US" dirty="0" smtClean="0"/>
              <a:t> </a:t>
            </a:r>
            <a:r>
              <a:rPr lang="en-US" dirty="0" err="1" smtClean="0"/>
              <a:t>ortodontických</a:t>
            </a:r>
            <a:r>
              <a:rPr lang="en-US" dirty="0" smtClean="0"/>
              <a:t> </a:t>
            </a:r>
            <a:r>
              <a:rPr lang="en-US" dirty="0" err="1" smtClean="0"/>
              <a:t>anomálií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198041" cy="422452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altLang="x-none" sz="2400" dirty="0" smtClean="0"/>
              <a:t>Anomálie velikosti, počtu a tvaru zubů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altLang="x-none" sz="2400" dirty="0" smtClean="0"/>
              <a:t>Anomálie postavení </a:t>
            </a:r>
            <a:r>
              <a:rPr lang="cs-CZ" altLang="x-none" sz="2400" dirty="0" smtClean="0"/>
              <a:t>zubů</a:t>
            </a:r>
            <a:endParaRPr lang="cs-CZ" altLang="x-none" sz="24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altLang="x-none" sz="2400" dirty="0" smtClean="0"/>
              <a:t>Anomálie zubních skupin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altLang="x-none" sz="2400" dirty="0" smtClean="0"/>
              <a:t>Anomálie vztahu zubních oblouků (okluzní diagnostika)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altLang="x-none" sz="2400" dirty="0" smtClean="0"/>
              <a:t>Skeletální diagnostika</a:t>
            </a:r>
          </a:p>
        </p:txBody>
      </p:sp>
    </p:spTree>
    <p:extLst>
      <p:ext uri="{BB962C8B-B14F-4D97-AF65-F5344CB8AC3E}">
        <p14:creationId xmlns:p14="http://schemas.microsoft.com/office/powerpoint/2010/main" val="5361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velikosti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051737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 </a:t>
            </a:r>
            <a:r>
              <a:rPr lang="en-US" sz="2400" u="sng" dirty="0" err="1" smtClean="0"/>
              <a:t>makrodoncie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2400" dirty="0" err="1" smtClean="0"/>
              <a:t>nadměrná</a:t>
            </a:r>
            <a:r>
              <a:rPr lang="en-US" sz="2400" dirty="0" smtClean="0"/>
              <a:t> </a:t>
            </a:r>
            <a:r>
              <a:rPr lang="en-US" sz="2400" dirty="0" err="1" smtClean="0"/>
              <a:t>velikosti</a:t>
            </a:r>
            <a:r>
              <a:rPr lang="en-US" sz="2400" dirty="0" smtClean="0"/>
              <a:t> </a:t>
            </a:r>
            <a:r>
              <a:rPr lang="en-US" sz="2400" dirty="0" err="1" smtClean="0"/>
              <a:t>zubů</a:t>
            </a:r>
            <a:endParaRPr lang="en-US" sz="2400" dirty="0" smtClean="0"/>
          </a:p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cs-CZ" altLang="x-none" sz="2800" dirty="0"/>
              <a:t> </a:t>
            </a:r>
            <a:r>
              <a:rPr lang="cs-CZ" altLang="x-none" sz="2400" u="sng" dirty="0" err="1" smtClean="0"/>
              <a:t>mikrodoncie</a:t>
            </a:r>
            <a:r>
              <a:rPr lang="cs-CZ" altLang="x-none" sz="2800" dirty="0" smtClean="0"/>
              <a:t> </a:t>
            </a:r>
            <a:r>
              <a:rPr lang="mr-IN" altLang="x-none" sz="2400" dirty="0" smtClean="0"/>
              <a:t>–</a:t>
            </a:r>
            <a:r>
              <a:rPr lang="cs-CZ" altLang="x-none" sz="2400" dirty="0" smtClean="0"/>
              <a:t> malá velikost zubů</a:t>
            </a:r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cs-CZ" altLang="x-none" sz="2000" dirty="0"/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cs-CZ" altLang="x-none" sz="2000" dirty="0" smtClean="0"/>
              <a:t> </a:t>
            </a:r>
            <a:r>
              <a:rPr lang="cs-CZ" altLang="x-none" sz="2400" dirty="0" smtClean="0"/>
              <a:t>stěsnání</a:t>
            </a:r>
            <a:endParaRPr lang="cs-CZ" altLang="x-none" sz="2400" dirty="0" smtClean="0"/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cs-CZ" altLang="x-none" sz="2400" dirty="0" smtClean="0"/>
              <a:t> mezerovitý </a:t>
            </a:r>
            <a:r>
              <a:rPr lang="cs-CZ" altLang="x-none" sz="2400" dirty="0" smtClean="0"/>
              <a:t>chrup</a:t>
            </a:r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cs-CZ" altLang="x-none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864" y="1225296"/>
            <a:ext cx="3870472" cy="2307397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t="4222" r="5040" b="7040"/>
          <a:stretch/>
        </p:blipFill>
        <p:spPr>
          <a:xfrm>
            <a:off x="6295278" y="3584448"/>
            <a:ext cx="3561173" cy="314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6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Tvaru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051737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čípkovitý</a:t>
            </a:r>
            <a:r>
              <a:rPr lang="en-US" sz="2400" dirty="0" smtClean="0"/>
              <a:t> </a:t>
            </a:r>
            <a:r>
              <a:rPr lang="en-US" sz="2400" dirty="0" err="1" smtClean="0"/>
              <a:t>laterální</a:t>
            </a:r>
            <a:r>
              <a:rPr lang="en-US" sz="2400" dirty="0" smtClean="0"/>
              <a:t> </a:t>
            </a:r>
            <a:r>
              <a:rPr lang="en-US" sz="2400" dirty="0" err="1" smtClean="0"/>
              <a:t>řezák</a:t>
            </a:r>
            <a:endParaRPr lang="en-US" sz="2400" dirty="0" smtClean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srostlice</a:t>
            </a:r>
            <a:endParaRPr lang="en-US" sz="2400" dirty="0" smtClean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 dens in dente</a:t>
            </a:r>
          </a:p>
        </p:txBody>
      </p:sp>
      <p:pic>
        <p:nvPicPr>
          <p:cNvPr id="6" name="Picture 5" descr="DSC_675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t="7392" r="3400" b="4709"/>
          <a:stretch/>
        </p:blipFill>
        <p:spPr>
          <a:xfrm>
            <a:off x="6866313" y="765295"/>
            <a:ext cx="5130174" cy="277799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245" y="3667984"/>
            <a:ext cx="5092343" cy="2766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9"/>
          <a:stretch/>
        </p:blipFill>
        <p:spPr>
          <a:xfrm>
            <a:off x="9491913" y="3667984"/>
            <a:ext cx="2504574" cy="276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5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počtu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6125698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en-US" sz="2400" b="1" dirty="0" err="1" smtClean="0"/>
              <a:t>hypodoncie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2400" dirty="0" err="1" smtClean="0"/>
              <a:t>snížení</a:t>
            </a:r>
            <a:r>
              <a:rPr lang="en-US" sz="2400" dirty="0" smtClean="0"/>
              <a:t> </a:t>
            </a:r>
            <a:r>
              <a:rPr lang="en-US" sz="2400" dirty="0" err="1" smtClean="0"/>
              <a:t>počtu</a:t>
            </a:r>
            <a:r>
              <a:rPr lang="en-US" sz="2400" dirty="0" smtClean="0"/>
              <a:t> </a:t>
            </a:r>
            <a:r>
              <a:rPr lang="en-US" sz="2400" dirty="0" err="1" smtClean="0"/>
              <a:t>zubních</a:t>
            </a:r>
            <a:r>
              <a:rPr lang="en-US" sz="2400" dirty="0" smtClean="0"/>
              <a:t> </a:t>
            </a:r>
            <a:r>
              <a:rPr lang="en-US" sz="2400" dirty="0" err="1" smtClean="0"/>
              <a:t>zárodků</a:t>
            </a:r>
            <a:endParaRPr lang="en-US" sz="2400" dirty="0" smtClean="0"/>
          </a:p>
        </p:txBody>
      </p:sp>
      <p:pic>
        <p:nvPicPr>
          <p:cNvPr id="5" name="Picture 5" descr="DSC_503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1938" r="12210" b="23257"/>
          <a:stretch/>
        </p:blipFill>
        <p:spPr>
          <a:xfrm>
            <a:off x="931898" y="3111453"/>
            <a:ext cx="5535454" cy="2541201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8291" r="6878" b="6154"/>
          <a:stretch/>
        </p:blipFill>
        <p:spPr>
          <a:xfrm>
            <a:off x="6642009" y="3740727"/>
            <a:ext cx="5347631" cy="284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7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počtu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5311052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b="1" dirty="0" err="1" smtClean="0"/>
              <a:t>hyperdoncie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2400" dirty="0" err="1" smtClean="0"/>
              <a:t>zvýšený</a:t>
            </a:r>
            <a:r>
              <a:rPr lang="en-US" sz="2400" dirty="0" smtClean="0"/>
              <a:t> </a:t>
            </a:r>
            <a:r>
              <a:rPr lang="en-US" sz="2400" dirty="0" err="1" smtClean="0"/>
              <a:t>počet</a:t>
            </a:r>
            <a:r>
              <a:rPr lang="en-US" sz="2400" dirty="0" smtClean="0"/>
              <a:t> </a:t>
            </a:r>
            <a:r>
              <a:rPr lang="en-US" sz="2400" dirty="0" err="1" smtClean="0"/>
              <a:t>zubů</a:t>
            </a:r>
            <a:r>
              <a:rPr lang="en-US" sz="2400" dirty="0" smtClean="0"/>
              <a:t> (</a:t>
            </a:r>
            <a:r>
              <a:rPr lang="en-US" sz="2400" dirty="0" err="1" smtClean="0"/>
              <a:t>přespočetné</a:t>
            </a:r>
            <a:r>
              <a:rPr lang="en-US" sz="2400" dirty="0" smtClean="0"/>
              <a:t>)</a:t>
            </a: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t="1426" r="6362" b="1"/>
          <a:stretch/>
        </p:blipFill>
        <p:spPr>
          <a:xfrm>
            <a:off x="6845294" y="2460567"/>
            <a:ext cx="5092901" cy="4064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t="5951" r="7125" b="10362"/>
          <a:stretch/>
        </p:blipFill>
        <p:spPr>
          <a:xfrm>
            <a:off x="3847089" y="2975816"/>
            <a:ext cx="2828849" cy="35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5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051737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en-US" sz="2400" u="sng" dirty="0" err="1" smtClean="0"/>
              <a:t>inklinace</a:t>
            </a:r>
            <a:r>
              <a:rPr lang="en-US" sz="2400" dirty="0" smtClean="0"/>
              <a:t> - </a:t>
            </a:r>
            <a:r>
              <a:rPr lang="en-US" dirty="0" err="1" smtClean="0"/>
              <a:t>sklon</a:t>
            </a:r>
            <a:r>
              <a:rPr lang="en-US" dirty="0" smtClean="0"/>
              <a:t> </a:t>
            </a:r>
            <a:r>
              <a:rPr lang="en-US" dirty="0" err="1" smtClean="0"/>
              <a:t>zubu</a:t>
            </a:r>
            <a:endParaRPr lang="en-US" sz="2200" dirty="0"/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5"/>
          <a:stretch/>
        </p:blipFill>
        <p:spPr>
          <a:xfrm>
            <a:off x="6600306" y="3762851"/>
            <a:ext cx="5255380" cy="2741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92" y="3154243"/>
            <a:ext cx="5268532" cy="278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7055266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en-US" sz="2400" dirty="0" err="1" smtClean="0"/>
              <a:t>anomální</a:t>
            </a:r>
            <a:r>
              <a:rPr lang="en-US" sz="2400" dirty="0" smtClean="0"/>
              <a:t> </a:t>
            </a:r>
            <a:r>
              <a:rPr lang="en-US" sz="2400" dirty="0" err="1" smtClean="0"/>
              <a:t>erupce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dirty="0" err="1" smtClean="0"/>
              <a:t>korunka</a:t>
            </a:r>
            <a:r>
              <a:rPr lang="en-US" dirty="0" smtClean="0"/>
              <a:t> </a:t>
            </a:r>
            <a:r>
              <a:rPr lang="en-US" dirty="0" err="1" smtClean="0"/>
              <a:t>prořezala</a:t>
            </a:r>
            <a:r>
              <a:rPr lang="en-US" dirty="0" smtClean="0"/>
              <a:t> </a:t>
            </a:r>
            <a:r>
              <a:rPr lang="en-US" dirty="0" err="1" smtClean="0"/>
              <a:t>mimo</a:t>
            </a:r>
            <a:r>
              <a:rPr lang="en-US" dirty="0" smtClean="0"/>
              <a:t> </a:t>
            </a:r>
            <a:r>
              <a:rPr lang="en-US" dirty="0" err="1" smtClean="0"/>
              <a:t>zubní</a:t>
            </a:r>
            <a:r>
              <a:rPr lang="en-US" dirty="0" smtClean="0"/>
              <a:t> </a:t>
            </a:r>
            <a:r>
              <a:rPr lang="en-US" dirty="0" err="1" smtClean="0"/>
              <a:t>řadu</a:t>
            </a:r>
            <a:endParaRPr lang="en-US" dirty="0"/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vestibulární</a:t>
            </a:r>
            <a:endParaRPr lang="en-US" dirty="0" smtClean="0"/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en-US" sz="1800" dirty="0"/>
              <a:t> </a:t>
            </a:r>
            <a:r>
              <a:rPr lang="en-US" sz="1800" dirty="0" err="1" smtClean="0"/>
              <a:t>palatinální</a:t>
            </a:r>
            <a:endParaRPr lang="cs-CZ" sz="1800" dirty="0" smtClean="0"/>
          </a:p>
        </p:txBody>
      </p:sp>
      <p:pic>
        <p:nvPicPr>
          <p:cNvPr id="4" name="Picture 9" descr="DSC_88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8968" y="1033907"/>
            <a:ext cx="4038600" cy="2101850"/>
          </a:xfrm>
          <a:prstGeom prst="rect">
            <a:avLst/>
          </a:prstGeom>
          <a:noFill/>
        </p:spPr>
      </p:pic>
      <p:pic>
        <p:nvPicPr>
          <p:cNvPr id="5" name="Picture 10" descr="DSC_88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7988968" y="3357436"/>
            <a:ext cx="4038600" cy="3236913"/>
          </a:xfrm>
          <a:prstGeom prst="rect">
            <a:avLst/>
          </a:prstGeom>
          <a:noFill/>
        </p:spPr>
      </p:pic>
      <p:pic>
        <p:nvPicPr>
          <p:cNvPr id="6" name="Picture 5" descr="DSC_23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3125016" y="2996722"/>
            <a:ext cx="4687490" cy="3597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77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051737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en-US" sz="2400" u="sng" dirty="0" err="1" smtClean="0"/>
              <a:t>posun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zubu</a:t>
            </a:r>
            <a:r>
              <a:rPr lang="en-US" sz="2400" dirty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2000" dirty="0" err="1" smtClean="0"/>
              <a:t>celý</a:t>
            </a:r>
            <a:r>
              <a:rPr lang="en-US" sz="2000" dirty="0" smtClean="0"/>
              <a:t> </a:t>
            </a:r>
            <a:r>
              <a:rPr lang="en-US" sz="2000" dirty="0" err="1" smtClean="0"/>
              <a:t>zub</a:t>
            </a:r>
            <a:r>
              <a:rPr lang="en-US" sz="2000" dirty="0" smtClean="0"/>
              <a:t> </a:t>
            </a:r>
            <a:r>
              <a:rPr lang="en-US" sz="2000" dirty="0" err="1" smtClean="0"/>
              <a:t>umístěn</a:t>
            </a:r>
            <a:r>
              <a:rPr lang="en-US" sz="2000" dirty="0" smtClean="0"/>
              <a:t> </a:t>
            </a:r>
            <a:r>
              <a:rPr lang="en-US" sz="2000" dirty="0" err="1" smtClean="0"/>
              <a:t>mimo</a:t>
            </a:r>
            <a:r>
              <a:rPr lang="en-US" sz="2000" dirty="0" smtClean="0"/>
              <a:t> </a:t>
            </a:r>
            <a:r>
              <a:rPr lang="en-US" sz="2000" dirty="0" err="1" smtClean="0"/>
              <a:t>své</a:t>
            </a:r>
            <a:r>
              <a:rPr lang="en-US" sz="2000" dirty="0" smtClean="0"/>
              <a:t> </a:t>
            </a:r>
            <a:r>
              <a:rPr lang="en-US" sz="2000" dirty="0" err="1" smtClean="0"/>
              <a:t>pravidelné</a:t>
            </a:r>
            <a:r>
              <a:rPr lang="en-US" sz="2000" dirty="0" smtClean="0"/>
              <a:t> </a:t>
            </a:r>
            <a:r>
              <a:rPr lang="en-US" sz="2000" dirty="0" err="1" smtClean="0"/>
              <a:t>postavení</a:t>
            </a:r>
            <a:endParaRPr lang="en-US" sz="2000" dirty="0" smtClean="0"/>
          </a:p>
          <a:p>
            <a:pPr lvl="2">
              <a:lnSpc>
                <a:spcPct val="100000"/>
              </a:lnSpc>
              <a:buFont typeface="Arial" charset="0"/>
              <a:buChar char="•"/>
            </a:pPr>
            <a:r>
              <a:rPr lang="en-US" sz="2200" dirty="0" smtClean="0"/>
              <a:t> </a:t>
            </a:r>
            <a:r>
              <a:rPr lang="en-US" sz="2200" dirty="0" err="1" smtClean="0"/>
              <a:t>mesiální</a:t>
            </a:r>
            <a:endParaRPr lang="en-US" sz="2200" dirty="0" smtClean="0"/>
          </a:p>
          <a:p>
            <a:pPr lvl="2">
              <a:lnSpc>
                <a:spcPct val="100000"/>
              </a:lnSpc>
              <a:buFont typeface="Arial" charset="0"/>
              <a:buChar char="•"/>
            </a:pPr>
            <a:r>
              <a:rPr lang="en-US" sz="2200" dirty="0" smtClean="0"/>
              <a:t> </a:t>
            </a:r>
            <a:r>
              <a:rPr lang="en-US" sz="2200" dirty="0" err="1" smtClean="0"/>
              <a:t>distální</a:t>
            </a:r>
            <a:endParaRPr lang="en-US" sz="2200" dirty="0" smtClean="0"/>
          </a:p>
          <a:p>
            <a:pPr lvl="2">
              <a:lnSpc>
                <a:spcPct val="100000"/>
              </a:lnSpc>
              <a:buFont typeface="Arial" charset="0"/>
              <a:buChar char="•"/>
            </a:pPr>
            <a:r>
              <a:rPr lang="en-US" sz="2200" dirty="0" smtClean="0"/>
              <a:t> </a:t>
            </a:r>
            <a:r>
              <a:rPr lang="en-US" sz="2200" dirty="0" err="1" smtClean="0"/>
              <a:t>vestibulární</a:t>
            </a:r>
            <a:endParaRPr lang="en-US" sz="2200" dirty="0" smtClean="0"/>
          </a:p>
          <a:p>
            <a:pPr lvl="2">
              <a:lnSpc>
                <a:spcPct val="100000"/>
              </a:lnSpc>
              <a:buFont typeface="Arial" charset="0"/>
              <a:buChar char="•"/>
            </a:pPr>
            <a:r>
              <a:rPr lang="en-US" sz="2200" dirty="0" smtClean="0"/>
              <a:t> </a:t>
            </a:r>
            <a:r>
              <a:rPr lang="en-US" sz="2200" dirty="0" err="1" smtClean="0"/>
              <a:t>orální</a:t>
            </a:r>
            <a:r>
              <a:rPr lang="en-US" sz="2200" dirty="0" smtClean="0"/>
              <a:t> </a:t>
            </a:r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2200" dirty="0" smtClean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r>
              <a:rPr lang="en-US" sz="2200" dirty="0" smtClean="0"/>
              <a:t> </a:t>
            </a:r>
            <a:r>
              <a:rPr lang="en-US" sz="2200" dirty="0" err="1" smtClean="0"/>
              <a:t>obvykle</a:t>
            </a:r>
            <a:r>
              <a:rPr lang="en-US" sz="2200" dirty="0" smtClean="0"/>
              <a:t> </a:t>
            </a:r>
            <a:r>
              <a:rPr lang="en-US" sz="2200" dirty="0" err="1" smtClean="0"/>
              <a:t>kombinován</a:t>
            </a:r>
            <a:r>
              <a:rPr lang="en-US" sz="2200" dirty="0" smtClean="0"/>
              <a:t> se </a:t>
            </a:r>
            <a:r>
              <a:rPr lang="en-US" sz="2200" dirty="0" err="1" smtClean="0"/>
              <a:t>sklonem</a:t>
            </a:r>
            <a:endParaRPr lang="en-US" sz="22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8472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231729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cs-CZ" sz="2400" dirty="0" smtClean="0"/>
              <a:t> </a:t>
            </a:r>
            <a:r>
              <a:rPr lang="cs-CZ" sz="2400" u="sng" dirty="0" smtClean="0"/>
              <a:t>rotace</a:t>
            </a:r>
            <a:r>
              <a:rPr lang="mr-IN" dirty="0" smtClean="0"/>
              <a:t> </a:t>
            </a:r>
            <a:r>
              <a:rPr lang="mr-IN" dirty="0"/>
              <a:t>–</a:t>
            </a:r>
            <a:r>
              <a:rPr lang="cs-CZ" dirty="0"/>
              <a:t> </a:t>
            </a:r>
            <a:r>
              <a:rPr lang="cs-CZ" dirty="0" smtClean="0"/>
              <a:t>otočení zubu kolem své podélné osy</a:t>
            </a:r>
          </a:p>
          <a:p>
            <a:pPr lvl="2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5" name="Picture 7" descr="DSC_66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7178" y="2559834"/>
            <a:ext cx="5405277" cy="39951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8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4114019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cs-CZ" sz="2400" u="sng" dirty="0" smtClean="0"/>
              <a:t>transpozice</a:t>
            </a:r>
            <a:r>
              <a:rPr lang="cs-CZ" sz="2400" dirty="0" smtClean="0"/>
              <a:t> </a:t>
            </a:r>
            <a:r>
              <a:rPr lang="mr-IN" dirty="0" smtClean="0"/>
              <a:t>–</a:t>
            </a:r>
            <a:r>
              <a:rPr lang="cs-CZ" dirty="0" smtClean="0"/>
              <a:t> výměna pořadí </a:t>
            </a:r>
            <a:r>
              <a:rPr lang="cs-CZ" dirty="0" smtClean="0"/>
              <a:t>  zubů </a:t>
            </a:r>
            <a:r>
              <a:rPr lang="cs-CZ" dirty="0" smtClean="0"/>
              <a:t>v zubním oblouku</a:t>
            </a:r>
          </a:p>
          <a:p>
            <a:pPr lvl="2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6" name="Picture 5" descr="DSC_32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4193" y="2277687"/>
            <a:ext cx="7055250" cy="4301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89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Pravidelný</a:t>
            </a:r>
            <a:r>
              <a:rPr lang="en-US" dirty="0" smtClean="0"/>
              <a:t> </a:t>
            </a:r>
            <a:r>
              <a:rPr lang="en-US" dirty="0" err="1" smtClean="0"/>
              <a:t>chrup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669790" cy="4224528"/>
          </a:xfrm>
        </p:spPr>
        <p:txBody>
          <a:bodyPr/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 smtClean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 smtClean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u="sng" dirty="0" smtClean="0"/>
          </a:p>
          <a:p>
            <a:pPr marL="470916" lvl="1" indent="-342900">
              <a:buFont typeface="+mj-lt"/>
              <a:buAutoNum type="arabicPeriod" startAt="4"/>
            </a:pPr>
            <a:endParaRPr lang="en-US" u="sng" dirty="0"/>
          </a:p>
        </p:txBody>
      </p:sp>
      <p:pic>
        <p:nvPicPr>
          <p:cNvPr id="7" name="Picture 12" descr="DSC_56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239" y="2084832"/>
            <a:ext cx="4816738" cy="316382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13" descr="DSC_56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7270" y="655544"/>
            <a:ext cx="4332495" cy="28585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Picture 14" descr="DSC_56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9966" y="3584447"/>
            <a:ext cx="4490886" cy="298094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31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8065919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cs-CZ" sz="2400" u="sng" dirty="0" err="1" smtClean="0"/>
              <a:t>supraokluze</a:t>
            </a:r>
            <a:r>
              <a:rPr lang="cs-CZ" sz="2000" dirty="0" smtClean="0"/>
              <a:t> </a:t>
            </a:r>
            <a:r>
              <a:rPr lang="cs-CZ" dirty="0" smtClean="0"/>
              <a:t>- </a:t>
            </a:r>
            <a:r>
              <a:rPr lang="cs-CZ" dirty="0"/>
              <a:t>zub přesahuje okluzní </a:t>
            </a:r>
            <a:r>
              <a:rPr lang="cs-CZ" dirty="0" smtClean="0"/>
              <a:t>rovinu</a:t>
            </a:r>
          </a:p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cs-CZ" sz="2400" dirty="0" smtClean="0"/>
              <a:t> </a:t>
            </a:r>
            <a:r>
              <a:rPr lang="cs-CZ" sz="2400" u="sng" dirty="0" err="1" smtClean="0"/>
              <a:t>infraokluze</a:t>
            </a:r>
            <a:r>
              <a:rPr lang="cs-CZ" sz="2400" dirty="0" smtClean="0"/>
              <a:t> </a:t>
            </a:r>
            <a:r>
              <a:rPr lang="cs-CZ" dirty="0"/>
              <a:t>– prořezaný zub nedosahuje </a:t>
            </a:r>
            <a:r>
              <a:rPr lang="cs-CZ" dirty="0" smtClean="0"/>
              <a:t>okluzní rovinu</a:t>
            </a:r>
          </a:p>
          <a:p>
            <a:pPr>
              <a:lnSpc>
                <a:spcPct val="110000"/>
              </a:lnSpc>
              <a:buFont typeface="Wingdings" charset="2"/>
              <a:buChar char="v"/>
            </a:pPr>
            <a:r>
              <a:rPr lang="cs-CZ" sz="2400" dirty="0"/>
              <a:t> </a:t>
            </a:r>
            <a:r>
              <a:rPr lang="cs-CZ" sz="2400" u="sng" dirty="0" smtClean="0"/>
              <a:t>retence</a:t>
            </a:r>
            <a:r>
              <a:rPr lang="cs-CZ" sz="2400" dirty="0" smtClean="0"/>
              <a:t> </a:t>
            </a:r>
            <a:r>
              <a:rPr lang="cs-CZ" dirty="0"/>
              <a:t>– zub, který neprořezal do dutiny </a:t>
            </a:r>
            <a:r>
              <a:rPr lang="cs-CZ" dirty="0" smtClean="0"/>
              <a:t>ústní po </a:t>
            </a:r>
            <a:r>
              <a:rPr lang="cs-CZ" dirty="0"/>
              <a:t>fyziologickém </a:t>
            </a:r>
            <a:r>
              <a:rPr lang="cs-CZ" dirty="0" smtClean="0"/>
              <a:t> období jeho prořezání jeho </a:t>
            </a:r>
            <a:r>
              <a:rPr lang="cs-CZ" dirty="0"/>
              <a:t>kořen je již </a:t>
            </a:r>
            <a:r>
              <a:rPr lang="cs-CZ" dirty="0" smtClean="0"/>
              <a:t>zcela vytvořen</a:t>
            </a:r>
          </a:p>
          <a:p>
            <a:pPr>
              <a:lnSpc>
                <a:spcPct val="110000"/>
              </a:lnSpc>
              <a:buFont typeface="Wingdings" charset="2"/>
              <a:buChar char="v"/>
            </a:pPr>
            <a:r>
              <a:rPr lang="cs-CZ" sz="2400" dirty="0"/>
              <a:t> </a:t>
            </a:r>
            <a:r>
              <a:rPr lang="cs-CZ" sz="2400" u="sng" dirty="0" err="1"/>
              <a:t>s</a:t>
            </a:r>
            <a:r>
              <a:rPr lang="cs-CZ" sz="2400" u="sng" dirty="0" err="1" smtClean="0"/>
              <a:t>emiretence</a:t>
            </a:r>
            <a:r>
              <a:rPr lang="cs-CZ" sz="2400" dirty="0" smtClean="0"/>
              <a:t> </a:t>
            </a:r>
            <a:r>
              <a:rPr lang="cs-CZ" dirty="0"/>
              <a:t>– korunka zubu není kryta kostí, </a:t>
            </a:r>
            <a:r>
              <a:rPr lang="cs-CZ" dirty="0" smtClean="0"/>
              <a:t>pouze sliznicí</a:t>
            </a:r>
          </a:p>
          <a:p>
            <a:pPr>
              <a:lnSpc>
                <a:spcPct val="110000"/>
              </a:lnSpc>
              <a:buFont typeface="Wingdings" charset="2"/>
              <a:buChar char="v"/>
            </a:pPr>
            <a:r>
              <a:rPr lang="cs-CZ" sz="2400" dirty="0"/>
              <a:t> </a:t>
            </a:r>
            <a:r>
              <a:rPr lang="cs-CZ" sz="2400" u="sng" dirty="0" err="1" smtClean="0"/>
              <a:t>impaktace</a:t>
            </a:r>
            <a:r>
              <a:rPr lang="cs-CZ" sz="2400" dirty="0" smtClean="0"/>
              <a:t> </a:t>
            </a:r>
            <a:r>
              <a:rPr lang="cs-CZ" dirty="0" smtClean="0"/>
              <a:t>– </a:t>
            </a:r>
            <a:r>
              <a:rPr lang="cs-CZ" dirty="0"/>
              <a:t>zub neprořezal </a:t>
            </a:r>
            <a:r>
              <a:rPr lang="cs-CZ" dirty="0" smtClean="0"/>
              <a:t>pro </a:t>
            </a:r>
            <a:r>
              <a:rPr lang="cs-CZ" dirty="0"/>
              <a:t>překážku (</a:t>
            </a:r>
            <a:r>
              <a:rPr lang="cs-CZ" dirty="0" smtClean="0"/>
              <a:t>např. přepočetný </a:t>
            </a:r>
            <a:r>
              <a:rPr lang="cs-CZ" dirty="0"/>
              <a:t>zub)</a:t>
            </a:r>
            <a:endParaRPr lang="cs-CZ" u="sng" dirty="0"/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cs-CZ" sz="2400" u="sng" dirty="0" smtClean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33787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8065919" cy="4224528"/>
          </a:xfrm>
        </p:spPr>
        <p:txBody>
          <a:bodyPr>
            <a:normAutofit/>
          </a:bodyPr>
          <a:lstStyle/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cs-CZ" sz="2400" u="sng" dirty="0" smtClean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592" y="3451479"/>
            <a:ext cx="4931131" cy="2983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420" y="864174"/>
            <a:ext cx="3866338" cy="244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8065919" cy="4224528"/>
          </a:xfrm>
        </p:spPr>
        <p:txBody>
          <a:bodyPr>
            <a:normAutofit/>
          </a:bodyPr>
          <a:lstStyle/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cs-CZ" sz="2400" u="sng" dirty="0" smtClean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4" name="Picture 5" descr="DSC_41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r="-1165"/>
          <a:stretch/>
        </p:blipFill>
        <p:spPr>
          <a:xfrm>
            <a:off x="6737682" y="1960930"/>
            <a:ext cx="5117433" cy="2821957"/>
          </a:xfrm>
          <a:prstGeom prst="rect">
            <a:avLst/>
          </a:prstGeom>
          <a:noFill/>
        </p:spPr>
      </p:pic>
      <p:pic>
        <p:nvPicPr>
          <p:cNvPr id="5" name="Picture 5" descr="DSC_4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43" y="2502569"/>
            <a:ext cx="6211920" cy="41301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45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8065919" cy="4224528"/>
          </a:xfrm>
        </p:spPr>
        <p:txBody>
          <a:bodyPr>
            <a:normAutofit/>
          </a:bodyPr>
          <a:lstStyle/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cs-CZ" sz="2400" u="sng" dirty="0" smtClean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9" y="2084832"/>
            <a:ext cx="4476470" cy="4476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4164" y="2100875"/>
            <a:ext cx="4460427" cy="44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3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6092739" cy="42245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cs-CZ" sz="2600" u="sng" dirty="0" smtClean="0"/>
              <a:t>zákus</a:t>
            </a:r>
            <a:r>
              <a:rPr lang="cs-CZ" dirty="0" smtClean="0"/>
              <a:t> </a:t>
            </a:r>
            <a:r>
              <a:rPr lang="cs-CZ" altLang="x-none" sz="2600" u="sng" dirty="0" smtClean="0"/>
              <a:t>zubu</a:t>
            </a:r>
            <a:endParaRPr lang="cs-CZ" altLang="x-none" dirty="0" smtClean="0"/>
          </a:p>
          <a:p>
            <a:pPr>
              <a:lnSpc>
                <a:spcPct val="100000"/>
              </a:lnSpc>
              <a:buFont typeface="Wingdings" charset="2"/>
              <a:buChar char="v"/>
            </a:pPr>
            <a:endParaRPr lang="cs-CZ" altLang="x-none" sz="800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5" name="Picture 5" descr="DSC_87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3507" y="1056890"/>
            <a:ext cx="4673737" cy="286735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7" t="27152" r="18177" b="33091"/>
          <a:stretch/>
        </p:blipFill>
        <p:spPr>
          <a:xfrm>
            <a:off x="1114198" y="3378443"/>
            <a:ext cx="5536276" cy="2527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t="26667" r="16976" b="23151"/>
          <a:stretch/>
        </p:blipFill>
        <p:spPr>
          <a:xfrm>
            <a:off x="6849979" y="4116968"/>
            <a:ext cx="5137265" cy="261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9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4637718" cy="422452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cs-CZ" sz="2400" u="sng" dirty="0" err="1" smtClean="0"/>
              <a:t>nonokluze</a:t>
            </a:r>
            <a:r>
              <a:rPr lang="cs-CZ" sz="2400" u="sng" dirty="0" smtClean="0"/>
              <a:t> </a:t>
            </a:r>
          </a:p>
          <a:p>
            <a:pPr lvl="1">
              <a:buFont typeface="Wingdings" charset="2"/>
              <a:buChar char="Ø"/>
            </a:pPr>
            <a:endParaRPr lang="cs-CZ" sz="2400" u="sng" dirty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cs-CZ" sz="2400" u="sng" dirty="0" smtClean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10" name="Picture 5" descr="DSC_967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/>
          <a:stretch/>
        </p:blipFill>
        <p:spPr>
          <a:xfrm>
            <a:off x="4526331" y="2586110"/>
            <a:ext cx="6812229" cy="3221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648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zubních</a:t>
            </a:r>
            <a:r>
              <a:rPr lang="en-US" dirty="0" smtClean="0"/>
              <a:t> </a:t>
            </a:r>
            <a:r>
              <a:rPr lang="en-US" dirty="0" err="1" smtClean="0"/>
              <a:t>skupin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5340348" cy="422452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charset="2"/>
              <a:buChar char="v"/>
            </a:pPr>
            <a:r>
              <a:rPr lang="cs-CZ" altLang="x-none" sz="2400" dirty="0" smtClean="0"/>
              <a:t> </a:t>
            </a:r>
            <a:r>
              <a:rPr lang="cs-CZ" altLang="x-none" sz="2400" u="sng" dirty="0" smtClean="0"/>
              <a:t>obrácený </a:t>
            </a:r>
            <a:r>
              <a:rPr lang="cs-CZ" altLang="x-none" sz="2400" u="sng" dirty="0"/>
              <a:t>skus</a:t>
            </a:r>
            <a:r>
              <a:rPr lang="cs-CZ" altLang="x-none" sz="2400" dirty="0"/>
              <a:t> </a:t>
            </a:r>
            <a:endParaRPr lang="cs-CZ" altLang="x-none" sz="2400" dirty="0" smtClean="0"/>
          </a:p>
          <a:p>
            <a:pPr>
              <a:lnSpc>
                <a:spcPct val="80000"/>
              </a:lnSpc>
              <a:buFont typeface="Wingdings" charset="2"/>
              <a:buChar char="v"/>
            </a:pPr>
            <a:endParaRPr lang="cs-CZ" sz="2400" u="sng" dirty="0" smtClean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7" name="Picture 5" descr="DSC_954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r="2180" b="10103"/>
          <a:stretch/>
        </p:blipFill>
        <p:spPr>
          <a:xfrm>
            <a:off x="6615239" y="3954715"/>
            <a:ext cx="4984341" cy="235464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b="13600"/>
          <a:stretch/>
        </p:blipFill>
        <p:spPr>
          <a:xfrm>
            <a:off x="1394847" y="2723597"/>
            <a:ext cx="4984340" cy="238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zubních</a:t>
            </a:r>
            <a:r>
              <a:rPr lang="en-US" dirty="0" smtClean="0"/>
              <a:t> </a:t>
            </a:r>
            <a:r>
              <a:rPr lang="en-US" dirty="0" err="1" smtClean="0"/>
              <a:t>skupin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5340348" cy="422452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charset="2"/>
              <a:buChar char="v"/>
            </a:pPr>
            <a:r>
              <a:rPr lang="cs-CZ" altLang="x-none" sz="2400" dirty="0"/>
              <a:t> </a:t>
            </a:r>
            <a:r>
              <a:rPr lang="cs-CZ" altLang="x-none" sz="2400" u="sng" dirty="0" smtClean="0"/>
              <a:t>otevřený skus</a:t>
            </a:r>
            <a:endParaRPr lang="cs-CZ" sz="2400" u="sng" dirty="0" smtClean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6" name="Picture 5" descr="DSC_675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6986" r="3776" b="7435"/>
          <a:stretch/>
        </p:blipFill>
        <p:spPr>
          <a:xfrm>
            <a:off x="890685" y="3395580"/>
            <a:ext cx="5340348" cy="2913780"/>
          </a:xfrm>
          <a:prstGeom prst="rect">
            <a:avLst/>
          </a:prstGeom>
          <a:noFill/>
        </p:spPr>
      </p:pic>
      <p:pic>
        <p:nvPicPr>
          <p:cNvPr id="8" name="Picture 5" descr="DSC_32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4476" y="2807083"/>
            <a:ext cx="5582412" cy="2780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659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zubních</a:t>
            </a:r>
            <a:r>
              <a:rPr lang="en-US" dirty="0" smtClean="0"/>
              <a:t> </a:t>
            </a:r>
            <a:r>
              <a:rPr lang="en-US" dirty="0" err="1" smtClean="0"/>
              <a:t>skupin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4893750" cy="422452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cs-CZ" sz="2400" u="sng" dirty="0" smtClean="0"/>
              <a:t>h</a:t>
            </a:r>
            <a:r>
              <a:rPr lang="cs-CZ" altLang="x-none" sz="2400" u="sng" dirty="0" smtClean="0"/>
              <a:t>luboký </a:t>
            </a:r>
            <a:r>
              <a:rPr lang="cs-CZ" altLang="x-none" sz="2400" u="sng" dirty="0"/>
              <a:t>skus</a:t>
            </a:r>
            <a:r>
              <a:rPr lang="cs-CZ" altLang="x-none" sz="2400" dirty="0"/>
              <a:t> </a:t>
            </a:r>
            <a:endParaRPr lang="cs-CZ" altLang="x-none" dirty="0"/>
          </a:p>
          <a:p>
            <a:pPr>
              <a:lnSpc>
                <a:spcPct val="80000"/>
              </a:lnSpc>
              <a:buFont typeface="Wingdings" charset="2"/>
              <a:buChar char="v"/>
            </a:pPr>
            <a:endParaRPr lang="cs-CZ" sz="2400" u="sng" dirty="0" smtClean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6" name="Picture 5" descr="DSC_30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5056" r="2005" b="13357"/>
          <a:stretch/>
        </p:blipFill>
        <p:spPr>
          <a:xfrm>
            <a:off x="6353370" y="2130552"/>
            <a:ext cx="5596128" cy="2066544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" t="22337" r="10600" b="8801"/>
          <a:stretch/>
        </p:blipFill>
        <p:spPr>
          <a:xfrm>
            <a:off x="6353370" y="4334965"/>
            <a:ext cx="5596128" cy="2316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598" b="54792"/>
          <a:stretch/>
        </p:blipFill>
        <p:spPr>
          <a:xfrm>
            <a:off x="607612" y="3245520"/>
            <a:ext cx="5593683" cy="211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9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zubních</a:t>
            </a:r>
            <a:r>
              <a:rPr lang="en-US" dirty="0" smtClean="0"/>
              <a:t> </a:t>
            </a:r>
            <a:r>
              <a:rPr lang="en-US" dirty="0" err="1" smtClean="0"/>
              <a:t>skupin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4930326" cy="422452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cs-CZ" sz="2400" u="sng" dirty="0"/>
              <a:t>z</a:t>
            </a:r>
            <a:r>
              <a:rPr lang="cs-CZ" altLang="x-none" sz="2400" u="sng" dirty="0" smtClean="0"/>
              <a:t>křížený </a:t>
            </a:r>
            <a:r>
              <a:rPr lang="cs-CZ" altLang="x-none" sz="2400" u="sng" dirty="0" smtClean="0"/>
              <a:t>skus</a:t>
            </a:r>
            <a:endParaRPr lang="cs-CZ" altLang="x-none" dirty="0"/>
          </a:p>
          <a:p>
            <a:pPr>
              <a:lnSpc>
                <a:spcPct val="80000"/>
              </a:lnSpc>
              <a:buFont typeface="Wingdings" charset="2"/>
              <a:buChar char="v"/>
            </a:pPr>
            <a:endParaRPr lang="cs-CZ" sz="2400" u="sng" dirty="0" smtClean="0"/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14001" r="6399" b="17400"/>
          <a:stretch/>
        </p:blipFill>
        <p:spPr>
          <a:xfrm>
            <a:off x="6797248" y="3628654"/>
            <a:ext cx="5206330" cy="2680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0" b="14667"/>
          <a:stretch/>
        </p:blipFill>
        <p:spPr>
          <a:xfrm>
            <a:off x="1024128" y="2909455"/>
            <a:ext cx="5506234" cy="285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4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Pravidelný</a:t>
            </a:r>
            <a:r>
              <a:rPr lang="en-US" dirty="0" smtClean="0"/>
              <a:t> </a:t>
            </a:r>
            <a:r>
              <a:rPr lang="en-US" dirty="0" err="1" smtClean="0"/>
              <a:t>chrup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669790" cy="4224528"/>
          </a:xfrm>
        </p:spPr>
        <p:txBody>
          <a:bodyPr/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 smtClean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 smtClean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dirty="0"/>
          </a:p>
          <a:p>
            <a:pPr marL="470916" lvl="1" indent="-342900">
              <a:buFont typeface="+mj-lt"/>
              <a:buAutoNum type="arabicPeriod" startAt="4"/>
            </a:pPr>
            <a:endParaRPr lang="cs-CZ" altLang="x-none" u="sng" dirty="0" smtClean="0"/>
          </a:p>
          <a:p>
            <a:pPr marL="470916" lvl="1" indent="-342900">
              <a:buFont typeface="+mj-lt"/>
              <a:buAutoNum type="arabicPeriod" startAt="4"/>
            </a:pPr>
            <a:endParaRPr lang="en-US" u="sng" dirty="0"/>
          </a:p>
        </p:txBody>
      </p:sp>
      <p:pic>
        <p:nvPicPr>
          <p:cNvPr id="10" name="Picture 6" descr="DSC_56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10" y="1335024"/>
            <a:ext cx="4479816" cy="450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DSC_56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4128" y="2240871"/>
            <a:ext cx="4978731" cy="35949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189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vztahu</a:t>
            </a:r>
            <a:r>
              <a:rPr lang="en-US" dirty="0" smtClean="0"/>
              <a:t> </a:t>
            </a:r>
            <a:r>
              <a:rPr lang="en-US" dirty="0" err="1" smtClean="0"/>
              <a:t>zubních</a:t>
            </a:r>
            <a:r>
              <a:rPr lang="en-US" dirty="0" smtClean="0"/>
              <a:t> </a:t>
            </a:r>
            <a:r>
              <a:rPr lang="en-US" dirty="0" err="1" smtClean="0"/>
              <a:t>oblouků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5863014" cy="422452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cs-CZ" altLang="x-none" sz="2000" dirty="0" smtClean="0"/>
              <a:t> </a:t>
            </a:r>
            <a:r>
              <a:rPr lang="cs-CZ" altLang="x-none" sz="2400" dirty="0" err="1" smtClean="0"/>
              <a:t>Angle</a:t>
            </a:r>
            <a:r>
              <a:rPr lang="cs-CZ" altLang="x-none" sz="2400" dirty="0" smtClean="0"/>
              <a:t> </a:t>
            </a:r>
            <a:r>
              <a:rPr lang="cs-CZ" altLang="x-none" sz="2400" dirty="0" smtClean="0"/>
              <a:t>I. </a:t>
            </a:r>
            <a:r>
              <a:rPr lang="cs-CZ" altLang="x-none" sz="2400" dirty="0"/>
              <a:t>t</a:t>
            </a:r>
            <a:r>
              <a:rPr lang="cs-CZ" altLang="x-none" sz="2400" dirty="0" smtClean="0"/>
              <a:t>ř. </a:t>
            </a:r>
            <a:r>
              <a:rPr lang="cs-CZ" altLang="x-none" sz="2400" dirty="0"/>
              <a:t>– </a:t>
            </a:r>
            <a:r>
              <a:rPr lang="cs-CZ" altLang="x-none" sz="2400" b="1" u="sng" dirty="0" err="1"/>
              <a:t>normookluze</a:t>
            </a:r>
            <a:r>
              <a:rPr lang="cs-CZ" altLang="x-none" sz="2400" u="sng" dirty="0"/>
              <a:t> </a:t>
            </a:r>
            <a:endParaRPr lang="cs-CZ" altLang="x-none" sz="2000" dirty="0" smtClean="0"/>
          </a:p>
          <a:p>
            <a:pPr lvl="1">
              <a:buFont typeface="Arial" charset="0"/>
              <a:buChar char="•"/>
            </a:pPr>
            <a:endParaRPr lang="en-US" sz="2000" dirty="0"/>
          </a:p>
        </p:txBody>
      </p:sp>
      <p:pic>
        <p:nvPicPr>
          <p:cNvPr id="6" name="Picture 5" descr="DSC_32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4128" y="2853372"/>
            <a:ext cx="6264275" cy="345598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961" y="2853372"/>
            <a:ext cx="3824410" cy="343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1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vztahu</a:t>
            </a:r>
            <a:r>
              <a:rPr lang="en-US" dirty="0" smtClean="0"/>
              <a:t> </a:t>
            </a:r>
            <a:r>
              <a:rPr lang="en-US" dirty="0" err="1" smtClean="0"/>
              <a:t>zubních</a:t>
            </a:r>
            <a:r>
              <a:rPr lang="en-US" dirty="0" smtClean="0"/>
              <a:t> </a:t>
            </a:r>
            <a:r>
              <a:rPr lang="en-US" dirty="0" err="1" smtClean="0"/>
              <a:t>oblouků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5588694" cy="422452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cs-CZ" altLang="x-none" sz="2000" dirty="0" smtClean="0"/>
              <a:t> </a:t>
            </a:r>
            <a:r>
              <a:rPr lang="cs-CZ" altLang="x-none" sz="2400" dirty="0" err="1" smtClean="0"/>
              <a:t>Angle</a:t>
            </a:r>
            <a:r>
              <a:rPr lang="cs-CZ" altLang="x-none" sz="2400" dirty="0" smtClean="0"/>
              <a:t> </a:t>
            </a:r>
            <a:r>
              <a:rPr lang="cs-CZ" altLang="x-none" sz="2400" dirty="0" smtClean="0"/>
              <a:t>II. </a:t>
            </a:r>
            <a:r>
              <a:rPr lang="cs-CZ" altLang="x-none" sz="2400" dirty="0"/>
              <a:t>t</a:t>
            </a:r>
            <a:r>
              <a:rPr lang="cs-CZ" altLang="x-none" sz="2400" dirty="0" smtClean="0"/>
              <a:t>ř. </a:t>
            </a:r>
            <a:r>
              <a:rPr lang="cs-CZ" altLang="x-none" sz="2400" dirty="0"/>
              <a:t>– </a:t>
            </a:r>
            <a:r>
              <a:rPr lang="cs-CZ" altLang="x-none" sz="2400" b="1" u="sng" dirty="0" err="1" smtClean="0"/>
              <a:t>distookluze</a:t>
            </a:r>
            <a:r>
              <a:rPr lang="cs-CZ" altLang="x-none" sz="2400" u="sng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endParaRPr lang="en-US" sz="2000" dirty="0"/>
          </a:p>
        </p:txBody>
      </p:sp>
      <p:pic>
        <p:nvPicPr>
          <p:cNvPr id="6" name="Picture 5" descr="DSC_13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184" y="3463609"/>
            <a:ext cx="5858810" cy="3039813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59" y="2084832"/>
            <a:ext cx="2875271" cy="2368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53" y="4108367"/>
            <a:ext cx="2843832" cy="239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1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en-US" dirty="0" err="1" smtClean="0"/>
              <a:t>Anomálie</a:t>
            </a:r>
            <a:r>
              <a:rPr lang="en-US" dirty="0" smtClean="0"/>
              <a:t> </a:t>
            </a:r>
            <a:r>
              <a:rPr lang="en-US" dirty="0" err="1" smtClean="0"/>
              <a:t>vztahu</a:t>
            </a:r>
            <a:r>
              <a:rPr lang="en-US" dirty="0" smtClean="0"/>
              <a:t> </a:t>
            </a:r>
            <a:r>
              <a:rPr lang="en-US" dirty="0" err="1" smtClean="0"/>
              <a:t>zubních</a:t>
            </a:r>
            <a:r>
              <a:rPr lang="en-US" dirty="0" smtClean="0"/>
              <a:t> </a:t>
            </a:r>
            <a:r>
              <a:rPr lang="en-US" dirty="0" err="1" smtClean="0"/>
              <a:t>oblouků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5680134" cy="422452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cs-CZ" altLang="x-none" sz="2000" dirty="0" smtClean="0"/>
              <a:t> </a:t>
            </a:r>
            <a:r>
              <a:rPr lang="cs-CZ" altLang="x-none" sz="2400" dirty="0" err="1" smtClean="0"/>
              <a:t>Angle</a:t>
            </a:r>
            <a:r>
              <a:rPr lang="cs-CZ" altLang="x-none" sz="2400" dirty="0" smtClean="0"/>
              <a:t> </a:t>
            </a:r>
            <a:r>
              <a:rPr lang="cs-CZ" altLang="x-none" sz="2400" dirty="0" smtClean="0"/>
              <a:t>III. </a:t>
            </a:r>
            <a:r>
              <a:rPr lang="cs-CZ" altLang="x-none" sz="2400" dirty="0"/>
              <a:t>t</a:t>
            </a:r>
            <a:r>
              <a:rPr lang="cs-CZ" altLang="x-none" sz="2400" dirty="0" smtClean="0"/>
              <a:t>ř. </a:t>
            </a:r>
            <a:r>
              <a:rPr lang="cs-CZ" altLang="x-none" sz="2400" dirty="0"/>
              <a:t>– </a:t>
            </a:r>
            <a:r>
              <a:rPr lang="cs-CZ" altLang="x-none" sz="2400" b="1" u="sng" dirty="0" err="1" smtClean="0"/>
              <a:t>mesiookluze</a:t>
            </a:r>
            <a:r>
              <a:rPr lang="cs-CZ" altLang="x-none" sz="2400" u="sng" dirty="0" smtClean="0"/>
              <a:t> </a:t>
            </a:r>
          </a:p>
          <a:p>
            <a:pPr lvl="1">
              <a:buFont typeface="Arial" charset="0"/>
              <a:buChar char="•"/>
            </a:pPr>
            <a:endParaRPr lang="cs-CZ" altLang="x-none" sz="2400" u="sng" dirty="0" smtClean="0"/>
          </a:p>
          <a:p>
            <a:pPr marL="0" indent="0">
              <a:lnSpc>
                <a:spcPct val="80000"/>
              </a:lnSpc>
              <a:buNone/>
            </a:pPr>
            <a:endParaRPr lang="en-US" sz="2000" dirty="0"/>
          </a:p>
        </p:txBody>
      </p:sp>
      <p:pic>
        <p:nvPicPr>
          <p:cNvPr id="5" name="Picture 5" descr="DSC_32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242" y="3131132"/>
            <a:ext cx="6475811" cy="317822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84" y="2941545"/>
            <a:ext cx="3913633" cy="336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7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dirty="0" smtClean="0"/>
              <a:t>. </a:t>
            </a:r>
            <a:r>
              <a:rPr lang="en-US" dirty="0" err="1" smtClean="0"/>
              <a:t>Skeletální</a:t>
            </a:r>
            <a:r>
              <a:rPr lang="en-US" dirty="0" smtClean="0"/>
              <a:t> </a:t>
            </a:r>
            <a:r>
              <a:rPr lang="en-US" dirty="0" err="1" smtClean="0"/>
              <a:t>diagnostika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cs-CZ" altLang="x-none" dirty="0" smtClean="0"/>
              <a:t> anomálie </a:t>
            </a:r>
            <a:r>
              <a:rPr lang="cs-CZ" altLang="x-none" dirty="0"/>
              <a:t>podmíněné odchylkou v poloze </a:t>
            </a:r>
            <a:r>
              <a:rPr lang="cs-CZ" altLang="x-none" dirty="0" smtClean="0"/>
              <a:t>a </a:t>
            </a:r>
            <a:r>
              <a:rPr lang="cs-CZ" altLang="x-none" dirty="0"/>
              <a:t>vztahu </a:t>
            </a:r>
            <a:r>
              <a:rPr lang="cs-CZ" altLang="x-none" sz="2400" u="sng" dirty="0">
                <a:solidFill>
                  <a:srgbClr val="7030A0"/>
                </a:solidFill>
              </a:rPr>
              <a:t>čelistních </a:t>
            </a:r>
            <a:r>
              <a:rPr lang="cs-CZ" altLang="x-none" sz="2400" u="sng" dirty="0" smtClean="0">
                <a:solidFill>
                  <a:srgbClr val="7030A0"/>
                </a:solidFill>
              </a:rPr>
              <a:t>kostí</a:t>
            </a:r>
            <a:endParaRPr lang="cs-CZ" altLang="x-none" u="sng" dirty="0" smtClean="0">
              <a:solidFill>
                <a:srgbClr val="7030A0"/>
              </a:solidFill>
            </a:endParaRPr>
          </a:p>
          <a:p>
            <a:pPr>
              <a:buFont typeface="Arial" charset="0"/>
              <a:buChar char="•"/>
            </a:pPr>
            <a:endParaRPr lang="cs-CZ" altLang="x-none" sz="2400" u="sng" dirty="0" smtClean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67" y="2084832"/>
            <a:ext cx="3831751" cy="4368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0"/>
          <a:stretch/>
        </p:blipFill>
        <p:spPr>
          <a:xfrm>
            <a:off x="8319611" y="2084832"/>
            <a:ext cx="3673895" cy="436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5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Etiologie</a:t>
            </a:r>
            <a:r>
              <a:rPr lang="en-US" dirty="0" smtClean="0"/>
              <a:t> </a:t>
            </a:r>
            <a:r>
              <a:rPr lang="en-US" dirty="0" err="1" smtClean="0"/>
              <a:t>ortodontických</a:t>
            </a:r>
            <a:r>
              <a:rPr lang="en-US" dirty="0" smtClean="0"/>
              <a:t> </a:t>
            </a:r>
            <a:r>
              <a:rPr lang="en-US" dirty="0" err="1" smtClean="0"/>
              <a:t>anomálií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cs-CZ" altLang="x-none" dirty="0" smtClean="0"/>
              <a:t> </a:t>
            </a:r>
            <a:r>
              <a:rPr lang="cs-CZ" altLang="x-none" sz="2800" dirty="0" smtClean="0"/>
              <a:t>příčiny </a:t>
            </a:r>
            <a:r>
              <a:rPr lang="cs-CZ" altLang="x-none" sz="2800" b="1" u="sng" dirty="0" smtClean="0"/>
              <a:t>vnitřní</a:t>
            </a:r>
          </a:p>
          <a:p>
            <a:pPr lvl="1">
              <a:buFont typeface="Arial" charset="0"/>
              <a:buChar char="•"/>
            </a:pPr>
            <a:r>
              <a:rPr lang="cs-CZ" altLang="x-none" sz="2400" dirty="0" smtClean="0"/>
              <a:t> dědičnost </a:t>
            </a:r>
            <a:r>
              <a:rPr lang="mr-IN" altLang="x-none" sz="2400" dirty="0" smtClean="0"/>
              <a:t>–</a:t>
            </a:r>
            <a:r>
              <a:rPr lang="cs-CZ" altLang="x-none" sz="2400" dirty="0" smtClean="0"/>
              <a:t> 80% vývojové vady</a:t>
            </a:r>
          </a:p>
          <a:p>
            <a:pPr lvl="2">
              <a:buFont typeface="Arial" charset="0"/>
              <a:buChar char="•"/>
            </a:pPr>
            <a:r>
              <a:rPr lang="cs-CZ" altLang="x-none" sz="2000" dirty="0"/>
              <a:t>m</a:t>
            </a:r>
            <a:r>
              <a:rPr lang="cs-CZ" altLang="x-none" sz="2000" dirty="0" smtClean="0"/>
              <a:t>andibulární </a:t>
            </a:r>
            <a:r>
              <a:rPr lang="cs-CZ" altLang="x-none" sz="2000" dirty="0" err="1" smtClean="0"/>
              <a:t>progenie</a:t>
            </a:r>
            <a:endParaRPr lang="cs-CZ" altLang="x-none" sz="2000" dirty="0"/>
          </a:p>
          <a:p>
            <a:pPr lvl="2">
              <a:buFont typeface="Arial" charset="0"/>
              <a:buChar char="•"/>
            </a:pPr>
            <a:r>
              <a:rPr lang="cs-CZ" altLang="x-none" sz="2000" dirty="0" smtClean="0"/>
              <a:t> </a:t>
            </a:r>
            <a:r>
              <a:rPr lang="cs-CZ" altLang="x-none" sz="2000" dirty="0" err="1" smtClean="0"/>
              <a:t>hypodoncie</a:t>
            </a:r>
            <a:endParaRPr lang="cs-CZ" altLang="x-none" sz="2000" dirty="0" smtClean="0"/>
          </a:p>
          <a:p>
            <a:pPr lvl="2">
              <a:buFont typeface="Arial" charset="0"/>
              <a:buChar char="•"/>
            </a:pPr>
            <a:r>
              <a:rPr lang="cs-CZ" altLang="x-none" sz="2000" dirty="0" smtClean="0"/>
              <a:t> retence zubů</a:t>
            </a:r>
          </a:p>
          <a:p>
            <a:pPr lvl="2">
              <a:buFont typeface="Arial" charset="0"/>
              <a:buChar char="•"/>
            </a:pPr>
            <a:endParaRPr lang="cs-CZ" altLang="x-none" sz="2000" dirty="0"/>
          </a:p>
          <a:p>
            <a:pPr lvl="1">
              <a:buFont typeface="Arial" charset="0"/>
              <a:buChar char="•"/>
            </a:pPr>
            <a:r>
              <a:rPr lang="cs-CZ" altLang="x-none" sz="2400" dirty="0" smtClean="0"/>
              <a:t>p</a:t>
            </a:r>
            <a:r>
              <a:rPr lang="cs-CZ" altLang="x-none" sz="2400" dirty="0" smtClean="0"/>
              <a:t>ůsobení fyzik., </a:t>
            </a:r>
            <a:r>
              <a:rPr lang="cs-CZ" altLang="x-none" sz="2400" dirty="0" err="1" smtClean="0"/>
              <a:t>chem</a:t>
            </a:r>
            <a:r>
              <a:rPr lang="cs-CZ" altLang="x-none" sz="2400" dirty="0" smtClean="0"/>
              <a:t>., infekčních, stresových vlivů během těhotenství</a:t>
            </a:r>
          </a:p>
          <a:p>
            <a:pPr>
              <a:buFont typeface="Courier New" charset="0"/>
              <a:buChar char="o"/>
            </a:pPr>
            <a:endParaRPr lang="cs-CZ" altLang="x-none" sz="2400" b="1" u="sng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8" t="13116" r="14775" b="23680"/>
          <a:stretch>
            <a:fillRect/>
          </a:stretch>
        </p:blipFill>
        <p:spPr>
          <a:xfrm>
            <a:off x="4695145" y="1881095"/>
            <a:ext cx="2132993" cy="3071586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6" t="12195" r="38327" b="50000"/>
          <a:stretch>
            <a:fillRect/>
          </a:stretch>
        </p:blipFill>
        <p:spPr bwMode="auto">
          <a:xfrm>
            <a:off x="7106724" y="2413110"/>
            <a:ext cx="2163746" cy="309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2367" b="6949"/>
          <a:stretch>
            <a:fillRect/>
          </a:stretch>
        </p:blipFill>
        <p:spPr>
          <a:xfrm>
            <a:off x="9549057" y="3439346"/>
            <a:ext cx="2390286" cy="312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3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Etiologie</a:t>
            </a:r>
            <a:r>
              <a:rPr lang="en-US" dirty="0" smtClean="0"/>
              <a:t> </a:t>
            </a:r>
            <a:r>
              <a:rPr lang="en-US" dirty="0" err="1" smtClean="0"/>
              <a:t>ortodontických</a:t>
            </a:r>
            <a:r>
              <a:rPr lang="en-US" dirty="0" smtClean="0"/>
              <a:t> </a:t>
            </a:r>
            <a:r>
              <a:rPr lang="en-US" dirty="0" err="1" smtClean="0"/>
              <a:t>anomálií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cs-CZ" altLang="x-none" dirty="0" smtClean="0"/>
              <a:t> </a:t>
            </a:r>
            <a:r>
              <a:rPr lang="cs-CZ" altLang="x-none" sz="2800" dirty="0" smtClean="0"/>
              <a:t>příčiny </a:t>
            </a:r>
            <a:r>
              <a:rPr lang="cs-CZ" altLang="x-none" sz="2800" b="1" u="sng" dirty="0" smtClean="0"/>
              <a:t>zevní</a:t>
            </a:r>
          </a:p>
          <a:p>
            <a:pPr lvl="1">
              <a:buFont typeface="Arial" charset="0"/>
              <a:buChar char="•"/>
            </a:pPr>
            <a:r>
              <a:rPr lang="cs-CZ" altLang="x-none" sz="2400" dirty="0" smtClean="0"/>
              <a:t> funkční vlivy </a:t>
            </a:r>
            <a:r>
              <a:rPr lang="mr-IN" altLang="x-none" sz="2400" dirty="0" smtClean="0"/>
              <a:t>–</a:t>
            </a:r>
            <a:r>
              <a:rPr lang="cs-CZ" altLang="x-none" sz="2400" dirty="0" smtClean="0"/>
              <a:t> zlozvyky</a:t>
            </a:r>
          </a:p>
          <a:p>
            <a:pPr lvl="2">
              <a:buFont typeface="Arial" charset="0"/>
              <a:buChar char="•"/>
            </a:pPr>
            <a:r>
              <a:rPr lang="cs-CZ" altLang="x-none" sz="2000" dirty="0"/>
              <a:t> </a:t>
            </a:r>
            <a:r>
              <a:rPr lang="cs-CZ" altLang="x-none" sz="2000" dirty="0" smtClean="0"/>
              <a:t>dumlání</a:t>
            </a:r>
          </a:p>
          <a:p>
            <a:pPr lvl="2">
              <a:buFont typeface="Arial" charset="0"/>
              <a:buChar char="•"/>
            </a:pPr>
            <a:r>
              <a:rPr lang="cs-CZ" altLang="x-none" sz="2000" dirty="0"/>
              <a:t> </a:t>
            </a:r>
            <a:r>
              <a:rPr lang="cs-CZ" altLang="x-none" sz="2000" dirty="0" smtClean="0"/>
              <a:t>ústní dýchání</a:t>
            </a:r>
          </a:p>
          <a:p>
            <a:pPr lvl="2">
              <a:buFont typeface="Arial" charset="0"/>
              <a:buChar char="•"/>
            </a:pPr>
            <a:r>
              <a:rPr lang="cs-CZ" altLang="x-none" sz="2000" dirty="0"/>
              <a:t> </a:t>
            </a:r>
            <a:r>
              <a:rPr lang="cs-CZ" altLang="x-none" sz="2000" dirty="0" smtClean="0"/>
              <a:t>protlačování jazyka</a:t>
            </a:r>
          </a:p>
          <a:p>
            <a:pPr lvl="2">
              <a:buFont typeface="Arial" charset="0"/>
              <a:buChar char="•"/>
            </a:pPr>
            <a:r>
              <a:rPr lang="cs-CZ" altLang="x-none" sz="2000" dirty="0"/>
              <a:t> </a:t>
            </a:r>
            <a:r>
              <a:rPr lang="cs-CZ" altLang="x-none" sz="2000" dirty="0" smtClean="0"/>
              <a:t>vkládání rtu</a:t>
            </a:r>
          </a:p>
          <a:p>
            <a:pPr lvl="2">
              <a:buFont typeface="Arial" charset="0"/>
              <a:buChar char="•"/>
            </a:pPr>
            <a:endParaRPr lang="cs-CZ" altLang="x-none" sz="2000" dirty="0"/>
          </a:p>
          <a:p>
            <a:pPr lvl="1">
              <a:buFont typeface="Arial" charset="0"/>
              <a:buChar char="•"/>
            </a:pPr>
            <a:r>
              <a:rPr lang="cs-CZ" altLang="x-none" sz="2400" dirty="0" smtClean="0"/>
              <a:t> předčasné ztráty dočasných zubů</a:t>
            </a: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6"/>
          <a:stretch>
            <a:fillRect/>
          </a:stretch>
        </p:blipFill>
        <p:spPr bwMode="auto">
          <a:xfrm>
            <a:off x="9283007" y="312662"/>
            <a:ext cx="2539422" cy="354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1"/>
          <a:stretch>
            <a:fillRect/>
          </a:stretch>
        </p:blipFill>
        <p:spPr bwMode="auto">
          <a:xfrm>
            <a:off x="4536615" y="1850168"/>
            <a:ext cx="3668163" cy="251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12724" y="4129555"/>
            <a:ext cx="3501187" cy="2609011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5" t="27289" r="7881" b="7832"/>
          <a:stretch>
            <a:fillRect/>
          </a:stretch>
        </p:blipFill>
        <p:spPr bwMode="auto">
          <a:xfrm>
            <a:off x="5494912" y="4843951"/>
            <a:ext cx="2709866" cy="157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3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Diagnostika</a:t>
            </a:r>
            <a:r>
              <a:rPr lang="en-US" dirty="0" smtClean="0"/>
              <a:t> </a:t>
            </a:r>
            <a:r>
              <a:rPr lang="en-US" dirty="0" err="1" smtClean="0"/>
              <a:t>ortodontických</a:t>
            </a:r>
            <a:r>
              <a:rPr lang="en-US" dirty="0" smtClean="0"/>
              <a:t> </a:t>
            </a:r>
            <a:r>
              <a:rPr lang="en-US" dirty="0" err="1" smtClean="0"/>
              <a:t>anomálií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cs-CZ" altLang="x-none" dirty="0" smtClean="0"/>
              <a:t> anamnéza</a:t>
            </a:r>
          </a:p>
          <a:p>
            <a:pPr>
              <a:buFont typeface="Courier New" charset="0"/>
              <a:buChar char="o"/>
            </a:pPr>
            <a:r>
              <a:rPr lang="cs-CZ" altLang="x-none" dirty="0"/>
              <a:t> </a:t>
            </a:r>
            <a:r>
              <a:rPr lang="cs-CZ" altLang="x-none" dirty="0" smtClean="0"/>
              <a:t>klinické vyšetření</a:t>
            </a:r>
          </a:p>
          <a:p>
            <a:pPr>
              <a:buFont typeface="Courier New" charset="0"/>
              <a:buChar char="o"/>
            </a:pPr>
            <a:r>
              <a:rPr lang="cs-CZ" altLang="x-none" dirty="0"/>
              <a:t> </a:t>
            </a:r>
            <a:r>
              <a:rPr lang="cs-CZ" altLang="x-none" dirty="0" smtClean="0"/>
              <a:t>analýza ortodontických modelů</a:t>
            </a:r>
          </a:p>
          <a:p>
            <a:pPr>
              <a:buFont typeface="Courier New" charset="0"/>
              <a:buChar char="o"/>
            </a:pPr>
            <a:r>
              <a:rPr lang="cs-CZ" altLang="x-none" dirty="0"/>
              <a:t> </a:t>
            </a:r>
            <a:r>
              <a:rPr lang="cs-CZ" altLang="x-none" dirty="0" smtClean="0"/>
              <a:t>vyhodnocení RTG</a:t>
            </a:r>
          </a:p>
          <a:p>
            <a:pPr lvl="1">
              <a:buFont typeface="Courier New" charset="0"/>
              <a:buChar char="o"/>
            </a:pPr>
            <a:r>
              <a:rPr lang="cs-CZ" altLang="x-none" dirty="0"/>
              <a:t> </a:t>
            </a:r>
            <a:r>
              <a:rPr lang="cs-CZ" altLang="x-none" dirty="0" err="1" smtClean="0"/>
              <a:t>ortopantomogram</a:t>
            </a:r>
            <a:endParaRPr lang="cs-CZ" altLang="x-none" dirty="0" smtClean="0"/>
          </a:p>
          <a:p>
            <a:pPr lvl="1">
              <a:buFont typeface="Courier New" charset="0"/>
              <a:buChar char="o"/>
            </a:pPr>
            <a:r>
              <a:rPr lang="cs-CZ" altLang="x-none" dirty="0"/>
              <a:t> </a:t>
            </a:r>
            <a:r>
              <a:rPr lang="cs-CZ" altLang="x-none" dirty="0" err="1" smtClean="0"/>
              <a:t>kefalometrický</a:t>
            </a:r>
            <a:r>
              <a:rPr lang="cs-CZ" altLang="x-none" dirty="0" smtClean="0"/>
              <a:t> snímek</a:t>
            </a:r>
          </a:p>
          <a:p>
            <a:pPr lvl="1">
              <a:buFont typeface="Courier New" charset="0"/>
              <a:buChar char="o"/>
            </a:pPr>
            <a:r>
              <a:rPr lang="cs-CZ" altLang="x-none" dirty="0"/>
              <a:t> (</a:t>
            </a:r>
            <a:r>
              <a:rPr lang="cs-CZ" altLang="x-none" dirty="0" err="1" smtClean="0"/>
              <a:t>rtg</a:t>
            </a:r>
            <a:r>
              <a:rPr lang="cs-CZ" altLang="x-none" dirty="0" smtClean="0"/>
              <a:t> ruky)</a:t>
            </a:r>
          </a:p>
          <a:p>
            <a:pPr>
              <a:buFont typeface="Courier New" charset="0"/>
              <a:buChar char="o"/>
            </a:pPr>
            <a:r>
              <a:rPr lang="cs-CZ" altLang="x-none" dirty="0"/>
              <a:t> </a:t>
            </a:r>
            <a:r>
              <a:rPr lang="cs-CZ" altLang="x-none" dirty="0" smtClean="0"/>
              <a:t>fotografie</a:t>
            </a:r>
          </a:p>
          <a:p>
            <a:pPr>
              <a:buFont typeface="Courier New" charset="0"/>
              <a:buChar char="o"/>
            </a:pPr>
            <a:endParaRPr lang="cs-CZ" altLang="x-none" sz="2400" dirty="0" smtClean="0"/>
          </a:p>
        </p:txBody>
      </p:sp>
      <p:pic>
        <p:nvPicPr>
          <p:cNvPr id="13" name="Picture 12" descr="OPG 12 let B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925" y="4234402"/>
            <a:ext cx="4249737" cy="244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Zástupný symbol pro obrázek 7" descr="hrudová2.JP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t="5420" r="10799" b="14789"/>
          <a:stretch>
            <a:fillRect/>
          </a:stretch>
        </p:blipFill>
        <p:spPr bwMode="auto">
          <a:xfrm>
            <a:off x="9644641" y="3466475"/>
            <a:ext cx="2359335" cy="32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H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76" y="4229185"/>
            <a:ext cx="1747550" cy="244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0642" y="2284106"/>
            <a:ext cx="2745134" cy="1826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7" descr="0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9991" y="2284106"/>
            <a:ext cx="2720435" cy="18136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9" descr="0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718" y="1827531"/>
            <a:ext cx="2240396" cy="149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66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cs-CZ" altLang="x-none" dirty="0" smtClean="0"/>
              <a:t> </a:t>
            </a:r>
            <a:endParaRPr lang="cs-CZ" altLang="x-none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13" y="169340"/>
            <a:ext cx="4109452" cy="2064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90" y="2308911"/>
            <a:ext cx="3884297" cy="2257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63" y="4640818"/>
            <a:ext cx="3658749" cy="2113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51" y="402336"/>
            <a:ext cx="3688530" cy="2813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51" y="3437518"/>
            <a:ext cx="3742011" cy="289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cs-CZ" altLang="x-none" dirty="0" smtClean="0"/>
              <a:t> </a:t>
            </a:r>
            <a:endParaRPr lang="cs-CZ" altLang="x-none" sz="24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04" y="141316"/>
            <a:ext cx="2304586" cy="3223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56" y="141316"/>
            <a:ext cx="2176689" cy="3219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511" y="141316"/>
            <a:ext cx="2173391" cy="320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81" y="3497332"/>
            <a:ext cx="2256631" cy="31837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56" y="3463980"/>
            <a:ext cx="2271022" cy="3250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47" y="3477605"/>
            <a:ext cx="2181355" cy="322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Ortodontická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léčba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1" y="2084832"/>
            <a:ext cx="4522681" cy="4224528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charset="0"/>
              <a:buChar char="o"/>
            </a:pPr>
            <a:r>
              <a:rPr lang="cs-CZ" altLang="x-none" dirty="0" smtClean="0"/>
              <a:t> </a:t>
            </a:r>
            <a:r>
              <a:rPr lang="cs-CZ" altLang="x-none" sz="2600" dirty="0" smtClean="0"/>
              <a:t>ve vhodném věku</a:t>
            </a:r>
          </a:p>
          <a:p>
            <a:pPr>
              <a:buFont typeface="Courier New" charset="0"/>
              <a:buChar char="o"/>
            </a:pPr>
            <a:r>
              <a:rPr lang="cs-CZ" altLang="x-none" sz="2600" dirty="0"/>
              <a:t> </a:t>
            </a:r>
            <a:r>
              <a:rPr lang="cs-CZ" altLang="x-none" sz="2600" dirty="0" smtClean="0"/>
              <a:t>vhodným a účinným terapeutickým prostředkem:</a:t>
            </a:r>
            <a:endParaRPr lang="cs-CZ" altLang="x-none" dirty="0" smtClean="0"/>
          </a:p>
          <a:p>
            <a:pPr lvl="1">
              <a:buFont typeface="Arial" charset="0"/>
              <a:buChar char="•"/>
            </a:pPr>
            <a:r>
              <a:rPr lang="cs-CZ" altLang="x-none" sz="2400" dirty="0" smtClean="0"/>
              <a:t> odstraňování zlozvyků</a:t>
            </a:r>
          </a:p>
          <a:p>
            <a:pPr lvl="1">
              <a:buFont typeface="Arial" charset="0"/>
              <a:buChar char="•"/>
            </a:pPr>
            <a:r>
              <a:rPr lang="cs-CZ" altLang="x-none" sz="2400" dirty="0"/>
              <a:t> </a:t>
            </a:r>
            <a:r>
              <a:rPr lang="cs-CZ" altLang="x-none" sz="2400" dirty="0" err="1" smtClean="0"/>
              <a:t>myodynamická</a:t>
            </a:r>
            <a:r>
              <a:rPr lang="cs-CZ" altLang="x-none" sz="2400" dirty="0" smtClean="0"/>
              <a:t> procvičování </a:t>
            </a:r>
            <a:r>
              <a:rPr lang="cs-CZ" altLang="x-none" sz="2400" dirty="0" err="1" smtClean="0"/>
              <a:t>kolemčelistních</a:t>
            </a:r>
            <a:r>
              <a:rPr lang="cs-CZ" altLang="x-none" sz="2400" dirty="0" smtClean="0"/>
              <a:t> svalů</a:t>
            </a:r>
          </a:p>
          <a:p>
            <a:pPr lvl="1">
              <a:buFont typeface="Arial" charset="0"/>
              <a:buChar char="•"/>
            </a:pPr>
            <a:r>
              <a:rPr lang="cs-CZ" altLang="x-none" sz="2400" dirty="0"/>
              <a:t> </a:t>
            </a:r>
            <a:r>
              <a:rPr lang="cs-CZ" altLang="x-none" sz="2400" dirty="0" smtClean="0"/>
              <a:t>zábrusy, terapeutické a profylaktické extrakce dočasných zubů</a:t>
            </a:r>
          </a:p>
          <a:p>
            <a:pPr lvl="1">
              <a:buFont typeface="Arial" charset="0"/>
              <a:buChar char="•"/>
            </a:pPr>
            <a:r>
              <a:rPr lang="cs-CZ" altLang="x-none" sz="2400" dirty="0"/>
              <a:t> </a:t>
            </a:r>
            <a:r>
              <a:rPr lang="cs-CZ" altLang="x-none" sz="2400" dirty="0" smtClean="0"/>
              <a:t>snímací ortodontické aparáty</a:t>
            </a:r>
          </a:p>
          <a:p>
            <a:pPr lvl="1">
              <a:buFont typeface="Arial" charset="0"/>
              <a:buChar char="•"/>
            </a:pPr>
            <a:r>
              <a:rPr lang="cs-CZ" altLang="x-none" sz="2400" dirty="0" smtClean="0"/>
              <a:t> fixní ortodontické aparáty</a:t>
            </a:r>
          </a:p>
          <a:p>
            <a:pPr lvl="1">
              <a:buFont typeface="Arial" charset="0"/>
              <a:buChar char="•"/>
            </a:pPr>
            <a:r>
              <a:rPr lang="cs-CZ" altLang="x-none" sz="2400" dirty="0" smtClean="0"/>
              <a:t> </a:t>
            </a:r>
            <a:r>
              <a:rPr lang="cs-CZ" altLang="x-none" sz="2400" dirty="0" err="1" smtClean="0"/>
              <a:t>o</a:t>
            </a:r>
            <a:r>
              <a:rPr lang="cs-CZ" altLang="x-none" sz="2400" dirty="0" err="1" smtClean="0"/>
              <a:t>rtognátní</a:t>
            </a:r>
            <a:r>
              <a:rPr lang="cs-CZ" altLang="x-none" sz="2400" dirty="0" smtClean="0"/>
              <a:t> operace</a:t>
            </a:r>
            <a:endParaRPr lang="cs-CZ" altLang="x-none" sz="24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9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20" y="2507226"/>
            <a:ext cx="5243780" cy="349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983917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r>
              <a:rPr lang="en-US" sz="2800" dirty="0" smtClean="0"/>
              <a:t>ESTETIKA</a:t>
            </a:r>
          </a:p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800" dirty="0"/>
              <a:t> </a:t>
            </a:r>
            <a:r>
              <a:rPr lang="en-US" sz="2800" dirty="0" smtClean="0"/>
              <a:t>ŽVÝKACÍ FUNKCE</a:t>
            </a:r>
          </a:p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800" dirty="0"/>
              <a:t> </a:t>
            </a:r>
            <a:r>
              <a:rPr lang="en-US" sz="2800" dirty="0" smtClean="0"/>
              <a:t>ŘEČ</a:t>
            </a:r>
            <a:endParaRPr lang="en-US" sz="2400" dirty="0" smtClean="0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3" b="51135"/>
          <a:stretch/>
        </p:blipFill>
        <p:spPr bwMode="auto">
          <a:xfrm>
            <a:off x="4758518" y="899984"/>
            <a:ext cx="3444909" cy="193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6" b="50302"/>
          <a:stretch/>
        </p:blipFill>
        <p:spPr>
          <a:xfrm>
            <a:off x="5059619" y="4823964"/>
            <a:ext cx="3433143" cy="1861576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40" r="6971"/>
          <a:stretch/>
        </p:blipFill>
        <p:spPr bwMode="auto">
          <a:xfrm>
            <a:off x="8336872" y="907143"/>
            <a:ext cx="3397522" cy="19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3" b="51137"/>
          <a:stretch/>
        </p:blipFill>
        <p:spPr>
          <a:xfrm>
            <a:off x="4891963" y="2942479"/>
            <a:ext cx="3444909" cy="1784880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9" r="7443"/>
          <a:stretch/>
        </p:blipFill>
        <p:spPr>
          <a:xfrm>
            <a:off x="8492762" y="2934348"/>
            <a:ext cx="3397522" cy="1793011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62" r="7436"/>
          <a:stretch/>
        </p:blipFill>
        <p:spPr>
          <a:xfrm>
            <a:off x="8617462" y="4852923"/>
            <a:ext cx="3397522" cy="1832617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61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Ortodontické</a:t>
            </a:r>
            <a:r>
              <a:rPr lang="en-US" dirty="0" smtClean="0"/>
              <a:t> </a:t>
            </a:r>
            <a:r>
              <a:rPr lang="en-US" dirty="0" err="1" smtClean="0"/>
              <a:t>aparáty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793767" cy="4023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Arial" charset="0"/>
              <a:buChar char="•"/>
            </a:pPr>
            <a:endParaRPr lang="cs-CZ" sz="2800" dirty="0" smtClean="0"/>
          </a:p>
          <a:p>
            <a:pPr>
              <a:buFont typeface="Wingdings" charset="2"/>
              <a:buChar char="v"/>
            </a:pPr>
            <a:endParaRPr lang="cs-CZ" sz="2800" dirty="0" smtClean="0"/>
          </a:p>
          <a:p>
            <a:pPr>
              <a:buFont typeface="Arial" charset="0"/>
              <a:buChar char="•"/>
            </a:pPr>
            <a:endParaRPr lang="cs-CZ" sz="2800" dirty="0" smtClean="0"/>
          </a:p>
          <a:p>
            <a:pPr>
              <a:buFont typeface="Wingdings" charset="2"/>
              <a:buChar char="v"/>
            </a:pPr>
            <a:endParaRPr lang="cs-CZ" sz="2800" b="1" dirty="0"/>
          </a:p>
          <a:p>
            <a:pPr>
              <a:buFont typeface="Arial" charset="0"/>
              <a:buChar char="•"/>
            </a:pPr>
            <a:endParaRPr lang="cs-CZ" altLang="x-non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724912" y="4956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7" y="1791608"/>
            <a:ext cx="2558325" cy="2808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95" y="3815022"/>
            <a:ext cx="3496554" cy="2695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79" y="1656660"/>
            <a:ext cx="3057746" cy="2293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01" y="1791608"/>
            <a:ext cx="5620594" cy="2023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398" y="4150574"/>
            <a:ext cx="4062802" cy="228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2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Snímací</a:t>
            </a:r>
            <a:r>
              <a:rPr lang="en-US" dirty="0" smtClean="0"/>
              <a:t> </a:t>
            </a:r>
            <a:r>
              <a:rPr lang="en-US" dirty="0" err="1" smtClean="0"/>
              <a:t>aparáty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793767" cy="4023360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</a:pPr>
            <a:r>
              <a:rPr lang="cs-CZ" sz="2800" dirty="0"/>
              <a:t> </a:t>
            </a:r>
            <a:r>
              <a:rPr lang="cs-CZ" dirty="0" smtClean="0"/>
              <a:t>ve smíšeném a dočasném chrupu</a:t>
            </a:r>
          </a:p>
          <a:p>
            <a:pPr>
              <a:buFont typeface="Arial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omezená funkce</a:t>
            </a:r>
          </a:p>
          <a:p>
            <a:pPr>
              <a:buFont typeface="Arial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ve stálém chrupu jako retenční aparáty</a:t>
            </a:r>
          </a:p>
          <a:p>
            <a:pPr>
              <a:buFont typeface="Arial" charset="0"/>
              <a:buChar char="•"/>
            </a:pPr>
            <a:endParaRPr lang="cs-CZ" dirty="0"/>
          </a:p>
          <a:p>
            <a:pPr>
              <a:buFont typeface="Wingdings" charset="2"/>
              <a:buChar char="v"/>
            </a:pPr>
            <a:r>
              <a:rPr lang="cs-CZ" dirty="0" smtClean="0"/>
              <a:t> </a:t>
            </a:r>
            <a:r>
              <a:rPr lang="cs-CZ" sz="2600" dirty="0" smtClean="0"/>
              <a:t>aktivní</a:t>
            </a:r>
          </a:p>
          <a:p>
            <a:pPr lvl="1">
              <a:buFont typeface="Arial" charset="0"/>
              <a:buChar char="•"/>
            </a:pPr>
            <a:r>
              <a:rPr lang="cs-CZ" sz="1900" dirty="0"/>
              <a:t> </a:t>
            </a:r>
            <a:r>
              <a:rPr lang="cs-CZ" sz="1900" dirty="0" smtClean="0"/>
              <a:t>aktivní prvky </a:t>
            </a:r>
            <a:r>
              <a:rPr lang="mr-IN" sz="1900" dirty="0" smtClean="0"/>
              <a:t>–</a:t>
            </a:r>
            <a:r>
              <a:rPr lang="cs-CZ" sz="1900" dirty="0" smtClean="0"/>
              <a:t> šrouby, pera, labiální oblouk</a:t>
            </a:r>
            <a:endParaRPr lang="cs-CZ" sz="1900" dirty="0" smtClean="0"/>
          </a:p>
          <a:p>
            <a:pPr>
              <a:buFont typeface="Wingdings" charset="2"/>
              <a:buChar char="v"/>
            </a:pPr>
            <a:r>
              <a:rPr lang="cs-CZ" sz="2600" dirty="0"/>
              <a:t> </a:t>
            </a:r>
            <a:r>
              <a:rPr lang="cs-CZ" sz="2600" dirty="0" smtClean="0"/>
              <a:t>funkční </a:t>
            </a:r>
          </a:p>
          <a:p>
            <a:pPr lvl="1">
              <a:buFont typeface="Arial" charset="0"/>
              <a:buChar char="•"/>
            </a:pPr>
            <a:r>
              <a:rPr lang="cs-CZ" sz="1900" dirty="0"/>
              <a:t> </a:t>
            </a:r>
            <a:r>
              <a:rPr lang="cs-CZ" sz="1900" dirty="0" err="1" smtClean="0"/>
              <a:t>využvají</a:t>
            </a:r>
            <a:r>
              <a:rPr lang="cs-CZ" sz="1900" dirty="0" smtClean="0"/>
              <a:t> svalové funkce</a:t>
            </a:r>
          </a:p>
          <a:p>
            <a:pPr lvl="1">
              <a:buFont typeface="Arial" charset="0"/>
              <a:buChar char="•"/>
            </a:pPr>
            <a:r>
              <a:rPr lang="cs-CZ" sz="1900" dirty="0"/>
              <a:t> </a:t>
            </a:r>
            <a:r>
              <a:rPr lang="cs-CZ" sz="1900" dirty="0" smtClean="0"/>
              <a:t>posouvají čelist do správné polohy</a:t>
            </a:r>
            <a:endParaRPr lang="cs-CZ" sz="1900" dirty="0" smtClean="0"/>
          </a:p>
          <a:p>
            <a:pPr>
              <a:buFont typeface="Wingdings" charset="2"/>
              <a:buChar char="v"/>
            </a:pPr>
            <a:r>
              <a:rPr lang="cs-CZ" sz="2600" dirty="0" smtClean="0"/>
              <a:t> pasivní </a:t>
            </a:r>
            <a:r>
              <a:rPr lang="mr-IN" sz="2600" dirty="0" smtClean="0"/>
              <a:t>–</a:t>
            </a:r>
            <a:r>
              <a:rPr lang="cs-CZ" sz="2600" dirty="0" smtClean="0"/>
              <a:t> </a:t>
            </a:r>
            <a:r>
              <a:rPr lang="cs-CZ" sz="2600" dirty="0" smtClean="0"/>
              <a:t>retenční</a:t>
            </a:r>
          </a:p>
          <a:p>
            <a:pPr lvl="1">
              <a:buFont typeface="Arial" charset="0"/>
              <a:buChar char="•"/>
            </a:pPr>
            <a:r>
              <a:rPr lang="cs-CZ" sz="1900" dirty="0"/>
              <a:t> </a:t>
            </a:r>
            <a:r>
              <a:rPr lang="cs-CZ" sz="1900" dirty="0" smtClean="0"/>
              <a:t>po ukončení fixní léčby</a:t>
            </a:r>
            <a:endParaRPr lang="cs-CZ" sz="1900" dirty="0" smtClean="0"/>
          </a:p>
          <a:p>
            <a:pPr>
              <a:buFont typeface="Arial" charset="0"/>
              <a:buChar char="•"/>
            </a:pPr>
            <a:endParaRPr lang="cs-CZ" sz="2800" dirty="0" smtClean="0"/>
          </a:p>
          <a:p>
            <a:pPr>
              <a:buFont typeface="Wingdings" charset="2"/>
              <a:buChar char="v"/>
            </a:pPr>
            <a:endParaRPr lang="cs-CZ" sz="2800" b="1" dirty="0"/>
          </a:p>
          <a:p>
            <a:pPr>
              <a:buFont typeface="Arial" charset="0"/>
              <a:buChar char="•"/>
            </a:pPr>
            <a:endParaRPr lang="cs-CZ" altLang="x-non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724912" y="4956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289" y="4013620"/>
            <a:ext cx="3303677" cy="2677669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0" r="2370" b="22209"/>
          <a:stretch>
            <a:fillRect/>
          </a:stretch>
        </p:blipFill>
        <p:spPr>
          <a:xfrm>
            <a:off x="8815203" y="1933134"/>
            <a:ext cx="3135182" cy="2433352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84" y="481671"/>
            <a:ext cx="31750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4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fixní</a:t>
            </a:r>
            <a:r>
              <a:rPr lang="en-US" dirty="0" smtClean="0"/>
              <a:t> </a:t>
            </a:r>
            <a:r>
              <a:rPr lang="en-US" dirty="0" err="1" smtClean="0"/>
              <a:t>aparáty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793767" cy="402336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cs-CZ" sz="2800" dirty="0"/>
              <a:t> </a:t>
            </a:r>
            <a:r>
              <a:rPr lang="cs-CZ" dirty="0" smtClean="0"/>
              <a:t>pevně </a:t>
            </a:r>
            <a:r>
              <a:rPr lang="cs-CZ" u="sng" dirty="0" smtClean="0"/>
              <a:t>fixovány</a:t>
            </a:r>
            <a:r>
              <a:rPr lang="cs-CZ" dirty="0" smtClean="0"/>
              <a:t> na zuby</a:t>
            </a:r>
          </a:p>
          <a:p>
            <a:pPr lvl="1">
              <a:buFont typeface="Arial" charset="0"/>
              <a:buChar char="•"/>
            </a:pPr>
            <a:r>
              <a:rPr lang="cs-CZ" sz="2200" dirty="0"/>
              <a:t> </a:t>
            </a:r>
            <a:r>
              <a:rPr lang="cs-CZ" sz="2200" dirty="0" smtClean="0"/>
              <a:t>zámky </a:t>
            </a:r>
            <a:r>
              <a:rPr lang="mr-IN" sz="2200" dirty="0" smtClean="0"/>
              <a:t>–</a:t>
            </a:r>
            <a:r>
              <a:rPr lang="cs-CZ" sz="2200" dirty="0" smtClean="0"/>
              <a:t> kompozitní materiál</a:t>
            </a:r>
          </a:p>
          <a:p>
            <a:pPr lvl="1">
              <a:buFont typeface="Arial" charset="0"/>
              <a:buChar char="•"/>
            </a:pPr>
            <a:r>
              <a:rPr lang="cs-CZ" sz="2200" dirty="0"/>
              <a:t> </a:t>
            </a:r>
            <a:r>
              <a:rPr lang="cs-CZ" sz="2200" dirty="0" smtClean="0"/>
              <a:t>kroužky </a:t>
            </a:r>
            <a:r>
              <a:rPr lang="mr-IN" sz="2200" dirty="0" smtClean="0"/>
              <a:t>–</a:t>
            </a:r>
            <a:r>
              <a:rPr lang="cs-CZ" sz="2200" dirty="0" smtClean="0"/>
              <a:t> cementy </a:t>
            </a:r>
          </a:p>
          <a:p>
            <a:pPr>
              <a:buFont typeface="Arial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působí kontinuální silou</a:t>
            </a:r>
          </a:p>
          <a:p>
            <a:pPr>
              <a:buFont typeface="Arial" charset="0"/>
              <a:buChar char="•"/>
            </a:pPr>
            <a:endParaRPr lang="cs-CZ" sz="2800" dirty="0" smtClean="0"/>
          </a:p>
          <a:p>
            <a:pPr>
              <a:buFont typeface="Wingdings" charset="2"/>
              <a:buChar char="v"/>
            </a:pPr>
            <a:endParaRPr lang="cs-CZ" sz="2800" b="1" dirty="0"/>
          </a:p>
          <a:p>
            <a:pPr>
              <a:buFont typeface="Arial" charset="0"/>
              <a:buChar char="•"/>
            </a:pPr>
            <a:endParaRPr lang="cs-CZ" altLang="x-non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724912" y="4956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600" y="300761"/>
            <a:ext cx="3195359" cy="239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"/>
          <a:stretch>
            <a:fillRect/>
          </a:stretch>
        </p:blipFill>
        <p:spPr>
          <a:xfrm>
            <a:off x="6452009" y="2979438"/>
            <a:ext cx="5072881" cy="3423958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fixní</a:t>
            </a:r>
            <a:r>
              <a:rPr lang="en-US" dirty="0" smtClean="0"/>
              <a:t> </a:t>
            </a:r>
            <a:r>
              <a:rPr lang="en-US" dirty="0" err="1" smtClean="0"/>
              <a:t>aparáty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793767" cy="402336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cs-CZ" sz="2800" dirty="0"/>
              <a:t> </a:t>
            </a:r>
            <a:r>
              <a:rPr lang="cs-CZ" sz="2400" u="sng" dirty="0" smtClean="0"/>
              <a:t>ortodontické zámky</a:t>
            </a:r>
          </a:p>
          <a:p>
            <a:pPr lvl="1">
              <a:buFont typeface="Arial" charset="0"/>
              <a:buChar char="•"/>
            </a:pPr>
            <a:r>
              <a:rPr lang="cs-CZ" sz="2200" dirty="0"/>
              <a:t> </a:t>
            </a:r>
            <a:r>
              <a:rPr lang="cs-CZ" sz="2200" dirty="0" smtClean="0"/>
              <a:t>nerezavějící ocel</a:t>
            </a:r>
          </a:p>
          <a:p>
            <a:pPr lvl="1">
              <a:buFont typeface="Arial" charset="0"/>
              <a:buChar char="•"/>
            </a:pPr>
            <a:r>
              <a:rPr lang="cs-CZ" sz="2200" dirty="0"/>
              <a:t> </a:t>
            </a:r>
            <a:r>
              <a:rPr lang="cs-CZ" sz="2200" dirty="0" smtClean="0"/>
              <a:t>zlato</a:t>
            </a:r>
          </a:p>
          <a:p>
            <a:pPr lvl="1">
              <a:buFont typeface="Arial" charset="0"/>
              <a:buChar char="•"/>
            </a:pPr>
            <a:r>
              <a:rPr lang="cs-CZ" sz="2200" dirty="0"/>
              <a:t> </a:t>
            </a:r>
            <a:r>
              <a:rPr lang="cs-CZ" sz="2200" dirty="0" smtClean="0"/>
              <a:t>keramika, safír</a:t>
            </a:r>
          </a:p>
          <a:p>
            <a:pPr lvl="1">
              <a:buFont typeface="Arial" charset="0"/>
              <a:buChar char="•"/>
            </a:pPr>
            <a:endParaRPr lang="cs-CZ" sz="2400" dirty="0"/>
          </a:p>
          <a:p>
            <a:pPr>
              <a:buFont typeface="Wingdings" charset="2"/>
              <a:buChar char="Ø"/>
            </a:pPr>
            <a:r>
              <a:rPr lang="cs-CZ" sz="2800" dirty="0" smtClean="0"/>
              <a:t> </a:t>
            </a:r>
            <a:r>
              <a:rPr lang="cs-CZ" dirty="0" smtClean="0"/>
              <a:t>různé způsoby </a:t>
            </a:r>
            <a:r>
              <a:rPr lang="cs-CZ" dirty="0" err="1" smtClean="0"/>
              <a:t>ligace</a:t>
            </a:r>
            <a:endParaRPr lang="cs-CZ" dirty="0" smtClean="0"/>
          </a:p>
          <a:p>
            <a:pPr>
              <a:buFont typeface="Arial" charset="0"/>
              <a:buChar char="•"/>
            </a:pPr>
            <a:endParaRPr lang="cs-CZ" sz="2800" dirty="0" smtClean="0"/>
          </a:p>
          <a:p>
            <a:pPr>
              <a:buFont typeface="Wingdings" charset="2"/>
              <a:buChar char="v"/>
            </a:pPr>
            <a:endParaRPr lang="cs-CZ" sz="2800" b="1" dirty="0"/>
          </a:p>
          <a:p>
            <a:pPr>
              <a:buFont typeface="Arial" charset="0"/>
              <a:buChar char="•"/>
            </a:pPr>
            <a:endParaRPr lang="cs-CZ" altLang="x-non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724912" y="4956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6"/>
          <a:stretch>
            <a:fillRect/>
          </a:stretch>
        </p:blipFill>
        <p:spPr>
          <a:xfrm>
            <a:off x="9454673" y="341644"/>
            <a:ext cx="1873250" cy="1649413"/>
          </a:xfrm>
          <a:prstGeom prst="rect">
            <a:avLst/>
          </a:prstGeom>
        </p:spPr>
      </p:pic>
      <p:pic>
        <p:nvPicPr>
          <p:cNvPr id="13" name="Picture 9" descr="DSC_69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" t="13135" r="1921" b="4572"/>
          <a:stretch>
            <a:fillRect/>
          </a:stretch>
        </p:blipFill>
        <p:spPr>
          <a:xfrm>
            <a:off x="5317749" y="207279"/>
            <a:ext cx="3737049" cy="2121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11" descr="mou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4164" y="2421402"/>
            <a:ext cx="3570509" cy="19478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13" descr="PurityBra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t="4137" r="2919" b="4137"/>
          <a:stretch>
            <a:fillRect/>
          </a:stretch>
        </p:blipFill>
        <p:spPr bwMode="auto">
          <a:xfrm>
            <a:off x="9733244" y="2564556"/>
            <a:ext cx="1944687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18" y="4462298"/>
            <a:ext cx="3530376" cy="23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9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fixní</a:t>
            </a:r>
            <a:r>
              <a:rPr lang="en-US" dirty="0" smtClean="0"/>
              <a:t> </a:t>
            </a:r>
            <a:r>
              <a:rPr lang="en-US" dirty="0" err="1" smtClean="0"/>
              <a:t>aparáty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793767" cy="402336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cs-CZ" sz="2800" dirty="0"/>
              <a:t> </a:t>
            </a:r>
            <a:r>
              <a:rPr lang="cs-CZ" sz="2400" u="sng" dirty="0" smtClean="0"/>
              <a:t>ortodontické oblouky</a:t>
            </a:r>
          </a:p>
          <a:p>
            <a:pPr lvl="1">
              <a:buFont typeface="Arial" charset="0"/>
              <a:buChar char="•"/>
            </a:pPr>
            <a:r>
              <a:rPr lang="cs-CZ" sz="2400" dirty="0"/>
              <a:t> </a:t>
            </a:r>
            <a:r>
              <a:rPr lang="cs-CZ" sz="2400" dirty="0" err="1" smtClean="0"/>
              <a:t>NiTi</a:t>
            </a:r>
            <a:r>
              <a:rPr lang="cs-CZ" sz="2400" dirty="0" smtClean="0"/>
              <a:t> </a:t>
            </a:r>
            <a:r>
              <a:rPr lang="mr-IN" sz="2400" dirty="0" smtClean="0"/>
              <a:t>–</a:t>
            </a:r>
            <a:r>
              <a:rPr lang="cs-CZ" sz="2400" dirty="0" smtClean="0"/>
              <a:t> nikl titan</a:t>
            </a:r>
          </a:p>
          <a:p>
            <a:pPr lvl="1">
              <a:buFont typeface="Arial" charset="0"/>
              <a:buChar char="•"/>
            </a:pPr>
            <a:r>
              <a:rPr lang="cs-CZ" sz="2400" dirty="0" smtClean="0"/>
              <a:t> TMA </a:t>
            </a:r>
            <a:r>
              <a:rPr lang="mr-IN" sz="2400" dirty="0" smtClean="0"/>
              <a:t>–</a:t>
            </a:r>
            <a:r>
              <a:rPr lang="cs-CZ" sz="2400" dirty="0" smtClean="0"/>
              <a:t> titan molybden</a:t>
            </a:r>
          </a:p>
          <a:p>
            <a:pPr lvl="1">
              <a:buFont typeface="Arial" charset="0"/>
              <a:buChar char="•"/>
            </a:pPr>
            <a:r>
              <a:rPr lang="cs-CZ" sz="2400" dirty="0" smtClean="0"/>
              <a:t> nerezavějící ocel</a:t>
            </a:r>
          </a:p>
          <a:p>
            <a:pPr>
              <a:buFont typeface="Wingdings" charset="2"/>
              <a:buChar char="v"/>
            </a:pPr>
            <a:endParaRPr lang="cs-CZ" sz="2800" b="1" dirty="0" smtClean="0"/>
          </a:p>
          <a:p>
            <a:pPr>
              <a:buFont typeface="Arial" charset="0"/>
              <a:buChar char="•"/>
            </a:pPr>
            <a:r>
              <a:rPr lang="cs-CZ" sz="2800" b="1" dirty="0"/>
              <a:t> </a:t>
            </a:r>
            <a:r>
              <a:rPr lang="cs-CZ" dirty="0" smtClean="0"/>
              <a:t>prefabrikovaný tvar</a:t>
            </a:r>
          </a:p>
          <a:p>
            <a:pPr>
              <a:buFont typeface="Arial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v prutech</a:t>
            </a:r>
            <a:endParaRPr lang="cs-CZ" dirty="0"/>
          </a:p>
          <a:p>
            <a:pPr>
              <a:buFont typeface="Arial" charset="0"/>
              <a:buChar char="•"/>
            </a:pPr>
            <a:endParaRPr lang="cs-CZ" altLang="x-non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724912" y="4956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933" y="810244"/>
            <a:ext cx="2356548" cy="255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180" y="1006125"/>
            <a:ext cx="2881313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100" y="3360673"/>
            <a:ext cx="2895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20881" b="19376"/>
          <a:stretch/>
        </p:blipFill>
        <p:spPr>
          <a:xfrm>
            <a:off x="4365498" y="3655295"/>
            <a:ext cx="4317682" cy="260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cs-CZ" altLang="x-none" sz="2400" u="sng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614" y="851820"/>
            <a:ext cx="9042586" cy="523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9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cs-CZ" altLang="x-none" sz="2400" u="sng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995" y="705704"/>
            <a:ext cx="9104052" cy="52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4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cs-CZ" altLang="x-none" sz="2400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613" y="835194"/>
            <a:ext cx="9042586" cy="523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0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cs-CZ" altLang="x-none" sz="2400" u="sng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584" y="817972"/>
            <a:ext cx="9043616" cy="523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cs-CZ" altLang="x-none" sz="2400" u="sng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38" y="407323"/>
            <a:ext cx="5572413" cy="3355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655" y="2262725"/>
            <a:ext cx="5774575" cy="4226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2727" r="21309"/>
          <a:stretch/>
        </p:blipFill>
        <p:spPr>
          <a:xfrm>
            <a:off x="3406207" y="3882044"/>
            <a:ext cx="2674944" cy="256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3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9" y="2084832"/>
            <a:ext cx="7983917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r>
              <a:rPr lang="en-US" sz="2800" dirty="0" smtClean="0"/>
              <a:t>KAZIVOST</a:t>
            </a:r>
          </a:p>
          <a:p>
            <a:pPr lvl="1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/>
              <a:t> </a:t>
            </a:r>
            <a:r>
              <a:rPr lang="en-US" sz="2000" dirty="0" err="1" smtClean="0"/>
              <a:t>odstranění</a:t>
            </a:r>
            <a:r>
              <a:rPr lang="en-US" sz="2000" dirty="0" smtClean="0"/>
              <a:t> </a:t>
            </a:r>
            <a:r>
              <a:rPr lang="en-US" sz="2000" dirty="0" err="1" smtClean="0"/>
              <a:t>stěsnání</a:t>
            </a:r>
            <a:r>
              <a:rPr lang="en-US" sz="2000" dirty="0" smtClean="0"/>
              <a:t> </a:t>
            </a:r>
            <a:endParaRPr lang="en-US" sz="2000" dirty="0"/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 smtClean="0"/>
              <a:t> </a:t>
            </a:r>
            <a:r>
              <a:rPr lang="en-US" sz="2000" dirty="0" err="1" smtClean="0"/>
              <a:t>lepší</a:t>
            </a:r>
            <a:r>
              <a:rPr lang="en-US" sz="2000" dirty="0" smtClean="0"/>
              <a:t> </a:t>
            </a:r>
            <a:r>
              <a:rPr lang="en-US" sz="2000" dirty="0" err="1" smtClean="0"/>
              <a:t>čištění</a:t>
            </a:r>
            <a:endParaRPr lang="en-US" sz="2000" dirty="0" smtClean="0"/>
          </a:p>
          <a:p>
            <a:pPr lvl="1">
              <a:lnSpc>
                <a:spcPct val="150000"/>
              </a:lnSpc>
              <a:buFont typeface="Courier New" charset="0"/>
              <a:buChar char="o"/>
            </a:pP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t="5092" r="11874" b="31391"/>
          <a:stretch/>
        </p:blipFill>
        <p:spPr>
          <a:xfrm rot="10800000">
            <a:off x="7484396" y="3760677"/>
            <a:ext cx="4618250" cy="3002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1" t="11152" r="21692" b="28818"/>
          <a:stretch/>
        </p:blipFill>
        <p:spPr>
          <a:xfrm>
            <a:off x="5384443" y="497101"/>
            <a:ext cx="4409078" cy="31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5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2" y="2084832"/>
            <a:ext cx="3532125" cy="422452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cs-CZ" altLang="x-none" sz="2400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563" y="585216"/>
            <a:ext cx="7992087" cy="56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654" y="-930276"/>
            <a:ext cx="14844486" cy="98975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903" y="4960136"/>
            <a:ext cx="7819697" cy="1734577"/>
          </a:xfrm>
        </p:spPr>
        <p:txBody>
          <a:bodyPr>
            <a:noAutofit/>
          </a:bodyPr>
          <a:lstStyle/>
          <a:p>
            <a:pPr algn="ctr"/>
            <a:r>
              <a:rPr lang="en-US" sz="6000" dirty="0" err="1" smtClean="0"/>
              <a:t>Děkuji</a:t>
            </a:r>
            <a:r>
              <a:rPr lang="en-US" sz="6000" dirty="0" smtClean="0"/>
              <a:t> </a:t>
            </a:r>
            <a:r>
              <a:rPr lang="en-US" sz="6000" dirty="0" err="1" smtClean="0"/>
              <a:t>za</a:t>
            </a:r>
            <a:r>
              <a:rPr lang="en-US" sz="6000" dirty="0" smtClean="0"/>
              <a:t> </a:t>
            </a:r>
            <a:r>
              <a:rPr lang="en-US" sz="6000" dirty="0" err="1" smtClean="0"/>
              <a:t>pozornost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46720" y="4960137"/>
            <a:ext cx="3764280" cy="1463040"/>
          </a:xfrm>
        </p:spPr>
        <p:txBody>
          <a:bodyPr anchor="t">
            <a:norm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2600" dirty="0" err="1" smtClean="0"/>
              <a:t>dasa.hegerova@fnusa.cz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60730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léčby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3582004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r>
              <a:rPr lang="en-US" sz="2800" dirty="0" smtClean="0"/>
              <a:t>RETENCE ZUBŮ</a:t>
            </a:r>
          </a:p>
          <a:p>
            <a:pPr lvl="1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 smtClean="0"/>
              <a:t> </a:t>
            </a:r>
            <a:r>
              <a:rPr lang="en-US" sz="2000" dirty="0" err="1" smtClean="0"/>
              <a:t>zub</a:t>
            </a:r>
            <a:r>
              <a:rPr lang="en-US" sz="2000" dirty="0" smtClean="0"/>
              <a:t> </a:t>
            </a:r>
            <a:r>
              <a:rPr lang="en-US" sz="2000" dirty="0" err="1" smtClean="0"/>
              <a:t>neprořezal</a:t>
            </a:r>
            <a:r>
              <a:rPr lang="en-US" sz="2000" dirty="0" smtClean="0"/>
              <a:t> do </a:t>
            </a:r>
            <a:r>
              <a:rPr lang="en-US" sz="2000" dirty="0" err="1" smtClean="0"/>
              <a:t>dutiny</a:t>
            </a:r>
            <a:r>
              <a:rPr lang="en-US" sz="2000" dirty="0" smtClean="0"/>
              <a:t> </a:t>
            </a:r>
            <a:r>
              <a:rPr lang="en-US" sz="2000" dirty="0" err="1" smtClean="0"/>
              <a:t>ústní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fyziologickém</a:t>
            </a:r>
            <a:r>
              <a:rPr lang="en-US" sz="2000" dirty="0" smtClean="0"/>
              <a:t> </a:t>
            </a:r>
            <a:r>
              <a:rPr lang="en-US" sz="2000" dirty="0" err="1" smtClean="0"/>
              <a:t>období</a:t>
            </a:r>
            <a:endParaRPr lang="en-US" sz="2000" dirty="0" smtClean="0"/>
          </a:p>
          <a:p>
            <a:pPr lvl="1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 smtClean="0"/>
              <a:t> je </a:t>
            </a:r>
            <a:r>
              <a:rPr lang="en-US" sz="2000" dirty="0" err="1" smtClean="0"/>
              <a:t>ukončen</a:t>
            </a:r>
            <a:r>
              <a:rPr lang="en-US" sz="2000" dirty="0" smtClean="0"/>
              <a:t> </a:t>
            </a:r>
            <a:r>
              <a:rPr lang="en-US" sz="2000" dirty="0" err="1" smtClean="0"/>
              <a:t>vývoj</a:t>
            </a:r>
            <a:r>
              <a:rPr lang="en-US" sz="2000" dirty="0" smtClean="0"/>
              <a:t> </a:t>
            </a:r>
            <a:r>
              <a:rPr lang="en-US" sz="2000" dirty="0" err="1" smtClean="0"/>
              <a:t>kořene</a:t>
            </a:r>
            <a:endParaRPr lang="en-US" sz="2000" dirty="0" smtClean="0"/>
          </a:p>
          <a:p>
            <a:pPr lvl="1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 smtClean="0"/>
              <a:t> </a:t>
            </a:r>
            <a:r>
              <a:rPr lang="en-US" sz="2000" dirty="0" err="1" smtClean="0"/>
              <a:t>příčina</a:t>
            </a:r>
            <a:endParaRPr lang="en-US" sz="2000" dirty="0" smtClean="0"/>
          </a:p>
          <a:p>
            <a:pPr lvl="2">
              <a:lnSpc>
                <a:spcPct val="150000"/>
              </a:lnSpc>
              <a:buFont typeface="Courier New" charset="0"/>
              <a:buChar char="o"/>
            </a:pPr>
            <a:r>
              <a:rPr lang="en-US" sz="1600" dirty="0" smtClean="0"/>
              <a:t> </a:t>
            </a:r>
            <a:r>
              <a:rPr lang="en-US" sz="1600" dirty="0" err="1" smtClean="0"/>
              <a:t>atypická</a:t>
            </a:r>
            <a:r>
              <a:rPr lang="en-US" sz="1600" dirty="0" smtClean="0"/>
              <a:t> </a:t>
            </a:r>
            <a:r>
              <a:rPr lang="en-US" sz="1600" dirty="0" err="1" smtClean="0"/>
              <a:t>poloha</a:t>
            </a:r>
            <a:r>
              <a:rPr lang="en-US" sz="1600" dirty="0" smtClean="0"/>
              <a:t> </a:t>
            </a:r>
            <a:r>
              <a:rPr lang="en-US" sz="1600" dirty="0" err="1" smtClean="0"/>
              <a:t>zubu</a:t>
            </a:r>
            <a:endParaRPr lang="en-US" sz="1600" dirty="0" smtClean="0"/>
          </a:p>
          <a:p>
            <a:pPr lvl="2">
              <a:lnSpc>
                <a:spcPct val="150000"/>
              </a:lnSpc>
              <a:buFont typeface="Courier New" charset="0"/>
              <a:buChar char="o"/>
            </a:pPr>
            <a:r>
              <a:rPr lang="en-US" sz="1600" dirty="0" smtClean="0"/>
              <a:t> </a:t>
            </a:r>
            <a:r>
              <a:rPr lang="en-US" sz="1600" dirty="0" err="1" smtClean="0"/>
              <a:t>překážka</a:t>
            </a:r>
            <a:r>
              <a:rPr lang="en-US" sz="1600" dirty="0" smtClean="0"/>
              <a:t> v </a:t>
            </a:r>
            <a:r>
              <a:rPr lang="en-US" sz="1600" dirty="0" err="1" smtClean="0"/>
              <a:t>erupční</a:t>
            </a:r>
            <a:r>
              <a:rPr lang="en-US" sz="1600" dirty="0" smtClean="0"/>
              <a:t> </a:t>
            </a:r>
            <a:r>
              <a:rPr lang="en-US" sz="1600" dirty="0" err="1" smtClean="0"/>
              <a:t>dráze</a:t>
            </a:r>
            <a:endParaRPr lang="en-US" sz="1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t="26309" r="10471" b="4886"/>
          <a:stretch/>
        </p:blipFill>
        <p:spPr>
          <a:xfrm>
            <a:off x="4461163" y="2576006"/>
            <a:ext cx="7581208" cy="373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1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4513030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endParaRPr lang="en-US" sz="1600" dirty="0" smtClean="0"/>
          </a:p>
        </p:txBody>
      </p:sp>
      <p:pic>
        <p:nvPicPr>
          <p:cNvPr id="2050" name="Picture 2" descr="http://www.ortodoncie-jindra.cz/foto/kasuistiky/retinovany_spicak/ret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5443" r="10759" b="6896"/>
          <a:stretch/>
        </p:blipFill>
        <p:spPr bwMode="auto">
          <a:xfrm>
            <a:off x="2089274" y="236081"/>
            <a:ext cx="3990107" cy="316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ortodoncie-jindra.cz/foto/kasuistiky/retinovany_spicak/ret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4794" r="9876" b="8734"/>
          <a:stretch/>
        </p:blipFill>
        <p:spPr bwMode="auto">
          <a:xfrm>
            <a:off x="6602304" y="235701"/>
            <a:ext cx="4111524" cy="31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ortodoncie-jindra.cz/foto/kasuistiky/retinovany_spicak/ret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3674" r="13460" b="10443"/>
          <a:stretch/>
        </p:blipFill>
        <p:spPr bwMode="auto">
          <a:xfrm>
            <a:off x="2089274" y="3511768"/>
            <a:ext cx="3990107" cy="318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rtodoncie-jindra.cz/foto/kasuistiky/retinovany_spicak/ret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t="10154" r="19310" b="18348"/>
          <a:stretch/>
        </p:blipFill>
        <p:spPr bwMode="auto">
          <a:xfrm>
            <a:off x="6264000" y="3511768"/>
            <a:ext cx="5592338" cy="318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19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40" y="2084832"/>
            <a:ext cx="4513030" cy="4224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charset="0"/>
              <a:buChar char="o"/>
            </a:pPr>
            <a:r>
              <a:rPr lang="en-US" sz="2400" dirty="0" smtClean="0"/>
              <a:t> </a:t>
            </a: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t="22303" r="8620" b="23394"/>
          <a:stretch/>
        </p:blipFill>
        <p:spPr>
          <a:xfrm>
            <a:off x="1312117" y="4370857"/>
            <a:ext cx="5013320" cy="2212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0" t="19395" r="22418" b="26302"/>
          <a:stretch/>
        </p:blipFill>
        <p:spPr>
          <a:xfrm flipH="1">
            <a:off x="6781134" y="3860957"/>
            <a:ext cx="4229954" cy="2722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3" t="11113" r="11875" b="49954"/>
          <a:stretch/>
        </p:blipFill>
        <p:spPr>
          <a:xfrm>
            <a:off x="1546268" y="247425"/>
            <a:ext cx="4479434" cy="3949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4" t="11593" r="11875" b="53585"/>
          <a:stretch/>
        </p:blipFill>
        <p:spPr>
          <a:xfrm>
            <a:off x="6325437" y="247425"/>
            <a:ext cx="4685651" cy="34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5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1207</TotalTime>
  <Words>790</Words>
  <Application>Microsoft Macintosh PowerPoint</Application>
  <PresentationFormat>Widescreen</PresentationFormat>
  <Paragraphs>221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Courier New</vt:lpstr>
      <vt:lpstr>Mangal</vt:lpstr>
      <vt:lpstr>Tw Cen MT</vt:lpstr>
      <vt:lpstr>Tw Cen MT Condensed</vt:lpstr>
      <vt:lpstr>Wingdings 3</vt:lpstr>
      <vt:lpstr>Arial</vt:lpstr>
      <vt:lpstr>Wingdings</vt:lpstr>
      <vt:lpstr>Integral</vt:lpstr>
      <vt:lpstr>Ortodoncie</vt:lpstr>
      <vt:lpstr>Ortodoncie</vt:lpstr>
      <vt:lpstr>Pravidelný chrup</vt:lpstr>
      <vt:lpstr>Pravidelný chrup</vt:lpstr>
      <vt:lpstr>Význam léčby</vt:lpstr>
      <vt:lpstr>Význam léčby</vt:lpstr>
      <vt:lpstr>Význam léčby</vt:lpstr>
      <vt:lpstr>PowerPoint Presentation</vt:lpstr>
      <vt:lpstr>PowerPoint Presentation</vt:lpstr>
      <vt:lpstr>PowerPoint Presentation</vt:lpstr>
      <vt:lpstr>Význam léčby</vt:lpstr>
      <vt:lpstr>Význam léčby</vt:lpstr>
      <vt:lpstr>PowerPoint Presentation</vt:lpstr>
      <vt:lpstr>Význam léčby</vt:lpstr>
      <vt:lpstr>Význam léčby</vt:lpstr>
      <vt:lpstr>Význam léčby</vt:lpstr>
      <vt:lpstr>PowerPoint Presentation</vt:lpstr>
      <vt:lpstr>Význam léčby</vt:lpstr>
      <vt:lpstr>PowerPoint Presentation</vt:lpstr>
      <vt:lpstr>Rozdělení ortodontických anomálií</vt:lpstr>
      <vt:lpstr>1. Anomálie velikosti zubů</vt:lpstr>
      <vt:lpstr>1. Anomálie Tvaru zubů</vt:lpstr>
      <vt:lpstr>1. Anomálie počtu zubů</vt:lpstr>
      <vt:lpstr>1. Anomálie počtu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2. Anomálie postavení zubů</vt:lpstr>
      <vt:lpstr>3. Anomálie zubních skupin</vt:lpstr>
      <vt:lpstr>3. Anomálie zubních skupin</vt:lpstr>
      <vt:lpstr>3. Anomálie zubních skupin</vt:lpstr>
      <vt:lpstr>3. Anomálie zubních skupin</vt:lpstr>
      <vt:lpstr>4. Anomálie vztahu zubních oblouků</vt:lpstr>
      <vt:lpstr>4. Anomálie vztahu zubních oblouků</vt:lpstr>
      <vt:lpstr>4. Anomálie vztahu zubních oblouků</vt:lpstr>
      <vt:lpstr>5. Skeletální diagnostika</vt:lpstr>
      <vt:lpstr>Etiologie ortodontických anomálií</vt:lpstr>
      <vt:lpstr>Etiologie ortodontických anomálií</vt:lpstr>
      <vt:lpstr>Diagnostika ortodontických anomálií</vt:lpstr>
      <vt:lpstr>PowerPoint Presentation</vt:lpstr>
      <vt:lpstr>PowerPoint Presentation</vt:lpstr>
      <vt:lpstr>Ortodontická léčba</vt:lpstr>
      <vt:lpstr>Ortodontické aparáty</vt:lpstr>
      <vt:lpstr>Snímací aparáty</vt:lpstr>
      <vt:lpstr>fixní aparáty</vt:lpstr>
      <vt:lpstr>fixní aparáty</vt:lpstr>
      <vt:lpstr>fixní aparáty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Děkuji za pozornost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Klasifikace ortodontických anomálií</dc:title>
  <dc:creator>dasa.hegerova@gmail.com</dc:creator>
  <cp:lastModifiedBy>dasa.hegerova@gmail.com</cp:lastModifiedBy>
  <cp:revision>80</cp:revision>
  <dcterms:created xsi:type="dcterms:W3CDTF">2018-05-19T09:58:11Z</dcterms:created>
  <dcterms:modified xsi:type="dcterms:W3CDTF">2018-11-21T06:05:26Z</dcterms:modified>
</cp:coreProperties>
</file>