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369" r:id="rId4"/>
    <p:sldId id="386" r:id="rId5"/>
    <p:sldId id="370" r:id="rId6"/>
    <p:sldId id="379" r:id="rId7"/>
    <p:sldId id="372" r:id="rId8"/>
    <p:sldId id="373" r:id="rId9"/>
    <p:sldId id="382" r:id="rId10"/>
    <p:sldId id="387" r:id="rId11"/>
    <p:sldId id="388" r:id="rId12"/>
    <p:sldId id="377" r:id="rId13"/>
    <p:sldId id="375" r:id="rId14"/>
    <p:sldId id="389" r:id="rId15"/>
    <p:sldId id="390" r:id="rId16"/>
    <p:sldId id="384" r:id="rId17"/>
    <p:sldId id="411" r:id="rId18"/>
    <p:sldId id="410" r:id="rId19"/>
    <p:sldId id="409" r:id="rId20"/>
    <p:sldId id="405" r:id="rId21"/>
    <p:sldId id="406" r:id="rId22"/>
    <p:sldId id="407" r:id="rId23"/>
    <p:sldId id="392" r:id="rId24"/>
    <p:sldId id="391" r:id="rId25"/>
    <p:sldId id="413" r:id="rId26"/>
    <p:sldId id="398" r:id="rId27"/>
    <p:sldId id="395" r:id="rId28"/>
    <p:sldId id="399" r:id="rId29"/>
    <p:sldId id="400" r:id="rId30"/>
    <p:sldId id="397" r:id="rId31"/>
    <p:sldId id="362" r:id="rId32"/>
    <p:sldId id="365" r:id="rId33"/>
    <p:sldId id="414" r:id="rId34"/>
    <p:sldId id="361" r:id="rId35"/>
    <p:sldId id="393" r:id="rId36"/>
    <p:sldId id="394" r:id="rId37"/>
    <p:sldId id="401" r:id="rId38"/>
    <p:sldId id="383" r:id="rId39"/>
    <p:sldId id="402" r:id="rId40"/>
    <p:sldId id="403" r:id="rId41"/>
    <p:sldId id="358" r:id="rId42"/>
    <p:sldId id="404" r:id="rId43"/>
    <p:sldId id="357" r:id="rId44"/>
    <p:sldId id="381" r:id="rId45"/>
    <p:sldId id="268" r:id="rId4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6600"/>
    <a:srgbClr val="FFFFCC"/>
    <a:srgbClr val="CCFF99"/>
    <a:srgbClr val="FF0000"/>
    <a:srgbClr val="009900"/>
    <a:srgbClr val="FFCCCC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22" autoAdjust="0"/>
  </p:normalViewPr>
  <p:slideViewPr>
    <p:cSldViewPr>
      <p:cViewPr varScale="1">
        <p:scale>
          <a:sx n="131" d="100"/>
          <a:sy n="131" d="100"/>
        </p:scale>
        <p:origin x="90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A086C-8CF6-449A-B946-2524DBE9278D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146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E84D4-92E9-4F31-BA78-F1540928AE37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942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94FE5-5BFF-419C-8409-A0FB57484C87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47590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C3FE0-09A4-46BE-99E8-9C3EC3232CC9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99117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26F99-7AC5-43BF-B8C5-9A2C4317A413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5238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06A6C-5514-4255-A0C1-60643847A912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5749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74C86-6EB5-4D64-9EE6-F05EDD7D6DEE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602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EAFE3-FDFD-4330-AA78-D476BFFBCDC4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12905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B68E1-AA4A-414A-A3B2-9D120991F7C9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1242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E6787-F930-42F7-ADF4-7775685AC574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9251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FDE3-DD61-4C87-8DEE-F2471A67B371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6892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6E68C-EEBF-4133-A4A4-6DC0634141AC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7723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2F2F5-7FF3-4B5C-BE39-45E61D60873B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85850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textu.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51C6646-0EE5-48B7-AA48-53A1FE6B3763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RbCXiZDc2E" TargetMode="External"/><Relationship Id="rId7" Type="http://schemas.openxmlformats.org/officeDocument/2006/relationships/image" Target="../media/image4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hyperlink" Target="https://www.youtube.com/watch?v=qNPhVVjnoC0" TargetMode="External"/><Relationship Id="rId4" Type="http://schemas.openxmlformats.org/officeDocument/2006/relationships/hyperlink" Target="https://www.youtube.com/watch?v=XDExIaqz2Ow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ja.org.uk/sja/first-aid-advice/bones-and-muscles/strains-and-sprains.aspx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hyperlink" Target="https://www.youtube.com/watch?v=4hCS1O2LP_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4NSNCt9wNI" TargetMode="External"/><Relationship Id="rId5" Type="http://schemas.openxmlformats.org/officeDocument/2006/relationships/image" Target="../media/image45.jpeg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10" Type="http://schemas.openxmlformats.org/officeDocument/2006/relationships/image" Target="../media/image56.jpg"/><Relationship Id="rId4" Type="http://schemas.openxmlformats.org/officeDocument/2006/relationships/image" Target="../media/image51.jpg"/><Relationship Id="rId9" Type="http://schemas.openxmlformats.org/officeDocument/2006/relationships/hyperlink" Target="https://www.youtube.com/watch?v=_fQZj1SZkO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Yg1hYOxlpc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fQZj1SZkOM" TargetMode="External"/><Relationship Id="rId3" Type="http://schemas.openxmlformats.org/officeDocument/2006/relationships/image" Target="../media/image63.jpeg"/><Relationship Id="rId7" Type="http://schemas.openxmlformats.org/officeDocument/2006/relationships/hyperlink" Target="https://www.youtube.com/watch?v=VQ2VcoDxxQs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hyperlink" Target="https://www.youtube.com/watch?v=FYg1hYOxlpc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kneeinjury.weebly.com/" TargetMode="External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2/Sauna_inside.jpg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hyperlink" Target="https://www.youtube.com/watch?v=AGHFokrX6qw" TargetMode="External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YxrQ7Ba-RU" TargetMode="External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N1x3Ik1t5Y" TargetMode="Externa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nfNsll_11qU" TargetMode="External"/><Relationship Id="rId5" Type="http://schemas.openxmlformats.org/officeDocument/2006/relationships/hyperlink" Target="http://www.youtube.com/watch?v=touteBkwt1U" TargetMode="External"/><Relationship Id="rId4" Type="http://schemas.openxmlformats.org/officeDocument/2006/relationships/hyperlink" Target="http://www.youtube.com/watch?v=gzjDIAKUZ9Q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running.competitor.com/" TargetMode="External"/><Relationship Id="rId3" Type="http://schemas.openxmlformats.org/officeDocument/2006/relationships/image" Target="../media/image118.jpeg"/><Relationship Id="rId7" Type="http://schemas.openxmlformats.org/officeDocument/2006/relationships/hyperlink" Target="http://running.competitor.com/author/mattfitz71" TargetMode="External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czechtarahumara" TargetMode="External"/><Relationship Id="rId11" Type="http://schemas.openxmlformats.org/officeDocument/2006/relationships/image" Target="../media/image121.jpg"/><Relationship Id="rId5" Type="http://schemas.openxmlformats.org/officeDocument/2006/relationships/image" Target="../media/image120.jpeg"/><Relationship Id="rId10" Type="http://schemas.openxmlformats.org/officeDocument/2006/relationships/hyperlink" Target="http://www.youtube.com/watch?v=nfNsll_11qU" TargetMode="External"/><Relationship Id="rId4" Type="http://schemas.openxmlformats.org/officeDocument/2006/relationships/image" Target="../media/image119.jpeg"/><Relationship Id="rId9" Type="http://schemas.openxmlformats.org/officeDocument/2006/relationships/hyperlink" Target="http://www.youtube.com/watch?v=touteBkwt1U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g"/><Relationship Id="rId5" Type="http://schemas.openxmlformats.org/officeDocument/2006/relationships/image" Target="../media/image124.png"/><Relationship Id="rId4" Type="http://schemas.openxmlformats.org/officeDocument/2006/relationships/image" Target="../media/image12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ress.co.uk/life-style/life/637147/the-104-year-old-marathon-runner-Fauja-Singh" TargetMode="Externa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4.jpeg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emf"/><Relationship Id="rId10" Type="http://schemas.openxmlformats.org/officeDocument/2006/relationships/image" Target="../media/image2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1.jpeg"/><Relationship Id="rId4" Type="http://schemas.openxmlformats.org/officeDocument/2006/relationships/image" Target="../media/image26.wmf"/><Relationship Id="rId9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/>
          <a:stretch/>
        </p:blipFill>
        <p:spPr>
          <a:xfrm>
            <a:off x="251520" y="476672"/>
            <a:ext cx="8604956" cy="602272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34" y="5661248"/>
            <a:ext cx="8352928" cy="648072"/>
          </a:xfrm>
          <a:solidFill>
            <a:srgbClr val="FFFFCC"/>
          </a:solidFill>
          <a:ln w="12700">
            <a:solidFill>
              <a:srgbClr val="3366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cs-CZ" sz="2000" dirty="0" smtClean="0">
                <a:solidFill>
                  <a:srgbClr val="336600"/>
                </a:solidFill>
              </a:rPr>
              <a:t>BĚH </a:t>
            </a:r>
            <a:r>
              <a:rPr lang="cs-CZ" altLang="cs-CZ" sz="2000" dirty="0" smtClean="0">
                <a:solidFill>
                  <a:srgbClr val="336600"/>
                </a:solidFill>
              </a:rPr>
              <a:t>PRO KONDICI A </a:t>
            </a:r>
            <a:r>
              <a:rPr lang="cs-CZ" altLang="cs-CZ" sz="2000" dirty="0" smtClean="0">
                <a:solidFill>
                  <a:srgbClr val="336600"/>
                </a:solidFill>
              </a:rPr>
              <a:t>ZDRAVÍ</a:t>
            </a:r>
            <a:br>
              <a:rPr lang="cs-CZ" altLang="cs-CZ" sz="2000" dirty="0" smtClean="0">
                <a:solidFill>
                  <a:srgbClr val="336600"/>
                </a:solidFill>
              </a:rPr>
            </a:br>
            <a:r>
              <a:rPr lang="cs-CZ" altLang="cs-CZ" sz="1000" dirty="0" smtClean="0">
                <a:solidFill>
                  <a:srgbClr val="336600"/>
                </a:solidFill>
              </a:rPr>
              <a:t>Jan Novotný, Fakulta sportovních studií </a:t>
            </a:r>
            <a:r>
              <a:rPr lang="cs-CZ" altLang="cs-CZ" sz="1000" dirty="0">
                <a:solidFill>
                  <a:srgbClr val="336600"/>
                </a:solidFill>
              </a:rPr>
              <a:t>MU</a:t>
            </a:r>
            <a:r>
              <a:rPr lang="cs-CZ" altLang="cs-CZ" sz="1000">
                <a:solidFill>
                  <a:srgbClr val="336600"/>
                </a:solidFill>
              </a:rPr>
              <a:t/>
            </a:r>
            <a:br>
              <a:rPr lang="cs-CZ" altLang="cs-CZ" sz="1000">
                <a:solidFill>
                  <a:srgbClr val="336600"/>
                </a:solidFill>
              </a:rPr>
            </a:br>
            <a:r>
              <a:rPr lang="cs-CZ" altLang="cs-CZ" sz="1000" smtClean="0">
                <a:solidFill>
                  <a:srgbClr val="336600"/>
                </a:solidFill>
              </a:rPr>
              <a:t>2018</a:t>
            </a:r>
            <a:endParaRPr lang="en-GB" altLang="cs-CZ" sz="1000" dirty="0" smtClean="0">
              <a:solidFill>
                <a:srgbClr val="33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1692275" y="488950"/>
            <a:ext cx="6192838" cy="576263"/>
          </a:xfrm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2060"/>
                </a:solidFill>
              </a:rPr>
              <a:t>ZDRAVOTNÍ PROBLEMATIKA BĚHU</a:t>
            </a:r>
            <a:endParaRPr lang="en-GB" altLang="cs-CZ" sz="2800" smtClean="0">
              <a:solidFill>
                <a:srgbClr val="002060"/>
              </a:solidFill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23825" y="1331913"/>
            <a:ext cx="2935288" cy="230822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u="sng" dirty="0" smtClean="0">
                <a:solidFill>
                  <a:srgbClr val="0066FF"/>
                </a:solidFill>
              </a:rPr>
              <a:t>BĚŽECKÁ ZÁTĚŽ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 smtClean="0"/>
              <a:t> </a:t>
            </a:r>
            <a:r>
              <a:rPr lang="en-GB" altLang="cs-CZ" sz="1800" dirty="0" err="1" smtClean="0"/>
              <a:t>charakter</a:t>
            </a:r>
            <a:r>
              <a:rPr lang="en-GB" altLang="cs-CZ" sz="1800" dirty="0" smtClean="0"/>
              <a:t> </a:t>
            </a:r>
            <a:r>
              <a:rPr lang="cs-CZ" altLang="cs-CZ" sz="1800" dirty="0" smtClean="0"/>
              <a:t>-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způsob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běhu</a:t>
            </a:r>
            <a:endParaRPr lang="en-GB" altLang="cs-CZ" sz="1800" dirty="0" smtClean="0"/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800" dirty="0" smtClean="0"/>
              <a:t>frekvence kroků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GB" altLang="cs-CZ" sz="1800" dirty="0" err="1" smtClean="0"/>
              <a:t>rychlost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běhu</a:t>
            </a:r>
            <a:endParaRPr lang="cs-CZ" altLang="cs-CZ" sz="180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 smtClean="0"/>
              <a:t> celkový </a:t>
            </a:r>
            <a:r>
              <a:rPr lang="en-GB" altLang="cs-CZ" sz="1800" dirty="0" err="1" smtClean="0"/>
              <a:t>objem</a:t>
            </a:r>
            <a:endParaRPr lang="cs-CZ" altLang="cs-CZ" sz="1800" dirty="0" smtClean="0"/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GB" altLang="cs-CZ" sz="1800" dirty="0" err="1" smtClean="0"/>
              <a:t>trvání</a:t>
            </a:r>
            <a:endParaRPr lang="cs-CZ" altLang="cs-CZ" sz="1800" dirty="0" smtClean="0"/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800" dirty="0" smtClean="0"/>
              <a:t>délka běhu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800" dirty="0" smtClean="0"/>
              <a:t>stoupání</a:t>
            </a:r>
          </a:p>
        </p:txBody>
      </p:sp>
      <p:sp>
        <p:nvSpPr>
          <p:cNvPr id="5124" name="Line 8"/>
          <p:cNvSpPr>
            <a:spLocks noChangeShapeType="1"/>
          </p:cNvSpPr>
          <p:nvPr/>
        </p:nvSpPr>
        <p:spPr bwMode="auto">
          <a:xfrm flipH="1" flipV="1">
            <a:off x="5181600" y="1282700"/>
            <a:ext cx="438150" cy="1249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3203575" y="1281113"/>
            <a:ext cx="647700" cy="492125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" name="Line 10"/>
          <p:cNvSpPr>
            <a:spLocks noChangeShapeType="1"/>
          </p:cNvSpPr>
          <p:nvPr/>
        </p:nvSpPr>
        <p:spPr bwMode="auto">
          <a:xfrm flipV="1">
            <a:off x="4179888" y="1281113"/>
            <a:ext cx="227012" cy="923925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Obdélník 1"/>
          <p:cNvSpPr>
            <a:spLocks noChangeArrowheads="1"/>
          </p:cNvSpPr>
          <p:nvPr/>
        </p:nvSpPr>
        <p:spPr bwMode="auto">
          <a:xfrm>
            <a:off x="6804025" y="1331913"/>
            <a:ext cx="2160588" cy="120015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C00000"/>
                </a:solidFill>
              </a:rPr>
              <a:t>JINÁ OPATŘENÍ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/>
              <a:t> </a:t>
            </a:r>
            <a:r>
              <a:rPr lang="en-GB" altLang="cs-CZ" sz="1800"/>
              <a:t>obutí a oblečení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/>
              <a:t> </a:t>
            </a:r>
            <a:r>
              <a:rPr lang="en-GB" altLang="cs-CZ" sz="1800"/>
              <a:t>taping a ortéz</a:t>
            </a:r>
            <a:r>
              <a:rPr lang="cs-CZ" altLang="cs-CZ" sz="1800"/>
              <a:t>y</a:t>
            </a:r>
            <a:endParaRPr lang="en-GB" altLang="cs-CZ" sz="18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/>
              <a:t> </a:t>
            </a:r>
            <a:r>
              <a:rPr lang="en-GB" altLang="cs-CZ" sz="1800"/>
              <a:t>nápoj</a:t>
            </a:r>
            <a:r>
              <a:rPr lang="cs-CZ" altLang="cs-CZ" sz="1800"/>
              <a:t>e</a:t>
            </a:r>
            <a:r>
              <a:rPr lang="en-GB" altLang="cs-CZ" sz="1800"/>
              <a:t> a výživ</a:t>
            </a:r>
            <a:r>
              <a:rPr lang="cs-CZ" altLang="cs-CZ" sz="1800"/>
              <a:t>a</a:t>
            </a:r>
            <a:endParaRPr lang="en-GB" altLang="cs-CZ" sz="1800"/>
          </a:p>
        </p:txBody>
      </p:sp>
      <p:sp>
        <p:nvSpPr>
          <p:cNvPr id="5128" name="Text Box 6"/>
          <p:cNvSpPr txBox="1">
            <a:spLocks noChangeArrowheads="1"/>
          </p:cNvSpPr>
          <p:nvPr/>
        </p:nvSpPr>
        <p:spPr bwMode="auto">
          <a:xfrm>
            <a:off x="5222875" y="2624138"/>
            <a:ext cx="2736850" cy="3416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chemeClr val="hlink"/>
                </a:solidFill>
              </a:rPr>
              <a:t>ADAPTACE BĚŽCE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/>
              <a:t> </a:t>
            </a:r>
            <a:r>
              <a:rPr lang="en-GB" altLang="cs-CZ" sz="1800"/>
              <a:t>mechanická adaptace struktur pohybového aparátu – protažení a posílení svalů, šlach a vazů, posílení kostí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/>
              <a:t> </a:t>
            </a:r>
            <a:r>
              <a:rPr lang="en-GB" altLang="cs-CZ" sz="1800"/>
              <a:t>technik</a:t>
            </a:r>
            <a:r>
              <a:rPr lang="cs-CZ" altLang="cs-CZ" sz="1800"/>
              <a:t>a</a:t>
            </a:r>
            <a:r>
              <a:rPr lang="en-GB" altLang="cs-CZ" sz="1800"/>
              <a:t> kroku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/>
              <a:t> </a:t>
            </a:r>
            <a:r>
              <a:rPr lang="en-GB" altLang="cs-CZ" sz="1800"/>
              <a:t>adaptace dalších funkcí a orgánů na zátěž (metabolismus, oběh, termoregulace atd.)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cs-CZ" sz="1800"/>
              <a:t>aktuální zdravotní stav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 flipV="1">
            <a:off x="6011863" y="1281113"/>
            <a:ext cx="647700" cy="492125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0" name="Text Box 7"/>
          <p:cNvSpPr txBox="1">
            <a:spLocks noChangeArrowheads="1"/>
          </p:cNvSpPr>
          <p:nvPr/>
        </p:nvSpPr>
        <p:spPr bwMode="auto">
          <a:xfrm>
            <a:off x="2051720" y="2349500"/>
            <a:ext cx="3013993" cy="4397375"/>
          </a:xfrm>
          <a:prstGeom prst="rect">
            <a:avLst/>
          </a:prstGeom>
          <a:solidFill>
            <a:schemeClr val="bg1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rgbClr val="009900"/>
                </a:solidFill>
              </a:rPr>
              <a:t>FYZIK. A CHEM. PODMÍNKY PROSTŘEDÍ</a:t>
            </a:r>
            <a:r>
              <a:rPr lang="en-GB" altLang="cs-CZ" sz="2000" dirty="0"/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 </a:t>
            </a:r>
            <a:r>
              <a:rPr lang="en-GB" altLang="cs-CZ" sz="2000" dirty="0" err="1" smtClean="0"/>
              <a:t>pružnost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drsnost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reliéf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povrchu</a:t>
            </a:r>
            <a:r>
              <a:rPr lang="en-GB" altLang="cs-CZ" sz="2000" dirty="0"/>
              <a:t> (</a:t>
            </a:r>
            <a:r>
              <a:rPr lang="en-GB" altLang="cs-CZ" sz="2000" dirty="0" err="1"/>
              <a:t>dráha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asfalt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piliny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hlína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bláto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jehličí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sníh</a:t>
            </a:r>
            <a:r>
              <a:rPr lang="en-GB" altLang="cs-CZ" sz="2000" dirty="0"/>
              <a:t>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 </a:t>
            </a:r>
            <a:r>
              <a:rPr lang="en-GB" altLang="cs-CZ" sz="2000" dirty="0" err="1" smtClean="0"/>
              <a:t>překážky</a:t>
            </a:r>
            <a:endParaRPr lang="en-GB" altLang="cs-CZ" sz="2000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 </a:t>
            </a:r>
            <a:r>
              <a:rPr lang="en-GB" altLang="cs-CZ" sz="2000" dirty="0" err="1" smtClean="0"/>
              <a:t>atmosférické</a:t>
            </a:r>
            <a:r>
              <a:rPr lang="en-GB" altLang="cs-CZ" sz="2000" dirty="0" smtClean="0"/>
              <a:t> </a:t>
            </a:r>
            <a:r>
              <a:rPr lang="en-GB" altLang="cs-CZ" sz="2000" dirty="0"/>
              <a:t>a </a:t>
            </a:r>
            <a:r>
              <a:rPr lang="en-GB" altLang="cs-CZ" sz="2000" dirty="0" err="1"/>
              <a:t>klimatické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podmínky</a:t>
            </a:r>
            <a:r>
              <a:rPr lang="en-GB" altLang="cs-CZ" sz="2000" dirty="0"/>
              <a:t> – </a:t>
            </a:r>
            <a:r>
              <a:rPr lang="en-GB" altLang="cs-CZ" sz="2000" dirty="0" err="1"/>
              <a:t>teplota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vhlkost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čistota</a:t>
            </a:r>
            <a:r>
              <a:rPr lang="en-GB" altLang="cs-CZ" sz="2000" dirty="0"/>
              <a:t> </a:t>
            </a:r>
            <a:r>
              <a:rPr lang="en-GB" altLang="cs-CZ" sz="2000" dirty="0" err="1"/>
              <a:t>ovzduší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vítr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alergeny</a:t>
            </a:r>
            <a:endParaRPr lang="en-GB" altLang="cs-CZ" sz="2000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 smtClean="0"/>
              <a:t> </a:t>
            </a:r>
            <a:r>
              <a:rPr lang="en-GB" altLang="cs-CZ" sz="2000" dirty="0" err="1" smtClean="0"/>
              <a:t>blízkost</a:t>
            </a:r>
            <a:r>
              <a:rPr lang="en-GB" altLang="cs-CZ" sz="2000" dirty="0" smtClean="0"/>
              <a:t> </a:t>
            </a:r>
            <a:r>
              <a:rPr lang="en-GB" altLang="cs-CZ" sz="2000" dirty="0" err="1"/>
              <a:t>přírody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nebo</a:t>
            </a:r>
            <a:r>
              <a:rPr lang="en-GB" altLang="cs-CZ" sz="2000" dirty="0"/>
              <a:t> </a:t>
            </a:r>
            <a:r>
              <a:rPr lang="en-GB" altLang="cs-CZ" sz="2000" dirty="0" err="1"/>
              <a:t>zástavby</a:t>
            </a:r>
            <a:endParaRPr lang="en-GB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176265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326720" y="980728"/>
            <a:ext cx="8602959" cy="23083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5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RIZIKA</a:t>
            </a:r>
            <a:endParaRPr lang="cs-CZ" altLang="cs-CZ" sz="2400" b="1" dirty="0">
              <a:cs typeface="Arial" panose="020B0604020202020204" pitchFamily="34" charset="0"/>
            </a:endParaRPr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 smtClean="0"/>
              <a:t> vyčerpání </a:t>
            </a:r>
            <a:r>
              <a:rPr lang="cs-CZ" altLang="cs-CZ" dirty="0"/>
              <a:t>energie</a:t>
            </a:r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 smtClean="0"/>
              <a:t> dehydratace</a:t>
            </a:r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 smtClean="0"/>
              <a:t> </a:t>
            </a:r>
            <a:r>
              <a:rPr lang="cs-CZ" altLang="cs-CZ" dirty="0"/>
              <a:t>rhabdomyolýza (oxidační stres)</a:t>
            </a:r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 smtClean="0"/>
              <a:t> hyponatrémie (</a:t>
            </a:r>
            <a:r>
              <a:rPr lang="cs-CZ" altLang="cs-CZ" dirty="0" err="1" smtClean="0"/>
              <a:t>hyperhydratace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 smtClean="0"/>
              <a:t> selhání termoregulace – přehřátí, podchlazení</a:t>
            </a:r>
          </a:p>
          <a:p>
            <a:pPr lvl="6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dirty="0" smtClean="0"/>
              <a:t> selhání srdce</a:t>
            </a:r>
            <a:r>
              <a:rPr lang="cs-CZ" altLang="cs-CZ" b="1" dirty="0"/>
              <a:t>	</a:t>
            </a:r>
            <a:endParaRPr lang="en-GB" alt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326720" y="404664"/>
            <a:ext cx="8602959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Běh </a:t>
            </a:r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s minimálním rizikem poškození zdraví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9" y="3465005"/>
            <a:ext cx="4210359" cy="279567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7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06" y="3465006"/>
            <a:ext cx="4198973" cy="279629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729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kumenty\Obrázky\Srdc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4220"/>
            <a:ext cx="4538340" cy="58582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37808" y="3224058"/>
            <a:ext cx="4689884" cy="3311163"/>
          </a:xfrm>
          <a:prstGeom prst="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333399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cs-CZ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Příčiny →</a:t>
            </a:r>
            <a:endParaRPr lang="cs-CZ" sz="2000" u="sng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Aft>
                <a:spcPts val="500"/>
              </a:spcAft>
              <a:buFont typeface="Symbol" panose="05050102010706020507" pitchFamily="18" charset="2"/>
              <a:buChar char="©"/>
              <a:defRPr/>
            </a:pP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VROZENÉ VADY (chlopně, septa)</a:t>
            </a:r>
            <a:endParaRPr lang="cs-CZ" sz="2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spcAft>
                <a:spcPts val="500"/>
              </a:spcAft>
              <a:buFont typeface="Symbol" panose="05050102010706020507" pitchFamily="18" charset="2"/>
              <a:buChar char="©"/>
              <a:defRPr/>
            </a:pP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ZÍSKANÉ NEMOCI SRDCE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2"/>
                </a:solidFill>
                <a:latin typeface="Calibri" panose="020F0502020204030204" pitchFamily="34" charset="0"/>
              </a:rPr>
              <a:t>myokarditis </a:t>
            </a:r>
            <a:r>
              <a:rPr lang="cs-CZ" sz="2000" i="1" dirty="0">
                <a:solidFill>
                  <a:srgbClr val="0066FF"/>
                </a:solidFill>
                <a:latin typeface="Calibri" panose="020F0502020204030204" pitchFamily="34" charset="0"/>
              </a:rPr>
              <a:t>(← infekce</a:t>
            </a:r>
            <a:r>
              <a:rPr lang="cs-CZ" sz="2000" i="1" dirty="0" smtClean="0">
                <a:solidFill>
                  <a:srgbClr val="0066FF"/>
                </a:solidFill>
                <a:latin typeface="Calibri" panose="020F0502020204030204" pitchFamily="34" charset="0"/>
              </a:rPr>
              <a:t>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kardiomyopatie (←alkohol</a:t>
            </a:r>
            <a:r>
              <a:rPr lang="cs-CZ" sz="2000" dirty="0">
                <a:solidFill>
                  <a:schemeClr val="tx2"/>
                </a:solidFill>
                <a:latin typeface="Calibri" panose="020F0502020204030204" pitchFamily="34" charset="0"/>
              </a:rPr>
              <a:t>, </a:t>
            </a: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DM, hypertenze, oxidační stres) </a:t>
            </a:r>
            <a:endParaRPr lang="cs-CZ" sz="2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ischemická </a:t>
            </a:r>
            <a:r>
              <a:rPr lang="cs-CZ" sz="2000" dirty="0">
                <a:solidFill>
                  <a:schemeClr val="tx2"/>
                </a:solidFill>
                <a:latin typeface="Calibri" panose="020F0502020204030204" pitchFamily="34" charset="0"/>
              </a:rPr>
              <a:t>choroba </a:t>
            </a: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srdeční </a:t>
            </a:r>
            <a:r>
              <a:rPr lang="cs-CZ" sz="2000" i="1" dirty="0" smtClean="0">
                <a:solidFill>
                  <a:srgbClr val="0066FF"/>
                </a:solidFill>
                <a:latin typeface="Calibri" panose="020F0502020204030204" pitchFamily="34" charset="0"/>
              </a:rPr>
              <a:t>(AP, IM)</a:t>
            </a:r>
            <a:endParaRPr lang="cs-CZ" sz="2000" i="1" dirty="0">
              <a:solidFill>
                <a:srgbClr val="0066FF"/>
              </a:solidFill>
              <a:latin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komoce </a:t>
            </a:r>
            <a:r>
              <a:rPr lang="cs-CZ" sz="2000" dirty="0">
                <a:solidFill>
                  <a:schemeClr val="tx2"/>
                </a:solidFill>
                <a:latin typeface="Calibri" panose="020F0502020204030204" pitchFamily="34" charset="0"/>
              </a:rPr>
              <a:t>srdce (← </a:t>
            </a: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náraz </a:t>
            </a:r>
            <a:r>
              <a:rPr lang="cs-CZ" sz="2000" dirty="0">
                <a:solidFill>
                  <a:schemeClr val="tx2"/>
                </a:solidFill>
                <a:latin typeface="Calibri" panose="020F0502020204030204" pitchFamily="34" charset="0"/>
              </a:rPr>
              <a:t>do hrudníku</a:t>
            </a: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toxiny, dopingové látky</a:t>
            </a:r>
            <a:endParaRPr lang="cs-CZ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152619" y="5506776"/>
            <a:ext cx="3757971" cy="1015663"/>
          </a:xfrm>
          <a:prstGeom prst="rect">
            <a:avLst/>
          </a:prstGeom>
          <a:solidFill>
            <a:schemeClr val="bg1">
              <a:alpha val="89000"/>
            </a:schemeClr>
          </a:solidFill>
          <a:ln w="38100">
            <a:solidFill>
              <a:srgbClr val="7030A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</a:rPr>
              <a:t>→ </a:t>
            </a:r>
            <a:r>
              <a:rPr lang="cs-CZ" sz="2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mechanizmy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porucha </a:t>
            </a:r>
            <a:r>
              <a:rPr lang="cs-CZ" sz="2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elektr</a:t>
            </a: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. aktivity srdce</a:t>
            </a:r>
            <a:endParaRPr lang="cs-CZ" sz="2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cs-CZ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porucha kontraktility myocytů</a:t>
            </a:r>
            <a:endParaRPr lang="cs-CZ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37808" y="1453252"/>
            <a:ext cx="8591871" cy="707886"/>
          </a:xfrm>
          <a:prstGeom prst="rect">
            <a:avLst/>
          </a:prstGeom>
          <a:solidFill>
            <a:schemeClr val="accent3">
              <a:lumMod val="95000"/>
              <a:alpha val="91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</a:rPr>
              <a:t>Kim </a:t>
            </a:r>
            <a:r>
              <a:rPr lang="cs-CZ" sz="2000" dirty="0">
                <a:latin typeface="Calibri" panose="020F0502020204030204" pitchFamily="34" charset="0"/>
              </a:rPr>
              <a:t>et al., </a:t>
            </a:r>
            <a:r>
              <a:rPr lang="cs-CZ" sz="2000" dirty="0" smtClean="0">
                <a:latin typeface="Calibri" panose="020F0502020204030204" pitchFamily="34" charset="0"/>
              </a:rPr>
              <a:t>2012:</a:t>
            </a: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Incidence srdeční zástavy při vytrvalost. bězích: </a:t>
            </a:r>
            <a:r>
              <a:rPr lang="it-IT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0</a:t>
            </a:r>
            <a:r>
              <a:rPr lang="cs-CZ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,</a:t>
            </a:r>
            <a:r>
              <a:rPr lang="it-IT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55 </a:t>
            </a:r>
            <a:r>
              <a:rPr lang="it-IT" sz="2000" dirty="0">
                <a:solidFill>
                  <a:srgbClr val="7030A0"/>
                </a:solidFill>
                <a:latin typeface="Calibri" panose="020F0502020204030204" pitchFamily="34" charset="0"/>
              </a:rPr>
              <a:t>to </a:t>
            </a:r>
            <a:r>
              <a:rPr lang="it-IT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0</a:t>
            </a:r>
            <a:r>
              <a:rPr lang="cs-CZ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,</a:t>
            </a:r>
            <a:r>
              <a:rPr lang="it-IT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8 </a:t>
            </a:r>
            <a:r>
              <a:rPr lang="cs-CZ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na</a:t>
            </a:r>
            <a:r>
              <a:rPr lang="it-IT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100</a:t>
            </a:r>
            <a:r>
              <a:rPr lang="cs-CZ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.</a:t>
            </a:r>
            <a:r>
              <a:rPr lang="it-IT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000</a:t>
            </a:r>
            <a:r>
              <a:rPr lang="cs-CZ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účastníků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6719" y="2248033"/>
            <a:ext cx="8602959" cy="707886"/>
          </a:xfrm>
          <a:prstGeom prst="rect">
            <a:avLst/>
          </a:prstGeom>
          <a:solidFill>
            <a:schemeClr val="bg1">
              <a:alpha val="89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Kolaps 57 letého běžce v před cílem 5 km běhu 2006, resuscitace</a:t>
            </a:r>
          </a:p>
          <a:p>
            <a:r>
              <a:rPr lang="cs-CZ" sz="2000" dirty="0">
                <a:latin typeface="Calibri" panose="020F0502020204030204" pitchFamily="34" charset="0"/>
              </a:rPr>
              <a:t>← </a:t>
            </a:r>
            <a:r>
              <a:rPr lang="cs-CZ" sz="2000" dirty="0" smtClean="0">
                <a:latin typeface="Calibri" panose="020F0502020204030204" pitchFamily="34" charset="0"/>
              </a:rPr>
              <a:t>masivní </a:t>
            </a:r>
            <a:r>
              <a:rPr lang="cs-CZ" sz="2000" dirty="0">
                <a:latin typeface="Calibri" panose="020F0502020204030204" pitchFamily="34" charset="0"/>
              </a:rPr>
              <a:t>akutní IM </a:t>
            </a:r>
            <a:r>
              <a:rPr lang="cs-CZ" sz="2000" dirty="0" smtClean="0">
                <a:latin typeface="Calibri" panose="020F0502020204030204" pitchFamily="34" charset="0"/>
              </a:rPr>
              <a:t>← obstrukce koronární tepny uvolněným </a:t>
            </a:r>
            <a:r>
              <a:rPr lang="cs-CZ" sz="2000" dirty="0" err="1" smtClean="0">
                <a:latin typeface="Calibri" panose="020F0502020204030204" pitchFamily="34" charset="0"/>
              </a:rPr>
              <a:t>ateromat</a:t>
            </a:r>
            <a:r>
              <a:rPr lang="cs-CZ" sz="2000" dirty="0" smtClean="0">
                <a:latin typeface="Calibri" panose="020F0502020204030204" pitchFamily="34" charset="0"/>
              </a:rPr>
              <a:t>. plátem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26720" y="404664"/>
            <a:ext cx="8602959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Běh </a:t>
            </a:r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s minimálním rizikem poškození zdraví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37808" y="888256"/>
            <a:ext cx="859187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dirty="0" smtClean="0">
                <a:solidFill>
                  <a:srgbClr val="C00000"/>
                </a:solidFill>
              </a:rPr>
              <a:t>Náhlá </a:t>
            </a:r>
            <a:r>
              <a:rPr lang="cs-CZ" sz="2400" dirty="0">
                <a:solidFill>
                  <a:srgbClr val="C00000"/>
                </a:solidFill>
              </a:rPr>
              <a:t>srdeční </a:t>
            </a:r>
            <a:r>
              <a:rPr lang="cs-CZ" sz="2400" dirty="0" smtClean="0">
                <a:solidFill>
                  <a:srgbClr val="C00000"/>
                </a:solidFill>
              </a:rPr>
              <a:t>smrt</a:t>
            </a:r>
            <a:endParaRPr lang="cs-CZ" sz="2400" u="sng" dirty="0">
              <a:solidFill>
                <a:srgbClr val="C0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2"/>
          <a:stretch/>
        </p:blipFill>
        <p:spPr>
          <a:xfrm>
            <a:off x="5152619" y="3042814"/>
            <a:ext cx="3757970" cy="23770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36729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4275689" y="2192733"/>
            <a:ext cx="4692665" cy="45243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dirty="0" smtClean="0">
                <a:latin typeface="Garamond-BookCondensed"/>
              </a:rPr>
              <a:t>Zjištěno </a:t>
            </a:r>
            <a:r>
              <a:rPr lang="cs-CZ" b="1" dirty="0" smtClean="0">
                <a:solidFill>
                  <a:srgbClr val="C00000"/>
                </a:solidFill>
                <a:latin typeface="Garamond-BookCondensed"/>
              </a:rPr>
              <a:t>prodloužení </a:t>
            </a:r>
            <a:r>
              <a:rPr lang="cs-CZ" b="1" dirty="0">
                <a:solidFill>
                  <a:srgbClr val="C00000"/>
                </a:solidFill>
                <a:latin typeface="Garamond-BookCondensed"/>
              </a:rPr>
              <a:t>repolarizace </a:t>
            </a:r>
            <a:r>
              <a:rPr lang="cs-CZ" b="1" dirty="0" smtClean="0">
                <a:solidFill>
                  <a:srgbClr val="C00000"/>
                </a:solidFill>
                <a:latin typeface="Garamond-BookCondensed"/>
              </a:rPr>
              <a:t>komor </a:t>
            </a:r>
            <a:r>
              <a:rPr lang="cs-CZ" dirty="0" smtClean="0">
                <a:latin typeface="Garamond-BookCondensed"/>
              </a:rPr>
              <a:t>(EKG: prodloužení QT)</a:t>
            </a:r>
            <a:r>
              <a:rPr lang="cs-CZ" dirty="0">
                <a:solidFill>
                  <a:srgbClr val="0066FF"/>
                </a:solidFill>
                <a:latin typeface="Garamond-BookCondensed"/>
              </a:rPr>
              <a:t> </a:t>
            </a:r>
            <a:r>
              <a:rPr lang="cs-CZ" sz="1400" dirty="0">
                <a:solidFill>
                  <a:srgbClr val="0066FF"/>
                </a:solidFill>
                <a:latin typeface="Garamond-BookCondensed"/>
              </a:rPr>
              <a:t>bez </a:t>
            </a:r>
            <a:r>
              <a:rPr lang="cs-CZ" sz="1400" dirty="0" err="1" smtClean="0">
                <a:solidFill>
                  <a:srgbClr val="0066FF"/>
                </a:solidFill>
                <a:latin typeface="Garamond-BookCondensed"/>
              </a:rPr>
              <a:t>prevent.lék.prohlídky</a:t>
            </a:r>
            <a:endParaRPr lang="cs-CZ" sz="1400" dirty="0">
              <a:solidFill>
                <a:srgbClr val="0066FF"/>
              </a:solidFill>
              <a:latin typeface="Garamond-BookCondensed"/>
            </a:endParaRPr>
          </a:p>
          <a:p>
            <a:endParaRPr lang="cs-CZ" dirty="0" smtClean="0">
              <a:latin typeface="Garamond-BookCondensed"/>
            </a:endParaRPr>
          </a:p>
          <a:p>
            <a:endParaRPr lang="cs-CZ" dirty="0" smtClean="0">
              <a:latin typeface="Garamond-BookCondensed"/>
            </a:endParaRPr>
          </a:p>
          <a:p>
            <a:endParaRPr lang="cs-CZ" dirty="0">
              <a:latin typeface="Garamond-BookCondensed"/>
            </a:endParaRPr>
          </a:p>
          <a:p>
            <a:endParaRPr lang="cs-CZ" dirty="0">
              <a:latin typeface="Garamond-BookCondensed"/>
            </a:endParaRPr>
          </a:p>
          <a:p>
            <a:endParaRPr lang="cs-CZ" dirty="0" smtClean="0">
              <a:latin typeface="Garamond-BookCondensed"/>
            </a:endParaRPr>
          </a:p>
          <a:p>
            <a:endParaRPr lang="cs-CZ" dirty="0" smtClean="0">
              <a:latin typeface="Garamond-BookCondensed"/>
            </a:endParaRPr>
          </a:p>
          <a:p>
            <a:endParaRPr lang="cs-CZ" dirty="0">
              <a:latin typeface="Garamond-BookCondensed"/>
            </a:endParaRPr>
          </a:p>
          <a:p>
            <a:endParaRPr lang="cs-CZ" dirty="0" smtClean="0">
              <a:latin typeface="Garamond-BookCondensed"/>
            </a:endParaRPr>
          </a:p>
          <a:p>
            <a:r>
              <a:rPr lang="cs-CZ" u="sng" dirty="0" smtClean="0">
                <a:latin typeface="Garamond-BookCondensed"/>
              </a:rPr>
              <a:t>Příčiny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latin typeface="Garamond-BookCondensed"/>
              </a:rPr>
              <a:t>Genetické</a:t>
            </a:r>
            <a:endParaRPr lang="cs-CZ" dirty="0" smtClean="0">
              <a:solidFill>
                <a:srgbClr val="7030A0"/>
              </a:solidFill>
              <a:latin typeface="Garamond-BookCondensed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latin typeface="Garamond-BookCondensed"/>
              </a:rPr>
              <a:t>Získané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0066FF"/>
                </a:solidFill>
              </a:rPr>
              <a:t>hypokalcémie</a:t>
            </a:r>
            <a:endParaRPr lang="cs-CZ" dirty="0" smtClean="0">
              <a:solidFill>
                <a:srgbClr val="0066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0066FF"/>
                </a:solidFill>
              </a:rPr>
              <a:t>hypokalémie</a:t>
            </a:r>
            <a:endParaRPr lang="cs-CZ" dirty="0" smtClean="0">
              <a:solidFill>
                <a:srgbClr val="0066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0066FF"/>
                </a:solidFill>
              </a:rPr>
              <a:t>hypomagneziémie</a:t>
            </a:r>
            <a:endParaRPr lang="cs-CZ" i="1" dirty="0" smtClean="0">
              <a:solidFill>
                <a:srgbClr val="0066FF"/>
              </a:solidFill>
              <a:latin typeface="Garamond-BookCondensed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72" y="2192733"/>
            <a:ext cx="3977087" cy="45243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179512" y="634493"/>
            <a:ext cx="8773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Garamond-BookCondensed"/>
              </a:rPr>
              <a:t>Lund A et </a:t>
            </a:r>
            <a:r>
              <a:rPr lang="cs-CZ" dirty="0">
                <a:latin typeface="Garamond-BookCondensed"/>
              </a:rPr>
              <a:t>al., </a:t>
            </a:r>
            <a:r>
              <a:rPr lang="en-US" b="1" dirty="0" smtClean="0">
                <a:solidFill>
                  <a:srgbClr val="C00000"/>
                </a:solidFill>
                <a:latin typeface="Garamond-BoldCondensed"/>
              </a:rPr>
              <a:t>Cardiac </a:t>
            </a:r>
            <a:r>
              <a:rPr lang="en-US" b="1" dirty="0">
                <a:solidFill>
                  <a:srgbClr val="C00000"/>
                </a:solidFill>
                <a:latin typeface="Garamond-BoldCondensed"/>
              </a:rPr>
              <a:t>Arrest </a:t>
            </a:r>
            <a:r>
              <a:rPr lang="en-US" b="1" dirty="0">
                <a:latin typeface="Garamond-BoldCondensed"/>
              </a:rPr>
              <a:t>and Resuscitation of a </a:t>
            </a:r>
            <a:r>
              <a:rPr lang="en-US" b="1" dirty="0" smtClean="0">
                <a:latin typeface="Garamond-BoldCondensed"/>
              </a:rPr>
              <a:t>31-year-old</a:t>
            </a:r>
            <a:r>
              <a:rPr lang="cs-CZ" b="1" dirty="0" smtClean="0">
                <a:latin typeface="Garamond-BoldCondensed"/>
              </a:rPr>
              <a:t> </a:t>
            </a:r>
            <a:r>
              <a:rPr lang="en-US" b="1" dirty="0" smtClean="0">
                <a:latin typeface="Garamond-BoldCondensed"/>
              </a:rPr>
              <a:t>Healthy </a:t>
            </a:r>
            <a:r>
              <a:rPr lang="en-US" b="1" dirty="0">
                <a:latin typeface="Garamond-BoldCondensed"/>
              </a:rPr>
              <a:t>Female in a 10km Fun </a:t>
            </a:r>
            <a:r>
              <a:rPr lang="en-US" b="1" dirty="0" smtClean="0">
                <a:latin typeface="Garamond-BoldCondensed"/>
              </a:rPr>
              <a:t>Run</a:t>
            </a:r>
            <a:r>
              <a:rPr lang="cs-CZ" b="1" dirty="0" smtClean="0">
                <a:latin typeface="Garamond-BoldCondensed"/>
              </a:rPr>
              <a:t>. </a:t>
            </a:r>
            <a:r>
              <a:rPr lang="cs-CZ" sz="1600" dirty="0" err="1" smtClean="0">
                <a:latin typeface="Garamond-BookCondensed"/>
              </a:rPr>
              <a:t>American</a:t>
            </a:r>
            <a:r>
              <a:rPr lang="cs-CZ" sz="1600" dirty="0" smtClean="0">
                <a:latin typeface="Garamond-BookCondensed"/>
              </a:rPr>
              <a:t> Medical </a:t>
            </a:r>
            <a:r>
              <a:rPr lang="cs-CZ" sz="1600" dirty="0" err="1" smtClean="0">
                <a:latin typeface="Garamond-BookCondensed"/>
              </a:rPr>
              <a:t>Athletic</a:t>
            </a:r>
            <a:r>
              <a:rPr lang="cs-CZ" sz="1600" dirty="0" smtClean="0">
                <a:latin typeface="Garamond-BookCondensed"/>
              </a:rPr>
              <a:t> </a:t>
            </a:r>
            <a:r>
              <a:rPr lang="cs-CZ" sz="1600" dirty="0" err="1" smtClean="0">
                <a:latin typeface="Garamond-BookCondensed"/>
              </a:rPr>
              <a:t>Association</a:t>
            </a:r>
            <a:r>
              <a:rPr lang="cs-CZ" sz="1600" dirty="0" smtClean="0">
                <a:latin typeface="Garamond-BookCondensed"/>
              </a:rPr>
              <a:t> Journal, 2012. </a:t>
            </a:r>
          </a:p>
          <a:p>
            <a:r>
              <a:rPr lang="cs-CZ" sz="2000" dirty="0" smtClean="0">
                <a:solidFill>
                  <a:srgbClr val="7030A0"/>
                </a:solidFill>
                <a:latin typeface="Garamond-BookCondensed"/>
              </a:rPr>
              <a:t>Kolaps 31 leté ženy (bez </a:t>
            </a:r>
            <a:r>
              <a:rPr lang="cs-CZ" sz="2000" dirty="0" err="1">
                <a:solidFill>
                  <a:srgbClr val="7030A0"/>
                </a:solidFill>
                <a:latin typeface="Garamond-BookCondensed"/>
              </a:rPr>
              <a:t>prevent</a:t>
            </a:r>
            <a:r>
              <a:rPr lang="cs-CZ" sz="2000" dirty="0">
                <a:solidFill>
                  <a:srgbClr val="7030A0"/>
                </a:solidFill>
                <a:latin typeface="Garamond-BookCondensed"/>
              </a:rPr>
              <a:t>. </a:t>
            </a:r>
            <a:r>
              <a:rPr lang="cs-CZ" sz="2000" dirty="0" smtClean="0">
                <a:solidFill>
                  <a:srgbClr val="7030A0"/>
                </a:solidFill>
                <a:latin typeface="Garamond-BookCondensed"/>
              </a:rPr>
              <a:t>prohlídky) 10 m za cílem 10 km běhu</a:t>
            </a:r>
          </a:p>
          <a:p>
            <a:r>
              <a:rPr lang="cs-CZ" sz="2000" dirty="0" smtClean="0">
                <a:solidFill>
                  <a:srgbClr val="0066FF"/>
                </a:solidFill>
                <a:latin typeface="Garamond-BookCondensed"/>
              </a:rPr>
              <a:t>Resuscitace + za 3 min Automatický Externí Defibrilátor:</a:t>
            </a:r>
          </a:p>
          <a:p>
            <a:r>
              <a:rPr lang="cs-CZ" sz="2000" dirty="0" smtClean="0">
                <a:latin typeface="Garamond-BookCondensed"/>
              </a:rPr>
              <a:t>Fibrilace komor </a:t>
            </a:r>
            <a:r>
              <a:rPr lang="cs-CZ" sz="2000" dirty="0" smtClean="0">
                <a:solidFill>
                  <a:srgbClr val="0066FF"/>
                </a:solidFill>
                <a:latin typeface="Calibri" panose="020F0502020204030204" pitchFamily="34" charset="0"/>
              </a:rPr>
              <a:t>→ </a:t>
            </a:r>
            <a:r>
              <a:rPr lang="cs-CZ" sz="2000" dirty="0" smtClean="0">
                <a:solidFill>
                  <a:srgbClr val="0066FF"/>
                </a:solidFill>
                <a:latin typeface="Garamond-BookCondensed"/>
              </a:rPr>
              <a:t>defibrilace </a:t>
            </a:r>
            <a:r>
              <a:rPr lang="cs-CZ" sz="2000" dirty="0" smtClean="0">
                <a:solidFill>
                  <a:srgbClr val="FF0000"/>
                </a:solidFill>
                <a:latin typeface="Garamond-BookCondensed"/>
              </a:rPr>
              <a:t>(1 </a:t>
            </a:r>
            <a:r>
              <a:rPr lang="cs-CZ" sz="2000" dirty="0" err="1" smtClean="0">
                <a:solidFill>
                  <a:srgbClr val="FF0000"/>
                </a:solidFill>
                <a:latin typeface="Garamond-BookCondensed"/>
              </a:rPr>
              <a:t>el.šok</a:t>
            </a:r>
            <a:r>
              <a:rPr lang="cs-CZ" sz="2000" dirty="0" smtClean="0">
                <a:solidFill>
                  <a:srgbClr val="FF0000"/>
                </a:solidFill>
                <a:latin typeface="Garamond-BookCondensed"/>
              </a:rPr>
              <a:t>) </a:t>
            </a:r>
            <a:r>
              <a:rPr lang="cs-CZ" sz="2000" dirty="0">
                <a:solidFill>
                  <a:srgbClr val="009900"/>
                </a:solidFill>
                <a:latin typeface="Calibri" panose="020F0502020204030204" pitchFamily="34" charset="0"/>
              </a:rPr>
              <a:t>→</a:t>
            </a:r>
            <a:r>
              <a:rPr lang="cs-CZ" sz="2000" dirty="0" smtClean="0">
                <a:solidFill>
                  <a:srgbClr val="009900"/>
                </a:solidFill>
                <a:latin typeface="Garamond-BookCondensed"/>
              </a:rPr>
              <a:t> obnovení </a:t>
            </a:r>
            <a:r>
              <a:rPr lang="cs-CZ" sz="2000" dirty="0" err="1" smtClean="0">
                <a:solidFill>
                  <a:srgbClr val="009900"/>
                </a:solidFill>
                <a:latin typeface="Garamond-BookCondensed"/>
              </a:rPr>
              <a:t>pravid</a:t>
            </a:r>
            <a:r>
              <a:rPr lang="cs-CZ" sz="2000" dirty="0" smtClean="0">
                <a:solidFill>
                  <a:srgbClr val="009900"/>
                </a:solidFill>
                <a:latin typeface="Garamond-BookCondensed"/>
              </a:rPr>
              <a:t>. el. aktivity srdce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0" t="7038" b="29623"/>
          <a:stretch/>
        </p:blipFill>
        <p:spPr>
          <a:xfrm>
            <a:off x="4395736" y="2924944"/>
            <a:ext cx="4452570" cy="1872208"/>
          </a:xfrm>
          <a:prstGeom prst="rect">
            <a:avLst/>
          </a:prstGeom>
        </p:spPr>
      </p:pic>
      <p:cxnSp>
        <p:nvCxnSpPr>
          <p:cNvPr id="17" name="Přímá spojnice se šipkou 16"/>
          <p:cNvCxnSpPr/>
          <p:nvPr/>
        </p:nvCxnSpPr>
        <p:spPr bwMode="auto">
          <a:xfrm flipH="1">
            <a:off x="2547454" y="2166939"/>
            <a:ext cx="1304466" cy="169410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ovéPole 22"/>
          <p:cNvSpPr txBox="1"/>
          <p:nvPr/>
        </p:nvSpPr>
        <p:spPr>
          <a:xfrm>
            <a:off x="6806862" y="5013176"/>
            <a:ext cx="2084587" cy="954107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u="sng" dirty="0" smtClean="0">
                <a:solidFill>
                  <a:srgbClr val="009900"/>
                </a:solidFill>
              </a:rPr>
              <a:t>Prevence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err="1" smtClean="0">
                <a:solidFill>
                  <a:srgbClr val="009900"/>
                </a:solidFill>
              </a:rPr>
              <a:t>screening</a:t>
            </a:r>
            <a:r>
              <a:rPr lang="cs-CZ" dirty="0" smtClean="0">
                <a:solidFill>
                  <a:srgbClr val="009900"/>
                </a:solidFill>
              </a:rPr>
              <a:t> EKG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err="1" smtClean="0">
                <a:solidFill>
                  <a:srgbClr val="009900"/>
                </a:solidFill>
              </a:rPr>
              <a:t>remineralizace</a:t>
            </a:r>
            <a:endParaRPr lang="cs-CZ" dirty="0">
              <a:solidFill>
                <a:srgbClr val="0099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85875" y="110047"/>
            <a:ext cx="8602959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Běh </a:t>
            </a:r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s minimálním rizikem poškození zdraví</a:t>
            </a:r>
          </a:p>
        </p:txBody>
      </p:sp>
    </p:spTree>
    <p:extLst>
      <p:ext uri="{BB962C8B-B14F-4D97-AF65-F5344CB8AC3E}">
        <p14:creationId xmlns:p14="http://schemas.microsoft.com/office/powerpoint/2010/main" val="23570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Srdc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339725"/>
            <a:ext cx="3244850" cy="4437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7" descr="sejmout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322513"/>
            <a:ext cx="290353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ER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2322513"/>
            <a:ext cx="2660650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635000" y="382588"/>
            <a:ext cx="1944688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RIZIKO</a:t>
            </a:r>
            <a:endParaRPr lang="cs-CZ" altLang="cs-CZ" sz="2400" b="1"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selhání oslabeného srdce</a:t>
            </a:r>
            <a:endParaRPr lang="en-GB" altLang="cs-CZ" sz="2400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6383338" y="198438"/>
            <a:ext cx="21907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009900"/>
                </a:solidFill>
              </a:rPr>
              <a:t>preventivní lékařská prohlídka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009900"/>
                </a:solidFill>
              </a:rPr>
              <a:t>se zátěžovým EKG testem</a:t>
            </a:r>
            <a:endParaRPr lang="en-GB" altLang="cs-CZ" sz="240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785225" cy="503237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z="2400" smtClean="0">
                <a:solidFill>
                  <a:schemeClr val="tx1"/>
                </a:solidFill>
              </a:rPr>
              <a:t>RIZIKA TRAUMAT A MIKROTRAUMAT</a:t>
            </a:r>
            <a:endParaRPr lang="en-GB" altLang="cs-CZ" sz="2400" smtClean="0">
              <a:solidFill>
                <a:schemeClr val="tx1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42988" y="2384425"/>
            <a:ext cx="7058025" cy="1293813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cap="all" dirty="0" smtClean="0">
                <a:solidFill>
                  <a:srgbClr val="0066FF"/>
                </a:solidFill>
              </a:rPr>
              <a:t>ÚRAZY JINÉ</a:t>
            </a:r>
            <a:r>
              <a:rPr lang="en-GB" altLang="cs-CZ" sz="2400" cap="all" dirty="0" smtClean="0">
                <a:solidFill>
                  <a:srgbClr val="0066FF"/>
                </a:solidFill>
              </a:rPr>
              <a:t> </a:t>
            </a:r>
            <a:r>
              <a:rPr lang="en-GB" altLang="cs-CZ" sz="2400" cap="all" dirty="0" err="1" smtClean="0">
                <a:solidFill>
                  <a:srgbClr val="0066FF"/>
                </a:solidFill>
              </a:rPr>
              <a:t>části</a:t>
            </a:r>
            <a:r>
              <a:rPr lang="en-GB" altLang="cs-CZ" sz="2400" cap="all" dirty="0" smtClean="0">
                <a:solidFill>
                  <a:srgbClr val="0066FF"/>
                </a:solidFill>
              </a:rPr>
              <a:t> </a:t>
            </a:r>
            <a:r>
              <a:rPr lang="en-GB" altLang="cs-CZ" sz="2400" cap="all" dirty="0" err="1" smtClean="0">
                <a:solidFill>
                  <a:srgbClr val="0066FF"/>
                </a:solidFill>
              </a:rPr>
              <a:t>těla</a:t>
            </a:r>
            <a:r>
              <a:rPr lang="en-GB" altLang="cs-CZ" sz="2400" cap="all" dirty="0" smtClean="0">
                <a:solidFill>
                  <a:srgbClr val="0066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 smtClean="0">
                <a:solidFill>
                  <a:srgbClr val="0066FF"/>
                </a:solidFill>
              </a:rPr>
              <a:t> </a:t>
            </a:r>
            <a:r>
              <a:rPr lang="en-GB" altLang="cs-CZ" sz="1800" dirty="0" err="1" smtClean="0">
                <a:solidFill>
                  <a:srgbClr val="0066FF"/>
                </a:solidFill>
              </a:rPr>
              <a:t>bodné</a:t>
            </a:r>
            <a:r>
              <a:rPr lang="cs-CZ" altLang="cs-CZ" sz="1800" dirty="0" smtClean="0">
                <a:solidFill>
                  <a:srgbClr val="0066FF"/>
                </a:solidFill>
              </a:rPr>
              <a:t> – </a:t>
            </a:r>
            <a:r>
              <a:rPr lang="en-GB" altLang="cs-CZ" sz="1800" dirty="0" err="1" smtClean="0">
                <a:solidFill>
                  <a:srgbClr val="0066FF"/>
                </a:solidFill>
              </a:rPr>
              <a:t>tržné</a:t>
            </a:r>
            <a:r>
              <a:rPr lang="cs-CZ" altLang="cs-CZ" sz="1800" dirty="0" smtClean="0">
                <a:solidFill>
                  <a:srgbClr val="0066FF"/>
                </a:solidFill>
              </a:rPr>
              <a:t> rány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 smtClean="0">
                <a:solidFill>
                  <a:srgbClr val="0066FF"/>
                </a:solidFill>
              </a:rPr>
              <a:t> </a:t>
            </a:r>
            <a:r>
              <a:rPr lang="en-GB" altLang="cs-CZ" sz="1800" dirty="0" err="1" smtClean="0">
                <a:solidFill>
                  <a:srgbClr val="0066FF"/>
                </a:solidFill>
              </a:rPr>
              <a:t>zhmožděn</a:t>
            </a:r>
            <a:r>
              <a:rPr lang="cs-CZ" altLang="cs-CZ" sz="1800" dirty="0" smtClean="0">
                <a:solidFill>
                  <a:srgbClr val="0066FF"/>
                </a:solidFill>
              </a:rPr>
              <a:t>í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cs-CZ" sz="1800" dirty="0" err="1" smtClean="0"/>
              <a:t>nárazem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jiného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tělesa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nebo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na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těleso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při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pádu</a:t>
            </a:r>
            <a:r>
              <a:rPr lang="en-GB" altLang="cs-CZ" sz="1800" dirty="0" smtClean="0"/>
              <a:t>, </a:t>
            </a:r>
            <a:r>
              <a:rPr lang="en-GB" altLang="cs-CZ" sz="1800" dirty="0" err="1" smtClean="0"/>
              <a:t>uklouznutí</a:t>
            </a:r>
            <a:r>
              <a:rPr lang="en-GB" altLang="cs-CZ" sz="1800" dirty="0" smtClean="0"/>
              <a:t>, </a:t>
            </a:r>
            <a:r>
              <a:rPr lang="en-GB" altLang="cs-CZ" sz="1800" dirty="0" err="1" smtClean="0"/>
              <a:t>nárazu</a:t>
            </a:r>
            <a:endParaRPr lang="cs-CZ" altLang="cs-CZ" sz="1800" dirty="0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042988" y="1138238"/>
            <a:ext cx="7058025" cy="1016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cap="all" dirty="0" smtClean="0">
                <a:solidFill>
                  <a:srgbClr val="C00000"/>
                </a:solidFill>
              </a:rPr>
              <a:t>KOŽNÍ RÁNY</a:t>
            </a:r>
            <a:endParaRPr lang="en-GB" altLang="cs-CZ" sz="2400" cap="all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 smtClean="0">
                <a:solidFill>
                  <a:srgbClr val="C00000"/>
                </a:solidFill>
              </a:rPr>
              <a:t> </a:t>
            </a:r>
            <a:r>
              <a:rPr lang="en-GB" altLang="cs-CZ" sz="1800" dirty="0" err="1" smtClean="0">
                <a:solidFill>
                  <a:srgbClr val="C00000"/>
                </a:solidFill>
              </a:rPr>
              <a:t>otlaky</a:t>
            </a:r>
            <a:r>
              <a:rPr lang="cs-CZ" altLang="cs-CZ" sz="1800" dirty="0" smtClean="0">
                <a:solidFill>
                  <a:srgbClr val="C00000"/>
                </a:solidFill>
              </a:rPr>
              <a:t>, puchýře, </a:t>
            </a:r>
            <a:r>
              <a:rPr lang="en-GB" altLang="cs-CZ" sz="1800" dirty="0" err="1" smtClean="0">
                <a:solidFill>
                  <a:srgbClr val="C00000"/>
                </a:solidFill>
              </a:rPr>
              <a:t>oděrky</a:t>
            </a:r>
            <a:r>
              <a:rPr lang="cs-CZ" altLang="cs-CZ" sz="1800" dirty="0" smtClean="0">
                <a:solidFill>
                  <a:srgbClr val="C00000"/>
                </a:solidFill>
              </a:rPr>
              <a:t>, tržné a bodné rány (s i</a:t>
            </a:r>
            <a:r>
              <a:rPr lang="en-GB" altLang="cs-CZ" sz="1800" dirty="0" err="1" smtClean="0">
                <a:solidFill>
                  <a:srgbClr val="C00000"/>
                </a:solidFill>
              </a:rPr>
              <a:t>nfekc</a:t>
            </a:r>
            <a:r>
              <a:rPr lang="cs-CZ" altLang="cs-CZ" sz="1800" dirty="0" smtClean="0">
                <a:solidFill>
                  <a:srgbClr val="C00000"/>
                </a:solidFill>
              </a:rPr>
              <a:t>í –</a:t>
            </a:r>
            <a:r>
              <a:rPr lang="en-GB" altLang="cs-CZ" sz="1800" dirty="0" smtClean="0">
                <a:solidFill>
                  <a:srgbClr val="C00000"/>
                </a:solidFill>
              </a:rPr>
              <a:t> </a:t>
            </a:r>
            <a:r>
              <a:rPr lang="en-GB" altLang="cs-CZ" sz="1800" dirty="0" err="1" smtClean="0">
                <a:solidFill>
                  <a:srgbClr val="C00000"/>
                </a:solidFill>
              </a:rPr>
              <a:t>zánět</a:t>
            </a:r>
            <a:r>
              <a:rPr lang="cs-CZ" altLang="cs-CZ" sz="1800" dirty="0" err="1" smtClean="0">
                <a:solidFill>
                  <a:srgbClr val="C00000"/>
                </a:solidFill>
              </a:rPr>
              <a:t>em</a:t>
            </a:r>
            <a:r>
              <a:rPr lang="cs-CZ" altLang="cs-CZ" sz="1800" dirty="0" smtClean="0">
                <a:solidFill>
                  <a:srgbClr val="C00000"/>
                </a:solidFill>
              </a:rPr>
              <a:t>)</a:t>
            </a:r>
            <a:r>
              <a:rPr lang="en-GB" altLang="cs-CZ" sz="1800" dirty="0" smtClean="0">
                <a:solidFill>
                  <a:srgbClr val="C00000"/>
                </a:solidFill>
              </a:rPr>
              <a:t> </a:t>
            </a:r>
            <a:endParaRPr lang="cs-CZ" altLang="cs-CZ" sz="1800" dirty="0" smtClean="0">
              <a:solidFill>
                <a:srgbClr val="C0000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1800" dirty="0" smtClean="0"/>
              <a:t> </a:t>
            </a:r>
            <a:r>
              <a:rPr lang="en-GB" altLang="cs-CZ" sz="1800" dirty="0" err="1" smtClean="0"/>
              <a:t>nohou</a:t>
            </a:r>
            <a:r>
              <a:rPr lang="cs-CZ" altLang="cs-CZ" sz="1800" dirty="0" smtClean="0"/>
              <a:t>, </a:t>
            </a:r>
            <a:r>
              <a:rPr lang="en-GB" altLang="cs-CZ" sz="1800" dirty="0" err="1" smtClean="0"/>
              <a:t>vnitřních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stran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stehen</a:t>
            </a:r>
            <a:r>
              <a:rPr lang="cs-CZ" altLang="cs-CZ" sz="1800" dirty="0" smtClean="0"/>
              <a:t>, </a:t>
            </a:r>
            <a:r>
              <a:rPr lang="en-GB" altLang="cs-CZ" sz="1800" dirty="0" err="1" smtClean="0"/>
              <a:t>podpaží</a:t>
            </a:r>
            <a:r>
              <a:rPr lang="cs-CZ" altLang="cs-CZ" sz="1800" dirty="0" smtClean="0"/>
              <a:t>, </a:t>
            </a:r>
            <a:r>
              <a:rPr lang="en-GB" altLang="cs-CZ" sz="1800" dirty="0" err="1" smtClean="0"/>
              <a:t>prsních</a:t>
            </a:r>
            <a:r>
              <a:rPr lang="en-GB" altLang="cs-CZ" sz="1800" dirty="0" smtClean="0"/>
              <a:t> </a:t>
            </a:r>
            <a:r>
              <a:rPr lang="en-GB" altLang="cs-CZ" sz="1800" dirty="0" err="1" smtClean="0"/>
              <a:t>bradavek</a:t>
            </a:r>
            <a:endParaRPr lang="cs-CZ" altLang="cs-CZ" sz="1800" dirty="0" smtClean="0"/>
          </a:p>
        </p:txBody>
      </p:sp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1042988" y="3908425"/>
            <a:ext cx="7058025" cy="12001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cap="all" dirty="0" smtClean="0">
                <a:solidFill>
                  <a:srgbClr val="002060"/>
                </a:solidFill>
              </a:rPr>
              <a:t>TRAUMATA A MIKROTRAUMATA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cap="all" dirty="0" smtClean="0">
                <a:solidFill>
                  <a:srgbClr val="002060"/>
                </a:solidFill>
              </a:rPr>
              <a:t>POHYBOVÉHO APARÁTU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cap="all" dirty="0" err="1" smtClean="0">
                <a:solidFill>
                  <a:srgbClr val="002060"/>
                </a:solidFill>
              </a:rPr>
              <a:t>dolNÍCH</a:t>
            </a:r>
            <a:r>
              <a:rPr lang="cs-CZ" altLang="cs-CZ" sz="2400" cap="all" dirty="0" smtClean="0">
                <a:solidFill>
                  <a:srgbClr val="002060"/>
                </a:solidFill>
              </a:rPr>
              <a:t> </a:t>
            </a:r>
            <a:r>
              <a:rPr lang="cs-CZ" altLang="cs-CZ" sz="2400" cap="all" dirty="0" err="1" smtClean="0">
                <a:solidFill>
                  <a:srgbClr val="002060"/>
                </a:solidFill>
              </a:rPr>
              <a:t>končETIN</a:t>
            </a:r>
            <a:endParaRPr lang="cs-CZ" altLang="cs-CZ" sz="2400" cap="all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4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3566"/>
          <a:stretch/>
        </p:blipFill>
        <p:spPr>
          <a:xfrm>
            <a:off x="363245" y="4456945"/>
            <a:ext cx="8204907" cy="2265437"/>
          </a:xfrm>
          <a:prstGeom prst="rect">
            <a:avLst/>
          </a:prstGeom>
        </p:spPr>
      </p:pic>
      <p:sp>
        <p:nvSpPr>
          <p:cNvPr id="4" name="TextovéPole 3">
            <a:hlinkClick r:id="rId3"/>
          </p:cNvPr>
          <p:cNvSpPr txBox="1"/>
          <p:nvPr/>
        </p:nvSpPr>
        <p:spPr>
          <a:xfrm>
            <a:off x="6717433" y="5608736"/>
            <a:ext cx="220905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VIDEO</a:t>
            </a:r>
          </a:p>
          <a:p>
            <a:pPr algn="ctr"/>
            <a:r>
              <a:rPr lang="cs-CZ" sz="1400" dirty="0" smtClean="0"/>
              <a:t>Řešení pádu na běhátku</a:t>
            </a:r>
            <a:endParaRPr lang="cs-CZ" sz="1400" dirty="0"/>
          </a:p>
        </p:txBody>
      </p:sp>
      <p:sp>
        <p:nvSpPr>
          <p:cNvPr id="5" name="TextovéPole 4">
            <a:hlinkClick r:id="rId4"/>
          </p:cNvPr>
          <p:cNvSpPr txBox="1"/>
          <p:nvPr/>
        </p:nvSpPr>
        <p:spPr>
          <a:xfrm>
            <a:off x="7270303" y="6165304"/>
            <a:ext cx="1656184" cy="523220"/>
          </a:xfrm>
          <a:prstGeom prst="rect">
            <a:avLst/>
          </a:prstGeom>
          <a:solidFill>
            <a:srgbClr val="FFFF00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VIDEO</a:t>
            </a:r>
          </a:p>
          <a:p>
            <a:pPr algn="ctr"/>
            <a:r>
              <a:rPr lang="cs-CZ" sz="1400" dirty="0" smtClean="0"/>
              <a:t>Psí běhátka</a:t>
            </a:r>
            <a:endParaRPr lang="cs-CZ" sz="1400" dirty="0"/>
          </a:p>
        </p:txBody>
      </p:sp>
      <p:sp>
        <p:nvSpPr>
          <p:cNvPr id="6" name="TextovéPole 5">
            <a:hlinkClick r:id="rId5"/>
          </p:cNvPr>
          <p:cNvSpPr txBox="1"/>
          <p:nvPr/>
        </p:nvSpPr>
        <p:spPr>
          <a:xfrm>
            <a:off x="3390734" y="4233297"/>
            <a:ext cx="2177498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VIDEO</a:t>
            </a:r>
          </a:p>
          <a:p>
            <a:pPr algn="ctr"/>
            <a:r>
              <a:rPr lang="cs-CZ" sz="1600" dirty="0" smtClean="0"/>
              <a:t>Pády na běhátku</a:t>
            </a:r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>
            <a:off x="323528" y="230098"/>
            <a:ext cx="8602959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Běh </a:t>
            </a:r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s minimálním rizikem poškození zdraví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7544" y="414311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C00000"/>
                </a:solidFill>
              </a:rPr>
              <a:t>… a na běhátku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00409"/>
            <a:ext cx="3970706" cy="262677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23528" y="711868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00000"/>
                </a:solidFill>
              </a:rPr>
              <a:t>Rizika pádů a úrazů při běhu venku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63245" y="3722896"/>
            <a:ext cx="40673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foto: Martin </a:t>
            </a:r>
            <a:r>
              <a:rPr lang="cs-CZ" sz="800" dirty="0" err="1" smtClean="0"/>
              <a:t>Symon</a:t>
            </a:r>
            <a:r>
              <a:rPr lang="cs-CZ" sz="800" dirty="0"/>
              <a:t> (https://www.behej.com/</a:t>
            </a:r>
            <a:r>
              <a:rPr lang="cs-CZ" sz="800" dirty="0" err="1"/>
              <a:t>clanek</a:t>
            </a:r>
            <a:r>
              <a:rPr lang="cs-CZ" sz="800" dirty="0"/>
              <a:t>/2103-beh-pro-manazery-take-pady-patri-k-behu) 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62" y="1100409"/>
            <a:ext cx="3943590" cy="2622487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4479483" y="3722896"/>
            <a:ext cx="44246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Foto: Kuba </a:t>
            </a:r>
            <a:r>
              <a:rPr lang="cs-CZ" sz="800" dirty="0" err="1"/>
              <a:t>Rozboud</a:t>
            </a:r>
            <a:r>
              <a:rPr lang="cs-CZ" sz="800" dirty="0"/>
              <a:t>, 2014 (http://www.houstka.com/</a:t>
            </a:r>
            <a:r>
              <a:rPr lang="cs-CZ" sz="800" dirty="0" err="1"/>
              <a:t>home</a:t>
            </a:r>
            <a:r>
              <a:rPr lang="cs-CZ" sz="800" dirty="0"/>
              <a:t>/2014/</a:t>
            </a:r>
            <a:r>
              <a:rPr lang="cs-CZ" sz="800" dirty="0" err="1"/>
              <a:t>prvni</a:t>
            </a:r>
            <a:r>
              <a:rPr lang="cs-CZ" sz="800" dirty="0"/>
              <a:t>-kolo-</a:t>
            </a:r>
            <a:r>
              <a:rPr lang="cs-CZ" sz="800" dirty="0" err="1"/>
              <a:t>zavod</a:t>
            </a:r>
            <a:r>
              <a:rPr lang="cs-CZ" sz="800" dirty="0"/>
              <a:t>-</a:t>
            </a:r>
            <a:r>
              <a:rPr lang="cs-CZ" sz="800" dirty="0" err="1"/>
              <a:t>pipravek</a:t>
            </a:r>
            <a:r>
              <a:rPr lang="cs-CZ" sz="800" dirty="0"/>
              <a:t>/) </a:t>
            </a:r>
          </a:p>
        </p:txBody>
      </p:sp>
    </p:spTree>
    <p:extLst>
      <p:ext uri="{BB962C8B-B14F-4D97-AF65-F5344CB8AC3E}">
        <p14:creationId xmlns:p14="http://schemas.microsoft.com/office/powerpoint/2010/main" val="33888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56940" y="465064"/>
            <a:ext cx="5063132" cy="436809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cs-CZ" sz="1800" b="0" dirty="0">
                <a:latin typeface="Calibri" panose="020F0502020204030204" pitchFamily="34" charset="0"/>
              </a:rPr>
              <a:t>SPECIÁLNÍ TRAUMATOLOGIE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Distorze hlezna s poškozením </a:t>
            </a:r>
            <a:r>
              <a:rPr lang="cs-CZ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vazů </a:t>
            </a:r>
          </a:p>
          <a:p>
            <a:pPr>
              <a:lnSpc>
                <a:spcPct val="100000"/>
              </a:lnSpc>
            </a:pPr>
            <a:r>
              <a:rPr lang="cs-CZ" sz="1800" b="0" u="sng" dirty="0" smtClean="0">
                <a:latin typeface="Calibri" panose="020F0502020204030204" pitchFamily="34" charset="0"/>
              </a:rPr>
              <a:t>Příznaky</a:t>
            </a:r>
            <a:r>
              <a:rPr lang="cs-CZ" sz="1800" b="0" u="sng" dirty="0">
                <a:latin typeface="Calibri" panose="020F0502020204030204" pitchFamily="34" charset="0"/>
              </a:rPr>
              <a:t>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Bolest, otok, krevní výron (přetržení cévy – vazu)</a:t>
            </a:r>
          </a:p>
          <a:p>
            <a:pPr>
              <a:lnSpc>
                <a:spcPct val="100000"/>
              </a:lnSpc>
            </a:pPr>
            <a:r>
              <a:rPr lang="cs-CZ" sz="1800" b="0" u="sng" dirty="0">
                <a:latin typeface="Calibri" panose="020F0502020204030204" pitchFamily="34" charset="0"/>
              </a:rPr>
              <a:t>1. pomoc: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Stlačení, znehybnění, chlazení, zvýšená poloha v pasivní dorzální flexi, další diagnostika, léčba, …</a:t>
            </a:r>
          </a:p>
          <a:p>
            <a:pPr>
              <a:lnSpc>
                <a:spcPct val="100000"/>
              </a:lnSpc>
            </a:pPr>
            <a:r>
              <a:rPr lang="cs-CZ" sz="1800" b="0" u="sng" dirty="0">
                <a:latin typeface="Calibri" panose="020F0502020204030204" pitchFamily="34" charset="0"/>
              </a:rPr>
              <a:t>Prevence: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Posilovací </a:t>
            </a: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cvičení vazů nohy a šlach (svalů) pro pohyby nohy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Propriocepční</a:t>
            </a: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 cvičení, balanční </a:t>
            </a:r>
            <a:r>
              <a:rPr 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cvičení</a:t>
            </a:r>
            <a:endParaRPr lang="cs-CZ" sz="1800" b="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805118" y="668075"/>
            <a:ext cx="11370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900" b="0" dirty="0">
                <a:hlinkClick r:id="rId2"/>
              </a:rPr>
              <a:t>Funkční anatomie hlezna (video)</a:t>
            </a:r>
            <a:endParaRPr lang="cs-CZ" sz="900" b="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264807" y="452623"/>
            <a:ext cx="430730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Calibri" panose="020F0502020204030204" pitchFamily="34" charset="0"/>
              </a:rPr>
              <a:t>Hlezenní kloub (</a:t>
            </a:r>
            <a:r>
              <a:rPr lang="cs-CZ" sz="1000" dirty="0" err="1">
                <a:latin typeface="Calibri" panose="020F0502020204030204" pitchFamily="34" charset="0"/>
              </a:rPr>
              <a:t>articulatio</a:t>
            </a:r>
            <a:r>
              <a:rPr lang="cs-CZ" sz="1000" dirty="0">
                <a:latin typeface="Calibri" panose="020F0502020204030204" pitchFamily="34" charset="0"/>
              </a:rPr>
              <a:t> </a:t>
            </a:r>
            <a:r>
              <a:rPr lang="cs-CZ" sz="1000" dirty="0" err="1">
                <a:latin typeface="Calibri" panose="020F0502020204030204" pitchFamily="34" charset="0"/>
              </a:rPr>
              <a:t>talo-cruralis</a:t>
            </a:r>
            <a:r>
              <a:rPr lang="cs-CZ" sz="1000" dirty="0">
                <a:latin typeface="Calibri" panose="020F0502020204030204" pitchFamily="34" charset="0"/>
              </a:rPr>
              <a:t> – ATC) = spojení </a:t>
            </a:r>
            <a:r>
              <a:rPr lang="cs-CZ" sz="1000" dirty="0" err="1">
                <a:latin typeface="Calibri" panose="020F0502020204030204" pitchFamily="34" charset="0"/>
              </a:rPr>
              <a:t>tibie</a:t>
            </a:r>
            <a:r>
              <a:rPr lang="cs-CZ" sz="1000" dirty="0">
                <a:latin typeface="Calibri" panose="020F0502020204030204" pitchFamily="34" charset="0"/>
              </a:rPr>
              <a:t>-hlezna s </a:t>
            </a:r>
            <a:r>
              <a:rPr lang="cs-CZ" sz="1000" dirty="0" err="1">
                <a:latin typeface="Calibri" panose="020F0502020204030204" pitchFamily="34" charset="0"/>
              </a:rPr>
              <a:t>talem</a:t>
            </a:r>
            <a:endParaRPr lang="cs-CZ" sz="1000" dirty="0">
              <a:latin typeface="Calibri" panose="020F0502020204030204" pitchFamily="34" charset="0"/>
            </a:endParaRPr>
          </a:p>
          <a:p>
            <a:r>
              <a:rPr lang="cs-CZ" sz="1000" dirty="0">
                <a:latin typeface="Calibri" panose="020F0502020204030204" pitchFamily="34" charset="0"/>
              </a:rPr>
              <a:t>Vnitřní kotník (</a:t>
            </a:r>
            <a:r>
              <a:rPr lang="cs-CZ" sz="1000" dirty="0" err="1">
                <a:latin typeface="Calibri" panose="020F0502020204030204" pitchFamily="34" charset="0"/>
              </a:rPr>
              <a:t>malleolus</a:t>
            </a:r>
            <a:r>
              <a:rPr lang="cs-CZ" sz="1000" dirty="0">
                <a:latin typeface="Calibri" panose="020F0502020204030204" pitchFamily="34" charset="0"/>
              </a:rPr>
              <a:t> </a:t>
            </a:r>
            <a:r>
              <a:rPr lang="cs-CZ" sz="1000" dirty="0" err="1">
                <a:latin typeface="Calibri" panose="020F0502020204030204" pitchFamily="34" charset="0"/>
              </a:rPr>
              <a:t>medialis</a:t>
            </a:r>
            <a:r>
              <a:rPr lang="cs-CZ" sz="1000" dirty="0">
                <a:latin typeface="Calibri" panose="020F0502020204030204" pitchFamily="34" charset="0"/>
              </a:rPr>
              <a:t>) = výběžek na holenní kosti</a:t>
            </a:r>
          </a:p>
          <a:p>
            <a:r>
              <a:rPr lang="cs-CZ" sz="1000" dirty="0">
                <a:latin typeface="Calibri" panose="020F0502020204030204" pitchFamily="34" charset="0"/>
              </a:rPr>
              <a:t>Zevní kotník (</a:t>
            </a:r>
            <a:r>
              <a:rPr lang="cs-CZ" sz="1000" dirty="0" err="1">
                <a:latin typeface="Calibri" panose="020F0502020204030204" pitchFamily="34" charset="0"/>
              </a:rPr>
              <a:t>malleolus</a:t>
            </a:r>
            <a:r>
              <a:rPr lang="cs-CZ" sz="1000" dirty="0">
                <a:latin typeface="Calibri" panose="020F0502020204030204" pitchFamily="34" charset="0"/>
              </a:rPr>
              <a:t> </a:t>
            </a:r>
            <a:r>
              <a:rPr lang="cs-CZ" sz="1000" dirty="0" err="1">
                <a:latin typeface="Calibri" panose="020F0502020204030204" pitchFamily="34" charset="0"/>
              </a:rPr>
              <a:t>lateralis</a:t>
            </a:r>
            <a:r>
              <a:rPr lang="cs-CZ" sz="1000" dirty="0">
                <a:latin typeface="Calibri" panose="020F0502020204030204" pitchFamily="34" charset="0"/>
              </a:rPr>
              <a:t>) = výběžek na lýtkové kosti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dirty="0">
                <a:solidFill>
                  <a:schemeClr val="accent2"/>
                </a:solidFill>
                <a:latin typeface="Calibri" panose="020F0502020204030204" pitchFamily="34" charset="0"/>
              </a:rPr>
              <a:t>PŘI BĚHU</a:t>
            </a:r>
            <a:endParaRPr lang="en-GB" altLang="cs-CZ" sz="1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0" r="4722"/>
          <a:stretch/>
        </p:blipFill>
        <p:spPr>
          <a:xfrm>
            <a:off x="232307" y="3571469"/>
            <a:ext cx="1096035" cy="1441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r="4921"/>
          <a:stretch/>
        </p:blipFill>
        <p:spPr>
          <a:xfrm>
            <a:off x="2123727" y="5426448"/>
            <a:ext cx="1954223" cy="132743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t="11963" r="9932" b="5807"/>
          <a:stretch/>
        </p:blipFill>
        <p:spPr>
          <a:xfrm>
            <a:off x="232307" y="5426447"/>
            <a:ext cx="1819413" cy="130909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688959" y="6241907"/>
            <a:ext cx="145900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400" b="0" dirty="0">
                <a:solidFill>
                  <a:srgbClr val="00B050"/>
                </a:solidFill>
                <a:latin typeface="Calibri" panose="020F0502020204030204" pitchFamily="34" charset="0"/>
                <a:hlinkClick r:id="rId6"/>
              </a:rPr>
              <a:t>Tejpink hlezna (video)</a:t>
            </a:r>
            <a:endParaRPr lang="cs-CZ" sz="1400" b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t="38196" r="22609" b="5971"/>
          <a:stretch/>
        </p:blipFill>
        <p:spPr>
          <a:xfrm>
            <a:off x="4145266" y="4845595"/>
            <a:ext cx="1476378" cy="1920726"/>
          </a:xfrm>
          <a:prstGeom prst="rect">
            <a:avLst/>
          </a:prstGeom>
        </p:spPr>
      </p:pic>
      <p:pic>
        <p:nvPicPr>
          <p:cNvPr id="16" name="Obrázek 15">
            <a:hlinkClick r:id="rId8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r="15354" b="12639"/>
          <a:stretch/>
        </p:blipFill>
        <p:spPr>
          <a:xfrm>
            <a:off x="1430699" y="3600746"/>
            <a:ext cx="2647252" cy="169524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51" y="1124743"/>
            <a:ext cx="3534613" cy="50120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127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13" y="1718085"/>
            <a:ext cx="2384062" cy="17880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158900" y="476672"/>
            <a:ext cx="4989164" cy="48013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0" dirty="0">
                <a:latin typeface="Calibri" panose="020F0502020204030204" pitchFamily="34" charset="0"/>
              </a:rPr>
              <a:t>SPECIÁLNÍ TRAUMATOLOGIE</a:t>
            </a:r>
          </a:p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Natažení / natržení / přetržení Achillovy šlachy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Příčiny (prevence = odstranění příčin):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Špatný pohyb – natažení velkého rozsahu / ↑ síla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Zkrácená / oslabená šlacha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Bolest, (nerovnost)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1. pomoc: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Znehybnění, chlazení, 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K lékaři - další diagnostika, léčba (operace),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Rehabilitace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Posilovací a protahovací cvičení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Tejpink</a:t>
            </a:r>
            <a:endParaRPr lang="cs-CZ" b="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4" y="3614507"/>
            <a:ext cx="1036621" cy="13772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8182" b="25325"/>
          <a:stretch/>
        </p:blipFill>
        <p:spPr>
          <a:xfrm>
            <a:off x="3486832" y="5264414"/>
            <a:ext cx="2601502" cy="134188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067" y="4493658"/>
            <a:ext cx="1579508" cy="2101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r="13730"/>
          <a:stretch/>
        </p:blipFill>
        <p:spPr>
          <a:xfrm>
            <a:off x="3196150" y="1807803"/>
            <a:ext cx="1447857" cy="15449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9573" r="14807"/>
          <a:stretch/>
        </p:blipFill>
        <p:spPr>
          <a:xfrm>
            <a:off x="4412301" y="2553343"/>
            <a:ext cx="1676033" cy="14247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21" y="5100108"/>
            <a:ext cx="1230359" cy="1506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ovéPole 10"/>
          <p:cNvSpPr txBox="1"/>
          <p:nvPr/>
        </p:nvSpPr>
        <p:spPr>
          <a:xfrm>
            <a:off x="7662684" y="3676729"/>
            <a:ext cx="1238273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00" b="0" dirty="0">
                <a:solidFill>
                  <a:srgbClr val="00B050"/>
                </a:solidFill>
                <a:hlinkClick r:id="rId9"/>
              </a:rPr>
              <a:t>Tejpink Achillovy šlachy (video)</a:t>
            </a:r>
            <a:endParaRPr lang="cs-CZ" sz="1200" b="0" dirty="0">
              <a:solidFill>
                <a:srgbClr val="00B050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46" y="475993"/>
            <a:ext cx="2337346" cy="2006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dirty="0">
                <a:solidFill>
                  <a:schemeClr val="accent2"/>
                </a:solidFill>
                <a:latin typeface="Calibri" panose="020F0502020204030204" pitchFamily="34" charset="0"/>
              </a:rPr>
              <a:t>PŘI BĚHU</a:t>
            </a:r>
            <a:endParaRPr lang="en-GB" altLang="cs-CZ" sz="1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11837"/>
            <a:ext cx="3268147" cy="3252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5485993" y="3767387"/>
            <a:ext cx="316835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50" dirty="0"/>
              <a:t>https://www.studyblue.com/notes/note/n/muscles/deck/19117733</a:t>
            </a:r>
          </a:p>
        </p:txBody>
      </p:sp>
      <p:sp>
        <p:nvSpPr>
          <p:cNvPr id="5" name="Obdélník 4"/>
          <p:cNvSpPr/>
          <p:nvPr/>
        </p:nvSpPr>
        <p:spPr>
          <a:xfrm>
            <a:off x="683568" y="511837"/>
            <a:ext cx="4536504" cy="5632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0" dirty="0">
                <a:latin typeface="Calibri" panose="020F0502020204030204" pitchFamily="34" charset="0"/>
              </a:rPr>
              <a:t>SPECIÁLNÍ TRAUMATOLOGIE</a:t>
            </a:r>
          </a:p>
          <a:p>
            <a:r>
              <a:rPr lang="cs-CZ" dirty="0" smtClean="0">
                <a:solidFill>
                  <a:srgbClr val="C00000"/>
                </a:solidFill>
                <a:latin typeface="Calibri" panose="020F0502020204030204" pitchFamily="34" charset="0"/>
              </a:rPr>
              <a:t>Distenze a parciální ruptura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</a:rPr>
              <a:t>gastrocnemius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solidFill>
                  <a:srgbClr val="C00000"/>
                </a:solidFill>
                <a:latin typeface="Calibri" panose="020F0502020204030204" pitchFamily="34" charset="0"/>
              </a:rPr>
              <a:t>a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</a:rPr>
              <a:t>soleus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cs-CZ" b="0" u="sng" dirty="0">
                <a:latin typeface="Calibri" panose="020F0502020204030204" pitchFamily="34" charset="0"/>
              </a:rPr>
              <a:t>Příčiny (prevence = odstranění příčin):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Špatný pohyb – natažení velkého rozsahu / ↑ síla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Zkrácený / oslabený sval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Chlad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Bolest, (nerovnost)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1. pomoc: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Znehybnění, chlazení, 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K lékaři - další diagnostika, léčba, …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Posilovací a protahovací cvičení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Zahřátí, rozcvičení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Tejpink</a:t>
            </a:r>
            <a:endParaRPr lang="cs-CZ" b="0" dirty="0">
              <a:latin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39407" y="4221088"/>
            <a:ext cx="147953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3"/>
              </a:rPr>
              <a:t>Tejpink lýtkového svalu (video)</a:t>
            </a:r>
            <a:endParaRPr lang="cs-CZ" sz="1200" b="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dirty="0">
                <a:solidFill>
                  <a:schemeClr val="accent2"/>
                </a:solidFill>
                <a:latin typeface="Calibri" panose="020F0502020204030204" pitchFamily="34" charset="0"/>
              </a:rPr>
              <a:t>PŘI BĚHU</a:t>
            </a:r>
            <a:endParaRPr lang="en-GB" altLang="cs-CZ" sz="1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188640"/>
            <a:ext cx="8424936" cy="5940088"/>
          </a:xfrm>
          <a:prstGeom prst="rect">
            <a:avLst/>
          </a:prstGeom>
          <a:solidFill>
            <a:srgbClr val="FFFFCC">
              <a:alpha val="28000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 to je běh pro zdraví?</a:t>
            </a:r>
          </a:p>
          <a:p>
            <a:r>
              <a:rPr lang="cs-CZ" altLang="cs-CZ" sz="2000" b="1" i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Běh jako prevence a léčba nemocí, s příjemným prožitkem</a:t>
            </a:r>
          </a:p>
          <a:p>
            <a:r>
              <a:rPr lang="cs-CZ" altLang="cs-CZ" sz="20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→ lepší zdraví … „kvalita života“</a:t>
            </a:r>
          </a:p>
          <a:p>
            <a:r>
              <a:rPr lang="cs-CZ" altLang="cs-CZ" sz="20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→ snadnější zachování jedince - přežití</a:t>
            </a:r>
          </a:p>
          <a:p>
            <a:r>
              <a:rPr lang="cs-CZ" altLang="cs-CZ" sz="20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→ snadnější zachování rodu – přenos genů (?)</a:t>
            </a:r>
          </a:p>
          <a:p>
            <a:endParaRPr lang="cs-CZ" altLang="cs-CZ" sz="2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cs-CZ" altLang="cs-CZ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zdraví?</a:t>
            </a:r>
          </a:p>
          <a:p>
            <a:r>
              <a:rPr lang="cs-CZ" altLang="cs-CZ" sz="20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opakovaný </a:t>
            </a:r>
            <a:r>
              <a:rPr lang="cs-CZ" altLang="cs-CZ" sz="2000" cap="all" dirty="0">
                <a:solidFill>
                  <a:srgbClr val="002060"/>
                </a:solidFill>
                <a:latin typeface="Calibri" panose="020F0502020204030204" pitchFamily="34" charset="0"/>
              </a:rPr>
              <a:t>pravidelný vytrvalostní běh</a:t>
            </a:r>
          </a:p>
          <a:p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s pozitivní reakcí a adaptací funkcí</a:t>
            </a:r>
          </a:p>
          <a:p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a struktur</a:t>
            </a:r>
            <a:r>
              <a:rPr lang="cs-CZ" altLang="cs-CZ" sz="2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fyziologických orgánů a systémů</a:t>
            </a:r>
          </a:p>
          <a:p>
            <a:r>
              <a:rPr lang="cs-CZ" altLang="cs-CZ" sz="20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→ ↑ funkční kapacity</a:t>
            </a:r>
          </a:p>
          <a:p>
            <a:r>
              <a:rPr lang="cs-CZ" altLang="cs-CZ" sz="20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- s minimálním rizikem poškození zdraví</a:t>
            </a:r>
          </a:p>
          <a:p>
            <a:endParaRPr lang="cs-CZ" altLang="cs-CZ" sz="20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cs-CZ" altLang="cs-CZ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Jak provádět běh pro zdraví?</a:t>
            </a:r>
          </a:p>
          <a:p>
            <a:r>
              <a:rPr lang="cs-CZ" sz="20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- s ohledem na aktuální stav a zkušenosti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Intenzita: </a:t>
            </a:r>
            <a:r>
              <a:rPr lang="cs-CZ" sz="20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Borg</a:t>
            </a:r>
            <a:r>
              <a:rPr lang="cs-CZ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11-13</a:t>
            </a:r>
            <a:r>
              <a:rPr lang="cs-CZ" sz="2000" dirty="0">
                <a:solidFill>
                  <a:srgbClr val="002060"/>
                </a:solidFill>
                <a:latin typeface="Calibri" panose="020F0502020204030204" pitchFamily="34" charset="0"/>
              </a:rPr>
              <a:t>; Trvání: 20-120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Frekvence: 2-6x týdně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9900"/>
                </a:solidFill>
                <a:latin typeface="Calibri" panose="020F0502020204030204" pitchFamily="34" charset="0"/>
              </a:rPr>
              <a:t>Prostředí - povrch, vzduch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66FF"/>
                </a:solidFill>
                <a:latin typeface="Calibri" panose="020F0502020204030204" pitchFamily="34" charset="0"/>
              </a:rPr>
              <a:t>Technika </a:t>
            </a:r>
            <a:r>
              <a:rPr lang="cs-CZ" sz="2000" dirty="0">
                <a:solidFill>
                  <a:srgbClr val="0066FF"/>
                </a:solidFill>
                <a:latin typeface="Calibri" panose="020F0502020204030204" pitchFamily="34" charset="0"/>
              </a:rPr>
              <a:t>běžeckého </a:t>
            </a:r>
            <a:r>
              <a:rPr lang="cs-CZ" sz="2000" dirty="0" smtClean="0">
                <a:solidFill>
                  <a:srgbClr val="0066FF"/>
                </a:solidFill>
                <a:latin typeface="Calibri" panose="020F0502020204030204" pitchFamily="34" charset="0"/>
              </a:rPr>
              <a:t>kroku, obuv </a:t>
            </a:r>
            <a:r>
              <a:rPr lang="cs-CZ" sz="2000" dirty="0">
                <a:solidFill>
                  <a:srgbClr val="0066FF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i="1" dirty="0" smtClean="0">
                <a:solidFill>
                  <a:srgbClr val="0066FF"/>
                </a:solidFill>
                <a:latin typeface="Calibri" panose="020F0502020204030204" pitchFamily="34" charset="0"/>
              </a:rPr>
              <a:t>→</a:t>
            </a:r>
            <a:r>
              <a:rPr lang="cs-CZ" altLang="cs-CZ" sz="2000" i="1" dirty="0">
                <a:solidFill>
                  <a:srgbClr val="0066FF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i="1" dirty="0" smtClean="0">
                <a:solidFill>
                  <a:srgbClr val="0066FF"/>
                </a:solidFill>
                <a:latin typeface="Calibri" panose="020F0502020204030204" pitchFamily="34" charset="0"/>
              </a:rPr>
              <a:t>→ …</a:t>
            </a:r>
            <a:endParaRPr lang="cs-CZ" sz="2000" dirty="0">
              <a:solidFill>
                <a:srgbClr val="0066FF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378350"/>
              </p:ext>
            </p:extLst>
          </p:nvPr>
        </p:nvGraphicFramePr>
        <p:xfrm>
          <a:off x="5508104" y="1442002"/>
          <a:ext cx="3384376" cy="494169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645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53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Pocit zátěže (</a:t>
                      </a:r>
                      <a:r>
                        <a:rPr kumimoji="0" lang="cs-CZ" altLang="cs-CZ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Borg</a:t>
                      </a:r>
                      <a:r>
                        <a:rPr kumimoji="0" lang="cs-CZ" altLang="cs-CZ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, 2012)</a:t>
                      </a:r>
                      <a:endParaRPr kumimoji="0" lang="en-GB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GB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GB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velmi </a:t>
                      </a:r>
                      <a:r>
                        <a:rPr kumimoji="0" lang="cs-CZ" altLang="cs-CZ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velmi</a:t>
                      </a:r>
                      <a:r>
                        <a:rPr kumimoji="0" lang="cs-CZ" altLang="cs-CZ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lehká</a:t>
                      </a:r>
                      <a:endParaRPr kumimoji="0" lang="en-GB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GB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GB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velmi lehká</a:t>
                      </a:r>
                      <a:endParaRPr kumimoji="0" lang="en-GB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GB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en-GB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lehká</a:t>
                      </a:r>
                      <a:endParaRPr kumimoji="0" lang="en-GB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GB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5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GB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poněkud namáhavá</a:t>
                      </a:r>
                      <a:endParaRPr kumimoji="0" lang="en-GB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GB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GB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namáhavá</a:t>
                      </a:r>
                      <a:endParaRPr kumimoji="0" lang="en-GB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GB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en-GB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velmi namáhavá</a:t>
                      </a:r>
                      <a:endParaRPr kumimoji="0" lang="en-GB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n-GB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65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19</a:t>
                      </a:r>
                      <a:endParaRPr kumimoji="0" lang="en-GB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velmi </a:t>
                      </a:r>
                      <a:r>
                        <a:rPr kumimoji="0" lang="cs-CZ" altLang="cs-CZ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velmi</a:t>
                      </a:r>
                      <a:r>
                        <a:rPr kumimoji="0" lang="cs-CZ" altLang="cs-CZ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namáhavá</a:t>
                      </a:r>
                      <a:endParaRPr kumimoji="0" lang="en-GB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5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en-GB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579548"/>
            <a:ext cx="8028384" cy="57694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8" r="32209" b="63908"/>
          <a:stretch/>
        </p:blipFill>
        <p:spPr>
          <a:xfrm>
            <a:off x="6372200" y="4293096"/>
            <a:ext cx="2520280" cy="1929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1475656" y="6427113"/>
            <a:ext cx="6893567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b="1" dirty="0" err="1" smtClean="0"/>
              <a:t>avulsion</a:t>
            </a:r>
            <a:r>
              <a:rPr lang="cs-CZ" sz="1100" dirty="0" smtClean="0"/>
              <a:t> – odtržení, </a:t>
            </a:r>
            <a:r>
              <a:rPr lang="cs-CZ" sz="1100" b="1" dirty="0" err="1" smtClean="0"/>
              <a:t>contusion</a:t>
            </a:r>
            <a:r>
              <a:rPr lang="cs-CZ" sz="1100" dirty="0" smtClean="0"/>
              <a:t> – zhmoždění, </a:t>
            </a:r>
            <a:r>
              <a:rPr lang="cs-CZ" sz="1100" b="1" dirty="0" err="1" smtClean="0"/>
              <a:t>disorder</a:t>
            </a:r>
            <a:r>
              <a:rPr lang="cs-CZ" sz="1100" dirty="0" smtClean="0"/>
              <a:t> – potíže, </a:t>
            </a:r>
            <a:r>
              <a:rPr lang="cs-CZ" sz="1100" b="1" dirty="0" err="1" smtClean="0"/>
              <a:t>fatigue</a:t>
            </a:r>
            <a:r>
              <a:rPr lang="cs-CZ" sz="1100" dirty="0" smtClean="0"/>
              <a:t> – únava, </a:t>
            </a:r>
            <a:r>
              <a:rPr lang="cs-CZ" sz="1100" b="1" dirty="0" err="1" smtClean="0"/>
              <a:t>injuries</a:t>
            </a:r>
            <a:r>
              <a:rPr lang="cs-CZ" sz="1100" dirty="0" smtClean="0"/>
              <a:t> – poškození, </a:t>
            </a:r>
            <a:r>
              <a:rPr lang="cs-CZ" sz="1100" b="1" dirty="0" err="1" smtClean="0"/>
              <a:t>laceration</a:t>
            </a:r>
            <a:r>
              <a:rPr lang="cs-CZ" sz="1100" dirty="0" smtClean="0"/>
              <a:t> – natržení, </a:t>
            </a:r>
            <a:r>
              <a:rPr lang="cs-CZ" sz="1100" b="1" dirty="0" err="1" smtClean="0"/>
              <a:t>overexertion</a:t>
            </a:r>
            <a:r>
              <a:rPr lang="cs-CZ" sz="1100" dirty="0" smtClean="0"/>
              <a:t> – přetížení, </a:t>
            </a:r>
            <a:r>
              <a:rPr lang="cs-CZ" sz="1100" b="1" dirty="0" err="1" smtClean="0"/>
              <a:t>soreness</a:t>
            </a:r>
            <a:r>
              <a:rPr lang="cs-CZ" sz="1100" dirty="0" smtClean="0"/>
              <a:t> – bolestivost, </a:t>
            </a:r>
            <a:r>
              <a:rPr lang="cs-CZ" sz="1100" b="1" dirty="0" err="1" smtClean="0"/>
              <a:t>tear</a:t>
            </a:r>
            <a:r>
              <a:rPr lang="cs-CZ" sz="1100" dirty="0" smtClean="0"/>
              <a:t> - trhlina</a:t>
            </a:r>
            <a:endParaRPr lang="cs-CZ" sz="11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2523" y="0"/>
            <a:ext cx="91440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Klasifikace </a:t>
            </a:r>
            <a:r>
              <a:rPr lang="cs-CZ" sz="1600" b="1" dirty="0"/>
              <a:t>akutního poškození svalů</a:t>
            </a:r>
            <a:r>
              <a:rPr lang="cs-CZ" sz="1600" dirty="0" smtClean="0"/>
              <a:t> podle 2011 </a:t>
            </a:r>
            <a:r>
              <a:rPr lang="cs-CZ" sz="1600" dirty="0" err="1" smtClean="0"/>
              <a:t>Munich</a:t>
            </a:r>
            <a:r>
              <a:rPr lang="cs-CZ" sz="1600" dirty="0" smtClean="0"/>
              <a:t> </a:t>
            </a:r>
            <a:r>
              <a:rPr lang="cs-CZ" sz="1600" dirty="0" err="1" smtClean="0"/>
              <a:t>Consensus</a:t>
            </a:r>
            <a:r>
              <a:rPr lang="cs-CZ" sz="1600" dirty="0" smtClean="0"/>
              <a:t> Conference 1/2</a:t>
            </a:r>
          </a:p>
          <a:p>
            <a:pPr algn="ctr"/>
            <a:r>
              <a:rPr lang="en-US" sz="825" dirty="0"/>
              <a:t>[</a:t>
            </a:r>
            <a:r>
              <a:rPr lang="cs-CZ" sz="825" dirty="0"/>
              <a:t>Müller-</a:t>
            </a:r>
            <a:r>
              <a:rPr lang="cs-CZ" sz="825" dirty="0" err="1"/>
              <a:t>Wohlfarth</a:t>
            </a:r>
            <a:r>
              <a:rPr lang="cs-CZ" sz="825" dirty="0"/>
              <a:t> HW. et al. Terminology, </a:t>
            </a:r>
            <a:r>
              <a:rPr lang="cs-CZ" sz="825" dirty="0" err="1"/>
              <a:t>classification</a:t>
            </a:r>
            <a:r>
              <a:rPr lang="cs-CZ" sz="825" dirty="0"/>
              <a:t>, </a:t>
            </a:r>
            <a:r>
              <a:rPr lang="cs-CZ" sz="825" dirty="0" err="1"/>
              <a:t>patient</a:t>
            </a:r>
            <a:r>
              <a:rPr lang="cs-CZ" sz="825" dirty="0"/>
              <a:t> </a:t>
            </a:r>
            <a:r>
              <a:rPr lang="cs-CZ" sz="825" dirty="0" err="1"/>
              <a:t>history</a:t>
            </a:r>
            <a:r>
              <a:rPr lang="cs-CZ" sz="825" dirty="0"/>
              <a:t>, and </a:t>
            </a:r>
            <a:r>
              <a:rPr lang="cs-CZ" sz="825" dirty="0" err="1"/>
              <a:t>clinical</a:t>
            </a:r>
            <a:r>
              <a:rPr lang="cs-CZ" sz="825" dirty="0"/>
              <a:t> </a:t>
            </a:r>
            <a:r>
              <a:rPr lang="cs-CZ" sz="825" dirty="0" err="1"/>
              <a:t>examination</a:t>
            </a:r>
            <a:r>
              <a:rPr lang="cs-CZ" sz="825" dirty="0"/>
              <a:t>. In: Müller-</a:t>
            </a:r>
            <a:r>
              <a:rPr lang="cs-CZ" sz="825" dirty="0" err="1"/>
              <a:t>Wohlfarth</a:t>
            </a:r>
            <a:r>
              <a:rPr lang="cs-CZ" sz="825" dirty="0"/>
              <a:t> HW. et al. (</a:t>
            </a:r>
            <a:r>
              <a:rPr lang="cs-CZ" sz="825" dirty="0" err="1"/>
              <a:t>eds</a:t>
            </a:r>
            <a:r>
              <a:rPr lang="cs-CZ" sz="825" dirty="0"/>
              <a:t>.). </a:t>
            </a:r>
            <a:r>
              <a:rPr lang="cs-CZ" sz="825" i="1" dirty="0" err="1"/>
              <a:t>Muscle</a:t>
            </a:r>
            <a:r>
              <a:rPr lang="cs-CZ" sz="825" i="1" dirty="0"/>
              <a:t> </a:t>
            </a:r>
            <a:r>
              <a:rPr lang="cs-CZ" sz="825" i="1" dirty="0" err="1"/>
              <a:t>Injuries</a:t>
            </a:r>
            <a:r>
              <a:rPr lang="cs-CZ" sz="825" i="1" dirty="0"/>
              <a:t> in Sports. </a:t>
            </a:r>
            <a:r>
              <a:rPr lang="cs-CZ" sz="825" i="1" dirty="0" err="1"/>
              <a:t>Thieme</a:t>
            </a:r>
            <a:r>
              <a:rPr lang="cs-CZ" sz="825" i="1" dirty="0"/>
              <a:t>: Stuttgart, 2013: pp. </a:t>
            </a:r>
            <a:r>
              <a:rPr lang="cs-CZ" sz="825" dirty="0"/>
              <a:t>135-167.</a:t>
            </a:r>
            <a:r>
              <a:rPr lang="en-US" sz="825" dirty="0"/>
              <a:t>]</a:t>
            </a:r>
            <a:r>
              <a:rPr lang="cs-CZ" sz="82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84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523" y="0"/>
            <a:ext cx="91440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Klasifikace </a:t>
            </a:r>
            <a:r>
              <a:rPr lang="cs-CZ" sz="1600" b="1" dirty="0"/>
              <a:t>akutního poškození svalů</a:t>
            </a:r>
            <a:r>
              <a:rPr lang="cs-CZ" sz="1600" dirty="0" smtClean="0"/>
              <a:t> podle 2011 </a:t>
            </a:r>
            <a:r>
              <a:rPr lang="cs-CZ" sz="1600" dirty="0" err="1" smtClean="0"/>
              <a:t>Munich</a:t>
            </a:r>
            <a:r>
              <a:rPr lang="cs-CZ" sz="1600" dirty="0" smtClean="0"/>
              <a:t> </a:t>
            </a:r>
            <a:r>
              <a:rPr lang="cs-CZ" sz="1600" dirty="0" err="1" smtClean="0"/>
              <a:t>Consensus</a:t>
            </a:r>
            <a:r>
              <a:rPr lang="cs-CZ" sz="1600" dirty="0" smtClean="0"/>
              <a:t> Conference 1/2</a:t>
            </a:r>
          </a:p>
          <a:p>
            <a:pPr algn="ctr"/>
            <a:r>
              <a:rPr lang="en-US" sz="825" dirty="0"/>
              <a:t>[</a:t>
            </a:r>
            <a:r>
              <a:rPr lang="cs-CZ" sz="825" dirty="0"/>
              <a:t>Müller-</a:t>
            </a:r>
            <a:r>
              <a:rPr lang="cs-CZ" sz="825" dirty="0" err="1"/>
              <a:t>Wohlfarth</a:t>
            </a:r>
            <a:r>
              <a:rPr lang="cs-CZ" sz="825" dirty="0"/>
              <a:t> HW. et al. Terminology, </a:t>
            </a:r>
            <a:r>
              <a:rPr lang="cs-CZ" sz="825" dirty="0" err="1"/>
              <a:t>classification</a:t>
            </a:r>
            <a:r>
              <a:rPr lang="cs-CZ" sz="825" dirty="0"/>
              <a:t>, </a:t>
            </a:r>
            <a:r>
              <a:rPr lang="cs-CZ" sz="825" dirty="0" err="1"/>
              <a:t>patient</a:t>
            </a:r>
            <a:r>
              <a:rPr lang="cs-CZ" sz="825" dirty="0"/>
              <a:t> </a:t>
            </a:r>
            <a:r>
              <a:rPr lang="cs-CZ" sz="825" dirty="0" err="1"/>
              <a:t>history</a:t>
            </a:r>
            <a:r>
              <a:rPr lang="cs-CZ" sz="825" dirty="0"/>
              <a:t>, and </a:t>
            </a:r>
            <a:r>
              <a:rPr lang="cs-CZ" sz="825" dirty="0" err="1"/>
              <a:t>clinical</a:t>
            </a:r>
            <a:r>
              <a:rPr lang="cs-CZ" sz="825" dirty="0"/>
              <a:t> </a:t>
            </a:r>
            <a:r>
              <a:rPr lang="cs-CZ" sz="825" dirty="0" err="1"/>
              <a:t>examination</a:t>
            </a:r>
            <a:r>
              <a:rPr lang="cs-CZ" sz="825" dirty="0"/>
              <a:t>. In: Müller-</a:t>
            </a:r>
            <a:r>
              <a:rPr lang="cs-CZ" sz="825" dirty="0" err="1"/>
              <a:t>Wohlfarth</a:t>
            </a:r>
            <a:r>
              <a:rPr lang="cs-CZ" sz="825" dirty="0"/>
              <a:t> HW. et al. (</a:t>
            </a:r>
            <a:r>
              <a:rPr lang="cs-CZ" sz="825" dirty="0" err="1"/>
              <a:t>eds</a:t>
            </a:r>
            <a:r>
              <a:rPr lang="cs-CZ" sz="825" dirty="0"/>
              <a:t>.). </a:t>
            </a:r>
            <a:r>
              <a:rPr lang="cs-CZ" sz="825" i="1" dirty="0" err="1"/>
              <a:t>Muscle</a:t>
            </a:r>
            <a:r>
              <a:rPr lang="cs-CZ" sz="825" i="1" dirty="0"/>
              <a:t> </a:t>
            </a:r>
            <a:r>
              <a:rPr lang="cs-CZ" sz="825" i="1" dirty="0" err="1"/>
              <a:t>Injuries</a:t>
            </a:r>
            <a:r>
              <a:rPr lang="cs-CZ" sz="825" i="1" dirty="0"/>
              <a:t> in Sports. </a:t>
            </a:r>
            <a:r>
              <a:rPr lang="cs-CZ" sz="825" i="1" dirty="0" err="1"/>
              <a:t>Thieme</a:t>
            </a:r>
            <a:r>
              <a:rPr lang="cs-CZ" sz="825" i="1" dirty="0"/>
              <a:t>: Stuttgart, 2013: pp. </a:t>
            </a:r>
            <a:r>
              <a:rPr lang="cs-CZ" sz="825" dirty="0"/>
              <a:t>135-167.</a:t>
            </a:r>
            <a:r>
              <a:rPr lang="en-US" sz="825" dirty="0"/>
              <a:t>]</a:t>
            </a:r>
            <a:r>
              <a:rPr lang="cs-CZ" sz="825" dirty="0"/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2523" y="908720"/>
            <a:ext cx="767013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>
                <a:solidFill>
                  <a:srgbClr val="0070C0"/>
                </a:solidFill>
              </a:rPr>
              <a:t>FUNKČNÍ POŠKOZENÍ SVALU (trvání s léčbou </a:t>
            </a:r>
            <a:r>
              <a:rPr lang="en-US" sz="1500" dirty="0">
                <a:solidFill>
                  <a:srgbClr val="0070C0"/>
                </a:solidFill>
              </a:rPr>
              <a:t>&lt;</a:t>
            </a:r>
            <a:r>
              <a:rPr lang="cs-CZ" sz="1500" dirty="0">
                <a:solidFill>
                  <a:srgbClr val="0070C0"/>
                </a:solidFill>
              </a:rPr>
              <a:t> týden)</a:t>
            </a:r>
          </a:p>
          <a:p>
            <a:pPr algn="ctr"/>
            <a:r>
              <a:rPr lang="cs-CZ" sz="1500" dirty="0"/>
              <a:t>bolestivý problém svalu bez zjevného makroskopického poškození vláken</a:t>
            </a:r>
          </a:p>
          <a:p>
            <a:r>
              <a:rPr lang="cs-CZ" sz="1500" dirty="0"/>
              <a:t>(1a)</a:t>
            </a:r>
          </a:p>
          <a:p>
            <a:r>
              <a:rPr lang="cs-CZ" sz="1500" dirty="0">
                <a:solidFill>
                  <a:srgbClr val="0070C0"/>
                </a:solidFill>
              </a:rPr>
              <a:t>Omezené zvyšující se napětí podél svalu (ztuhnutí) </a:t>
            </a:r>
            <a:r>
              <a:rPr lang="cs-CZ" sz="1500" i="1" dirty="0">
                <a:solidFill>
                  <a:srgbClr val="0070C0"/>
                </a:solidFill>
              </a:rPr>
              <a:t>po přetížení </a:t>
            </a:r>
            <a:r>
              <a:rPr lang="cs-CZ" sz="1500" dirty="0">
                <a:solidFill>
                  <a:srgbClr val="0070C0"/>
                </a:solidFill>
              </a:rPr>
              <a:t>- při změně tréninku, povrchu kurtu …</a:t>
            </a:r>
          </a:p>
          <a:p>
            <a:r>
              <a:rPr lang="cs-CZ" sz="1500" cap="all" dirty="0">
                <a:solidFill>
                  <a:srgbClr val="7030A0"/>
                </a:solidFill>
              </a:rPr>
              <a:t>SVALOVÁ Bolest při pohybu, </a:t>
            </a:r>
            <a:r>
              <a:rPr lang="cs-CZ" sz="1500" cap="all" dirty="0" err="1">
                <a:solidFill>
                  <a:srgbClr val="7030A0"/>
                </a:solidFill>
              </a:rPr>
              <a:t>ZtuhLost</a:t>
            </a:r>
            <a:r>
              <a:rPr lang="cs-CZ" sz="1500" cap="all" dirty="0">
                <a:solidFill>
                  <a:srgbClr val="7030A0"/>
                </a:solidFill>
              </a:rPr>
              <a:t> SVALU </a:t>
            </a:r>
          </a:p>
          <a:p>
            <a:r>
              <a:rPr lang="cs-CZ" sz="1500" dirty="0"/>
              <a:t>(1b)</a:t>
            </a:r>
          </a:p>
          <a:p>
            <a:r>
              <a:rPr lang="cs-CZ" sz="1500" dirty="0">
                <a:solidFill>
                  <a:srgbClr val="0070C0"/>
                </a:solidFill>
              </a:rPr>
              <a:t>Více rozšířená bolestivost po svalu </a:t>
            </a:r>
            <a:r>
              <a:rPr lang="cs-CZ" sz="1500" i="1" dirty="0">
                <a:solidFill>
                  <a:srgbClr val="0070C0"/>
                </a:solidFill>
              </a:rPr>
              <a:t>po nezvyklém brždění </a:t>
            </a:r>
            <a:r>
              <a:rPr lang="cs-CZ" sz="1500" dirty="0">
                <a:solidFill>
                  <a:srgbClr val="0070C0"/>
                </a:solidFill>
              </a:rPr>
              <a:t>pohybu s excentrickými kontrakcemi nebo </a:t>
            </a:r>
            <a:r>
              <a:rPr lang="cs-CZ" sz="1500" i="1" dirty="0">
                <a:solidFill>
                  <a:srgbClr val="0070C0"/>
                </a:solidFill>
              </a:rPr>
              <a:t>po dlouhotrvajícím metabolickém přetížení</a:t>
            </a:r>
          </a:p>
          <a:p>
            <a:r>
              <a:rPr lang="cs-CZ" sz="1500" cap="all" dirty="0">
                <a:solidFill>
                  <a:srgbClr val="7030A0"/>
                </a:solidFill>
              </a:rPr>
              <a:t>SVALOVÁ </a:t>
            </a:r>
            <a:r>
              <a:rPr lang="cs-CZ" sz="1500" dirty="0">
                <a:solidFill>
                  <a:srgbClr val="7030A0"/>
                </a:solidFill>
              </a:rPr>
              <a:t>BOLEST, ZTUHLOST A SLABOST I V KLIDU, </a:t>
            </a:r>
          </a:p>
          <a:p>
            <a:r>
              <a:rPr lang="cs-CZ" sz="1500" dirty="0"/>
              <a:t>(2a)</a:t>
            </a:r>
          </a:p>
          <a:p>
            <a:r>
              <a:rPr lang="cs-CZ" sz="1500" dirty="0">
                <a:solidFill>
                  <a:srgbClr val="0070C0"/>
                </a:solidFill>
              </a:rPr>
              <a:t>Omezené zvyšující se napětí podél svalu </a:t>
            </a:r>
            <a:r>
              <a:rPr lang="cs-CZ" sz="1500" i="1" dirty="0">
                <a:solidFill>
                  <a:srgbClr val="0070C0"/>
                </a:solidFill>
              </a:rPr>
              <a:t>v důsledku funkční nebo strukturální </a:t>
            </a:r>
            <a:r>
              <a:rPr lang="cs-CZ" sz="1500" i="1" dirty="0" err="1">
                <a:solidFill>
                  <a:srgbClr val="0070C0"/>
                </a:solidFill>
              </a:rPr>
              <a:t>vertebrogenní</a:t>
            </a:r>
            <a:r>
              <a:rPr lang="cs-CZ" sz="1500" i="1" dirty="0">
                <a:solidFill>
                  <a:srgbClr val="0070C0"/>
                </a:solidFill>
              </a:rPr>
              <a:t> poruchy </a:t>
            </a:r>
            <a:r>
              <a:rPr lang="cs-CZ" sz="1500" dirty="0">
                <a:solidFill>
                  <a:srgbClr val="0070C0"/>
                </a:solidFill>
              </a:rPr>
              <a:t>(lumbální, </a:t>
            </a:r>
            <a:r>
              <a:rPr lang="cs-CZ" sz="1500" dirty="0" err="1">
                <a:solidFill>
                  <a:srgbClr val="0070C0"/>
                </a:solidFill>
              </a:rPr>
              <a:t>sakroiliakální</a:t>
            </a:r>
            <a:r>
              <a:rPr lang="cs-CZ" sz="1500" dirty="0">
                <a:solidFill>
                  <a:srgbClr val="0070C0"/>
                </a:solidFill>
              </a:rPr>
              <a:t>, …)</a:t>
            </a:r>
          </a:p>
          <a:p>
            <a:r>
              <a:rPr lang="cs-CZ" sz="1500" dirty="0">
                <a:solidFill>
                  <a:srgbClr val="7030A0"/>
                </a:solidFill>
              </a:rPr>
              <a:t>BOLESTIVÁ ZTUHLOST SVALU, TUPÁ AŽ BODAVÁ BOLEST </a:t>
            </a:r>
            <a:r>
              <a:rPr lang="cs-CZ" sz="1500" cap="all" dirty="0">
                <a:solidFill>
                  <a:srgbClr val="7030A0"/>
                </a:solidFill>
              </a:rPr>
              <a:t>– zhoršující se se svalovou aktivitou</a:t>
            </a:r>
          </a:p>
          <a:p>
            <a:r>
              <a:rPr lang="cs-CZ" sz="1500" dirty="0"/>
              <a:t>(2b)</a:t>
            </a:r>
          </a:p>
          <a:p>
            <a:r>
              <a:rPr lang="cs-CZ" sz="1500" dirty="0">
                <a:solidFill>
                  <a:srgbClr val="0070C0"/>
                </a:solidFill>
              </a:rPr>
              <a:t>Vřetenovitě omezená oblast zvýšeného svalového napětí </a:t>
            </a:r>
            <a:r>
              <a:rPr lang="cs-CZ" sz="1500" i="1" dirty="0">
                <a:solidFill>
                  <a:srgbClr val="0070C0"/>
                </a:solidFill>
              </a:rPr>
              <a:t>v důsledku dysfunkce neuro-muskulárního řízení </a:t>
            </a:r>
            <a:r>
              <a:rPr lang="cs-CZ" sz="1500" dirty="0">
                <a:solidFill>
                  <a:srgbClr val="0070C0"/>
                </a:solidFill>
              </a:rPr>
              <a:t>(reciproční inhibice)</a:t>
            </a:r>
          </a:p>
          <a:p>
            <a:r>
              <a:rPr lang="cs-CZ" sz="1500" dirty="0">
                <a:solidFill>
                  <a:srgbClr val="7030A0"/>
                </a:solidFill>
              </a:rPr>
              <a:t>BOLESTIVOST </a:t>
            </a:r>
            <a:r>
              <a:rPr lang="cs-CZ" sz="1500" cap="all" dirty="0">
                <a:solidFill>
                  <a:srgbClr val="7030A0"/>
                </a:solidFill>
              </a:rPr>
              <a:t>– zvyšující se s rostoucí svalovou ztuhlostí a napětím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4" t="37899" r="34091" b="3795"/>
          <a:stretch/>
        </p:blipFill>
        <p:spPr>
          <a:xfrm>
            <a:off x="7681170" y="3423933"/>
            <a:ext cx="1379547" cy="2115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" t="37899" r="70573" b="3795"/>
          <a:stretch/>
        </p:blipFill>
        <p:spPr>
          <a:xfrm>
            <a:off x="7681170" y="939180"/>
            <a:ext cx="1379547" cy="2429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0639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7" t="38953" b="2585"/>
          <a:stretch/>
        </p:blipFill>
        <p:spPr>
          <a:xfrm>
            <a:off x="7133583" y="1678740"/>
            <a:ext cx="1660359" cy="2580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251520" y="908720"/>
            <a:ext cx="68820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>
                <a:solidFill>
                  <a:srgbClr val="0070C0"/>
                </a:solidFill>
              </a:rPr>
              <a:t>STRUKTURÁLNÍ POŠKOZENÍ SVALU</a:t>
            </a:r>
          </a:p>
          <a:p>
            <a:pPr algn="ctr"/>
            <a:r>
              <a:rPr lang="cs-CZ" sz="1500" dirty="0"/>
              <a:t>zjevné makroskopické poranění</a:t>
            </a:r>
          </a:p>
          <a:p>
            <a:r>
              <a:rPr lang="cs-CZ" sz="1500" dirty="0"/>
              <a:t>(3a)</a:t>
            </a:r>
          </a:p>
          <a:p>
            <a:r>
              <a:rPr lang="cs-CZ" sz="1500" dirty="0">
                <a:solidFill>
                  <a:srgbClr val="0070C0"/>
                </a:solidFill>
              </a:rPr>
              <a:t>Akutní poranění svalu – </a:t>
            </a:r>
            <a:r>
              <a:rPr lang="cs-CZ" sz="1500" i="1" dirty="0">
                <a:solidFill>
                  <a:srgbClr val="0070C0"/>
                </a:solidFill>
              </a:rPr>
              <a:t>malé natržení </a:t>
            </a:r>
            <a:r>
              <a:rPr lang="cs-CZ" sz="1500" dirty="0">
                <a:solidFill>
                  <a:srgbClr val="0070C0"/>
                </a:solidFill>
              </a:rPr>
              <a:t>maximálně v rozsahu svalového snopce (</a:t>
            </a:r>
            <a:r>
              <a:rPr lang="en-US" sz="1500" dirty="0">
                <a:solidFill>
                  <a:srgbClr val="0070C0"/>
                </a:solidFill>
              </a:rPr>
              <a:t>&lt;</a:t>
            </a:r>
            <a:r>
              <a:rPr lang="cs-CZ" sz="1500" dirty="0">
                <a:solidFill>
                  <a:srgbClr val="0070C0"/>
                </a:solidFill>
              </a:rPr>
              <a:t> 5 mm; trvání s léčbou 10-14 dnů)</a:t>
            </a:r>
          </a:p>
          <a:p>
            <a:r>
              <a:rPr lang="cs-CZ" sz="1500" dirty="0">
                <a:solidFill>
                  <a:srgbClr val="7030A0"/>
                </a:solidFill>
              </a:rPr>
              <a:t>NÁHLÁ OSTRÁ BODAVÁ (JEHLOVÁ) BOLEST PO POCITU „PRASKNUTÍ (KŘUPNUTÍ)“ </a:t>
            </a:r>
          </a:p>
          <a:p>
            <a:r>
              <a:rPr lang="cs-CZ" sz="1500" dirty="0"/>
              <a:t>(3b)</a:t>
            </a:r>
          </a:p>
          <a:p>
            <a:r>
              <a:rPr lang="cs-CZ" sz="1500" dirty="0">
                <a:solidFill>
                  <a:srgbClr val="0070C0"/>
                </a:solidFill>
              </a:rPr>
              <a:t>Akutní poranění – </a:t>
            </a:r>
            <a:r>
              <a:rPr lang="cs-CZ" sz="1500" i="1" dirty="0">
                <a:solidFill>
                  <a:srgbClr val="0070C0"/>
                </a:solidFill>
              </a:rPr>
              <a:t>větší natržení </a:t>
            </a:r>
            <a:r>
              <a:rPr lang="cs-CZ" sz="1500" dirty="0">
                <a:solidFill>
                  <a:srgbClr val="0070C0"/>
                </a:solidFill>
              </a:rPr>
              <a:t>větší než snopec (</a:t>
            </a:r>
            <a:r>
              <a:rPr lang="en-US" sz="1500" dirty="0">
                <a:solidFill>
                  <a:srgbClr val="0070C0"/>
                </a:solidFill>
              </a:rPr>
              <a:t>&gt; 5 mm</a:t>
            </a:r>
            <a:r>
              <a:rPr lang="cs-CZ" sz="1500" dirty="0">
                <a:solidFill>
                  <a:srgbClr val="0070C0"/>
                </a:solidFill>
              </a:rPr>
              <a:t>; trvání s léčbou ~6 týdnů)</a:t>
            </a:r>
          </a:p>
          <a:p>
            <a:r>
              <a:rPr lang="cs-CZ" sz="1500" cap="all" dirty="0">
                <a:solidFill>
                  <a:srgbClr val="7030A0"/>
                </a:solidFill>
              </a:rPr>
              <a:t>Ostrá bodavá bolest, často zřetelné natržení v okamžiku poranění – křupnutí s následnou neutuchající bolestí</a:t>
            </a:r>
          </a:p>
          <a:p>
            <a:r>
              <a:rPr lang="cs-CZ" sz="1500" cap="all" dirty="0"/>
              <a:t>(4)</a:t>
            </a:r>
          </a:p>
          <a:p>
            <a:r>
              <a:rPr lang="cs-CZ" sz="1500" dirty="0">
                <a:solidFill>
                  <a:srgbClr val="0070C0"/>
                </a:solidFill>
              </a:rPr>
              <a:t>Akutní poranění – </a:t>
            </a:r>
            <a:r>
              <a:rPr lang="cs-CZ" sz="1500" i="1" dirty="0">
                <a:solidFill>
                  <a:srgbClr val="0070C0"/>
                </a:solidFill>
              </a:rPr>
              <a:t>velké natržení až kompletní přetržení</a:t>
            </a:r>
            <a:r>
              <a:rPr lang="cs-CZ" sz="1500" dirty="0">
                <a:solidFill>
                  <a:srgbClr val="0070C0"/>
                </a:solidFill>
              </a:rPr>
              <a:t> svalu s distrakcí jeho bříška a odtržením šlachy (trvání s léčbou </a:t>
            </a:r>
            <a:r>
              <a:rPr lang="en-US" sz="1500" dirty="0">
                <a:solidFill>
                  <a:srgbClr val="0070C0"/>
                </a:solidFill>
              </a:rPr>
              <a:t>&gt;</a:t>
            </a:r>
            <a:r>
              <a:rPr lang="cs-CZ" sz="1500" dirty="0">
                <a:solidFill>
                  <a:srgbClr val="0070C0"/>
                </a:solidFill>
              </a:rPr>
              <a:t> 12 týdnů)</a:t>
            </a:r>
          </a:p>
          <a:p>
            <a:r>
              <a:rPr lang="cs-CZ" sz="1500" cap="all" dirty="0">
                <a:solidFill>
                  <a:srgbClr val="7030A0"/>
                </a:solidFill>
              </a:rPr>
              <a:t>Náhle vzniklá tupá bolest po výraznějším křupnutí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2523" y="0"/>
            <a:ext cx="91440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Klasifikace </a:t>
            </a:r>
            <a:r>
              <a:rPr lang="cs-CZ" sz="1600" b="1" dirty="0"/>
              <a:t>akutního poškození svalů</a:t>
            </a:r>
            <a:r>
              <a:rPr lang="cs-CZ" sz="1600" dirty="0" smtClean="0"/>
              <a:t> podle 2011 </a:t>
            </a:r>
            <a:r>
              <a:rPr lang="cs-CZ" sz="1600" dirty="0" err="1" smtClean="0"/>
              <a:t>Munich</a:t>
            </a:r>
            <a:r>
              <a:rPr lang="cs-CZ" sz="1600" dirty="0" smtClean="0"/>
              <a:t> </a:t>
            </a:r>
            <a:r>
              <a:rPr lang="cs-CZ" sz="1600" dirty="0" err="1" smtClean="0"/>
              <a:t>Consensus</a:t>
            </a:r>
            <a:r>
              <a:rPr lang="cs-CZ" sz="1600" dirty="0" smtClean="0"/>
              <a:t> Conference 1/2</a:t>
            </a:r>
          </a:p>
          <a:p>
            <a:pPr algn="ctr"/>
            <a:r>
              <a:rPr lang="en-US" sz="825" dirty="0"/>
              <a:t>[</a:t>
            </a:r>
            <a:r>
              <a:rPr lang="cs-CZ" sz="825" dirty="0"/>
              <a:t>Müller-</a:t>
            </a:r>
            <a:r>
              <a:rPr lang="cs-CZ" sz="825" dirty="0" err="1"/>
              <a:t>Wohlfarth</a:t>
            </a:r>
            <a:r>
              <a:rPr lang="cs-CZ" sz="825" dirty="0"/>
              <a:t> HW. et al. Terminology, </a:t>
            </a:r>
            <a:r>
              <a:rPr lang="cs-CZ" sz="825" dirty="0" err="1"/>
              <a:t>classification</a:t>
            </a:r>
            <a:r>
              <a:rPr lang="cs-CZ" sz="825" dirty="0"/>
              <a:t>, </a:t>
            </a:r>
            <a:r>
              <a:rPr lang="cs-CZ" sz="825" dirty="0" err="1"/>
              <a:t>patient</a:t>
            </a:r>
            <a:r>
              <a:rPr lang="cs-CZ" sz="825" dirty="0"/>
              <a:t> </a:t>
            </a:r>
            <a:r>
              <a:rPr lang="cs-CZ" sz="825" dirty="0" err="1"/>
              <a:t>history</a:t>
            </a:r>
            <a:r>
              <a:rPr lang="cs-CZ" sz="825" dirty="0"/>
              <a:t>, and </a:t>
            </a:r>
            <a:r>
              <a:rPr lang="cs-CZ" sz="825" dirty="0" err="1"/>
              <a:t>clinical</a:t>
            </a:r>
            <a:r>
              <a:rPr lang="cs-CZ" sz="825" dirty="0"/>
              <a:t> </a:t>
            </a:r>
            <a:r>
              <a:rPr lang="cs-CZ" sz="825" dirty="0" err="1"/>
              <a:t>examination</a:t>
            </a:r>
            <a:r>
              <a:rPr lang="cs-CZ" sz="825" dirty="0"/>
              <a:t>. In: Müller-</a:t>
            </a:r>
            <a:r>
              <a:rPr lang="cs-CZ" sz="825" dirty="0" err="1"/>
              <a:t>Wohlfarth</a:t>
            </a:r>
            <a:r>
              <a:rPr lang="cs-CZ" sz="825" dirty="0"/>
              <a:t> HW. et al. (</a:t>
            </a:r>
            <a:r>
              <a:rPr lang="cs-CZ" sz="825" dirty="0" err="1"/>
              <a:t>eds</a:t>
            </a:r>
            <a:r>
              <a:rPr lang="cs-CZ" sz="825" dirty="0"/>
              <a:t>.). </a:t>
            </a:r>
            <a:r>
              <a:rPr lang="cs-CZ" sz="825" i="1" dirty="0" err="1"/>
              <a:t>Muscle</a:t>
            </a:r>
            <a:r>
              <a:rPr lang="cs-CZ" sz="825" i="1" dirty="0"/>
              <a:t> </a:t>
            </a:r>
            <a:r>
              <a:rPr lang="cs-CZ" sz="825" i="1" dirty="0" err="1"/>
              <a:t>Injuries</a:t>
            </a:r>
            <a:r>
              <a:rPr lang="cs-CZ" sz="825" i="1" dirty="0"/>
              <a:t> in Sports. </a:t>
            </a:r>
            <a:r>
              <a:rPr lang="cs-CZ" sz="825" i="1" dirty="0" err="1"/>
              <a:t>Thieme</a:t>
            </a:r>
            <a:r>
              <a:rPr lang="cs-CZ" sz="825" i="1" dirty="0"/>
              <a:t>: Stuttgart, 2013: pp. </a:t>
            </a:r>
            <a:r>
              <a:rPr lang="cs-CZ" sz="825" dirty="0"/>
              <a:t>135-167.</a:t>
            </a:r>
            <a:r>
              <a:rPr lang="en-US" sz="825" dirty="0"/>
              <a:t>]</a:t>
            </a:r>
            <a:r>
              <a:rPr lang="cs-CZ" sz="82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4324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287338" y="1125538"/>
            <a:ext cx="8569325" cy="5262562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>
                <a:solidFill>
                  <a:srgbClr val="0066FF"/>
                </a:solidFill>
              </a:rPr>
              <a:t> </a:t>
            </a:r>
            <a:r>
              <a:rPr lang="en-GB" altLang="cs-CZ" sz="2400" b="1">
                <a:solidFill>
                  <a:srgbClr val="0066FF"/>
                </a:solidFill>
              </a:rPr>
              <a:t>plíživ</a:t>
            </a:r>
            <a:r>
              <a:rPr lang="cs-CZ" altLang="cs-CZ" sz="2400" b="1">
                <a:solidFill>
                  <a:srgbClr val="0066FF"/>
                </a:solidFill>
              </a:rPr>
              <a:t>é</a:t>
            </a:r>
            <a:r>
              <a:rPr lang="en-GB" altLang="cs-CZ" sz="2400" b="1">
                <a:solidFill>
                  <a:srgbClr val="0066FF"/>
                </a:solidFill>
              </a:rPr>
              <a:t> zlomenin</a:t>
            </a:r>
            <a:r>
              <a:rPr lang="cs-CZ" altLang="cs-CZ" sz="2400" b="1">
                <a:solidFill>
                  <a:srgbClr val="0066FF"/>
                </a:solidFill>
              </a:rPr>
              <a:t>y</a:t>
            </a:r>
            <a:r>
              <a:rPr lang="en-GB" altLang="cs-CZ" sz="2400" b="1">
                <a:solidFill>
                  <a:srgbClr val="0066FF"/>
                </a:solidFill>
              </a:rPr>
              <a:t> kost</a:t>
            </a:r>
            <a:r>
              <a:rPr lang="cs-CZ" altLang="cs-CZ" sz="2400" b="1">
                <a:solidFill>
                  <a:srgbClr val="0066FF"/>
                </a:solidFill>
              </a:rPr>
              <a:t>í</a:t>
            </a:r>
            <a:r>
              <a:rPr lang="en-GB" altLang="cs-CZ" sz="2400">
                <a:solidFill>
                  <a:srgbClr val="0066FF"/>
                </a:solidFill>
              </a:rPr>
              <a:t> (fractura)</a:t>
            </a:r>
            <a:r>
              <a:rPr lang="cs-CZ" altLang="cs-CZ" sz="2400">
                <a:solidFill>
                  <a:srgbClr val="0066FF"/>
                </a:solidFill>
              </a:rPr>
              <a:t> </a:t>
            </a:r>
            <a:r>
              <a:rPr lang="cs-CZ" altLang="cs-CZ" sz="2400"/>
              <a:t>- </a:t>
            </a:r>
            <a:r>
              <a:rPr lang="en-GB" altLang="cs-CZ" sz="2400"/>
              <a:t>záprstní kosti</a:t>
            </a:r>
            <a:r>
              <a:rPr lang="cs-CZ" altLang="cs-CZ" sz="2400"/>
              <a:t>, </a:t>
            </a:r>
            <a:r>
              <a:rPr lang="en-GB" altLang="cs-CZ" sz="2400"/>
              <a:t>holenní </a:t>
            </a:r>
            <a:r>
              <a:rPr lang="cs-CZ" altLang="cs-CZ" sz="2400"/>
              <a:t>a lýtkové </a:t>
            </a:r>
            <a:r>
              <a:rPr lang="en-GB" altLang="cs-CZ" sz="2400"/>
              <a:t>kosti</a:t>
            </a:r>
            <a:r>
              <a:rPr lang="cs-CZ" altLang="cs-CZ" sz="2400"/>
              <a:t>,</a:t>
            </a:r>
            <a:r>
              <a:rPr lang="en-GB" altLang="cs-CZ" sz="2400"/>
              <a:t> stehenní kosti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>
                <a:solidFill>
                  <a:schemeClr val="accent2"/>
                </a:solidFill>
              </a:rPr>
              <a:t> </a:t>
            </a:r>
            <a:r>
              <a:rPr lang="en-GB" altLang="cs-CZ" sz="2400" b="1" u="sng">
                <a:solidFill>
                  <a:schemeClr val="accent2"/>
                </a:solidFill>
              </a:rPr>
              <a:t>šlach a vazů</a:t>
            </a:r>
            <a:r>
              <a:rPr lang="en-GB" altLang="cs-CZ" sz="2400">
                <a:solidFill>
                  <a:schemeClr val="accent2"/>
                </a:solidFill>
              </a:rPr>
              <a:t> (tendinitis) </a:t>
            </a:r>
            <a:r>
              <a:rPr lang="en-GB" altLang="cs-CZ" sz="2400"/>
              <a:t>v oblasti úponů a kloubů dolních končetin – noha, hlezno, koleno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/>
              <a:t> </a:t>
            </a:r>
            <a:r>
              <a:rPr lang="en-GB" altLang="cs-CZ" sz="2400"/>
              <a:t>Achillova šlacha (tendo Achylli)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/>
              <a:t> </a:t>
            </a:r>
            <a:r>
              <a:rPr lang="en-GB" altLang="cs-CZ" sz="2400"/>
              <a:t>postranní vazy kolen (ligamenta collaterales mediales et laterales) </a:t>
            </a: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/>
              <a:t> </a:t>
            </a:r>
            <a:r>
              <a:rPr lang="en-GB" altLang="cs-CZ" sz="2400"/>
              <a:t>noha – při úponech šlach zespoda a zezadu na hrbol patní kosti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>
                <a:solidFill>
                  <a:srgbClr val="0066FF"/>
                </a:solidFill>
              </a:rPr>
              <a:t> </a:t>
            </a:r>
            <a:r>
              <a:rPr lang="cs-CZ" altLang="cs-CZ" sz="2400" b="1" u="sng">
                <a:solidFill>
                  <a:srgbClr val="0066FF"/>
                </a:solidFill>
              </a:rPr>
              <a:t>periostu</a:t>
            </a:r>
            <a:r>
              <a:rPr lang="en-GB" altLang="cs-CZ" sz="2400">
                <a:solidFill>
                  <a:srgbClr val="0066FF"/>
                </a:solidFill>
              </a:rPr>
              <a:t> </a:t>
            </a:r>
            <a:r>
              <a:rPr lang="en-GB" altLang="cs-CZ" sz="2400"/>
              <a:t>v oblasti úponů svalů na kost </a:t>
            </a:r>
            <a:r>
              <a:rPr lang="en-GB" altLang="cs-CZ" sz="2400">
                <a:solidFill>
                  <a:srgbClr val="0066FF"/>
                </a:solidFill>
              </a:rPr>
              <a:t>(periostitis)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>
                <a:solidFill>
                  <a:schemeClr val="accent2"/>
                </a:solidFill>
              </a:rPr>
              <a:t> </a:t>
            </a:r>
            <a:r>
              <a:rPr lang="en-GB" altLang="cs-CZ" sz="2400" b="1" u="sng">
                <a:solidFill>
                  <a:schemeClr val="accent2"/>
                </a:solidFill>
              </a:rPr>
              <a:t>tíhových váčků</a:t>
            </a:r>
            <a:r>
              <a:rPr lang="en-GB" altLang="cs-CZ" sz="2400">
                <a:solidFill>
                  <a:schemeClr val="accent2"/>
                </a:solidFill>
              </a:rPr>
              <a:t> (bursitis) </a:t>
            </a:r>
            <a:r>
              <a:rPr lang="en-GB" altLang="cs-CZ" sz="2400"/>
              <a:t>v oblasti kloubů dolních končetin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/>
              <a:t> </a:t>
            </a:r>
            <a:r>
              <a:rPr lang="en-GB" altLang="cs-CZ" sz="2400"/>
              <a:t>koleno – v oblasti patelárního vazu a postranních vazů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>
                <a:solidFill>
                  <a:srgbClr val="0066FF"/>
                </a:solidFill>
              </a:rPr>
              <a:t> </a:t>
            </a:r>
            <a:r>
              <a:rPr lang="en-GB" altLang="cs-CZ" sz="2400" b="1" u="sng">
                <a:solidFill>
                  <a:srgbClr val="0066FF"/>
                </a:solidFill>
              </a:rPr>
              <a:t>svalů </a:t>
            </a:r>
            <a:r>
              <a:rPr lang="en-GB" altLang="cs-CZ" sz="2400">
                <a:solidFill>
                  <a:srgbClr val="0066FF"/>
                </a:solidFill>
              </a:rPr>
              <a:t>(myositis), </a:t>
            </a:r>
            <a:endParaRPr lang="cs-CZ" altLang="cs-CZ" sz="240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>
                <a:solidFill>
                  <a:schemeClr val="accent2"/>
                </a:solidFill>
              </a:rPr>
              <a:t> </a:t>
            </a:r>
            <a:r>
              <a:rPr lang="en-GB" altLang="cs-CZ" sz="2400" b="1" u="sng">
                <a:solidFill>
                  <a:schemeClr val="accent2"/>
                </a:solidFill>
              </a:rPr>
              <a:t>kloubních pouzder</a:t>
            </a:r>
            <a:r>
              <a:rPr lang="en-GB" altLang="cs-CZ" sz="2400">
                <a:solidFill>
                  <a:schemeClr val="accent2"/>
                </a:solidFill>
              </a:rPr>
              <a:t> (synovitis) </a:t>
            </a:r>
            <a:r>
              <a:rPr lang="en-GB" altLang="cs-CZ" sz="2400"/>
              <a:t>– především kolena </a:t>
            </a:r>
            <a:endParaRPr lang="cs-CZ" altLang="cs-CZ" sz="2400"/>
          </a:p>
        </p:txBody>
      </p:sp>
      <p:sp>
        <p:nvSpPr>
          <p:cNvPr id="10243" name="Rectangle 2"/>
          <p:cNvSpPr txBox="1">
            <a:spLocks noChangeArrowheads="1"/>
          </p:cNvSpPr>
          <p:nvPr/>
        </p:nvSpPr>
        <p:spPr bwMode="auto">
          <a:xfrm>
            <a:off x="250825" y="404813"/>
            <a:ext cx="8642350" cy="50323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2060"/>
                </a:solidFill>
              </a:rPr>
              <a:t>RIZIKA MIKROTRAUMAT POHYBOVÉHO APÁTU DOLNÍCH KONČETIN</a:t>
            </a:r>
            <a:endParaRPr lang="en-GB" altLang="cs-CZ" sz="2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3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250825" y="1196975"/>
            <a:ext cx="8642350" cy="3786188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>
                <a:solidFill>
                  <a:srgbClr val="0066FF"/>
                </a:solidFill>
              </a:rPr>
              <a:t> </a:t>
            </a:r>
            <a:r>
              <a:rPr lang="en-GB" altLang="cs-CZ" sz="2400" b="1">
                <a:solidFill>
                  <a:srgbClr val="0066FF"/>
                </a:solidFill>
              </a:rPr>
              <a:t>natržení a přetržení</a:t>
            </a:r>
            <a:r>
              <a:rPr lang="cs-CZ" altLang="cs-CZ" sz="2400">
                <a:solidFill>
                  <a:srgbClr val="0066FF"/>
                </a:solidFill>
              </a:rPr>
              <a:t> (ruptura) </a:t>
            </a:r>
            <a:r>
              <a:rPr lang="en-GB" altLang="cs-CZ" sz="2400" b="1">
                <a:solidFill>
                  <a:srgbClr val="0066FF"/>
                </a:solidFill>
              </a:rPr>
              <a:t>šlachy</a:t>
            </a:r>
            <a:r>
              <a:rPr lang="cs-CZ" altLang="cs-CZ" sz="2400" b="1">
                <a:solidFill>
                  <a:srgbClr val="0066FF"/>
                </a:solidFill>
              </a:rPr>
              <a:t> nebo svalu</a:t>
            </a:r>
            <a:r>
              <a:rPr lang="en-GB" altLang="cs-CZ" sz="2400">
                <a:solidFill>
                  <a:srgbClr val="0066FF"/>
                </a:solidFill>
              </a:rPr>
              <a:t> </a:t>
            </a:r>
            <a:r>
              <a:rPr lang="cs-CZ" altLang="cs-CZ" sz="2400">
                <a:solidFill>
                  <a:srgbClr val="0066FF"/>
                </a:solidFill>
              </a:rPr>
              <a:t>- </a:t>
            </a:r>
            <a:r>
              <a:rPr lang="en-GB" altLang="cs-CZ" sz="2400"/>
              <a:t>trojhlavého svalu lýtkového</a:t>
            </a:r>
            <a:r>
              <a:rPr lang="cs-CZ" altLang="cs-CZ" sz="2400"/>
              <a:t>, </a:t>
            </a:r>
            <a:r>
              <a:rPr lang="en-GB" altLang="cs-CZ" sz="2400"/>
              <a:t>trojhlavého svalu</a:t>
            </a:r>
            <a:r>
              <a:rPr lang="cs-CZ" altLang="cs-CZ" sz="2400"/>
              <a:t> l</a:t>
            </a:r>
            <a:r>
              <a:rPr lang="en-GB" altLang="cs-CZ" sz="2400"/>
              <a:t>ýtkového</a:t>
            </a:r>
            <a:r>
              <a:rPr lang="cs-CZ" altLang="cs-CZ" sz="2400"/>
              <a:t>, </a:t>
            </a:r>
            <a:r>
              <a:rPr lang="en-GB" altLang="cs-CZ" sz="2400"/>
              <a:t>dvojhlavého svalu lýtkového</a:t>
            </a:r>
            <a:r>
              <a:rPr lang="cs-CZ" altLang="cs-CZ" sz="2400"/>
              <a:t>,</a:t>
            </a:r>
            <a:r>
              <a:rPr lang="en-GB" altLang="cs-CZ" sz="2400"/>
              <a:t> poloblanitého svalu</a:t>
            </a:r>
            <a:r>
              <a:rPr lang="cs-CZ" altLang="cs-CZ" sz="2400"/>
              <a:t>, </a:t>
            </a:r>
            <a:r>
              <a:rPr lang="en-GB" altLang="cs-CZ" sz="2400"/>
              <a:t>pološlašitého svalu </a:t>
            </a:r>
            <a:endParaRPr lang="cs-CZ" altLang="cs-CZ" sz="2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>
                <a:solidFill>
                  <a:schemeClr val="accent2"/>
                </a:solidFill>
              </a:rPr>
              <a:t> </a:t>
            </a:r>
            <a:r>
              <a:rPr lang="en-GB" altLang="cs-CZ" sz="2400" b="1">
                <a:solidFill>
                  <a:schemeClr val="accent2"/>
                </a:solidFill>
              </a:rPr>
              <a:t>poškození chrupavky</a:t>
            </a:r>
            <a:r>
              <a:rPr lang="en-GB" altLang="cs-CZ" sz="2400">
                <a:solidFill>
                  <a:schemeClr val="accent2"/>
                </a:solidFill>
              </a:rPr>
              <a:t> (chondropathia)</a:t>
            </a:r>
            <a:r>
              <a:rPr lang="cs-CZ" altLang="cs-CZ" sz="2400">
                <a:solidFill>
                  <a:schemeClr val="accent2"/>
                </a:solidFill>
              </a:rPr>
              <a:t> </a:t>
            </a:r>
            <a:r>
              <a:rPr lang="cs-CZ" altLang="cs-CZ" sz="2400"/>
              <a:t>- </a:t>
            </a:r>
            <a:r>
              <a:rPr lang="en-GB" altLang="cs-CZ" sz="2400"/>
              <a:t>hlezenného kloubu – patní kosti, hlezenné kosti (chondropathia dissecans)</a:t>
            </a:r>
            <a:r>
              <a:rPr lang="cs-CZ" altLang="cs-CZ" sz="2400"/>
              <a:t>, </a:t>
            </a:r>
            <a:r>
              <a:rPr lang="en-GB" altLang="cs-CZ" sz="2400"/>
              <a:t>zadní strany čéšky </a:t>
            </a:r>
            <a:r>
              <a:rPr lang="cs-CZ" altLang="cs-CZ" sz="2400"/>
              <a:t>(</a:t>
            </a:r>
            <a:r>
              <a:rPr lang="en-GB" altLang="cs-CZ" sz="2400"/>
              <a:t>chondropathia patellae)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>
                <a:solidFill>
                  <a:srgbClr val="0066FF"/>
                </a:solidFill>
              </a:rPr>
              <a:t> </a:t>
            </a:r>
            <a:r>
              <a:rPr lang="en-GB" altLang="cs-CZ" sz="2400" b="1">
                <a:solidFill>
                  <a:srgbClr val="0066FF"/>
                </a:solidFill>
              </a:rPr>
              <a:t>podvrtnutí kloubu</a:t>
            </a:r>
            <a:r>
              <a:rPr lang="en-GB" altLang="cs-CZ" sz="2400">
                <a:solidFill>
                  <a:srgbClr val="0066FF"/>
                </a:solidFill>
              </a:rPr>
              <a:t> (distorsio)</a:t>
            </a:r>
            <a:r>
              <a:rPr lang="cs-CZ" altLang="cs-CZ" sz="2400">
                <a:solidFill>
                  <a:srgbClr val="0066FF"/>
                </a:solidFill>
              </a:rPr>
              <a:t> </a:t>
            </a:r>
            <a:r>
              <a:rPr lang="cs-CZ" altLang="cs-CZ" sz="2400"/>
              <a:t>- </a:t>
            </a:r>
            <a:r>
              <a:rPr lang="en-GB" altLang="cs-CZ" sz="2400"/>
              <a:t>hlezenného kloubu</a:t>
            </a:r>
            <a:r>
              <a:rPr lang="cs-CZ" altLang="cs-CZ" sz="2400"/>
              <a:t>, </a:t>
            </a:r>
            <a:r>
              <a:rPr lang="en-GB" altLang="cs-CZ" sz="2400"/>
              <a:t>kolena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b="1">
                <a:solidFill>
                  <a:schemeClr val="accent2"/>
                </a:solidFill>
              </a:rPr>
              <a:t> zlomení kosti </a:t>
            </a:r>
            <a:r>
              <a:rPr lang="cs-CZ" altLang="cs-CZ" sz="2400">
                <a:solidFill>
                  <a:schemeClr val="accent2"/>
                </a:solidFill>
              </a:rPr>
              <a:t>(fraktura) </a:t>
            </a:r>
            <a:r>
              <a:rPr lang="cs-CZ" altLang="cs-CZ" sz="2400"/>
              <a:t>– kotníků …,</a:t>
            </a:r>
            <a:r>
              <a:rPr lang="cs-CZ" altLang="cs-CZ" sz="2400" b="1"/>
              <a:t> </a:t>
            </a:r>
            <a:r>
              <a:rPr lang="en-GB" altLang="cs-CZ" sz="2400" b="1">
                <a:solidFill>
                  <a:schemeClr val="accent2"/>
                </a:solidFill>
              </a:rPr>
              <a:t>odlomení kosti</a:t>
            </a:r>
            <a:r>
              <a:rPr lang="en-GB" altLang="cs-CZ" sz="2400">
                <a:solidFill>
                  <a:schemeClr val="accent2"/>
                </a:solidFill>
              </a:rPr>
              <a:t> (abrutio)</a:t>
            </a:r>
            <a:r>
              <a:rPr lang="cs-CZ" altLang="cs-CZ" sz="2400">
                <a:solidFill>
                  <a:schemeClr val="accent2"/>
                </a:solidFill>
              </a:rPr>
              <a:t> </a:t>
            </a:r>
            <a:r>
              <a:rPr lang="cs-CZ" altLang="cs-CZ" sz="2400"/>
              <a:t>– baze metatarzu</a:t>
            </a:r>
            <a:endParaRPr lang="en-GB" altLang="cs-CZ" sz="240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642350" cy="503237"/>
          </a:xfrm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z="2200" smtClean="0">
                <a:solidFill>
                  <a:srgbClr val="002060"/>
                </a:solidFill>
              </a:rPr>
              <a:t>RIZIKA TRAUMAT POHYBOVÉHO APÁTU DOLNÍCH KONČETIN</a:t>
            </a:r>
            <a:endParaRPr lang="en-GB" altLang="cs-CZ" sz="220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8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ovéPole 1"/>
          <p:cNvSpPr txBox="1">
            <a:spLocks noChangeArrowheads="1"/>
          </p:cNvSpPr>
          <p:nvPr/>
        </p:nvSpPr>
        <p:spPr bwMode="auto">
          <a:xfrm>
            <a:off x="463549" y="569103"/>
            <a:ext cx="2879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Zánět Achilovy šlachy </a:t>
            </a:r>
            <a:r>
              <a:rPr lang="cs-CZ" altLang="cs-CZ" sz="1800" b="0">
                <a:solidFill>
                  <a:srgbClr val="C00000"/>
                </a:solidFill>
                <a:latin typeface="Calibri" panose="020F0502020204030204" pitchFamily="34" charset="0"/>
              </a:rPr>
              <a:t>(tendinitis)</a:t>
            </a:r>
          </a:p>
        </p:txBody>
      </p:sp>
      <p:pic>
        <p:nvPicPr>
          <p:cNvPr id="3686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6" r="51094" b="16618"/>
          <a:stretch>
            <a:fillRect/>
          </a:stretch>
        </p:blipFill>
        <p:spPr bwMode="auto">
          <a:xfrm>
            <a:off x="3445980" y="3602144"/>
            <a:ext cx="2743200" cy="2805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ovéPole 4"/>
          <p:cNvSpPr txBox="1">
            <a:spLocks noChangeArrowheads="1"/>
          </p:cNvSpPr>
          <p:nvPr/>
        </p:nvSpPr>
        <p:spPr bwMode="auto">
          <a:xfrm>
            <a:off x="6291261" y="572909"/>
            <a:ext cx="2700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Zánět burzy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Achilovy šlachy </a:t>
            </a:r>
            <a:r>
              <a:rPr lang="cs-CZ" altLang="cs-CZ" sz="1800" b="0">
                <a:solidFill>
                  <a:srgbClr val="C00000"/>
                </a:solidFill>
                <a:latin typeface="Calibri" panose="020F0502020204030204" pitchFamily="34" charset="0"/>
              </a:rPr>
              <a:t>(burzitis)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0">
                <a:latin typeface="Calibri" panose="020F0502020204030204" pitchFamily="34" charset="0"/>
              </a:rPr>
              <a:t>zatížení šlachy + tlak na burzu v malém prostoru</a:t>
            </a:r>
          </a:p>
        </p:txBody>
      </p:sp>
      <p:sp>
        <p:nvSpPr>
          <p:cNvPr id="36869" name="TextovéPole 5"/>
          <p:cNvSpPr txBox="1">
            <a:spLocks noChangeArrowheads="1"/>
          </p:cNvSpPr>
          <p:nvPr/>
        </p:nvSpPr>
        <p:spPr bwMode="auto">
          <a:xfrm>
            <a:off x="3448049" y="568431"/>
            <a:ext cx="27400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Zánět úponu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Achilovy šlachy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0">
                <a:solidFill>
                  <a:srgbClr val="C00000"/>
                </a:solidFill>
                <a:latin typeface="Calibri" panose="020F0502020204030204" pitchFamily="34" charset="0"/>
              </a:rPr>
              <a:t>(entezitis)</a:t>
            </a:r>
          </a:p>
        </p:txBody>
      </p:sp>
      <p:pic>
        <p:nvPicPr>
          <p:cNvPr id="36870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7" y="1519344"/>
            <a:ext cx="2740025" cy="205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r="14671"/>
          <a:stretch>
            <a:fillRect/>
          </a:stretch>
        </p:blipFill>
        <p:spPr bwMode="auto">
          <a:xfrm>
            <a:off x="6299823" y="1801813"/>
            <a:ext cx="2700337" cy="293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86" y="3789040"/>
            <a:ext cx="2241251" cy="29848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4" descr="1213B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6551" r="22748"/>
          <a:stretch>
            <a:fillRect/>
          </a:stretch>
        </p:blipFill>
        <p:spPr bwMode="auto">
          <a:xfrm>
            <a:off x="463549" y="1255713"/>
            <a:ext cx="2881313" cy="25003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4" name="TextovéPole 9"/>
          <p:cNvSpPr txBox="1">
            <a:spLocks noChangeArrowheads="1"/>
          </p:cNvSpPr>
          <p:nvPr/>
        </p:nvSpPr>
        <p:spPr bwMode="auto">
          <a:xfrm>
            <a:off x="6300928" y="4694238"/>
            <a:ext cx="28098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0">
                <a:latin typeface="Calibri" panose="020F0502020204030204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36875" name="TextovéPole 10"/>
          <p:cNvSpPr txBox="1">
            <a:spLocks noChangeArrowheads="1"/>
          </p:cNvSpPr>
          <p:nvPr/>
        </p:nvSpPr>
        <p:spPr bwMode="auto">
          <a:xfrm>
            <a:off x="7019925" y="5393489"/>
            <a:ext cx="1944688" cy="1384995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9900"/>
                </a:solidFill>
                <a:latin typeface="Calibri" panose="020F0502020204030204" pitchFamily="34" charset="0"/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9900"/>
                </a:solidFill>
                <a:latin typeface="Calibri" panose="020F0502020204030204" pitchFamily="34" charset="0"/>
              </a:rPr>
              <a:t>kineziotejp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9900"/>
                </a:solidFill>
                <a:latin typeface="Calibri" panose="020F0502020204030204" pitchFamily="34" charset="0"/>
                <a:hlinkClick r:id="rId7"/>
              </a:rPr>
              <a:t>lýtkového svalu a Achillovy šlachy</a:t>
            </a:r>
            <a:endParaRPr lang="cs-CZ" altLang="cs-CZ" sz="1400" b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0">
                <a:latin typeface="Calibri" panose="020F0502020204030204" pitchFamily="34" charset="0"/>
              </a:rPr>
              <a:t>KIONESIOMAX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0">
                <a:latin typeface="Calibri" panose="020F0502020204030204" pitchFamily="34" charset="0"/>
              </a:rPr>
              <a:t>Petr Maroušek, DiS.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476080" y="6314763"/>
            <a:ext cx="1439863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8"/>
              </a:rPr>
              <a:t>Tejpink Achillovy šlachy (video)</a:t>
            </a:r>
            <a:endParaRPr lang="cs-CZ" sz="1200" b="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472905" y="5824226"/>
            <a:ext cx="1446213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9"/>
              </a:rPr>
              <a:t>Tejpink lýtkového svalu (video)</a:t>
            </a:r>
            <a:endParaRPr lang="cs-CZ" sz="1200" b="0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9388" y="95040"/>
            <a:ext cx="8785225" cy="26235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VYBRANÁ MIKROTRAUMATA POHYBOVÉHO APARÁTU</a:t>
            </a:r>
            <a:endParaRPr lang="en-GB" altLang="cs-CZ" sz="20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34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14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0" r="32587"/>
          <a:stretch>
            <a:fillRect/>
          </a:stretch>
        </p:blipFill>
        <p:spPr bwMode="auto">
          <a:xfrm>
            <a:off x="717550" y="2395538"/>
            <a:ext cx="20478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14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5" t="47343" r="3729"/>
          <a:stretch>
            <a:fillRect/>
          </a:stretch>
        </p:blipFill>
        <p:spPr bwMode="auto">
          <a:xfrm>
            <a:off x="5281613" y="2809875"/>
            <a:ext cx="3402012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14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r="11377"/>
          <a:stretch>
            <a:fillRect/>
          </a:stretch>
        </p:blipFill>
        <p:spPr bwMode="auto">
          <a:xfrm>
            <a:off x="6732588" y="4803775"/>
            <a:ext cx="1947862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798763" y="4425950"/>
            <a:ext cx="2852737" cy="646113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Tendinitis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ligamenti plantae</a:t>
            </a:r>
          </a:p>
        </p:txBody>
      </p:sp>
      <p:sp>
        <p:nvSpPr>
          <p:cNvPr id="21510" name="Line 10"/>
          <p:cNvSpPr>
            <a:spLocks noChangeShapeType="1"/>
          </p:cNvSpPr>
          <p:nvPr/>
        </p:nvSpPr>
        <p:spPr bwMode="auto">
          <a:xfrm>
            <a:off x="5165725" y="3906838"/>
            <a:ext cx="2657475" cy="21590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1" name="TextovéPole 9"/>
          <p:cNvSpPr txBox="1">
            <a:spLocks noChangeArrowheads="1"/>
          </p:cNvSpPr>
          <p:nvPr/>
        </p:nvSpPr>
        <p:spPr bwMode="auto">
          <a:xfrm>
            <a:off x="6507163" y="4576763"/>
            <a:ext cx="245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(Peterson </a:t>
            </a:r>
            <a:r>
              <a:rPr lang="en-US" altLang="cs-CZ" sz="1200"/>
              <a:t>&amp;</a:t>
            </a:r>
            <a:r>
              <a:rPr lang="cs-CZ" altLang="cs-CZ" sz="1200"/>
              <a:t> Rendström, 2001)</a:t>
            </a:r>
          </a:p>
        </p:txBody>
      </p:sp>
      <p:pic>
        <p:nvPicPr>
          <p:cNvPr id="21512" name="Picture 5" descr="14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21683" b="21152"/>
          <a:stretch>
            <a:fillRect/>
          </a:stretch>
        </p:blipFill>
        <p:spPr bwMode="auto">
          <a:xfrm>
            <a:off x="628650" y="865188"/>
            <a:ext cx="2413000" cy="1227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3" name="Obdélník 1"/>
          <p:cNvSpPr>
            <a:spLocks noChangeArrowheads="1"/>
          </p:cNvSpPr>
          <p:nvPr/>
        </p:nvSpPr>
        <p:spPr bwMode="auto">
          <a:xfrm>
            <a:off x="3041650" y="847725"/>
            <a:ext cx="4752975" cy="1754188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Nedostatečný opatek + nárazy paty na zem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při běhu s dopadem na patu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</a:rPr>
              <a:t>↓</a:t>
            </a:r>
            <a:endParaRPr lang="cs-CZ" altLang="cs-CZ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neudržení tukového tělesa pod patou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</a:rPr>
              <a:t>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Periostitis calacanei inferioris</a:t>
            </a: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 flipV="1">
            <a:off x="1835150" y="3284538"/>
            <a:ext cx="963613" cy="31908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5" name="Line 10"/>
          <p:cNvSpPr>
            <a:spLocks noChangeShapeType="1"/>
          </p:cNvSpPr>
          <p:nvPr/>
        </p:nvSpPr>
        <p:spPr bwMode="auto">
          <a:xfrm flipH="1">
            <a:off x="2051050" y="2511425"/>
            <a:ext cx="1873250" cy="296863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6" name="Line 10"/>
          <p:cNvSpPr>
            <a:spLocks noChangeShapeType="1"/>
          </p:cNvSpPr>
          <p:nvPr/>
        </p:nvSpPr>
        <p:spPr bwMode="auto">
          <a:xfrm flipH="1" flipV="1">
            <a:off x="1763713" y="4518025"/>
            <a:ext cx="1035050" cy="206375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179388" y="214313"/>
            <a:ext cx="8785225" cy="4318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</a:rPr>
              <a:t>MECHANICKÁ </a:t>
            </a:r>
            <a:r>
              <a:rPr lang="cs-CZ" altLang="cs-CZ" sz="2000">
                <a:solidFill>
                  <a:schemeClr val="accent2"/>
                </a:solidFill>
              </a:rPr>
              <a:t>MIKROTRAUMATA POHYBOVÉHO APARÁTU</a:t>
            </a:r>
            <a:endParaRPr lang="en-GB" altLang="cs-CZ" sz="2000">
              <a:solidFill>
                <a:schemeClr val="accent2"/>
              </a:solidFill>
            </a:endParaRPr>
          </a:p>
        </p:txBody>
      </p:sp>
      <p:sp>
        <p:nvSpPr>
          <p:cNvPr id="21518" name="Text Box 11"/>
          <p:cNvSpPr txBox="1">
            <a:spLocks noChangeArrowheads="1"/>
          </p:cNvSpPr>
          <p:nvPr/>
        </p:nvSpPr>
        <p:spPr bwMode="auto">
          <a:xfrm>
            <a:off x="2798763" y="3121025"/>
            <a:ext cx="2852737" cy="923925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Entezitis ligamenti plantae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 + periostitis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(</a:t>
            </a: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800">
                <a:solidFill>
                  <a:srgbClr val="C00000"/>
                </a:solidFill>
              </a:rPr>
              <a:t>calcar inferior)</a:t>
            </a:r>
            <a:endParaRPr lang="cs-CZ" altLang="cs-CZ" sz="1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9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2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9138"/>
            <a:ext cx="4986338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2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00250"/>
            <a:ext cx="498475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179388" y="214313"/>
            <a:ext cx="8785225" cy="4318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</a:rPr>
              <a:t>MECHANICKÁ </a:t>
            </a:r>
            <a:r>
              <a:rPr lang="cs-CZ" altLang="cs-CZ" sz="2000">
                <a:solidFill>
                  <a:schemeClr val="accent2"/>
                </a:solidFill>
              </a:rPr>
              <a:t>MIKROTRAUMATA POHYBOVÉHO APARÁTU</a:t>
            </a:r>
            <a:endParaRPr lang="en-GB" altLang="cs-CZ" sz="2000">
              <a:solidFill>
                <a:schemeClr val="accent2"/>
              </a:solidFill>
            </a:endParaRPr>
          </a:p>
        </p:txBody>
      </p:sp>
      <p:sp>
        <p:nvSpPr>
          <p:cNvPr id="13317" name="Obdélník 5"/>
          <p:cNvSpPr>
            <a:spLocks noChangeArrowheads="1"/>
          </p:cNvSpPr>
          <p:nvPr/>
        </p:nvSpPr>
        <p:spPr bwMode="auto">
          <a:xfrm>
            <a:off x="2051050" y="1196975"/>
            <a:ext cx="5300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Plíživá zlomenina 2. metatarzu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čerstvá zlomenina		 kalus po 3 týdnech</a:t>
            </a:r>
          </a:p>
        </p:txBody>
      </p:sp>
    </p:spTree>
    <p:extLst>
      <p:ext uri="{BB962C8B-B14F-4D97-AF65-F5344CB8AC3E}">
        <p14:creationId xmlns:p14="http://schemas.microsoft.com/office/powerpoint/2010/main" val="41833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646113"/>
            <a:ext cx="3863975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3"/>
          <p:cNvSpPr txBox="1">
            <a:spLocks noChangeArrowheads="1"/>
          </p:cNvSpPr>
          <p:nvPr/>
        </p:nvSpPr>
        <p:spPr bwMode="auto">
          <a:xfrm>
            <a:off x="3455988" y="1293813"/>
            <a:ext cx="5256212" cy="120015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/>
              <a:t>Příčné </a:t>
            </a:r>
            <a:r>
              <a:rPr lang="cs-CZ" altLang="cs-CZ" sz="1800" dirty="0" err="1" smtClean="0"/>
              <a:t>plochonoží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+ útlak + dopady na </a:t>
            </a:r>
            <a:r>
              <a:rPr lang="cs-CZ" altLang="cs-CZ" sz="1800" dirty="0" err="1"/>
              <a:t>předonoží</a:t>
            </a:r>
            <a:endParaRPr lang="cs-CZ" altLang="cs-CZ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</a:rPr>
              <a:t>↓</a:t>
            </a:r>
            <a:endParaRPr lang="cs-CZ" altLang="cs-CZ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</a:rPr>
              <a:t>Neuritis nervi </a:t>
            </a:r>
            <a:r>
              <a:rPr lang="cs-CZ" altLang="cs-CZ" sz="1800" dirty="0" err="1">
                <a:solidFill>
                  <a:srgbClr val="C00000"/>
                </a:solidFill>
              </a:rPr>
              <a:t>digitalis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 err="1">
                <a:solidFill>
                  <a:srgbClr val="C00000"/>
                </a:solidFill>
              </a:rPr>
              <a:t>plantaris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 err="1">
                <a:solidFill>
                  <a:srgbClr val="C00000"/>
                </a:solidFill>
              </a:rPr>
              <a:t>communis</a:t>
            </a:r>
            <a:r>
              <a:rPr lang="cs-CZ" altLang="cs-CZ" sz="1800" dirty="0">
                <a:solidFill>
                  <a:srgbClr val="C00000"/>
                </a:solidFill>
              </a:rPr>
              <a:t> III-IV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rgbClr val="C00000"/>
                </a:solidFill>
              </a:rPr>
              <a:t>Mortonův</a:t>
            </a:r>
            <a:r>
              <a:rPr lang="cs-CZ" altLang="cs-CZ" sz="1800" i="1" dirty="0">
                <a:solidFill>
                  <a:srgbClr val="C00000"/>
                </a:solidFill>
              </a:rPr>
              <a:t> syndrom (</a:t>
            </a:r>
            <a:r>
              <a:rPr lang="cs-CZ" altLang="cs-CZ" sz="1800" i="1" dirty="0" err="1">
                <a:solidFill>
                  <a:srgbClr val="C00000"/>
                </a:solidFill>
              </a:rPr>
              <a:t>neurom</a:t>
            </a:r>
            <a:r>
              <a:rPr lang="cs-CZ" altLang="cs-CZ" sz="1800" i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2253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2" b="16609"/>
          <a:stretch>
            <a:fillRect/>
          </a:stretch>
        </p:blipFill>
        <p:spPr bwMode="auto">
          <a:xfrm>
            <a:off x="1187450" y="4162425"/>
            <a:ext cx="30829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ovéPole 6"/>
          <p:cNvSpPr txBox="1">
            <a:spLocks noChangeArrowheads="1"/>
          </p:cNvSpPr>
          <p:nvPr/>
        </p:nvSpPr>
        <p:spPr bwMode="auto">
          <a:xfrm>
            <a:off x="4500563" y="4365625"/>
            <a:ext cx="3168650" cy="922338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</a:rPr>
              <a:t>Nárazy palce v těsné botě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</a:rPr>
              <a:t>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Hematom nehtového lůžka</a:t>
            </a:r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179388" y="214313"/>
            <a:ext cx="8785225" cy="4318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</a:rPr>
              <a:t>MECHANICKÁ </a:t>
            </a:r>
            <a:r>
              <a:rPr lang="cs-CZ" altLang="cs-CZ" sz="2000">
                <a:solidFill>
                  <a:schemeClr val="accent2"/>
                </a:solidFill>
              </a:rPr>
              <a:t>MIKROTRAUMATA POHYBOVÉHO APARÁTU</a:t>
            </a:r>
            <a:endParaRPr lang="en-GB" altLang="cs-CZ" sz="2000">
              <a:solidFill>
                <a:schemeClr val="accent2"/>
              </a:solidFill>
            </a:endParaRPr>
          </a:p>
        </p:txBody>
      </p:sp>
      <p:sp>
        <p:nvSpPr>
          <p:cNvPr id="22535" name="Line 10"/>
          <p:cNvSpPr>
            <a:spLocks noChangeShapeType="1"/>
          </p:cNvSpPr>
          <p:nvPr/>
        </p:nvSpPr>
        <p:spPr bwMode="auto">
          <a:xfrm flipH="1">
            <a:off x="2124075" y="2205038"/>
            <a:ext cx="1331913" cy="98425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75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3779838" y="3965575"/>
            <a:ext cx="4368800" cy="2447925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Příčně plochá noha + tlak v botě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↓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Digiti hamati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↓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Defekty kůže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Tendinitis m. extensor digitorum longus</a:t>
            </a:r>
            <a:endParaRPr lang="en-GB" altLang="cs-CZ" sz="1800">
              <a:solidFill>
                <a:srgbClr val="C00000"/>
              </a:solidFill>
            </a:endParaRPr>
          </a:p>
        </p:txBody>
      </p:sp>
      <p:pic>
        <p:nvPicPr>
          <p:cNvPr id="23555" name="Picture 4" descr="14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2" r="16203" b="57571"/>
          <a:stretch>
            <a:fillRect/>
          </a:stretch>
        </p:blipFill>
        <p:spPr bwMode="auto">
          <a:xfrm>
            <a:off x="2014538" y="4437063"/>
            <a:ext cx="24479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14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1753" r="26318" b="1736"/>
          <a:stretch>
            <a:fillRect/>
          </a:stretch>
        </p:blipFill>
        <p:spPr bwMode="auto">
          <a:xfrm>
            <a:off x="1979613" y="841375"/>
            <a:ext cx="2097087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4379913" y="841375"/>
            <a:ext cx="3168650" cy="258445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Vysoká podélná klenba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+ dopady na přední nohu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+ Příčně plochá noha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abdukce nohy + tlak v botě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Hallux valgus (vbočený)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Bursitis</a:t>
            </a:r>
            <a:endParaRPr lang="en-GB" altLang="cs-CZ" sz="1800">
              <a:solidFill>
                <a:srgbClr val="C00000"/>
              </a:solidFill>
            </a:endParaRPr>
          </a:p>
        </p:txBody>
      </p:sp>
      <p:sp>
        <p:nvSpPr>
          <p:cNvPr id="23558" name="TextovéPole 5"/>
          <p:cNvSpPr txBox="1">
            <a:spLocks noChangeArrowheads="1"/>
          </p:cNvSpPr>
          <p:nvPr/>
        </p:nvSpPr>
        <p:spPr bwMode="auto">
          <a:xfrm>
            <a:off x="1817688" y="3390900"/>
            <a:ext cx="245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/>
              <a:t>(Peterson </a:t>
            </a:r>
            <a:r>
              <a:rPr lang="en-US" altLang="cs-CZ" sz="1200"/>
              <a:t>&amp;</a:t>
            </a:r>
            <a:r>
              <a:rPr lang="cs-CZ" altLang="cs-CZ" sz="1200"/>
              <a:t> Rendström, 2001)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79388" y="214313"/>
            <a:ext cx="8785225" cy="4318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</a:rPr>
              <a:t>MECHANICKÁ </a:t>
            </a:r>
            <a:r>
              <a:rPr lang="cs-CZ" altLang="cs-CZ" sz="2000">
                <a:solidFill>
                  <a:schemeClr val="accent2"/>
                </a:solidFill>
              </a:rPr>
              <a:t>MIKROTRAUMATA POHYBOVÉHO APARÁTU</a:t>
            </a:r>
            <a:endParaRPr lang="en-GB" altLang="cs-CZ" sz="2000">
              <a:solidFill>
                <a:schemeClr val="accent2"/>
              </a:solidFill>
            </a:endParaRPr>
          </a:p>
        </p:txBody>
      </p:sp>
      <p:sp>
        <p:nvSpPr>
          <p:cNvPr id="23560" name="Line 10"/>
          <p:cNvSpPr>
            <a:spLocks noChangeShapeType="1"/>
          </p:cNvSpPr>
          <p:nvPr/>
        </p:nvSpPr>
        <p:spPr bwMode="auto">
          <a:xfrm flipH="1" flipV="1">
            <a:off x="4076700" y="2349500"/>
            <a:ext cx="303213" cy="21590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0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910382"/>
            <a:ext cx="2582981" cy="1689187"/>
          </a:xfrm>
          <a:prstGeom prst="rect">
            <a:avLst/>
          </a:prstGeom>
          <a:ln w="12700">
            <a:solidFill>
              <a:srgbClr val="0066FF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179512" y="230988"/>
            <a:ext cx="5256584" cy="707886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 je běh pro zdraví?</a:t>
            </a:r>
          </a:p>
          <a:p>
            <a:r>
              <a:rPr lang="cs-CZ" altLang="cs-CZ" sz="20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Běh jako prevence a léčba </a:t>
            </a:r>
            <a:r>
              <a:rPr lang="cs-CZ" altLang="cs-CZ" sz="2000" b="1" dirty="0" smtClean="0">
                <a:latin typeface="Calibri" panose="020F0502020204030204" pitchFamily="34" charset="0"/>
              </a:rPr>
              <a:t>nemocí z </a:t>
            </a:r>
            <a:r>
              <a:rPr lang="cs-CZ" altLang="cs-CZ" sz="2000" b="1" dirty="0" err="1" smtClean="0">
                <a:latin typeface="Calibri" panose="020F0502020204030204" pitchFamily="34" charset="0"/>
              </a:rPr>
              <a:t>hipokineze</a:t>
            </a:r>
            <a:endParaRPr lang="cs-CZ" altLang="cs-CZ" sz="2000" dirty="0" smtClean="0">
              <a:latin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r="14944"/>
          <a:stretch/>
        </p:blipFill>
        <p:spPr>
          <a:xfrm>
            <a:off x="5614304" y="111995"/>
            <a:ext cx="3138321" cy="3238317"/>
          </a:xfrm>
          <a:prstGeom prst="rect">
            <a:avLst/>
          </a:prstGeom>
          <a:ln w="12700">
            <a:solidFill>
              <a:srgbClr val="0066FF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9"/>
          <a:stretch/>
        </p:blipFill>
        <p:spPr>
          <a:xfrm>
            <a:off x="6900543" y="4189526"/>
            <a:ext cx="2186089" cy="1323533"/>
          </a:xfrm>
          <a:prstGeom prst="rect">
            <a:avLst/>
          </a:prstGeom>
          <a:ln>
            <a:solidFill>
              <a:srgbClr val="0066FF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0" y="4421171"/>
            <a:ext cx="2458567" cy="148867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9" t="21099" r="27505" b="3859"/>
          <a:stretch/>
        </p:blipFill>
        <p:spPr>
          <a:xfrm>
            <a:off x="2279203" y="5092304"/>
            <a:ext cx="1383869" cy="1501645"/>
          </a:xfrm>
          <a:prstGeom prst="rect">
            <a:avLst/>
          </a:prstGeom>
          <a:ln w="15875">
            <a:solidFill>
              <a:srgbClr val="0066FF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1" y="2204864"/>
            <a:ext cx="2120778" cy="212077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5" b="11370"/>
          <a:stretch/>
        </p:blipFill>
        <p:spPr>
          <a:xfrm>
            <a:off x="4090929" y="989207"/>
            <a:ext cx="1428381" cy="172875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r="6383"/>
          <a:stretch/>
        </p:blipFill>
        <p:spPr>
          <a:xfrm>
            <a:off x="3564497" y="5120591"/>
            <a:ext cx="1657331" cy="1690883"/>
          </a:xfrm>
          <a:prstGeom prst="rect">
            <a:avLst/>
          </a:prstGeom>
          <a:ln w="12700">
            <a:solidFill>
              <a:srgbClr val="0066FF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891" y="2898243"/>
            <a:ext cx="1855852" cy="1261077"/>
          </a:xfrm>
          <a:prstGeom prst="rect">
            <a:avLst/>
          </a:prstGeom>
          <a:ln w="12700">
            <a:solidFill>
              <a:srgbClr val="0066FF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83" y="999213"/>
            <a:ext cx="2120778" cy="149131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22" y="2823065"/>
            <a:ext cx="2591751" cy="1741333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32" y="2823265"/>
            <a:ext cx="2487333" cy="1741133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5634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4243388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1916113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ovéPole 3"/>
          <p:cNvSpPr txBox="1">
            <a:spLocks noChangeArrowheads="1"/>
          </p:cNvSpPr>
          <p:nvPr/>
        </p:nvSpPr>
        <p:spPr bwMode="auto">
          <a:xfrm>
            <a:off x="5651500" y="1546225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Strečink v prevenci</a:t>
            </a:r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79388" y="214313"/>
            <a:ext cx="8785225" cy="4318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</a:rPr>
              <a:t>MECHANICKÁ </a:t>
            </a:r>
            <a:r>
              <a:rPr lang="cs-CZ" altLang="cs-CZ" sz="2000">
                <a:solidFill>
                  <a:schemeClr val="accent2"/>
                </a:solidFill>
              </a:rPr>
              <a:t>MIKROTRAUMATA POHYBOVÉHO APARÁTU</a:t>
            </a:r>
            <a:endParaRPr lang="en-GB" altLang="cs-CZ" sz="2000">
              <a:solidFill>
                <a:schemeClr val="accent2"/>
              </a:solidFill>
            </a:endParaRPr>
          </a:p>
        </p:txBody>
      </p:sp>
      <p:sp>
        <p:nvSpPr>
          <p:cNvPr id="20486" name="TextovéPole 1"/>
          <p:cNvSpPr txBox="1">
            <a:spLocks noChangeArrowheads="1"/>
          </p:cNvSpPr>
          <p:nvPr/>
        </p:nvSpPr>
        <p:spPr bwMode="auto">
          <a:xfrm>
            <a:off x="541338" y="1377950"/>
            <a:ext cx="3711575" cy="1322388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Aktivní pronace s abdukcí nohy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</a:rPr>
              <a:t>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Tendinitis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m. peroneus longus et brevis</a:t>
            </a:r>
          </a:p>
        </p:txBody>
      </p:sp>
    </p:spTree>
    <p:extLst>
      <p:ext uri="{BB962C8B-B14F-4D97-AF65-F5344CB8AC3E}">
        <p14:creationId xmlns:p14="http://schemas.microsoft.com/office/powerpoint/2010/main" val="29646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1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6" r="23270"/>
          <a:stretch>
            <a:fillRect/>
          </a:stretch>
        </p:blipFill>
        <p:spPr bwMode="auto">
          <a:xfrm>
            <a:off x="5867400" y="2276475"/>
            <a:ext cx="2773363" cy="44275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Obdélník 5"/>
          <p:cNvSpPr>
            <a:spLocks noChangeArrowheads="1"/>
          </p:cNvSpPr>
          <p:nvPr/>
        </p:nvSpPr>
        <p:spPr bwMode="auto">
          <a:xfrm>
            <a:off x="1658938" y="785813"/>
            <a:ext cx="582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C00000"/>
                </a:solidFill>
              </a:rPr>
              <a:t>Bolesti na přední straně bérce u běžců</a:t>
            </a:r>
          </a:p>
        </p:txBody>
      </p:sp>
      <p:sp>
        <p:nvSpPr>
          <p:cNvPr id="17413" name="Obdélník 6"/>
          <p:cNvSpPr>
            <a:spLocks noChangeArrowheads="1"/>
          </p:cNvSpPr>
          <p:nvPr/>
        </p:nvSpPr>
        <p:spPr bwMode="auto">
          <a:xfrm>
            <a:off x="179388" y="1303338"/>
            <a:ext cx="87852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70C0"/>
                </a:solidFill>
              </a:rPr>
              <a:t>Opakované </a:t>
            </a:r>
            <a:r>
              <a:rPr lang="cs-CZ" altLang="cs-CZ" sz="2400" dirty="0" smtClean="0">
                <a:solidFill>
                  <a:srgbClr val="0070C0"/>
                </a:solidFill>
              </a:rPr>
              <a:t>zvedání a držení </a:t>
            </a:r>
            <a:r>
              <a:rPr lang="cs-CZ" altLang="cs-CZ" sz="2400" dirty="0">
                <a:solidFill>
                  <a:srgbClr val="0070C0"/>
                </a:solidFill>
              </a:rPr>
              <a:t>špičky nohy </a:t>
            </a:r>
            <a:r>
              <a:rPr lang="cs-CZ" altLang="cs-CZ" sz="2400" dirty="0" smtClean="0">
                <a:solidFill>
                  <a:srgbClr val="C00000"/>
                </a:solidFill>
              </a:rPr>
              <a:t>pro dopad </a:t>
            </a:r>
            <a:r>
              <a:rPr lang="cs-CZ" altLang="cs-CZ" sz="2400" dirty="0">
                <a:solidFill>
                  <a:srgbClr val="C00000"/>
                </a:solidFill>
              </a:rPr>
              <a:t>na patu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→ </a:t>
            </a:r>
            <a:r>
              <a:rPr lang="cs-CZ" altLang="cs-CZ" sz="2000" dirty="0"/>
              <a:t>tah – zánět – bolesti úponů předního holenního svalu na holenní kost </a:t>
            </a:r>
          </a:p>
        </p:txBody>
      </p:sp>
      <p:pic>
        <p:nvPicPr>
          <p:cNvPr id="17414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8" r="16701"/>
          <a:stretch/>
        </p:blipFill>
        <p:spPr bwMode="auto">
          <a:xfrm>
            <a:off x="361654" y="2276475"/>
            <a:ext cx="1573311" cy="44275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6526213" y="3725863"/>
            <a:ext cx="14763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Periostitis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tibiae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61654" y="284103"/>
            <a:ext cx="8602959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Běh </a:t>
            </a:r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s minimálním rizikem poškození zdraví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10655" r="6781" b="18201"/>
          <a:stretch/>
        </p:blipFill>
        <p:spPr>
          <a:xfrm>
            <a:off x="2051720" y="2276475"/>
            <a:ext cx="3712514" cy="319276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417" name="Přímá spojnice se šipkou 9"/>
          <p:cNvCxnSpPr>
            <a:cxnSpLocks noChangeShapeType="1"/>
          </p:cNvCxnSpPr>
          <p:nvPr/>
        </p:nvCxnSpPr>
        <p:spPr bwMode="auto">
          <a:xfrm flipH="1">
            <a:off x="1115616" y="2073275"/>
            <a:ext cx="2159398" cy="20066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Obdélník 5"/>
          <p:cNvSpPr>
            <a:spLocks noChangeArrowheads="1"/>
          </p:cNvSpPr>
          <p:nvPr/>
        </p:nvSpPr>
        <p:spPr bwMode="auto">
          <a:xfrm>
            <a:off x="361654" y="717550"/>
            <a:ext cx="860295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„Běžecké koleno“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C00000"/>
                </a:solidFill>
              </a:rPr>
              <a:t>Syndrom povázky stehenní (ILIO-TIBIAL BAND SYNDROME)</a:t>
            </a:r>
          </a:p>
        </p:txBody>
      </p:sp>
      <p:sp>
        <p:nvSpPr>
          <p:cNvPr id="14340" name="Obdélník 6"/>
          <p:cNvSpPr>
            <a:spLocks noChangeArrowheads="1"/>
          </p:cNvSpPr>
          <p:nvPr/>
        </p:nvSpPr>
        <p:spPr bwMode="auto">
          <a:xfrm>
            <a:off x="361654" y="1414463"/>
            <a:ext cx="860295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Opakované natažení a ohýbání kolene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→ </a:t>
            </a:r>
            <a:r>
              <a:rPr lang="cs-CZ" altLang="cs-CZ" sz="2000" dirty="0"/>
              <a:t>tření, zánět a bolesti šlachy natahovače povázky stehenní o zevní </a:t>
            </a:r>
            <a:r>
              <a:rPr lang="cs-CZ" altLang="cs-CZ" sz="2000" dirty="0" err="1"/>
              <a:t>nadkloubní</a:t>
            </a:r>
            <a:r>
              <a:rPr lang="cs-CZ" altLang="cs-CZ" sz="2000" dirty="0"/>
              <a:t> hrbol kosti stehenní</a:t>
            </a:r>
          </a:p>
        </p:txBody>
      </p:sp>
      <p:pic>
        <p:nvPicPr>
          <p:cNvPr id="14341" name="Picture 256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559050"/>
            <a:ext cx="5400675" cy="41100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42" name="Přímá spojnice se šipkou 9"/>
          <p:cNvCxnSpPr>
            <a:cxnSpLocks noChangeShapeType="1"/>
          </p:cNvCxnSpPr>
          <p:nvPr/>
        </p:nvCxnSpPr>
        <p:spPr bwMode="auto">
          <a:xfrm>
            <a:off x="3995936" y="2060848"/>
            <a:ext cx="1728192" cy="3816424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4" name="Obdélník 2"/>
          <p:cNvSpPr>
            <a:spLocks noChangeArrowheads="1"/>
          </p:cNvSpPr>
          <p:nvPr/>
        </p:nvSpPr>
        <p:spPr bwMode="auto">
          <a:xfrm>
            <a:off x="272128" y="5170474"/>
            <a:ext cx="4824660" cy="132343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/>
              <a:t>Predisponující faktory</a:t>
            </a:r>
            <a:r>
              <a:rPr lang="cs-CZ" altLang="cs-CZ" sz="2000" dirty="0"/>
              <a:t>: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/>
              <a:t> vybočené koleno (←špatná bota)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/>
              <a:t> zkrácený natahovač povázky </a:t>
            </a:r>
            <a:r>
              <a:rPr lang="cs-CZ" altLang="cs-CZ" sz="2000" dirty="0" smtClean="0"/>
              <a:t>stehenní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/>
              <a:t> </a:t>
            </a:r>
            <a:r>
              <a:rPr lang="cs-CZ" altLang="cs-CZ" sz="2000" i="1" dirty="0" smtClean="0">
                <a:solidFill>
                  <a:srgbClr val="C00000"/>
                </a:solidFill>
              </a:rPr>
              <a:t>plná extenze kolena (</a:t>
            </a:r>
            <a:r>
              <a:rPr lang="cs-CZ" altLang="cs-CZ" sz="2000" i="1" dirty="0">
                <a:solidFill>
                  <a:srgbClr val="C00000"/>
                </a:solidFill>
              </a:rPr>
              <a:t>← </a:t>
            </a:r>
            <a:r>
              <a:rPr lang="cs-CZ" altLang="cs-CZ" sz="2000" i="1" dirty="0" smtClean="0">
                <a:solidFill>
                  <a:srgbClr val="C00000"/>
                </a:solidFill>
              </a:rPr>
              <a:t>dopad na patu)</a:t>
            </a:r>
            <a:endParaRPr lang="cs-CZ" altLang="cs-CZ" sz="2000" i="1" dirty="0">
              <a:solidFill>
                <a:srgbClr val="C00000"/>
              </a:solidFill>
            </a:endParaRPr>
          </a:p>
        </p:txBody>
      </p:sp>
      <p:pic>
        <p:nvPicPr>
          <p:cNvPr id="14345" name="Picture 5" descr="11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8" y="2728591"/>
            <a:ext cx="3199070" cy="23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ovéPole 1"/>
          <p:cNvSpPr txBox="1">
            <a:spLocks noChangeArrowheads="1"/>
          </p:cNvSpPr>
          <p:nvPr/>
        </p:nvSpPr>
        <p:spPr bwMode="auto">
          <a:xfrm rot="-5400000">
            <a:off x="7519988" y="5302250"/>
            <a:ext cx="245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(Peterson </a:t>
            </a:r>
            <a:r>
              <a:rPr lang="en-US" altLang="cs-CZ" sz="1200"/>
              <a:t>&amp;</a:t>
            </a:r>
            <a:r>
              <a:rPr lang="cs-CZ" altLang="cs-CZ" sz="1200"/>
              <a:t> Rendström, 2001)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61654" y="280928"/>
            <a:ext cx="8602959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Běh </a:t>
            </a:r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s minimálním rizikem poškození zdraví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5"/>
          <p:cNvSpPr>
            <a:spLocks noChangeArrowheads="1"/>
          </p:cNvSpPr>
          <p:nvPr/>
        </p:nvSpPr>
        <p:spPr bwMode="auto">
          <a:xfrm>
            <a:off x="179389" y="1167171"/>
            <a:ext cx="878522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</a:rPr>
              <a:t>Příčiny: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altLang="cs-CZ" sz="1800" b="0" dirty="0" smtClean="0">
                <a:latin typeface="Calibri" panose="020F0502020204030204" pitchFamily="34" charset="0"/>
              </a:rPr>
              <a:t>Oslabení (</a:t>
            </a:r>
            <a:r>
              <a:rPr lang="cs-CZ" altLang="cs-CZ" sz="1800" dirty="0" smtClean="0">
                <a:latin typeface="Calibri" panose="020F0502020204030204" pitchFamily="34" charset="0"/>
              </a:rPr>
              <a:t>vrozené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 i získané) v době růstu kostí u dětí (neukončená osifikace apofýzy)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altLang="cs-CZ" sz="1800" b="0" dirty="0" smtClean="0">
                <a:latin typeface="Calibri" panose="020F0502020204030204" pitchFamily="34" charset="0"/>
              </a:rPr>
              <a:t>Přetížení – silné extenze kolena, výskoky, dřepy, …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</a:rPr>
              <a:t>Projevy: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Bolest, otok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</a:rPr>
              <a:t>Léčba: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Omezení zátěže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Patelární páska</a:t>
            </a:r>
            <a:endParaRPr lang="cs-CZ" altLang="cs-CZ" sz="2000" b="0" dirty="0" smtClean="0">
              <a:latin typeface="Calibri" panose="020F0502020204030204" pitchFamily="34" charset="0"/>
            </a:endParaRPr>
          </a:p>
        </p:txBody>
      </p:sp>
      <p:pic>
        <p:nvPicPr>
          <p:cNvPr id="37891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r="18825"/>
          <a:stretch/>
        </p:blipFill>
        <p:spPr bwMode="auto">
          <a:xfrm>
            <a:off x="5652120" y="1982713"/>
            <a:ext cx="2657812" cy="4297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388" y="5428885"/>
            <a:ext cx="1788789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00" b="0" dirty="0" smtClean="0">
                <a:hlinkClick r:id=""/>
              </a:rPr>
              <a:t>VIDEO:</a:t>
            </a:r>
          </a:p>
          <a:p>
            <a:pPr algn="ctr">
              <a:defRPr/>
            </a:pPr>
            <a:r>
              <a:rPr lang="cs-CZ" sz="1200" b="0" dirty="0" smtClean="0">
                <a:hlinkClick r:id=""/>
              </a:rPr>
              <a:t>Patelární (podkolenní) páska</a:t>
            </a:r>
            <a:endParaRPr lang="cs-CZ" sz="1200" b="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79388" y="95040"/>
            <a:ext cx="8785225" cy="26235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VYBRANÁ MIKROTRAUMATA POHYBOVÉHO APARÁTU</a:t>
            </a:r>
            <a:endParaRPr lang="en-GB" altLang="cs-CZ" sz="20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ovéPole 8"/>
          <p:cNvSpPr txBox="1">
            <a:spLocks noChangeArrowheads="1"/>
          </p:cNvSpPr>
          <p:nvPr/>
        </p:nvSpPr>
        <p:spPr bwMode="auto">
          <a:xfrm>
            <a:off x="5169127" y="6254163"/>
            <a:ext cx="40048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0" dirty="0">
                <a:latin typeface="Calibri" panose="020F0502020204030204" pitchFamily="34" charset="0"/>
              </a:rPr>
              <a:t>(</a:t>
            </a:r>
            <a:r>
              <a:rPr lang="cs-CZ" altLang="cs-CZ" sz="1000" b="0" dirty="0" err="1">
                <a:latin typeface="Calibri" panose="020F0502020204030204" pitchFamily="34" charset="0"/>
              </a:rPr>
              <a:t>Peterson</a:t>
            </a:r>
            <a:r>
              <a:rPr lang="cs-CZ" altLang="cs-CZ" sz="1000" b="0" dirty="0">
                <a:latin typeface="Calibri" panose="020F0502020204030204" pitchFamily="34" charset="0"/>
              </a:rPr>
              <a:t>, </a:t>
            </a:r>
            <a:r>
              <a:rPr lang="cs-CZ" altLang="cs-CZ" sz="1000" b="0" dirty="0" err="1">
                <a:latin typeface="Calibri" panose="020F0502020204030204" pitchFamily="34" charset="0"/>
              </a:rPr>
              <a:t>Renström</a:t>
            </a:r>
            <a:r>
              <a:rPr lang="cs-CZ" altLang="cs-CZ" sz="1000" b="0" dirty="0">
                <a:latin typeface="Calibri" panose="020F0502020204030204" pitchFamily="34" charset="0"/>
              </a:rPr>
              <a:t> et al. Sports </a:t>
            </a:r>
            <a:r>
              <a:rPr lang="cs-CZ" altLang="cs-CZ" sz="1000" b="0" dirty="0" err="1">
                <a:latin typeface="Calibri" panose="020F0502020204030204" pitchFamily="34" charset="0"/>
              </a:rPr>
              <a:t>Injuries</a:t>
            </a:r>
            <a:r>
              <a:rPr lang="cs-CZ" altLang="cs-CZ" sz="1000" b="0" dirty="0">
                <a:latin typeface="Calibri" panose="020F0502020204030204" pitchFamily="34" charset="0"/>
              </a:rPr>
              <a:t>. </a:t>
            </a:r>
            <a:r>
              <a:rPr lang="cs-CZ" altLang="cs-CZ" sz="1000" b="0" dirty="0" err="1">
                <a:latin typeface="Calibri" panose="020F0502020204030204" pitchFamily="34" charset="0"/>
              </a:rPr>
              <a:t>Their</a:t>
            </a:r>
            <a:r>
              <a:rPr lang="cs-CZ" altLang="cs-CZ" sz="1000" b="0" dirty="0">
                <a:latin typeface="Calibri" panose="020F0502020204030204" pitchFamily="34" charset="0"/>
              </a:rPr>
              <a:t> </a:t>
            </a:r>
            <a:r>
              <a:rPr lang="cs-CZ" altLang="cs-CZ" sz="1000" b="0" dirty="0" err="1">
                <a:latin typeface="Calibri" panose="020F0502020204030204" pitchFamily="34" charset="0"/>
              </a:rPr>
              <a:t>Prevention</a:t>
            </a:r>
            <a:r>
              <a:rPr lang="cs-CZ" altLang="cs-CZ" sz="1000" b="0" dirty="0">
                <a:latin typeface="Calibri" panose="020F0502020204030204" pitchFamily="34" charset="0"/>
              </a:rPr>
              <a:t> and </a:t>
            </a:r>
            <a:r>
              <a:rPr lang="cs-CZ" altLang="cs-CZ" sz="1000" b="0" dirty="0" err="1">
                <a:latin typeface="Calibri" panose="020F0502020204030204" pitchFamily="34" charset="0"/>
              </a:rPr>
              <a:t>Treatment</a:t>
            </a:r>
            <a:r>
              <a:rPr lang="cs-CZ" altLang="cs-CZ" sz="1000" b="0" dirty="0">
                <a:latin typeface="Calibri" panose="020F0502020204030204" pitchFamily="34" charset="0"/>
              </a:rPr>
              <a:t>. 3rd </a:t>
            </a:r>
            <a:r>
              <a:rPr lang="cs-CZ" altLang="cs-CZ" sz="1000" b="0" dirty="0" err="1">
                <a:latin typeface="Calibri" panose="020F0502020204030204" pitchFamily="34" charset="0"/>
              </a:rPr>
              <a:t>ed</a:t>
            </a:r>
            <a:r>
              <a:rPr lang="cs-CZ" altLang="cs-CZ" sz="1000" b="0" dirty="0">
                <a:latin typeface="Calibri" panose="020F0502020204030204" pitchFamily="34" charset="0"/>
              </a:rPr>
              <a:t>. Kent: Martin </a:t>
            </a:r>
            <a:r>
              <a:rPr lang="cs-CZ" altLang="cs-CZ" sz="1000" b="0" dirty="0" err="1">
                <a:latin typeface="Calibri" panose="020F0502020204030204" pitchFamily="34" charset="0"/>
              </a:rPr>
              <a:t>Dunitz</a:t>
            </a:r>
            <a:r>
              <a:rPr lang="cs-CZ" altLang="cs-CZ" sz="1000" b="0" dirty="0">
                <a:latin typeface="Calibri" panose="020F0502020204030204" pitchFamily="34" charset="0"/>
              </a:rPr>
              <a:t>, 2001)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321209" y="448921"/>
            <a:ext cx="650158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cs-CZ" altLang="cs-CZ" dirty="0">
                <a:solidFill>
                  <a:srgbClr val="C00000"/>
                </a:solidFill>
                <a:latin typeface="Calibri" panose="020F0502020204030204" pitchFamily="34" charset="0"/>
              </a:rPr>
              <a:t>Aseptická nekróza </a:t>
            </a:r>
            <a:r>
              <a:rPr lang="cs-CZ" altLang="cs-CZ" dirty="0" err="1">
                <a:solidFill>
                  <a:srgbClr val="C00000"/>
                </a:solidFill>
                <a:latin typeface="Calibri" panose="020F0502020204030204" pitchFamily="34" charset="0"/>
              </a:rPr>
              <a:t>tuberosistas</a:t>
            </a:r>
            <a:r>
              <a:rPr lang="cs-CZ" altLang="cs-CZ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C00000"/>
                </a:solidFill>
                <a:latin typeface="Calibri" panose="020F0502020204030204" pitchFamily="34" charset="0"/>
              </a:rPr>
              <a:t>tibiae</a:t>
            </a:r>
            <a:r>
              <a:rPr lang="cs-CZ" altLang="cs-CZ" dirty="0">
                <a:solidFill>
                  <a:srgbClr val="C00000"/>
                </a:solidFill>
                <a:latin typeface="Calibri" panose="020F0502020204030204" pitchFamily="34" charset="0"/>
              </a:rPr>
              <a:t> – úponu šlachy kvadricepsu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cs-CZ" altLang="cs-CZ" sz="1600" b="0" dirty="0">
                <a:solidFill>
                  <a:srgbClr val="C00000"/>
                </a:solidFill>
                <a:latin typeface="Calibri" panose="020F0502020204030204" pitchFamily="34" charset="0"/>
              </a:rPr>
              <a:t>(nemoc </a:t>
            </a:r>
            <a:r>
              <a:rPr lang="cs-CZ" altLang="cs-CZ" sz="1600" b="0" dirty="0" err="1">
                <a:solidFill>
                  <a:srgbClr val="C00000"/>
                </a:solidFill>
                <a:latin typeface="Calibri" panose="020F0502020204030204" pitchFamily="34" charset="0"/>
              </a:rPr>
              <a:t>Osgood</a:t>
            </a:r>
            <a:r>
              <a:rPr lang="cs-CZ" altLang="cs-CZ" sz="1600" b="0" dirty="0">
                <a:solidFill>
                  <a:srgbClr val="C00000"/>
                </a:solidFill>
                <a:latin typeface="Calibri" panose="020F0502020204030204" pitchFamily="34" charset="0"/>
              </a:rPr>
              <a:t> – </a:t>
            </a:r>
            <a:r>
              <a:rPr lang="cs-CZ" altLang="cs-CZ" sz="1600" b="0" dirty="0" err="1">
                <a:solidFill>
                  <a:srgbClr val="C00000"/>
                </a:solidFill>
                <a:latin typeface="Calibri" panose="020F0502020204030204" pitchFamily="34" charset="0"/>
              </a:rPr>
              <a:t>Schlatter</a:t>
            </a:r>
            <a:r>
              <a:rPr lang="cs-CZ" altLang="cs-CZ" sz="1600" b="0" dirty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3557795"/>
            <a:ext cx="1788790" cy="1788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189" y="2289779"/>
            <a:ext cx="238125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6"/>
          <p:cNvSpPr>
            <a:spLocks noChangeArrowheads="1"/>
          </p:cNvSpPr>
          <p:nvPr/>
        </p:nvSpPr>
        <p:spPr bwMode="auto">
          <a:xfrm>
            <a:off x="3270347" y="5911152"/>
            <a:ext cx="18129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900" b="0" dirty="0">
                <a:solidFill>
                  <a:schemeClr val="bg1"/>
                </a:solidFill>
                <a:latin typeface="Calibri" panose="020F0502020204030204" pitchFamily="34" charset="0"/>
              </a:rPr>
              <a:t>(http://www.sportsmed.msu.edu/</a:t>
            </a:r>
            <a:r>
              <a:rPr lang="cs-CZ" altLang="cs-CZ" sz="900" b="0" dirty="0" err="1">
                <a:solidFill>
                  <a:schemeClr val="bg1"/>
                </a:solidFill>
                <a:latin typeface="Calibri" panose="020F0502020204030204" pitchFamily="34" charset="0"/>
              </a:rPr>
              <a:t>Wellness</a:t>
            </a:r>
            <a:r>
              <a:rPr lang="cs-CZ" altLang="cs-CZ" sz="900" b="0" dirty="0">
                <a:solidFill>
                  <a:schemeClr val="bg1"/>
                </a:solidFill>
                <a:latin typeface="Calibri" panose="020F0502020204030204" pitchFamily="34" charset="0"/>
              </a:rPr>
              <a:t>/Osgood-Schlatter.html)</a:t>
            </a:r>
          </a:p>
        </p:txBody>
      </p:sp>
      <p:sp>
        <p:nvSpPr>
          <p:cNvPr id="13" name="Šipka dolů 12"/>
          <p:cNvSpPr/>
          <p:nvPr/>
        </p:nvSpPr>
        <p:spPr>
          <a:xfrm rot="6900597">
            <a:off x="4379260" y="4725252"/>
            <a:ext cx="196492" cy="748633"/>
          </a:xfrm>
          <a:prstGeom prst="downArrow">
            <a:avLst>
              <a:gd name="adj1" fmla="val 33027"/>
              <a:gd name="adj2" fmla="val 13179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586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r="21550"/>
          <a:stretch>
            <a:fillRect/>
          </a:stretch>
        </p:blipFill>
        <p:spPr bwMode="auto">
          <a:xfrm>
            <a:off x="6017529" y="1694657"/>
            <a:ext cx="2649537" cy="37512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4" descr="11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r="27637"/>
          <a:stretch>
            <a:fillRect/>
          </a:stretch>
        </p:blipFill>
        <p:spPr bwMode="auto">
          <a:xfrm>
            <a:off x="4596726" y="3997724"/>
            <a:ext cx="1171575" cy="20558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Obdélník 12"/>
          <p:cNvSpPr>
            <a:spLocks noChangeArrowheads="1"/>
          </p:cNvSpPr>
          <p:nvPr/>
        </p:nvSpPr>
        <p:spPr bwMode="auto">
          <a:xfrm>
            <a:off x="179388" y="1806575"/>
            <a:ext cx="54768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</a:rPr>
              <a:t>Opakovaný silný tah šlachy kvadricepsu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</a:rPr>
              <a:t>→ </a:t>
            </a:r>
            <a:r>
              <a:rPr lang="cs-CZ" altLang="cs-CZ" sz="2000"/>
              <a:t>tlak a nárazy čéšky na stehenní kost </a:t>
            </a:r>
            <a:r>
              <a:rPr lang="cs-CZ" altLang="cs-CZ" sz="2000">
                <a:solidFill>
                  <a:srgbClr val="0070C0"/>
                </a:solidFill>
              </a:rPr>
              <a:t>→</a:t>
            </a: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</a:rPr>
              <a:t>→ </a:t>
            </a:r>
            <a:r>
              <a:rPr lang="cs-CZ" altLang="cs-CZ" sz="2000"/>
              <a:t>poškození chrupavky na zadní straně čéšky</a:t>
            </a:r>
          </a:p>
        </p:txBody>
      </p:sp>
      <p:sp>
        <p:nvSpPr>
          <p:cNvPr id="16390" name="Obdélník 5"/>
          <p:cNvSpPr>
            <a:spLocks noChangeArrowheads="1"/>
          </p:cNvSpPr>
          <p:nvPr/>
        </p:nvSpPr>
        <p:spPr bwMode="auto">
          <a:xfrm>
            <a:off x="2047875" y="855663"/>
            <a:ext cx="49958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00000"/>
                </a:solidFill>
              </a:rPr>
              <a:t>Patelo-femorální bolestivý syndrom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chůze a běh s kopce (i do kopce), dřepy</a:t>
            </a:r>
          </a:p>
        </p:txBody>
      </p:sp>
      <p:pic>
        <p:nvPicPr>
          <p:cNvPr id="16391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2" r="34090"/>
          <a:stretch>
            <a:fillRect/>
          </a:stretch>
        </p:blipFill>
        <p:spPr bwMode="auto">
          <a:xfrm>
            <a:off x="6130876" y="4307683"/>
            <a:ext cx="1082675" cy="24780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179388" y="5334794"/>
            <a:ext cx="4176712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altLang="cs-CZ" u="sng" dirty="0"/>
              <a:t>Zhoršující faktory: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zkrácení přímého svalu stehenního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vyosení vbočeného </a:t>
            </a:r>
            <a:r>
              <a:rPr lang="cs-CZ" altLang="cs-CZ" dirty="0" smtClean="0"/>
              <a:t>kolene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i="1" dirty="0" smtClean="0">
                <a:solidFill>
                  <a:srgbClr val="C00000"/>
                </a:solidFill>
              </a:rPr>
              <a:t>silnější rázy při dopadu na patu</a:t>
            </a:r>
            <a:endParaRPr lang="cs-CZ" altLang="cs-CZ" i="1" dirty="0">
              <a:solidFill>
                <a:srgbClr val="C00000"/>
              </a:solidFill>
            </a:endParaRPr>
          </a:p>
        </p:txBody>
      </p:sp>
      <p:pic>
        <p:nvPicPr>
          <p:cNvPr id="16393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009900"/>
            <a:ext cx="3605213" cy="2235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4" name="Obdélník 12"/>
          <p:cNvSpPr>
            <a:spLocks noChangeArrowheads="1"/>
          </p:cNvSpPr>
          <p:nvPr/>
        </p:nvSpPr>
        <p:spPr bwMode="auto">
          <a:xfrm>
            <a:off x="658813" y="6488113"/>
            <a:ext cx="354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patella</a:t>
            </a:r>
            <a:r>
              <a:rPr lang="cs-CZ" altLang="cs-CZ" sz="1800" dirty="0"/>
              <a:t> = čéška; femur = stehno)</a:t>
            </a:r>
            <a:endParaRPr lang="en-GB" altLang="cs-CZ" sz="1800" dirty="0"/>
          </a:p>
        </p:txBody>
      </p:sp>
      <p:cxnSp>
        <p:nvCxnSpPr>
          <p:cNvPr id="16395" name="Přímá spojnice se šipkou 9"/>
          <p:cNvCxnSpPr>
            <a:cxnSpLocks noChangeShapeType="1"/>
          </p:cNvCxnSpPr>
          <p:nvPr/>
        </p:nvCxnSpPr>
        <p:spPr bwMode="auto">
          <a:xfrm flipV="1">
            <a:off x="3635896" y="5230924"/>
            <a:ext cx="1081470" cy="443597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6" name="Přímá spojnice se šipkou 9"/>
          <p:cNvCxnSpPr>
            <a:cxnSpLocks noChangeShapeType="1"/>
          </p:cNvCxnSpPr>
          <p:nvPr/>
        </p:nvCxnSpPr>
        <p:spPr bwMode="auto">
          <a:xfrm flipV="1">
            <a:off x="3498057" y="5712511"/>
            <a:ext cx="2785219" cy="341025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7" name="TextovéPole 13"/>
          <p:cNvSpPr txBox="1">
            <a:spLocks noChangeArrowheads="1"/>
          </p:cNvSpPr>
          <p:nvPr/>
        </p:nvSpPr>
        <p:spPr bwMode="auto">
          <a:xfrm rot="-5400000">
            <a:off x="7689851" y="3978275"/>
            <a:ext cx="245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(Peterson </a:t>
            </a:r>
            <a:r>
              <a:rPr lang="en-US" altLang="cs-CZ" sz="1200"/>
              <a:t>&amp;</a:t>
            </a:r>
            <a:r>
              <a:rPr lang="cs-CZ" altLang="cs-CZ" sz="1200"/>
              <a:t> Rendström, 2001)</a:t>
            </a:r>
          </a:p>
        </p:txBody>
      </p:sp>
      <p:pic>
        <p:nvPicPr>
          <p:cNvPr id="16398" name="Picture 5" descr="11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 b="4114"/>
          <a:stretch>
            <a:fillRect/>
          </a:stretch>
        </p:blipFill>
        <p:spPr bwMode="auto">
          <a:xfrm>
            <a:off x="4525951" y="3087579"/>
            <a:ext cx="1271395" cy="872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326720" y="404664"/>
            <a:ext cx="8602959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Běh </a:t>
            </a:r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s minimálním rizikem poškození zdraví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804988"/>
            <a:ext cx="381635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1809750"/>
            <a:ext cx="29130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1809750"/>
            <a:ext cx="2890837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ovéPole 6"/>
          <p:cNvSpPr txBox="1">
            <a:spLocks noChangeArrowheads="1"/>
          </p:cNvSpPr>
          <p:nvPr/>
        </p:nvSpPr>
        <p:spPr bwMode="auto">
          <a:xfrm>
            <a:off x="2830513" y="908050"/>
            <a:ext cx="34829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Plíživá zlomenina difýzy femoru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>
                <a:hlinkClick r:id="rId5"/>
              </a:rPr>
              <a:t>(http://kneeinjury.weebly.com/</a:t>
            </a:r>
            <a:r>
              <a:rPr lang="cs-CZ" altLang="cs-CZ" sz="1400"/>
              <a:t>; 2016)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/>
              <a:t>(RTG, NMR)</a:t>
            </a:r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179388" y="214313"/>
            <a:ext cx="8785225" cy="4318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</a:rPr>
              <a:t>MECHANICKÁ </a:t>
            </a:r>
            <a:r>
              <a:rPr lang="cs-CZ" altLang="cs-CZ" sz="2000">
                <a:solidFill>
                  <a:schemeClr val="accent2"/>
                </a:solidFill>
              </a:rPr>
              <a:t>MIKROTRAUMATA POHYBOVÉHO APARÁTU</a:t>
            </a:r>
            <a:endParaRPr lang="en-GB" altLang="cs-CZ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35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205038"/>
            <a:ext cx="2592387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ovéPole 7"/>
          <p:cNvSpPr txBox="1">
            <a:spLocks noChangeArrowheads="1"/>
          </p:cNvSpPr>
          <p:nvPr/>
        </p:nvSpPr>
        <p:spPr bwMode="auto">
          <a:xfrm>
            <a:off x="1331913" y="1117600"/>
            <a:ext cx="25923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Plíživá zlomenina tibie </a:t>
            </a:r>
            <a:r>
              <a:rPr lang="cs-CZ" altLang="cs-CZ" sz="1800"/>
              <a:t>u 13 letého atleta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/>
              <a:t>Burke et al., 2014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900"/>
              <a:t>http://www.healio.com/orthopedics/journals/ortho/2014-4-37-4/</a:t>
            </a: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179388" y="214313"/>
            <a:ext cx="8785225" cy="4318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</a:rPr>
              <a:t>MECHANICKÁ </a:t>
            </a:r>
            <a:r>
              <a:rPr lang="cs-CZ" altLang="cs-CZ" sz="2000">
                <a:solidFill>
                  <a:schemeClr val="accent2"/>
                </a:solidFill>
              </a:rPr>
              <a:t>MIKROTRAUMATA POHYBOVÉHO APARÁTU</a:t>
            </a:r>
            <a:endParaRPr lang="en-GB" altLang="cs-CZ" sz="2000">
              <a:solidFill>
                <a:schemeClr val="accent2"/>
              </a:solidFill>
            </a:endParaRPr>
          </a:p>
        </p:txBody>
      </p:sp>
      <p:sp>
        <p:nvSpPr>
          <p:cNvPr id="12293" name="Obdélník 10"/>
          <p:cNvSpPr>
            <a:spLocks noChangeArrowheads="1"/>
          </p:cNvSpPr>
          <p:nvPr/>
        </p:nvSpPr>
        <p:spPr bwMode="auto">
          <a:xfrm>
            <a:off x="4356100" y="1117600"/>
            <a:ext cx="42179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Plíživá zlomenina krčku femoru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12 letého tělesně aktivního chlapce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/>
              <a:t>Schubert,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/>
              <a:t>https://radiopaedia.org/cases/femoral-neck-stress-fracture</a:t>
            </a:r>
          </a:p>
        </p:txBody>
      </p:sp>
      <p:pic>
        <p:nvPicPr>
          <p:cNvPr id="12294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2225675"/>
            <a:ext cx="2967038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14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79388" y="1465263"/>
            <a:ext cx="6264275" cy="486251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>
                <a:solidFill>
                  <a:schemeClr val="accent2"/>
                </a:solidFill>
              </a:rPr>
              <a:t>Posilovací cvičení</a:t>
            </a:r>
            <a:r>
              <a:rPr lang="cs-CZ" altLang="cs-CZ" sz="2000" b="1">
                <a:solidFill>
                  <a:schemeClr val="accent2"/>
                </a:solidFill>
              </a:rPr>
              <a:t>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solidFill>
                  <a:schemeClr val="accent2"/>
                </a:solidFill>
              </a:rPr>
              <a:t> </a:t>
            </a:r>
            <a:r>
              <a:rPr lang="cs-CZ" altLang="cs-CZ" sz="2000">
                <a:solidFill>
                  <a:schemeClr val="accent2"/>
                </a:solidFill>
              </a:rPr>
              <a:t>statické a dynamické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>
                <a:solidFill>
                  <a:schemeClr val="accent2"/>
                </a:solidFill>
              </a:rPr>
              <a:t> s větším odporem, pomalu, méně opakování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>
                <a:solidFill>
                  <a:schemeClr val="accent2"/>
                </a:solidFill>
              </a:rPr>
              <a:t> elastické terabandy a šňůry, posilovací stroje, tělo v gravitaci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>
                <a:solidFill>
                  <a:schemeClr val="accent2"/>
                </a:solidFill>
              </a:rPr>
              <a:t>Protahovací cvičení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>
                <a:solidFill>
                  <a:schemeClr val="accent2"/>
                </a:solidFill>
              </a:rPr>
              <a:t> </a:t>
            </a:r>
            <a:r>
              <a:rPr lang="cs-CZ" altLang="cs-CZ" sz="2000">
                <a:solidFill>
                  <a:schemeClr val="accent2"/>
                </a:solidFill>
              </a:rPr>
              <a:t>pomalu, ne do bolesti,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>
                <a:solidFill>
                  <a:schemeClr val="accent2"/>
                </a:solidFill>
              </a:rPr>
              <a:t> ne těsně po intenzivním tréninku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>
                <a:solidFill>
                  <a:schemeClr val="accent2"/>
                </a:solidFill>
              </a:rPr>
              <a:t> ne v chladu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>
                <a:solidFill>
                  <a:schemeClr val="accent2"/>
                </a:solidFill>
              </a:rPr>
              <a:t>Proprioceptivní cvičení</a:t>
            </a:r>
            <a:r>
              <a:rPr lang="cs-CZ" altLang="cs-CZ" sz="2000">
                <a:solidFill>
                  <a:schemeClr val="accent2"/>
                </a:solidFill>
              </a:rPr>
              <a:t> – balanční, bosou nohou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>
                <a:solidFill>
                  <a:schemeClr val="accent2"/>
                </a:solidFill>
              </a:rPr>
              <a:t>Správná obuv</a:t>
            </a:r>
          </a:p>
        </p:txBody>
      </p:sp>
      <p:pic>
        <p:nvPicPr>
          <p:cNvPr id="24579" name="Picture 5" descr="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1485900"/>
            <a:ext cx="2324100" cy="17446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7" descr="Balanční točna hravá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4722813"/>
            <a:ext cx="1287462" cy="20859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2"/>
          <p:cNvSpPr txBox="1">
            <a:spLocks noChangeArrowheads="1"/>
          </p:cNvSpPr>
          <p:nvPr/>
        </p:nvSpPr>
        <p:spPr bwMode="auto">
          <a:xfrm>
            <a:off x="207963" y="188913"/>
            <a:ext cx="8785225" cy="7016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Prevence a profylaxe traumat, mikrotraumat kostí, svalů, šlach a vazů zlepšení odolnosti tkání a obranných reflexů</a:t>
            </a:r>
          </a:p>
        </p:txBody>
      </p:sp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780088" y="1052513"/>
            <a:ext cx="3338512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cs-CZ" altLang="cs-CZ" sz="1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Posilování a protahování</a:t>
            </a:r>
          </a:p>
          <a:p>
            <a:pPr algn="ctr">
              <a:defRPr/>
            </a:pPr>
            <a:r>
              <a:rPr lang="cs-CZ" altLang="cs-CZ" sz="1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Achillovy šlachy a m. triceps </a:t>
            </a:r>
            <a:r>
              <a:rPr lang="cs-CZ" altLang="cs-CZ" sz="16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surae</a:t>
            </a:r>
            <a:endParaRPr lang="cs-CZ" altLang="cs-CZ" sz="1600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3" name="Obrázek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19952" r="42763" b="43178"/>
          <a:stretch>
            <a:fillRect/>
          </a:stretch>
        </p:blipFill>
        <p:spPr bwMode="auto">
          <a:xfrm>
            <a:off x="6100763" y="3090863"/>
            <a:ext cx="2808287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ovéPole 6"/>
          <p:cNvSpPr txBox="1">
            <a:spLocks noChangeArrowheads="1"/>
          </p:cNvSpPr>
          <p:nvPr/>
        </p:nvSpPr>
        <p:spPr bwMode="auto">
          <a:xfrm rot="-1943619">
            <a:off x="6149975" y="3897313"/>
            <a:ext cx="887413" cy="338137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B050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7709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6720" y="836712"/>
            <a:ext cx="860295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Krchová Z (</a:t>
            </a:r>
            <a:r>
              <a:rPr lang="cs-CZ" sz="1600" dirty="0"/>
              <a:t>Med Sport Boh Slov, </a:t>
            </a:r>
            <a:r>
              <a:rPr lang="cs-CZ" sz="1600" dirty="0" smtClean="0"/>
              <a:t>2012, 21</a:t>
            </a:r>
            <a:r>
              <a:rPr lang="cs-CZ" sz="1600" dirty="0"/>
              <a:t>, 4: </a:t>
            </a:r>
            <a:r>
              <a:rPr lang="cs-CZ" sz="1600" dirty="0" smtClean="0"/>
              <a:t>179-188.): </a:t>
            </a:r>
          </a:p>
          <a:p>
            <a:r>
              <a:rPr lang="cs-CZ" sz="2000" b="1" dirty="0" smtClean="0">
                <a:solidFill>
                  <a:srgbClr val="C00000"/>
                </a:solidFill>
              </a:rPr>
              <a:t>Běžecká bota jako možná příčina zranění vytrvalostních běžců</a:t>
            </a:r>
            <a:r>
              <a:rPr lang="cs-CZ" sz="20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cs-CZ" sz="2000" dirty="0" smtClean="0">
                <a:solidFill>
                  <a:srgbClr val="0066FF"/>
                </a:solidFill>
              </a:rPr>
              <a:t>Běh přes patu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i="1" dirty="0" smtClean="0">
                <a:solidFill>
                  <a:srgbClr val="7030A0"/>
                </a:solidFill>
              </a:rPr>
              <a:t>je </a:t>
            </a:r>
            <a:r>
              <a:rPr lang="cs-CZ" sz="2000" i="1" dirty="0">
                <a:solidFill>
                  <a:srgbClr val="7030A0"/>
                </a:solidFill>
              </a:rPr>
              <a:t>umožněný </a:t>
            </a:r>
            <a:r>
              <a:rPr lang="cs-CZ" sz="2000" i="1" dirty="0" smtClean="0">
                <a:solidFill>
                  <a:srgbClr val="7030A0"/>
                </a:solidFill>
              </a:rPr>
              <a:t>klasickou běžeckou obuví s měkkou odpruženou patou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 smtClean="0">
                <a:solidFill>
                  <a:srgbClr val="7030A0"/>
                </a:solidFill>
              </a:rPr>
              <a:t>je nepřirozený. </a:t>
            </a:r>
            <a:r>
              <a:rPr lang="cs-CZ" sz="2000" dirty="0" smtClean="0">
                <a:solidFill>
                  <a:srgbClr val="009900"/>
                </a:solidFill>
              </a:rPr>
              <a:t>(Přirozený běh bos je s dopadem na přední </a:t>
            </a:r>
            <a:r>
              <a:rPr lang="cs-CZ" sz="2000" dirty="0">
                <a:solidFill>
                  <a:srgbClr val="009900"/>
                </a:solidFill>
              </a:rPr>
              <a:t>č</a:t>
            </a:r>
            <a:r>
              <a:rPr lang="cs-CZ" sz="2000" dirty="0" smtClean="0">
                <a:solidFill>
                  <a:srgbClr val="009900"/>
                </a:solidFill>
              </a:rPr>
              <a:t>ást nohy.)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i="1" dirty="0" smtClean="0">
                <a:solidFill>
                  <a:srgbClr val="C00000"/>
                </a:solidFill>
              </a:rPr>
              <a:t>je spojen s vyšším rizikem vzniku zranění hlezna, bérce, kolena, .. </a:t>
            </a:r>
            <a:r>
              <a:rPr lang="cs-CZ" sz="20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→</a:t>
            </a:r>
            <a:endParaRPr lang="cs-CZ" sz="2000" i="1" dirty="0" smtClean="0">
              <a:solidFill>
                <a:srgbClr val="C00000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 smtClean="0">
                <a:solidFill>
                  <a:srgbClr val="7030A0"/>
                </a:solidFill>
              </a:rPr>
              <a:t>je neekonomický</a:t>
            </a:r>
            <a:endParaRPr lang="cs-CZ" sz="1400" dirty="0"/>
          </a:p>
        </p:txBody>
      </p:sp>
      <p:sp>
        <p:nvSpPr>
          <p:cNvPr id="3" name="Obdélník 2"/>
          <p:cNvSpPr/>
          <p:nvPr/>
        </p:nvSpPr>
        <p:spPr>
          <a:xfrm>
            <a:off x="326720" y="404664"/>
            <a:ext cx="8602959" cy="4001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Běh </a:t>
            </a:r>
            <a:r>
              <a:rPr lang="cs-CZ" altLang="cs-CZ" sz="2000" b="1" i="1" dirty="0">
                <a:solidFill>
                  <a:srgbClr val="0070C0"/>
                </a:solidFill>
                <a:latin typeface="Calibri" panose="020F0502020204030204" pitchFamily="34" charset="0"/>
              </a:rPr>
              <a:t>s minimálním rizikem poškození zdraví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18" y="3021925"/>
            <a:ext cx="7279814" cy="357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5" descr="4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21109" r="11539" b="17378"/>
          <a:stretch>
            <a:fillRect/>
          </a:stretch>
        </p:blipFill>
        <p:spPr>
          <a:xfrm>
            <a:off x="1462088" y="4672013"/>
            <a:ext cx="3578225" cy="199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7" name="Picture 13" descr="nikefree_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1613" y="1412875"/>
            <a:ext cx="6264275" cy="319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Rectangle 11"/>
          <p:cNvSpPr>
            <a:spLocks noGrp="1" noChangeArrowheads="1"/>
          </p:cNvSpPr>
          <p:nvPr>
            <p:ph type="title"/>
          </p:nvPr>
        </p:nvSpPr>
        <p:spPr>
          <a:xfrm>
            <a:off x="207963" y="1008063"/>
            <a:ext cx="8785225" cy="292100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z="2000" smtClean="0">
                <a:solidFill>
                  <a:schemeClr val="hlink"/>
                </a:solidFill>
              </a:rPr>
              <a:t>Flexibilní obuv umožňující běh „na boso“</a:t>
            </a:r>
          </a:p>
        </p:txBody>
      </p:sp>
      <p:pic>
        <p:nvPicPr>
          <p:cNvPr id="26629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4672013"/>
            <a:ext cx="26638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2"/>
          <p:cNvSpPr txBox="1">
            <a:spLocks noChangeArrowheads="1"/>
          </p:cNvSpPr>
          <p:nvPr/>
        </p:nvSpPr>
        <p:spPr bwMode="auto">
          <a:xfrm>
            <a:off x="207963" y="188913"/>
            <a:ext cx="8785225" cy="7016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Prevence a profylaxe traumat, mikrotraumat kostí, svalů, šlach a vazů zlepšení odolnosti tkání a obranných reflexů</a:t>
            </a:r>
          </a:p>
        </p:txBody>
      </p:sp>
    </p:spTree>
    <p:extLst>
      <p:ext uri="{BB962C8B-B14F-4D97-AF65-F5344CB8AC3E}">
        <p14:creationId xmlns:p14="http://schemas.microsoft.com/office/powerpoint/2010/main" val="4581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ohy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0"/>
            <a:ext cx="5221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187450" y="428625"/>
            <a:ext cx="2520950" cy="60007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002060"/>
                </a:solidFill>
              </a:rPr>
              <a:t>Vytrvalostní běh klade nároky na funkce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cs-CZ" altLang="cs-CZ" sz="2400">
                <a:solidFill>
                  <a:srgbClr val="002060"/>
                </a:solidFill>
              </a:rPr>
              <a:t> nervové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cs-CZ" altLang="cs-CZ" sz="2400">
                <a:solidFill>
                  <a:srgbClr val="002060"/>
                </a:solidFill>
              </a:rPr>
              <a:t> endokrinní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cs-CZ" altLang="cs-CZ" sz="2400">
                <a:solidFill>
                  <a:srgbClr val="002060"/>
                </a:solidFill>
              </a:rPr>
              <a:t> metabolismu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cs-CZ" altLang="cs-CZ" sz="2400">
                <a:solidFill>
                  <a:srgbClr val="002060"/>
                </a:solidFill>
              </a:rPr>
              <a:t> dechové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cs-CZ" altLang="cs-CZ" sz="2400">
                <a:solidFill>
                  <a:srgbClr val="002060"/>
                </a:solidFill>
              </a:rPr>
              <a:t> oběhové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cs-CZ" altLang="cs-CZ" sz="2400">
                <a:solidFill>
                  <a:srgbClr val="002060"/>
                </a:solidFill>
              </a:rPr>
              <a:t> ledvin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cs-CZ" altLang="cs-CZ" sz="2400">
                <a:solidFill>
                  <a:srgbClr val="002060"/>
                </a:solidFill>
              </a:rPr>
              <a:t> svalů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cs-CZ" altLang="cs-CZ" sz="2400">
                <a:solidFill>
                  <a:srgbClr val="002060"/>
                </a:solidFill>
              </a:rPr>
              <a:t> kloubů, vazů, ...</a:t>
            </a:r>
            <a:endParaRPr lang="en-GB" altLang="cs-CZ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0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nikefree_womens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1844675"/>
            <a:ext cx="16256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nikefree_womens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1641475"/>
            <a:ext cx="150495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 descr="nikefree_mens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606550"/>
            <a:ext cx="277018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nikefree_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3068638"/>
            <a:ext cx="24114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 descr="nikefree_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74988"/>
            <a:ext cx="46085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nikefree_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68638"/>
            <a:ext cx="2162175" cy="3311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Rectangle 11"/>
          <p:cNvSpPr txBox="1">
            <a:spLocks noChangeArrowheads="1"/>
          </p:cNvSpPr>
          <p:nvPr/>
        </p:nvSpPr>
        <p:spPr bwMode="auto">
          <a:xfrm>
            <a:off x="203200" y="1019175"/>
            <a:ext cx="8789988" cy="3476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hlink"/>
                </a:solidFill>
              </a:rPr>
              <a:t>Flexibilní obuv umožňující </a:t>
            </a:r>
            <a:r>
              <a:rPr lang="cs-CZ" altLang="cs-CZ" sz="2000" dirty="0" smtClean="0">
                <a:solidFill>
                  <a:schemeClr val="hlink"/>
                </a:solidFill>
              </a:rPr>
              <a:t>běh jako bosou nohou (tzv. bare-</a:t>
            </a:r>
            <a:r>
              <a:rPr lang="cs-CZ" altLang="cs-CZ" sz="2000" dirty="0" err="1" smtClean="0">
                <a:solidFill>
                  <a:schemeClr val="hlink"/>
                </a:solidFill>
              </a:rPr>
              <a:t>foot</a:t>
            </a:r>
            <a:r>
              <a:rPr lang="cs-CZ" altLang="cs-CZ" sz="2000" dirty="0" smtClean="0">
                <a:solidFill>
                  <a:schemeClr val="hlink"/>
                </a:solidFill>
              </a:rPr>
              <a:t>)</a:t>
            </a:r>
            <a:endParaRPr lang="cs-CZ" altLang="cs-CZ" sz="2000" dirty="0">
              <a:solidFill>
                <a:schemeClr val="hlink"/>
              </a:solidFill>
            </a:endParaRPr>
          </a:p>
        </p:txBody>
      </p:sp>
      <p:sp>
        <p:nvSpPr>
          <p:cNvPr id="27657" name="Text Box 2"/>
          <p:cNvSpPr txBox="1">
            <a:spLocks noChangeArrowheads="1"/>
          </p:cNvSpPr>
          <p:nvPr/>
        </p:nvSpPr>
        <p:spPr bwMode="auto">
          <a:xfrm>
            <a:off x="207963" y="188913"/>
            <a:ext cx="8785225" cy="7016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Prevence a profylaxe traumat, mikrotraumat kostí, svalů, šlach a vazů zlepšení odolnosti tkání a obranných reflexů</a:t>
            </a:r>
          </a:p>
        </p:txBody>
      </p:sp>
    </p:spTree>
    <p:extLst>
      <p:ext uri="{BB962C8B-B14F-4D97-AF65-F5344CB8AC3E}">
        <p14:creationId xmlns:p14="http://schemas.microsoft.com/office/powerpoint/2010/main" val="5361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69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79525"/>
            <a:ext cx="6008687" cy="42592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3730625"/>
            <a:ext cx="1828800" cy="30210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90575"/>
            <a:ext cx="1897062" cy="26828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ovéPole 20"/>
          <p:cNvSpPr txBox="1">
            <a:spLocks noChangeArrowheads="1"/>
          </p:cNvSpPr>
          <p:nvPr/>
        </p:nvSpPr>
        <p:spPr bwMode="auto">
          <a:xfrm>
            <a:off x="3844925" y="249078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Scott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Jurek </a:t>
            </a:r>
            <a:r>
              <a:rPr lang="en-US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&amp;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cs-CZ" altLang="cs-CZ" sz="2400" i="1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Arnulfo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cs-CZ" altLang="cs-CZ" sz="2400" i="1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Quimare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</p:txBody>
      </p:sp>
      <p:pic>
        <p:nvPicPr>
          <p:cNvPr id="30726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933450"/>
            <a:ext cx="18351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084898"/>
            <a:ext cx="2122487" cy="31305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4" y="3525520"/>
            <a:ext cx="18891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Bublinový popisek se šipkou nahoru 4"/>
          <p:cNvSpPr>
            <a:spLocks noChangeArrowheads="1"/>
          </p:cNvSpPr>
          <p:nvPr/>
        </p:nvSpPr>
        <p:spPr bwMode="auto">
          <a:xfrm>
            <a:off x="3819525" y="5562600"/>
            <a:ext cx="1074738" cy="323850"/>
          </a:xfrm>
          <a:prstGeom prst="upArrowCallout">
            <a:avLst>
              <a:gd name="adj1" fmla="val 31066"/>
              <a:gd name="adj2" fmla="val 37073"/>
              <a:gd name="adj3" fmla="val 16981"/>
              <a:gd name="adj4" fmla="val 6497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NA PATU</a:t>
            </a:r>
          </a:p>
        </p:txBody>
      </p:sp>
      <p:sp>
        <p:nvSpPr>
          <p:cNvPr id="30730" name="Bublinový popisek se šipkou nahoru 14"/>
          <p:cNvSpPr>
            <a:spLocks noChangeArrowheads="1"/>
          </p:cNvSpPr>
          <p:nvPr/>
        </p:nvSpPr>
        <p:spPr bwMode="auto">
          <a:xfrm>
            <a:off x="4257676" y="5445720"/>
            <a:ext cx="1751012" cy="863600"/>
          </a:xfrm>
          <a:prstGeom prst="upArrowCallout">
            <a:avLst>
              <a:gd name="adj1" fmla="val 25007"/>
              <a:gd name="adj2" fmla="val 26612"/>
              <a:gd name="adj3" fmla="val 38231"/>
              <a:gd name="adj4" fmla="val 39468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NA PŘEDONOŽÍ</a:t>
            </a:r>
          </a:p>
        </p:txBody>
      </p:sp>
      <p:sp>
        <p:nvSpPr>
          <p:cNvPr id="30731" name="Rectangle 7"/>
          <p:cNvSpPr>
            <a:spLocks noChangeArrowheads="1"/>
          </p:cNvSpPr>
          <p:nvPr/>
        </p:nvSpPr>
        <p:spPr bwMode="auto">
          <a:xfrm>
            <a:off x="179388" y="292100"/>
            <a:ext cx="8804275" cy="431800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BĚH S DOPADEM NA PŘEDNÍ ČÁST NOHY</a:t>
            </a:r>
            <a:endParaRPr lang="en-GB" altLang="cs-CZ" sz="2000" b="1">
              <a:solidFill>
                <a:srgbClr val="7030A0"/>
              </a:solidFill>
            </a:endParaRPr>
          </a:p>
        </p:txBody>
      </p:sp>
      <p:sp>
        <p:nvSpPr>
          <p:cNvPr id="14" name="Obdélník 1">
            <a:hlinkClick r:id="rId8"/>
          </p:cNvPr>
          <p:cNvSpPr>
            <a:spLocks noChangeArrowheads="1"/>
          </p:cNvSpPr>
          <p:nvPr/>
        </p:nvSpPr>
        <p:spPr bwMode="auto">
          <a:xfrm>
            <a:off x="2839989" y="6348229"/>
            <a:ext cx="3957686" cy="437043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009900"/>
                </a:solidFill>
              </a:rPr>
              <a:t>VIDEO: </a:t>
            </a:r>
            <a:r>
              <a:rPr lang="cs-CZ" altLang="cs-CZ" sz="1800" dirty="0" smtClean="0"/>
              <a:t>Běh v sandálech </a:t>
            </a:r>
            <a:r>
              <a:rPr lang="cs-CZ" altLang="cs-CZ" sz="1800" dirty="0"/>
              <a:t>- </a:t>
            </a:r>
            <a:r>
              <a:rPr lang="cs-CZ" altLang="cs-CZ" sz="1800" dirty="0" err="1"/>
              <a:t>Ráramuri</a:t>
            </a:r>
            <a:endParaRPr lang="cs-CZ" altLang="cs-CZ" sz="1800" dirty="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000" b="1" dirty="0">
                <a:solidFill>
                  <a:srgbClr val="009900"/>
                </a:solidFill>
              </a:rPr>
              <a:t>https://www.youtube.com/watch?v=GYxrQ7Ba-RU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9" grpId="0" animBg="1"/>
      <p:bldP spid="30730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143250"/>
            <a:ext cx="5376863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3913" y="620713"/>
            <a:ext cx="4975225" cy="2486025"/>
          </a:xfrm>
          <a:solidFill>
            <a:srgbClr val="FFFF00">
              <a:alpha val="25000"/>
            </a:srgbClr>
          </a:solidFill>
          <a:ln>
            <a:solidFill>
              <a:srgbClr val="00B050"/>
            </a:solidFill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 smtClean="0">
                <a:solidFill>
                  <a:srgbClr val="00B050"/>
                </a:solidFill>
              </a:rPr>
              <a:t>VIDEA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smtClean="0"/>
              <a:t>Běh v obuvi na dráze s dopadem na patu a přední část nohy (zpomaleně)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dirty="0" smtClean="0">
                <a:hlinkClick r:id="rId3"/>
              </a:rPr>
              <a:t>http://www.youtube.com/watch?v=oN1x3Ik1t5Y</a:t>
            </a:r>
            <a:endParaRPr lang="cs-CZ" altLang="cs-CZ" sz="16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smtClean="0"/>
              <a:t>Běh naboso (velmi pomalu):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dirty="0" smtClean="0">
                <a:hlinkClick r:id="rId4"/>
              </a:rPr>
              <a:t>http://www.youtube.com/watch?v=gzjDIAKUZ9Q</a:t>
            </a:r>
            <a:endParaRPr lang="cs-CZ" altLang="cs-CZ" sz="16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smtClean="0"/>
              <a:t>Běh v </a:t>
            </a:r>
            <a:r>
              <a:rPr lang="cs-CZ" altLang="cs-CZ" sz="1600" dirty="0" err="1" smtClean="0"/>
              <a:t>pětiprstech</a:t>
            </a:r>
            <a:r>
              <a:rPr lang="cs-CZ" altLang="cs-CZ" sz="1600" dirty="0" smtClean="0"/>
              <a:t> (velmi pomalu):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dirty="0" smtClean="0">
                <a:hlinkClick r:id="rId5"/>
              </a:rPr>
              <a:t>http://www.youtube.com/watch?v=touteBkwt1U</a:t>
            </a:r>
            <a:endParaRPr lang="cs-CZ" altLang="cs-CZ" sz="16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smtClean="0"/>
              <a:t>Běh v minimalistických botách v přírodě: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dirty="0" smtClean="0">
                <a:hlinkClick r:id="rId6"/>
              </a:rPr>
              <a:t>http://www.youtube.com/watch?v=nfNsll_11qU</a:t>
            </a:r>
            <a:endParaRPr lang="cs-CZ" altLang="cs-CZ" sz="1600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3516313" y="639762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Indiáni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Ráramuri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179388" y="152400"/>
            <a:ext cx="8804275" cy="431800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7030A0"/>
                </a:solidFill>
              </a:rPr>
              <a:t>BĚH S DOPADEM NA PŘEDNÍ ČÁST NOHY</a:t>
            </a:r>
            <a:endParaRPr lang="en-GB" altLang="cs-CZ" sz="2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7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90" y="2094206"/>
            <a:ext cx="4186867" cy="3495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188913" y="955676"/>
            <a:ext cx="8804275" cy="570832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solidFill>
                  <a:srgbClr val="7030A0"/>
                </a:solidFill>
              </a:rPr>
              <a:t>BĚH S DOPADEM NA PŘEDNÍ ČÁST </a:t>
            </a:r>
            <a:r>
              <a:rPr lang="cs-CZ" altLang="cs-CZ" sz="1800" b="1" i="1" dirty="0" smtClean="0">
                <a:solidFill>
                  <a:srgbClr val="7030A0"/>
                </a:solidFill>
              </a:rPr>
              <a:t>NOHY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66FF"/>
                </a:solidFill>
              </a:rPr>
              <a:t>v obuvi s nízkou </a:t>
            </a:r>
            <a:r>
              <a:rPr lang="cs-CZ" altLang="cs-CZ" sz="1800" dirty="0" smtClean="0">
                <a:solidFill>
                  <a:srgbClr val="0066FF"/>
                </a:solidFill>
              </a:rPr>
              <a:t>podešví / bos</a:t>
            </a:r>
            <a:endParaRPr lang="cs-CZ" altLang="cs-CZ" sz="1800" dirty="0">
              <a:solidFill>
                <a:srgbClr val="009900"/>
              </a:solidFill>
            </a:endParaRPr>
          </a:p>
        </p:txBody>
      </p:sp>
      <p:pic>
        <p:nvPicPr>
          <p:cNvPr id="28678" name="Picture 7" descr="nikefree_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20520" r="6777"/>
          <a:stretch/>
        </p:blipFill>
        <p:spPr bwMode="auto">
          <a:xfrm>
            <a:off x="3499660" y="5316782"/>
            <a:ext cx="1032843" cy="1485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69" y="5330942"/>
            <a:ext cx="1187450" cy="1485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5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813800" cy="7016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Prevence a profylaxe traumat, mikrotraumat kostí, svalů, šlach a vazů zlepšení odolnosti tkání a obranných reflexů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27" y="5681686"/>
            <a:ext cx="1670668" cy="1103488"/>
          </a:xfrm>
          <a:prstGeom prst="rect">
            <a:avLst/>
          </a:prstGeom>
        </p:spPr>
      </p:pic>
      <p:sp>
        <p:nvSpPr>
          <p:cNvPr id="16" name="Obdélník 1">
            <a:hlinkClick r:id="rId6"/>
          </p:cNvPr>
          <p:cNvSpPr>
            <a:spLocks noChangeArrowheads="1"/>
          </p:cNvSpPr>
          <p:nvPr/>
        </p:nvSpPr>
        <p:spPr bwMode="auto">
          <a:xfrm>
            <a:off x="1852563" y="6571850"/>
            <a:ext cx="16109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900" dirty="0" smtClean="0">
                <a:solidFill>
                  <a:schemeClr val="bg1"/>
                </a:solidFill>
              </a:rPr>
              <a:t>www.czechtarahumara.cz</a:t>
            </a:r>
            <a:endParaRPr lang="cs-CZ" altLang="cs-CZ" sz="900" dirty="0">
              <a:solidFill>
                <a:schemeClr val="bg1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783207" y="2112955"/>
            <a:ext cx="3176232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900" dirty="0"/>
              <a:t>(</a:t>
            </a:r>
            <a:r>
              <a:rPr lang="en-US" sz="900" dirty="0">
                <a:hlinkClick r:id="rId7"/>
              </a:rPr>
              <a:t>Matt Fitzgerald</a:t>
            </a:r>
            <a:r>
              <a:rPr lang="en-US" sz="900" dirty="0"/>
              <a:t>, </a:t>
            </a:r>
            <a:r>
              <a:rPr lang="en-US" sz="900" dirty="0">
                <a:hlinkClick r:id="rId8"/>
              </a:rPr>
              <a:t>http://running.competitor.com/</a:t>
            </a:r>
            <a:r>
              <a:rPr lang="cs-CZ" sz="900" dirty="0"/>
              <a:t>, 2015)</a:t>
            </a:r>
            <a:endParaRPr lang="en-US" sz="900" dirty="0"/>
          </a:p>
        </p:txBody>
      </p:sp>
      <p:sp>
        <p:nvSpPr>
          <p:cNvPr id="20" name="Obdélník 19"/>
          <p:cNvSpPr/>
          <p:nvPr/>
        </p:nvSpPr>
        <p:spPr>
          <a:xfrm>
            <a:off x="3499660" y="1478791"/>
            <a:ext cx="558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7030A0"/>
                </a:solidFill>
              </a:rPr>
              <a:t>Vertikální síla působení nohy na </a:t>
            </a:r>
            <a:r>
              <a:rPr lang="cs-CZ" dirty="0" smtClean="0">
                <a:solidFill>
                  <a:srgbClr val="7030A0"/>
                </a:solidFill>
              </a:rPr>
              <a:t>podložku při dopadu </a:t>
            </a:r>
            <a:endParaRPr lang="cs-CZ" dirty="0">
              <a:solidFill>
                <a:srgbClr val="7030A0"/>
              </a:solidFill>
            </a:endParaRPr>
          </a:p>
          <a:p>
            <a:pPr algn="ctr"/>
            <a:r>
              <a:rPr lang="cs-CZ" dirty="0" smtClean="0"/>
              <a:t>na patu (RFS), </a:t>
            </a:r>
            <a:r>
              <a:rPr lang="cs-CZ" dirty="0" smtClean="0">
                <a:solidFill>
                  <a:srgbClr val="FF0000"/>
                </a:solidFill>
              </a:rPr>
              <a:t>na </a:t>
            </a:r>
            <a:r>
              <a:rPr lang="cs-CZ" dirty="0" err="1" smtClean="0">
                <a:solidFill>
                  <a:srgbClr val="FF0000"/>
                </a:solidFill>
              </a:rPr>
              <a:t>středonoží</a:t>
            </a:r>
            <a:r>
              <a:rPr lang="cs-CZ" dirty="0" smtClean="0">
                <a:solidFill>
                  <a:srgbClr val="FF0000"/>
                </a:solidFill>
              </a:rPr>
              <a:t> (MFS)</a:t>
            </a:r>
            <a:r>
              <a:rPr lang="cs-CZ" dirty="0" smtClean="0"/>
              <a:t>, </a:t>
            </a:r>
            <a:r>
              <a:rPr lang="cs-CZ" dirty="0">
                <a:solidFill>
                  <a:srgbClr val="0000FF"/>
                </a:solidFill>
              </a:rPr>
              <a:t>na špičku (FFS)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87660" y="4072676"/>
            <a:ext cx="20376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400" b="1" u="sng" dirty="0">
                <a:solidFill>
                  <a:srgbClr val="FF0000"/>
                </a:solidFill>
              </a:rPr>
              <a:t>NA PATU</a:t>
            </a:r>
            <a:endParaRPr lang="cs-CZ" sz="1400" b="1" u="sng" dirty="0" smtClean="0">
              <a:solidFill>
                <a:srgbClr val="FF0000"/>
              </a:solidFill>
            </a:endParaRPr>
          </a:p>
          <a:p>
            <a:r>
              <a:rPr lang="cs-CZ" altLang="cs-CZ" sz="1400" dirty="0" smtClean="0"/>
              <a:t>Rizika:</a:t>
            </a:r>
            <a:endParaRPr lang="cs-CZ" sz="1400" dirty="0" smtClean="0">
              <a:solidFill>
                <a:srgbClr val="FF0000"/>
              </a:solidFill>
            </a:endParaRPr>
          </a:p>
          <a:p>
            <a:r>
              <a:rPr lang="cs-CZ" sz="1400" dirty="0" smtClean="0">
                <a:solidFill>
                  <a:srgbClr val="FF0000"/>
                </a:solidFill>
              </a:rPr>
              <a:t>Art. SUBTALARIS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Art. TALO-CRURALIS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M. TIBIALIS ANTERIOR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TIBIA, FEMUR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GENUS, COXA, </a:t>
            </a:r>
            <a:r>
              <a:rPr lang="cs-CZ" sz="1400" dirty="0" err="1" smtClean="0">
                <a:solidFill>
                  <a:srgbClr val="FF0000"/>
                </a:solidFill>
              </a:rPr>
              <a:t>Art.S</a:t>
            </a:r>
            <a:r>
              <a:rPr lang="cs-CZ" sz="1400" dirty="0" smtClean="0">
                <a:solidFill>
                  <a:srgbClr val="FF0000"/>
                </a:solidFill>
              </a:rPr>
              <a:t>-I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COLUMNA VERTEBRALIS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174285" y="4078711"/>
            <a:ext cx="1968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u="sng" dirty="0" smtClean="0">
                <a:solidFill>
                  <a:srgbClr val="00B050"/>
                </a:solidFill>
              </a:rPr>
              <a:t>NA ŠPIČKU</a:t>
            </a:r>
          </a:p>
          <a:p>
            <a:r>
              <a:rPr lang="cs-CZ" altLang="cs-CZ" sz="1400" dirty="0"/>
              <a:t>Rizika</a:t>
            </a:r>
            <a:endParaRPr lang="cs-CZ" sz="1400" dirty="0" smtClean="0">
              <a:solidFill>
                <a:srgbClr val="00B050"/>
              </a:solidFill>
            </a:endParaRPr>
          </a:p>
          <a:p>
            <a:r>
              <a:rPr lang="cs-CZ" sz="1400" dirty="0" smtClean="0">
                <a:solidFill>
                  <a:srgbClr val="00B050"/>
                </a:solidFill>
              </a:rPr>
              <a:t>T. ACHILLIS</a:t>
            </a:r>
          </a:p>
          <a:p>
            <a:r>
              <a:rPr lang="cs-CZ" sz="1400" dirty="0" smtClean="0">
                <a:solidFill>
                  <a:srgbClr val="00B050"/>
                </a:solidFill>
              </a:rPr>
              <a:t>O. METATARSALIA</a:t>
            </a:r>
            <a:endParaRPr lang="cs-CZ" sz="1400" dirty="0">
              <a:solidFill>
                <a:srgbClr val="00B050"/>
              </a:solidFill>
            </a:endParaRPr>
          </a:p>
          <a:p>
            <a:r>
              <a:rPr lang="cs-CZ" sz="1400" dirty="0" smtClean="0">
                <a:solidFill>
                  <a:srgbClr val="00B050"/>
                </a:solidFill>
              </a:rPr>
              <a:t>N. INTERMETATARS.</a:t>
            </a:r>
          </a:p>
          <a:p>
            <a:r>
              <a:rPr lang="cs-CZ" altLang="cs-CZ" sz="1400" dirty="0">
                <a:solidFill>
                  <a:srgbClr val="C0000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400" dirty="0">
                <a:solidFill>
                  <a:srgbClr val="C00000"/>
                </a:solidFill>
              </a:rPr>
              <a:t>postupně </a:t>
            </a:r>
            <a:r>
              <a:rPr lang="cs-CZ" altLang="cs-CZ" sz="1400" dirty="0" smtClean="0">
                <a:solidFill>
                  <a:srgbClr val="C00000"/>
                </a:solidFill>
              </a:rPr>
              <a:t>!!!</a:t>
            </a:r>
            <a:endParaRPr lang="cs-CZ" altLang="cs-CZ" sz="1400" dirty="0">
              <a:solidFill>
                <a:srgbClr val="C00000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931593" y="5716991"/>
            <a:ext cx="2858560" cy="68548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00B05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 smtClean="0">
                <a:solidFill>
                  <a:srgbClr val="00B050"/>
                </a:solidFill>
              </a:rPr>
              <a:t>VIDEA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 smtClean="0">
                <a:hlinkClick r:id="rId9"/>
              </a:rPr>
              <a:t>Běh v </a:t>
            </a:r>
            <a:r>
              <a:rPr lang="cs-CZ" altLang="cs-CZ" sz="1200" dirty="0" err="1" smtClean="0">
                <a:hlinkClick r:id="rId9"/>
              </a:rPr>
              <a:t>pětiprstech</a:t>
            </a:r>
            <a:r>
              <a:rPr lang="cs-CZ" altLang="cs-CZ" sz="1200" dirty="0" smtClean="0">
                <a:hlinkClick r:id="rId9"/>
              </a:rPr>
              <a:t> (velmi pomalu)</a:t>
            </a:r>
            <a:endParaRPr lang="cs-CZ" altLang="cs-CZ" sz="12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 smtClean="0">
                <a:hlinkClick r:id="rId10"/>
              </a:rPr>
              <a:t>Běh v minimalistických botách v přírodě</a:t>
            </a:r>
            <a:endParaRPr lang="cs-CZ" altLang="cs-CZ" sz="1200" dirty="0" smtClean="0"/>
          </a:p>
        </p:txBody>
      </p:sp>
      <p:sp>
        <p:nvSpPr>
          <p:cNvPr id="5" name="Obdélník 4"/>
          <p:cNvSpPr/>
          <p:nvPr/>
        </p:nvSpPr>
        <p:spPr>
          <a:xfrm>
            <a:off x="195539" y="3907912"/>
            <a:ext cx="362181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00" dirty="0">
                <a:solidFill>
                  <a:schemeClr val="bg1"/>
                </a:solidFill>
              </a:rPr>
              <a:t>http://vlcakjiri.rajce.idnes.cz/Stedrodenni_vanocni_beh_na_cyklostezce/#PB175349.jpg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 r="11177"/>
          <a:stretch/>
        </p:blipFill>
        <p:spPr>
          <a:xfrm>
            <a:off x="402496" y="1618024"/>
            <a:ext cx="3029563" cy="2412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1" r="15694" b="12964"/>
          <a:stretch/>
        </p:blipFill>
        <p:spPr bwMode="auto">
          <a:xfrm>
            <a:off x="179388" y="1615043"/>
            <a:ext cx="3020107" cy="40605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21" y="1609708"/>
            <a:ext cx="2818967" cy="21142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39" y="1609708"/>
            <a:ext cx="2690231" cy="211649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5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813800" cy="7016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Prevence a profylaxe traumat, mikrotraumat kostí, svalů, šlach a vazů zlepšení odolnosti tkání a obranných reflexů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79388" y="948839"/>
            <a:ext cx="8805375" cy="607953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sz="1800" b="1" i="1" dirty="0">
                <a:solidFill>
                  <a:srgbClr val="7030A0"/>
                </a:solidFill>
              </a:rPr>
              <a:t>BĚH BOS </a:t>
            </a:r>
            <a:r>
              <a:rPr lang="cs-CZ" altLang="cs-CZ" sz="1800" i="1" dirty="0" smtClean="0">
                <a:solidFill>
                  <a:srgbClr val="0066FF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800" i="1" dirty="0" smtClean="0">
                <a:solidFill>
                  <a:srgbClr val="0066FF"/>
                </a:solidFill>
              </a:rPr>
              <a:t>BĚH </a:t>
            </a:r>
            <a:r>
              <a:rPr lang="cs-CZ" altLang="cs-CZ" sz="1800" i="1" dirty="0">
                <a:solidFill>
                  <a:srgbClr val="0066FF"/>
                </a:solidFill>
              </a:rPr>
              <a:t>S DOPADEM NA </a:t>
            </a:r>
            <a:r>
              <a:rPr lang="cs-CZ" altLang="cs-CZ" sz="1800" i="1" dirty="0" smtClean="0">
                <a:solidFill>
                  <a:srgbClr val="0066FF"/>
                </a:solidFill>
              </a:rPr>
              <a:t>PŘEDONOŽÍ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sz="1800" dirty="0" smtClean="0"/>
              <a:t>Rizika: kožní </a:t>
            </a:r>
            <a:r>
              <a:rPr lang="cs-CZ" altLang="cs-CZ" sz="1800" dirty="0"/>
              <a:t>otlaky, puchýře, hematomy, </a:t>
            </a:r>
            <a:r>
              <a:rPr lang="cs-CZ" altLang="cs-CZ" sz="1800" dirty="0" smtClean="0"/>
              <a:t>rány</a:t>
            </a:r>
            <a:endParaRPr lang="en-GB" altLang="cs-CZ" sz="1800" b="1" dirty="0">
              <a:solidFill>
                <a:srgbClr val="7030A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339439" y="3861048"/>
            <a:ext cx="5645324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b="1" i="1" dirty="0" smtClean="0">
                <a:solidFill>
                  <a:srgbClr val="7030A0"/>
                </a:solidFill>
              </a:rPr>
              <a:t>BĚH V TERÉNU</a:t>
            </a:r>
            <a:endParaRPr lang="cs-CZ" b="1" i="1" dirty="0">
              <a:solidFill>
                <a:srgbClr val="7030A0"/>
              </a:solidFill>
            </a:endParaRPr>
          </a:p>
          <a:p>
            <a:pPr algn="ctr">
              <a:defRPr/>
            </a:pPr>
            <a:r>
              <a:rPr lang="cs-CZ" dirty="0" smtClean="0">
                <a:solidFill>
                  <a:srgbClr val="0066FF"/>
                </a:solidFill>
              </a:rPr>
              <a:t>měkkém - pružném </a:t>
            </a:r>
            <a:r>
              <a:rPr lang="cs-CZ" dirty="0">
                <a:solidFill>
                  <a:srgbClr val="0066FF"/>
                </a:solidFill>
              </a:rPr>
              <a:t>– </a:t>
            </a:r>
            <a:r>
              <a:rPr lang="cs-CZ" dirty="0" smtClean="0">
                <a:solidFill>
                  <a:srgbClr val="0066FF"/>
                </a:solidFill>
              </a:rPr>
              <a:t>nerovném – nestabilním</a:t>
            </a:r>
          </a:p>
          <a:p>
            <a:pPr algn="ctr">
              <a:defRPr/>
            </a:pPr>
            <a:r>
              <a:rPr lang="cs-CZ" dirty="0" smtClean="0">
                <a:solidFill>
                  <a:srgbClr val="C00000"/>
                </a:solidFill>
              </a:rPr>
              <a:t>tráva</a:t>
            </a:r>
            <a:r>
              <a:rPr lang="cs-CZ" dirty="0">
                <a:solidFill>
                  <a:srgbClr val="C00000"/>
                </a:solidFill>
              </a:rPr>
              <a:t>, písek, jehličí, šotolina, jemný říční štěrk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4891155"/>
            <a:ext cx="2736305" cy="169194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t="14558"/>
          <a:stretch/>
        </p:blipFill>
        <p:spPr>
          <a:xfrm>
            <a:off x="6143651" y="4891157"/>
            <a:ext cx="2855156" cy="169194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8463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93" y="188640"/>
            <a:ext cx="4081740" cy="53650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539552" y="466235"/>
            <a:ext cx="5040560" cy="3785652"/>
          </a:xfrm>
          <a:prstGeom prst="rect">
            <a:avLst/>
          </a:prstGeom>
          <a:solidFill>
            <a:srgbClr val="FFFFCC">
              <a:alpha val="78000"/>
            </a:srgbClr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cs-CZ" altLang="cs-CZ" sz="2000" b="1" dirty="0" smtClean="0">
                <a:latin typeface="+mn-lt"/>
              </a:rPr>
              <a:t>Závěry: </a:t>
            </a:r>
            <a:r>
              <a:rPr lang="cs-CZ" altLang="cs-CZ" sz="2000" b="1" dirty="0" smtClean="0">
                <a:solidFill>
                  <a:srgbClr val="C00000"/>
                </a:solidFill>
                <a:latin typeface="+mn-lt"/>
              </a:rPr>
              <a:t>Jak </a:t>
            </a:r>
            <a:r>
              <a:rPr lang="cs-CZ" altLang="cs-CZ" sz="2000" b="1" dirty="0">
                <a:solidFill>
                  <a:srgbClr val="C00000"/>
                </a:solidFill>
                <a:latin typeface="+mn-lt"/>
              </a:rPr>
              <a:t>provádět běh pro zdraví?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lang="cs-CZ" altLang="cs-CZ" sz="2000" dirty="0" smtClean="0">
                <a:solidFill>
                  <a:srgbClr val="0066FF"/>
                </a:solidFill>
                <a:latin typeface="+mn-lt"/>
              </a:rPr>
              <a:t>často, desítky minut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lang="cs-CZ" altLang="cs-CZ" sz="2000" dirty="0" smtClean="0">
                <a:solidFill>
                  <a:srgbClr val="0066FF"/>
                </a:solidFill>
                <a:latin typeface="+mn-lt"/>
              </a:rPr>
              <a:t>v nerovném terénu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lang="cs-CZ" altLang="cs-CZ" sz="2000" dirty="0" smtClean="0">
                <a:solidFill>
                  <a:srgbClr val="0066FF"/>
                </a:solidFill>
                <a:latin typeface="+mn-lt"/>
              </a:rPr>
              <a:t>s různou technikou kroku</a:t>
            </a:r>
          </a:p>
          <a:p>
            <a:pPr lvl="1" eaLnBrk="1" hangingPunct="1">
              <a:spcBef>
                <a:spcPts val="0"/>
              </a:spcBef>
              <a:buNone/>
            </a:pPr>
            <a:r>
              <a:rPr lang="cs-CZ" altLang="cs-CZ" sz="2000" dirty="0" smtClean="0">
                <a:solidFill>
                  <a:srgbClr val="0070C0"/>
                </a:solidFill>
                <a:latin typeface="+mn-lt"/>
              </a:rPr>
              <a:t>(zkusit dopad na </a:t>
            </a:r>
            <a:r>
              <a:rPr lang="cs-CZ" altLang="cs-CZ" sz="2000" dirty="0" err="1" smtClean="0">
                <a:solidFill>
                  <a:srgbClr val="0070C0"/>
                </a:solidFill>
                <a:latin typeface="+mn-lt"/>
              </a:rPr>
              <a:t>předo-středonoží</a:t>
            </a:r>
            <a:r>
              <a:rPr lang="cs-CZ" altLang="cs-CZ" sz="2000" dirty="0" smtClean="0">
                <a:solidFill>
                  <a:srgbClr val="0070C0"/>
                </a:solidFill>
                <a:latin typeface="+mn-lt"/>
              </a:rPr>
              <a:t>)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lang="cs-CZ" altLang="cs-CZ" sz="2000" dirty="0">
                <a:solidFill>
                  <a:srgbClr val="0066FF"/>
                </a:solidFill>
                <a:latin typeface="+mn-lt"/>
              </a:rPr>
              <a:t>v obuvi umožňující rozvoj </a:t>
            </a:r>
            <a:r>
              <a:rPr lang="cs-CZ" altLang="cs-CZ" sz="2000" dirty="0" smtClean="0">
                <a:solidFill>
                  <a:srgbClr val="0066FF"/>
                </a:solidFill>
                <a:latin typeface="+mn-lt"/>
              </a:rPr>
              <a:t>nohy</a:t>
            </a:r>
          </a:p>
          <a:p>
            <a:pPr lvl="1" eaLnBrk="1" hangingPunct="1">
              <a:spcBef>
                <a:spcPts val="0"/>
              </a:spcBef>
              <a:buNone/>
            </a:pPr>
            <a:r>
              <a:rPr lang="cs-CZ" altLang="cs-CZ" sz="2000" dirty="0" smtClean="0">
                <a:solidFill>
                  <a:srgbClr val="0070C0"/>
                </a:solidFill>
                <a:latin typeface="+mn-lt"/>
              </a:rPr>
              <a:t>(zkusit </a:t>
            </a:r>
            <a:r>
              <a:rPr lang="cs-CZ" altLang="cs-CZ" sz="2000" dirty="0" err="1">
                <a:solidFill>
                  <a:srgbClr val="0070C0"/>
                </a:solidFill>
                <a:latin typeface="+mn-lt"/>
              </a:rPr>
              <a:t>minimalist</a:t>
            </a:r>
            <a:r>
              <a:rPr lang="cs-CZ" altLang="cs-CZ" sz="2000" dirty="0">
                <a:solidFill>
                  <a:srgbClr val="0070C0"/>
                </a:solidFill>
                <a:latin typeface="+mn-lt"/>
              </a:rPr>
              <a:t>. obuv</a:t>
            </a:r>
            <a:r>
              <a:rPr lang="cs-CZ" altLang="cs-CZ" sz="2000" dirty="0" smtClean="0">
                <a:solidFill>
                  <a:srgbClr val="0070C0"/>
                </a:solidFill>
                <a:latin typeface="+mn-lt"/>
              </a:rPr>
              <a:t>)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lang="cs-CZ" altLang="cs-CZ" sz="2000" dirty="0" smtClean="0">
                <a:solidFill>
                  <a:srgbClr val="002060"/>
                </a:solidFill>
                <a:latin typeface="+mn-lt"/>
              </a:rPr>
              <a:t>doplňovat vodu-ionty-energii</a:t>
            </a:r>
            <a:endParaRPr lang="cs-CZ" altLang="cs-CZ" sz="2000" dirty="0">
              <a:solidFill>
                <a:srgbClr val="002060"/>
              </a:solidFill>
              <a:latin typeface="+mn-lt"/>
            </a:endParaRPr>
          </a:p>
          <a:p>
            <a:pPr marL="342900" indent="-342900" eaLnBrk="1" hangingPunct="1">
              <a:spcBef>
                <a:spcPts val="0"/>
              </a:spcBef>
            </a:pPr>
            <a:r>
              <a:rPr lang="cs-CZ" altLang="cs-CZ" sz="2000" dirty="0" smtClean="0">
                <a:solidFill>
                  <a:srgbClr val="00B050"/>
                </a:solidFill>
                <a:latin typeface="+mn-lt"/>
              </a:rPr>
              <a:t>v </a:t>
            </a: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pohodě, s uvolněním mysli, radostně 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lehce až </a:t>
            </a:r>
            <a:r>
              <a:rPr lang="cs-CZ" altLang="cs-CZ" sz="2000" dirty="0" smtClean="0">
                <a:solidFill>
                  <a:srgbClr val="00B050"/>
                </a:solidFill>
                <a:latin typeface="+mn-lt"/>
              </a:rPr>
              <a:t>namáhavě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lang="cs-CZ" altLang="cs-CZ" sz="2000" dirty="0" smtClean="0">
                <a:solidFill>
                  <a:srgbClr val="00B050"/>
                </a:solidFill>
                <a:latin typeface="+mn-lt"/>
              </a:rPr>
              <a:t>bez bolesti, s </a:t>
            </a: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příjemnou únavou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lang="cs-CZ" altLang="cs-CZ" sz="2000" dirty="0" smtClean="0">
                <a:solidFill>
                  <a:srgbClr val="00B050"/>
                </a:solidFill>
                <a:latin typeface="+mn-lt"/>
              </a:rPr>
              <a:t>v </a:t>
            </a: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přírodě na čistém </a:t>
            </a:r>
            <a:r>
              <a:rPr lang="cs-CZ" altLang="cs-CZ" sz="2000" dirty="0" smtClean="0">
                <a:solidFill>
                  <a:srgbClr val="00B050"/>
                </a:solidFill>
                <a:latin typeface="+mn-lt"/>
              </a:rPr>
              <a:t>vzduchu</a:t>
            </a:r>
          </a:p>
        </p:txBody>
      </p:sp>
      <p:pic>
        <p:nvPicPr>
          <p:cNvPr id="7" name="Obrázek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365104"/>
            <a:ext cx="3381322" cy="200586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115616" y="6462092"/>
            <a:ext cx="3381322" cy="307777"/>
          </a:xfrm>
          <a:prstGeom prst="rect">
            <a:avLst/>
          </a:prstGeom>
          <a:solidFill>
            <a:srgbClr val="3366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Romero</a:t>
            </a:r>
            <a:r>
              <a:rPr lang="cs-CZ" sz="1400" dirty="0" smtClean="0">
                <a:solidFill>
                  <a:schemeClr val="bg1"/>
                </a:solidFill>
              </a:rPr>
              <a:t> (2016): </a:t>
            </a:r>
            <a:r>
              <a:rPr lang="en-US" sz="1400" b="1" dirty="0" err="1" smtClean="0">
                <a:solidFill>
                  <a:schemeClr val="bg1"/>
                </a:solidFill>
              </a:rPr>
              <a:t>Fauja</a:t>
            </a:r>
            <a:r>
              <a:rPr lang="en-US" sz="1400" b="1" dirty="0" smtClean="0">
                <a:solidFill>
                  <a:schemeClr val="bg1"/>
                </a:solidFill>
              </a:rPr>
              <a:t> Singh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cs-CZ" sz="1400" dirty="0" smtClean="0">
                <a:solidFill>
                  <a:schemeClr val="bg1"/>
                </a:solidFill>
              </a:rPr>
              <a:t>105 </a:t>
            </a:r>
            <a:r>
              <a:rPr lang="cs-CZ" sz="1400" dirty="0" err="1" smtClean="0">
                <a:solidFill>
                  <a:schemeClr val="bg1"/>
                </a:solidFill>
              </a:rPr>
              <a:t>yrs</a:t>
            </a:r>
            <a:r>
              <a:rPr lang="cs-CZ" sz="1400" dirty="0" smtClean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0400" r="15350" b="37400"/>
          <a:stretch/>
        </p:blipFill>
        <p:spPr>
          <a:xfrm>
            <a:off x="4583761" y="5659473"/>
            <a:ext cx="4248472" cy="111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24766"/>
            <a:ext cx="3017941" cy="308081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Zaoblený obdélník 10"/>
          <p:cNvSpPr/>
          <p:nvPr/>
        </p:nvSpPr>
        <p:spPr bwMode="auto">
          <a:xfrm>
            <a:off x="336468" y="5877272"/>
            <a:ext cx="8568953" cy="831776"/>
          </a:xfrm>
          <a:prstGeom prst="roundRect">
            <a:avLst/>
          </a:prstGeom>
          <a:solidFill>
            <a:srgbClr val="FFFFCC">
              <a:alpha val="77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cs-CZ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lepší prokrvení, </a:t>
            </a:r>
            <a:r>
              <a:rPr lang="cs-CZ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metabolizmus, funkce, regenerace, reparace, reprodukce</a:t>
            </a:r>
          </a:p>
          <a:p>
            <a:pPr algn="ctr" eaLnBrk="1" hangingPunct="1"/>
            <a:r>
              <a:rPr lang="cs-CZ" sz="2000" b="1" cap="all" dirty="0" smtClean="0">
                <a:solidFill>
                  <a:srgbClr val="0070C0"/>
                </a:solidFill>
                <a:latin typeface="Calibri" panose="020F0502020204030204" pitchFamily="34" charset="0"/>
              </a:rPr>
              <a:t>všech buněk - orgánů </a:t>
            </a:r>
            <a:r>
              <a:rPr kumimoji="0" lang="cs-CZ" sz="2000" b="1" i="0" u="none" strike="noStrike" cap="all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- systémů</a:t>
            </a:r>
          </a:p>
        </p:txBody>
      </p:sp>
      <p:sp>
        <p:nvSpPr>
          <p:cNvPr id="8" name="Zaoblený obdélník 7"/>
          <p:cNvSpPr/>
          <p:nvPr/>
        </p:nvSpPr>
        <p:spPr bwMode="auto">
          <a:xfrm>
            <a:off x="1806872" y="1548021"/>
            <a:ext cx="5616624" cy="1088891"/>
          </a:xfrm>
          <a:prstGeom prst="roundRect">
            <a:avLst/>
          </a:prstGeom>
          <a:solidFill>
            <a:srgbClr val="FFFFCC">
              <a:alpha val="83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</a:rPr>
              <a:t>Zlepšení funkcí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KREVNÍHO OBĚHU + </a:t>
            </a:r>
            <a:r>
              <a:rPr lang="cs-CZ" sz="2000" dirty="0" smtClean="0">
                <a:solidFill>
                  <a:srgbClr val="FF0000"/>
                </a:solidFill>
              </a:rPr>
              <a:t>DÝCHACÍ SOUSTAVY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TRANSPORTNÍHO SYSTÉMU </a:t>
            </a:r>
            <a:r>
              <a:rPr kumimoji="0" lang="cs-CZ" sz="20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(pro kyslík)</a:t>
            </a:r>
          </a:p>
        </p:txBody>
      </p:sp>
      <p:sp>
        <p:nvSpPr>
          <p:cNvPr id="16" name="Ohnutá šipka 15"/>
          <p:cNvSpPr/>
          <p:nvPr/>
        </p:nvSpPr>
        <p:spPr bwMode="auto">
          <a:xfrm rot="5400000">
            <a:off x="5885603" y="3603372"/>
            <a:ext cx="3746995" cy="515351"/>
          </a:xfrm>
          <a:prstGeom prst="bentArrow">
            <a:avLst/>
          </a:prstGeom>
          <a:solidFill>
            <a:srgbClr val="FFFFCC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Ohnutá šipka 18"/>
          <p:cNvSpPr/>
          <p:nvPr/>
        </p:nvSpPr>
        <p:spPr bwMode="auto">
          <a:xfrm rot="5400000" flipV="1">
            <a:off x="-532790" y="3480695"/>
            <a:ext cx="3746997" cy="757342"/>
          </a:xfrm>
          <a:prstGeom prst="bentArrow">
            <a:avLst>
              <a:gd name="adj1" fmla="val 16860"/>
              <a:gd name="adj2" fmla="val 25000"/>
              <a:gd name="adj3" fmla="val 25000"/>
              <a:gd name="adj4" fmla="val 43750"/>
            </a:avLst>
          </a:prstGeom>
          <a:solidFill>
            <a:srgbClr val="FFFFCC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Šipka dolů 19"/>
          <p:cNvSpPr/>
          <p:nvPr/>
        </p:nvSpPr>
        <p:spPr bwMode="auto">
          <a:xfrm>
            <a:off x="3669760" y="1030450"/>
            <a:ext cx="1890848" cy="457615"/>
          </a:xfrm>
          <a:prstGeom prst="downArrow">
            <a:avLst>
              <a:gd name="adj1" fmla="val 30906"/>
              <a:gd name="adj2" fmla="val 62638"/>
            </a:avLst>
          </a:prstGeom>
          <a:solidFill>
            <a:srgbClr val="92D050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3527" y="260648"/>
            <a:ext cx="8568953" cy="707886"/>
          </a:xfrm>
          <a:prstGeom prst="rect">
            <a:avLst/>
          </a:prstGeom>
          <a:solidFill>
            <a:srgbClr val="FFFFCC">
              <a:alpha val="92000"/>
            </a:srgbClr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opakovaný pravidelný vytrvalostní běh</a:t>
            </a:r>
          </a:p>
          <a:p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s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pozitivní </a:t>
            </a:r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reakcí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a </a:t>
            </a:r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adaptací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fyziologických funkcí a struktur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orgánů </a:t>
            </a:r>
            <a:r>
              <a:rPr lang="cs-CZ" altLang="cs-CZ" sz="2000" b="1" i="1" dirty="0">
                <a:solidFill>
                  <a:srgbClr val="7030A0"/>
                </a:solidFill>
                <a:latin typeface="Calibri" panose="020F0502020204030204" pitchFamily="34" charset="0"/>
              </a:rPr>
              <a:t>a systémů</a:t>
            </a:r>
          </a:p>
        </p:txBody>
      </p:sp>
    </p:spTree>
    <p:extLst>
      <p:ext uri="{BB962C8B-B14F-4D97-AF65-F5344CB8AC3E}">
        <p14:creationId xmlns:p14="http://schemas.microsoft.com/office/powerpoint/2010/main" val="28736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17156"/>
            <a:ext cx="3024336" cy="176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323526" y="1015341"/>
            <a:ext cx="5760641" cy="1754326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sz="2000" b="1" i="1" u="sng" dirty="0">
                <a:solidFill>
                  <a:srgbClr val="7030A0"/>
                </a:solidFill>
                <a:latin typeface="Calibri" panose="020F0502020204030204" pitchFamily="34" charset="0"/>
              </a:rPr>
              <a:t>Endokrinní </a:t>
            </a:r>
            <a:r>
              <a:rPr lang="cs-CZ" sz="2000" b="1" i="1" u="sng" dirty="0" smtClean="0">
                <a:solidFill>
                  <a:srgbClr val="7030A0"/>
                </a:solidFill>
                <a:latin typeface="Calibri" panose="020F0502020204030204" pitchFamily="34" charset="0"/>
              </a:rPr>
              <a:t>systém</a:t>
            </a:r>
            <a:endParaRPr lang="cs-CZ" sz="2000" b="1" i="1" u="sng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r>
              <a:rPr lang="cs-CZ" sz="1600" dirty="0" smtClean="0">
                <a:latin typeface="Calibri" panose="020F0502020204030204" pitchFamily="34" charset="0"/>
              </a:rPr>
              <a:t>Peres et al. </a:t>
            </a:r>
            <a:r>
              <a:rPr lang="en-US" sz="1600" b="1" dirty="0" smtClean="0">
                <a:latin typeface="Calibri" panose="020F0502020204030204" pitchFamily="34" charset="0"/>
              </a:rPr>
              <a:t>Endurance exercise training increases insulin responsiveness in isolated adipocytes through IRS/PI3-kinase/</a:t>
            </a:r>
            <a:r>
              <a:rPr lang="en-US" sz="1600" b="1" dirty="0" err="1" smtClean="0">
                <a:latin typeface="Calibri" panose="020F0502020204030204" pitchFamily="34" charset="0"/>
              </a:rPr>
              <a:t>Akt</a:t>
            </a:r>
            <a:r>
              <a:rPr lang="en-US" sz="1600" b="1" dirty="0" smtClean="0">
                <a:latin typeface="Calibri" panose="020F0502020204030204" pitchFamily="34" charset="0"/>
              </a:rPr>
              <a:t> pathway</a:t>
            </a:r>
            <a:r>
              <a:rPr lang="cs-CZ" sz="1600" b="1" dirty="0" smtClean="0">
                <a:latin typeface="Calibri" panose="020F0502020204030204" pitchFamily="34" charset="0"/>
              </a:rPr>
              <a:t>. </a:t>
            </a:r>
            <a:r>
              <a:rPr lang="en-US" sz="1600" dirty="0" smtClean="0">
                <a:latin typeface="Calibri" panose="020F0502020204030204" pitchFamily="34" charset="0"/>
              </a:rPr>
              <a:t>J </a:t>
            </a:r>
            <a:r>
              <a:rPr lang="en-US" sz="1600" dirty="0" err="1" smtClean="0">
                <a:latin typeface="Calibri" panose="020F0502020204030204" pitchFamily="34" charset="0"/>
              </a:rPr>
              <a:t>Appl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</a:rPr>
              <a:t>Physiol</a:t>
            </a:r>
            <a:r>
              <a:rPr lang="cs-CZ" sz="1600" dirty="0" smtClean="0">
                <a:latin typeface="Calibri" panose="020F0502020204030204" pitchFamily="34" charset="0"/>
              </a:rPr>
              <a:t>,</a:t>
            </a:r>
            <a:r>
              <a:rPr lang="en-US" sz="1600" dirty="0" smtClean="0">
                <a:latin typeface="Calibri" panose="020F0502020204030204" pitchFamily="34" charset="0"/>
              </a:rPr>
              <a:t> 2005</a:t>
            </a:r>
            <a:r>
              <a:rPr lang="cs-CZ" sz="1600" dirty="0" smtClean="0">
                <a:latin typeface="Calibri" panose="020F0502020204030204" pitchFamily="34" charset="0"/>
              </a:rPr>
              <a:t>,</a:t>
            </a:r>
            <a:r>
              <a:rPr lang="en-US" sz="1600" dirty="0" smtClean="0">
                <a:latin typeface="Calibri" panose="020F0502020204030204" pitchFamily="34" charset="0"/>
              </a:rPr>
              <a:t> 98</a:t>
            </a:r>
            <a:r>
              <a:rPr lang="cs-CZ" sz="1600" dirty="0" smtClean="0">
                <a:latin typeface="Calibri" panose="020F0502020204030204" pitchFamily="34" charset="0"/>
              </a:rPr>
              <a:t>,</a:t>
            </a:r>
            <a:r>
              <a:rPr lang="en-US" sz="1600" dirty="0" smtClean="0">
                <a:latin typeface="Calibri" panose="020F0502020204030204" pitchFamily="34" charset="0"/>
              </a:rPr>
              <a:t> 3</a:t>
            </a:r>
            <a:r>
              <a:rPr lang="cs-CZ" sz="1600" dirty="0" smtClean="0">
                <a:latin typeface="Calibri" panose="020F0502020204030204" pitchFamily="34" charset="0"/>
              </a:rPr>
              <a:t>:</a:t>
            </a:r>
            <a:r>
              <a:rPr lang="en-US" sz="1600" dirty="0" smtClean="0">
                <a:latin typeface="Calibri" panose="020F0502020204030204" pitchFamily="34" charset="0"/>
              </a:rPr>
              <a:t> 1037-1043</a:t>
            </a:r>
            <a:r>
              <a:rPr lang="cs-CZ" sz="1600" dirty="0" smtClean="0">
                <a:latin typeface="Calibri" panose="020F0502020204030204" pitchFamily="34" charset="0"/>
              </a:rPr>
              <a:t>:</a:t>
            </a:r>
          </a:p>
          <a:p>
            <a:r>
              <a:rPr lang="cs-CZ" sz="2000" dirty="0" smtClean="0">
                <a:latin typeface="Calibri" panose="020F0502020204030204" pitchFamily="34" charset="0"/>
              </a:rPr>
              <a:t>„</a:t>
            </a:r>
            <a:r>
              <a:rPr lang="cs-CZ" altLang="cs-CZ" sz="2000" dirty="0" smtClean="0">
                <a:latin typeface="Calibri" panose="020F0502020204030204" pitchFamily="34" charset="0"/>
              </a:rPr>
              <a:t>→ </a:t>
            </a:r>
            <a:r>
              <a:rPr lang="cs-CZ" sz="2000" dirty="0" smtClean="0">
                <a:latin typeface="Calibri" panose="020F0502020204030204" pitchFamily="34" charset="0"/>
              </a:rPr>
              <a:t>↑ </a:t>
            </a:r>
            <a:r>
              <a:rPr lang="cs-CZ" sz="2000" dirty="0">
                <a:latin typeface="Calibri" panose="020F0502020204030204" pitchFamily="34" charset="0"/>
              </a:rPr>
              <a:t>citlivost </a:t>
            </a:r>
            <a:r>
              <a:rPr lang="cs-CZ" sz="2000" dirty="0" smtClean="0">
                <a:latin typeface="Calibri" panose="020F0502020204030204" pitchFamily="34" charset="0"/>
              </a:rPr>
              <a:t>inzulínových receptorů“ </a:t>
            </a:r>
          </a:p>
          <a:p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→ lepší tolerance Glukózy, ↓D inzulínu u IDDM</a:t>
            </a: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19405" r="1828" b="5399"/>
          <a:stretch/>
        </p:blipFill>
        <p:spPr>
          <a:xfrm>
            <a:off x="4499992" y="1844824"/>
            <a:ext cx="1192668" cy="52818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6"/>
          <a:stretch/>
        </p:blipFill>
        <p:spPr>
          <a:xfrm>
            <a:off x="5797362" y="2804699"/>
            <a:ext cx="3095117" cy="2359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323526" y="2816474"/>
            <a:ext cx="6120682" cy="21236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sz="2000" b="1" i="1" u="sng" dirty="0" smtClean="0">
                <a:solidFill>
                  <a:srgbClr val="7030A0"/>
                </a:solidFill>
                <a:latin typeface="Calibri" panose="020F0502020204030204" pitchFamily="34" charset="0"/>
              </a:rPr>
              <a:t>Autonomní nervový systém</a:t>
            </a:r>
          </a:p>
          <a:p>
            <a:r>
              <a:rPr lang="cs-CZ" sz="1600" dirty="0" smtClean="0">
                <a:latin typeface="Calibri" panose="020F0502020204030204" pitchFamily="34" charset="0"/>
              </a:rPr>
              <a:t>Duarte et al. </a:t>
            </a:r>
            <a:r>
              <a:rPr lang="en-US" sz="1600" b="1" dirty="0" smtClean="0">
                <a:latin typeface="Calibri" panose="020F0502020204030204" pitchFamily="34" charset="0"/>
              </a:rPr>
              <a:t>Aerobic Training Improves Vagal Reactivation Regardless of Resting Vagal Control</a:t>
            </a:r>
            <a:r>
              <a:rPr lang="cs-CZ" sz="1600" dirty="0" smtClean="0">
                <a:latin typeface="Calibri" panose="020F0502020204030204" pitchFamily="34" charset="0"/>
              </a:rPr>
              <a:t>. </a:t>
            </a:r>
            <a:r>
              <a:rPr lang="cs-CZ" sz="1400" dirty="0" smtClean="0">
                <a:latin typeface="Calibri" panose="020F0502020204030204" pitchFamily="34" charset="0"/>
              </a:rPr>
              <a:t>Med &amp; </a:t>
            </a:r>
            <a:r>
              <a:rPr lang="cs-CZ" sz="1400" dirty="0" err="1" smtClean="0">
                <a:latin typeface="Calibri" panose="020F0502020204030204" pitchFamily="34" charset="0"/>
              </a:rPr>
              <a:t>Sci</a:t>
            </a:r>
            <a:r>
              <a:rPr lang="cs-CZ" sz="1400" dirty="0" smtClean="0">
                <a:latin typeface="Calibri" panose="020F0502020204030204" pitchFamily="34" charset="0"/>
              </a:rPr>
              <a:t> in Sports &amp; </a:t>
            </a:r>
            <a:r>
              <a:rPr lang="cs-CZ" sz="1400" dirty="0" err="1" smtClean="0">
                <a:latin typeface="Calibri" panose="020F0502020204030204" pitchFamily="34" charset="0"/>
              </a:rPr>
              <a:t>Exerc</a:t>
            </a:r>
            <a:r>
              <a:rPr lang="cs-CZ" sz="1400" dirty="0" smtClean="0">
                <a:latin typeface="Calibri" panose="020F0502020204030204" pitchFamily="34" charset="0"/>
              </a:rPr>
              <a:t>, 2015, 47, 6: 1159–1167.</a:t>
            </a:r>
          </a:p>
          <a:p>
            <a:r>
              <a:rPr 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4 muži 19±0,8r.; Běh 3x týdně 40 min</a:t>
            </a:r>
          </a:p>
          <a:p>
            <a:r>
              <a:rPr 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na 75-85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% HR </a:t>
            </a:r>
            <a:r>
              <a:rPr 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rezervy po 12 týdnů</a:t>
            </a:r>
          </a:p>
          <a:p>
            <a:r>
              <a:rPr lang="cs-CZ" altLang="cs-CZ" sz="2000" dirty="0" smtClean="0">
                <a:latin typeface="Calibri" panose="020F0502020204030204" pitchFamily="34" charset="0"/>
              </a:rPr>
              <a:t>„→ </a:t>
            </a:r>
            <a:r>
              <a:rPr lang="cs-CZ" sz="2000" dirty="0">
                <a:latin typeface="Calibri" panose="020F0502020204030204" pitchFamily="34" charset="0"/>
              </a:rPr>
              <a:t>↑ </a:t>
            </a:r>
            <a:r>
              <a:rPr lang="cs-CZ" sz="2000" dirty="0" smtClean="0">
                <a:latin typeface="Calibri" panose="020F0502020204030204" pitchFamily="34" charset="0"/>
              </a:rPr>
              <a:t>klidová aktivita vagu“ (parasympatiku)</a:t>
            </a:r>
            <a:endParaRPr lang="cs-CZ" sz="2000" dirty="0">
              <a:latin typeface="Calibri" panose="020F0502020204030204" pitchFamily="34" charset="0"/>
            </a:endParaRPr>
          </a:p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↓ SF, delší diastola → doba prokrvení myokardu</a:t>
            </a:r>
            <a:endParaRPr lang="cs-CZ" sz="2000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196135" y="3750413"/>
            <a:ext cx="1296144" cy="1384995"/>
          </a:xfrm>
          <a:prstGeom prst="rect">
            <a:avLst/>
          </a:prstGeom>
          <a:solidFill>
            <a:srgbClr val="92D050">
              <a:alpha val="16000"/>
            </a:srgb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>
                <a:solidFill>
                  <a:srgbClr val="009900"/>
                </a:solidFill>
              </a:rPr>
              <a:t>TRÉNUJÍCÍ</a:t>
            </a:r>
          </a:p>
          <a:p>
            <a:pPr algn="ctr"/>
            <a:endParaRPr lang="cs-CZ" sz="1200" b="1" dirty="0">
              <a:solidFill>
                <a:srgbClr val="009900"/>
              </a:solidFill>
            </a:endParaRPr>
          </a:p>
          <a:p>
            <a:pPr algn="ctr"/>
            <a:endParaRPr lang="cs-CZ" sz="1200" b="1" dirty="0" smtClean="0">
              <a:solidFill>
                <a:srgbClr val="009900"/>
              </a:solidFill>
            </a:endParaRPr>
          </a:p>
          <a:p>
            <a:pPr algn="ctr"/>
            <a:endParaRPr lang="cs-CZ" sz="1200" b="1" dirty="0">
              <a:solidFill>
                <a:srgbClr val="009900"/>
              </a:solidFill>
            </a:endParaRPr>
          </a:p>
          <a:p>
            <a:pPr algn="ctr"/>
            <a:endParaRPr lang="cs-CZ" sz="1200" b="1" dirty="0" smtClean="0">
              <a:solidFill>
                <a:srgbClr val="009900"/>
              </a:solidFill>
            </a:endParaRPr>
          </a:p>
          <a:p>
            <a:pPr algn="ctr"/>
            <a:endParaRPr lang="cs-CZ" sz="1200" b="1" dirty="0">
              <a:solidFill>
                <a:srgbClr val="009900"/>
              </a:solidFill>
            </a:endParaRPr>
          </a:p>
          <a:p>
            <a:pPr algn="ctr"/>
            <a:r>
              <a:rPr lang="cs-CZ" sz="1200" b="1" dirty="0" smtClean="0">
                <a:solidFill>
                  <a:srgbClr val="009900"/>
                </a:solidFill>
              </a:rPr>
              <a:t>	</a:t>
            </a:r>
            <a:endParaRPr lang="cs-CZ" sz="1200" b="1" dirty="0">
              <a:solidFill>
                <a:srgbClr val="0099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564287" y="3750413"/>
            <a:ext cx="1296144" cy="1384995"/>
          </a:xfrm>
          <a:prstGeom prst="rect">
            <a:avLst/>
          </a:prstGeom>
          <a:solidFill>
            <a:schemeClr val="accent6">
              <a:lumMod val="20000"/>
              <a:lumOff val="80000"/>
              <a:alpha val="47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>
                <a:solidFill>
                  <a:srgbClr val="7030A0"/>
                </a:solidFill>
              </a:rPr>
              <a:t>NETRÉNUJÍCÍ</a:t>
            </a:r>
          </a:p>
          <a:p>
            <a:pPr algn="ctr"/>
            <a:endParaRPr lang="cs-CZ" sz="1200" b="1" dirty="0">
              <a:solidFill>
                <a:srgbClr val="7030A0"/>
              </a:solidFill>
            </a:endParaRPr>
          </a:p>
          <a:p>
            <a:pPr algn="ctr"/>
            <a:endParaRPr lang="cs-CZ" sz="1200" b="1" dirty="0" smtClean="0">
              <a:solidFill>
                <a:srgbClr val="7030A0"/>
              </a:solidFill>
            </a:endParaRPr>
          </a:p>
          <a:p>
            <a:pPr algn="ctr"/>
            <a:endParaRPr lang="cs-CZ" sz="1200" b="1" dirty="0">
              <a:solidFill>
                <a:srgbClr val="7030A0"/>
              </a:solidFill>
            </a:endParaRPr>
          </a:p>
          <a:p>
            <a:pPr algn="ctr"/>
            <a:endParaRPr lang="cs-CZ" sz="1200" b="1" dirty="0" smtClean="0">
              <a:solidFill>
                <a:srgbClr val="7030A0"/>
              </a:solidFill>
            </a:endParaRPr>
          </a:p>
          <a:p>
            <a:pPr algn="ctr"/>
            <a:endParaRPr lang="cs-CZ" sz="1200" b="1" dirty="0">
              <a:solidFill>
                <a:srgbClr val="7030A0"/>
              </a:solidFill>
            </a:endParaRPr>
          </a:p>
          <a:p>
            <a:pPr algn="ctr"/>
            <a:r>
              <a:rPr lang="cs-CZ" sz="1200" b="1" dirty="0" smtClean="0">
                <a:solidFill>
                  <a:srgbClr val="7030A0"/>
                </a:solidFill>
              </a:rPr>
              <a:t>	</a:t>
            </a:r>
            <a:endParaRPr lang="cs-CZ" sz="1200" b="1" dirty="0">
              <a:solidFill>
                <a:srgbClr val="7030A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244579" y="2855858"/>
            <a:ext cx="1584176" cy="646331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7030A0"/>
                </a:solidFill>
              </a:rPr>
              <a:t>ANS</a:t>
            </a:r>
          </a:p>
          <a:p>
            <a:pPr algn="ctr"/>
            <a:r>
              <a:rPr lang="cs-CZ" dirty="0" smtClean="0"/>
              <a:t>HRV (MSSD)</a:t>
            </a:r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323527" y="260648"/>
            <a:ext cx="8568953" cy="707886"/>
          </a:xfrm>
          <a:prstGeom prst="rect">
            <a:avLst/>
          </a:prstGeom>
          <a:solidFill>
            <a:srgbClr val="FFFFCC">
              <a:alpha val="92000"/>
            </a:srgbClr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opakovaný pravidelný vytrvalostní běh</a:t>
            </a:r>
          </a:p>
          <a:p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s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pozitivní </a:t>
            </a:r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reakcí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a </a:t>
            </a:r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adaptací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fyziologických funkcí a struktur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orgánů </a:t>
            </a:r>
            <a:r>
              <a:rPr lang="cs-CZ" altLang="cs-CZ" sz="2000" b="1" i="1" dirty="0">
                <a:solidFill>
                  <a:srgbClr val="7030A0"/>
                </a:solidFill>
                <a:latin typeface="Calibri" panose="020F0502020204030204" pitchFamily="34" charset="0"/>
              </a:rPr>
              <a:t>a systémů</a:t>
            </a:r>
          </a:p>
        </p:txBody>
      </p:sp>
    </p:spTree>
    <p:extLst>
      <p:ext uri="{BB962C8B-B14F-4D97-AF65-F5344CB8AC3E}">
        <p14:creationId xmlns:p14="http://schemas.microsoft.com/office/powerpoint/2010/main" val="352702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251521" y="3124491"/>
            <a:ext cx="8568953" cy="138499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/>
              <a:t>Attila </a:t>
            </a:r>
            <a:r>
              <a:rPr lang="cs-CZ" sz="1600" dirty="0" smtClean="0"/>
              <a:t>Szabo </a:t>
            </a:r>
            <a:r>
              <a:rPr lang="cs-CZ" sz="1600" dirty="0" smtClean="0">
                <a:latin typeface="Calibri" panose="020F0502020204030204" pitchFamily="34" charset="0"/>
              </a:rPr>
              <a:t>&amp;</a:t>
            </a:r>
            <a:r>
              <a:rPr lang="cs-CZ" sz="1600" dirty="0" smtClean="0"/>
              <a:t> </a:t>
            </a:r>
            <a:r>
              <a:rPr lang="cs-CZ" sz="1600" dirty="0"/>
              <a:t>Júlia </a:t>
            </a:r>
            <a:r>
              <a:rPr lang="cs-CZ" sz="1600" dirty="0" err="1"/>
              <a:t>Ábrahám</a:t>
            </a:r>
            <a:r>
              <a:rPr lang="cs-CZ" sz="1600" dirty="0" smtClean="0"/>
              <a:t>.</a:t>
            </a:r>
          </a:p>
          <a:p>
            <a:r>
              <a:rPr lang="en-US" sz="2000" b="1" dirty="0" smtClean="0"/>
              <a:t>The </a:t>
            </a:r>
            <a:r>
              <a:rPr lang="en-US" sz="2000" b="1" dirty="0"/>
              <a:t>psychological benefits of recreational running: A field </a:t>
            </a:r>
            <a:r>
              <a:rPr lang="en-US" sz="2000" b="1" dirty="0" smtClean="0"/>
              <a:t>study</a:t>
            </a:r>
            <a:r>
              <a:rPr lang="cs-CZ" sz="2000" b="1" dirty="0" smtClean="0"/>
              <a:t>.</a:t>
            </a:r>
          </a:p>
          <a:p>
            <a:r>
              <a:rPr lang="cs-CZ" sz="1200" dirty="0" smtClean="0"/>
              <a:t>Psychology</a:t>
            </a:r>
            <a:r>
              <a:rPr lang="cs-CZ" sz="1200" dirty="0"/>
              <a:t>, </a:t>
            </a:r>
            <a:r>
              <a:rPr lang="cs-CZ" sz="1200" dirty="0" err="1"/>
              <a:t>Health</a:t>
            </a:r>
            <a:r>
              <a:rPr lang="cs-CZ" sz="1200" dirty="0"/>
              <a:t> &amp; </a:t>
            </a:r>
            <a:r>
              <a:rPr lang="cs-CZ" sz="1200" dirty="0" err="1"/>
              <a:t>Medicine</a:t>
            </a:r>
            <a:r>
              <a:rPr lang="cs-CZ" sz="1200" dirty="0"/>
              <a:t>,  </a:t>
            </a:r>
            <a:r>
              <a:rPr lang="cs-CZ" sz="1200" dirty="0" smtClean="0"/>
              <a:t>2013, Vol</a:t>
            </a:r>
            <a:r>
              <a:rPr lang="cs-CZ" sz="1200" dirty="0"/>
              <a:t>. 18, No. 3, 251–261</a:t>
            </a:r>
            <a:endParaRPr lang="cs-CZ" sz="1200" dirty="0" smtClean="0"/>
          </a:p>
          <a:p>
            <a:r>
              <a:rPr lang="cs-CZ" dirty="0" smtClean="0">
                <a:solidFill>
                  <a:srgbClr val="0066FF"/>
                </a:solidFill>
              </a:rPr>
              <a:t>50 běžců (z 5km lid. běhu; 37m, 13ž): </a:t>
            </a:r>
            <a:r>
              <a:rPr lang="cs-CZ" sz="1600" dirty="0" smtClean="0">
                <a:solidFill>
                  <a:srgbClr val="0066FF"/>
                </a:solidFill>
              </a:rPr>
              <a:t>19-45 r.; běhání 12-240 </a:t>
            </a:r>
            <a:r>
              <a:rPr lang="cs-CZ" sz="1600" dirty="0" err="1" smtClean="0">
                <a:solidFill>
                  <a:srgbClr val="0066FF"/>
                </a:solidFill>
              </a:rPr>
              <a:t>měs</a:t>
            </a:r>
            <a:r>
              <a:rPr lang="cs-CZ" sz="1600" dirty="0" smtClean="0">
                <a:solidFill>
                  <a:srgbClr val="0066FF"/>
                </a:solidFill>
              </a:rPr>
              <a:t>; 5 km / 23-74 min</a:t>
            </a:r>
          </a:p>
          <a:p>
            <a:r>
              <a:rPr lang="cs-CZ" dirty="0" err="1"/>
              <a:t>Exercise-Induced</a:t>
            </a:r>
            <a:r>
              <a:rPr lang="cs-CZ" dirty="0"/>
              <a:t> </a:t>
            </a:r>
            <a:r>
              <a:rPr lang="cs-CZ" dirty="0" smtClean="0"/>
              <a:t>Feeling </a:t>
            </a:r>
            <a:r>
              <a:rPr lang="cs-CZ" dirty="0" err="1" smtClean="0"/>
              <a:t>Inventory</a:t>
            </a:r>
            <a:r>
              <a:rPr lang="cs-CZ" dirty="0" smtClean="0"/>
              <a:t> (EFI </a:t>
            </a:r>
            <a:r>
              <a:rPr lang="cs-CZ" dirty="0"/>
              <a:t>– </a:t>
            </a:r>
            <a:r>
              <a:rPr lang="cs-CZ" dirty="0" err="1"/>
              <a:t>Gauvin</a:t>
            </a:r>
            <a:r>
              <a:rPr lang="cs-CZ" dirty="0"/>
              <a:t> &amp; </a:t>
            </a:r>
            <a:r>
              <a:rPr lang="cs-CZ" dirty="0" err="1"/>
              <a:t>Rejeski</a:t>
            </a:r>
            <a:r>
              <a:rPr lang="cs-CZ" dirty="0"/>
              <a:t>, </a:t>
            </a:r>
            <a:r>
              <a:rPr lang="cs-CZ" dirty="0" smtClean="0"/>
              <a:t>1993)</a:t>
            </a:r>
            <a:endParaRPr lang="cs-CZ" dirty="0"/>
          </a:p>
        </p:txBody>
      </p:sp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064080"/>
              </p:ext>
            </p:extLst>
          </p:nvPr>
        </p:nvGraphicFramePr>
        <p:xfrm>
          <a:off x="323527" y="4492643"/>
          <a:ext cx="854234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Szabo &amp; </a:t>
                      </a:r>
                      <a:r>
                        <a:rPr lang="cs-CZ" sz="16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Ábrahám</a:t>
                      </a: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2013:</a:t>
                      </a:r>
                    </a:p>
                    <a:p>
                      <a:r>
                        <a:rPr lang="cs-CZ" dirty="0" smtClean="0">
                          <a:solidFill>
                            <a:srgbClr val="0066FF"/>
                          </a:solidFill>
                        </a:rPr>
                        <a:t>Pocity před a po 5 km</a:t>
                      </a:r>
                      <a:r>
                        <a:rPr lang="cs-CZ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cs-CZ" dirty="0" smtClean="0">
                          <a:solidFill>
                            <a:srgbClr val="0066FF"/>
                          </a:solidFill>
                        </a:rPr>
                        <a:t>běhu</a:t>
                      </a:r>
                      <a:endParaRPr lang="cs-CZ" dirty="0">
                        <a:solidFill>
                          <a:srgbClr val="0066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rgbClr val="0066FF"/>
                          </a:solidFill>
                        </a:rPr>
                        <a:t>před</a:t>
                      </a:r>
                      <a:endParaRPr lang="cs-CZ" b="0" dirty="0">
                        <a:solidFill>
                          <a:srgbClr val="0066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rgbClr val="0066FF"/>
                          </a:solidFill>
                        </a:rPr>
                        <a:t>po</a:t>
                      </a:r>
                      <a:endParaRPr lang="cs-CZ" b="0" dirty="0">
                        <a:solidFill>
                          <a:srgbClr val="0066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rgbClr val="0066FF"/>
                          </a:solidFill>
                        </a:rPr>
                        <a:t>Změna (%)</a:t>
                      </a:r>
                      <a:endParaRPr lang="cs-CZ" b="0" dirty="0">
                        <a:solidFill>
                          <a:srgbClr val="0066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 smtClean="0">
                          <a:solidFill>
                            <a:srgbClr val="0066FF"/>
                          </a:solidFill>
                        </a:rPr>
                        <a:t>Effect</a:t>
                      </a:r>
                      <a:r>
                        <a:rPr lang="cs-CZ" b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cs-CZ" b="0" dirty="0" err="1" smtClean="0">
                          <a:solidFill>
                            <a:srgbClr val="0066FF"/>
                          </a:solidFill>
                        </a:rPr>
                        <a:t>size</a:t>
                      </a:r>
                      <a:r>
                        <a:rPr lang="cs-CZ" b="0" dirty="0" smtClean="0">
                          <a:solidFill>
                            <a:srgbClr val="0066FF"/>
                          </a:solidFill>
                        </a:rPr>
                        <a:t> (d)</a:t>
                      </a:r>
                      <a:endParaRPr lang="cs-CZ" b="0" dirty="0">
                        <a:solidFill>
                          <a:srgbClr val="0066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Pocit duševního osvěžení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8.72 (2.33)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12.70 (1.58)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+31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2,0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Pozitivní</a:t>
                      </a:r>
                      <a:r>
                        <a:rPr lang="cs-CZ" baseline="0" dirty="0" smtClean="0"/>
                        <a:t> zapojení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9.62 (2.47)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12.88 (1.59)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+25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1,6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Duševní uklidnění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9.50 (2.03)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12.20 (1.55)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+22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1,5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323527" y="260648"/>
            <a:ext cx="8568953" cy="707886"/>
          </a:xfrm>
          <a:prstGeom prst="rect">
            <a:avLst/>
          </a:prstGeom>
          <a:solidFill>
            <a:srgbClr val="FFFFCC">
              <a:alpha val="92000"/>
            </a:srgbClr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opakovaný pravidelný vytrvalostní běh</a:t>
            </a:r>
          </a:p>
          <a:p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s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pozitivní </a:t>
            </a:r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reakcí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a </a:t>
            </a:r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adaptací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fyziologických funkcí a struktur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orgánů </a:t>
            </a:r>
            <a:r>
              <a:rPr lang="cs-CZ" altLang="cs-CZ" sz="2000" b="1" i="1" dirty="0">
                <a:solidFill>
                  <a:srgbClr val="7030A0"/>
                </a:solidFill>
                <a:latin typeface="Calibri" panose="020F0502020204030204" pitchFamily="34" charset="0"/>
              </a:rPr>
              <a:t>a systémů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326546" y="1052736"/>
            <a:ext cx="5562366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altLang="cs-CZ" b="1" dirty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b="1" i="1" u="sng" dirty="0">
                <a:solidFill>
                  <a:srgbClr val="7030A0"/>
                </a:solidFill>
                <a:latin typeface="Calibri" panose="020F0502020204030204" pitchFamily="34" charset="0"/>
              </a:rPr>
              <a:t>Mozek</a:t>
            </a:r>
          </a:p>
          <a:p>
            <a:r>
              <a:rPr lang="cs-CZ" dirty="0">
                <a:latin typeface="Calibri" panose="020F0502020204030204" pitchFamily="34" charset="0"/>
              </a:rPr>
              <a:t>Harte JL et al., 1995: 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15 km běh </a:t>
            </a:r>
            <a:r>
              <a:rPr lang="cs-CZ" altLang="cs-CZ" dirty="0">
                <a:latin typeface="Calibri" panose="020F0502020204030204" pitchFamily="34" charset="0"/>
              </a:rPr>
              <a:t>→ </a:t>
            </a:r>
            <a:r>
              <a:rPr lang="cs-CZ" dirty="0">
                <a:latin typeface="Calibri" panose="020F0502020204030204" pitchFamily="34" charset="0"/>
              </a:rPr>
              <a:t>↑ endorfiny </a:t>
            </a:r>
          </a:p>
          <a:p>
            <a:r>
              <a:rPr lang="cs-CZ" dirty="0" err="1">
                <a:latin typeface="Calibri" panose="020F0502020204030204" pitchFamily="34" charset="0"/>
              </a:rPr>
              <a:t>Noakes</a:t>
            </a:r>
            <a:r>
              <a:rPr lang="cs-CZ" dirty="0">
                <a:latin typeface="Calibri" panose="020F0502020204030204" pitchFamily="34" charset="0"/>
              </a:rPr>
              <a:t> T, 2003: </a:t>
            </a:r>
            <a:r>
              <a:rPr lang="cs-CZ" altLang="cs-CZ" b="1" dirty="0">
                <a:solidFill>
                  <a:srgbClr val="009900"/>
                </a:solidFill>
                <a:latin typeface="Calibri" panose="020F0502020204030204" pitchFamily="34" charset="0"/>
              </a:rPr>
              <a:t>→ běžecká </a:t>
            </a:r>
            <a:r>
              <a:rPr lang="cs-CZ" b="1" dirty="0">
                <a:solidFill>
                  <a:srgbClr val="009900"/>
                </a:solidFill>
                <a:latin typeface="Calibri" panose="020F0502020204030204" pitchFamily="34" charset="0"/>
              </a:rPr>
              <a:t>euforie</a:t>
            </a:r>
            <a:r>
              <a:rPr lang="cs-CZ" dirty="0">
                <a:latin typeface="Calibri" panose="020F0502020204030204" pitchFamily="34" charset="0"/>
              </a:rPr>
              <a:t>, ne analgezie při běhu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52736"/>
            <a:ext cx="1944216" cy="2043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6926"/>
          <a:stretch/>
        </p:blipFill>
        <p:spPr>
          <a:xfrm>
            <a:off x="3851920" y="2149120"/>
            <a:ext cx="1524252" cy="11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2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C:\Users\Vojta\Desktop\ŠKOLA - DSP\Nová složka\IMG_11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58"/>
          <a:stretch/>
        </p:blipFill>
        <p:spPr bwMode="auto">
          <a:xfrm>
            <a:off x="323527" y="1030870"/>
            <a:ext cx="1205045" cy="23261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 flipV="1">
            <a:off x="357783" y="2037859"/>
            <a:ext cx="41535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313175"/>
              </p:ext>
            </p:extLst>
          </p:nvPr>
        </p:nvGraphicFramePr>
        <p:xfrm>
          <a:off x="323527" y="3945681"/>
          <a:ext cx="3736344" cy="2802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1" name="STATISTICA Graph" r:id="rId4" imgW="5943600" imgH="4457880" progId="STATISTICA.Graph">
                  <p:embed/>
                </p:oleObj>
              </mc:Choice>
              <mc:Fallback>
                <p:oleObj name="STATISTICA Graph" r:id="rId4" imgW="5943600" imgH="4457880" progId="STATISTICA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7" y="3945681"/>
                        <a:ext cx="3736344" cy="280225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515974" y="1800187"/>
            <a:ext cx="4679066" cy="22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824012"/>
              </p:ext>
            </p:extLst>
          </p:nvPr>
        </p:nvGraphicFramePr>
        <p:xfrm>
          <a:off x="2915816" y="2759145"/>
          <a:ext cx="3816425" cy="2862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2" name="STATISTICA Graph" r:id="rId6" imgW="5943600" imgH="4457880" progId="STATISTICA.Graph">
                  <p:embed/>
                </p:oleObj>
              </mc:Choice>
              <mc:Fallback>
                <p:oleObj name="STATISTICA Graph" r:id="rId6" imgW="5943600" imgH="4457880" progId="STATISTICA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2759145"/>
                        <a:ext cx="3816425" cy="28623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115268"/>
              </p:ext>
            </p:extLst>
          </p:nvPr>
        </p:nvGraphicFramePr>
        <p:xfrm>
          <a:off x="5320882" y="4077073"/>
          <a:ext cx="3571598" cy="2670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" name="STATISTICA Graph" r:id="rId8" imgW="4343400" imgH="3249360" progId="STATISTICA.Graph">
                  <p:embed/>
                </p:oleObj>
              </mc:Choice>
              <mc:Fallback>
                <p:oleObj name="STATISTICA Graph" r:id="rId8" imgW="4343400" imgH="3249360" progId="STATISTICA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0882" y="4077073"/>
                        <a:ext cx="3571598" cy="267086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 descr="C:\Users\Vojta\Desktop\ŠKOLA - DSP\Fil mereni foto\20131106_062658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15440" r="1836" b="8456"/>
          <a:stretch/>
        </p:blipFill>
        <p:spPr bwMode="auto">
          <a:xfrm>
            <a:off x="6948264" y="1030870"/>
            <a:ext cx="1944215" cy="23261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6" name="TextovéPole 15"/>
          <p:cNvSpPr txBox="1"/>
          <p:nvPr/>
        </p:nvSpPr>
        <p:spPr>
          <a:xfrm>
            <a:off x="1619672" y="952488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</a:rPr>
              <a:t>Bastyan V. </a:t>
            </a:r>
            <a:r>
              <a:rPr lang="cs-CZ" sz="2000" b="1" dirty="0">
                <a:latin typeface="Calibri" panose="020F0502020204030204" pitchFamily="34" charset="0"/>
              </a:rPr>
              <a:t>Vliv aerobní a anaerobní pohybové aktivity na hodnotu </a:t>
            </a:r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klidového metabolismu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[</a:t>
            </a:r>
            <a:r>
              <a:rPr lang="cs-CZ" sz="2000" dirty="0" smtClean="0">
                <a:latin typeface="Calibri" panose="020F0502020204030204" pitchFamily="34" charset="0"/>
              </a:rPr>
              <a:t>disertační práce</a:t>
            </a:r>
            <a:r>
              <a:rPr lang="en-US" sz="2000" dirty="0" smtClean="0">
                <a:latin typeface="Calibri" panose="020F0502020204030204" pitchFamily="34" charset="0"/>
              </a:rPr>
              <a:t>]</a:t>
            </a:r>
            <a:r>
              <a:rPr lang="cs-CZ" sz="2000" dirty="0" smtClean="0">
                <a:latin typeface="Calibri" panose="020F0502020204030204" pitchFamily="34" charset="0"/>
              </a:rPr>
              <a:t>, 2017.</a:t>
            </a:r>
          </a:p>
          <a:p>
            <a:r>
              <a:rPr 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3 měsíce 3x týdně 30-40 min běhu na 70–85% SF na 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úrovni </a:t>
            </a:r>
            <a:r>
              <a:rPr 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VAP </a:t>
            </a:r>
            <a:r>
              <a:rPr lang="cs-CZ" sz="2000" dirty="0" smtClean="0">
                <a:latin typeface="Calibri" panose="020F0502020204030204" pitchFamily="34" charset="0"/>
              </a:rPr>
              <a:t>(muži: 32±2,7 r.; n=11)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300192" y="3769296"/>
            <a:ext cx="1440160" cy="5539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Tuk(%)</a:t>
            </a:r>
          </a:p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p = 0,003346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1309708" y="3690069"/>
            <a:ext cx="1428596" cy="5539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cs-CZ" dirty="0"/>
              <a:t>RER(kcal/d</a:t>
            </a:r>
            <a:r>
              <a:rPr lang="cs-CZ" dirty="0" smtClean="0"/>
              <a:t>)</a:t>
            </a:r>
          </a:p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p = 0,005847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3726992" y="2670077"/>
            <a:ext cx="1762021" cy="5539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cs-CZ" dirty="0" smtClean="0"/>
              <a:t>RER(kcal/d*kg)</a:t>
            </a:r>
          </a:p>
          <a:p>
            <a:pPr algn="ctr"/>
            <a:r>
              <a:rPr lang="cs-CZ" sz="1200" dirty="0">
                <a:solidFill>
                  <a:srgbClr val="FF0000"/>
                </a:solidFill>
              </a:rPr>
              <a:t>p</a:t>
            </a:r>
            <a:r>
              <a:rPr lang="cs-CZ" sz="1200" dirty="0" smtClean="0">
                <a:solidFill>
                  <a:srgbClr val="FF0000"/>
                </a:solidFill>
              </a:rPr>
              <a:t> = 0,003346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0" name="Šipka nahoru 19"/>
          <p:cNvSpPr/>
          <p:nvPr/>
        </p:nvSpPr>
        <p:spPr bwMode="auto">
          <a:xfrm>
            <a:off x="1846005" y="4678385"/>
            <a:ext cx="356003" cy="561369"/>
          </a:xfrm>
          <a:prstGeom prst="upArrow">
            <a:avLst/>
          </a:prstGeom>
          <a:solidFill>
            <a:srgbClr val="92D050">
              <a:alpha val="41000"/>
            </a:srgbClr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Šipka nahoru 20"/>
          <p:cNvSpPr/>
          <p:nvPr/>
        </p:nvSpPr>
        <p:spPr bwMode="auto">
          <a:xfrm>
            <a:off x="4443105" y="3717033"/>
            <a:ext cx="356003" cy="640724"/>
          </a:xfrm>
          <a:prstGeom prst="upArrow">
            <a:avLst/>
          </a:prstGeom>
          <a:solidFill>
            <a:srgbClr val="92D050">
              <a:alpha val="41000"/>
            </a:srgbClr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Šipka nahoru 21"/>
          <p:cNvSpPr/>
          <p:nvPr/>
        </p:nvSpPr>
        <p:spPr bwMode="auto">
          <a:xfrm flipV="1">
            <a:off x="6731750" y="5387942"/>
            <a:ext cx="356003" cy="233522"/>
          </a:xfrm>
          <a:prstGeom prst="upArrow">
            <a:avLst/>
          </a:prstGeom>
          <a:solidFill>
            <a:srgbClr val="92D050">
              <a:alpha val="41000"/>
            </a:srgbClr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323527" y="260648"/>
            <a:ext cx="8568953" cy="707886"/>
          </a:xfrm>
          <a:prstGeom prst="rect">
            <a:avLst/>
          </a:prstGeom>
          <a:solidFill>
            <a:srgbClr val="FFFFCC">
              <a:alpha val="92000"/>
            </a:srgbClr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opakovaný pravidelný vytrvalostní běh</a:t>
            </a:r>
          </a:p>
          <a:p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s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pozitivní </a:t>
            </a:r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reakcí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a </a:t>
            </a:r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adaptací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fyziologických funkcí a struktur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orgánů </a:t>
            </a:r>
            <a:r>
              <a:rPr lang="cs-CZ" altLang="cs-CZ" sz="2000" b="1" i="1" dirty="0">
                <a:solidFill>
                  <a:srgbClr val="7030A0"/>
                </a:solidFill>
                <a:latin typeface="Calibri" panose="020F0502020204030204" pitchFamily="34" charset="0"/>
              </a:rPr>
              <a:t>a systémů</a:t>
            </a:r>
          </a:p>
        </p:txBody>
      </p:sp>
    </p:spTree>
    <p:extLst>
      <p:ext uri="{BB962C8B-B14F-4D97-AF65-F5344CB8AC3E}">
        <p14:creationId xmlns:p14="http://schemas.microsoft.com/office/powerpoint/2010/main" val="15716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698511"/>
              </p:ext>
            </p:extLst>
          </p:nvPr>
        </p:nvGraphicFramePr>
        <p:xfrm>
          <a:off x="129571" y="2194364"/>
          <a:ext cx="4388397" cy="3291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" name="STATISTICA Graph" r:id="rId3" imgW="5943600" imgH="4457880" progId="STATISTICA.Graph">
                  <p:embed/>
                </p:oleObj>
              </mc:Choice>
              <mc:Fallback>
                <p:oleObj name="STATISTICA Graph" r:id="rId3" imgW="5943600" imgH="4457880" progId="STATISTICA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571" y="2194364"/>
                        <a:ext cx="4388397" cy="3291298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611560" y="285293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zvyklí na </a:t>
            </a:r>
            <a:r>
              <a:rPr lang="cs-CZ" dirty="0" smtClean="0">
                <a:solidFill>
                  <a:srgbClr val="00B050"/>
                </a:solidFill>
              </a:rPr>
              <a:t>P       </a:t>
            </a:r>
            <a:r>
              <a:rPr lang="cs-CZ" dirty="0" smtClean="0">
                <a:solidFill>
                  <a:srgbClr val="0066FF"/>
                </a:solidFill>
              </a:rPr>
              <a:t>zvyklí na Š</a:t>
            </a:r>
          </a:p>
          <a:p>
            <a:pPr algn="ctr"/>
            <a:r>
              <a:rPr lang="cs-CZ" dirty="0">
                <a:solidFill>
                  <a:srgbClr val="0070C0"/>
                </a:solidFill>
              </a:rPr>
              <a:t>Š</a:t>
            </a:r>
            <a:r>
              <a:rPr lang="cs-CZ" dirty="0"/>
              <a:t> </a:t>
            </a:r>
            <a:r>
              <a:rPr lang="cs-CZ" dirty="0" smtClean="0"/>
              <a:t>       </a:t>
            </a:r>
            <a:r>
              <a:rPr lang="cs-CZ" dirty="0" smtClean="0">
                <a:solidFill>
                  <a:srgbClr val="00B050"/>
                </a:solidFill>
              </a:rPr>
              <a:t>P</a:t>
            </a:r>
            <a:r>
              <a:rPr lang="cs-CZ" dirty="0" smtClean="0"/>
              <a:t>	    </a:t>
            </a:r>
            <a:r>
              <a:rPr lang="cs-CZ" dirty="0" smtClean="0">
                <a:solidFill>
                  <a:srgbClr val="0066FF"/>
                </a:solidFill>
              </a:rPr>
              <a:t>Š</a:t>
            </a:r>
            <a:r>
              <a:rPr lang="cs-CZ" dirty="0" smtClean="0"/>
              <a:t>      </a:t>
            </a:r>
            <a:r>
              <a:rPr lang="cs-CZ" dirty="0" smtClean="0">
                <a:solidFill>
                  <a:srgbClr val="009900"/>
                </a:solidFill>
              </a:rPr>
              <a:t>P</a:t>
            </a:r>
            <a:endParaRPr lang="cs-CZ" dirty="0">
              <a:solidFill>
                <a:srgbClr val="0099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29570" y="1303213"/>
            <a:ext cx="438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Novotný, Pospíchal (2015):</a:t>
            </a:r>
          </a:p>
          <a:p>
            <a:r>
              <a:rPr lang="cs-CZ" sz="1700" b="1" dirty="0" smtClean="0"/>
              <a:t>2 skupiny běžců: </a:t>
            </a:r>
            <a:r>
              <a:rPr lang="cs-CZ" sz="1700" b="1" dirty="0" smtClean="0">
                <a:solidFill>
                  <a:srgbClr val="7030A0"/>
                </a:solidFill>
              </a:rPr>
              <a:t>podle zvyku dopadu</a:t>
            </a:r>
            <a:endParaRPr lang="cs-CZ" sz="1700" dirty="0" smtClean="0">
              <a:solidFill>
                <a:srgbClr val="7030A0"/>
              </a:solidFill>
            </a:endParaRPr>
          </a:p>
          <a:p>
            <a:r>
              <a:rPr lang="cs-CZ" sz="1700" b="1" dirty="0" smtClean="0"/>
              <a:t>2 způsoby dopadu: </a:t>
            </a:r>
            <a:r>
              <a:rPr lang="cs-CZ" sz="1700" dirty="0" smtClean="0"/>
              <a:t>na </a:t>
            </a:r>
            <a:r>
              <a:rPr lang="cs-CZ" sz="1700" b="1" dirty="0" smtClean="0">
                <a:solidFill>
                  <a:srgbClr val="009900"/>
                </a:solidFill>
              </a:rPr>
              <a:t>PATU</a:t>
            </a:r>
            <a:r>
              <a:rPr lang="cs-CZ" sz="1700" dirty="0" smtClean="0"/>
              <a:t> / </a:t>
            </a:r>
            <a:r>
              <a:rPr lang="cs-CZ" sz="1700" b="1" dirty="0" smtClean="0">
                <a:solidFill>
                  <a:srgbClr val="0066FF"/>
                </a:solidFill>
              </a:rPr>
              <a:t>ŠPIČKU</a:t>
            </a:r>
            <a:endParaRPr lang="cs-CZ" sz="1700" dirty="0"/>
          </a:p>
        </p:txBody>
      </p:sp>
      <p:sp>
        <p:nvSpPr>
          <p:cNvPr id="20" name="Obdélník 19"/>
          <p:cNvSpPr/>
          <p:nvPr/>
        </p:nvSpPr>
        <p:spPr>
          <a:xfrm>
            <a:off x="2361819" y="930513"/>
            <a:ext cx="4818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i="1" dirty="0">
                <a:solidFill>
                  <a:srgbClr val="7030A0"/>
                </a:solidFill>
              </a:rPr>
              <a:t>EKONOMIKA </a:t>
            </a:r>
            <a:r>
              <a:rPr lang="cs-CZ" b="1" i="1" dirty="0" smtClean="0">
                <a:solidFill>
                  <a:srgbClr val="7030A0"/>
                </a:solidFill>
              </a:rPr>
              <a:t>BĚHU </a:t>
            </a:r>
            <a:r>
              <a:rPr lang="cs-CZ" i="1" dirty="0" smtClean="0">
                <a:solidFill>
                  <a:srgbClr val="7030A0"/>
                </a:solidFill>
              </a:rPr>
              <a:t>(energetická náročnost)</a:t>
            </a:r>
            <a:endParaRPr lang="cs-CZ" i="1" dirty="0">
              <a:solidFill>
                <a:srgbClr val="7030A0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004047" y="1810953"/>
            <a:ext cx="5869817" cy="5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094741"/>
              </p:ext>
            </p:extLst>
          </p:nvPr>
        </p:nvGraphicFramePr>
        <p:xfrm>
          <a:off x="4609074" y="2194364"/>
          <a:ext cx="4385932" cy="3291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4" name="STATISTICA Graph" r:id="rId5" imgW="5334120" imgH="4005000" progId="STATISTICA.Graph">
                  <p:embed/>
                </p:oleObj>
              </mc:Choice>
              <mc:Fallback>
                <p:oleObj name="STATISTICA Graph" r:id="rId5" imgW="5334120" imgH="4005000" progId="STATISTICA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9074" y="2194364"/>
                        <a:ext cx="4385932" cy="329129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ovéPole 22"/>
          <p:cNvSpPr txBox="1"/>
          <p:nvPr/>
        </p:nvSpPr>
        <p:spPr>
          <a:xfrm>
            <a:off x="4606609" y="1303021"/>
            <a:ext cx="438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Růžičková, Novotný (2014):</a:t>
            </a:r>
          </a:p>
          <a:p>
            <a:r>
              <a:rPr lang="cs-CZ" sz="1700" b="1" dirty="0" smtClean="0"/>
              <a:t>4 rychlosti: 10-12 – 14 – 16 </a:t>
            </a:r>
            <a:r>
              <a:rPr lang="cs-CZ" sz="1700" dirty="0" smtClean="0"/>
              <a:t>km/h</a:t>
            </a:r>
          </a:p>
          <a:p>
            <a:r>
              <a:rPr lang="cs-CZ" sz="1700" b="1" dirty="0" smtClean="0"/>
              <a:t>3 povrchy: </a:t>
            </a:r>
            <a:r>
              <a:rPr lang="cs-CZ" sz="1700" b="1" dirty="0" smtClean="0">
                <a:solidFill>
                  <a:srgbClr val="C00000"/>
                </a:solidFill>
              </a:rPr>
              <a:t>A</a:t>
            </a:r>
            <a:r>
              <a:rPr lang="cs-CZ" sz="1700" dirty="0" smtClean="0">
                <a:solidFill>
                  <a:srgbClr val="C00000"/>
                </a:solidFill>
              </a:rPr>
              <a:t>sfalt(</a:t>
            </a:r>
            <a:r>
              <a:rPr lang="cs-CZ" sz="17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↓</a:t>
            </a:r>
            <a:r>
              <a:rPr lang="cs-CZ" sz="1700" dirty="0" smtClean="0">
                <a:solidFill>
                  <a:srgbClr val="C00000"/>
                </a:solidFill>
              </a:rPr>
              <a:t>)</a:t>
            </a:r>
            <a:r>
              <a:rPr lang="cs-CZ" sz="1700" b="1" dirty="0" smtClean="0"/>
              <a:t> – </a:t>
            </a:r>
            <a:r>
              <a:rPr lang="cs-CZ" sz="1700" b="1" dirty="0" smtClean="0">
                <a:solidFill>
                  <a:srgbClr val="336600"/>
                </a:solidFill>
              </a:rPr>
              <a:t>Š</a:t>
            </a:r>
            <a:r>
              <a:rPr lang="cs-CZ" sz="1700" dirty="0" smtClean="0">
                <a:solidFill>
                  <a:srgbClr val="336600"/>
                </a:solidFill>
              </a:rPr>
              <a:t>kvára(</a:t>
            </a:r>
            <a:r>
              <a:rPr lang="cs-CZ" sz="1700" dirty="0" smtClean="0">
                <a:solidFill>
                  <a:srgbClr val="336600"/>
                </a:solidFill>
                <a:latin typeface="Calibri" panose="020F0502020204030204" pitchFamily="34" charset="0"/>
              </a:rPr>
              <a:t>↑</a:t>
            </a:r>
            <a:r>
              <a:rPr lang="cs-CZ" sz="1700" dirty="0" smtClean="0">
                <a:solidFill>
                  <a:srgbClr val="336600"/>
                </a:solidFill>
              </a:rPr>
              <a:t>)</a:t>
            </a:r>
            <a:r>
              <a:rPr lang="cs-CZ" sz="1700" b="1" dirty="0" smtClean="0"/>
              <a:t> - </a:t>
            </a:r>
            <a:r>
              <a:rPr lang="cs-CZ" sz="1700" b="1" dirty="0" smtClean="0">
                <a:solidFill>
                  <a:srgbClr val="0070C0"/>
                </a:solidFill>
              </a:rPr>
              <a:t>T</a:t>
            </a:r>
            <a:r>
              <a:rPr lang="cs-CZ" sz="1700" dirty="0" smtClean="0">
                <a:solidFill>
                  <a:srgbClr val="0070C0"/>
                </a:solidFill>
              </a:rPr>
              <a:t>artan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2132" y="192454"/>
            <a:ext cx="8568953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Jaký běh je během pro zdraví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? </a:t>
            </a:r>
            <a:r>
              <a:rPr lang="cs-CZ" altLang="cs-CZ" sz="2000" cap="all" dirty="0">
                <a:solidFill>
                  <a:srgbClr val="002060"/>
                </a:solidFill>
                <a:latin typeface="Calibri" panose="020F0502020204030204" pitchFamily="34" charset="0"/>
              </a:rPr>
              <a:t>opakovaný pravidelný vytrvalostní běh</a:t>
            </a:r>
          </a:p>
          <a:p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pozitivní </a:t>
            </a:r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reakce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a </a:t>
            </a:r>
            <a:r>
              <a:rPr lang="cs-CZ" altLang="cs-CZ" sz="20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adaptace </a:t>
            </a:r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fyziologických funkcí a struktur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orgánů </a:t>
            </a:r>
            <a:r>
              <a:rPr lang="cs-CZ" altLang="cs-CZ" sz="2000" b="1" i="1" dirty="0">
                <a:solidFill>
                  <a:srgbClr val="7030A0"/>
                </a:solidFill>
                <a:latin typeface="Calibri" panose="020F0502020204030204" pitchFamily="34" charset="0"/>
              </a:rPr>
              <a:t>a systémů</a:t>
            </a:r>
          </a:p>
        </p:txBody>
      </p:sp>
      <p:pic>
        <p:nvPicPr>
          <p:cNvPr id="10" name="Obrázek 9"/>
          <p:cNvPicPr/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0" y="5545816"/>
            <a:ext cx="4388397" cy="1267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4749070" y="2250400"/>
            <a:ext cx="1693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VO2/kg (ml/min)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815291" y="5162496"/>
            <a:ext cx="370007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2" algn="ctr"/>
            <a:r>
              <a:rPr lang="cs-CZ" sz="1400" dirty="0" smtClean="0"/>
              <a:t>10	12	14	16</a:t>
            </a:r>
          </a:p>
          <a:p>
            <a:pPr algn="ctr"/>
            <a:r>
              <a:rPr lang="cs-CZ" sz="1400" dirty="0" smtClean="0"/>
              <a:t>Rychlost běhu (km/h)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60032" y="422108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C00000"/>
                </a:solidFill>
              </a:rPr>
              <a:t>A</a:t>
            </a:r>
            <a:r>
              <a:rPr lang="cs-CZ" sz="2000" dirty="0" smtClean="0"/>
              <a:t> </a:t>
            </a:r>
            <a:r>
              <a:rPr lang="cs-CZ" sz="2000" dirty="0" smtClean="0">
                <a:solidFill>
                  <a:srgbClr val="336600"/>
                </a:solidFill>
              </a:rPr>
              <a:t>Š</a:t>
            </a:r>
            <a:r>
              <a:rPr lang="cs-CZ" sz="2000" dirty="0" smtClean="0"/>
              <a:t> </a:t>
            </a:r>
            <a:r>
              <a:rPr lang="cs-CZ" sz="2000" dirty="0" smtClean="0">
                <a:solidFill>
                  <a:srgbClr val="0066FF"/>
                </a:solidFill>
              </a:rPr>
              <a:t>T</a:t>
            </a:r>
            <a:endParaRPr lang="cs-CZ" sz="2000" dirty="0">
              <a:solidFill>
                <a:srgbClr val="0066FF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r="22388"/>
          <a:stretch/>
        </p:blipFill>
        <p:spPr>
          <a:xfrm>
            <a:off x="4820554" y="5765352"/>
            <a:ext cx="1621575" cy="10310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 t="25471" r="39369" b="30074"/>
          <a:stretch/>
        </p:blipFill>
        <p:spPr>
          <a:xfrm>
            <a:off x="6556922" y="5765352"/>
            <a:ext cx="1169576" cy="1036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7917" r="15890" b="20600"/>
          <a:stretch/>
        </p:blipFill>
        <p:spPr>
          <a:xfrm>
            <a:off x="7841292" y="5771982"/>
            <a:ext cx="1195203" cy="10244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364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3157</TotalTime>
  <Words>3332</Words>
  <Application>Microsoft Office PowerPoint</Application>
  <PresentationFormat>Předvádění na obrazovce (4:3)</PresentationFormat>
  <Paragraphs>547</Paragraphs>
  <Slides>45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5" baseType="lpstr">
      <vt:lpstr>Arabic Typesetting</vt:lpstr>
      <vt:lpstr>Arial</vt:lpstr>
      <vt:lpstr>Calibri</vt:lpstr>
      <vt:lpstr>Courier New</vt:lpstr>
      <vt:lpstr>Garamond-BoldCondensed</vt:lpstr>
      <vt:lpstr>Garamond-BookCondensed</vt:lpstr>
      <vt:lpstr>Symbol</vt:lpstr>
      <vt:lpstr>Wingdings</vt:lpstr>
      <vt:lpstr>Výchozí návrh</vt:lpstr>
      <vt:lpstr>STATISTICA Graph</vt:lpstr>
      <vt:lpstr>BĚH PRO KONDICI A ZDRAVÍ Jan Novotný, Fakulta sportovních studií MU 2018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ZDRAVOTNÍ PROBLEMATIKA BĚHU</vt:lpstr>
      <vt:lpstr>Prezentace aplikace PowerPoint</vt:lpstr>
      <vt:lpstr>Prezentace aplikace PowerPoint</vt:lpstr>
      <vt:lpstr>Prezentace aplikace PowerPoint</vt:lpstr>
      <vt:lpstr>Prezentace aplikace PowerPoint</vt:lpstr>
      <vt:lpstr>RIZIKA TRAUMAT A MIKROTRAUMAT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RIZIKA TRAUMAT POHYBOVÉHO APÁTU DOLNÍCH KONČETIN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Flexibilní obuv umožňující běh „na boso“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OUTDOOROVÉ SPORTOVNÍ AKTIVITY</dc:title>
  <dc:creator>novotny</dc:creator>
  <cp:lastModifiedBy>Jan Novotný</cp:lastModifiedBy>
  <cp:revision>563</cp:revision>
  <dcterms:created xsi:type="dcterms:W3CDTF">2005-05-21T06:40:09Z</dcterms:created>
  <dcterms:modified xsi:type="dcterms:W3CDTF">2018-12-04T10:48:31Z</dcterms:modified>
</cp:coreProperties>
</file>