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307" r:id="rId2"/>
    <p:sldId id="471" r:id="rId3"/>
    <p:sldId id="311" r:id="rId4"/>
    <p:sldId id="475" r:id="rId5"/>
    <p:sldId id="308" r:id="rId6"/>
    <p:sldId id="346" r:id="rId7"/>
    <p:sldId id="366" r:id="rId8"/>
    <p:sldId id="472" r:id="rId9"/>
    <p:sldId id="363" r:id="rId10"/>
    <p:sldId id="364" r:id="rId11"/>
    <p:sldId id="369" r:id="rId12"/>
    <p:sldId id="365" r:id="rId13"/>
    <p:sldId id="367" r:id="rId14"/>
    <p:sldId id="368" r:id="rId15"/>
    <p:sldId id="370" r:id="rId16"/>
    <p:sldId id="477" r:id="rId17"/>
    <p:sldId id="385" r:id="rId18"/>
    <p:sldId id="382" r:id="rId19"/>
    <p:sldId id="371" r:id="rId20"/>
    <p:sldId id="464" r:id="rId21"/>
    <p:sldId id="373" r:id="rId22"/>
    <p:sldId id="392" r:id="rId23"/>
    <p:sldId id="466" r:id="rId24"/>
    <p:sldId id="393" r:id="rId25"/>
    <p:sldId id="467" r:id="rId26"/>
    <p:sldId id="372" r:id="rId27"/>
    <p:sldId id="336" r:id="rId28"/>
    <p:sldId id="337" r:id="rId29"/>
    <p:sldId id="383" r:id="rId30"/>
    <p:sldId id="338" r:id="rId31"/>
    <p:sldId id="340" r:id="rId32"/>
    <p:sldId id="473" r:id="rId33"/>
    <p:sldId id="495" r:id="rId34"/>
    <p:sldId id="374" r:id="rId35"/>
    <p:sldId id="333" r:id="rId36"/>
    <p:sldId id="375" r:id="rId37"/>
    <p:sldId id="352" r:id="rId38"/>
    <p:sldId id="376" r:id="rId39"/>
    <p:sldId id="378" r:id="rId40"/>
    <p:sldId id="387" r:id="rId41"/>
    <p:sldId id="388" r:id="rId42"/>
    <p:sldId id="389" r:id="rId43"/>
    <p:sldId id="390" r:id="rId44"/>
    <p:sldId id="391" r:id="rId45"/>
    <p:sldId id="380" r:id="rId46"/>
    <p:sldId id="381" r:id="rId47"/>
    <p:sldId id="348" r:id="rId48"/>
    <p:sldId id="350" r:id="rId49"/>
    <p:sldId id="351" r:id="rId50"/>
    <p:sldId id="496" r:id="rId51"/>
    <p:sldId id="474" r:id="rId52"/>
    <p:sldId id="439" r:id="rId53"/>
    <p:sldId id="443" r:id="rId54"/>
    <p:sldId id="459" r:id="rId55"/>
    <p:sldId id="347" r:id="rId56"/>
    <p:sldId id="469" r:id="rId57"/>
    <p:sldId id="335" r:id="rId58"/>
    <p:sldId id="361" r:id="rId59"/>
    <p:sldId id="362" r:id="rId6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3" d="100"/>
        <a:sy n="73" d="100"/>
      </p:scale>
      <p:origin x="0" y="-109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45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9722A3-6FDB-48C7-8858-1A3E9A1C6DCA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2A29D3C-F73C-49D1-ADEB-6261BA911803}">
      <dgm:prSet phldrT="[Text]" custT="1"/>
      <dgm:spPr/>
      <dgm:t>
        <a:bodyPr/>
        <a:lstStyle/>
        <a:p>
          <a:r>
            <a:rPr lang="cs-CZ" sz="3200" b="1" dirty="0" smtClean="0"/>
            <a:t>Hltanová mandle</a:t>
          </a:r>
          <a:endParaRPr lang="en-US" sz="3200" b="1" dirty="0"/>
        </a:p>
      </dgm:t>
    </dgm:pt>
    <dgm:pt modelId="{C59BBA76-0008-4130-BEF6-B95666C29AD1}" type="parTrans" cxnId="{2BA2CF26-2C7D-42FF-A521-D74C87ED7120}">
      <dgm:prSet/>
      <dgm:spPr/>
      <dgm:t>
        <a:bodyPr/>
        <a:lstStyle/>
        <a:p>
          <a:endParaRPr lang="en-US"/>
        </a:p>
      </dgm:t>
    </dgm:pt>
    <dgm:pt modelId="{387911AC-CDDF-4B60-9754-D3F674CB869F}" type="sibTrans" cxnId="{2BA2CF26-2C7D-42FF-A521-D74C87ED7120}">
      <dgm:prSet/>
      <dgm:spPr/>
      <dgm:t>
        <a:bodyPr/>
        <a:lstStyle/>
        <a:p>
          <a:endParaRPr lang="en-US"/>
        </a:p>
      </dgm:t>
    </dgm:pt>
    <dgm:pt modelId="{D747594B-116B-4D81-83A0-FF56D858ECF4}">
      <dgm:prSet phldrT="[Text]" custT="1"/>
      <dgm:spPr/>
      <dgm:t>
        <a:bodyPr/>
        <a:lstStyle/>
        <a:p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Lymfatická tkáň v podslizničním vazivu na horní a zadní stěně klenby nosohltanu </a:t>
          </a:r>
          <a:endParaRPr lang="en-US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88D4CBFA-D80C-4F09-80C6-CB07B0C1B5C9}" type="parTrans" cxnId="{0AA9ECED-8A60-4D2B-9197-65F807395B97}">
      <dgm:prSet/>
      <dgm:spPr/>
      <dgm:t>
        <a:bodyPr/>
        <a:lstStyle/>
        <a:p>
          <a:endParaRPr lang="en-US"/>
        </a:p>
      </dgm:t>
    </dgm:pt>
    <dgm:pt modelId="{5F5015A6-6A14-4BA3-B6CA-6B3A52DFF38B}" type="sibTrans" cxnId="{0AA9ECED-8A60-4D2B-9197-65F807395B97}">
      <dgm:prSet/>
      <dgm:spPr/>
      <dgm:t>
        <a:bodyPr/>
        <a:lstStyle/>
        <a:p>
          <a:endParaRPr lang="en-US"/>
        </a:p>
      </dgm:t>
    </dgm:pt>
    <dgm:pt modelId="{8386C2B5-3493-46C2-8A6E-C30862B8D2DA}">
      <dgm:prSet phldrT="[Text]" custT="1"/>
      <dgm:spPr/>
      <dgm:t>
        <a:bodyPr/>
        <a:lstStyle/>
        <a:p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Fyziologická hyperplasie  3.– 5. rok  (</a:t>
          </a:r>
          <a:r>
            <a:rPr lang="cs-CZ" sz="20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max</a:t>
          </a:r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6 –7rok)</a:t>
          </a:r>
          <a:endParaRPr lang="en-US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37156BDB-2755-4C04-8E44-C773ED948D11}" type="parTrans" cxnId="{8EA947FE-3918-43E0-9974-EC24DF61314F}">
      <dgm:prSet/>
      <dgm:spPr/>
      <dgm:t>
        <a:bodyPr/>
        <a:lstStyle/>
        <a:p>
          <a:endParaRPr lang="en-US"/>
        </a:p>
      </dgm:t>
    </dgm:pt>
    <dgm:pt modelId="{092BAB84-34F2-4A53-A30B-351763EFC2A6}" type="sibTrans" cxnId="{8EA947FE-3918-43E0-9974-EC24DF61314F}">
      <dgm:prSet/>
      <dgm:spPr/>
      <dgm:t>
        <a:bodyPr/>
        <a:lstStyle/>
        <a:p>
          <a:endParaRPr lang="en-US"/>
        </a:p>
      </dgm:t>
    </dgm:pt>
    <dgm:pt modelId="{64E65287-FF14-4B56-BF48-A2C876E3682A}">
      <dgm:prSet phldrT="[Text]" custT="1"/>
      <dgm:spPr/>
      <dgm:t>
        <a:bodyPr/>
        <a:lstStyle/>
        <a:p>
          <a:r>
            <a:rPr lang="cs-CZ" sz="3200" b="1" dirty="0" smtClean="0"/>
            <a:t>Adenoidní vegetace</a:t>
          </a:r>
          <a:endParaRPr lang="en-US" sz="3200" b="1" dirty="0"/>
        </a:p>
      </dgm:t>
    </dgm:pt>
    <dgm:pt modelId="{7A365170-E314-424A-AC5B-CE471415622D}" type="parTrans" cxnId="{08459CCA-49C3-446B-8C38-501D9540B43D}">
      <dgm:prSet/>
      <dgm:spPr/>
      <dgm:t>
        <a:bodyPr/>
        <a:lstStyle/>
        <a:p>
          <a:endParaRPr lang="en-US"/>
        </a:p>
      </dgm:t>
    </dgm:pt>
    <dgm:pt modelId="{142890E3-2A3B-4A5D-B554-179C200588FC}" type="sibTrans" cxnId="{08459CCA-49C3-446B-8C38-501D9540B43D}">
      <dgm:prSet/>
      <dgm:spPr/>
      <dgm:t>
        <a:bodyPr/>
        <a:lstStyle/>
        <a:p>
          <a:endParaRPr lang="en-US"/>
        </a:p>
      </dgm:t>
    </dgm:pt>
    <dgm:pt modelId="{2AB6BA9E-2B50-4030-A70E-572FD7BF1E09}">
      <dgm:prSet phldrT="[Text]" custT="1"/>
      <dgm:spPr/>
      <dgm:t>
        <a:bodyPr/>
        <a:lstStyle/>
        <a:p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Patologické zbytnění hltanové mandle </a:t>
          </a:r>
          <a:endParaRPr lang="en-US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C895C00F-5189-4A24-9D33-9FA40DFF7935}" type="parTrans" cxnId="{21F450DC-8510-48A9-8D2B-452D6CD8B505}">
      <dgm:prSet/>
      <dgm:spPr/>
      <dgm:t>
        <a:bodyPr/>
        <a:lstStyle/>
        <a:p>
          <a:endParaRPr lang="en-US"/>
        </a:p>
      </dgm:t>
    </dgm:pt>
    <dgm:pt modelId="{C2D5B940-9B58-438E-90EF-F5DF02B0E2C6}" type="sibTrans" cxnId="{21F450DC-8510-48A9-8D2B-452D6CD8B505}">
      <dgm:prSet/>
      <dgm:spPr/>
      <dgm:t>
        <a:bodyPr/>
        <a:lstStyle/>
        <a:p>
          <a:endParaRPr lang="en-US"/>
        </a:p>
      </dgm:t>
    </dgm:pt>
    <dgm:pt modelId="{C7A9255E-BE0E-40C3-B240-58DDB59A86FD}">
      <dgm:prSet phldrT="[Text]" custT="1"/>
      <dgm:spPr/>
      <dgm:t>
        <a:bodyPr/>
        <a:lstStyle/>
        <a:p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Velikost - neexistuje jednoznačná anatomická hranice (</a:t>
          </a:r>
          <a:r>
            <a:rPr lang="cs-CZ" sz="20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pharyngeální</a:t>
          </a:r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tonsila x AV)</a:t>
          </a:r>
          <a:endParaRPr lang="en-US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EF1DA69C-81FD-496B-B1C2-553EF04B0FF8}" type="parTrans" cxnId="{63CC5F79-03FE-413B-8BA8-F818C977EECE}">
      <dgm:prSet/>
      <dgm:spPr/>
      <dgm:t>
        <a:bodyPr/>
        <a:lstStyle/>
        <a:p>
          <a:endParaRPr lang="en-US"/>
        </a:p>
      </dgm:t>
    </dgm:pt>
    <dgm:pt modelId="{90E339EB-CAD8-4D57-AFF3-D2F7C9C6C0DF}" type="sibTrans" cxnId="{63CC5F79-03FE-413B-8BA8-F818C977EECE}">
      <dgm:prSet/>
      <dgm:spPr/>
      <dgm:t>
        <a:bodyPr/>
        <a:lstStyle/>
        <a:p>
          <a:endParaRPr lang="en-US"/>
        </a:p>
      </dgm:t>
    </dgm:pt>
    <dgm:pt modelId="{F82E28E3-3CCE-49C7-952D-6946BB62A3F3}">
      <dgm:prSet phldrT="[Text]" custT="1"/>
      <dgm:spPr/>
      <dgm:t>
        <a:bodyPr/>
        <a:lstStyle/>
        <a:p>
          <a:r>
            <a:rPr lang="cs-CZ" sz="3200" b="1" dirty="0" smtClean="0"/>
            <a:t>Terapie</a:t>
          </a:r>
          <a:endParaRPr lang="en-US" sz="3200" b="1" dirty="0"/>
        </a:p>
      </dgm:t>
    </dgm:pt>
    <dgm:pt modelId="{01C9E7AC-9AA4-4E12-8545-EB2578CF5F4C}" type="parTrans" cxnId="{845DD97E-8560-4EBC-A4CB-7074DEDCD296}">
      <dgm:prSet/>
      <dgm:spPr/>
      <dgm:t>
        <a:bodyPr/>
        <a:lstStyle/>
        <a:p>
          <a:endParaRPr lang="en-US"/>
        </a:p>
      </dgm:t>
    </dgm:pt>
    <dgm:pt modelId="{EBCE4F6E-1866-4BC9-A7CA-B862A75A3C71}" type="sibTrans" cxnId="{845DD97E-8560-4EBC-A4CB-7074DEDCD296}">
      <dgm:prSet/>
      <dgm:spPr/>
      <dgm:t>
        <a:bodyPr/>
        <a:lstStyle/>
        <a:p>
          <a:endParaRPr lang="en-US"/>
        </a:p>
      </dgm:t>
    </dgm:pt>
    <dgm:pt modelId="{83A77407-D101-465B-8A44-4514990CFA62}">
      <dgm:prSet phldrT="[Text]" custT="1"/>
      <dgm:spPr/>
      <dgm:t>
        <a:bodyPr/>
        <a:lstStyle/>
        <a:p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Konzervativní observace </a:t>
          </a:r>
          <a:endParaRPr lang="en-US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7C44610A-C9D4-4A42-9D1C-33B08A22E9AC}" type="parTrans" cxnId="{AFBCD843-CB71-495E-A220-EE4CEFBA5EB7}">
      <dgm:prSet/>
      <dgm:spPr/>
      <dgm:t>
        <a:bodyPr/>
        <a:lstStyle/>
        <a:p>
          <a:endParaRPr lang="en-US"/>
        </a:p>
      </dgm:t>
    </dgm:pt>
    <dgm:pt modelId="{7290E053-81A0-4005-83BA-9B32CEA0B259}" type="sibTrans" cxnId="{AFBCD843-CB71-495E-A220-EE4CEFBA5EB7}">
      <dgm:prSet/>
      <dgm:spPr/>
      <dgm:t>
        <a:bodyPr/>
        <a:lstStyle/>
        <a:p>
          <a:endParaRPr lang="en-US"/>
        </a:p>
      </dgm:t>
    </dgm:pt>
    <dgm:pt modelId="{33E32D5A-E992-4209-96BD-46F3CD965D21}">
      <dgm:prSet phldrT="[Text]" custT="1"/>
      <dgm:spPr/>
      <dgm:t>
        <a:bodyPr/>
        <a:lstStyle/>
        <a:p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Chirurgická </a:t>
          </a:r>
          <a:r>
            <a:rPr lang="cs-CZ" sz="20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adenoidectomie</a:t>
          </a:r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(positivní klinika)</a:t>
          </a:r>
          <a:endParaRPr lang="en-US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B2104C7-C02D-481B-9341-8C0A00C18919}" type="parTrans" cxnId="{76FA2595-C7BB-4BC9-A007-AC632B18D464}">
      <dgm:prSet/>
      <dgm:spPr/>
      <dgm:t>
        <a:bodyPr/>
        <a:lstStyle/>
        <a:p>
          <a:endParaRPr lang="en-US"/>
        </a:p>
      </dgm:t>
    </dgm:pt>
    <dgm:pt modelId="{8DDD801B-62D1-4361-B864-FFA7A34D0946}" type="sibTrans" cxnId="{76FA2595-C7BB-4BC9-A007-AC632B18D464}">
      <dgm:prSet/>
      <dgm:spPr/>
      <dgm:t>
        <a:bodyPr/>
        <a:lstStyle/>
        <a:p>
          <a:endParaRPr lang="en-US"/>
        </a:p>
      </dgm:t>
    </dgm:pt>
    <dgm:pt modelId="{37CF4BFB-96B2-4E34-BB16-193C742FF063}">
      <dgm:prSet phldrT="[Text]" custT="1"/>
      <dgm:spPr/>
      <dgm:t>
        <a:bodyPr/>
        <a:lstStyle/>
        <a:p>
          <a:r>
            <a:rPr lang="cs-CZ" sz="20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Parainfekční</a:t>
          </a:r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hypertrofie</a:t>
          </a:r>
          <a:endParaRPr lang="en-US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47E35608-AD1F-4796-BE98-E156A1764206}" type="parTrans" cxnId="{277D2330-4340-40BF-B90C-F9A62923D901}">
      <dgm:prSet/>
      <dgm:spPr/>
      <dgm:t>
        <a:bodyPr/>
        <a:lstStyle/>
        <a:p>
          <a:endParaRPr lang="en-US"/>
        </a:p>
      </dgm:t>
    </dgm:pt>
    <dgm:pt modelId="{B6A60CAB-5FF7-43BA-B39B-7024689B531F}" type="sibTrans" cxnId="{277D2330-4340-40BF-B90C-F9A62923D901}">
      <dgm:prSet/>
      <dgm:spPr/>
      <dgm:t>
        <a:bodyPr/>
        <a:lstStyle/>
        <a:p>
          <a:endParaRPr lang="en-US"/>
        </a:p>
      </dgm:t>
    </dgm:pt>
    <dgm:pt modelId="{4B8FF1CC-E64D-4D95-A38F-7015B1F27B07}">
      <dgm:prSet phldrT="[Text]" custT="1"/>
      <dgm:spPr/>
      <dgm:t>
        <a:bodyPr/>
        <a:lstStyle/>
        <a:p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Fokus</a:t>
          </a:r>
          <a:endParaRPr lang="en-US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2DDEB45B-6BB3-428E-B0E8-33E3D98AE956}" type="parTrans" cxnId="{6D9D68CB-781E-4242-99F5-328EE36F3F99}">
      <dgm:prSet/>
      <dgm:spPr/>
      <dgm:t>
        <a:bodyPr/>
        <a:lstStyle/>
        <a:p>
          <a:endParaRPr lang="en-US"/>
        </a:p>
      </dgm:t>
    </dgm:pt>
    <dgm:pt modelId="{34BBD678-1F8D-45BA-A94C-C8FB582DB8DF}" type="sibTrans" cxnId="{6D9D68CB-781E-4242-99F5-328EE36F3F99}">
      <dgm:prSet/>
      <dgm:spPr/>
      <dgm:t>
        <a:bodyPr/>
        <a:lstStyle/>
        <a:p>
          <a:endParaRPr lang="en-US"/>
        </a:p>
      </dgm:t>
    </dgm:pt>
    <dgm:pt modelId="{7F16D3AC-091C-4276-9355-01E46E4E11A7}">
      <dgm:prSet phldrT="[Text]" custT="1"/>
      <dgm:spPr/>
      <dgm:t>
        <a:bodyPr/>
        <a:lstStyle/>
        <a:p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Mechanická překážka</a:t>
          </a:r>
          <a:endParaRPr lang="en-US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A1FBC455-D3F8-46F4-8E0D-0919CCDB7DC4}" type="parTrans" cxnId="{46843D49-EE54-48B8-9AB6-A48C76EECAA4}">
      <dgm:prSet/>
      <dgm:spPr/>
      <dgm:t>
        <a:bodyPr/>
        <a:lstStyle/>
        <a:p>
          <a:endParaRPr lang="en-US"/>
        </a:p>
      </dgm:t>
    </dgm:pt>
    <dgm:pt modelId="{491479DA-1A49-46E5-B6C8-2CE68CFAA683}" type="sibTrans" cxnId="{46843D49-EE54-48B8-9AB6-A48C76EECAA4}">
      <dgm:prSet/>
      <dgm:spPr/>
      <dgm:t>
        <a:bodyPr/>
        <a:lstStyle/>
        <a:p>
          <a:endParaRPr lang="en-US"/>
        </a:p>
      </dgm:t>
    </dgm:pt>
    <dgm:pt modelId="{17056581-408A-43E8-BCB0-453C8D68B475}">
      <dgm:prSet phldrT="[Text]" custT="1"/>
      <dgm:spPr/>
      <dgm:t>
        <a:bodyPr/>
        <a:lstStyle/>
        <a:p>
          <a:endParaRPr lang="en-US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F3353EC7-DA96-4F45-8E06-9E05639162EB}" type="parTrans" cxnId="{C0FA8BE1-7D3A-4A1E-8D6C-9C437D641E86}">
      <dgm:prSet/>
      <dgm:spPr/>
      <dgm:t>
        <a:bodyPr/>
        <a:lstStyle/>
        <a:p>
          <a:endParaRPr lang="en-US"/>
        </a:p>
      </dgm:t>
    </dgm:pt>
    <dgm:pt modelId="{7CAF9099-1105-45F3-B216-515B319F6EA9}" type="sibTrans" cxnId="{C0FA8BE1-7D3A-4A1E-8D6C-9C437D641E86}">
      <dgm:prSet/>
      <dgm:spPr/>
      <dgm:t>
        <a:bodyPr/>
        <a:lstStyle/>
        <a:p>
          <a:endParaRPr lang="en-US"/>
        </a:p>
      </dgm:t>
    </dgm:pt>
    <dgm:pt modelId="{0AB4D712-16A4-4683-A36F-4A80686490A6}" type="pres">
      <dgm:prSet presAssocID="{EA9722A3-6FDB-48C7-8858-1A3E9A1C6D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C17E53F-CCE3-471F-912E-620C77F2D6B5}" type="pres">
      <dgm:prSet presAssocID="{72A29D3C-F73C-49D1-ADEB-6261BA911803}" presName="parentText" presStyleLbl="node1" presStyleIdx="0" presStyleCnt="3" custScaleY="6663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FA588C-8E80-4B5F-8D1F-DD1DBD25482F}" type="pres">
      <dgm:prSet presAssocID="{72A29D3C-F73C-49D1-ADEB-6261BA911803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256B6F-09B3-4753-AB3C-DD1D0E558EC2}" type="pres">
      <dgm:prSet presAssocID="{64E65287-FF14-4B56-BF48-A2C876E3682A}" presName="parentText" presStyleLbl="node1" presStyleIdx="1" presStyleCnt="3" custScaleY="5751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2831F3-3CB7-4A6C-A831-CB97AC8CCCA9}" type="pres">
      <dgm:prSet presAssocID="{64E65287-FF14-4B56-BF48-A2C876E3682A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F3297A-E914-4244-AF2F-FCB723E596F9}" type="pres">
      <dgm:prSet presAssocID="{F82E28E3-3CCE-49C7-952D-6946BB62A3F3}" presName="parentText" presStyleLbl="node1" presStyleIdx="2" presStyleCnt="3" custScaleY="59679" custLinFactNeighborX="172" custLinFactNeighborY="1309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8EF007-D3F2-4609-A9A3-DB0C3D592DDF}" type="pres">
      <dgm:prSet presAssocID="{F82E28E3-3CCE-49C7-952D-6946BB62A3F3}" presName="childText" presStyleLbl="revTx" presStyleIdx="2" presStyleCnt="3" custLinFactNeighborY="-188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5DD97E-8560-4EBC-A4CB-7074DEDCD296}" srcId="{EA9722A3-6FDB-48C7-8858-1A3E9A1C6DCA}" destId="{F82E28E3-3CCE-49C7-952D-6946BB62A3F3}" srcOrd="2" destOrd="0" parTransId="{01C9E7AC-9AA4-4E12-8545-EB2578CF5F4C}" sibTransId="{EBCE4F6E-1866-4BC9-A7CA-B862A75A3C71}"/>
    <dgm:cxn modelId="{0AA9ECED-8A60-4D2B-9197-65F807395B97}" srcId="{72A29D3C-F73C-49D1-ADEB-6261BA911803}" destId="{D747594B-116B-4D81-83A0-FF56D858ECF4}" srcOrd="0" destOrd="0" parTransId="{88D4CBFA-D80C-4F09-80C6-CB07B0C1B5C9}" sibTransId="{5F5015A6-6A14-4BA3-B6CA-6B3A52DFF38B}"/>
    <dgm:cxn modelId="{63CC5F79-03FE-413B-8BA8-F818C977EECE}" srcId="{64E65287-FF14-4B56-BF48-A2C876E3682A}" destId="{C7A9255E-BE0E-40C3-B240-58DDB59A86FD}" srcOrd="1" destOrd="0" parTransId="{EF1DA69C-81FD-496B-B1C2-553EF04B0FF8}" sibTransId="{90E339EB-CAD8-4D57-AFF3-D2F7C9C6C0DF}"/>
    <dgm:cxn modelId="{BE68ACD1-7184-489E-B895-B4352DE872CC}" type="presOf" srcId="{64E65287-FF14-4B56-BF48-A2C876E3682A}" destId="{F8256B6F-09B3-4753-AB3C-DD1D0E558EC2}" srcOrd="0" destOrd="0" presId="urn:microsoft.com/office/officeart/2005/8/layout/vList2"/>
    <dgm:cxn modelId="{5A893C01-1647-4BB8-86D4-AD2DFF5A77E1}" type="presOf" srcId="{72A29D3C-F73C-49D1-ADEB-6261BA911803}" destId="{8C17E53F-CCE3-471F-912E-620C77F2D6B5}" srcOrd="0" destOrd="0" presId="urn:microsoft.com/office/officeart/2005/8/layout/vList2"/>
    <dgm:cxn modelId="{C7A605FA-2159-489E-B5E3-C72B84A25AB9}" type="presOf" srcId="{37CF4BFB-96B2-4E34-BB16-193C742FF063}" destId="{DAFA588C-8E80-4B5F-8D1F-DD1DBD25482F}" srcOrd="0" destOrd="2" presId="urn:microsoft.com/office/officeart/2005/8/layout/vList2"/>
    <dgm:cxn modelId="{DB17DE44-31F4-47FB-B24B-4435F725D980}" type="presOf" srcId="{83A77407-D101-465B-8A44-4514990CFA62}" destId="{708EF007-D3F2-4609-A9A3-DB0C3D592DDF}" srcOrd="0" destOrd="1" presId="urn:microsoft.com/office/officeart/2005/8/layout/vList2"/>
    <dgm:cxn modelId="{5D7E760A-7423-46CD-B6EF-B6A28A1A371D}" type="presOf" srcId="{17056581-408A-43E8-BCB0-453C8D68B475}" destId="{708EF007-D3F2-4609-A9A3-DB0C3D592DDF}" srcOrd="0" destOrd="0" presId="urn:microsoft.com/office/officeart/2005/8/layout/vList2"/>
    <dgm:cxn modelId="{76FA2595-C7BB-4BC9-A007-AC632B18D464}" srcId="{F82E28E3-3CCE-49C7-952D-6946BB62A3F3}" destId="{33E32D5A-E992-4209-96BD-46F3CD965D21}" srcOrd="2" destOrd="0" parTransId="{BB2104C7-C02D-481B-9341-8C0A00C18919}" sibTransId="{8DDD801B-62D1-4361-B864-FFA7A34D0946}"/>
    <dgm:cxn modelId="{04AFDE2C-FC11-4A6B-80D4-C627D5E6409E}" type="presOf" srcId="{EA9722A3-6FDB-48C7-8858-1A3E9A1C6DCA}" destId="{0AB4D712-16A4-4683-A36F-4A80686490A6}" srcOrd="0" destOrd="0" presId="urn:microsoft.com/office/officeart/2005/8/layout/vList2"/>
    <dgm:cxn modelId="{21F450DC-8510-48A9-8D2B-452D6CD8B505}" srcId="{64E65287-FF14-4B56-BF48-A2C876E3682A}" destId="{2AB6BA9E-2B50-4030-A70E-572FD7BF1E09}" srcOrd="0" destOrd="0" parTransId="{C895C00F-5189-4A24-9D33-9FA40DFF7935}" sibTransId="{C2D5B940-9B58-438E-90EF-F5DF02B0E2C6}"/>
    <dgm:cxn modelId="{277D2330-4340-40BF-B90C-F9A62923D901}" srcId="{72A29D3C-F73C-49D1-ADEB-6261BA911803}" destId="{37CF4BFB-96B2-4E34-BB16-193C742FF063}" srcOrd="2" destOrd="0" parTransId="{47E35608-AD1F-4796-BE98-E156A1764206}" sibTransId="{B6A60CAB-5FF7-43BA-B39B-7024689B531F}"/>
    <dgm:cxn modelId="{D00FA19D-4DB3-4B11-8E61-157560EBFA49}" type="presOf" srcId="{2AB6BA9E-2B50-4030-A70E-572FD7BF1E09}" destId="{B22831F3-3CB7-4A6C-A831-CB97AC8CCCA9}" srcOrd="0" destOrd="0" presId="urn:microsoft.com/office/officeart/2005/8/layout/vList2"/>
    <dgm:cxn modelId="{1218E22E-2AD0-4A88-AA69-0720216D555C}" type="presOf" srcId="{C7A9255E-BE0E-40C3-B240-58DDB59A86FD}" destId="{B22831F3-3CB7-4A6C-A831-CB97AC8CCCA9}" srcOrd="0" destOrd="1" presId="urn:microsoft.com/office/officeart/2005/8/layout/vList2"/>
    <dgm:cxn modelId="{103A9476-C313-4734-A1F0-44B47809957F}" type="presOf" srcId="{F82E28E3-3CCE-49C7-952D-6946BB62A3F3}" destId="{D0F3297A-E914-4244-AF2F-FCB723E596F9}" srcOrd="0" destOrd="0" presId="urn:microsoft.com/office/officeart/2005/8/layout/vList2"/>
    <dgm:cxn modelId="{317D35C0-7268-42B4-9391-554D5D75E12A}" type="presOf" srcId="{33E32D5A-E992-4209-96BD-46F3CD965D21}" destId="{708EF007-D3F2-4609-A9A3-DB0C3D592DDF}" srcOrd="0" destOrd="2" presId="urn:microsoft.com/office/officeart/2005/8/layout/vList2"/>
    <dgm:cxn modelId="{1FD233CA-9C4D-4A73-91FA-E94D51BC1498}" type="presOf" srcId="{7F16D3AC-091C-4276-9355-01E46E4E11A7}" destId="{B22831F3-3CB7-4A6C-A831-CB97AC8CCCA9}" srcOrd="0" destOrd="3" presId="urn:microsoft.com/office/officeart/2005/8/layout/vList2"/>
    <dgm:cxn modelId="{EFEB02E2-C7B2-4F88-9529-20660D8A58C5}" type="presOf" srcId="{4B8FF1CC-E64D-4D95-A38F-7015B1F27B07}" destId="{B22831F3-3CB7-4A6C-A831-CB97AC8CCCA9}" srcOrd="0" destOrd="2" presId="urn:microsoft.com/office/officeart/2005/8/layout/vList2"/>
    <dgm:cxn modelId="{2BA2CF26-2C7D-42FF-A521-D74C87ED7120}" srcId="{EA9722A3-6FDB-48C7-8858-1A3E9A1C6DCA}" destId="{72A29D3C-F73C-49D1-ADEB-6261BA911803}" srcOrd="0" destOrd="0" parTransId="{C59BBA76-0008-4130-BEF6-B95666C29AD1}" sibTransId="{387911AC-CDDF-4B60-9754-D3F674CB869F}"/>
    <dgm:cxn modelId="{08459CCA-49C3-446B-8C38-501D9540B43D}" srcId="{EA9722A3-6FDB-48C7-8858-1A3E9A1C6DCA}" destId="{64E65287-FF14-4B56-BF48-A2C876E3682A}" srcOrd="1" destOrd="0" parTransId="{7A365170-E314-424A-AC5B-CE471415622D}" sibTransId="{142890E3-2A3B-4A5D-B554-179C200588FC}"/>
    <dgm:cxn modelId="{C0FA8BE1-7D3A-4A1E-8D6C-9C437D641E86}" srcId="{F82E28E3-3CCE-49C7-952D-6946BB62A3F3}" destId="{17056581-408A-43E8-BCB0-453C8D68B475}" srcOrd="0" destOrd="0" parTransId="{F3353EC7-DA96-4F45-8E06-9E05639162EB}" sibTransId="{7CAF9099-1105-45F3-B216-515B319F6EA9}"/>
    <dgm:cxn modelId="{AFBCD843-CB71-495E-A220-EE4CEFBA5EB7}" srcId="{F82E28E3-3CCE-49C7-952D-6946BB62A3F3}" destId="{83A77407-D101-465B-8A44-4514990CFA62}" srcOrd="1" destOrd="0" parTransId="{7C44610A-C9D4-4A42-9D1C-33B08A22E9AC}" sibTransId="{7290E053-81A0-4005-83BA-9B32CEA0B259}"/>
    <dgm:cxn modelId="{6D9D68CB-781E-4242-99F5-328EE36F3F99}" srcId="{64E65287-FF14-4B56-BF48-A2C876E3682A}" destId="{4B8FF1CC-E64D-4D95-A38F-7015B1F27B07}" srcOrd="2" destOrd="0" parTransId="{2DDEB45B-6BB3-428E-B0E8-33E3D98AE956}" sibTransId="{34BBD678-1F8D-45BA-A94C-C8FB582DB8DF}"/>
    <dgm:cxn modelId="{8EA947FE-3918-43E0-9974-EC24DF61314F}" srcId="{72A29D3C-F73C-49D1-ADEB-6261BA911803}" destId="{8386C2B5-3493-46C2-8A6E-C30862B8D2DA}" srcOrd="1" destOrd="0" parTransId="{37156BDB-2755-4C04-8E44-C773ED948D11}" sibTransId="{092BAB84-34F2-4A53-A30B-351763EFC2A6}"/>
    <dgm:cxn modelId="{46843D49-EE54-48B8-9AB6-A48C76EECAA4}" srcId="{64E65287-FF14-4B56-BF48-A2C876E3682A}" destId="{7F16D3AC-091C-4276-9355-01E46E4E11A7}" srcOrd="3" destOrd="0" parTransId="{A1FBC455-D3F8-46F4-8E0D-0919CCDB7DC4}" sibTransId="{491479DA-1A49-46E5-B6C8-2CE68CFAA683}"/>
    <dgm:cxn modelId="{8B684417-9C25-47DB-9DD7-135778D303AF}" type="presOf" srcId="{8386C2B5-3493-46C2-8A6E-C30862B8D2DA}" destId="{DAFA588C-8E80-4B5F-8D1F-DD1DBD25482F}" srcOrd="0" destOrd="1" presId="urn:microsoft.com/office/officeart/2005/8/layout/vList2"/>
    <dgm:cxn modelId="{0ACE8FD2-85B6-464F-A3DA-A76C6B4AB488}" type="presOf" srcId="{D747594B-116B-4D81-83A0-FF56D858ECF4}" destId="{DAFA588C-8E80-4B5F-8D1F-DD1DBD25482F}" srcOrd="0" destOrd="0" presId="urn:microsoft.com/office/officeart/2005/8/layout/vList2"/>
    <dgm:cxn modelId="{CEF219A1-589D-42C8-A8F9-E191920A8E71}" type="presParOf" srcId="{0AB4D712-16A4-4683-A36F-4A80686490A6}" destId="{8C17E53F-CCE3-471F-912E-620C77F2D6B5}" srcOrd="0" destOrd="0" presId="urn:microsoft.com/office/officeart/2005/8/layout/vList2"/>
    <dgm:cxn modelId="{EE2C84CF-3F15-449C-A9BE-9CFFFC5CA72E}" type="presParOf" srcId="{0AB4D712-16A4-4683-A36F-4A80686490A6}" destId="{DAFA588C-8E80-4B5F-8D1F-DD1DBD25482F}" srcOrd="1" destOrd="0" presId="urn:microsoft.com/office/officeart/2005/8/layout/vList2"/>
    <dgm:cxn modelId="{EC4011AF-B63A-4E6A-824E-E654813D5898}" type="presParOf" srcId="{0AB4D712-16A4-4683-A36F-4A80686490A6}" destId="{F8256B6F-09B3-4753-AB3C-DD1D0E558EC2}" srcOrd="2" destOrd="0" presId="urn:microsoft.com/office/officeart/2005/8/layout/vList2"/>
    <dgm:cxn modelId="{E1E5C222-57AC-4405-B2E4-EFFC7E93BA41}" type="presParOf" srcId="{0AB4D712-16A4-4683-A36F-4A80686490A6}" destId="{B22831F3-3CB7-4A6C-A831-CB97AC8CCCA9}" srcOrd="3" destOrd="0" presId="urn:microsoft.com/office/officeart/2005/8/layout/vList2"/>
    <dgm:cxn modelId="{AFC814FF-799E-45DD-9D79-2FB3A5A420C9}" type="presParOf" srcId="{0AB4D712-16A4-4683-A36F-4A80686490A6}" destId="{D0F3297A-E914-4244-AF2F-FCB723E596F9}" srcOrd="4" destOrd="0" presId="urn:microsoft.com/office/officeart/2005/8/layout/vList2"/>
    <dgm:cxn modelId="{6CF5908A-A213-452D-9594-7AB7F4B4D85A}" type="presParOf" srcId="{0AB4D712-16A4-4683-A36F-4A80686490A6}" destId="{708EF007-D3F2-4609-A9A3-DB0C3D592DDF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3B2469-F32A-4EA0-8CC1-E9C6417EFA16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0D6D21-96FF-4D9F-977D-5DC2F7F90C0A}">
      <dgm:prSet phldrT="[Text]" custT="1"/>
      <dgm:spPr/>
      <dgm:t>
        <a:bodyPr/>
        <a:lstStyle/>
        <a:p>
          <a:r>
            <a:rPr lang="cs-CZ" sz="3200" b="1" dirty="0" smtClean="0"/>
            <a:t>Kojenecký věk</a:t>
          </a:r>
          <a:endParaRPr lang="en-US" sz="3200" dirty="0"/>
        </a:p>
      </dgm:t>
    </dgm:pt>
    <dgm:pt modelId="{78239FB3-2982-4020-96C8-8F07B18B6316}" type="parTrans" cxnId="{0D39ABE2-2F21-42B1-BD49-E1F1F97922D4}">
      <dgm:prSet/>
      <dgm:spPr/>
      <dgm:t>
        <a:bodyPr/>
        <a:lstStyle/>
        <a:p>
          <a:endParaRPr lang="en-US"/>
        </a:p>
      </dgm:t>
    </dgm:pt>
    <dgm:pt modelId="{CBD0B8F0-50C4-48AC-8F71-03D52B4B9F48}" type="sibTrans" cxnId="{0D39ABE2-2F21-42B1-BD49-E1F1F97922D4}">
      <dgm:prSet/>
      <dgm:spPr/>
      <dgm:t>
        <a:bodyPr/>
        <a:lstStyle/>
        <a:p>
          <a:endParaRPr lang="en-US"/>
        </a:p>
      </dgm:t>
    </dgm:pt>
    <dgm:pt modelId="{36A0BF68-1123-4C85-B2D0-18EB58575B23}">
      <dgm:prSet phldrT="[Text]" custT="1"/>
      <dgm:spPr/>
      <dgm:t>
        <a:bodyPr/>
        <a:lstStyle/>
        <a:p>
          <a:r>
            <a:rPr lang="cs-CZ" sz="2000" dirty="0" smtClean="0"/>
            <a:t>Obstrukce DCD sporné</a:t>
          </a:r>
          <a:endParaRPr lang="en-US" sz="2000" dirty="0"/>
        </a:p>
      </dgm:t>
    </dgm:pt>
    <dgm:pt modelId="{BCBE220F-4DB0-4CDB-9B68-319A5389B6B1}" type="parTrans" cxnId="{209F12FC-D2CD-4901-B19F-80314EBE7886}">
      <dgm:prSet/>
      <dgm:spPr/>
      <dgm:t>
        <a:bodyPr/>
        <a:lstStyle/>
        <a:p>
          <a:endParaRPr lang="en-US"/>
        </a:p>
      </dgm:t>
    </dgm:pt>
    <dgm:pt modelId="{E8BF2E8B-D0E3-4F06-9D65-11559DB3D43A}" type="sibTrans" cxnId="{209F12FC-D2CD-4901-B19F-80314EBE7886}">
      <dgm:prSet/>
      <dgm:spPr/>
      <dgm:t>
        <a:bodyPr/>
        <a:lstStyle/>
        <a:p>
          <a:endParaRPr lang="en-US"/>
        </a:p>
      </dgm:t>
    </dgm:pt>
    <dgm:pt modelId="{F407996D-4B57-44EA-86DE-572DB5079B1D}">
      <dgm:prSet phldrT="[Text]" custT="1"/>
      <dgm:spPr/>
      <dgm:t>
        <a:bodyPr/>
        <a:lstStyle/>
        <a:p>
          <a:r>
            <a:rPr lang="cs-CZ" sz="3200" b="1" dirty="0" smtClean="0"/>
            <a:t>Předškolní věk</a:t>
          </a:r>
          <a:endParaRPr lang="en-US" sz="3200" dirty="0"/>
        </a:p>
      </dgm:t>
    </dgm:pt>
    <dgm:pt modelId="{E158D7BD-69FA-4432-8329-E756B422534E}" type="parTrans" cxnId="{1CB21354-A143-46DF-B1A5-57FF5A37A564}">
      <dgm:prSet/>
      <dgm:spPr/>
      <dgm:t>
        <a:bodyPr/>
        <a:lstStyle/>
        <a:p>
          <a:endParaRPr lang="en-US"/>
        </a:p>
      </dgm:t>
    </dgm:pt>
    <dgm:pt modelId="{483A4005-2D7C-4976-87E3-FF1D0E08486A}" type="sibTrans" cxnId="{1CB21354-A143-46DF-B1A5-57FF5A37A564}">
      <dgm:prSet/>
      <dgm:spPr/>
      <dgm:t>
        <a:bodyPr/>
        <a:lstStyle/>
        <a:p>
          <a:endParaRPr lang="en-US"/>
        </a:p>
      </dgm:t>
    </dgm:pt>
    <dgm:pt modelId="{8BF1549D-2D1B-481D-A20A-AB285044FBD2}">
      <dgm:prSet phldrT="[Text]" custT="1"/>
      <dgm:spPr/>
      <dgm:t>
        <a:bodyPr/>
        <a:lstStyle/>
        <a:p>
          <a:r>
            <a:rPr lang="cs-CZ" sz="2000" dirty="0" smtClean="0"/>
            <a:t>Poškození DCD, obstrukce DCD, pneumonie</a:t>
          </a:r>
          <a:endParaRPr lang="en-US" sz="2000" dirty="0"/>
        </a:p>
      </dgm:t>
    </dgm:pt>
    <dgm:pt modelId="{8E5CAD25-D85D-4E83-9AB4-F0625B7E71A8}" type="parTrans" cxnId="{82635987-70EC-43F6-8F5F-583139CD564A}">
      <dgm:prSet/>
      <dgm:spPr/>
      <dgm:t>
        <a:bodyPr/>
        <a:lstStyle/>
        <a:p>
          <a:endParaRPr lang="en-US"/>
        </a:p>
      </dgm:t>
    </dgm:pt>
    <dgm:pt modelId="{8099AAA3-36AF-4E45-8C09-27B1CDD36FBC}" type="sibTrans" cxnId="{82635987-70EC-43F6-8F5F-583139CD564A}">
      <dgm:prSet/>
      <dgm:spPr/>
      <dgm:t>
        <a:bodyPr/>
        <a:lstStyle/>
        <a:p>
          <a:endParaRPr lang="en-US"/>
        </a:p>
      </dgm:t>
    </dgm:pt>
    <dgm:pt modelId="{28501F6D-0DAC-492B-9713-D5125192D0D4}">
      <dgm:prSet phldrT="[Text]" custT="1"/>
      <dgm:spPr/>
      <dgm:t>
        <a:bodyPr/>
        <a:lstStyle/>
        <a:p>
          <a:r>
            <a:rPr lang="cs-CZ" sz="2000" dirty="0" smtClean="0"/>
            <a:t>Zhoršení obtíží u zvýšené bronchiální reaktivity</a:t>
          </a:r>
          <a:endParaRPr lang="en-US" sz="2000" dirty="0"/>
        </a:p>
      </dgm:t>
    </dgm:pt>
    <dgm:pt modelId="{C24CCFD6-F548-45FD-AEE9-0C2AB7D9AB2E}" type="parTrans" cxnId="{B147C488-C7C3-442E-B468-77D6A879166B}">
      <dgm:prSet/>
      <dgm:spPr/>
      <dgm:t>
        <a:bodyPr/>
        <a:lstStyle/>
        <a:p>
          <a:endParaRPr lang="en-US"/>
        </a:p>
      </dgm:t>
    </dgm:pt>
    <dgm:pt modelId="{86E05F04-8606-4AC1-9175-AD66FB041C72}" type="sibTrans" cxnId="{B147C488-C7C3-442E-B468-77D6A879166B}">
      <dgm:prSet/>
      <dgm:spPr/>
      <dgm:t>
        <a:bodyPr/>
        <a:lstStyle/>
        <a:p>
          <a:endParaRPr lang="en-US"/>
        </a:p>
      </dgm:t>
    </dgm:pt>
    <dgm:pt modelId="{B1B00543-6C0D-4691-B0EC-50953FAA0B27}">
      <dgm:prSet phldrT="[Text]" custT="1"/>
      <dgm:spPr/>
      <dgm:t>
        <a:bodyPr/>
        <a:lstStyle/>
        <a:p>
          <a:r>
            <a:rPr lang="cs-CZ" sz="3200" b="1" dirty="0" smtClean="0"/>
            <a:t>Školní věk, dospívání</a:t>
          </a:r>
          <a:endParaRPr lang="en-US" sz="3200" dirty="0"/>
        </a:p>
      </dgm:t>
    </dgm:pt>
    <dgm:pt modelId="{B49B557C-FB76-43FC-B011-991D7F8FF9A0}" type="parTrans" cxnId="{6D4CCF91-2FF0-48A7-A74C-2F7D1C61D423}">
      <dgm:prSet/>
      <dgm:spPr/>
      <dgm:t>
        <a:bodyPr/>
        <a:lstStyle/>
        <a:p>
          <a:endParaRPr lang="en-US"/>
        </a:p>
      </dgm:t>
    </dgm:pt>
    <dgm:pt modelId="{3A32341D-B2C4-4D4E-B817-20944E0AB84D}" type="sibTrans" cxnId="{6D4CCF91-2FF0-48A7-A74C-2F7D1C61D423}">
      <dgm:prSet/>
      <dgm:spPr/>
      <dgm:t>
        <a:bodyPr/>
        <a:lstStyle/>
        <a:p>
          <a:endParaRPr lang="en-US"/>
        </a:p>
      </dgm:t>
    </dgm:pt>
    <dgm:pt modelId="{D0C445E3-D1B5-4B9E-B71E-692A5872B0C5}">
      <dgm:prSet phldrT="[Text]" custT="1"/>
      <dgm:spPr/>
      <dgm:t>
        <a:bodyPr/>
        <a:lstStyle/>
        <a:p>
          <a:r>
            <a:rPr lang="pl-PL" sz="2000" dirty="0" smtClean="0"/>
            <a:t>Acidifikace trachealni a bronchiální sliznice</a:t>
          </a:r>
          <a:endParaRPr lang="en-US" sz="2000" dirty="0"/>
        </a:p>
      </dgm:t>
    </dgm:pt>
    <dgm:pt modelId="{1BB1E378-9B53-43A7-86E2-0BDBEF0DE86B}" type="parTrans" cxnId="{7862CC61-3CAC-4647-9F9E-6AA75538744A}">
      <dgm:prSet/>
      <dgm:spPr/>
      <dgm:t>
        <a:bodyPr/>
        <a:lstStyle/>
        <a:p>
          <a:endParaRPr lang="en-US"/>
        </a:p>
      </dgm:t>
    </dgm:pt>
    <dgm:pt modelId="{53F08E84-C683-4019-978F-7582FAE52BCE}" type="sibTrans" cxnId="{7862CC61-3CAC-4647-9F9E-6AA75538744A}">
      <dgm:prSet/>
      <dgm:spPr/>
      <dgm:t>
        <a:bodyPr/>
        <a:lstStyle/>
        <a:p>
          <a:endParaRPr lang="en-US"/>
        </a:p>
      </dgm:t>
    </dgm:pt>
    <dgm:pt modelId="{7F090C31-F884-44A3-BDE9-0DDF5251E1B8}">
      <dgm:prSet phldrT="[Text]" custT="1"/>
      <dgm:spPr/>
      <dgm:t>
        <a:bodyPr/>
        <a:lstStyle/>
        <a:p>
          <a:r>
            <a:rPr lang="cs-CZ" sz="2000" dirty="0" smtClean="0"/>
            <a:t>I</a:t>
          </a:r>
          <a:r>
            <a:rPr lang="en-US" sz="2000" dirty="0" err="1" smtClean="0"/>
            <a:t>ndukc</a:t>
          </a:r>
          <a:r>
            <a:rPr lang="cs-CZ" sz="2000" dirty="0" smtClean="0"/>
            <a:t>e</a:t>
          </a:r>
          <a:r>
            <a:rPr lang="en-US" sz="2000" dirty="0" smtClean="0"/>
            <a:t> z</a:t>
          </a:r>
          <a:r>
            <a:rPr lang="cs-CZ" sz="2000" dirty="0" smtClean="0"/>
            <a:t>á</a:t>
          </a:r>
          <a:r>
            <a:rPr lang="en-US" sz="2000" dirty="0" err="1" smtClean="0"/>
            <a:t>nětu</a:t>
          </a:r>
          <a:r>
            <a:rPr lang="en-US" sz="2000" dirty="0" smtClean="0"/>
            <a:t>, </a:t>
          </a:r>
          <a:r>
            <a:rPr lang="en-US" sz="2000" dirty="0" err="1" smtClean="0"/>
            <a:t>zv</a:t>
          </a:r>
          <a:r>
            <a:rPr lang="cs-CZ" sz="2000" dirty="0" smtClean="0"/>
            <a:t>ý</a:t>
          </a:r>
          <a:r>
            <a:rPr lang="en-US" sz="2000" dirty="0" err="1" smtClean="0"/>
            <a:t>šen</a:t>
          </a:r>
          <a:r>
            <a:rPr lang="cs-CZ" sz="2000" dirty="0" smtClean="0"/>
            <a:t>á</a:t>
          </a:r>
          <a:r>
            <a:rPr lang="en-US" sz="2000" dirty="0" smtClean="0"/>
            <a:t> </a:t>
          </a:r>
          <a:r>
            <a:rPr lang="en-US" sz="2000" dirty="0" err="1" smtClean="0"/>
            <a:t>citlivost</a:t>
          </a:r>
          <a:r>
            <a:rPr lang="cs-CZ" sz="2000" dirty="0" smtClean="0"/>
            <a:t> </a:t>
          </a:r>
          <a:r>
            <a:rPr lang="en-US" sz="2000" dirty="0" smtClean="0"/>
            <a:t> </a:t>
          </a:r>
          <a:r>
            <a:rPr lang="en-US" sz="2000" dirty="0" err="1" smtClean="0"/>
            <a:t>tussigenn</a:t>
          </a:r>
          <a:r>
            <a:rPr lang="cs-CZ" sz="2000" dirty="0" smtClean="0"/>
            <a:t>í</a:t>
          </a:r>
          <a:r>
            <a:rPr lang="en-US" sz="2000" dirty="0" err="1" smtClean="0"/>
            <a:t>ch</a:t>
          </a:r>
          <a:r>
            <a:rPr lang="cs-CZ" sz="2000" dirty="0" smtClean="0"/>
            <a:t> </a:t>
          </a:r>
          <a:r>
            <a:rPr lang="en-US" sz="2000" dirty="0" err="1" smtClean="0"/>
            <a:t>receptorů</a:t>
          </a:r>
          <a:r>
            <a:rPr lang="en-US" sz="2000" dirty="0" smtClean="0"/>
            <a:t> a </a:t>
          </a:r>
          <a:r>
            <a:rPr lang="en-US" sz="2000" dirty="0" err="1" smtClean="0"/>
            <a:t>produkce</a:t>
          </a:r>
          <a:r>
            <a:rPr lang="en-US" sz="2000" dirty="0" smtClean="0"/>
            <a:t> </a:t>
          </a:r>
          <a:r>
            <a:rPr lang="en-US" sz="2000" dirty="0" err="1" smtClean="0"/>
            <a:t>hlenu</a:t>
          </a:r>
          <a:endParaRPr lang="en-US" sz="2000" dirty="0"/>
        </a:p>
      </dgm:t>
    </dgm:pt>
    <dgm:pt modelId="{F03E9FAE-C62E-4D96-AD63-BECDFC3A97E7}" type="parTrans" cxnId="{81D20C74-3934-4490-AF69-205319CCCEA2}">
      <dgm:prSet/>
      <dgm:spPr/>
      <dgm:t>
        <a:bodyPr/>
        <a:lstStyle/>
        <a:p>
          <a:endParaRPr lang="en-US"/>
        </a:p>
      </dgm:t>
    </dgm:pt>
    <dgm:pt modelId="{77858E78-867A-4763-BFD1-053CE1042511}" type="sibTrans" cxnId="{81D20C74-3934-4490-AF69-205319CCCEA2}">
      <dgm:prSet/>
      <dgm:spPr/>
      <dgm:t>
        <a:bodyPr/>
        <a:lstStyle/>
        <a:p>
          <a:endParaRPr lang="en-US"/>
        </a:p>
      </dgm:t>
    </dgm:pt>
    <dgm:pt modelId="{83CE8B9C-9839-46A6-96C7-18A3FDF14524}">
      <dgm:prSet phldrT="[Text]" custT="1"/>
      <dgm:spPr/>
      <dgm:t>
        <a:bodyPr/>
        <a:lstStyle/>
        <a:p>
          <a:r>
            <a:rPr lang="pl-PL" sz="2000" dirty="0" smtClean="0"/>
            <a:t>43–87 % p</a:t>
          </a:r>
          <a:r>
            <a:rPr lang="en-US" sz="2000" dirty="0" err="1" smtClean="0"/>
            <a:t>revalence</a:t>
          </a:r>
          <a:r>
            <a:rPr lang="en-US" sz="2000" dirty="0" smtClean="0"/>
            <a:t> </a:t>
          </a:r>
          <a:r>
            <a:rPr lang="en-US" sz="2000" dirty="0" err="1" smtClean="0"/>
            <a:t>zvyšen</a:t>
          </a:r>
          <a:r>
            <a:rPr lang="cs-CZ" sz="2000" dirty="0" smtClean="0"/>
            <a:t>é</a:t>
          </a:r>
          <a:r>
            <a:rPr lang="en-US" sz="2000" dirty="0" smtClean="0"/>
            <a:t>ho </a:t>
          </a:r>
          <a:r>
            <a:rPr lang="cs-CZ" sz="2000" dirty="0" smtClean="0"/>
            <a:t>RI </a:t>
          </a:r>
          <a:r>
            <a:rPr lang="pl-PL" sz="2000" dirty="0" smtClean="0"/>
            <a:t>u pacientů s nekontrolovaným astmatem </a:t>
          </a:r>
          <a:r>
            <a:rPr lang="cs-CZ" sz="2000" b="1" dirty="0" smtClean="0"/>
            <a:t> </a:t>
          </a:r>
          <a:endParaRPr lang="en-US" sz="2000" dirty="0"/>
        </a:p>
      </dgm:t>
    </dgm:pt>
    <dgm:pt modelId="{B489644E-80D0-48C0-A37F-1E30F9B62431}" type="parTrans" cxnId="{5FA33F15-399E-4D5C-94C4-A3DDBF007F2C}">
      <dgm:prSet/>
      <dgm:spPr/>
      <dgm:t>
        <a:bodyPr/>
        <a:lstStyle/>
        <a:p>
          <a:endParaRPr lang="en-US"/>
        </a:p>
      </dgm:t>
    </dgm:pt>
    <dgm:pt modelId="{54A05113-1CDB-4676-9526-852DF9ED0352}" type="sibTrans" cxnId="{5FA33F15-399E-4D5C-94C4-A3DDBF007F2C}">
      <dgm:prSet/>
      <dgm:spPr/>
      <dgm:t>
        <a:bodyPr/>
        <a:lstStyle/>
        <a:p>
          <a:endParaRPr lang="en-US"/>
        </a:p>
      </dgm:t>
    </dgm:pt>
    <dgm:pt modelId="{B98EF026-EBC0-48B5-AD7B-4085E4EF334E}">
      <dgm:prSet phldrT="[Text]" custT="1"/>
      <dgm:spPr/>
      <dgm:t>
        <a:bodyPr/>
        <a:lstStyle/>
        <a:p>
          <a:r>
            <a:rPr lang="cs-CZ" sz="2000" dirty="0" smtClean="0"/>
            <a:t>ALTE sporné</a:t>
          </a:r>
          <a:endParaRPr lang="en-US" sz="2000" dirty="0"/>
        </a:p>
      </dgm:t>
    </dgm:pt>
    <dgm:pt modelId="{E5FFC936-8E71-4BBE-8F73-6D90CC1B2D78}" type="parTrans" cxnId="{51B9F38D-37FB-43A1-BB30-47FEC9AEFF36}">
      <dgm:prSet/>
      <dgm:spPr/>
      <dgm:t>
        <a:bodyPr/>
        <a:lstStyle/>
        <a:p>
          <a:endParaRPr lang="en-US"/>
        </a:p>
      </dgm:t>
    </dgm:pt>
    <dgm:pt modelId="{8B91EA2E-BD8F-490A-BDA1-57D014DF2E18}" type="sibTrans" cxnId="{51B9F38D-37FB-43A1-BB30-47FEC9AEFF36}">
      <dgm:prSet/>
      <dgm:spPr/>
      <dgm:t>
        <a:bodyPr/>
        <a:lstStyle/>
        <a:p>
          <a:endParaRPr lang="en-US"/>
        </a:p>
      </dgm:t>
    </dgm:pt>
    <dgm:pt modelId="{51194CFB-775B-41EA-94E7-00144C147E66}" type="pres">
      <dgm:prSet presAssocID="{953B2469-F32A-4EA0-8CC1-E9C6417EFA1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E61897-7894-43F6-B566-CB5355E28041}" type="pres">
      <dgm:prSet presAssocID="{0E0D6D21-96FF-4D9F-977D-5DC2F7F90C0A}" presName="linNode" presStyleCnt="0"/>
      <dgm:spPr/>
      <dgm:t>
        <a:bodyPr/>
        <a:lstStyle/>
        <a:p>
          <a:endParaRPr lang="en-US"/>
        </a:p>
      </dgm:t>
    </dgm:pt>
    <dgm:pt modelId="{38F8300D-D9B5-4E02-9400-6832F8F4E1AF}" type="pres">
      <dgm:prSet presAssocID="{0E0D6D21-96FF-4D9F-977D-5DC2F7F90C0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0ED006-A481-4780-BDE6-982FBCCCE886}" type="pres">
      <dgm:prSet presAssocID="{0E0D6D21-96FF-4D9F-977D-5DC2F7F90C0A}" presName="descendantText" presStyleLbl="alignAccFollowNode1" presStyleIdx="0" presStyleCnt="3" custScaleX="639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690B28-6163-4202-859F-8EAC2E692CA4}" type="pres">
      <dgm:prSet presAssocID="{CBD0B8F0-50C4-48AC-8F71-03D52B4B9F48}" presName="sp" presStyleCnt="0"/>
      <dgm:spPr/>
      <dgm:t>
        <a:bodyPr/>
        <a:lstStyle/>
        <a:p>
          <a:endParaRPr lang="en-US"/>
        </a:p>
      </dgm:t>
    </dgm:pt>
    <dgm:pt modelId="{E2615D70-DDBA-4E3B-8805-2B10D9F2FF01}" type="pres">
      <dgm:prSet presAssocID="{F407996D-4B57-44EA-86DE-572DB5079B1D}" presName="linNode" presStyleCnt="0"/>
      <dgm:spPr/>
      <dgm:t>
        <a:bodyPr/>
        <a:lstStyle/>
        <a:p>
          <a:endParaRPr lang="en-US"/>
        </a:p>
      </dgm:t>
    </dgm:pt>
    <dgm:pt modelId="{AF3EE56B-4D64-4A10-BAC7-280EEE8430ED}" type="pres">
      <dgm:prSet presAssocID="{F407996D-4B57-44EA-86DE-572DB5079B1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18595E-9B6D-43EB-BCEF-BFC4F23EE81A}" type="pres">
      <dgm:prSet presAssocID="{F407996D-4B57-44EA-86DE-572DB5079B1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925D81-690A-498E-A4FF-41EB4BEF5AF8}" type="pres">
      <dgm:prSet presAssocID="{483A4005-2D7C-4976-87E3-FF1D0E08486A}" presName="sp" presStyleCnt="0"/>
      <dgm:spPr/>
      <dgm:t>
        <a:bodyPr/>
        <a:lstStyle/>
        <a:p>
          <a:endParaRPr lang="en-US"/>
        </a:p>
      </dgm:t>
    </dgm:pt>
    <dgm:pt modelId="{02C60982-ED10-475C-82CB-06BC5732DFB0}" type="pres">
      <dgm:prSet presAssocID="{B1B00543-6C0D-4691-B0EC-50953FAA0B27}" presName="linNode" presStyleCnt="0"/>
      <dgm:spPr/>
      <dgm:t>
        <a:bodyPr/>
        <a:lstStyle/>
        <a:p>
          <a:endParaRPr lang="en-US"/>
        </a:p>
      </dgm:t>
    </dgm:pt>
    <dgm:pt modelId="{A1EF2BD7-8AE0-4D6B-BAA8-8594C7A34154}" type="pres">
      <dgm:prSet presAssocID="{B1B00543-6C0D-4691-B0EC-50953FAA0B2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3E079D-BE11-4320-B8F7-C52845B41C9C}" type="pres">
      <dgm:prSet presAssocID="{B1B00543-6C0D-4691-B0EC-50953FAA0B27}" presName="descendantText" presStyleLbl="alignAccFollowNode1" presStyleIdx="2" presStyleCnt="3" custScaleX="103541" custScaleY="1280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B9F38D-37FB-43A1-BB30-47FEC9AEFF36}" srcId="{0E0D6D21-96FF-4D9F-977D-5DC2F7F90C0A}" destId="{B98EF026-EBC0-48B5-AD7B-4085E4EF334E}" srcOrd="0" destOrd="0" parTransId="{E5FFC936-8E71-4BBE-8F73-6D90CC1B2D78}" sibTransId="{8B91EA2E-BD8F-490A-BDA1-57D014DF2E18}"/>
    <dgm:cxn modelId="{793F67C0-43DA-4852-B012-C8A4F3848ACD}" type="presOf" srcId="{F407996D-4B57-44EA-86DE-572DB5079B1D}" destId="{AF3EE56B-4D64-4A10-BAC7-280EEE8430ED}" srcOrd="0" destOrd="0" presId="urn:microsoft.com/office/officeart/2005/8/layout/vList5"/>
    <dgm:cxn modelId="{5FA33F15-399E-4D5C-94C4-A3DDBF007F2C}" srcId="{B1B00543-6C0D-4691-B0EC-50953FAA0B27}" destId="{83CE8B9C-9839-46A6-96C7-18A3FDF14524}" srcOrd="2" destOrd="0" parTransId="{B489644E-80D0-48C0-A37F-1E30F9B62431}" sibTransId="{54A05113-1CDB-4676-9526-852DF9ED0352}"/>
    <dgm:cxn modelId="{B147C488-C7C3-442E-B468-77D6A879166B}" srcId="{F407996D-4B57-44EA-86DE-572DB5079B1D}" destId="{28501F6D-0DAC-492B-9713-D5125192D0D4}" srcOrd="1" destOrd="0" parTransId="{C24CCFD6-F548-45FD-AEE9-0C2AB7D9AB2E}" sibTransId="{86E05F04-8606-4AC1-9175-AD66FB041C72}"/>
    <dgm:cxn modelId="{89CD04D3-A30A-43A2-BE4F-8913EDCC24C2}" type="presOf" srcId="{8BF1549D-2D1B-481D-A20A-AB285044FBD2}" destId="{2718595E-9B6D-43EB-BCEF-BFC4F23EE81A}" srcOrd="0" destOrd="0" presId="urn:microsoft.com/office/officeart/2005/8/layout/vList5"/>
    <dgm:cxn modelId="{1CB21354-A143-46DF-B1A5-57FF5A37A564}" srcId="{953B2469-F32A-4EA0-8CC1-E9C6417EFA16}" destId="{F407996D-4B57-44EA-86DE-572DB5079B1D}" srcOrd="1" destOrd="0" parTransId="{E158D7BD-69FA-4432-8329-E756B422534E}" sibTransId="{483A4005-2D7C-4976-87E3-FF1D0E08486A}"/>
    <dgm:cxn modelId="{8F62B185-303A-464A-98D3-640CCBEF5462}" type="presOf" srcId="{7F090C31-F884-44A3-BDE9-0DDF5251E1B8}" destId="{CF3E079D-BE11-4320-B8F7-C52845B41C9C}" srcOrd="0" destOrd="1" presId="urn:microsoft.com/office/officeart/2005/8/layout/vList5"/>
    <dgm:cxn modelId="{FAD299A1-5D75-4613-88AE-ACCDD426977F}" type="presOf" srcId="{83CE8B9C-9839-46A6-96C7-18A3FDF14524}" destId="{CF3E079D-BE11-4320-B8F7-C52845B41C9C}" srcOrd="0" destOrd="2" presId="urn:microsoft.com/office/officeart/2005/8/layout/vList5"/>
    <dgm:cxn modelId="{95A411D7-60D6-405B-81AC-4DBEA5A36282}" type="presOf" srcId="{B1B00543-6C0D-4691-B0EC-50953FAA0B27}" destId="{A1EF2BD7-8AE0-4D6B-BAA8-8594C7A34154}" srcOrd="0" destOrd="0" presId="urn:microsoft.com/office/officeart/2005/8/layout/vList5"/>
    <dgm:cxn modelId="{7862CC61-3CAC-4647-9F9E-6AA75538744A}" srcId="{B1B00543-6C0D-4691-B0EC-50953FAA0B27}" destId="{D0C445E3-D1B5-4B9E-B71E-692A5872B0C5}" srcOrd="0" destOrd="0" parTransId="{1BB1E378-9B53-43A7-86E2-0BDBEF0DE86B}" sibTransId="{53F08E84-C683-4019-978F-7582FAE52BCE}"/>
    <dgm:cxn modelId="{B0DE2682-81DF-4B61-94F6-248019E19F21}" type="presOf" srcId="{D0C445E3-D1B5-4B9E-B71E-692A5872B0C5}" destId="{CF3E079D-BE11-4320-B8F7-C52845B41C9C}" srcOrd="0" destOrd="0" presId="urn:microsoft.com/office/officeart/2005/8/layout/vList5"/>
    <dgm:cxn modelId="{6D4CCF91-2FF0-48A7-A74C-2F7D1C61D423}" srcId="{953B2469-F32A-4EA0-8CC1-E9C6417EFA16}" destId="{B1B00543-6C0D-4691-B0EC-50953FAA0B27}" srcOrd="2" destOrd="0" parTransId="{B49B557C-FB76-43FC-B011-991D7F8FF9A0}" sibTransId="{3A32341D-B2C4-4D4E-B817-20944E0AB84D}"/>
    <dgm:cxn modelId="{0D39ABE2-2F21-42B1-BD49-E1F1F97922D4}" srcId="{953B2469-F32A-4EA0-8CC1-E9C6417EFA16}" destId="{0E0D6D21-96FF-4D9F-977D-5DC2F7F90C0A}" srcOrd="0" destOrd="0" parTransId="{78239FB3-2982-4020-96C8-8F07B18B6316}" sibTransId="{CBD0B8F0-50C4-48AC-8F71-03D52B4B9F48}"/>
    <dgm:cxn modelId="{209F12FC-D2CD-4901-B19F-80314EBE7886}" srcId="{0E0D6D21-96FF-4D9F-977D-5DC2F7F90C0A}" destId="{36A0BF68-1123-4C85-B2D0-18EB58575B23}" srcOrd="1" destOrd="0" parTransId="{BCBE220F-4DB0-4CDB-9B68-319A5389B6B1}" sibTransId="{E8BF2E8B-D0E3-4F06-9D65-11559DB3D43A}"/>
    <dgm:cxn modelId="{43ED3568-A89E-4A3D-9FC3-D5D229157F27}" type="presOf" srcId="{B98EF026-EBC0-48B5-AD7B-4085E4EF334E}" destId="{210ED006-A481-4780-BDE6-982FBCCCE886}" srcOrd="0" destOrd="0" presId="urn:microsoft.com/office/officeart/2005/8/layout/vList5"/>
    <dgm:cxn modelId="{82635987-70EC-43F6-8F5F-583139CD564A}" srcId="{F407996D-4B57-44EA-86DE-572DB5079B1D}" destId="{8BF1549D-2D1B-481D-A20A-AB285044FBD2}" srcOrd="0" destOrd="0" parTransId="{8E5CAD25-D85D-4E83-9AB4-F0625B7E71A8}" sibTransId="{8099AAA3-36AF-4E45-8C09-27B1CDD36FBC}"/>
    <dgm:cxn modelId="{81D20C74-3934-4490-AF69-205319CCCEA2}" srcId="{B1B00543-6C0D-4691-B0EC-50953FAA0B27}" destId="{7F090C31-F884-44A3-BDE9-0DDF5251E1B8}" srcOrd="1" destOrd="0" parTransId="{F03E9FAE-C62E-4D96-AD63-BECDFC3A97E7}" sibTransId="{77858E78-867A-4763-BFD1-053CE1042511}"/>
    <dgm:cxn modelId="{2FD366A4-2489-4F8E-A4E0-3467BB287C88}" type="presOf" srcId="{28501F6D-0DAC-492B-9713-D5125192D0D4}" destId="{2718595E-9B6D-43EB-BCEF-BFC4F23EE81A}" srcOrd="0" destOrd="1" presId="urn:microsoft.com/office/officeart/2005/8/layout/vList5"/>
    <dgm:cxn modelId="{10BCDA54-3462-4401-82B1-F5947A4956DA}" type="presOf" srcId="{953B2469-F32A-4EA0-8CC1-E9C6417EFA16}" destId="{51194CFB-775B-41EA-94E7-00144C147E66}" srcOrd="0" destOrd="0" presId="urn:microsoft.com/office/officeart/2005/8/layout/vList5"/>
    <dgm:cxn modelId="{C2FA4D0D-3E33-4950-9B17-EC437D7E4399}" type="presOf" srcId="{0E0D6D21-96FF-4D9F-977D-5DC2F7F90C0A}" destId="{38F8300D-D9B5-4E02-9400-6832F8F4E1AF}" srcOrd="0" destOrd="0" presId="urn:microsoft.com/office/officeart/2005/8/layout/vList5"/>
    <dgm:cxn modelId="{C0AE115A-FB50-405E-AB2F-B65C2BCAB1C5}" type="presOf" srcId="{36A0BF68-1123-4C85-B2D0-18EB58575B23}" destId="{210ED006-A481-4780-BDE6-982FBCCCE886}" srcOrd="0" destOrd="1" presId="urn:microsoft.com/office/officeart/2005/8/layout/vList5"/>
    <dgm:cxn modelId="{9E20F23C-DD2A-4F8A-AAB1-25461D83C2EA}" type="presParOf" srcId="{51194CFB-775B-41EA-94E7-00144C147E66}" destId="{62E61897-7894-43F6-B566-CB5355E28041}" srcOrd="0" destOrd="0" presId="urn:microsoft.com/office/officeart/2005/8/layout/vList5"/>
    <dgm:cxn modelId="{03C56FBD-F594-40BE-AE20-7C409C302FEB}" type="presParOf" srcId="{62E61897-7894-43F6-B566-CB5355E28041}" destId="{38F8300D-D9B5-4E02-9400-6832F8F4E1AF}" srcOrd="0" destOrd="0" presId="urn:microsoft.com/office/officeart/2005/8/layout/vList5"/>
    <dgm:cxn modelId="{CA5FE202-332A-4D3C-897D-1A9AE7BC2351}" type="presParOf" srcId="{62E61897-7894-43F6-B566-CB5355E28041}" destId="{210ED006-A481-4780-BDE6-982FBCCCE886}" srcOrd="1" destOrd="0" presId="urn:microsoft.com/office/officeart/2005/8/layout/vList5"/>
    <dgm:cxn modelId="{8BEE125C-F1D2-489A-B378-6932E983F2B7}" type="presParOf" srcId="{51194CFB-775B-41EA-94E7-00144C147E66}" destId="{67690B28-6163-4202-859F-8EAC2E692CA4}" srcOrd="1" destOrd="0" presId="urn:microsoft.com/office/officeart/2005/8/layout/vList5"/>
    <dgm:cxn modelId="{10496EBF-3EDC-4DB4-BEA7-1CF4BCDFAC85}" type="presParOf" srcId="{51194CFB-775B-41EA-94E7-00144C147E66}" destId="{E2615D70-DDBA-4E3B-8805-2B10D9F2FF01}" srcOrd="2" destOrd="0" presId="urn:microsoft.com/office/officeart/2005/8/layout/vList5"/>
    <dgm:cxn modelId="{0872927E-D282-488C-8493-A39E28C149B0}" type="presParOf" srcId="{E2615D70-DDBA-4E3B-8805-2B10D9F2FF01}" destId="{AF3EE56B-4D64-4A10-BAC7-280EEE8430ED}" srcOrd="0" destOrd="0" presId="urn:microsoft.com/office/officeart/2005/8/layout/vList5"/>
    <dgm:cxn modelId="{E4E4BF2B-99B9-4816-A874-BAA59EB74998}" type="presParOf" srcId="{E2615D70-DDBA-4E3B-8805-2B10D9F2FF01}" destId="{2718595E-9B6D-43EB-BCEF-BFC4F23EE81A}" srcOrd="1" destOrd="0" presId="urn:microsoft.com/office/officeart/2005/8/layout/vList5"/>
    <dgm:cxn modelId="{DFCA4782-C7C4-41E8-A74B-425857043FDD}" type="presParOf" srcId="{51194CFB-775B-41EA-94E7-00144C147E66}" destId="{89925D81-690A-498E-A4FF-41EB4BEF5AF8}" srcOrd="3" destOrd="0" presId="urn:microsoft.com/office/officeart/2005/8/layout/vList5"/>
    <dgm:cxn modelId="{253CF86E-EA6C-491C-BD58-82C5A635C05F}" type="presParOf" srcId="{51194CFB-775B-41EA-94E7-00144C147E66}" destId="{02C60982-ED10-475C-82CB-06BC5732DFB0}" srcOrd="4" destOrd="0" presId="urn:microsoft.com/office/officeart/2005/8/layout/vList5"/>
    <dgm:cxn modelId="{F9E3D5C1-3B5B-449E-AE7F-2091469DAFFD}" type="presParOf" srcId="{02C60982-ED10-475C-82CB-06BC5732DFB0}" destId="{A1EF2BD7-8AE0-4D6B-BAA8-8594C7A34154}" srcOrd="0" destOrd="0" presId="urn:microsoft.com/office/officeart/2005/8/layout/vList5"/>
    <dgm:cxn modelId="{D92892FA-775B-4F6D-8352-E2770FB92CE4}" type="presParOf" srcId="{02C60982-ED10-475C-82CB-06BC5732DFB0}" destId="{CF3E079D-BE11-4320-B8F7-C52845B41C9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FF7202-90E2-4509-B0AA-94979923F5E6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88FB35-768F-427B-96D3-49CD3E0EC59B}">
      <dgm:prSet phldrT="[Text]" custT="1"/>
      <dgm:spPr/>
      <dgm:t>
        <a:bodyPr/>
        <a:lstStyle/>
        <a:p>
          <a:r>
            <a:rPr lang="cs-CZ" sz="2800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Charakteristika</a:t>
          </a:r>
          <a:endParaRPr lang="en-US" sz="2800" b="1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1C686223-0DC0-40D5-A0B1-D6BF1FCCB91D}" type="parTrans" cxnId="{8B608636-7034-4B71-84FE-07B1C7503E89}">
      <dgm:prSet/>
      <dgm:spPr/>
      <dgm:t>
        <a:bodyPr/>
        <a:lstStyle/>
        <a:p>
          <a:endParaRPr lang="en-US"/>
        </a:p>
      </dgm:t>
    </dgm:pt>
    <dgm:pt modelId="{FD9DE8D4-6993-4536-9030-FC359F4EA50C}" type="sibTrans" cxnId="{8B608636-7034-4B71-84FE-07B1C7503E89}">
      <dgm:prSet/>
      <dgm:spPr/>
      <dgm:t>
        <a:bodyPr/>
        <a:lstStyle/>
        <a:p>
          <a:endParaRPr lang="en-US"/>
        </a:p>
      </dgm:t>
    </dgm:pt>
    <dgm:pt modelId="{A7958BCB-CF19-4A1A-A7CD-B3509D2F0389}">
      <dgm:prSet phldrT="[Text]" custT="1"/>
      <dgm:spPr/>
      <dgm:t>
        <a:bodyPr/>
        <a:lstStyle/>
        <a:p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Geneticky podmíněný  heterogenní syndrom</a:t>
          </a:r>
          <a:endParaRPr lang="en-US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34623F03-8850-4446-97B1-7D6003C313FB}" type="parTrans" cxnId="{36F7B8FE-2FCF-403D-ADCE-AF8C5B245D4E}">
      <dgm:prSet/>
      <dgm:spPr/>
      <dgm:t>
        <a:bodyPr/>
        <a:lstStyle/>
        <a:p>
          <a:endParaRPr lang="en-US"/>
        </a:p>
      </dgm:t>
    </dgm:pt>
    <dgm:pt modelId="{0AC62FF5-A8CB-45F0-B6B9-4AAA0603097B}" type="sibTrans" cxnId="{36F7B8FE-2FCF-403D-ADCE-AF8C5B245D4E}">
      <dgm:prSet/>
      <dgm:spPr/>
      <dgm:t>
        <a:bodyPr/>
        <a:lstStyle/>
        <a:p>
          <a:endParaRPr lang="en-US"/>
        </a:p>
      </dgm:t>
    </dgm:pt>
    <dgm:pt modelId="{ED5DB2F1-780B-405A-8A6E-6D0953E4B9A3}">
      <dgm:prSet custT="1"/>
      <dgm:spPr/>
      <dgm:t>
        <a:bodyPr/>
        <a:lstStyle/>
        <a:p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Ultrastrukturální a funkční defekt řasinek (</a:t>
          </a:r>
          <a:r>
            <a:rPr lang="cs-CZ" sz="20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dyskinese</a:t>
          </a:r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x </a:t>
          </a:r>
          <a:r>
            <a:rPr lang="cs-CZ" sz="20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imotilita</a:t>
          </a:r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x </a:t>
          </a:r>
          <a:r>
            <a:rPr lang="cs-CZ" sz="20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aplasie</a:t>
          </a:r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)</a:t>
          </a:r>
        </a:p>
      </dgm:t>
    </dgm:pt>
    <dgm:pt modelId="{33E0B8FC-6AB4-419D-9BAB-6B442974EED9}" type="parTrans" cxnId="{CB9A7464-64E8-4B92-AD77-7BB1E2E4E3D4}">
      <dgm:prSet/>
      <dgm:spPr/>
      <dgm:t>
        <a:bodyPr/>
        <a:lstStyle/>
        <a:p>
          <a:endParaRPr lang="en-US"/>
        </a:p>
      </dgm:t>
    </dgm:pt>
    <dgm:pt modelId="{C51E6D1A-589C-4E51-AD99-E11CDB70C5B2}" type="sibTrans" cxnId="{CB9A7464-64E8-4B92-AD77-7BB1E2E4E3D4}">
      <dgm:prSet/>
      <dgm:spPr/>
      <dgm:t>
        <a:bodyPr/>
        <a:lstStyle/>
        <a:p>
          <a:endParaRPr lang="en-US"/>
        </a:p>
      </dgm:t>
    </dgm:pt>
    <dgm:pt modelId="{9296E6A6-DBA4-489A-9325-7B8A402D0E4C}">
      <dgm:prSet custT="1"/>
      <dgm:spPr/>
      <dgm:t>
        <a:bodyPr/>
        <a:lstStyle/>
        <a:p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Porucha </a:t>
          </a:r>
          <a:r>
            <a:rPr lang="cs-CZ" sz="20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mukociliární</a:t>
          </a:r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cs-CZ" sz="20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clearance</a:t>
          </a:r>
          <a:endParaRPr lang="cs-CZ" sz="2000" dirty="0" smtClean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DCADD2FA-BB0F-4DEE-9B14-6E33EDD4F648}" type="parTrans" cxnId="{4ECF6B8C-2703-48BF-BA01-5896DD809B70}">
      <dgm:prSet/>
      <dgm:spPr/>
      <dgm:t>
        <a:bodyPr/>
        <a:lstStyle/>
        <a:p>
          <a:endParaRPr lang="en-US"/>
        </a:p>
      </dgm:t>
    </dgm:pt>
    <dgm:pt modelId="{368DEBB6-B9CC-4E7B-9CBA-E1BC715D9227}" type="sibTrans" cxnId="{4ECF6B8C-2703-48BF-BA01-5896DD809B70}">
      <dgm:prSet/>
      <dgm:spPr/>
      <dgm:t>
        <a:bodyPr/>
        <a:lstStyle/>
        <a:p>
          <a:endParaRPr lang="en-US"/>
        </a:p>
      </dgm:t>
    </dgm:pt>
    <dgm:pt modelId="{0ECF0E94-F9FA-492C-B8F2-09ED0577C789}">
      <dgm:prSet custT="1"/>
      <dgm:spPr/>
      <dgm:t>
        <a:bodyPr/>
        <a:lstStyle/>
        <a:p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AR</a:t>
          </a:r>
        </a:p>
      </dgm:t>
    </dgm:pt>
    <dgm:pt modelId="{DBDFBD75-A1C8-46F9-B89E-45FE9BA47973}" type="parTrans" cxnId="{98BFDE84-F555-43EB-A1FF-3227BAEA8D7D}">
      <dgm:prSet/>
      <dgm:spPr/>
      <dgm:t>
        <a:bodyPr/>
        <a:lstStyle/>
        <a:p>
          <a:endParaRPr lang="en-US"/>
        </a:p>
      </dgm:t>
    </dgm:pt>
    <dgm:pt modelId="{CD117D70-8447-4974-96AB-7DB009DD6BC7}" type="sibTrans" cxnId="{98BFDE84-F555-43EB-A1FF-3227BAEA8D7D}">
      <dgm:prSet/>
      <dgm:spPr/>
      <dgm:t>
        <a:bodyPr/>
        <a:lstStyle/>
        <a:p>
          <a:endParaRPr lang="en-US"/>
        </a:p>
      </dgm:t>
    </dgm:pt>
    <dgm:pt modelId="{6F740573-2397-4D58-8C7A-555924354A2A}">
      <dgm:prSet custT="1"/>
      <dgm:spPr/>
      <dgm:t>
        <a:bodyPr/>
        <a:lstStyle/>
        <a:p>
          <a:r>
            <a: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Defekt proteinů ciliární matrix, ciliární membrány nebo podpůrného aparátu</a:t>
          </a:r>
        </a:p>
      </dgm:t>
    </dgm:pt>
    <dgm:pt modelId="{1C3C5D73-8E13-480F-8E43-FDA06329A7A9}" type="parTrans" cxnId="{B5CF2F08-690C-472F-A613-615E93158ABE}">
      <dgm:prSet/>
      <dgm:spPr/>
      <dgm:t>
        <a:bodyPr/>
        <a:lstStyle/>
        <a:p>
          <a:endParaRPr lang="en-US"/>
        </a:p>
      </dgm:t>
    </dgm:pt>
    <dgm:pt modelId="{B06B22BA-EAC8-4183-BAD1-B35D274DE1FF}" type="sibTrans" cxnId="{B5CF2F08-690C-472F-A613-615E93158ABE}">
      <dgm:prSet/>
      <dgm:spPr/>
      <dgm:t>
        <a:bodyPr/>
        <a:lstStyle/>
        <a:p>
          <a:endParaRPr lang="en-US"/>
        </a:p>
      </dgm:t>
    </dgm:pt>
    <dgm:pt modelId="{93C6317D-4C97-4E90-9672-9B6D44CFC341}" type="pres">
      <dgm:prSet presAssocID="{84FF7202-90E2-4509-B0AA-94979923F5E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0A2185-F555-494C-B527-16504166C989}" type="pres">
      <dgm:prSet presAssocID="{5488FB35-768F-427B-96D3-49CD3E0EC59B}" presName="parentText" presStyleLbl="node1" presStyleIdx="0" presStyleCnt="1" custScaleX="74984" custScaleY="64298" custLinFactNeighborX="-21244" custLinFactNeighborY="-339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B0441C-A3D4-4B2C-8481-9512280DD2AE}" type="pres">
      <dgm:prSet presAssocID="{5488FB35-768F-427B-96D3-49CD3E0EC59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CF6B8C-2703-48BF-BA01-5896DD809B70}" srcId="{5488FB35-768F-427B-96D3-49CD3E0EC59B}" destId="{9296E6A6-DBA4-489A-9325-7B8A402D0E4C}" srcOrd="2" destOrd="0" parTransId="{DCADD2FA-BB0F-4DEE-9B14-6E33EDD4F648}" sibTransId="{368DEBB6-B9CC-4E7B-9CBA-E1BC715D9227}"/>
    <dgm:cxn modelId="{1DC0BE92-3C26-4A27-8E41-92B0B9B91200}" type="presOf" srcId="{6F740573-2397-4D58-8C7A-555924354A2A}" destId="{F0B0441C-A3D4-4B2C-8481-9512280DD2AE}" srcOrd="0" destOrd="4" presId="urn:microsoft.com/office/officeart/2005/8/layout/vList2"/>
    <dgm:cxn modelId="{8B608636-7034-4B71-84FE-07B1C7503E89}" srcId="{84FF7202-90E2-4509-B0AA-94979923F5E6}" destId="{5488FB35-768F-427B-96D3-49CD3E0EC59B}" srcOrd="0" destOrd="0" parTransId="{1C686223-0DC0-40D5-A0B1-D6BF1FCCB91D}" sibTransId="{FD9DE8D4-6993-4536-9030-FC359F4EA50C}"/>
    <dgm:cxn modelId="{98BFDE84-F555-43EB-A1FF-3227BAEA8D7D}" srcId="{5488FB35-768F-427B-96D3-49CD3E0EC59B}" destId="{0ECF0E94-F9FA-492C-B8F2-09ED0577C789}" srcOrd="3" destOrd="0" parTransId="{DBDFBD75-A1C8-46F9-B89E-45FE9BA47973}" sibTransId="{CD117D70-8447-4974-96AB-7DB009DD6BC7}"/>
    <dgm:cxn modelId="{36F7B8FE-2FCF-403D-ADCE-AF8C5B245D4E}" srcId="{5488FB35-768F-427B-96D3-49CD3E0EC59B}" destId="{A7958BCB-CF19-4A1A-A7CD-B3509D2F0389}" srcOrd="0" destOrd="0" parTransId="{34623F03-8850-4446-97B1-7D6003C313FB}" sibTransId="{0AC62FF5-A8CB-45F0-B6B9-4AAA0603097B}"/>
    <dgm:cxn modelId="{CB9A7464-64E8-4B92-AD77-7BB1E2E4E3D4}" srcId="{5488FB35-768F-427B-96D3-49CD3E0EC59B}" destId="{ED5DB2F1-780B-405A-8A6E-6D0953E4B9A3}" srcOrd="1" destOrd="0" parTransId="{33E0B8FC-6AB4-419D-9BAB-6B442974EED9}" sibTransId="{C51E6D1A-589C-4E51-AD99-E11CDB70C5B2}"/>
    <dgm:cxn modelId="{F1565087-BA87-44B2-A987-F916A3297215}" type="presOf" srcId="{9296E6A6-DBA4-489A-9325-7B8A402D0E4C}" destId="{F0B0441C-A3D4-4B2C-8481-9512280DD2AE}" srcOrd="0" destOrd="2" presId="urn:microsoft.com/office/officeart/2005/8/layout/vList2"/>
    <dgm:cxn modelId="{B5CF2F08-690C-472F-A613-615E93158ABE}" srcId="{5488FB35-768F-427B-96D3-49CD3E0EC59B}" destId="{6F740573-2397-4D58-8C7A-555924354A2A}" srcOrd="4" destOrd="0" parTransId="{1C3C5D73-8E13-480F-8E43-FDA06329A7A9}" sibTransId="{B06B22BA-EAC8-4183-BAD1-B35D274DE1FF}"/>
    <dgm:cxn modelId="{207A0E50-580D-4BE4-804A-D5124851B88F}" type="presOf" srcId="{ED5DB2F1-780B-405A-8A6E-6D0953E4B9A3}" destId="{F0B0441C-A3D4-4B2C-8481-9512280DD2AE}" srcOrd="0" destOrd="1" presId="urn:microsoft.com/office/officeart/2005/8/layout/vList2"/>
    <dgm:cxn modelId="{1B309ABC-79FB-4F09-9819-39A0E02733DE}" type="presOf" srcId="{A7958BCB-CF19-4A1A-A7CD-B3509D2F0389}" destId="{F0B0441C-A3D4-4B2C-8481-9512280DD2AE}" srcOrd="0" destOrd="0" presId="urn:microsoft.com/office/officeart/2005/8/layout/vList2"/>
    <dgm:cxn modelId="{989383E7-4EAF-4F39-AF16-2D4B5CF8E180}" type="presOf" srcId="{0ECF0E94-F9FA-492C-B8F2-09ED0577C789}" destId="{F0B0441C-A3D4-4B2C-8481-9512280DD2AE}" srcOrd="0" destOrd="3" presId="urn:microsoft.com/office/officeart/2005/8/layout/vList2"/>
    <dgm:cxn modelId="{B761C526-B313-4C79-80C5-16717141A17B}" type="presOf" srcId="{84FF7202-90E2-4509-B0AA-94979923F5E6}" destId="{93C6317D-4C97-4E90-9672-9B6D44CFC341}" srcOrd="0" destOrd="0" presId="urn:microsoft.com/office/officeart/2005/8/layout/vList2"/>
    <dgm:cxn modelId="{0F5B5634-3509-48BC-8F47-C103936C96B1}" type="presOf" srcId="{5488FB35-768F-427B-96D3-49CD3E0EC59B}" destId="{120A2185-F555-494C-B527-16504166C989}" srcOrd="0" destOrd="0" presId="urn:microsoft.com/office/officeart/2005/8/layout/vList2"/>
    <dgm:cxn modelId="{63084651-3C45-48D3-B14C-6F0DAA007D6D}" type="presParOf" srcId="{93C6317D-4C97-4E90-9672-9B6D44CFC341}" destId="{120A2185-F555-494C-B527-16504166C989}" srcOrd="0" destOrd="0" presId="urn:microsoft.com/office/officeart/2005/8/layout/vList2"/>
    <dgm:cxn modelId="{317A9924-BA6F-47C8-80D7-6436E5D3343A}" type="presParOf" srcId="{93C6317D-4C97-4E90-9672-9B6D44CFC341}" destId="{F0B0441C-A3D4-4B2C-8481-9512280DD2A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C5BEDC-0FD2-432A-8684-F4CE9B08E61D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1B8EFD-D35E-4A61-AEE6-D796D0297135}">
      <dgm:prSet phldrT="[Text]" custT="1"/>
      <dgm:spPr/>
      <dgm:t>
        <a:bodyPr/>
        <a:lstStyle/>
        <a:p>
          <a:r>
            <a:rPr lang="cs-CZ" sz="2800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Manifestace</a:t>
          </a:r>
          <a:endParaRPr lang="en-US" sz="2800" b="1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A027D13-AF7C-4DDB-BD2A-DEF4972A12CD}" type="parTrans" cxnId="{FD43D6B2-9626-4537-9FF7-FF192D65DADB}">
      <dgm:prSet/>
      <dgm:spPr/>
      <dgm:t>
        <a:bodyPr/>
        <a:lstStyle/>
        <a:p>
          <a:endParaRPr lang="en-US"/>
        </a:p>
      </dgm:t>
    </dgm:pt>
    <dgm:pt modelId="{F8D48D35-770A-40B4-B36B-993AFB05074E}" type="sibTrans" cxnId="{FD43D6B2-9626-4537-9FF7-FF192D65DADB}">
      <dgm:prSet/>
      <dgm:spPr/>
      <dgm:t>
        <a:bodyPr/>
        <a:lstStyle/>
        <a:p>
          <a:endParaRPr lang="en-US"/>
        </a:p>
      </dgm:t>
    </dgm:pt>
    <dgm:pt modelId="{4D7CA424-816A-496D-9884-FD35F2B1AA60}">
      <dgm:prSet phldrT="[Text]" custT="1"/>
      <dgm:spPr/>
      <dgm:t>
        <a:bodyPr/>
        <a:lstStyle/>
        <a:p>
          <a:r>
            <a:rPr lang="cs-CZ" sz="2000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Chronické </a:t>
          </a:r>
          <a:r>
            <a:rPr lang="cs-CZ" sz="2000" b="1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sinopulmonální</a:t>
          </a:r>
          <a:r>
            <a:rPr lang="cs-CZ" sz="2000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 infekce, chronická OMA ,</a:t>
          </a:r>
          <a:r>
            <a:rPr lang="cs-CZ" sz="2000" b="1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bronchiectasie</a:t>
          </a:r>
          <a:endParaRPr lang="en-US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1623EC2E-465D-416B-8157-EAA16BA6957E}" type="parTrans" cxnId="{338C2619-4504-4D44-AE56-2DB46211492F}">
      <dgm:prSet/>
      <dgm:spPr/>
      <dgm:t>
        <a:bodyPr/>
        <a:lstStyle/>
        <a:p>
          <a:endParaRPr lang="en-US"/>
        </a:p>
      </dgm:t>
    </dgm:pt>
    <dgm:pt modelId="{BA74968F-E8D4-40C6-ABD6-944ABAA27D85}" type="sibTrans" cxnId="{338C2619-4504-4D44-AE56-2DB46211492F}">
      <dgm:prSet/>
      <dgm:spPr/>
      <dgm:t>
        <a:bodyPr/>
        <a:lstStyle/>
        <a:p>
          <a:endParaRPr lang="en-US"/>
        </a:p>
      </dgm:t>
    </dgm:pt>
    <dgm:pt modelId="{33637ED1-98D6-4FB9-BD85-83D41BE17224}">
      <dgm:prSet custT="1"/>
      <dgm:spPr/>
      <dgm:t>
        <a:bodyPr/>
        <a:lstStyle/>
        <a:p>
          <a:r>
            <a:rPr lang="cs-CZ" sz="2000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50% </a:t>
          </a:r>
          <a:r>
            <a:rPr lang="cs-CZ" sz="2000" b="1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situs</a:t>
          </a:r>
          <a:r>
            <a:rPr lang="cs-CZ" sz="2000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cs-CZ" sz="2000" b="1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viscerum</a:t>
          </a:r>
          <a:r>
            <a:rPr lang="cs-CZ" sz="2000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cs-CZ" sz="2000" b="1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inversus</a:t>
          </a:r>
          <a:r>
            <a:rPr lang="cs-CZ" sz="2000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cs-CZ" sz="2000" b="1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totalis</a:t>
          </a:r>
          <a:r>
            <a:rPr lang="cs-CZ" sz="2000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 (SVT)</a:t>
          </a:r>
        </a:p>
      </dgm:t>
    </dgm:pt>
    <dgm:pt modelId="{FDAB927D-C4B7-4851-9F6C-319AAB633C83}" type="parTrans" cxnId="{AC268E53-77F5-4B06-8721-991C86E26E45}">
      <dgm:prSet/>
      <dgm:spPr/>
      <dgm:t>
        <a:bodyPr/>
        <a:lstStyle/>
        <a:p>
          <a:endParaRPr lang="en-US"/>
        </a:p>
      </dgm:t>
    </dgm:pt>
    <dgm:pt modelId="{8BA32B74-F36B-4A3C-9D3F-C50F9A5DBC3D}" type="sibTrans" cxnId="{AC268E53-77F5-4B06-8721-991C86E26E45}">
      <dgm:prSet/>
      <dgm:spPr/>
      <dgm:t>
        <a:bodyPr/>
        <a:lstStyle/>
        <a:p>
          <a:endParaRPr lang="en-US"/>
        </a:p>
      </dgm:t>
    </dgm:pt>
    <dgm:pt modelId="{75615FA9-E1C7-4216-8A08-FBFCFC6CDD86}">
      <dgm:prSet custT="1"/>
      <dgm:spPr/>
      <dgm:t>
        <a:bodyPr/>
        <a:lstStyle/>
        <a:p>
          <a:r>
            <a:rPr lang="cs-CZ" sz="2000" b="1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Kartagenův</a:t>
          </a:r>
          <a:r>
            <a:rPr lang="cs-CZ" sz="2000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 syndrom (SVI + nasální </a:t>
          </a:r>
          <a:r>
            <a:rPr lang="cs-CZ" sz="2000" b="1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polyposa</a:t>
          </a:r>
          <a:r>
            <a:rPr lang="cs-CZ" sz="2000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 + </a:t>
          </a:r>
          <a:r>
            <a:rPr lang="cs-CZ" sz="2000" b="1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bronchiectasie</a:t>
          </a:r>
          <a:r>
            <a:rPr lang="cs-CZ" sz="1700" b="1" dirty="0" smtClean="0"/>
            <a:t>)</a:t>
          </a:r>
        </a:p>
      </dgm:t>
    </dgm:pt>
    <dgm:pt modelId="{85A35B71-A2D2-4F0E-A746-7CDBD76A7C72}" type="parTrans" cxnId="{DBA4B63A-2EAE-490F-AFDF-A26A6A951B5F}">
      <dgm:prSet/>
      <dgm:spPr/>
      <dgm:t>
        <a:bodyPr/>
        <a:lstStyle/>
        <a:p>
          <a:endParaRPr lang="en-US"/>
        </a:p>
      </dgm:t>
    </dgm:pt>
    <dgm:pt modelId="{FB4D5ADD-244F-43E6-ADBD-883BA950BC20}" type="sibTrans" cxnId="{DBA4B63A-2EAE-490F-AFDF-A26A6A951B5F}">
      <dgm:prSet/>
      <dgm:spPr/>
      <dgm:t>
        <a:bodyPr/>
        <a:lstStyle/>
        <a:p>
          <a:endParaRPr lang="en-US"/>
        </a:p>
      </dgm:t>
    </dgm:pt>
    <dgm:pt modelId="{A77CA210-6378-4197-92F6-C5B57167A5C1}">
      <dgm:prSet phldrT="[Text]" custT="1"/>
      <dgm:spPr/>
      <dgm:t>
        <a:bodyPr/>
        <a:lstStyle/>
        <a:p>
          <a:endParaRPr lang="en-US" sz="2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95B96F40-9695-494B-8ED1-6310B37CB1C1}" type="parTrans" cxnId="{B9534C99-06B9-409B-866E-F8E1F2CDD221}">
      <dgm:prSet/>
      <dgm:spPr/>
      <dgm:t>
        <a:bodyPr/>
        <a:lstStyle/>
        <a:p>
          <a:endParaRPr lang="en-US"/>
        </a:p>
      </dgm:t>
    </dgm:pt>
    <dgm:pt modelId="{641BA6F1-BEC1-4ED8-85F4-188B4A465B43}" type="sibTrans" cxnId="{B9534C99-06B9-409B-866E-F8E1F2CDD221}">
      <dgm:prSet/>
      <dgm:spPr/>
      <dgm:t>
        <a:bodyPr/>
        <a:lstStyle/>
        <a:p>
          <a:endParaRPr lang="en-US"/>
        </a:p>
      </dgm:t>
    </dgm:pt>
    <dgm:pt modelId="{8DA2F38B-BE49-40EF-83A8-7949100E69E4}" type="pres">
      <dgm:prSet presAssocID="{EBC5BEDC-0FD2-432A-8684-F4CE9B08E61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03AA388-4916-4FA8-8912-B0C6C8CD774F}" type="pres">
      <dgm:prSet presAssocID="{201B8EFD-D35E-4A61-AEE6-D796D0297135}" presName="parentText" presStyleLbl="node1" presStyleIdx="0" presStyleCnt="1" custScaleY="54908" custLinFactNeighborX="-139" custLinFactNeighborY="-656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78069E-5DA1-4085-8957-FED1A64F3133}" type="pres">
      <dgm:prSet presAssocID="{201B8EFD-D35E-4A61-AEE6-D796D0297135}" presName="childText" presStyleLbl="revTx" presStyleIdx="0" presStyleCnt="1" custLinFactNeighborX="139" custLinFactNeighborY="-160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A4B63A-2EAE-490F-AFDF-A26A6A951B5F}" srcId="{201B8EFD-D35E-4A61-AEE6-D796D0297135}" destId="{75615FA9-E1C7-4216-8A08-FBFCFC6CDD86}" srcOrd="3" destOrd="0" parTransId="{85A35B71-A2D2-4F0E-A746-7CDBD76A7C72}" sibTransId="{FB4D5ADD-244F-43E6-ADBD-883BA950BC20}"/>
    <dgm:cxn modelId="{26539F4F-CA37-4D87-9566-105DF4586BDF}" type="presOf" srcId="{201B8EFD-D35E-4A61-AEE6-D796D0297135}" destId="{C03AA388-4916-4FA8-8912-B0C6C8CD774F}" srcOrd="0" destOrd="0" presId="urn:microsoft.com/office/officeart/2005/8/layout/vList2"/>
    <dgm:cxn modelId="{2081EA41-6E37-4081-8330-0891B6B74DDF}" type="presOf" srcId="{A77CA210-6378-4197-92F6-C5B57167A5C1}" destId="{6678069E-5DA1-4085-8957-FED1A64F3133}" srcOrd="0" destOrd="0" presId="urn:microsoft.com/office/officeart/2005/8/layout/vList2"/>
    <dgm:cxn modelId="{338C2619-4504-4D44-AE56-2DB46211492F}" srcId="{201B8EFD-D35E-4A61-AEE6-D796D0297135}" destId="{4D7CA424-816A-496D-9884-FD35F2B1AA60}" srcOrd="1" destOrd="0" parTransId="{1623EC2E-465D-416B-8157-EAA16BA6957E}" sibTransId="{BA74968F-E8D4-40C6-ABD6-944ABAA27D85}"/>
    <dgm:cxn modelId="{844EE067-DA65-46F0-B332-C3D2C174AE9C}" type="presOf" srcId="{33637ED1-98D6-4FB9-BD85-83D41BE17224}" destId="{6678069E-5DA1-4085-8957-FED1A64F3133}" srcOrd="0" destOrd="2" presId="urn:microsoft.com/office/officeart/2005/8/layout/vList2"/>
    <dgm:cxn modelId="{A794C02E-9DD1-4235-842F-AC030C7F584B}" type="presOf" srcId="{EBC5BEDC-0FD2-432A-8684-F4CE9B08E61D}" destId="{8DA2F38B-BE49-40EF-83A8-7949100E69E4}" srcOrd="0" destOrd="0" presId="urn:microsoft.com/office/officeart/2005/8/layout/vList2"/>
    <dgm:cxn modelId="{B9534C99-06B9-409B-866E-F8E1F2CDD221}" srcId="{201B8EFD-D35E-4A61-AEE6-D796D0297135}" destId="{A77CA210-6378-4197-92F6-C5B57167A5C1}" srcOrd="0" destOrd="0" parTransId="{95B96F40-9695-494B-8ED1-6310B37CB1C1}" sibTransId="{641BA6F1-BEC1-4ED8-85F4-188B4A465B43}"/>
    <dgm:cxn modelId="{FD43D6B2-9626-4537-9FF7-FF192D65DADB}" srcId="{EBC5BEDC-0FD2-432A-8684-F4CE9B08E61D}" destId="{201B8EFD-D35E-4A61-AEE6-D796D0297135}" srcOrd="0" destOrd="0" parTransId="{0A027D13-AF7C-4DDB-BD2A-DEF4972A12CD}" sibTransId="{F8D48D35-770A-40B4-B36B-993AFB05074E}"/>
    <dgm:cxn modelId="{AC268E53-77F5-4B06-8721-991C86E26E45}" srcId="{201B8EFD-D35E-4A61-AEE6-D796D0297135}" destId="{33637ED1-98D6-4FB9-BD85-83D41BE17224}" srcOrd="2" destOrd="0" parTransId="{FDAB927D-C4B7-4851-9F6C-319AAB633C83}" sibTransId="{8BA32B74-F36B-4A3C-9D3F-C50F9A5DBC3D}"/>
    <dgm:cxn modelId="{C9B995F5-F046-4278-8EDB-BA4BD8F8F634}" type="presOf" srcId="{75615FA9-E1C7-4216-8A08-FBFCFC6CDD86}" destId="{6678069E-5DA1-4085-8957-FED1A64F3133}" srcOrd="0" destOrd="3" presId="urn:microsoft.com/office/officeart/2005/8/layout/vList2"/>
    <dgm:cxn modelId="{79DC8F66-EDAA-4112-B62A-B35117803A67}" type="presOf" srcId="{4D7CA424-816A-496D-9884-FD35F2B1AA60}" destId="{6678069E-5DA1-4085-8957-FED1A64F3133}" srcOrd="0" destOrd="1" presId="urn:microsoft.com/office/officeart/2005/8/layout/vList2"/>
    <dgm:cxn modelId="{4A04EBE4-1C4D-4F86-B779-AD7EB7D3DBC4}" type="presParOf" srcId="{8DA2F38B-BE49-40EF-83A8-7949100E69E4}" destId="{C03AA388-4916-4FA8-8912-B0C6C8CD774F}" srcOrd="0" destOrd="0" presId="urn:microsoft.com/office/officeart/2005/8/layout/vList2"/>
    <dgm:cxn modelId="{38306CC8-BC14-4BC1-A21B-34252AD55F19}" type="presParOf" srcId="{8DA2F38B-BE49-40EF-83A8-7949100E69E4}" destId="{6678069E-5DA1-4085-8957-FED1A64F313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17E53F-CCE3-471F-912E-620C77F2D6B5}">
      <dsp:nvSpPr>
        <dsp:cNvPr id="0" name=""/>
        <dsp:cNvSpPr/>
      </dsp:nvSpPr>
      <dsp:spPr>
        <a:xfrm>
          <a:off x="0" y="11980"/>
          <a:ext cx="8694296" cy="5612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/>
            <a:t>Hltanová mandle</a:t>
          </a:r>
          <a:endParaRPr lang="en-US" sz="3200" b="1" kern="1200" dirty="0"/>
        </a:p>
      </dsp:txBody>
      <dsp:txXfrm>
        <a:off x="27400" y="39380"/>
        <a:ext cx="8639496" cy="506499"/>
      </dsp:txXfrm>
    </dsp:sp>
    <dsp:sp modelId="{DAFA588C-8E80-4B5F-8D1F-DD1DBD25482F}">
      <dsp:nvSpPr>
        <dsp:cNvPr id="0" name=""/>
        <dsp:cNvSpPr/>
      </dsp:nvSpPr>
      <dsp:spPr>
        <a:xfrm>
          <a:off x="0" y="573280"/>
          <a:ext cx="8694296" cy="1304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044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Lymfatická tkáň v podslizničním vazivu na horní a zadní stěně klenby nosohltanu </a:t>
          </a:r>
          <a:endParaRPr lang="en-US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Fyziologická hyperplasie  3.– 5. rok  (</a:t>
          </a:r>
          <a:r>
            <a:rPr lang="cs-CZ" sz="2000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max</a:t>
          </a: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6 –7rok)</a:t>
          </a:r>
          <a:endParaRPr lang="en-US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Parainfekční</a:t>
          </a: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hypertrofie</a:t>
          </a:r>
          <a:endParaRPr lang="en-US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0" y="573280"/>
        <a:ext cx="8694296" cy="1304099"/>
      </dsp:txXfrm>
    </dsp:sp>
    <dsp:sp modelId="{F8256B6F-09B3-4753-AB3C-DD1D0E558EC2}">
      <dsp:nvSpPr>
        <dsp:cNvPr id="0" name=""/>
        <dsp:cNvSpPr/>
      </dsp:nvSpPr>
      <dsp:spPr>
        <a:xfrm>
          <a:off x="0" y="1877380"/>
          <a:ext cx="8694296" cy="48449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/>
            <a:t>Adenoidní vegetace</a:t>
          </a:r>
          <a:endParaRPr lang="en-US" sz="3200" b="1" kern="1200" dirty="0"/>
        </a:p>
      </dsp:txBody>
      <dsp:txXfrm>
        <a:off x="23651" y="1901031"/>
        <a:ext cx="8646994" cy="437195"/>
      </dsp:txXfrm>
    </dsp:sp>
    <dsp:sp modelId="{B22831F3-3CB7-4A6C-A831-CB97AC8CCCA9}">
      <dsp:nvSpPr>
        <dsp:cNvPr id="0" name=""/>
        <dsp:cNvSpPr/>
      </dsp:nvSpPr>
      <dsp:spPr>
        <a:xfrm>
          <a:off x="0" y="2361878"/>
          <a:ext cx="8694296" cy="1630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044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Patologické zbytnění hltanové mandle </a:t>
          </a:r>
          <a:endParaRPr lang="en-US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Velikost - neexistuje jednoznačná anatomická hranice (</a:t>
          </a:r>
          <a:r>
            <a:rPr lang="cs-CZ" sz="2000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pharyngeální</a:t>
          </a: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tonsila x AV)</a:t>
          </a:r>
          <a:endParaRPr lang="en-US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Fokus</a:t>
          </a:r>
          <a:endParaRPr lang="en-US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Mechanická překážka</a:t>
          </a:r>
          <a:endParaRPr lang="en-US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0" y="2361878"/>
        <a:ext cx="8694296" cy="1630125"/>
      </dsp:txXfrm>
    </dsp:sp>
    <dsp:sp modelId="{D0F3297A-E914-4244-AF2F-FCB723E596F9}">
      <dsp:nvSpPr>
        <dsp:cNvPr id="0" name=""/>
        <dsp:cNvSpPr/>
      </dsp:nvSpPr>
      <dsp:spPr>
        <a:xfrm>
          <a:off x="0" y="4126170"/>
          <a:ext cx="8694296" cy="5027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/>
            <a:t>Terapie</a:t>
          </a:r>
          <a:endParaRPr lang="en-US" sz="3200" b="1" kern="1200" dirty="0"/>
        </a:p>
      </dsp:txBody>
      <dsp:txXfrm>
        <a:off x="24541" y="4150711"/>
        <a:ext cx="8645214" cy="453653"/>
      </dsp:txXfrm>
    </dsp:sp>
    <dsp:sp modelId="{708EF007-D3F2-4609-A9A3-DB0C3D592DDF}">
      <dsp:nvSpPr>
        <dsp:cNvPr id="0" name=""/>
        <dsp:cNvSpPr/>
      </dsp:nvSpPr>
      <dsp:spPr>
        <a:xfrm>
          <a:off x="0" y="4336047"/>
          <a:ext cx="8694296" cy="10246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044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Konzervativní observace </a:t>
          </a:r>
          <a:endParaRPr lang="en-US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Chirurgická </a:t>
          </a:r>
          <a:r>
            <a:rPr lang="cs-CZ" sz="2000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adenoidectomie</a:t>
          </a: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(positivní klinika)</a:t>
          </a:r>
          <a:endParaRPr lang="en-US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0" y="4336047"/>
        <a:ext cx="8694296" cy="10246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ED006-A481-4780-BDE6-982FBCCCE886}">
      <dsp:nvSpPr>
        <dsp:cNvPr id="0" name=""/>
        <dsp:cNvSpPr/>
      </dsp:nvSpPr>
      <dsp:spPr>
        <a:xfrm rot="5400000">
          <a:off x="5913632" y="-1636188"/>
          <a:ext cx="1137152" cy="46970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ALTE sporné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Obstrukce DCD sporné</a:t>
          </a:r>
          <a:endParaRPr lang="en-US" sz="2000" kern="1200" dirty="0"/>
        </a:p>
      </dsp:txBody>
      <dsp:txXfrm rot="-5400000">
        <a:off x="4133687" y="199268"/>
        <a:ext cx="4641533" cy="1026130"/>
      </dsp:txXfrm>
    </dsp:sp>
    <dsp:sp modelId="{38F8300D-D9B5-4E02-9400-6832F8F4E1AF}">
      <dsp:nvSpPr>
        <dsp:cNvPr id="0" name=""/>
        <dsp:cNvSpPr/>
      </dsp:nvSpPr>
      <dsp:spPr>
        <a:xfrm>
          <a:off x="0" y="1613"/>
          <a:ext cx="4133687" cy="1421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/>
            <a:t>Kojenecký věk</a:t>
          </a:r>
          <a:endParaRPr lang="en-US" sz="3200" kern="1200" dirty="0"/>
        </a:p>
      </dsp:txBody>
      <dsp:txXfrm>
        <a:off x="69389" y="71002"/>
        <a:ext cx="3994909" cy="1282662"/>
      </dsp:txXfrm>
    </dsp:sp>
    <dsp:sp modelId="{2718595E-9B6D-43EB-BCEF-BFC4F23EE81A}">
      <dsp:nvSpPr>
        <dsp:cNvPr id="0" name=""/>
        <dsp:cNvSpPr/>
      </dsp:nvSpPr>
      <dsp:spPr>
        <a:xfrm rot="5400000">
          <a:off x="7239499" y="-1469542"/>
          <a:ext cx="1137152" cy="73487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Poškození DCD, obstrukce DCD, pneumonie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Zhoršení obtíží u zvýšené bronchiální reaktivity</a:t>
          </a:r>
          <a:endParaRPr lang="en-US" sz="2000" kern="1200" dirty="0"/>
        </a:p>
      </dsp:txBody>
      <dsp:txXfrm rot="-5400000">
        <a:off x="4133688" y="1691780"/>
        <a:ext cx="7293265" cy="1026130"/>
      </dsp:txXfrm>
    </dsp:sp>
    <dsp:sp modelId="{AF3EE56B-4D64-4A10-BAC7-280EEE8430ED}">
      <dsp:nvSpPr>
        <dsp:cNvPr id="0" name=""/>
        <dsp:cNvSpPr/>
      </dsp:nvSpPr>
      <dsp:spPr>
        <a:xfrm>
          <a:off x="0" y="1494125"/>
          <a:ext cx="4133687" cy="1421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/>
            <a:t>Předškolní věk</a:t>
          </a:r>
          <a:endParaRPr lang="en-US" sz="3200" kern="1200" dirty="0"/>
        </a:p>
      </dsp:txBody>
      <dsp:txXfrm>
        <a:off x="69389" y="1563514"/>
        <a:ext cx="3994909" cy="1282662"/>
      </dsp:txXfrm>
    </dsp:sp>
    <dsp:sp modelId="{CF3E079D-BE11-4320-B8F7-C52845B41C9C}">
      <dsp:nvSpPr>
        <dsp:cNvPr id="0" name=""/>
        <dsp:cNvSpPr/>
      </dsp:nvSpPr>
      <dsp:spPr>
        <a:xfrm rot="5400000">
          <a:off x="7031790" y="-4311"/>
          <a:ext cx="1456192" cy="743809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Acidifikace trachealni a bronchiální sliznice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I</a:t>
          </a:r>
          <a:r>
            <a:rPr lang="en-US" sz="2000" kern="1200" dirty="0" err="1" smtClean="0"/>
            <a:t>ndukc</a:t>
          </a:r>
          <a:r>
            <a:rPr lang="cs-CZ" sz="2000" kern="1200" dirty="0" smtClean="0"/>
            <a:t>e</a:t>
          </a:r>
          <a:r>
            <a:rPr lang="en-US" sz="2000" kern="1200" dirty="0" smtClean="0"/>
            <a:t> z</a:t>
          </a:r>
          <a:r>
            <a:rPr lang="cs-CZ" sz="2000" kern="1200" dirty="0" smtClean="0"/>
            <a:t>á</a:t>
          </a:r>
          <a:r>
            <a:rPr lang="en-US" sz="2000" kern="1200" dirty="0" err="1" smtClean="0"/>
            <a:t>nětu</a:t>
          </a:r>
          <a:r>
            <a:rPr lang="en-US" sz="2000" kern="1200" dirty="0" smtClean="0"/>
            <a:t>, </a:t>
          </a:r>
          <a:r>
            <a:rPr lang="en-US" sz="2000" kern="1200" dirty="0" err="1" smtClean="0"/>
            <a:t>zv</a:t>
          </a:r>
          <a:r>
            <a:rPr lang="cs-CZ" sz="2000" kern="1200" dirty="0" smtClean="0"/>
            <a:t>ý</a:t>
          </a:r>
          <a:r>
            <a:rPr lang="en-US" sz="2000" kern="1200" dirty="0" err="1" smtClean="0"/>
            <a:t>šen</a:t>
          </a:r>
          <a:r>
            <a:rPr lang="cs-CZ" sz="2000" kern="1200" dirty="0" smtClean="0"/>
            <a:t>á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citlivost</a:t>
          </a:r>
          <a:r>
            <a:rPr lang="cs-CZ" sz="2000" kern="1200" dirty="0" smtClean="0"/>
            <a:t> 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tussigenn</a:t>
          </a:r>
          <a:r>
            <a:rPr lang="cs-CZ" sz="2000" kern="1200" dirty="0" smtClean="0"/>
            <a:t>í</a:t>
          </a:r>
          <a:r>
            <a:rPr lang="en-US" sz="2000" kern="1200" dirty="0" err="1" smtClean="0"/>
            <a:t>ch</a:t>
          </a:r>
          <a:r>
            <a:rPr lang="cs-CZ" sz="2000" kern="1200" dirty="0" smtClean="0"/>
            <a:t> </a:t>
          </a:r>
          <a:r>
            <a:rPr lang="en-US" sz="2000" kern="1200" dirty="0" err="1" smtClean="0"/>
            <a:t>receptorů</a:t>
          </a:r>
          <a:r>
            <a:rPr lang="en-US" sz="2000" kern="1200" dirty="0" smtClean="0"/>
            <a:t> a </a:t>
          </a:r>
          <a:r>
            <a:rPr lang="en-US" sz="2000" kern="1200" dirty="0" err="1" smtClean="0"/>
            <a:t>produkce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hlenu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43–87 % p</a:t>
          </a:r>
          <a:r>
            <a:rPr lang="en-US" sz="2000" kern="1200" dirty="0" err="1" smtClean="0"/>
            <a:t>revalence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zvyšen</a:t>
          </a:r>
          <a:r>
            <a:rPr lang="cs-CZ" sz="2000" kern="1200" dirty="0" smtClean="0"/>
            <a:t>é</a:t>
          </a:r>
          <a:r>
            <a:rPr lang="en-US" sz="2000" kern="1200" dirty="0" smtClean="0"/>
            <a:t>ho </a:t>
          </a:r>
          <a:r>
            <a:rPr lang="cs-CZ" sz="2000" kern="1200" dirty="0" smtClean="0"/>
            <a:t>RI </a:t>
          </a:r>
          <a:r>
            <a:rPr lang="pl-PL" sz="2000" kern="1200" dirty="0" smtClean="0"/>
            <a:t>u pacientů s nekontrolovaným astmatem </a:t>
          </a:r>
          <a:r>
            <a:rPr lang="cs-CZ" sz="2000" b="1" kern="1200" dirty="0" smtClean="0"/>
            <a:t> </a:t>
          </a:r>
          <a:endParaRPr lang="en-US" sz="2000" kern="1200" dirty="0"/>
        </a:p>
      </dsp:txBody>
      <dsp:txXfrm rot="-5400000">
        <a:off x="4040841" y="3057724"/>
        <a:ext cx="7367006" cy="1314022"/>
      </dsp:txXfrm>
    </dsp:sp>
    <dsp:sp modelId="{A1EF2BD7-8AE0-4D6B-BAA8-8594C7A34154}">
      <dsp:nvSpPr>
        <dsp:cNvPr id="0" name=""/>
        <dsp:cNvSpPr/>
      </dsp:nvSpPr>
      <dsp:spPr>
        <a:xfrm>
          <a:off x="0" y="3004014"/>
          <a:ext cx="4040840" cy="1421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/>
            <a:t>Školní věk, dospívání</a:t>
          </a:r>
          <a:endParaRPr lang="en-US" sz="3200" kern="1200" dirty="0"/>
        </a:p>
      </dsp:txBody>
      <dsp:txXfrm>
        <a:off x="69389" y="3073403"/>
        <a:ext cx="3902062" cy="12826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A2185-F555-494C-B527-16504166C989}">
      <dsp:nvSpPr>
        <dsp:cNvPr id="0" name=""/>
        <dsp:cNvSpPr/>
      </dsp:nvSpPr>
      <dsp:spPr>
        <a:xfrm>
          <a:off x="0" y="0"/>
          <a:ext cx="8059240" cy="7823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Charakteristika</a:t>
          </a:r>
          <a:endParaRPr lang="en-US" sz="2800" b="1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38193" y="38193"/>
        <a:ext cx="7982854" cy="705992"/>
      </dsp:txXfrm>
    </dsp:sp>
    <dsp:sp modelId="{F0B0441C-A3D4-4B2C-8481-9512280DD2AE}">
      <dsp:nvSpPr>
        <dsp:cNvPr id="0" name=""/>
        <dsp:cNvSpPr/>
      </dsp:nvSpPr>
      <dsp:spPr>
        <a:xfrm>
          <a:off x="0" y="818769"/>
          <a:ext cx="10747947" cy="1715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247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Geneticky podmíněný  heterogenní syndrom</a:t>
          </a:r>
          <a:endParaRPr lang="en-US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Ultrastrukturální a funkční defekt řasinek (</a:t>
          </a:r>
          <a:r>
            <a:rPr lang="cs-CZ" sz="2000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dyskinese</a:t>
          </a: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x </a:t>
          </a:r>
          <a:r>
            <a:rPr lang="cs-CZ" sz="2000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imotilita</a:t>
          </a: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x </a:t>
          </a:r>
          <a:r>
            <a:rPr lang="cs-CZ" sz="2000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aplasie</a:t>
          </a: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Porucha </a:t>
          </a:r>
          <a:r>
            <a:rPr lang="cs-CZ" sz="2000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mukociliární</a:t>
          </a: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cs-CZ" sz="2000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clearance</a:t>
          </a:r>
          <a:endParaRPr lang="cs-CZ" sz="2000" kern="1200" dirty="0" smtClean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AR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Defekt proteinů ciliární matrix, ciliární membrány nebo podpůrného aparátu</a:t>
          </a:r>
        </a:p>
      </dsp:txBody>
      <dsp:txXfrm>
        <a:off x="0" y="818769"/>
        <a:ext cx="10747947" cy="17155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3AA388-4916-4FA8-8912-B0C6C8CD774F}">
      <dsp:nvSpPr>
        <dsp:cNvPr id="0" name=""/>
        <dsp:cNvSpPr/>
      </dsp:nvSpPr>
      <dsp:spPr>
        <a:xfrm>
          <a:off x="0" y="261136"/>
          <a:ext cx="10822898" cy="6681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Manifestace</a:t>
          </a:r>
          <a:endParaRPr lang="en-US" sz="2800" b="1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32615" y="293751"/>
        <a:ext cx="10757668" cy="602890"/>
      </dsp:txXfrm>
    </dsp:sp>
    <dsp:sp modelId="{6678069E-5DA1-4085-8957-FED1A64F3133}">
      <dsp:nvSpPr>
        <dsp:cNvPr id="0" name=""/>
        <dsp:cNvSpPr/>
      </dsp:nvSpPr>
      <dsp:spPr>
        <a:xfrm>
          <a:off x="0" y="824899"/>
          <a:ext cx="10822898" cy="1379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3627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Chronické </a:t>
          </a:r>
          <a:r>
            <a:rPr lang="cs-CZ" sz="2000" b="1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sinopulmonální</a:t>
          </a:r>
          <a:r>
            <a:rPr lang="cs-CZ" sz="20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infekce, chronická OMA ,</a:t>
          </a:r>
          <a:r>
            <a:rPr lang="cs-CZ" sz="2000" b="1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bronchiectasie</a:t>
          </a:r>
          <a:endParaRPr lang="en-US" sz="2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50% </a:t>
          </a:r>
          <a:r>
            <a:rPr lang="cs-CZ" sz="2000" b="1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situs</a:t>
          </a:r>
          <a:r>
            <a:rPr lang="cs-CZ" sz="20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cs-CZ" sz="2000" b="1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viscerum</a:t>
          </a:r>
          <a:r>
            <a:rPr lang="cs-CZ" sz="20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cs-CZ" sz="2000" b="1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inversus</a:t>
          </a:r>
          <a:r>
            <a:rPr lang="cs-CZ" sz="20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cs-CZ" sz="2000" b="1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totalis</a:t>
          </a:r>
          <a:r>
            <a:rPr lang="cs-CZ" sz="20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(SVT)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Kartagenův</a:t>
          </a:r>
          <a:r>
            <a:rPr lang="cs-CZ" sz="20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syndrom (SVI + nasální </a:t>
          </a:r>
          <a:r>
            <a:rPr lang="cs-CZ" sz="2000" b="1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polyposa</a:t>
          </a:r>
          <a:r>
            <a:rPr lang="cs-CZ" sz="20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+ </a:t>
          </a:r>
          <a:r>
            <a:rPr lang="cs-CZ" sz="2000" b="1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bronchiectasie</a:t>
          </a:r>
          <a:r>
            <a:rPr lang="cs-CZ" sz="1700" b="1" kern="1200" dirty="0" smtClean="0"/>
            <a:t>)</a:t>
          </a:r>
        </a:p>
      </dsp:txBody>
      <dsp:txXfrm>
        <a:off x="0" y="824899"/>
        <a:ext cx="10822898" cy="1379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A89FE-F5DB-450D-B038-9BF1E418C159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B1F8F-8A0B-496F-834C-058CDF874A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202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F4CE84-27C9-4250-86A9-302016159F5D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0363" y="711200"/>
            <a:ext cx="6138862" cy="34544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68800"/>
            <a:ext cx="5029200" cy="4064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131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200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1pPr>
            <a:lvl2pPr marL="742950" indent="-285750" defTabSz="76200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2pPr>
            <a:lvl3pPr marL="1143000" indent="-228600" defTabSz="76200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3pPr>
            <a:lvl4pPr marL="1600200" indent="-228600" defTabSz="76200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4pPr>
            <a:lvl5pPr marL="2057400" indent="-228600" defTabSz="76200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9pPr>
          </a:lstStyle>
          <a:p>
            <a:fld id="{C63238AD-22B8-4920-8154-16214175F0E6}" type="slidenum">
              <a:rPr lang="cs-CZ" altLang="en-US" sz="1000" b="0">
                <a:latin typeface="Times New Roman" panose="02020603050405020304" pitchFamily="18" charset="0"/>
              </a:rPr>
              <a:pPr/>
              <a:t>31</a:t>
            </a:fld>
            <a:endParaRPr lang="cs-CZ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2110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82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12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032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30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88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9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26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42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741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52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53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BBA0C-A4A0-45A6-83D1-FC3F0659EC77}" type="datetimeFigureOut">
              <a:rPr lang="cs-CZ" smtClean="0"/>
              <a:t>17.02.2018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9A4AC-2490-4E04-82FC-C686A7121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18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2.xml"/><Relationship Id="rId7" Type="http://schemas.openxmlformats.org/officeDocument/2006/relationships/hyperlink" Target="http://www.google.cz/url?sa=i&amp;rct=j&amp;q=&amp;esrc=s&amp;source=images&amp;cd=&amp;cad=rja&amp;uact=8&amp;ved=0ahUKEwiC8pCU19fPAhXFVhQKHZRlDnoQjRwIBw&amp;url=http://stomachacid-gerd.com/category/stomach-acid/page/149/&amp;bvm=bv.135475266,d.ZGg&amp;psig=AFQjCNFkU1BxvBc7Kv84uQ1XiiQ4qWeGoA&amp;ust=1476444369354288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3" Type="http://schemas.openxmlformats.org/officeDocument/2006/relationships/image" Target="../media/image7.jpe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2" Type="http://schemas.openxmlformats.org/officeDocument/2006/relationships/hyperlink" Target="https://www.google.cz/url?sa=i&amp;rct=j&amp;q=&amp;esrc=s&amp;source=images&amp;cd=&amp;cad=rja&amp;uact=8&amp;ved=0ahUKEwiwgrP909fPAhUF6RQKHQBMDzgQjRwIBw&amp;url=https://welkescience.wikispaces.com/Cilia+and+Flagella&amp;psig=AFQjCNEgRD9q1UbGhLalS5zfkE0RORB21A&amp;ust=1476443800254936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43025" y="2130426"/>
            <a:ext cx="9124950" cy="1470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en-US"/>
              <a:t>Primární a sekundární imunodeficience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en-US"/>
              <a:t>Jiří Litzman</a:t>
            </a:r>
          </a:p>
          <a:p>
            <a:r>
              <a:rPr lang="cs-CZ" altLang="en-US"/>
              <a:t>Ústav klinické imunologie a alergologie LF MU a FN  u sv. Anny v Brně.</a:t>
            </a:r>
          </a:p>
        </p:txBody>
      </p:sp>
    </p:spTree>
    <p:extLst>
      <p:ext uri="{BB962C8B-B14F-4D97-AF65-F5344CB8AC3E}">
        <p14:creationId xmlns:p14="http://schemas.microsoft.com/office/powerpoint/2010/main" val="308000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Typy imunodeficiencí podle postižené složky imunitního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74265"/>
            <a:ext cx="10515600" cy="4351338"/>
          </a:xfrm>
        </p:spPr>
        <p:txBody>
          <a:bodyPr/>
          <a:lstStyle/>
          <a:p>
            <a:r>
              <a:rPr lang="cs-CZ" dirty="0"/>
              <a:t>Deficit tvorby protilátek</a:t>
            </a:r>
          </a:p>
          <a:p>
            <a:r>
              <a:rPr lang="cs-CZ" dirty="0"/>
              <a:t>Abnormality počtu a funkce T-lymfocytů</a:t>
            </a:r>
          </a:p>
          <a:p>
            <a:r>
              <a:rPr lang="cs-CZ" dirty="0"/>
              <a:t>Poruchy komplementového systému</a:t>
            </a:r>
          </a:p>
          <a:p>
            <a:r>
              <a:rPr lang="cs-CZ" dirty="0"/>
              <a:t>Abnormality počtu a funkce buněk myeloidní řady</a:t>
            </a:r>
          </a:p>
          <a:p>
            <a:r>
              <a:rPr lang="cs-CZ" dirty="0"/>
              <a:t>Kombinované imunodeficity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25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609600"/>
            <a:ext cx="8610600" cy="1143000"/>
          </a:xfrm>
        </p:spPr>
        <p:txBody>
          <a:bodyPr/>
          <a:lstStyle/>
          <a:p>
            <a:pPr eaLnBrk="1" hangingPunct="1"/>
            <a:r>
              <a:rPr lang="en-GB" altLang="en-US" sz="3600"/>
              <a:t>Biologické funkce imunoglobulinových molekul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981200"/>
            <a:ext cx="8534400" cy="4114800"/>
          </a:xfrm>
        </p:spPr>
        <p:txBody>
          <a:bodyPr/>
          <a:lstStyle/>
          <a:p>
            <a:pPr eaLnBrk="1" hangingPunct="1"/>
            <a:r>
              <a:rPr lang="en-GB" altLang="en-US"/>
              <a:t>Aktivace komplementového systému (IgG, IgM)</a:t>
            </a:r>
          </a:p>
          <a:p>
            <a:pPr eaLnBrk="1" hangingPunct="1"/>
            <a:r>
              <a:rPr lang="en-GB" altLang="en-US"/>
              <a:t>Opsonizace (zejména IgG)</a:t>
            </a:r>
          </a:p>
          <a:p>
            <a:pPr eaLnBrk="1" hangingPunct="1"/>
            <a:r>
              <a:rPr lang="en-GB" altLang="en-US"/>
              <a:t>Neuralizace antigenů (IgG, IgA, IgM)</a:t>
            </a:r>
          </a:p>
          <a:p>
            <a:pPr eaLnBrk="1" hangingPunct="1"/>
            <a:r>
              <a:rPr lang="en-GB" altLang="en-US"/>
              <a:t>Zábrana adherence (IgA, IgG)</a:t>
            </a:r>
          </a:p>
          <a:p>
            <a:pPr eaLnBrk="1" hangingPunct="1"/>
            <a:r>
              <a:rPr lang="en-GB" altLang="en-US"/>
              <a:t>Aglutinace, precipitace (IgG, IgM)</a:t>
            </a:r>
          </a:p>
          <a:p>
            <a:pPr eaLnBrk="1" hangingPunct="1"/>
            <a:r>
              <a:rPr lang="en-GB" altLang="en-US"/>
              <a:t>Degranulace žírných buněk (IgE)</a:t>
            </a:r>
          </a:p>
          <a:p>
            <a:pPr eaLnBrk="1" hangingPunct="1"/>
            <a:r>
              <a:rPr lang="en-GB" altLang="en-US"/>
              <a:t>Imunoregulace (zejména IgG)</a:t>
            </a:r>
          </a:p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595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Protilátkové imunodeficience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Největší klinické obtíže dělá deficit </a:t>
            </a:r>
            <a:r>
              <a:rPr lang="cs-CZ" dirty="0" err="1"/>
              <a:t>IgG</a:t>
            </a:r>
            <a:r>
              <a:rPr lang="cs-CZ" dirty="0"/>
              <a:t>. Poruchy tvorby </a:t>
            </a:r>
            <a:r>
              <a:rPr lang="cs-CZ" dirty="0" err="1"/>
              <a:t>IgA</a:t>
            </a:r>
            <a:r>
              <a:rPr lang="cs-CZ" dirty="0"/>
              <a:t> a </a:t>
            </a:r>
            <a:r>
              <a:rPr lang="cs-CZ" dirty="0" err="1"/>
              <a:t>IgM</a:t>
            </a:r>
            <a:r>
              <a:rPr lang="cs-CZ" dirty="0"/>
              <a:t> nevedou k výrazným klinickým komplikacím.</a:t>
            </a:r>
          </a:p>
          <a:p>
            <a:r>
              <a:rPr lang="cs-CZ" dirty="0"/>
              <a:t>Nejčastěji postiženým systém je respirační trakt. Typický je výskyt bronchitid, pneumonií, sinusitid, otitid v dospělém věku. Dochází k rozvoji bronchiektázií.</a:t>
            </a:r>
          </a:p>
          <a:p>
            <a:r>
              <a:rPr lang="cs-CZ" dirty="0"/>
              <a:t>Příčinou infekcí jsou zejména opouzdřené bakterie – Haemophilus </a:t>
            </a:r>
            <a:r>
              <a:rPr lang="cs-CZ" dirty="0" err="1"/>
              <a:t>sp</a:t>
            </a:r>
            <a:r>
              <a:rPr lang="cs-CZ" dirty="0"/>
              <a:t>., </a:t>
            </a:r>
            <a:r>
              <a:rPr lang="cs-CZ" dirty="0" smtClean="0"/>
              <a:t>pneumokok</a:t>
            </a:r>
            <a:r>
              <a:rPr lang="cs-CZ" dirty="0"/>
              <a:t>, </a:t>
            </a:r>
            <a:r>
              <a:rPr lang="cs-CZ" dirty="0" smtClean="0"/>
              <a:t>stafylokok</a:t>
            </a:r>
            <a:r>
              <a:rPr lang="cs-CZ" dirty="0"/>
              <a:t>, případně další.</a:t>
            </a:r>
          </a:p>
          <a:p>
            <a:r>
              <a:rPr lang="cs-CZ" dirty="0"/>
              <a:t>Frekvence virových infekcí není nijak výrazně zvýšena. Výjimkou jsou enterovirové </a:t>
            </a:r>
            <a:r>
              <a:rPr lang="cs-CZ" dirty="0" smtClean="0"/>
              <a:t>encefalitidy </a:t>
            </a:r>
            <a:r>
              <a:rPr lang="cs-CZ" dirty="0"/>
              <a:t>u nemocných s těžkou poruchou tvorby protilátek.</a:t>
            </a:r>
          </a:p>
        </p:txBody>
      </p:sp>
    </p:spTree>
    <p:extLst>
      <p:ext uri="{BB962C8B-B14F-4D97-AF65-F5344CB8AC3E}">
        <p14:creationId xmlns:p14="http://schemas.microsoft.com/office/powerpoint/2010/main" val="183385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protilátkových imunodeficiencí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887" y="1825625"/>
            <a:ext cx="11203535" cy="4351338"/>
          </a:xfrm>
        </p:spPr>
        <p:txBody>
          <a:bodyPr>
            <a:normAutofit/>
          </a:bodyPr>
          <a:lstStyle/>
          <a:p>
            <a:r>
              <a:rPr lang="cs-CZ" dirty="0"/>
              <a:t>Sérové hladiny </a:t>
            </a:r>
            <a:r>
              <a:rPr lang="cs-CZ" dirty="0" err="1"/>
              <a:t>IgG</a:t>
            </a:r>
            <a:r>
              <a:rPr lang="cs-CZ" dirty="0"/>
              <a:t>, </a:t>
            </a:r>
            <a:r>
              <a:rPr lang="cs-CZ" dirty="0" err="1"/>
              <a:t>IgA</a:t>
            </a:r>
            <a:r>
              <a:rPr lang="cs-CZ" dirty="0"/>
              <a:t>, </a:t>
            </a:r>
            <a:r>
              <a:rPr lang="cs-CZ" dirty="0" err="1"/>
              <a:t>IgM</a:t>
            </a:r>
            <a:endParaRPr lang="cs-CZ" dirty="0"/>
          </a:p>
          <a:p>
            <a:r>
              <a:rPr lang="cs-CZ" dirty="0" smtClean="0"/>
              <a:t>Stanovení </a:t>
            </a:r>
            <a:r>
              <a:rPr lang="cs-CZ" dirty="0"/>
              <a:t>počtu B-lymfocytů (u řady onemocnění může být </a:t>
            </a:r>
            <a:r>
              <a:rPr lang="cs-CZ" dirty="0" smtClean="0"/>
              <a:t>normální !).</a:t>
            </a:r>
            <a:endParaRPr lang="cs-CZ" dirty="0"/>
          </a:p>
          <a:p>
            <a:r>
              <a:rPr lang="cs-CZ" dirty="0"/>
              <a:t>Vyšetření hladin protilátek proti tetanickému toxoidu, </a:t>
            </a:r>
            <a:r>
              <a:rPr lang="cs-CZ" dirty="0" smtClean="0"/>
              <a:t>pneumokokovému </a:t>
            </a:r>
            <a:r>
              <a:rPr lang="cs-CZ" dirty="0" err="1"/>
              <a:t>pouzdernému</a:t>
            </a:r>
            <a:r>
              <a:rPr lang="cs-CZ" dirty="0"/>
              <a:t> polysacharidu (PCP</a:t>
            </a:r>
            <a:r>
              <a:rPr lang="cs-CZ" dirty="0" smtClean="0"/>
              <a:t>).</a:t>
            </a:r>
            <a:endParaRPr lang="cs-CZ" dirty="0"/>
          </a:p>
          <a:p>
            <a:r>
              <a:rPr lang="cs-CZ" dirty="0"/>
              <a:t>Sledování specifické protilátkové odpovědi po vakcinaci proteinovým </a:t>
            </a:r>
            <a:r>
              <a:rPr lang="cs-CZ" dirty="0" smtClean="0"/>
              <a:t>(tetanický </a:t>
            </a:r>
            <a:r>
              <a:rPr lang="cs-CZ" dirty="0"/>
              <a:t>anatoxin) a polysacharidovým ( </a:t>
            </a:r>
            <a:r>
              <a:rPr lang="cs-CZ" dirty="0" smtClean="0"/>
              <a:t>např. </a:t>
            </a:r>
            <a:r>
              <a:rPr lang="cs-CZ" dirty="0"/>
              <a:t>vakcína proti </a:t>
            </a:r>
            <a:r>
              <a:rPr lang="cs-CZ" dirty="0" err="1"/>
              <a:t>Salmonelle</a:t>
            </a:r>
            <a:r>
              <a:rPr lang="cs-CZ" dirty="0"/>
              <a:t> </a:t>
            </a:r>
            <a:r>
              <a:rPr lang="cs-CZ" dirty="0" err="1"/>
              <a:t>typhi</a:t>
            </a:r>
            <a:r>
              <a:rPr lang="cs-CZ" dirty="0"/>
              <a:t>) </a:t>
            </a:r>
            <a:r>
              <a:rPr lang="cs-CZ" dirty="0" smtClean="0"/>
              <a:t>antigenům. </a:t>
            </a:r>
            <a:r>
              <a:rPr lang="cs-CZ" dirty="0"/>
              <a:t>Vyšetření před vakcinací a cca měsíc po vakcinaci.</a:t>
            </a:r>
          </a:p>
        </p:txBody>
      </p:sp>
    </p:spTree>
    <p:extLst>
      <p:ext uri="{BB962C8B-B14F-4D97-AF65-F5344CB8AC3E}">
        <p14:creationId xmlns:p14="http://schemas.microsoft.com/office/powerpoint/2010/main" val="393570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Nejdůležitější primární protilátkové imunodeficience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X-vázaná </a:t>
            </a:r>
            <a:r>
              <a:rPr lang="cs-CZ" dirty="0" err="1" smtClean="0"/>
              <a:t>agamaglobulinémie</a:t>
            </a:r>
            <a:r>
              <a:rPr lang="cs-CZ" dirty="0"/>
              <a:t>: postiženi jen chlapci, </a:t>
            </a:r>
            <a:r>
              <a:rPr lang="cs-CZ" dirty="0" smtClean="0"/>
              <a:t>manifestace </a:t>
            </a:r>
            <a:r>
              <a:rPr lang="cs-CZ" dirty="0"/>
              <a:t>po 6. měsíci věku</a:t>
            </a:r>
            <a:r>
              <a:rPr lang="cs-CZ" dirty="0" smtClean="0"/>
              <a:t>. Způsobeno mutací </a:t>
            </a:r>
            <a:r>
              <a:rPr lang="cs-CZ" dirty="0" err="1" smtClean="0"/>
              <a:t>Brutonovy</a:t>
            </a:r>
            <a:r>
              <a:rPr lang="cs-CZ" dirty="0" smtClean="0"/>
              <a:t> </a:t>
            </a:r>
            <a:r>
              <a:rPr lang="cs-CZ" dirty="0" err="1" smtClean="0"/>
              <a:t>tyrozinkinázy</a:t>
            </a:r>
            <a:endParaRPr lang="cs-CZ" dirty="0"/>
          </a:p>
          <a:p>
            <a:r>
              <a:rPr lang="cs-CZ" dirty="0"/>
              <a:t>Běžná variabilní imunodeficience (CVID). Postižena </a:t>
            </a:r>
            <a:r>
              <a:rPr lang="cs-CZ" dirty="0" smtClean="0"/>
              <a:t>jsou obě </a:t>
            </a:r>
            <a:r>
              <a:rPr lang="cs-CZ" dirty="0"/>
              <a:t>pohlaví. Začátek klinické manifestace v kterémkoliv věku. Časté autoimunitní (ITP, perniciosní anémie) a zánětlivé (</a:t>
            </a:r>
            <a:r>
              <a:rPr lang="cs-CZ" dirty="0" err="1"/>
              <a:t>granulomatózní</a:t>
            </a:r>
            <a:r>
              <a:rPr lang="cs-CZ" dirty="0"/>
              <a:t> postižení) komplikace</a:t>
            </a:r>
            <a:r>
              <a:rPr lang="cs-CZ" dirty="0" smtClean="0"/>
              <a:t>. Onemocnění zřejmě může být způsobeno mutací řady různých genů</a:t>
            </a:r>
            <a:endParaRPr lang="cs-CZ" dirty="0"/>
          </a:p>
          <a:p>
            <a:r>
              <a:rPr lang="cs-CZ" dirty="0"/>
              <a:t>Selektivní deficit </a:t>
            </a:r>
            <a:r>
              <a:rPr lang="cs-CZ" dirty="0" err="1"/>
              <a:t>IgA</a:t>
            </a:r>
            <a:r>
              <a:rPr lang="cs-CZ" dirty="0"/>
              <a:t> – prevalence cca 1:500. Často </a:t>
            </a:r>
            <a:r>
              <a:rPr lang="cs-CZ" dirty="0" smtClean="0"/>
              <a:t>klinicky </a:t>
            </a:r>
            <a:r>
              <a:rPr lang="cs-CZ" dirty="0"/>
              <a:t>němý. </a:t>
            </a:r>
            <a:r>
              <a:rPr lang="cs-CZ" dirty="0" err="1" smtClean="0"/>
              <a:t>Cave</a:t>
            </a:r>
            <a:r>
              <a:rPr lang="cs-CZ" dirty="0" smtClean="0"/>
              <a:t>: anti- </a:t>
            </a:r>
            <a:r>
              <a:rPr lang="cs-CZ" dirty="0" err="1"/>
              <a:t>IgA</a:t>
            </a:r>
            <a:r>
              <a:rPr lang="cs-CZ" dirty="0"/>
              <a:t> protilátky při podání krevních derivátů. Možnost progrese do CVID. </a:t>
            </a:r>
          </a:p>
        </p:txBody>
      </p:sp>
    </p:spTree>
    <p:extLst>
      <p:ext uri="{BB962C8B-B14F-4D97-AF65-F5344CB8AC3E}">
        <p14:creationId xmlns:p14="http://schemas.microsoft.com/office/powerpoint/2010/main" val="389734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095501" y="271464"/>
            <a:ext cx="7758113" cy="117633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GB" altLang="en-US" b="1"/>
              <a:t>Sekundární hypogamaglobulinémie</a:t>
            </a:r>
            <a:endParaRPr lang="en-GB" alt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1701" y="1828801"/>
            <a:ext cx="7762875" cy="418147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altLang="en-US" b="1" dirty="0" err="1"/>
              <a:t>Poruchy</a:t>
            </a:r>
            <a:r>
              <a:rPr lang="en-GB" altLang="en-US" b="1" dirty="0"/>
              <a:t> </a:t>
            </a:r>
            <a:r>
              <a:rPr lang="en-GB" altLang="en-US" b="1" dirty="0" err="1"/>
              <a:t>tvorby</a:t>
            </a:r>
            <a:r>
              <a:rPr lang="en-GB" altLang="en-US" b="1" dirty="0"/>
              <a:t> </a:t>
            </a:r>
            <a:r>
              <a:rPr lang="en-GB" altLang="en-US" b="1" dirty="0" err="1"/>
              <a:t>protilátek</a:t>
            </a:r>
            <a:endParaRPr lang="en-GB" altLang="en-US" b="1" dirty="0"/>
          </a:p>
          <a:p>
            <a:pPr lvl="1">
              <a:lnSpc>
                <a:spcPct val="90000"/>
              </a:lnSpc>
            </a:pPr>
            <a:r>
              <a:rPr lang="en-GB" altLang="en-US" b="1" dirty="0" err="1"/>
              <a:t>Chronická</a:t>
            </a:r>
            <a:r>
              <a:rPr lang="en-GB" altLang="en-US" b="1" dirty="0"/>
              <a:t> </a:t>
            </a:r>
            <a:r>
              <a:rPr lang="en-GB" altLang="en-US" b="1" dirty="0" err="1"/>
              <a:t>lymfatická</a:t>
            </a:r>
            <a:r>
              <a:rPr lang="en-GB" altLang="en-US" b="1" dirty="0"/>
              <a:t> </a:t>
            </a:r>
            <a:r>
              <a:rPr lang="en-GB" altLang="en-US" b="1" dirty="0" err="1"/>
              <a:t>leukémie</a:t>
            </a:r>
            <a:endParaRPr lang="en-GB" altLang="en-US" b="1" dirty="0"/>
          </a:p>
          <a:p>
            <a:pPr lvl="1">
              <a:lnSpc>
                <a:spcPct val="90000"/>
              </a:lnSpc>
            </a:pPr>
            <a:r>
              <a:rPr lang="en-GB" altLang="en-US" b="1" dirty="0" err="1"/>
              <a:t>Lymfomy</a:t>
            </a:r>
            <a:endParaRPr lang="en-GB" altLang="en-US" b="1" dirty="0"/>
          </a:p>
          <a:p>
            <a:pPr lvl="1">
              <a:lnSpc>
                <a:spcPct val="90000"/>
              </a:lnSpc>
            </a:pPr>
            <a:r>
              <a:rPr lang="en-GB" altLang="en-US" b="1" dirty="0" err="1"/>
              <a:t>Myelom</a:t>
            </a:r>
            <a:endParaRPr lang="cs-CZ" altLang="en-US" b="1" dirty="0"/>
          </a:p>
          <a:p>
            <a:pPr lvl="1">
              <a:lnSpc>
                <a:spcPct val="90000"/>
              </a:lnSpc>
            </a:pPr>
            <a:r>
              <a:rPr lang="cs-CZ" altLang="en-US" b="1" dirty="0"/>
              <a:t>Polékové </a:t>
            </a:r>
            <a:r>
              <a:rPr lang="cs-CZ" altLang="en-US" b="1" dirty="0" err="1"/>
              <a:t>hypogamaglobulinémie</a:t>
            </a:r>
            <a:endParaRPr lang="en-GB" altLang="en-US" b="1" dirty="0"/>
          </a:p>
          <a:p>
            <a:pPr>
              <a:lnSpc>
                <a:spcPct val="90000"/>
              </a:lnSpc>
            </a:pPr>
            <a:r>
              <a:rPr lang="en-GB" altLang="en-US" b="1" dirty="0" err="1"/>
              <a:t>Zvýšené</a:t>
            </a:r>
            <a:r>
              <a:rPr lang="en-GB" altLang="en-US" b="1" dirty="0"/>
              <a:t> </a:t>
            </a:r>
            <a:r>
              <a:rPr lang="en-GB" altLang="en-US" b="1" dirty="0" err="1"/>
              <a:t>ztráty</a:t>
            </a:r>
            <a:r>
              <a:rPr lang="en-GB" altLang="en-US" b="1" dirty="0"/>
              <a:t> </a:t>
            </a:r>
            <a:r>
              <a:rPr lang="en-GB" altLang="en-US" b="1" dirty="0" err="1"/>
              <a:t>imunoglobulinů</a:t>
            </a:r>
            <a:endParaRPr lang="en-GB" altLang="en-US" b="1" dirty="0"/>
          </a:p>
          <a:p>
            <a:pPr lvl="1">
              <a:lnSpc>
                <a:spcPct val="90000"/>
              </a:lnSpc>
            </a:pPr>
            <a:r>
              <a:rPr lang="en-GB" altLang="en-US" b="1" dirty="0" err="1"/>
              <a:t>Nefrotický</a:t>
            </a:r>
            <a:r>
              <a:rPr lang="en-GB" altLang="en-US" b="1" dirty="0"/>
              <a:t> </a:t>
            </a:r>
            <a:r>
              <a:rPr lang="en-GB" altLang="en-US" b="1" dirty="0" err="1"/>
              <a:t>syndrom</a:t>
            </a:r>
            <a:endParaRPr lang="en-GB" altLang="en-US" b="1" dirty="0"/>
          </a:p>
          <a:p>
            <a:pPr lvl="1"/>
            <a:r>
              <a:rPr lang="en-GB" altLang="en-US" b="1" dirty="0" err="1"/>
              <a:t>Exudativní</a:t>
            </a:r>
            <a:r>
              <a:rPr lang="en-GB" altLang="en-US" b="1" dirty="0"/>
              <a:t> </a:t>
            </a:r>
            <a:r>
              <a:rPr lang="en-GB" altLang="en-US" b="1" dirty="0" err="1"/>
              <a:t>enteropatie</a:t>
            </a:r>
            <a:r>
              <a:rPr lang="en-GB" altLang="en-US" b="1" dirty="0"/>
              <a:t> </a:t>
            </a:r>
            <a:r>
              <a:rPr lang="cs-CZ" altLang="en-US" b="1" dirty="0" smtClean="0"/>
              <a:t> - IBD, </a:t>
            </a:r>
            <a:r>
              <a:rPr lang="cs-CZ" altLang="en-US" b="1" dirty="0" err="1" smtClean="0"/>
              <a:t>celiakie</a:t>
            </a:r>
            <a:r>
              <a:rPr lang="cs-CZ" altLang="en-US" b="1" dirty="0" smtClean="0"/>
              <a:t>,</a:t>
            </a:r>
            <a:r>
              <a:rPr lang="en-GB" altLang="en-US" b="1" dirty="0"/>
              <a:t> </a:t>
            </a:r>
            <a:r>
              <a:rPr lang="cs-CZ" altLang="en-US" b="1" dirty="0" smtClean="0"/>
              <a:t>s</a:t>
            </a:r>
            <a:r>
              <a:rPr lang="en-GB" altLang="en-US" b="1" dirty="0" err="1" smtClean="0"/>
              <a:t>třevní</a:t>
            </a:r>
            <a:r>
              <a:rPr lang="en-GB" altLang="en-US" b="1" dirty="0" smtClean="0"/>
              <a:t> </a:t>
            </a:r>
            <a:r>
              <a:rPr lang="en-GB" altLang="en-US" b="1" dirty="0" err="1" smtClean="0"/>
              <a:t>lymfangiektázie</a:t>
            </a:r>
            <a:endParaRPr lang="cs-CZ" altLang="en-US" b="1" dirty="0" smtClean="0"/>
          </a:p>
          <a:p>
            <a:pPr lvl="1"/>
            <a:r>
              <a:rPr lang="cs-CZ" altLang="en-US" b="1" dirty="0" smtClean="0"/>
              <a:t>Těžký atopický ekzém</a:t>
            </a:r>
          </a:p>
          <a:p>
            <a:pPr lvl="1">
              <a:lnSpc>
                <a:spcPct val="90000"/>
              </a:lnSpc>
            </a:pPr>
            <a:r>
              <a:rPr lang="cs-CZ" altLang="en-US" b="1" dirty="0" smtClean="0"/>
              <a:t>Peritoneální dialýza</a:t>
            </a:r>
            <a:endParaRPr lang="en-GB" altLang="en-US" b="1" dirty="0"/>
          </a:p>
        </p:txBody>
      </p:sp>
    </p:spTree>
    <p:extLst>
      <p:ext uri="{BB962C8B-B14F-4D97-AF65-F5344CB8AC3E}">
        <p14:creationId xmlns:p14="http://schemas.microsoft.com/office/powerpoint/2010/main" val="44020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7300" y="271464"/>
            <a:ext cx="9677400" cy="1176337"/>
          </a:xfrm>
        </p:spPr>
        <p:txBody>
          <a:bodyPr/>
          <a:lstStyle/>
          <a:p>
            <a:r>
              <a:rPr lang="cs-CZ" altLang="cs-CZ"/>
              <a:t>Hypogamaglobulinemie u pacientů s CLL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3500" y="1677787"/>
            <a:ext cx="9525000" cy="41814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Při stanovení diagnózy je </a:t>
            </a:r>
            <a:r>
              <a:rPr lang="cs-CZ" altLang="cs-CZ" dirty="0" err="1"/>
              <a:t>hypogamaglobulinemie</a:t>
            </a:r>
            <a:r>
              <a:rPr lang="cs-CZ" altLang="cs-CZ" dirty="0"/>
              <a:t> </a:t>
            </a:r>
            <a:r>
              <a:rPr lang="cs-CZ" altLang="cs-CZ" dirty="0" smtClean="0"/>
              <a:t>prokazatelná </a:t>
            </a:r>
            <a:r>
              <a:rPr lang="cs-CZ" altLang="cs-CZ" dirty="0"/>
              <a:t>asi u 8% pacientů.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U </a:t>
            </a:r>
            <a:r>
              <a:rPr lang="cs-CZ" altLang="cs-CZ" dirty="0"/>
              <a:t>pacientů 7 let po stanovení diagnózy ji lze prokázat v 70%.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Není ovlivněna probíhající onkologickou léčbou.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Řada studií prokázala vztah mezi počtem infekcí </a:t>
            </a:r>
            <a:br>
              <a:rPr lang="cs-CZ" altLang="cs-CZ" dirty="0"/>
            </a:br>
            <a:r>
              <a:rPr lang="cs-CZ" altLang="cs-CZ" dirty="0"/>
              <a:t>a hladinou imunoglobulinů</a:t>
            </a:r>
            <a:r>
              <a:rPr lang="cs-CZ" altLang="cs-CZ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U nemocných s klinickou manifestací je indikována profylaktická antibiotická léčba nebo substituční imunoglobulinová léčba.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1433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Porucha tvorby protilátek u myelomu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Přítomnost </a:t>
            </a:r>
            <a:r>
              <a:rPr lang="cs-CZ" dirty="0" err="1" smtClean="0"/>
              <a:t>paraproteinu</a:t>
            </a:r>
            <a:r>
              <a:rPr lang="cs-CZ" dirty="0" smtClean="0"/>
              <a:t> </a:t>
            </a:r>
            <a:r>
              <a:rPr lang="cs-CZ" dirty="0" smtClean="0"/>
              <a:t>může vést k </a:t>
            </a:r>
            <a:r>
              <a:rPr lang="cs-CZ" dirty="0" err="1" smtClean="0"/>
              <a:t>hypergamaglobulnémii</a:t>
            </a:r>
            <a:r>
              <a:rPr lang="cs-CZ" dirty="0" smtClean="0"/>
              <a:t>.</a:t>
            </a:r>
          </a:p>
          <a:p>
            <a:r>
              <a:rPr lang="cs-CZ" dirty="0"/>
              <a:t> </a:t>
            </a:r>
            <a:r>
              <a:rPr lang="cs-CZ" dirty="0" smtClean="0"/>
              <a:t>Sníženy jsou ale hladiny specifických protilátek (včetně antimikrobiálních).</a:t>
            </a:r>
          </a:p>
          <a:p>
            <a:r>
              <a:rPr lang="cs-CZ" dirty="0" smtClean="0"/>
              <a:t>Následkem je často symptomatologie vycházející s humorálního imunodeficitu – zejména časté a komplikované respirační infekce.</a:t>
            </a:r>
          </a:p>
          <a:p>
            <a:r>
              <a:rPr lang="cs-CZ" dirty="0" smtClean="0"/>
              <a:t>Na imunodeficitu se může spolupodílet </a:t>
            </a:r>
            <a:r>
              <a:rPr lang="cs-CZ" dirty="0" err="1" smtClean="0"/>
              <a:t>granulocytopenie</a:t>
            </a:r>
            <a:r>
              <a:rPr lang="cs-CZ" dirty="0" smtClean="0"/>
              <a:t> a porucha funkce T-lymfocytů.</a:t>
            </a:r>
          </a:p>
          <a:p>
            <a:r>
              <a:rPr lang="cs-CZ" dirty="0" smtClean="0"/>
              <a:t>Při závažném průběhu je indikována substituční imunoglobulinová léčba.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42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1BC2CA-C0AE-4A68-87C9-B1EB68F9E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Hypogamaglobulinémie</a:t>
            </a:r>
            <a:r>
              <a:rPr lang="cs-CZ" dirty="0" smtClean="0"/>
              <a:t> při nefrotickém syndromu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D2964A-52C3-4BE4-B0D9-B783FFF1B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Výrazný je zejména pokles hladiny </a:t>
            </a:r>
            <a:r>
              <a:rPr lang="cs-CZ" dirty="0" err="1" smtClean="0"/>
              <a:t>IgG</a:t>
            </a:r>
            <a:r>
              <a:rPr lang="cs-CZ" dirty="0" smtClean="0"/>
              <a:t>, zatímco hladiny </a:t>
            </a:r>
            <a:r>
              <a:rPr lang="cs-CZ" dirty="0" err="1" smtClean="0"/>
              <a:t>IgA</a:t>
            </a:r>
            <a:r>
              <a:rPr lang="cs-CZ" dirty="0" smtClean="0"/>
              <a:t> a </a:t>
            </a:r>
            <a:r>
              <a:rPr lang="cs-CZ" dirty="0" err="1" smtClean="0"/>
              <a:t>IgM</a:t>
            </a:r>
            <a:r>
              <a:rPr lang="cs-CZ" dirty="0" smtClean="0"/>
              <a:t> jsou změněny minimálně.</a:t>
            </a:r>
          </a:p>
          <a:p>
            <a:r>
              <a:rPr lang="cs-CZ" dirty="0" smtClean="0"/>
              <a:t>Je zachována tvorba specifických </a:t>
            </a:r>
            <a:r>
              <a:rPr lang="cs-CZ" dirty="0" err="1" smtClean="0"/>
              <a:t>postvakcinačních</a:t>
            </a:r>
            <a:r>
              <a:rPr lang="cs-CZ" dirty="0" smtClean="0"/>
              <a:t> protilátek.</a:t>
            </a:r>
          </a:p>
          <a:p>
            <a:r>
              <a:rPr lang="cs-CZ" dirty="0"/>
              <a:t> </a:t>
            </a:r>
            <a:r>
              <a:rPr lang="cs-CZ" dirty="0" smtClean="0"/>
              <a:t>Vzhledem ke ztrátovému charakteru </a:t>
            </a:r>
            <a:r>
              <a:rPr lang="cs-CZ" dirty="0" err="1" smtClean="0"/>
              <a:t>hypogamaglobulinémie</a:t>
            </a:r>
            <a:r>
              <a:rPr lang="cs-CZ" dirty="0" smtClean="0"/>
              <a:t> není používána imunoglobulinová substituční léčba.</a:t>
            </a:r>
          </a:p>
          <a:p>
            <a:r>
              <a:rPr lang="cs-CZ" dirty="0" smtClean="0"/>
              <a:t>Na imunodeficitu se může spolupodílet deficit T-lymfocytů způsobený nedostatkem vitamínu D.</a:t>
            </a:r>
          </a:p>
          <a:p>
            <a:r>
              <a:rPr lang="cs-CZ" dirty="0" smtClean="0"/>
              <a:t>Pacienti mohou trpět opakovanými bakteriálními respiračními nebo močovými infekcemi, může se rozvinout i sepse.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023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Sekundární polékové  </a:t>
            </a:r>
            <a:r>
              <a:rPr lang="cs-CZ" dirty="0" err="1"/>
              <a:t>hypogamaglobulinémie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Anti CD20 monoklonální protilátky (</a:t>
            </a:r>
            <a:r>
              <a:rPr lang="cs-CZ" u="sng" dirty="0" err="1" smtClean="0"/>
              <a:t>rituximab</a:t>
            </a:r>
            <a:r>
              <a:rPr lang="cs-CZ" u="sng" dirty="0" smtClean="0"/>
              <a:t>)</a:t>
            </a:r>
          </a:p>
          <a:p>
            <a:r>
              <a:rPr lang="cs-CZ" u="sng" dirty="0" smtClean="0"/>
              <a:t>Glukokortikoidy</a:t>
            </a:r>
            <a:endParaRPr lang="cs-CZ" u="sng" dirty="0"/>
          </a:p>
          <a:p>
            <a:r>
              <a:rPr lang="cs-CZ" u="sng" dirty="0"/>
              <a:t>Další „klasická“ imunosupresiva – zejména </a:t>
            </a:r>
            <a:r>
              <a:rPr lang="cs-CZ" u="sng" dirty="0" err="1" smtClean="0"/>
              <a:t>metotrexat</a:t>
            </a:r>
            <a:r>
              <a:rPr lang="cs-CZ" u="sng" dirty="0" smtClean="0"/>
              <a:t>, azathioprin…. </a:t>
            </a:r>
          </a:p>
          <a:p>
            <a:r>
              <a:rPr lang="cs-CZ" dirty="0"/>
              <a:t>Další látky zasahující do vývoje B-lymfocytů (</a:t>
            </a:r>
            <a:r>
              <a:rPr lang="cs-CZ" dirty="0" err="1"/>
              <a:t>Ibrutimib</a:t>
            </a:r>
            <a:r>
              <a:rPr lang="cs-CZ" dirty="0" smtClean="0"/>
              <a:t>…)</a:t>
            </a:r>
            <a:endParaRPr lang="cs-CZ" dirty="0"/>
          </a:p>
          <a:p>
            <a:r>
              <a:rPr lang="cs-CZ" dirty="0" err="1" smtClean="0"/>
              <a:t>Sulfasalazin</a:t>
            </a:r>
            <a:r>
              <a:rPr lang="cs-CZ" dirty="0" smtClean="0"/>
              <a:t> (revmatologie, gastroenterologie)</a:t>
            </a:r>
            <a:endParaRPr lang="cs-CZ" dirty="0"/>
          </a:p>
          <a:p>
            <a:r>
              <a:rPr lang="cs-CZ" dirty="0"/>
              <a:t>Antiepileptika </a:t>
            </a:r>
            <a:r>
              <a:rPr lang="cs-CZ" dirty="0" smtClean="0"/>
              <a:t>(</a:t>
            </a:r>
            <a:r>
              <a:rPr lang="cs-CZ" dirty="0" err="1" smtClean="0"/>
              <a:t>karbamazepin</a:t>
            </a:r>
            <a:r>
              <a:rPr lang="cs-CZ" dirty="0"/>
              <a:t>, </a:t>
            </a:r>
            <a:r>
              <a:rPr lang="cs-CZ" dirty="0" err="1" smtClean="0"/>
              <a:t>fenytoin</a:t>
            </a:r>
            <a:r>
              <a:rPr lang="cs-CZ" dirty="0"/>
              <a:t>)</a:t>
            </a:r>
          </a:p>
          <a:p>
            <a:r>
              <a:rPr lang="cs-CZ" dirty="0" err="1" smtClean="0"/>
              <a:t>Penicilamin</a:t>
            </a:r>
            <a:r>
              <a:rPr lang="cs-CZ" dirty="0" smtClean="0"/>
              <a:t> (</a:t>
            </a:r>
            <a:r>
              <a:rPr lang="cs-CZ" dirty="0" err="1" smtClean="0"/>
              <a:t>gastroentrologie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err="1" smtClean="0"/>
              <a:t>Kaptopril</a:t>
            </a:r>
            <a:r>
              <a:rPr lang="cs-CZ" dirty="0" smtClean="0"/>
              <a:t> (antihypertenzivum)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20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743201" y="331789"/>
            <a:ext cx="66659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b="1">
                <a:solidFill>
                  <a:schemeClr val="accent2"/>
                </a:solidFill>
              </a:rPr>
              <a:t>Poruchy imunitního systému</a:t>
            </a:r>
            <a:endParaRPr lang="cs-CZ" altLang="cs-CZ" sz="2400" b="1">
              <a:solidFill>
                <a:schemeClr val="accent2"/>
              </a:solidFill>
            </a:endParaRPr>
          </a:p>
        </p:txBody>
      </p:sp>
      <p:sp>
        <p:nvSpPr>
          <p:cNvPr id="5123" name="Oval 3"/>
          <p:cNvSpPr>
            <a:spLocks noChangeArrowheads="1"/>
          </p:cNvSpPr>
          <p:nvPr/>
        </p:nvSpPr>
        <p:spPr bwMode="auto">
          <a:xfrm>
            <a:off x="4572000" y="2895600"/>
            <a:ext cx="2819400" cy="2819400"/>
          </a:xfrm>
          <a:prstGeom prst="ellipse">
            <a:avLst/>
          </a:prstGeom>
          <a:noFill/>
          <a:ln w="38100">
            <a:solidFill>
              <a:srgbClr val="99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cs-CZ" sz="3000">
              <a:solidFill>
                <a:srgbClr val="99FF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5638800" y="1447800"/>
            <a:ext cx="2743200" cy="2743200"/>
          </a:xfrm>
          <a:prstGeom prst="ellipse">
            <a:avLst/>
          </a:prstGeom>
          <a:noFill/>
          <a:ln w="38100">
            <a:solidFill>
              <a:srgbClr val="00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cs-CZ" sz="30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3581400" y="1447800"/>
            <a:ext cx="2743200" cy="2743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cs-CZ" sz="2400">
              <a:solidFill>
                <a:srgbClr val="00CC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864451" y="4343401"/>
            <a:ext cx="23106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99FF66"/>
                </a:solidFill>
              </a:rPr>
              <a:t>AUTOIMUNITA</a:t>
            </a:r>
            <a:endParaRPr lang="cs-CZ" altLang="cs-CZ" sz="2400" b="1" dirty="0">
              <a:solidFill>
                <a:srgbClr val="FF9900"/>
              </a:solidFill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441700" y="2047979"/>
            <a:ext cx="2336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Tahoma" panose="020B0604030504040204" pitchFamily="34" charset="0"/>
              </a:rPr>
              <a:t>IMMUNO-</a:t>
            </a:r>
            <a:br>
              <a:rPr lang="cs-CZ" altLang="cs-CZ" sz="2400" b="1" dirty="0">
                <a:latin typeface="Tahoma" panose="020B0604030504040204" pitchFamily="34" charset="0"/>
              </a:rPr>
            </a:br>
            <a:r>
              <a:rPr lang="cs-CZ" altLang="cs-CZ" sz="2400" b="1" dirty="0">
                <a:latin typeface="Tahoma" panose="020B0604030504040204" pitchFamily="34" charset="0"/>
              </a:rPr>
              <a:t>DEFICIENCE</a:t>
            </a:r>
            <a:endParaRPr lang="cs-CZ" altLang="cs-CZ" sz="3000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654293" y="2221033"/>
            <a:ext cx="1550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00CCFF"/>
                </a:solidFill>
                <a:latin typeface="Tahoma" panose="020B0604030504040204" pitchFamily="34" charset="0"/>
              </a:rPr>
              <a:t>ALERGIE</a:t>
            </a:r>
            <a:endParaRPr lang="cs-CZ" altLang="cs-CZ" sz="30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7871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Neutrofilní granulocyty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Nejdůležitější buňky zapojené do nespecifické celulární imunity namířené proti mikrobům:</a:t>
            </a:r>
          </a:p>
          <a:p>
            <a:pPr lvl="1"/>
            <a:r>
              <a:rPr lang="cs-CZ" dirty="0" smtClean="0"/>
              <a:t>Jsou nejčetnějšími leukocyty periferní krve</a:t>
            </a:r>
          </a:p>
          <a:p>
            <a:pPr lvl="1"/>
            <a:r>
              <a:rPr lang="cs-CZ" dirty="0" smtClean="0"/>
              <a:t>Mají výbornou schopnost pronikat do postižených tkání</a:t>
            </a:r>
          </a:p>
          <a:p>
            <a:pPr lvl="1"/>
            <a:r>
              <a:rPr lang="cs-CZ" dirty="0" smtClean="0"/>
              <a:t>Mají řadu mechanismů schopných zabíjet baktérie a plísně</a:t>
            </a:r>
            <a:endParaRPr lang="cs-CZ" dirty="0"/>
          </a:p>
          <a:p>
            <a:r>
              <a:rPr lang="cs-CZ" dirty="0" smtClean="0"/>
              <a:t>Jsou i významnými producenty prozánětlivých </a:t>
            </a:r>
            <a:r>
              <a:rPr lang="cs-CZ" dirty="0" err="1" smtClean="0"/>
              <a:t>cytokinů</a:t>
            </a:r>
            <a:r>
              <a:rPr lang="cs-CZ" dirty="0" smtClean="0"/>
              <a:t> v časných fázích zánětu.</a:t>
            </a:r>
          </a:p>
        </p:txBody>
      </p:sp>
    </p:spTree>
    <p:extLst>
      <p:ext uri="{BB962C8B-B14F-4D97-AF65-F5344CB8AC3E}">
        <p14:creationId xmlns:p14="http://schemas.microsoft.com/office/powerpoint/2010/main" val="222021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Poruchy počtu a funkce granulocytů  – klinická manifestace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Granulocytopenie</a:t>
            </a:r>
            <a:r>
              <a:rPr lang="cs-CZ" dirty="0"/>
              <a:t> - Především nekrotizující záněty </a:t>
            </a:r>
            <a:r>
              <a:rPr lang="cs-CZ" dirty="0" smtClean="0"/>
              <a:t>sliznic. Nejčastěji postižení v oblasti úst (gingivitida, tonsilitida), konečníku, genitálu. Teploty.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(Získané) funkční </a:t>
            </a:r>
            <a:r>
              <a:rPr lang="cs-CZ" dirty="0"/>
              <a:t>poruchy </a:t>
            </a:r>
            <a:r>
              <a:rPr lang="cs-CZ" dirty="0" smtClean="0"/>
              <a:t>granulocytů </a:t>
            </a:r>
            <a:r>
              <a:rPr lang="cs-CZ" dirty="0"/>
              <a:t>– </a:t>
            </a:r>
            <a:r>
              <a:rPr lang="cs-CZ" dirty="0" err="1"/>
              <a:t>stafylokové</a:t>
            </a:r>
            <a:r>
              <a:rPr lang="cs-CZ" dirty="0"/>
              <a:t> pyodermie, flegmóny. Infekce opouzdřenými bakteriemi. </a:t>
            </a:r>
          </a:p>
          <a:p>
            <a:endParaRPr lang="cs-CZ" dirty="0"/>
          </a:p>
          <a:p>
            <a:r>
              <a:rPr lang="cs-CZ" dirty="0"/>
              <a:t>Primární </a:t>
            </a:r>
            <a:r>
              <a:rPr lang="cs-CZ" dirty="0" smtClean="0"/>
              <a:t>poruchy funkce </a:t>
            </a:r>
            <a:r>
              <a:rPr lang="cs-CZ" dirty="0"/>
              <a:t>granulocytů – sklon k tvorbě abscesů, bakteriální i mykotické infekce.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631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</a:t>
            </a:r>
            <a:r>
              <a:rPr lang="cs-CZ" dirty="0" err="1" smtClean="0"/>
              <a:t>neutropenie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Lehká </a:t>
            </a:r>
            <a:r>
              <a:rPr lang="cs-CZ" dirty="0" err="1" smtClean="0"/>
              <a:t>neutropenie</a:t>
            </a:r>
            <a:r>
              <a:rPr lang="cs-CZ" dirty="0" smtClean="0"/>
              <a:t> &lt;1500 a &gt;1000 </a:t>
            </a:r>
            <a:r>
              <a:rPr lang="cs-CZ" dirty="0"/>
              <a:t>buněk/ </a:t>
            </a:r>
            <a:r>
              <a:rPr lang="cs-CZ" dirty="0" smtClean="0">
                <a:latin typeface="Symbol" panose="05050102010706020507" pitchFamily="18" charset="2"/>
              </a:rPr>
              <a:t>m</a:t>
            </a:r>
            <a:r>
              <a:rPr lang="cs-CZ" dirty="0" smtClean="0"/>
              <a:t>l</a:t>
            </a:r>
          </a:p>
          <a:p>
            <a:r>
              <a:rPr lang="cs-CZ" dirty="0" smtClean="0"/>
              <a:t>Středně těžká  </a:t>
            </a:r>
            <a:r>
              <a:rPr lang="cs-CZ" dirty="0" err="1" smtClean="0"/>
              <a:t>neutropenie</a:t>
            </a:r>
            <a:r>
              <a:rPr lang="cs-CZ" dirty="0" smtClean="0"/>
              <a:t> &gt;500 a &lt;1000 </a:t>
            </a:r>
            <a:r>
              <a:rPr lang="cs-CZ" dirty="0"/>
              <a:t>buněk/ </a:t>
            </a:r>
            <a:r>
              <a:rPr lang="cs-CZ" dirty="0">
                <a:latin typeface="Symbol" panose="05050102010706020507" pitchFamily="18" charset="2"/>
              </a:rPr>
              <a:t>m</a:t>
            </a:r>
            <a:r>
              <a:rPr lang="cs-CZ" dirty="0"/>
              <a:t>l</a:t>
            </a:r>
          </a:p>
          <a:p>
            <a:r>
              <a:rPr lang="cs-CZ" dirty="0" smtClean="0"/>
              <a:t>Těžká </a:t>
            </a:r>
            <a:r>
              <a:rPr lang="cs-CZ" dirty="0" err="1" smtClean="0"/>
              <a:t>neutropenie</a:t>
            </a:r>
            <a:r>
              <a:rPr lang="cs-CZ" dirty="0" smtClean="0"/>
              <a:t> &lt;500 </a:t>
            </a:r>
            <a:r>
              <a:rPr lang="cs-CZ" dirty="0"/>
              <a:t>buněk/ </a:t>
            </a:r>
            <a:r>
              <a:rPr lang="cs-CZ" dirty="0" smtClean="0">
                <a:latin typeface="Symbol" panose="05050102010706020507" pitchFamily="18" charset="2"/>
              </a:rPr>
              <a:t>m</a:t>
            </a:r>
            <a:r>
              <a:rPr lang="cs-CZ" dirty="0" smtClean="0"/>
              <a:t>l</a:t>
            </a:r>
          </a:p>
          <a:p>
            <a:r>
              <a:rPr lang="cs-CZ" dirty="0" err="1" smtClean="0"/>
              <a:t>Agranulocytóza</a:t>
            </a:r>
            <a:r>
              <a:rPr lang="cs-CZ" dirty="0" smtClean="0"/>
              <a:t> obvykle definována poklesem počtu  granulocytů </a:t>
            </a:r>
            <a:r>
              <a:rPr lang="cs-CZ" dirty="0"/>
              <a:t>pod </a:t>
            </a:r>
            <a:r>
              <a:rPr lang="cs-CZ" dirty="0" smtClean="0"/>
              <a:t>&lt;200 </a:t>
            </a:r>
            <a:r>
              <a:rPr lang="cs-CZ" dirty="0"/>
              <a:t>buněk/ </a:t>
            </a:r>
            <a:r>
              <a:rPr lang="cs-CZ" dirty="0" smtClean="0">
                <a:latin typeface="Symbol" panose="05050102010706020507" pitchFamily="18" charset="2"/>
              </a:rPr>
              <a:t>m</a:t>
            </a:r>
            <a:r>
              <a:rPr lang="cs-CZ" dirty="0" smtClean="0"/>
              <a:t>l (ale existují i jiné definice!)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Chronická </a:t>
            </a:r>
            <a:r>
              <a:rPr lang="cs-CZ" dirty="0" err="1" smtClean="0"/>
              <a:t>neutropenie</a:t>
            </a:r>
            <a:r>
              <a:rPr lang="cs-CZ" dirty="0" smtClean="0"/>
              <a:t> – trvá &gt; 3 měsíce.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566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</a:t>
            </a:r>
            <a:r>
              <a:rPr lang="cs-CZ" dirty="0" err="1" smtClean="0"/>
              <a:t>neutropenie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Chemikálie (DDT)</a:t>
            </a:r>
            <a:endParaRPr lang="cs-CZ" dirty="0"/>
          </a:p>
          <a:p>
            <a:r>
              <a:rPr lang="cs-CZ" dirty="0" smtClean="0"/>
              <a:t>Onemocnění postihující kostní dřeň( např. malignity)</a:t>
            </a:r>
            <a:endParaRPr lang="cs-CZ" dirty="0"/>
          </a:p>
          <a:p>
            <a:r>
              <a:rPr lang="cs-CZ" dirty="0" smtClean="0"/>
              <a:t>Závažné infekce</a:t>
            </a:r>
            <a:endParaRPr lang="cs-CZ" dirty="0"/>
          </a:p>
          <a:p>
            <a:r>
              <a:rPr lang="cs-CZ" dirty="0" smtClean="0"/>
              <a:t>Radiace</a:t>
            </a:r>
            <a:endParaRPr lang="cs-CZ" dirty="0"/>
          </a:p>
          <a:p>
            <a:r>
              <a:rPr lang="cs-CZ" dirty="0" smtClean="0"/>
              <a:t>Autoimunitní choroby ( SLE)</a:t>
            </a:r>
            <a:endParaRPr lang="cs-CZ" dirty="0"/>
          </a:p>
          <a:p>
            <a:r>
              <a:rPr lang="cs-CZ" dirty="0" smtClean="0"/>
              <a:t>Poruchy výživy – nízké hladiny B-12, </a:t>
            </a:r>
            <a:r>
              <a:rPr lang="cs-CZ" dirty="0" err="1" smtClean="0"/>
              <a:t>folátů</a:t>
            </a:r>
            <a:r>
              <a:rPr lang="cs-CZ" dirty="0" smtClean="0"/>
              <a:t>, </a:t>
            </a:r>
          </a:p>
          <a:p>
            <a:r>
              <a:rPr lang="cs-CZ" dirty="0" smtClean="0"/>
              <a:t>Cytostatika</a:t>
            </a:r>
          </a:p>
          <a:p>
            <a:r>
              <a:rPr lang="cs-CZ" dirty="0" smtClean="0"/>
              <a:t>Řada dalších léků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51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Polékové </a:t>
            </a:r>
            <a:r>
              <a:rPr lang="cs-CZ" dirty="0" err="1" smtClean="0"/>
              <a:t>neutropenie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Idosynkratické</a:t>
            </a:r>
            <a:r>
              <a:rPr lang="cs-CZ" dirty="0" smtClean="0"/>
              <a:t> – nepředvídatelné, nezávislé na dávce. Nejčastěji se jedná o imunologický mechanismus ( II, případně IV typ přecitlivělosti), případně toxický při metabolických abnormalitách. Mohou být velmi závažné. Jedná se o typ B nežádoucího účinku léku.</a:t>
            </a:r>
          </a:p>
          <a:p>
            <a:r>
              <a:rPr lang="cs-CZ" dirty="0" smtClean="0"/>
              <a:t>Toxické – jsou </a:t>
            </a:r>
            <a:r>
              <a:rPr lang="cs-CZ" dirty="0" err="1" smtClean="0"/>
              <a:t>predikovatelné</a:t>
            </a:r>
            <a:r>
              <a:rPr lang="cs-CZ" dirty="0" smtClean="0"/>
              <a:t>, u konkrétního léku relativně časté, poměrně lehké. Jedná se o typ A nežádoucího účinku léku.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0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</a:t>
            </a:r>
            <a:r>
              <a:rPr lang="cs-CZ" dirty="0" err="1" smtClean="0"/>
              <a:t>neutropenie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odhadováno, že asi 70% získaných </a:t>
            </a:r>
            <a:r>
              <a:rPr lang="cs-CZ" dirty="0" err="1" smtClean="0"/>
              <a:t>agranulocytóz</a:t>
            </a:r>
            <a:r>
              <a:rPr lang="cs-CZ" dirty="0" smtClean="0"/>
              <a:t> je způsobeno léky</a:t>
            </a:r>
            <a:endParaRPr lang="cs-CZ" dirty="0"/>
          </a:p>
          <a:p>
            <a:r>
              <a:rPr lang="cs-CZ" dirty="0" smtClean="0"/>
              <a:t>Spektrum je velmi široké. Mezi nejdůležitější bývají uváděny:</a:t>
            </a:r>
          </a:p>
          <a:p>
            <a:pPr lvl="1"/>
            <a:r>
              <a:rPr lang="cs-CZ" dirty="0" smtClean="0"/>
              <a:t>Protizánětlivé léčky: </a:t>
            </a:r>
            <a:r>
              <a:rPr lang="cs-CZ" dirty="0" err="1" smtClean="0"/>
              <a:t>sulfasalazin</a:t>
            </a:r>
            <a:r>
              <a:rPr lang="cs-CZ" dirty="0" smtClean="0"/>
              <a:t>, nesteroidní antiflogistika</a:t>
            </a:r>
            <a:endParaRPr lang="cs-CZ" dirty="0"/>
          </a:p>
          <a:p>
            <a:pPr lvl="1"/>
            <a:r>
              <a:rPr lang="cs-CZ" dirty="0" smtClean="0"/>
              <a:t>Antibiotika</a:t>
            </a:r>
          </a:p>
          <a:p>
            <a:pPr lvl="1"/>
            <a:r>
              <a:rPr lang="cs-CZ" dirty="0" err="1" smtClean="0"/>
              <a:t>Carbimazol</a:t>
            </a:r>
            <a:r>
              <a:rPr lang="cs-CZ" dirty="0" smtClean="0"/>
              <a:t> ( lék hypotyreózy)</a:t>
            </a:r>
            <a:endParaRPr lang="cs-CZ" dirty="0"/>
          </a:p>
          <a:p>
            <a:pPr lvl="1"/>
            <a:r>
              <a:rPr lang="cs-CZ" dirty="0" smtClean="0"/>
              <a:t>Antipsychotika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372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</a:t>
            </a:r>
            <a:r>
              <a:rPr lang="cs-CZ" dirty="0" err="1"/>
              <a:t>g</a:t>
            </a:r>
            <a:r>
              <a:rPr lang="cs-CZ" dirty="0" err="1" smtClean="0"/>
              <a:t>ranulocytopenie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Kostmannům</a:t>
            </a:r>
            <a:r>
              <a:rPr lang="cs-CZ" dirty="0"/>
              <a:t> syndrom – vrozená těžká </a:t>
            </a:r>
            <a:r>
              <a:rPr lang="cs-CZ" dirty="0" err="1" smtClean="0"/>
              <a:t>granulocytopenie</a:t>
            </a:r>
            <a:endParaRPr lang="cs-CZ" dirty="0"/>
          </a:p>
          <a:p>
            <a:r>
              <a:rPr lang="cs-CZ" dirty="0"/>
              <a:t>Cyklická </a:t>
            </a:r>
            <a:r>
              <a:rPr lang="cs-CZ" dirty="0" err="1"/>
              <a:t>granulocytopenie</a:t>
            </a:r>
            <a:endParaRPr lang="cs-CZ" dirty="0"/>
          </a:p>
          <a:p>
            <a:r>
              <a:rPr lang="cs-CZ" dirty="0"/>
              <a:t>Řada dalších komplexních vrozených onemocnění doprovázených </a:t>
            </a:r>
            <a:r>
              <a:rPr lang="cs-CZ" dirty="0" err="1"/>
              <a:t>granulocytopenií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26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altLang="en-US"/>
              <a:t>Kostmannův syndrom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dirty="0"/>
              <a:t>Těžká vrozená </a:t>
            </a:r>
            <a:r>
              <a:rPr lang="cs-CZ" altLang="en-US" dirty="0" err="1"/>
              <a:t>aganulocytóza</a:t>
            </a:r>
            <a:endParaRPr lang="cs-CZ" altLang="en-US" dirty="0"/>
          </a:p>
          <a:p>
            <a:r>
              <a:rPr lang="cs-CZ" altLang="en-US" dirty="0"/>
              <a:t>Zástava vyzrávání na úrovni </a:t>
            </a:r>
            <a:r>
              <a:rPr lang="cs-CZ" altLang="en-US" dirty="0" err="1"/>
              <a:t>promyelocytů</a:t>
            </a:r>
            <a:r>
              <a:rPr lang="cs-CZ" altLang="en-US" dirty="0"/>
              <a:t> a myelocytů</a:t>
            </a:r>
          </a:p>
          <a:p>
            <a:r>
              <a:rPr lang="cs-CZ" altLang="en-US" dirty="0"/>
              <a:t>V periferní krvi &lt;200 </a:t>
            </a:r>
            <a:r>
              <a:rPr lang="cs-CZ" altLang="en-US" dirty="0" err="1"/>
              <a:t>neutrofilů</a:t>
            </a:r>
            <a:r>
              <a:rPr lang="cs-CZ" altLang="en-US" dirty="0"/>
              <a:t>/</a:t>
            </a:r>
            <a:r>
              <a:rPr lang="cs-CZ" altLang="en-US" dirty="0">
                <a:latin typeface="Symbol" panose="05050102010706020507" pitchFamily="18" charset="2"/>
              </a:rPr>
              <a:t>m</a:t>
            </a:r>
            <a:r>
              <a:rPr lang="cs-CZ" altLang="en-US" dirty="0"/>
              <a:t>l</a:t>
            </a:r>
          </a:p>
          <a:p>
            <a:r>
              <a:rPr lang="cs-CZ" altLang="en-US" dirty="0"/>
              <a:t>Nekrotizující záněty kůže a sliznic</a:t>
            </a:r>
          </a:p>
          <a:p>
            <a:r>
              <a:rPr lang="cs-CZ" altLang="en-US" dirty="0"/>
              <a:t>Genetická příčina: </a:t>
            </a:r>
            <a:r>
              <a:rPr lang="cs-CZ" altLang="en-US" dirty="0" smtClean="0"/>
              <a:t>nejčastěji mutace </a:t>
            </a:r>
            <a:r>
              <a:rPr lang="cs-CZ" altLang="en-US" dirty="0"/>
              <a:t>genu pro </a:t>
            </a:r>
            <a:r>
              <a:rPr lang="cs-CZ" altLang="en-US" dirty="0" err="1"/>
              <a:t>leukocytární</a:t>
            </a:r>
            <a:r>
              <a:rPr lang="cs-CZ" altLang="en-US" dirty="0"/>
              <a:t> </a:t>
            </a:r>
            <a:r>
              <a:rPr lang="cs-CZ" altLang="en-US" dirty="0" err="1"/>
              <a:t>elastázu</a:t>
            </a:r>
            <a:r>
              <a:rPr lang="cs-CZ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025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/>
              <a:t>Cyklická granulocytopenie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500" y="2057401"/>
            <a:ext cx="8839200" cy="418147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altLang="en-US" dirty="0"/>
              <a:t>Nekrotizující  a </a:t>
            </a:r>
            <a:r>
              <a:rPr lang="cs-CZ" altLang="en-US" dirty="0" err="1"/>
              <a:t>ulcerující</a:t>
            </a:r>
            <a:r>
              <a:rPr lang="cs-CZ" altLang="en-US" dirty="0"/>
              <a:t> záněty sliznic a kůže doprovázené horečkami.</a:t>
            </a:r>
          </a:p>
          <a:p>
            <a:pPr>
              <a:lnSpc>
                <a:spcPct val="120000"/>
              </a:lnSpc>
            </a:pPr>
            <a:r>
              <a:rPr lang="cs-CZ" altLang="en-US" dirty="0"/>
              <a:t>Ataky se cyklicky  opakují  zhruba po 3 týdnech.</a:t>
            </a:r>
          </a:p>
          <a:p>
            <a:pPr>
              <a:lnSpc>
                <a:spcPct val="120000"/>
              </a:lnSpc>
            </a:pPr>
            <a:r>
              <a:rPr lang="cs-CZ" altLang="en-US" dirty="0"/>
              <a:t>Příčinou je </a:t>
            </a:r>
            <a:r>
              <a:rPr lang="cs-CZ" altLang="en-US" dirty="0" smtClean="0"/>
              <a:t>často mutace </a:t>
            </a:r>
            <a:r>
              <a:rPr lang="cs-CZ" altLang="en-US" dirty="0"/>
              <a:t>genu pro </a:t>
            </a:r>
            <a:r>
              <a:rPr lang="cs-CZ" altLang="en-US" dirty="0" err="1"/>
              <a:t>granulocytární</a:t>
            </a:r>
            <a:r>
              <a:rPr lang="cs-CZ" altLang="en-US" dirty="0"/>
              <a:t> </a:t>
            </a:r>
            <a:r>
              <a:rPr lang="cs-CZ" altLang="en-US" dirty="0" err="1" smtClean="0"/>
              <a:t>elastázu</a:t>
            </a:r>
            <a:r>
              <a:rPr lang="cs-CZ" altLang="en-US" dirty="0" smtClean="0"/>
              <a:t>.</a:t>
            </a:r>
            <a:endParaRPr lang="cs-CZ" altLang="en-US" dirty="0"/>
          </a:p>
          <a:p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84971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180B2-FDE5-4AFF-AA78-33FE0BA12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poruchy funkce granulocytů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086881-4770-4E37-BC37-655A1520C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Chronická </a:t>
            </a:r>
            <a:r>
              <a:rPr lang="cs-CZ" b="1" dirty="0" err="1" smtClean="0"/>
              <a:t>granulomatózní</a:t>
            </a:r>
            <a:r>
              <a:rPr lang="cs-CZ" b="1" dirty="0" smtClean="0"/>
              <a:t> </a:t>
            </a:r>
            <a:r>
              <a:rPr lang="cs-CZ" b="1" dirty="0"/>
              <a:t>choroba </a:t>
            </a:r>
            <a:r>
              <a:rPr lang="cs-CZ" dirty="0"/>
              <a:t>– porucha tvorby reaktivních metabolitů kyslíku, mutace </a:t>
            </a:r>
            <a:r>
              <a:rPr lang="cs-CZ" dirty="0" smtClean="0"/>
              <a:t>složek </a:t>
            </a:r>
            <a:r>
              <a:rPr lang="cs-CZ" dirty="0"/>
              <a:t>NADPH oxidázy. Tvorba abscesů (jaterních, </a:t>
            </a:r>
            <a:r>
              <a:rPr lang="cs-CZ" dirty="0" err="1"/>
              <a:t>periproktálních</a:t>
            </a:r>
            <a:r>
              <a:rPr lang="cs-CZ" dirty="0"/>
              <a:t> i v </a:t>
            </a:r>
            <a:r>
              <a:rPr lang="cs-CZ" dirty="0" smtClean="0"/>
              <a:t>jiných </a:t>
            </a:r>
            <a:r>
              <a:rPr lang="cs-CZ" dirty="0"/>
              <a:t>částech těla), tvorba granulomů.</a:t>
            </a:r>
          </a:p>
          <a:p>
            <a:r>
              <a:rPr lang="cs-CZ" b="1" dirty="0" smtClean="0"/>
              <a:t>Leukocyte </a:t>
            </a:r>
            <a:r>
              <a:rPr lang="cs-CZ" b="1" dirty="0" err="1" smtClean="0"/>
              <a:t>adhesion</a:t>
            </a:r>
            <a:r>
              <a:rPr lang="cs-CZ" b="1" dirty="0" smtClean="0"/>
              <a:t> </a:t>
            </a:r>
            <a:r>
              <a:rPr lang="cs-CZ" b="1" dirty="0" err="1" smtClean="0"/>
              <a:t>deficiency</a:t>
            </a:r>
            <a:r>
              <a:rPr lang="cs-CZ" b="1" dirty="0" smtClean="0"/>
              <a:t> (LAD) syndrom </a:t>
            </a:r>
            <a:r>
              <a:rPr lang="cs-CZ" dirty="0"/>
              <a:t>– porucha exprese </a:t>
            </a:r>
            <a:r>
              <a:rPr lang="cs-CZ" dirty="0" smtClean="0"/>
              <a:t>adhezívních </a:t>
            </a:r>
            <a:r>
              <a:rPr lang="cs-CZ" dirty="0"/>
              <a:t>molekul CD11/CD18. Porucha vazby granulocytů na endotelie. </a:t>
            </a:r>
            <a:r>
              <a:rPr lang="cs-CZ" dirty="0" err="1"/>
              <a:t>Tj</a:t>
            </a:r>
            <a:r>
              <a:rPr lang="cs-CZ" dirty="0"/>
              <a:t> vznikají flegmóny s pouze serosním ( ne hnisavým) obsahem, v krvi je ale výrazná granulocytóza.</a:t>
            </a:r>
          </a:p>
        </p:txBody>
      </p:sp>
    </p:spTree>
    <p:extLst>
      <p:ext uri="{BB962C8B-B14F-4D97-AF65-F5344CB8AC3E}">
        <p14:creationId xmlns:p14="http://schemas.microsoft.com/office/powerpoint/2010/main" val="288695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SCID - Bubble bo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0"/>
            <a:ext cx="10287000" cy="683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412135" y="283616"/>
            <a:ext cx="77225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9pPr>
          </a:lstStyle>
          <a:p>
            <a:pPr>
              <a:defRPr/>
            </a:pPr>
            <a:r>
              <a:rPr lang="cs-CZ" sz="3200" dirty="0" err="1" smtClean="0">
                <a:latin typeface="+mj-lt"/>
              </a:rPr>
              <a:t>Bubble</a:t>
            </a:r>
            <a:r>
              <a:rPr lang="cs-CZ" sz="3200" dirty="0" smtClean="0">
                <a:latin typeface="+mj-lt"/>
              </a:rPr>
              <a:t> boy - </a:t>
            </a:r>
            <a:r>
              <a:rPr lang="nb-NO" sz="3200" dirty="0" smtClean="0">
                <a:latin typeface="+mj-lt"/>
              </a:rPr>
              <a:t>David </a:t>
            </a:r>
            <a:r>
              <a:rPr lang="nb-NO" sz="3200" dirty="0">
                <a:latin typeface="+mj-lt"/>
              </a:rPr>
              <a:t>Phillip Vetter (1971 – 1984)</a:t>
            </a:r>
            <a:endParaRPr lang="cs-CZ" altLang="en-US" sz="3200" dirty="0">
              <a:latin typeface="+mj-lt"/>
            </a:endParaRPr>
          </a:p>
        </p:txBody>
      </p:sp>
      <p:sp>
        <p:nvSpPr>
          <p:cNvPr id="8196" name="TextovéPole 1"/>
          <p:cNvSpPr txBox="1">
            <a:spLocks noChangeArrowheads="1"/>
          </p:cNvSpPr>
          <p:nvPr/>
        </p:nvSpPr>
        <p:spPr bwMode="auto">
          <a:xfrm>
            <a:off x="2711450" y="1222376"/>
            <a:ext cx="46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Symbol" panose="05050102010706020507" pitchFamily="18" charset="2"/>
              </a:defRPr>
            </a:lvl9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301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altLang="en-US"/>
              <a:t>Chronická granulomatózní choroba</a:t>
            </a:r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333500" y="1685926"/>
            <a:ext cx="9906000" cy="41814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 dirty="0"/>
              <a:t>Opakované abscesy nejčastěji postihující játra, </a:t>
            </a:r>
            <a:r>
              <a:rPr lang="cs-CZ" altLang="en-US" dirty="0" err="1"/>
              <a:t>periproktální</a:t>
            </a:r>
            <a:r>
              <a:rPr lang="cs-CZ" altLang="en-US" dirty="0"/>
              <a:t> oblast, plíce, objevují se hnisavé lymfadenitidy, osteomyelitidy.</a:t>
            </a:r>
          </a:p>
          <a:p>
            <a:pPr>
              <a:lnSpc>
                <a:spcPct val="90000"/>
              </a:lnSpc>
            </a:pPr>
            <a:r>
              <a:rPr lang="cs-CZ" altLang="en-US" dirty="0"/>
              <a:t>Granulomy mohou působit útlak, například žlučovodů.</a:t>
            </a:r>
          </a:p>
          <a:p>
            <a:pPr>
              <a:lnSpc>
                <a:spcPct val="90000"/>
              </a:lnSpc>
            </a:pPr>
            <a:r>
              <a:rPr lang="cs-CZ" altLang="en-US" dirty="0"/>
              <a:t>Většinou poměrně časný nástup obtíží, první příznaky se však vzácně mohou objevit i v dospělosti.</a:t>
            </a:r>
          </a:p>
          <a:p>
            <a:pPr>
              <a:lnSpc>
                <a:spcPct val="90000"/>
              </a:lnSpc>
            </a:pPr>
            <a:r>
              <a:rPr lang="cs-CZ" altLang="en-US" dirty="0"/>
              <a:t>Příčinou jsou kataláza-pozitivní mikroby: </a:t>
            </a:r>
            <a:r>
              <a:rPr lang="cs-CZ" altLang="en-US" dirty="0" smtClean="0"/>
              <a:t>stafylokoky</a:t>
            </a:r>
            <a:r>
              <a:rPr lang="cs-CZ" altLang="en-US" dirty="0"/>
              <a:t>, E. coli, </a:t>
            </a:r>
            <a:r>
              <a:rPr lang="cs-CZ" altLang="en-US" dirty="0" err="1"/>
              <a:t>Serratie</a:t>
            </a:r>
            <a:r>
              <a:rPr lang="cs-CZ" altLang="en-US" dirty="0"/>
              <a:t>, </a:t>
            </a:r>
            <a:r>
              <a:rPr lang="cs-CZ" altLang="en-US" dirty="0" err="1"/>
              <a:t>Candidy</a:t>
            </a:r>
            <a:r>
              <a:rPr lang="cs-CZ" altLang="en-US" dirty="0"/>
              <a:t>.</a:t>
            </a:r>
          </a:p>
          <a:p>
            <a:pPr>
              <a:lnSpc>
                <a:spcPct val="90000"/>
              </a:lnSpc>
            </a:pPr>
            <a:r>
              <a:rPr lang="cs-CZ" altLang="en-US" dirty="0"/>
              <a:t>Porušeny jsou složky NADPH oxidázy - p91, p22, p67, p47 (</a:t>
            </a:r>
            <a:r>
              <a:rPr lang="cs-CZ" altLang="en-US" dirty="0" err="1"/>
              <a:t>phox</a:t>
            </a:r>
            <a:r>
              <a:rPr lang="cs-CZ" altLang="en-US" dirty="0"/>
              <a:t>).  </a:t>
            </a:r>
          </a:p>
        </p:txBody>
      </p:sp>
    </p:spTree>
    <p:extLst>
      <p:ext uri="{BB962C8B-B14F-4D97-AF65-F5344CB8AC3E}">
        <p14:creationId xmlns:p14="http://schemas.microsoft.com/office/powerpoint/2010/main" val="185688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altLang="en-US"/>
              <a:t>Deficit leukocytárních integrinů (LAD)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9700" y="1685926"/>
            <a:ext cx="9525000" cy="4181475"/>
          </a:xfrm>
        </p:spPr>
        <p:txBody>
          <a:bodyPr/>
          <a:lstStyle/>
          <a:p>
            <a:r>
              <a:rPr lang="cs-CZ" altLang="en-US"/>
              <a:t>Opožděné odhojování pupečníku s omfalitidou.</a:t>
            </a:r>
          </a:p>
          <a:p>
            <a:r>
              <a:rPr lang="cs-CZ" altLang="en-US"/>
              <a:t>Abscesy s malou tvorbou hnisu.</a:t>
            </a:r>
          </a:p>
          <a:p>
            <a:r>
              <a:rPr lang="cs-CZ" altLang="en-US"/>
              <a:t>Často postižena periproktální oblast, objevují se gingivitidy, lymfadenitidy, kožní infekce.</a:t>
            </a:r>
          </a:p>
          <a:p>
            <a:r>
              <a:rPr lang="cs-CZ" altLang="en-US"/>
              <a:t> Porucha hojení ran.</a:t>
            </a:r>
          </a:p>
          <a:p>
            <a:r>
              <a:rPr lang="cs-CZ" altLang="en-US"/>
              <a:t>V krvi výrazná leukocytóza i mimo akutní infekci.</a:t>
            </a:r>
          </a:p>
          <a:p>
            <a:r>
              <a:rPr lang="cs-CZ" altLang="en-US"/>
              <a:t>Příčinou syndromu je porucha syntézy CD18, nevytváří se komplex CD11/CD18. </a:t>
            </a:r>
          </a:p>
        </p:txBody>
      </p:sp>
    </p:spTree>
    <p:extLst>
      <p:ext uri="{BB962C8B-B14F-4D97-AF65-F5344CB8AC3E}">
        <p14:creationId xmlns:p14="http://schemas.microsoft.com/office/powerpoint/2010/main" val="62102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T-lymfocyty - funkce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Pomocná funkce (především CD4+ lymfocyty)</a:t>
            </a:r>
          </a:p>
          <a:p>
            <a:pPr lvl="1"/>
            <a:r>
              <a:rPr lang="cs-CZ" dirty="0" smtClean="0"/>
              <a:t>Aktivace makrofágů ( Th1)</a:t>
            </a:r>
          </a:p>
          <a:p>
            <a:pPr lvl="1"/>
            <a:r>
              <a:rPr lang="cs-CZ" dirty="0" smtClean="0"/>
              <a:t>Pomoc při tvorbě protilátek ( Th2)</a:t>
            </a:r>
          </a:p>
          <a:p>
            <a:pPr lvl="1"/>
            <a:r>
              <a:rPr lang="cs-CZ" dirty="0" smtClean="0"/>
              <a:t>Prozánětlivý efekt (Th17) </a:t>
            </a:r>
          </a:p>
          <a:p>
            <a:r>
              <a:rPr lang="cs-CZ" dirty="0" smtClean="0"/>
              <a:t>Regulační funkce (CD4+)</a:t>
            </a:r>
          </a:p>
          <a:p>
            <a:r>
              <a:rPr lang="cs-CZ" dirty="0" smtClean="0"/>
              <a:t>Pomocná a regulační funkce je prostředkována především tvorbou </a:t>
            </a:r>
            <a:r>
              <a:rPr lang="cs-CZ" dirty="0" err="1" smtClean="0"/>
              <a:t>cytokinů</a:t>
            </a:r>
            <a:endParaRPr lang="cs-CZ" dirty="0" smtClean="0"/>
          </a:p>
          <a:p>
            <a:r>
              <a:rPr lang="cs-CZ" dirty="0" smtClean="0"/>
              <a:t>Cytotoxický efekt (CD8+ lymfocyty)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70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11325" y="0"/>
            <a:ext cx="8915400" cy="1447800"/>
          </a:xfrm>
        </p:spPr>
        <p:txBody>
          <a:bodyPr/>
          <a:lstStyle/>
          <a:p>
            <a:pPr algn="ctr" eaLnBrk="1" hangingPunct="1"/>
            <a:r>
              <a:rPr lang="en-US" altLang="en-US" b="1" smtClean="0"/>
              <a:t>T lymfocyt -</a:t>
            </a:r>
            <a:r>
              <a:rPr lang="en-US" altLang="en-US" smtClean="0"/>
              <a:t> </a:t>
            </a:r>
            <a:br>
              <a:rPr lang="en-US" altLang="en-US" smtClean="0"/>
            </a:br>
            <a:r>
              <a:rPr lang="cs-CZ" altLang="en-US" smtClean="0"/>
              <a:t>centrální regulátor imunitní odpovědi</a:t>
            </a:r>
            <a:endParaRPr lang="en-US" altLang="en-US" smtClean="0"/>
          </a:p>
        </p:txBody>
      </p:sp>
      <p:grpSp>
        <p:nvGrpSpPr>
          <p:cNvPr id="141315" name="Group 3"/>
          <p:cNvGrpSpPr>
            <a:grpSpLocks/>
          </p:cNvGrpSpPr>
          <p:nvPr/>
        </p:nvGrpSpPr>
        <p:grpSpPr bwMode="auto">
          <a:xfrm>
            <a:off x="1981200" y="2514601"/>
            <a:ext cx="8305800" cy="3368675"/>
            <a:chOff x="192" y="0"/>
            <a:chExt cx="5472" cy="4390"/>
          </a:xfrm>
        </p:grpSpPr>
        <p:sp>
          <p:nvSpPr>
            <p:cNvPr id="6148" name="AutoShape 4"/>
            <p:cNvSpPr>
              <a:spLocks noChangeArrowheads="1"/>
            </p:cNvSpPr>
            <p:nvPr/>
          </p:nvSpPr>
          <p:spPr bwMode="auto">
            <a:xfrm>
              <a:off x="4032" y="3879"/>
              <a:ext cx="720" cy="114"/>
            </a:xfrm>
            <a:prstGeom prst="rightArrow">
              <a:avLst>
                <a:gd name="adj1" fmla="val 50000"/>
                <a:gd name="adj2" fmla="val 157895"/>
              </a:avLst>
            </a:pr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6149" name="AutoShape 5"/>
            <p:cNvSpPr>
              <a:spLocks noChangeArrowheads="1"/>
            </p:cNvSpPr>
            <p:nvPr/>
          </p:nvSpPr>
          <p:spPr bwMode="auto">
            <a:xfrm flipH="1">
              <a:off x="1584" y="3696"/>
              <a:ext cx="528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8225 h 21600"/>
                <a:gd name="T20" fmla="*/ 18368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921" y="0"/>
                  </a:moveTo>
                  <a:lnTo>
                    <a:pt x="12242" y="6925"/>
                  </a:lnTo>
                  <a:lnTo>
                    <a:pt x="15486" y="6925"/>
                  </a:lnTo>
                  <a:lnTo>
                    <a:pt x="15486" y="18223"/>
                  </a:lnTo>
                  <a:lnTo>
                    <a:pt x="0" y="18223"/>
                  </a:lnTo>
                  <a:lnTo>
                    <a:pt x="0" y="21600"/>
                  </a:lnTo>
                  <a:lnTo>
                    <a:pt x="18356" y="21600"/>
                  </a:lnTo>
                  <a:lnTo>
                    <a:pt x="18356" y="6925"/>
                  </a:lnTo>
                  <a:lnTo>
                    <a:pt x="21600" y="6925"/>
                  </a:lnTo>
                  <a:lnTo>
                    <a:pt x="16921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0" name="AutoShape 6"/>
            <p:cNvSpPr>
              <a:spLocks noChangeArrowheads="1"/>
            </p:cNvSpPr>
            <p:nvPr/>
          </p:nvSpPr>
          <p:spPr bwMode="auto">
            <a:xfrm>
              <a:off x="3600" y="2064"/>
              <a:ext cx="1056" cy="288"/>
            </a:xfrm>
            <a:custGeom>
              <a:avLst/>
              <a:gdLst>
                <a:gd name="T0" fmla="*/ 2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2 w 21600"/>
                <a:gd name="T9" fmla="*/ 0 h 21600"/>
                <a:gd name="T10" fmla="*/ 3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9125 h 21600"/>
                <a:gd name="T20" fmla="*/ 17264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73" y="0"/>
                  </a:moveTo>
                  <a:lnTo>
                    <a:pt x="10945" y="4875"/>
                  </a:lnTo>
                  <a:lnTo>
                    <a:pt x="15277" y="4875"/>
                  </a:lnTo>
                  <a:lnTo>
                    <a:pt x="15277" y="19110"/>
                  </a:lnTo>
                  <a:lnTo>
                    <a:pt x="0" y="19110"/>
                  </a:lnTo>
                  <a:lnTo>
                    <a:pt x="0" y="21600"/>
                  </a:lnTo>
                  <a:lnTo>
                    <a:pt x="17268" y="21600"/>
                  </a:lnTo>
                  <a:lnTo>
                    <a:pt x="17268" y="4875"/>
                  </a:lnTo>
                  <a:lnTo>
                    <a:pt x="21600" y="4875"/>
                  </a:lnTo>
                  <a:lnTo>
                    <a:pt x="16273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1" name="AutoShape 7"/>
            <p:cNvSpPr>
              <a:spLocks noChangeArrowheads="1"/>
            </p:cNvSpPr>
            <p:nvPr/>
          </p:nvSpPr>
          <p:spPr bwMode="auto">
            <a:xfrm rot="5400000" flipV="1">
              <a:off x="2101" y="1181"/>
              <a:ext cx="539" cy="133"/>
            </a:xfrm>
            <a:prstGeom prst="chevron">
              <a:avLst>
                <a:gd name="adj" fmla="val 101316"/>
              </a:avLst>
            </a:prstGeom>
            <a:solidFill>
              <a:srgbClr val="0066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6152" name="AutoShape 8"/>
            <p:cNvSpPr>
              <a:spLocks noChangeArrowheads="1"/>
            </p:cNvSpPr>
            <p:nvPr/>
          </p:nvSpPr>
          <p:spPr bwMode="auto">
            <a:xfrm rot="-5400000">
              <a:off x="2101" y="539"/>
              <a:ext cx="539" cy="133"/>
            </a:xfrm>
            <a:prstGeom prst="chevron">
              <a:avLst>
                <a:gd name="adj" fmla="val 101316"/>
              </a:avLst>
            </a:prstGeom>
            <a:gradFill rotWithShape="0">
              <a:gsLst>
                <a:gs pos="0">
                  <a:srgbClr val="CCCC00"/>
                </a:gs>
                <a:gs pos="100000">
                  <a:srgbClr val="5E5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6153" name="AutoShape 9"/>
            <p:cNvSpPr>
              <a:spLocks noChangeArrowheads="1"/>
            </p:cNvSpPr>
            <p:nvPr/>
          </p:nvSpPr>
          <p:spPr bwMode="auto">
            <a:xfrm flipV="1">
              <a:off x="3984" y="2322"/>
              <a:ext cx="1344" cy="288"/>
            </a:xfrm>
            <a:custGeom>
              <a:avLst/>
              <a:gdLst>
                <a:gd name="T0" fmla="*/ 4 w 21600"/>
                <a:gd name="T1" fmla="*/ 0 h 21600"/>
                <a:gd name="T2" fmla="*/ 2 w 21600"/>
                <a:gd name="T3" fmla="*/ 0 h 21600"/>
                <a:gd name="T4" fmla="*/ 0 w 21600"/>
                <a:gd name="T5" fmla="*/ 0 h 21600"/>
                <a:gd name="T6" fmla="*/ 2 w 21600"/>
                <a:gd name="T7" fmla="*/ 0 h 21600"/>
                <a:gd name="T8" fmla="*/ 4 w 21600"/>
                <a:gd name="T9" fmla="*/ 0 h 21600"/>
                <a:gd name="T10" fmla="*/ 5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8375 h 21600"/>
                <a:gd name="T20" fmla="*/ 1726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975" y="0"/>
                  </a:moveTo>
                  <a:lnTo>
                    <a:pt x="10349" y="4875"/>
                  </a:lnTo>
                  <a:lnTo>
                    <a:pt x="14681" y="4875"/>
                  </a:lnTo>
                  <a:lnTo>
                    <a:pt x="14681" y="18364"/>
                  </a:lnTo>
                  <a:lnTo>
                    <a:pt x="0" y="18364"/>
                  </a:lnTo>
                  <a:lnTo>
                    <a:pt x="0" y="21600"/>
                  </a:lnTo>
                  <a:lnTo>
                    <a:pt x="17268" y="21600"/>
                  </a:lnTo>
                  <a:lnTo>
                    <a:pt x="17268" y="4875"/>
                  </a:lnTo>
                  <a:lnTo>
                    <a:pt x="21600" y="4875"/>
                  </a:lnTo>
                  <a:lnTo>
                    <a:pt x="15975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4" name="AutoShape 10"/>
            <p:cNvSpPr>
              <a:spLocks noChangeArrowheads="1"/>
            </p:cNvSpPr>
            <p:nvPr/>
          </p:nvSpPr>
          <p:spPr bwMode="auto">
            <a:xfrm flipV="1">
              <a:off x="3120" y="2322"/>
              <a:ext cx="1104" cy="288"/>
            </a:xfrm>
            <a:custGeom>
              <a:avLst/>
              <a:gdLst>
                <a:gd name="T0" fmla="*/ 2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2 w 21600"/>
                <a:gd name="T9" fmla="*/ 0 h 21600"/>
                <a:gd name="T10" fmla="*/ 3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8375 h 21600"/>
                <a:gd name="T20" fmla="*/ 17276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975" y="0"/>
                  </a:moveTo>
                  <a:lnTo>
                    <a:pt x="10349" y="4875"/>
                  </a:lnTo>
                  <a:lnTo>
                    <a:pt x="14681" y="4875"/>
                  </a:lnTo>
                  <a:lnTo>
                    <a:pt x="14681" y="18364"/>
                  </a:lnTo>
                  <a:lnTo>
                    <a:pt x="0" y="18364"/>
                  </a:lnTo>
                  <a:lnTo>
                    <a:pt x="0" y="21600"/>
                  </a:lnTo>
                  <a:lnTo>
                    <a:pt x="17268" y="21600"/>
                  </a:lnTo>
                  <a:lnTo>
                    <a:pt x="17268" y="4875"/>
                  </a:lnTo>
                  <a:lnTo>
                    <a:pt x="21600" y="4875"/>
                  </a:lnTo>
                  <a:lnTo>
                    <a:pt x="15975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5" name="AutoShape 11"/>
            <p:cNvSpPr>
              <a:spLocks noChangeArrowheads="1"/>
            </p:cNvSpPr>
            <p:nvPr/>
          </p:nvSpPr>
          <p:spPr bwMode="auto">
            <a:xfrm flipV="1">
              <a:off x="2688" y="2322"/>
              <a:ext cx="528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8225 h 21600"/>
                <a:gd name="T20" fmla="*/ 18368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921" y="0"/>
                  </a:moveTo>
                  <a:lnTo>
                    <a:pt x="12242" y="6925"/>
                  </a:lnTo>
                  <a:lnTo>
                    <a:pt x="15486" y="6925"/>
                  </a:lnTo>
                  <a:lnTo>
                    <a:pt x="15486" y="18223"/>
                  </a:lnTo>
                  <a:lnTo>
                    <a:pt x="0" y="18223"/>
                  </a:lnTo>
                  <a:lnTo>
                    <a:pt x="0" y="21600"/>
                  </a:lnTo>
                  <a:lnTo>
                    <a:pt x="18356" y="21600"/>
                  </a:lnTo>
                  <a:lnTo>
                    <a:pt x="18356" y="6925"/>
                  </a:lnTo>
                  <a:lnTo>
                    <a:pt x="21600" y="6925"/>
                  </a:lnTo>
                  <a:lnTo>
                    <a:pt x="16921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400" y="2130"/>
              <a:ext cx="48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grpSp>
          <p:nvGrpSpPr>
            <p:cNvPr id="6157" name="Group 13"/>
            <p:cNvGrpSpPr>
              <a:grpSpLocks/>
            </p:cNvGrpSpPr>
            <p:nvPr/>
          </p:nvGrpSpPr>
          <p:grpSpPr bwMode="auto">
            <a:xfrm>
              <a:off x="1865" y="0"/>
              <a:ext cx="1015" cy="718"/>
              <a:chOff x="2923" y="2640"/>
              <a:chExt cx="1015" cy="718"/>
            </a:xfrm>
          </p:grpSpPr>
          <p:sp>
            <p:nvSpPr>
              <p:cNvPr id="6343" name="Freeform 14"/>
              <p:cNvSpPr>
                <a:spLocks/>
              </p:cNvSpPr>
              <p:nvPr/>
            </p:nvSpPr>
            <p:spPr bwMode="auto">
              <a:xfrm rot="-5400000">
                <a:off x="3072" y="2491"/>
                <a:ext cx="718" cy="1015"/>
              </a:xfrm>
              <a:custGeom>
                <a:avLst/>
                <a:gdLst>
                  <a:gd name="T0" fmla="*/ 529 w 718"/>
                  <a:gd name="T1" fmla="*/ 66 h 1015"/>
                  <a:gd name="T2" fmla="*/ 378 w 718"/>
                  <a:gd name="T3" fmla="*/ 0 h 1015"/>
                  <a:gd name="T4" fmla="*/ 246 w 718"/>
                  <a:gd name="T5" fmla="*/ 9 h 1015"/>
                  <a:gd name="T6" fmla="*/ 142 w 718"/>
                  <a:gd name="T7" fmla="*/ 104 h 1015"/>
                  <a:gd name="T8" fmla="*/ 114 w 718"/>
                  <a:gd name="T9" fmla="*/ 189 h 1015"/>
                  <a:gd name="T10" fmla="*/ 95 w 718"/>
                  <a:gd name="T11" fmla="*/ 330 h 1015"/>
                  <a:gd name="T12" fmla="*/ 57 w 718"/>
                  <a:gd name="T13" fmla="*/ 444 h 1015"/>
                  <a:gd name="T14" fmla="*/ 29 w 718"/>
                  <a:gd name="T15" fmla="*/ 547 h 1015"/>
                  <a:gd name="T16" fmla="*/ 10 w 718"/>
                  <a:gd name="T17" fmla="*/ 604 h 1015"/>
                  <a:gd name="T18" fmla="*/ 0 w 718"/>
                  <a:gd name="T19" fmla="*/ 689 h 1015"/>
                  <a:gd name="T20" fmla="*/ 10 w 718"/>
                  <a:gd name="T21" fmla="*/ 784 h 1015"/>
                  <a:gd name="T22" fmla="*/ 29 w 718"/>
                  <a:gd name="T23" fmla="*/ 869 h 1015"/>
                  <a:gd name="T24" fmla="*/ 312 w 718"/>
                  <a:gd name="T25" fmla="*/ 954 h 1015"/>
                  <a:gd name="T26" fmla="*/ 718 w 718"/>
                  <a:gd name="T27" fmla="*/ 878 h 1015"/>
                  <a:gd name="T28" fmla="*/ 708 w 718"/>
                  <a:gd name="T29" fmla="*/ 623 h 1015"/>
                  <a:gd name="T30" fmla="*/ 661 w 718"/>
                  <a:gd name="T31" fmla="*/ 462 h 1015"/>
                  <a:gd name="T32" fmla="*/ 595 w 718"/>
                  <a:gd name="T33" fmla="*/ 226 h 1015"/>
                  <a:gd name="T34" fmla="*/ 557 w 718"/>
                  <a:gd name="T35" fmla="*/ 94 h 1015"/>
                  <a:gd name="T36" fmla="*/ 529 w 718"/>
                  <a:gd name="T37" fmla="*/ 66 h 101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718" h="1015">
                    <a:moveTo>
                      <a:pt x="529" y="66"/>
                    </a:moveTo>
                    <a:cubicBezTo>
                      <a:pt x="496" y="17"/>
                      <a:pt x="433" y="11"/>
                      <a:pt x="378" y="0"/>
                    </a:cubicBezTo>
                    <a:cubicBezTo>
                      <a:pt x="334" y="3"/>
                      <a:pt x="290" y="4"/>
                      <a:pt x="246" y="9"/>
                    </a:cubicBezTo>
                    <a:cubicBezTo>
                      <a:pt x="199" y="15"/>
                      <a:pt x="172" y="73"/>
                      <a:pt x="142" y="104"/>
                    </a:cubicBezTo>
                    <a:cubicBezTo>
                      <a:pt x="132" y="132"/>
                      <a:pt x="114" y="189"/>
                      <a:pt x="114" y="189"/>
                    </a:cubicBezTo>
                    <a:cubicBezTo>
                      <a:pt x="112" y="208"/>
                      <a:pt x="102" y="302"/>
                      <a:pt x="95" y="330"/>
                    </a:cubicBezTo>
                    <a:cubicBezTo>
                      <a:pt x="85" y="369"/>
                      <a:pt x="67" y="405"/>
                      <a:pt x="57" y="444"/>
                    </a:cubicBezTo>
                    <a:cubicBezTo>
                      <a:pt x="34" y="535"/>
                      <a:pt x="63" y="445"/>
                      <a:pt x="29" y="547"/>
                    </a:cubicBezTo>
                    <a:cubicBezTo>
                      <a:pt x="23" y="566"/>
                      <a:pt x="10" y="604"/>
                      <a:pt x="10" y="604"/>
                    </a:cubicBezTo>
                    <a:cubicBezTo>
                      <a:pt x="7" y="632"/>
                      <a:pt x="0" y="660"/>
                      <a:pt x="0" y="689"/>
                    </a:cubicBezTo>
                    <a:cubicBezTo>
                      <a:pt x="0" y="721"/>
                      <a:pt x="6" y="752"/>
                      <a:pt x="10" y="784"/>
                    </a:cubicBezTo>
                    <a:cubicBezTo>
                      <a:pt x="13" y="809"/>
                      <a:pt x="17" y="844"/>
                      <a:pt x="29" y="869"/>
                    </a:cubicBezTo>
                    <a:cubicBezTo>
                      <a:pt x="80" y="973"/>
                      <a:pt x="220" y="949"/>
                      <a:pt x="312" y="954"/>
                    </a:cubicBezTo>
                    <a:cubicBezTo>
                      <a:pt x="495" y="948"/>
                      <a:pt x="625" y="1015"/>
                      <a:pt x="718" y="878"/>
                    </a:cubicBezTo>
                    <a:cubicBezTo>
                      <a:pt x="715" y="793"/>
                      <a:pt x="715" y="708"/>
                      <a:pt x="708" y="623"/>
                    </a:cubicBezTo>
                    <a:cubicBezTo>
                      <a:pt x="704" y="571"/>
                      <a:pt x="677" y="511"/>
                      <a:pt x="661" y="462"/>
                    </a:cubicBezTo>
                    <a:cubicBezTo>
                      <a:pt x="636" y="385"/>
                      <a:pt x="618" y="304"/>
                      <a:pt x="595" y="226"/>
                    </a:cubicBezTo>
                    <a:cubicBezTo>
                      <a:pt x="583" y="184"/>
                      <a:pt x="577" y="134"/>
                      <a:pt x="557" y="94"/>
                    </a:cubicBezTo>
                    <a:cubicBezTo>
                      <a:pt x="542" y="63"/>
                      <a:pt x="549" y="66"/>
                      <a:pt x="529" y="66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C9900"/>
                  </a:gs>
                  <a:gs pos="100000">
                    <a:srgbClr val="5E47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4" name="Oval 15"/>
              <p:cNvSpPr>
                <a:spLocks noChangeArrowheads="1"/>
              </p:cNvSpPr>
              <p:nvPr/>
            </p:nvSpPr>
            <p:spPr bwMode="auto">
              <a:xfrm>
                <a:off x="3269" y="2791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latin typeface="Arial Narrow" panose="020B0606020202030204" pitchFamily="34" charset="0"/>
                  </a:rPr>
                  <a:t>APC</a:t>
                </a:r>
              </a:p>
            </p:txBody>
          </p:sp>
        </p:grpSp>
        <p:grpSp>
          <p:nvGrpSpPr>
            <p:cNvPr id="6158" name="Group 16"/>
            <p:cNvGrpSpPr>
              <a:grpSpLocks/>
            </p:cNvGrpSpPr>
            <p:nvPr/>
          </p:nvGrpSpPr>
          <p:grpSpPr bwMode="auto">
            <a:xfrm>
              <a:off x="1920" y="1170"/>
              <a:ext cx="912" cy="912"/>
              <a:chOff x="4848" y="1344"/>
              <a:chExt cx="912" cy="912"/>
            </a:xfrm>
          </p:grpSpPr>
          <p:sp>
            <p:nvSpPr>
              <p:cNvPr id="6341" name="Oval 17"/>
              <p:cNvSpPr>
                <a:spLocks noChangeArrowheads="1"/>
              </p:cNvSpPr>
              <p:nvPr/>
            </p:nvSpPr>
            <p:spPr bwMode="auto">
              <a:xfrm>
                <a:off x="4848" y="1344"/>
                <a:ext cx="912" cy="912"/>
              </a:xfrm>
              <a:prstGeom prst="ellipse">
                <a:avLst/>
              </a:prstGeom>
              <a:gradFill rotWithShape="0">
                <a:gsLst>
                  <a:gs pos="0">
                    <a:srgbClr val="00FFFF"/>
                  </a:gs>
                  <a:gs pos="100000">
                    <a:srgbClr val="0076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6342" name="Oval 18"/>
              <p:cNvSpPr>
                <a:spLocks noChangeArrowheads="1"/>
              </p:cNvSpPr>
              <p:nvPr/>
            </p:nvSpPr>
            <p:spPr bwMode="auto">
              <a:xfrm>
                <a:off x="4944" y="1488"/>
                <a:ext cx="720" cy="72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latin typeface="Arial Narrow" panose="020B0606020202030204" pitchFamily="34" charset="0"/>
                  </a:rPr>
                  <a:t>T</a:t>
                </a:r>
                <a:r>
                  <a:rPr lang="en-US" altLang="en-US" sz="1800" b="1">
                    <a:latin typeface="Arial Narrow" panose="020B0606020202030204" pitchFamily="34" charset="0"/>
                  </a:rPr>
                  <a:t>h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>
                    <a:latin typeface="Arial Narrow" panose="020B0606020202030204" pitchFamily="34" charset="0"/>
                  </a:rPr>
                  <a:t>cell</a:t>
                </a:r>
              </a:p>
            </p:txBody>
          </p:sp>
        </p:grpSp>
        <p:grpSp>
          <p:nvGrpSpPr>
            <p:cNvPr id="6159" name="Group 19"/>
            <p:cNvGrpSpPr>
              <a:grpSpLocks/>
            </p:cNvGrpSpPr>
            <p:nvPr/>
          </p:nvGrpSpPr>
          <p:grpSpPr bwMode="auto">
            <a:xfrm>
              <a:off x="3936" y="1104"/>
              <a:ext cx="912" cy="912"/>
              <a:chOff x="4848" y="2304"/>
              <a:chExt cx="912" cy="912"/>
            </a:xfrm>
          </p:grpSpPr>
          <p:sp>
            <p:nvSpPr>
              <p:cNvPr id="6339" name="Oval 20"/>
              <p:cNvSpPr>
                <a:spLocks noChangeArrowheads="1"/>
              </p:cNvSpPr>
              <p:nvPr/>
            </p:nvSpPr>
            <p:spPr bwMode="auto">
              <a:xfrm>
                <a:off x="4848" y="2304"/>
                <a:ext cx="912" cy="912"/>
              </a:xfrm>
              <a:prstGeom prst="ellipse">
                <a:avLst/>
              </a:prstGeom>
              <a:gradFill rotWithShape="0">
                <a:gsLst>
                  <a:gs pos="0">
                    <a:srgbClr val="00FFFF"/>
                  </a:gs>
                  <a:gs pos="100000">
                    <a:srgbClr val="0076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6340" name="Oval 21"/>
              <p:cNvSpPr>
                <a:spLocks noChangeArrowheads="1"/>
              </p:cNvSpPr>
              <p:nvPr/>
            </p:nvSpPr>
            <p:spPr bwMode="auto">
              <a:xfrm>
                <a:off x="4944" y="2448"/>
                <a:ext cx="720" cy="72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latin typeface="Arial Narrow" panose="020B0606020202030204" pitchFamily="34" charset="0"/>
                  </a:rPr>
                  <a:t>B cell</a:t>
                </a:r>
              </a:p>
            </p:txBody>
          </p:sp>
        </p:grpSp>
        <p:grpSp>
          <p:nvGrpSpPr>
            <p:cNvPr id="6160" name="Group 22"/>
            <p:cNvGrpSpPr>
              <a:grpSpLocks/>
            </p:cNvGrpSpPr>
            <p:nvPr/>
          </p:nvGrpSpPr>
          <p:grpSpPr bwMode="auto">
            <a:xfrm>
              <a:off x="192" y="2562"/>
              <a:ext cx="912" cy="912"/>
              <a:chOff x="4704" y="384"/>
              <a:chExt cx="912" cy="912"/>
            </a:xfrm>
          </p:grpSpPr>
          <p:sp>
            <p:nvSpPr>
              <p:cNvPr id="6337" name="Oval 23"/>
              <p:cNvSpPr>
                <a:spLocks noChangeArrowheads="1"/>
              </p:cNvSpPr>
              <p:nvPr/>
            </p:nvSpPr>
            <p:spPr bwMode="auto">
              <a:xfrm>
                <a:off x="4704" y="384"/>
                <a:ext cx="912" cy="912"/>
              </a:xfrm>
              <a:prstGeom prst="ellipse">
                <a:avLst/>
              </a:prstGeom>
              <a:gradFill rotWithShape="0">
                <a:gsLst>
                  <a:gs pos="0">
                    <a:srgbClr val="00FF00"/>
                  </a:gs>
                  <a:gs pos="100000">
                    <a:srgbClr val="0076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6338" name="Oval 24"/>
              <p:cNvSpPr>
                <a:spLocks noChangeArrowheads="1"/>
              </p:cNvSpPr>
              <p:nvPr/>
            </p:nvSpPr>
            <p:spPr bwMode="auto">
              <a:xfrm>
                <a:off x="4800" y="528"/>
                <a:ext cx="720" cy="72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latin typeface="Arial Narrow" panose="020B0606020202030204" pitchFamily="34" charset="0"/>
                  </a:rPr>
                  <a:t>Tc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latin typeface="Arial Narrow" panose="020B0606020202030204" pitchFamily="34" charset="0"/>
                  </a:rPr>
                  <a:t>cell</a:t>
                </a:r>
              </a:p>
            </p:txBody>
          </p:sp>
        </p:grpSp>
        <p:grpSp>
          <p:nvGrpSpPr>
            <p:cNvPr id="6161" name="Group 25"/>
            <p:cNvGrpSpPr>
              <a:grpSpLocks/>
            </p:cNvGrpSpPr>
            <p:nvPr/>
          </p:nvGrpSpPr>
          <p:grpSpPr bwMode="auto">
            <a:xfrm>
              <a:off x="3552" y="2640"/>
              <a:ext cx="902" cy="901"/>
              <a:chOff x="3792" y="3264"/>
              <a:chExt cx="902" cy="901"/>
            </a:xfrm>
          </p:grpSpPr>
          <p:grpSp>
            <p:nvGrpSpPr>
              <p:cNvPr id="6273" name="Group 26"/>
              <p:cNvGrpSpPr>
                <a:grpSpLocks/>
              </p:cNvGrpSpPr>
              <p:nvPr/>
            </p:nvGrpSpPr>
            <p:grpSpPr bwMode="auto">
              <a:xfrm>
                <a:off x="3792" y="3264"/>
                <a:ext cx="902" cy="901"/>
                <a:chOff x="4080" y="2592"/>
                <a:chExt cx="902" cy="901"/>
              </a:xfrm>
            </p:grpSpPr>
            <p:sp>
              <p:nvSpPr>
                <p:cNvPr id="6275" name="Freeform 27"/>
                <p:cNvSpPr>
                  <a:spLocks/>
                </p:cNvSpPr>
                <p:nvPr/>
              </p:nvSpPr>
              <p:spPr bwMode="auto">
                <a:xfrm>
                  <a:off x="4876" y="2862"/>
                  <a:ext cx="38" cy="39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3" y="43"/>
                      </a:lnTo>
                      <a:lnTo>
                        <a:pt x="107" y="29"/>
                      </a:lnTo>
                      <a:lnTo>
                        <a:pt x="98" y="18"/>
                      </a:lnTo>
                      <a:lnTo>
                        <a:pt x="86" y="9"/>
                      </a:lnTo>
                      <a:lnTo>
                        <a:pt x="72" y="3"/>
                      </a:lnTo>
                      <a:lnTo>
                        <a:pt x="57" y="0"/>
                      </a:lnTo>
                      <a:lnTo>
                        <a:pt x="42" y="3"/>
                      </a:lnTo>
                      <a:lnTo>
                        <a:pt x="28" y="9"/>
                      </a:lnTo>
                      <a:lnTo>
                        <a:pt x="16" y="18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9"/>
                      </a:lnTo>
                      <a:lnTo>
                        <a:pt x="28" y="108"/>
                      </a:lnTo>
                      <a:lnTo>
                        <a:pt x="42" y="114"/>
                      </a:lnTo>
                      <a:lnTo>
                        <a:pt x="57" y="115"/>
                      </a:lnTo>
                      <a:lnTo>
                        <a:pt x="72" y="114"/>
                      </a:lnTo>
                      <a:lnTo>
                        <a:pt x="86" y="108"/>
                      </a:lnTo>
                      <a:lnTo>
                        <a:pt x="98" y="99"/>
                      </a:lnTo>
                      <a:lnTo>
                        <a:pt x="107" y="86"/>
                      </a:lnTo>
                      <a:lnTo>
                        <a:pt x="113" y="72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76" name="Freeform 28"/>
                <p:cNvSpPr>
                  <a:spLocks/>
                </p:cNvSpPr>
                <p:nvPr/>
              </p:nvSpPr>
              <p:spPr bwMode="auto">
                <a:xfrm>
                  <a:off x="4288" y="2774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7" y="16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7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7"/>
                      </a:lnTo>
                      <a:lnTo>
                        <a:pt x="29" y="106"/>
                      </a:lnTo>
                      <a:lnTo>
                        <a:pt x="43" y="112"/>
                      </a:lnTo>
                      <a:lnTo>
                        <a:pt x="58" y="115"/>
                      </a:lnTo>
                      <a:lnTo>
                        <a:pt x="72" y="112"/>
                      </a:lnTo>
                      <a:lnTo>
                        <a:pt x="86" y="106"/>
                      </a:lnTo>
                      <a:lnTo>
                        <a:pt x="99" y="97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77" name="Freeform 29"/>
                <p:cNvSpPr>
                  <a:spLocks/>
                </p:cNvSpPr>
                <p:nvPr/>
              </p:nvSpPr>
              <p:spPr bwMode="auto">
                <a:xfrm>
                  <a:off x="4080" y="2592"/>
                  <a:ext cx="902" cy="901"/>
                </a:xfrm>
                <a:custGeom>
                  <a:avLst/>
                  <a:gdLst>
                    <a:gd name="T0" fmla="*/ 100 w 2706"/>
                    <a:gd name="T1" fmla="*/ 50 h 2704"/>
                    <a:gd name="T2" fmla="*/ 99 w 2706"/>
                    <a:gd name="T3" fmla="*/ 37 h 2704"/>
                    <a:gd name="T4" fmla="*/ 94 w 2706"/>
                    <a:gd name="T5" fmla="*/ 25 h 2704"/>
                    <a:gd name="T6" fmla="*/ 86 w 2706"/>
                    <a:gd name="T7" fmla="*/ 15 h 2704"/>
                    <a:gd name="T8" fmla="*/ 75 w 2706"/>
                    <a:gd name="T9" fmla="*/ 7 h 2704"/>
                    <a:gd name="T10" fmla="*/ 63 w 2706"/>
                    <a:gd name="T11" fmla="*/ 2 h 2704"/>
                    <a:gd name="T12" fmla="*/ 50 w 2706"/>
                    <a:gd name="T13" fmla="*/ 0 h 2704"/>
                    <a:gd name="T14" fmla="*/ 37 w 2706"/>
                    <a:gd name="T15" fmla="*/ 2 h 2704"/>
                    <a:gd name="T16" fmla="*/ 25 w 2706"/>
                    <a:gd name="T17" fmla="*/ 7 h 2704"/>
                    <a:gd name="T18" fmla="*/ 15 w 2706"/>
                    <a:gd name="T19" fmla="*/ 15 h 2704"/>
                    <a:gd name="T20" fmla="*/ 7 w 2706"/>
                    <a:gd name="T21" fmla="*/ 25 h 2704"/>
                    <a:gd name="T22" fmla="*/ 2 w 2706"/>
                    <a:gd name="T23" fmla="*/ 37 h 2704"/>
                    <a:gd name="T24" fmla="*/ 0 w 2706"/>
                    <a:gd name="T25" fmla="*/ 50 h 2704"/>
                    <a:gd name="T26" fmla="*/ 2 w 2706"/>
                    <a:gd name="T27" fmla="*/ 63 h 2704"/>
                    <a:gd name="T28" fmla="*/ 7 w 2706"/>
                    <a:gd name="T29" fmla="*/ 75 h 2704"/>
                    <a:gd name="T30" fmla="*/ 15 w 2706"/>
                    <a:gd name="T31" fmla="*/ 85 h 2704"/>
                    <a:gd name="T32" fmla="*/ 25 w 2706"/>
                    <a:gd name="T33" fmla="*/ 93 h 2704"/>
                    <a:gd name="T34" fmla="*/ 37 w 2706"/>
                    <a:gd name="T35" fmla="*/ 98 h 2704"/>
                    <a:gd name="T36" fmla="*/ 50 w 2706"/>
                    <a:gd name="T37" fmla="*/ 100 h 2704"/>
                    <a:gd name="T38" fmla="*/ 63 w 2706"/>
                    <a:gd name="T39" fmla="*/ 98 h 2704"/>
                    <a:gd name="T40" fmla="*/ 75 w 2706"/>
                    <a:gd name="T41" fmla="*/ 93 h 2704"/>
                    <a:gd name="T42" fmla="*/ 86 w 2706"/>
                    <a:gd name="T43" fmla="*/ 85 h 2704"/>
                    <a:gd name="T44" fmla="*/ 94 w 2706"/>
                    <a:gd name="T45" fmla="*/ 75 h 2704"/>
                    <a:gd name="T46" fmla="*/ 99 w 2706"/>
                    <a:gd name="T47" fmla="*/ 63 h 2704"/>
                    <a:gd name="T48" fmla="*/ 100 w 2706"/>
                    <a:gd name="T49" fmla="*/ 50 h 2704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2706" h="2704">
                      <a:moveTo>
                        <a:pt x="2706" y="1352"/>
                      </a:moveTo>
                      <a:lnTo>
                        <a:pt x="2660" y="1002"/>
                      </a:lnTo>
                      <a:lnTo>
                        <a:pt x="2525" y="675"/>
                      </a:lnTo>
                      <a:lnTo>
                        <a:pt x="2309" y="396"/>
                      </a:lnTo>
                      <a:lnTo>
                        <a:pt x="2029" y="181"/>
                      </a:lnTo>
                      <a:lnTo>
                        <a:pt x="1703" y="45"/>
                      </a:lnTo>
                      <a:lnTo>
                        <a:pt x="1354" y="0"/>
                      </a:lnTo>
                      <a:lnTo>
                        <a:pt x="1003" y="45"/>
                      </a:lnTo>
                      <a:lnTo>
                        <a:pt x="677" y="181"/>
                      </a:lnTo>
                      <a:lnTo>
                        <a:pt x="397" y="396"/>
                      </a:lnTo>
                      <a:lnTo>
                        <a:pt x="181" y="675"/>
                      </a:lnTo>
                      <a:lnTo>
                        <a:pt x="47" y="1002"/>
                      </a:lnTo>
                      <a:lnTo>
                        <a:pt x="0" y="1352"/>
                      </a:lnTo>
                      <a:lnTo>
                        <a:pt x="47" y="1703"/>
                      </a:lnTo>
                      <a:lnTo>
                        <a:pt x="181" y="2029"/>
                      </a:lnTo>
                      <a:lnTo>
                        <a:pt x="397" y="2308"/>
                      </a:lnTo>
                      <a:lnTo>
                        <a:pt x="677" y="2523"/>
                      </a:lnTo>
                      <a:lnTo>
                        <a:pt x="1003" y="2659"/>
                      </a:lnTo>
                      <a:lnTo>
                        <a:pt x="1354" y="2704"/>
                      </a:lnTo>
                      <a:lnTo>
                        <a:pt x="1703" y="2659"/>
                      </a:lnTo>
                      <a:lnTo>
                        <a:pt x="2029" y="2523"/>
                      </a:lnTo>
                      <a:lnTo>
                        <a:pt x="2309" y="2308"/>
                      </a:lnTo>
                      <a:lnTo>
                        <a:pt x="2525" y="2029"/>
                      </a:lnTo>
                      <a:lnTo>
                        <a:pt x="2660" y="1703"/>
                      </a:lnTo>
                      <a:lnTo>
                        <a:pt x="2706" y="1352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CCFF99"/>
                    </a:gs>
                    <a:gs pos="100000">
                      <a:srgbClr val="5E7647"/>
                    </a:gs>
                  </a:gsLst>
                  <a:path path="rect">
                    <a:fillToRect l="50000" t="50000" r="50000" b="50000"/>
                  </a:path>
                </a:gra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78" name="Freeform 30"/>
                <p:cNvSpPr>
                  <a:spLocks/>
                </p:cNvSpPr>
                <p:nvPr/>
              </p:nvSpPr>
              <p:spPr bwMode="auto">
                <a:xfrm>
                  <a:off x="4365" y="2748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4" y="42"/>
                      </a:lnTo>
                      <a:lnTo>
                        <a:pt x="108" y="28"/>
                      </a:lnTo>
                      <a:lnTo>
                        <a:pt x="98" y="16"/>
                      </a:lnTo>
                      <a:lnTo>
                        <a:pt x="87" y="7"/>
                      </a:lnTo>
                      <a:lnTo>
                        <a:pt x="73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7" y="16"/>
                      </a:lnTo>
                      <a:lnTo>
                        <a:pt x="8" y="28"/>
                      </a:lnTo>
                      <a:lnTo>
                        <a:pt x="2" y="42"/>
                      </a:lnTo>
                      <a:lnTo>
                        <a:pt x="0" y="57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7"/>
                      </a:lnTo>
                      <a:lnTo>
                        <a:pt x="29" y="107"/>
                      </a:lnTo>
                      <a:lnTo>
                        <a:pt x="43" y="112"/>
                      </a:lnTo>
                      <a:lnTo>
                        <a:pt x="58" y="115"/>
                      </a:lnTo>
                      <a:lnTo>
                        <a:pt x="73" y="112"/>
                      </a:lnTo>
                      <a:lnTo>
                        <a:pt x="87" y="107"/>
                      </a:lnTo>
                      <a:lnTo>
                        <a:pt x="98" y="97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79" name="Freeform 31"/>
                <p:cNvSpPr>
                  <a:spLocks/>
                </p:cNvSpPr>
                <p:nvPr/>
              </p:nvSpPr>
              <p:spPr bwMode="auto">
                <a:xfrm>
                  <a:off x="4389" y="2685"/>
                  <a:ext cx="38" cy="39"/>
                </a:xfrm>
                <a:custGeom>
                  <a:avLst/>
                  <a:gdLst>
                    <a:gd name="T0" fmla="*/ 4 w 115"/>
                    <a:gd name="T1" fmla="*/ 2 h 116"/>
                    <a:gd name="T2" fmla="*/ 4 w 115"/>
                    <a:gd name="T3" fmla="*/ 2 h 116"/>
                    <a:gd name="T4" fmla="*/ 4 w 115"/>
                    <a:gd name="T5" fmla="*/ 1 h 116"/>
                    <a:gd name="T6" fmla="*/ 4 w 115"/>
                    <a:gd name="T7" fmla="*/ 1 h 116"/>
                    <a:gd name="T8" fmla="*/ 3 w 115"/>
                    <a:gd name="T9" fmla="*/ 0 h 116"/>
                    <a:gd name="T10" fmla="*/ 3 w 115"/>
                    <a:gd name="T11" fmla="*/ 0 h 116"/>
                    <a:gd name="T12" fmla="*/ 2 w 115"/>
                    <a:gd name="T13" fmla="*/ 0 h 116"/>
                    <a:gd name="T14" fmla="*/ 2 w 115"/>
                    <a:gd name="T15" fmla="*/ 0 h 116"/>
                    <a:gd name="T16" fmla="*/ 1 w 115"/>
                    <a:gd name="T17" fmla="*/ 0 h 116"/>
                    <a:gd name="T18" fmla="*/ 1 w 115"/>
                    <a:gd name="T19" fmla="*/ 1 h 116"/>
                    <a:gd name="T20" fmla="*/ 0 w 115"/>
                    <a:gd name="T21" fmla="*/ 1 h 116"/>
                    <a:gd name="T22" fmla="*/ 0 w 115"/>
                    <a:gd name="T23" fmla="*/ 2 h 116"/>
                    <a:gd name="T24" fmla="*/ 0 w 115"/>
                    <a:gd name="T25" fmla="*/ 2 h 116"/>
                    <a:gd name="T26" fmla="*/ 0 w 115"/>
                    <a:gd name="T27" fmla="*/ 3 h 116"/>
                    <a:gd name="T28" fmla="*/ 0 w 115"/>
                    <a:gd name="T29" fmla="*/ 3 h 116"/>
                    <a:gd name="T30" fmla="*/ 1 w 115"/>
                    <a:gd name="T31" fmla="*/ 4 h 116"/>
                    <a:gd name="T32" fmla="*/ 1 w 115"/>
                    <a:gd name="T33" fmla="*/ 4 h 116"/>
                    <a:gd name="T34" fmla="*/ 2 w 115"/>
                    <a:gd name="T35" fmla="*/ 4 h 116"/>
                    <a:gd name="T36" fmla="*/ 2 w 115"/>
                    <a:gd name="T37" fmla="*/ 4 h 116"/>
                    <a:gd name="T38" fmla="*/ 3 w 115"/>
                    <a:gd name="T39" fmla="*/ 4 h 116"/>
                    <a:gd name="T40" fmla="*/ 3 w 115"/>
                    <a:gd name="T41" fmla="*/ 4 h 116"/>
                    <a:gd name="T42" fmla="*/ 4 w 115"/>
                    <a:gd name="T43" fmla="*/ 4 h 116"/>
                    <a:gd name="T44" fmla="*/ 4 w 115"/>
                    <a:gd name="T45" fmla="*/ 3 h 116"/>
                    <a:gd name="T46" fmla="*/ 4 w 115"/>
                    <a:gd name="T47" fmla="*/ 3 h 116"/>
                    <a:gd name="T48" fmla="*/ 4 w 115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6">
                      <a:moveTo>
                        <a:pt x="115" y="58"/>
                      </a:moveTo>
                      <a:lnTo>
                        <a:pt x="113" y="43"/>
                      </a:lnTo>
                      <a:lnTo>
                        <a:pt x="108" y="29"/>
                      </a:lnTo>
                      <a:lnTo>
                        <a:pt x="98" y="17"/>
                      </a:lnTo>
                      <a:lnTo>
                        <a:pt x="87" y="8"/>
                      </a:lnTo>
                      <a:lnTo>
                        <a:pt x="73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7" y="17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3"/>
                      </a:lnTo>
                      <a:lnTo>
                        <a:pt x="8" y="87"/>
                      </a:lnTo>
                      <a:lnTo>
                        <a:pt x="17" y="98"/>
                      </a:lnTo>
                      <a:lnTo>
                        <a:pt x="29" y="108"/>
                      </a:lnTo>
                      <a:lnTo>
                        <a:pt x="43" y="113"/>
                      </a:lnTo>
                      <a:lnTo>
                        <a:pt x="58" y="116"/>
                      </a:lnTo>
                      <a:lnTo>
                        <a:pt x="73" y="113"/>
                      </a:lnTo>
                      <a:lnTo>
                        <a:pt x="87" y="108"/>
                      </a:lnTo>
                      <a:lnTo>
                        <a:pt x="98" y="98"/>
                      </a:lnTo>
                      <a:lnTo>
                        <a:pt x="108" y="87"/>
                      </a:lnTo>
                      <a:lnTo>
                        <a:pt x="113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80" name="Freeform 32"/>
                <p:cNvSpPr>
                  <a:spLocks/>
                </p:cNvSpPr>
                <p:nvPr/>
              </p:nvSpPr>
              <p:spPr bwMode="auto">
                <a:xfrm>
                  <a:off x="4466" y="2702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2" y="43"/>
                      </a:lnTo>
                      <a:lnTo>
                        <a:pt x="107" y="29"/>
                      </a:lnTo>
                      <a:lnTo>
                        <a:pt x="97" y="16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7" y="0"/>
                      </a:lnTo>
                      <a:lnTo>
                        <a:pt x="42" y="1"/>
                      </a:lnTo>
                      <a:lnTo>
                        <a:pt x="28" y="7"/>
                      </a:lnTo>
                      <a:lnTo>
                        <a:pt x="16" y="16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7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7"/>
                      </a:lnTo>
                      <a:lnTo>
                        <a:pt x="28" y="107"/>
                      </a:lnTo>
                      <a:lnTo>
                        <a:pt x="42" y="112"/>
                      </a:lnTo>
                      <a:lnTo>
                        <a:pt x="57" y="115"/>
                      </a:lnTo>
                      <a:lnTo>
                        <a:pt x="72" y="112"/>
                      </a:lnTo>
                      <a:lnTo>
                        <a:pt x="86" y="107"/>
                      </a:lnTo>
                      <a:lnTo>
                        <a:pt x="97" y="97"/>
                      </a:lnTo>
                      <a:lnTo>
                        <a:pt x="107" y="86"/>
                      </a:lnTo>
                      <a:lnTo>
                        <a:pt x="112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81" name="Freeform 33"/>
                <p:cNvSpPr>
                  <a:spLocks/>
                </p:cNvSpPr>
                <p:nvPr/>
              </p:nvSpPr>
              <p:spPr bwMode="auto">
                <a:xfrm>
                  <a:off x="4480" y="2628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2" y="42"/>
                      </a:lnTo>
                      <a:lnTo>
                        <a:pt x="106" y="28"/>
                      </a:lnTo>
                      <a:lnTo>
                        <a:pt x="97" y="16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7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6" y="16"/>
                      </a:lnTo>
                      <a:lnTo>
                        <a:pt x="7" y="28"/>
                      </a:lnTo>
                      <a:lnTo>
                        <a:pt x="1" y="42"/>
                      </a:lnTo>
                      <a:lnTo>
                        <a:pt x="0" y="57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7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7" y="115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7" y="97"/>
                      </a:lnTo>
                      <a:lnTo>
                        <a:pt x="106" y="86"/>
                      </a:lnTo>
                      <a:lnTo>
                        <a:pt x="112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82" name="Freeform 34"/>
                <p:cNvSpPr>
                  <a:spLocks/>
                </p:cNvSpPr>
                <p:nvPr/>
              </p:nvSpPr>
              <p:spPr bwMode="auto">
                <a:xfrm>
                  <a:off x="4312" y="2683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2" y="43"/>
                      </a:lnTo>
                      <a:lnTo>
                        <a:pt x="107" y="29"/>
                      </a:lnTo>
                      <a:lnTo>
                        <a:pt x="97" y="17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7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7" y="17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3"/>
                      </a:lnTo>
                      <a:lnTo>
                        <a:pt x="8" y="87"/>
                      </a:lnTo>
                      <a:lnTo>
                        <a:pt x="17" y="98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7" y="115"/>
                      </a:lnTo>
                      <a:lnTo>
                        <a:pt x="72" y="114"/>
                      </a:lnTo>
                      <a:lnTo>
                        <a:pt x="86" y="108"/>
                      </a:lnTo>
                      <a:lnTo>
                        <a:pt x="97" y="98"/>
                      </a:lnTo>
                      <a:lnTo>
                        <a:pt x="107" y="87"/>
                      </a:lnTo>
                      <a:lnTo>
                        <a:pt x="112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83" name="Freeform 35"/>
                <p:cNvSpPr>
                  <a:spLocks/>
                </p:cNvSpPr>
                <p:nvPr/>
              </p:nvSpPr>
              <p:spPr bwMode="auto">
                <a:xfrm>
                  <a:off x="4204" y="2762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7" y="16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7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7"/>
                      </a:lnTo>
                      <a:lnTo>
                        <a:pt x="29" y="106"/>
                      </a:lnTo>
                      <a:lnTo>
                        <a:pt x="43" y="112"/>
                      </a:lnTo>
                      <a:lnTo>
                        <a:pt x="58" y="115"/>
                      </a:lnTo>
                      <a:lnTo>
                        <a:pt x="72" y="112"/>
                      </a:lnTo>
                      <a:lnTo>
                        <a:pt x="86" y="106"/>
                      </a:lnTo>
                      <a:lnTo>
                        <a:pt x="99" y="97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84" name="Freeform 36"/>
                <p:cNvSpPr>
                  <a:spLocks/>
                </p:cNvSpPr>
                <p:nvPr/>
              </p:nvSpPr>
              <p:spPr bwMode="auto">
                <a:xfrm>
                  <a:off x="4209" y="2831"/>
                  <a:ext cx="38" cy="39"/>
                </a:xfrm>
                <a:custGeom>
                  <a:avLst/>
                  <a:gdLst>
                    <a:gd name="T0" fmla="*/ 4 w 116"/>
                    <a:gd name="T1" fmla="*/ 2 h 116"/>
                    <a:gd name="T2" fmla="*/ 4 w 116"/>
                    <a:gd name="T3" fmla="*/ 2 h 116"/>
                    <a:gd name="T4" fmla="*/ 4 w 116"/>
                    <a:gd name="T5" fmla="*/ 1 h 116"/>
                    <a:gd name="T6" fmla="*/ 3 w 116"/>
                    <a:gd name="T7" fmla="*/ 1 h 116"/>
                    <a:gd name="T8" fmla="*/ 3 w 116"/>
                    <a:gd name="T9" fmla="*/ 0 h 116"/>
                    <a:gd name="T10" fmla="*/ 3 w 116"/>
                    <a:gd name="T11" fmla="*/ 0 h 116"/>
                    <a:gd name="T12" fmla="*/ 2 w 116"/>
                    <a:gd name="T13" fmla="*/ 0 h 116"/>
                    <a:gd name="T14" fmla="*/ 2 w 116"/>
                    <a:gd name="T15" fmla="*/ 0 h 116"/>
                    <a:gd name="T16" fmla="*/ 1 w 116"/>
                    <a:gd name="T17" fmla="*/ 0 h 116"/>
                    <a:gd name="T18" fmla="*/ 1 w 116"/>
                    <a:gd name="T19" fmla="*/ 1 h 116"/>
                    <a:gd name="T20" fmla="*/ 0 w 116"/>
                    <a:gd name="T21" fmla="*/ 1 h 116"/>
                    <a:gd name="T22" fmla="*/ 0 w 116"/>
                    <a:gd name="T23" fmla="*/ 2 h 116"/>
                    <a:gd name="T24" fmla="*/ 0 w 116"/>
                    <a:gd name="T25" fmla="*/ 2 h 116"/>
                    <a:gd name="T26" fmla="*/ 0 w 116"/>
                    <a:gd name="T27" fmla="*/ 3 h 116"/>
                    <a:gd name="T28" fmla="*/ 0 w 116"/>
                    <a:gd name="T29" fmla="*/ 3 h 116"/>
                    <a:gd name="T30" fmla="*/ 1 w 116"/>
                    <a:gd name="T31" fmla="*/ 4 h 116"/>
                    <a:gd name="T32" fmla="*/ 1 w 116"/>
                    <a:gd name="T33" fmla="*/ 4 h 116"/>
                    <a:gd name="T34" fmla="*/ 2 w 116"/>
                    <a:gd name="T35" fmla="*/ 4 h 116"/>
                    <a:gd name="T36" fmla="*/ 2 w 116"/>
                    <a:gd name="T37" fmla="*/ 4 h 116"/>
                    <a:gd name="T38" fmla="*/ 3 w 116"/>
                    <a:gd name="T39" fmla="*/ 4 h 116"/>
                    <a:gd name="T40" fmla="*/ 3 w 116"/>
                    <a:gd name="T41" fmla="*/ 4 h 116"/>
                    <a:gd name="T42" fmla="*/ 3 w 116"/>
                    <a:gd name="T43" fmla="*/ 4 h 116"/>
                    <a:gd name="T44" fmla="*/ 4 w 116"/>
                    <a:gd name="T45" fmla="*/ 3 h 116"/>
                    <a:gd name="T46" fmla="*/ 4 w 116"/>
                    <a:gd name="T47" fmla="*/ 3 h 116"/>
                    <a:gd name="T48" fmla="*/ 4 w 116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6" h="116">
                      <a:moveTo>
                        <a:pt x="116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8"/>
                      </a:lnTo>
                      <a:lnTo>
                        <a:pt x="87" y="9"/>
                      </a:lnTo>
                      <a:lnTo>
                        <a:pt x="73" y="3"/>
                      </a:lnTo>
                      <a:lnTo>
                        <a:pt x="58" y="0"/>
                      </a:lnTo>
                      <a:lnTo>
                        <a:pt x="43" y="3"/>
                      </a:lnTo>
                      <a:lnTo>
                        <a:pt x="29" y="9"/>
                      </a:lnTo>
                      <a:lnTo>
                        <a:pt x="17" y="18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4"/>
                      </a:lnTo>
                      <a:lnTo>
                        <a:pt x="8" y="87"/>
                      </a:lnTo>
                      <a:lnTo>
                        <a:pt x="17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6"/>
                      </a:lnTo>
                      <a:lnTo>
                        <a:pt x="73" y="114"/>
                      </a:lnTo>
                      <a:lnTo>
                        <a:pt x="87" y="108"/>
                      </a:lnTo>
                      <a:lnTo>
                        <a:pt x="99" y="99"/>
                      </a:lnTo>
                      <a:lnTo>
                        <a:pt x="108" y="87"/>
                      </a:lnTo>
                      <a:lnTo>
                        <a:pt x="114" y="74"/>
                      </a:lnTo>
                      <a:lnTo>
                        <a:pt x="116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85" name="Freeform 37"/>
                <p:cNvSpPr>
                  <a:spLocks/>
                </p:cNvSpPr>
                <p:nvPr/>
              </p:nvSpPr>
              <p:spPr bwMode="auto">
                <a:xfrm>
                  <a:off x="4144" y="2867"/>
                  <a:ext cx="38" cy="39"/>
                </a:xfrm>
                <a:custGeom>
                  <a:avLst/>
                  <a:gdLst>
                    <a:gd name="T0" fmla="*/ 4 w 115"/>
                    <a:gd name="T1" fmla="*/ 2 h 116"/>
                    <a:gd name="T2" fmla="*/ 4 w 115"/>
                    <a:gd name="T3" fmla="*/ 2 h 116"/>
                    <a:gd name="T4" fmla="*/ 4 w 115"/>
                    <a:gd name="T5" fmla="*/ 1 h 116"/>
                    <a:gd name="T6" fmla="*/ 4 w 115"/>
                    <a:gd name="T7" fmla="*/ 1 h 116"/>
                    <a:gd name="T8" fmla="*/ 3 w 115"/>
                    <a:gd name="T9" fmla="*/ 0 h 116"/>
                    <a:gd name="T10" fmla="*/ 3 w 115"/>
                    <a:gd name="T11" fmla="*/ 0 h 116"/>
                    <a:gd name="T12" fmla="*/ 2 w 115"/>
                    <a:gd name="T13" fmla="*/ 0 h 116"/>
                    <a:gd name="T14" fmla="*/ 2 w 115"/>
                    <a:gd name="T15" fmla="*/ 0 h 116"/>
                    <a:gd name="T16" fmla="*/ 1 w 115"/>
                    <a:gd name="T17" fmla="*/ 0 h 116"/>
                    <a:gd name="T18" fmla="*/ 1 w 115"/>
                    <a:gd name="T19" fmla="*/ 1 h 116"/>
                    <a:gd name="T20" fmla="*/ 0 w 115"/>
                    <a:gd name="T21" fmla="*/ 1 h 116"/>
                    <a:gd name="T22" fmla="*/ 0 w 115"/>
                    <a:gd name="T23" fmla="*/ 2 h 116"/>
                    <a:gd name="T24" fmla="*/ 0 w 115"/>
                    <a:gd name="T25" fmla="*/ 2 h 116"/>
                    <a:gd name="T26" fmla="*/ 0 w 115"/>
                    <a:gd name="T27" fmla="*/ 3 h 116"/>
                    <a:gd name="T28" fmla="*/ 0 w 115"/>
                    <a:gd name="T29" fmla="*/ 3 h 116"/>
                    <a:gd name="T30" fmla="*/ 1 w 115"/>
                    <a:gd name="T31" fmla="*/ 4 h 116"/>
                    <a:gd name="T32" fmla="*/ 1 w 115"/>
                    <a:gd name="T33" fmla="*/ 4 h 116"/>
                    <a:gd name="T34" fmla="*/ 2 w 115"/>
                    <a:gd name="T35" fmla="*/ 4 h 116"/>
                    <a:gd name="T36" fmla="*/ 2 w 115"/>
                    <a:gd name="T37" fmla="*/ 4 h 116"/>
                    <a:gd name="T38" fmla="*/ 3 w 115"/>
                    <a:gd name="T39" fmla="*/ 4 h 116"/>
                    <a:gd name="T40" fmla="*/ 3 w 115"/>
                    <a:gd name="T41" fmla="*/ 4 h 116"/>
                    <a:gd name="T42" fmla="*/ 4 w 115"/>
                    <a:gd name="T43" fmla="*/ 4 h 116"/>
                    <a:gd name="T44" fmla="*/ 4 w 115"/>
                    <a:gd name="T45" fmla="*/ 3 h 116"/>
                    <a:gd name="T46" fmla="*/ 4 w 115"/>
                    <a:gd name="T47" fmla="*/ 3 h 116"/>
                    <a:gd name="T48" fmla="*/ 4 w 115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6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8"/>
                      </a:lnTo>
                      <a:lnTo>
                        <a:pt x="86" y="8"/>
                      </a:lnTo>
                      <a:lnTo>
                        <a:pt x="72" y="3"/>
                      </a:lnTo>
                      <a:lnTo>
                        <a:pt x="58" y="0"/>
                      </a:lnTo>
                      <a:lnTo>
                        <a:pt x="43" y="3"/>
                      </a:lnTo>
                      <a:lnTo>
                        <a:pt x="29" y="8"/>
                      </a:lnTo>
                      <a:lnTo>
                        <a:pt x="18" y="18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3"/>
                      </a:lnTo>
                      <a:lnTo>
                        <a:pt x="8" y="87"/>
                      </a:lnTo>
                      <a:lnTo>
                        <a:pt x="18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6"/>
                      </a:lnTo>
                      <a:lnTo>
                        <a:pt x="72" y="114"/>
                      </a:lnTo>
                      <a:lnTo>
                        <a:pt x="86" y="108"/>
                      </a:lnTo>
                      <a:lnTo>
                        <a:pt x="99" y="99"/>
                      </a:lnTo>
                      <a:lnTo>
                        <a:pt x="108" y="87"/>
                      </a:lnTo>
                      <a:lnTo>
                        <a:pt x="114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86" name="Freeform 38"/>
                <p:cNvSpPr>
                  <a:spLocks/>
                </p:cNvSpPr>
                <p:nvPr/>
              </p:nvSpPr>
              <p:spPr bwMode="auto">
                <a:xfrm>
                  <a:off x="4156" y="2925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8"/>
                      </a:lnTo>
                      <a:lnTo>
                        <a:pt x="86" y="8"/>
                      </a:lnTo>
                      <a:lnTo>
                        <a:pt x="72" y="3"/>
                      </a:lnTo>
                      <a:lnTo>
                        <a:pt x="58" y="0"/>
                      </a:lnTo>
                      <a:lnTo>
                        <a:pt x="43" y="3"/>
                      </a:lnTo>
                      <a:lnTo>
                        <a:pt x="29" y="8"/>
                      </a:lnTo>
                      <a:lnTo>
                        <a:pt x="17" y="18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3"/>
                      </a:lnTo>
                      <a:lnTo>
                        <a:pt x="8" y="87"/>
                      </a:lnTo>
                      <a:lnTo>
                        <a:pt x="17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5"/>
                      </a:lnTo>
                      <a:lnTo>
                        <a:pt x="72" y="114"/>
                      </a:lnTo>
                      <a:lnTo>
                        <a:pt x="86" y="108"/>
                      </a:lnTo>
                      <a:lnTo>
                        <a:pt x="99" y="99"/>
                      </a:lnTo>
                      <a:lnTo>
                        <a:pt x="108" y="87"/>
                      </a:lnTo>
                      <a:lnTo>
                        <a:pt x="114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87" name="Freeform 39"/>
                <p:cNvSpPr>
                  <a:spLocks/>
                </p:cNvSpPr>
                <p:nvPr/>
              </p:nvSpPr>
              <p:spPr bwMode="auto">
                <a:xfrm>
                  <a:off x="4094" y="2968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3" y="43"/>
                      </a:lnTo>
                      <a:lnTo>
                        <a:pt x="107" y="29"/>
                      </a:lnTo>
                      <a:lnTo>
                        <a:pt x="98" y="17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7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6" y="17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7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8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7" y="115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8" y="98"/>
                      </a:lnTo>
                      <a:lnTo>
                        <a:pt x="107" y="86"/>
                      </a:lnTo>
                      <a:lnTo>
                        <a:pt x="113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88" name="Freeform 40"/>
                <p:cNvSpPr>
                  <a:spLocks/>
                </p:cNvSpPr>
                <p:nvPr/>
              </p:nvSpPr>
              <p:spPr bwMode="auto">
                <a:xfrm>
                  <a:off x="4146" y="3011"/>
                  <a:ext cx="39" cy="39"/>
                </a:xfrm>
                <a:custGeom>
                  <a:avLst/>
                  <a:gdLst>
                    <a:gd name="T0" fmla="*/ 4 w 115"/>
                    <a:gd name="T1" fmla="*/ 2 h 116"/>
                    <a:gd name="T2" fmla="*/ 4 w 115"/>
                    <a:gd name="T3" fmla="*/ 2 h 116"/>
                    <a:gd name="T4" fmla="*/ 4 w 115"/>
                    <a:gd name="T5" fmla="*/ 1 h 116"/>
                    <a:gd name="T6" fmla="*/ 4 w 115"/>
                    <a:gd name="T7" fmla="*/ 1 h 116"/>
                    <a:gd name="T8" fmla="*/ 3 w 115"/>
                    <a:gd name="T9" fmla="*/ 0 h 116"/>
                    <a:gd name="T10" fmla="*/ 3 w 115"/>
                    <a:gd name="T11" fmla="*/ 0 h 116"/>
                    <a:gd name="T12" fmla="*/ 2 w 115"/>
                    <a:gd name="T13" fmla="*/ 0 h 116"/>
                    <a:gd name="T14" fmla="*/ 2 w 115"/>
                    <a:gd name="T15" fmla="*/ 0 h 116"/>
                    <a:gd name="T16" fmla="*/ 1 w 115"/>
                    <a:gd name="T17" fmla="*/ 0 h 116"/>
                    <a:gd name="T18" fmla="*/ 1 w 115"/>
                    <a:gd name="T19" fmla="*/ 1 h 116"/>
                    <a:gd name="T20" fmla="*/ 0 w 115"/>
                    <a:gd name="T21" fmla="*/ 1 h 116"/>
                    <a:gd name="T22" fmla="*/ 0 w 115"/>
                    <a:gd name="T23" fmla="*/ 2 h 116"/>
                    <a:gd name="T24" fmla="*/ 0 w 115"/>
                    <a:gd name="T25" fmla="*/ 2 h 116"/>
                    <a:gd name="T26" fmla="*/ 0 w 115"/>
                    <a:gd name="T27" fmla="*/ 3 h 116"/>
                    <a:gd name="T28" fmla="*/ 0 w 115"/>
                    <a:gd name="T29" fmla="*/ 3 h 116"/>
                    <a:gd name="T30" fmla="*/ 1 w 115"/>
                    <a:gd name="T31" fmla="*/ 4 h 116"/>
                    <a:gd name="T32" fmla="*/ 1 w 115"/>
                    <a:gd name="T33" fmla="*/ 4 h 116"/>
                    <a:gd name="T34" fmla="*/ 2 w 115"/>
                    <a:gd name="T35" fmla="*/ 4 h 116"/>
                    <a:gd name="T36" fmla="*/ 2 w 115"/>
                    <a:gd name="T37" fmla="*/ 4 h 116"/>
                    <a:gd name="T38" fmla="*/ 3 w 115"/>
                    <a:gd name="T39" fmla="*/ 4 h 116"/>
                    <a:gd name="T40" fmla="*/ 3 w 115"/>
                    <a:gd name="T41" fmla="*/ 4 h 116"/>
                    <a:gd name="T42" fmla="*/ 4 w 115"/>
                    <a:gd name="T43" fmla="*/ 4 h 116"/>
                    <a:gd name="T44" fmla="*/ 4 w 115"/>
                    <a:gd name="T45" fmla="*/ 3 h 116"/>
                    <a:gd name="T46" fmla="*/ 4 w 115"/>
                    <a:gd name="T47" fmla="*/ 3 h 116"/>
                    <a:gd name="T48" fmla="*/ 4 w 115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6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7"/>
                      </a:lnTo>
                      <a:lnTo>
                        <a:pt x="87" y="8"/>
                      </a:lnTo>
                      <a:lnTo>
                        <a:pt x="73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7" y="17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3"/>
                      </a:lnTo>
                      <a:lnTo>
                        <a:pt x="8" y="87"/>
                      </a:lnTo>
                      <a:lnTo>
                        <a:pt x="17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6"/>
                      </a:lnTo>
                      <a:lnTo>
                        <a:pt x="73" y="114"/>
                      </a:lnTo>
                      <a:lnTo>
                        <a:pt x="87" y="108"/>
                      </a:lnTo>
                      <a:lnTo>
                        <a:pt x="99" y="99"/>
                      </a:lnTo>
                      <a:lnTo>
                        <a:pt x="108" y="87"/>
                      </a:lnTo>
                      <a:lnTo>
                        <a:pt x="114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89" name="Freeform 41"/>
                <p:cNvSpPr>
                  <a:spLocks/>
                </p:cNvSpPr>
                <p:nvPr/>
              </p:nvSpPr>
              <p:spPr bwMode="auto">
                <a:xfrm>
                  <a:off x="4101" y="3066"/>
                  <a:ext cx="38" cy="39"/>
                </a:xfrm>
                <a:custGeom>
                  <a:avLst/>
                  <a:gdLst>
                    <a:gd name="T0" fmla="*/ 4 w 116"/>
                    <a:gd name="T1" fmla="*/ 2 h 115"/>
                    <a:gd name="T2" fmla="*/ 4 w 116"/>
                    <a:gd name="T3" fmla="*/ 2 h 115"/>
                    <a:gd name="T4" fmla="*/ 4 w 116"/>
                    <a:gd name="T5" fmla="*/ 1 h 115"/>
                    <a:gd name="T6" fmla="*/ 3 w 116"/>
                    <a:gd name="T7" fmla="*/ 1 h 115"/>
                    <a:gd name="T8" fmla="*/ 3 w 116"/>
                    <a:gd name="T9" fmla="*/ 0 h 115"/>
                    <a:gd name="T10" fmla="*/ 3 w 116"/>
                    <a:gd name="T11" fmla="*/ 0 h 115"/>
                    <a:gd name="T12" fmla="*/ 2 w 116"/>
                    <a:gd name="T13" fmla="*/ 0 h 115"/>
                    <a:gd name="T14" fmla="*/ 2 w 116"/>
                    <a:gd name="T15" fmla="*/ 0 h 115"/>
                    <a:gd name="T16" fmla="*/ 1 w 116"/>
                    <a:gd name="T17" fmla="*/ 0 h 115"/>
                    <a:gd name="T18" fmla="*/ 1 w 116"/>
                    <a:gd name="T19" fmla="*/ 1 h 115"/>
                    <a:gd name="T20" fmla="*/ 0 w 116"/>
                    <a:gd name="T21" fmla="*/ 1 h 115"/>
                    <a:gd name="T22" fmla="*/ 0 w 116"/>
                    <a:gd name="T23" fmla="*/ 2 h 115"/>
                    <a:gd name="T24" fmla="*/ 0 w 116"/>
                    <a:gd name="T25" fmla="*/ 2 h 115"/>
                    <a:gd name="T26" fmla="*/ 0 w 116"/>
                    <a:gd name="T27" fmla="*/ 3 h 115"/>
                    <a:gd name="T28" fmla="*/ 0 w 116"/>
                    <a:gd name="T29" fmla="*/ 3 h 115"/>
                    <a:gd name="T30" fmla="*/ 1 w 116"/>
                    <a:gd name="T31" fmla="*/ 4 h 115"/>
                    <a:gd name="T32" fmla="*/ 1 w 116"/>
                    <a:gd name="T33" fmla="*/ 4 h 115"/>
                    <a:gd name="T34" fmla="*/ 2 w 116"/>
                    <a:gd name="T35" fmla="*/ 4 h 115"/>
                    <a:gd name="T36" fmla="*/ 2 w 116"/>
                    <a:gd name="T37" fmla="*/ 4 h 115"/>
                    <a:gd name="T38" fmla="*/ 3 w 116"/>
                    <a:gd name="T39" fmla="*/ 4 h 115"/>
                    <a:gd name="T40" fmla="*/ 3 w 116"/>
                    <a:gd name="T41" fmla="*/ 4 h 115"/>
                    <a:gd name="T42" fmla="*/ 3 w 116"/>
                    <a:gd name="T43" fmla="*/ 4 h 115"/>
                    <a:gd name="T44" fmla="*/ 4 w 116"/>
                    <a:gd name="T45" fmla="*/ 3 h 115"/>
                    <a:gd name="T46" fmla="*/ 4 w 116"/>
                    <a:gd name="T47" fmla="*/ 3 h 115"/>
                    <a:gd name="T48" fmla="*/ 4 w 116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6" h="115">
                      <a:moveTo>
                        <a:pt x="116" y="57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7" y="7"/>
                      </a:lnTo>
                      <a:lnTo>
                        <a:pt x="73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7" y="16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7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8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8" y="115"/>
                      </a:lnTo>
                      <a:lnTo>
                        <a:pt x="73" y="113"/>
                      </a:lnTo>
                      <a:lnTo>
                        <a:pt x="87" y="107"/>
                      </a:lnTo>
                      <a:lnTo>
                        <a:pt x="99" y="98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6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90" name="Freeform 42"/>
                <p:cNvSpPr>
                  <a:spLocks/>
                </p:cNvSpPr>
                <p:nvPr/>
              </p:nvSpPr>
              <p:spPr bwMode="auto">
                <a:xfrm>
                  <a:off x="4158" y="3095"/>
                  <a:ext cx="39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7"/>
                      </a:lnTo>
                      <a:lnTo>
                        <a:pt x="87" y="8"/>
                      </a:lnTo>
                      <a:lnTo>
                        <a:pt x="73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7" y="17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3"/>
                      </a:lnTo>
                      <a:lnTo>
                        <a:pt x="8" y="87"/>
                      </a:lnTo>
                      <a:lnTo>
                        <a:pt x="17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5"/>
                      </a:lnTo>
                      <a:lnTo>
                        <a:pt x="73" y="114"/>
                      </a:lnTo>
                      <a:lnTo>
                        <a:pt x="87" y="108"/>
                      </a:lnTo>
                      <a:lnTo>
                        <a:pt x="99" y="99"/>
                      </a:lnTo>
                      <a:lnTo>
                        <a:pt x="108" y="87"/>
                      </a:lnTo>
                      <a:lnTo>
                        <a:pt x="114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91" name="Freeform 43"/>
                <p:cNvSpPr>
                  <a:spLocks/>
                </p:cNvSpPr>
                <p:nvPr/>
              </p:nvSpPr>
              <p:spPr bwMode="auto">
                <a:xfrm>
                  <a:off x="4118" y="3150"/>
                  <a:ext cx="38" cy="39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3" y="43"/>
                      </a:lnTo>
                      <a:lnTo>
                        <a:pt x="107" y="29"/>
                      </a:lnTo>
                      <a:lnTo>
                        <a:pt x="98" y="16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7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6" y="16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7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7"/>
                      </a:lnTo>
                      <a:lnTo>
                        <a:pt x="29" y="107"/>
                      </a:lnTo>
                      <a:lnTo>
                        <a:pt x="43" y="112"/>
                      </a:lnTo>
                      <a:lnTo>
                        <a:pt x="57" y="115"/>
                      </a:lnTo>
                      <a:lnTo>
                        <a:pt x="72" y="112"/>
                      </a:lnTo>
                      <a:lnTo>
                        <a:pt x="86" y="107"/>
                      </a:lnTo>
                      <a:lnTo>
                        <a:pt x="98" y="97"/>
                      </a:lnTo>
                      <a:lnTo>
                        <a:pt x="107" y="86"/>
                      </a:lnTo>
                      <a:lnTo>
                        <a:pt x="113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92" name="Freeform 44"/>
                <p:cNvSpPr>
                  <a:spLocks/>
                </p:cNvSpPr>
                <p:nvPr/>
              </p:nvSpPr>
              <p:spPr bwMode="auto">
                <a:xfrm>
                  <a:off x="4180" y="3177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7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7" y="17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8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5"/>
                      </a:lnTo>
                      <a:lnTo>
                        <a:pt x="72" y="114"/>
                      </a:lnTo>
                      <a:lnTo>
                        <a:pt x="86" y="108"/>
                      </a:lnTo>
                      <a:lnTo>
                        <a:pt x="99" y="98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93" name="Freeform 45"/>
                <p:cNvSpPr>
                  <a:spLocks/>
                </p:cNvSpPr>
                <p:nvPr/>
              </p:nvSpPr>
              <p:spPr bwMode="auto">
                <a:xfrm>
                  <a:off x="4151" y="3237"/>
                  <a:ext cx="39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3" y="43"/>
                      </a:lnTo>
                      <a:lnTo>
                        <a:pt x="107" y="29"/>
                      </a:lnTo>
                      <a:lnTo>
                        <a:pt x="98" y="17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7" y="0"/>
                      </a:lnTo>
                      <a:lnTo>
                        <a:pt x="42" y="2"/>
                      </a:lnTo>
                      <a:lnTo>
                        <a:pt x="28" y="8"/>
                      </a:lnTo>
                      <a:lnTo>
                        <a:pt x="16" y="17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8"/>
                      </a:lnTo>
                      <a:lnTo>
                        <a:pt x="28" y="108"/>
                      </a:lnTo>
                      <a:lnTo>
                        <a:pt x="42" y="113"/>
                      </a:lnTo>
                      <a:lnTo>
                        <a:pt x="57" y="115"/>
                      </a:lnTo>
                      <a:lnTo>
                        <a:pt x="72" y="113"/>
                      </a:lnTo>
                      <a:lnTo>
                        <a:pt x="86" y="108"/>
                      </a:lnTo>
                      <a:lnTo>
                        <a:pt x="98" y="98"/>
                      </a:lnTo>
                      <a:lnTo>
                        <a:pt x="107" y="86"/>
                      </a:lnTo>
                      <a:lnTo>
                        <a:pt x="113" y="72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94" name="Freeform 46"/>
                <p:cNvSpPr>
                  <a:spLocks/>
                </p:cNvSpPr>
                <p:nvPr/>
              </p:nvSpPr>
              <p:spPr bwMode="auto">
                <a:xfrm>
                  <a:off x="4226" y="3253"/>
                  <a:ext cx="38" cy="39"/>
                </a:xfrm>
                <a:custGeom>
                  <a:avLst/>
                  <a:gdLst>
                    <a:gd name="T0" fmla="*/ 4 w 115"/>
                    <a:gd name="T1" fmla="*/ 2 h 116"/>
                    <a:gd name="T2" fmla="*/ 4 w 115"/>
                    <a:gd name="T3" fmla="*/ 2 h 116"/>
                    <a:gd name="T4" fmla="*/ 4 w 115"/>
                    <a:gd name="T5" fmla="*/ 1 h 116"/>
                    <a:gd name="T6" fmla="*/ 4 w 115"/>
                    <a:gd name="T7" fmla="*/ 1 h 116"/>
                    <a:gd name="T8" fmla="*/ 3 w 115"/>
                    <a:gd name="T9" fmla="*/ 0 h 116"/>
                    <a:gd name="T10" fmla="*/ 3 w 115"/>
                    <a:gd name="T11" fmla="*/ 0 h 116"/>
                    <a:gd name="T12" fmla="*/ 2 w 115"/>
                    <a:gd name="T13" fmla="*/ 0 h 116"/>
                    <a:gd name="T14" fmla="*/ 2 w 115"/>
                    <a:gd name="T15" fmla="*/ 0 h 116"/>
                    <a:gd name="T16" fmla="*/ 1 w 115"/>
                    <a:gd name="T17" fmla="*/ 0 h 116"/>
                    <a:gd name="T18" fmla="*/ 1 w 115"/>
                    <a:gd name="T19" fmla="*/ 1 h 116"/>
                    <a:gd name="T20" fmla="*/ 0 w 115"/>
                    <a:gd name="T21" fmla="*/ 1 h 116"/>
                    <a:gd name="T22" fmla="*/ 0 w 115"/>
                    <a:gd name="T23" fmla="*/ 2 h 116"/>
                    <a:gd name="T24" fmla="*/ 0 w 115"/>
                    <a:gd name="T25" fmla="*/ 2 h 116"/>
                    <a:gd name="T26" fmla="*/ 0 w 115"/>
                    <a:gd name="T27" fmla="*/ 3 h 116"/>
                    <a:gd name="T28" fmla="*/ 0 w 115"/>
                    <a:gd name="T29" fmla="*/ 3 h 116"/>
                    <a:gd name="T30" fmla="*/ 1 w 115"/>
                    <a:gd name="T31" fmla="*/ 4 h 116"/>
                    <a:gd name="T32" fmla="*/ 1 w 115"/>
                    <a:gd name="T33" fmla="*/ 4 h 116"/>
                    <a:gd name="T34" fmla="*/ 2 w 115"/>
                    <a:gd name="T35" fmla="*/ 4 h 116"/>
                    <a:gd name="T36" fmla="*/ 2 w 115"/>
                    <a:gd name="T37" fmla="*/ 4 h 116"/>
                    <a:gd name="T38" fmla="*/ 3 w 115"/>
                    <a:gd name="T39" fmla="*/ 4 h 116"/>
                    <a:gd name="T40" fmla="*/ 3 w 115"/>
                    <a:gd name="T41" fmla="*/ 4 h 116"/>
                    <a:gd name="T42" fmla="*/ 4 w 115"/>
                    <a:gd name="T43" fmla="*/ 4 h 116"/>
                    <a:gd name="T44" fmla="*/ 4 w 115"/>
                    <a:gd name="T45" fmla="*/ 3 h 116"/>
                    <a:gd name="T46" fmla="*/ 4 w 115"/>
                    <a:gd name="T47" fmla="*/ 3 h 116"/>
                    <a:gd name="T48" fmla="*/ 4 w 115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6">
                      <a:moveTo>
                        <a:pt x="115" y="58"/>
                      </a:moveTo>
                      <a:lnTo>
                        <a:pt x="113" y="43"/>
                      </a:lnTo>
                      <a:lnTo>
                        <a:pt x="107" y="29"/>
                      </a:lnTo>
                      <a:lnTo>
                        <a:pt x="98" y="17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7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6" y="17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3"/>
                      </a:lnTo>
                      <a:lnTo>
                        <a:pt x="7" y="87"/>
                      </a:lnTo>
                      <a:lnTo>
                        <a:pt x="16" y="98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7" y="116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8" y="98"/>
                      </a:lnTo>
                      <a:lnTo>
                        <a:pt x="107" y="87"/>
                      </a:lnTo>
                      <a:lnTo>
                        <a:pt x="113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95" name="Freeform 47"/>
                <p:cNvSpPr>
                  <a:spLocks/>
                </p:cNvSpPr>
                <p:nvPr/>
              </p:nvSpPr>
              <p:spPr bwMode="auto">
                <a:xfrm>
                  <a:off x="4206" y="3311"/>
                  <a:ext cx="39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9"/>
                      </a:moveTo>
                      <a:lnTo>
                        <a:pt x="114" y="43"/>
                      </a:lnTo>
                      <a:lnTo>
                        <a:pt x="108" y="30"/>
                      </a:lnTo>
                      <a:lnTo>
                        <a:pt x="99" y="18"/>
                      </a:lnTo>
                      <a:lnTo>
                        <a:pt x="87" y="9"/>
                      </a:lnTo>
                      <a:lnTo>
                        <a:pt x="73" y="3"/>
                      </a:lnTo>
                      <a:lnTo>
                        <a:pt x="58" y="0"/>
                      </a:lnTo>
                      <a:lnTo>
                        <a:pt x="43" y="3"/>
                      </a:lnTo>
                      <a:lnTo>
                        <a:pt x="29" y="9"/>
                      </a:lnTo>
                      <a:lnTo>
                        <a:pt x="17" y="18"/>
                      </a:lnTo>
                      <a:lnTo>
                        <a:pt x="8" y="30"/>
                      </a:lnTo>
                      <a:lnTo>
                        <a:pt x="2" y="43"/>
                      </a:lnTo>
                      <a:lnTo>
                        <a:pt x="0" y="59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5"/>
                      </a:lnTo>
                      <a:lnTo>
                        <a:pt x="73" y="114"/>
                      </a:lnTo>
                      <a:lnTo>
                        <a:pt x="87" y="108"/>
                      </a:lnTo>
                      <a:lnTo>
                        <a:pt x="99" y="99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9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96" name="Freeform 48"/>
                <p:cNvSpPr>
                  <a:spLocks/>
                </p:cNvSpPr>
                <p:nvPr/>
              </p:nvSpPr>
              <p:spPr bwMode="auto">
                <a:xfrm>
                  <a:off x="4278" y="3321"/>
                  <a:ext cx="39" cy="38"/>
                </a:xfrm>
                <a:custGeom>
                  <a:avLst/>
                  <a:gdLst>
                    <a:gd name="T0" fmla="*/ 4 w 115"/>
                    <a:gd name="T1" fmla="*/ 2 h 114"/>
                    <a:gd name="T2" fmla="*/ 4 w 115"/>
                    <a:gd name="T3" fmla="*/ 2 h 114"/>
                    <a:gd name="T4" fmla="*/ 4 w 115"/>
                    <a:gd name="T5" fmla="*/ 1 h 114"/>
                    <a:gd name="T6" fmla="*/ 4 w 115"/>
                    <a:gd name="T7" fmla="*/ 1 h 114"/>
                    <a:gd name="T8" fmla="*/ 3 w 115"/>
                    <a:gd name="T9" fmla="*/ 0 h 114"/>
                    <a:gd name="T10" fmla="*/ 3 w 115"/>
                    <a:gd name="T11" fmla="*/ 0 h 114"/>
                    <a:gd name="T12" fmla="*/ 2 w 115"/>
                    <a:gd name="T13" fmla="*/ 0 h 114"/>
                    <a:gd name="T14" fmla="*/ 2 w 115"/>
                    <a:gd name="T15" fmla="*/ 0 h 114"/>
                    <a:gd name="T16" fmla="*/ 1 w 115"/>
                    <a:gd name="T17" fmla="*/ 0 h 114"/>
                    <a:gd name="T18" fmla="*/ 1 w 115"/>
                    <a:gd name="T19" fmla="*/ 1 h 114"/>
                    <a:gd name="T20" fmla="*/ 0 w 115"/>
                    <a:gd name="T21" fmla="*/ 1 h 114"/>
                    <a:gd name="T22" fmla="*/ 0 w 115"/>
                    <a:gd name="T23" fmla="*/ 2 h 114"/>
                    <a:gd name="T24" fmla="*/ 0 w 115"/>
                    <a:gd name="T25" fmla="*/ 2 h 114"/>
                    <a:gd name="T26" fmla="*/ 0 w 115"/>
                    <a:gd name="T27" fmla="*/ 3 h 114"/>
                    <a:gd name="T28" fmla="*/ 0 w 115"/>
                    <a:gd name="T29" fmla="*/ 3 h 114"/>
                    <a:gd name="T30" fmla="*/ 1 w 115"/>
                    <a:gd name="T31" fmla="*/ 4 h 114"/>
                    <a:gd name="T32" fmla="*/ 1 w 115"/>
                    <a:gd name="T33" fmla="*/ 4 h 114"/>
                    <a:gd name="T34" fmla="*/ 2 w 115"/>
                    <a:gd name="T35" fmla="*/ 4 h 114"/>
                    <a:gd name="T36" fmla="*/ 2 w 115"/>
                    <a:gd name="T37" fmla="*/ 4 h 114"/>
                    <a:gd name="T38" fmla="*/ 3 w 115"/>
                    <a:gd name="T39" fmla="*/ 4 h 114"/>
                    <a:gd name="T40" fmla="*/ 3 w 115"/>
                    <a:gd name="T41" fmla="*/ 4 h 114"/>
                    <a:gd name="T42" fmla="*/ 4 w 115"/>
                    <a:gd name="T43" fmla="*/ 4 h 114"/>
                    <a:gd name="T44" fmla="*/ 4 w 115"/>
                    <a:gd name="T45" fmla="*/ 3 h 114"/>
                    <a:gd name="T46" fmla="*/ 4 w 115"/>
                    <a:gd name="T47" fmla="*/ 3 h 114"/>
                    <a:gd name="T48" fmla="*/ 4 w 115"/>
                    <a:gd name="T49" fmla="*/ 2 h 114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4">
                      <a:moveTo>
                        <a:pt x="115" y="56"/>
                      </a:moveTo>
                      <a:lnTo>
                        <a:pt x="114" y="42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7" y="6"/>
                      </a:lnTo>
                      <a:lnTo>
                        <a:pt x="73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6"/>
                      </a:lnTo>
                      <a:lnTo>
                        <a:pt x="17" y="16"/>
                      </a:lnTo>
                      <a:lnTo>
                        <a:pt x="8" y="29"/>
                      </a:lnTo>
                      <a:lnTo>
                        <a:pt x="2" y="42"/>
                      </a:lnTo>
                      <a:lnTo>
                        <a:pt x="0" y="56"/>
                      </a:lnTo>
                      <a:lnTo>
                        <a:pt x="2" y="71"/>
                      </a:lnTo>
                      <a:lnTo>
                        <a:pt x="8" y="85"/>
                      </a:lnTo>
                      <a:lnTo>
                        <a:pt x="17" y="97"/>
                      </a:lnTo>
                      <a:lnTo>
                        <a:pt x="29" y="106"/>
                      </a:lnTo>
                      <a:lnTo>
                        <a:pt x="43" y="112"/>
                      </a:lnTo>
                      <a:lnTo>
                        <a:pt x="58" y="114"/>
                      </a:lnTo>
                      <a:lnTo>
                        <a:pt x="73" y="112"/>
                      </a:lnTo>
                      <a:lnTo>
                        <a:pt x="87" y="106"/>
                      </a:lnTo>
                      <a:lnTo>
                        <a:pt x="99" y="97"/>
                      </a:lnTo>
                      <a:lnTo>
                        <a:pt x="108" y="85"/>
                      </a:lnTo>
                      <a:lnTo>
                        <a:pt x="114" y="71"/>
                      </a:lnTo>
                      <a:lnTo>
                        <a:pt x="115" y="56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97" name="Freeform 49"/>
                <p:cNvSpPr>
                  <a:spLocks/>
                </p:cNvSpPr>
                <p:nvPr/>
              </p:nvSpPr>
              <p:spPr bwMode="auto">
                <a:xfrm>
                  <a:off x="4283" y="3378"/>
                  <a:ext cx="39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3" y="42"/>
                      </a:lnTo>
                      <a:lnTo>
                        <a:pt x="107" y="28"/>
                      </a:lnTo>
                      <a:lnTo>
                        <a:pt x="98" y="17"/>
                      </a:lnTo>
                      <a:lnTo>
                        <a:pt x="86" y="7"/>
                      </a:lnTo>
                      <a:lnTo>
                        <a:pt x="72" y="2"/>
                      </a:lnTo>
                      <a:lnTo>
                        <a:pt x="57" y="0"/>
                      </a:lnTo>
                      <a:lnTo>
                        <a:pt x="42" y="2"/>
                      </a:lnTo>
                      <a:lnTo>
                        <a:pt x="28" y="7"/>
                      </a:lnTo>
                      <a:lnTo>
                        <a:pt x="16" y="17"/>
                      </a:lnTo>
                      <a:lnTo>
                        <a:pt x="7" y="28"/>
                      </a:lnTo>
                      <a:lnTo>
                        <a:pt x="1" y="42"/>
                      </a:lnTo>
                      <a:lnTo>
                        <a:pt x="0" y="57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8"/>
                      </a:lnTo>
                      <a:lnTo>
                        <a:pt x="28" y="107"/>
                      </a:lnTo>
                      <a:lnTo>
                        <a:pt x="42" y="113"/>
                      </a:lnTo>
                      <a:lnTo>
                        <a:pt x="57" y="115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8" y="98"/>
                      </a:lnTo>
                      <a:lnTo>
                        <a:pt x="107" y="86"/>
                      </a:lnTo>
                      <a:lnTo>
                        <a:pt x="113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98" name="Freeform 50"/>
                <p:cNvSpPr>
                  <a:spLocks/>
                </p:cNvSpPr>
                <p:nvPr/>
              </p:nvSpPr>
              <p:spPr bwMode="auto">
                <a:xfrm>
                  <a:off x="4348" y="3337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2" y="43"/>
                      </a:lnTo>
                      <a:lnTo>
                        <a:pt x="107" y="29"/>
                      </a:lnTo>
                      <a:lnTo>
                        <a:pt x="97" y="18"/>
                      </a:lnTo>
                      <a:lnTo>
                        <a:pt x="86" y="9"/>
                      </a:lnTo>
                      <a:lnTo>
                        <a:pt x="72" y="3"/>
                      </a:lnTo>
                      <a:lnTo>
                        <a:pt x="57" y="0"/>
                      </a:lnTo>
                      <a:lnTo>
                        <a:pt x="43" y="3"/>
                      </a:lnTo>
                      <a:lnTo>
                        <a:pt x="29" y="9"/>
                      </a:lnTo>
                      <a:lnTo>
                        <a:pt x="16" y="18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4"/>
                      </a:lnTo>
                      <a:lnTo>
                        <a:pt x="7" y="87"/>
                      </a:lnTo>
                      <a:lnTo>
                        <a:pt x="16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7" y="115"/>
                      </a:lnTo>
                      <a:lnTo>
                        <a:pt x="72" y="114"/>
                      </a:lnTo>
                      <a:lnTo>
                        <a:pt x="86" y="108"/>
                      </a:lnTo>
                      <a:lnTo>
                        <a:pt x="97" y="99"/>
                      </a:lnTo>
                      <a:lnTo>
                        <a:pt x="107" y="87"/>
                      </a:lnTo>
                      <a:lnTo>
                        <a:pt x="112" y="74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99" name="Freeform 51"/>
                <p:cNvSpPr>
                  <a:spLocks/>
                </p:cNvSpPr>
                <p:nvPr/>
              </p:nvSpPr>
              <p:spPr bwMode="auto">
                <a:xfrm>
                  <a:off x="4365" y="3407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8" y="18"/>
                      </a:lnTo>
                      <a:lnTo>
                        <a:pt x="87" y="8"/>
                      </a:lnTo>
                      <a:lnTo>
                        <a:pt x="73" y="3"/>
                      </a:lnTo>
                      <a:lnTo>
                        <a:pt x="58" y="0"/>
                      </a:lnTo>
                      <a:lnTo>
                        <a:pt x="43" y="3"/>
                      </a:lnTo>
                      <a:lnTo>
                        <a:pt x="29" y="8"/>
                      </a:lnTo>
                      <a:lnTo>
                        <a:pt x="17" y="18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5"/>
                      </a:lnTo>
                      <a:lnTo>
                        <a:pt x="73" y="114"/>
                      </a:lnTo>
                      <a:lnTo>
                        <a:pt x="87" y="108"/>
                      </a:lnTo>
                      <a:lnTo>
                        <a:pt x="98" y="99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00" name="Freeform 52"/>
                <p:cNvSpPr>
                  <a:spLocks/>
                </p:cNvSpPr>
                <p:nvPr/>
              </p:nvSpPr>
              <p:spPr bwMode="auto">
                <a:xfrm>
                  <a:off x="4437" y="3344"/>
                  <a:ext cx="38" cy="39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3" y="43"/>
                      </a:lnTo>
                      <a:lnTo>
                        <a:pt x="108" y="29"/>
                      </a:lnTo>
                      <a:lnTo>
                        <a:pt x="98" y="17"/>
                      </a:lnTo>
                      <a:lnTo>
                        <a:pt x="87" y="7"/>
                      </a:lnTo>
                      <a:lnTo>
                        <a:pt x="73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7"/>
                      </a:lnTo>
                      <a:lnTo>
                        <a:pt x="17" y="17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7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8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8" y="115"/>
                      </a:lnTo>
                      <a:lnTo>
                        <a:pt x="73" y="113"/>
                      </a:lnTo>
                      <a:lnTo>
                        <a:pt x="87" y="107"/>
                      </a:lnTo>
                      <a:lnTo>
                        <a:pt x="98" y="98"/>
                      </a:lnTo>
                      <a:lnTo>
                        <a:pt x="108" y="86"/>
                      </a:lnTo>
                      <a:lnTo>
                        <a:pt x="113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01" name="Freeform 53"/>
                <p:cNvSpPr>
                  <a:spLocks/>
                </p:cNvSpPr>
                <p:nvPr/>
              </p:nvSpPr>
              <p:spPr bwMode="auto">
                <a:xfrm>
                  <a:off x="4463" y="3433"/>
                  <a:ext cx="39" cy="38"/>
                </a:xfrm>
                <a:custGeom>
                  <a:avLst/>
                  <a:gdLst>
                    <a:gd name="T0" fmla="*/ 4 w 116"/>
                    <a:gd name="T1" fmla="*/ 2 h 115"/>
                    <a:gd name="T2" fmla="*/ 4 w 116"/>
                    <a:gd name="T3" fmla="*/ 2 h 115"/>
                    <a:gd name="T4" fmla="*/ 4 w 116"/>
                    <a:gd name="T5" fmla="*/ 1 h 115"/>
                    <a:gd name="T6" fmla="*/ 4 w 116"/>
                    <a:gd name="T7" fmla="*/ 1 h 115"/>
                    <a:gd name="T8" fmla="*/ 3 w 116"/>
                    <a:gd name="T9" fmla="*/ 0 h 115"/>
                    <a:gd name="T10" fmla="*/ 3 w 116"/>
                    <a:gd name="T11" fmla="*/ 0 h 115"/>
                    <a:gd name="T12" fmla="*/ 2 w 116"/>
                    <a:gd name="T13" fmla="*/ 0 h 115"/>
                    <a:gd name="T14" fmla="*/ 2 w 116"/>
                    <a:gd name="T15" fmla="*/ 0 h 115"/>
                    <a:gd name="T16" fmla="*/ 1 w 116"/>
                    <a:gd name="T17" fmla="*/ 0 h 115"/>
                    <a:gd name="T18" fmla="*/ 1 w 116"/>
                    <a:gd name="T19" fmla="*/ 1 h 115"/>
                    <a:gd name="T20" fmla="*/ 0 w 116"/>
                    <a:gd name="T21" fmla="*/ 1 h 115"/>
                    <a:gd name="T22" fmla="*/ 0 w 116"/>
                    <a:gd name="T23" fmla="*/ 2 h 115"/>
                    <a:gd name="T24" fmla="*/ 0 w 116"/>
                    <a:gd name="T25" fmla="*/ 2 h 115"/>
                    <a:gd name="T26" fmla="*/ 0 w 116"/>
                    <a:gd name="T27" fmla="*/ 3 h 115"/>
                    <a:gd name="T28" fmla="*/ 0 w 116"/>
                    <a:gd name="T29" fmla="*/ 3 h 115"/>
                    <a:gd name="T30" fmla="*/ 1 w 116"/>
                    <a:gd name="T31" fmla="*/ 4 h 115"/>
                    <a:gd name="T32" fmla="*/ 1 w 116"/>
                    <a:gd name="T33" fmla="*/ 4 h 115"/>
                    <a:gd name="T34" fmla="*/ 2 w 116"/>
                    <a:gd name="T35" fmla="*/ 4 h 115"/>
                    <a:gd name="T36" fmla="*/ 2 w 116"/>
                    <a:gd name="T37" fmla="*/ 4 h 115"/>
                    <a:gd name="T38" fmla="*/ 3 w 116"/>
                    <a:gd name="T39" fmla="*/ 4 h 115"/>
                    <a:gd name="T40" fmla="*/ 3 w 116"/>
                    <a:gd name="T41" fmla="*/ 4 h 115"/>
                    <a:gd name="T42" fmla="*/ 4 w 116"/>
                    <a:gd name="T43" fmla="*/ 4 h 115"/>
                    <a:gd name="T44" fmla="*/ 4 w 116"/>
                    <a:gd name="T45" fmla="*/ 3 h 115"/>
                    <a:gd name="T46" fmla="*/ 4 w 116"/>
                    <a:gd name="T47" fmla="*/ 3 h 115"/>
                    <a:gd name="T48" fmla="*/ 4 w 116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6" h="115">
                      <a:moveTo>
                        <a:pt x="116" y="58"/>
                      </a:moveTo>
                      <a:lnTo>
                        <a:pt x="113" y="43"/>
                      </a:lnTo>
                      <a:lnTo>
                        <a:pt x="108" y="29"/>
                      </a:lnTo>
                      <a:lnTo>
                        <a:pt x="98" y="18"/>
                      </a:lnTo>
                      <a:lnTo>
                        <a:pt x="87" y="8"/>
                      </a:lnTo>
                      <a:lnTo>
                        <a:pt x="73" y="3"/>
                      </a:lnTo>
                      <a:lnTo>
                        <a:pt x="58" y="0"/>
                      </a:lnTo>
                      <a:lnTo>
                        <a:pt x="43" y="3"/>
                      </a:lnTo>
                      <a:lnTo>
                        <a:pt x="29" y="8"/>
                      </a:lnTo>
                      <a:lnTo>
                        <a:pt x="17" y="18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3"/>
                      </a:lnTo>
                      <a:lnTo>
                        <a:pt x="8" y="87"/>
                      </a:lnTo>
                      <a:lnTo>
                        <a:pt x="17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5"/>
                      </a:lnTo>
                      <a:lnTo>
                        <a:pt x="73" y="114"/>
                      </a:lnTo>
                      <a:lnTo>
                        <a:pt x="87" y="108"/>
                      </a:lnTo>
                      <a:lnTo>
                        <a:pt x="98" y="99"/>
                      </a:lnTo>
                      <a:lnTo>
                        <a:pt x="108" y="87"/>
                      </a:lnTo>
                      <a:lnTo>
                        <a:pt x="113" y="73"/>
                      </a:lnTo>
                      <a:lnTo>
                        <a:pt x="116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02" name="Freeform 54"/>
                <p:cNvSpPr>
                  <a:spLocks/>
                </p:cNvSpPr>
                <p:nvPr/>
              </p:nvSpPr>
              <p:spPr bwMode="auto">
                <a:xfrm>
                  <a:off x="4530" y="3330"/>
                  <a:ext cx="39" cy="38"/>
                </a:xfrm>
                <a:custGeom>
                  <a:avLst/>
                  <a:gdLst>
                    <a:gd name="T0" fmla="*/ 4 w 115"/>
                    <a:gd name="T1" fmla="*/ 2 h 114"/>
                    <a:gd name="T2" fmla="*/ 4 w 115"/>
                    <a:gd name="T3" fmla="*/ 2 h 114"/>
                    <a:gd name="T4" fmla="*/ 4 w 115"/>
                    <a:gd name="T5" fmla="*/ 1 h 114"/>
                    <a:gd name="T6" fmla="*/ 4 w 115"/>
                    <a:gd name="T7" fmla="*/ 1 h 114"/>
                    <a:gd name="T8" fmla="*/ 3 w 115"/>
                    <a:gd name="T9" fmla="*/ 0 h 114"/>
                    <a:gd name="T10" fmla="*/ 3 w 115"/>
                    <a:gd name="T11" fmla="*/ 0 h 114"/>
                    <a:gd name="T12" fmla="*/ 2 w 115"/>
                    <a:gd name="T13" fmla="*/ 0 h 114"/>
                    <a:gd name="T14" fmla="*/ 2 w 115"/>
                    <a:gd name="T15" fmla="*/ 0 h 114"/>
                    <a:gd name="T16" fmla="*/ 1 w 115"/>
                    <a:gd name="T17" fmla="*/ 0 h 114"/>
                    <a:gd name="T18" fmla="*/ 1 w 115"/>
                    <a:gd name="T19" fmla="*/ 1 h 114"/>
                    <a:gd name="T20" fmla="*/ 0 w 115"/>
                    <a:gd name="T21" fmla="*/ 1 h 114"/>
                    <a:gd name="T22" fmla="*/ 0 w 115"/>
                    <a:gd name="T23" fmla="*/ 2 h 114"/>
                    <a:gd name="T24" fmla="*/ 0 w 115"/>
                    <a:gd name="T25" fmla="*/ 2 h 114"/>
                    <a:gd name="T26" fmla="*/ 0 w 115"/>
                    <a:gd name="T27" fmla="*/ 3 h 114"/>
                    <a:gd name="T28" fmla="*/ 0 w 115"/>
                    <a:gd name="T29" fmla="*/ 3 h 114"/>
                    <a:gd name="T30" fmla="*/ 1 w 115"/>
                    <a:gd name="T31" fmla="*/ 4 h 114"/>
                    <a:gd name="T32" fmla="*/ 1 w 115"/>
                    <a:gd name="T33" fmla="*/ 4 h 114"/>
                    <a:gd name="T34" fmla="*/ 2 w 115"/>
                    <a:gd name="T35" fmla="*/ 4 h 114"/>
                    <a:gd name="T36" fmla="*/ 2 w 115"/>
                    <a:gd name="T37" fmla="*/ 4 h 114"/>
                    <a:gd name="T38" fmla="*/ 3 w 115"/>
                    <a:gd name="T39" fmla="*/ 4 h 114"/>
                    <a:gd name="T40" fmla="*/ 3 w 115"/>
                    <a:gd name="T41" fmla="*/ 4 h 114"/>
                    <a:gd name="T42" fmla="*/ 4 w 115"/>
                    <a:gd name="T43" fmla="*/ 4 h 114"/>
                    <a:gd name="T44" fmla="*/ 4 w 115"/>
                    <a:gd name="T45" fmla="*/ 3 h 114"/>
                    <a:gd name="T46" fmla="*/ 4 w 115"/>
                    <a:gd name="T47" fmla="*/ 3 h 114"/>
                    <a:gd name="T48" fmla="*/ 4 w 115"/>
                    <a:gd name="T49" fmla="*/ 2 h 114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4">
                      <a:moveTo>
                        <a:pt x="115" y="56"/>
                      </a:moveTo>
                      <a:lnTo>
                        <a:pt x="113" y="41"/>
                      </a:lnTo>
                      <a:lnTo>
                        <a:pt x="108" y="27"/>
                      </a:lnTo>
                      <a:lnTo>
                        <a:pt x="98" y="16"/>
                      </a:lnTo>
                      <a:lnTo>
                        <a:pt x="85" y="6"/>
                      </a:lnTo>
                      <a:lnTo>
                        <a:pt x="72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6"/>
                      </a:lnTo>
                      <a:lnTo>
                        <a:pt x="17" y="16"/>
                      </a:lnTo>
                      <a:lnTo>
                        <a:pt x="8" y="27"/>
                      </a:lnTo>
                      <a:lnTo>
                        <a:pt x="2" y="41"/>
                      </a:lnTo>
                      <a:lnTo>
                        <a:pt x="0" y="56"/>
                      </a:lnTo>
                      <a:lnTo>
                        <a:pt x="2" y="71"/>
                      </a:lnTo>
                      <a:lnTo>
                        <a:pt x="8" y="85"/>
                      </a:lnTo>
                      <a:lnTo>
                        <a:pt x="17" y="97"/>
                      </a:lnTo>
                      <a:lnTo>
                        <a:pt x="29" y="106"/>
                      </a:lnTo>
                      <a:lnTo>
                        <a:pt x="43" y="112"/>
                      </a:lnTo>
                      <a:lnTo>
                        <a:pt x="58" y="114"/>
                      </a:lnTo>
                      <a:lnTo>
                        <a:pt x="72" y="112"/>
                      </a:lnTo>
                      <a:lnTo>
                        <a:pt x="85" y="106"/>
                      </a:lnTo>
                      <a:lnTo>
                        <a:pt x="98" y="97"/>
                      </a:lnTo>
                      <a:lnTo>
                        <a:pt x="108" y="85"/>
                      </a:lnTo>
                      <a:lnTo>
                        <a:pt x="113" y="71"/>
                      </a:lnTo>
                      <a:lnTo>
                        <a:pt x="115" y="56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03" name="Freeform 55"/>
                <p:cNvSpPr>
                  <a:spLocks/>
                </p:cNvSpPr>
                <p:nvPr/>
              </p:nvSpPr>
              <p:spPr bwMode="auto">
                <a:xfrm>
                  <a:off x="4557" y="3419"/>
                  <a:ext cx="38" cy="38"/>
                </a:xfrm>
                <a:custGeom>
                  <a:avLst/>
                  <a:gdLst>
                    <a:gd name="T0" fmla="*/ 4 w 114"/>
                    <a:gd name="T1" fmla="*/ 2 h 115"/>
                    <a:gd name="T2" fmla="*/ 4 w 114"/>
                    <a:gd name="T3" fmla="*/ 2 h 115"/>
                    <a:gd name="T4" fmla="*/ 4 w 114"/>
                    <a:gd name="T5" fmla="*/ 1 h 115"/>
                    <a:gd name="T6" fmla="*/ 4 w 114"/>
                    <a:gd name="T7" fmla="*/ 1 h 115"/>
                    <a:gd name="T8" fmla="*/ 3 w 114"/>
                    <a:gd name="T9" fmla="*/ 0 h 115"/>
                    <a:gd name="T10" fmla="*/ 3 w 114"/>
                    <a:gd name="T11" fmla="*/ 0 h 115"/>
                    <a:gd name="T12" fmla="*/ 2 w 114"/>
                    <a:gd name="T13" fmla="*/ 0 h 115"/>
                    <a:gd name="T14" fmla="*/ 2 w 114"/>
                    <a:gd name="T15" fmla="*/ 0 h 115"/>
                    <a:gd name="T16" fmla="*/ 1 w 114"/>
                    <a:gd name="T17" fmla="*/ 0 h 115"/>
                    <a:gd name="T18" fmla="*/ 1 w 114"/>
                    <a:gd name="T19" fmla="*/ 1 h 115"/>
                    <a:gd name="T20" fmla="*/ 0 w 114"/>
                    <a:gd name="T21" fmla="*/ 1 h 115"/>
                    <a:gd name="T22" fmla="*/ 0 w 114"/>
                    <a:gd name="T23" fmla="*/ 2 h 115"/>
                    <a:gd name="T24" fmla="*/ 0 w 114"/>
                    <a:gd name="T25" fmla="*/ 2 h 115"/>
                    <a:gd name="T26" fmla="*/ 0 w 114"/>
                    <a:gd name="T27" fmla="*/ 3 h 115"/>
                    <a:gd name="T28" fmla="*/ 0 w 114"/>
                    <a:gd name="T29" fmla="*/ 3 h 115"/>
                    <a:gd name="T30" fmla="*/ 1 w 114"/>
                    <a:gd name="T31" fmla="*/ 4 h 115"/>
                    <a:gd name="T32" fmla="*/ 1 w 114"/>
                    <a:gd name="T33" fmla="*/ 4 h 115"/>
                    <a:gd name="T34" fmla="*/ 2 w 114"/>
                    <a:gd name="T35" fmla="*/ 4 h 115"/>
                    <a:gd name="T36" fmla="*/ 2 w 114"/>
                    <a:gd name="T37" fmla="*/ 4 h 115"/>
                    <a:gd name="T38" fmla="*/ 3 w 114"/>
                    <a:gd name="T39" fmla="*/ 4 h 115"/>
                    <a:gd name="T40" fmla="*/ 3 w 114"/>
                    <a:gd name="T41" fmla="*/ 4 h 115"/>
                    <a:gd name="T42" fmla="*/ 4 w 114"/>
                    <a:gd name="T43" fmla="*/ 4 h 115"/>
                    <a:gd name="T44" fmla="*/ 4 w 114"/>
                    <a:gd name="T45" fmla="*/ 3 h 115"/>
                    <a:gd name="T46" fmla="*/ 4 w 114"/>
                    <a:gd name="T47" fmla="*/ 3 h 115"/>
                    <a:gd name="T48" fmla="*/ 4 w 114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4" h="115">
                      <a:moveTo>
                        <a:pt x="114" y="58"/>
                      </a:moveTo>
                      <a:lnTo>
                        <a:pt x="113" y="43"/>
                      </a:lnTo>
                      <a:lnTo>
                        <a:pt x="107" y="29"/>
                      </a:lnTo>
                      <a:lnTo>
                        <a:pt x="98" y="18"/>
                      </a:lnTo>
                      <a:lnTo>
                        <a:pt x="87" y="8"/>
                      </a:lnTo>
                      <a:lnTo>
                        <a:pt x="73" y="3"/>
                      </a:lnTo>
                      <a:lnTo>
                        <a:pt x="58" y="0"/>
                      </a:lnTo>
                      <a:lnTo>
                        <a:pt x="42" y="3"/>
                      </a:lnTo>
                      <a:lnTo>
                        <a:pt x="29" y="8"/>
                      </a:lnTo>
                      <a:lnTo>
                        <a:pt x="17" y="18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9"/>
                      </a:lnTo>
                      <a:lnTo>
                        <a:pt x="29" y="108"/>
                      </a:lnTo>
                      <a:lnTo>
                        <a:pt x="42" y="114"/>
                      </a:lnTo>
                      <a:lnTo>
                        <a:pt x="58" y="115"/>
                      </a:lnTo>
                      <a:lnTo>
                        <a:pt x="73" y="114"/>
                      </a:lnTo>
                      <a:lnTo>
                        <a:pt x="87" y="108"/>
                      </a:lnTo>
                      <a:lnTo>
                        <a:pt x="98" y="99"/>
                      </a:lnTo>
                      <a:lnTo>
                        <a:pt x="107" y="86"/>
                      </a:lnTo>
                      <a:lnTo>
                        <a:pt x="113" y="72"/>
                      </a:lnTo>
                      <a:lnTo>
                        <a:pt x="114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04" name="Freeform 56"/>
                <p:cNvSpPr>
                  <a:spLocks/>
                </p:cNvSpPr>
                <p:nvPr/>
              </p:nvSpPr>
              <p:spPr bwMode="auto">
                <a:xfrm>
                  <a:off x="4614" y="3297"/>
                  <a:ext cx="38" cy="38"/>
                </a:xfrm>
                <a:custGeom>
                  <a:avLst/>
                  <a:gdLst>
                    <a:gd name="T0" fmla="*/ 4 w 115"/>
                    <a:gd name="T1" fmla="*/ 2 h 114"/>
                    <a:gd name="T2" fmla="*/ 4 w 115"/>
                    <a:gd name="T3" fmla="*/ 2 h 114"/>
                    <a:gd name="T4" fmla="*/ 4 w 115"/>
                    <a:gd name="T5" fmla="*/ 1 h 114"/>
                    <a:gd name="T6" fmla="*/ 4 w 115"/>
                    <a:gd name="T7" fmla="*/ 1 h 114"/>
                    <a:gd name="T8" fmla="*/ 3 w 115"/>
                    <a:gd name="T9" fmla="*/ 0 h 114"/>
                    <a:gd name="T10" fmla="*/ 3 w 115"/>
                    <a:gd name="T11" fmla="*/ 0 h 114"/>
                    <a:gd name="T12" fmla="*/ 2 w 115"/>
                    <a:gd name="T13" fmla="*/ 0 h 114"/>
                    <a:gd name="T14" fmla="*/ 2 w 115"/>
                    <a:gd name="T15" fmla="*/ 0 h 114"/>
                    <a:gd name="T16" fmla="*/ 1 w 115"/>
                    <a:gd name="T17" fmla="*/ 0 h 114"/>
                    <a:gd name="T18" fmla="*/ 1 w 115"/>
                    <a:gd name="T19" fmla="*/ 1 h 114"/>
                    <a:gd name="T20" fmla="*/ 0 w 115"/>
                    <a:gd name="T21" fmla="*/ 1 h 114"/>
                    <a:gd name="T22" fmla="*/ 0 w 115"/>
                    <a:gd name="T23" fmla="*/ 2 h 114"/>
                    <a:gd name="T24" fmla="*/ 0 w 115"/>
                    <a:gd name="T25" fmla="*/ 2 h 114"/>
                    <a:gd name="T26" fmla="*/ 0 w 115"/>
                    <a:gd name="T27" fmla="*/ 3 h 114"/>
                    <a:gd name="T28" fmla="*/ 0 w 115"/>
                    <a:gd name="T29" fmla="*/ 3 h 114"/>
                    <a:gd name="T30" fmla="*/ 1 w 115"/>
                    <a:gd name="T31" fmla="*/ 4 h 114"/>
                    <a:gd name="T32" fmla="*/ 1 w 115"/>
                    <a:gd name="T33" fmla="*/ 4 h 114"/>
                    <a:gd name="T34" fmla="*/ 2 w 115"/>
                    <a:gd name="T35" fmla="*/ 4 h 114"/>
                    <a:gd name="T36" fmla="*/ 2 w 115"/>
                    <a:gd name="T37" fmla="*/ 4 h 114"/>
                    <a:gd name="T38" fmla="*/ 3 w 115"/>
                    <a:gd name="T39" fmla="*/ 4 h 114"/>
                    <a:gd name="T40" fmla="*/ 3 w 115"/>
                    <a:gd name="T41" fmla="*/ 4 h 114"/>
                    <a:gd name="T42" fmla="*/ 4 w 115"/>
                    <a:gd name="T43" fmla="*/ 4 h 114"/>
                    <a:gd name="T44" fmla="*/ 4 w 115"/>
                    <a:gd name="T45" fmla="*/ 3 h 114"/>
                    <a:gd name="T46" fmla="*/ 4 w 115"/>
                    <a:gd name="T47" fmla="*/ 3 h 114"/>
                    <a:gd name="T48" fmla="*/ 4 w 115"/>
                    <a:gd name="T49" fmla="*/ 2 h 114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4">
                      <a:moveTo>
                        <a:pt x="115" y="56"/>
                      </a:moveTo>
                      <a:lnTo>
                        <a:pt x="114" y="42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9" y="0"/>
                      </a:lnTo>
                      <a:lnTo>
                        <a:pt x="43" y="1"/>
                      </a:lnTo>
                      <a:lnTo>
                        <a:pt x="30" y="7"/>
                      </a:lnTo>
                      <a:lnTo>
                        <a:pt x="18" y="16"/>
                      </a:lnTo>
                      <a:lnTo>
                        <a:pt x="9" y="29"/>
                      </a:lnTo>
                      <a:lnTo>
                        <a:pt x="3" y="42"/>
                      </a:lnTo>
                      <a:lnTo>
                        <a:pt x="0" y="56"/>
                      </a:lnTo>
                      <a:lnTo>
                        <a:pt x="3" y="72"/>
                      </a:lnTo>
                      <a:lnTo>
                        <a:pt x="9" y="85"/>
                      </a:lnTo>
                      <a:lnTo>
                        <a:pt x="18" y="97"/>
                      </a:lnTo>
                      <a:lnTo>
                        <a:pt x="30" y="106"/>
                      </a:lnTo>
                      <a:lnTo>
                        <a:pt x="43" y="112"/>
                      </a:lnTo>
                      <a:lnTo>
                        <a:pt x="59" y="114"/>
                      </a:lnTo>
                      <a:lnTo>
                        <a:pt x="72" y="112"/>
                      </a:lnTo>
                      <a:lnTo>
                        <a:pt x="86" y="106"/>
                      </a:lnTo>
                      <a:lnTo>
                        <a:pt x="99" y="97"/>
                      </a:lnTo>
                      <a:lnTo>
                        <a:pt x="108" y="85"/>
                      </a:lnTo>
                      <a:lnTo>
                        <a:pt x="114" y="72"/>
                      </a:lnTo>
                      <a:lnTo>
                        <a:pt x="115" y="56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05" name="Freeform 57"/>
                <p:cNvSpPr>
                  <a:spLocks/>
                </p:cNvSpPr>
                <p:nvPr/>
              </p:nvSpPr>
              <p:spPr bwMode="auto">
                <a:xfrm>
                  <a:off x="4658" y="3397"/>
                  <a:ext cx="38" cy="38"/>
                </a:xfrm>
                <a:custGeom>
                  <a:avLst/>
                  <a:gdLst>
                    <a:gd name="T0" fmla="*/ 4 w 114"/>
                    <a:gd name="T1" fmla="*/ 2 h 115"/>
                    <a:gd name="T2" fmla="*/ 4 w 114"/>
                    <a:gd name="T3" fmla="*/ 2 h 115"/>
                    <a:gd name="T4" fmla="*/ 4 w 114"/>
                    <a:gd name="T5" fmla="*/ 1 h 115"/>
                    <a:gd name="T6" fmla="*/ 4 w 114"/>
                    <a:gd name="T7" fmla="*/ 1 h 115"/>
                    <a:gd name="T8" fmla="*/ 3 w 114"/>
                    <a:gd name="T9" fmla="*/ 0 h 115"/>
                    <a:gd name="T10" fmla="*/ 3 w 114"/>
                    <a:gd name="T11" fmla="*/ 0 h 115"/>
                    <a:gd name="T12" fmla="*/ 2 w 114"/>
                    <a:gd name="T13" fmla="*/ 0 h 115"/>
                    <a:gd name="T14" fmla="*/ 2 w 114"/>
                    <a:gd name="T15" fmla="*/ 0 h 115"/>
                    <a:gd name="T16" fmla="*/ 1 w 114"/>
                    <a:gd name="T17" fmla="*/ 0 h 115"/>
                    <a:gd name="T18" fmla="*/ 1 w 114"/>
                    <a:gd name="T19" fmla="*/ 1 h 115"/>
                    <a:gd name="T20" fmla="*/ 0 w 114"/>
                    <a:gd name="T21" fmla="*/ 1 h 115"/>
                    <a:gd name="T22" fmla="*/ 0 w 114"/>
                    <a:gd name="T23" fmla="*/ 2 h 115"/>
                    <a:gd name="T24" fmla="*/ 0 w 114"/>
                    <a:gd name="T25" fmla="*/ 2 h 115"/>
                    <a:gd name="T26" fmla="*/ 0 w 114"/>
                    <a:gd name="T27" fmla="*/ 3 h 115"/>
                    <a:gd name="T28" fmla="*/ 0 w 114"/>
                    <a:gd name="T29" fmla="*/ 3 h 115"/>
                    <a:gd name="T30" fmla="*/ 1 w 114"/>
                    <a:gd name="T31" fmla="*/ 4 h 115"/>
                    <a:gd name="T32" fmla="*/ 1 w 114"/>
                    <a:gd name="T33" fmla="*/ 4 h 115"/>
                    <a:gd name="T34" fmla="*/ 2 w 114"/>
                    <a:gd name="T35" fmla="*/ 4 h 115"/>
                    <a:gd name="T36" fmla="*/ 2 w 114"/>
                    <a:gd name="T37" fmla="*/ 4 h 115"/>
                    <a:gd name="T38" fmla="*/ 3 w 114"/>
                    <a:gd name="T39" fmla="*/ 4 h 115"/>
                    <a:gd name="T40" fmla="*/ 3 w 114"/>
                    <a:gd name="T41" fmla="*/ 4 h 115"/>
                    <a:gd name="T42" fmla="*/ 4 w 114"/>
                    <a:gd name="T43" fmla="*/ 4 h 115"/>
                    <a:gd name="T44" fmla="*/ 4 w 114"/>
                    <a:gd name="T45" fmla="*/ 3 h 115"/>
                    <a:gd name="T46" fmla="*/ 4 w 114"/>
                    <a:gd name="T47" fmla="*/ 3 h 115"/>
                    <a:gd name="T48" fmla="*/ 4 w 114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4" h="115">
                      <a:moveTo>
                        <a:pt x="114" y="58"/>
                      </a:moveTo>
                      <a:lnTo>
                        <a:pt x="112" y="43"/>
                      </a:lnTo>
                      <a:lnTo>
                        <a:pt x="106" y="29"/>
                      </a:lnTo>
                      <a:lnTo>
                        <a:pt x="97" y="18"/>
                      </a:lnTo>
                      <a:lnTo>
                        <a:pt x="85" y="8"/>
                      </a:lnTo>
                      <a:lnTo>
                        <a:pt x="71" y="3"/>
                      </a:lnTo>
                      <a:lnTo>
                        <a:pt x="56" y="0"/>
                      </a:lnTo>
                      <a:lnTo>
                        <a:pt x="41" y="3"/>
                      </a:lnTo>
                      <a:lnTo>
                        <a:pt x="27" y="8"/>
                      </a:lnTo>
                      <a:lnTo>
                        <a:pt x="16" y="18"/>
                      </a:lnTo>
                      <a:lnTo>
                        <a:pt x="6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3"/>
                      </a:lnTo>
                      <a:lnTo>
                        <a:pt x="6" y="87"/>
                      </a:lnTo>
                      <a:lnTo>
                        <a:pt x="16" y="99"/>
                      </a:lnTo>
                      <a:lnTo>
                        <a:pt x="27" y="108"/>
                      </a:lnTo>
                      <a:lnTo>
                        <a:pt x="41" y="114"/>
                      </a:lnTo>
                      <a:lnTo>
                        <a:pt x="56" y="115"/>
                      </a:lnTo>
                      <a:lnTo>
                        <a:pt x="71" y="114"/>
                      </a:lnTo>
                      <a:lnTo>
                        <a:pt x="85" y="108"/>
                      </a:lnTo>
                      <a:lnTo>
                        <a:pt x="97" y="99"/>
                      </a:lnTo>
                      <a:lnTo>
                        <a:pt x="106" y="87"/>
                      </a:lnTo>
                      <a:lnTo>
                        <a:pt x="112" y="73"/>
                      </a:lnTo>
                      <a:lnTo>
                        <a:pt x="114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06" name="Freeform 58"/>
                <p:cNvSpPr>
                  <a:spLocks/>
                </p:cNvSpPr>
                <p:nvPr/>
              </p:nvSpPr>
              <p:spPr bwMode="auto">
                <a:xfrm>
                  <a:off x="4688" y="3313"/>
                  <a:ext cx="39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8"/>
                      </a:lnTo>
                      <a:lnTo>
                        <a:pt x="87" y="9"/>
                      </a:lnTo>
                      <a:lnTo>
                        <a:pt x="74" y="3"/>
                      </a:lnTo>
                      <a:lnTo>
                        <a:pt x="58" y="0"/>
                      </a:lnTo>
                      <a:lnTo>
                        <a:pt x="43" y="3"/>
                      </a:lnTo>
                      <a:lnTo>
                        <a:pt x="29" y="9"/>
                      </a:lnTo>
                      <a:lnTo>
                        <a:pt x="18" y="18"/>
                      </a:lnTo>
                      <a:lnTo>
                        <a:pt x="8" y="29"/>
                      </a:lnTo>
                      <a:lnTo>
                        <a:pt x="3" y="43"/>
                      </a:lnTo>
                      <a:lnTo>
                        <a:pt x="0" y="58"/>
                      </a:lnTo>
                      <a:lnTo>
                        <a:pt x="3" y="74"/>
                      </a:lnTo>
                      <a:lnTo>
                        <a:pt x="8" y="87"/>
                      </a:lnTo>
                      <a:lnTo>
                        <a:pt x="18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5"/>
                      </a:lnTo>
                      <a:lnTo>
                        <a:pt x="74" y="114"/>
                      </a:lnTo>
                      <a:lnTo>
                        <a:pt x="87" y="108"/>
                      </a:lnTo>
                      <a:lnTo>
                        <a:pt x="99" y="99"/>
                      </a:lnTo>
                      <a:lnTo>
                        <a:pt x="108" y="87"/>
                      </a:lnTo>
                      <a:lnTo>
                        <a:pt x="114" y="74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07" name="Freeform 59"/>
                <p:cNvSpPr>
                  <a:spLocks/>
                </p:cNvSpPr>
                <p:nvPr/>
              </p:nvSpPr>
              <p:spPr bwMode="auto">
                <a:xfrm>
                  <a:off x="4691" y="3210"/>
                  <a:ext cx="38" cy="39"/>
                </a:xfrm>
                <a:custGeom>
                  <a:avLst/>
                  <a:gdLst>
                    <a:gd name="T0" fmla="*/ 4 w 116"/>
                    <a:gd name="T1" fmla="*/ 2 h 115"/>
                    <a:gd name="T2" fmla="*/ 4 w 116"/>
                    <a:gd name="T3" fmla="*/ 2 h 115"/>
                    <a:gd name="T4" fmla="*/ 4 w 116"/>
                    <a:gd name="T5" fmla="*/ 1 h 115"/>
                    <a:gd name="T6" fmla="*/ 3 w 116"/>
                    <a:gd name="T7" fmla="*/ 1 h 115"/>
                    <a:gd name="T8" fmla="*/ 3 w 116"/>
                    <a:gd name="T9" fmla="*/ 0 h 115"/>
                    <a:gd name="T10" fmla="*/ 3 w 116"/>
                    <a:gd name="T11" fmla="*/ 0 h 115"/>
                    <a:gd name="T12" fmla="*/ 2 w 116"/>
                    <a:gd name="T13" fmla="*/ 0 h 115"/>
                    <a:gd name="T14" fmla="*/ 2 w 116"/>
                    <a:gd name="T15" fmla="*/ 0 h 115"/>
                    <a:gd name="T16" fmla="*/ 1 w 116"/>
                    <a:gd name="T17" fmla="*/ 0 h 115"/>
                    <a:gd name="T18" fmla="*/ 1 w 116"/>
                    <a:gd name="T19" fmla="*/ 1 h 115"/>
                    <a:gd name="T20" fmla="*/ 0 w 116"/>
                    <a:gd name="T21" fmla="*/ 1 h 115"/>
                    <a:gd name="T22" fmla="*/ 0 w 116"/>
                    <a:gd name="T23" fmla="*/ 2 h 115"/>
                    <a:gd name="T24" fmla="*/ 0 w 116"/>
                    <a:gd name="T25" fmla="*/ 2 h 115"/>
                    <a:gd name="T26" fmla="*/ 0 w 116"/>
                    <a:gd name="T27" fmla="*/ 3 h 115"/>
                    <a:gd name="T28" fmla="*/ 0 w 116"/>
                    <a:gd name="T29" fmla="*/ 3 h 115"/>
                    <a:gd name="T30" fmla="*/ 1 w 116"/>
                    <a:gd name="T31" fmla="*/ 4 h 115"/>
                    <a:gd name="T32" fmla="*/ 1 w 116"/>
                    <a:gd name="T33" fmla="*/ 4 h 115"/>
                    <a:gd name="T34" fmla="*/ 2 w 116"/>
                    <a:gd name="T35" fmla="*/ 4 h 115"/>
                    <a:gd name="T36" fmla="*/ 2 w 116"/>
                    <a:gd name="T37" fmla="*/ 4 h 115"/>
                    <a:gd name="T38" fmla="*/ 3 w 116"/>
                    <a:gd name="T39" fmla="*/ 4 h 115"/>
                    <a:gd name="T40" fmla="*/ 3 w 116"/>
                    <a:gd name="T41" fmla="*/ 4 h 115"/>
                    <a:gd name="T42" fmla="*/ 3 w 116"/>
                    <a:gd name="T43" fmla="*/ 4 h 115"/>
                    <a:gd name="T44" fmla="*/ 4 w 116"/>
                    <a:gd name="T45" fmla="*/ 3 h 115"/>
                    <a:gd name="T46" fmla="*/ 4 w 116"/>
                    <a:gd name="T47" fmla="*/ 3 h 115"/>
                    <a:gd name="T48" fmla="*/ 4 w 116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6" h="115">
                      <a:moveTo>
                        <a:pt x="116" y="57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7" y="7"/>
                      </a:lnTo>
                      <a:lnTo>
                        <a:pt x="73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8" y="16"/>
                      </a:lnTo>
                      <a:lnTo>
                        <a:pt x="8" y="29"/>
                      </a:lnTo>
                      <a:lnTo>
                        <a:pt x="3" y="43"/>
                      </a:lnTo>
                      <a:lnTo>
                        <a:pt x="0" y="57"/>
                      </a:lnTo>
                      <a:lnTo>
                        <a:pt x="3" y="72"/>
                      </a:lnTo>
                      <a:lnTo>
                        <a:pt x="8" y="86"/>
                      </a:lnTo>
                      <a:lnTo>
                        <a:pt x="18" y="97"/>
                      </a:lnTo>
                      <a:lnTo>
                        <a:pt x="29" y="107"/>
                      </a:lnTo>
                      <a:lnTo>
                        <a:pt x="43" y="112"/>
                      </a:lnTo>
                      <a:lnTo>
                        <a:pt x="58" y="115"/>
                      </a:lnTo>
                      <a:lnTo>
                        <a:pt x="73" y="112"/>
                      </a:lnTo>
                      <a:lnTo>
                        <a:pt x="87" y="107"/>
                      </a:lnTo>
                      <a:lnTo>
                        <a:pt x="99" y="97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6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08" name="Freeform 60"/>
                <p:cNvSpPr>
                  <a:spLocks/>
                </p:cNvSpPr>
                <p:nvPr/>
              </p:nvSpPr>
              <p:spPr bwMode="auto">
                <a:xfrm>
                  <a:off x="4780" y="3318"/>
                  <a:ext cx="38" cy="38"/>
                </a:xfrm>
                <a:custGeom>
                  <a:avLst/>
                  <a:gdLst>
                    <a:gd name="T0" fmla="*/ 4 w 115"/>
                    <a:gd name="T1" fmla="*/ 2 h 114"/>
                    <a:gd name="T2" fmla="*/ 4 w 115"/>
                    <a:gd name="T3" fmla="*/ 2 h 114"/>
                    <a:gd name="T4" fmla="*/ 4 w 115"/>
                    <a:gd name="T5" fmla="*/ 1 h 114"/>
                    <a:gd name="T6" fmla="*/ 4 w 115"/>
                    <a:gd name="T7" fmla="*/ 1 h 114"/>
                    <a:gd name="T8" fmla="*/ 3 w 115"/>
                    <a:gd name="T9" fmla="*/ 0 h 114"/>
                    <a:gd name="T10" fmla="*/ 3 w 115"/>
                    <a:gd name="T11" fmla="*/ 0 h 114"/>
                    <a:gd name="T12" fmla="*/ 2 w 115"/>
                    <a:gd name="T13" fmla="*/ 0 h 114"/>
                    <a:gd name="T14" fmla="*/ 2 w 115"/>
                    <a:gd name="T15" fmla="*/ 0 h 114"/>
                    <a:gd name="T16" fmla="*/ 1 w 115"/>
                    <a:gd name="T17" fmla="*/ 0 h 114"/>
                    <a:gd name="T18" fmla="*/ 1 w 115"/>
                    <a:gd name="T19" fmla="*/ 1 h 114"/>
                    <a:gd name="T20" fmla="*/ 0 w 115"/>
                    <a:gd name="T21" fmla="*/ 1 h 114"/>
                    <a:gd name="T22" fmla="*/ 0 w 115"/>
                    <a:gd name="T23" fmla="*/ 2 h 114"/>
                    <a:gd name="T24" fmla="*/ 0 w 115"/>
                    <a:gd name="T25" fmla="*/ 2 h 114"/>
                    <a:gd name="T26" fmla="*/ 0 w 115"/>
                    <a:gd name="T27" fmla="*/ 3 h 114"/>
                    <a:gd name="T28" fmla="*/ 0 w 115"/>
                    <a:gd name="T29" fmla="*/ 3 h 114"/>
                    <a:gd name="T30" fmla="*/ 1 w 115"/>
                    <a:gd name="T31" fmla="*/ 4 h 114"/>
                    <a:gd name="T32" fmla="*/ 1 w 115"/>
                    <a:gd name="T33" fmla="*/ 4 h 114"/>
                    <a:gd name="T34" fmla="*/ 2 w 115"/>
                    <a:gd name="T35" fmla="*/ 4 h 114"/>
                    <a:gd name="T36" fmla="*/ 2 w 115"/>
                    <a:gd name="T37" fmla="*/ 4 h 114"/>
                    <a:gd name="T38" fmla="*/ 3 w 115"/>
                    <a:gd name="T39" fmla="*/ 4 h 114"/>
                    <a:gd name="T40" fmla="*/ 3 w 115"/>
                    <a:gd name="T41" fmla="*/ 4 h 114"/>
                    <a:gd name="T42" fmla="*/ 4 w 115"/>
                    <a:gd name="T43" fmla="*/ 4 h 114"/>
                    <a:gd name="T44" fmla="*/ 4 w 115"/>
                    <a:gd name="T45" fmla="*/ 3 h 114"/>
                    <a:gd name="T46" fmla="*/ 4 w 115"/>
                    <a:gd name="T47" fmla="*/ 3 h 114"/>
                    <a:gd name="T48" fmla="*/ 4 w 115"/>
                    <a:gd name="T49" fmla="*/ 2 h 114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4">
                      <a:moveTo>
                        <a:pt x="115" y="56"/>
                      </a:moveTo>
                      <a:lnTo>
                        <a:pt x="113" y="41"/>
                      </a:lnTo>
                      <a:lnTo>
                        <a:pt x="107" y="27"/>
                      </a:lnTo>
                      <a:lnTo>
                        <a:pt x="98" y="16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7" y="0"/>
                      </a:lnTo>
                      <a:lnTo>
                        <a:pt x="42" y="1"/>
                      </a:lnTo>
                      <a:lnTo>
                        <a:pt x="28" y="7"/>
                      </a:lnTo>
                      <a:lnTo>
                        <a:pt x="17" y="16"/>
                      </a:lnTo>
                      <a:lnTo>
                        <a:pt x="7" y="27"/>
                      </a:lnTo>
                      <a:lnTo>
                        <a:pt x="1" y="41"/>
                      </a:lnTo>
                      <a:lnTo>
                        <a:pt x="0" y="56"/>
                      </a:lnTo>
                      <a:lnTo>
                        <a:pt x="1" y="71"/>
                      </a:lnTo>
                      <a:lnTo>
                        <a:pt x="7" y="85"/>
                      </a:lnTo>
                      <a:lnTo>
                        <a:pt x="17" y="97"/>
                      </a:lnTo>
                      <a:lnTo>
                        <a:pt x="28" y="106"/>
                      </a:lnTo>
                      <a:lnTo>
                        <a:pt x="42" y="112"/>
                      </a:lnTo>
                      <a:lnTo>
                        <a:pt x="57" y="114"/>
                      </a:lnTo>
                      <a:lnTo>
                        <a:pt x="72" y="112"/>
                      </a:lnTo>
                      <a:lnTo>
                        <a:pt x="86" y="106"/>
                      </a:lnTo>
                      <a:lnTo>
                        <a:pt x="98" y="97"/>
                      </a:lnTo>
                      <a:lnTo>
                        <a:pt x="107" y="85"/>
                      </a:lnTo>
                      <a:lnTo>
                        <a:pt x="113" y="71"/>
                      </a:lnTo>
                      <a:lnTo>
                        <a:pt x="115" y="56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09" name="Freeform 61"/>
                <p:cNvSpPr>
                  <a:spLocks/>
                </p:cNvSpPr>
                <p:nvPr/>
              </p:nvSpPr>
              <p:spPr bwMode="auto">
                <a:xfrm>
                  <a:off x="4775" y="3210"/>
                  <a:ext cx="38" cy="39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7" y="7"/>
                      </a:lnTo>
                      <a:lnTo>
                        <a:pt x="73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8" y="16"/>
                      </a:lnTo>
                      <a:lnTo>
                        <a:pt x="8" y="29"/>
                      </a:lnTo>
                      <a:lnTo>
                        <a:pt x="3" y="43"/>
                      </a:lnTo>
                      <a:lnTo>
                        <a:pt x="0" y="57"/>
                      </a:lnTo>
                      <a:lnTo>
                        <a:pt x="3" y="72"/>
                      </a:lnTo>
                      <a:lnTo>
                        <a:pt x="8" y="86"/>
                      </a:lnTo>
                      <a:lnTo>
                        <a:pt x="18" y="97"/>
                      </a:lnTo>
                      <a:lnTo>
                        <a:pt x="29" y="107"/>
                      </a:lnTo>
                      <a:lnTo>
                        <a:pt x="43" y="112"/>
                      </a:lnTo>
                      <a:lnTo>
                        <a:pt x="58" y="115"/>
                      </a:lnTo>
                      <a:lnTo>
                        <a:pt x="73" y="112"/>
                      </a:lnTo>
                      <a:lnTo>
                        <a:pt x="87" y="107"/>
                      </a:lnTo>
                      <a:lnTo>
                        <a:pt x="99" y="97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10" name="Freeform 62"/>
                <p:cNvSpPr>
                  <a:spLocks/>
                </p:cNvSpPr>
                <p:nvPr/>
              </p:nvSpPr>
              <p:spPr bwMode="auto">
                <a:xfrm>
                  <a:off x="4610" y="3205"/>
                  <a:ext cx="38" cy="39"/>
                </a:xfrm>
                <a:custGeom>
                  <a:avLst/>
                  <a:gdLst>
                    <a:gd name="T0" fmla="*/ 4 w 114"/>
                    <a:gd name="T1" fmla="*/ 2 h 116"/>
                    <a:gd name="T2" fmla="*/ 4 w 114"/>
                    <a:gd name="T3" fmla="*/ 2 h 116"/>
                    <a:gd name="T4" fmla="*/ 4 w 114"/>
                    <a:gd name="T5" fmla="*/ 1 h 116"/>
                    <a:gd name="T6" fmla="*/ 4 w 114"/>
                    <a:gd name="T7" fmla="*/ 1 h 116"/>
                    <a:gd name="T8" fmla="*/ 3 w 114"/>
                    <a:gd name="T9" fmla="*/ 0 h 116"/>
                    <a:gd name="T10" fmla="*/ 3 w 114"/>
                    <a:gd name="T11" fmla="*/ 0 h 116"/>
                    <a:gd name="T12" fmla="*/ 2 w 114"/>
                    <a:gd name="T13" fmla="*/ 0 h 116"/>
                    <a:gd name="T14" fmla="*/ 2 w 114"/>
                    <a:gd name="T15" fmla="*/ 0 h 116"/>
                    <a:gd name="T16" fmla="*/ 1 w 114"/>
                    <a:gd name="T17" fmla="*/ 0 h 116"/>
                    <a:gd name="T18" fmla="*/ 1 w 114"/>
                    <a:gd name="T19" fmla="*/ 1 h 116"/>
                    <a:gd name="T20" fmla="*/ 0 w 114"/>
                    <a:gd name="T21" fmla="*/ 1 h 116"/>
                    <a:gd name="T22" fmla="*/ 0 w 114"/>
                    <a:gd name="T23" fmla="*/ 2 h 116"/>
                    <a:gd name="T24" fmla="*/ 0 w 114"/>
                    <a:gd name="T25" fmla="*/ 2 h 116"/>
                    <a:gd name="T26" fmla="*/ 0 w 114"/>
                    <a:gd name="T27" fmla="*/ 3 h 116"/>
                    <a:gd name="T28" fmla="*/ 0 w 114"/>
                    <a:gd name="T29" fmla="*/ 3 h 116"/>
                    <a:gd name="T30" fmla="*/ 1 w 114"/>
                    <a:gd name="T31" fmla="*/ 4 h 116"/>
                    <a:gd name="T32" fmla="*/ 1 w 114"/>
                    <a:gd name="T33" fmla="*/ 4 h 116"/>
                    <a:gd name="T34" fmla="*/ 2 w 114"/>
                    <a:gd name="T35" fmla="*/ 4 h 116"/>
                    <a:gd name="T36" fmla="*/ 2 w 114"/>
                    <a:gd name="T37" fmla="*/ 4 h 116"/>
                    <a:gd name="T38" fmla="*/ 3 w 114"/>
                    <a:gd name="T39" fmla="*/ 4 h 116"/>
                    <a:gd name="T40" fmla="*/ 3 w 114"/>
                    <a:gd name="T41" fmla="*/ 4 h 116"/>
                    <a:gd name="T42" fmla="*/ 4 w 114"/>
                    <a:gd name="T43" fmla="*/ 4 h 116"/>
                    <a:gd name="T44" fmla="*/ 4 w 114"/>
                    <a:gd name="T45" fmla="*/ 3 h 116"/>
                    <a:gd name="T46" fmla="*/ 4 w 114"/>
                    <a:gd name="T47" fmla="*/ 3 h 116"/>
                    <a:gd name="T48" fmla="*/ 4 w 114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4" h="116">
                      <a:moveTo>
                        <a:pt x="114" y="58"/>
                      </a:moveTo>
                      <a:lnTo>
                        <a:pt x="112" y="43"/>
                      </a:lnTo>
                      <a:lnTo>
                        <a:pt x="106" y="29"/>
                      </a:lnTo>
                      <a:lnTo>
                        <a:pt x="97" y="17"/>
                      </a:lnTo>
                      <a:lnTo>
                        <a:pt x="85" y="8"/>
                      </a:lnTo>
                      <a:lnTo>
                        <a:pt x="72" y="2"/>
                      </a:lnTo>
                      <a:lnTo>
                        <a:pt x="56" y="0"/>
                      </a:lnTo>
                      <a:lnTo>
                        <a:pt x="41" y="2"/>
                      </a:lnTo>
                      <a:lnTo>
                        <a:pt x="27" y="8"/>
                      </a:lnTo>
                      <a:lnTo>
                        <a:pt x="16" y="17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3"/>
                      </a:lnTo>
                      <a:lnTo>
                        <a:pt x="7" y="87"/>
                      </a:lnTo>
                      <a:lnTo>
                        <a:pt x="16" y="98"/>
                      </a:lnTo>
                      <a:lnTo>
                        <a:pt x="27" y="108"/>
                      </a:lnTo>
                      <a:lnTo>
                        <a:pt x="41" y="113"/>
                      </a:lnTo>
                      <a:lnTo>
                        <a:pt x="56" y="116"/>
                      </a:lnTo>
                      <a:lnTo>
                        <a:pt x="72" y="113"/>
                      </a:lnTo>
                      <a:lnTo>
                        <a:pt x="85" y="108"/>
                      </a:lnTo>
                      <a:lnTo>
                        <a:pt x="97" y="98"/>
                      </a:lnTo>
                      <a:lnTo>
                        <a:pt x="106" y="87"/>
                      </a:lnTo>
                      <a:lnTo>
                        <a:pt x="112" y="73"/>
                      </a:lnTo>
                      <a:lnTo>
                        <a:pt x="114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11" name="Freeform 63"/>
                <p:cNvSpPr>
                  <a:spLocks/>
                </p:cNvSpPr>
                <p:nvPr/>
              </p:nvSpPr>
              <p:spPr bwMode="auto">
                <a:xfrm>
                  <a:off x="4550" y="3117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2" y="43"/>
                      </a:lnTo>
                      <a:lnTo>
                        <a:pt x="106" y="29"/>
                      </a:lnTo>
                      <a:lnTo>
                        <a:pt x="97" y="17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7" y="0"/>
                      </a:lnTo>
                      <a:lnTo>
                        <a:pt x="41" y="2"/>
                      </a:lnTo>
                      <a:lnTo>
                        <a:pt x="27" y="8"/>
                      </a:lnTo>
                      <a:lnTo>
                        <a:pt x="16" y="17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9"/>
                      </a:lnTo>
                      <a:lnTo>
                        <a:pt x="27" y="108"/>
                      </a:lnTo>
                      <a:lnTo>
                        <a:pt x="41" y="114"/>
                      </a:lnTo>
                      <a:lnTo>
                        <a:pt x="57" y="115"/>
                      </a:lnTo>
                      <a:lnTo>
                        <a:pt x="72" y="114"/>
                      </a:lnTo>
                      <a:lnTo>
                        <a:pt x="86" y="108"/>
                      </a:lnTo>
                      <a:lnTo>
                        <a:pt x="97" y="99"/>
                      </a:lnTo>
                      <a:lnTo>
                        <a:pt x="106" y="86"/>
                      </a:lnTo>
                      <a:lnTo>
                        <a:pt x="112" y="72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12" name="Freeform 64"/>
                <p:cNvSpPr>
                  <a:spLocks/>
                </p:cNvSpPr>
                <p:nvPr/>
              </p:nvSpPr>
              <p:spPr bwMode="auto">
                <a:xfrm>
                  <a:off x="4466" y="3100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2" y="42"/>
                      </a:lnTo>
                      <a:lnTo>
                        <a:pt x="107" y="28"/>
                      </a:lnTo>
                      <a:lnTo>
                        <a:pt x="97" y="16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7" y="0"/>
                      </a:lnTo>
                      <a:lnTo>
                        <a:pt x="42" y="1"/>
                      </a:lnTo>
                      <a:lnTo>
                        <a:pt x="28" y="7"/>
                      </a:lnTo>
                      <a:lnTo>
                        <a:pt x="16" y="16"/>
                      </a:lnTo>
                      <a:lnTo>
                        <a:pt x="7" y="28"/>
                      </a:lnTo>
                      <a:lnTo>
                        <a:pt x="1" y="42"/>
                      </a:lnTo>
                      <a:lnTo>
                        <a:pt x="0" y="57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7"/>
                      </a:lnTo>
                      <a:lnTo>
                        <a:pt x="28" y="107"/>
                      </a:lnTo>
                      <a:lnTo>
                        <a:pt x="42" y="113"/>
                      </a:lnTo>
                      <a:lnTo>
                        <a:pt x="57" y="115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7" y="97"/>
                      </a:lnTo>
                      <a:lnTo>
                        <a:pt x="107" y="86"/>
                      </a:lnTo>
                      <a:lnTo>
                        <a:pt x="112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13" name="Freeform 65"/>
                <p:cNvSpPr>
                  <a:spLocks/>
                </p:cNvSpPr>
                <p:nvPr/>
              </p:nvSpPr>
              <p:spPr bwMode="auto">
                <a:xfrm>
                  <a:off x="4389" y="3109"/>
                  <a:ext cx="38" cy="39"/>
                </a:xfrm>
                <a:custGeom>
                  <a:avLst/>
                  <a:gdLst>
                    <a:gd name="T0" fmla="*/ 4 w 115"/>
                    <a:gd name="T1" fmla="*/ 2 h 116"/>
                    <a:gd name="T2" fmla="*/ 4 w 115"/>
                    <a:gd name="T3" fmla="*/ 2 h 116"/>
                    <a:gd name="T4" fmla="*/ 4 w 115"/>
                    <a:gd name="T5" fmla="*/ 1 h 116"/>
                    <a:gd name="T6" fmla="*/ 4 w 115"/>
                    <a:gd name="T7" fmla="*/ 1 h 116"/>
                    <a:gd name="T8" fmla="*/ 3 w 115"/>
                    <a:gd name="T9" fmla="*/ 0 h 116"/>
                    <a:gd name="T10" fmla="*/ 3 w 115"/>
                    <a:gd name="T11" fmla="*/ 0 h 116"/>
                    <a:gd name="T12" fmla="*/ 2 w 115"/>
                    <a:gd name="T13" fmla="*/ 0 h 116"/>
                    <a:gd name="T14" fmla="*/ 2 w 115"/>
                    <a:gd name="T15" fmla="*/ 0 h 116"/>
                    <a:gd name="T16" fmla="*/ 1 w 115"/>
                    <a:gd name="T17" fmla="*/ 0 h 116"/>
                    <a:gd name="T18" fmla="*/ 1 w 115"/>
                    <a:gd name="T19" fmla="*/ 1 h 116"/>
                    <a:gd name="T20" fmla="*/ 0 w 115"/>
                    <a:gd name="T21" fmla="*/ 1 h 116"/>
                    <a:gd name="T22" fmla="*/ 0 w 115"/>
                    <a:gd name="T23" fmla="*/ 2 h 116"/>
                    <a:gd name="T24" fmla="*/ 0 w 115"/>
                    <a:gd name="T25" fmla="*/ 2 h 116"/>
                    <a:gd name="T26" fmla="*/ 0 w 115"/>
                    <a:gd name="T27" fmla="*/ 3 h 116"/>
                    <a:gd name="T28" fmla="*/ 0 w 115"/>
                    <a:gd name="T29" fmla="*/ 3 h 116"/>
                    <a:gd name="T30" fmla="*/ 1 w 115"/>
                    <a:gd name="T31" fmla="*/ 4 h 116"/>
                    <a:gd name="T32" fmla="*/ 1 w 115"/>
                    <a:gd name="T33" fmla="*/ 4 h 116"/>
                    <a:gd name="T34" fmla="*/ 2 w 115"/>
                    <a:gd name="T35" fmla="*/ 4 h 116"/>
                    <a:gd name="T36" fmla="*/ 2 w 115"/>
                    <a:gd name="T37" fmla="*/ 4 h 116"/>
                    <a:gd name="T38" fmla="*/ 3 w 115"/>
                    <a:gd name="T39" fmla="*/ 4 h 116"/>
                    <a:gd name="T40" fmla="*/ 3 w 115"/>
                    <a:gd name="T41" fmla="*/ 4 h 116"/>
                    <a:gd name="T42" fmla="*/ 4 w 115"/>
                    <a:gd name="T43" fmla="*/ 4 h 116"/>
                    <a:gd name="T44" fmla="*/ 4 w 115"/>
                    <a:gd name="T45" fmla="*/ 3 h 116"/>
                    <a:gd name="T46" fmla="*/ 4 w 115"/>
                    <a:gd name="T47" fmla="*/ 3 h 116"/>
                    <a:gd name="T48" fmla="*/ 4 w 115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6">
                      <a:moveTo>
                        <a:pt x="115" y="58"/>
                      </a:moveTo>
                      <a:lnTo>
                        <a:pt x="113" y="43"/>
                      </a:lnTo>
                      <a:lnTo>
                        <a:pt x="108" y="29"/>
                      </a:lnTo>
                      <a:lnTo>
                        <a:pt x="98" y="17"/>
                      </a:lnTo>
                      <a:lnTo>
                        <a:pt x="87" y="8"/>
                      </a:lnTo>
                      <a:lnTo>
                        <a:pt x="73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7" y="17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3"/>
                      </a:lnTo>
                      <a:lnTo>
                        <a:pt x="8" y="87"/>
                      </a:lnTo>
                      <a:lnTo>
                        <a:pt x="17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6"/>
                      </a:lnTo>
                      <a:lnTo>
                        <a:pt x="73" y="114"/>
                      </a:lnTo>
                      <a:lnTo>
                        <a:pt x="87" y="108"/>
                      </a:lnTo>
                      <a:lnTo>
                        <a:pt x="98" y="99"/>
                      </a:lnTo>
                      <a:lnTo>
                        <a:pt x="108" y="87"/>
                      </a:lnTo>
                      <a:lnTo>
                        <a:pt x="113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14" name="Freeform 66"/>
                <p:cNvSpPr>
                  <a:spLocks/>
                </p:cNvSpPr>
                <p:nvPr/>
              </p:nvSpPr>
              <p:spPr bwMode="auto">
                <a:xfrm>
                  <a:off x="4422" y="3042"/>
                  <a:ext cx="39" cy="39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3" y="43"/>
                      </a:lnTo>
                      <a:lnTo>
                        <a:pt x="108" y="29"/>
                      </a:lnTo>
                      <a:lnTo>
                        <a:pt x="98" y="17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7" y="17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7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8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8" y="115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8" y="98"/>
                      </a:lnTo>
                      <a:lnTo>
                        <a:pt x="108" y="86"/>
                      </a:lnTo>
                      <a:lnTo>
                        <a:pt x="113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15" name="Freeform 67"/>
                <p:cNvSpPr>
                  <a:spLocks/>
                </p:cNvSpPr>
                <p:nvPr/>
              </p:nvSpPr>
              <p:spPr bwMode="auto">
                <a:xfrm>
                  <a:off x="4466" y="2963"/>
                  <a:ext cx="38" cy="39"/>
                </a:xfrm>
                <a:custGeom>
                  <a:avLst/>
                  <a:gdLst>
                    <a:gd name="T0" fmla="*/ 4 w 115"/>
                    <a:gd name="T1" fmla="*/ 2 h 116"/>
                    <a:gd name="T2" fmla="*/ 4 w 115"/>
                    <a:gd name="T3" fmla="*/ 2 h 116"/>
                    <a:gd name="T4" fmla="*/ 4 w 115"/>
                    <a:gd name="T5" fmla="*/ 1 h 116"/>
                    <a:gd name="T6" fmla="*/ 4 w 115"/>
                    <a:gd name="T7" fmla="*/ 1 h 116"/>
                    <a:gd name="T8" fmla="*/ 3 w 115"/>
                    <a:gd name="T9" fmla="*/ 0 h 116"/>
                    <a:gd name="T10" fmla="*/ 3 w 115"/>
                    <a:gd name="T11" fmla="*/ 0 h 116"/>
                    <a:gd name="T12" fmla="*/ 2 w 115"/>
                    <a:gd name="T13" fmla="*/ 0 h 116"/>
                    <a:gd name="T14" fmla="*/ 2 w 115"/>
                    <a:gd name="T15" fmla="*/ 0 h 116"/>
                    <a:gd name="T16" fmla="*/ 1 w 115"/>
                    <a:gd name="T17" fmla="*/ 0 h 116"/>
                    <a:gd name="T18" fmla="*/ 1 w 115"/>
                    <a:gd name="T19" fmla="*/ 1 h 116"/>
                    <a:gd name="T20" fmla="*/ 0 w 115"/>
                    <a:gd name="T21" fmla="*/ 1 h 116"/>
                    <a:gd name="T22" fmla="*/ 0 w 115"/>
                    <a:gd name="T23" fmla="*/ 2 h 116"/>
                    <a:gd name="T24" fmla="*/ 0 w 115"/>
                    <a:gd name="T25" fmla="*/ 2 h 116"/>
                    <a:gd name="T26" fmla="*/ 0 w 115"/>
                    <a:gd name="T27" fmla="*/ 3 h 116"/>
                    <a:gd name="T28" fmla="*/ 0 w 115"/>
                    <a:gd name="T29" fmla="*/ 3 h 116"/>
                    <a:gd name="T30" fmla="*/ 1 w 115"/>
                    <a:gd name="T31" fmla="*/ 4 h 116"/>
                    <a:gd name="T32" fmla="*/ 1 w 115"/>
                    <a:gd name="T33" fmla="*/ 4 h 116"/>
                    <a:gd name="T34" fmla="*/ 2 w 115"/>
                    <a:gd name="T35" fmla="*/ 4 h 116"/>
                    <a:gd name="T36" fmla="*/ 2 w 115"/>
                    <a:gd name="T37" fmla="*/ 4 h 116"/>
                    <a:gd name="T38" fmla="*/ 3 w 115"/>
                    <a:gd name="T39" fmla="*/ 4 h 116"/>
                    <a:gd name="T40" fmla="*/ 3 w 115"/>
                    <a:gd name="T41" fmla="*/ 4 h 116"/>
                    <a:gd name="T42" fmla="*/ 4 w 115"/>
                    <a:gd name="T43" fmla="*/ 4 h 116"/>
                    <a:gd name="T44" fmla="*/ 4 w 115"/>
                    <a:gd name="T45" fmla="*/ 3 h 116"/>
                    <a:gd name="T46" fmla="*/ 4 w 115"/>
                    <a:gd name="T47" fmla="*/ 3 h 116"/>
                    <a:gd name="T48" fmla="*/ 4 w 115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6">
                      <a:moveTo>
                        <a:pt x="115" y="58"/>
                      </a:moveTo>
                      <a:lnTo>
                        <a:pt x="112" y="43"/>
                      </a:lnTo>
                      <a:lnTo>
                        <a:pt x="107" y="29"/>
                      </a:lnTo>
                      <a:lnTo>
                        <a:pt x="97" y="18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7" y="0"/>
                      </a:lnTo>
                      <a:lnTo>
                        <a:pt x="42" y="2"/>
                      </a:lnTo>
                      <a:lnTo>
                        <a:pt x="28" y="8"/>
                      </a:lnTo>
                      <a:lnTo>
                        <a:pt x="16" y="18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3"/>
                      </a:lnTo>
                      <a:lnTo>
                        <a:pt x="7" y="87"/>
                      </a:lnTo>
                      <a:lnTo>
                        <a:pt x="16" y="99"/>
                      </a:lnTo>
                      <a:lnTo>
                        <a:pt x="28" y="108"/>
                      </a:lnTo>
                      <a:lnTo>
                        <a:pt x="42" y="114"/>
                      </a:lnTo>
                      <a:lnTo>
                        <a:pt x="57" y="116"/>
                      </a:lnTo>
                      <a:lnTo>
                        <a:pt x="72" y="114"/>
                      </a:lnTo>
                      <a:lnTo>
                        <a:pt x="86" y="108"/>
                      </a:lnTo>
                      <a:lnTo>
                        <a:pt x="97" y="99"/>
                      </a:lnTo>
                      <a:lnTo>
                        <a:pt x="107" y="87"/>
                      </a:lnTo>
                      <a:lnTo>
                        <a:pt x="112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16" name="Freeform 68"/>
                <p:cNvSpPr>
                  <a:spLocks/>
                </p:cNvSpPr>
                <p:nvPr/>
              </p:nvSpPr>
              <p:spPr bwMode="auto">
                <a:xfrm>
                  <a:off x="4480" y="2884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2" y="43"/>
                      </a:lnTo>
                      <a:lnTo>
                        <a:pt x="106" y="29"/>
                      </a:lnTo>
                      <a:lnTo>
                        <a:pt x="97" y="17"/>
                      </a:lnTo>
                      <a:lnTo>
                        <a:pt x="86" y="7"/>
                      </a:lnTo>
                      <a:lnTo>
                        <a:pt x="72" y="2"/>
                      </a:lnTo>
                      <a:lnTo>
                        <a:pt x="57" y="0"/>
                      </a:lnTo>
                      <a:lnTo>
                        <a:pt x="43" y="2"/>
                      </a:lnTo>
                      <a:lnTo>
                        <a:pt x="29" y="7"/>
                      </a:lnTo>
                      <a:lnTo>
                        <a:pt x="16" y="17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7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8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7" y="115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7" y="98"/>
                      </a:lnTo>
                      <a:lnTo>
                        <a:pt x="106" y="86"/>
                      </a:lnTo>
                      <a:lnTo>
                        <a:pt x="112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17" name="Freeform 69"/>
                <p:cNvSpPr>
                  <a:spLocks/>
                </p:cNvSpPr>
                <p:nvPr/>
              </p:nvSpPr>
              <p:spPr bwMode="auto">
                <a:xfrm>
                  <a:off x="4552" y="3021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2" y="43"/>
                      </a:lnTo>
                      <a:lnTo>
                        <a:pt x="106" y="29"/>
                      </a:lnTo>
                      <a:lnTo>
                        <a:pt x="97" y="18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6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6" y="18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3"/>
                      </a:lnTo>
                      <a:lnTo>
                        <a:pt x="7" y="87"/>
                      </a:lnTo>
                      <a:lnTo>
                        <a:pt x="16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6" y="115"/>
                      </a:lnTo>
                      <a:lnTo>
                        <a:pt x="72" y="114"/>
                      </a:lnTo>
                      <a:lnTo>
                        <a:pt x="86" y="108"/>
                      </a:lnTo>
                      <a:lnTo>
                        <a:pt x="97" y="99"/>
                      </a:lnTo>
                      <a:lnTo>
                        <a:pt x="106" y="87"/>
                      </a:lnTo>
                      <a:lnTo>
                        <a:pt x="112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18" name="Freeform 70"/>
                <p:cNvSpPr>
                  <a:spLocks/>
                </p:cNvSpPr>
                <p:nvPr/>
              </p:nvSpPr>
              <p:spPr bwMode="auto">
                <a:xfrm>
                  <a:off x="4622" y="2999"/>
                  <a:ext cx="38" cy="39"/>
                </a:xfrm>
                <a:custGeom>
                  <a:avLst/>
                  <a:gdLst>
                    <a:gd name="T0" fmla="*/ 4 w 114"/>
                    <a:gd name="T1" fmla="*/ 2 h 116"/>
                    <a:gd name="T2" fmla="*/ 4 w 114"/>
                    <a:gd name="T3" fmla="*/ 2 h 116"/>
                    <a:gd name="T4" fmla="*/ 4 w 114"/>
                    <a:gd name="T5" fmla="*/ 1 h 116"/>
                    <a:gd name="T6" fmla="*/ 4 w 114"/>
                    <a:gd name="T7" fmla="*/ 1 h 116"/>
                    <a:gd name="T8" fmla="*/ 3 w 114"/>
                    <a:gd name="T9" fmla="*/ 0 h 116"/>
                    <a:gd name="T10" fmla="*/ 3 w 114"/>
                    <a:gd name="T11" fmla="*/ 0 h 116"/>
                    <a:gd name="T12" fmla="*/ 2 w 114"/>
                    <a:gd name="T13" fmla="*/ 0 h 116"/>
                    <a:gd name="T14" fmla="*/ 2 w 114"/>
                    <a:gd name="T15" fmla="*/ 0 h 116"/>
                    <a:gd name="T16" fmla="*/ 1 w 114"/>
                    <a:gd name="T17" fmla="*/ 0 h 116"/>
                    <a:gd name="T18" fmla="*/ 1 w 114"/>
                    <a:gd name="T19" fmla="*/ 1 h 116"/>
                    <a:gd name="T20" fmla="*/ 0 w 114"/>
                    <a:gd name="T21" fmla="*/ 1 h 116"/>
                    <a:gd name="T22" fmla="*/ 0 w 114"/>
                    <a:gd name="T23" fmla="*/ 2 h 116"/>
                    <a:gd name="T24" fmla="*/ 0 w 114"/>
                    <a:gd name="T25" fmla="*/ 2 h 116"/>
                    <a:gd name="T26" fmla="*/ 0 w 114"/>
                    <a:gd name="T27" fmla="*/ 3 h 116"/>
                    <a:gd name="T28" fmla="*/ 0 w 114"/>
                    <a:gd name="T29" fmla="*/ 3 h 116"/>
                    <a:gd name="T30" fmla="*/ 1 w 114"/>
                    <a:gd name="T31" fmla="*/ 4 h 116"/>
                    <a:gd name="T32" fmla="*/ 1 w 114"/>
                    <a:gd name="T33" fmla="*/ 4 h 116"/>
                    <a:gd name="T34" fmla="*/ 2 w 114"/>
                    <a:gd name="T35" fmla="*/ 4 h 116"/>
                    <a:gd name="T36" fmla="*/ 2 w 114"/>
                    <a:gd name="T37" fmla="*/ 4 h 116"/>
                    <a:gd name="T38" fmla="*/ 3 w 114"/>
                    <a:gd name="T39" fmla="*/ 4 h 116"/>
                    <a:gd name="T40" fmla="*/ 3 w 114"/>
                    <a:gd name="T41" fmla="*/ 4 h 116"/>
                    <a:gd name="T42" fmla="*/ 4 w 114"/>
                    <a:gd name="T43" fmla="*/ 4 h 116"/>
                    <a:gd name="T44" fmla="*/ 4 w 114"/>
                    <a:gd name="T45" fmla="*/ 3 h 116"/>
                    <a:gd name="T46" fmla="*/ 4 w 114"/>
                    <a:gd name="T47" fmla="*/ 3 h 116"/>
                    <a:gd name="T48" fmla="*/ 4 w 114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4" h="116">
                      <a:moveTo>
                        <a:pt x="114" y="58"/>
                      </a:moveTo>
                      <a:lnTo>
                        <a:pt x="112" y="43"/>
                      </a:lnTo>
                      <a:lnTo>
                        <a:pt x="106" y="29"/>
                      </a:lnTo>
                      <a:lnTo>
                        <a:pt x="97" y="18"/>
                      </a:lnTo>
                      <a:lnTo>
                        <a:pt x="85" y="8"/>
                      </a:lnTo>
                      <a:lnTo>
                        <a:pt x="72" y="2"/>
                      </a:lnTo>
                      <a:lnTo>
                        <a:pt x="56" y="0"/>
                      </a:lnTo>
                      <a:lnTo>
                        <a:pt x="41" y="2"/>
                      </a:lnTo>
                      <a:lnTo>
                        <a:pt x="27" y="8"/>
                      </a:lnTo>
                      <a:lnTo>
                        <a:pt x="16" y="18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3"/>
                      </a:lnTo>
                      <a:lnTo>
                        <a:pt x="7" y="87"/>
                      </a:lnTo>
                      <a:lnTo>
                        <a:pt x="16" y="99"/>
                      </a:lnTo>
                      <a:lnTo>
                        <a:pt x="27" y="108"/>
                      </a:lnTo>
                      <a:lnTo>
                        <a:pt x="41" y="114"/>
                      </a:lnTo>
                      <a:lnTo>
                        <a:pt x="56" y="116"/>
                      </a:lnTo>
                      <a:lnTo>
                        <a:pt x="72" y="114"/>
                      </a:lnTo>
                      <a:lnTo>
                        <a:pt x="85" y="108"/>
                      </a:lnTo>
                      <a:lnTo>
                        <a:pt x="97" y="99"/>
                      </a:lnTo>
                      <a:lnTo>
                        <a:pt x="106" y="87"/>
                      </a:lnTo>
                      <a:lnTo>
                        <a:pt x="112" y="73"/>
                      </a:lnTo>
                      <a:lnTo>
                        <a:pt x="114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19" name="Freeform 71"/>
                <p:cNvSpPr>
                  <a:spLocks/>
                </p:cNvSpPr>
                <p:nvPr/>
              </p:nvSpPr>
              <p:spPr bwMode="auto">
                <a:xfrm>
                  <a:off x="4626" y="3071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7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9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8" y="17"/>
                      </a:lnTo>
                      <a:lnTo>
                        <a:pt x="9" y="29"/>
                      </a:lnTo>
                      <a:lnTo>
                        <a:pt x="3" y="43"/>
                      </a:lnTo>
                      <a:lnTo>
                        <a:pt x="0" y="58"/>
                      </a:lnTo>
                      <a:lnTo>
                        <a:pt x="3" y="73"/>
                      </a:lnTo>
                      <a:lnTo>
                        <a:pt x="9" y="87"/>
                      </a:lnTo>
                      <a:lnTo>
                        <a:pt x="18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9" y="115"/>
                      </a:lnTo>
                      <a:lnTo>
                        <a:pt x="72" y="114"/>
                      </a:lnTo>
                      <a:lnTo>
                        <a:pt x="86" y="108"/>
                      </a:lnTo>
                      <a:lnTo>
                        <a:pt x="99" y="99"/>
                      </a:lnTo>
                      <a:lnTo>
                        <a:pt x="108" y="87"/>
                      </a:lnTo>
                      <a:lnTo>
                        <a:pt x="114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20" name="Freeform 72"/>
                <p:cNvSpPr>
                  <a:spLocks/>
                </p:cNvSpPr>
                <p:nvPr/>
              </p:nvSpPr>
              <p:spPr bwMode="auto">
                <a:xfrm>
                  <a:off x="4674" y="3126"/>
                  <a:ext cx="38" cy="39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8" y="16"/>
                      </a:lnTo>
                      <a:lnTo>
                        <a:pt x="9" y="29"/>
                      </a:lnTo>
                      <a:lnTo>
                        <a:pt x="3" y="43"/>
                      </a:lnTo>
                      <a:lnTo>
                        <a:pt x="0" y="57"/>
                      </a:lnTo>
                      <a:lnTo>
                        <a:pt x="3" y="72"/>
                      </a:lnTo>
                      <a:lnTo>
                        <a:pt x="9" y="86"/>
                      </a:lnTo>
                      <a:lnTo>
                        <a:pt x="18" y="97"/>
                      </a:lnTo>
                      <a:lnTo>
                        <a:pt x="29" y="107"/>
                      </a:lnTo>
                      <a:lnTo>
                        <a:pt x="43" y="112"/>
                      </a:lnTo>
                      <a:lnTo>
                        <a:pt x="58" y="115"/>
                      </a:lnTo>
                      <a:lnTo>
                        <a:pt x="72" y="112"/>
                      </a:lnTo>
                      <a:lnTo>
                        <a:pt x="86" y="107"/>
                      </a:lnTo>
                      <a:lnTo>
                        <a:pt x="99" y="97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21" name="Freeform 73"/>
                <p:cNvSpPr>
                  <a:spLocks/>
                </p:cNvSpPr>
                <p:nvPr/>
              </p:nvSpPr>
              <p:spPr bwMode="auto">
                <a:xfrm>
                  <a:off x="4703" y="3016"/>
                  <a:ext cx="38" cy="38"/>
                </a:xfrm>
                <a:custGeom>
                  <a:avLst/>
                  <a:gdLst>
                    <a:gd name="T0" fmla="*/ 4 w 116"/>
                    <a:gd name="T1" fmla="*/ 2 h 115"/>
                    <a:gd name="T2" fmla="*/ 4 w 116"/>
                    <a:gd name="T3" fmla="*/ 2 h 115"/>
                    <a:gd name="T4" fmla="*/ 4 w 116"/>
                    <a:gd name="T5" fmla="*/ 1 h 115"/>
                    <a:gd name="T6" fmla="*/ 3 w 116"/>
                    <a:gd name="T7" fmla="*/ 1 h 115"/>
                    <a:gd name="T8" fmla="*/ 3 w 116"/>
                    <a:gd name="T9" fmla="*/ 0 h 115"/>
                    <a:gd name="T10" fmla="*/ 3 w 116"/>
                    <a:gd name="T11" fmla="*/ 0 h 115"/>
                    <a:gd name="T12" fmla="*/ 2 w 116"/>
                    <a:gd name="T13" fmla="*/ 0 h 115"/>
                    <a:gd name="T14" fmla="*/ 2 w 116"/>
                    <a:gd name="T15" fmla="*/ 0 h 115"/>
                    <a:gd name="T16" fmla="*/ 1 w 116"/>
                    <a:gd name="T17" fmla="*/ 0 h 115"/>
                    <a:gd name="T18" fmla="*/ 1 w 116"/>
                    <a:gd name="T19" fmla="*/ 1 h 115"/>
                    <a:gd name="T20" fmla="*/ 0 w 116"/>
                    <a:gd name="T21" fmla="*/ 1 h 115"/>
                    <a:gd name="T22" fmla="*/ 0 w 116"/>
                    <a:gd name="T23" fmla="*/ 2 h 115"/>
                    <a:gd name="T24" fmla="*/ 0 w 116"/>
                    <a:gd name="T25" fmla="*/ 2 h 115"/>
                    <a:gd name="T26" fmla="*/ 0 w 116"/>
                    <a:gd name="T27" fmla="*/ 3 h 115"/>
                    <a:gd name="T28" fmla="*/ 0 w 116"/>
                    <a:gd name="T29" fmla="*/ 3 h 115"/>
                    <a:gd name="T30" fmla="*/ 1 w 116"/>
                    <a:gd name="T31" fmla="*/ 4 h 115"/>
                    <a:gd name="T32" fmla="*/ 1 w 116"/>
                    <a:gd name="T33" fmla="*/ 4 h 115"/>
                    <a:gd name="T34" fmla="*/ 2 w 116"/>
                    <a:gd name="T35" fmla="*/ 4 h 115"/>
                    <a:gd name="T36" fmla="*/ 2 w 116"/>
                    <a:gd name="T37" fmla="*/ 4 h 115"/>
                    <a:gd name="T38" fmla="*/ 3 w 116"/>
                    <a:gd name="T39" fmla="*/ 4 h 115"/>
                    <a:gd name="T40" fmla="*/ 3 w 116"/>
                    <a:gd name="T41" fmla="*/ 4 h 115"/>
                    <a:gd name="T42" fmla="*/ 3 w 116"/>
                    <a:gd name="T43" fmla="*/ 4 h 115"/>
                    <a:gd name="T44" fmla="*/ 4 w 116"/>
                    <a:gd name="T45" fmla="*/ 3 h 115"/>
                    <a:gd name="T46" fmla="*/ 4 w 116"/>
                    <a:gd name="T47" fmla="*/ 3 h 115"/>
                    <a:gd name="T48" fmla="*/ 4 w 116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6" h="115">
                      <a:moveTo>
                        <a:pt x="116" y="57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7" y="7"/>
                      </a:lnTo>
                      <a:lnTo>
                        <a:pt x="73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8" y="16"/>
                      </a:lnTo>
                      <a:lnTo>
                        <a:pt x="8" y="29"/>
                      </a:lnTo>
                      <a:lnTo>
                        <a:pt x="3" y="43"/>
                      </a:lnTo>
                      <a:lnTo>
                        <a:pt x="0" y="57"/>
                      </a:lnTo>
                      <a:lnTo>
                        <a:pt x="3" y="72"/>
                      </a:lnTo>
                      <a:lnTo>
                        <a:pt x="8" y="86"/>
                      </a:lnTo>
                      <a:lnTo>
                        <a:pt x="18" y="98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8" y="115"/>
                      </a:lnTo>
                      <a:lnTo>
                        <a:pt x="73" y="113"/>
                      </a:lnTo>
                      <a:lnTo>
                        <a:pt x="87" y="107"/>
                      </a:lnTo>
                      <a:lnTo>
                        <a:pt x="99" y="98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6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22" name="Freeform 74"/>
                <p:cNvSpPr>
                  <a:spLocks/>
                </p:cNvSpPr>
                <p:nvPr/>
              </p:nvSpPr>
              <p:spPr bwMode="auto">
                <a:xfrm>
                  <a:off x="4763" y="3102"/>
                  <a:ext cx="38" cy="39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7" y="7"/>
                      </a:lnTo>
                      <a:lnTo>
                        <a:pt x="73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8" y="16"/>
                      </a:lnTo>
                      <a:lnTo>
                        <a:pt x="8" y="29"/>
                      </a:lnTo>
                      <a:lnTo>
                        <a:pt x="3" y="43"/>
                      </a:lnTo>
                      <a:lnTo>
                        <a:pt x="0" y="57"/>
                      </a:lnTo>
                      <a:lnTo>
                        <a:pt x="3" y="72"/>
                      </a:lnTo>
                      <a:lnTo>
                        <a:pt x="8" y="86"/>
                      </a:lnTo>
                      <a:lnTo>
                        <a:pt x="18" y="97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8" y="115"/>
                      </a:lnTo>
                      <a:lnTo>
                        <a:pt x="73" y="113"/>
                      </a:lnTo>
                      <a:lnTo>
                        <a:pt x="87" y="107"/>
                      </a:lnTo>
                      <a:lnTo>
                        <a:pt x="99" y="97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23" name="Freeform 75"/>
                <p:cNvSpPr>
                  <a:spLocks/>
                </p:cNvSpPr>
                <p:nvPr/>
              </p:nvSpPr>
              <p:spPr bwMode="auto">
                <a:xfrm>
                  <a:off x="4789" y="3002"/>
                  <a:ext cx="39" cy="38"/>
                </a:xfrm>
                <a:custGeom>
                  <a:avLst/>
                  <a:gdLst>
                    <a:gd name="T0" fmla="*/ 4 w 116"/>
                    <a:gd name="T1" fmla="*/ 2 h 115"/>
                    <a:gd name="T2" fmla="*/ 4 w 116"/>
                    <a:gd name="T3" fmla="*/ 2 h 115"/>
                    <a:gd name="T4" fmla="*/ 4 w 116"/>
                    <a:gd name="T5" fmla="*/ 1 h 115"/>
                    <a:gd name="T6" fmla="*/ 4 w 116"/>
                    <a:gd name="T7" fmla="*/ 1 h 115"/>
                    <a:gd name="T8" fmla="*/ 3 w 116"/>
                    <a:gd name="T9" fmla="*/ 0 h 115"/>
                    <a:gd name="T10" fmla="*/ 3 w 116"/>
                    <a:gd name="T11" fmla="*/ 0 h 115"/>
                    <a:gd name="T12" fmla="*/ 2 w 116"/>
                    <a:gd name="T13" fmla="*/ 0 h 115"/>
                    <a:gd name="T14" fmla="*/ 2 w 116"/>
                    <a:gd name="T15" fmla="*/ 0 h 115"/>
                    <a:gd name="T16" fmla="*/ 1 w 116"/>
                    <a:gd name="T17" fmla="*/ 0 h 115"/>
                    <a:gd name="T18" fmla="*/ 1 w 116"/>
                    <a:gd name="T19" fmla="*/ 1 h 115"/>
                    <a:gd name="T20" fmla="*/ 0 w 116"/>
                    <a:gd name="T21" fmla="*/ 1 h 115"/>
                    <a:gd name="T22" fmla="*/ 0 w 116"/>
                    <a:gd name="T23" fmla="*/ 2 h 115"/>
                    <a:gd name="T24" fmla="*/ 0 w 116"/>
                    <a:gd name="T25" fmla="*/ 2 h 115"/>
                    <a:gd name="T26" fmla="*/ 0 w 116"/>
                    <a:gd name="T27" fmla="*/ 3 h 115"/>
                    <a:gd name="T28" fmla="*/ 0 w 116"/>
                    <a:gd name="T29" fmla="*/ 3 h 115"/>
                    <a:gd name="T30" fmla="*/ 1 w 116"/>
                    <a:gd name="T31" fmla="*/ 4 h 115"/>
                    <a:gd name="T32" fmla="*/ 1 w 116"/>
                    <a:gd name="T33" fmla="*/ 4 h 115"/>
                    <a:gd name="T34" fmla="*/ 2 w 116"/>
                    <a:gd name="T35" fmla="*/ 4 h 115"/>
                    <a:gd name="T36" fmla="*/ 2 w 116"/>
                    <a:gd name="T37" fmla="*/ 4 h 115"/>
                    <a:gd name="T38" fmla="*/ 3 w 116"/>
                    <a:gd name="T39" fmla="*/ 4 h 115"/>
                    <a:gd name="T40" fmla="*/ 3 w 116"/>
                    <a:gd name="T41" fmla="*/ 4 h 115"/>
                    <a:gd name="T42" fmla="*/ 4 w 116"/>
                    <a:gd name="T43" fmla="*/ 4 h 115"/>
                    <a:gd name="T44" fmla="*/ 4 w 116"/>
                    <a:gd name="T45" fmla="*/ 3 h 115"/>
                    <a:gd name="T46" fmla="*/ 4 w 116"/>
                    <a:gd name="T47" fmla="*/ 3 h 115"/>
                    <a:gd name="T48" fmla="*/ 4 w 116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6" h="115">
                      <a:moveTo>
                        <a:pt x="116" y="57"/>
                      </a:moveTo>
                      <a:lnTo>
                        <a:pt x="114" y="42"/>
                      </a:lnTo>
                      <a:lnTo>
                        <a:pt x="108" y="28"/>
                      </a:lnTo>
                      <a:lnTo>
                        <a:pt x="99" y="16"/>
                      </a:lnTo>
                      <a:lnTo>
                        <a:pt x="87" y="7"/>
                      </a:lnTo>
                      <a:lnTo>
                        <a:pt x="73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8" y="16"/>
                      </a:lnTo>
                      <a:lnTo>
                        <a:pt x="8" y="28"/>
                      </a:lnTo>
                      <a:lnTo>
                        <a:pt x="3" y="42"/>
                      </a:lnTo>
                      <a:lnTo>
                        <a:pt x="0" y="57"/>
                      </a:lnTo>
                      <a:lnTo>
                        <a:pt x="3" y="72"/>
                      </a:lnTo>
                      <a:lnTo>
                        <a:pt x="8" y="86"/>
                      </a:lnTo>
                      <a:lnTo>
                        <a:pt x="18" y="98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8" y="115"/>
                      </a:lnTo>
                      <a:lnTo>
                        <a:pt x="73" y="113"/>
                      </a:lnTo>
                      <a:lnTo>
                        <a:pt x="87" y="107"/>
                      </a:lnTo>
                      <a:lnTo>
                        <a:pt x="99" y="98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6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24" name="Freeform 76"/>
                <p:cNvSpPr>
                  <a:spLocks/>
                </p:cNvSpPr>
                <p:nvPr/>
              </p:nvSpPr>
              <p:spPr bwMode="auto">
                <a:xfrm>
                  <a:off x="4804" y="2894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3" y="42"/>
                      </a:lnTo>
                      <a:lnTo>
                        <a:pt x="107" y="28"/>
                      </a:lnTo>
                      <a:lnTo>
                        <a:pt x="98" y="17"/>
                      </a:lnTo>
                      <a:lnTo>
                        <a:pt x="86" y="7"/>
                      </a:lnTo>
                      <a:lnTo>
                        <a:pt x="72" y="2"/>
                      </a:lnTo>
                      <a:lnTo>
                        <a:pt x="57" y="0"/>
                      </a:lnTo>
                      <a:lnTo>
                        <a:pt x="42" y="2"/>
                      </a:lnTo>
                      <a:lnTo>
                        <a:pt x="28" y="7"/>
                      </a:lnTo>
                      <a:lnTo>
                        <a:pt x="17" y="17"/>
                      </a:lnTo>
                      <a:lnTo>
                        <a:pt x="7" y="28"/>
                      </a:lnTo>
                      <a:lnTo>
                        <a:pt x="1" y="42"/>
                      </a:lnTo>
                      <a:lnTo>
                        <a:pt x="0" y="57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7" y="98"/>
                      </a:lnTo>
                      <a:lnTo>
                        <a:pt x="28" y="107"/>
                      </a:lnTo>
                      <a:lnTo>
                        <a:pt x="42" y="113"/>
                      </a:lnTo>
                      <a:lnTo>
                        <a:pt x="57" y="115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8" y="98"/>
                      </a:lnTo>
                      <a:lnTo>
                        <a:pt x="107" y="86"/>
                      </a:lnTo>
                      <a:lnTo>
                        <a:pt x="113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25" name="Freeform 77"/>
                <p:cNvSpPr>
                  <a:spLocks/>
                </p:cNvSpPr>
                <p:nvPr/>
              </p:nvSpPr>
              <p:spPr bwMode="auto">
                <a:xfrm>
                  <a:off x="4859" y="3069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7"/>
                      </a:lnTo>
                      <a:lnTo>
                        <a:pt x="87" y="8"/>
                      </a:lnTo>
                      <a:lnTo>
                        <a:pt x="73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8" y="17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8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5"/>
                      </a:lnTo>
                      <a:lnTo>
                        <a:pt x="73" y="114"/>
                      </a:lnTo>
                      <a:lnTo>
                        <a:pt x="87" y="108"/>
                      </a:lnTo>
                      <a:lnTo>
                        <a:pt x="99" y="99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26" name="Freeform 78"/>
                <p:cNvSpPr>
                  <a:spLocks/>
                </p:cNvSpPr>
                <p:nvPr/>
              </p:nvSpPr>
              <p:spPr bwMode="auto">
                <a:xfrm>
                  <a:off x="4847" y="3160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4" y="42"/>
                      </a:lnTo>
                      <a:lnTo>
                        <a:pt x="108" y="28"/>
                      </a:lnTo>
                      <a:lnTo>
                        <a:pt x="99" y="16"/>
                      </a:lnTo>
                      <a:lnTo>
                        <a:pt x="87" y="7"/>
                      </a:lnTo>
                      <a:lnTo>
                        <a:pt x="73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8" y="16"/>
                      </a:lnTo>
                      <a:lnTo>
                        <a:pt x="8" y="28"/>
                      </a:lnTo>
                      <a:lnTo>
                        <a:pt x="2" y="42"/>
                      </a:lnTo>
                      <a:lnTo>
                        <a:pt x="0" y="57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8" y="97"/>
                      </a:lnTo>
                      <a:lnTo>
                        <a:pt x="29" y="107"/>
                      </a:lnTo>
                      <a:lnTo>
                        <a:pt x="43" y="112"/>
                      </a:lnTo>
                      <a:lnTo>
                        <a:pt x="58" y="115"/>
                      </a:lnTo>
                      <a:lnTo>
                        <a:pt x="73" y="112"/>
                      </a:lnTo>
                      <a:lnTo>
                        <a:pt x="87" y="107"/>
                      </a:lnTo>
                      <a:lnTo>
                        <a:pt x="99" y="97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27" name="Freeform 79"/>
                <p:cNvSpPr>
                  <a:spLocks/>
                </p:cNvSpPr>
                <p:nvPr/>
              </p:nvSpPr>
              <p:spPr bwMode="auto">
                <a:xfrm>
                  <a:off x="4739" y="3263"/>
                  <a:ext cx="38" cy="38"/>
                </a:xfrm>
                <a:custGeom>
                  <a:avLst/>
                  <a:gdLst>
                    <a:gd name="T0" fmla="*/ 4 w 115"/>
                    <a:gd name="T1" fmla="*/ 2 h 114"/>
                    <a:gd name="T2" fmla="*/ 4 w 115"/>
                    <a:gd name="T3" fmla="*/ 2 h 114"/>
                    <a:gd name="T4" fmla="*/ 4 w 115"/>
                    <a:gd name="T5" fmla="*/ 1 h 114"/>
                    <a:gd name="T6" fmla="*/ 4 w 115"/>
                    <a:gd name="T7" fmla="*/ 1 h 114"/>
                    <a:gd name="T8" fmla="*/ 3 w 115"/>
                    <a:gd name="T9" fmla="*/ 0 h 114"/>
                    <a:gd name="T10" fmla="*/ 3 w 115"/>
                    <a:gd name="T11" fmla="*/ 0 h 114"/>
                    <a:gd name="T12" fmla="*/ 2 w 115"/>
                    <a:gd name="T13" fmla="*/ 0 h 114"/>
                    <a:gd name="T14" fmla="*/ 2 w 115"/>
                    <a:gd name="T15" fmla="*/ 0 h 114"/>
                    <a:gd name="T16" fmla="*/ 1 w 115"/>
                    <a:gd name="T17" fmla="*/ 0 h 114"/>
                    <a:gd name="T18" fmla="*/ 1 w 115"/>
                    <a:gd name="T19" fmla="*/ 1 h 114"/>
                    <a:gd name="T20" fmla="*/ 0 w 115"/>
                    <a:gd name="T21" fmla="*/ 1 h 114"/>
                    <a:gd name="T22" fmla="*/ 0 w 115"/>
                    <a:gd name="T23" fmla="*/ 2 h 114"/>
                    <a:gd name="T24" fmla="*/ 0 w 115"/>
                    <a:gd name="T25" fmla="*/ 2 h 114"/>
                    <a:gd name="T26" fmla="*/ 0 w 115"/>
                    <a:gd name="T27" fmla="*/ 3 h 114"/>
                    <a:gd name="T28" fmla="*/ 0 w 115"/>
                    <a:gd name="T29" fmla="*/ 3 h 114"/>
                    <a:gd name="T30" fmla="*/ 1 w 115"/>
                    <a:gd name="T31" fmla="*/ 4 h 114"/>
                    <a:gd name="T32" fmla="*/ 1 w 115"/>
                    <a:gd name="T33" fmla="*/ 4 h 114"/>
                    <a:gd name="T34" fmla="*/ 2 w 115"/>
                    <a:gd name="T35" fmla="*/ 4 h 114"/>
                    <a:gd name="T36" fmla="*/ 2 w 115"/>
                    <a:gd name="T37" fmla="*/ 4 h 114"/>
                    <a:gd name="T38" fmla="*/ 3 w 115"/>
                    <a:gd name="T39" fmla="*/ 4 h 114"/>
                    <a:gd name="T40" fmla="*/ 3 w 115"/>
                    <a:gd name="T41" fmla="*/ 4 h 114"/>
                    <a:gd name="T42" fmla="*/ 4 w 115"/>
                    <a:gd name="T43" fmla="*/ 4 h 114"/>
                    <a:gd name="T44" fmla="*/ 4 w 115"/>
                    <a:gd name="T45" fmla="*/ 3 h 114"/>
                    <a:gd name="T46" fmla="*/ 4 w 115"/>
                    <a:gd name="T47" fmla="*/ 3 h 114"/>
                    <a:gd name="T48" fmla="*/ 4 w 115"/>
                    <a:gd name="T49" fmla="*/ 2 h 114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4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7"/>
                      </a:lnTo>
                      <a:lnTo>
                        <a:pt x="87" y="8"/>
                      </a:lnTo>
                      <a:lnTo>
                        <a:pt x="73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8" y="17"/>
                      </a:lnTo>
                      <a:lnTo>
                        <a:pt x="8" y="29"/>
                      </a:lnTo>
                      <a:lnTo>
                        <a:pt x="3" y="43"/>
                      </a:lnTo>
                      <a:lnTo>
                        <a:pt x="0" y="58"/>
                      </a:lnTo>
                      <a:lnTo>
                        <a:pt x="3" y="73"/>
                      </a:lnTo>
                      <a:lnTo>
                        <a:pt x="8" y="87"/>
                      </a:lnTo>
                      <a:lnTo>
                        <a:pt x="18" y="98"/>
                      </a:lnTo>
                      <a:lnTo>
                        <a:pt x="29" y="108"/>
                      </a:lnTo>
                      <a:lnTo>
                        <a:pt x="43" y="113"/>
                      </a:lnTo>
                      <a:lnTo>
                        <a:pt x="58" y="114"/>
                      </a:lnTo>
                      <a:lnTo>
                        <a:pt x="73" y="113"/>
                      </a:lnTo>
                      <a:lnTo>
                        <a:pt x="87" y="108"/>
                      </a:lnTo>
                      <a:lnTo>
                        <a:pt x="99" y="98"/>
                      </a:lnTo>
                      <a:lnTo>
                        <a:pt x="108" y="87"/>
                      </a:lnTo>
                      <a:lnTo>
                        <a:pt x="114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28" name="Freeform 80"/>
                <p:cNvSpPr>
                  <a:spLocks/>
                </p:cNvSpPr>
                <p:nvPr/>
              </p:nvSpPr>
              <p:spPr bwMode="auto">
                <a:xfrm>
                  <a:off x="4890" y="2966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3" y="42"/>
                      </a:lnTo>
                      <a:lnTo>
                        <a:pt x="107" y="28"/>
                      </a:lnTo>
                      <a:lnTo>
                        <a:pt x="98" y="17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7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6" y="17"/>
                      </a:lnTo>
                      <a:lnTo>
                        <a:pt x="7" y="28"/>
                      </a:lnTo>
                      <a:lnTo>
                        <a:pt x="1" y="42"/>
                      </a:lnTo>
                      <a:lnTo>
                        <a:pt x="0" y="57"/>
                      </a:lnTo>
                      <a:lnTo>
                        <a:pt x="1" y="72"/>
                      </a:lnTo>
                      <a:lnTo>
                        <a:pt x="7" y="86"/>
                      </a:lnTo>
                      <a:lnTo>
                        <a:pt x="16" y="98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7" y="115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8" y="98"/>
                      </a:lnTo>
                      <a:lnTo>
                        <a:pt x="107" y="86"/>
                      </a:lnTo>
                      <a:lnTo>
                        <a:pt x="113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29" name="Freeform 81"/>
                <p:cNvSpPr>
                  <a:spLocks/>
                </p:cNvSpPr>
                <p:nvPr/>
              </p:nvSpPr>
              <p:spPr bwMode="auto">
                <a:xfrm>
                  <a:off x="4796" y="2793"/>
                  <a:ext cx="39" cy="38"/>
                </a:xfrm>
                <a:custGeom>
                  <a:avLst/>
                  <a:gdLst>
                    <a:gd name="T0" fmla="*/ 4 w 115"/>
                    <a:gd name="T1" fmla="*/ 2 h 114"/>
                    <a:gd name="T2" fmla="*/ 4 w 115"/>
                    <a:gd name="T3" fmla="*/ 2 h 114"/>
                    <a:gd name="T4" fmla="*/ 4 w 115"/>
                    <a:gd name="T5" fmla="*/ 1 h 114"/>
                    <a:gd name="T6" fmla="*/ 4 w 115"/>
                    <a:gd name="T7" fmla="*/ 1 h 114"/>
                    <a:gd name="T8" fmla="*/ 3 w 115"/>
                    <a:gd name="T9" fmla="*/ 0 h 114"/>
                    <a:gd name="T10" fmla="*/ 3 w 115"/>
                    <a:gd name="T11" fmla="*/ 0 h 114"/>
                    <a:gd name="T12" fmla="*/ 2 w 115"/>
                    <a:gd name="T13" fmla="*/ 0 h 114"/>
                    <a:gd name="T14" fmla="*/ 2 w 115"/>
                    <a:gd name="T15" fmla="*/ 0 h 114"/>
                    <a:gd name="T16" fmla="*/ 1 w 115"/>
                    <a:gd name="T17" fmla="*/ 0 h 114"/>
                    <a:gd name="T18" fmla="*/ 1 w 115"/>
                    <a:gd name="T19" fmla="*/ 1 h 114"/>
                    <a:gd name="T20" fmla="*/ 0 w 115"/>
                    <a:gd name="T21" fmla="*/ 1 h 114"/>
                    <a:gd name="T22" fmla="*/ 0 w 115"/>
                    <a:gd name="T23" fmla="*/ 2 h 114"/>
                    <a:gd name="T24" fmla="*/ 0 w 115"/>
                    <a:gd name="T25" fmla="*/ 2 h 114"/>
                    <a:gd name="T26" fmla="*/ 0 w 115"/>
                    <a:gd name="T27" fmla="*/ 3 h 114"/>
                    <a:gd name="T28" fmla="*/ 0 w 115"/>
                    <a:gd name="T29" fmla="*/ 3 h 114"/>
                    <a:gd name="T30" fmla="*/ 1 w 115"/>
                    <a:gd name="T31" fmla="*/ 4 h 114"/>
                    <a:gd name="T32" fmla="*/ 1 w 115"/>
                    <a:gd name="T33" fmla="*/ 4 h 114"/>
                    <a:gd name="T34" fmla="*/ 2 w 115"/>
                    <a:gd name="T35" fmla="*/ 4 h 114"/>
                    <a:gd name="T36" fmla="*/ 2 w 115"/>
                    <a:gd name="T37" fmla="*/ 4 h 114"/>
                    <a:gd name="T38" fmla="*/ 3 w 115"/>
                    <a:gd name="T39" fmla="*/ 4 h 114"/>
                    <a:gd name="T40" fmla="*/ 3 w 115"/>
                    <a:gd name="T41" fmla="*/ 4 h 114"/>
                    <a:gd name="T42" fmla="*/ 4 w 115"/>
                    <a:gd name="T43" fmla="*/ 4 h 114"/>
                    <a:gd name="T44" fmla="*/ 4 w 115"/>
                    <a:gd name="T45" fmla="*/ 3 h 114"/>
                    <a:gd name="T46" fmla="*/ 4 w 115"/>
                    <a:gd name="T47" fmla="*/ 3 h 114"/>
                    <a:gd name="T48" fmla="*/ 4 w 115"/>
                    <a:gd name="T49" fmla="*/ 2 h 114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4">
                      <a:moveTo>
                        <a:pt x="115" y="58"/>
                      </a:moveTo>
                      <a:lnTo>
                        <a:pt x="114" y="42"/>
                      </a:lnTo>
                      <a:lnTo>
                        <a:pt x="108" y="29"/>
                      </a:lnTo>
                      <a:lnTo>
                        <a:pt x="99" y="17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8" y="17"/>
                      </a:lnTo>
                      <a:lnTo>
                        <a:pt x="8" y="29"/>
                      </a:lnTo>
                      <a:lnTo>
                        <a:pt x="3" y="42"/>
                      </a:lnTo>
                      <a:lnTo>
                        <a:pt x="0" y="58"/>
                      </a:lnTo>
                      <a:lnTo>
                        <a:pt x="3" y="73"/>
                      </a:lnTo>
                      <a:lnTo>
                        <a:pt x="8" y="87"/>
                      </a:lnTo>
                      <a:lnTo>
                        <a:pt x="18" y="98"/>
                      </a:lnTo>
                      <a:lnTo>
                        <a:pt x="29" y="107"/>
                      </a:lnTo>
                      <a:lnTo>
                        <a:pt x="43" y="113"/>
                      </a:lnTo>
                      <a:lnTo>
                        <a:pt x="58" y="114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9" y="98"/>
                      </a:lnTo>
                      <a:lnTo>
                        <a:pt x="108" y="87"/>
                      </a:lnTo>
                      <a:lnTo>
                        <a:pt x="114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30" name="Freeform 82"/>
                <p:cNvSpPr>
                  <a:spLocks/>
                </p:cNvSpPr>
                <p:nvPr/>
              </p:nvSpPr>
              <p:spPr bwMode="auto">
                <a:xfrm>
                  <a:off x="4739" y="2697"/>
                  <a:ext cx="38" cy="39"/>
                </a:xfrm>
                <a:custGeom>
                  <a:avLst/>
                  <a:gdLst>
                    <a:gd name="T0" fmla="*/ 4 w 115"/>
                    <a:gd name="T1" fmla="*/ 2 h 116"/>
                    <a:gd name="T2" fmla="*/ 4 w 115"/>
                    <a:gd name="T3" fmla="*/ 2 h 116"/>
                    <a:gd name="T4" fmla="*/ 4 w 115"/>
                    <a:gd name="T5" fmla="*/ 1 h 116"/>
                    <a:gd name="T6" fmla="*/ 4 w 115"/>
                    <a:gd name="T7" fmla="*/ 1 h 116"/>
                    <a:gd name="T8" fmla="*/ 3 w 115"/>
                    <a:gd name="T9" fmla="*/ 0 h 116"/>
                    <a:gd name="T10" fmla="*/ 3 w 115"/>
                    <a:gd name="T11" fmla="*/ 0 h 116"/>
                    <a:gd name="T12" fmla="*/ 2 w 115"/>
                    <a:gd name="T13" fmla="*/ 0 h 116"/>
                    <a:gd name="T14" fmla="*/ 2 w 115"/>
                    <a:gd name="T15" fmla="*/ 0 h 116"/>
                    <a:gd name="T16" fmla="*/ 1 w 115"/>
                    <a:gd name="T17" fmla="*/ 0 h 116"/>
                    <a:gd name="T18" fmla="*/ 1 w 115"/>
                    <a:gd name="T19" fmla="*/ 1 h 116"/>
                    <a:gd name="T20" fmla="*/ 0 w 115"/>
                    <a:gd name="T21" fmla="*/ 1 h 116"/>
                    <a:gd name="T22" fmla="*/ 0 w 115"/>
                    <a:gd name="T23" fmla="*/ 2 h 116"/>
                    <a:gd name="T24" fmla="*/ 0 w 115"/>
                    <a:gd name="T25" fmla="*/ 2 h 116"/>
                    <a:gd name="T26" fmla="*/ 0 w 115"/>
                    <a:gd name="T27" fmla="*/ 3 h 116"/>
                    <a:gd name="T28" fmla="*/ 0 w 115"/>
                    <a:gd name="T29" fmla="*/ 3 h 116"/>
                    <a:gd name="T30" fmla="*/ 1 w 115"/>
                    <a:gd name="T31" fmla="*/ 4 h 116"/>
                    <a:gd name="T32" fmla="*/ 1 w 115"/>
                    <a:gd name="T33" fmla="*/ 4 h 116"/>
                    <a:gd name="T34" fmla="*/ 2 w 115"/>
                    <a:gd name="T35" fmla="*/ 4 h 116"/>
                    <a:gd name="T36" fmla="*/ 2 w 115"/>
                    <a:gd name="T37" fmla="*/ 4 h 116"/>
                    <a:gd name="T38" fmla="*/ 3 w 115"/>
                    <a:gd name="T39" fmla="*/ 4 h 116"/>
                    <a:gd name="T40" fmla="*/ 3 w 115"/>
                    <a:gd name="T41" fmla="*/ 4 h 116"/>
                    <a:gd name="T42" fmla="*/ 4 w 115"/>
                    <a:gd name="T43" fmla="*/ 4 h 116"/>
                    <a:gd name="T44" fmla="*/ 4 w 115"/>
                    <a:gd name="T45" fmla="*/ 3 h 116"/>
                    <a:gd name="T46" fmla="*/ 4 w 115"/>
                    <a:gd name="T47" fmla="*/ 3 h 116"/>
                    <a:gd name="T48" fmla="*/ 4 w 115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6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7"/>
                      </a:lnTo>
                      <a:lnTo>
                        <a:pt x="87" y="8"/>
                      </a:lnTo>
                      <a:lnTo>
                        <a:pt x="73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8" y="17"/>
                      </a:lnTo>
                      <a:lnTo>
                        <a:pt x="8" y="29"/>
                      </a:lnTo>
                      <a:lnTo>
                        <a:pt x="3" y="43"/>
                      </a:lnTo>
                      <a:lnTo>
                        <a:pt x="0" y="58"/>
                      </a:lnTo>
                      <a:lnTo>
                        <a:pt x="3" y="73"/>
                      </a:lnTo>
                      <a:lnTo>
                        <a:pt x="8" y="87"/>
                      </a:lnTo>
                      <a:lnTo>
                        <a:pt x="18" y="98"/>
                      </a:lnTo>
                      <a:lnTo>
                        <a:pt x="29" y="108"/>
                      </a:lnTo>
                      <a:lnTo>
                        <a:pt x="43" y="113"/>
                      </a:lnTo>
                      <a:lnTo>
                        <a:pt x="58" y="116"/>
                      </a:lnTo>
                      <a:lnTo>
                        <a:pt x="73" y="113"/>
                      </a:lnTo>
                      <a:lnTo>
                        <a:pt x="87" y="108"/>
                      </a:lnTo>
                      <a:lnTo>
                        <a:pt x="99" y="98"/>
                      </a:lnTo>
                      <a:lnTo>
                        <a:pt x="108" y="87"/>
                      </a:lnTo>
                      <a:lnTo>
                        <a:pt x="114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31" name="Freeform 83"/>
                <p:cNvSpPr>
                  <a:spLocks/>
                </p:cNvSpPr>
                <p:nvPr/>
              </p:nvSpPr>
              <p:spPr bwMode="auto">
                <a:xfrm>
                  <a:off x="4648" y="2652"/>
                  <a:ext cx="38" cy="38"/>
                </a:xfrm>
                <a:custGeom>
                  <a:avLst/>
                  <a:gdLst>
                    <a:gd name="T0" fmla="*/ 4 w 115"/>
                    <a:gd name="T1" fmla="*/ 2 h 115"/>
                    <a:gd name="T2" fmla="*/ 4 w 115"/>
                    <a:gd name="T3" fmla="*/ 2 h 115"/>
                    <a:gd name="T4" fmla="*/ 4 w 115"/>
                    <a:gd name="T5" fmla="*/ 1 h 115"/>
                    <a:gd name="T6" fmla="*/ 4 w 115"/>
                    <a:gd name="T7" fmla="*/ 1 h 115"/>
                    <a:gd name="T8" fmla="*/ 3 w 115"/>
                    <a:gd name="T9" fmla="*/ 0 h 115"/>
                    <a:gd name="T10" fmla="*/ 3 w 115"/>
                    <a:gd name="T11" fmla="*/ 0 h 115"/>
                    <a:gd name="T12" fmla="*/ 2 w 115"/>
                    <a:gd name="T13" fmla="*/ 0 h 115"/>
                    <a:gd name="T14" fmla="*/ 2 w 115"/>
                    <a:gd name="T15" fmla="*/ 0 h 115"/>
                    <a:gd name="T16" fmla="*/ 1 w 115"/>
                    <a:gd name="T17" fmla="*/ 0 h 115"/>
                    <a:gd name="T18" fmla="*/ 1 w 115"/>
                    <a:gd name="T19" fmla="*/ 1 h 115"/>
                    <a:gd name="T20" fmla="*/ 0 w 115"/>
                    <a:gd name="T21" fmla="*/ 1 h 115"/>
                    <a:gd name="T22" fmla="*/ 0 w 115"/>
                    <a:gd name="T23" fmla="*/ 2 h 115"/>
                    <a:gd name="T24" fmla="*/ 0 w 115"/>
                    <a:gd name="T25" fmla="*/ 2 h 115"/>
                    <a:gd name="T26" fmla="*/ 0 w 115"/>
                    <a:gd name="T27" fmla="*/ 3 h 115"/>
                    <a:gd name="T28" fmla="*/ 0 w 115"/>
                    <a:gd name="T29" fmla="*/ 3 h 115"/>
                    <a:gd name="T30" fmla="*/ 1 w 115"/>
                    <a:gd name="T31" fmla="*/ 4 h 115"/>
                    <a:gd name="T32" fmla="*/ 1 w 115"/>
                    <a:gd name="T33" fmla="*/ 4 h 115"/>
                    <a:gd name="T34" fmla="*/ 2 w 115"/>
                    <a:gd name="T35" fmla="*/ 4 h 115"/>
                    <a:gd name="T36" fmla="*/ 2 w 115"/>
                    <a:gd name="T37" fmla="*/ 4 h 115"/>
                    <a:gd name="T38" fmla="*/ 3 w 115"/>
                    <a:gd name="T39" fmla="*/ 4 h 115"/>
                    <a:gd name="T40" fmla="*/ 3 w 115"/>
                    <a:gd name="T41" fmla="*/ 4 h 115"/>
                    <a:gd name="T42" fmla="*/ 4 w 115"/>
                    <a:gd name="T43" fmla="*/ 4 h 115"/>
                    <a:gd name="T44" fmla="*/ 4 w 115"/>
                    <a:gd name="T45" fmla="*/ 3 h 115"/>
                    <a:gd name="T46" fmla="*/ 4 w 115"/>
                    <a:gd name="T47" fmla="*/ 3 h 115"/>
                    <a:gd name="T48" fmla="*/ 4 w 115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5">
                      <a:moveTo>
                        <a:pt x="115" y="57"/>
                      </a:moveTo>
                      <a:lnTo>
                        <a:pt x="113" y="42"/>
                      </a:lnTo>
                      <a:lnTo>
                        <a:pt x="107" y="28"/>
                      </a:lnTo>
                      <a:lnTo>
                        <a:pt x="98" y="16"/>
                      </a:lnTo>
                      <a:lnTo>
                        <a:pt x="86" y="7"/>
                      </a:lnTo>
                      <a:lnTo>
                        <a:pt x="72" y="1"/>
                      </a:lnTo>
                      <a:lnTo>
                        <a:pt x="57" y="0"/>
                      </a:lnTo>
                      <a:lnTo>
                        <a:pt x="43" y="1"/>
                      </a:lnTo>
                      <a:lnTo>
                        <a:pt x="30" y="7"/>
                      </a:lnTo>
                      <a:lnTo>
                        <a:pt x="17" y="16"/>
                      </a:lnTo>
                      <a:lnTo>
                        <a:pt x="7" y="28"/>
                      </a:lnTo>
                      <a:lnTo>
                        <a:pt x="2" y="42"/>
                      </a:lnTo>
                      <a:lnTo>
                        <a:pt x="0" y="57"/>
                      </a:lnTo>
                      <a:lnTo>
                        <a:pt x="2" y="72"/>
                      </a:lnTo>
                      <a:lnTo>
                        <a:pt x="7" y="86"/>
                      </a:lnTo>
                      <a:lnTo>
                        <a:pt x="17" y="97"/>
                      </a:lnTo>
                      <a:lnTo>
                        <a:pt x="30" y="107"/>
                      </a:lnTo>
                      <a:lnTo>
                        <a:pt x="43" y="113"/>
                      </a:lnTo>
                      <a:lnTo>
                        <a:pt x="57" y="115"/>
                      </a:lnTo>
                      <a:lnTo>
                        <a:pt x="72" y="113"/>
                      </a:lnTo>
                      <a:lnTo>
                        <a:pt x="86" y="107"/>
                      </a:lnTo>
                      <a:lnTo>
                        <a:pt x="98" y="97"/>
                      </a:lnTo>
                      <a:lnTo>
                        <a:pt x="107" y="86"/>
                      </a:lnTo>
                      <a:lnTo>
                        <a:pt x="113" y="72"/>
                      </a:lnTo>
                      <a:lnTo>
                        <a:pt x="115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32" name="Freeform 84"/>
                <p:cNvSpPr>
                  <a:spLocks/>
                </p:cNvSpPr>
                <p:nvPr/>
              </p:nvSpPr>
              <p:spPr bwMode="auto">
                <a:xfrm>
                  <a:off x="4554" y="2620"/>
                  <a:ext cx="38" cy="39"/>
                </a:xfrm>
                <a:custGeom>
                  <a:avLst/>
                  <a:gdLst>
                    <a:gd name="T0" fmla="*/ 4 w 114"/>
                    <a:gd name="T1" fmla="*/ 2 h 115"/>
                    <a:gd name="T2" fmla="*/ 4 w 114"/>
                    <a:gd name="T3" fmla="*/ 2 h 115"/>
                    <a:gd name="T4" fmla="*/ 4 w 114"/>
                    <a:gd name="T5" fmla="*/ 1 h 115"/>
                    <a:gd name="T6" fmla="*/ 4 w 114"/>
                    <a:gd name="T7" fmla="*/ 1 h 115"/>
                    <a:gd name="T8" fmla="*/ 3 w 114"/>
                    <a:gd name="T9" fmla="*/ 0 h 115"/>
                    <a:gd name="T10" fmla="*/ 3 w 114"/>
                    <a:gd name="T11" fmla="*/ 0 h 115"/>
                    <a:gd name="T12" fmla="*/ 2 w 114"/>
                    <a:gd name="T13" fmla="*/ 0 h 115"/>
                    <a:gd name="T14" fmla="*/ 2 w 114"/>
                    <a:gd name="T15" fmla="*/ 0 h 115"/>
                    <a:gd name="T16" fmla="*/ 1 w 114"/>
                    <a:gd name="T17" fmla="*/ 0 h 115"/>
                    <a:gd name="T18" fmla="*/ 1 w 114"/>
                    <a:gd name="T19" fmla="*/ 1 h 115"/>
                    <a:gd name="T20" fmla="*/ 0 w 114"/>
                    <a:gd name="T21" fmla="*/ 1 h 115"/>
                    <a:gd name="T22" fmla="*/ 0 w 114"/>
                    <a:gd name="T23" fmla="*/ 2 h 115"/>
                    <a:gd name="T24" fmla="*/ 0 w 114"/>
                    <a:gd name="T25" fmla="*/ 2 h 115"/>
                    <a:gd name="T26" fmla="*/ 0 w 114"/>
                    <a:gd name="T27" fmla="*/ 3 h 115"/>
                    <a:gd name="T28" fmla="*/ 0 w 114"/>
                    <a:gd name="T29" fmla="*/ 3 h 115"/>
                    <a:gd name="T30" fmla="*/ 1 w 114"/>
                    <a:gd name="T31" fmla="*/ 4 h 115"/>
                    <a:gd name="T32" fmla="*/ 1 w 114"/>
                    <a:gd name="T33" fmla="*/ 4 h 115"/>
                    <a:gd name="T34" fmla="*/ 2 w 114"/>
                    <a:gd name="T35" fmla="*/ 4 h 115"/>
                    <a:gd name="T36" fmla="*/ 2 w 114"/>
                    <a:gd name="T37" fmla="*/ 4 h 115"/>
                    <a:gd name="T38" fmla="*/ 3 w 114"/>
                    <a:gd name="T39" fmla="*/ 4 h 115"/>
                    <a:gd name="T40" fmla="*/ 3 w 114"/>
                    <a:gd name="T41" fmla="*/ 4 h 115"/>
                    <a:gd name="T42" fmla="*/ 4 w 114"/>
                    <a:gd name="T43" fmla="*/ 4 h 115"/>
                    <a:gd name="T44" fmla="*/ 4 w 114"/>
                    <a:gd name="T45" fmla="*/ 3 h 115"/>
                    <a:gd name="T46" fmla="*/ 4 w 114"/>
                    <a:gd name="T47" fmla="*/ 3 h 115"/>
                    <a:gd name="T48" fmla="*/ 4 w 114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4" h="115">
                      <a:moveTo>
                        <a:pt x="114" y="58"/>
                      </a:moveTo>
                      <a:lnTo>
                        <a:pt x="113" y="43"/>
                      </a:lnTo>
                      <a:lnTo>
                        <a:pt x="108" y="29"/>
                      </a:lnTo>
                      <a:lnTo>
                        <a:pt x="98" y="17"/>
                      </a:lnTo>
                      <a:lnTo>
                        <a:pt x="85" y="8"/>
                      </a:lnTo>
                      <a:lnTo>
                        <a:pt x="72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7" y="17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8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7" y="99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8" y="115"/>
                      </a:lnTo>
                      <a:lnTo>
                        <a:pt x="72" y="114"/>
                      </a:lnTo>
                      <a:lnTo>
                        <a:pt x="85" y="108"/>
                      </a:lnTo>
                      <a:lnTo>
                        <a:pt x="98" y="99"/>
                      </a:lnTo>
                      <a:lnTo>
                        <a:pt x="108" y="86"/>
                      </a:lnTo>
                      <a:lnTo>
                        <a:pt x="113" y="72"/>
                      </a:lnTo>
                      <a:lnTo>
                        <a:pt x="114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33" name="Freeform 85"/>
                <p:cNvSpPr>
                  <a:spLocks/>
                </p:cNvSpPr>
                <p:nvPr/>
              </p:nvSpPr>
              <p:spPr bwMode="auto">
                <a:xfrm>
                  <a:off x="4588" y="2695"/>
                  <a:ext cx="38" cy="38"/>
                </a:xfrm>
                <a:custGeom>
                  <a:avLst/>
                  <a:gdLst>
                    <a:gd name="T0" fmla="*/ 4 w 114"/>
                    <a:gd name="T1" fmla="*/ 2 h 115"/>
                    <a:gd name="T2" fmla="*/ 4 w 114"/>
                    <a:gd name="T3" fmla="*/ 2 h 115"/>
                    <a:gd name="T4" fmla="*/ 4 w 114"/>
                    <a:gd name="T5" fmla="*/ 1 h 115"/>
                    <a:gd name="T6" fmla="*/ 4 w 114"/>
                    <a:gd name="T7" fmla="*/ 1 h 115"/>
                    <a:gd name="T8" fmla="*/ 3 w 114"/>
                    <a:gd name="T9" fmla="*/ 0 h 115"/>
                    <a:gd name="T10" fmla="*/ 3 w 114"/>
                    <a:gd name="T11" fmla="*/ 0 h 115"/>
                    <a:gd name="T12" fmla="*/ 2 w 114"/>
                    <a:gd name="T13" fmla="*/ 0 h 115"/>
                    <a:gd name="T14" fmla="*/ 2 w 114"/>
                    <a:gd name="T15" fmla="*/ 0 h 115"/>
                    <a:gd name="T16" fmla="*/ 1 w 114"/>
                    <a:gd name="T17" fmla="*/ 0 h 115"/>
                    <a:gd name="T18" fmla="*/ 1 w 114"/>
                    <a:gd name="T19" fmla="*/ 1 h 115"/>
                    <a:gd name="T20" fmla="*/ 0 w 114"/>
                    <a:gd name="T21" fmla="*/ 1 h 115"/>
                    <a:gd name="T22" fmla="*/ 0 w 114"/>
                    <a:gd name="T23" fmla="*/ 2 h 115"/>
                    <a:gd name="T24" fmla="*/ 0 w 114"/>
                    <a:gd name="T25" fmla="*/ 2 h 115"/>
                    <a:gd name="T26" fmla="*/ 0 w 114"/>
                    <a:gd name="T27" fmla="*/ 3 h 115"/>
                    <a:gd name="T28" fmla="*/ 0 w 114"/>
                    <a:gd name="T29" fmla="*/ 3 h 115"/>
                    <a:gd name="T30" fmla="*/ 1 w 114"/>
                    <a:gd name="T31" fmla="*/ 4 h 115"/>
                    <a:gd name="T32" fmla="*/ 1 w 114"/>
                    <a:gd name="T33" fmla="*/ 4 h 115"/>
                    <a:gd name="T34" fmla="*/ 2 w 114"/>
                    <a:gd name="T35" fmla="*/ 4 h 115"/>
                    <a:gd name="T36" fmla="*/ 2 w 114"/>
                    <a:gd name="T37" fmla="*/ 4 h 115"/>
                    <a:gd name="T38" fmla="*/ 3 w 114"/>
                    <a:gd name="T39" fmla="*/ 4 h 115"/>
                    <a:gd name="T40" fmla="*/ 3 w 114"/>
                    <a:gd name="T41" fmla="*/ 4 h 115"/>
                    <a:gd name="T42" fmla="*/ 4 w 114"/>
                    <a:gd name="T43" fmla="*/ 4 h 115"/>
                    <a:gd name="T44" fmla="*/ 4 w 114"/>
                    <a:gd name="T45" fmla="*/ 3 h 115"/>
                    <a:gd name="T46" fmla="*/ 4 w 114"/>
                    <a:gd name="T47" fmla="*/ 3 h 115"/>
                    <a:gd name="T48" fmla="*/ 4 w 114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4" h="115">
                      <a:moveTo>
                        <a:pt x="114" y="58"/>
                      </a:moveTo>
                      <a:lnTo>
                        <a:pt x="112" y="43"/>
                      </a:lnTo>
                      <a:lnTo>
                        <a:pt x="106" y="29"/>
                      </a:lnTo>
                      <a:lnTo>
                        <a:pt x="97" y="17"/>
                      </a:lnTo>
                      <a:lnTo>
                        <a:pt x="85" y="8"/>
                      </a:lnTo>
                      <a:lnTo>
                        <a:pt x="72" y="2"/>
                      </a:lnTo>
                      <a:lnTo>
                        <a:pt x="56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6" y="17"/>
                      </a:lnTo>
                      <a:lnTo>
                        <a:pt x="7" y="29"/>
                      </a:lnTo>
                      <a:lnTo>
                        <a:pt x="1" y="43"/>
                      </a:lnTo>
                      <a:lnTo>
                        <a:pt x="0" y="58"/>
                      </a:lnTo>
                      <a:lnTo>
                        <a:pt x="1" y="73"/>
                      </a:lnTo>
                      <a:lnTo>
                        <a:pt x="7" y="87"/>
                      </a:lnTo>
                      <a:lnTo>
                        <a:pt x="16" y="98"/>
                      </a:lnTo>
                      <a:lnTo>
                        <a:pt x="29" y="108"/>
                      </a:lnTo>
                      <a:lnTo>
                        <a:pt x="43" y="114"/>
                      </a:lnTo>
                      <a:lnTo>
                        <a:pt x="56" y="115"/>
                      </a:lnTo>
                      <a:lnTo>
                        <a:pt x="72" y="114"/>
                      </a:lnTo>
                      <a:lnTo>
                        <a:pt x="85" y="108"/>
                      </a:lnTo>
                      <a:lnTo>
                        <a:pt x="97" y="98"/>
                      </a:lnTo>
                      <a:lnTo>
                        <a:pt x="106" y="87"/>
                      </a:lnTo>
                      <a:lnTo>
                        <a:pt x="112" y="73"/>
                      </a:lnTo>
                      <a:lnTo>
                        <a:pt x="114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34" name="Freeform 86"/>
                <p:cNvSpPr>
                  <a:spLocks/>
                </p:cNvSpPr>
                <p:nvPr/>
              </p:nvSpPr>
              <p:spPr bwMode="auto">
                <a:xfrm>
                  <a:off x="4676" y="2721"/>
                  <a:ext cx="39" cy="39"/>
                </a:xfrm>
                <a:custGeom>
                  <a:avLst/>
                  <a:gdLst>
                    <a:gd name="T0" fmla="*/ 4 w 115"/>
                    <a:gd name="T1" fmla="*/ 2 h 116"/>
                    <a:gd name="T2" fmla="*/ 4 w 115"/>
                    <a:gd name="T3" fmla="*/ 2 h 116"/>
                    <a:gd name="T4" fmla="*/ 4 w 115"/>
                    <a:gd name="T5" fmla="*/ 1 h 116"/>
                    <a:gd name="T6" fmla="*/ 4 w 115"/>
                    <a:gd name="T7" fmla="*/ 1 h 116"/>
                    <a:gd name="T8" fmla="*/ 3 w 115"/>
                    <a:gd name="T9" fmla="*/ 0 h 116"/>
                    <a:gd name="T10" fmla="*/ 3 w 115"/>
                    <a:gd name="T11" fmla="*/ 0 h 116"/>
                    <a:gd name="T12" fmla="*/ 2 w 115"/>
                    <a:gd name="T13" fmla="*/ 0 h 116"/>
                    <a:gd name="T14" fmla="*/ 2 w 115"/>
                    <a:gd name="T15" fmla="*/ 0 h 116"/>
                    <a:gd name="T16" fmla="*/ 1 w 115"/>
                    <a:gd name="T17" fmla="*/ 0 h 116"/>
                    <a:gd name="T18" fmla="*/ 1 w 115"/>
                    <a:gd name="T19" fmla="*/ 1 h 116"/>
                    <a:gd name="T20" fmla="*/ 0 w 115"/>
                    <a:gd name="T21" fmla="*/ 1 h 116"/>
                    <a:gd name="T22" fmla="*/ 0 w 115"/>
                    <a:gd name="T23" fmla="*/ 2 h 116"/>
                    <a:gd name="T24" fmla="*/ 0 w 115"/>
                    <a:gd name="T25" fmla="*/ 2 h 116"/>
                    <a:gd name="T26" fmla="*/ 0 w 115"/>
                    <a:gd name="T27" fmla="*/ 3 h 116"/>
                    <a:gd name="T28" fmla="*/ 0 w 115"/>
                    <a:gd name="T29" fmla="*/ 3 h 116"/>
                    <a:gd name="T30" fmla="*/ 1 w 115"/>
                    <a:gd name="T31" fmla="*/ 4 h 116"/>
                    <a:gd name="T32" fmla="*/ 1 w 115"/>
                    <a:gd name="T33" fmla="*/ 4 h 116"/>
                    <a:gd name="T34" fmla="*/ 2 w 115"/>
                    <a:gd name="T35" fmla="*/ 4 h 116"/>
                    <a:gd name="T36" fmla="*/ 2 w 115"/>
                    <a:gd name="T37" fmla="*/ 4 h 116"/>
                    <a:gd name="T38" fmla="*/ 3 w 115"/>
                    <a:gd name="T39" fmla="*/ 4 h 116"/>
                    <a:gd name="T40" fmla="*/ 3 w 115"/>
                    <a:gd name="T41" fmla="*/ 4 h 116"/>
                    <a:gd name="T42" fmla="*/ 4 w 115"/>
                    <a:gd name="T43" fmla="*/ 4 h 116"/>
                    <a:gd name="T44" fmla="*/ 4 w 115"/>
                    <a:gd name="T45" fmla="*/ 3 h 116"/>
                    <a:gd name="T46" fmla="*/ 4 w 115"/>
                    <a:gd name="T47" fmla="*/ 3 h 116"/>
                    <a:gd name="T48" fmla="*/ 4 w 115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6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7"/>
                      </a:lnTo>
                      <a:lnTo>
                        <a:pt x="87" y="8"/>
                      </a:lnTo>
                      <a:lnTo>
                        <a:pt x="74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8" y="17"/>
                      </a:lnTo>
                      <a:lnTo>
                        <a:pt x="9" y="29"/>
                      </a:lnTo>
                      <a:lnTo>
                        <a:pt x="3" y="43"/>
                      </a:lnTo>
                      <a:lnTo>
                        <a:pt x="0" y="58"/>
                      </a:lnTo>
                      <a:lnTo>
                        <a:pt x="3" y="73"/>
                      </a:lnTo>
                      <a:lnTo>
                        <a:pt x="9" y="87"/>
                      </a:lnTo>
                      <a:lnTo>
                        <a:pt x="18" y="98"/>
                      </a:lnTo>
                      <a:lnTo>
                        <a:pt x="29" y="108"/>
                      </a:lnTo>
                      <a:lnTo>
                        <a:pt x="43" y="113"/>
                      </a:lnTo>
                      <a:lnTo>
                        <a:pt x="58" y="116"/>
                      </a:lnTo>
                      <a:lnTo>
                        <a:pt x="74" y="113"/>
                      </a:lnTo>
                      <a:lnTo>
                        <a:pt x="87" y="108"/>
                      </a:lnTo>
                      <a:lnTo>
                        <a:pt x="99" y="98"/>
                      </a:lnTo>
                      <a:lnTo>
                        <a:pt x="108" y="87"/>
                      </a:lnTo>
                      <a:lnTo>
                        <a:pt x="114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35" name="Freeform 87"/>
                <p:cNvSpPr>
                  <a:spLocks/>
                </p:cNvSpPr>
                <p:nvPr/>
              </p:nvSpPr>
              <p:spPr bwMode="auto">
                <a:xfrm>
                  <a:off x="4748" y="2757"/>
                  <a:ext cx="39" cy="39"/>
                </a:xfrm>
                <a:custGeom>
                  <a:avLst/>
                  <a:gdLst>
                    <a:gd name="T0" fmla="*/ 4 w 115"/>
                    <a:gd name="T1" fmla="*/ 2 h 116"/>
                    <a:gd name="T2" fmla="*/ 4 w 115"/>
                    <a:gd name="T3" fmla="*/ 2 h 116"/>
                    <a:gd name="T4" fmla="*/ 4 w 115"/>
                    <a:gd name="T5" fmla="*/ 1 h 116"/>
                    <a:gd name="T6" fmla="*/ 4 w 115"/>
                    <a:gd name="T7" fmla="*/ 1 h 116"/>
                    <a:gd name="T8" fmla="*/ 3 w 115"/>
                    <a:gd name="T9" fmla="*/ 0 h 116"/>
                    <a:gd name="T10" fmla="*/ 3 w 115"/>
                    <a:gd name="T11" fmla="*/ 0 h 116"/>
                    <a:gd name="T12" fmla="*/ 2 w 115"/>
                    <a:gd name="T13" fmla="*/ 0 h 116"/>
                    <a:gd name="T14" fmla="*/ 2 w 115"/>
                    <a:gd name="T15" fmla="*/ 0 h 116"/>
                    <a:gd name="T16" fmla="*/ 1 w 115"/>
                    <a:gd name="T17" fmla="*/ 0 h 116"/>
                    <a:gd name="T18" fmla="*/ 1 w 115"/>
                    <a:gd name="T19" fmla="*/ 1 h 116"/>
                    <a:gd name="T20" fmla="*/ 0 w 115"/>
                    <a:gd name="T21" fmla="*/ 1 h 116"/>
                    <a:gd name="T22" fmla="*/ 0 w 115"/>
                    <a:gd name="T23" fmla="*/ 2 h 116"/>
                    <a:gd name="T24" fmla="*/ 0 w 115"/>
                    <a:gd name="T25" fmla="*/ 2 h 116"/>
                    <a:gd name="T26" fmla="*/ 0 w 115"/>
                    <a:gd name="T27" fmla="*/ 3 h 116"/>
                    <a:gd name="T28" fmla="*/ 0 w 115"/>
                    <a:gd name="T29" fmla="*/ 3 h 116"/>
                    <a:gd name="T30" fmla="*/ 1 w 115"/>
                    <a:gd name="T31" fmla="*/ 4 h 116"/>
                    <a:gd name="T32" fmla="*/ 1 w 115"/>
                    <a:gd name="T33" fmla="*/ 4 h 116"/>
                    <a:gd name="T34" fmla="*/ 2 w 115"/>
                    <a:gd name="T35" fmla="*/ 4 h 116"/>
                    <a:gd name="T36" fmla="*/ 2 w 115"/>
                    <a:gd name="T37" fmla="*/ 4 h 116"/>
                    <a:gd name="T38" fmla="*/ 3 w 115"/>
                    <a:gd name="T39" fmla="*/ 4 h 116"/>
                    <a:gd name="T40" fmla="*/ 3 w 115"/>
                    <a:gd name="T41" fmla="*/ 4 h 116"/>
                    <a:gd name="T42" fmla="*/ 4 w 115"/>
                    <a:gd name="T43" fmla="*/ 4 h 116"/>
                    <a:gd name="T44" fmla="*/ 4 w 115"/>
                    <a:gd name="T45" fmla="*/ 3 h 116"/>
                    <a:gd name="T46" fmla="*/ 4 w 115"/>
                    <a:gd name="T47" fmla="*/ 3 h 116"/>
                    <a:gd name="T48" fmla="*/ 4 w 115"/>
                    <a:gd name="T49" fmla="*/ 2 h 1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5" h="116">
                      <a:moveTo>
                        <a:pt x="115" y="58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7"/>
                      </a:lnTo>
                      <a:lnTo>
                        <a:pt x="86" y="8"/>
                      </a:lnTo>
                      <a:lnTo>
                        <a:pt x="72" y="2"/>
                      </a:lnTo>
                      <a:lnTo>
                        <a:pt x="58" y="0"/>
                      </a:lnTo>
                      <a:lnTo>
                        <a:pt x="43" y="2"/>
                      </a:lnTo>
                      <a:lnTo>
                        <a:pt x="29" y="8"/>
                      </a:lnTo>
                      <a:lnTo>
                        <a:pt x="18" y="17"/>
                      </a:lnTo>
                      <a:lnTo>
                        <a:pt x="8" y="29"/>
                      </a:lnTo>
                      <a:lnTo>
                        <a:pt x="3" y="43"/>
                      </a:lnTo>
                      <a:lnTo>
                        <a:pt x="0" y="58"/>
                      </a:lnTo>
                      <a:lnTo>
                        <a:pt x="3" y="73"/>
                      </a:lnTo>
                      <a:lnTo>
                        <a:pt x="8" y="87"/>
                      </a:lnTo>
                      <a:lnTo>
                        <a:pt x="18" y="98"/>
                      </a:lnTo>
                      <a:lnTo>
                        <a:pt x="29" y="108"/>
                      </a:lnTo>
                      <a:lnTo>
                        <a:pt x="43" y="113"/>
                      </a:lnTo>
                      <a:lnTo>
                        <a:pt x="58" y="116"/>
                      </a:lnTo>
                      <a:lnTo>
                        <a:pt x="72" y="113"/>
                      </a:lnTo>
                      <a:lnTo>
                        <a:pt x="86" y="108"/>
                      </a:lnTo>
                      <a:lnTo>
                        <a:pt x="99" y="98"/>
                      </a:lnTo>
                      <a:lnTo>
                        <a:pt x="108" y="87"/>
                      </a:lnTo>
                      <a:lnTo>
                        <a:pt x="114" y="73"/>
                      </a:lnTo>
                      <a:lnTo>
                        <a:pt x="115" y="58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336" name="Freeform 88"/>
                <p:cNvSpPr>
                  <a:spLocks/>
                </p:cNvSpPr>
                <p:nvPr/>
              </p:nvSpPr>
              <p:spPr bwMode="auto">
                <a:xfrm>
                  <a:off x="4849" y="3234"/>
                  <a:ext cx="39" cy="39"/>
                </a:xfrm>
                <a:custGeom>
                  <a:avLst/>
                  <a:gdLst>
                    <a:gd name="T0" fmla="*/ 4 w 116"/>
                    <a:gd name="T1" fmla="*/ 2 h 115"/>
                    <a:gd name="T2" fmla="*/ 4 w 116"/>
                    <a:gd name="T3" fmla="*/ 2 h 115"/>
                    <a:gd name="T4" fmla="*/ 4 w 116"/>
                    <a:gd name="T5" fmla="*/ 1 h 115"/>
                    <a:gd name="T6" fmla="*/ 4 w 116"/>
                    <a:gd name="T7" fmla="*/ 1 h 115"/>
                    <a:gd name="T8" fmla="*/ 3 w 116"/>
                    <a:gd name="T9" fmla="*/ 0 h 115"/>
                    <a:gd name="T10" fmla="*/ 3 w 116"/>
                    <a:gd name="T11" fmla="*/ 0 h 115"/>
                    <a:gd name="T12" fmla="*/ 2 w 116"/>
                    <a:gd name="T13" fmla="*/ 0 h 115"/>
                    <a:gd name="T14" fmla="*/ 2 w 116"/>
                    <a:gd name="T15" fmla="*/ 0 h 115"/>
                    <a:gd name="T16" fmla="*/ 1 w 116"/>
                    <a:gd name="T17" fmla="*/ 0 h 115"/>
                    <a:gd name="T18" fmla="*/ 1 w 116"/>
                    <a:gd name="T19" fmla="*/ 1 h 115"/>
                    <a:gd name="T20" fmla="*/ 0 w 116"/>
                    <a:gd name="T21" fmla="*/ 1 h 115"/>
                    <a:gd name="T22" fmla="*/ 0 w 116"/>
                    <a:gd name="T23" fmla="*/ 2 h 115"/>
                    <a:gd name="T24" fmla="*/ 0 w 116"/>
                    <a:gd name="T25" fmla="*/ 2 h 115"/>
                    <a:gd name="T26" fmla="*/ 0 w 116"/>
                    <a:gd name="T27" fmla="*/ 3 h 115"/>
                    <a:gd name="T28" fmla="*/ 0 w 116"/>
                    <a:gd name="T29" fmla="*/ 3 h 115"/>
                    <a:gd name="T30" fmla="*/ 1 w 116"/>
                    <a:gd name="T31" fmla="*/ 4 h 115"/>
                    <a:gd name="T32" fmla="*/ 1 w 116"/>
                    <a:gd name="T33" fmla="*/ 4 h 115"/>
                    <a:gd name="T34" fmla="*/ 2 w 116"/>
                    <a:gd name="T35" fmla="*/ 4 h 115"/>
                    <a:gd name="T36" fmla="*/ 2 w 116"/>
                    <a:gd name="T37" fmla="*/ 4 h 115"/>
                    <a:gd name="T38" fmla="*/ 3 w 116"/>
                    <a:gd name="T39" fmla="*/ 4 h 115"/>
                    <a:gd name="T40" fmla="*/ 3 w 116"/>
                    <a:gd name="T41" fmla="*/ 4 h 115"/>
                    <a:gd name="T42" fmla="*/ 4 w 116"/>
                    <a:gd name="T43" fmla="*/ 4 h 115"/>
                    <a:gd name="T44" fmla="*/ 4 w 116"/>
                    <a:gd name="T45" fmla="*/ 3 h 115"/>
                    <a:gd name="T46" fmla="*/ 4 w 116"/>
                    <a:gd name="T47" fmla="*/ 3 h 115"/>
                    <a:gd name="T48" fmla="*/ 4 w 116"/>
                    <a:gd name="T49" fmla="*/ 2 h 11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16" h="115">
                      <a:moveTo>
                        <a:pt x="116" y="57"/>
                      </a:moveTo>
                      <a:lnTo>
                        <a:pt x="114" y="43"/>
                      </a:lnTo>
                      <a:lnTo>
                        <a:pt x="108" y="29"/>
                      </a:lnTo>
                      <a:lnTo>
                        <a:pt x="99" y="16"/>
                      </a:lnTo>
                      <a:lnTo>
                        <a:pt x="87" y="7"/>
                      </a:lnTo>
                      <a:lnTo>
                        <a:pt x="73" y="1"/>
                      </a:lnTo>
                      <a:lnTo>
                        <a:pt x="58" y="0"/>
                      </a:lnTo>
                      <a:lnTo>
                        <a:pt x="43" y="1"/>
                      </a:lnTo>
                      <a:lnTo>
                        <a:pt x="29" y="7"/>
                      </a:lnTo>
                      <a:lnTo>
                        <a:pt x="18" y="16"/>
                      </a:lnTo>
                      <a:lnTo>
                        <a:pt x="8" y="29"/>
                      </a:lnTo>
                      <a:lnTo>
                        <a:pt x="2" y="43"/>
                      </a:lnTo>
                      <a:lnTo>
                        <a:pt x="0" y="57"/>
                      </a:lnTo>
                      <a:lnTo>
                        <a:pt x="2" y="72"/>
                      </a:lnTo>
                      <a:lnTo>
                        <a:pt x="8" y="86"/>
                      </a:lnTo>
                      <a:lnTo>
                        <a:pt x="18" y="97"/>
                      </a:lnTo>
                      <a:lnTo>
                        <a:pt x="29" y="106"/>
                      </a:lnTo>
                      <a:lnTo>
                        <a:pt x="43" y="112"/>
                      </a:lnTo>
                      <a:lnTo>
                        <a:pt x="58" y="115"/>
                      </a:lnTo>
                      <a:lnTo>
                        <a:pt x="73" y="112"/>
                      </a:lnTo>
                      <a:lnTo>
                        <a:pt x="87" y="106"/>
                      </a:lnTo>
                      <a:lnTo>
                        <a:pt x="99" y="97"/>
                      </a:lnTo>
                      <a:lnTo>
                        <a:pt x="108" y="86"/>
                      </a:lnTo>
                      <a:lnTo>
                        <a:pt x="114" y="72"/>
                      </a:lnTo>
                      <a:lnTo>
                        <a:pt x="116" y="57"/>
                      </a:lnTo>
                      <a:close/>
                    </a:path>
                  </a:pathLst>
                </a:custGeom>
                <a:solidFill>
                  <a:srgbClr val="6666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6274" name="Oval 89"/>
              <p:cNvSpPr>
                <a:spLocks noChangeArrowheads="1"/>
              </p:cNvSpPr>
              <p:nvPr/>
            </p:nvSpPr>
            <p:spPr bwMode="auto">
              <a:xfrm>
                <a:off x="3936" y="3456"/>
                <a:ext cx="480" cy="48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latin typeface="Arial Narrow" panose="020B0606020202030204" pitchFamily="34" charset="0"/>
                  </a:rPr>
                  <a:t>NK</a:t>
                </a:r>
              </a:p>
            </p:txBody>
          </p:sp>
        </p:grpSp>
        <p:sp>
          <p:nvSpPr>
            <p:cNvPr id="6162" name="Oval 90"/>
            <p:cNvSpPr>
              <a:spLocks noChangeArrowheads="1"/>
            </p:cNvSpPr>
            <p:nvPr/>
          </p:nvSpPr>
          <p:spPr bwMode="auto">
            <a:xfrm>
              <a:off x="1488" y="528"/>
              <a:ext cx="192" cy="240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Arial Narrow" panose="020B0606020202030204" pitchFamily="34" charset="0"/>
                </a:rPr>
                <a:t>Ag</a:t>
              </a:r>
            </a:p>
          </p:txBody>
        </p:sp>
        <p:sp>
          <p:nvSpPr>
            <p:cNvPr id="6163" name="Oval 91"/>
            <p:cNvSpPr>
              <a:spLocks noChangeArrowheads="1"/>
            </p:cNvSpPr>
            <p:nvPr/>
          </p:nvSpPr>
          <p:spPr bwMode="auto">
            <a:xfrm>
              <a:off x="2274" y="819"/>
              <a:ext cx="192" cy="240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Arial Narrow" panose="020B0606020202030204" pitchFamily="34" charset="0"/>
                </a:rPr>
                <a:t>Ag</a:t>
              </a:r>
            </a:p>
          </p:txBody>
        </p:sp>
        <p:sp>
          <p:nvSpPr>
            <p:cNvPr id="6164" name="Oval 92"/>
            <p:cNvSpPr>
              <a:spLocks noChangeArrowheads="1"/>
            </p:cNvSpPr>
            <p:nvPr/>
          </p:nvSpPr>
          <p:spPr bwMode="auto">
            <a:xfrm>
              <a:off x="1632" y="336"/>
              <a:ext cx="192" cy="240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Arial Narrow" panose="020B0606020202030204" pitchFamily="34" charset="0"/>
                </a:rPr>
                <a:t>Ag</a:t>
              </a:r>
            </a:p>
          </p:txBody>
        </p:sp>
        <p:grpSp>
          <p:nvGrpSpPr>
            <p:cNvPr id="6165" name="Group 93"/>
            <p:cNvGrpSpPr>
              <a:grpSpLocks/>
            </p:cNvGrpSpPr>
            <p:nvPr/>
          </p:nvGrpSpPr>
          <p:grpSpPr bwMode="auto">
            <a:xfrm>
              <a:off x="4752" y="3216"/>
              <a:ext cx="912" cy="912"/>
              <a:chOff x="4752" y="2736"/>
              <a:chExt cx="912" cy="912"/>
            </a:xfrm>
          </p:grpSpPr>
          <p:sp>
            <p:nvSpPr>
              <p:cNvPr id="6271" name="Oval 94"/>
              <p:cNvSpPr>
                <a:spLocks noChangeArrowheads="1"/>
              </p:cNvSpPr>
              <p:nvPr/>
            </p:nvSpPr>
            <p:spPr bwMode="auto">
              <a:xfrm>
                <a:off x="4752" y="2736"/>
                <a:ext cx="912" cy="912"/>
              </a:xfrm>
              <a:prstGeom prst="ellipse">
                <a:avLst/>
              </a:prstGeom>
              <a:gradFill rotWithShape="0">
                <a:gsLst>
                  <a:gs pos="0">
                    <a:srgbClr val="339933"/>
                  </a:gs>
                  <a:gs pos="100000">
                    <a:srgbClr val="184718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6272" name="Oval 95"/>
              <p:cNvSpPr>
                <a:spLocks noChangeArrowheads="1"/>
              </p:cNvSpPr>
              <p:nvPr/>
            </p:nvSpPr>
            <p:spPr bwMode="auto">
              <a:xfrm>
                <a:off x="4848" y="2880"/>
                <a:ext cx="720" cy="72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latin typeface="Arial Narrow" panose="020B0606020202030204" pitchFamily="34" charset="0"/>
                  </a:rPr>
                  <a:t>NK cell</a:t>
                </a:r>
              </a:p>
            </p:txBody>
          </p:sp>
        </p:grpSp>
        <p:sp>
          <p:nvSpPr>
            <p:cNvPr id="6166" name="Text Box 96"/>
            <p:cNvSpPr txBox="1">
              <a:spLocks noChangeArrowheads="1"/>
            </p:cNvSpPr>
            <p:nvPr/>
          </p:nvSpPr>
          <p:spPr bwMode="auto">
            <a:xfrm>
              <a:off x="2064" y="2209"/>
              <a:ext cx="783" cy="53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latin typeface="Arial Narrow" panose="020B0606020202030204" pitchFamily="34" charset="0"/>
                </a:rPr>
                <a:t>Cytokines</a:t>
              </a:r>
            </a:p>
          </p:txBody>
        </p:sp>
        <p:sp>
          <p:nvSpPr>
            <p:cNvPr id="6167" name="AutoShape 97"/>
            <p:cNvSpPr>
              <a:spLocks noChangeArrowheads="1"/>
            </p:cNvSpPr>
            <p:nvPr/>
          </p:nvSpPr>
          <p:spPr bwMode="auto">
            <a:xfrm rot="-5400000">
              <a:off x="4944" y="1560"/>
              <a:ext cx="144" cy="192"/>
            </a:xfrm>
            <a:prstGeom prst="downArrow">
              <a:avLst>
                <a:gd name="adj1" fmla="val 50000"/>
                <a:gd name="adj2" fmla="val 33333"/>
              </a:avLst>
            </a:pr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6168" name="AutoShape 98"/>
            <p:cNvSpPr>
              <a:spLocks noChangeArrowheads="1"/>
            </p:cNvSpPr>
            <p:nvPr/>
          </p:nvSpPr>
          <p:spPr bwMode="auto">
            <a:xfrm>
              <a:off x="3024" y="1602"/>
              <a:ext cx="816" cy="174"/>
            </a:xfrm>
            <a:prstGeom prst="rightArrow">
              <a:avLst>
                <a:gd name="adj1" fmla="val 50000"/>
                <a:gd name="adj2" fmla="val 117241"/>
              </a:avLst>
            </a:pr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6169" name="AutoShape 99"/>
            <p:cNvSpPr>
              <a:spLocks noChangeArrowheads="1"/>
            </p:cNvSpPr>
            <p:nvPr/>
          </p:nvSpPr>
          <p:spPr bwMode="auto">
            <a:xfrm flipH="1" flipV="1">
              <a:off x="480" y="1602"/>
              <a:ext cx="1152" cy="864"/>
            </a:xfrm>
            <a:custGeom>
              <a:avLst/>
              <a:gdLst>
                <a:gd name="T0" fmla="*/ 3 w 21600"/>
                <a:gd name="T1" fmla="*/ 0 h 21600"/>
                <a:gd name="T2" fmla="*/ 2 w 21600"/>
                <a:gd name="T3" fmla="*/ 0 h 21600"/>
                <a:gd name="T4" fmla="*/ 0 w 21600"/>
                <a:gd name="T5" fmla="*/ 1 h 21600"/>
                <a:gd name="T6" fmla="*/ 1 w 21600"/>
                <a:gd name="T7" fmla="*/ 1 h 21600"/>
                <a:gd name="T8" fmla="*/ 3 w 21600"/>
                <a:gd name="T9" fmla="*/ 1 h 21600"/>
                <a:gd name="T10" fmla="*/ 3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9825 h 21600"/>
                <a:gd name="T20" fmla="*/ 17644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921" y="0"/>
                  </a:moveTo>
                  <a:lnTo>
                    <a:pt x="12242" y="6450"/>
                  </a:lnTo>
                  <a:lnTo>
                    <a:pt x="16199" y="6450"/>
                  </a:lnTo>
                  <a:lnTo>
                    <a:pt x="16199" y="19832"/>
                  </a:lnTo>
                  <a:lnTo>
                    <a:pt x="0" y="19832"/>
                  </a:lnTo>
                  <a:lnTo>
                    <a:pt x="0" y="21600"/>
                  </a:lnTo>
                  <a:lnTo>
                    <a:pt x="17643" y="21600"/>
                  </a:lnTo>
                  <a:lnTo>
                    <a:pt x="17643" y="6450"/>
                  </a:lnTo>
                  <a:lnTo>
                    <a:pt x="21600" y="6450"/>
                  </a:lnTo>
                  <a:lnTo>
                    <a:pt x="16921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70" name="AutoShape 100"/>
            <p:cNvSpPr>
              <a:spLocks noChangeArrowheads="1"/>
            </p:cNvSpPr>
            <p:nvPr/>
          </p:nvSpPr>
          <p:spPr bwMode="auto">
            <a:xfrm flipH="1" flipV="1">
              <a:off x="1536" y="2274"/>
              <a:ext cx="528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8225 h 21600"/>
                <a:gd name="T20" fmla="*/ 18368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921" y="0"/>
                  </a:moveTo>
                  <a:lnTo>
                    <a:pt x="12242" y="6925"/>
                  </a:lnTo>
                  <a:lnTo>
                    <a:pt x="15486" y="6925"/>
                  </a:lnTo>
                  <a:lnTo>
                    <a:pt x="15486" y="18223"/>
                  </a:lnTo>
                  <a:lnTo>
                    <a:pt x="0" y="18223"/>
                  </a:lnTo>
                  <a:lnTo>
                    <a:pt x="0" y="21600"/>
                  </a:lnTo>
                  <a:lnTo>
                    <a:pt x="18356" y="21600"/>
                  </a:lnTo>
                  <a:lnTo>
                    <a:pt x="18356" y="6925"/>
                  </a:lnTo>
                  <a:lnTo>
                    <a:pt x="21600" y="6925"/>
                  </a:lnTo>
                  <a:lnTo>
                    <a:pt x="16921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171" name="Group 101"/>
            <p:cNvGrpSpPr>
              <a:grpSpLocks/>
            </p:cNvGrpSpPr>
            <p:nvPr/>
          </p:nvGrpSpPr>
          <p:grpSpPr bwMode="auto">
            <a:xfrm>
              <a:off x="1152" y="2592"/>
              <a:ext cx="902" cy="901"/>
              <a:chOff x="3552" y="2765"/>
              <a:chExt cx="902" cy="901"/>
            </a:xfrm>
          </p:grpSpPr>
          <p:grpSp>
            <p:nvGrpSpPr>
              <p:cNvPr id="6205" name="Group 102"/>
              <p:cNvGrpSpPr>
                <a:grpSpLocks/>
              </p:cNvGrpSpPr>
              <p:nvPr/>
            </p:nvGrpSpPr>
            <p:grpSpPr bwMode="auto">
              <a:xfrm>
                <a:off x="3552" y="2765"/>
                <a:ext cx="902" cy="901"/>
                <a:chOff x="240" y="1728"/>
                <a:chExt cx="902" cy="901"/>
              </a:xfrm>
            </p:grpSpPr>
            <p:grpSp>
              <p:nvGrpSpPr>
                <p:cNvPr id="6207" name="Group 103"/>
                <p:cNvGrpSpPr>
                  <a:grpSpLocks/>
                </p:cNvGrpSpPr>
                <p:nvPr/>
              </p:nvGrpSpPr>
              <p:grpSpPr bwMode="auto">
                <a:xfrm>
                  <a:off x="240" y="1728"/>
                  <a:ext cx="902" cy="901"/>
                  <a:chOff x="4032" y="2544"/>
                  <a:chExt cx="902" cy="901"/>
                </a:xfrm>
              </p:grpSpPr>
              <p:sp>
                <p:nvSpPr>
                  <p:cNvPr id="6209" name="Freeform 104"/>
                  <p:cNvSpPr>
                    <a:spLocks/>
                  </p:cNvSpPr>
                  <p:nvPr/>
                </p:nvSpPr>
                <p:spPr bwMode="auto">
                  <a:xfrm>
                    <a:off x="4828" y="2814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3" y="43"/>
                        </a:lnTo>
                        <a:lnTo>
                          <a:pt x="107" y="29"/>
                        </a:lnTo>
                        <a:lnTo>
                          <a:pt x="98" y="18"/>
                        </a:lnTo>
                        <a:lnTo>
                          <a:pt x="86" y="9"/>
                        </a:lnTo>
                        <a:lnTo>
                          <a:pt x="72" y="3"/>
                        </a:lnTo>
                        <a:lnTo>
                          <a:pt x="57" y="0"/>
                        </a:lnTo>
                        <a:lnTo>
                          <a:pt x="42" y="3"/>
                        </a:lnTo>
                        <a:lnTo>
                          <a:pt x="28" y="9"/>
                        </a:lnTo>
                        <a:lnTo>
                          <a:pt x="16" y="18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9"/>
                        </a:lnTo>
                        <a:lnTo>
                          <a:pt x="28" y="108"/>
                        </a:lnTo>
                        <a:lnTo>
                          <a:pt x="42" y="114"/>
                        </a:lnTo>
                        <a:lnTo>
                          <a:pt x="57" y="115"/>
                        </a:lnTo>
                        <a:lnTo>
                          <a:pt x="72" y="114"/>
                        </a:lnTo>
                        <a:lnTo>
                          <a:pt x="86" y="108"/>
                        </a:lnTo>
                        <a:lnTo>
                          <a:pt x="98" y="99"/>
                        </a:lnTo>
                        <a:lnTo>
                          <a:pt x="107" y="86"/>
                        </a:lnTo>
                        <a:lnTo>
                          <a:pt x="113" y="72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0" name="Freeform 105"/>
                  <p:cNvSpPr>
                    <a:spLocks/>
                  </p:cNvSpPr>
                  <p:nvPr/>
                </p:nvSpPr>
                <p:spPr bwMode="auto">
                  <a:xfrm>
                    <a:off x="4240" y="2726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7" y="16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7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7"/>
                        </a:lnTo>
                        <a:lnTo>
                          <a:pt x="29" y="106"/>
                        </a:lnTo>
                        <a:lnTo>
                          <a:pt x="43" y="112"/>
                        </a:lnTo>
                        <a:lnTo>
                          <a:pt x="58" y="115"/>
                        </a:lnTo>
                        <a:lnTo>
                          <a:pt x="72" y="112"/>
                        </a:lnTo>
                        <a:lnTo>
                          <a:pt x="86" y="106"/>
                        </a:lnTo>
                        <a:lnTo>
                          <a:pt x="99" y="97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1" name="Freeform 106"/>
                  <p:cNvSpPr>
                    <a:spLocks/>
                  </p:cNvSpPr>
                  <p:nvPr/>
                </p:nvSpPr>
                <p:spPr bwMode="auto">
                  <a:xfrm>
                    <a:off x="4032" y="2544"/>
                    <a:ext cx="902" cy="901"/>
                  </a:xfrm>
                  <a:custGeom>
                    <a:avLst/>
                    <a:gdLst>
                      <a:gd name="T0" fmla="*/ 100 w 2706"/>
                      <a:gd name="T1" fmla="*/ 50 h 2704"/>
                      <a:gd name="T2" fmla="*/ 99 w 2706"/>
                      <a:gd name="T3" fmla="*/ 37 h 2704"/>
                      <a:gd name="T4" fmla="*/ 94 w 2706"/>
                      <a:gd name="T5" fmla="*/ 25 h 2704"/>
                      <a:gd name="T6" fmla="*/ 86 w 2706"/>
                      <a:gd name="T7" fmla="*/ 15 h 2704"/>
                      <a:gd name="T8" fmla="*/ 75 w 2706"/>
                      <a:gd name="T9" fmla="*/ 7 h 2704"/>
                      <a:gd name="T10" fmla="*/ 63 w 2706"/>
                      <a:gd name="T11" fmla="*/ 2 h 2704"/>
                      <a:gd name="T12" fmla="*/ 50 w 2706"/>
                      <a:gd name="T13" fmla="*/ 0 h 2704"/>
                      <a:gd name="T14" fmla="*/ 37 w 2706"/>
                      <a:gd name="T15" fmla="*/ 2 h 2704"/>
                      <a:gd name="T16" fmla="*/ 25 w 2706"/>
                      <a:gd name="T17" fmla="*/ 7 h 2704"/>
                      <a:gd name="T18" fmla="*/ 15 w 2706"/>
                      <a:gd name="T19" fmla="*/ 15 h 2704"/>
                      <a:gd name="T20" fmla="*/ 7 w 2706"/>
                      <a:gd name="T21" fmla="*/ 25 h 2704"/>
                      <a:gd name="T22" fmla="*/ 2 w 2706"/>
                      <a:gd name="T23" fmla="*/ 37 h 2704"/>
                      <a:gd name="T24" fmla="*/ 0 w 2706"/>
                      <a:gd name="T25" fmla="*/ 50 h 2704"/>
                      <a:gd name="T26" fmla="*/ 2 w 2706"/>
                      <a:gd name="T27" fmla="*/ 63 h 2704"/>
                      <a:gd name="T28" fmla="*/ 7 w 2706"/>
                      <a:gd name="T29" fmla="*/ 75 h 2704"/>
                      <a:gd name="T30" fmla="*/ 15 w 2706"/>
                      <a:gd name="T31" fmla="*/ 85 h 2704"/>
                      <a:gd name="T32" fmla="*/ 25 w 2706"/>
                      <a:gd name="T33" fmla="*/ 93 h 2704"/>
                      <a:gd name="T34" fmla="*/ 37 w 2706"/>
                      <a:gd name="T35" fmla="*/ 98 h 2704"/>
                      <a:gd name="T36" fmla="*/ 50 w 2706"/>
                      <a:gd name="T37" fmla="*/ 100 h 2704"/>
                      <a:gd name="T38" fmla="*/ 63 w 2706"/>
                      <a:gd name="T39" fmla="*/ 98 h 2704"/>
                      <a:gd name="T40" fmla="*/ 75 w 2706"/>
                      <a:gd name="T41" fmla="*/ 93 h 2704"/>
                      <a:gd name="T42" fmla="*/ 86 w 2706"/>
                      <a:gd name="T43" fmla="*/ 85 h 2704"/>
                      <a:gd name="T44" fmla="*/ 94 w 2706"/>
                      <a:gd name="T45" fmla="*/ 75 h 2704"/>
                      <a:gd name="T46" fmla="*/ 99 w 2706"/>
                      <a:gd name="T47" fmla="*/ 63 h 2704"/>
                      <a:gd name="T48" fmla="*/ 100 w 2706"/>
                      <a:gd name="T49" fmla="*/ 50 h 2704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2706" h="2704">
                        <a:moveTo>
                          <a:pt x="2706" y="1352"/>
                        </a:moveTo>
                        <a:lnTo>
                          <a:pt x="2660" y="1002"/>
                        </a:lnTo>
                        <a:lnTo>
                          <a:pt x="2525" y="675"/>
                        </a:lnTo>
                        <a:lnTo>
                          <a:pt x="2309" y="396"/>
                        </a:lnTo>
                        <a:lnTo>
                          <a:pt x="2029" y="181"/>
                        </a:lnTo>
                        <a:lnTo>
                          <a:pt x="1703" y="45"/>
                        </a:lnTo>
                        <a:lnTo>
                          <a:pt x="1354" y="0"/>
                        </a:lnTo>
                        <a:lnTo>
                          <a:pt x="1003" y="45"/>
                        </a:lnTo>
                        <a:lnTo>
                          <a:pt x="677" y="181"/>
                        </a:lnTo>
                        <a:lnTo>
                          <a:pt x="397" y="396"/>
                        </a:lnTo>
                        <a:lnTo>
                          <a:pt x="181" y="675"/>
                        </a:lnTo>
                        <a:lnTo>
                          <a:pt x="47" y="1002"/>
                        </a:lnTo>
                        <a:lnTo>
                          <a:pt x="0" y="1352"/>
                        </a:lnTo>
                        <a:lnTo>
                          <a:pt x="47" y="1703"/>
                        </a:lnTo>
                        <a:lnTo>
                          <a:pt x="181" y="2029"/>
                        </a:lnTo>
                        <a:lnTo>
                          <a:pt x="397" y="2308"/>
                        </a:lnTo>
                        <a:lnTo>
                          <a:pt x="677" y="2523"/>
                        </a:lnTo>
                        <a:lnTo>
                          <a:pt x="1003" y="2659"/>
                        </a:lnTo>
                        <a:lnTo>
                          <a:pt x="1354" y="2704"/>
                        </a:lnTo>
                        <a:lnTo>
                          <a:pt x="1703" y="2659"/>
                        </a:lnTo>
                        <a:lnTo>
                          <a:pt x="2029" y="2523"/>
                        </a:lnTo>
                        <a:lnTo>
                          <a:pt x="2309" y="2308"/>
                        </a:lnTo>
                        <a:lnTo>
                          <a:pt x="2525" y="2029"/>
                        </a:lnTo>
                        <a:lnTo>
                          <a:pt x="2660" y="1703"/>
                        </a:lnTo>
                        <a:lnTo>
                          <a:pt x="2706" y="1352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7FFF7F"/>
                      </a:gs>
                      <a:gs pos="100000">
                        <a:srgbClr val="3B763B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2" name="Freeform 107"/>
                  <p:cNvSpPr>
                    <a:spLocks/>
                  </p:cNvSpPr>
                  <p:nvPr/>
                </p:nvSpPr>
                <p:spPr bwMode="auto">
                  <a:xfrm>
                    <a:off x="4317" y="2700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4" y="42"/>
                        </a:lnTo>
                        <a:lnTo>
                          <a:pt x="108" y="28"/>
                        </a:lnTo>
                        <a:lnTo>
                          <a:pt x="98" y="16"/>
                        </a:lnTo>
                        <a:lnTo>
                          <a:pt x="87" y="7"/>
                        </a:lnTo>
                        <a:lnTo>
                          <a:pt x="73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7" y="16"/>
                        </a:lnTo>
                        <a:lnTo>
                          <a:pt x="8" y="28"/>
                        </a:lnTo>
                        <a:lnTo>
                          <a:pt x="2" y="42"/>
                        </a:lnTo>
                        <a:lnTo>
                          <a:pt x="0" y="57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7"/>
                        </a:lnTo>
                        <a:lnTo>
                          <a:pt x="29" y="107"/>
                        </a:lnTo>
                        <a:lnTo>
                          <a:pt x="43" y="112"/>
                        </a:lnTo>
                        <a:lnTo>
                          <a:pt x="58" y="115"/>
                        </a:lnTo>
                        <a:lnTo>
                          <a:pt x="73" y="112"/>
                        </a:lnTo>
                        <a:lnTo>
                          <a:pt x="87" y="107"/>
                        </a:lnTo>
                        <a:lnTo>
                          <a:pt x="98" y="97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3" name="Freeform 108"/>
                  <p:cNvSpPr>
                    <a:spLocks/>
                  </p:cNvSpPr>
                  <p:nvPr/>
                </p:nvSpPr>
                <p:spPr bwMode="auto">
                  <a:xfrm>
                    <a:off x="4341" y="2637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6"/>
                      <a:gd name="T2" fmla="*/ 4 w 115"/>
                      <a:gd name="T3" fmla="*/ 2 h 116"/>
                      <a:gd name="T4" fmla="*/ 4 w 115"/>
                      <a:gd name="T5" fmla="*/ 1 h 116"/>
                      <a:gd name="T6" fmla="*/ 4 w 115"/>
                      <a:gd name="T7" fmla="*/ 1 h 116"/>
                      <a:gd name="T8" fmla="*/ 3 w 115"/>
                      <a:gd name="T9" fmla="*/ 0 h 116"/>
                      <a:gd name="T10" fmla="*/ 3 w 115"/>
                      <a:gd name="T11" fmla="*/ 0 h 116"/>
                      <a:gd name="T12" fmla="*/ 2 w 115"/>
                      <a:gd name="T13" fmla="*/ 0 h 116"/>
                      <a:gd name="T14" fmla="*/ 2 w 115"/>
                      <a:gd name="T15" fmla="*/ 0 h 116"/>
                      <a:gd name="T16" fmla="*/ 1 w 115"/>
                      <a:gd name="T17" fmla="*/ 0 h 116"/>
                      <a:gd name="T18" fmla="*/ 1 w 115"/>
                      <a:gd name="T19" fmla="*/ 1 h 116"/>
                      <a:gd name="T20" fmla="*/ 0 w 115"/>
                      <a:gd name="T21" fmla="*/ 1 h 116"/>
                      <a:gd name="T22" fmla="*/ 0 w 115"/>
                      <a:gd name="T23" fmla="*/ 2 h 116"/>
                      <a:gd name="T24" fmla="*/ 0 w 115"/>
                      <a:gd name="T25" fmla="*/ 2 h 116"/>
                      <a:gd name="T26" fmla="*/ 0 w 115"/>
                      <a:gd name="T27" fmla="*/ 3 h 116"/>
                      <a:gd name="T28" fmla="*/ 0 w 115"/>
                      <a:gd name="T29" fmla="*/ 3 h 116"/>
                      <a:gd name="T30" fmla="*/ 1 w 115"/>
                      <a:gd name="T31" fmla="*/ 4 h 116"/>
                      <a:gd name="T32" fmla="*/ 1 w 115"/>
                      <a:gd name="T33" fmla="*/ 4 h 116"/>
                      <a:gd name="T34" fmla="*/ 2 w 115"/>
                      <a:gd name="T35" fmla="*/ 4 h 116"/>
                      <a:gd name="T36" fmla="*/ 2 w 115"/>
                      <a:gd name="T37" fmla="*/ 4 h 116"/>
                      <a:gd name="T38" fmla="*/ 3 w 115"/>
                      <a:gd name="T39" fmla="*/ 4 h 116"/>
                      <a:gd name="T40" fmla="*/ 3 w 115"/>
                      <a:gd name="T41" fmla="*/ 4 h 116"/>
                      <a:gd name="T42" fmla="*/ 4 w 115"/>
                      <a:gd name="T43" fmla="*/ 4 h 116"/>
                      <a:gd name="T44" fmla="*/ 4 w 115"/>
                      <a:gd name="T45" fmla="*/ 3 h 116"/>
                      <a:gd name="T46" fmla="*/ 4 w 115"/>
                      <a:gd name="T47" fmla="*/ 3 h 116"/>
                      <a:gd name="T48" fmla="*/ 4 w 115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6">
                        <a:moveTo>
                          <a:pt x="115" y="58"/>
                        </a:moveTo>
                        <a:lnTo>
                          <a:pt x="113" y="43"/>
                        </a:lnTo>
                        <a:lnTo>
                          <a:pt x="108" y="29"/>
                        </a:lnTo>
                        <a:lnTo>
                          <a:pt x="98" y="17"/>
                        </a:lnTo>
                        <a:lnTo>
                          <a:pt x="87" y="8"/>
                        </a:lnTo>
                        <a:lnTo>
                          <a:pt x="73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7" y="17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3"/>
                        </a:lnTo>
                        <a:lnTo>
                          <a:pt x="8" y="87"/>
                        </a:lnTo>
                        <a:lnTo>
                          <a:pt x="17" y="98"/>
                        </a:lnTo>
                        <a:lnTo>
                          <a:pt x="29" y="108"/>
                        </a:lnTo>
                        <a:lnTo>
                          <a:pt x="43" y="113"/>
                        </a:lnTo>
                        <a:lnTo>
                          <a:pt x="58" y="116"/>
                        </a:lnTo>
                        <a:lnTo>
                          <a:pt x="73" y="113"/>
                        </a:lnTo>
                        <a:lnTo>
                          <a:pt x="87" y="108"/>
                        </a:lnTo>
                        <a:lnTo>
                          <a:pt x="98" y="98"/>
                        </a:lnTo>
                        <a:lnTo>
                          <a:pt x="108" y="87"/>
                        </a:lnTo>
                        <a:lnTo>
                          <a:pt x="113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4" name="Freeform 109"/>
                  <p:cNvSpPr>
                    <a:spLocks/>
                  </p:cNvSpPr>
                  <p:nvPr/>
                </p:nvSpPr>
                <p:spPr bwMode="auto">
                  <a:xfrm>
                    <a:off x="4418" y="2654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2" y="43"/>
                        </a:lnTo>
                        <a:lnTo>
                          <a:pt x="107" y="29"/>
                        </a:lnTo>
                        <a:lnTo>
                          <a:pt x="97" y="16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7" y="0"/>
                        </a:lnTo>
                        <a:lnTo>
                          <a:pt x="42" y="1"/>
                        </a:lnTo>
                        <a:lnTo>
                          <a:pt x="28" y="7"/>
                        </a:lnTo>
                        <a:lnTo>
                          <a:pt x="16" y="16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7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7"/>
                        </a:lnTo>
                        <a:lnTo>
                          <a:pt x="28" y="107"/>
                        </a:lnTo>
                        <a:lnTo>
                          <a:pt x="42" y="112"/>
                        </a:lnTo>
                        <a:lnTo>
                          <a:pt x="57" y="115"/>
                        </a:lnTo>
                        <a:lnTo>
                          <a:pt x="72" y="112"/>
                        </a:lnTo>
                        <a:lnTo>
                          <a:pt x="86" y="107"/>
                        </a:lnTo>
                        <a:lnTo>
                          <a:pt x="97" y="97"/>
                        </a:lnTo>
                        <a:lnTo>
                          <a:pt x="107" y="86"/>
                        </a:lnTo>
                        <a:lnTo>
                          <a:pt x="112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5" name="Freeform 110"/>
                  <p:cNvSpPr>
                    <a:spLocks/>
                  </p:cNvSpPr>
                  <p:nvPr/>
                </p:nvSpPr>
                <p:spPr bwMode="auto">
                  <a:xfrm>
                    <a:off x="4432" y="2580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2" y="42"/>
                        </a:lnTo>
                        <a:lnTo>
                          <a:pt x="106" y="28"/>
                        </a:lnTo>
                        <a:lnTo>
                          <a:pt x="97" y="16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7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6" y="16"/>
                        </a:lnTo>
                        <a:lnTo>
                          <a:pt x="7" y="28"/>
                        </a:lnTo>
                        <a:lnTo>
                          <a:pt x="1" y="42"/>
                        </a:lnTo>
                        <a:lnTo>
                          <a:pt x="0" y="57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7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7" y="115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7" y="97"/>
                        </a:lnTo>
                        <a:lnTo>
                          <a:pt x="106" y="86"/>
                        </a:lnTo>
                        <a:lnTo>
                          <a:pt x="112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6" name="Freeform 111"/>
                  <p:cNvSpPr>
                    <a:spLocks/>
                  </p:cNvSpPr>
                  <p:nvPr/>
                </p:nvSpPr>
                <p:spPr bwMode="auto">
                  <a:xfrm>
                    <a:off x="4264" y="2635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2" y="43"/>
                        </a:lnTo>
                        <a:lnTo>
                          <a:pt x="107" y="29"/>
                        </a:lnTo>
                        <a:lnTo>
                          <a:pt x="97" y="17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7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7" y="17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3"/>
                        </a:lnTo>
                        <a:lnTo>
                          <a:pt x="8" y="87"/>
                        </a:lnTo>
                        <a:lnTo>
                          <a:pt x="17" y="98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7" y="115"/>
                        </a:lnTo>
                        <a:lnTo>
                          <a:pt x="72" y="114"/>
                        </a:lnTo>
                        <a:lnTo>
                          <a:pt x="86" y="108"/>
                        </a:lnTo>
                        <a:lnTo>
                          <a:pt x="97" y="98"/>
                        </a:lnTo>
                        <a:lnTo>
                          <a:pt x="107" y="87"/>
                        </a:lnTo>
                        <a:lnTo>
                          <a:pt x="112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7" name="Freeform 112"/>
                  <p:cNvSpPr>
                    <a:spLocks/>
                  </p:cNvSpPr>
                  <p:nvPr/>
                </p:nvSpPr>
                <p:spPr bwMode="auto">
                  <a:xfrm>
                    <a:off x="4156" y="2714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7" y="16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7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7"/>
                        </a:lnTo>
                        <a:lnTo>
                          <a:pt x="29" y="106"/>
                        </a:lnTo>
                        <a:lnTo>
                          <a:pt x="43" y="112"/>
                        </a:lnTo>
                        <a:lnTo>
                          <a:pt x="58" y="115"/>
                        </a:lnTo>
                        <a:lnTo>
                          <a:pt x="72" y="112"/>
                        </a:lnTo>
                        <a:lnTo>
                          <a:pt x="86" y="106"/>
                        </a:lnTo>
                        <a:lnTo>
                          <a:pt x="99" y="97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8" name="Freeform 113"/>
                  <p:cNvSpPr>
                    <a:spLocks/>
                  </p:cNvSpPr>
                  <p:nvPr/>
                </p:nvSpPr>
                <p:spPr bwMode="auto">
                  <a:xfrm>
                    <a:off x="4161" y="2783"/>
                    <a:ext cx="38" cy="39"/>
                  </a:xfrm>
                  <a:custGeom>
                    <a:avLst/>
                    <a:gdLst>
                      <a:gd name="T0" fmla="*/ 4 w 116"/>
                      <a:gd name="T1" fmla="*/ 2 h 116"/>
                      <a:gd name="T2" fmla="*/ 4 w 116"/>
                      <a:gd name="T3" fmla="*/ 2 h 116"/>
                      <a:gd name="T4" fmla="*/ 4 w 116"/>
                      <a:gd name="T5" fmla="*/ 1 h 116"/>
                      <a:gd name="T6" fmla="*/ 3 w 116"/>
                      <a:gd name="T7" fmla="*/ 1 h 116"/>
                      <a:gd name="T8" fmla="*/ 3 w 116"/>
                      <a:gd name="T9" fmla="*/ 0 h 116"/>
                      <a:gd name="T10" fmla="*/ 3 w 116"/>
                      <a:gd name="T11" fmla="*/ 0 h 116"/>
                      <a:gd name="T12" fmla="*/ 2 w 116"/>
                      <a:gd name="T13" fmla="*/ 0 h 116"/>
                      <a:gd name="T14" fmla="*/ 2 w 116"/>
                      <a:gd name="T15" fmla="*/ 0 h 116"/>
                      <a:gd name="T16" fmla="*/ 1 w 116"/>
                      <a:gd name="T17" fmla="*/ 0 h 116"/>
                      <a:gd name="T18" fmla="*/ 1 w 116"/>
                      <a:gd name="T19" fmla="*/ 1 h 116"/>
                      <a:gd name="T20" fmla="*/ 0 w 116"/>
                      <a:gd name="T21" fmla="*/ 1 h 116"/>
                      <a:gd name="T22" fmla="*/ 0 w 116"/>
                      <a:gd name="T23" fmla="*/ 2 h 116"/>
                      <a:gd name="T24" fmla="*/ 0 w 116"/>
                      <a:gd name="T25" fmla="*/ 2 h 116"/>
                      <a:gd name="T26" fmla="*/ 0 w 116"/>
                      <a:gd name="T27" fmla="*/ 3 h 116"/>
                      <a:gd name="T28" fmla="*/ 0 w 116"/>
                      <a:gd name="T29" fmla="*/ 3 h 116"/>
                      <a:gd name="T30" fmla="*/ 1 w 116"/>
                      <a:gd name="T31" fmla="*/ 4 h 116"/>
                      <a:gd name="T32" fmla="*/ 1 w 116"/>
                      <a:gd name="T33" fmla="*/ 4 h 116"/>
                      <a:gd name="T34" fmla="*/ 2 w 116"/>
                      <a:gd name="T35" fmla="*/ 4 h 116"/>
                      <a:gd name="T36" fmla="*/ 2 w 116"/>
                      <a:gd name="T37" fmla="*/ 4 h 116"/>
                      <a:gd name="T38" fmla="*/ 3 w 116"/>
                      <a:gd name="T39" fmla="*/ 4 h 116"/>
                      <a:gd name="T40" fmla="*/ 3 w 116"/>
                      <a:gd name="T41" fmla="*/ 4 h 116"/>
                      <a:gd name="T42" fmla="*/ 3 w 116"/>
                      <a:gd name="T43" fmla="*/ 4 h 116"/>
                      <a:gd name="T44" fmla="*/ 4 w 116"/>
                      <a:gd name="T45" fmla="*/ 3 h 116"/>
                      <a:gd name="T46" fmla="*/ 4 w 116"/>
                      <a:gd name="T47" fmla="*/ 3 h 116"/>
                      <a:gd name="T48" fmla="*/ 4 w 116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6" h="116">
                        <a:moveTo>
                          <a:pt x="116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8"/>
                        </a:lnTo>
                        <a:lnTo>
                          <a:pt x="87" y="9"/>
                        </a:lnTo>
                        <a:lnTo>
                          <a:pt x="73" y="3"/>
                        </a:lnTo>
                        <a:lnTo>
                          <a:pt x="58" y="0"/>
                        </a:lnTo>
                        <a:lnTo>
                          <a:pt x="43" y="3"/>
                        </a:lnTo>
                        <a:lnTo>
                          <a:pt x="29" y="9"/>
                        </a:lnTo>
                        <a:lnTo>
                          <a:pt x="17" y="18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4"/>
                        </a:lnTo>
                        <a:lnTo>
                          <a:pt x="8" y="87"/>
                        </a:lnTo>
                        <a:lnTo>
                          <a:pt x="17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6"/>
                        </a:lnTo>
                        <a:lnTo>
                          <a:pt x="73" y="114"/>
                        </a:lnTo>
                        <a:lnTo>
                          <a:pt x="87" y="108"/>
                        </a:lnTo>
                        <a:lnTo>
                          <a:pt x="99" y="99"/>
                        </a:lnTo>
                        <a:lnTo>
                          <a:pt x="108" y="87"/>
                        </a:lnTo>
                        <a:lnTo>
                          <a:pt x="114" y="74"/>
                        </a:lnTo>
                        <a:lnTo>
                          <a:pt x="116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9" name="Freeform 114"/>
                  <p:cNvSpPr>
                    <a:spLocks/>
                  </p:cNvSpPr>
                  <p:nvPr/>
                </p:nvSpPr>
                <p:spPr bwMode="auto">
                  <a:xfrm>
                    <a:off x="4096" y="2819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6"/>
                      <a:gd name="T2" fmla="*/ 4 w 115"/>
                      <a:gd name="T3" fmla="*/ 2 h 116"/>
                      <a:gd name="T4" fmla="*/ 4 w 115"/>
                      <a:gd name="T5" fmla="*/ 1 h 116"/>
                      <a:gd name="T6" fmla="*/ 4 w 115"/>
                      <a:gd name="T7" fmla="*/ 1 h 116"/>
                      <a:gd name="T8" fmla="*/ 3 w 115"/>
                      <a:gd name="T9" fmla="*/ 0 h 116"/>
                      <a:gd name="T10" fmla="*/ 3 w 115"/>
                      <a:gd name="T11" fmla="*/ 0 h 116"/>
                      <a:gd name="T12" fmla="*/ 2 w 115"/>
                      <a:gd name="T13" fmla="*/ 0 h 116"/>
                      <a:gd name="T14" fmla="*/ 2 w 115"/>
                      <a:gd name="T15" fmla="*/ 0 h 116"/>
                      <a:gd name="T16" fmla="*/ 1 w 115"/>
                      <a:gd name="T17" fmla="*/ 0 h 116"/>
                      <a:gd name="T18" fmla="*/ 1 w 115"/>
                      <a:gd name="T19" fmla="*/ 1 h 116"/>
                      <a:gd name="T20" fmla="*/ 0 w 115"/>
                      <a:gd name="T21" fmla="*/ 1 h 116"/>
                      <a:gd name="T22" fmla="*/ 0 w 115"/>
                      <a:gd name="T23" fmla="*/ 2 h 116"/>
                      <a:gd name="T24" fmla="*/ 0 w 115"/>
                      <a:gd name="T25" fmla="*/ 2 h 116"/>
                      <a:gd name="T26" fmla="*/ 0 w 115"/>
                      <a:gd name="T27" fmla="*/ 3 h 116"/>
                      <a:gd name="T28" fmla="*/ 0 w 115"/>
                      <a:gd name="T29" fmla="*/ 3 h 116"/>
                      <a:gd name="T30" fmla="*/ 1 w 115"/>
                      <a:gd name="T31" fmla="*/ 4 h 116"/>
                      <a:gd name="T32" fmla="*/ 1 w 115"/>
                      <a:gd name="T33" fmla="*/ 4 h 116"/>
                      <a:gd name="T34" fmla="*/ 2 w 115"/>
                      <a:gd name="T35" fmla="*/ 4 h 116"/>
                      <a:gd name="T36" fmla="*/ 2 w 115"/>
                      <a:gd name="T37" fmla="*/ 4 h 116"/>
                      <a:gd name="T38" fmla="*/ 3 w 115"/>
                      <a:gd name="T39" fmla="*/ 4 h 116"/>
                      <a:gd name="T40" fmla="*/ 3 w 115"/>
                      <a:gd name="T41" fmla="*/ 4 h 116"/>
                      <a:gd name="T42" fmla="*/ 4 w 115"/>
                      <a:gd name="T43" fmla="*/ 4 h 116"/>
                      <a:gd name="T44" fmla="*/ 4 w 115"/>
                      <a:gd name="T45" fmla="*/ 3 h 116"/>
                      <a:gd name="T46" fmla="*/ 4 w 115"/>
                      <a:gd name="T47" fmla="*/ 3 h 116"/>
                      <a:gd name="T48" fmla="*/ 4 w 115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6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8"/>
                        </a:lnTo>
                        <a:lnTo>
                          <a:pt x="86" y="8"/>
                        </a:lnTo>
                        <a:lnTo>
                          <a:pt x="72" y="3"/>
                        </a:lnTo>
                        <a:lnTo>
                          <a:pt x="58" y="0"/>
                        </a:lnTo>
                        <a:lnTo>
                          <a:pt x="43" y="3"/>
                        </a:lnTo>
                        <a:lnTo>
                          <a:pt x="29" y="8"/>
                        </a:lnTo>
                        <a:lnTo>
                          <a:pt x="18" y="18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3"/>
                        </a:lnTo>
                        <a:lnTo>
                          <a:pt x="8" y="87"/>
                        </a:lnTo>
                        <a:lnTo>
                          <a:pt x="18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6"/>
                        </a:lnTo>
                        <a:lnTo>
                          <a:pt x="72" y="114"/>
                        </a:lnTo>
                        <a:lnTo>
                          <a:pt x="86" y="108"/>
                        </a:lnTo>
                        <a:lnTo>
                          <a:pt x="99" y="99"/>
                        </a:lnTo>
                        <a:lnTo>
                          <a:pt x="108" y="87"/>
                        </a:lnTo>
                        <a:lnTo>
                          <a:pt x="114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20" name="Freeform 115"/>
                  <p:cNvSpPr>
                    <a:spLocks/>
                  </p:cNvSpPr>
                  <p:nvPr/>
                </p:nvSpPr>
                <p:spPr bwMode="auto">
                  <a:xfrm>
                    <a:off x="4108" y="2877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8"/>
                        </a:lnTo>
                        <a:lnTo>
                          <a:pt x="86" y="8"/>
                        </a:lnTo>
                        <a:lnTo>
                          <a:pt x="72" y="3"/>
                        </a:lnTo>
                        <a:lnTo>
                          <a:pt x="58" y="0"/>
                        </a:lnTo>
                        <a:lnTo>
                          <a:pt x="43" y="3"/>
                        </a:lnTo>
                        <a:lnTo>
                          <a:pt x="29" y="8"/>
                        </a:lnTo>
                        <a:lnTo>
                          <a:pt x="17" y="18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3"/>
                        </a:lnTo>
                        <a:lnTo>
                          <a:pt x="8" y="87"/>
                        </a:lnTo>
                        <a:lnTo>
                          <a:pt x="17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5"/>
                        </a:lnTo>
                        <a:lnTo>
                          <a:pt x="72" y="114"/>
                        </a:lnTo>
                        <a:lnTo>
                          <a:pt x="86" y="108"/>
                        </a:lnTo>
                        <a:lnTo>
                          <a:pt x="99" y="99"/>
                        </a:lnTo>
                        <a:lnTo>
                          <a:pt x="108" y="87"/>
                        </a:lnTo>
                        <a:lnTo>
                          <a:pt x="114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21" name="Freeform 116"/>
                  <p:cNvSpPr>
                    <a:spLocks/>
                  </p:cNvSpPr>
                  <p:nvPr/>
                </p:nvSpPr>
                <p:spPr bwMode="auto">
                  <a:xfrm>
                    <a:off x="4046" y="2920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3" y="43"/>
                        </a:lnTo>
                        <a:lnTo>
                          <a:pt x="107" y="29"/>
                        </a:lnTo>
                        <a:lnTo>
                          <a:pt x="98" y="17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7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6" y="17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7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8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7" y="115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8" y="98"/>
                        </a:lnTo>
                        <a:lnTo>
                          <a:pt x="107" y="86"/>
                        </a:lnTo>
                        <a:lnTo>
                          <a:pt x="113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22" name="Freeform 117"/>
                  <p:cNvSpPr>
                    <a:spLocks/>
                  </p:cNvSpPr>
                  <p:nvPr/>
                </p:nvSpPr>
                <p:spPr bwMode="auto">
                  <a:xfrm>
                    <a:off x="4098" y="2963"/>
                    <a:ext cx="39" cy="39"/>
                  </a:xfrm>
                  <a:custGeom>
                    <a:avLst/>
                    <a:gdLst>
                      <a:gd name="T0" fmla="*/ 4 w 115"/>
                      <a:gd name="T1" fmla="*/ 2 h 116"/>
                      <a:gd name="T2" fmla="*/ 4 w 115"/>
                      <a:gd name="T3" fmla="*/ 2 h 116"/>
                      <a:gd name="T4" fmla="*/ 4 w 115"/>
                      <a:gd name="T5" fmla="*/ 1 h 116"/>
                      <a:gd name="T6" fmla="*/ 4 w 115"/>
                      <a:gd name="T7" fmla="*/ 1 h 116"/>
                      <a:gd name="T8" fmla="*/ 3 w 115"/>
                      <a:gd name="T9" fmla="*/ 0 h 116"/>
                      <a:gd name="T10" fmla="*/ 3 w 115"/>
                      <a:gd name="T11" fmla="*/ 0 h 116"/>
                      <a:gd name="T12" fmla="*/ 2 w 115"/>
                      <a:gd name="T13" fmla="*/ 0 h 116"/>
                      <a:gd name="T14" fmla="*/ 2 w 115"/>
                      <a:gd name="T15" fmla="*/ 0 h 116"/>
                      <a:gd name="T16" fmla="*/ 1 w 115"/>
                      <a:gd name="T17" fmla="*/ 0 h 116"/>
                      <a:gd name="T18" fmla="*/ 1 w 115"/>
                      <a:gd name="T19" fmla="*/ 1 h 116"/>
                      <a:gd name="T20" fmla="*/ 0 w 115"/>
                      <a:gd name="T21" fmla="*/ 1 h 116"/>
                      <a:gd name="T22" fmla="*/ 0 w 115"/>
                      <a:gd name="T23" fmla="*/ 2 h 116"/>
                      <a:gd name="T24" fmla="*/ 0 w 115"/>
                      <a:gd name="T25" fmla="*/ 2 h 116"/>
                      <a:gd name="T26" fmla="*/ 0 w 115"/>
                      <a:gd name="T27" fmla="*/ 3 h 116"/>
                      <a:gd name="T28" fmla="*/ 0 w 115"/>
                      <a:gd name="T29" fmla="*/ 3 h 116"/>
                      <a:gd name="T30" fmla="*/ 1 w 115"/>
                      <a:gd name="T31" fmla="*/ 4 h 116"/>
                      <a:gd name="T32" fmla="*/ 1 w 115"/>
                      <a:gd name="T33" fmla="*/ 4 h 116"/>
                      <a:gd name="T34" fmla="*/ 2 w 115"/>
                      <a:gd name="T35" fmla="*/ 4 h 116"/>
                      <a:gd name="T36" fmla="*/ 2 w 115"/>
                      <a:gd name="T37" fmla="*/ 4 h 116"/>
                      <a:gd name="T38" fmla="*/ 3 w 115"/>
                      <a:gd name="T39" fmla="*/ 4 h 116"/>
                      <a:gd name="T40" fmla="*/ 3 w 115"/>
                      <a:gd name="T41" fmla="*/ 4 h 116"/>
                      <a:gd name="T42" fmla="*/ 4 w 115"/>
                      <a:gd name="T43" fmla="*/ 4 h 116"/>
                      <a:gd name="T44" fmla="*/ 4 w 115"/>
                      <a:gd name="T45" fmla="*/ 3 h 116"/>
                      <a:gd name="T46" fmla="*/ 4 w 115"/>
                      <a:gd name="T47" fmla="*/ 3 h 116"/>
                      <a:gd name="T48" fmla="*/ 4 w 115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6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7"/>
                        </a:lnTo>
                        <a:lnTo>
                          <a:pt x="87" y="8"/>
                        </a:lnTo>
                        <a:lnTo>
                          <a:pt x="73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7" y="17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3"/>
                        </a:lnTo>
                        <a:lnTo>
                          <a:pt x="8" y="87"/>
                        </a:lnTo>
                        <a:lnTo>
                          <a:pt x="17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6"/>
                        </a:lnTo>
                        <a:lnTo>
                          <a:pt x="73" y="114"/>
                        </a:lnTo>
                        <a:lnTo>
                          <a:pt x="87" y="108"/>
                        </a:lnTo>
                        <a:lnTo>
                          <a:pt x="99" y="99"/>
                        </a:lnTo>
                        <a:lnTo>
                          <a:pt x="108" y="87"/>
                        </a:lnTo>
                        <a:lnTo>
                          <a:pt x="114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23" name="Freeform 118"/>
                  <p:cNvSpPr>
                    <a:spLocks/>
                  </p:cNvSpPr>
                  <p:nvPr/>
                </p:nvSpPr>
                <p:spPr bwMode="auto">
                  <a:xfrm>
                    <a:off x="4053" y="3018"/>
                    <a:ext cx="38" cy="39"/>
                  </a:xfrm>
                  <a:custGeom>
                    <a:avLst/>
                    <a:gdLst>
                      <a:gd name="T0" fmla="*/ 4 w 116"/>
                      <a:gd name="T1" fmla="*/ 2 h 115"/>
                      <a:gd name="T2" fmla="*/ 4 w 116"/>
                      <a:gd name="T3" fmla="*/ 2 h 115"/>
                      <a:gd name="T4" fmla="*/ 4 w 116"/>
                      <a:gd name="T5" fmla="*/ 1 h 115"/>
                      <a:gd name="T6" fmla="*/ 3 w 116"/>
                      <a:gd name="T7" fmla="*/ 1 h 115"/>
                      <a:gd name="T8" fmla="*/ 3 w 116"/>
                      <a:gd name="T9" fmla="*/ 0 h 115"/>
                      <a:gd name="T10" fmla="*/ 3 w 116"/>
                      <a:gd name="T11" fmla="*/ 0 h 115"/>
                      <a:gd name="T12" fmla="*/ 2 w 116"/>
                      <a:gd name="T13" fmla="*/ 0 h 115"/>
                      <a:gd name="T14" fmla="*/ 2 w 116"/>
                      <a:gd name="T15" fmla="*/ 0 h 115"/>
                      <a:gd name="T16" fmla="*/ 1 w 116"/>
                      <a:gd name="T17" fmla="*/ 0 h 115"/>
                      <a:gd name="T18" fmla="*/ 1 w 116"/>
                      <a:gd name="T19" fmla="*/ 1 h 115"/>
                      <a:gd name="T20" fmla="*/ 0 w 116"/>
                      <a:gd name="T21" fmla="*/ 1 h 115"/>
                      <a:gd name="T22" fmla="*/ 0 w 116"/>
                      <a:gd name="T23" fmla="*/ 2 h 115"/>
                      <a:gd name="T24" fmla="*/ 0 w 116"/>
                      <a:gd name="T25" fmla="*/ 2 h 115"/>
                      <a:gd name="T26" fmla="*/ 0 w 116"/>
                      <a:gd name="T27" fmla="*/ 3 h 115"/>
                      <a:gd name="T28" fmla="*/ 0 w 116"/>
                      <a:gd name="T29" fmla="*/ 3 h 115"/>
                      <a:gd name="T30" fmla="*/ 1 w 116"/>
                      <a:gd name="T31" fmla="*/ 4 h 115"/>
                      <a:gd name="T32" fmla="*/ 1 w 116"/>
                      <a:gd name="T33" fmla="*/ 4 h 115"/>
                      <a:gd name="T34" fmla="*/ 2 w 116"/>
                      <a:gd name="T35" fmla="*/ 4 h 115"/>
                      <a:gd name="T36" fmla="*/ 2 w 116"/>
                      <a:gd name="T37" fmla="*/ 4 h 115"/>
                      <a:gd name="T38" fmla="*/ 3 w 116"/>
                      <a:gd name="T39" fmla="*/ 4 h 115"/>
                      <a:gd name="T40" fmla="*/ 3 w 116"/>
                      <a:gd name="T41" fmla="*/ 4 h 115"/>
                      <a:gd name="T42" fmla="*/ 3 w 116"/>
                      <a:gd name="T43" fmla="*/ 4 h 115"/>
                      <a:gd name="T44" fmla="*/ 4 w 116"/>
                      <a:gd name="T45" fmla="*/ 3 h 115"/>
                      <a:gd name="T46" fmla="*/ 4 w 116"/>
                      <a:gd name="T47" fmla="*/ 3 h 115"/>
                      <a:gd name="T48" fmla="*/ 4 w 116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6" h="115">
                        <a:moveTo>
                          <a:pt x="116" y="57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7" y="7"/>
                        </a:lnTo>
                        <a:lnTo>
                          <a:pt x="73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7" y="16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7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8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8" y="115"/>
                        </a:lnTo>
                        <a:lnTo>
                          <a:pt x="73" y="113"/>
                        </a:lnTo>
                        <a:lnTo>
                          <a:pt x="87" y="107"/>
                        </a:lnTo>
                        <a:lnTo>
                          <a:pt x="99" y="98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6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24" name="Freeform 119"/>
                  <p:cNvSpPr>
                    <a:spLocks/>
                  </p:cNvSpPr>
                  <p:nvPr/>
                </p:nvSpPr>
                <p:spPr bwMode="auto">
                  <a:xfrm>
                    <a:off x="4110" y="3047"/>
                    <a:ext cx="39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7"/>
                        </a:lnTo>
                        <a:lnTo>
                          <a:pt x="87" y="8"/>
                        </a:lnTo>
                        <a:lnTo>
                          <a:pt x="73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7" y="17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3"/>
                        </a:lnTo>
                        <a:lnTo>
                          <a:pt x="8" y="87"/>
                        </a:lnTo>
                        <a:lnTo>
                          <a:pt x="17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5"/>
                        </a:lnTo>
                        <a:lnTo>
                          <a:pt x="73" y="114"/>
                        </a:lnTo>
                        <a:lnTo>
                          <a:pt x="87" y="108"/>
                        </a:lnTo>
                        <a:lnTo>
                          <a:pt x="99" y="99"/>
                        </a:lnTo>
                        <a:lnTo>
                          <a:pt x="108" y="87"/>
                        </a:lnTo>
                        <a:lnTo>
                          <a:pt x="114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25" name="Freeform 120"/>
                  <p:cNvSpPr>
                    <a:spLocks/>
                  </p:cNvSpPr>
                  <p:nvPr/>
                </p:nvSpPr>
                <p:spPr bwMode="auto">
                  <a:xfrm>
                    <a:off x="4070" y="3102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3" y="43"/>
                        </a:lnTo>
                        <a:lnTo>
                          <a:pt x="107" y="29"/>
                        </a:lnTo>
                        <a:lnTo>
                          <a:pt x="98" y="16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7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6" y="16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7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7"/>
                        </a:lnTo>
                        <a:lnTo>
                          <a:pt x="29" y="107"/>
                        </a:lnTo>
                        <a:lnTo>
                          <a:pt x="43" y="112"/>
                        </a:lnTo>
                        <a:lnTo>
                          <a:pt x="57" y="115"/>
                        </a:lnTo>
                        <a:lnTo>
                          <a:pt x="72" y="112"/>
                        </a:lnTo>
                        <a:lnTo>
                          <a:pt x="86" y="107"/>
                        </a:lnTo>
                        <a:lnTo>
                          <a:pt x="98" y="97"/>
                        </a:lnTo>
                        <a:lnTo>
                          <a:pt x="107" y="86"/>
                        </a:lnTo>
                        <a:lnTo>
                          <a:pt x="113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26" name="Freeform 121"/>
                  <p:cNvSpPr>
                    <a:spLocks/>
                  </p:cNvSpPr>
                  <p:nvPr/>
                </p:nvSpPr>
                <p:spPr bwMode="auto">
                  <a:xfrm>
                    <a:off x="4132" y="3129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7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7" y="17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8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5"/>
                        </a:lnTo>
                        <a:lnTo>
                          <a:pt x="72" y="114"/>
                        </a:lnTo>
                        <a:lnTo>
                          <a:pt x="86" y="108"/>
                        </a:lnTo>
                        <a:lnTo>
                          <a:pt x="99" y="98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27" name="Freeform 122"/>
                  <p:cNvSpPr>
                    <a:spLocks/>
                  </p:cNvSpPr>
                  <p:nvPr/>
                </p:nvSpPr>
                <p:spPr bwMode="auto">
                  <a:xfrm>
                    <a:off x="4103" y="3189"/>
                    <a:ext cx="39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3" y="43"/>
                        </a:lnTo>
                        <a:lnTo>
                          <a:pt x="107" y="29"/>
                        </a:lnTo>
                        <a:lnTo>
                          <a:pt x="98" y="17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7" y="0"/>
                        </a:lnTo>
                        <a:lnTo>
                          <a:pt x="42" y="2"/>
                        </a:lnTo>
                        <a:lnTo>
                          <a:pt x="28" y="8"/>
                        </a:lnTo>
                        <a:lnTo>
                          <a:pt x="16" y="17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8"/>
                        </a:lnTo>
                        <a:lnTo>
                          <a:pt x="28" y="108"/>
                        </a:lnTo>
                        <a:lnTo>
                          <a:pt x="42" y="113"/>
                        </a:lnTo>
                        <a:lnTo>
                          <a:pt x="57" y="115"/>
                        </a:lnTo>
                        <a:lnTo>
                          <a:pt x="72" y="113"/>
                        </a:lnTo>
                        <a:lnTo>
                          <a:pt x="86" y="108"/>
                        </a:lnTo>
                        <a:lnTo>
                          <a:pt x="98" y="98"/>
                        </a:lnTo>
                        <a:lnTo>
                          <a:pt x="107" y="86"/>
                        </a:lnTo>
                        <a:lnTo>
                          <a:pt x="113" y="72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28" name="Freeform 123"/>
                  <p:cNvSpPr>
                    <a:spLocks/>
                  </p:cNvSpPr>
                  <p:nvPr/>
                </p:nvSpPr>
                <p:spPr bwMode="auto">
                  <a:xfrm>
                    <a:off x="4178" y="3205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6"/>
                      <a:gd name="T2" fmla="*/ 4 w 115"/>
                      <a:gd name="T3" fmla="*/ 2 h 116"/>
                      <a:gd name="T4" fmla="*/ 4 w 115"/>
                      <a:gd name="T5" fmla="*/ 1 h 116"/>
                      <a:gd name="T6" fmla="*/ 4 w 115"/>
                      <a:gd name="T7" fmla="*/ 1 h 116"/>
                      <a:gd name="T8" fmla="*/ 3 w 115"/>
                      <a:gd name="T9" fmla="*/ 0 h 116"/>
                      <a:gd name="T10" fmla="*/ 3 w 115"/>
                      <a:gd name="T11" fmla="*/ 0 h 116"/>
                      <a:gd name="T12" fmla="*/ 2 w 115"/>
                      <a:gd name="T13" fmla="*/ 0 h 116"/>
                      <a:gd name="T14" fmla="*/ 2 w 115"/>
                      <a:gd name="T15" fmla="*/ 0 h 116"/>
                      <a:gd name="T16" fmla="*/ 1 w 115"/>
                      <a:gd name="T17" fmla="*/ 0 h 116"/>
                      <a:gd name="T18" fmla="*/ 1 w 115"/>
                      <a:gd name="T19" fmla="*/ 1 h 116"/>
                      <a:gd name="T20" fmla="*/ 0 w 115"/>
                      <a:gd name="T21" fmla="*/ 1 h 116"/>
                      <a:gd name="T22" fmla="*/ 0 w 115"/>
                      <a:gd name="T23" fmla="*/ 2 h 116"/>
                      <a:gd name="T24" fmla="*/ 0 w 115"/>
                      <a:gd name="T25" fmla="*/ 2 h 116"/>
                      <a:gd name="T26" fmla="*/ 0 w 115"/>
                      <a:gd name="T27" fmla="*/ 3 h 116"/>
                      <a:gd name="T28" fmla="*/ 0 w 115"/>
                      <a:gd name="T29" fmla="*/ 3 h 116"/>
                      <a:gd name="T30" fmla="*/ 1 w 115"/>
                      <a:gd name="T31" fmla="*/ 4 h 116"/>
                      <a:gd name="T32" fmla="*/ 1 w 115"/>
                      <a:gd name="T33" fmla="*/ 4 h 116"/>
                      <a:gd name="T34" fmla="*/ 2 w 115"/>
                      <a:gd name="T35" fmla="*/ 4 h 116"/>
                      <a:gd name="T36" fmla="*/ 2 w 115"/>
                      <a:gd name="T37" fmla="*/ 4 h 116"/>
                      <a:gd name="T38" fmla="*/ 3 w 115"/>
                      <a:gd name="T39" fmla="*/ 4 h 116"/>
                      <a:gd name="T40" fmla="*/ 3 w 115"/>
                      <a:gd name="T41" fmla="*/ 4 h 116"/>
                      <a:gd name="T42" fmla="*/ 4 w 115"/>
                      <a:gd name="T43" fmla="*/ 4 h 116"/>
                      <a:gd name="T44" fmla="*/ 4 w 115"/>
                      <a:gd name="T45" fmla="*/ 3 h 116"/>
                      <a:gd name="T46" fmla="*/ 4 w 115"/>
                      <a:gd name="T47" fmla="*/ 3 h 116"/>
                      <a:gd name="T48" fmla="*/ 4 w 115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6">
                        <a:moveTo>
                          <a:pt x="115" y="58"/>
                        </a:moveTo>
                        <a:lnTo>
                          <a:pt x="113" y="43"/>
                        </a:lnTo>
                        <a:lnTo>
                          <a:pt x="107" y="29"/>
                        </a:lnTo>
                        <a:lnTo>
                          <a:pt x="98" y="17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7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6" y="17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3"/>
                        </a:lnTo>
                        <a:lnTo>
                          <a:pt x="7" y="87"/>
                        </a:lnTo>
                        <a:lnTo>
                          <a:pt x="16" y="98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7" y="116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8" y="98"/>
                        </a:lnTo>
                        <a:lnTo>
                          <a:pt x="107" y="87"/>
                        </a:lnTo>
                        <a:lnTo>
                          <a:pt x="113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29" name="Freeform 124"/>
                  <p:cNvSpPr>
                    <a:spLocks/>
                  </p:cNvSpPr>
                  <p:nvPr/>
                </p:nvSpPr>
                <p:spPr bwMode="auto">
                  <a:xfrm>
                    <a:off x="4158" y="3263"/>
                    <a:ext cx="39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9"/>
                        </a:moveTo>
                        <a:lnTo>
                          <a:pt x="114" y="43"/>
                        </a:lnTo>
                        <a:lnTo>
                          <a:pt x="108" y="30"/>
                        </a:lnTo>
                        <a:lnTo>
                          <a:pt x="99" y="18"/>
                        </a:lnTo>
                        <a:lnTo>
                          <a:pt x="87" y="9"/>
                        </a:lnTo>
                        <a:lnTo>
                          <a:pt x="73" y="3"/>
                        </a:lnTo>
                        <a:lnTo>
                          <a:pt x="58" y="0"/>
                        </a:lnTo>
                        <a:lnTo>
                          <a:pt x="43" y="3"/>
                        </a:lnTo>
                        <a:lnTo>
                          <a:pt x="29" y="9"/>
                        </a:lnTo>
                        <a:lnTo>
                          <a:pt x="17" y="18"/>
                        </a:lnTo>
                        <a:lnTo>
                          <a:pt x="8" y="30"/>
                        </a:lnTo>
                        <a:lnTo>
                          <a:pt x="2" y="43"/>
                        </a:lnTo>
                        <a:lnTo>
                          <a:pt x="0" y="59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5"/>
                        </a:lnTo>
                        <a:lnTo>
                          <a:pt x="73" y="114"/>
                        </a:lnTo>
                        <a:lnTo>
                          <a:pt x="87" y="108"/>
                        </a:lnTo>
                        <a:lnTo>
                          <a:pt x="99" y="99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9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30" name="Freeform 125"/>
                  <p:cNvSpPr>
                    <a:spLocks/>
                  </p:cNvSpPr>
                  <p:nvPr/>
                </p:nvSpPr>
                <p:spPr bwMode="auto">
                  <a:xfrm>
                    <a:off x="4230" y="3273"/>
                    <a:ext cx="39" cy="38"/>
                  </a:xfrm>
                  <a:custGeom>
                    <a:avLst/>
                    <a:gdLst>
                      <a:gd name="T0" fmla="*/ 4 w 115"/>
                      <a:gd name="T1" fmla="*/ 2 h 114"/>
                      <a:gd name="T2" fmla="*/ 4 w 115"/>
                      <a:gd name="T3" fmla="*/ 2 h 114"/>
                      <a:gd name="T4" fmla="*/ 4 w 115"/>
                      <a:gd name="T5" fmla="*/ 1 h 114"/>
                      <a:gd name="T6" fmla="*/ 4 w 115"/>
                      <a:gd name="T7" fmla="*/ 1 h 114"/>
                      <a:gd name="T8" fmla="*/ 3 w 115"/>
                      <a:gd name="T9" fmla="*/ 0 h 114"/>
                      <a:gd name="T10" fmla="*/ 3 w 115"/>
                      <a:gd name="T11" fmla="*/ 0 h 114"/>
                      <a:gd name="T12" fmla="*/ 2 w 115"/>
                      <a:gd name="T13" fmla="*/ 0 h 114"/>
                      <a:gd name="T14" fmla="*/ 2 w 115"/>
                      <a:gd name="T15" fmla="*/ 0 h 114"/>
                      <a:gd name="T16" fmla="*/ 1 w 115"/>
                      <a:gd name="T17" fmla="*/ 0 h 114"/>
                      <a:gd name="T18" fmla="*/ 1 w 115"/>
                      <a:gd name="T19" fmla="*/ 1 h 114"/>
                      <a:gd name="T20" fmla="*/ 0 w 115"/>
                      <a:gd name="T21" fmla="*/ 1 h 114"/>
                      <a:gd name="T22" fmla="*/ 0 w 115"/>
                      <a:gd name="T23" fmla="*/ 2 h 114"/>
                      <a:gd name="T24" fmla="*/ 0 w 115"/>
                      <a:gd name="T25" fmla="*/ 2 h 114"/>
                      <a:gd name="T26" fmla="*/ 0 w 115"/>
                      <a:gd name="T27" fmla="*/ 3 h 114"/>
                      <a:gd name="T28" fmla="*/ 0 w 115"/>
                      <a:gd name="T29" fmla="*/ 3 h 114"/>
                      <a:gd name="T30" fmla="*/ 1 w 115"/>
                      <a:gd name="T31" fmla="*/ 4 h 114"/>
                      <a:gd name="T32" fmla="*/ 1 w 115"/>
                      <a:gd name="T33" fmla="*/ 4 h 114"/>
                      <a:gd name="T34" fmla="*/ 2 w 115"/>
                      <a:gd name="T35" fmla="*/ 4 h 114"/>
                      <a:gd name="T36" fmla="*/ 2 w 115"/>
                      <a:gd name="T37" fmla="*/ 4 h 114"/>
                      <a:gd name="T38" fmla="*/ 3 w 115"/>
                      <a:gd name="T39" fmla="*/ 4 h 114"/>
                      <a:gd name="T40" fmla="*/ 3 w 115"/>
                      <a:gd name="T41" fmla="*/ 4 h 114"/>
                      <a:gd name="T42" fmla="*/ 4 w 115"/>
                      <a:gd name="T43" fmla="*/ 4 h 114"/>
                      <a:gd name="T44" fmla="*/ 4 w 115"/>
                      <a:gd name="T45" fmla="*/ 3 h 114"/>
                      <a:gd name="T46" fmla="*/ 4 w 115"/>
                      <a:gd name="T47" fmla="*/ 3 h 114"/>
                      <a:gd name="T48" fmla="*/ 4 w 115"/>
                      <a:gd name="T49" fmla="*/ 2 h 114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4">
                        <a:moveTo>
                          <a:pt x="115" y="56"/>
                        </a:moveTo>
                        <a:lnTo>
                          <a:pt x="114" y="42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7" y="6"/>
                        </a:lnTo>
                        <a:lnTo>
                          <a:pt x="73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6"/>
                        </a:lnTo>
                        <a:lnTo>
                          <a:pt x="17" y="16"/>
                        </a:lnTo>
                        <a:lnTo>
                          <a:pt x="8" y="29"/>
                        </a:lnTo>
                        <a:lnTo>
                          <a:pt x="2" y="42"/>
                        </a:lnTo>
                        <a:lnTo>
                          <a:pt x="0" y="56"/>
                        </a:lnTo>
                        <a:lnTo>
                          <a:pt x="2" y="71"/>
                        </a:lnTo>
                        <a:lnTo>
                          <a:pt x="8" y="85"/>
                        </a:lnTo>
                        <a:lnTo>
                          <a:pt x="17" y="97"/>
                        </a:lnTo>
                        <a:lnTo>
                          <a:pt x="29" y="106"/>
                        </a:lnTo>
                        <a:lnTo>
                          <a:pt x="43" y="112"/>
                        </a:lnTo>
                        <a:lnTo>
                          <a:pt x="58" y="114"/>
                        </a:lnTo>
                        <a:lnTo>
                          <a:pt x="73" y="112"/>
                        </a:lnTo>
                        <a:lnTo>
                          <a:pt x="87" y="106"/>
                        </a:lnTo>
                        <a:lnTo>
                          <a:pt x="99" y="97"/>
                        </a:lnTo>
                        <a:lnTo>
                          <a:pt x="108" y="85"/>
                        </a:lnTo>
                        <a:lnTo>
                          <a:pt x="114" y="71"/>
                        </a:lnTo>
                        <a:lnTo>
                          <a:pt x="115" y="56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31" name="Freeform 126"/>
                  <p:cNvSpPr>
                    <a:spLocks/>
                  </p:cNvSpPr>
                  <p:nvPr/>
                </p:nvSpPr>
                <p:spPr bwMode="auto">
                  <a:xfrm>
                    <a:off x="4235" y="3330"/>
                    <a:ext cx="39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3" y="42"/>
                        </a:lnTo>
                        <a:lnTo>
                          <a:pt x="107" y="28"/>
                        </a:lnTo>
                        <a:lnTo>
                          <a:pt x="98" y="17"/>
                        </a:lnTo>
                        <a:lnTo>
                          <a:pt x="86" y="7"/>
                        </a:lnTo>
                        <a:lnTo>
                          <a:pt x="72" y="2"/>
                        </a:lnTo>
                        <a:lnTo>
                          <a:pt x="57" y="0"/>
                        </a:lnTo>
                        <a:lnTo>
                          <a:pt x="42" y="2"/>
                        </a:lnTo>
                        <a:lnTo>
                          <a:pt x="28" y="7"/>
                        </a:lnTo>
                        <a:lnTo>
                          <a:pt x="16" y="17"/>
                        </a:lnTo>
                        <a:lnTo>
                          <a:pt x="7" y="28"/>
                        </a:lnTo>
                        <a:lnTo>
                          <a:pt x="1" y="42"/>
                        </a:lnTo>
                        <a:lnTo>
                          <a:pt x="0" y="57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8"/>
                        </a:lnTo>
                        <a:lnTo>
                          <a:pt x="28" y="107"/>
                        </a:lnTo>
                        <a:lnTo>
                          <a:pt x="42" y="113"/>
                        </a:lnTo>
                        <a:lnTo>
                          <a:pt x="57" y="115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8" y="98"/>
                        </a:lnTo>
                        <a:lnTo>
                          <a:pt x="107" y="86"/>
                        </a:lnTo>
                        <a:lnTo>
                          <a:pt x="113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32" name="Freeform 127"/>
                  <p:cNvSpPr>
                    <a:spLocks/>
                  </p:cNvSpPr>
                  <p:nvPr/>
                </p:nvSpPr>
                <p:spPr bwMode="auto">
                  <a:xfrm>
                    <a:off x="4300" y="3289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2" y="43"/>
                        </a:lnTo>
                        <a:lnTo>
                          <a:pt x="107" y="29"/>
                        </a:lnTo>
                        <a:lnTo>
                          <a:pt x="97" y="18"/>
                        </a:lnTo>
                        <a:lnTo>
                          <a:pt x="86" y="9"/>
                        </a:lnTo>
                        <a:lnTo>
                          <a:pt x="72" y="3"/>
                        </a:lnTo>
                        <a:lnTo>
                          <a:pt x="57" y="0"/>
                        </a:lnTo>
                        <a:lnTo>
                          <a:pt x="43" y="3"/>
                        </a:lnTo>
                        <a:lnTo>
                          <a:pt x="29" y="9"/>
                        </a:lnTo>
                        <a:lnTo>
                          <a:pt x="16" y="18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4"/>
                        </a:lnTo>
                        <a:lnTo>
                          <a:pt x="7" y="87"/>
                        </a:lnTo>
                        <a:lnTo>
                          <a:pt x="16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7" y="115"/>
                        </a:lnTo>
                        <a:lnTo>
                          <a:pt x="72" y="114"/>
                        </a:lnTo>
                        <a:lnTo>
                          <a:pt x="86" y="108"/>
                        </a:lnTo>
                        <a:lnTo>
                          <a:pt x="97" y="99"/>
                        </a:lnTo>
                        <a:lnTo>
                          <a:pt x="107" y="87"/>
                        </a:lnTo>
                        <a:lnTo>
                          <a:pt x="112" y="74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33" name="Freeform 128"/>
                  <p:cNvSpPr>
                    <a:spLocks/>
                  </p:cNvSpPr>
                  <p:nvPr/>
                </p:nvSpPr>
                <p:spPr bwMode="auto">
                  <a:xfrm>
                    <a:off x="4317" y="3359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8" y="18"/>
                        </a:lnTo>
                        <a:lnTo>
                          <a:pt x="87" y="8"/>
                        </a:lnTo>
                        <a:lnTo>
                          <a:pt x="73" y="3"/>
                        </a:lnTo>
                        <a:lnTo>
                          <a:pt x="58" y="0"/>
                        </a:lnTo>
                        <a:lnTo>
                          <a:pt x="43" y="3"/>
                        </a:lnTo>
                        <a:lnTo>
                          <a:pt x="29" y="8"/>
                        </a:lnTo>
                        <a:lnTo>
                          <a:pt x="17" y="18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5"/>
                        </a:lnTo>
                        <a:lnTo>
                          <a:pt x="73" y="114"/>
                        </a:lnTo>
                        <a:lnTo>
                          <a:pt x="87" y="108"/>
                        </a:lnTo>
                        <a:lnTo>
                          <a:pt x="98" y="99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34" name="Freeform 129"/>
                  <p:cNvSpPr>
                    <a:spLocks/>
                  </p:cNvSpPr>
                  <p:nvPr/>
                </p:nvSpPr>
                <p:spPr bwMode="auto">
                  <a:xfrm>
                    <a:off x="4389" y="3296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3" y="43"/>
                        </a:lnTo>
                        <a:lnTo>
                          <a:pt x="108" y="29"/>
                        </a:lnTo>
                        <a:lnTo>
                          <a:pt x="98" y="17"/>
                        </a:lnTo>
                        <a:lnTo>
                          <a:pt x="87" y="7"/>
                        </a:lnTo>
                        <a:lnTo>
                          <a:pt x="73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7"/>
                        </a:lnTo>
                        <a:lnTo>
                          <a:pt x="17" y="17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7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8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8" y="115"/>
                        </a:lnTo>
                        <a:lnTo>
                          <a:pt x="73" y="113"/>
                        </a:lnTo>
                        <a:lnTo>
                          <a:pt x="87" y="107"/>
                        </a:lnTo>
                        <a:lnTo>
                          <a:pt x="98" y="98"/>
                        </a:lnTo>
                        <a:lnTo>
                          <a:pt x="108" y="86"/>
                        </a:lnTo>
                        <a:lnTo>
                          <a:pt x="113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35" name="Freeform 130"/>
                  <p:cNvSpPr>
                    <a:spLocks/>
                  </p:cNvSpPr>
                  <p:nvPr/>
                </p:nvSpPr>
                <p:spPr bwMode="auto">
                  <a:xfrm>
                    <a:off x="4415" y="3385"/>
                    <a:ext cx="39" cy="38"/>
                  </a:xfrm>
                  <a:custGeom>
                    <a:avLst/>
                    <a:gdLst>
                      <a:gd name="T0" fmla="*/ 4 w 116"/>
                      <a:gd name="T1" fmla="*/ 2 h 115"/>
                      <a:gd name="T2" fmla="*/ 4 w 116"/>
                      <a:gd name="T3" fmla="*/ 2 h 115"/>
                      <a:gd name="T4" fmla="*/ 4 w 116"/>
                      <a:gd name="T5" fmla="*/ 1 h 115"/>
                      <a:gd name="T6" fmla="*/ 4 w 116"/>
                      <a:gd name="T7" fmla="*/ 1 h 115"/>
                      <a:gd name="T8" fmla="*/ 3 w 116"/>
                      <a:gd name="T9" fmla="*/ 0 h 115"/>
                      <a:gd name="T10" fmla="*/ 3 w 116"/>
                      <a:gd name="T11" fmla="*/ 0 h 115"/>
                      <a:gd name="T12" fmla="*/ 2 w 116"/>
                      <a:gd name="T13" fmla="*/ 0 h 115"/>
                      <a:gd name="T14" fmla="*/ 2 w 116"/>
                      <a:gd name="T15" fmla="*/ 0 h 115"/>
                      <a:gd name="T16" fmla="*/ 1 w 116"/>
                      <a:gd name="T17" fmla="*/ 0 h 115"/>
                      <a:gd name="T18" fmla="*/ 1 w 116"/>
                      <a:gd name="T19" fmla="*/ 1 h 115"/>
                      <a:gd name="T20" fmla="*/ 0 w 116"/>
                      <a:gd name="T21" fmla="*/ 1 h 115"/>
                      <a:gd name="T22" fmla="*/ 0 w 116"/>
                      <a:gd name="T23" fmla="*/ 2 h 115"/>
                      <a:gd name="T24" fmla="*/ 0 w 116"/>
                      <a:gd name="T25" fmla="*/ 2 h 115"/>
                      <a:gd name="T26" fmla="*/ 0 w 116"/>
                      <a:gd name="T27" fmla="*/ 3 h 115"/>
                      <a:gd name="T28" fmla="*/ 0 w 116"/>
                      <a:gd name="T29" fmla="*/ 3 h 115"/>
                      <a:gd name="T30" fmla="*/ 1 w 116"/>
                      <a:gd name="T31" fmla="*/ 4 h 115"/>
                      <a:gd name="T32" fmla="*/ 1 w 116"/>
                      <a:gd name="T33" fmla="*/ 4 h 115"/>
                      <a:gd name="T34" fmla="*/ 2 w 116"/>
                      <a:gd name="T35" fmla="*/ 4 h 115"/>
                      <a:gd name="T36" fmla="*/ 2 w 116"/>
                      <a:gd name="T37" fmla="*/ 4 h 115"/>
                      <a:gd name="T38" fmla="*/ 3 w 116"/>
                      <a:gd name="T39" fmla="*/ 4 h 115"/>
                      <a:gd name="T40" fmla="*/ 3 w 116"/>
                      <a:gd name="T41" fmla="*/ 4 h 115"/>
                      <a:gd name="T42" fmla="*/ 4 w 116"/>
                      <a:gd name="T43" fmla="*/ 4 h 115"/>
                      <a:gd name="T44" fmla="*/ 4 w 116"/>
                      <a:gd name="T45" fmla="*/ 3 h 115"/>
                      <a:gd name="T46" fmla="*/ 4 w 116"/>
                      <a:gd name="T47" fmla="*/ 3 h 115"/>
                      <a:gd name="T48" fmla="*/ 4 w 116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6" h="115">
                        <a:moveTo>
                          <a:pt x="116" y="58"/>
                        </a:moveTo>
                        <a:lnTo>
                          <a:pt x="113" y="43"/>
                        </a:lnTo>
                        <a:lnTo>
                          <a:pt x="108" y="29"/>
                        </a:lnTo>
                        <a:lnTo>
                          <a:pt x="98" y="18"/>
                        </a:lnTo>
                        <a:lnTo>
                          <a:pt x="87" y="8"/>
                        </a:lnTo>
                        <a:lnTo>
                          <a:pt x="73" y="3"/>
                        </a:lnTo>
                        <a:lnTo>
                          <a:pt x="58" y="0"/>
                        </a:lnTo>
                        <a:lnTo>
                          <a:pt x="43" y="3"/>
                        </a:lnTo>
                        <a:lnTo>
                          <a:pt x="29" y="8"/>
                        </a:lnTo>
                        <a:lnTo>
                          <a:pt x="17" y="18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3"/>
                        </a:lnTo>
                        <a:lnTo>
                          <a:pt x="8" y="87"/>
                        </a:lnTo>
                        <a:lnTo>
                          <a:pt x="17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5"/>
                        </a:lnTo>
                        <a:lnTo>
                          <a:pt x="73" y="114"/>
                        </a:lnTo>
                        <a:lnTo>
                          <a:pt x="87" y="108"/>
                        </a:lnTo>
                        <a:lnTo>
                          <a:pt x="98" y="99"/>
                        </a:lnTo>
                        <a:lnTo>
                          <a:pt x="108" y="87"/>
                        </a:lnTo>
                        <a:lnTo>
                          <a:pt x="113" y="73"/>
                        </a:lnTo>
                        <a:lnTo>
                          <a:pt x="116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36" name="Freeform 131"/>
                  <p:cNvSpPr>
                    <a:spLocks/>
                  </p:cNvSpPr>
                  <p:nvPr/>
                </p:nvSpPr>
                <p:spPr bwMode="auto">
                  <a:xfrm>
                    <a:off x="4482" y="3282"/>
                    <a:ext cx="39" cy="38"/>
                  </a:xfrm>
                  <a:custGeom>
                    <a:avLst/>
                    <a:gdLst>
                      <a:gd name="T0" fmla="*/ 4 w 115"/>
                      <a:gd name="T1" fmla="*/ 2 h 114"/>
                      <a:gd name="T2" fmla="*/ 4 w 115"/>
                      <a:gd name="T3" fmla="*/ 2 h 114"/>
                      <a:gd name="T4" fmla="*/ 4 w 115"/>
                      <a:gd name="T5" fmla="*/ 1 h 114"/>
                      <a:gd name="T6" fmla="*/ 4 w 115"/>
                      <a:gd name="T7" fmla="*/ 1 h 114"/>
                      <a:gd name="T8" fmla="*/ 3 w 115"/>
                      <a:gd name="T9" fmla="*/ 0 h 114"/>
                      <a:gd name="T10" fmla="*/ 3 w 115"/>
                      <a:gd name="T11" fmla="*/ 0 h 114"/>
                      <a:gd name="T12" fmla="*/ 2 w 115"/>
                      <a:gd name="T13" fmla="*/ 0 h 114"/>
                      <a:gd name="T14" fmla="*/ 2 w 115"/>
                      <a:gd name="T15" fmla="*/ 0 h 114"/>
                      <a:gd name="T16" fmla="*/ 1 w 115"/>
                      <a:gd name="T17" fmla="*/ 0 h 114"/>
                      <a:gd name="T18" fmla="*/ 1 w 115"/>
                      <a:gd name="T19" fmla="*/ 1 h 114"/>
                      <a:gd name="T20" fmla="*/ 0 w 115"/>
                      <a:gd name="T21" fmla="*/ 1 h 114"/>
                      <a:gd name="T22" fmla="*/ 0 w 115"/>
                      <a:gd name="T23" fmla="*/ 2 h 114"/>
                      <a:gd name="T24" fmla="*/ 0 w 115"/>
                      <a:gd name="T25" fmla="*/ 2 h 114"/>
                      <a:gd name="T26" fmla="*/ 0 w 115"/>
                      <a:gd name="T27" fmla="*/ 3 h 114"/>
                      <a:gd name="T28" fmla="*/ 0 w 115"/>
                      <a:gd name="T29" fmla="*/ 3 h 114"/>
                      <a:gd name="T30" fmla="*/ 1 w 115"/>
                      <a:gd name="T31" fmla="*/ 4 h 114"/>
                      <a:gd name="T32" fmla="*/ 1 w 115"/>
                      <a:gd name="T33" fmla="*/ 4 h 114"/>
                      <a:gd name="T34" fmla="*/ 2 w 115"/>
                      <a:gd name="T35" fmla="*/ 4 h 114"/>
                      <a:gd name="T36" fmla="*/ 2 w 115"/>
                      <a:gd name="T37" fmla="*/ 4 h 114"/>
                      <a:gd name="T38" fmla="*/ 3 w 115"/>
                      <a:gd name="T39" fmla="*/ 4 h 114"/>
                      <a:gd name="T40" fmla="*/ 3 w 115"/>
                      <a:gd name="T41" fmla="*/ 4 h 114"/>
                      <a:gd name="T42" fmla="*/ 4 w 115"/>
                      <a:gd name="T43" fmla="*/ 4 h 114"/>
                      <a:gd name="T44" fmla="*/ 4 w 115"/>
                      <a:gd name="T45" fmla="*/ 3 h 114"/>
                      <a:gd name="T46" fmla="*/ 4 w 115"/>
                      <a:gd name="T47" fmla="*/ 3 h 114"/>
                      <a:gd name="T48" fmla="*/ 4 w 115"/>
                      <a:gd name="T49" fmla="*/ 2 h 114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4">
                        <a:moveTo>
                          <a:pt x="115" y="56"/>
                        </a:moveTo>
                        <a:lnTo>
                          <a:pt x="113" y="41"/>
                        </a:lnTo>
                        <a:lnTo>
                          <a:pt x="108" y="27"/>
                        </a:lnTo>
                        <a:lnTo>
                          <a:pt x="98" y="16"/>
                        </a:lnTo>
                        <a:lnTo>
                          <a:pt x="85" y="6"/>
                        </a:lnTo>
                        <a:lnTo>
                          <a:pt x="72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6"/>
                        </a:lnTo>
                        <a:lnTo>
                          <a:pt x="17" y="16"/>
                        </a:lnTo>
                        <a:lnTo>
                          <a:pt x="8" y="27"/>
                        </a:lnTo>
                        <a:lnTo>
                          <a:pt x="2" y="41"/>
                        </a:lnTo>
                        <a:lnTo>
                          <a:pt x="0" y="56"/>
                        </a:lnTo>
                        <a:lnTo>
                          <a:pt x="2" y="71"/>
                        </a:lnTo>
                        <a:lnTo>
                          <a:pt x="8" y="85"/>
                        </a:lnTo>
                        <a:lnTo>
                          <a:pt x="17" y="97"/>
                        </a:lnTo>
                        <a:lnTo>
                          <a:pt x="29" y="106"/>
                        </a:lnTo>
                        <a:lnTo>
                          <a:pt x="43" y="112"/>
                        </a:lnTo>
                        <a:lnTo>
                          <a:pt x="58" y="114"/>
                        </a:lnTo>
                        <a:lnTo>
                          <a:pt x="72" y="112"/>
                        </a:lnTo>
                        <a:lnTo>
                          <a:pt x="85" y="106"/>
                        </a:lnTo>
                        <a:lnTo>
                          <a:pt x="98" y="97"/>
                        </a:lnTo>
                        <a:lnTo>
                          <a:pt x="108" y="85"/>
                        </a:lnTo>
                        <a:lnTo>
                          <a:pt x="113" y="71"/>
                        </a:lnTo>
                        <a:lnTo>
                          <a:pt x="115" y="56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37" name="Freeform 132"/>
                  <p:cNvSpPr>
                    <a:spLocks/>
                  </p:cNvSpPr>
                  <p:nvPr/>
                </p:nvSpPr>
                <p:spPr bwMode="auto">
                  <a:xfrm>
                    <a:off x="4509" y="3371"/>
                    <a:ext cx="38" cy="38"/>
                  </a:xfrm>
                  <a:custGeom>
                    <a:avLst/>
                    <a:gdLst>
                      <a:gd name="T0" fmla="*/ 4 w 114"/>
                      <a:gd name="T1" fmla="*/ 2 h 115"/>
                      <a:gd name="T2" fmla="*/ 4 w 114"/>
                      <a:gd name="T3" fmla="*/ 2 h 115"/>
                      <a:gd name="T4" fmla="*/ 4 w 114"/>
                      <a:gd name="T5" fmla="*/ 1 h 115"/>
                      <a:gd name="T6" fmla="*/ 4 w 114"/>
                      <a:gd name="T7" fmla="*/ 1 h 115"/>
                      <a:gd name="T8" fmla="*/ 3 w 114"/>
                      <a:gd name="T9" fmla="*/ 0 h 115"/>
                      <a:gd name="T10" fmla="*/ 3 w 114"/>
                      <a:gd name="T11" fmla="*/ 0 h 115"/>
                      <a:gd name="T12" fmla="*/ 2 w 114"/>
                      <a:gd name="T13" fmla="*/ 0 h 115"/>
                      <a:gd name="T14" fmla="*/ 2 w 114"/>
                      <a:gd name="T15" fmla="*/ 0 h 115"/>
                      <a:gd name="T16" fmla="*/ 1 w 114"/>
                      <a:gd name="T17" fmla="*/ 0 h 115"/>
                      <a:gd name="T18" fmla="*/ 1 w 114"/>
                      <a:gd name="T19" fmla="*/ 1 h 115"/>
                      <a:gd name="T20" fmla="*/ 0 w 114"/>
                      <a:gd name="T21" fmla="*/ 1 h 115"/>
                      <a:gd name="T22" fmla="*/ 0 w 114"/>
                      <a:gd name="T23" fmla="*/ 2 h 115"/>
                      <a:gd name="T24" fmla="*/ 0 w 114"/>
                      <a:gd name="T25" fmla="*/ 2 h 115"/>
                      <a:gd name="T26" fmla="*/ 0 w 114"/>
                      <a:gd name="T27" fmla="*/ 3 h 115"/>
                      <a:gd name="T28" fmla="*/ 0 w 114"/>
                      <a:gd name="T29" fmla="*/ 3 h 115"/>
                      <a:gd name="T30" fmla="*/ 1 w 114"/>
                      <a:gd name="T31" fmla="*/ 4 h 115"/>
                      <a:gd name="T32" fmla="*/ 1 w 114"/>
                      <a:gd name="T33" fmla="*/ 4 h 115"/>
                      <a:gd name="T34" fmla="*/ 2 w 114"/>
                      <a:gd name="T35" fmla="*/ 4 h 115"/>
                      <a:gd name="T36" fmla="*/ 2 w 114"/>
                      <a:gd name="T37" fmla="*/ 4 h 115"/>
                      <a:gd name="T38" fmla="*/ 3 w 114"/>
                      <a:gd name="T39" fmla="*/ 4 h 115"/>
                      <a:gd name="T40" fmla="*/ 3 w 114"/>
                      <a:gd name="T41" fmla="*/ 4 h 115"/>
                      <a:gd name="T42" fmla="*/ 4 w 114"/>
                      <a:gd name="T43" fmla="*/ 4 h 115"/>
                      <a:gd name="T44" fmla="*/ 4 w 114"/>
                      <a:gd name="T45" fmla="*/ 3 h 115"/>
                      <a:gd name="T46" fmla="*/ 4 w 114"/>
                      <a:gd name="T47" fmla="*/ 3 h 115"/>
                      <a:gd name="T48" fmla="*/ 4 w 114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4" h="115">
                        <a:moveTo>
                          <a:pt x="114" y="58"/>
                        </a:moveTo>
                        <a:lnTo>
                          <a:pt x="113" y="43"/>
                        </a:lnTo>
                        <a:lnTo>
                          <a:pt x="107" y="29"/>
                        </a:lnTo>
                        <a:lnTo>
                          <a:pt x="98" y="18"/>
                        </a:lnTo>
                        <a:lnTo>
                          <a:pt x="87" y="8"/>
                        </a:lnTo>
                        <a:lnTo>
                          <a:pt x="73" y="3"/>
                        </a:lnTo>
                        <a:lnTo>
                          <a:pt x="58" y="0"/>
                        </a:lnTo>
                        <a:lnTo>
                          <a:pt x="42" y="3"/>
                        </a:lnTo>
                        <a:lnTo>
                          <a:pt x="29" y="8"/>
                        </a:lnTo>
                        <a:lnTo>
                          <a:pt x="17" y="18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9"/>
                        </a:lnTo>
                        <a:lnTo>
                          <a:pt x="29" y="108"/>
                        </a:lnTo>
                        <a:lnTo>
                          <a:pt x="42" y="114"/>
                        </a:lnTo>
                        <a:lnTo>
                          <a:pt x="58" y="115"/>
                        </a:lnTo>
                        <a:lnTo>
                          <a:pt x="73" y="114"/>
                        </a:lnTo>
                        <a:lnTo>
                          <a:pt x="87" y="108"/>
                        </a:lnTo>
                        <a:lnTo>
                          <a:pt x="98" y="99"/>
                        </a:lnTo>
                        <a:lnTo>
                          <a:pt x="107" y="86"/>
                        </a:lnTo>
                        <a:lnTo>
                          <a:pt x="113" y="72"/>
                        </a:lnTo>
                        <a:lnTo>
                          <a:pt x="114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38" name="Freeform 133"/>
                  <p:cNvSpPr>
                    <a:spLocks/>
                  </p:cNvSpPr>
                  <p:nvPr/>
                </p:nvSpPr>
                <p:spPr bwMode="auto">
                  <a:xfrm>
                    <a:off x="4566" y="3249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4"/>
                      <a:gd name="T2" fmla="*/ 4 w 115"/>
                      <a:gd name="T3" fmla="*/ 2 h 114"/>
                      <a:gd name="T4" fmla="*/ 4 w 115"/>
                      <a:gd name="T5" fmla="*/ 1 h 114"/>
                      <a:gd name="T6" fmla="*/ 4 w 115"/>
                      <a:gd name="T7" fmla="*/ 1 h 114"/>
                      <a:gd name="T8" fmla="*/ 3 w 115"/>
                      <a:gd name="T9" fmla="*/ 0 h 114"/>
                      <a:gd name="T10" fmla="*/ 3 w 115"/>
                      <a:gd name="T11" fmla="*/ 0 h 114"/>
                      <a:gd name="T12" fmla="*/ 2 w 115"/>
                      <a:gd name="T13" fmla="*/ 0 h 114"/>
                      <a:gd name="T14" fmla="*/ 2 w 115"/>
                      <a:gd name="T15" fmla="*/ 0 h 114"/>
                      <a:gd name="T16" fmla="*/ 1 w 115"/>
                      <a:gd name="T17" fmla="*/ 0 h 114"/>
                      <a:gd name="T18" fmla="*/ 1 w 115"/>
                      <a:gd name="T19" fmla="*/ 1 h 114"/>
                      <a:gd name="T20" fmla="*/ 0 w 115"/>
                      <a:gd name="T21" fmla="*/ 1 h 114"/>
                      <a:gd name="T22" fmla="*/ 0 w 115"/>
                      <a:gd name="T23" fmla="*/ 2 h 114"/>
                      <a:gd name="T24" fmla="*/ 0 w 115"/>
                      <a:gd name="T25" fmla="*/ 2 h 114"/>
                      <a:gd name="T26" fmla="*/ 0 w 115"/>
                      <a:gd name="T27" fmla="*/ 3 h 114"/>
                      <a:gd name="T28" fmla="*/ 0 w 115"/>
                      <a:gd name="T29" fmla="*/ 3 h 114"/>
                      <a:gd name="T30" fmla="*/ 1 w 115"/>
                      <a:gd name="T31" fmla="*/ 4 h 114"/>
                      <a:gd name="T32" fmla="*/ 1 w 115"/>
                      <a:gd name="T33" fmla="*/ 4 h 114"/>
                      <a:gd name="T34" fmla="*/ 2 w 115"/>
                      <a:gd name="T35" fmla="*/ 4 h 114"/>
                      <a:gd name="T36" fmla="*/ 2 w 115"/>
                      <a:gd name="T37" fmla="*/ 4 h 114"/>
                      <a:gd name="T38" fmla="*/ 3 w 115"/>
                      <a:gd name="T39" fmla="*/ 4 h 114"/>
                      <a:gd name="T40" fmla="*/ 3 w 115"/>
                      <a:gd name="T41" fmla="*/ 4 h 114"/>
                      <a:gd name="T42" fmla="*/ 4 w 115"/>
                      <a:gd name="T43" fmla="*/ 4 h 114"/>
                      <a:gd name="T44" fmla="*/ 4 w 115"/>
                      <a:gd name="T45" fmla="*/ 3 h 114"/>
                      <a:gd name="T46" fmla="*/ 4 w 115"/>
                      <a:gd name="T47" fmla="*/ 3 h 114"/>
                      <a:gd name="T48" fmla="*/ 4 w 115"/>
                      <a:gd name="T49" fmla="*/ 2 h 114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4">
                        <a:moveTo>
                          <a:pt x="115" y="56"/>
                        </a:moveTo>
                        <a:lnTo>
                          <a:pt x="114" y="42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9" y="0"/>
                        </a:lnTo>
                        <a:lnTo>
                          <a:pt x="43" y="1"/>
                        </a:lnTo>
                        <a:lnTo>
                          <a:pt x="30" y="7"/>
                        </a:lnTo>
                        <a:lnTo>
                          <a:pt x="18" y="16"/>
                        </a:lnTo>
                        <a:lnTo>
                          <a:pt x="9" y="29"/>
                        </a:lnTo>
                        <a:lnTo>
                          <a:pt x="3" y="42"/>
                        </a:lnTo>
                        <a:lnTo>
                          <a:pt x="0" y="56"/>
                        </a:lnTo>
                        <a:lnTo>
                          <a:pt x="3" y="72"/>
                        </a:lnTo>
                        <a:lnTo>
                          <a:pt x="9" y="85"/>
                        </a:lnTo>
                        <a:lnTo>
                          <a:pt x="18" y="97"/>
                        </a:lnTo>
                        <a:lnTo>
                          <a:pt x="30" y="106"/>
                        </a:lnTo>
                        <a:lnTo>
                          <a:pt x="43" y="112"/>
                        </a:lnTo>
                        <a:lnTo>
                          <a:pt x="59" y="114"/>
                        </a:lnTo>
                        <a:lnTo>
                          <a:pt x="72" y="112"/>
                        </a:lnTo>
                        <a:lnTo>
                          <a:pt x="86" y="106"/>
                        </a:lnTo>
                        <a:lnTo>
                          <a:pt x="99" y="97"/>
                        </a:lnTo>
                        <a:lnTo>
                          <a:pt x="108" y="85"/>
                        </a:lnTo>
                        <a:lnTo>
                          <a:pt x="114" y="72"/>
                        </a:lnTo>
                        <a:lnTo>
                          <a:pt x="115" y="56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39" name="Freeform 134"/>
                  <p:cNvSpPr>
                    <a:spLocks/>
                  </p:cNvSpPr>
                  <p:nvPr/>
                </p:nvSpPr>
                <p:spPr bwMode="auto">
                  <a:xfrm>
                    <a:off x="4610" y="3349"/>
                    <a:ext cx="38" cy="38"/>
                  </a:xfrm>
                  <a:custGeom>
                    <a:avLst/>
                    <a:gdLst>
                      <a:gd name="T0" fmla="*/ 4 w 114"/>
                      <a:gd name="T1" fmla="*/ 2 h 115"/>
                      <a:gd name="T2" fmla="*/ 4 w 114"/>
                      <a:gd name="T3" fmla="*/ 2 h 115"/>
                      <a:gd name="T4" fmla="*/ 4 w 114"/>
                      <a:gd name="T5" fmla="*/ 1 h 115"/>
                      <a:gd name="T6" fmla="*/ 4 w 114"/>
                      <a:gd name="T7" fmla="*/ 1 h 115"/>
                      <a:gd name="T8" fmla="*/ 3 w 114"/>
                      <a:gd name="T9" fmla="*/ 0 h 115"/>
                      <a:gd name="T10" fmla="*/ 3 w 114"/>
                      <a:gd name="T11" fmla="*/ 0 h 115"/>
                      <a:gd name="T12" fmla="*/ 2 w 114"/>
                      <a:gd name="T13" fmla="*/ 0 h 115"/>
                      <a:gd name="T14" fmla="*/ 2 w 114"/>
                      <a:gd name="T15" fmla="*/ 0 h 115"/>
                      <a:gd name="T16" fmla="*/ 1 w 114"/>
                      <a:gd name="T17" fmla="*/ 0 h 115"/>
                      <a:gd name="T18" fmla="*/ 1 w 114"/>
                      <a:gd name="T19" fmla="*/ 1 h 115"/>
                      <a:gd name="T20" fmla="*/ 0 w 114"/>
                      <a:gd name="T21" fmla="*/ 1 h 115"/>
                      <a:gd name="T22" fmla="*/ 0 w 114"/>
                      <a:gd name="T23" fmla="*/ 2 h 115"/>
                      <a:gd name="T24" fmla="*/ 0 w 114"/>
                      <a:gd name="T25" fmla="*/ 2 h 115"/>
                      <a:gd name="T26" fmla="*/ 0 w 114"/>
                      <a:gd name="T27" fmla="*/ 3 h 115"/>
                      <a:gd name="T28" fmla="*/ 0 w 114"/>
                      <a:gd name="T29" fmla="*/ 3 h 115"/>
                      <a:gd name="T30" fmla="*/ 1 w 114"/>
                      <a:gd name="T31" fmla="*/ 4 h 115"/>
                      <a:gd name="T32" fmla="*/ 1 w 114"/>
                      <a:gd name="T33" fmla="*/ 4 h 115"/>
                      <a:gd name="T34" fmla="*/ 2 w 114"/>
                      <a:gd name="T35" fmla="*/ 4 h 115"/>
                      <a:gd name="T36" fmla="*/ 2 w 114"/>
                      <a:gd name="T37" fmla="*/ 4 h 115"/>
                      <a:gd name="T38" fmla="*/ 3 w 114"/>
                      <a:gd name="T39" fmla="*/ 4 h 115"/>
                      <a:gd name="T40" fmla="*/ 3 w 114"/>
                      <a:gd name="T41" fmla="*/ 4 h 115"/>
                      <a:gd name="T42" fmla="*/ 4 w 114"/>
                      <a:gd name="T43" fmla="*/ 4 h 115"/>
                      <a:gd name="T44" fmla="*/ 4 w 114"/>
                      <a:gd name="T45" fmla="*/ 3 h 115"/>
                      <a:gd name="T46" fmla="*/ 4 w 114"/>
                      <a:gd name="T47" fmla="*/ 3 h 115"/>
                      <a:gd name="T48" fmla="*/ 4 w 114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4" h="115">
                        <a:moveTo>
                          <a:pt x="114" y="58"/>
                        </a:moveTo>
                        <a:lnTo>
                          <a:pt x="112" y="43"/>
                        </a:lnTo>
                        <a:lnTo>
                          <a:pt x="106" y="29"/>
                        </a:lnTo>
                        <a:lnTo>
                          <a:pt x="97" y="18"/>
                        </a:lnTo>
                        <a:lnTo>
                          <a:pt x="85" y="8"/>
                        </a:lnTo>
                        <a:lnTo>
                          <a:pt x="71" y="3"/>
                        </a:lnTo>
                        <a:lnTo>
                          <a:pt x="56" y="0"/>
                        </a:lnTo>
                        <a:lnTo>
                          <a:pt x="41" y="3"/>
                        </a:lnTo>
                        <a:lnTo>
                          <a:pt x="27" y="8"/>
                        </a:lnTo>
                        <a:lnTo>
                          <a:pt x="16" y="18"/>
                        </a:lnTo>
                        <a:lnTo>
                          <a:pt x="6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3"/>
                        </a:lnTo>
                        <a:lnTo>
                          <a:pt x="6" y="87"/>
                        </a:lnTo>
                        <a:lnTo>
                          <a:pt x="16" y="99"/>
                        </a:lnTo>
                        <a:lnTo>
                          <a:pt x="27" y="108"/>
                        </a:lnTo>
                        <a:lnTo>
                          <a:pt x="41" y="114"/>
                        </a:lnTo>
                        <a:lnTo>
                          <a:pt x="56" y="115"/>
                        </a:lnTo>
                        <a:lnTo>
                          <a:pt x="71" y="114"/>
                        </a:lnTo>
                        <a:lnTo>
                          <a:pt x="85" y="108"/>
                        </a:lnTo>
                        <a:lnTo>
                          <a:pt x="97" y="99"/>
                        </a:lnTo>
                        <a:lnTo>
                          <a:pt x="106" y="87"/>
                        </a:lnTo>
                        <a:lnTo>
                          <a:pt x="112" y="73"/>
                        </a:lnTo>
                        <a:lnTo>
                          <a:pt x="114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40" name="Freeform 135"/>
                  <p:cNvSpPr>
                    <a:spLocks/>
                  </p:cNvSpPr>
                  <p:nvPr/>
                </p:nvSpPr>
                <p:spPr bwMode="auto">
                  <a:xfrm>
                    <a:off x="4640" y="3265"/>
                    <a:ext cx="39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8"/>
                        </a:lnTo>
                        <a:lnTo>
                          <a:pt x="87" y="9"/>
                        </a:lnTo>
                        <a:lnTo>
                          <a:pt x="74" y="3"/>
                        </a:lnTo>
                        <a:lnTo>
                          <a:pt x="58" y="0"/>
                        </a:lnTo>
                        <a:lnTo>
                          <a:pt x="43" y="3"/>
                        </a:lnTo>
                        <a:lnTo>
                          <a:pt x="29" y="9"/>
                        </a:lnTo>
                        <a:lnTo>
                          <a:pt x="18" y="18"/>
                        </a:lnTo>
                        <a:lnTo>
                          <a:pt x="8" y="29"/>
                        </a:lnTo>
                        <a:lnTo>
                          <a:pt x="3" y="43"/>
                        </a:lnTo>
                        <a:lnTo>
                          <a:pt x="0" y="58"/>
                        </a:lnTo>
                        <a:lnTo>
                          <a:pt x="3" y="74"/>
                        </a:lnTo>
                        <a:lnTo>
                          <a:pt x="8" y="87"/>
                        </a:lnTo>
                        <a:lnTo>
                          <a:pt x="18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5"/>
                        </a:lnTo>
                        <a:lnTo>
                          <a:pt x="74" y="114"/>
                        </a:lnTo>
                        <a:lnTo>
                          <a:pt x="87" y="108"/>
                        </a:lnTo>
                        <a:lnTo>
                          <a:pt x="99" y="99"/>
                        </a:lnTo>
                        <a:lnTo>
                          <a:pt x="108" y="87"/>
                        </a:lnTo>
                        <a:lnTo>
                          <a:pt x="114" y="74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41" name="Freeform 136"/>
                  <p:cNvSpPr>
                    <a:spLocks/>
                  </p:cNvSpPr>
                  <p:nvPr/>
                </p:nvSpPr>
                <p:spPr bwMode="auto">
                  <a:xfrm>
                    <a:off x="4643" y="3162"/>
                    <a:ext cx="38" cy="39"/>
                  </a:xfrm>
                  <a:custGeom>
                    <a:avLst/>
                    <a:gdLst>
                      <a:gd name="T0" fmla="*/ 4 w 116"/>
                      <a:gd name="T1" fmla="*/ 2 h 115"/>
                      <a:gd name="T2" fmla="*/ 4 w 116"/>
                      <a:gd name="T3" fmla="*/ 2 h 115"/>
                      <a:gd name="T4" fmla="*/ 4 w 116"/>
                      <a:gd name="T5" fmla="*/ 1 h 115"/>
                      <a:gd name="T6" fmla="*/ 3 w 116"/>
                      <a:gd name="T7" fmla="*/ 1 h 115"/>
                      <a:gd name="T8" fmla="*/ 3 w 116"/>
                      <a:gd name="T9" fmla="*/ 0 h 115"/>
                      <a:gd name="T10" fmla="*/ 3 w 116"/>
                      <a:gd name="T11" fmla="*/ 0 h 115"/>
                      <a:gd name="T12" fmla="*/ 2 w 116"/>
                      <a:gd name="T13" fmla="*/ 0 h 115"/>
                      <a:gd name="T14" fmla="*/ 2 w 116"/>
                      <a:gd name="T15" fmla="*/ 0 h 115"/>
                      <a:gd name="T16" fmla="*/ 1 w 116"/>
                      <a:gd name="T17" fmla="*/ 0 h 115"/>
                      <a:gd name="T18" fmla="*/ 1 w 116"/>
                      <a:gd name="T19" fmla="*/ 1 h 115"/>
                      <a:gd name="T20" fmla="*/ 0 w 116"/>
                      <a:gd name="T21" fmla="*/ 1 h 115"/>
                      <a:gd name="T22" fmla="*/ 0 w 116"/>
                      <a:gd name="T23" fmla="*/ 2 h 115"/>
                      <a:gd name="T24" fmla="*/ 0 w 116"/>
                      <a:gd name="T25" fmla="*/ 2 h 115"/>
                      <a:gd name="T26" fmla="*/ 0 w 116"/>
                      <a:gd name="T27" fmla="*/ 3 h 115"/>
                      <a:gd name="T28" fmla="*/ 0 w 116"/>
                      <a:gd name="T29" fmla="*/ 3 h 115"/>
                      <a:gd name="T30" fmla="*/ 1 w 116"/>
                      <a:gd name="T31" fmla="*/ 4 h 115"/>
                      <a:gd name="T32" fmla="*/ 1 w 116"/>
                      <a:gd name="T33" fmla="*/ 4 h 115"/>
                      <a:gd name="T34" fmla="*/ 2 w 116"/>
                      <a:gd name="T35" fmla="*/ 4 h 115"/>
                      <a:gd name="T36" fmla="*/ 2 w 116"/>
                      <a:gd name="T37" fmla="*/ 4 h 115"/>
                      <a:gd name="T38" fmla="*/ 3 w 116"/>
                      <a:gd name="T39" fmla="*/ 4 h 115"/>
                      <a:gd name="T40" fmla="*/ 3 w 116"/>
                      <a:gd name="T41" fmla="*/ 4 h 115"/>
                      <a:gd name="T42" fmla="*/ 3 w 116"/>
                      <a:gd name="T43" fmla="*/ 4 h 115"/>
                      <a:gd name="T44" fmla="*/ 4 w 116"/>
                      <a:gd name="T45" fmla="*/ 3 h 115"/>
                      <a:gd name="T46" fmla="*/ 4 w 116"/>
                      <a:gd name="T47" fmla="*/ 3 h 115"/>
                      <a:gd name="T48" fmla="*/ 4 w 116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6" h="115">
                        <a:moveTo>
                          <a:pt x="116" y="57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7" y="7"/>
                        </a:lnTo>
                        <a:lnTo>
                          <a:pt x="73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8" y="16"/>
                        </a:lnTo>
                        <a:lnTo>
                          <a:pt x="8" y="29"/>
                        </a:lnTo>
                        <a:lnTo>
                          <a:pt x="3" y="43"/>
                        </a:lnTo>
                        <a:lnTo>
                          <a:pt x="0" y="57"/>
                        </a:lnTo>
                        <a:lnTo>
                          <a:pt x="3" y="72"/>
                        </a:lnTo>
                        <a:lnTo>
                          <a:pt x="8" y="86"/>
                        </a:lnTo>
                        <a:lnTo>
                          <a:pt x="18" y="97"/>
                        </a:lnTo>
                        <a:lnTo>
                          <a:pt x="29" y="107"/>
                        </a:lnTo>
                        <a:lnTo>
                          <a:pt x="43" y="112"/>
                        </a:lnTo>
                        <a:lnTo>
                          <a:pt x="58" y="115"/>
                        </a:lnTo>
                        <a:lnTo>
                          <a:pt x="73" y="112"/>
                        </a:lnTo>
                        <a:lnTo>
                          <a:pt x="87" y="107"/>
                        </a:lnTo>
                        <a:lnTo>
                          <a:pt x="99" y="97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6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42" name="Freeform 137"/>
                  <p:cNvSpPr>
                    <a:spLocks/>
                  </p:cNvSpPr>
                  <p:nvPr/>
                </p:nvSpPr>
                <p:spPr bwMode="auto">
                  <a:xfrm>
                    <a:off x="4732" y="3270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4"/>
                      <a:gd name="T2" fmla="*/ 4 w 115"/>
                      <a:gd name="T3" fmla="*/ 2 h 114"/>
                      <a:gd name="T4" fmla="*/ 4 w 115"/>
                      <a:gd name="T5" fmla="*/ 1 h 114"/>
                      <a:gd name="T6" fmla="*/ 4 w 115"/>
                      <a:gd name="T7" fmla="*/ 1 h 114"/>
                      <a:gd name="T8" fmla="*/ 3 w 115"/>
                      <a:gd name="T9" fmla="*/ 0 h 114"/>
                      <a:gd name="T10" fmla="*/ 3 w 115"/>
                      <a:gd name="T11" fmla="*/ 0 h 114"/>
                      <a:gd name="T12" fmla="*/ 2 w 115"/>
                      <a:gd name="T13" fmla="*/ 0 h 114"/>
                      <a:gd name="T14" fmla="*/ 2 w 115"/>
                      <a:gd name="T15" fmla="*/ 0 h 114"/>
                      <a:gd name="T16" fmla="*/ 1 w 115"/>
                      <a:gd name="T17" fmla="*/ 0 h 114"/>
                      <a:gd name="T18" fmla="*/ 1 w 115"/>
                      <a:gd name="T19" fmla="*/ 1 h 114"/>
                      <a:gd name="T20" fmla="*/ 0 w 115"/>
                      <a:gd name="T21" fmla="*/ 1 h 114"/>
                      <a:gd name="T22" fmla="*/ 0 w 115"/>
                      <a:gd name="T23" fmla="*/ 2 h 114"/>
                      <a:gd name="T24" fmla="*/ 0 w 115"/>
                      <a:gd name="T25" fmla="*/ 2 h 114"/>
                      <a:gd name="T26" fmla="*/ 0 w 115"/>
                      <a:gd name="T27" fmla="*/ 3 h 114"/>
                      <a:gd name="T28" fmla="*/ 0 w 115"/>
                      <a:gd name="T29" fmla="*/ 3 h 114"/>
                      <a:gd name="T30" fmla="*/ 1 w 115"/>
                      <a:gd name="T31" fmla="*/ 4 h 114"/>
                      <a:gd name="T32" fmla="*/ 1 w 115"/>
                      <a:gd name="T33" fmla="*/ 4 h 114"/>
                      <a:gd name="T34" fmla="*/ 2 w 115"/>
                      <a:gd name="T35" fmla="*/ 4 h 114"/>
                      <a:gd name="T36" fmla="*/ 2 w 115"/>
                      <a:gd name="T37" fmla="*/ 4 h 114"/>
                      <a:gd name="T38" fmla="*/ 3 w 115"/>
                      <a:gd name="T39" fmla="*/ 4 h 114"/>
                      <a:gd name="T40" fmla="*/ 3 w 115"/>
                      <a:gd name="T41" fmla="*/ 4 h 114"/>
                      <a:gd name="T42" fmla="*/ 4 w 115"/>
                      <a:gd name="T43" fmla="*/ 4 h 114"/>
                      <a:gd name="T44" fmla="*/ 4 w 115"/>
                      <a:gd name="T45" fmla="*/ 3 h 114"/>
                      <a:gd name="T46" fmla="*/ 4 w 115"/>
                      <a:gd name="T47" fmla="*/ 3 h 114"/>
                      <a:gd name="T48" fmla="*/ 4 w 115"/>
                      <a:gd name="T49" fmla="*/ 2 h 114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4">
                        <a:moveTo>
                          <a:pt x="115" y="56"/>
                        </a:moveTo>
                        <a:lnTo>
                          <a:pt x="113" y="41"/>
                        </a:lnTo>
                        <a:lnTo>
                          <a:pt x="107" y="27"/>
                        </a:lnTo>
                        <a:lnTo>
                          <a:pt x="98" y="16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7" y="0"/>
                        </a:lnTo>
                        <a:lnTo>
                          <a:pt x="42" y="1"/>
                        </a:lnTo>
                        <a:lnTo>
                          <a:pt x="28" y="7"/>
                        </a:lnTo>
                        <a:lnTo>
                          <a:pt x="17" y="16"/>
                        </a:lnTo>
                        <a:lnTo>
                          <a:pt x="7" y="27"/>
                        </a:lnTo>
                        <a:lnTo>
                          <a:pt x="1" y="41"/>
                        </a:lnTo>
                        <a:lnTo>
                          <a:pt x="0" y="56"/>
                        </a:lnTo>
                        <a:lnTo>
                          <a:pt x="1" y="71"/>
                        </a:lnTo>
                        <a:lnTo>
                          <a:pt x="7" y="85"/>
                        </a:lnTo>
                        <a:lnTo>
                          <a:pt x="17" y="97"/>
                        </a:lnTo>
                        <a:lnTo>
                          <a:pt x="28" y="106"/>
                        </a:lnTo>
                        <a:lnTo>
                          <a:pt x="42" y="112"/>
                        </a:lnTo>
                        <a:lnTo>
                          <a:pt x="57" y="114"/>
                        </a:lnTo>
                        <a:lnTo>
                          <a:pt x="72" y="112"/>
                        </a:lnTo>
                        <a:lnTo>
                          <a:pt x="86" y="106"/>
                        </a:lnTo>
                        <a:lnTo>
                          <a:pt x="98" y="97"/>
                        </a:lnTo>
                        <a:lnTo>
                          <a:pt x="107" y="85"/>
                        </a:lnTo>
                        <a:lnTo>
                          <a:pt x="113" y="71"/>
                        </a:lnTo>
                        <a:lnTo>
                          <a:pt x="115" y="56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43" name="Freeform 138"/>
                  <p:cNvSpPr>
                    <a:spLocks/>
                  </p:cNvSpPr>
                  <p:nvPr/>
                </p:nvSpPr>
                <p:spPr bwMode="auto">
                  <a:xfrm>
                    <a:off x="4727" y="3162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7" y="7"/>
                        </a:lnTo>
                        <a:lnTo>
                          <a:pt x="73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8" y="16"/>
                        </a:lnTo>
                        <a:lnTo>
                          <a:pt x="8" y="29"/>
                        </a:lnTo>
                        <a:lnTo>
                          <a:pt x="3" y="43"/>
                        </a:lnTo>
                        <a:lnTo>
                          <a:pt x="0" y="57"/>
                        </a:lnTo>
                        <a:lnTo>
                          <a:pt x="3" y="72"/>
                        </a:lnTo>
                        <a:lnTo>
                          <a:pt x="8" y="86"/>
                        </a:lnTo>
                        <a:lnTo>
                          <a:pt x="18" y="97"/>
                        </a:lnTo>
                        <a:lnTo>
                          <a:pt x="29" y="107"/>
                        </a:lnTo>
                        <a:lnTo>
                          <a:pt x="43" y="112"/>
                        </a:lnTo>
                        <a:lnTo>
                          <a:pt x="58" y="115"/>
                        </a:lnTo>
                        <a:lnTo>
                          <a:pt x="73" y="112"/>
                        </a:lnTo>
                        <a:lnTo>
                          <a:pt x="87" y="107"/>
                        </a:lnTo>
                        <a:lnTo>
                          <a:pt x="99" y="97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44" name="Freeform 139"/>
                  <p:cNvSpPr>
                    <a:spLocks/>
                  </p:cNvSpPr>
                  <p:nvPr/>
                </p:nvSpPr>
                <p:spPr bwMode="auto">
                  <a:xfrm>
                    <a:off x="4562" y="3157"/>
                    <a:ext cx="38" cy="39"/>
                  </a:xfrm>
                  <a:custGeom>
                    <a:avLst/>
                    <a:gdLst>
                      <a:gd name="T0" fmla="*/ 4 w 114"/>
                      <a:gd name="T1" fmla="*/ 2 h 116"/>
                      <a:gd name="T2" fmla="*/ 4 w 114"/>
                      <a:gd name="T3" fmla="*/ 2 h 116"/>
                      <a:gd name="T4" fmla="*/ 4 w 114"/>
                      <a:gd name="T5" fmla="*/ 1 h 116"/>
                      <a:gd name="T6" fmla="*/ 4 w 114"/>
                      <a:gd name="T7" fmla="*/ 1 h 116"/>
                      <a:gd name="T8" fmla="*/ 3 w 114"/>
                      <a:gd name="T9" fmla="*/ 0 h 116"/>
                      <a:gd name="T10" fmla="*/ 3 w 114"/>
                      <a:gd name="T11" fmla="*/ 0 h 116"/>
                      <a:gd name="T12" fmla="*/ 2 w 114"/>
                      <a:gd name="T13" fmla="*/ 0 h 116"/>
                      <a:gd name="T14" fmla="*/ 2 w 114"/>
                      <a:gd name="T15" fmla="*/ 0 h 116"/>
                      <a:gd name="T16" fmla="*/ 1 w 114"/>
                      <a:gd name="T17" fmla="*/ 0 h 116"/>
                      <a:gd name="T18" fmla="*/ 1 w 114"/>
                      <a:gd name="T19" fmla="*/ 1 h 116"/>
                      <a:gd name="T20" fmla="*/ 0 w 114"/>
                      <a:gd name="T21" fmla="*/ 1 h 116"/>
                      <a:gd name="T22" fmla="*/ 0 w 114"/>
                      <a:gd name="T23" fmla="*/ 2 h 116"/>
                      <a:gd name="T24" fmla="*/ 0 w 114"/>
                      <a:gd name="T25" fmla="*/ 2 h 116"/>
                      <a:gd name="T26" fmla="*/ 0 w 114"/>
                      <a:gd name="T27" fmla="*/ 3 h 116"/>
                      <a:gd name="T28" fmla="*/ 0 w 114"/>
                      <a:gd name="T29" fmla="*/ 3 h 116"/>
                      <a:gd name="T30" fmla="*/ 1 w 114"/>
                      <a:gd name="T31" fmla="*/ 4 h 116"/>
                      <a:gd name="T32" fmla="*/ 1 w 114"/>
                      <a:gd name="T33" fmla="*/ 4 h 116"/>
                      <a:gd name="T34" fmla="*/ 2 w 114"/>
                      <a:gd name="T35" fmla="*/ 4 h 116"/>
                      <a:gd name="T36" fmla="*/ 2 w 114"/>
                      <a:gd name="T37" fmla="*/ 4 h 116"/>
                      <a:gd name="T38" fmla="*/ 3 w 114"/>
                      <a:gd name="T39" fmla="*/ 4 h 116"/>
                      <a:gd name="T40" fmla="*/ 3 w 114"/>
                      <a:gd name="T41" fmla="*/ 4 h 116"/>
                      <a:gd name="T42" fmla="*/ 4 w 114"/>
                      <a:gd name="T43" fmla="*/ 4 h 116"/>
                      <a:gd name="T44" fmla="*/ 4 w 114"/>
                      <a:gd name="T45" fmla="*/ 3 h 116"/>
                      <a:gd name="T46" fmla="*/ 4 w 114"/>
                      <a:gd name="T47" fmla="*/ 3 h 116"/>
                      <a:gd name="T48" fmla="*/ 4 w 114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4" h="116">
                        <a:moveTo>
                          <a:pt x="114" y="58"/>
                        </a:moveTo>
                        <a:lnTo>
                          <a:pt x="112" y="43"/>
                        </a:lnTo>
                        <a:lnTo>
                          <a:pt x="106" y="29"/>
                        </a:lnTo>
                        <a:lnTo>
                          <a:pt x="97" y="17"/>
                        </a:lnTo>
                        <a:lnTo>
                          <a:pt x="85" y="8"/>
                        </a:lnTo>
                        <a:lnTo>
                          <a:pt x="72" y="2"/>
                        </a:lnTo>
                        <a:lnTo>
                          <a:pt x="56" y="0"/>
                        </a:lnTo>
                        <a:lnTo>
                          <a:pt x="41" y="2"/>
                        </a:lnTo>
                        <a:lnTo>
                          <a:pt x="27" y="8"/>
                        </a:lnTo>
                        <a:lnTo>
                          <a:pt x="16" y="17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3"/>
                        </a:lnTo>
                        <a:lnTo>
                          <a:pt x="7" y="87"/>
                        </a:lnTo>
                        <a:lnTo>
                          <a:pt x="16" y="98"/>
                        </a:lnTo>
                        <a:lnTo>
                          <a:pt x="27" y="108"/>
                        </a:lnTo>
                        <a:lnTo>
                          <a:pt x="41" y="113"/>
                        </a:lnTo>
                        <a:lnTo>
                          <a:pt x="56" y="116"/>
                        </a:lnTo>
                        <a:lnTo>
                          <a:pt x="72" y="113"/>
                        </a:lnTo>
                        <a:lnTo>
                          <a:pt x="85" y="108"/>
                        </a:lnTo>
                        <a:lnTo>
                          <a:pt x="97" y="98"/>
                        </a:lnTo>
                        <a:lnTo>
                          <a:pt x="106" y="87"/>
                        </a:lnTo>
                        <a:lnTo>
                          <a:pt x="112" y="73"/>
                        </a:lnTo>
                        <a:lnTo>
                          <a:pt x="114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45" name="Freeform 140"/>
                  <p:cNvSpPr>
                    <a:spLocks/>
                  </p:cNvSpPr>
                  <p:nvPr/>
                </p:nvSpPr>
                <p:spPr bwMode="auto">
                  <a:xfrm>
                    <a:off x="4502" y="3069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2" y="43"/>
                        </a:lnTo>
                        <a:lnTo>
                          <a:pt x="106" y="29"/>
                        </a:lnTo>
                        <a:lnTo>
                          <a:pt x="97" y="17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7" y="0"/>
                        </a:lnTo>
                        <a:lnTo>
                          <a:pt x="41" y="2"/>
                        </a:lnTo>
                        <a:lnTo>
                          <a:pt x="27" y="8"/>
                        </a:lnTo>
                        <a:lnTo>
                          <a:pt x="16" y="17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9"/>
                        </a:lnTo>
                        <a:lnTo>
                          <a:pt x="27" y="108"/>
                        </a:lnTo>
                        <a:lnTo>
                          <a:pt x="41" y="114"/>
                        </a:lnTo>
                        <a:lnTo>
                          <a:pt x="57" y="115"/>
                        </a:lnTo>
                        <a:lnTo>
                          <a:pt x="72" y="114"/>
                        </a:lnTo>
                        <a:lnTo>
                          <a:pt x="86" y="108"/>
                        </a:lnTo>
                        <a:lnTo>
                          <a:pt x="97" y="99"/>
                        </a:lnTo>
                        <a:lnTo>
                          <a:pt x="106" y="86"/>
                        </a:lnTo>
                        <a:lnTo>
                          <a:pt x="112" y="72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46" name="Freeform 141"/>
                  <p:cNvSpPr>
                    <a:spLocks/>
                  </p:cNvSpPr>
                  <p:nvPr/>
                </p:nvSpPr>
                <p:spPr bwMode="auto">
                  <a:xfrm>
                    <a:off x="4418" y="3052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2" y="42"/>
                        </a:lnTo>
                        <a:lnTo>
                          <a:pt x="107" y="28"/>
                        </a:lnTo>
                        <a:lnTo>
                          <a:pt x="97" y="16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7" y="0"/>
                        </a:lnTo>
                        <a:lnTo>
                          <a:pt x="42" y="1"/>
                        </a:lnTo>
                        <a:lnTo>
                          <a:pt x="28" y="7"/>
                        </a:lnTo>
                        <a:lnTo>
                          <a:pt x="16" y="16"/>
                        </a:lnTo>
                        <a:lnTo>
                          <a:pt x="7" y="28"/>
                        </a:lnTo>
                        <a:lnTo>
                          <a:pt x="1" y="42"/>
                        </a:lnTo>
                        <a:lnTo>
                          <a:pt x="0" y="57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7"/>
                        </a:lnTo>
                        <a:lnTo>
                          <a:pt x="28" y="107"/>
                        </a:lnTo>
                        <a:lnTo>
                          <a:pt x="42" y="113"/>
                        </a:lnTo>
                        <a:lnTo>
                          <a:pt x="57" y="115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7" y="97"/>
                        </a:lnTo>
                        <a:lnTo>
                          <a:pt x="107" y="86"/>
                        </a:lnTo>
                        <a:lnTo>
                          <a:pt x="112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47" name="Freeform 142"/>
                  <p:cNvSpPr>
                    <a:spLocks/>
                  </p:cNvSpPr>
                  <p:nvPr/>
                </p:nvSpPr>
                <p:spPr bwMode="auto">
                  <a:xfrm>
                    <a:off x="4341" y="3061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6"/>
                      <a:gd name="T2" fmla="*/ 4 w 115"/>
                      <a:gd name="T3" fmla="*/ 2 h 116"/>
                      <a:gd name="T4" fmla="*/ 4 w 115"/>
                      <a:gd name="T5" fmla="*/ 1 h 116"/>
                      <a:gd name="T6" fmla="*/ 4 w 115"/>
                      <a:gd name="T7" fmla="*/ 1 h 116"/>
                      <a:gd name="T8" fmla="*/ 3 w 115"/>
                      <a:gd name="T9" fmla="*/ 0 h 116"/>
                      <a:gd name="T10" fmla="*/ 3 w 115"/>
                      <a:gd name="T11" fmla="*/ 0 h 116"/>
                      <a:gd name="T12" fmla="*/ 2 w 115"/>
                      <a:gd name="T13" fmla="*/ 0 h 116"/>
                      <a:gd name="T14" fmla="*/ 2 w 115"/>
                      <a:gd name="T15" fmla="*/ 0 h 116"/>
                      <a:gd name="T16" fmla="*/ 1 w 115"/>
                      <a:gd name="T17" fmla="*/ 0 h 116"/>
                      <a:gd name="T18" fmla="*/ 1 w 115"/>
                      <a:gd name="T19" fmla="*/ 1 h 116"/>
                      <a:gd name="T20" fmla="*/ 0 w 115"/>
                      <a:gd name="T21" fmla="*/ 1 h 116"/>
                      <a:gd name="T22" fmla="*/ 0 w 115"/>
                      <a:gd name="T23" fmla="*/ 2 h 116"/>
                      <a:gd name="T24" fmla="*/ 0 w 115"/>
                      <a:gd name="T25" fmla="*/ 2 h 116"/>
                      <a:gd name="T26" fmla="*/ 0 w 115"/>
                      <a:gd name="T27" fmla="*/ 3 h 116"/>
                      <a:gd name="T28" fmla="*/ 0 w 115"/>
                      <a:gd name="T29" fmla="*/ 3 h 116"/>
                      <a:gd name="T30" fmla="*/ 1 w 115"/>
                      <a:gd name="T31" fmla="*/ 4 h 116"/>
                      <a:gd name="T32" fmla="*/ 1 w 115"/>
                      <a:gd name="T33" fmla="*/ 4 h 116"/>
                      <a:gd name="T34" fmla="*/ 2 w 115"/>
                      <a:gd name="T35" fmla="*/ 4 h 116"/>
                      <a:gd name="T36" fmla="*/ 2 w 115"/>
                      <a:gd name="T37" fmla="*/ 4 h 116"/>
                      <a:gd name="T38" fmla="*/ 3 w 115"/>
                      <a:gd name="T39" fmla="*/ 4 h 116"/>
                      <a:gd name="T40" fmla="*/ 3 w 115"/>
                      <a:gd name="T41" fmla="*/ 4 h 116"/>
                      <a:gd name="T42" fmla="*/ 4 w 115"/>
                      <a:gd name="T43" fmla="*/ 4 h 116"/>
                      <a:gd name="T44" fmla="*/ 4 w 115"/>
                      <a:gd name="T45" fmla="*/ 3 h 116"/>
                      <a:gd name="T46" fmla="*/ 4 w 115"/>
                      <a:gd name="T47" fmla="*/ 3 h 116"/>
                      <a:gd name="T48" fmla="*/ 4 w 115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6">
                        <a:moveTo>
                          <a:pt x="115" y="58"/>
                        </a:moveTo>
                        <a:lnTo>
                          <a:pt x="113" y="43"/>
                        </a:lnTo>
                        <a:lnTo>
                          <a:pt x="108" y="29"/>
                        </a:lnTo>
                        <a:lnTo>
                          <a:pt x="98" y="17"/>
                        </a:lnTo>
                        <a:lnTo>
                          <a:pt x="87" y="8"/>
                        </a:lnTo>
                        <a:lnTo>
                          <a:pt x="73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7" y="17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3"/>
                        </a:lnTo>
                        <a:lnTo>
                          <a:pt x="8" y="87"/>
                        </a:lnTo>
                        <a:lnTo>
                          <a:pt x="17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6"/>
                        </a:lnTo>
                        <a:lnTo>
                          <a:pt x="73" y="114"/>
                        </a:lnTo>
                        <a:lnTo>
                          <a:pt x="87" y="108"/>
                        </a:lnTo>
                        <a:lnTo>
                          <a:pt x="98" y="99"/>
                        </a:lnTo>
                        <a:lnTo>
                          <a:pt x="108" y="87"/>
                        </a:lnTo>
                        <a:lnTo>
                          <a:pt x="113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48" name="Freeform 143"/>
                  <p:cNvSpPr>
                    <a:spLocks/>
                  </p:cNvSpPr>
                  <p:nvPr/>
                </p:nvSpPr>
                <p:spPr bwMode="auto">
                  <a:xfrm>
                    <a:off x="4374" y="2994"/>
                    <a:ext cx="39" cy="39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3" y="43"/>
                        </a:lnTo>
                        <a:lnTo>
                          <a:pt x="108" y="29"/>
                        </a:lnTo>
                        <a:lnTo>
                          <a:pt x="98" y="17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7" y="17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7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8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8" y="115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8" y="98"/>
                        </a:lnTo>
                        <a:lnTo>
                          <a:pt x="108" y="86"/>
                        </a:lnTo>
                        <a:lnTo>
                          <a:pt x="113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49" name="Freeform 144"/>
                  <p:cNvSpPr>
                    <a:spLocks/>
                  </p:cNvSpPr>
                  <p:nvPr/>
                </p:nvSpPr>
                <p:spPr bwMode="auto">
                  <a:xfrm>
                    <a:off x="4418" y="2915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6"/>
                      <a:gd name="T2" fmla="*/ 4 w 115"/>
                      <a:gd name="T3" fmla="*/ 2 h 116"/>
                      <a:gd name="T4" fmla="*/ 4 w 115"/>
                      <a:gd name="T5" fmla="*/ 1 h 116"/>
                      <a:gd name="T6" fmla="*/ 4 w 115"/>
                      <a:gd name="T7" fmla="*/ 1 h 116"/>
                      <a:gd name="T8" fmla="*/ 3 w 115"/>
                      <a:gd name="T9" fmla="*/ 0 h 116"/>
                      <a:gd name="T10" fmla="*/ 3 w 115"/>
                      <a:gd name="T11" fmla="*/ 0 h 116"/>
                      <a:gd name="T12" fmla="*/ 2 w 115"/>
                      <a:gd name="T13" fmla="*/ 0 h 116"/>
                      <a:gd name="T14" fmla="*/ 2 w 115"/>
                      <a:gd name="T15" fmla="*/ 0 h 116"/>
                      <a:gd name="T16" fmla="*/ 1 w 115"/>
                      <a:gd name="T17" fmla="*/ 0 h 116"/>
                      <a:gd name="T18" fmla="*/ 1 w 115"/>
                      <a:gd name="T19" fmla="*/ 1 h 116"/>
                      <a:gd name="T20" fmla="*/ 0 w 115"/>
                      <a:gd name="T21" fmla="*/ 1 h 116"/>
                      <a:gd name="T22" fmla="*/ 0 w 115"/>
                      <a:gd name="T23" fmla="*/ 2 h 116"/>
                      <a:gd name="T24" fmla="*/ 0 w 115"/>
                      <a:gd name="T25" fmla="*/ 2 h 116"/>
                      <a:gd name="T26" fmla="*/ 0 w 115"/>
                      <a:gd name="T27" fmla="*/ 3 h 116"/>
                      <a:gd name="T28" fmla="*/ 0 w 115"/>
                      <a:gd name="T29" fmla="*/ 3 h 116"/>
                      <a:gd name="T30" fmla="*/ 1 w 115"/>
                      <a:gd name="T31" fmla="*/ 4 h 116"/>
                      <a:gd name="T32" fmla="*/ 1 w 115"/>
                      <a:gd name="T33" fmla="*/ 4 h 116"/>
                      <a:gd name="T34" fmla="*/ 2 w 115"/>
                      <a:gd name="T35" fmla="*/ 4 h 116"/>
                      <a:gd name="T36" fmla="*/ 2 w 115"/>
                      <a:gd name="T37" fmla="*/ 4 h 116"/>
                      <a:gd name="T38" fmla="*/ 3 w 115"/>
                      <a:gd name="T39" fmla="*/ 4 h 116"/>
                      <a:gd name="T40" fmla="*/ 3 w 115"/>
                      <a:gd name="T41" fmla="*/ 4 h 116"/>
                      <a:gd name="T42" fmla="*/ 4 w 115"/>
                      <a:gd name="T43" fmla="*/ 4 h 116"/>
                      <a:gd name="T44" fmla="*/ 4 w 115"/>
                      <a:gd name="T45" fmla="*/ 3 h 116"/>
                      <a:gd name="T46" fmla="*/ 4 w 115"/>
                      <a:gd name="T47" fmla="*/ 3 h 116"/>
                      <a:gd name="T48" fmla="*/ 4 w 115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6">
                        <a:moveTo>
                          <a:pt x="115" y="58"/>
                        </a:moveTo>
                        <a:lnTo>
                          <a:pt x="112" y="43"/>
                        </a:lnTo>
                        <a:lnTo>
                          <a:pt x="107" y="29"/>
                        </a:lnTo>
                        <a:lnTo>
                          <a:pt x="97" y="18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7" y="0"/>
                        </a:lnTo>
                        <a:lnTo>
                          <a:pt x="42" y="2"/>
                        </a:lnTo>
                        <a:lnTo>
                          <a:pt x="28" y="8"/>
                        </a:lnTo>
                        <a:lnTo>
                          <a:pt x="16" y="18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3"/>
                        </a:lnTo>
                        <a:lnTo>
                          <a:pt x="7" y="87"/>
                        </a:lnTo>
                        <a:lnTo>
                          <a:pt x="16" y="99"/>
                        </a:lnTo>
                        <a:lnTo>
                          <a:pt x="28" y="108"/>
                        </a:lnTo>
                        <a:lnTo>
                          <a:pt x="42" y="114"/>
                        </a:lnTo>
                        <a:lnTo>
                          <a:pt x="57" y="116"/>
                        </a:lnTo>
                        <a:lnTo>
                          <a:pt x="72" y="114"/>
                        </a:lnTo>
                        <a:lnTo>
                          <a:pt x="86" y="108"/>
                        </a:lnTo>
                        <a:lnTo>
                          <a:pt x="97" y="99"/>
                        </a:lnTo>
                        <a:lnTo>
                          <a:pt x="107" y="87"/>
                        </a:lnTo>
                        <a:lnTo>
                          <a:pt x="112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50" name="Freeform 145"/>
                  <p:cNvSpPr>
                    <a:spLocks/>
                  </p:cNvSpPr>
                  <p:nvPr/>
                </p:nvSpPr>
                <p:spPr bwMode="auto">
                  <a:xfrm>
                    <a:off x="4432" y="2836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2" y="43"/>
                        </a:lnTo>
                        <a:lnTo>
                          <a:pt x="106" y="29"/>
                        </a:lnTo>
                        <a:lnTo>
                          <a:pt x="97" y="17"/>
                        </a:lnTo>
                        <a:lnTo>
                          <a:pt x="86" y="7"/>
                        </a:lnTo>
                        <a:lnTo>
                          <a:pt x="72" y="2"/>
                        </a:lnTo>
                        <a:lnTo>
                          <a:pt x="57" y="0"/>
                        </a:lnTo>
                        <a:lnTo>
                          <a:pt x="43" y="2"/>
                        </a:lnTo>
                        <a:lnTo>
                          <a:pt x="29" y="7"/>
                        </a:lnTo>
                        <a:lnTo>
                          <a:pt x="16" y="17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7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8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7" y="115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7" y="98"/>
                        </a:lnTo>
                        <a:lnTo>
                          <a:pt x="106" y="86"/>
                        </a:lnTo>
                        <a:lnTo>
                          <a:pt x="112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51" name="Freeform 146"/>
                  <p:cNvSpPr>
                    <a:spLocks/>
                  </p:cNvSpPr>
                  <p:nvPr/>
                </p:nvSpPr>
                <p:spPr bwMode="auto">
                  <a:xfrm>
                    <a:off x="4504" y="2973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2" y="43"/>
                        </a:lnTo>
                        <a:lnTo>
                          <a:pt x="106" y="29"/>
                        </a:lnTo>
                        <a:lnTo>
                          <a:pt x="97" y="18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6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6" y="18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3"/>
                        </a:lnTo>
                        <a:lnTo>
                          <a:pt x="7" y="87"/>
                        </a:lnTo>
                        <a:lnTo>
                          <a:pt x="16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6" y="115"/>
                        </a:lnTo>
                        <a:lnTo>
                          <a:pt x="72" y="114"/>
                        </a:lnTo>
                        <a:lnTo>
                          <a:pt x="86" y="108"/>
                        </a:lnTo>
                        <a:lnTo>
                          <a:pt x="97" y="99"/>
                        </a:lnTo>
                        <a:lnTo>
                          <a:pt x="106" y="87"/>
                        </a:lnTo>
                        <a:lnTo>
                          <a:pt x="112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52" name="Freeform 147"/>
                  <p:cNvSpPr>
                    <a:spLocks/>
                  </p:cNvSpPr>
                  <p:nvPr/>
                </p:nvSpPr>
                <p:spPr bwMode="auto">
                  <a:xfrm>
                    <a:off x="4574" y="2951"/>
                    <a:ext cx="38" cy="39"/>
                  </a:xfrm>
                  <a:custGeom>
                    <a:avLst/>
                    <a:gdLst>
                      <a:gd name="T0" fmla="*/ 4 w 114"/>
                      <a:gd name="T1" fmla="*/ 2 h 116"/>
                      <a:gd name="T2" fmla="*/ 4 w 114"/>
                      <a:gd name="T3" fmla="*/ 2 h 116"/>
                      <a:gd name="T4" fmla="*/ 4 w 114"/>
                      <a:gd name="T5" fmla="*/ 1 h 116"/>
                      <a:gd name="T6" fmla="*/ 4 w 114"/>
                      <a:gd name="T7" fmla="*/ 1 h 116"/>
                      <a:gd name="T8" fmla="*/ 3 w 114"/>
                      <a:gd name="T9" fmla="*/ 0 h 116"/>
                      <a:gd name="T10" fmla="*/ 3 w 114"/>
                      <a:gd name="T11" fmla="*/ 0 h 116"/>
                      <a:gd name="T12" fmla="*/ 2 w 114"/>
                      <a:gd name="T13" fmla="*/ 0 h 116"/>
                      <a:gd name="T14" fmla="*/ 2 w 114"/>
                      <a:gd name="T15" fmla="*/ 0 h 116"/>
                      <a:gd name="T16" fmla="*/ 1 w 114"/>
                      <a:gd name="T17" fmla="*/ 0 h 116"/>
                      <a:gd name="T18" fmla="*/ 1 w 114"/>
                      <a:gd name="T19" fmla="*/ 1 h 116"/>
                      <a:gd name="T20" fmla="*/ 0 w 114"/>
                      <a:gd name="T21" fmla="*/ 1 h 116"/>
                      <a:gd name="T22" fmla="*/ 0 w 114"/>
                      <a:gd name="T23" fmla="*/ 2 h 116"/>
                      <a:gd name="T24" fmla="*/ 0 w 114"/>
                      <a:gd name="T25" fmla="*/ 2 h 116"/>
                      <a:gd name="T26" fmla="*/ 0 w 114"/>
                      <a:gd name="T27" fmla="*/ 3 h 116"/>
                      <a:gd name="T28" fmla="*/ 0 w 114"/>
                      <a:gd name="T29" fmla="*/ 3 h 116"/>
                      <a:gd name="T30" fmla="*/ 1 w 114"/>
                      <a:gd name="T31" fmla="*/ 4 h 116"/>
                      <a:gd name="T32" fmla="*/ 1 w 114"/>
                      <a:gd name="T33" fmla="*/ 4 h 116"/>
                      <a:gd name="T34" fmla="*/ 2 w 114"/>
                      <a:gd name="T35" fmla="*/ 4 h 116"/>
                      <a:gd name="T36" fmla="*/ 2 w 114"/>
                      <a:gd name="T37" fmla="*/ 4 h 116"/>
                      <a:gd name="T38" fmla="*/ 3 w 114"/>
                      <a:gd name="T39" fmla="*/ 4 h 116"/>
                      <a:gd name="T40" fmla="*/ 3 w 114"/>
                      <a:gd name="T41" fmla="*/ 4 h 116"/>
                      <a:gd name="T42" fmla="*/ 4 w 114"/>
                      <a:gd name="T43" fmla="*/ 4 h 116"/>
                      <a:gd name="T44" fmla="*/ 4 w 114"/>
                      <a:gd name="T45" fmla="*/ 3 h 116"/>
                      <a:gd name="T46" fmla="*/ 4 w 114"/>
                      <a:gd name="T47" fmla="*/ 3 h 116"/>
                      <a:gd name="T48" fmla="*/ 4 w 114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4" h="116">
                        <a:moveTo>
                          <a:pt x="114" y="58"/>
                        </a:moveTo>
                        <a:lnTo>
                          <a:pt x="112" y="43"/>
                        </a:lnTo>
                        <a:lnTo>
                          <a:pt x="106" y="29"/>
                        </a:lnTo>
                        <a:lnTo>
                          <a:pt x="97" y="18"/>
                        </a:lnTo>
                        <a:lnTo>
                          <a:pt x="85" y="8"/>
                        </a:lnTo>
                        <a:lnTo>
                          <a:pt x="72" y="2"/>
                        </a:lnTo>
                        <a:lnTo>
                          <a:pt x="56" y="0"/>
                        </a:lnTo>
                        <a:lnTo>
                          <a:pt x="41" y="2"/>
                        </a:lnTo>
                        <a:lnTo>
                          <a:pt x="27" y="8"/>
                        </a:lnTo>
                        <a:lnTo>
                          <a:pt x="16" y="18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3"/>
                        </a:lnTo>
                        <a:lnTo>
                          <a:pt x="7" y="87"/>
                        </a:lnTo>
                        <a:lnTo>
                          <a:pt x="16" y="99"/>
                        </a:lnTo>
                        <a:lnTo>
                          <a:pt x="27" y="108"/>
                        </a:lnTo>
                        <a:lnTo>
                          <a:pt x="41" y="114"/>
                        </a:lnTo>
                        <a:lnTo>
                          <a:pt x="56" y="116"/>
                        </a:lnTo>
                        <a:lnTo>
                          <a:pt x="72" y="114"/>
                        </a:lnTo>
                        <a:lnTo>
                          <a:pt x="85" y="108"/>
                        </a:lnTo>
                        <a:lnTo>
                          <a:pt x="97" y="99"/>
                        </a:lnTo>
                        <a:lnTo>
                          <a:pt x="106" y="87"/>
                        </a:lnTo>
                        <a:lnTo>
                          <a:pt x="112" y="73"/>
                        </a:lnTo>
                        <a:lnTo>
                          <a:pt x="114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53" name="Freeform 148"/>
                  <p:cNvSpPr>
                    <a:spLocks/>
                  </p:cNvSpPr>
                  <p:nvPr/>
                </p:nvSpPr>
                <p:spPr bwMode="auto">
                  <a:xfrm>
                    <a:off x="4578" y="3023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7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9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8" y="17"/>
                        </a:lnTo>
                        <a:lnTo>
                          <a:pt x="9" y="29"/>
                        </a:lnTo>
                        <a:lnTo>
                          <a:pt x="3" y="43"/>
                        </a:lnTo>
                        <a:lnTo>
                          <a:pt x="0" y="58"/>
                        </a:lnTo>
                        <a:lnTo>
                          <a:pt x="3" y="73"/>
                        </a:lnTo>
                        <a:lnTo>
                          <a:pt x="9" y="87"/>
                        </a:lnTo>
                        <a:lnTo>
                          <a:pt x="18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9" y="115"/>
                        </a:lnTo>
                        <a:lnTo>
                          <a:pt x="72" y="114"/>
                        </a:lnTo>
                        <a:lnTo>
                          <a:pt x="86" y="108"/>
                        </a:lnTo>
                        <a:lnTo>
                          <a:pt x="99" y="99"/>
                        </a:lnTo>
                        <a:lnTo>
                          <a:pt x="108" y="87"/>
                        </a:lnTo>
                        <a:lnTo>
                          <a:pt x="114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54" name="Freeform 149"/>
                  <p:cNvSpPr>
                    <a:spLocks/>
                  </p:cNvSpPr>
                  <p:nvPr/>
                </p:nvSpPr>
                <p:spPr bwMode="auto">
                  <a:xfrm>
                    <a:off x="4626" y="3078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8" y="16"/>
                        </a:lnTo>
                        <a:lnTo>
                          <a:pt x="9" y="29"/>
                        </a:lnTo>
                        <a:lnTo>
                          <a:pt x="3" y="43"/>
                        </a:lnTo>
                        <a:lnTo>
                          <a:pt x="0" y="57"/>
                        </a:lnTo>
                        <a:lnTo>
                          <a:pt x="3" y="72"/>
                        </a:lnTo>
                        <a:lnTo>
                          <a:pt x="9" y="86"/>
                        </a:lnTo>
                        <a:lnTo>
                          <a:pt x="18" y="97"/>
                        </a:lnTo>
                        <a:lnTo>
                          <a:pt x="29" y="107"/>
                        </a:lnTo>
                        <a:lnTo>
                          <a:pt x="43" y="112"/>
                        </a:lnTo>
                        <a:lnTo>
                          <a:pt x="58" y="115"/>
                        </a:lnTo>
                        <a:lnTo>
                          <a:pt x="72" y="112"/>
                        </a:lnTo>
                        <a:lnTo>
                          <a:pt x="86" y="107"/>
                        </a:lnTo>
                        <a:lnTo>
                          <a:pt x="99" y="97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55" name="Freeform 150"/>
                  <p:cNvSpPr>
                    <a:spLocks/>
                  </p:cNvSpPr>
                  <p:nvPr/>
                </p:nvSpPr>
                <p:spPr bwMode="auto">
                  <a:xfrm>
                    <a:off x="4655" y="2968"/>
                    <a:ext cx="38" cy="38"/>
                  </a:xfrm>
                  <a:custGeom>
                    <a:avLst/>
                    <a:gdLst>
                      <a:gd name="T0" fmla="*/ 4 w 116"/>
                      <a:gd name="T1" fmla="*/ 2 h 115"/>
                      <a:gd name="T2" fmla="*/ 4 w 116"/>
                      <a:gd name="T3" fmla="*/ 2 h 115"/>
                      <a:gd name="T4" fmla="*/ 4 w 116"/>
                      <a:gd name="T5" fmla="*/ 1 h 115"/>
                      <a:gd name="T6" fmla="*/ 3 w 116"/>
                      <a:gd name="T7" fmla="*/ 1 h 115"/>
                      <a:gd name="T8" fmla="*/ 3 w 116"/>
                      <a:gd name="T9" fmla="*/ 0 h 115"/>
                      <a:gd name="T10" fmla="*/ 3 w 116"/>
                      <a:gd name="T11" fmla="*/ 0 h 115"/>
                      <a:gd name="T12" fmla="*/ 2 w 116"/>
                      <a:gd name="T13" fmla="*/ 0 h 115"/>
                      <a:gd name="T14" fmla="*/ 2 w 116"/>
                      <a:gd name="T15" fmla="*/ 0 h 115"/>
                      <a:gd name="T16" fmla="*/ 1 w 116"/>
                      <a:gd name="T17" fmla="*/ 0 h 115"/>
                      <a:gd name="T18" fmla="*/ 1 w 116"/>
                      <a:gd name="T19" fmla="*/ 1 h 115"/>
                      <a:gd name="T20" fmla="*/ 0 w 116"/>
                      <a:gd name="T21" fmla="*/ 1 h 115"/>
                      <a:gd name="T22" fmla="*/ 0 w 116"/>
                      <a:gd name="T23" fmla="*/ 2 h 115"/>
                      <a:gd name="T24" fmla="*/ 0 w 116"/>
                      <a:gd name="T25" fmla="*/ 2 h 115"/>
                      <a:gd name="T26" fmla="*/ 0 w 116"/>
                      <a:gd name="T27" fmla="*/ 3 h 115"/>
                      <a:gd name="T28" fmla="*/ 0 w 116"/>
                      <a:gd name="T29" fmla="*/ 3 h 115"/>
                      <a:gd name="T30" fmla="*/ 1 w 116"/>
                      <a:gd name="T31" fmla="*/ 4 h 115"/>
                      <a:gd name="T32" fmla="*/ 1 w 116"/>
                      <a:gd name="T33" fmla="*/ 4 h 115"/>
                      <a:gd name="T34" fmla="*/ 2 w 116"/>
                      <a:gd name="T35" fmla="*/ 4 h 115"/>
                      <a:gd name="T36" fmla="*/ 2 w 116"/>
                      <a:gd name="T37" fmla="*/ 4 h 115"/>
                      <a:gd name="T38" fmla="*/ 3 w 116"/>
                      <a:gd name="T39" fmla="*/ 4 h 115"/>
                      <a:gd name="T40" fmla="*/ 3 w 116"/>
                      <a:gd name="T41" fmla="*/ 4 h 115"/>
                      <a:gd name="T42" fmla="*/ 3 w 116"/>
                      <a:gd name="T43" fmla="*/ 4 h 115"/>
                      <a:gd name="T44" fmla="*/ 4 w 116"/>
                      <a:gd name="T45" fmla="*/ 3 h 115"/>
                      <a:gd name="T46" fmla="*/ 4 w 116"/>
                      <a:gd name="T47" fmla="*/ 3 h 115"/>
                      <a:gd name="T48" fmla="*/ 4 w 116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6" h="115">
                        <a:moveTo>
                          <a:pt x="116" y="57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7" y="7"/>
                        </a:lnTo>
                        <a:lnTo>
                          <a:pt x="73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8" y="16"/>
                        </a:lnTo>
                        <a:lnTo>
                          <a:pt x="8" y="29"/>
                        </a:lnTo>
                        <a:lnTo>
                          <a:pt x="3" y="43"/>
                        </a:lnTo>
                        <a:lnTo>
                          <a:pt x="0" y="57"/>
                        </a:lnTo>
                        <a:lnTo>
                          <a:pt x="3" y="72"/>
                        </a:lnTo>
                        <a:lnTo>
                          <a:pt x="8" y="86"/>
                        </a:lnTo>
                        <a:lnTo>
                          <a:pt x="18" y="98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8" y="115"/>
                        </a:lnTo>
                        <a:lnTo>
                          <a:pt x="73" y="113"/>
                        </a:lnTo>
                        <a:lnTo>
                          <a:pt x="87" y="107"/>
                        </a:lnTo>
                        <a:lnTo>
                          <a:pt x="99" y="98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6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56" name="Freeform 151"/>
                  <p:cNvSpPr>
                    <a:spLocks/>
                  </p:cNvSpPr>
                  <p:nvPr/>
                </p:nvSpPr>
                <p:spPr bwMode="auto">
                  <a:xfrm>
                    <a:off x="4715" y="3054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7" y="7"/>
                        </a:lnTo>
                        <a:lnTo>
                          <a:pt x="73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8" y="16"/>
                        </a:lnTo>
                        <a:lnTo>
                          <a:pt x="8" y="29"/>
                        </a:lnTo>
                        <a:lnTo>
                          <a:pt x="3" y="43"/>
                        </a:lnTo>
                        <a:lnTo>
                          <a:pt x="0" y="57"/>
                        </a:lnTo>
                        <a:lnTo>
                          <a:pt x="3" y="72"/>
                        </a:lnTo>
                        <a:lnTo>
                          <a:pt x="8" y="86"/>
                        </a:lnTo>
                        <a:lnTo>
                          <a:pt x="18" y="97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8" y="115"/>
                        </a:lnTo>
                        <a:lnTo>
                          <a:pt x="73" y="113"/>
                        </a:lnTo>
                        <a:lnTo>
                          <a:pt x="87" y="107"/>
                        </a:lnTo>
                        <a:lnTo>
                          <a:pt x="99" y="97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57" name="Freeform 152"/>
                  <p:cNvSpPr>
                    <a:spLocks/>
                  </p:cNvSpPr>
                  <p:nvPr/>
                </p:nvSpPr>
                <p:spPr bwMode="auto">
                  <a:xfrm>
                    <a:off x="4741" y="2954"/>
                    <a:ext cx="39" cy="38"/>
                  </a:xfrm>
                  <a:custGeom>
                    <a:avLst/>
                    <a:gdLst>
                      <a:gd name="T0" fmla="*/ 4 w 116"/>
                      <a:gd name="T1" fmla="*/ 2 h 115"/>
                      <a:gd name="T2" fmla="*/ 4 w 116"/>
                      <a:gd name="T3" fmla="*/ 2 h 115"/>
                      <a:gd name="T4" fmla="*/ 4 w 116"/>
                      <a:gd name="T5" fmla="*/ 1 h 115"/>
                      <a:gd name="T6" fmla="*/ 4 w 116"/>
                      <a:gd name="T7" fmla="*/ 1 h 115"/>
                      <a:gd name="T8" fmla="*/ 3 w 116"/>
                      <a:gd name="T9" fmla="*/ 0 h 115"/>
                      <a:gd name="T10" fmla="*/ 3 w 116"/>
                      <a:gd name="T11" fmla="*/ 0 h 115"/>
                      <a:gd name="T12" fmla="*/ 2 w 116"/>
                      <a:gd name="T13" fmla="*/ 0 h 115"/>
                      <a:gd name="T14" fmla="*/ 2 w 116"/>
                      <a:gd name="T15" fmla="*/ 0 h 115"/>
                      <a:gd name="T16" fmla="*/ 1 w 116"/>
                      <a:gd name="T17" fmla="*/ 0 h 115"/>
                      <a:gd name="T18" fmla="*/ 1 w 116"/>
                      <a:gd name="T19" fmla="*/ 1 h 115"/>
                      <a:gd name="T20" fmla="*/ 0 w 116"/>
                      <a:gd name="T21" fmla="*/ 1 h 115"/>
                      <a:gd name="T22" fmla="*/ 0 w 116"/>
                      <a:gd name="T23" fmla="*/ 2 h 115"/>
                      <a:gd name="T24" fmla="*/ 0 w 116"/>
                      <a:gd name="T25" fmla="*/ 2 h 115"/>
                      <a:gd name="T26" fmla="*/ 0 w 116"/>
                      <a:gd name="T27" fmla="*/ 3 h 115"/>
                      <a:gd name="T28" fmla="*/ 0 w 116"/>
                      <a:gd name="T29" fmla="*/ 3 h 115"/>
                      <a:gd name="T30" fmla="*/ 1 w 116"/>
                      <a:gd name="T31" fmla="*/ 4 h 115"/>
                      <a:gd name="T32" fmla="*/ 1 w 116"/>
                      <a:gd name="T33" fmla="*/ 4 h 115"/>
                      <a:gd name="T34" fmla="*/ 2 w 116"/>
                      <a:gd name="T35" fmla="*/ 4 h 115"/>
                      <a:gd name="T36" fmla="*/ 2 w 116"/>
                      <a:gd name="T37" fmla="*/ 4 h 115"/>
                      <a:gd name="T38" fmla="*/ 3 w 116"/>
                      <a:gd name="T39" fmla="*/ 4 h 115"/>
                      <a:gd name="T40" fmla="*/ 3 w 116"/>
                      <a:gd name="T41" fmla="*/ 4 h 115"/>
                      <a:gd name="T42" fmla="*/ 4 w 116"/>
                      <a:gd name="T43" fmla="*/ 4 h 115"/>
                      <a:gd name="T44" fmla="*/ 4 w 116"/>
                      <a:gd name="T45" fmla="*/ 3 h 115"/>
                      <a:gd name="T46" fmla="*/ 4 w 116"/>
                      <a:gd name="T47" fmla="*/ 3 h 115"/>
                      <a:gd name="T48" fmla="*/ 4 w 116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6" h="115">
                        <a:moveTo>
                          <a:pt x="116" y="57"/>
                        </a:moveTo>
                        <a:lnTo>
                          <a:pt x="114" y="42"/>
                        </a:lnTo>
                        <a:lnTo>
                          <a:pt x="108" y="28"/>
                        </a:lnTo>
                        <a:lnTo>
                          <a:pt x="99" y="16"/>
                        </a:lnTo>
                        <a:lnTo>
                          <a:pt x="87" y="7"/>
                        </a:lnTo>
                        <a:lnTo>
                          <a:pt x="73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8" y="16"/>
                        </a:lnTo>
                        <a:lnTo>
                          <a:pt x="8" y="28"/>
                        </a:lnTo>
                        <a:lnTo>
                          <a:pt x="3" y="42"/>
                        </a:lnTo>
                        <a:lnTo>
                          <a:pt x="0" y="57"/>
                        </a:lnTo>
                        <a:lnTo>
                          <a:pt x="3" y="72"/>
                        </a:lnTo>
                        <a:lnTo>
                          <a:pt x="8" y="86"/>
                        </a:lnTo>
                        <a:lnTo>
                          <a:pt x="18" y="98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8" y="115"/>
                        </a:lnTo>
                        <a:lnTo>
                          <a:pt x="73" y="113"/>
                        </a:lnTo>
                        <a:lnTo>
                          <a:pt x="87" y="107"/>
                        </a:lnTo>
                        <a:lnTo>
                          <a:pt x="99" y="98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6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58" name="Freeform 153"/>
                  <p:cNvSpPr>
                    <a:spLocks/>
                  </p:cNvSpPr>
                  <p:nvPr/>
                </p:nvSpPr>
                <p:spPr bwMode="auto">
                  <a:xfrm>
                    <a:off x="4756" y="2846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3" y="42"/>
                        </a:lnTo>
                        <a:lnTo>
                          <a:pt x="107" y="28"/>
                        </a:lnTo>
                        <a:lnTo>
                          <a:pt x="98" y="17"/>
                        </a:lnTo>
                        <a:lnTo>
                          <a:pt x="86" y="7"/>
                        </a:lnTo>
                        <a:lnTo>
                          <a:pt x="72" y="2"/>
                        </a:lnTo>
                        <a:lnTo>
                          <a:pt x="57" y="0"/>
                        </a:lnTo>
                        <a:lnTo>
                          <a:pt x="42" y="2"/>
                        </a:lnTo>
                        <a:lnTo>
                          <a:pt x="28" y="7"/>
                        </a:lnTo>
                        <a:lnTo>
                          <a:pt x="17" y="17"/>
                        </a:lnTo>
                        <a:lnTo>
                          <a:pt x="7" y="28"/>
                        </a:lnTo>
                        <a:lnTo>
                          <a:pt x="1" y="42"/>
                        </a:lnTo>
                        <a:lnTo>
                          <a:pt x="0" y="57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7" y="98"/>
                        </a:lnTo>
                        <a:lnTo>
                          <a:pt x="28" y="107"/>
                        </a:lnTo>
                        <a:lnTo>
                          <a:pt x="42" y="113"/>
                        </a:lnTo>
                        <a:lnTo>
                          <a:pt x="57" y="115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8" y="98"/>
                        </a:lnTo>
                        <a:lnTo>
                          <a:pt x="107" y="86"/>
                        </a:lnTo>
                        <a:lnTo>
                          <a:pt x="113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59" name="Freeform 154"/>
                  <p:cNvSpPr>
                    <a:spLocks/>
                  </p:cNvSpPr>
                  <p:nvPr/>
                </p:nvSpPr>
                <p:spPr bwMode="auto">
                  <a:xfrm>
                    <a:off x="4811" y="3021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7"/>
                        </a:lnTo>
                        <a:lnTo>
                          <a:pt x="87" y="8"/>
                        </a:lnTo>
                        <a:lnTo>
                          <a:pt x="73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8" y="17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8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5"/>
                        </a:lnTo>
                        <a:lnTo>
                          <a:pt x="73" y="114"/>
                        </a:lnTo>
                        <a:lnTo>
                          <a:pt x="87" y="108"/>
                        </a:lnTo>
                        <a:lnTo>
                          <a:pt x="99" y="99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60" name="Freeform 155"/>
                  <p:cNvSpPr>
                    <a:spLocks/>
                  </p:cNvSpPr>
                  <p:nvPr/>
                </p:nvSpPr>
                <p:spPr bwMode="auto">
                  <a:xfrm>
                    <a:off x="4799" y="3112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4" y="42"/>
                        </a:lnTo>
                        <a:lnTo>
                          <a:pt x="108" y="28"/>
                        </a:lnTo>
                        <a:lnTo>
                          <a:pt x="99" y="16"/>
                        </a:lnTo>
                        <a:lnTo>
                          <a:pt x="87" y="7"/>
                        </a:lnTo>
                        <a:lnTo>
                          <a:pt x="73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8" y="16"/>
                        </a:lnTo>
                        <a:lnTo>
                          <a:pt x="8" y="28"/>
                        </a:lnTo>
                        <a:lnTo>
                          <a:pt x="2" y="42"/>
                        </a:lnTo>
                        <a:lnTo>
                          <a:pt x="0" y="57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8" y="97"/>
                        </a:lnTo>
                        <a:lnTo>
                          <a:pt x="29" y="107"/>
                        </a:lnTo>
                        <a:lnTo>
                          <a:pt x="43" y="112"/>
                        </a:lnTo>
                        <a:lnTo>
                          <a:pt x="58" y="115"/>
                        </a:lnTo>
                        <a:lnTo>
                          <a:pt x="73" y="112"/>
                        </a:lnTo>
                        <a:lnTo>
                          <a:pt x="87" y="107"/>
                        </a:lnTo>
                        <a:lnTo>
                          <a:pt x="99" y="97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61" name="Freeform 156"/>
                  <p:cNvSpPr>
                    <a:spLocks/>
                  </p:cNvSpPr>
                  <p:nvPr/>
                </p:nvSpPr>
                <p:spPr bwMode="auto">
                  <a:xfrm>
                    <a:off x="4691" y="3215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4"/>
                      <a:gd name="T2" fmla="*/ 4 w 115"/>
                      <a:gd name="T3" fmla="*/ 2 h 114"/>
                      <a:gd name="T4" fmla="*/ 4 w 115"/>
                      <a:gd name="T5" fmla="*/ 1 h 114"/>
                      <a:gd name="T6" fmla="*/ 4 w 115"/>
                      <a:gd name="T7" fmla="*/ 1 h 114"/>
                      <a:gd name="T8" fmla="*/ 3 w 115"/>
                      <a:gd name="T9" fmla="*/ 0 h 114"/>
                      <a:gd name="T10" fmla="*/ 3 w 115"/>
                      <a:gd name="T11" fmla="*/ 0 h 114"/>
                      <a:gd name="T12" fmla="*/ 2 w 115"/>
                      <a:gd name="T13" fmla="*/ 0 h 114"/>
                      <a:gd name="T14" fmla="*/ 2 w 115"/>
                      <a:gd name="T15" fmla="*/ 0 h 114"/>
                      <a:gd name="T16" fmla="*/ 1 w 115"/>
                      <a:gd name="T17" fmla="*/ 0 h 114"/>
                      <a:gd name="T18" fmla="*/ 1 w 115"/>
                      <a:gd name="T19" fmla="*/ 1 h 114"/>
                      <a:gd name="T20" fmla="*/ 0 w 115"/>
                      <a:gd name="T21" fmla="*/ 1 h 114"/>
                      <a:gd name="T22" fmla="*/ 0 w 115"/>
                      <a:gd name="T23" fmla="*/ 2 h 114"/>
                      <a:gd name="T24" fmla="*/ 0 w 115"/>
                      <a:gd name="T25" fmla="*/ 2 h 114"/>
                      <a:gd name="T26" fmla="*/ 0 w 115"/>
                      <a:gd name="T27" fmla="*/ 3 h 114"/>
                      <a:gd name="T28" fmla="*/ 0 w 115"/>
                      <a:gd name="T29" fmla="*/ 3 h 114"/>
                      <a:gd name="T30" fmla="*/ 1 w 115"/>
                      <a:gd name="T31" fmla="*/ 4 h 114"/>
                      <a:gd name="T32" fmla="*/ 1 w 115"/>
                      <a:gd name="T33" fmla="*/ 4 h 114"/>
                      <a:gd name="T34" fmla="*/ 2 w 115"/>
                      <a:gd name="T35" fmla="*/ 4 h 114"/>
                      <a:gd name="T36" fmla="*/ 2 w 115"/>
                      <a:gd name="T37" fmla="*/ 4 h 114"/>
                      <a:gd name="T38" fmla="*/ 3 w 115"/>
                      <a:gd name="T39" fmla="*/ 4 h 114"/>
                      <a:gd name="T40" fmla="*/ 3 w 115"/>
                      <a:gd name="T41" fmla="*/ 4 h 114"/>
                      <a:gd name="T42" fmla="*/ 4 w 115"/>
                      <a:gd name="T43" fmla="*/ 4 h 114"/>
                      <a:gd name="T44" fmla="*/ 4 w 115"/>
                      <a:gd name="T45" fmla="*/ 3 h 114"/>
                      <a:gd name="T46" fmla="*/ 4 w 115"/>
                      <a:gd name="T47" fmla="*/ 3 h 114"/>
                      <a:gd name="T48" fmla="*/ 4 w 115"/>
                      <a:gd name="T49" fmla="*/ 2 h 114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4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7"/>
                        </a:lnTo>
                        <a:lnTo>
                          <a:pt x="87" y="8"/>
                        </a:lnTo>
                        <a:lnTo>
                          <a:pt x="73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8" y="17"/>
                        </a:lnTo>
                        <a:lnTo>
                          <a:pt x="8" y="29"/>
                        </a:lnTo>
                        <a:lnTo>
                          <a:pt x="3" y="43"/>
                        </a:lnTo>
                        <a:lnTo>
                          <a:pt x="0" y="58"/>
                        </a:lnTo>
                        <a:lnTo>
                          <a:pt x="3" y="73"/>
                        </a:lnTo>
                        <a:lnTo>
                          <a:pt x="8" y="87"/>
                        </a:lnTo>
                        <a:lnTo>
                          <a:pt x="18" y="98"/>
                        </a:lnTo>
                        <a:lnTo>
                          <a:pt x="29" y="108"/>
                        </a:lnTo>
                        <a:lnTo>
                          <a:pt x="43" y="113"/>
                        </a:lnTo>
                        <a:lnTo>
                          <a:pt x="58" y="114"/>
                        </a:lnTo>
                        <a:lnTo>
                          <a:pt x="73" y="113"/>
                        </a:lnTo>
                        <a:lnTo>
                          <a:pt x="87" y="108"/>
                        </a:lnTo>
                        <a:lnTo>
                          <a:pt x="99" y="98"/>
                        </a:lnTo>
                        <a:lnTo>
                          <a:pt x="108" y="87"/>
                        </a:lnTo>
                        <a:lnTo>
                          <a:pt x="114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62" name="Freeform 157"/>
                  <p:cNvSpPr>
                    <a:spLocks/>
                  </p:cNvSpPr>
                  <p:nvPr/>
                </p:nvSpPr>
                <p:spPr bwMode="auto">
                  <a:xfrm>
                    <a:off x="4842" y="2918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3" y="42"/>
                        </a:lnTo>
                        <a:lnTo>
                          <a:pt x="107" y="28"/>
                        </a:lnTo>
                        <a:lnTo>
                          <a:pt x="98" y="17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7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6" y="17"/>
                        </a:lnTo>
                        <a:lnTo>
                          <a:pt x="7" y="28"/>
                        </a:lnTo>
                        <a:lnTo>
                          <a:pt x="1" y="42"/>
                        </a:lnTo>
                        <a:lnTo>
                          <a:pt x="0" y="57"/>
                        </a:lnTo>
                        <a:lnTo>
                          <a:pt x="1" y="72"/>
                        </a:lnTo>
                        <a:lnTo>
                          <a:pt x="7" y="86"/>
                        </a:lnTo>
                        <a:lnTo>
                          <a:pt x="16" y="98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7" y="115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8" y="98"/>
                        </a:lnTo>
                        <a:lnTo>
                          <a:pt x="107" y="86"/>
                        </a:lnTo>
                        <a:lnTo>
                          <a:pt x="113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63" name="Freeform 158"/>
                  <p:cNvSpPr>
                    <a:spLocks/>
                  </p:cNvSpPr>
                  <p:nvPr/>
                </p:nvSpPr>
                <p:spPr bwMode="auto">
                  <a:xfrm>
                    <a:off x="4748" y="2745"/>
                    <a:ext cx="39" cy="38"/>
                  </a:xfrm>
                  <a:custGeom>
                    <a:avLst/>
                    <a:gdLst>
                      <a:gd name="T0" fmla="*/ 4 w 115"/>
                      <a:gd name="T1" fmla="*/ 2 h 114"/>
                      <a:gd name="T2" fmla="*/ 4 w 115"/>
                      <a:gd name="T3" fmla="*/ 2 h 114"/>
                      <a:gd name="T4" fmla="*/ 4 w 115"/>
                      <a:gd name="T5" fmla="*/ 1 h 114"/>
                      <a:gd name="T6" fmla="*/ 4 w 115"/>
                      <a:gd name="T7" fmla="*/ 1 h 114"/>
                      <a:gd name="T8" fmla="*/ 3 w 115"/>
                      <a:gd name="T9" fmla="*/ 0 h 114"/>
                      <a:gd name="T10" fmla="*/ 3 w 115"/>
                      <a:gd name="T11" fmla="*/ 0 h 114"/>
                      <a:gd name="T12" fmla="*/ 2 w 115"/>
                      <a:gd name="T13" fmla="*/ 0 h 114"/>
                      <a:gd name="T14" fmla="*/ 2 w 115"/>
                      <a:gd name="T15" fmla="*/ 0 h 114"/>
                      <a:gd name="T16" fmla="*/ 1 w 115"/>
                      <a:gd name="T17" fmla="*/ 0 h 114"/>
                      <a:gd name="T18" fmla="*/ 1 w 115"/>
                      <a:gd name="T19" fmla="*/ 1 h 114"/>
                      <a:gd name="T20" fmla="*/ 0 w 115"/>
                      <a:gd name="T21" fmla="*/ 1 h 114"/>
                      <a:gd name="T22" fmla="*/ 0 w 115"/>
                      <a:gd name="T23" fmla="*/ 2 h 114"/>
                      <a:gd name="T24" fmla="*/ 0 w 115"/>
                      <a:gd name="T25" fmla="*/ 2 h 114"/>
                      <a:gd name="T26" fmla="*/ 0 w 115"/>
                      <a:gd name="T27" fmla="*/ 3 h 114"/>
                      <a:gd name="T28" fmla="*/ 0 w 115"/>
                      <a:gd name="T29" fmla="*/ 3 h 114"/>
                      <a:gd name="T30" fmla="*/ 1 w 115"/>
                      <a:gd name="T31" fmla="*/ 4 h 114"/>
                      <a:gd name="T32" fmla="*/ 1 w 115"/>
                      <a:gd name="T33" fmla="*/ 4 h 114"/>
                      <a:gd name="T34" fmla="*/ 2 w 115"/>
                      <a:gd name="T35" fmla="*/ 4 h 114"/>
                      <a:gd name="T36" fmla="*/ 2 w 115"/>
                      <a:gd name="T37" fmla="*/ 4 h 114"/>
                      <a:gd name="T38" fmla="*/ 3 w 115"/>
                      <a:gd name="T39" fmla="*/ 4 h 114"/>
                      <a:gd name="T40" fmla="*/ 3 w 115"/>
                      <a:gd name="T41" fmla="*/ 4 h 114"/>
                      <a:gd name="T42" fmla="*/ 4 w 115"/>
                      <a:gd name="T43" fmla="*/ 4 h 114"/>
                      <a:gd name="T44" fmla="*/ 4 w 115"/>
                      <a:gd name="T45" fmla="*/ 3 h 114"/>
                      <a:gd name="T46" fmla="*/ 4 w 115"/>
                      <a:gd name="T47" fmla="*/ 3 h 114"/>
                      <a:gd name="T48" fmla="*/ 4 w 115"/>
                      <a:gd name="T49" fmla="*/ 2 h 114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4">
                        <a:moveTo>
                          <a:pt x="115" y="58"/>
                        </a:moveTo>
                        <a:lnTo>
                          <a:pt x="114" y="42"/>
                        </a:lnTo>
                        <a:lnTo>
                          <a:pt x="108" y="29"/>
                        </a:lnTo>
                        <a:lnTo>
                          <a:pt x="99" y="17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8" y="17"/>
                        </a:lnTo>
                        <a:lnTo>
                          <a:pt x="8" y="29"/>
                        </a:lnTo>
                        <a:lnTo>
                          <a:pt x="3" y="42"/>
                        </a:lnTo>
                        <a:lnTo>
                          <a:pt x="0" y="58"/>
                        </a:lnTo>
                        <a:lnTo>
                          <a:pt x="3" y="73"/>
                        </a:lnTo>
                        <a:lnTo>
                          <a:pt x="8" y="87"/>
                        </a:lnTo>
                        <a:lnTo>
                          <a:pt x="18" y="98"/>
                        </a:lnTo>
                        <a:lnTo>
                          <a:pt x="29" y="107"/>
                        </a:lnTo>
                        <a:lnTo>
                          <a:pt x="43" y="113"/>
                        </a:lnTo>
                        <a:lnTo>
                          <a:pt x="58" y="114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9" y="98"/>
                        </a:lnTo>
                        <a:lnTo>
                          <a:pt x="108" y="87"/>
                        </a:lnTo>
                        <a:lnTo>
                          <a:pt x="114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64" name="Freeform 159"/>
                  <p:cNvSpPr>
                    <a:spLocks/>
                  </p:cNvSpPr>
                  <p:nvPr/>
                </p:nvSpPr>
                <p:spPr bwMode="auto">
                  <a:xfrm>
                    <a:off x="4691" y="2649"/>
                    <a:ext cx="38" cy="39"/>
                  </a:xfrm>
                  <a:custGeom>
                    <a:avLst/>
                    <a:gdLst>
                      <a:gd name="T0" fmla="*/ 4 w 115"/>
                      <a:gd name="T1" fmla="*/ 2 h 116"/>
                      <a:gd name="T2" fmla="*/ 4 w 115"/>
                      <a:gd name="T3" fmla="*/ 2 h 116"/>
                      <a:gd name="T4" fmla="*/ 4 w 115"/>
                      <a:gd name="T5" fmla="*/ 1 h 116"/>
                      <a:gd name="T6" fmla="*/ 4 w 115"/>
                      <a:gd name="T7" fmla="*/ 1 h 116"/>
                      <a:gd name="T8" fmla="*/ 3 w 115"/>
                      <a:gd name="T9" fmla="*/ 0 h 116"/>
                      <a:gd name="T10" fmla="*/ 3 w 115"/>
                      <a:gd name="T11" fmla="*/ 0 h 116"/>
                      <a:gd name="T12" fmla="*/ 2 w 115"/>
                      <a:gd name="T13" fmla="*/ 0 h 116"/>
                      <a:gd name="T14" fmla="*/ 2 w 115"/>
                      <a:gd name="T15" fmla="*/ 0 h 116"/>
                      <a:gd name="T16" fmla="*/ 1 w 115"/>
                      <a:gd name="T17" fmla="*/ 0 h 116"/>
                      <a:gd name="T18" fmla="*/ 1 w 115"/>
                      <a:gd name="T19" fmla="*/ 1 h 116"/>
                      <a:gd name="T20" fmla="*/ 0 w 115"/>
                      <a:gd name="T21" fmla="*/ 1 h 116"/>
                      <a:gd name="T22" fmla="*/ 0 w 115"/>
                      <a:gd name="T23" fmla="*/ 2 h 116"/>
                      <a:gd name="T24" fmla="*/ 0 w 115"/>
                      <a:gd name="T25" fmla="*/ 2 h 116"/>
                      <a:gd name="T26" fmla="*/ 0 w 115"/>
                      <a:gd name="T27" fmla="*/ 3 h 116"/>
                      <a:gd name="T28" fmla="*/ 0 w 115"/>
                      <a:gd name="T29" fmla="*/ 3 h 116"/>
                      <a:gd name="T30" fmla="*/ 1 w 115"/>
                      <a:gd name="T31" fmla="*/ 4 h 116"/>
                      <a:gd name="T32" fmla="*/ 1 w 115"/>
                      <a:gd name="T33" fmla="*/ 4 h 116"/>
                      <a:gd name="T34" fmla="*/ 2 w 115"/>
                      <a:gd name="T35" fmla="*/ 4 h 116"/>
                      <a:gd name="T36" fmla="*/ 2 w 115"/>
                      <a:gd name="T37" fmla="*/ 4 h 116"/>
                      <a:gd name="T38" fmla="*/ 3 w 115"/>
                      <a:gd name="T39" fmla="*/ 4 h 116"/>
                      <a:gd name="T40" fmla="*/ 3 w 115"/>
                      <a:gd name="T41" fmla="*/ 4 h 116"/>
                      <a:gd name="T42" fmla="*/ 4 w 115"/>
                      <a:gd name="T43" fmla="*/ 4 h 116"/>
                      <a:gd name="T44" fmla="*/ 4 w 115"/>
                      <a:gd name="T45" fmla="*/ 3 h 116"/>
                      <a:gd name="T46" fmla="*/ 4 w 115"/>
                      <a:gd name="T47" fmla="*/ 3 h 116"/>
                      <a:gd name="T48" fmla="*/ 4 w 115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6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7"/>
                        </a:lnTo>
                        <a:lnTo>
                          <a:pt x="87" y="8"/>
                        </a:lnTo>
                        <a:lnTo>
                          <a:pt x="73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8" y="17"/>
                        </a:lnTo>
                        <a:lnTo>
                          <a:pt x="8" y="29"/>
                        </a:lnTo>
                        <a:lnTo>
                          <a:pt x="3" y="43"/>
                        </a:lnTo>
                        <a:lnTo>
                          <a:pt x="0" y="58"/>
                        </a:lnTo>
                        <a:lnTo>
                          <a:pt x="3" y="73"/>
                        </a:lnTo>
                        <a:lnTo>
                          <a:pt x="8" y="87"/>
                        </a:lnTo>
                        <a:lnTo>
                          <a:pt x="18" y="98"/>
                        </a:lnTo>
                        <a:lnTo>
                          <a:pt x="29" y="108"/>
                        </a:lnTo>
                        <a:lnTo>
                          <a:pt x="43" y="113"/>
                        </a:lnTo>
                        <a:lnTo>
                          <a:pt x="58" y="116"/>
                        </a:lnTo>
                        <a:lnTo>
                          <a:pt x="73" y="113"/>
                        </a:lnTo>
                        <a:lnTo>
                          <a:pt x="87" y="108"/>
                        </a:lnTo>
                        <a:lnTo>
                          <a:pt x="99" y="98"/>
                        </a:lnTo>
                        <a:lnTo>
                          <a:pt x="108" y="87"/>
                        </a:lnTo>
                        <a:lnTo>
                          <a:pt x="114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65" name="Freeform 160"/>
                  <p:cNvSpPr>
                    <a:spLocks/>
                  </p:cNvSpPr>
                  <p:nvPr/>
                </p:nvSpPr>
                <p:spPr bwMode="auto">
                  <a:xfrm>
                    <a:off x="4600" y="2604"/>
                    <a:ext cx="38" cy="38"/>
                  </a:xfrm>
                  <a:custGeom>
                    <a:avLst/>
                    <a:gdLst>
                      <a:gd name="T0" fmla="*/ 4 w 115"/>
                      <a:gd name="T1" fmla="*/ 2 h 115"/>
                      <a:gd name="T2" fmla="*/ 4 w 115"/>
                      <a:gd name="T3" fmla="*/ 2 h 115"/>
                      <a:gd name="T4" fmla="*/ 4 w 115"/>
                      <a:gd name="T5" fmla="*/ 1 h 115"/>
                      <a:gd name="T6" fmla="*/ 4 w 115"/>
                      <a:gd name="T7" fmla="*/ 1 h 115"/>
                      <a:gd name="T8" fmla="*/ 3 w 115"/>
                      <a:gd name="T9" fmla="*/ 0 h 115"/>
                      <a:gd name="T10" fmla="*/ 3 w 115"/>
                      <a:gd name="T11" fmla="*/ 0 h 115"/>
                      <a:gd name="T12" fmla="*/ 2 w 115"/>
                      <a:gd name="T13" fmla="*/ 0 h 115"/>
                      <a:gd name="T14" fmla="*/ 2 w 115"/>
                      <a:gd name="T15" fmla="*/ 0 h 115"/>
                      <a:gd name="T16" fmla="*/ 1 w 115"/>
                      <a:gd name="T17" fmla="*/ 0 h 115"/>
                      <a:gd name="T18" fmla="*/ 1 w 115"/>
                      <a:gd name="T19" fmla="*/ 1 h 115"/>
                      <a:gd name="T20" fmla="*/ 0 w 115"/>
                      <a:gd name="T21" fmla="*/ 1 h 115"/>
                      <a:gd name="T22" fmla="*/ 0 w 115"/>
                      <a:gd name="T23" fmla="*/ 2 h 115"/>
                      <a:gd name="T24" fmla="*/ 0 w 115"/>
                      <a:gd name="T25" fmla="*/ 2 h 115"/>
                      <a:gd name="T26" fmla="*/ 0 w 115"/>
                      <a:gd name="T27" fmla="*/ 3 h 115"/>
                      <a:gd name="T28" fmla="*/ 0 w 115"/>
                      <a:gd name="T29" fmla="*/ 3 h 115"/>
                      <a:gd name="T30" fmla="*/ 1 w 115"/>
                      <a:gd name="T31" fmla="*/ 4 h 115"/>
                      <a:gd name="T32" fmla="*/ 1 w 115"/>
                      <a:gd name="T33" fmla="*/ 4 h 115"/>
                      <a:gd name="T34" fmla="*/ 2 w 115"/>
                      <a:gd name="T35" fmla="*/ 4 h 115"/>
                      <a:gd name="T36" fmla="*/ 2 w 115"/>
                      <a:gd name="T37" fmla="*/ 4 h 115"/>
                      <a:gd name="T38" fmla="*/ 3 w 115"/>
                      <a:gd name="T39" fmla="*/ 4 h 115"/>
                      <a:gd name="T40" fmla="*/ 3 w 115"/>
                      <a:gd name="T41" fmla="*/ 4 h 115"/>
                      <a:gd name="T42" fmla="*/ 4 w 115"/>
                      <a:gd name="T43" fmla="*/ 4 h 115"/>
                      <a:gd name="T44" fmla="*/ 4 w 115"/>
                      <a:gd name="T45" fmla="*/ 3 h 115"/>
                      <a:gd name="T46" fmla="*/ 4 w 115"/>
                      <a:gd name="T47" fmla="*/ 3 h 115"/>
                      <a:gd name="T48" fmla="*/ 4 w 115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5">
                        <a:moveTo>
                          <a:pt x="115" y="57"/>
                        </a:moveTo>
                        <a:lnTo>
                          <a:pt x="113" y="42"/>
                        </a:lnTo>
                        <a:lnTo>
                          <a:pt x="107" y="28"/>
                        </a:lnTo>
                        <a:lnTo>
                          <a:pt x="98" y="16"/>
                        </a:lnTo>
                        <a:lnTo>
                          <a:pt x="86" y="7"/>
                        </a:lnTo>
                        <a:lnTo>
                          <a:pt x="72" y="1"/>
                        </a:lnTo>
                        <a:lnTo>
                          <a:pt x="57" y="0"/>
                        </a:lnTo>
                        <a:lnTo>
                          <a:pt x="43" y="1"/>
                        </a:lnTo>
                        <a:lnTo>
                          <a:pt x="30" y="7"/>
                        </a:lnTo>
                        <a:lnTo>
                          <a:pt x="17" y="16"/>
                        </a:lnTo>
                        <a:lnTo>
                          <a:pt x="7" y="28"/>
                        </a:lnTo>
                        <a:lnTo>
                          <a:pt x="2" y="42"/>
                        </a:lnTo>
                        <a:lnTo>
                          <a:pt x="0" y="57"/>
                        </a:lnTo>
                        <a:lnTo>
                          <a:pt x="2" y="72"/>
                        </a:lnTo>
                        <a:lnTo>
                          <a:pt x="7" y="86"/>
                        </a:lnTo>
                        <a:lnTo>
                          <a:pt x="17" y="97"/>
                        </a:lnTo>
                        <a:lnTo>
                          <a:pt x="30" y="107"/>
                        </a:lnTo>
                        <a:lnTo>
                          <a:pt x="43" y="113"/>
                        </a:lnTo>
                        <a:lnTo>
                          <a:pt x="57" y="115"/>
                        </a:lnTo>
                        <a:lnTo>
                          <a:pt x="72" y="113"/>
                        </a:lnTo>
                        <a:lnTo>
                          <a:pt x="86" y="107"/>
                        </a:lnTo>
                        <a:lnTo>
                          <a:pt x="98" y="97"/>
                        </a:lnTo>
                        <a:lnTo>
                          <a:pt x="107" y="86"/>
                        </a:lnTo>
                        <a:lnTo>
                          <a:pt x="113" y="72"/>
                        </a:lnTo>
                        <a:lnTo>
                          <a:pt x="115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66" name="Freeform 161"/>
                  <p:cNvSpPr>
                    <a:spLocks/>
                  </p:cNvSpPr>
                  <p:nvPr/>
                </p:nvSpPr>
                <p:spPr bwMode="auto">
                  <a:xfrm>
                    <a:off x="4506" y="2572"/>
                    <a:ext cx="38" cy="39"/>
                  </a:xfrm>
                  <a:custGeom>
                    <a:avLst/>
                    <a:gdLst>
                      <a:gd name="T0" fmla="*/ 4 w 114"/>
                      <a:gd name="T1" fmla="*/ 2 h 115"/>
                      <a:gd name="T2" fmla="*/ 4 w 114"/>
                      <a:gd name="T3" fmla="*/ 2 h 115"/>
                      <a:gd name="T4" fmla="*/ 4 w 114"/>
                      <a:gd name="T5" fmla="*/ 1 h 115"/>
                      <a:gd name="T6" fmla="*/ 4 w 114"/>
                      <a:gd name="T7" fmla="*/ 1 h 115"/>
                      <a:gd name="T8" fmla="*/ 3 w 114"/>
                      <a:gd name="T9" fmla="*/ 0 h 115"/>
                      <a:gd name="T10" fmla="*/ 3 w 114"/>
                      <a:gd name="T11" fmla="*/ 0 h 115"/>
                      <a:gd name="T12" fmla="*/ 2 w 114"/>
                      <a:gd name="T13" fmla="*/ 0 h 115"/>
                      <a:gd name="T14" fmla="*/ 2 w 114"/>
                      <a:gd name="T15" fmla="*/ 0 h 115"/>
                      <a:gd name="T16" fmla="*/ 1 w 114"/>
                      <a:gd name="T17" fmla="*/ 0 h 115"/>
                      <a:gd name="T18" fmla="*/ 1 w 114"/>
                      <a:gd name="T19" fmla="*/ 1 h 115"/>
                      <a:gd name="T20" fmla="*/ 0 w 114"/>
                      <a:gd name="T21" fmla="*/ 1 h 115"/>
                      <a:gd name="T22" fmla="*/ 0 w 114"/>
                      <a:gd name="T23" fmla="*/ 2 h 115"/>
                      <a:gd name="T24" fmla="*/ 0 w 114"/>
                      <a:gd name="T25" fmla="*/ 2 h 115"/>
                      <a:gd name="T26" fmla="*/ 0 w 114"/>
                      <a:gd name="T27" fmla="*/ 3 h 115"/>
                      <a:gd name="T28" fmla="*/ 0 w 114"/>
                      <a:gd name="T29" fmla="*/ 3 h 115"/>
                      <a:gd name="T30" fmla="*/ 1 w 114"/>
                      <a:gd name="T31" fmla="*/ 4 h 115"/>
                      <a:gd name="T32" fmla="*/ 1 w 114"/>
                      <a:gd name="T33" fmla="*/ 4 h 115"/>
                      <a:gd name="T34" fmla="*/ 2 w 114"/>
                      <a:gd name="T35" fmla="*/ 4 h 115"/>
                      <a:gd name="T36" fmla="*/ 2 w 114"/>
                      <a:gd name="T37" fmla="*/ 4 h 115"/>
                      <a:gd name="T38" fmla="*/ 3 w 114"/>
                      <a:gd name="T39" fmla="*/ 4 h 115"/>
                      <a:gd name="T40" fmla="*/ 3 w 114"/>
                      <a:gd name="T41" fmla="*/ 4 h 115"/>
                      <a:gd name="T42" fmla="*/ 4 w 114"/>
                      <a:gd name="T43" fmla="*/ 4 h 115"/>
                      <a:gd name="T44" fmla="*/ 4 w 114"/>
                      <a:gd name="T45" fmla="*/ 3 h 115"/>
                      <a:gd name="T46" fmla="*/ 4 w 114"/>
                      <a:gd name="T47" fmla="*/ 3 h 115"/>
                      <a:gd name="T48" fmla="*/ 4 w 114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4" h="115">
                        <a:moveTo>
                          <a:pt x="114" y="58"/>
                        </a:moveTo>
                        <a:lnTo>
                          <a:pt x="113" y="43"/>
                        </a:lnTo>
                        <a:lnTo>
                          <a:pt x="108" y="29"/>
                        </a:lnTo>
                        <a:lnTo>
                          <a:pt x="98" y="17"/>
                        </a:lnTo>
                        <a:lnTo>
                          <a:pt x="85" y="8"/>
                        </a:lnTo>
                        <a:lnTo>
                          <a:pt x="72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7" y="17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8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7" y="99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8" y="115"/>
                        </a:lnTo>
                        <a:lnTo>
                          <a:pt x="72" y="114"/>
                        </a:lnTo>
                        <a:lnTo>
                          <a:pt x="85" y="108"/>
                        </a:lnTo>
                        <a:lnTo>
                          <a:pt x="98" y="99"/>
                        </a:lnTo>
                        <a:lnTo>
                          <a:pt x="108" y="86"/>
                        </a:lnTo>
                        <a:lnTo>
                          <a:pt x="113" y="72"/>
                        </a:lnTo>
                        <a:lnTo>
                          <a:pt x="114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67" name="Freeform 162"/>
                  <p:cNvSpPr>
                    <a:spLocks/>
                  </p:cNvSpPr>
                  <p:nvPr/>
                </p:nvSpPr>
                <p:spPr bwMode="auto">
                  <a:xfrm>
                    <a:off x="4540" y="2647"/>
                    <a:ext cx="38" cy="38"/>
                  </a:xfrm>
                  <a:custGeom>
                    <a:avLst/>
                    <a:gdLst>
                      <a:gd name="T0" fmla="*/ 4 w 114"/>
                      <a:gd name="T1" fmla="*/ 2 h 115"/>
                      <a:gd name="T2" fmla="*/ 4 w 114"/>
                      <a:gd name="T3" fmla="*/ 2 h 115"/>
                      <a:gd name="T4" fmla="*/ 4 w 114"/>
                      <a:gd name="T5" fmla="*/ 1 h 115"/>
                      <a:gd name="T6" fmla="*/ 4 w 114"/>
                      <a:gd name="T7" fmla="*/ 1 h 115"/>
                      <a:gd name="T8" fmla="*/ 3 w 114"/>
                      <a:gd name="T9" fmla="*/ 0 h 115"/>
                      <a:gd name="T10" fmla="*/ 3 w 114"/>
                      <a:gd name="T11" fmla="*/ 0 h 115"/>
                      <a:gd name="T12" fmla="*/ 2 w 114"/>
                      <a:gd name="T13" fmla="*/ 0 h 115"/>
                      <a:gd name="T14" fmla="*/ 2 w 114"/>
                      <a:gd name="T15" fmla="*/ 0 h 115"/>
                      <a:gd name="T16" fmla="*/ 1 w 114"/>
                      <a:gd name="T17" fmla="*/ 0 h 115"/>
                      <a:gd name="T18" fmla="*/ 1 w 114"/>
                      <a:gd name="T19" fmla="*/ 1 h 115"/>
                      <a:gd name="T20" fmla="*/ 0 w 114"/>
                      <a:gd name="T21" fmla="*/ 1 h 115"/>
                      <a:gd name="T22" fmla="*/ 0 w 114"/>
                      <a:gd name="T23" fmla="*/ 2 h 115"/>
                      <a:gd name="T24" fmla="*/ 0 w 114"/>
                      <a:gd name="T25" fmla="*/ 2 h 115"/>
                      <a:gd name="T26" fmla="*/ 0 w 114"/>
                      <a:gd name="T27" fmla="*/ 3 h 115"/>
                      <a:gd name="T28" fmla="*/ 0 w 114"/>
                      <a:gd name="T29" fmla="*/ 3 h 115"/>
                      <a:gd name="T30" fmla="*/ 1 w 114"/>
                      <a:gd name="T31" fmla="*/ 4 h 115"/>
                      <a:gd name="T32" fmla="*/ 1 w 114"/>
                      <a:gd name="T33" fmla="*/ 4 h 115"/>
                      <a:gd name="T34" fmla="*/ 2 w 114"/>
                      <a:gd name="T35" fmla="*/ 4 h 115"/>
                      <a:gd name="T36" fmla="*/ 2 w 114"/>
                      <a:gd name="T37" fmla="*/ 4 h 115"/>
                      <a:gd name="T38" fmla="*/ 3 w 114"/>
                      <a:gd name="T39" fmla="*/ 4 h 115"/>
                      <a:gd name="T40" fmla="*/ 3 w 114"/>
                      <a:gd name="T41" fmla="*/ 4 h 115"/>
                      <a:gd name="T42" fmla="*/ 4 w 114"/>
                      <a:gd name="T43" fmla="*/ 4 h 115"/>
                      <a:gd name="T44" fmla="*/ 4 w 114"/>
                      <a:gd name="T45" fmla="*/ 3 h 115"/>
                      <a:gd name="T46" fmla="*/ 4 w 114"/>
                      <a:gd name="T47" fmla="*/ 3 h 115"/>
                      <a:gd name="T48" fmla="*/ 4 w 114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4" h="115">
                        <a:moveTo>
                          <a:pt x="114" y="58"/>
                        </a:moveTo>
                        <a:lnTo>
                          <a:pt x="112" y="43"/>
                        </a:lnTo>
                        <a:lnTo>
                          <a:pt x="106" y="29"/>
                        </a:lnTo>
                        <a:lnTo>
                          <a:pt x="97" y="17"/>
                        </a:lnTo>
                        <a:lnTo>
                          <a:pt x="85" y="8"/>
                        </a:lnTo>
                        <a:lnTo>
                          <a:pt x="72" y="2"/>
                        </a:lnTo>
                        <a:lnTo>
                          <a:pt x="56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6" y="17"/>
                        </a:lnTo>
                        <a:lnTo>
                          <a:pt x="7" y="29"/>
                        </a:lnTo>
                        <a:lnTo>
                          <a:pt x="1" y="43"/>
                        </a:lnTo>
                        <a:lnTo>
                          <a:pt x="0" y="58"/>
                        </a:lnTo>
                        <a:lnTo>
                          <a:pt x="1" y="73"/>
                        </a:lnTo>
                        <a:lnTo>
                          <a:pt x="7" y="87"/>
                        </a:lnTo>
                        <a:lnTo>
                          <a:pt x="16" y="98"/>
                        </a:lnTo>
                        <a:lnTo>
                          <a:pt x="29" y="108"/>
                        </a:lnTo>
                        <a:lnTo>
                          <a:pt x="43" y="114"/>
                        </a:lnTo>
                        <a:lnTo>
                          <a:pt x="56" y="115"/>
                        </a:lnTo>
                        <a:lnTo>
                          <a:pt x="72" y="114"/>
                        </a:lnTo>
                        <a:lnTo>
                          <a:pt x="85" y="108"/>
                        </a:lnTo>
                        <a:lnTo>
                          <a:pt x="97" y="98"/>
                        </a:lnTo>
                        <a:lnTo>
                          <a:pt x="106" y="87"/>
                        </a:lnTo>
                        <a:lnTo>
                          <a:pt x="112" y="73"/>
                        </a:lnTo>
                        <a:lnTo>
                          <a:pt x="114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68" name="Freeform 163"/>
                  <p:cNvSpPr>
                    <a:spLocks/>
                  </p:cNvSpPr>
                  <p:nvPr/>
                </p:nvSpPr>
                <p:spPr bwMode="auto">
                  <a:xfrm>
                    <a:off x="4628" y="2673"/>
                    <a:ext cx="39" cy="39"/>
                  </a:xfrm>
                  <a:custGeom>
                    <a:avLst/>
                    <a:gdLst>
                      <a:gd name="T0" fmla="*/ 4 w 115"/>
                      <a:gd name="T1" fmla="*/ 2 h 116"/>
                      <a:gd name="T2" fmla="*/ 4 w 115"/>
                      <a:gd name="T3" fmla="*/ 2 h 116"/>
                      <a:gd name="T4" fmla="*/ 4 w 115"/>
                      <a:gd name="T5" fmla="*/ 1 h 116"/>
                      <a:gd name="T6" fmla="*/ 4 w 115"/>
                      <a:gd name="T7" fmla="*/ 1 h 116"/>
                      <a:gd name="T8" fmla="*/ 3 w 115"/>
                      <a:gd name="T9" fmla="*/ 0 h 116"/>
                      <a:gd name="T10" fmla="*/ 3 w 115"/>
                      <a:gd name="T11" fmla="*/ 0 h 116"/>
                      <a:gd name="T12" fmla="*/ 2 w 115"/>
                      <a:gd name="T13" fmla="*/ 0 h 116"/>
                      <a:gd name="T14" fmla="*/ 2 w 115"/>
                      <a:gd name="T15" fmla="*/ 0 h 116"/>
                      <a:gd name="T16" fmla="*/ 1 w 115"/>
                      <a:gd name="T17" fmla="*/ 0 h 116"/>
                      <a:gd name="T18" fmla="*/ 1 w 115"/>
                      <a:gd name="T19" fmla="*/ 1 h 116"/>
                      <a:gd name="T20" fmla="*/ 0 w 115"/>
                      <a:gd name="T21" fmla="*/ 1 h 116"/>
                      <a:gd name="T22" fmla="*/ 0 w 115"/>
                      <a:gd name="T23" fmla="*/ 2 h 116"/>
                      <a:gd name="T24" fmla="*/ 0 w 115"/>
                      <a:gd name="T25" fmla="*/ 2 h 116"/>
                      <a:gd name="T26" fmla="*/ 0 w 115"/>
                      <a:gd name="T27" fmla="*/ 3 h 116"/>
                      <a:gd name="T28" fmla="*/ 0 w 115"/>
                      <a:gd name="T29" fmla="*/ 3 h 116"/>
                      <a:gd name="T30" fmla="*/ 1 w 115"/>
                      <a:gd name="T31" fmla="*/ 4 h 116"/>
                      <a:gd name="T32" fmla="*/ 1 w 115"/>
                      <a:gd name="T33" fmla="*/ 4 h 116"/>
                      <a:gd name="T34" fmla="*/ 2 w 115"/>
                      <a:gd name="T35" fmla="*/ 4 h 116"/>
                      <a:gd name="T36" fmla="*/ 2 w 115"/>
                      <a:gd name="T37" fmla="*/ 4 h 116"/>
                      <a:gd name="T38" fmla="*/ 3 w 115"/>
                      <a:gd name="T39" fmla="*/ 4 h 116"/>
                      <a:gd name="T40" fmla="*/ 3 w 115"/>
                      <a:gd name="T41" fmla="*/ 4 h 116"/>
                      <a:gd name="T42" fmla="*/ 4 w 115"/>
                      <a:gd name="T43" fmla="*/ 4 h 116"/>
                      <a:gd name="T44" fmla="*/ 4 w 115"/>
                      <a:gd name="T45" fmla="*/ 3 h 116"/>
                      <a:gd name="T46" fmla="*/ 4 w 115"/>
                      <a:gd name="T47" fmla="*/ 3 h 116"/>
                      <a:gd name="T48" fmla="*/ 4 w 115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6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7"/>
                        </a:lnTo>
                        <a:lnTo>
                          <a:pt x="87" y="8"/>
                        </a:lnTo>
                        <a:lnTo>
                          <a:pt x="74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8" y="17"/>
                        </a:lnTo>
                        <a:lnTo>
                          <a:pt x="9" y="29"/>
                        </a:lnTo>
                        <a:lnTo>
                          <a:pt x="3" y="43"/>
                        </a:lnTo>
                        <a:lnTo>
                          <a:pt x="0" y="58"/>
                        </a:lnTo>
                        <a:lnTo>
                          <a:pt x="3" y="73"/>
                        </a:lnTo>
                        <a:lnTo>
                          <a:pt x="9" y="87"/>
                        </a:lnTo>
                        <a:lnTo>
                          <a:pt x="18" y="98"/>
                        </a:lnTo>
                        <a:lnTo>
                          <a:pt x="29" y="108"/>
                        </a:lnTo>
                        <a:lnTo>
                          <a:pt x="43" y="113"/>
                        </a:lnTo>
                        <a:lnTo>
                          <a:pt x="58" y="116"/>
                        </a:lnTo>
                        <a:lnTo>
                          <a:pt x="74" y="113"/>
                        </a:lnTo>
                        <a:lnTo>
                          <a:pt x="87" y="108"/>
                        </a:lnTo>
                        <a:lnTo>
                          <a:pt x="99" y="98"/>
                        </a:lnTo>
                        <a:lnTo>
                          <a:pt x="108" y="87"/>
                        </a:lnTo>
                        <a:lnTo>
                          <a:pt x="114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69" name="Freeform 164"/>
                  <p:cNvSpPr>
                    <a:spLocks/>
                  </p:cNvSpPr>
                  <p:nvPr/>
                </p:nvSpPr>
                <p:spPr bwMode="auto">
                  <a:xfrm>
                    <a:off x="4700" y="2709"/>
                    <a:ext cx="39" cy="39"/>
                  </a:xfrm>
                  <a:custGeom>
                    <a:avLst/>
                    <a:gdLst>
                      <a:gd name="T0" fmla="*/ 4 w 115"/>
                      <a:gd name="T1" fmla="*/ 2 h 116"/>
                      <a:gd name="T2" fmla="*/ 4 w 115"/>
                      <a:gd name="T3" fmla="*/ 2 h 116"/>
                      <a:gd name="T4" fmla="*/ 4 w 115"/>
                      <a:gd name="T5" fmla="*/ 1 h 116"/>
                      <a:gd name="T6" fmla="*/ 4 w 115"/>
                      <a:gd name="T7" fmla="*/ 1 h 116"/>
                      <a:gd name="T8" fmla="*/ 3 w 115"/>
                      <a:gd name="T9" fmla="*/ 0 h 116"/>
                      <a:gd name="T10" fmla="*/ 3 w 115"/>
                      <a:gd name="T11" fmla="*/ 0 h 116"/>
                      <a:gd name="T12" fmla="*/ 2 w 115"/>
                      <a:gd name="T13" fmla="*/ 0 h 116"/>
                      <a:gd name="T14" fmla="*/ 2 w 115"/>
                      <a:gd name="T15" fmla="*/ 0 h 116"/>
                      <a:gd name="T16" fmla="*/ 1 w 115"/>
                      <a:gd name="T17" fmla="*/ 0 h 116"/>
                      <a:gd name="T18" fmla="*/ 1 w 115"/>
                      <a:gd name="T19" fmla="*/ 1 h 116"/>
                      <a:gd name="T20" fmla="*/ 0 w 115"/>
                      <a:gd name="T21" fmla="*/ 1 h 116"/>
                      <a:gd name="T22" fmla="*/ 0 w 115"/>
                      <a:gd name="T23" fmla="*/ 2 h 116"/>
                      <a:gd name="T24" fmla="*/ 0 w 115"/>
                      <a:gd name="T25" fmla="*/ 2 h 116"/>
                      <a:gd name="T26" fmla="*/ 0 w 115"/>
                      <a:gd name="T27" fmla="*/ 3 h 116"/>
                      <a:gd name="T28" fmla="*/ 0 w 115"/>
                      <a:gd name="T29" fmla="*/ 3 h 116"/>
                      <a:gd name="T30" fmla="*/ 1 w 115"/>
                      <a:gd name="T31" fmla="*/ 4 h 116"/>
                      <a:gd name="T32" fmla="*/ 1 w 115"/>
                      <a:gd name="T33" fmla="*/ 4 h 116"/>
                      <a:gd name="T34" fmla="*/ 2 w 115"/>
                      <a:gd name="T35" fmla="*/ 4 h 116"/>
                      <a:gd name="T36" fmla="*/ 2 w 115"/>
                      <a:gd name="T37" fmla="*/ 4 h 116"/>
                      <a:gd name="T38" fmla="*/ 3 w 115"/>
                      <a:gd name="T39" fmla="*/ 4 h 116"/>
                      <a:gd name="T40" fmla="*/ 3 w 115"/>
                      <a:gd name="T41" fmla="*/ 4 h 116"/>
                      <a:gd name="T42" fmla="*/ 4 w 115"/>
                      <a:gd name="T43" fmla="*/ 4 h 116"/>
                      <a:gd name="T44" fmla="*/ 4 w 115"/>
                      <a:gd name="T45" fmla="*/ 3 h 116"/>
                      <a:gd name="T46" fmla="*/ 4 w 115"/>
                      <a:gd name="T47" fmla="*/ 3 h 116"/>
                      <a:gd name="T48" fmla="*/ 4 w 115"/>
                      <a:gd name="T49" fmla="*/ 2 h 11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5" h="116">
                        <a:moveTo>
                          <a:pt x="115" y="58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7"/>
                        </a:lnTo>
                        <a:lnTo>
                          <a:pt x="86" y="8"/>
                        </a:lnTo>
                        <a:lnTo>
                          <a:pt x="72" y="2"/>
                        </a:lnTo>
                        <a:lnTo>
                          <a:pt x="58" y="0"/>
                        </a:lnTo>
                        <a:lnTo>
                          <a:pt x="43" y="2"/>
                        </a:lnTo>
                        <a:lnTo>
                          <a:pt x="29" y="8"/>
                        </a:lnTo>
                        <a:lnTo>
                          <a:pt x="18" y="17"/>
                        </a:lnTo>
                        <a:lnTo>
                          <a:pt x="8" y="29"/>
                        </a:lnTo>
                        <a:lnTo>
                          <a:pt x="3" y="43"/>
                        </a:lnTo>
                        <a:lnTo>
                          <a:pt x="0" y="58"/>
                        </a:lnTo>
                        <a:lnTo>
                          <a:pt x="3" y="73"/>
                        </a:lnTo>
                        <a:lnTo>
                          <a:pt x="8" y="87"/>
                        </a:lnTo>
                        <a:lnTo>
                          <a:pt x="18" y="98"/>
                        </a:lnTo>
                        <a:lnTo>
                          <a:pt x="29" y="108"/>
                        </a:lnTo>
                        <a:lnTo>
                          <a:pt x="43" y="113"/>
                        </a:lnTo>
                        <a:lnTo>
                          <a:pt x="58" y="116"/>
                        </a:lnTo>
                        <a:lnTo>
                          <a:pt x="72" y="113"/>
                        </a:lnTo>
                        <a:lnTo>
                          <a:pt x="86" y="108"/>
                        </a:lnTo>
                        <a:lnTo>
                          <a:pt x="99" y="98"/>
                        </a:lnTo>
                        <a:lnTo>
                          <a:pt x="108" y="87"/>
                        </a:lnTo>
                        <a:lnTo>
                          <a:pt x="114" y="73"/>
                        </a:lnTo>
                        <a:lnTo>
                          <a:pt x="115" y="5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70" name="Freeform 165"/>
                  <p:cNvSpPr>
                    <a:spLocks/>
                  </p:cNvSpPr>
                  <p:nvPr/>
                </p:nvSpPr>
                <p:spPr bwMode="auto">
                  <a:xfrm>
                    <a:off x="4801" y="3186"/>
                    <a:ext cx="39" cy="39"/>
                  </a:xfrm>
                  <a:custGeom>
                    <a:avLst/>
                    <a:gdLst>
                      <a:gd name="T0" fmla="*/ 4 w 116"/>
                      <a:gd name="T1" fmla="*/ 2 h 115"/>
                      <a:gd name="T2" fmla="*/ 4 w 116"/>
                      <a:gd name="T3" fmla="*/ 2 h 115"/>
                      <a:gd name="T4" fmla="*/ 4 w 116"/>
                      <a:gd name="T5" fmla="*/ 1 h 115"/>
                      <a:gd name="T6" fmla="*/ 4 w 116"/>
                      <a:gd name="T7" fmla="*/ 1 h 115"/>
                      <a:gd name="T8" fmla="*/ 3 w 116"/>
                      <a:gd name="T9" fmla="*/ 0 h 115"/>
                      <a:gd name="T10" fmla="*/ 3 w 116"/>
                      <a:gd name="T11" fmla="*/ 0 h 115"/>
                      <a:gd name="T12" fmla="*/ 2 w 116"/>
                      <a:gd name="T13" fmla="*/ 0 h 115"/>
                      <a:gd name="T14" fmla="*/ 2 w 116"/>
                      <a:gd name="T15" fmla="*/ 0 h 115"/>
                      <a:gd name="T16" fmla="*/ 1 w 116"/>
                      <a:gd name="T17" fmla="*/ 0 h 115"/>
                      <a:gd name="T18" fmla="*/ 1 w 116"/>
                      <a:gd name="T19" fmla="*/ 1 h 115"/>
                      <a:gd name="T20" fmla="*/ 0 w 116"/>
                      <a:gd name="T21" fmla="*/ 1 h 115"/>
                      <a:gd name="T22" fmla="*/ 0 w 116"/>
                      <a:gd name="T23" fmla="*/ 2 h 115"/>
                      <a:gd name="T24" fmla="*/ 0 w 116"/>
                      <a:gd name="T25" fmla="*/ 2 h 115"/>
                      <a:gd name="T26" fmla="*/ 0 w 116"/>
                      <a:gd name="T27" fmla="*/ 3 h 115"/>
                      <a:gd name="T28" fmla="*/ 0 w 116"/>
                      <a:gd name="T29" fmla="*/ 3 h 115"/>
                      <a:gd name="T30" fmla="*/ 1 w 116"/>
                      <a:gd name="T31" fmla="*/ 4 h 115"/>
                      <a:gd name="T32" fmla="*/ 1 w 116"/>
                      <a:gd name="T33" fmla="*/ 4 h 115"/>
                      <a:gd name="T34" fmla="*/ 2 w 116"/>
                      <a:gd name="T35" fmla="*/ 4 h 115"/>
                      <a:gd name="T36" fmla="*/ 2 w 116"/>
                      <a:gd name="T37" fmla="*/ 4 h 115"/>
                      <a:gd name="T38" fmla="*/ 3 w 116"/>
                      <a:gd name="T39" fmla="*/ 4 h 115"/>
                      <a:gd name="T40" fmla="*/ 3 w 116"/>
                      <a:gd name="T41" fmla="*/ 4 h 115"/>
                      <a:gd name="T42" fmla="*/ 4 w 116"/>
                      <a:gd name="T43" fmla="*/ 4 h 115"/>
                      <a:gd name="T44" fmla="*/ 4 w 116"/>
                      <a:gd name="T45" fmla="*/ 3 h 115"/>
                      <a:gd name="T46" fmla="*/ 4 w 116"/>
                      <a:gd name="T47" fmla="*/ 3 h 115"/>
                      <a:gd name="T48" fmla="*/ 4 w 116"/>
                      <a:gd name="T49" fmla="*/ 2 h 115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16" h="115">
                        <a:moveTo>
                          <a:pt x="116" y="57"/>
                        </a:moveTo>
                        <a:lnTo>
                          <a:pt x="114" y="43"/>
                        </a:lnTo>
                        <a:lnTo>
                          <a:pt x="108" y="29"/>
                        </a:lnTo>
                        <a:lnTo>
                          <a:pt x="99" y="16"/>
                        </a:lnTo>
                        <a:lnTo>
                          <a:pt x="87" y="7"/>
                        </a:lnTo>
                        <a:lnTo>
                          <a:pt x="73" y="1"/>
                        </a:lnTo>
                        <a:lnTo>
                          <a:pt x="58" y="0"/>
                        </a:lnTo>
                        <a:lnTo>
                          <a:pt x="43" y="1"/>
                        </a:lnTo>
                        <a:lnTo>
                          <a:pt x="29" y="7"/>
                        </a:lnTo>
                        <a:lnTo>
                          <a:pt x="18" y="16"/>
                        </a:lnTo>
                        <a:lnTo>
                          <a:pt x="8" y="29"/>
                        </a:lnTo>
                        <a:lnTo>
                          <a:pt x="2" y="43"/>
                        </a:lnTo>
                        <a:lnTo>
                          <a:pt x="0" y="57"/>
                        </a:lnTo>
                        <a:lnTo>
                          <a:pt x="2" y="72"/>
                        </a:lnTo>
                        <a:lnTo>
                          <a:pt x="8" y="86"/>
                        </a:lnTo>
                        <a:lnTo>
                          <a:pt x="18" y="97"/>
                        </a:lnTo>
                        <a:lnTo>
                          <a:pt x="29" y="106"/>
                        </a:lnTo>
                        <a:lnTo>
                          <a:pt x="43" y="112"/>
                        </a:lnTo>
                        <a:lnTo>
                          <a:pt x="58" y="115"/>
                        </a:lnTo>
                        <a:lnTo>
                          <a:pt x="73" y="112"/>
                        </a:lnTo>
                        <a:lnTo>
                          <a:pt x="87" y="106"/>
                        </a:lnTo>
                        <a:lnTo>
                          <a:pt x="99" y="97"/>
                        </a:lnTo>
                        <a:lnTo>
                          <a:pt x="108" y="86"/>
                        </a:lnTo>
                        <a:lnTo>
                          <a:pt x="114" y="72"/>
                        </a:lnTo>
                        <a:lnTo>
                          <a:pt x="116" y="57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100000">
                        <a:srgbClr val="000000"/>
                      </a:gs>
                    </a:gsLst>
                    <a:path path="rect">
                      <a:fillToRect l="50000" t="50000" r="50000" b="50000"/>
                    </a:path>
                  </a:gra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6208" name="Freeform 166"/>
                <p:cNvSpPr>
                  <a:spLocks/>
                </p:cNvSpPr>
                <p:nvPr/>
              </p:nvSpPr>
              <p:spPr bwMode="auto">
                <a:xfrm>
                  <a:off x="360" y="1872"/>
                  <a:ext cx="623" cy="589"/>
                </a:xfrm>
                <a:custGeom>
                  <a:avLst/>
                  <a:gdLst>
                    <a:gd name="T0" fmla="*/ 352 w 623"/>
                    <a:gd name="T1" fmla="*/ 13 h 589"/>
                    <a:gd name="T2" fmla="*/ 258 w 623"/>
                    <a:gd name="T3" fmla="*/ 22 h 589"/>
                    <a:gd name="T4" fmla="*/ 229 w 623"/>
                    <a:gd name="T5" fmla="*/ 41 h 589"/>
                    <a:gd name="T6" fmla="*/ 248 w 623"/>
                    <a:gd name="T7" fmla="*/ 107 h 589"/>
                    <a:gd name="T8" fmla="*/ 163 w 623"/>
                    <a:gd name="T9" fmla="*/ 98 h 589"/>
                    <a:gd name="T10" fmla="*/ 135 w 623"/>
                    <a:gd name="T11" fmla="*/ 107 h 589"/>
                    <a:gd name="T12" fmla="*/ 173 w 623"/>
                    <a:gd name="T13" fmla="*/ 164 h 589"/>
                    <a:gd name="T14" fmla="*/ 182 w 623"/>
                    <a:gd name="T15" fmla="*/ 192 h 589"/>
                    <a:gd name="T16" fmla="*/ 154 w 623"/>
                    <a:gd name="T17" fmla="*/ 201 h 589"/>
                    <a:gd name="T18" fmla="*/ 59 w 623"/>
                    <a:gd name="T19" fmla="*/ 220 h 589"/>
                    <a:gd name="T20" fmla="*/ 12 w 623"/>
                    <a:gd name="T21" fmla="*/ 268 h 589"/>
                    <a:gd name="T22" fmla="*/ 41 w 623"/>
                    <a:gd name="T23" fmla="*/ 286 h 589"/>
                    <a:gd name="T24" fmla="*/ 107 w 623"/>
                    <a:gd name="T25" fmla="*/ 286 h 589"/>
                    <a:gd name="T26" fmla="*/ 88 w 623"/>
                    <a:gd name="T27" fmla="*/ 343 h 589"/>
                    <a:gd name="T28" fmla="*/ 59 w 623"/>
                    <a:gd name="T29" fmla="*/ 353 h 589"/>
                    <a:gd name="T30" fmla="*/ 31 w 623"/>
                    <a:gd name="T31" fmla="*/ 371 h 589"/>
                    <a:gd name="T32" fmla="*/ 50 w 623"/>
                    <a:gd name="T33" fmla="*/ 466 h 589"/>
                    <a:gd name="T34" fmla="*/ 78 w 623"/>
                    <a:gd name="T35" fmla="*/ 447 h 589"/>
                    <a:gd name="T36" fmla="*/ 116 w 623"/>
                    <a:gd name="T37" fmla="*/ 409 h 589"/>
                    <a:gd name="T38" fmla="*/ 173 w 623"/>
                    <a:gd name="T39" fmla="*/ 570 h 589"/>
                    <a:gd name="T40" fmla="*/ 201 w 623"/>
                    <a:gd name="T41" fmla="*/ 560 h 589"/>
                    <a:gd name="T42" fmla="*/ 210 w 623"/>
                    <a:gd name="T43" fmla="*/ 532 h 589"/>
                    <a:gd name="T44" fmla="*/ 248 w 623"/>
                    <a:gd name="T45" fmla="*/ 589 h 589"/>
                    <a:gd name="T46" fmla="*/ 305 w 623"/>
                    <a:gd name="T47" fmla="*/ 570 h 589"/>
                    <a:gd name="T48" fmla="*/ 362 w 623"/>
                    <a:gd name="T49" fmla="*/ 532 h 589"/>
                    <a:gd name="T50" fmla="*/ 343 w 623"/>
                    <a:gd name="T51" fmla="*/ 475 h 589"/>
                    <a:gd name="T52" fmla="*/ 314 w 623"/>
                    <a:gd name="T53" fmla="*/ 504 h 589"/>
                    <a:gd name="T54" fmla="*/ 286 w 623"/>
                    <a:gd name="T55" fmla="*/ 513 h 589"/>
                    <a:gd name="T56" fmla="*/ 192 w 623"/>
                    <a:gd name="T57" fmla="*/ 456 h 589"/>
                    <a:gd name="T58" fmla="*/ 163 w 623"/>
                    <a:gd name="T59" fmla="*/ 362 h 589"/>
                    <a:gd name="T60" fmla="*/ 144 w 623"/>
                    <a:gd name="T61" fmla="*/ 305 h 589"/>
                    <a:gd name="T62" fmla="*/ 192 w 623"/>
                    <a:gd name="T63" fmla="*/ 268 h 589"/>
                    <a:gd name="T64" fmla="*/ 248 w 623"/>
                    <a:gd name="T65" fmla="*/ 249 h 589"/>
                    <a:gd name="T66" fmla="*/ 324 w 623"/>
                    <a:gd name="T67" fmla="*/ 145 h 589"/>
                    <a:gd name="T68" fmla="*/ 380 w 623"/>
                    <a:gd name="T69" fmla="*/ 239 h 589"/>
                    <a:gd name="T70" fmla="*/ 447 w 623"/>
                    <a:gd name="T71" fmla="*/ 230 h 589"/>
                    <a:gd name="T72" fmla="*/ 428 w 623"/>
                    <a:gd name="T73" fmla="*/ 201 h 589"/>
                    <a:gd name="T74" fmla="*/ 456 w 623"/>
                    <a:gd name="T75" fmla="*/ 183 h 589"/>
                    <a:gd name="T76" fmla="*/ 522 w 623"/>
                    <a:gd name="T77" fmla="*/ 192 h 589"/>
                    <a:gd name="T78" fmla="*/ 532 w 623"/>
                    <a:gd name="T79" fmla="*/ 220 h 589"/>
                    <a:gd name="T80" fmla="*/ 560 w 623"/>
                    <a:gd name="T81" fmla="*/ 230 h 589"/>
                    <a:gd name="T82" fmla="*/ 560 w 623"/>
                    <a:gd name="T83" fmla="*/ 135 h 589"/>
                    <a:gd name="T84" fmla="*/ 428 w 623"/>
                    <a:gd name="T85" fmla="*/ 107 h 589"/>
                    <a:gd name="T86" fmla="*/ 447 w 623"/>
                    <a:gd name="T87" fmla="*/ 50 h 589"/>
                    <a:gd name="T88" fmla="*/ 352 w 623"/>
                    <a:gd name="T89" fmla="*/ 13 h 589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0" t="0" r="r" b="b"/>
                  <a:pathLst>
                    <a:path w="623" h="589">
                      <a:moveTo>
                        <a:pt x="352" y="13"/>
                      </a:moveTo>
                      <a:cubicBezTo>
                        <a:pt x="315" y="0"/>
                        <a:pt x="294" y="10"/>
                        <a:pt x="258" y="22"/>
                      </a:cubicBezTo>
                      <a:cubicBezTo>
                        <a:pt x="248" y="28"/>
                        <a:pt x="233" y="30"/>
                        <a:pt x="229" y="41"/>
                      </a:cubicBezTo>
                      <a:cubicBezTo>
                        <a:pt x="228" y="45"/>
                        <a:pt x="245" y="99"/>
                        <a:pt x="248" y="107"/>
                      </a:cubicBezTo>
                      <a:cubicBezTo>
                        <a:pt x="201" y="139"/>
                        <a:pt x="213" y="113"/>
                        <a:pt x="163" y="98"/>
                      </a:cubicBezTo>
                      <a:cubicBezTo>
                        <a:pt x="154" y="101"/>
                        <a:pt x="139" y="98"/>
                        <a:pt x="135" y="107"/>
                      </a:cubicBezTo>
                      <a:cubicBezTo>
                        <a:pt x="122" y="140"/>
                        <a:pt x="155" y="152"/>
                        <a:pt x="173" y="164"/>
                      </a:cubicBezTo>
                      <a:cubicBezTo>
                        <a:pt x="176" y="173"/>
                        <a:pt x="186" y="183"/>
                        <a:pt x="182" y="192"/>
                      </a:cubicBezTo>
                      <a:cubicBezTo>
                        <a:pt x="178" y="201"/>
                        <a:pt x="164" y="199"/>
                        <a:pt x="154" y="201"/>
                      </a:cubicBezTo>
                      <a:cubicBezTo>
                        <a:pt x="130" y="207"/>
                        <a:pt x="83" y="215"/>
                        <a:pt x="59" y="220"/>
                      </a:cubicBezTo>
                      <a:cubicBezTo>
                        <a:pt x="50" y="226"/>
                        <a:pt x="8" y="249"/>
                        <a:pt x="12" y="268"/>
                      </a:cubicBezTo>
                      <a:cubicBezTo>
                        <a:pt x="14" y="279"/>
                        <a:pt x="31" y="280"/>
                        <a:pt x="41" y="286"/>
                      </a:cubicBezTo>
                      <a:cubicBezTo>
                        <a:pt x="66" y="280"/>
                        <a:pt x="104" y="266"/>
                        <a:pt x="107" y="286"/>
                      </a:cubicBezTo>
                      <a:cubicBezTo>
                        <a:pt x="110" y="306"/>
                        <a:pt x="94" y="324"/>
                        <a:pt x="88" y="343"/>
                      </a:cubicBezTo>
                      <a:cubicBezTo>
                        <a:pt x="85" y="353"/>
                        <a:pt x="68" y="348"/>
                        <a:pt x="59" y="353"/>
                      </a:cubicBezTo>
                      <a:cubicBezTo>
                        <a:pt x="49" y="358"/>
                        <a:pt x="40" y="365"/>
                        <a:pt x="31" y="371"/>
                      </a:cubicBezTo>
                      <a:cubicBezTo>
                        <a:pt x="0" y="418"/>
                        <a:pt x="4" y="435"/>
                        <a:pt x="50" y="466"/>
                      </a:cubicBezTo>
                      <a:cubicBezTo>
                        <a:pt x="59" y="460"/>
                        <a:pt x="71" y="456"/>
                        <a:pt x="78" y="447"/>
                      </a:cubicBezTo>
                      <a:cubicBezTo>
                        <a:pt x="115" y="401"/>
                        <a:pt x="55" y="431"/>
                        <a:pt x="116" y="409"/>
                      </a:cubicBezTo>
                      <a:cubicBezTo>
                        <a:pt x="159" y="474"/>
                        <a:pt x="95" y="543"/>
                        <a:pt x="173" y="570"/>
                      </a:cubicBezTo>
                      <a:cubicBezTo>
                        <a:pt x="182" y="567"/>
                        <a:pt x="194" y="567"/>
                        <a:pt x="201" y="560"/>
                      </a:cubicBezTo>
                      <a:cubicBezTo>
                        <a:pt x="208" y="553"/>
                        <a:pt x="202" y="527"/>
                        <a:pt x="210" y="532"/>
                      </a:cubicBezTo>
                      <a:cubicBezTo>
                        <a:pt x="229" y="544"/>
                        <a:pt x="248" y="589"/>
                        <a:pt x="248" y="589"/>
                      </a:cubicBezTo>
                      <a:cubicBezTo>
                        <a:pt x="267" y="583"/>
                        <a:pt x="286" y="576"/>
                        <a:pt x="305" y="570"/>
                      </a:cubicBezTo>
                      <a:cubicBezTo>
                        <a:pt x="327" y="563"/>
                        <a:pt x="362" y="532"/>
                        <a:pt x="362" y="532"/>
                      </a:cubicBezTo>
                      <a:cubicBezTo>
                        <a:pt x="367" y="518"/>
                        <a:pt x="389" y="475"/>
                        <a:pt x="343" y="475"/>
                      </a:cubicBezTo>
                      <a:cubicBezTo>
                        <a:pt x="329" y="475"/>
                        <a:pt x="325" y="496"/>
                        <a:pt x="314" y="504"/>
                      </a:cubicBezTo>
                      <a:cubicBezTo>
                        <a:pt x="306" y="509"/>
                        <a:pt x="295" y="510"/>
                        <a:pt x="286" y="513"/>
                      </a:cubicBezTo>
                      <a:cubicBezTo>
                        <a:pt x="271" y="466"/>
                        <a:pt x="238" y="466"/>
                        <a:pt x="192" y="456"/>
                      </a:cubicBezTo>
                      <a:cubicBezTo>
                        <a:pt x="181" y="425"/>
                        <a:pt x="173" y="394"/>
                        <a:pt x="163" y="362"/>
                      </a:cubicBezTo>
                      <a:cubicBezTo>
                        <a:pt x="157" y="343"/>
                        <a:pt x="144" y="305"/>
                        <a:pt x="144" y="305"/>
                      </a:cubicBezTo>
                      <a:cubicBezTo>
                        <a:pt x="169" y="268"/>
                        <a:pt x="152" y="281"/>
                        <a:pt x="192" y="268"/>
                      </a:cubicBezTo>
                      <a:cubicBezTo>
                        <a:pt x="211" y="262"/>
                        <a:pt x="248" y="249"/>
                        <a:pt x="248" y="249"/>
                      </a:cubicBezTo>
                      <a:cubicBezTo>
                        <a:pt x="278" y="203"/>
                        <a:pt x="267" y="163"/>
                        <a:pt x="324" y="145"/>
                      </a:cubicBezTo>
                      <a:cubicBezTo>
                        <a:pt x="353" y="188"/>
                        <a:pt x="336" y="209"/>
                        <a:pt x="380" y="239"/>
                      </a:cubicBezTo>
                      <a:cubicBezTo>
                        <a:pt x="402" y="236"/>
                        <a:pt x="429" y="244"/>
                        <a:pt x="447" y="230"/>
                      </a:cubicBezTo>
                      <a:cubicBezTo>
                        <a:pt x="456" y="223"/>
                        <a:pt x="426" y="212"/>
                        <a:pt x="428" y="201"/>
                      </a:cubicBezTo>
                      <a:cubicBezTo>
                        <a:pt x="430" y="190"/>
                        <a:pt x="447" y="189"/>
                        <a:pt x="456" y="183"/>
                      </a:cubicBezTo>
                      <a:cubicBezTo>
                        <a:pt x="478" y="186"/>
                        <a:pt x="502" y="182"/>
                        <a:pt x="522" y="192"/>
                      </a:cubicBezTo>
                      <a:cubicBezTo>
                        <a:pt x="531" y="196"/>
                        <a:pt x="525" y="213"/>
                        <a:pt x="532" y="220"/>
                      </a:cubicBezTo>
                      <a:cubicBezTo>
                        <a:pt x="539" y="227"/>
                        <a:pt x="551" y="227"/>
                        <a:pt x="560" y="230"/>
                      </a:cubicBezTo>
                      <a:cubicBezTo>
                        <a:pt x="603" y="201"/>
                        <a:pt x="623" y="158"/>
                        <a:pt x="560" y="135"/>
                      </a:cubicBezTo>
                      <a:cubicBezTo>
                        <a:pt x="509" y="146"/>
                        <a:pt x="449" y="173"/>
                        <a:pt x="428" y="107"/>
                      </a:cubicBezTo>
                      <a:cubicBezTo>
                        <a:pt x="434" y="88"/>
                        <a:pt x="464" y="61"/>
                        <a:pt x="447" y="50"/>
                      </a:cubicBezTo>
                      <a:cubicBezTo>
                        <a:pt x="379" y="6"/>
                        <a:pt x="413" y="13"/>
                        <a:pt x="352" y="1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6206" name="Text Box 167"/>
              <p:cNvSpPr txBox="1">
                <a:spLocks noChangeArrowheads="1"/>
              </p:cNvSpPr>
              <p:nvPr/>
            </p:nvSpPr>
            <p:spPr bwMode="auto">
              <a:xfrm>
                <a:off x="3552" y="3090"/>
                <a:ext cx="843" cy="47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Granulocyte</a:t>
                </a:r>
              </a:p>
            </p:txBody>
          </p:sp>
        </p:grpSp>
        <p:grpSp>
          <p:nvGrpSpPr>
            <p:cNvPr id="6172" name="Group 168"/>
            <p:cNvGrpSpPr>
              <a:grpSpLocks/>
            </p:cNvGrpSpPr>
            <p:nvPr/>
          </p:nvGrpSpPr>
          <p:grpSpPr bwMode="auto">
            <a:xfrm>
              <a:off x="2112" y="2658"/>
              <a:ext cx="1392" cy="805"/>
              <a:chOff x="2112" y="2706"/>
              <a:chExt cx="1392" cy="805"/>
            </a:xfrm>
          </p:grpSpPr>
          <p:grpSp>
            <p:nvGrpSpPr>
              <p:cNvPr id="6192" name="Group 169"/>
              <p:cNvGrpSpPr>
                <a:grpSpLocks/>
              </p:cNvGrpSpPr>
              <p:nvPr/>
            </p:nvGrpSpPr>
            <p:grpSpPr bwMode="auto">
              <a:xfrm>
                <a:off x="2112" y="2706"/>
                <a:ext cx="1392" cy="768"/>
                <a:chOff x="96" y="3072"/>
                <a:chExt cx="1392" cy="768"/>
              </a:xfrm>
            </p:grpSpPr>
            <p:sp>
              <p:nvSpPr>
                <p:cNvPr id="6194" name="Cloud"/>
                <p:cNvSpPr>
                  <a:spLocks noChangeAspect="1" noEditPoints="1" noChangeArrowheads="1"/>
                </p:cNvSpPr>
                <p:nvPr/>
              </p:nvSpPr>
              <p:spPr bwMode="auto">
                <a:xfrm rot="-10384744">
                  <a:off x="96" y="3072"/>
                  <a:ext cx="1392" cy="768"/>
                </a:xfrm>
                <a:custGeom>
                  <a:avLst/>
                  <a:gdLst>
                    <a:gd name="T0" fmla="*/ 0 w 21600"/>
                    <a:gd name="T1" fmla="*/ 0 h 21600"/>
                    <a:gd name="T2" fmla="*/ 3 w 21600"/>
                    <a:gd name="T3" fmla="*/ 1 h 21600"/>
                    <a:gd name="T4" fmla="*/ 6 w 21600"/>
                    <a:gd name="T5" fmla="*/ 0 h 21600"/>
                    <a:gd name="T6" fmla="*/ 3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979 w 21600"/>
                    <a:gd name="T13" fmla="*/ 3263 h 21600"/>
                    <a:gd name="T14" fmla="*/ 17084 w 21600"/>
                    <a:gd name="T15" fmla="*/ 17325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lnTo>
                        <a:pt x="1949" y="7180"/>
                      </a:ln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gradFill rotWithShape="0">
                  <a:gsLst>
                    <a:gs pos="0">
                      <a:srgbClr val="9933FF"/>
                    </a:gs>
                    <a:gs pos="100000">
                      <a:srgbClr val="471876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107763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195" name="Freeform 171"/>
                <p:cNvSpPr>
                  <a:spLocks/>
                </p:cNvSpPr>
                <p:nvPr/>
              </p:nvSpPr>
              <p:spPr bwMode="auto">
                <a:xfrm>
                  <a:off x="471" y="3186"/>
                  <a:ext cx="576" cy="527"/>
                </a:xfrm>
                <a:custGeom>
                  <a:avLst/>
                  <a:gdLst>
                    <a:gd name="T0" fmla="*/ 207 w 716"/>
                    <a:gd name="T1" fmla="*/ 10 h 795"/>
                    <a:gd name="T2" fmla="*/ 130 w 716"/>
                    <a:gd name="T3" fmla="*/ 32 h 795"/>
                    <a:gd name="T4" fmla="*/ 91 w 716"/>
                    <a:gd name="T5" fmla="*/ 53 h 795"/>
                    <a:gd name="T6" fmla="*/ 76 w 716"/>
                    <a:gd name="T7" fmla="*/ 80 h 795"/>
                    <a:gd name="T8" fmla="*/ 47 w 716"/>
                    <a:gd name="T9" fmla="*/ 91 h 795"/>
                    <a:gd name="T10" fmla="*/ 32 w 716"/>
                    <a:gd name="T11" fmla="*/ 96 h 795"/>
                    <a:gd name="T12" fmla="*/ 18 w 716"/>
                    <a:gd name="T13" fmla="*/ 132 h 795"/>
                    <a:gd name="T14" fmla="*/ 37 w 716"/>
                    <a:gd name="T15" fmla="*/ 135 h 795"/>
                    <a:gd name="T16" fmla="*/ 47 w 716"/>
                    <a:gd name="T17" fmla="*/ 172 h 795"/>
                    <a:gd name="T18" fmla="*/ 37 w 716"/>
                    <a:gd name="T19" fmla="*/ 188 h 795"/>
                    <a:gd name="T20" fmla="*/ 42 w 716"/>
                    <a:gd name="T21" fmla="*/ 221 h 795"/>
                    <a:gd name="T22" fmla="*/ 95 w 716"/>
                    <a:gd name="T23" fmla="*/ 231 h 795"/>
                    <a:gd name="T24" fmla="*/ 130 w 716"/>
                    <a:gd name="T25" fmla="*/ 213 h 795"/>
                    <a:gd name="T26" fmla="*/ 105 w 716"/>
                    <a:gd name="T27" fmla="*/ 180 h 795"/>
                    <a:gd name="T28" fmla="*/ 95 w 716"/>
                    <a:gd name="T29" fmla="*/ 164 h 795"/>
                    <a:gd name="T30" fmla="*/ 100 w 716"/>
                    <a:gd name="T31" fmla="*/ 156 h 795"/>
                    <a:gd name="T32" fmla="*/ 119 w 716"/>
                    <a:gd name="T33" fmla="*/ 140 h 795"/>
                    <a:gd name="T34" fmla="*/ 114 w 716"/>
                    <a:gd name="T35" fmla="*/ 132 h 795"/>
                    <a:gd name="T36" fmla="*/ 85 w 716"/>
                    <a:gd name="T37" fmla="*/ 140 h 795"/>
                    <a:gd name="T38" fmla="*/ 100 w 716"/>
                    <a:gd name="T39" fmla="*/ 99 h 795"/>
                    <a:gd name="T40" fmla="*/ 105 w 716"/>
                    <a:gd name="T41" fmla="*/ 88 h 795"/>
                    <a:gd name="T42" fmla="*/ 144 w 716"/>
                    <a:gd name="T43" fmla="*/ 83 h 795"/>
                    <a:gd name="T44" fmla="*/ 177 w 716"/>
                    <a:gd name="T45" fmla="*/ 86 h 795"/>
                    <a:gd name="T46" fmla="*/ 212 w 716"/>
                    <a:gd name="T47" fmla="*/ 110 h 795"/>
                    <a:gd name="T48" fmla="*/ 250 w 716"/>
                    <a:gd name="T49" fmla="*/ 115 h 795"/>
                    <a:gd name="T50" fmla="*/ 294 w 716"/>
                    <a:gd name="T51" fmla="*/ 113 h 795"/>
                    <a:gd name="T52" fmla="*/ 308 w 716"/>
                    <a:gd name="T53" fmla="*/ 105 h 795"/>
                    <a:gd name="T54" fmla="*/ 323 w 716"/>
                    <a:gd name="T55" fmla="*/ 102 h 795"/>
                    <a:gd name="T56" fmla="*/ 361 w 716"/>
                    <a:gd name="T57" fmla="*/ 78 h 795"/>
                    <a:gd name="T58" fmla="*/ 371 w 716"/>
                    <a:gd name="T59" fmla="*/ 61 h 795"/>
                    <a:gd name="T60" fmla="*/ 361 w 716"/>
                    <a:gd name="T61" fmla="*/ 40 h 795"/>
                    <a:gd name="T62" fmla="*/ 302 w 716"/>
                    <a:gd name="T63" fmla="*/ 18 h 795"/>
                    <a:gd name="T64" fmla="*/ 269 w 716"/>
                    <a:gd name="T65" fmla="*/ 7 h 795"/>
                    <a:gd name="T66" fmla="*/ 241 w 716"/>
                    <a:gd name="T67" fmla="*/ 2 h 795"/>
                    <a:gd name="T68" fmla="*/ 207 w 716"/>
                    <a:gd name="T69" fmla="*/ 13 h 795"/>
                    <a:gd name="T70" fmla="*/ 207 w 716"/>
                    <a:gd name="T71" fmla="*/ 10 h 795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716" h="795">
                      <a:moveTo>
                        <a:pt x="397" y="34"/>
                      </a:moveTo>
                      <a:cubicBezTo>
                        <a:pt x="426" y="126"/>
                        <a:pt x="311" y="103"/>
                        <a:pt x="248" y="108"/>
                      </a:cubicBezTo>
                      <a:cubicBezTo>
                        <a:pt x="221" y="135"/>
                        <a:pt x="195" y="150"/>
                        <a:pt x="174" y="182"/>
                      </a:cubicBezTo>
                      <a:cubicBezTo>
                        <a:pt x="169" y="212"/>
                        <a:pt x="172" y="252"/>
                        <a:pt x="146" y="275"/>
                      </a:cubicBezTo>
                      <a:cubicBezTo>
                        <a:pt x="129" y="290"/>
                        <a:pt x="109" y="300"/>
                        <a:pt x="90" y="312"/>
                      </a:cubicBezTo>
                      <a:cubicBezTo>
                        <a:pt x="81" y="318"/>
                        <a:pt x="62" y="331"/>
                        <a:pt x="62" y="331"/>
                      </a:cubicBezTo>
                      <a:cubicBezTo>
                        <a:pt x="35" y="372"/>
                        <a:pt x="0" y="398"/>
                        <a:pt x="34" y="452"/>
                      </a:cubicBezTo>
                      <a:cubicBezTo>
                        <a:pt x="41" y="463"/>
                        <a:pt x="59" y="458"/>
                        <a:pt x="71" y="461"/>
                      </a:cubicBezTo>
                      <a:cubicBezTo>
                        <a:pt x="101" y="505"/>
                        <a:pt x="103" y="538"/>
                        <a:pt x="90" y="591"/>
                      </a:cubicBezTo>
                      <a:cubicBezTo>
                        <a:pt x="85" y="610"/>
                        <a:pt x="71" y="647"/>
                        <a:pt x="71" y="647"/>
                      </a:cubicBezTo>
                      <a:cubicBezTo>
                        <a:pt x="74" y="684"/>
                        <a:pt x="71" y="722"/>
                        <a:pt x="81" y="758"/>
                      </a:cubicBezTo>
                      <a:cubicBezTo>
                        <a:pt x="91" y="793"/>
                        <a:pt x="183" y="795"/>
                        <a:pt x="183" y="795"/>
                      </a:cubicBezTo>
                      <a:cubicBezTo>
                        <a:pt x="248" y="782"/>
                        <a:pt x="230" y="787"/>
                        <a:pt x="248" y="730"/>
                      </a:cubicBezTo>
                      <a:cubicBezTo>
                        <a:pt x="237" y="675"/>
                        <a:pt x="220" y="668"/>
                        <a:pt x="201" y="619"/>
                      </a:cubicBezTo>
                      <a:cubicBezTo>
                        <a:pt x="194" y="601"/>
                        <a:pt x="183" y="563"/>
                        <a:pt x="183" y="563"/>
                      </a:cubicBezTo>
                      <a:cubicBezTo>
                        <a:pt x="186" y="554"/>
                        <a:pt x="187" y="544"/>
                        <a:pt x="192" y="535"/>
                      </a:cubicBezTo>
                      <a:cubicBezTo>
                        <a:pt x="203" y="516"/>
                        <a:pt x="229" y="480"/>
                        <a:pt x="229" y="480"/>
                      </a:cubicBezTo>
                      <a:cubicBezTo>
                        <a:pt x="226" y="471"/>
                        <a:pt x="229" y="456"/>
                        <a:pt x="220" y="452"/>
                      </a:cubicBezTo>
                      <a:cubicBezTo>
                        <a:pt x="208" y="446"/>
                        <a:pt x="169" y="477"/>
                        <a:pt x="164" y="480"/>
                      </a:cubicBezTo>
                      <a:cubicBezTo>
                        <a:pt x="176" y="377"/>
                        <a:pt x="165" y="423"/>
                        <a:pt x="192" y="340"/>
                      </a:cubicBezTo>
                      <a:cubicBezTo>
                        <a:pt x="196" y="328"/>
                        <a:pt x="190" y="310"/>
                        <a:pt x="201" y="303"/>
                      </a:cubicBezTo>
                      <a:cubicBezTo>
                        <a:pt x="223" y="289"/>
                        <a:pt x="276" y="285"/>
                        <a:pt x="276" y="285"/>
                      </a:cubicBezTo>
                      <a:cubicBezTo>
                        <a:pt x="298" y="288"/>
                        <a:pt x="323" y="282"/>
                        <a:pt x="341" y="294"/>
                      </a:cubicBezTo>
                      <a:cubicBezTo>
                        <a:pt x="410" y="338"/>
                        <a:pt x="348" y="348"/>
                        <a:pt x="406" y="377"/>
                      </a:cubicBezTo>
                      <a:cubicBezTo>
                        <a:pt x="429" y="388"/>
                        <a:pt x="456" y="388"/>
                        <a:pt x="480" y="396"/>
                      </a:cubicBezTo>
                      <a:cubicBezTo>
                        <a:pt x="508" y="393"/>
                        <a:pt x="537" y="396"/>
                        <a:pt x="564" y="387"/>
                      </a:cubicBezTo>
                      <a:cubicBezTo>
                        <a:pt x="577" y="383"/>
                        <a:pt x="581" y="366"/>
                        <a:pt x="592" y="359"/>
                      </a:cubicBezTo>
                      <a:cubicBezTo>
                        <a:pt x="600" y="354"/>
                        <a:pt x="611" y="353"/>
                        <a:pt x="620" y="350"/>
                      </a:cubicBezTo>
                      <a:cubicBezTo>
                        <a:pt x="683" y="286"/>
                        <a:pt x="660" y="316"/>
                        <a:pt x="694" y="266"/>
                      </a:cubicBezTo>
                      <a:cubicBezTo>
                        <a:pt x="700" y="247"/>
                        <a:pt x="716" y="229"/>
                        <a:pt x="712" y="210"/>
                      </a:cubicBezTo>
                      <a:cubicBezTo>
                        <a:pt x="711" y="204"/>
                        <a:pt x="702" y="148"/>
                        <a:pt x="694" y="136"/>
                      </a:cubicBezTo>
                      <a:cubicBezTo>
                        <a:pt x="668" y="97"/>
                        <a:pt x="620" y="84"/>
                        <a:pt x="582" y="62"/>
                      </a:cubicBezTo>
                      <a:cubicBezTo>
                        <a:pt x="560" y="50"/>
                        <a:pt x="540" y="34"/>
                        <a:pt x="517" y="24"/>
                      </a:cubicBezTo>
                      <a:cubicBezTo>
                        <a:pt x="499" y="16"/>
                        <a:pt x="462" y="6"/>
                        <a:pt x="462" y="6"/>
                      </a:cubicBezTo>
                      <a:cubicBezTo>
                        <a:pt x="386" y="24"/>
                        <a:pt x="459" y="0"/>
                        <a:pt x="397" y="43"/>
                      </a:cubicBezTo>
                      <a:cubicBezTo>
                        <a:pt x="395" y="45"/>
                        <a:pt x="397" y="37"/>
                        <a:pt x="397" y="34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196" name="Oval 172"/>
                <p:cNvSpPr>
                  <a:spLocks noChangeArrowheads="1"/>
                </p:cNvSpPr>
                <p:nvPr/>
              </p:nvSpPr>
              <p:spPr bwMode="auto">
                <a:xfrm>
                  <a:off x="355" y="3504"/>
                  <a:ext cx="77" cy="64"/>
                </a:xfrm>
                <a:prstGeom prst="ellips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1800"/>
                </a:p>
              </p:txBody>
            </p:sp>
            <p:sp>
              <p:nvSpPr>
                <p:cNvPr id="6197" name="Oval 173"/>
                <p:cNvSpPr>
                  <a:spLocks noChangeArrowheads="1"/>
                </p:cNvSpPr>
                <p:nvPr/>
              </p:nvSpPr>
              <p:spPr bwMode="auto">
                <a:xfrm>
                  <a:off x="471" y="3250"/>
                  <a:ext cx="77" cy="63"/>
                </a:xfrm>
                <a:prstGeom prst="ellips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1800"/>
                </a:p>
              </p:txBody>
            </p:sp>
            <p:sp>
              <p:nvSpPr>
                <p:cNvPr id="6198" name="Oval 174"/>
                <p:cNvSpPr>
                  <a:spLocks noChangeArrowheads="1"/>
                </p:cNvSpPr>
                <p:nvPr/>
              </p:nvSpPr>
              <p:spPr bwMode="auto">
                <a:xfrm>
                  <a:off x="1089" y="3345"/>
                  <a:ext cx="78" cy="64"/>
                </a:xfrm>
                <a:prstGeom prst="ellips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1800"/>
                </a:p>
              </p:txBody>
            </p:sp>
            <p:sp>
              <p:nvSpPr>
                <p:cNvPr id="6199" name="Oval 175"/>
                <p:cNvSpPr>
                  <a:spLocks noChangeArrowheads="1"/>
                </p:cNvSpPr>
                <p:nvPr/>
              </p:nvSpPr>
              <p:spPr bwMode="auto">
                <a:xfrm>
                  <a:off x="780" y="3504"/>
                  <a:ext cx="77" cy="64"/>
                </a:xfrm>
                <a:prstGeom prst="ellips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1800"/>
                </a:p>
              </p:txBody>
            </p:sp>
            <p:sp>
              <p:nvSpPr>
                <p:cNvPr id="6200" name="Oval 176"/>
                <p:cNvSpPr>
                  <a:spLocks noChangeArrowheads="1"/>
                </p:cNvSpPr>
                <p:nvPr/>
              </p:nvSpPr>
              <p:spPr bwMode="auto">
                <a:xfrm>
                  <a:off x="1051" y="3504"/>
                  <a:ext cx="77" cy="64"/>
                </a:xfrm>
                <a:prstGeom prst="ellips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1800"/>
                </a:p>
              </p:txBody>
            </p:sp>
            <p:sp>
              <p:nvSpPr>
                <p:cNvPr id="6201" name="Oval 177"/>
                <p:cNvSpPr>
                  <a:spLocks noChangeArrowheads="1"/>
                </p:cNvSpPr>
                <p:nvPr/>
              </p:nvSpPr>
              <p:spPr bwMode="auto">
                <a:xfrm>
                  <a:off x="393" y="3664"/>
                  <a:ext cx="78" cy="63"/>
                </a:xfrm>
                <a:prstGeom prst="ellips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1800"/>
                </a:p>
              </p:txBody>
            </p:sp>
            <p:sp>
              <p:nvSpPr>
                <p:cNvPr id="6202" name="Oval 178"/>
                <p:cNvSpPr>
                  <a:spLocks noChangeArrowheads="1"/>
                </p:cNvSpPr>
                <p:nvPr/>
              </p:nvSpPr>
              <p:spPr bwMode="auto">
                <a:xfrm>
                  <a:off x="239" y="3377"/>
                  <a:ext cx="77" cy="64"/>
                </a:xfrm>
                <a:prstGeom prst="ellips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1800"/>
                </a:p>
              </p:txBody>
            </p:sp>
            <p:sp>
              <p:nvSpPr>
                <p:cNvPr id="6203" name="Oval 179"/>
                <p:cNvSpPr>
                  <a:spLocks noChangeArrowheads="1"/>
                </p:cNvSpPr>
                <p:nvPr/>
              </p:nvSpPr>
              <p:spPr bwMode="auto">
                <a:xfrm>
                  <a:off x="1101" y="3677"/>
                  <a:ext cx="78" cy="64"/>
                </a:xfrm>
                <a:prstGeom prst="ellips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1800"/>
                </a:p>
              </p:txBody>
            </p:sp>
            <p:sp>
              <p:nvSpPr>
                <p:cNvPr id="6204" name="Oval 180"/>
                <p:cNvSpPr>
                  <a:spLocks noChangeArrowheads="1"/>
                </p:cNvSpPr>
                <p:nvPr/>
              </p:nvSpPr>
              <p:spPr bwMode="auto">
                <a:xfrm>
                  <a:off x="857" y="3664"/>
                  <a:ext cx="78" cy="63"/>
                </a:xfrm>
                <a:prstGeom prst="ellipse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anose="05000000000000000000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1800"/>
                </a:p>
              </p:txBody>
            </p:sp>
          </p:grpSp>
          <p:sp>
            <p:nvSpPr>
              <p:cNvPr id="6193" name="Text Box 181"/>
              <p:cNvSpPr txBox="1">
                <a:spLocks noChangeArrowheads="1"/>
              </p:cNvSpPr>
              <p:nvPr/>
            </p:nvSpPr>
            <p:spPr bwMode="auto">
              <a:xfrm>
                <a:off x="2400" y="2994"/>
                <a:ext cx="929" cy="517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Macrophage</a:t>
                </a:r>
              </a:p>
            </p:txBody>
          </p:sp>
        </p:grpSp>
        <p:grpSp>
          <p:nvGrpSpPr>
            <p:cNvPr id="6173" name="Group 182"/>
            <p:cNvGrpSpPr>
              <a:grpSpLocks/>
            </p:cNvGrpSpPr>
            <p:nvPr/>
          </p:nvGrpSpPr>
          <p:grpSpPr bwMode="auto">
            <a:xfrm rot="10702873" flipV="1">
              <a:off x="5184" y="1392"/>
              <a:ext cx="231" cy="481"/>
              <a:chOff x="1488" y="2400"/>
              <a:chExt cx="231" cy="481"/>
            </a:xfrm>
          </p:grpSpPr>
          <p:sp>
            <p:nvSpPr>
              <p:cNvPr id="6187" name="Line 183"/>
              <p:cNvSpPr>
                <a:spLocks noChangeShapeType="1"/>
              </p:cNvSpPr>
              <p:nvPr/>
            </p:nvSpPr>
            <p:spPr bwMode="auto">
              <a:xfrm flipH="1">
                <a:off x="1557" y="2553"/>
                <a:ext cx="48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88" name="Line 184"/>
              <p:cNvSpPr>
                <a:spLocks noChangeShapeType="1"/>
              </p:cNvSpPr>
              <p:nvPr/>
            </p:nvSpPr>
            <p:spPr bwMode="auto">
              <a:xfrm>
                <a:off x="1596" y="2556"/>
                <a:ext cx="48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89" name="AutoShape 185"/>
              <p:cNvSpPr>
                <a:spLocks noChangeArrowheads="1"/>
              </p:cNvSpPr>
              <p:nvPr/>
            </p:nvSpPr>
            <p:spPr bwMode="auto">
              <a:xfrm rot="-6609099">
                <a:off x="1543" y="2705"/>
                <a:ext cx="291" cy="61"/>
              </a:xfrm>
              <a:prstGeom prst="chevron">
                <a:avLst>
                  <a:gd name="adj" fmla="val 119262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6190" name="AutoShape 186"/>
              <p:cNvSpPr>
                <a:spLocks noChangeArrowheads="1"/>
              </p:cNvSpPr>
              <p:nvPr/>
            </p:nvSpPr>
            <p:spPr bwMode="auto">
              <a:xfrm rot="6609099" flipH="1">
                <a:off x="1373" y="2704"/>
                <a:ext cx="291" cy="61"/>
              </a:xfrm>
              <a:prstGeom prst="chevron">
                <a:avLst>
                  <a:gd name="adj" fmla="val 119262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6191" name="AutoShape 187"/>
              <p:cNvSpPr>
                <a:spLocks noChangeArrowheads="1"/>
              </p:cNvSpPr>
              <p:nvPr/>
            </p:nvSpPr>
            <p:spPr bwMode="auto">
              <a:xfrm>
                <a:off x="1575" y="2400"/>
                <a:ext cx="48" cy="19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</p:grpSp>
        <p:sp>
          <p:nvSpPr>
            <p:cNvPr id="6174" name="AutoShape 188"/>
            <p:cNvSpPr>
              <a:spLocks noChangeArrowheads="1"/>
            </p:cNvSpPr>
            <p:nvPr/>
          </p:nvSpPr>
          <p:spPr bwMode="auto">
            <a:xfrm rot="5400000">
              <a:off x="5116" y="2180"/>
              <a:ext cx="615" cy="192"/>
            </a:xfrm>
            <a:prstGeom prst="rightArrow">
              <a:avLst>
                <a:gd name="adj1" fmla="val 50000"/>
                <a:gd name="adj2" fmla="val 80078"/>
              </a:avLst>
            </a:pr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6175" name="Freeform 189"/>
            <p:cNvSpPr>
              <a:spLocks/>
            </p:cNvSpPr>
            <p:nvPr/>
          </p:nvSpPr>
          <p:spPr bwMode="auto">
            <a:xfrm>
              <a:off x="5136" y="3030"/>
              <a:ext cx="144" cy="201"/>
            </a:xfrm>
            <a:custGeom>
              <a:avLst/>
              <a:gdLst>
                <a:gd name="T0" fmla="*/ 0 w 3359"/>
                <a:gd name="T1" fmla="*/ 0 h 2813"/>
                <a:gd name="T2" fmla="*/ 0 w 3359"/>
                <a:gd name="T3" fmla="*/ 1 h 2813"/>
                <a:gd name="T4" fmla="*/ 0 w 3359"/>
                <a:gd name="T5" fmla="*/ 1 h 2813"/>
                <a:gd name="T6" fmla="*/ 0 w 3359"/>
                <a:gd name="T7" fmla="*/ 0 h 2813"/>
                <a:gd name="T8" fmla="*/ 0 w 3359"/>
                <a:gd name="T9" fmla="*/ 0 h 2813"/>
                <a:gd name="T10" fmla="*/ 0 w 3359"/>
                <a:gd name="T11" fmla="*/ 1 h 2813"/>
                <a:gd name="T12" fmla="*/ 0 w 3359"/>
                <a:gd name="T13" fmla="*/ 1 h 2813"/>
                <a:gd name="T14" fmla="*/ 0 w 3359"/>
                <a:gd name="T15" fmla="*/ 0 h 2813"/>
                <a:gd name="T16" fmla="*/ 0 w 3359"/>
                <a:gd name="T17" fmla="*/ 0 h 28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59" h="2813">
                  <a:moveTo>
                    <a:pt x="0" y="6"/>
                  </a:moveTo>
                  <a:lnTo>
                    <a:pt x="0" y="2813"/>
                  </a:lnTo>
                  <a:lnTo>
                    <a:pt x="3359" y="2813"/>
                  </a:lnTo>
                  <a:lnTo>
                    <a:pt x="3359" y="0"/>
                  </a:lnTo>
                  <a:lnTo>
                    <a:pt x="2799" y="0"/>
                  </a:lnTo>
                  <a:lnTo>
                    <a:pt x="2799" y="2228"/>
                  </a:lnTo>
                  <a:lnTo>
                    <a:pt x="580" y="2228"/>
                  </a:lnTo>
                  <a:lnTo>
                    <a:pt x="58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19FF1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6176" name="Group 190"/>
            <p:cNvGrpSpPr>
              <a:grpSpLocks/>
            </p:cNvGrpSpPr>
            <p:nvPr/>
          </p:nvGrpSpPr>
          <p:grpSpPr bwMode="auto">
            <a:xfrm rot="-10702873">
              <a:off x="5091" y="2697"/>
              <a:ext cx="231" cy="481"/>
              <a:chOff x="1488" y="2400"/>
              <a:chExt cx="231" cy="481"/>
            </a:xfrm>
          </p:grpSpPr>
          <p:sp>
            <p:nvSpPr>
              <p:cNvPr id="6182" name="Line 191"/>
              <p:cNvSpPr>
                <a:spLocks noChangeShapeType="1"/>
              </p:cNvSpPr>
              <p:nvPr/>
            </p:nvSpPr>
            <p:spPr bwMode="auto">
              <a:xfrm flipH="1">
                <a:off x="1557" y="2553"/>
                <a:ext cx="48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83" name="Line 192"/>
              <p:cNvSpPr>
                <a:spLocks noChangeShapeType="1"/>
              </p:cNvSpPr>
              <p:nvPr/>
            </p:nvSpPr>
            <p:spPr bwMode="auto">
              <a:xfrm>
                <a:off x="1596" y="2556"/>
                <a:ext cx="48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84" name="AutoShape 193"/>
              <p:cNvSpPr>
                <a:spLocks noChangeArrowheads="1"/>
              </p:cNvSpPr>
              <p:nvPr/>
            </p:nvSpPr>
            <p:spPr bwMode="auto">
              <a:xfrm rot="-6609099">
                <a:off x="1543" y="2705"/>
                <a:ext cx="291" cy="61"/>
              </a:xfrm>
              <a:prstGeom prst="chevron">
                <a:avLst>
                  <a:gd name="adj" fmla="val 119262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6185" name="AutoShape 194"/>
              <p:cNvSpPr>
                <a:spLocks noChangeArrowheads="1"/>
              </p:cNvSpPr>
              <p:nvPr/>
            </p:nvSpPr>
            <p:spPr bwMode="auto">
              <a:xfrm rot="6609099" flipH="1">
                <a:off x="1373" y="2704"/>
                <a:ext cx="291" cy="61"/>
              </a:xfrm>
              <a:prstGeom prst="chevron">
                <a:avLst>
                  <a:gd name="adj" fmla="val 119262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6186" name="AutoShape 195"/>
              <p:cNvSpPr>
                <a:spLocks noChangeArrowheads="1"/>
              </p:cNvSpPr>
              <p:nvPr/>
            </p:nvSpPr>
            <p:spPr bwMode="auto">
              <a:xfrm>
                <a:off x="1575" y="2400"/>
                <a:ext cx="48" cy="19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</p:grpSp>
        <p:sp>
          <p:nvSpPr>
            <p:cNvPr id="6177" name="Text Box 196"/>
            <p:cNvSpPr txBox="1">
              <a:spLocks noChangeArrowheads="1"/>
            </p:cNvSpPr>
            <p:nvPr/>
          </p:nvSpPr>
          <p:spPr bwMode="auto">
            <a:xfrm>
              <a:off x="2064" y="3825"/>
              <a:ext cx="783" cy="53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latin typeface="Arial Narrow" panose="020B0606020202030204" pitchFamily="34" charset="0"/>
                </a:rPr>
                <a:t>Cytokines</a:t>
              </a:r>
            </a:p>
          </p:txBody>
        </p:sp>
        <p:sp>
          <p:nvSpPr>
            <p:cNvPr id="6178" name="AutoShape 197"/>
            <p:cNvSpPr>
              <a:spLocks noChangeArrowheads="1"/>
            </p:cNvSpPr>
            <p:nvPr/>
          </p:nvSpPr>
          <p:spPr bwMode="auto">
            <a:xfrm>
              <a:off x="2832" y="3582"/>
              <a:ext cx="1536" cy="384"/>
            </a:xfrm>
            <a:custGeom>
              <a:avLst/>
              <a:gdLst>
                <a:gd name="T0" fmla="*/ 6 w 21600"/>
                <a:gd name="T1" fmla="*/ 0 h 21600"/>
                <a:gd name="T2" fmla="*/ 4 w 21600"/>
                <a:gd name="T3" fmla="*/ 0 h 21600"/>
                <a:gd name="T4" fmla="*/ 0 w 21600"/>
                <a:gd name="T5" fmla="*/ 0 h 21600"/>
                <a:gd name="T6" fmla="*/ 3 w 21600"/>
                <a:gd name="T7" fmla="*/ 0 h 21600"/>
                <a:gd name="T8" fmla="*/ 6 w 21600"/>
                <a:gd name="T9" fmla="*/ 0 h 21600"/>
                <a:gd name="T10" fmla="*/ 8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9519 h 21600"/>
                <a:gd name="T20" fmla="*/ 17269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439" y="0"/>
                  </a:moveTo>
                  <a:lnTo>
                    <a:pt x="11278" y="4875"/>
                  </a:lnTo>
                  <a:lnTo>
                    <a:pt x="15610" y="4875"/>
                  </a:lnTo>
                  <a:lnTo>
                    <a:pt x="15610" y="19526"/>
                  </a:lnTo>
                  <a:lnTo>
                    <a:pt x="0" y="19526"/>
                  </a:lnTo>
                  <a:lnTo>
                    <a:pt x="0" y="21600"/>
                  </a:lnTo>
                  <a:lnTo>
                    <a:pt x="17268" y="21600"/>
                  </a:lnTo>
                  <a:lnTo>
                    <a:pt x="17268" y="4875"/>
                  </a:lnTo>
                  <a:lnTo>
                    <a:pt x="21600" y="4875"/>
                  </a:lnTo>
                  <a:lnTo>
                    <a:pt x="16439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79" name="AutoShape 198"/>
            <p:cNvSpPr>
              <a:spLocks noChangeArrowheads="1"/>
            </p:cNvSpPr>
            <p:nvPr/>
          </p:nvSpPr>
          <p:spPr bwMode="auto">
            <a:xfrm rot="5400000">
              <a:off x="2280" y="3507"/>
              <a:ext cx="336" cy="192"/>
            </a:xfrm>
            <a:prstGeom prst="rightArrow">
              <a:avLst>
                <a:gd name="adj1" fmla="val 50000"/>
                <a:gd name="adj2" fmla="val 43750"/>
              </a:avLst>
            </a:prstGeom>
            <a:solidFill>
              <a:srgbClr val="FFFFCC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6180" name="Text Box 199"/>
            <p:cNvSpPr txBox="1">
              <a:spLocks noChangeArrowheads="1"/>
            </p:cNvSpPr>
            <p:nvPr/>
          </p:nvSpPr>
          <p:spPr bwMode="auto">
            <a:xfrm>
              <a:off x="2837" y="319"/>
              <a:ext cx="1644" cy="5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latin typeface="Arial Narrow" panose="020B0606020202030204" pitchFamily="34" charset="0"/>
                </a:rPr>
                <a:t>Antigen-presenting cell</a:t>
              </a:r>
            </a:p>
          </p:txBody>
        </p:sp>
        <p:sp>
          <p:nvSpPr>
            <p:cNvPr id="6181" name="Text Box 200"/>
            <p:cNvSpPr txBox="1">
              <a:spLocks noChangeArrowheads="1"/>
            </p:cNvSpPr>
            <p:nvPr/>
          </p:nvSpPr>
          <p:spPr bwMode="auto">
            <a:xfrm>
              <a:off x="3789" y="3951"/>
              <a:ext cx="121" cy="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sz="1600" b="1"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995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počtu a funkce lymfocytů: klinická manifestace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Zvýšená náchylnost k virovým infekcím, zejména </a:t>
            </a:r>
            <a:r>
              <a:rPr lang="cs-CZ" dirty="0" err="1" smtClean="0"/>
              <a:t>herpesvirovým</a:t>
            </a:r>
            <a:r>
              <a:rPr lang="cs-CZ" dirty="0" smtClean="0"/>
              <a:t>. Nejvýznamnější je náchylnost v CMV komplikacím. Aktivace EBV může vést ke vzniku EBV </a:t>
            </a:r>
            <a:r>
              <a:rPr lang="cs-CZ" dirty="0" err="1" smtClean="0"/>
              <a:t>lymfoproliferativnímu</a:t>
            </a:r>
            <a:r>
              <a:rPr lang="cs-CZ" dirty="0" smtClean="0"/>
              <a:t> syndromu. </a:t>
            </a:r>
            <a:endParaRPr lang="cs-CZ" dirty="0"/>
          </a:p>
          <a:p>
            <a:r>
              <a:rPr lang="cs-CZ" dirty="0" err="1"/>
              <a:t>Mykobakteriální</a:t>
            </a:r>
            <a:r>
              <a:rPr lang="cs-CZ" dirty="0"/>
              <a:t> infekce</a:t>
            </a:r>
          </a:p>
          <a:p>
            <a:r>
              <a:rPr lang="cs-CZ" dirty="0"/>
              <a:t>Těžké poruchy: </a:t>
            </a:r>
            <a:r>
              <a:rPr lang="cs-CZ" dirty="0" smtClean="0"/>
              <a:t>uplatňují se i oportunní patogeny: </a:t>
            </a:r>
            <a:r>
              <a:rPr lang="cs-CZ" dirty="0" err="1"/>
              <a:t>Pneumocystis</a:t>
            </a:r>
            <a:r>
              <a:rPr lang="cs-CZ" dirty="0"/>
              <a:t> </a:t>
            </a:r>
            <a:r>
              <a:rPr lang="cs-CZ" dirty="0" err="1" smtClean="0"/>
              <a:t>jiroveci</a:t>
            </a:r>
            <a:r>
              <a:rPr lang="cs-CZ" dirty="0" smtClean="0"/>
              <a:t>, </a:t>
            </a:r>
            <a:r>
              <a:rPr lang="cs-CZ" dirty="0"/>
              <a:t>hluboké </a:t>
            </a:r>
            <a:r>
              <a:rPr lang="cs-CZ" dirty="0" smtClean="0"/>
              <a:t>mykózy, mozková </a:t>
            </a:r>
            <a:r>
              <a:rPr lang="cs-CZ" dirty="0" err="1" smtClean="0"/>
              <a:t>toxoplasmoza</a:t>
            </a:r>
            <a:r>
              <a:rPr lang="cs-CZ" dirty="0" smtClean="0"/>
              <a:t> </a:t>
            </a:r>
            <a:r>
              <a:rPr lang="cs-CZ" dirty="0" smtClean="0"/>
              <a:t>( typická pro HIV+ pacienty).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74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0003" y="685800"/>
            <a:ext cx="8625146" cy="117633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GB" altLang="en-US"/>
              <a:t>Deficience</a:t>
            </a:r>
            <a:r>
              <a:rPr lang="en-GB" altLang="en-US" dirty="0"/>
              <a:t>  </a:t>
            </a:r>
            <a:r>
              <a:rPr lang="en-GB" altLang="en-US" dirty="0" err="1"/>
              <a:t>komplementového</a:t>
            </a:r>
            <a:r>
              <a:rPr lang="en-GB" altLang="en-US" dirty="0"/>
              <a:t> systému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7445" y="2676525"/>
            <a:ext cx="9418528" cy="4181475"/>
          </a:xfrm>
        </p:spPr>
        <p:txBody>
          <a:bodyPr/>
          <a:lstStyle/>
          <a:p>
            <a:r>
              <a:rPr lang="cs-CZ" altLang="en-US" dirty="0"/>
              <a:t>C1-C4 : častý vývoj systémových </a:t>
            </a:r>
            <a:r>
              <a:rPr lang="cs-CZ" altLang="en-US" dirty="0" err="1"/>
              <a:t>imunokoplexových</a:t>
            </a:r>
            <a:r>
              <a:rPr lang="cs-CZ" altLang="en-US" dirty="0"/>
              <a:t> chorob (SLE-</a:t>
            </a:r>
            <a:r>
              <a:rPr lang="cs-CZ" altLang="en-US" dirty="0" err="1"/>
              <a:t>like</a:t>
            </a:r>
            <a:r>
              <a:rPr lang="cs-CZ" altLang="en-US" dirty="0"/>
              <a:t>), náchylnost k pyogenním infekcím.</a:t>
            </a:r>
          </a:p>
          <a:p>
            <a:r>
              <a:rPr lang="cs-CZ" altLang="en-US" dirty="0"/>
              <a:t>C3-C9: zejména náchylnost k pyogenním infekcím. U deficitu C9 jsou typické opakované </a:t>
            </a:r>
            <a:r>
              <a:rPr lang="cs-CZ" altLang="en-US" dirty="0" err="1"/>
              <a:t>meningokové</a:t>
            </a:r>
            <a:r>
              <a:rPr lang="cs-CZ" altLang="en-US" dirty="0"/>
              <a:t> meningitidy.</a:t>
            </a:r>
          </a:p>
          <a:p>
            <a:r>
              <a:rPr lang="cs-CZ" altLang="en-US" dirty="0"/>
              <a:t>C1 INH: hereditární </a:t>
            </a:r>
            <a:r>
              <a:rPr lang="cs-CZ" altLang="en-US" dirty="0" err="1"/>
              <a:t>angioedém</a:t>
            </a:r>
            <a:r>
              <a:rPr lang="cs-CZ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115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65378" cy="1325563"/>
          </a:xfrm>
        </p:spPr>
        <p:txBody>
          <a:bodyPr/>
          <a:lstStyle/>
          <a:p>
            <a:r>
              <a:rPr lang="cs-CZ" dirty="0" smtClean="0"/>
              <a:t>Imunodeficit </a:t>
            </a:r>
            <a:r>
              <a:rPr lang="cs-CZ" dirty="0"/>
              <a:t>po </a:t>
            </a:r>
            <a:r>
              <a:rPr lang="cs-CZ" dirty="0" err="1"/>
              <a:t>spelenektomii</a:t>
            </a:r>
            <a:r>
              <a:rPr lang="cs-CZ" dirty="0"/>
              <a:t>, při </a:t>
            </a:r>
            <a:r>
              <a:rPr lang="cs-CZ" dirty="0" err="1"/>
              <a:t>hyposlenismu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Patogeneze: porucha tvorby </a:t>
            </a:r>
            <a:r>
              <a:rPr lang="cs-CZ" dirty="0" err="1" smtClean="0"/>
              <a:t>IgG</a:t>
            </a:r>
            <a:r>
              <a:rPr lang="cs-CZ" dirty="0" smtClean="0"/>
              <a:t> </a:t>
            </a:r>
            <a:r>
              <a:rPr lang="cs-CZ" dirty="0"/>
              <a:t>protilátek proti polysacharidovým antigenům</a:t>
            </a:r>
          </a:p>
          <a:p>
            <a:r>
              <a:rPr lang="cs-CZ" dirty="0"/>
              <a:t>Porucha fagocytózy při deficitu </a:t>
            </a:r>
            <a:r>
              <a:rPr lang="cs-CZ" dirty="0" err="1"/>
              <a:t>tuftsinu</a:t>
            </a:r>
            <a:endParaRPr lang="cs-CZ" dirty="0"/>
          </a:p>
          <a:p>
            <a:r>
              <a:rPr lang="cs-CZ" dirty="0"/>
              <a:t>Porucha fagocytózy polysacharidových antigenů </a:t>
            </a:r>
            <a:r>
              <a:rPr lang="cs-CZ" dirty="0" err="1"/>
              <a:t>splenickými</a:t>
            </a:r>
            <a:r>
              <a:rPr lang="cs-CZ" dirty="0"/>
              <a:t> </a:t>
            </a:r>
            <a:r>
              <a:rPr lang="cs-CZ" dirty="0" smtClean="0"/>
              <a:t>makrofágy</a:t>
            </a:r>
            <a:endParaRPr lang="cs-CZ" dirty="0"/>
          </a:p>
          <a:p>
            <a:r>
              <a:rPr lang="cs-CZ" dirty="0"/>
              <a:t>Pro dysfunkci sleziny svědčí přítomnost </a:t>
            </a:r>
            <a:r>
              <a:rPr lang="cs-CZ" dirty="0" err="1"/>
              <a:t>Howell</a:t>
            </a:r>
            <a:r>
              <a:rPr lang="cs-CZ" dirty="0"/>
              <a:t>-Jollyho tělísek v erytrocytech (zbytky </a:t>
            </a:r>
            <a:r>
              <a:rPr lang="cs-CZ" dirty="0" err="1"/>
              <a:t>erytrocytárních</a:t>
            </a:r>
            <a:r>
              <a:rPr lang="cs-CZ" dirty="0"/>
              <a:t> jader) – senzitivita </a:t>
            </a:r>
            <a:r>
              <a:rPr lang="cs-CZ" dirty="0" smtClean="0"/>
              <a:t>ani </a:t>
            </a:r>
            <a:r>
              <a:rPr lang="cs-CZ" dirty="0"/>
              <a:t>specificita však není </a:t>
            </a:r>
            <a:r>
              <a:rPr lang="cs-CZ" dirty="0" smtClean="0"/>
              <a:t>dostatečná.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87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/>
              <a:t>Imunodeficience po splenektomii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/>
              <a:t>Způsobena poruchou fagocytózy ve slezině i na periferii (deficit tuftsinu), snížená tvorba antipolysacharidových protilátek.</a:t>
            </a:r>
          </a:p>
          <a:p>
            <a:r>
              <a:rPr lang="cs-CZ" altLang="en-US"/>
              <a:t>Nejzávažnější komplikací je rozvoj hyperakutní  pneumokové sepse.</a:t>
            </a:r>
          </a:p>
          <a:p>
            <a:r>
              <a:rPr lang="cs-CZ" altLang="en-US"/>
              <a:t>Prevence: očkování proti pneumokokovi, Haemophilu influenzae B a meningokokovi, profylaktické podávání PNC.</a:t>
            </a:r>
          </a:p>
        </p:txBody>
      </p:sp>
    </p:spTree>
    <p:extLst>
      <p:ext uri="{BB962C8B-B14F-4D97-AF65-F5344CB8AC3E}">
        <p14:creationId xmlns:p14="http://schemas.microsoft.com/office/powerpoint/2010/main" val="424288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OPSI </a:t>
            </a:r>
            <a:r>
              <a:rPr lang="cs-CZ" dirty="0" smtClean="0"/>
              <a:t>syndrom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b="1" i="1" dirty="0" err="1"/>
              <a:t>overwhelming</a:t>
            </a:r>
            <a:r>
              <a:rPr lang="cs-CZ" b="1" i="1" dirty="0"/>
              <a:t> </a:t>
            </a:r>
            <a:r>
              <a:rPr lang="cs-CZ" b="1" i="1" dirty="0" err="1"/>
              <a:t>postsplenectomy</a:t>
            </a:r>
            <a:r>
              <a:rPr lang="cs-CZ" b="1" i="1" dirty="0"/>
              <a:t> </a:t>
            </a:r>
            <a:r>
              <a:rPr lang="cs-CZ" b="1" i="1" dirty="0" err="1" smtClean="0"/>
              <a:t>infection</a:t>
            </a:r>
            <a:r>
              <a:rPr lang="cs-CZ" b="1" i="1" dirty="0" smtClean="0"/>
              <a:t>)</a:t>
            </a:r>
            <a:r>
              <a:rPr lang="cs-CZ" dirty="0" smtClean="0"/>
              <a:t>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Téměř výhradně u </a:t>
            </a:r>
            <a:r>
              <a:rPr lang="cs-CZ" dirty="0" err="1" smtClean="0"/>
              <a:t>splenektomovaných</a:t>
            </a:r>
            <a:r>
              <a:rPr lang="cs-CZ" dirty="0" smtClean="0"/>
              <a:t> pacientů</a:t>
            </a:r>
          </a:p>
          <a:p>
            <a:r>
              <a:rPr lang="cs-CZ" dirty="0" err="1" smtClean="0"/>
              <a:t>Hyperakutně</a:t>
            </a:r>
            <a:r>
              <a:rPr lang="cs-CZ" dirty="0" smtClean="0"/>
              <a:t> probíhajíc sepse, nejčastěji způsobená Pneumokokem, případně dalšími opouzdřenými mikroby.</a:t>
            </a:r>
            <a:endParaRPr lang="cs-CZ" dirty="0"/>
          </a:p>
          <a:p>
            <a:r>
              <a:rPr lang="cs-CZ" dirty="0" smtClean="0"/>
              <a:t>Rozvine se u 3-5% nemocných po splenektomii.</a:t>
            </a:r>
          </a:p>
          <a:p>
            <a:r>
              <a:rPr lang="cs-CZ" dirty="0" smtClean="0"/>
              <a:t>Popsány i u adekvátně vakcinovaných pacientů.</a:t>
            </a:r>
          </a:p>
          <a:p>
            <a:r>
              <a:rPr lang="cs-CZ" dirty="0" smtClean="0"/>
              <a:t>Riziko je celoživotní, největší je v prvních 5 letech po splenektomii.</a:t>
            </a:r>
          </a:p>
          <a:p>
            <a:r>
              <a:rPr lang="cs-CZ" dirty="0" smtClean="0"/>
              <a:t>Letalita 50-80%.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62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Hyposlenismus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Systémové choroby</a:t>
            </a:r>
          </a:p>
          <a:p>
            <a:r>
              <a:rPr lang="cs-CZ" dirty="0" smtClean="0"/>
              <a:t>Amyloidóza</a:t>
            </a:r>
            <a:endParaRPr lang="cs-CZ" dirty="0"/>
          </a:p>
          <a:p>
            <a:r>
              <a:rPr lang="cs-CZ" dirty="0" err="1"/>
              <a:t>Celikaie</a:t>
            </a:r>
            <a:endParaRPr lang="cs-CZ" dirty="0"/>
          </a:p>
          <a:p>
            <a:r>
              <a:rPr lang="cs-CZ" dirty="0"/>
              <a:t>Sarkoidóza</a:t>
            </a:r>
          </a:p>
          <a:p>
            <a:r>
              <a:rPr lang="cs-CZ" dirty="0"/>
              <a:t>Dlouhodobá parenterální výživa</a:t>
            </a:r>
          </a:p>
          <a:p>
            <a:r>
              <a:rPr lang="cs-CZ" dirty="0"/>
              <a:t>AIDS</a:t>
            </a:r>
          </a:p>
          <a:p>
            <a:r>
              <a:rPr lang="cs-CZ" dirty="0"/>
              <a:t>Věk do 2 let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1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396" y="130078"/>
            <a:ext cx="10407535" cy="674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3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Imunodeficit po traumatu, popáleninách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Dávány do souvislosti s aktivací imunitního systému a tvorbou prozánětlivých </a:t>
            </a:r>
            <a:r>
              <a:rPr lang="cs-CZ" dirty="0" err="1" smtClean="0"/>
              <a:t>cytokinů</a:t>
            </a:r>
            <a:r>
              <a:rPr lang="cs-CZ" dirty="0" smtClean="0"/>
              <a:t> (IL-1, TNF-alfa) a následnou aktivací především </a:t>
            </a:r>
            <a:r>
              <a:rPr lang="cs-CZ" dirty="0" err="1" smtClean="0"/>
              <a:t>monocytomakrofágových</a:t>
            </a:r>
            <a:r>
              <a:rPr lang="cs-CZ" dirty="0" smtClean="0"/>
              <a:t> buněk s rozvojem </a:t>
            </a:r>
            <a:r>
              <a:rPr lang="cs-CZ" dirty="0" err="1" smtClean="0"/>
              <a:t>sytémové</a:t>
            </a:r>
            <a:r>
              <a:rPr lang="cs-CZ" dirty="0" smtClean="0"/>
              <a:t> zánětliví reakce (SIRS) a následné </a:t>
            </a:r>
            <a:r>
              <a:rPr lang="cs-CZ" dirty="0" err="1" smtClean="0"/>
              <a:t>kompenzatorní</a:t>
            </a:r>
            <a:r>
              <a:rPr lang="cs-CZ" dirty="0" smtClean="0"/>
              <a:t> protizánětlivé rekce (CARS).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758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Imunodeficit v těhotenství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Suprese</a:t>
            </a:r>
            <a:r>
              <a:rPr lang="cs-CZ" dirty="0" smtClean="0"/>
              <a:t> Th1 buněk a zvýšená aktivita </a:t>
            </a:r>
            <a:r>
              <a:rPr lang="cs-CZ" dirty="0" err="1" smtClean="0"/>
              <a:t>Treg</a:t>
            </a:r>
            <a:r>
              <a:rPr lang="cs-CZ" dirty="0" smtClean="0"/>
              <a:t> lymfocytů.</a:t>
            </a:r>
          </a:p>
          <a:p>
            <a:r>
              <a:rPr lang="cs-CZ" dirty="0" smtClean="0"/>
              <a:t>Alterace funkce NK buněk, dendritických buněk, snížená exprese HLA-antigenů.</a:t>
            </a:r>
          </a:p>
          <a:p>
            <a:r>
              <a:rPr lang="cs-CZ" dirty="0" smtClean="0"/>
              <a:t>Zvýšený výskyt bakteriálních i virových infekcí.</a:t>
            </a:r>
          </a:p>
          <a:p>
            <a:r>
              <a:rPr lang="cs-CZ" dirty="0" smtClean="0"/>
              <a:t>Na zvýšeném výskytu infekcí se podílejí i anatomické změny během těhotenství (</a:t>
            </a:r>
            <a:r>
              <a:rPr lang="cs-CZ" dirty="0" err="1" smtClean="0"/>
              <a:t>uroinfekce</a:t>
            </a:r>
            <a:r>
              <a:rPr lang="cs-CZ" dirty="0" smtClean="0"/>
              <a:t>).</a:t>
            </a:r>
            <a:endParaRPr lang="cs-CZ" dirty="0"/>
          </a:p>
          <a:p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025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Imunodeficience při stresu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Akutní stres: zvýšená frekvence virových infekcí, zejména exacerbací </a:t>
            </a:r>
            <a:r>
              <a:rPr lang="cs-CZ" dirty="0" err="1" smtClean="0"/>
              <a:t>herpesvirových</a:t>
            </a:r>
            <a:r>
              <a:rPr lang="cs-CZ" dirty="0" smtClean="0"/>
              <a:t> infekcí nebo respiračních infekcí</a:t>
            </a:r>
          </a:p>
          <a:p>
            <a:r>
              <a:rPr lang="cs-CZ" dirty="0" smtClean="0"/>
              <a:t>U chronického stresu přistupuje i zvýšená náchylnost k malignitám</a:t>
            </a:r>
          </a:p>
          <a:p>
            <a:r>
              <a:rPr lang="cs-CZ" dirty="0" smtClean="0"/>
              <a:t>Nalezeny změny v počtu a funkci NK buněk a T-lymfocytů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01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Imunodefcience</a:t>
            </a:r>
            <a:r>
              <a:rPr lang="cs-CZ" dirty="0" smtClean="0"/>
              <a:t> při </a:t>
            </a:r>
            <a:r>
              <a:rPr lang="cs-CZ" dirty="0" err="1" smtClean="0"/>
              <a:t>infekcíh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Viry : HIV, ale též spalničky, </a:t>
            </a:r>
            <a:r>
              <a:rPr lang="cs-CZ" dirty="0" err="1" smtClean="0"/>
              <a:t>herpesviry</a:t>
            </a:r>
            <a:endParaRPr lang="cs-CZ" dirty="0" smtClean="0"/>
          </a:p>
          <a:p>
            <a:r>
              <a:rPr lang="cs-CZ" dirty="0" smtClean="0"/>
              <a:t>Bakterie – méně významné, uplatňují se </a:t>
            </a:r>
            <a:r>
              <a:rPr lang="cs-CZ" dirty="0" smtClean="0"/>
              <a:t>zejména </a:t>
            </a:r>
            <a:r>
              <a:rPr lang="cs-CZ" dirty="0" smtClean="0"/>
              <a:t>bakterie produkující </a:t>
            </a:r>
            <a:r>
              <a:rPr lang="cs-CZ" dirty="0" err="1" smtClean="0"/>
              <a:t>superantigeny</a:t>
            </a:r>
            <a:r>
              <a:rPr lang="cs-CZ" dirty="0" smtClean="0"/>
              <a:t> ( </a:t>
            </a:r>
            <a:r>
              <a:rPr lang="cs-CZ" dirty="0" smtClean="0"/>
              <a:t>stafylokoky</a:t>
            </a:r>
            <a:r>
              <a:rPr lang="cs-CZ" dirty="0" smtClean="0"/>
              <a:t>, streptokoky)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506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Imunodeficity při biologické terapii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Monoklonální protilátky namíření proti B-lymfocytům (např. </a:t>
            </a:r>
            <a:r>
              <a:rPr lang="cs-CZ" dirty="0" err="1" smtClean="0"/>
              <a:t>Rituximab</a:t>
            </a:r>
            <a:r>
              <a:rPr lang="cs-CZ" dirty="0" smtClean="0"/>
              <a:t>) – nebezpečí vzniku </a:t>
            </a:r>
            <a:r>
              <a:rPr lang="cs-CZ" dirty="0" err="1" smtClean="0"/>
              <a:t>hypogamaglobulinémie</a:t>
            </a:r>
            <a:r>
              <a:rPr lang="cs-CZ" dirty="0" smtClean="0"/>
              <a:t> různé </a:t>
            </a:r>
            <a:r>
              <a:rPr lang="cs-CZ" dirty="0" smtClean="0"/>
              <a:t>délky </a:t>
            </a:r>
            <a:r>
              <a:rPr lang="cs-CZ" dirty="0" err="1" smtClean="0"/>
              <a:t>trvíní</a:t>
            </a:r>
            <a:r>
              <a:rPr lang="cs-CZ" dirty="0" smtClean="0"/>
              <a:t>. </a:t>
            </a:r>
            <a:r>
              <a:rPr lang="cs-CZ" dirty="0" smtClean="0"/>
              <a:t>Může se rozvinout i </a:t>
            </a:r>
            <a:r>
              <a:rPr lang="cs-CZ" dirty="0" err="1" smtClean="0"/>
              <a:t>granulocytopenie</a:t>
            </a:r>
            <a:r>
              <a:rPr lang="cs-CZ" dirty="0" smtClean="0"/>
              <a:t>.</a:t>
            </a:r>
          </a:p>
          <a:p>
            <a:r>
              <a:rPr lang="cs-CZ" dirty="0" smtClean="0"/>
              <a:t>Někdy je nutno zahájit substituční imunoglobulinovou terapii.</a:t>
            </a:r>
          </a:p>
          <a:p>
            <a:r>
              <a:rPr lang="cs-CZ" dirty="0" smtClean="0"/>
              <a:t>Monoklonální protilátky interferující s </a:t>
            </a:r>
            <a:r>
              <a:rPr lang="cs-CZ" dirty="0" err="1" smtClean="0"/>
              <a:t>granulocytární</a:t>
            </a:r>
            <a:r>
              <a:rPr lang="cs-CZ" dirty="0" smtClean="0"/>
              <a:t> migrací (např. </a:t>
            </a:r>
            <a:r>
              <a:rPr lang="cs-CZ" dirty="0" err="1" smtClean="0"/>
              <a:t>natalizumab</a:t>
            </a:r>
            <a:r>
              <a:rPr lang="cs-CZ" dirty="0" smtClean="0"/>
              <a:t> – protilátky proti alfa-4-integrinu) – nebezpečí rozvoje progresivní multifokální </a:t>
            </a:r>
            <a:r>
              <a:rPr lang="cs-CZ" dirty="0" err="1" smtClean="0"/>
              <a:t>panencefalitidy</a:t>
            </a:r>
            <a:r>
              <a:rPr lang="cs-CZ" dirty="0" smtClean="0"/>
              <a:t> JC virus).</a:t>
            </a:r>
          </a:p>
          <a:p>
            <a:r>
              <a:rPr lang="cs-CZ" dirty="0" err="1" smtClean="0"/>
              <a:t>Anticytokinová</a:t>
            </a:r>
            <a:r>
              <a:rPr lang="cs-CZ" dirty="0" smtClean="0"/>
              <a:t> terapie (</a:t>
            </a:r>
            <a:r>
              <a:rPr lang="cs-CZ" dirty="0" err="1" smtClean="0"/>
              <a:t>např</a:t>
            </a:r>
            <a:r>
              <a:rPr lang="cs-CZ" dirty="0" smtClean="0"/>
              <a:t> anti TNF alfa – </a:t>
            </a:r>
            <a:r>
              <a:rPr lang="cs-CZ" dirty="0" err="1" smtClean="0"/>
              <a:t>infliximab</a:t>
            </a:r>
            <a:r>
              <a:rPr lang="cs-CZ" dirty="0" smtClean="0"/>
              <a:t>, </a:t>
            </a:r>
            <a:r>
              <a:rPr lang="cs-CZ" dirty="0" err="1" smtClean="0"/>
              <a:t>adalimumab</a:t>
            </a:r>
            <a:r>
              <a:rPr lang="cs-CZ" dirty="0" smtClean="0"/>
              <a:t>) – nebezpečí reaktivace TBC, </a:t>
            </a:r>
            <a:r>
              <a:rPr lang="en-US" dirty="0" smtClean="0"/>
              <a:t> </a:t>
            </a:r>
            <a:r>
              <a:rPr lang="en-US" dirty="0" err="1" smtClean="0"/>
              <a:t>bacteri</a:t>
            </a:r>
            <a:r>
              <a:rPr lang="cs-CZ" dirty="0" err="1" smtClean="0"/>
              <a:t>ální</a:t>
            </a:r>
            <a:r>
              <a:rPr lang="cs-CZ" dirty="0" smtClean="0"/>
              <a:t> sepse</a:t>
            </a:r>
            <a:r>
              <a:rPr lang="en-US" dirty="0" smtClean="0"/>
              <a:t>, </a:t>
            </a:r>
            <a:r>
              <a:rPr lang="en-US" dirty="0" err="1" smtClean="0"/>
              <a:t>inva</a:t>
            </a:r>
            <a:r>
              <a:rPr lang="cs-CZ" dirty="0" err="1" smtClean="0"/>
              <a:t>zivních</a:t>
            </a:r>
            <a:r>
              <a:rPr lang="cs-CZ" dirty="0" smtClean="0"/>
              <a:t> plísňových infekcí. Tyto komplikace jsou řídké u biologické terapie namířené proti IL-1.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477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Imunita ve stáří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9356002" cy="41814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en-US" sz="2400" dirty="0"/>
              <a:t>Komplexní deficit a </a:t>
            </a:r>
            <a:r>
              <a:rPr lang="cs-CZ" altLang="en-US" sz="2400" dirty="0" err="1"/>
              <a:t>dysregulace</a:t>
            </a:r>
            <a:r>
              <a:rPr lang="cs-CZ" altLang="en-US" sz="2400" dirty="0"/>
              <a:t> imunitního systému ve stáří bývá označován jako </a:t>
            </a:r>
            <a:r>
              <a:rPr lang="cs-CZ" altLang="en-US" sz="2400" b="1" dirty="0" err="1"/>
              <a:t>imunosenescence</a:t>
            </a:r>
            <a:r>
              <a:rPr lang="cs-CZ" altLang="en-US" sz="2400" b="1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dirty="0"/>
              <a:t>Porušena primární imunitní rekce, naproti tomu sekundární imunitní rekce obvykle  nebývají oslabeny.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dirty="0"/>
              <a:t>Pokles počtu lymfocytů, zejména CD4+, hladiny imunoglobulinů  vykazují spíše zvýšení.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dirty="0"/>
              <a:t>Celkově snížená imunitní reaktivita vede </a:t>
            </a:r>
            <a:r>
              <a:rPr lang="cs-CZ" altLang="en-US" sz="2400" dirty="0" smtClean="0"/>
              <a:t>k </a:t>
            </a:r>
            <a:r>
              <a:rPr lang="cs-CZ" altLang="en-US" sz="2400" dirty="0"/>
              <a:t>mírným celkovým příznakům infekcí ale i k relativní sekundární imunodeficienci.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dirty="0"/>
              <a:t>Porucha regulace se projevuje častým výskytem autoprotilátek a </a:t>
            </a:r>
            <a:r>
              <a:rPr lang="cs-CZ" altLang="en-US" sz="2400" dirty="0" err="1"/>
              <a:t>paraproteinů</a:t>
            </a:r>
            <a:r>
              <a:rPr lang="cs-CZ" altLang="en-US" sz="2400" dirty="0"/>
              <a:t>, ty však obvykle nevedou ke klinickým onemocněním.</a:t>
            </a:r>
          </a:p>
        </p:txBody>
      </p:sp>
    </p:spTree>
    <p:extLst>
      <p:ext uri="{BB962C8B-B14F-4D97-AF65-F5344CB8AC3E}">
        <p14:creationId xmlns:p14="http://schemas.microsoft.com/office/powerpoint/2010/main" val="112638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Imunodeficience </a:t>
            </a:r>
            <a:r>
              <a:rPr lang="cs-CZ" dirty="0"/>
              <a:t>při chronickém renálním selhávání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Patogeneze: poruchy fagocytózy </a:t>
            </a:r>
            <a:r>
              <a:rPr lang="cs-CZ" dirty="0" smtClean="0"/>
              <a:t>a buněčné </a:t>
            </a:r>
            <a:r>
              <a:rPr lang="cs-CZ" dirty="0"/>
              <a:t>imunity způsobené deficitem vitamínu </a:t>
            </a:r>
            <a:r>
              <a:rPr lang="cs-CZ" dirty="0" smtClean="0"/>
              <a:t>D3.</a:t>
            </a:r>
            <a:endParaRPr lang="cs-CZ" dirty="0"/>
          </a:p>
          <a:p>
            <a:r>
              <a:rPr lang="cs-CZ" dirty="0"/>
              <a:t>Působení uremických </a:t>
            </a:r>
            <a:r>
              <a:rPr lang="cs-CZ" dirty="0" smtClean="0"/>
              <a:t>faktorů.</a:t>
            </a:r>
            <a:endParaRPr lang="cs-CZ" dirty="0"/>
          </a:p>
          <a:p>
            <a:r>
              <a:rPr lang="cs-CZ" dirty="0"/>
              <a:t>Porucha fagocytózy v důsledku aktivace na dialyzačních </a:t>
            </a:r>
            <a:r>
              <a:rPr lang="cs-CZ" dirty="0" smtClean="0"/>
              <a:t>membránách.</a:t>
            </a:r>
            <a:endParaRPr lang="cs-CZ" dirty="0"/>
          </a:p>
          <a:p>
            <a:r>
              <a:rPr lang="cs-CZ" dirty="0"/>
              <a:t>Sekundární protilátková imunodeficience v důsledku poruchy </a:t>
            </a:r>
            <a:r>
              <a:rPr lang="cs-CZ" dirty="0" smtClean="0"/>
              <a:t>T-lymfocytů.</a:t>
            </a:r>
            <a:endParaRPr lang="cs-CZ" dirty="0"/>
          </a:p>
          <a:p>
            <a:r>
              <a:rPr lang="cs-CZ" dirty="0"/>
              <a:t>Klinický obraz: zvýšená incidence TBC, </a:t>
            </a:r>
            <a:r>
              <a:rPr lang="cs-CZ" dirty="0" err="1"/>
              <a:t>stafylokových</a:t>
            </a:r>
            <a:r>
              <a:rPr lang="cs-CZ" dirty="0"/>
              <a:t> infekcí, chronické nosičství </a:t>
            </a:r>
            <a:r>
              <a:rPr lang="cs-CZ" dirty="0" err="1"/>
              <a:t>HBsAg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53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97455" y="60051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GB" altLang="en-US" dirty="0" err="1"/>
              <a:t>Imunodeficience</a:t>
            </a:r>
            <a:r>
              <a:rPr lang="en-GB" altLang="en-US" dirty="0"/>
              <a:t> </a:t>
            </a:r>
            <a:r>
              <a:rPr lang="en-GB" altLang="en-US" dirty="0" err="1"/>
              <a:t>při</a:t>
            </a:r>
            <a:r>
              <a:rPr lang="en-GB" altLang="en-US" dirty="0"/>
              <a:t> </a:t>
            </a:r>
            <a:r>
              <a:rPr lang="en-GB" altLang="en-US" dirty="0" err="1"/>
              <a:t>diabetu</a:t>
            </a:r>
            <a:endParaRPr lang="en-GB" altLang="en-US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9542" y="2209801"/>
            <a:ext cx="9751075" cy="4181475"/>
          </a:xfrm>
        </p:spPr>
        <p:txBody>
          <a:bodyPr>
            <a:normAutofit/>
          </a:bodyPr>
          <a:lstStyle/>
          <a:p>
            <a:r>
              <a:rPr lang="cs-CZ" altLang="en-US" dirty="0"/>
              <a:t>Komplexní porucha  imunitních funkcí, nejvíce porušena </a:t>
            </a:r>
            <a:r>
              <a:rPr lang="cs-CZ" altLang="en-US" dirty="0" smtClean="0"/>
              <a:t>fagocytóza (chemotaxe, zabíjecí schopnost), dáno porušeným metabolismem glukózy v granulocytech.</a:t>
            </a:r>
          </a:p>
          <a:p>
            <a:r>
              <a:rPr lang="cs-CZ" altLang="en-US" dirty="0" smtClean="0"/>
              <a:t>Lze prokázat i abnormality T-lymfocytů. </a:t>
            </a:r>
            <a:endParaRPr lang="cs-CZ" altLang="en-US" dirty="0"/>
          </a:p>
          <a:p>
            <a:r>
              <a:rPr lang="cs-CZ" altLang="en-US" dirty="0"/>
              <a:t>Důležitá je i porucha prokrvení tkání</a:t>
            </a:r>
            <a:r>
              <a:rPr lang="cs-CZ" altLang="en-US" dirty="0" smtClean="0"/>
              <a:t>. Následkem je i nedostatečný průnik granulocytů do místa zánětu.</a:t>
            </a:r>
            <a:endParaRPr lang="cs-CZ" altLang="en-US" dirty="0"/>
          </a:p>
          <a:p>
            <a:r>
              <a:rPr lang="cs-CZ" altLang="en-US" dirty="0"/>
              <a:t>Pyodermie, špatné hojení ran, flegmóny, periferní nekrózy, mykotické kožní infekce.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1116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altLang="en-US"/>
              <a:t>Imunodeficience při chronickém selhávání jater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6996" y="2676526"/>
            <a:ext cx="9946433" cy="4181475"/>
          </a:xfrm>
        </p:spPr>
        <p:txBody>
          <a:bodyPr>
            <a:normAutofit/>
          </a:bodyPr>
          <a:lstStyle/>
          <a:p>
            <a:r>
              <a:rPr lang="cs-CZ" altLang="en-US" dirty="0"/>
              <a:t>Nízké hladiny složek komplementového systému, porucha funkce a počtu </a:t>
            </a:r>
            <a:r>
              <a:rPr lang="cs-CZ" altLang="en-US" dirty="0" err="1"/>
              <a:t>neutrofilů</a:t>
            </a:r>
            <a:r>
              <a:rPr lang="cs-CZ" altLang="en-US" dirty="0"/>
              <a:t> při </a:t>
            </a:r>
            <a:r>
              <a:rPr lang="cs-CZ" altLang="en-US" dirty="0" err="1" smtClean="0"/>
              <a:t>hypersplenismu</a:t>
            </a:r>
            <a:r>
              <a:rPr lang="cs-CZ" altLang="en-US" dirty="0" smtClean="0"/>
              <a:t>.</a:t>
            </a:r>
          </a:p>
          <a:p>
            <a:r>
              <a:rPr lang="cs-CZ" altLang="en-US" dirty="0" smtClean="0"/>
              <a:t>Při portálním </a:t>
            </a:r>
            <a:r>
              <a:rPr lang="cs-CZ" altLang="en-US" dirty="0" err="1" smtClean="0"/>
              <a:t>shuntu</a:t>
            </a:r>
            <a:r>
              <a:rPr lang="cs-CZ" altLang="en-US" dirty="0" smtClean="0"/>
              <a:t> je porušena funkce </a:t>
            </a:r>
            <a:r>
              <a:rPr lang="cs-CZ" altLang="en-US" dirty="0" err="1" smtClean="0"/>
              <a:t>Kupferových</a:t>
            </a:r>
            <a:r>
              <a:rPr lang="cs-CZ" altLang="en-US" dirty="0" smtClean="0"/>
              <a:t> buněk ve smyslu odstraňování částic přicházejí v krvi z portálního řečiště.</a:t>
            </a:r>
            <a:endParaRPr lang="cs-CZ" altLang="en-US" dirty="0"/>
          </a:p>
          <a:p>
            <a:r>
              <a:rPr lang="cs-CZ" altLang="en-US" dirty="0"/>
              <a:t>Sklon k flegmónám, pyodermiím, plicním </a:t>
            </a:r>
            <a:r>
              <a:rPr lang="cs-CZ" altLang="en-US" dirty="0" smtClean="0"/>
              <a:t>komplikacím.</a:t>
            </a:r>
          </a:p>
          <a:p>
            <a:r>
              <a:rPr lang="cs-CZ" altLang="en-US" dirty="0" smtClean="0"/>
              <a:t>Těžké jaterní selhání – sklon k sepsím a bakteriální peritonitidě. 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01487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GB" altLang="en-US"/>
              <a:t>Imunodeficience způsobené poruchami výživy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8300" y="2133601"/>
            <a:ext cx="8763000" cy="4181475"/>
          </a:xfrm>
        </p:spPr>
        <p:txBody>
          <a:bodyPr>
            <a:normAutofit lnSpcReduction="10000"/>
          </a:bodyPr>
          <a:lstStyle/>
          <a:p>
            <a:r>
              <a:rPr lang="cs-CZ" altLang="en-US" dirty="0"/>
              <a:t>Může se uplatňovat </a:t>
            </a:r>
            <a:r>
              <a:rPr lang="cs-CZ" altLang="en-US" dirty="0" err="1"/>
              <a:t>proteinokalorická</a:t>
            </a:r>
            <a:r>
              <a:rPr lang="cs-CZ" altLang="en-US" dirty="0"/>
              <a:t> </a:t>
            </a:r>
            <a:r>
              <a:rPr lang="cs-CZ" altLang="en-US" dirty="0" smtClean="0"/>
              <a:t>malnutrice</a:t>
            </a:r>
            <a:r>
              <a:rPr lang="cs-CZ" altLang="en-US" dirty="0"/>
              <a:t>, hypovitaminózy, nedostatek stopových prvků</a:t>
            </a:r>
            <a:r>
              <a:rPr lang="cs-CZ" altLang="en-US" dirty="0" smtClean="0"/>
              <a:t>.</a:t>
            </a:r>
          </a:p>
          <a:p>
            <a:r>
              <a:rPr lang="cs-CZ" altLang="en-US" dirty="0" smtClean="0"/>
              <a:t>Konkrétní postižení imunitního systému závisí na tom, jaká složka potravy je nedostatečná. </a:t>
            </a:r>
          </a:p>
          <a:p>
            <a:r>
              <a:rPr lang="cs-CZ" dirty="0"/>
              <a:t>Je odhadováno že těžká malnutrice zhoršuje zvyšuje mortalitu pneumonie 10x, gastroenteritidy 30x</a:t>
            </a:r>
            <a:r>
              <a:rPr lang="cs-CZ" dirty="0" smtClean="0"/>
              <a:t>.</a:t>
            </a:r>
            <a:endParaRPr lang="cs-CZ" altLang="en-US" dirty="0"/>
          </a:p>
          <a:p>
            <a:r>
              <a:rPr lang="cs-CZ" altLang="en-US" dirty="0"/>
              <a:t>Příčinou může být podvýživa,  </a:t>
            </a:r>
            <a:r>
              <a:rPr lang="cs-CZ" altLang="en-US" dirty="0" err="1"/>
              <a:t>anoraxia</a:t>
            </a:r>
            <a:r>
              <a:rPr lang="cs-CZ" altLang="en-US" dirty="0"/>
              <a:t> </a:t>
            </a:r>
            <a:r>
              <a:rPr lang="cs-CZ" altLang="en-US" dirty="0" err="1" smtClean="0"/>
              <a:t>nervosa</a:t>
            </a:r>
            <a:r>
              <a:rPr lang="cs-CZ" altLang="en-US" dirty="0"/>
              <a:t>, alkoholismus, choroby zažívacího traktu.</a:t>
            </a:r>
          </a:p>
          <a:p>
            <a:r>
              <a:rPr lang="cs-CZ" altLang="en-US" dirty="0"/>
              <a:t>Klinicky pacienti trpí zvýšenou frekvencí infekcí včetně infekcí parazitárních </a:t>
            </a:r>
            <a:r>
              <a:rPr lang="cs-CZ" altLang="en-US" dirty="0" smtClean="0"/>
              <a:t>a </a:t>
            </a:r>
            <a:r>
              <a:rPr lang="cs-CZ" altLang="en-US" dirty="0" err="1"/>
              <a:t>mykobakteriálních</a:t>
            </a:r>
            <a:r>
              <a:rPr lang="cs-CZ" altLang="en-US" dirty="0"/>
              <a:t>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6793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/>
              <a:t>Imunodeficitní stavy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78038" y="1685926"/>
            <a:ext cx="8475662" cy="4181475"/>
          </a:xfrm>
        </p:spPr>
        <p:txBody>
          <a:bodyPr/>
          <a:lstStyle/>
          <a:p>
            <a:r>
              <a:rPr lang="cs-CZ" altLang="en-US" dirty="0"/>
              <a:t>Primární </a:t>
            </a:r>
          </a:p>
          <a:p>
            <a:pPr lvl="1"/>
            <a:r>
              <a:rPr lang="cs-CZ" altLang="en-US" sz="3200" dirty="0"/>
              <a:t>Následek genetické poruchy</a:t>
            </a:r>
          </a:p>
          <a:p>
            <a:pPr lvl="1"/>
            <a:r>
              <a:rPr lang="cs-CZ" altLang="en-US" sz="3200" dirty="0"/>
              <a:t>Obvykle závažné, poměrně řídké  </a:t>
            </a:r>
          </a:p>
          <a:p>
            <a:r>
              <a:rPr lang="cs-CZ" altLang="en-US" dirty="0" smtClean="0"/>
              <a:t>Sekundární</a:t>
            </a:r>
            <a:endParaRPr lang="cs-CZ" altLang="en-US" dirty="0"/>
          </a:p>
          <a:p>
            <a:pPr lvl="1"/>
            <a:r>
              <a:rPr lang="cs-CZ" altLang="en-US" sz="3200" dirty="0"/>
              <a:t>Důsledek jiného onemocnění, léčby, malnutrice, infekce, stresu...</a:t>
            </a:r>
          </a:p>
          <a:p>
            <a:pPr lvl="1"/>
            <a:r>
              <a:rPr lang="cs-CZ" altLang="en-US" sz="3200" dirty="0"/>
              <a:t>Velmi </a:t>
            </a:r>
            <a:r>
              <a:rPr lang="cs-CZ" altLang="en-US" sz="3200" dirty="0" smtClean="0"/>
              <a:t>časté, často probíhají méně závažně </a:t>
            </a:r>
            <a:endParaRPr lang="cs-CZ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23036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216980"/>
              </p:ext>
            </p:extLst>
          </p:nvPr>
        </p:nvGraphicFramePr>
        <p:xfrm>
          <a:off x="1877291" y="1858876"/>
          <a:ext cx="8496300" cy="4379912"/>
        </p:xfrm>
        <a:graphic>
          <a:graphicData uri="http://schemas.openxmlformats.org/drawingml/2006/table">
            <a:tbl>
              <a:tblPr/>
              <a:tblGrid>
                <a:gridCol w="1570613">
                  <a:extLst>
                    <a:ext uri="{9D8B030D-6E8A-4147-A177-3AD203B41FA5}">
                      <a16:colId xmlns:a16="http://schemas.microsoft.com/office/drawing/2014/main" val="591155077"/>
                    </a:ext>
                  </a:extLst>
                </a:gridCol>
                <a:gridCol w="6925687">
                  <a:extLst>
                    <a:ext uri="{9D8B030D-6E8A-4147-A177-3AD203B41FA5}">
                      <a16:colId xmlns:a16="http://schemas.microsoft.com/office/drawing/2014/main" val="305729777"/>
                    </a:ext>
                  </a:extLst>
                </a:gridCol>
              </a:tblGrid>
              <a:tr h="6401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zinek</a:t>
                      </a:r>
                    </a:p>
                  </a:txBody>
                  <a:tcPr marL="91443" marR="91443" marT="45723" marB="45723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lymfopenie, atrofie </a:t>
                      </a:r>
                      <a:r>
                        <a:rPr kumimoji="0" lang="cs-CZ" alt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thymu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, postižení subpopulací </a:t>
                      </a:r>
                      <a:b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</a:b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T lymfocytů, 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kožní reaktivita, 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odpověď na cytokiny</a:t>
                      </a:r>
                    </a:p>
                  </a:txBody>
                  <a:tcPr marL="91443" marR="91443" marT="45723" marB="45723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227038"/>
                  </a:ext>
                </a:extLst>
              </a:tr>
              <a:tr h="9144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železo</a:t>
                      </a:r>
                    </a:p>
                  </a:txBody>
                  <a:tcPr marL="91443" marR="91443" marT="45723" marB="45723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postižení funkce T lymfocytů, </a:t>
                      </a: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</a:t>
                      </a: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aktivita fagocytů, </a:t>
                      </a: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 IgG, </a:t>
                      </a:r>
                      <a:b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</a:b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 odpověď na cytokiny (zejména IL-2),  riziko infekcí parazitární a oportunních kmenů rodu </a:t>
                      </a:r>
                      <a:r>
                        <a:rPr kumimoji="0" lang="cs-CZ" altLang="cs-CZ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Candida</a:t>
                      </a:r>
                      <a:endParaRPr kumimoji="0" lang="cs-CZ" altLang="cs-CZ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91443" marR="91443" marT="45723" marB="45723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8380765"/>
                  </a:ext>
                </a:extLst>
              </a:tr>
              <a:tr h="4524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měď</a:t>
                      </a:r>
                    </a:p>
                  </a:txBody>
                  <a:tcPr marL="91443" marR="91443" marT="45723" marB="45723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lymfopenie, </a:t>
                      </a: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 IL-2 odpověď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91443" marR="91443" marT="45723" marB="45723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641838"/>
                  </a:ext>
                </a:extLst>
              </a:tr>
              <a:tr h="4524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selen</a:t>
                      </a:r>
                    </a:p>
                  </a:txBody>
                  <a:tcPr marL="91443" marR="91443" marT="45723" marB="45723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 </a:t>
                      </a: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antioxidační ochrana, </a:t>
                      </a: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 virulence virů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91443" marR="91443" marT="45723" marB="45723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212250"/>
                  </a:ext>
                </a:extLst>
              </a:tr>
              <a:tr h="6401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vitamín A</a:t>
                      </a:r>
                    </a:p>
                  </a:txBody>
                  <a:tcPr marL="91443" marR="91443" marT="45723" marB="45723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lymfopenie, </a:t>
                      </a: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 funkce slizniční bariéry,  T-buněčná odpověď (Th2),  funkce fagocytů a NK buněk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91443" marR="91443" marT="45723" marB="45723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74344"/>
                  </a:ext>
                </a:extLst>
              </a:tr>
              <a:tr h="6401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vitamín E</a:t>
                      </a:r>
                    </a:p>
                  </a:txBody>
                  <a:tcPr marL="91443" marR="91443" marT="45723" marB="45723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 </a:t>
                      </a: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antioxidační ochrana, </a:t>
                      </a: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 hladin IgE,  produkce PGE</a:t>
                      </a:r>
                      <a:r>
                        <a:rPr kumimoji="0" lang="cs-CZ" altLang="cs-CZ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, </a:t>
                      </a:r>
                      <a:b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</a:b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 virulence virů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91443" marR="91443" marT="45723" marB="45723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5794731"/>
                  </a:ext>
                </a:extLst>
              </a:tr>
              <a:tr h="6401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vitamín C</a:t>
                      </a:r>
                    </a:p>
                  </a:txBody>
                  <a:tcPr marL="91443" marR="91443" marT="45723" marB="45723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 plasmatická koncentrace </a:t>
                      </a:r>
                      <a:r>
                        <a:rPr kumimoji="0" lang="cs-CZ" alt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glutathionu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,  fagocytárních funkcí a  riziko infekcí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91443" marR="91443" marT="45723" marB="45723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984147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044089" y="789709"/>
            <a:ext cx="10648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Sekundární imunodeficience při nedostatečném přísunu některých prvků a vitamínů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7369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82745" cy="132556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Neimunodeficitní choroby, které se mohou manifestovat příznaky (humorálního) imunodeficitu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Alergické choroby respiračního traktu</a:t>
            </a:r>
          </a:p>
          <a:p>
            <a:r>
              <a:rPr lang="cs-CZ" dirty="0" smtClean="0"/>
              <a:t>Adenoidní vegetace</a:t>
            </a:r>
          </a:p>
          <a:p>
            <a:r>
              <a:rPr lang="cs-CZ" dirty="0" err="1" smtClean="0"/>
              <a:t>Gastroesofageální</a:t>
            </a:r>
            <a:r>
              <a:rPr lang="cs-CZ" dirty="0" smtClean="0"/>
              <a:t> reflux</a:t>
            </a:r>
          </a:p>
          <a:p>
            <a:r>
              <a:rPr lang="cs-CZ" dirty="0" smtClean="0"/>
              <a:t>Anatomické abnormality</a:t>
            </a:r>
          </a:p>
          <a:p>
            <a:r>
              <a:rPr lang="cs-CZ" dirty="0" smtClean="0"/>
              <a:t>Cystická fibróza</a:t>
            </a:r>
          </a:p>
          <a:p>
            <a:r>
              <a:rPr lang="cs-CZ" dirty="0" smtClean="0"/>
              <a:t>Ciliární dyskineze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29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9785" y="0"/>
            <a:ext cx="11024016" cy="1334126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DD Adenoidní vegetace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469" y="1573967"/>
            <a:ext cx="10544331" cy="46029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374754" y="1094283"/>
          <a:ext cx="8694296" cy="5531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696449" y="689549"/>
            <a:ext cx="2115799" cy="271321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030" y="3972395"/>
            <a:ext cx="3092970" cy="2158584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689548" y="6488668"/>
            <a:ext cx="583117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200" i="1" dirty="0" smtClean="0"/>
              <a:t>Příručka pro praxi </a:t>
            </a:r>
            <a:r>
              <a:rPr lang="cs-CZ" sz="1200" i="1" dirty="0" err="1" smtClean="0"/>
              <a:t>Adenectomie</a:t>
            </a:r>
            <a:r>
              <a:rPr lang="cs-CZ" sz="1200" i="1" dirty="0" smtClean="0"/>
              <a:t> ČSOHK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06192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9784" y="365125"/>
            <a:ext cx="11024016" cy="1325563"/>
          </a:xfrm>
        </p:spPr>
        <p:txBody>
          <a:bodyPr/>
          <a:lstStyle/>
          <a:p>
            <a:pPr lvl="0"/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Respirační příznaky GERD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94624" y="1677899"/>
          <a:ext cx="11482464" cy="4444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9458" name="Picture 2" descr="Výsledek obrázku pro gastroesophageal reflux infant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34500" y="0"/>
            <a:ext cx="2857500" cy="30861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0279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Výsledek obrázku pro ciliary ultrastructur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10625" y="0"/>
            <a:ext cx="3381375" cy="2667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9765" y="1"/>
            <a:ext cx="10994036" cy="1690688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DD Primární ciliární </a:t>
            </a:r>
            <a:r>
              <a:rPr lang="cs-CZ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dyskinese</a:t>
            </a:r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- PCD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59764" y="1439055"/>
          <a:ext cx="10747947" cy="2570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284813" y="4107444"/>
          <a:ext cx="10822898" cy="2750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55070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21321" y="383232"/>
            <a:ext cx="5118980" cy="1325563"/>
          </a:xfrm>
        </p:spPr>
        <p:txBody>
          <a:bodyPr/>
          <a:lstStyle/>
          <a:p>
            <a:pPr>
              <a:defRPr/>
            </a:pPr>
            <a:r>
              <a:rPr lang="cs-CZ" altLang="en-US" dirty="0"/>
              <a:t>Cystická fibróza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7300" y="1903492"/>
            <a:ext cx="9677400" cy="418147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en-US" dirty="0"/>
              <a:t>Autozomálně recesivní dědičnost. Gen- </a:t>
            </a:r>
            <a:r>
              <a:rPr lang="cs-CZ" altLang="en-US" dirty="0" err="1"/>
              <a:t>cystic</a:t>
            </a:r>
            <a:r>
              <a:rPr lang="cs-CZ" altLang="en-US" dirty="0"/>
              <a:t> </a:t>
            </a:r>
            <a:r>
              <a:rPr lang="cs-CZ" altLang="en-US" dirty="0" err="1"/>
              <a:t>fibrosis</a:t>
            </a:r>
            <a:r>
              <a:rPr lang="cs-CZ" altLang="en-US" dirty="0"/>
              <a:t> </a:t>
            </a:r>
            <a:r>
              <a:rPr lang="cs-CZ" altLang="en-US" dirty="0" err="1"/>
              <a:t>conductance</a:t>
            </a:r>
            <a:r>
              <a:rPr lang="cs-CZ" altLang="en-US" dirty="0"/>
              <a:t> </a:t>
            </a:r>
            <a:r>
              <a:rPr lang="cs-CZ" altLang="en-US" dirty="0" err="1"/>
              <a:t>regulator</a:t>
            </a:r>
            <a:r>
              <a:rPr lang="cs-CZ" altLang="en-US" dirty="0"/>
              <a:t>- vytváří chloridový kanál.</a:t>
            </a:r>
          </a:p>
          <a:p>
            <a:pPr>
              <a:lnSpc>
                <a:spcPct val="80000"/>
              </a:lnSpc>
            </a:pPr>
            <a:r>
              <a:rPr lang="cs-CZ" altLang="en-US" dirty="0"/>
              <a:t>Tvorba abnormálně viskózních sekretů.</a:t>
            </a:r>
          </a:p>
          <a:p>
            <a:pPr>
              <a:lnSpc>
                <a:spcPct val="80000"/>
              </a:lnSpc>
            </a:pPr>
            <a:r>
              <a:rPr lang="cs-CZ" altLang="en-US" dirty="0"/>
              <a:t>Chronická bronchitida se vznikem bronchiektázií, opakované </a:t>
            </a:r>
            <a:r>
              <a:rPr lang="cs-CZ" altLang="en-US" dirty="0" smtClean="0"/>
              <a:t>pneumonie</a:t>
            </a:r>
            <a:r>
              <a:rPr lang="cs-CZ" altLang="en-US" dirty="0"/>
              <a:t>. Pacienti obvykle kolonizováni </a:t>
            </a:r>
            <a:r>
              <a:rPr lang="cs-CZ" altLang="en-US" i="1" dirty="0" err="1"/>
              <a:t>Ps</a:t>
            </a:r>
            <a:r>
              <a:rPr lang="cs-CZ" altLang="en-US" i="1" dirty="0"/>
              <a:t>. </a:t>
            </a:r>
            <a:r>
              <a:rPr lang="cs-CZ" altLang="en-US" i="1" dirty="0" err="1"/>
              <a:t>aeruginosa</a:t>
            </a:r>
            <a:r>
              <a:rPr lang="cs-CZ" altLang="en-US" dirty="0"/>
              <a:t>, </a:t>
            </a:r>
            <a:r>
              <a:rPr lang="cs-CZ" altLang="en-US" i="1" dirty="0" err="1"/>
              <a:t>Ps</a:t>
            </a:r>
            <a:r>
              <a:rPr lang="cs-CZ" altLang="en-US" i="1" dirty="0"/>
              <a:t>. </a:t>
            </a:r>
            <a:r>
              <a:rPr lang="cs-CZ" altLang="en-US" i="1" dirty="0" err="1"/>
              <a:t>cepacia</a:t>
            </a:r>
            <a:r>
              <a:rPr lang="cs-CZ" altLang="en-US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en-US" dirty="0"/>
              <a:t>Postižení exokrinní funkce pankreatu, porucha trávení tuků a bílkovin, časté objemné stolice.</a:t>
            </a:r>
          </a:p>
          <a:p>
            <a:pPr>
              <a:lnSpc>
                <a:spcPct val="80000"/>
              </a:lnSpc>
            </a:pPr>
            <a:r>
              <a:rPr lang="cs-CZ" altLang="en-US" dirty="0" err="1"/>
              <a:t>Mekoniový</a:t>
            </a:r>
            <a:r>
              <a:rPr lang="cs-CZ" altLang="en-US" dirty="0"/>
              <a:t> ileus, </a:t>
            </a:r>
            <a:r>
              <a:rPr lang="cs-CZ" altLang="en-US" dirty="0" err="1"/>
              <a:t>pseudomekoniový</a:t>
            </a:r>
            <a:r>
              <a:rPr lang="cs-CZ" altLang="en-US" dirty="0"/>
              <a:t> ileus</a:t>
            </a:r>
          </a:p>
          <a:p>
            <a:pPr>
              <a:lnSpc>
                <a:spcPct val="80000"/>
              </a:lnSpc>
            </a:pPr>
            <a:r>
              <a:rPr lang="cs-CZ" altLang="en-US" dirty="0"/>
              <a:t>Biliární cirhóza</a:t>
            </a:r>
          </a:p>
          <a:p>
            <a:pPr>
              <a:lnSpc>
                <a:spcPct val="80000"/>
              </a:lnSpc>
            </a:pPr>
            <a:r>
              <a:rPr lang="cs-CZ" altLang="en-US" dirty="0"/>
              <a:t>Diagnóza: potní test, biochemické abnormality, průkaz mutace.</a:t>
            </a:r>
            <a:r>
              <a:rPr lang="en-GB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826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 vždy musí deficit některé složky imunitního systému vést k výrazné klinické manifestaci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Selektivní deficit </a:t>
            </a:r>
            <a:r>
              <a:rPr lang="cs-CZ" dirty="0" err="1" smtClean="0"/>
              <a:t>IgA</a:t>
            </a:r>
            <a:r>
              <a:rPr lang="cs-CZ" dirty="0" smtClean="0"/>
              <a:t> ( prevalence asi 1:500).</a:t>
            </a:r>
          </a:p>
          <a:p>
            <a:r>
              <a:rPr lang="cs-CZ" dirty="0" smtClean="0"/>
              <a:t>Deficit aktivátoru třeští cesty komplementu - manózu vážícího </a:t>
            </a:r>
            <a:r>
              <a:rPr lang="cs-CZ" dirty="0" err="1" smtClean="0"/>
              <a:t>lektinu</a:t>
            </a:r>
            <a:r>
              <a:rPr lang="cs-CZ" dirty="0" smtClean="0"/>
              <a:t> (MBL)  (homozygotní deficit 5%, </a:t>
            </a:r>
            <a:r>
              <a:rPr lang="cs-CZ" dirty="0" err="1" smtClean="0"/>
              <a:t>hetrerozygotní</a:t>
            </a:r>
            <a:r>
              <a:rPr lang="cs-CZ" dirty="0" smtClean="0"/>
              <a:t> deficit 25% lidí).</a:t>
            </a:r>
          </a:p>
          <a:p>
            <a:r>
              <a:rPr lang="cs-CZ" dirty="0" smtClean="0"/>
              <a:t>Deficit CCR5 </a:t>
            </a:r>
            <a:r>
              <a:rPr lang="el-GR" dirty="0"/>
              <a:t>Δ</a:t>
            </a:r>
            <a:r>
              <a:rPr lang="cs-CZ" dirty="0" smtClean="0"/>
              <a:t>32( v Evropě asi 1% homozygot, 5-10% heterozygotů) – snad zhoršuji komplikace při </a:t>
            </a:r>
            <a:r>
              <a:rPr lang="cs-CZ" dirty="0" err="1" smtClean="0"/>
              <a:t>flavirových</a:t>
            </a:r>
            <a:r>
              <a:rPr lang="cs-CZ" dirty="0" smtClean="0"/>
              <a:t> infekcích ( klíšťová encefalitida), </a:t>
            </a:r>
            <a:r>
              <a:rPr lang="cs-CZ" dirty="0" err="1" smtClean="0"/>
              <a:t>průsobí</a:t>
            </a:r>
            <a:r>
              <a:rPr lang="cs-CZ" dirty="0" smtClean="0"/>
              <a:t> protektivně </a:t>
            </a:r>
            <a:r>
              <a:rPr lang="cs-CZ" dirty="0" smtClean="0"/>
              <a:t>proti HIV, možná moru.</a:t>
            </a:r>
          </a:p>
          <a:p>
            <a:r>
              <a:rPr lang="cs-CZ" dirty="0" smtClean="0"/>
              <a:t>Můžeme se ale setkat s například i s nemocnými s výraznou </a:t>
            </a:r>
            <a:r>
              <a:rPr lang="cs-CZ" dirty="0" err="1" smtClean="0"/>
              <a:t>hypogamaglobulinémií</a:t>
            </a:r>
            <a:r>
              <a:rPr lang="cs-CZ" dirty="0" smtClean="0"/>
              <a:t> bez příznaků imunodeficitu.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344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GB" altLang="en-US"/>
              <a:t>Manózu vážící lektin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dirty="0"/>
              <a:t>Po vazbě na </a:t>
            </a:r>
            <a:r>
              <a:rPr lang="cs-CZ" altLang="en-US" dirty="0" err="1"/>
              <a:t>manózové</a:t>
            </a:r>
            <a:r>
              <a:rPr lang="cs-CZ" altLang="en-US" dirty="0"/>
              <a:t> zbytky na povrchu baktérií aktivuje C2 a C4.</a:t>
            </a:r>
          </a:p>
          <a:p>
            <a:r>
              <a:rPr lang="cs-CZ" altLang="en-US" dirty="0"/>
              <a:t>Asi u 25% populace lze prokázat </a:t>
            </a:r>
            <a:r>
              <a:rPr lang="cs-CZ" altLang="en-US" dirty="0" err="1"/>
              <a:t>heterozygótní</a:t>
            </a:r>
            <a:r>
              <a:rPr lang="cs-CZ" altLang="en-US" dirty="0"/>
              <a:t> deficit.</a:t>
            </a:r>
          </a:p>
          <a:p>
            <a:r>
              <a:rPr lang="cs-CZ" altLang="en-US" dirty="0"/>
              <a:t>Deficit MBP je </a:t>
            </a:r>
            <a:r>
              <a:rPr lang="cs-CZ" altLang="en-US" dirty="0" smtClean="0"/>
              <a:t>u dětí asociován </a:t>
            </a:r>
            <a:r>
              <a:rPr lang="cs-CZ" altLang="en-US" dirty="0"/>
              <a:t>s </a:t>
            </a:r>
            <a:r>
              <a:rPr lang="cs-CZ" altLang="en-US" dirty="0" smtClean="0"/>
              <a:t>mírně vyšší </a:t>
            </a:r>
            <a:r>
              <a:rPr lang="cs-CZ" altLang="en-US" dirty="0"/>
              <a:t>frekvencí banálních infekcí a </a:t>
            </a:r>
            <a:r>
              <a:rPr lang="cs-CZ" altLang="en-US" dirty="0" smtClean="0"/>
              <a:t>komplikacemi </a:t>
            </a:r>
            <a:r>
              <a:rPr lang="cs-CZ" altLang="en-US" dirty="0"/>
              <a:t>při cytostatické léčbě. </a:t>
            </a:r>
          </a:p>
        </p:txBody>
      </p:sp>
    </p:spTree>
    <p:extLst>
      <p:ext uri="{BB962C8B-B14F-4D97-AF65-F5344CB8AC3E}">
        <p14:creationId xmlns:p14="http://schemas.microsoft.com/office/powerpoint/2010/main" val="384241629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7300" y="381000"/>
            <a:ext cx="9677400" cy="1176338"/>
          </a:xfrm>
        </p:spPr>
        <p:txBody>
          <a:bodyPr/>
          <a:lstStyle/>
          <a:p>
            <a:pPr>
              <a:defRPr/>
            </a:pPr>
            <a:r>
              <a:rPr lang="cs-CZ" altLang="en-US" sz="4000"/>
              <a:t>Současná terapie primárních imunodeficitů</a:t>
            </a:r>
            <a:endParaRPr lang="cs-CZ" alt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7300" y="1685926"/>
            <a:ext cx="9601200" cy="4181475"/>
          </a:xfrm>
        </p:spPr>
        <p:txBody>
          <a:bodyPr>
            <a:normAutofit lnSpcReduction="10000"/>
          </a:bodyPr>
          <a:lstStyle/>
          <a:p>
            <a:r>
              <a:rPr lang="cs-CZ" altLang="en-US" dirty="0"/>
              <a:t>Nejtěžší stavy (SCID, LAD syndrom, </a:t>
            </a:r>
            <a:r>
              <a:rPr lang="cs-CZ" altLang="en-US" dirty="0" err="1"/>
              <a:t>Wiskottův-Aldrichův</a:t>
            </a:r>
            <a:r>
              <a:rPr lang="cs-CZ" altLang="en-US" dirty="0"/>
              <a:t> syndrom) - transplantace hematopoetických buněk.</a:t>
            </a:r>
          </a:p>
          <a:p>
            <a:r>
              <a:rPr lang="cs-CZ" altLang="en-US" dirty="0"/>
              <a:t>Protilátkové imunodeficity: substituční imunoglobulinová léčba  + v případě nutnosti antibiotická </a:t>
            </a:r>
            <a:r>
              <a:rPr lang="cs-CZ" altLang="en-US" dirty="0" smtClean="0"/>
              <a:t>profylaxe.</a:t>
            </a:r>
            <a:endParaRPr lang="cs-CZ" altLang="en-US" dirty="0"/>
          </a:p>
          <a:p>
            <a:r>
              <a:rPr lang="cs-CZ" altLang="en-US" dirty="0"/>
              <a:t>Ve většině ostatních případů je možná pouze antibiotická profylaxe. </a:t>
            </a:r>
          </a:p>
          <a:p>
            <a:r>
              <a:rPr lang="cs-CZ" altLang="en-US" dirty="0"/>
              <a:t>Vždy je nutné se  vyhnout očkování živými vakcínami.</a:t>
            </a:r>
          </a:p>
          <a:p>
            <a:r>
              <a:rPr lang="cs-CZ" altLang="en-US" dirty="0"/>
              <a:t>U nemocných s T- buněčnými a kombinovanými imunodeficity je možno podávat pouze ozářené krevní deriváty - nebezpečí vzniku transfúzí indukované GVHR. </a:t>
            </a:r>
          </a:p>
          <a:p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27219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altLang="en-US"/>
              <a:t>Genová léčba imunodeficitních stavů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8300" y="1685926"/>
            <a:ext cx="8991600" cy="4181475"/>
          </a:xfrm>
        </p:spPr>
        <p:txBody>
          <a:bodyPr>
            <a:normAutofit fontScale="92500" lnSpcReduction="10000"/>
          </a:bodyPr>
          <a:lstStyle/>
          <a:p>
            <a:r>
              <a:rPr lang="cs-CZ" altLang="en-US" dirty="0"/>
              <a:t>Principem je transdukce chybějícího genu do cílových (u primárních imunodeficiencí nejlépe CD34+) buněk.</a:t>
            </a:r>
          </a:p>
          <a:p>
            <a:r>
              <a:rPr lang="cs-CZ" altLang="en-US" dirty="0"/>
              <a:t>Používány jsou retrovirové vektory, u nichž byly geny </a:t>
            </a:r>
            <a:r>
              <a:rPr lang="cs-CZ" altLang="en-US" i="1" dirty="0"/>
              <a:t>gag, </a:t>
            </a:r>
            <a:r>
              <a:rPr lang="cs-CZ" altLang="en-US" i="1" dirty="0" err="1"/>
              <a:t>env</a:t>
            </a:r>
            <a:r>
              <a:rPr lang="cs-CZ" altLang="en-US" i="1" dirty="0"/>
              <a:t>, </a:t>
            </a:r>
            <a:r>
              <a:rPr lang="cs-CZ" altLang="en-US" i="1" dirty="0" err="1"/>
              <a:t>pol</a:t>
            </a:r>
            <a:r>
              <a:rPr lang="cs-CZ" altLang="en-US" dirty="0"/>
              <a:t> nahrazeny požadovaným genem. Ponechány jsou  sekvence LTR umožňující inzerci DNA do genomu buňky.</a:t>
            </a:r>
          </a:p>
          <a:p>
            <a:r>
              <a:rPr lang="cs-CZ" altLang="en-US" dirty="0"/>
              <a:t>Součástí vektoru je i reverzní transkriptáza umožňující přepis z RNA na c-DNA. </a:t>
            </a:r>
            <a:endParaRPr lang="cs-CZ" altLang="en-US" dirty="0" smtClean="0"/>
          </a:p>
          <a:p>
            <a:r>
              <a:rPr lang="cs-CZ" altLang="en-US" dirty="0" smtClean="0"/>
              <a:t>Experimentálně využíván u některých typů SCID (není-li vhodný dárce hematopoetických buněk). </a:t>
            </a:r>
          </a:p>
          <a:p>
            <a:r>
              <a:rPr lang="cs-CZ" altLang="en-US" dirty="0" smtClean="0"/>
              <a:t>Ojedinělé případy chronické </a:t>
            </a:r>
            <a:r>
              <a:rPr lang="cs-CZ" altLang="en-US" dirty="0" err="1" smtClean="0"/>
              <a:t>granulomatózní</a:t>
            </a:r>
            <a:r>
              <a:rPr lang="cs-CZ" altLang="en-US" dirty="0" smtClean="0"/>
              <a:t> choroby, </a:t>
            </a:r>
            <a:r>
              <a:rPr lang="cs-CZ" altLang="en-US" dirty="0" err="1" smtClean="0"/>
              <a:t>Wiskottova-Aldrichova</a:t>
            </a:r>
            <a:r>
              <a:rPr lang="cs-CZ" altLang="en-US" dirty="0" smtClean="0"/>
              <a:t> syndromu.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23436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altLang="en-US" b="1"/>
              <a:t>Sekundární imunodeficity</a:t>
            </a:r>
            <a:endParaRPr lang="en-GB" alt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860666"/>
            <a:ext cx="9144000" cy="4181475"/>
          </a:xfrm>
        </p:spPr>
        <p:txBody>
          <a:bodyPr/>
          <a:lstStyle/>
          <a:p>
            <a:r>
              <a:rPr lang="cs-CZ" altLang="en-US" dirty="0" smtClean="0"/>
              <a:t>Poruchy metabolismu - urémie, diabetes, malnutrice</a:t>
            </a:r>
          </a:p>
          <a:p>
            <a:r>
              <a:rPr lang="cs-CZ" altLang="en-US" dirty="0" err="1" smtClean="0"/>
              <a:t>Iatrogenní</a:t>
            </a:r>
            <a:r>
              <a:rPr lang="cs-CZ" altLang="en-US" dirty="0" smtClean="0"/>
              <a:t> vlivy - cytostatika, imunosuprese</a:t>
            </a:r>
          </a:p>
          <a:p>
            <a:r>
              <a:rPr lang="cs-CZ" altLang="en-US" dirty="0" smtClean="0"/>
              <a:t>Nádorová onemocnění</a:t>
            </a:r>
          </a:p>
          <a:p>
            <a:r>
              <a:rPr lang="cs-CZ" altLang="en-US" dirty="0" smtClean="0"/>
              <a:t>Virová onemocnění - AIDS, spalničky, CMV infekce, infekční mononukleóza</a:t>
            </a:r>
          </a:p>
          <a:p>
            <a:r>
              <a:rPr lang="cs-CZ" altLang="en-US" dirty="0" smtClean="0"/>
              <a:t>Splenektomie </a:t>
            </a:r>
          </a:p>
          <a:p>
            <a:r>
              <a:rPr lang="cs-CZ" altLang="en-US" dirty="0" smtClean="0"/>
              <a:t>Stres</a:t>
            </a:r>
          </a:p>
          <a:p>
            <a:r>
              <a:rPr lang="cs-CZ" altLang="en-US" dirty="0" smtClean="0"/>
              <a:t>Úrazy, operace, celková anestézie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1310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 imunodeficiencí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Sklon k infekčním komplikacím, především závažným infekčním komplikacím.</a:t>
            </a:r>
          </a:p>
          <a:p>
            <a:r>
              <a:rPr lang="cs-CZ" dirty="0"/>
              <a:t>Infekce mohou být způsobeny neobvyklými nebo oportunními patogeny.</a:t>
            </a:r>
          </a:p>
          <a:p>
            <a:r>
              <a:rPr lang="cs-CZ" dirty="0"/>
              <a:t>Odpověď na antibiotickou léčbu může být nedostatečná.</a:t>
            </a:r>
          </a:p>
          <a:p>
            <a:r>
              <a:rPr lang="cs-CZ" dirty="0"/>
              <a:t>Především u primárních imunodeficiencí nacházíme další komplikace dané </a:t>
            </a:r>
            <a:r>
              <a:rPr lang="cs-CZ" dirty="0" err="1"/>
              <a:t>dysregulací</a:t>
            </a:r>
            <a:r>
              <a:rPr lang="cs-CZ" dirty="0"/>
              <a:t> imunitního systému – autoimunity, alergická onemocnění, zánětlivá onemocnění.</a:t>
            </a:r>
          </a:p>
          <a:p>
            <a:r>
              <a:rPr lang="cs-CZ" dirty="0"/>
              <a:t>Je zvýšen výskyt malignit. Toto zvýšení je extrémní u  primárních imunodeficiencí asociovaných se zvýšenou lomivostí chromozomů.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639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Typické infekční komplikace podle typu imunodeficience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Protilátkové imunodeficience: opouzdřené bakterie</a:t>
            </a:r>
          </a:p>
          <a:p>
            <a:r>
              <a:rPr lang="cs-CZ" dirty="0" smtClean="0"/>
              <a:t>Poruchy komplementu: meningokokové infekce, jiné opouzdřené </a:t>
            </a:r>
            <a:r>
              <a:rPr lang="cs-CZ" dirty="0"/>
              <a:t>bakterie</a:t>
            </a:r>
          </a:p>
          <a:p>
            <a:r>
              <a:rPr lang="cs-CZ" dirty="0" smtClean="0"/>
              <a:t>T-lymfocytární imunodeficience: </a:t>
            </a:r>
            <a:r>
              <a:rPr lang="cs-CZ" dirty="0" err="1" smtClean="0"/>
              <a:t>Herpesvirové</a:t>
            </a:r>
            <a:r>
              <a:rPr lang="cs-CZ" dirty="0" smtClean="0"/>
              <a:t> infekce (nejdůležitější je </a:t>
            </a:r>
            <a:r>
              <a:rPr lang="cs-CZ" dirty="0" err="1" smtClean="0"/>
              <a:t>cytomegalovirus</a:t>
            </a:r>
            <a:r>
              <a:rPr lang="cs-CZ" dirty="0" smtClean="0"/>
              <a:t>), </a:t>
            </a:r>
            <a:r>
              <a:rPr lang="cs-CZ" dirty="0" err="1" smtClean="0"/>
              <a:t>Pneumocystis</a:t>
            </a:r>
            <a:r>
              <a:rPr lang="cs-CZ" dirty="0" smtClean="0"/>
              <a:t> </a:t>
            </a:r>
            <a:r>
              <a:rPr lang="cs-CZ" dirty="0" err="1" smtClean="0"/>
              <a:t>jiroveci</a:t>
            </a:r>
            <a:r>
              <a:rPr lang="cs-CZ" dirty="0" smtClean="0"/>
              <a:t>, </a:t>
            </a:r>
            <a:r>
              <a:rPr lang="cs-CZ" dirty="0" err="1" smtClean="0"/>
              <a:t>mykobakterální</a:t>
            </a:r>
            <a:r>
              <a:rPr lang="cs-CZ" dirty="0" smtClean="0"/>
              <a:t> infekce, hluboké plísňové infekce</a:t>
            </a:r>
          </a:p>
          <a:p>
            <a:r>
              <a:rPr lang="cs-CZ" dirty="0" smtClean="0"/>
              <a:t>Poruchy fagocytózy: Mykotické infekce, některé bakteriální infekce.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438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Výskyt imunodeficiencí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Těžký kombinovaný imunodeficit ( SCID) - 1:50 000 porodů</a:t>
            </a:r>
          </a:p>
          <a:p>
            <a:r>
              <a:rPr lang="cs-CZ" dirty="0" smtClean="0"/>
              <a:t>Běžná variabilní imunodeficience - prevalence: 1:20 000</a:t>
            </a:r>
          </a:p>
          <a:p>
            <a:r>
              <a:rPr lang="cs-CZ" dirty="0" smtClean="0"/>
              <a:t>Di George syndrom - 1:4 000 porodů</a:t>
            </a:r>
          </a:p>
          <a:p>
            <a:endParaRPr lang="cs-CZ" dirty="0" smtClean="0"/>
          </a:p>
          <a:p>
            <a:r>
              <a:rPr lang="cs-CZ" dirty="0" smtClean="0"/>
              <a:t>HIV - infikováno</a:t>
            </a:r>
            <a:r>
              <a:rPr lang="en-US" dirty="0" smtClean="0"/>
              <a:t> </a:t>
            </a:r>
            <a:r>
              <a:rPr lang="en-US" dirty="0"/>
              <a:t>36.7 </a:t>
            </a:r>
            <a:r>
              <a:rPr lang="en-US" dirty="0" err="1" smtClean="0"/>
              <a:t>mili</a:t>
            </a:r>
            <a:r>
              <a:rPr lang="cs-CZ" dirty="0" err="1" smtClean="0"/>
              <a:t>ónů</a:t>
            </a:r>
            <a:r>
              <a:rPr lang="cs-CZ" dirty="0" smtClean="0"/>
              <a:t> lidí 2</a:t>
            </a:r>
            <a:r>
              <a:rPr lang="en-US" dirty="0" smtClean="0"/>
              <a:t>015</a:t>
            </a:r>
            <a:r>
              <a:rPr lang="cs-CZ" dirty="0" smtClean="0"/>
              <a:t> (předpoklad)</a:t>
            </a:r>
          </a:p>
          <a:p>
            <a:r>
              <a:rPr lang="cs-CZ" dirty="0" smtClean="0"/>
              <a:t>Malnutrice: </a:t>
            </a:r>
            <a:r>
              <a:rPr lang="cs-CZ" dirty="0"/>
              <a:t>22,9 </a:t>
            </a:r>
            <a:r>
              <a:rPr lang="cs-CZ" dirty="0" smtClean="0"/>
              <a:t>% populace ( UNICEF 2016)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77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2661</TotalTime>
  <Words>2997</Words>
  <Application>Microsoft Office PowerPoint</Application>
  <PresentationFormat>Širokoúhlá obrazovka</PresentationFormat>
  <Paragraphs>373</Paragraphs>
  <Slides>59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8" baseType="lpstr">
      <vt:lpstr>Arial</vt:lpstr>
      <vt:lpstr>Arial Narrow</vt:lpstr>
      <vt:lpstr>Calibri</vt:lpstr>
      <vt:lpstr>Calibri Light</vt:lpstr>
      <vt:lpstr>Symbol</vt:lpstr>
      <vt:lpstr>Tahoma</vt:lpstr>
      <vt:lpstr>Times New Roman</vt:lpstr>
      <vt:lpstr>Verdana</vt:lpstr>
      <vt:lpstr>Motiv Office</vt:lpstr>
      <vt:lpstr>Primární a sekundární imunodeficience</vt:lpstr>
      <vt:lpstr>Prezentace aplikace PowerPoint</vt:lpstr>
      <vt:lpstr>Prezentace aplikace PowerPoint</vt:lpstr>
      <vt:lpstr>Prezentace aplikace PowerPoint</vt:lpstr>
      <vt:lpstr>Imunodeficitní stavy</vt:lpstr>
      <vt:lpstr>Sekundární imunodeficity</vt:lpstr>
      <vt:lpstr>Komplikace imunodeficiencí</vt:lpstr>
      <vt:lpstr>Typické infekční komplikace podle typu imunodeficience</vt:lpstr>
      <vt:lpstr>Výskyt imunodeficiencí</vt:lpstr>
      <vt:lpstr>Typy imunodeficiencí podle postižené složky imunitního systému</vt:lpstr>
      <vt:lpstr>Biologické funkce imunoglobulinových molekul</vt:lpstr>
      <vt:lpstr>Protilátkové imunodeficience</vt:lpstr>
      <vt:lpstr>Diagnostika protilátkových imunodeficiencí</vt:lpstr>
      <vt:lpstr>Nejdůležitější primární protilátkové imunodeficience</vt:lpstr>
      <vt:lpstr>Sekundární hypogamaglobulinémie</vt:lpstr>
      <vt:lpstr>Hypogamaglobulinemie u pacientů s CLL</vt:lpstr>
      <vt:lpstr>Porucha tvorby protilátek u myelomu</vt:lpstr>
      <vt:lpstr>Hypogamaglobulinémie při nefrotickém syndromu</vt:lpstr>
      <vt:lpstr>Sekundární polékové  hypogamaglobulinémie</vt:lpstr>
      <vt:lpstr>Neutrofilní granulocyty</vt:lpstr>
      <vt:lpstr>Poruchy počtu a funkce granulocytů  – klinická manifestace</vt:lpstr>
      <vt:lpstr>Klasifikace neutropenie</vt:lpstr>
      <vt:lpstr>Sekundární neutropenie</vt:lpstr>
      <vt:lpstr>Polékové neutropenie</vt:lpstr>
      <vt:lpstr>Sekundární neutropenie</vt:lpstr>
      <vt:lpstr>Primární granulocytopenie</vt:lpstr>
      <vt:lpstr>Kostmannův syndrom</vt:lpstr>
      <vt:lpstr>Cyklická granulocytopenie</vt:lpstr>
      <vt:lpstr>Primární poruchy funkce granulocytů</vt:lpstr>
      <vt:lpstr>Chronická granulomatózní choroba</vt:lpstr>
      <vt:lpstr>Deficit leukocytárních integrinů (LAD)</vt:lpstr>
      <vt:lpstr>T-lymfocyty - funkce</vt:lpstr>
      <vt:lpstr>T lymfocyt -  centrální regulátor imunitní odpovědi</vt:lpstr>
      <vt:lpstr>Poruchy počtu a funkce lymfocytů: klinická manifestace</vt:lpstr>
      <vt:lpstr>Deficience  komplementového systému</vt:lpstr>
      <vt:lpstr>Imunodeficit po spelenektomii, při hyposlenismu</vt:lpstr>
      <vt:lpstr>Imunodeficience po splenektomii</vt:lpstr>
      <vt:lpstr>OPSI syndrom  (overwhelming postsplenectomy infection) </vt:lpstr>
      <vt:lpstr>Hyposlenismus</vt:lpstr>
      <vt:lpstr>Imunodeficit po traumatu, popáleninách</vt:lpstr>
      <vt:lpstr>Imunodeficit v těhotenství</vt:lpstr>
      <vt:lpstr>Imunodeficience při stresu</vt:lpstr>
      <vt:lpstr>Imunodefcience při infekcíh</vt:lpstr>
      <vt:lpstr>Imunodeficity při biologické terapii</vt:lpstr>
      <vt:lpstr>Imunita ve stáří</vt:lpstr>
      <vt:lpstr>Imunodeficience při chronickém renálním selhávání</vt:lpstr>
      <vt:lpstr>Imunodeficience při diabetu</vt:lpstr>
      <vt:lpstr>Imunodeficience při chronickém selhávání jater</vt:lpstr>
      <vt:lpstr>Imunodeficience způsobené poruchami výživy</vt:lpstr>
      <vt:lpstr>Prezentace aplikace PowerPoint</vt:lpstr>
      <vt:lpstr>Neimunodeficitní choroby, které se mohou manifestovat příznaky (humorálního) imunodeficitu </vt:lpstr>
      <vt:lpstr>DD Adenoidní vegetace</vt:lpstr>
      <vt:lpstr>Respirační příznaky GERD </vt:lpstr>
      <vt:lpstr>DD Primární ciliární dyskinese  - PCD</vt:lpstr>
      <vt:lpstr>Cystická fibróza</vt:lpstr>
      <vt:lpstr>Ne vždy musí deficit některé složky imunitního systému vést k výrazné klinické manifestaci</vt:lpstr>
      <vt:lpstr>Manózu vážící lektin</vt:lpstr>
      <vt:lpstr>Současná terapie primárních imunodeficitů</vt:lpstr>
      <vt:lpstr>Genová léčba imunodeficitních stavů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 Šedivá 6490</dc:creator>
  <cp:lastModifiedBy>Uživatel systému Windows</cp:lastModifiedBy>
  <cp:revision>133</cp:revision>
  <dcterms:created xsi:type="dcterms:W3CDTF">2017-08-22T11:01:57Z</dcterms:created>
  <dcterms:modified xsi:type="dcterms:W3CDTF">2018-02-17T15:27:00Z</dcterms:modified>
</cp:coreProperties>
</file>