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2"/>
  </p:notesMasterIdLst>
  <p:sldIdLst>
    <p:sldId id="256" r:id="rId2"/>
    <p:sldId id="294" r:id="rId3"/>
    <p:sldId id="257" r:id="rId4"/>
    <p:sldId id="293" r:id="rId5"/>
    <p:sldId id="284" r:id="rId6"/>
    <p:sldId id="290" r:id="rId7"/>
    <p:sldId id="285" r:id="rId8"/>
    <p:sldId id="287" r:id="rId9"/>
    <p:sldId id="288" r:id="rId10"/>
    <p:sldId id="286" r:id="rId11"/>
    <p:sldId id="289" r:id="rId12"/>
    <p:sldId id="291" r:id="rId13"/>
    <p:sldId id="296" r:id="rId14"/>
    <p:sldId id="292" r:id="rId15"/>
    <p:sldId id="297" r:id="rId16"/>
    <p:sldId id="298" r:id="rId17"/>
    <p:sldId id="299" r:id="rId18"/>
    <p:sldId id="300" r:id="rId19"/>
    <p:sldId id="301" r:id="rId20"/>
    <p:sldId id="302" r:id="rId2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F42AD8-C36F-4778-B15D-E69BCC0034C6}" type="datetimeFigureOut">
              <a:rPr lang="cs-CZ" smtClean="0"/>
              <a:pPr/>
              <a:t>02.04.2020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579DF0-81AD-435E-B0E6-EEDB0127004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14734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Klepnutím lze upravit styl předlohy podnadpisů.</a:t>
            </a:r>
            <a:endParaRPr kumimoji="0" lang="en-US"/>
          </a:p>
        </p:txBody>
      </p:sp>
      <p:sp>
        <p:nvSpPr>
          <p:cNvPr id="30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02.04.2020</a:t>
            </a:fld>
            <a:endParaRPr lang="cs-CZ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7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02.04.2020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02.04.2020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02.04.2020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Volný tvar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02.04.2020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02.04.2020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02.04.2020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02.04.2020</a:t>
            </a:fld>
            <a:endParaRPr lang="cs-CZ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Zástupný symbol pro zápatí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02.04.2020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02.04.2020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/>
              <a:t>Klepnutím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18A2481B-5154-415F-B752-558547769AA3}" type="datetimeFigureOut">
              <a:rPr lang="cs-CZ" smtClean="0"/>
              <a:pPr/>
              <a:t>02.04.2020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Volný tvar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Volný tvar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Zástupný symbol pro nadpis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0" name="Zástupný symbol pro text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Klepnutím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18A2481B-5154-415F-B752-558547769AA3}" type="datetimeFigureOut">
              <a:rPr lang="cs-CZ" smtClean="0"/>
              <a:pPr/>
              <a:t>02.04.2020</a:t>
            </a:fld>
            <a:endParaRPr lang="cs-CZ"/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55576" y="1556792"/>
            <a:ext cx="7704856" cy="2301240"/>
          </a:xfrm>
        </p:spPr>
        <p:txBody>
          <a:bodyPr>
            <a:normAutofit/>
          </a:bodyPr>
          <a:lstStyle/>
          <a:p>
            <a:pPr algn="ctr"/>
            <a:r>
              <a:rPr lang="cs-CZ" dirty="0"/>
              <a:t>Pneumonie – diagnostika a léčba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347864" y="4293096"/>
            <a:ext cx="2160240" cy="1104528"/>
          </a:xfrm>
        </p:spPr>
        <p:txBody>
          <a:bodyPr>
            <a:normAutofit/>
          </a:bodyPr>
          <a:lstStyle/>
          <a:p>
            <a:pPr algn="ctr"/>
            <a:r>
              <a:rPr lang="cs-CZ" sz="3200" b="1" dirty="0">
                <a:solidFill>
                  <a:srgbClr val="FFFF00"/>
                </a:solidFill>
              </a:rPr>
              <a:t>K. Brat</a:t>
            </a:r>
          </a:p>
        </p:txBody>
      </p:sp>
      <p:pic>
        <p:nvPicPr>
          <p:cNvPr id="4" name="Picture 4" descr="C:\Users\Moje PC\Downloads\fn-brno-c-barva-pozitiv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745" y="4437112"/>
            <a:ext cx="1728191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91" t="30081" r="76190" b="59380"/>
          <a:stretch>
            <a:fillRect/>
          </a:stretch>
        </p:blipFill>
        <p:spPr bwMode="auto">
          <a:xfrm>
            <a:off x="6228184" y="4437112"/>
            <a:ext cx="1999043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>
                <a:solidFill>
                  <a:srgbClr val="FFC000"/>
                </a:solidFill>
              </a:rPr>
              <a:t>SCAP – stratifikační nástroj další generace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34586" t="29531" r="18926" b="14361"/>
          <a:stretch>
            <a:fillRect/>
          </a:stretch>
        </p:blipFill>
        <p:spPr bwMode="auto">
          <a:xfrm>
            <a:off x="755576" y="1628800"/>
            <a:ext cx="7128792" cy="4837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FFC000"/>
                </a:solidFill>
              </a:rPr>
              <a:t>ATB terapie CAP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412776"/>
            <a:ext cx="8892480" cy="5445224"/>
          </a:xfrm>
        </p:spPr>
        <p:txBody>
          <a:bodyPr>
            <a:normAutofit fontScale="85000" lnSpcReduction="20000"/>
          </a:bodyPr>
          <a:lstStyle/>
          <a:p>
            <a:r>
              <a:rPr lang="cs-CZ" b="1" u="sng" dirty="0" err="1">
                <a:solidFill>
                  <a:srgbClr val="FFC000"/>
                </a:solidFill>
              </a:rPr>
              <a:t>Low</a:t>
            </a:r>
            <a:r>
              <a:rPr lang="cs-CZ" b="1" u="sng" dirty="0">
                <a:solidFill>
                  <a:srgbClr val="FFC000"/>
                </a:solidFill>
              </a:rPr>
              <a:t>-risk pacienti:</a:t>
            </a:r>
          </a:p>
          <a:p>
            <a:pPr>
              <a:buNone/>
            </a:pPr>
            <a:r>
              <a:rPr lang="cs-CZ" dirty="0"/>
              <a:t>1) </a:t>
            </a:r>
            <a:r>
              <a:rPr lang="cs-CZ" dirty="0" err="1"/>
              <a:t>amoxicilin</a:t>
            </a:r>
            <a:endParaRPr lang="cs-CZ" dirty="0"/>
          </a:p>
          <a:p>
            <a:pPr>
              <a:buNone/>
            </a:pPr>
            <a:r>
              <a:rPr lang="cs-CZ" dirty="0"/>
              <a:t>2) </a:t>
            </a:r>
            <a:r>
              <a:rPr lang="cs-CZ" dirty="0" err="1"/>
              <a:t>klaritromycin</a:t>
            </a:r>
            <a:r>
              <a:rPr lang="cs-CZ" dirty="0"/>
              <a:t> nebo </a:t>
            </a:r>
            <a:r>
              <a:rPr lang="cs-CZ" dirty="0" err="1"/>
              <a:t>doxycyklin</a:t>
            </a:r>
            <a:endParaRPr lang="cs-CZ" dirty="0"/>
          </a:p>
          <a:p>
            <a:r>
              <a:rPr lang="cs-CZ" b="1" u="sng" dirty="0" err="1">
                <a:solidFill>
                  <a:srgbClr val="FFC000"/>
                </a:solidFill>
              </a:rPr>
              <a:t>Moderate</a:t>
            </a:r>
            <a:r>
              <a:rPr lang="cs-CZ" b="1" u="sng" dirty="0">
                <a:solidFill>
                  <a:srgbClr val="FFC000"/>
                </a:solidFill>
              </a:rPr>
              <a:t>-risk pacienti </a:t>
            </a:r>
            <a:r>
              <a:rPr lang="cs-CZ" dirty="0"/>
              <a:t>(standardní odd.) – ATB co nejdříve:</a:t>
            </a:r>
          </a:p>
          <a:p>
            <a:pPr>
              <a:buNone/>
            </a:pPr>
            <a:r>
              <a:rPr lang="cs-CZ" dirty="0"/>
              <a:t>1) </a:t>
            </a:r>
            <a:r>
              <a:rPr lang="cs-CZ" dirty="0" err="1"/>
              <a:t>amoxicilin</a:t>
            </a:r>
            <a:r>
              <a:rPr lang="cs-CZ" dirty="0"/>
              <a:t> </a:t>
            </a:r>
            <a:r>
              <a:rPr lang="cs-CZ" dirty="0" err="1"/>
              <a:t>p.o</a:t>
            </a:r>
            <a:r>
              <a:rPr lang="cs-CZ" dirty="0"/>
              <a:t>.</a:t>
            </a:r>
          </a:p>
          <a:p>
            <a:pPr>
              <a:buNone/>
            </a:pPr>
            <a:r>
              <a:rPr lang="cs-CZ" dirty="0"/>
              <a:t>2) </a:t>
            </a:r>
            <a:r>
              <a:rPr lang="cs-CZ" dirty="0" err="1"/>
              <a:t>amox</a:t>
            </a:r>
            <a:r>
              <a:rPr lang="cs-CZ" dirty="0"/>
              <a:t> + </a:t>
            </a:r>
            <a:r>
              <a:rPr lang="cs-CZ" dirty="0" err="1"/>
              <a:t>claritro</a:t>
            </a:r>
            <a:r>
              <a:rPr lang="cs-CZ" dirty="0"/>
              <a:t> </a:t>
            </a:r>
            <a:r>
              <a:rPr lang="cs-CZ" dirty="0" err="1"/>
              <a:t>iv</a:t>
            </a:r>
            <a:endParaRPr lang="cs-CZ" dirty="0"/>
          </a:p>
          <a:p>
            <a:pPr>
              <a:buNone/>
            </a:pPr>
            <a:r>
              <a:rPr lang="cs-CZ" dirty="0"/>
              <a:t>3) </a:t>
            </a:r>
            <a:r>
              <a:rPr lang="cs-CZ" dirty="0" err="1"/>
              <a:t>moxifloxacin</a:t>
            </a:r>
            <a:endParaRPr lang="cs-CZ" dirty="0"/>
          </a:p>
          <a:p>
            <a:r>
              <a:rPr lang="cs-CZ" b="1" u="sng" dirty="0" err="1">
                <a:solidFill>
                  <a:srgbClr val="FFC000"/>
                </a:solidFill>
              </a:rPr>
              <a:t>High</a:t>
            </a:r>
            <a:r>
              <a:rPr lang="cs-CZ" b="1" u="sng" dirty="0">
                <a:solidFill>
                  <a:srgbClr val="FFC000"/>
                </a:solidFill>
              </a:rPr>
              <a:t>-risk pacienti </a:t>
            </a:r>
            <a:r>
              <a:rPr lang="cs-CZ" dirty="0"/>
              <a:t>(JIP): </a:t>
            </a:r>
          </a:p>
          <a:p>
            <a:pPr>
              <a:buNone/>
            </a:pPr>
            <a:r>
              <a:rPr lang="cs-CZ" dirty="0"/>
              <a:t>1) co-</a:t>
            </a:r>
            <a:r>
              <a:rPr lang="cs-CZ" dirty="0" err="1"/>
              <a:t>amoxicilin</a:t>
            </a:r>
            <a:r>
              <a:rPr lang="cs-CZ" dirty="0"/>
              <a:t> + </a:t>
            </a:r>
            <a:r>
              <a:rPr lang="cs-CZ" dirty="0" err="1"/>
              <a:t>klaritromycin</a:t>
            </a:r>
            <a:endParaRPr lang="cs-CZ" dirty="0"/>
          </a:p>
          <a:p>
            <a:pPr>
              <a:buNone/>
            </a:pPr>
            <a:r>
              <a:rPr lang="cs-CZ" dirty="0"/>
              <a:t>2) </a:t>
            </a:r>
            <a:r>
              <a:rPr lang="cs-CZ" dirty="0" err="1"/>
              <a:t>cefuroxim</a:t>
            </a:r>
            <a:r>
              <a:rPr lang="cs-CZ" dirty="0"/>
              <a:t> + </a:t>
            </a:r>
            <a:r>
              <a:rPr lang="cs-CZ" dirty="0" err="1"/>
              <a:t>klaritromycin</a:t>
            </a:r>
            <a:endParaRPr lang="cs-CZ" dirty="0"/>
          </a:p>
          <a:p>
            <a:r>
              <a:rPr lang="cs-CZ" dirty="0" err="1"/>
              <a:t>I.v</a:t>
            </a:r>
            <a:r>
              <a:rPr lang="cs-CZ" dirty="0"/>
              <a:t>. ATB terapie dokud teplota není normální po dobu 24hod.</a:t>
            </a:r>
          </a:p>
          <a:p>
            <a:r>
              <a:rPr lang="cs-CZ" dirty="0"/>
              <a:t>ATB léčba: </a:t>
            </a:r>
            <a:r>
              <a:rPr lang="cs-CZ" dirty="0" err="1"/>
              <a:t>low</a:t>
            </a:r>
            <a:r>
              <a:rPr lang="cs-CZ" dirty="0"/>
              <a:t>-risk 7 dní, </a:t>
            </a:r>
            <a:r>
              <a:rPr lang="cs-CZ" dirty="0" err="1"/>
              <a:t>moderate</a:t>
            </a:r>
            <a:r>
              <a:rPr lang="cs-CZ" dirty="0"/>
              <a:t>-risk 7-10 dní, </a:t>
            </a:r>
            <a:r>
              <a:rPr lang="cs-CZ" dirty="0" err="1"/>
              <a:t>high</a:t>
            </a:r>
            <a:r>
              <a:rPr lang="cs-CZ" dirty="0"/>
              <a:t>-risk možno </a:t>
            </a:r>
            <a:r>
              <a:rPr lang="cs-CZ" dirty="0" err="1"/>
              <a:t>extendovat</a:t>
            </a:r>
            <a:r>
              <a:rPr lang="cs-CZ" dirty="0"/>
              <a:t> až na 14-21 dní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b="1" dirty="0">
                <a:solidFill>
                  <a:srgbClr val="FFC000"/>
                </a:solidFill>
              </a:rPr>
              <a:t>Prevence CAP – vakcinace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215405"/>
            <a:ext cx="7467600" cy="4525963"/>
          </a:xfrm>
        </p:spPr>
        <p:txBody>
          <a:bodyPr/>
          <a:lstStyle/>
          <a:p>
            <a:r>
              <a:rPr lang="cs-CZ" i="1" dirty="0" err="1"/>
              <a:t>S.pneumoniae</a:t>
            </a:r>
            <a:r>
              <a:rPr lang="cs-CZ" dirty="0"/>
              <a:t> – konjugované vakcíny; děti, pacienti nad 65 let</a:t>
            </a:r>
          </a:p>
          <a:p>
            <a:endParaRPr lang="cs-CZ" dirty="0"/>
          </a:p>
          <a:p>
            <a:r>
              <a:rPr lang="cs-CZ" dirty="0"/>
              <a:t>Influenza – pacienti nad 65 let, zdravotníci, pacienti nad 50 let + se závažnými KV či renálními </a:t>
            </a:r>
            <a:r>
              <a:rPr lang="cs-CZ" dirty="0" err="1"/>
              <a:t>komorbiditami</a:t>
            </a:r>
            <a:r>
              <a:rPr lang="cs-CZ" dirty="0"/>
              <a:t> nebo s DM I/II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>
                <a:solidFill>
                  <a:srgbClr val="FFC000"/>
                </a:solidFill>
              </a:rPr>
              <a:t>HAP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7931224" cy="4925144"/>
          </a:xfrm>
        </p:spPr>
        <p:txBody>
          <a:bodyPr>
            <a:normAutofit lnSpcReduction="10000"/>
          </a:bodyPr>
          <a:lstStyle/>
          <a:p>
            <a:r>
              <a:rPr lang="cs-CZ" dirty="0"/>
              <a:t>2. nejčastější typ </a:t>
            </a:r>
            <a:r>
              <a:rPr lang="cs-CZ" dirty="0" err="1"/>
              <a:t>nozokomiální</a:t>
            </a:r>
            <a:r>
              <a:rPr lang="cs-CZ" dirty="0"/>
              <a:t> nákazy</a:t>
            </a:r>
          </a:p>
          <a:p>
            <a:r>
              <a:rPr lang="cs-CZ" dirty="0"/>
              <a:t>Výskyt stoupá s délkou hospitalizace</a:t>
            </a:r>
          </a:p>
          <a:p>
            <a:r>
              <a:rPr lang="cs-CZ" dirty="0"/>
              <a:t>S délkou hospitalizace také stoupá pravděpodobnost etiologicky závažných infekcí (Ps.ae., MRSA, </a:t>
            </a:r>
            <a:r>
              <a:rPr lang="cs-CZ" dirty="0" err="1"/>
              <a:t>Acinetobacter</a:t>
            </a:r>
            <a:r>
              <a:rPr lang="cs-CZ" dirty="0"/>
              <a:t>, </a:t>
            </a:r>
            <a:r>
              <a:rPr lang="cs-CZ" dirty="0" err="1"/>
              <a:t>Enterobacter</a:t>
            </a:r>
            <a:r>
              <a:rPr lang="cs-CZ" dirty="0"/>
              <a:t>, MDR bakterie, mykózy)</a:t>
            </a:r>
          </a:p>
          <a:p>
            <a:r>
              <a:rPr lang="cs-CZ" dirty="0"/>
              <a:t>Prognosticky přitěžujícími okolnostmi jsou komorbidity, vyšší věk, </a:t>
            </a:r>
            <a:r>
              <a:rPr lang="cs-CZ" dirty="0" err="1"/>
              <a:t>polytrauma</a:t>
            </a:r>
            <a:r>
              <a:rPr lang="cs-CZ" dirty="0"/>
              <a:t>, preexistence </a:t>
            </a:r>
            <a:r>
              <a:rPr lang="cs-CZ" dirty="0" err="1"/>
              <a:t>chonické</a:t>
            </a:r>
            <a:r>
              <a:rPr lang="cs-CZ" dirty="0"/>
              <a:t> plicní nemoci, UPV, imobilizace, </a:t>
            </a:r>
            <a:r>
              <a:rPr lang="cs-CZ" dirty="0" err="1"/>
              <a:t>imunokompromitace</a:t>
            </a:r>
            <a:r>
              <a:rPr lang="cs-CZ" dirty="0"/>
              <a:t>, nádorové onemocnění</a:t>
            </a:r>
          </a:p>
        </p:txBody>
      </p:sp>
    </p:spTree>
    <p:extLst>
      <p:ext uri="{BB962C8B-B14F-4D97-AF65-F5344CB8AC3E}">
        <p14:creationId xmlns:p14="http://schemas.microsoft.com/office/powerpoint/2010/main" val="18172120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>
                <a:solidFill>
                  <a:srgbClr val="FFC000"/>
                </a:solidFill>
              </a:rPr>
              <a:t>Terapie HAP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r>
              <a:rPr lang="cs-CZ" dirty="0"/>
              <a:t>Nutno získat mikrobiologii!</a:t>
            </a:r>
          </a:p>
          <a:p>
            <a:pPr>
              <a:buFont typeface="Wingdings" pitchFamily="2" charset="2"/>
              <a:buChar char="v"/>
            </a:pPr>
            <a:r>
              <a:rPr lang="cs-CZ" dirty="0"/>
              <a:t>Empiricky: </a:t>
            </a:r>
            <a:r>
              <a:rPr lang="cs-CZ" dirty="0" err="1"/>
              <a:t>cefotaxim</a:t>
            </a:r>
            <a:r>
              <a:rPr lang="cs-CZ" dirty="0"/>
              <a:t> / </a:t>
            </a:r>
            <a:r>
              <a:rPr lang="cs-CZ" dirty="0" err="1"/>
              <a:t>moxifloxacin</a:t>
            </a:r>
            <a:r>
              <a:rPr lang="cs-CZ" dirty="0"/>
              <a:t> / </a:t>
            </a:r>
            <a:r>
              <a:rPr lang="cs-CZ" dirty="0" err="1"/>
              <a:t>ertapenem</a:t>
            </a:r>
            <a:endParaRPr lang="cs-CZ" dirty="0"/>
          </a:p>
          <a:p>
            <a:pPr>
              <a:buFont typeface="Wingdings" pitchFamily="2" charset="2"/>
              <a:buChar char="v"/>
            </a:pPr>
            <a:r>
              <a:rPr lang="cs-CZ" dirty="0" err="1"/>
              <a:t>Pseudomonas</a:t>
            </a:r>
            <a:r>
              <a:rPr lang="cs-CZ" dirty="0"/>
              <a:t>?... </a:t>
            </a:r>
            <a:r>
              <a:rPr lang="cs-CZ" dirty="0" err="1"/>
              <a:t>tazobactam+piperacilin</a:t>
            </a:r>
            <a:r>
              <a:rPr lang="cs-CZ" dirty="0"/>
              <a:t> / </a:t>
            </a:r>
            <a:r>
              <a:rPr lang="cs-CZ" dirty="0" err="1"/>
              <a:t>meropenem</a:t>
            </a:r>
            <a:r>
              <a:rPr lang="cs-CZ" dirty="0"/>
              <a:t> / </a:t>
            </a:r>
            <a:r>
              <a:rPr lang="cs-CZ" dirty="0" err="1"/>
              <a:t>imipenem</a:t>
            </a:r>
            <a:r>
              <a:rPr lang="cs-CZ" dirty="0"/>
              <a:t> / </a:t>
            </a:r>
            <a:r>
              <a:rPr lang="cs-CZ" dirty="0" err="1"/>
              <a:t>ceftazidim</a:t>
            </a:r>
            <a:r>
              <a:rPr lang="cs-CZ" dirty="0"/>
              <a:t> + amikacin / </a:t>
            </a:r>
            <a:r>
              <a:rPr lang="cs-CZ" dirty="0" err="1"/>
              <a:t>ciprofloxacin</a:t>
            </a:r>
            <a:endParaRPr lang="cs-CZ" dirty="0"/>
          </a:p>
          <a:p>
            <a:pPr>
              <a:buFont typeface="Wingdings" pitchFamily="2" charset="2"/>
              <a:buChar char="v"/>
            </a:pPr>
            <a:r>
              <a:rPr lang="cs-CZ" dirty="0"/>
              <a:t>MRSA?...</a:t>
            </a:r>
            <a:r>
              <a:rPr lang="cs-CZ" dirty="0" err="1"/>
              <a:t>tazocin</a:t>
            </a:r>
            <a:r>
              <a:rPr lang="cs-CZ" dirty="0"/>
              <a:t> / </a:t>
            </a:r>
            <a:r>
              <a:rPr lang="cs-CZ" dirty="0" err="1"/>
              <a:t>meropenem</a:t>
            </a:r>
            <a:r>
              <a:rPr lang="cs-CZ" dirty="0"/>
              <a:t> / </a:t>
            </a:r>
            <a:r>
              <a:rPr lang="cs-CZ" dirty="0" err="1"/>
              <a:t>cefotaxim</a:t>
            </a:r>
            <a:r>
              <a:rPr lang="cs-CZ" dirty="0"/>
              <a:t> + </a:t>
            </a:r>
            <a:r>
              <a:rPr lang="cs-CZ" dirty="0" err="1"/>
              <a:t>linezolid</a:t>
            </a:r>
            <a:r>
              <a:rPr lang="cs-CZ" dirty="0"/>
              <a:t>, </a:t>
            </a:r>
            <a:r>
              <a:rPr lang="cs-CZ" dirty="0" err="1"/>
              <a:t>vankomycin</a:t>
            </a:r>
            <a:r>
              <a:rPr lang="cs-CZ" dirty="0"/>
              <a:t>  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987410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>
                <a:solidFill>
                  <a:srgbClr val="FFC000"/>
                </a:solidFill>
              </a:rPr>
              <a:t>Prognóza HAP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60784" y="2071389"/>
            <a:ext cx="7467600" cy="4525963"/>
          </a:xfrm>
        </p:spPr>
        <p:txBody>
          <a:bodyPr/>
          <a:lstStyle/>
          <a:p>
            <a:r>
              <a:rPr lang="cs-CZ" dirty="0"/>
              <a:t>Je významně horší než u CAP</a:t>
            </a:r>
          </a:p>
          <a:p>
            <a:r>
              <a:rPr lang="cs-CZ" dirty="0"/>
              <a:t>Mortalita může dosahovat až desítek procent – dle souběhu výše uvedených přitěžujících rizikových faktorů</a:t>
            </a:r>
          </a:p>
          <a:p>
            <a:r>
              <a:rPr lang="cs-CZ" dirty="0"/>
              <a:t>Prognóza u infekcí jistými patogeny výrazně horší (</a:t>
            </a:r>
            <a:r>
              <a:rPr lang="cs-CZ" dirty="0" err="1"/>
              <a:t>Ps</a:t>
            </a:r>
            <a:r>
              <a:rPr lang="cs-CZ" dirty="0"/>
              <a:t>. </a:t>
            </a:r>
            <a:r>
              <a:rPr lang="cs-CZ" dirty="0" err="1"/>
              <a:t>ae</a:t>
            </a:r>
            <a:r>
              <a:rPr lang="cs-CZ" dirty="0"/>
              <a:t>., MRSA, </a:t>
            </a:r>
            <a:r>
              <a:rPr lang="cs-CZ" dirty="0" err="1"/>
              <a:t>Acinetobacter</a:t>
            </a:r>
            <a:r>
              <a:rPr lang="cs-CZ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0544190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>
                <a:solidFill>
                  <a:srgbClr val="FFC000"/>
                </a:solidFill>
              </a:rPr>
              <a:t>VAP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60784" y="1855365"/>
            <a:ext cx="7467600" cy="4525963"/>
          </a:xfrm>
        </p:spPr>
        <p:txBody>
          <a:bodyPr/>
          <a:lstStyle/>
          <a:p>
            <a:r>
              <a:rPr lang="cs-CZ" dirty="0"/>
              <a:t>Epidemiologicky nejzávažnější typ pneumonie</a:t>
            </a:r>
          </a:p>
          <a:p>
            <a:r>
              <a:rPr lang="cs-CZ" dirty="0"/>
              <a:t>Riziko vzniku stoupá s délkou UPV</a:t>
            </a:r>
          </a:p>
          <a:p>
            <a:r>
              <a:rPr lang="cs-CZ" dirty="0"/>
              <a:t>Mortalita může být na úrovni až 30-40%</a:t>
            </a:r>
          </a:p>
          <a:p>
            <a:r>
              <a:rPr lang="cs-CZ" dirty="0"/>
              <a:t>Častý podíl infekcí anaeroby (aspirace, </a:t>
            </a:r>
            <a:r>
              <a:rPr lang="cs-CZ" dirty="0" err="1"/>
              <a:t>mikroaspirace</a:t>
            </a:r>
            <a:r>
              <a:rPr lang="cs-CZ" dirty="0"/>
              <a:t>),  MDR-kmeny, </a:t>
            </a:r>
            <a:r>
              <a:rPr lang="cs-CZ" dirty="0" err="1"/>
              <a:t>Ps</a:t>
            </a:r>
            <a:r>
              <a:rPr lang="cs-CZ" dirty="0"/>
              <a:t>. </a:t>
            </a:r>
            <a:r>
              <a:rPr lang="cs-CZ" dirty="0" err="1"/>
              <a:t>ae</a:t>
            </a:r>
            <a:r>
              <a:rPr lang="cs-CZ" dirty="0"/>
              <a:t>.</a:t>
            </a:r>
          </a:p>
          <a:p>
            <a:r>
              <a:rPr lang="cs-CZ" dirty="0"/>
              <a:t>Často nutná </a:t>
            </a:r>
            <a:r>
              <a:rPr lang="cs-CZ" dirty="0" err="1"/>
              <a:t>polyantimikrobiální</a:t>
            </a:r>
            <a:r>
              <a:rPr lang="cs-CZ" dirty="0"/>
              <a:t> léčba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9290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>
                <a:solidFill>
                  <a:srgbClr val="FFC000"/>
                </a:solidFill>
              </a:rPr>
              <a:t>Quo </a:t>
            </a:r>
            <a:r>
              <a:rPr lang="cs-CZ" b="1" dirty="0" err="1">
                <a:solidFill>
                  <a:srgbClr val="FFC000"/>
                </a:solidFill>
              </a:rPr>
              <a:t>vadis</a:t>
            </a:r>
            <a:r>
              <a:rPr lang="cs-CZ" b="1" dirty="0">
                <a:solidFill>
                  <a:srgbClr val="FFC000"/>
                </a:solidFill>
              </a:rPr>
              <a:t>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32792" y="1927373"/>
            <a:ext cx="7467600" cy="4525963"/>
          </a:xfrm>
        </p:spPr>
        <p:txBody>
          <a:bodyPr/>
          <a:lstStyle/>
          <a:p>
            <a:r>
              <a:rPr lang="cs-CZ" dirty="0"/>
              <a:t>Stoupá výskyt MDR kmenů v populaci i v nemocničním prostředí</a:t>
            </a:r>
          </a:p>
          <a:p>
            <a:r>
              <a:rPr lang="cs-CZ" dirty="0"/>
              <a:t>Nová antibiotika přicházejí relativně pomalu (</a:t>
            </a:r>
            <a:r>
              <a:rPr lang="cs-CZ" dirty="0" err="1"/>
              <a:t>lefamulin</a:t>
            </a:r>
            <a:r>
              <a:rPr lang="cs-CZ" dirty="0"/>
              <a:t> – </a:t>
            </a:r>
            <a:r>
              <a:rPr lang="cs-CZ" dirty="0" err="1"/>
              <a:t>pleuromotiliny</a:t>
            </a:r>
            <a:r>
              <a:rPr lang="cs-CZ" dirty="0"/>
              <a:t>; dále ale jen noví zástupci z již stávajících antibiotických tříd)</a:t>
            </a:r>
          </a:p>
          <a:p>
            <a:r>
              <a:rPr lang="cs-CZ" dirty="0"/>
              <a:t>Prevence pozdních následků?</a:t>
            </a:r>
          </a:p>
        </p:txBody>
      </p:sp>
    </p:spTree>
    <p:extLst>
      <p:ext uri="{BB962C8B-B14F-4D97-AF65-F5344CB8AC3E}">
        <p14:creationId xmlns:p14="http://schemas.microsoft.com/office/powerpoint/2010/main" val="12233044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000" b="1" dirty="0">
                <a:solidFill>
                  <a:srgbClr val="FFC000"/>
                </a:solidFill>
              </a:rPr>
              <a:t>Pneumokoková pneumonie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917" t="44741" r="17917" b="19851"/>
          <a:stretch/>
        </p:blipFill>
        <p:spPr bwMode="auto">
          <a:xfrm>
            <a:off x="0" y="2636912"/>
            <a:ext cx="4522946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83" t="39851" r="21917" b="17926"/>
          <a:stretch/>
        </p:blipFill>
        <p:spPr bwMode="auto">
          <a:xfrm>
            <a:off x="5076056" y="2618718"/>
            <a:ext cx="2631832" cy="3906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42253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7467600" cy="842962"/>
          </a:xfrm>
        </p:spPr>
        <p:txBody>
          <a:bodyPr>
            <a:normAutofit/>
          </a:bodyPr>
          <a:lstStyle/>
          <a:p>
            <a:pPr algn="ctr"/>
            <a:r>
              <a:rPr lang="cs-CZ" sz="4000" b="1" dirty="0" err="1">
                <a:solidFill>
                  <a:srgbClr val="FFC000"/>
                </a:solidFill>
              </a:rPr>
              <a:t>Legionelová</a:t>
            </a:r>
            <a:r>
              <a:rPr lang="cs-CZ" sz="4000" b="1" dirty="0">
                <a:solidFill>
                  <a:srgbClr val="FFC000"/>
                </a:solidFill>
              </a:rPr>
              <a:t> pneumonie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00" t="16296" r="42167" b="13779"/>
          <a:stretch/>
        </p:blipFill>
        <p:spPr bwMode="auto">
          <a:xfrm>
            <a:off x="1619672" y="1117600"/>
            <a:ext cx="5431368" cy="5722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94087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000" b="1" dirty="0">
                <a:solidFill>
                  <a:srgbClr val="FFC000"/>
                </a:solidFill>
              </a:rPr>
              <a:t>Pneumonie - definice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Akutní zánětlivé onemocnění postihující terminální respirační bronchioly, plicní alveoly a intersticiální prostor</a:t>
            </a:r>
          </a:p>
          <a:p>
            <a:r>
              <a:rPr lang="cs-CZ" dirty="0"/>
              <a:t>Infekční zánět plic – pneumonie</a:t>
            </a:r>
          </a:p>
          <a:p>
            <a:r>
              <a:rPr lang="cs-CZ" dirty="0"/>
              <a:t>Neinfekční zánět plic – pneumonitida</a:t>
            </a:r>
          </a:p>
          <a:p>
            <a:r>
              <a:rPr lang="cs-CZ" dirty="0"/>
              <a:t>Celá řada přístupů k dělení pneumonií</a:t>
            </a:r>
          </a:p>
        </p:txBody>
      </p:sp>
    </p:spTree>
    <p:extLst>
      <p:ext uri="{BB962C8B-B14F-4D97-AF65-F5344CB8AC3E}">
        <p14:creationId xmlns:p14="http://schemas.microsoft.com/office/powerpoint/2010/main" val="10565907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78098"/>
          </a:xfrm>
        </p:spPr>
        <p:txBody>
          <a:bodyPr>
            <a:normAutofit fontScale="90000"/>
          </a:bodyPr>
          <a:lstStyle/>
          <a:p>
            <a:pPr algn="ctr"/>
            <a:r>
              <a:rPr lang="cs-CZ" sz="3600" b="1" dirty="0" err="1">
                <a:solidFill>
                  <a:srgbClr val="FFC000"/>
                </a:solidFill>
              </a:rPr>
              <a:t>Pneumocystis</a:t>
            </a:r>
            <a:r>
              <a:rPr lang="cs-CZ" sz="3600" b="1" dirty="0">
                <a:solidFill>
                  <a:srgbClr val="FFC000"/>
                </a:solidFill>
              </a:rPr>
              <a:t> </a:t>
            </a:r>
            <a:r>
              <a:rPr lang="cs-CZ" sz="3600" b="1" dirty="0" err="1">
                <a:solidFill>
                  <a:srgbClr val="FFC000"/>
                </a:solidFill>
              </a:rPr>
              <a:t>jiroveci</a:t>
            </a:r>
            <a:r>
              <a:rPr lang="cs-CZ" sz="3600" b="1" dirty="0">
                <a:solidFill>
                  <a:srgbClr val="FFC000"/>
                </a:solidFill>
              </a:rPr>
              <a:t> </a:t>
            </a:r>
            <a:r>
              <a:rPr lang="cs-CZ" sz="3600" b="1" dirty="0" err="1">
                <a:solidFill>
                  <a:srgbClr val="FFC000"/>
                </a:solidFill>
              </a:rPr>
              <a:t>pneumonia</a:t>
            </a:r>
            <a:endParaRPr lang="cs-CZ" sz="3600" b="1" dirty="0">
              <a:solidFill>
                <a:srgbClr val="FFC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20148" r="16667" b="26667"/>
          <a:stretch/>
        </p:blipFill>
        <p:spPr bwMode="auto">
          <a:xfrm>
            <a:off x="1403648" y="1131871"/>
            <a:ext cx="6380088" cy="5726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49784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4000" b="1" dirty="0">
                <a:solidFill>
                  <a:srgbClr val="FFC000"/>
                </a:solidFill>
              </a:rPr>
              <a:t>Pneumonie</a:t>
            </a:r>
            <a:r>
              <a:rPr lang="cs-CZ" dirty="0"/>
              <a:t>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003232" cy="4853136"/>
          </a:xfrm>
        </p:spPr>
        <p:txBody>
          <a:bodyPr>
            <a:normAutofit/>
          </a:bodyPr>
          <a:lstStyle/>
          <a:p>
            <a:r>
              <a:rPr lang="cs-CZ" dirty="0"/>
              <a:t>Významné rozdíly v diagnostice, léčbě a terapii jednotlivých epidemiologických typů pneumonií </a:t>
            </a:r>
          </a:p>
          <a:p>
            <a:pPr>
              <a:buNone/>
            </a:pPr>
            <a:endParaRPr lang="cs-CZ" dirty="0"/>
          </a:p>
          <a:p>
            <a:r>
              <a:rPr lang="cs-CZ" dirty="0"/>
              <a:t>CAP (</a:t>
            </a:r>
            <a:r>
              <a:rPr lang="cs-CZ" dirty="0" err="1"/>
              <a:t>Community</a:t>
            </a:r>
            <a:r>
              <a:rPr lang="cs-CZ" dirty="0"/>
              <a:t>-</a:t>
            </a:r>
            <a:r>
              <a:rPr lang="cs-CZ" dirty="0" err="1"/>
              <a:t>Acquired</a:t>
            </a:r>
            <a:r>
              <a:rPr lang="cs-CZ" dirty="0"/>
              <a:t> </a:t>
            </a:r>
            <a:r>
              <a:rPr lang="cs-CZ" dirty="0" err="1"/>
              <a:t>Pneumonia</a:t>
            </a:r>
            <a:r>
              <a:rPr lang="cs-CZ" dirty="0"/>
              <a:t>)</a:t>
            </a:r>
          </a:p>
          <a:p>
            <a:r>
              <a:rPr lang="cs-CZ" dirty="0"/>
              <a:t>HAP (</a:t>
            </a:r>
            <a:r>
              <a:rPr lang="cs-CZ" dirty="0" err="1"/>
              <a:t>Hospital</a:t>
            </a:r>
            <a:r>
              <a:rPr lang="cs-CZ" dirty="0"/>
              <a:t>-</a:t>
            </a:r>
            <a:r>
              <a:rPr lang="cs-CZ" dirty="0" err="1"/>
              <a:t>Acquired</a:t>
            </a:r>
            <a:r>
              <a:rPr lang="cs-CZ" dirty="0"/>
              <a:t> </a:t>
            </a:r>
            <a:r>
              <a:rPr lang="cs-CZ" dirty="0" err="1"/>
              <a:t>Pneumonia</a:t>
            </a:r>
            <a:r>
              <a:rPr lang="cs-CZ" dirty="0"/>
              <a:t>)</a:t>
            </a:r>
          </a:p>
          <a:p>
            <a:r>
              <a:rPr lang="cs-CZ" dirty="0"/>
              <a:t>VAP (</a:t>
            </a:r>
            <a:r>
              <a:rPr lang="cs-CZ" dirty="0" err="1"/>
              <a:t>Ventilator</a:t>
            </a:r>
            <a:r>
              <a:rPr lang="cs-CZ" dirty="0"/>
              <a:t>-</a:t>
            </a:r>
            <a:r>
              <a:rPr lang="cs-CZ" dirty="0" err="1"/>
              <a:t>Associated</a:t>
            </a:r>
            <a:r>
              <a:rPr lang="cs-CZ" dirty="0"/>
              <a:t> </a:t>
            </a:r>
            <a:r>
              <a:rPr lang="cs-CZ" dirty="0" err="1"/>
              <a:t>Pneumonia</a:t>
            </a:r>
            <a:r>
              <a:rPr lang="cs-CZ" dirty="0"/>
              <a:t>)</a:t>
            </a:r>
          </a:p>
          <a:p>
            <a:r>
              <a:rPr lang="cs-CZ" dirty="0"/>
              <a:t>HCAP (</a:t>
            </a:r>
            <a:r>
              <a:rPr lang="cs-CZ" dirty="0" err="1"/>
              <a:t>Health</a:t>
            </a:r>
            <a:r>
              <a:rPr lang="cs-CZ" dirty="0"/>
              <a:t> Care-</a:t>
            </a:r>
            <a:r>
              <a:rPr lang="cs-CZ" dirty="0" err="1"/>
              <a:t>Associated</a:t>
            </a:r>
            <a:r>
              <a:rPr lang="cs-CZ" dirty="0"/>
              <a:t> </a:t>
            </a:r>
            <a:r>
              <a:rPr lang="cs-CZ" dirty="0" err="1"/>
              <a:t>Pneumonia</a:t>
            </a:r>
            <a:r>
              <a:rPr lang="cs-CZ" dirty="0"/>
              <a:t>)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000" b="1" dirty="0">
                <a:solidFill>
                  <a:srgbClr val="FFC000"/>
                </a:solidFill>
              </a:rPr>
              <a:t>Principy diagnostiky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27373"/>
            <a:ext cx="7467600" cy="4525963"/>
          </a:xfrm>
        </p:spPr>
        <p:txBody>
          <a:bodyPr/>
          <a:lstStyle/>
          <a:p>
            <a:r>
              <a:rPr lang="cs-CZ" dirty="0"/>
              <a:t>Anamnéza, fyzikální vyšetření</a:t>
            </a:r>
          </a:p>
          <a:p>
            <a:r>
              <a:rPr lang="cs-CZ" dirty="0"/>
              <a:t>Laboratoř kompatibilní se zánětem </a:t>
            </a:r>
          </a:p>
          <a:p>
            <a:r>
              <a:rPr lang="cs-CZ" dirty="0"/>
              <a:t>Zobrazovací vyšetření (RTG hrudníku, CT nález) s přítomností infiltrace, kondenzace, případně i abscesových formací</a:t>
            </a:r>
          </a:p>
          <a:p>
            <a:r>
              <a:rPr lang="cs-CZ" dirty="0"/>
              <a:t>(mikrobiologie)</a:t>
            </a:r>
          </a:p>
        </p:txBody>
      </p:sp>
    </p:spTree>
    <p:extLst>
      <p:ext uri="{BB962C8B-B14F-4D97-AF65-F5344CB8AC3E}">
        <p14:creationId xmlns:p14="http://schemas.microsoft.com/office/powerpoint/2010/main" val="27766821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>
                <a:solidFill>
                  <a:srgbClr val="FFC000"/>
                </a:solidFill>
              </a:rPr>
              <a:t>CAP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7859216" cy="4853136"/>
          </a:xfrm>
        </p:spPr>
        <p:txBody>
          <a:bodyPr>
            <a:normAutofit/>
          </a:bodyPr>
          <a:lstStyle/>
          <a:p>
            <a:r>
              <a:rPr lang="cs-CZ" dirty="0"/>
              <a:t>Správná diagnóza</a:t>
            </a:r>
          </a:p>
          <a:p>
            <a:r>
              <a:rPr lang="cs-CZ" dirty="0"/>
              <a:t>Stratifikace rizika: ambulantní terapie / hospitalizace / intenzivní péče </a:t>
            </a:r>
          </a:p>
          <a:p>
            <a:r>
              <a:rPr lang="cs-CZ" dirty="0"/>
              <a:t>Volba a trvání antibiotické terapie</a:t>
            </a:r>
          </a:p>
          <a:p>
            <a:r>
              <a:rPr lang="cs-CZ" dirty="0"/>
              <a:t>Prevence</a:t>
            </a:r>
          </a:p>
          <a:p>
            <a:endParaRPr lang="cs-CZ" dirty="0"/>
          </a:p>
          <a:p>
            <a:r>
              <a:rPr lang="cs-CZ" dirty="0"/>
              <a:t>80% případů ambulantně léčených – mortalita </a:t>
            </a:r>
            <a:r>
              <a:rPr lang="en-US" dirty="0"/>
              <a:t>&lt;1%</a:t>
            </a:r>
          </a:p>
          <a:p>
            <a:r>
              <a:rPr lang="en-US" dirty="0"/>
              <a:t>20% </a:t>
            </a:r>
            <a:r>
              <a:rPr lang="en-US" dirty="0" err="1"/>
              <a:t>hospitalizovan</a:t>
            </a:r>
            <a:r>
              <a:rPr lang="cs-CZ" dirty="0" err="1"/>
              <a:t>ých</a:t>
            </a:r>
            <a:r>
              <a:rPr lang="cs-CZ" dirty="0"/>
              <a:t> – mortalita 14%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17429" t="24609" r="26121" b="40939"/>
          <a:stretch>
            <a:fillRect/>
          </a:stretch>
        </p:blipFill>
        <p:spPr bwMode="auto">
          <a:xfrm>
            <a:off x="539552" y="332656"/>
            <a:ext cx="7974372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29934" t="20792" r="18889" b="50051"/>
          <a:stretch>
            <a:fillRect/>
          </a:stretch>
        </p:blipFill>
        <p:spPr bwMode="auto">
          <a:xfrm>
            <a:off x="467544" y="3429000"/>
            <a:ext cx="8081839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>
                <a:solidFill>
                  <a:srgbClr val="FFC000"/>
                </a:solidFill>
              </a:rPr>
              <a:t>Diagnostika CAP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83357"/>
            <a:ext cx="7467600" cy="4525963"/>
          </a:xfrm>
        </p:spPr>
        <p:txBody>
          <a:bodyPr/>
          <a:lstStyle/>
          <a:p>
            <a:r>
              <a:rPr lang="cs-CZ" dirty="0"/>
              <a:t>Klinika, laboratoř (CRP a Leu), RTG hrudníku</a:t>
            </a:r>
          </a:p>
          <a:p>
            <a:endParaRPr lang="cs-CZ" dirty="0"/>
          </a:p>
          <a:p>
            <a:r>
              <a:rPr lang="cs-CZ" dirty="0"/>
              <a:t>U pneumonie s PSI třídou nad IV-V: sputum, </a:t>
            </a:r>
            <a:r>
              <a:rPr lang="cs-CZ" dirty="0" err="1"/>
              <a:t>legionelový</a:t>
            </a:r>
            <a:r>
              <a:rPr lang="cs-CZ" dirty="0"/>
              <a:t> a pneumokokový antigen, hemokultura, zvážit i </a:t>
            </a:r>
            <a:r>
              <a:rPr lang="cs-CZ" dirty="0" err="1"/>
              <a:t>serologii</a:t>
            </a:r>
            <a:r>
              <a:rPr lang="cs-CZ" dirty="0"/>
              <a:t> </a:t>
            </a:r>
            <a:r>
              <a:rPr lang="cs-CZ" dirty="0" err="1"/>
              <a:t>Mycoplasma</a:t>
            </a:r>
            <a:r>
              <a:rPr lang="cs-CZ" dirty="0"/>
              <a:t>/</a:t>
            </a:r>
            <a:r>
              <a:rPr lang="cs-CZ" dirty="0" err="1"/>
              <a:t>Chlamydophila</a:t>
            </a:r>
            <a:endParaRPr lang="cs-CZ" dirty="0"/>
          </a:p>
          <a:p>
            <a:endParaRPr lang="cs-CZ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892480" cy="1143000"/>
          </a:xfrm>
        </p:spPr>
        <p:txBody>
          <a:bodyPr>
            <a:noAutofit/>
          </a:bodyPr>
          <a:lstStyle/>
          <a:p>
            <a:r>
              <a:rPr lang="cs-CZ" sz="3200" b="1" dirty="0" err="1">
                <a:solidFill>
                  <a:srgbClr val="FFC000"/>
                </a:solidFill>
              </a:rPr>
              <a:t>Pneumonia</a:t>
            </a:r>
            <a:r>
              <a:rPr lang="cs-CZ" sz="3200" b="1" dirty="0">
                <a:solidFill>
                  <a:srgbClr val="FFC000"/>
                </a:solidFill>
              </a:rPr>
              <a:t> </a:t>
            </a:r>
            <a:r>
              <a:rPr lang="cs-CZ" sz="3200" b="1" dirty="0" err="1">
                <a:solidFill>
                  <a:srgbClr val="FFC000"/>
                </a:solidFill>
              </a:rPr>
              <a:t>Severity</a:t>
            </a:r>
            <a:r>
              <a:rPr lang="cs-CZ" sz="3200" b="1" dirty="0">
                <a:solidFill>
                  <a:srgbClr val="FFC000"/>
                </a:solidFill>
              </a:rPr>
              <a:t> Index (PSI)</a:t>
            </a:r>
            <a:br>
              <a:rPr lang="cs-CZ" sz="3200" dirty="0"/>
            </a:br>
            <a:r>
              <a:rPr lang="en-US" sz="3200" dirty="0"/>
              <a:t>&gt;14.000 </a:t>
            </a:r>
            <a:r>
              <a:rPr lang="en-US" sz="3200" dirty="0" err="1"/>
              <a:t>pacient</a:t>
            </a:r>
            <a:r>
              <a:rPr lang="cs-CZ" sz="3200" dirty="0"/>
              <a:t>ů, potvrzeno dalšími analýzami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30712" t="14765" r="31655" b="6486"/>
          <a:stretch>
            <a:fillRect/>
          </a:stretch>
        </p:blipFill>
        <p:spPr bwMode="auto">
          <a:xfrm>
            <a:off x="323528" y="1605652"/>
            <a:ext cx="4464496" cy="5252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 l="40038" t="56108" r="41145" b="25189"/>
          <a:stretch>
            <a:fillRect/>
          </a:stretch>
        </p:blipFill>
        <p:spPr bwMode="auto">
          <a:xfrm>
            <a:off x="5508104" y="1772816"/>
            <a:ext cx="2952328" cy="1649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 l="18460" t="27653" r="19827" b="44906"/>
          <a:stretch>
            <a:fillRect/>
          </a:stretch>
        </p:blipFill>
        <p:spPr bwMode="auto">
          <a:xfrm>
            <a:off x="4535488" y="3717032"/>
            <a:ext cx="4608512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 l="30076" t="47249" r="31183" b="37985"/>
          <a:stretch>
            <a:fillRect/>
          </a:stretch>
        </p:blipFill>
        <p:spPr bwMode="auto">
          <a:xfrm>
            <a:off x="4103440" y="5085184"/>
            <a:ext cx="504056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4437112"/>
            <a:ext cx="3168352" cy="1584176"/>
          </a:xfrm>
        </p:spPr>
        <p:txBody>
          <a:bodyPr>
            <a:normAutofit/>
          </a:bodyPr>
          <a:lstStyle/>
          <a:p>
            <a:r>
              <a:rPr lang="cs-CZ" sz="5400" b="1" dirty="0">
                <a:solidFill>
                  <a:srgbClr val="FFC000"/>
                </a:solidFill>
              </a:rPr>
              <a:t>CURB-65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7584" y="908720"/>
            <a:ext cx="7467600" cy="4525963"/>
          </a:xfrm>
        </p:spPr>
        <p:txBody>
          <a:bodyPr/>
          <a:lstStyle/>
          <a:p>
            <a:endParaRPr lang="cs-CZ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16876" t="29531" r="17819" b="31095"/>
          <a:stretch>
            <a:fillRect/>
          </a:stretch>
        </p:blipFill>
        <p:spPr bwMode="auto">
          <a:xfrm>
            <a:off x="2951312" y="0"/>
            <a:ext cx="6192688" cy="2099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 l="16241" t="50202" r="41145" b="16704"/>
          <a:stretch>
            <a:fillRect/>
          </a:stretch>
        </p:blipFill>
        <p:spPr bwMode="auto">
          <a:xfrm>
            <a:off x="0" y="1772816"/>
            <a:ext cx="4932040" cy="2335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 l="14861" t="25593" r="39485" b="32079"/>
          <a:stretch>
            <a:fillRect/>
          </a:stretch>
        </p:blipFill>
        <p:spPr bwMode="auto">
          <a:xfrm>
            <a:off x="4139952" y="3844942"/>
            <a:ext cx="5004048" cy="2608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chnický">
  <a:themeElements>
    <a:clrScheme name="Vlastní 6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FFC000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Office – klasické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echnický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779</TotalTime>
  <Words>552</Words>
  <Application>Microsoft Office PowerPoint</Application>
  <PresentationFormat>Předvádění na obrazovce (4:3)</PresentationFormat>
  <Paragraphs>79</Paragraphs>
  <Slides>20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6" baseType="lpstr">
      <vt:lpstr>Arial</vt:lpstr>
      <vt:lpstr>Calibri</vt:lpstr>
      <vt:lpstr>Times New Roman</vt:lpstr>
      <vt:lpstr>Wingdings</vt:lpstr>
      <vt:lpstr>Wingdings 2</vt:lpstr>
      <vt:lpstr>Technický</vt:lpstr>
      <vt:lpstr>Pneumonie – diagnostika a léčba</vt:lpstr>
      <vt:lpstr>Pneumonie - definice</vt:lpstr>
      <vt:lpstr>Pneumonie </vt:lpstr>
      <vt:lpstr>Principy diagnostiky</vt:lpstr>
      <vt:lpstr>CAP</vt:lpstr>
      <vt:lpstr>Prezentace aplikace PowerPoint</vt:lpstr>
      <vt:lpstr>Diagnostika CAP</vt:lpstr>
      <vt:lpstr>Pneumonia Severity Index (PSI) &gt;14.000 pacientů, potvrzeno dalšími analýzami</vt:lpstr>
      <vt:lpstr>CURB-65</vt:lpstr>
      <vt:lpstr>SCAP – stratifikační nástroj další generace </vt:lpstr>
      <vt:lpstr>ATB terapie CAP</vt:lpstr>
      <vt:lpstr>Prevence CAP – vakcinace</vt:lpstr>
      <vt:lpstr>HAP</vt:lpstr>
      <vt:lpstr>Terapie HAP</vt:lpstr>
      <vt:lpstr>Prognóza HAP </vt:lpstr>
      <vt:lpstr>VAP</vt:lpstr>
      <vt:lpstr>Quo vadis?</vt:lpstr>
      <vt:lpstr>Pneumokoková pneumonie</vt:lpstr>
      <vt:lpstr>Legionelová pneumonie</vt:lpstr>
      <vt:lpstr>Pneumocystis jiroveci pneumonia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Praktické poznámky k diagnostice a léčbě pneumonií a pleurálních výpotků (a pneumotoraxů)</dc:title>
  <dc:creator>Kiki a Moni</dc:creator>
  <cp:lastModifiedBy>Doubková Martina</cp:lastModifiedBy>
  <cp:revision>77</cp:revision>
  <dcterms:created xsi:type="dcterms:W3CDTF">2017-10-18T20:38:09Z</dcterms:created>
  <dcterms:modified xsi:type="dcterms:W3CDTF">2020-04-02T13:05:55Z</dcterms:modified>
</cp:coreProperties>
</file>