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70" r:id="rId5"/>
    <p:sldId id="261" r:id="rId6"/>
    <p:sldId id="265" r:id="rId7"/>
    <p:sldId id="262" r:id="rId8"/>
    <p:sldId id="263" r:id="rId9"/>
    <p:sldId id="257" r:id="rId10"/>
    <p:sldId id="260" r:id="rId11"/>
    <p:sldId id="272" r:id="rId12"/>
    <p:sldId id="271" r:id="rId13"/>
    <p:sldId id="267" r:id="rId14"/>
    <p:sldId id="268" r:id="rId15"/>
  </p:sldIdLst>
  <p:sldSz cx="9144000" cy="6858000" type="screen4x3"/>
  <p:notesSz cx="6858000" cy="9144000"/>
  <p:custDataLst>
    <p:tags r:id="rId17"/>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0" autoAdjust="0"/>
  </p:normalViewPr>
  <p:slideViewPr>
    <p:cSldViewPr snapToGrid="0">
      <p:cViewPr>
        <p:scale>
          <a:sx n="53" d="100"/>
          <a:sy n="53" d="100"/>
        </p:scale>
        <p:origin x="-1866" y="-72"/>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smtClean="0">
                <a:solidFill>
                  <a:schemeClr val="tx1"/>
                </a:solidFill>
                <a:latin typeface="+mj-lt"/>
                <a:ea typeface="+mn-ea"/>
                <a:cs typeface="+mn-cs"/>
              </a:rPr>
              <a:t>     </a:t>
            </a:r>
            <a:r>
              <a:rPr lang="en-GB" sz="1200" b="0" i="0" u="none" strike="noStrike" kern="1200" baseline="0" noProof="0" dirty="0" smtClean="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j-lt"/>
                <a:ea typeface="+mn-ea"/>
                <a:cs typeface="+mn-cs"/>
              </a:rPr>
              <a:t>edema</a:t>
            </a:r>
            <a:r>
              <a:rPr lang="en-GB" sz="1200" b="0" i="0" u="none" strike="noStrike" kern="1200" baseline="0" dirty="0" smtClean="0">
                <a:solidFill>
                  <a:schemeClr val="tx1"/>
                </a:solidFill>
                <a:latin typeface="+mj-lt"/>
                <a:ea typeface="+mn-ea"/>
                <a:cs typeface="+mn-cs"/>
              </a:rPr>
              <a:t> occurs.</a:t>
            </a:r>
          </a:p>
          <a:p>
            <a:endParaRPr lang="en-GB"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Arial" charset="0"/>
                <a:ea typeface="+mn-ea"/>
                <a:cs typeface="+mn-cs"/>
              </a:rPr>
              <a:t>Net diffusion </a:t>
            </a:r>
            <a:r>
              <a:rPr lang="en-GB" sz="1200" b="0" i="0" u="none" strike="noStrike" kern="1200" baseline="0" noProof="0" dirty="0" smtClean="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14</a:t>
            </a:fld>
            <a:endParaRPr lang="cs-CZ" altLang="cs-CZ"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smtClean="0">
                <a:solidFill>
                  <a:schemeClr val="tx1"/>
                </a:solidFill>
                <a:latin typeface="Arial" charset="0"/>
                <a:ea typeface="+mn-ea"/>
                <a:cs typeface="+mn-cs"/>
              </a:rPr>
              <a:t>transport of nutrients to the tissues and removal of cell excreta</a:t>
            </a:r>
            <a:r>
              <a:rPr lang="en-GB" sz="1200" b="0" i="0" u="none" strike="noStrike" kern="1200" baseline="0" noProof="0" dirty="0" smtClean="0">
                <a:solidFill>
                  <a:schemeClr val="tx1"/>
                </a:solidFill>
                <a:latin typeface="Arial" charset="0"/>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Arial" charset="0"/>
              <a:ea typeface="+mn-ea"/>
              <a:cs typeface="+mn-cs"/>
            </a:endParaRPr>
          </a:p>
          <a:p>
            <a:pPr algn="just" eaLnBrk="1" hangingPunct="1">
              <a:spcBef>
                <a:spcPct val="0"/>
              </a:spcBef>
            </a:pPr>
            <a:r>
              <a:rPr lang="en-GB" sz="1200" b="1" i="0" kern="1200" noProof="0" dirty="0" smtClean="0">
                <a:solidFill>
                  <a:schemeClr val="tx1"/>
                </a:solidFill>
                <a:effectLst/>
                <a:latin typeface="Arial" charset="0"/>
                <a:ea typeface="+mn-ea"/>
                <a:cs typeface="+mn-cs"/>
              </a:rPr>
              <a:t>Arterioles</a:t>
            </a:r>
            <a:r>
              <a:rPr lang="en-GB" sz="1200" b="0" i="0" kern="1200" noProof="0" dirty="0" smtClean="0">
                <a:solidFill>
                  <a:schemeClr val="tx1"/>
                </a:solidFill>
                <a:effectLst/>
                <a:latin typeface="Arial" charset="0"/>
                <a:ea typeface="+mn-ea"/>
                <a:cs typeface="+mn-cs"/>
              </a:rPr>
              <a:t> are the </a:t>
            </a:r>
            <a:r>
              <a:rPr lang="en-GB" sz="1200" b="0" i="0" u="none" kern="1200" noProof="0" dirty="0" smtClean="0">
                <a:solidFill>
                  <a:schemeClr val="tx1"/>
                </a:solidFill>
                <a:effectLst/>
                <a:latin typeface="Arial" charset="0"/>
                <a:ea typeface="+mn-ea"/>
                <a:cs typeface="+mn-cs"/>
              </a:rPr>
              <a:t>small-diameter blood vessels (20-50 </a:t>
            </a:r>
            <a:r>
              <a:rPr lang="en-GB" sz="1200" b="0" i="0" u="none" kern="1200" noProof="0" dirty="0" smtClean="0">
                <a:solidFill>
                  <a:schemeClr val="tx1"/>
                </a:solidFill>
                <a:effectLst/>
                <a:latin typeface="Arial" charset="0"/>
                <a:ea typeface="+mn-ea"/>
                <a:cs typeface="+mn-cs"/>
                <a:sym typeface="Symbol"/>
              </a:rPr>
              <a:t>m) </a:t>
            </a:r>
            <a:r>
              <a:rPr lang="en-GB" sz="1200" b="0" i="0" u="none" kern="1200" noProof="0" dirty="0" smtClean="0">
                <a:solidFill>
                  <a:schemeClr val="tx1"/>
                </a:solidFill>
                <a:effectLst/>
                <a:latin typeface="Arial" charset="0"/>
                <a:ea typeface="+mn-ea"/>
                <a:cs typeface="+mn-cs"/>
              </a:rPr>
              <a:t>that extend and branch out from an</a:t>
            </a:r>
            <a:r>
              <a:rPr lang="en-GB" sz="1200" b="0" i="0" u="none" kern="1200" baseline="0" noProof="0" dirty="0" smtClean="0">
                <a:solidFill>
                  <a:schemeClr val="tx1"/>
                </a:solidFill>
                <a:effectLst/>
                <a:latin typeface="Arial" charset="0"/>
                <a:ea typeface="+mn-ea"/>
                <a:cs typeface="+mn-cs"/>
              </a:rPr>
              <a:t> </a:t>
            </a:r>
            <a:r>
              <a:rPr lang="en-GB" sz="1200" b="0" i="0" u="none" strike="noStrike" kern="1200" noProof="0" dirty="0" smtClean="0">
                <a:solidFill>
                  <a:schemeClr val="tx1"/>
                </a:solidFill>
                <a:effectLst/>
                <a:latin typeface="Arial" charset="0"/>
                <a:ea typeface="+mn-ea"/>
                <a:cs typeface="+mn-cs"/>
              </a:rPr>
              <a:t>artery</a:t>
            </a:r>
            <a:r>
              <a:rPr lang="en-GB" sz="1200" b="0" i="0" u="none" kern="1200" noProof="0" dirty="0" smtClean="0">
                <a:solidFill>
                  <a:schemeClr val="tx1"/>
                </a:solidFill>
                <a:effectLst/>
                <a:latin typeface="Arial" charset="0"/>
                <a:ea typeface="+mn-ea"/>
                <a:cs typeface="+mn-cs"/>
              </a:rPr>
              <a:t> and lead to capillaries</a:t>
            </a:r>
            <a:r>
              <a:rPr lang="en-GB" sz="1200" b="0" i="0" u="none" strike="noStrike" kern="1200" noProof="0" dirty="0" smtClean="0">
                <a:solidFill>
                  <a:schemeClr val="tx1"/>
                </a:solidFill>
                <a:effectLst/>
                <a:latin typeface="Arial" charset="0"/>
                <a:ea typeface="+mn-ea"/>
                <a:cs typeface="+mn-cs"/>
              </a:rPr>
              <a:t>. </a:t>
            </a:r>
            <a:r>
              <a:rPr lang="en-GB" sz="1200" b="0" i="0" u="none" kern="1200" noProof="0" dirty="0" smtClean="0">
                <a:solidFill>
                  <a:schemeClr val="tx1"/>
                </a:solidFill>
                <a:effectLst/>
                <a:latin typeface="Arial" charset="0"/>
                <a:ea typeface="+mn-ea"/>
                <a:cs typeface="+mn-cs"/>
              </a:rPr>
              <a:t>Arterioles have continuous muscular walls (usually only one to two layers of smooth muscle</a:t>
            </a:r>
            <a:r>
              <a:rPr lang="en-GB" sz="1200" b="0" i="0" kern="1200" noProof="0" dirty="0" smtClean="0">
                <a:solidFill>
                  <a:schemeClr val="tx1"/>
                </a:solidFill>
                <a:effectLst/>
                <a:latin typeface="Arial" charset="0"/>
                <a:ea typeface="+mn-ea"/>
                <a:cs typeface="+mn-cs"/>
              </a:rPr>
              <a:t>) and are the primary site of vascular resistance. </a:t>
            </a:r>
          </a:p>
          <a:p>
            <a:pPr algn="just"/>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The terminal parts</a:t>
            </a:r>
            <a:r>
              <a:rPr lang="en-GB" sz="1200" b="0" i="0" kern="1200" baseline="0" noProof="0" dirty="0" smtClean="0">
                <a:solidFill>
                  <a:schemeClr val="tx1"/>
                </a:solidFill>
                <a:effectLst/>
                <a:latin typeface="Arial" charset="0"/>
                <a:ea typeface="+mn-ea"/>
                <a:cs typeface="+mn-cs"/>
              </a:rPr>
              <a:t> of arterioles </a:t>
            </a:r>
            <a:r>
              <a:rPr lang="en-GB" sz="1200" b="0" i="0" kern="1200" dirty="0" smtClean="0">
                <a:solidFill>
                  <a:schemeClr val="tx1"/>
                </a:solidFill>
                <a:effectLst/>
                <a:latin typeface="Arial" charset="0"/>
                <a:ea typeface="+mn-ea"/>
                <a:cs typeface="+mn-cs"/>
              </a:rPr>
              <a:t>that connect arterioles to the capillary networks </a:t>
            </a:r>
            <a:r>
              <a:rPr lang="en-GB" sz="1200" b="0" i="0" kern="1200" baseline="0" noProof="0" dirty="0" smtClean="0">
                <a:solidFill>
                  <a:schemeClr val="tx1"/>
                </a:solidFill>
                <a:effectLst/>
                <a:latin typeface="Arial" charset="0"/>
                <a:ea typeface="+mn-ea"/>
                <a:cs typeface="+mn-cs"/>
              </a:rPr>
              <a:t>are called metarterioles. </a:t>
            </a:r>
            <a:r>
              <a:rPr lang="en-GB" sz="1200" b="0" i="0" kern="1200" noProof="0" dirty="0" smtClean="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Arial" charset="0"/>
                <a:ea typeface="+mn-ea"/>
                <a:cs typeface="+mn-cs"/>
              </a:rPr>
              <a:t>precapillary sphincter.</a:t>
            </a:r>
            <a:r>
              <a:rPr lang="en-GB" sz="1200" b="0" i="0" kern="1200" noProof="0" dirty="0" smtClean="0">
                <a:solidFill>
                  <a:schemeClr val="tx1"/>
                </a:solidFill>
                <a:effectLst/>
                <a:latin typeface="Arial" charset="0"/>
                <a:ea typeface="+mn-ea"/>
                <a:cs typeface="+mn-cs"/>
              </a:rPr>
              <a:t> Precapillary sphincters regulate the flow </a:t>
            </a:r>
            <a:r>
              <a:rPr lang="en-GB" sz="1200" b="0" i="0" kern="1200" dirty="0" smtClean="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Arial" charset="0"/>
                <a:ea typeface="+mn-ea"/>
                <a:cs typeface="+mn-cs"/>
              </a:rPr>
              <a:t>thoroughfare channel</a:t>
            </a:r>
            <a:r>
              <a:rPr lang="en-GB" sz="1200" b="0" i="0" kern="1200" dirty="0" smtClean="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Arial" charset="0"/>
                <a:ea typeface="+mn-ea"/>
                <a:cs typeface="+mn-cs"/>
              </a:rPr>
              <a:t>     Precapillary sphincters are controlled predominately by the concentration</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O</a:t>
            </a:r>
            <a:r>
              <a:rPr lang="en-GB" sz="1200" b="0" i="0" kern="1200" baseline="-25000" noProof="0" dirty="0" smtClean="0">
                <a:solidFill>
                  <a:schemeClr val="tx1"/>
                </a:solidFill>
                <a:effectLst/>
                <a:latin typeface="Arial" charset="0"/>
                <a:ea typeface="+mn-ea"/>
                <a:cs typeface="+mn-cs"/>
              </a:rPr>
              <a:t>2</a:t>
            </a:r>
            <a:r>
              <a:rPr lang="en-GB" sz="1200" b="0" i="0" kern="1200" baseline="0" noProof="0" dirty="0" smtClean="0">
                <a:solidFill>
                  <a:schemeClr val="tx1"/>
                </a:solidFill>
                <a:effectLst/>
                <a:latin typeface="Arial" charset="0"/>
                <a:ea typeface="+mn-ea"/>
                <a:cs typeface="+mn-cs"/>
              </a:rPr>
              <a:t> in</a:t>
            </a:r>
            <a:r>
              <a:rPr lang="en-GB" sz="1200" b="0" i="0" kern="1200" noProof="0" dirty="0" smtClean="0">
                <a:solidFill>
                  <a:schemeClr val="tx1"/>
                </a:solidFill>
                <a:effectLst/>
                <a:latin typeface="Arial" charset="0"/>
                <a:ea typeface="+mn-ea"/>
                <a:cs typeface="+mn-cs"/>
              </a:rPr>
              <a:t> the tissue. The reduction of O</a:t>
            </a:r>
            <a:r>
              <a:rPr lang="en-GB" sz="1200" b="0" i="0" kern="1200" baseline="-25000" noProof="0" dirty="0" smtClean="0">
                <a:solidFill>
                  <a:schemeClr val="tx1"/>
                </a:solidFill>
                <a:effectLst/>
                <a:latin typeface="Arial" charset="0"/>
                <a:ea typeface="+mn-ea"/>
                <a:cs typeface="+mn-cs"/>
              </a:rPr>
              <a:t>2 </a:t>
            </a:r>
            <a:r>
              <a:rPr lang="en-GB" sz="1200" b="0" i="0" kern="1200" baseline="0" noProof="0" dirty="0" smtClean="0">
                <a:solidFill>
                  <a:schemeClr val="tx1"/>
                </a:solidFill>
                <a:effectLst/>
                <a:latin typeface="Arial" charset="0"/>
                <a:ea typeface="+mn-ea"/>
                <a:cs typeface="+mn-cs"/>
              </a:rPr>
              <a:t>concentration, </a:t>
            </a:r>
            <a:r>
              <a:rPr lang="en-GB" sz="1200" b="0" i="0" kern="1200" noProof="0" dirty="0" smtClean="0">
                <a:solidFill>
                  <a:schemeClr val="tx1"/>
                </a:solidFill>
                <a:effectLst/>
                <a:latin typeface="Arial" charset="0"/>
                <a:ea typeface="+mn-ea"/>
                <a:cs typeface="+mn-cs"/>
              </a:rPr>
              <a:t>high levels of CO</a:t>
            </a:r>
            <a:r>
              <a:rPr lang="en-GB" sz="1200" b="0" i="0" kern="1200" baseline="-25000" noProof="0" dirty="0" smtClean="0">
                <a:solidFill>
                  <a:schemeClr val="tx1"/>
                </a:solidFill>
                <a:effectLst/>
                <a:latin typeface="Arial" charset="0"/>
                <a:ea typeface="+mn-ea"/>
                <a:cs typeface="+mn-cs"/>
              </a:rPr>
              <a:t>2</a:t>
            </a:r>
            <a:r>
              <a:rPr lang="en-GB" sz="1200" b="0" i="0" kern="1200" noProof="0" dirty="0" smtClean="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Arial" charset="0"/>
                <a:ea typeface="+mn-ea"/>
                <a:cs typeface="+mn-cs"/>
              </a:rPr>
              <a:t>Capillaries</a:t>
            </a:r>
            <a:r>
              <a:rPr lang="en-GB" sz="1200" b="0" i="0" kern="1200" dirty="0" smtClean="0">
                <a:solidFill>
                  <a:schemeClr val="tx1"/>
                </a:solidFill>
                <a:effectLst/>
                <a:latin typeface="Arial" charset="0"/>
                <a:ea typeface="+mn-ea"/>
                <a:cs typeface="+mn-cs"/>
              </a:rPr>
              <a:t> are the smallest blood vessels in the body </a:t>
            </a:r>
            <a:r>
              <a:rPr lang="en-GB" sz="1200" b="0" i="0" u="none" kern="1200" dirty="0" smtClean="0">
                <a:solidFill>
                  <a:schemeClr val="tx1"/>
                </a:solidFill>
                <a:effectLst/>
                <a:latin typeface="Arial" charset="0"/>
                <a:ea typeface="+mn-ea"/>
                <a:cs typeface="+mn-cs"/>
              </a:rPr>
              <a:t>(diameter 4-9 </a:t>
            </a:r>
            <a:r>
              <a:rPr lang="en-GB" sz="1200" b="0" i="0" u="none" kern="1200" dirty="0" smtClean="0">
                <a:solidFill>
                  <a:schemeClr val="tx1"/>
                </a:solidFill>
                <a:effectLst/>
                <a:latin typeface="Arial" charset="0"/>
                <a:ea typeface="+mn-ea"/>
                <a:cs typeface="+mn-cs"/>
                <a:sym typeface="Symbol"/>
              </a:rPr>
              <a:t>m)</a:t>
            </a:r>
            <a:r>
              <a:rPr lang="en-GB" sz="1200" b="0" i="0" kern="1200" dirty="0" smtClean="0">
                <a:solidFill>
                  <a:schemeClr val="tx1"/>
                </a:solidFill>
                <a:effectLst/>
                <a:latin typeface="Arial" charset="0"/>
                <a:ea typeface="+mn-ea"/>
                <a:cs typeface="+mn-cs"/>
              </a:rPr>
              <a:t>: they convey blood between the arterioles and venules. These </a:t>
            </a:r>
            <a:r>
              <a:rPr lang="en-GB" sz="1200" b="0" i="0" kern="1200" dirty="0" err="1" smtClean="0">
                <a:solidFill>
                  <a:schemeClr val="tx1"/>
                </a:solidFill>
                <a:effectLst/>
                <a:latin typeface="Arial" charset="0"/>
                <a:ea typeface="+mn-ea"/>
                <a:cs typeface="+mn-cs"/>
              </a:rPr>
              <a:t>microvessels</a:t>
            </a:r>
            <a:r>
              <a:rPr lang="en-GB" sz="1200" b="0" i="0" kern="1200" dirty="0" smtClean="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Arial" charset="0"/>
                <a:ea typeface="+mn-ea"/>
                <a:cs typeface="+mn-cs"/>
              </a:rPr>
              <a:t>oxygen</a:t>
            </a:r>
            <a:r>
              <a:rPr lang="en-GB" sz="1200" b="0" i="0" kern="1200" dirty="0" smtClean="0">
                <a:solidFill>
                  <a:schemeClr val="tx1"/>
                </a:solidFill>
                <a:effectLst/>
                <a:latin typeface="Arial" charset="0"/>
                <a:ea typeface="+mn-ea"/>
                <a:cs typeface="+mn-cs"/>
              </a:rPr>
              <a:t>, and </a:t>
            </a:r>
            <a:r>
              <a:rPr lang="en-GB" sz="1200" b="0" i="0" u="none" strike="noStrike" kern="1200" dirty="0" smtClean="0">
                <a:solidFill>
                  <a:schemeClr val="tx1"/>
                </a:solidFill>
                <a:effectLst/>
                <a:latin typeface="Arial" charset="0"/>
                <a:ea typeface="+mn-ea"/>
                <a:cs typeface="+mn-cs"/>
              </a:rPr>
              <a:t>glucose</a:t>
            </a:r>
            <a:r>
              <a:rPr lang="en-GB" sz="1200" b="0" i="0" kern="1200" dirty="0" smtClean="0">
                <a:solidFill>
                  <a:schemeClr val="tx1"/>
                </a:solidFill>
                <a:effectLst/>
                <a:latin typeface="Arial" charset="0"/>
                <a:ea typeface="+mn-ea"/>
                <a:cs typeface="+mn-cs"/>
              </a:rPr>
              <a:t>; substances which enter include </a:t>
            </a:r>
            <a:r>
              <a:rPr lang="en-GB" sz="1200" b="0" i="0" u="none" strike="noStrike" kern="1200" dirty="0" smtClean="0">
                <a:solidFill>
                  <a:schemeClr val="tx1"/>
                </a:solidFill>
                <a:effectLst/>
                <a:latin typeface="Arial" charset="0"/>
                <a:ea typeface="+mn-ea"/>
                <a:cs typeface="+mn-cs"/>
              </a:rPr>
              <a:t>water</a:t>
            </a:r>
            <a:r>
              <a:rPr lang="en-GB" sz="1200" b="0" i="0" kern="1200" dirty="0" smtClean="0">
                <a:solidFill>
                  <a:schemeClr val="tx1"/>
                </a:solidFill>
                <a:effectLst/>
                <a:latin typeface="Arial" charset="0"/>
                <a:ea typeface="+mn-ea"/>
                <a:cs typeface="+mn-cs"/>
              </a:rPr>
              <a:t> (distal portion), </a:t>
            </a:r>
            <a:r>
              <a:rPr lang="en-GB" sz="1200" b="0" i="0" u="none" strike="noStrike" kern="1200" dirty="0" smtClean="0">
                <a:solidFill>
                  <a:schemeClr val="tx1"/>
                </a:solidFill>
                <a:effectLst/>
                <a:latin typeface="Arial" charset="0"/>
                <a:ea typeface="+mn-ea"/>
                <a:cs typeface="+mn-cs"/>
              </a:rPr>
              <a:t>carbon dioxide</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lactic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urea</a:t>
            </a:r>
            <a:r>
              <a:rPr lang="en-GB" sz="1200" b="0" i="0" kern="1200" dirty="0" smtClean="0">
                <a:solidFill>
                  <a:schemeClr val="tx1"/>
                </a:solidFill>
                <a:effectLst/>
                <a:latin typeface="Arial" charset="0"/>
                <a:ea typeface="+mn-ea"/>
                <a:cs typeface="+mn-cs"/>
              </a:rPr>
              <a:t> and </a:t>
            </a:r>
            <a:r>
              <a:rPr lang="en-GB" sz="1200" b="0" i="0" u="none" strike="noStrike" kern="1200" dirty="0" err="1" smtClean="0">
                <a:solidFill>
                  <a:schemeClr val="tx1"/>
                </a:solidFill>
                <a:effectLst/>
                <a:latin typeface="Arial" charset="0"/>
                <a:ea typeface="+mn-ea"/>
                <a:cs typeface="+mn-cs"/>
              </a:rPr>
              <a:t>creatinine</a:t>
            </a:r>
            <a:r>
              <a:rPr lang="en-GB" sz="1200" b="0" i="0" kern="1200" dirty="0" smtClean="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Arial" charset="0"/>
              <a:ea typeface="+mn-ea"/>
              <a:cs typeface="+mn-cs"/>
            </a:endParaRPr>
          </a:p>
          <a:p>
            <a:pPr algn="just" eaLnBrk="1" hangingPunct="1">
              <a:spcBef>
                <a:spcPct val="0"/>
              </a:spcBef>
            </a:pPr>
            <a:r>
              <a:rPr lang="en-GB" altLang="cs-CZ" sz="1200" b="1" i="0" kern="1200" noProof="0" dirty="0" smtClean="0">
                <a:solidFill>
                  <a:schemeClr val="tx1"/>
                </a:solidFill>
                <a:effectLst/>
                <a:latin typeface="Arial" charset="0"/>
                <a:ea typeface="+mn-ea"/>
                <a:cs typeface="+mn-cs"/>
              </a:rPr>
              <a:t>Venules</a:t>
            </a:r>
            <a:r>
              <a:rPr lang="en-GB" sz="1200" b="0" i="0" u="none" strike="noStrike" kern="1200" baseline="0" noProof="0" dirty="0" smtClean="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marL="0" indent="0">
              <a:buFont typeface="Symbol"/>
              <a:buNone/>
            </a:pPr>
            <a:endParaRPr lang="cs-CZ" dirty="0" smtClean="0"/>
          </a:p>
          <a:p>
            <a:pPr marL="0" indent="0">
              <a:buFont typeface="Symbol"/>
              <a:buNone/>
            </a:pPr>
            <a:r>
              <a:rPr lang="cs-CZ" dirty="0" smtClean="0"/>
              <a:t>Pozn.:</a:t>
            </a:r>
          </a:p>
          <a:p>
            <a:pPr marL="171450" indent="-171450" algn="just">
              <a:buFont typeface="Symbol"/>
              <a:buChar char="·"/>
            </a:pPr>
            <a:r>
              <a:rPr lang="cs-CZ" dirty="0" smtClean="0"/>
              <a:t>Průtok krve jednotlivými tkáněmi je regulován tak, aby byl zajištěn „minimální“, avšak funkčně dostatečný průtok pro výživu tkání a odvod odpadních produktů. Kdyby to tak nebylo,</a:t>
            </a:r>
            <a:r>
              <a:rPr lang="cs-CZ" baseline="0" dirty="0" smtClean="0"/>
              <a:t> musel by být celkový průtok tkáněmi a srdeční výdej několikanásobně větší.</a:t>
            </a:r>
          </a:p>
          <a:p>
            <a:pPr marL="171450" indent="-171450" algn="just">
              <a:buFont typeface="Symbol"/>
              <a:buChar char="·"/>
            </a:pPr>
            <a:r>
              <a:rPr lang="cs-CZ" baseline="0" dirty="0" smtClean="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smtClean="0">
                <a:solidFill>
                  <a:schemeClr val="tx1"/>
                </a:solidFill>
                <a:effectLst/>
                <a:latin typeface="Arial" charset="0"/>
                <a:ea typeface="+mn-ea"/>
                <a:cs typeface="+mn-cs"/>
              </a:rPr>
              <a:t>Structure of vessel wall</a:t>
            </a:r>
          </a:p>
          <a:p>
            <a:r>
              <a:rPr lang="en-GB" sz="1200" b="0" i="0" kern="1200" noProof="0" dirty="0" smtClean="0">
                <a:solidFill>
                  <a:schemeClr val="tx1"/>
                </a:solidFill>
                <a:effectLst/>
                <a:latin typeface="Arial" charset="0"/>
                <a:ea typeface="+mn-ea"/>
                <a:cs typeface="+mn-cs"/>
              </a:rPr>
              <a:t>The </a:t>
            </a:r>
            <a:r>
              <a:rPr lang="en-GB" sz="1200" b="0" i="1" kern="1200" noProof="0" dirty="0" smtClean="0">
                <a:solidFill>
                  <a:schemeClr val="tx1"/>
                </a:solidFill>
                <a:effectLst/>
                <a:latin typeface="Arial" charset="0"/>
                <a:ea typeface="+mn-ea"/>
                <a:cs typeface="+mn-cs"/>
              </a:rPr>
              <a:t>arteries</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veins</a:t>
            </a:r>
            <a:r>
              <a:rPr lang="en-GB" sz="1200" b="0" i="0" kern="1200" noProof="0" dirty="0" smtClean="0">
                <a:solidFill>
                  <a:schemeClr val="tx1"/>
                </a:solidFill>
                <a:effectLst/>
                <a:latin typeface="Arial" charset="0"/>
                <a:ea typeface="+mn-ea"/>
                <a:cs typeface="+mn-cs"/>
              </a:rPr>
              <a:t> have three layers:</a:t>
            </a:r>
          </a:p>
          <a:p>
            <a:pPr algn="just"/>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 The inner layer (</a:t>
            </a:r>
            <a:r>
              <a:rPr lang="en-GB" sz="1200" b="0" i="1" kern="1200" noProof="0" dirty="0" smtClean="0">
                <a:solidFill>
                  <a:schemeClr val="tx1"/>
                </a:solidFill>
                <a:effectLst/>
                <a:latin typeface="Arial" charset="0"/>
                <a:ea typeface="+mn-ea"/>
                <a:cs typeface="+mn-cs"/>
              </a:rPr>
              <a:t>tunica intima</a:t>
            </a:r>
            <a:r>
              <a:rPr lang="en-GB" sz="1200" b="0" i="0" kern="1200" noProof="0" dirty="0" smtClean="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Arial" charset="0"/>
                <a:ea typeface="+mn-ea"/>
                <a:cs typeface="+mn-cs"/>
              </a:rPr>
              <a:t>subendothelial</a:t>
            </a:r>
            <a:r>
              <a:rPr lang="en-GB" sz="1200" b="0" i="0" kern="1200" noProof="0" dirty="0" smtClean="0">
                <a:solidFill>
                  <a:schemeClr val="tx1"/>
                </a:solidFill>
                <a:effectLst/>
                <a:latin typeface="Arial" charset="0"/>
                <a:ea typeface="+mn-ea"/>
                <a:cs typeface="+mn-cs"/>
              </a:rPr>
              <a:t> connective tissue interlaced with a number of circularly arranged elastic bands called the </a:t>
            </a:r>
            <a:r>
              <a:rPr lang="en-GB" sz="1200" b="0" i="1" kern="1200" noProof="0" dirty="0" smtClean="0">
                <a:solidFill>
                  <a:schemeClr val="tx1"/>
                </a:solidFill>
                <a:effectLst/>
                <a:latin typeface="Arial" charset="0"/>
                <a:ea typeface="+mn-ea"/>
                <a:cs typeface="+mn-cs"/>
              </a:rPr>
              <a:t>internal elastic lamina</a:t>
            </a:r>
            <a:r>
              <a:rPr lang="en-GB" sz="1200" b="0" i="0" kern="1200" noProof="0" dirty="0" smtClean="0">
                <a:solidFill>
                  <a:schemeClr val="tx1"/>
                </a:solidFill>
                <a:effectLst/>
                <a:latin typeface="Arial" charset="0"/>
                <a:ea typeface="+mn-ea"/>
                <a:cs typeface="+mn-cs"/>
              </a:rPr>
              <a:t>. A thin membrane of elastic </a:t>
            </a:r>
            <a:r>
              <a:rPr lang="en-GB" sz="1200" b="0" i="0" kern="1200" noProof="0" dirty="0" err="1" smtClean="0">
                <a:solidFill>
                  <a:schemeClr val="tx1"/>
                </a:solidFill>
                <a:effectLst/>
                <a:latin typeface="Arial" charset="0"/>
                <a:ea typeface="+mn-ea"/>
                <a:cs typeface="+mn-cs"/>
              </a:rPr>
              <a:t>fibers</a:t>
            </a:r>
            <a:r>
              <a:rPr lang="en-GB" sz="1200" b="0" i="0" kern="1200" noProof="0" dirty="0" smtClean="0">
                <a:solidFill>
                  <a:schemeClr val="tx1"/>
                </a:solidFill>
                <a:effectLst/>
                <a:latin typeface="Arial" charset="0"/>
                <a:ea typeface="+mn-ea"/>
                <a:cs typeface="+mn-cs"/>
              </a:rPr>
              <a:t> in the tunica intima run parallel to the vessel.</a:t>
            </a:r>
          </a:p>
          <a:p>
            <a:pPr algn="just"/>
            <a:r>
              <a:rPr lang="en-GB" sz="1200" b="0" i="0" kern="1200" noProof="0" dirty="0" smtClean="0">
                <a:solidFill>
                  <a:schemeClr val="tx1"/>
                </a:solidFill>
                <a:effectLst/>
                <a:latin typeface="Arial" charset="0"/>
                <a:ea typeface="+mn-ea"/>
                <a:cs typeface="+mn-cs"/>
                <a:sym typeface="Symbol"/>
              </a:rPr>
              <a:t>      </a:t>
            </a:r>
            <a:r>
              <a:rPr lang="en-GB" sz="1200" b="0" i="0" kern="1200" noProof="0" dirty="0" smtClean="0">
                <a:solidFill>
                  <a:schemeClr val="tx1"/>
                </a:solidFill>
                <a:effectLst/>
                <a:latin typeface="Arial" charset="0"/>
                <a:ea typeface="+mn-ea"/>
                <a:cs typeface="+mn-cs"/>
              </a:rPr>
              <a:t>The middle layer (</a:t>
            </a:r>
            <a:r>
              <a:rPr lang="en-GB" sz="1200" b="0" i="1" kern="1200" noProof="0" dirty="0" smtClean="0">
                <a:solidFill>
                  <a:schemeClr val="tx1"/>
                </a:solidFill>
                <a:effectLst/>
                <a:latin typeface="Arial" charset="0"/>
                <a:ea typeface="+mn-ea"/>
                <a:cs typeface="+mn-cs"/>
              </a:rPr>
              <a:t>tunica</a:t>
            </a:r>
            <a:r>
              <a:rPr lang="en-GB" sz="1200" b="0" i="1" kern="1200" baseline="0" noProof="0" dirty="0" smtClean="0">
                <a:solidFill>
                  <a:schemeClr val="tx1"/>
                </a:solidFill>
                <a:effectLst/>
                <a:latin typeface="Arial" charset="0"/>
                <a:ea typeface="+mn-ea"/>
                <a:cs typeface="+mn-cs"/>
              </a:rPr>
              <a:t> media</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is the thickest layer in arteries. It consists of circularly arranged elastic </a:t>
            </a:r>
            <a:r>
              <a:rPr lang="en-GB" sz="1200" b="0" i="0" kern="1200" noProof="0" dirty="0" err="1" smtClean="0">
                <a:solidFill>
                  <a:schemeClr val="tx1"/>
                </a:solidFill>
                <a:effectLst/>
                <a:latin typeface="Arial" charset="0"/>
                <a:ea typeface="+mn-ea"/>
                <a:cs typeface="+mn-cs"/>
              </a:rPr>
              <a:t>fiber</a:t>
            </a:r>
            <a:r>
              <a:rPr lang="en-GB" sz="1200" b="0" i="0" kern="1200" noProof="0" dirty="0" smtClean="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Arial" charset="0"/>
                <a:ea typeface="+mn-ea"/>
                <a:cs typeface="+mn-cs"/>
              </a:rPr>
              <a:t>caliber</a:t>
            </a:r>
            <a:r>
              <a:rPr lang="en-GB" sz="1200" b="0" i="0" kern="1200" noProof="0" dirty="0" smtClean="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Arial" charset="0"/>
                <a:ea typeface="+mn-ea"/>
                <a:cs typeface="+mn-cs"/>
                <a:sym typeface="Symbol"/>
              </a:rPr>
              <a:t>    </a:t>
            </a:r>
            <a:r>
              <a:rPr lang="en-GB" sz="1200" b="0" i="0" kern="1200" baseline="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Arial" charset="0"/>
                <a:ea typeface="+mn-ea"/>
                <a:cs typeface="+mn-cs"/>
              </a:rPr>
              <a:t>vasorum</a:t>
            </a:r>
            <a:r>
              <a:rPr lang="en-GB" sz="1200" b="0" i="0" kern="1200" noProof="0" dirty="0" smtClean="0">
                <a:solidFill>
                  <a:schemeClr val="tx1"/>
                </a:solidFill>
                <a:effectLst/>
                <a:latin typeface="Arial" charset="0"/>
                <a:ea typeface="+mn-ea"/>
                <a:cs typeface="+mn-cs"/>
              </a:rPr>
              <a:t>) in the larger blood vessels.</a:t>
            </a:r>
          </a:p>
          <a:p>
            <a:endParaRPr lang="en-GB" sz="1200" b="0" i="0" kern="1200" dirty="0" smtClean="0">
              <a:solidFill>
                <a:schemeClr val="tx1"/>
              </a:solidFill>
              <a:effectLst/>
              <a:latin typeface="Arial" charset="0"/>
              <a:ea typeface="+mn-ea"/>
              <a:cs typeface="+mn-cs"/>
            </a:endParaRPr>
          </a:p>
          <a:p>
            <a:pPr algn="just"/>
            <a:r>
              <a:rPr lang="en-GB" sz="1200" b="0" i="1" u="none" strike="noStrike" kern="1200" noProof="0" dirty="0" smtClean="0">
                <a:solidFill>
                  <a:schemeClr val="tx1"/>
                </a:solidFill>
                <a:effectLst/>
                <a:latin typeface="Arial" charset="0"/>
                <a:ea typeface="+mn-ea"/>
                <a:cs typeface="+mn-cs"/>
              </a:rPr>
              <a:t>Capillaries</a:t>
            </a:r>
            <a:r>
              <a:rPr lang="en-GB" sz="1200" b="0" i="0" kern="1200" noProof="0" dirty="0" smtClean="0">
                <a:solidFill>
                  <a:schemeClr val="tx1"/>
                </a:solidFill>
                <a:effectLst/>
                <a:latin typeface="Arial" charset="0"/>
                <a:ea typeface="+mn-ea"/>
                <a:cs typeface="+mn-cs"/>
              </a:rPr>
              <a:t> consist of a single layer of </a:t>
            </a:r>
            <a:r>
              <a:rPr lang="en-GB" sz="1200" b="0" i="1" kern="1200" noProof="0" dirty="0" smtClean="0">
                <a:solidFill>
                  <a:schemeClr val="tx1"/>
                </a:solidFill>
                <a:effectLst/>
                <a:latin typeface="Arial" charset="0"/>
                <a:ea typeface="+mn-ea"/>
                <a:cs typeface="+mn-cs"/>
              </a:rPr>
              <a:t>endothelial cells</a:t>
            </a:r>
            <a:r>
              <a:rPr lang="en-GB" sz="1200" b="0" i="0" kern="1200" noProof="0" dirty="0" smtClean="0">
                <a:solidFill>
                  <a:schemeClr val="tx1"/>
                </a:solidFill>
                <a:effectLst/>
                <a:latin typeface="Arial" charset="0"/>
                <a:ea typeface="+mn-ea"/>
                <a:cs typeface="+mn-cs"/>
              </a:rPr>
              <a:t> with a supporting </a:t>
            </a:r>
            <a:r>
              <a:rPr lang="en-GB" sz="1200" b="0" i="0" kern="1200" noProof="0" dirty="0" err="1" smtClean="0">
                <a:solidFill>
                  <a:schemeClr val="tx1"/>
                </a:solidFill>
                <a:effectLst/>
                <a:latin typeface="Arial" charset="0"/>
                <a:ea typeface="+mn-ea"/>
                <a:cs typeface="+mn-cs"/>
              </a:rPr>
              <a:t>subendothelium</a:t>
            </a:r>
            <a:r>
              <a:rPr lang="en-GB" sz="1200" b="0" i="0" kern="1200" noProof="0" dirty="0" smtClean="0">
                <a:solidFill>
                  <a:schemeClr val="tx1"/>
                </a:solidFill>
                <a:effectLst/>
                <a:latin typeface="Arial" charset="0"/>
                <a:ea typeface="+mn-ea"/>
                <a:cs typeface="+mn-cs"/>
              </a:rPr>
              <a:t> consisting of a </a:t>
            </a:r>
            <a:r>
              <a:rPr lang="en-GB" sz="1200" b="0" i="1" kern="1200" noProof="0" dirty="0" smtClean="0">
                <a:solidFill>
                  <a:schemeClr val="tx1"/>
                </a:solidFill>
                <a:effectLst/>
                <a:latin typeface="Arial" charset="0"/>
                <a:ea typeface="+mn-ea"/>
                <a:cs typeface="+mn-cs"/>
              </a:rPr>
              <a:t>basement membrane </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connective tissue</a:t>
            </a:r>
            <a:r>
              <a:rPr lang="en-GB" sz="1200" b="0" i="0" kern="1200" noProof="0" dirty="0" smtClean="0">
                <a:solidFill>
                  <a:schemeClr val="tx1"/>
                </a:solidFill>
                <a:effectLst/>
                <a:latin typeface="Arial" charset="0"/>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smtClean="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Arial" charset="0"/>
                <a:ea typeface="+mn-ea"/>
                <a:cs typeface="+mn-cs"/>
              </a:rPr>
              <a:t>    </a:t>
            </a:r>
            <a:endParaRPr lang="cs-CZ" sz="1200" b="0" i="1" u="none" strike="noStrike" kern="1200" baseline="0" dirty="0" smtClean="0">
              <a:solidFill>
                <a:schemeClr val="tx1"/>
              </a:solidFill>
              <a:latin typeface="Arial" charset="0"/>
              <a:ea typeface="+mn-ea"/>
              <a:cs typeface="+mn-cs"/>
            </a:endParaRPr>
          </a:p>
          <a:p>
            <a:pPr algn="just">
              <a:spcBef>
                <a:spcPts val="600"/>
              </a:spcBef>
            </a:pPr>
            <a:r>
              <a:rPr lang="en-GB" sz="1200" b="1" i="1" u="none" strike="noStrike" kern="1200" baseline="0" noProof="0" dirty="0" smtClean="0">
                <a:solidFill>
                  <a:schemeClr val="tx1"/>
                </a:solidFill>
                <a:latin typeface="Arial" charset="0"/>
                <a:ea typeface="+mn-ea"/>
                <a:cs typeface="+mn-cs"/>
              </a:rPr>
              <a:t>Intercellular clefts. </a:t>
            </a:r>
            <a:r>
              <a:rPr lang="en-GB" sz="1200" b="0" i="0" u="none" strike="noStrike" kern="1200" baseline="0" noProof="0" dirty="0" smtClean="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Arial" charset="0"/>
                <a:ea typeface="+mn-ea"/>
                <a:cs typeface="+mn-cs"/>
              </a:rPr>
              <a:t>nanometers</a:t>
            </a:r>
            <a:r>
              <a:rPr lang="en-GB" sz="1200" b="0" i="0" u="none" strike="noStrike" kern="1200" baseline="0" noProof="0" dirty="0" smtClean="0">
                <a:solidFill>
                  <a:schemeClr val="tx1"/>
                </a:solidFill>
                <a:latin typeface="Arial" charset="0"/>
                <a:ea typeface="+mn-ea"/>
                <a:cs typeface="+mn-cs"/>
              </a:rPr>
              <a:t>.</a:t>
            </a:r>
          </a:p>
          <a:p>
            <a:pPr algn="just"/>
            <a:r>
              <a:rPr lang="en-GB" alt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Arial" charset="0"/>
                <a:ea typeface="+mn-ea"/>
                <a:cs typeface="+mn-cs"/>
              </a:rPr>
              <a:t>continuous capillaries</a:t>
            </a:r>
            <a:r>
              <a:rPr lang="en-GB" sz="1200" b="0" i="0" u="none" strike="noStrike" kern="1200" baseline="0" noProof="0" dirty="0" smtClean="0">
                <a:solidFill>
                  <a:schemeClr val="tx1"/>
                </a:solidFill>
                <a:latin typeface="Arial" charset="0"/>
                <a:ea typeface="+mn-ea"/>
                <a:cs typeface="+mn-cs"/>
              </a:rPr>
              <a:t>, e.g. in the brain or skeletal muscle.</a:t>
            </a:r>
          </a:p>
          <a:p>
            <a:pPr algn="just"/>
            <a:endParaRPr lang="cs-CZ" sz="1200" b="1" i="1" u="none" strike="noStrike" kern="1200" baseline="0" dirty="0" smtClean="0">
              <a:solidFill>
                <a:schemeClr val="tx1"/>
              </a:solidFill>
              <a:latin typeface="Arial" charset="0"/>
              <a:ea typeface="+mn-ea"/>
              <a:cs typeface="+mn-cs"/>
            </a:endParaRPr>
          </a:p>
          <a:p>
            <a:pPr algn="just"/>
            <a:r>
              <a:rPr lang="en-GB" sz="1200" b="1" i="1" u="none" strike="noStrike" kern="1200" baseline="0" dirty="0" smtClean="0">
                <a:solidFill>
                  <a:schemeClr val="tx1"/>
                </a:solidFill>
                <a:latin typeface="Arial" charset="0"/>
                <a:ea typeface="+mn-ea"/>
                <a:cs typeface="+mn-cs"/>
              </a:rPr>
              <a:t>Fenestrations. </a:t>
            </a:r>
            <a:r>
              <a:rPr lang="en-GB" sz="1200" b="0" i="0" u="none" strike="noStrike" kern="1200" baseline="0" dirty="0" smtClean="0">
                <a:solidFill>
                  <a:schemeClr val="tx1"/>
                </a:solidFill>
                <a:latin typeface="Arial" charset="0"/>
                <a:ea typeface="+mn-ea"/>
                <a:cs typeface="+mn-cs"/>
              </a:rPr>
              <a:t>Passageways </a:t>
            </a:r>
            <a:r>
              <a:rPr lang="en-GB" sz="1200" b="0" i="0" u="none" strike="noStrike" kern="1200" baseline="0" noProof="0" dirty="0" smtClean="0">
                <a:solidFill>
                  <a:schemeClr val="tx1"/>
                </a:solidFill>
                <a:latin typeface="Arial" charset="0"/>
                <a:ea typeface="+mn-ea"/>
                <a:cs typeface="+mn-cs"/>
              </a:rPr>
              <a:t>through endothelial cells </a:t>
            </a:r>
            <a:r>
              <a:rPr lang="en-GB" sz="1200" b="0" i="0" kern="1200" dirty="0" smtClean="0">
                <a:solidFill>
                  <a:schemeClr val="tx1"/>
                </a:solidFill>
                <a:effectLst/>
                <a:latin typeface="Arial" charset="0"/>
                <a:ea typeface="+mn-ea"/>
                <a:cs typeface="+mn-cs"/>
              </a:rPr>
              <a:t>allowing the exchange of larger molecules. </a:t>
            </a:r>
            <a:r>
              <a:rPr lang="en-GB" sz="1200" b="0" i="1" kern="1200" dirty="0" smtClean="0">
                <a:solidFill>
                  <a:schemeClr val="tx1"/>
                </a:solidFill>
                <a:effectLst/>
                <a:latin typeface="Arial" charset="0"/>
                <a:ea typeface="+mn-ea"/>
                <a:cs typeface="+mn-cs"/>
              </a:rPr>
              <a:t>Fenestrated capillaries </a:t>
            </a:r>
            <a:r>
              <a:rPr lang="en-GB" sz="1200" b="0" i="0" kern="1200" dirty="0" smtClean="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smtClean="0">
                <a:solidFill>
                  <a:schemeClr val="tx1"/>
                </a:solidFill>
                <a:latin typeface="Arial" charset="0"/>
                <a:ea typeface="+mn-ea"/>
                <a:cs typeface="+mn-cs"/>
              </a:rPr>
              <a:t>numerous small oval windows called </a:t>
            </a:r>
            <a:r>
              <a:rPr lang="en-GB" sz="1200" b="0" i="1" u="none" strike="noStrike" kern="1200" baseline="0" dirty="0" smtClean="0">
                <a:solidFill>
                  <a:schemeClr val="tx1"/>
                </a:solidFill>
                <a:latin typeface="Arial" charset="0"/>
                <a:ea typeface="+mn-ea"/>
                <a:cs typeface="+mn-cs"/>
              </a:rPr>
              <a:t>fenestrae </a:t>
            </a:r>
            <a:r>
              <a:rPr lang="en-GB" sz="1200" b="0" i="0" u="none" strike="noStrike" kern="1200" baseline="0" dirty="0" smtClean="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Arial" charset="0"/>
                <a:ea typeface="+mn-ea"/>
                <a:cs typeface="+mn-cs"/>
              </a:rPr>
              <a:t>fenestrated capillaries </a:t>
            </a:r>
            <a:r>
              <a:rPr lang="en-GB" sz="1200" b="0" i="0" u="none" strike="noStrike" kern="1200" baseline="0" dirty="0" smtClean="0">
                <a:solidFill>
                  <a:schemeClr val="tx1"/>
                </a:solidFill>
                <a:latin typeface="Arial" charset="0"/>
                <a:ea typeface="+mn-ea"/>
                <a:cs typeface="+mn-cs"/>
              </a:rPr>
              <a:t>are also present in the endocrine glands, intestines or pancreas</a:t>
            </a:r>
            <a:r>
              <a:rPr lang="en-GB" sz="1200" b="0" i="0" kern="1200" dirty="0" smtClean="0">
                <a:solidFill>
                  <a:schemeClr val="tx1"/>
                </a:solidFill>
                <a:effectLst/>
                <a:latin typeface="Arial" charset="0"/>
                <a:ea typeface="+mn-ea"/>
                <a:cs typeface="+mn-cs"/>
              </a:rPr>
              <a:t>.</a:t>
            </a:r>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dirty="0" smtClean="0">
                <a:solidFill>
                  <a:schemeClr val="tx1"/>
                </a:solidFill>
                <a:latin typeface="Arial" charset="0"/>
                <a:ea typeface="+mn-ea"/>
                <a:cs typeface="+mn-cs"/>
              </a:rPr>
              <a:t>Note: A special type of </a:t>
            </a:r>
            <a:r>
              <a:rPr lang="en-GB" sz="1200" b="0" i="1" u="none" strike="noStrike" kern="1200" baseline="0" dirty="0" smtClean="0">
                <a:solidFill>
                  <a:schemeClr val="tx1"/>
                </a:solidFill>
                <a:latin typeface="Arial" charset="0"/>
                <a:ea typeface="+mn-ea"/>
                <a:cs typeface="+mn-cs"/>
              </a:rPr>
              <a:t>large pores </a:t>
            </a:r>
            <a:r>
              <a:rPr lang="en-GB" sz="1200" b="0" i="0" u="none" strike="noStrike" kern="1200" baseline="0" dirty="0" smtClean="0">
                <a:solidFill>
                  <a:schemeClr val="tx1"/>
                </a:solidFill>
                <a:latin typeface="Arial" charset="0"/>
                <a:ea typeface="+mn-ea"/>
                <a:cs typeface="+mn-cs"/>
              </a:rPr>
              <a:t>between </a:t>
            </a:r>
            <a:r>
              <a:rPr lang="en-GB" sz="1200" b="0" i="0" u="none" strike="noStrike" kern="1200" baseline="0" noProof="0" dirty="0" smtClean="0">
                <a:solidFill>
                  <a:schemeClr val="tx1"/>
                </a:solidFill>
                <a:latin typeface="Arial" charset="0"/>
                <a:ea typeface="+mn-ea"/>
                <a:cs typeface="+mn-cs"/>
              </a:rPr>
              <a:t>endothelial cells can be found is </a:t>
            </a:r>
            <a:r>
              <a:rPr lang="en-GB" sz="1200" b="0" i="1" kern="1200" dirty="0" smtClean="0">
                <a:solidFill>
                  <a:schemeClr val="tx1"/>
                </a:solidFill>
                <a:effectLst/>
                <a:latin typeface="Arial" charset="0"/>
                <a:ea typeface="+mn-ea"/>
                <a:cs typeface="+mn-cs"/>
              </a:rPr>
              <a:t>sinusoidal capillaries</a:t>
            </a:r>
            <a:r>
              <a:rPr lang="en-GB" sz="1200" b="0" i="0" kern="1200" dirty="0" smtClean="0">
                <a:solidFill>
                  <a:schemeClr val="tx1"/>
                </a:solidFill>
                <a:effectLst/>
                <a:latin typeface="Arial" charset="0"/>
                <a:ea typeface="+mn-ea"/>
                <a:cs typeface="+mn-cs"/>
              </a:rPr>
              <a:t> or </a:t>
            </a:r>
            <a:r>
              <a:rPr lang="en-GB" sz="1200" b="0" i="1" kern="1200" dirty="0" smtClean="0">
                <a:solidFill>
                  <a:schemeClr val="tx1"/>
                </a:solidFill>
                <a:effectLst/>
                <a:latin typeface="Arial" charset="0"/>
                <a:ea typeface="+mn-ea"/>
                <a:cs typeface="+mn-cs"/>
              </a:rPr>
              <a:t>discontinuous capillaries</a:t>
            </a:r>
            <a:r>
              <a:rPr lang="en-GB" sz="1200" b="0" i="0" kern="1200" dirty="0" smtClean="0">
                <a:solidFill>
                  <a:schemeClr val="tx1"/>
                </a:solidFill>
                <a:effectLst/>
                <a:latin typeface="Arial" charset="0"/>
                <a:ea typeface="+mn-ea"/>
                <a:cs typeface="+mn-cs"/>
              </a:rPr>
              <a:t>. In </a:t>
            </a:r>
            <a:r>
              <a:rPr lang="en-GB" sz="1200" b="0" i="0" u="none" strike="noStrike" kern="1200" baseline="0" dirty="0" smtClean="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Arial" charset="0"/>
              <a:ea typeface="+mn-ea"/>
              <a:cs typeface="+mn-cs"/>
            </a:endParaRPr>
          </a:p>
          <a:p>
            <a:pPr algn="just"/>
            <a:r>
              <a:rPr lang="en-GB" sz="1200" b="1" i="1" u="none" strike="noStrike" kern="1200" baseline="0" noProof="0" dirty="0" err="1" smtClean="0">
                <a:solidFill>
                  <a:schemeClr val="tx1"/>
                </a:solidFill>
                <a:latin typeface="Arial" charset="0"/>
                <a:ea typeface="+mn-ea"/>
                <a:cs typeface="+mn-cs"/>
              </a:rPr>
              <a:t>Plasmalemmal</a:t>
            </a:r>
            <a:r>
              <a:rPr lang="en-GB" sz="1200" b="1" i="1" u="none" strike="noStrike" kern="1200" baseline="0" noProof="0" dirty="0" smtClean="0">
                <a:solidFill>
                  <a:schemeClr val="tx1"/>
                </a:solidFill>
                <a:latin typeface="Arial" charset="0"/>
                <a:ea typeface="+mn-ea"/>
                <a:cs typeface="+mn-cs"/>
              </a:rPr>
              <a:t> vesicles. </a:t>
            </a:r>
            <a:r>
              <a:rPr lang="en-GB" sz="1200" b="0" i="0" u="none" strike="noStrike" kern="1200" baseline="0" noProof="0" dirty="0" smtClean="0">
                <a:solidFill>
                  <a:schemeClr val="tx1"/>
                </a:solidFill>
                <a:latin typeface="Arial" charset="0"/>
                <a:ea typeface="+mn-ea"/>
                <a:cs typeface="+mn-cs"/>
              </a:rPr>
              <a:t>The </a:t>
            </a:r>
            <a:r>
              <a:rPr lang="en-GB" sz="1200" b="0" i="0" kern="1200" noProof="0" dirty="0" smtClean="0">
                <a:solidFill>
                  <a:schemeClr val="tx1"/>
                </a:solidFill>
                <a:effectLst/>
                <a:latin typeface="Arial" charset="0"/>
                <a:ea typeface="+mn-ea"/>
                <a:cs typeface="+mn-cs"/>
              </a:rPr>
              <a:t>larger molecules such as albumin and other large proteins pass </a:t>
            </a:r>
            <a:r>
              <a:rPr lang="en-GB" sz="1200" b="0" i="0" kern="1200" noProof="0" dirty="0" smtClean="0">
                <a:solidFill>
                  <a:schemeClr val="tx1"/>
                </a:solidFill>
                <a:effectLst/>
              </a:rPr>
              <a:t>through the endothelial cells by means of </a:t>
            </a:r>
            <a:r>
              <a:rPr lang="en-GB" sz="1200" b="0" i="0" kern="1200" noProof="0" dirty="0" err="1" smtClean="0">
                <a:solidFill>
                  <a:schemeClr val="tx1"/>
                </a:solidFill>
                <a:effectLst/>
              </a:rPr>
              <a:t>plasmalemmal</a:t>
            </a:r>
            <a:r>
              <a:rPr lang="en-GB" sz="1200" b="0" i="0" kern="1200" noProof="0" dirty="0" smtClean="0">
                <a:solidFill>
                  <a:schemeClr val="tx1"/>
                </a:solidFill>
                <a:effectLst/>
              </a:rPr>
              <a:t> vesicles. </a:t>
            </a:r>
            <a:r>
              <a:rPr lang="en-GB" sz="1200" b="0" i="0" u="none" strike="noStrike" kern="1200" baseline="0" noProof="0" dirty="0" smtClean="0">
                <a:solidFill>
                  <a:schemeClr val="tx1"/>
                </a:solidFill>
              </a:rPr>
              <a:t>These form at one surface of the cell by imbibing small packets of plasma or extracellular fluid. </a:t>
            </a:r>
            <a:r>
              <a:rPr lang="en-GB" sz="1200" b="0" i="0" kern="1200" dirty="0" smtClean="0">
                <a:solidFill>
                  <a:schemeClr val="tx1"/>
                </a:solidFill>
                <a:effectLst/>
              </a:rPr>
              <a:t>This transport process is called </a:t>
            </a:r>
            <a:r>
              <a:rPr lang="en-GB" sz="1200" b="0" i="0" kern="1200" dirty="0" err="1" smtClean="0">
                <a:solidFill>
                  <a:schemeClr val="tx1"/>
                </a:solidFill>
                <a:effectLst/>
              </a:rPr>
              <a:t>transcytosis</a:t>
            </a:r>
            <a:r>
              <a:rPr lang="en-GB" sz="1200" b="0" i="0" kern="1200" dirty="0" smtClean="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5</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Arial" charset="0"/>
                <a:ea typeface="+mn-ea"/>
                <a:cs typeface="+mn-cs"/>
              </a:rPr>
              <a:t>Osmosis</a:t>
            </a:r>
            <a:r>
              <a:rPr lang="en-US" sz="1200" b="0" i="0" kern="1200" dirty="0" smtClean="0">
                <a:solidFill>
                  <a:schemeClr val="tx1"/>
                </a:solidFill>
                <a:effectLst/>
                <a:latin typeface="Arial" charset="0"/>
                <a:ea typeface="+mn-ea"/>
                <a:cs typeface="+mn-cs"/>
              </a:rPr>
              <a:t> occurs </a:t>
            </a:r>
            <a:r>
              <a:rPr lang="en-GB" sz="1200" b="0" i="0" kern="1200" dirty="0" smtClean="0">
                <a:solidFill>
                  <a:schemeClr val="tx1"/>
                </a:solidFill>
                <a:effectLst/>
                <a:latin typeface="Arial" charset="0"/>
                <a:ea typeface="+mn-ea"/>
                <a:cs typeface="+mn-cs"/>
              </a:rPr>
              <a:t>when two solutions containing different concentrations of </a:t>
            </a:r>
            <a:r>
              <a:rPr lang="en-GB" sz="1200" b="0" i="1" kern="1200" dirty="0" smtClean="0">
                <a:solidFill>
                  <a:schemeClr val="tx1"/>
                </a:solidFill>
                <a:effectLst/>
                <a:latin typeface="Arial" charset="0"/>
                <a:ea typeface="+mn-ea"/>
                <a:cs typeface="+mn-cs"/>
              </a:rPr>
              <a:t>solute</a:t>
            </a:r>
            <a:r>
              <a:rPr lang="en-GB" sz="1200" b="0" i="0" kern="1200" dirty="0" smtClean="0">
                <a:solidFill>
                  <a:schemeClr val="tx1"/>
                </a:solidFill>
                <a:effectLst/>
                <a:latin typeface="Arial" charset="0"/>
                <a:ea typeface="+mn-ea"/>
                <a:cs typeface="+mn-cs"/>
              </a:rPr>
              <a:t> are separated by a selectively permeable membrane.</a:t>
            </a:r>
            <a:r>
              <a:rPr lang="en-GB" sz="1200" b="0" i="1" kern="1200" dirty="0" smtClean="0">
                <a:solidFill>
                  <a:schemeClr val="tx1"/>
                </a:solidFill>
                <a:effectLst/>
                <a:latin typeface="Arial" charset="0"/>
                <a:ea typeface="+mn-ea"/>
                <a:cs typeface="+mn-cs"/>
              </a:rPr>
              <a:t> Solvent </a:t>
            </a:r>
            <a:r>
              <a:rPr lang="en-GB" sz="1200" b="0" i="0" kern="1200" dirty="0" smtClean="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Arial" charset="0"/>
                <a:ea typeface="+mn-ea"/>
                <a:cs typeface="+mn-cs"/>
              </a:rPr>
              <a:t>(the same concentration of solute on both sides</a:t>
            </a:r>
            <a:r>
              <a:rPr lang="en-GB" sz="1200" b="0" i="0" kern="1200" dirty="0" smtClean="0">
                <a:solidFill>
                  <a:schemeClr val="tx1"/>
                </a:solidFill>
                <a:effectLst/>
                <a:latin typeface="Arial" charset="0"/>
                <a:ea typeface="+mn-ea"/>
                <a:cs typeface="+mn-cs"/>
              </a:rPr>
              <a:t>) is attained.</a:t>
            </a:r>
            <a:endParaRPr lang="en-GB" dirty="0" smtClean="0"/>
          </a:p>
          <a:p>
            <a:pPr algn="just"/>
            <a:endParaRPr lang="en-GB" sz="1200" b="1" i="0" kern="1200" noProof="0" dirty="0" smtClean="0">
              <a:solidFill>
                <a:schemeClr val="tx1"/>
              </a:solidFill>
              <a:effectLst/>
              <a:latin typeface="Arial" charset="0"/>
              <a:ea typeface="+mn-ea"/>
              <a:cs typeface="+mn-cs"/>
            </a:endParaRPr>
          </a:p>
          <a:p>
            <a:pPr algn="just"/>
            <a:r>
              <a:rPr lang="en-GB" sz="1200" b="1" i="0" kern="1200" noProof="0" dirty="0" smtClean="0">
                <a:solidFill>
                  <a:schemeClr val="tx1"/>
                </a:solidFill>
                <a:effectLst/>
                <a:latin typeface="Arial" charset="0"/>
                <a:ea typeface="+mn-ea"/>
                <a:cs typeface="+mn-cs"/>
              </a:rPr>
              <a:t>Osmotic pressure</a:t>
            </a:r>
            <a:r>
              <a:rPr lang="en-GB" sz="1200" b="0" i="0" kern="1200" noProof="0" dirty="0" smtClean="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smtClean="0">
                <a:solidFill>
                  <a:schemeClr val="tx1"/>
                </a:solidFill>
                <a:effectLst/>
                <a:latin typeface="Arial" charset="0"/>
                <a:ea typeface="+mn-ea"/>
                <a:cs typeface="+mn-cs"/>
              </a:rPr>
              <a:t>(blue </a:t>
            </a:r>
            <a:r>
              <a:rPr lang="en-GB" sz="1200" b="0" i="0" kern="1200" noProof="0" dirty="0" smtClean="0">
                <a:solidFill>
                  <a:schemeClr val="tx1"/>
                </a:solidFill>
                <a:effectLst/>
                <a:latin typeface="Arial" charset="0"/>
                <a:ea typeface="+mn-ea"/>
                <a:cs typeface="+mn-cs"/>
              </a:rPr>
              <a:t>arrow)</a:t>
            </a:r>
            <a:r>
              <a:rPr lang="cs-CZ" sz="1200" b="0" i="0" kern="1200" noProof="0" dirty="0" smtClean="0">
                <a:solidFill>
                  <a:schemeClr val="tx1"/>
                </a:solidFill>
                <a:effectLst/>
                <a:latin typeface="Arial" charset="0"/>
                <a:ea typeface="+mn-ea"/>
                <a:cs typeface="+mn-cs"/>
              </a:rPr>
              <a:t> </a:t>
            </a:r>
            <a:r>
              <a:rPr lang="en-US" sz="1200" b="0" i="0" kern="1200" noProof="0" dirty="0" smtClean="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Arial" charset="0"/>
              <a:ea typeface="+mn-ea"/>
              <a:cs typeface="+mn-cs"/>
            </a:endParaRPr>
          </a:p>
          <a:p>
            <a:pPr algn="just"/>
            <a:r>
              <a:rPr lang="cs-CZ" sz="1200" b="0" i="0" u="none" strike="noStrike" kern="1200" baseline="0" dirty="0" smtClean="0">
                <a:solidFill>
                  <a:schemeClr val="tx1"/>
                </a:solidFill>
                <a:latin typeface="Arial" charset="0"/>
                <a:ea typeface="+mn-ea"/>
                <a:cs typeface="+mn-cs"/>
              </a:rPr>
              <a:t>     </a:t>
            </a:r>
            <a:r>
              <a:rPr lang="en-GB" sz="1200" b="0" i="0" u="none" strike="noStrike" kern="1200" baseline="0" dirty="0" smtClean="0">
                <a:solidFill>
                  <a:schemeClr val="tx1"/>
                </a:solidFill>
                <a:latin typeface="Arial" charset="0"/>
                <a:ea typeface="+mn-ea"/>
                <a:cs typeface="+mn-cs"/>
              </a:rPr>
              <a:t>There are four primary forces that determine </a:t>
            </a:r>
            <a:r>
              <a:rPr lang="en-GB" sz="1200" b="0" i="0" u="none" strike="noStrike" kern="1200" baseline="0" noProof="0" dirty="0" smtClean="0">
                <a:solidFill>
                  <a:schemeClr val="tx1"/>
                </a:solidFill>
                <a:latin typeface="Arial" charset="0"/>
                <a:ea typeface="+mn-ea"/>
                <a:cs typeface="+mn-cs"/>
              </a:rPr>
              <a:t>whether fluid will move out from the capillary into </a:t>
            </a:r>
            <a:r>
              <a:rPr lang="en-GB" sz="1200" b="0" i="0" u="none" strike="noStrike" kern="1200" baseline="0" dirty="0" smtClean="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Arial" charset="0"/>
              <a:ea typeface="+mn-ea"/>
              <a:cs typeface="+mn-cs"/>
            </a:endParaRPr>
          </a:p>
          <a:p>
            <a:pPr algn="just"/>
            <a:endParaRPr lang="en-GB" sz="1200" b="0" i="0" u="none" strike="noStrike" kern="1200" baseline="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1. The </a:t>
            </a:r>
            <a:r>
              <a:rPr lang="en-GB" sz="1200" b="0" i="1" u="none" strike="noStrike" kern="1200" baseline="0" dirty="0" smtClean="0">
                <a:solidFill>
                  <a:schemeClr val="tx1"/>
                </a:solidFill>
                <a:latin typeface="Arial" charset="0"/>
                <a:ea typeface="+mn-ea"/>
                <a:cs typeface="+mn-cs"/>
              </a:rPr>
              <a:t>capillary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c</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2. The </a:t>
            </a:r>
            <a:r>
              <a:rPr lang="en-GB" sz="1200" b="0" i="1" u="none" strike="noStrike" kern="1200" baseline="0" dirty="0" smtClean="0">
                <a:solidFill>
                  <a:schemeClr val="tx1"/>
                </a:solidFill>
                <a:latin typeface="Arial" charset="0"/>
                <a:ea typeface="+mn-ea"/>
                <a:cs typeface="+mn-cs"/>
              </a:rPr>
              <a:t>interstitial fluid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i</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3. The </a:t>
            </a:r>
            <a:r>
              <a:rPr lang="en-GB" sz="1200" b="0" i="1" u="none" strike="noStrike" kern="1200" baseline="0" dirty="0" smtClean="0">
                <a:solidFill>
                  <a:schemeClr val="tx1"/>
                </a:solidFill>
                <a:latin typeface="Arial" charset="0"/>
                <a:ea typeface="+mn-ea"/>
                <a:cs typeface="+mn-cs"/>
              </a:rPr>
              <a:t>capillary</a:t>
            </a:r>
            <a:r>
              <a:rPr lang="en-GB" sz="1200" b="0" i="0" u="none" strike="noStrike" kern="1200" baseline="0" dirty="0" smtClean="0">
                <a:solidFill>
                  <a:schemeClr val="tx1"/>
                </a:solidFill>
                <a:latin typeface="Arial" charset="0"/>
                <a:ea typeface="+mn-ea"/>
                <a:cs typeface="+mn-cs"/>
              </a:rPr>
              <a:t> </a:t>
            </a:r>
            <a:r>
              <a:rPr lang="en-GB" sz="1200" b="0" i="1" u="none" strike="noStrike" kern="1200" baseline="0" dirty="0" smtClean="0">
                <a:solidFill>
                  <a:schemeClr val="tx1"/>
                </a:solidFill>
                <a:latin typeface="Arial" charset="0"/>
                <a:ea typeface="+mn-ea"/>
                <a:cs typeface="+mn-cs"/>
              </a:rPr>
              <a:t>plasma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4. The </a:t>
            </a:r>
            <a:r>
              <a:rPr lang="en-GB" sz="1200" b="0" i="1" u="none" strike="noStrike" kern="1200" baseline="0" dirty="0" smtClean="0">
                <a:solidFill>
                  <a:schemeClr val="tx1"/>
                </a:solidFill>
                <a:latin typeface="Arial" charset="0"/>
                <a:ea typeface="+mn-ea"/>
                <a:cs typeface="+mn-cs"/>
              </a:rPr>
              <a:t>interstitial fluid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i</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noProof="0" dirty="0" smtClean="0">
                <a:solidFill>
                  <a:schemeClr val="tx1"/>
                </a:solidFill>
                <a:latin typeface="Arial" charset="0"/>
                <a:ea typeface="+mn-ea"/>
                <a:cs typeface="+mn-cs"/>
              </a:rPr>
              <a:t>     Note that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decreases from </a:t>
            </a:r>
            <a:r>
              <a:rPr lang="en-GB" sz="1200" b="0" i="0" u="none" strike="noStrike" kern="1200" baseline="0" noProof="0" dirty="0" smtClean="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Arial" charset="0"/>
                <a:ea typeface="+mn-ea"/>
                <a:cs typeface="+mn-cs"/>
                <a:sym typeface="Symbol"/>
              </a:rPr>
              <a:t>25 mmHg) along the capillary and </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 </a:t>
            </a:r>
            <a:r>
              <a:rPr lang="en-GB" sz="1200" b="0" i="0" u="none" strike="noStrike" kern="1200" baseline="0" noProof="0" dirty="0" smtClean="0">
                <a:solidFill>
                  <a:schemeClr val="tx1"/>
                </a:solidFill>
                <a:latin typeface="Arial" charset="0"/>
                <a:ea typeface="+mn-ea"/>
                <a:cs typeface="+mn-cs"/>
              </a:rPr>
              <a:t>as well as </a:t>
            </a:r>
            <a:r>
              <a:rPr lang="en-GB" altLang="cs-CZ" sz="1200" b="0" noProof="0" dirty="0" smtClean="0">
                <a:sym typeface="Symbol" pitchFamily="18" charset="2"/>
              </a:rPr>
              <a:t></a:t>
            </a:r>
            <a:r>
              <a:rPr lang="en-GB" altLang="cs-CZ" sz="1200" b="0" baseline="-25000" noProof="0" dirty="0"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Arial" charset="0"/>
                <a:ea typeface="+mn-ea"/>
                <a:cs typeface="+mn-cs"/>
              </a:rPr>
              <a:t>Exchange of fluid via capillaries</a:t>
            </a:r>
          </a:p>
          <a:p>
            <a:pPr algn="just"/>
            <a:r>
              <a:rPr lang="en-GB" sz="1200" b="0" i="0" u="none" strike="noStrike" kern="1200" baseline="0" dirty="0" smtClean="0">
                <a:solidFill>
                  <a:schemeClr val="tx1"/>
                </a:solidFill>
                <a:latin typeface="Arial" charset="0"/>
                <a:ea typeface="+mn-ea"/>
                <a:cs typeface="+mn-cs"/>
              </a:rPr>
              <a:t>     If the sum of the Starling forces, the </a:t>
            </a:r>
            <a:r>
              <a:rPr lang="en-GB" sz="1200" b="0" i="1" u="none" strike="noStrike" kern="1200" baseline="0" dirty="0" smtClean="0">
                <a:solidFill>
                  <a:schemeClr val="tx1"/>
                </a:solidFill>
                <a:latin typeface="Arial" charset="0"/>
                <a:ea typeface="+mn-ea"/>
                <a:cs typeface="+mn-cs"/>
              </a:rPr>
              <a:t>effective filtration pressure</a:t>
            </a:r>
            <a:r>
              <a:rPr lang="en-GB" sz="1200" b="0" i="0" u="none" strike="noStrike" kern="1200" baseline="0" dirty="0" smtClean="0">
                <a:solidFill>
                  <a:schemeClr val="tx1"/>
                </a:solidFill>
                <a:latin typeface="Arial" charset="0"/>
                <a:ea typeface="+mn-ea"/>
                <a:cs typeface="+mn-cs"/>
              </a:rPr>
              <a:t>, is positive, there will be a net </a:t>
            </a:r>
            <a:r>
              <a:rPr lang="en-GB" sz="1200" b="0" i="1" u="none" strike="noStrike" kern="1200" baseline="0" dirty="0" smtClean="0">
                <a:solidFill>
                  <a:schemeClr val="tx1"/>
                </a:solidFill>
                <a:latin typeface="Arial" charset="0"/>
                <a:ea typeface="+mn-ea"/>
                <a:cs typeface="+mn-cs"/>
              </a:rPr>
              <a:t>fluid filtration </a:t>
            </a:r>
            <a:r>
              <a:rPr lang="en-GB" sz="1200" b="0" i="0" u="none" strike="noStrike" kern="1200" baseline="0" dirty="0" smtClean="0">
                <a:solidFill>
                  <a:schemeClr val="tx1"/>
                </a:solidFill>
                <a:latin typeface="Arial" charset="0"/>
                <a:ea typeface="+mn-ea"/>
                <a:cs typeface="+mn-cs"/>
              </a:rPr>
              <a:t>across the capillaries. If the sum of the </a:t>
            </a:r>
            <a:r>
              <a:rPr lang="en-GB" sz="1200" b="0" i="0" u="none" strike="noStrike" kern="1200" baseline="0" noProof="0" dirty="0" smtClean="0">
                <a:solidFill>
                  <a:schemeClr val="tx1"/>
                </a:solidFill>
                <a:latin typeface="Arial" charset="0"/>
                <a:ea typeface="+mn-ea"/>
                <a:cs typeface="+mn-cs"/>
              </a:rPr>
              <a:t>Starling forces is negative, there will be a net </a:t>
            </a:r>
            <a:r>
              <a:rPr lang="en-GB" sz="1200" b="0" i="1" u="none" strike="noStrike" kern="1200" baseline="0" noProof="0" dirty="0" smtClean="0">
                <a:solidFill>
                  <a:schemeClr val="tx1"/>
                </a:solidFill>
                <a:latin typeface="Arial" charset="0"/>
                <a:ea typeface="+mn-ea"/>
                <a:cs typeface="+mn-cs"/>
              </a:rPr>
              <a:t>fluid absorption </a:t>
            </a:r>
            <a:r>
              <a:rPr lang="en-GB" sz="1200" b="0" i="0" u="none" strike="noStrike" kern="1200" baseline="0" noProof="0" dirty="0" smtClean="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Arial" charset="0"/>
                <a:ea typeface="+mn-ea"/>
                <a:cs typeface="+mn-cs"/>
              </a:rPr>
              <a:t>P</a:t>
            </a:r>
            <a:r>
              <a:rPr lang="en-GB" sz="1200" b="0" i="0" u="none" strike="noStrike" kern="1200" baseline="-25000" noProof="0" dirty="0" err="1" smtClean="0">
                <a:solidFill>
                  <a:schemeClr val="tx1"/>
                </a:solidFill>
                <a:latin typeface="Arial" charset="0"/>
                <a:ea typeface="+mn-ea"/>
                <a:cs typeface="+mn-cs"/>
              </a:rPr>
              <a:t>eff</a:t>
            </a:r>
            <a:r>
              <a:rPr lang="en-GB" sz="1200" b="0" i="0" u="none" strike="noStrike" kern="1200" baseline="0" noProof="0" dirty="0" smtClean="0">
                <a:solidFill>
                  <a:schemeClr val="tx1"/>
                </a:solidFill>
                <a:latin typeface="Arial" charset="0"/>
                <a:ea typeface="+mn-ea"/>
                <a:cs typeface="+mn-cs"/>
              </a:rPr>
              <a:t>) at a given point of </a:t>
            </a:r>
            <a:r>
              <a:rPr lang="cs-CZ" sz="1200" b="0" i="0" u="none" strike="noStrike" kern="1200" baseline="0" noProof="0" dirty="0" err="1" smtClean="0">
                <a:solidFill>
                  <a:schemeClr val="tx1"/>
                </a:solidFill>
                <a:latin typeface="Arial" charset="0"/>
                <a:ea typeface="+mn-ea"/>
                <a:cs typeface="+mn-cs"/>
              </a:rPr>
              <a:t>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capillary can be calculated from the hydrostatic pressure difference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smtClean="0">
              <a:solidFill>
                <a:schemeClr val="tx1"/>
              </a:solidFill>
              <a:latin typeface="Arial" charset="0"/>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Arial" charset="0"/>
                <a:ea typeface="+mn-ea"/>
                <a:cs typeface="+mn-cs"/>
              </a:rPr>
              <a:t>P</a:t>
            </a:r>
            <a:r>
              <a:rPr lang="en-GB" sz="1200" b="1" i="0" u="none" strike="noStrike" kern="1200" baseline="-25000" dirty="0" smtClean="0">
                <a:solidFill>
                  <a:schemeClr val="tx1"/>
                </a:solidFill>
                <a:latin typeface="Arial" charset="0"/>
                <a:ea typeface="+mn-ea"/>
                <a:cs typeface="+mn-cs"/>
              </a:rPr>
              <a:t>c</a:t>
            </a:r>
            <a:r>
              <a:rPr lang="en-GB" sz="1200" b="1" i="0" u="none" strike="noStrike" kern="1200" baseline="0" dirty="0" smtClean="0">
                <a:solidFill>
                  <a:schemeClr val="tx1"/>
                </a:solidFill>
                <a:latin typeface="Arial" charset="0"/>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Normally, </a:t>
            </a:r>
            <a:r>
              <a:rPr lang="cs-CZ" sz="1200" b="0" i="0" u="none" strike="noStrike" kern="1200" baseline="0" noProof="0" dirty="0" smtClean="0">
                <a:solidFill>
                  <a:schemeClr val="tx1"/>
                </a:solidFill>
                <a:latin typeface="Arial" charset="0"/>
                <a:ea typeface="+mn-ea"/>
                <a:cs typeface="+mn-cs"/>
              </a:rPr>
              <a:t>a</a:t>
            </a:r>
            <a:r>
              <a:rPr lang="en-GB" sz="1200" b="0" i="0" u="none" strike="noStrike" kern="1200" baseline="0" noProof="0" dirty="0" smtClean="0">
                <a:solidFill>
                  <a:schemeClr val="tx1"/>
                </a:solidFill>
                <a:latin typeface="Arial" charset="0"/>
                <a:ea typeface="+mn-ea"/>
                <a:cs typeface="+mn-cs"/>
              </a:rPr>
              <a:t>bout 20 L/day of fluid is filtered (excluding the kidneys) into the </a:t>
            </a:r>
            <a:r>
              <a:rPr lang="en-GB" sz="1200" b="0" i="0" u="none" strike="noStrike" kern="1200" baseline="0" noProof="0" dirty="0" err="1" smtClean="0">
                <a:solidFill>
                  <a:schemeClr val="tx1"/>
                </a:solidFill>
                <a:latin typeface="Arial" charset="0"/>
                <a:ea typeface="+mn-ea"/>
                <a:cs typeface="+mn-cs"/>
              </a:rPr>
              <a:t>interstitium</a:t>
            </a:r>
            <a:r>
              <a:rPr lang="en-GB" sz="1200" b="0" i="0" u="none" strike="noStrike" kern="1200" baseline="0" noProof="0" dirty="0" smtClean="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venous limb of these vessels. The remaining 2 L/day or so make up the </a:t>
            </a:r>
            <a:r>
              <a:rPr lang="en-GB" sz="1200" b="0" i="1" u="none" strike="noStrike" kern="1200" baseline="0" noProof="0" dirty="0" smtClean="0">
                <a:solidFill>
                  <a:schemeClr val="tx1"/>
                </a:solidFill>
                <a:latin typeface="Arial" charset="0"/>
                <a:ea typeface="+mn-ea"/>
                <a:cs typeface="+mn-cs"/>
              </a:rPr>
              <a:t>lymph flow </a:t>
            </a:r>
            <a:r>
              <a:rPr lang="en-GB" sz="1200" b="0" i="0" u="none" strike="noStrike" kern="1200" baseline="0" noProof="0" dirty="0" smtClean="0">
                <a:solidFill>
                  <a:schemeClr val="tx1"/>
                </a:solidFill>
                <a:latin typeface="Arial" charset="0"/>
                <a:ea typeface="+mn-ea"/>
                <a:cs typeface="+mn-cs"/>
              </a:rPr>
              <a:t>and thereby return to the bloodstream (through left an right </a:t>
            </a:r>
            <a:r>
              <a:rPr lang="en-GB" sz="1200" b="0" i="0" u="none" strike="noStrike" kern="1200" baseline="0" dirty="0" err="1" smtClean="0">
                <a:solidFill>
                  <a:schemeClr val="tx1"/>
                </a:solidFill>
                <a:latin typeface="Arial" charset="0"/>
                <a:ea typeface="+mn-ea"/>
                <a:cs typeface="+mn-cs"/>
              </a:rPr>
              <a:t>subclavian</a:t>
            </a:r>
            <a:r>
              <a:rPr lang="en-GB" sz="1200" b="0" i="0" u="none" strike="noStrike" kern="1200" baseline="0" dirty="0" smtClean="0">
                <a:solidFill>
                  <a:schemeClr val="tx1"/>
                </a:solidFill>
                <a:latin typeface="Arial" charset="0"/>
                <a:ea typeface="+mn-ea"/>
                <a:cs typeface="+mn-cs"/>
              </a:rPr>
              <a:t> vein</a:t>
            </a:r>
            <a:r>
              <a:rPr lang="en-GB" sz="1200" b="0" i="0" u="none" strike="noStrike" kern="1200" baseline="0" noProof="0" dirty="0" smtClean="0">
                <a:solidFill>
                  <a:schemeClr val="tx1"/>
                </a:solidFill>
                <a:latin typeface="Arial" charset="0"/>
                <a:ea typeface="+mn-ea"/>
                <a:cs typeface="+mn-cs"/>
              </a:rPr>
              <a:t>). </a:t>
            </a:r>
            <a:endParaRPr lang="en-GB"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Lymphatic System</a:t>
            </a: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The lymphatic system </a:t>
            </a:r>
            <a:r>
              <a:rPr lang="en-US" sz="1200" b="0" i="0" u="none" strike="noStrike" kern="1200" baseline="0" dirty="0" smtClean="0">
                <a:solidFill>
                  <a:schemeClr val="tx1"/>
                </a:solidFill>
                <a:latin typeface="Arial" charset="0"/>
                <a:ea typeface="+mn-ea"/>
                <a:cs typeface="+mn-cs"/>
              </a:rPr>
              <a:t>represents an accessory route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through which fluid can flow from the interstitial</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spaces into the blood. Most important, the </a:t>
            </a:r>
            <a:r>
              <a:rPr lang="en-US" sz="1200" b="0" i="0" u="none" strike="noStrike" kern="1200" baseline="0" dirty="0" err="1" smtClean="0">
                <a:solidFill>
                  <a:schemeClr val="tx1"/>
                </a:solidFill>
                <a:latin typeface="Arial" charset="0"/>
                <a:ea typeface="+mn-ea"/>
                <a:cs typeface="+mn-cs"/>
              </a:rPr>
              <a:t>lymphatics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can carry proteins and large particulate matter away</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from the tissue spaces, neither of which can be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removed by absorption directly into the blood capillaries.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This return of proteins to the blood from the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interstitial spaces is an essential function without</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which we would die within about 24 hours.</a:t>
            </a:r>
            <a:endParaRPr lang="cs-CZ" sz="1200" b="0" i="0" u="none" strike="noStrike" kern="1200" baseline="0" dirty="0" smtClean="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Arial" charset="0"/>
                <a:ea typeface="+mn-ea"/>
                <a:cs typeface="+mn-cs"/>
              </a:rPr>
              <a:t> the rate of fluid filtration in a tissue is also dependent </a:t>
            </a:r>
            <a:r>
              <a:rPr lang="en-GB" sz="1200" b="0" i="0" u="none" strike="noStrike" kern="1200" baseline="0" dirty="0" smtClean="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Arial" charset="0"/>
                <a:ea typeface="+mn-ea"/>
                <a:cs typeface="+mn-cs"/>
              </a:rPr>
              <a:t>These factors are involved in the </a:t>
            </a:r>
            <a:r>
              <a:rPr lang="en-GB" sz="1200" b="0" i="1" kern="1200" dirty="0" smtClean="0">
                <a:solidFill>
                  <a:schemeClr val="tx1"/>
                </a:solidFill>
                <a:effectLst/>
                <a:latin typeface="Arial" charset="0"/>
                <a:ea typeface="+mn-ea"/>
                <a:cs typeface="+mn-cs"/>
              </a:rPr>
              <a:t>Starling equation</a:t>
            </a:r>
            <a:r>
              <a:rPr lang="en-GB" sz="1200" b="0" i="0" kern="1200" dirty="0" smtClean="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 </a:t>
            </a:r>
            <a:r>
              <a:rPr lang="en-GB" sz="1200" b="0" i="0" kern="1200" dirty="0" err="1" smtClean="0">
                <a:solidFill>
                  <a:schemeClr val="tx1"/>
                </a:solidFill>
                <a:effectLst/>
                <a:latin typeface="Arial" charset="0"/>
                <a:ea typeface="+mn-ea"/>
                <a:cs typeface="+mn-cs"/>
              </a:rPr>
              <a:t>J</a:t>
            </a:r>
            <a:r>
              <a:rPr lang="en-GB" sz="1200" b="0" i="0" kern="1200" baseline="-25000" dirty="0" err="1" smtClean="0">
                <a:solidFill>
                  <a:schemeClr val="tx1"/>
                </a:solidFill>
                <a:effectLst/>
                <a:latin typeface="Arial" charset="0"/>
                <a:ea typeface="+mn-ea"/>
                <a:cs typeface="+mn-cs"/>
              </a:rPr>
              <a:t>v</a:t>
            </a:r>
            <a:r>
              <a:rPr lang="en-GB" sz="1200" b="0" i="0" kern="1200" dirty="0" smtClean="0">
                <a:solidFill>
                  <a:schemeClr val="tx1"/>
                </a:solidFill>
                <a:effectLst/>
                <a:latin typeface="Arial" charset="0"/>
                <a:ea typeface="+mn-ea"/>
                <a:cs typeface="+mn-cs"/>
              </a:rPr>
              <a:t> = </a:t>
            </a:r>
            <a:r>
              <a:rPr lang="en-GB" sz="1200" b="0" i="0" kern="1200" dirty="0" err="1" smtClean="0">
                <a:solidFill>
                  <a:schemeClr val="tx1"/>
                </a:solidFill>
                <a:effectLst/>
                <a:latin typeface="Arial" charset="0"/>
                <a:ea typeface="+mn-ea"/>
                <a:cs typeface="+mn-cs"/>
              </a:rPr>
              <a:t>K</a:t>
            </a:r>
            <a:r>
              <a:rPr lang="en-GB" sz="1200" b="0" i="0" kern="1200" baseline="-25000" dirty="0" err="1" smtClean="0">
                <a:solidFill>
                  <a:schemeClr val="tx1"/>
                </a:solidFill>
                <a:effectLst/>
                <a:latin typeface="Arial" charset="0"/>
                <a:ea typeface="+mn-ea"/>
                <a:cs typeface="+mn-cs"/>
              </a:rPr>
              <a:t>f</a:t>
            </a:r>
            <a:r>
              <a:rPr lang="en-GB" sz="1200" b="0" i="0" kern="1200" dirty="0" smtClean="0">
                <a:solidFill>
                  <a:schemeClr val="tx1"/>
                </a:solidFill>
                <a:effectLst/>
                <a:latin typeface="Arial" charset="0"/>
                <a:ea typeface="+mn-ea"/>
                <a:cs typeface="+mn-cs"/>
              </a:rPr>
              <a:t>(P</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P</a:t>
            </a:r>
            <a:r>
              <a:rPr lang="en-GB" sz="1200" b="0" i="0" kern="1200" baseline="-25000" dirty="0" smtClean="0">
                <a:solidFill>
                  <a:schemeClr val="tx1"/>
                </a:solidFill>
                <a:effectLst/>
                <a:latin typeface="Arial" charset="0"/>
                <a:ea typeface="+mn-ea"/>
                <a:cs typeface="+mn-cs"/>
              </a:rPr>
              <a:t>i</a:t>
            </a:r>
            <a:r>
              <a:rPr lang="en-GB" sz="1200" b="0" i="0" kern="1200" dirty="0" smtClean="0">
                <a:solidFill>
                  <a:schemeClr val="tx1"/>
                </a:solidFill>
                <a:effectLst/>
                <a:latin typeface="Arial" charset="0"/>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t</a:t>
            </a:r>
            <a:r>
              <a:rPr lang="en-GB" sz="1200" b="0" i="0" kern="1200" dirty="0" smtClean="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by means of c</a:t>
            </a:r>
            <a:r>
              <a:rPr lang="en-GB" sz="1200" b="0" i="1" u="none" strike="noStrike" kern="1200" baseline="0" dirty="0" smtClean="0">
                <a:solidFill>
                  <a:schemeClr val="tx1"/>
                </a:solidFill>
                <a:latin typeface="Arial" charset="0"/>
                <a:ea typeface="+mn-ea"/>
                <a:cs typeface="+mn-cs"/>
              </a:rPr>
              <a:t>apillary filtration coefficient </a:t>
            </a:r>
            <a:r>
              <a:rPr lang="en-GB" sz="1200" b="0" i="0" u="none" strike="noStrike" kern="1200" baseline="0" dirty="0" smtClean="0">
                <a:solidFill>
                  <a:schemeClr val="tx1"/>
                </a:solidFill>
                <a:latin typeface="Arial" charset="0"/>
                <a:ea typeface="+mn-ea"/>
                <a:cs typeface="+mn-cs"/>
              </a:rPr>
              <a:t>(</a:t>
            </a:r>
            <a:r>
              <a:rPr lang="en-GB" sz="1200" b="0" i="0" u="none" strike="noStrike" kern="1200" baseline="0" dirty="0" err="1" smtClean="0">
                <a:solidFill>
                  <a:schemeClr val="tx1"/>
                </a:solidFill>
                <a:latin typeface="Arial" charset="0"/>
                <a:ea typeface="+mn-ea"/>
                <a:cs typeface="+mn-cs"/>
              </a:rPr>
              <a:t>K</a:t>
            </a:r>
            <a:r>
              <a:rPr lang="en-GB" sz="1200" b="0" i="0" u="none" strike="noStrike" kern="1200" baseline="-25000" dirty="0" err="1" smtClean="0">
                <a:solidFill>
                  <a:schemeClr val="tx1"/>
                </a:solidFill>
                <a:latin typeface="Arial" charset="0"/>
                <a:ea typeface="+mn-ea"/>
                <a:cs typeface="+mn-cs"/>
              </a:rPr>
              <a:t>f</a:t>
            </a:r>
            <a:r>
              <a:rPr lang="en-GB" sz="1200" b="0" i="0" u="none" strike="noStrike" kern="1200" baseline="0" dirty="0" smtClean="0">
                <a:solidFill>
                  <a:schemeClr val="tx1"/>
                </a:solidFill>
                <a:latin typeface="Arial" charset="0"/>
                <a:ea typeface="+mn-ea"/>
                <a:cs typeface="+mn-cs"/>
              </a:rPr>
              <a:t>) and </a:t>
            </a:r>
            <a:r>
              <a:rPr lang="en-GB" sz="1200" b="0" i="1" u="none" strike="noStrike" kern="1200" baseline="0" noProof="0" dirty="0" smtClean="0">
                <a:solidFill>
                  <a:schemeClr val="tx1"/>
                </a:solidFill>
                <a:latin typeface="Arial" charset="0"/>
                <a:ea typeface="+mn-ea"/>
                <a:cs typeface="+mn-cs"/>
              </a:rPr>
              <a:t>reflection coefficient for proteins </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Arial" charset="0"/>
                <a:ea typeface="+mn-ea"/>
                <a:cs typeface="+mn-cs"/>
              </a:rPr>
              <a:t>capillary membrane is not permeable to </a:t>
            </a:r>
            <a:r>
              <a:rPr lang="cs-CZ" sz="1200" b="0" i="0" u="none" strike="noStrike" kern="1200" baseline="0" noProof="0" dirty="0" smtClean="0">
                <a:solidFill>
                  <a:schemeClr val="tx1"/>
                </a:solidFill>
                <a:latin typeface="Arial" charset="0"/>
                <a:ea typeface="+mn-ea"/>
                <a:cs typeface="+mn-cs"/>
              </a:rPr>
              <a:t>plasma </a:t>
            </a:r>
            <a:r>
              <a:rPr lang="en-GB" sz="1200" b="0" i="0" u="none" strike="noStrike" kern="1200" baseline="0" noProof="0" dirty="0" smtClean="0">
                <a:solidFill>
                  <a:schemeClr val="tx1"/>
                </a:solidFill>
                <a:latin typeface="Arial" charset="0"/>
                <a:ea typeface="+mn-ea"/>
                <a:cs typeface="+mn-cs"/>
              </a:rPr>
              <a:t>proteins and decreases with an increase of membrane permeability to </a:t>
            </a:r>
            <a:r>
              <a:rPr lang="cs-CZ" sz="1200" b="0" i="0" u="none" strike="noStrike" kern="1200" baseline="0" noProof="0" dirty="0" smtClean="0">
                <a:solidFill>
                  <a:schemeClr val="tx1"/>
                </a:solidFill>
                <a:latin typeface="Arial" charset="0"/>
                <a:ea typeface="+mn-ea"/>
                <a:cs typeface="+mn-cs"/>
              </a:rPr>
              <a:t>these </a:t>
            </a:r>
            <a:r>
              <a:rPr lang="en-GB" sz="1200" b="0" i="0" u="none" strike="noStrike" kern="1200" baseline="0" noProof="0" dirty="0" smtClean="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Arial" charset="0"/>
                <a:ea typeface="+mn-ea"/>
                <a:cs typeface="+mn-cs"/>
              </a:rPr>
              <a:t>Note: In some sources like Text of Medical Physiology (</a:t>
            </a:r>
            <a:r>
              <a:rPr lang="en-GB" sz="1200" kern="1200" noProof="0" dirty="0" err="1" smtClean="0">
                <a:solidFill>
                  <a:schemeClr val="tx1"/>
                </a:solidFill>
                <a:effectLst/>
                <a:latin typeface="Arial" charset="0"/>
                <a:ea typeface="+mn-ea"/>
                <a:cs typeface="+mn-cs"/>
              </a:rPr>
              <a:t>Guiton</a:t>
            </a:r>
            <a:r>
              <a:rPr lang="en-GB" sz="1200" kern="1200" noProof="0" dirty="0" smtClean="0">
                <a:solidFill>
                  <a:schemeClr val="tx1"/>
                </a:solidFill>
                <a:effectLst/>
                <a:latin typeface="Arial" charset="0"/>
                <a:ea typeface="+mn-ea"/>
                <a:cs typeface="+mn-cs"/>
              </a:rPr>
              <a:t> and Hall) or Atlas of physiology (</a:t>
            </a:r>
            <a:r>
              <a:rPr lang="en-GB" sz="1200" kern="1200" noProof="0" dirty="0" err="1" smtClean="0">
                <a:solidFill>
                  <a:schemeClr val="tx1"/>
                </a:solidFill>
                <a:effectLst/>
                <a:latin typeface="Arial" charset="0"/>
                <a:ea typeface="+mn-ea"/>
                <a:cs typeface="+mn-cs"/>
              </a:rPr>
              <a:t>Silbernagel&amp;Despopoulos</a:t>
            </a:r>
            <a:r>
              <a:rPr lang="en-GB" sz="1200" kern="1200" noProof="0" dirty="0" smtClean="0">
                <a:solidFill>
                  <a:schemeClr val="tx1"/>
                </a:solidFill>
                <a:effectLst/>
                <a:latin typeface="Arial" charset="0"/>
                <a:ea typeface="+mn-ea"/>
                <a:cs typeface="+mn-cs"/>
              </a:rPr>
              <a:t>) the </a:t>
            </a:r>
            <a:r>
              <a:rPr lang="en-GB" sz="1200" i="1" kern="1200" noProof="0" dirty="0" smtClean="0">
                <a:solidFill>
                  <a:schemeClr val="tx1"/>
                </a:solidFill>
                <a:effectLst/>
                <a:latin typeface="Arial" charset="0"/>
                <a:ea typeface="+mn-ea"/>
                <a:cs typeface="+mn-cs"/>
              </a:rPr>
              <a:t>reflection coefficient </a:t>
            </a:r>
            <a:r>
              <a:rPr lang="en-GB" sz="1200" kern="1200" noProof="0" dirty="0" smtClean="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Arial" charset="0"/>
                <a:ea typeface="+mn-ea"/>
                <a:cs typeface="+mn-cs"/>
              </a:rPr>
              <a:t>Medical Physiology by </a:t>
            </a:r>
            <a:r>
              <a:rPr lang="en-GB" sz="1200" kern="1200" noProof="0" dirty="0" smtClean="0">
                <a:solidFill>
                  <a:schemeClr val="tx1"/>
                </a:solidFill>
                <a:effectLst/>
                <a:latin typeface="Arial" charset="0"/>
                <a:ea typeface="+mn-ea"/>
                <a:cs typeface="+mn-cs"/>
              </a:rPr>
              <a:t>Boron, which is the recommended source for the study of General </a:t>
            </a:r>
            <a:r>
              <a:rPr lang="en-GB" sz="1200" kern="1200" dirty="0" smtClean="0">
                <a:solidFill>
                  <a:schemeClr val="tx1"/>
                </a:solidFill>
                <a:effectLst/>
                <a:latin typeface="Arial" charset="0"/>
                <a:ea typeface="+mn-ea"/>
                <a:cs typeface="+mn-cs"/>
              </a:rPr>
              <a:t>Medicine in our school. Nevertheless, both descriptions are compatible. </a:t>
            </a:r>
          </a:p>
          <a:p>
            <a:endParaRPr lang="en-GB"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smtClean="0"/>
              <a:t>Klepnutím lze upravit styly předlohy textu.</a:t>
            </a:r>
          </a:p>
          <a:p>
            <a:pPr lvl="1"/>
            <a:r>
              <a:rPr lang="en-GB" altLang="cs-CZ" smtClean="0"/>
              <a:t>Druhá úroveň</a:t>
            </a:r>
          </a:p>
          <a:p>
            <a:pPr lvl="2"/>
            <a:r>
              <a:rPr lang="en-GB" altLang="cs-CZ" smtClean="0"/>
              <a:t>Třetí úroveň</a:t>
            </a:r>
          </a:p>
          <a:p>
            <a:pPr lvl="3"/>
            <a:r>
              <a:rPr lang="en-GB" altLang="cs-CZ" smtClean="0"/>
              <a:t>Čtvrtá úroveň</a:t>
            </a:r>
          </a:p>
          <a:p>
            <a:pPr lvl="4"/>
            <a:r>
              <a:rPr lang="en-GB"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SPECIÁLNÍ PŘÍPADY</a:t>
            </a:r>
            <a:endParaRPr lang="cs-CZ" altLang="cs-CZ" sz="2400" b="1" dirty="0">
              <a:latin typeface="Arial Black" pitchFamily="34" charset="0"/>
            </a:endParaRP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smtClean="0"/>
              <a:t>G</a:t>
            </a:r>
            <a:r>
              <a:rPr lang="en-AU" sz="2000" b="1" dirty="0" err="1" smtClean="0"/>
              <a:t>lomerular</a:t>
            </a:r>
            <a:r>
              <a:rPr lang="cs-CZ" sz="2000" b="1" dirty="0" smtClean="0"/>
              <a:t>ní</a:t>
            </a:r>
            <a:r>
              <a:rPr lang="en-AU" sz="2000" b="1" dirty="0" smtClean="0"/>
              <a:t> </a:t>
            </a:r>
            <a:r>
              <a:rPr lang="cs-CZ" sz="2000" b="1" dirty="0" smtClean="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smtClean="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smtClean="0">
                <a:solidFill>
                  <a:srgbClr val="FF3399"/>
                </a:solidFill>
              </a:rPr>
              <a:t>Efektivní filtrační tlak (</a:t>
            </a:r>
            <a:r>
              <a:rPr lang="cs-CZ" b="1" dirty="0" err="1" smtClean="0">
                <a:solidFill>
                  <a:srgbClr val="FF3399"/>
                </a:solidFill>
              </a:rPr>
              <a:t>P</a:t>
            </a:r>
            <a:r>
              <a:rPr lang="cs-CZ" b="1" baseline="-25000" dirty="0" err="1" smtClean="0">
                <a:solidFill>
                  <a:srgbClr val="FF3399"/>
                </a:solidFill>
              </a:rPr>
              <a:t>eff</a:t>
            </a:r>
            <a:r>
              <a:rPr lang="cs-CZ" b="1" dirty="0">
                <a:solidFill>
                  <a:srgbClr val="FF3399"/>
                </a:solidFill>
              </a:rPr>
              <a:t>)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t>
            </a:r>
            <a:r>
              <a:rPr lang="cs-CZ" sz="1850" dirty="0" smtClean="0"/>
              <a:t>a tlak </a:t>
            </a:r>
            <a:r>
              <a:rPr lang="cs-CZ" sz="1850" dirty="0"/>
              <a:t>v </a:t>
            </a:r>
            <a:r>
              <a:rPr lang="cs-CZ" sz="1850" dirty="0" err="1" smtClean="0"/>
              <a:t>Bowmanově</a:t>
            </a:r>
            <a:r>
              <a:rPr lang="cs-CZ" sz="1850" dirty="0" smtClean="0"/>
              <a:t> pouzdře </a:t>
            </a:r>
            <a:r>
              <a:rPr lang="cs-CZ" sz="1850" dirty="0"/>
              <a:t>(</a:t>
            </a:r>
            <a:r>
              <a:rPr lang="cs-CZ" sz="1850" dirty="0" smtClean="0"/>
              <a:t>P</a:t>
            </a:r>
            <a:r>
              <a:rPr lang="cs-CZ" sz="1850" baseline="-25000" dirty="0" smtClean="0"/>
              <a:t>BC</a:t>
            </a:r>
            <a:r>
              <a:rPr lang="cs-CZ" sz="1850" dirty="0" smtClean="0"/>
              <a:t>) </a:t>
            </a:r>
            <a:r>
              <a:rPr lang="cs-CZ" sz="1850" dirty="0" smtClean="0">
                <a:sym typeface="Symbol"/>
              </a:rPr>
              <a:t></a:t>
            </a:r>
            <a:r>
              <a:rPr lang="cs-CZ" sz="1850" dirty="0" smtClean="0"/>
              <a:t>10 </a:t>
            </a:r>
            <a:r>
              <a:rPr lang="cs-CZ" sz="1850" dirty="0" err="1" smtClean="0"/>
              <a:t>mmHg</a:t>
            </a:r>
            <a:r>
              <a:rPr lang="cs-CZ" sz="1850" dirty="0" smtClean="0"/>
              <a:t>. Efektivní filtrační tlak (</a:t>
            </a:r>
            <a:r>
              <a:rPr lang="cs-CZ" sz="1850" dirty="0" err="1" smtClean="0"/>
              <a:t>P</a:t>
            </a:r>
            <a:r>
              <a:rPr lang="cs-CZ" sz="1850" baseline="-25000" dirty="0" err="1" smtClean="0"/>
              <a:t>eff</a:t>
            </a:r>
            <a:r>
              <a:rPr lang="cs-CZ" sz="1850" dirty="0" smtClean="0"/>
              <a:t>) na arteriálním konci kapilár je </a:t>
            </a:r>
            <a:r>
              <a:rPr lang="cs-CZ" sz="1850" dirty="0" smtClean="0">
                <a:sym typeface="Symbol"/>
              </a:rPr>
              <a:t></a:t>
            </a:r>
            <a:r>
              <a:rPr lang="cs-CZ" sz="1850" dirty="0" smtClean="0"/>
              <a:t>10 </a:t>
            </a:r>
            <a:r>
              <a:rPr lang="cs-CZ" sz="1850" dirty="0" err="1" smtClean="0"/>
              <a:t>mmHg</a:t>
            </a:r>
            <a:r>
              <a:rPr lang="cs-CZ" sz="1850" dirty="0" smtClean="0"/>
              <a:t> (červená plocha). Plazmatická</a:t>
            </a:r>
            <a:r>
              <a:rPr lang="cs-CZ" sz="1600" dirty="0" smtClean="0"/>
              <a:t> </a:t>
            </a:r>
            <a:r>
              <a:rPr lang="cs-CZ" sz="1850" dirty="0" smtClean="0"/>
              <a:t>koncentrace proteinů a glomerulární </a:t>
            </a:r>
            <a:r>
              <a:rPr lang="cs-CZ" sz="1850" dirty="0" err="1" smtClean="0"/>
              <a:t>onkotický</a:t>
            </a:r>
            <a:r>
              <a:rPr lang="cs-CZ" sz="1850" dirty="0" smtClean="0"/>
              <a:t> tlak </a:t>
            </a:r>
            <a:r>
              <a:rPr lang="cs-CZ" sz="2400" dirty="0" smtClean="0"/>
              <a:t>(</a:t>
            </a:r>
            <a:r>
              <a:rPr lang="cs-CZ" sz="2000" dirty="0" smtClean="0">
                <a:sym typeface="Symbol"/>
              </a:rPr>
              <a:t></a:t>
            </a:r>
            <a:r>
              <a:rPr lang="cs-CZ" sz="2000" baseline="-25000" dirty="0" smtClean="0">
                <a:sym typeface="Symbol"/>
              </a:rPr>
              <a:t>GS</a:t>
            </a:r>
            <a:r>
              <a:rPr lang="cs-CZ" sz="2400" dirty="0" smtClean="0">
                <a:sym typeface="Symbol"/>
              </a:rPr>
              <a:t>)</a:t>
            </a:r>
            <a:r>
              <a:rPr lang="cs-CZ" sz="1850" dirty="0" smtClean="0"/>
              <a:t> však kvůli vysoké filtrační frakci podél kapiláry narůstají z 25 na  35 </a:t>
            </a:r>
            <a:r>
              <a:rPr lang="cs-CZ" sz="1850" dirty="0" err="1" smtClean="0"/>
              <a:t>mmHg</a:t>
            </a:r>
            <a:r>
              <a:rPr lang="cs-CZ" sz="1850" dirty="0" smtClean="0"/>
              <a:t>, čímž </a:t>
            </a:r>
            <a:r>
              <a:rPr lang="cs-CZ" sz="1850" dirty="0" err="1" smtClean="0"/>
              <a:t>P</a:t>
            </a:r>
            <a:r>
              <a:rPr lang="cs-CZ" sz="1850" baseline="-25000" dirty="0" err="1" smtClean="0"/>
              <a:t>eff</a:t>
            </a:r>
            <a:r>
              <a:rPr lang="cs-CZ" sz="1850" baseline="-25000" dirty="0" smtClean="0"/>
              <a:t> </a:t>
            </a:r>
            <a:r>
              <a:rPr lang="cs-CZ" sz="1850" dirty="0" smtClean="0"/>
              <a:t>klesá až k nulové hodnotě (nulová filtrace).  </a:t>
            </a:r>
            <a:endParaRPr lang="cs-CZ" sz="1850" dirty="0"/>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tlak</a:t>
            </a:r>
            <a:r>
              <a:rPr lang="en-GB" sz="1400" dirty="0" smtClean="0">
                <a:solidFill>
                  <a:schemeClr val="bg1"/>
                </a:solidFill>
              </a:rPr>
              <a:t> </a:t>
            </a:r>
            <a:r>
              <a:rPr lang="cs-CZ" sz="1400" dirty="0" smtClean="0">
                <a:solidFill>
                  <a:schemeClr val="bg1"/>
                </a:solidFill>
              </a:rPr>
              <a:t>v </a:t>
            </a:r>
            <a:r>
              <a:rPr lang="en-GB" sz="1400" dirty="0" smtClean="0">
                <a:solidFill>
                  <a:schemeClr val="bg1"/>
                </a:solidFill>
              </a:rPr>
              <a:t> Bowman</a:t>
            </a:r>
            <a:r>
              <a:rPr lang="cs-CZ" sz="1400" dirty="0" err="1" smtClean="0">
                <a:solidFill>
                  <a:schemeClr val="bg1"/>
                </a:solidFill>
              </a:rPr>
              <a:t>ově</a:t>
            </a:r>
            <a:r>
              <a:rPr lang="cs-CZ" sz="1400" dirty="0" smtClean="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smtClean="0"/>
              <a:t>Rozdíly hydrostatických a osmotických tlaků v plicních kapilárách jsou za fyziologických podmínek malé (</a:t>
            </a:r>
            <a:r>
              <a:rPr lang="cs-CZ" dirty="0" smtClean="0">
                <a:sym typeface="Symbol"/>
              </a:rPr>
              <a:t></a:t>
            </a:r>
            <a:r>
              <a:rPr lang="cs-CZ" dirty="0" smtClean="0"/>
              <a:t>10 </a:t>
            </a:r>
            <a:r>
              <a:rPr lang="cs-CZ" dirty="0" err="1" smtClean="0"/>
              <a:t>mmHg</a:t>
            </a:r>
            <a:r>
              <a:rPr lang="cs-CZ" dirty="0" smtClean="0"/>
              <a:t>) a přibližně stejné. Tím  je zajištěna rovnováha mezi </a:t>
            </a:r>
            <a:r>
              <a:rPr lang="cs-CZ" sz="1850" dirty="0" smtClean="0"/>
              <a:t>filtrací a reabsorpcí. Zvýšená filtrace do </a:t>
            </a:r>
            <a:r>
              <a:rPr lang="cs-CZ" sz="1850" dirty="0" err="1" smtClean="0"/>
              <a:t>intersticia</a:t>
            </a:r>
            <a:r>
              <a:rPr lang="cs-CZ" sz="1850" dirty="0" smtClean="0"/>
              <a:t> je pak vyrovnána zvýšeným odtokem intersticiální tekutiny do plicních lymfatických cév.</a:t>
            </a:r>
            <a:endParaRPr lang="cs-CZ" sz="1850" dirty="0"/>
          </a:p>
        </p:txBody>
      </p:sp>
    </p:spTree>
    <p:extLst>
      <p:ext uri="{BB962C8B-B14F-4D97-AF65-F5344CB8AC3E}">
        <p14:creationId xmlns:p14="http://schemas.microsoft.com/office/powerpoint/2010/main" val="2844806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smtClean="0"/>
              <a:t>Čtyři </a:t>
            </a:r>
            <a:r>
              <a:rPr lang="cs-CZ" altLang="cs-CZ" sz="2000" b="1" dirty="0"/>
              <a:t>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a:t>
            </a:r>
            <a:r>
              <a:rPr lang="cs-CZ" altLang="cs-CZ" sz="2000" dirty="0" smtClean="0">
                <a:cs typeface="Arial" charset="0"/>
                <a:sym typeface="Wingdings" pitchFamily="2" charset="2"/>
              </a:rPr>
              <a:t>                                                    	do </a:t>
            </a:r>
            <a:r>
              <a:rPr lang="cs-CZ" altLang="cs-CZ" sz="2000" dirty="0">
                <a:cs typeface="Arial" charset="0"/>
                <a:sym typeface="Wingdings" pitchFamily="2" charset="2"/>
              </a:rPr>
              <a:t>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smtClean="0">
                <a:sym typeface="Wingdings" pitchFamily="2" charset="2"/>
              </a:rPr>
              <a:t>))</a:t>
            </a:r>
            <a:endParaRPr lang="cs-CZ" altLang="cs-CZ" sz="2000" dirty="0" smtClean="0">
              <a:sym typeface="Wingdings" pitchFamily="2" charset="2"/>
            </a:endParaRPr>
          </a:p>
          <a:p>
            <a:pPr eaLnBrk="0" hangingPunct="0"/>
            <a:endParaRPr lang="cs-CZ" altLang="cs-CZ" sz="2000" dirty="0">
              <a:sym typeface="Wingdings" pitchFamily="2" charset="2"/>
            </a:endParaRPr>
          </a:p>
          <a:p>
            <a:pPr eaLnBrk="0" hangingPunct="0"/>
            <a:r>
              <a:rPr lang="cs-CZ" altLang="cs-CZ" sz="2000" b="1" dirty="0" smtClean="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a:t>
            </a:r>
            <a:r>
              <a:rPr lang="cs-CZ" altLang="cs-CZ" sz="2400" dirty="0" smtClean="0"/>
              <a:t>krevní </a:t>
            </a:r>
            <a:r>
              <a:rPr lang="cs-CZ" altLang="cs-CZ" sz="2400" dirty="0"/>
              <a:t>tlak, srdeční </a:t>
            </a:r>
            <a:r>
              <a:rPr lang="cs-CZ" altLang="cs-CZ" sz="2400" dirty="0" smtClean="0"/>
              <a:t>selhání)</a:t>
            </a:r>
            <a:endParaRPr lang="cs-CZ" altLang="cs-CZ" sz="2400" dirty="0"/>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a:t>
            </a:r>
            <a:r>
              <a:rPr lang="cs-CZ" altLang="cs-CZ" sz="2400" dirty="0" smtClean="0">
                <a:sym typeface="Wingdings" pitchFamily="2" charset="2"/>
              </a:rPr>
              <a:t>syndrom, cirhóza jater)</a:t>
            </a:r>
            <a:endParaRPr lang="cs-CZ" altLang="cs-CZ" sz="2400" dirty="0">
              <a:sym typeface="Wingdings" pitchFamily="2" charset="2"/>
            </a:endParaRP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smtClean="0">
                <a:sym typeface="Wingdings" pitchFamily="2" charset="2"/>
              </a:rPr>
              <a:t>(infekce, záněty</a:t>
            </a:r>
            <a:r>
              <a:rPr lang="cs-CZ" altLang="cs-CZ" sz="2400" dirty="0">
                <a:sym typeface="Wingdings" pitchFamily="2" charset="2"/>
              </a:rPr>
              <a:t>,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p>
            <a:pPr>
              <a:defRPr/>
            </a:pP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smtClean="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smtClean="0"/>
              <a:t>ustálený stav</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 </a:t>
            </a:r>
            <a:endParaRPr lang="cs-CZ" altLang="cs-CZ" sz="1400" dirty="0"/>
          </a:p>
          <a:p>
            <a:pPr algn="ctr"/>
            <a:r>
              <a:rPr lang="cs-CZ" altLang="cs-CZ" sz="1400" b="1" dirty="0" err="1" smtClean="0"/>
              <a:t>P</a:t>
            </a:r>
            <a:r>
              <a:rPr lang="cs-CZ" altLang="cs-CZ" sz="1400" b="1" baseline="-25000" dirty="0" err="1" smtClean="0"/>
              <a:t>c</a:t>
            </a:r>
            <a:r>
              <a:rPr lang="cs-CZ" altLang="cs-CZ" sz="1400" dirty="0" smtClean="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r>
              <a:rPr lang="cs-CZ" altLang="cs-CZ" sz="1400" dirty="0" smtClean="0"/>
              <a:t> </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a:t>
            </a:r>
            <a:r>
              <a:rPr lang="en-GB" altLang="cs-CZ" sz="1400" dirty="0" smtClean="0"/>
              <a:t> </a:t>
            </a:r>
            <a:r>
              <a:rPr lang="cs-CZ" altLang="cs-CZ" sz="1400" dirty="0" smtClean="0"/>
              <a:t> </a:t>
            </a:r>
            <a:r>
              <a:rPr lang="cs-CZ" altLang="cs-CZ" sz="1400" b="1" dirty="0" err="1" smtClean="0"/>
              <a:t>P</a:t>
            </a:r>
            <a:r>
              <a:rPr lang="cs-CZ" altLang="cs-CZ" sz="1400" b="1" baseline="-25000" dirty="0" err="1" smtClean="0"/>
              <a:t>c</a:t>
            </a:r>
            <a:r>
              <a:rPr lang="cs-CZ" altLang="cs-CZ" sz="1400" b="1" baseline="-25000" dirty="0" smtClean="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smtClean="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endParaRPr lang="cs-CZ" altLang="cs-CZ" sz="1400" dirty="0" smtClean="0"/>
          </a:p>
          <a:p>
            <a:pPr algn="ctr">
              <a:lnSpc>
                <a:spcPct val="80000"/>
              </a:lnSpc>
            </a:pPr>
            <a:r>
              <a:rPr lang="en-GB" altLang="cs-CZ" b="1" dirty="0" smtClean="0">
                <a:sym typeface="Symbol" pitchFamily="18" charset="2"/>
              </a:rPr>
              <a:t></a:t>
            </a:r>
            <a:r>
              <a:rPr lang="cs-CZ" altLang="cs-CZ" dirty="0" smtClean="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a:t>
            </a:r>
            <a:r>
              <a:rPr lang="cs-CZ" altLang="cs-CZ" sz="2000" b="1" dirty="0" smtClean="0">
                <a:latin typeface="Times New Roman" pitchFamily="18" charset="0"/>
              </a:rPr>
              <a:t>(čistý) filtrační </a:t>
            </a:r>
            <a:r>
              <a:rPr lang="cs-CZ" altLang="cs-CZ" sz="2000" b="1" dirty="0">
                <a:latin typeface="Times New Roman" pitchFamily="18" charset="0"/>
              </a:rPr>
              <a:t>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smtClean="0"/>
              <a:t>Rozdíl hydrostatických tlaků </a:t>
            </a:r>
            <a:endParaRPr lang="cs-CZ" altLang="cs-CZ" sz="1400" dirty="0"/>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smtClean="0"/>
              <a:t>onkotických</a:t>
            </a:r>
            <a:r>
              <a:rPr lang="cs-CZ" altLang="cs-CZ" sz="1400" dirty="0" smtClean="0"/>
              <a:t> tlaků </a:t>
            </a:r>
            <a:endParaRPr lang="cs-CZ" altLang="cs-CZ"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2645</TotalTime>
  <Words>2173</Words>
  <Application>Microsoft Office PowerPoint</Application>
  <PresentationFormat>Předvádění na obrazovce (4:3)</PresentationFormat>
  <Paragraphs>213</Paragraphs>
  <Slides>14</Slides>
  <Notes>14</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Pásek</cp:lastModifiedBy>
  <cp:revision>87</cp:revision>
  <dcterms:created xsi:type="dcterms:W3CDTF">2011-09-25T15:54:15Z</dcterms:created>
  <dcterms:modified xsi:type="dcterms:W3CDTF">2020-04-07T16:27:18Z</dcterms:modified>
</cp:coreProperties>
</file>