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9"/>
  </p:notesMasterIdLst>
  <p:sldIdLst>
    <p:sldId id="256" r:id="rId2"/>
    <p:sldId id="614" r:id="rId3"/>
    <p:sldId id="257" r:id="rId4"/>
    <p:sldId id="258" r:id="rId5"/>
    <p:sldId id="366" r:id="rId6"/>
    <p:sldId id="279" r:id="rId7"/>
    <p:sldId id="537" r:id="rId8"/>
    <p:sldId id="538" r:id="rId9"/>
    <p:sldId id="594" r:id="rId10"/>
    <p:sldId id="612" r:id="rId11"/>
    <p:sldId id="595" r:id="rId12"/>
    <p:sldId id="613" r:id="rId13"/>
    <p:sldId id="282" r:id="rId14"/>
    <p:sldId id="283" r:id="rId15"/>
    <p:sldId id="284" r:id="rId16"/>
    <p:sldId id="262" r:id="rId17"/>
    <p:sldId id="265" r:id="rId18"/>
    <p:sldId id="536" r:id="rId19"/>
    <p:sldId id="355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86" r:id="rId28"/>
    <p:sldId id="263" r:id="rId29"/>
    <p:sldId id="285" r:id="rId30"/>
    <p:sldId id="267" r:id="rId31"/>
    <p:sldId id="293" r:id="rId32"/>
    <p:sldId id="294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268" r:id="rId42"/>
    <p:sldId id="297" r:id="rId43"/>
    <p:sldId id="298" r:id="rId44"/>
    <p:sldId id="299" r:id="rId45"/>
    <p:sldId id="300" r:id="rId46"/>
    <p:sldId id="329" r:id="rId47"/>
    <p:sldId id="269" r:id="rId48"/>
    <p:sldId id="527" r:id="rId49"/>
    <p:sldId id="525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270" r:id="rId59"/>
    <p:sldId id="490" r:id="rId60"/>
    <p:sldId id="491" r:id="rId61"/>
    <p:sldId id="489" r:id="rId62"/>
    <p:sldId id="494" r:id="rId63"/>
    <p:sldId id="286" r:id="rId64"/>
    <p:sldId id="287" r:id="rId65"/>
    <p:sldId id="288" r:id="rId66"/>
    <p:sldId id="289" r:id="rId67"/>
    <p:sldId id="290" r:id="rId68"/>
    <p:sldId id="291" r:id="rId69"/>
    <p:sldId id="274" r:id="rId70"/>
    <p:sldId id="275" r:id="rId71"/>
    <p:sldId id="327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8" r:id="rId83"/>
    <p:sldId id="330" r:id="rId84"/>
    <p:sldId id="276" r:id="rId85"/>
    <p:sldId id="277" r:id="rId86"/>
    <p:sldId id="264" r:id="rId87"/>
    <p:sldId id="292" r:id="rId8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19" d="100"/>
          <a:sy n="119" d="100"/>
        </p:scale>
        <p:origin x="12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jtěch Peřina" userId="bd5d78df03e65cdf" providerId="LiveId" clId="{D2433361-026A-4BE9-B735-193C0DDBE663}"/>
  </pc:docChgLst>
  <pc:docChgLst>
    <pc:chgData name="Vojtěch Peřina" userId="bd5d78df03e65cdf" providerId="LiveId" clId="{44FFBE57-25E4-4E34-AE8E-08AD364C7D47}"/>
    <pc:docChg chg="modSld">
      <pc:chgData name="Vojtěch Peřina" userId="bd5d78df03e65cdf" providerId="LiveId" clId="{44FFBE57-25E4-4E34-AE8E-08AD364C7D47}" dt="2019-05-31T20:36:32.556" v="0" actId="1036"/>
      <pc:docMkLst>
        <pc:docMk/>
      </pc:docMkLst>
      <pc:sldChg chg="modSp">
        <pc:chgData name="Vojtěch Peřina" userId="bd5d78df03e65cdf" providerId="LiveId" clId="{44FFBE57-25E4-4E34-AE8E-08AD364C7D47}" dt="2019-05-31T20:36:32.556" v="0" actId="1036"/>
        <pc:sldMkLst>
          <pc:docMk/>
          <pc:sldMk cId="2247884281" sldId="282"/>
        </pc:sldMkLst>
        <pc:picChg chg="mod">
          <ac:chgData name="Vojtěch Peřina" userId="bd5d78df03e65cdf" providerId="LiveId" clId="{44FFBE57-25E4-4E34-AE8E-08AD364C7D47}" dt="2019-05-31T20:36:32.556" v="0" actId="1036"/>
          <ac:picMkLst>
            <pc:docMk/>
            <pc:sldMk cId="2247884281" sldId="282"/>
            <ac:picMk id="10" creationId="{00000000-0000-0000-0000-000000000000}"/>
          </ac:picMkLst>
        </pc:picChg>
      </pc:sldChg>
    </pc:docChg>
  </pc:docChgLst>
  <pc:docChgLst>
    <pc:chgData name="Vojtěch Peřina" userId="bd5d78df03e65cdf" providerId="LiveId" clId="{1455AA1D-B340-4CC1-AABD-DB4607D05591}"/>
    <pc:docChg chg="delSld">
      <pc:chgData name="Vojtěch Peřina" userId="bd5d78df03e65cdf" providerId="LiveId" clId="{1455AA1D-B340-4CC1-AABD-DB4607D05591}" dt="2020-04-10T14:22:32.303" v="0" actId="2696"/>
      <pc:docMkLst>
        <pc:docMk/>
      </pc:docMkLst>
      <pc:sldChg chg="del">
        <pc:chgData name="Vojtěch Peřina" userId="bd5d78df03e65cdf" providerId="LiveId" clId="{1455AA1D-B340-4CC1-AABD-DB4607D05591}" dt="2020-04-10T14:22:32.303" v="0" actId="2696"/>
        <pc:sldMkLst>
          <pc:docMk/>
          <pc:sldMk cId="2038072141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0D434-EE85-47CB-AF2D-E5DF92C68C64}" type="datetimeFigureOut">
              <a:rPr lang="en-GB" smtClean="0"/>
              <a:t>10/04/2020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FAAF8-BDAC-46B5-A022-FE7407CBC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54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220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755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193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627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89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924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748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9821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047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97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34DD-9BA9-44C2-8B53-CCE1738690C3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BE1E4D-9A28-4049-9D34-E449F8D9FD1F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34DD-9BA9-44C2-8B53-CCE1738690C3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BE1E4D-9A28-4049-9D34-E449F8D9FD1F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34DD-9BA9-44C2-8B53-CCE1738690C3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BE1E4D-9A28-4049-9D34-E449F8D9FD1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34DD-9BA9-44C2-8B53-CCE1738690C3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BE1E4D-9A28-4049-9D34-E449F8D9FD1F}" type="slidenum">
              <a:rPr lang="cs-CZ" smtClean="0"/>
              <a:t>‹#›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2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34DD-9BA9-44C2-8B53-CCE1738690C3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BE1E4D-9A28-4049-9D34-E449F8D9FD1F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34DD-9BA9-44C2-8B53-CCE1738690C3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BE1E4D-9A28-4049-9D34-E449F8D9FD1F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34DD-9BA9-44C2-8B53-CCE1738690C3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BE1E4D-9A28-4049-9D34-E449F8D9FD1F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034DD-9BA9-44C2-8B53-CCE1738690C3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E1E4D-9A28-4049-9D34-E449F8D9FD1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034DD-9BA9-44C2-8B53-CCE1738690C3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E1E4D-9A28-4049-9D34-E449F8D9F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18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1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A4F034DD-9BA9-44C2-8B53-CCE1738690C3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F9BE1E4D-9A28-4049-9D34-E449F8D9FD1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3606801"/>
            <a:ext cx="8291264" cy="1262360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Implantologie</a:t>
            </a:r>
            <a:r>
              <a:rPr lang="cs-CZ" b="1" baseline="0" dirty="0"/>
              <a:t> a augmentační postupy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28636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13563" y="631905"/>
            <a:ext cx="8500860" cy="5139298"/>
            <a:chOff x="74" y="581"/>
            <a:chExt cx="5333" cy="3627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2214" y="3881"/>
              <a:ext cx="163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50" dirty="0"/>
                <a:t>Čas (týdny)</a:t>
              </a:r>
              <a:endParaRPr lang="en-US" sz="1650" dirty="0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 rot="16199643">
              <a:off x="-1138" y="2044"/>
              <a:ext cx="271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50" dirty="0"/>
                <a:t>Kontakt s kostí (%)</a:t>
              </a:r>
              <a:endParaRPr lang="en-US" sz="1650" dirty="0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701" y="3587"/>
              <a:ext cx="4706" cy="362"/>
              <a:chOff x="686" y="3627"/>
              <a:chExt cx="4706" cy="362"/>
            </a:xfrm>
          </p:grpSpPr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>
                <a:off x="687" y="3630"/>
                <a:ext cx="470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7" name="Line 10"/>
              <p:cNvSpPr>
                <a:spLocks noChangeShapeType="1"/>
              </p:cNvSpPr>
              <p:nvPr/>
            </p:nvSpPr>
            <p:spPr bwMode="auto">
              <a:xfrm>
                <a:off x="179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8" name="Line 11"/>
              <p:cNvSpPr>
                <a:spLocks noChangeShapeType="1"/>
              </p:cNvSpPr>
              <p:nvPr/>
            </p:nvSpPr>
            <p:spPr bwMode="auto">
              <a:xfrm>
                <a:off x="231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9" name="Line 12"/>
              <p:cNvSpPr>
                <a:spLocks noChangeShapeType="1"/>
              </p:cNvSpPr>
              <p:nvPr/>
            </p:nvSpPr>
            <p:spPr bwMode="auto">
              <a:xfrm>
                <a:off x="283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0" name="Line 13"/>
              <p:cNvSpPr>
                <a:spLocks noChangeShapeType="1"/>
              </p:cNvSpPr>
              <p:nvPr/>
            </p:nvSpPr>
            <p:spPr bwMode="auto">
              <a:xfrm>
                <a:off x="3336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1" name="Line 14"/>
              <p:cNvSpPr>
                <a:spLocks noChangeShapeType="1"/>
              </p:cNvSpPr>
              <p:nvPr/>
            </p:nvSpPr>
            <p:spPr bwMode="auto">
              <a:xfrm>
                <a:off x="3853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2" name="Line 15"/>
              <p:cNvSpPr>
                <a:spLocks noChangeShapeType="1"/>
              </p:cNvSpPr>
              <p:nvPr/>
            </p:nvSpPr>
            <p:spPr bwMode="auto">
              <a:xfrm>
                <a:off x="4371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487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686" y="3684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 dirty="0"/>
                  <a:t>0</a:t>
                </a:r>
              </a:p>
            </p:txBody>
          </p:sp>
          <p:sp>
            <p:nvSpPr>
              <p:cNvPr id="35" name="Text Box 18"/>
              <p:cNvSpPr txBox="1">
                <a:spLocks noChangeArrowheads="1"/>
              </p:cNvSpPr>
              <p:nvPr/>
            </p:nvSpPr>
            <p:spPr bwMode="auto">
              <a:xfrm>
                <a:off x="120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 dirty="0"/>
                  <a:t>1</a:t>
                </a:r>
              </a:p>
            </p:txBody>
          </p:sp>
          <p:sp>
            <p:nvSpPr>
              <p:cNvPr id="36" name="Text Box 19"/>
              <p:cNvSpPr txBox="1">
                <a:spLocks noChangeArrowheads="1"/>
              </p:cNvSpPr>
              <p:nvPr/>
            </p:nvSpPr>
            <p:spPr bwMode="auto">
              <a:xfrm>
                <a:off x="170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2</a:t>
                </a:r>
              </a:p>
            </p:txBody>
          </p:sp>
          <p:sp>
            <p:nvSpPr>
              <p:cNvPr id="37" name="Text Box 20"/>
              <p:cNvSpPr txBox="1">
                <a:spLocks noChangeArrowheads="1"/>
              </p:cNvSpPr>
              <p:nvPr/>
            </p:nvSpPr>
            <p:spPr bwMode="auto">
              <a:xfrm>
                <a:off x="222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3</a:t>
                </a:r>
              </a:p>
            </p:txBody>
          </p:sp>
          <p:sp>
            <p:nvSpPr>
              <p:cNvPr id="38" name="Text Box 21"/>
              <p:cNvSpPr txBox="1">
                <a:spLocks noChangeArrowheads="1"/>
              </p:cNvSpPr>
              <p:nvPr/>
            </p:nvSpPr>
            <p:spPr bwMode="auto">
              <a:xfrm>
                <a:off x="2739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4</a:t>
                </a:r>
              </a:p>
            </p:txBody>
          </p:sp>
          <p:sp>
            <p:nvSpPr>
              <p:cNvPr id="39" name="Text Box 22"/>
              <p:cNvSpPr txBox="1">
                <a:spLocks noChangeArrowheads="1"/>
              </p:cNvSpPr>
              <p:nvPr/>
            </p:nvSpPr>
            <p:spPr bwMode="auto">
              <a:xfrm>
                <a:off x="324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5</a:t>
                </a:r>
              </a:p>
            </p:txBody>
          </p:sp>
          <p:sp>
            <p:nvSpPr>
              <p:cNvPr id="40" name="Text Box 23"/>
              <p:cNvSpPr txBox="1">
                <a:spLocks noChangeArrowheads="1"/>
              </p:cNvSpPr>
              <p:nvPr/>
            </p:nvSpPr>
            <p:spPr bwMode="auto">
              <a:xfrm>
                <a:off x="376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6</a:t>
                </a:r>
              </a:p>
            </p:txBody>
          </p:sp>
          <p:sp>
            <p:nvSpPr>
              <p:cNvPr id="41" name="Text Box 24"/>
              <p:cNvSpPr txBox="1">
                <a:spLocks noChangeArrowheads="1"/>
              </p:cNvSpPr>
              <p:nvPr/>
            </p:nvSpPr>
            <p:spPr bwMode="auto">
              <a:xfrm>
                <a:off x="4291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7</a:t>
                </a:r>
              </a:p>
            </p:txBody>
          </p:sp>
          <p:sp>
            <p:nvSpPr>
              <p:cNvPr id="42" name="Text Box 25"/>
              <p:cNvSpPr txBox="1">
                <a:spLocks noChangeArrowheads="1"/>
              </p:cNvSpPr>
              <p:nvPr/>
            </p:nvSpPr>
            <p:spPr bwMode="auto">
              <a:xfrm>
                <a:off x="478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8</a:t>
                </a:r>
              </a:p>
            </p:txBody>
          </p:sp>
          <p:sp>
            <p:nvSpPr>
              <p:cNvPr id="43" name="Line 26"/>
              <p:cNvSpPr>
                <a:spLocks noChangeShapeType="1"/>
              </p:cNvSpPr>
              <p:nvPr/>
            </p:nvSpPr>
            <p:spPr bwMode="auto">
              <a:xfrm>
                <a:off x="1296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316" y="581"/>
              <a:ext cx="475" cy="3191"/>
              <a:chOff x="301" y="621"/>
              <a:chExt cx="475" cy="3191"/>
            </a:xfrm>
          </p:grpSpPr>
          <p:sp>
            <p:nvSpPr>
              <p:cNvPr id="15" name="Line 28"/>
              <p:cNvSpPr>
                <a:spLocks noChangeShapeType="1"/>
              </p:cNvSpPr>
              <p:nvPr/>
            </p:nvSpPr>
            <p:spPr bwMode="auto">
              <a:xfrm>
                <a:off x="687" y="2890"/>
                <a:ext cx="8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6" name="Line 29"/>
              <p:cNvSpPr>
                <a:spLocks noChangeShapeType="1"/>
              </p:cNvSpPr>
              <p:nvPr/>
            </p:nvSpPr>
            <p:spPr bwMode="auto">
              <a:xfrm>
                <a:off x="684" y="2182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7" name="Line 30"/>
              <p:cNvSpPr>
                <a:spLocks noChangeShapeType="1"/>
              </p:cNvSpPr>
              <p:nvPr/>
            </p:nvSpPr>
            <p:spPr bwMode="auto">
              <a:xfrm>
                <a:off x="684" y="146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8" name="Line 31"/>
              <p:cNvSpPr>
                <a:spLocks noChangeShapeType="1"/>
              </p:cNvSpPr>
              <p:nvPr/>
            </p:nvSpPr>
            <p:spPr bwMode="auto">
              <a:xfrm>
                <a:off x="684" y="74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9" name="Line 32"/>
              <p:cNvSpPr>
                <a:spLocks noChangeShapeType="1"/>
              </p:cNvSpPr>
              <p:nvPr/>
            </p:nvSpPr>
            <p:spPr bwMode="auto">
              <a:xfrm>
                <a:off x="776" y="741"/>
                <a:ext cx="0" cy="28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0" name="Text Box 33"/>
              <p:cNvSpPr txBox="1">
                <a:spLocks noChangeArrowheads="1"/>
              </p:cNvSpPr>
              <p:nvPr/>
            </p:nvSpPr>
            <p:spPr bwMode="auto">
              <a:xfrm>
                <a:off x="301" y="621"/>
                <a:ext cx="38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100</a:t>
                </a:r>
              </a:p>
            </p:txBody>
          </p:sp>
          <p:sp>
            <p:nvSpPr>
              <p:cNvPr id="21" name="Text Box 34"/>
              <p:cNvSpPr txBox="1">
                <a:spLocks noChangeArrowheads="1"/>
              </p:cNvSpPr>
              <p:nvPr/>
            </p:nvSpPr>
            <p:spPr bwMode="auto">
              <a:xfrm>
                <a:off x="369" y="1339"/>
                <a:ext cx="350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75</a:t>
                </a:r>
              </a:p>
            </p:txBody>
          </p:sp>
          <p:sp>
            <p:nvSpPr>
              <p:cNvPr id="22" name="Text Box 35"/>
              <p:cNvSpPr txBox="1">
                <a:spLocks noChangeArrowheads="1"/>
              </p:cNvSpPr>
              <p:nvPr/>
            </p:nvSpPr>
            <p:spPr bwMode="auto">
              <a:xfrm>
                <a:off x="378" y="2061"/>
                <a:ext cx="332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50</a:t>
                </a:r>
              </a:p>
            </p:txBody>
          </p:sp>
          <p:sp>
            <p:nvSpPr>
              <p:cNvPr id="23" name="Text Box 36"/>
              <p:cNvSpPr txBox="1">
                <a:spLocks noChangeArrowheads="1"/>
              </p:cNvSpPr>
              <p:nvPr/>
            </p:nvSpPr>
            <p:spPr bwMode="auto">
              <a:xfrm>
                <a:off x="386" y="2760"/>
                <a:ext cx="325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25</a:t>
                </a:r>
              </a:p>
            </p:txBody>
          </p:sp>
          <p:sp>
            <p:nvSpPr>
              <p:cNvPr id="24" name="Text Box 37"/>
              <p:cNvSpPr txBox="1">
                <a:spLocks noChangeArrowheads="1"/>
              </p:cNvSpPr>
              <p:nvPr/>
            </p:nvSpPr>
            <p:spPr bwMode="auto">
              <a:xfrm>
                <a:off x="492" y="3507"/>
                <a:ext cx="159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0</a:t>
                </a:r>
              </a:p>
            </p:txBody>
          </p:sp>
          <p:sp>
            <p:nvSpPr>
              <p:cNvPr id="25" name="Line 38"/>
              <p:cNvSpPr>
                <a:spLocks noChangeShapeType="1"/>
              </p:cNvSpPr>
              <p:nvPr/>
            </p:nvSpPr>
            <p:spPr bwMode="auto">
              <a:xfrm>
                <a:off x="774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781" y="783"/>
              <a:ext cx="4389" cy="2596"/>
              <a:chOff x="766" y="823"/>
              <a:chExt cx="4389" cy="2596"/>
            </a:xfrm>
          </p:grpSpPr>
          <p:sp>
            <p:nvSpPr>
              <p:cNvPr id="13" name="Freeform 40"/>
              <p:cNvSpPr>
                <a:spLocks/>
              </p:cNvSpPr>
              <p:nvPr/>
            </p:nvSpPr>
            <p:spPr bwMode="auto">
              <a:xfrm>
                <a:off x="799" y="823"/>
                <a:ext cx="4356" cy="2596"/>
              </a:xfrm>
              <a:custGeom>
                <a:avLst/>
                <a:gdLst>
                  <a:gd name="T0" fmla="*/ 0 w 4901"/>
                  <a:gd name="T1" fmla="*/ 0 h 2596"/>
                  <a:gd name="T2" fmla="*/ 228 w 4901"/>
                  <a:gd name="T3" fmla="*/ 36 h 2596"/>
                  <a:gd name="T4" fmla="*/ 395 w 4901"/>
                  <a:gd name="T5" fmla="*/ 155 h 2596"/>
                  <a:gd name="T6" fmla="*/ 508 w 4901"/>
                  <a:gd name="T7" fmla="*/ 329 h 2596"/>
                  <a:gd name="T8" fmla="*/ 691 w 4901"/>
                  <a:gd name="T9" fmla="*/ 832 h 2596"/>
                  <a:gd name="T10" fmla="*/ 799 w 4901"/>
                  <a:gd name="T11" fmla="*/ 1225 h 2596"/>
                  <a:gd name="T12" fmla="*/ 936 w 4901"/>
                  <a:gd name="T13" fmla="*/ 1572 h 2596"/>
                  <a:gd name="T14" fmla="*/ 1124 w 4901"/>
                  <a:gd name="T15" fmla="*/ 1947 h 2596"/>
                  <a:gd name="T16" fmla="*/ 1312 w 4901"/>
                  <a:gd name="T17" fmla="*/ 2176 h 2596"/>
                  <a:gd name="T18" fmla="*/ 1530 w 4901"/>
                  <a:gd name="T19" fmla="*/ 2386 h 2596"/>
                  <a:gd name="T20" fmla="*/ 1770 w 4901"/>
                  <a:gd name="T21" fmla="*/ 2514 h 2596"/>
                  <a:gd name="T22" fmla="*/ 2009 w 4901"/>
                  <a:gd name="T23" fmla="*/ 2578 h 2596"/>
                  <a:gd name="T24" fmla="*/ 2334 w 4901"/>
                  <a:gd name="T25" fmla="*/ 2587 h 2596"/>
                  <a:gd name="T26" fmla="*/ 3058 w 4901"/>
                  <a:gd name="T27" fmla="*/ 2596 h 25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01"/>
                  <a:gd name="T43" fmla="*/ 0 h 2596"/>
                  <a:gd name="T44" fmla="*/ 4901 w 4901"/>
                  <a:gd name="T45" fmla="*/ 2596 h 25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01" h="2596">
                    <a:moveTo>
                      <a:pt x="0" y="0"/>
                    </a:moveTo>
                    <a:cubicBezTo>
                      <a:pt x="130" y="5"/>
                      <a:pt x="261" y="10"/>
                      <a:pt x="366" y="36"/>
                    </a:cubicBezTo>
                    <a:cubicBezTo>
                      <a:pt x="471" y="62"/>
                      <a:pt x="556" y="106"/>
                      <a:pt x="631" y="155"/>
                    </a:cubicBezTo>
                    <a:cubicBezTo>
                      <a:pt x="706" y="204"/>
                      <a:pt x="735" y="216"/>
                      <a:pt x="814" y="329"/>
                    </a:cubicBezTo>
                    <a:cubicBezTo>
                      <a:pt x="893" y="442"/>
                      <a:pt x="1029" y="683"/>
                      <a:pt x="1107" y="832"/>
                    </a:cubicBezTo>
                    <a:cubicBezTo>
                      <a:pt x="1185" y="981"/>
                      <a:pt x="1215" y="1102"/>
                      <a:pt x="1280" y="1225"/>
                    </a:cubicBezTo>
                    <a:cubicBezTo>
                      <a:pt x="1345" y="1348"/>
                      <a:pt x="1413" y="1452"/>
                      <a:pt x="1500" y="1572"/>
                    </a:cubicBezTo>
                    <a:cubicBezTo>
                      <a:pt x="1587" y="1692"/>
                      <a:pt x="1701" y="1846"/>
                      <a:pt x="1801" y="1947"/>
                    </a:cubicBezTo>
                    <a:cubicBezTo>
                      <a:pt x="1901" y="2048"/>
                      <a:pt x="1995" y="2103"/>
                      <a:pt x="2103" y="2176"/>
                    </a:cubicBezTo>
                    <a:cubicBezTo>
                      <a:pt x="2211" y="2249"/>
                      <a:pt x="2329" y="2330"/>
                      <a:pt x="2451" y="2386"/>
                    </a:cubicBezTo>
                    <a:cubicBezTo>
                      <a:pt x="2573" y="2442"/>
                      <a:pt x="2707" y="2482"/>
                      <a:pt x="2835" y="2514"/>
                    </a:cubicBezTo>
                    <a:cubicBezTo>
                      <a:pt x="2963" y="2546"/>
                      <a:pt x="3068" y="2566"/>
                      <a:pt x="3219" y="2578"/>
                    </a:cubicBezTo>
                    <a:cubicBezTo>
                      <a:pt x="3370" y="2590"/>
                      <a:pt x="3460" y="2584"/>
                      <a:pt x="3740" y="2587"/>
                    </a:cubicBezTo>
                    <a:cubicBezTo>
                      <a:pt x="4020" y="2590"/>
                      <a:pt x="4714" y="2595"/>
                      <a:pt x="4901" y="2596"/>
                    </a:cubicBezTo>
                  </a:path>
                </a:pathLst>
              </a:custGeom>
              <a:noFill/>
              <a:ln w="5715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4" name="Text Box 41"/>
              <p:cNvSpPr txBox="1">
                <a:spLocks noChangeArrowheads="1"/>
              </p:cNvSpPr>
              <p:nvPr/>
            </p:nvSpPr>
            <p:spPr bwMode="auto">
              <a:xfrm>
                <a:off x="766" y="2360"/>
                <a:ext cx="1542" cy="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dirty="0">
                    <a:solidFill>
                      <a:srgbClr val="FF3300"/>
                    </a:solidFill>
                  </a:rPr>
                  <a:t>Primární stabilita (původní kost)</a:t>
                </a:r>
                <a:endParaRPr lang="en-US" dirty="0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805" y="1145"/>
              <a:ext cx="4373" cy="2344"/>
              <a:chOff x="889" y="1185"/>
              <a:chExt cx="4919" cy="2344"/>
            </a:xfrm>
          </p:grpSpPr>
          <p:sp>
            <p:nvSpPr>
              <p:cNvPr id="11" name="Freeform 43"/>
              <p:cNvSpPr>
                <a:spLocks/>
              </p:cNvSpPr>
              <p:nvPr/>
            </p:nvSpPr>
            <p:spPr bwMode="auto">
              <a:xfrm>
                <a:off x="889" y="1185"/>
                <a:ext cx="4919" cy="2344"/>
              </a:xfrm>
              <a:custGeom>
                <a:avLst/>
                <a:gdLst>
                  <a:gd name="T0" fmla="*/ 0 w 4919"/>
                  <a:gd name="T1" fmla="*/ 2344 h 2344"/>
                  <a:gd name="T2" fmla="*/ 576 w 4919"/>
                  <a:gd name="T3" fmla="*/ 2216 h 2344"/>
                  <a:gd name="T4" fmla="*/ 1052 w 4919"/>
                  <a:gd name="T5" fmla="*/ 2024 h 2344"/>
                  <a:gd name="T6" fmla="*/ 1362 w 4919"/>
                  <a:gd name="T7" fmla="*/ 1805 h 2344"/>
                  <a:gd name="T8" fmla="*/ 1518 w 4919"/>
                  <a:gd name="T9" fmla="*/ 1549 h 2344"/>
                  <a:gd name="T10" fmla="*/ 1682 w 4919"/>
                  <a:gd name="T11" fmla="*/ 1137 h 2344"/>
                  <a:gd name="T12" fmla="*/ 1911 w 4919"/>
                  <a:gd name="T13" fmla="*/ 781 h 2344"/>
                  <a:gd name="T14" fmla="*/ 2204 w 4919"/>
                  <a:gd name="T15" fmla="*/ 534 h 2344"/>
                  <a:gd name="T16" fmla="*/ 2524 w 4919"/>
                  <a:gd name="T17" fmla="*/ 324 h 2344"/>
                  <a:gd name="T18" fmla="*/ 2844 w 4919"/>
                  <a:gd name="T19" fmla="*/ 186 h 2344"/>
                  <a:gd name="T20" fmla="*/ 3136 w 4919"/>
                  <a:gd name="T21" fmla="*/ 95 h 2344"/>
                  <a:gd name="T22" fmla="*/ 3438 w 4919"/>
                  <a:gd name="T23" fmla="*/ 31 h 2344"/>
                  <a:gd name="T24" fmla="*/ 3666 w 4919"/>
                  <a:gd name="T25" fmla="*/ 4 h 2344"/>
                  <a:gd name="T26" fmla="*/ 4919 w 4919"/>
                  <a:gd name="T27" fmla="*/ 4 h 23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19"/>
                  <a:gd name="T43" fmla="*/ 0 h 2344"/>
                  <a:gd name="T44" fmla="*/ 4919 w 4919"/>
                  <a:gd name="T45" fmla="*/ 2344 h 234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19" h="2344">
                    <a:moveTo>
                      <a:pt x="0" y="2344"/>
                    </a:moveTo>
                    <a:cubicBezTo>
                      <a:pt x="200" y="2306"/>
                      <a:pt x="401" y="2269"/>
                      <a:pt x="576" y="2216"/>
                    </a:cubicBezTo>
                    <a:cubicBezTo>
                      <a:pt x="751" y="2163"/>
                      <a:pt x="921" y="2092"/>
                      <a:pt x="1052" y="2024"/>
                    </a:cubicBezTo>
                    <a:cubicBezTo>
                      <a:pt x="1183" y="1956"/>
                      <a:pt x="1284" y="1884"/>
                      <a:pt x="1362" y="1805"/>
                    </a:cubicBezTo>
                    <a:cubicBezTo>
                      <a:pt x="1440" y="1726"/>
                      <a:pt x="1465" y="1660"/>
                      <a:pt x="1518" y="1549"/>
                    </a:cubicBezTo>
                    <a:cubicBezTo>
                      <a:pt x="1571" y="1438"/>
                      <a:pt x="1616" y="1265"/>
                      <a:pt x="1682" y="1137"/>
                    </a:cubicBezTo>
                    <a:cubicBezTo>
                      <a:pt x="1748" y="1009"/>
                      <a:pt x="1824" y="881"/>
                      <a:pt x="1911" y="781"/>
                    </a:cubicBezTo>
                    <a:cubicBezTo>
                      <a:pt x="1998" y="681"/>
                      <a:pt x="2102" y="610"/>
                      <a:pt x="2204" y="534"/>
                    </a:cubicBezTo>
                    <a:cubicBezTo>
                      <a:pt x="2306" y="458"/>
                      <a:pt x="2417" y="382"/>
                      <a:pt x="2524" y="324"/>
                    </a:cubicBezTo>
                    <a:cubicBezTo>
                      <a:pt x="2631" y="266"/>
                      <a:pt x="2742" y="224"/>
                      <a:pt x="2844" y="186"/>
                    </a:cubicBezTo>
                    <a:cubicBezTo>
                      <a:pt x="2946" y="148"/>
                      <a:pt x="3037" y="121"/>
                      <a:pt x="3136" y="95"/>
                    </a:cubicBezTo>
                    <a:cubicBezTo>
                      <a:pt x="3235" y="69"/>
                      <a:pt x="3350" y="46"/>
                      <a:pt x="3438" y="31"/>
                    </a:cubicBezTo>
                    <a:cubicBezTo>
                      <a:pt x="3526" y="16"/>
                      <a:pt x="3419" y="8"/>
                      <a:pt x="3666" y="4"/>
                    </a:cubicBezTo>
                    <a:cubicBezTo>
                      <a:pt x="3913" y="0"/>
                      <a:pt x="4709" y="4"/>
                      <a:pt x="4919" y="4"/>
                    </a:cubicBezTo>
                  </a:path>
                </a:pathLst>
              </a:custGeom>
              <a:noFill/>
              <a:ln w="57150" cap="flat" cmpd="sng">
                <a:solidFill>
                  <a:srgbClr val="0A823C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2" name="Text Box 44"/>
              <p:cNvSpPr txBox="1">
                <a:spLocks noChangeArrowheads="1"/>
              </p:cNvSpPr>
              <p:nvPr/>
            </p:nvSpPr>
            <p:spPr bwMode="auto">
              <a:xfrm>
                <a:off x="2801" y="1929"/>
                <a:ext cx="2359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dirty="0">
                    <a:solidFill>
                      <a:srgbClr val="0A823C"/>
                    </a:solidFill>
                  </a:rPr>
                  <a:t>Sekundární stabilita (nová kost)</a:t>
                </a:r>
                <a:endParaRPr lang="en-US" dirty="0">
                  <a:solidFill>
                    <a:srgbClr val="0A823C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443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13563" y="631905"/>
            <a:ext cx="8500860" cy="5139298"/>
            <a:chOff x="74" y="581"/>
            <a:chExt cx="5333" cy="3627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2214" y="3881"/>
              <a:ext cx="163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50" dirty="0"/>
                <a:t>Čas (týdny)</a:t>
              </a:r>
              <a:endParaRPr lang="en-US" sz="1650" dirty="0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 rot="16199643">
              <a:off x="-1138" y="2044"/>
              <a:ext cx="271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50" dirty="0"/>
                <a:t>Kontakt s kostí (%)</a:t>
              </a:r>
              <a:endParaRPr lang="en-US" sz="1650" dirty="0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701" y="3587"/>
              <a:ext cx="4706" cy="362"/>
              <a:chOff x="686" y="3627"/>
              <a:chExt cx="4706" cy="362"/>
            </a:xfrm>
          </p:grpSpPr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>
                <a:off x="687" y="3630"/>
                <a:ext cx="470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7" name="Line 10"/>
              <p:cNvSpPr>
                <a:spLocks noChangeShapeType="1"/>
              </p:cNvSpPr>
              <p:nvPr/>
            </p:nvSpPr>
            <p:spPr bwMode="auto">
              <a:xfrm>
                <a:off x="179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8" name="Line 11"/>
              <p:cNvSpPr>
                <a:spLocks noChangeShapeType="1"/>
              </p:cNvSpPr>
              <p:nvPr/>
            </p:nvSpPr>
            <p:spPr bwMode="auto">
              <a:xfrm>
                <a:off x="231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9" name="Line 12"/>
              <p:cNvSpPr>
                <a:spLocks noChangeShapeType="1"/>
              </p:cNvSpPr>
              <p:nvPr/>
            </p:nvSpPr>
            <p:spPr bwMode="auto">
              <a:xfrm>
                <a:off x="283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0" name="Line 13"/>
              <p:cNvSpPr>
                <a:spLocks noChangeShapeType="1"/>
              </p:cNvSpPr>
              <p:nvPr/>
            </p:nvSpPr>
            <p:spPr bwMode="auto">
              <a:xfrm>
                <a:off x="3336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1" name="Line 14"/>
              <p:cNvSpPr>
                <a:spLocks noChangeShapeType="1"/>
              </p:cNvSpPr>
              <p:nvPr/>
            </p:nvSpPr>
            <p:spPr bwMode="auto">
              <a:xfrm>
                <a:off x="3853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2" name="Line 15"/>
              <p:cNvSpPr>
                <a:spLocks noChangeShapeType="1"/>
              </p:cNvSpPr>
              <p:nvPr/>
            </p:nvSpPr>
            <p:spPr bwMode="auto">
              <a:xfrm>
                <a:off x="4371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487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686" y="3684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 dirty="0"/>
                  <a:t>0</a:t>
                </a:r>
              </a:p>
            </p:txBody>
          </p:sp>
          <p:sp>
            <p:nvSpPr>
              <p:cNvPr id="35" name="Text Box 18"/>
              <p:cNvSpPr txBox="1">
                <a:spLocks noChangeArrowheads="1"/>
              </p:cNvSpPr>
              <p:nvPr/>
            </p:nvSpPr>
            <p:spPr bwMode="auto">
              <a:xfrm>
                <a:off x="120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 dirty="0"/>
                  <a:t>1</a:t>
                </a:r>
              </a:p>
            </p:txBody>
          </p:sp>
          <p:sp>
            <p:nvSpPr>
              <p:cNvPr id="36" name="Text Box 19"/>
              <p:cNvSpPr txBox="1">
                <a:spLocks noChangeArrowheads="1"/>
              </p:cNvSpPr>
              <p:nvPr/>
            </p:nvSpPr>
            <p:spPr bwMode="auto">
              <a:xfrm>
                <a:off x="170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2</a:t>
                </a:r>
              </a:p>
            </p:txBody>
          </p:sp>
          <p:sp>
            <p:nvSpPr>
              <p:cNvPr id="37" name="Text Box 20"/>
              <p:cNvSpPr txBox="1">
                <a:spLocks noChangeArrowheads="1"/>
              </p:cNvSpPr>
              <p:nvPr/>
            </p:nvSpPr>
            <p:spPr bwMode="auto">
              <a:xfrm>
                <a:off x="222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3</a:t>
                </a:r>
              </a:p>
            </p:txBody>
          </p:sp>
          <p:sp>
            <p:nvSpPr>
              <p:cNvPr id="38" name="Text Box 21"/>
              <p:cNvSpPr txBox="1">
                <a:spLocks noChangeArrowheads="1"/>
              </p:cNvSpPr>
              <p:nvPr/>
            </p:nvSpPr>
            <p:spPr bwMode="auto">
              <a:xfrm>
                <a:off x="2739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4</a:t>
                </a:r>
              </a:p>
            </p:txBody>
          </p:sp>
          <p:sp>
            <p:nvSpPr>
              <p:cNvPr id="39" name="Text Box 22"/>
              <p:cNvSpPr txBox="1">
                <a:spLocks noChangeArrowheads="1"/>
              </p:cNvSpPr>
              <p:nvPr/>
            </p:nvSpPr>
            <p:spPr bwMode="auto">
              <a:xfrm>
                <a:off x="324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5</a:t>
                </a:r>
              </a:p>
            </p:txBody>
          </p:sp>
          <p:sp>
            <p:nvSpPr>
              <p:cNvPr id="40" name="Text Box 23"/>
              <p:cNvSpPr txBox="1">
                <a:spLocks noChangeArrowheads="1"/>
              </p:cNvSpPr>
              <p:nvPr/>
            </p:nvSpPr>
            <p:spPr bwMode="auto">
              <a:xfrm>
                <a:off x="376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6</a:t>
                </a:r>
              </a:p>
            </p:txBody>
          </p:sp>
          <p:sp>
            <p:nvSpPr>
              <p:cNvPr id="41" name="Text Box 24"/>
              <p:cNvSpPr txBox="1">
                <a:spLocks noChangeArrowheads="1"/>
              </p:cNvSpPr>
              <p:nvPr/>
            </p:nvSpPr>
            <p:spPr bwMode="auto">
              <a:xfrm>
                <a:off x="4291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7</a:t>
                </a:r>
              </a:p>
            </p:txBody>
          </p:sp>
          <p:sp>
            <p:nvSpPr>
              <p:cNvPr id="42" name="Text Box 25"/>
              <p:cNvSpPr txBox="1">
                <a:spLocks noChangeArrowheads="1"/>
              </p:cNvSpPr>
              <p:nvPr/>
            </p:nvSpPr>
            <p:spPr bwMode="auto">
              <a:xfrm>
                <a:off x="478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8</a:t>
                </a:r>
              </a:p>
            </p:txBody>
          </p:sp>
          <p:sp>
            <p:nvSpPr>
              <p:cNvPr id="43" name="Line 26"/>
              <p:cNvSpPr>
                <a:spLocks noChangeShapeType="1"/>
              </p:cNvSpPr>
              <p:nvPr/>
            </p:nvSpPr>
            <p:spPr bwMode="auto">
              <a:xfrm>
                <a:off x="1296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316" y="581"/>
              <a:ext cx="475" cy="3191"/>
              <a:chOff x="301" y="621"/>
              <a:chExt cx="475" cy="3191"/>
            </a:xfrm>
          </p:grpSpPr>
          <p:sp>
            <p:nvSpPr>
              <p:cNvPr id="15" name="Line 28"/>
              <p:cNvSpPr>
                <a:spLocks noChangeShapeType="1"/>
              </p:cNvSpPr>
              <p:nvPr/>
            </p:nvSpPr>
            <p:spPr bwMode="auto">
              <a:xfrm>
                <a:off x="687" y="2890"/>
                <a:ext cx="8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6" name="Line 29"/>
              <p:cNvSpPr>
                <a:spLocks noChangeShapeType="1"/>
              </p:cNvSpPr>
              <p:nvPr/>
            </p:nvSpPr>
            <p:spPr bwMode="auto">
              <a:xfrm>
                <a:off x="684" y="2182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7" name="Line 30"/>
              <p:cNvSpPr>
                <a:spLocks noChangeShapeType="1"/>
              </p:cNvSpPr>
              <p:nvPr/>
            </p:nvSpPr>
            <p:spPr bwMode="auto">
              <a:xfrm>
                <a:off x="684" y="146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8" name="Line 31"/>
              <p:cNvSpPr>
                <a:spLocks noChangeShapeType="1"/>
              </p:cNvSpPr>
              <p:nvPr/>
            </p:nvSpPr>
            <p:spPr bwMode="auto">
              <a:xfrm>
                <a:off x="684" y="74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9" name="Line 32"/>
              <p:cNvSpPr>
                <a:spLocks noChangeShapeType="1"/>
              </p:cNvSpPr>
              <p:nvPr/>
            </p:nvSpPr>
            <p:spPr bwMode="auto">
              <a:xfrm>
                <a:off x="776" y="741"/>
                <a:ext cx="0" cy="28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0" name="Text Box 33"/>
              <p:cNvSpPr txBox="1">
                <a:spLocks noChangeArrowheads="1"/>
              </p:cNvSpPr>
              <p:nvPr/>
            </p:nvSpPr>
            <p:spPr bwMode="auto">
              <a:xfrm>
                <a:off x="301" y="621"/>
                <a:ext cx="38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100</a:t>
                </a:r>
              </a:p>
            </p:txBody>
          </p:sp>
          <p:sp>
            <p:nvSpPr>
              <p:cNvPr id="21" name="Text Box 34"/>
              <p:cNvSpPr txBox="1">
                <a:spLocks noChangeArrowheads="1"/>
              </p:cNvSpPr>
              <p:nvPr/>
            </p:nvSpPr>
            <p:spPr bwMode="auto">
              <a:xfrm>
                <a:off x="369" y="1339"/>
                <a:ext cx="350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75</a:t>
                </a:r>
              </a:p>
            </p:txBody>
          </p:sp>
          <p:sp>
            <p:nvSpPr>
              <p:cNvPr id="22" name="Text Box 35"/>
              <p:cNvSpPr txBox="1">
                <a:spLocks noChangeArrowheads="1"/>
              </p:cNvSpPr>
              <p:nvPr/>
            </p:nvSpPr>
            <p:spPr bwMode="auto">
              <a:xfrm>
                <a:off x="378" y="2061"/>
                <a:ext cx="332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50</a:t>
                </a:r>
              </a:p>
            </p:txBody>
          </p:sp>
          <p:sp>
            <p:nvSpPr>
              <p:cNvPr id="23" name="Text Box 36"/>
              <p:cNvSpPr txBox="1">
                <a:spLocks noChangeArrowheads="1"/>
              </p:cNvSpPr>
              <p:nvPr/>
            </p:nvSpPr>
            <p:spPr bwMode="auto">
              <a:xfrm>
                <a:off x="386" y="2760"/>
                <a:ext cx="325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25</a:t>
                </a:r>
              </a:p>
            </p:txBody>
          </p:sp>
          <p:sp>
            <p:nvSpPr>
              <p:cNvPr id="24" name="Text Box 37"/>
              <p:cNvSpPr txBox="1">
                <a:spLocks noChangeArrowheads="1"/>
              </p:cNvSpPr>
              <p:nvPr/>
            </p:nvSpPr>
            <p:spPr bwMode="auto">
              <a:xfrm>
                <a:off x="492" y="3507"/>
                <a:ext cx="159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0</a:t>
                </a:r>
              </a:p>
            </p:txBody>
          </p:sp>
          <p:sp>
            <p:nvSpPr>
              <p:cNvPr id="25" name="Line 38"/>
              <p:cNvSpPr>
                <a:spLocks noChangeShapeType="1"/>
              </p:cNvSpPr>
              <p:nvPr/>
            </p:nvSpPr>
            <p:spPr bwMode="auto">
              <a:xfrm>
                <a:off x="774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781" y="783"/>
              <a:ext cx="4389" cy="2596"/>
              <a:chOff x="766" y="823"/>
              <a:chExt cx="4389" cy="2596"/>
            </a:xfrm>
          </p:grpSpPr>
          <p:sp>
            <p:nvSpPr>
              <p:cNvPr id="13" name="Freeform 40"/>
              <p:cNvSpPr>
                <a:spLocks/>
              </p:cNvSpPr>
              <p:nvPr/>
            </p:nvSpPr>
            <p:spPr bwMode="auto">
              <a:xfrm>
                <a:off x="799" y="823"/>
                <a:ext cx="4356" cy="2596"/>
              </a:xfrm>
              <a:custGeom>
                <a:avLst/>
                <a:gdLst>
                  <a:gd name="T0" fmla="*/ 0 w 4901"/>
                  <a:gd name="T1" fmla="*/ 0 h 2596"/>
                  <a:gd name="T2" fmla="*/ 228 w 4901"/>
                  <a:gd name="T3" fmla="*/ 36 h 2596"/>
                  <a:gd name="T4" fmla="*/ 395 w 4901"/>
                  <a:gd name="T5" fmla="*/ 155 h 2596"/>
                  <a:gd name="T6" fmla="*/ 508 w 4901"/>
                  <a:gd name="T7" fmla="*/ 329 h 2596"/>
                  <a:gd name="T8" fmla="*/ 691 w 4901"/>
                  <a:gd name="T9" fmla="*/ 832 h 2596"/>
                  <a:gd name="T10" fmla="*/ 799 w 4901"/>
                  <a:gd name="T11" fmla="*/ 1225 h 2596"/>
                  <a:gd name="T12" fmla="*/ 936 w 4901"/>
                  <a:gd name="T13" fmla="*/ 1572 h 2596"/>
                  <a:gd name="T14" fmla="*/ 1124 w 4901"/>
                  <a:gd name="T15" fmla="*/ 1947 h 2596"/>
                  <a:gd name="T16" fmla="*/ 1312 w 4901"/>
                  <a:gd name="T17" fmla="*/ 2176 h 2596"/>
                  <a:gd name="T18" fmla="*/ 1530 w 4901"/>
                  <a:gd name="T19" fmla="*/ 2386 h 2596"/>
                  <a:gd name="T20" fmla="*/ 1770 w 4901"/>
                  <a:gd name="T21" fmla="*/ 2514 h 2596"/>
                  <a:gd name="T22" fmla="*/ 2009 w 4901"/>
                  <a:gd name="T23" fmla="*/ 2578 h 2596"/>
                  <a:gd name="T24" fmla="*/ 2334 w 4901"/>
                  <a:gd name="T25" fmla="*/ 2587 h 2596"/>
                  <a:gd name="T26" fmla="*/ 3058 w 4901"/>
                  <a:gd name="T27" fmla="*/ 2596 h 25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01"/>
                  <a:gd name="T43" fmla="*/ 0 h 2596"/>
                  <a:gd name="T44" fmla="*/ 4901 w 4901"/>
                  <a:gd name="T45" fmla="*/ 2596 h 25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01" h="2596">
                    <a:moveTo>
                      <a:pt x="0" y="0"/>
                    </a:moveTo>
                    <a:cubicBezTo>
                      <a:pt x="130" y="5"/>
                      <a:pt x="261" y="10"/>
                      <a:pt x="366" y="36"/>
                    </a:cubicBezTo>
                    <a:cubicBezTo>
                      <a:pt x="471" y="62"/>
                      <a:pt x="556" y="106"/>
                      <a:pt x="631" y="155"/>
                    </a:cubicBezTo>
                    <a:cubicBezTo>
                      <a:pt x="706" y="204"/>
                      <a:pt x="735" y="216"/>
                      <a:pt x="814" y="329"/>
                    </a:cubicBezTo>
                    <a:cubicBezTo>
                      <a:pt x="893" y="442"/>
                      <a:pt x="1029" y="683"/>
                      <a:pt x="1107" y="832"/>
                    </a:cubicBezTo>
                    <a:cubicBezTo>
                      <a:pt x="1185" y="981"/>
                      <a:pt x="1215" y="1102"/>
                      <a:pt x="1280" y="1225"/>
                    </a:cubicBezTo>
                    <a:cubicBezTo>
                      <a:pt x="1345" y="1348"/>
                      <a:pt x="1413" y="1452"/>
                      <a:pt x="1500" y="1572"/>
                    </a:cubicBezTo>
                    <a:cubicBezTo>
                      <a:pt x="1587" y="1692"/>
                      <a:pt x="1701" y="1846"/>
                      <a:pt x="1801" y="1947"/>
                    </a:cubicBezTo>
                    <a:cubicBezTo>
                      <a:pt x="1901" y="2048"/>
                      <a:pt x="1995" y="2103"/>
                      <a:pt x="2103" y="2176"/>
                    </a:cubicBezTo>
                    <a:cubicBezTo>
                      <a:pt x="2211" y="2249"/>
                      <a:pt x="2329" y="2330"/>
                      <a:pt x="2451" y="2386"/>
                    </a:cubicBezTo>
                    <a:cubicBezTo>
                      <a:pt x="2573" y="2442"/>
                      <a:pt x="2707" y="2482"/>
                      <a:pt x="2835" y="2514"/>
                    </a:cubicBezTo>
                    <a:cubicBezTo>
                      <a:pt x="2963" y="2546"/>
                      <a:pt x="3068" y="2566"/>
                      <a:pt x="3219" y="2578"/>
                    </a:cubicBezTo>
                    <a:cubicBezTo>
                      <a:pt x="3370" y="2590"/>
                      <a:pt x="3460" y="2584"/>
                      <a:pt x="3740" y="2587"/>
                    </a:cubicBezTo>
                    <a:cubicBezTo>
                      <a:pt x="4020" y="2590"/>
                      <a:pt x="4714" y="2595"/>
                      <a:pt x="4901" y="2596"/>
                    </a:cubicBezTo>
                  </a:path>
                </a:pathLst>
              </a:custGeom>
              <a:noFill/>
              <a:ln w="5715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4" name="Text Box 41"/>
              <p:cNvSpPr txBox="1">
                <a:spLocks noChangeArrowheads="1"/>
              </p:cNvSpPr>
              <p:nvPr/>
            </p:nvSpPr>
            <p:spPr bwMode="auto">
              <a:xfrm>
                <a:off x="766" y="2360"/>
                <a:ext cx="1542" cy="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dirty="0">
                    <a:solidFill>
                      <a:srgbClr val="FF3300"/>
                    </a:solidFill>
                  </a:rPr>
                  <a:t>Primární stabilita (původní kost)</a:t>
                </a:r>
                <a:endParaRPr lang="en-US" dirty="0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805" y="1145"/>
              <a:ext cx="4373" cy="2344"/>
              <a:chOff x="889" y="1185"/>
              <a:chExt cx="4919" cy="2344"/>
            </a:xfrm>
          </p:grpSpPr>
          <p:sp>
            <p:nvSpPr>
              <p:cNvPr id="11" name="Freeform 43"/>
              <p:cNvSpPr>
                <a:spLocks/>
              </p:cNvSpPr>
              <p:nvPr/>
            </p:nvSpPr>
            <p:spPr bwMode="auto">
              <a:xfrm>
                <a:off x="889" y="1185"/>
                <a:ext cx="4919" cy="2344"/>
              </a:xfrm>
              <a:custGeom>
                <a:avLst/>
                <a:gdLst>
                  <a:gd name="T0" fmla="*/ 0 w 4919"/>
                  <a:gd name="T1" fmla="*/ 2344 h 2344"/>
                  <a:gd name="T2" fmla="*/ 576 w 4919"/>
                  <a:gd name="T3" fmla="*/ 2216 h 2344"/>
                  <a:gd name="T4" fmla="*/ 1052 w 4919"/>
                  <a:gd name="T5" fmla="*/ 2024 h 2344"/>
                  <a:gd name="T6" fmla="*/ 1362 w 4919"/>
                  <a:gd name="T7" fmla="*/ 1805 h 2344"/>
                  <a:gd name="T8" fmla="*/ 1518 w 4919"/>
                  <a:gd name="T9" fmla="*/ 1549 h 2344"/>
                  <a:gd name="T10" fmla="*/ 1682 w 4919"/>
                  <a:gd name="T11" fmla="*/ 1137 h 2344"/>
                  <a:gd name="T12" fmla="*/ 1911 w 4919"/>
                  <a:gd name="T13" fmla="*/ 781 h 2344"/>
                  <a:gd name="T14" fmla="*/ 2204 w 4919"/>
                  <a:gd name="T15" fmla="*/ 534 h 2344"/>
                  <a:gd name="T16" fmla="*/ 2524 w 4919"/>
                  <a:gd name="T17" fmla="*/ 324 h 2344"/>
                  <a:gd name="T18" fmla="*/ 2844 w 4919"/>
                  <a:gd name="T19" fmla="*/ 186 h 2344"/>
                  <a:gd name="T20" fmla="*/ 3136 w 4919"/>
                  <a:gd name="T21" fmla="*/ 95 h 2344"/>
                  <a:gd name="T22" fmla="*/ 3438 w 4919"/>
                  <a:gd name="T23" fmla="*/ 31 h 2344"/>
                  <a:gd name="T24" fmla="*/ 3666 w 4919"/>
                  <a:gd name="T25" fmla="*/ 4 h 2344"/>
                  <a:gd name="T26" fmla="*/ 4919 w 4919"/>
                  <a:gd name="T27" fmla="*/ 4 h 23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19"/>
                  <a:gd name="T43" fmla="*/ 0 h 2344"/>
                  <a:gd name="T44" fmla="*/ 4919 w 4919"/>
                  <a:gd name="T45" fmla="*/ 2344 h 234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19" h="2344">
                    <a:moveTo>
                      <a:pt x="0" y="2344"/>
                    </a:moveTo>
                    <a:cubicBezTo>
                      <a:pt x="200" y="2306"/>
                      <a:pt x="401" y="2269"/>
                      <a:pt x="576" y="2216"/>
                    </a:cubicBezTo>
                    <a:cubicBezTo>
                      <a:pt x="751" y="2163"/>
                      <a:pt x="921" y="2092"/>
                      <a:pt x="1052" y="2024"/>
                    </a:cubicBezTo>
                    <a:cubicBezTo>
                      <a:pt x="1183" y="1956"/>
                      <a:pt x="1284" y="1884"/>
                      <a:pt x="1362" y="1805"/>
                    </a:cubicBezTo>
                    <a:cubicBezTo>
                      <a:pt x="1440" y="1726"/>
                      <a:pt x="1465" y="1660"/>
                      <a:pt x="1518" y="1549"/>
                    </a:cubicBezTo>
                    <a:cubicBezTo>
                      <a:pt x="1571" y="1438"/>
                      <a:pt x="1616" y="1265"/>
                      <a:pt x="1682" y="1137"/>
                    </a:cubicBezTo>
                    <a:cubicBezTo>
                      <a:pt x="1748" y="1009"/>
                      <a:pt x="1824" y="881"/>
                      <a:pt x="1911" y="781"/>
                    </a:cubicBezTo>
                    <a:cubicBezTo>
                      <a:pt x="1998" y="681"/>
                      <a:pt x="2102" y="610"/>
                      <a:pt x="2204" y="534"/>
                    </a:cubicBezTo>
                    <a:cubicBezTo>
                      <a:pt x="2306" y="458"/>
                      <a:pt x="2417" y="382"/>
                      <a:pt x="2524" y="324"/>
                    </a:cubicBezTo>
                    <a:cubicBezTo>
                      <a:pt x="2631" y="266"/>
                      <a:pt x="2742" y="224"/>
                      <a:pt x="2844" y="186"/>
                    </a:cubicBezTo>
                    <a:cubicBezTo>
                      <a:pt x="2946" y="148"/>
                      <a:pt x="3037" y="121"/>
                      <a:pt x="3136" y="95"/>
                    </a:cubicBezTo>
                    <a:cubicBezTo>
                      <a:pt x="3235" y="69"/>
                      <a:pt x="3350" y="46"/>
                      <a:pt x="3438" y="31"/>
                    </a:cubicBezTo>
                    <a:cubicBezTo>
                      <a:pt x="3526" y="16"/>
                      <a:pt x="3419" y="8"/>
                      <a:pt x="3666" y="4"/>
                    </a:cubicBezTo>
                    <a:cubicBezTo>
                      <a:pt x="3913" y="0"/>
                      <a:pt x="4709" y="4"/>
                      <a:pt x="4919" y="4"/>
                    </a:cubicBezTo>
                  </a:path>
                </a:pathLst>
              </a:custGeom>
              <a:noFill/>
              <a:ln w="57150" cap="flat" cmpd="sng">
                <a:solidFill>
                  <a:srgbClr val="0A823C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2" name="Text Box 44"/>
              <p:cNvSpPr txBox="1">
                <a:spLocks noChangeArrowheads="1"/>
              </p:cNvSpPr>
              <p:nvPr/>
            </p:nvSpPr>
            <p:spPr bwMode="auto">
              <a:xfrm>
                <a:off x="2801" y="1929"/>
                <a:ext cx="2359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dirty="0">
                    <a:solidFill>
                      <a:srgbClr val="0A823C"/>
                    </a:solidFill>
                  </a:rPr>
                  <a:t>Sekundární stabilita (nová kost)</a:t>
                </a:r>
                <a:endParaRPr lang="en-US" dirty="0">
                  <a:solidFill>
                    <a:srgbClr val="0A823C"/>
                  </a:solidFill>
                </a:endParaRPr>
              </a:p>
            </p:txBody>
          </p:sp>
        </p:grpSp>
      </p:grpSp>
      <p:cxnSp>
        <p:nvCxnSpPr>
          <p:cNvPr id="3" name="Přímá spojnice se šipkou 2"/>
          <p:cNvCxnSpPr/>
          <p:nvPr/>
        </p:nvCxnSpPr>
        <p:spPr>
          <a:xfrm>
            <a:off x="3763398" y="801940"/>
            <a:ext cx="0" cy="403268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78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13563" y="631905"/>
            <a:ext cx="8500860" cy="5139298"/>
            <a:chOff x="74" y="581"/>
            <a:chExt cx="5333" cy="3627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2214" y="3881"/>
              <a:ext cx="163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50" dirty="0"/>
                <a:t>Čas (týdny)</a:t>
              </a:r>
              <a:endParaRPr lang="en-US" sz="1650" dirty="0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 rot="16199643">
              <a:off x="-1138" y="2044"/>
              <a:ext cx="271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50" dirty="0"/>
                <a:t>Kontakt s kostí (%)</a:t>
              </a:r>
              <a:endParaRPr lang="en-US" sz="1650" dirty="0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701" y="3587"/>
              <a:ext cx="4706" cy="362"/>
              <a:chOff x="686" y="3627"/>
              <a:chExt cx="4706" cy="362"/>
            </a:xfrm>
          </p:grpSpPr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>
                <a:off x="687" y="3630"/>
                <a:ext cx="470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7" name="Line 10"/>
              <p:cNvSpPr>
                <a:spLocks noChangeShapeType="1"/>
              </p:cNvSpPr>
              <p:nvPr/>
            </p:nvSpPr>
            <p:spPr bwMode="auto">
              <a:xfrm>
                <a:off x="179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8" name="Line 11"/>
              <p:cNvSpPr>
                <a:spLocks noChangeShapeType="1"/>
              </p:cNvSpPr>
              <p:nvPr/>
            </p:nvSpPr>
            <p:spPr bwMode="auto">
              <a:xfrm>
                <a:off x="231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9" name="Line 12"/>
              <p:cNvSpPr>
                <a:spLocks noChangeShapeType="1"/>
              </p:cNvSpPr>
              <p:nvPr/>
            </p:nvSpPr>
            <p:spPr bwMode="auto">
              <a:xfrm>
                <a:off x="283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0" name="Line 13"/>
              <p:cNvSpPr>
                <a:spLocks noChangeShapeType="1"/>
              </p:cNvSpPr>
              <p:nvPr/>
            </p:nvSpPr>
            <p:spPr bwMode="auto">
              <a:xfrm>
                <a:off x="3336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1" name="Line 14"/>
              <p:cNvSpPr>
                <a:spLocks noChangeShapeType="1"/>
              </p:cNvSpPr>
              <p:nvPr/>
            </p:nvSpPr>
            <p:spPr bwMode="auto">
              <a:xfrm>
                <a:off x="3853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2" name="Line 15"/>
              <p:cNvSpPr>
                <a:spLocks noChangeShapeType="1"/>
              </p:cNvSpPr>
              <p:nvPr/>
            </p:nvSpPr>
            <p:spPr bwMode="auto">
              <a:xfrm>
                <a:off x="4371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487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686" y="3684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 dirty="0"/>
                  <a:t>0</a:t>
                </a:r>
              </a:p>
            </p:txBody>
          </p:sp>
          <p:sp>
            <p:nvSpPr>
              <p:cNvPr id="35" name="Text Box 18"/>
              <p:cNvSpPr txBox="1">
                <a:spLocks noChangeArrowheads="1"/>
              </p:cNvSpPr>
              <p:nvPr/>
            </p:nvSpPr>
            <p:spPr bwMode="auto">
              <a:xfrm>
                <a:off x="120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 dirty="0"/>
                  <a:t>1</a:t>
                </a:r>
              </a:p>
            </p:txBody>
          </p:sp>
          <p:sp>
            <p:nvSpPr>
              <p:cNvPr id="36" name="Text Box 19"/>
              <p:cNvSpPr txBox="1">
                <a:spLocks noChangeArrowheads="1"/>
              </p:cNvSpPr>
              <p:nvPr/>
            </p:nvSpPr>
            <p:spPr bwMode="auto">
              <a:xfrm>
                <a:off x="170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2</a:t>
                </a:r>
              </a:p>
            </p:txBody>
          </p:sp>
          <p:sp>
            <p:nvSpPr>
              <p:cNvPr id="37" name="Text Box 20"/>
              <p:cNvSpPr txBox="1">
                <a:spLocks noChangeArrowheads="1"/>
              </p:cNvSpPr>
              <p:nvPr/>
            </p:nvSpPr>
            <p:spPr bwMode="auto">
              <a:xfrm>
                <a:off x="222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3</a:t>
                </a:r>
              </a:p>
            </p:txBody>
          </p:sp>
          <p:sp>
            <p:nvSpPr>
              <p:cNvPr id="38" name="Text Box 21"/>
              <p:cNvSpPr txBox="1">
                <a:spLocks noChangeArrowheads="1"/>
              </p:cNvSpPr>
              <p:nvPr/>
            </p:nvSpPr>
            <p:spPr bwMode="auto">
              <a:xfrm>
                <a:off x="2739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4</a:t>
                </a:r>
              </a:p>
            </p:txBody>
          </p:sp>
          <p:sp>
            <p:nvSpPr>
              <p:cNvPr id="39" name="Text Box 22"/>
              <p:cNvSpPr txBox="1">
                <a:spLocks noChangeArrowheads="1"/>
              </p:cNvSpPr>
              <p:nvPr/>
            </p:nvSpPr>
            <p:spPr bwMode="auto">
              <a:xfrm>
                <a:off x="324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5</a:t>
                </a:r>
              </a:p>
            </p:txBody>
          </p:sp>
          <p:sp>
            <p:nvSpPr>
              <p:cNvPr id="40" name="Text Box 23"/>
              <p:cNvSpPr txBox="1">
                <a:spLocks noChangeArrowheads="1"/>
              </p:cNvSpPr>
              <p:nvPr/>
            </p:nvSpPr>
            <p:spPr bwMode="auto">
              <a:xfrm>
                <a:off x="376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6</a:t>
                </a:r>
              </a:p>
            </p:txBody>
          </p:sp>
          <p:sp>
            <p:nvSpPr>
              <p:cNvPr id="41" name="Text Box 24"/>
              <p:cNvSpPr txBox="1">
                <a:spLocks noChangeArrowheads="1"/>
              </p:cNvSpPr>
              <p:nvPr/>
            </p:nvSpPr>
            <p:spPr bwMode="auto">
              <a:xfrm>
                <a:off x="4291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7</a:t>
                </a:r>
              </a:p>
            </p:txBody>
          </p:sp>
          <p:sp>
            <p:nvSpPr>
              <p:cNvPr id="42" name="Text Box 25"/>
              <p:cNvSpPr txBox="1">
                <a:spLocks noChangeArrowheads="1"/>
              </p:cNvSpPr>
              <p:nvPr/>
            </p:nvSpPr>
            <p:spPr bwMode="auto">
              <a:xfrm>
                <a:off x="478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8</a:t>
                </a:r>
              </a:p>
            </p:txBody>
          </p:sp>
          <p:sp>
            <p:nvSpPr>
              <p:cNvPr id="43" name="Line 26"/>
              <p:cNvSpPr>
                <a:spLocks noChangeShapeType="1"/>
              </p:cNvSpPr>
              <p:nvPr/>
            </p:nvSpPr>
            <p:spPr bwMode="auto">
              <a:xfrm>
                <a:off x="1296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316" y="581"/>
              <a:ext cx="475" cy="3191"/>
              <a:chOff x="301" y="621"/>
              <a:chExt cx="475" cy="3191"/>
            </a:xfrm>
          </p:grpSpPr>
          <p:sp>
            <p:nvSpPr>
              <p:cNvPr id="15" name="Line 28"/>
              <p:cNvSpPr>
                <a:spLocks noChangeShapeType="1"/>
              </p:cNvSpPr>
              <p:nvPr/>
            </p:nvSpPr>
            <p:spPr bwMode="auto">
              <a:xfrm>
                <a:off x="687" y="2890"/>
                <a:ext cx="8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6" name="Line 29"/>
              <p:cNvSpPr>
                <a:spLocks noChangeShapeType="1"/>
              </p:cNvSpPr>
              <p:nvPr/>
            </p:nvSpPr>
            <p:spPr bwMode="auto">
              <a:xfrm>
                <a:off x="684" y="2182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7" name="Line 30"/>
              <p:cNvSpPr>
                <a:spLocks noChangeShapeType="1"/>
              </p:cNvSpPr>
              <p:nvPr/>
            </p:nvSpPr>
            <p:spPr bwMode="auto">
              <a:xfrm>
                <a:off x="684" y="146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8" name="Line 31"/>
              <p:cNvSpPr>
                <a:spLocks noChangeShapeType="1"/>
              </p:cNvSpPr>
              <p:nvPr/>
            </p:nvSpPr>
            <p:spPr bwMode="auto">
              <a:xfrm>
                <a:off x="684" y="74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9" name="Line 32"/>
              <p:cNvSpPr>
                <a:spLocks noChangeShapeType="1"/>
              </p:cNvSpPr>
              <p:nvPr/>
            </p:nvSpPr>
            <p:spPr bwMode="auto">
              <a:xfrm>
                <a:off x="776" y="741"/>
                <a:ext cx="0" cy="28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0" name="Text Box 33"/>
              <p:cNvSpPr txBox="1">
                <a:spLocks noChangeArrowheads="1"/>
              </p:cNvSpPr>
              <p:nvPr/>
            </p:nvSpPr>
            <p:spPr bwMode="auto">
              <a:xfrm>
                <a:off x="301" y="621"/>
                <a:ext cx="38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100</a:t>
                </a:r>
              </a:p>
            </p:txBody>
          </p:sp>
          <p:sp>
            <p:nvSpPr>
              <p:cNvPr id="21" name="Text Box 34"/>
              <p:cNvSpPr txBox="1">
                <a:spLocks noChangeArrowheads="1"/>
              </p:cNvSpPr>
              <p:nvPr/>
            </p:nvSpPr>
            <p:spPr bwMode="auto">
              <a:xfrm>
                <a:off x="369" y="1339"/>
                <a:ext cx="350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75</a:t>
                </a:r>
              </a:p>
            </p:txBody>
          </p:sp>
          <p:sp>
            <p:nvSpPr>
              <p:cNvPr id="22" name="Text Box 35"/>
              <p:cNvSpPr txBox="1">
                <a:spLocks noChangeArrowheads="1"/>
              </p:cNvSpPr>
              <p:nvPr/>
            </p:nvSpPr>
            <p:spPr bwMode="auto">
              <a:xfrm>
                <a:off x="378" y="2061"/>
                <a:ext cx="332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50</a:t>
                </a:r>
              </a:p>
            </p:txBody>
          </p:sp>
          <p:sp>
            <p:nvSpPr>
              <p:cNvPr id="23" name="Text Box 36"/>
              <p:cNvSpPr txBox="1">
                <a:spLocks noChangeArrowheads="1"/>
              </p:cNvSpPr>
              <p:nvPr/>
            </p:nvSpPr>
            <p:spPr bwMode="auto">
              <a:xfrm>
                <a:off x="386" y="2760"/>
                <a:ext cx="325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25</a:t>
                </a:r>
              </a:p>
            </p:txBody>
          </p:sp>
          <p:sp>
            <p:nvSpPr>
              <p:cNvPr id="24" name="Text Box 37"/>
              <p:cNvSpPr txBox="1">
                <a:spLocks noChangeArrowheads="1"/>
              </p:cNvSpPr>
              <p:nvPr/>
            </p:nvSpPr>
            <p:spPr bwMode="auto">
              <a:xfrm>
                <a:off x="492" y="3507"/>
                <a:ext cx="159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0</a:t>
                </a:r>
              </a:p>
            </p:txBody>
          </p:sp>
          <p:sp>
            <p:nvSpPr>
              <p:cNvPr id="25" name="Line 38"/>
              <p:cNvSpPr>
                <a:spLocks noChangeShapeType="1"/>
              </p:cNvSpPr>
              <p:nvPr/>
            </p:nvSpPr>
            <p:spPr bwMode="auto">
              <a:xfrm>
                <a:off x="774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781" y="783"/>
              <a:ext cx="4389" cy="2596"/>
              <a:chOff x="766" y="823"/>
              <a:chExt cx="4389" cy="2596"/>
            </a:xfrm>
          </p:grpSpPr>
          <p:sp>
            <p:nvSpPr>
              <p:cNvPr id="13" name="Freeform 40"/>
              <p:cNvSpPr>
                <a:spLocks/>
              </p:cNvSpPr>
              <p:nvPr/>
            </p:nvSpPr>
            <p:spPr bwMode="auto">
              <a:xfrm>
                <a:off x="799" y="823"/>
                <a:ext cx="4356" cy="2596"/>
              </a:xfrm>
              <a:custGeom>
                <a:avLst/>
                <a:gdLst>
                  <a:gd name="T0" fmla="*/ 0 w 4901"/>
                  <a:gd name="T1" fmla="*/ 0 h 2596"/>
                  <a:gd name="T2" fmla="*/ 228 w 4901"/>
                  <a:gd name="T3" fmla="*/ 36 h 2596"/>
                  <a:gd name="T4" fmla="*/ 395 w 4901"/>
                  <a:gd name="T5" fmla="*/ 155 h 2596"/>
                  <a:gd name="T6" fmla="*/ 508 w 4901"/>
                  <a:gd name="T7" fmla="*/ 329 h 2596"/>
                  <a:gd name="T8" fmla="*/ 691 w 4901"/>
                  <a:gd name="T9" fmla="*/ 832 h 2596"/>
                  <a:gd name="T10" fmla="*/ 799 w 4901"/>
                  <a:gd name="T11" fmla="*/ 1225 h 2596"/>
                  <a:gd name="T12" fmla="*/ 936 w 4901"/>
                  <a:gd name="T13" fmla="*/ 1572 h 2596"/>
                  <a:gd name="T14" fmla="*/ 1124 w 4901"/>
                  <a:gd name="T15" fmla="*/ 1947 h 2596"/>
                  <a:gd name="T16" fmla="*/ 1312 w 4901"/>
                  <a:gd name="T17" fmla="*/ 2176 h 2596"/>
                  <a:gd name="T18" fmla="*/ 1530 w 4901"/>
                  <a:gd name="T19" fmla="*/ 2386 h 2596"/>
                  <a:gd name="T20" fmla="*/ 1770 w 4901"/>
                  <a:gd name="T21" fmla="*/ 2514 h 2596"/>
                  <a:gd name="T22" fmla="*/ 2009 w 4901"/>
                  <a:gd name="T23" fmla="*/ 2578 h 2596"/>
                  <a:gd name="T24" fmla="*/ 2334 w 4901"/>
                  <a:gd name="T25" fmla="*/ 2587 h 2596"/>
                  <a:gd name="T26" fmla="*/ 3058 w 4901"/>
                  <a:gd name="T27" fmla="*/ 2596 h 25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01"/>
                  <a:gd name="T43" fmla="*/ 0 h 2596"/>
                  <a:gd name="T44" fmla="*/ 4901 w 4901"/>
                  <a:gd name="T45" fmla="*/ 2596 h 25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01" h="2596">
                    <a:moveTo>
                      <a:pt x="0" y="0"/>
                    </a:moveTo>
                    <a:cubicBezTo>
                      <a:pt x="130" y="5"/>
                      <a:pt x="261" y="10"/>
                      <a:pt x="366" y="36"/>
                    </a:cubicBezTo>
                    <a:cubicBezTo>
                      <a:pt x="471" y="62"/>
                      <a:pt x="556" y="106"/>
                      <a:pt x="631" y="155"/>
                    </a:cubicBezTo>
                    <a:cubicBezTo>
                      <a:pt x="706" y="204"/>
                      <a:pt x="735" y="216"/>
                      <a:pt x="814" y="329"/>
                    </a:cubicBezTo>
                    <a:cubicBezTo>
                      <a:pt x="893" y="442"/>
                      <a:pt x="1029" y="683"/>
                      <a:pt x="1107" y="832"/>
                    </a:cubicBezTo>
                    <a:cubicBezTo>
                      <a:pt x="1185" y="981"/>
                      <a:pt x="1215" y="1102"/>
                      <a:pt x="1280" y="1225"/>
                    </a:cubicBezTo>
                    <a:cubicBezTo>
                      <a:pt x="1345" y="1348"/>
                      <a:pt x="1413" y="1452"/>
                      <a:pt x="1500" y="1572"/>
                    </a:cubicBezTo>
                    <a:cubicBezTo>
                      <a:pt x="1587" y="1692"/>
                      <a:pt x="1701" y="1846"/>
                      <a:pt x="1801" y="1947"/>
                    </a:cubicBezTo>
                    <a:cubicBezTo>
                      <a:pt x="1901" y="2048"/>
                      <a:pt x="1995" y="2103"/>
                      <a:pt x="2103" y="2176"/>
                    </a:cubicBezTo>
                    <a:cubicBezTo>
                      <a:pt x="2211" y="2249"/>
                      <a:pt x="2329" y="2330"/>
                      <a:pt x="2451" y="2386"/>
                    </a:cubicBezTo>
                    <a:cubicBezTo>
                      <a:pt x="2573" y="2442"/>
                      <a:pt x="2707" y="2482"/>
                      <a:pt x="2835" y="2514"/>
                    </a:cubicBezTo>
                    <a:cubicBezTo>
                      <a:pt x="2963" y="2546"/>
                      <a:pt x="3068" y="2566"/>
                      <a:pt x="3219" y="2578"/>
                    </a:cubicBezTo>
                    <a:cubicBezTo>
                      <a:pt x="3370" y="2590"/>
                      <a:pt x="3460" y="2584"/>
                      <a:pt x="3740" y="2587"/>
                    </a:cubicBezTo>
                    <a:cubicBezTo>
                      <a:pt x="4020" y="2590"/>
                      <a:pt x="4714" y="2595"/>
                      <a:pt x="4901" y="2596"/>
                    </a:cubicBezTo>
                  </a:path>
                </a:pathLst>
              </a:custGeom>
              <a:noFill/>
              <a:ln w="5715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4" name="Text Box 41"/>
              <p:cNvSpPr txBox="1">
                <a:spLocks noChangeArrowheads="1"/>
              </p:cNvSpPr>
              <p:nvPr/>
            </p:nvSpPr>
            <p:spPr bwMode="auto">
              <a:xfrm>
                <a:off x="766" y="2360"/>
                <a:ext cx="1542" cy="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dirty="0">
                    <a:solidFill>
                      <a:srgbClr val="FF3300"/>
                    </a:solidFill>
                  </a:rPr>
                  <a:t>Primární stabilita (původní kost)</a:t>
                </a:r>
                <a:endParaRPr lang="en-US" dirty="0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805" y="1145"/>
              <a:ext cx="4373" cy="2344"/>
              <a:chOff x="889" y="1185"/>
              <a:chExt cx="4919" cy="2344"/>
            </a:xfrm>
          </p:grpSpPr>
          <p:sp>
            <p:nvSpPr>
              <p:cNvPr id="11" name="Freeform 43"/>
              <p:cNvSpPr>
                <a:spLocks/>
              </p:cNvSpPr>
              <p:nvPr/>
            </p:nvSpPr>
            <p:spPr bwMode="auto">
              <a:xfrm>
                <a:off x="889" y="1185"/>
                <a:ext cx="4919" cy="2344"/>
              </a:xfrm>
              <a:custGeom>
                <a:avLst/>
                <a:gdLst>
                  <a:gd name="T0" fmla="*/ 0 w 4919"/>
                  <a:gd name="T1" fmla="*/ 2344 h 2344"/>
                  <a:gd name="T2" fmla="*/ 576 w 4919"/>
                  <a:gd name="T3" fmla="*/ 2216 h 2344"/>
                  <a:gd name="T4" fmla="*/ 1052 w 4919"/>
                  <a:gd name="T5" fmla="*/ 2024 h 2344"/>
                  <a:gd name="T6" fmla="*/ 1362 w 4919"/>
                  <a:gd name="T7" fmla="*/ 1805 h 2344"/>
                  <a:gd name="T8" fmla="*/ 1518 w 4919"/>
                  <a:gd name="T9" fmla="*/ 1549 h 2344"/>
                  <a:gd name="T10" fmla="*/ 1682 w 4919"/>
                  <a:gd name="T11" fmla="*/ 1137 h 2344"/>
                  <a:gd name="T12" fmla="*/ 1911 w 4919"/>
                  <a:gd name="T13" fmla="*/ 781 h 2344"/>
                  <a:gd name="T14" fmla="*/ 2204 w 4919"/>
                  <a:gd name="T15" fmla="*/ 534 h 2344"/>
                  <a:gd name="T16" fmla="*/ 2524 w 4919"/>
                  <a:gd name="T17" fmla="*/ 324 h 2344"/>
                  <a:gd name="T18" fmla="*/ 2844 w 4919"/>
                  <a:gd name="T19" fmla="*/ 186 h 2344"/>
                  <a:gd name="T20" fmla="*/ 3136 w 4919"/>
                  <a:gd name="T21" fmla="*/ 95 h 2344"/>
                  <a:gd name="T22" fmla="*/ 3438 w 4919"/>
                  <a:gd name="T23" fmla="*/ 31 h 2344"/>
                  <a:gd name="T24" fmla="*/ 3666 w 4919"/>
                  <a:gd name="T25" fmla="*/ 4 h 2344"/>
                  <a:gd name="T26" fmla="*/ 4919 w 4919"/>
                  <a:gd name="T27" fmla="*/ 4 h 23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19"/>
                  <a:gd name="T43" fmla="*/ 0 h 2344"/>
                  <a:gd name="T44" fmla="*/ 4919 w 4919"/>
                  <a:gd name="T45" fmla="*/ 2344 h 234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19" h="2344">
                    <a:moveTo>
                      <a:pt x="0" y="2344"/>
                    </a:moveTo>
                    <a:cubicBezTo>
                      <a:pt x="200" y="2306"/>
                      <a:pt x="401" y="2269"/>
                      <a:pt x="576" y="2216"/>
                    </a:cubicBezTo>
                    <a:cubicBezTo>
                      <a:pt x="751" y="2163"/>
                      <a:pt x="921" y="2092"/>
                      <a:pt x="1052" y="2024"/>
                    </a:cubicBezTo>
                    <a:cubicBezTo>
                      <a:pt x="1183" y="1956"/>
                      <a:pt x="1284" y="1884"/>
                      <a:pt x="1362" y="1805"/>
                    </a:cubicBezTo>
                    <a:cubicBezTo>
                      <a:pt x="1440" y="1726"/>
                      <a:pt x="1465" y="1660"/>
                      <a:pt x="1518" y="1549"/>
                    </a:cubicBezTo>
                    <a:cubicBezTo>
                      <a:pt x="1571" y="1438"/>
                      <a:pt x="1616" y="1265"/>
                      <a:pt x="1682" y="1137"/>
                    </a:cubicBezTo>
                    <a:cubicBezTo>
                      <a:pt x="1748" y="1009"/>
                      <a:pt x="1824" y="881"/>
                      <a:pt x="1911" y="781"/>
                    </a:cubicBezTo>
                    <a:cubicBezTo>
                      <a:pt x="1998" y="681"/>
                      <a:pt x="2102" y="610"/>
                      <a:pt x="2204" y="534"/>
                    </a:cubicBezTo>
                    <a:cubicBezTo>
                      <a:pt x="2306" y="458"/>
                      <a:pt x="2417" y="382"/>
                      <a:pt x="2524" y="324"/>
                    </a:cubicBezTo>
                    <a:cubicBezTo>
                      <a:pt x="2631" y="266"/>
                      <a:pt x="2742" y="224"/>
                      <a:pt x="2844" y="186"/>
                    </a:cubicBezTo>
                    <a:cubicBezTo>
                      <a:pt x="2946" y="148"/>
                      <a:pt x="3037" y="121"/>
                      <a:pt x="3136" y="95"/>
                    </a:cubicBezTo>
                    <a:cubicBezTo>
                      <a:pt x="3235" y="69"/>
                      <a:pt x="3350" y="46"/>
                      <a:pt x="3438" y="31"/>
                    </a:cubicBezTo>
                    <a:cubicBezTo>
                      <a:pt x="3526" y="16"/>
                      <a:pt x="3419" y="8"/>
                      <a:pt x="3666" y="4"/>
                    </a:cubicBezTo>
                    <a:cubicBezTo>
                      <a:pt x="3913" y="0"/>
                      <a:pt x="4709" y="4"/>
                      <a:pt x="4919" y="4"/>
                    </a:cubicBezTo>
                  </a:path>
                </a:pathLst>
              </a:custGeom>
              <a:noFill/>
              <a:ln w="57150" cap="flat" cmpd="sng">
                <a:solidFill>
                  <a:srgbClr val="0A823C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2" name="Text Box 44"/>
              <p:cNvSpPr txBox="1">
                <a:spLocks noChangeArrowheads="1"/>
              </p:cNvSpPr>
              <p:nvPr/>
            </p:nvSpPr>
            <p:spPr bwMode="auto">
              <a:xfrm>
                <a:off x="2801" y="1929"/>
                <a:ext cx="2359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dirty="0">
                    <a:solidFill>
                      <a:srgbClr val="0A823C"/>
                    </a:solidFill>
                  </a:rPr>
                  <a:t>Sekundární stabilita (nová kost)</a:t>
                </a:r>
                <a:endParaRPr lang="en-US" dirty="0">
                  <a:solidFill>
                    <a:srgbClr val="0A823C"/>
                  </a:solidFill>
                </a:endParaRPr>
              </a:p>
            </p:txBody>
          </p:sp>
        </p:grpSp>
      </p:grpSp>
      <p:cxnSp>
        <p:nvCxnSpPr>
          <p:cNvPr id="3" name="Přímá spojnice se šipkou 2"/>
          <p:cNvCxnSpPr/>
          <p:nvPr/>
        </p:nvCxnSpPr>
        <p:spPr>
          <a:xfrm>
            <a:off x="3763398" y="801940"/>
            <a:ext cx="0" cy="4032680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>
            <a:off x="7263549" y="803200"/>
            <a:ext cx="0" cy="4032680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841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implantátů</a:t>
            </a:r>
          </a:p>
        </p:txBody>
      </p:sp>
      <p:sp>
        <p:nvSpPr>
          <p:cNvPr id="7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2746648" cy="1828800"/>
          </a:xfrm>
        </p:spPr>
        <p:txBody>
          <a:bodyPr/>
          <a:lstStyle/>
          <a:p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  <a:p>
            <a:pPr lvl="1"/>
            <a:r>
              <a:rPr lang="cs-CZ" dirty="0"/>
              <a:t>Lepší hygiena</a:t>
            </a:r>
          </a:p>
          <a:p>
            <a:r>
              <a:rPr lang="cs-CZ" dirty="0"/>
              <a:t>Bone </a:t>
            </a:r>
            <a:r>
              <a:rPr lang="cs-CZ" dirty="0" err="1"/>
              <a:t>level</a:t>
            </a:r>
            <a:endParaRPr lang="cs-CZ" dirty="0"/>
          </a:p>
          <a:p>
            <a:pPr lvl="1"/>
            <a:r>
              <a:rPr lang="cs-CZ" dirty="0"/>
              <a:t>Lepší estetika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04" y="1340768"/>
            <a:ext cx="1924050" cy="52565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01" y="2708920"/>
            <a:ext cx="1416224" cy="388843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7" y="3756868"/>
            <a:ext cx="34544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84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48680"/>
            <a:ext cx="6720749" cy="288032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40" y="2852936"/>
            <a:ext cx="7282284" cy="3879905"/>
          </a:xfrm>
        </p:spPr>
      </p:pic>
    </p:spTree>
    <p:extLst>
      <p:ext uri="{BB962C8B-B14F-4D97-AF65-F5344CB8AC3E}">
        <p14:creationId xmlns:p14="http://schemas.microsoft.com/office/powerpoint/2010/main" val="3418863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chlamberger.pl/wp-content/uploads/2011/02/prrrrr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66713"/>
            <a:ext cx="758190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12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Ztráta jednoho zubu</a:t>
            </a:r>
          </a:p>
          <a:p>
            <a:r>
              <a:rPr lang="cs-CZ" dirty="0"/>
              <a:t>Zkrácený zubní oblouk</a:t>
            </a:r>
          </a:p>
          <a:p>
            <a:r>
              <a:rPr lang="cs-CZ" dirty="0"/>
              <a:t>Mezera po více zubech</a:t>
            </a:r>
          </a:p>
          <a:p>
            <a:r>
              <a:rPr lang="cs-CZ" dirty="0"/>
              <a:t>Bezzubá čelist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</a:t>
            </a:r>
          </a:p>
        </p:txBody>
      </p:sp>
    </p:spTree>
    <p:extLst>
      <p:ext uri="{BB962C8B-B14F-4D97-AF65-F5344CB8AC3E}">
        <p14:creationId xmlns:p14="http://schemas.microsoft.com/office/powerpoint/2010/main" val="2471435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u="none" strike="noStrike" baseline="0" dirty="0">
                <a:latin typeface="Calibri Light" panose="020F0302020204030204" pitchFamily="34" charset="0"/>
              </a:rPr>
              <a:t>Plánování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593130"/>
            <a:ext cx="7886700" cy="484537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Přání pacienta</a:t>
            </a:r>
          </a:p>
          <a:p>
            <a:r>
              <a:rPr lang="cs-CZ" dirty="0"/>
              <a:t>Případné KI</a:t>
            </a:r>
          </a:p>
          <a:p>
            <a:r>
              <a:rPr lang="cs-CZ" dirty="0"/>
              <a:t>Úroveň dentální hygieny</a:t>
            </a:r>
          </a:p>
          <a:p>
            <a:r>
              <a:rPr lang="cs-CZ" dirty="0"/>
              <a:t>Zhodnocení přítomných zubů</a:t>
            </a:r>
          </a:p>
          <a:p>
            <a:pPr lvl="1"/>
            <a:r>
              <a:rPr lang="cs-CZ" dirty="0"/>
              <a:t>Biologický faktor</a:t>
            </a:r>
          </a:p>
          <a:p>
            <a:pPr lvl="1"/>
            <a:r>
              <a:rPr lang="cs-CZ" dirty="0" err="1"/>
              <a:t>Sanovatelnost</a:t>
            </a:r>
            <a:endParaRPr lang="cs-CZ" dirty="0"/>
          </a:p>
          <a:p>
            <a:pPr lvl="1"/>
            <a:r>
              <a:rPr lang="cs-CZ" dirty="0" err="1"/>
              <a:t>Prognoźa</a:t>
            </a:r>
            <a:endParaRPr lang="cs-CZ" dirty="0"/>
          </a:p>
          <a:p>
            <a:r>
              <a:rPr lang="cs-CZ" dirty="0"/>
              <a:t>Stav měkkých tkání</a:t>
            </a:r>
          </a:p>
          <a:p>
            <a:r>
              <a:rPr lang="cs-CZ" dirty="0"/>
              <a:t>Estetika</a:t>
            </a:r>
          </a:p>
          <a:p>
            <a:pPr lvl="1"/>
            <a:r>
              <a:rPr lang="cs-CZ" dirty="0"/>
              <a:t>Frontální / laterální úsek</a:t>
            </a:r>
          </a:p>
          <a:p>
            <a:pPr lvl="1"/>
            <a:r>
              <a:rPr lang="cs-CZ" dirty="0"/>
              <a:t>Linie úsměvu</a:t>
            </a:r>
          </a:p>
          <a:p>
            <a:pPr lvl="1"/>
            <a:r>
              <a:rPr lang="cs-CZ" dirty="0"/>
              <a:t>Biotyp gingivy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232" y="4586075"/>
            <a:ext cx="2260854" cy="169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75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Léčebný plána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62721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§ 31 odst. 1 písm. a) zákona č. 372/2011 sb., o zdravotních službách</a:t>
            </a:r>
          </a:p>
          <a:p>
            <a:pPr lvl="1" algn="just"/>
            <a:r>
              <a:rPr lang="cs-CZ" dirty="0"/>
              <a:t>Poskytovatel je povinen zajistit, aby byl pacient srozumitelným způsobem v dostatečném rozsahu informován o svém zdravotním stavu a o navrženém individuálním léčebném postupu a všech jeho změnách</a:t>
            </a:r>
          </a:p>
          <a:p>
            <a:pPr algn="just"/>
            <a:r>
              <a:rPr lang="cs-CZ" dirty="0"/>
              <a:t>§ 45 odst. 2 písm. a) zákona č. 372/2011 sb., o zdravotních službách</a:t>
            </a:r>
          </a:p>
          <a:p>
            <a:pPr lvl="1" algn="just"/>
            <a:r>
              <a:rPr lang="cs-CZ" dirty="0"/>
              <a:t>Poskytovatel je povinen informovat pacienta o ceně poskytovaných zdravotních služeb nehrazených nebo částečně hrazených z veřejného zdravotního pojištění, a to před jejich poskytnutím, a vystavit účet za uhrazené zdravotní služby,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1848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Zhodnocení přítomných zubů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536570"/>
            <a:ext cx="7886700" cy="372358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Prognóza</a:t>
            </a:r>
          </a:p>
          <a:p>
            <a:pPr lvl="1"/>
            <a:r>
              <a:rPr lang="cs-CZ" dirty="0"/>
              <a:t>Implantáty 94% po 10-ti letech</a:t>
            </a:r>
            <a:r>
              <a:rPr lang="cs-CZ" baseline="30000" dirty="0"/>
              <a:t>1)</a:t>
            </a:r>
          </a:p>
          <a:p>
            <a:pPr lvl="1"/>
            <a:r>
              <a:rPr lang="cs-CZ" dirty="0"/>
              <a:t>Primární </a:t>
            </a:r>
            <a:r>
              <a:rPr lang="cs-CZ" dirty="0" err="1"/>
              <a:t>endodoncie</a:t>
            </a:r>
            <a:r>
              <a:rPr lang="cs-CZ" dirty="0"/>
              <a:t> 94% po 8-mi letech</a:t>
            </a:r>
            <a:r>
              <a:rPr lang="cs-CZ" baseline="30000" dirty="0"/>
              <a:t>2)</a:t>
            </a:r>
            <a:endParaRPr lang="cs-CZ" dirty="0"/>
          </a:p>
          <a:p>
            <a:pPr lvl="1"/>
            <a:r>
              <a:rPr lang="cs-CZ" dirty="0" err="1"/>
              <a:t>Reendodoncie</a:t>
            </a:r>
            <a:r>
              <a:rPr lang="cs-CZ" dirty="0"/>
              <a:t> max. 84%</a:t>
            </a:r>
            <a:r>
              <a:rPr lang="cs-CZ" baseline="30000" dirty="0"/>
              <a:t>2,3)</a:t>
            </a:r>
          </a:p>
          <a:p>
            <a:pPr lvl="2"/>
            <a:r>
              <a:rPr lang="cs-CZ" dirty="0"/>
              <a:t>Dobrá prognóza u nedoplnění a zalomeného nástroje</a:t>
            </a:r>
          </a:p>
          <a:p>
            <a:r>
              <a:rPr lang="cs-CZ" dirty="0"/>
              <a:t>Periodontální postižení</a:t>
            </a:r>
          </a:p>
          <a:p>
            <a:pPr lvl="1"/>
            <a:r>
              <a:rPr lang="cs-CZ" dirty="0" err="1"/>
              <a:t>Furkace</a:t>
            </a:r>
            <a:endParaRPr lang="cs-CZ" dirty="0"/>
          </a:p>
          <a:p>
            <a:pPr lvl="1"/>
            <a:r>
              <a:rPr lang="cs-CZ" dirty="0"/>
              <a:t>Ztráta </a:t>
            </a:r>
            <a:r>
              <a:rPr lang="cs-CZ" dirty="0" err="1"/>
              <a:t>attachmentu</a:t>
            </a:r>
            <a:endParaRPr lang="cs-CZ" dirty="0"/>
          </a:p>
          <a:p>
            <a:pPr marL="457200" lvl="1" indent="0" algn="ctr">
              <a:buNone/>
            </a:pPr>
            <a:r>
              <a:rPr lang="cs-CZ" dirty="0"/>
              <a:t>	% ztráty kosti/věk &lt; 0,5 =&gt; použitelný pilíř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62527" y="5236775"/>
            <a:ext cx="8613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cs-CZ" sz="1200" dirty="0"/>
              <a:t>PJETURSSON, </a:t>
            </a:r>
            <a:r>
              <a:rPr lang="cs-CZ" sz="1200" dirty="0" err="1"/>
              <a:t>Bjarni</a:t>
            </a:r>
            <a:r>
              <a:rPr lang="cs-CZ" sz="1200" dirty="0"/>
              <a:t> E., Daniel THOMA, Ronald JUNG, Marcel ZWAHLEN a ZEMBIC. 2012. </a:t>
            </a:r>
            <a:r>
              <a:rPr lang="cs-CZ" sz="1200" b="1" dirty="0"/>
              <a:t>A </a:t>
            </a:r>
            <a:r>
              <a:rPr lang="cs-CZ" sz="1200" b="1" dirty="0" err="1"/>
              <a:t>systematic</a:t>
            </a:r>
            <a:r>
              <a:rPr lang="cs-CZ" sz="1200" b="1" dirty="0"/>
              <a:t> </a:t>
            </a:r>
            <a:r>
              <a:rPr lang="cs-CZ" sz="1200" b="1" dirty="0" err="1"/>
              <a:t>review</a:t>
            </a:r>
            <a:r>
              <a:rPr lang="cs-CZ" sz="1200" b="1" dirty="0"/>
              <a:t> </a:t>
            </a:r>
            <a:r>
              <a:rPr lang="cs-CZ" sz="1200" b="1" dirty="0" err="1"/>
              <a:t>of</a:t>
            </a:r>
            <a:r>
              <a:rPr lang="cs-CZ" sz="1200" b="1" dirty="0"/>
              <a:t> </a:t>
            </a:r>
            <a:r>
              <a:rPr lang="cs-CZ" sz="1200" b="1" dirty="0" err="1"/>
              <a:t>the</a:t>
            </a:r>
            <a:r>
              <a:rPr lang="cs-CZ" sz="1200" b="1" dirty="0"/>
              <a:t> </a:t>
            </a:r>
            <a:r>
              <a:rPr lang="cs-CZ" sz="1200" b="1" dirty="0" err="1"/>
              <a:t>survival</a:t>
            </a:r>
            <a:r>
              <a:rPr lang="cs-CZ" sz="1200" b="1" dirty="0"/>
              <a:t> and </a:t>
            </a:r>
            <a:r>
              <a:rPr lang="cs-CZ" sz="1200" b="1" dirty="0" err="1"/>
              <a:t>complication</a:t>
            </a:r>
            <a:r>
              <a:rPr lang="cs-CZ" sz="1200" b="1" dirty="0"/>
              <a:t> </a:t>
            </a:r>
            <a:r>
              <a:rPr lang="cs-CZ" sz="1200" b="1" dirty="0" err="1"/>
              <a:t>rates</a:t>
            </a:r>
            <a:r>
              <a:rPr lang="cs-CZ" sz="1200" b="1" dirty="0"/>
              <a:t> </a:t>
            </a:r>
            <a:r>
              <a:rPr lang="cs-CZ" sz="1200" b="1" dirty="0" err="1"/>
              <a:t>of</a:t>
            </a:r>
            <a:r>
              <a:rPr lang="cs-CZ" sz="1200" b="1" dirty="0"/>
              <a:t> </a:t>
            </a:r>
            <a:r>
              <a:rPr lang="cs-CZ" sz="1200" b="1" dirty="0" err="1"/>
              <a:t>implant-supported</a:t>
            </a:r>
            <a:r>
              <a:rPr lang="cs-CZ" sz="1200" b="1" dirty="0"/>
              <a:t> </a:t>
            </a:r>
            <a:r>
              <a:rPr lang="cs-CZ" sz="1200" b="1" dirty="0" err="1"/>
              <a:t>fixed</a:t>
            </a:r>
            <a:r>
              <a:rPr lang="cs-CZ" sz="1200" b="1" dirty="0"/>
              <a:t> </a:t>
            </a:r>
            <a:r>
              <a:rPr lang="cs-CZ" sz="1200" b="1" dirty="0" err="1"/>
              <a:t>dental</a:t>
            </a:r>
            <a:r>
              <a:rPr lang="cs-CZ" sz="1200" b="1" dirty="0"/>
              <a:t> </a:t>
            </a:r>
            <a:r>
              <a:rPr lang="cs-CZ" sz="1200" b="1" dirty="0" err="1"/>
              <a:t>prostheses</a:t>
            </a:r>
            <a:r>
              <a:rPr lang="cs-CZ" sz="1200" b="1" dirty="0"/>
              <a:t> (</a:t>
            </a:r>
            <a:r>
              <a:rPr lang="cs-CZ" sz="1200" b="1" dirty="0" err="1"/>
              <a:t>FDPs</a:t>
            </a:r>
            <a:r>
              <a:rPr lang="cs-CZ" sz="1200" b="1" dirty="0"/>
              <a:t>) </a:t>
            </a:r>
            <a:r>
              <a:rPr lang="cs-CZ" sz="1200" b="1" dirty="0" err="1"/>
              <a:t>after</a:t>
            </a:r>
            <a:r>
              <a:rPr lang="cs-CZ" sz="1200" b="1" dirty="0"/>
              <a:t> a </a:t>
            </a:r>
            <a:r>
              <a:rPr lang="cs-CZ" sz="1200" b="1" dirty="0" err="1"/>
              <a:t>mean</a:t>
            </a:r>
            <a:r>
              <a:rPr lang="cs-CZ" sz="1200" b="1" dirty="0"/>
              <a:t> </a:t>
            </a:r>
            <a:r>
              <a:rPr lang="cs-CZ" sz="1200" b="1" dirty="0" err="1"/>
              <a:t>observation</a:t>
            </a:r>
            <a:r>
              <a:rPr lang="cs-CZ" sz="1200" b="1" dirty="0"/>
              <a:t> period </a:t>
            </a:r>
            <a:r>
              <a:rPr lang="cs-CZ" sz="1200" b="1" dirty="0" err="1"/>
              <a:t>of</a:t>
            </a:r>
            <a:r>
              <a:rPr lang="cs-CZ" sz="1200" b="1" dirty="0"/>
              <a:t> </a:t>
            </a:r>
            <a:r>
              <a:rPr lang="cs-CZ" sz="1200" b="1" dirty="0" err="1"/>
              <a:t>at</a:t>
            </a:r>
            <a:r>
              <a:rPr lang="cs-CZ" sz="1200" b="1" dirty="0"/>
              <a:t> least 5 </a:t>
            </a:r>
            <a:r>
              <a:rPr lang="cs-CZ" sz="1200" b="1" dirty="0" err="1"/>
              <a:t>years</a:t>
            </a:r>
            <a:r>
              <a:rPr lang="cs-CZ" sz="1200" dirty="0"/>
              <a:t>. </a:t>
            </a:r>
            <a:r>
              <a:rPr lang="cs-CZ" sz="1200" i="1" dirty="0" err="1"/>
              <a:t>Clinical</a:t>
            </a:r>
            <a:r>
              <a:rPr lang="cs-CZ" sz="1200" i="1" dirty="0"/>
              <a:t> Oral </a:t>
            </a:r>
            <a:r>
              <a:rPr lang="cs-CZ" sz="1200" i="1" dirty="0" err="1"/>
              <a:t>Implants</a:t>
            </a:r>
            <a:r>
              <a:rPr lang="cs-CZ" sz="1200" i="1" dirty="0"/>
              <a:t> </a:t>
            </a:r>
            <a:r>
              <a:rPr lang="cs-CZ" sz="1200" i="1" dirty="0" err="1"/>
              <a:t>Research</a:t>
            </a:r>
            <a:r>
              <a:rPr lang="cs-CZ" sz="1200" dirty="0"/>
              <a:t>. 23(6). DOI: 10.1111/j.1600-0501.2012.02546.x. ISSN 09057161.</a:t>
            </a:r>
          </a:p>
          <a:p>
            <a:pPr marL="228600" indent="-228600">
              <a:buAutoNum type="arabicParenR"/>
            </a:pPr>
            <a:r>
              <a:rPr lang="cs-CZ" sz="1200" dirty="0"/>
              <a:t>IMURA, </a:t>
            </a:r>
            <a:r>
              <a:rPr lang="cs-CZ" sz="1200" dirty="0" err="1"/>
              <a:t>Noboru</a:t>
            </a:r>
            <a:r>
              <a:rPr lang="cs-CZ" sz="1200" dirty="0"/>
              <a:t>, </a:t>
            </a:r>
            <a:r>
              <a:rPr lang="cs-CZ" sz="1200" dirty="0" err="1"/>
              <a:t>Ericka</a:t>
            </a:r>
            <a:r>
              <a:rPr lang="cs-CZ" sz="1200" dirty="0"/>
              <a:t> T. PINHEIRO a Brenda P.F.A. GOMES. 2007. </a:t>
            </a:r>
            <a:r>
              <a:rPr lang="cs-CZ" sz="1200" b="1" dirty="0" err="1"/>
              <a:t>The</a:t>
            </a:r>
            <a:r>
              <a:rPr lang="cs-CZ" sz="1200" b="1" dirty="0"/>
              <a:t> </a:t>
            </a:r>
            <a:r>
              <a:rPr lang="cs-CZ" sz="1200" b="1" dirty="0" err="1"/>
              <a:t>Outcome</a:t>
            </a:r>
            <a:r>
              <a:rPr lang="cs-CZ" sz="1200" b="1" dirty="0"/>
              <a:t> </a:t>
            </a:r>
            <a:r>
              <a:rPr lang="cs-CZ" sz="1200" b="1" dirty="0" err="1"/>
              <a:t>of</a:t>
            </a:r>
            <a:r>
              <a:rPr lang="cs-CZ" sz="1200" b="1" dirty="0"/>
              <a:t> </a:t>
            </a:r>
            <a:r>
              <a:rPr lang="cs-CZ" sz="1200" b="1" dirty="0" err="1"/>
              <a:t>Endodontic</a:t>
            </a:r>
            <a:r>
              <a:rPr lang="cs-CZ" sz="1200" b="1" dirty="0"/>
              <a:t> </a:t>
            </a:r>
            <a:r>
              <a:rPr lang="cs-CZ" sz="1200" b="1" dirty="0" err="1"/>
              <a:t>Treatment</a:t>
            </a:r>
            <a:r>
              <a:rPr lang="cs-CZ" sz="1200" b="1" dirty="0"/>
              <a:t>: A </a:t>
            </a:r>
            <a:r>
              <a:rPr lang="cs-CZ" sz="1200" b="1" dirty="0" err="1"/>
              <a:t>Retrospective</a:t>
            </a:r>
            <a:r>
              <a:rPr lang="cs-CZ" sz="1200" b="1" dirty="0"/>
              <a:t> Study </a:t>
            </a:r>
            <a:r>
              <a:rPr lang="cs-CZ" sz="1200" b="1" dirty="0" err="1"/>
              <a:t>of</a:t>
            </a:r>
            <a:r>
              <a:rPr lang="cs-CZ" sz="1200" b="1" dirty="0"/>
              <a:t> 2000 </a:t>
            </a:r>
            <a:r>
              <a:rPr lang="cs-CZ" sz="1200" b="1" dirty="0" err="1"/>
              <a:t>Cases</a:t>
            </a:r>
            <a:r>
              <a:rPr lang="cs-CZ" sz="1200" b="1" dirty="0"/>
              <a:t> </a:t>
            </a:r>
            <a:r>
              <a:rPr lang="cs-CZ" sz="1200" b="1" dirty="0" err="1"/>
              <a:t>Performed</a:t>
            </a:r>
            <a:r>
              <a:rPr lang="cs-CZ" sz="1200" b="1" dirty="0"/>
              <a:t> by a </a:t>
            </a:r>
            <a:r>
              <a:rPr lang="cs-CZ" sz="1200" b="1" dirty="0" err="1"/>
              <a:t>Specialist</a:t>
            </a:r>
            <a:r>
              <a:rPr lang="cs-CZ" sz="1200" dirty="0"/>
              <a:t>. </a:t>
            </a:r>
            <a:r>
              <a:rPr lang="cs-CZ" sz="1200" i="1" dirty="0" err="1"/>
              <a:t>Journal</a:t>
            </a:r>
            <a:r>
              <a:rPr lang="cs-CZ" sz="1200" i="1" dirty="0"/>
              <a:t> </a:t>
            </a:r>
            <a:r>
              <a:rPr lang="cs-CZ" sz="1200" i="1" dirty="0" err="1"/>
              <a:t>of</a:t>
            </a:r>
            <a:r>
              <a:rPr lang="cs-CZ" sz="1200" i="1" dirty="0"/>
              <a:t> </a:t>
            </a:r>
            <a:r>
              <a:rPr lang="cs-CZ" sz="1200" i="1" dirty="0" err="1"/>
              <a:t>Endodontics</a:t>
            </a:r>
            <a:r>
              <a:rPr lang="cs-CZ" sz="1200" dirty="0"/>
              <a:t>. </a:t>
            </a:r>
            <a:r>
              <a:rPr lang="cs-CZ" sz="1200" b="1" dirty="0"/>
              <a:t>33</a:t>
            </a:r>
            <a:r>
              <a:rPr lang="cs-CZ" sz="1200" dirty="0"/>
              <a:t>(11). DOI: 10.1016/j.joen.2007.07.018. ISSN 00992399</a:t>
            </a:r>
          </a:p>
          <a:p>
            <a:pPr marL="228600" indent="-228600">
              <a:buAutoNum type="arabicParenR"/>
            </a:pPr>
            <a:r>
              <a:rPr lang="cs-CZ" sz="1200" dirty="0"/>
              <a:t>TORABINEJAD, </a:t>
            </a:r>
            <a:r>
              <a:rPr lang="cs-CZ" sz="1200" dirty="0" err="1"/>
              <a:t>Mahmoud</a:t>
            </a:r>
            <a:r>
              <a:rPr lang="cs-CZ" sz="1200" dirty="0"/>
              <a:t>, Robert CORR, Robert HANDYSIDES a </a:t>
            </a:r>
            <a:r>
              <a:rPr lang="cs-CZ" sz="1200" dirty="0" err="1"/>
              <a:t>Shahrokh</a:t>
            </a:r>
            <a:r>
              <a:rPr lang="cs-CZ" sz="1200" dirty="0"/>
              <a:t> SHABAHANG. 2009. </a:t>
            </a:r>
            <a:r>
              <a:rPr lang="cs-CZ" sz="1200" b="1" dirty="0" err="1"/>
              <a:t>Outcomes</a:t>
            </a:r>
            <a:r>
              <a:rPr lang="cs-CZ" sz="1200" b="1" dirty="0"/>
              <a:t> </a:t>
            </a:r>
            <a:r>
              <a:rPr lang="cs-CZ" sz="1200" b="1" dirty="0" err="1"/>
              <a:t>of</a:t>
            </a:r>
            <a:r>
              <a:rPr lang="cs-CZ" sz="1200" b="1" dirty="0"/>
              <a:t> </a:t>
            </a:r>
            <a:r>
              <a:rPr lang="cs-CZ" sz="1200" b="1" dirty="0" err="1"/>
              <a:t>Nonsurgical</a:t>
            </a:r>
            <a:r>
              <a:rPr lang="cs-CZ" sz="1200" b="1" dirty="0"/>
              <a:t> </a:t>
            </a:r>
            <a:r>
              <a:rPr lang="cs-CZ" sz="1200" b="1" dirty="0" err="1"/>
              <a:t>Retreatment</a:t>
            </a:r>
            <a:r>
              <a:rPr lang="cs-CZ" sz="1200" b="1" dirty="0"/>
              <a:t> and </a:t>
            </a:r>
            <a:r>
              <a:rPr lang="cs-CZ" sz="1200" b="1" dirty="0" err="1"/>
              <a:t>Endodontic</a:t>
            </a:r>
            <a:r>
              <a:rPr lang="cs-CZ" sz="1200" b="1" dirty="0"/>
              <a:t> </a:t>
            </a:r>
            <a:r>
              <a:rPr lang="cs-CZ" sz="1200" b="1" dirty="0" err="1"/>
              <a:t>Surgery</a:t>
            </a:r>
            <a:r>
              <a:rPr lang="cs-CZ" sz="1200" b="1" dirty="0"/>
              <a:t>: A </a:t>
            </a:r>
            <a:r>
              <a:rPr lang="cs-CZ" sz="1200" b="1" dirty="0" err="1"/>
              <a:t>Systematic</a:t>
            </a:r>
            <a:r>
              <a:rPr lang="cs-CZ" sz="1200" b="1" dirty="0"/>
              <a:t> </a:t>
            </a:r>
            <a:r>
              <a:rPr lang="cs-CZ" sz="1200" b="1" dirty="0" err="1"/>
              <a:t>Review</a:t>
            </a:r>
            <a:r>
              <a:rPr lang="cs-CZ" sz="1200" b="1" dirty="0"/>
              <a:t>. </a:t>
            </a:r>
            <a:r>
              <a:rPr lang="cs-CZ" sz="1200" i="1" dirty="0" err="1"/>
              <a:t>Journal</a:t>
            </a:r>
            <a:r>
              <a:rPr lang="cs-CZ" sz="1200" i="1" dirty="0"/>
              <a:t> </a:t>
            </a:r>
            <a:r>
              <a:rPr lang="cs-CZ" sz="1200" i="1" dirty="0" err="1"/>
              <a:t>of</a:t>
            </a:r>
            <a:r>
              <a:rPr lang="cs-CZ" sz="1200" i="1" dirty="0"/>
              <a:t> </a:t>
            </a:r>
            <a:r>
              <a:rPr lang="cs-CZ" sz="1200" i="1" dirty="0" err="1"/>
              <a:t>Endodontics</a:t>
            </a:r>
            <a:r>
              <a:rPr lang="cs-CZ" sz="1200" dirty="0"/>
              <a:t>. </a:t>
            </a:r>
            <a:r>
              <a:rPr lang="cs-CZ" sz="1200" b="1" dirty="0"/>
              <a:t>35</a:t>
            </a:r>
            <a:r>
              <a:rPr lang="cs-CZ" sz="1200" dirty="0"/>
              <a:t>(7): 930-937. DOI: 10.1016/j.joen.2009.04.023. ISSN 00992399</a:t>
            </a:r>
          </a:p>
        </p:txBody>
      </p:sp>
    </p:spTree>
    <p:extLst>
      <p:ext uri="{BB962C8B-B14F-4D97-AF65-F5344CB8AC3E}">
        <p14:creationId xmlns:p14="http://schemas.microsoft.com/office/powerpoint/2010/main" val="1567328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</a:t>
            </a:r>
            <a:r>
              <a:rPr lang="cs-CZ" dirty="0" err="1"/>
              <a:t>implantologie</a:t>
            </a:r>
            <a:endParaRPr lang="cs-CZ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628650" y="2022582"/>
            <a:ext cx="7886700" cy="3263504"/>
          </a:xfrm>
        </p:spPr>
        <p:txBody>
          <a:bodyPr/>
          <a:lstStyle/>
          <a:p>
            <a:r>
              <a:rPr lang="cs-CZ" dirty="0"/>
              <a:t>Aplikace biokompatibilních materiálů do kosti čelistí a výroba náhrad zubů</a:t>
            </a:r>
          </a:p>
          <a:p>
            <a:r>
              <a:rPr lang="cs-CZ" dirty="0"/>
              <a:t>Implantát = </a:t>
            </a:r>
            <a:r>
              <a:rPr lang="cs-CZ" dirty="0" err="1"/>
              <a:t>fixtura</a:t>
            </a:r>
            <a:r>
              <a:rPr lang="cs-CZ" dirty="0"/>
              <a:t> + </a:t>
            </a:r>
            <a:r>
              <a:rPr lang="cs-CZ" dirty="0" err="1"/>
              <a:t>abutment</a:t>
            </a:r>
            <a:r>
              <a:rPr lang="cs-CZ" dirty="0"/>
              <a:t> + </a:t>
            </a:r>
            <a:r>
              <a:rPr lang="cs-CZ" dirty="0" err="1"/>
              <a:t>suprakonstrukce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719" y="3514045"/>
            <a:ext cx="3724276" cy="308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53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41" t="8130" r="4428" b="11710"/>
          <a:stretch/>
        </p:blipFill>
        <p:spPr>
          <a:xfrm>
            <a:off x="3583" y="1340768"/>
            <a:ext cx="9140417" cy="4248472"/>
          </a:xfrm>
        </p:spPr>
      </p:pic>
      <p:sp>
        <p:nvSpPr>
          <p:cNvPr id="2" name="TextovéPole 1"/>
          <p:cNvSpPr txBox="1"/>
          <p:nvPr/>
        </p:nvSpPr>
        <p:spPr>
          <a:xfrm>
            <a:off x="5220072" y="587727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Muž 51 let</a:t>
            </a:r>
          </a:p>
          <a:p>
            <a:pPr algn="r"/>
            <a:r>
              <a:rPr lang="cs-CZ" dirty="0" err="1"/>
              <a:t>Difůzní</a:t>
            </a:r>
            <a:r>
              <a:rPr lang="cs-CZ" dirty="0"/>
              <a:t> </a:t>
            </a:r>
            <a:r>
              <a:rPr lang="cs-CZ" dirty="0" err="1"/>
              <a:t>parodontitis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4602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587727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47 – karies </a:t>
            </a:r>
            <a:r>
              <a:rPr lang="cs-CZ" dirty="0" err="1"/>
              <a:t>profunda</a:t>
            </a:r>
            <a:r>
              <a:rPr lang="cs-CZ" dirty="0"/>
              <a:t>, </a:t>
            </a:r>
            <a:r>
              <a:rPr lang="cs-CZ" dirty="0" err="1"/>
              <a:t>furkační</a:t>
            </a:r>
            <a:r>
              <a:rPr lang="cs-CZ" dirty="0"/>
              <a:t> postižení F3, ztráta </a:t>
            </a:r>
            <a:r>
              <a:rPr lang="cs-CZ" dirty="0" err="1"/>
              <a:t>attachmentu</a:t>
            </a:r>
            <a:r>
              <a:rPr lang="cs-CZ" dirty="0"/>
              <a:t> 70%, </a:t>
            </a:r>
            <a:r>
              <a:rPr lang="cs-CZ" dirty="0" err="1"/>
              <a:t>devitální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768"/>
            <a:ext cx="9144000" cy="4248472"/>
          </a:xfrm>
          <a:ln>
            <a:solidFill>
              <a:schemeClr val="tx2"/>
            </a:solidFill>
          </a:ln>
        </p:spPr>
      </p:pic>
      <p:cxnSp>
        <p:nvCxnSpPr>
          <p:cNvPr id="11" name="Přímá spojnice 10"/>
          <p:cNvCxnSpPr/>
          <p:nvPr/>
        </p:nvCxnSpPr>
        <p:spPr>
          <a:xfrm flipH="1">
            <a:off x="1979713" y="1703276"/>
            <a:ext cx="1794019" cy="1576947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2843809" y="4227139"/>
            <a:ext cx="936943" cy="2205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2843810" y="1703276"/>
            <a:ext cx="2514098" cy="158594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2843810" y="4229202"/>
            <a:ext cx="2514098" cy="42187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1979713" y="3280223"/>
            <a:ext cx="864096" cy="1372913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751" y="1703276"/>
            <a:ext cx="1584176" cy="251373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868922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587727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35 – </a:t>
            </a:r>
            <a:r>
              <a:rPr lang="cs-CZ" dirty="0" err="1"/>
              <a:t>malpozice</a:t>
            </a:r>
            <a:r>
              <a:rPr lang="cs-CZ" dirty="0"/>
              <a:t>, ztráta </a:t>
            </a:r>
            <a:r>
              <a:rPr lang="cs-CZ" dirty="0" err="1"/>
              <a:t>attachmentu</a:t>
            </a:r>
            <a:r>
              <a:rPr lang="cs-CZ" dirty="0"/>
              <a:t> 70%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768"/>
            <a:ext cx="9144000" cy="4248472"/>
          </a:xfrm>
          <a:ln>
            <a:solidFill>
              <a:schemeClr val="tx2"/>
            </a:solidFill>
          </a:ln>
        </p:spPr>
      </p:pic>
      <p:cxnSp>
        <p:nvCxnSpPr>
          <p:cNvPr id="11" name="Přímá spojnice 10"/>
          <p:cNvCxnSpPr/>
          <p:nvPr/>
        </p:nvCxnSpPr>
        <p:spPr>
          <a:xfrm>
            <a:off x="2915817" y="1433756"/>
            <a:ext cx="2322840" cy="203124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 flipV="1">
            <a:off x="2915817" y="3947489"/>
            <a:ext cx="2322840" cy="89042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4499993" y="1433756"/>
            <a:ext cx="1602761" cy="203124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 flipV="1">
            <a:off x="4499993" y="3947489"/>
            <a:ext cx="738664" cy="41037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5238658" y="3465004"/>
            <a:ext cx="864096" cy="1372913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7" y="1433756"/>
            <a:ext cx="1584176" cy="251373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31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5877272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23 – </a:t>
            </a:r>
            <a:r>
              <a:rPr lang="cs-CZ" dirty="0" err="1"/>
              <a:t>caries</a:t>
            </a:r>
            <a:r>
              <a:rPr lang="cs-CZ" dirty="0"/>
              <a:t> sec., obliterace </a:t>
            </a:r>
            <a:r>
              <a:rPr lang="cs-CZ" dirty="0" err="1"/>
              <a:t>k.k</a:t>
            </a:r>
            <a:r>
              <a:rPr lang="cs-CZ" dirty="0"/>
              <a:t>., vitalita -, zevní resorpce</a:t>
            </a:r>
          </a:p>
          <a:p>
            <a:r>
              <a:rPr lang="cs-CZ" dirty="0"/>
              <a:t>24 – </a:t>
            </a:r>
            <a:r>
              <a:rPr lang="cs-CZ" dirty="0" err="1"/>
              <a:t>kariezní</a:t>
            </a:r>
            <a:r>
              <a:rPr lang="cs-CZ" dirty="0"/>
              <a:t> destrukce, nedoplněné </a:t>
            </a:r>
            <a:r>
              <a:rPr lang="cs-CZ" dirty="0" err="1"/>
              <a:t>k.k</a:t>
            </a:r>
            <a:r>
              <a:rPr lang="cs-CZ" dirty="0"/>
              <a:t>.</a:t>
            </a:r>
          </a:p>
          <a:p>
            <a:r>
              <a:rPr lang="cs-CZ" dirty="0"/>
              <a:t>25 – nedoplněné </a:t>
            </a:r>
            <a:r>
              <a:rPr lang="cs-CZ" dirty="0" err="1"/>
              <a:t>k.k</a:t>
            </a:r>
            <a:r>
              <a:rPr lang="cs-CZ" dirty="0"/>
              <a:t>., </a:t>
            </a:r>
            <a:r>
              <a:rPr lang="cs-CZ" dirty="0" err="1"/>
              <a:t>ledging</a:t>
            </a:r>
            <a:r>
              <a:rPr lang="cs-CZ" dirty="0"/>
              <a:t> </a:t>
            </a:r>
            <a:r>
              <a:rPr lang="cs-CZ" dirty="0" err="1"/>
              <a:t>k.k</a:t>
            </a:r>
            <a:r>
              <a:rPr lang="cs-CZ" dirty="0"/>
              <a:t>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768"/>
            <a:ext cx="9144000" cy="4248472"/>
          </a:xfrm>
          <a:ln>
            <a:solidFill>
              <a:schemeClr val="tx2"/>
            </a:solidFill>
          </a:ln>
        </p:spPr>
      </p:pic>
      <p:cxnSp>
        <p:nvCxnSpPr>
          <p:cNvPr id="11" name="Přímá spojnice 10"/>
          <p:cNvCxnSpPr/>
          <p:nvPr/>
        </p:nvCxnSpPr>
        <p:spPr>
          <a:xfrm>
            <a:off x="1860693" y="1472318"/>
            <a:ext cx="3215363" cy="583769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860694" y="3429000"/>
            <a:ext cx="3215362" cy="55705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3444869" y="1472318"/>
            <a:ext cx="2495283" cy="583769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3444870" y="3429000"/>
            <a:ext cx="2495282" cy="55705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5076056" y="2056087"/>
            <a:ext cx="864096" cy="1372913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693" y="1472318"/>
            <a:ext cx="1584176" cy="251373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885494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5877272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14 – </a:t>
            </a:r>
            <a:r>
              <a:rPr lang="cs-CZ" dirty="0" err="1"/>
              <a:t>kariezní</a:t>
            </a:r>
            <a:r>
              <a:rPr lang="cs-CZ" dirty="0"/>
              <a:t> destrukce, viklavost II. st.</a:t>
            </a:r>
          </a:p>
          <a:p>
            <a:r>
              <a:rPr lang="cs-CZ" dirty="0"/>
              <a:t>13 – karies, nedoplněný </a:t>
            </a:r>
            <a:r>
              <a:rPr lang="cs-CZ" dirty="0" err="1"/>
              <a:t>k.k</a:t>
            </a:r>
            <a:r>
              <a:rPr lang="cs-CZ" dirty="0"/>
              <a:t>., zátka </a:t>
            </a:r>
            <a:r>
              <a:rPr lang="cs-CZ" dirty="0" err="1"/>
              <a:t>k.k</a:t>
            </a:r>
            <a:r>
              <a:rPr lang="cs-CZ" dirty="0"/>
              <a:t>., viklavost I. st.</a:t>
            </a:r>
          </a:p>
          <a:p>
            <a:r>
              <a:rPr lang="cs-CZ" dirty="0"/>
              <a:t>12 – nehomogenní výplň </a:t>
            </a:r>
            <a:r>
              <a:rPr lang="cs-CZ" dirty="0" err="1"/>
              <a:t>k.k</a:t>
            </a:r>
            <a:r>
              <a:rPr lang="cs-CZ" dirty="0"/>
              <a:t>., ztráta </a:t>
            </a:r>
            <a:r>
              <a:rPr lang="cs-CZ" dirty="0" err="1"/>
              <a:t>attachmentu</a:t>
            </a:r>
            <a:r>
              <a:rPr lang="cs-CZ" dirty="0"/>
              <a:t> 40%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768"/>
            <a:ext cx="9144000" cy="4248472"/>
          </a:xfrm>
          <a:ln>
            <a:solidFill>
              <a:schemeClr val="tx2"/>
            </a:solidFill>
          </a:ln>
        </p:spPr>
      </p:pic>
      <p:cxnSp>
        <p:nvCxnSpPr>
          <p:cNvPr id="11" name="Přímá spojnice 10"/>
          <p:cNvCxnSpPr/>
          <p:nvPr/>
        </p:nvCxnSpPr>
        <p:spPr>
          <a:xfrm flipV="1">
            <a:off x="3491880" y="1480932"/>
            <a:ext cx="2160240" cy="4359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 flipV="1">
            <a:off x="3491880" y="3289745"/>
            <a:ext cx="2160240" cy="71033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4355976" y="1485014"/>
            <a:ext cx="2881156" cy="43181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 flipV="1">
            <a:off x="4355976" y="3289745"/>
            <a:ext cx="2881156" cy="71033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3491880" y="1916832"/>
            <a:ext cx="864096" cy="1372913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485014"/>
            <a:ext cx="1585012" cy="251506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4097257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41" t="8130" r="4428" b="11710"/>
          <a:stretch/>
        </p:blipFill>
        <p:spPr>
          <a:xfrm>
            <a:off x="3583" y="1340768"/>
            <a:ext cx="9140417" cy="4248472"/>
          </a:xfrm>
        </p:spPr>
      </p:pic>
      <p:sp>
        <p:nvSpPr>
          <p:cNvPr id="2" name="TextovéPole 1"/>
          <p:cNvSpPr txBox="1"/>
          <p:nvPr/>
        </p:nvSpPr>
        <p:spPr>
          <a:xfrm>
            <a:off x="251520" y="5805264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Jisté: 17, 16, 15, 26, 27, 34, 44</a:t>
            </a:r>
          </a:p>
          <a:p>
            <a:r>
              <a:rPr lang="cs-CZ" dirty="0"/>
              <a:t>Pochybné: 33, 43</a:t>
            </a:r>
          </a:p>
          <a:p>
            <a:r>
              <a:rPr lang="cs-CZ" dirty="0"/>
              <a:t>Ztracené: 14, 13, 12, 11, 21, 23, 24, 25, 35, 45, 47, 48</a:t>
            </a:r>
          </a:p>
        </p:txBody>
      </p:sp>
    </p:spTree>
    <p:extLst>
      <p:ext uri="{BB962C8B-B14F-4D97-AF65-F5344CB8AC3E}">
        <p14:creationId xmlns:p14="http://schemas.microsoft.com/office/powerpoint/2010/main" val="1245003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0" t="12051" r="5376" b="8708"/>
          <a:stretch/>
        </p:blipFill>
        <p:spPr>
          <a:xfrm>
            <a:off x="-1" y="1340768"/>
            <a:ext cx="9144001" cy="4104456"/>
          </a:xfrm>
        </p:spPr>
      </p:pic>
    </p:spTree>
    <p:extLst>
      <p:ext uri="{BB962C8B-B14F-4D97-AF65-F5344CB8AC3E}">
        <p14:creationId xmlns:p14="http://schemas.microsoft.com/office/powerpoint/2010/main" val="245752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3322" b="14563"/>
          <a:stretch/>
        </p:blipFill>
        <p:spPr>
          <a:xfrm>
            <a:off x="0" y="373295"/>
            <a:ext cx="9144000" cy="611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56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Nedostatek kosti</a:t>
            </a:r>
          </a:p>
          <a:p>
            <a:r>
              <a:rPr lang="cs-CZ" dirty="0" err="1"/>
              <a:t>Malhygiena</a:t>
            </a:r>
            <a:endParaRPr lang="cs-CZ" dirty="0"/>
          </a:p>
          <a:p>
            <a:r>
              <a:rPr lang="cs-CZ" dirty="0"/>
              <a:t>Dekompenzované choroby</a:t>
            </a:r>
          </a:p>
          <a:p>
            <a:r>
              <a:rPr lang="cs-CZ" dirty="0" err="1"/>
              <a:t>Bisfosfonáty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Kontraindikace</a:t>
            </a:r>
          </a:p>
        </p:txBody>
      </p:sp>
    </p:spTree>
    <p:extLst>
      <p:ext uri="{BB962C8B-B14F-4D97-AF65-F5344CB8AC3E}">
        <p14:creationId xmlns:p14="http://schemas.microsoft.com/office/powerpoint/2010/main" val="2892778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Atraumatická</a:t>
            </a:r>
            <a:r>
              <a:rPr lang="cs-CZ" dirty="0"/>
              <a:t> extrakce</a:t>
            </a:r>
          </a:p>
          <a:p>
            <a:r>
              <a:rPr lang="cs-CZ" dirty="0"/>
              <a:t>Minimální poškození kosti – separace zubu</a:t>
            </a:r>
          </a:p>
          <a:p>
            <a:r>
              <a:rPr lang="cs-CZ" dirty="0"/>
              <a:t>Hojení 2 týdny a více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Extrakce</a:t>
            </a:r>
          </a:p>
        </p:txBody>
      </p:sp>
    </p:spTree>
    <p:extLst>
      <p:ext uri="{BB962C8B-B14F-4D97-AF65-F5344CB8AC3E}">
        <p14:creationId xmlns:p14="http://schemas.microsoft.com/office/powerpoint/2010/main" val="1503726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820472" cy="4525963"/>
          </a:xfrm>
        </p:spPr>
        <p:txBody>
          <a:bodyPr/>
          <a:lstStyle/>
          <a:p>
            <a:pPr defTabSz="431800" rtl="0" fontAlgn="base">
              <a:tabLst>
                <a:tab pos="2954338" algn="l"/>
              </a:tabLst>
            </a:pPr>
            <a:r>
              <a:rPr lang="cs-CZ" sz="2400" i="1" dirty="0" err="1"/>
              <a:t>Magiollo</a:t>
            </a:r>
            <a:r>
              <a:rPr lang="cs-CZ" sz="2400" i="1" dirty="0"/>
              <a:t> (1809)	– 	zlaté, keramické a slonovinové implantáty</a:t>
            </a:r>
            <a:r>
              <a:rPr lang="cs-CZ" sz="2400" dirty="0"/>
              <a:t>​</a:t>
            </a:r>
          </a:p>
          <a:p>
            <a:pPr defTabSz="431800" rtl="0" fontAlgn="base">
              <a:tabLst>
                <a:tab pos="2954338" algn="l"/>
              </a:tabLst>
            </a:pPr>
            <a:r>
              <a:rPr lang="cs-CZ" sz="2400" i="1" dirty="0" err="1"/>
              <a:t>Strock</a:t>
            </a:r>
            <a:r>
              <a:rPr lang="cs-CZ" sz="2400" i="1" dirty="0"/>
              <a:t> (1938) 	– 	chrom-kobalt-molybden </a:t>
            </a:r>
            <a:r>
              <a:rPr lang="cs-CZ" sz="2400" dirty="0"/>
              <a:t>​</a:t>
            </a:r>
          </a:p>
          <a:p>
            <a:pPr defTabSz="431800" rtl="0" fontAlgn="base">
              <a:tabLst>
                <a:tab pos="2954338" algn="l"/>
              </a:tabLst>
            </a:pPr>
            <a:r>
              <a:rPr lang="cs-CZ" sz="2400" i="1" dirty="0" err="1"/>
              <a:t>Dahl</a:t>
            </a:r>
            <a:r>
              <a:rPr lang="cs-CZ" sz="2400" i="1" dirty="0"/>
              <a:t> (1940) 	– 	</a:t>
            </a:r>
            <a:r>
              <a:rPr lang="cs-CZ" sz="2400" i="1" dirty="0" err="1"/>
              <a:t>subperiostální</a:t>
            </a:r>
            <a:r>
              <a:rPr lang="cs-CZ" sz="2400" i="1" dirty="0"/>
              <a:t> implantáty</a:t>
            </a:r>
            <a:r>
              <a:rPr lang="cs-CZ" sz="2400" dirty="0"/>
              <a:t>​</a:t>
            </a:r>
          </a:p>
          <a:p>
            <a:pPr defTabSz="431800" rtl="0" fontAlgn="base">
              <a:tabLst>
                <a:tab pos="2954338" algn="l"/>
              </a:tabLst>
            </a:pPr>
            <a:r>
              <a:rPr lang="cs-CZ" sz="2400" i="1" dirty="0" err="1"/>
              <a:t>Linkow</a:t>
            </a:r>
            <a:r>
              <a:rPr lang="cs-CZ" sz="2400" i="1" dirty="0"/>
              <a:t> (1967) 	– 	titanové čepelkové implantáty</a:t>
            </a:r>
            <a:r>
              <a:rPr lang="cs-CZ" sz="2400" dirty="0"/>
              <a:t>​</a:t>
            </a:r>
          </a:p>
          <a:p>
            <a:pPr defTabSz="431800" rtl="0" fontAlgn="base">
              <a:tabLst>
                <a:tab pos="3224213" algn="l"/>
              </a:tabLst>
            </a:pPr>
            <a:r>
              <a:rPr lang="cs-CZ" sz="2400" i="1" dirty="0" err="1"/>
              <a:t>Brånemark</a:t>
            </a:r>
            <a:r>
              <a:rPr lang="cs-CZ" sz="2400" i="1" dirty="0"/>
              <a:t> (1965-77) – 		titanové šroubové implantáty, 						</a:t>
            </a:r>
            <a:r>
              <a:rPr lang="cs-CZ" sz="2400" b="1" i="1" dirty="0" err="1"/>
              <a:t>oseointegrace</a:t>
            </a:r>
            <a:r>
              <a:rPr lang="cs-CZ" sz="2400" dirty="0"/>
              <a:t>​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</a:t>
            </a:r>
          </a:p>
        </p:txBody>
      </p:sp>
    </p:spTree>
    <p:extLst>
      <p:ext uri="{BB962C8B-B14F-4D97-AF65-F5344CB8AC3E}">
        <p14:creationId xmlns:p14="http://schemas.microsoft.com/office/powerpoint/2010/main" val="3574481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Vlastní zavedení implantátu</a:t>
            </a:r>
          </a:p>
          <a:p>
            <a:r>
              <a:rPr lang="cs-CZ" dirty="0"/>
              <a:t>Postupná preparace štoly </a:t>
            </a:r>
          </a:p>
          <a:p>
            <a:pPr lvl="1"/>
            <a:r>
              <a:rPr lang="cs-CZ" dirty="0"/>
              <a:t>Nízké otáčky (cca 750/min)</a:t>
            </a:r>
          </a:p>
          <a:p>
            <a:pPr lvl="1"/>
            <a:r>
              <a:rPr lang="cs-CZ" dirty="0"/>
              <a:t>Dostatečné chlazení</a:t>
            </a:r>
          </a:p>
          <a:p>
            <a:r>
              <a:rPr lang="cs-CZ" dirty="0"/>
              <a:t>Vytvoření závitu</a:t>
            </a:r>
          </a:p>
          <a:p>
            <a:r>
              <a:rPr lang="cs-CZ" dirty="0"/>
              <a:t>Preparace pro hrdlo implantátu</a:t>
            </a:r>
          </a:p>
          <a:p>
            <a:r>
              <a:rPr lang="cs-CZ" dirty="0"/>
              <a:t>Inzerce </a:t>
            </a:r>
            <a:r>
              <a:rPr lang="cs-CZ"/>
              <a:t>fixtury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Chirurgická fáze I.</a:t>
            </a:r>
          </a:p>
        </p:txBody>
      </p:sp>
    </p:spTree>
    <p:extLst>
      <p:ext uri="{BB962C8B-B14F-4D97-AF65-F5344CB8AC3E}">
        <p14:creationId xmlns:p14="http://schemas.microsoft.com/office/powerpoint/2010/main" val="3750466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5865"/>
            <a:ext cx="8229600" cy="5509071"/>
          </a:xfrm>
        </p:spPr>
      </p:pic>
    </p:spTree>
    <p:extLst>
      <p:ext uri="{BB962C8B-B14F-4D97-AF65-F5344CB8AC3E}">
        <p14:creationId xmlns:p14="http://schemas.microsoft.com/office/powerpoint/2010/main" val="1152284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5865"/>
            <a:ext cx="8229600" cy="5509071"/>
          </a:xfrm>
        </p:spPr>
      </p:pic>
    </p:spTree>
    <p:extLst>
      <p:ext uri="{BB962C8B-B14F-4D97-AF65-F5344CB8AC3E}">
        <p14:creationId xmlns:p14="http://schemas.microsoft.com/office/powerpoint/2010/main" val="1873499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21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273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082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035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200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036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070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749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Kontinuální proces</a:t>
            </a:r>
          </a:p>
          <a:p>
            <a:r>
              <a:rPr lang="cs-CZ" dirty="0"/>
              <a:t>Odbourávání kosti – osteoklasty</a:t>
            </a:r>
          </a:p>
          <a:p>
            <a:r>
              <a:rPr lang="cs-CZ" dirty="0"/>
              <a:t>Novotvorba kosti – osteoblasty</a:t>
            </a:r>
          </a:p>
          <a:p>
            <a:r>
              <a:rPr lang="cs-CZ" dirty="0"/>
              <a:t>Reakce na mechanické zatížení, po ztrátě funkce resorpce</a:t>
            </a:r>
          </a:p>
          <a:p>
            <a:r>
              <a:rPr lang="cs-CZ" dirty="0"/>
              <a:t>Vliv cévního zásobení – </a:t>
            </a:r>
            <a:r>
              <a:rPr lang="cs-CZ" dirty="0" err="1"/>
              <a:t>bundle</a:t>
            </a:r>
            <a:r>
              <a:rPr lang="cs-CZ" dirty="0"/>
              <a:t> bone vyživována z </a:t>
            </a:r>
            <a:r>
              <a:rPr lang="cs-CZ" dirty="0" err="1"/>
              <a:t>periodoncia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</a:t>
            </a:r>
            <a:r>
              <a:rPr lang="cs-CZ" dirty="0" err="1"/>
              <a:t>remodelace</a:t>
            </a:r>
            <a:r>
              <a:rPr lang="cs-CZ" dirty="0"/>
              <a:t>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205583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907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Vytvoření  emergence profile</a:t>
            </a:r>
          </a:p>
          <a:p>
            <a:r>
              <a:rPr lang="cs-CZ" dirty="0"/>
              <a:t>Po 8 týdnech při jednoduchých implantacích</a:t>
            </a:r>
          </a:p>
          <a:p>
            <a:r>
              <a:rPr lang="cs-CZ" dirty="0"/>
              <a:t>Po 4 měsících po </a:t>
            </a:r>
            <a:r>
              <a:rPr lang="cs-CZ" dirty="0" err="1"/>
              <a:t>augmetaci</a:t>
            </a:r>
            <a:endParaRPr lang="cs-CZ" dirty="0"/>
          </a:p>
          <a:p>
            <a:r>
              <a:rPr lang="cs-CZ" dirty="0"/>
              <a:t>Odstranění gingivy v LA + </a:t>
            </a:r>
            <a:r>
              <a:rPr lang="cs-CZ" dirty="0" err="1"/>
              <a:t>vhojovací</a:t>
            </a:r>
            <a:r>
              <a:rPr lang="cs-CZ" dirty="0"/>
              <a:t> váleček</a:t>
            </a:r>
          </a:p>
          <a:p>
            <a:r>
              <a:rPr lang="cs-CZ" dirty="0"/>
              <a:t>Lze vynechat – jednodobá technika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Chirurgická fáze</a:t>
            </a:r>
            <a:r>
              <a:rPr lang="cs-CZ" baseline="0" dirty="0"/>
              <a:t>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4974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408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331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181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70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5865"/>
            <a:ext cx="8229600" cy="5509071"/>
          </a:xfrm>
        </p:spPr>
      </p:pic>
    </p:spTree>
    <p:extLst>
      <p:ext uri="{BB962C8B-B14F-4D97-AF65-F5344CB8AC3E}">
        <p14:creationId xmlns:p14="http://schemas.microsoft.com/office/powerpoint/2010/main" val="3304271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Otevřená nebo uzavřená metoda</a:t>
            </a:r>
          </a:p>
          <a:p>
            <a:r>
              <a:rPr lang="cs-CZ" dirty="0"/>
              <a:t>Otiskovací kapny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Otisk</a:t>
            </a:r>
          </a:p>
        </p:txBody>
      </p:sp>
    </p:spTree>
    <p:extLst>
      <p:ext uri="{BB962C8B-B14F-4D97-AF65-F5344CB8AC3E}">
        <p14:creationId xmlns:p14="http://schemas.microsoft.com/office/powerpoint/2010/main" val="19297802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88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30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49" y="-2999"/>
            <a:ext cx="7649736" cy="685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016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9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694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756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1910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9384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5827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384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641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Použití laboratorního analogu</a:t>
            </a:r>
          </a:p>
          <a:p>
            <a:r>
              <a:rPr lang="cs-CZ" dirty="0"/>
              <a:t>Cementovaná nebo šroubovaná práce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Laboratorní</a:t>
            </a:r>
            <a:r>
              <a:rPr lang="cs-CZ" baseline="0" dirty="0"/>
              <a:t> a protetická fáze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34213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80-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7849"/>
            <a:ext cx="9144000" cy="6121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870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395536" y="3429000"/>
            <a:ext cx="4968552" cy="2908920"/>
          </a:xfrm>
        </p:spPr>
        <p:txBody>
          <a:bodyPr>
            <a:normAutofit/>
          </a:bodyPr>
          <a:lstStyle/>
          <a:p>
            <a:pPr algn="l"/>
            <a:r>
              <a:rPr lang="cs-CZ" sz="2400" b="1" i="1" dirty="0">
                <a:solidFill>
                  <a:schemeClr val="tx1"/>
                </a:solidFill>
              </a:rPr>
              <a:t>Osteogeneze</a:t>
            </a:r>
            <a:r>
              <a:rPr lang="cs-CZ" sz="2400" i="1" dirty="0">
                <a:solidFill>
                  <a:schemeClr val="tx1"/>
                </a:solidFill>
              </a:rPr>
              <a:t> – novotvorba kosti v defektu</a:t>
            </a:r>
          </a:p>
          <a:p>
            <a:pPr algn="l"/>
            <a:r>
              <a:rPr lang="cs-CZ" sz="2400" b="1" i="1" dirty="0" err="1">
                <a:solidFill>
                  <a:schemeClr val="tx1"/>
                </a:solidFill>
              </a:rPr>
              <a:t>Osteoindukce</a:t>
            </a:r>
            <a:r>
              <a:rPr lang="cs-CZ" sz="2400" i="1" dirty="0">
                <a:solidFill>
                  <a:schemeClr val="tx1"/>
                </a:solidFill>
              </a:rPr>
              <a:t> – schopnost zahájit novotvorbu kosti</a:t>
            </a:r>
          </a:p>
          <a:p>
            <a:pPr algn="l"/>
            <a:r>
              <a:rPr lang="cs-CZ" sz="2400" b="1" i="1" dirty="0" err="1">
                <a:solidFill>
                  <a:schemeClr val="tx1"/>
                </a:solidFill>
              </a:rPr>
              <a:t>Osteokondukce</a:t>
            </a:r>
            <a:r>
              <a:rPr lang="cs-CZ" sz="2400" i="1" dirty="0">
                <a:solidFill>
                  <a:schemeClr val="tx1"/>
                </a:solidFill>
              </a:rPr>
              <a:t> – vedení tvorby kosti v požadovaném směru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Osseointegrace</a:t>
            </a:r>
            <a:endParaRPr lang="cs-CZ" dirty="0"/>
          </a:p>
        </p:txBody>
      </p:sp>
      <p:pic>
        <p:nvPicPr>
          <p:cNvPr id="4" name="Obrázek 3" descr="osteoin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996952"/>
            <a:ext cx="3744416" cy="374441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95536" y="198884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361950">
              <a:buFont typeface="Arial" pitchFamily="34" charset="0"/>
              <a:buChar char="•"/>
            </a:pPr>
            <a:r>
              <a:rPr lang="cs-CZ" sz="2800" b="1" i="1" dirty="0" err="1"/>
              <a:t>Osteointegrace</a:t>
            </a:r>
            <a:r>
              <a:rPr lang="cs-CZ" sz="2800" i="1" dirty="0"/>
              <a:t> – přímá vazba mezi povrchem implantátu a okolní kostí. Bez vmezeřené tkáně</a:t>
            </a:r>
          </a:p>
        </p:txBody>
      </p:sp>
    </p:spTree>
    <p:extLst>
      <p:ext uri="{BB962C8B-B14F-4D97-AF65-F5344CB8AC3E}">
        <p14:creationId xmlns:p14="http://schemas.microsoft.com/office/powerpoint/2010/main" val="1629991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79-3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065" t="16609" r="10544"/>
          <a:stretch/>
        </p:blipFill>
        <p:spPr>
          <a:xfrm>
            <a:off x="0" y="367849"/>
            <a:ext cx="9144000" cy="6121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5104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87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36" t="7263" r="4427"/>
          <a:stretch/>
        </p:blipFill>
        <p:spPr>
          <a:xfrm>
            <a:off x="0" y="367849"/>
            <a:ext cx="9144000" cy="6121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5262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3173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blinový popisek se šipkou doprava 3"/>
          <p:cNvSpPr/>
          <p:nvPr/>
        </p:nvSpPr>
        <p:spPr>
          <a:xfrm>
            <a:off x="300790" y="1609224"/>
            <a:ext cx="2420753" cy="1015663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Vstupní vyšetření</a:t>
            </a:r>
          </a:p>
          <a:p>
            <a:pPr lvl="0" algn="ctr"/>
            <a:r>
              <a:rPr lang="cs-CZ" sz="1200" dirty="0"/>
              <a:t>Klinické vyšetření</a:t>
            </a:r>
          </a:p>
          <a:p>
            <a:pPr lvl="0" algn="ctr"/>
            <a:r>
              <a:rPr lang="cs-CZ" sz="1200" dirty="0"/>
              <a:t>RTG</a:t>
            </a:r>
          </a:p>
          <a:p>
            <a:pPr lvl="0" algn="ctr"/>
            <a:r>
              <a:rPr lang="cs-CZ" sz="1200" dirty="0"/>
              <a:t>Možnosti řešení</a:t>
            </a:r>
          </a:p>
          <a:p>
            <a:pPr lvl="0" algn="ctr"/>
            <a:r>
              <a:rPr lang="cs-CZ" sz="1200" dirty="0"/>
              <a:t>Cenový plán</a:t>
            </a:r>
          </a:p>
        </p:txBody>
      </p:sp>
      <p:sp>
        <p:nvSpPr>
          <p:cNvPr id="5" name="Bublinový popisek se šipkou doprava 4"/>
          <p:cNvSpPr/>
          <p:nvPr/>
        </p:nvSpPr>
        <p:spPr>
          <a:xfrm>
            <a:off x="2811783" y="1608025"/>
            <a:ext cx="2419553" cy="993779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Vstupní hygiena</a:t>
            </a:r>
          </a:p>
          <a:p>
            <a:pPr lvl="0" algn="ctr"/>
            <a:r>
              <a:rPr lang="cs-CZ" sz="1200" dirty="0"/>
              <a:t>Instruktáž</a:t>
            </a:r>
          </a:p>
          <a:p>
            <a:pPr lvl="0" algn="ctr"/>
            <a:r>
              <a:rPr lang="cs-CZ" sz="1200" dirty="0"/>
              <a:t>OZK</a:t>
            </a:r>
          </a:p>
        </p:txBody>
      </p:sp>
      <p:sp>
        <p:nvSpPr>
          <p:cNvPr id="6" name="Bublinový popisek se šipkou doprava 5"/>
          <p:cNvSpPr/>
          <p:nvPr/>
        </p:nvSpPr>
        <p:spPr>
          <a:xfrm>
            <a:off x="5410603" y="1608025"/>
            <a:ext cx="2420753" cy="992579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Detailní vyšetření + ošetření</a:t>
            </a:r>
          </a:p>
          <a:p>
            <a:pPr lvl="0" algn="ctr"/>
            <a:r>
              <a:rPr lang="cs-CZ" sz="900" dirty="0" err="1"/>
              <a:t>Paradontologie</a:t>
            </a:r>
            <a:endParaRPr lang="cs-CZ" sz="900" dirty="0"/>
          </a:p>
          <a:p>
            <a:pPr lvl="0" algn="ctr"/>
            <a:r>
              <a:rPr lang="cs-CZ" sz="900" dirty="0"/>
              <a:t>Chirurgie</a:t>
            </a:r>
          </a:p>
          <a:p>
            <a:pPr lvl="0" algn="ctr"/>
            <a:r>
              <a:rPr lang="cs-CZ" sz="900" dirty="0"/>
              <a:t>Ortodoncie</a:t>
            </a:r>
          </a:p>
          <a:p>
            <a:pPr lvl="0" algn="ctr"/>
            <a:r>
              <a:rPr lang="cs-CZ" sz="900" dirty="0" err="1"/>
              <a:t>Endodoncie</a:t>
            </a:r>
            <a:endParaRPr lang="cs-CZ" sz="900" dirty="0"/>
          </a:p>
        </p:txBody>
      </p:sp>
      <p:sp>
        <p:nvSpPr>
          <p:cNvPr id="7" name="Bublinový popisek se šipkou doprava 6"/>
          <p:cNvSpPr/>
          <p:nvPr/>
        </p:nvSpPr>
        <p:spPr>
          <a:xfrm>
            <a:off x="300197" y="2927662"/>
            <a:ext cx="2420753" cy="1015663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2. hygiena</a:t>
            </a:r>
          </a:p>
          <a:p>
            <a:pPr lvl="0" algn="ctr"/>
            <a:r>
              <a:rPr lang="cs-CZ" sz="1200" dirty="0" err="1"/>
              <a:t>Recall</a:t>
            </a:r>
            <a:endParaRPr lang="cs-CZ" sz="1200" dirty="0"/>
          </a:p>
          <a:p>
            <a:pPr lvl="0" algn="ctr"/>
            <a:r>
              <a:rPr lang="cs-CZ" sz="1200" dirty="0" err="1"/>
              <a:t>Scaling</a:t>
            </a:r>
            <a:endParaRPr lang="cs-CZ" sz="1200" dirty="0"/>
          </a:p>
        </p:txBody>
      </p:sp>
      <p:sp>
        <p:nvSpPr>
          <p:cNvPr id="8" name="Bublinový popisek se šipkou doprava 7"/>
          <p:cNvSpPr/>
          <p:nvPr/>
        </p:nvSpPr>
        <p:spPr>
          <a:xfrm>
            <a:off x="2810583" y="2949546"/>
            <a:ext cx="2420753" cy="993779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Provizoria</a:t>
            </a:r>
          </a:p>
          <a:p>
            <a:pPr lvl="0" algn="ctr"/>
            <a:r>
              <a:rPr lang="cs-CZ" sz="1200" dirty="0" err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Imediátní</a:t>
            </a:r>
            <a:r>
              <a:rPr lang="cs-CZ" sz="1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náhrady</a:t>
            </a:r>
          </a:p>
          <a:p>
            <a:pPr lvl="0" algn="ctr"/>
            <a:r>
              <a:rPr lang="cs-CZ" sz="1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Upřesnění plánu a ceny</a:t>
            </a:r>
          </a:p>
        </p:txBody>
      </p:sp>
      <p:sp>
        <p:nvSpPr>
          <p:cNvPr id="9" name="Bublinový popisek se šipkou doprava 8"/>
          <p:cNvSpPr/>
          <p:nvPr/>
        </p:nvSpPr>
        <p:spPr>
          <a:xfrm>
            <a:off x="5410602" y="2949546"/>
            <a:ext cx="2818998" cy="993779"/>
          </a:xfrm>
          <a:prstGeom prst="rightArrowCallout">
            <a:avLst>
              <a:gd name="adj1" fmla="val 23547"/>
              <a:gd name="adj2" fmla="val 29358"/>
              <a:gd name="adj3" fmla="val 25000"/>
              <a:gd name="adj4" fmla="val 55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1. Chirurgická fáze</a:t>
            </a:r>
          </a:p>
          <a:p>
            <a:pPr lvl="0" algn="ctr"/>
            <a:r>
              <a:rPr lang="cs-CZ" sz="1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Zavedení </a:t>
            </a:r>
            <a:r>
              <a:rPr lang="cs-CZ" sz="1200" dirty="0" err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fixtur</a:t>
            </a:r>
            <a:endParaRPr lang="cs-CZ" sz="1200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lvl="0" algn="ctr"/>
            <a:r>
              <a:rPr lang="cs-CZ" sz="1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Augmentace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959064" y="3291118"/>
            <a:ext cx="11911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>
                <a:solidFill>
                  <a:schemeClr val="l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 – 6 měsíců</a:t>
            </a:r>
          </a:p>
        </p:txBody>
      </p:sp>
      <p:sp>
        <p:nvSpPr>
          <p:cNvPr id="11" name="Bublinový popisek se šipkou doprava 10"/>
          <p:cNvSpPr/>
          <p:nvPr/>
        </p:nvSpPr>
        <p:spPr>
          <a:xfrm>
            <a:off x="300197" y="4246100"/>
            <a:ext cx="2818998" cy="993779"/>
          </a:xfrm>
          <a:prstGeom prst="rightArrowCallout">
            <a:avLst>
              <a:gd name="adj1" fmla="val 23547"/>
              <a:gd name="adj2" fmla="val 29358"/>
              <a:gd name="adj3" fmla="val 25000"/>
              <a:gd name="adj4" fmla="val 55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2. Chirurgická fáze</a:t>
            </a:r>
          </a:p>
          <a:p>
            <a:pPr lvl="0" algn="ctr"/>
            <a:r>
              <a:rPr lang="cs-CZ" sz="1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Obnažení </a:t>
            </a:r>
            <a:r>
              <a:rPr lang="cs-CZ" sz="1200" dirty="0" err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fixtur</a:t>
            </a:r>
            <a:endParaRPr lang="cs-CZ" sz="1200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lvl="0" algn="ctr"/>
            <a:r>
              <a:rPr lang="cs-CZ" sz="1200" dirty="0" err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Vhojovací</a:t>
            </a:r>
            <a:r>
              <a:rPr lang="cs-CZ" sz="1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válečky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848659" y="4587672"/>
            <a:ext cx="11911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>
                <a:solidFill>
                  <a:schemeClr val="l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 – 2 týdny</a:t>
            </a:r>
          </a:p>
        </p:txBody>
      </p:sp>
      <p:sp>
        <p:nvSpPr>
          <p:cNvPr id="13" name="Bublinový popisek se šipkou doprava 12"/>
          <p:cNvSpPr/>
          <p:nvPr/>
        </p:nvSpPr>
        <p:spPr>
          <a:xfrm>
            <a:off x="3286731" y="4257639"/>
            <a:ext cx="2818998" cy="993779"/>
          </a:xfrm>
          <a:prstGeom prst="rightArrowCallout">
            <a:avLst>
              <a:gd name="adj1" fmla="val 23547"/>
              <a:gd name="adj2" fmla="val 29358"/>
              <a:gd name="adj3" fmla="val 25000"/>
              <a:gd name="adj4" fmla="val 55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Otisky</a:t>
            </a:r>
          </a:p>
          <a:p>
            <a:pPr algn="ctr"/>
            <a:r>
              <a:rPr lang="cs-CZ" sz="14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Uzavřená metoda</a:t>
            </a:r>
          </a:p>
          <a:p>
            <a:pPr algn="ctr"/>
            <a:r>
              <a:rPr lang="cs-CZ" sz="14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Otevřená metoda</a:t>
            </a:r>
          </a:p>
          <a:p>
            <a:pPr lvl="0" algn="ctr"/>
            <a:endParaRPr lang="cs-CZ" sz="1350" b="1" u="sng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lvl="0" algn="ctr"/>
            <a:endParaRPr lang="cs-CZ" sz="1200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914312" y="4604488"/>
            <a:ext cx="11911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>
                <a:solidFill>
                  <a:schemeClr val="l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 – 2 týdny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273266" y="4246099"/>
            <a:ext cx="1558090" cy="9937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Předání práce</a:t>
            </a:r>
          </a:p>
        </p:txBody>
      </p:sp>
    </p:spTree>
    <p:extLst>
      <p:ext uri="{BB962C8B-B14F-4D97-AF65-F5344CB8AC3E}">
        <p14:creationId xmlns:p14="http://schemas.microsoft.com/office/powerpoint/2010/main" val="36532532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1177280" y="5229200"/>
            <a:ext cx="2386608" cy="896963"/>
          </a:xfrm>
        </p:spPr>
        <p:txBody>
          <a:bodyPr/>
          <a:lstStyle/>
          <a:p>
            <a:pPr>
              <a:buNone/>
            </a:pPr>
            <a:r>
              <a:rPr lang="cs-CZ" dirty="0"/>
              <a:t>Tři stěny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3995936" y="5229200"/>
            <a:ext cx="1651992" cy="752947"/>
          </a:xfrm>
        </p:spPr>
        <p:txBody>
          <a:bodyPr/>
          <a:lstStyle/>
          <a:p>
            <a:pPr>
              <a:buNone/>
            </a:pPr>
            <a:r>
              <a:rPr lang="cs-CZ" dirty="0"/>
              <a:t>Dvě stěny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kostních defektů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556792"/>
            <a:ext cx="808865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6732240" y="522920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Jedna stěna</a:t>
            </a:r>
          </a:p>
        </p:txBody>
      </p:sp>
    </p:spTree>
    <p:extLst>
      <p:ext uri="{BB962C8B-B14F-4D97-AF65-F5344CB8AC3E}">
        <p14:creationId xmlns:p14="http://schemas.microsoft.com/office/powerpoint/2010/main" val="19102720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435280" cy="4493096"/>
          </a:xfrm>
        </p:spPr>
        <p:txBody>
          <a:bodyPr/>
          <a:lstStyle/>
          <a:p>
            <a:r>
              <a:rPr lang="en-US" i="1" dirty="0"/>
              <a:t> </a:t>
            </a:r>
            <a:r>
              <a:rPr lang="en-US" i="1" dirty="0" err="1"/>
              <a:t>Autograft</a:t>
            </a:r>
            <a:r>
              <a:rPr lang="cs-CZ" i="1" dirty="0"/>
              <a:t>: </a:t>
            </a:r>
            <a:r>
              <a:rPr lang="cs-CZ" dirty="0"/>
              <a:t>tkáň přenesená od stejného jedince</a:t>
            </a:r>
          </a:p>
          <a:p>
            <a:pPr lvl="1"/>
            <a:r>
              <a:rPr lang="cs-CZ" dirty="0" err="1"/>
              <a:t>Intraorální</a:t>
            </a:r>
            <a:r>
              <a:rPr lang="cs-CZ" dirty="0"/>
              <a:t> původ (brada, </a:t>
            </a:r>
            <a:r>
              <a:rPr lang="cs-CZ" dirty="0" err="1"/>
              <a:t>ramus</a:t>
            </a:r>
            <a:r>
              <a:rPr lang="cs-CZ" dirty="0"/>
              <a:t> </a:t>
            </a:r>
            <a:r>
              <a:rPr lang="cs-CZ" dirty="0" err="1"/>
              <a:t>mandibulae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Extraorální</a:t>
            </a:r>
            <a:r>
              <a:rPr lang="cs-CZ" dirty="0"/>
              <a:t> původ (</a:t>
            </a:r>
            <a:r>
              <a:rPr lang="cs-CZ" dirty="0" err="1"/>
              <a:t>kalva</a:t>
            </a:r>
            <a:r>
              <a:rPr lang="cs-CZ" dirty="0"/>
              <a:t>, kyčel, žebro)</a:t>
            </a:r>
          </a:p>
          <a:p>
            <a:r>
              <a:rPr lang="en-US" i="1" dirty="0"/>
              <a:t> Allograft: </a:t>
            </a:r>
            <a:r>
              <a:rPr lang="cs-CZ" dirty="0"/>
              <a:t>tkáň přenesená od jiného jedince stejného druhu</a:t>
            </a:r>
            <a:endParaRPr lang="en-US" dirty="0"/>
          </a:p>
          <a:p>
            <a:r>
              <a:rPr lang="en-US" i="1" dirty="0"/>
              <a:t> </a:t>
            </a:r>
            <a:r>
              <a:rPr lang="en-US" i="1" dirty="0" err="1"/>
              <a:t>Xenograft</a:t>
            </a:r>
            <a:r>
              <a:rPr lang="en-US" i="1" dirty="0"/>
              <a:t>: </a:t>
            </a:r>
            <a:r>
              <a:rPr lang="cs-CZ" dirty="0"/>
              <a:t>tkáň přenesená z jiného druhu</a:t>
            </a:r>
          </a:p>
          <a:p>
            <a:pPr lvl="1"/>
            <a:r>
              <a:rPr lang="cs-CZ" dirty="0"/>
              <a:t>bovinní</a:t>
            </a:r>
          </a:p>
          <a:p>
            <a:r>
              <a:rPr lang="en-US" i="1" dirty="0" err="1"/>
              <a:t>Alloplast</a:t>
            </a:r>
            <a:r>
              <a:rPr lang="en-US" i="1" dirty="0"/>
              <a:t>: </a:t>
            </a:r>
            <a:r>
              <a:rPr lang="cs-CZ" dirty="0"/>
              <a:t>nebiologický materiál</a:t>
            </a:r>
          </a:p>
          <a:p>
            <a:pPr lvl="1"/>
            <a:r>
              <a:rPr lang="cs-CZ" dirty="0"/>
              <a:t>HA, TCP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kostních náhrad</a:t>
            </a:r>
          </a:p>
        </p:txBody>
      </p:sp>
    </p:spTree>
    <p:extLst>
      <p:ext uri="{BB962C8B-B14F-4D97-AF65-F5344CB8AC3E}">
        <p14:creationId xmlns:p14="http://schemas.microsoft.com/office/powerpoint/2010/main" val="35804152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Vstřebatelné</a:t>
            </a:r>
          </a:p>
          <a:p>
            <a:pPr lvl="1"/>
            <a:r>
              <a:rPr lang="cs-CZ" dirty="0"/>
              <a:t>Kolagen, </a:t>
            </a:r>
            <a:r>
              <a:rPr lang="cs-CZ" dirty="0" err="1"/>
              <a:t>perikardium</a:t>
            </a:r>
            <a:endParaRPr lang="cs-CZ" dirty="0"/>
          </a:p>
          <a:p>
            <a:r>
              <a:rPr lang="cs-CZ" dirty="0"/>
              <a:t>Nevstřebatelné</a:t>
            </a:r>
          </a:p>
          <a:p>
            <a:pPr lvl="1"/>
            <a:r>
              <a:rPr lang="cs-CZ" dirty="0" err="1"/>
              <a:t>Gore</a:t>
            </a:r>
            <a:r>
              <a:rPr lang="cs-CZ" dirty="0"/>
              <a:t>-</a:t>
            </a:r>
            <a:r>
              <a:rPr lang="cs-CZ" dirty="0" err="1"/>
              <a:t>tex</a:t>
            </a:r>
            <a:r>
              <a:rPr lang="cs-CZ" dirty="0"/>
              <a:t>, armované</a:t>
            </a:r>
          </a:p>
          <a:p>
            <a:pPr lvl="1"/>
            <a:r>
              <a:rPr lang="cs-CZ" dirty="0"/>
              <a:t>Nutná fixace + odstranění v druhé době</a:t>
            </a:r>
          </a:p>
          <a:p>
            <a:pPr lvl="1"/>
            <a:r>
              <a:rPr lang="cs-CZ" dirty="0"/>
              <a:t>Riziko infekce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membrán</a:t>
            </a:r>
          </a:p>
        </p:txBody>
      </p:sp>
    </p:spTree>
    <p:extLst>
      <p:ext uri="{BB962C8B-B14F-4D97-AF65-F5344CB8AC3E}">
        <p14:creationId xmlns:p14="http://schemas.microsoft.com/office/powerpoint/2010/main" val="13926292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57200" y="2780928"/>
            <a:ext cx="2818656" cy="2049091"/>
          </a:xfrm>
        </p:spPr>
        <p:txBody>
          <a:bodyPr/>
          <a:lstStyle/>
          <a:p>
            <a:r>
              <a:rPr lang="cs-CZ" dirty="0"/>
              <a:t>Autologní kost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6156176" y="2852936"/>
            <a:ext cx="2458616" cy="2049091"/>
          </a:xfrm>
        </p:spPr>
        <p:txBody>
          <a:bodyPr/>
          <a:lstStyle/>
          <a:p>
            <a:r>
              <a:rPr lang="cs-CZ" dirty="0"/>
              <a:t>Jakýkoliv typ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611119"/>
            <a:ext cx="8229600" cy="665753"/>
          </a:xfrm>
        </p:spPr>
        <p:txBody>
          <a:bodyPr>
            <a:normAutofit/>
          </a:bodyPr>
          <a:lstStyle/>
          <a:p>
            <a:pPr algn="ctr"/>
            <a:r>
              <a:rPr lang="cs-CZ" sz="2800" dirty="0" err="1">
                <a:latin typeface="+mn-lt"/>
              </a:rPr>
              <a:t>Kortikalis</a:t>
            </a:r>
            <a:r>
              <a:rPr lang="cs-CZ" sz="2800" dirty="0">
                <a:latin typeface="+mn-lt"/>
              </a:rPr>
              <a:t>		Oba typy		Spongióza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1115616" y="2420888"/>
            <a:ext cx="6984776" cy="0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3"/>
          <p:cNvSpPr txBox="1">
            <a:spLocks/>
          </p:cNvSpPr>
          <p:nvPr/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100000"/>
                  </a:schemeClr>
                </a:solidFill>
                <a:effectLst/>
                <a:uLnTx/>
                <a:uFillTx/>
                <a:latin typeface="+mj-lt"/>
              </a:rPr>
              <a:t>Typ</a:t>
            </a:r>
            <a:r>
              <a:rPr kumimoji="0" lang="cs-CZ" sz="3600" b="0" i="0" u="none" strike="noStrike" kern="0" cap="none" spc="0" normalizeH="0" noProof="0" dirty="0">
                <a:ln>
                  <a:noFill/>
                </a:ln>
                <a:solidFill>
                  <a:schemeClr val="tx1">
                    <a:alpha val="100000"/>
                  </a:schemeClr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cs-CZ" sz="3600" b="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alpha val="100000"/>
                  </a:schemeClr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cs-CZ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alpha val="100000"/>
                  </a:schemeClr>
                </a:solidFill>
                <a:effectLst/>
                <a:uLnTx/>
                <a:uFillTx/>
                <a:latin typeface="+mj-lt"/>
              </a:rPr>
              <a:t>ugmentát</a:t>
            </a:r>
            <a:r>
              <a:rPr lang="cs-CZ" sz="3600" kern="0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u podle kosti v defektu</a:t>
            </a:r>
            <a:endParaRPr kumimoji="0" lang="cs-CZ" sz="3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alpha val="10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Zástupný symbol pro text 2"/>
          <p:cNvSpPr txBox="1">
            <a:spLocks/>
          </p:cNvSpPr>
          <p:nvPr/>
        </p:nvSpPr>
        <p:spPr>
          <a:xfrm>
            <a:off x="3491880" y="2852936"/>
            <a:ext cx="2520280" cy="20490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Podle převažujícího typu kosti v defektu</a:t>
            </a:r>
          </a:p>
        </p:txBody>
      </p:sp>
    </p:spTree>
    <p:extLst>
      <p:ext uri="{BB962C8B-B14F-4D97-AF65-F5344CB8AC3E}">
        <p14:creationId xmlns:p14="http://schemas.microsoft.com/office/powerpoint/2010/main" val="23879872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67544" y="3212976"/>
            <a:ext cx="2160240" cy="3312368"/>
          </a:xfrm>
        </p:spPr>
        <p:txBody>
          <a:bodyPr>
            <a:normAutofit/>
          </a:bodyPr>
          <a:lstStyle/>
          <a:p>
            <a:r>
              <a:rPr lang="cs-CZ" sz="2400" dirty="0"/>
              <a:t>Sypký, </a:t>
            </a:r>
            <a:r>
              <a:rPr lang="cs-CZ" sz="2400" dirty="0" err="1"/>
              <a:t>pastovitý</a:t>
            </a:r>
            <a:r>
              <a:rPr lang="cs-CZ" sz="2400" dirty="0"/>
              <a:t> materiál</a:t>
            </a:r>
          </a:p>
          <a:p>
            <a:r>
              <a:rPr lang="cs-CZ" sz="2400" dirty="0"/>
              <a:t>Vstřebatelné membrány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Podle typu defektu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11560" y="17008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Čtyř </a:t>
            </a:r>
            <a:r>
              <a:rPr lang="cs-CZ" dirty="0" err="1"/>
              <a:t>stěnný</a:t>
            </a:r>
            <a:r>
              <a:rPr lang="cs-CZ" dirty="0"/>
              <a:t> defekt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300192" y="170080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Kombinovaný defekt</a:t>
            </a:r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611560" y="2132856"/>
            <a:ext cx="784887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4032000" y="220486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Obtížnost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032000" y="2708920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Úspěšnost</a:t>
            </a:r>
            <a:endParaRPr lang="cs-CZ" dirty="0"/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611560" y="2636912"/>
            <a:ext cx="7776864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2699792" y="3212976"/>
            <a:ext cx="2160240" cy="3312368"/>
          </a:xfrm>
        </p:spPr>
        <p:txBody>
          <a:bodyPr>
            <a:normAutofit/>
          </a:bodyPr>
          <a:lstStyle/>
          <a:p>
            <a:r>
              <a:rPr lang="cs-CZ" sz="2400" dirty="0"/>
              <a:t>Sypký, </a:t>
            </a:r>
            <a:r>
              <a:rPr lang="cs-CZ" sz="2400" dirty="0" err="1"/>
              <a:t>pastovitý</a:t>
            </a:r>
            <a:r>
              <a:rPr lang="cs-CZ" sz="2400" dirty="0"/>
              <a:t> materiál</a:t>
            </a:r>
          </a:p>
          <a:p>
            <a:r>
              <a:rPr lang="cs-CZ" sz="2400" dirty="0"/>
              <a:t>Nevstřebatelné membrány</a:t>
            </a:r>
          </a:p>
        </p:txBody>
      </p:sp>
      <p:sp>
        <p:nvSpPr>
          <p:cNvPr id="16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860032" y="3212976"/>
            <a:ext cx="2160240" cy="3312368"/>
          </a:xfrm>
        </p:spPr>
        <p:txBody>
          <a:bodyPr>
            <a:normAutofit/>
          </a:bodyPr>
          <a:lstStyle/>
          <a:p>
            <a:r>
              <a:rPr lang="cs-CZ" sz="2400" dirty="0"/>
              <a:t>Kostní bločky</a:t>
            </a:r>
          </a:p>
          <a:p>
            <a:r>
              <a:rPr lang="cs-CZ" sz="2400" dirty="0"/>
              <a:t>Kombinace materiálů</a:t>
            </a:r>
          </a:p>
        </p:txBody>
      </p:sp>
      <p:sp>
        <p:nvSpPr>
          <p:cNvPr id="17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6948264" y="3212976"/>
            <a:ext cx="2160240" cy="3312368"/>
          </a:xfrm>
        </p:spPr>
        <p:txBody>
          <a:bodyPr>
            <a:normAutofit/>
          </a:bodyPr>
          <a:lstStyle/>
          <a:p>
            <a:r>
              <a:rPr lang="cs-CZ" sz="2400" dirty="0"/>
              <a:t>Vmezeřené bloky</a:t>
            </a:r>
          </a:p>
          <a:p>
            <a:r>
              <a:rPr lang="cs-CZ" sz="2400" dirty="0"/>
              <a:t>Distrakce</a:t>
            </a:r>
          </a:p>
        </p:txBody>
      </p:sp>
    </p:spTree>
    <p:extLst>
      <p:ext uri="{BB962C8B-B14F-4D97-AF65-F5344CB8AC3E}">
        <p14:creationId xmlns:p14="http://schemas.microsoft.com/office/powerpoint/2010/main" val="22930383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Rozšíření alveolu pomocí speciálních nástrojů</a:t>
            </a:r>
          </a:p>
          <a:p>
            <a:r>
              <a:rPr lang="cs-CZ" dirty="0"/>
              <a:t>Distální úsek mandibuly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Bone </a:t>
            </a:r>
            <a:r>
              <a:rPr lang="cs-CZ" dirty="0" err="1"/>
              <a:t>spliting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629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Osseointegrace</a:t>
            </a:r>
            <a:endParaRPr lang="cs-CZ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628650" y="1690689"/>
            <a:ext cx="7886700" cy="407280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b="1" dirty="0"/>
              <a:t>Kostní hojení</a:t>
            </a:r>
          </a:p>
          <a:p>
            <a:r>
              <a:rPr lang="cs-CZ" b="1" dirty="0"/>
              <a:t>Primární – mezera do 0,5 mm</a:t>
            </a:r>
          </a:p>
          <a:p>
            <a:r>
              <a:rPr lang="cs-CZ" b="1" dirty="0"/>
              <a:t>Osteoklasty a osteoblasty </a:t>
            </a:r>
            <a:r>
              <a:rPr lang="cs-CZ" b="1"/>
              <a:t>podél kapilár </a:t>
            </a:r>
            <a:endParaRPr lang="cs-CZ" b="1" dirty="0"/>
          </a:p>
          <a:p>
            <a:pPr>
              <a:buNone/>
            </a:pPr>
            <a:r>
              <a:rPr lang="cs-CZ" b="1" dirty="0"/>
              <a:t>Primární stabilita</a:t>
            </a:r>
          </a:p>
          <a:p>
            <a:r>
              <a:rPr lang="cs-CZ" dirty="0"/>
              <a:t>Bezprostředně po zavedení implantátů</a:t>
            </a:r>
          </a:p>
          <a:p>
            <a:r>
              <a:rPr lang="cs-CZ" dirty="0"/>
              <a:t>Je dána kvalitou kosti a tvarem implantátu</a:t>
            </a:r>
          </a:p>
          <a:p>
            <a:pPr>
              <a:buNone/>
            </a:pPr>
            <a:r>
              <a:rPr lang="cs-CZ" b="1" dirty="0"/>
              <a:t>Sekundární stabilita</a:t>
            </a:r>
          </a:p>
          <a:p>
            <a:r>
              <a:rPr lang="cs-CZ" dirty="0"/>
              <a:t>Postupně nahrazuje primární stabilitu</a:t>
            </a:r>
          </a:p>
          <a:p>
            <a:r>
              <a:rPr lang="cs-CZ" dirty="0"/>
              <a:t>Je dána vrůstáním kosti do povrchu implantátu</a:t>
            </a:r>
          </a:p>
          <a:p>
            <a:r>
              <a:rPr lang="cs-CZ" dirty="0"/>
              <a:t>Vlastnosti povrchu implantátu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45096" y="6115285"/>
            <a:ext cx="864437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cs-CZ" sz="1200" dirty="0" err="1">
                <a:latin typeface="Calibri" charset="0"/>
              </a:rPr>
              <a:t>Brånemark</a:t>
            </a:r>
            <a:r>
              <a:rPr lang="cs-CZ" sz="1200" dirty="0">
                <a:latin typeface="Calibri" charset="0"/>
              </a:rPr>
              <a:t> P. I., </a:t>
            </a:r>
            <a:r>
              <a:rPr lang="cs-CZ" sz="1200" dirty="0" err="1">
                <a:latin typeface="Calibri" charset="0"/>
              </a:rPr>
              <a:t>Zarb</a:t>
            </a:r>
            <a:r>
              <a:rPr lang="cs-CZ" sz="1200" dirty="0">
                <a:latin typeface="Calibri" charset="0"/>
              </a:rPr>
              <a:t> G. A., Albrektsson T. </a:t>
            </a:r>
            <a:r>
              <a:rPr lang="cs-CZ" sz="1200" b="1" dirty="0">
                <a:latin typeface="Calibri" charset="0"/>
              </a:rPr>
              <a:t>Introduction to osseointegration</a:t>
            </a:r>
            <a:r>
              <a:rPr lang="cs-CZ" sz="1200" dirty="0">
                <a:latin typeface="Calibri" charset="0"/>
              </a:rPr>
              <a:t>. In: </a:t>
            </a:r>
            <a:r>
              <a:rPr lang="cs-CZ" sz="1200" dirty="0" err="1">
                <a:latin typeface="Calibri" charset="0"/>
              </a:rPr>
              <a:t>Brånemark</a:t>
            </a:r>
            <a:r>
              <a:rPr lang="cs-CZ" sz="1200" dirty="0">
                <a:latin typeface="Calibri" charset="0"/>
              </a:rPr>
              <a:t> P. I., </a:t>
            </a:r>
            <a:r>
              <a:rPr lang="cs-CZ" sz="1200" dirty="0" err="1">
                <a:latin typeface="Calibri" charset="0"/>
              </a:rPr>
              <a:t>Zarb</a:t>
            </a:r>
            <a:r>
              <a:rPr lang="cs-CZ" sz="1200" dirty="0">
                <a:latin typeface="Calibri" charset="0"/>
              </a:rPr>
              <a:t> G. A., Albrektsson T, editors. </a:t>
            </a:r>
            <a:r>
              <a:rPr lang="cs-CZ" sz="1200" b="1" dirty="0">
                <a:latin typeface="Calibri" charset="0"/>
              </a:rPr>
              <a:t>Tissue - Integrated Prostheses: Osseointegration in Clinical Dentistry</a:t>
            </a:r>
            <a:r>
              <a:rPr lang="cs-CZ" sz="1200" dirty="0">
                <a:latin typeface="Calibri" charset="0"/>
              </a:rPr>
              <a:t>. Chicago: Quintessence; 1985. p. 11-76.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3624978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cs-CZ" dirty="0"/>
              <a:t>Získání výšky alveolu v maxile</a:t>
            </a:r>
          </a:p>
          <a:p>
            <a:r>
              <a:rPr lang="cs-CZ" dirty="0"/>
              <a:t>Jednodobý nebo dvoudobý postup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Sinuslift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8265" r="31800" b="5168"/>
          <a:stretch/>
        </p:blipFill>
        <p:spPr>
          <a:xfrm>
            <a:off x="4572000" y="1556792"/>
            <a:ext cx="3456384" cy="51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875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8229600" cy="38718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9753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0028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4869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7610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6978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6024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9198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7973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20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13563" y="631905"/>
            <a:ext cx="8500860" cy="5139298"/>
            <a:chOff x="74" y="581"/>
            <a:chExt cx="5333" cy="3627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2214" y="3881"/>
              <a:ext cx="163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50" dirty="0"/>
                <a:t>Čas (týdny)</a:t>
              </a:r>
              <a:endParaRPr lang="en-US" sz="1650" dirty="0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 rot="16199643">
              <a:off x="-1138" y="2044"/>
              <a:ext cx="271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50" dirty="0"/>
                <a:t>Kontakt s kostí (%)</a:t>
              </a:r>
              <a:endParaRPr lang="en-US" sz="1650" dirty="0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701" y="3587"/>
              <a:ext cx="4706" cy="362"/>
              <a:chOff x="686" y="3627"/>
              <a:chExt cx="4706" cy="362"/>
            </a:xfrm>
          </p:grpSpPr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>
                <a:off x="687" y="3630"/>
                <a:ext cx="470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7" name="Line 10"/>
              <p:cNvSpPr>
                <a:spLocks noChangeShapeType="1"/>
              </p:cNvSpPr>
              <p:nvPr/>
            </p:nvSpPr>
            <p:spPr bwMode="auto">
              <a:xfrm>
                <a:off x="179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8" name="Line 11"/>
              <p:cNvSpPr>
                <a:spLocks noChangeShapeType="1"/>
              </p:cNvSpPr>
              <p:nvPr/>
            </p:nvSpPr>
            <p:spPr bwMode="auto">
              <a:xfrm>
                <a:off x="231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9" name="Line 12"/>
              <p:cNvSpPr>
                <a:spLocks noChangeShapeType="1"/>
              </p:cNvSpPr>
              <p:nvPr/>
            </p:nvSpPr>
            <p:spPr bwMode="auto">
              <a:xfrm>
                <a:off x="283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0" name="Line 13"/>
              <p:cNvSpPr>
                <a:spLocks noChangeShapeType="1"/>
              </p:cNvSpPr>
              <p:nvPr/>
            </p:nvSpPr>
            <p:spPr bwMode="auto">
              <a:xfrm>
                <a:off x="3336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1" name="Line 14"/>
              <p:cNvSpPr>
                <a:spLocks noChangeShapeType="1"/>
              </p:cNvSpPr>
              <p:nvPr/>
            </p:nvSpPr>
            <p:spPr bwMode="auto">
              <a:xfrm>
                <a:off x="3853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2" name="Line 15"/>
              <p:cNvSpPr>
                <a:spLocks noChangeShapeType="1"/>
              </p:cNvSpPr>
              <p:nvPr/>
            </p:nvSpPr>
            <p:spPr bwMode="auto">
              <a:xfrm>
                <a:off x="4371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487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686" y="3684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 dirty="0"/>
                  <a:t>0</a:t>
                </a:r>
              </a:p>
            </p:txBody>
          </p:sp>
          <p:sp>
            <p:nvSpPr>
              <p:cNvPr id="35" name="Text Box 18"/>
              <p:cNvSpPr txBox="1">
                <a:spLocks noChangeArrowheads="1"/>
              </p:cNvSpPr>
              <p:nvPr/>
            </p:nvSpPr>
            <p:spPr bwMode="auto">
              <a:xfrm>
                <a:off x="120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 dirty="0"/>
                  <a:t>1</a:t>
                </a:r>
              </a:p>
            </p:txBody>
          </p:sp>
          <p:sp>
            <p:nvSpPr>
              <p:cNvPr id="36" name="Text Box 19"/>
              <p:cNvSpPr txBox="1">
                <a:spLocks noChangeArrowheads="1"/>
              </p:cNvSpPr>
              <p:nvPr/>
            </p:nvSpPr>
            <p:spPr bwMode="auto">
              <a:xfrm>
                <a:off x="170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2</a:t>
                </a:r>
              </a:p>
            </p:txBody>
          </p:sp>
          <p:sp>
            <p:nvSpPr>
              <p:cNvPr id="37" name="Text Box 20"/>
              <p:cNvSpPr txBox="1">
                <a:spLocks noChangeArrowheads="1"/>
              </p:cNvSpPr>
              <p:nvPr/>
            </p:nvSpPr>
            <p:spPr bwMode="auto">
              <a:xfrm>
                <a:off x="222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3</a:t>
                </a:r>
              </a:p>
            </p:txBody>
          </p:sp>
          <p:sp>
            <p:nvSpPr>
              <p:cNvPr id="38" name="Text Box 21"/>
              <p:cNvSpPr txBox="1">
                <a:spLocks noChangeArrowheads="1"/>
              </p:cNvSpPr>
              <p:nvPr/>
            </p:nvSpPr>
            <p:spPr bwMode="auto">
              <a:xfrm>
                <a:off x="2739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4</a:t>
                </a:r>
              </a:p>
            </p:txBody>
          </p:sp>
          <p:sp>
            <p:nvSpPr>
              <p:cNvPr id="39" name="Text Box 22"/>
              <p:cNvSpPr txBox="1">
                <a:spLocks noChangeArrowheads="1"/>
              </p:cNvSpPr>
              <p:nvPr/>
            </p:nvSpPr>
            <p:spPr bwMode="auto">
              <a:xfrm>
                <a:off x="324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5</a:t>
                </a:r>
              </a:p>
            </p:txBody>
          </p:sp>
          <p:sp>
            <p:nvSpPr>
              <p:cNvPr id="40" name="Text Box 23"/>
              <p:cNvSpPr txBox="1">
                <a:spLocks noChangeArrowheads="1"/>
              </p:cNvSpPr>
              <p:nvPr/>
            </p:nvSpPr>
            <p:spPr bwMode="auto">
              <a:xfrm>
                <a:off x="376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6</a:t>
                </a:r>
              </a:p>
            </p:txBody>
          </p:sp>
          <p:sp>
            <p:nvSpPr>
              <p:cNvPr id="41" name="Text Box 24"/>
              <p:cNvSpPr txBox="1">
                <a:spLocks noChangeArrowheads="1"/>
              </p:cNvSpPr>
              <p:nvPr/>
            </p:nvSpPr>
            <p:spPr bwMode="auto">
              <a:xfrm>
                <a:off x="4291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7</a:t>
                </a:r>
              </a:p>
            </p:txBody>
          </p:sp>
          <p:sp>
            <p:nvSpPr>
              <p:cNvPr id="42" name="Text Box 25"/>
              <p:cNvSpPr txBox="1">
                <a:spLocks noChangeArrowheads="1"/>
              </p:cNvSpPr>
              <p:nvPr/>
            </p:nvSpPr>
            <p:spPr bwMode="auto">
              <a:xfrm>
                <a:off x="478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8</a:t>
                </a:r>
              </a:p>
            </p:txBody>
          </p:sp>
          <p:sp>
            <p:nvSpPr>
              <p:cNvPr id="43" name="Line 26"/>
              <p:cNvSpPr>
                <a:spLocks noChangeShapeType="1"/>
              </p:cNvSpPr>
              <p:nvPr/>
            </p:nvSpPr>
            <p:spPr bwMode="auto">
              <a:xfrm>
                <a:off x="1296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316" y="581"/>
              <a:ext cx="475" cy="3191"/>
              <a:chOff x="301" y="621"/>
              <a:chExt cx="475" cy="3191"/>
            </a:xfrm>
          </p:grpSpPr>
          <p:sp>
            <p:nvSpPr>
              <p:cNvPr id="15" name="Line 28"/>
              <p:cNvSpPr>
                <a:spLocks noChangeShapeType="1"/>
              </p:cNvSpPr>
              <p:nvPr/>
            </p:nvSpPr>
            <p:spPr bwMode="auto">
              <a:xfrm>
                <a:off x="687" y="2890"/>
                <a:ext cx="8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6" name="Line 29"/>
              <p:cNvSpPr>
                <a:spLocks noChangeShapeType="1"/>
              </p:cNvSpPr>
              <p:nvPr/>
            </p:nvSpPr>
            <p:spPr bwMode="auto">
              <a:xfrm>
                <a:off x="684" y="2182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7" name="Line 30"/>
              <p:cNvSpPr>
                <a:spLocks noChangeShapeType="1"/>
              </p:cNvSpPr>
              <p:nvPr/>
            </p:nvSpPr>
            <p:spPr bwMode="auto">
              <a:xfrm>
                <a:off x="684" y="146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8" name="Line 31"/>
              <p:cNvSpPr>
                <a:spLocks noChangeShapeType="1"/>
              </p:cNvSpPr>
              <p:nvPr/>
            </p:nvSpPr>
            <p:spPr bwMode="auto">
              <a:xfrm>
                <a:off x="684" y="74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9" name="Line 32"/>
              <p:cNvSpPr>
                <a:spLocks noChangeShapeType="1"/>
              </p:cNvSpPr>
              <p:nvPr/>
            </p:nvSpPr>
            <p:spPr bwMode="auto">
              <a:xfrm>
                <a:off x="776" y="741"/>
                <a:ext cx="0" cy="28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0" name="Text Box 33"/>
              <p:cNvSpPr txBox="1">
                <a:spLocks noChangeArrowheads="1"/>
              </p:cNvSpPr>
              <p:nvPr/>
            </p:nvSpPr>
            <p:spPr bwMode="auto">
              <a:xfrm>
                <a:off x="301" y="621"/>
                <a:ext cx="38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100</a:t>
                </a:r>
              </a:p>
            </p:txBody>
          </p:sp>
          <p:sp>
            <p:nvSpPr>
              <p:cNvPr id="21" name="Text Box 34"/>
              <p:cNvSpPr txBox="1">
                <a:spLocks noChangeArrowheads="1"/>
              </p:cNvSpPr>
              <p:nvPr/>
            </p:nvSpPr>
            <p:spPr bwMode="auto">
              <a:xfrm>
                <a:off x="369" y="1339"/>
                <a:ext cx="350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75</a:t>
                </a:r>
              </a:p>
            </p:txBody>
          </p:sp>
          <p:sp>
            <p:nvSpPr>
              <p:cNvPr id="22" name="Text Box 35"/>
              <p:cNvSpPr txBox="1">
                <a:spLocks noChangeArrowheads="1"/>
              </p:cNvSpPr>
              <p:nvPr/>
            </p:nvSpPr>
            <p:spPr bwMode="auto">
              <a:xfrm>
                <a:off x="378" y="2061"/>
                <a:ext cx="332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50</a:t>
                </a:r>
              </a:p>
            </p:txBody>
          </p:sp>
          <p:sp>
            <p:nvSpPr>
              <p:cNvPr id="23" name="Text Box 36"/>
              <p:cNvSpPr txBox="1">
                <a:spLocks noChangeArrowheads="1"/>
              </p:cNvSpPr>
              <p:nvPr/>
            </p:nvSpPr>
            <p:spPr bwMode="auto">
              <a:xfrm>
                <a:off x="386" y="2760"/>
                <a:ext cx="325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25</a:t>
                </a:r>
              </a:p>
            </p:txBody>
          </p:sp>
          <p:sp>
            <p:nvSpPr>
              <p:cNvPr id="24" name="Text Box 37"/>
              <p:cNvSpPr txBox="1">
                <a:spLocks noChangeArrowheads="1"/>
              </p:cNvSpPr>
              <p:nvPr/>
            </p:nvSpPr>
            <p:spPr bwMode="auto">
              <a:xfrm>
                <a:off x="492" y="3507"/>
                <a:ext cx="159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0</a:t>
                </a:r>
              </a:p>
            </p:txBody>
          </p:sp>
          <p:sp>
            <p:nvSpPr>
              <p:cNvPr id="25" name="Line 38"/>
              <p:cNvSpPr>
                <a:spLocks noChangeShapeType="1"/>
              </p:cNvSpPr>
              <p:nvPr/>
            </p:nvSpPr>
            <p:spPr bwMode="auto">
              <a:xfrm>
                <a:off x="774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781" y="783"/>
              <a:ext cx="4389" cy="2596"/>
              <a:chOff x="766" y="823"/>
              <a:chExt cx="4389" cy="2596"/>
            </a:xfrm>
          </p:grpSpPr>
          <p:sp>
            <p:nvSpPr>
              <p:cNvPr id="13" name="Freeform 40"/>
              <p:cNvSpPr>
                <a:spLocks/>
              </p:cNvSpPr>
              <p:nvPr/>
            </p:nvSpPr>
            <p:spPr bwMode="auto">
              <a:xfrm>
                <a:off x="799" y="823"/>
                <a:ext cx="4356" cy="2596"/>
              </a:xfrm>
              <a:custGeom>
                <a:avLst/>
                <a:gdLst>
                  <a:gd name="T0" fmla="*/ 0 w 4901"/>
                  <a:gd name="T1" fmla="*/ 0 h 2596"/>
                  <a:gd name="T2" fmla="*/ 228 w 4901"/>
                  <a:gd name="T3" fmla="*/ 36 h 2596"/>
                  <a:gd name="T4" fmla="*/ 395 w 4901"/>
                  <a:gd name="T5" fmla="*/ 155 h 2596"/>
                  <a:gd name="T6" fmla="*/ 508 w 4901"/>
                  <a:gd name="T7" fmla="*/ 329 h 2596"/>
                  <a:gd name="T8" fmla="*/ 691 w 4901"/>
                  <a:gd name="T9" fmla="*/ 832 h 2596"/>
                  <a:gd name="T10" fmla="*/ 799 w 4901"/>
                  <a:gd name="T11" fmla="*/ 1225 h 2596"/>
                  <a:gd name="T12" fmla="*/ 936 w 4901"/>
                  <a:gd name="T13" fmla="*/ 1572 h 2596"/>
                  <a:gd name="T14" fmla="*/ 1124 w 4901"/>
                  <a:gd name="T15" fmla="*/ 1947 h 2596"/>
                  <a:gd name="T16" fmla="*/ 1312 w 4901"/>
                  <a:gd name="T17" fmla="*/ 2176 h 2596"/>
                  <a:gd name="T18" fmla="*/ 1530 w 4901"/>
                  <a:gd name="T19" fmla="*/ 2386 h 2596"/>
                  <a:gd name="T20" fmla="*/ 1770 w 4901"/>
                  <a:gd name="T21" fmla="*/ 2514 h 2596"/>
                  <a:gd name="T22" fmla="*/ 2009 w 4901"/>
                  <a:gd name="T23" fmla="*/ 2578 h 2596"/>
                  <a:gd name="T24" fmla="*/ 2334 w 4901"/>
                  <a:gd name="T25" fmla="*/ 2587 h 2596"/>
                  <a:gd name="T26" fmla="*/ 3058 w 4901"/>
                  <a:gd name="T27" fmla="*/ 2596 h 25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01"/>
                  <a:gd name="T43" fmla="*/ 0 h 2596"/>
                  <a:gd name="T44" fmla="*/ 4901 w 4901"/>
                  <a:gd name="T45" fmla="*/ 2596 h 25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01" h="2596">
                    <a:moveTo>
                      <a:pt x="0" y="0"/>
                    </a:moveTo>
                    <a:cubicBezTo>
                      <a:pt x="130" y="5"/>
                      <a:pt x="261" y="10"/>
                      <a:pt x="366" y="36"/>
                    </a:cubicBezTo>
                    <a:cubicBezTo>
                      <a:pt x="471" y="62"/>
                      <a:pt x="556" y="106"/>
                      <a:pt x="631" y="155"/>
                    </a:cubicBezTo>
                    <a:cubicBezTo>
                      <a:pt x="706" y="204"/>
                      <a:pt x="735" y="216"/>
                      <a:pt x="814" y="329"/>
                    </a:cubicBezTo>
                    <a:cubicBezTo>
                      <a:pt x="893" y="442"/>
                      <a:pt x="1029" y="683"/>
                      <a:pt x="1107" y="832"/>
                    </a:cubicBezTo>
                    <a:cubicBezTo>
                      <a:pt x="1185" y="981"/>
                      <a:pt x="1215" y="1102"/>
                      <a:pt x="1280" y="1225"/>
                    </a:cubicBezTo>
                    <a:cubicBezTo>
                      <a:pt x="1345" y="1348"/>
                      <a:pt x="1413" y="1452"/>
                      <a:pt x="1500" y="1572"/>
                    </a:cubicBezTo>
                    <a:cubicBezTo>
                      <a:pt x="1587" y="1692"/>
                      <a:pt x="1701" y="1846"/>
                      <a:pt x="1801" y="1947"/>
                    </a:cubicBezTo>
                    <a:cubicBezTo>
                      <a:pt x="1901" y="2048"/>
                      <a:pt x="1995" y="2103"/>
                      <a:pt x="2103" y="2176"/>
                    </a:cubicBezTo>
                    <a:cubicBezTo>
                      <a:pt x="2211" y="2249"/>
                      <a:pt x="2329" y="2330"/>
                      <a:pt x="2451" y="2386"/>
                    </a:cubicBezTo>
                    <a:cubicBezTo>
                      <a:pt x="2573" y="2442"/>
                      <a:pt x="2707" y="2482"/>
                      <a:pt x="2835" y="2514"/>
                    </a:cubicBezTo>
                    <a:cubicBezTo>
                      <a:pt x="2963" y="2546"/>
                      <a:pt x="3068" y="2566"/>
                      <a:pt x="3219" y="2578"/>
                    </a:cubicBezTo>
                    <a:cubicBezTo>
                      <a:pt x="3370" y="2590"/>
                      <a:pt x="3460" y="2584"/>
                      <a:pt x="3740" y="2587"/>
                    </a:cubicBezTo>
                    <a:cubicBezTo>
                      <a:pt x="4020" y="2590"/>
                      <a:pt x="4714" y="2595"/>
                      <a:pt x="4901" y="2596"/>
                    </a:cubicBezTo>
                  </a:path>
                </a:pathLst>
              </a:custGeom>
              <a:noFill/>
              <a:ln w="5715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4" name="Text Box 41"/>
              <p:cNvSpPr txBox="1">
                <a:spLocks noChangeArrowheads="1"/>
              </p:cNvSpPr>
              <p:nvPr/>
            </p:nvSpPr>
            <p:spPr bwMode="auto">
              <a:xfrm>
                <a:off x="766" y="2360"/>
                <a:ext cx="1542" cy="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dirty="0">
                    <a:solidFill>
                      <a:srgbClr val="FF3300"/>
                    </a:solidFill>
                  </a:rPr>
                  <a:t>Primární stabilita (původní kost)</a:t>
                </a:r>
                <a:endParaRPr lang="en-US" dirty="0">
                  <a:solidFill>
                    <a:srgbClr val="FF33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24997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5195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DSC0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" y="857250"/>
            <a:ext cx="768310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1964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2122"/>
            <a:ext cx="8229600" cy="3836556"/>
          </a:xfrm>
        </p:spPr>
      </p:pic>
    </p:spTree>
    <p:extLst>
      <p:ext uri="{BB962C8B-B14F-4D97-AF65-F5344CB8AC3E}">
        <p14:creationId xmlns:p14="http://schemas.microsoft.com/office/powerpoint/2010/main" val="8068993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4614"/>
            <a:ext cx="8229600" cy="3831573"/>
          </a:xfrm>
        </p:spPr>
      </p:pic>
    </p:spTree>
    <p:extLst>
      <p:ext uri="{BB962C8B-B14F-4D97-AF65-F5344CB8AC3E}">
        <p14:creationId xmlns:p14="http://schemas.microsoft.com/office/powerpoint/2010/main" val="17185486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Přenos kostního bločku</a:t>
            </a:r>
          </a:p>
          <a:p>
            <a:r>
              <a:rPr lang="cs-CZ" dirty="0"/>
              <a:t>Odběrové místo</a:t>
            </a:r>
          </a:p>
          <a:p>
            <a:r>
              <a:rPr lang="cs-CZ" dirty="0"/>
              <a:t>Fixace šroubkem nebo dlažkou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Bone </a:t>
            </a:r>
            <a:r>
              <a:rPr lang="cs-CZ" dirty="0" err="1"/>
              <a:t>block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33522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Ochrana alveolu po extrakci</a:t>
            </a:r>
          </a:p>
          <a:p>
            <a:r>
              <a:rPr lang="cs-CZ" dirty="0"/>
              <a:t>Kolagenové kuželky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Socket</a:t>
            </a:r>
            <a:r>
              <a:rPr lang="cs-CZ" baseline="0" dirty="0"/>
              <a:t> </a:t>
            </a:r>
            <a:r>
              <a:rPr lang="cs-CZ" baseline="0" dirty="0" err="1"/>
              <a:t>preservation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38845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Nevhojení</a:t>
            </a:r>
            <a:r>
              <a:rPr lang="cs-CZ" dirty="0"/>
              <a:t> implantátu</a:t>
            </a:r>
          </a:p>
          <a:p>
            <a:r>
              <a:rPr lang="cs-CZ" dirty="0" err="1"/>
              <a:t>Vhojení</a:t>
            </a:r>
            <a:r>
              <a:rPr lang="cs-CZ" dirty="0"/>
              <a:t> ve špatné pozici</a:t>
            </a:r>
          </a:p>
          <a:p>
            <a:r>
              <a:rPr lang="cs-CZ" dirty="0"/>
              <a:t>Poškození okolních struktur</a:t>
            </a:r>
          </a:p>
          <a:p>
            <a:r>
              <a:rPr lang="cs-CZ" dirty="0" err="1"/>
              <a:t>Sinusitis</a:t>
            </a:r>
            <a:endParaRPr lang="cs-CZ" dirty="0"/>
          </a:p>
          <a:p>
            <a:r>
              <a:rPr lang="cs-CZ" dirty="0" err="1"/>
              <a:t>Periimplantitida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</a:t>
            </a:r>
          </a:p>
        </p:txBody>
      </p:sp>
    </p:spTree>
    <p:extLst>
      <p:ext uri="{BB962C8B-B14F-4D97-AF65-F5344CB8AC3E}">
        <p14:creationId xmlns:p14="http://schemas.microsoft.com/office/powerpoint/2010/main" val="10799437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Většinou LA</a:t>
            </a:r>
          </a:p>
          <a:p>
            <a:r>
              <a:rPr lang="cs-CZ" dirty="0"/>
              <a:t>Možná i </a:t>
            </a:r>
            <a:r>
              <a:rPr lang="cs-CZ" dirty="0" err="1"/>
              <a:t>analgosedace</a:t>
            </a:r>
            <a:endParaRPr lang="cs-CZ" dirty="0"/>
          </a:p>
          <a:p>
            <a:pPr lvl="1"/>
            <a:r>
              <a:rPr lang="cs-CZ" dirty="0"/>
              <a:t>V </a:t>
            </a:r>
            <a:r>
              <a:rPr lang="cs-CZ" dirty="0" err="1"/>
              <a:t>režiji</a:t>
            </a:r>
            <a:r>
              <a:rPr lang="cs-CZ" dirty="0"/>
              <a:t> anesteziologa</a:t>
            </a:r>
          </a:p>
          <a:p>
            <a:pPr lvl="1"/>
            <a:r>
              <a:rPr lang="cs-CZ" dirty="0"/>
              <a:t>Dohled nad pacientem (pokousání, pád)</a:t>
            </a:r>
          </a:p>
          <a:p>
            <a:pPr lvl="1"/>
            <a:r>
              <a:rPr lang="cs-CZ" dirty="0"/>
              <a:t>Poučení doprovodu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Péče o pacienta</a:t>
            </a:r>
          </a:p>
        </p:txBody>
      </p:sp>
    </p:spTree>
    <p:extLst>
      <p:ext uri="{BB962C8B-B14F-4D97-AF65-F5344CB8AC3E}">
        <p14:creationId xmlns:p14="http://schemas.microsoft.com/office/powerpoint/2010/main" val="406663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13563" y="631905"/>
            <a:ext cx="8500860" cy="5139298"/>
            <a:chOff x="74" y="581"/>
            <a:chExt cx="5333" cy="3627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2214" y="3881"/>
              <a:ext cx="163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50" dirty="0"/>
                <a:t>Čas (týdny)</a:t>
              </a:r>
              <a:endParaRPr lang="en-US" sz="1650" dirty="0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 rot="16199643">
              <a:off x="-1138" y="2044"/>
              <a:ext cx="271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50" dirty="0"/>
                <a:t>Kontakt s kostí (%)</a:t>
              </a:r>
              <a:endParaRPr lang="en-US" sz="1650" dirty="0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701" y="3587"/>
              <a:ext cx="4706" cy="362"/>
              <a:chOff x="686" y="3627"/>
              <a:chExt cx="4706" cy="362"/>
            </a:xfrm>
          </p:grpSpPr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>
                <a:off x="687" y="3630"/>
                <a:ext cx="470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7" name="Line 10"/>
              <p:cNvSpPr>
                <a:spLocks noChangeShapeType="1"/>
              </p:cNvSpPr>
              <p:nvPr/>
            </p:nvSpPr>
            <p:spPr bwMode="auto">
              <a:xfrm>
                <a:off x="179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8" name="Line 11"/>
              <p:cNvSpPr>
                <a:spLocks noChangeShapeType="1"/>
              </p:cNvSpPr>
              <p:nvPr/>
            </p:nvSpPr>
            <p:spPr bwMode="auto">
              <a:xfrm>
                <a:off x="231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9" name="Line 12"/>
              <p:cNvSpPr>
                <a:spLocks noChangeShapeType="1"/>
              </p:cNvSpPr>
              <p:nvPr/>
            </p:nvSpPr>
            <p:spPr bwMode="auto">
              <a:xfrm>
                <a:off x="283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0" name="Line 13"/>
              <p:cNvSpPr>
                <a:spLocks noChangeShapeType="1"/>
              </p:cNvSpPr>
              <p:nvPr/>
            </p:nvSpPr>
            <p:spPr bwMode="auto">
              <a:xfrm>
                <a:off x="3336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1" name="Line 14"/>
              <p:cNvSpPr>
                <a:spLocks noChangeShapeType="1"/>
              </p:cNvSpPr>
              <p:nvPr/>
            </p:nvSpPr>
            <p:spPr bwMode="auto">
              <a:xfrm>
                <a:off x="3853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2" name="Line 15"/>
              <p:cNvSpPr>
                <a:spLocks noChangeShapeType="1"/>
              </p:cNvSpPr>
              <p:nvPr/>
            </p:nvSpPr>
            <p:spPr bwMode="auto">
              <a:xfrm>
                <a:off x="4371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487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686" y="3684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 dirty="0"/>
                  <a:t>0</a:t>
                </a:r>
              </a:p>
            </p:txBody>
          </p:sp>
          <p:sp>
            <p:nvSpPr>
              <p:cNvPr id="35" name="Text Box 18"/>
              <p:cNvSpPr txBox="1">
                <a:spLocks noChangeArrowheads="1"/>
              </p:cNvSpPr>
              <p:nvPr/>
            </p:nvSpPr>
            <p:spPr bwMode="auto">
              <a:xfrm>
                <a:off x="120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 dirty="0"/>
                  <a:t>1</a:t>
                </a:r>
              </a:p>
            </p:txBody>
          </p:sp>
          <p:sp>
            <p:nvSpPr>
              <p:cNvPr id="36" name="Text Box 19"/>
              <p:cNvSpPr txBox="1">
                <a:spLocks noChangeArrowheads="1"/>
              </p:cNvSpPr>
              <p:nvPr/>
            </p:nvSpPr>
            <p:spPr bwMode="auto">
              <a:xfrm>
                <a:off x="170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2</a:t>
                </a:r>
              </a:p>
            </p:txBody>
          </p:sp>
          <p:sp>
            <p:nvSpPr>
              <p:cNvPr id="37" name="Text Box 20"/>
              <p:cNvSpPr txBox="1">
                <a:spLocks noChangeArrowheads="1"/>
              </p:cNvSpPr>
              <p:nvPr/>
            </p:nvSpPr>
            <p:spPr bwMode="auto">
              <a:xfrm>
                <a:off x="222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3</a:t>
                </a:r>
              </a:p>
            </p:txBody>
          </p:sp>
          <p:sp>
            <p:nvSpPr>
              <p:cNvPr id="38" name="Text Box 21"/>
              <p:cNvSpPr txBox="1">
                <a:spLocks noChangeArrowheads="1"/>
              </p:cNvSpPr>
              <p:nvPr/>
            </p:nvSpPr>
            <p:spPr bwMode="auto">
              <a:xfrm>
                <a:off x="2739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4</a:t>
                </a:r>
              </a:p>
            </p:txBody>
          </p:sp>
          <p:sp>
            <p:nvSpPr>
              <p:cNvPr id="39" name="Text Box 22"/>
              <p:cNvSpPr txBox="1">
                <a:spLocks noChangeArrowheads="1"/>
              </p:cNvSpPr>
              <p:nvPr/>
            </p:nvSpPr>
            <p:spPr bwMode="auto">
              <a:xfrm>
                <a:off x="324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5</a:t>
                </a:r>
              </a:p>
            </p:txBody>
          </p:sp>
          <p:sp>
            <p:nvSpPr>
              <p:cNvPr id="40" name="Text Box 23"/>
              <p:cNvSpPr txBox="1">
                <a:spLocks noChangeArrowheads="1"/>
              </p:cNvSpPr>
              <p:nvPr/>
            </p:nvSpPr>
            <p:spPr bwMode="auto">
              <a:xfrm>
                <a:off x="376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6</a:t>
                </a:r>
              </a:p>
            </p:txBody>
          </p:sp>
          <p:sp>
            <p:nvSpPr>
              <p:cNvPr id="41" name="Text Box 24"/>
              <p:cNvSpPr txBox="1">
                <a:spLocks noChangeArrowheads="1"/>
              </p:cNvSpPr>
              <p:nvPr/>
            </p:nvSpPr>
            <p:spPr bwMode="auto">
              <a:xfrm>
                <a:off x="4291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7</a:t>
                </a:r>
              </a:p>
            </p:txBody>
          </p:sp>
          <p:sp>
            <p:nvSpPr>
              <p:cNvPr id="42" name="Text Box 25"/>
              <p:cNvSpPr txBox="1">
                <a:spLocks noChangeArrowheads="1"/>
              </p:cNvSpPr>
              <p:nvPr/>
            </p:nvSpPr>
            <p:spPr bwMode="auto">
              <a:xfrm>
                <a:off x="478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8</a:t>
                </a:r>
              </a:p>
            </p:txBody>
          </p:sp>
          <p:sp>
            <p:nvSpPr>
              <p:cNvPr id="43" name="Line 26"/>
              <p:cNvSpPr>
                <a:spLocks noChangeShapeType="1"/>
              </p:cNvSpPr>
              <p:nvPr/>
            </p:nvSpPr>
            <p:spPr bwMode="auto">
              <a:xfrm>
                <a:off x="1296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316" y="581"/>
              <a:ext cx="475" cy="3191"/>
              <a:chOff x="301" y="621"/>
              <a:chExt cx="475" cy="3191"/>
            </a:xfrm>
          </p:grpSpPr>
          <p:sp>
            <p:nvSpPr>
              <p:cNvPr id="15" name="Line 28"/>
              <p:cNvSpPr>
                <a:spLocks noChangeShapeType="1"/>
              </p:cNvSpPr>
              <p:nvPr/>
            </p:nvSpPr>
            <p:spPr bwMode="auto">
              <a:xfrm>
                <a:off x="687" y="2890"/>
                <a:ext cx="8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6" name="Line 29"/>
              <p:cNvSpPr>
                <a:spLocks noChangeShapeType="1"/>
              </p:cNvSpPr>
              <p:nvPr/>
            </p:nvSpPr>
            <p:spPr bwMode="auto">
              <a:xfrm>
                <a:off x="684" y="2182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7" name="Line 30"/>
              <p:cNvSpPr>
                <a:spLocks noChangeShapeType="1"/>
              </p:cNvSpPr>
              <p:nvPr/>
            </p:nvSpPr>
            <p:spPr bwMode="auto">
              <a:xfrm>
                <a:off x="684" y="146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8" name="Line 31"/>
              <p:cNvSpPr>
                <a:spLocks noChangeShapeType="1"/>
              </p:cNvSpPr>
              <p:nvPr/>
            </p:nvSpPr>
            <p:spPr bwMode="auto">
              <a:xfrm>
                <a:off x="684" y="74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9" name="Line 32"/>
              <p:cNvSpPr>
                <a:spLocks noChangeShapeType="1"/>
              </p:cNvSpPr>
              <p:nvPr/>
            </p:nvSpPr>
            <p:spPr bwMode="auto">
              <a:xfrm>
                <a:off x="776" y="741"/>
                <a:ext cx="0" cy="28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0" name="Text Box 33"/>
              <p:cNvSpPr txBox="1">
                <a:spLocks noChangeArrowheads="1"/>
              </p:cNvSpPr>
              <p:nvPr/>
            </p:nvSpPr>
            <p:spPr bwMode="auto">
              <a:xfrm>
                <a:off x="301" y="621"/>
                <a:ext cx="38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100</a:t>
                </a:r>
              </a:p>
            </p:txBody>
          </p:sp>
          <p:sp>
            <p:nvSpPr>
              <p:cNvPr id="21" name="Text Box 34"/>
              <p:cNvSpPr txBox="1">
                <a:spLocks noChangeArrowheads="1"/>
              </p:cNvSpPr>
              <p:nvPr/>
            </p:nvSpPr>
            <p:spPr bwMode="auto">
              <a:xfrm>
                <a:off x="369" y="1339"/>
                <a:ext cx="350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75</a:t>
                </a:r>
              </a:p>
            </p:txBody>
          </p:sp>
          <p:sp>
            <p:nvSpPr>
              <p:cNvPr id="22" name="Text Box 35"/>
              <p:cNvSpPr txBox="1">
                <a:spLocks noChangeArrowheads="1"/>
              </p:cNvSpPr>
              <p:nvPr/>
            </p:nvSpPr>
            <p:spPr bwMode="auto">
              <a:xfrm>
                <a:off x="378" y="2061"/>
                <a:ext cx="332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50</a:t>
                </a:r>
              </a:p>
            </p:txBody>
          </p:sp>
          <p:sp>
            <p:nvSpPr>
              <p:cNvPr id="23" name="Text Box 36"/>
              <p:cNvSpPr txBox="1">
                <a:spLocks noChangeArrowheads="1"/>
              </p:cNvSpPr>
              <p:nvPr/>
            </p:nvSpPr>
            <p:spPr bwMode="auto">
              <a:xfrm>
                <a:off x="386" y="2760"/>
                <a:ext cx="325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25</a:t>
                </a:r>
              </a:p>
            </p:txBody>
          </p:sp>
          <p:sp>
            <p:nvSpPr>
              <p:cNvPr id="24" name="Text Box 37"/>
              <p:cNvSpPr txBox="1">
                <a:spLocks noChangeArrowheads="1"/>
              </p:cNvSpPr>
              <p:nvPr/>
            </p:nvSpPr>
            <p:spPr bwMode="auto">
              <a:xfrm>
                <a:off x="492" y="3507"/>
                <a:ext cx="159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0</a:t>
                </a:r>
              </a:p>
            </p:txBody>
          </p:sp>
          <p:sp>
            <p:nvSpPr>
              <p:cNvPr id="25" name="Line 38"/>
              <p:cNvSpPr>
                <a:spLocks noChangeShapeType="1"/>
              </p:cNvSpPr>
              <p:nvPr/>
            </p:nvSpPr>
            <p:spPr bwMode="auto">
              <a:xfrm>
                <a:off x="774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</p:grpSp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805" y="1145"/>
              <a:ext cx="4373" cy="2344"/>
              <a:chOff x="889" y="1185"/>
              <a:chExt cx="4919" cy="2344"/>
            </a:xfrm>
          </p:grpSpPr>
          <p:sp>
            <p:nvSpPr>
              <p:cNvPr id="11" name="Freeform 43"/>
              <p:cNvSpPr>
                <a:spLocks/>
              </p:cNvSpPr>
              <p:nvPr/>
            </p:nvSpPr>
            <p:spPr bwMode="auto">
              <a:xfrm>
                <a:off x="889" y="1185"/>
                <a:ext cx="4919" cy="2344"/>
              </a:xfrm>
              <a:custGeom>
                <a:avLst/>
                <a:gdLst>
                  <a:gd name="T0" fmla="*/ 0 w 4919"/>
                  <a:gd name="T1" fmla="*/ 2344 h 2344"/>
                  <a:gd name="T2" fmla="*/ 576 w 4919"/>
                  <a:gd name="T3" fmla="*/ 2216 h 2344"/>
                  <a:gd name="T4" fmla="*/ 1052 w 4919"/>
                  <a:gd name="T5" fmla="*/ 2024 h 2344"/>
                  <a:gd name="T6" fmla="*/ 1362 w 4919"/>
                  <a:gd name="T7" fmla="*/ 1805 h 2344"/>
                  <a:gd name="T8" fmla="*/ 1518 w 4919"/>
                  <a:gd name="T9" fmla="*/ 1549 h 2344"/>
                  <a:gd name="T10" fmla="*/ 1682 w 4919"/>
                  <a:gd name="T11" fmla="*/ 1137 h 2344"/>
                  <a:gd name="T12" fmla="*/ 1911 w 4919"/>
                  <a:gd name="T13" fmla="*/ 781 h 2344"/>
                  <a:gd name="T14" fmla="*/ 2204 w 4919"/>
                  <a:gd name="T15" fmla="*/ 534 h 2344"/>
                  <a:gd name="T16" fmla="*/ 2524 w 4919"/>
                  <a:gd name="T17" fmla="*/ 324 h 2344"/>
                  <a:gd name="T18" fmla="*/ 2844 w 4919"/>
                  <a:gd name="T19" fmla="*/ 186 h 2344"/>
                  <a:gd name="T20" fmla="*/ 3136 w 4919"/>
                  <a:gd name="T21" fmla="*/ 95 h 2344"/>
                  <a:gd name="T22" fmla="*/ 3438 w 4919"/>
                  <a:gd name="T23" fmla="*/ 31 h 2344"/>
                  <a:gd name="T24" fmla="*/ 3666 w 4919"/>
                  <a:gd name="T25" fmla="*/ 4 h 2344"/>
                  <a:gd name="T26" fmla="*/ 4919 w 4919"/>
                  <a:gd name="T27" fmla="*/ 4 h 23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19"/>
                  <a:gd name="T43" fmla="*/ 0 h 2344"/>
                  <a:gd name="T44" fmla="*/ 4919 w 4919"/>
                  <a:gd name="T45" fmla="*/ 2344 h 234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19" h="2344">
                    <a:moveTo>
                      <a:pt x="0" y="2344"/>
                    </a:moveTo>
                    <a:cubicBezTo>
                      <a:pt x="200" y="2306"/>
                      <a:pt x="401" y="2269"/>
                      <a:pt x="576" y="2216"/>
                    </a:cubicBezTo>
                    <a:cubicBezTo>
                      <a:pt x="751" y="2163"/>
                      <a:pt x="921" y="2092"/>
                      <a:pt x="1052" y="2024"/>
                    </a:cubicBezTo>
                    <a:cubicBezTo>
                      <a:pt x="1183" y="1956"/>
                      <a:pt x="1284" y="1884"/>
                      <a:pt x="1362" y="1805"/>
                    </a:cubicBezTo>
                    <a:cubicBezTo>
                      <a:pt x="1440" y="1726"/>
                      <a:pt x="1465" y="1660"/>
                      <a:pt x="1518" y="1549"/>
                    </a:cubicBezTo>
                    <a:cubicBezTo>
                      <a:pt x="1571" y="1438"/>
                      <a:pt x="1616" y="1265"/>
                      <a:pt x="1682" y="1137"/>
                    </a:cubicBezTo>
                    <a:cubicBezTo>
                      <a:pt x="1748" y="1009"/>
                      <a:pt x="1824" y="881"/>
                      <a:pt x="1911" y="781"/>
                    </a:cubicBezTo>
                    <a:cubicBezTo>
                      <a:pt x="1998" y="681"/>
                      <a:pt x="2102" y="610"/>
                      <a:pt x="2204" y="534"/>
                    </a:cubicBezTo>
                    <a:cubicBezTo>
                      <a:pt x="2306" y="458"/>
                      <a:pt x="2417" y="382"/>
                      <a:pt x="2524" y="324"/>
                    </a:cubicBezTo>
                    <a:cubicBezTo>
                      <a:pt x="2631" y="266"/>
                      <a:pt x="2742" y="224"/>
                      <a:pt x="2844" y="186"/>
                    </a:cubicBezTo>
                    <a:cubicBezTo>
                      <a:pt x="2946" y="148"/>
                      <a:pt x="3037" y="121"/>
                      <a:pt x="3136" y="95"/>
                    </a:cubicBezTo>
                    <a:cubicBezTo>
                      <a:pt x="3235" y="69"/>
                      <a:pt x="3350" y="46"/>
                      <a:pt x="3438" y="31"/>
                    </a:cubicBezTo>
                    <a:cubicBezTo>
                      <a:pt x="3526" y="16"/>
                      <a:pt x="3419" y="8"/>
                      <a:pt x="3666" y="4"/>
                    </a:cubicBezTo>
                    <a:cubicBezTo>
                      <a:pt x="3913" y="0"/>
                      <a:pt x="4709" y="4"/>
                      <a:pt x="4919" y="4"/>
                    </a:cubicBezTo>
                  </a:path>
                </a:pathLst>
              </a:custGeom>
              <a:noFill/>
              <a:ln w="57150" cap="flat" cmpd="sng">
                <a:solidFill>
                  <a:srgbClr val="0A823C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2" name="Text Box 44"/>
              <p:cNvSpPr txBox="1">
                <a:spLocks noChangeArrowheads="1"/>
              </p:cNvSpPr>
              <p:nvPr/>
            </p:nvSpPr>
            <p:spPr bwMode="auto">
              <a:xfrm>
                <a:off x="2801" y="1929"/>
                <a:ext cx="2359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dirty="0">
                    <a:solidFill>
                      <a:srgbClr val="0A823C"/>
                    </a:solidFill>
                  </a:rPr>
                  <a:t>Sekundární stabilita (nová kost)</a:t>
                </a:r>
                <a:endParaRPr lang="en-US" dirty="0">
                  <a:solidFill>
                    <a:srgbClr val="0A823C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9864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1420</TotalTime>
  <Words>1301</Words>
  <Application>Microsoft Office PowerPoint</Application>
  <PresentationFormat>Předvádění na obrazovce (4:3)</PresentationFormat>
  <Paragraphs>309</Paragraphs>
  <Slides>87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Corbel</vt:lpstr>
      <vt:lpstr>Motiv1</vt:lpstr>
      <vt:lpstr>Implantologie a augmentační postupy</vt:lpstr>
      <vt:lpstr>Definice implantologie</vt:lpstr>
      <vt:lpstr>Historie</vt:lpstr>
      <vt:lpstr>Kostní remodelace </vt:lpstr>
      <vt:lpstr>Prezentace aplikace PowerPoint</vt:lpstr>
      <vt:lpstr>Osseointegrace</vt:lpstr>
      <vt:lpstr>Osseointegrace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Typy implantátů</vt:lpstr>
      <vt:lpstr>Prezentace aplikace PowerPoint</vt:lpstr>
      <vt:lpstr>Prezentace aplikace PowerPoint</vt:lpstr>
      <vt:lpstr>Indikace</vt:lpstr>
      <vt:lpstr>Plánování</vt:lpstr>
      <vt:lpstr>Léčebný plána</vt:lpstr>
      <vt:lpstr>Zhodnocení přítomných zubů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Kontraindikace</vt:lpstr>
      <vt:lpstr>Extrakce</vt:lpstr>
      <vt:lpstr>Chirurgická fáze I.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Chirurgická fáze II.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Otisk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Laboratorní a protetická fáze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Klasifikace kostních defektů</vt:lpstr>
      <vt:lpstr>Typy kostních náhrad</vt:lpstr>
      <vt:lpstr>Typy membrán</vt:lpstr>
      <vt:lpstr>Kortikalis  Oba typy  Spongióza</vt:lpstr>
      <vt:lpstr>Podle typu defektu</vt:lpstr>
      <vt:lpstr>Bone spliting</vt:lpstr>
      <vt:lpstr>Sinuslift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Bone block</vt:lpstr>
      <vt:lpstr>Socket preservation</vt:lpstr>
      <vt:lpstr>Komplikace</vt:lpstr>
      <vt:lpstr>Péče o pacienta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Implantologie a augmentační postupy</dc:title>
  <dc:creator>Perina Vojtech</dc:creator>
  <cp:lastModifiedBy>Vojtěch Peřina</cp:lastModifiedBy>
  <cp:revision>19</cp:revision>
  <dcterms:created xsi:type="dcterms:W3CDTF">2015-02-17T10:17:25Z</dcterms:created>
  <dcterms:modified xsi:type="dcterms:W3CDTF">2020-04-10T14:22:39Z</dcterms:modified>
</cp:coreProperties>
</file>