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2"/>
  </p:sldMasterIdLst>
  <p:notesMasterIdLst>
    <p:notesMasterId r:id="rId95"/>
  </p:notesMasterIdLst>
  <p:handoutMasterIdLst>
    <p:handoutMasterId r:id="rId96"/>
  </p:handoutMasterIdLst>
  <p:sldIdLst>
    <p:sldId id="256" r:id="rId3"/>
    <p:sldId id="258" r:id="rId4"/>
    <p:sldId id="270" r:id="rId5"/>
    <p:sldId id="271" r:id="rId6"/>
    <p:sldId id="259" r:id="rId7"/>
    <p:sldId id="261" r:id="rId8"/>
    <p:sldId id="299" r:id="rId9"/>
    <p:sldId id="307" r:id="rId10"/>
    <p:sldId id="260" r:id="rId11"/>
    <p:sldId id="273" r:id="rId12"/>
    <p:sldId id="267" r:id="rId13"/>
    <p:sldId id="263" r:id="rId14"/>
    <p:sldId id="297" r:id="rId15"/>
    <p:sldId id="264" r:id="rId16"/>
    <p:sldId id="274" r:id="rId17"/>
    <p:sldId id="364" r:id="rId18"/>
    <p:sldId id="365" r:id="rId19"/>
    <p:sldId id="366" r:id="rId20"/>
    <p:sldId id="367" r:id="rId21"/>
    <p:sldId id="298" r:id="rId22"/>
    <p:sldId id="300" r:id="rId23"/>
    <p:sldId id="301" r:id="rId24"/>
    <p:sldId id="302" r:id="rId25"/>
    <p:sldId id="303" r:id="rId26"/>
    <p:sldId id="304" r:id="rId27"/>
    <p:sldId id="306" r:id="rId28"/>
    <p:sldId id="305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6" r:id="rId37"/>
    <p:sldId id="317" r:id="rId38"/>
    <p:sldId id="315" r:id="rId39"/>
    <p:sldId id="318" r:id="rId40"/>
    <p:sldId id="265" r:id="rId41"/>
    <p:sldId id="319" r:id="rId42"/>
    <p:sldId id="320" r:id="rId43"/>
    <p:sldId id="321" r:id="rId44"/>
    <p:sldId id="322" r:id="rId45"/>
    <p:sldId id="323" r:id="rId46"/>
    <p:sldId id="324" r:id="rId47"/>
    <p:sldId id="329" r:id="rId48"/>
    <p:sldId id="330" r:id="rId49"/>
    <p:sldId id="331" r:id="rId50"/>
    <p:sldId id="332" r:id="rId51"/>
    <p:sldId id="368" r:id="rId52"/>
    <p:sldId id="369" r:id="rId53"/>
    <p:sldId id="370" r:id="rId54"/>
    <p:sldId id="371" r:id="rId55"/>
    <p:sldId id="372" r:id="rId56"/>
    <p:sldId id="333" r:id="rId57"/>
    <p:sldId id="334" r:id="rId58"/>
    <p:sldId id="373" r:id="rId59"/>
    <p:sldId id="37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269" r:id="rId90"/>
    <p:sldId id="292" r:id="rId91"/>
    <p:sldId id="375" r:id="rId92"/>
    <p:sldId id="377" r:id="rId93"/>
    <p:sldId id="376" r:id="rId9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5" autoAdjust="0"/>
    <p:restoredTop sz="86410"/>
  </p:normalViewPr>
  <p:slideViewPr>
    <p:cSldViewPr>
      <p:cViewPr varScale="1">
        <p:scale>
          <a:sx n="114" d="100"/>
          <a:sy n="114" d="100"/>
        </p:scale>
        <p:origin x="216" y="114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477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11/23/2014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8257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11/23/2014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001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81710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2 sloupce tex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FD69-4A85-4715-A222-ABB225B63BC6}" type="datetimeFigureOut">
              <a:rPr lang="en-US" smtClean="0"/>
              <a:pPr/>
              <a:t>11/23/2014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C87F5-F635-47F6-AD8D-577DE27751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6CD89-ECC0-45DD-92B9-F17A589D077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318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1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5C14FD69-4A85-4715-A222-ABB225B63BC6}" type="datetimeFigureOut">
              <a:rPr lang="en-US" smtClean="0"/>
              <a:pPr/>
              <a:t>11/23/2014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endParaRPr lang="en-US" sz="1000" smtClean="0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1214743"/>
          </a:xfrm>
        </p:spPr>
        <p:txBody>
          <a:bodyPr>
            <a:normAutofit/>
          </a:bodyPr>
          <a:lstStyle/>
          <a:p>
            <a:r>
              <a:rPr lang="cs-CZ" sz="1600" dirty="0" smtClean="0"/>
              <a:t>MUDr. Vojtěch Peřina, </a:t>
            </a:r>
            <a:r>
              <a:rPr lang="cs-CZ" sz="1600" dirty="0" err="1" smtClean="0"/>
              <a:t>Ph.D</a:t>
            </a:r>
            <a:r>
              <a:rPr lang="cs-CZ" sz="1600" dirty="0" smtClean="0"/>
              <a:t>.</a:t>
            </a:r>
          </a:p>
          <a:p>
            <a:r>
              <a:rPr lang="cs-CZ" sz="1400" dirty="0" smtClean="0"/>
              <a:t>Masarykova univerzita</a:t>
            </a:r>
            <a:br>
              <a:rPr lang="cs-CZ" sz="1400" dirty="0" smtClean="0"/>
            </a:br>
            <a:r>
              <a:rPr lang="cs-CZ" sz="1400" dirty="0" smtClean="0"/>
              <a:t>Lékařská fakulta</a:t>
            </a:r>
            <a:br>
              <a:rPr lang="cs-CZ" sz="1400" dirty="0" smtClean="0"/>
            </a:br>
            <a:r>
              <a:rPr lang="cs-CZ" sz="1400" dirty="0" smtClean="0"/>
              <a:t>Klinika ústní, čelistní a obličejové chirurgie</a:t>
            </a:r>
            <a:endParaRPr lang="cs-CZ" sz="14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Implantologie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Leštěné</a:t>
            </a:r>
          </a:p>
          <a:p>
            <a:r>
              <a:rPr lang="cs-CZ" dirty="0" smtClean="0"/>
              <a:t>Drsné</a:t>
            </a:r>
          </a:p>
          <a:p>
            <a:pPr lvl="1"/>
            <a:r>
              <a:rPr lang="cs-CZ" dirty="0" smtClean="0"/>
              <a:t>Pískování</a:t>
            </a:r>
          </a:p>
          <a:p>
            <a:pPr lvl="1"/>
            <a:r>
              <a:rPr lang="cs-CZ" dirty="0" smtClean="0"/>
              <a:t>Mechanické opracování</a:t>
            </a:r>
          </a:p>
          <a:p>
            <a:pPr lvl="1"/>
            <a:r>
              <a:rPr lang="cs-CZ" dirty="0" smtClean="0"/>
              <a:t>Leptání</a:t>
            </a:r>
          </a:p>
          <a:p>
            <a:pPr lvl="1"/>
            <a:r>
              <a:rPr lang="cs-CZ" dirty="0" smtClean="0"/>
              <a:t>Plasma</a:t>
            </a:r>
          </a:p>
          <a:p>
            <a:pPr lvl="1"/>
            <a:r>
              <a:rPr lang="cs-CZ" dirty="0" smtClean="0"/>
              <a:t>SLA – </a:t>
            </a:r>
            <a:r>
              <a:rPr lang="cs-CZ" dirty="0" err="1" smtClean="0"/>
              <a:t>sandblasted</a:t>
            </a:r>
            <a:r>
              <a:rPr lang="cs-CZ" dirty="0" smtClean="0"/>
              <a:t>, </a:t>
            </a:r>
            <a:r>
              <a:rPr lang="cs-CZ" dirty="0" err="1" smtClean="0"/>
              <a:t>large</a:t>
            </a:r>
            <a:r>
              <a:rPr lang="cs-CZ" dirty="0" smtClean="0"/>
              <a:t> </a:t>
            </a:r>
            <a:r>
              <a:rPr lang="cs-CZ" dirty="0" err="1" smtClean="0"/>
              <a:t>grid</a:t>
            </a:r>
            <a:r>
              <a:rPr lang="cs-CZ" dirty="0" smtClean="0"/>
              <a:t>, </a:t>
            </a:r>
            <a:r>
              <a:rPr lang="cs-CZ" dirty="0" err="1" smtClean="0"/>
              <a:t>acid</a:t>
            </a:r>
            <a:r>
              <a:rPr lang="cs-CZ" dirty="0" smtClean="0"/>
              <a:t> </a:t>
            </a:r>
            <a:r>
              <a:rPr lang="cs-CZ" dirty="0" err="1" smtClean="0"/>
              <a:t>etched</a:t>
            </a:r>
            <a:endParaRPr lang="cs-CZ" dirty="0" smtClean="0"/>
          </a:p>
          <a:p>
            <a:pPr lvl="1"/>
            <a:r>
              <a:rPr lang="cs-CZ" dirty="0" smtClean="0"/>
              <a:t>200 </a:t>
            </a:r>
            <a:r>
              <a:rPr lang="el-GR" dirty="0" smtClean="0"/>
              <a:t>μ</a:t>
            </a:r>
            <a:r>
              <a:rPr lang="cs-CZ" dirty="0" smtClean="0"/>
              <a:t>m</a:t>
            </a:r>
          </a:p>
          <a:p>
            <a:r>
              <a:rPr lang="cs-CZ" dirty="0" err="1" smtClean="0"/>
              <a:t>Povlakované</a:t>
            </a:r>
            <a:endParaRPr lang="cs-CZ" dirty="0" smtClean="0"/>
          </a:p>
          <a:p>
            <a:pPr lvl="1"/>
            <a:r>
              <a:rPr lang="cs-CZ" dirty="0" err="1" smtClean="0"/>
              <a:t>hydroxyapatit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Povrchová úprava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cs-CZ" dirty="0" smtClean="0"/>
              <a:t>Celkové</a:t>
            </a:r>
          </a:p>
          <a:p>
            <a:pPr lvl="1"/>
            <a:r>
              <a:rPr lang="cs-CZ" dirty="0" smtClean="0"/>
              <a:t>Dekompenzovaná onemocnění</a:t>
            </a:r>
          </a:p>
          <a:p>
            <a:pPr lvl="1"/>
            <a:r>
              <a:rPr lang="cs-CZ" dirty="0" smtClean="0"/>
              <a:t>Imunosuprese</a:t>
            </a:r>
          </a:p>
          <a:p>
            <a:pPr lvl="1"/>
            <a:r>
              <a:rPr lang="cs-CZ" dirty="0" smtClean="0"/>
              <a:t>Autoimunita</a:t>
            </a:r>
          </a:p>
          <a:p>
            <a:pPr lvl="1"/>
            <a:r>
              <a:rPr lang="cs-CZ" dirty="0" smtClean="0"/>
              <a:t>Silní kuřáci</a:t>
            </a:r>
          </a:p>
          <a:p>
            <a:pPr lvl="1"/>
            <a:r>
              <a:rPr lang="cs-CZ" dirty="0" err="1" smtClean="0"/>
              <a:t>Bisfosfonáty</a:t>
            </a:r>
            <a:endParaRPr lang="cs-CZ" dirty="0" smtClean="0"/>
          </a:p>
          <a:p>
            <a:r>
              <a:rPr lang="cs-CZ" dirty="0" smtClean="0"/>
              <a:t>Lokální</a:t>
            </a:r>
          </a:p>
          <a:p>
            <a:pPr lvl="1"/>
            <a:r>
              <a:rPr lang="cs-CZ" dirty="0" smtClean="0"/>
              <a:t>Nedostatečná kvalita a kvantita kosti</a:t>
            </a:r>
          </a:p>
          <a:p>
            <a:pPr lvl="1"/>
            <a:r>
              <a:rPr lang="cs-CZ" dirty="0" smtClean="0"/>
              <a:t>Patologické procesy čelistí (cysty, tumory…)</a:t>
            </a:r>
          </a:p>
          <a:p>
            <a:pPr lvl="1"/>
            <a:r>
              <a:rPr lang="cs-CZ" dirty="0" smtClean="0"/>
              <a:t>Stav po radioterapii</a:t>
            </a:r>
          </a:p>
          <a:p>
            <a:pPr lvl="1"/>
            <a:r>
              <a:rPr lang="cs-CZ" dirty="0" err="1" smtClean="0"/>
              <a:t>Malhygiena</a:t>
            </a:r>
            <a:endParaRPr lang="cs-CZ" dirty="0" smtClean="0"/>
          </a:p>
          <a:p>
            <a:pPr lvl="1"/>
            <a:r>
              <a:rPr lang="cs-CZ" dirty="0" err="1" smtClean="0"/>
              <a:t>Parodontitida</a:t>
            </a:r>
            <a:endParaRPr lang="cs-CZ" dirty="0" smtClean="0"/>
          </a:p>
          <a:p>
            <a:pPr lvl="1"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Kontraindikace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Náhrada jednoho zubu</a:t>
            </a:r>
          </a:p>
          <a:p>
            <a:r>
              <a:rPr lang="cs-CZ" dirty="0" smtClean="0"/>
              <a:t>Mezera v zubní řadě</a:t>
            </a:r>
          </a:p>
          <a:p>
            <a:r>
              <a:rPr lang="cs-CZ" dirty="0" smtClean="0"/>
              <a:t>Zkrácený zubní oblouk</a:t>
            </a:r>
          </a:p>
          <a:p>
            <a:r>
              <a:rPr lang="cs-CZ" dirty="0" smtClean="0"/>
              <a:t>Bezzubá čelist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Indikace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blinový popisek se šipkou doprava 3"/>
          <p:cNvSpPr/>
          <p:nvPr/>
        </p:nvSpPr>
        <p:spPr>
          <a:xfrm>
            <a:off x="300790" y="1609224"/>
            <a:ext cx="2420753" cy="101566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Vstupní vyšetření</a:t>
            </a:r>
          </a:p>
          <a:p>
            <a:pPr lvl="0" algn="ctr"/>
            <a:r>
              <a:rPr lang="cs-CZ" sz="1200" dirty="0"/>
              <a:t>Klinické vyšetření</a:t>
            </a:r>
          </a:p>
          <a:p>
            <a:pPr lvl="0" algn="ctr"/>
            <a:r>
              <a:rPr lang="cs-CZ" sz="1200" dirty="0"/>
              <a:t>RTG</a:t>
            </a:r>
          </a:p>
          <a:p>
            <a:pPr lvl="0" algn="ctr"/>
            <a:r>
              <a:rPr lang="cs-CZ" sz="1200" dirty="0"/>
              <a:t>Možnosti řešení</a:t>
            </a:r>
          </a:p>
          <a:p>
            <a:pPr lvl="0" algn="ctr"/>
            <a:r>
              <a:rPr lang="cs-CZ" sz="1200" dirty="0"/>
              <a:t>Cenový plán</a:t>
            </a:r>
          </a:p>
        </p:txBody>
      </p:sp>
      <p:sp>
        <p:nvSpPr>
          <p:cNvPr id="5" name="Bublinový popisek se šipkou doprava 4"/>
          <p:cNvSpPr/>
          <p:nvPr/>
        </p:nvSpPr>
        <p:spPr>
          <a:xfrm>
            <a:off x="2811783" y="1608025"/>
            <a:ext cx="2419553" cy="9937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Vstupní hygiena</a:t>
            </a:r>
          </a:p>
          <a:p>
            <a:pPr lvl="0" algn="ctr"/>
            <a:r>
              <a:rPr lang="cs-CZ" sz="1200" dirty="0"/>
              <a:t>Instruktáž</a:t>
            </a:r>
          </a:p>
          <a:p>
            <a:pPr lvl="0" algn="ctr"/>
            <a:r>
              <a:rPr lang="cs-CZ" sz="1200" dirty="0"/>
              <a:t>OZK</a:t>
            </a:r>
          </a:p>
        </p:txBody>
      </p:sp>
      <p:sp>
        <p:nvSpPr>
          <p:cNvPr id="6" name="Bublinový popisek se šipkou doprava 5"/>
          <p:cNvSpPr/>
          <p:nvPr/>
        </p:nvSpPr>
        <p:spPr>
          <a:xfrm>
            <a:off x="5410603" y="1608025"/>
            <a:ext cx="2420753" cy="9925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Detailní vyšetření + ošetření</a:t>
            </a:r>
          </a:p>
          <a:p>
            <a:pPr lvl="0" algn="ctr"/>
            <a:r>
              <a:rPr lang="cs-CZ" sz="900" dirty="0" err="1"/>
              <a:t>Paradontologie</a:t>
            </a:r>
            <a:endParaRPr lang="cs-CZ" sz="900" dirty="0"/>
          </a:p>
          <a:p>
            <a:pPr lvl="0" algn="ctr"/>
            <a:r>
              <a:rPr lang="cs-CZ" sz="900" dirty="0"/>
              <a:t>Chirurgie</a:t>
            </a:r>
          </a:p>
          <a:p>
            <a:pPr lvl="0" algn="ctr"/>
            <a:r>
              <a:rPr lang="cs-CZ" sz="900" dirty="0"/>
              <a:t>Ortodoncie</a:t>
            </a:r>
          </a:p>
          <a:p>
            <a:pPr lvl="0" algn="ctr"/>
            <a:r>
              <a:rPr lang="cs-CZ" sz="900" dirty="0" err="1"/>
              <a:t>Endodoncie</a:t>
            </a:r>
            <a:endParaRPr lang="cs-CZ" sz="900" dirty="0"/>
          </a:p>
        </p:txBody>
      </p:sp>
      <p:sp>
        <p:nvSpPr>
          <p:cNvPr id="7" name="Bublinový popisek se šipkou doprava 6"/>
          <p:cNvSpPr/>
          <p:nvPr/>
        </p:nvSpPr>
        <p:spPr>
          <a:xfrm>
            <a:off x="300197" y="2927662"/>
            <a:ext cx="2420753" cy="1015663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hygiena</a:t>
            </a:r>
          </a:p>
          <a:p>
            <a:pPr lvl="0" algn="ctr"/>
            <a:r>
              <a:rPr lang="cs-CZ" sz="1200" dirty="0" err="1"/>
              <a:t>Recall</a:t>
            </a:r>
            <a:endParaRPr lang="cs-CZ" sz="1200" dirty="0"/>
          </a:p>
          <a:p>
            <a:pPr lvl="0" algn="ctr"/>
            <a:r>
              <a:rPr lang="cs-CZ" sz="1200" dirty="0" err="1"/>
              <a:t>Scaling</a:t>
            </a:r>
            <a:endParaRPr lang="cs-CZ" sz="1200" dirty="0"/>
          </a:p>
        </p:txBody>
      </p:sp>
      <p:sp>
        <p:nvSpPr>
          <p:cNvPr id="8" name="Bublinový popisek se šipkou doprava 7"/>
          <p:cNvSpPr/>
          <p:nvPr/>
        </p:nvSpPr>
        <p:spPr>
          <a:xfrm>
            <a:off x="2810583" y="2949546"/>
            <a:ext cx="2420753" cy="993779"/>
          </a:xfrm>
          <a:prstGeom prst="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Provizoria</a:t>
            </a:r>
          </a:p>
          <a:p>
            <a:pPr lvl="0" algn="ctr"/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Imediátní</a:t>
            </a:r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náhrady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Upřesnění plánu a ceny</a:t>
            </a:r>
          </a:p>
        </p:txBody>
      </p:sp>
      <p:sp>
        <p:nvSpPr>
          <p:cNvPr id="9" name="Bublinový popisek se šipkou doprava 8"/>
          <p:cNvSpPr/>
          <p:nvPr/>
        </p:nvSpPr>
        <p:spPr>
          <a:xfrm>
            <a:off x="5410602" y="2949546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1. Chirurgická fáze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Zavedení </a:t>
            </a:r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fixtur</a:t>
            </a:r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Augmentace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959064" y="3291118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 – 6 měsíců</a:t>
            </a:r>
          </a:p>
        </p:txBody>
      </p:sp>
      <p:sp>
        <p:nvSpPr>
          <p:cNvPr id="11" name="Bublinový popisek se šipkou doprava 10"/>
          <p:cNvSpPr/>
          <p:nvPr/>
        </p:nvSpPr>
        <p:spPr>
          <a:xfrm>
            <a:off x="300197" y="4246100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2. Chirurgická fáze</a:t>
            </a:r>
          </a:p>
          <a:p>
            <a:pPr lvl="0" algn="ctr"/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Obnažení </a:t>
            </a:r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fixtur</a:t>
            </a:r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r>
              <a:rPr lang="cs-CZ" sz="12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Vhojovací</a:t>
            </a:r>
            <a:r>
              <a:rPr lang="cs-CZ" sz="12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válečky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848659" y="4587672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– 2 týdny</a:t>
            </a:r>
          </a:p>
        </p:txBody>
      </p:sp>
      <p:sp>
        <p:nvSpPr>
          <p:cNvPr id="13" name="Bublinový popisek se šipkou doprava 12"/>
          <p:cNvSpPr/>
          <p:nvPr/>
        </p:nvSpPr>
        <p:spPr>
          <a:xfrm>
            <a:off x="3286731" y="4257639"/>
            <a:ext cx="2818998" cy="993779"/>
          </a:xfrm>
          <a:prstGeom prst="rightArrowCallout">
            <a:avLst>
              <a:gd name="adj1" fmla="val 23547"/>
              <a:gd name="adj2" fmla="val 29358"/>
              <a:gd name="adj3" fmla="val 25000"/>
              <a:gd name="adj4" fmla="val 558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r>
              <a:rPr lang="cs-CZ" sz="1350" b="1" u="sng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Otisky</a:t>
            </a:r>
          </a:p>
          <a:p>
            <a:pPr algn="ctr"/>
            <a:r>
              <a:rPr lang="cs-CZ" sz="1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Uzavřená metoda</a:t>
            </a:r>
          </a:p>
          <a:p>
            <a:pPr algn="ctr"/>
            <a:r>
              <a:rPr lang="cs-CZ" sz="1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Otevřená metoda</a:t>
            </a:r>
            <a:endParaRPr lang="cs-CZ" sz="14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endParaRPr lang="cs-CZ" sz="1350" b="1" u="sng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lvl="0" algn="ctr"/>
            <a:endParaRPr lang="cs-CZ" sz="1200" dirty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14312" y="4604488"/>
            <a:ext cx="11911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350" b="1" dirty="0">
                <a:solidFill>
                  <a:schemeClr val="lt1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1 – 2 týdny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6273266" y="4246099"/>
            <a:ext cx="1558090" cy="9937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cs-CZ" sz="1350" b="1" u="sng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Předání práce</a:t>
            </a:r>
          </a:p>
        </p:txBody>
      </p:sp>
    </p:spTree>
    <p:extLst>
      <p:ext uri="{BB962C8B-B14F-4D97-AF65-F5344CB8AC3E}">
        <p14:creationId xmlns:p14="http://schemas.microsoft.com/office/powerpoint/2010/main" val="253405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363272" cy="2836911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chemeClr val="tx1"/>
                </a:solidFill>
              </a:rPr>
              <a:t>Klinické vyšetření + RTG (OPG, 3D)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Protetické řešení – fixní x snímatelné řešení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Kvalita a kvantita kosti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Biologický faktor ostatních zubů – kombinované řešení?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Očekávání a spolupráce pacienta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Finanční otázka</a:t>
            </a:r>
          </a:p>
          <a:p>
            <a:pPr lvl="1"/>
            <a:r>
              <a:rPr lang="cs-CZ" dirty="0" smtClean="0"/>
              <a:t>Preparace + </a:t>
            </a:r>
            <a:r>
              <a:rPr lang="cs-CZ" dirty="0" err="1" smtClean="0"/>
              <a:t>endodoncie</a:t>
            </a:r>
            <a:r>
              <a:rPr lang="cs-CZ" dirty="0" smtClean="0"/>
              <a:t> okolních pilířů</a:t>
            </a:r>
          </a:p>
          <a:p>
            <a:pPr lvl="1"/>
            <a:r>
              <a:rPr lang="cs-CZ" dirty="0" smtClean="0"/>
              <a:t>Chybějící velký řezák (+1)</a:t>
            </a:r>
          </a:p>
          <a:p>
            <a:pPr lvl="1"/>
            <a:endParaRPr lang="cs-CZ" i="1" dirty="0" smtClean="0">
              <a:solidFill>
                <a:schemeClr val="tx1"/>
              </a:solidFill>
            </a:endParaRP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ošetření</a:t>
            </a:r>
            <a:endParaRPr lang="cs-CZ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1331640" y="4509120"/>
          <a:ext cx="6096000" cy="1112520"/>
        </p:xfrm>
        <a:graphic>
          <a:graphicData uri="http://schemas.openxmlformats.org/drawingml/2006/table">
            <a:tbl>
              <a:tblPr firstRow="1" bandRow="1"/>
              <a:tblGrid>
                <a:gridCol w="3672408"/>
                <a:gridCol w="242359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Konvenční</a:t>
                      </a:r>
                      <a:r>
                        <a:rPr lang="cs-CZ" baseline="0" dirty="0" smtClean="0"/>
                        <a:t> protetika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Implantologie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Preparace + </a:t>
                      </a:r>
                      <a:r>
                        <a:rPr lang="cs-CZ" dirty="0" err="1" smtClean="0"/>
                        <a:t>endo</a:t>
                      </a:r>
                      <a:r>
                        <a:rPr lang="cs-CZ" dirty="0" smtClean="0"/>
                        <a:t> 21+23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Implantát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5 x 3</a:t>
                      </a:r>
                      <a:r>
                        <a:rPr lang="cs-CZ" baseline="0" dirty="0" smtClean="0"/>
                        <a:t> 500 = 17 500 + 4 000 = 21 500 Kč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20 000 Kč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cs-CZ" dirty="0" smtClean="0"/>
              <a:t>Cílem není implantát, ale protetická rehabilitace</a:t>
            </a:r>
          </a:p>
          <a:p>
            <a:r>
              <a:rPr lang="cs-CZ" dirty="0" smtClean="0"/>
              <a:t>Vždy je více řešení</a:t>
            </a:r>
          </a:p>
          <a:p>
            <a:r>
              <a:rPr lang="cs-CZ" dirty="0" smtClean="0"/>
              <a:t>Informovaný pacient = méně komplikací</a:t>
            </a:r>
          </a:p>
          <a:p>
            <a:r>
              <a:rPr lang="cs-CZ" dirty="0" smtClean="0"/>
              <a:t>Počet implantátů</a:t>
            </a:r>
          </a:p>
          <a:p>
            <a:pPr lvl="1"/>
            <a:r>
              <a:rPr lang="cs-CZ" dirty="0" smtClean="0"/>
              <a:t>1 implantát = 1 až 1,5 zubu</a:t>
            </a:r>
          </a:p>
          <a:p>
            <a:pPr lvl="1"/>
            <a:r>
              <a:rPr lang="cs-CZ" dirty="0" smtClean="0"/>
              <a:t>2 implantáty = 2 až 3 zuby</a:t>
            </a:r>
          </a:p>
          <a:p>
            <a:pPr lvl="1"/>
            <a:r>
              <a:rPr lang="cs-CZ" dirty="0" smtClean="0"/>
              <a:t>3 implantáty = 3 až 5 zubů</a:t>
            </a:r>
          </a:p>
          <a:p>
            <a:pPr lvl="1"/>
            <a:r>
              <a:rPr lang="cs-CZ" dirty="0" smtClean="0"/>
              <a:t>Kompletní fixní náhrada = 6 (4) implantátů</a:t>
            </a:r>
          </a:p>
          <a:p>
            <a:pPr lvl="1"/>
            <a:r>
              <a:rPr lang="cs-CZ" dirty="0" smtClean="0"/>
              <a:t>Hybridní práce = 2 až 4 implantáty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ošetření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3826768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Výhody</a:t>
            </a:r>
          </a:p>
          <a:p>
            <a:r>
              <a:rPr lang="cs-CZ" dirty="0" smtClean="0"/>
              <a:t>Jeden výkon</a:t>
            </a:r>
          </a:p>
          <a:p>
            <a:r>
              <a:rPr lang="cs-CZ" dirty="0" smtClean="0"/>
              <a:t>Zkrácená doba terapie</a:t>
            </a:r>
          </a:p>
          <a:p>
            <a:r>
              <a:rPr lang="cs-CZ" dirty="0" smtClean="0"/>
              <a:t>Případný defekt je dvou nebo tří </a:t>
            </a:r>
            <a:r>
              <a:rPr lang="cs-CZ" dirty="0" err="1" smtClean="0"/>
              <a:t>stěnný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211960" y="1600200"/>
            <a:ext cx="4824536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Nevýhody</a:t>
            </a:r>
          </a:p>
          <a:p>
            <a:r>
              <a:rPr lang="cs-CZ" dirty="0" smtClean="0"/>
              <a:t>Tvar alveolu znesnadňuje korektní zavedení implantátu</a:t>
            </a:r>
          </a:p>
          <a:p>
            <a:r>
              <a:rPr lang="cs-CZ" dirty="0" smtClean="0"/>
              <a:t>Nejistá primární stabilita</a:t>
            </a:r>
          </a:p>
          <a:p>
            <a:r>
              <a:rPr lang="cs-CZ" dirty="0" smtClean="0"/>
              <a:t>Obtížný uzávěr měkkými tkáněmi</a:t>
            </a:r>
          </a:p>
          <a:p>
            <a:r>
              <a:rPr lang="cs-CZ" dirty="0" smtClean="0"/>
              <a:t>Nelze přesně předvídat výsledek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Implantace okamžitě po extrakci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286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Výhody</a:t>
            </a:r>
          </a:p>
          <a:p>
            <a:r>
              <a:rPr lang="cs-CZ" dirty="0" smtClean="0"/>
              <a:t>Relativně krátké trvání terapie</a:t>
            </a:r>
          </a:p>
          <a:p>
            <a:r>
              <a:rPr lang="cs-CZ" dirty="0" smtClean="0"/>
              <a:t>Větší objem měkkých tkání usnadňuje uzávěr rány</a:t>
            </a:r>
          </a:p>
          <a:p>
            <a:r>
              <a:rPr lang="cs-CZ" dirty="0" smtClean="0"/>
              <a:t>Lepší estetika</a:t>
            </a:r>
          </a:p>
          <a:p>
            <a:r>
              <a:rPr lang="cs-CZ" dirty="0" smtClean="0"/>
              <a:t>Případný defekt je dvou nebo tří </a:t>
            </a:r>
            <a:r>
              <a:rPr lang="cs-CZ" dirty="0" err="1" smtClean="0"/>
              <a:t>stěnný</a:t>
            </a:r>
            <a:endParaRPr lang="cs-CZ" dirty="0" smtClean="0"/>
          </a:p>
          <a:p>
            <a:r>
              <a:rPr lang="cs-CZ" dirty="0" smtClean="0"/>
              <a:t>Jednoduší augmentace</a:t>
            </a:r>
          </a:p>
          <a:p>
            <a:r>
              <a:rPr lang="cs-CZ" dirty="0" smtClean="0"/>
              <a:t>Vyhojení </a:t>
            </a:r>
            <a:r>
              <a:rPr lang="cs-CZ" dirty="0" err="1" smtClean="0"/>
              <a:t>periapikální</a:t>
            </a:r>
            <a:r>
              <a:rPr lang="cs-CZ" dirty="0" smtClean="0"/>
              <a:t> patologie 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5724128" y="1600200"/>
            <a:ext cx="2962672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Nevýhody</a:t>
            </a:r>
          </a:p>
          <a:p>
            <a:r>
              <a:rPr lang="cs-CZ" dirty="0" smtClean="0"/>
              <a:t>Dva výkony</a:t>
            </a:r>
          </a:p>
          <a:p>
            <a:r>
              <a:rPr lang="cs-CZ" dirty="0" smtClean="0"/>
              <a:t>Nejistá primární stabilita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Implantace po zhojení měkkých tkání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903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Výhody</a:t>
            </a:r>
          </a:p>
          <a:p>
            <a:r>
              <a:rPr lang="cs-CZ" dirty="0" smtClean="0"/>
              <a:t>Dobrá primární stabilita</a:t>
            </a:r>
          </a:p>
          <a:p>
            <a:r>
              <a:rPr lang="cs-CZ" dirty="0" smtClean="0"/>
              <a:t>Větší objem měkkých tkání usnadňuje uzávěr rány</a:t>
            </a:r>
          </a:p>
          <a:p>
            <a:r>
              <a:rPr lang="cs-CZ" dirty="0" smtClean="0"/>
              <a:t>Lepší estetika</a:t>
            </a:r>
          </a:p>
          <a:p>
            <a:r>
              <a:rPr lang="cs-CZ" dirty="0" smtClean="0"/>
              <a:t>Případný defekt je dvou nebo tří </a:t>
            </a:r>
            <a:r>
              <a:rPr lang="cs-CZ" dirty="0" err="1" smtClean="0"/>
              <a:t>stěnný</a:t>
            </a:r>
            <a:endParaRPr lang="cs-CZ" dirty="0" smtClean="0"/>
          </a:p>
          <a:p>
            <a:r>
              <a:rPr lang="cs-CZ" dirty="0" smtClean="0"/>
              <a:t>Jednoduší augmentace</a:t>
            </a:r>
          </a:p>
          <a:p>
            <a:r>
              <a:rPr lang="cs-CZ" dirty="0" smtClean="0"/>
              <a:t>Vyhojení </a:t>
            </a:r>
            <a:r>
              <a:rPr lang="cs-CZ" dirty="0" err="1" smtClean="0"/>
              <a:t>periapikální</a:t>
            </a:r>
            <a:r>
              <a:rPr lang="cs-CZ" dirty="0" smtClean="0"/>
              <a:t> patologie 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5292080" y="1600200"/>
            <a:ext cx="3394720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Nevýhody</a:t>
            </a:r>
          </a:p>
          <a:p>
            <a:r>
              <a:rPr lang="cs-CZ" dirty="0" smtClean="0"/>
              <a:t>Dva výkony</a:t>
            </a:r>
          </a:p>
          <a:p>
            <a:r>
              <a:rPr lang="cs-CZ" dirty="0" smtClean="0"/>
              <a:t>Delší doba terapie</a:t>
            </a:r>
          </a:p>
          <a:p>
            <a:r>
              <a:rPr lang="cs-CZ" dirty="0" smtClean="0"/>
              <a:t>Počínající resorpce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Implantace po částečném kostním zhojení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8360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/>
              <a:t>Výhody</a:t>
            </a:r>
          </a:p>
          <a:p>
            <a:r>
              <a:rPr lang="cs-CZ" dirty="0" smtClean="0"/>
              <a:t>Dobrá primární stabilita</a:t>
            </a:r>
          </a:p>
          <a:p>
            <a:r>
              <a:rPr lang="cs-CZ" dirty="0" smtClean="0"/>
              <a:t>Větší objem měkkých tkání usnadňuje uzávěr rány</a:t>
            </a:r>
          </a:p>
          <a:p>
            <a:r>
              <a:rPr lang="cs-CZ" dirty="0" smtClean="0"/>
              <a:t>Lepší estetika</a:t>
            </a:r>
          </a:p>
          <a:p>
            <a:r>
              <a:rPr lang="cs-CZ" dirty="0" smtClean="0"/>
              <a:t>Vyhojení </a:t>
            </a:r>
            <a:r>
              <a:rPr lang="cs-CZ" dirty="0" err="1" smtClean="0"/>
              <a:t>periapikální</a:t>
            </a:r>
            <a:r>
              <a:rPr lang="cs-CZ" dirty="0" smtClean="0"/>
              <a:t> patologie </a:t>
            </a:r>
          </a:p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5364088" y="1600200"/>
            <a:ext cx="3322712" cy="4525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Nevýhody</a:t>
            </a:r>
          </a:p>
          <a:p>
            <a:r>
              <a:rPr lang="cs-CZ" dirty="0" smtClean="0"/>
              <a:t>Dva výkony</a:t>
            </a:r>
          </a:p>
          <a:p>
            <a:r>
              <a:rPr lang="cs-CZ" dirty="0" smtClean="0"/>
              <a:t>Delší doba terapie</a:t>
            </a:r>
          </a:p>
          <a:p>
            <a:r>
              <a:rPr lang="cs-CZ" dirty="0" smtClean="0"/>
              <a:t>Pokročilá resorpce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Implantace po kompletním zhojení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12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63272" cy="1828800"/>
          </a:xfrm>
        </p:spPr>
        <p:txBody>
          <a:bodyPr>
            <a:normAutofit/>
          </a:bodyPr>
          <a:lstStyle/>
          <a:p>
            <a:r>
              <a:rPr lang="cs-CZ" b="1" i="1" dirty="0" smtClean="0">
                <a:solidFill>
                  <a:schemeClr val="tx1"/>
                </a:solidFill>
              </a:rPr>
              <a:t>Osteogeneze</a:t>
            </a:r>
            <a:r>
              <a:rPr lang="cs-CZ" i="1" dirty="0" smtClean="0">
                <a:solidFill>
                  <a:schemeClr val="tx1"/>
                </a:solidFill>
              </a:rPr>
              <a:t> – novotvorba kosti v defektu</a:t>
            </a:r>
          </a:p>
          <a:p>
            <a:r>
              <a:rPr lang="cs-CZ" b="1" i="1" dirty="0" err="1" smtClean="0">
                <a:solidFill>
                  <a:schemeClr val="tx1"/>
                </a:solidFill>
              </a:rPr>
              <a:t>Osteoindukce</a:t>
            </a:r>
            <a:r>
              <a:rPr lang="cs-CZ" i="1" dirty="0" smtClean="0">
                <a:solidFill>
                  <a:schemeClr val="tx1"/>
                </a:solidFill>
              </a:rPr>
              <a:t> – schopnost zahájit novotvorbu kosti</a:t>
            </a:r>
          </a:p>
          <a:p>
            <a:r>
              <a:rPr lang="cs-CZ" b="1" i="1" dirty="0" err="1" smtClean="0">
                <a:solidFill>
                  <a:schemeClr val="tx1"/>
                </a:solidFill>
              </a:rPr>
              <a:t>Osteokondukce</a:t>
            </a:r>
            <a:r>
              <a:rPr lang="cs-CZ" i="1" dirty="0" smtClean="0">
                <a:solidFill>
                  <a:schemeClr val="tx1"/>
                </a:solidFill>
              </a:rPr>
              <a:t> – vedení tvorby kosti v požadovaném směru</a:t>
            </a: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Osseointegrace</a:t>
            </a:r>
            <a:endParaRPr lang="cs-CZ" dirty="0"/>
          </a:p>
        </p:txBody>
      </p:sp>
      <p:pic>
        <p:nvPicPr>
          <p:cNvPr id="4" name="Obrázek 3" descr="osteoin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996952"/>
            <a:ext cx="3744416" cy="374441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67544" y="3356992"/>
            <a:ext cx="49685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61950">
              <a:buFont typeface="Arial" pitchFamily="34" charset="0"/>
              <a:buChar char="•"/>
            </a:pPr>
            <a:r>
              <a:rPr lang="cs-CZ" sz="2800" b="1" i="1" dirty="0" err="1" smtClean="0"/>
              <a:t>Osteointegrace</a:t>
            </a:r>
            <a:r>
              <a:rPr lang="cs-CZ" sz="2800" i="1" dirty="0" smtClean="0"/>
              <a:t> – přímá vazba mezi povrchem implantátu a okolní kostí. Bez přítomnosti vmezeřené tkáně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cs-CZ" dirty="0" smtClean="0"/>
              <a:t>Estetická zóna</a:t>
            </a:r>
          </a:p>
          <a:p>
            <a:pPr lvl="1"/>
            <a:r>
              <a:rPr lang="cs-CZ" dirty="0" smtClean="0"/>
              <a:t>Odložená implantace</a:t>
            </a:r>
          </a:p>
          <a:p>
            <a:pPr lvl="1"/>
            <a:r>
              <a:rPr lang="cs-CZ" dirty="0" smtClean="0"/>
              <a:t>Bone </a:t>
            </a:r>
            <a:r>
              <a:rPr lang="cs-CZ" dirty="0" err="1" smtClean="0"/>
              <a:t>level</a:t>
            </a:r>
            <a:r>
              <a:rPr lang="cs-CZ" dirty="0" smtClean="0"/>
              <a:t> implantáty</a:t>
            </a:r>
          </a:p>
          <a:p>
            <a:pPr lvl="1"/>
            <a:r>
              <a:rPr lang="cs-CZ" dirty="0" smtClean="0"/>
              <a:t>Uzavřené hojení</a:t>
            </a:r>
          </a:p>
          <a:p>
            <a:r>
              <a:rPr lang="cs-CZ" dirty="0" smtClean="0"/>
              <a:t>Laterální úsek</a:t>
            </a:r>
          </a:p>
          <a:p>
            <a:pPr lvl="1"/>
            <a:r>
              <a:rPr lang="cs-CZ" dirty="0" smtClean="0"/>
              <a:t>Časná implantace</a:t>
            </a:r>
          </a:p>
          <a:p>
            <a:pPr lvl="1"/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implantáty</a:t>
            </a:r>
          </a:p>
          <a:p>
            <a:pPr lvl="1"/>
            <a:r>
              <a:rPr lang="cs-CZ" dirty="0" smtClean="0"/>
              <a:t>Otevřené nebo uzavřené hojení</a:t>
            </a:r>
          </a:p>
          <a:p>
            <a:r>
              <a:rPr lang="cs-CZ" dirty="0" smtClean="0"/>
              <a:t>Hybridní náhrady</a:t>
            </a:r>
          </a:p>
          <a:p>
            <a:pPr lvl="1"/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r>
              <a:rPr lang="cs-CZ" dirty="0" smtClean="0"/>
              <a:t> implantáty</a:t>
            </a:r>
          </a:p>
          <a:p>
            <a:pPr lvl="1"/>
            <a:r>
              <a:rPr lang="cs-CZ" dirty="0" smtClean="0"/>
              <a:t>Otevřené hojení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Plán ošetření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57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8130" r="4428" b="11710"/>
          <a:stretch/>
        </p:blipFill>
        <p:spPr>
          <a:xfrm>
            <a:off x="3583" y="1340768"/>
            <a:ext cx="9140417" cy="4248472"/>
          </a:xfrm>
        </p:spPr>
      </p:pic>
      <p:sp>
        <p:nvSpPr>
          <p:cNvPr id="2" name="TextovéPole 1"/>
          <p:cNvSpPr txBox="1"/>
          <p:nvPr/>
        </p:nvSpPr>
        <p:spPr>
          <a:xfrm>
            <a:off x="5220072" y="5877272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/>
              <a:t>Muž 51 let</a:t>
            </a:r>
          </a:p>
          <a:p>
            <a:pPr algn="r"/>
            <a:r>
              <a:rPr lang="cs-CZ" dirty="0" err="1" smtClean="0"/>
              <a:t>Difůzní</a:t>
            </a:r>
            <a:r>
              <a:rPr lang="cs-CZ" dirty="0" smtClean="0"/>
              <a:t> </a:t>
            </a:r>
            <a:r>
              <a:rPr lang="cs-CZ" dirty="0" err="1" smtClean="0"/>
              <a:t>parodontitis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9292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47 – karies </a:t>
            </a:r>
            <a:r>
              <a:rPr lang="cs-CZ" dirty="0" err="1" smtClean="0"/>
              <a:t>profunda</a:t>
            </a:r>
            <a:r>
              <a:rPr lang="cs-CZ" dirty="0" smtClean="0"/>
              <a:t>, </a:t>
            </a:r>
            <a:r>
              <a:rPr lang="cs-CZ" dirty="0" err="1" smtClean="0"/>
              <a:t>furkační</a:t>
            </a:r>
            <a:r>
              <a:rPr lang="cs-CZ" dirty="0" smtClean="0"/>
              <a:t> postižení F3, ztráta </a:t>
            </a:r>
            <a:r>
              <a:rPr lang="cs-CZ" dirty="0" err="1" smtClean="0"/>
              <a:t>attachmentu</a:t>
            </a:r>
            <a:r>
              <a:rPr lang="cs-CZ" dirty="0" smtClean="0"/>
              <a:t> 70%, </a:t>
            </a:r>
            <a:r>
              <a:rPr lang="cs-CZ" dirty="0" err="1" smtClean="0"/>
              <a:t>devitální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 flipH="1">
            <a:off x="1979713" y="1703276"/>
            <a:ext cx="1794019" cy="1576947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2843809" y="4227139"/>
            <a:ext cx="936943" cy="2205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H="1">
            <a:off x="2843810" y="1703276"/>
            <a:ext cx="2514098" cy="158594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2843810" y="4229202"/>
            <a:ext cx="2514098" cy="4218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1979713" y="3280223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751" y="1703276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405861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35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malpozice</a:t>
            </a:r>
            <a:r>
              <a:rPr lang="cs-CZ" dirty="0" smtClean="0"/>
              <a:t>, ztráta </a:t>
            </a:r>
            <a:r>
              <a:rPr lang="cs-CZ" dirty="0" err="1" smtClean="0"/>
              <a:t>attachmentu</a:t>
            </a:r>
            <a:r>
              <a:rPr lang="cs-CZ" dirty="0" smtClean="0"/>
              <a:t> 70%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>
            <a:off x="2915817" y="1433756"/>
            <a:ext cx="2322840" cy="203124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2915817" y="3947489"/>
            <a:ext cx="2322840" cy="89042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4499993" y="1433756"/>
            <a:ext cx="1602761" cy="203124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4499993" y="3947489"/>
            <a:ext cx="738664" cy="41037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5238658" y="3465004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1433756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2291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23 </a:t>
            </a:r>
            <a:r>
              <a:rPr lang="cs-CZ" dirty="0"/>
              <a:t>–</a:t>
            </a:r>
            <a:r>
              <a:rPr lang="cs-CZ" dirty="0" smtClean="0"/>
              <a:t> </a:t>
            </a:r>
            <a:r>
              <a:rPr lang="cs-CZ" dirty="0" err="1" smtClean="0"/>
              <a:t>caries</a:t>
            </a:r>
            <a:r>
              <a:rPr lang="cs-CZ" dirty="0" smtClean="0"/>
              <a:t> sec., obliterace </a:t>
            </a:r>
            <a:r>
              <a:rPr lang="cs-CZ" dirty="0" err="1" smtClean="0"/>
              <a:t>k.k</a:t>
            </a:r>
            <a:r>
              <a:rPr lang="cs-CZ" dirty="0" smtClean="0"/>
              <a:t>., vitalita -, zevní resorpce</a:t>
            </a:r>
          </a:p>
          <a:p>
            <a:r>
              <a:rPr lang="cs-CZ" dirty="0" smtClean="0"/>
              <a:t>24 – </a:t>
            </a:r>
            <a:r>
              <a:rPr lang="cs-CZ" dirty="0" err="1" smtClean="0"/>
              <a:t>kariezní</a:t>
            </a:r>
            <a:r>
              <a:rPr lang="cs-CZ" dirty="0" smtClean="0"/>
              <a:t> destrukce, nedoplněné </a:t>
            </a:r>
            <a:r>
              <a:rPr lang="cs-CZ" dirty="0" err="1" smtClean="0"/>
              <a:t>k.k</a:t>
            </a:r>
            <a:r>
              <a:rPr lang="cs-CZ" dirty="0" smtClean="0"/>
              <a:t>.</a:t>
            </a:r>
          </a:p>
          <a:p>
            <a:r>
              <a:rPr lang="cs-CZ" dirty="0" smtClean="0"/>
              <a:t>25 – nedoplněné </a:t>
            </a:r>
            <a:r>
              <a:rPr lang="cs-CZ" dirty="0" err="1" smtClean="0"/>
              <a:t>k.k</a:t>
            </a:r>
            <a:r>
              <a:rPr lang="cs-CZ" dirty="0" smtClean="0"/>
              <a:t>., </a:t>
            </a:r>
            <a:r>
              <a:rPr lang="cs-CZ" dirty="0" err="1" smtClean="0"/>
              <a:t>ledging</a:t>
            </a:r>
            <a:r>
              <a:rPr lang="cs-CZ" dirty="0" smtClean="0"/>
              <a:t> </a:t>
            </a:r>
            <a:r>
              <a:rPr lang="cs-CZ" dirty="0" err="1" smtClean="0"/>
              <a:t>k.k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>
            <a:off x="1860693" y="1472318"/>
            <a:ext cx="3215363" cy="58376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>
            <a:off x="1860694" y="3429000"/>
            <a:ext cx="3215362" cy="55705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3444869" y="1472318"/>
            <a:ext cx="2495283" cy="583769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>
            <a:off x="3444870" y="3429000"/>
            <a:ext cx="2495282" cy="557051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5076056" y="2056087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693" y="1472318"/>
            <a:ext cx="1584176" cy="251373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67372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5877272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14 – </a:t>
            </a:r>
            <a:r>
              <a:rPr lang="cs-CZ" dirty="0" err="1" smtClean="0"/>
              <a:t>kariezní</a:t>
            </a:r>
            <a:r>
              <a:rPr lang="cs-CZ" dirty="0" smtClean="0"/>
              <a:t> destrukce, viklavost II. st.</a:t>
            </a:r>
          </a:p>
          <a:p>
            <a:r>
              <a:rPr lang="cs-CZ" dirty="0" smtClean="0"/>
              <a:t>13 – karies, nedoplněný </a:t>
            </a:r>
            <a:r>
              <a:rPr lang="cs-CZ" dirty="0" err="1" smtClean="0"/>
              <a:t>k.k</a:t>
            </a:r>
            <a:r>
              <a:rPr lang="cs-CZ" dirty="0" smtClean="0"/>
              <a:t>., zátka </a:t>
            </a:r>
            <a:r>
              <a:rPr lang="cs-CZ" dirty="0" err="1" smtClean="0"/>
              <a:t>k.k</a:t>
            </a:r>
            <a:r>
              <a:rPr lang="cs-CZ" dirty="0" smtClean="0"/>
              <a:t>., viklavost I. st.</a:t>
            </a:r>
          </a:p>
          <a:p>
            <a:r>
              <a:rPr lang="cs-CZ" dirty="0" smtClean="0"/>
              <a:t>12 – nehomogenní výplň </a:t>
            </a:r>
            <a:r>
              <a:rPr lang="cs-CZ" dirty="0" err="1" smtClean="0"/>
              <a:t>k.k</a:t>
            </a:r>
            <a:r>
              <a:rPr lang="cs-CZ" dirty="0" smtClean="0"/>
              <a:t>., ztráta </a:t>
            </a:r>
            <a:r>
              <a:rPr lang="cs-CZ" dirty="0" err="1" smtClean="0"/>
              <a:t>attachmentu</a:t>
            </a:r>
            <a:r>
              <a:rPr lang="cs-CZ" dirty="0" smtClean="0"/>
              <a:t> 40%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4248472"/>
          </a:xfrm>
          <a:ln>
            <a:solidFill>
              <a:schemeClr val="tx2"/>
            </a:solidFill>
          </a:ln>
        </p:spPr>
      </p:pic>
      <p:cxnSp>
        <p:nvCxnSpPr>
          <p:cNvPr id="11" name="Přímá spojnice 10"/>
          <p:cNvCxnSpPr/>
          <p:nvPr/>
        </p:nvCxnSpPr>
        <p:spPr>
          <a:xfrm flipV="1">
            <a:off x="3491880" y="1480932"/>
            <a:ext cx="2160240" cy="43590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/>
          <p:cNvCxnSpPr/>
          <p:nvPr/>
        </p:nvCxnSpPr>
        <p:spPr>
          <a:xfrm flipH="1" flipV="1">
            <a:off x="3491880" y="3289745"/>
            <a:ext cx="2160240" cy="71033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 flipV="1">
            <a:off x="4355976" y="1485014"/>
            <a:ext cx="2881156" cy="43181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 flipH="1" flipV="1">
            <a:off x="4355976" y="3289745"/>
            <a:ext cx="2881156" cy="71033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délník 20"/>
          <p:cNvSpPr/>
          <p:nvPr/>
        </p:nvSpPr>
        <p:spPr>
          <a:xfrm>
            <a:off x="3491880" y="1916832"/>
            <a:ext cx="864096" cy="1372913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5014"/>
            <a:ext cx="1585012" cy="251506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93691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1" t="8130" r="4428" b="11710"/>
          <a:stretch/>
        </p:blipFill>
        <p:spPr>
          <a:xfrm>
            <a:off x="3583" y="1340768"/>
            <a:ext cx="9140417" cy="4248472"/>
          </a:xfrm>
        </p:spPr>
      </p:pic>
      <p:sp>
        <p:nvSpPr>
          <p:cNvPr id="2" name="TextovéPole 1"/>
          <p:cNvSpPr txBox="1"/>
          <p:nvPr/>
        </p:nvSpPr>
        <p:spPr>
          <a:xfrm>
            <a:off x="251520" y="5805264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Jisté: 17, 16, 15, 26, 27, 34, 44</a:t>
            </a:r>
          </a:p>
          <a:p>
            <a:r>
              <a:rPr lang="cs-CZ" dirty="0" smtClean="0"/>
              <a:t>Pochybné: 33, 43</a:t>
            </a:r>
          </a:p>
          <a:p>
            <a:r>
              <a:rPr lang="cs-CZ" dirty="0" smtClean="0"/>
              <a:t>Ztracené: 14, 13, 12, 11, 21, 23, 24, 25, 35, 45, 47, 48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026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" t="12051" r="5376" b="8708"/>
          <a:stretch/>
        </p:blipFill>
        <p:spPr>
          <a:xfrm>
            <a:off x="-1" y="1340768"/>
            <a:ext cx="9144001" cy="4104456"/>
          </a:xfrm>
        </p:spPr>
      </p:pic>
    </p:spTree>
    <p:extLst>
      <p:ext uri="{BB962C8B-B14F-4D97-AF65-F5344CB8AC3E}">
        <p14:creationId xmlns:p14="http://schemas.microsoft.com/office/powerpoint/2010/main" val="201729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85473"/>
            <a:ext cx="4320480" cy="6487055"/>
          </a:xfrm>
        </p:spPr>
      </p:pic>
    </p:spTree>
    <p:extLst>
      <p:ext uri="{BB962C8B-B14F-4D97-AF65-F5344CB8AC3E}">
        <p14:creationId xmlns:p14="http://schemas.microsoft.com/office/powerpoint/2010/main" val="113577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1228725"/>
            <a:ext cx="6629400" cy="4400550"/>
          </a:xfrm>
        </p:spPr>
      </p:pic>
    </p:spTree>
    <p:extLst>
      <p:ext uri="{BB962C8B-B14F-4D97-AF65-F5344CB8AC3E}">
        <p14:creationId xmlns:p14="http://schemas.microsoft.com/office/powerpoint/2010/main" val="265756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cs-CZ" b="1" dirty="0" smtClean="0"/>
              <a:t>Primární stabilita</a:t>
            </a:r>
          </a:p>
          <a:p>
            <a:r>
              <a:rPr lang="cs-CZ" dirty="0" smtClean="0"/>
              <a:t>Bezprostředně po zavedení implantátů</a:t>
            </a:r>
          </a:p>
          <a:p>
            <a:r>
              <a:rPr lang="cs-CZ" dirty="0" smtClean="0"/>
              <a:t>Je dána kvalitou kosti a tvarem implantátu</a:t>
            </a:r>
          </a:p>
          <a:p>
            <a:pPr>
              <a:buNone/>
            </a:pPr>
            <a:r>
              <a:rPr lang="cs-CZ" b="1" dirty="0" smtClean="0"/>
              <a:t>Sekundární stabilita</a:t>
            </a:r>
          </a:p>
          <a:p>
            <a:r>
              <a:rPr lang="cs-CZ" dirty="0" smtClean="0"/>
              <a:t>Postupně nahrazuje primární stabilitu</a:t>
            </a:r>
          </a:p>
          <a:p>
            <a:r>
              <a:rPr lang="cs-CZ" dirty="0" smtClean="0"/>
              <a:t>Je dána vrůstáním kosti do povrchu implantátu</a:t>
            </a:r>
          </a:p>
          <a:p>
            <a:r>
              <a:rPr lang="cs-CZ" dirty="0" smtClean="0"/>
              <a:t>Vlastnosti povrchu implantátu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Osseointegrace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" y="399926"/>
            <a:ext cx="9119792" cy="6058148"/>
          </a:xfrm>
        </p:spPr>
      </p:pic>
    </p:spTree>
    <p:extLst>
      <p:ext uri="{BB962C8B-B14F-4D97-AF65-F5344CB8AC3E}">
        <p14:creationId xmlns:p14="http://schemas.microsoft.com/office/powerpoint/2010/main" val="41470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" y="404664"/>
            <a:ext cx="9105527" cy="6048672"/>
          </a:xfrm>
        </p:spPr>
      </p:pic>
    </p:spTree>
    <p:extLst>
      <p:ext uri="{BB962C8B-B14F-4D97-AF65-F5344CB8AC3E}">
        <p14:creationId xmlns:p14="http://schemas.microsoft.com/office/powerpoint/2010/main" val="32753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404664"/>
            <a:ext cx="9105528" cy="6048672"/>
          </a:xfrm>
        </p:spPr>
      </p:pic>
    </p:spTree>
    <p:extLst>
      <p:ext uri="{BB962C8B-B14F-4D97-AF65-F5344CB8AC3E}">
        <p14:creationId xmlns:p14="http://schemas.microsoft.com/office/powerpoint/2010/main" val="69788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" y="438096"/>
            <a:ext cx="9004871" cy="5981808"/>
          </a:xfrm>
        </p:spPr>
      </p:pic>
    </p:spTree>
    <p:extLst>
      <p:ext uri="{BB962C8B-B14F-4D97-AF65-F5344CB8AC3E}">
        <p14:creationId xmlns:p14="http://schemas.microsoft.com/office/powerpoint/2010/main" val="338580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" y="404664"/>
            <a:ext cx="9105527" cy="6048672"/>
          </a:xfrm>
        </p:spPr>
      </p:pic>
    </p:spTree>
    <p:extLst>
      <p:ext uri="{BB962C8B-B14F-4D97-AF65-F5344CB8AC3E}">
        <p14:creationId xmlns:p14="http://schemas.microsoft.com/office/powerpoint/2010/main" val="23136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6" y="404664"/>
            <a:ext cx="9105528" cy="6048672"/>
          </a:xfrm>
        </p:spPr>
      </p:pic>
    </p:spTree>
    <p:extLst>
      <p:ext uri="{BB962C8B-B14F-4D97-AF65-F5344CB8AC3E}">
        <p14:creationId xmlns:p14="http://schemas.microsoft.com/office/powerpoint/2010/main" val="307516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4" y="404563"/>
            <a:ext cx="9105833" cy="6048875"/>
          </a:xfrm>
        </p:spPr>
      </p:pic>
    </p:spTree>
    <p:extLst>
      <p:ext uri="{BB962C8B-B14F-4D97-AF65-F5344CB8AC3E}">
        <p14:creationId xmlns:p14="http://schemas.microsoft.com/office/powerpoint/2010/main" val="30422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7" y="413705"/>
            <a:ext cx="9078307" cy="6030590"/>
          </a:xfrm>
        </p:spPr>
      </p:pic>
    </p:spTree>
    <p:extLst>
      <p:ext uri="{BB962C8B-B14F-4D97-AF65-F5344CB8AC3E}">
        <p14:creationId xmlns:p14="http://schemas.microsoft.com/office/powerpoint/2010/main" val="218705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" y="404664"/>
            <a:ext cx="9105527" cy="6048672"/>
          </a:xfrm>
        </p:spPr>
      </p:pic>
    </p:spTree>
    <p:extLst>
      <p:ext uri="{BB962C8B-B14F-4D97-AF65-F5344CB8AC3E}">
        <p14:creationId xmlns:p14="http://schemas.microsoft.com/office/powerpoint/2010/main" val="187014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502465"/>
            <a:ext cx="8229600" cy="5238903"/>
          </a:xfrm>
        </p:spPr>
        <p:txBody>
          <a:bodyPr/>
          <a:lstStyle/>
          <a:p>
            <a:r>
              <a:rPr lang="cs-CZ" i="1" dirty="0" smtClean="0">
                <a:solidFill>
                  <a:schemeClr val="tx1"/>
                </a:solidFill>
              </a:rPr>
              <a:t>Implantace do zhojené kosti – 6 měsíců po extrakci, problém resorpce bukální lamely (</a:t>
            </a:r>
            <a:r>
              <a:rPr lang="cs-CZ" i="1" dirty="0" err="1" smtClean="0">
                <a:solidFill>
                  <a:schemeClr val="tx1"/>
                </a:solidFill>
              </a:rPr>
              <a:t>bundle</a:t>
            </a:r>
            <a:r>
              <a:rPr lang="cs-CZ" i="1" dirty="0" smtClean="0">
                <a:solidFill>
                  <a:schemeClr val="tx1"/>
                </a:solidFill>
              </a:rPr>
              <a:t> bone)</a:t>
            </a:r>
          </a:p>
          <a:p>
            <a:r>
              <a:rPr lang="cs-CZ" i="1" dirty="0" smtClean="0">
                <a:solidFill>
                  <a:schemeClr val="tx1"/>
                </a:solidFill>
              </a:rPr>
              <a:t>Dobrá 3-D pozice implantátu – </a:t>
            </a:r>
            <a:r>
              <a:rPr lang="cs-CZ" i="1" dirty="0" err="1" smtClean="0">
                <a:solidFill>
                  <a:schemeClr val="tx1"/>
                </a:solidFill>
              </a:rPr>
              <a:t>ev</a:t>
            </a:r>
            <a:r>
              <a:rPr lang="cs-CZ" i="1" dirty="0" smtClean="0">
                <a:solidFill>
                  <a:schemeClr val="tx1"/>
                </a:solidFill>
              </a:rPr>
              <a:t>. augmentace</a:t>
            </a:r>
          </a:p>
          <a:p>
            <a:r>
              <a:rPr lang="cs-CZ" i="1" dirty="0" smtClean="0">
                <a:solidFill>
                  <a:schemeClr val="tx1"/>
                </a:solidFill>
              </a:rPr>
              <a:t>Mezera mezi implantáty min. 2 - 3 mm</a:t>
            </a:r>
          </a:p>
          <a:p>
            <a:r>
              <a:rPr lang="cs-CZ" i="1" dirty="0" smtClean="0">
                <a:solidFill>
                  <a:schemeClr val="tx1"/>
                </a:solidFill>
              </a:rPr>
              <a:t>Mezera  implantát – zub min. 1,5 – 2 </a:t>
            </a:r>
            <a:r>
              <a:rPr lang="cs-CZ" i="1" dirty="0" smtClean="0">
                <a:solidFill>
                  <a:schemeClr val="tx1"/>
                </a:solidFill>
              </a:rPr>
              <a:t>mm</a:t>
            </a:r>
          </a:p>
          <a:p>
            <a:r>
              <a:rPr lang="cs-CZ" i="1" dirty="0" smtClean="0">
                <a:solidFill>
                  <a:schemeClr val="tx1"/>
                </a:solidFill>
              </a:rPr>
              <a:t>Krček implantátu 1 – 2 mm pod CSJ</a:t>
            </a:r>
            <a:endParaRPr lang="cs-CZ" i="1" dirty="0" smtClean="0">
              <a:solidFill>
                <a:schemeClr val="tx1"/>
              </a:solidFill>
            </a:endParaRPr>
          </a:p>
          <a:p>
            <a:r>
              <a:rPr lang="cs-CZ" i="1" dirty="0" smtClean="0">
                <a:solidFill>
                  <a:schemeClr val="tx1"/>
                </a:solidFill>
              </a:rPr>
              <a:t>Rekonstrukce měkkých tkání – růžová estetika</a:t>
            </a:r>
          </a:p>
          <a:p>
            <a:endParaRPr lang="cs-CZ" i="1" dirty="0" smtClean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Chirurgická fáze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" b="16263"/>
          <a:stretch/>
        </p:blipFill>
        <p:spPr>
          <a:xfrm>
            <a:off x="899592" y="4687506"/>
            <a:ext cx="6442364" cy="2053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367034" y="1511002"/>
            <a:ext cx="8453438" cy="5086350"/>
            <a:chOff x="84" y="581"/>
            <a:chExt cx="5323" cy="3603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2214" y="3881"/>
              <a:ext cx="1634" cy="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2200" dirty="0" smtClean="0"/>
                <a:t>Čas (týdny)</a:t>
              </a:r>
              <a:endParaRPr lang="en-US" sz="2200" dirty="0"/>
            </a:p>
          </p:txBody>
        </p:sp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 rot="-5400357">
              <a:off x="-1138" y="2054"/>
              <a:ext cx="2715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cs-CZ" sz="2200" dirty="0" smtClean="0"/>
                <a:t>Kontakt s kostí (%)</a:t>
              </a:r>
              <a:endParaRPr lang="en-US" sz="2200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701" y="3587"/>
              <a:ext cx="4706" cy="338"/>
              <a:chOff x="686" y="3627"/>
              <a:chExt cx="4706" cy="338"/>
            </a:xfrm>
          </p:grpSpPr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687" y="3630"/>
                <a:ext cx="4705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7" name="Line 10"/>
              <p:cNvSpPr>
                <a:spLocks noChangeShapeType="1"/>
              </p:cNvSpPr>
              <p:nvPr/>
            </p:nvSpPr>
            <p:spPr bwMode="auto">
              <a:xfrm>
                <a:off x="179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8" name="Line 11"/>
              <p:cNvSpPr>
                <a:spLocks noChangeShapeType="1"/>
              </p:cNvSpPr>
              <p:nvPr/>
            </p:nvSpPr>
            <p:spPr bwMode="auto">
              <a:xfrm>
                <a:off x="2318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9" name="Line 12"/>
              <p:cNvSpPr>
                <a:spLocks noChangeShapeType="1"/>
              </p:cNvSpPr>
              <p:nvPr/>
            </p:nvSpPr>
            <p:spPr bwMode="auto">
              <a:xfrm>
                <a:off x="283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0" name="Line 13"/>
              <p:cNvSpPr>
                <a:spLocks noChangeShapeType="1"/>
              </p:cNvSpPr>
              <p:nvPr/>
            </p:nvSpPr>
            <p:spPr bwMode="auto">
              <a:xfrm>
                <a:off x="3336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1" name="Line 14"/>
              <p:cNvSpPr>
                <a:spLocks noChangeShapeType="1"/>
              </p:cNvSpPr>
              <p:nvPr/>
            </p:nvSpPr>
            <p:spPr bwMode="auto">
              <a:xfrm>
                <a:off x="3853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2" name="Line 15"/>
              <p:cNvSpPr>
                <a:spLocks noChangeShapeType="1"/>
              </p:cNvSpPr>
              <p:nvPr/>
            </p:nvSpPr>
            <p:spPr bwMode="auto">
              <a:xfrm>
                <a:off x="4371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>
                <a:off x="4872" y="3633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686" y="3684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/>
                  <a:t>0</a:t>
                </a:r>
              </a:p>
            </p:txBody>
          </p:sp>
          <p:sp>
            <p:nvSpPr>
              <p:cNvPr id="35" name="Text Box 18"/>
              <p:cNvSpPr txBox="1">
                <a:spLocks noChangeArrowheads="1"/>
              </p:cNvSpPr>
              <p:nvPr/>
            </p:nvSpPr>
            <p:spPr bwMode="auto">
              <a:xfrm>
                <a:off x="1203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 dirty="0"/>
                  <a:t>1</a:t>
                </a:r>
              </a:p>
            </p:txBody>
          </p:sp>
          <p:sp>
            <p:nvSpPr>
              <p:cNvPr id="36" name="Text Box 19"/>
              <p:cNvSpPr txBox="1">
                <a:spLocks noChangeArrowheads="1"/>
              </p:cNvSpPr>
              <p:nvPr/>
            </p:nvSpPr>
            <p:spPr bwMode="auto">
              <a:xfrm>
                <a:off x="1707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2</a:t>
                </a:r>
              </a:p>
            </p:txBody>
          </p:sp>
          <p:sp>
            <p:nvSpPr>
              <p:cNvPr id="37" name="Text Box 20"/>
              <p:cNvSpPr txBox="1">
                <a:spLocks noChangeArrowheads="1"/>
              </p:cNvSpPr>
              <p:nvPr/>
            </p:nvSpPr>
            <p:spPr bwMode="auto">
              <a:xfrm>
                <a:off x="2227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3</a:t>
                </a:r>
              </a:p>
            </p:txBody>
          </p:sp>
          <p:sp>
            <p:nvSpPr>
              <p:cNvPr id="38" name="Text Box 21"/>
              <p:cNvSpPr txBox="1">
                <a:spLocks noChangeArrowheads="1"/>
              </p:cNvSpPr>
              <p:nvPr/>
            </p:nvSpPr>
            <p:spPr bwMode="auto">
              <a:xfrm>
                <a:off x="2739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4</a:t>
                </a:r>
              </a:p>
            </p:txBody>
          </p:sp>
          <p:sp>
            <p:nvSpPr>
              <p:cNvPr id="39" name="Text Box 22"/>
              <p:cNvSpPr txBox="1">
                <a:spLocks noChangeArrowheads="1"/>
              </p:cNvSpPr>
              <p:nvPr/>
            </p:nvSpPr>
            <p:spPr bwMode="auto">
              <a:xfrm>
                <a:off x="3243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5</a:t>
                </a:r>
              </a:p>
            </p:txBody>
          </p:sp>
          <p:sp>
            <p:nvSpPr>
              <p:cNvPr id="40" name="Text Box 23"/>
              <p:cNvSpPr txBox="1">
                <a:spLocks noChangeArrowheads="1"/>
              </p:cNvSpPr>
              <p:nvPr/>
            </p:nvSpPr>
            <p:spPr bwMode="auto">
              <a:xfrm>
                <a:off x="3763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6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4291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7</a:t>
                </a:r>
              </a:p>
            </p:txBody>
          </p:sp>
          <p:sp>
            <p:nvSpPr>
              <p:cNvPr id="42" name="Text Box 25"/>
              <p:cNvSpPr txBox="1">
                <a:spLocks noChangeArrowheads="1"/>
              </p:cNvSpPr>
              <p:nvPr/>
            </p:nvSpPr>
            <p:spPr bwMode="auto">
              <a:xfrm>
                <a:off x="4787" y="3681"/>
                <a:ext cx="158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8</a:t>
                </a: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296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316" y="581"/>
              <a:ext cx="475" cy="3167"/>
              <a:chOff x="301" y="621"/>
              <a:chExt cx="475" cy="3167"/>
            </a:xfrm>
          </p:grpSpPr>
          <p:sp>
            <p:nvSpPr>
              <p:cNvPr id="15" name="Line 28"/>
              <p:cNvSpPr>
                <a:spLocks noChangeShapeType="1"/>
              </p:cNvSpPr>
              <p:nvPr/>
            </p:nvSpPr>
            <p:spPr bwMode="auto">
              <a:xfrm>
                <a:off x="687" y="2890"/>
                <a:ext cx="89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6" name="Line 29"/>
              <p:cNvSpPr>
                <a:spLocks noChangeShapeType="1"/>
              </p:cNvSpPr>
              <p:nvPr/>
            </p:nvSpPr>
            <p:spPr bwMode="auto">
              <a:xfrm>
                <a:off x="684" y="2182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7" name="Line 30"/>
              <p:cNvSpPr>
                <a:spLocks noChangeShapeType="1"/>
              </p:cNvSpPr>
              <p:nvPr/>
            </p:nvSpPr>
            <p:spPr bwMode="auto">
              <a:xfrm>
                <a:off x="684" y="146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>
                <a:off x="684" y="745"/>
                <a:ext cx="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9" name="Line 32"/>
              <p:cNvSpPr>
                <a:spLocks noChangeShapeType="1"/>
              </p:cNvSpPr>
              <p:nvPr/>
            </p:nvSpPr>
            <p:spPr bwMode="auto">
              <a:xfrm>
                <a:off x="776" y="741"/>
                <a:ext cx="0" cy="2889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20" name="Text Box 33"/>
              <p:cNvSpPr txBox="1">
                <a:spLocks noChangeArrowheads="1"/>
              </p:cNvSpPr>
              <p:nvPr/>
            </p:nvSpPr>
            <p:spPr bwMode="auto">
              <a:xfrm>
                <a:off x="301" y="621"/>
                <a:ext cx="385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100</a:t>
                </a:r>
              </a:p>
            </p:txBody>
          </p:sp>
          <p:sp>
            <p:nvSpPr>
              <p:cNvPr id="21" name="Text Box 34"/>
              <p:cNvSpPr txBox="1">
                <a:spLocks noChangeArrowheads="1"/>
              </p:cNvSpPr>
              <p:nvPr/>
            </p:nvSpPr>
            <p:spPr bwMode="auto">
              <a:xfrm>
                <a:off x="369" y="1339"/>
                <a:ext cx="350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75</a:t>
                </a:r>
              </a:p>
            </p:txBody>
          </p:sp>
          <p:sp>
            <p:nvSpPr>
              <p:cNvPr id="22" name="Text Box 35"/>
              <p:cNvSpPr txBox="1">
                <a:spLocks noChangeArrowheads="1"/>
              </p:cNvSpPr>
              <p:nvPr/>
            </p:nvSpPr>
            <p:spPr bwMode="auto">
              <a:xfrm>
                <a:off x="378" y="2061"/>
                <a:ext cx="332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50</a:t>
                </a:r>
              </a:p>
            </p:txBody>
          </p:sp>
          <p:sp>
            <p:nvSpPr>
              <p:cNvPr id="23" name="Text Box 36"/>
              <p:cNvSpPr txBox="1">
                <a:spLocks noChangeArrowheads="1"/>
              </p:cNvSpPr>
              <p:nvPr/>
            </p:nvSpPr>
            <p:spPr bwMode="auto">
              <a:xfrm>
                <a:off x="386" y="2760"/>
                <a:ext cx="325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25</a:t>
                </a:r>
              </a:p>
            </p:txBody>
          </p: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auto">
              <a:xfrm>
                <a:off x="492" y="3507"/>
                <a:ext cx="159" cy="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b="1"/>
                  <a:t>0</a:t>
                </a:r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774" y="3627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39"/>
            <p:cNvGrpSpPr>
              <a:grpSpLocks/>
            </p:cNvGrpSpPr>
            <p:nvPr/>
          </p:nvGrpSpPr>
          <p:grpSpPr bwMode="auto">
            <a:xfrm>
              <a:off x="781" y="783"/>
              <a:ext cx="4389" cy="2596"/>
              <a:chOff x="766" y="823"/>
              <a:chExt cx="4389" cy="2596"/>
            </a:xfrm>
          </p:grpSpPr>
          <p:sp>
            <p:nvSpPr>
              <p:cNvPr id="13" name="Freeform 40"/>
              <p:cNvSpPr>
                <a:spLocks/>
              </p:cNvSpPr>
              <p:nvPr/>
            </p:nvSpPr>
            <p:spPr bwMode="auto">
              <a:xfrm>
                <a:off x="799" y="823"/>
                <a:ext cx="4356" cy="2596"/>
              </a:xfrm>
              <a:custGeom>
                <a:avLst/>
                <a:gdLst>
                  <a:gd name="T0" fmla="*/ 0 w 4901"/>
                  <a:gd name="T1" fmla="*/ 0 h 2596"/>
                  <a:gd name="T2" fmla="*/ 228 w 4901"/>
                  <a:gd name="T3" fmla="*/ 36 h 2596"/>
                  <a:gd name="T4" fmla="*/ 395 w 4901"/>
                  <a:gd name="T5" fmla="*/ 155 h 2596"/>
                  <a:gd name="T6" fmla="*/ 508 w 4901"/>
                  <a:gd name="T7" fmla="*/ 329 h 2596"/>
                  <a:gd name="T8" fmla="*/ 691 w 4901"/>
                  <a:gd name="T9" fmla="*/ 832 h 2596"/>
                  <a:gd name="T10" fmla="*/ 799 w 4901"/>
                  <a:gd name="T11" fmla="*/ 1225 h 2596"/>
                  <a:gd name="T12" fmla="*/ 936 w 4901"/>
                  <a:gd name="T13" fmla="*/ 1572 h 2596"/>
                  <a:gd name="T14" fmla="*/ 1124 w 4901"/>
                  <a:gd name="T15" fmla="*/ 1947 h 2596"/>
                  <a:gd name="T16" fmla="*/ 1312 w 4901"/>
                  <a:gd name="T17" fmla="*/ 2176 h 2596"/>
                  <a:gd name="T18" fmla="*/ 1530 w 4901"/>
                  <a:gd name="T19" fmla="*/ 2386 h 2596"/>
                  <a:gd name="T20" fmla="*/ 1770 w 4901"/>
                  <a:gd name="T21" fmla="*/ 2514 h 2596"/>
                  <a:gd name="T22" fmla="*/ 2009 w 4901"/>
                  <a:gd name="T23" fmla="*/ 2578 h 2596"/>
                  <a:gd name="T24" fmla="*/ 2334 w 4901"/>
                  <a:gd name="T25" fmla="*/ 2587 h 2596"/>
                  <a:gd name="T26" fmla="*/ 3058 w 4901"/>
                  <a:gd name="T27" fmla="*/ 2596 h 259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01"/>
                  <a:gd name="T43" fmla="*/ 0 h 2596"/>
                  <a:gd name="T44" fmla="*/ 4901 w 4901"/>
                  <a:gd name="T45" fmla="*/ 2596 h 259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01" h="2596">
                    <a:moveTo>
                      <a:pt x="0" y="0"/>
                    </a:moveTo>
                    <a:cubicBezTo>
                      <a:pt x="130" y="5"/>
                      <a:pt x="261" y="10"/>
                      <a:pt x="366" y="36"/>
                    </a:cubicBezTo>
                    <a:cubicBezTo>
                      <a:pt x="471" y="62"/>
                      <a:pt x="556" y="106"/>
                      <a:pt x="631" y="155"/>
                    </a:cubicBezTo>
                    <a:cubicBezTo>
                      <a:pt x="706" y="204"/>
                      <a:pt x="735" y="216"/>
                      <a:pt x="814" y="329"/>
                    </a:cubicBezTo>
                    <a:cubicBezTo>
                      <a:pt x="893" y="442"/>
                      <a:pt x="1029" y="683"/>
                      <a:pt x="1107" y="832"/>
                    </a:cubicBezTo>
                    <a:cubicBezTo>
                      <a:pt x="1185" y="981"/>
                      <a:pt x="1215" y="1102"/>
                      <a:pt x="1280" y="1225"/>
                    </a:cubicBezTo>
                    <a:cubicBezTo>
                      <a:pt x="1345" y="1348"/>
                      <a:pt x="1413" y="1452"/>
                      <a:pt x="1500" y="1572"/>
                    </a:cubicBezTo>
                    <a:cubicBezTo>
                      <a:pt x="1587" y="1692"/>
                      <a:pt x="1701" y="1846"/>
                      <a:pt x="1801" y="1947"/>
                    </a:cubicBezTo>
                    <a:cubicBezTo>
                      <a:pt x="1901" y="2048"/>
                      <a:pt x="1995" y="2103"/>
                      <a:pt x="2103" y="2176"/>
                    </a:cubicBezTo>
                    <a:cubicBezTo>
                      <a:pt x="2211" y="2249"/>
                      <a:pt x="2329" y="2330"/>
                      <a:pt x="2451" y="2386"/>
                    </a:cubicBezTo>
                    <a:cubicBezTo>
                      <a:pt x="2573" y="2442"/>
                      <a:pt x="2707" y="2482"/>
                      <a:pt x="2835" y="2514"/>
                    </a:cubicBezTo>
                    <a:cubicBezTo>
                      <a:pt x="2963" y="2546"/>
                      <a:pt x="3068" y="2566"/>
                      <a:pt x="3219" y="2578"/>
                    </a:cubicBezTo>
                    <a:cubicBezTo>
                      <a:pt x="3370" y="2590"/>
                      <a:pt x="3460" y="2584"/>
                      <a:pt x="3740" y="2587"/>
                    </a:cubicBezTo>
                    <a:cubicBezTo>
                      <a:pt x="4020" y="2590"/>
                      <a:pt x="4714" y="2595"/>
                      <a:pt x="4901" y="2596"/>
                    </a:cubicBezTo>
                  </a:path>
                </a:pathLst>
              </a:custGeom>
              <a:noFill/>
              <a:ln w="57150" cap="flat" cmpd="sng">
                <a:solidFill>
                  <a:srgbClr val="FF33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766" y="2360"/>
                <a:ext cx="1542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sz="2400" dirty="0" smtClean="0">
                    <a:solidFill>
                      <a:srgbClr val="FF3300"/>
                    </a:solidFill>
                  </a:rPr>
                  <a:t>Primární stabilita (původní kost)</a:t>
                </a:r>
                <a:endParaRPr lang="en-US" sz="2400" dirty="0">
                  <a:solidFill>
                    <a:srgbClr val="FF3300"/>
                  </a:solidFill>
                </a:endParaRPr>
              </a:p>
            </p:txBody>
          </p:sp>
        </p:grpSp>
        <p:grpSp>
          <p:nvGrpSpPr>
            <p:cNvPr id="10" name="Group 42"/>
            <p:cNvGrpSpPr>
              <a:grpSpLocks/>
            </p:cNvGrpSpPr>
            <p:nvPr/>
          </p:nvGrpSpPr>
          <p:grpSpPr bwMode="auto">
            <a:xfrm>
              <a:off x="805" y="1145"/>
              <a:ext cx="4373" cy="2344"/>
              <a:chOff x="889" y="1185"/>
              <a:chExt cx="4919" cy="2344"/>
            </a:xfrm>
          </p:grpSpPr>
          <p:sp>
            <p:nvSpPr>
              <p:cNvPr id="11" name="Freeform 43"/>
              <p:cNvSpPr>
                <a:spLocks/>
              </p:cNvSpPr>
              <p:nvPr/>
            </p:nvSpPr>
            <p:spPr bwMode="auto">
              <a:xfrm>
                <a:off x="889" y="1185"/>
                <a:ext cx="4919" cy="2344"/>
              </a:xfrm>
              <a:custGeom>
                <a:avLst/>
                <a:gdLst>
                  <a:gd name="T0" fmla="*/ 0 w 4919"/>
                  <a:gd name="T1" fmla="*/ 2344 h 2344"/>
                  <a:gd name="T2" fmla="*/ 576 w 4919"/>
                  <a:gd name="T3" fmla="*/ 2216 h 2344"/>
                  <a:gd name="T4" fmla="*/ 1052 w 4919"/>
                  <a:gd name="T5" fmla="*/ 2024 h 2344"/>
                  <a:gd name="T6" fmla="*/ 1362 w 4919"/>
                  <a:gd name="T7" fmla="*/ 1805 h 2344"/>
                  <a:gd name="T8" fmla="*/ 1518 w 4919"/>
                  <a:gd name="T9" fmla="*/ 1549 h 2344"/>
                  <a:gd name="T10" fmla="*/ 1682 w 4919"/>
                  <a:gd name="T11" fmla="*/ 1137 h 2344"/>
                  <a:gd name="T12" fmla="*/ 1911 w 4919"/>
                  <a:gd name="T13" fmla="*/ 781 h 2344"/>
                  <a:gd name="T14" fmla="*/ 2204 w 4919"/>
                  <a:gd name="T15" fmla="*/ 534 h 2344"/>
                  <a:gd name="T16" fmla="*/ 2524 w 4919"/>
                  <a:gd name="T17" fmla="*/ 324 h 2344"/>
                  <a:gd name="T18" fmla="*/ 2844 w 4919"/>
                  <a:gd name="T19" fmla="*/ 186 h 2344"/>
                  <a:gd name="T20" fmla="*/ 3136 w 4919"/>
                  <a:gd name="T21" fmla="*/ 95 h 2344"/>
                  <a:gd name="T22" fmla="*/ 3438 w 4919"/>
                  <a:gd name="T23" fmla="*/ 31 h 2344"/>
                  <a:gd name="T24" fmla="*/ 3666 w 4919"/>
                  <a:gd name="T25" fmla="*/ 4 h 2344"/>
                  <a:gd name="T26" fmla="*/ 4919 w 4919"/>
                  <a:gd name="T27" fmla="*/ 4 h 234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919"/>
                  <a:gd name="T43" fmla="*/ 0 h 2344"/>
                  <a:gd name="T44" fmla="*/ 4919 w 4919"/>
                  <a:gd name="T45" fmla="*/ 2344 h 234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919" h="2344">
                    <a:moveTo>
                      <a:pt x="0" y="2344"/>
                    </a:moveTo>
                    <a:cubicBezTo>
                      <a:pt x="200" y="2306"/>
                      <a:pt x="401" y="2269"/>
                      <a:pt x="576" y="2216"/>
                    </a:cubicBezTo>
                    <a:cubicBezTo>
                      <a:pt x="751" y="2163"/>
                      <a:pt x="921" y="2092"/>
                      <a:pt x="1052" y="2024"/>
                    </a:cubicBezTo>
                    <a:cubicBezTo>
                      <a:pt x="1183" y="1956"/>
                      <a:pt x="1284" y="1884"/>
                      <a:pt x="1362" y="1805"/>
                    </a:cubicBezTo>
                    <a:cubicBezTo>
                      <a:pt x="1440" y="1726"/>
                      <a:pt x="1465" y="1660"/>
                      <a:pt x="1518" y="1549"/>
                    </a:cubicBezTo>
                    <a:cubicBezTo>
                      <a:pt x="1571" y="1438"/>
                      <a:pt x="1616" y="1265"/>
                      <a:pt x="1682" y="1137"/>
                    </a:cubicBezTo>
                    <a:cubicBezTo>
                      <a:pt x="1748" y="1009"/>
                      <a:pt x="1824" y="881"/>
                      <a:pt x="1911" y="781"/>
                    </a:cubicBezTo>
                    <a:cubicBezTo>
                      <a:pt x="1998" y="681"/>
                      <a:pt x="2102" y="610"/>
                      <a:pt x="2204" y="534"/>
                    </a:cubicBezTo>
                    <a:cubicBezTo>
                      <a:pt x="2306" y="458"/>
                      <a:pt x="2417" y="382"/>
                      <a:pt x="2524" y="324"/>
                    </a:cubicBezTo>
                    <a:cubicBezTo>
                      <a:pt x="2631" y="266"/>
                      <a:pt x="2742" y="224"/>
                      <a:pt x="2844" y="186"/>
                    </a:cubicBezTo>
                    <a:cubicBezTo>
                      <a:pt x="2946" y="148"/>
                      <a:pt x="3037" y="121"/>
                      <a:pt x="3136" y="95"/>
                    </a:cubicBezTo>
                    <a:cubicBezTo>
                      <a:pt x="3235" y="69"/>
                      <a:pt x="3350" y="46"/>
                      <a:pt x="3438" y="31"/>
                    </a:cubicBezTo>
                    <a:cubicBezTo>
                      <a:pt x="3526" y="16"/>
                      <a:pt x="3419" y="8"/>
                      <a:pt x="3666" y="4"/>
                    </a:cubicBezTo>
                    <a:cubicBezTo>
                      <a:pt x="3913" y="0"/>
                      <a:pt x="4709" y="4"/>
                      <a:pt x="4919" y="4"/>
                    </a:cubicBezTo>
                  </a:path>
                </a:pathLst>
              </a:custGeom>
              <a:noFill/>
              <a:ln w="57150" cap="flat" cmpd="sng">
                <a:solidFill>
                  <a:srgbClr val="0A823C"/>
                </a:solidFill>
                <a:prstDash val="dashDot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12" name="Text Box 44"/>
              <p:cNvSpPr txBox="1">
                <a:spLocks noChangeArrowheads="1"/>
              </p:cNvSpPr>
              <p:nvPr/>
            </p:nvSpPr>
            <p:spPr bwMode="auto">
              <a:xfrm>
                <a:off x="2801" y="1929"/>
                <a:ext cx="2169" cy="5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cs-CZ" sz="2400" dirty="0" smtClean="0">
                    <a:solidFill>
                      <a:srgbClr val="0A823C"/>
                    </a:solidFill>
                  </a:rPr>
                  <a:t>Sekundární stabilita (nová kost)</a:t>
                </a:r>
                <a:endParaRPr lang="en-US" sz="2400" dirty="0">
                  <a:solidFill>
                    <a:srgbClr val="0A823C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1" y="897272"/>
            <a:ext cx="9001699" cy="50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838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67551"/>
            <a:ext cx="8928992" cy="5922898"/>
          </a:xfrm>
        </p:spPr>
      </p:pic>
    </p:spTree>
    <p:extLst>
      <p:ext uri="{BB962C8B-B14F-4D97-AF65-F5344CB8AC3E}">
        <p14:creationId xmlns:p14="http://schemas.microsoft.com/office/powerpoint/2010/main" val="3977917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38961"/>
            <a:ext cx="8928992" cy="5580078"/>
          </a:xfrm>
        </p:spPr>
      </p:pic>
    </p:spTree>
    <p:extLst>
      <p:ext uri="{BB962C8B-B14F-4D97-AF65-F5344CB8AC3E}">
        <p14:creationId xmlns:p14="http://schemas.microsoft.com/office/powerpoint/2010/main" val="12796966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" y="688599"/>
            <a:ext cx="8973605" cy="5480802"/>
          </a:xfrm>
        </p:spPr>
      </p:pic>
    </p:spTree>
    <p:extLst>
      <p:ext uri="{BB962C8B-B14F-4D97-AF65-F5344CB8AC3E}">
        <p14:creationId xmlns:p14="http://schemas.microsoft.com/office/powerpoint/2010/main" val="40014554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43528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 smtClean="0">
                <a:solidFill>
                  <a:schemeClr val="tx1"/>
                </a:solidFill>
              </a:rPr>
              <a:t>Jde o doplnění kostní hmoty před nebo v průběhu implantace dentálního implantátu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chemeClr val="tx1"/>
                </a:solidFill>
              </a:rPr>
              <a:t>Poúrazové stavy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chemeClr val="tx1"/>
                </a:solidFill>
              </a:rPr>
              <a:t>Stavy po resekci nádoru, odstranění cystických ložisek</a:t>
            </a:r>
          </a:p>
          <a:p>
            <a:pPr>
              <a:lnSpc>
                <a:spcPct val="90000"/>
              </a:lnSpc>
            </a:pPr>
            <a:r>
              <a:rPr lang="cs-CZ" dirty="0" err="1" smtClean="0">
                <a:solidFill>
                  <a:schemeClr val="tx1"/>
                </a:solidFill>
              </a:rPr>
              <a:t>Pozánětlivé</a:t>
            </a:r>
            <a:r>
              <a:rPr lang="cs-CZ" dirty="0" smtClean="0">
                <a:solidFill>
                  <a:schemeClr val="tx1"/>
                </a:solidFill>
              </a:rPr>
              <a:t> resorpce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chemeClr val="tx1"/>
                </a:solidFill>
              </a:rPr>
              <a:t>Atrofie v souvislosti s věkem</a:t>
            </a:r>
          </a:p>
          <a:p>
            <a:pPr>
              <a:lnSpc>
                <a:spcPct val="90000"/>
              </a:lnSpc>
            </a:pPr>
            <a:r>
              <a:rPr lang="cs-CZ" dirty="0" smtClean="0">
                <a:solidFill>
                  <a:schemeClr val="tx1"/>
                </a:solidFill>
              </a:rPr>
              <a:t>Anatomické podmínky (sinus </a:t>
            </a:r>
            <a:r>
              <a:rPr lang="cs-CZ" dirty="0" err="1" smtClean="0">
                <a:solidFill>
                  <a:schemeClr val="tx1"/>
                </a:solidFill>
              </a:rPr>
              <a:t>maxillaris</a:t>
            </a:r>
            <a:r>
              <a:rPr lang="cs-CZ" dirty="0" smtClean="0">
                <a:solidFill>
                  <a:schemeClr val="tx1"/>
                </a:solidFill>
              </a:rPr>
              <a:t>, </a:t>
            </a:r>
            <a:r>
              <a:rPr lang="cs-CZ" dirty="0" err="1" smtClean="0">
                <a:solidFill>
                  <a:schemeClr val="tx1"/>
                </a:solidFill>
              </a:rPr>
              <a:t>canalis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r>
              <a:rPr lang="cs-CZ" dirty="0" err="1" smtClean="0">
                <a:solidFill>
                  <a:schemeClr val="tx1"/>
                </a:solidFill>
              </a:rPr>
              <a:t>mandibularis</a:t>
            </a:r>
            <a:r>
              <a:rPr lang="cs-CZ" dirty="0" smtClean="0">
                <a:solidFill>
                  <a:schemeClr val="tx1"/>
                </a:solidFill>
              </a:rPr>
              <a:t>)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Augmentační techniky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51272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1177280" y="5229200"/>
            <a:ext cx="2386608" cy="896963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Tři stěny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3995936" y="5229200"/>
            <a:ext cx="1651992" cy="752947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Dvě stěny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Klasifikace defektů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556792"/>
            <a:ext cx="808865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732240" y="522920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Jedna stěna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278986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435280" cy="4493096"/>
          </a:xfrm>
        </p:spPr>
        <p:txBody>
          <a:bodyPr/>
          <a:lstStyle/>
          <a:p>
            <a:r>
              <a:rPr lang="en-US" i="1" dirty="0" smtClean="0"/>
              <a:t> </a:t>
            </a:r>
            <a:r>
              <a:rPr lang="en-US" i="1" dirty="0" err="1" smtClean="0"/>
              <a:t>Autograft</a:t>
            </a:r>
            <a:r>
              <a:rPr lang="cs-CZ" i="1" dirty="0" smtClean="0"/>
              <a:t>: </a:t>
            </a:r>
            <a:r>
              <a:rPr lang="cs-CZ" dirty="0" smtClean="0"/>
              <a:t>tkáň přenesená od stejného jedince</a:t>
            </a:r>
          </a:p>
          <a:p>
            <a:pPr lvl="1"/>
            <a:r>
              <a:rPr lang="cs-CZ" dirty="0" err="1" smtClean="0"/>
              <a:t>Intraorální</a:t>
            </a:r>
            <a:r>
              <a:rPr lang="cs-CZ" dirty="0" smtClean="0"/>
              <a:t> původ (brada, </a:t>
            </a:r>
            <a:r>
              <a:rPr lang="cs-CZ" dirty="0" err="1" smtClean="0"/>
              <a:t>ramus</a:t>
            </a:r>
            <a:r>
              <a:rPr lang="cs-CZ" dirty="0" smtClean="0"/>
              <a:t> </a:t>
            </a:r>
            <a:r>
              <a:rPr lang="cs-CZ" dirty="0" err="1" smtClean="0"/>
              <a:t>mandibulae</a:t>
            </a:r>
            <a:r>
              <a:rPr lang="cs-CZ" dirty="0" smtClean="0"/>
              <a:t>)</a:t>
            </a:r>
          </a:p>
          <a:p>
            <a:pPr lvl="1"/>
            <a:r>
              <a:rPr lang="cs-CZ" dirty="0" err="1" smtClean="0"/>
              <a:t>Extraorální</a:t>
            </a:r>
            <a:r>
              <a:rPr lang="cs-CZ" dirty="0" smtClean="0"/>
              <a:t> původ (</a:t>
            </a:r>
            <a:r>
              <a:rPr lang="cs-CZ" dirty="0" err="1" smtClean="0"/>
              <a:t>kalva</a:t>
            </a:r>
            <a:r>
              <a:rPr lang="cs-CZ" dirty="0" smtClean="0"/>
              <a:t>, kyčel, žebro)</a:t>
            </a:r>
          </a:p>
          <a:p>
            <a:r>
              <a:rPr lang="en-US" i="1" dirty="0" smtClean="0"/>
              <a:t> Allograft: </a:t>
            </a:r>
            <a:r>
              <a:rPr lang="cs-CZ" dirty="0" smtClean="0"/>
              <a:t>tkáň přenesená od jiného jedince stejného druhu</a:t>
            </a:r>
            <a:endParaRPr lang="en-US" dirty="0" smtClean="0"/>
          </a:p>
          <a:p>
            <a:r>
              <a:rPr lang="en-US" i="1" dirty="0" smtClean="0"/>
              <a:t> </a:t>
            </a:r>
            <a:r>
              <a:rPr lang="en-US" i="1" dirty="0" err="1" smtClean="0"/>
              <a:t>Xenograft</a:t>
            </a:r>
            <a:r>
              <a:rPr lang="en-US" i="1" dirty="0" smtClean="0"/>
              <a:t>: </a:t>
            </a:r>
            <a:r>
              <a:rPr lang="cs-CZ" dirty="0" smtClean="0"/>
              <a:t>tkáň přenesená z jiného druhu</a:t>
            </a:r>
          </a:p>
          <a:p>
            <a:pPr lvl="1"/>
            <a:r>
              <a:rPr lang="cs-CZ" dirty="0" smtClean="0"/>
              <a:t>bovinní</a:t>
            </a:r>
          </a:p>
          <a:p>
            <a:r>
              <a:rPr lang="en-US" i="1" dirty="0" err="1" smtClean="0"/>
              <a:t>Alloplast</a:t>
            </a:r>
            <a:r>
              <a:rPr lang="en-US" i="1" dirty="0" smtClean="0"/>
              <a:t>: </a:t>
            </a:r>
            <a:r>
              <a:rPr lang="cs-CZ" dirty="0" smtClean="0"/>
              <a:t>nebiologický materiál</a:t>
            </a:r>
          </a:p>
          <a:p>
            <a:pPr lvl="1"/>
            <a:r>
              <a:rPr lang="cs-CZ" dirty="0" smtClean="0"/>
              <a:t>HA, TCP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kostních náhrad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0404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Vstřebatelné</a:t>
            </a:r>
          </a:p>
          <a:p>
            <a:pPr lvl="1"/>
            <a:r>
              <a:rPr lang="cs-CZ" dirty="0" smtClean="0"/>
              <a:t>Kolagen, </a:t>
            </a:r>
            <a:r>
              <a:rPr lang="cs-CZ" dirty="0" err="1" smtClean="0"/>
              <a:t>perikardium</a:t>
            </a:r>
            <a:endParaRPr lang="cs-CZ" dirty="0" smtClean="0"/>
          </a:p>
          <a:p>
            <a:r>
              <a:rPr lang="cs-CZ" dirty="0" smtClean="0"/>
              <a:t>Nevstřebatelné</a:t>
            </a:r>
          </a:p>
          <a:p>
            <a:pPr lvl="1"/>
            <a:r>
              <a:rPr lang="cs-CZ" dirty="0" err="1" smtClean="0"/>
              <a:t>Gore</a:t>
            </a:r>
            <a:r>
              <a:rPr lang="cs-CZ" dirty="0" smtClean="0"/>
              <a:t>-</a:t>
            </a:r>
            <a:r>
              <a:rPr lang="cs-CZ" dirty="0" err="1" smtClean="0"/>
              <a:t>tex</a:t>
            </a:r>
            <a:r>
              <a:rPr lang="cs-CZ" dirty="0" smtClean="0"/>
              <a:t>, armované</a:t>
            </a:r>
          </a:p>
          <a:p>
            <a:pPr lvl="1"/>
            <a:r>
              <a:rPr lang="cs-CZ" dirty="0" smtClean="0"/>
              <a:t>Nutná fixace + odstranění v druhé době</a:t>
            </a:r>
          </a:p>
          <a:p>
            <a:pPr lvl="1"/>
            <a:r>
              <a:rPr lang="cs-CZ" dirty="0" smtClean="0"/>
              <a:t>Riziko infekce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membrán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6866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57200" y="2780928"/>
            <a:ext cx="2818656" cy="2049091"/>
          </a:xfrm>
        </p:spPr>
        <p:txBody>
          <a:bodyPr/>
          <a:lstStyle/>
          <a:p>
            <a:r>
              <a:rPr lang="cs-CZ" dirty="0" smtClean="0"/>
              <a:t>Autologní kost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6156176" y="2852936"/>
            <a:ext cx="2458616" cy="2049091"/>
          </a:xfrm>
        </p:spPr>
        <p:txBody>
          <a:bodyPr/>
          <a:lstStyle/>
          <a:p>
            <a:r>
              <a:rPr lang="cs-CZ" dirty="0" smtClean="0"/>
              <a:t>Jakýkoliv typ</a:t>
            </a:r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1611119"/>
            <a:ext cx="8229600" cy="665753"/>
          </a:xfrm>
        </p:spPr>
        <p:txBody>
          <a:bodyPr>
            <a:normAutofit/>
          </a:bodyPr>
          <a:lstStyle/>
          <a:p>
            <a:pPr algn="ctr"/>
            <a:r>
              <a:rPr lang="cs-CZ" sz="2800" dirty="0" err="1" smtClean="0">
                <a:latin typeface="+mn-lt"/>
              </a:rPr>
              <a:t>Kortikalis</a:t>
            </a:r>
            <a:r>
              <a:rPr lang="cs-CZ" sz="2800" dirty="0" smtClean="0">
                <a:latin typeface="+mn-lt"/>
              </a:rPr>
              <a:t>		Oba typy		Spongióza</a:t>
            </a:r>
            <a:endParaRPr lang="cs-CZ" sz="2800" dirty="0">
              <a:latin typeface="+mn-lt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115616" y="2420888"/>
            <a:ext cx="6984776" cy="0"/>
          </a:xfrm>
          <a:prstGeom prst="straightConnector1">
            <a:avLst/>
          </a:prstGeom>
          <a:ln w="571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3"/>
          <p:cNvSpPr txBox="1">
            <a:spLocks/>
          </p:cNvSpPr>
          <p:nvPr/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Typ</a:t>
            </a:r>
            <a:r>
              <a:rPr kumimoji="0" lang="cs-CZ" sz="3600" b="0" i="0" u="none" strike="noStrike" kern="0" cap="none" spc="0" normalizeH="0" noProof="0" dirty="0" smtClean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cs-CZ" sz="3600" b="0" i="0" u="none" strike="noStrike" kern="0" cap="none" spc="0" normalizeH="0" noProof="0" dirty="0" err="1" smtClean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cs-CZ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>
                    <a:alpha val="100000"/>
                  </a:schemeClr>
                </a:solidFill>
                <a:effectLst/>
                <a:uLnTx/>
                <a:uFillTx/>
                <a:latin typeface="+mj-lt"/>
              </a:rPr>
              <a:t>ugmentát</a:t>
            </a:r>
            <a:r>
              <a:rPr lang="cs-CZ" sz="3600" kern="0" dirty="0" smtClean="0">
                <a:solidFill>
                  <a:schemeClr val="tx1">
                    <a:alpha val="100000"/>
                  </a:schemeClr>
                </a:solidFill>
                <a:latin typeface="+mj-lt"/>
              </a:rPr>
              <a:t>u podle kosti v defektu</a:t>
            </a:r>
            <a:endParaRPr kumimoji="0" lang="cs-CZ" sz="36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alpha val="10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5" name="Zástupný symbol pro text 2"/>
          <p:cNvSpPr txBox="1">
            <a:spLocks/>
          </p:cNvSpPr>
          <p:nvPr/>
        </p:nvSpPr>
        <p:spPr>
          <a:xfrm>
            <a:off x="3491880" y="2852936"/>
            <a:ext cx="2520280" cy="204909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Podle převažujícího typu kosti v defektu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58814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67544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Sypký, </a:t>
            </a:r>
            <a:r>
              <a:rPr lang="cs-CZ" sz="2400" dirty="0" err="1" smtClean="0"/>
              <a:t>pastovitý</a:t>
            </a:r>
            <a:r>
              <a:rPr lang="cs-CZ" sz="2400" dirty="0" smtClean="0"/>
              <a:t> materiál</a:t>
            </a:r>
          </a:p>
          <a:p>
            <a:r>
              <a:rPr lang="cs-CZ" sz="2400" dirty="0" smtClean="0"/>
              <a:t>Vstřebatelné membrány</a:t>
            </a:r>
            <a:endParaRPr lang="cs-CZ" sz="2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Podle typu defektu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11560" y="17008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Čtyř </a:t>
            </a:r>
            <a:r>
              <a:rPr lang="cs-CZ" dirty="0" err="1" smtClean="0"/>
              <a:t>stěnný</a:t>
            </a:r>
            <a:r>
              <a:rPr lang="cs-CZ" dirty="0" smtClean="0"/>
              <a:t> defekt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00192" y="17008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Kombinovaný defekt</a:t>
            </a:r>
            <a:endParaRPr lang="cs-CZ" dirty="0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611560" y="2132856"/>
            <a:ext cx="784887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4032000" y="2204864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Obtížnost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032000" y="2708920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Úspěšnost</a:t>
            </a:r>
            <a:endParaRPr lang="cs-CZ" dirty="0"/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611560" y="2636912"/>
            <a:ext cx="7776864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2699792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Sypký, </a:t>
            </a:r>
            <a:r>
              <a:rPr lang="cs-CZ" sz="2400" dirty="0" err="1" smtClean="0"/>
              <a:t>pastovitý</a:t>
            </a:r>
            <a:r>
              <a:rPr lang="cs-CZ" sz="2400" dirty="0" smtClean="0"/>
              <a:t> materiál</a:t>
            </a:r>
          </a:p>
          <a:p>
            <a:r>
              <a:rPr lang="cs-CZ" sz="2400" dirty="0" smtClean="0"/>
              <a:t>Nevstřebatelné membrány</a:t>
            </a:r>
            <a:endParaRPr lang="cs-CZ" sz="2400" dirty="0"/>
          </a:p>
        </p:txBody>
      </p:sp>
      <p:sp>
        <p:nvSpPr>
          <p:cNvPr id="16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4860032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Kostní bločky</a:t>
            </a:r>
          </a:p>
          <a:p>
            <a:r>
              <a:rPr lang="cs-CZ" sz="2400" dirty="0" smtClean="0"/>
              <a:t>Kombinace materiálů</a:t>
            </a:r>
            <a:endParaRPr lang="cs-CZ" sz="2400" dirty="0"/>
          </a:p>
        </p:txBody>
      </p:sp>
      <p:sp>
        <p:nvSpPr>
          <p:cNvPr id="17" name="Zástupný symbol pro text 1"/>
          <p:cNvSpPr>
            <a:spLocks noGrp="1"/>
          </p:cNvSpPr>
          <p:nvPr>
            <p:ph type="body" sz="half" idx="1"/>
          </p:nvPr>
        </p:nvSpPr>
        <p:spPr>
          <a:xfrm>
            <a:off x="6948264" y="3212976"/>
            <a:ext cx="2160240" cy="3312368"/>
          </a:xfrm>
        </p:spPr>
        <p:txBody>
          <a:bodyPr>
            <a:normAutofit/>
          </a:bodyPr>
          <a:lstStyle/>
          <a:p>
            <a:r>
              <a:rPr lang="cs-CZ" sz="2400" dirty="0" smtClean="0"/>
              <a:t>Vmezeřené bloky</a:t>
            </a:r>
          </a:p>
          <a:p>
            <a:r>
              <a:rPr lang="cs-CZ" sz="2400" dirty="0" smtClean="0"/>
              <a:t>Distrakce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661708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 err="1" smtClean="0"/>
              <a:t>Biotolerantní</a:t>
            </a:r>
            <a:endParaRPr lang="cs-CZ" b="1" dirty="0" smtClean="0"/>
          </a:p>
          <a:p>
            <a:r>
              <a:rPr lang="cs-CZ" dirty="0" err="1" smtClean="0"/>
              <a:t>Vhojují</a:t>
            </a:r>
            <a:r>
              <a:rPr lang="cs-CZ" dirty="0" smtClean="0"/>
              <a:t> se vmezeřenou tkání</a:t>
            </a:r>
          </a:p>
          <a:p>
            <a:r>
              <a:rPr lang="cs-CZ" dirty="0" smtClean="0"/>
              <a:t>Bez akutní reakce organizmu, možné dlouhodobé důsledky (</a:t>
            </a:r>
            <a:r>
              <a:rPr lang="cs-CZ" dirty="0" err="1" smtClean="0"/>
              <a:t>metalóza</a:t>
            </a:r>
            <a:r>
              <a:rPr lang="cs-CZ" dirty="0" smtClean="0"/>
              <a:t>)</a:t>
            </a:r>
          </a:p>
          <a:p>
            <a:r>
              <a:rPr lang="cs-CZ" dirty="0" smtClean="0"/>
              <a:t>Slitiny drahých kovů</a:t>
            </a:r>
          </a:p>
          <a:p>
            <a:pPr>
              <a:buNone/>
            </a:pPr>
            <a:r>
              <a:rPr lang="cs-CZ" b="1" dirty="0" err="1" smtClean="0"/>
              <a:t>Bioinertní</a:t>
            </a:r>
            <a:endParaRPr lang="cs-CZ" b="1" dirty="0" smtClean="0"/>
          </a:p>
          <a:p>
            <a:r>
              <a:rPr lang="cs-CZ" dirty="0" err="1" smtClean="0"/>
              <a:t>Osseointegrace</a:t>
            </a:r>
            <a:endParaRPr lang="cs-CZ" dirty="0" smtClean="0"/>
          </a:p>
          <a:p>
            <a:r>
              <a:rPr lang="cs-CZ" dirty="0" smtClean="0"/>
              <a:t>Zcela nereaktivní</a:t>
            </a:r>
          </a:p>
          <a:p>
            <a:r>
              <a:rPr lang="cs-CZ" dirty="0" smtClean="0"/>
              <a:t>Ti + slitiny, keramické materiály</a:t>
            </a:r>
          </a:p>
          <a:p>
            <a:pPr>
              <a:buNone/>
            </a:pPr>
            <a:r>
              <a:rPr lang="cs-CZ" b="1" dirty="0" err="1" smtClean="0"/>
              <a:t>Bioaktivní</a:t>
            </a:r>
            <a:endParaRPr lang="cs-CZ" b="1" dirty="0" smtClean="0"/>
          </a:p>
          <a:p>
            <a:r>
              <a:rPr lang="cs-CZ" dirty="0" smtClean="0"/>
              <a:t>Chemická vazba s okolím</a:t>
            </a:r>
          </a:p>
          <a:p>
            <a:r>
              <a:rPr lang="cs-CZ" dirty="0" err="1" smtClean="0"/>
              <a:t>Osteokundukce</a:t>
            </a:r>
            <a:endParaRPr lang="cs-CZ" dirty="0" smtClean="0"/>
          </a:p>
          <a:p>
            <a:r>
              <a:rPr lang="cs-CZ" dirty="0" err="1" smtClean="0"/>
              <a:t>Hydroxyapatit</a:t>
            </a:r>
            <a:r>
              <a:rPr lang="cs-CZ" dirty="0" smtClean="0"/>
              <a:t>, </a:t>
            </a:r>
            <a:r>
              <a:rPr lang="cs-CZ" dirty="0" err="1" smtClean="0"/>
              <a:t>trikacliumfosfát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materiálů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4507"/>
            <a:ext cx="8229600" cy="5488987"/>
          </a:xfrm>
        </p:spPr>
      </p:pic>
    </p:spTree>
    <p:extLst>
      <p:ext uri="{BB962C8B-B14F-4D97-AF65-F5344CB8AC3E}">
        <p14:creationId xmlns:p14="http://schemas.microsoft.com/office/powerpoint/2010/main" val="33785528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4507"/>
            <a:ext cx="8229600" cy="5488987"/>
          </a:xfrm>
        </p:spPr>
      </p:pic>
    </p:spTree>
    <p:extLst>
      <p:ext uri="{BB962C8B-B14F-4D97-AF65-F5344CB8AC3E}">
        <p14:creationId xmlns:p14="http://schemas.microsoft.com/office/powerpoint/2010/main" val="37911771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4507"/>
            <a:ext cx="8229600" cy="5488987"/>
          </a:xfrm>
        </p:spPr>
      </p:pic>
    </p:spTree>
    <p:extLst>
      <p:ext uri="{BB962C8B-B14F-4D97-AF65-F5344CB8AC3E}">
        <p14:creationId xmlns:p14="http://schemas.microsoft.com/office/powerpoint/2010/main" val="42527174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4507"/>
            <a:ext cx="8229600" cy="5488987"/>
          </a:xfrm>
        </p:spPr>
      </p:pic>
    </p:spTree>
    <p:extLst>
      <p:ext uri="{BB962C8B-B14F-4D97-AF65-F5344CB8AC3E}">
        <p14:creationId xmlns:p14="http://schemas.microsoft.com/office/powerpoint/2010/main" val="18905210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4507"/>
            <a:ext cx="8229600" cy="5488987"/>
          </a:xfrm>
        </p:spPr>
      </p:pic>
    </p:spTree>
    <p:extLst>
      <p:ext uri="{BB962C8B-B14F-4D97-AF65-F5344CB8AC3E}">
        <p14:creationId xmlns:p14="http://schemas.microsoft.com/office/powerpoint/2010/main" val="475750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Transkrestální</a:t>
            </a:r>
            <a:endParaRPr lang="cs-CZ" dirty="0" smtClean="0"/>
          </a:p>
          <a:p>
            <a:pPr lvl="1"/>
            <a:r>
              <a:rPr lang="cs-CZ" dirty="0" smtClean="0"/>
              <a:t>Okamžitá implantace</a:t>
            </a:r>
          </a:p>
          <a:p>
            <a:pPr lvl="1"/>
            <a:r>
              <a:rPr lang="cs-CZ" dirty="0" smtClean="0"/>
              <a:t>Výška kosti min. 5 mm</a:t>
            </a:r>
          </a:p>
          <a:p>
            <a:r>
              <a:rPr lang="cs-CZ" dirty="0" smtClean="0"/>
              <a:t>Laterální přístup</a:t>
            </a:r>
          </a:p>
          <a:p>
            <a:pPr lvl="1"/>
            <a:r>
              <a:rPr lang="cs-CZ" dirty="0" smtClean="0"/>
              <a:t>Okamžitá implantace (kost </a:t>
            </a:r>
            <a:r>
              <a:rPr lang="cs-CZ" dirty="0" smtClean="0">
                <a:sym typeface="Symbol"/>
              </a:rPr>
              <a:t> 5 mm)</a:t>
            </a:r>
          </a:p>
          <a:p>
            <a:pPr lvl="1"/>
            <a:r>
              <a:rPr lang="cs-CZ" dirty="0" smtClean="0">
                <a:sym typeface="Symbol"/>
              </a:rPr>
              <a:t>Dvoudobý přístup (kost  5 mm)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Sinus lift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89920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inus lift I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  <p:extLst>
      <p:ext uri="{BB962C8B-B14F-4D97-AF65-F5344CB8AC3E}">
        <p14:creationId xmlns:p14="http://schemas.microsoft.com/office/powerpoint/2010/main" val="139386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563"/>
            <a:ext cx="9144000" cy="6098875"/>
          </a:xfrm>
        </p:spPr>
      </p:pic>
    </p:spTree>
    <p:extLst>
      <p:ext uri="{BB962C8B-B14F-4D97-AF65-F5344CB8AC3E}">
        <p14:creationId xmlns:p14="http://schemas.microsoft.com/office/powerpoint/2010/main" val="4238265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" y="385826"/>
            <a:ext cx="9125220" cy="6086349"/>
          </a:xfrm>
        </p:spPr>
      </p:pic>
    </p:spTree>
    <p:extLst>
      <p:ext uri="{BB962C8B-B14F-4D97-AF65-F5344CB8AC3E}">
        <p14:creationId xmlns:p14="http://schemas.microsoft.com/office/powerpoint/2010/main" val="8705881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inus lift II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113"/>
            <a:ext cx="9144000" cy="6846887"/>
          </a:xfrm>
          <a:noFill/>
        </p:spPr>
      </p:pic>
    </p:spTree>
    <p:extLst>
      <p:ext uri="{BB962C8B-B14F-4D97-AF65-F5344CB8AC3E}">
        <p14:creationId xmlns:p14="http://schemas.microsoft.com/office/powerpoint/2010/main" val="86176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2746648" cy="4525963"/>
          </a:xfrm>
        </p:spPr>
        <p:txBody>
          <a:bodyPr/>
          <a:lstStyle/>
          <a:p>
            <a:r>
              <a:rPr lang="cs-CZ" b="1" dirty="0" smtClean="0"/>
              <a:t>Šroubové</a:t>
            </a:r>
          </a:p>
          <a:p>
            <a:r>
              <a:rPr lang="cs-CZ" dirty="0" smtClean="0"/>
              <a:t>Čepelkové</a:t>
            </a:r>
          </a:p>
          <a:p>
            <a:r>
              <a:rPr lang="cs-CZ" dirty="0" smtClean="0"/>
              <a:t>Válcové</a:t>
            </a:r>
          </a:p>
          <a:p>
            <a:r>
              <a:rPr lang="cs-CZ" dirty="0" err="1" smtClean="0"/>
              <a:t>Bikortikální</a:t>
            </a:r>
            <a:endParaRPr lang="cs-CZ" dirty="0" smtClean="0"/>
          </a:p>
          <a:p>
            <a:r>
              <a:rPr lang="cs-CZ" dirty="0" err="1" smtClean="0"/>
              <a:t>Zygomatické</a:t>
            </a:r>
            <a:endParaRPr lang="cs-CZ" dirty="0" smtClean="0"/>
          </a:p>
          <a:p>
            <a:pPr>
              <a:buNone/>
            </a:pP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implantátů</a:t>
            </a:r>
            <a:endParaRPr lang="cs-CZ" dirty="0"/>
          </a:p>
        </p:txBody>
      </p:sp>
      <p:pic>
        <p:nvPicPr>
          <p:cNvPr id="4" name="Obrázek 3" descr="dental-implant-scre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268760"/>
            <a:ext cx="4248472" cy="3046957"/>
          </a:xfrm>
          <a:prstGeom prst="rect">
            <a:avLst/>
          </a:prstGeom>
        </p:spPr>
      </p:pic>
      <p:pic>
        <p:nvPicPr>
          <p:cNvPr id="6" name="Obrázek 5" descr="Blad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43808" y="3842160"/>
            <a:ext cx="4608512" cy="2899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inus lift I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33409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Klíma po ESFE a impl - hezké!!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0"/>
            <a:ext cx="6335712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274742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 descr="sinuslift_impl.JPG"/>
          <p:cNvPicPr>
            <a:picLocks noGrp="1" noChangeAspect="1"/>
          </p:cNvPicPr>
          <p:nvPr>
            <p:ph/>
          </p:nvPr>
        </p:nvPicPr>
        <p:blipFill>
          <a:blip r:embed="rId2" cstate="print"/>
          <a:srcRect l="19375" t="7480" r="20251" b="19171"/>
          <a:stretch>
            <a:fillRect/>
          </a:stretch>
        </p:blipFill>
        <p:spPr>
          <a:xfrm>
            <a:off x="269521" y="382749"/>
            <a:ext cx="8622959" cy="5998579"/>
          </a:xfrm>
        </p:spPr>
      </p:pic>
    </p:spTree>
    <p:extLst>
      <p:ext uri="{BB962C8B-B14F-4D97-AF65-F5344CB8AC3E}">
        <p14:creationId xmlns:p14="http://schemas.microsoft.com/office/powerpoint/2010/main" val="308420197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2044824"/>
          </a:xfrm>
        </p:spPr>
        <p:txBody>
          <a:bodyPr/>
          <a:lstStyle/>
          <a:p>
            <a:r>
              <a:rPr lang="cs-CZ" dirty="0" smtClean="0"/>
              <a:t>Preferován </a:t>
            </a:r>
            <a:r>
              <a:rPr lang="cs-CZ" dirty="0" err="1" smtClean="0"/>
              <a:t>kortikospongiózní</a:t>
            </a:r>
            <a:r>
              <a:rPr lang="cs-CZ" dirty="0" smtClean="0"/>
              <a:t> bloček</a:t>
            </a:r>
          </a:p>
          <a:p>
            <a:r>
              <a:rPr lang="cs-CZ" dirty="0" smtClean="0"/>
              <a:t>Resorpce min o 1/3</a:t>
            </a:r>
          </a:p>
          <a:p>
            <a:r>
              <a:rPr lang="cs-CZ" dirty="0" smtClean="0"/>
              <a:t>Nutná rigidní fixace</a:t>
            </a:r>
          </a:p>
          <a:p>
            <a:r>
              <a:rPr lang="cs-CZ" dirty="0" smtClean="0"/>
              <a:t>Šetření </a:t>
            </a:r>
            <a:r>
              <a:rPr lang="cs-CZ" dirty="0" err="1" smtClean="0"/>
              <a:t>periostu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Přenos kostních bloků</a:t>
            </a:r>
            <a:endParaRPr lang="cs-CZ" dirty="0"/>
          </a:p>
        </p:txBody>
      </p:sp>
      <p:pic>
        <p:nvPicPr>
          <p:cNvPr id="4" name="Obrázek 3" descr="bonebloc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813354"/>
            <a:ext cx="3888432" cy="2581210"/>
          </a:xfrm>
          <a:prstGeom prst="rect">
            <a:avLst/>
          </a:prstGeom>
        </p:spPr>
      </p:pic>
      <p:pic>
        <p:nvPicPr>
          <p:cNvPr id="5" name="Obrázek 4" descr="Block-bonegraft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89040"/>
            <a:ext cx="3954016" cy="257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164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 descr="step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0308"/>
            <a:ext cx="4176464" cy="6643303"/>
          </a:xfrm>
        </p:spPr>
      </p:pic>
      <p:pic>
        <p:nvPicPr>
          <p:cNvPr id="8" name="Zástupný symbol pro obsah 7" descr="step2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493740" y="116632"/>
            <a:ext cx="4438622" cy="3024336"/>
          </a:xfrm>
        </p:spPr>
      </p:pic>
      <p:pic>
        <p:nvPicPr>
          <p:cNvPr id="9" name="Zástupný symbol pro obsah 8" descr="step3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473600" y="3833713"/>
            <a:ext cx="4468056" cy="2907655"/>
          </a:xfrm>
        </p:spPr>
      </p:pic>
    </p:spTree>
    <p:extLst>
      <p:ext uri="{BB962C8B-B14F-4D97-AF65-F5344CB8AC3E}">
        <p14:creationId xmlns:p14="http://schemas.microsoft.com/office/powerpoint/2010/main" val="37264015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1828799"/>
          </a:xfrm>
        </p:spPr>
        <p:txBody>
          <a:bodyPr/>
          <a:lstStyle/>
          <a:p>
            <a:r>
              <a:rPr lang="cs-CZ" dirty="0" smtClean="0"/>
              <a:t>Novotvorba kosti</a:t>
            </a:r>
          </a:p>
          <a:p>
            <a:r>
              <a:rPr lang="cs-CZ" dirty="0" smtClean="0"/>
              <a:t>Technicky obtížné</a:t>
            </a:r>
          </a:p>
          <a:p>
            <a:r>
              <a:rPr lang="cs-CZ" dirty="0" smtClean="0"/>
              <a:t>Nutné dodržet správný vektor</a:t>
            </a:r>
          </a:p>
          <a:p>
            <a:r>
              <a:rPr lang="cs-CZ" dirty="0" smtClean="0"/>
              <a:t>Lze nahradit ortodonticky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Distrakce</a:t>
            </a:r>
            <a:endParaRPr lang="cs-CZ" dirty="0"/>
          </a:p>
        </p:txBody>
      </p:sp>
      <p:pic>
        <p:nvPicPr>
          <p:cNvPr id="4" name="Obrázek 3" descr="dist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501008"/>
            <a:ext cx="302433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9667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r>
              <a:rPr lang="cs-CZ" dirty="0" smtClean="0"/>
              <a:t>Ochrana alveolu po extrakci</a:t>
            </a:r>
          </a:p>
          <a:p>
            <a:r>
              <a:rPr lang="cs-CZ" dirty="0" err="1" smtClean="0"/>
              <a:t>Kolagení</a:t>
            </a:r>
            <a:r>
              <a:rPr lang="cs-CZ" dirty="0" smtClean="0"/>
              <a:t> houba + hermetická sutura</a:t>
            </a:r>
          </a:p>
          <a:p>
            <a:r>
              <a:rPr lang="cs-CZ" dirty="0" err="1" smtClean="0"/>
              <a:t>Punch</a:t>
            </a:r>
            <a:r>
              <a:rPr lang="cs-CZ" dirty="0" smtClean="0"/>
              <a:t> </a:t>
            </a:r>
            <a:r>
              <a:rPr lang="cs-CZ" dirty="0" err="1" smtClean="0"/>
              <a:t>graft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Socket</a:t>
            </a:r>
            <a:r>
              <a:rPr lang="cs-CZ" dirty="0" smtClean="0"/>
              <a:t> </a:t>
            </a:r>
            <a:r>
              <a:rPr lang="cs-CZ" dirty="0" err="1" smtClean="0"/>
              <a:t>preservation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97758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5" descr="IMG_031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63600" y="1620081"/>
            <a:ext cx="6348760" cy="4761247"/>
          </a:xfrm>
          <a:noFill/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863521"/>
            <a:ext cx="8229600" cy="621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Intraorální</a:t>
            </a: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 bloček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4879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 descr="IMG_031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</p:spPr>
      </p:pic>
    </p:spTree>
    <p:extLst>
      <p:ext uri="{BB962C8B-B14F-4D97-AF65-F5344CB8AC3E}">
        <p14:creationId xmlns:p14="http://schemas.microsoft.com/office/powerpoint/2010/main" val="918873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5" descr="IMG_031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</p:spPr>
      </p:pic>
    </p:spTree>
    <p:extLst>
      <p:ext uri="{BB962C8B-B14F-4D97-AF65-F5344CB8AC3E}">
        <p14:creationId xmlns:p14="http://schemas.microsoft.com/office/powerpoint/2010/main" val="1070431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implantátů</a:t>
            </a:r>
            <a:endParaRPr lang="cs-CZ" dirty="0"/>
          </a:p>
        </p:txBody>
      </p:sp>
      <p:sp>
        <p:nvSpPr>
          <p:cNvPr id="7" name="Zástupný symbol pro text 1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2746648" cy="1828800"/>
          </a:xfrm>
        </p:spPr>
        <p:txBody>
          <a:bodyPr/>
          <a:lstStyle/>
          <a:p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1"/>
            <a:r>
              <a:rPr lang="cs-CZ" dirty="0" smtClean="0"/>
              <a:t>Lepší hygiena</a:t>
            </a:r>
          </a:p>
          <a:p>
            <a:r>
              <a:rPr lang="cs-CZ" dirty="0" smtClean="0"/>
              <a:t>Bone </a:t>
            </a:r>
            <a:r>
              <a:rPr lang="cs-CZ" dirty="0" err="1" smtClean="0"/>
              <a:t>level</a:t>
            </a:r>
            <a:endParaRPr lang="cs-CZ" dirty="0" smtClean="0"/>
          </a:p>
          <a:p>
            <a:pPr lvl="1"/>
            <a:r>
              <a:rPr lang="cs-CZ" dirty="0" smtClean="0"/>
              <a:t>Lepší estetika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904" y="1340768"/>
            <a:ext cx="1924050" cy="52565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0768"/>
            <a:ext cx="1914525" cy="5256584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07" y="3680619"/>
            <a:ext cx="34544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5" descr="IMG_032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</p:spPr>
      </p:pic>
    </p:spTree>
    <p:extLst>
      <p:ext uri="{BB962C8B-B14F-4D97-AF65-F5344CB8AC3E}">
        <p14:creationId xmlns:p14="http://schemas.microsoft.com/office/powerpoint/2010/main" val="34196365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5" descr="IMG_032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9925" y="274638"/>
            <a:ext cx="7802563" cy="5851525"/>
          </a:xfrm>
          <a:noFill/>
        </p:spPr>
      </p:pic>
    </p:spTree>
    <p:extLst>
      <p:ext uri="{BB962C8B-B14F-4D97-AF65-F5344CB8AC3E}">
        <p14:creationId xmlns:p14="http://schemas.microsoft.com/office/powerpoint/2010/main" val="3656782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5" descr="IMG_03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7538303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5" descr="IMG_0336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317506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5" descr="IMG_033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19652629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5" descr="IMG_013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600" y="1508788"/>
            <a:ext cx="7715200" cy="5143466"/>
          </a:xfrm>
          <a:noFill/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457200" y="935529"/>
            <a:ext cx="8229600" cy="6212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cs-CZ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Kyčel</a:t>
            </a:r>
            <a:endParaRPr kumimoji="0" lang="cs-CZ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6001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5" descr="IMG_013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15168805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IMG_013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34827153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5" descr="IMG_013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7906790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5" descr="IMG_014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754044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548680"/>
            <a:ext cx="6720749" cy="2880320"/>
          </a:xfrm>
        </p:spPr>
      </p:pic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40" y="2852936"/>
            <a:ext cx="7282284" cy="3879905"/>
          </a:xfrm>
        </p:spPr>
      </p:pic>
    </p:spTree>
    <p:extLst>
      <p:ext uri="{BB962C8B-B14F-4D97-AF65-F5344CB8AC3E}">
        <p14:creationId xmlns:p14="http://schemas.microsoft.com/office/powerpoint/2010/main" val="16967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5" descr="IMG_0153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8621285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5" descr="IMG_016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18811910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IMG_0168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20220921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5" descr="IMG_0170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14129302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5" descr="IMG_017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426715027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5" descr="IMG_018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3291022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5" descr="IMG_018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457200"/>
            <a:ext cx="8229600" cy="5486400"/>
          </a:xfrm>
          <a:noFill/>
        </p:spPr>
      </p:pic>
    </p:spTree>
    <p:extLst>
      <p:ext uri="{BB962C8B-B14F-4D97-AF65-F5344CB8AC3E}">
        <p14:creationId xmlns:p14="http://schemas.microsoft.com/office/powerpoint/2010/main" val="29132192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4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cs-CZ" smtClean="0"/>
          </a:p>
        </p:txBody>
      </p:sp>
      <p:pic>
        <p:nvPicPr>
          <p:cNvPr id="174083" name="Picture 9" descr="IMG_068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88913"/>
            <a:ext cx="4537075" cy="3168650"/>
          </a:xfrm>
          <a:noFill/>
        </p:spPr>
      </p:pic>
      <p:pic>
        <p:nvPicPr>
          <p:cNvPr id="174084" name="Picture 10" descr="IMG_069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6100" y="260350"/>
            <a:ext cx="4646613" cy="3168650"/>
          </a:xfrm>
          <a:noFill/>
        </p:spPr>
      </p:pic>
      <p:pic>
        <p:nvPicPr>
          <p:cNvPr id="174085" name="Picture 11" descr="IMG_069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3357563"/>
            <a:ext cx="4537075" cy="3095625"/>
          </a:xfrm>
          <a:noFill/>
        </p:spPr>
      </p:pic>
      <p:pic>
        <p:nvPicPr>
          <p:cNvPr id="174086" name="Picture 12" descr="IMG_070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284663" y="3357563"/>
            <a:ext cx="4648200" cy="3195637"/>
          </a:xfrm>
          <a:noFill/>
        </p:spPr>
      </p:pic>
    </p:spTree>
    <p:extLst>
      <p:ext uri="{BB962C8B-B14F-4D97-AF65-F5344CB8AC3E}">
        <p14:creationId xmlns:p14="http://schemas.microsoft.com/office/powerpoint/2010/main" val="20090216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Primární selhaní</a:t>
            </a:r>
          </a:p>
          <a:p>
            <a:pPr lvl="1"/>
            <a:r>
              <a:rPr lang="cs-CZ" dirty="0" smtClean="0"/>
              <a:t>Špatná indikace</a:t>
            </a:r>
          </a:p>
          <a:p>
            <a:pPr lvl="1"/>
            <a:r>
              <a:rPr lang="cs-CZ" dirty="0" smtClean="0"/>
              <a:t>Chirurgická chyba</a:t>
            </a:r>
          </a:p>
          <a:p>
            <a:r>
              <a:rPr lang="cs-CZ" dirty="0" smtClean="0"/>
              <a:t>Poškození okolních struktur</a:t>
            </a:r>
          </a:p>
          <a:p>
            <a:pPr lvl="1"/>
            <a:r>
              <a:rPr lang="cs-CZ" dirty="0" smtClean="0"/>
              <a:t>Sinus </a:t>
            </a:r>
            <a:r>
              <a:rPr lang="cs-CZ" dirty="0" err="1" smtClean="0"/>
              <a:t>maxilaria</a:t>
            </a:r>
            <a:endParaRPr lang="cs-CZ" dirty="0" smtClean="0"/>
          </a:p>
          <a:p>
            <a:pPr lvl="1"/>
            <a:r>
              <a:rPr lang="cs-CZ" dirty="0" smtClean="0"/>
              <a:t>N. </a:t>
            </a:r>
            <a:r>
              <a:rPr lang="cs-CZ" dirty="0" err="1" smtClean="0"/>
              <a:t>alveolaris</a:t>
            </a:r>
            <a:r>
              <a:rPr lang="cs-CZ" dirty="0" smtClean="0"/>
              <a:t> </a:t>
            </a:r>
            <a:r>
              <a:rPr lang="cs-CZ" dirty="0" err="1" smtClean="0"/>
              <a:t>inferior</a:t>
            </a:r>
            <a:endParaRPr lang="cs-CZ" dirty="0" smtClean="0"/>
          </a:p>
          <a:p>
            <a:pPr lvl="1"/>
            <a:r>
              <a:rPr lang="cs-CZ" dirty="0" smtClean="0"/>
              <a:t>Okolní zuby</a:t>
            </a:r>
          </a:p>
          <a:p>
            <a:r>
              <a:rPr lang="cs-CZ" dirty="0" smtClean="0"/>
              <a:t>Sekundární selhání</a:t>
            </a:r>
          </a:p>
          <a:p>
            <a:pPr lvl="1"/>
            <a:r>
              <a:rPr lang="cs-CZ" dirty="0" smtClean="0"/>
              <a:t>Uvolnění </a:t>
            </a:r>
            <a:r>
              <a:rPr lang="cs-CZ" dirty="0" err="1" smtClean="0"/>
              <a:t>suprastruktury</a:t>
            </a:r>
            <a:endParaRPr lang="cs-CZ" dirty="0" smtClean="0"/>
          </a:p>
          <a:p>
            <a:pPr lvl="1"/>
            <a:r>
              <a:rPr lang="cs-CZ" dirty="0" smtClean="0"/>
              <a:t>Přetížení implantátu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Komplikace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implvah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4549997" cy="2952328"/>
          </a:xfrm>
          <a:prstGeom prst="rect">
            <a:avLst/>
          </a:prstGeom>
        </p:spPr>
      </p:pic>
      <p:pic>
        <p:nvPicPr>
          <p:cNvPr id="5" name="Obrázek 4" descr="nerv.jpg"/>
          <p:cNvPicPr>
            <a:picLocks noChangeAspect="1"/>
          </p:cNvPicPr>
          <p:nvPr/>
        </p:nvPicPr>
        <p:blipFill>
          <a:blip r:embed="rId3" cstate="print"/>
          <a:srcRect r="57026"/>
          <a:stretch>
            <a:fillRect/>
          </a:stretch>
        </p:blipFill>
        <p:spPr>
          <a:xfrm>
            <a:off x="4211960" y="3447120"/>
            <a:ext cx="4752528" cy="328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chlamberger.pl/wp-content/uploads/2011/02/prrrrr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66713"/>
            <a:ext cx="7581900" cy="612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1" y="430975"/>
            <a:ext cx="9000999" cy="5996050"/>
          </a:xfrm>
        </p:spPr>
      </p:pic>
    </p:spTree>
    <p:extLst>
      <p:ext uri="{BB962C8B-B14F-4D97-AF65-F5344CB8AC3E}">
        <p14:creationId xmlns:p14="http://schemas.microsoft.com/office/powerpoint/2010/main" val="26955742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2" y="424365"/>
            <a:ext cx="9036496" cy="6009270"/>
          </a:xfrm>
        </p:spPr>
      </p:pic>
    </p:spTree>
    <p:extLst>
      <p:ext uri="{BB962C8B-B14F-4D97-AF65-F5344CB8AC3E}">
        <p14:creationId xmlns:p14="http://schemas.microsoft.com/office/powerpoint/2010/main" val="10299953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sah 2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905500" cy="3314700"/>
          </a:xfr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408" y="3356992"/>
            <a:ext cx="5108176" cy="339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66225"/>
      </p:ext>
    </p:extLst>
  </p:cSld>
  <p:clrMapOvr>
    <a:masterClrMapping/>
  </p:clrMapOvr>
</p:sld>
</file>

<file path=ppt/theme/theme1.xml><?xml version="1.0" encoding="utf-8"?>
<a:theme xmlns:a="http://schemas.openxmlformats.org/drawingml/2006/main" name="Design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329A1A-65F1-45C2-8F63-031A9D93427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1054</Words>
  <Application>Microsoft Office PowerPoint</Application>
  <PresentationFormat>Předvádění na obrazovce (4:3)</PresentationFormat>
  <Paragraphs>299</Paragraphs>
  <Slides>92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8" baseType="lpstr">
      <vt:lpstr>MS PGothic</vt:lpstr>
      <vt:lpstr>Arial</vt:lpstr>
      <vt:lpstr>Calibri</vt:lpstr>
      <vt:lpstr>Corbel</vt:lpstr>
      <vt:lpstr>Symbol</vt:lpstr>
      <vt:lpstr>DesignTemplate</vt:lpstr>
      <vt:lpstr>Implantologie</vt:lpstr>
      <vt:lpstr>Osseointegrace</vt:lpstr>
      <vt:lpstr>Osseointegrace</vt:lpstr>
      <vt:lpstr>Prezentace aplikace PowerPoint</vt:lpstr>
      <vt:lpstr>Druhy materiálů</vt:lpstr>
      <vt:lpstr>Typy implantátů</vt:lpstr>
      <vt:lpstr>Typy implantátů</vt:lpstr>
      <vt:lpstr>Prezentace aplikace PowerPoint</vt:lpstr>
      <vt:lpstr>Prezentace aplikace PowerPoint</vt:lpstr>
      <vt:lpstr>Povrchová úprava</vt:lpstr>
      <vt:lpstr>Kontraindikace</vt:lpstr>
      <vt:lpstr>Indikace</vt:lpstr>
      <vt:lpstr>Prezentace aplikace PowerPoint</vt:lpstr>
      <vt:lpstr>Plán ošetření</vt:lpstr>
      <vt:lpstr>Plán ošetření</vt:lpstr>
      <vt:lpstr>Implantace okamžitě po extrakci</vt:lpstr>
      <vt:lpstr>Implantace po zhojení měkkých tkání</vt:lpstr>
      <vt:lpstr>Implantace po částečném kostním zhojení</vt:lpstr>
      <vt:lpstr>Implantace po kompletním zhojení</vt:lpstr>
      <vt:lpstr>Plán ošetření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Chirurgická fáze</vt:lpstr>
      <vt:lpstr>Prezentace aplikace PowerPoint</vt:lpstr>
      <vt:lpstr>Prezentace aplikace PowerPoint</vt:lpstr>
      <vt:lpstr>Prezentace aplikace PowerPoint</vt:lpstr>
      <vt:lpstr>Prezentace aplikace PowerPoint</vt:lpstr>
      <vt:lpstr>Augmentační techniky</vt:lpstr>
      <vt:lpstr>Klasifikace defektů</vt:lpstr>
      <vt:lpstr>Typy kostních náhrad</vt:lpstr>
      <vt:lpstr>Typy membrán</vt:lpstr>
      <vt:lpstr>Kortikalis  Oba typy  Spongióza</vt:lpstr>
      <vt:lpstr>Podle typu defektu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Sinus lift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Přenos kostních bloků</vt:lpstr>
      <vt:lpstr>Prezentace aplikace PowerPoint</vt:lpstr>
      <vt:lpstr>Distrakce</vt:lpstr>
      <vt:lpstr>Socket preservation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Komplikace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dentální implantologie</dc:title>
  <dc:creator/>
  <cp:lastModifiedBy/>
  <cp:revision>2</cp:revision>
  <dcterms:created xsi:type="dcterms:W3CDTF">2012-11-04T17:31:44Z</dcterms:created>
  <dcterms:modified xsi:type="dcterms:W3CDTF">2014-11-23T19:30:01Z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