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6" r:id="rId11"/>
    <p:sldId id="265" r:id="rId12"/>
    <p:sldId id="268" r:id="rId13"/>
    <p:sldId id="299" r:id="rId14"/>
    <p:sldId id="300" r:id="rId15"/>
    <p:sldId id="301" r:id="rId16"/>
    <p:sldId id="302" r:id="rId17"/>
    <p:sldId id="303" r:id="rId18"/>
    <p:sldId id="267" r:id="rId19"/>
    <p:sldId id="269" r:id="rId20"/>
    <p:sldId id="289" r:id="rId21"/>
    <p:sldId id="290" r:id="rId22"/>
    <p:sldId id="270" r:id="rId23"/>
    <p:sldId id="292" r:id="rId24"/>
    <p:sldId id="272" r:id="rId25"/>
    <p:sldId id="294" r:id="rId26"/>
    <p:sldId id="273" r:id="rId27"/>
    <p:sldId id="295" r:id="rId28"/>
    <p:sldId id="274" r:id="rId29"/>
    <p:sldId id="296" r:id="rId30"/>
    <p:sldId id="297" r:id="rId31"/>
    <p:sldId id="275" r:id="rId32"/>
    <p:sldId id="298" r:id="rId33"/>
    <p:sldId id="276" r:id="rId34"/>
    <p:sldId id="287" r:id="rId35"/>
    <p:sldId id="277" r:id="rId36"/>
    <p:sldId id="278" r:id="rId37"/>
    <p:sldId id="279" r:id="rId38"/>
    <p:sldId id="308" r:id="rId39"/>
    <p:sldId id="280" r:id="rId40"/>
    <p:sldId id="282" r:id="rId41"/>
    <p:sldId id="309" r:id="rId42"/>
    <p:sldId id="283" r:id="rId43"/>
    <p:sldId id="310" r:id="rId44"/>
    <p:sldId id="311" r:id="rId45"/>
    <p:sldId id="284" r:id="rId46"/>
    <p:sldId id="312" r:id="rId47"/>
    <p:sldId id="285" r:id="rId48"/>
    <p:sldId id="304" r:id="rId49"/>
    <p:sldId id="305" r:id="rId50"/>
    <p:sldId id="306" r:id="rId51"/>
    <p:sldId id="307" r:id="rId5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334" autoAdjust="0"/>
  </p:normalViewPr>
  <p:slideViewPr>
    <p:cSldViewPr snapToGrid="0">
      <p:cViewPr varScale="1">
        <p:scale>
          <a:sx n="65" d="100"/>
          <a:sy n="65" d="100"/>
        </p:scale>
        <p:origin x="10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1270BF-96BA-47BA-8F86-E2C49B71142E}" type="datetimeFigureOut">
              <a:rPr lang="cs-CZ" smtClean="0"/>
              <a:t>16.03.2019</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F7540-D13B-4EDF-A707-0AE635D244D6}" type="slidenum">
              <a:rPr lang="cs-CZ" smtClean="0"/>
              <a:t>‹#›</a:t>
            </a:fld>
            <a:endParaRPr lang="cs-CZ"/>
          </a:p>
        </p:txBody>
      </p:sp>
    </p:spTree>
    <p:extLst>
      <p:ext uri="{BB962C8B-B14F-4D97-AF65-F5344CB8AC3E}">
        <p14:creationId xmlns:p14="http://schemas.microsoft.com/office/powerpoint/2010/main" val="1438224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Corneal stroma (TEM) – hamster</a:t>
            </a:r>
          </a:p>
          <a:p>
            <a:pPr eaLnBrk="1" hangingPunct="1"/>
            <a:r>
              <a:rPr lang="en-US" altLang="en-US"/>
              <a:t>Fibroblast, collagen microfibrils</a:t>
            </a:r>
          </a:p>
        </p:txBody>
      </p:sp>
      <p:sp>
        <p:nvSpPr>
          <p:cNvPr id="2048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ECD8EC-1924-4FCE-BBDE-9CF137BD3F99}" type="slidenum">
              <a:rPr lang="cs-CZ" altLang="en-US" smtClean="0"/>
              <a:pPr/>
              <a:t>13</a:t>
            </a:fld>
            <a:endParaRPr lang="cs-CZ" altLang="en-US"/>
          </a:p>
        </p:txBody>
      </p:sp>
    </p:spTree>
    <p:extLst>
      <p:ext uri="{BB962C8B-B14F-4D97-AF65-F5344CB8AC3E}">
        <p14:creationId xmlns:p14="http://schemas.microsoft.com/office/powerpoint/2010/main" val="2625690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en-US"/>
              <a:t>Funiculus umbilicalis - AZAN</a:t>
            </a:r>
            <a:endParaRPr lang="en-US" altLang="en-US"/>
          </a:p>
        </p:txBody>
      </p:sp>
      <p:sp>
        <p:nvSpPr>
          <p:cNvPr id="3277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84AFE3-7671-4DD0-B7EE-07E31F8A4312}" type="slidenum">
              <a:rPr lang="cs-CZ" altLang="en-US" smtClean="0"/>
              <a:pPr/>
              <a:t>34</a:t>
            </a:fld>
            <a:endParaRPr lang="cs-CZ" altLang="en-US"/>
          </a:p>
        </p:txBody>
      </p:sp>
    </p:spTree>
    <p:extLst>
      <p:ext uri="{BB962C8B-B14F-4D97-AF65-F5344CB8AC3E}">
        <p14:creationId xmlns:p14="http://schemas.microsoft.com/office/powerpoint/2010/main" val="3754085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Fibroblast:</a:t>
            </a:r>
          </a:p>
          <a:p>
            <a:pPr eaLnBrk="1" hangingPunct="1">
              <a:spcBef>
                <a:spcPct val="0"/>
              </a:spcBef>
            </a:pPr>
            <a:r>
              <a:rPr lang="cs-CZ" altLang="cs-CZ"/>
              <a:t>GA –Golgi apparatus</a:t>
            </a:r>
          </a:p>
          <a:p>
            <a:pPr eaLnBrk="1" hangingPunct="1">
              <a:spcBef>
                <a:spcPct val="0"/>
              </a:spcBef>
            </a:pPr>
            <a:r>
              <a:rPr lang="cs-CZ" altLang="cs-CZ"/>
              <a:t>GER – granular endoplasmic reticulum</a:t>
            </a:r>
          </a:p>
          <a:p>
            <a:pPr eaLnBrk="1" hangingPunct="1">
              <a:spcBef>
                <a:spcPct val="0"/>
              </a:spcBef>
            </a:pPr>
            <a:r>
              <a:rPr lang="cs-CZ" altLang="cs-CZ"/>
              <a:t>CMF- collagen microfibrils</a:t>
            </a:r>
          </a:p>
        </p:txBody>
      </p:sp>
      <p:sp>
        <p:nvSpPr>
          <p:cNvPr id="2253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15F0F7-02AE-4F3F-BFD9-E6D899418212}" type="slidenum">
              <a:rPr lang="cs-CZ" altLang="cs-CZ" smtClean="0"/>
              <a:pPr/>
              <a:t>14</a:t>
            </a:fld>
            <a:endParaRPr lang="cs-CZ" altLang="cs-CZ"/>
          </a:p>
        </p:txBody>
      </p:sp>
    </p:spTree>
    <p:extLst>
      <p:ext uri="{BB962C8B-B14F-4D97-AF65-F5344CB8AC3E}">
        <p14:creationId xmlns:p14="http://schemas.microsoft.com/office/powerpoint/2010/main" val="485949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Pigment cells – posterior part of the eye, melanocyte of iris (TEM)</a:t>
            </a:r>
          </a:p>
        </p:txBody>
      </p:sp>
      <p:sp>
        <p:nvSpPr>
          <p:cNvPr id="2458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D0A107-4B6B-4C7A-8C25-FC60156E3794}" type="slidenum">
              <a:rPr lang="cs-CZ" altLang="cs-CZ" smtClean="0"/>
              <a:pPr/>
              <a:t>15</a:t>
            </a:fld>
            <a:endParaRPr lang="cs-CZ" altLang="cs-CZ"/>
          </a:p>
        </p:txBody>
      </p:sp>
    </p:spTree>
    <p:extLst>
      <p:ext uri="{BB962C8B-B14F-4D97-AF65-F5344CB8AC3E}">
        <p14:creationId xmlns:p14="http://schemas.microsoft.com/office/powerpoint/2010/main" val="2108463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en-US"/>
              <a:t>Plasma cell (TEM)</a:t>
            </a:r>
          </a:p>
          <a:p>
            <a:r>
              <a:rPr lang="cs-CZ" altLang="en-US"/>
              <a:t>GER – granular endoplasmic reticulum</a:t>
            </a:r>
            <a:endParaRPr lang="en-US" altLang="en-US"/>
          </a:p>
        </p:txBody>
      </p:sp>
      <p:sp>
        <p:nvSpPr>
          <p:cNvPr id="2867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A94959-7326-4395-A134-3CD8995CB1E0}" type="slidenum">
              <a:rPr lang="cs-CZ" altLang="en-US" smtClean="0"/>
              <a:pPr/>
              <a:t>16</a:t>
            </a:fld>
            <a:endParaRPr lang="cs-CZ" altLang="en-US"/>
          </a:p>
        </p:txBody>
      </p:sp>
    </p:spTree>
    <p:extLst>
      <p:ext uri="{BB962C8B-B14F-4D97-AF65-F5344CB8AC3E}">
        <p14:creationId xmlns:p14="http://schemas.microsoft.com/office/powerpoint/2010/main" val="2733764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en-US"/>
              <a:t>Mast cell</a:t>
            </a:r>
          </a:p>
          <a:p>
            <a:r>
              <a:rPr lang="cs-CZ" altLang="en-US"/>
              <a:t>Dense secretory granules</a:t>
            </a:r>
            <a:endParaRPr lang="en-US" altLang="en-US"/>
          </a:p>
        </p:txBody>
      </p:sp>
      <p:sp>
        <p:nvSpPr>
          <p:cNvPr id="3072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7BA839-A6ED-4A20-AF59-2469EA5BFA69}" type="slidenum">
              <a:rPr lang="cs-CZ" altLang="en-US" smtClean="0"/>
              <a:pPr/>
              <a:t>17</a:t>
            </a:fld>
            <a:endParaRPr lang="cs-CZ" altLang="en-US"/>
          </a:p>
        </p:txBody>
      </p:sp>
    </p:spTree>
    <p:extLst>
      <p:ext uri="{BB962C8B-B14F-4D97-AF65-F5344CB8AC3E}">
        <p14:creationId xmlns:p14="http://schemas.microsoft.com/office/powerpoint/2010/main" val="858349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en-US"/>
              <a:t>Esophagus – HES (saffron)</a:t>
            </a:r>
            <a:endParaRPr lang="en-US" altLang="en-US"/>
          </a:p>
        </p:txBody>
      </p:sp>
      <p:sp>
        <p:nvSpPr>
          <p:cNvPr id="3482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78C475-ECA9-42D5-83E1-453C14ADBB74}" type="slidenum">
              <a:rPr lang="cs-CZ" altLang="en-US" smtClean="0"/>
              <a:pPr/>
              <a:t>20</a:t>
            </a:fld>
            <a:endParaRPr lang="cs-CZ" altLang="en-US"/>
          </a:p>
        </p:txBody>
      </p:sp>
    </p:spTree>
    <p:extLst>
      <p:ext uri="{BB962C8B-B14F-4D97-AF65-F5344CB8AC3E}">
        <p14:creationId xmlns:p14="http://schemas.microsoft.com/office/powerpoint/2010/main" val="2350937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en-US"/>
              <a:t>Aorta - orcein</a:t>
            </a:r>
            <a:endParaRPr lang="en-US" altLang="en-US"/>
          </a:p>
        </p:txBody>
      </p:sp>
      <p:sp>
        <p:nvSpPr>
          <p:cNvPr id="3994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8FB6E9-77EE-4B5D-81CD-97425C72173C}" type="slidenum">
              <a:rPr lang="cs-CZ" altLang="en-US" smtClean="0"/>
              <a:pPr/>
              <a:t>27</a:t>
            </a:fld>
            <a:endParaRPr lang="cs-CZ" altLang="en-US"/>
          </a:p>
        </p:txBody>
      </p:sp>
    </p:spTree>
    <p:extLst>
      <p:ext uri="{BB962C8B-B14F-4D97-AF65-F5344CB8AC3E}">
        <p14:creationId xmlns:p14="http://schemas.microsoft.com/office/powerpoint/2010/main" val="261668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en-US"/>
              <a:t>Lien - impregnation</a:t>
            </a:r>
            <a:endParaRPr lang="en-US" altLang="en-US"/>
          </a:p>
        </p:txBody>
      </p:sp>
      <p:sp>
        <p:nvSpPr>
          <p:cNvPr id="4198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CDA9FD-11A6-4129-B447-D5314D96D269}" type="slidenum">
              <a:rPr lang="cs-CZ" altLang="en-US" smtClean="0"/>
              <a:pPr/>
              <a:t>29</a:t>
            </a:fld>
            <a:endParaRPr lang="cs-CZ" altLang="en-US"/>
          </a:p>
        </p:txBody>
      </p:sp>
    </p:spTree>
    <p:extLst>
      <p:ext uri="{BB962C8B-B14F-4D97-AF65-F5344CB8AC3E}">
        <p14:creationId xmlns:p14="http://schemas.microsoft.com/office/powerpoint/2010/main" val="3542150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Adipose tissue – mamma non lactans</a:t>
            </a:r>
          </a:p>
        </p:txBody>
      </p:sp>
      <p:sp>
        <p:nvSpPr>
          <p:cNvPr id="2662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118FF0-BC32-4814-B954-1BCD497B4ECC}" type="slidenum">
              <a:rPr lang="cs-CZ" altLang="cs-CZ" smtClean="0"/>
              <a:pPr/>
              <a:t>32</a:t>
            </a:fld>
            <a:endParaRPr lang="cs-CZ" altLang="cs-CZ"/>
          </a:p>
        </p:txBody>
      </p:sp>
    </p:spTree>
    <p:extLst>
      <p:ext uri="{BB962C8B-B14F-4D97-AF65-F5344CB8AC3E}">
        <p14:creationId xmlns:p14="http://schemas.microsoft.com/office/powerpoint/2010/main" val="3940949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82FD3792-AEB9-4C9E-A455-E0F630527778}" type="datetimeFigureOut">
              <a:rPr lang="cs-CZ" smtClean="0"/>
              <a:t>16.03.2019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F5E5FF-2F5D-4DDE-A2A3-34B218E5E19C}" type="slidenum">
              <a:rPr lang="cs-CZ" smtClean="0"/>
              <a:t>‹#›</a:t>
            </a:fld>
            <a:endParaRPr lang="cs-CZ"/>
          </a:p>
        </p:txBody>
      </p:sp>
    </p:spTree>
    <p:extLst>
      <p:ext uri="{BB962C8B-B14F-4D97-AF65-F5344CB8AC3E}">
        <p14:creationId xmlns:p14="http://schemas.microsoft.com/office/powerpoint/2010/main" val="378726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2FD3792-AEB9-4C9E-A455-E0F630527778}" type="datetimeFigureOut">
              <a:rPr lang="cs-CZ" smtClean="0"/>
              <a:t>16.03.2019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F5E5FF-2F5D-4DDE-A2A3-34B218E5E19C}" type="slidenum">
              <a:rPr lang="cs-CZ" smtClean="0"/>
              <a:t>‹#›</a:t>
            </a:fld>
            <a:endParaRPr lang="cs-CZ"/>
          </a:p>
        </p:txBody>
      </p:sp>
    </p:spTree>
    <p:extLst>
      <p:ext uri="{BB962C8B-B14F-4D97-AF65-F5344CB8AC3E}">
        <p14:creationId xmlns:p14="http://schemas.microsoft.com/office/powerpoint/2010/main" val="1588416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2FD3792-AEB9-4C9E-A455-E0F630527778}" type="datetimeFigureOut">
              <a:rPr lang="cs-CZ" smtClean="0"/>
              <a:t>16.03.2019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F5E5FF-2F5D-4DDE-A2A3-34B218E5E19C}" type="slidenum">
              <a:rPr lang="cs-CZ" smtClean="0"/>
              <a:t>‹#›</a:t>
            </a:fld>
            <a:endParaRPr lang="cs-CZ"/>
          </a:p>
        </p:txBody>
      </p:sp>
    </p:spTree>
    <p:extLst>
      <p:ext uri="{BB962C8B-B14F-4D97-AF65-F5344CB8AC3E}">
        <p14:creationId xmlns:p14="http://schemas.microsoft.com/office/powerpoint/2010/main" val="2207427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AndObj">
  <p:cSld name="Nadpis, 2 malé a 1 velký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122238"/>
            <a:ext cx="10058400" cy="1295400"/>
          </a:xfrm>
        </p:spPr>
        <p:txBody>
          <a:bodyPr/>
          <a:lstStyle/>
          <a:p>
            <a:r>
              <a:rPr lang="cs-CZ"/>
              <a:t>Kliknutím lze upravit styl.</a:t>
            </a:r>
          </a:p>
        </p:txBody>
      </p:sp>
      <p:sp>
        <p:nvSpPr>
          <p:cNvPr id="3" name="Zástupný symbol pro obsah 2"/>
          <p:cNvSpPr>
            <a:spLocks noGrp="1"/>
          </p:cNvSpPr>
          <p:nvPr>
            <p:ph sz="quarter" idx="1"/>
          </p:nvPr>
        </p:nvSpPr>
        <p:spPr>
          <a:xfrm>
            <a:off x="609600" y="1719264"/>
            <a:ext cx="5384800" cy="212883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09600" y="4000501"/>
            <a:ext cx="5384800" cy="21304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half" idx="3"/>
          </p:nvPr>
        </p:nvSpPr>
        <p:spPr>
          <a:xfrm>
            <a:off x="6197600" y="1719263"/>
            <a:ext cx="5384800" cy="44116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p:cNvSpPr>
            <a:spLocks noGrp="1"/>
          </p:cNvSpPr>
          <p:nvPr>
            <p:ph type="dt" sz="half" idx="10"/>
          </p:nvPr>
        </p:nvSpPr>
        <p:spPr/>
        <p:txBody>
          <a:bodyPr/>
          <a:lstStyle>
            <a:lvl1pPr>
              <a:defRPr/>
            </a:lvl1pPr>
          </a:lstStyle>
          <a:p>
            <a:pPr>
              <a:defRPr/>
            </a:pPr>
            <a:endParaRPr lang="cs-CZ" altLang="en-US"/>
          </a:p>
        </p:txBody>
      </p:sp>
      <p:sp>
        <p:nvSpPr>
          <p:cNvPr id="7" name="Zástupný symbol pro zápatí 6"/>
          <p:cNvSpPr>
            <a:spLocks noGrp="1"/>
          </p:cNvSpPr>
          <p:nvPr>
            <p:ph type="ftr" sz="quarter" idx="11"/>
          </p:nvPr>
        </p:nvSpPr>
        <p:spPr/>
        <p:txBody>
          <a:bodyPr/>
          <a:lstStyle>
            <a:lvl1pPr>
              <a:defRPr/>
            </a:lvl1pPr>
          </a:lstStyle>
          <a:p>
            <a:pPr>
              <a:defRPr/>
            </a:pPr>
            <a:endParaRPr lang="cs-CZ" altLang="en-US"/>
          </a:p>
        </p:txBody>
      </p:sp>
      <p:sp>
        <p:nvSpPr>
          <p:cNvPr id="8" name="Zástupný symbol pro číslo snímku 7"/>
          <p:cNvSpPr>
            <a:spLocks noGrp="1"/>
          </p:cNvSpPr>
          <p:nvPr>
            <p:ph type="sldNum" sz="quarter" idx="12"/>
          </p:nvPr>
        </p:nvSpPr>
        <p:spPr/>
        <p:txBody>
          <a:bodyPr/>
          <a:lstStyle>
            <a:lvl1pPr>
              <a:defRPr/>
            </a:lvl1pPr>
          </a:lstStyle>
          <a:p>
            <a:pPr>
              <a:defRPr/>
            </a:pPr>
            <a:fld id="{D69296F6-35B9-4522-BF19-E296D796140D}" type="slidenum">
              <a:rPr lang="cs-CZ" altLang="en-US"/>
              <a:pPr>
                <a:defRPr/>
              </a:pPr>
              <a:t>‹#›</a:t>
            </a:fld>
            <a:endParaRPr lang="cs-CZ" altLang="en-US"/>
          </a:p>
        </p:txBody>
      </p:sp>
    </p:spTree>
    <p:extLst>
      <p:ext uri="{BB962C8B-B14F-4D97-AF65-F5344CB8AC3E}">
        <p14:creationId xmlns:p14="http://schemas.microsoft.com/office/powerpoint/2010/main" val="3405550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122238"/>
            <a:ext cx="10058400" cy="1295400"/>
          </a:xfrm>
        </p:spPr>
        <p:txBody>
          <a:bodyPr/>
          <a:lstStyle/>
          <a:p>
            <a:r>
              <a:rPr lang="cs-CZ"/>
              <a:t>Kliknutím lze upravit styl.</a:t>
            </a:r>
          </a:p>
        </p:txBody>
      </p:sp>
      <p:sp>
        <p:nvSpPr>
          <p:cNvPr id="3" name="Zástupný symbol pro obsah 2"/>
          <p:cNvSpPr>
            <a:spLocks noGrp="1"/>
          </p:cNvSpPr>
          <p:nvPr>
            <p:ph sz="half" idx="1"/>
          </p:nvPr>
        </p:nvSpPr>
        <p:spPr>
          <a:xfrm>
            <a:off x="609600" y="1719263"/>
            <a:ext cx="5384800" cy="44116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719264"/>
            <a:ext cx="5384800" cy="212883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4000501"/>
            <a:ext cx="5384800" cy="21304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p:cNvSpPr>
            <a:spLocks noGrp="1"/>
          </p:cNvSpPr>
          <p:nvPr>
            <p:ph type="dt" sz="half" idx="10"/>
          </p:nvPr>
        </p:nvSpPr>
        <p:spPr/>
        <p:txBody>
          <a:bodyPr/>
          <a:lstStyle>
            <a:lvl1pPr>
              <a:defRPr/>
            </a:lvl1pPr>
          </a:lstStyle>
          <a:p>
            <a:pPr>
              <a:defRPr/>
            </a:pPr>
            <a:endParaRPr lang="cs-CZ" altLang="en-US"/>
          </a:p>
        </p:txBody>
      </p:sp>
      <p:sp>
        <p:nvSpPr>
          <p:cNvPr id="7" name="Zástupný symbol pro zápatí 6"/>
          <p:cNvSpPr>
            <a:spLocks noGrp="1"/>
          </p:cNvSpPr>
          <p:nvPr>
            <p:ph type="ftr" sz="quarter" idx="11"/>
          </p:nvPr>
        </p:nvSpPr>
        <p:spPr/>
        <p:txBody>
          <a:bodyPr/>
          <a:lstStyle>
            <a:lvl1pPr>
              <a:defRPr/>
            </a:lvl1pPr>
          </a:lstStyle>
          <a:p>
            <a:pPr>
              <a:defRPr/>
            </a:pPr>
            <a:endParaRPr lang="cs-CZ" altLang="en-US"/>
          </a:p>
        </p:txBody>
      </p:sp>
      <p:sp>
        <p:nvSpPr>
          <p:cNvPr id="8" name="Zástupný symbol pro číslo snímku 7"/>
          <p:cNvSpPr>
            <a:spLocks noGrp="1"/>
          </p:cNvSpPr>
          <p:nvPr>
            <p:ph type="sldNum" sz="quarter" idx="12"/>
          </p:nvPr>
        </p:nvSpPr>
        <p:spPr/>
        <p:txBody>
          <a:bodyPr/>
          <a:lstStyle>
            <a:lvl1pPr>
              <a:defRPr/>
            </a:lvl1pPr>
          </a:lstStyle>
          <a:p>
            <a:pPr>
              <a:defRPr/>
            </a:pPr>
            <a:fld id="{67F3DB79-E095-4BC5-87B5-9B7913DC506E}" type="slidenum">
              <a:rPr lang="cs-CZ" altLang="en-US"/>
              <a:pPr>
                <a:defRPr/>
              </a:pPr>
              <a:t>‹#›</a:t>
            </a:fld>
            <a:endParaRPr lang="cs-CZ" altLang="en-US"/>
          </a:p>
        </p:txBody>
      </p:sp>
    </p:spTree>
    <p:extLst>
      <p:ext uri="{BB962C8B-B14F-4D97-AF65-F5344CB8AC3E}">
        <p14:creationId xmlns:p14="http://schemas.microsoft.com/office/powerpoint/2010/main" val="1253262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122238"/>
            <a:ext cx="10058400" cy="1295400"/>
          </a:xfrm>
        </p:spPr>
        <p:txBody>
          <a:bodyPr/>
          <a:lstStyle/>
          <a:p>
            <a:r>
              <a:rPr lang="cs-CZ"/>
              <a:t>Kliknutím lze upravit styl.</a:t>
            </a:r>
          </a:p>
        </p:txBody>
      </p:sp>
      <p:sp>
        <p:nvSpPr>
          <p:cNvPr id="3" name="Zástupný symbol pro text 2"/>
          <p:cNvSpPr>
            <a:spLocks noGrp="1"/>
          </p:cNvSpPr>
          <p:nvPr>
            <p:ph type="body" sz="half" idx="1"/>
          </p:nvPr>
        </p:nvSpPr>
        <p:spPr>
          <a:xfrm>
            <a:off x="609600" y="1719263"/>
            <a:ext cx="5384800" cy="44116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719263"/>
            <a:ext cx="5384800" cy="44116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a:defRPr/>
            </a:lvl1pPr>
          </a:lstStyle>
          <a:p>
            <a:pPr>
              <a:defRPr/>
            </a:pPr>
            <a:endParaRPr lang="cs-CZ" altLang="en-US"/>
          </a:p>
        </p:txBody>
      </p:sp>
      <p:sp>
        <p:nvSpPr>
          <p:cNvPr id="6" name="Zástupný symbol pro zápatí 5"/>
          <p:cNvSpPr>
            <a:spLocks noGrp="1"/>
          </p:cNvSpPr>
          <p:nvPr>
            <p:ph type="ftr" sz="quarter" idx="11"/>
          </p:nvPr>
        </p:nvSpPr>
        <p:spPr/>
        <p:txBody>
          <a:bodyPr/>
          <a:lstStyle>
            <a:lvl1pPr>
              <a:defRPr/>
            </a:lvl1pPr>
          </a:lstStyle>
          <a:p>
            <a:pPr>
              <a:defRPr/>
            </a:pPr>
            <a:endParaRPr lang="cs-CZ" altLang="en-US"/>
          </a:p>
        </p:txBody>
      </p:sp>
      <p:sp>
        <p:nvSpPr>
          <p:cNvPr id="7" name="Zástupný symbol pro číslo snímku 6"/>
          <p:cNvSpPr>
            <a:spLocks noGrp="1"/>
          </p:cNvSpPr>
          <p:nvPr>
            <p:ph type="sldNum" sz="quarter" idx="12"/>
          </p:nvPr>
        </p:nvSpPr>
        <p:spPr/>
        <p:txBody>
          <a:bodyPr/>
          <a:lstStyle>
            <a:lvl1pPr>
              <a:defRPr/>
            </a:lvl1pPr>
          </a:lstStyle>
          <a:p>
            <a:pPr>
              <a:defRPr/>
            </a:pPr>
            <a:fld id="{6E6C954B-85E4-457C-B9EC-82E771BEFDA2}" type="slidenum">
              <a:rPr lang="cs-CZ" altLang="en-US"/>
              <a:pPr>
                <a:defRPr/>
              </a:pPr>
              <a:t>‹#›</a:t>
            </a:fld>
            <a:endParaRPr lang="cs-CZ" altLang="en-US"/>
          </a:p>
        </p:txBody>
      </p:sp>
    </p:spTree>
    <p:extLst>
      <p:ext uri="{BB962C8B-B14F-4D97-AF65-F5344CB8AC3E}">
        <p14:creationId xmlns:p14="http://schemas.microsoft.com/office/powerpoint/2010/main" val="3961536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122238"/>
            <a:ext cx="10058400" cy="12954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719263"/>
            <a:ext cx="5384800" cy="44116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719264"/>
            <a:ext cx="5384800" cy="2128837"/>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4000501"/>
            <a:ext cx="5384800" cy="21304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5"/>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7"/>
          <p:cNvSpPr>
            <a:spLocks noGrp="1" noChangeArrowheads="1"/>
          </p:cNvSpPr>
          <p:nvPr>
            <p:ph type="sldNum" sz="quarter" idx="12"/>
          </p:nvPr>
        </p:nvSpPr>
        <p:spPr>
          <a:ln/>
        </p:spPr>
        <p:txBody>
          <a:bodyPr/>
          <a:lstStyle>
            <a:lvl1pPr>
              <a:defRPr/>
            </a:lvl1pPr>
          </a:lstStyle>
          <a:p>
            <a:pPr>
              <a:defRPr/>
            </a:pPr>
            <a:fld id="{A7803399-8C59-42CA-8C6E-6314DDC6ADF9}" type="slidenum">
              <a:rPr lang="cs-CZ" altLang="en-US"/>
              <a:pPr>
                <a:defRPr/>
              </a:pPr>
              <a:t>‹#›</a:t>
            </a:fld>
            <a:endParaRPr lang="cs-CZ" altLang="en-US"/>
          </a:p>
        </p:txBody>
      </p:sp>
    </p:spTree>
    <p:extLst>
      <p:ext uri="{BB962C8B-B14F-4D97-AF65-F5344CB8AC3E}">
        <p14:creationId xmlns:p14="http://schemas.microsoft.com/office/powerpoint/2010/main" val="2709022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2FD3792-AEB9-4C9E-A455-E0F630527778}" type="datetimeFigureOut">
              <a:rPr lang="cs-CZ" smtClean="0"/>
              <a:t>16.03.2019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F5E5FF-2F5D-4DDE-A2A3-34B218E5E19C}" type="slidenum">
              <a:rPr lang="cs-CZ" smtClean="0"/>
              <a:t>‹#›</a:t>
            </a:fld>
            <a:endParaRPr lang="cs-CZ"/>
          </a:p>
        </p:txBody>
      </p:sp>
    </p:spTree>
    <p:extLst>
      <p:ext uri="{BB962C8B-B14F-4D97-AF65-F5344CB8AC3E}">
        <p14:creationId xmlns:p14="http://schemas.microsoft.com/office/powerpoint/2010/main" val="1413971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82FD3792-AEB9-4C9E-A455-E0F630527778}" type="datetimeFigureOut">
              <a:rPr lang="cs-CZ" smtClean="0"/>
              <a:t>16.03.2019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F5E5FF-2F5D-4DDE-A2A3-34B218E5E19C}" type="slidenum">
              <a:rPr lang="cs-CZ" smtClean="0"/>
              <a:t>‹#›</a:t>
            </a:fld>
            <a:endParaRPr lang="cs-CZ"/>
          </a:p>
        </p:txBody>
      </p:sp>
    </p:spTree>
    <p:extLst>
      <p:ext uri="{BB962C8B-B14F-4D97-AF65-F5344CB8AC3E}">
        <p14:creationId xmlns:p14="http://schemas.microsoft.com/office/powerpoint/2010/main" val="79549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82FD3792-AEB9-4C9E-A455-E0F630527778}" type="datetimeFigureOut">
              <a:rPr lang="cs-CZ" smtClean="0"/>
              <a:t>16.03.2019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F5E5FF-2F5D-4DDE-A2A3-34B218E5E19C}" type="slidenum">
              <a:rPr lang="cs-CZ" smtClean="0"/>
              <a:t>‹#›</a:t>
            </a:fld>
            <a:endParaRPr lang="cs-CZ"/>
          </a:p>
        </p:txBody>
      </p:sp>
    </p:spTree>
    <p:extLst>
      <p:ext uri="{BB962C8B-B14F-4D97-AF65-F5344CB8AC3E}">
        <p14:creationId xmlns:p14="http://schemas.microsoft.com/office/powerpoint/2010/main" val="3725571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82FD3792-AEB9-4C9E-A455-E0F630527778}" type="datetimeFigureOut">
              <a:rPr lang="cs-CZ" smtClean="0"/>
              <a:t>16.03.2019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6F5E5FF-2F5D-4DDE-A2A3-34B218E5E19C}" type="slidenum">
              <a:rPr lang="cs-CZ" smtClean="0"/>
              <a:t>‹#›</a:t>
            </a:fld>
            <a:endParaRPr lang="cs-CZ"/>
          </a:p>
        </p:txBody>
      </p:sp>
    </p:spTree>
    <p:extLst>
      <p:ext uri="{BB962C8B-B14F-4D97-AF65-F5344CB8AC3E}">
        <p14:creationId xmlns:p14="http://schemas.microsoft.com/office/powerpoint/2010/main" val="1398437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82FD3792-AEB9-4C9E-A455-E0F630527778}" type="datetimeFigureOut">
              <a:rPr lang="cs-CZ" smtClean="0"/>
              <a:t>16.03.2019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6F5E5FF-2F5D-4DDE-A2A3-34B218E5E19C}" type="slidenum">
              <a:rPr lang="cs-CZ" smtClean="0"/>
              <a:t>‹#›</a:t>
            </a:fld>
            <a:endParaRPr lang="cs-CZ"/>
          </a:p>
        </p:txBody>
      </p:sp>
    </p:spTree>
    <p:extLst>
      <p:ext uri="{BB962C8B-B14F-4D97-AF65-F5344CB8AC3E}">
        <p14:creationId xmlns:p14="http://schemas.microsoft.com/office/powerpoint/2010/main" val="17017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2FD3792-AEB9-4C9E-A455-E0F630527778}" type="datetimeFigureOut">
              <a:rPr lang="cs-CZ" smtClean="0"/>
              <a:t>16.03.2019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6F5E5FF-2F5D-4DDE-A2A3-34B218E5E19C}" type="slidenum">
              <a:rPr lang="cs-CZ" smtClean="0"/>
              <a:t>‹#›</a:t>
            </a:fld>
            <a:endParaRPr lang="cs-CZ"/>
          </a:p>
        </p:txBody>
      </p:sp>
    </p:spTree>
    <p:extLst>
      <p:ext uri="{BB962C8B-B14F-4D97-AF65-F5344CB8AC3E}">
        <p14:creationId xmlns:p14="http://schemas.microsoft.com/office/powerpoint/2010/main" val="3114011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82FD3792-AEB9-4C9E-A455-E0F630527778}" type="datetimeFigureOut">
              <a:rPr lang="cs-CZ" smtClean="0"/>
              <a:t>16.03.2019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F5E5FF-2F5D-4DDE-A2A3-34B218E5E19C}" type="slidenum">
              <a:rPr lang="cs-CZ" smtClean="0"/>
              <a:t>‹#›</a:t>
            </a:fld>
            <a:endParaRPr lang="cs-CZ"/>
          </a:p>
        </p:txBody>
      </p:sp>
    </p:spTree>
    <p:extLst>
      <p:ext uri="{BB962C8B-B14F-4D97-AF65-F5344CB8AC3E}">
        <p14:creationId xmlns:p14="http://schemas.microsoft.com/office/powerpoint/2010/main" val="2837471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82FD3792-AEB9-4C9E-A455-E0F630527778}" type="datetimeFigureOut">
              <a:rPr lang="cs-CZ" smtClean="0"/>
              <a:t>16.03.2019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F5E5FF-2F5D-4DDE-A2A3-34B218E5E19C}" type="slidenum">
              <a:rPr lang="cs-CZ" smtClean="0"/>
              <a:t>‹#›</a:t>
            </a:fld>
            <a:endParaRPr lang="cs-CZ"/>
          </a:p>
        </p:txBody>
      </p:sp>
    </p:spTree>
    <p:extLst>
      <p:ext uri="{BB962C8B-B14F-4D97-AF65-F5344CB8AC3E}">
        <p14:creationId xmlns:p14="http://schemas.microsoft.com/office/powerpoint/2010/main" val="1329281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D3792-AEB9-4C9E-A455-E0F630527778}" type="datetimeFigureOut">
              <a:rPr lang="cs-CZ" smtClean="0"/>
              <a:t>16.03.2019</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5E5FF-2F5D-4DDE-A2A3-34B218E5E19C}" type="slidenum">
              <a:rPr lang="cs-CZ" smtClean="0"/>
              <a:t>‹#›</a:t>
            </a:fld>
            <a:endParaRPr lang="cs-CZ"/>
          </a:p>
        </p:txBody>
      </p:sp>
    </p:spTree>
    <p:extLst>
      <p:ext uri="{BB962C8B-B14F-4D97-AF65-F5344CB8AC3E}">
        <p14:creationId xmlns:p14="http://schemas.microsoft.com/office/powerpoint/2010/main" val="232157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http://www.tiho-hannover.de/einricht/anat/lit/mwenth/bdgw/fibrogen.gif" TargetMode="External"/><Relationship Id="rId7" Type="http://schemas.openxmlformats.org/officeDocument/2006/relationships/image" Target="http://www.cn81301.com/en/pic/cibao%20.jpg"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http://www.bioeng.auckland.ac.nz/images/database/cells/fibroblast2.gif" TargetMode="External"/><Relationship Id="rId4" Type="http://schemas.openxmlformats.org/officeDocument/2006/relationships/image" Target="../media/image4.png"/><Relationship Id="rId9" Type="http://schemas.openxmlformats.org/officeDocument/2006/relationships/image" Target="http://www.sportsci.org/encyc/adipose/Image1.gi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487055" y="1815090"/>
            <a:ext cx="9144000" cy="2387600"/>
          </a:xfrm>
        </p:spPr>
        <p:txBody>
          <a:bodyPr>
            <a:normAutofit fontScale="90000"/>
          </a:bodyPr>
          <a:lstStyle/>
          <a:p>
            <a:r>
              <a:rPr lang="cs-CZ" dirty="0" err="1"/>
              <a:t>Connective</a:t>
            </a:r>
            <a:r>
              <a:rPr lang="cs-CZ" dirty="0"/>
              <a:t> </a:t>
            </a:r>
            <a:r>
              <a:rPr lang="cs-CZ" dirty="0" err="1"/>
              <a:t>tissue</a:t>
            </a:r>
            <a:r>
              <a:rPr lang="cs-CZ" dirty="0"/>
              <a:t> proper </a:t>
            </a:r>
            <a:br>
              <a:rPr lang="cs-CZ" dirty="0"/>
            </a:br>
            <a:r>
              <a:rPr lang="cs-CZ" dirty="0" err="1"/>
              <a:t>Cartilage</a:t>
            </a:r>
            <a:r>
              <a:rPr lang="cs-CZ" dirty="0"/>
              <a:t> </a:t>
            </a:r>
            <a:br>
              <a:rPr lang="cs-CZ" dirty="0"/>
            </a:br>
            <a:endParaRPr lang="cs-CZ" dirty="0"/>
          </a:p>
        </p:txBody>
      </p:sp>
    </p:spTree>
    <p:extLst>
      <p:ext uri="{BB962C8B-B14F-4D97-AF65-F5344CB8AC3E}">
        <p14:creationId xmlns:p14="http://schemas.microsoft.com/office/powerpoint/2010/main" val="2599017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2390444798"/>
              </p:ext>
            </p:extLst>
          </p:nvPr>
        </p:nvGraphicFramePr>
        <p:xfrm>
          <a:off x="1240968" y="74141"/>
          <a:ext cx="9256343" cy="6783859"/>
        </p:xfrm>
        <a:graphic>
          <a:graphicData uri="http://schemas.openxmlformats.org/drawingml/2006/table">
            <a:tbl>
              <a:tblPr firstRow="1" firstCol="1" lastRow="1" lastCol="1" bandRow="1" bandCol="1">
                <a:tableStyleId>{5C22544A-7EE6-4342-B048-85BDC9FD1C3A}</a:tableStyleId>
              </a:tblPr>
              <a:tblGrid>
                <a:gridCol w="3660220">
                  <a:extLst>
                    <a:ext uri="{9D8B030D-6E8A-4147-A177-3AD203B41FA5}">
                      <a16:colId xmlns:a16="http://schemas.microsoft.com/office/drawing/2014/main" val="20000"/>
                    </a:ext>
                  </a:extLst>
                </a:gridCol>
                <a:gridCol w="293233">
                  <a:extLst>
                    <a:ext uri="{9D8B030D-6E8A-4147-A177-3AD203B41FA5}">
                      <a16:colId xmlns:a16="http://schemas.microsoft.com/office/drawing/2014/main" val="20001"/>
                    </a:ext>
                  </a:extLst>
                </a:gridCol>
                <a:gridCol w="5089538">
                  <a:extLst>
                    <a:ext uri="{9D8B030D-6E8A-4147-A177-3AD203B41FA5}">
                      <a16:colId xmlns:a16="http://schemas.microsoft.com/office/drawing/2014/main" val="20002"/>
                    </a:ext>
                  </a:extLst>
                </a:gridCol>
                <a:gridCol w="213352">
                  <a:extLst>
                    <a:ext uri="{9D8B030D-6E8A-4147-A177-3AD203B41FA5}">
                      <a16:colId xmlns:a16="http://schemas.microsoft.com/office/drawing/2014/main" val="20003"/>
                    </a:ext>
                  </a:extLst>
                </a:gridCol>
              </a:tblGrid>
              <a:tr h="2191708">
                <a:tc>
                  <a:txBody>
                    <a:bodyPr/>
                    <a:lstStyle/>
                    <a:p>
                      <a:r>
                        <a:rPr lang="cs-CZ" sz="1400" u="sng" dirty="0" err="1">
                          <a:effectLst/>
                        </a:rPr>
                        <a:t>Fibroblasts</a:t>
                      </a:r>
                      <a:r>
                        <a:rPr lang="cs-CZ" sz="1400" dirty="0">
                          <a:effectLst/>
                        </a:rPr>
                        <a:t>:</a:t>
                      </a:r>
                    </a:p>
                    <a:p>
                      <a:pPr marL="342900" lvl="0" indent="-342900">
                        <a:buFont typeface="Times" panose="02020603050405020304" pitchFamily="18" charset="0"/>
                        <a:buChar char="-"/>
                        <a:tabLst>
                          <a:tab pos="457200" algn="l"/>
                        </a:tabLst>
                      </a:pPr>
                      <a:r>
                        <a:rPr lang="cs-CZ" sz="1400" dirty="0" err="1">
                          <a:effectLst/>
                        </a:rPr>
                        <a:t>the</a:t>
                      </a:r>
                      <a:r>
                        <a:rPr lang="cs-CZ" sz="1400" dirty="0">
                          <a:effectLst/>
                        </a:rPr>
                        <a:t> </a:t>
                      </a:r>
                      <a:r>
                        <a:rPr lang="cs-CZ" sz="1400" dirty="0" err="1">
                          <a:effectLst/>
                        </a:rPr>
                        <a:t>principal</a:t>
                      </a:r>
                      <a:r>
                        <a:rPr lang="cs-CZ" sz="1400" dirty="0">
                          <a:effectLst/>
                        </a:rPr>
                        <a:t> </a:t>
                      </a:r>
                      <a:r>
                        <a:rPr lang="cs-CZ" sz="1400" dirty="0" err="1">
                          <a:effectLst/>
                        </a:rPr>
                        <a:t>cells</a:t>
                      </a:r>
                      <a:r>
                        <a:rPr lang="cs-CZ" sz="1400" dirty="0">
                          <a:effectLst/>
                        </a:rPr>
                        <a:t> </a:t>
                      </a:r>
                      <a:r>
                        <a:rPr lang="cs-CZ" sz="1400" dirty="0" err="1">
                          <a:effectLst/>
                        </a:rPr>
                        <a:t>of</a:t>
                      </a:r>
                      <a:r>
                        <a:rPr lang="cs-CZ" sz="1400" dirty="0">
                          <a:effectLst/>
                        </a:rPr>
                        <a:t> </a:t>
                      </a:r>
                      <a:r>
                        <a:rPr lang="cs-CZ" sz="1400" dirty="0" err="1">
                          <a:effectLst/>
                        </a:rPr>
                        <a:t>connective</a:t>
                      </a:r>
                      <a:r>
                        <a:rPr lang="cs-CZ" sz="1400" dirty="0">
                          <a:effectLst/>
                        </a:rPr>
                        <a:t> </a:t>
                      </a:r>
                      <a:r>
                        <a:rPr lang="cs-CZ" sz="1400" dirty="0" err="1">
                          <a:effectLst/>
                        </a:rPr>
                        <a:t>tissue</a:t>
                      </a:r>
                      <a:r>
                        <a:rPr lang="cs-CZ" sz="1400" dirty="0">
                          <a:effectLst/>
                        </a:rPr>
                        <a:t>.</a:t>
                      </a:r>
                    </a:p>
                    <a:p>
                      <a:pPr marL="342900" lvl="0" indent="-342900">
                        <a:buFont typeface="Times" panose="02020603050405020304" pitchFamily="18" charset="0"/>
                        <a:buChar char="-"/>
                        <a:tabLst>
                          <a:tab pos="457200" algn="l"/>
                        </a:tabLst>
                      </a:pPr>
                      <a:r>
                        <a:rPr lang="cs-CZ" sz="1400" dirty="0" err="1">
                          <a:effectLst/>
                        </a:rPr>
                        <a:t>they</a:t>
                      </a:r>
                      <a:r>
                        <a:rPr lang="cs-CZ" sz="1400" dirty="0">
                          <a:effectLst/>
                        </a:rPr>
                        <a:t> </a:t>
                      </a:r>
                      <a:r>
                        <a:rPr lang="cs-CZ" sz="1400" dirty="0" err="1">
                          <a:effectLst/>
                        </a:rPr>
                        <a:t>produce</a:t>
                      </a:r>
                      <a:r>
                        <a:rPr lang="cs-CZ" sz="1400" dirty="0">
                          <a:effectLst/>
                        </a:rPr>
                        <a:t>  </a:t>
                      </a:r>
                      <a:r>
                        <a:rPr lang="cs-CZ" sz="1400" dirty="0" err="1">
                          <a:effectLst/>
                        </a:rPr>
                        <a:t>precursors</a:t>
                      </a:r>
                      <a:r>
                        <a:rPr lang="cs-CZ" sz="1400" dirty="0">
                          <a:effectLst/>
                        </a:rPr>
                        <a:t> </a:t>
                      </a:r>
                      <a:r>
                        <a:rPr lang="cs-CZ" sz="1400" dirty="0" err="1">
                          <a:effectLst/>
                        </a:rPr>
                        <a:t>of</a:t>
                      </a:r>
                      <a:r>
                        <a:rPr lang="cs-CZ" sz="1400" dirty="0">
                          <a:effectLst/>
                        </a:rPr>
                        <a:t> </a:t>
                      </a:r>
                      <a:r>
                        <a:rPr lang="cs-CZ" sz="1400" dirty="0" err="1">
                          <a:effectLst/>
                        </a:rPr>
                        <a:t>all</a:t>
                      </a:r>
                      <a:r>
                        <a:rPr lang="cs-CZ" sz="1400" dirty="0">
                          <a:effectLst/>
                        </a:rPr>
                        <a:t> </a:t>
                      </a:r>
                      <a:r>
                        <a:rPr lang="cs-CZ" sz="1400" dirty="0" err="1">
                          <a:effectLst/>
                        </a:rPr>
                        <a:t>types</a:t>
                      </a:r>
                      <a:r>
                        <a:rPr lang="cs-CZ" sz="1400" dirty="0">
                          <a:effectLst/>
                        </a:rPr>
                        <a:t> </a:t>
                      </a:r>
                      <a:r>
                        <a:rPr lang="cs-CZ" sz="1400" dirty="0" err="1">
                          <a:effectLst/>
                        </a:rPr>
                        <a:t>of</a:t>
                      </a:r>
                      <a:r>
                        <a:rPr lang="cs-CZ" sz="1400" dirty="0">
                          <a:effectLst/>
                        </a:rPr>
                        <a:t> </a:t>
                      </a:r>
                      <a:r>
                        <a:rPr lang="cs-CZ" sz="1400" dirty="0" err="1">
                          <a:effectLst/>
                        </a:rPr>
                        <a:t>fibres</a:t>
                      </a:r>
                      <a:r>
                        <a:rPr lang="cs-CZ" sz="1400" dirty="0">
                          <a:effectLst/>
                        </a:rPr>
                        <a:t> (</a:t>
                      </a:r>
                      <a:r>
                        <a:rPr lang="cs-CZ" sz="1400" dirty="0" err="1">
                          <a:effectLst/>
                        </a:rPr>
                        <a:t>collagen</a:t>
                      </a:r>
                      <a:r>
                        <a:rPr lang="cs-CZ" sz="1400" dirty="0">
                          <a:effectLst/>
                        </a:rPr>
                        <a:t>, </a:t>
                      </a:r>
                      <a:r>
                        <a:rPr lang="cs-CZ" sz="1400" dirty="0" err="1">
                          <a:effectLst/>
                        </a:rPr>
                        <a:t>reticular</a:t>
                      </a:r>
                      <a:r>
                        <a:rPr lang="cs-CZ" sz="1400" dirty="0">
                          <a:effectLst/>
                        </a:rPr>
                        <a:t>, elastin) and </a:t>
                      </a:r>
                      <a:r>
                        <a:rPr lang="cs-CZ" sz="1400" dirty="0" err="1">
                          <a:effectLst/>
                        </a:rPr>
                        <a:t>ground</a:t>
                      </a:r>
                      <a:r>
                        <a:rPr lang="cs-CZ" sz="1400" dirty="0">
                          <a:effectLst/>
                        </a:rPr>
                        <a:t> substance.</a:t>
                      </a:r>
                    </a:p>
                    <a:p>
                      <a:pPr marL="342900" lvl="0" indent="-342900">
                        <a:buFont typeface="Times" panose="02020603050405020304" pitchFamily="18" charset="0"/>
                        <a:buChar char="-"/>
                        <a:tabLst>
                          <a:tab pos="457200" algn="l"/>
                        </a:tabLst>
                      </a:pPr>
                      <a:r>
                        <a:rPr lang="cs-CZ" sz="1400" dirty="0">
                          <a:effectLst/>
                        </a:rPr>
                        <a:t>EM: </a:t>
                      </a:r>
                      <a:r>
                        <a:rPr lang="cs-CZ" sz="1400" dirty="0" err="1">
                          <a:effectLst/>
                        </a:rPr>
                        <a:t>rER</a:t>
                      </a:r>
                      <a:r>
                        <a:rPr lang="cs-CZ" sz="1400" dirty="0">
                          <a:effectLst/>
                        </a:rPr>
                        <a:t>, GA</a:t>
                      </a:r>
                      <a:endParaRPr lang="cs-CZ" sz="1400" dirty="0">
                        <a:effectLst/>
                        <a:latin typeface="Times New Roman" panose="02020603050405020304" pitchFamily="18" charset="0"/>
                        <a:ea typeface="Times New Roman" panose="02020603050405020304" pitchFamily="18" charset="0"/>
                      </a:endParaRPr>
                    </a:p>
                  </a:txBody>
                  <a:tcPr marL="68580" marR="68580" marT="0" marB="0"/>
                </a:tc>
                <a:tc gridSpan="3">
                  <a:txBody>
                    <a:bodyPr/>
                    <a:lstStyle/>
                    <a:p>
                      <a:endParaRPr lang="cs-CZ" sz="1400" dirty="0">
                        <a:solidFill>
                          <a:schemeClr val="bg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408956">
                <a:tc gridSpan="2">
                  <a:txBody>
                    <a:bodyPr/>
                    <a:lstStyle/>
                    <a:p>
                      <a:r>
                        <a:rPr lang="cs-CZ" sz="1400" u="sng" dirty="0" err="1">
                          <a:effectLst/>
                        </a:rPr>
                        <a:t>Reticular</a:t>
                      </a:r>
                      <a:r>
                        <a:rPr lang="cs-CZ" sz="1400" u="sng" dirty="0">
                          <a:effectLst/>
                        </a:rPr>
                        <a:t> cell</a:t>
                      </a:r>
                      <a:r>
                        <a:rPr lang="cs-CZ" sz="1400" dirty="0">
                          <a:effectLst/>
                        </a:rPr>
                        <a:t>:</a:t>
                      </a:r>
                    </a:p>
                    <a:p>
                      <a:pPr marL="342900" lvl="0" indent="-342900">
                        <a:buFont typeface="Times" panose="02020603050405020304" pitchFamily="18" charset="0"/>
                        <a:buChar char="-"/>
                        <a:tabLst>
                          <a:tab pos="457200" algn="l"/>
                        </a:tabLst>
                      </a:pPr>
                      <a:r>
                        <a:rPr lang="cs-CZ" sz="1400" dirty="0" err="1">
                          <a:effectLst/>
                        </a:rPr>
                        <a:t>stellate</a:t>
                      </a:r>
                      <a:r>
                        <a:rPr lang="cs-CZ" sz="1400" dirty="0">
                          <a:effectLst/>
                        </a:rPr>
                        <a:t> </a:t>
                      </a:r>
                      <a:r>
                        <a:rPr lang="cs-CZ" sz="1400" dirty="0" err="1">
                          <a:effectLst/>
                        </a:rPr>
                        <a:t>cells</a:t>
                      </a:r>
                      <a:endParaRPr lang="cs-CZ" sz="1400" dirty="0">
                        <a:effectLst/>
                      </a:endParaRPr>
                    </a:p>
                    <a:p>
                      <a:pPr marL="342900" lvl="0" indent="-342900">
                        <a:buFont typeface="Times" panose="02020603050405020304" pitchFamily="18" charset="0"/>
                        <a:buChar char="-"/>
                        <a:tabLst>
                          <a:tab pos="457200" algn="l"/>
                        </a:tabLst>
                      </a:pPr>
                      <a:r>
                        <a:rPr lang="cs-CZ" sz="1400" dirty="0" err="1">
                          <a:effectLst/>
                        </a:rPr>
                        <a:t>production</a:t>
                      </a:r>
                      <a:r>
                        <a:rPr lang="cs-CZ" sz="1400" dirty="0">
                          <a:effectLst/>
                        </a:rPr>
                        <a:t> </a:t>
                      </a:r>
                      <a:r>
                        <a:rPr lang="cs-CZ" sz="1400" dirty="0" err="1">
                          <a:effectLst/>
                        </a:rPr>
                        <a:t>of</a:t>
                      </a:r>
                      <a:r>
                        <a:rPr lang="cs-CZ" sz="1400" dirty="0">
                          <a:effectLst/>
                        </a:rPr>
                        <a:t> </a:t>
                      </a:r>
                      <a:r>
                        <a:rPr lang="cs-CZ" sz="1400" dirty="0" err="1">
                          <a:effectLst/>
                        </a:rPr>
                        <a:t>collagen</a:t>
                      </a:r>
                      <a:r>
                        <a:rPr lang="cs-CZ" sz="1400" dirty="0">
                          <a:effectLst/>
                        </a:rPr>
                        <a:t> III </a:t>
                      </a:r>
                      <a:r>
                        <a:rPr lang="cs-CZ" sz="1400" dirty="0" err="1">
                          <a:effectLst/>
                        </a:rPr>
                        <a:t>of</a:t>
                      </a:r>
                      <a:r>
                        <a:rPr lang="cs-CZ" sz="1400" dirty="0">
                          <a:effectLst/>
                        </a:rPr>
                        <a:t> </a:t>
                      </a:r>
                      <a:r>
                        <a:rPr lang="cs-CZ" sz="1400" dirty="0" err="1">
                          <a:effectLst/>
                        </a:rPr>
                        <a:t>reticular</a:t>
                      </a:r>
                      <a:r>
                        <a:rPr lang="cs-CZ" sz="1400" dirty="0">
                          <a:effectLst/>
                        </a:rPr>
                        <a:t> </a:t>
                      </a:r>
                      <a:r>
                        <a:rPr lang="cs-CZ" sz="1400" dirty="0" err="1">
                          <a:effectLst/>
                        </a:rPr>
                        <a:t>fibres</a:t>
                      </a:r>
                      <a:endParaRPr lang="cs-CZ" sz="1400" dirty="0">
                        <a:effectLst/>
                      </a:endParaRPr>
                    </a:p>
                    <a:p>
                      <a:pPr marL="342900" lvl="0" indent="-342900">
                        <a:buFont typeface="Times" panose="02020603050405020304" pitchFamily="18" charset="0"/>
                        <a:buChar char="-"/>
                        <a:tabLst>
                          <a:tab pos="457200" algn="l"/>
                        </a:tabLst>
                      </a:pPr>
                      <a:r>
                        <a:rPr lang="cs-CZ" sz="1400" dirty="0">
                          <a:effectLst/>
                        </a:rPr>
                        <a:t>EM: </a:t>
                      </a:r>
                      <a:r>
                        <a:rPr lang="cs-CZ" sz="1400" dirty="0" err="1">
                          <a:effectLst/>
                        </a:rPr>
                        <a:t>rER</a:t>
                      </a:r>
                      <a:r>
                        <a:rPr lang="cs-CZ" sz="1400" dirty="0">
                          <a:effectLst/>
                        </a:rPr>
                        <a:t>, GA</a:t>
                      </a:r>
                      <a:endParaRPr lang="cs-CZ" sz="14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cs-CZ"/>
                    </a:p>
                  </a:txBody>
                  <a:tcPr/>
                </a:tc>
                <a:tc>
                  <a:txBody>
                    <a:bodyPr/>
                    <a:lstStyle/>
                    <a:p>
                      <a:pPr algn="ctr"/>
                      <a:endParaRPr lang="cs-CZ"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spcAft>
                          <a:spcPts val="0"/>
                        </a:spcAft>
                      </a:pPr>
                      <a:r>
                        <a:rPr lang="cs-CZ" sz="1200" dirty="0">
                          <a:effectLst/>
                        </a:rPr>
                        <a:t> </a:t>
                      </a:r>
                      <a:endParaRPr lang="cs-CZ" sz="1200" dirty="0">
                        <a:effectLst/>
                        <a:latin typeface="Times New Roman" panose="02020603050405020304" pitchFamily="18" charset="0"/>
                        <a:ea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0001"/>
                  </a:ext>
                </a:extLst>
              </a:tr>
              <a:tr h="887120">
                <a:tc gridSpan="2">
                  <a:txBody>
                    <a:bodyPr/>
                    <a:lstStyle/>
                    <a:p>
                      <a:r>
                        <a:rPr lang="cs-CZ" sz="1400" u="sng" dirty="0">
                          <a:effectLst/>
                        </a:rPr>
                        <a:t>Pigment </a:t>
                      </a:r>
                      <a:r>
                        <a:rPr lang="cs-CZ" sz="1400" u="sng" dirty="0" err="1">
                          <a:effectLst/>
                        </a:rPr>
                        <a:t>cells</a:t>
                      </a:r>
                      <a:r>
                        <a:rPr lang="cs-CZ" sz="1400" dirty="0">
                          <a:effectLst/>
                        </a:rPr>
                        <a:t>: (</a:t>
                      </a:r>
                      <a:r>
                        <a:rPr lang="cs-CZ" sz="1400" dirty="0" err="1">
                          <a:effectLst/>
                        </a:rPr>
                        <a:t>melanocytes</a:t>
                      </a:r>
                      <a:r>
                        <a:rPr lang="cs-CZ" sz="1400" dirty="0">
                          <a:effectLst/>
                        </a:rPr>
                        <a:t>)</a:t>
                      </a:r>
                    </a:p>
                    <a:p>
                      <a:pPr marL="342900" lvl="0" indent="-342900">
                        <a:buFont typeface="Times" panose="02020603050405020304" pitchFamily="18" charset="0"/>
                        <a:buChar char="-"/>
                        <a:tabLst>
                          <a:tab pos="457200" algn="l"/>
                        </a:tabLst>
                      </a:pPr>
                      <a:r>
                        <a:rPr lang="cs-CZ" sz="1400" dirty="0" err="1">
                          <a:effectLst/>
                        </a:rPr>
                        <a:t>production</a:t>
                      </a:r>
                      <a:r>
                        <a:rPr lang="cs-CZ" sz="1400" dirty="0">
                          <a:effectLst/>
                        </a:rPr>
                        <a:t> </a:t>
                      </a:r>
                      <a:r>
                        <a:rPr lang="cs-CZ" sz="1400" dirty="0" err="1">
                          <a:effectLst/>
                        </a:rPr>
                        <a:t>of</a:t>
                      </a:r>
                      <a:r>
                        <a:rPr lang="cs-CZ" sz="1400" dirty="0">
                          <a:effectLst/>
                        </a:rPr>
                        <a:t> pigment melanin</a:t>
                      </a:r>
                    </a:p>
                    <a:p>
                      <a:pPr marL="342900" lvl="0" indent="-342900">
                        <a:buFont typeface="Times" panose="02020603050405020304" pitchFamily="18" charset="0"/>
                        <a:buChar char="-"/>
                        <a:tabLst>
                          <a:tab pos="457200" algn="l"/>
                        </a:tabLst>
                      </a:pPr>
                      <a:r>
                        <a:rPr lang="cs-CZ" sz="1400" dirty="0" err="1">
                          <a:effectLst/>
                        </a:rPr>
                        <a:t>cells</a:t>
                      </a:r>
                      <a:r>
                        <a:rPr lang="cs-CZ" sz="1400" dirty="0">
                          <a:effectLst/>
                        </a:rPr>
                        <a:t> </a:t>
                      </a:r>
                      <a:r>
                        <a:rPr lang="cs-CZ" sz="1400" dirty="0" err="1">
                          <a:effectLst/>
                        </a:rPr>
                        <a:t>originate</a:t>
                      </a:r>
                      <a:r>
                        <a:rPr lang="cs-CZ" sz="1400" dirty="0">
                          <a:effectLst/>
                        </a:rPr>
                        <a:t> </a:t>
                      </a:r>
                      <a:r>
                        <a:rPr lang="cs-CZ" sz="1400" dirty="0" err="1">
                          <a:effectLst/>
                        </a:rPr>
                        <a:t>from</a:t>
                      </a:r>
                      <a:r>
                        <a:rPr lang="cs-CZ" sz="1400" dirty="0">
                          <a:effectLst/>
                        </a:rPr>
                        <a:t> </a:t>
                      </a:r>
                      <a:r>
                        <a:rPr lang="cs-CZ" sz="1400" dirty="0" err="1">
                          <a:effectLst/>
                        </a:rPr>
                        <a:t>neuroectoderm</a:t>
                      </a:r>
                      <a:endParaRPr lang="cs-CZ" sz="14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cs-CZ"/>
                    </a:p>
                  </a:txBody>
                  <a:tcPr/>
                </a:tc>
                <a:tc>
                  <a:txBody>
                    <a:bodyPr/>
                    <a:lstStyle/>
                    <a:p>
                      <a:pPr algn="ctr"/>
                      <a:endParaRPr lang="cs-CZ"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spcAft>
                          <a:spcPts val="0"/>
                        </a:spcAft>
                      </a:pPr>
                      <a:r>
                        <a:rPr lang="cs-CZ" sz="1200" dirty="0">
                          <a:effectLst/>
                        </a:rPr>
                        <a:t> </a:t>
                      </a:r>
                      <a:endParaRPr lang="cs-CZ" sz="1200" dirty="0">
                        <a:effectLst/>
                        <a:latin typeface="Times New Roman" panose="02020603050405020304" pitchFamily="18" charset="0"/>
                        <a:ea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0002"/>
                  </a:ext>
                </a:extLst>
              </a:tr>
              <a:tr h="2296075">
                <a:tc gridSpan="2">
                  <a:txBody>
                    <a:bodyPr/>
                    <a:lstStyle/>
                    <a:p>
                      <a:r>
                        <a:rPr lang="cs-CZ" sz="1400" u="sng" dirty="0" err="1">
                          <a:effectLst/>
                        </a:rPr>
                        <a:t>Adipose</a:t>
                      </a:r>
                      <a:r>
                        <a:rPr lang="cs-CZ" sz="1400" u="sng" dirty="0">
                          <a:effectLst/>
                        </a:rPr>
                        <a:t> (fat) </a:t>
                      </a:r>
                      <a:r>
                        <a:rPr lang="cs-CZ" sz="1400" u="sng" dirty="0" err="1">
                          <a:effectLst/>
                        </a:rPr>
                        <a:t>cells</a:t>
                      </a:r>
                      <a:r>
                        <a:rPr lang="cs-CZ" sz="1400" u="sng" dirty="0">
                          <a:effectLst/>
                        </a:rPr>
                        <a:t>:</a:t>
                      </a:r>
                      <a:endParaRPr lang="cs-CZ" sz="1400" dirty="0">
                        <a:effectLst/>
                      </a:endParaRPr>
                    </a:p>
                    <a:p>
                      <a:r>
                        <a:rPr lang="cs-CZ" sz="1400" dirty="0" err="1">
                          <a:effectLst/>
                        </a:rPr>
                        <a:t>Also</a:t>
                      </a:r>
                      <a:r>
                        <a:rPr lang="cs-CZ" sz="1400" dirty="0">
                          <a:effectLst/>
                        </a:rPr>
                        <a:t> </a:t>
                      </a:r>
                      <a:r>
                        <a:rPr lang="cs-CZ" sz="1400" dirty="0" err="1">
                          <a:effectLst/>
                        </a:rPr>
                        <a:t>called</a:t>
                      </a:r>
                      <a:r>
                        <a:rPr lang="cs-CZ" sz="1400" dirty="0">
                          <a:effectLst/>
                        </a:rPr>
                        <a:t> </a:t>
                      </a:r>
                      <a:r>
                        <a:rPr lang="cs-CZ" sz="1400" dirty="0" err="1">
                          <a:effectLst/>
                        </a:rPr>
                        <a:t>adipocytes</a:t>
                      </a:r>
                      <a:r>
                        <a:rPr lang="cs-CZ" sz="1400" dirty="0">
                          <a:effectLst/>
                        </a:rPr>
                        <a:t>, these </a:t>
                      </a:r>
                      <a:r>
                        <a:rPr lang="cs-CZ" sz="1400" dirty="0" err="1">
                          <a:effectLst/>
                        </a:rPr>
                        <a:t>cells</a:t>
                      </a:r>
                      <a:r>
                        <a:rPr lang="cs-CZ" sz="1400" dirty="0">
                          <a:effectLst/>
                        </a:rPr>
                        <a:t> are </a:t>
                      </a:r>
                      <a:r>
                        <a:rPr lang="cs-CZ" sz="1400" dirty="0" err="1">
                          <a:effectLst/>
                        </a:rPr>
                        <a:t>specialized</a:t>
                      </a:r>
                      <a:r>
                        <a:rPr lang="cs-CZ" sz="1400" dirty="0">
                          <a:effectLst/>
                        </a:rPr>
                        <a:t> to </a:t>
                      </a:r>
                      <a:r>
                        <a:rPr lang="cs-CZ" sz="1400" dirty="0" err="1">
                          <a:effectLst/>
                        </a:rPr>
                        <a:t>store</a:t>
                      </a:r>
                      <a:r>
                        <a:rPr lang="cs-CZ" sz="1400" dirty="0">
                          <a:effectLst/>
                        </a:rPr>
                        <a:t> </a:t>
                      </a:r>
                      <a:r>
                        <a:rPr lang="cs-CZ" sz="1400" dirty="0" err="1">
                          <a:effectLst/>
                        </a:rPr>
                        <a:t>neutral</a:t>
                      </a:r>
                      <a:r>
                        <a:rPr lang="cs-CZ" sz="1400" dirty="0">
                          <a:effectLst/>
                        </a:rPr>
                        <a:t> fat.</a:t>
                      </a:r>
                    </a:p>
                    <a:p>
                      <a:r>
                        <a:rPr lang="cs-CZ" sz="1400" dirty="0" err="1">
                          <a:effectLst/>
                        </a:rPr>
                        <a:t>White</a:t>
                      </a:r>
                      <a:r>
                        <a:rPr lang="cs-CZ" sz="1400" dirty="0">
                          <a:effectLst/>
                        </a:rPr>
                        <a:t> fat – </a:t>
                      </a:r>
                      <a:r>
                        <a:rPr lang="cs-CZ" sz="1400" dirty="0" err="1">
                          <a:effectLst/>
                        </a:rPr>
                        <a:t>univacuolar</a:t>
                      </a:r>
                      <a:r>
                        <a:rPr lang="cs-CZ" sz="1400" dirty="0">
                          <a:effectLst/>
                        </a:rPr>
                        <a:t> </a:t>
                      </a:r>
                      <a:r>
                        <a:rPr lang="cs-CZ" sz="1400" dirty="0" err="1">
                          <a:effectLst/>
                        </a:rPr>
                        <a:t>cells</a:t>
                      </a:r>
                      <a:r>
                        <a:rPr lang="cs-CZ" sz="1400" dirty="0">
                          <a:effectLst/>
                        </a:rPr>
                        <a:t> (</a:t>
                      </a:r>
                      <a:r>
                        <a:rPr lang="cs-CZ" sz="1400" dirty="0" err="1">
                          <a:effectLst/>
                        </a:rPr>
                        <a:t>one</a:t>
                      </a:r>
                      <a:r>
                        <a:rPr lang="cs-CZ" sz="1400" dirty="0">
                          <a:effectLst/>
                        </a:rPr>
                        <a:t> </a:t>
                      </a:r>
                      <a:r>
                        <a:rPr lang="cs-CZ" sz="1400" dirty="0" err="1">
                          <a:effectLst/>
                        </a:rPr>
                        <a:t>large</a:t>
                      </a:r>
                      <a:r>
                        <a:rPr lang="cs-CZ" sz="1400" dirty="0">
                          <a:effectLst/>
                        </a:rPr>
                        <a:t> lipid </a:t>
                      </a:r>
                      <a:r>
                        <a:rPr lang="cs-CZ" sz="1400" dirty="0" err="1">
                          <a:effectLst/>
                        </a:rPr>
                        <a:t>droplet</a:t>
                      </a:r>
                      <a:r>
                        <a:rPr lang="cs-CZ" sz="1400" dirty="0">
                          <a:effectLst/>
                        </a:rPr>
                        <a:t>)</a:t>
                      </a:r>
                    </a:p>
                    <a:p>
                      <a:r>
                        <a:rPr lang="cs-CZ" sz="1400" dirty="0">
                          <a:effectLst/>
                        </a:rPr>
                        <a:t>Brown fat – </a:t>
                      </a:r>
                      <a:r>
                        <a:rPr lang="cs-CZ" sz="1400" dirty="0" err="1">
                          <a:effectLst/>
                        </a:rPr>
                        <a:t>multivacuolar</a:t>
                      </a:r>
                      <a:r>
                        <a:rPr lang="cs-CZ" sz="1400" dirty="0">
                          <a:effectLst/>
                        </a:rPr>
                        <a:t> </a:t>
                      </a:r>
                      <a:r>
                        <a:rPr lang="cs-CZ" sz="1400" dirty="0" err="1">
                          <a:effectLst/>
                        </a:rPr>
                        <a:t>cells</a:t>
                      </a:r>
                      <a:r>
                        <a:rPr lang="cs-CZ" sz="1400" dirty="0">
                          <a:effectLst/>
                        </a:rPr>
                        <a:t> ( </a:t>
                      </a:r>
                      <a:r>
                        <a:rPr lang="cs-CZ" sz="1400" dirty="0" err="1">
                          <a:effectLst/>
                        </a:rPr>
                        <a:t>several</a:t>
                      </a:r>
                      <a:r>
                        <a:rPr lang="cs-CZ" sz="1400" dirty="0">
                          <a:effectLst/>
                        </a:rPr>
                        <a:t> </a:t>
                      </a:r>
                      <a:r>
                        <a:rPr lang="cs-CZ" sz="1400" dirty="0" err="1">
                          <a:effectLst/>
                        </a:rPr>
                        <a:t>small</a:t>
                      </a:r>
                      <a:r>
                        <a:rPr lang="cs-CZ" sz="1400" dirty="0">
                          <a:effectLst/>
                        </a:rPr>
                        <a:t> lipid </a:t>
                      </a:r>
                      <a:r>
                        <a:rPr lang="cs-CZ" sz="1400" dirty="0" err="1">
                          <a:effectLst/>
                        </a:rPr>
                        <a:t>droplets</a:t>
                      </a:r>
                      <a:r>
                        <a:rPr lang="cs-CZ" sz="1400" dirty="0">
                          <a:effectLst/>
                        </a:rPr>
                        <a:t>)</a:t>
                      </a:r>
                    </a:p>
                    <a:p>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cs-CZ"/>
                    </a:p>
                  </a:txBody>
                  <a:tcPr/>
                </a:tc>
                <a:tc>
                  <a:txBody>
                    <a:bodyPr/>
                    <a:lstStyle/>
                    <a:p>
                      <a:pPr algn="ctr"/>
                      <a:endParaRPr lang="cs-CZ"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spcAft>
                          <a:spcPts val="0"/>
                        </a:spcAft>
                      </a:pPr>
                      <a:r>
                        <a:rPr lang="cs-CZ" sz="1200" dirty="0">
                          <a:effectLst/>
                        </a:rPr>
                        <a:t> </a:t>
                      </a:r>
                      <a:endParaRPr lang="cs-CZ" sz="1200" dirty="0">
                        <a:effectLst/>
                        <a:latin typeface="Times New Roman" panose="02020603050405020304" pitchFamily="18" charset="0"/>
                        <a:ea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0003"/>
                  </a:ext>
                </a:extLst>
              </a:tr>
            </a:tbl>
          </a:graphicData>
        </a:graphic>
      </p:graphicFrame>
      <p:pic>
        <p:nvPicPr>
          <p:cNvPr id="4100" name="Picture 4" descr="Schema Fibroblast"/>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869139" y="140272"/>
            <a:ext cx="3658747" cy="186816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http://www.bioeng.auckland.ac.nz/images/database/cells/fibroblast2.gif"/>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116567" y="2232274"/>
            <a:ext cx="2118327" cy="153505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cn81301.com/en/pic/cibao%20.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6022912" y="3466070"/>
            <a:ext cx="22860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descr="http://www.sportsci.org/encyc/adipose/Image1.gif"/>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8739345" y="4857045"/>
            <a:ext cx="2609850"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09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3723226713"/>
              </p:ext>
            </p:extLst>
          </p:nvPr>
        </p:nvGraphicFramePr>
        <p:xfrm>
          <a:off x="680196" y="532753"/>
          <a:ext cx="4114226" cy="6032804"/>
        </p:xfrm>
        <a:graphic>
          <a:graphicData uri="http://schemas.openxmlformats.org/drawingml/2006/table">
            <a:tbl>
              <a:tblPr firstRow="1" firstCol="1" lastRow="1" lastCol="1" bandRow="1" bandCol="1">
                <a:tableStyleId>{5C22544A-7EE6-4342-B048-85BDC9FD1C3A}</a:tableStyleId>
              </a:tblPr>
              <a:tblGrid>
                <a:gridCol w="4114226">
                  <a:extLst>
                    <a:ext uri="{9D8B030D-6E8A-4147-A177-3AD203B41FA5}">
                      <a16:colId xmlns:a16="http://schemas.microsoft.com/office/drawing/2014/main" val="20000"/>
                    </a:ext>
                  </a:extLst>
                </a:gridCol>
              </a:tblGrid>
              <a:tr h="1662099">
                <a:tc>
                  <a:txBody>
                    <a:bodyPr/>
                    <a:lstStyle/>
                    <a:p>
                      <a:r>
                        <a:rPr lang="cs-CZ" sz="1400" u="sng" dirty="0" err="1">
                          <a:effectLst/>
                        </a:rPr>
                        <a:t>Histiocytes</a:t>
                      </a:r>
                      <a:r>
                        <a:rPr lang="cs-CZ" sz="1400" dirty="0">
                          <a:effectLst/>
                        </a:rPr>
                        <a:t>: </a:t>
                      </a:r>
                      <a:endParaRPr lang="cs-CZ" sz="1000" dirty="0">
                        <a:effectLst/>
                      </a:endParaRPr>
                    </a:p>
                    <a:p>
                      <a:r>
                        <a:rPr lang="cs-CZ" sz="1000" dirty="0">
                          <a:effectLst/>
                        </a:rPr>
                        <a:t>are </a:t>
                      </a:r>
                      <a:r>
                        <a:rPr lang="cs-CZ" sz="1000" dirty="0" err="1">
                          <a:effectLst/>
                        </a:rPr>
                        <a:t>phagocytic</a:t>
                      </a:r>
                      <a:r>
                        <a:rPr lang="cs-CZ" sz="1000" dirty="0">
                          <a:effectLst/>
                        </a:rPr>
                        <a:t> </a:t>
                      </a:r>
                      <a:r>
                        <a:rPr lang="cs-CZ" sz="1000" dirty="0" err="1">
                          <a:effectLst/>
                        </a:rPr>
                        <a:t>cells</a:t>
                      </a:r>
                      <a:r>
                        <a:rPr lang="cs-CZ" sz="1000" dirty="0">
                          <a:effectLst/>
                        </a:rPr>
                        <a:t> (</a:t>
                      </a:r>
                      <a:r>
                        <a:rPr lang="cs-CZ" sz="1000" dirty="0" err="1">
                          <a:effectLst/>
                        </a:rPr>
                        <a:t>fixed</a:t>
                      </a:r>
                      <a:r>
                        <a:rPr lang="cs-CZ" sz="1000" dirty="0">
                          <a:effectLst/>
                        </a:rPr>
                        <a:t> </a:t>
                      </a:r>
                      <a:r>
                        <a:rPr lang="cs-CZ" sz="1000" dirty="0" err="1">
                          <a:effectLst/>
                        </a:rPr>
                        <a:t>macrophages</a:t>
                      </a:r>
                      <a:r>
                        <a:rPr lang="cs-CZ" sz="1000" dirty="0">
                          <a:effectLst/>
                        </a:rPr>
                        <a:t>), </a:t>
                      </a:r>
                      <a:r>
                        <a:rPr lang="cs-CZ" sz="1000" dirty="0" err="1">
                          <a:effectLst/>
                        </a:rPr>
                        <a:t>after</a:t>
                      </a:r>
                      <a:r>
                        <a:rPr lang="cs-CZ" sz="1000" dirty="0">
                          <a:effectLst/>
                        </a:rPr>
                        <a:t> </a:t>
                      </a:r>
                      <a:r>
                        <a:rPr lang="cs-CZ" sz="1000" dirty="0" err="1">
                          <a:effectLst/>
                        </a:rPr>
                        <a:t>activation</a:t>
                      </a:r>
                      <a:r>
                        <a:rPr lang="cs-CZ" sz="1000" dirty="0">
                          <a:effectLst/>
                        </a:rPr>
                        <a:t> </a:t>
                      </a:r>
                      <a:r>
                        <a:rPr lang="cs-CZ" sz="1000" dirty="0" err="1">
                          <a:effectLst/>
                        </a:rPr>
                        <a:t>transform</a:t>
                      </a:r>
                      <a:r>
                        <a:rPr lang="cs-CZ" sz="1000" dirty="0">
                          <a:effectLst/>
                        </a:rPr>
                        <a:t> </a:t>
                      </a:r>
                      <a:r>
                        <a:rPr lang="cs-CZ" sz="1000" dirty="0" err="1">
                          <a:effectLst/>
                        </a:rPr>
                        <a:t>into</a:t>
                      </a:r>
                      <a:r>
                        <a:rPr lang="cs-CZ" sz="1000" dirty="0">
                          <a:effectLst/>
                        </a:rPr>
                        <a:t> </a:t>
                      </a:r>
                      <a:r>
                        <a:rPr lang="cs-CZ" sz="1000" dirty="0" err="1">
                          <a:effectLst/>
                        </a:rPr>
                        <a:t>migrating</a:t>
                      </a:r>
                      <a:r>
                        <a:rPr lang="cs-CZ" sz="1000" dirty="0">
                          <a:effectLst/>
                        </a:rPr>
                        <a:t> </a:t>
                      </a:r>
                      <a:r>
                        <a:rPr lang="cs-CZ" sz="1000" dirty="0" err="1">
                          <a:effectLst/>
                        </a:rPr>
                        <a:t>form</a:t>
                      </a:r>
                      <a:r>
                        <a:rPr lang="cs-CZ" sz="1000" dirty="0">
                          <a:effectLst/>
                        </a:rPr>
                        <a:t> – free </a:t>
                      </a:r>
                      <a:r>
                        <a:rPr lang="cs-CZ" sz="1000" dirty="0" err="1">
                          <a:effectLst/>
                        </a:rPr>
                        <a:t>macrophages</a:t>
                      </a:r>
                      <a:endParaRPr lang="cs-CZ" sz="1000" dirty="0">
                        <a:effectLst/>
                      </a:endParaRPr>
                    </a:p>
                    <a:p>
                      <a:r>
                        <a:rPr lang="cs-CZ" sz="1000" dirty="0">
                          <a:effectLst/>
                        </a:rPr>
                        <a:t>(</a:t>
                      </a:r>
                      <a:r>
                        <a:rPr lang="cs-CZ" sz="1000" dirty="0" err="1">
                          <a:effectLst/>
                        </a:rPr>
                        <a:t>detection</a:t>
                      </a:r>
                      <a:r>
                        <a:rPr lang="cs-CZ" sz="1000" dirty="0">
                          <a:effectLst/>
                        </a:rPr>
                        <a:t> </a:t>
                      </a:r>
                      <a:r>
                        <a:rPr lang="cs-CZ" sz="1000" dirty="0" err="1">
                          <a:effectLst/>
                        </a:rPr>
                        <a:t>of</a:t>
                      </a:r>
                      <a:r>
                        <a:rPr lang="cs-CZ" sz="1000" dirty="0">
                          <a:effectLst/>
                        </a:rPr>
                        <a:t> </a:t>
                      </a:r>
                      <a:r>
                        <a:rPr lang="cs-CZ" sz="1000" dirty="0" err="1">
                          <a:effectLst/>
                        </a:rPr>
                        <a:t>macrophages</a:t>
                      </a:r>
                      <a:r>
                        <a:rPr lang="cs-CZ" sz="1000" dirty="0">
                          <a:effectLst/>
                        </a:rPr>
                        <a:t> </a:t>
                      </a:r>
                      <a:r>
                        <a:rPr lang="cs-CZ" sz="1000" dirty="0" err="1">
                          <a:effectLst/>
                        </a:rPr>
                        <a:t>phagocyting</a:t>
                      </a:r>
                      <a:r>
                        <a:rPr lang="cs-CZ" sz="1000" dirty="0">
                          <a:effectLst/>
                        </a:rPr>
                        <a:t> </a:t>
                      </a:r>
                      <a:r>
                        <a:rPr lang="cs-CZ" sz="1000" dirty="0" err="1">
                          <a:effectLst/>
                        </a:rPr>
                        <a:t>some</a:t>
                      </a:r>
                      <a:r>
                        <a:rPr lang="cs-CZ" sz="1000" dirty="0">
                          <a:effectLst/>
                        </a:rPr>
                        <a:t> </a:t>
                      </a:r>
                      <a:r>
                        <a:rPr lang="cs-CZ" sz="1000" dirty="0" err="1">
                          <a:effectLst/>
                        </a:rPr>
                        <a:t>dye</a:t>
                      </a:r>
                      <a:r>
                        <a:rPr lang="cs-CZ" sz="1000" dirty="0">
                          <a:effectLst/>
                          <a:sym typeface="Wingdings 3" panose="05040102010807070707" pitchFamily="18" charset="2"/>
                        </a:rPr>
                        <a:t></a:t>
                      </a:r>
                      <a:r>
                        <a:rPr lang="cs-CZ" sz="1000" dirty="0">
                          <a:effectLst/>
                        </a:rPr>
                        <a:t>)</a:t>
                      </a:r>
                      <a:endParaRPr lang="cs-CZ"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093013">
                <a:tc>
                  <a:txBody>
                    <a:bodyPr/>
                    <a:lstStyle/>
                    <a:p>
                      <a:r>
                        <a:rPr lang="cs-CZ" sz="1400" u="sng" dirty="0">
                          <a:effectLst/>
                        </a:rPr>
                        <a:t>Mast </a:t>
                      </a:r>
                      <a:r>
                        <a:rPr lang="cs-CZ" sz="1400" u="sng" dirty="0" err="1">
                          <a:effectLst/>
                        </a:rPr>
                        <a:t>cells</a:t>
                      </a:r>
                      <a:r>
                        <a:rPr lang="cs-CZ" sz="1400" dirty="0">
                          <a:effectLst/>
                        </a:rPr>
                        <a:t>: </a:t>
                      </a:r>
                      <a:endParaRPr lang="cs-CZ" sz="1000" dirty="0">
                        <a:effectLst/>
                      </a:endParaRPr>
                    </a:p>
                    <a:p>
                      <a:r>
                        <a:rPr lang="cs-CZ" sz="1000" dirty="0" err="1">
                          <a:effectLst/>
                        </a:rPr>
                        <a:t>with</a:t>
                      </a:r>
                      <a:r>
                        <a:rPr lang="cs-CZ" sz="1000" dirty="0">
                          <a:effectLst/>
                        </a:rPr>
                        <a:t> </a:t>
                      </a:r>
                      <a:r>
                        <a:rPr lang="cs-CZ" sz="1000" dirty="0" err="1">
                          <a:effectLst/>
                        </a:rPr>
                        <a:t>granules</a:t>
                      </a:r>
                      <a:r>
                        <a:rPr lang="cs-CZ" sz="1000" dirty="0">
                          <a:effectLst/>
                        </a:rPr>
                        <a:t> </a:t>
                      </a:r>
                      <a:r>
                        <a:rPr lang="cs-CZ" sz="1000" dirty="0" err="1">
                          <a:effectLst/>
                        </a:rPr>
                        <a:t>containing</a:t>
                      </a:r>
                      <a:r>
                        <a:rPr lang="cs-CZ" sz="1000" dirty="0">
                          <a:effectLst/>
                        </a:rPr>
                        <a:t> histamine, heparin and </a:t>
                      </a:r>
                      <a:r>
                        <a:rPr lang="cs-CZ" sz="1000" dirty="0" err="1">
                          <a:effectLst/>
                        </a:rPr>
                        <a:t>anaphylactic</a:t>
                      </a:r>
                      <a:r>
                        <a:rPr lang="cs-CZ" sz="1000" dirty="0">
                          <a:effectLst/>
                        </a:rPr>
                        <a:t> </a:t>
                      </a:r>
                      <a:r>
                        <a:rPr lang="cs-CZ" sz="1000" dirty="0" err="1">
                          <a:effectLst/>
                        </a:rPr>
                        <a:t>factors</a:t>
                      </a:r>
                      <a:r>
                        <a:rPr lang="cs-CZ" sz="1000" dirty="0">
                          <a:effectLst/>
                        </a:rPr>
                        <a:t>. </a:t>
                      </a:r>
                      <a:r>
                        <a:rPr lang="cs-CZ" sz="1000" dirty="0" err="1">
                          <a:effectLst/>
                        </a:rPr>
                        <a:t>When</a:t>
                      </a:r>
                      <a:r>
                        <a:rPr lang="cs-CZ" sz="1000" dirty="0">
                          <a:effectLst/>
                        </a:rPr>
                        <a:t> </a:t>
                      </a:r>
                      <a:r>
                        <a:rPr lang="cs-CZ" sz="1000" dirty="0" err="1">
                          <a:effectLst/>
                        </a:rPr>
                        <a:t>released</a:t>
                      </a:r>
                      <a:r>
                        <a:rPr lang="cs-CZ" sz="1000" dirty="0">
                          <a:effectLst/>
                        </a:rPr>
                        <a:t> in response to </a:t>
                      </a:r>
                      <a:r>
                        <a:rPr lang="cs-CZ" sz="1000" dirty="0" err="1">
                          <a:effectLst/>
                        </a:rPr>
                        <a:t>an</a:t>
                      </a:r>
                      <a:r>
                        <a:rPr lang="cs-CZ" sz="1000" dirty="0">
                          <a:effectLst/>
                        </a:rPr>
                        <a:t> antigen, </a:t>
                      </a:r>
                      <a:r>
                        <a:rPr lang="cs-CZ" sz="1000" dirty="0" err="1">
                          <a:effectLst/>
                        </a:rPr>
                        <a:t>they</a:t>
                      </a:r>
                      <a:r>
                        <a:rPr lang="cs-CZ" sz="1000" dirty="0">
                          <a:effectLst/>
                        </a:rPr>
                        <a:t> cause hypersensitivity </a:t>
                      </a:r>
                      <a:r>
                        <a:rPr lang="cs-CZ" sz="1000" dirty="0" err="1">
                          <a:effectLst/>
                        </a:rPr>
                        <a:t>reactions</a:t>
                      </a:r>
                      <a:r>
                        <a:rPr lang="cs-CZ" sz="1000" dirty="0">
                          <a:effectLst/>
                        </a:rPr>
                        <a:t>, </a:t>
                      </a:r>
                      <a:r>
                        <a:rPr lang="cs-CZ" sz="1000" dirty="0" err="1">
                          <a:effectLst/>
                        </a:rPr>
                        <a:t>allergy</a:t>
                      </a:r>
                      <a:r>
                        <a:rPr lang="cs-CZ" sz="1000" dirty="0">
                          <a:effectLst/>
                        </a:rPr>
                        <a:t> and </a:t>
                      </a:r>
                      <a:r>
                        <a:rPr lang="cs-CZ" sz="1000" dirty="0" err="1">
                          <a:effectLst/>
                        </a:rPr>
                        <a:t>anaphylaxis</a:t>
                      </a:r>
                      <a:r>
                        <a:rPr lang="cs-CZ" sz="1000" dirty="0">
                          <a:effectLst/>
                        </a:rPr>
                        <a:t>. </a:t>
                      </a:r>
                    </a:p>
                    <a:p>
                      <a:r>
                        <a:rPr lang="cs-CZ" sz="1400" u="none" strike="noStrike" dirty="0">
                          <a:effectLst/>
                        </a:rPr>
                        <a:t> </a:t>
                      </a:r>
                      <a:endParaRPr lang="cs-CZ"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277692">
                <a:tc>
                  <a:txBody>
                    <a:bodyPr/>
                    <a:lstStyle/>
                    <a:p>
                      <a:r>
                        <a:rPr lang="cs-CZ" sz="1400" u="sng" dirty="0">
                          <a:effectLst/>
                        </a:rPr>
                        <a:t>Plasma cell:</a:t>
                      </a:r>
                      <a:endParaRPr lang="cs-CZ" sz="1000" dirty="0">
                        <a:effectLst/>
                      </a:endParaRPr>
                    </a:p>
                    <a:p>
                      <a:r>
                        <a:rPr lang="cs-CZ" sz="1000" dirty="0" err="1">
                          <a:effectLst/>
                        </a:rPr>
                        <a:t>with</a:t>
                      </a:r>
                      <a:r>
                        <a:rPr lang="cs-CZ" sz="1000" dirty="0">
                          <a:effectLst/>
                        </a:rPr>
                        <a:t> </a:t>
                      </a:r>
                      <a:r>
                        <a:rPr lang="cs-CZ" sz="1000" dirty="0" err="1">
                          <a:effectLst/>
                        </a:rPr>
                        <a:t>voluminous</a:t>
                      </a:r>
                      <a:r>
                        <a:rPr lang="cs-CZ" sz="1000" dirty="0">
                          <a:effectLst/>
                        </a:rPr>
                        <a:t> </a:t>
                      </a:r>
                      <a:r>
                        <a:rPr lang="cs-CZ" sz="1000" dirty="0" err="1">
                          <a:effectLst/>
                        </a:rPr>
                        <a:t>cytoplasm</a:t>
                      </a:r>
                      <a:r>
                        <a:rPr lang="cs-CZ" sz="1000" dirty="0">
                          <a:effectLst/>
                        </a:rPr>
                        <a:t> and </a:t>
                      </a:r>
                      <a:r>
                        <a:rPr lang="cs-CZ" sz="1000" dirty="0" err="1">
                          <a:effectLst/>
                        </a:rPr>
                        <a:t>typical</a:t>
                      </a:r>
                      <a:r>
                        <a:rPr lang="cs-CZ" sz="1000" dirty="0">
                          <a:effectLst/>
                        </a:rPr>
                        <a:t> </a:t>
                      </a:r>
                      <a:r>
                        <a:rPr lang="cs-CZ" sz="1000" dirty="0" err="1">
                          <a:effectLst/>
                        </a:rPr>
                        <a:t>appearance</a:t>
                      </a:r>
                      <a:r>
                        <a:rPr lang="cs-CZ" sz="1000" dirty="0">
                          <a:effectLst/>
                        </a:rPr>
                        <a:t> </a:t>
                      </a:r>
                      <a:r>
                        <a:rPr lang="cs-CZ" sz="1000" dirty="0" err="1">
                          <a:effectLst/>
                        </a:rPr>
                        <a:t>of</a:t>
                      </a:r>
                      <a:r>
                        <a:rPr lang="cs-CZ" sz="1000" dirty="0">
                          <a:effectLst/>
                        </a:rPr>
                        <a:t> </a:t>
                      </a:r>
                      <a:r>
                        <a:rPr lang="cs-CZ" sz="1000" dirty="0" err="1">
                          <a:effectLst/>
                        </a:rPr>
                        <a:t>nucleus</a:t>
                      </a:r>
                      <a:r>
                        <a:rPr lang="cs-CZ" sz="1000" dirty="0">
                          <a:effectLst/>
                        </a:rPr>
                        <a:t> („</a:t>
                      </a:r>
                      <a:r>
                        <a:rPr lang="cs-CZ" sz="1000" dirty="0" err="1">
                          <a:effectLst/>
                        </a:rPr>
                        <a:t>clock</a:t>
                      </a:r>
                      <a:r>
                        <a:rPr lang="cs-CZ" sz="1000" dirty="0">
                          <a:effectLst/>
                        </a:rPr>
                        <a:t>“). Plasma </a:t>
                      </a:r>
                      <a:r>
                        <a:rPr lang="cs-CZ" sz="1000" dirty="0" err="1">
                          <a:effectLst/>
                        </a:rPr>
                        <a:t>cells</a:t>
                      </a:r>
                      <a:r>
                        <a:rPr lang="cs-CZ" sz="1000" dirty="0">
                          <a:effectLst/>
                        </a:rPr>
                        <a:t> are </a:t>
                      </a:r>
                      <a:r>
                        <a:rPr lang="cs-CZ" sz="1000" dirty="0" err="1">
                          <a:effectLst/>
                        </a:rPr>
                        <a:t>derived</a:t>
                      </a:r>
                      <a:r>
                        <a:rPr lang="cs-CZ" sz="1000" dirty="0">
                          <a:effectLst/>
                        </a:rPr>
                        <a:t> </a:t>
                      </a:r>
                      <a:r>
                        <a:rPr lang="cs-CZ" sz="1000" dirty="0" err="1">
                          <a:effectLst/>
                        </a:rPr>
                        <a:t>from</a:t>
                      </a:r>
                      <a:r>
                        <a:rPr lang="cs-CZ" sz="1000" dirty="0">
                          <a:effectLst/>
                        </a:rPr>
                        <a:t> B-</a:t>
                      </a:r>
                      <a:r>
                        <a:rPr lang="cs-CZ" sz="1000" dirty="0" err="1">
                          <a:effectLst/>
                        </a:rPr>
                        <a:t>lymphocytes</a:t>
                      </a:r>
                      <a:r>
                        <a:rPr lang="cs-CZ" sz="1000" dirty="0">
                          <a:effectLst/>
                        </a:rPr>
                        <a:t> and </a:t>
                      </a:r>
                      <a:r>
                        <a:rPr lang="cs-CZ" sz="1000" dirty="0" err="1">
                          <a:effectLst/>
                        </a:rPr>
                        <a:t>produce</a:t>
                      </a:r>
                      <a:r>
                        <a:rPr lang="cs-CZ" sz="1000" dirty="0">
                          <a:effectLst/>
                        </a:rPr>
                        <a:t> </a:t>
                      </a:r>
                      <a:r>
                        <a:rPr lang="cs-CZ" sz="1000" dirty="0" err="1">
                          <a:effectLst/>
                        </a:rPr>
                        <a:t>antibodies</a:t>
                      </a:r>
                      <a:r>
                        <a:rPr lang="cs-CZ" sz="1000" dirty="0">
                          <a:effectLst/>
                        </a:rPr>
                        <a:t> </a:t>
                      </a:r>
                      <a:r>
                        <a:rPr lang="cs-CZ" sz="1000" dirty="0" err="1">
                          <a:effectLst/>
                        </a:rPr>
                        <a:t>against</a:t>
                      </a:r>
                      <a:r>
                        <a:rPr lang="cs-CZ" sz="1000" dirty="0">
                          <a:effectLst/>
                        </a:rPr>
                        <a:t> a </a:t>
                      </a:r>
                      <a:r>
                        <a:rPr lang="cs-CZ" sz="1000" dirty="0" err="1">
                          <a:effectLst/>
                        </a:rPr>
                        <a:t>specific</a:t>
                      </a:r>
                      <a:r>
                        <a:rPr lang="cs-CZ" sz="1000" dirty="0">
                          <a:effectLst/>
                        </a:rPr>
                        <a:t> antigen. </a:t>
                      </a:r>
                      <a:r>
                        <a:rPr lang="cs-CZ" sz="1000" dirty="0" err="1">
                          <a:effectLst/>
                        </a:rPr>
                        <a:t>They</a:t>
                      </a:r>
                      <a:r>
                        <a:rPr lang="cs-CZ" sz="1000" dirty="0">
                          <a:effectLst/>
                        </a:rPr>
                        <a:t> </a:t>
                      </a:r>
                      <a:r>
                        <a:rPr lang="cs-CZ" sz="1000" dirty="0" err="1">
                          <a:effectLst/>
                        </a:rPr>
                        <a:t>have</a:t>
                      </a:r>
                      <a:r>
                        <a:rPr lang="cs-CZ" sz="1000" dirty="0">
                          <a:effectLst/>
                        </a:rPr>
                        <a:t> a limited </a:t>
                      </a:r>
                      <a:r>
                        <a:rPr lang="cs-CZ" sz="1000" dirty="0" err="1">
                          <a:effectLst/>
                        </a:rPr>
                        <a:t>migratory</a:t>
                      </a:r>
                      <a:r>
                        <a:rPr lang="cs-CZ" sz="1000" dirty="0">
                          <a:effectLst/>
                        </a:rPr>
                        <a:t> </a:t>
                      </a:r>
                      <a:r>
                        <a:rPr lang="cs-CZ" sz="1000" dirty="0" err="1">
                          <a:effectLst/>
                        </a:rPr>
                        <a:t>ability</a:t>
                      </a:r>
                      <a:r>
                        <a:rPr lang="cs-CZ" sz="1000" dirty="0">
                          <a:effectLst/>
                        </a:rPr>
                        <a:t> and a </a:t>
                      </a:r>
                      <a:r>
                        <a:rPr lang="cs-CZ" sz="1000" dirty="0" err="1">
                          <a:effectLst/>
                        </a:rPr>
                        <a:t>short</a:t>
                      </a:r>
                      <a:r>
                        <a:rPr lang="cs-CZ" sz="1000" dirty="0">
                          <a:effectLst/>
                        </a:rPr>
                        <a:t> </a:t>
                      </a:r>
                      <a:r>
                        <a:rPr lang="cs-CZ" sz="1000" dirty="0" err="1">
                          <a:effectLst/>
                        </a:rPr>
                        <a:t>life</a:t>
                      </a:r>
                      <a:r>
                        <a:rPr lang="cs-CZ" sz="1000" dirty="0">
                          <a:effectLst/>
                        </a:rPr>
                        <a:t>.</a:t>
                      </a:r>
                    </a:p>
                    <a:p>
                      <a:r>
                        <a:rPr lang="cs-CZ" sz="1000" dirty="0">
                          <a:effectLst/>
                        </a:rPr>
                        <a:t> </a:t>
                      </a:r>
                      <a:endParaRPr lang="cs-CZ"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pic>
        <p:nvPicPr>
          <p:cNvPr id="3073" name="Picture 1"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1510" y="416656"/>
            <a:ext cx="2057400" cy="177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22602o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5737" y="2375521"/>
            <a:ext cx="2413173" cy="202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plasma_cel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808" y="4510861"/>
            <a:ext cx="2204102" cy="205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500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1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949"/>
            <a:ext cx="5486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5498969" y="914503"/>
            <a:ext cx="6096000" cy="5663089"/>
          </a:xfrm>
          <a:prstGeom prst="rect">
            <a:avLst/>
          </a:prstGeom>
        </p:spPr>
        <p:txBody>
          <a:bodyPr>
            <a:spAutoFit/>
          </a:bodyPr>
          <a:lstStyle/>
          <a:p>
            <a:r>
              <a:rPr lang="cs-CZ" sz="2000" u="sng" dirty="0" err="1">
                <a:ea typeface="Times New Roman" panose="02020603050405020304" pitchFamily="18" charset="0"/>
                <a:cs typeface="Times New Roman" panose="02020603050405020304" pitchFamily="18" charset="0"/>
              </a:rPr>
              <a:t>Wandering</a:t>
            </a:r>
            <a:r>
              <a:rPr lang="cs-CZ" sz="2000" u="sng" dirty="0">
                <a:ea typeface="Times New Roman" panose="02020603050405020304" pitchFamily="18" charset="0"/>
                <a:cs typeface="Times New Roman" panose="02020603050405020304" pitchFamily="18" charset="0"/>
              </a:rPr>
              <a:t> </a:t>
            </a:r>
            <a:r>
              <a:rPr lang="cs-CZ" sz="2000" u="sng" dirty="0" err="1">
                <a:ea typeface="Times New Roman" panose="02020603050405020304" pitchFamily="18" charset="0"/>
                <a:cs typeface="Times New Roman" panose="02020603050405020304" pitchFamily="18" charset="0"/>
              </a:rPr>
              <a:t>cells</a:t>
            </a:r>
            <a:r>
              <a:rPr lang="cs-CZ" sz="2000" u="sng" dirty="0">
                <a:ea typeface="Times New Roman" panose="02020603050405020304" pitchFamily="18" charset="0"/>
                <a:cs typeface="Times New Roman" panose="02020603050405020304" pitchFamily="18" charset="0"/>
              </a:rPr>
              <a:t>: </a:t>
            </a:r>
          </a:p>
          <a:p>
            <a:r>
              <a:rPr lang="cs-CZ" sz="2000" b="1" u="sng" dirty="0" err="1">
                <a:ea typeface="Times New Roman" panose="02020603050405020304" pitchFamily="18" charset="0"/>
                <a:cs typeface="Times New Roman" panose="02020603050405020304" pitchFamily="18" charset="0"/>
              </a:rPr>
              <a:t>Neutrophils</a:t>
            </a:r>
            <a:r>
              <a:rPr lang="cs-CZ" sz="2000"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white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blood</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cells</a:t>
            </a:r>
            <a:r>
              <a:rPr lang="cs-CZ" dirty="0">
                <a:ea typeface="Times New Roman" panose="02020603050405020304" pitchFamily="18" charset="0"/>
                <a:cs typeface="Times New Roman" panose="02020603050405020304" pitchFamily="18" charset="0"/>
              </a:rPr>
              <a:t> - </a:t>
            </a:r>
            <a:r>
              <a:rPr lang="cs-CZ" dirty="0" err="1">
                <a:ea typeface="Times New Roman" panose="02020603050405020304" pitchFamily="18" charset="0"/>
                <a:cs typeface="Times New Roman" panose="02020603050405020304" pitchFamily="18" charset="0"/>
              </a:rPr>
              <a:t>phagocytes</a:t>
            </a:r>
            <a:r>
              <a:rPr lang="cs-CZ" dirty="0">
                <a:ea typeface="Times New Roman" panose="02020603050405020304" pitchFamily="18" charset="0"/>
                <a:cs typeface="Times New Roman" panose="02020603050405020304" pitchFamily="18" charset="0"/>
              </a:rPr>
              <a:t> in </a:t>
            </a:r>
            <a:r>
              <a:rPr lang="cs-CZ" dirty="0" err="1">
                <a:ea typeface="Times New Roman" panose="02020603050405020304" pitchFamily="18" charset="0"/>
                <a:cs typeface="Times New Roman" panose="02020603050405020304" pitchFamily="18" charset="0"/>
              </a:rPr>
              <a:t>the</a:t>
            </a:r>
            <a:r>
              <a:rPr lang="cs-CZ" dirty="0">
                <a:ea typeface="Times New Roman" panose="02020603050405020304" pitchFamily="18" charset="0"/>
                <a:cs typeface="Times New Roman" panose="02020603050405020304" pitchFamily="18" charset="0"/>
              </a:rPr>
              <a:t> early </a:t>
            </a:r>
            <a:r>
              <a:rPr lang="cs-CZ" dirty="0" err="1">
                <a:ea typeface="Times New Roman" panose="02020603050405020304" pitchFamily="18" charset="0"/>
                <a:cs typeface="Times New Roman" panose="02020603050405020304" pitchFamily="18" charset="0"/>
              </a:rPr>
              <a:t>stages</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of</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acute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inflammation</a:t>
            </a:r>
            <a:r>
              <a:rPr lang="cs-CZ" sz="2000" dirty="0">
                <a:ea typeface="Times New Roman" panose="02020603050405020304" pitchFamily="18" charset="0"/>
                <a:cs typeface="Times New Roman" panose="02020603050405020304" pitchFamily="18" charset="0"/>
              </a:rPr>
              <a:t>. </a:t>
            </a:r>
            <a:endParaRPr lang="cs-CZ" dirty="0">
              <a:ea typeface="Times New Roman" panose="02020603050405020304" pitchFamily="18" charset="0"/>
            </a:endParaRPr>
          </a:p>
          <a:p>
            <a:r>
              <a:rPr lang="cs-CZ" sz="2000" b="1" u="sng" dirty="0" err="1">
                <a:ea typeface="Times New Roman" panose="02020603050405020304" pitchFamily="18" charset="0"/>
                <a:cs typeface="Times New Roman" panose="02020603050405020304" pitchFamily="18" charset="0"/>
              </a:rPr>
              <a:t>Eosinophils</a:t>
            </a:r>
            <a:r>
              <a:rPr lang="cs-CZ" sz="2000"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white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blood</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cells</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that</a:t>
            </a:r>
            <a:r>
              <a:rPr lang="cs-CZ" dirty="0">
                <a:ea typeface="Times New Roman" panose="02020603050405020304" pitchFamily="18" charset="0"/>
                <a:cs typeface="Times New Roman" panose="02020603050405020304" pitchFamily="18" charset="0"/>
              </a:rPr>
              <a:t> -  in </a:t>
            </a:r>
            <a:r>
              <a:rPr lang="cs-CZ" dirty="0" err="1">
                <a:ea typeface="Times New Roman" panose="02020603050405020304" pitchFamily="18" charset="0"/>
                <a:cs typeface="Times New Roman" panose="02020603050405020304" pitchFamily="18" charset="0"/>
              </a:rPr>
              <a:t>the</a:t>
            </a:r>
            <a:r>
              <a:rPr lang="cs-CZ" dirty="0">
                <a:ea typeface="Times New Roman" panose="02020603050405020304" pitchFamily="18" charset="0"/>
                <a:cs typeface="Times New Roman" panose="02020603050405020304" pitchFamily="18" charset="0"/>
              </a:rPr>
              <a:t> lamina propria </a:t>
            </a:r>
            <a:r>
              <a:rPr lang="cs-CZ" dirty="0" err="1">
                <a:ea typeface="Times New Roman" panose="02020603050405020304" pitchFamily="18" charset="0"/>
                <a:cs typeface="Times New Roman" panose="02020603050405020304" pitchFamily="18" charset="0"/>
              </a:rPr>
              <a:t>of</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the</a:t>
            </a:r>
            <a:r>
              <a:rPr lang="cs-CZ" dirty="0">
                <a:ea typeface="Times New Roman" panose="02020603050405020304" pitchFamily="18" charset="0"/>
                <a:cs typeface="Times New Roman" panose="02020603050405020304" pitchFamily="18" charset="0"/>
              </a:rPr>
              <a:t> GI </a:t>
            </a:r>
            <a:r>
              <a:rPr lang="cs-CZ" dirty="0" err="1">
                <a:ea typeface="Times New Roman" panose="02020603050405020304" pitchFamily="18" charset="0"/>
                <a:cs typeface="Times New Roman" panose="02020603050405020304" pitchFamily="18" charset="0"/>
              </a:rPr>
              <a:t>tract</a:t>
            </a:r>
            <a:r>
              <a:rPr lang="cs-CZ" dirty="0">
                <a:ea typeface="Times New Roman" panose="02020603050405020304" pitchFamily="18" charset="0"/>
                <a:cs typeface="Times New Roman" panose="02020603050405020304" pitchFamily="18" charset="0"/>
              </a:rPr>
              <a:t>, and </a:t>
            </a:r>
            <a:r>
              <a:rPr lang="cs-CZ" dirty="0" err="1">
                <a:ea typeface="Times New Roman" panose="02020603050405020304" pitchFamily="18" charset="0"/>
                <a:cs typeface="Times New Roman" panose="02020603050405020304" pitchFamily="18" charset="0"/>
              </a:rPr>
              <a:t>at</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sites</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of</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allergic</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reaction</a:t>
            </a:r>
            <a:r>
              <a:rPr lang="cs-CZ" dirty="0">
                <a:ea typeface="Times New Roman" panose="02020603050405020304" pitchFamily="18" charset="0"/>
                <a:cs typeface="Times New Roman" panose="02020603050405020304" pitchFamily="18" charset="0"/>
              </a:rPr>
              <a:t> and </a:t>
            </a:r>
            <a:r>
              <a:rPr lang="cs-CZ" dirty="0" err="1">
                <a:ea typeface="Times New Roman" panose="02020603050405020304" pitchFamily="18" charset="0"/>
                <a:cs typeface="Times New Roman" panose="02020603050405020304" pitchFamily="18" charset="0"/>
              </a:rPr>
              <a:t>parasitic</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infection</a:t>
            </a:r>
            <a:r>
              <a:rPr lang="cs-CZ" dirty="0">
                <a:ea typeface="Times New Roman" panose="02020603050405020304" pitchFamily="18" charset="0"/>
                <a:cs typeface="Times New Roman" panose="02020603050405020304" pitchFamily="18" charset="0"/>
              </a:rPr>
              <a:t>.</a:t>
            </a:r>
            <a:r>
              <a:rPr lang="cs-CZ" sz="2000" dirty="0">
                <a:ea typeface="Times New Roman" panose="02020603050405020304" pitchFamily="18" charset="0"/>
                <a:cs typeface="Times New Roman" panose="02020603050405020304" pitchFamily="18" charset="0"/>
              </a:rPr>
              <a:t> </a:t>
            </a:r>
            <a:endParaRPr lang="cs-CZ" dirty="0">
              <a:ea typeface="Times New Roman" panose="02020603050405020304" pitchFamily="18" charset="0"/>
            </a:endParaRPr>
          </a:p>
          <a:p>
            <a:r>
              <a:rPr lang="cs-CZ" sz="2000" b="1" u="sng" dirty="0" err="1">
                <a:ea typeface="Times New Roman" panose="02020603050405020304" pitchFamily="18" charset="0"/>
                <a:cs typeface="Times New Roman" panose="02020603050405020304" pitchFamily="18" charset="0"/>
              </a:rPr>
              <a:t>Basophils</a:t>
            </a:r>
            <a:r>
              <a:rPr lang="cs-CZ" sz="2000"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white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blood</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cells</a:t>
            </a:r>
            <a:r>
              <a:rPr lang="cs-CZ" dirty="0">
                <a:ea typeface="Times New Roman" panose="02020603050405020304" pitchFamily="18" charset="0"/>
                <a:cs typeface="Times New Roman" panose="02020603050405020304" pitchFamily="18" charset="0"/>
              </a:rPr>
              <a:t> - </a:t>
            </a:r>
            <a:r>
              <a:rPr lang="cs-CZ" dirty="0" err="1">
                <a:ea typeface="Times New Roman" panose="02020603050405020304" pitchFamily="18" charset="0"/>
                <a:cs typeface="Times New Roman" panose="02020603050405020304" pitchFamily="18" charset="0"/>
              </a:rPr>
              <a:t>similar</a:t>
            </a:r>
            <a:r>
              <a:rPr lang="cs-CZ" dirty="0">
                <a:ea typeface="Times New Roman" panose="02020603050405020304" pitchFamily="18" charset="0"/>
                <a:cs typeface="Times New Roman" panose="02020603050405020304" pitchFamily="18" charset="0"/>
              </a:rPr>
              <a:t> to mast </a:t>
            </a:r>
            <a:r>
              <a:rPr lang="cs-CZ" dirty="0" err="1">
                <a:ea typeface="Times New Roman" panose="02020603050405020304" pitchFamily="18" charset="0"/>
                <a:cs typeface="Times New Roman" panose="02020603050405020304" pitchFamily="18" charset="0"/>
              </a:rPr>
              <a:t>cells</a:t>
            </a:r>
            <a:r>
              <a:rPr lang="cs-CZ" dirty="0">
                <a:ea typeface="Times New Roman" panose="02020603050405020304" pitchFamily="18" charset="0"/>
                <a:cs typeface="Times New Roman" panose="02020603050405020304" pitchFamily="18" charset="0"/>
              </a:rPr>
              <a:t> in </a:t>
            </a:r>
            <a:r>
              <a:rPr lang="cs-CZ" dirty="0" err="1">
                <a:ea typeface="Times New Roman" panose="02020603050405020304" pitchFamily="18" charset="0"/>
                <a:cs typeface="Times New Roman" panose="02020603050405020304" pitchFamily="18" charset="0"/>
              </a:rPr>
              <a:t>having</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vasoactive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agents</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released</a:t>
            </a:r>
            <a:r>
              <a:rPr lang="cs-CZ" dirty="0">
                <a:ea typeface="Times New Roman" panose="02020603050405020304" pitchFamily="18" charset="0"/>
                <a:cs typeface="Times New Roman" panose="02020603050405020304" pitchFamily="18" charset="0"/>
              </a:rPr>
              <a:t> in response to </a:t>
            </a:r>
            <a:r>
              <a:rPr lang="cs-CZ" dirty="0" err="1">
                <a:ea typeface="Times New Roman" panose="02020603050405020304" pitchFamily="18" charset="0"/>
                <a:cs typeface="Times New Roman" panose="02020603050405020304" pitchFamily="18" charset="0"/>
              </a:rPr>
              <a:t>an</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allergen</a:t>
            </a:r>
            <a:r>
              <a:rPr lang="cs-CZ" dirty="0">
                <a:ea typeface="Times New Roman" panose="02020603050405020304" pitchFamily="18" charset="0"/>
                <a:cs typeface="Times New Roman" panose="02020603050405020304" pitchFamily="18" charset="0"/>
              </a:rPr>
              <a:t>.</a:t>
            </a:r>
            <a:endParaRPr lang="cs-CZ" dirty="0">
              <a:ea typeface="Times New Roman" panose="02020603050405020304" pitchFamily="18" charset="0"/>
            </a:endParaRPr>
          </a:p>
          <a:p>
            <a:r>
              <a:rPr lang="cs-CZ" sz="2000" b="1" u="sng" dirty="0" err="1">
                <a:ea typeface="Times New Roman" panose="02020603050405020304" pitchFamily="18" charset="0"/>
                <a:cs typeface="Times New Roman" panose="02020603050405020304" pitchFamily="18" charset="0"/>
              </a:rPr>
              <a:t>Lymphocytes</a:t>
            </a:r>
            <a:r>
              <a:rPr lang="cs-CZ" sz="2000"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cells</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responsible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for</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immune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responses</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that</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circulate</a:t>
            </a:r>
            <a:r>
              <a:rPr lang="cs-CZ" dirty="0">
                <a:ea typeface="Times New Roman" panose="02020603050405020304" pitchFamily="18" charset="0"/>
                <a:cs typeface="Times New Roman" panose="02020603050405020304" pitchFamily="18" charset="0"/>
              </a:rPr>
              <a:t> in </a:t>
            </a:r>
            <a:r>
              <a:rPr lang="cs-CZ" dirty="0" err="1">
                <a:ea typeface="Times New Roman" panose="02020603050405020304" pitchFamily="18" charset="0"/>
                <a:cs typeface="Times New Roman" panose="02020603050405020304" pitchFamily="18" charset="0"/>
              </a:rPr>
              <a:t>the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blood</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Normally</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only</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small</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numbers</a:t>
            </a:r>
            <a:r>
              <a:rPr lang="cs-CZ" dirty="0">
                <a:ea typeface="Times New Roman" panose="02020603050405020304" pitchFamily="18" charset="0"/>
                <a:cs typeface="Times New Roman" panose="02020603050405020304" pitchFamily="18" charset="0"/>
              </a:rPr>
              <a:t> are </a:t>
            </a:r>
            <a:r>
              <a:rPr lang="cs-CZ" dirty="0" err="1">
                <a:ea typeface="Times New Roman" panose="02020603050405020304" pitchFamily="18" charset="0"/>
                <a:cs typeface="Times New Roman" panose="02020603050405020304" pitchFamily="18" charset="0"/>
              </a:rPr>
              <a:t>found</a:t>
            </a:r>
            <a:r>
              <a:rPr lang="cs-CZ" dirty="0">
                <a:ea typeface="Times New Roman" panose="02020603050405020304" pitchFamily="18" charset="0"/>
                <a:cs typeface="Times New Roman" panose="02020603050405020304" pitchFamily="18" charset="0"/>
              </a:rPr>
              <a:t> in </a:t>
            </a:r>
            <a:r>
              <a:rPr lang="cs-CZ" dirty="0" err="1">
                <a:ea typeface="Times New Roman" panose="02020603050405020304" pitchFamily="18" charset="0"/>
                <a:cs typeface="Times New Roman" panose="02020603050405020304" pitchFamily="18" charset="0"/>
              </a:rPr>
              <a:t>the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CTs</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throughout</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the</a:t>
            </a:r>
            <a:r>
              <a:rPr lang="cs-CZ" dirty="0">
                <a:ea typeface="Times New Roman" panose="02020603050405020304" pitchFamily="18" charset="0"/>
                <a:cs typeface="Times New Roman" panose="02020603050405020304" pitchFamily="18" charset="0"/>
              </a:rPr>
              <a:t> body. </a:t>
            </a:r>
            <a:r>
              <a:rPr lang="cs-CZ" dirty="0" err="1">
                <a:ea typeface="Times New Roman" panose="02020603050405020304" pitchFamily="18" charset="0"/>
                <a:cs typeface="Times New Roman" panose="02020603050405020304" pitchFamily="18" charset="0"/>
              </a:rPr>
              <a:t>The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number</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increases</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dramatically</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at</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certain</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sites</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of</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tissue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inflammation</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They</a:t>
            </a:r>
            <a:r>
              <a:rPr lang="cs-CZ" dirty="0">
                <a:ea typeface="Times New Roman" panose="02020603050405020304" pitchFamily="18" charset="0"/>
                <a:cs typeface="Times New Roman" panose="02020603050405020304" pitchFamily="18" charset="0"/>
              </a:rPr>
              <a:t> are </a:t>
            </a:r>
            <a:r>
              <a:rPr lang="cs-CZ" dirty="0" err="1">
                <a:ea typeface="Times New Roman" panose="02020603050405020304" pitchFamily="18" charset="0"/>
                <a:cs typeface="Times New Roman" panose="02020603050405020304" pitchFamily="18" charset="0"/>
              </a:rPr>
              <a:t>also</a:t>
            </a:r>
            <a:r>
              <a:rPr lang="cs-CZ" dirty="0">
                <a:ea typeface="Times New Roman" panose="02020603050405020304" pitchFamily="18" charset="0"/>
                <a:cs typeface="Times New Roman" panose="02020603050405020304" pitchFamily="18" charset="0"/>
              </a:rPr>
              <a:t> very </a:t>
            </a:r>
            <a:r>
              <a:rPr lang="cs-CZ" dirty="0" err="1">
                <a:ea typeface="Times New Roman" panose="02020603050405020304" pitchFamily="18" charset="0"/>
                <a:cs typeface="Times New Roman" panose="02020603050405020304" pitchFamily="18" charset="0"/>
              </a:rPr>
              <a:t>numerous</a:t>
            </a:r>
            <a:r>
              <a:rPr lang="cs-CZ" dirty="0">
                <a:ea typeface="Times New Roman" panose="02020603050405020304" pitchFamily="18" charset="0"/>
                <a:cs typeface="Times New Roman" panose="02020603050405020304" pitchFamily="18" charset="0"/>
              </a:rPr>
              <a:t> in </a:t>
            </a:r>
            <a:r>
              <a:rPr lang="cs-CZ" dirty="0" err="1">
                <a:ea typeface="Times New Roman" panose="02020603050405020304" pitchFamily="18" charset="0"/>
                <a:cs typeface="Times New Roman" panose="02020603050405020304" pitchFamily="18" charset="0"/>
              </a:rPr>
              <a:t>the</a:t>
            </a:r>
            <a:r>
              <a:rPr lang="cs-CZ" dirty="0">
                <a:ea typeface="Times New Roman" panose="02020603050405020304" pitchFamily="18" charset="0"/>
                <a:cs typeface="Times New Roman" panose="02020603050405020304" pitchFamily="18" charset="0"/>
              </a:rPr>
              <a:t> </a:t>
            </a:r>
            <a:r>
              <a:rPr lang="cs-CZ" b="1" dirty="0">
                <a:ea typeface="Times New Roman" panose="02020603050405020304" pitchFamily="18" charset="0"/>
                <a:cs typeface="Times New Roman" panose="02020603050405020304" pitchFamily="18" charset="0"/>
              </a:rPr>
              <a:t>lamina propria</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of</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the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respiratory</a:t>
            </a:r>
            <a:r>
              <a:rPr lang="cs-CZ" dirty="0">
                <a:ea typeface="Times New Roman" panose="02020603050405020304" pitchFamily="18" charset="0"/>
                <a:cs typeface="Times New Roman" panose="02020603050405020304" pitchFamily="18" charset="0"/>
              </a:rPr>
              <a:t> and </a:t>
            </a:r>
            <a:r>
              <a:rPr lang="cs-CZ" dirty="0" err="1">
                <a:ea typeface="Times New Roman" panose="02020603050405020304" pitchFamily="18" charset="0"/>
                <a:cs typeface="Times New Roman" panose="02020603050405020304" pitchFamily="18" charset="0"/>
              </a:rPr>
              <a:t>gastrointestinal</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tracts</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where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they</a:t>
            </a:r>
            <a:r>
              <a:rPr lang="cs-CZ" dirty="0">
                <a:ea typeface="Times New Roman" panose="02020603050405020304" pitchFamily="18" charset="0"/>
                <a:cs typeface="Times New Roman" panose="02020603050405020304" pitchFamily="18" charset="0"/>
              </a:rPr>
              <a:t> are </a:t>
            </a:r>
            <a:r>
              <a:rPr lang="cs-CZ" dirty="0" err="1">
                <a:ea typeface="Times New Roman" panose="02020603050405020304" pitchFamily="18" charset="0"/>
                <a:cs typeface="Times New Roman" panose="02020603050405020304" pitchFamily="18" charset="0"/>
              </a:rPr>
              <a:t>involved</a:t>
            </a:r>
            <a:r>
              <a:rPr lang="cs-CZ" dirty="0">
                <a:ea typeface="Times New Roman" panose="02020603050405020304" pitchFamily="18" charset="0"/>
                <a:cs typeface="Times New Roman" panose="02020603050405020304" pitchFamily="18" charset="0"/>
              </a:rPr>
              <a:t> in </a:t>
            </a:r>
            <a:r>
              <a:rPr lang="cs-CZ" dirty="0" err="1">
                <a:ea typeface="Times New Roman" panose="02020603050405020304" pitchFamily="18" charset="0"/>
                <a:cs typeface="Times New Roman" panose="02020603050405020304" pitchFamily="18" charset="0"/>
              </a:rPr>
              <a:t>immunosurveillance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The</a:t>
            </a:r>
            <a:r>
              <a:rPr lang="cs-CZ" dirty="0">
                <a:ea typeface="Times New Roman" panose="02020603050405020304" pitchFamily="18" charset="0"/>
                <a:cs typeface="Times New Roman" panose="02020603050405020304" pitchFamily="18" charset="0"/>
              </a:rPr>
              <a:t> lamina propria </a:t>
            </a:r>
            <a:r>
              <a:rPr lang="cs-CZ" dirty="0" err="1">
                <a:ea typeface="Times New Roman" panose="02020603050405020304" pitchFamily="18" charset="0"/>
                <a:cs typeface="Times New Roman" panose="02020603050405020304" pitchFamily="18" charset="0"/>
              </a:rPr>
              <a:t>is</a:t>
            </a:r>
            <a:r>
              <a:rPr lang="cs-CZ" dirty="0">
                <a:ea typeface="Times New Roman" panose="02020603050405020304" pitchFamily="18" charset="0"/>
                <a:cs typeface="Times New Roman" panose="02020603050405020304" pitchFamily="18" charset="0"/>
              </a:rPr>
              <a:t> a </a:t>
            </a:r>
            <a:r>
              <a:rPr lang="cs-CZ" dirty="0" err="1">
                <a:ea typeface="Times New Roman" panose="02020603050405020304" pitchFamily="18" charset="0"/>
                <a:cs typeface="Times New Roman" panose="02020603050405020304" pitchFamily="18" charset="0"/>
              </a:rPr>
              <a:t>layer</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of</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loose</a:t>
            </a:r>
            <a:r>
              <a:rPr lang="cs-CZ" dirty="0">
                <a:ea typeface="Times New Roman" panose="02020603050405020304" pitchFamily="18" charset="0"/>
                <a:cs typeface="Times New Roman" panose="02020603050405020304" pitchFamily="18" charset="0"/>
              </a:rPr>
              <a:t> CT </a:t>
            </a:r>
            <a:r>
              <a:rPr lang="cs-CZ" dirty="0" err="1">
                <a:ea typeface="Times New Roman" panose="02020603050405020304" pitchFamily="18" charset="0"/>
                <a:cs typeface="Times New Roman" panose="02020603050405020304" pitchFamily="18" charset="0"/>
              </a:rPr>
              <a:t>lying</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immediately</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beneath</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the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epithelium</a:t>
            </a:r>
            <a:r>
              <a:rPr lang="cs-CZ" dirty="0">
                <a:ea typeface="Times New Roman" panose="02020603050405020304" pitchFamily="18" charset="0"/>
                <a:cs typeface="Times New Roman" panose="02020603050405020304" pitchFamily="18" charset="0"/>
              </a:rPr>
              <a:t>.</a:t>
            </a:r>
            <a:r>
              <a:rPr lang="cs-CZ" sz="2000" dirty="0">
                <a:ea typeface="Times New Roman" panose="02020603050405020304" pitchFamily="18" charset="0"/>
                <a:cs typeface="Times New Roman" panose="02020603050405020304" pitchFamily="18" charset="0"/>
              </a:rPr>
              <a:t> </a:t>
            </a:r>
            <a:endParaRPr lang="cs-CZ" dirty="0">
              <a:ea typeface="Times New Roman" panose="02020603050405020304" pitchFamily="18" charset="0"/>
            </a:endParaRPr>
          </a:p>
          <a:p>
            <a:r>
              <a:rPr lang="cs-CZ" sz="2000" b="1" u="sng" dirty="0" err="1">
                <a:ea typeface="Times New Roman" panose="02020603050405020304" pitchFamily="18" charset="0"/>
                <a:cs typeface="Times New Roman" panose="02020603050405020304" pitchFamily="18" charset="0"/>
              </a:rPr>
              <a:t>Monocytes</a:t>
            </a:r>
            <a:r>
              <a:rPr lang="cs-CZ" sz="2000"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white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blood</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cells</a:t>
            </a:r>
            <a:r>
              <a:rPr lang="cs-CZ">
                <a:ea typeface="Times New Roman" panose="02020603050405020304" pitchFamily="18" charset="0"/>
                <a:cs typeface="Times New Roman" panose="02020603050405020304" pitchFamily="18" charset="0"/>
              </a:rPr>
              <a:t> - </a:t>
            </a:r>
            <a:r>
              <a:rPr lang="cs-CZ" dirty="0" err="1">
                <a:ea typeface="Times New Roman" panose="02020603050405020304" pitchFamily="18" charset="0"/>
                <a:cs typeface="Times New Roman" panose="02020603050405020304" pitchFamily="18" charset="0"/>
              </a:rPr>
              <a:t>will</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give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rise</a:t>
            </a:r>
            <a:r>
              <a:rPr lang="cs-CZ" dirty="0">
                <a:ea typeface="Times New Roman" panose="02020603050405020304" pitchFamily="18" charset="0"/>
                <a:cs typeface="Times New Roman" panose="02020603050405020304" pitchFamily="18" charset="0"/>
              </a:rPr>
              <a:t> to </a:t>
            </a:r>
            <a:r>
              <a:rPr lang="cs-CZ" dirty="0" err="1">
                <a:ea typeface="Times New Roman" panose="02020603050405020304" pitchFamily="18" charset="0"/>
                <a:cs typeface="Times New Roman" panose="02020603050405020304" pitchFamily="18" charset="0"/>
              </a:rPr>
              <a:t>all</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the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phagocytes</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of</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the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mononuclear</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phagocytic</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system</a:t>
            </a:r>
            <a:r>
              <a:rPr lang="cs-CZ" dirty="0">
                <a:ea typeface="Times New Roman" panose="02020603050405020304" pitchFamily="18" charset="0"/>
                <a:cs typeface="Times New Roman" panose="02020603050405020304" pitchFamily="18" charset="0"/>
              </a:rPr>
              <a:t>. </a:t>
            </a:r>
            <a:endParaRPr lang="cs-CZ" dirty="0">
              <a:ea typeface="Times New Roman" panose="02020603050405020304" pitchFamily="18" charset="0"/>
            </a:endParaRPr>
          </a:p>
          <a:p>
            <a:r>
              <a:rPr lang="cs-CZ" sz="2000" dirty="0">
                <a:latin typeface="Times" panose="02020603050405020304" pitchFamily="18" charset="0"/>
                <a:ea typeface="Times New Roman" panose="02020603050405020304" pitchFamily="18" charset="0"/>
                <a:cs typeface="Times New Roman" panose="02020603050405020304" pitchFamily="18" charset="0"/>
              </a:rPr>
              <a:t> </a:t>
            </a:r>
            <a:endParaRPr lang="cs-CZ"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0006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646489" y="44451"/>
            <a:ext cx="4465637" cy="530225"/>
          </a:xfrm>
        </p:spPr>
        <p:txBody>
          <a:bodyPr/>
          <a:lstStyle/>
          <a:p>
            <a:pPr eaLnBrk="1" hangingPunct="1"/>
            <a:r>
              <a:rPr lang="en-US" altLang="cs-CZ" sz="2400">
                <a:solidFill>
                  <a:srgbClr val="002060"/>
                </a:solidFill>
              </a:rPr>
              <a:t>Fibroblast + c</a:t>
            </a:r>
            <a:r>
              <a:rPr lang="en-US" altLang="cs-CZ" sz="2400"/>
              <a:t>ollagen fib</a:t>
            </a:r>
            <a:r>
              <a:rPr lang="cs-CZ" altLang="cs-CZ" sz="2400"/>
              <a:t>rils</a:t>
            </a:r>
            <a:endParaRPr lang="en-US" altLang="cs-CZ" sz="2400"/>
          </a:p>
        </p:txBody>
      </p:sp>
      <p:pic>
        <p:nvPicPr>
          <p:cNvPr id="19459"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617538"/>
            <a:ext cx="89281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69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620713"/>
            <a:ext cx="8967788"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ovéPole 3"/>
          <p:cNvSpPr txBox="1">
            <a:spLocks noChangeArrowheads="1"/>
          </p:cNvSpPr>
          <p:nvPr/>
        </p:nvSpPr>
        <p:spPr bwMode="auto">
          <a:xfrm>
            <a:off x="3505200" y="115888"/>
            <a:ext cx="4967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2400"/>
              <a:t>Fibroblast – synthetically active cell</a:t>
            </a:r>
          </a:p>
        </p:txBody>
      </p:sp>
      <p:sp>
        <p:nvSpPr>
          <p:cNvPr id="21508" name="TextovéPole 4"/>
          <p:cNvSpPr txBox="1">
            <a:spLocks noChangeArrowheads="1"/>
          </p:cNvSpPr>
          <p:nvPr/>
        </p:nvSpPr>
        <p:spPr bwMode="auto">
          <a:xfrm>
            <a:off x="6600826" y="1484314"/>
            <a:ext cx="574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b="1">
                <a:solidFill>
                  <a:srgbClr val="FF0000"/>
                </a:solidFill>
              </a:rPr>
              <a:t>GA</a:t>
            </a:r>
          </a:p>
        </p:txBody>
      </p:sp>
      <p:sp>
        <p:nvSpPr>
          <p:cNvPr id="21509" name="TextovéPole 5"/>
          <p:cNvSpPr txBox="1">
            <a:spLocks noChangeArrowheads="1"/>
          </p:cNvSpPr>
          <p:nvPr/>
        </p:nvSpPr>
        <p:spPr bwMode="auto">
          <a:xfrm>
            <a:off x="5375276" y="3644900"/>
            <a:ext cx="720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b="1">
                <a:solidFill>
                  <a:srgbClr val="FF0000"/>
                </a:solidFill>
              </a:rPr>
              <a:t>GER</a:t>
            </a:r>
          </a:p>
        </p:txBody>
      </p:sp>
      <p:sp>
        <p:nvSpPr>
          <p:cNvPr id="21510" name="TextovéPole 6"/>
          <p:cNvSpPr txBox="1">
            <a:spLocks noChangeArrowheads="1"/>
          </p:cNvSpPr>
          <p:nvPr/>
        </p:nvSpPr>
        <p:spPr bwMode="auto">
          <a:xfrm>
            <a:off x="9191626" y="5508625"/>
            <a:ext cx="720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b="1">
                <a:solidFill>
                  <a:srgbClr val="FF0000"/>
                </a:solidFill>
              </a:rPr>
              <a:t>CMF</a:t>
            </a:r>
          </a:p>
        </p:txBody>
      </p:sp>
    </p:spTree>
    <p:extLst>
      <p:ext uri="{BB962C8B-B14F-4D97-AF65-F5344CB8AC3E}">
        <p14:creationId xmlns:p14="http://schemas.microsoft.com/office/powerpoint/2010/main" val="1301063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HP_img6-1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52514"/>
            <a:ext cx="7723188"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Grp="1" noChangeArrowheads="1"/>
          </p:cNvSpPr>
          <p:nvPr>
            <p:ph type="title"/>
          </p:nvPr>
        </p:nvSpPr>
        <p:spPr>
          <a:xfrm>
            <a:off x="2063751" y="620714"/>
            <a:ext cx="4475163" cy="504825"/>
          </a:xfrm>
        </p:spPr>
        <p:txBody>
          <a:bodyPr/>
          <a:lstStyle/>
          <a:p>
            <a:pPr algn="ctr" eaLnBrk="1" hangingPunct="1"/>
            <a:r>
              <a:rPr lang="cs-CZ" altLang="cs-CZ" sz="2800"/>
              <a:t>Pigment cells </a:t>
            </a:r>
          </a:p>
        </p:txBody>
      </p:sp>
      <p:sp>
        <p:nvSpPr>
          <p:cNvPr id="23556" name="Line 11"/>
          <p:cNvSpPr>
            <a:spLocks noChangeShapeType="1"/>
          </p:cNvSpPr>
          <p:nvPr/>
        </p:nvSpPr>
        <p:spPr bwMode="auto">
          <a:xfrm flipH="1">
            <a:off x="2927351" y="3810001"/>
            <a:ext cx="288925" cy="3603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23557" name="Obráze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9600" y="260350"/>
            <a:ext cx="3475038"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ovéPole 3"/>
          <p:cNvSpPr txBox="1">
            <a:spLocks noChangeArrowheads="1"/>
          </p:cNvSpPr>
          <p:nvPr/>
        </p:nvSpPr>
        <p:spPr bwMode="auto">
          <a:xfrm>
            <a:off x="8391525" y="3735389"/>
            <a:ext cx="16652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a:t>melanosomes</a:t>
            </a:r>
          </a:p>
        </p:txBody>
      </p:sp>
      <p:cxnSp>
        <p:nvCxnSpPr>
          <p:cNvPr id="6" name="Přímá spojnice se šipkou 5"/>
          <p:cNvCxnSpPr/>
          <p:nvPr/>
        </p:nvCxnSpPr>
        <p:spPr>
          <a:xfrm flipH="1" flipV="1">
            <a:off x="8543925" y="2636838"/>
            <a:ext cx="522288" cy="12128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flipV="1">
            <a:off x="9066214" y="3357564"/>
            <a:ext cx="134937" cy="4921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383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9"/>
          <p:cNvSpPr>
            <a:spLocks noGrp="1" noChangeArrowheads="1"/>
          </p:cNvSpPr>
          <p:nvPr>
            <p:ph type="title"/>
          </p:nvPr>
        </p:nvSpPr>
        <p:spPr>
          <a:xfrm>
            <a:off x="2354264" y="150813"/>
            <a:ext cx="2301875" cy="576262"/>
          </a:xfrm>
          <a:solidFill>
            <a:schemeClr val="bg1"/>
          </a:solidFill>
        </p:spPr>
        <p:txBody>
          <a:bodyPr/>
          <a:lstStyle/>
          <a:p>
            <a:pPr eaLnBrk="1" hangingPunct="1"/>
            <a:r>
              <a:rPr lang="cs-CZ" altLang="cs-CZ" sz="2800"/>
              <a:t>Plasma cell</a:t>
            </a:r>
          </a:p>
        </p:txBody>
      </p:sp>
      <p:pic>
        <p:nvPicPr>
          <p:cNvPr id="27651"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4326" y="833438"/>
            <a:ext cx="9013825"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ovéPole 4"/>
          <p:cNvSpPr txBox="1">
            <a:spLocks noChangeArrowheads="1"/>
          </p:cNvSpPr>
          <p:nvPr/>
        </p:nvSpPr>
        <p:spPr bwMode="auto">
          <a:xfrm>
            <a:off x="2351088" y="4149725"/>
            <a:ext cx="792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b="1">
                <a:solidFill>
                  <a:srgbClr val="FF0000"/>
                </a:solidFill>
              </a:rPr>
              <a:t>GER</a:t>
            </a:r>
          </a:p>
        </p:txBody>
      </p:sp>
      <p:cxnSp>
        <p:nvCxnSpPr>
          <p:cNvPr id="7" name="Přímá spojnice se šipkou 6"/>
          <p:cNvCxnSpPr>
            <a:stCxn id="27652" idx="0"/>
          </p:cNvCxnSpPr>
          <p:nvPr/>
        </p:nvCxnSpPr>
        <p:spPr>
          <a:xfrm flipV="1">
            <a:off x="2747964" y="1916113"/>
            <a:ext cx="574675" cy="22336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V="1">
            <a:off x="2908301" y="3573463"/>
            <a:ext cx="631825" cy="6159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p:nvPr/>
        </p:nvCxnSpPr>
        <p:spPr>
          <a:xfrm>
            <a:off x="3009901" y="4360864"/>
            <a:ext cx="3806825" cy="8731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a:off x="3017838" y="4494213"/>
            <a:ext cx="3941762" cy="19605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842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title"/>
          </p:nvPr>
        </p:nvSpPr>
        <p:spPr>
          <a:xfrm>
            <a:off x="1774826" y="266701"/>
            <a:ext cx="4581525" cy="498475"/>
          </a:xfrm>
        </p:spPr>
        <p:txBody>
          <a:bodyPr/>
          <a:lstStyle/>
          <a:p>
            <a:pPr algn="ctr" eaLnBrk="1" hangingPunct="1"/>
            <a:r>
              <a:rPr lang="cs-CZ" altLang="cs-CZ" sz="2800"/>
              <a:t>Mast cell</a:t>
            </a:r>
          </a:p>
        </p:txBody>
      </p:sp>
      <p:pic>
        <p:nvPicPr>
          <p:cNvPr id="29699"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981076"/>
            <a:ext cx="68072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3" descr="areol4_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975" y="188913"/>
            <a:ext cx="414020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ovéPole 1"/>
          <p:cNvSpPr txBox="1">
            <a:spLocks noChangeArrowheads="1"/>
          </p:cNvSpPr>
          <p:nvPr/>
        </p:nvSpPr>
        <p:spPr bwMode="auto">
          <a:xfrm>
            <a:off x="7824788" y="4602164"/>
            <a:ext cx="2519362"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sz="1600"/>
              <a:t>Dense secretory granules</a:t>
            </a:r>
            <a:endParaRPr lang="en-US" altLang="en-US" sz="1600"/>
          </a:p>
        </p:txBody>
      </p:sp>
      <p:cxnSp>
        <p:nvCxnSpPr>
          <p:cNvPr id="4" name="Přímá spojnice se šipkou 3"/>
          <p:cNvCxnSpPr/>
          <p:nvPr/>
        </p:nvCxnSpPr>
        <p:spPr>
          <a:xfrm flipH="1" flipV="1">
            <a:off x="6024563" y="3860800"/>
            <a:ext cx="1727200" cy="86360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6" name="Přímá spojnice se šipkou 5"/>
          <p:cNvCxnSpPr/>
          <p:nvPr/>
        </p:nvCxnSpPr>
        <p:spPr>
          <a:xfrm flipH="1">
            <a:off x="4872039" y="4724400"/>
            <a:ext cx="287972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9704" name="TextovéPole 1"/>
          <p:cNvSpPr txBox="1">
            <a:spLocks noChangeArrowheads="1"/>
          </p:cNvSpPr>
          <p:nvPr/>
        </p:nvSpPr>
        <p:spPr bwMode="auto">
          <a:xfrm>
            <a:off x="8472488" y="3500438"/>
            <a:ext cx="20875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http://www.gwc.maricopa.edu</a:t>
            </a:r>
          </a:p>
        </p:txBody>
      </p:sp>
    </p:spTree>
    <p:extLst>
      <p:ext uri="{BB962C8B-B14F-4D97-AF65-F5344CB8AC3E}">
        <p14:creationId xmlns:p14="http://schemas.microsoft.com/office/powerpoint/2010/main" val="2414356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Connective</a:t>
            </a:r>
            <a:r>
              <a:rPr lang="cs-CZ" dirty="0"/>
              <a:t> </a:t>
            </a:r>
            <a:r>
              <a:rPr lang="cs-CZ" dirty="0" err="1"/>
              <a:t>tissue</a:t>
            </a:r>
            <a:r>
              <a:rPr lang="cs-CZ" dirty="0"/>
              <a:t> proper</a:t>
            </a:r>
          </a:p>
        </p:txBody>
      </p:sp>
      <p:sp>
        <p:nvSpPr>
          <p:cNvPr id="3" name="Zástupný symbol pro obsah 2"/>
          <p:cNvSpPr>
            <a:spLocks noGrp="1"/>
          </p:cNvSpPr>
          <p:nvPr>
            <p:ph idx="1"/>
          </p:nvPr>
        </p:nvSpPr>
        <p:spPr/>
        <p:txBody>
          <a:bodyPr>
            <a:normAutofit fontScale="92500" lnSpcReduction="10000"/>
          </a:bodyPr>
          <a:lstStyle/>
          <a:p>
            <a:r>
              <a:rPr lang="cs-CZ" u="sng" dirty="0" err="1"/>
              <a:t>Classification</a:t>
            </a:r>
            <a:r>
              <a:rPr lang="cs-CZ" u="sng" dirty="0"/>
              <a:t> </a:t>
            </a:r>
            <a:r>
              <a:rPr lang="cs-CZ" u="sng" dirty="0" err="1"/>
              <a:t>of</a:t>
            </a:r>
            <a:r>
              <a:rPr lang="cs-CZ" u="sng" dirty="0"/>
              <a:t> </a:t>
            </a:r>
            <a:r>
              <a:rPr lang="cs-CZ" u="sng" dirty="0" err="1"/>
              <a:t>connective</a:t>
            </a:r>
            <a:r>
              <a:rPr lang="cs-CZ" u="sng" dirty="0"/>
              <a:t> </a:t>
            </a:r>
            <a:r>
              <a:rPr lang="cs-CZ" u="sng" dirty="0" err="1"/>
              <a:t>tissues</a:t>
            </a:r>
            <a:r>
              <a:rPr lang="cs-CZ" dirty="0"/>
              <a:t>: </a:t>
            </a:r>
          </a:p>
          <a:p>
            <a:pPr marL="0" indent="0">
              <a:buNone/>
            </a:pPr>
            <a:r>
              <a:rPr lang="cs-CZ" dirty="0"/>
              <a:t>   </a:t>
            </a:r>
            <a:r>
              <a:rPr lang="cs-CZ" dirty="0" err="1"/>
              <a:t>CTs</a:t>
            </a:r>
            <a:r>
              <a:rPr lang="cs-CZ" dirty="0"/>
              <a:t> are </a:t>
            </a:r>
            <a:r>
              <a:rPr lang="cs-CZ" dirty="0" err="1"/>
              <a:t>classified</a:t>
            </a:r>
            <a:r>
              <a:rPr lang="cs-CZ" dirty="0"/>
              <a:t> on </a:t>
            </a:r>
            <a:r>
              <a:rPr lang="cs-CZ" dirty="0" err="1"/>
              <a:t>the</a:t>
            </a:r>
            <a:r>
              <a:rPr lang="cs-CZ" dirty="0"/>
              <a:t> </a:t>
            </a:r>
            <a:r>
              <a:rPr lang="cs-CZ" dirty="0" err="1"/>
              <a:t>basis</a:t>
            </a:r>
            <a:r>
              <a:rPr lang="cs-CZ" dirty="0"/>
              <a:t> </a:t>
            </a:r>
            <a:r>
              <a:rPr lang="cs-CZ" dirty="0" err="1"/>
              <a:t>of</a:t>
            </a:r>
            <a:r>
              <a:rPr lang="cs-CZ" dirty="0"/>
              <a:t> </a:t>
            </a:r>
            <a:r>
              <a:rPr lang="cs-CZ" dirty="0" err="1"/>
              <a:t>types</a:t>
            </a:r>
            <a:r>
              <a:rPr lang="cs-CZ" dirty="0"/>
              <a:t> </a:t>
            </a:r>
            <a:r>
              <a:rPr lang="cs-CZ" dirty="0" err="1"/>
              <a:t>of</a:t>
            </a:r>
            <a:r>
              <a:rPr lang="cs-CZ" dirty="0"/>
              <a:t> </a:t>
            </a:r>
            <a:r>
              <a:rPr lang="cs-CZ" dirty="0" err="1"/>
              <a:t>cells</a:t>
            </a:r>
            <a:r>
              <a:rPr lang="cs-CZ" dirty="0"/>
              <a:t>, </a:t>
            </a:r>
            <a:r>
              <a:rPr lang="cs-CZ" dirty="0" err="1"/>
              <a:t>fibres</a:t>
            </a:r>
            <a:r>
              <a:rPr lang="cs-CZ" dirty="0"/>
              <a:t> and </a:t>
            </a:r>
            <a:r>
              <a:rPr lang="cs-CZ" dirty="0" err="1"/>
              <a:t>ground</a:t>
            </a:r>
            <a:r>
              <a:rPr lang="cs-CZ" dirty="0"/>
              <a:t>    substance, and on </a:t>
            </a:r>
            <a:r>
              <a:rPr lang="cs-CZ" dirty="0" err="1"/>
              <a:t>the</a:t>
            </a:r>
            <a:r>
              <a:rPr lang="cs-CZ" dirty="0"/>
              <a:t> </a:t>
            </a:r>
            <a:r>
              <a:rPr lang="cs-CZ" dirty="0" err="1"/>
              <a:t>organization</a:t>
            </a:r>
            <a:r>
              <a:rPr lang="cs-CZ" dirty="0"/>
              <a:t> </a:t>
            </a:r>
            <a:r>
              <a:rPr lang="cs-CZ" dirty="0" err="1"/>
              <a:t>of</a:t>
            </a:r>
            <a:r>
              <a:rPr lang="cs-CZ" dirty="0"/>
              <a:t> </a:t>
            </a:r>
            <a:r>
              <a:rPr lang="cs-CZ" dirty="0" err="1"/>
              <a:t>fibres</a:t>
            </a:r>
            <a:r>
              <a:rPr lang="cs-CZ" dirty="0"/>
              <a:t>. </a:t>
            </a:r>
          </a:p>
          <a:p>
            <a:pPr marL="0" indent="0">
              <a:buNone/>
            </a:pPr>
            <a:r>
              <a:rPr lang="cs-CZ" dirty="0"/>
              <a:t>- </a:t>
            </a:r>
            <a:r>
              <a:rPr lang="cs-CZ" dirty="0" err="1">
                <a:solidFill>
                  <a:srgbClr val="FF0000"/>
                </a:solidFill>
              </a:rPr>
              <a:t>Loose</a:t>
            </a:r>
            <a:endParaRPr lang="cs-CZ" dirty="0">
              <a:solidFill>
                <a:srgbClr val="FF0000"/>
              </a:solidFill>
            </a:endParaRPr>
          </a:p>
          <a:p>
            <a:pPr>
              <a:buFontTx/>
              <a:buChar char="-"/>
            </a:pPr>
            <a:r>
              <a:rPr lang="cs-CZ" dirty="0" err="1">
                <a:solidFill>
                  <a:srgbClr val="FF0000"/>
                </a:solidFill>
              </a:rPr>
              <a:t>Dense</a:t>
            </a:r>
            <a:r>
              <a:rPr lang="cs-CZ" dirty="0">
                <a:solidFill>
                  <a:srgbClr val="FF0000"/>
                </a:solidFill>
              </a:rPr>
              <a:t> (</a:t>
            </a:r>
            <a:r>
              <a:rPr lang="cs-CZ" dirty="0" err="1">
                <a:solidFill>
                  <a:srgbClr val="FF0000"/>
                </a:solidFill>
              </a:rPr>
              <a:t>regular</a:t>
            </a:r>
            <a:r>
              <a:rPr lang="cs-CZ" dirty="0">
                <a:solidFill>
                  <a:srgbClr val="FF0000"/>
                </a:solidFill>
              </a:rPr>
              <a:t>, </a:t>
            </a:r>
            <a:r>
              <a:rPr lang="cs-CZ" dirty="0" err="1">
                <a:solidFill>
                  <a:srgbClr val="FF0000"/>
                </a:solidFill>
              </a:rPr>
              <a:t>irregular</a:t>
            </a:r>
            <a:r>
              <a:rPr lang="cs-CZ" dirty="0">
                <a:solidFill>
                  <a:srgbClr val="FF0000"/>
                </a:solidFill>
              </a:rPr>
              <a:t>)</a:t>
            </a:r>
          </a:p>
          <a:p>
            <a:pPr>
              <a:buFontTx/>
              <a:buChar char="-"/>
            </a:pPr>
            <a:r>
              <a:rPr lang="cs-CZ" dirty="0" err="1">
                <a:solidFill>
                  <a:srgbClr val="FF0000"/>
                </a:solidFill>
              </a:rPr>
              <a:t>Elastic</a:t>
            </a:r>
            <a:endParaRPr lang="cs-CZ" dirty="0">
              <a:solidFill>
                <a:srgbClr val="FF0000"/>
              </a:solidFill>
            </a:endParaRPr>
          </a:p>
          <a:p>
            <a:pPr>
              <a:buFontTx/>
              <a:buChar char="-"/>
            </a:pPr>
            <a:r>
              <a:rPr lang="cs-CZ" dirty="0" err="1">
                <a:solidFill>
                  <a:srgbClr val="FF0000"/>
                </a:solidFill>
              </a:rPr>
              <a:t>Reticular</a:t>
            </a:r>
            <a:r>
              <a:rPr lang="cs-CZ" dirty="0">
                <a:solidFill>
                  <a:srgbClr val="FF0000"/>
                </a:solidFill>
              </a:rPr>
              <a:t> </a:t>
            </a:r>
          </a:p>
          <a:p>
            <a:pPr>
              <a:buFontTx/>
              <a:buChar char="-"/>
            </a:pPr>
            <a:r>
              <a:rPr lang="cs-CZ" dirty="0" err="1">
                <a:solidFill>
                  <a:srgbClr val="FF0000"/>
                </a:solidFill>
              </a:rPr>
              <a:t>Adipose</a:t>
            </a:r>
            <a:endParaRPr lang="cs-CZ" dirty="0">
              <a:solidFill>
                <a:srgbClr val="FF0000"/>
              </a:solidFill>
            </a:endParaRPr>
          </a:p>
          <a:p>
            <a:pPr>
              <a:buFontTx/>
              <a:buChar char="-"/>
            </a:pPr>
            <a:r>
              <a:rPr lang="cs-CZ" dirty="0" err="1">
                <a:solidFill>
                  <a:srgbClr val="FF0000"/>
                </a:solidFill>
              </a:rPr>
              <a:t>Mucose</a:t>
            </a:r>
            <a:r>
              <a:rPr lang="cs-CZ" dirty="0">
                <a:solidFill>
                  <a:srgbClr val="FF0000"/>
                </a:solidFill>
              </a:rPr>
              <a:t> </a:t>
            </a:r>
          </a:p>
          <a:p>
            <a:pPr>
              <a:buFontTx/>
              <a:buChar char="-"/>
            </a:pPr>
            <a:r>
              <a:rPr lang="cs-CZ" dirty="0">
                <a:solidFill>
                  <a:srgbClr val="FF0000"/>
                </a:solidFill>
              </a:rPr>
              <a:t>Mesenchyme </a:t>
            </a:r>
          </a:p>
          <a:p>
            <a:pPr>
              <a:buFontTx/>
              <a:buChar char="-"/>
            </a:pPr>
            <a:endParaRPr lang="cs-CZ" dirty="0"/>
          </a:p>
        </p:txBody>
      </p:sp>
    </p:spTree>
    <p:extLst>
      <p:ext uri="{BB962C8B-B14F-4D97-AF65-F5344CB8AC3E}">
        <p14:creationId xmlns:p14="http://schemas.microsoft.com/office/powerpoint/2010/main" val="128948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Connective</a:t>
            </a:r>
            <a:r>
              <a:rPr lang="cs-CZ" dirty="0"/>
              <a:t> </a:t>
            </a:r>
            <a:r>
              <a:rPr lang="cs-CZ" dirty="0" err="1"/>
              <a:t>tissue</a:t>
            </a:r>
            <a:r>
              <a:rPr lang="cs-CZ" dirty="0"/>
              <a:t> proper</a:t>
            </a:r>
          </a:p>
        </p:txBody>
      </p:sp>
      <p:sp>
        <p:nvSpPr>
          <p:cNvPr id="3" name="Zástupný symbol pro obsah 2"/>
          <p:cNvSpPr>
            <a:spLocks noGrp="1"/>
          </p:cNvSpPr>
          <p:nvPr>
            <p:ph sz="half" idx="1"/>
          </p:nvPr>
        </p:nvSpPr>
        <p:spPr/>
        <p:txBody>
          <a:bodyPr>
            <a:normAutofit fontScale="85000" lnSpcReduction="20000"/>
          </a:bodyPr>
          <a:lstStyle/>
          <a:p>
            <a:r>
              <a:rPr lang="cs-CZ" u="sng" dirty="0" err="1">
                <a:solidFill>
                  <a:srgbClr val="FF0000"/>
                </a:solidFill>
              </a:rPr>
              <a:t>Loose</a:t>
            </a:r>
            <a:r>
              <a:rPr lang="cs-CZ" u="sng" dirty="0">
                <a:solidFill>
                  <a:srgbClr val="FF0000"/>
                </a:solidFill>
              </a:rPr>
              <a:t> (</a:t>
            </a:r>
            <a:r>
              <a:rPr lang="cs-CZ" u="sng" dirty="0" err="1">
                <a:solidFill>
                  <a:srgbClr val="FF0000"/>
                </a:solidFill>
              </a:rPr>
              <a:t>areolar</a:t>
            </a:r>
            <a:r>
              <a:rPr lang="cs-CZ" u="sng" dirty="0">
                <a:solidFill>
                  <a:srgbClr val="FF0000"/>
                </a:solidFill>
              </a:rPr>
              <a:t>) CT</a:t>
            </a:r>
            <a:r>
              <a:rPr lang="cs-CZ" u="sng" dirty="0"/>
              <a:t>:</a:t>
            </a:r>
            <a:endParaRPr lang="cs-CZ" dirty="0"/>
          </a:p>
          <a:p>
            <a:pPr marL="0" lvl="0" indent="0">
              <a:buNone/>
            </a:pPr>
            <a:r>
              <a:rPr lang="cs-CZ" dirty="0"/>
              <a:t>-  </a:t>
            </a:r>
            <a:r>
              <a:rPr lang="cs-CZ" dirty="0" err="1"/>
              <a:t>cellular</a:t>
            </a:r>
            <a:r>
              <a:rPr lang="cs-CZ" dirty="0"/>
              <a:t> type </a:t>
            </a:r>
            <a:r>
              <a:rPr lang="cs-CZ" dirty="0" err="1"/>
              <a:t>of</a:t>
            </a:r>
            <a:r>
              <a:rPr lang="cs-CZ" dirty="0"/>
              <a:t> CT – </a:t>
            </a:r>
            <a:r>
              <a:rPr lang="cs-CZ" dirty="0" err="1"/>
              <a:t>all</a:t>
            </a:r>
            <a:r>
              <a:rPr lang="cs-CZ" dirty="0"/>
              <a:t> </a:t>
            </a:r>
            <a:r>
              <a:rPr lang="cs-CZ" dirty="0" err="1"/>
              <a:t>types</a:t>
            </a:r>
            <a:r>
              <a:rPr lang="cs-CZ" dirty="0"/>
              <a:t> </a:t>
            </a:r>
            <a:r>
              <a:rPr lang="cs-CZ" dirty="0" err="1"/>
              <a:t>of</a:t>
            </a:r>
            <a:r>
              <a:rPr lang="cs-CZ" dirty="0"/>
              <a:t> </a:t>
            </a:r>
            <a:r>
              <a:rPr lang="cs-CZ" dirty="0" err="1"/>
              <a:t>cells</a:t>
            </a:r>
            <a:endParaRPr lang="cs-CZ" dirty="0"/>
          </a:p>
          <a:p>
            <a:pPr lvl="0">
              <a:buFontTx/>
              <a:buChar char="-"/>
            </a:pPr>
            <a:r>
              <a:rPr lang="cs-CZ" dirty="0" err="1"/>
              <a:t>abundant</a:t>
            </a:r>
            <a:r>
              <a:rPr lang="cs-CZ" dirty="0"/>
              <a:t> </a:t>
            </a:r>
            <a:r>
              <a:rPr lang="cs-CZ" dirty="0" err="1"/>
              <a:t>ground</a:t>
            </a:r>
            <a:r>
              <a:rPr lang="cs-CZ" dirty="0"/>
              <a:t> substance and </a:t>
            </a:r>
            <a:r>
              <a:rPr lang="cs-CZ" dirty="0" err="1"/>
              <a:t>thin</a:t>
            </a:r>
            <a:r>
              <a:rPr lang="cs-CZ" dirty="0"/>
              <a:t> and </a:t>
            </a:r>
            <a:r>
              <a:rPr lang="cs-CZ" dirty="0" err="1"/>
              <a:t>relatively</a:t>
            </a:r>
            <a:r>
              <a:rPr lang="cs-CZ" dirty="0"/>
              <a:t> </a:t>
            </a:r>
            <a:r>
              <a:rPr lang="cs-CZ" dirty="0" err="1"/>
              <a:t>sparse</a:t>
            </a:r>
            <a:r>
              <a:rPr lang="cs-CZ" dirty="0"/>
              <a:t> </a:t>
            </a:r>
            <a:r>
              <a:rPr lang="cs-CZ" dirty="0" err="1"/>
              <a:t>fibres</a:t>
            </a:r>
            <a:r>
              <a:rPr lang="cs-CZ" dirty="0"/>
              <a:t> (</a:t>
            </a:r>
            <a:r>
              <a:rPr lang="cs-CZ" dirty="0" err="1"/>
              <a:t>mainly</a:t>
            </a:r>
            <a:r>
              <a:rPr lang="cs-CZ" dirty="0"/>
              <a:t> </a:t>
            </a:r>
            <a:r>
              <a:rPr lang="cs-CZ" dirty="0" err="1"/>
              <a:t>collagenous</a:t>
            </a:r>
            <a:r>
              <a:rPr lang="cs-CZ" dirty="0"/>
              <a:t>)</a:t>
            </a:r>
          </a:p>
          <a:p>
            <a:pPr lvl="0">
              <a:buFontTx/>
              <a:buChar char="-"/>
            </a:pPr>
            <a:r>
              <a:rPr lang="cs-CZ" dirty="0" err="1"/>
              <a:t>viscous</a:t>
            </a:r>
            <a:r>
              <a:rPr lang="cs-CZ" dirty="0"/>
              <a:t> gel-</a:t>
            </a:r>
            <a:r>
              <a:rPr lang="cs-CZ" dirty="0" err="1"/>
              <a:t>like</a:t>
            </a:r>
            <a:r>
              <a:rPr lang="cs-CZ" dirty="0"/>
              <a:t> </a:t>
            </a:r>
            <a:r>
              <a:rPr lang="cs-CZ" dirty="0" err="1"/>
              <a:t>consistency</a:t>
            </a:r>
            <a:r>
              <a:rPr lang="cs-CZ" dirty="0"/>
              <a:t> </a:t>
            </a:r>
          </a:p>
          <a:p>
            <a:pPr marL="0" lvl="0" indent="0">
              <a:buNone/>
            </a:pPr>
            <a:r>
              <a:rPr lang="cs-CZ" dirty="0"/>
              <a:t>-  </a:t>
            </a:r>
            <a:r>
              <a:rPr lang="cs-CZ" dirty="0" err="1"/>
              <a:t>important</a:t>
            </a:r>
            <a:r>
              <a:rPr lang="cs-CZ" dirty="0"/>
              <a:t> </a:t>
            </a:r>
            <a:r>
              <a:rPr lang="cs-CZ" dirty="0" err="1"/>
              <a:t>for</a:t>
            </a:r>
            <a:r>
              <a:rPr lang="cs-CZ" dirty="0"/>
              <a:t> </a:t>
            </a:r>
            <a:r>
              <a:rPr lang="cs-CZ" dirty="0" err="1"/>
              <a:t>the</a:t>
            </a:r>
            <a:r>
              <a:rPr lang="cs-CZ" dirty="0"/>
              <a:t> </a:t>
            </a:r>
            <a:r>
              <a:rPr lang="cs-CZ" dirty="0" err="1"/>
              <a:t>diffusion</a:t>
            </a:r>
            <a:r>
              <a:rPr lang="cs-CZ" dirty="0"/>
              <a:t> </a:t>
            </a:r>
            <a:r>
              <a:rPr lang="cs-CZ" dirty="0" err="1"/>
              <a:t>of</a:t>
            </a:r>
            <a:r>
              <a:rPr lang="cs-CZ" dirty="0"/>
              <a:t> oxygen and </a:t>
            </a:r>
            <a:r>
              <a:rPr lang="cs-CZ" dirty="0" err="1"/>
              <a:t>nutrients</a:t>
            </a:r>
            <a:r>
              <a:rPr lang="cs-CZ" dirty="0"/>
              <a:t>, </a:t>
            </a:r>
            <a:r>
              <a:rPr lang="cs-CZ" dirty="0" err="1"/>
              <a:t>phagocytosis</a:t>
            </a:r>
            <a:r>
              <a:rPr lang="cs-CZ" dirty="0"/>
              <a:t>; </a:t>
            </a:r>
            <a:r>
              <a:rPr lang="cs-CZ" dirty="0" err="1"/>
              <a:t>connective</a:t>
            </a:r>
            <a:r>
              <a:rPr lang="cs-CZ" dirty="0"/>
              <a:t> </a:t>
            </a:r>
            <a:r>
              <a:rPr lang="cs-CZ" dirty="0" err="1"/>
              <a:t>function</a:t>
            </a:r>
            <a:r>
              <a:rPr lang="cs-CZ" dirty="0"/>
              <a:t> </a:t>
            </a:r>
          </a:p>
          <a:p>
            <a:pPr marL="0" indent="0">
              <a:buNone/>
            </a:pPr>
            <a:r>
              <a:rPr lang="cs-CZ" dirty="0"/>
              <a:t>- </a:t>
            </a:r>
            <a:r>
              <a:rPr lang="cs-CZ" dirty="0" err="1"/>
              <a:t>examples</a:t>
            </a:r>
            <a:r>
              <a:rPr lang="cs-CZ" dirty="0"/>
              <a:t> </a:t>
            </a:r>
            <a:r>
              <a:rPr lang="cs-CZ" dirty="0" err="1"/>
              <a:t>of</a:t>
            </a:r>
            <a:r>
              <a:rPr lang="cs-CZ" dirty="0"/>
              <a:t> </a:t>
            </a:r>
            <a:r>
              <a:rPr lang="cs-CZ" dirty="0" err="1"/>
              <a:t>occurrence</a:t>
            </a:r>
            <a:r>
              <a:rPr lang="cs-CZ" dirty="0"/>
              <a:t>: </a:t>
            </a:r>
            <a:r>
              <a:rPr lang="cs-CZ" dirty="0" err="1">
                <a:solidFill>
                  <a:srgbClr val="FF0000"/>
                </a:solidFill>
              </a:rPr>
              <a:t>beneath</a:t>
            </a:r>
            <a:r>
              <a:rPr lang="cs-CZ" dirty="0">
                <a:solidFill>
                  <a:srgbClr val="FF0000"/>
                </a:solidFill>
              </a:rPr>
              <a:t> </a:t>
            </a:r>
            <a:r>
              <a:rPr lang="cs-CZ" dirty="0" err="1">
                <a:solidFill>
                  <a:srgbClr val="FF0000"/>
                </a:solidFill>
              </a:rPr>
              <a:t>epithelia</a:t>
            </a:r>
            <a:r>
              <a:rPr lang="cs-CZ" dirty="0">
                <a:solidFill>
                  <a:srgbClr val="FF0000"/>
                </a:solidFill>
              </a:rPr>
              <a:t> as lamina propria, </a:t>
            </a:r>
            <a:r>
              <a:rPr lang="cs-CZ" dirty="0" err="1">
                <a:solidFill>
                  <a:srgbClr val="FF0000"/>
                </a:solidFill>
              </a:rPr>
              <a:t>submucosa</a:t>
            </a:r>
            <a:r>
              <a:rPr lang="cs-CZ" dirty="0">
                <a:solidFill>
                  <a:srgbClr val="FF0000"/>
                </a:solidFill>
              </a:rPr>
              <a:t> – </a:t>
            </a:r>
            <a:r>
              <a:rPr lang="cs-CZ" dirty="0" err="1">
                <a:solidFill>
                  <a:srgbClr val="FF0000"/>
                </a:solidFill>
              </a:rPr>
              <a:t>distinct</a:t>
            </a:r>
            <a:r>
              <a:rPr lang="cs-CZ" dirty="0">
                <a:solidFill>
                  <a:srgbClr val="FF0000"/>
                </a:solidFill>
              </a:rPr>
              <a:t> </a:t>
            </a:r>
            <a:r>
              <a:rPr lang="cs-CZ" dirty="0" err="1">
                <a:solidFill>
                  <a:srgbClr val="FF0000"/>
                </a:solidFill>
              </a:rPr>
              <a:t>layer</a:t>
            </a:r>
            <a:r>
              <a:rPr lang="cs-CZ" dirty="0">
                <a:solidFill>
                  <a:srgbClr val="FF0000"/>
                </a:solidFill>
              </a:rPr>
              <a:t> </a:t>
            </a:r>
            <a:r>
              <a:rPr lang="cs-CZ" dirty="0" err="1">
                <a:solidFill>
                  <a:srgbClr val="FF0000"/>
                </a:solidFill>
              </a:rPr>
              <a:t>of</a:t>
            </a:r>
            <a:r>
              <a:rPr lang="cs-CZ" dirty="0">
                <a:solidFill>
                  <a:srgbClr val="FF0000"/>
                </a:solidFill>
              </a:rPr>
              <a:t> </a:t>
            </a:r>
            <a:r>
              <a:rPr lang="cs-CZ" dirty="0" err="1">
                <a:solidFill>
                  <a:srgbClr val="FF0000"/>
                </a:solidFill>
              </a:rPr>
              <a:t>the</a:t>
            </a:r>
            <a:r>
              <a:rPr lang="cs-CZ" dirty="0">
                <a:solidFill>
                  <a:srgbClr val="FF0000"/>
                </a:solidFill>
              </a:rPr>
              <a:t> </a:t>
            </a:r>
            <a:r>
              <a:rPr lang="cs-CZ" dirty="0" err="1">
                <a:solidFill>
                  <a:srgbClr val="FF0000"/>
                </a:solidFill>
              </a:rPr>
              <a:t>wall</a:t>
            </a:r>
            <a:r>
              <a:rPr lang="cs-CZ" dirty="0">
                <a:solidFill>
                  <a:srgbClr val="FF0000"/>
                </a:solidFill>
              </a:rPr>
              <a:t> </a:t>
            </a:r>
            <a:r>
              <a:rPr lang="cs-CZ" dirty="0" err="1">
                <a:solidFill>
                  <a:srgbClr val="FF0000"/>
                </a:solidFill>
              </a:rPr>
              <a:t>of</a:t>
            </a:r>
            <a:r>
              <a:rPr lang="cs-CZ" dirty="0">
                <a:solidFill>
                  <a:srgbClr val="FF0000"/>
                </a:solidFill>
              </a:rPr>
              <a:t> </a:t>
            </a:r>
            <a:r>
              <a:rPr lang="cs-CZ" dirty="0" err="1">
                <a:solidFill>
                  <a:srgbClr val="FF0000"/>
                </a:solidFill>
              </a:rPr>
              <a:t>hollow</a:t>
            </a:r>
            <a:r>
              <a:rPr lang="cs-CZ" dirty="0">
                <a:solidFill>
                  <a:srgbClr val="FF0000"/>
                </a:solidFill>
              </a:rPr>
              <a:t> </a:t>
            </a:r>
            <a:r>
              <a:rPr lang="cs-CZ" dirty="0" err="1">
                <a:solidFill>
                  <a:srgbClr val="FF0000"/>
                </a:solidFill>
              </a:rPr>
              <a:t>tubular</a:t>
            </a:r>
            <a:r>
              <a:rPr lang="cs-CZ" dirty="0">
                <a:solidFill>
                  <a:srgbClr val="FF0000"/>
                </a:solidFill>
              </a:rPr>
              <a:t> </a:t>
            </a:r>
            <a:r>
              <a:rPr lang="cs-CZ" dirty="0" err="1">
                <a:solidFill>
                  <a:srgbClr val="FF0000"/>
                </a:solidFill>
              </a:rPr>
              <a:t>organs</a:t>
            </a:r>
            <a:r>
              <a:rPr lang="cs-CZ" dirty="0">
                <a:solidFill>
                  <a:srgbClr val="FF0000"/>
                </a:solidFill>
              </a:rPr>
              <a:t> </a:t>
            </a:r>
          </a:p>
        </p:txBody>
      </p:sp>
      <p:pic>
        <p:nvPicPr>
          <p:cNvPr id="2050" name="Picture 2" descr="ct01.gif (25933 by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7432" y="706749"/>
            <a:ext cx="2846896" cy="247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ctcf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50" y="3186113"/>
            <a:ext cx="517207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547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Connective</a:t>
            </a:r>
            <a:r>
              <a:rPr lang="cs-CZ" dirty="0"/>
              <a:t> </a:t>
            </a:r>
            <a:r>
              <a:rPr lang="cs-CZ" dirty="0" err="1"/>
              <a:t>tissue</a:t>
            </a:r>
            <a:endParaRPr lang="cs-CZ" dirty="0"/>
          </a:p>
        </p:txBody>
      </p:sp>
      <p:sp>
        <p:nvSpPr>
          <p:cNvPr id="3" name="Zástupný symbol pro obsah 2"/>
          <p:cNvSpPr>
            <a:spLocks noGrp="1"/>
          </p:cNvSpPr>
          <p:nvPr>
            <p:ph idx="1"/>
          </p:nvPr>
        </p:nvSpPr>
        <p:spPr/>
        <p:txBody>
          <a:bodyPr>
            <a:normAutofit/>
          </a:bodyPr>
          <a:lstStyle/>
          <a:p>
            <a:endParaRPr lang="cs-CZ" dirty="0"/>
          </a:p>
          <a:p>
            <a:r>
              <a:rPr lang="cs-CZ" dirty="0" err="1"/>
              <a:t>forms</a:t>
            </a:r>
            <a:r>
              <a:rPr lang="cs-CZ" dirty="0"/>
              <a:t> </a:t>
            </a:r>
            <a:r>
              <a:rPr lang="cs-CZ" dirty="0" err="1"/>
              <a:t>an</a:t>
            </a:r>
            <a:r>
              <a:rPr lang="cs-CZ" dirty="0"/>
              <a:t> </a:t>
            </a:r>
            <a:r>
              <a:rPr lang="cs-CZ" dirty="0" err="1"/>
              <a:t>extensive</a:t>
            </a:r>
            <a:r>
              <a:rPr lang="cs-CZ" dirty="0"/>
              <a:t> </a:t>
            </a:r>
            <a:r>
              <a:rPr lang="cs-CZ" dirty="0" err="1"/>
              <a:t>compartment</a:t>
            </a:r>
            <a:r>
              <a:rPr lang="cs-CZ" dirty="0"/>
              <a:t> in </a:t>
            </a:r>
            <a:r>
              <a:rPr lang="cs-CZ" dirty="0" err="1"/>
              <a:t>the</a:t>
            </a:r>
            <a:r>
              <a:rPr lang="cs-CZ" dirty="0"/>
              <a:t> body and </a:t>
            </a:r>
            <a:r>
              <a:rPr lang="cs-CZ" dirty="0" err="1"/>
              <a:t>can</a:t>
            </a:r>
            <a:r>
              <a:rPr lang="cs-CZ" dirty="0"/>
              <a:t> </a:t>
            </a:r>
            <a:r>
              <a:rPr lang="cs-CZ" dirty="0" err="1"/>
              <a:t>be</a:t>
            </a:r>
            <a:r>
              <a:rPr lang="cs-CZ" dirty="0"/>
              <a:t> </a:t>
            </a:r>
            <a:r>
              <a:rPr lang="cs-CZ" dirty="0" err="1"/>
              <a:t>considered</a:t>
            </a:r>
            <a:r>
              <a:rPr lang="cs-CZ" dirty="0"/>
              <a:t> as </a:t>
            </a:r>
            <a:r>
              <a:rPr lang="cs-CZ" dirty="0" err="1"/>
              <a:t>the</a:t>
            </a:r>
            <a:r>
              <a:rPr lang="cs-CZ" dirty="0"/>
              <a:t> "</a:t>
            </a:r>
            <a:r>
              <a:rPr lang="cs-CZ" dirty="0" err="1"/>
              <a:t>glue</a:t>
            </a:r>
            <a:r>
              <a:rPr lang="cs-CZ" dirty="0"/>
              <a:t>" </a:t>
            </a:r>
            <a:r>
              <a:rPr lang="cs-CZ" dirty="0" err="1"/>
              <a:t>that</a:t>
            </a:r>
            <a:r>
              <a:rPr lang="cs-CZ" dirty="0"/>
              <a:t> </a:t>
            </a:r>
            <a:r>
              <a:rPr lang="cs-CZ" dirty="0" err="1"/>
              <a:t>holds</a:t>
            </a:r>
            <a:r>
              <a:rPr lang="cs-CZ" dirty="0"/>
              <a:t> </a:t>
            </a:r>
            <a:r>
              <a:rPr lang="cs-CZ" dirty="0" err="1"/>
              <a:t>the</a:t>
            </a:r>
            <a:r>
              <a:rPr lang="cs-CZ" dirty="0"/>
              <a:t> body and </a:t>
            </a:r>
            <a:r>
              <a:rPr lang="cs-CZ" dirty="0" err="1"/>
              <a:t>organs</a:t>
            </a:r>
            <a:r>
              <a:rPr lang="cs-CZ" dirty="0"/>
              <a:t> </a:t>
            </a:r>
            <a:r>
              <a:rPr lang="cs-CZ" dirty="0" err="1"/>
              <a:t>together</a:t>
            </a:r>
            <a:r>
              <a:rPr lang="cs-CZ" dirty="0"/>
              <a:t>.</a:t>
            </a:r>
            <a:endParaRPr lang="cs-CZ" b="1" dirty="0"/>
          </a:p>
          <a:p>
            <a:pPr lvl="0"/>
            <a:r>
              <a:rPr lang="cs-CZ" dirty="0"/>
              <a:t>3 </a:t>
            </a:r>
            <a:r>
              <a:rPr lang="cs-CZ" dirty="0" err="1"/>
              <a:t>types</a:t>
            </a:r>
            <a:r>
              <a:rPr lang="cs-CZ" dirty="0"/>
              <a:t> </a:t>
            </a:r>
            <a:r>
              <a:rPr lang="cs-CZ" dirty="0" err="1"/>
              <a:t>of</a:t>
            </a:r>
            <a:r>
              <a:rPr lang="cs-CZ" dirty="0"/>
              <a:t> CT: </a:t>
            </a:r>
            <a:r>
              <a:rPr lang="cs-CZ" dirty="0" err="1">
                <a:solidFill>
                  <a:srgbClr val="FF0000"/>
                </a:solidFill>
              </a:rPr>
              <a:t>connective</a:t>
            </a:r>
            <a:r>
              <a:rPr lang="cs-CZ" dirty="0">
                <a:solidFill>
                  <a:srgbClr val="FF0000"/>
                </a:solidFill>
              </a:rPr>
              <a:t> </a:t>
            </a:r>
            <a:r>
              <a:rPr lang="cs-CZ" dirty="0" err="1">
                <a:solidFill>
                  <a:srgbClr val="FF0000"/>
                </a:solidFill>
              </a:rPr>
              <a:t>tissue</a:t>
            </a:r>
            <a:r>
              <a:rPr lang="cs-CZ" dirty="0">
                <a:solidFill>
                  <a:srgbClr val="FF0000"/>
                </a:solidFill>
              </a:rPr>
              <a:t> proper </a:t>
            </a:r>
            <a:r>
              <a:rPr lang="cs-CZ" dirty="0"/>
              <a:t>/ </a:t>
            </a:r>
            <a:r>
              <a:rPr lang="cs-CZ" dirty="0" err="1">
                <a:solidFill>
                  <a:schemeClr val="accent6">
                    <a:lumMod val="75000"/>
                  </a:schemeClr>
                </a:solidFill>
              </a:rPr>
              <a:t>cartilage</a:t>
            </a:r>
            <a:r>
              <a:rPr lang="cs-CZ" dirty="0"/>
              <a:t> / </a:t>
            </a:r>
            <a:r>
              <a:rPr lang="cs-CZ" dirty="0">
                <a:solidFill>
                  <a:srgbClr val="FFC000"/>
                </a:solidFill>
              </a:rPr>
              <a:t>bone </a:t>
            </a:r>
            <a:endParaRPr lang="cs-CZ" b="1" dirty="0">
              <a:solidFill>
                <a:srgbClr val="FFC000"/>
              </a:solidFill>
            </a:endParaRPr>
          </a:p>
          <a:p>
            <a:pPr lvl="0"/>
            <a:r>
              <a:rPr lang="cs-CZ" dirty="0" err="1"/>
              <a:t>consistency</a:t>
            </a:r>
            <a:r>
              <a:rPr lang="cs-CZ" dirty="0"/>
              <a:t> </a:t>
            </a:r>
            <a:r>
              <a:rPr lang="cs-CZ" dirty="0" err="1"/>
              <a:t>is</a:t>
            </a:r>
            <a:r>
              <a:rPr lang="cs-CZ" dirty="0"/>
              <a:t> </a:t>
            </a:r>
            <a:r>
              <a:rPr lang="cs-CZ" dirty="0" err="1"/>
              <a:t>from</a:t>
            </a:r>
            <a:r>
              <a:rPr lang="cs-CZ" dirty="0"/>
              <a:t> soft gel-</a:t>
            </a:r>
            <a:r>
              <a:rPr lang="cs-CZ" dirty="0" err="1"/>
              <a:t>like</a:t>
            </a:r>
            <a:r>
              <a:rPr lang="cs-CZ" dirty="0"/>
              <a:t> (</a:t>
            </a:r>
            <a:r>
              <a:rPr lang="cs-CZ" dirty="0" err="1"/>
              <a:t>areolar</a:t>
            </a:r>
            <a:r>
              <a:rPr lang="cs-CZ" dirty="0"/>
              <a:t> CT) to hard (bone)</a:t>
            </a:r>
            <a:endParaRPr lang="cs-CZ" b="1" dirty="0"/>
          </a:p>
          <a:p>
            <a:pPr lvl="0"/>
            <a:r>
              <a:rPr lang="cs-CZ" dirty="0" err="1"/>
              <a:t>originate</a:t>
            </a:r>
            <a:r>
              <a:rPr lang="cs-CZ" dirty="0"/>
              <a:t> </a:t>
            </a:r>
            <a:r>
              <a:rPr lang="cs-CZ" dirty="0" err="1"/>
              <a:t>from</a:t>
            </a:r>
            <a:r>
              <a:rPr lang="cs-CZ" dirty="0"/>
              <a:t> </a:t>
            </a:r>
            <a:r>
              <a:rPr lang="cs-CZ" dirty="0" err="1"/>
              <a:t>embryonic</a:t>
            </a:r>
            <a:r>
              <a:rPr lang="cs-CZ" dirty="0"/>
              <a:t> CT  = mesenchyme (</a:t>
            </a:r>
            <a:r>
              <a:rPr lang="cs-CZ" dirty="0" err="1"/>
              <a:t>derivate</a:t>
            </a:r>
            <a:r>
              <a:rPr lang="cs-CZ" dirty="0"/>
              <a:t> </a:t>
            </a:r>
            <a:r>
              <a:rPr lang="cs-CZ" dirty="0" err="1"/>
              <a:t>of</a:t>
            </a:r>
            <a:r>
              <a:rPr lang="cs-CZ" dirty="0"/>
              <a:t> mesoderm)</a:t>
            </a:r>
            <a:endParaRPr lang="cs-CZ" b="1" dirty="0"/>
          </a:p>
          <a:p>
            <a:pPr lvl="0"/>
            <a:r>
              <a:rPr lang="cs-CZ" dirty="0" err="1"/>
              <a:t>function</a:t>
            </a:r>
            <a:r>
              <a:rPr lang="cs-CZ" dirty="0"/>
              <a:t> </a:t>
            </a:r>
            <a:r>
              <a:rPr lang="cs-CZ" dirty="0" err="1"/>
              <a:t>of</a:t>
            </a:r>
            <a:r>
              <a:rPr lang="cs-CZ" dirty="0"/>
              <a:t> CT: </a:t>
            </a:r>
            <a:r>
              <a:rPr lang="cs-CZ" dirty="0" err="1"/>
              <a:t>supporting</a:t>
            </a:r>
            <a:r>
              <a:rPr lang="cs-CZ" dirty="0"/>
              <a:t>, </a:t>
            </a:r>
            <a:r>
              <a:rPr lang="cs-CZ" dirty="0" err="1"/>
              <a:t>nutritive</a:t>
            </a:r>
            <a:r>
              <a:rPr lang="cs-CZ" dirty="0"/>
              <a:t> (</a:t>
            </a:r>
            <a:r>
              <a:rPr lang="cs-CZ" dirty="0" err="1"/>
              <a:t>diffusion</a:t>
            </a:r>
            <a:r>
              <a:rPr lang="cs-CZ" dirty="0"/>
              <a:t> </a:t>
            </a:r>
            <a:r>
              <a:rPr lang="cs-CZ" dirty="0" err="1"/>
              <a:t>of</a:t>
            </a:r>
            <a:r>
              <a:rPr lang="cs-CZ" dirty="0"/>
              <a:t> </a:t>
            </a:r>
            <a:r>
              <a:rPr lang="cs-CZ" dirty="0" err="1"/>
              <a:t>nutritives</a:t>
            </a:r>
            <a:r>
              <a:rPr lang="cs-CZ" dirty="0"/>
              <a:t> </a:t>
            </a:r>
            <a:r>
              <a:rPr lang="cs-CZ" dirty="0" err="1"/>
              <a:t>from</a:t>
            </a:r>
            <a:r>
              <a:rPr lang="cs-CZ" dirty="0"/>
              <a:t> </a:t>
            </a:r>
            <a:r>
              <a:rPr lang="cs-CZ" dirty="0" err="1"/>
              <a:t>blood</a:t>
            </a:r>
            <a:r>
              <a:rPr lang="cs-CZ" dirty="0"/>
              <a:t> </a:t>
            </a:r>
            <a:r>
              <a:rPr lang="cs-CZ" dirty="0" err="1"/>
              <a:t>vessels</a:t>
            </a:r>
            <a:r>
              <a:rPr lang="cs-CZ" dirty="0"/>
              <a:t>)</a:t>
            </a:r>
            <a:endParaRPr lang="cs-CZ" b="1" dirty="0"/>
          </a:p>
          <a:p>
            <a:pPr marL="0" indent="0">
              <a:buNone/>
            </a:pPr>
            <a:endParaRPr lang="cs-CZ" dirty="0"/>
          </a:p>
        </p:txBody>
      </p:sp>
    </p:spTree>
    <p:extLst>
      <p:ext uri="{BB962C8B-B14F-4D97-AF65-F5344CB8AC3E}">
        <p14:creationId xmlns:p14="http://schemas.microsoft.com/office/powerpoint/2010/main" val="2946005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type="title"/>
          </p:nvPr>
        </p:nvSpPr>
        <p:spPr>
          <a:xfrm>
            <a:off x="2063750" y="122238"/>
            <a:ext cx="7543800" cy="569912"/>
          </a:xfrm>
        </p:spPr>
        <p:txBody>
          <a:bodyPr/>
          <a:lstStyle/>
          <a:p>
            <a:pPr algn="ctr" eaLnBrk="1" hangingPunct="1"/>
            <a:r>
              <a:rPr lang="cs-CZ" altLang="cs-CZ" sz="2400"/>
              <a:t>Loose connective tissue - Esophagus </a:t>
            </a:r>
          </a:p>
        </p:txBody>
      </p:sp>
      <p:pic>
        <p:nvPicPr>
          <p:cNvPr id="33795" name="Picture 8" descr="vaz - jíce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63750" y="836614"/>
            <a:ext cx="7920038" cy="5938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01770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txBox="1">
            <a:spLocks noChangeArrowheads="1"/>
          </p:cNvSpPr>
          <p:nvPr/>
        </p:nvSpPr>
        <p:spPr bwMode="auto">
          <a:xfrm>
            <a:off x="1533526" y="266701"/>
            <a:ext cx="91344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b="1">
                <a:solidFill>
                  <a:schemeClr val="tx2"/>
                </a:solidFill>
              </a:rPr>
              <a:t>Loose connective tissue – mucosa, submucosa </a:t>
            </a:r>
          </a:p>
        </p:txBody>
      </p:sp>
      <p:pic>
        <p:nvPicPr>
          <p:cNvPr id="35843"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41438"/>
            <a:ext cx="91440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856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30430" y="500062"/>
            <a:ext cx="10515600" cy="1325563"/>
          </a:xfrm>
        </p:spPr>
        <p:txBody>
          <a:bodyPr/>
          <a:lstStyle/>
          <a:p>
            <a:r>
              <a:rPr lang="cs-CZ" dirty="0" err="1"/>
              <a:t>Connective</a:t>
            </a:r>
            <a:r>
              <a:rPr lang="cs-CZ" dirty="0"/>
              <a:t> </a:t>
            </a:r>
            <a:r>
              <a:rPr lang="cs-CZ" dirty="0" err="1"/>
              <a:t>tissue</a:t>
            </a:r>
            <a:r>
              <a:rPr lang="cs-CZ" dirty="0"/>
              <a:t> proper</a:t>
            </a:r>
          </a:p>
        </p:txBody>
      </p:sp>
      <p:sp>
        <p:nvSpPr>
          <p:cNvPr id="10" name="Zástupný symbol pro obsah 9"/>
          <p:cNvSpPr>
            <a:spLocks noGrp="1"/>
          </p:cNvSpPr>
          <p:nvPr>
            <p:ph sz="half" idx="1"/>
          </p:nvPr>
        </p:nvSpPr>
        <p:spPr/>
        <p:txBody>
          <a:bodyPr/>
          <a:lstStyle/>
          <a:p>
            <a:r>
              <a:rPr lang="cs-CZ" u="sng" dirty="0" err="1">
                <a:solidFill>
                  <a:srgbClr val="FF0000"/>
                </a:solidFill>
              </a:rPr>
              <a:t>Dense</a:t>
            </a:r>
            <a:r>
              <a:rPr lang="cs-CZ" u="sng" dirty="0">
                <a:solidFill>
                  <a:srgbClr val="FF0000"/>
                </a:solidFill>
              </a:rPr>
              <a:t> </a:t>
            </a:r>
            <a:r>
              <a:rPr lang="cs-CZ" u="sng" dirty="0" err="1">
                <a:solidFill>
                  <a:srgbClr val="FF0000"/>
                </a:solidFill>
              </a:rPr>
              <a:t>regular</a:t>
            </a:r>
            <a:r>
              <a:rPr lang="cs-CZ" u="sng" dirty="0">
                <a:solidFill>
                  <a:srgbClr val="FF0000"/>
                </a:solidFill>
              </a:rPr>
              <a:t> CT:</a:t>
            </a:r>
            <a:endParaRPr lang="cs-CZ" dirty="0">
              <a:solidFill>
                <a:srgbClr val="FF0000"/>
              </a:solidFill>
            </a:endParaRPr>
          </a:p>
          <a:p>
            <a:pPr lvl="0"/>
            <a:r>
              <a:rPr lang="cs-CZ" dirty="0" err="1"/>
              <a:t>collagenous</a:t>
            </a:r>
            <a:r>
              <a:rPr lang="cs-CZ" dirty="0"/>
              <a:t> </a:t>
            </a:r>
            <a:r>
              <a:rPr lang="cs-CZ" dirty="0" err="1"/>
              <a:t>fibres</a:t>
            </a:r>
            <a:r>
              <a:rPr lang="cs-CZ" dirty="0"/>
              <a:t> </a:t>
            </a:r>
            <a:r>
              <a:rPr lang="cs-CZ" dirty="0" err="1"/>
              <a:t>packed</a:t>
            </a:r>
            <a:r>
              <a:rPr lang="cs-CZ" dirty="0"/>
              <a:t> in </a:t>
            </a:r>
            <a:r>
              <a:rPr lang="cs-CZ" dirty="0" err="1"/>
              <a:t>dense</a:t>
            </a:r>
            <a:r>
              <a:rPr lang="cs-CZ" dirty="0"/>
              <a:t> </a:t>
            </a:r>
            <a:r>
              <a:rPr lang="cs-CZ" dirty="0" err="1"/>
              <a:t>regular</a:t>
            </a:r>
            <a:r>
              <a:rPr lang="cs-CZ" dirty="0"/>
              <a:t> </a:t>
            </a:r>
            <a:r>
              <a:rPr lang="cs-CZ" dirty="0" err="1"/>
              <a:t>arrays</a:t>
            </a:r>
            <a:r>
              <a:rPr lang="cs-CZ" dirty="0"/>
              <a:t>, </a:t>
            </a:r>
            <a:r>
              <a:rPr lang="cs-CZ" dirty="0" err="1"/>
              <a:t>between</a:t>
            </a:r>
            <a:r>
              <a:rPr lang="cs-CZ" dirty="0"/>
              <a:t> </a:t>
            </a:r>
            <a:r>
              <a:rPr lang="cs-CZ" dirty="0" err="1"/>
              <a:t>which</a:t>
            </a:r>
            <a:r>
              <a:rPr lang="cs-CZ" dirty="0"/>
              <a:t> </a:t>
            </a:r>
            <a:r>
              <a:rPr lang="cs-CZ" dirty="0" err="1"/>
              <a:t>lie</a:t>
            </a:r>
            <a:r>
              <a:rPr lang="cs-CZ" dirty="0"/>
              <a:t> </a:t>
            </a:r>
            <a:r>
              <a:rPr lang="cs-CZ" dirty="0" err="1"/>
              <a:t>rows</a:t>
            </a:r>
            <a:r>
              <a:rPr lang="cs-CZ" dirty="0"/>
              <a:t> </a:t>
            </a:r>
            <a:r>
              <a:rPr lang="cs-CZ" dirty="0" err="1"/>
              <a:t>of</a:t>
            </a:r>
            <a:r>
              <a:rPr lang="cs-CZ" dirty="0"/>
              <a:t> </a:t>
            </a:r>
            <a:r>
              <a:rPr lang="cs-CZ" dirty="0" err="1"/>
              <a:t>cells</a:t>
            </a:r>
            <a:r>
              <a:rPr lang="cs-CZ" dirty="0"/>
              <a:t>. </a:t>
            </a:r>
          </a:p>
          <a:p>
            <a:r>
              <a:rPr lang="cs-CZ" dirty="0" err="1"/>
              <a:t>examples</a:t>
            </a:r>
            <a:r>
              <a:rPr lang="cs-CZ" dirty="0"/>
              <a:t> </a:t>
            </a:r>
            <a:r>
              <a:rPr lang="cs-CZ" dirty="0" err="1"/>
              <a:t>of</a:t>
            </a:r>
            <a:r>
              <a:rPr lang="cs-CZ" dirty="0"/>
              <a:t> </a:t>
            </a:r>
            <a:r>
              <a:rPr lang="cs-CZ" dirty="0" err="1"/>
              <a:t>occurrence</a:t>
            </a:r>
            <a:r>
              <a:rPr lang="cs-CZ" dirty="0"/>
              <a:t>:  </a:t>
            </a:r>
            <a:r>
              <a:rPr lang="cs-CZ" dirty="0">
                <a:solidFill>
                  <a:srgbClr val="FF0000"/>
                </a:solidFill>
              </a:rPr>
              <a:t>in </a:t>
            </a:r>
            <a:r>
              <a:rPr lang="cs-CZ" dirty="0" err="1">
                <a:solidFill>
                  <a:srgbClr val="FF0000"/>
                </a:solidFill>
              </a:rPr>
              <a:t>tendons</a:t>
            </a:r>
            <a:r>
              <a:rPr lang="cs-CZ" dirty="0">
                <a:solidFill>
                  <a:srgbClr val="FF0000"/>
                </a:solidFill>
              </a:rPr>
              <a:t>, </a:t>
            </a:r>
            <a:r>
              <a:rPr lang="cs-CZ" dirty="0" err="1">
                <a:solidFill>
                  <a:srgbClr val="FF0000"/>
                </a:solidFill>
              </a:rPr>
              <a:t>ligaments</a:t>
            </a:r>
            <a:r>
              <a:rPr lang="cs-CZ" dirty="0">
                <a:solidFill>
                  <a:srgbClr val="FF0000"/>
                </a:solidFill>
              </a:rPr>
              <a:t>, (</a:t>
            </a:r>
            <a:r>
              <a:rPr lang="cs-CZ" dirty="0" err="1">
                <a:solidFill>
                  <a:srgbClr val="FF0000"/>
                </a:solidFill>
              </a:rPr>
              <a:t>some</a:t>
            </a:r>
            <a:r>
              <a:rPr lang="cs-CZ" dirty="0">
                <a:solidFill>
                  <a:srgbClr val="FF0000"/>
                </a:solidFill>
              </a:rPr>
              <a:t> </a:t>
            </a:r>
            <a:r>
              <a:rPr lang="cs-CZ" dirty="0" err="1">
                <a:solidFill>
                  <a:srgbClr val="FF0000"/>
                </a:solidFill>
              </a:rPr>
              <a:t>also</a:t>
            </a:r>
            <a:r>
              <a:rPr lang="cs-CZ" dirty="0">
                <a:solidFill>
                  <a:srgbClr val="FF0000"/>
                </a:solidFill>
              </a:rPr>
              <a:t> </a:t>
            </a:r>
            <a:r>
              <a:rPr lang="cs-CZ" dirty="0" err="1">
                <a:solidFill>
                  <a:srgbClr val="FF0000"/>
                </a:solidFill>
              </a:rPr>
              <a:t>contain</a:t>
            </a:r>
            <a:r>
              <a:rPr lang="cs-CZ" dirty="0">
                <a:solidFill>
                  <a:srgbClr val="FF0000"/>
                </a:solidFill>
              </a:rPr>
              <a:t> </a:t>
            </a:r>
            <a:r>
              <a:rPr lang="cs-CZ" dirty="0" err="1">
                <a:solidFill>
                  <a:srgbClr val="FF0000"/>
                </a:solidFill>
              </a:rPr>
              <a:t>large</a:t>
            </a:r>
            <a:r>
              <a:rPr lang="cs-CZ" dirty="0">
                <a:solidFill>
                  <a:srgbClr val="FF0000"/>
                </a:solidFill>
              </a:rPr>
              <a:t> </a:t>
            </a:r>
            <a:r>
              <a:rPr lang="cs-CZ" dirty="0" err="1">
                <a:solidFill>
                  <a:srgbClr val="FF0000"/>
                </a:solidFill>
              </a:rPr>
              <a:t>amounts</a:t>
            </a:r>
            <a:r>
              <a:rPr lang="cs-CZ" dirty="0">
                <a:solidFill>
                  <a:srgbClr val="FF0000"/>
                </a:solidFill>
              </a:rPr>
              <a:t> </a:t>
            </a:r>
            <a:r>
              <a:rPr lang="cs-CZ" dirty="0" err="1">
                <a:solidFill>
                  <a:srgbClr val="FF0000"/>
                </a:solidFill>
              </a:rPr>
              <a:t>of</a:t>
            </a:r>
            <a:r>
              <a:rPr lang="cs-CZ" dirty="0">
                <a:solidFill>
                  <a:srgbClr val="FF0000"/>
                </a:solidFill>
              </a:rPr>
              <a:t> </a:t>
            </a:r>
            <a:r>
              <a:rPr lang="cs-CZ" dirty="0" err="1">
                <a:solidFill>
                  <a:srgbClr val="FF0000"/>
                </a:solidFill>
              </a:rPr>
              <a:t>elastic</a:t>
            </a:r>
            <a:r>
              <a:rPr lang="cs-CZ" dirty="0">
                <a:solidFill>
                  <a:srgbClr val="FF0000"/>
                </a:solidFill>
              </a:rPr>
              <a:t> </a:t>
            </a:r>
            <a:r>
              <a:rPr lang="cs-CZ" dirty="0" err="1">
                <a:solidFill>
                  <a:srgbClr val="FF0000"/>
                </a:solidFill>
              </a:rPr>
              <a:t>fibres</a:t>
            </a:r>
            <a:r>
              <a:rPr lang="cs-CZ" dirty="0">
                <a:solidFill>
                  <a:srgbClr val="FF0000"/>
                </a:solidFill>
              </a:rPr>
              <a:t> and are </a:t>
            </a:r>
            <a:r>
              <a:rPr lang="cs-CZ" dirty="0" err="1">
                <a:solidFill>
                  <a:srgbClr val="FF0000"/>
                </a:solidFill>
              </a:rPr>
              <a:t>called</a:t>
            </a:r>
            <a:r>
              <a:rPr lang="cs-CZ" dirty="0">
                <a:solidFill>
                  <a:srgbClr val="FF0000"/>
                </a:solidFill>
              </a:rPr>
              <a:t> </a:t>
            </a:r>
            <a:r>
              <a:rPr lang="cs-CZ" dirty="0" err="1">
                <a:solidFill>
                  <a:srgbClr val="FF0000"/>
                </a:solidFill>
              </a:rPr>
              <a:t>elastic</a:t>
            </a:r>
            <a:r>
              <a:rPr lang="cs-CZ" dirty="0">
                <a:solidFill>
                  <a:srgbClr val="FF0000"/>
                </a:solidFill>
              </a:rPr>
              <a:t> </a:t>
            </a:r>
            <a:r>
              <a:rPr lang="cs-CZ" dirty="0" err="1">
                <a:solidFill>
                  <a:srgbClr val="FF0000"/>
                </a:solidFill>
              </a:rPr>
              <a:t>ligaments</a:t>
            </a:r>
            <a:r>
              <a:rPr lang="cs-CZ" dirty="0">
                <a:solidFill>
                  <a:srgbClr val="FF0000"/>
                </a:solidFill>
              </a:rPr>
              <a:t>), and </a:t>
            </a:r>
            <a:r>
              <a:rPr lang="cs-CZ" dirty="0" err="1">
                <a:solidFill>
                  <a:srgbClr val="FF0000"/>
                </a:solidFill>
              </a:rPr>
              <a:t>aponeuroses</a:t>
            </a:r>
            <a:r>
              <a:rPr lang="cs-CZ" dirty="0">
                <a:solidFill>
                  <a:srgbClr val="FF0000"/>
                </a:solidFill>
              </a:rPr>
              <a:t>.</a:t>
            </a:r>
          </a:p>
        </p:txBody>
      </p:sp>
      <p:pic>
        <p:nvPicPr>
          <p:cNvPr id="3073" name="Picture 1" descr="ct03.gif (24826 by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4106" y="1162843"/>
            <a:ext cx="3177618" cy="265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densr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3527" y="3718490"/>
            <a:ext cx="49149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653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1" descr="vaz 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5188" y="981076"/>
            <a:ext cx="7777162" cy="5834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Rectangle 2"/>
          <p:cNvSpPr>
            <a:spLocks noGrp="1" noChangeArrowheads="1"/>
          </p:cNvSpPr>
          <p:nvPr>
            <p:ph type="title"/>
          </p:nvPr>
        </p:nvSpPr>
        <p:spPr>
          <a:xfrm>
            <a:off x="1992313" y="188914"/>
            <a:ext cx="7993062" cy="676275"/>
          </a:xfrm>
        </p:spPr>
        <p:txBody>
          <a:bodyPr/>
          <a:lstStyle/>
          <a:p>
            <a:pPr algn="ctr" eaLnBrk="1" hangingPunct="1"/>
            <a:r>
              <a:rPr lang="cs-CZ" altLang="cs-CZ" sz="2400"/>
              <a:t>Dense connective tissue regularly arranged - Tendon</a:t>
            </a:r>
          </a:p>
        </p:txBody>
      </p:sp>
    </p:spTree>
    <p:extLst>
      <p:ext uri="{BB962C8B-B14F-4D97-AF65-F5344CB8AC3E}">
        <p14:creationId xmlns:p14="http://schemas.microsoft.com/office/powerpoint/2010/main" val="2871241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Connective</a:t>
            </a:r>
            <a:r>
              <a:rPr lang="cs-CZ" dirty="0"/>
              <a:t> </a:t>
            </a:r>
            <a:r>
              <a:rPr lang="cs-CZ" dirty="0" err="1"/>
              <a:t>tissue</a:t>
            </a:r>
            <a:r>
              <a:rPr lang="cs-CZ" dirty="0"/>
              <a:t> proper</a:t>
            </a:r>
          </a:p>
        </p:txBody>
      </p:sp>
      <p:sp>
        <p:nvSpPr>
          <p:cNvPr id="3" name="Zástupný symbol pro obsah 2"/>
          <p:cNvSpPr>
            <a:spLocks noGrp="1"/>
          </p:cNvSpPr>
          <p:nvPr>
            <p:ph sz="half" idx="1"/>
          </p:nvPr>
        </p:nvSpPr>
        <p:spPr/>
        <p:txBody>
          <a:bodyPr>
            <a:normAutofit fontScale="92500" lnSpcReduction="10000"/>
          </a:bodyPr>
          <a:lstStyle/>
          <a:p>
            <a:r>
              <a:rPr lang="cs-CZ" u="sng" dirty="0" err="1">
                <a:solidFill>
                  <a:srgbClr val="FF0000"/>
                </a:solidFill>
              </a:rPr>
              <a:t>Dense</a:t>
            </a:r>
            <a:r>
              <a:rPr lang="cs-CZ" u="sng" dirty="0">
                <a:solidFill>
                  <a:srgbClr val="FF0000"/>
                </a:solidFill>
              </a:rPr>
              <a:t> </a:t>
            </a:r>
            <a:r>
              <a:rPr lang="cs-CZ" u="sng" dirty="0" err="1">
                <a:solidFill>
                  <a:srgbClr val="FF0000"/>
                </a:solidFill>
              </a:rPr>
              <a:t>irregular</a:t>
            </a:r>
            <a:r>
              <a:rPr lang="cs-CZ" u="sng" dirty="0">
                <a:solidFill>
                  <a:srgbClr val="FF0000"/>
                </a:solidFill>
              </a:rPr>
              <a:t> CT:</a:t>
            </a:r>
            <a:endParaRPr lang="cs-CZ" dirty="0">
              <a:solidFill>
                <a:srgbClr val="FF0000"/>
              </a:solidFill>
            </a:endParaRPr>
          </a:p>
          <a:p>
            <a:pPr lvl="0"/>
            <a:r>
              <a:rPr lang="cs-CZ" dirty="0" err="1"/>
              <a:t>collagenous</a:t>
            </a:r>
            <a:r>
              <a:rPr lang="cs-CZ" dirty="0"/>
              <a:t> </a:t>
            </a:r>
            <a:r>
              <a:rPr lang="cs-CZ" dirty="0" err="1"/>
              <a:t>fibres</a:t>
            </a:r>
            <a:r>
              <a:rPr lang="cs-CZ" dirty="0"/>
              <a:t> </a:t>
            </a:r>
            <a:r>
              <a:rPr lang="cs-CZ" dirty="0" err="1"/>
              <a:t>form</a:t>
            </a:r>
            <a:r>
              <a:rPr lang="cs-CZ" dirty="0"/>
              <a:t> a </a:t>
            </a:r>
            <a:r>
              <a:rPr lang="cs-CZ" dirty="0" err="1"/>
              <a:t>bundles</a:t>
            </a:r>
            <a:r>
              <a:rPr lang="cs-CZ" dirty="0"/>
              <a:t> </a:t>
            </a:r>
            <a:r>
              <a:rPr lang="cs-CZ" dirty="0" err="1"/>
              <a:t>running</a:t>
            </a:r>
            <a:r>
              <a:rPr lang="cs-CZ" dirty="0"/>
              <a:t> in </a:t>
            </a:r>
            <a:r>
              <a:rPr lang="cs-CZ" dirty="0" err="1"/>
              <a:t>various</a:t>
            </a:r>
            <a:r>
              <a:rPr lang="cs-CZ" dirty="0"/>
              <a:t> </a:t>
            </a:r>
            <a:r>
              <a:rPr lang="cs-CZ" dirty="0" err="1"/>
              <a:t>directions</a:t>
            </a:r>
            <a:r>
              <a:rPr lang="cs-CZ" dirty="0"/>
              <a:t> (</a:t>
            </a:r>
            <a:r>
              <a:rPr lang="cs-CZ" dirty="0" err="1"/>
              <a:t>hence</a:t>
            </a:r>
            <a:r>
              <a:rPr lang="cs-CZ" dirty="0"/>
              <a:t> </a:t>
            </a:r>
            <a:r>
              <a:rPr lang="cs-CZ" dirty="0" err="1"/>
              <a:t>irregular</a:t>
            </a:r>
            <a:r>
              <a:rPr lang="cs-CZ" dirty="0"/>
              <a:t>)</a:t>
            </a:r>
          </a:p>
          <a:p>
            <a:pPr lvl="0"/>
            <a:r>
              <a:rPr lang="cs-CZ" dirty="0" err="1"/>
              <a:t>fibroblasts</a:t>
            </a:r>
            <a:r>
              <a:rPr lang="cs-CZ" dirty="0"/>
              <a:t> are </a:t>
            </a:r>
            <a:r>
              <a:rPr lang="cs-CZ" dirty="0" err="1"/>
              <a:t>usually</a:t>
            </a:r>
            <a:r>
              <a:rPr lang="cs-CZ" dirty="0"/>
              <a:t> </a:t>
            </a:r>
            <a:r>
              <a:rPr lang="cs-CZ" dirty="0" err="1"/>
              <a:t>the</a:t>
            </a:r>
            <a:r>
              <a:rPr lang="cs-CZ" dirty="0"/>
              <a:t> </a:t>
            </a:r>
            <a:r>
              <a:rPr lang="cs-CZ" dirty="0" err="1"/>
              <a:t>only</a:t>
            </a:r>
            <a:r>
              <a:rPr lang="cs-CZ" dirty="0"/>
              <a:t> cell type </a:t>
            </a:r>
            <a:r>
              <a:rPr lang="cs-CZ" dirty="0" err="1"/>
              <a:t>present</a:t>
            </a:r>
            <a:endParaRPr lang="cs-CZ" dirty="0"/>
          </a:p>
          <a:p>
            <a:pPr lvl="0"/>
            <a:r>
              <a:rPr lang="cs-CZ" dirty="0" err="1"/>
              <a:t>little</a:t>
            </a:r>
            <a:r>
              <a:rPr lang="cs-CZ" dirty="0"/>
              <a:t> </a:t>
            </a:r>
            <a:r>
              <a:rPr lang="cs-CZ" dirty="0" err="1"/>
              <a:t>ground</a:t>
            </a:r>
            <a:r>
              <a:rPr lang="cs-CZ" dirty="0"/>
              <a:t> substance </a:t>
            </a:r>
            <a:r>
              <a:rPr lang="cs-CZ" dirty="0" err="1"/>
              <a:t>is</a:t>
            </a:r>
            <a:r>
              <a:rPr lang="cs-CZ" dirty="0"/>
              <a:t> </a:t>
            </a:r>
            <a:r>
              <a:rPr lang="cs-CZ" dirty="0" err="1"/>
              <a:t>present</a:t>
            </a:r>
            <a:r>
              <a:rPr lang="cs-CZ" dirty="0"/>
              <a:t>. </a:t>
            </a:r>
          </a:p>
          <a:p>
            <a:r>
              <a:rPr lang="cs-CZ" dirty="0" err="1"/>
              <a:t>examples</a:t>
            </a:r>
            <a:r>
              <a:rPr lang="cs-CZ" dirty="0"/>
              <a:t> </a:t>
            </a:r>
            <a:r>
              <a:rPr lang="cs-CZ" dirty="0" err="1"/>
              <a:t>of</a:t>
            </a:r>
            <a:r>
              <a:rPr lang="cs-CZ" dirty="0"/>
              <a:t> </a:t>
            </a:r>
            <a:r>
              <a:rPr lang="cs-CZ" dirty="0" err="1"/>
              <a:t>occurrence</a:t>
            </a:r>
            <a:r>
              <a:rPr lang="cs-CZ" dirty="0"/>
              <a:t>: </a:t>
            </a:r>
            <a:r>
              <a:rPr lang="cs-CZ" dirty="0" err="1"/>
              <a:t>is</a:t>
            </a:r>
            <a:r>
              <a:rPr lang="cs-CZ" dirty="0"/>
              <a:t> </a:t>
            </a:r>
            <a:r>
              <a:rPr lang="cs-CZ" dirty="0" err="1"/>
              <a:t>found</a:t>
            </a:r>
            <a:r>
              <a:rPr lang="cs-CZ" dirty="0"/>
              <a:t> </a:t>
            </a:r>
            <a:r>
              <a:rPr lang="cs-CZ" dirty="0">
                <a:solidFill>
                  <a:srgbClr val="FF0000"/>
                </a:solidFill>
              </a:rPr>
              <a:t>on </a:t>
            </a:r>
            <a:r>
              <a:rPr lang="cs-CZ" dirty="0" err="1">
                <a:solidFill>
                  <a:srgbClr val="FF0000"/>
                </a:solidFill>
              </a:rPr>
              <a:t>the</a:t>
            </a:r>
            <a:r>
              <a:rPr lang="cs-CZ" dirty="0">
                <a:solidFill>
                  <a:srgbClr val="FF0000"/>
                </a:solidFill>
              </a:rPr>
              <a:t> </a:t>
            </a:r>
            <a:r>
              <a:rPr lang="cs-CZ" dirty="0" err="1">
                <a:solidFill>
                  <a:srgbClr val="FF0000"/>
                </a:solidFill>
              </a:rPr>
              <a:t>outside</a:t>
            </a:r>
            <a:r>
              <a:rPr lang="cs-CZ" dirty="0">
                <a:solidFill>
                  <a:srgbClr val="FF0000"/>
                </a:solidFill>
              </a:rPr>
              <a:t> </a:t>
            </a:r>
            <a:r>
              <a:rPr lang="cs-CZ" dirty="0" err="1">
                <a:solidFill>
                  <a:srgbClr val="FF0000"/>
                </a:solidFill>
              </a:rPr>
              <a:t>of</a:t>
            </a:r>
            <a:r>
              <a:rPr lang="cs-CZ" dirty="0">
                <a:solidFill>
                  <a:srgbClr val="FF0000"/>
                </a:solidFill>
              </a:rPr>
              <a:t> many </a:t>
            </a:r>
            <a:r>
              <a:rPr lang="cs-CZ" dirty="0" err="1">
                <a:solidFill>
                  <a:srgbClr val="FF0000"/>
                </a:solidFill>
              </a:rPr>
              <a:t>organs</a:t>
            </a:r>
            <a:r>
              <a:rPr lang="cs-CZ" dirty="0">
                <a:solidFill>
                  <a:srgbClr val="FF0000"/>
                </a:solidFill>
              </a:rPr>
              <a:t> as </a:t>
            </a:r>
            <a:r>
              <a:rPr lang="cs-CZ" dirty="0" err="1">
                <a:solidFill>
                  <a:srgbClr val="FF0000"/>
                </a:solidFill>
              </a:rPr>
              <a:t>fibrous</a:t>
            </a:r>
            <a:r>
              <a:rPr lang="cs-CZ" dirty="0">
                <a:solidFill>
                  <a:srgbClr val="FF0000"/>
                </a:solidFill>
              </a:rPr>
              <a:t> </a:t>
            </a:r>
            <a:r>
              <a:rPr lang="cs-CZ" dirty="0" err="1">
                <a:solidFill>
                  <a:srgbClr val="FF0000"/>
                </a:solidFill>
              </a:rPr>
              <a:t>capsule</a:t>
            </a:r>
            <a:r>
              <a:rPr lang="cs-CZ" dirty="0">
                <a:solidFill>
                  <a:srgbClr val="FF0000"/>
                </a:solidFill>
              </a:rPr>
              <a:t>, in </a:t>
            </a:r>
            <a:r>
              <a:rPr lang="cs-CZ" dirty="0" err="1">
                <a:solidFill>
                  <a:srgbClr val="FF0000"/>
                </a:solidFill>
              </a:rPr>
              <a:t>the</a:t>
            </a:r>
            <a:r>
              <a:rPr lang="cs-CZ" dirty="0">
                <a:solidFill>
                  <a:srgbClr val="FF0000"/>
                </a:solidFill>
              </a:rPr>
              <a:t> dermis </a:t>
            </a:r>
            <a:r>
              <a:rPr lang="cs-CZ" dirty="0" err="1">
                <a:solidFill>
                  <a:srgbClr val="FF0000"/>
                </a:solidFill>
              </a:rPr>
              <a:t>of</a:t>
            </a:r>
            <a:r>
              <a:rPr lang="cs-CZ" dirty="0">
                <a:solidFill>
                  <a:srgbClr val="FF0000"/>
                </a:solidFill>
              </a:rPr>
              <a:t> </a:t>
            </a:r>
            <a:r>
              <a:rPr lang="cs-CZ" dirty="0" err="1">
                <a:solidFill>
                  <a:srgbClr val="FF0000"/>
                </a:solidFill>
              </a:rPr>
              <a:t>the</a:t>
            </a:r>
            <a:r>
              <a:rPr lang="cs-CZ" dirty="0">
                <a:solidFill>
                  <a:srgbClr val="FF0000"/>
                </a:solidFill>
              </a:rPr>
              <a:t> skin </a:t>
            </a:r>
          </a:p>
        </p:txBody>
      </p:sp>
      <p:pic>
        <p:nvPicPr>
          <p:cNvPr id="7" name="Picture 2" descr="dense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7924" y="2734705"/>
            <a:ext cx="3172071" cy="264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1644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4" y="1079500"/>
            <a:ext cx="9094787"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2"/>
          <p:cNvSpPr>
            <a:spLocks noGrp="1" noChangeArrowheads="1"/>
          </p:cNvSpPr>
          <p:nvPr>
            <p:ph type="title"/>
          </p:nvPr>
        </p:nvSpPr>
        <p:spPr>
          <a:xfrm>
            <a:off x="2063751" y="188914"/>
            <a:ext cx="7993063" cy="676275"/>
          </a:xfrm>
        </p:spPr>
        <p:txBody>
          <a:bodyPr/>
          <a:lstStyle/>
          <a:p>
            <a:pPr algn="ctr" eaLnBrk="1" hangingPunct="1"/>
            <a:r>
              <a:rPr lang="cs-CZ" altLang="cs-CZ" sz="2400"/>
              <a:t>Dense connective tissue irregularly arranged - Sclera</a:t>
            </a:r>
          </a:p>
        </p:txBody>
      </p:sp>
      <p:pic>
        <p:nvPicPr>
          <p:cNvPr id="37892" name="Picture 6" descr="vazivo hust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8925" y="3933825"/>
            <a:ext cx="20320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ovéPole 1"/>
          <p:cNvSpPr txBox="1">
            <a:spLocks noChangeArrowheads="1"/>
          </p:cNvSpPr>
          <p:nvPr/>
        </p:nvSpPr>
        <p:spPr bwMode="auto">
          <a:xfrm>
            <a:off x="1558925" y="6597651"/>
            <a:ext cx="203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http://jmugica2003.blogspot.cz/</a:t>
            </a:r>
          </a:p>
        </p:txBody>
      </p:sp>
    </p:spTree>
    <p:extLst>
      <p:ext uri="{BB962C8B-B14F-4D97-AF65-F5344CB8AC3E}">
        <p14:creationId xmlns:p14="http://schemas.microsoft.com/office/powerpoint/2010/main" val="2439936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Connective</a:t>
            </a:r>
            <a:r>
              <a:rPr lang="cs-CZ" dirty="0"/>
              <a:t> </a:t>
            </a:r>
            <a:r>
              <a:rPr lang="cs-CZ" dirty="0" err="1"/>
              <a:t>tissue</a:t>
            </a:r>
            <a:r>
              <a:rPr lang="cs-CZ" dirty="0"/>
              <a:t> proper</a:t>
            </a:r>
          </a:p>
        </p:txBody>
      </p:sp>
      <p:sp>
        <p:nvSpPr>
          <p:cNvPr id="3" name="Zástupný symbol pro obsah 2"/>
          <p:cNvSpPr>
            <a:spLocks noGrp="1"/>
          </p:cNvSpPr>
          <p:nvPr>
            <p:ph sz="half" idx="1"/>
          </p:nvPr>
        </p:nvSpPr>
        <p:spPr/>
        <p:txBody>
          <a:bodyPr>
            <a:normAutofit fontScale="92500" lnSpcReduction="20000"/>
          </a:bodyPr>
          <a:lstStyle/>
          <a:p>
            <a:r>
              <a:rPr lang="cs-CZ" u="sng" dirty="0" err="1">
                <a:solidFill>
                  <a:srgbClr val="FF0000"/>
                </a:solidFill>
              </a:rPr>
              <a:t>Elastic</a:t>
            </a:r>
            <a:r>
              <a:rPr lang="cs-CZ" u="sng" dirty="0">
                <a:solidFill>
                  <a:srgbClr val="FF0000"/>
                </a:solidFill>
              </a:rPr>
              <a:t> CT:</a:t>
            </a:r>
            <a:endParaRPr lang="cs-CZ" dirty="0">
              <a:solidFill>
                <a:srgbClr val="FF0000"/>
              </a:solidFill>
            </a:endParaRPr>
          </a:p>
          <a:p>
            <a:pPr lvl="0"/>
            <a:r>
              <a:rPr lang="cs-CZ" dirty="0" err="1"/>
              <a:t>bundles</a:t>
            </a:r>
            <a:r>
              <a:rPr lang="cs-CZ" dirty="0"/>
              <a:t> </a:t>
            </a:r>
            <a:r>
              <a:rPr lang="cs-CZ" dirty="0" err="1"/>
              <a:t>of</a:t>
            </a:r>
            <a:r>
              <a:rPr lang="cs-CZ" dirty="0"/>
              <a:t> </a:t>
            </a:r>
            <a:r>
              <a:rPr lang="cs-CZ" dirty="0" err="1"/>
              <a:t>elastic</a:t>
            </a:r>
            <a:r>
              <a:rPr lang="cs-CZ" dirty="0"/>
              <a:t> </a:t>
            </a:r>
            <a:r>
              <a:rPr lang="cs-CZ" dirty="0" err="1"/>
              <a:t>fibres</a:t>
            </a:r>
            <a:r>
              <a:rPr lang="cs-CZ" dirty="0"/>
              <a:t> (elastin </a:t>
            </a:r>
            <a:r>
              <a:rPr lang="cs-CZ" dirty="0" err="1"/>
              <a:t>causes</a:t>
            </a:r>
            <a:r>
              <a:rPr lang="cs-CZ" dirty="0"/>
              <a:t> </a:t>
            </a:r>
            <a:r>
              <a:rPr lang="cs-CZ" dirty="0" err="1"/>
              <a:t>yellow</a:t>
            </a:r>
            <a:r>
              <a:rPr lang="cs-CZ" dirty="0"/>
              <a:t> </a:t>
            </a:r>
            <a:r>
              <a:rPr lang="cs-CZ" dirty="0" err="1"/>
              <a:t>colour</a:t>
            </a:r>
            <a:r>
              <a:rPr lang="cs-CZ" dirty="0"/>
              <a:t> </a:t>
            </a:r>
            <a:r>
              <a:rPr lang="cs-CZ" dirty="0" err="1"/>
              <a:t>of</a:t>
            </a:r>
            <a:r>
              <a:rPr lang="cs-CZ" dirty="0"/>
              <a:t> CT)</a:t>
            </a:r>
          </a:p>
          <a:p>
            <a:pPr lvl="0"/>
            <a:r>
              <a:rPr lang="cs-CZ" dirty="0" err="1"/>
              <a:t>cells</a:t>
            </a:r>
            <a:r>
              <a:rPr lang="cs-CZ" dirty="0"/>
              <a:t> and </a:t>
            </a:r>
            <a:r>
              <a:rPr lang="cs-CZ" dirty="0" err="1"/>
              <a:t>ground</a:t>
            </a:r>
            <a:r>
              <a:rPr lang="cs-CZ" dirty="0"/>
              <a:t> substance are </a:t>
            </a:r>
            <a:r>
              <a:rPr lang="cs-CZ" dirty="0" err="1"/>
              <a:t>scarce</a:t>
            </a:r>
            <a:endParaRPr lang="cs-CZ" dirty="0"/>
          </a:p>
          <a:p>
            <a:pPr lvl="0"/>
            <a:r>
              <a:rPr lang="cs-CZ" dirty="0" err="1"/>
              <a:t>mechanical</a:t>
            </a:r>
            <a:r>
              <a:rPr lang="cs-CZ" dirty="0"/>
              <a:t> </a:t>
            </a:r>
            <a:r>
              <a:rPr lang="cs-CZ" dirty="0" err="1"/>
              <a:t>functions</a:t>
            </a:r>
            <a:endParaRPr lang="cs-CZ" dirty="0"/>
          </a:p>
          <a:p>
            <a:r>
              <a:rPr lang="cs-CZ" dirty="0" err="1"/>
              <a:t>examples</a:t>
            </a:r>
            <a:r>
              <a:rPr lang="cs-CZ" dirty="0"/>
              <a:t> </a:t>
            </a:r>
            <a:r>
              <a:rPr lang="cs-CZ" dirty="0" err="1"/>
              <a:t>of</a:t>
            </a:r>
            <a:r>
              <a:rPr lang="cs-CZ" dirty="0"/>
              <a:t> </a:t>
            </a:r>
            <a:r>
              <a:rPr lang="cs-CZ" dirty="0" err="1"/>
              <a:t>occurrence</a:t>
            </a:r>
            <a:r>
              <a:rPr lang="cs-CZ" dirty="0"/>
              <a:t>: </a:t>
            </a:r>
            <a:r>
              <a:rPr lang="cs-CZ" dirty="0" err="1">
                <a:solidFill>
                  <a:srgbClr val="FF0000"/>
                </a:solidFill>
              </a:rPr>
              <a:t>ligamenta</a:t>
            </a:r>
            <a:r>
              <a:rPr lang="cs-CZ" dirty="0">
                <a:solidFill>
                  <a:srgbClr val="FF0000"/>
                </a:solidFill>
              </a:rPr>
              <a:t> </a:t>
            </a:r>
            <a:r>
              <a:rPr lang="cs-CZ" dirty="0" err="1">
                <a:solidFill>
                  <a:srgbClr val="FF0000"/>
                </a:solidFill>
              </a:rPr>
              <a:t>flava</a:t>
            </a:r>
            <a:r>
              <a:rPr lang="cs-CZ" dirty="0">
                <a:solidFill>
                  <a:srgbClr val="FF0000"/>
                </a:solidFill>
              </a:rPr>
              <a:t> (</a:t>
            </a:r>
            <a:r>
              <a:rPr lang="cs-CZ" dirty="0" err="1">
                <a:solidFill>
                  <a:srgbClr val="FF0000"/>
                </a:solidFill>
              </a:rPr>
              <a:t>spinal</a:t>
            </a:r>
            <a:r>
              <a:rPr lang="cs-CZ" dirty="0">
                <a:solidFill>
                  <a:srgbClr val="FF0000"/>
                </a:solidFill>
              </a:rPr>
              <a:t> </a:t>
            </a:r>
            <a:r>
              <a:rPr lang="cs-CZ" dirty="0" err="1">
                <a:solidFill>
                  <a:srgbClr val="FF0000"/>
                </a:solidFill>
              </a:rPr>
              <a:t>column</a:t>
            </a:r>
            <a:r>
              <a:rPr lang="cs-CZ" dirty="0">
                <a:solidFill>
                  <a:srgbClr val="FF0000"/>
                </a:solidFill>
              </a:rPr>
              <a:t>), </a:t>
            </a:r>
            <a:r>
              <a:rPr lang="cs-CZ" dirty="0" err="1">
                <a:solidFill>
                  <a:srgbClr val="FF0000"/>
                </a:solidFill>
              </a:rPr>
              <a:t>vocal</a:t>
            </a:r>
            <a:r>
              <a:rPr lang="cs-CZ" dirty="0">
                <a:solidFill>
                  <a:srgbClr val="FF0000"/>
                </a:solidFill>
              </a:rPr>
              <a:t> </a:t>
            </a:r>
            <a:r>
              <a:rPr lang="cs-CZ" dirty="0" err="1">
                <a:solidFill>
                  <a:srgbClr val="FF0000"/>
                </a:solidFill>
              </a:rPr>
              <a:t>ligaments</a:t>
            </a:r>
            <a:r>
              <a:rPr lang="cs-CZ" dirty="0">
                <a:solidFill>
                  <a:srgbClr val="FF0000"/>
                </a:solidFill>
              </a:rPr>
              <a:t>  </a:t>
            </a:r>
          </a:p>
          <a:p>
            <a:r>
              <a:rPr lang="cs-CZ" dirty="0" err="1">
                <a:solidFill>
                  <a:srgbClr val="FF0000"/>
                </a:solidFill>
              </a:rPr>
              <a:t>elastic</a:t>
            </a:r>
            <a:r>
              <a:rPr lang="cs-CZ" dirty="0">
                <a:solidFill>
                  <a:srgbClr val="FF0000"/>
                </a:solidFill>
              </a:rPr>
              <a:t> </a:t>
            </a:r>
            <a:r>
              <a:rPr lang="cs-CZ" dirty="0" err="1">
                <a:solidFill>
                  <a:srgbClr val="FF0000"/>
                </a:solidFill>
              </a:rPr>
              <a:t>fibres</a:t>
            </a:r>
            <a:r>
              <a:rPr lang="cs-CZ" dirty="0">
                <a:solidFill>
                  <a:srgbClr val="FF0000"/>
                </a:solidFill>
              </a:rPr>
              <a:t> are </a:t>
            </a:r>
            <a:r>
              <a:rPr lang="cs-CZ" dirty="0" err="1">
                <a:solidFill>
                  <a:srgbClr val="FF0000"/>
                </a:solidFill>
              </a:rPr>
              <a:t>present</a:t>
            </a:r>
            <a:r>
              <a:rPr lang="cs-CZ" dirty="0">
                <a:solidFill>
                  <a:srgbClr val="FF0000"/>
                </a:solidFill>
              </a:rPr>
              <a:t> as </a:t>
            </a:r>
            <a:r>
              <a:rPr lang="cs-CZ" dirty="0" err="1">
                <a:solidFill>
                  <a:srgbClr val="FF0000"/>
                </a:solidFill>
              </a:rPr>
              <a:t>elastic</a:t>
            </a:r>
            <a:r>
              <a:rPr lang="cs-CZ" dirty="0">
                <a:solidFill>
                  <a:srgbClr val="FF0000"/>
                </a:solidFill>
              </a:rPr>
              <a:t> </a:t>
            </a:r>
            <a:r>
              <a:rPr lang="cs-CZ" dirty="0" err="1">
                <a:solidFill>
                  <a:srgbClr val="FF0000"/>
                </a:solidFill>
              </a:rPr>
              <a:t>membranes</a:t>
            </a:r>
            <a:r>
              <a:rPr lang="cs-CZ" dirty="0">
                <a:solidFill>
                  <a:srgbClr val="FF0000"/>
                </a:solidFill>
              </a:rPr>
              <a:t> in </a:t>
            </a:r>
            <a:r>
              <a:rPr lang="cs-CZ" dirty="0" err="1">
                <a:solidFill>
                  <a:srgbClr val="FF0000"/>
                </a:solidFill>
              </a:rPr>
              <a:t>the</a:t>
            </a:r>
            <a:r>
              <a:rPr lang="cs-CZ" dirty="0">
                <a:solidFill>
                  <a:srgbClr val="FF0000"/>
                </a:solidFill>
              </a:rPr>
              <a:t> </a:t>
            </a:r>
            <a:r>
              <a:rPr lang="cs-CZ" dirty="0" err="1">
                <a:solidFill>
                  <a:srgbClr val="FF0000"/>
                </a:solidFill>
              </a:rPr>
              <a:t>wall</a:t>
            </a:r>
            <a:r>
              <a:rPr lang="cs-CZ" dirty="0">
                <a:solidFill>
                  <a:srgbClr val="FF0000"/>
                </a:solidFill>
              </a:rPr>
              <a:t> </a:t>
            </a:r>
            <a:r>
              <a:rPr lang="cs-CZ" dirty="0" err="1">
                <a:solidFill>
                  <a:srgbClr val="FF0000"/>
                </a:solidFill>
              </a:rPr>
              <a:t>of</a:t>
            </a:r>
            <a:r>
              <a:rPr lang="cs-CZ" dirty="0">
                <a:solidFill>
                  <a:srgbClr val="FF0000"/>
                </a:solidFill>
              </a:rPr>
              <a:t> </a:t>
            </a:r>
            <a:r>
              <a:rPr lang="cs-CZ" dirty="0" err="1">
                <a:solidFill>
                  <a:srgbClr val="FF0000"/>
                </a:solidFill>
              </a:rPr>
              <a:t>blood</a:t>
            </a:r>
            <a:r>
              <a:rPr lang="cs-CZ" dirty="0">
                <a:solidFill>
                  <a:srgbClr val="FF0000"/>
                </a:solidFill>
              </a:rPr>
              <a:t> </a:t>
            </a:r>
            <a:r>
              <a:rPr lang="cs-CZ" dirty="0" err="1">
                <a:solidFill>
                  <a:srgbClr val="FF0000"/>
                </a:solidFill>
              </a:rPr>
              <a:t>vessels</a:t>
            </a:r>
            <a:r>
              <a:rPr lang="cs-CZ" dirty="0">
                <a:solidFill>
                  <a:srgbClr val="FF0000"/>
                </a:solidFill>
              </a:rPr>
              <a:t> (</a:t>
            </a:r>
            <a:r>
              <a:rPr lang="cs-CZ" i="1" dirty="0" err="1">
                <a:solidFill>
                  <a:srgbClr val="FF0000"/>
                </a:solidFill>
              </a:rPr>
              <a:t>selectivel</a:t>
            </a:r>
            <a:r>
              <a:rPr lang="cs-CZ" i="1" dirty="0">
                <a:solidFill>
                  <a:srgbClr val="FF0000"/>
                </a:solidFill>
              </a:rPr>
              <a:t> </a:t>
            </a:r>
            <a:r>
              <a:rPr lang="cs-CZ" i="1" dirty="0" err="1">
                <a:solidFill>
                  <a:srgbClr val="FF0000"/>
                </a:solidFill>
              </a:rPr>
              <a:t>staining</a:t>
            </a:r>
            <a:r>
              <a:rPr lang="cs-CZ" i="1" dirty="0">
                <a:solidFill>
                  <a:srgbClr val="FF0000"/>
                </a:solidFill>
              </a:rPr>
              <a:t> </a:t>
            </a:r>
            <a:r>
              <a:rPr lang="cs-CZ" i="1" dirty="0">
                <a:solidFill>
                  <a:srgbClr val="FF0000"/>
                </a:solidFill>
                <a:sym typeface="Wingdings 3" panose="05040102010807070707" pitchFamily="18" charset="2"/>
              </a:rPr>
              <a:t></a:t>
            </a:r>
            <a:r>
              <a:rPr lang="cs-CZ" i="1" dirty="0">
                <a:solidFill>
                  <a:srgbClr val="FF0000"/>
                </a:solidFill>
              </a:rPr>
              <a:t> </a:t>
            </a:r>
            <a:r>
              <a:rPr lang="cs-CZ" dirty="0">
                <a:solidFill>
                  <a:srgbClr val="FF0000"/>
                </a:solidFill>
              </a:rPr>
              <a:t>)</a:t>
            </a:r>
          </a:p>
          <a:p>
            <a:endParaRPr lang="cs-CZ" dirty="0"/>
          </a:p>
        </p:txBody>
      </p:sp>
      <p:pic>
        <p:nvPicPr>
          <p:cNvPr id="7" name="Picture 2" descr="elasticconnective-400x-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0728" y="1886744"/>
            <a:ext cx="303067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Elas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338" y="4376738"/>
            <a:ext cx="2802658" cy="188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379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aort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31950" y="44451"/>
            <a:ext cx="8783638" cy="6589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Rectangle 4"/>
          <p:cNvSpPr>
            <a:spLocks noGrp="1" noChangeArrowheads="1"/>
          </p:cNvSpPr>
          <p:nvPr>
            <p:ph type="title"/>
          </p:nvPr>
        </p:nvSpPr>
        <p:spPr>
          <a:xfrm>
            <a:off x="1919288" y="260350"/>
            <a:ext cx="4895850" cy="647700"/>
          </a:xfrm>
        </p:spPr>
        <p:txBody>
          <a:bodyPr/>
          <a:lstStyle/>
          <a:p>
            <a:pPr algn="ctr" eaLnBrk="1" hangingPunct="1"/>
            <a:r>
              <a:rPr lang="cs-CZ" altLang="cs-CZ" sz="2800"/>
              <a:t>Elastic membranes - Aorta</a:t>
            </a:r>
          </a:p>
        </p:txBody>
      </p:sp>
    </p:spTree>
    <p:extLst>
      <p:ext uri="{BB962C8B-B14F-4D97-AF65-F5344CB8AC3E}">
        <p14:creationId xmlns:p14="http://schemas.microsoft.com/office/powerpoint/2010/main" val="929058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Connective</a:t>
            </a:r>
            <a:r>
              <a:rPr lang="cs-CZ" dirty="0"/>
              <a:t> </a:t>
            </a:r>
            <a:r>
              <a:rPr lang="cs-CZ" dirty="0" err="1"/>
              <a:t>tissue</a:t>
            </a:r>
            <a:r>
              <a:rPr lang="cs-CZ" dirty="0"/>
              <a:t> proper</a:t>
            </a:r>
          </a:p>
        </p:txBody>
      </p:sp>
      <p:sp>
        <p:nvSpPr>
          <p:cNvPr id="3" name="Zástupný symbol pro obsah 2"/>
          <p:cNvSpPr>
            <a:spLocks noGrp="1"/>
          </p:cNvSpPr>
          <p:nvPr>
            <p:ph sz="half" idx="1"/>
          </p:nvPr>
        </p:nvSpPr>
        <p:spPr/>
        <p:txBody>
          <a:bodyPr/>
          <a:lstStyle/>
          <a:p>
            <a:r>
              <a:rPr lang="cs-CZ" u="sng" dirty="0" err="1">
                <a:solidFill>
                  <a:srgbClr val="FF0000"/>
                </a:solidFill>
              </a:rPr>
              <a:t>Reticular</a:t>
            </a:r>
            <a:r>
              <a:rPr lang="cs-CZ" u="sng" dirty="0">
                <a:solidFill>
                  <a:srgbClr val="FF0000"/>
                </a:solidFill>
              </a:rPr>
              <a:t> CT:</a:t>
            </a:r>
            <a:endParaRPr lang="cs-CZ" dirty="0">
              <a:solidFill>
                <a:srgbClr val="FF0000"/>
              </a:solidFill>
            </a:endParaRPr>
          </a:p>
          <a:p>
            <a:pPr lvl="0"/>
            <a:r>
              <a:rPr lang="cs-CZ" dirty="0" err="1"/>
              <a:t>consists</a:t>
            </a:r>
            <a:r>
              <a:rPr lang="cs-CZ" dirty="0"/>
              <a:t> </a:t>
            </a:r>
            <a:r>
              <a:rPr lang="cs-CZ" dirty="0" err="1"/>
              <a:t>of</a:t>
            </a:r>
            <a:r>
              <a:rPr lang="cs-CZ" dirty="0"/>
              <a:t> </a:t>
            </a:r>
            <a:r>
              <a:rPr lang="cs-CZ" dirty="0" err="1"/>
              <a:t>reticular</a:t>
            </a:r>
            <a:r>
              <a:rPr lang="cs-CZ" dirty="0"/>
              <a:t> </a:t>
            </a:r>
            <a:r>
              <a:rPr lang="cs-CZ" dirty="0" err="1"/>
              <a:t>cells</a:t>
            </a:r>
            <a:r>
              <a:rPr lang="cs-CZ" dirty="0"/>
              <a:t> and </a:t>
            </a:r>
            <a:r>
              <a:rPr lang="cs-CZ" dirty="0" err="1"/>
              <a:t>reticular</a:t>
            </a:r>
            <a:r>
              <a:rPr lang="cs-CZ" dirty="0"/>
              <a:t> </a:t>
            </a:r>
            <a:r>
              <a:rPr lang="cs-CZ" dirty="0" err="1"/>
              <a:t>fibres</a:t>
            </a:r>
            <a:endParaRPr lang="cs-CZ" dirty="0"/>
          </a:p>
          <a:p>
            <a:pPr lvl="0"/>
            <a:r>
              <a:rPr lang="cs-CZ" dirty="0" err="1"/>
              <a:t>serves</a:t>
            </a:r>
            <a:r>
              <a:rPr lang="cs-CZ" dirty="0"/>
              <a:t> as </a:t>
            </a:r>
            <a:r>
              <a:rPr lang="cs-CZ" dirty="0" err="1"/>
              <a:t>supporting</a:t>
            </a:r>
            <a:r>
              <a:rPr lang="cs-CZ" dirty="0"/>
              <a:t> network </a:t>
            </a:r>
            <a:r>
              <a:rPr lang="cs-CZ" dirty="0" err="1"/>
              <a:t>for</a:t>
            </a:r>
            <a:r>
              <a:rPr lang="cs-CZ" dirty="0"/>
              <a:t> free </a:t>
            </a:r>
            <a:r>
              <a:rPr lang="cs-CZ" dirty="0" err="1"/>
              <a:t>cells</a:t>
            </a:r>
            <a:r>
              <a:rPr lang="cs-CZ" dirty="0"/>
              <a:t> (</a:t>
            </a:r>
            <a:r>
              <a:rPr lang="cs-CZ" dirty="0" err="1"/>
              <a:t>lymfocytes</a:t>
            </a:r>
            <a:r>
              <a:rPr lang="cs-CZ" dirty="0"/>
              <a:t> </a:t>
            </a:r>
            <a:r>
              <a:rPr lang="cs-CZ" dirty="0" err="1"/>
              <a:t>or</a:t>
            </a:r>
            <a:r>
              <a:rPr lang="cs-CZ" dirty="0"/>
              <a:t> </a:t>
            </a:r>
            <a:r>
              <a:rPr lang="cs-CZ" dirty="0" err="1"/>
              <a:t>hematopoietic</a:t>
            </a:r>
            <a:r>
              <a:rPr lang="cs-CZ" dirty="0"/>
              <a:t> </a:t>
            </a:r>
            <a:r>
              <a:rPr lang="cs-CZ" dirty="0" err="1"/>
              <a:t>cells</a:t>
            </a:r>
            <a:r>
              <a:rPr lang="cs-CZ" dirty="0"/>
              <a:t>)</a:t>
            </a:r>
          </a:p>
          <a:p>
            <a:r>
              <a:rPr lang="cs-CZ" dirty="0" err="1"/>
              <a:t>examples</a:t>
            </a:r>
            <a:r>
              <a:rPr lang="cs-CZ" dirty="0"/>
              <a:t> </a:t>
            </a:r>
            <a:r>
              <a:rPr lang="cs-CZ" dirty="0" err="1"/>
              <a:t>of</a:t>
            </a:r>
            <a:r>
              <a:rPr lang="cs-CZ" dirty="0"/>
              <a:t> </a:t>
            </a:r>
            <a:r>
              <a:rPr lang="cs-CZ" dirty="0" err="1"/>
              <a:t>occurrence</a:t>
            </a:r>
            <a:r>
              <a:rPr lang="cs-CZ" dirty="0"/>
              <a:t>: </a:t>
            </a:r>
            <a:r>
              <a:rPr lang="cs-CZ" dirty="0" err="1">
                <a:solidFill>
                  <a:srgbClr val="FF0000"/>
                </a:solidFill>
              </a:rPr>
              <a:t>some</a:t>
            </a:r>
            <a:r>
              <a:rPr lang="cs-CZ" dirty="0">
                <a:solidFill>
                  <a:srgbClr val="FF0000"/>
                </a:solidFill>
              </a:rPr>
              <a:t> </a:t>
            </a:r>
            <a:r>
              <a:rPr lang="cs-CZ" dirty="0" err="1">
                <a:solidFill>
                  <a:srgbClr val="FF0000"/>
                </a:solidFill>
              </a:rPr>
              <a:t>lymph</a:t>
            </a:r>
            <a:r>
              <a:rPr lang="cs-CZ" dirty="0">
                <a:solidFill>
                  <a:srgbClr val="FF0000"/>
                </a:solidFill>
              </a:rPr>
              <a:t> </a:t>
            </a:r>
            <a:r>
              <a:rPr lang="cs-CZ" dirty="0" err="1">
                <a:solidFill>
                  <a:srgbClr val="FF0000"/>
                </a:solidFill>
              </a:rPr>
              <a:t>organs</a:t>
            </a:r>
            <a:r>
              <a:rPr lang="cs-CZ" dirty="0">
                <a:solidFill>
                  <a:srgbClr val="FF0000"/>
                </a:solidFill>
              </a:rPr>
              <a:t>, bone </a:t>
            </a:r>
            <a:r>
              <a:rPr lang="cs-CZ" dirty="0" err="1">
                <a:solidFill>
                  <a:srgbClr val="FF0000"/>
                </a:solidFill>
              </a:rPr>
              <a:t>marrow</a:t>
            </a:r>
            <a:endParaRPr lang="cs-CZ" dirty="0">
              <a:solidFill>
                <a:srgbClr val="FF0000"/>
              </a:solidFill>
            </a:endParaRPr>
          </a:p>
          <a:p>
            <a:endParaRPr lang="cs-CZ" dirty="0"/>
          </a:p>
        </p:txBody>
      </p:sp>
      <p:pic>
        <p:nvPicPr>
          <p:cNvPr id="7" name="Picture 2" descr="ct16.gif (35137 by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918" y="1390503"/>
            <a:ext cx="2690764" cy="227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60_LH_Spleen_Reticu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194" y="3670316"/>
            <a:ext cx="30099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702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title"/>
          </p:nvPr>
        </p:nvSpPr>
        <p:spPr>
          <a:xfrm>
            <a:off x="1847850" y="115889"/>
            <a:ext cx="8229600" cy="504825"/>
          </a:xfrm>
        </p:spPr>
        <p:txBody>
          <a:bodyPr/>
          <a:lstStyle/>
          <a:p>
            <a:pPr algn="ctr" eaLnBrk="1" hangingPunct="1"/>
            <a:r>
              <a:rPr lang="cs-CZ" altLang="cs-CZ" sz="2800"/>
              <a:t>Reticular tissue – Lien </a:t>
            </a:r>
            <a:r>
              <a:rPr lang="cs-CZ" altLang="cs-CZ" sz="2400"/>
              <a:t>(impregnation)</a:t>
            </a:r>
          </a:p>
        </p:txBody>
      </p:sp>
      <p:pic>
        <p:nvPicPr>
          <p:cNvPr id="40963" name="Picture 4" descr="vaz 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38350" y="692151"/>
            <a:ext cx="8089900" cy="6067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4" name="Picture 7" descr="retikulární vaziv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9363" y="692151"/>
            <a:ext cx="3059112" cy="270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5" name="TextovéPole 1"/>
          <p:cNvSpPr txBox="1">
            <a:spLocks noChangeArrowheads="1"/>
          </p:cNvSpPr>
          <p:nvPr/>
        </p:nvSpPr>
        <p:spPr bwMode="auto">
          <a:xfrm>
            <a:off x="9480551" y="3316288"/>
            <a:ext cx="1152525"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http://quizlet.com</a:t>
            </a:r>
          </a:p>
        </p:txBody>
      </p:sp>
    </p:spTree>
    <p:extLst>
      <p:ext uri="{BB962C8B-B14F-4D97-AF65-F5344CB8AC3E}">
        <p14:creationId xmlns:p14="http://schemas.microsoft.com/office/powerpoint/2010/main" val="1379232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Connective</a:t>
            </a:r>
            <a:r>
              <a:rPr lang="cs-CZ" dirty="0"/>
              <a:t> </a:t>
            </a:r>
            <a:r>
              <a:rPr lang="cs-CZ" dirty="0" err="1"/>
              <a:t>tissue</a:t>
            </a:r>
            <a:endParaRPr lang="cs-CZ" dirty="0"/>
          </a:p>
        </p:txBody>
      </p:sp>
      <p:sp>
        <p:nvSpPr>
          <p:cNvPr id="3" name="Zástupný symbol pro obsah 2"/>
          <p:cNvSpPr>
            <a:spLocks noGrp="1"/>
          </p:cNvSpPr>
          <p:nvPr>
            <p:ph idx="1"/>
          </p:nvPr>
        </p:nvSpPr>
        <p:spPr>
          <a:xfrm>
            <a:off x="640490" y="2094769"/>
            <a:ext cx="10515600" cy="4351338"/>
          </a:xfrm>
        </p:spPr>
        <p:txBody>
          <a:bodyPr/>
          <a:lstStyle/>
          <a:p>
            <a:pPr marL="0" indent="0">
              <a:buNone/>
            </a:pPr>
            <a:r>
              <a:rPr lang="cs-CZ" dirty="0" err="1"/>
              <a:t>All</a:t>
            </a:r>
            <a:r>
              <a:rPr lang="cs-CZ" dirty="0"/>
              <a:t> </a:t>
            </a:r>
            <a:r>
              <a:rPr lang="cs-CZ" dirty="0" err="1"/>
              <a:t>types</a:t>
            </a:r>
            <a:r>
              <a:rPr lang="cs-CZ" dirty="0"/>
              <a:t> </a:t>
            </a:r>
            <a:r>
              <a:rPr lang="cs-CZ" dirty="0" err="1"/>
              <a:t>of</a:t>
            </a:r>
            <a:r>
              <a:rPr lang="cs-CZ" dirty="0"/>
              <a:t> CT </a:t>
            </a:r>
            <a:r>
              <a:rPr lang="cs-CZ" dirty="0" err="1"/>
              <a:t>consist</a:t>
            </a:r>
            <a:r>
              <a:rPr lang="cs-CZ" dirty="0"/>
              <a:t> </a:t>
            </a:r>
            <a:r>
              <a:rPr lang="cs-CZ" dirty="0" err="1"/>
              <a:t>of</a:t>
            </a:r>
            <a:r>
              <a:rPr lang="cs-CZ" dirty="0"/>
              <a:t> </a:t>
            </a:r>
            <a:r>
              <a:rPr lang="cs-CZ" b="1" dirty="0" err="1"/>
              <a:t>cells</a:t>
            </a:r>
            <a:r>
              <a:rPr lang="cs-CZ" dirty="0"/>
              <a:t> and </a:t>
            </a:r>
            <a:r>
              <a:rPr lang="cs-CZ" b="1" dirty="0" err="1"/>
              <a:t>intercellular</a:t>
            </a:r>
            <a:r>
              <a:rPr lang="cs-CZ" b="1" dirty="0"/>
              <a:t> matrix</a:t>
            </a:r>
            <a:r>
              <a:rPr lang="cs-CZ" dirty="0"/>
              <a:t> </a:t>
            </a:r>
            <a:r>
              <a:rPr lang="cs-CZ" dirty="0" err="1"/>
              <a:t>secreted</a:t>
            </a:r>
            <a:r>
              <a:rPr lang="cs-CZ" dirty="0"/>
              <a:t> by </a:t>
            </a:r>
            <a:r>
              <a:rPr lang="cs-CZ" dirty="0" err="1"/>
              <a:t>some</a:t>
            </a:r>
            <a:r>
              <a:rPr lang="cs-CZ" dirty="0"/>
              <a:t> </a:t>
            </a:r>
            <a:r>
              <a:rPr lang="cs-CZ" dirty="0" err="1"/>
              <a:t>of</a:t>
            </a:r>
            <a:r>
              <a:rPr lang="cs-CZ" dirty="0"/>
              <a:t> </a:t>
            </a:r>
            <a:r>
              <a:rPr lang="cs-CZ" dirty="0" err="1"/>
              <a:t>those</a:t>
            </a:r>
            <a:r>
              <a:rPr lang="cs-CZ" dirty="0"/>
              <a:t> </a:t>
            </a:r>
            <a:r>
              <a:rPr lang="cs-CZ" dirty="0" err="1"/>
              <a:t>cells</a:t>
            </a:r>
            <a:r>
              <a:rPr lang="cs-CZ" dirty="0"/>
              <a:t>. </a:t>
            </a:r>
            <a:r>
              <a:rPr lang="cs-CZ" dirty="0" err="1"/>
              <a:t>The</a:t>
            </a:r>
            <a:r>
              <a:rPr lang="cs-CZ" dirty="0"/>
              <a:t> </a:t>
            </a:r>
            <a:r>
              <a:rPr lang="cs-CZ" dirty="0" err="1"/>
              <a:t>intercellular</a:t>
            </a:r>
            <a:r>
              <a:rPr lang="cs-CZ" dirty="0"/>
              <a:t> matrix </a:t>
            </a:r>
            <a:r>
              <a:rPr lang="cs-CZ" dirty="0" err="1"/>
              <a:t>consists</a:t>
            </a:r>
            <a:r>
              <a:rPr lang="cs-CZ" dirty="0"/>
              <a:t> </a:t>
            </a:r>
            <a:r>
              <a:rPr lang="cs-CZ" dirty="0" err="1"/>
              <a:t>of</a:t>
            </a:r>
            <a:r>
              <a:rPr lang="cs-CZ" dirty="0"/>
              <a:t> </a:t>
            </a:r>
            <a:r>
              <a:rPr lang="cs-CZ" b="1" dirty="0" err="1"/>
              <a:t>fibres</a:t>
            </a:r>
            <a:r>
              <a:rPr lang="cs-CZ" dirty="0"/>
              <a:t> and </a:t>
            </a:r>
            <a:r>
              <a:rPr lang="cs-CZ" b="1" dirty="0" err="1"/>
              <a:t>ground</a:t>
            </a:r>
            <a:r>
              <a:rPr lang="cs-CZ" b="1"/>
              <a:t> substance</a:t>
            </a:r>
            <a:endParaRPr lang="cs-CZ" b="1" dirty="0"/>
          </a:p>
          <a:p>
            <a:endParaRPr lang="cs-CZ" dirty="0"/>
          </a:p>
        </p:txBody>
      </p:sp>
      <p:pic>
        <p:nvPicPr>
          <p:cNvPr id="1026" name="Picture 2" descr="ctpro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836" y="3901260"/>
            <a:ext cx="35718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onnectivetiss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632" y="3382277"/>
            <a:ext cx="55149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414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txBox="1">
            <a:spLocks noChangeArrowheads="1"/>
          </p:cNvSpPr>
          <p:nvPr/>
        </p:nvSpPr>
        <p:spPr bwMode="auto">
          <a:xfrm>
            <a:off x="1611313" y="193676"/>
            <a:ext cx="89646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800" b="1">
                <a:solidFill>
                  <a:schemeClr val="tx2"/>
                </a:solidFill>
              </a:rPr>
              <a:t>Reticular connective tissue - intestinum crassum </a:t>
            </a:r>
            <a:r>
              <a:rPr lang="cs-CZ" altLang="cs-CZ" sz="1800" b="1">
                <a:solidFill>
                  <a:schemeClr val="tx2"/>
                </a:solidFill>
              </a:rPr>
              <a:t>(HE)</a:t>
            </a:r>
          </a:p>
        </p:txBody>
      </p:sp>
      <p:pic>
        <p:nvPicPr>
          <p:cNvPr id="43011"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1313" y="1085850"/>
            <a:ext cx="8964612"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852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Connective</a:t>
            </a:r>
            <a:r>
              <a:rPr lang="cs-CZ" dirty="0"/>
              <a:t> </a:t>
            </a:r>
            <a:r>
              <a:rPr lang="cs-CZ" dirty="0" err="1"/>
              <a:t>tissue</a:t>
            </a:r>
            <a:r>
              <a:rPr lang="cs-CZ" dirty="0"/>
              <a:t> proper</a:t>
            </a:r>
          </a:p>
        </p:txBody>
      </p:sp>
      <p:sp>
        <p:nvSpPr>
          <p:cNvPr id="3" name="Zástupný symbol pro obsah 2"/>
          <p:cNvSpPr>
            <a:spLocks noGrp="1"/>
          </p:cNvSpPr>
          <p:nvPr>
            <p:ph sz="half" idx="1"/>
          </p:nvPr>
        </p:nvSpPr>
        <p:spPr>
          <a:xfrm>
            <a:off x="838200" y="1825624"/>
            <a:ext cx="5181600" cy="5032375"/>
          </a:xfrm>
        </p:spPr>
        <p:txBody>
          <a:bodyPr>
            <a:normAutofit fontScale="55000" lnSpcReduction="20000"/>
          </a:bodyPr>
          <a:lstStyle/>
          <a:p>
            <a:r>
              <a:rPr lang="cs-CZ" sz="3300" u="sng" dirty="0" err="1">
                <a:solidFill>
                  <a:srgbClr val="FF0000"/>
                </a:solidFill>
              </a:rPr>
              <a:t>Adipose</a:t>
            </a:r>
            <a:r>
              <a:rPr lang="cs-CZ" sz="3300" u="sng" dirty="0">
                <a:solidFill>
                  <a:srgbClr val="FF0000"/>
                </a:solidFill>
              </a:rPr>
              <a:t> CT:</a:t>
            </a:r>
            <a:endParaRPr lang="cs-CZ" sz="3300" dirty="0">
              <a:solidFill>
                <a:srgbClr val="FF0000"/>
              </a:solidFill>
            </a:endParaRPr>
          </a:p>
          <a:p>
            <a:r>
              <a:rPr lang="cs-CZ" sz="3300" dirty="0" err="1"/>
              <a:t>adipocytes</a:t>
            </a:r>
            <a:r>
              <a:rPr lang="cs-CZ" sz="3300" dirty="0"/>
              <a:t> are </a:t>
            </a:r>
            <a:r>
              <a:rPr lang="cs-CZ" sz="3300" dirty="0" err="1"/>
              <a:t>specialized</a:t>
            </a:r>
            <a:r>
              <a:rPr lang="cs-CZ" sz="3300" dirty="0"/>
              <a:t> to </a:t>
            </a:r>
            <a:r>
              <a:rPr lang="cs-CZ" sz="3300" dirty="0" err="1"/>
              <a:t>store</a:t>
            </a:r>
            <a:r>
              <a:rPr lang="cs-CZ" sz="3300" dirty="0"/>
              <a:t> fat, are </a:t>
            </a:r>
            <a:r>
              <a:rPr lang="cs-CZ" sz="3300" dirty="0" err="1"/>
              <a:t>found</a:t>
            </a:r>
            <a:r>
              <a:rPr lang="cs-CZ" sz="3300" dirty="0"/>
              <a:t> </a:t>
            </a:r>
            <a:r>
              <a:rPr lang="cs-CZ" sz="3300" dirty="0" err="1"/>
              <a:t>throughout</a:t>
            </a:r>
            <a:r>
              <a:rPr lang="cs-CZ" sz="3300" dirty="0"/>
              <a:t> </a:t>
            </a:r>
            <a:r>
              <a:rPr lang="cs-CZ" sz="3300" dirty="0" err="1"/>
              <a:t>loose</a:t>
            </a:r>
            <a:r>
              <a:rPr lang="cs-CZ" sz="3300" dirty="0"/>
              <a:t> </a:t>
            </a:r>
            <a:r>
              <a:rPr lang="cs-CZ" sz="3300" dirty="0" err="1"/>
              <a:t>connective</a:t>
            </a:r>
            <a:r>
              <a:rPr lang="cs-CZ" sz="3300" dirty="0"/>
              <a:t> </a:t>
            </a:r>
            <a:r>
              <a:rPr lang="cs-CZ" sz="3300" dirty="0" err="1"/>
              <a:t>tissue</a:t>
            </a:r>
            <a:endParaRPr lang="cs-CZ" sz="3300" dirty="0"/>
          </a:p>
          <a:p>
            <a:r>
              <a:rPr lang="cs-CZ" sz="3300" dirty="0" err="1"/>
              <a:t>adipocytes</a:t>
            </a:r>
            <a:r>
              <a:rPr lang="cs-CZ" sz="3300" dirty="0"/>
              <a:t> are </a:t>
            </a:r>
            <a:r>
              <a:rPr lang="cs-CZ" sz="3300" dirty="0" err="1"/>
              <a:t>the</a:t>
            </a:r>
            <a:r>
              <a:rPr lang="cs-CZ" sz="3300" dirty="0"/>
              <a:t> </a:t>
            </a:r>
            <a:r>
              <a:rPr lang="cs-CZ" sz="3300" dirty="0" err="1"/>
              <a:t>predominant</a:t>
            </a:r>
            <a:r>
              <a:rPr lang="cs-CZ" sz="3300" dirty="0"/>
              <a:t> cell </a:t>
            </a:r>
            <a:r>
              <a:rPr lang="cs-CZ" sz="3300" dirty="0" err="1"/>
              <a:t>present</a:t>
            </a:r>
            <a:r>
              <a:rPr lang="cs-CZ" sz="3300" dirty="0"/>
              <a:t>, </a:t>
            </a:r>
            <a:r>
              <a:rPr lang="cs-CZ" sz="3300" dirty="0" err="1"/>
              <a:t>the</a:t>
            </a:r>
            <a:r>
              <a:rPr lang="cs-CZ" sz="3300" dirty="0"/>
              <a:t> </a:t>
            </a:r>
            <a:r>
              <a:rPr lang="cs-CZ" sz="3300" dirty="0" err="1"/>
              <a:t>tissue</a:t>
            </a:r>
            <a:r>
              <a:rPr lang="cs-CZ" sz="3300" dirty="0"/>
              <a:t> </a:t>
            </a:r>
            <a:r>
              <a:rPr lang="cs-CZ" sz="3300" dirty="0" err="1"/>
              <a:t>is</a:t>
            </a:r>
            <a:r>
              <a:rPr lang="cs-CZ" sz="3300" dirty="0"/>
              <a:t> </a:t>
            </a:r>
            <a:r>
              <a:rPr lang="cs-CZ" sz="3300" dirty="0" err="1"/>
              <a:t>called</a:t>
            </a:r>
            <a:r>
              <a:rPr lang="cs-CZ" sz="3300" dirty="0"/>
              <a:t> </a:t>
            </a:r>
            <a:r>
              <a:rPr lang="cs-CZ" sz="3300" dirty="0" err="1"/>
              <a:t>adipose</a:t>
            </a:r>
            <a:r>
              <a:rPr lang="cs-CZ" sz="3300" dirty="0"/>
              <a:t> </a:t>
            </a:r>
            <a:r>
              <a:rPr lang="cs-CZ" sz="3300" dirty="0" err="1"/>
              <a:t>tissue</a:t>
            </a:r>
            <a:endParaRPr lang="cs-CZ" sz="3300" dirty="0"/>
          </a:p>
          <a:p>
            <a:r>
              <a:rPr lang="cs-CZ" sz="3300" dirty="0"/>
              <a:t>in </a:t>
            </a:r>
            <a:r>
              <a:rPr lang="cs-CZ" sz="3300" dirty="0" err="1">
                <a:solidFill>
                  <a:srgbClr val="FF0000"/>
                </a:solidFill>
              </a:rPr>
              <a:t>white</a:t>
            </a:r>
            <a:r>
              <a:rPr lang="cs-CZ" sz="3300" dirty="0">
                <a:solidFill>
                  <a:srgbClr val="FF0000"/>
                </a:solidFill>
              </a:rPr>
              <a:t> </a:t>
            </a:r>
            <a:r>
              <a:rPr lang="cs-CZ" sz="3300" dirty="0" err="1">
                <a:solidFill>
                  <a:srgbClr val="FF0000"/>
                </a:solidFill>
              </a:rPr>
              <a:t>or</a:t>
            </a:r>
            <a:r>
              <a:rPr lang="cs-CZ" sz="3300" dirty="0">
                <a:solidFill>
                  <a:srgbClr val="FF0000"/>
                </a:solidFill>
              </a:rPr>
              <a:t> </a:t>
            </a:r>
            <a:r>
              <a:rPr lang="cs-CZ" sz="3300" dirty="0" err="1">
                <a:solidFill>
                  <a:srgbClr val="FF0000"/>
                </a:solidFill>
              </a:rPr>
              <a:t>unilocular</a:t>
            </a:r>
            <a:r>
              <a:rPr lang="cs-CZ" sz="3300" dirty="0">
                <a:solidFill>
                  <a:srgbClr val="FF0000"/>
                </a:solidFill>
              </a:rPr>
              <a:t> </a:t>
            </a:r>
            <a:r>
              <a:rPr lang="cs-CZ" sz="3300" dirty="0"/>
              <a:t>fat, </a:t>
            </a:r>
            <a:r>
              <a:rPr lang="cs-CZ" sz="3300" dirty="0" err="1"/>
              <a:t>adipocytes</a:t>
            </a:r>
            <a:r>
              <a:rPr lang="cs-CZ" sz="3300" dirty="0"/>
              <a:t> </a:t>
            </a:r>
            <a:r>
              <a:rPr lang="cs-CZ" sz="3300" dirty="0" err="1"/>
              <a:t>contain</a:t>
            </a:r>
            <a:r>
              <a:rPr lang="cs-CZ" sz="3300" dirty="0"/>
              <a:t> a single, </a:t>
            </a:r>
            <a:r>
              <a:rPr lang="cs-CZ" sz="3300" dirty="0" err="1"/>
              <a:t>large</a:t>
            </a:r>
            <a:r>
              <a:rPr lang="cs-CZ" sz="3300" dirty="0"/>
              <a:t> lipid </a:t>
            </a:r>
            <a:r>
              <a:rPr lang="cs-CZ" sz="3300" dirty="0" err="1"/>
              <a:t>droplet</a:t>
            </a:r>
            <a:r>
              <a:rPr lang="cs-CZ" sz="3300" dirty="0"/>
              <a:t> </a:t>
            </a:r>
            <a:r>
              <a:rPr lang="cs-CZ" sz="3300" dirty="0" err="1"/>
              <a:t>surrounded</a:t>
            </a:r>
            <a:r>
              <a:rPr lang="cs-CZ" sz="3300" dirty="0"/>
              <a:t> by a </a:t>
            </a:r>
            <a:r>
              <a:rPr lang="cs-CZ" sz="3300" dirty="0" err="1"/>
              <a:t>thin</a:t>
            </a:r>
            <a:r>
              <a:rPr lang="cs-CZ" sz="3300" dirty="0"/>
              <a:t> </a:t>
            </a:r>
            <a:r>
              <a:rPr lang="cs-CZ" sz="3300" dirty="0" err="1"/>
              <a:t>layer</a:t>
            </a:r>
            <a:r>
              <a:rPr lang="cs-CZ" sz="3300" dirty="0"/>
              <a:t> </a:t>
            </a:r>
            <a:r>
              <a:rPr lang="cs-CZ" sz="3300" dirty="0" err="1"/>
              <a:t>of</a:t>
            </a:r>
            <a:r>
              <a:rPr lang="cs-CZ" sz="3300" dirty="0"/>
              <a:t> </a:t>
            </a:r>
            <a:r>
              <a:rPr lang="cs-CZ" sz="3300" dirty="0" err="1"/>
              <a:t>cytoplasm</a:t>
            </a:r>
            <a:r>
              <a:rPr lang="cs-CZ" sz="3300" dirty="0"/>
              <a:t>. </a:t>
            </a:r>
            <a:r>
              <a:rPr lang="cs-CZ" sz="3300" dirty="0" err="1"/>
              <a:t>The</a:t>
            </a:r>
            <a:r>
              <a:rPr lang="cs-CZ" sz="3300" dirty="0"/>
              <a:t> lipid </a:t>
            </a:r>
            <a:r>
              <a:rPr lang="cs-CZ" sz="3300" dirty="0" err="1"/>
              <a:t>mass</a:t>
            </a:r>
            <a:r>
              <a:rPr lang="cs-CZ" sz="3300" dirty="0"/>
              <a:t> </a:t>
            </a:r>
            <a:r>
              <a:rPr lang="cs-CZ" sz="3300" dirty="0" err="1"/>
              <a:t>compresses</a:t>
            </a:r>
            <a:r>
              <a:rPr lang="cs-CZ" sz="3300" dirty="0"/>
              <a:t> </a:t>
            </a:r>
            <a:r>
              <a:rPr lang="cs-CZ" sz="3300" dirty="0" err="1"/>
              <a:t>the</a:t>
            </a:r>
            <a:r>
              <a:rPr lang="cs-CZ" sz="3300" dirty="0"/>
              <a:t> </a:t>
            </a:r>
            <a:r>
              <a:rPr lang="cs-CZ" sz="3300" dirty="0" err="1"/>
              <a:t>nucleus</a:t>
            </a:r>
            <a:r>
              <a:rPr lang="cs-CZ" sz="3300" dirty="0"/>
              <a:t> to </a:t>
            </a:r>
            <a:r>
              <a:rPr lang="cs-CZ" sz="3300" dirty="0" err="1"/>
              <a:t>an</a:t>
            </a:r>
            <a:r>
              <a:rPr lang="cs-CZ" sz="3300" dirty="0"/>
              <a:t> </a:t>
            </a:r>
            <a:r>
              <a:rPr lang="cs-CZ" sz="3300" dirty="0" err="1"/>
              <a:t>eccentric</a:t>
            </a:r>
            <a:r>
              <a:rPr lang="cs-CZ" sz="3300" dirty="0"/>
              <a:t> </a:t>
            </a:r>
            <a:r>
              <a:rPr lang="cs-CZ" sz="3300" dirty="0" err="1"/>
              <a:t>position</a:t>
            </a:r>
            <a:r>
              <a:rPr lang="cs-CZ" sz="3300" dirty="0"/>
              <a:t>, </a:t>
            </a:r>
            <a:r>
              <a:rPr lang="cs-CZ" sz="3300" dirty="0" err="1"/>
              <a:t>producing</a:t>
            </a:r>
            <a:r>
              <a:rPr lang="cs-CZ" sz="3300" dirty="0"/>
              <a:t> a "signet ring" </a:t>
            </a:r>
            <a:r>
              <a:rPr lang="cs-CZ" sz="3300" dirty="0" err="1"/>
              <a:t>appearance</a:t>
            </a:r>
            <a:r>
              <a:rPr lang="cs-CZ" sz="3300" dirty="0"/>
              <a:t>. </a:t>
            </a:r>
          </a:p>
          <a:p>
            <a:r>
              <a:rPr lang="cs-CZ" sz="3300" dirty="0"/>
              <a:t>A </a:t>
            </a:r>
            <a:r>
              <a:rPr lang="cs-CZ" sz="3300" dirty="0" err="1"/>
              <a:t>different</a:t>
            </a:r>
            <a:r>
              <a:rPr lang="cs-CZ" sz="3300" dirty="0"/>
              <a:t> </a:t>
            </a:r>
            <a:r>
              <a:rPr lang="cs-CZ" sz="3300" dirty="0" err="1"/>
              <a:t>kind</a:t>
            </a:r>
            <a:r>
              <a:rPr lang="cs-CZ" sz="3300" dirty="0"/>
              <a:t> </a:t>
            </a:r>
            <a:r>
              <a:rPr lang="cs-CZ" sz="3300" dirty="0" err="1"/>
              <a:t>of</a:t>
            </a:r>
            <a:r>
              <a:rPr lang="cs-CZ" sz="3300" dirty="0"/>
              <a:t> </a:t>
            </a:r>
            <a:r>
              <a:rPr lang="cs-CZ" sz="3300" dirty="0" err="1"/>
              <a:t>adipose</a:t>
            </a:r>
            <a:r>
              <a:rPr lang="cs-CZ" sz="3300" dirty="0"/>
              <a:t> </a:t>
            </a:r>
            <a:r>
              <a:rPr lang="cs-CZ" sz="3300" dirty="0" err="1"/>
              <a:t>tissue</a:t>
            </a:r>
            <a:r>
              <a:rPr lang="cs-CZ" sz="3300" dirty="0"/>
              <a:t> </a:t>
            </a:r>
            <a:r>
              <a:rPr lang="cs-CZ" sz="3300" dirty="0" err="1"/>
              <a:t>is</a:t>
            </a:r>
            <a:r>
              <a:rPr lang="cs-CZ" sz="3300" dirty="0"/>
              <a:t> </a:t>
            </a:r>
            <a:r>
              <a:rPr lang="cs-CZ" sz="3300" dirty="0" err="1"/>
              <a:t>known</a:t>
            </a:r>
            <a:r>
              <a:rPr lang="cs-CZ" sz="3300" dirty="0"/>
              <a:t> as </a:t>
            </a:r>
            <a:r>
              <a:rPr lang="cs-CZ" sz="3300" dirty="0" err="1">
                <a:solidFill>
                  <a:srgbClr val="FF0000"/>
                </a:solidFill>
              </a:rPr>
              <a:t>brown</a:t>
            </a:r>
            <a:r>
              <a:rPr lang="cs-CZ" sz="3300" dirty="0">
                <a:solidFill>
                  <a:srgbClr val="FF0000"/>
                </a:solidFill>
              </a:rPr>
              <a:t> </a:t>
            </a:r>
            <a:r>
              <a:rPr lang="cs-CZ" sz="3300" dirty="0" err="1">
                <a:solidFill>
                  <a:srgbClr val="FF0000"/>
                </a:solidFill>
              </a:rPr>
              <a:t>or</a:t>
            </a:r>
            <a:r>
              <a:rPr lang="cs-CZ" sz="3300" dirty="0">
                <a:solidFill>
                  <a:srgbClr val="FF0000"/>
                </a:solidFill>
              </a:rPr>
              <a:t> </a:t>
            </a:r>
            <a:r>
              <a:rPr lang="cs-CZ" sz="3300" dirty="0" err="1">
                <a:solidFill>
                  <a:srgbClr val="FF0000"/>
                </a:solidFill>
              </a:rPr>
              <a:t>multilocular</a:t>
            </a:r>
            <a:r>
              <a:rPr lang="cs-CZ" sz="3300" dirty="0">
                <a:solidFill>
                  <a:srgbClr val="FF0000"/>
                </a:solidFill>
              </a:rPr>
              <a:t> </a:t>
            </a:r>
            <a:r>
              <a:rPr lang="cs-CZ" sz="3300" dirty="0"/>
              <a:t>fat, </a:t>
            </a:r>
            <a:r>
              <a:rPr lang="cs-CZ" sz="3300" dirty="0" err="1"/>
              <a:t>contains</a:t>
            </a:r>
            <a:r>
              <a:rPr lang="cs-CZ" sz="3300" dirty="0"/>
              <a:t> fat </a:t>
            </a:r>
            <a:r>
              <a:rPr lang="cs-CZ" sz="3300" dirty="0" err="1"/>
              <a:t>droplets</a:t>
            </a:r>
            <a:r>
              <a:rPr lang="cs-CZ" sz="3300" dirty="0"/>
              <a:t> </a:t>
            </a:r>
            <a:r>
              <a:rPr lang="cs-CZ" sz="3300" dirty="0" err="1"/>
              <a:t>of</a:t>
            </a:r>
            <a:r>
              <a:rPr lang="cs-CZ" sz="3300" dirty="0"/>
              <a:t> </a:t>
            </a:r>
            <a:r>
              <a:rPr lang="cs-CZ" sz="3300" dirty="0" err="1"/>
              <a:t>varying</a:t>
            </a:r>
            <a:r>
              <a:rPr lang="cs-CZ" sz="3300" dirty="0"/>
              <a:t> </a:t>
            </a:r>
            <a:r>
              <a:rPr lang="cs-CZ" sz="3300" dirty="0" err="1"/>
              <a:t>sizes</a:t>
            </a:r>
            <a:r>
              <a:rPr lang="cs-CZ" sz="3300" dirty="0"/>
              <a:t>. </a:t>
            </a:r>
            <a:r>
              <a:rPr lang="cs-CZ" sz="3300" dirty="0" err="1"/>
              <a:t>The</a:t>
            </a:r>
            <a:r>
              <a:rPr lang="cs-CZ" sz="3300" dirty="0"/>
              <a:t> </a:t>
            </a:r>
            <a:r>
              <a:rPr lang="cs-CZ" sz="3300" dirty="0" err="1"/>
              <a:t>cells</a:t>
            </a:r>
            <a:r>
              <a:rPr lang="cs-CZ" sz="3300" dirty="0"/>
              <a:t> are </a:t>
            </a:r>
            <a:r>
              <a:rPr lang="cs-CZ" sz="3300" dirty="0" err="1"/>
              <a:t>smaller</a:t>
            </a:r>
            <a:r>
              <a:rPr lang="cs-CZ" sz="3300" dirty="0"/>
              <a:t> </a:t>
            </a:r>
            <a:r>
              <a:rPr lang="cs-CZ" sz="3300" dirty="0" err="1"/>
              <a:t>than</a:t>
            </a:r>
            <a:r>
              <a:rPr lang="cs-CZ" sz="3300" dirty="0"/>
              <a:t> </a:t>
            </a:r>
            <a:r>
              <a:rPr lang="cs-CZ" sz="3300" dirty="0" err="1"/>
              <a:t>those</a:t>
            </a:r>
            <a:r>
              <a:rPr lang="cs-CZ" sz="3300" dirty="0"/>
              <a:t> </a:t>
            </a:r>
            <a:r>
              <a:rPr lang="cs-CZ" sz="3300" dirty="0" err="1"/>
              <a:t>of</a:t>
            </a:r>
            <a:r>
              <a:rPr lang="cs-CZ" sz="3300" dirty="0"/>
              <a:t> </a:t>
            </a:r>
            <a:r>
              <a:rPr lang="cs-CZ" sz="3300" dirty="0" err="1"/>
              <a:t>white</a:t>
            </a:r>
            <a:r>
              <a:rPr lang="cs-CZ" sz="3300" dirty="0"/>
              <a:t> fat, </a:t>
            </a:r>
            <a:r>
              <a:rPr lang="cs-CZ" sz="3300" dirty="0" err="1"/>
              <a:t>with</a:t>
            </a:r>
            <a:r>
              <a:rPr lang="cs-CZ" sz="3300" dirty="0"/>
              <a:t> </a:t>
            </a:r>
            <a:r>
              <a:rPr lang="cs-CZ" sz="3300" dirty="0" err="1"/>
              <a:t>an</a:t>
            </a:r>
            <a:r>
              <a:rPr lang="cs-CZ" sz="3300" dirty="0"/>
              <a:t> </a:t>
            </a:r>
            <a:r>
              <a:rPr lang="cs-CZ" sz="3300" dirty="0" err="1"/>
              <a:t>eccentric</a:t>
            </a:r>
            <a:r>
              <a:rPr lang="cs-CZ" sz="3300" dirty="0"/>
              <a:t> </a:t>
            </a:r>
            <a:r>
              <a:rPr lang="cs-CZ" sz="3300" dirty="0" err="1"/>
              <a:t>round</a:t>
            </a:r>
            <a:r>
              <a:rPr lang="cs-CZ" sz="3300" dirty="0"/>
              <a:t> </a:t>
            </a:r>
            <a:r>
              <a:rPr lang="cs-CZ" sz="3300" dirty="0" err="1"/>
              <a:t>nucleus</a:t>
            </a:r>
            <a:r>
              <a:rPr lang="cs-CZ" sz="3300" dirty="0"/>
              <a:t>. Brown fat has a very limited </a:t>
            </a:r>
            <a:r>
              <a:rPr lang="cs-CZ" sz="3300" dirty="0" err="1"/>
              <a:t>distribution</a:t>
            </a:r>
            <a:r>
              <a:rPr lang="cs-CZ" sz="3300" dirty="0"/>
              <a:t> in </a:t>
            </a:r>
            <a:r>
              <a:rPr lang="cs-CZ" sz="3300" dirty="0" err="1"/>
              <a:t>adult</a:t>
            </a:r>
            <a:r>
              <a:rPr lang="cs-CZ" sz="3300" dirty="0"/>
              <a:t> </a:t>
            </a:r>
            <a:r>
              <a:rPr lang="cs-CZ" sz="3300" dirty="0" err="1"/>
              <a:t>humans</a:t>
            </a:r>
            <a:r>
              <a:rPr lang="cs-CZ" sz="3300" dirty="0"/>
              <a:t>, but </a:t>
            </a:r>
            <a:r>
              <a:rPr lang="cs-CZ" sz="3300" dirty="0" err="1"/>
              <a:t>is</a:t>
            </a:r>
            <a:r>
              <a:rPr lang="cs-CZ" sz="3300" dirty="0"/>
              <a:t> </a:t>
            </a:r>
            <a:r>
              <a:rPr lang="cs-CZ" sz="3300" dirty="0" err="1"/>
              <a:t>found</a:t>
            </a:r>
            <a:r>
              <a:rPr lang="cs-CZ" sz="3300" dirty="0"/>
              <a:t> in many </a:t>
            </a:r>
            <a:r>
              <a:rPr lang="cs-CZ" sz="3300" dirty="0" err="1"/>
              <a:t>animals</a:t>
            </a:r>
            <a:r>
              <a:rPr lang="cs-CZ" sz="3300" dirty="0"/>
              <a:t>. In </a:t>
            </a:r>
            <a:r>
              <a:rPr lang="cs-CZ" sz="3300" dirty="0" err="1"/>
              <a:t>hibernating</a:t>
            </a:r>
            <a:r>
              <a:rPr lang="cs-CZ" sz="3300" dirty="0"/>
              <a:t> </a:t>
            </a:r>
            <a:r>
              <a:rPr lang="cs-CZ" sz="3300" dirty="0" err="1"/>
              <a:t>animals</a:t>
            </a:r>
            <a:r>
              <a:rPr lang="cs-CZ" sz="3300" dirty="0"/>
              <a:t>, </a:t>
            </a:r>
            <a:r>
              <a:rPr lang="cs-CZ" sz="3300" dirty="0" err="1"/>
              <a:t>the</a:t>
            </a:r>
            <a:r>
              <a:rPr lang="cs-CZ" sz="3300" dirty="0"/>
              <a:t> </a:t>
            </a:r>
            <a:r>
              <a:rPr lang="cs-CZ" sz="3300" dirty="0" err="1"/>
              <a:t>oxidation</a:t>
            </a:r>
            <a:r>
              <a:rPr lang="cs-CZ" sz="3300" dirty="0"/>
              <a:t> </a:t>
            </a:r>
            <a:r>
              <a:rPr lang="cs-CZ" sz="3300" dirty="0" err="1"/>
              <a:t>of</a:t>
            </a:r>
            <a:r>
              <a:rPr lang="cs-CZ" sz="3300" dirty="0"/>
              <a:t> </a:t>
            </a:r>
            <a:r>
              <a:rPr lang="cs-CZ" sz="3300" dirty="0" err="1"/>
              <a:t>brown</a:t>
            </a:r>
            <a:r>
              <a:rPr lang="cs-CZ" sz="3300" dirty="0"/>
              <a:t> fat </a:t>
            </a:r>
            <a:r>
              <a:rPr lang="cs-CZ" sz="3300" dirty="0" err="1"/>
              <a:t>warms</a:t>
            </a:r>
            <a:r>
              <a:rPr lang="cs-CZ" sz="3300" dirty="0"/>
              <a:t> </a:t>
            </a:r>
            <a:r>
              <a:rPr lang="cs-CZ" sz="3300" dirty="0" err="1"/>
              <a:t>the</a:t>
            </a:r>
            <a:r>
              <a:rPr lang="cs-CZ" sz="3300" dirty="0"/>
              <a:t> </a:t>
            </a:r>
            <a:r>
              <a:rPr lang="cs-CZ" sz="3300" dirty="0" err="1"/>
              <a:t>blood</a:t>
            </a:r>
            <a:r>
              <a:rPr lang="cs-CZ" sz="3300" dirty="0"/>
              <a:t> </a:t>
            </a:r>
            <a:r>
              <a:rPr lang="cs-CZ" sz="3300" dirty="0" err="1"/>
              <a:t>flowing</a:t>
            </a:r>
            <a:r>
              <a:rPr lang="cs-CZ" sz="3300" dirty="0"/>
              <a:t> </a:t>
            </a:r>
            <a:r>
              <a:rPr lang="cs-CZ" sz="3300" dirty="0" err="1"/>
              <a:t>through</a:t>
            </a:r>
            <a:r>
              <a:rPr lang="cs-CZ" sz="3300" dirty="0"/>
              <a:t> </a:t>
            </a:r>
            <a:r>
              <a:rPr lang="cs-CZ" sz="3300" dirty="0" err="1"/>
              <a:t>it</a:t>
            </a:r>
            <a:r>
              <a:rPr lang="cs-CZ" sz="3300" dirty="0"/>
              <a:t> </a:t>
            </a:r>
            <a:r>
              <a:rPr lang="cs-CZ" sz="3300" dirty="0" err="1"/>
              <a:t>during</a:t>
            </a:r>
            <a:r>
              <a:rPr lang="cs-CZ" sz="3300" dirty="0"/>
              <a:t> </a:t>
            </a:r>
            <a:r>
              <a:rPr lang="cs-CZ" sz="3300" dirty="0" err="1"/>
              <a:t>arousal</a:t>
            </a:r>
            <a:r>
              <a:rPr lang="cs-CZ" sz="3300" dirty="0"/>
              <a:t> </a:t>
            </a:r>
            <a:r>
              <a:rPr lang="cs-CZ" sz="3300" dirty="0" err="1"/>
              <a:t>from</a:t>
            </a:r>
            <a:r>
              <a:rPr lang="cs-CZ" sz="3300" dirty="0"/>
              <a:t> </a:t>
            </a:r>
            <a:r>
              <a:rPr lang="cs-CZ" sz="3300" dirty="0" err="1"/>
              <a:t>hibernation</a:t>
            </a:r>
            <a:r>
              <a:rPr lang="cs-CZ" sz="3300" dirty="0"/>
              <a:t>. </a:t>
            </a:r>
            <a:r>
              <a:rPr lang="cs-CZ" sz="3300" dirty="0" err="1"/>
              <a:t>Human</a:t>
            </a:r>
            <a:r>
              <a:rPr lang="cs-CZ" sz="3300" dirty="0"/>
              <a:t> </a:t>
            </a:r>
            <a:r>
              <a:rPr lang="cs-CZ" sz="3300" dirty="0" err="1"/>
              <a:t>newborns</a:t>
            </a:r>
            <a:r>
              <a:rPr lang="cs-CZ" sz="3300" dirty="0"/>
              <a:t>, </a:t>
            </a:r>
            <a:r>
              <a:rPr lang="cs-CZ" sz="3300" dirty="0" err="1"/>
              <a:t>whose</a:t>
            </a:r>
            <a:r>
              <a:rPr lang="cs-CZ" sz="3300" dirty="0"/>
              <a:t> </a:t>
            </a:r>
            <a:r>
              <a:rPr lang="cs-CZ" sz="3300" dirty="0" err="1"/>
              <a:t>large</a:t>
            </a:r>
            <a:r>
              <a:rPr lang="cs-CZ" sz="3300" dirty="0"/>
              <a:t> </a:t>
            </a:r>
            <a:r>
              <a:rPr lang="cs-CZ" sz="3300" dirty="0" err="1"/>
              <a:t>surface</a:t>
            </a:r>
            <a:r>
              <a:rPr lang="cs-CZ" sz="3300" dirty="0"/>
              <a:t> to </a:t>
            </a:r>
            <a:r>
              <a:rPr lang="cs-CZ" sz="3300" dirty="0" err="1"/>
              <a:t>volume</a:t>
            </a:r>
            <a:r>
              <a:rPr lang="cs-CZ" sz="3300" dirty="0"/>
              <a:t> ratio </a:t>
            </a:r>
            <a:r>
              <a:rPr lang="cs-CZ" sz="3300" dirty="0" err="1"/>
              <a:t>can</a:t>
            </a:r>
            <a:r>
              <a:rPr lang="cs-CZ" sz="3300" dirty="0"/>
              <a:t> </a:t>
            </a:r>
            <a:r>
              <a:rPr lang="cs-CZ" sz="3300" dirty="0" err="1"/>
              <a:t>result</a:t>
            </a:r>
            <a:r>
              <a:rPr lang="cs-CZ" sz="3300" dirty="0"/>
              <a:t> in </a:t>
            </a:r>
            <a:r>
              <a:rPr lang="cs-CZ" sz="3300" dirty="0" err="1"/>
              <a:t>heat</a:t>
            </a:r>
            <a:r>
              <a:rPr lang="cs-CZ" sz="3300" dirty="0"/>
              <a:t> </a:t>
            </a:r>
            <a:r>
              <a:rPr lang="cs-CZ" sz="3300" dirty="0" err="1"/>
              <a:t>loss</a:t>
            </a:r>
            <a:r>
              <a:rPr lang="cs-CZ" sz="3300" dirty="0"/>
              <a:t>, </a:t>
            </a:r>
            <a:r>
              <a:rPr lang="cs-CZ" sz="3300" dirty="0" err="1"/>
              <a:t>also</a:t>
            </a:r>
            <a:r>
              <a:rPr lang="cs-CZ" sz="3300" dirty="0"/>
              <a:t> </a:t>
            </a:r>
            <a:r>
              <a:rPr lang="cs-CZ" sz="3300" dirty="0" err="1"/>
              <a:t>have</a:t>
            </a:r>
            <a:r>
              <a:rPr lang="cs-CZ" sz="3300" dirty="0"/>
              <a:t> a lot </a:t>
            </a:r>
            <a:r>
              <a:rPr lang="cs-CZ" sz="3300" dirty="0" err="1"/>
              <a:t>of</a:t>
            </a:r>
            <a:r>
              <a:rPr lang="cs-CZ" sz="3300" dirty="0"/>
              <a:t> </a:t>
            </a:r>
            <a:r>
              <a:rPr lang="cs-CZ" sz="3300" dirty="0" err="1"/>
              <a:t>brown</a:t>
            </a:r>
            <a:r>
              <a:rPr lang="cs-CZ" sz="3300" dirty="0"/>
              <a:t> fat. Most </a:t>
            </a:r>
            <a:r>
              <a:rPr lang="cs-CZ" sz="3300" dirty="0" err="1"/>
              <a:t>of</a:t>
            </a:r>
            <a:r>
              <a:rPr lang="cs-CZ" sz="3300" dirty="0"/>
              <a:t> </a:t>
            </a:r>
            <a:r>
              <a:rPr lang="cs-CZ" sz="3300" dirty="0" err="1"/>
              <a:t>it</a:t>
            </a:r>
            <a:r>
              <a:rPr lang="cs-CZ" sz="3300" dirty="0"/>
              <a:t> </a:t>
            </a:r>
            <a:r>
              <a:rPr lang="cs-CZ" sz="3300" dirty="0" err="1"/>
              <a:t>disappears</a:t>
            </a:r>
            <a:r>
              <a:rPr lang="cs-CZ" sz="3300" dirty="0"/>
              <a:t> </a:t>
            </a:r>
            <a:r>
              <a:rPr lang="cs-CZ" sz="3300" dirty="0" err="1"/>
              <a:t>during</a:t>
            </a:r>
            <a:r>
              <a:rPr lang="cs-CZ" sz="3300" dirty="0"/>
              <a:t> </a:t>
            </a:r>
            <a:r>
              <a:rPr lang="cs-CZ" sz="3300" dirty="0" err="1"/>
              <a:t>the</a:t>
            </a:r>
            <a:r>
              <a:rPr lang="cs-CZ" sz="3300" dirty="0"/>
              <a:t> </a:t>
            </a:r>
            <a:r>
              <a:rPr lang="cs-CZ" sz="3300" dirty="0" err="1"/>
              <a:t>first</a:t>
            </a:r>
            <a:r>
              <a:rPr lang="cs-CZ" sz="3300" dirty="0"/>
              <a:t> </a:t>
            </a:r>
            <a:r>
              <a:rPr lang="cs-CZ" sz="3300" dirty="0" err="1"/>
              <a:t>decade</a:t>
            </a:r>
            <a:r>
              <a:rPr lang="cs-CZ" sz="3300" dirty="0"/>
              <a:t> </a:t>
            </a:r>
            <a:r>
              <a:rPr lang="cs-CZ" sz="3300" dirty="0" err="1"/>
              <a:t>of</a:t>
            </a:r>
            <a:r>
              <a:rPr lang="cs-CZ" sz="3300" dirty="0"/>
              <a:t> </a:t>
            </a:r>
            <a:r>
              <a:rPr lang="cs-CZ" sz="3300" dirty="0" err="1"/>
              <a:t>life</a:t>
            </a:r>
            <a:r>
              <a:rPr lang="cs-CZ" sz="3300" dirty="0"/>
              <a:t>.</a:t>
            </a:r>
          </a:p>
          <a:p>
            <a:endParaRPr lang="cs-CZ" dirty="0"/>
          </a:p>
        </p:txBody>
      </p:sp>
      <p:pic>
        <p:nvPicPr>
          <p:cNvPr id="7170" name="Picture 2" descr="Adipose tiss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5580" y="1825625"/>
            <a:ext cx="2458089" cy="209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ct06.gif (27788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3039" y="3917705"/>
            <a:ext cx="3180761" cy="222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867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title"/>
          </p:nvPr>
        </p:nvSpPr>
        <p:spPr>
          <a:xfrm>
            <a:off x="3143250" y="122239"/>
            <a:ext cx="5689600" cy="642937"/>
          </a:xfrm>
        </p:spPr>
        <p:txBody>
          <a:bodyPr/>
          <a:lstStyle/>
          <a:p>
            <a:pPr algn="ctr" eaLnBrk="1" hangingPunct="1"/>
            <a:r>
              <a:rPr lang="cs-CZ" altLang="cs-CZ" sz="2800"/>
              <a:t>Adipocytes</a:t>
            </a:r>
          </a:p>
        </p:txBody>
      </p:sp>
      <p:pic>
        <p:nvPicPr>
          <p:cNvPr id="25603"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0576" y="908050"/>
            <a:ext cx="7923213" cy="581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719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Connective</a:t>
            </a:r>
            <a:r>
              <a:rPr lang="cs-CZ" dirty="0"/>
              <a:t> </a:t>
            </a:r>
            <a:r>
              <a:rPr lang="cs-CZ" dirty="0" err="1"/>
              <a:t>tissue</a:t>
            </a:r>
            <a:r>
              <a:rPr lang="cs-CZ" dirty="0"/>
              <a:t> proper</a:t>
            </a:r>
          </a:p>
        </p:txBody>
      </p:sp>
      <p:sp>
        <p:nvSpPr>
          <p:cNvPr id="3" name="Zástupný symbol pro obsah 2"/>
          <p:cNvSpPr>
            <a:spLocks noGrp="1"/>
          </p:cNvSpPr>
          <p:nvPr>
            <p:ph sz="half" idx="1"/>
          </p:nvPr>
        </p:nvSpPr>
        <p:spPr/>
        <p:txBody>
          <a:bodyPr>
            <a:normAutofit lnSpcReduction="10000"/>
          </a:bodyPr>
          <a:lstStyle/>
          <a:p>
            <a:r>
              <a:rPr lang="cs-CZ" u="sng" dirty="0" err="1">
                <a:solidFill>
                  <a:srgbClr val="FF0000"/>
                </a:solidFill>
              </a:rPr>
              <a:t>Mucose</a:t>
            </a:r>
            <a:r>
              <a:rPr lang="cs-CZ" u="sng" dirty="0">
                <a:solidFill>
                  <a:srgbClr val="FF0000"/>
                </a:solidFill>
              </a:rPr>
              <a:t> CT = </a:t>
            </a:r>
            <a:r>
              <a:rPr lang="cs-CZ" u="sng" dirty="0" err="1">
                <a:solidFill>
                  <a:srgbClr val="FF0000"/>
                </a:solidFill>
              </a:rPr>
              <a:t>Wharton´s</a:t>
            </a:r>
            <a:r>
              <a:rPr lang="cs-CZ" u="sng" dirty="0">
                <a:solidFill>
                  <a:srgbClr val="FF0000"/>
                </a:solidFill>
              </a:rPr>
              <a:t> </a:t>
            </a:r>
            <a:r>
              <a:rPr lang="cs-CZ" u="sng" dirty="0" err="1">
                <a:solidFill>
                  <a:srgbClr val="FF0000"/>
                </a:solidFill>
              </a:rPr>
              <a:t>jelly</a:t>
            </a:r>
            <a:endParaRPr lang="cs-CZ" dirty="0">
              <a:solidFill>
                <a:srgbClr val="FF0000"/>
              </a:solidFill>
            </a:endParaRPr>
          </a:p>
          <a:p>
            <a:r>
              <a:rPr lang="cs-CZ" dirty="0" err="1"/>
              <a:t>present</a:t>
            </a:r>
            <a:r>
              <a:rPr lang="cs-CZ" dirty="0"/>
              <a:t> in </a:t>
            </a:r>
            <a:r>
              <a:rPr lang="cs-CZ" dirty="0" err="1"/>
              <a:t>the</a:t>
            </a:r>
            <a:r>
              <a:rPr lang="cs-CZ" dirty="0"/>
              <a:t> </a:t>
            </a:r>
            <a:r>
              <a:rPr lang="cs-CZ" dirty="0" err="1"/>
              <a:t>umbilical</a:t>
            </a:r>
            <a:r>
              <a:rPr lang="cs-CZ" dirty="0"/>
              <a:t> </a:t>
            </a:r>
            <a:r>
              <a:rPr lang="cs-CZ" dirty="0" err="1"/>
              <a:t>cord</a:t>
            </a:r>
            <a:r>
              <a:rPr lang="cs-CZ" dirty="0"/>
              <a:t>  (in </a:t>
            </a:r>
            <a:r>
              <a:rPr lang="cs-CZ" dirty="0" err="1"/>
              <a:t>adults</a:t>
            </a:r>
            <a:r>
              <a:rPr lang="cs-CZ" dirty="0"/>
              <a:t> </a:t>
            </a:r>
            <a:r>
              <a:rPr lang="cs-CZ" dirty="0" err="1"/>
              <a:t>is</a:t>
            </a:r>
            <a:r>
              <a:rPr lang="cs-CZ" dirty="0"/>
              <a:t> </a:t>
            </a:r>
            <a:r>
              <a:rPr lang="cs-CZ" dirty="0" err="1"/>
              <a:t>found</a:t>
            </a:r>
            <a:r>
              <a:rPr lang="cs-CZ" dirty="0"/>
              <a:t> in </a:t>
            </a:r>
            <a:r>
              <a:rPr lang="cs-CZ" dirty="0" err="1"/>
              <a:t>the</a:t>
            </a:r>
            <a:r>
              <a:rPr lang="cs-CZ" dirty="0"/>
              <a:t> iris </a:t>
            </a:r>
            <a:r>
              <a:rPr lang="cs-CZ" dirty="0" err="1"/>
              <a:t>of</a:t>
            </a:r>
            <a:r>
              <a:rPr lang="cs-CZ" dirty="0"/>
              <a:t> </a:t>
            </a:r>
            <a:r>
              <a:rPr lang="cs-CZ" dirty="0" err="1"/>
              <a:t>the</a:t>
            </a:r>
            <a:r>
              <a:rPr lang="cs-CZ" dirty="0"/>
              <a:t> </a:t>
            </a:r>
            <a:r>
              <a:rPr lang="cs-CZ" dirty="0" err="1"/>
              <a:t>eye</a:t>
            </a:r>
            <a:r>
              <a:rPr lang="cs-CZ" dirty="0"/>
              <a:t> and in </a:t>
            </a:r>
            <a:r>
              <a:rPr lang="cs-CZ" dirty="0" err="1"/>
              <a:t>dental</a:t>
            </a:r>
            <a:r>
              <a:rPr lang="cs-CZ" dirty="0"/>
              <a:t>  pulp </a:t>
            </a:r>
            <a:r>
              <a:rPr lang="cs-CZ" dirty="0" err="1"/>
              <a:t>of</a:t>
            </a:r>
            <a:r>
              <a:rPr lang="cs-CZ" dirty="0"/>
              <a:t> </a:t>
            </a:r>
            <a:r>
              <a:rPr lang="cs-CZ" dirty="0" err="1"/>
              <a:t>deciduous</a:t>
            </a:r>
            <a:r>
              <a:rPr lang="cs-CZ" dirty="0"/>
              <a:t> </a:t>
            </a:r>
            <a:r>
              <a:rPr lang="cs-CZ" dirty="0" err="1"/>
              <a:t>teeth</a:t>
            </a:r>
            <a:r>
              <a:rPr lang="cs-CZ" dirty="0"/>
              <a:t>.) </a:t>
            </a:r>
          </a:p>
          <a:p>
            <a:pPr marL="0" indent="0">
              <a:buNone/>
            </a:pPr>
            <a:r>
              <a:rPr lang="cs-CZ" dirty="0"/>
              <a:t>- </a:t>
            </a:r>
            <a:r>
              <a:rPr lang="cs-CZ" dirty="0" err="1"/>
              <a:t>the</a:t>
            </a:r>
            <a:r>
              <a:rPr lang="cs-CZ" dirty="0"/>
              <a:t> </a:t>
            </a:r>
            <a:r>
              <a:rPr lang="cs-CZ" dirty="0" err="1"/>
              <a:t>ground</a:t>
            </a:r>
            <a:r>
              <a:rPr lang="cs-CZ" dirty="0"/>
              <a:t> substance </a:t>
            </a:r>
            <a:r>
              <a:rPr lang="cs-CZ" dirty="0" err="1"/>
              <a:t>is</a:t>
            </a:r>
            <a:r>
              <a:rPr lang="cs-CZ" dirty="0"/>
              <a:t> more </a:t>
            </a:r>
            <a:r>
              <a:rPr lang="cs-CZ" dirty="0" err="1"/>
              <a:t>viscous</a:t>
            </a:r>
            <a:r>
              <a:rPr lang="cs-CZ" dirty="0"/>
              <a:t> </a:t>
            </a:r>
            <a:r>
              <a:rPr lang="cs-CZ" dirty="0" err="1"/>
              <a:t>or</a:t>
            </a:r>
            <a:r>
              <a:rPr lang="cs-CZ" dirty="0"/>
              <a:t> </a:t>
            </a:r>
            <a:r>
              <a:rPr lang="cs-CZ" dirty="0" err="1"/>
              <a:t>jelly-like</a:t>
            </a:r>
            <a:r>
              <a:rPr lang="cs-CZ" dirty="0"/>
              <a:t> </a:t>
            </a:r>
            <a:r>
              <a:rPr lang="cs-CZ" dirty="0" err="1"/>
              <a:t>than</a:t>
            </a:r>
            <a:r>
              <a:rPr lang="cs-CZ" dirty="0"/>
              <a:t> in mesenchyme, </a:t>
            </a:r>
            <a:r>
              <a:rPr lang="cs-CZ" dirty="0" err="1"/>
              <a:t>fibroblasts</a:t>
            </a:r>
            <a:r>
              <a:rPr lang="cs-CZ" dirty="0"/>
              <a:t> are </a:t>
            </a:r>
            <a:r>
              <a:rPr lang="cs-CZ" dirty="0" err="1"/>
              <a:t>the</a:t>
            </a:r>
            <a:r>
              <a:rPr lang="cs-CZ" dirty="0"/>
              <a:t> </a:t>
            </a:r>
            <a:r>
              <a:rPr lang="cs-CZ" dirty="0" err="1"/>
              <a:t>predominant</a:t>
            </a:r>
            <a:r>
              <a:rPr lang="cs-CZ" dirty="0"/>
              <a:t> cell type, and </a:t>
            </a:r>
            <a:r>
              <a:rPr lang="cs-CZ" dirty="0" err="1"/>
              <a:t>the</a:t>
            </a:r>
            <a:r>
              <a:rPr lang="cs-CZ" dirty="0"/>
              <a:t> </a:t>
            </a:r>
            <a:r>
              <a:rPr lang="cs-CZ" dirty="0" err="1"/>
              <a:t>number</a:t>
            </a:r>
            <a:r>
              <a:rPr lang="cs-CZ" dirty="0"/>
              <a:t> </a:t>
            </a:r>
            <a:r>
              <a:rPr lang="cs-CZ" dirty="0" err="1"/>
              <a:t>of</a:t>
            </a:r>
            <a:r>
              <a:rPr lang="cs-CZ" dirty="0"/>
              <a:t> </a:t>
            </a:r>
            <a:r>
              <a:rPr lang="cs-CZ" dirty="0" err="1"/>
              <a:t>fibres</a:t>
            </a:r>
            <a:r>
              <a:rPr lang="cs-CZ" dirty="0"/>
              <a:t> </a:t>
            </a:r>
            <a:r>
              <a:rPr lang="cs-CZ" dirty="0" err="1"/>
              <a:t>increases</a:t>
            </a:r>
            <a:r>
              <a:rPr lang="cs-CZ" dirty="0"/>
              <a:t> </a:t>
            </a:r>
            <a:r>
              <a:rPr lang="cs-CZ" dirty="0" err="1"/>
              <a:t>with</a:t>
            </a:r>
            <a:r>
              <a:rPr lang="cs-CZ" dirty="0"/>
              <a:t> </a:t>
            </a:r>
            <a:r>
              <a:rPr lang="cs-CZ" dirty="0" err="1"/>
              <a:t>age</a:t>
            </a:r>
            <a:r>
              <a:rPr lang="cs-CZ" dirty="0"/>
              <a:t>.</a:t>
            </a:r>
          </a:p>
          <a:p>
            <a:endParaRPr lang="cs-CZ" dirty="0"/>
          </a:p>
        </p:txBody>
      </p:sp>
      <p:pic>
        <p:nvPicPr>
          <p:cNvPr id="8194" name="Picture 2" descr="Talapoin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8640" y="1690688"/>
            <a:ext cx="2211224" cy="14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648" y="3549242"/>
            <a:ext cx="51435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589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a:xfrm>
            <a:off x="1981201" y="150813"/>
            <a:ext cx="5915025" cy="569912"/>
          </a:xfrm>
        </p:spPr>
        <p:txBody>
          <a:bodyPr/>
          <a:lstStyle/>
          <a:p>
            <a:pPr algn="ctr" eaLnBrk="1" hangingPunct="1"/>
            <a:r>
              <a:rPr lang="en-US" altLang="cs-CZ" sz="2400"/>
              <a:t>Wharton</a:t>
            </a:r>
            <a:r>
              <a:rPr lang="cs-CZ" altLang="cs-CZ" sz="2400"/>
              <a:t>´</a:t>
            </a:r>
            <a:r>
              <a:rPr lang="en-US" altLang="cs-CZ" sz="2400"/>
              <a:t>s</a:t>
            </a:r>
            <a:r>
              <a:rPr lang="cs-CZ" altLang="cs-CZ" sz="2400"/>
              <a:t> jelly – Funiculus umbilicalis </a:t>
            </a:r>
          </a:p>
        </p:txBody>
      </p:sp>
      <p:pic>
        <p:nvPicPr>
          <p:cNvPr id="31747"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1464" y="836613"/>
            <a:ext cx="9109075" cy="50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ovéPole 3"/>
          <p:cNvSpPr txBox="1">
            <a:spLocks noChangeArrowheads="1"/>
          </p:cNvSpPr>
          <p:nvPr/>
        </p:nvSpPr>
        <p:spPr bwMode="auto">
          <a:xfrm>
            <a:off x="2424114" y="6165850"/>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a:t>Nuclei of fibrocytes - </a:t>
            </a:r>
            <a:r>
              <a:rPr lang="cs-CZ" altLang="en-US" b="1">
                <a:solidFill>
                  <a:srgbClr val="CC0066"/>
                </a:solidFill>
              </a:rPr>
              <a:t>violet</a:t>
            </a:r>
          </a:p>
        </p:txBody>
      </p:sp>
      <p:sp>
        <p:nvSpPr>
          <p:cNvPr id="31749" name="TextovéPole 4"/>
          <p:cNvSpPr txBox="1">
            <a:spLocks noChangeArrowheads="1"/>
          </p:cNvSpPr>
          <p:nvPr/>
        </p:nvSpPr>
        <p:spPr bwMode="auto">
          <a:xfrm>
            <a:off x="6024563" y="6165850"/>
            <a:ext cx="2735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a:t>Collagen fibers - </a:t>
            </a:r>
            <a:r>
              <a:rPr lang="cs-CZ" altLang="en-US" b="1">
                <a:solidFill>
                  <a:srgbClr val="3366CC"/>
                </a:solidFill>
              </a:rPr>
              <a:t>blue</a:t>
            </a:r>
          </a:p>
        </p:txBody>
      </p:sp>
      <p:cxnSp>
        <p:nvCxnSpPr>
          <p:cNvPr id="7" name="Přímá spojnice se šipkou 6"/>
          <p:cNvCxnSpPr/>
          <p:nvPr/>
        </p:nvCxnSpPr>
        <p:spPr>
          <a:xfrm flipV="1">
            <a:off x="3575051" y="4941889"/>
            <a:ext cx="360363" cy="11509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Přímá spojnice se šipkou 8"/>
          <p:cNvCxnSpPr/>
          <p:nvPr/>
        </p:nvCxnSpPr>
        <p:spPr>
          <a:xfrm flipV="1">
            <a:off x="3792538" y="5084763"/>
            <a:ext cx="1008062" cy="10080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Přímá spojnice se šipkou 10"/>
          <p:cNvCxnSpPr/>
          <p:nvPr/>
        </p:nvCxnSpPr>
        <p:spPr>
          <a:xfrm flipH="1" flipV="1">
            <a:off x="3341689" y="3644901"/>
            <a:ext cx="73025" cy="24479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Přímá spojnice se šipkou 14"/>
          <p:cNvCxnSpPr/>
          <p:nvPr/>
        </p:nvCxnSpPr>
        <p:spPr>
          <a:xfrm flipV="1">
            <a:off x="6743701" y="4941889"/>
            <a:ext cx="576263" cy="1150937"/>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7" name="Přímá spojnice se šipkou 16"/>
          <p:cNvCxnSpPr/>
          <p:nvPr/>
        </p:nvCxnSpPr>
        <p:spPr>
          <a:xfrm flipH="1" flipV="1">
            <a:off x="6167439" y="4365625"/>
            <a:ext cx="504825" cy="172720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pic>
        <p:nvPicPr>
          <p:cNvPr id="31755" name="Obrázek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83563" y="119063"/>
            <a:ext cx="2317750"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654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Connective</a:t>
            </a:r>
            <a:r>
              <a:rPr lang="cs-CZ" dirty="0"/>
              <a:t> </a:t>
            </a:r>
            <a:r>
              <a:rPr lang="cs-CZ" dirty="0" err="1"/>
              <a:t>tissue</a:t>
            </a:r>
            <a:r>
              <a:rPr lang="cs-CZ" dirty="0"/>
              <a:t> proper</a:t>
            </a:r>
          </a:p>
        </p:txBody>
      </p:sp>
      <p:sp>
        <p:nvSpPr>
          <p:cNvPr id="3" name="Zástupný symbol pro obsah 2"/>
          <p:cNvSpPr>
            <a:spLocks noGrp="1"/>
          </p:cNvSpPr>
          <p:nvPr>
            <p:ph sz="half" idx="1"/>
          </p:nvPr>
        </p:nvSpPr>
        <p:spPr/>
        <p:txBody>
          <a:bodyPr>
            <a:normAutofit/>
          </a:bodyPr>
          <a:lstStyle/>
          <a:p>
            <a:r>
              <a:rPr lang="cs-CZ" u="sng" dirty="0">
                <a:solidFill>
                  <a:srgbClr val="FF0000"/>
                </a:solidFill>
              </a:rPr>
              <a:t>Mesenchyme:</a:t>
            </a:r>
            <a:endParaRPr lang="cs-CZ" dirty="0">
              <a:solidFill>
                <a:srgbClr val="FF0000"/>
              </a:solidFill>
            </a:endParaRPr>
          </a:p>
          <a:p>
            <a:pPr marL="0" indent="0">
              <a:buNone/>
            </a:pPr>
            <a:r>
              <a:rPr lang="cs-CZ" dirty="0"/>
              <a:t>- </a:t>
            </a:r>
            <a:r>
              <a:rPr lang="cs-CZ" dirty="0" err="1"/>
              <a:t>contains</a:t>
            </a:r>
            <a:r>
              <a:rPr lang="cs-CZ" dirty="0"/>
              <a:t> </a:t>
            </a:r>
            <a:r>
              <a:rPr lang="cs-CZ" dirty="0" err="1"/>
              <a:t>fairly</a:t>
            </a:r>
            <a:r>
              <a:rPr lang="cs-CZ" dirty="0"/>
              <a:t> </a:t>
            </a:r>
            <a:r>
              <a:rPr lang="cs-CZ" dirty="0" err="1"/>
              <a:t>uniform</a:t>
            </a:r>
            <a:r>
              <a:rPr lang="cs-CZ" dirty="0"/>
              <a:t> </a:t>
            </a:r>
            <a:r>
              <a:rPr lang="cs-CZ" dirty="0" err="1"/>
              <a:t>appearing</a:t>
            </a:r>
            <a:r>
              <a:rPr lang="cs-CZ" dirty="0"/>
              <a:t>, </a:t>
            </a:r>
            <a:r>
              <a:rPr lang="cs-CZ" dirty="0" err="1"/>
              <a:t>small</a:t>
            </a:r>
            <a:r>
              <a:rPr lang="cs-CZ" dirty="0"/>
              <a:t> </a:t>
            </a:r>
            <a:r>
              <a:rPr lang="cs-CZ" dirty="0" err="1"/>
              <a:t>spindle-shaped</a:t>
            </a:r>
            <a:r>
              <a:rPr lang="cs-CZ" dirty="0"/>
              <a:t> </a:t>
            </a:r>
            <a:r>
              <a:rPr lang="cs-CZ" dirty="0" err="1"/>
              <a:t>cells</a:t>
            </a:r>
            <a:r>
              <a:rPr lang="cs-CZ" dirty="0"/>
              <a:t> </a:t>
            </a:r>
            <a:r>
              <a:rPr lang="cs-CZ" dirty="0" err="1"/>
              <a:t>whose</a:t>
            </a:r>
            <a:r>
              <a:rPr lang="cs-CZ" dirty="0"/>
              <a:t> </a:t>
            </a:r>
            <a:r>
              <a:rPr lang="cs-CZ" dirty="0" err="1"/>
              <a:t>processes</a:t>
            </a:r>
            <a:r>
              <a:rPr lang="cs-CZ" dirty="0"/>
              <a:t> </a:t>
            </a:r>
            <a:r>
              <a:rPr lang="cs-CZ" dirty="0" err="1"/>
              <a:t>extend</a:t>
            </a:r>
            <a:r>
              <a:rPr lang="cs-CZ" dirty="0"/>
              <a:t> and </a:t>
            </a:r>
            <a:r>
              <a:rPr lang="cs-CZ" dirty="0" err="1"/>
              <a:t>contact</a:t>
            </a:r>
            <a:r>
              <a:rPr lang="cs-CZ" dirty="0"/>
              <a:t> </a:t>
            </a:r>
            <a:r>
              <a:rPr lang="cs-CZ" dirty="0" err="1"/>
              <a:t>those</a:t>
            </a:r>
            <a:r>
              <a:rPr lang="cs-CZ" dirty="0"/>
              <a:t> </a:t>
            </a:r>
            <a:r>
              <a:rPr lang="cs-CZ" dirty="0" err="1"/>
              <a:t>of</a:t>
            </a:r>
            <a:r>
              <a:rPr lang="cs-CZ" dirty="0"/>
              <a:t> </a:t>
            </a:r>
            <a:r>
              <a:rPr lang="cs-CZ" dirty="0" err="1"/>
              <a:t>other</a:t>
            </a:r>
            <a:r>
              <a:rPr lang="cs-CZ" dirty="0"/>
              <a:t> </a:t>
            </a:r>
            <a:r>
              <a:rPr lang="cs-CZ" dirty="0" err="1"/>
              <a:t>cells</a:t>
            </a:r>
            <a:r>
              <a:rPr lang="cs-CZ" dirty="0"/>
              <a:t> to </a:t>
            </a:r>
            <a:r>
              <a:rPr lang="cs-CZ" dirty="0" err="1"/>
              <a:t>form</a:t>
            </a:r>
            <a:r>
              <a:rPr lang="cs-CZ" dirty="0"/>
              <a:t> a </a:t>
            </a:r>
            <a:r>
              <a:rPr lang="cs-CZ" dirty="0" err="1"/>
              <a:t>three</a:t>
            </a:r>
            <a:r>
              <a:rPr lang="cs-CZ" dirty="0"/>
              <a:t> </a:t>
            </a:r>
            <a:r>
              <a:rPr lang="cs-CZ" dirty="0" err="1"/>
              <a:t>dimensional</a:t>
            </a:r>
            <a:r>
              <a:rPr lang="cs-CZ" dirty="0"/>
              <a:t> </a:t>
            </a:r>
            <a:r>
              <a:rPr lang="cs-CZ" dirty="0" err="1"/>
              <a:t>cellular</a:t>
            </a:r>
            <a:r>
              <a:rPr lang="cs-CZ" dirty="0"/>
              <a:t> network, </a:t>
            </a:r>
            <a:r>
              <a:rPr lang="cs-CZ" dirty="0" err="1"/>
              <a:t>ground</a:t>
            </a:r>
            <a:r>
              <a:rPr lang="cs-CZ" dirty="0"/>
              <a:t> substance </a:t>
            </a:r>
            <a:r>
              <a:rPr lang="cs-CZ" dirty="0" err="1"/>
              <a:t>fills</a:t>
            </a:r>
            <a:r>
              <a:rPr lang="cs-CZ" dirty="0"/>
              <a:t> </a:t>
            </a:r>
            <a:r>
              <a:rPr lang="cs-CZ" dirty="0" err="1"/>
              <a:t>the</a:t>
            </a:r>
            <a:r>
              <a:rPr lang="cs-CZ" dirty="0"/>
              <a:t> </a:t>
            </a:r>
            <a:r>
              <a:rPr lang="cs-CZ" dirty="0" err="1"/>
              <a:t>intercellular</a:t>
            </a:r>
            <a:r>
              <a:rPr lang="cs-CZ" dirty="0"/>
              <a:t> </a:t>
            </a:r>
            <a:r>
              <a:rPr lang="cs-CZ" dirty="0" err="1"/>
              <a:t>spaces</a:t>
            </a:r>
            <a:r>
              <a:rPr lang="cs-CZ" dirty="0"/>
              <a:t>, </a:t>
            </a:r>
            <a:r>
              <a:rPr lang="cs-CZ" dirty="0" err="1"/>
              <a:t>fibres</a:t>
            </a:r>
            <a:r>
              <a:rPr lang="cs-CZ" dirty="0"/>
              <a:t> are </a:t>
            </a:r>
            <a:r>
              <a:rPr lang="cs-CZ" dirty="0" err="1"/>
              <a:t>present</a:t>
            </a:r>
            <a:r>
              <a:rPr lang="cs-CZ" dirty="0"/>
              <a:t>, but are very fine and </a:t>
            </a:r>
            <a:r>
              <a:rPr lang="cs-CZ" dirty="0" err="1"/>
              <a:t>sparse</a:t>
            </a:r>
            <a:r>
              <a:rPr lang="cs-CZ" dirty="0"/>
              <a:t>. </a:t>
            </a:r>
          </a:p>
          <a:p>
            <a:endParaRPr lang="cs-CZ" dirty="0"/>
          </a:p>
        </p:txBody>
      </p:sp>
      <p:pic>
        <p:nvPicPr>
          <p:cNvPr id="9218" name="Picture 2" descr="ct17.gif (22993 by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2634" y="2963192"/>
            <a:ext cx="262572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801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Cartilage</a:t>
            </a:r>
            <a:r>
              <a:rPr lang="cs-CZ" dirty="0"/>
              <a:t> </a:t>
            </a:r>
          </a:p>
        </p:txBody>
      </p:sp>
      <p:sp>
        <p:nvSpPr>
          <p:cNvPr id="3" name="Zástupný symbol pro obsah 2"/>
          <p:cNvSpPr>
            <a:spLocks noGrp="1"/>
          </p:cNvSpPr>
          <p:nvPr>
            <p:ph idx="1"/>
          </p:nvPr>
        </p:nvSpPr>
        <p:spPr>
          <a:xfrm>
            <a:off x="682625" y="1448554"/>
            <a:ext cx="10515600" cy="4351338"/>
          </a:xfrm>
        </p:spPr>
        <p:txBody>
          <a:bodyPr/>
          <a:lstStyle/>
          <a:p>
            <a:r>
              <a:rPr lang="cs-CZ" dirty="0"/>
              <a:t>type </a:t>
            </a:r>
            <a:r>
              <a:rPr lang="cs-CZ" dirty="0" err="1"/>
              <a:t>of</a:t>
            </a:r>
            <a:r>
              <a:rPr lang="cs-CZ" dirty="0"/>
              <a:t> </a:t>
            </a:r>
            <a:r>
              <a:rPr lang="cs-CZ" dirty="0" err="1"/>
              <a:t>connective</a:t>
            </a:r>
            <a:r>
              <a:rPr lang="cs-CZ" dirty="0"/>
              <a:t> </a:t>
            </a:r>
            <a:r>
              <a:rPr lang="cs-CZ" dirty="0" err="1"/>
              <a:t>tissue</a:t>
            </a:r>
            <a:r>
              <a:rPr lang="cs-CZ" dirty="0"/>
              <a:t> </a:t>
            </a:r>
            <a:r>
              <a:rPr lang="cs-CZ" dirty="0" err="1"/>
              <a:t>whose</a:t>
            </a:r>
            <a:r>
              <a:rPr lang="cs-CZ" dirty="0"/>
              <a:t> </a:t>
            </a:r>
            <a:r>
              <a:rPr lang="cs-CZ" dirty="0" err="1"/>
              <a:t>cells</a:t>
            </a:r>
            <a:r>
              <a:rPr lang="cs-CZ" dirty="0"/>
              <a:t>, </a:t>
            </a:r>
            <a:r>
              <a:rPr lang="cs-CZ" dirty="0" err="1"/>
              <a:t>called</a:t>
            </a:r>
            <a:r>
              <a:rPr lang="cs-CZ" dirty="0"/>
              <a:t> </a:t>
            </a:r>
            <a:r>
              <a:rPr lang="cs-CZ" b="1" dirty="0" err="1"/>
              <a:t>chondrocytes</a:t>
            </a:r>
            <a:r>
              <a:rPr lang="cs-CZ" dirty="0"/>
              <a:t>, </a:t>
            </a:r>
            <a:r>
              <a:rPr lang="cs-CZ" dirty="0" err="1"/>
              <a:t>secrete</a:t>
            </a:r>
            <a:r>
              <a:rPr lang="cs-CZ" dirty="0"/>
              <a:t> </a:t>
            </a:r>
            <a:r>
              <a:rPr lang="cs-CZ" dirty="0" err="1"/>
              <a:t>extracellular</a:t>
            </a:r>
            <a:r>
              <a:rPr lang="cs-CZ" dirty="0"/>
              <a:t> </a:t>
            </a:r>
            <a:r>
              <a:rPr lang="cs-CZ" dirty="0" err="1"/>
              <a:t>substances</a:t>
            </a:r>
            <a:r>
              <a:rPr lang="cs-CZ" dirty="0"/>
              <a:t> </a:t>
            </a:r>
            <a:r>
              <a:rPr lang="cs-CZ" dirty="0" err="1"/>
              <a:t>of</a:t>
            </a:r>
            <a:r>
              <a:rPr lang="cs-CZ" dirty="0"/>
              <a:t>  </a:t>
            </a:r>
            <a:r>
              <a:rPr lang="cs-CZ" dirty="0" err="1"/>
              <a:t>ground</a:t>
            </a:r>
            <a:r>
              <a:rPr lang="cs-CZ" dirty="0"/>
              <a:t> mater and </a:t>
            </a:r>
            <a:r>
              <a:rPr lang="cs-CZ" dirty="0" err="1"/>
              <a:t>proteins</a:t>
            </a:r>
            <a:r>
              <a:rPr lang="cs-CZ" dirty="0"/>
              <a:t> </a:t>
            </a:r>
            <a:r>
              <a:rPr lang="cs-CZ" dirty="0" err="1"/>
              <a:t>of</a:t>
            </a:r>
            <a:r>
              <a:rPr lang="cs-CZ" dirty="0"/>
              <a:t> </a:t>
            </a:r>
            <a:r>
              <a:rPr lang="cs-CZ" dirty="0" err="1"/>
              <a:t>collagen</a:t>
            </a:r>
            <a:r>
              <a:rPr lang="cs-CZ" dirty="0"/>
              <a:t> </a:t>
            </a:r>
            <a:r>
              <a:rPr lang="cs-CZ" dirty="0" err="1"/>
              <a:t>or</a:t>
            </a:r>
            <a:r>
              <a:rPr lang="cs-CZ" dirty="0"/>
              <a:t> </a:t>
            </a:r>
            <a:r>
              <a:rPr lang="cs-CZ" dirty="0" err="1"/>
              <a:t>elastic</a:t>
            </a:r>
            <a:r>
              <a:rPr lang="cs-CZ" dirty="0"/>
              <a:t> </a:t>
            </a:r>
            <a:r>
              <a:rPr lang="cs-CZ" dirty="0" err="1"/>
              <a:t>fibres</a:t>
            </a:r>
            <a:r>
              <a:rPr lang="cs-CZ" dirty="0"/>
              <a:t>  </a:t>
            </a:r>
          </a:p>
          <a:p>
            <a:endParaRPr lang="cs-CZ" dirty="0"/>
          </a:p>
        </p:txBody>
      </p:sp>
      <p:pic>
        <p:nvPicPr>
          <p:cNvPr id="10242" name="Picture 2" descr="Výsledek obrázku pro cartil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985" y="3008804"/>
            <a:ext cx="4762500" cy="316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614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Cartilage</a:t>
            </a:r>
            <a:r>
              <a:rPr lang="cs-CZ" dirty="0"/>
              <a:t> </a:t>
            </a:r>
          </a:p>
        </p:txBody>
      </p:sp>
      <p:sp>
        <p:nvSpPr>
          <p:cNvPr id="3" name="Zástupný symbol pro obsah 2"/>
          <p:cNvSpPr>
            <a:spLocks noGrp="1"/>
          </p:cNvSpPr>
          <p:nvPr>
            <p:ph idx="1"/>
          </p:nvPr>
        </p:nvSpPr>
        <p:spPr/>
        <p:txBody>
          <a:bodyPr>
            <a:normAutofit lnSpcReduction="10000"/>
          </a:bodyPr>
          <a:lstStyle/>
          <a:p>
            <a:r>
              <a:rPr lang="cs-CZ" dirty="0" err="1"/>
              <a:t>Consists</a:t>
            </a:r>
            <a:r>
              <a:rPr lang="cs-CZ" dirty="0"/>
              <a:t> </a:t>
            </a:r>
            <a:r>
              <a:rPr lang="cs-CZ" dirty="0" err="1"/>
              <a:t>of</a:t>
            </a:r>
            <a:r>
              <a:rPr lang="cs-CZ" dirty="0"/>
              <a:t> :</a:t>
            </a:r>
          </a:p>
          <a:p>
            <a:r>
              <a:rPr lang="cs-CZ" dirty="0"/>
              <a:t> </a:t>
            </a:r>
            <a:r>
              <a:rPr lang="cs-CZ" b="1" dirty="0" err="1"/>
              <a:t>chondrocytes</a:t>
            </a:r>
            <a:r>
              <a:rPr lang="cs-CZ" b="1" dirty="0"/>
              <a:t> (and </a:t>
            </a:r>
            <a:r>
              <a:rPr lang="cs-CZ" b="1" dirty="0" err="1"/>
              <a:t>chondroblasts</a:t>
            </a:r>
            <a:r>
              <a:rPr lang="cs-CZ" b="1" dirty="0"/>
              <a:t>)</a:t>
            </a:r>
            <a:r>
              <a:rPr lang="cs-CZ" dirty="0"/>
              <a:t> in </a:t>
            </a:r>
            <a:r>
              <a:rPr lang="cs-CZ" dirty="0" err="1"/>
              <a:t>lacunae</a:t>
            </a:r>
            <a:endParaRPr lang="cs-CZ" dirty="0"/>
          </a:p>
          <a:p>
            <a:r>
              <a:rPr lang="cs-CZ" dirty="0"/>
              <a:t> </a:t>
            </a:r>
            <a:r>
              <a:rPr lang="cs-CZ" dirty="0" err="1"/>
              <a:t>extracellular</a:t>
            </a:r>
            <a:r>
              <a:rPr lang="cs-CZ" dirty="0"/>
              <a:t> matrix. </a:t>
            </a:r>
            <a:endParaRPr lang="cs-CZ" sz="2400" dirty="0"/>
          </a:p>
          <a:p>
            <a:pPr lvl="1"/>
            <a:r>
              <a:rPr lang="cs-CZ" b="1" dirty="0"/>
              <a:t>MATRIX</a:t>
            </a:r>
            <a:r>
              <a:rPr lang="cs-CZ" dirty="0"/>
              <a:t>: </a:t>
            </a:r>
            <a:r>
              <a:rPr lang="cs-CZ" dirty="0" err="1"/>
              <a:t>Consists</a:t>
            </a:r>
            <a:r>
              <a:rPr lang="cs-CZ" dirty="0"/>
              <a:t> </a:t>
            </a:r>
            <a:r>
              <a:rPr lang="cs-CZ" dirty="0" err="1"/>
              <a:t>of</a:t>
            </a:r>
            <a:r>
              <a:rPr lang="cs-CZ" dirty="0"/>
              <a:t> FIBERS + GROUND SUBSTANCE </a:t>
            </a:r>
            <a:endParaRPr lang="cs-CZ" sz="2000" dirty="0"/>
          </a:p>
          <a:p>
            <a:pPr lvl="2"/>
            <a:r>
              <a:rPr lang="cs-CZ" b="1" dirty="0" err="1"/>
              <a:t>ground</a:t>
            </a:r>
            <a:r>
              <a:rPr lang="cs-CZ" b="1" dirty="0"/>
              <a:t> substance:</a:t>
            </a:r>
            <a:r>
              <a:rPr lang="cs-CZ" dirty="0"/>
              <a:t> </a:t>
            </a:r>
            <a:r>
              <a:rPr lang="cs-CZ" dirty="0" err="1"/>
              <a:t>Consists</a:t>
            </a:r>
            <a:r>
              <a:rPr lang="cs-CZ" dirty="0"/>
              <a:t> </a:t>
            </a:r>
            <a:r>
              <a:rPr lang="cs-CZ" dirty="0" err="1"/>
              <a:t>of</a:t>
            </a:r>
            <a:r>
              <a:rPr lang="cs-CZ" dirty="0"/>
              <a:t> </a:t>
            </a:r>
            <a:r>
              <a:rPr lang="cs-CZ" b="1" dirty="0" err="1"/>
              <a:t>glycosaminoglycans</a:t>
            </a:r>
            <a:r>
              <a:rPr lang="cs-CZ" dirty="0"/>
              <a:t> -  </a:t>
            </a:r>
            <a:r>
              <a:rPr lang="cs-CZ" b="1" dirty="0" err="1"/>
              <a:t>hyaluronic</a:t>
            </a:r>
            <a:r>
              <a:rPr lang="cs-CZ" b="1" dirty="0"/>
              <a:t> acid, </a:t>
            </a:r>
            <a:r>
              <a:rPr lang="cs-CZ" b="1" dirty="0" err="1"/>
              <a:t>keratan</a:t>
            </a:r>
            <a:r>
              <a:rPr lang="cs-CZ" b="1" dirty="0"/>
              <a:t> </a:t>
            </a:r>
            <a:r>
              <a:rPr lang="cs-CZ" b="1" dirty="0" err="1"/>
              <a:t>sulfate</a:t>
            </a:r>
            <a:r>
              <a:rPr lang="cs-CZ" b="1" dirty="0"/>
              <a:t>, chondroitin </a:t>
            </a:r>
            <a:r>
              <a:rPr lang="cs-CZ" b="1" dirty="0" err="1"/>
              <a:t>sulfate</a:t>
            </a:r>
            <a:r>
              <a:rPr lang="cs-CZ" dirty="0"/>
              <a:t>. </a:t>
            </a:r>
            <a:endParaRPr lang="cs-CZ" sz="1800" dirty="0"/>
          </a:p>
          <a:p>
            <a:pPr lvl="2"/>
            <a:r>
              <a:rPr lang="cs-CZ" dirty="0" err="1"/>
              <a:t>basophilia</a:t>
            </a:r>
            <a:r>
              <a:rPr lang="cs-CZ" dirty="0"/>
              <a:t> </a:t>
            </a:r>
            <a:r>
              <a:rPr lang="cs-CZ" dirty="0" err="1"/>
              <a:t>of</a:t>
            </a:r>
            <a:r>
              <a:rPr lang="cs-CZ" dirty="0"/>
              <a:t> matrix </a:t>
            </a:r>
            <a:r>
              <a:rPr lang="cs-CZ" dirty="0" err="1"/>
              <a:t>is</a:t>
            </a:r>
            <a:r>
              <a:rPr lang="cs-CZ" dirty="0"/>
              <a:t> </a:t>
            </a:r>
            <a:r>
              <a:rPr lang="cs-CZ" dirty="0" err="1"/>
              <a:t>due</a:t>
            </a:r>
            <a:r>
              <a:rPr lang="cs-CZ" dirty="0"/>
              <a:t> to to </a:t>
            </a:r>
            <a:r>
              <a:rPr lang="cs-CZ" dirty="0" err="1"/>
              <a:t>the</a:t>
            </a:r>
            <a:r>
              <a:rPr lang="cs-CZ" dirty="0"/>
              <a:t> </a:t>
            </a:r>
            <a:r>
              <a:rPr lang="cs-CZ" dirty="0" err="1"/>
              <a:t>glycosaminoglycans</a:t>
            </a:r>
            <a:endParaRPr lang="cs-CZ" sz="1800" dirty="0"/>
          </a:p>
          <a:p>
            <a:pPr lvl="2"/>
            <a:r>
              <a:rPr lang="cs-CZ" b="1" dirty="0"/>
              <a:t>AVASCULAR</a:t>
            </a:r>
            <a:r>
              <a:rPr lang="cs-CZ" dirty="0"/>
              <a:t>: </a:t>
            </a:r>
            <a:r>
              <a:rPr lang="cs-CZ" dirty="0" err="1"/>
              <a:t>All</a:t>
            </a:r>
            <a:r>
              <a:rPr lang="cs-CZ" dirty="0"/>
              <a:t> </a:t>
            </a:r>
            <a:r>
              <a:rPr lang="cs-CZ" dirty="0" err="1"/>
              <a:t>cartilage</a:t>
            </a:r>
            <a:r>
              <a:rPr lang="cs-CZ" dirty="0"/>
              <a:t> </a:t>
            </a:r>
            <a:r>
              <a:rPr lang="cs-CZ" dirty="0" err="1"/>
              <a:t>does</a:t>
            </a:r>
            <a:r>
              <a:rPr lang="cs-CZ" dirty="0"/>
              <a:t> not </a:t>
            </a:r>
            <a:r>
              <a:rPr lang="cs-CZ" dirty="0" err="1"/>
              <a:t>contain</a:t>
            </a:r>
            <a:r>
              <a:rPr lang="cs-CZ" dirty="0"/>
              <a:t> </a:t>
            </a:r>
            <a:r>
              <a:rPr lang="cs-CZ" dirty="0" err="1"/>
              <a:t>blood</a:t>
            </a:r>
            <a:r>
              <a:rPr lang="cs-CZ" dirty="0"/>
              <a:t> </a:t>
            </a:r>
            <a:r>
              <a:rPr lang="cs-CZ" dirty="0" err="1"/>
              <a:t>vessels</a:t>
            </a:r>
            <a:endParaRPr lang="cs-CZ" sz="1800" dirty="0"/>
          </a:p>
          <a:p>
            <a:pPr lvl="2"/>
            <a:r>
              <a:rPr lang="cs-CZ" dirty="0" err="1"/>
              <a:t>nutrients</a:t>
            </a:r>
            <a:r>
              <a:rPr lang="cs-CZ" dirty="0"/>
              <a:t> are </a:t>
            </a:r>
            <a:r>
              <a:rPr lang="cs-CZ" dirty="0" err="1"/>
              <a:t>received</a:t>
            </a:r>
            <a:r>
              <a:rPr lang="cs-CZ" dirty="0"/>
              <a:t> via </a:t>
            </a:r>
            <a:r>
              <a:rPr lang="cs-CZ" dirty="0" err="1"/>
              <a:t>passive</a:t>
            </a:r>
            <a:r>
              <a:rPr lang="cs-CZ" dirty="0"/>
              <a:t> </a:t>
            </a:r>
            <a:r>
              <a:rPr lang="cs-CZ" dirty="0" err="1"/>
              <a:t>diffusion</a:t>
            </a:r>
            <a:r>
              <a:rPr lang="cs-CZ" dirty="0"/>
              <a:t> </a:t>
            </a:r>
            <a:r>
              <a:rPr lang="cs-CZ" dirty="0" err="1"/>
              <a:t>from</a:t>
            </a:r>
            <a:r>
              <a:rPr lang="cs-CZ" dirty="0"/>
              <a:t> </a:t>
            </a:r>
            <a:r>
              <a:rPr lang="cs-CZ" dirty="0" err="1"/>
              <a:t>blood</a:t>
            </a:r>
            <a:r>
              <a:rPr lang="cs-CZ" dirty="0"/>
              <a:t> </a:t>
            </a:r>
            <a:r>
              <a:rPr lang="cs-CZ" dirty="0" err="1"/>
              <a:t>vessels</a:t>
            </a:r>
            <a:r>
              <a:rPr lang="cs-CZ" dirty="0"/>
              <a:t> in </a:t>
            </a:r>
            <a:r>
              <a:rPr lang="cs-CZ" dirty="0" err="1"/>
              <a:t>the</a:t>
            </a:r>
            <a:r>
              <a:rPr lang="cs-CZ" dirty="0"/>
              <a:t> perichondrium. </a:t>
            </a:r>
            <a:endParaRPr lang="cs-CZ" sz="1800" dirty="0"/>
          </a:p>
          <a:p>
            <a:pPr lvl="1"/>
            <a:r>
              <a:rPr lang="cs-CZ" b="1" dirty="0"/>
              <a:t>PERICHONDRIUM:</a:t>
            </a:r>
            <a:r>
              <a:rPr lang="cs-CZ" dirty="0"/>
              <a:t> </a:t>
            </a:r>
            <a:r>
              <a:rPr lang="cs-CZ" dirty="0" err="1"/>
              <a:t>Dense</a:t>
            </a:r>
            <a:r>
              <a:rPr lang="cs-CZ" dirty="0"/>
              <a:t> </a:t>
            </a:r>
            <a:r>
              <a:rPr lang="cs-CZ" dirty="0" err="1"/>
              <a:t>connective</a:t>
            </a:r>
            <a:r>
              <a:rPr lang="cs-CZ" dirty="0"/>
              <a:t> </a:t>
            </a:r>
            <a:r>
              <a:rPr lang="cs-CZ" dirty="0" err="1"/>
              <a:t>tissue</a:t>
            </a:r>
            <a:r>
              <a:rPr lang="cs-CZ" dirty="0"/>
              <a:t> (</a:t>
            </a:r>
            <a:r>
              <a:rPr lang="cs-CZ" dirty="0" err="1"/>
              <a:t>capsule</a:t>
            </a:r>
            <a:r>
              <a:rPr lang="cs-CZ" dirty="0"/>
              <a:t>) </a:t>
            </a:r>
            <a:r>
              <a:rPr lang="cs-CZ" dirty="0" err="1"/>
              <a:t>around</a:t>
            </a:r>
            <a:r>
              <a:rPr lang="cs-CZ" dirty="0"/>
              <a:t> </a:t>
            </a:r>
            <a:r>
              <a:rPr lang="cs-CZ" dirty="0" err="1"/>
              <a:t>the</a:t>
            </a:r>
            <a:r>
              <a:rPr lang="cs-CZ" dirty="0"/>
              <a:t> </a:t>
            </a:r>
            <a:r>
              <a:rPr lang="cs-CZ" dirty="0" err="1"/>
              <a:t>cartilage</a:t>
            </a:r>
            <a:r>
              <a:rPr lang="cs-CZ" dirty="0"/>
              <a:t>. </a:t>
            </a:r>
            <a:endParaRPr lang="cs-CZ" sz="2000" dirty="0"/>
          </a:p>
          <a:p>
            <a:pPr lvl="2"/>
            <a:r>
              <a:rPr lang="cs-CZ" dirty="0" err="1"/>
              <a:t>is</a:t>
            </a:r>
            <a:r>
              <a:rPr lang="cs-CZ" dirty="0"/>
              <a:t> not </a:t>
            </a:r>
            <a:r>
              <a:rPr lang="cs-CZ" dirty="0" err="1"/>
              <a:t>found</a:t>
            </a:r>
            <a:r>
              <a:rPr lang="cs-CZ" dirty="0"/>
              <a:t> on </a:t>
            </a:r>
            <a:r>
              <a:rPr lang="cs-CZ" dirty="0" err="1"/>
              <a:t>the</a:t>
            </a:r>
            <a:r>
              <a:rPr lang="cs-CZ" dirty="0"/>
              <a:t> </a:t>
            </a:r>
            <a:r>
              <a:rPr lang="cs-CZ" dirty="0" err="1"/>
              <a:t>articular</a:t>
            </a:r>
            <a:r>
              <a:rPr lang="cs-CZ" dirty="0"/>
              <a:t> </a:t>
            </a:r>
            <a:r>
              <a:rPr lang="cs-CZ" dirty="0" err="1"/>
              <a:t>surfaces</a:t>
            </a:r>
            <a:r>
              <a:rPr lang="cs-CZ" dirty="0"/>
              <a:t> </a:t>
            </a:r>
            <a:r>
              <a:rPr lang="cs-CZ" dirty="0" err="1"/>
              <a:t>of</a:t>
            </a:r>
            <a:r>
              <a:rPr lang="cs-CZ" dirty="0"/>
              <a:t> long </a:t>
            </a:r>
            <a:r>
              <a:rPr lang="cs-CZ" dirty="0" err="1"/>
              <a:t>bones</a:t>
            </a:r>
            <a:r>
              <a:rPr lang="cs-CZ" dirty="0"/>
              <a:t> and on </a:t>
            </a:r>
            <a:r>
              <a:rPr lang="cs-CZ" dirty="0" err="1"/>
              <a:t>the</a:t>
            </a:r>
            <a:r>
              <a:rPr lang="cs-CZ" dirty="0"/>
              <a:t> </a:t>
            </a:r>
            <a:r>
              <a:rPr lang="cs-CZ" dirty="0" err="1"/>
              <a:t>surface</a:t>
            </a:r>
            <a:r>
              <a:rPr lang="cs-CZ" dirty="0"/>
              <a:t> </a:t>
            </a:r>
            <a:r>
              <a:rPr lang="cs-CZ" dirty="0" err="1"/>
              <a:t>of</a:t>
            </a:r>
            <a:r>
              <a:rPr lang="cs-CZ" dirty="0"/>
              <a:t> </a:t>
            </a:r>
            <a:r>
              <a:rPr lang="cs-CZ" dirty="0" err="1"/>
              <a:t>fibrocartilage</a:t>
            </a:r>
            <a:r>
              <a:rPr lang="cs-CZ" dirty="0"/>
              <a:t>. </a:t>
            </a:r>
            <a:endParaRPr lang="cs-CZ" sz="1800" dirty="0"/>
          </a:p>
          <a:p>
            <a:pPr lvl="2"/>
            <a:r>
              <a:rPr lang="cs-CZ" dirty="0" err="1"/>
              <a:t>contains</a:t>
            </a:r>
            <a:r>
              <a:rPr lang="cs-CZ" dirty="0"/>
              <a:t> </a:t>
            </a:r>
            <a:r>
              <a:rPr lang="cs-CZ" dirty="0" err="1"/>
              <a:t>blood</a:t>
            </a:r>
            <a:r>
              <a:rPr lang="cs-CZ" dirty="0"/>
              <a:t> </a:t>
            </a:r>
            <a:r>
              <a:rPr lang="cs-CZ" dirty="0" err="1"/>
              <a:t>vessels</a:t>
            </a:r>
            <a:r>
              <a:rPr lang="cs-CZ" dirty="0"/>
              <a:t> </a:t>
            </a:r>
            <a:r>
              <a:rPr lang="cs-CZ" dirty="0" err="1"/>
              <a:t>which</a:t>
            </a:r>
            <a:r>
              <a:rPr lang="cs-CZ" dirty="0"/>
              <a:t> </a:t>
            </a:r>
            <a:r>
              <a:rPr lang="cs-CZ" dirty="0" err="1"/>
              <a:t>provides</a:t>
            </a:r>
            <a:r>
              <a:rPr lang="cs-CZ" dirty="0"/>
              <a:t> </a:t>
            </a:r>
            <a:r>
              <a:rPr lang="cs-CZ" dirty="0" err="1"/>
              <a:t>nutrients</a:t>
            </a:r>
            <a:r>
              <a:rPr lang="cs-CZ" dirty="0"/>
              <a:t> to </a:t>
            </a:r>
            <a:r>
              <a:rPr lang="cs-CZ" dirty="0" err="1"/>
              <a:t>the</a:t>
            </a:r>
            <a:r>
              <a:rPr lang="cs-CZ" dirty="0"/>
              <a:t> </a:t>
            </a:r>
            <a:r>
              <a:rPr lang="cs-CZ" dirty="0" err="1"/>
              <a:t>cartilage</a:t>
            </a:r>
            <a:r>
              <a:rPr lang="cs-CZ" dirty="0"/>
              <a:t>. </a:t>
            </a:r>
            <a:endParaRPr lang="cs-CZ" sz="1800" dirty="0"/>
          </a:p>
          <a:p>
            <a:endParaRPr lang="cs-CZ" dirty="0"/>
          </a:p>
        </p:txBody>
      </p:sp>
    </p:spTree>
    <p:extLst>
      <p:ext uri="{BB962C8B-B14F-4D97-AF65-F5344CB8AC3E}">
        <p14:creationId xmlns:p14="http://schemas.microsoft.com/office/powerpoint/2010/main" val="701834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954372" y="666319"/>
            <a:ext cx="8280920" cy="6174497"/>
          </a:xfrm>
          <a:prstGeom prst="rect">
            <a:avLst/>
          </a:prstGeom>
        </p:spPr>
      </p:pic>
      <p:sp>
        <p:nvSpPr>
          <p:cNvPr id="3" name="TextovéPole 2"/>
          <p:cNvSpPr txBox="1"/>
          <p:nvPr/>
        </p:nvSpPr>
        <p:spPr>
          <a:xfrm>
            <a:off x="5015880" y="116633"/>
            <a:ext cx="1944216" cy="461665"/>
          </a:xfrm>
          <a:prstGeom prst="rect">
            <a:avLst/>
          </a:prstGeom>
          <a:noFill/>
        </p:spPr>
        <p:txBody>
          <a:bodyPr wrap="square" rtlCol="0">
            <a:spAutoFit/>
          </a:bodyPr>
          <a:lstStyle/>
          <a:p>
            <a:r>
              <a:rPr lang="cs-CZ" sz="2400" dirty="0"/>
              <a:t>Chondrocyte</a:t>
            </a:r>
            <a:endParaRPr lang="en-US" sz="2400" dirty="0"/>
          </a:p>
        </p:txBody>
      </p:sp>
    </p:spTree>
    <p:extLst>
      <p:ext uri="{BB962C8B-B14F-4D97-AF65-F5344CB8AC3E}">
        <p14:creationId xmlns:p14="http://schemas.microsoft.com/office/powerpoint/2010/main" val="1228868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Cartilage</a:t>
            </a:r>
            <a:r>
              <a:rPr lang="cs-CZ" dirty="0"/>
              <a:t> </a:t>
            </a:r>
          </a:p>
        </p:txBody>
      </p:sp>
      <p:sp>
        <p:nvSpPr>
          <p:cNvPr id="3" name="Zástupný symbol pro obsah 2"/>
          <p:cNvSpPr>
            <a:spLocks noGrp="1"/>
          </p:cNvSpPr>
          <p:nvPr>
            <p:ph idx="1"/>
          </p:nvPr>
        </p:nvSpPr>
        <p:spPr/>
        <p:txBody>
          <a:bodyPr>
            <a:normAutofit fontScale="85000" lnSpcReduction="20000"/>
          </a:bodyPr>
          <a:lstStyle/>
          <a:p>
            <a:endParaRPr lang="cs-CZ" dirty="0"/>
          </a:p>
          <a:p>
            <a:pPr lvl="1"/>
            <a:r>
              <a:rPr lang="cs-CZ" b="1" dirty="0"/>
              <a:t>CHONDROCYTES (and </a:t>
            </a:r>
            <a:r>
              <a:rPr lang="cs-CZ" b="1" dirty="0" err="1"/>
              <a:t>chondroblasts</a:t>
            </a:r>
            <a:r>
              <a:rPr lang="cs-CZ" b="1" dirty="0"/>
              <a:t>)</a:t>
            </a:r>
            <a:r>
              <a:rPr lang="cs-CZ" dirty="0"/>
              <a:t>:</a:t>
            </a:r>
            <a:r>
              <a:rPr lang="cs-CZ" b="1" dirty="0"/>
              <a:t> </a:t>
            </a:r>
            <a:r>
              <a:rPr lang="cs-CZ" dirty="0"/>
              <a:t>are </a:t>
            </a:r>
            <a:r>
              <a:rPr lang="cs-CZ" dirty="0" err="1"/>
              <a:t>located</a:t>
            </a:r>
            <a:r>
              <a:rPr lang="cs-CZ" dirty="0"/>
              <a:t> </a:t>
            </a:r>
            <a:r>
              <a:rPr lang="cs-CZ" dirty="0" err="1"/>
              <a:t>within</a:t>
            </a:r>
            <a:r>
              <a:rPr lang="cs-CZ" dirty="0"/>
              <a:t> </a:t>
            </a:r>
            <a:r>
              <a:rPr lang="cs-CZ" dirty="0" err="1"/>
              <a:t>little</a:t>
            </a:r>
            <a:r>
              <a:rPr lang="cs-CZ" dirty="0"/>
              <a:t> </a:t>
            </a:r>
            <a:r>
              <a:rPr lang="cs-CZ" dirty="0" err="1"/>
              <a:t>caves</a:t>
            </a:r>
            <a:r>
              <a:rPr lang="cs-CZ" dirty="0"/>
              <a:t> </a:t>
            </a:r>
            <a:r>
              <a:rPr lang="cs-CZ" dirty="0" err="1"/>
              <a:t>called</a:t>
            </a:r>
            <a:r>
              <a:rPr lang="cs-CZ" dirty="0"/>
              <a:t> </a:t>
            </a:r>
            <a:r>
              <a:rPr lang="cs-CZ" b="1" dirty="0" err="1"/>
              <a:t>lacunae</a:t>
            </a:r>
            <a:r>
              <a:rPr lang="cs-CZ" dirty="0"/>
              <a:t>, </a:t>
            </a:r>
            <a:r>
              <a:rPr lang="cs-CZ" dirty="0" err="1"/>
              <a:t>which</a:t>
            </a:r>
            <a:r>
              <a:rPr lang="cs-CZ" dirty="0"/>
              <a:t> </a:t>
            </a:r>
            <a:r>
              <a:rPr lang="cs-CZ" dirty="0" err="1"/>
              <a:t>they</a:t>
            </a:r>
            <a:r>
              <a:rPr lang="cs-CZ" dirty="0"/>
              <a:t> </a:t>
            </a:r>
            <a:r>
              <a:rPr lang="cs-CZ" dirty="0" err="1"/>
              <a:t>fill</a:t>
            </a:r>
            <a:r>
              <a:rPr lang="cs-CZ" dirty="0"/>
              <a:t> </a:t>
            </a:r>
            <a:r>
              <a:rPr lang="cs-CZ" dirty="0" err="1"/>
              <a:t>during</a:t>
            </a:r>
            <a:r>
              <a:rPr lang="cs-CZ" dirty="0"/>
              <a:t> </a:t>
            </a:r>
            <a:r>
              <a:rPr lang="cs-CZ" dirty="0" err="1"/>
              <a:t>life</a:t>
            </a:r>
            <a:r>
              <a:rPr lang="cs-CZ" dirty="0"/>
              <a:t>, </a:t>
            </a:r>
            <a:r>
              <a:rPr lang="cs-CZ" dirty="0" err="1"/>
              <a:t>during</a:t>
            </a:r>
            <a:r>
              <a:rPr lang="cs-CZ" dirty="0"/>
              <a:t> </a:t>
            </a:r>
            <a:r>
              <a:rPr lang="cs-CZ" dirty="0" err="1"/>
              <a:t>tissue</a:t>
            </a:r>
            <a:r>
              <a:rPr lang="cs-CZ" dirty="0"/>
              <a:t> </a:t>
            </a:r>
            <a:r>
              <a:rPr lang="cs-CZ" dirty="0" err="1"/>
              <a:t>preparation</a:t>
            </a:r>
            <a:r>
              <a:rPr lang="cs-CZ" dirty="0"/>
              <a:t>, </a:t>
            </a:r>
            <a:r>
              <a:rPr lang="cs-CZ" dirty="0" err="1"/>
              <a:t>chondrocytes</a:t>
            </a:r>
            <a:r>
              <a:rPr lang="cs-CZ" dirty="0"/>
              <a:t> </a:t>
            </a:r>
            <a:r>
              <a:rPr lang="cs-CZ" dirty="0" err="1"/>
              <a:t>shrink</a:t>
            </a:r>
            <a:r>
              <a:rPr lang="cs-CZ" dirty="0"/>
              <a:t> and </a:t>
            </a:r>
            <a:r>
              <a:rPr lang="cs-CZ" dirty="0" err="1"/>
              <a:t>frequently</a:t>
            </a:r>
            <a:r>
              <a:rPr lang="cs-CZ" dirty="0"/>
              <a:t> </a:t>
            </a:r>
            <a:r>
              <a:rPr lang="cs-CZ" dirty="0" err="1"/>
              <a:t>fall</a:t>
            </a:r>
            <a:r>
              <a:rPr lang="cs-CZ" dirty="0"/>
              <a:t> </a:t>
            </a:r>
            <a:r>
              <a:rPr lang="cs-CZ" dirty="0" err="1"/>
              <a:t>out</a:t>
            </a:r>
            <a:r>
              <a:rPr lang="cs-CZ" dirty="0"/>
              <a:t>, and </a:t>
            </a:r>
            <a:r>
              <a:rPr lang="cs-CZ" dirty="0" err="1"/>
              <a:t>lacuna</a:t>
            </a:r>
            <a:r>
              <a:rPr lang="cs-CZ" dirty="0"/>
              <a:t> </a:t>
            </a:r>
            <a:r>
              <a:rPr lang="cs-CZ" dirty="0" err="1"/>
              <a:t>appear</a:t>
            </a:r>
            <a:r>
              <a:rPr lang="cs-CZ" dirty="0"/>
              <a:t> </a:t>
            </a:r>
            <a:r>
              <a:rPr lang="cs-CZ" dirty="0" err="1"/>
              <a:t>only</a:t>
            </a:r>
            <a:r>
              <a:rPr lang="cs-CZ" dirty="0"/>
              <a:t> </a:t>
            </a:r>
            <a:r>
              <a:rPr lang="cs-CZ" dirty="0" err="1"/>
              <a:t>partially</a:t>
            </a:r>
            <a:r>
              <a:rPr lang="cs-CZ" dirty="0"/>
              <a:t> </a:t>
            </a:r>
            <a:r>
              <a:rPr lang="cs-CZ" dirty="0" err="1"/>
              <a:t>filled</a:t>
            </a:r>
            <a:r>
              <a:rPr lang="cs-CZ" dirty="0"/>
              <a:t> </a:t>
            </a:r>
            <a:r>
              <a:rPr lang="cs-CZ" dirty="0" err="1"/>
              <a:t>or</a:t>
            </a:r>
            <a:r>
              <a:rPr lang="cs-CZ" dirty="0"/>
              <a:t> </a:t>
            </a:r>
            <a:r>
              <a:rPr lang="cs-CZ" dirty="0" err="1"/>
              <a:t>empty</a:t>
            </a:r>
            <a:r>
              <a:rPr lang="cs-CZ" dirty="0"/>
              <a:t>.</a:t>
            </a:r>
            <a:endParaRPr lang="cs-CZ" sz="2000" dirty="0"/>
          </a:p>
          <a:p>
            <a:pPr marL="914400" lvl="2" indent="0">
              <a:buNone/>
            </a:pPr>
            <a:r>
              <a:rPr lang="cs-CZ" dirty="0"/>
              <a:t>- </a:t>
            </a:r>
            <a:r>
              <a:rPr lang="cs-CZ" dirty="0" err="1"/>
              <a:t>they</a:t>
            </a:r>
            <a:r>
              <a:rPr lang="cs-CZ" dirty="0"/>
              <a:t> </a:t>
            </a:r>
            <a:r>
              <a:rPr lang="cs-CZ" dirty="0" err="1"/>
              <a:t>have</a:t>
            </a:r>
            <a:r>
              <a:rPr lang="cs-CZ" dirty="0"/>
              <a:t> </a:t>
            </a:r>
            <a:r>
              <a:rPr lang="cs-CZ" dirty="0" err="1"/>
              <a:t>lots</a:t>
            </a:r>
            <a:r>
              <a:rPr lang="cs-CZ" dirty="0"/>
              <a:t> </a:t>
            </a:r>
            <a:r>
              <a:rPr lang="cs-CZ" dirty="0" err="1"/>
              <a:t>of</a:t>
            </a:r>
            <a:r>
              <a:rPr lang="cs-CZ" dirty="0"/>
              <a:t> ER and </a:t>
            </a:r>
            <a:r>
              <a:rPr lang="cs-CZ" dirty="0" err="1"/>
              <a:t>secrete</a:t>
            </a:r>
            <a:r>
              <a:rPr lang="cs-CZ" dirty="0"/>
              <a:t> </a:t>
            </a:r>
            <a:r>
              <a:rPr lang="cs-CZ" dirty="0" err="1"/>
              <a:t>the</a:t>
            </a:r>
            <a:r>
              <a:rPr lang="cs-CZ" dirty="0"/>
              <a:t> </a:t>
            </a:r>
            <a:r>
              <a:rPr lang="cs-CZ" dirty="0" err="1"/>
              <a:t>extracellular</a:t>
            </a:r>
            <a:r>
              <a:rPr lang="cs-CZ" dirty="0"/>
              <a:t> matrix </a:t>
            </a:r>
            <a:r>
              <a:rPr lang="cs-CZ" dirty="0" err="1"/>
              <a:t>components</a:t>
            </a:r>
            <a:r>
              <a:rPr lang="cs-CZ" dirty="0"/>
              <a:t> . </a:t>
            </a:r>
            <a:endParaRPr lang="cs-CZ" sz="1800" dirty="0"/>
          </a:p>
          <a:p>
            <a:pPr lvl="3"/>
            <a:r>
              <a:rPr lang="cs-CZ" dirty="0" err="1"/>
              <a:t>produce</a:t>
            </a:r>
            <a:r>
              <a:rPr lang="cs-CZ" dirty="0"/>
              <a:t> </a:t>
            </a:r>
            <a:r>
              <a:rPr lang="cs-CZ" b="1" dirty="0"/>
              <a:t>matrix </a:t>
            </a:r>
            <a:r>
              <a:rPr lang="cs-CZ" b="1" dirty="0" err="1"/>
              <a:t>components</a:t>
            </a:r>
            <a:r>
              <a:rPr lang="cs-CZ" b="1" dirty="0"/>
              <a:t>:  </a:t>
            </a:r>
            <a:r>
              <a:rPr lang="cs-CZ" dirty="0"/>
              <a:t>1)</a:t>
            </a:r>
            <a:r>
              <a:rPr lang="cs-CZ" b="1" dirty="0"/>
              <a:t> </a:t>
            </a:r>
            <a:r>
              <a:rPr lang="cs-CZ" dirty="0" err="1"/>
              <a:t>glycosaminoglycans</a:t>
            </a:r>
            <a:r>
              <a:rPr lang="cs-CZ" dirty="0"/>
              <a:t> -  </a:t>
            </a:r>
            <a:r>
              <a:rPr lang="cs-CZ" dirty="0" err="1"/>
              <a:t>hyaluronic</a:t>
            </a:r>
            <a:r>
              <a:rPr lang="cs-CZ" dirty="0"/>
              <a:t> acid, </a:t>
            </a:r>
            <a:r>
              <a:rPr lang="cs-CZ" dirty="0" err="1"/>
              <a:t>keratan</a:t>
            </a:r>
            <a:r>
              <a:rPr lang="cs-CZ" dirty="0"/>
              <a:t> </a:t>
            </a:r>
            <a:r>
              <a:rPr lang="cs-CZ" dirty="0" err="1"/>
              <a:t>sulfate</a:t>
            </a:r>
            <a:r>
              <a:rPr lang="cs-CZ" dirty="0"/>
              <a:t>, chondroitin </a:t>
            </a:r>
            <a:r>
              <a:rPr lang="cs-CZ" dirty="0" err="1"/>
              <a:t>sulfate</a:t>
            </a:r>
            <a:r>
              <a:rPr lang="cs-CZ" dirty="0"/>
              <a:t>, 2) </a:t>
            </a:r>
            <a:r>
              <a:rPr lang="cs-CZ" dirty="0" err="1"/>
              <a:t>chondronectin</a:t>
            </a:r>
            <a:r>
              <a:rPr lang="cs-CZ" dirty="0"/>
              <a:t> (</a:t>
            </a:r>
            <a:r>
              <a:rPr lang="cs-CZ" dirty="0" err="1"/>
              <a:t>increases</a:t>
            </a:r>
            <a:r>
              <a:rPr lang="cs-CZ" dirty="0"/>
              <a:t> </a:t>
            </a:r>
            <a:r>
              <a:rPr lang="cs-CZ" dirty="0" err="1"/>
              <a:t>adhesiveness</a:t>
            </a:r>
            <a:r>
              <a:rPr lang="cs-CZ" dirty="0"/>
              <a:t> </a:t>
            </a:r>
            <a:r>
              <a:rPr lang="cs-CZ" dirty="0" err="1"/>
              <a:t>of</a:t>
            </a:r>
            <a:r>
              <a:rPr lang="cs-CZ" dirty="0"/>
              <a:t> </a:t>
            </a:r>
            <a:r>
              <a:rPr lang="cs-CZ" dirty="0" err="1"/>
              <a:t>chondrocytes</a:t>
            </a:r>
            <a:r>
              <a:rPr lang="cs-CZ" dirty="0"/>
              <a:t> to matrix) </a:t>
            </a:r>
            <a:r>
              <a:rPr lang="cs-CZ" b="1" dirty="0"/>
              <a:t>.</a:t>
            </a:r>
            <a:r>
              <a:rPr lang="cs-CZ" dirty="0"/>
              <a:t> </a:t>
            </a:r>
            <a:endParaRPr lang="cs-CZ" sz="1600" dirty="0"/>
          </a:p>
          <a:p>
            <a:pPr lvl="3"/>
            <a:r>
              <a:rPr lang="cs-CZ" dirty="0" err="1"/>
              <a:t>produce</a:t>
            </a:r>
            <a:r>
              <a:rPr lang="cs-CZ" dirty="0"/>
              <a:t> </a:t>
            </a:r>
            <a:r>
              <a:rPr lang="cs-CZ" b="1" dirty="0" err="1"/>
              <a:t>proteins</a:t>
            </a:r>
            <a:r>
              <a:rPr lang="cs-CZ" b="1" dirty="0"/>
              <a:t> </a:t>
            </a:r>
            <a:r>
              <a:rPr lang="cs-CZ" b="1" dirty="0" err="1"/>
              <a:t>of</a:t>
            </a:r>
            <a:r>
              <a:rPr lang="cs-CZ" b="1" dirty="0"/>
              <a:t> </a:t>
            </a:r>
            <a:r>
              <a:rPr lang="cs-CZ" b="1" dirty="0" err="1"/>
              <a:t>fibers</a:t>
            </a:r>
            <a:r>
              <a:rPr lang="cs-CZ" b="1" dirty="0"/>
              <a:t> (</a:t>
            </a:r>
            <a:r>
              <a:rPr lang="cs-CZ" dirty="0" err="1"/>
              <a:t>collagen</a:t>
            </a:r>
            <a:r>
              <a:rPr lang="cs-CZ" dirty="0"/>
              <a:t> II </a:t>
            </a:r>
            <a:r>
              <a:rPr lang="cs-CZ" dirty="0" err="1"/>
              <a:t>or</a:t>
            </a:r>
            <a:r>
              <a:rPr lang="cs-CZ" dirty="0"/>
              <a:t> elastin</a:t>
            </a:r>
            <a:r>
              <a:rPr lang="cs-CZ" b="1" dirty="0"/>
              <a:t>)</a:t>
            </a:r>
            <a:r>
              <a:rPr lang="cs-CZ" dirty="0"/>
              <a:t>. </a:t>
            </a:r>
            <a:r>
              <a:rPr lang="cs-CZ" dirty="0" err="1"/>
              <a:t>Collagen</a:t>
            </a:r>
            <a:r>
              <a:rPr lang="cs-CZ" dirty="0"/>
              <a:t> </a:t>
            </a:r>
            <a:r>
              <a:rPr lang="cs-CZ" dirty="0" err="1"/>
              <a:t>fibers</a:t>
            </a:r>
            <a:r>
              <a:rPr lang="cs-CZ" dirty="0"/>
              <a:t> are not </a:t>
            </a:r>
            <a:r>
              <a:rPr lang="cs-CZ" dirty="0" err="1"/>
              <a:t>distinguishable</a:t>
            </a:r>
            <a:r>
              <a:rPr lang="cs-CZ" dirty="0"/>
              <a:t> in </a:t>
            </a:r>
            <a:r>
              <a:rPr lang="cs-CZ" dirty="0" err="1"/>
              <a:t>slides</a:t>
            </a:r>
            <a:r>
              <a:rPr lang="cs-CZ" dirty="0"/>
              <a:t> as </a:t>
            </a:r>
            <a:r>
              <a:rPr lang="cs-CZ" dirty="0" err="1"/>
              <a:t>their</a:t>
            </a:r>
            <a:r>
              <a:rPr lang="cs-CZ" dirty="0"/>
              <a:t> </a:t>
            </a:r>
            <a:r>
              <a:rPr lang="cs-CZ" dirty="0" err="1"/>
              <a:t>refractive</a:t>
            </a:r>
            <a:r>
              <a:rPr lang="cs-CZ" dirty="0"/>
              <a:t> index </a:t>
            </a:r>
            <a:r>
              <a:rPr lang="cs-CZ" dirty="0" err="1"/>
              <a:t>is</a:t>
            </a:r>
            <a:r>
              <a:rPr lang="cs-CZ" dirty="0"/>
              <a:t> </a:t>
            </a:r>
            <a:r>
              <a:rPr lang="cs-CZ" dirty="0" err="1"/>
              <a:t>almost</a:t>
            </a:r>
            <a:r>
              <a:rPr lang="cs-CZ" dirty="0"/>
              <a:t> </a:t>
            </a:r>
            <a:r>
              <a:rPr lang="cs-CZ" dirty="0" err="1"/>
              <a:t>identical</a:t>
            </a:r>
            <a:r>
              <a:rPr lang="cs-CZ" dirty="0"/>
              <a:t> to </a:t>
            </a:r>
            <a:r>
              <a:rPr lang="cs-CZ" dirty="0" err="1"/>
              <a:t>that</a:t>
            </a:r>
            <a:r>
              <a:rPr lang="cs-CZ" dirty="0"/>
              <a:t> </a:t>
            </a:r>
            <a:r>
              <a:rPr lang="cs-CZ" dirty="0" err="1"/>
              <a:t>of</a:t>
            </a:r>
            <a:r>
              <a:rPr lang="cs-CZ" dirty="0"/>
              <a:t> </a:t>
            </a:r>
            <a:r>
              <a:rPr lang="cs-CZ" dirty="0" err="1"/>
              <a:t>the</a:t>
            </a:r>
            <a:r>
              <a:rPr lang="cs-CZ" dirty="0"/>
              <a:t> </a:t>
            </a:r>
            <a:r>
              <a:rPr lang="cs-CZ" dirty="0" err="1"/>
              <a:t>ground</a:t>
            </a:r>
            <a:r>
              <a:rPr lang="cs-CZ" dirty="0"/>
              <a:t> substance.  </a:t>
            </a:r>
            <a:endParaRPr lang="cs-CZ" sz="1600" dirty="0"/>
          </a:p>
          <a:p>
            <a:pPr lvl="1"/>
            <a:r>
              <a:rPr lang="cs-CZ" dirty="0"/>
              <a:t>DEVELOPMENT: </a:t>
            </a:r>
            <a:r>
              <a:rPr lang="cs-CZ" b="1" dirty="0" err="1"/>
              <a:t>Mesenchymal</a:t>
            </a:r>
            <a:r>
              <a:rPr lang="cs-CZ" dirty="0"/>
              <a:t> </a:t>
            </a:r>
            <a:r>
              <a:rPr lang="cs-CZ" dirty="0" err="1"/>
              <a:t>cells</a:t>
            </a:r>
            <a:r>
              <a:rPr lang="cs-CZ" dirty="0"/>
              <a:t> </a:t>
            </a:r>
            <a:r>
              <a:rPr lang="cs-CZ" dirty="0" err="1"/>
              <a:t>aggregate</a:t>
            </a:r>
            <a:r>
              <a:rPr lang="cs-CZ" dirty="0"/>
              <a:t> to start </a:t>
            </a:r>
            <a:r>
              <a:rPr lang="cs-CZ" dirty="0" err="1"/>
              <a:t>formation</a:t>
            </a:r>
            <a:r>
              <a:rPr lang="cs-CZ" dirty="0"/>
              <a:t>. </a:t>
            </a:r>
            <a:r>
              <a:rPr lang="cs-CZ" dirty="0" err="1"/>
              <a:t>The</a:t>
            </a:r>
            <a:r>
              <a:rPr lang="cs-CZ" dirty="0"/>
              <a:t> Perichondrium </a:t>
            </a:r>
            <a:r>
              <a:rPr lang="cs-CZ" dirty="0" err="1"/>
              <a:t>is</a:t>
            </a:r>
            <a:r>
              <a:rPr lang="cs-CZ" dirty="0"/>
              <a:t> </a:t>
            </a:r>
            <a:r>
              <a:rPr lang="cs-CZ" dirty="0" err="1"/>
              <a:t>formed</a:t>
            </a:r>
            <a:r>
              <a:rPr lang="cs-CZ" dirty="0"/>
              <a:t>. </a:t>
            </a:r>
          </a:p>
          <a:p>
            <a:pPr lvl="2"/>
            <a:r>
              <a:rPr lang="cs-CZ" b="1" dirty="0"/>
              <a:t>INTERSTITIAL GROWTH:</a:t>
            </a:r>
            <a:r>
              <a:rPr lang="cs-CZ" dirty="0"/>
              <a:t> </a:t>
            </a:r>
            <a:r>
              <a:rPr lang="cs-CZ" dirty="0" err="1"/>
              <a:t>Formation</a:t>
            </a:r>
            <a:r>
              <a:rPr lang="cs-CZ" dirty="0"/>
              <a:t> </a:t>
            </a:r>
            <a:r>
              <a:rPr lang="cs-CZ" dirty="0" err="1"/>
              <a:t>of</a:t>
            </a:r>
            <a:r>
              <a:rPr lang="cs-CZ" dirty="0"/>
              <a:t> </a:t>
            </a:r>
            <a:r>
              <a:rPr lang="cs-CZ" dirty="0" err="1"/>
              <a:t>isogenous</a:t>
            </a:r>
            <a:r>
              <a:rPr lang="cs-CZ" dirty="0"/>
              <a:t> </a:t>
            </a:r>
            <a:r>
              <a:rPr lang="cs-CZ" dirty="0" err="1"/>
              <a:t>groups</a:t>
            </a:r>
            <a:r>
              <a:rPr lang="cs-CZ" dirty="0"/>
              <a:t> </a:t>
            </a:r>
            <a:r>
              <a:rPr lang="cs-CZ" dirty="0" err="1"/>
              <a:t>leads</a:t>
            </a:r>
            <a:r>
              <a:rPr lang="cs-CZ" dirty="0"/>
              <a:t> to </a:t>
            </a:r>
            <a:r>
              <a:rPr lang="cs-CZ" dirty="0" err="1"/>
              <a:t>an</a:t>
            </a:r>
            <a:r>
              <a:rPr lang="cs-CZ" dirty="0"/>
              <a:t> </a:t>
            </a:r>
            <a:r>
              <a:rPr lang="cs-CZ" dirty="0" err="1"/>
              <a:t>expansion</a:t>
            </a:r>
            <a:r>
              <a:rPr lang="cs-CZ" dirty="0"/>
              <a:t> </a:t>
            </a:r>
            <a:r>
              <a:rPr lang="cs-CZ" dirty="0" err="1"/>
              <a:t>of</a:t>
            </a:r>
            <a:r>
              <a:rPr lang="cs-CZ" dirty="0"/>
              <a:t> </a:t>
            </a:r>
            <a:r>
              <a:rPr lang="cs-CZ" dirty="0" err="1"/>
              <a:t>the</a:t>
            </a:r>
            <a:r>
              <a:rPr lang="cs-CZ" dirty="0"/>
              <a:t> </a:t>
            </a:r>
            <a:r>
              <a:rPr lang="cs-CZ" dirty="0" err="1"/>
              <a:t>cartilage</a:t>
            </a:r>
            <a:r>
              <a:rPr lang="cs-CZ" dirty="0"/>
              <a:t> </a:t>
            </a:r>
            <a:r>
              <a:rPr lang="cs-CZ" dirty="0" err="1"/>
              <a:t>from</a:t>
            </a:r>
            <a:r>
              <a:rPr lang="cs-CZ" dirty="0"/>
              <a:t> </a:t>
            </a:r>
            <a:r>
              <a:rPr lang="cs-CZ" dirty="0" err="1"/>
              <a:t>within</a:t>
            </a:r>
            <a:r>
              <a:rPr lang="cs-CZ" dirty="0"/>
              <a:t> </a:t>
            </a:r>
            <a:r>
              <a:rPr lang="cs-CZ" dirty="0" err="1"/>
              <a:t>the</a:t>
            </a:r>
            <a:r>
              <a:rPr lang="cs-CZ" dirty="0"/>
              <a:t> </a:t>
            </a:r>
            <a:r>
              <a:rPr lang="cs-CZ" dirty="0" err="1"/>
              <a:t>cartilage</a:t>
            </a:r>
            <a:r>
              <a:rPr lang="cs-CZ" dirty="0"/>
              <a:t> (</a:t>
            </a:r>
            <a:r>
              <a:rPr lang="cs-CZ" dirty="0" err="1"/>
              <a:t>isogenous</a:t>
            </a:r>
            <a:r>
              <a:rPr lang="cs-CZ" dirty="0"/>
              <a:t> </a:t>
            </a:r>
            <a:r>
              <a:rPr lang="cs-CZ" dirty="0" err="1"/>
              <a:t>groups</a:t>
            </a:r>
            <a:r>
              <a:rPr lang="cs-CZ" dirty="0"/>
              <a:t> are </a:t>
            </a:r>
            <a:r>
              <a:rPr lang="cs-CZ" dirty="0" err="1"/>
              <a:t>mitotic</a:t>
            </a:r>
            <a:r>
              <a:rPr lang="cs-CZ" dirty="0"/>
              <a:t> </a:t>
            </a:r>
            <a:r>
              <a:rPr lang="cs-CZ" dirty="0" err="1"/>
              <a:t>clusters</a:t>
            </a:r>
            <a:r>
              <a:rPr lang="cs-CZ" dirty="0"/>
              <a:t> </a:t>
            </a:r>
            <a:r>
              <a:rPr lang="cs-CZ" dirty="0" err="1"/>
              <a:t>of</a:t>
            </a:r>
            <a:r>
              <a:rPr lang="cs-CZ" dirty="0"/>
              <a:t> </a:t>
            </a:r>
            <a:r>
              <a:rPr lang="cs-CZ" dirty="0" err="1"/>
              <a:t>chondrocytes</a:t>
            </a:r>
            <a:r>
              <a:rPr lang="cs-CZ" dirty="0"/>
              <a:t> in </a:t>
            </a:r>
            <a:r>
              <a:rPr lang="cs-CZ" dirty="0" err="1"/>
              <a:t>mature</a:t>
            </a:r>
            <a:r>
              <a:rPr lang="cs-CZ" dirty="0"/>
              <a:t> </a:t>
            </a:r>
            <a:r>
              <a:rPr lang="cs-CZ" dirty="0" err="1"/>
              <a:t>cartilage</a:t>
            </a:r>
            <a:r>
              <a:rPr lang="cs-CZ" dirty="0"/>
              <a:t>, </a:t>
            </a:r>
            <a:r>
              <a:rPr lang="cs-CZ" dirty="0" err="1"/>
              <a:t>formed</a:t>
            </a:r>
            <a:r>
              <a:rPr lang="cs-CZ" dirty="0"/>
              <a:t> by </a:t>
            </a:r>
            <a:r>
              <a:rPr lang="cs-CZ" dirty="0" err="1"/>
              <a:t>interstitial</a:t>
            </a:r>
            <a:r>
              <a:rPr lang="cs-CZ" dirty="0"/>
              <a:t> </a:t>
            </a:r>
            <a:r>
              <a:rPr lang="cs-CZ" dirty="0" err="1"/>
              <a:t>growth</a:t>
            </a:r>
            <a:r>
              <a:rPr lang="cs-CZ" dirty="0"/>
              <a:t> </a:t>
            </a:r>
            <a:r>
              <a:rPr lang="cs-CZ" dirty="0" err="1"/>
              <a:t>during</a:t>
            </a:r>
            <a:r>
              <a:rPr lang="cs-CZ" dirty="0"/>
              <a:t> </a:t>
            </a:r>
            <a:r>
              <a:rPr lang="cs-CZ" dirty="0" err="1"/>
              <a:t>cartilage</a:t>
            </a:r>
            <a:r>
              <a:rPr lang="cs-CZ" dirty="0"/>
              <a:t> </a:t>
            </a:r>
            <a:r>
              <a:rPr lang="cs-CZ" dirty="0" err="1"/>
              <a:t>development</a:t>
            </a:r>
            <a:r>
              <a:rPr lang="cs-CZ" dirty="0"/>
              <a:t> </a:t>
            </a:r>
          </a:p>
          <a:p>
            <a:pPr lvl="2"/>
            <a:r>
              <a:rPr lang="cs-CZ" b="1" dirty="0"/>
              <a:t>APPOSITIONAL GROWTH:</a:t>
            </a:r>
            <a:r>
              <a:rPr lang="cs-CZ" dirty="0"/>
              <a:t> </a:t>
            </a:r>
            <a:r>
              <a:rPr lang="cs-CZ" dirty="0" err="1"/>
              <a:t>Adding</a:t>
            </a:r>
            <a:r>
              <a:rPr lang="cs-CZ" dirty="0"/>
              <a:t> </a:t>
            </a:r>
            <a:r>
              <a:rPr lang="cs-CZ" dirty="0" err="1"/>
              <a:t>cells</a:t>
            </a:r>
            <a:r>
              <a:rPr lang="cs-CZ" dirty="0"/>
              <a:t> </a:t>
            </a:r>
            <a:r>
              <a:rPr lang="cs-CZ" dirty="0" err="1"/>
              <a:t>from</a:t>
            </a:r>
            <a:r>
              <a:rPr lang="cs-CZ" dirty="0"/>
              <a:t> </a:t>
            </a:r>
            <a:r>
              <a:rPr lang="cs-CZ" dirty="0" err="1"/>
              <a:t>the</a:t>
            </a:r>
            <a:r>
              <a:rPr lang="cs-CZ" dirty="0"/>
              <a:t> Perichondrium. </a:t>
            </a:r>
            <a:r>
              <a:rPr lang="cs-CZ" dirty="0" err="1"/>
              <a:t>Layers</a:t>
            </a:r>
            <a:r>
              <a:rPr lang="cs-CZ" dirty="0"/>
              <a:t> </a:t>
            </a:r>
            <a:r>
              <a:rPr lang="cs-CZ" dirty="0" err="1"/>
              <a:t>from</a:t>
            </a:r>
            <a:r>
              <a:rPr lang="cs-CZ" dirty="0"/>
              <a:t> </a:t>
            </a:r>
            <a:r>
              <a:rPr lang="cs-CZ" dirty="0" err="1"/>
              <a:t>the</a:t>
            </a:r>
            <a:r>
              <a:rPr lang="cs-CZ" dirty="0"/>
              <a:t> perichondrium are </a:t>
            </a:r>
            <a:r>
              <a:rPr lang="cs-CZ" dirty="0" err="1"/>
              <a:t>added</a:t>
            </a:r>
            <a:r>
              <a:rPr lang="cs-CZ" dirty="0"/>
              <a:t> </a:t>
            </a:r>
            <a:r>
              <a:rPr lang="cs-CZ" dirty="0" err="1"/>
              <a:t>from</a:t>
            </a:r>
            <a:r>
              <a:rPr lang="cs-CZ" dirty="0"/>
              <a:t> </a:t>
            </a:r>
            <a:r>
              <a:rPr lang="cs-CZ" dirty="0" err="1"/>
              <a:t>the</a:t>
            </a:r>
            <a:r>
              <a:rPr lang="cs-CZ" dirty="0"/>
              <a:t> </a:t>
            </a:r>
            <a:r>
              <a:rPr lang="cs-CZ" dirty="0" err="1"/>
              <a:t>outside</a:t>
            </a:r>
            <a:r>
              <a:rPr lang="cs-CZ" dirty="0"/>
              <a:t> </a:t>
            </a:r>
            <a:r>
              <a:rPr lang="cs-CZ" dirty="0" err="1"/>
              <a:t>perimeter</a:t>
            </a:r>
            <a:r>
              <a:rPr lang="cs-CZ" dirty="0"/>
              <a:t>.  </a:t>
            </a:r>
          </a:p>
          <a:p>
            <a:pPr lvl="1"/>
            <a:r>
              <a:rPr lang="cs-CZ" dirty="0"/>
              <a:t>CARTILAGE REGENERATION: </a:t>
            </a:r>
            <a:r>
              <a:rPr lang="cs-CZ" dirty="0" err="1"/>
              <a:t>Regeneration</a:t>
            </a:r>
            <a:r>
              <a:rPr lang="cs-CZ" dirty="0"/>
              <a:t> </a:t>
            </a:r>
            <a:r>
              <a:rPr lang="cs-CZ" dirty="0" err="1"/>
              <a:t>is</a:t>
            </a:r>
            <a:r>
              <a:rPr lang="cs-CZ" dirty="0"/>
              <a:t> limited </a:t>
            </a:r>
            <a:r>
              <a:rPr lang="cs-CZ" dirty="0" err="1"/>
              <a:t>because</a:t>
            </a:r>
            <a:r>
              <a:rPr lang="cs-CZ" dirty="0"/>
              <a:t> </a:t>
            </a:r>
            <a:r>
              <a:rPr lang="cs-CZ" dirty="0" err="1"/>
              <a:t>cartilage</a:t>
            </a:r>
            <a:r>
              <a:rPr lang="cs-CZ" dirty="0"/>
              <a:t> </a:t>
            </a:r>
            <a:r>
              <a:rPr lang="cs-CZ" dirty="0" err="1"/>
              <a:t>is</a:t>
            </a:r>
            <a:r>
              <a:rPr lang="cs-CZ" dirty="0"/>
              <a:t> </a:t>
            </a:r>
            <a:r>
              <a:rPr lang="cs-CZ" dirty="0" err="1"/>
              <a:t>avascular</a:t>
            </a:r>
            <a:r>
              <a:rPr lang="cs-CZ" dirty="0"/>
              <a:t>. </a:t>
            </a:r>
          </a:p>
          <a:p>
            <a:pPr marL="457200" lvl="1" indent="0">
              <a:buNone/>
            </a:pPr>
            <a:r>
              <a:rPr lang="cs-CZ" dirty="0"/>
              <a:t>     (</a:t>
            </a:r>
            <a:r>
              <a:rPr lang="cs-CZ" dirty="0" err="1"/>
              <a:t>some</a:t>
            </a:r>
            <a:r>
              <a:rPr lang="cs-CZ" dirty="0"/>
              <a:t> </a:t>
            </a:r>
            <a:r>
              <a:rPr lang="cs-CZ" dirty="0" err="1"/>
              <a:t>appositional</a:t>
            </a:r>
            <a:r>
              <a:rPr lang="cs-CZ" dirty="0"/>
              <a:t> </a:t>
            </a:r>
            <a:r>
              <a:rPr lang="cs-CZ" dirty="0" err="1"/>
              <a:t>regeneration</a:t>
            </a:r>
            <a:r>
              <a:rPr lang="cs-CZ" dirty="0"/>
              <a:t> </a:t>
            </a:r>
            <a:r>
              <a:rPr lang="cs-CZ" dirty="0" err="1"/>
              <a:t>can</a:t>
            </a:r>
            <a:r>
              <a:rPr lang="cs-CZ" dirty="0"/>
              <a:t> </a:t>
            </a:r>
            <a:r>
              <a:rPr lang="cs-CZ" dirty="0" err="1"/>
              <a:t>occur</a:t>
            </a:r>
            <a:r>
              <a:rPr lang="cs-CZ" dirty="0"/>
              <a:t> </a:t>
            </a:r>
            <a:r>
              <a:rPr lang="cs-CZ" dirty="0" err="1"/>
              <a:t>from</a:t>
            </a:r>
            <a:r>
              <a:rPr lang="cs-CZ" dirty="0"/>
              <a:t> </a:t>
            </a:r>
            <a:r>
              <a:rPr lang="cs-CZ" dirty="0" err="1"/>
              <a:t>chondroblasts</a:t>
            </a:r>
            <a:r>
              <a:rPr lang="cs-CZ" dirty="0"/>
              <a:t> </a:t>
            </a:r>
            <a:r>
              <a:rPr lang="cs-CZ" dirty="0" err="1"/>
              <a:t>around</a:t>
            </a:r>
            <a:r>
              <a:rPr lang="cs-CZ" dirty="0"/>
              <a:t> </a:t>
            </a:r>
            <a:r>
              <a:rPr lang="cs-CZ" dirty="0" err="1"/>
              <a:t>the</a:t>
            </a:r>
            <a:r>
              <a:rPr lang="cs-CZ" dirty="0"/>
              <a:t> </a:t>
            </a:r>
            <a:r>
              <a:rPr lang="cs-CZ" dirty="0" err="1"/>
              <a:t>periphery</a:t>
            </a:r>
            <a:r>
              <a:rPr lang="cs-CZ" dirty="0"/>
              <a:t>)</a:t>
            </a:r>
          </a:p>
          <a:p>
            <a:endParaRPr lang="cs-CZ" dirty="0"/>
          </a:p>
        </p:txBody>
      </p:sp>
    </p:spTree>
    <p:extLst>
      <p:ext uri="{BB962C8B-B14F-4D97-AF65-F5344CB8AC3E}">
        <p14:creationId xmlns:p14="http://schemas.microsoft.com/office/powerpoint/2010/main" val="2003771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Connective</a:t>
            </a:r>
            <a:r>
              <a:rPr lang="cs-CZ" dirty="0"/>
              <a:t> </a:t>
            </a:r>
            <a:r>
              <a:rPr lang="cs-CZ" dirty="0" err="1"/>
              <a:t>tissue</a:t>
            </a:r>
            <a:endParaRPr lang="cs-CZ"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1839002348"/>
              </p:ext>
            </p:extLst>
          </p:nvPr>
        </p:nvGraphicFramePr>
        <p:xfrm>
          <a:off x="1179161" y="2089292"/>
          <a:ext cx="6209030" cy="3078480"/>
        </p:xfrm>
        <a:graphic>
          <a:graphicData uri="http://schemas.openxmlformats.org/drawingml/2006/table">
            <a:tbl>
              <a:tblPr firstRow="1" firstCol="1" lastRow="1" lastCol="1" bandRow="1" bandCol="1">
                <a:tableStyleId>{5C22544A-7EE6-4342-B048-85BDC9FD1C3A}</a:tableStyleId>
              </a:tblPr>
              <a:tblGrid>
                <a:gridCol w="1241425">
                  <a:extLst>
                    <a:ext uri="{9D8B030D-6E8A-4147-A177-3AD203B41FA5}">
                      <a16:colId xmlns:a16="http://schemas.microsoft.com/office/drawing/2014/main" val="20000"/>
                    </a:ext>
                  </a:extLst>
                </a:gridCol>
                <a:gridCol w="1241425">
                  <a:extLst>
                    <a:ext uri="{9D8B030D-6E8A-4147-A177-3AD203B41FA5}">
                      <a16:colId xmlns:a16="http://schemas.microsoft.com/office/drawing/2014/main" val="20001"/>
                    </a:ext>
                  </a:extLst>
                </a:gridCol>
                <a:gridCol w="1242060">
                  <a:extLst>
                    <a:ext uri="{9D8B030D-6E8A-4147-A177-3AD203B41FA5}">
                      <a16:colId xmlns:a16="http://schemas.microsoft.com/office/drawing/2014/main" val="20002"/>
                    </a:ext>
                  </a:extLst>
                </a:gridCol>
                <a:gridCol w="1242060">
                  <a:extLst>
                    <a:ext uri="{9D8B030D-6E8A-4147-A177-3AD203B41FA5}">
                      <a16:colId xmlns:a16="http://schemas.microsoft.com/office/drawing/2014/main" val="20003"/>
                    </a:ext>
                  </a:extLst>
                </a:gridCol>
                <a:gridCol w="1242060">
                  <a:extLst>
                    <a:ext uri="{9D8B030D-6E8A-4147-A177-3AD203B41FA5}">
                      <a16:colId xmlns:a16="http://schemas.microsoft.com/office/drawing/2014/main" val="20004"/>
                    </a:ext>
                  </a:extLst>
                </a:gridCol>
              </a:tblGrid>
              <a:tr h="0">
                <a:tc>
                  <a:txBody>
                    <a:bodyPr/>
                    <a:lstStyle/>
                    <a:p>
                      <a:pPr algn="ctr"/>
                      <a:r>
                        <a:rPr lang="cs-CZ" sz="1400">
                          <a:effectLst/>
                        </a:rPr>
                        <a:t> Types of CT</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s-CZ" sz="1400">
                          <a:effectLst/>
                        </a:rPr>
                        <a:t>Classification </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s-CZ" sz="1400">
                          <a:effectLst/>
                        </a:rPr>
                        <a:t>Cells</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r"/>
                      <a:r>
                        <a:rPr lang="cs-CZ" sz="1400">
                          <a:effectLst/>
                        </a:rPr>
                        <a:t>intercellular</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cs-CZ" sz="1400">
                          <a:effectLst/>
                        </a:rPr>
                        <a:t>matrix</a:t>
                      </a:r>
                      <a:endParaRPr lang="cs-CZ"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ctr"/>
                      <a:r>
                        <a:rPr lang="cs-CZ" sz="1400">
                          <a:effectLst/>
                        </a:rPr>
                        <a:t> </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s-CZ" sz="1400">
                          <a:effectLst/>
                        </a:rPr>
                        <a:t> </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s-CZ" sz="1400">
                          <a:effectLst/>
                        </a:rPr>
                        <a:t> </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s-CZ" sz="1400">
                          <a:effectLst/>
                        </a:rPr>
                        <a:t>Fibres </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cs-CZ" sz="1400">
                          <a:effectLst/>
                        </a:rPr>
                        <a:t>Ground substance</a:t>
                      </a:r>
                      <a:endParaRPr lang="cs-CZ"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r>
                        <a:rPr lang="cs-CZ" sz="1400" dirty="0">
                          <a:effectLst/>
                        </a:rPr>
                        <a:t>CT proper</a:t>
                      </a:r>
                      <a:endParaRPr lang="cs-CZ"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cs-CZ" sz="1000">
                          <a:effectLst/>
                        </a:rPr>
                        <a:t>Mesenchyme      Mucose CT      Loose CT       Dense CT               - regular                  - irregular              Reticular CT           Adipose CT          - white fat                 - brown fat</a:t>
                      </a:r>
                    </a:p>
                    <a:p>
                      <a:r>
                        <a:rPr lang="cs-CZ" sz="1000">
                          <a:effectLst/>
                        </a:rPr>
                        <a:t>  </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cs-CZ" sz="1000" u="sng">
                          <a:effectLst/>
                        </a:rPr>
                        <a:t>Fixed</a:t>
                      </a:r>
                      <a:r>
                        <a:rPr lang="cs-CZ" sz="1000">
                          <a:effectLst/>
                        </a:rPr>
                        <a:t>:  fibroblasts and fibrocytes, reticular cells, pigment cells, adipose cells, histiocytes,                      mast cells, plasma cells, </a:t>
                      </a:r>
                      <a:r>
                        <a:rPr lang="cs-CZ" sz="1000" u="sng">
                          <a:effectLst/>
                        </a:rPr>
                        <a:t>Free</a:t>
                      </a:r>
                      <a:r>
                        <a:rPr lang="cs-CZ" sz="1000">
                          <a:effectLst/>
                        </a:rPr>
                        <a:t>:               macrophages,                        leukocytes</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cs-CZ" sz="1000">
                          <a:effectLst/>
                        </a:rPr>
                        <a:t>collagen                  reticular                      elastic</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cs-CZ" sz="1000">
                          <a:effectLst/>
                        </a:rPr>
                        <a:t> </a:t>
                      </a:r>
                      <a:endParaRPr lang="cs-CZ"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r>
                        <a:rPr lang="cs-CZ" sz="1400">
                          <a:effectLst/>
                        </a:rPr>
                        <a:t>Cartilage</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cs-CZ" sz="1000">
                          <a:effectLst/>
                        </a:rPr>
                        <a:t>Hyaline             Elastic                   Fibrocartilage</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cs-CZ" sz="1000">
                          <a:effectLst/>
                        </a:rPr>
                        <a:t>chondroblasts and chondrocytes</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cs-CZ" sz="1000">
                          <a:effectLst/>
                        </a:rPr>
                        <a:t>collagen      elastic</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cs-CZ" sz="1000">
                          <a:effectLst/>
                        </a:rPr>
                        <a:t> </a:t>
                      </a:r>
                      <a:endParaRPr lang="cs-CZ"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r>
                        <a:rPr lang="cs-CZ" sz="1400">
                          <a:effectLst/>
                        </a:rPr>
                        <a:t>Bone</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cs-CZ" sz="1000">
                          <a:effectLst/>
                        </a:rPr>
                        <a:t>Fibrilar           Lamellar                - compact               - spongy</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cs-CZ" sz="1000">
                          <a:effectLst/>
                        </a:rPr>
                        <a:t>osteoblasts, osteocytes</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cs-CZ" sz="1000">
                          <a:effectLst/>
                        </a:rPr>
                        <a:t>collagen</a:t>
                      </a:r>
                      <a:endParaRPr lang="cs-CZ" sz="10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cs-CZ" sz="1000" dirty="0" err="1">
                          <a:effectLst/>
                        </a:rPr>
                        <a:t>mineralized</a:t>
                      </a:r>
                      <a:endParaRPr lang="cs-CZ"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61258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Cartilage</a:t>
            </a:r>
            <a:r>
              <a:rPr lang="cs-CZ" dirty="0"/>
              <a:t> - </a:t>
            </a:r>
            <a:r>
              <a:rPr lang="cs-CZ" dirty="0" err="1"/>
              <a:t>types</a:t>
            </a:r>
            <a:endParaRPr lang="cs-CZ" dirty="0"/>
          </a:p>
        </p:txBody>
      </p:sp>
      <p:sp>
        <p:nvSpPr>
          <p:cNvPr id="3" name="Zástupný symbol pro obsah 2"/>
          <p:cNvSpPr>
            <a:spLocks noGrp="1"/>
          </p:cNvSpPr>
          <p:nvPr>
            <p:ph sz="half" idx="1"/>
          </p:nvPr>
        </p:nvSpPr>
        <p:spPr>
          <a:xfrm>
            <a:off x="385713" y="1571420"/>
            <a:ext cx="5181600" cy="4351338"/>
          </a:xfrm>
        </p:spPr>
        <p:txBody>
          <a:bodyPr>
            <a:normAutofit fontScale="92500" lnSpcReduction="20000"/>
          </a:bodyPr>
          <a:lstStyle/>
          <a:p>
            <a:pPr marL="457200" lvl="1" indent="0">
              <a:buNone/>
            </a:pPr>
            <a:r>
              <a:rPr lang="cs-CZ" sz="2200" b="1" dirty="0"/>
              <a:t>HYALINE CARTILAGE:</a:t>
            </a:r>
            <a:r>
              <a:rPr lang="cs-CZ" sz="2200" dirty="0"/>
              <a:t> most </a:t>
            </a:r>
            <a:r>
              <a:rPr lang="cs-CZ" sz="2200" dirty="0" err="1"/>
              <a:t>common</a:t>
            </a:r>
            <a:r>
              <a:rPr lang="cs-CZ" sz="2200" dirty="0"/>
              <a:t>, basic type</a:t>
            </a:r>
          </a:p>
          <a:p>
            <a:pPr lvl="1">
              <a:buFontTx/>
              <a:buChar char="-"/>
            </a:pPr>
            <a:r>
              <a:rPr lang="cs-CZ" sz="2200" dirty="0"/>
              <a:t>FIBERS: </a:t>
            </a:r>
            <a:r>
              <a:rPr lang="cs-CZ" sz="2200" b="1" dirty="0" err="1"/>
              <a:t>Collagen</a:t>
            </a:r>
            <a:r>
              <a:rPr lang="cs-CZ" sz="2200" b="1" dirty="0"/>
              <a:t> Type II </a:t>
            </a:r>
            <a:r>
              <a:rPr lang="cs-CZ" sz="2200" dirty="0"/>
              <a:t>(</a:t>
            </a:r>
            <a:r>
              <a:rPr lang="cs-CZ" sz="2200" dirty="0" err="1"/>
              <a:t>Cartilaginous</a:t>
            </a:r>
            <a:r>
              <a:rPr lang="cs-CZ" sz="2200" dirty="0"/>
              <a:t> </a:t>
            </a:r>
            <a:r>
              <a:rPr lang="cs-CZ" sz="2200" dirty="0" err="1"/>
              <a:t>Collagen</a:t>
            </a:r>
            <a:r>
              <a:rPr lang="cs-CZ" sz="2200" dirty="0"/>
              <a:t>)</a:t>
            </a:r>
          </a:p>
          <a:p>
            <a:pPr lvl="1">
              <a:buFontTx/>
              <a:buChar char="-"/>
            </a:pPr>
            <a:r>
              <a:rPr lang="cs-CZ" sz="2200" dirty="0" err="1"/>
              <a:t>Chondrocytes</a:t>
            </a:r>
            <a:r>
              <a:rPr lang="cs-CZ" sz="2200" dirty="0"/>
              <a:t> </a:t>
            </a:r>
            <a:r>
              <a:rPr lang="cs-CZ" sz="2200" dirty="0" err="1"/>
              <a:t>form</a:t>
            </a:r>
            <a:r>
              <a:rPr lang="cs-CZ" sz="2200" dirty="0"/>
              <a:t> </a:t>
            </a:r>
            <a:r>
              <a:rPr lang="cs-CZ" sz="2200" dirty="0" err="1"/>
              <a:t>isogenic</a:t>
            </a:r>
            <a:r>
              <a:rPr lang="cs-CZ" sz="2200" dirty="0"/>
              <a:t> </a:t>
            </a:r>
            <a:r>
              <a:rPr lang="cs-CZ" sz="2200" dirty="0" err="1"/>
              <a:t>groups</a:t>
            </a:r>
            <a:r>
              <a:rPr lang="cs-CZ" sz="2200" dirty="0"/>
              <a:t>, </a:t>
            </a:r>
            <a:r>
              <a:rPr lang="cs-CZ" sz="2200" dirty="0" err="1"/>
              <a:t>ground</a:t>
            </a:r>
            <a:r>
              <a:rPr lang="cs-CZ" sz="2200" dirty="0"/>
              <a:t> substance </a:t>
            </a:r>
            <a:r>
              <a:rPr lang="cs-CZ" sz="2200" dirty="0" err="1"/>
              <a:t>around</a:t>
            </a:r>
            <a:r>
              <a:rPr lang="cs-CZ" sz="2200" dirty="0"/>
              <a:t> </a:t>
            </a:r>
            <a:r>
              <a:rPr lang="cs-CZ" sz="2200" dirty="0" err="1"/>
              <a:t>them</a:t>
            </a:r>
            <a:r>
              <a:rPr lang="cs-CZ" sz="2200" dirty="0"/>
              <a:t> </a:t>
            </a:r>
            <a:r>
              <a:rPr lang="cs-CZ" sz="2200" dirty="0" err="1"/>
              <a:t>shows</a:t>
            </a:r>
            <a:r>
              <a:rPr lang="cs-CZ" sz="2200" dirty="0"/>
              <a:t> </a:t>
            </a:r>
            <a:r>
              <a:rPr lang="cs-CZ" sz="2200" dirty="0" err="1"/>
              <a:t>an</a:t>
            </a:r>
            <a:r>
              <a:rPr lang="cs-CZ" sz="2200" dirty="0"/>
              <a:t> </a:t>
            </a:r>
            <a:r>
              <a:rPr lang="cs-CZ" sz="2200" dirty="0" err="1"/>
              <a:t>intensive</a:t>
            </a:r>
            <a:r>
              <a:rPr lang="cs-CZ" sz="2200" dirty="0"/>
              <a:t> </a:t>
            </a:r>
            <a:r>
              <a:rPr lang="cs-CZ" sz="2200" dirty="0" err="1"/>
              <a:t>basophilia</a:t>
            </a:r>
            <a:r>
              <a:rPr lang="cs-CZ" sz="2200" dirty="0"/>
              <a:t> and so </a:t>
            </a:r>
            <a:r>
              <a:rPr lang="cs-CZ" sz="2200" dirty="0" err="1"/>
              <a:t>forms</a:t>
            </a:r>
            <a:r>
              <a:rPr lang="cs-CZ" sz="2200" dirty="0"/>
              <a:t> </a:t>
            </a:r>
            <a:r>
              <a:rPr lang="cs-CZ" sz="2200" dirty="0" err="1"/>
              <a:t>basophilic</a:t>
            </a:r>
            <a:r>
              <a:rPr lang="cs-CZ" sz="2200" dirty="0"/>
              <a:t> </a:t>
            </a:r>
            <a:r>
              <a:rPr lang="cs-CZ" sz="2200" dirty="0" err="1"/>
              <a:t>capsule</a:t>
            </a:r>
            <a:r>
              <a:rPr lang="cs-CZ" sz="2200" dirty="0"/>
              <a:t> – </a:t>
            </a:r>
            <a:r>
              <a:rPr lang="cs-CZ" sz="2200" dirty="0" err="1"/>
              <a:t>isogenic</a:t>
            </a:r>
            <a:r>
              <a:rPr lang="cs-CZ" sz="2200" dirty="0"/>
              <a:t> </a:t>
            </a:r>
            <a:r>
              <a:rPr lang="cs-CZ" sz="2200" dirty="0" err="1"/>
              <a:t>group</a:t>
            </a:r>
            <a:r>
              <a:rPr lang="cs-CZ" sz="2200" dirty="0"/>
              <a:t> + </a:t>
            </a:r>
            <a:r>
              <a:rPr lang="cs-CZ" sz="2200" dirty="0" err="1"/>
              <a:t>basophilic</a:t>
            </a:r>
            <a:r>
              <a:rPr lang="cs-CZ" sz="2200" dirty="0"/>
              <a:t> </a:t>
            </a:r>
            <a:r>
              <a:rPr lang="cs-CZ" sz="2200" dirty="0" err="1"/>
              <a:t>capsule</a:t>
            </a:r>
            <a:r>
              <a:rPr lang="cs-CZ" sz="2200" dirty="0"/>
              <a:t> = </a:t>
            </a:r>
            <a:r>
              <a:rPr lang="cs-CZ" sz="2200" dirty="0" err="1"/>
              <a:t>chondron</a:t>
            </a:r>
            <a:r>
              <a:rPr lang="cs-CZ" sz="2200" dirty="0"/>
              <a:t> </a:t>
            </a:r>
            <a:r>
              <a:rPr lang="cs-CZ" sz="2200" dirty="0" err="1"/>
              <a:t>or</a:t>
            </a:r>
            <a:r>
              <a:rPr lang="cs-CZ" sz="2200" dirty="0"/>
              <a:t> teritorium, </a:t>
            </a:r>
            <a:r>
              <a:rPr lang="cs-CZ" sz="2200" dirty="0" err="1"/>
              <a:t>ground</a:t>
            </a:r>
            <a:r>
              <a:rPr lang="cs-CZ" sz="2200" dirty="0"/>
              <a:t> substance </a:t>
            </a:r>
            <a:r>
              <a:rPr lang="cs-CZ" sz="2200" dirty="0" err="1"/>
              <a:t>among</a:t>
            </a:r>
            <a:r>
              <a:rPr lang="cs-CZ" sz="2200" dirty="0"/>
              <a:t> </a:t>
            </a:r>
            <a:r>
              <a:rPr lang="cs-CZ" sz="2200" dirty="0" err="1"/>
              <a:t>them</a:t>
            </a:r>
            <a:r>
              <a:rPr lang="cs-CZ" sz="2200" dirty="0"/>
              <a:t> = </a:t>
            </a:r>
            <a:r>
              <a:rPr lang="cs-CZ" sz="2200" dirty="0" err="1"/>
              <a:t>interteritorium</a:t>
            </a:r>
            <a:r>
              <a:rPr lang="cs-CZ" sz="2200" dirty="0"/>
              <a:t>  </a:t>
            </a:r>
          </a:p>
          <a:p>
            <a:pPr lvl="2"/>
            <a:r>
              <a:rPr lang="cs-CZ" sz="2200" dirty="0"/>
              <a:t>DISTRIBUTION: </a:t>
            </a:r>
          </a:p>
          <a:p>
            <a:pPr lvl="3"/>
            <a:r>
              <a:rPr lang="cs-CZ" sz="2200" dirty="0" err="1"/>
              <a:t>Nasal</a:t>
            </a:r>
            <a:r>
              <a:rPr lang="cs-CZ" sz="2200" dirty="0"/>
              <a:t> </a:t>
            </a:r>
            <a:r>
              <a:rPr lang="cs-CZ" sz="2200" dirty="0" err="1"/>
              <a:t>cartilage</a:t>
            </a:r>
            <a:r>
              <a:rPr lang="cs-CZ" sz="2200" dirty="0"/>
              <a:t> </a:t>
            </a:r>
          </a:p>
          <a:p>
            <a:pPr lvl="3"/>
            <a:r>
              <a:rPr lang="cs-CZ" sz="2200" dirty="0"/>
              <a:t>Trachea, </a:t>
            </a:r>
            <a:r>
              <a:rPr lang="cs-CZ" sz="2200" dirty="0" err="1"/>
              <a:t>bronchi</a:t>
            </a:r>
            <a:r>
              <a:rPr lang="cs-CZ" sz="2200" dirty="0"/>
              <a:t>, </a:t>
            </a:r>
            <a:r>
              <a:rPr lang="cs-CZ" sz="2200" dirty="0" err="1"/>
              <a:t>large</a:t>
            </a:r>
            <a:r>
              <a:rPr lang="cs-CZ" sz="2200" dirty="0"/>
              <a:t> </a:t>
            </a:r>
            <a:r>
              <a:rPr lang="cs-CZ" sz="2200" dirty="0" err="1"/>
              <a:t>cartilages</a:t>
            </a:r>
            <a:r>
              <a:rPr lang="cs-CZ" sz="2200" dirty="0"/>
              <a:t> </a:t>
            </a:r>
            <a:r>
              <a:rPr lang="cs-CZ" sz="2200" dirty="0" err="1"/>
              <a:t>of</a:t>
            </a:r>
            <a:r>
              <a:rPr lang="cs-CZ" sz="2200" dirty="0"/>
              <a:t> larynx  </a:t>
            </a:r>
          </a:p>
          <a:p>
            <a:pPr lvl="3"/>
            <a:r>
              <a:rPr lang="cs-CZ" sz="2200" dirty="0" err="1"/>
              <a:t>Articular</a:t>
            </a:r>
            <a:r>
              <a:rPr lang="cs-CZ" sz="2200" dirty="0"/>
              <a:t> </a:t>
            </a:r>
            <a:r>
              <a:rPr lang="cs-CZ" sz="2200" dirty="0" err="1"/>
              <a:t>ends</a:t>
            </a:r>
            <a:r>
              <a:rPr lang="cs-CZ" sz="2200" dirty="0"/>
              <a:t> </a:t>
            </a:r>
            <a:r>
              <a:rPr lang="cs-CZ" sz="2200" dirty="0" err="1"/>
              <a:t>of</a:t>
            </a:r>
            <a:r>
              <a:rPr lang="cs-CZ" sz="2200" dirty="0"/>
              <a:t> </a:t>
            </a:r>
            <a:r>
              <a:rPr lang="cs-CZ" sz="2200" dirty="0" err="1"/>
              <a:t>bones</a:t>
            </a:r>
            <a:r>
              <a:rPr lang="cs-CZ" sz="2200" dirty="0"/>
              <a:t> </a:t>
            </a:r>
          </a:p>
          <a:p>
            <a:endParaRPr lang="cs-CZ" dirty="0"/>
          </a:p>
        </p:txBody>
      </p:sp>
      <p:pic>
        <p:nvPicPr>
          <p:cNvPr id="5" name="Picture 3" descr="hyc40v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21887" y="1842089"/>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tra10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8352" y="2294788"/>
            <a:ext cx="28575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647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5"/>
          <p:cNvSpPr>
            <a:spLocks noGrp="1" noChangeArrowheads="1"/>
          </p:cNvSpPr>
          <p:nvPr>
            <p:ph type="title"/>
          </p:nvPr>
        </p:nvSpPr>
        <p:spPr>
          <a:xfrm>
            <a:off x="1703389" y="44625"/>
            <a:ext cx="8569325" cy="519113"/>
          </a:xfrm>
        </p:spPr>
        <p:txBody>
          <a:bodyPr/>
          <a:lstStyle/>
          <a:p>
            <a:pPr algn="ctr" eaLnBrk="1" hangingPunct="1"/>
            <a:r>
              <a:rPr lang="cs-CZ" sz="2800" dirty="0" err="1"/>
              <a:t>Hyaline</a:t>
            </a:r>
            <a:r>
              <a:rPr lang="cs-CZ" sz="2800" dirty="0"/>
              <a:t>  </a:t>
            </a:r>
            <a:r>
              <a:rPr lang="cs-CZ" sz="2800" dirty="0" err="1"/>
              <a:t>cartilage</a:t>
            </a:r>
            <a:r>
              <a:rPr lang="cs-CZ" sz="2800" dirty="0"/>
              <a:t> - trachea (HE)</a:t>
            </a:r>
          </a:p>
        </p:txBody>
      </p:sp>
      <p:pic>
        <p:nvPicPr>
          <p:cNvPr id="22530" name="Picture 4" descr="hyalinní chrupavka"/>
          <p:cNvPicPr>
            <a:picLocks noGrp="1" noChangeAspect="1" noChangeArrowheads="1"/>
          </p:cNvPicPr>
          <p:nvPr>
            <p:ph sz="half" idx="1"/>
          </p:nvPr>
        </p:nvPicPr>
        <p:blipFill>
          <a:blip r:embed="rId2"/>
          <a:srcRect/>
          <a:stretch>
            <a:fillRect/>
          </a:stretch>
        </p:blipFill>
        <p:spPr>
          <a:xfrm>
            <a:off x="1775521" y="586133"/>
            <a:ext cx="8514035" cy="6271868"/>
          </a:xfrm>
        </p:spPr>
      </p:pic>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6740" y="586134"/>
            <a:ext cx="2195764" cy="1690739"/>
          </a:xfrm>
          <a:prstGeom prst="rect">
            <a:avLst/>
          </a:prstGeom>
        </p:spPr>
      </p:pic>
      <p:sp>
        <p:nvSpPr>
          <p:cNvPr id="5" name="TextovéPole 4"/>
          <p:cNvSpPr txBox="1"/>
          <p:nvPr/>
        </p:nvSpPr>
        <p:spPr>
          <a:xfrm>
            <a:off x="9048328" y="2276873"/>
            <a:ext cx="1584176" cy="246221"/>
          </a:xfrm>
          <a:prstGeom prst="rect">
            <a:avLst/>
          </a:prstGeom>
          <a:solidFill>
            <a:schemeClr val="bg1"/>
          </a:solidFill>
        </p:spPr>
        <p:txBody>
          <a:bodyPr wrap="square" rtlCol="0">
            <a:spAutoFit/>
          </a:bodyPr>
          <a:lstStyle/>
          <a:p>
            <a:r>
              <a:rPr lang="en-US" sz="1000" dirty="0"/>
              <a:t>http://www3.delta.edu/</a:t>
            </a:r>
          </a:p>
        </p:txBody>
      </p:sp>
    </p:spTree>
    <p:extLst>
      <p:ext uri="{BB962C8B-B14F-4D97-AF65-F5344CB8AC3E}">
        <p14:creationId xmlns:p14="http://schemas.microsoft.com/office/powerpoint/2010/main" val="2227176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Cartilage</a:t>
            </a:r>
            <a:r>
              <a:rPr lang="cs-CZ" dirty="0"/>
              <a:t> - </a:t>
            </a:r>
            <a:r>
              <a:rPr lang="cs-CZ" dirty="0" err="1"/>
              <a:t>types</a:t>
            </a:r>
            <a:endParaRPr lang="cs-CZ" dirty="0"/>
          </a:p>
        </p:txBody>
      </p:sp>
      <p:sp>
        <p:nvSpPr>
          <p:cNvPr id="3" name="Zástupný symbol pro obsah 2"/>
          <p:cNvSpPr>
            <a:spLocks noGrp="1"/>
          </p:cNvSpPr>
          <p:nvPr>
            <p:ph sz="half" idx="1"/>
          </p:nvPr>
        </p:nvSpPr>
        <p:spPr/>
        <p:txBody>
          <a:bodyPr>
            <a:normAutofit fontScale="92500" lnSpcReduction="20000"/>
          </a:bodyPr>
          <a:lstStyle/>
          <a:p>
            <a:pPr marL="457200" lvl="1" indent="0">
              <a:buNone/>
            </a:pPr>
            <a:r>
              <a:rPr lang="cs-CZ" sz="2200" b="1" dirty="0"/>
              <a:t> ELASTIC CARTILAGE:</a:t>
            </a:r>
            <a:r>
              <a:rPr lang="cs-CZ" sz="2200" dirty="0"/>
              <a:t>  </a:t>
            </a:r>
          </a:p>
          <a:p>
            <a:pPr lvl="2"/>
            <a:r>
              <a:rPr lang="cs-CZ" sz="2200" dirty="0"/>
              <a:t>FIBERS: </a:t>
            </a:r>
            <a:r>
              <a:rPr lang="cs-CZ" sz="2200" b="1" dirty="0" err="1"/>
              <a:t>Elastins</a:t>
            </a:r>
            <a:r>
              <a:rPr lang="cs-CZ" sz="2200" b="1" dirty="0"/>
              <a:t> </a:t>
            </a:r>
            <a:r>
              <a:rPr lang="cs-CZ" sz="2200" dirty="0"/>
              <a:t>(</a:t>
            </a:r>
            <a:r>
              <a:rPr lang="cs-CZ" sz="2200" dirty="0" err="1"/>
              <a:t>proteins</a:t>
            </a:r>
            <a:r>
              <a:rPr lang="cs-CZ" sz="2200" dirty="0"/>
              <a:t> </a:t>
            </a:r>
            <a:r>
              <a:rPr lang="cs-CZ" sz="2200" dirty="0" err="1"/>
              <a:t>of</a:t>
            </a:r>
            <a:r>
              <a:rPr lang="cs-CZ" sz="2200" dirty="0"/>
              <a:t> </a:t>
            </a:r>
            <a:r>
              <a:rPr lang="cs-CZ" sz="2200" dirty="0" err="1"/>
              <a:t>elastic</a:t>
            </a:r>
            <a:r>
              <a:rPr lang="cs-CZ" sz="2200" dirty="0"/>
              <a:t> </a:t>
            </a:r>
            <a:r>
              <a:rPr lang="cs-CZ" sz="2200" dirty="0" err="1"/>
              <a:t>fibers</a:t>
            </a:r>
            <a:r>
              <a:rPr lang="cs-CZ" sz="2200" dirty="0"/>
              <a:t>)</a:t>
            </a:r>
          </a:p>
          <a:p>
            <a:pPr lvl="2"/>
            <a:r>
              <a:rPr lang="cs-CZ" sz="2200" dirty="0" err="1"/>
              <a:t>Chondrocytes</a:t>
            </a:r>
            <a:r>
              <a:rPr lang="cs-CZ" sz="2200" dirty="0"/>
              <a:t> (in </a:t>
            </a:r>
            <a:r>
              <a:rPr lang="cs-CZ" sz="2200" dirty="0" err="1"/>
              <a:t>lacunae</a:t>
            </a:r>
            <a:r>
              <a:rPr lang="cs-CZ" sz="2200" dirty="0"/>
              <a:t>) are </a:t>
            </a:r>
            <a:r>
              <a:rPr lang="cs-CZ" sz="2200" dirty="0" err="1"/>
              <a:t>dispersed</a:t>
            </a:r>
            <a:r>
              <a:rPr lang="cs-CZ" sz="2200" dirty="0"/>
              <a:t> </a:t>
            </a:r>
            <a:r>
              <a:rPr lang="cs-CZ" sz="2200" dirty="0" err="1"/>
              <a:t>difusely</a:t>
            </a:r>
            <a:r>
              <a:rPr lang="cs-CZ" sz="2200" dirty="0"/>
              <a:t>, are not </a:t>
            </a:r>
            <a:r>
              <a:rPr lang="cs-CZ" sz="2200" dirty="0" err="1"/>
              <a:t>arranged</a:t>
            </a:r>
            <a:r>
              <a:rPr lang="cs-CZ" sz="2200" dirty="0"/>
              <a:t> in </a:t>
            </a:r>
            <a:r>
              <a:rPr lang="cs-CZ" sz="2200" dirty="0" err="1"/>
              <a:t>isogenic</a:t>
            </a:r>
            <a:r>
              <a:rPr lang="cs-CZ" sz="2200" dirty="0"/>
              <a:t> </a:t>
            </a:r>
            <a:r>
              <a:rPr lang="cs-CZ" sz="2200" dirty="0" err="1"/>
              <a:t>groups</a:t>
            </a:r>
            <a:r>
              <a:rPr lang="cs-CZ" sz="2200" dirty="0"/>
              <a:t>. </a:t>
            </a:r>
          </a:p>
          <a:p>
            <a:pPr lvl="2"/>
            <a:r>
              <a:rPr lang="cs-CZ" sz="2200" dirty="0"/>
              <a:t>MICROSCOPIC APPEARANCE: </a:t>
            </a:r>
            <a:r>
              <a:rPr lang="cs-CZ" sz="2200" dirty="0" err="1"/>
              <a:t>Under</a:t>
            </a:r>
            <a:r>
              <a:rPr lang="cs-CZ" sz="2200" dirty="0"/>
              <a:t> </a:t>
            </a:r>
            <a:r>
              <a:rPr lang="cs-CZ" sz="2200" dirty="0" err="1"/>
              <a:t>low</a:t>
            </a:r>
            <a:r>
              <a:rPr lang="cs-CZ" sz="2200" dirty="0"/>
              <a:t> </a:t>
            </a:r>
            <a:r>
              <a:rPr lang="cs-CZ" sz="2200" dirty="0" err="1"/>
              <a:t>light</a:t>
            </a:r>
            <a:r>
              <a:rPr lang="cs-CZ" sz="2200" dirty="0"/>
              <a:t>, </a:t>
            </a:r>
            <a:r>
              <a:rPr lang="cs-CZ" sz="2200" dirty="0" err="1"/>
              <a:t>when</a:t>
            </a:r>
            <a:r>
              <a:rPr lang="cs-CZ" sz="2200" dirty="0"/>
              <a:t> </a:t>
            </a:r>
            <a:r>
              <a:rPr lang="cs-CZ" sz="2200" dirty="0" err="1"/>
              <a:t>you</a:t>
            </a:r>
            <a:r>
              <a:rPr lang="cs-CZ" sz="2200" dirty="0"/>
              <a:t> </a:t>
            </a:r>
            <a:r>
              <a:rPr lang="cs-CZ" sz="2200" dirty="0" err="1"/>
              <a:t>focus</a:t>
            </a:r>
            <a:r>
              <a:rPr lang="cs-CZ" sz="2200" dirty="0"/>
              <a:t> in and </a:t>
            </a:r>
            <a:r>
              <a:rPr lang="cs-CZ" sz="2200" dirty="0" err="1"/>
              <a:t>out</a:t>
            </a:r>
            <a:r>
              <a:rPr lang="cs-CZ" sz="2200" dirty="0"/>
              <a:t>, </a:t>
            </a:r>
            <a:r>
              <a:rPr lang="cs-CZ" sz="2200" dirty="0" err="1"/>
              <a:t>you</a:t>
            </a:r>
            <a:r>
              <a:rPr lang="cs-CZ" sz="2200" dirty="0"/>
              <a:t> </a:t>
            </a:r>
            <a:r>
              <a:rPr lang="cs-CZ" sz="2200" dirty="0" err="1"/>
              <a:t>can</a:t>
            </a:r>
            <a:r>
              <a:rPr lang="cs-CZ" sz="2200" dirty="0"/>
              <a:t> </a:t>
            </a:r>
            <a:r>
              <a:rPr lang="cs-CZ" sz="2200" dirty="0" err="1"/>
              <a:t>see</a:t>
            </a:r>
            <a:r>
              <a:rPr lang="cs-CZ" sz="2200" dirty="0"/>
              <a:t> </a:t>
            </a:r>
            <a:r>
              <a:rPr lang="cs-CZ" sz="2200" dirty="0" err="1"/>
              <a:t>refraction</a:t>
            </a:r>
            <a:r>
              <a:rPr lang="cs-CZ" sz="2200" dirty="0"/>
              <a:t> </a:t>
            </a:r>
            <a:r>
              <a:rPr lang="cs-CZ" sz="2200" dirty="0" err="1"/>
              <a:t>of</a:t>
            </a:r>
            <a:r>
              <a:rPr lang="cs-CZ" sz="2200" dirty="0"/>
              <a:t> </a:t>
            </a:r>
            <a:r>
              <a:rPr lang="cs-CZ" sz="2200" dirty="0" err="1"/>
              <a:t>the</a:t>
            </a:r>
            <a:r>
              <a:rPr lang="cs-CZ" sz="2200" dirty="0"/>
              <a:t> </a:t>
            </a:r>
            <a:r>
              <a:rPr lang="cs-CZ" sz="2200" dirty="0" err="1"/>
              <a:t>elastic</a:t>
            </a:r>
            <a:r>
              <a:rPr lang="cs-CZ" sz="2200" dirty="0"/>
              <a:t> </a:t>
            </a:r>
            <a:r>
              <a:rPr lang="cs-CZ" sz="2200" dirty="0" err="1"/>
              <a:t>fibers</a:t>
            </a:r>
            <a:r>
              <a:rPr lang="cs-CZ" sz="2200" dirty="0"/>
              <a:t> </a:t>
            </a:r>
            <a:r>
              <a:rPr lang="cs-CZ" sz="2200" dirty="0" err="1"/>
              <a:t>under</a:t>
            </a:r>
            <a:r>
              <a:rPr lang="cs-CZ" sz="2200" dirty="0"/>
              <a:t> </a:t>
            </a:r>
            <a:r>
              <a:rPr lang="cs-CZ" sz="2200" dirty="0" err="1"/>
              <a:t>the</a:t>
            </a:r>
            <a:r>
              <a:rPr lang="cs-CZ" sz="2200" dirty="0"/>
              <a:t> </a:t>
            </a:r>
            <a:r>
              <a:rPr lang="cs-CZ" sz="2200" dirty="0" err="1"/>
              <a:t>microscope</a:t>
            </a:r>
            <a:r>
              <a:rPr lang="cs-CZ" sz="2200" dirty="0"/>
              <a:t>. </a:t>
            </a:r>
            <a:r>
              <a:rPr lang="cs-CZ" sz="2200" dirty="0" err="1"/>
              <a:t>Elastic</a:t>
            </a:r>
            <a:r>
              <a:rPr lang="cs-CZ" sz="2200" dirty="0"/>
              <a:t> </a:t>
            </a:r>
            <a:r>
              <a:rPr lang="cs-CZ" sz="2200" dirty="0" err="1"/>
              <a:t>fibers</a:t>
            </a:r>
            <a:r>
              <a:rPr lang="cs-CZ" sz="2200" dirty="0"/>
              <a:t> </a:t>
            </a:r>
            <a:r>
              <a:rPr lang="cs-CZ" sz="2200" dirty="0" err="1"/>
              <a:t>can</a:t>
            </a:r>
            <a:r>
              <a:rPr lang="cs-CZ" sz="2200" dirty="0"/>
              <a:t> </a:t>
            </a:r>
            <a:r>
              <a:rPr lang="cs-CZ" sz="2200" dirty="0" err="1"/>
              <a:t>be</a:t>
            </a:r>
            <a:r>
              <a:rPr lang="cs-CZ" sz="2200" dirty="0"/>
              <a:t> </a:t>
            </a:r>
            <a:r>
              <a:rPr lang="cs-CZ" sz="2200" dirty="0" err="1"/>
              <a:t>visualized</a:t>
            </a:r>
            <a:r>
              <a:rPr lang="cs-CZ" sz="2200" dirty="0"/>
              <a:t> by </a:t>
            </a:r>
            <a:r>
              <a:rPr lang="cs-CZ" sz="2200" dirty="0" err="1"/>
              <a:t>staining</a:t>
            </a:r>
            <a:r>
              <a:rPr lang="cs-CZ" sz="2200" dirty="0"/>
              <a:t> </a:t>
            </a:r>
            <a:r>
              <a:rPr lang="cs-CZ" sz="2200" dirty="0" err="1"/>
              <a:t>with</a:t>
            </a:r>
            <a:r>
              <a:rPr lang="cs-CZ" sz="2200" dirty="0"/>
              <a:t> </a:t>
            </a:r>
            <a:r>
              <a:rPr lang="cs-CZ" sz="2200" dirty="0" err="1"/>
              <a:t>orcein</a:t>
            </a:r>
            <a:r>
              <a:rPr lang="cs-CZ" sz="2200" dirty="0"/>
              <a:t> </a:t>
            </a:r>
            <a:r>
              <a:rPr lang="cs-CZ" sz="2200" dirty="0" err="1"/>
              <a:t>or</a:t>
            </a:r>
            <a:r>
              <a:rPr lang="cs-CZ" sz="2200" dirty="0"/>
              <a:t> resorcin fuchsin.</a:t>
            </a:r>
          </a:p>
          <a:p>
            <a:pPr lvl="2"/>
            <a:r>
              <a:rPr lang="cs-CZ" sz="2200" dirty="0"/>
              <a:t>DISTRIBUTION: </a:t>
            </a:r>
          </a:p>
          <a:p>
            <a:pPr lvl="3"/>
            <a:r>
              <a:rPr lang="cs-CZ" sz="2200" dirty="0"/>
              <a:t>Auditory tube + </a:t>
            </a:r>
            <a:r>
              <a:rPr lang="cs-CZ" sz="2200" dirty="0" err="1"/>
              <a:t>auricle</a:t>
            </a:r>
            <a:r>
              <a:rPr lang="cs-CZ" sz="2200" dirty="0"/>
              <a:t> </a:t>
            </a:r>
            <a:r>
              <a:rPr lang="cs-CZ" sz="2200" dirty="0" err="1"/>
              <a:t>of</a:t>
            </a:r>
            <a:r>
              <a:rPr lang="cs-CZ" sz="2200" dirty="0"/>
              <a:t> </a:t>
            </a:r>
            <a:r>
              <a:rPr lang="cs-CZ" sz="2200" dirty="0" err="1"/>
              <a:t>ear</a:t>
            </a:r>
            <a:r>
              <a:rPr lang="cs-CZ" sz="2200" dirty="0"/>
              <a:t> </a:t>
            </a:r>
          </a:p>
          <a:p>
            <a:pPr lvl="3"/>
            <a:r>
              <a:rPr lang="cs-CZ" sz="2200" dirty="0"/>
              <a:t>Epiglottis </a:t>
            </a:r>
          </a:p>
          <a:p>
            <a:pPr lvl="3"/>
            <a:r>
              <a:rPr lang="cs-CZ" sz="2200" dirty="0" err="1"/>
              <a:t>Small</a:t>
            </a:r>
            <a:r>
              <a:rPr lang="cs-CZ" sz="2200" dirty="0"/>
              <a:t> </a:t>
            </a:r>
            <a:r>
              <a:rPr lang="cs-CZ" sz="2200" dirty="0" err="1"/>
              <a:t>laryngeal</a:t>
            </a:r>
            <a:r>
              <a:rPr lang="cs-CZ" sz="2200" dirty="0"/>
              <a:t> </a:t>
            </a:r>
            <a:r>
              <a:rPr lang="cs-CZ" sz="2200" dirty="0" err="1"/>
              <a:t>cartilages</a:t>
            </a:r>
            <a:r>
              <a:rPr lang="cs-CZ" sz="2200" dirty="0"/>
              <a:t> </a:t>
            </a:r>
          </a:p>
          <a:p>
            <a:endParaRPr lang="cs-CZ" dirty="0"/>
          </a:p>
        </p:txBody>
      </p:sp>
      <p:pic>
        <p:nvPicPr>
          <p:cNvPr id="12290" name="Picture 2" descr="Elastic%20cartilage%20photo%20cop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7724" y="2045617"/>
            <a:ext cx="26479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elastic%20cartilage%20WITH%20LABEL%20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5674" y="3738563"/>
            <a:ext cx="26479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910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1981200" y="122238"/>
            <a:ext cx="8147248" cy="642466"/>
          </a:xfrm>
        </p:spPr>
        <p:txBody>
          <a:bodyPr/>
          <a:lstStyle/>
          <a:p>
            <a:pPr eaLnBrk="1" hangingPunct="1"/>
            <a:r>
              <a:rPr lang="cs-CZ" sz="2800" dirty="0" err="1"/>
              <a:t>Elastic</a:t>
            </a:r>
            <a:r>
              <a:rPr lang="cs-CZ" sz="2800" dirty="0"/>
              <a:t> </a:t>
            </a:r>
            <a:r>
              <a:rPr lang="cs-CZ" sz="2800" dirty="0" err="1"/>
              <a:t>cartilage</a:t>
            </a:r>
            <a:r>
              <a:rPr lang="cs-CZ" sz="2800" dirty="0"/>
              <a:t> – </a:t>
            </a:r>
            <a:r>
              <a:rPr lang="cs-CZ" sz="2800" dirty="0" err="1"/>
              <a:t>auricula</a:t>
            </a:r>
            <a:r>
              <a:rPr lang="cs-CZ" sz="2800" dirty="0"/>
              <a:t> (HE)</a:t>
            </a:r>
          </a:p>
        </p:txBody>
      </p:sp>
      <p:pic>
        <p:nvPicPr>
          <p:cNvPr id="23556" name="Picture 8" descr="elastická chrupavka"/>
          <p:cNvPicPr>
            <a:picLocks noGrp="1" noChangeAspect="1" noChangeArrowheads="1"/>
          </p:cNvPicPr>
          <p:nvPr>
            <p:ph sz="quarter" idx="3"/>
          </p:nvPr>
        </p:nvPicPr>
        <p:blipFill>
          <a:blip r:embed="rId2"/>
          <a:srcRect/>
          <a:stretch>
            <a:fillRect/>
          </a:stretch>
        </p:blipFill>
        <p:spPr>
          <a:xfrm>
            <a:off x="1524000" y="812090"/>
            <a:ext cx="8100392" cy="6025251"/>
          </a:xfrm>
        </p:spPr>
      </p:pic>
      <p:pic>
        <p:nvPicPr>
          <p:cNvPr id="23555" name="Picture 5" descr="elastická chrupavka schema"/>
          <p:cNvPicPr>
            <a:picLocks noGrp="1" noChangeAspect="1" noChangeArrowheads="1"/>
          </p:cNvPicPr>
          <p:nvPr>
            <p:ph sz="quarter" idx="2"/>
          </p:nvPr>
        </p:nvPicPr>
        <p:blipFill>
          <a:blip r:embed="rId3"/>
          <a:srcRect/>
          <a:stretch>
            <a:fillRect/>
          </a:stretch>
        </p:blipFill>
        <p:spPr>
          <a:xfrm>
            <a:off x="7964315" y="260648"/>
            <a:ext cx="2524125" cy="1943100"/>
          </a:xfrm>
        </p:spPr>
      </p:pic>
      <p:sp>
        <p:nvSpPr>
          <p:cNvPr id="7" name="TextovéPole 6"/>
          <p:cNvSpPr txBox="1"/>
          <p:nvPr/>
        </p:nvSpPr>
        <p:spPr>
          <a:xfrm>
            <a:off x="8976320" y="2192086"/>
            <a:ext cx="1584176" cy="246221"/>
          </a:xfrm>
          <a:prstGeom prst="rect">
            <a:avLst/>
          </a:prstGeom>
          <a:solidFill>
            <a:schemeClr val="bg1"/>
          </a:solidFill>
        </p:spPr>
        <p:txBody>
          <a:bodyPr wrap="square" rtlCol="0">
            <a:spAutoFit/>
          </a:bodyPr>
          <a:lstStyle/>
          <a:p>
            <a:r>
              <a:rPr lang="en-US" sz="1000" dirty="0"/>
              <a:t>http://www3.delta.edu/</a:t>
            </a:r>
          </a:p>
        </p:txBody>
      </p:sp>
    </p:spTree>
    <p:extLst>
      <p:ext uri="{BB962C8B-B14F-4D97-AF65-F5344CB8AC3E}">
        <p14:creationId xmlns:p14="http://schemas.microsoft.com/office/powerpoint/2010/main" val="1823123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847528" y="548681"/>
            <a:ext cx="8568952" cy="6248351"/>
          </a:xfrm>
          <a:prstGeom prst="rect">
            <a:avLst/>
          </a:prstGeom>
        </p:spPr>
      </p:pic>
      <p:sp>
        <p:nvSpPr>
          <p:cNvPr id="3" name="TextovéPole 2"/>
          <p:cNvSpPr txBox="1"/>
          <p:nvPr/>
        </p:nvSpPr>
        <p:spPr>
          <a:xfrm>
            <a:off x="1847528" y="52292"/>
            <a:ext cx="8136904" cy="461665"/>
          </a:xfrm>
          <a:prstGeom prst="rect">
            <a:avLst/>
          </a:prstGeom>
          <a:noFill/>
        </p:spPr>
        <p:txBody>
          <a:bodyPr wrap="square" rtlCol="0">
            <a:spAutoFit/>
          </a:bodyPr>
          <a:lstStyle/>
          <a:p>
            <a:r>
              <a:rPr lang="cs-CZ" sz="2400" dirty="0" err="1"/>
              <a:t>Elastic</a:t>
            </a:r>
            <a:r>
              <a:rPr lang="cs-CZ" sz="2400" dirty="0"/>
              <a:t> </a:t>
            </a:r>
            <a:r>
              <a:rPr lang="cs-CZ" sz="2400" dirty="0" err="1"/>
              <a:t>cartilage</a:t>
            </a:r>
            <a:r>
              <a:rPr lang="cs-CZ" sz="2400" dirty="0"/>
              <a:t> (fuchsin)</a:t>
            </a:r>
            <a:endParaRPr lang="en-US" sz="2400" dirty="0"/>
          </a:p>
        </p:txBody>
      </p:sp>
      <p:sp>
        <p:nvSpPr>
          <p:cNvPr id="4" name="TextovéPole 3"/>
          <p:cNvSpPr txBox="1"/>
          <p:nvPr/>
        </p:nvSpPr>
        <p:spPr>
          <a:xfrm>
            <a:off x="3215680" y="6381328"/>
            <a:ext cx="1728192" cy="338554"/>
          </a:xfrm>
          <a:prstGeom prst="rect">
            <a:avLst/>
          </a:prstGeom>
          <a:noFill/>
        </p:spPr>
        <p:txBody>
          <a:bodyPr wrap="square" rtlCol="0">
            <a:spAutoFit/>
          </a:bodyPr>
          <a:lstStyle/>
          <a:p>
            <a:r>
              <a:rPr lang="cs-CZ" sz="1600" dirty="0"/>
              <a:t>perichondrium</a:t>
            </a:r>
            <a:endParaRPr lang="en-US" sz="1600" dirty="0"/>
          </a:p>
        </p:txBody>
      </p:sp>
    </p:spTree>
    <p:extLst>
      <p:ext uri="{BB962C8B-B14F-4D97-AF65-F5344CB8AC3E}">
        <p14:creationId xmlns:p14="http://schemas.microsoft.com/office/powerpoint/2010/main" val="22213547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Cartilage</a:t>
            </a:r>
            <a:r>
              <a:rPr lang="cs-CZ" dirty="0"/>
              <a:t> - </a:t>
            </a:r>
            <a:r>
              <a:rPr lang="cs-CZ" dirty="0" err="1"/>
              <a:t>types</a:t>
            </a:r>
            <a:endParaRPr lang="cs-CZ" dirty="0"/>
          </a:p>
        </p:txBody>
      </p:sp>
      <p:sp>
        <p:nvSpPr>
          <p:cNvPr id="3" name="Zástupný symbol pro obsah 2"/>
          <p:cNvSpPr>
            <a:spLocks noGrp="1"/>
          </p:cNvSpPr>
          <p:nvPr>
            <p:ph sz="half" idx="1"/>
          </p:nvPr>
        </p:nvSpPr>
        <p:spPr>
          <a:xfrm>
            <a:off x="838200" y="1825624"/>
            <a:ext cx="5181600" cy="4575175"/>
          </a:xfrm>
        </p:spPr>
        <p:txBody>
          <a:bodyPr>
            <a:normAutofit fontScale="47500" lnSpcReduction="20000"/>
          </a:bodyPr>
          <a:lstStyle/>
          <a:p>
            <a:endParaRPr lang="cs-CZ" sz="2600" dirty="0"/>
          </a:p>
          <a:p>
            <a:pPr lvl="1"/>
            <a:r>
              <a:rPr lang="cs-CZ" sz="3800" b="1" dirty="0"/>
              <a:t>FIBROCARTILAGE:</a:t>
            </a:r>
            <a:r>
              <a:rPr lang="cs-CZ" sz="3800" dirty="0"/>
              <a:t> </a:t>
            </a:r>
            <a:r>
              <a:rPr lang="cs-CZ" sz="3800" dirty="0" err="1"/>
              <a:t>Found</a:t>
            </a:r>
            <a:r>
              <a:rPr lang="cs-CZ" sz="3800" dirty="0"/>
              <a:t> in </a:t>
            </a:r>
            <a:r>
              <a:rPr lang="cs-CZ" sz="3800" dirty="0" err="1"/>
              <a:t>places</a:t>
            </a:r>
            <a:r>
              <a:rPr lang="cs-CZ" sz="3800" dirty="0"/>
              <a:t> </a:t>
            </a:r>
            <a:r>
              <a:rPr lang="cs-CZ" sz="3800" dirty="0" err="1"/>
              <a:t>where</a:t>
            </a:r>
            <a:r>
              <a:rPr lang="cs-CZ" sz="3800" dirty="0"/>
              <a:t> </a:t>
            </a:r>
            <a:r>
              <a:rPr lang="cs-CZ" sz="3800" dirty="0" err="1"/>
              <a:t>high</a:t>
            </a:r>
            <a:r>
              <a:rPr lang="cs-CZ" sz="3800" dirty="0"/>
              <a:t> stress </a:t>
            </a:r>
            <a:r>
              <a:rPr lang="cs-CZ" sz="3800" dirty="0" err="1"/>
              <a:t>occurs</a:t>
            </a:r>
            <a:r>
              <a:rPr lang="cs-CZ" sz="3800" dirty="0"/>
              <a:t>. </a:t>
            </a:r>
          </a:p>
          <a:p>
            <a:pPr lvl="2"/>
            <a:r>
              <a:rPr lang="cs-CZ" sz="3800" dirty="0"/>
              <a:t>DISTRIBUTION: </a:t>
            </a:r>
            <a:r>
              <a:rPr lang="cs-CZ" sz="3800" dirty="0" err="1"/>
              <a:t>It</a:t>
            </a:r>
            <a:r>
              <a:rPr lang="cs-CZ" sz="3800" dirty="0"/>
              <a:t> </a:t>
            </a:r>
            <a:r>
              <a:rPr lang="cs-CZ" sz="3800" dirty="0" err="1"/>
              <a:t>never</a:t>
            </a:r>
            <a:r>
              <a:rPr lang="cs-CZ" sz="3800" dirty="0"/>
              <a:t> </a:t>
            </a:r>
            <a:r>
              <a:rPr lang="cs-CZ" sz="3800" dirty="0" err="1"/>
              <a:t>occurs</a:t>
            </a:r>
            <a:r>
              <a:rPr lang="cs-CZ" sz="3800" dirty="0"/>
              <a:t> </a:t>
            </a:r>
            <a:r>
              <a:rPr lang="cs-CZ" sz="3800" dirty="0" err="1"/>
              <a:t>alone</a:t>
            </a:r>
            <a:r>
              <a:rPr lang="cs-CZ" sz="3800" dirty="0"/>
              <a:t>. </a:t>
            </a:r>
            <a:r>
              <a:rPr lang="cs-CZ" sz="3800" dirty="0" err="1"/>
              <a:t>It</a:t>
            </a:r>
            <a:r>
              <a:rPr lang="cs-CZ" sz="3800" dirty="0"/>
              <a:t> </a:t>
            </a:r>
            <a:r>
              <a:rPr lang="cs-CZ" sz="3800" dirty="0" err="1"/>
              <a:t>is</a:t>
            </a:r>
            <a:r>
              <a:rPr lang="cs-CZ" sz="3800" dirty="0"/>
              <a:t> </a:t>
            </a:r>
            <a:r>
              <a:rPr lang="cs-CZ" sz="3800" dirty="0" err="1"/>
              <a:t>closely</a:t>
            </a:r>
            <a:r>
              <a:rPr lang="cs-CZ" sz="3800" dirty="0"/>
              <a:t> </a:t>
            </a:r>
            <a:r>
              <a:rPr lang="cs-CZ" sz="3800" dirty="0" err="1"/>
              <a:t>associated</a:t>
            </a:r>
            <a:r>
              <a:rPr lang="cs-CZ" sz="3800" dirty="0"/>
              <a:t> </a:t>
            </a:r>
            <a:r>
              <a:rPr lang="cs-CZ" sz="3800" dirty="0" err="1"/>
              <a:t>with</a:t>
            </a:r>
            <a:r>
              <a:rPr lang="cs-CZ" sz="3800" dirty="0"/>
              <a:t> </a:t>
            </a:r>
            <a:r>
              <a:rPr lang="cs-CZ" sz="3800" dirty="0" err="1"/>
              <a:t>either</a:t>
            </a:r>
            <a:r>
              <a:rPr lang="cs-CZ" sz="3800" dirty="0"/>
              <a:t> </a:t>
            </a:r>
            <a:r>
              <a:rPr lang="cs-CZ" sz="3800" dirty="0" err="1"/>
              <a:t>dense</a:t>
            </a:r>
            <a:r>
              <a:rPr lang="cs-CZ" sz="3800" dirty="0"/>
              <a:t> </a:t>
            </a:r>
            <a:r>
              <a:rPr lang="cs-CZ" sz="3800" dirty="0" err="1"/>
              <a:t>connective</a:t>
            </a:r>
            <a:r>
              <a:rPr lang="cs-CZ" sz="3800" dirty="0"/>
              <a:t> </a:t>
            </a:r>
            <a:r>
              <a:rPr lang="cs-CZ" sz="3800" dirty="0" err="1"/>
              <a:t>tissue</a:t>
            </a:r>
            <a:r>
              <a:rPr lang="cs-CZ" sz="3800" dirty="0"/>
              <a:t> </a:t>
            </a:r>
            <a:r>
              <a:rPr lang="cs-CZ" sz="3800" dirty="0" err="1"/>
              <a:t>or</a:t>
            </a:r>
            <a:r>
              <a:rPr lang="cs-CZ" sz="3800" dirty="0"/>
              <a:t> </a:t>
            </a:r>
            <a:r>
              <a:rPr lang="cs-CZ" sz="3800" dirty="0" err="1"/>
              <a:t>with</a:t>
            </a:r>
            <a:r>
              <a:rPr lang="cs-CZ" sz="3800" dirty="0"/>
              <a:t> </a:t>
            </a:r>
            <a:r>
              <a:rPr lang="cs-CZ" sz="3800" dirty="0" err="1"/>
              <a:t>hyaline</a:t>
            </a:r>
            <a:r>
              <a:rPr lang="cs-CZ" sz="3800" dirty="0"/>
              <a:t> </a:t>
            </a:r>
            <a:r>
              <a:rPr lang="cs-CZ" sz="3800" dirty="0" err="1"/>
              <a:t>cartilage</a:t>
            </a:r>
            <a:r>
              <a:rPr lang="cs-CZ" sz="3800" dirty="0"/>
              <a:t>. </a:t>
            </a:r>
          </a:p>
          <a:p>
            <a:pPr lvl="3"/>
            <a:r>
              <a:rPr lang="cs-CZ" sz="3800" dirty="0" err="1"/>
              <a:t>Intervertebral</a:t>
            </a:r>
            <a:r>
              <a:rPr lang="cs-CZ" sz="3800" dirty="0"/>
              <a:t> </a:t>
            </a:r>
            <a:r>
              <a:rPr lang="cs-CZ" sz="3800" dirty="0" err="1"/>
              <a:t>Disks</a:t>
            </a:r>
            <a:r>
              <a:rPr lang="cs-CZ" sz="3800" dirty="0"/>
              <a:t> </a:t>
            </a:r>
          </a:p>
          <a:p>
            <a:pPr lvl="3"/>
            <a:r>
              <a:rPr lang="cs-CZ" sz="3800" dirty="0" err="1"/>
              <a:t>Articular</a:t>
            </a:r>
            <a:r>
              <a:rPr lang="cs-CZ" sz="3800" dirty="0"/>
              <a:t> </a:t>
            </a:r>
            <a:r>
              <a:rPr lang="cs-CZ" sz="3800" dirty="0" err="1"/>
              <a:t>Disks</a:t>
            </a:r>
            <a:r>
              <a:rPr lang="cs-CZ" sz="3800" dirty="0"/>
              <a:t> </a:t>
            </a:r>
          </a:p>
          <a:p>
            <a:pPr lvl="3"/>
            <a:r>
              <a:rPr lang="cs-CZ" sz="3800" dirty="0" err="1"/>
              <a:t>Pubic</a:t>
            </a:r>
            <a:r>
              <a:rPr lang="cs-CZ" sz="3800" dirty="0"/>
              <a:t> </a:t>
            </a:r>
            <a:r>
              <a:rPr lang="cs-CZ" sz="3800" dirty="0" err="1"/>
              <a:t>Symphysis</a:t>
            </a:r>
            <a:r>
              <a:rPr lang="cs-CZ" sz="3800" dirty="0"/>
              <a:t> </a:t>
            </a:r>
          </a:p>
          <a:p>
            <a:pPr lvl="2"/>
            <a:r>
              <a:rPr lang="cs-CZ" sz="3800" dirty="0"/>
              <a:t>STRUCTURE: </a:t>
            </a:r>
            <a:r>
              <a:rPr lang="cs-CZ" sz="3800" dirty="0" err="1"/>
              <a:t>It</a:t>
            </a:r>
            <a:r>
              <a:rPr lang="cs-CZ" sz="3800" dirty="0"/>
              <a:t> has </a:t>
            </a:r>
            <a:r>
              <a:rPr lang="cs-CZ" sz="3800" b="1" dirty="0"/>
              <a:t>no perichondrium</a:t>
            </a:r>
            <a:r>
              <a:rPr lang="cs-CZ" sz="3800" dirty="0"/>
              <a:t> </a:t>
            </a:r>
          </a:p>
          <a:p>
            <a:pPr lvl="2"/>
            <a:r>
              <a:rPr lang="cs-CZ" sz="3800" dirty="0"/>
              <a:t>GROWTH: </a:t>
            </a:r>
            <a:r>
              <a:rPr lang="cs-CZ" sz="3800" dirty="0" err="1"/>
              <a:t>It</a:t>
            </a:r>
            <a:r>
              <a:rPr lang="cs-CZ" sz="3800" dirty="0"/>
              <a:t> </a:t>
            </a:r>
            <a:r>
              <a:rPr lang="cs-CZ" sz="3800" dirty="0" err="1"/>
              <a:t>grows</a:t>
            </a:r>
            <a:r>
              <a:rPr lang="cs-CZ" sz="3800" dirty="0"/>
              <a:t> more </a:t>
            </a:r>
            <a:r>
              <a:rPr lang="cs-CZ" sz="3800" dirty="0" err="1"/>
              <a:t>like</a:t>
            </a:r>
            <a:r>
              <a:rPr lang="cs-CZ" sz="3800" dirty="0"/>
              <a:t> </a:t>
            </a:r>
            <a:r>
              <a:rPr lang="cs-CZ" sz="3800" dirty="0" err="1"/>
              <a:t>connective</a:t>
            </a:r>
            <a:r>
              <a:rPr lang="cs-CZ" sz="3800" dirty="0"/>
              <a:t> </a:t>
            </a:r>
            <a:r>
              <a:rPr lang="cs-CZ" sz="3800" dirty="0" err="1"/>
              <a:t>tissue</a:t>
            </a:r>
            <a:r>
              <a:rPr lang="cs-CZ" sz="3800" dirty="0"/>
              <a:t> (</a:t>
            </a:r>
            <a:r>
              <a:rPr lang="cs-CZ" sz="3800" dirty="0" err="1"/>
              <a:t>i.e</a:t>
            </a:r>
            <a:r>
              <a:rPr lang="cs-CZ" sz="3800" dirty="0"/>
              <a:t>. </a:t>
            </a:r>
            <a:r>
              <a:rPr lang="cs-CZ" sz="3800" dirty="0" err="1"/>
              <a:t>interstitial</a:t>
            </a:r>
            <a:r>
              <a:rPr lang="cs-CZ" sz="3800" dirty="0"/>
              <a:t> </a:t>
            </a:r>
            <a:r>
              <a:rPr lang="cs-CZ" sz="3800" dirty="0" err="1"/>
              <a:t>growth</a:t>
            </a:r>
            <a:r>
              <a:rPr lang="cs-CZ" sz="3800" dirty="0"/>
              <a:t>) </a:t>
            </a:r>
            <a:r>
              <a:rPr lang="cs-CZ" sz="3800" dirty="0" err="1"/>
              <a:t>due</a:t>
            </a:r>
            <a:r>
              <a:rPr lang="cs-CZ" sz="3800" dirty="0"/>
              <a:t> to </a:t>
            </a:r>
            <a:r>
              <a:rPr lang="cs-CZ" sz="3800" dirty="0" err="1"/>
              <a:t>the</a:t>
            </a:r>
            <a:r>
              <a:rPr lang="cs-CZ" sz="3800" dirty="0"/>
              <a:t> absence </a:t>
            </a:r>
            <a:r>
              <a:rPr lang="cs-CZ" sz="3800" dirty="0" err="1"/>
              <a:t>of</a:t>
            </a:r>
            <a:r>
              <a:rPr lang="cs-CZ" sz="3800" dirty="0"/>
              <a:t> a perichondrium. </a:t>
            </a:r>
          </a:p>
          <a:p>
            <a:pPr lvl="2"/>
            <a:r>
              <a:rPr lang="cs-CZ" sz="3800" dirty="0"/>
              <a:t>FIBERS: </a:t>
            </a:r>
            <a:r>
              <a:rPr lang="cs-CZ" sz="3800" b="1" dirty="0" err="1"/>
              <a:t>Collagen</a:t>
            </a:r>
            <a:r>
              <a:rPr lang="cs-CZ" sz="3800" b="1" dirty="0"/>
              <a:t> Type I</a:t>
            </a:r>
            <a:r>
              <a:rPr lang="cs-CZ" sz="3800" dirty="0"/>
              <a:t> </a:t>
            </a:r>
          </a:p>
          <a:p>
            <a:pPr lvl="2"/>
            <a:r>
              <a:rPr lang="cs-CZ" sz="3800" dirty="0" err="1"/>
              <a:t>Chondrocytes</a:t>
            </a:r>
            <a:r>
              <a:rPr lang="cs-CZ" sz="3800" dirty="0"/>
              <a:t> are not </a:t>
            </a:r>
            <a:r>
              <a:rPr lang="cs-CZ" sz="3800" dirty="0" err="1"/>
              <a:t>numerous</a:t>
            </a:r>
            <a:r>
              <a:rPr lang="cs-CZ" sz="3800" dirty="0"/>
              <a:t>, </a:t>
            </a:r>
            <a:r>
              <a:rPr lang="cs-CZ" sz="3800" dirty="0" err="1"/>
              <a:t>they</a:t>
            </a:r>
            <a:r>
              <a:rPr lang="cs-CZ" sz="3800" dirty="0"/>
              <a:t> are </a:t>
            </a:r>
            <a:r>
              <a:rPr lang="cs-CZ" sz="3800" dirty="0" err="1"/>
              <a:t>flattened</a:t>
            </a:r>
            <a:r>
              <a:rPr lang="cs-CZ" sz="3800" dirty="0"/>
              <a:t> and </a:t>
            </a:r>
            <a:r>
              <a:rPr lang="cs-CZ" sz="3800" dirty="0" err="1"/>
              <a:t>arranged</a:t>
            </a:r>
            <a:r>
              <a:rPr lang="cs-CZ" sz="3800" dirty="0"/>
              <a:t> in </a:t>
            </a:r>
            <a:r>
              <a:rPr lang="cs-CZ" sz="3800" dirty="0" err="1"/>
              <a:t>rows</a:t>
            </a:r>
            <a:r>
              <a:rPr lang="cs-CZ" sz="3800" dirty="0"/>
              <a:t> </a:t>
            </a:r>
            <a:r>
              <a:rPr lang="cs-CZ" sz="3800" dirty="0" err="1"/>
              <a:t>due</a:t>
            </a:r>
            <a:r>
              <a:rPr lang="cs-CZ" sz="3800" dirty="0"/>
              <a:t> to </a:t>
            </a:r>
            <a:r>
              <a:rPr lang="cs-CZ" sz="3800" dirty="0" err="1"/>
              <a:t>press</a:t>
            </a:r>
            <a:r>
              <a:rPr lang="cs-CZ" sz="3800" dirty="0"/>
              <a:t> </a:t>
            </a:r>
            <a:r>
              <a:rPr lang="cs-CZ" sz="3800" dirty="0" err="1"/>
              <a:t>of</a:t>
            </a:r>
            <a:r>
              <a:rPr lang="cs-CZ" sz="3800" dirty="0"/>
              <a:t> </a:t>
            </a:r>
            <a:r>
              <a:rPr lang="cs-CZ" sz="3800" dirty="0" err="1"/>
              <a:t>thich</a:t>
            </a:r>
            <a:r>
              <a:rPr lang="cs-CZ" sz="3800" dirty="0"/>
              <a:t> </a:t>
            </a:r>
            <a:r>
              <a:rPr lang="cs-CZ" sz="3800" dirty="0" err="1"/>
              <a:t>bundles</a:t>
            </a:r>
            <a:r>
              <a:rPr lang="cs-CZ" sz="3800" dirty="0"/>
              <a:t> </a:t>
            </a:r>
            <a:r>
              <a:rPr lang="cs-CZ" sz="3800" dirty="0" err="1"/>
              <a:t>of</a:t>
            </a:r>
            <a:r>
              <a:rPr lang="cs-CZ" sz="3800" dirty="0"/>
              <a:t> </a:t>
            </a:r>
            <a:r>
              <a:rPr lang="cs-CZ" sz="3800" dirty="0" err="1"/>
              <a:t>collagen</a:t>
            </a:r>
            <a:r>
              <a:rPr lang="cs-CZ" sz="3800" dirty="0"/>
              <a:t> </a:t>
            </a:r>
            <a:r>
              <a:rPr lang="cs-CZ" sz="3800" dirty="0" err="1"/>
              <a:t>fibers</a:t>
            </a:r>
            <a:r>
              <a:rPr lang="cs-CZ" sz="3800" dirty="0"/>
              <a:t>.</a:t>
            </a:r>
          </a:p>
          <a:p>
            <a:pPr marL="0" indent="0">
              <a:buNone/>
            </a:pPr>
            <a:r>
              <a:rPr lang="cs-CZ" sz="3800" dirty="0"/>
              <a:t> </a:t>
            </a:r>
          </a:p>
          <a:p>
            <a:endParaRPr lang="cs-CZ" dirty="0"/>
          </a:p>
        </p:txBody>
      </p:sp>
      <p:pic>
        <p:nvPicPr>
          <p:cNvPr id="7" name="Picture 2" descr="fic22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7856" y="1391444"/>
            <a:ext cx="28575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fic20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2520" y="4171411"/>
            <a:ext cx="28575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332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1559497" y="44625"/>
            <a:ext cx="8387655" cy="547209"/>
          </a:xfrm>
        </p:spPr>
        <p:txBody>
          <a:bodyPr/>
          <a:lstStyle/>
          <a:p>
            <a:pPr eaLnBrk="1" hangingPunct="1"/>
            <a:r>
              <a:rPr lang="cs-CZ" sz="2400" dirty="0" err="1"/>
              <a:t>Fibrocartilage</a:t>
            </a:r>
            <a:r>
              <a:rPr lang="cs-CZ" sz="2400" dirty="0"/>
              <a:t> – </a:t>
            </a:r>
            <a:r>
              <a:rPr lang="cs-CZ" sz="2400" dirty="0" err="1"/>
              <a:t>intervertebral</a:t>
            </a:r>
            <a:r>
              <a:rPr lang="cs-CZ" sz="2400" dirty="0"/>
              <a:t> </a:t>
            </a:r>
            <a:r>
              <a:rPr lang="cs-CZ" sz="2400" dirty="0" err="1"/>
              <a:t>disc</a:t>
            </a:r>
            <a:r>
              <a:rPr lang="cs-CZ" sz="2400" dirty="0"/>
              <a:t> (HE)</a:t>
            </a:r>
          </a:p>
        </p:txBody>
      </p:sp>
      <p:pic>
        <p:nvPicPr>
          <p:cNvPr id="4" name="Obrázek 3"/>
          <p:cNvPicPr>
            <a:picLocks noChangeAspect="1"/>
          </p:cNvPicPr>
          <p:nvPr/>
        </p:nvPicPr>
        <p:blipFill>
          <a:blip r:embed="rId2"/>
          <a:stretch>
            <a:fillRect/>
          </a:stretch>
        </p:blipFill>
        <p:spPr>
          <a:xfrm>
            <a:off x="1734572" y="663841"/>
            <a:ext cx="8428602" cy="6164202"/>
          </a:xfrm>
          <a:prstGeom prst="rect">
            <a:avLst/>
          </a:prstGeom>
        </p:spPr>
      </p:pic>
      <p:pic>
        <p:nvPicPr>
          <p:cNvPr id="24579" name="Picture 7" descr="fibrocart"/>
          <p:cNvPicPr>
            <a:picLocks noGrp="1" noChangeAspect="1" noChangeArrowheads="1"/>
          </p:cNvPicPr>
          <p:nvPr>
            <p:ph type="body" sz="half" idx="4294967295"/>
          </p:nvPr>
        </p:nvPicPr>
        <p:blipFill>
          <a:blip r:embed="rId3"/>
          <a:srcRect/>
          <a:stretch>
            <a:fillRect/>
          </a:stretch>
        </p:blipFill>
        <p:spPr>
          <a:xfrm>
            <a:off x="8614792" y="230452"/>
            <a:ext cx="2017712" cy="1662113"/>
          </a:xfrm>
        </p:spPr>
      </p:pic>
      <p:sp>
        <p:nvSpPr>
          <p:cNvPr id="5" name="TextovéPole 4"/>
          <p:cNvSpPr txBox="1"/>
          <p:nvPr/>
        </p:nvSpPr>
        <p:spPr>
          <a:xfrm>
            <a:off x="8976320" y="1886636"/>
            <a:ext cx="1584176" cy="246221"/>
          </a:xfrm>
          <a:prstGeom prst="rect">
            <a:avLst/>
          </a:prstGeom>
          <a:noFill/>
        </p:spPr>
        <p:txBody>
          <a:bodyPr wrap="square" rtlCol="0">
            <a:spAutoFit/>
          </a:bodyPr>
          <a:lstStyle/>
          <a:p>
            <a:r>
              <a:rPr lang="en-US" sz="1000" dirty="0"/>
              <a:t>http://www3.delta.edu/</a:t>
            </a:r>
          </a:p>
        </p:txBody>
      </p:sp>
    </p:spTree>
    <p:extLst>
      <p:ext uri="{BB962C8B-B14F-4D97-AF65-F5344CB8AC3E}">
        <p14:creationId xmlns:p14="http://schemas.microsoft.com/office/powerpoint/2010/main" val="458028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artil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981"/>
            <a:ext cx="6057900" cy="904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389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063750" y="1"/>
            <a:ext cx="7543800" cy="765175"/>
          </a:xfrm>
        </p:spPr>
        <p:txBody>
          <a:bodyPr/>
          <a:lstStyle/>
          <a:p>
            <a:pPr algn="ctr" eaLnBrk="1" hangingPunct="1"/>
            <a:r>
              <a:rPr lang="cs-CZ" altLang="cs-CZ" sz="3600"/>
              <a:t>Light microscope</a:t>
            </a:r>
          </a:p>
        </p:txBody>
      </p:sp>
      <p:sp>
        <p:nvSpPr>
          <p:cNvPr id="35843" name="Rectangle 3"/>
          <p:cNvSpPr>
            <a:spLocks noGrp="1" noChangeArrowheads="1"/>
          </p:cNvSpPr>
          <p:nvPr>
            <p:ph type="body" sz="half" idx="1"/>
          </p:nvPr>
        </p:nvSpPr>
        <p:spPr>
          <a:xfrm>
            <a:off x="1774825" y="1052513"/>
            <a:ext cx="3671888" cy="5689600"/>
          </a:xfrm>
        </p:spPr>
        <p:txBody>
          <a:bodyPr>
            <a:normAutofit lnSpcReduction="10000"/>
          </a:bodyPr>
          <a:lstStyle/>
          <a:p>
            <a:pPr eaLnBrk="1" hangingPunct="1">
              <a:lnSpc>
                <a:spcPct val="90000"/>
              </a:lnSpc>
              <a:defRPr/>
            </a:pPr>
            <a:r>
              <a:rPr lang="cs-CZ" altLang="cs-CZ" sz="2600" dirty="0" err="1"/>
              <a:t>Eyepieces</a:t>
            </a:r>
            <a:endParaRPr lang="cs-CZ" altLang="cs-CZ" sz="2600" dirty="0"/>
          </a:p>
          <a:p>
            <a:pPr eaLnBrk="1" hangingPunct="1">
              <a:lnSpc>
                <a:spcPct val="90000"/>
              </a:lnSpc>
              <a:defRPr/>
            </a:pPr>
            <a:r>
              <a:rPr lang="cs-CZ" altLang="cs-CZ" sz="2600" dirty="0" err="1"/>
              <a:t>Objective</a:t>
            </a:r>
            <a:r>
              <a:rPr lang="cs-CZ" altLang="cs-CZ" sz="2600" dirty="0"/>
              <a:t> </a:t>
            </a:r>
            <a:r>
              <a:rPr lang="cs-CZ" altLang="cs-CZ" sz="2600" dirty="0" err="1"/>
              <a:t>lens</a:t>
            </a:r>
            <a:endParaRPr lang="cs-CZ" altLang="cs-CZ" sz="2600" dirty="0"/>
          </a:p>
          <a:p>
            <a:pPr eaLnBrk="1" hangingPunct="1">
              <a:lnSpc>
                <a:spcPct val="90000"/>
              </a:lnSpc>
              <a:defRPr/>
            </a:pPr>
            <a:r>
              <a:rPr lang="cs-CZ" altLang="cs-CZ" sz="2600" dirty="0" err="1"/>
              <a:t>Stage</a:t>
            </a:r>
            <a:r>
              <a:rPr lang="cs-CZ" altLang="cs-CZ" sz="2600" dirty="0"/>
              <a:t> </a:t>
            </a:r>
            <a:r>
              <a:rPr lang="cs-CZ" altLang="cs-CZ" sz="2600" dirty="0" err="1"/>
              <a:t>with</a:t>
            </a:r>
            <a:r>
              <a:rPr lang="cs-CZ" altLang="cs-CZ" sz="2600" dirty="0"/>
              <a:t> </a:t>
            </a:r>
            <a:r>
              <a:rPr lang="cs-CZ" altLang="cs-CZ" sz="2600" dirty="0" err="1"/>
              <a:t>speciment</a:t>
            </a:r>
            <a:r>
              <a:rPr lang="cs-CZ" altLang="cs-CZ" sz="2600" dirty="0"/>
              <a:t> </a:t>
            </a:r>
            <a:r>
              <a:rPr lang="cs-CZ" altLang="cs-CZ" sz="2600" dirty="0" err="1"/>
              <a:t>holder</a:t>
            </a:r>
            <a:endParaRPr lang="cs-CZ" altLang="cs-CZ" sz="2600" dirty="0"/>
          </a:p>
          <a:p>
            <a:pPr eaLnBrk="1" hangingPunct="1">
              <a:lnSpc>
                <a:spcPct val="90000"/>
              </a:lnSpc>
              <a:defRPr/>
            </a:pPr>
            <a:r>
              <a:rPr lang="cs-CZ" altLang="cs-CZ" sz="2600" dirty="0"/>
              <a:t>On/</a:t>
            </a:r>
            <a:r>
              <a:rPr lang="cs-CZ" altLang="cs-CZ" sz="2600" dirty="0" err="1"/>
              <a:t>Off</a:t>
            </a:r>
            <a:r>
              <a:rPr lang="cs-CZ" altLang="cs-CZ" sz="2600" dirty="0"/>
              <a:t> </a:t>
            </a:r>
          </a:p>
          <a:p>
            <a:pPr eaLnBrk="1" hangingPunct="1">
              <a:lnSpc>
                <a:spcPct val="90000"/>
              </a:lnSpc>
              <a:defRPr/>
            </a:pPr>
            <a:r>
              <a:rPr lang="cs-CZ" altLang="cs-CZ" sz="2600" dirty="0" err="1"/>
              <a:t>Light</a:t>
            </a:r>
            <a:r>
              <a:rPr lang="cs-CZ" altLang="cs-CZ" sz="2600" dirty="0"/>
              <a:t> </a:t>
            </a:r>
            <a:r>
              <a:rPr lang="cs-CZ" altLang="cs-CZ" sz="2600" dirty="0" err="1"/>
              <a:t>control</a:t>
            </a:r>
            <a:endParaRPr lang="cs-CZ" altLang="cs-CZ" sz="2600" dirty="0"/>
          </a:p>
          <a:p>
            <a:pPr eaLnBrk="1" hangingPunct="1">
              <a:lnSpc>
                <a:spcPct val="90000"/>
              </a:lnSpc>
              <a:defRPr/>
            </a:pPr>
            <a:r>
              <a:rPr lang="cs-CZ" altLang="cs-CZ" sz="2600" dirty="0" err="1"/>
              <a:t>Condenser</a:t>
            </a:r>
            <a:r>
              <a:rPr lang="cs-CZ" altLang="cs-CZ" sz="2600" dirty="0"/>
              <a:t> and Iris </a:t>
            </a:r>
            <a:r>
              <a:rPr lang="cs-CZ" altLang="cs-CZ" sz="2600" dirty="0" err="1"/>
              <a:t>aperture</a:t>
            </a:r>
            <a:endParaRPr lang="cs-CZ" altLang="cs-CZ" sz="2600" dirty="0"/>
          </a:p>
          <a:p>
            <a:pPr eaLnBrk="1" hangingPunct="1">
              <a:lnSpc>
                <a:spcPct val="90000"/>
              </a:lnSpc>
              <a:defRPr/>
            </a:pPr>
            <a:r>
              <a:rPr lang="cs-CZ" altLang="cs-CZ" sz="2600" dirty="0" err="1"/>
              <a:t>Stage</a:t>
            </a:r>
            <a:r>
              <a:rPr lang="cs-CZ" altLang="cs-CZ" sz="2600" dirty="0"/>
              <a:t> </a:t>
            </a:r>
            <a:r>
              <a:rPr lang="cs-CZ" altLang="cs-CZ" sz="2600" dirty="0" err="1"/>
              <a:t>controls</a:t>
            </a:r>
            <a:endParaRPr lang="cs-CZ" altLang="cs-CZ" sz="2600" dirty="0"/>
          </a:p>
          <a:p>
            <a:pPr eaLnBrk="1" hangingPunct="1">
              <a:lnSpc>
                <a:spcPct val="90000"/>
              </a:lnSpc>
              <a:defRPr/>
            </a:pPr>
            <a:r>
              <a:rPr lang="cs-CZ" altLang="cs-CZ" sz="2600" dirty="0" err="1"/>
              <a:t>Coarse</a:t>
            </a:r>
            <a:r>
              <a:rPr lang="cs-CZ" altLang="cs-CZ" sz="2600" dirty="0"/>
              <a:t> </a:t>
            </a:r>
            <a:r>
              <a:rPr lang="cs-CZ" altLang="cs-CZ" sz="2600" dirty="0" err="1"/>
              <a:t>focus</a:t>
            </a:r>
            <a:endParaRPr lang="cs-CZ" altLang="cs-CZ" sz="2600" dirty="0"/>
          </a:p>
          <a:p>
            <a:pPr eaLnBrk="1" hangingPunct="1">
              <a:lnSpc>
                <a:spcPct val="90000"/>
              </a:lnSpc>
              <a:defRPr/>
            </a:pPr>
            <a:r>
              <a:rPr lang="cs-CZ" altLang="cs-CZ" sz="2600" dirty="0"/>
              <a:t>Fine </a:t>
            </a:r>
            <a:r>
              <a:rPr lang="cs-CZ" altLang="cs-CZ" sz="2600" dirty="0" err="1"/>
              <a:t>focus</a:t>
            </a:r>
            <a:endParaRPr lang="cs-CZ" altLang="cs-CZ" sz="2600" dirty="0"/>
          </a:p>
          <a:p>
            <a:pPr eaLnBrk="1" hangingPunct="1">
              <a:lnSpc>
                <a:spcPct val="90000"/>
              </a:lnSpc>
              <a:defRPr/>
            </a:pPr>
            <a:r>
              <a:rPr lang="cs-CZ" altLang="cs-CZ" sz="2600" dirty="0" err="1"/>
              <a:t>Light</a:t>
            </a:r>
            <a:r>
              <a:rPr lang="cs-CZ" altLang="cs-CZ" sz="2600" dirty="0"/>
              <a:t> source </a:t>
            </a:r>
            <a:r>
              <a:rPr lang="cs-CZ" altLang="cs-CZ" sz="2600" dirty="0" err="1"/>
              <a:t>with</a:t>
            </a:r>
            <a:r>
              <a:rPr lang="cs-CZ" altLang="cs-CZ" sz="2600" dirty="0"/>
              <a:t> </a:t>
            </a:r>
            <a:r>
              <a:rPr lang="cs-CZ" altLang="cs-CZ" sz="2600" dirty="0" err="1"/>
              <a:t>diaphragm</a:t>
            </a:r>
            <a:endParaRPr lang="cs-CZ" altLang="cs-CZ" sz="2600" dirty="0"/>
          </a:p>
          <a:p>
            <a:pPr marL="0" indent="0">
              <a:buNone/>
              <a:defRPr/>
            </a:pPr>
            <a:endParaRPr lang="cs-CZ" altLang="cs-CZ" sz="2600" dirty="0"/>
          </a:p>
          <a:p>
            <a:pPr eaLnBrk="1" hangingPunct="1">
              <a:lnSpc>
                <a:spcPct val="90000"/>
              </a:lnSpc>
              <a:defRPr/>
            </a:pPr>
            <a:endParaRPr lang="cs-CZ" altLang="cs-CZ" sz="2600" dirty="0"/>
          </a:p>
        </p:txBody>
      </p:sp>
      <p:pic>
        <p:nvPicPr>
          <p:cNvPr id="44036" name="Picture 4" descr="Olympus0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46714" y="908050"/>
            <a:ext cx="4897437" cy="5761038"/>
          </a:xfrm>
          <a:solidFill>
            <a:schemeClr val="folHlink"/>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8449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bdélník 1"/>
          <p:cNvSpPr>
            <a:spLocks noChangeArrowheads="1"/>
          </p:cNvSpPr>
          <p:nvPr/>
        </p:nvSpPr>
        <p:spPr bwMode="auto">
          <a:xfrm>
            <a:off x="2135189" y="1087439"/>
            <a:ext cx="7921625"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 Turn on the light. </a:t>
            </a:r>
            <a:endParaRPr lang="cs-CZ" altLang="en-US"/>
          </a:p>
          <a:p>
            <a:r>
              <a:rPr lang="en-US" altLang="en-US"/>
              <a:t>• </a:t>
            </a:r>
            <a:r>
              <a:rPr lang="en-US" altLang="en-US" b="1">
                <a:solidFill>
                  <a:srgbClr val="C00000"/>
                </a:solidFill>
              </a:rPr>
              <a:t>Start with the 4x objective</a:t>
            </a:r>
            <a:r>
              <a:rPr lang="en-US" altLang="en-US"/>
              <a:t>. </a:t>
            </a:r>
            <a:endParaRPr lang="cs-CZ" altLang="en-US"/>
          </a:p>
          <a:p>
            <a:r>
              <a:rPr lang="en-US" altLang="en-US"/>
              <a:t>• Put the slide on the stage – cover glass must be above</a:t>
            </a:r>
          </a:p>
          <a:p>
            <a:r>
              <a:rPr lang="en-US" altLang="en-US"/>
              <a:t>• Look through the scope and focus. Use the coarse focus knob at first, until the image is more or less in focus; then switch to the fine focus. </a:t>
            </a:r>
            <a:endParaRPr lang="cs-CZ" altLang="en-US"/>
          </a:p>
          <a:p>
            <a:r>
              <a:rPr lang="en-US" altLang="en-US"/>
              <a:t>• Adjust the light. Not too bright, not too dim. </a:t>
            </a:r>
            <a:endParaRPr lang="cs-CZ" altLang="en-US"/>
          </a:p>
          <a:p>
            <a:r>
              <a:rPr lang="en-US" altLang="en-US"/>
              <a:t>• Adjust the oculars. </a:t>
            </a:r>
            <a:endParaRPr lang="cs-CZ" altLang="en-US" b="1">
              <a:solidFill>
                <a:srgbClr val="C00000"/>
              </a:solidFill>
            </a:endParaRPr>
          </a:p>
          <a:p>
            <a:r>
              <a:rPr lang="en-US" altLang="en-US"/>
              <a:t>• Switch to the 10x objective. A slight adjustment with the fine focus knob should get it just right. If you lose the focus and can't see your specimen at all, go back to the 4x and start again. </a:t>
            </a:r>
            <a:endParaRPr lang="cs-CZ" altLang="en-US"/>
          </a:p>
          <a:p>
            <a:r>
              <a:rPr lang="en-US" altLang="en-US"/>
              <a:t>• Switch to the 40x objective if you want to see more detail. </a:t>
            </a:r>
            <a:r>
              <a:rPr lang="en-US" altLang="en-US" b="1">
                <a:solidFill>
                  <a:srgbClr val="C00000"/>
                </a:solidFill>
              </a:rPr>
              <a:t>Don't use the 100x!</a:t>
            </a:r>
            <a:endParaRPr lang="cs-CZ" altLang="en-US"/>
          </a:p>
          <a:p>
            <a:r>
              <a:rPr lang="en-US" altLang="en-US"/>
              <a:t>• When you want to look at a new slide, switch back to the 4x before changing slides. </a:t>
            </a:r>
            <a:endParaRPr lang="cs-CZ" altLang="en-US"/>
          </a:p>
          <a:p>
            <a:r>
              <a:rPr lang="en-US" altLang="en-US"/>
              <a:t>• </a:t>
            </a:r>
            <a:r>
              <a:rPr lang="en-US" altLang="en-US" b="1">
                <a:solidFill>
                  <a:srgbClr val="C00000"/>
                </a:solidFill>
              </a:rPr>
              <a:t>Only one slide is out of the box at the moment</a:t>
            </a:r>
            <a:r>
              <a:rPr lang="cs-CZ" altLang="en-US" b="1">
                <a:solidFill>
                  <a:srgbClr val="C00000"/>
                </a:solidFill>
              </a:rPr>
              <a:t>!</a:t>
            </a:r>
            <a:r>
              <a:rPr lang="en-US" altLang="en-US" b="1">
                <a:solidFill>
                  <a:srgbClr val="C00000"/>
                </a:solidFill>
              </a:rPr>
              <a:t> </a:t>
            </a:r>
            <a:r>
              <a:rPr lang="en-US" altLang="en-US"/>
              <a:t>Do not remove more!</a:t>
            </a:r>
            <a:endParaRPr lang="cs-CZ" altLang="en-US"/>
          </a:p>
          <a:p>
            <a:r>
              <a:rPr lang="en-US" altLang="en-US"/>
              <a:t>• When you're done with the scope, switch to the 4x</a:t>
            </a:r>
            <a:r>
              <a:rPr lang="cs-CZ" altLang="en-US"/>
              <a:t> and </a:t>
            </a:r>
            <a:r>
              <a:rPr lang="en-US" altLang="en-US"/>
              <a:t>turn the light all the way down before turning it off. </a:t>
            </a:r>
            <a:endParaRPr lang="cs-CZ" altLang="en-US"/>
          </a:p>
          <a:p>
            <a:r>
              <a:rPr lang="en-US" altLang="en-US"/>
              <a:t>• At the end of lesson, the box with slides is checked in your presence before you leave your place</a:t>
            </a:r>
          </a:p>
        </p:txBody>
      </p:sp>
      <p:sp>
        <p:nvSpPr>
          <p:cNvPr id="45059" name="Obdélník 2"/>
          <p:cNvSpPr>
            <a:spLocks noChangeArrowheads="1"/>
          </p:cNvSpPr>
          <p:nvPr/>
        </p:nvSpPr>
        <p:spPr bwMode="auto">
          <a:xfrm>
            <a:off x="4752975" y="179389"/>
            <a:ext cx="22796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a:t>Instructions</a:t>
            </a:r>
          </a:p>
        </p:txBody>
      </p:sp>
    </p:spTree>
    <p:extLst>
      <p:ext uri="{BB962C8B-B14F-4D97-AF65-F5344CB8AC3E}">
        <p14:creationId xmlns:p14="http://schemas.microsoft.com/office/powerpoint/2010/main" val="3287467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Connective</a:t>
            </a:r>
            <a:r>
              <a:rPr lang="cs-CZ" dirty="0"/>
              <a:t> </a:t>
            </a:r>
            <a:r>
              <a:rPr lang="cs-CZ" dirty="0" err="1"/>
              <a:t>tissue</a:t>
            </a:r>
            <a:r>
              <a:rPr lang="cs-CZ" dirty="0"/>
              <a:t> </a:t>
            </a:r>
          </a:p>
        </p:txBody>
      </p:sp>
      <p:sp>
        <p:nvSpPr>
          <p:cNvPr id="3" name="Zástupný symbol pro obsah 2"/>
          <p:cNvSpPr>
            <a:spLocks noGrp="1"/>
          </p:cNvSpPr>
          <p:nvPr>
            <p:ph idx="1"/>
          </p:nvPr>
        </p:nvSpPr>
        <p:spPr/>
        <p:txBody>
          <a:bodyPr>
            <a:normAutofit fontScale="92500" lnSpcReduction="10000"/>
          </a:bodyPr>
          <a:lstStyle/>
          <a:p>
            <a:r>
              <a:rPr lang="cs-CZ" b="1" dirty="0" err="1"/>
              <a:t>Ground</a:t>
            </a:r>
            <a:r>
              <a:rPr lang="cs-CZ" b="1" dirty="0"/>
              <a:t> substance</a:t>
            </a:r>
            <a:r>
              <a:rPr lang="cs-CZ" dirty="0"/>
              <a:t>: </a:t>
            </a:r>
            <a:r>
              <a:rPr lang="cs-CZ" dirty="0" err="1"/>
              <a:t>occupies</a:t>
            </a:r>
            <a:r>
              <a:rPr lang="cs-CZ" dirty="0"/>
              <a:t> </a:t>
            </a:r>
            <a:r>
              <a:rPr lang="cs-CZ" dirty="0" err="1"/>
              <a:t>the</a:t>
            </a:r>
            <a:r>
              <a:rPr lang="cs-CZ" dirty="0"/>
              <a:t> </a:t>
            </a:r>
            <a:r>
              <a:rPr lang="cs-CZ" dirty="0" err="1"/>
              <a:t>space</a:t>
            </a:r>
            <a:r>
              <a:rPr lang="cs-CZ" dirty="0"/>
              <a:t> </a:t>
            </a:r>
            <a:r>
              <a:rPr lang="cs-CZ" dirty="0" err="1"/>
              <a:t>between</a:t>
            </a:r>
            <a:r>
              <a:rPr lang="cs-CZ" dirty="0"/>
              <a:t> </a:t>
            </a:r>
            <a:r>
              <a:rPr lang="cs-CZ" dirty="0" err="1"/>
              <a:t>the</a:t>
            </a:r>
            <a:r>
              <a:rPr lang="cs-CZ" dirty="0"/>
              <a:t> </a:t>
            </a:r>
            <a:r>
              <a:rPr lang="cs-CZ" dirty="0" err="1"/>
              <a:t>cells</a:t>
            </a:r>
            <a:r>
              <a:rPr lang="cs-CZ" dirty="0"/>
              <a:t> and </a:t>
            </a:r>
            <a:r>
              <a:rPr lang="cs-CZ" dirty="0" err="1"/>
              <a:t>fibres</a:t>
            </a:r>
            <a:r>
              <a:rPr lang="cs-CZ" dirty="0"/>
              <a:t> </a:t>
            </a:r>
            <a:r>
              <a:rPr lang="cs-CZ" dirty="0" err="1"/>
              <a:t>of</a:t>
            </a:r>
            <a:r>
              <a:rPr lang="cs-CZ" dirty="0"/>
              <a:t> CT</a:t>
            </a:r>
          </a:p>
          <a:p>
            <a:pPr lvl="0"/>
            <a:r>
              <a:rPr lang="cs-CZ" dirty="0" err="1"/>
              <a:t>colorless</a:t>
            </a:r>
            <a:r>
              <a:rPr lang="cs-CZ" dirty="0"/>
              <a:t>, transparent, </a:t>
            </a:r>
            <a:r>
              <a:rPr lang="cs-CZ" dirty="0" err="1"/>
              <a:t>homogenous</a:t>
            </a:r>
            <a:r>
              <a:rPr lang="cs-CZ" dirty="0"/>
              <a:t> substance </a:t>
            </a:r>
            <a:r>
              <a:rPr lang="cs-CZ" dirty="0" err="1"/>
              <a:t>of</a:t>
            </a:r>
            <a:r>
              <a:rPr lang="cs-CZ" dirty="0"/>
              <a:t> </a:t>
            </a:r>
            <a:r>
              <a:rPr lang="cs-CZ" dirty="0" err="1"/>
              <a:t>mucose</a:t>
            </a:r>
            <a:r>
              <a:rPr lang="cs-CZ" dirty="0"/>
              <a:t> </a:t>
            </a:r>
            <a:r>
              <a:rPr lang="cs-CZ" dirty="0" err="1"/>
              <a:t>consistency</a:t>
            </a:r>
            <a:endParaRPr lang="cs-CZ" dirty="0"/>
          </a:p>
          <a:p>
            <a:pPr lvl="0"/>
            <a:r>
              <a:rPr lang="cs-CZ" dirty="0" err="1"/>
              <a:t>high</a:t>
            </a:r>
            <a:r>
              <a:rPr lang="cs-CZ" dirty="0"/>
              <a:t> </a:t>
            </a:r>
            <a:r>
              <a:rPr lang="cs-CZ" dirty="0" err="1"/>
              <a:t>water</a:t>
            </a:r>
            <a:r>
              <a:rPr lang="cs-CZ" dirty="0"/>
              <a:t> </a:t>
            </a:r>
            <a:r>
              <a:rPr lang="cs-CZ" dirty="0" err="1"/>
              <a:t>content</a:t>
            </a:r>
            <a:endParaRPr lang="cs-CZ" dirty="0"/>
          </a:p>
          <a:p>
            <a:pPr lvl="0"/>
            <a:r>
              <a:rPr lang="cs-CZ" dirty="0"/>
              <a:t>in </a:t>
            </a:r>
            <a:r>
              <a:rPr lang="cs-CZ" dirty="0" err="1"/>
              <a:t>specially</a:t>
            </a:r>
            <a:r>
              <a:rPr lang="cs-CZ" dirty="0"/>
              <a:t> </a:t>
            </a:r>
            <a:r>
              <a:rPr lang="cs-CZ" dirty="0" err="1"/>
              <a:t>prepared</a:t>
            </a:r>
            <a:r>
              <a:rPr lang="cs-CZ" dirty="0"/>
              <a:t> </a:t>
            </a:r>
            <a:r>
              <a:rPr lang="cs-CZ" dirty="0" err="1"/>
              <a:t>sections</a:t>
            </a:r>
            <a:r>
              <a:rPr lang="cs-CZ" dirty="0"/>
              <a:t>, has </a:t>
            </a:r>
            <a:r>
              <a:rPr lang="cs-CZ" dirty="0" err="1"/>
              <a:t>an</a:t>
            </a:r>
            <a:r>
              <a:rPr lang="cs-CZ" dirty="0"/>
              <a:t> </a:t>
            </a:r>
            <a:r>
              <a:rPr lang="cs-CZ" dirty="0" err="1"/>
              <a:t>amorphous</a:t>
            </a:r>
            <a:r>
              <a:rPr lang="cs-CZ" dirty="0"/>
              <a:t> </a:t>
            </a:r>
            <a:r>
              <a:rPr lang="cs-CZ" dirty="0" err="1"/>
              <a:t>appearance</a:t>
            </a:r>
            <a:r>
              <a:rPr lang="cs-CZ" dirty="0"/>
              <a:t>. In </a:t>
            </a:r>
            <a:r>
              <a:rPr lang="cs-CZ" dirty="0" err="1"/>
              <a:t>routine</a:t>
            </a:r>
            <a:r>
              <a:rPr lang="cs-CZ" dirty="0"/>
              <a:t> </a:t>
            </a:r>
            <a:r>
              <a:rPr lang="cs-CZ" dirty="0" err="1"/>
              <a:t>preparations</a:t>
            </a:r>
            <a:r>
              <a:rPr lang="cs-CZ" dirty="0"/>
              <a:t>, </a:t>
            </a:r>
            <a:r>
              <a:rPr lang="cs-CZ" dirty="0" err="1"/>
              <a:t>it</a:t>
            </a:r>
            <a:r>
              <a:rPr lang="cs-CZ" dirty="0"/>
              <a:t> </a:t>
            </a:r>
            <a:r>
              <a:rPr lang="cs-CZ" dirty="0" err="1"/>
              <a:t>is</a:t>
            </a:r>
            <a:r>
              <a:rPr lang="cs-CZ" dirty="0"/>
              <a:t> </a:t>
            </a:r>
            <a:r>
              <a:rPr lang="cs-CZ" dirty="0" err="1"/>
              <a:t>lost</a:t>
            </a:r>
            <a:r>
              <a:rPr lang="cs-CZ" dirty="0"/>
              <a:t> </a:t>
            </a:r>
            <a:r>
              <a:rPr lang="cs-CZ" dirty="0" err="1"/>
              <a:t>during</a:t>
            </a:r>
            <a:r>
              <a:rPr lang="cs-CZ" dirty="0"/>
              <a:t> </a:t>
            </a:r>
            <a:r>
              <a:rPr lang="cs-CZ" dirty="0" err="1"/>
              <a:t>the</a:t>
            </a:r>
            <a:r>
              <a:rPr lang="cs-CZ" dirty="0"/>
              <a:t> </a:t>
            </a:r>
            <a:r>
              <a:rPr lang="cs-CZ" dirty="0" err="1"/>
              <a:t>fixation</a:t>
            </a:r>
            <a:r>
              <a:rPr lang="cs-CZ" dirty="0"/>
              <a:t> and </a:t>
            </a:r>
            <a:r>
              <a:rPr lang="cs-CZ" dirty="0" err="1"/>
              <a:t>dehydration</a:t>
            </a:r>
            <a:r>
              <a:rPr lang="cs-CZ" dirty="0"/>
              <a:t> </a:t>
            </a:r>
            <a:r>
              <a:rPr lang="cs-CZ" dirty="0" err="1"/>
              <a:t>process</a:t>
            </a:r>
            <a:r>
              <a:rPr lang="cs-CZ" dirty="0"/>
              <a:t>, and </a:t>
            </a:r>
            <a:r>
              <a:rPr lang="cs-CZ" dirty="0" err="1"/>
              <a:t>only</a:t>
            </a:r>
            <a:r>
              <a:rPr lang="cs-CZ" dirty="0"/>
              <a:t> </a:t>
            </a:r>
            <a:r>
              <a:rPr lang="cs-CZ" dirty="0" err="1"/>
              <a:t>cells</a:t>
            </a:r>
            <a:r>
              <a:rPr lang="cs-CZ" dirty="0"/>
              <a:t> and </a:t>
            </a:r>
            <a:r>
              <a:rPr lang="cs-CZ" dirty="0" err="1"/>
              <a:t>fibres</a:t>
            </a:r>
            <a:r>
              <a:rPr lang="cs-CZ" dirty="0"/>
              <a:t> </a:t>
            </a:r>
            <a:r>
              <a:rPr lang="cs-CZ" dirty="0" err="1"/>
              <a:t>can</a:t>
            </a:r>
            <a:r>
              <a:rPr lang="cs-CZ" dirty="0"/>
              <a:t> </a:t>
            </a:r>
            <a:r>
              <a:rPr lang="cs-CZ" dirty="0" err="1"/>
              <a:t>be</a:t>
            </a:r>
            <a:r>
              <a:rPr lang="cs-CZ" dirty="0"/>
              <a:t> </a:t>
            </a:r>
            <a:r>
              <a:rPr lang="cs-CZ" dirty="0" err="1"/>
              <a:t>seen</a:t>
            </a:r>
            <a:r>
              <a:rPr lang="cs-CZ" dirty="0"/>
              <a:t>. </a:t>
            </a:r>
          </a:p>
          <a:p>
            <a:r>
              <a:rPr lang="cs-CZ" dirty="0" err="1"/>
              <a:t>Consists</a:t>
            </a:r>
            <a:r>
              <a:rPr lang="cs-CZ" dirty="0"/>
              <a:t> </a:t>
            </a:r>
            <a:r>
              <a:rPr lang="cs-CZ" dirty="0" err="1"/>
              <a:t>of</a:t>
            </a:r>
            <a:r>
              <a:rPr lang="cs-CZ" dirty="0"/>
              <a:t> : </a:t>
            </a:r>
            <a:r>
              <a:rPr lang="cs-CZ" dirty="0" err="1"/>
              <a:t>glycosaminoglycans</a:t>
            </a:r>
            <a:r>
              <a:rPr lang="cs-CZ" dirty="0"/>
              <a:t> (</a:t>
            </a:r>
            <a:r>
              <a:rPr lang="cs-CZ" dirty="0" err="1"/>
              <a:t>hyaluronic</a:t>
            </a:r>
            <a:r>
              <a:rPr lang="cs-CZ" dirty="0"/>
              <a:t> acid</a:t>
            </a:r>
            <a:r>
              <a:rPr lang="cs-CZ" b="1" dirty="0"/>
              <a:t>, </a:t>
            </a:r>
            <a:r>
              <a:rPr lang="cs-CZ" dirty="0" err="1"/>
              <a:t>chondroitinsulfate</a:t>
            </a:r>
            <a:r>
              <a:rPr lang="cs-CZ" dirty="0"/>
              <a:t>,   </a:t>
            </a:r>
            <a:r>
              <a:rPr lang="cs-CZ" dirty="0" err="1"/>
              <a:t>dermatansulfate</a:t>
            </a:r>
            <a:r>
              <a:rPr lang="cs-CZ" dirty="0"/>
              <a:t>, </a:t>
            </a:r>
            <a:r>
              <a:rPr lang="cs-CZ" dirty="0" err="1"/>
              <a:t>keratansulfate</a:t>
            </a:r>
            <a:r>
              <a:rPr lang="cs-CZ" dirty="0"/>
              <a:t>, </a:t>
            </a:r>
            <a:r>
              <a:rPr lang="cs-CZ" dirty="0" err="1"/>
              <a:t>heparansulfate</a:t>
            </a:r>
            <a:r>
              <a:rPr lang="cs-CZ" dirty="0"/>
              <a:t>)</a:t>
            </a:r>
          </a:p>
          <a:p>
            <a:pPr marL="0" indent="0">
              <a:buNone/>
            </a:pPr>
            <a:r>
              <a:rPr lang="cs-CZ" dirty="0"/>
              <a:t>                          </a:t>
            </a:r>
            <a:r>
              <a:rPr lang="cs-CZ" dirty="0" err="1"/>
              <a:t>proteoglycans</a:t>
            </a:r>
            <a:r>
              <a:rPr lang="cs-CZ" dirty="0"/>
              <a:t> – (</a:t>
            </a:r>
            <a:r>
              <a:rPr lang="cs-CZ" dirty="0" err="1"/>
              <a:t>aggrecan</a:t>
            </a:r>
            <a:r>
              <a:rPr lang="cs-CZ" dirty="0"/>
              <a:t>, </a:t>
            </a:r>
            <a:r>
              <a:rPr lang="cs-CZ" dirty="0" err="1"/>
              <a:t>syndecan</a:t>
            </a:r>
            <a:r>
              <a:rPr lang="cs-CZ" dirty="0"/>
              <a:t>, </a:t>
            </a:r>
            <a:r>
              <a:rPr lang="cs-CZ" dirty="0" err="1"/>
              <a:t>fibroglycan</a:t>
            </a:r>
            <a:r>
              <a:rPr lang="cs-CZ" dirty="0"/>
              <a:t>)</a:t>
            </a:r>
          </a:p>
          <a:p>
            <a:pPr marL="0" indent="0">
              <a:buNone/>
            </a:pPr>
            <a:r>
              <a:rPr lang="cs-CZ" dirty="0"/>
              <a:t>                          </a:t>
            </a:r>
            <a:r>
              <a:rPr lang="cs-CZ" dirty="0" err="1"/>
              <a:t>glycoproteins</a:t>
            </a:r>
            <a:r>
              <a:rPr lang="cs-CZ" dirty="0"/>
              <a:t> – (</a:t>
            </a:r>
            <a:r>
              <a:rPr lang="cs-CZ" dirty="0" err="1"/>
              <a:t>fibronectin</a:t>
            </a:r>
            <a:r>
              <a:rPr lang="cs-CZ" dirty="0"/>
              <a:t>, </a:t>
            </a:r>
            <a:r>
              <a:rPr lang="cs-CZ" dirty="0" err="1"/>
              <a:t>chondronectin</a:t>
            </a:r>
            <a:r>
              <a:rPr lang="cs-CZ" dirty="0"/>
              <a:t>, </a:t>
            </a:r>
            <a:r>
              <a:rPr lang="cs-CZ" dirty="0" err="1"/>
              <a:t>laminin</a:t>
            </a:r>
            <a:r>
              <a:rPr lang="cs-CZ" dirty="0"/>
              <a:t>,   </a:t>
            </a:r>
            <a:r>
              <a:rPr lang="cs-CZ" dirty="0" err="1"/>
              <a:t>osteocalcin</a:t>
            </a:r>
            <a:r>
              <a:rPr lang="cs-CZ" dirty="0"/>
              <a:t>, </a:t>
            </a:r>
            <a:r>
              <a:rPr lang="cs-CZ" dirty="0" err="1"/>
              <a:t>osteonectin</a:t>
            </a:r>
            <a:r>
              <a:rPr lang="cs-CZ" dirty="0"/>
              <a:t>, </a:t>
            </a:r>
            <a:r>
              <a:rPr lang="cs-CZ" dirty="0" err="1"/>
              <a:t>osteopontin</a:t>
            </a:r>
            <a:r>
              <a:rPr lang="cs-CZ" dirty="0"/>
              <a:t>)</a:t>
            </a:r>
          </a:p>
        </p:txBody>
      </p:sp>
    </p:spTree>
    <p:extLst>
      <p:ext uri="{BB962C8B-B14F-4D97-AF65-F5344CB8AC3E}">
        <p14:creationId xmlns:p14="http://schemas.microsoft.com/office/powerpoint/2010/main" val="7020125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1323976"/>
            <a:ext cx="69850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ovéPole 2"/>
          <p:cNvSpPr txBox="1">
            <a:spLocks noChangeArrowheads="1"/>
          </p:cNvSpPr>
          <p:nvPr/>
        </p:nvSpPr>
        <p:spPr bwMode="auto">
          <a:xfrm>
            <a:off x="2998789" y="334963"/>
            <a:ext cx="59769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2400"/>
              <a:t>Various</a:t>
            </a:r>
            <a:r>
              <a:rPr lang="cs-CZ" altLang="cs-CZ" sz="2400"/>
              <a:t> </a:t>
            </a:r>
            <a:r>
              <a:rPr lang="en-US" altLang="cs-CZ" sz="2400"/>
              <a:t>shapes</a:t>
            </a:r>
            <a:r>
              <a:rPr lang="cs-CZ" altLang="cs-CZ" sz="2400"/>
              <a:t> on</a:t>
            </a:r>
            <a:r>
              <a:rPr lang="en-US" altLang="cs-CZ" sz="2400"/>
              <a:t> different sections of tubular </a:t>
            </a:r>
            <a:r>
              <a:rPr lang="cs-CZ" altLang="cs-CZ" sz="2400"/>
              <a:t>structures</a:t>
            </a:r>
          </a:p>
        </p:txBody>
      </p:sp>
      <p:sp>
        <p:nvSpPr>
          <p:cNvPr id="46084" name="TextovéPole 1"/>
          <p:cNvSpPr txBox="1">
            <a:spLocks noChangeArrowheads="1"/>
          </p:cNvSpPr>
          <p:nvPr/>
        </p:nvSpPr>
        <p:spPr bwMode="auto">
          <a:xfrm>
            <a:off x="2424113" y="2276476"/>
            <a:ext cx="1295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sz="1400"/>
              <a:t>Cross section</a:t>
            </a:r>
          </a:p>
        </p:txBody>
      </p:sp>
      <p:sp>
        <p:nvSpPr>
          <p:cNvPr id="46085" name="TextovéPole 4"/>
          <p:cNvSpPr txBox="1">
            <a:spLocks noChangeArrowheads="1"/>
          </p:cNvSpPr>
          <p:nvPr/>
        </p:nvSpPr>
        <p:spPr bwMode="auto">
          <a:xfrm>
            <a:off x="8112125" y="2276476"/>
            <a:ext cx="129698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sz="1400"/>
              <a:t>Longitudinal section</a:t>
            </a:r>
          </a:p>
        </p:txBody>
      </p:sp>
      <p:sp>
        <p:nvSpPr>
          <p:cNvPr id="46086" name="TextovéPole 5"/>
          <p:cNvSpPr txBox="1">
            <a:spLocks noChangeArrowheads="1"/>
          </p:cNvSpPr>
          <p:nvPr/>
        </p:nvSpPr>
        <p:spPr bwMode="auto">
          <a:xfrm>
            <a:off x="2135188" y="3913189"/>
            <a:ext cx="14398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sz="1400"/>
              <a:t>Oblique section</a:t>
            </a:r>
          </a:p>
        </p:txBody>
      </p:sp>
    </p:spTree>
    <p:extLst>
      <p:ext uri="{BB962C8B-B14F-4D97-AF65-F5344CB8AC3E}">
        <p14:creationId xmlns:p14="http://schemas.microsoft.com/office/powerpoint/2010/main" val="7456145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ovéPole 1"/>
          <p:cNvSpPr txBox="1">
            <a:spLocks noChangeArrowheads="1"/>
          </p:cNvSpPr>
          <p:nvPr/>
        </p:nvSpPr>
        <p:spPr bwMode="auto">
          <a:xfrm>
            <a:off x="2063750" y="549275"/>
            <a:ext cx="80645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3200" b="1">
                <a:solidFill>
                  <a:srgbClr val="002060"/>
                </a:solidFill>
              </a:rPr>
              <a:t>Connective tissue proper:</a:t>
            </a:r>
            <a:r>
              <a:rPr lang="cs-CZ" altLang="cs-CZ" sz="3200" b="1"/>
              <a:t> </a:t>
            </a:r>
            <a:endParaRPr lang="cs-CZ" altLang="cs-CZ" sz="3200"/>
          </a:p>
          <a:p>
            <a:r>
              <a:rPr lang="cs-CZ" altLang="cs-CZ" sz="3200"/>
              <a:t> </a:t>
            </a:r>
          </a:p>
          <a:p>
            <a:r>
              <a:rPr lang="cs-CZ" altLang="cs-CZ" sz="2400" b="1">
                <a:solidFill>
                  <a:srgbClr val="0070C0"/>
                </a:solidFill>
              </a:rPr>
              <a:t>Slides:</a:t>
            </a:r>
            <a:r>
              <a:rPr lang="cs-CZ" altLang="cs-CZ" sz="2400"/>
              <a:t> </a:t>
            </a:r>
          </a:p>
          <a:p>
            <a:r>
              <a:rPr lang="cs-CZ" altLang="cs-CZ" sz="2400"/>
              <a:t>Wharton´s jelly (99. Funiculus umbilicalis)</a:t>
            </a:r>
          </a:p>
          <a:p>
            <a:r>
              <a:rPr lang="cs-CZ" altLang="cs-CZ" sz="2400"/>
              <a:t>Loose (areolar) connective tissue (11. Esophagus)</a:t>
            </a:r>
          </a:p>
          <a:p>
            <a:r>
              <a:rPr lang="cs-CZ" altLang="cs-CZ" sz="2400"/>
              <a:t>Dense connective tissue - irregular (89. Posterior part of the eye)</a:t>
            </a:r>
          </a:p>
          <a:p>
            <a:r>
              <a:rPr lang="cs-CZ" altLang="cs-CZ" sz="2400"/>
              <a:t>Reticular tissue (68. Lien – impregnation)</a:t>
            </a:r>
          </a:p>
          <a:p>
            <a:r>
              <a:rPr lang="cs-CZ" altLang="cs-CZ" sz="2400"/>
              <a:t>Elastic membranes (62. Aorta) </a:t>
            </a:r>
          </a:p>
          <a:p>
            <a:r>
              <a:rPr lang="cs-CZ" altLang="cs-CZ" sz="2400"/>
              <a:t> </a:t>
            </a:r>
          </a:p>
          <a:p>
            <a:r>
              <a:rPr lang="cs-CZ" altLang="cs-CZ" sz="2400" b="1">
                <a:solidFill>
                  <a:srgbClr val="0070C0"/>
                </a:solidFill>
              </a:rPr>
              <a:t>Atlas EM:</a:t>
            </a:r>
          </a:p>
          <a:p>
            <a:r>
              <a:rPr lang="cs-CZ" altLang="cs-CZ" sz="2400"/>
              <a:t>Fibroblast (42)</a:t>
            </a:r>
          </a:p>
          <a:p>
            <a:r>
              <a:rPr lang="cs-CZ" altLang="cs-CZ" sz="2400"/>
              <a:t>Plasma cell (43)</a:t>
            </a:r>
          </a:p>
          <a:p>
            <a:r>
              <a:rPr lang="cs-CZ" altLang="cs-CZ" sz="2400"/>
              <a:t>Mast cell (44)</a:t>
            </a:r>
          </a:p>
          <a:p>
            <a:r>
              <a:rPr lang="cs-CZ" altLang="cs-CZ" sz="2400"/>
              <a:t>Collagen fibers (42, 44)</a:t>
            </a:r>
          </a:p>
          <a:p>
            <a:endParaRPr lang="cs-CZ" altLang="cs-CZ"/>
          </a:p>
        </p:txBody>
      </p:sp>
    </p:spTree>
    <p:extLst>
      <p:ext uri="{BB962C8B-B14F-4D97-AF65-F5344CB8AC3E}">
        <p14:creationId xmlns:p14="http://schemas.microsoft.com/office/powerpoint/2010/main" val="792482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Connective</a:t>
            </a:r>
            <a:r>
              <a:rPr lang="cs-CZ" dirty="0"/>
              <a:t> </a:t>
            </a:r>
            <a:r>
              <a:rPr lang="cs-CZ" dirty="0" err="1"/>
              <a:t>tissue</a:t>
            </a:r>
            <a:r>
              <a:rPr lang="cs-CZ" dirty="0"/>
              <a:t> - </a:t>
            </a:r>
            <a:r>
              <a:rPr lang="cs-CZ" dirty="0" err="1"/>
              <a:t>fibers</a:t>
            </a:r>
            <a:endParaRPr lang="cs-CZ" dirty="0"/>
          </a:p>
        </p:txBody>
      </p:sp>
      <p:sp>
        <p:nvSpPr>
          <p:cNvPr id="3" name="Zástupný symbol pro obsah 2"/>
          <p:cNvSpPr>
            <a:spLocks noGrp="1"/>
          </p:cNvSpPr>
          <p:nvPr>
            <p:ph idx="1"/>
          </p:nvPr>
        </p:nvSpPr>
        <p:spPr/>
        <p:txBody>
          <a:bodyPr>
            <a:normAutofit fontScale="92500" lnSpcReduction="10000"/>
          </a:bodyPr>
          <a:lstStyle/>
          <a:p>
            <a:r>
              <a:rPr lang="cs-CZ" b="1" dirty="0" err="1"/>
              <a:t>Fibres</a:t>
            </a:r>
            <a:r>
              <a:rPr lang="cs-CZ" dirty="0"/>
              <a:t>: </a:t>
            </a:r>
            <a:r>
              <a:rPr lang="cs-CZ" dirty="0" err="1"/>
              <a:t>There</a:t>
            </a:r>
            <a:r>
              <a:rPr lang="cs-CZ" dirty="0"/>
              <a:t> are </a:t>
            </a:r>
            <a:r>
              <a:rPr lang="cs-CZ" dirty="0" err="1"/>
              <a:t>three</a:t>
            </a:r>
            <a:r>
              <a:rPr lang="cs-CZ" dirty="0"/>
              <a:t> </a:t>
            </a:r>
            <a:r>
              <a:rPr lang="cs-CZ" dirty="0" err="1"/>
              <a:t>types</a:t>
            </a:r>
            <a:r>
              <a:rPr lang="cs-CZ" dirty="0"/>
              <a:t> </a:t>
            </a:r>
            <a:r>
              <a:rPr lang="cs-CZ" dirty="0" err="1"/>
              <a:t>of</a:t>
            </a:r>
            <a:r>
              <a:rPr lang="cs-CZ" dirty="0"/>
              <a:t> </a:t>
            </a:r>
            <a:r>
              <a:rPr lang="cs-CZ" dirty="0" err="1"/>
              <a:t>fibres</a:t>
            </a:r>
            <a:r>
              <a:rPr lang="cs-CZ" dirty="0"/>
              <a:t> </a:t>
            </a:r>
            <a:r>
              <a:rPr lang="cs-CZ" dirty="0" err="1"/>
              <a:t>secreted</a:t>
            </a:r>
            <a:r>
              <a:rPr lang="cs-CZ" dirty="0"/>
              <a:t> by </a:t>
            </a:r>
            <a:r>
              <a:rPr lang="cs-CZ" dirty="0" err="1"/>
              <a:t>connective</a:t>
            </a:r>
            <a:r>
              <a:rPr lang="cs-CZ" dirty="0"/>
              <a:t> </a:t>
            </a:r>
            <a:r>
              <a:rPr lang="cs-CZ" dirty="0" err="1"/>
              <a:t>tissue</a:t>
            </a:r>
            <a:r>
              <a:rPr lang="cs-CZ" dirty="0"/>
              <a:t> </a:t>
            </a:r>
            <a:r>
              <a:rPr lang="cs-CZ" dirty="0" err="1"/>
              <a:t>cells</a:t>
            </a:r>
            <a:r>
              <a:rPr lang="cs-CZ" dirty="0"/>
              <a:t>: </a:t>
            </a:r>
            <a:r>
              <a:rPr lang="cs-CZ" b="1" dirty="0" err="1"/>
              <a:t>collagen</a:t>
            </a:r>
            <a:r>
              <a:rPr lang="cs-CZ" b="1" dirty="0"/>
              <a:t> </a:t>
            </a:r>
            <a:r>
              <a:rPr lang="cs-CZ" b="1" dirty="0" err="1"/>
              <a:t>fibres</a:t>
            </a:r>
            <a:r>
              <a:rPr lang="cs-CZ" dirty="0"/>
              <a:t>, </a:t>
            </a:r>
            <a:r>
              <a:rPr lang="cs-CZ" b="1" dirty="0" err="1"/>
              <a:t>reticular</a:t>
            </a:r>
            <a:r>
              <a:rPr lang="cs-CZ" b="1" dirty="0"/>
              <a:t> </a:t>
            </a:r>
            <a:r>
              <a:rPr lang="cs-CZ" b="1" dirty="0" err="1"/>
              <a:t>fibres</a:t>
            </a:r>
            <a:r>
              <a:rPr lang="cs-CZ" dirty="0"/>
              <a:t>, and </a:t>
            </a:r>
            <a:r>
              <a:rPr lang="cs-CZ" b="1" dirty="0" err="1"/>
              <a:t>elastic</a:t>
            </a:r>
            <a:r>
              <a:rPr lang="cs-CZ" b="1" dirty="0"/>
              <a:t> </a:t>
            </a:r>
            <a:r>
              <a:rPr lang="cs-CZ" b="1" dirty="0" err="1"/>
              <a:t>fibres</a:t>
            </a:r>
            <a:r>
              <a:rPr lang="cs-CZ" dirty="0"/>
              <a:t>. </a:t>
            </a:r>
            <a:r>
              <a:rPr lang="cs-CZ" dirty="0" err="1"/>
              <a:t>The</a:t>
            </a:r>
            <a:r>
              <a:rPr lang="cs-CZ" dirty="0"/>
              <a:t> abundance </a:t>
            </a:r>
            <a:r>
              <a:rPr lang="cs-CZ" dirty="0" err="1"/>
              <a:t>of</a:t>
            </a:r>
            <a:r>
              <a:rPr lang="cs-CZ" dirty="0"/>
              <a:t> </a:t>
            </a:r>
            <a:r>
              <a:rPr lang="cs-CZ" dirty="0" err="1"/>
              <a:t>different</a:t>
            </a:r>
            <a:r>
              <a:rPr lang="cs-CZ" dirty="0"/>
              <a:t> </a:t>
            </a:r>
            <a:r>
              <a:rPr lang="cs-CZ" dirty="0" err="1"/>
              <a:t>types</a:t>
            </a:r>
            <a:r>
              <a:rPr lang="cs-CZ" dirty="0"/>
              <a:t> </a:t>
            </a:r>
            <a:r>
              <a:rPr lang="cs-CZ" dirty="0" err="1"/>
              <a:t>of</a:t>
            </a:r>
            <a:r>
              <a:rPr lang="cs-CZ" dirty="0"/>
              <a:t> </a:t>
            </a:r>
            <a:r>
              <a:rPr lang="cs-CZ" dirty="0" err="1"/>
              <a:t>fibres</a:t>
            </a:r>
            <a:r>
              <a:rPr lang="cs-CZ" dirty="0"/>
              <a:t> </a:t>
            </a:r>
            <a:r>
              <a:rPr lang="cs-CZ" dirty="0" err="1"/>
              <a:t>varies</a:t>
            </a:r>
            <a:r>
              <a:rPr lang="cs-CZ" dirty="0"/>
              <a:t> in </a:t>
            </a:r>
            <a:r>
              <a:rPr lang="cs-CZ" dirty="0" err="1"/>
              <a:t>different</a:t>
            </a:r>
            <a:r>
              <a:rPr lang="cs-CZ" dirty="0"/>
              <a:t> </a:t>
            </a:r>
            <a:r>
              <a:rPr lang="cs-CZ" dirty="0" err="1"/>
              <a:t>CTs</a:t>
            </a:r>
            <a:r>
              <a:rPr lang="cs-CZ" dirty="0"/>
              <a:t>. </a:t>
            </a:r>
            <a:r>
              <a:rPr lang="cs-CZ" dirty="0" err="1"/>
              <a:t>Each</a:t>
            </a:r>
            <a:r>
              <a:rPr lang="cs-CZ" dirty="0"/>
              <a:t> type </a:t>
            </a:r>
            <a:r>
              <a:rPr lang="cs-CZ" dirty="0" err="1"/>
              <a:t>of</a:t>
            </a:r>
            <a:r>
              <a:rPr lang="cs-CZ" dirty="0"/>
              <a:t> </a:t>
            </a:r>
            <a:r>
              <a:rPr lang="cs-CZ" dirty="0" err="1"/>
              <a:t>fibre</a:t>
            </a:r>
            <a:r>
              <a:rPr lang="cs-CZ" dirty="0"/>
              <a:t> </a:t>
            </a:r>
            <a:r>
              <a:rPr lang="cs-CZ" dirty="0" err="1"/>
              <a:t>is</a:t>
            </a:r>
            <a:r>
              <a:rPr lang="cs-CZ" dirty="0"/>
              <a:t> </a:t>
            </a:r>
            <a:r>
              <a:rPr lang="cs-CZ" dirty="0" err="1"/>
              <a:t>formed</a:t>
            </a:r>
            <a:r>
              <a:rPr lang="cs-CZ" dirty="0"/>
              <a:t> by </a:t>
            </a:r>
            <a:r>
              <a:rPr lang="cs-CZ" dirty="0" err="1"/>
              <a:t>proteins</a:t>
            </a:r>
            <a:r>
              <a:rPr lang="cs-CZ" dirty="0"/>
              <a:t> made </a:t>
            </a:r>
            <a:r>
              <a:rPr lang="cs-CZ" dirty="0" err="1"/>
              <a:t>of</a:t>
            </a:r>
            <a:r>
              <a:rPr lang="cs-CZ" dirty="0"/>
              <a:t> long peptide </a:t>
            </a:r>
            <a:r>
              <a:rPr lang="cs-CZ" dirty="0" err="1"/>
              <a:t>chains</a:t>
            </a:r>
            <a:r>
              <a:rPr lang="cs-CZ" dirty="0"/>
              <a:t>. </a:t>
            </a:r>
          </a:p>
          <a:p>
            <a:r>
              <a:rPr lang="cs-CZ" u="sng" dirty="0" err="1">
                <a:solidFill>
                  <a:srgbClr val="FF0000"/>
                </a:solidFill>
              </a:rPr>
              <a:t>Collagen</a:t>
            </a:r>
            <a:r>
              <a:rPr lang="cs-CZ" u="sng" dirty="0">
                <a:solidFill>
                  <a:srgbClr val="FF0000"/>
                </a:solidFill>
              </a:rPr>
              <a:t> </a:t>
            </a:r>
            <a:r>
              <a:rPr lang="cs-CZ" u="sng" dirty="0" err="1">
                <a:solidFill>
                  <a:srgbClr val="FF0000"/>
                </a:solidFill>
              </a:rPr>
              <a:t>fibres</a:t>
            </a:r>
            <a:r>
              <a:rPr lang="cs-CZ" dirty="0">
                <a:solidFill>
                  <a:srgbClr val="FF0000"/>
                </a:solidFill>
              </a:rPr>
              <a:t>:                                                                                                                       </a:t>
            </a:r>
            <a:r>
              <a:rPr lang="cs-CZ" dirty="0"/>
              <a:t>- </a:t>
            </a:r>
            <a:r>
              <a:rPr lang="cs-CZ" dirty="0" err="1"/>
              <a:t>the</a:t>
            </a:r>
            <a:r>
              <a:rPr lang="cs-CZ" dirty="0"/>
              <a:t> most </a:t>
            </a:r>
            <a:r>
              <a:rPr lang="cs-CZ" dirty="0" err="1"/>
              <a:t>common</a:t>
            </a:r>
            <a:r>
              <a:rPr lang="cs-CZ" dirty="0"/>
              <a:t> type </a:t>
            </a:r>
            <a:r>
              <a:rPr lang="cs-CZ" dirty="0" err="1"/>
              <a:t>of</a:t>
            </a:r>
            <a:r>
              <a:rPr lang="cs-CZ" dirty="0"/>
              <a:t> </a:t>
            </a:r>
            <a:r>
              <a:rPr lang="cs-CZ" dirty="0" err="1"/>
              <a:t>fibres</a:t>
            </a:r>
            <a:r>
              <a:rPr lang="cs-CZ" dirty="0"/>
              <a:t> </a:t>
            </a:r>
            <a:r>
              <a:rPr lang="cs-CZ" dirty="0" err="1"/>
              <a:t>arranged</a:t>
            </a:r>
            <a:r>
              <a:rPr lang="cs-CZ" dirty="0"/>
              <a:t> </a:t>
            </a:r>
            <a:r>
              <a:rPr lang="cs-CZ" dirty="0" err="1"/>
              <a:t>into</a:t>
            </a:r>
            <a:r>
              <a:rPr lang="cs-CZ" dirty="0"/>
              <a:t> </a:t>
            </a:r>
            <a:r>
              <a:rPr lang="cs-CZ" dirty="0" err="1"/>
              <a:t>bundles</a:t>
            </a:r>
            <a:r>
              <a:rPr lang="cs-CZ" dirty="0"/>
              <a:t>                                                                                              </a:t>
            </a:r>
            <a:r>
              <a:rPr lang="cs-CZ" b="1" dirty="0"/>
              <a:t>                                                                                             </a:t>
            </a:r>
            <a:r>
              <a:rPr lang="cs-CZ" dirty="0"/>
              <a:t>- </a:t>
            </a:r>
            <a:r>
              <a:rPr lang="cs-CZ" dirty="0" err="1"/>
              <a:t>flexible</a:t>
            </a:r>
            <a:r>
              <a:rPr lang="cs-CZ" dirty="0"/>
              <a:t> </a:t>
            </a:r>
            <a:r>
              <a:rPr lang="cs-CZ" dirty="0" err="1"/>
              <a:t>fibres</a:t>
            </a:r>
            <a:r>
              <a:rPr lang="cs-CZ" dirty="0"/>
              <a:t> </a:t>
            </a:r>
            <a:r>
              <a:rPr lang="cs-CZ" dirty="0" err="1"/>
              <a:t>with</a:t>
            </a:r>
            <a:r>
              <a:rPr lang="cs-CZ" dirty="0"/>
              <a:t> a </a:t>
            </a:r>
            <a:r>
              <a:rPr lang="cs-CZ" dirty="0" err="1"/>
              <a:t>high</a:t>
            </a:r>
            <a:r>
              <a:rPr lang="cs-CZ" dirty="0"/>
              <a:t> </a:t>
            </a:r>
            <a:r>
              <a:rPr lang="cs-CZ" dirty="0" err="1"/>
              <a:t>tensile</a:t>
            </a:r>
            <a:r>
              <a:rPr lang="cs-CZ" dirty="0"/>
              <a:t> </a:t>
            </a:r>
            <a:r>
              <a:rPr lang="cs-CZ" dirty="0" err="1"/>
              <a:t>strength</a:t>
            </a:r>
            <a:r>
              <a:rPr lang="cs-CZ" dirty="0"/>
              <a:t>                                                                                             - in LM: </a:t>
            </a:r>
            <a:r>
              <a:rPr lang="cs-CZ" dirty="0" err="1"/>
              <a:t>wavy</a:t>
            </a:r>
            <a:r>
              <a:rPr lang="cs-CZ" dirty="0"/>
              <a:t> lines </a:t>
            </a:r>
            <a:r>
              <a:rPr lang="cs-CZ" dirty="0" err="1"/>
              <a:t>of</a:t>
            </a:r>
            <a:r>
              <a:rPr lang="cs-CZ" dirty="0"/>
              <a:t> </a:t>
            </a:r>
            <a:r>
              <a:rPr lang="cs-CZ" dirty="0" err="1"/>
              <a:t>variable</a:t>
            </a:r>
            <a:r>
              <a:rPr lang="cs-CZ" dirty="0"/>
              <a:t> </a:t>
            </a:r>
            <a:r>
              <a:rPr lang="cs-CZ" dirty="0" err="1"/>
              <a:t>width</a:t>
            </a:r>
            <a:r>
              <a:rPr lang="cs-CZ" dirty="0"/>
              <a:t> and </a:t>
            </a:r>
            <a:r>
              <a:rPr lang="cs-CZ" dirty="0" err="1"/>
              <a:t>indeterminate</a:t>
            </a:r>
            <a:r>
              <a:rPr lang="cs-CZ" dirty="0"/>
              <a:t> </a:t>
            </a:r>
            <a:r>
              <a:rPr lang="cs-CZ" dirty="0" err="1"/>
              <a:t>length</a:t>
            </a:r>
            <a:r>
              <a:rPr lang="cs-CZ" dirty="0"/>
              <a:t>.                                                          - in EM: </a:t>
            </a:r>
            <a:r>
              <a:rPr lang="cs-CZ" dirty="0" err="1"/>
              <a:t>fibres</a:t>
            </a:r>
            <a:r>
              <a:rPr lang="cs-CZ" dirty="0"/>
              <a:t> are </a:t>
            </a:r>
            <a:r>
              <a:rPr lang="cs-CZ" dirty="0" err="1"/>
              <a:t>seen</a:t>
            </a:r>
            <a:r>
              <a:rPr lang="cs-CZ" dirty="0"/>
              <a:t> to </a:t>
            </a:r>
            <a:r>
              <a:rPr lang="cs-CZ" dirty="0" err="1"/>
              <a:t>be</a:t>
            </a:r>
            <a:r>
              <a:rPr lang="cs-CZ" dirty="0"/>
              <a:t> made up </a:t>
            </a:r>
            <a:r>
              <a:rPr lang="cs-CZ" dirty="0" err="1"/>
              <a:t>of</a:t>
            </a:r>
            <a:r>
              <a:rPr lang="cs-CZ" dirty="0"/>
              <a:t> </a:t>
            </a:r>
            <a:r>
              <a:rPr lang="cs-CZ" dirty="0" err="1"/>
              <a:t>thread-like</a:t>
            </a:r>
            <a:r>
              <a:rPr lang="cs-CZ" dirty="0"/>
              <a:t> </a:t>
            </a:r>
            <a:r>
              <a:rPr lang="cs-CZ" dirty="0" err="1"/>
              <a:t>subunits</a:t>
            </a:r>
            <a:r>
              <a:rPr lang="cs-CZ" dirty="0"/>
              <a:t> </a:t>
            </a:r>
            <a:r>
              <a:rPr lang="cs-CZ" dirty="0" err="1"/>
              <a:t>called</a:t>
            </a:r>
            <a:r>
              <a:rPr lang="cs-CZ" dirty="0"/>
              <a:t> </a:t>
            </a:r>
            <a:r>
              <a:rPr lang="cs-CZ" dirty="0" err="1"/>
              <a:t>collagen</a:t>
            </a:r>
            <a:r>
              <a:rPr lang="cs-CZ" dirty="0"/>
              <a:t> </a:t>
            </a:r>
            <a:r>
              <a:rPr lang="cs-CZ" dirty="0" err="1"/>
              <a:t>fibrils</a:t>
            </a:r>
            <a:r>
              <a:rPr lang="cs-CZ" dirty="0"/>
              <a:t> – made </a:t>
            </a:r>
            <a:r>
              <a:rPr lang="cs-CZ" dirty="0" err="1"/>
              <a:t>of</a:t>
            </a:r>
            <a:r>
              <a:rPr lang="cs-CZ" dirty="0"/>
              <a:t>  </a:t>
            </a:r>
            <a:r>
              <a:rPr lang="cs-CZ" b="1" dirty="0"/>
              <a:t>protein COLLAGEN </a:t>
            </a:r>
            <a:r>
              <a:rPr lang="cs-CZ" dirty="0"/>
              <a:t>(</a:t>
            </a:r>
            <a:r>
              <a:rPr lang="cs-CZ" dirty="0" err="1"/>
              <a:t>Several</a:t>
            </a:r>
            <a:r>
              <a:rPr lang="cs-CZ" dirty="0"/>
              <a:t> </a:t>
            </a:r>
            <a:r>
              <a:rPr lang="cs-CZ" dirty="0" err="1"/>
              <a:t>types</a:t>
            </a:r>
            <a:r>
              <a:rPr lang="cs-CZ" dirty="0"/>
              <a:t> </a:t>
            </a:r>
            <a:r>
              <a:rPr lang="cs-CZ" dirty="0" err="1"/>
              <a:t>of</a:t>
            </a:r>
            <a:r>
              <a:rPr lang="cs-CZ" dirty="0"/>
              <a:t> </a:t>
            </a:r>
            <a:r>
              <a:rPr lang="cs-CZ" dirty="0" err="1"/>
              <a:t>collagen</a:t>
            </a:r>
            <a:r>
              <a:rPr lang="cs-CZ" dirty="0"/>
              <a:t> </a:t>
            </a:r>
            <a:r>
              <a:rPr lang="cs-CZ" dirty="0" err="1"/>
              <a:t>have</a:t>
            </a:r>
            <a:r>
              <a:rPr lang="cs-CZ" dirty="0"/>
              <a:t> </a:t>
            </a:r>
            <a:r>
              <a:rPr lang="cs-CZ" dirty="0" err="1"/>
              <a:t>been</a:t>
            </a:r>
            <a:r>
              <a:rPr lang="cs-CZ" dirty="0"/>
              <a:t> </a:t>
            </a:r>
            <a:r>
              <a:rPr lang="cs-CZ" dirty="0" err="1"/>
              <a:t>identified</a:t>
            </a:r>
            <a:r>
              <a:rPr lang="cs-CZ" dirty="0"/>
              <a:t>- type I </a:t>
            </a:r>
            <a:r>
              <a:rPr lang="cs-CZ" dirty="0" err="1"/>
              <a:t>collagen</a:t>
            </a:r>
            <a:r>
              <a:rPr lang="cs-CZ" dirty="0"/>
              <a:t> in </a:t>
            </a:r>
            <a:r>
              <a:rPr lang="cs-CZ" dirty="0" err="1"/>
              <a:t>the</a:t>
            </a:r>
            <a:r>
              <a:rPr lang="cs-CZ" dirty="0"/>
              <a:t> dermis </a:t>
            </a:r>
            <a:r>
              <a:rPr lang="cs-CZ" dirty="0" err="1"/>
              <a:t>of</a:t>
            </a:r>
            <a:r>
              <a:rPr lang="cs-CZ" dirty="0"/>
              <a:t> </a:t>
            </a:r>
            <a:r>
              <a:rPr lang="cs-CZ" dirty="0" err="1"/>
              <a:t>the</a:t>
            </a:r>
            <a:r>
              <a:rPr lang="cs-CZ" dirty="0"/>
              <a:t> skin, bone, </a:t>
            </a:r>
            <a:r>
              <a:rPr lang="cs-CZ" dirty="0" err="1"/>
              <a:t>tendon</a:t>
            </a:r>
            <a:r>
              <a:rPr lang="cs-CZ" dirty="0"/>
              <a:t>, organ </a:t>
            </a:r>
            <a:r>
              <a:rPr lang="cs-CZ" dirty="0" err="1"/>
              <a:t>capsules</a:t>
            </a:r>
            <a:r>
              <a:rPr lang="cs-CZ" dirty="0"/>
              <a:t> and many </a:t>
            </a:r>
            <a:r>
              <a:rPr lang="cs-CZ" dirty="0" err="1"/>
              <a:t>other</a:t>
            </a:r>
            <a:r>
              <a:rPr lang="cs-CZ" dirty="0"/>
              <a:t> </a:t>
            </a:r>
            <a:r>
              <a:rPr lang="cs-CZ" dirty="0" err="1"/>
              <a:t>areas</a:t>
            </a:r>
            <a:r>
              <a:rPr lang="cs-CZ" dirty="0"/>
              <a:t>,  type II in </a:t>
            </a:r>
            <a:r>
              <a:rPr lang="cs-CZ" dirty="0" err="1"/>
              <a:t>cartilage</a:t>
            </a:r>
            <a:r>
              <a:rPr lang="cs-CZ" dirty="0"/>
              <a:t>,  type IV in </a:t>
            </a:r>
            <a:r>
              <a:rPr lang="cs-CZ" dirty="0" err="1"/>
              <a:t>the</a:t>
            </a:r>
            <a:r>
              <a:rPr lang="cs-CZ" dirty="0"/>
              <a:t> </a:t>
            </a:r>
            <a:r>
              <a:rPr lang="cs-CZ" dirty="0" err="1"/>
              <a:t>basal</a:t>
            </a:r>
            <a:r>
              <a:rPr lang="cs-CZ" dirty="0"/>
              <a:t> lamina (</a:t>
            </a:r>
            <a:r>
              <a:rPr lang="cs-CZ" dirty="0" err="1"/>
              <a:t>of</a:t>
            </a:r>
            <a:r>
              <a:rPr lang="cs-CZ" dirty="0"/>
              <a:t> </a:t>
            </a:r>
            <a:r>
              <a:rPr lang="cs-CZ" dirty="0" err="1"/>
              <a:t>basement</a:t>
            </a:r>
            <a:r>
              <a:rPr lang="cs-CZ" dirty="0"/>
              <a:t> </a:t>
            </a:r>
            <a:r>
              <a:rPr lang="cs-CZ" dirty="0" err="1"/>
              <a:t>membrane</a:t>
            </a:r>
            <a:r>
              <a:rPr lang="cs-CZ" dirty="0"/>
              <a:t>) </a:t>
            </a:r>
            <a:r>
              <a:rPr lang="cs-CZ" dirty="0" err="1"/>
              <a:t>of</a:t>
            </a:r>
            <a:r>
              <a:rPr lang="cs-CZ" dirty="0"/>
              <a:t> </a:t>
            </a:r>
            <a:r>
              <a:rPr lang="cs-CZ" dirty="0" err="1"/>
              <a:t>epithelia</a:t>
            </a:r>
            <a:r>
              <a:rPr lang="cs-CZ" dirty="0"/>
              <a:t>)</a:t>
            </a:r>
          </a:p>
          <a:p>
            <a:endParaRPr lang="cs-CZ" dirty="0"/>
          </a:p>
        </p:txBody>
      </p:sp>
    </p:spTree>
    <p:extLst>
      <p:ext uri="{BB962C8B-B14F-4D97-AF65-F5344CB8AC3E}">
        <p14:creationId xmlns:p14="http://schemas.microsoft.com/office/powerpoint/2010/main" val="1131243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Connective</a:t>
            </a:r>
            <a:r>
              <a:rPr lang="cs-CZ" dirty="0"/>
              <a:t> </a:t>
            </a:r>
            <a:r>
              <a:rPr lang="cs-CZ" dirty="0" err="1"/>
              <a:t>tissue</a:t>
            </a:r>
            <a:r>
              <a:rPr lang="cs-CZ" dirty="0"/>
              <a:t> - </a:t>
            </a:r>
            <a:r>
              <a:rPr lang="cs-CZ" dirty="0" err="1"/>
              <a:t>fibers</a:t>
            </a:r>
            <a:endParaRPr lang="cs-CZ" dirty="0"/>
          </a:p>
        </p:txBody>
      </p:sp>
      <p:sp>
        <p:nvSpPr>
          <p:cNvPr id="3" name="Zástupný symbol pro obsah 2"/>
          <p:cNvSpPr>
            <a:spLocks noGrp="1"/>
          </p:cNvSpPr>
          <p:nvPr>
            <p:ph idx="1"/>
          </p:nvPr>
        </p:nvSpPr>
        <p:spPr>
          <a:xfrm>
            <a:off x="838200" y="1825625"/>
            <a:ext cx="9782262" cy="4351338"/>
          </a:xfrm>
        </p:spPr>
        <p:txBody>
          <a:bodyPr>
            <a:normAutofit lnSpcReduction="10000"/>
          </a:bodyPr>
          <a:lstStyle/>
          <a:p>
            <a:r>
              <a:rPr lang="cs-CZ" u="sng" dirty="0" err="1">
                <a:solidFill>
                  <a:srgbClr val="FF0000"/>
                </a:solidFill>
              </a:rPr>
              <a:t>Reticular</a:t>
            </a:r>
            <a:r>
              <a:rPr lang="cs-CZ" u="sng" dirty="0">
                <a:solidFill>
                  <a:srgbClr val="FF0000"/>
                </a:solidFill>
              </a:rPr>
              <a:t> </a:t>
            </a:r>
            <a:r>
              <a:rPr lang="cs-CZ" u="sng" dirty="0" err="1">
                <a:solidFill>
                  <a:srgbClr val="FF0000"/>
                </a:solidFill>
              </a:rPr>
              <a:t>fibres</a:t>
            </a:r>
            <a:r>
              <a:rPr lang="cs-CZ" dirty="0">
                <a:solidFill>
                  <a:srgbClr val="FF0000"/>
                </a:solidFill>
              </a:rPr>
              <a:t>:                                                                                                                                             </a:t>
            </a:r>
            <a:r>
              <a:rPr lang="cs-CZ" dirty="0"/>
              <a:t>- are </a:t>
            </a:r>
            <a:r>
              <a:rPr lang="cs-CZ" dirty="0" err="1"/>
              <a:t>closely</a:t>
            </a:r>
            <a:r>
              <a:rPr lang="cs-CZ" dirty="0"/>
              <a:t> </a:t>
            </a:r>
            <a:r>
              <a:rPr lang="cs-CZ" dirty="0" err="1"/>
              <a:t>related</a:t>
            </a:r>
            <a:r>
              <a:rPr lang="cs-CZ" dirty="0"/>
              <a:t> to </a:t>
            </a:r>
            <a:r>
              <a:rPr lang="cs-CZ" dirty="0" err="1"/>
              <a:t>collagen</a:t>
            </a:r>
            <a:r>
              <a:rPr lang="cs-CZ" dirty="0"/>
              <a:t> </a:t>
            </a:r>
            <a:r>
              <a:rPr lang="cs-CZ" dirty="0" err="1"/>
              <a:t>fibres</a:t>
            </a:r>
            <a:r>
              <a:rPr lang="cs-CZ" dirty="0"/>
              <a:t>.                                                                                  - made up </a:t>
            </a:r>
            <a:r>
              <a:rPr lang="cs-CZ" dirty="0" err="1"/>
              <a:t>of</a:t>
            </a:r>
            <a:r>
              <a:rPr lang="cs-CZ" dirty="0"/>
              <a:t> </a:t>
            </a:r>
            <a:r>
              <a:rPr lang="cs-CZ" b="1" dirty="0"/>
              <a:t>protein COLLAGEN</a:t>
            </a:r>
            <a:r>
              <a:rPr lang="cs-CZ" dirty="0"/>
              <a:t> (type III </a:t>
            </a:r>
            <a:r>
              <a:rPr lang="cs-CZ" dirty="0" err="1"/>
              <a:t>collagen</a:t>
            </a:r>
            <a:r>
              <a:rPr lang="cs-CZ" dirty="0"/>
              <a:t> </a:t>
            </a:r>
            <a:r>
              <a:rPr lang="cs-CZ" dirty="0" err="1"/>
              <a:t>fibrils</a:t>
            </a:r>
            <a:r>
              <a:rPr lang="cs-CZ" dirty="0"/>
              <a:t>- </a:t>
            </a:r>
            <a:r>
              <a:rPr lang="cs-CZ" dirty="0" err="1"/>
              <a:t>fibres</a:t>
            </a:r>
            <a:r>
              <a:rPr lang="cs-CZ" dirty="0"/>
              <a:t> do not </a:t>
            </a:r>
            <a:r>
              <a:rPr lang="cs-CZ" dirty="0" err="1"/>
              <a:t>form</a:t>
            </a:r>
            <a:r>
              <a:rPr lang="cs-CZ" dirty="0"/>
              <a:t> </a:t>
            </a:r>
            <a:r>
              <a:rPr lang="cs-CZ" dirty="0" err="1"/>
              <a:t>bundles</a:t>
            </a:r>
            <a:r>
              <a:rPr lang="cs-CZ" dirty="0"/>
              <a:t>, and </a:t>
            </a:r>
            <a:r>
              <a:rPr lang="cs-CZ" dirty="0" err="1"/>
              <a:t>can</a:t>
            </a:r>
            <a:r>
              <a:rPr lang="cs-CZ" dirty="0"/>
              <a:t> </a:t>
            </a:r>
            <a:r>
              <a:rPr lang="cs-CZ" dirty="0" err="1"/>
              <a:t>be</a:t>
            </a:r>
            <a:r>
              <a:rPr lang="cs-CZ" dirty="0"/>
              <a:t> </a:t>
            </a:r>
            <a:r>
              <a:rPr lang="cs-CZ" dirty="0" err="1"/>
              <a:t>displayed</a:t>
            </a:r>
            <a:r>
              <a:rPr lang="cs-CZ" dirty="0"/>
              <a:t> </a:t>
            </a:r>
            <a:r>
              <a:rPr lang="cs-CZ" dirty="0" err="1"/>
              <a:t>with</a:t>
            </a:r>
            <a:r>
              <a:rPr lang="cs-CZ" dirty="0"/>
              <a:t> </a:t>
            </a:r>
            <a:r>
              <a:rPr lang="cs-CZ" dirty="0" err="1"/>
              <a:t>special</a:t>
            </a:r>
            <a:r>
              <a:rPr lang="cs-CZ" dirty="0"/>
              <a:t> </a:t>
            </a:r>
            <a:r>
              <a:rPr lang="cs-CZ" dirty="0" err="1"/>
              <a:t>silver</a:t>
            </a:r>
            <a:r>
              <a:rPr lang="cs-CZ" dirty="0"/>
              <a:t> </a:t>
            </a:r>
            <a:r>
              <a:rPr lang="cs-CZ" dirty="0" err="1"/>
              <a:t>preparations</a:t>
            </a:r>
            <a:r>
              <a:rPr lang="cs-CZ" dirty="0"/>
              <a:t> (</a:t>
            </a:r>
            <a:r>
              <a:rPr lang="cs-CZ" dirty="0" err="1"/>
              <a:t>impregnation</a:t>
            </a:r>
            <a:r>
              <a:rPr lang="cs-CZ" dirty="0"/>
              <a:t>)                                                                                                           - </a:t>
            </a:r>
            <a:r>
              <a:rPr lang="cs-CZ" dirty="0" err="1"/>
              <a:t>fibres</a:t>
            </a:r>
            <a:r>
              <a:rPr lang="cs-CZ" dirty="0"/>
              <a:t> are </a:t>
            </a:r>
            <a:r>
              <a:rPr lang="cs-CZ" dirty="0" err="1"/>
              <a:t>arranged</a:t>
            </a:r>
            <a:r>
              <a:rPr lang="cs-CZ" dirty="0"/>
              <a:t> </a:t>
            </a:r>
            <a:r>
              <a:rPr lang="cs-CZ" dirty="0" err="1"/>
              <a:t>into</a:t>
            </a:r>
            <a:r>
              <a:rPr lang="cs-CZ" dirty="0"/>
              <a:t> network </a:t>
            </a:r>
            <a:r>
              <a:rPr lang="cs-CZ" dirty="0" err="1"/>
              <a:t>which</a:t>
            </a:r>
            <a:r>
              <a:rPr lang="cs-CZ" dirty="0"/>
              <a:t> </a:t>
            </a:r>
            <a:r>
              <a:rPr lang="cs-CZ" dirty="0" err="1"/>
              <a:t>provides</a:t>
            </a:r>
            <a:r>
              <a:rPr lang="cs-CZ" dirty="0"/>
              <a:t> a </a:t>
            </a:r>
            <a:r>
              <a:rPr lang="cs-CZ" dirty="0" err="1"/>
              <a:t>supporting</a:t>
            </a:r>
            <a:r>
              <a:rPr lang="cs-CZ" dirty="0"/>
              <a:t> </a:t>
            </a:r>
            <a:r>
              <a:rPr lang="cs-CZ" dirty="0" err="1"/>
              <a:t>net</a:t>
            </a:r>
            <a:r>
              <a:rPr lang="cs-CZ" dirty="0"/>
              <a:t> (</a:t>
            </a:r>
            <a:r>
              <a:rPr lang="cs-CZ" dirty="0" err="1"/>
              <a:t>the</a:t>
            </a:r>
            <a:r>
              <a:rPr lang="cs-CZ" dirty="0"/>
              <a:t> </a:t>
            </a:r>
            <a:r>
              <a:rPr lang="cs-CZ" dirty="0" err="1"/>
              <a:t>lymphnodes</a:t>
            </a:r>
            <a:r>
              <a:rPr lang="cs-CZ" dirty="0"/>
              <a:t>, </a:t>
            </a:r>
            <a:r>
              <a:rPr lang="cs-CZ" dirty="0" err="1"/>
              <a:t>the</a:t>
            </a:r>
            <a:r>
              <a:rPr lang="cs-CZ" dirty="0"/>
              <a:t> spleen). </a:t>
            </a:r>
            <a:r>
              <a:rPr lang="cs-CZ" dirty="0" err="1"/>
              <a:t>They</a:t>
            </a:r>
            <a:r>
              <a:rPr lang="cs-CZ" dirty="0"/>
              <a:t> are </a:t>
            </a:r>
            <a:r>
              <a:rPr lang="cs-CZ" dirty="0" err="1"/>
              <a:t>also</a:t>
            </a:r>
            <a:r>
              <a:rPr lang="cs-CZ" dirty="0"/>
              <a:t> </a:t>
            </a:r>
            <a:r>
              <a:rPr lang="cs-CZ" dirty="0" err="1"/>
              <a:t>found</a:t>
            </a:r>
            <a:r>
              <a:rPr lang="cs-CZ" dirty="0"/>
              <a:t> </a:t>
            </a:r>
            <a:r>
              <a:rPr lang="cs-CZ" dirty="0" err="1"/>
              <a:t>around</a:t>
            </a:r>
            <a:r>
              <a:rPr lang="cs-CZ" dirty="0"/>
              <a:t> </a:t>
            </a:r>
            <a:r>
              <a:rPr lang="cs-CZ" dirty="0" err="1"/>
              <a:t>adipocytes</a:t>
            </a:r>
            <a:r>
              <a:rPr lang="cs-CZ" dirty="0"/>
              <a:t>, </a:t>
            </a:r>
            <a:r>
              <a:rPr lang="cs-CZ" dirty="0" err="1"/>
              <a:t>small</a:t>
            </a:r>
            <a:r>
              <a:rPr lang="cs-CZ" dirty="0"/>
              <a:t> </a:t>
            </a:r>
            <a:r>
              <a:rPr lang="cs-CZ" dirty="0" err="1"/>
              <a:t>blood</a:t>
            </a:r>
            <a:r>
              <a:rPr lang="cs-CZ" dirty="0"/>
              <a:t> </a:t>
            </a:r>
            <a:r>
              <a:rPr lang="cs-CZ" dirty="0" err="1"/>
              <a:t>vessels</a:t>
            </a:r>
            <a:r>
              <a:rPr lang="cs-CZ" dirty="0"/>
              <a:t>, </a:t>
            </a:r>
            <a:r>
              <a:rPr lang="cs-CZ" dirty="0" err="1"/>
              <a:t>nerves</a:t>
            </a:r>
            <a:r>
              <a:rPr lang="cs-CZ" dirty="0"/>
              <a:t> and </a:t>
            </a:r>
            <a:r>
              <a:rPr lang="cs-CZ" dirty="0" err="1"/>
              <a:t>muscle</a:t>
            </a:r>
            <a:r>
              <a:rPr lang="cs-CZ" dirty="0"/>
              <a:t> </a:t>
            </a:r>
            <a:r>
              <a:rPr lang="cs-CZ" dirty="0" err="1"/>
              <a:t>cells</a:t>
            </a:r>
            <a:r>
              <a:rPr lang="cs-CZ" dirty="0"/>
              <a:t>.                        </a:t>
            </a:r>
          </a:p>
          <a:p>
            <a:pPr marL="0" indent="0">
              <a:buNone/>
            </a:pPr>
            <a:r>
              <a:rPr lang="cs-CZ" dirty="0"/>
              <a:t>  - are </a:t>
            </a:r>
            <a:r>
              <a:rPr lang="cs-CZ" dirty="0" err="1"/>
              <a:t>produced</a:t>
            </a:r>
            <a:r>
              <a:rPr lang="cs-CZ" dirty="0"/>
              <a:t> by </a:t>
            </a:r>
            <a:r>
              <a:rPr lang="cs-CZ" dirty="0" err="1"/>
              <a:t>fibroblasts</a:t>
            </a:r>
            <a:r>
              <a:rPr lang="cs-CZ" dirty="0"/>
              <a:t>, </a:t>
            </a:r>
            <a:r>
              <a:rPr lang="cs-CZ" dirty="0" err="1"/>
              <a:t>the</a:t>
            </a:r>
            <a:r>
              <a:rPr lang="cs-CZ" dirty="0"/>
              <a:t> </a:t>
            </a:r>
            <a:r>
              <a:rPr lang="cs-CZ" dirty="0" err="1"/>
              <a:t>reticular</a:t>
            </a:r>
            <a:r>
              <a:rPr lang="cs-CZ" dirty="0"/>
              <a:t> </a:t>
            </a:r>
            <a:r>
              <a:rPr lang="cs-CZ" dirty="0" err="1"/>
              <a:t>fibres</a:t>
            </a:r>
            <a:r>
              <a:rPr lang="cs-CZ" dirty="0"/>
              <a:t> </a:t>
            </a:r>
            <a:r>
              <a:rPr lang="cs-CZ" dirty="0" err="1"/>
              <a:t>that</a:t>
            </a:r>
            <a:r>
              <a:rPr lang="cs-CZ" dirty="0"/>
              <a:t> support</a:t>
            </a:r>
          </a:p>
          <a:p>
            <a:pPr marL="0" indent="0">
              <a:buNone/>
            </a:pPr>
            <a:r>
              <a:rPr lang="cs-CZ" dirty="0"/>
              <a:t>    </a:t>
            </a:r>
            <a:r>
              <a:rPr lang="cs-CZ" dirty="0" err="1"/>
              <a:t>the</a:t>
            </a:r>
            <a:r>
              <a:rPr lang="cs-CZ" dirty="0"/>
              <a:t> stroma </a:t>
            </a:r>
            <a:r>
              <a:rPr lang="cs-CZ" dirty="0" err="1"/>
              <a:t>of</a:t>
            </a:r>
            <a:r>
              <a:rPr lang="cs-CZ" dirty="0"/>
              <a:t> </a:t>
            </a:r>
            <a:r>
              <a:rPr lang="cs-CZ" dirty="0" err="1"/>
              <a:t>hemopoietic</a:t>
            </a:r>
            <a:r>
              <a:rPr lang="cs-CZ" dirty="0"/>
              <a:t> and </a:t>
            </a:r>
            <a:r>
              <a:rPr lang="cs-CZ" dirty="0" err="1"/>
              <a:t>lymphatic</a:t>
            </a:r>
            <a:r>
              <a:rPr lang="cs-CZ" dirty="0"/>
              <a:t> </a:t>
            </a:r>
            <a:r>
              <a:rPr lang="cs-CZ" dirty="0" err="1"/>
              <a:t>tissue</a:t>
            </a:r>
            <a:r>
              <a:rPr lang="cs-CZ" dirty="0"/>
              <a:t> are made </a:t>
            </a:r>
          </a:p>
          <a:p>
            <a:pPr marL="0" indent="0">
              <a:buNone/>
            </a:pPr>
            <a:r>
              <a:rPr lang="cs-CZ" dirty="0"/>
              <a:t>    by </a:t>
            </a:r>
            <a:r>
              <a:rPr lang="cs-CZ" dirty="0" err="1"/>
              <a:t>special</a:t>
            </a:r>
            <a:r>
              <a:rPr lang="cs-CZ" dirty="0"/>
              <a:t> </a:t>
            </a:r>
            <a:r>
              <a:rPr lang="cs-CZ" dirty="0" err="1"/>
              <a:t>cells</a:t>
            </a:r>
            <a:r>
              <a:rPr lang="cs-CZ" dirty="0"/>
              <a:t> </a:t>
            </a:r>
            <a:r>
              <a:rPr lang="cs-CZ" dirty="0" err="1"/>
              <a:t>called</a:t>
            </a:r>
            <a:r>
              <a:rPr lang="cs-CZ" dirty="0"/>
              <a:t> </a:t>
            </a:r>
            <a:r>
              <a:rPr lang="cs-CZ" b="1" dirty="0" err="1"/>
              <a:t>reticular</a:t>
            </a:r>
            <a:r>
              <a:rPr lang="cs-CZ" b="1" dirty="0"/>
              <a:t> </a:t>
            </a:r>
            <a:r>
              <a:rPr lang="cs-CZ" b="1" dirty="0" err="1"/>
              <a:t>cells</a:t>
            </a:r>
            <a:r>
              <a:rPr lang="cs-CZ" dirty="0"/>
              <a:t>. </a:t>
            </a:r>
          </a:p>
        </p:txBody>
      </p:sp>
    </p:spTree>
    <p:extLst>
      <p:ext uri="{BB962C8B-B14F-4D97-AF65-F5344CB8AC3E}">
        <p14:creationId xmlns:p14="http://schemas.microsoft.com/office/powerpoint/2010/main" val="4292737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Connective</a:t>
            </a:r>
            <a:r>
              <a:rPr lang="cs-CZ" dirty="0"/>
              <a:t> </a:t>
            </a:r>
            <a:r>
              <a:rPr lang="cs-CZ" dirty="0" err="1"/>
              <a:t>tissue</a:t>
            </a:r>
            <a:r>
              <a:rPr lang="cs-CZ" dirty="0"/>
              <a:t> - </a:t>
            </a:r>
            <a:r>
              <a:rPr lang="cs-CZ" dirty="0" err="1"/>
              <a:t>fibers</a:t>
            </a:r>
            <a:endParaRPr lang="cs-CZ" dirty="0"/>
          </a:p>
        </p:txBody>
      </p:sp>
      <p:sp>
        <p:nvSpPr>
          <p:cNvPr id="3" name="Zástupný symbol pro obsah 2"/>
          <p:cNvSpPr>
            <a:spLocks noGrp="1"/>
          </p:cNvSpPr>
          <p:nvPr>
            <p:ph idx="1"/>
          </p:nvPr>
        </p:nvSpPr>
        <p:spPr/>
        <p:txBody>
          <a:bodyPr>
            <a:normAutofit fontScale="92500" lnSpcReduction="20000"/>
          </a:bodyPr>
          <a:lstStyle/>
          <a:p>
            <a:r>
              <a:rPr lang="cs-CZ" sz="2400" b="1" u="sng" dirty="0" err="1">
                <a:solidFill>
                  <a:srgbClr val="FF0000"/>
                </a:solidFill>
              </a:rPr>
              <a:t>Elastic</a:t>
            </a:r>
            <a:r>
              <a:rPr lang="cs-CZ" sz="2400" b="1" u="sng" dirty="0">
                <a:solidFill>
                  <a:srgbClr val="FF0000"/>
                </a:solidFill>
              </a:rPr>
              <a:t> </a:t>
            </a:r>
            <a:r>
              <a:rPr lang="cs-CZ" sz="2400" b="1" u="sng" dirty="0" err="1">
                <a:solidFill>
                  <a:srgbClr val="FF0000"/>
                </a:solidFill>
              </a:rPr>
              <a:t>fibres</a:t>
            </a:r>
            <a:r>
              <a:rPr lang="cs-CZ" sz="2400" dirty="0">
                <a:solidFill>
                  <a:srgbClr val="FF0000"/>
                </a:solidFill>
              </a:rPr>
              <a:t>:   </a:t>
            </a:r>
          </a:p>
          <a:p>
            <a:pPr marL="0" indent="0">
              <a:buNone/>
            </a:pPr>
            <a:r>
              <a:rPr lang="cs-CZ" sz="2400" dirty="0">
                <a:solidFill>
                  <a:schemeClr val="accent1"/>
                </a:solidFill>
              </a:rPr>
              <a:t>                                                                                                                                              </a:t>
            </a:r>
            <a:r>
              <a:rPr lang="cs-CZ" sz="2400" dirty="0"/>
              <a:t>-</a:t>
            </a:r>
          </a:p>
          <a:p>
            <a:pPr>
              <a:buFontTx/>
              <a:buChar char="-"/>
            </a:pPr>
            <a:r>
              <a:rPr lang="cs-CZ" sz="2400" dirty="0" err="1"/>
              <a:t>thinner</a:t>
            </a:r>
            <a:r>
              <a:rPr lang="cs-CZ" sz="2400" dirty="0"/>
              <a:t> </a:t>
            </a:r>
            <a:r>
              <a:rPr lang="cs-CZ" sz="2400" dirty="0" err="1"/>
              <a:t>than</a:t>
            </a:r>
            <a:r>
              <a:rPr lang="cs-CZ" sz="2400" dirty="0"/>
              <a:t> </a:t>
            </a:r>
            <a:r>
              <a:rPr lang="cs-CZ" sz="2400" dirty="0" err="1"/>
              <a:t>collagen</a:t>
            </a:r>
            <a:r>
              <a:rPr lang="cs-CZ" sz="2400" dirty="0"/>
              <a:t> </a:t>
            </a:r>
            <a:r>
              <a:rPr lang="cs-CZ" sz="2400" dirty="0" err="1"/>
              <a:t>fibres</a:t>
            </a:r>
            <a:r>
              <a:rPr lang="cs-CZ" sz="2400" dirty="0"/>
              <a:t> and are </a:t>
            </a:r>
            <a:r>
              <a:rPr lang="cs-CZ" sz="2400" dirty="0" err="1"/>
              <a:t>arranged</a:t>
            </a:r>
            <a:r>
              <a:rPr lang="cs-CZ" sz="2400" dirty="0"/>
              <a:t> in a </a:t>
            </a:r>
            <a:r>
              <a:rPr lang="cs-CZ" sz="2400" dirty="0" err="1"/>
              <a:t>branching</a:t>
            </a:r>
            <a:r>
              <a:rPr lang="cs-CZ" sz="2400" dirty="0"/>
              <a:t> </a:t>
            </a:r>
            <a:r>
              <a:rPr lang="cs-CZ" sz="2400" dirty="0" err="1"/>
              <a:t>pattern</a:t>
            </a:r>
            <a:r>
              <a:rPr lang="cs-CZ" sz="2400" dirty="0"/>
              <a:t> to </a:t>
            </a:r>
            <a:r>
              <a:rPr lang="cs-CZ" sz="2400" dirty="0" err="1"/>
              <a:t>form</a:t>
            </a:r>
            <a:r>
              <a:rPr lang="cs-CZ" sz="2400" dirty="0"/>
              <a:t> a </a:t>
            </a:r>
            <a:r>
              <a:rPr lang="cs-CZ" sz="2400" dirty="0" err="1"/>
              <a:t>three</a:t>
            </a:r>
            <a:r>
              <a:rPr lang="cs-CZ" sz="2400" dirty="0"/>
              <a:t>   </a:t>
            </a:r>
            <a:r>
              <a:rPr lang="cs-CZ" sz="2400" dirty="0" err="1"/>
              <a:t>dimensional</a:t>
            </a:r>
            <a:r>
              <a:rPr lang="cs-CZ" sz="2400" dirty="0"/>
              <a:t> network, </a:t>
            </a:r>
            <a:r>
              <a:rPr lang="cs-CZ" sz="2400" dirty="0" err="1"/>
              <a:t>they</a:t>
            </a:r>
            <a:r>
              <a:rPr lang="cs-CZ" sz="2400" dirty="0"/>
              <a:t> </a:t>
            </a:r>
            <a:r>
              <a:rPr lang="cs-CZ" sz="2400" dirty="0" err="1"/>
              <a:t>give</a:t>
            </a:r>
            <a:r>
              <a:rPr lang="cs-CZ" sz="2400" dirty="0"/>
              <a:t> </a:t>
            </a:r>
            <a:r>
              <a:rPr lang="cs-CZ" sz="2400" dirty="0" err="1"/>
              <a:t>tissue</a:t>
            </a:r>
            <a:r>
              <a:rPr lang="cs-CZ" sz="2400" dirty="0"/>
              <a:t> </a:t>
            </a:r>
            <a:r>
              <a:rPr lang="cs-CZ" sz="2400" dirty="0" err="1"/>
              <a:t>the</a:t>
            </a:r>
            <a:r>
              <a:rPr lang="cs-CZ" sz="2400" dirty="0"/>
              <a:t> </a:t>
            </a:r>
            <a:r>
              <a:rPr lang="cs-CZ" sz="2400" dirty="0" err="1"/>
              <a:t>ability</a:t>
            </a:r>
            <a:r>
              <a:rPr lang="cs-CZ" sz="2400" dirty="0"/>
              <a:t> to </a:t>
            </a:r>
            <a:r>
              <a:rPr lang="cs-CZ" sz="2400" dirty="0" err="1"/>
              <a:t>stretch</a:t>
            </a:r>
            <a:r>
              <a:rPr lang="cs-CZ" sz="2400" dirty="0"/>
              <a:t> and </a:t>
            </a:r>
            <a:r>
              <a:rPr lang="cs-CZ" sz="2400" dirty="0" err="1"/>
              <a:t>distension</a:t>
            </a:r>
            <a:r>
              <a:rPr lang="cs-CZ" sz="2400" dirty="0"/>
              <a:t>                                                                </a:t>
            </a:r>
          </a:p>
          <a:p>
            <a:pPr>
              <a:buFontTx/>
              <a:buChar char="-"/>
            </a:pPr>
            <a:r>
              <a:rPr lang="cs-CZ" sz="2400" dirty="0" err="1"/>
              <a:t>composed</a:t>
            </a:r>
            <a:r>
              <a:rPr lang="cs-CZ" sz="2400" dirty="0"/>
              <a:t> </a:t>
            </a:r>
            <a:r>
              <a:rPr lang="cs-CZ" sz="2400" dirty="0" err="1"/>
              <a:t>of</a:t>
            </a:r>
            <a:r>
              <a:rPr lang="cs-CZ" sz="2400" dirty="0"/>
              <a:t> </a:t>
            </a:r>
            <a:r>
              <a:rPr lang="cs-CZ" sz="2400" dirty="0" err="1"/>
              <a:t>two</a:t>
            </a:r>
            <a:r>
              <a:rPr lang="cs-CZ" sz="2400" dirty="0"/>
              <a:t> </a:t>
            </a:r>
            <a:r>
              <a:rPr lang="cs-CZ" sz="2400" dirty="0" err="1"/>
              <a:t>structural</a:t>
            </a:r>
            <a:r>
              <a:rPr lang="cs-CZ" sz="2400" dirty="0"/>
              <a:t> </a:t>
            </a:r>
            <a:r>
              <a:rPr lang="cs-CZ" sz="2400" dirty="0" err="1"/>
              <a:t>components</a:t>
            </a:r>
            <a:r>
              <a:rPr lang="cs-CZ" sz="2400" dirty="0"/>
              <a:t>: </a:t>
            </a:r>
          </a:p>
          <a:p>
            <a:pPr marL="0" indent="0">
              <a:buNone/>
            </a:pPr>
            <a:r>
              <a:rPr lang="cs-CZ" sz="2400" b="1" dirty="0"/>
              <a:t>       protein ELASTIN</a:t>
            </a:r>
            <a:r>
              <a:rPr lang="cs-CZ" sz="2400" dirty="0"/>
              <a:t> and </a:t>
            </a:r>
            <a:r>
              <a:rPr lang="cs-CZ" sz="2400" b="1" dirty="0" err="1"/>
              <a:t>microfibrils</a:t>
            </a:r>
            <a:r>
              <a:rPr lang="cs-CZ" sz="2400" dirty="0"/>
              <a:t> (</a:t>
            </a:r>
            <a:r>
              <a:rPr lang="cs-CZ" sz="2400" dirty="0" err="1"/>
              <a:t>microfibrils</a:t>
            </a:r>
            <a:r>
              <a:rPr lang="cs-CZ" sz="2400" dirty="0"/>
              <a:t> </a:t>
            </a:r>
            <a:r>
              <a:rPr lang="cs-CZ" sz="2400" dirty="0" err="1"/>
              <a:t>consist</a:t>
            </a:r>
            <a:r>
              <a:rPr lang="cs-CZ" sz="2400" dirty="0"/>
              <a:t> </a:t>
            </a:r>
            <a:r>
              <a:rPr lang="cs-CZ" sz="2400" dirty="0" err="1"/>
              <a:t>of</a:t>
            </a:r>
            <a:r>
              <a:rPr lang="cs-CZ" sz="2400" dirty="0"/>
              <a:t> a </a:t>
            </a:r>
            <a:r>
              <a:rPr lang="cs-CZ" sz="2400" dirty="0" err="1"/>
              <a:t>fibrillar</a:t>
            </a:r>
            <a:r>
              <a:rPr lang="cs-CZ" sz="2400" dirty="0"/>
              <a:t> </a:t>
            </a:r>
            <a:r>
              <a:rPr lang="cs-CZ" sz="2400" dirty="0" err="1"/>
              <a:t>glycoprotein</a:t>
            </a:r>
            <a:r>
              <a:rPr lang="cs-CZ" sz="2400" dirty="0"/>
              <a:t>)                                                                                   </a:t>
            </a:r>
          </a:p>
          <a:p>
            <a:pPr marL="0" indent="0">
              <a:buNone/>
            </a:pPr>
            <a:r>
              <a:rPr lang="cs-CZ" sz="2400" dirty="0"/>
              <a:t>   - are </a:t>
            </a:r>
            <a:r>
              <a:rPr lang="cs-CZ" sz="2400" dirty="0" err="1"/>
              <a:t>found</a:t>
            </a:r>
            <a:r>
              <a:rPr lang="cs-CZ" sz="2400" dirty="0"/>
              <a:t> in </a:t>
            </a:r>
            <a:r>
              <a:rPr lang="cs-CZ" sz="2400" dirty="0" err="1"/>
              <a:t>certain</a:t>
            </a:r>
            <a:r>
              <a:rPr lang="cs-CZ" sz="2400" dirty="0"/>
              <a:t> </a:t>
            </a:r>
            <a:r>
              <a:rPr lang="cs-CZ" sz="2400" dirty="0" err="1"/>
              <a:t>ligaments</a:t>
            </a:r>
            <a:r>
              <a:rPr lang="cs-CZ" sz="2400" dirty="0"/>
              <a:t> (</a:t>
            </a:r>
            <a:r>
              <a:rPr lang="cs-CZ" sz="2400" dirty="0" err="1"/>
              <a:t>elastic</a:t>
            </a:r>
            <a:r>
              <a:rPr lang="cs-CZ" sz="2400" dirty="0"/>
              <a:t> </a:t>
            </a:r>
            <a:r>
              <a:rPr lang="cs-CZ" sz="2400" dirty="0" err="1"/>
              <a:t>ligaments</a:t>
            </a:r>
            <a:r>
              <a:rPr lang="cs-CZ" sz="2400" dirty="0"/>
              <a:t>), </a:t>
            </a:r>
            <a:r>
              <a:rPr lang="cs-CZ" sz="2400" dirty="0" err="1"/>
              <a:t>some</a:t>
            </a:r>
            <a:r>
              <a:rPr lang="cs-CZ" sz="2400" dirty="0"/>
              <a:t> </a:t>
            </a:r>
            <a:r>
              <a:rPr lang="cs-CZ" sz="2400" dirty="0" err="1"/>
              <a:t>cartilage</a:t>
            </a:r>
            <a:r>
              <a:rPr lang="cs-CZ" sz="2400" dirty="0"/>
              <a:t>    (</a:t>
            </a:r>
            <a:r>
              <a:rPr lang="cs-CZ" sz="2400" dirty="0" err="1"/>
              <a:t>auricle,epiglottis</a:t>
            </a:r>
            <a:r>
              <a:rPr lang="cs-CZ" sz="2400" dirty="0"/>
              <a:t>) and in </a:t>
            </a:r>
            <a:r>
              <a:rPr lang="cs-CZ" sz="2400" dirty="0" err="1"/>
              <a:t>large</a:t>
            </a:r>
            <a:r>
              <a:rPr lang="cs-CZ" sz="2400" dirty="0"/>
              <a:t> </a:t>
            </a:r>
            <a:r>
              <a:rPr lang="cs-CZ" sz="2400" dirty="0" err="1"/>
              <a:t>arteries</a:t>
            </a:r>
            <a:r>
              <a:rPr lang="cs-CZ" sz="2400" dirty="0"/>
              <a:t> (</a:t>
            </a:r>
            <a:r>
              <a:rPr lang="cs-CZ" sz="2400" dirty="0" err="1"/>
              <a:t>elastic</a:t>
            </a:r>
            <a:r>
              <a:rPr lang="cs-CZ" sz="2400" dirty="0"/>
              <a:t> </a:t>
            </a:r>
            <a:r>
              <a:rPr lang="cs-CZ" sz="2400" dirty="0" err="1"/>
              <a:t>arteries</a:t>
            </a:r>
            <a:r>
              <a:rPr lang="cs-CZ" sz="2400" dirty="0"/>
              <a:t>).                                                                                </a:t>
            </a:r>
          </a:p>
          <a:p>
            <a:pPr marL="0" indent="0">
              <a:buNone/>
            </a:pPr>
            <a:r>
              <a:rPr lang="cs-CZ" sz="2400" dirty="0"/>
              <a:t>    - </a:t>
            </a:r>
            <a:r>
              <a:rPr lang="cs-CZ" sz="2400" dirty="0" err="1"/>
              <a:t>elastic</a:t>
            </a:r>
            <a:r>
              <a:rPr lang="cs-CZ" sz="2400" dirty="0"/>
              <a:t> </a:t>
            </a:r>
            <a:r>
              <a:rPr lang="cs-CZ" sz="2400" dirty="0" err="1"/>
              <a:t>fibres</a:t>
            </a:r>
            <a:r>
              <a:rPr lang="cs-CZ" sz="2400" dirty="0"/>
              <a:t> are </a:t>
            </a:r>
            <a:r>
              <a:rPr lang="cs-CZ" sz="2400" dirty="0" err="1"/>
              <a:t>produced</a:t>
            </a:r>
            <a:r>
              <a:rPr lang="cs-CZ" sz="2400" dirty="0"/>
              <a:t> by </a:t>
            </a:r>
            <a:r>
              <a:rPr lang="cs-CZ" sz="2400" dirty="0" err="1"/>
              <a:t>fibroblasts</a:t>
            </a:r>
            <a:r>
              <a:rPr lang="cs-CZ" sz="2400" dirty="0"/>
              <a:t>(in </a:t>
            </a:r>
            <a:r>
              <a:rPr lang="cs-CZ" sz="2400" dirty="0" err="1"/>
              <a:t>the</a:t>
            </a:r>
            <a:r>
              <a:rPr lang="cs-CZ" sz="2400" dirty="0"/>
              <a:t> case </a:t>
            </a:r>
            <a:r>
              <a:rPr lang="cs-CZ" sz="2400" dirty="0" err="1"/>
              <a:t>of</a:t>
            </a:r>
            <a:r>
              <a:rPr lang="cs-CZ" sz="2400" dirty="0"/>
              <a:t> </a:t>
            </a:r>
            <a:r>
              <a:rPr lang="cs-CZ" sz="2400" dirty="0" err="1"/>
              <a:t>elastic</a:t>
            </a:r>
            <a:r>
              <a:rPr lang="cs-CZ" sz="2400" dirty="0"/>
              <a:t> </a:t>
            </a:r>
            <a:r>
              <a:rPr lang="cs-CZ" sz="2400" dirty="0" err="1"/>
              <a:t>arteries</a:t>
            </a:r>
            <a:r>
              <a:rPr lang="cs-CZ" sz="2400" dirty="0"/>
              <a:t>, </a:t>
            </a:r>
            <a:r>
              <a:rPr lang="cs-CZ" sz="2400" dirty="0" err="1"/>
              <a:t>it</a:t>
            </a:r>
            <a:r>
              <a:rPr lang="cs-CZ" sz="2400" dirty="0"/>
              <a:t> </a:t>
            </a:r>
            <a:r>
              <a:rPr lang="cs-CZ" sz="2400" dirty="0" err="1"/>
              <a:t>is</a:t>
            </a:r>
            <a:r>
              <a:rPr lang="cs-CZ" sz="2400" dirty="0"/>
              <a:t>  </a:t>
            </a:r>
            <a:r>
              <a:rPr lang="cs-CZ" sz="2400" dirty="0" err="1"/>
              <a:t>produced</a:t>
            </a:r>
            <a:r>
              <a:rPr lang="cs-CZ" sz="2400" dirty="0"/>
              <a:t> by </a:t>
            </a:r>
            <a:r>
              <a:rPr lang="cs-CZ" sz="2400" dirty="0" err="1"/>
              <a:t>the</a:t>
            </a:r>
            <a:r>
              <a:rPr lang="cs-CZ" sz="2400" dirty="0"/>
              <a:t> </a:t>
            </a:r>
            <a:r>
              <a:rPr lang="cs-CZ" sz="2400" dirty="0" err="1"/>
              <a:t>smooth</a:t>
            </a:r>
            <a:r>
              <a:rPr lang="cs-CZ" sz="2400" dirty="0"/>
              <a:t> </a:t>
            </a:r>
            <a:r>
              <a:rPr lang="cs-CZ" sz="2400" dirty="0" err="1"/>
              <a:t>muscle</a:t>
            </a:r>
            <a:r>
              <a:rPr lang="cs-CZ" sz="2400" dirty="0"/>
              <a:t> </a:t>
            </a:r>
            <a:r>
              <a:rPr lang="cs-CZ" sz="2400" dirty="0" err="1"/>
              <a:t>cells</a:t>
            </a:r>
            <a:r>
              <a:rPr lang="cs-CZ" sz="2400" dirty="0"/>
              <a:t> </a:t>
            </a:r>
            <a:r>
              <a:rPr lang="cs-CZ" sz="2400" dirty="0" err="1"/>
              <a:t>of</a:t>
            </a:r>
            <a:r>
              <a:rPr lang="cs-CZ" sz="2400" dirty="0"/>
              <a:t> </a:t>
            </a:r>
            <a:r>
              <a:rPr lang="cs-CZ" sz="2400" dirty="0" err="1"/>
              <a:t>the</a:t>
            </a:r>
            <a:r>
              <a:rPr lang="cs-CZ" sz="2400" dirty="0"/>
              <a:t> tunica media)                                        </a:t>
            </a:r>
          </a:p>
          <a:p>
            <a:pPr marL="0" indent="0">
              <a:buNone/>
            </a:pPr>
            <a:r>
              <a:rPr lang="cs-CZ" sz="2400" dirty="0"/>
              <a:t> - </a:t>
            </a:r>
            <a:r>
              <a:rPr lang="cs-CZ" sz="2400" dirty="0" err="1"/>
              <a:t>they</a:t>
            </a:r>
            <a:r>
              <a:rPr lang="cs-CZ" sz="2400" dirty="0"/>
              <a:t> do not </a:t>
            </a:r>
            <a:r>
              <a:rPr lang="cs-CZ" sz="2400" dirty="0" err="1"/>
              <a:t>stain</a:t>
            </a:r>
            <a:r>
              <a:rPr lang="cs-CZ" sz="2400" dirty="0"/>
              <a:t> very </a:t>
            </a:r>
            <a:r>
              <a:rPr lang="cs-CZ" sz="2400" dirty="0" err="1"/>
              <a:t>well</a:t>
            </a:r>
            <a:r>
              <a:rPr lang="cs-CZ" sz="2400" dirty="0"/>
              <a:t> </a:t>
            </a:r>
            <a:r>
              <a:rPr lang="cs-CZ" sz="2400" dirty="0" err="1"/>
              <a:t>with</a:t>
            </a:r>
            <a:r>
              <a:rPr lang="cs-CZ" sz="2400" dirty="0"/>
              <a:t> </a:t>
            </a:r>
            <a:r>
              <a:rPr lang="cs-CZ" sz="2400" dirty="0" err="1"/>
              <a:t>eosin</a:t>
            </a:r>
            <a:r>
              <a:rPr lang="cs-CZ" sz="2400" dirty="0"/>
              <a:t> and in </a:t>
            </a:r>
            <a:r>
              <a:rPr lang="cs-CZ" sz="2400" dirty="0" err="1"/>
              <a:t>routine</a:t>
            </a:r>
            <a:r>
              <a:rPr lang="cs-CZ" sz="2400" dirty="0"/>
              <a:t> </a:t>
            </a:r>
            <a:r>
              <a:rPr lang="cs-CZ" sz="2400" dirty="0" err="1"/>
              <a:t>preparations</a:t>
            </a:r>
            <a:r>
              <a:rPr lang="cs-CZ" sz="2400" dirty="0"/>
              <a:t> </a:t>
            </a:r>
            <a:r>
              <a:rPr lang="cs-CZ" sz="2400" dirty="0" err="1"/>
              <a:t>usually</a:t>
            </a:r>
            <a:r>
              <a:rPr lang="cs-CZ" sz="2400" dirty="0"/>
              <a:t> </a:t>
            </a:r>
            <a:r>
              <a:rPr lang="cs-CZ" sz="2400" dirty="0" err="1"/>
              <a:t>cannot</a:t>
            </a:r>
            <a:r>
              <a:rPr lang="cs-CZ" sz="2400" dirty="0"/>
              <a:t> </a:t>
            </a:r>
            <a:r>
              <a:rPr lang="cs-CZ" sz="2400" dirty="0" err="1"/>
              <a:t>be</a:t>
            </a:r>
            <a:r>
              <a:rPr lang="cs-CZ" sz="2400" dirty="0"/>
              <a:t> </a:t>
            </a:r>
            <a:r>
              <a:rPr lang="cs-CZ" sz="2400" dirty="0" err="1"/>
              <a:t>distinguished</a:t>
            </a:r>
            <a:r>
              <a:rPr lang="cs-CZ" sz="2400" dirty="0"/>
              <a:t> </a:t>
            </a:r>
            <a:r>
              <a:rPr lang="cs-CZ" sz="2400" dirty="0" err="1"/>
              <a:t>from</a:t>
            </a:r>
            <a:r>
              <a:rPr lang="cs-CZ" sz="2400" dirty="0"/>
              <a:t> </a:t>
            </a:r>
            <a:r>
              <a:rPr lang="cs-CZ" sz="2400" dirty="0" err="1"/>
              <a:t>collagen</a:t>
            </a:r>
            <a:r>
              <a:rPr lang="cs-CZ" sz="2400" dirty="0"/>
              <a:t> </a:t>
            </a:r>
            <a:r>
              <a:rPr lang="cs-CZ" sz="2400" dirty="0" err="1"/>
              <a:t>fibres</a:t>
            </a:r>
            <a:r>
              <a:rPr lang="cs-CZ" sz="2400" dirty="0"/>
              <a:t>. </a:t>
            </a:r>
            <a:r>
              <a:rPr lang="cs-CZ" sz="2400" dirty="0" err="1"/>
              <a:t>Elastic</a:t>
            </a:r>
            <a:r>
              <a:rPr lang="cs-CZ" sz="2400" dirty="0"/>
              <a:t> </a:t>
            </a:r>
            <a:r>
              <a:rPr lang="cs-CZ" sz="2400" dirty="0" err="1"/>
              <a:t>fibres</a:t>
            </a:r>
            <a:r>
              <a:rPr lang="cs-CZ" sz="2400" dirty="0"/>
              <a:t> are </a:t>
            </a:r>
            <a:r>
              <a:rPr lang="cs-CZ" sz="2400" dirty="0" err="1"/>
              <a:t>selectively</a:t>
            </a:r>
            <a:r>
              <a:rPr lang="cs-CZ" sz="2400" dirty="0"/>
              <a:t> </a:t>
            </a:r>
            <a:r>
              <a:rPr lang="cs-CZ" sz="2400" dirty="0" err="1"/>
              <a:t>stained</a:t>
            </a:r>
            <a:r>
              <a:rPr lang="cs-CZ" sz="2400" dirty="0"/>
              <a:t> </a:t>
            </a:r>
            <a:r>
              <a:rPr lang="cs-CZ" sz="2400" dirty="0" err="1"/>
              <a:t>with</a:t>
            </a:r>
            <a:r>
              <a:rPr lang="cs-CZ" sz="2400" dirty="0"/>
              <a:t>    </a:t>
            </a:r>
            <a:r>
              <a:rPr lang="cs-CZ" sz="2400" dirty="0" err="1"/>
              <a:t>special</a:t>
            </a:r>
            <a:r>
              <a:rPr lang="cs-CZ" sz="2400" dirty="0"/>
              <a:t> </a:t>
            </a:r>
            <a:r>
              <a:rPr lang="cs-CZ" sz="2400" dirty="0" err="1"/>
              <a:t>dyes</a:t>
            </a:r>
            <a:r>
              <a:rPr lang="cs-CZ" sz="2400" dirty="0"/>
              <a:t> such as </a:t>
            </a:r>
            <a:r>
              <a:rPr lang="cs-CZ" sz="2400" dirty="0" err="1"/>
              <a:t>orcein</a:t>
            </a:r>
            <a:r>
              <a:rPr lang="cs-CZ" sz="2400" dirty="0"/>
              <a:t> and resorcin-fuchsin. </a:t>
            </a:r>
          </a:p>
          <a:p>
            <a:endParaRPr lang="cs-CZ" dirty="0"/>
          </a:p>
        </p:txBody>
      </p:sp>
    </p:spTree>
    <p:extLst>
      <p:ext uri="{BB962C8B-B14F-4D97-AF65-F5344CB8AC3E}">
        <p14:creationId xmlns:p14="http://schemas.microsoft.com/office/powerpoint/2010/main" val="753957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Connective</a:t>
            </a:r>
            <a:r>
              <a:rPr lang="cs-CZ" dirty="0"/>
              <a:t> </a:t>
            </a:r>
            <a:r>
              <a:rPr lang="cs-CZ" dirty="0" err="1"/>
              <a:t>tissue</a:t>
            </a:r>
            <a:r>
              <a:rPr lang="cs-CZ" dirty="0"/>
              <a:t> - </a:t>
            </a:r>
            <a:r>
              <a:rPr lang="cs-CZ" dirty="0" err="1"/>
              <a:t>cells</a:t>
            </a:r>
            <a:endParaRPr lang="cs-CZ" dirty="0"/>
          </a:p>
        </p:txBody>
      </p:sp>
      <p:sp>
        <p:nvSpPr>
          <p:cNvPr id="3" name="Zástupný symbol pro obsah 2"/>
          <p:cNvSpPr>
            <a:spLocks noGrp="1"/>
          </p:cNvSpPr>
          <p:nvPr>
            <p:ph idx="1"/>
          </p:nvPr>
        </p:nvSpPr>
        <p:spPr/>
        <p:txBody>
          <a:bodyPr/>
          <a:lstStyle/>
          <a:p>
            <a:pPr>
              <a:buFontTx/>
              <a:buChar char="-"/>
            </a:pPr>
            <a:r>
              <a:rPr lang="cs-CZ" dirty="0"/>
              <a:t>many </a:t>
            </a:r>
            <a:r>
              <a:rPr lang="cs-CZ" dirty="0" err="1"/>
              <a:t>different</a:t>
            </a:r>
            <a:r>
              <a:rPr lang="cs-CZ" dirty="0"/>
              <a:t> </a:t>
            </a:r>
            <a:r>
              <a:rPr lang="cs-CZ" dirty="0" err="1"/>
              <a:t>kinds</a:t>
            </a:r>
            <a:r>
              <a:rPr lang="cs-CZ" dirty="0"/>
              <a:t> </a:t>
            </a:r>
            <a:r>
              <a:rPr lang="cs-CZ" dirty="0" err="1"/>
              <a:t>of</a:t>
            </a:r>
            <a:r>
              <a:rPr lang="cs-CZ" dirty="0"/>
              <a:t> </a:t>
            </a:r>
            <a:r>
              <a:rPr lang="cs-CZ" dirty="0" err="1"/>
              <a:t>cells</a:t>
            </a:r>
            <a:r>
              <a:rPr lang="cs-CZ" dirty="0"/>
              <a:t> </a:t>
            </a:r>
            <a:r>
              <a:rPr lang="cs-CZ" dirty="0" err="1"/>
              <a:t>can</a:t>
            </a:r>
            <a:r>
              <a:rPr lang="cs-CZ" dirty="0"/>
              <a:t> </a:t>
            </a:r>
            <a:r>
              <a:rPr lang="cs-CZ" dirty="0" err="1"/>
              <a:t>be</a:t>
            </a:r>
            <a:r>
              <a:rPr lang="cs-CZ" dirty="0"/>
              <a:t> </a:t>
            </a:r>
            <a:r>
              <a:rPr lang="cs-CZ" dirty="0" err="1"/>
              <a:t>found</a:t>
            </a:r>
            <a:r>
              <a:rPr lang="cs-CZ" dirty="0"/>
              <a:t> in </a:t>
            </a:r>
            <a:r>
              <a:rPr lang="cs-CZ" dirty="0" err="1"/>
              <a:t>CTs</a:t>
            </a:r>
            <a:r>
              <a:rPr lang="cs-CZ" dirty="0"/>
              <a:t>, </a:t>
            </a:r>
            <a:r>
              <a:rPr lang="cs-CZ" dirty="0" err="1"/>
              <a:t>some</a:t>
            </a:r>
            <a:r>
              <a:rPr lang="cs-CZ" dirty="0"/>
              <a:t> </a:t>
            </a:r>
            <a:r>
              <a:rPr lang="cs-CZ" dirty="0" err="1"/>
              <a:t>of</a:t>
            </a:r>
            <a:r>
              <a:rPr lang="cs-CZ" dirty="0"/>
              <a:t> </a:t>
            </a:r>
            <a:r>
              <a:rPr lang="cs-CZ" dirty="0" err="1"/>
              <a:t>the</a:t>
            </a:r>
            <a:r>
              <a:rPr lang="cs-CZ" dirty="0"/>
              <a:t> </a:t>
            </a:r>
            <a:r>
              <a:rPr lang="cs-CZ" dirty="0" err="1"/>
              <a:t>cells</a:t>
            </a:r>
            <a:r>
              <a:rPr lang="cs-CZ" dirty="0"/>
              <a:t> in </a:t>
            </a:r>
            <a:r>
              <a:rPr lang="cs-CZ" dirty="0" err="1"/>
              <a:t>CTs</a:t>
            </a:r>
            <a:r>
              <a:rPr lang="cs-CZ" dirty="0"/>
              <a:t> are </a:t>
            </a:r>
            <a:r>
              <a:rPr lang="cs-CZ" b="1" dirty="0" err="1"/>
              <a:t>fixed</a:t>
            </a:r>
            <a:r>
              <a:rPr lang="cs-CZ" dirty="0"/>
              <a:t> - </a:t>
            </a:r>
            <a:r>
              <a:rPr lang="cs-CZ" dirty="0" err="1"/>
              <a:t>they</a:t>
            </a:r>
            <a:r>
              <a:rPr lang="cs-CZ" dirty="0"/>
              <a:t> are permanent </a:t>
            </a:r>
            <a:r>
              <a:rPr lang="cs-CZ" dirty="0" err="1"/>
              <a:t>residents</a:t>
            </a:r>
            <a:r>
              <a:rPr lang="cs-CZ" dirty="0"/>
              <a:t> in </a:t>
            </a:r>
            <a:r>
              <a:rPr lang="cs-CZ" dirty="0" err="1"/>
              <a:t>the</a:t>
            </a:r>
            <a:r>
              <a:rPr lang="cs-CZ" dirty="0"/>
              <a:t> CT</a:t>
            </a:r>
          </a:p>
          <a:p>
            <a:pPr marL="0" indent="0">
              <a:buNone/>
            </a:pPr>
            <a:r>
              <a:rPr lang="cs-CZ" dirty="0"/>
              <a:t>   </a:t>
            </a:r>
            <a:r>
              <a:rPr lang="cs-CZ" dirty="0" err="1"/>
              <a:t>other</a:t>
            </a:r>
            <a:r>
              <a:rPr lang="cs-CZ" dirty="0"/>
              <a:t> </a:t>
            </a:r>
            <a:r>
              <a:rPr lang="cs-CZ" dirty="0" err="1"/>
              <a:t>cells</a:t>
            </a:r>
            <a:r>
              <a:rPr lang="cs-CZ" dirty="0"/>
              <a:t> are </a:t>
            </a:r>
            <a:r>
              <a:rPr lang="cs-CZ" b="1" dirty="0" err="1"/>
              <a:t>wandering</a:t>
            </a:r>
            <a:r>
              <a:rPr lang="cs-CZ" b="1" dirty="0"/>
              <a:t> (free)</a:t>
            </a:r>
            <a:r>
              <a:rPr lang="cs-CZ" dirty="0"/>
              <a:t> - </a:t>
            </a:r>
            <a:r>
              <a:rPr lang="cs-CZ" dirty="0" err="1"/>
              <a:t>they</a:t>
            </a:r>
            <a:r>
              <a:rPr lang="cs-CZ" dirty="0"/>
              <a:t> are </a:t>
            </a:r>
            <a:r>
              <a:rPr lang="cs-CZ" dirty="0" err="1"/>
              <a:t>transient</a:t>
            </a:r>
            <a:r>
              <a:rPr lang="cs-CZ" dirty="0"/>
              <a:t> </a:t>
            </a:r>
            <a:r>
              <a:rPr lang="cs-CZ" dirty="0" err="1"/>
              <a:t>migrants</a:t>
            </a:r>
            <a:r>
              <a:rPr lang="cs-CZ" dirty="0"/>
              <a:t> </a:t>
            </a:r>
            <a:r>
              <a:rPr lang="cs-CZ" dirty="0" err="1"/>
              <a:t>who</a:t>
            </a:r>
            <a:r>
              <a:rPr lang="cs-CZ" dirty="0"/>
              <a:t>          enter </a:t>
            </a:r>
            <a:r>
              <a:rPr lang="cs-CZ" dirty="0" err="1"/>
              <a:t>the</a:t>
            </a:r>
            <a:r>
              <a:rPr lang="cs-CZ" dirty="0"/>
              <a:t> CT </a:t>
            </a:r>
            <a:r>
              <a:rPr lang="cs-CZ" dirty="0" err="1"/>
              <a:t>from</a:t>
            </a:r>
            <a:r>
              <a:rPr lang="cs-CZ" dirty="0"/>
              <a:t> </a:t>
            </a:r>
            <a:r>
              <a:rPr lang="cs-CZ" dirty="0" err="1"/>
              <a:t>the</a:t>
            </a:r>
            <a:r>
              <a:rPr lang="cs-CZ" dirty="0"/>
              <a:t> </a:t>
            </a:r>
            <a:r>
              <a:rPr lang="cs-CZ" dirty="0" err="1"/>
              <a:t>blood</a:t>
            </a:r>
            <a:r>
              <a:rPr lang="cs-CZ" dirty="0"/>
              <a:t> in response to </a:t>
            </a:r>
            <a:r>
              <a:rPr lang="cs-CZ" dirty="0" err="1"/>
              <a:t>specific</a:t>
            </a:r>
            <a:r>
              <a:rPr lang="cs-CZ" dirty="0"/>
              <a:t> </a:t>
            </a:r>
            <a:r>
              <a:rPr lang="cs-CZ" dirty="0" err="1"/>
              <a:t>stimuli</a:t>
            </a:r>
            <a:r>
              <a:rPr lang="cs-CZ" dirty="0"/>
              <a:t>. </a:t>
            </a:r>
          </a:p>
          <a:p>
            <a:pPr marL="0" indent="0">
              <a:buNone/>
            </a:pPr>
            <a:r>
              <a:rPr lang="cs-CZ" b="1" dirty="0"/>
              <a:t> </a:t>
            </a:r>
            <a:endParaRPr lang="cs-CZ" dirty="0"/>
          </a:p>
          <a:p>
            <a:endParaRPr lang="cs-CZ" dirty="0"/>
          </a:p>
        </p:txBody>
      </p:sp>
    </p:spTree>
    <p:extLst>
      <p:ext uri="{BB962C8B-B14F-4D97-AF65-F5344CB8AC3E}">
        <p14:creationId xmlns:p14="http://schemas.microsoft.com/office/powerpoint/2010/main" val="3760742428"/>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TotalTime>
  <Words>2829</Words>
  <Application>Microsoft Office PowerPoint</Application>
  <PresentationFormat>Širokoúhlá obrazovka</PresentationFormat>
  <Paragraphs>309</Paragraphs>
  <Slides>51</Slides>
  <Notes>10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51</vt:i4>
      </vt:variant>
    </vt:vector>
  </HeadingPairs>
  <TitlesOfParts>
    <vt:vector size="58" baseType="lpstr">
      <vt:lpstr>Arial</vt:lpstr>
      <vt:lpstr>Calibri</vt:lpstr>
      <vt:lpstr>Calibri Light</vt:lpstr>
      <vt:lpstr>Times</vt:lpstr>
      <vt:lpstr>Times New Roman</vt:lpstr>
      <vt:lpstr>Wingdings 3</vt:lpstr>
      <vt:lpstr>Motiv Office</vt:lpstr>
      <vt:lpstr>Connective tissue proper  Cartilage  </vt:lpstr>
      <vt:lpstr>Connective tissue</vt:lpstr>
      <vt:lpstr>Connective tissue</vt:lpstr>
      <vt:lpstr>Connective tissue</vt:lpstr>
      <vt:lpstr>Connective tissue </vt:lpstr>
      <vt:lpstr>Connective tissue - fibers</vt:lpstr>
      <vt:lpstr>Connective tissue - fibers</vt:lpstr>
      <vt:lpstr>Connective tissue - fibers</vt:lpstr>
      <vt:lpstr>Connective tissue - cells</vt:lpstr>
      <vt:lpstr>Prezentace aplikace PowerPoint</vt:lpstr>
      <vt:lpstr>Prezentace aplikace PowerPoint</vt:lpstr>
      <vt:lpstr>Prezentace aplikace PowerPoint</vt:lpstr>
      <vt:lpstr>Fibroblast + collagen fibrils</vt:lpstr>
      <vt:lpstr>Prezentace aplikace PowerPoint</vt:lpstr>
      <vt:lpstr>Pigment cells </vt:lpstr>
      <vt:lpstr>Plasma cell</vt:lpstr>
      <vt:lpstr>Mast cell</vt:lpstr>
      <vt:lpstr>Connective tissue proper</vt:lpstr>
      <vt:lpstr>Connective tissue proper</vt:lpstr>
      <vt:lpstr>Loose connective tissue - Esophagus </vt:lpstr>
      <vt:lpstr>Prezentace aplikace PowerPoint</vt:lpstr>
      <vt:lpstr>Connective tissue proper</vt:lpstr>
      <vt:lpstr>Dense connective tissue regularly arranged - Tendon</vt:lpstr>
      <vt:lpstr>Connective tissue proper</vt:lpstr>
      <vt:lpstr>Dense connective tissue irregularly arranged - Sclera</vt:lpstr>
      <vt:lpstr>Connective tissue proper</vt:lpstr>
      <vt:lpstr>Elastic membranes - Aorta</vt:lpstr>
      <vt:lpstr>Connective tissue proper</vt:lpstr>
      <vt:lpstr>Reticular tissue – Lien (impregnation)</vt:lpstr>
      <vt:lpstr>Prezentace aplikace PowerPoint</vt:lpstr>
      <vt:lpstr>Connective tissue proper</vt:lpstr>
      <vt:lpstr>Adipocytes</vt:lpstr>
      <vt:lpstr>Connective tissue proper</vt:lpstr>
      <vt:lpstr>Wharton´s jelly – Funiculus umbilicalis </vt:lpstr>
      <vt:lpstr>Connective tissue proper</vt:lpstr>
      <vt:lpstr>Cartilage </vt:lpstr>
      <vt:lpstr>Cartilage </vt:lpstr>
      <vt:lpstr>Prezentace aplikace PowerPoint</vt:lpstr>
      <vt:lpstr>Cartilage </vt:lpstr>
      <vt:lpstr>Cartilage - types</vt:lpstr>
      <vt:lpstr>Hyaline  cartilage - trachea (HE)</vt:lpstr>
      <vt:lpstr>Cartilage - types</vt:lpstr>
      <vt:lpstr>Elastic cartilage – auricula (HE)</vt:lpstr>
      <vt:lpstr>Prezentace aplikace PowerPoint</vt:lpstr>
      <vt:lpstr>Cartilage - types</vt:lpstr>
      <vt:lpstr>Fibrocartilage – intervertebral disc (HE)</vt:lpstr>
      <vt:lpstr>Prezentace aplikace PowerPoint</vt:lpstr>
      <vt:lpstr>Light microscope</vt:lpstr>
      <vt:lpstr>Prezentace aplikace PowerPoint</vt:lpstr>
      <vt:lpstr>Prezentace aplikace PowerPoint</vt:lpstr>
      <vt:lpstr>Prezentace aplikace PowerPoint</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Connective tissue proper  Cartilage</dc:title>
  <dc:creator>Ivana Baltasová</dc:creator>
  <cp:lastModifiedBy>M B</cp:lastModifiedBy>
  <cp:revision>29</cp:revision>
  <dcterms:created xsi:type="dcterms:W3CDTF">2018-03-12T07:55:12Z</dcterms:created>
  <dcterms:modified xsi:type="dcterms:W3CDTF">2019-03-16T15:03:29Z</dcterms:modified>
</cp:coreProperties>
</file>