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8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2" r:id="rId16"/>
    <p:sldId id="273" r:id="rId17"/>
    <p:sldId id="274" r:id="rId18"/>
    <p:sldId id="309" r:id="rId19"/>
    <p:sldId id="303" r:id="rId20"/>
    <p:sldId id="277" r:id="rId21"/>
    <p:sldId id="275" r:id="rId22"/>
    <p:sldId id="307" r:id="rId23"/>
    <p:sldId id="276" r:id="rId24"/>
    <p:sldId id="310" r:id="rId25"/>
    <p:sldId id="278" r:id="rId26"/>
    <p:sldId id="308" r:id="rId27"/>
    <p:sldId id="270" r:id="rId28"/>
    <p:sldId id="280" r:id="rId29"/>
    <p:sldId id="281" r:id="rId30"/>
    <p:sldId id="305" r:id="rId31"/>
    <p:sldId id="271" r:id="rId32"/>
    <p:sldId id="304" r:id="rId33"/>
    <p:sldId id="306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2740B-FAC5-40FF-86D9-6C00A574731E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51E1F-DA1E-44A5-ABB8-C53368BA6D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4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Nisslova substance – Purkyňovy buňky mozečku</a:t>
            </a:r>
            <a:endParaRPr lang="en-US" altLang="cs-CZ" smtClean="0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A2CBBE-CEA6-473A-ABF4-1C1ED0DBD55A}" type="slidenum">
              <a:rPr lang="en-US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95872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Kořenové buňky předního míšního rohu psa</a:t>
            </a:r>
            <a:endParaRPr lang="en-US" altLang="cs-CZ" smtClean="0"/>
          </a:p>
        </p:txBody>
      </p:sp>
      <p:sp>
        <p:nvSpPr>
          <p:cNvPr id="122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B61B74-50D1-425C-A76D-BEEA5097B041}" type="slidenum">
              <a:rPr lang="en-US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56766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704F4D-77EF-4235-A41D-493AA2CE4406}" type="slidenum">
              <a:rPr lang="en-US" altLang="cs-CZ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7102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17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32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2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46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85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89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70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18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82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95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29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42ECD-E113-48AC-9C5C-D749D0FC0D27}" type="datetimeFigureOut">
              <a:rPr lang="cs-CZ" smtClean="0"/>
              <a:t>17.4.2018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4520D-739B-4CD7-AEAA-DDCF01BB31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77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5712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Dendrites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u="sng" cap="all" dirty="0" err="1"/>
              <a:t>Dendrites</a:t>
            </a:r>
            <a:r>
              <a:rPr lang="cs-CZ" dirty="0"/>
              <a:t> – input </a:t>
            </a:r>
            <a:r>
              <a:rPr lang="cs-CZ" dirty="0" err="1"/>
              <a:t>structure</a:t>
            </a:r>
            <a:r>
              <a:rPr lang="cs-CZ" dirty="0"/>
              <a:t> – </a:t>
            </a:r>
            <a:r>
              <a:rPr lang="cs-CZ" dirty="0" err="1"/>
              <a:t>receive</a:t>
            </a:r>
            <a:r>
              <a:rPr lang="cs-CZ" dirty="0"/>
              <a:t>  </a:t>
            </a:r>
            <a:r>
              <a:rPr lang="cs-CZ" dirty="0" err="1"/>
              <a:t>signals</a:t>
            </a:r>
            <a:r>
              <a:rPr lang="cs-CZ" dirty="0"/>
              <a:t>;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dendrites</a:t>
            </a:r>
            <a:r>
              <a:rPr lang="cs-CZ" dirty="0"/>
              <a:t>:  </a:t>
            </a:r>
            <a:r>
              <a:rPr lang="cs-CZ" dirty="0" err="1"/>
              <a:t>one</a:t>
            </a:r>
            <a:r>
              <a:rPr lang="cs-CZ" dirty="0"/>
              <a:t> –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hundreds</a:t>
            </a:r>
            <a:endParaRPr lang="cs-CZ" dirty="0"/>
          </a:p>
          <a:p>
            <a:pPr lvl="0"/>
            <a:r>
              <a:rPr lang="cs-CZ" dirty="0" err="1"/>
              <a:t>short</a:t>
            </a:r>
            <a:r>
              <a:rPr lang="cs-CZ" dirty="0"/>
              <a:t>, </a:t>
            </a:r>
            <a:r>
              <a:rPr lang="cs-CZ" dirty="0" err="1"/>
              <a:t>branched</a:t>
            </a:r>
            <a:r>
              <a:rPr lang="cs-CZ" dirty="0"/>
              <a:t> </a:t>
            </a:r>
            <a:r>
              <a:rPr lang="cs-CZ" dirty="0" err="1"/>
              <a:t>processes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 to </a:t>
            </a:r>
            <a:r>
              <a:rPr lang="cs-CZ" dirty="0" err="1"/>
              <a:t>perikarion</a:t>
            </a:r>
            <a:r>
              <a:rPr lang="cs-CZ" dirty="0"/>
              <a:t> (</a:t>
            </a:r>
            <a:r>
              <a:rPr lang="cs-CZ" dirty="0" err="1"/>
              <a:t>cytoplasm</a:t>
            </a:r>
            <a:r>
              <a:rPr lang="cs-CZ" dirty="0"/>
              <a:t> + </a:t>
            </a:r>
            <a:r>
              <a:rPr lang="cs-CZ" dirty="0" err="1"/>
              <a:t>organelles</a:t>
            </a:r>
            <a:r>
              <a:rPr lang="cs-CZ" dirty="0"/>
              <a:t> + </a:t>
            </a:r>
            <a:r>
              <a:rPr lang="cs-CZ" dirty="0" err="1"/>
              <a:t>neurofibrils</a:t>
            </a:r>
            <a:r>
              <a:rPr lang="cs-CZ" dirty="0"/>
              <a:t>)</a:t>
            </a:r>
          </a:p>
          <a:p>
            <a:pPr lvl="0"/>
            <a:r>
              <a:rPr lang="cs-CZ" dirty="0"/>
              <a:t>incoming </a:t>
            </a:r>
            <a:r>
              <a:rPr lang="cs-CZ" dirty="0" err="1"/>
              <a:t>signals</a:t>
            </a:r>
            <a:r>
              <a:rPr lang="cs-CZ" dirty="0"/>
              <a:t> </a:t>
            </a:r>
            <a:r>
              <a:rPr lang="cs-CZ" dirty="0" err="1"/>
              <a:t>summate</a:t>
            </a:r>
            <a:r>
              <a:rPr lang="cs-CZ" dirty="0"/>
              <a:t> to </a:t>
            </a:r>
            <a:r>
              <a:rPr lang="cs-CZ" dirty="0" err="1"/>
              <a:t>initiate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branched</a:t>
            </a:r>
            <a:r>
              <a:rPr lang="cs-CZ" dirty="0"/>
              <a:t> </a:t>
            </a:r>
            <a:r>
              <a:rPr lang="cs-CZ" dirty="0" err="1"/>
              <a:t>tree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 descr="Výsledek obrázku pro neurons dendrit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808" y="2059459"/>
            <a:ext cx="3072384" cy="36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5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946" y="18924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Classification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of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neurons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according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to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number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of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processes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 (</a:t>
            </a:r>
            <a:r>
              <a:rPr lang="cs-CZ" sz="2400" u="sng" dirty="0" err="1" smtClean="0">
                <a:effectLst/>
                <a:ea typeface="Times New Roman" panose="02020603050405020304" pitchFamily="18" charset="0"/>
              </a:rPr>
              <a:t>dendrites</a:t>
            </a:r>
            <a:r>
              <a:rPr lang="cs-CZ" sz="2400" u="sng" dirty="0" smtClean="0">
                <a:effectLst/>
                <a:ea typeface="Times New Roman" panose="02020603050405020304" pitchFamily="18" charset="0"/>
              </a:rPr>
              <a:t>)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+mj-lt"/>
              <a:buAutoNum type="arabicPeriod"/>
              <a:tabLst>
                <a:tab pos="914400" algn="l"/>
              </a:tabLst>
            </a:pPr>
            <a:r>
              <a:rPr lang="cs-CZ" sz="2400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Multipolar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neuron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–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several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dendrites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extend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from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body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found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in brain &amp;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spinal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cord</a:t>
            </a:r>
            <a:endParaRPr lang="cs-CZ" sz="2400" dirty="0" smtClean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  <a:tabLst>
                <a:tab pos="914400" algn="l"/>
              </a:tabLst>
            </a:pPr>
            <a:r>
              <a:rPr lang="cs-CZ" sz="2400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Bipolar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neuron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–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one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dendrite and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one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axon (in retina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of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eye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+mj-lt"/>
              <a:buAutoNum type="arabicPeriod"/>
              <a:tabLst>
                <a:tab pos="914400" algn="l"/>
              </a:tabLst>
            </a:pPr>
            <a:r>
              <a:rPr lang="cs-CZ" sz="2400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Unipolar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neuron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–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one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process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only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, link to axon (sensory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neurons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) </a:t>
            </a:r>
          </a:p>
          <a:p>
            <a:pPr marL="742950" lvl="1" indent="-285750">
              <a:buFont typeface="+mj-lt"/>
              <a:buAutoNum type="arabicPeriod"/>
              <a:tabLst>
                <a:tab pos="914400" algn="l"/>
              </a:tabLst>
            </a:pPr>
            <a:r>
              <a:rPr lang="cs-CZ" sz="2400" dirty="0" err="1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Pseudounipolar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neuron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–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one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short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process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divides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later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into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dendrite and axon (</a:t>
            </a:r>
            <a:r>
              <a:rPr lang="cs-CZ" sz="2400" dirty="0" err="1" smtClean="0">
                <a:effectLst/>
                <a:ea typeface="Times New Roman" panose="02020603050405020304" pitchFamily="18" charset="0"/>
              </a:rPr>
              <a:t>spinal</a:t>
            </a:r>
            <a:r>
              <a:rPr lang="cs-CZ" sz="2400" dirty="0" smtClean="0">
                <a:effectLst/>
                <a:ea typeface="Times New Roman" panose="02020603050405020304" pitchFamily="18" charset="0"/>
              </a:rPr>
              <a:t> ganglia)</a:t>
            </a:r>
            <a:endParaRPr lang="cs-CZ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098" name="Picture 2" descr="fig16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9" y="4713558"/>
            <a:ext cx="5058562" cy="21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ypyneuronu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543413" y="250891"/>
            <a:ext cx="5237933" cy="4933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83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4" name="Picture 8" descr="image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789364"/>
            <a:ext cx="4716462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3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0"/>
            <a:ext cx="4716462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ORG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278313" cy="364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5211763" y="3155950"/>
            <a:ext cx="30168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6003925" y="3155950"/>
            <a:ext cx="30168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6024563" y="3860800"/>
            <a:ext cx="30168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1524001" y="3860801"/>
            <a:ext cx="4284663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1, 2 </a:t>
            </a:r>
            <a:r>
              <a:rPr lang="cs-CZ" altLang="cs-CZ" dirty="0">
                <a:solidFill>
                  <a:srgbClr val="000000"/>
                </a:solidFill>
              </a:rPr>
              <a:t>– </a:t>
            </a:r>
            <a:r>
              <a:rPr lang="cs-CZ" altLang="cs-CZ" dirty="0" err="1" smtClean="0">
                <a:solidFill>
                  <a:srgbClr val="000000"/>
                </a:solidFill>
              </a:rPr>
              <a:t>multipolar</a:t>
            </a:r>
            <a:r>
              <a:rPr lang="cs-CZ" altLang="cs-CZ" dirty="0" smtClean="0">
                <a:solidFill>
                  <a:srgbClr val="000000"/>
                </a:solidFill>
              </a:rPr>
              <a:t>. </a:t>
            </a:r>
            <a:r>
              <a:rPr lang="cs-CZ" altLang="cs-CZ" dirty="0" err="1" smtClean="0">
                <a:solidFill>
                  <a:srgbClr val="000000"/>
                </a:solidFill>
              </a:rPr>
              <a:t>neurons</a:t>
            </a:r>
            <a:r>
              <a:rPr lang="cs-CZ" altLang="cs-CZ" dirty="0" smtClean="0">
                <a:solidFill>
                  <a:srgbClr val="000000"/>
                </a:solidFill>
              </a:rPr>
              <a:t>: </a:t>
            </a:r>
            <a:r>
              <a:rPr lang="cs-CZ" altLang="cs-CZ" dirty="0" err="1" smtClean="0">
                <a:solidFill>
                  <a:srgbClr val="990099"/>
                </a:solidFill>
              </a:rPr>
              <a:t>Nissl</a:t>
            </a:r>
            <a:r>
              <a:rPr lang="cs-CZ" altLang="cs-CZ" dirty="0" smtClean="0">
                <a:solidFill>
                  <a:srgbClr val="990099"/>
                </a:solidFill>
              </a:rPr>
              <a:t> </a:t>
            </a:r>
            <a:r>
              <a:rPr lang="cs-CZ" altLang="cs-CZ" dirty="0" err="1" smtClean="0">
                <a:solidFill>
                  <a:srgbClr val="990099"/>
                </a:solidFill>
              </a:rPr>
              <a:t>bodies</a:t>
            </a:r>
            <a:endParaRPr lang="cs-CZ" altLang="cs-CZ" dirty="0">
              <a:solidFill>
                <a:srgbClr val="990099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b="1" dirty="0">
                <a:solidFill>
                  <a:srgbClr val="000000"/>
                </a:solidFill>
              </a:rPr>
              <a:t>3 </a:t>
            </a:r>
            <a:r>
              <a:rPr lang="cs-CZ" altLang="cs-CZ" dirty="0">
                <a:solidFill>
                  <a:srgbClr val="000000"/>
                </a:solidFill>
              </a:rPr>
              <a:t>– </a:t>
            </a:r>
            <a:r>
              <a:rPr lang="cs-CZ" altLang="cs-CZ" dirty="0" err="1" smtClean="0">
                <a:solidFill>
                  <a:srgbClr val="000000"/>
                </a:solidFill>
              </a:rPr>
              <a:t>pseudounipolar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neurons:</a:t>
            </a:r>
            <a:r>
              <a:rPr lang="cs-CZ" altLang="cs-CZ" dirty="0" err="1" smtClean="0">
                <a:solidFill>
                  <a:srgbClr val="CC6600"/>
                </a:solidFill>
              </a:rPr>
              <a:t>lipofuscin</a:t>
            </a:r>
            <a:endParaRPr lang="cs-CZ" altLang="cs-CZ" dirty="0">
              <a:solidFill>
                <a:srgbClr val="CC6600"/>
              </a:solidFill>
            </a:endParaRPr>
          </a:p>
          <a:p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45075" name="Oval 19"/>
          <p:cNvSpPr>
            <a:spLocks noChangeArrowheads="1"/>
          </p:cNvSpPr>
          <p:nvPr/>
        </p:nvSpPr>
        <p:spPr bwMode="auto">
          <a:xfrm>
            <a:off x="9264650" y="4221164"/>
            <a:ext cx="719138" cy="503237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76" name="Freeform 20"/>
          <p:cNvSpPr>
            <a:spLocks/>
          </p:cNvSpPr>
          <p:nvPr/>
        </p:nvSpPr>
        <p:spPr bwMode="auto">
          <a:xfrm>
            <a:off x="8153400" y="3994151"/>
            <a:ext cx="1504950" cy="214313"/>
          </a:xfrm>
          <a:custGeom>
            <a:avLst/>
            <a:gdLst>
              <a:gd name="T0" fmla="*/ 940 w 948"/>
              <a:gd name="T1" fmla="*/ 135 h 135"/>
              <a:gd name="T2" fmla="*/ 932 w 948"/>
              <a:gd name="T3" fmla="*/ 17 h 135"/>
              <a:gd name="T4" fmla="*/ 881 w 948"/>
              <a:gd name="T5" fmla="*/ 0 h 135"/>
              <a:gd name="T6" fmla="*/ 280 w 948"/>
              <a:gd name="T7" fmla="*/ 17 h 135"/>
              <a:gd name="T8" fmla="*/ 203 w 948"/>
              <a:gd name="T9" fmla="*/ 42 h 135"/>
              <a:gd name="T10" fmla="*/ 0 w 948"/>
              <a:gd name="T11" fmla="*/ 4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48" h="135">
                <a:moveTo>
                  <a:pt x="940" y="135"/>
                </a:moveTo>
                <a:cubicBezTo>
                  <a:pt x="937" y="96"/>
                  <a:pt x="948" y="53"/>
                  <a:pt x="932" y="17"/>
                </a:cubicBezTo>
                <a:cubicBezTo>
                  <a:pt x="925" y="1"/>
                  <a:pt x="881" y="0"/>
                  <a:pt x="881" y="0"/>
                </a:cubicBezTo>
                <a:cubicBezTo>
                  <a:pt x="784" y="2"/>
                  <a:pt x="437" y="4"/>
                  <a:pt x="280" y="17"/>
                </a:cubicBezTo>
                <a:cubicBezTo>
                  <a:pt x="254" y="19"/>
                  <a:pt x="229" y="41"/>
                  <a:pt x="203" y="42"/>
                </a:cubicBezTo>
                <a:cubicBezTo>
                  <a:pt x="135" y="44"/>
                  <a:pt x="68" y="42"/>
                  <a:pt x="0" y="42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7" name="Freeform 21"/>
          <p:cNvSpPr>
            <a:spLocks/>
          </p:cNvSpPr>
          <p:nvPr/>
        </p:nvSpPr>
        <p:spPr bwMode="auto">
          <a:xfrm>
            <a:off x="9632950" y="3967164"/>
            <a:ext cx="954088" cy="53975"/>
          </a:xfrm>
          <a:custGeom>
            <a:avLst/>
            <a:gdLst>
              <a:gd name="T0" fmla="*/ 0 w 601"/>
              <a:gd name="T1" fmla="*/ 34 h 34"/>
              <a:gd name="T2" fmla="*/ 76 w 601"/>
              <a:gd name="T3" fmla="*/ 0 h 34"/>
              <a:gd name="T4" fmla="*/ 601 w 601"/>
              <a:gd name="T5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1" h="34">
                <a:moveTo>
                  <a:pt x="0" y="34"/>
                </a:moveTo>
                <a:cubicBezTo>
                  <a:pt x="28" y="24"/>
                  <a:pt x="51" y="17"/>
                  <a:pt x="76" y="0"/>
                </a:cubicBezTo>
                <a:cubicBezTo>
                  <a:pt x="275" y="7"/>
                  <a:pt x="402" y="25"/>
                  <a:pt x="601" y="25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8" name="Freeform 22"/>
          <p:cNvSpPr>
            <a:spLocks/>
          </p:cNvSpPr>
          <p:nvPr/>
        </p:nvSpPr>
        <p:spPr bwMode="auto">
          <a:xfrm>
            <a:off x="3849688" y="1398589"/>
            <a:ext cx="323850" cy="174625"/>
          </a:xfrm>
          <a:custGeom>
            <a:avLst/>
            <a:gdLst>
              <a:gd name="T0" fmla="*/ 0 w 204"/>
              <a:gd name="T1" fmla="*/ 102 h 110"/>
              <a:gd name="T2" fmla="*/ 119 w 204"/>
              <a:gd name="T3" fmla="*/ 85 h 110"/>
              <a:gd name="T4" fmla="*/ 136 w 204"/>
              <a:gd name="T5" fmla="*/ 59 h 110"/>
              <a:gd name="T6" fmla="*/ 161 w 204"/>
              <a:gd name="T7" fmla="*/ 42 h 110"/>
              <a:gd name="T8" fmla="*/ 178 w 204"/>
              <a:gd name="T9" fmla="*/ 17 h 110"/>
              <a:gd name="T10" fmla="*/ 204 w 204"/>
              <a:gd name="T11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4" h="110">
                <a:moveTo>
                  <a:pt x="0" y="102"/>
                </a:moveTo>
                <a:cubicBezTo>
                  <a:pt x="40" y="98"/>
                  <a:pt x="88" y="110"/>
                  <a:pt x="119" y="85"/>
                </a:cubicBezTo>
                <a:cubicBezTo>
                  <a:pt x="127" y="78"/>
                  <a:pt x="129" y="66"/>
                  <a:pt x="136" y="59"/>
                </a:cubicBezTo>
                <a:cubicBezTo>
                  <a:pt x="143" y="52"/>
                  <a:pt x="153" y="48"/>
                  <a:pt x="161" y="42"/>
                </a:cubicBezTo>
                <a:cubicBezTo>
                  <a:pt x="167" y="34"/>
                  <a:pt x="171" y="24"/>
                  <a:pt x="178" y="17"/>
                </a:cubicBezTo>
                <a:cubicBezTo>
                  <a:pt x="185" y="10"/>
                  <a:pt x="204" y="0"/>
                  <a:pt x="204" y="0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9" name="Freeform 23"/>
          <p:cNvSpPr>
            <a:spLocks/>
          </p:cNvSpPr>
          <p:nvPr/>
        </p:nvSpPr>
        <p:spPr bwMode="auto">
          <a:xfrm>
            <a:off x="4306889" y="1492250"/>
            <a:ext cx="269875" cy="592138"/>
          </a:xfrm>
          <a:custGeom>
            <a:avLst/>
            <a:gdLst>
              <a:gd name="T0" fmla="*/ 0 w 170"/>
              <a:gd name="T1" fmla="*/ 0 h 373"/>
              <a:gd name="T2" fmla="*/ 51 w 170"/>
              <a:gd name="T3" fmla="*/ 263 h 373"/>
              <a:gd name="T4" fmla="*/ 68 w 170"/>
              <a:gd name="T5" fmla="*/ 314 h 373"/>
              <a:gd name="T6" fmla="*/ 144 w 170"/>
              <a:gd name="T7" fmla="*/ 356 h 373"/>
              <a:gd name="T8" fmla="*/ 170 w 170"/>
              <a:gd name="T9" fmla="*/ 37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373">
                <a:moveTo>
                  <a:pt x="0" y="0"/>
                </a:moveTo>
                <a:cubicBezTo>
                  <a:pt x="7" y="122"/>
                  <a:pt x="3" y="169"/>
                  <a:pt x="51" y="263"/>
                </a:cubicBezTo>
                <a:cubicBezTo>
                  <a:pt x="59" y="279"/>
                  <a:pt x="55" y="301"/>
                  <a:pt x="68" y="314"/>
                </a:cubicBezTo>
                <a:cubicBezTo>
                  <a:pt x="97" y="343"/>
                  <a:pt x="112" y="346"/>
                  <a:pt x="144" y="356"/>
                </a:cubicBezTo>
                <a:cubicBezTo>
                  <a:pt x="153" y="362"/>
                  <a:pt x="170" y="373"/>
                  <a:pt x="170" y="373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80" name="Freeform 24"/>
          <p:cNvSpPr>
            <a:spLocks/>
          </p:cNvSpPr>
          <p:nvPr/>
        </p:nvSpPr>
        <p:spPr bwMode="auto">
          <a:xfrm>
            <a:off x="4200525" y="2205039"/>
            <a:ext cx="361950" cy="363537"/>
          </a:xfrm>
          <a:custGeom>
            <a:avLst/>
            <a:gdLst>
              <a:gd name="T0" fmla="*/ 228 w 228"/>
              <a:gd name="T1" fmla="*/ 0 h 229"/>
              <a:gd name="T2" fmla="*/ 152 w 228"/>
              <a:gd name="T3" fmla="*/ 26 h 229"/>
              <a:gd name="T4" fmla="*/ 84 w 228"/>
              <a:gd name="T5" fmla="*/ 76 h 229"/>
              <a:gd name="T6" fmla="*/ 17 w 228"/>
              <a:gd name="T7" fmla="*/ 127 h 229"/>
              <a:gd name="T8" fmla="*/ 0 w 228"/>
              <a:gd name="T9" fmla="*/ 229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8" h="229">
                <a:moveTo>
                  <a:pt x="228" y="0"/>
                </a:moveTo>
                <a:cubicBezTo>
                  <a:pt x="203" y="9"/>
                  <a:pt x="152" y="26"/>
                  <a:pt x="152" y="26"/>
                </a:cubicBezTo>
                <a:cubicBezTo>
                  <a:pt x="132" y="55"/>
                  <a:pt x="118" y="66"/>
                  <a:pt x="84" y="76"/>
                </a:cubicBezTo>
                <a:cubicBezTo>
                  <a:pt x="61" y="111"/>
                  <a:pt x="51" y="104"/>
                  <a:pt x="17" y="127"/>
                </a:cubicBezTo>
                <a:cubicBezTo>
                  <a:pt x="8" y="224"/>
                  <a:pt x="29" y="197"/>
                  <a:pt x="0" y="229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81" name="Freeform 25"/>
          <p:cNvSpPr>
            <a:spLocks/>
          </p:cNvSpPr>
          <p:nvPr/>
        </p:nvSpPr>
        <p:spPr bwMode="auto">
          <a:xfrm>
            <a:off x="3702051" y="2187576"/>
            <a:ext cx="385763" cy="339725"/>
          </a:xfrm>
          <a:custGeom>
            <a:avLst/>
            <a:gdLst>
              <a:gd name="T0" fmla="*/ 229 w 243"/>
              <a:gd name="T1" fmla="*/ 214 h 214"/>
              <a:gd name="T2" fmla="*/ 187 w 243"/>
              <a:gd name="T3" fmla="*/ 54 h 214"/>
              <a:gd name="T4" fmla="*/ 51 w 243"/>
              <a:gd name="T5" fmla="*/ 28 h 214"/>
              <a:gd name="T6" fmla="*/ 26 w 243"/>
              <a:gd name="T7" fmla="*/ 54 h 214"/>
              <a:gd name="T8" fmla="*/ 0 w 243"/>
              <a:gd name="T9" fmla="*/ 8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" h="214">
                <a:moveTo>
                  <a:pt x="229" y="214"/>
                </a:moveTo>
                <a:cubicBezTo>
                  <a:pt x="224" y="145"/>
                  <a:pt x="243" y="90"/>
                  <a:pt x="187" y="54"/>
                </a:cubicBezTo>
                <a:cubicBezTo>
                  <a:pt x="152" y="0"/>
                  <a:pt x="121" y="22"/>
                  <a:pt x="51" y="28"/>
                </a:cubicBezTo>
                <a:cubicBezTo>
                  <a:pt x="43" y="37"/>
                  <a:pt x="33" y="44"/>
                  <a:pt x="26" y="54"/>
                </a:cubicBezTo>
                <a:cubicBezTo>
                  <a:pt x="1" y="91"/>
                  <a:pt x="35" y="71"/>
                  <a:pt x="0" y="87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82" name="Freeform 26"/>
          <p:cNvSpPr>
            <a:spLocks/>
          </p:cNvSpPr>
          <p:nvPr/>
        </p:nvSpPr>
        <p:spPr bwMode="auto">
          <a:xfrm>
            <a:off x="3648076" y="1560514"/>
            <a:ext cx="168275" cy="536575"/>
          </a:xfrm>
          <a:custGeom>
            <a:avLst/>
            <a:gdLst>
              <a:gd name="T0" fmla="*/ 0 w 106"/>
              <a:gd name="T1" fmla="*/ 338 h 338"/>
              <a:gd name="T2" fmla="*/ 26 w 106"/>
              <a:gd name="T3" fmla="*/ 330 h 338"/>
              <a:gd name="T4" fmla="*/ 34 w 106"/>
              <a:gd name="T5" fmla="*/ 305 h 338"/>
              <a:gd name="T6" fmla="*/ 77 w 106"/>
              <a:gd name="T7" fmla="*/ 262 h 338"/>
              <a:gd name="T8" fmla="*/ 102 w 106"/>
              <a:gd name="T9" fmla="*/ 177 h 338"/>
              <a:gd name="T10" fmla="*/ 77 w 106"/>
              <a:gd name="T11" fmla="*/ 0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" h="338">
                <a:moveTo>
                  <a:pt x="0" y="338"/>
                </a:moveTo>
                <a:cubicBezTo>
                  <a:pt x="9" y="335"/>
                  <a:pt x="19" y="336"/>
                  <a:pt x="26" y="330"/>
                </a:cubicBezTo>
                <a:cubicBezTo>
                  <a:pt x="32" y="324"/>
                  <a:pt x="30" y="313"/>
                  <a:pt x="34" y="305"/>
                </a:cubicBezTo>
                <a:cubicBezTo>
                  <a:pt x="48" y="276"/>
                  <a:pt x="51" y="279"/>
                  <a:pt x="77" y="262"/>
                </a:cubicBezTo>
                <a:cubicBezTo>
                  <a:pt x="98" y="200"/>
                  <a:pt x="90" y="228"/>
                  <a:pt x="102" y="177"/>
                </a:cubicBezTo>
                <a:cubicBezTo>
                  <a:pt x="97" y="88"/>
                  <a:pt x="106" y="63"/>
                  <a:pt x="77" y="0"/>
                </a:cubicBez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4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07309" y="596017"/>
            <a:ext cx="6096000" cy="36394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b="1" dirty="0" smtClean="0"/>
              <a:t>AXON – </a:t>
            </a:r>
            <a:r>
              <a:rPr lang="cs-CZ" b="1" dirty="0" err="1"/>
              <a:t>only</a:t>
            </a:r>
            <a:r>
              <a:rPr lang="cs-CZ" b="1" dirty="0"/>
              <a:t> </a:t>
            </a:r>
            <a:r>
              <a:rPr lang="cs-CZ" b="1" dirty="0" err="1"/>
              <a:t>one</a:t>
            </a:r>
            <a:endParaRPr lang="cs-CZ" sz="2000" b="1" dirty="0"/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ea typeface="Times New Roman" panose="02020603050405020304" pitchFamily="18" charset="0"/>
              </a:rPr>
              <a:t>no protein </a:t>
            </a:r>
            <a:r>
              <a:rPr lang="cs-CZ" dirty="0" err="1">
                <a:ea typeface="Times New Roman" panose="02020603050405020304" pitchFamily="18" charset="0"/>
              </a:rPr>
              <a:t>synthesis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here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Trigger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zone</a:t>
            </a:r>
            <a:r>
              <a:rPr lang="cs-CZ" dirty="0">
                <a:ea typeface="Times New Roman" panose="02020603050405020304" pitchFamily="18" charset="0"/>
              </a:rPr>
              <a:t> - </a:t>
            </a:r>
            <a:r>
              <a:rPr lang="cs-CZ" dirty="0" err="1">
                <a:ea typeface="Times New Roman" panose="02020603050405020304" pitchFamily="18" charset="0"/>
              </a:rPr>
              <a:t>where</a:t>
            </a:r>
            <a:r>
              <a:rPr lang="cs-CZ" dirty="0">
                <a:ea typeface="Times New Roman" panose="02020603050405020304" pitchFamily="18" charset="0"/>
              </a:rPr>
              <a:t> nerve </a:t>
            </a:r>
            <a:r>
              <a:rPr lang="cs-CZ" dirty="0" err="1">
                <a:ea typeface="Times New Roman" panose="02020603050405020304" pitchFamily="18" charset="0"/>
              </a:rPr>
              <a:t>impulses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arise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ea typeface="Times New Roman" panose="02020603050405020304" pitchFamily="18" charset="0"/>
              </a:rPr>
              <a:t>Axon </a:t>
            </a:r>
            <a:r>
              <a:rPr lang="cs-CZ" dirty="0" err="1">
                <a:ea typeface="Times New Roman" panose="02020603050405020304" pitchFamily="18" charset="0"/>
              </a:rPr>
              <a:t>hillock</a:t>
            </a:r>
            <a:r>
              <a:rPr lang="cs-CZ" dirty="0">
                <a:ea typeface="Times New Roman" panose="02020603050405020304" pitchFamily="18" charset="0"/>
              </a:rPr>
              <a:t> –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cone-shaped</a:t>
            </a:r>
            <a:r>
              <a:rPr lang="cs-CZ" dirty="0">
                <a:ea typeface="Times New Roman" panose="02020603050405020304" pitchFamily="18" charset="0"/>
              </a:rPr>
              <a:t> base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axon, </a:t>
            </a:r>
            <a:r>
              <a:rPr lang="cs-CZ" dirty="0" err="1">
                <a:ea typeface="Times New Roman" panose="02020603050405020304" pitchFamily="18" charset="0"/>
              </a:rPr>
              <a:t>its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cytoplasm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</a:rPr>
              <a:t> free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rER</a:t>
            </a:r>
            <a:r>
              <a:rPr lang="cs-CZ" dirty="0">
                <a:ea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</a:rPr>
              <a:t>Nissl</a:t>
            </a:r>
            <a:r>
              <a:rPr lang="cs-CZ" dirty="0">
                <a:ea typeface="Times New Roman" panose="02020603050405020304" pitchFamily="18" charset="0"/>
              </a:rPr>
              <a:t> substance)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Axons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terminal</a:t>
            </a:r>
            <a:r>
              <a:rPr lang="cs-CZ" dirty="0">
                <a:ea typeface="Times New Roman" panose="02020603050405020304" pitchFamily="18" charset="0"/>
              </a:rPr>
              <a:t> - end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fine </a:t>
            </a:r>
            <a:r>
              <a:rPr lang="cs-CZ" dirty="0" err="1">
                <a:ea typeface="Times New Roman" panose="02020603050405020304" pitchFamily="18" charset="0"/>
              </a:rPr>
              <a:t>branching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„</a:t>
            </a:r>
            <a:r>
              <a:rPr lang="cs-CZ" dirty="0" err="1">
                <a:ea typeface="Times New Roman" panose="02020603050405020304" pitchFamily="18" charset="0"/>
              </a:rPr>
              <a:t>terminal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boutons</a:t>
            </a:r>
            <a:r>
              <a:rPr lang="cs-CZ" dirty="0">
                <a:ea typeface="Times New Roman" panose="02020603050405020304" pitchFamily="18" charset="0"/>
              </a:rPr>
              <a:t>“ – </a:t>
            </a:r>
            <a:r>
              <a:rPr lang="cs-CZ" dirty="0" err="1">
                <a:ea typeface="Times New Roman" panose="02020603050405020304" pitchFamily="18" charset="0"/>
              </a:rPr>
              <a:t>mitochondria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vesicles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containing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neurotransmitters</a:t>
            </a:r>
            <a:endParaRPr lang="cs-CZ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ea typeface="Times New Roman" panose="02020603050405020304" pitchFamily="18" charset="0"/>
              </a:rPr>
              <a:t>Axon </a:t>
            </a:r>
            <a:r>
              <a:rPr lang="cs-CZ" dirty="0" err="1">
                <a:ea typeface="Times New Roman" panose="02020603050405020304" pitchFamily="18" charset="0"/>
              </a:rPr>
              <a:t>hillock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terminal</a:t>
            </a:r>
            <a:r>
              <a:rPr lang="cs-CZ" dirty="0">
                <a:ea typeface="Times New Roman" panose="02020603050405020304" pitchFamily="18" charset="0"/>
              </a:rPr>
              <a:t> are not </a:t>
            </a:r>
            <a:r>
              <a:rPr lang="cs-CZ" dirty="0" err="1">
                <a:ea typeface="Times New Roman" panose="02020603050405020304" pitchFamily="18" charset="0"/>
              </a:rPr>
              <a:t>covered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oligodendrocytes</a:t>
            </a:r>
            <a:r>
              <a:rPr lang="cs-CZ" dirty="0">
                <a:ea typeface="Times New Roman" panose="02020603050405020304" pitchFamily="18" charset="0"/>
              </a:rPr>
              <a:t> (in CNS) </a:t>
            </a:r>
            <a:r>
              <a:rPr lang="cs-CZ" dirty="0" err="1">
                <a:ea typeface="Times New Roman" panose="02020603050405020304" pitchFamily="18" charset="0"/>
              </a:rPr>
              <a:t>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</a:rPr>
              <a:t> (in PNS)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Serves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impulses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transmission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axonal</a:t>
            </a:r>
            <a:r>
              <a:rPr lang="cs-CZ" dirty="0">
                <a:ea typeface="Times New Roman" panose="02020603050405020304" pitchFamily="18" charset="0"/>
              </a:rPr>
              <a:t> transport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neurotransmitters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nutrients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AutoShape 2" descr="Výsledek obrázku pro NEURON AXON"/>
          <p:cNvSpPr>
            <a:spLocks noChangeAspect="1" noChangeArrowheads="1"/>
          </p:cNvSpPr>
          <p:nvPr/>
        </p:nvSpPr>
        <p:spPr bwMode="auto">
          <a:xfrm>
            <a:off x="8788829" y="226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403" y="817090"/>
            <a:ext cx="3991147" cy="2634563"/>
          </a:xfrm>
          <a:prstGeom prst="rect">
            <a:avLst/>
          </a:prstGeom>
        </p:spPr>
      </p:pic>
      <p:sp>
        <p:nvSpPr>
          <p:cNvPr id="10" name="AutoShape 10" descr="Výsledek obrázku pro NEURON AX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790" y="4146206"/>
            <a:ext cx="3623705" cy="24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5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5459" y="408739"/>
            <a:ext cx="752114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ea typeface="Times New Roman" panose="02020603050405020304" pitchFamily="18" charset="0"/>
              </a:rPr>
              <a:t> 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Classification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of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neurons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according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to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length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of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axon</a:t>
            </a:r>
            <a:r>
              <a:rPr lang="cs-CZ" sz="2400" dirty="0">
                <a:ea typeface="Times New Roman" panose="02020603050405020304" pitchFamily="18" charset="0"/>
              </a:rPr>
              <a:t>:</a:t>
            </a:r>
          </a:p>
          <a:p>
            <a:pPr marL="1143000" lvl="2" indent="-228600">
              <a:buFont typeface="+mj-lt"/>
              <a:buAutoNum type="arabicPeriod"/>
              <a:tabLst>
                <a:tab pos="457200" algn="l"/>
              </a:tabLst>
            </a:pPr>
            <a:r>
              <a:rPr lang="cs-CZ" sz="2400" dirty="0">
                <a:ea typeface="Times New Roman" panose="02020603050405020304" pitchFamily="18" charset="0"/>
              </a:rPr>
              <a:t>Golgi type I – long axon (up to 1 m) – </a:t>
            </a:r>
            <a:r>
              <a:rPr lang="cs-CZ" sz="2400" dirty="0" err="1">
                <a:ea typeface="Times New Roman" panose="02020603050405020304" pitchFamily="18" charset="0"/>
              </a:rPr>
              <a:t>somatic</a:t>
            </a:r>
            <a:r>
              <a:rPr lang="cs-CZ" sz="2400" dirty="0">
                <a:ea typeface="Times New Roman" panose="02020603050405020304" pitchFamily="18" charset="0"/>
              </a:rPr>
              <a:t> motor </a:t>
            </a:r>
            <a:r>
              <a:rPr lang="cs-CZ" sz="2400" dirty="0" err="1">
                <a:ea typeface="Times New Roman" panose="02020603050405020304" pitchFamily="18" charset="0"/>
              </a:rPr>
              <a:t>neurons</a:t>
            </a:r>
            <a:endParaRPr lang="cs-CZ" sz="2400" dirty="0">
              <a:ea typeface="Times New Roman" panose="02020603050405020304" pitchFamily="18" charset="0"/>
            </a:endParaRPr>
          </a:p>
          <a:p>
            <a:pPr marL="1143000" lvl="2" indent="-228600">
              <a:buFont typeface="+mj-lt"/>
              <a:buAutoNum type="arabicPeriod"/>
              <a:tabLst>
                <a:tab pos="457200" algn="l"/>
              </a:tabLst>
            </a:pPr>
            <a:r>
              <a:rPr lang="cs-CZ" sz="2400" dirty="0">
                <a:ea typeface="Times New Roman" panose="02020603050405020304" pitchFamily="18" charset="0"/>
              </a:rPr>
              <a:t>Golgi type II  - </a:t>
            </a:r>
            <a:r>
              <a:rPr lang="cs-CZ" sz="2400" dirty="0" err="1">
                <a:ea typeface="Times New Roman" panose="02020603050405020304" pitchFamily="18" charset="0"/>
              </a:rPr>
              <a:t>short</a:t>
            </a:r>
            <a:r>
              <a:rPr lang="cs-CZ" sz="2400" dirty="0">
                <a:ea typeface="Times New Roman" panose="02020603050405020304" pitchFamily="18" charset="0"/>
              </a:rPr>
              <a:t> axon (in </a:t>
            </a:r>
            <a:r>
              <a:rPr lang="cs-CZ" sz="2400" dirty="0" err="1">
                <a:ea typeface="Times New Roman" panose="02020603050405020304" pitchFamily="18" charset="0"/>
              </a:rPr>
              <a:t>μm</a:t>
            </a:r>
            <a:r>
              <a:rPr lang="cs-CZ" sz="2400" dirty="0">
                <a:ea typeface="Times New Roman" panose="02020603050405020304" pitchFamily="18" charset="0"/>
              </a:rPr>
              <a:t>)</a:t>
            </a:r>
          </a:p>
          <a:p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Classification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of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neurons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according</a:t>
            </a:r>
            <a:r>
              <a:rPr lang="cs-CZ" sz="2400" u="sng" dirty="0">
                <a:solidFill>
                  <a:srgbClr val="0000FF"/>
                </a:solidFill>
                <a:ea typeface="Times New Roman" panose="02020603050405020304" pitchFamily="18" charset="0"/>
              </a:rPr>
              <a:t> to </a:t>
            </a:r>
            <a:r>
              <a:rPr lang="cs-CZ" sz="2400" u="sng" dirty="0" err="1">
                <a:solidFill>
                  <a:srgbClr val="0000FF"/>
                </a:solidFill>
                <a:ea typeface="Times New Roman" panose="02020603050405020304" pitchFamily="18" charset="0"/>
              </a:rPr>
              <a:t>function</a:t>
            </a:r>
            <a:r>
              <a:rPr lang="cs-CZ" sz="2400" dirty="0"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cs-CZ" sz="2400" dirty="0">
                <a:ea typeface="Times New Roman" panose="02020603050405020304" pitchFamily="18" charset="0"/>
              </a:rPr>
              <a:t>sensitive </a:t>
            </a:r>
            <a:r>
              <a:rPr lang="cs-CZ" sz="2400" dirty="0" err="1">
                <a:ea typeface="Times New Roman" panose="02020603050405020304" pitchFamily="18" charset="0"/>
              </a:rPr>
              <a:t>neurons</a:t>
            </a:r>
            <a:r>
              <a:rPr lang="cs-CZ" sz="2400" dirty="0">
                <a:ea typeface="Times New Roman" panose="02020603050405020304" pitchFamily="18" charset="0"/>
              </a:rPr>
              <a:t> – (</a:t>
            </a:r>
            <a:r>
              <a:rPr lang="cs-CZ" sz="2400" dirty="0" err="1">
                <a:ea typeface="Times New Roman" panose="02020603050405020304" pitchFamily="18" charset="0"/>
              </a:rPr>
              <a:t>afferent</a:t>
            </a:r>
            <a:r>
              <a:rPr lang="cs-CZ" sz="2400" dirty="0">
                <a:ea typeface="Times New Roman" panose="02020603050405020304" pitchFamily="18" charset="0"/>
              </a:rPr>
              <a:t>) </a:t>
            </a:r>
            <a:r>
              <a:rPr lang="cs-CZ" sz="2400" dirty="0" err="1">
                <a:ea typeface="Times New Roman" panose="02020603050405020304" pitchFamily="18" charset="0"/>
              </a:rPr>
              <a:t>conduct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informations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from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receptors</a:t>
            </a:r>
            <a:r>
              <a:rPr lang="cs-CZ" sz="2400" dirty="0">
                <a:ea typeface="Times New Roman" panose="02020603050405020304" pitchFamily="18" charset="0"/>
              </a:rPr>
              <a:t> to CNS</a:t>
            </a: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cs-CZ" sz="2400" dirty="0">
                <a:ea typeface="Times New Roman" panose="02020603050405020304" pitchFamily="18" charset="0"/>
              </a:rPr>
              <a:t>motor </a:t>
            </a:r>
            <a:r>
              <a:rPr lang="cs-CZ" sz="2400" dirty="0" err="1">
                <a:ea typeface="Times New Roman" panose="02020603050405020304" pitchFamily="18" charset="0"/>
              </a:rPr>
              <a:t>neurons</a:t>
            </a:r>
            <a:r>
              <a:rPr lang="cs-CZ" sz="2400" dirty="0">
                <a:ea typeface="Times New Roman" panose="02020603050405020304" pitchFamily="18" charset="0"/>
              </a:rPr>
              <a:t> – (</a:t>
            </a:r>
            <a:r>
              <a:rPr lang="cs-CZ" sz="2400" dirty="0" err="1">
                <a:ea typeface="Times New Roman" panose="02020603050405020304" pitchFamily="18" charset="0"/>
              </a:rPr>
              <a:t>efferent</a:t>
            </a:r>
            <a:r>
              <a:rPr lang="cs-CZ" sz="2400" dirty="0">
                <a:ea typeface="Times New Roman" panose="02020603050405020304" pitchFamily="18" charset="0"/>
              </a:rPr>
              <a:t>) </a:t>
            </a:r>
            <a:r>
              <a:rPr lang="cs-CZ" sz="2400" dirty="0" err="1">
                <a:ea typeface="Times New Roman" panose="02020603050405020304" pitchFamily="18" charset="0"/>
              </a:rPr>
              <a:t>conduct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infirmations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from</a:t>
            </a:r>
            <a:r>
              <a:rPr lang="cs-CZ" sz="2400" dirty="0">
                <a:ea typeface="Times New Roman" panose="02020603050405020304" pitchFamily="18" charset="0"/>
              </a:rPr>
              <a:t> CNS to </a:t>
            </a:r>
            <a:r>
              <a:rPr lang="cs-CZ" sz="2400" dirty="0" err="1">
                <a:ea typeface="Times New Roman" panose="02020603050405020304" pitchFamily="18" charset="0"/>
              </a:rPr>
              <a:t>effector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cells</a:t>
            </a:r>
            <a:r>
              <a:rPr lang="cs-CZ" sz="2400" dirty="0">
                <a:ea typeface="Times New Roman" panose="02020603050405020304" pitchFamily="18" charset="0"/>
              </a:rPr>
              <a:t>: </a:t>
            </a:r>
            <a:r>
              <a:rPr lang="cs-CZ" sz="2400" dirty="0" err="1">
                <a:ea typeface="Times New Roman" panose="02020603050405020304" pitchFamily="18" charset="0"/>
              </a:rPr>
              <a:t>somatomotor</a:t>
            </a:r>
            <a:r>
              <a:rPr lang="cs-CZ" sz="2400" dirty="0">
                <a:ea typeface="Times New Roman" panose="02020603050405020304" pitchFamily="18" charset="0"/>
              </a:rPr>
              <a:t> to </a:t>
            </a:r>
            <a:r>
              <a:rPr lang="cs-CZ" sz="2400" dirty="0" err="1">
                <a:ea typeface="Times New Roman" panose="02020603050405020304" pitchFamily="18" charset="0"/>
              </a:rPr>
              <a:t>skeletal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muscle</a:t>
            </a:r>
            <a:r>
              <a:rPr lang="cs-CZ" sz="2400" dirty="0">
                <a:ea typeface="Times New Roman" panose="02020603050405020304" pitchFamily="18" charset="0"/>
              </a:rPr>
              <a:t> and </a:t>
            </a:r>
            <a:r>
              <a:rPr lang="cs-CZ" sz="2400" dirty="0" err="1">
                <a:ea typeface="Times New Roman" panose="02020603050405020304" pitchFamily="18" charset="0"/>
              </a:rPr>
              <a:t>visceromotor</a:t>
            </a:r>
            <a:r>
              <a:rPr lang="cs-CZ" sz="2400" dirty="0">
                <a:ea typeface="Times New Roman" panose="02020603050405020304" pitchFamily="18" charset="0"/>
              </a:rPr>
              <a:t> to </a:t>
            </a:r>
            <a:r>
              <a:rPr lang="cs-CZ" sz="2400" dirty="0" err="1">
                <a:ea typeface="Times New Roman" panose="02020603050405020304" pitchFamily="18" charset="0"/>
              </a:rPr>
              <a:t>smooth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muscle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cells</a:t>
            </a:r>
            <a:r>
              <a:rPr lang="cs-CZ" sz="2400" dirty="0"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a typeface="Times New Roman" panose="02020603050405020304" pitchFamily="18" charset="0"/>
              </a:rPr>
              <a:t>cardiomyocytes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or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glandular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cells</a:t>
            </a:r>
            <a:endParaRPr lang="cs-CZ" sz="2400" dirty="0"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cs-CZ" sz="2400" dirty="0" err="1">
                <a:ea typeface="Times New Roman" panose="02020603050405020304" pitchFamily="18" charset="0"/>
              </a:rPr>
              <a:t>interneurons</a:t>
            </a:r>
            <a:r>
              <a:rPr lang="cs-CZ" sz="2400" dirty="0">
                <a:ea typeface="Times New Roman" panose="02020603050405020304" pitchFamily="18" charset="0"/>
              </a:rPr>
              <a:t> (97 %)</a:t>
            </a:r>
          </a:p>
          <a:p>
            <a:r>
              <a:rPr lang="cs-CZ" sz="2400" b="1" dirty="0">
                <a:ea typeface="Times New Roman" panose="02020603050405020304" pitchFamily="18" charset="0"/>
              </a:rPr>
              <a:t> </a:t>
            </a:r>
            <a:endParaRPr lang="cs-CZ" sz="2400" dirty="0">
              <a:ea typeface="Times New Roman" panose="02020603050405020304" pitchFamily="18" charset="0"/>
            </a:endParaRPr>
          </a:p>
          <a:p>
            <a:r>
              <a:rPr lang="cs-CZ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45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93125" y="65976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err="1">
                <a:ea typeface="Times New Roman" panose="02020603050405020304" pitchFamily="18" charset="0"/>
              </a:rPr>
              <a:t>Synapses</a:t>
            </a:r>
            <a:endParaRPr lang="cs-CZ" dirty="0">
              <a:ea typeface="Times New Roman" panose="02020603050405020304" pitchFamily="18" charset="0"/>
            </a:endParaRPr>
          </a:p>
          <a:p>
            <a:pPr marL="342900" lvl="0" indent="-342900">
              <a:buFont typeface="Times" panose="02020603050405020304" pitchFamily="18" charset="0"/>
              <a:buChar char="-"/>
              <a:tabLst>
                <a:tab pos="457200" algn="l"/>
              </a:tabLst>
            </a:pPr>
            <a:r>
              <a:rPr lang="cs-CZ" dirty="0">
                <a:highlight>
                  <a:srgbClr val="00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NEURON – NEURON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Presynaptic</a:t>
            </a:r>
            <a:r>
              <a:rPr lang="cs-CZ" dirty="0">
                <a:ea typeface="Times New Roman" panose="02020603050405020304" pitchFamily="18" charset="0"/>
              </a:rPr>
              <a:t> neuron - </a:t>
            </a:r>
            <a:r>
              <a:rPr lang="cs-CZ" dirty="0" err="1">
                <a:ea typeface="Times New Roman" panose="02020603050405020304" pitchFamily="18" charset="0"/>
              </a:rPr>
              <a:t>conducts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signal</a:t>
            </a:r>
            <a:r>
              <a:rPr lang="cs-CZ" dirty="0">
                <a:ea typeface="Times New Roman" panose="02020603050405020304" pitchFamily="18" charset="0"/>
              </a:rPr>
              <a:t> to a synapse // </a:t>
            </a: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vesicles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</a:rPr>
              <a:t> neurotransmiter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cleft</a:t>
            </a:r>
            <a:r>
              <a:rPr lang="cs-CZ" dirty="0">
                <a:ea typeface="Times New Roman" panose="02020603050405020304" pitchFamily="18" charset="0"/>
              </a:rPr>
              <a:t> (20-30 </a:t>
            </a:r>
            <a:r>
              <a:rPr lang="cs-CZ" dirty="0" err="1">
                <a:ea typeface="Times New Roman" panose="02020603050405020304" pitchFamily="18" charset="0"/>
              </a:rPr>
              <a:t>nm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thick</a:t>
            </a:r>
            <a:r>
              <a:rPr lang="cs-CZ" dirty="0">
                <a:ea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Postsynaptic</a:t>
            </a:r>
            <a:r>
              <a:rPr lang="cs-CZ" dirty="0">
                <a:ea typeface="Times New Roman" panose="02020603050405020304" pitchFamily="18" charset="0"/>
              </a:rPr>
              <a:t> neuron - </a:t>
            </a:r>
            <a:r>
              <a:rPr lang="cs-CZ" dirty="0" err="1">
                <a:ea typeface="Times New Roman" panose="02020603050405020304" pitchFamily="18" charset="0"/>
              </a:rPr>
              <a:t>conducts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signal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</a:rPr>
              <a:t> a synapse // </a:t>
            </a:r>
            <a:r>
              <a:rPr lang="cs-CZ" dirty="0" err="1">
                <a:ea typeface="Times New Roman" panose="02020603050405020304" pitchFamily="18" charset="0"/>
              </a:rPr>
              <a:t>receptors</a:t>
            </a:r>
            <a:r>
              <a:rPr lang="cs-CZ" dirty="0">
                <a:ea typeface="Times New Roman" panose="02020603050405020304" pitchFamily="18" charset="0"/>
              </a:rPr>
              <a:t> on cell </a:t>
            </a:r>
            <a:r>
              <a:rPr lang="cs-CZ" dirty="0" err="1">
                <a:ea typeface="Times New Roman" panose="02020603050405020304" pitchFamily="18" charset="0"/>
              </a:rPr>
              <a:t>membrane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synap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5" y="2797390"/>
            <a:ext cx="33147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sy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350" y="3650830"/>
            <a:ext cx="2771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142592" y="959136"/>
            <a:ext cx="2297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Times" panose="02020603050405020304" pitchFamily="18" charset="0"/>
              <a:buChar char="-"/>
              <a:tabLst>
                <a:tab pos="457200" algn="l"/>
              </a:tabLs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Axodendritic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Times" panose="02020603050405020304" pitchFamily="18" charset="0"/>
              <a:buChar char="-"/>
              <a:tabLst>
                <a:tab pos="457200" algn="l"/>
              </a:tabLs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Axosomatic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>
                <a:solidFill>
                  <a:srgbClr val="3399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0"/>
              </a:spcAft>
              <a:buFont typeface="Times" panose="02020603050405020304" pitchFamily="18" charset="0"/>
              <a:buChar char="-"/>
              <a:tabLst>
                <a:tab pos="457200" algn="l"/>
              </a:tabLst>
            </a:pP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Axoaxonal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Dendrodendritic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synapses</a:t>
            </a:r>
            <a:endParaRPr lang="cs-CZ" dirty="0"/>
          </a:p>
        </p:txBody>
      </p:sp>
      <p:pic>
        <p:nvPicPr>
          <p:cNvPr id="2053" name="Picture 5" descr="image1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058" y="2403055"/>
            <a:ext cx="3429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79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7680" y="4513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Times" panose="02020603050405020304" pitchFamily="18" charset="0"/>
              <a:buChar char="-"/>
              <a:tabLst>
                <a:tab pos="457200" algn="l"/>
              </a:tabLst>
            </a:pPr>
            <a:r>
              <a:rPr lang="cs-CZ" b="1" dirty="0">
                <a:highlight>
                  <a:srgbClr val="00FF00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  <a:t>NEURON – EFFECTOR CELL </a:t>
            </a:r>
            <a:endParaRPr lang="cs-CZ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ea typeface="Times New Roman" panose="02020603050405020304" pitchFamily="18" charset="0"/>
              </a:rPr>
              <a:t>Effector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</a:rPr>
              <a:t> – </a:t>
            </a:r>
            <a:r>
              <a:rPr lang="cs-CZ" dirty="0" err="1">
                <a:ea typeface="Times New Roman" panose="02020603050405020304" pitchFamily="18" charset="0"/>
              </a:rPr>
              <a:t>muscle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</a:rPr>
              <a:t> (in </a:t>
            </a:r>
            <a:r>
              <a:rPr lang="cs-CZ" dirty="0" err="1">
                <a:ea typeface="Times New Roman" panose="02020603050405020304" pitchFamily="18" charset="0"/>
              </a:rPr>
              <a:t>smooth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muscle</a:t>
            </a:r>
            <a:r>
              <a:rPr lang="cs-CZ" dirty="0">
                <a:ea typeface="Times New Roman" panose="02020603050405020304" pitchFamily="18" charset="0"/>
              </a:rPr>
              <a:t> = </a:t>
            </a:r>
            <a:r>
              <a:rPr lang="cs-CZ" b="1" dirty="0" err="1">
                <a:solidFill>
                  <a:srgbClr val="993300"/>
                </a:solidFill>
                <a:ea typeface="Times New Roman" panose="02020603050405020304" pitchFamily="18" charset="0"/>
              </a:rPr>
              <a:t>neuromuscular</a:t>
            </a:r>
            <a:r>
              <a:rPr lang="cs-CZ" b="1" dirty="0">
                <a:solidFill>
                  <a:srgbClr val="993300"/>
                </a:solidFill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993300"/>
                </a:solidFill>
                <a:ea typeface="Times New Roman" panose="02020603050405020304" pitchFamily="18" charset="0"/>
              </a:rPr>
              <a:t>spindle</a:t>
            </a:r>
            <a:r>
              <a:rPr lang="cs-CZ" dirty="0">
                <a:ea typeface="Times New Roman" panose="02020603050405020304" pitchFamily="18" charset="0"/>
              </a:rPr>
              <a:t>, in </a:t>
            </a:r>
            <a:r>
              <a:rPr lang="cs-CZ" dirty="0" err="1">
                <a:ea typeface="Times New Roman" panose="02020603050405020304" pitchFamily="18" charset="0"/>
              </a:rPr>
              <a:t>skeletal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muscle</a:t>
            </a:r>
            <a:r>
              <a:rPr lang="cs-CZ" dirty="0">
                <a:ea typeface="Times New Roman" panose="02020603050405020304" pitchFamily="18" charset="0"/>
              </a:rPr>
              <a:t> = </a:t>
            </a:r>
            <a:r>
              <a:rPr lang="cs-CZ" b="1" dirty="0">
                <a:solidFill>
                  <a:srgbClr val="993300"/>
                </a:solidFill>
                <a:ea typeface="Times New Roman" panose="02020603050405020304" pitchFamily="18" charset="0"/>
              </a:rPr>
              <a:t>motor-end-plate</a:t>
            </a:r>
            <a:r>
              <a:rPr lang="cs-CZ" dirty="0">
                <a:ea typeface="Times New Roman" panose="02020603050405020304" pitchFamily="18" charset="0"/>
              </a:rPr>
              <a:t>), </a:t>
            </a:r>
            <a:r>
              <a:rPr lang="cs-CZ" dirty="0" err="1">
                <a:ea typeface="Times New Roman" panose="02020603050405020304" pitchFamily="18" charset="0"/>
              </a:rPr>
              <a:t>cardiomyocytes</a:t>
            </a:r>
            <a:r>
              <a:rPr lang="cs-CZ" dirty="0">
                <a:ea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</a:rPr>
              <a:t>glandular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cells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074" name="Picture 2" descr="neuromuscular_jun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" y="1816146"/>
            <a:ext cx="59817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330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31948" y="470120"/>
            <a:ext cx="6096000" cy="59554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sz="2000" b="1" dirty="0" err="1"/>
              <a:t>Chemical</a:t>
            </a:r>
            <a:r>
              <a:rPr lang="cs-CZ" sz="2000" b="1" dirty="0"/>
              <a:t> </a:t>
            </a:r>
            <a:r>
              <a:rPr lang="cs-CZ" sz="2000" b="1" dirty="0" err="1"/>
              <a:t>Synapses</a:t>
            </a:r>
            <a:r>
              <a:rPr lang="cs-CZ" sz="2000" b="1" dirty="0"/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Presynaptic</a:t>
            </a:r>
            <a:r>
              <a:rPr lang="cs-CZ" dirty="0">
                <a:ea typeface="Times New Roman" panose="02020603050405020304" pitchFamily="18" charset="0"/>
              </a:rPr>
              <a:t> cell </a:t>
            </a:r>
            <a:r>
              <a:rPr lang="cs-CZ" dirty="0" err="1">
                <a:ea typeface="Times New Roman" panose="02020603050405020304" pitchFamily="18" charset="0"/>
              </a:rPr>
              <a:t>releases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neurotransmitters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vesicles</a:t>
            </a:r>
            <a:endParaRPr lang="cs-CZ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Act</a:t>
            </a:r>
            <a:r>
              <a:rPr lang="cs-CZ" dirty="0">
                <a:ea typeface="Times New Roman" panose="02020603050405020304" pitchFamily="18" charset="0"/>
              </a:rPr>
              <a:t> on </a:t>
            </a:r>
            <a:r>
              <a:rPr lang="cs-CZ" dirty="0" err="1">
                <a:ea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postsynaptic</a:t>
            </a:r>
            <a:r>
              <a:rPr lang="cs-CZ" dirty="0">
                <a:ea typeface="Times New Roman" panose="02020603050405020304" pitchFamily="18" charset="0"/>
              </a:rPr>
              <a:t> cell (</a:t>
            </a:r>
            <a:r>
              <a:rPr lang="cs-CZ" dirty="0" err="1">
                <a:ea typeface="Times New Roman" panose="02020603050405020304" pitchFamily="18" charset="0"/>
              </a:rPr>
              <a:t>help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initiate</a:t>
            </a:r>
            <a:r>
              <a:rPr lang="cs-CZ" dirty="0">
                <a:ea typeface="Times New Roman" panose="02020603050405020304" pitchFamily="18" charset="0"/>
              </a:rPr>
              <a:t> AP)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Neurotransmitters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can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excite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inhibit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Neurotransmitters</a:t>
            </a:r>
            <a:r>
              <a:rPr lang="cs-CZ" dirty="0">
                <a:ea typeface="Times New Roman" panose="02020603050405020304" pitchFamily="18" charset="0"/>
              </a:rPr>
              <a:t> (acetylcholine, serotonin, </a:t>
            </a:r>
            <a:r>
              <a:rPr lang="cs-CZ" dirty="0" err="1">
                <a:ea typeface="Times New Roman" panose="02020603050405020304" pitchFamily="18" charset="0"/>
              </a:rPr>
              <a:t>norepinepherine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epinephrin</a:t>
            </a:r>
            <a:r>
              <a:rPr lang="cs-CZ" dirty="0">
                <a:ea typeface="Times New Roman" panose="02020603050405020304" pitchFamily="18" charset="0"/>
              </a:rPr>
              <a:t>, dopamine, GABA, …)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ea typeface="Times New Roman" panose="02020603050405020304" pitchFamily="18" charset="0"/>
              </a:rPr>
              <a:t>Neurotransmiter </a:t>
            </a:r>
            <a:r>
              <a:rPr lang="cs-CZ" dirty="0" err="1">
                <a:ea typeface="Times New Roman" panose="02020603050405020304" pitchFamily="18" charset="0"/>
              </a:rPr>
              <a:t>must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removed</a:t>
            </a:r>
            <a:r>
              <a:rPr lang="cs-CZ" dirty="0">
                <a:ea typeface="Times New Roman" panose="02020603050405020304" pitchFamily="18" charset="0"/>
              </a:rPr>
              <a:t> to </a:t>
            </a:r>
            <a:r>
              <a:rPr lang="cs-CZ" dirty="0" err="1">
                <a:ea typeface="Times New Roman" panose="02020603050405020304" pitchFamily="18" charset="0"/>
              </a:rPr>
              <a:t>prevent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continual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firing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neurons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Enzymatically</a:t>
            </a:r>
            <a:r>
              <a:rPr lang="cs-CZ" dirty="0">
                <a:ea typeface="Times New Roman" panose="02020603050405020304" pitchFamily="18" charset="0"/>
              </a:rPr>
              <a:t> - </a:t>
            </a:r>
            <a:r>
              <a:rPr lang="cs-CZ" dirty="0" err="1">
                <a:ea typeface="Times New Roman" panose="02020603050405020304" pitchFamily="18" charset="0"/>
              </a:rPr>
              <a:t>acetylcholineresterase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ea typeface="Times New Roman" panose="02020603050405020304" pitchFamily="18" charset="0"/>
              </a:rPr>
              <a:t>Many </a:t>
            </a:r>
            <a:r>
              <a:rPr lang="cs-CZ" dirty="0" err="1">
                <a:ea typeface="Times New Roman" panose="02020603050405020304" pitchFamily="18" charset="0"/>
              </a:rPr>
              <a:t>pharmaceuticals</a:t>
            </a:r>
            <a:r>
              <a:rPr lang="cs-CZ" dirty="0">
                <a:ea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</a:rPr>
              <a:t>drugs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modulate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this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effect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Cocaine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block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removal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</a:rPr>
              <a:t> dopamine </a:t>
            </a: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sz="2000" b="1" dirty="0"/>
              <a:t> </a:t>
            </a:r>
            <a:r>
              <a:rPr lang="cs-CZ" sz="2000" b="1" dirty="0" err="1"/>
              <a:t>Electrical</a:t>
            </a:r>
            <a:r>
              <a:rPr lang="cs-CZ" sz="2000" b="1" dirty="0"/>
              <a:t> </a:t>
            </a:r>
            <a:r>
              <a:rPr lang="cs-CZ" sz="2000" b="1" dirty="0" err="1"/>
              <a:t>Synapses</a:t>
            </a:r>
            <a:r>
              <a:rPr lang="cs-CZ" sz="2000" b="1" dirty="0"/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Without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vesicles</a:t>
            </a:r>
            <a:r>
              <a:rPr lang="cs-CZ" dirty="0">
                <a:ea typeface="Times New Roman" panose="02020603050405020304" pitchFamily="18" charset="0"/>
              </a:rPr>
              <a:t>; </a:t>
            </a:r>
            <a:r>
              <a:rPr lang="cs-CZ" dirty="0" err="1">
                <a:ea typeface="Times New Roman" panose="02020603050405020304" pitchFamily="18" charset="0"/>
              </a:rPr>
              <a:t>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cleft</a:t>
            </a:r>
            <a:r>
              <a:rPr lang="cs-CZ" dirty="0">
                <a:ea typeface="Times New Roman" panose="02020603050405020304" pitchFamily="18" charset="0"/>
              </a:rPr>
              <a:t> – </a:t>
            </a:r>
            <a:r>
              <a:rPr lang="cs-CZ" dirty="0" err="1">
                <a:ea typeface="Times New Roman" panose="02020603050405020304" pitchFamily="18" charset="0"/>
              </a:rPr>
              <a:t>only</a:t>
            </a:r>
            <a:r>
              <a:rPr lang="cs-CZ" dirty="0">
                <a:ea typeface="Times New Roman" panose="02020603050405020304" pitchFamily="18" charset="0"/>
              </a:rPr>
              <a:t> 2 </a:t>
            </a:r>
            <a:r>
              <a:rPr lang="cs-CZ" dirty="0" err="1">
                <a:ea typeface="Times New Roman" panose="02020603050405020304" pitchFamily="18" charset="0"/>
              </a:rPr>
              <a:t>nm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thick</a:t>
            </a:r>
            <a:endParaRPr lang="cs-CZ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Depolarizating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wave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continues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presynaptic</a:t>
            </a:r>
            <a:r>
              <a:rPr lang="cs-CZ" dirty="0">
                <a:ea typeface="Times New Roman" panose="02020603050405020304" pitchFamily="18" charset="0"/>
              </a:rPr>
              <a:t> to </a:t>
            </a:r>
            <a:r>
              <a:rPr lang="cs-CZ" dirty="0" err="1">
                <a:ea typeface="Times New Roman" panose="02020603050405020304" pitchFamily="18" charset="0"/>
              </a:rPr>
              <a:t>postsynaptic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membrane</a:t>
            </a:r>
            <a:r>
              <a:rPr lang="cs-CZ" dirty="0"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 err="1">
                <a:ea typeface="Times New Roman" panose="02020603050405020304" pitchFamily="18" charset="0"/>
              </a:rPr>
              <a:t>Morphologically</a:t>
            </a:r>
            <a:r>
              <a:rPr lang="cs-CZ" dirty="0">
                <a:ea typeface="Times New Roman" panose="02020603050405020304" pitchFamily="18" charset="0"/>
              </a:rPr>
              <a:t> (in </a:t>
            </a:r>
            <a:r>
              <a:rPr lang="cs-CZ" dirty="0" err="1">
                <a:ea typeface="Times New Roman" panose="02020603050405020304" pitchFamily="18" charset="0"/>
              </a:rPr>
              <a:t>electron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microscope</a:t>
            </a:r>
            <a:r>
              <a:rPr lang="cs-CZ" dirty="0">
                <a:ea typeface="Times New Roman" panose="02020603050405020304" pitchFamily="18" charset="0"/>
              </a:rPr>
              <a:t>) </a:t>
            </a:r>
            <a:r>
              <a:rPr lang="cs-CZ" dirty="0" err="1">
                <a:ea typeface="Times New Roman" panose="02020603050405020304" pitchFamily="18" charset="0"/>
              </a:rPr>
              <a:t>it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looks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like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communicatin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intercellular</a:t>
            </a:r>
            <a:r>
              <a:rPr lang="cs-CZ" dirty="0">
                <a:ea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</a:rPr>
              <a:t>connection</a:t>
            </a:r>
            <a:r>
              <a:rPr lang="cs-CZ" dirty="0">
                <a:ea typeface="Times New Roman" panose="02020603050405020304" pitchFamily="18" charset="0"/>
              </a:rPr>
              <a:t>: gap </a:t>
            </a:r>
            <a:r>
              <a:rPr lang="cs-CZ" dirty="0" err="1">
                <a:ea typeface="Times New Roman" panose="02020603050405020304" pitchFamily="18" charset="0"/>
              </a:rPr>
              <a:t>junction</a:t>
            </a:r>
            <a:r>
              <a:rPr lang="cs-CZ" dirty="0">
                <a:ea typeface="Times New Roman" panose="02020603050405020304" pitchFamily="18" charset="0"/>
              </a:rPr>
              <a:t> (nexus) 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20097" y="430361"/>
            <a:ext cx="6096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cap="all" dirty="0"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cs-CZ" sz="2000" b="1" u="sng" cap="all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b="1" u="sng" cap="all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ea typeface="Times New Roman" panose="02020603050405020304" pitchFamily="18" charset="0"/>
            </a:endParaRPr>
          </a:p>
          <a:p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survival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cs-CZ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cs-CZ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CNS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and PNS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support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>
              <a:ea typeface="Times New Roman" panose="02020603050405020304" pitchFamily="18" charset="0"/>
            </a:endParaRPr>
          </a:p>
          <a:p>
            <a:endParaRPr lang="cs-CZ" sz="2000" b="1" dirty="0" smtClean="0">
              <a:solidFill>
                <a:srgbClr val="80008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term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support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CNS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glia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neuroglia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neuroglial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b="1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Oligodendrocytes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myelin-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secreting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CNS </a:t>
            </a:r>
          </a:p>
          <a:p>
            <a:r>
              <a:rPr lang="cs-CZ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2000" b="1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</a:p>
          <a:p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nerve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2000" b="1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Microglia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microglial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phagocytes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CNS    </a:t>
            </a:r>
            <a:endParaRPr lang="cs-CZ" sz="2000" b="1" dirty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2000" b="1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Ependyma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ependymal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lining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brain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endParaRPr lang="cs-CZ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canal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spinal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endParaRPr lang="cs-CZ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Výsledek obrázku pro glial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308" y="1070919"/>
            <a:ext cx="4823889" cy="413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31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f14-6_cellular_organiza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5913"/>
            <a:ext cx="9144000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1524001" y="3068639"/>
            <a:ext cx="1692275" cy="2889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rgbClr val="00FF00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9625014" y="620713"/>
            <a:ext cx="1042987" cy="36036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9625014" y="2492376"/>
            <a:ext cx="1042987" cy="3603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9625014" y="4437063"/>
            <a:ext cx="1042987" cy="4318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575050" y="333376"/>
            <a:ext cx="200183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1">
                <a:solidFill>
                  <a:srgbClr val="00FF00"/>
                </a:solidFill>
              </a:rPr>
              <a:t>CENTRAL GLIA</a:t>
            </a:r>
          </a:p>
        </p:txBody>
      </p:sp>
    </p:spTree>
    <p:extLst>
      <p:ext uri="{BB962C8B-B14F-4D97-AF65-F5344CB8AC3E}">
        <p14:creationId xmlns:p14="http://schemas.microsoft.com/office/powerpoint/2010/main" val="36457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ovéPole 2"/>
          <p:cNvSpPr txBox="1">
            <a:spLocks noChangeArrowheads="1"/>
          </p:cNvSpPr>
          <p:nvPr/>
        </p:nvSpPr>
        <p:spPr bwMode="auto">
          <a:xfrm>
            <a:off x="2153894" y="923968"/>
            <a:ext cx="3109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3600" dirty="0" err="1" smtClean="0">
                <a:latin typeface="+mn-lt"/>
              </a:rPr>
              <a:t>Nerv</a:t>
            </a:r>
            <a:r>
              <a:rPr lang="cs-CZ" altLang="cs-CZ" sz="3600" dirty="0" err="1" smtClean="0">
                <a:latin typeface="+mn-lt"/>
              </a:rPr>
              <a:t>ous</a:t>
            </a:r>
            <a:r>
              <a:rPr lang="en-US" altLang="cs-CZ" sz="3600" dirty="0" smtClean="0">
                <a:latin typeface="+mn-lt"/>
              </a:rPr>
              <a:t> </a:t>
            </a:r>
            <a:r>
              <a:rPr lang="en-US" altLang="cs-CZ" sz="3600" dirty="0">
                <a:latin typeface="+mn-lt"/>
              </a:rPr>
              <a:t>tissue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153894" y="2167152"/>
            <a:ext cx="2795588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800" dirty="0"/>
              <a:t>Neurons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 marL="285750" indent="-285750">
              <a:buFontTx/>
              <a:buChar char="-"/>
              <a:defRPr/>
            </a:pPr>
            <a:r>
              <a:rPr lang="en-US" sz="2800" dirty="0"/>
              <a:t>Glial cells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4555954" y="3158911"/>
            <a:ext cx="990600" cy="4492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555954" y="3800689"/>
            <a:ext cx="990600" cy="3651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9" name="TextovéPole 16"/>
          <p:cNvSpPr txBox="1">
            <a:spLocks noChangeArrowheads="1"/>
          </p:cNvSpPr>
          <p:nvPr/>
        </p:nvSpPr>
        <p:spPr bwMode="auto">
          <a:xfrm>
            <a:off x="5861995" y="2660070"/>
            <a:ext cx="4500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2400" dirty="0"/>
              <a:t>CNS: oligodendrocytes, astrocytes, ependymal cells, microglia</a:t>
            </a:r>
          </a:p>
        </p:txBody>
      </p:sp>
      <p:sp>
        <p:nvSpPr>
          <p:cNvPr id="3080" name="TextovéPole 17"/>
          <p:cNvSpPr txBox="1">
            <a:spLocks noChangeArrowheads="1"/>
          </p:cNvSpPr>
          <p:nvPr/>
        </p:nvSpPr>
        <p:spPr bwMode="auto">
          <a:xfrm>
            <a:off x="5830889" y="3983251"/>
            <a:ext cx="42354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2400" dirty="0"/>
              <a:t>PNS: satellite cells, Schwann</a:t>
            </a:r>
            <a:r>
              <a:rPr lang="cs-CZ" altLang="cs-CZ" sz="2400" dirty="0"/>
              <a:t>´</a:t>
            </a:r>
            <a:r>
              <a:rPr lang="en-US" altLang="cs-CZ" sz="2400" dirty="0"/>
              <a:t>s</a:t>
            </a:r>
            <a:r>
              <a:rPr lang="cs-CZ" altLang="cs-CZ" sz="2400" dirty="0"/>
              <a:t> </a:t>
            </a:r>
            <a:r>
              <a:rPr lang="en-US" altLang="cs-CZ" sz="2400" dirty="0"/>
              <a:t>cells</a:t>
            </a:r>
          </a:p>
        </p:txBody>
      </p:sp>
      <p:sp>
        <p:nvSpPr>
          <p:cNvPr id="3081" name="TextovéPole 18"/>
          <p:cNvSpPr txBox="1">
            <a:spLocks noChangeArrowheads="1"/>
          </p:cNvSpPr>
          <p:nvPr/>
        </p:nvSpPr>
        <p:spPr bwMode="auto">
          <a:xfrm>
            <a:off x="2408239" y="5478463"/>
            <a:ext cx="19653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2400"/>
              <a:t>Synapse</a:t>
            </a:r>
          </a:p>
          <a:p>
            <a:pPr eaLnBrk="1" hangingPunct="1"/>
            <a:r>
              <a:rPr lang="en-US" altLang="cs-CZ" sz="2400"/>
              <a:t>Myelin sheat</a:t>
            </a:r>
          </a:p>
        </p:txBody>
      </p:sp>
    </p:spTree>
    <p:extLst>
      <p:ext uri="{BB962C8B-B14F-4D97-AF65-F5344CB8AC3E}">
        <p14:creationId xmlns:p14="http://schemas.microsoft.com/office/powerpoint/2010/main" val="12840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2168" y="395779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endParaRPr lang="cs-CZ" sz="2800" dirty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u="sng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neuroglial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extend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ends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expand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end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feet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axolemma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a role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metabolites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wastes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to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neurons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regulating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tight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junctions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capillaries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-brain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barrier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bare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Ranvier and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synapses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kinds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protoplasmic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fibrous</a:t>
            </a:r>
            <a:r>
              <a:rPr lang="cs-CZ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r>
              <a:rPr lang="cs-CZ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prominent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filaments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are more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numerous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fibrous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ibrous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astrocytes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are more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prevalent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protoplasmic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grey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matter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ea typeface="Times New Roman" panose="02020603050405020304" pitchFamily="18" charset="0"/>
            </a:endParaRPr>
          </a:p>
        </p:txBody>
      </p:sp>
      <p:pic>
        <p:nvPicPr>
          <p:cNvPr id="1026" name="Picture 2" descr="Výsledek obrázku pro astrocy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14" y="1326292"/>
            <a:ext cx="4357385" cy="32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49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RV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52" y="1023595"/>
            <a:ext cx="496105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623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30876" y="595344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Microglia</a:t>
            </a:r>
            <a:endParaRPr lang="cs-CZ" sz="2400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smallest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glial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twisted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phagocytes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CNS,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mononuclear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phagocytic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believed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originate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bone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marrow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enter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CNS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blood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adult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CNS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numbers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proliferate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actively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phagocytic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injury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24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Ependymal</a:t>
            </a:r>
            <a:r>
              <a:rPr lang="cs-CZ" sz="2400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cs-CZ" sz="2400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cuboidal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columnar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lining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fluid-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filled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brain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ventricles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canal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canalis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centralis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spinal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cord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cerebrospinal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fluid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som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choroid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plexus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ea typeface="Times New Roman" panose="02020603050405020304" pitchFamily="18" charset="0"/>
            </a:endParaRPr>
          </a:p>
        </p:txBody>
      </p:sp>
      <p:pic>
        <p:nvPicPr>
          <p:cNvPr id="2050" name="Picture 2" descr="Výsledek obrázku pro microg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56" y="730206"/>
            <a:ext cx="3636062" cy="347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Výsledek obrázku pro ependymal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11" y="4657994"/>
            <a:ext cx="2324100" cy="1971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639" y="4872307"/>
            <a:ext cx="2971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6434" y="61761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Oligodendrocytes</a:t>
            </a:r>
            <a:endParaRPr lang="cs-CZ" sz="2400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rows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myelin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concentric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oligodendrocytes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oligodendrocyte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tongue-like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contacts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axon,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wraps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portion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axon,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internodal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segment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myelin  !!! </a:t>
            </a:r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oligodendrocyte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myelinate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axon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CNS,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Ranvier (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myelinated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) 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PNS,and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exposed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axolemma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makes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saltatory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efficient</a:t>
            </a:r>
            <a:endParaRPr lang="cs-CZ" dirty="0">
              <a:ea typeface="Times New Roman" panose="02020603050405020304" pitchFamily="18" charset="0"/>
            </a:endParaRPr>
          </a:p>
          <a:p>
            <a:endParaRPr lang="cs-CZ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Unmyelinated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CNS 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truly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bare,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embedded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glial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. (In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PNS,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122" name="Picture 2" descr="cnsgl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63" y="898376"/>
            <a:ext cx="58293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709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nervous tissue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7" y="-210323"/>
            <a:ext cx="1335405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93562" y="79436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cs-CZ" sz="2400" b="1" u="sng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400" b="1" u="sng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PNS</a:t>
            </a:r>
            <a:r>
              <a:rPr lang="cs-CZ" sz="2400" b="1" u="sng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cs-CZ" sz="2400" b="1" u="sng" dirty="0"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PNS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cs-CZ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  <a:r>
              <a:rPr lang="cs-CZ" dirty="0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cs-CZ" dirty="0" err="1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endParaRPr lang="cs-CZ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r>
              <a:rPr lang="cs-CZ" sz="2400" dirty="0" err="1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  <a:r>
              <a:rPr lang="cs-CZ" sz="240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4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surround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bodies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neurons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ganglia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cuboidal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nerve cell body, but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visible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routine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preparations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controll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microenvironment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nerve cell body,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providing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electrical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insulation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pathway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exchange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dirty="0"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cs-CZ" dirty="0" smtClean="0">
                <a:ea typeface="Times New Roman" panose="02020603050405020304" pitchFamily="18" charset="0"/>
              </a:rPr>
              <a:t>- </a:t>
            </a:r>
            <a:r>
              <a:rPr lang="cs-CZ" dirty="0" smtClean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nutrition</a:t>
            </a:r>
            <a:r>
              <a:rPr lang="cs-CZ" b="1" dirty="0">
                <a:ea typeface="Times New Roman" panose="02020603050405020304" pitchFamily="18" charset="0"/>
              </a:rPr>
              <a:t> and </a:t>
            </a:r>
            <a:r>
              <a:rPr lang="cs-CZ" b="1" dirty="0" err="1">
                <a:ea typeface="Times New Roman" panose="02020603050405020304" pitchFamily="18" charset="0"/>
              </a:rPr>
              <a:t>isolation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of</a:t>
            </a:r>
            <a:r>
              <a:rPr lang="cs-CZ" b="1" dirty="0">
                <a:ea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</a:rPr>
              <a:t>neurons</a:t>
            </a:r>
            <a:r>
              <a:rPr lang="cs-CZ" b="1" dirty="0">
                <a:ea typeface="Times New Roman" panose="02020603050405020304" pitchFamily="18" charset="0"/>
              </a:rPr>
              <a:t> in ganglia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60246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ependymal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2" descr="Výsledek obrázku pro ependymal cell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91901" y="31273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 smtClean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myelination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PNS</a:t>
            </a:r>
          </a:p>
          <a:p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wraps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itself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jelly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roll-fashion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in 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spiral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segment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axon.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wrapping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squeezed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cell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leaflets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membrance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concentric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fuse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axon's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numerous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arrayed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sequence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axon.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junction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has no myelin and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node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Ranvier (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internodal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regions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Picture 18" descr="F8-3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81" y="4098390"/>
            <a:ext cx="57245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5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63074" y="468183"/>
            <a:ext cx="2363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>
                <a:ea typeface="Times New Roman" panose="02020603050405020304" pitchFamily="18" charset="0"/>
              </a:rPr>
              <a:t>Sheaths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of</a:t>
            </a:r>
            <a:r>
              <a:rPr lang="cs-CZ" sz="2400" dirty="0">
                <a:ea typeface="Times New Roman" panose="02020603050405020304" pitchFamily="18" charset="0"/>
              </a:rPr>
              <a:t> </a:t>
            </a:r>
            <a:r>
              <a:rPr lang="cs-CZ" sz="2400" dirty="0" err="1">
                <a:ea typeface="Times New Roman" panose="02020603050405020304" pitchFamily="18" charset="0"/>
              </a:rPr>
              <a:t>axons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1" name="Picture 3" descr="fig16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81" y="1408506"/>
            <a:ext cx="3208456" cy="22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92499" y="117612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Schwann</a:t>
            </a:r>
            <a:r>
              <a:rPr lang="cs-CZ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sheath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neurilemma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–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Schwann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cells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surround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axon (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gray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fibers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endParaRPr lang="cs-CZ" b="1" dirty="0" smtClean="0"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b="1" dirty="0" smtClean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Myelin </a:t>
            </a:r>
            <a:r>
              <a:rPr lang="cs-CZ" b="1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sheath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lipoprotein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product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Schwann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cells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PNS and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oligodendrocytes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CNS                                                                                                                                                         -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electrically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insulates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axon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inreases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nerve impulse                                                                                                                                             -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wraps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around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axon many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times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has a </a:t>
            </a:r>
            <a:r>
              <a:rPr lang="cs-CZ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lamellar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appearance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364478" y="358330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wrapped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 lipid-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covering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myelin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myelin </a:t>
            </a:r>
            <a:r>
              <a:rPr lang="cs-CZ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insulates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axon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surrounding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extracellular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component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electrical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discontinuous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cs-CZ" b="1" dirty="0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Ranvier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internodal</a:t>
            </a:r>
            <a:r>
              <a:rPr lang="cs-CZ" b="1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 (internodium)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u="sng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u="sng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myelinated</a:t>
            </a:r>
            <a:r>
              <a:rPr lang="cs-CZ" u="sng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reversal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impulse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propagation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nodes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impulse "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jumps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node to node.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saltatory</a:t>
            </a:r>
            <a:r>
              <a:rPr lang="cs-CZ" b="1" dirty="0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993366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u="sng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cs-CZ" u="sng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unmyelinated</a:t>
            </a:r>
            <a:r>
              <a:rPr lang="cs-CZ" u="sng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u="sng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impulse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slowly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voltage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reversal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along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axon.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94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40636" y="38917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lack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concentric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lipid-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however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locations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axon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myelin,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around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neurilemma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contains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most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organelles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node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Ranvier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adjacent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(These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adjacent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tightly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apposed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node, so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extracellular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fluid has free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acess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neuronal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plasma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islands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persist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successive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these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islands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Schmidt-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Lanterman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clefts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Myelination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sheath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myel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36" y="1538243"/>
            <a:ext cx="4375936" cy="508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627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55178" y="50409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PNS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myelin,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unmyelinated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situation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CNS,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unmyelinated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PNS are not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bare, but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enveloped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cytoplasm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elongated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parallel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axis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fit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grooves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axon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enclosed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a single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groove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up to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twenty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grooves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Single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grooves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more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autonomic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cs-CZ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NERV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94" y="3371806"/>
            <a:ext cx="54006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18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/>
          </a:p>
        </p:txBody>
      </p:sp>
      <p:pic>
        <p:nvPicPr>
          <p:cNvPr id="6" name="Picture 2" descr="Výsledek obrázku pro nervous tissue cel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81" y="1825625"/>
            <a:ext cx="83914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9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Myelinan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6035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524000" y="333376"/>
            <a:ext cx="55435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FF00"/>
                </a:solidFill>
              </a:rPr>
              <a:t>PERIFERNÍ GLIE: SCHWANNOVY BUŇKY</a:t>
            </a:r>
          </a:p>
        </p:txBody>
      </p:sp>
      <p:pic>
        <p:nvPicPr>
          <p:cNvPr id="58380" name="Picture 12" descr="wobbl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5435600" cy="216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2" name="Picture 14" descr="wobbl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4924426"/>
            <a:ext cx="615632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4" name="Picture 16" descr="get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048000"/>
            <a:ext cx="18478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86" name="Picture 18" descr="F8-3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997201"/>
            <a:ext cx="57245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dmy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60" y="1479336"/>
            <a:ext cx="58864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712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epen100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76750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Elle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"/>
            <a:ext cx="3670300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introd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29100"/>
            <a:ext cx="40671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f2_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36766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941" name="Picture 5" descr="07b80e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0350"/>
            <a:ext cx="8569325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7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938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46726" y="0"/>
            <a:ext cx="2614613" cy="419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0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1"/>
          <p:cNvSpPr txBox="1">
            <a:spLocks noChangeArrowheads="1"/>
          </p:cNvSpPr>
          <p:nvPr/>
        </p:nvSpPr>
        <p:spPr bwMode="auto">
          <a:xfrm>
            <a:off x="2247900" y="92076"/>
            <a:ext cx="756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2400"/>
              <a:t>Cortex cerebri – Pyramidal cells – multipolar neurons</a:t>
            </a:r>
          </a:p>
        </p:txBody>
      </p:sp>
      <p:pic>
        <p:nvPicPr>
          <p:cNvPr id="512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547689"/>
            <a:ext cx="9067800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20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9" y="576263"/>
            <a:ext cx="5957887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ovéPole 4"/>
          <p:cNvSpPr txBox="1">
            <a:spLocks noChangeArrowheads="1"/>
          </p:cNvSpPr>
          <p:nvPr/>
        </p:nvSpPr>
        <p:spPr bwMode="auto">
          <a:xfrm>
            <a:off x="2438400" y="92076"/>
            <a:ext cx="756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 sz="2400"/>
              <a:t>Cortex cerebri – Pyramidal cells – multipolar neurons</a:t>
            </a:r>
          </a:p>
        </p:txBody>
      </p:sp>
    </p:spTree>
    <p:extLst>
      <p:ext uri="{BB962C8B-B14F-4D97-AF65-F5344CB8AC3E}">
        <p14:creationId xmlns:p14="http://schemas.microsoft.com/office/powerpoint/2010/main" val="3399148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2"/>
          <p:cNvSpPr txBox="1">
            <a:spLocks noChangeArrowheads="1"/>
          </p:cNvSpPr>
          <p:nvPr/>
        </p:nvSpPr>
        <p:spPr bwMode="auto">
          <a:xfrm>
            <a:off x="2487614" y="136525"/>
            <a:ext cx="722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Cerebellum</a:t>
            </a:r>
            <a:endParaRPr lang="en-US" altLang="cs-CZ"/>
          </a:p>
        </p:txBody>
      </p:sp>
      <p:pic>
        <p:nvPicPr>
          <p:cNvPr id="717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6" y="731839"/>
            <a:ext cx="910907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91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ovéPole 1"/>
          <p:cNvSpPr txBox="1">
            <a:spLocks noChangeArrowheads="1"/>
          </p:cNvSpPr>
          <p:nvPr/>
        </p:nvSpPr>
        <p:spPr bwMode="auto">
          <a:xfrm>
            <a:off x="2559050" y="53975"/>
            <a:ext cx="722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Cerebellum – Purkynje cell </a:t>
            </a:r>
            <a:endParaRPr lang="en-US" altLang="cs-CZ"/>
          </a:p>
        </p:txBody>
      </p:sp>
      <p:pic>
        <p:nvPicPr>
          <p:cNvPr id="819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392113"/>
            <a:ext cx="8970962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563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2"/>
          <p:cNvSpPr txBox="1">
            <a:spLocks noChangeArrowheads="1"/>
          </p:cNvSpPr>
          <p:nvPr/>
        </p:nvSpPr>
        <p:spPr bwMode="auto">
          <a:xfrm>
            <a:off x="2487614" y="136525"/>
            <a:ext cx="722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Cerebellum - Nissl bodies </a:t>
            </a:r>
            <a:endParaRPr lang="en-US" altLang="cs-CZ"/>
          </a:p>
        </p:txBody>
      </p:sp>
      <p:pic>
        <p:nvPicPr>
          <p:cNvPr id="9219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563"/>
            <a:ext cx="91440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20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ic14.jpg (10235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95" y="228514"/>
            <a:ext cx="9144000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8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73025"/>
            <a:ext cx="9015412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7292975" y="3063875"/>
            <a:ext cx="647700" cy="2809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6911975" y="1768475"/>
            <a:ext cx="381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TextovéPole 8"/>
          <p:cNvSpPr txBox="1">
            <a:spLocks noChangeArrowheads="1"/>
          </p:cNvSpPr>
          <p:nvPr/>
        </p:nvSpPr>
        <p:spPr bwMode="auto">
          <a:xfrm>
            <a:off x="6530976" y="1382714"/>
            <a:ext cx="13176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Axon hillock</a:t>
            </a:r>
            <a:endParaRPr lang="en-US" altLang="cs-CZ"/>
          </a:p>
        </p:txBody>
      </p:sp>
      <p:sp>
        <p:nvSpPr>
          <p:cNvPr id="11270" name="TextovéPole 9"/>
          <p:cNvSpPr txBox="1">
            <a:spLocks noChangeArrowheads="1"/>
          </p:cNvSpPr>
          <p:nvPr/>
        </p:nvSpPr>
        <p:spPr bwMode="auto">
          <a:xfrm>
            <a:off x="7940676" y="3216275"/>
            <a:ext cx="13557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Nissl bodies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629555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ovéPole 1"/>
          <p:cNvSpPr txBox="1">
            <a:spLocks noChangeArrowheads="1"/>
          </p:cNvSpPr>
          <p:nvPr/>
        </p:nvSpPr>
        <p:spPr bwMode="auto">
          <a:xfrm>
            <a:off x="2528889" y="434976"/>
            <a:ext cx="2606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/>
              <a:t>Medulla spinalis </a:t>
            </a:r>
            <a:endParaRPr lang="en-US" altLang="cs-CZ" sz="2400"/>
          </a:p>
        </p:txBody>
      </p:sp>
      <p:pic>
        <p:nvPicPr>
          <p:cNvPr id="13315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482726"/>
            <a:ext cx="8662988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6" y="1"/>
            <a:ext cx="428307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6621464" y="3640138"/>
            <a:ext cx="3521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Somatomotoric multipolar neurons </a:t>
            </a:r>
            <a:endParaRPr lang="en-US" alt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8801100" y="3017838"/>
            <a:ext cx="1066800" cy="6223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7734301" y="2163764"/>
            <a:ext cx="792163" cy="1476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7589838" y="4008438"/>
            <a:ext cx="800100" cy="7921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394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95301"/>
            <a:ext cx="9075738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2"/>
          <p:cNvSpPr txBox="1">
            <a:spLocks noChangeArrowheads="1"/>
          </p:cNvSpPr>
          <p:nvPr/>
        </p:nvSpPr>
        <p:spPr bwMode="auto">
          <a:xfrm>
            <a:off x="1889126" y="88900"/>
            <a:ext cx="40163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Somatomotoric multipolar neurons </a:t>
            </a:r>
            <a:endParaRPr lang="en-US" altLang="cs-CZ"/>
          </a:p>
        </p:txBody>
      </p:sp>
      <p:sp>
        <p:nvSpPr>
          <p:cNvPr id="14340" name="TextovéPole 3"/>
          <p:cNvSpPr txBox="1">
            <a:spLocks noChangeArrowheads="1"/>
          </p:cNvSpPr>
          <p:nvPr/>
        </p:nvSpPr>
        <p:spPr bwMode="auto">
          <a:xfrm>
            <a:off x="7551739" y="88900"/>
            <a:ext cx="2332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Myelinated axons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37610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9950"/>
            <a:ext cx="914400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ovéPole 3"/>
          <p:cNvSpPr txBox="1">
            <a:spLocks noChangeArrowheads="1"/>
          </p:cNvSpPr>
          <p:nvPr/>
        </p:nvSpPr>
        <p:spPr bwMode="auto">
          <a:xfrm>
            <a:off x="3435350" y="282576"/>
            <a:ext cx="5602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/>
              <a:t>Medulla spinalis – ependymal cells </a:t>
            </a:r>
            <a:endParaRPr lang="en-US" altLang="cs-CZ" sz="2400"/>
          </a:p>
        </p:txBody>
      </p:sp>
      <p:cxnSp>
        <p:nvCxnSpPr>
          <p:cNvPr id="6" name="Přímá spojnice se šipkou 5"/>
          <p:cNvCxnSpPr>
            <a:stCxn id="15363" idx="2"/>
          </p:cNvCxnSpPr>
          <p:nvPr/>
        </p:nvCxnSpPr>
        <p:spPr>
          <a:xfrm flipH="1">
            <a:off x="6096000" y="744539"/>
            <a:ext cx="139700" cy="15335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470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1"/>
          <p:cNvSpPr txBox="1">
            <a:spLocks noChangeArrowheads="1"/>
          </p:cNvSpPr>
          <p:nvPr/>
        </p:nvSpPr>
        <p:spPr bwMode="auto">
          <a:xfrm>
            <a:off x="1981201" y="1"/>
            <a:ext cx="718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/>
              <a:t>Ganglion spinale </a:t>
            </a:r>
            <a:endParaRPr lang="en-US" altLang="cs-CZ" sz="2400"/>
          </a:p>
        </p:txBody>
      </p:sp>
      <p:pic>
        <p:nvPicPr>
          <p:cNvPr id="1638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6" y="517526"/>
            <a:ext cx="901541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3946525"/>
            <a:ext cx="39512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ovéPole 4"/>
          <p:cNvSpPr txBox="1">
            <a:spLocks noChangeArrowheads="1"/>
          </p:cNvSpPr>
          <p:nvPr/>
        </p:nvSpPr>
        <p:spPr bwMode="auto">
          <a:xfrm>
            <a:off x="1981201" y="5805488"/>
            <a:ext cx="2803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Pseudounipolar neurons</a:t>
            </a:r>
            <a:endParaRPr lang="en-US" alt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4664075" y="4457701"/>
            <a:ext cx="909638" cy="13874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664075" y="6011863"/>
            <a:ext cx="2376488" cy="174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ovéPole 14"/>
          <p:cNvSpPr txBox="1">
            <a:spLocks noChangeArrowheads="1"/>
          </p:cNvSpPr>
          <p:nvPr/>
        </p:nvSpPr>
        <p:spPr bwMode="auto">
          <a:xfrm>
            <a:off x="2873375" y="6388100"/>
            <a:ext cx="1790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Satellite cells</a:t>
            </a:r>
            <a:endParaRPr lang="en-US" altLang="cs-CZ"/>
          </a:p>
        </p:txBody>
      </p:sp>
      <p:cxnSp>
        <p:nvCxnSpPr>
          <p:cNvPr id="18" name="Přímá spojnice se šipkou 17"/>
          <p:cNvCxnSpPr>
            <a:stCxn id="16392" idx="3"/>
          </p:cNvCxnSpPr>
          <p:nvPr/>
        </p:nvCxnSpPr>
        <p:spPr>
          <a:xfrm flipV="1">
            <a:off x="4664075" y="6173788"/>
            <a:ext cx="2139950" cy="3984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4" name="Obrázek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4514850"/>
            <a:ext cx="25685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290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92163"/>
            <a:ext cx="8983663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2"/>
          <p:cNvSpPr txBox="1">
            <a:spLocks noChangeArrowheads="1"/>
          </p:cNvSpPr>
          <p:nvPr/>
        </p:nvSpPr>
        <p:spPr bwMode="auto">
          <a:xfrm>
            <a:off x="2095501" y="244475"/>
            <a:ext cx="8297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Vegetative ganglion – ganglion cells (multipolar neurons), satellite cells</a:t>
            </a:r>
          </a:p>
        </p:txBody>
      </p:sp>
    </p:spTree>
    <p:extLst>
      <p:ext uri="{BB962C8B-B14F-4D97-AF65-F5344CB8AC3E}">
        <p14:creationId xmlns:p14="http://schemas.microsoft.com/office/powerpoint/2010/main" val="1043400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369889"/>
            <a:ext cx="8848725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3"/>
          <p:cNvSpPr txBox="1">
            <a:spLocks noChangeArrowheads="1"/>
          </p:cNvSpPr>
          <p:nvPr/>
        </p:nvSpPr>
        <p:spPr bwMode="auto">
          <a:xfrm>
            <a:off x="6416676" y="3756025"/>
            <a:ext cx="2917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Ganglion cells with lipofuscin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7635875" y="1806575"/>
            <a:ext cx="76200" cy="19494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 flipV="1">
            <a:off x="3444875" y="2133601"/>
            <a:ext cx="2971800" cy="17621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4808539" y="4008439"/>
            <a:ext cx="1608137" cy="3952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016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/>
          <p:cNvSpPr txBox="1">
            <a:spLocks noChangeArrowheads="1"/>
          </p:cNvSpPr>
          <p:nvPr/>
        </p:nvSpPr>
        <p:spPr bwMode="auto">
          <a:xfrm>
            <a:off x="2301876" y="130175"/>
            <a:ext cx="3802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Peripheral nerve – longitudinal section</a:t>
            </a:r>
          </a:p>
        </p:txBody>
      </p:sp>
      <p:pic>
        <p:nvPicPr>
          <p:cNvPr id="2150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9" y="617539"/>
            <a:ext cx="852487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ovéPole 3"/>
          <p:cNvSpPr txBox="1">
            <a:spLocks noChangeArrowheads="1"/>
          </p:cNvSpPr>
          <p:nvPr/>
        </p:nvSpPr>
        <p:spPr bwMode="auto">
          <a:xfrm>
            <a:off x="5654676" y="4287838"/>
            <a:ext cx="1870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Node of Ranvier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 flipV="1">
            <a:off x="6194425" y="3505201"/>
            <a:ext cx="114300" cy="7286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71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571501"/>
            <a:ext cx="9018588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2"/>
          <p:cNvSpPr txBox="1">
            <a:spLocks noChangeArrowheads="1"/>
          </p:cNvSpPr>
          <p:nvPr/>
        </p:nvSpPr>
        <p:spPr bwMode="auto">
          <a:xfrm>
            <a:off x="2857501" y="114301"/>
            <a:ext cx="70326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Myelin sheaths with node</a:t>
            </a:r>
            <a:r>
              <a:rPr lang="cs-CZ" altLang="cs-CZ"/>
              <a:t>s</a:t>
            </a:r>
            <a:r>
              <a:rPr lang="en-US" altLang="cs-CZ"/>
              <a:t> of Ranvier – peripheral nerve (OsO</a:t>
            </a:r>
            <a:r>
              <a:rPr lang="en-US" altLang="cs-CZ" baseline="-25000"/>
              <a:t>4</a:t>
            </a:r>
            <a:r>
              <a:rPr lang="en-US" altLang="cs-CZ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9666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7"/>
          <p:cNvGrpSpPr>
            <a:grpSpLocks/>
          </p:cNvGrpSpPr>
          <p:nvPr/>
        </p:nvGrpSpPr>
        <p:grpSpPr bwMode="auto">
          <a:xfrm>
            <a:off x="1616075" y="695326"/>
            <a:ext cx="8815388" cy="6056313"/>
            <a:chOff x="204" y="534"/>
            <a:chExt cx="5352" cy="3667"/>
          </a:xfrm>
        </p:grpSpPr>
        <p:pic>
          <p:nvPicPr>
            <p:cNvPr id="23556" name="Picture 2" descr="MOTOR%20END%20PLATES%20SMALL%201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534"/>
              <a:ext cx="5352" cy="3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Text Box 3"/>
            <p:cNvSpPr txBox="1">
              <a:spLocks noChangeArrowheads="1"/>
            </p:cNvSpPr>
            <p:nvPr/>
          </p:nvSpPr>
          <p:spPr bwMode="auto">
            <a:xfrm>
              <a:off x="3230" y="540"/>
              <a:ext cx="105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cs-CZ" altLang="en-US">
                  <a:solidFill>
                    <a:srgbClr val="000000"/>
                  </a:solidFill>
                </a:rPr>
                <a:t>Axon terminals</a:t>
              </a:r>
            </a:p>
          </p:txBody>
        </p:sp>
        <p:sp>
          <p:nvSpPr>
            <p:cNvPr id="23558" name="Text Box 5"/>
            <p:cNvSpPr txBox="1">
              <a:spLocks noChangeArrowheads="1"/>
            </p:cNvSpPr>
            <p:nvPr/>
          </p:nvSpPr>
          <p:spPr bwMode="auto">
            <a:xfrm>
              <a:off x="3321" y="3488"/>
              <a:ext cx="740" cy="4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cs-CZ" altLang="en-US">
                  <a:solidFill>
                    <a:srgbClr val="000000"/>
                  </a:solidFill>
                </a:rPr>
                <a:t>Motor</a:t>
              </a:r>
            </a:p>
            <a:p>
              <a:pPr eaLnBrk="1" hangingPunct="1"/>
              <a:r>
                <a:rPr lang="cs-CZ" altLang="en-US">
                  <a:solidFill>
                    <a:srgbClr val="000000"/>
                  </a:solidFill>
                </a:rPr>
                <a:t>end-plate</a:t>
              </a:r>
            </a:p>
          </p:txBody>
        </p:sp>
        <p:sp>
          <p:nvSpPr>
            <p:cNvPr id="23559" name="Text Box 6"/>
            <p:cNvSpPr txBox="1">
              <a:spLocks noChangeArrowheads="1"/>
            </p:cNvSpPr>
            <p:nvPr/>
          </p:nvSpPr>
          <p:spPr bwMode="auto">
            <a:xfrm>
              <a:off x="431" y="1842"/>
              <a:ext cx="738" cy="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cs-CZ" altLang="en-US">
                  <a:solidFill>
                    <a:srgbClr val="000000"/>
                  </a:solidFill>
                </a:rPr>
                <a:t>Muscle fibers</a:t>
              </a:r>
            </a:p>
          </p:txBody>
        </p:sp>
        <p:sp>
          <p:nvSpPr>
            <p:cNvPr id="23560" name="Line 7"/>
            <p:cNvSpPr>
              <a:spLocks noChangeShapeType="1"/>
            </p:cNvSpPr>
            <p:nvPr/>
          </p:nvSpPr>
          <p:spPr bwMode="auto">
            <a:xfrm flipV="1">
              <a:off x="1202" y="1661"/>
              <a:ext cx="272" cy="4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1" name="Line 8"/>
            <p:cNvSpPr>
              <a:spLocks noChangeShapeType="1"/>
            </p:cNvSpPr>
            <p:nvPr/>
          </p:nvSpPr>
          <p:spPr bwMode="auto">
            <a:xfrm>
              <a:off x="1247" y="2115"/>
              <a:ext cx="2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2" name="Line 9"/>
            <p:cNvSpPr>
              <a:spLocks noChangeShapeType="1"/>
            </p:cNvSpPr>
            <p:nvPr/>
          </p:nvSpPr>
          <p:spPr bwMode="auto">
            <a:xfrm>
              <a:off x="1202" y="2115"/>
              <a:ext cx="136" cy="4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3" name="Line 10"/>
            <p:cNvSpPr>
              <a:spLocks noChangeShapeType="1"/>
            </p:cNvSpPr>
            <p:nvPr/>
          </p:nvSpPr>
          <p:spPr bwMode="auto">
            <a:xfrm flipV="1">
              <a:off x="3787" y="3278"/>
              <a:ext cx="224" cy="1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4" name="Line 11"/>
            <p:cNvSpPr>
              <a:spLocks noChangeShapeType="1"/>
            </p:cNvSpPr>
            <p:nvPr/>
          </p:nvSpPr>
          <p:spPr bwMode="auto">
            <a:xfrm flipH="1">
              <a:off x="2707" y="3612"/>
              <a:ext cx="627" cy="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5" name="Line 12"/>
            <p:cNvSpPr>
              <a:spLocks noChangeShapeType="1"/>
            </p:cNvSpPr>
            <p:nvPr/>
          </p:nvSpPr>
          <p:spPr bwMode="auto">
            <a:xfrm flipH="1">
              <a:off x="3334" y="754"/>
              <a:ext cx="103" cy="2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566" name="Line 13"/>
            <p:cNvSpPr>
              <a:spLocks noChangeShapeType="1"/>
            </p:cNvSpPr>
            <p:nvPr/>
          </p:nvSpPr>
          <p:spPr bwMode="auto">
            <a:xfrm flipH="1">
              <a:off x="3072" y="754"/>
              <a:ext cx="317" cy="3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1989139" y="98425"/>
            <a:ext cx="4408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en-US" sz="2400" b="1"/>
              <a:t>Motor end-plates </a:t>
            </a:r>
            <a:r>
              <a:rPr lang="cs-CZ" altLang="en-US" sz="2400"/>
              <a:t>in motor unit</a:t>
            </a:r>
            <a:r>
              <a:rPr lang="cs-CZ" altLang="en-US" sz="24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7129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Neuron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1427" y="1367481"/>
            <a:ext cx="5181600" cy="4860324"/>
          </a:xfrm>
        </p:spPr>
        <p:txBody>
          <a:bodyPr>
            <a:normAutofit fontScale="40000" lnSpcReduction="20000"/>
          </a:bodyPr>
          <a:lstStyle/>
          <a:p>
            <a:r>
              <a:rPr lang="cs-CZ" sz="4500" dirty="0" smtClean="0"/>
              <a:t>Nerve </a:t>
            </a:r>
            <a:r>
              <a:rPr lang="cs-CZ" sz="4500" dirty="0" err="1" smtClean="0"/>
              <a:t>cells</a:t>
            </a:r>
            <a:r>
              <a:rPr lang="cs-CZ" sz="4500" dirty="0" smtClean="0"/>
              <a:t> are very </a:t>
            </a:r>
            <a:r>
              <a:rPr lang="cs-CZ" sz="4500" dirty="0" err="1" smtClean="0"/>
              <a:t>variable</a:t>
            </a:r>
            <a:r>
              <a:rPr lang="cs-CZ" sz="4500" dirty="0" smtClean="0"/>
              <a:t> in </a:t>
            </a:r>
            <a:r>
              <a:rPr lang="cs-CZ" sz="4500" dirty="0" err="1" smtClean="0"/>
              <a:t>appearance</a:t>
            </a:r>
            <a:r>
              <a:rPr lang="cs-CZ" sz="4500" dirty="0" smtClean="0"/>
              <a:t>, </a:t>
            </a:r>
            <a:r>
              <a:rPr lang="cs-CZ" sz="4500" dirty="0" err="1" smtClean="0"/>
              <a:t>shape</a:t>
            </a:r>
            <a:r>
              <a:rPr lang="cs-CZ" sz="4500" dirty="0" smtClean="0"/>
              <a:t> and </a:t>
            </a:r>
            <a:r>
              <a:rPr lang="cs-CZ" sz="4500" dirty="0" err="1" smtClean="0"/>
              <a:t>size</a:t>
            </a:r>
            <a:r>
              <a:rPr lang="cs-CZ" sz="4500" dirty="0" smtClean="0"/>
              <a:t> </a:t>
            </a:r>
          </a:p>
          <a:p>
            <a:pPr marL="0" indent="0">
              <a:buNone/>
            </a:pPr>
            <a:r>
              <a:rPr lang="cs-CZ" sz="4500" dirty="0" smtClean="0"/>
              <a:t>- cell body - </a:t>
            </a:r>
            <a:r>
              <a:rPr lang="cs-CZ" sz="4500" dirty="0" err="1" smtClean="0"/>
              <a:t>called</a:t>
            </a:r>
            <a:r>
              <a:rPr lang="cs-CZ" sz="4500" dirty="0" smtClean="0"/>
              <a:t> </a:t>
            </a:r>
            <a:r>
              <a:rPr lang="cs-CZ" sz="4500" dirty="0" err="1" smtClean="0"/>
              <a:t>soma</a:t>
            </a:r>
            <a:r>
              <a:rPr lang="cs-CZ" sz="4500" dirty="0" smtClean="0"/>
              <a:t> </a:t>
            </a:r>
            <a:r>
              <a:rPr lang="cs-CZ" sz="4500" dirty="0" err="1" smtClean="0"/>
              <a:t>or</a:t>
            </a:r>
            <a:r>
              <a:rPr lang="cs-CZ" sz="4500" dirty="0" smtClean="0"/>
              <a:t> </a:t>
            </a:r>
            <a:r>
              <a:rPr lang="cs-CZ" sz="4500" b="1" dirty="0" err="1" smtClean="0"/>
              <a:t>perikarion</a:t>
            </a:r>
            <a:r>
              <a:rPr lang="cs-CZ" sz="4500" dirty="0" smtClean="0"/>
              <a:t> </a:t>
            </a:r>
          </a:p>
          <a:p>
            <a:pPr marL="0" indent="0">
              <a:buNone/>
            </a:pPr>
            <a:r>
              <a:rPr lang="cs-CZ" sz="4500" dirty="0" smtClean="0"/>
              <a:t>- </a:t>
            </a:r>
            <a:r>
              <a:rPr lang="cs-CZ" sz="4500" dirty="0" err="1" smtClean="0"/>
              <a:t>processes</a:t>
            </a:r>
            <a:r>
              <a:rPr lang="cs-CZ" sz="4500" dirty="0" smtClean="0"/>
              <a:t> </a:t>
            </a:r>
            <a:r>
              <a:rPr lang="cs-CZ" sz="4500" dirty="0" err="1" smtClean="0"/>
              <a:t>extending</a:t>
            </a:r>
            <a:r>
              <a:rPr lang="cs-CZ" sz="4500" dirty="0" smtClean="0"/>
              <a:t> </a:t>
            </a:r>
            <a:r>
              <a:rPr lang="cs-CZ" sz="4500" dirty="0" err="1" smtClean="0"/>
              <a:t>from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nerve cell to </a:t>
            </a:r>
            <a:r>
              <a:rPr lang="cs-CZ" sz="4500" dirty="0" err="1" smtClean="0"/>
              <a:t>communicate</a:t>
            </a:r>
            <a:r>
              <a:rPr lang="cs-CZ" sz="4500" dirty="0"/>
              <a:t> </a:t>
            </a:r>
            <a:r>
              <a:rPr lang="cs-CZ" sz="4500" dirty="0" smtClean="0"/>
              <a:t>  </a:t>
            </a:r>
            <a:r>
              <a:rPr lang="cs-CZ" sz="4500" dirty="0" err="1" smtClean="0"/>
              <a:t>with</a:t>
            </a:r>
            <a:r>
              <a:rPr lang="cs-CZ" sz="4500" dirty="0" smtClean="0"/>
              <a:t> </a:t>
            </a:r>
            <a:r>
              <a:rPr lang="cs-CZ" sz="4500" dirty="0" err="1" smtClean="0"/>
              <a:t>other</a:t>
            </a:r>
            <a:r>
              <a:rPr lang="cs-CZ" sz="4500" dirty="0" smtClean="0"/>
              <a:t> </a:t>
            </a:r>
            <a:r>
              <a:rPr lang="cs-CZ" sz="4500" dirty="0" err="1" smtClean="0"/>
              <a:t>cells</a:t>
            </a:r>
            <a:r>
              <a:rPr lang="cs-CZ" sz="4500" dirty="0" smtClean="0"/>
              <a:t> </a:t>
            </a:r>
          </a:p>
          <a:p>
            <a:pPr marL="0" indent="0">
              <a:buNone/>
            </a:pPr>
            <a:r>
              <a:rPr lang="cs-CZ" sz="4500" dirty="0" smtClean="0"/>
              <a:t>   </a:t>
            </a:r>
            <a:r>
              <a:rPr lang="cs-CZ" sz="4500" dirty="0" err="1" smtClean="0"/>
              <a:t>there</a:t>
            </a:r>
            <a:r>
              <a:rPr lang="cs-CZ" sz="4500" dirty="0" smtClean="0"/>
              <a:t> are </a:t>
            </a:r>
            <a:r>
              <a:rPr lang="cs-CZ" sz="4500" dirty="0" err="1" smtClean="0"/>
              <a:t>two</a:t>
            </a:r>
            <a:r>
              <a:rPr lang="cs-CZ" sz="4500" dirty="0" smtClean="0"/>
              <a:t> </a:t>
            </a:r>
            <a:r>
              <a:rPr lang="cs-CZ" sz="4500" dirty="0" err="1" smtClean="0"/>
              <a:t>types</a:t>
            </a:r>
            <a:r>
              <a:rPr lang="cs-CZ" sz="4500" dirty="0" smtClean="0"/>
              <a:t> </a:t>
            </a:r>
            <a:r>
              <a:rPr lang="cs-CZ" sz="4500" dirty="0" err="1" smtClean="0"/>
              <a:t>of</a:t>
            </a:r>
            <a:r>
              <a:rPr lang="cs-CZ" sz="4500" dirty="0" smtClean="0"/>
              <a:t> </a:t>
            </a:r>
            <a:r>
              <a:rPr lang="cs-CZ" sz="4500" dirty="0" err="1" smtClean="0"/>
              <a:t>processes</a:t>
            </a:r>
            <a:r>
              <a:rPr lang="cs-CZ" sz="4500" dirty="0" smtClean="0"/>
              <a:t>: </a:t>
            </a:r>
            <a:endParaRPr lang="cs-CZ" sz="4500" dirty="0" smtClean="0"/>
          </a:p>
          <a:p>
            <a:pPr marL="0" indent="0">
              <a:buNone/>
            </a:pPr>
            <a:r>
              <a:rPr lang="cs-CZ" sz="4500" b="1" dirty="0"/>
              <a:t> </a:t>
            </a:r>
            <a:r>
              <a:rPr lang="cs-CZ" sz="4500" b="1" dirty="0" smtClean="0"/>
              <a:t>                 </a:t>
            </a:r>
            <a:r>
              <a:rPr lang="cs-CZ" sz="4500" b="1" dirty="0" err="1" smtClean="0"/>
              <a:t>dendrites</a:t>
            </a:r>
            <a:r>
              <a:rPr lang="cs-CZ" sz="4500" dirty="0" smtClean="0"/>
              <a:t>   (</a:t>
            </a:r>
            <a:r>
              <a:rPr lang="cs-CZ" sz="4500" dirty="0" err="1" smtClean="0"/>
              <a:t>receive</a:t>
            </a:r>
            <a:r>
              <a:rPr lang="cs-CZ" sz="4500" dirty="0" smtClean="0"/>
              <a:t> </a:t>
            </a:r>
            <a:r>
              <a:rPr lang="cs-CZ" sz="4500" dirty="0" err="1" smtClean="0"/>
              <a:t>impulses</a:t>
            </a:r>
            <a:r>
              <a:rPr lang="cs-CZ" sz="4500" dirty="0" smtClean="0"/>
              <a:t> )</a:t>
            </a:r>
            <a:endParaRPr lang="cs-CZ" sz="4500" dirty="0" smtClean="0"/>
          </a:p>
          <a:p>
            <a:pPr marL="0" indent="0">
              <a:buNone/>
            </a:pPr>
            <a:r>
              <a:rPr lang="cs-CZ" sz="4500" b="1" dirty="0" smtClean="0"/>
              <a:t>                  </a:t>
            </a:r>
            <a:r>
              <a:rPr lang="cs-CZ" sz="4500" b="1" dirty="0" err="1" smtClean="0"/>
              <a:t>axons</a:t>
            </a:r>
            <a:r>
              <a:rPr lang="cs-CZ" sz="4500" b="1" dirty="0" smtClean="0"/>
              <a:t> </a:t>
            </a:r>
            <a:r>
              <a:rPr lang="cs-CZ" sz="4500" b="1" dirty="0" smtClean="0"/>
              <a:t>(</a:t>
            </a:r>
            <a:r>
              <a:rPr lang="cs-CZ" sz="4500" b="1" dirty="0" err="1" smtClean="0"/>
              <a:t>neurits</a:t>
            </a:r>
            <a:r>
              <a:rPr lang="cs-CZ" sz="4500" b="1" dirty="0" smtClean="0"/>
              <a:t>)</a:t>
            </a:r>
            <a:r>
              <a:rPr lang="cs-CZ" sz="4500" dirty="0" smtClean="0"/>
              <a:t> </a:t>
            </a:r>
            <a:r>
              <a:rPr lang="cs-CZ" sz="4500" dirty="0"/>
              <a:t>(</a:t>
            </a:r>
            <a:r>
              <a:rPr lang="cs-CZ" sz="4500" dirty="0" err="1" smtClean="0"/>
              <a:t>transmit</a:t>
            </a:r>
            <a:r>
              <a:rPr lang="cs-CZ" sz="4500" dirty="0" smtClean="0"/>
              <a:t>   </a:t>
            </a:r>
            <a:r>
              <a:rPr lang="cs-CZ" sz="4500" dirty="0" err="1" smtClean="0"/>
              <a:t>impulses</a:t>
            </a:r>
            <a:r>
              <a:rPr lang="cs-CZ" sz="4500" dirty="0" smtClean="0"/>
              <a:t> </a:t>
            </a:r>
            <a:r>
              <a:rPr lang="cs-CZ" sz="4500" dirty="0" smtClean="0"/>
              <a:t>)</a:t>
            </a:r>
            <a:endParaRPr lang="cs-CZ" sz="4500" dirty="0" smtClean="0"/>
          </a:p>
          <a:p>
            <a:pPr marL="0" indent="0">
              <a:buNone/>
            </a:pPr>
            <a:r>
              <a:rPr lang="cs-CZ" sz="4500" dirty="0" err="1" smtClean="0"/>
              <a:t>All</a:t>
            </a:r>
            <a:r>
              <a:rPr lang="cs-CZ" sz="4500" dirty="0" smtClean="0"/>
              <a:t> nerve </a:t>
            </a:r>
            <a:r>
              <a:rPr lang="cs-CZ" sz="4500" dirty="0" err="1" smtClean="0"/>
              <a:t>cells</a:t>
            </a:r>
            <a:r>
              <a:rPr lang="cs-CZ" sz="4500" dirty="0" smtClean="0"/>
              <a:t> </a:t>
            </a:r>
            <a:r>
              <a:rPr lang="cs-CZ" sz="4500" dirty="0" err="1" smtClean="0"/>
              <a:t>have</a:t>
            </a:r>
            <a:r>
              <a:rPr lang="cs-CZ" sz="4500" dirty="0" smtClean="0"/>
              <a:t> </a:t>
            </a:r>
            <a:r>
              <a:rPr lang="cs-CZ" sz="4500" dirty="0" err="1" smtClean="0"/>
              <a:t>one</a:t>
            </a:r>
            <a:r>
              <a:rPr lang="cs-CZ" sz="4500" dirty="0" smtClean="0"/>
              <a:t> axon, </a:t>
            </a:r>
            <a:r>
              <a:rPr lang="cs-CZ" sz="4500" dirty="0" err="1" smtClean="0"/>
              <a:t>which</a:t>
            </a:r>
            <a:r>
              <a:rPr lang="cs-CZ" sz="4500" dirty="0" smtClean="0"/>
              <a:t> </a:t>
            </a:r>
            <a:r>
              <a:rPr lang="cs-CZ" sz="4500" dirty="0" err="1" smtClean="0"/>
              <a:t>is</a:t>
            </a:r>
            <a:r>
              <a:rPr lang="cs-CZ" sz="4500" dirty="0" smtClean="0"/>
              <a:t> </a:t>
            </a:r>
            <a:r>
              <a:rPr lang="cs-CZ" sz="4500" dirty="0" err="1" smtClean="0"/>
              <a:t>usually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</a:t>
            </a:r>
            <a:r>
              <a:rPr lang="cs-CZ" sz="4500" dirty="0" err="1" smtClean="0"/>
              <a:t>longest</a:t>
            </a:r>
            <a:r>
              <a:rPr lang="cs-CZ" sz="4500" dirty="0" smtClean="0"/>
              <a:t> </a:t>
            </a:r>
            <a:r>
              <a:rPr lang="cs-CZ" sz="4500" dirty="0" err="1" smtClean="0"/>
              <a:t>process</a:t>
            </a:r>
            <a:r>
              <a:rPr lang="cs-CZ" sz="4500" dirty="0" smtClean="0"/>
              <a:t> </a:t>
            </a:r>
            <a:r>
              <a:rPr lang="cs-CZ" sz="4500" dirty="0" err="1" smtClean="0"/>
              <a:t>that</a:t>
            </a:r>
            <a:r>
              <a:rPr lang="cs-CZ" sz="4500" dirty="0" smtClean="0"/>
              <a:t> </a:t>
            </a:r>
            <a:r>
              <a:rPr lang="cs-CZ" sz="4500" dirty="0" err="1" smtClean="0"/>
              <a:t>extends</a:t>
            </a:r>
            <a:r>
              <a:rPr lang="cs-CZ" sz="4500" dirty="0" smtClean="0"/>
              <a:t> </a:t>
            </a:r>
            <a:r>
              <a:rPr lang="cs-CZ" sz="4500" dirty="0" err="1" smtClean="0"/>
              <a:t>from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cell and </a:t>
            </a:r>
            <a:r>
              <a:rPr lang="cs-CZ" sz="4500" dirty="0" err="1" smtClean="0"/>
              <a:t>one</a:t>
            </a:r>
            <a:r>
              <a:rPr lang="cs-CZ" sz="4500" dirty="0" smtClean="0"/>
              <a:t> </a:t>
            </a:r>
            <a:r>
              <a:rPr lang="cs-CZ" sz="4500" dirty="0" err="1" smtClean="0"/>
              <a:t>or</a:t>
            </a:r>
            <a:r>
              <a:rPr lang="cs-CZ" sz="4500" dirty="0" smtClean="0"/>
              <a:t> more (</a:t>
            </a:r>
            <a:r>
              <a:rPr lang="cs-CZ" sz="4500" dirty="0" err="1" smtClean="0"/>
              <a:t>hundreds</a:t>
            </a:r>
            <a:r>
              <a:rPr lang="cs-CZ" sz="4500" dirty="0" smtClean="0"/>
              <a:t>) </a:t>
            </a:r>
            <a:r>
              <a:rPr lang="cs-CZ" sz="4500" dirty="0" err="1" smtClean="0"/>
              <a:t>dendrites</a:t>
            </a:r>
            <a:r>
              <a:rPr lang="cs-CZ" sz="4500" dirty="0" smtClean="0"/>
              <a:t>(</a:t>
            </a:r>
            <a:r>
              <a:rPr lang="cs-CZ" sz="4500" dirty="0" err="1" smtClean="0"/>
              <a:t>shorter</a:t>
            </a:r>
            <a:r>
              <a:rPr lang="cs-CZ" sz="4500" dirty="0" smtClean="0"/>
              <a:t> and </a:t>
            </a:r>
            <a:r>
              <a:rPr lang="cs-CZ" sz="4500" dirty="0" err="1" smtClean="0"/>
              <a:t>thicker</a:t>
            </a:r>
            <a:r>
              <a:rPr lang="cs-CZ" sz="4500" dirty="0" smtClean="0"/>
              <a:t> </a:t>
            </a:r>
            <a:r>
              <a:rPr lang="cs-CZ" sz="4500" dirty="0" err="1" smtClean="0"/>
              <a:t>than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axon)</a:t>
            </a:r>
          </a:p>
          <a:p>
            <a:pPr marL="0" indent="0">
              <a:buNone/>
            </a:pPr>
            <a:r>
              <a:rPr lang="cs-CZ" sz="4500" b="1" dirty="0" smtClean="0"/>
              <a:t>Synapse - </a:t>
            </a:r>
            <a:r>
              <a:rPr lang="cs-CZ" sz="4500" dirty="0" err="1" smtClean="0"/>
              <a:t>the</a:t>
            </a:r>
            <a:r>
              <a:rPr lang="cs-CZ" sz="4500" dirty="0" smtClean="0"/>
              <a:t> </a:t>
            </a:r>
            <a:r>
              <a:rPr lang="cs-CZ" sz="4500" dirty="0" err="1" smtClean="0"/>
              <a:t>junction</a:t>
            </a:r>
            <a:r>
              <a:rPr lang="cs-CZ" sz="4500" dirty="0" smtClean="0"/>
              <a:t> </a:t>
            </a:r>
            <a:r>
              <a:rPr lang="cs-CZ" sz="4500" dirty="0" err="1" smtClean="0"/>
              <a:t>where</a:t>
            </a:r>
            <a:r>
              <a:rPr lang="cs-CZ" sz="4500" dirty="0" smtClean="0"/>
              <a:t> a nerve cell </a:t>
            </a:r>
            <a:r>
              <a:rPr lang="cs-CZ" sz="4500" dirty="0" err="1" smtClean="0"/>
              <a:t>communicates</a:t>
            </a:r>
            <a:r>
              <a:rPr lang="cs-CZ" sz="4500" dirty="0" smtClean="0"/>
              <a:t> </a:t>
            </a:r>
            <a:r>
              <a:rPr lang="cs-CZ" sz="4500" dirty="0" err="1" smtClean="0"/>
              <a:t>with</a:t>
            </a:r>
            <a:r>
              <a:rPr lang="cs-CZ" sz="4500" dirty="0" smtClean="0"/>
              <a:t> </a:t>
            </a:r>
            <a:r>
              <a:rPr lang="cs-CZ" sz="4500" dirty="0" err="1" smtClean="0"/>
              <a:t>another</a:t>
            </a:r>
            <a:r>
              <a:rPr lang="cs-CZ" sz="4500" dirty="0" smtClean="0"/>
              <a:t> nerve cell </a:t>
            </a:r>
            <a:r>
              <a:rPr lang="cs-CZ" sz="4500" dirty="0" err="1" smtClean="0"/>
              <a:t>or</a:t>
            </a:r>
            <a:r>
              <a:rPr lang="cs-CZ" sz="4500" dirty="0" smtClean="0"/>
              <a:t> </a:t>
            </a:r>
            <a:r>
              <a:rPr lang="cs-CZ" sz="4500" dirty="0" err="1" smtClean="0"/>
              <a:t>an</a:t>
            </a:r>
            <a:r>
              <a:rPr lang="cs-CZ" sz="4500" dirty="0" smtClean="0"/>
              <a:t> </a:t>
            </a:r>
            <a:r>
              <a:rPr lang="cs-CZ" sz="4500" dirty="0" err="1" smtClean="0"/>
              <a:t>effector</a:t>
            </a:r>
            <a:r>
              <a:rPr lang="cs-CZ" sz="4500" dirty="0" smtClean="0"/>
              <a:t> cell (eg. </a:t>
            </a:r>
            <a:r>
              <a:rPr lang="cs-CZ" sz="4500" dirty="0" err="1" smtClean="0"/>
              <a:t>muscle</a:t>
            </a:r>
            <a:r>
              <a:rPr lang="cs-CZ" sz="4500" dirty="0" smtClean="0"/>
              <a:t> </a:t>
            </a:r>
            <a:r>
              <a:rPr lang="cs-CZ" sz="4500" dirty="0" err="1" smtClean="0"/>
              <a:t>fibre</a:t>
            </a:r>
            <a:r>
              <a:rPr lang="cs-CZ" sz="4500" dirty="0" smtClean="0"/>
              <a:t>), </a:t>
            </a:r>
            <a:r>
              <a:rPr lang="cs-CZ" sz="4500" dirty="0" err="1" smtClean="0"/>
              <a:t>can</a:t>
            </a:r>
            <a:r>
              <a:rPr lang="cs-CZ" sz="4500" dirty="0" smtClean="0"/>
              <a:t> </a:t>
            </a:r>
            <a:r>
              <a:rPr lang="cs-CZ" sz="4500" dirty="0" err="1" smtClean="0"/>
              <a:t>be</a:t>
            </a:r>
            <a:r>
              <a:rPr lang="cs-CZ" sz="4500" dirty="0" smtClean="0"/>
              <a:t> </a:t>
            </a:r>
            <a:r>
              <a:rPr lang="cs-CZ" sz="4500" dirty="0" err="1" smtClean="0"/>
              <a:t>chemical</a:t>
            </a:r>
            <a:r>
              <a:rPr lang="cs-CZ" sz="4500" dirty="0" smtClean="0"/>
              <a:t> and </a:t>
            </a:r>
            <a:r>
              <a:rPr lang="cs-CZ" sz="4500" dirty="0" err="1" smtClean="0"/>
              <a:t>electric</a:t>
            </a:r>
            <a:endParaRPr lang="cs-CZ" sz="4500" dirty="0" smtClean="0"/>
          </a:p>
          <a:p>
            <a:pPr marL="0" indent="0">
              <a:buNone/>
            </a:pPr>
            <a:r>
              <a:rPr lang="cs-CZ" sz="4500" b="1" dirty="0" err="1" smtClean="0"/>
              <a:t>Neurotransmitter</a:t>
            </a:r>
            <a:r>
              <a:rPr lang="cs-CZ" sz="4500" b="1" dirty="0" smtClean="0"/>
              <a:t> </a:t>
            </a:r>
            <a:r>
              <a:rPr lang="cs-CZ" sz="4500" dirty="0" smtClean="0"/>
              <a:t>– substance </a:t>
            </a:r>
            <a:r>
              <a:rPr lang="cs-CZ" sz="4500" dirty="0" err="1" smtClean="0"/>
              <a:t>at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</a:t>
            </a:r>
            <a:r>
              <a:rPr lang="cs-CZ" sz="4500" dirty="0" err="1" smtClean="0"/>
              <a:t>terminal</a:t>
            </a:r>
            <a:r>
              <a:rPr lang="cs-CZ" sz="4500" dirty="0" smtClean="0"/>
              <a:t> part </a:t>
            </a:r>
            <a:r>
              <a:rPr lang="cs-CZ" sz="4500" dirty="0" err="1" smtClean="0"/>
              <a:t>of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axon </a:t>
            </a:r>
            <a:r>
              <a:rPr lang="cs-CZ" sz="4500" dirty="0" err="1" smtClean="0"/>
              <a:t>with</a:t>
            </a:r>
            <a:r>
              <a:rPr lang="cs-CZ" sz="4500" dirty="0" smtClean="0"/>
              <a:t> </a:t>
            </a:r>
            <a:r>
              <a:rPr lang="cs-CZ" sz="4500" dirty="0" err="1" smtClean="0"/>
              <a:t>chemical</a:t>
            </a:r>
            <a:r>
              <a:rPr lang="cs-CZ" sz="4500" dirty="0" smtClean="0"/>
              <a:t> </a:t>
            </a:r>
            <a:r>
              <a:rPr lang="cs-CZ" sz="4500" dirty="0" err="1" smtClean="0"/>
              <a:t>synapses</a:t>
            </a:r>
            <a:r>
              <a:rPr lang="cs-CZ" sz="4500" dirty="0" smtClean="0"/>
              <a:t> </a:t>
            </a:r>
            <a:r>
              <a:rPr lang="cs-CZ" sz="4500" dirty="0" err="1" smtClean="0"/>
              <a:t>releases</a:t>
            </a:r>
            <a:r>
              <a:rPr lang="cs-CZ" sz="4500" dirty="0" smtClean="0"/>
              <a:t> </a:t>
            </a:r>
            <a:r>
              <a:rPr lang="cs-CZ" sz="4500" dirty="0" err="1" smtClean="0"/>
              <a:t>substances</a:t>
            </a:r>
            <a:r>
              <a:rPr lang="cs-CZ" sz="4500" dirty="0" smtClean="0"/>
              <a:t> </a:t>
            </a:r>
            <a:r>
              <a:rPr lang="cs-CZ" sz="4500" dirty="0" err="1" smtClean="0"/>
              <a:t>which</a:t>
            </a:r>
            <a:r>
              <a:rPr lang="cs-CZ" sz="4500" dirty="0" smtClean="0"/>
              <a:t> </a:t>
            </a:r>
            <a:r>
              <a:rPr lang="cs-CZ" sz="4500" dirty="0" err="1" smtClean="0"/>
              <a:t>acts</a:t>
            </a:r>
            <a:r>
              <a:rPr lang="cs-CZ" sz="4500" dirty="0" smtClean="0"/>
              <a:t> on </a:t>
            </a:r>
            <a:r>
              <a:rPr lang="cs-CZ" sz="4500" dirty="0" err="1" smtClean="0"/>
              <a:t>the</a:t>
            </a:r>
            <a:r>
              <a:rPr lang="cs-CZ" sz="4500" dirty="0" smtClean="0"/>
              <a:t> </a:t>
            </a:r>
            <a:r>
              <a:rPr lang="cs-CZ" sz="4500" dirty="0" err="1" smtClean="0"/>
              <a:t>membrane</a:t>
            </a:r>
            <a:r>
              <a:rPr lang="cs-CZ" sz="4500" dirty="0" smtClean="0"/>
              <a:t> </a:t>
            </a:r>
            <a:r>
              <a:rPr lang="cs-CZ" sz="4500" dirty="0" err="1" smtClean="0"/>
              <a:t>of</a:t>
            </a:r>
            <a:r>
              <a:rPr lang="cs-CZ" sz="4500" dirty="0" smtClean="0"/>
              <a:t> </a:t>
            </a:r>
            <a:r>
              <a:rPr lang="cs-CZ" sz="4500" dirty="0" err="1" smtClean="0"/>
              <a:t>the</a:t>
            </a:r>
            <a:r>
              <a:rPr lang="cs-CZ" sz="4500" dirty="0" smtClean="0"/>
              <a:t> </a:t>
            </a:r>
            <a:r>
              <a:rPr lang="cs-CZ" sz="4500" dirty="0" err="1" smtClean="0"/>
              <a:t>other</a:t>
            </a:r>
            <a:r>
              <a:rPr lang="cs-CZ" sz="4500" dirty="0" smtClean="0"/>
              <a:t> cell 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6" name="Picture 5" descr="f14-3a_structures_in_a__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69" y="1367481"/>
            <a:ext cx="3336325" cy="491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57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ovéPole 1"/>
          <p:cNvSpPr txBox="1">
            <a:spLocks noChangeArrowheads="1"/>
          </p:cNvSpPr>
          <p:nvPr/>
        </p:nvSpPr>
        <p:spPr bwMode="auto">
          <a:xfrm>
            <a:off x="2047876" y="61914"/>
            <a:ext cx="5389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/>
              <a:t>Motor end-plates (</a:t>
            </a:r>
            <a:r>
              <a:rPr lang="en-US" altLang="cs-CZ"/>
              <a:t>localization of acetylcholinesterase</a:t>
            </a:r>
            <a:r>
              <a:rPr lang="cs-CZ" altLang="cs-CZ"/>
              <a:t>)</a:t>
            </a:r>
            <a:endParaRPr lang="en-US" altLang="cs-CZ"/>
          </a:p>
        </p:txBody>
      </p:sp>
      <p:pic>
        <p:nvPicPr>
          <p:cNvPr id="2457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431801"/>
            <a:ext cx="8701087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stavba_svalu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61913"/>
            <a:ext cx="316865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98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/>
          <p:cNvSpPr txBox="1">
            <a:spLocks noChangeArrowheads="1"/>
          </p:cNvSpPr>
          <p:nvPr/>
        </p:nvSpPr>
        <p:spPr bwMode="auto">
          <a:xfrm>
            <a:off x="4727575" y="-6350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Axons with Schwann sheath</a:t>
            </a:r>
          </a:p>
        </p:txBody>
      </p:sp>
      <p:pic>
        <p:nvPicPr>
          <p:cNvPr id="2560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9" y="363538"/>
            <a:ext cx="8823325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4183063" y="363539"/>
            <a:ext cx="1243012" cy="11001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stCxn id="25603" idx="0"/>
          </p:cNvCxnSpPr>
          <p:nvPr/>
        </p:nvCxnSpPr>
        <p:spPr>
          <a:xfrm>
            <a:off x="6096000" y="363539"/>
            <a:ext cx="0" cy="9540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6264276" y="363538"/>
            <a:ext cx="669925" cy="3492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TextovéPole 12"/>
          <p:cNvSpPr txBox="1">
            <a:spLocks noChangeArrowheads="1"/>
          </p:cNvSpPr>
          <p:nvPr/>
        </p:nvSpPr>
        <p:spPr bwMode="auto">
          <a:xfrm>
            <a:off x="1706563" y="2544764"/>
            <a:ext cx="25003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Nucleus of Schwann cell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4183063" y="2659063"/>
            <a:ext cx="544512" cy="682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TextovéPole 15"/>
          <p:cNvSpPr txBox="1">
            <a:spLocks noChangeArrowheads="1"/>
          </p:cNvSpPr>
          <p:nvPr/>
        </p:nvSpPr>
        <p:spPr bwMode="auto">
          <a:xfrm>
            <a:off x="6354763" y="5349875"/>
            <a:ext cx="15541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cs-CZ"/>
              <a:t>Myelin sheath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5951538" y="5718175"/>
            <a:ext cx="914400" cy="4000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7162800" y="5718175"/>
            <a:ext cx="381000" cy="6286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2" name="Picture 5" descr="wobbl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363539"/>
            <a:ext cx="3467100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Obráze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2738"/>
            <a:ext cx="16446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9531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ovéPole 2"/>
          <p:cNvSpPr txBox="1">
            <a:spLocks noChangeArrowheads="1"/>
          </p:cNvSpPr>
          <p:nvPr/>
        </p:nvSpPr>
        <p:spPr bwMode="auto">
          <a:xfrm>
            <a:off x="6823075" y="52388"/>
            <a:ext cx="272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/>
              <a:t>Presynaptic ending</a:t>
            </a:r>
            <a:endParaRPr lang="en-US" altLang="cs-CZ" sz="2400"/>
          </a:p>
        </p:txBody>
      </p:sp>
      <p:pic>
        <p:nvPicPr>
          <p:cNvPr id="2662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4" y="517526"/>
            <a:ext cx="8726487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syna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57151"/>
            <a:ext cx="3338512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8099425" y="514350"/>
            <a:ext cx="184150" cy="37607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8251826" y="514350"/>
            <a:ext cx="976313" cy="49799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500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2119314" y="277814"/>
            <a:ext cx="8142287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NERVE TISSUE  </a:t>
            </a:r>
            <a:endParaRPr lang="en-US" altLang="cs-CZ" sz="2400"/>
          </a:p>
          <a:p>
            <a:pPr eaLnBrk="1" hangingPunct="1"/>
            <a:r>
              <a:rPr lang="cs-CZ" altLang="cs-CZ" sz="2400"/>
              <a:t> </a:t>
            </a:r>
            <a:endParaRPr lang="en-US" altLang="cs-CZ" sz="2400"/>
          </a:p>
          <a:p>
            <a:pPr eaLnBrk="1" hangingPunct="1"/>
            <a:r>
              <a:rPr lang="cs-CZ" altLang="cs-CZ" sz="2400" u="sng"/>
              <a:t>Slides</a:t>
            </a:r>
            <a:r>
              <a:rPr lang="cs-CZ" altLang="cs-CZ" sz="2400"/>
              <a:t>: </a:t>
            </a:r>
            <a:endParaRPr lang="en-US" altLang="cs-CZ" sz="2400"/>
          </a:p>
          <a:p>
            <a:pPr eaLnBrk="1" hangingPunct="1"/>
            <a:r>
              <a:rPr lang="cs-CZ" altLang="cs-CZ" sz="2400"/>
              <a:t>Pyramidal cell (75, 76. Cortex cerebri)</a:t>
            </a:r>
            <a:endParaRPr lang="en-US" altLang="cs-CZ" sz="2400"/>
          </a:p>
          <a:p>
            <a:pPr eaLnBrk="1" hangingPunct="1"/>
            <a:r>
              <a:rPr lang="cs-CZ" altLang="cs-CZ" sz="2400"/>
              <a:t>Purkinje cell (77. Cerebellum)</a:t>
            </a:r>
            <a:endParaRPr lang="en-US" altLang="cs-CZ" sz="2400"/>
          </a:p>
          <a:p>
            <a:pPr eaLnBrk="1" hangingPunct="1"/>
            <a:r>
              <a:rPr lang="cs-CZ" altLang="cs-CZ" sz="2400"/>
              <a:t>Nissl substance (78. Cerebellum)</a:t>
            </a:r>
            <a:endParaRPr lang="en-US" altLang="cs-CZ" sz="2400"/>
          </a:p>
          <a:p>
            <a:pPr eaLnBrk="1" hangingPunct="1"/>
            <a:r>
              <a:rPr lang="cs-CZ" altLang="cs-CZ" sz="2400"/>
              <a:t>Somatomotoric multipolar neuron (79. Medulla spinalis)</a:t>
            </a:r>
            <a:endParaRPr lang="en-US" altLang="cs-CZ" sz="2400"/>
          </a:p>
          <a:p>
            <a:pPr eaLnBrk="1" hangingPunct="1"/>
            <a:r>
              <a:rPr lang="cs-CZ" altLang="cs-CZ" sz="2400"/>
              <a:t>Pseudounipolar neuron (81. Ganglion spinale)</a:t>
            </a:r>
            <a:endParaRPr lang="en-US" altLang="cs-CZ" sz="2400"/>
          </a:p>
          <a:p>
            <a:pPr eaLnBrk="1" hangingPunct="1"/>
            <a:r>
              <a:rPr lang="cs-CZ" altLang="cs-CZ" sz="2400"/>
              <a:t>Axon with myelin and Schwann sheath (84, 86. Peripheral nerve)</a:t>
            </a:r>
            <a:endParaRPr lang="en-US" altLang="cs-CZ" sz="2400"/>
          </a:p>
          <a:p>
            <a:pPr eaLnBrk="1" hangingPunct="1"/>
            <a:r>
              <a:rPr lang="cs-CZ" altLang="cs-CZ" sz="2400"/>
              <a:t>Myelin sheath (87. Peripheral nerve)</a:t>
            </a:r>
            <a:endParaRPr lang="en-US" altLang="cs-CZ" sz="2400"/>
          </a:p>
          <a:p>
            <a:pPr eaLnBrk="1" hangingPunct="1"/>
            <a:r>
              <a:rPr lang="cs-CZ" altLang="cs-CZ" sz="2400"/>
              <a:t>Motor end plate (acetylcholinesterase detection)</a:t>
            </a:r>
            <a:endParaRPr lang="en-US" altLang="cs-CZ" sz="2400"/>
          </a:p>
          <a:p>
            <a:pPr eaLnBrk="1" hangingPunct="1"/>
            <a:r>
              <a:rPr lang="cs-CZ" altLang="cs-CZ" sz="2400"/>
              <a:t> </a:t>
            </a:r>
            <a:endParaRPr lang="en-US" altLang="cs-CZ" sz="2400"/>
          </a:p>
          <a:p>
            <a:pPr eaLnBrk="1" hangingPunct="1"/>
            <a:r>
              <a:rPr lang="cs-CZ" altLang="cs-CZ" sz="2400" u="sng"/>
              <a:t>Atlas EM</a:t>
            </a:r>
            <a:r>
              <a:rPr lang="cs-CZ" altLang="cs-CZ" sz="2400"/>
              <a:t>:</a:t>
            </a:r>
            <a:endParaRPr lang="en-US" altLang="cs-CZ" sz="2400"/>
          </a:p>
          <a:p>
            <a:pPr eaLnBrk="1" hangingPunct="1"/>
            <a:r>
              <a:rPr lang="cs-CZ" altLang="cs-CZ" sz="2400"/>
              <a:t>Nucleus (3) and cytoplasm of neuron (55)</a:t>
            </a:r>
            <a:endParaRPr lang="en-US" altLang="cs-CZ" sz="2400"/>
          </a:p>
          <a:p>
            <a:pPr eaLnBrk="1" hangingPunct="1"/>
            <a:r>
              <a:rPr lang="cs-CZ" altLang="cs-CZ" sz="2400"/>
              <a:t>Axons with sheaths (56, 58)</a:t>
            </a:r>
            <a:endParaRPr lang="en-US" altLang="cs-CZ" sz="2400"/>
          </a:p>
          <a:p>
            <a:pPr eaLnBrk="1" hangingPunct="1"/>
            <a:r>
              <a:rPr lang="cs-CZ" altLang="cs-CZ" sz="2400"/>
              <a:t>Presynaptic endings (57)</a:t>
            </a:r>
            <a:endParaRPr lang="en-US" altLang="cs-CZ" sz="2400"/>
          </a:p>
          <a:p>
            <a:pPr eaLnBrk="1" hangingPunct="1"/>
            <a:endParaRPr lang="en-US" altLang="cs-CZ" sz="2400"/>
          </a:p>
        </p:txBody>
      </p:sp>
    </p:spTree>
    <p:extLst>
      <p:ext uri="{BB962C8B-B14F-4D97-AF65-F5344CB8AC3E}">
        <p14:creationId xmlns:p14="http://schemas.microsoft.com/office/powerpoint/2010/main" val="2658151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_neu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985"/>
            <a:ext cx="46577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892218"/>
              </p:ext>
            </p:extLst>
          </p:nvPr>
        </p:nvGraphicFramePr>
        <p:xfrm>
          <a:off x="4909751" y="756908"/>
          <a:ext cx="2273644" cy="19467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73644"/>
              </a:tblGrid>
              <a:tr h="19467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effectLst/>
                        </a:rPr>
                        <a:t>Main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parts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  <a:r>
                        <a:rPr lang="cs-CZ" sz="1200" dirty="0" err="1">
                          <a:effectLst/>
                        </a:rPr>
                        <a:t>of</a:t>
                      </a:r>
                      <a:r>
                        <a:rPr lang="cs-CZ" sz="1200" dirty="0">
                          <a:effectLst/>
                        </a:rPr>
                        <a:t> neuron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cs-CZ" sz="1200" dirty="0" err="1">
                          <a:effectLst/>
                        </a:rPr>
                        <a:t>Dendrites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cs-CZ" sz="1200" dirty="0">
                          <a:effectLst/>
                        </a:rPr>
                        <a:t>Cell body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cs-CZ" sz="1200" dirty="0">
                          <a:effectLst/>
                        </a:rPr>
                        <a:t>Axon (neurit)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cs-CZ" sz="1200" dirty="0">
                          <a:effectLst/>
                        </a:rPr>
                        <a:t>Axon </a:t>
                      </a:r>
                      <a:r>
                        <a:rPr lang="cs-CZ" sz="1200" dirty="0" err="1">
                          <a:effectLst/>
                        </a:rPr>
                        <a:t>terminal</a:t>
                      </a:r>
                      <a:r>
                        <a:rPr lang="cs-CZ" sz="1200" dirty="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 descr="Výsledek obrázku pro neur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89" y="2884918"/>
            <a:ext cx="76200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5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Perikaryon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u="sng" dirty="0"/>
              <a:t>Cell body – PERIKARION: </a:t>
            </a:r>
            <a:r>
              <a:rPr lang="cs-CZ" dirty="0" err="1"/>
              <a:t>contains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and most </a:t>
            </a:r>
            <a:r>
              <a:rPr lang="cs-CZ" dirty="0" err="1"/>
              <a:t>cytoplasm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organelles</a:t>
            </a:r>
            <a:r>
              <a:rPr lang="cs-CZ" dirty="0"/>
              <a:t>:                 </a:t>
            </a:r>
          </a:p>
          <a:p>
            <a:pPr lvl="0"/>
            <a:r>
              <a:rPr lang="cs-CZ" dirty="0" err="1"/>
              <a:t>nucleus</a:t>
            </a:r>
            <a:r>
              <a:rPr lang="cs-CZ" dirty="0"/>
              <a:t> – </a:t>
            </a:r>
            <a:r>
              <a:rPr lang="cs-CZ" dirty="0" err="1"/>
              <a:t>round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oval, very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prominent </a:t>
            </a:r>
            <a:r>
              <a:rPr lang="cs-CZ" dirty="0" err="1"/>
              <a:t>nucleolus</a:t>
            </a:r>
            <a:endParaRPr lang="cs-CZ" dirty="0"/>
          </a:p>
          <a:p>
            <a:pPr lvl="0"/>
            <a:r>
              <a:rPr lang="cs-CZ" dirty="0" err="1"/>
              <a:t>rough</a:t>
            </a:r>
            <a:r>
              <a:rPr lang="cs-CZ" dirty="0"/>
              <a:t> ER (</a:t>
            </a:r>
            <a:r>
              <a:rPr lang="cs-CZ" dirty="0" err="1"/>
              <a:t>called</a:t>
            </a:r>
            <a:r>
              <a:rPr lang="cs-CZ" dirty="0"/>
              <a:t> </a:t>
            </a:r>
            <a:r>
              <a:rPr lang="cs-CZ" dirty="0" err="1"/>
              <a:t>Nissl</a:t>
            </a:r>
            <a:r>
              <a:rPr lang="cs-CZ" dirty="0"/>
              <a:t>´ substance) – </a:t>
            </a:r>
            <a:r>
              <a:rPr lang="cs-CZ" dirty="0" err="1"/>
              <a:t>involved</a:t>
            </a:r>
            <a:r>
              <a:rPr lang="cs-CZ" dirty="0"/>
              <a:t> in </a:t>
            </a:r>
            <a:r>
              <a:rPr lang="cs-CZ" dirty="0" err="1"/>
              <a:t>synthesis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proteins</a:t>
            </a:r>
            <a:r>
              <a:rPr lang="cs-CZ" dirty="0"/>
              <a:t> (</a:t>
            </a:r>
            <a:r>
              <a:rPr lang="cs-CZ" dirty="0" err="1"/>
              <a:t>neurotransmitters</a:t>
            </a:r>
            <a:r>
              <a:rPr lang="cs-CZ" dirty="0"/>
              <a:t>)</a:t>
            </a:r>
          </a:p>
          <a:p>
            <a:pPr lvl="0"/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usual</a:t>
            </a:r>
            <a:r>
              <a:rPr lang="cs-CZ" dirty="0"/>
              <a:t> </a:t>
            </a:r>
            <a:r>
              <a:rPr lang="cs-CZ" dirty="0" err="1"/>
              <a:t>organelles</a:t>
            </a:r>
            <a:r>
              <a:rPr lang="cs-CZ" dirty="0"/>
              <a:t> (</a:t>
            </a:r>
            <a:r>
              <a:rPr lang="cs-CZ" dirty="0" err="1"/>
              <a:t>mitochondria</a:t>
            </a:r>
            <a:r>
              <a:rPr lang="cs-CZ" dirty="0"/>
              <a:t>, Golgi </a:t>
            </a:r>
            <a:r>
              <a:rPr lang="cs-CZ" dirty="0" err="1"/>
              <a:t>apparatus</a:t>
            </a:r>
            <a:r>
              <a:rPr lang="cs-CZ" dirty="0"/>
              <a:t>, </a:t>
            </a:r>
            <a:r>
              <a:rPr lang="cs-CZ" dirty="0" err="1"/>
              <a:t>lysosomes</a:t>
            </a:r>
            <a:r>
              <a:rPr lang="cs-CZ" dirty="0"/>
              <a:t>)</a:t>
            </a:r>
          </a:p>
          <a:p>
            <a:pPr lvl="0"/>
            <a:r>
              <a:rPr lang="cs-CZ" dirty="0" err="1"/>
              <a:t>neurofibrils</a:t>
            </a:r>
            <a:r>
              <a:rPr lang="cs-CZ" dirty="0"/>
              <a:t> – </a:t>
            </a:r>
            <a:r>
              <a:rPr lang="cs-CZ" dirty="0" err="1"/>
              <a:t>neurofilaments</a:t>
            </a:r>
            <a:r>
              <a:rPr lang="cs-CZ" dirty="0"/>
              <a:t> and </a:t>
            </a:r>
            <a:r>
              <a:rPr lang="cs-CZ" dirty="0" err="1"/>
              <a:t>neurotubules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pigment </a:t>
            </a:r>
            <a:r>
              <a:rPr lang="cs-CZ" dirty="0" err="1"/>
              <a:t>lipofuscin</a:t>
            </a:r>
            <a:endParaRPr lang="cs-CZ" dirty="0"/>
          </a:p>
          <a:p>
            <a:endParaRPr lang="cs-CZ" dirty="0"/>
          </a:p>
        </p:txBody>
      </p:sp>
      <p:pic>
        <p:nvPicPr>
          <p:cNvPr id="7" name="Picture 2" descr="NERV0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99" y="1825625"/>
            <a:ext cx="4876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332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 descr="cnemn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692151"/>
            <a:ext cx="8064500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Line 6"/>
          <p:cNvSpPr>
            <a:spLocks noChangeShapeType="1"/>
          </p:cNvSpPr>
          <p:nvPr/>
        </p:nvSpPr>
        <p:spPr bwMode="auto">
          <a:xfrm>
            <a:off x="5519739" y="4292601"/>
            <a:ext cx="288925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716589" y="5243513"/>
            <a:ext cx="9060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nucleus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6291264" y="4884738"/>
            <a:ext cx="1120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nucleolus</a:t>
            </a:r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>
            <a:off x="5591176" y="4149725"/>
            <a:ext cx="720725" cy="863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6038850" y="2266951"/>
            <a:ext cx="2649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0000"/>
                </a:solidFill>
              </a:rPr>
              <a:t>Nissl substance</a:t>
            </a:r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H="1">
            <a:off x="6240464" y="2708275"/>
            <a:ext cx="142875" cy="649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>
            <a:off x="6383338" y="2708276"/>
            <a:ext cx="576262" cy="1008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H="1">
            <a:off x="5664200" y="2708276"/>
            <a:ext cx="719138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8" name="Freeform 14"/>
          <p:cNvSpPr>
            <a:spLocks/>
          </p:cNvSpPr>
          <p:nvPr/>
        </p:nvSpPr>
        <p:spPr bwMode="auto">
          <a:xfrm>
            <a:off x="7708900" y="3894138"/>
            <a:ext cx="1843088" cy="95250"/>
          </a:xfrm>
          <a:custGeom>
            <a:avLst/>
            <a:gdLst>
              <a:gd name="T0" fmla="*/ 0 w 1161"/>
              <a:gd name="T1" fmla="*/ 46 h 60"/>
              <a:gd name="T2" fmla="*/ 771 w 1161"/>
              <a:gd name="T3" fmla="*/ 46 h 60"/>
              <a:gd name="T4" fmla="*/ 924 w 1161"/>
              <a:gd name="T5" fmla="*/ 3 h 60"/>
              <a:gd name="T6" fmla="*/ 1161 w 1161"/>
              <a:gd name="T7" fmla="*/ 3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61" h="60">
                <a:moveTo>
                  <a:pt x="0" y="46"/>
                </a:moveTo>
                <a:cubicBezTo>
                  <a:pt x="354" y="56"/>
                  <a:pt x="351" y="60"/>
                  <a:pt x="771" y="46"/>
                </a:cubicBezTo>
                <a:cubicBezTo>
                  <a:pt x="822" y="44"/>
                  <a:pt x="872" y="5"/>
                  <a:pt x="924" y="3"/>
                </a:cubicBezTo>
                <a:cubicBezTo>
                  <a:pt x="1003" y="0"/>
                  <a:pt x="1082" y="3"/>
                  <a:pt x="1161" y="3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79" name="Freeform 15"/>
          <p:cNvSpPr>
            <a:spLocks/>
          </p:cNvSpPr>
          <p:nvPr/>
        </p:nvSpPr>
        <p:spPr bwMode="auto">
          <a:xfrm>
            <a:off x="4375150" y="1398588"/>
            <a:ext cx="433388" cy="1116012"/>
          </a:xfrm>
          <a:custGeom>
            <a:avLst/>
            <a:gdLst>
              <a:gd name="T0" fmla="*/ 0 w 273"/>
              <a:gd name="T1" fmla="*/ 0 h 703"/>
              <a:gd name="T2" fmla="*/ 34 w 273"/>
              <a:gd name="T3" fmla="*/ 76 h 703"/>
              <a:gd name="T4" fmla="*/ 127 w 273"/>
              <a:gd name="T5" fmla="*/ 313 h 703"/>
              <a:gd name="T6" fmla="*/ 169 w 273"/>
              <a:gd name="T7" fmla="*/ 415 h 703"/>
              <a:gd name="T8" fmla="*/ 212 w 273"/>
              <a:gd name="T9" fmla="*/ 584 h 703"/>
              <a:gd name="T10" fmla="*/ 262 w 273"/>
              <a:gd name="T11" fmla="*/ 601 h 703"/>
              <a:gd name="T12" fmla="*/ 271 w 273"/>
              <a:gd name="T13" fmla="*/ 703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73" h="703">
                <a:moveTo>
                  <a:pt x="0" y="0"/>
                </a:moveTo>
                <a:cubicBezTo>
                  <a:pt x="9" y="28"/>
                  <a:pt x="25" y="48"/>
                  <a:pt x="34" y="76"/>
                </a:cubicBezTo>
                <a:cubicBezTo>
                  <a:pt x="61" y="157"/>
                  <a:pt x="79" y="242"/>
                  <a:pt x="127" y="313"/>
                </a:cubicBezTo>
                <a:cubicBezTo>
                  <a:pt x="138" y="349"/>
                  <a:pt x="148" y="384"/>
                  <a:pt x="169" y="415"/>
                </a:cubicBezTo>
                <a:cubicBezTo>
                  <a:pt x="172" y="429"/>
                  <a:pt x="191" y="563"/>
                  <a:pt x="212" y="584"/>
                </a:cubicBezTo>
                <a:cubicBezTo>
                  <a:pt x="214" y="586"/>
                  <a:pt x="259" y="600"/>
                  <a:pt x="262" y="601"/>
                </a:cubicBezTo>
                <a:cubicBezTo>
                  <a:pt x="273" y="675"/>
                  <a:pt x="271" y="641"/>
                  <a:pt x="271" y="703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80" name="Freeform 16"/>
          <p:cNvSpPr>
            <a:spLocks/>
          </p:cNvSpPr>
          <p:nvPr/>
        </p:nvSpPr>
        <p:spPr bwMode="auto">
          <a:xfrm>
            <a:off x="3797301" y="5281613"/>
            <a:ext cx="500063" cy="836612"/>
          </a:xfrm>
          <a:custGeom>
            <a:avLst/>
            <a:gdLst>
              <a:gd name="T0" fmla="*/ 0 w 315"/>
              <a:gd name="T1" fmla="*/ 527 h 527"/>
              <a:gd name="T2" fmla="*/ 16 w 315"/>
              <a:gd name="T3" fmla="*/ 502 h 527"/>
              <a:gd name="T4" fmla="*/ 42 w 315"/>
              <a:gd name="T5" fmla="*/ 485 h 527"/>
              <a:gd name="T6" fmla="*/ 76 w 315"/>
              <a:gd name="T7" fmla="*/ 409 h 527"/>
              <a:gd name="T8" fmla="*/ 110 w 315"/>
              <a:gd name="T9" fmla="*/ 332 h 527"/>
              <a:gd name="T10" fmla="*/ 152 w 315"/>
              <a:gd name="T11" fmla="*/ 256 h 527"/>
              <a:gd name="T12" fmla="*/ 169 w 315"/>
              <a:gd name="T13" fmla="*/ 231 h 527"/>
              <a:gd name="T14" fmla="*/ 220 w 315"/>
              <a:gd name="T15" fmla="*/ 129 h 527"/>
              <a:gd name="T16" fmla="*/ 254 w 315"/>
              <a:gd name="T17" fmla="*/ 78 h 527"/>
              <a:gd name="T18" fmla="*/ 262 w 315"/>
              <a:gd name="T19" fmla="*/ 53 h 527"/>
              <a:gd name="T20" fmla="*/ 313 w 315"/>
              <a:gd name="T21" fmla="*/ 10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5" h="527">
                <a:moveTo>
                  <a:pt x="0" y="527"/>
                </a:moveTo>
                <a:cubicBezTo>
                  <a:pt x="5" y="519"/>
                  <a:pt x="9" y="509"/>
                  <a:pt x="16" y="502"/>
                </a:cubicBezTo>
                <a:cubicBezTo>
                  <a:pt x="23" y="495"/>
                  <a:pt x="36" y="493"/>
                  <a:pt x="42" y="485"/>
                </a:cubicBezTo>
                <a:cubicBezTo>
                  <a:pt x="54" y="470"/>
                  <a:pt x="62" y="430"/>
                  <a:pt x="76" y="409"/>
                </a:cubicBezTo>
                <a:cubicBezTo>
                  <a:pt x="85" y="380"/>
                  <a:pt x="93" y="358"/>
                  <a:pt x="110" y="332"/>
                </a:cubicBezTo>
                <a:cubicBezTo>
                  <a:pt x="124" y="288"/>
                  <a:pt x="113" y="314"/>
                  <a:pt x="152" y="256"/>
                </a:cubicBezTo>
                <a:cubicBezTo>
                  <a:pt x="158" y="248"/>
                  <a:pt x="169" y="231"/>
                  <a:pt x="169" y="231"/>
                </a:cubicBezTo>
                <a:cubicBezTo>
                  <a:pt x="180" y="196"/>
                  <a:pt x="202" y="161"/>
                  <a:pt x="220" y="129"/>
                </a:cubicBezTo>
                <a:cubicBezTo>
                  <a:pt x="230" y="111"/>
                  <a:pt x="254" y="78"/>
                  <a:pt x="254" y="78"/>
                </a:cubicBezTo>
                <a:cubicBezTo>
                  <a:pt x="257" y="70"/>
                  <a:pt x="256" y="59"/>
                  <a:pt x="262" y="53"/>
                </a:cubicBezTo>
                <a:cubicBezTo>
                  <a:pt x="315" y="0"/>
                  <a:pt x="313" y="42"/>
                  <a:pt x="313" y="10"/>
                </a:cubicBezTo>
              </a:path>
            </a:pathLst>
          </a:custGeom>
          <a:noFill/>
          <a:ln w="38100" cap="flat" cmpd="sng">
            <a:solidFill>
              <a:srgbClr val="FF00FF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81" name="Freeform 17"/>
          <p:cNvSpPr>
            <a:spLocks/>
          </p:cNvSpPr>
          <p:nvPr/>
        </p:nvSpPr>
        <p:spPr bwMode="auto">
          <a:xfrm>
            <a:off x="2170113" y="3186114"/>
            <a:ext cx="2286000" cy="592137"/>
          </a:xfrm>
          <a:custGeom>
            <a:avLst/>
            <a:gdLst>
              <a:gd name="T0" fmla="*/ 1440 w 1440"/>
              <a:gd name="T1" fmla="*/ 373 h 373"/>
              <a:gd name="T2" fmla="*/ 1313 w 1440"/>
              <a:gd name="T3" fmla="*/ 365 h 373"/>
              <a:gd name="T4" fmla="*/ 1262 w 1440"/>
              <a:gd name="T5" fmla="*/ 339 h 373"/>
              <a:gd name="T6" fmla="*/ 1084 w 1440"/>
              <a:gd name="T7" fmla="*/ 280 h 373"/>
              <a:gd name="T8" fmla="*/ 906 w 1440"/>
              <a:gd name="T9" fmla="*/ 263 h 373"/>
              <a:gd name="T10" fmla="*/ 881 w 1440"/>
              <a:gd name="T11" fmla="*/ 246 h 373"/>
              <a:gd name="T12" fmla="*/ 855 w 1440"/>
              <a:gd name="T13" fmla="*/ 221 h 373"/>
              <a:gd name="T14" fmla="*/ 804 w 1440"/>
              <a:gd name="T15" fmla="*/ 187 h 373"/>
              <a:gd name="T16" fmla="*/ 686 w 1440"/>
              <a:gd name="T17" fmla="*/ 94 h 373"/>
              <a:gd name="T18" fmla="*/ 440 w 1440"/>
              <a:gd name="T19" fmla="*/ 60 h 373"/>
              <a:gd name="T20" fmla="*/ 33 w 1440"/>
              <a:gd name="T21" fmla="*/ 9 h 373"/>
              <a:gd name="T22" fmla="*/ 0 w 1440"/>
              <a:gd name="T23" fmla="*/ 1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40" h="373">
                <a:moveTo>
                  <a:pt x="1440" y="373"/>
                </a:moveTo>
                <a:cubicBezTo>
                  <a:pt x="1398" y="370"/>
                  <a:pt x="1355" y="370"/>
                  <a:pt x="1313" y="365"/>
                </a:cubicBezTo>
                <a:cubicBezTo>
                  <a:pt x="1285" y="362"/>
                  <a:pt x="1287" y="351"/>
                  <a:pt x="1262" y="339"/>
                </a:cubicBezTo>
                <a:cubicBezTo>
                  <a:pt x="1210" y="313"/>
                  <a:pt x="1141" y="294"/>
                  <a:pt x="1084" y="280"/>
                </a:cubicBezTo>
                <a:cubicBezTo>
                  <a:pt x="1027" y="266"/>
                  <a:pt x="961" y="267"/>
                  <a:pt x="906" y="263"/>
                </a:cubicBezTo>
                <a:cubicBezTo>
                  <a:pt x="898" y="257"/>
                  <a:pt x="889" y="252"/>
                  <a:pt x="881" y="246"/>
                </a:cubicBezTo>
                <a:cubicBezTo>
                  <a:pt x="872" y="238"/>
                  <a:pt x="865" y="228"/>
                  <a:pt x="855" y="221"/>
                </a:cubicBezTo>
                <a:cubicBezTo>
                  <a:pt x="839" y="209"/>
                  <a:pt x="804" y="187"/>
                  <a:pt x="804" y="187"/>
                </a:cubicBezTo>
                <a:cubicBezTo>
                  <a:pt x="778" y="147"/>
                  <a:pt x="733" y="109"/>
                  <a:pt x="686" y="94"/>
                </a:cubicBezTo>
                <a:cubicBezTo>
                  <a:pt x="605" y="41"/>
                  <a:pt x="565" y="65"/>
                  <a:pt x="440" y="60"/>
                </a:cubicBezTo>
                <a:cubicBezTo>
                  <a:pt x="305" y="24"/>
                  <a:pt x="173" y="22"/>
                  <a:pt x="33" y="9"/>
                </a:cubicBezTo>
                <a:cubicBezTo>
                  <a:pt x="5" y="0"/>
                  <a:pt x="17" y="1"/>
                  <a:pt x="0" y="1"/>
                </a:cubicBezTo>
              </a:path>
            </a:pathLst>
          </a:custGeom>
          <a:noFill/>
          <a:ln w="76200" cap="flat" cmpd="sng">
            <a:solidFill>
              <a:srgbClr val="FF00FF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8082" name="Text Box 18"/>
          <p:cNvSpPr txBox="1">
            <a:spLocks noChangeArrowheads="1"/>
          </p:cNvSpPr>
          <p:nvPr/>
        </p:nvSpPr>
        <p:spPr bwMode="auto">
          <a:xfrm rot="893251">
            <a:off x="2740436" y="2732366"/>
            <a:ext cx="6437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axon</a:t>
            </a:r>
          </a:p>
        </p:txBody>
      </p:sp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8451850" y="3371851"/>
            <a:ext cx="1017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dendrite</a:t>
            </a:r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2222500" y="836613"/>
            <a:ext cx="768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0000"/>
                </a:solidFill>
              </a:rPr>
              <a:t>    perikaryon (pyramidová buňka z cortex cerebri)</a:t>
            </a:r>
          </a:p>
        </p:txBody>
      </p:sp>
      <p:sp>
        <p:nvSpPr>
          <p:cNvPr id="88085" name="AutoShape 21"/>
          <p:cNvSpPr>
            <a:spLocks noChangeArrowheads="1"/>
          </p:cNvSpPr>
          <p:nvPr/>
        </p:nvSpPr>
        <p:spPr bwMode="auto">
          <a:xfrm>
            <a:off x="2135188" y="836614"/>
            <a:ext cx="360362" cy="28733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7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smtClean="0"/>
              <a:t>Perikaryon </a:t>
            </a:r>
            <a:r>
              <a:rPr lang="cs-CZ" altLang="cs-CZ" sz="4000" dirty="0"/>
              <a:t/>
            </a:r>
            <a:br>
              <a:rPr lang="cs-CZ" altLang="cs-CZ" sz="4000" dirty="0"/>
            </a:br>
            <a:r>
              <a:rPr lang="cs-CZ" altLang="cs-CZ" sz="2400" i="1" dirty="0"/>
              <a:t/>
            </a:r>
            <a:br>
              <a:rPr lang="cs-CZ" altLang="cs-CZ" sz="2400" i="1" dirty="0"/>
            </a:br>
            <a:endParaRPr lang="cs-CZ" altLang="cs-CZ" sz="2400" i="1" dirty="0"/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>
            <a:off x="2782888" y="2276476"/>
            <a:ext cx="360362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69" name="Freeform 5"/>
          <p:cNvSpPr>
            <a:spLocks/>
          </p:cNvSpPr>
          <p:nvPr/>
        </p:nvSpPr>
        <p:spPr bwMode="auto">
          <a:xfrm>
            <a:off x="2855913" y="3141663"/>
            <a:ext cx="87312" cy="754062"/>
          </a:xfrm>
          <a:custGeom>
            <a:avLst/>
            <a:gdLst>
              <a:gd name="T0" fmla="*/ 40 w 55"/>
              <a:gd name="T1" fmla="*/ 0 h 475"/>
              <a:gd name="T2" fmla="*/ 40 w 55"/>
              <a:gd name="T3" fmla="*/ 274 h 475"/>
              <a:gd name="T4" fmla="*/ 3 w 55"/>
              <a:gd name="T5" fmla="*/ 357 h 475"/>
              <a:gd name="T6" fmla="*/ 3 w 55"/>
              <a:gd name="T7" fmla="*/ 475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75">
                <a:moveTo>
                  <a:pt x="40" y="0"/>
                </a:moveTo>
                <a:cubicBezTo>
                  <a:pt x="52" y="133"/>
                  <a:pt x="55" y="111"/>
                  <a:pt x="40" y="274"/>
                </a:cubicBezTo>
                <a:cubicBezTo>
                  <a:pt x="37" y="307"/>
                  <a:pt x="5" y="324"/>
                  <a:pt x="3" y="357"/>
                </a:cubicBezTo>
                <a:cubicBezTo>
                  <a:pt x="0" y="396"/>
                  <a:pt x="3" y="436"/>
                  <a:pt x="3" y="475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0" name="Freeform 6"/>
          <p:cNvSpPr>
            <a:spLocks/>
          </p:cNvSpPr>
          <p:nvPr/>
        </p:nvSpPr>
        <p:spPr bwMode="auto">
          <a:xfrm>
            <a:off x="2876551" y="1806576"/>
            <a:ext cx="117475" cy="544513"/>
          </a:xfrm>
          <a:custGeom>
            <a:avLst/>
            <a:gdLst>
              <a:gd name="T0" fmla="*/ 62 w 74"/>
              <a:gd name="T1" fmla="*/ 343 h 343"/>
              <a:gd name="T2" fmla="*/ 35 w 74"/>
              <a:gd name="T3" fmla="*/ 334 h 343"/>
              <a:gd name="T4" fmla="*/ 62 w 74"/>
              <a:gd name="T5" fmla="*/ 188 h 343"/>
              <a:gd name="T6" fmla="*/ 53 w 74"/>
              <a:gd name="T7" fmla="*/ 69 h 343"/>
              <a:gd name="T8" fmla="*/ 17 w 74"/>
              <a:gd name="T9" fmla="*/ 5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343">
                <a:moveTo>
                  <a:pt x="62" y="343"/>
                </a:moveTo>
                <a:cubicBezTo>
                  <a:pt x="53" y="340"/>
                  <a:pt x="42" y="341"/>
                  <a:pt x="35" y="334"/>
                </a:cubicBezTo>
                <a:cubicBezTo>
                  <a:pt x="0" y="299"/>
                  <a:pt x="40" y="221"/>
                  <a:pt x="62" y="188"/>
                </a:cubicBezTo>
                <a:cubicBezTo>
                  <a:pt x="74" y="150"/>
                  <a:pt x="73" y="106"/>
                  <a:pt x="53" y="69"/>
                </a:cubicBezTo>
                <a:cubicBezTo>
                  <a:pt x="15" y="0"/>
                  <a:pt x="17" y="37"/>
                  <a:pt x="17" y="5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1" name="Freeform 7"/>
          <p:cNvSpPr>
            <a:spLocks/>
          </p:cNvSpPr>
          <p:nvPr/>
        </p:nvSpPr>
        <p:spPr bwMode="auto">
          <a:xfrm>
            <a:off x="2946400" y="1785939"/>
            <a:ext cx="319088" cy="319087"/>
          </a:xfrm>
          <a:custGeom>
            <a:avLst/>
            <a:gdLst>
              <a:gd name="T0" fmla="*/ 0 w 201"/>
              <a:gd name="T1" fmla="*/ 201 h 201"/>
              <a:gd name="T2" fmla="*/ 27 w 201"/>
              <a:gd name="T3" fmla="*/ 192 h 201"/>
              <a:gd name="T4" fmla="*/ 46 w 201"/>
              <a:gd name="T5" fmla="*/ 137 h 201"/>
              <a:gd name="T6" fmla="*/ 137 w 201"/>
              <a:gd name="T7" fmla="*/ 118 h 201"/>
              <a:gd name="T8" fmla="*/ 201 w 201"/>
              <a:gd name="T9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201">
                <a:moveTo>
                  <a:pt x="0" y="201"/>
                </a:moveTo>
                <a:cubicBezTo>
                  <a:pt x="9" y="198"/>
                  <a:pt x="21" y="200"/>
                  <a:pt x="27" y="192"/>
                </a:cubicBezTo>
                <a:cubicBezTo>
                  <a:pt x="38" y="176"/>
                  <a:pt x="28" y="143"/>
                  <a:pt x="46" y="137"/>
                </a:cubicBezTo>
                <a:cubicBezTo>
                  <a:pt x="93" y="121"/>
                  <a:pt x="64" y="129"/>
                  <a:pt x="137" y="118"/>
                </a:cubicBezTo>
                <a:cubicBezTo>
                  <a:pt x="163" y="80"/>
                  <a:pt x="168" y="33"/>
                  <a:pt x="201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 rot="5400000">
            <a:off x="3793332" y="1988345"/>
            <a:ext cx="360363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73" name="Freeform 9"/>
          <p:cNvSpPr>
            <a:spLocks/>
          </p:cNvSpPr>
          <p:nvPr/>
        </p:nvSpPr>
        <p:spPr bwMode="auto">
          <a:xfrm>
            <a:off x="3163888" y="2263775"/>
            <a:ext cx="349250" cy="203200"/>
          </a:xfrm>
          <a:custGeom>
            <a:avLst/>
            <a:gdLst>
              <a:gd name="T0" fmla="*/ 220 w 220"/>
              <a:gd name="T1" fmla="*/ 128 h 128"/>
              <a:gd name="T2" fmla="*/ 165 w 220"/>
              <a:gd name="T3" fmla="*/ 110 h 128"/>
              <a:gd name="T4" fmla="*/ 156 w 220"/>
              <a:gd name="T5" fmla="*/ 83 h 128"/>
              <a:gd name="T6" fmla="*/ 137 w 220"/>
              <a:gd name="T7" fmla="*/ 64 h 128"/>
              <a:gd name="T8" fmla="*/ 55 w 220"/>
              <a:gd name="T9" fmla="*/ 37 h 128"/>
              <a:gd name="T10" fmla="*/ 0 w 220"/>
              <a:gd name="T1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" h="128">
                <a:moveTo>
                  <a:pt x="220" y="128"/>
                </a:moveTo>
                <a:cubicBezTo>
                  <a:pt x="202" y="122"/>
                  <a:pt x="183" y="116"/>
                  <a:pt x="165" y="110"/>
                </a:cubicBezTo>
                <a:cubicBezTo>
                  <a:pt x="156" y="107"/>
                  <a:pt x="161" y="91"/>
                  <a:pt x="156" y="83"/>
                </a:cubicBezTo>
                <a:cubicBezTo>
                  <a:pt x="151" y="75"/>
                  <a:pt x="145" y="68"/>
                  <a:pt x="137" y="64"/>
                </a:cubicBezTo>
                <a:cubicBezTo>
                  <a:pt x="111" y="51"/>
                  <a:pt x="82" y="46"/>
                  <a:pt x="55" y="37"/>
                </a:cubicBezTo>
                <a:cubicBezTo>
                  <a:pt x="33" y="30"/>
                  <a:pt x="22" y="0"/>
                  <a:pt x="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4" name="Freeform 10"/>
          <p:cNvSpPr>
            <a:spLocks/>
          </p:cNvSpPr>
          <p:nvPr/>
        </p:nvSpPr>
        <p:spPr bwMode="auto">
          <a:xfrm>
            <a:off x="4368800" y="2424113"/>
            <a:ext cx="668338" cy="144462"/>
          </a:xfrm>
          <a:custGeom>
            <a:avLst/>
            <a:gdLst>
              <a:gd name="T0" fmla="*/ 0 w 421"/>
              <a:gd name="T1" fmla="*/ 0 h 91"/>
              <a:gd name="T2" fmla="*/ 27 w 421"/>
              <a:gd name="T3" fmla="*/ 9 h 91"/>
              <a:gd name="T4" fmla="*/ 201 w 421"/>
              <a:gd name="T5" fmla="*/ 18 h 91"/>
              <a:gd name="T6" fmla="*/ 265 w 421"/>
              <a:gd name="T7" fmla="*/ 82 h 91"/>
              <a:gd name="T8" fmla="*/ 421 w 421"/>
              <a:gd name="T9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91">
                <a:moveTo>
                  <a:pt x="0" y="0"/>
                </a:moveTo>
                <a:cubicBezTo>
                  <a:pt x="9" y="3"/>
                  <a:pt x="18" y="8"/>
                  <a:pt x="27" y="9"/>
                </a:cubicBezTo>
                <a:cubicBezTo>
                  <a:pt x="85" y="14"/>
                  <a:pt x="144" y="7"/>
                  <a:pt x="201" y="18"/>
                </a:cubicBezTo>
                <a:cubicBezTo>
                  <a:pt x="203" y="18"/>
                  <a:pt x="242" y="78"/>
                  <a:pt x="265" y="82"/>
                </a:cubicBezTo>
                <a:cubicBezTo>
                  <a:pt x="322" y="91"/>
                  <a:pt x="368" y="91"/>
                  <a:pt x="421" y="91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5" name="Oval 11"/>
          <p:cNvSpPr>
            <a:spLocks noChangeArrowheads="1"/>
          </p:cNvSpPr>
          <p:nvPr/>
        </p:nvSpPr>
        <p:spPr bwMode="auto">
          <a:xfrm>
            <a:off x="8975726" y="1916113"/>
            <a:ext cx="792163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76" name="Freeform 12"/>
          <p:cNvSpPr>
            <a:spLocks/>
          </p:cNvSpPr>
          <p:nvPr/>
        </p:nvSpPr>
        <p:spPr bwMode="auto">
          <a:xfrm>
            <a:off x="9336088" y="2708276"/>
            <a:ext cx="1092200" cy="449263"/>
          </a:xfrm>
          <a:custGeom>
            <a:avLst/>
            <a:gdLst>
              <a:gd name="T0" fmla="*/ 2 w 688"/>
              <a:gd name="T1" fmla="*/ 0 h 283"/>
              <a:gd name="T2" fmla="*/ 11 w 688"/>
              <a:gd name="T3" fmla="*/ 182 h 283"/>
              <a:gd name="T4" fmla="*/ 121 w 688"/>
              <a:gd name="T5" fmla="*/ 228 h 283"/>
              <a:gd name="T6" fmla="*/ 542 w 688"/>
              <a:gd name="T7" fmla="*/ 237 h 283"/>
              <a:gd name="T8" fmla="*/ 688 w 688"/>
              <a:gd name="T9" fmla="*/ 283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8" h="283">
                <a:moveTo>
                  <a:pt x="2" y="0"/>
                </a:moveTo>
                <a:cubicBezTo>
                  <a:pt x="5" y="61"/>
                  <a:pt x="0" y="122"/>
                  <a:pt x="11" y="182"/>
                </a:cubicBezTo>
                <a:cubicBezTo>
                  <a:pt x="12" y="188"/>
                  <a:pt x="97" y="220"/>
                  <a:pt x="121" y="228"/>
                </a:cubicBezTo>
                <a:cubicBezTo>
                  <a:pt x="254" y="272"/>
                  <a:pt x="402" y="234"/>
                  <a:pt x="542" y="237"/>
                </a:cubicBezTo>
                <a:cubicBezTo>
                  <a:pt x="583" y="251"/>
                  <a:pt x="643" y="283"/>
                  <a:pt x="688" y="283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7" name="Freeform 13"/>
          <p:cNvSpPr>
            <a:spLocks/>
          </p:cNvSpPr>
          <p:nvPr/>
        </p:nvSpPr>
        <p:spPr bwMode="auto">
          <a:xfrm>
            <a:off x="8616950" y="2781301"/>
            <a:ext cx="769938" cy="422275"/>
          </a:xfrm>
          <a:custGeom>
            <a:avLst/>
            <a:gdLst>
              <a:gd name="T0" fmla="*/ 457 w 485"/>
              <a:gd name="T1" fmla="*/ 0 h 266"/>
              <a:gd name="T2" fmla="*/ 466 w 485"/>
              <a:gd name="T3" fmla="*/ 101 h 266"/>
              <a:gd name="T4" fmla="*/ 485 w 485"/>
              <a:gd name="T5" fmla="*/ 156 h 266"/>
              <a:gd name="T6" fmla="*/ 411 w 485"/>
              <a:gd name="T7" fmla="*/ 192 h 266"/>
              <a:gd name="T8" fmla="*/ 357 w 485"/>
              <a:gd name="T9" fmla="*/ 211 h 266"/>
              <a:gd name="T10" fmla="*/ 293 w 485"/>
              <a:gd name="T11" fmla="*/ 266 h 266"/>
              <a:gd name="T12" fmla="*/ 0 w 485"/>
              <a:gd name="T13" fmla="*/ 2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5" h="266">
                <a:moveTo>
                  <a:pt x="457" y="0"/>
                </a:moveTo>
                <a:cubicBezTo>
                  <a:pt x="460" y="34"/>
                  <a:pt x="460" y="68"/>
                  <a:pt x="466" y="101"/>
                </a:cubicBezTo>
                <a:cubicBezTo>
                  <a:pt x="469" y="120"/>
                  <a:pt x="485" y="156"/>
                  <a:pt x="485" y="156"/>
                </a:cubicBezTo>
                <a:cubicBezTo>
                  <a:pt x="451" y="188"/>
                  <a:pt x="477" y="169"/>
                  <a:pt x="411" y="192"/>
                </a:cubicBezTo>
                <a:cubicBezTo>
                  <a:pt x="393" y="198"/>
                  <a:pt x="357" y="211"/>
                  <a:pt x="357" y="211"/>
                </a:cubicBezTo>
                <a:cubicBezTo>
                  <a:pt x="344" y="247"/>
                  <a:pt x="328" y="253"/>
                  <a:pt x="293" y="266"/>
                </a:cubicBezTo>
                <a:cubicBezTo>
                  <a:pt x="221" y="194"/>
                  <a:pt x="82" y="238"/>
                  <a:pt x="0" y="238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78" name="AutoShape 14"/>
          <p:cNvSpPr>
            <a:spLocks noChangeArrowheads="1"/>
          </p:cNvSpPr>
          <p:nvPr/>
        </p:nvSpPr>
        <p:spPr bwMode="auto">
          <a:xfrm>
            <a:off x="3071813" y="5300664"/>
            <a:ext cx="576262" cy="64928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82" name="Oval 18"/>
          <p:cNvSpPr>
            <a:spLocks noChangeArrowheads="1"/>
          </p:cNvSpPr>
          <p:nvPr/>
        </p:nvSpPr>
        <p:spPr bwMode="auto">
          <a:xfrm>
            <a:off x="6096000" y="2924175"/>
            <a:ext cx="647700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83" name="AutoShape 19"/>
          <p:cNvSpPr>
            <a:spLocks noChangeArrowheads="1"/>
          </p:cNvSpPr>
          <p:nvPr/>
        </p:nvSpPr>
        <p:spPr bwMode="auto">
          <a:xfrm>
            <a:off x="6240463" y="2636839"/>
            <a:ext cx="360362" cy="5048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484" name="Freeform 20"/>
          <p:cNvSpPr>
            <a:spLocks/>
          </p:cNvSpPr>
          <p:nvPr/>
        </p:nvSpPr>
        <p:spPr bwMode="auto">
          <a:xfrm>
            <a:off x="5684838" y="1857376"/>
            <a:ext cx="673100" cy="1198563"/>
          </a:xfrm>
          <a:custGeom>
            <a:avLst/>
            <a:gdLst>
              <a:gd name="T0" fmla="*/ 305 w 424"/>
              <a:gd name="T1" fmla="*/ 750 h 755"/>
              <a:gd name="T2" fmla="*/ 341 w 424"/>
              <a:gd name="T3" fmla="*/ 704 h 755"/>
              <a:gd name="T4" fmla="*/ 396 w 424"/>
              <a:gd name="T5" fmla="*/ 640 h 755"/>
              <a:gd name="T6" fmla="*/ 424 w 424"/>
              <a:gd name="T7" fmla="*/ 558 h 755"/>
              <a:gd name="T8" fmla="*/ 350 w 424"/>
              <a:gd name="T9" fmla="*/ 421 h 755"/>
              <a:gd name="T10" fmla="*/ 232 w 424"/>
              <a:gd name="T11" fmla="*/ 320 h 755"/>
              <a:gd name="T12" fmla="*/ 85 w 424"/>
              <a:gd name="T13" fmla="*/ 165 h 755"/>
              <a:gd name="T14" fmla="*/ 58 w 424"/>
              <a:gd name="T15" fmla="*/ 137 h 755"/>
              <a:gd name="T16" fmla="*/ 21 w 424"/>
              <a:gd name="T17" fmla="*/ 83 h 755"/>
              <a:gd name="T18" fmla="*/ 3 w 424"/>
              <a:gd name="T19" fmla="*/ 0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24" h="755">
                <a:moveTo>
                  <a:pt x="305" y="750"/>
                </a:moveTo>
                <a:cubicBezTo>
                  <a:pt x="361" y="713"/>
                  <a:pt x="310" y="755"/>
                  <a:pt x="341" y="704"/>
                </a:cubicBezTo>
                <a:cubicBezTo>
                  <a:pt x="354" y="683"/>
                  <a:pt x="378" y="659"/>
                  <a:pt x="396" y="640"/>
                </a:cubicBezTo>
                <a:cubicBezTo>
                  <a:pt x="417" y="576"/>
                  <a:pt x="407" y="603"/>
                  <a:pt x="424" y="558"/>
                </a:cubicBezTo>
                <a:cubicBezTo>
                  <a:pt x="416" y="497"/>
                  <a:pt x="414" y="441"/>
                  <a:pt x="350" y="421"/>
                </a:cubicBezTo>
                <a:cubicBezTo>
                  <a:pt x="306" y="392"/>
                  <a:pt x="275" y="350"/>
                  <a:pt x="232" y="320"/>
                </a:cubicBezTo>
                <a:cubicBezTo>
                  <a:pt x="204" y="245"/>
                  <a:pt x="161" y="190"/>
                  <a:pt x="85" y="165"/>
                </a:cubicBezTo>
                <a:cubicBezTo>
                  <a:pt x="76" y="156"/>
                  <a:pt x="66" y="147"/>
                  <a:pt x="58" y="137"/>
                </a:cubicBezTo>
                <a:cubicBezTo>
                  <a:pt x="45" y="120"/>
                  <a:pt x="21" y="83"/>
                  <a:pt x="21" y="83"/>
                </a:cubicBezTo>
                <a:cubicBezTo>
                  <a:pt x="0" y="19"/>
                  <a:pt x="3" y="47"/>
                  <a:pt x="3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85" name="Freeform 21"/>
          <p:cNvSpPr>
            <a:spLocks/>
          </p:cNvSpPr>
          <p:nvPr/>
        </p:nvSpPr>
        <p:spPr bwMode="auto">
          <a:xfrm>
            <a:off x="6418264" y="1989139"/>
            <a:ext cx="693737" cy="985837"/>
          </a:xfrm>
          <a:custGeom>
            <a:avLst/>
            <a:gdLst>
              <a:gd name="T0" fmla="*/ 90 w 437"/>
              <a:gd name="T1" fmla="*/ 621 h 621"/>
              <a:gd name="T2" fmla="*/ 44 w 437"/>
              <a:gd name="T3" fmla="*/ 548 h 621"/>
              <a:gd name="T4" fmla="*/ 108 w 437"/>
              <a:gd name="T5" fmla="*/ 310 h 621"/>
              <a:gd name="T6" fmla="*/ 199 w 437"/>
              <a:gd name="T7" fmla="*/ 274 h 621"/>
              <a:gd name="T8" fmla="*/ 254 w 437"/>
              <a:gd name="T9" fmla="*/ 256 h 621"/>
              <a:gd name="T10" fmla="*/ 309 w 437"/>
              <a:gd name="T11" fmla="*/ 192 h 621"/>
              <a:gd name="T12" fmla="*/ 364 w 437"/>
              <a:gd name="T13" fmla="*/ 173 h 621"/>
              <a:gd name="T14" fmla="*/ 410 w 437"/>
              <a:gd name="T15" fmla="*/ 100 h 621"/>
              <a:gd name="T16" fmla="*/ 428 w 437"/>
              <a:gd name="T17" fmla="*/ 45 h 621"/>
              <a:gd name="T18" fmla="*/ 437 w 437"/>
              <a:gd name="T19" fmla="*/ 0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7" h="621">
                <a:moveTo>
                  <a:pt x="90" y="621"/>
                </a:moveTo>
                <a:cubicBezTo>
                  <a:pt x="77" y="585"/>
                  <a:pt x="77" y="570"/>
                  <a:pt x="44" y="548"/>
                </a:cubicBezTo>
                <a:cubicBezTo>
                  <a:pt x="12" y="453"/>
                  <a:pt x="0" y="348"/>
                  <a:pt x="108" y="310"/>
                </a:cubicBezTo>
                <a:cubicBezTo>
                  <a:pt x="142" y="259"/>
                  <a:pt x="110" y="293"/>
                  <a:pt x="199" y="274"/>
                </a:cubicBezTo>
                <a:cubicBezTo>
                  <a:pt x="218" y="270"/>
                  <a:pt x="254" y="256"/>
                  <a:pt x="254" y="256"/>
                </a:cubicBezTo>
                <a:cubicBezTo>
                  <a:pt x="266" y="244"/>
                  <a:pt x="300" y="199"/>
                  <a:pt x="309" y="192"/>
                </a:cubicBezTo>
                <a:cubicBezTo>
                  <a:pt x="313" y="189"/>
                  <a:pt x="360" y="174"/>
                  <a:pt x="364" y="173"/>
                </a:cubicBezTo>
                <a:cubicBezTo>
                  <a:pt x="374" y="142"/>
                  <a:pt x="386" y="122"/>
                  <a:pt x="410" y="100"/>
                </a:cubicBezTo>
                <a:cubicBezTo>
                  <a:pt x="416" y="82"/>
                  <a:pt x="422" y="63"/>
                  <a:pt x="428" y="45"/>
                </a:cubicBezTo>
                <a:cubicBezTo>
                  <a:pt x="433" y="30"/>
                  <a:pt x="437" y="0"/>
                  <a:pt x="437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86" name="Freeform 22"/>
          <p:cNvSpPr>
            <a:spLocks/>
          </p:cNvSpPr>
          <p:nvPr/>
        </p:nvSpPr>
        <p:spPr bwMode="auto">
          <a:xfrm>
            <a:off x="6335714" y="3629025"/>
            <a:ext cx="136525" cy="827088"/>
          </a:xfrm>
          <a:custGeom>
            <a:avLst/>
            <a:gdLst>
              <a:gd name="T0" fmla="*/ 50 w 86"/>
              <a:gd name="T1" fmla="*/ 0 h 521"/>
              <a:gd name="T2" fmla="*/ 41 w 86"/>
              <a:gd name="T3" fmla="*/ 237 h 521"/>
              <a:gd name="T4" fmla="*/ 14 w 86"/>
              <a:gd name="T5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" h="521">
                <a:moveTo>
                  <a:pt x="50" y="0"/>
                </a:moveTo>
                <a:cubicBezTo>
                  <a:pt x="56" y="75"/>
                  <a:pt x="86" y="169"/>
                  <a:pt x="41" y="237"/>
                </a:cubicBezTo>
                <a:cubicBezTo>
                  <a:pt x="0" y="362"/>
                  <a:pt x="14" y="334"/>
                  <a:pt x="14" y="521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87" name="Freeform 23"/>
          <p:cNvSpPr>
            <a:spLocks/>
          </p:cNvSpPr>
          <p:nvPr/>
        </p:nvSpPr>
        <p:spPr bwMode="auto">
          <a:xfrm>
            <a:off x="3338514" y="5907089"/>
            <a:ext cx="28575" cy="581025"/>
          </a:xfrm>
          <a:custGeom>
            <a:avLst/>
            <a:gdLst>
              <a:gd name="T0" fmla="*/ 0 w 18"/>
              <a:gd name="T1" fmla="*/ 0 h 366"/>
              <a:gd name="T2" fmla="*/ 18 w 18"/>
              <a:gd name="T3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" h="366">
                <a:moveTo>
                  <a:pt x="0" y="0"/>
                </a:moveTo>
                <a:cubicBezTo>
                  <a:pt x="11" y="122"/>
                  <a:pt x="18" y="244"/>
                  <a:pt x="18" y="366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88" name="Freeform 24"/>
          <p:cNvSpPr>
            <a:spLocks/>
          </p:cNvSpPr>
          <p:nvPr/>
        </p:nvSpPr>
        <p:spPr bwMode="auto">
          <a:xfrm>
            <a:off x="2544764" y="5935664"/>
            <a:ext cx="517525" cy="219075"/>
          </a:xfrm>
          <a:custGeom>
            <a:avLst/>
            <a:gdLst>
              <a:gd name="T0" fmla="*/ 326 w 326"/>
              <a:gd name="T1" fmla="*/ 0 h 138"/>
              <a:gd name="T2" fmla="*/ 198 w 326"/>
              <a:gd name="T3" fmla="*/ 46 h 138"/>
              <a:gd name="T4" fmla="*/ 125 w 326"/>
              <a:gd name="T5" fmla="*/ 101 h 138"/>
              <a:gd name="T6" fmla="*/ 43 w 326"/>
              <a:gd name="T7" fmla="*/ 119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6" h="138">
                <a:moveTo>
                  <a:pt x="326" y="0"/>
                </a:moveTo>
                <a:cubicBezTo>
                  <a:pt x="292" y="36"/>
                  <a:pt x="244" y="31"/>
                  <a:pt x="198" y="46"/>
                </a:cubicBezTo>
                <a:cubicBezTo>
                  <a:pt x="177" y="60"/>
                  <a:pt x="150" y="94"/>
                  <a:pt x="125" y="101"/>
                </a:cubicBezTo>
                <a:cubicBezTo>
                  <a:pt x="0" y="138"/>
                  <a:pt x="97" y="92"/>
                  <a:pt x="43" y="119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89" name="Freeform 25"/>
          <p:cNvSpPr>
            <a:spLocks/>
          </p:cNvSpPr>
          <p:nvPr/>
        </p:nvSpPr>
        <p:spPr bwMode="auto">
          <a:xfrm>
            <a:off x="3629025" y="5951538"/>
            <a:ext cx="274638" cy="144462"/>
          </a:xfrm>
          <a:custGeom>
            <a:avLst/>
            <a:gdLst>
              <a:gd name="T0" fmla="*/ 0 w 173"/>
              <a:gd name="T1" fmla="*/ 0 h 91"/>
              <a:gd name="T2" fmla="*/ 73 w 173"/>
              <a:gd name="T3" fmla="*/ 18 h 91"/>
              <a:gd name="T4" fmla="*/ 82 w 173"/>
              <a:gd name="T5" fmla="*/ 45 h 91"/>
              <a:gd name="T6" fmla="*/ 109 w 173"/>
              <a:gd name="T7" fmla="*/ 54 h 91"/>
              <a:gd name="T8" fmla="*/ 173 w 173"/>
              <a:gd name="T9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" h="91">
                <a:moveTo>
                  <a:pt x="0" y="0"/>
                </a:moveTo>
                <a:cubicBezTo>
                  <a:pt x="24" y="8"/>
                  <a:pt x="52" y="4"/>
                  <a:pt x="73" y="18"/>
                </a:cubicBezTo>
                <a:cubicBezTo>
                  <a:pt x="81" y="23"/>
                  <a:pt x="75" y="38"/>
                  <a:pt x="82" y="45"/>
                </a:cubicBezTo>
                <a:cubicBezTo>
                  <a:pt x="89" y="52"/>
                  <a:pt x="100" y="51"/>
                  <a:pt x="109" y="54"/>
                </a:cubicBezTo>
                <a:cubicBezTo>
                  <a:pt x="129" y="74"/>
                  <a:pt x="144" y="91"/>
                  <a:pt x="173" y="9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0" name="Freeform 26"/>
          <p:cNvSpPr>
            <a:spLocks/>
          </p:cNvSpPr>
          <p:nvPr/>
        </p:nvSpPr>
        <p:spPr bwMode="auto">
          <a:xfrm>
            <a:off x="3208338" y="4862513"/>
            <a:ext cx="171450" cy="508000"/>
          </a:xfrm>
          <a:custGeom>
            <a:avLst/>
            <a:gdLst>
              <a:gd name="T0" fmla="*/ 91 w 108"/>
              <a:gd name="T1" fmla="*/ 320 h 320"/>
              <a:gd name="T2" fmla="*/ 54 w 108"/>
              <a:gd name="T3" fmla="*/ 210 h 320"/>
              <a:gd name="T4" fmla="*/ 0 w 108"/>
              <a:gd name="T5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8" h="320">
                <a:moveTo>
                  <a:pt x="91" y="320"/>
                </a:moveTo>
                <a:cubicBezTo>
                  <a:pt x="108" y="268"/>
                  <a:pt x="90" y="244"/>
                  <a:pt x="54" y="210"/>
                </a:cubicBezTo>
                <a:cubicBezTo>
                  <a:pt x="48" y="109"/>
                  <a:pt x="66" y="66"/>
                  <a:pt x="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1" name="Freeform 27"/>
          <p:cNvSpPr>
            <a:spLocks/>
          </p:cNvSpPr>
          <p:nvPr/>
        </p:nvSpPr>
        <p:spPr bwMode="auto">
          <a:xfrm>
            <a:off x="3294064" y="4557714"/>
            <a:ext cx="155575" cy="581025"/>
          </a:xfrm>
          <a:custGeom>
            <a:avLst/>
            <a:gdLst>
              <a:gd name="T0" fmla="*/ 0 w 98"/>
              <a:gd name="T1" fmla="*/ 366 h 366"/>
              <a:gd name="T2" fmla="*/ 10 w 98"/>
              <a:gd name="T3" fmla="*/ 292 h 366"/>
              <a:gd name="T4" fmla="*/ 37 w 98"/>
              <a:gd name="T5" fmla="*/ 274 h 366"/>
              <a:gd name="T6" fmla="*/ 74 w 98"/>
              <a:gd name="T7" fmla="*/ 228 h 366"/>
              <a:gd name="T8" fmla="*/ 92 w 98"/>
              <a:gd name="T9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66">
                <a:moveTo>
                  <a:pt x="0" y="366"/>
                </a:moveTo>
                <a:cubicBezTo>
                  <a:pt x="3" y="341"/>
                  <a:pt x="1" y="315"/>
                  <a:pt x="10" y="292"/>
                </a:cubicBezTo>
                <a:cubicBezTo>
                  <a:pt x="14" y="282"/>
                  <a:pt x="29" y="282"/>
                  <a:pt x="37" y="274"/>
                </a:cubicBezTo>
                <a:cubicBezTo>
                  <a:pt x="51" y="260"/>
                  <a:pt x="60" y="242"/>
                  <a:pt x="74" y="228"/>
                </a:cubicBezTo>
                <a:cubicBezTo>
                  <a:pt x="98" y="155"/>
                  <a:pt x="92" y="78"/>
                  <a:pt x="92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3440114" y="5370513"/>
            <a:ext cx="434975" cy="209550"/>
          </a:xfrm>
          <a:custGeom>
            <a:avLst/>
            <a:gdLst>
              <a:gd name="T0" fmla="*/ 0 w 274"/>
              <a:gd name="T1" fmla="*/ 100 h 132"/>
              <a:gd name="T2" fmla="*/ 164 w 274"/>
              <a:gd name="T3" fmla="*/ 119 h 132"/>
              <a:gd name="T4" fmla="*/ 210 w 274"/>
              <a:gd name="T5" fmla="*/ 55 h 132"/>
              <a:gd name="T6" fmla="*/ 247 w 274"/>
              <a:gd name="T7" fmla="*/ 18 h 132"/>
              <a:gd name="T8" fmla="*/ 274 w 274"/>
              <a:gd name="T9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4" h="132">
                <a:moveTo>
                  <a:pt x="0" y="100"/>
                </a:moveTo>
                <a:cubicBezTo>
                  <a:pt x="100" y="118"/>
                  <a:pt x="47" y="132"/>
                  <a:pt x="164" y="119"/>
                </a:cubicBezTo>
                <a:cubicBezTo>
                  <a:pt x="210" y="104"/>
                  <a:pt x="189" y="119"/>
                  <a:pt x="210" y="55"/>
                </a:cubicBezTo>
                <a:cubicBezTo>
                  <a:pt x="211" y="52"/>
                  <a:pt x="245" y="20"/>
                  <a:pt x="247" y="18"/>
                </a:cubicBezTo>
                <a:cubicBezTo>
                  <a:pt x="256" y="11"/>
                  <a:pt x="274" y="0"/>
                  <a:pt x="274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3" name="Freeform 29"/>
          <p:cNvSpPr>
            <a:spLocks/>
          </p:cNvSpPr>
          <p:nvPr/>
        </p:nvSpPr>
        <p:spPr bwMode="auto">
          <a:xfrm>
            <a:off x="2540000" y="5921376"/>
            <a:ext cx="319088" cy="104775"/>
          </a:xfrm>
          <a:custGeom>
            <a:avLst/>
            <a:gdLst>
              <a:gd name="T0" fmla="*/ 201 w 201"/>
              <a:gd name="T1" fmla="*/ 64 h 66"/>
              <a:gd name="T2" fmla="*/ 155 w 201"/>
              <a:gd name="T3" fmla="*/ 37 h 66"/>
              <a:gd name="T4" fmla="*/ 101 w 201"/>
              <a:gd name="T5" fmla="*/ 0 h 66"/>
              <a:gd name="T6" fmla="*/ 0 w 201"/>
              <a:gd name="T7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1" h="66">
                <a:moveTo>
                  <a:pt x="201" y="64"/>
                </a:moveTo>
                <a:cubicBezTo>
                  <a:pt x="153" y="48"/>
                  <a:pt x="193" y="66"/>
                  <a:pt x="155" y="37"/>
                </a:cubicBezTo>
                <a:cubicBezTo>
                  <a:pt x="138" y="24"/>
                  <a:pt x="101" y="0"/>
                  <a:pt x="101" y="0"/>
                </a:cubicBezTo>
                <a:cubicBezTo>
                  <a:pt x="62" y="9"/>
                  <a:pt x="38" y="0"/>
                  <a:pt x="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4" name="Freeform 30"/>
          <p:cNvSpPr>
            <a:spLocks/>
          </p:cNvSpPr>
          <p:nvPr/>
        </p:nvSpPr>
        <p:spPr bwMode="auto">
          <a:xfrm>
            <a:off x="6110288" y="1770064"/>
            <a:ext cx="188912" cy="668337"/>
          </a:xfrm>
          <a:custGeom>
            <a:avLst/>
            <a:gdLst>
              <a:gd name="T0" fmla="*/ 0 w 119"/>
              <a:gd name="T1" fmla="*/ 421 h 421"/>
              <a:gd name="T2" fmla="*/ 73 w 119"/>
              <a:gd name="T3" fmla="*/ 275 h 421"/>
              <a:gd name="T4" fmla="*/ 92 w 119"/>
              <a:gd name="T5" fmla="*/ 46 h 421"/>
              <a:gd name="T6" fmla="*/ 119 w 119"/>
              <a:gd name="T7" fmla="*/ 0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9" h="421">
                <a:moveTo>
                  <a:pt x="0" y="421"/>
                </a:moveTo>
                <a:cubicBezTo>
                  <a:pt x="7" y="357"/>
                  <a:pt x="6" y="297"/>
                  <a:pt x="73" y="275"/>
                </a:cubicBezTo>
                <a:cubicBezTo>
                  <a:pt x="104" y="179"/>
                  <a:pt x="72" y="287"/>
                  <a:pt x="92" y="46"/>
                </a:cubicBezTo>
                <a:cubicBezTo>
                  <a:pt x="93" y="28"/>
                  <a:pt x="119" y="0"/>
                  <a:pt x="119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5" name="Freeform 31"/>
          <p:cNvSpPr>
            <a:spLocks/>
          </p:cNvSpPr>
          <p:nvPr/>
        </p:nvSpPr>
        <p:spPr bwMode="auto">
          <a:xfrm>
            <a:off x="6734175" y="1711326"/>
            <a:ext cx="160338" cy="727075"/>
          </a:xfrm>
          <a:custGeom>
            <a:avLst/>
            <a:gdLst>
              <a:gd name="T0" fmla="*/ 0 w 101"/>
              <a:gd name="T1" fmla="*/ 449 h 458"/>
              <a:gd name="T2" fmla="*/ 55 w 101"/>
              <a:gd name="T3" fmla="*/ 348 h 458"/>
              <a:gd name="T4" fmla="*/ 73 w 101"/>
              <a:gd name="T5" fmla="*/ 10 h 458"/>
              <a:gd name="T6" fmla="*/ 101 w 101"/>
              <a:gd name="T7" fmla="*/ 1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" h="458">
                <a:moveTo>
                  <a:pt x="0" y="449"/>
                </a:moveTo>
                <a:cubicBezTo>
                  <a:pt x="13" y="409"/>
                  <a:pt x="25" y="379"/>
                  <a:pt x="55" y="348"/>
                </a:cubicBezTo>
                <a:cubicBezTo>
                  <a:pt x="101" y="211"/>
                  <a:pt x="21" y="458"/>
                  <a:pt x="73" y="10"/>
                </a:cubicBezTo>
                <a:cubicBezTo>
                  <a:pt x="74" y="0"/>
                  <a:pt x="101" y="1"/>
                  <a:pt x="101" y="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6" name="Freeform 32"/>
          <p:cNvSpPr>
            <a:spLocks/>
          </p:cNvSpPr>
          <p:nvPr/>
        </p:nvSpPr>
        <p:spPr bwMode="auto">
          <a:xfrm>
            <a:off x="5399089" y="1958976"/>
            <a:ext cx="522287" cy="233363"/>
          </a:xfrm>
          <a:custGeom>
            <a:avLst/>
            <a:gdLst>
              <a:gd name="T0" fmla="*/ 329 w 329"/>
              <a:gd name="T1" fmla="*/ 147 h 147"/>
              <a:gd name="T2" fmla="*/ 165 w 329"/>
              <a:gd name="T3" fmla="*/ 119 h 147"/>
              <a:gd name="T4" fmla="*/ 0 w 329"/>
              <a:gd name="T5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9" h="147">
                <a:moveTo>
                  <a:pt x="329" y="147"/>
                </a:moveTo>
                <a:cubicBezTo>
                  <a:pt x="268" y="125"/>
                  <a:pt x="241" y="125"/>
                  <a:pt x="165" y="119"/>
                </a:cubicBezTo>
                <a:cubicBezTo>
                  <a:pt x="115" y="71"/>
                  <a:pt x="76" y="0"/>
                  <a:pt x="0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7" name="Freeform 33"/>
          <p:cNvSpPr>
            <a:spLocks/>
          </p:cNvSpPr>
          <p:nvPr/>
        </p:nvSpPr>
        <p:spPr bwMode="auto">
          <a:xfrm>
            <a:off x="6240464" y="1727201"/>
            <a:ext cx="261937" cy="333375"/>
          </a:xfrm>
          <a:custGeom>
            <a:avLst/>
            <a:gdLst>
              <a:gd name="T0" fmla="*/ 0 w 165"/>
              <a:gd name="T1" fmla="*/ 210 h 210"/>
              <a:gd name="T2" fmla="*/ 28 w 165"/>
              <a:gd name="T3" fmla="*/ 155 h 210"/>
              <a:gd name="T4" fmla="*/ 83 w 165"/>
              <a:gd name="T5" fmla="*/ 137 h 210"/>
              <a:gd name="T6" fmla="*/ 138 w 165"/>
              <a:gd name="T7" fmla="*/ 73 h 210"/>
              <a:gd name="T8" fmla="*/ 165 w 165"/>
              <a:gd name="T9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5" h="210">
                <a:moveTo>
                  <a:pt x="0" y="210"/>
                </a:moveTo>
                <a:cubicBezTo>
                  <a:pt x="5" y="197"/>
                  <a:pt x="15" y="163"/>
                  <a:pt x="28" y="155"/>
                </a:cubicBezTo>
                <a:cubicBezTo>
                  <a:pt x="44" y="145"/>
                  <a:pt x="83" y="137"/>
                  <a:pt x="83" y="137"/>
                </a:cubicBezTo>
                <a:cubicBezTo>
                  <a:pt x="119" y="113"/>
                  <a:pt x="109" y="101"/>
                  <a:pt x="138" y="73"/>
                </a:cubicBezTo>
                <a:cubicBezTo>
                  <a:pt x="144" y="49"/>
                  <a:pt x="147" y="18"/>
                  <a:pt x="165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8" name="Freeform 34"/>
          <p:cNvSpPr>
            <a:spLocks/>
          </p:cNvSpPr>
          <p:nvPr/>
        </p:nvSpPr>
        <p:spPr bwMode="auto">
          <a:xfrm>
            <a:off x="6981826" y="2119313"/>
            <a:ext cx="614363" cy="215900"/>
          </a:xfrm>
          <a:custGeom>
            <a:avLst/>
            <a:gdLst>
              <a:gd name="T0" fmla="*/ 0 w 387"/>
              <a:gd name="T1" fmla="*/ 100 h 136"/>
              <a:gd name="T2" fmla="*/ 73 w 387"/>
              <a:gd name="T3" fmla="*/ 91 h 136"/>
              <a:gd name="T4" fmla="*/ 329 w 387"/>
              <a:gd name="T5" fmla="*/ 27 h 136"/>
              <a:gd name="T6" fmla="*/ 384 w 387"/>
              <a:gd name="T7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7" h="136">
                <a:moveTo>
                  <a:pt x="0" y="100"/>
                </a:moveTo>
                <a:cubicBezTo>
                  <a:pt x="34" y="136"/>
                  <a:pt x="26" y="106"/>
                  <a:pt x="73" y="91"/>
                </a:cubicBezTo>
                <a:cubicBezTo>
                  <a:pt x="131" y="4"/>
                  <a:pt x="229" y="32"/>
                  <a:pt x="329" y="27"/>
                </a:cubicBezTo>
                <a:cubicBezTo>
                  <a:pt x="387" y="8"/>
                  <a:pt x="384" y="28"/>
                  <a:pt x="384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499" name="AutoShape 35"/>
          <p:cNvSpPr>
            <a:spLocks noChangeArrowheads="1"/>
          </p:cNvSpPr>
          <p:nvPr/>
        </p:nvSpPr>
        <p:spPr bwMode="auto">
          <a:xfrm>
            <a:off x="7104063" y="5084764"/>
            <a:ext cx="863600" cy="7207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500" name="AutoShape 36"/>
          <p:cNvSpPr>
            <a:spLocks noChangeArrowheads="1"/>
          </p:cNvSpPr>
          <p:nvPr/>
        </p:nvSpPr>
        <p:spPr bwMode="auto">
          <a:xfrm rot="2800102">
            <a:off x="6995319" y="5122069"/>
            <a:ext cx="1008062" cy="6477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501" name="Freeform 37"/>
          <p:cNvSpPr>
            <a:spLocks/>
          </p:cNvSpPr>
          <p:nvPr/>
        </p:nvSpPr>
        <p:spPr bwMode="auto">
          <a:xfrm>
            <a:off x="6632576" y="5732463"/>
            <a:ext cx="785813" cy="842962"/>
          </a:xfrm>
          <a:custGeom>
            <a:avLst/>
            <a:gdLst>
              <a:gd name="T0" fmla="*/ 476 w 495"/>
              <a:gd name="T1" fmla="*/ 0 h 531"/>
              <a:gd name="T2" fmla="*/ 412 w 495"/>
              <a:gd name="T3" fmla="*/ 138 h 531"/>
              <a:gd name="T4" fmla="*/ 375 w 495"/>
              <a:gd name="T5" fmla="*/ 183 h 531"/>
              <a:gd name="T6" fmla="*/ 320 w 495"/>
              <a:gd name="T7" fmla="*/ 202 h 531"/>
              <a:gd name="T8" fmla="*/ 247 w 495"/>
              <a:gd name="T9" fmla="*/ 302 h 531"/>
              <a:gd name="T10" fmla="*/ 220 w 495"/>
              <a:gd name="T11" fmla="*/ 357 h 531"/>
              <a:gd name="T12" fmla="*/ 192 w 495"/>
              <a:gd name="T13" fmla="*/ 439 h 531"/>
              <a:gd name="T14" fmla="*/ 128 w 495"/>
              <a:gd name="T15" fmla="*/ 503 h 531"/>
              <a:gd name="T16" fmla="*/ 28 w 495"/>
              <a:gd name="T17" fmla="*/ 522 h 531"/>
              <a:gd name="T18" fmla="*/ 0 w 495"/>
              <a:gd name="T19" fmla="*/ 531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5" h="531">
                <a:moveTo>
                  <a:pt x="476" y="0"/>
                </a:moveTo>
                <a:cubicBezTo>
                  <a:pt x="466" y="137"/>
                  <a:pt x="495" y="107"/>
                  <a:pt x="412" y="138"/>
                </a:cubicBezTo>
                <a:cubicBezTo>
                  <a:pt x="398" y="151"/>
                  <a:pt x="391" y="173"/>
                  <a:pt x="375" y="183"/>
                </a:cubicBezTo>
                <a:cubicBezTo>
                  <a:pt x="359" y="193"/>
                  <a:pt x="320" y="202"/>
                  <a:pt x="320" y="202"/>
                </a:cubicBezTo>
                <a:cubicBezTo>
                  <a:pt x="296" y="238"/>
                  <a:pt x="270" y="267"/>
                  <a:pt x="247" y="302"/>
                </a:cubicBezTo>
                <a:cubicBezTo>
                  <a:pt x="218" y="393"/>
                  <a:pt x="262" y="263"/>
                  <a:pt x="220" y="357"/>
                </a:cubicBezTo>
                <a:cubicBezTo>
                  <a:pt x="217" y="364"/>
                  <a:pt x="198" y="422"/>
                  <a:pt x="192" y="439"/>
                </a:cubicBezTo>
                <a:cubicBezTo>
                  <a:pt x="190" y="445"/>
                  <a:pt x="143" y="489"/>
                  <a:pt x="128" y="503"/>
                </a:cubicBezTo>
                <a:cubicBezTo>
                  <a:pt x="103" y="526"/>
                  <a:pt x="62" y="517"/>
                  <a:pt x="28" y="522"/>
                </a:cubicBezTo>
                <a:cubicBezTo>
                  <a:pt x="19" y="525"/>
                  <a:pt x="0" y="531"/>
                  <a:pt x="0" y="531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2" name="Freeform 38"/>
          <p:cNvSpPr>
            <a:spLocks/>
          </p:cNvSpPr>
          <p:nvPr/>
        </p:nvSpPr>
        <p:spPr bwMode="auto">
          <a:xfrm>
            <a:off x="6618288" y="5446713"/>
            <a:ext cx="493712" cy="150812"/>
          </a:xfrm>
          <a:custGeom>
            <a:avLst/>
            <a:gdLst>
              <a:gd name="T0" fmla="*/ 311 w 311"/>
              <a:gd name="T1" fmla="*/ 25 h 95"/>
              <a:gd name="T2" fmla="*/ 174 w 311"/>
              <a:gd name="T3" fmla="*/ 34 h 95"/>
              <a:gd name="T4" fmla="*/ 146 w 311"/>
              <a:gd name="T5" fmla="*/ 43 h 95"/>
              <a:gd name="T6" fmla="*/ 119 w 311"/>
              <a:gd name="T7" fmla="*/ 52 h 95"/>
              <a:gd name="T8" fmla="*/ 0 w 311"/>
              <a:gd name="T9" fmla="*/ 7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1" h="95">
                <a:moveTo>
                  <a:pt x="311" y="25"/>
                </a:moveTo>
                <a:cubicBezTo>
                  <a:pt x="235" y="0"/>
                  <a:pt x="253" y="8"/>
                  <a:pt x="174" y="34"/>
                </a:cubicBezTo>
                <a:cubicBezTo>
                  <a:pt x="165" y="37"/>
                  <a:pt x="155" y="40"/>
                  <a:pt x="146" y="43"/>
                </a:cubicBezTo>
                <a:cubicBezTo>
                  <a:pt x="137" y="46"/>
                  <a:pt x="119" y="52"/>
                  <a:pt x="119" y="52"/>
                </a:cubicBezTo>
                <a:cubicBezTo>
                  <a:pt x="78" y="95"/>
                  <a:pt x="110" y="71"/>
                  <a:pt x="0" y="7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3" name="Freeform 39"/>
          <p:cNvSpPr>
            <a:spLocks/>
          </p:cNvSpPr>
          <p:nvPr/>
        </p:nvSpPr>
        <p:spPr bwMode="auto">
          <a:xfrm>
            <a:off x="6815138" y="4816475"/>
            <a:ext cx="328612" cy="323850"/>
          </a:xfrm>
          <a:custGeom>
            <a:avLst/>
            <a:gdLst>
              <a:gd name="T0" fmla="*/ 196 w 207"/>
              <a:gd name="T1" fmla="*/ 203 h 204"/>
              <a:gd name="T2" fmla="*/ 160 w 207"/>
              <a:gd name="T3" fmla="*/ 157 h 204"/>
              <a:gd name="T4" fmla="*/ 150 w 207"/>
              <a:gd name="T5" fmla="*/ 129 h 204"/>
              <a:gd name="T6" fmla="*/ 123 w 207"/>
              <a:gd name="T7" fmla="*/ 111 h 204"/>
              <a:gd name="T8" fmla="*/ 77 w 207"/>
              <a:gd name="T9" fmla="*/ 38 h 204"/>
              <a:gd name="T10" fmla="*/ 13 w 207"/>
              <a:gd name="T11" fmla="*/ 11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7" h="204">
                <a:moveTo>
                  <a:pt x="196" y="203"/>
                </a:moveTo>
                <a:cubicBezTo>
                  <a:pt x="174" y="111"/>
                  <a:pt x="207" y="204"/>
                  <a:pt x="160" y="157"/>
                </a:cubicBezTo>
                <a:cubicBezTo>
                  <a:pt x="153" y="150"/>
                  <a:pt x="156" y="137"/>
                  <a:pt x="150" y="129"/>
                </a:cubicBezTo>
                <a:cubicBezTo>
                  <a:pt x="143" y="121"/>
                  <a:pt x="132" y="117"/>
                  <a:pt x="123" y="111"/>
                </a:cubicBezTo>
                <a:cubicBezTo>
                  <a:pt x="109" y="90"/>
                  <a:pt x="101" y="50"/>
                  <a:pt x="77" y="38"/>
                </a:cubicBezTo>
                <a:cubicBezTo>
                  <a:pt x="0" y="0"/>
                  <a:pt x="40" y="38"/>
                  <a:pt x="13" y="1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4" name="Freeform 40"/>
          <p:cNvSpPr>
            <a:spLocks/>
          </p:cNvSpPr>
          <p:nvPr/>
        </p:nvSpPr>
        <p:spPr bwMode="auto">
          <a:xfrm>
            <a:off x="7388225" y="4437063"/>
            <a:ext cx="46038" cy="482600"/>
          </a:xfrm>
          <a:custGeom>
            <a:avLst/>
            <a:gdLst>
              <a:gd name="T0" fmla="*/ 9 w 29"/>
              <a:gd name="T1" fmla="*/ 304 h 304"/>
              <a:gd name="T2" fmla="*/ 18 w 29"/>
              <a:gd name="T3" fmla="*/ 67 h 304"/>
              <a:gd name="T4" fmla="*/ 0 w 29"/>
              <a:gd name="T5" fmla="*/ 3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" h="304">
                <a:moveTo>
                  <a:pt x="9" y="304"/>
                </a:moveTo>
                <a:cubicBezTo>
                  <a:pt x="12" y="225"/>
                  <a:pt x="18" y="146"/>
                  <a:pt x="18" y="67"/>
                </a:cubicBezTo>
                <a:cubicBezTo>
                  <a:pt x="18" y="0"/>
                  <a:pt x="29" y="3"/>
                  <a:pt x="0" y="3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5" name="Freeform 41"/>
          <p:cNvSpPr>
            <a:spLocks/>
          </p:cNvSpPr>
          <p:nvPr/>
        </p:nvSpPr>
        <p:spPr bwMode="auto">
          <a:xfrm>
            <a:off x="7939088" y="4916489"/>
            <a:ext cx="609600" cy="192087"/>
          </a:xfrm>
          <a:custGeom>
            <a:avLst/>
            <a:gdLst>
              <a:gd name="T0" fmla="*/ 0 w 384"/>
              <a:gd name="T1" fmla="*/ 121 h 121"/>
              <a:gd name="T2" fmla="*/ 229 w 384"/>
              <a:gd name="T3" fmla="*/ 76 h 121"/>
              <a:gd name="T4" fmla="*/ 256 w 384"/>
              <a:gd name="T5" fmla="*/ 30 h 121"/>
              <a:gd name="T6" fmla="*/ 384 w 384"/>
              <a:gd name="T7" fmla="*/ 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4" h="121">
                <a:moveTo>
                  <a:pt x="0" y="121"/>
                </a:moveTo>
                <a:cubicBezTo>
                  <a:pt x="26" y="42"/>
                  <a:pt x="178" y="78"/>
                  <a:pt x="229" y="76"/>
                </a:cubicBezTo>
                <a:cubicBezTo>
                  <a:pt x="241" y="63"/>
                  <a:pt x="243" y="42"/>
                  <a:pt x="256" y="30"/>
                </a:cubicBezTo>
                <a:cubicBezTo>
                  <a:pt x="287" y="0"/>
                  <a:pt x="341" y="21"/>
                  <a:pt x="384" y="21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7" name="Freeform 43"/>
          <p:cNvSpPr>
            <a:spLocks/>
          </p:cNvSpPr>
          <p:nvPr/>
        </p:nvSpPr>
        <p:spPr bwMode="auto">
          <a:xfrm>
            <a:off x="7983538" y="5573713"/>
            <a:ext cx="711200" cy="107950"/>
          </a:xfrm>
          <a:custGeom>
            <a:avLst/>
            <a:gdLst>
              <a:gd name="T0" fmla="*/ 0 w 448"/>
              <a:gd name="T1" fmla="*/ 0 h 68"/>
              <a:gd name="T2" fmla="*/ 219 w 448"/>
              <a:gd name="T3" fmla="*/ 36 h 68"/>
              <a:gd name="T4" fmla="*/ 448 w 448"/>
              <a:gd name="T5" fmla="*/ 5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8" h="68">
                <a:moveTo>
                  <a:pt x="0" y="0"/>
                </a:moveTo>
                <a:cubicBezTo>
                  <a:pt x="76" y="11"/>
                  <a:pt x="144" y="25"/>
                  <a:pt x="219" y="36"/>
                </a:cubicBezTo>
                <a:cubicBezTo>
                  <a:pt x="306" y="68"/>
                  <a:pt x="318" y="55"/>
                  <a:pt x="448" y="55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8" name="Freeform 44"/>
          <p:cNvSpPr>
            <a:spLocks/>
          </p:cNvSpPr>
          <p:nvPr/>
        </p:nvSpPr>
        <p:spPr bwMode="auto">
          <a:xfrm>
            <a:off x="7735888" y="5761039"/>
            <a:ext cx="188912" cy="377825"/>
          </a:xfrm>
          <a:custGeom>
            <a:avLst/>
            <a:gdLst>
              <a:gd name="T0" fmla="*/ 0 w 119"/>
              <a:gd name="T1" fmla="*/ 19 h 238"/>
              <a:gd name="T2" fmla="*/ 64 w 119"/>
              <a:gd name="T3" fmla="*/ 138 h 238"/>
              <a:gd name="T4" fmla="*/ 92 w 119"/>
              <a:gd name="T5" fmla="*/ 220 h 238"/>
              <a:gd name="T6" fmla="*/ 119 w 119"/>
              <a:gd name="T7" fmla="*/ 23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9" h="238">
                <a:moveTo>
                  <a:pt x="0" y="19"/>
                </a:moveTo>
                <a:cubicBezTo>
                  <a:pt x="86" y="74"/>
                  <a:pt x="39" y="0"/>
                  <a:pt x="64" y="138"/>
                </a:cubicBezTo>
                <a:cubicBezTo>
                  <a:pt x="69" y="166"/>
                  <a:pt x="74" y="198"/>
                  <a:pt x="92" y="220"/>
                </a:cubicBezTo>
                <a:cubicBezTo>
                  <a:pt x="99" y="228"/>
                  <a:pt x="119" y="238"/>
                  <a:pt x="119" y="238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09" name="Freeform 45"/>
          <p:cNvSpPr>
            <a:spLocks/>
          </p:cNvSpPr>
          <p:nvPr/>
        </p:nvSpPr>
        <p:spPr bwMode="auto">
          <a:xfrm>
            <a:off x="8316914" y="5457825"/>
            <a:ext cx="377825" cy="173038"/>
          </a:xfrm>
          <a:custGeom>
            <a:avLst/>
            <a:gdLst>
              <a:gd name="T0" fmla="*/ 0 w 238"/>
              <a:gd name="T1" fmla="*/ 109 h 109"/>
              <a:gd name="T2" fmla="*/ 55 w 238"/>
              <a:gd name="T3" fmla="*/ 55 h 109"/>
              <a:gd name="T4" fmla="*/ 201 w 238"/>
              <a:gd name="T5" fmla="*/ 27 h 109"/>
              <a:gd name="T6" fmla="*/ 238 w 238"/>
              <a:gd name="T7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8" h="109">
                <a:moveTo>
                  <a:pt x="0" y="109"/>
                </a:moveTo>
                <a:cubicBezTo>
                  <a:pt x="49" y="93"/>
                  <a:pt x="17" y="78"/>
                  <a:pt x="55" y="55"/>
                </a:cubicBezTo>
                <a:cubicBezTo>
                  <a:pt x="95" y="31"/>
                  <a:pt x="161" y="31"/>
                  <a:pt x="201" y="27"/>
                </a:cubicBezTo>
                <a:cubicBezTo>
                  <a:pt x="232" y="7"/>
                  <a:pt x="220" y="16"/>
                  <a:pt x="238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10" name="Freeform 46"/>
          <p:cNvSpPr>
            <a:spLocks/>
          </p:cNvSpPr>
          <p:nvPr/>
        </p:nvSpPr>
        <p:spPr bwMode="auto">
          <a:xfrm>
            <a:off x="7402513" y="4411664"/>
            <a:ext cx="304800" cy="320675"/>
          </a:xfrm>
          <a:custGeom>
            <a:avLst/>
            <a:gdLst>
              <a:gd name="T0" fmla="*/ 0 w 192"/>
              <a:gd name="T1" fmla="*/ 202 h 202"/>
              <a:gd name="T2" fmla="*/ 137 w 192"/>
              <a:gd name="T3" fmla="*/ 92 h 202"/>
              <a:gd name="T4" fmla="*/ 155 w 192"/>
              <a:gd name="T5" fmla="*/ 64 h 202"/>
              <a:gd name="T6" fmla="*/ 164 w 192"/>
              <a:gd name="T7" fmla="*/ 37 h 202"/>
              <a:gd name="T8" fmla="*/ 183 w 192"/>
              <a:gd name="T9" fmla="*/ 19 h 202"/>
              <a:gd name="T10" fmla="*/ 192 w 192"/>
              <a:gd name="T11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2" h="202">
                <a:moveTo>
                  <a:pt x="0" y="202"/>
                </a:moveTo>
                <a:cubicBezTo>
                  <a:pt x="29" y="115"/>
                  <a:pt x="43" y="107"/>
                  <a:pt x="137" y="92"/>
                </a:cubicBezTo>
                <a:cubicBezTo>
                  <a:pt x="143" y="83"/>
                  <a:pt x="150" y="74"/>
                  <a:pt x="155" y="64"/>
                </a:cubicBezTo>
                <a:cubicBezTo>
                  <a:pt x="159" y="55"/>
                  <a:pt x="159" y="45"/>
                  <a:pt x="164" y="37"/>
                </a:cubicBezTo>
                <a:cubicBezTo>
                  <a:pt x="169" y="30"/>
                  <a:pt x="178" y="26"/>
                  <a:pt x="183" y="19"/>
                </a:cubicBezTo>
                <a:cubicBezTo>
                  <a:pt x="187" y="13"/>
                  <a:pt x="189" y="6"/>
                  <a:pt x="192" y="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11" name="Freeform 47"/>
          <p:cNvSpPr>
            <a:spLocks/>
          </p:cNvSpPr>
          <p:nvPr/>
        </p:nvSpPr>
        <p:spPr bwMode="auto">
          <a:xfrm>
            <a:off x="6299201" y="2887664"/>
            <a:ext cx="42863" cy="79375"/>
          </a:xfrm>
          <a:custGeom>
            <a:avLst/>
            <a:gdLst>
              <a:gd name="T0" fmla="*/ 27 w 27"/>
              <a:gd name="T1" fmla="*/ 0 h 50"/>
              <a:gd name="T2" fmla="*/ 0 w 27"/>
              <a:gd name="T3" fmla="*/ 10 h 50"/>
              <a:gd name="T4" fmla="*/ 27 w 27"/>
              <a:gd name="T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" h="50">
                <a:moveTo>
                  <a:pt x="27" y="0"/>
                </a:moveTo>
                <a:cubicBezTo>
                  <a:pt x="18" y="3"/>
                  <a:pt x="0" y="10"/>
                  <a:pt x="0" y="10"/>
                </a:cubicBezTo>
                <a:cubicBezTo>
                  <a:pt x="13" y="50"/>
                  <a:pt x="5" y="46"/>
                  <a:pt x="27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12" name="Freeform 48"/>
          <p:cNvSpPr>
            <a:spLocks/>
          </p:cNvSpPr>
          <p:nvPr/>
        </p:nvSpPr>
        <p:spPr bwMode="auto">
          <a:xfrm>
            <a:off x="6337301" y="2552700"/>
            <a:ext cx="119063" cy="177800"/>
          </a:xfrm>
          <a:custGeom>
            <a:avLst/>
            <a:gdLst>
              <a:gd name="T0" fmla="*/ 0 w 75"/>
              <a:gd name="T1" fmla="*/ 8 h 112"/>
              <a:gd name="T2" fmla="*/ 64 w 75"/>
              <a:gd name="T3" fmla="*/ 16 h 112"/>
              <a:gd name="T4" fmla="*/ 48 w 75"/>
              <a:gd name="T5" fmla="*/ 64 h 112"/>
              <a:gd name="T6" fmla="*/ 48 w 75"/>
              <a:gd name="T7" fmla="*/ 112 h 112"/>
              <a:gd name="T8" fmla="*/ 32 w 75"/>
              <a:gd name="T9" fmla="*/ 88 h 112"/>
              <a:gd name="T10" fmla="*/ 0 w 75"/>
              <a:gd name="T11" fmla="*/ 8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" h="112">
                <a:moveTo>
                  <a:pt x="0" y="8"/>
                </a:moveTo>
                <a:cubicBezTo>
                  <a:pt x="21" y="11"/>
                  <a:pt x="50" y="0"/>
                  <a:pt x="64" y="16"/>
                </a:cubicBezTo>
                <a:cubicBezTo>
                  <a:pt x="75" y="29"/>
                  <a:pt x="48" y="64"/>
                  <a:pt x="48" y="64"/>
                </a:cubicBezTo>
                <a:cubicBezTo>
                  <a:pt x="48" y="64"/>
                  <a:pt x="69" y="112"/>
                  <a:pt x="48" y="112"/>
                </a:cubicBezTo>
                <a:cubicBezTo>
                  <a:pt x="38" y="112"/>
                  <a:pt x="36" y="97"/>
                  <a:pt x="32" y="88"/>
                </a:cubicBezTo>
                <a:cubicBezTo>
                  <a:pt x="19" y="62"/>
                  <a:pt x="7" y="37"/>
                  <a:pt x="0" y="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14" name="AutoShape 50"/>
          <p:cNvSpPr>
            <a:spLocks noChangeArrowheads="1"/>
          </p:cNvSpPr>
          <p:nvPr/>
        </p:nvSpPr>
        <p:spPr bwMode="auto">
          <a:xfrm rot="10800000">
            <a:off x="6311900" y="2565400"/>
            <a:ext cx="215900" cy="287338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515" name="Text Box 51"/>
          <p:cNvSpPr txBox="1">
            <a:spLocks noChangeArrowheads="1"/>
          </p:cNvSpPr>
          <p:nvPr/>
        </p:nvSpPr>
        <p:spPr bwMode="auto">
          <a:xfrm>
            <a:off x="3303588" y="2914650"/>
            <a:ext cx="20002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200" dirty="0" err="1" smtClean="0"/>
              <a:t>Cells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of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Cajal</a:t>
            </a:r>
            <a:endParaRPr lang="cs-CZ" altLang="cs-CZ" sz="1200" dirty="0" smtClean="0"/>
          </a:p>
          <a:p>
            <a:pPr>
              <a:spcBef>
                <a:spcPct val="50000"/>
              </a:spcBef>
            </a:pPr>
            <a:r>
              <a:rPr lang="cs-CZ" altLang="cs-CZ" sz="1200" dirty="0" err="1" smtClean="0"/>
              <a:t>Cortex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of</a:t>
            </a:r>
            <a:r>
              <a:rPr lang="cs-CZ" altLang="cs-CZ" sz="1200" dirty="0" smtClean="0"/>
              <a:t> brain </a:t>
            </a:r>
            <a:endParaRPr lang="cs-CZ" altLang="cs-CZ" sz="1200" dirty="0"/>
          </a:p>
        </p:txBody>
      </p:sp>
      <p:sp>
        <p:nvSpPr>
          <p:cNvPr id="62516" name="Text Box 52"/>
          <p:cNvSpPr txBox="1">
            <a:spLocks noChangeArrowheads="1"/>
          </p:cNvSpPr>
          <p:nvPr/>
        </p:nvSpPr>
        <p:spPr bwMode="auto">
          <a:xfrm>
            <a:off x="6867526" y="2944814"/>
            <a:ext cx="1040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 smtClean="0"/>
              <a:t>Purkynje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cells</a:t>
            </a:r>
            <a:endParaRPr lang="cs-CZ" altLang="cs-CZ" sz="1200" dirty="0"/>
          </a:p>
          <a:p>
            <a:r>
              <a:rPr lang="cs-CZ" altLang="cs-CZ" sz="1200" dirty="0" err="1" smtClean="0"/>
              <a:t>cerrebellum</a:t>
            </a:r>
            <a:endParaRPr lang="cs-CZ" altLang="cs-CZ" sz="1200" dirty="0"/>
          </a:p>
        </p:txBody>
      </p:sp>
      <p:sp>
        <p:nvSpPr>
          <p:cNvPr id="62517" name="Text Box 53"/>
          <p:cNvSpPr txBox="1">
            <a:spLocks noChangeArrowheads="1"/>
          </p:cNvSpPr>
          <p:nvPr/>
        </p:nvSpPr>
        <p:spPr bwMode="auto">
          <a:xfrm>
            <a:off x="8401051" y="3376614"/>
            <a:ext cx="1914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 dirty="0" err="1" smtClean="0"/>
              <a:t>Spinal</a:t>
            </a:r>
            <a:r>
              <a:rPr lang="cs-CZ" altLang="cs-CZ" sz="1200" dirty="0" smtClean="0"/>
              <a:t> ganglia neuron</a:t>
            </a:r>
            <a:endParaRPr lang="cs-CZ" altLang="cs-CZ" sz="1200" dirty="0"/>
          </a:p>
        </p:txBody>
      </p:sp>
      <p:sp>
        <p:nvSpPr>
          <p:cNvPr id="62518" name="Text Box 54"/>
          <p:cNvSpPr txBox="1">
            <a:spLocks noChangeArrowheads="1"/>
          </p:cNvSpPr>
          <p:nvPr/>
        </p:nvSpPr>
        <p:spPr bwMode="auto">
          <a:xfrm>
            <a:off x="3987800" y="5248276"/>
            <a:ext cx="11557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 smtClean="0"/>
              <a:t>Pyramidal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cells</a:t>
            </a:r>
            <a:endParaRPr lang="cs-CZ" altLang="cs-CZ" sz="1200" dirty="0"/>
          </a:p>
          <a:p>
            <a:r>
              <a:rPr lang="cs-CZ" altLang="cs-CZ" sz="1200" dirty="0" err="1" smtClean="0"/>
              <a:t>Cortex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of</a:t>
            </a:r>
            <a:r>
              <a:rPr lang="cs-CZ" altLang="cs-CZ" sz="1200" dirty="0" smtClean="0"/>
              <a:t> brain</a:t>
            </a:r>
            <a:endParaRPr lang="cs-CZ" altLang="cs-CZ" sz="1200" dirty="0"/>
          </a:p>
        </p:txBody>
      </p:sp>
      <p:sp>
        <p:nvSpPr>
          <p:cNvPr id="62519" name="Text Box 55"/>
          <p:cNvSpPr txBox="1">
            <a:spLocks noChangeArrowheads="1"/>
          </p:cNvSpPr>
          <p:nvPr/>
        </p:nvSpPr>
        <p:spPr bwMode="auto">
          <a:xfrm>
            <a:off x="8740775" y="5103814"/>
            <a:ext cx="1229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 smtClean="0"/>
              <a:t>Motoric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neurons</a:t>
            </a:r>
            <a:endParaRPr lang="cs-CZ" altLang="cs-CZ" sz="1200" dirty="0"/>
          </a:p>
          <a:p>
            <a:r>
              <a:rPr lang="cs-CZ" altLang="cs-CZ" sz="1200" dirty="0" err="1" smtClean="0"/>
              <a:t>Spinal</a:t>
            </a:r>
            <a:r>
              <a:rPr lang="cs-CZ" altLang="cs-CZ" sz="1200" dirty="0" smtClean="0"/>
              <a:t> </a:t>
            </a:r>
            <a:r>
              <a:rPr lang="cs-CZ" altLang="cs-CZ" sz="1200" dirty="0" err="1" smtClean="0"/>
              <a:t>cord</a:t>
            </a:r>
            <a:r>
              <a:rPr lang="cs-CZ" altLang="cs-CZ" sz="1200" dirty="0" smtClean="0"/>
              <a:t> </a:t>
            </a:r>
            <a:endParaRPr lang="cs-CZ" altLang="cs-CZ" sz="1200" dirty="0"/>
          </a:p>
        </p:txBody>
      </p:sp>
      <p:sp>
        <p:nvSpPr>
          <p:cNvPr id="62524" name="Line 60"/>
          <p:cNvSpPr>
            <a:spLocks noChangeShapeType="1"/>
          </p:cNvSpPr>
          <p:nvPr/>
        </p:nvSpPr>
        <p:spPr bwMode="auto">
          <a:xfrm flipH="1">
            <a:off x="4295775" y="1773238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25" name="Line 61"/>
          <p:cNvSpPr>
            <a:spLocks noChangeShapeType="1"/>
          </p:cNvSpPr>
          <p:nvPr/>
        </p:nvSpPr>
        <p:spPr bwMode="auto">
          <a:xfrm>
            <a:off x="4727575" y="1773239"/>
            <a:ext cx="1296988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26" name="Line 62"/>
          <p:cNvSpPr>
            <a:spLocks noChangeShapeType="1"/>
          </p:cNvSpPr>
          <p:nvPr/>
        </p:nvSpPr>
        <p:spPr bwMode="auto">
          <a:xfrm flipH="1">
            <a:off x="3792538" y="4868864"/>
            <a:ext cx="12954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527" name="Line 63"/>
          <p:cNvSpPr>
            <a:spLocks noChangeShapeType="1"/>
          </p:cNvSpPr>
          <p:nvPr/>
        </p:nvSpPr>
        <p:spPr bwMode="auto">
          <a:xfrm>
            <a:off x="5087939" y="4868864"/>
            <a:ext cx="13684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8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1801</Words>
  <Application>Microsoft Office PowerPoint</Application>
  <PresentationFormat>Širokoúhlá obrazovka</PresentationFormat>
  <Paragraphs>223</Paragraphs>
  <Slides>53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Times</vt:lpstr>
      <vt:lpstr>Times New Roman</vt:lpstr>
      <vt:lpstr>Motiv Office</vt:lpstr>
      <vt:lpstr>Nervous tissue</vt:lpstr>
      <vt:lpstr>Prezentace aplikace PowerPoint</vt:lpstr>
      <vt:lpstr>Nervous tissue</vt:lpstr>
      <vt:lpstr>Prezentace aplikace PowerPoint</vt:lpstr>
      <vt:lpstr>Neuron </vt:lpstr>
      <vt:lpstr>Prezentace aplikace PowerPoint</vt:lpstr>
      <vt:lpstr>Perikaryon</vt:lpstr>
      <vt:lpstr>Prezentace aplikace PowerPoint</vt:lpstr>
      <vt:lpstr>Perikaryon   </vt:lpstr>
      <vt:lpstr>Dendrites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Ivana Baltasová</dc:creator>
  <cp:lastModifiedBy>Ivana Baltasová</cp:lastModifiedBy>
  <cp:revision>16</cp:revision>
  <dcterms:created xsi:type="dcterms:W3CDTF">2018-04-16T09:44:10Z</dcterms:created>
  <dcterms:modified xsi:type="dcterms:W3CDTF">2018-04-17T12:33:54Z</dcterms:modified>
</cp:coreProperties>
</file>