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256" r:id="rId2"/>
    <p:sldId id="257" r:id="rId3"/>
    <p:sldId id="333" r:id="rId4"/>
    <p:sldId id="286" r:id="rId5"/>
    <p:sldId id="334" r:id="rId6"/>
    <p:sldId id="258" r:id="rId7"/>
    <p:sldId id="335" r:id="rId8"/>
    <p:sldId id="259" r:id="rId9"/>
    <p:sldId id="291" r:id="rId10"/>
    <p:sldId id="336" r:id="rId11"/>
    <p:sldId id="337" r:id="rId12"/>
    <p:sldId id="340" r:id="rId13"/>
    <p:sldId id="338" r:id="rId14"/>
    <p:sldId id="339" r:id="rId15"/>
    <p:sldId id="343" r:id="rId16"/>
    <p:sldId id="344" r:id="rId17"/>
    <p:sldId id="260" r:id="rId18"/>
    <p:sldId id="261" r:id="rId19"/>
    <p:sldId id="417" r:id="rId20"/>
    <p:sldId id="418" r:id="rId21"/>
    <p:sldId id="345" r:id="rId22"/>
    <p:sldId id="297" r:id="rId23"/>
    <p:sldId id="304" r:id="rId24"/>
    <p:sldId id="346" r:id="rId25"/>
    <p:sldId id="284" r:id="rId26"/>
    <p:sldId id="288" r:id="rId27"/>
    <p:sldId id="347" r:id="rId28"/>
    <p:sldId id="348" r:id="rId29"/>
    <p:sldId id="349" r:id="rId30"/>
    <p:sldId id="279" r:id="rId31"/>
    <p:sldId id="350" r:id="rId32"/>
    <p:sldId id="351" r:id="rId33"/>
    <p:sldId id="280" r:id="rId34"/>
    <p:sldId id="352" r:id="rId35"/>
    <p:sldId id="419" r:id="rId36"/>
    <p:sldId id="420" r:id="rId37"/>
    <p:sldId id="421" r:id="rId38"/>
    <p:sldId id="422" r:id="rId39"/>
    <p:sldId id="423" r:id="rId40"/>
    <p:sldId id="424" r:id="rId41"/>
    <p:sldId id="425" r:id="rId42"/>
    <p:sldId id="353" r:id="rId43"/>
    <p:sldId id="303" r:id="rId44"/>
    <p:sldId id="295" r:id="rId45"/>
    <p:sldId id="281" r:id="rId46"/>
    <p:sldId id="426" r:id="rId47"/>
    <p:sldId id="427" r:id="rId48"/>
    <p:sldId id="354" r:id="rId49"/>
    <p:sldId id="296" r:id="rId50"/>
    <p:sldId id="282" r:id="rId51"/>
    <p:sldId id="273" r:id="rId52"/>
    <p:sldId id="433" r:id="rId53"/>
    <p:sldId id="434" r:id="rId54"/>
    <p:sldId id="355" r:id="rId55"/>
    <p:sldId id="305" r:id="rId56"/>
    <p:sldId id="283" r:id="rId57"/>
    <p:sldId id="435" r:id="rId58"/>
    <p:sldId id="287" r:id="rId59"/>
    <p:sldId id="311" r:id="rId60"/>
    <p:sldId id="306" r:id="rId61"/>
    <p:sldId id="307" r:id="rId62"/>
    <p:sldId id="308" r:id="rId63"/>
    <p:sldId id="309" r:id="rId64"/>
    <p:sldId id="310" r:id="rId65"/>
    <p:sldId id="324" r:id="rId66"/>
    <p:sldId id="319" r:id="rId67"/>
    <p:sldId id="320" r:id="rId68"/>
    <p:sldId id="330" r:id="rId69"/>
    <p:sldId id="278" r:id="rId70"/>
    <p:sldId id="326" r:id="rId71"/>
    <p:sldId id="314" r:id="rId72"/>
    <p:sldId id="327" r:id="rId73"/>
    <p:sldId id="312" r:id="rId74"/>
    <p:sldId id="313" r:id="rId75"/>
    <p:sldId id="329" r:id="rId76"/>
    <p:sldId id="277" r:id="rId77"/>
    <p:sldId id="362" r:id="rId78"/>
    <p:sldId id="363" r:id="rId79"/>
    <p:sldId id="373" r:id="rId80"/>
    <p:sldId id="359" r:id="rId81"/>
    <p:sldId id="361" r:id="rId82"/>
    <p:sldId id="360" r:id="rId83"/>
    <p:sldId id="364" r:id="rId84"/>
    <p:sldId id="365" r:id="rId85"/>
    <p:sldId id="325" r:id="rId86"/>
    <p:sldId id="366" r:id="rId87"/>
    <p:sldId id="318" r:id="rId88"/>
    <p:sldId id="367" r:id="rId89"/>
    <p:sldId id="368" r:id="rId90"/>
    <p:sldId id="369" r:id="rId91"/>
    <p:sldId id="315" r:id="rId92"/>
    <p:sldId id="374" r:id="rId93"/>
    <p:sldId id="289" r:id="rId94"/>
    <p:sldId id="293" r:id="rId95"/>
    <p:sldId id="294" r:id="rId96"/>
    <p:sldId id="436" r:id="rId97"/>
    <p:sldId id="376" r:id="rId98"/>
    <p:sldId id="332" r:id="rId99"/>
    <p:sldId id="331" r:id="rId100"/>
    <p:sldId id="377" r:id="rId101"/>
    <p:sldId id="378" r:id="rId102"/>
    <p:sldId id="380" r:id="rId103"/>
    <p:sldId id="381" r:id="rId104"/>
    <p:sldId id="382" r:id="rId105"/>
    <p:sldId id="383" r:id="rId106"/>
    <p:sldId id="384" r:id="rId107"/>
    <p:sldId id="385" r:id="rId108"/>
    <p:sldId id="386" r:id="rId109"/>
    <p:sldId id="387" r:id="rId110"/>
    <p:sldId id="388" r:id="rId111"/>
    <p:sldId id="389" r:id="rId112"/>
    <p:sldId id="390" r:id="rId113"/>
    <p:sldId id="391" r:id="rId114"/>
    <p:sldId id="392" r:id="rId115"/>
    <p:sldId id="393" r:id="rId116"/>
    <p:sldId id="394" r:id="rId117"/>
    <p:sldId id="395" r:id="rId118"/>
    <p:sldId id="396" r:id="rId119"/>
    <p:sldId id="398" r:id="rId120"/>
    <p:sldId id="400" r:id="rId121"/>
    <p:sldId id="402" r:id="rId122"/>
    <p:sldId id="403" r:id="rId123"/>
    <p:sldId id="408" r:id="rId124"/>
    <p:sldId id="413" r:id="rId12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6" d="100"/>
          <a:sy n="76"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EEC4E6-2650-48F5-9FB8-6143DF3E15D7}" type="datetimeFigureOut">
              <a:rPr lang="cs-CZ" smtClean="0"/>
              <a:t>11.05.2020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F956C9-1F5B-4018-B369-6B146B29D05B}" type="slidenum">
              <a:rPr lang="cs-CZ" smtClean="0"/>
              <a:t>‹#›</a:t>
            </a:fld>
            <a:endParaRPr lang="cs-CZ"/>
          </a:p>
        </p:txBody>
      </p:sp>
    </p:spTree>
    <p:extLst>
      <p:ext uri="{BB962C8B-B14F-4D97-AF65-F5344CB8AC3E}">
        <p14:creationId xmlns:p14="http://schemas.microsoft.com/office/powerpoint/2010/main" val="3371704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DC35DC5-99F1-43A6-B6C9-721DE0187A7F}"/>
              </a:ext>
            </a:extLst>
          </p:cNvPr>
          <p:cNvSpPr>
            <a:spLocks noGrp="1" noChangeArrowheads="1"/>
          </p:cNvSpPr>
          <p:nvPr>
            <p:ph type="sldNum" sz="quarter" idx="5"/>
          </p:nvPr>
        </p:nvSpPr>
        <p:spPr>
          <a:ln/>
        </p:spPr>
        <p:txBody>
          <a:bodyPr/>
          <a:lstStyle/>
          <a:p>
            <a:fld id="{7714C19F-226F-4AE2-AA0F-AEF79551C8E7}" type="slidenum">
              <a:rPr lang="cs-CZ" altLang="cs-CZ"/>
              <a:pPr/>
              <a:t>3</a:t>
            </a:fld>
            <a:endParaRPr lang="cs-CZ" altLang="cs-CZ"/>
          </a:p>
        </p:txBody>
      </p:sp>
      <p:sp>
        <p:nvSpPr>
          <p:cNvPr id="200706" name="Rectangle 2">
            <a:extLst>
              <a:ext uri="{FF2B5EF4-FFF2-40B4-BE49-F238E27FC236}">
                <a16:creationId xmlns:a16="http://schemas.microsoft.com/office/drawing/2014/main" id="{6C28442C-E77E-4FD8-88BE-D8B58E2450E7}"/>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CA1A69D3-C76A-4D37-B0BB-C2F5FB5DF850}"/>
              </a:ext>
            </a:extLst>
          </p:cNvPr>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861977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4818"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Eosinofilní granulocyt (Eos), neutrofilní granulocyty (Neu).</a:t>
            </a:r>
          </a:p>
          <a:p>
            <a:pPr eaLnBrk="1" hangingPunct="1">
              <a:spcBef>
                <a:spcPct val="0"/>
              </a:spcBef>
            </a:pPr>
            <a:r>
              <a:rPr lang="cs-CZ" altLang="cs-CZ">
                <a:latin typeface="Arial" charset="0"/>
              </a:rPr>
              <a:t>Nátěr periferní krve, panoptické barvení (Pappenheim), imerze, CZV: 1000X</a:t>
            </a:r>
          </a:p>
          <a:p>
            <a:pPr eaLnBrk="1" hangingPunct="1">
              <a:spcBef>
                <a:spcPct val="0"/>
              </a:spcBef>
            </a:pPr>
            <a:endParaRPr lang="cs-CZ" altLang="cs-CZ"/>
          </a:p>
        </p:txBody>
      </p:sp>
      <p:sp>
        <p:nvSpPr>
          <p:cNvPr id="34819"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ED6F69-9E06-430F-A520-481F9589DBFE}" type="slidenum">
              <a:rPr lang="cs-CZ" altLang="cs-CZ"/>
              <a:pPr fontAlgn="base">
                <a:spcBef>
                  <a:spcPct val="0"/>
                </a:spcBef>
                <a:spcAft>
                  <a:spcPct val="0"/>
                </a:spcAft>
                <a:defRPr/>
              </a:pPr>
              <a:t>38</a:t>
            </a:fld>
            <a:endParaRPr lang="cs-CZ" altLang="cs-CZ"/>
          </a:p>
        </p:txBody>
      </p:sp>
    </p:spTree>
    <p:extLst>
      <p:ext uri="{BB962C8B-B14F-4D97-AF65-F5344CB8AC3E}">
        <p14:creationId xmlns:p14="http://schemas.microsoft.com/office/powerpoint/2010/main" val="2287493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Eosinofilní granulocyt (Eos).</a:t>
            </a:r>
          </a:p>
          <a:p>
            <a:pPr eaLnBrk="1" hangingPunct="1">
              <a:spcBef>
                <a:spcPct val="0"/>
              </a:spcBef>
            </a:pPr>
            <a:r>
              <a:rPr lang="cs-CZ" altLang="cs-CZ">
                <a:latin typeface="Arial" charset="0"/>
              </a:rPr>
              <a:t>Nátěr periferní krve, panoptické barvení (Pappenheim), imerze, CZV: 1000X</a:t>
            </a:r>
          </a:p>
          <a:p>
            <a:pPr eaLnBrk="1" hangingPunct="1">
              <a:spcBef>
                <a:spcPct val="0"/>
              </a:spcBef>
            </a:pPr>
            <a:endParaRPr lang="cs-CZ" altLang="cs-CZ"/>
          </a:p>
        </p:txBody>
      </p:sp>
      <p:sp>
        <p:nvSpPr>
          <p:cNvPr id="36867"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17213D-7847-4F75-A066-9E84F87A0207}" type="slidenum">
              <a:rPr lang="cs-CZ" altLang="cs-CZ"/>
              <a:pPr fontAlgn="base">
                <a:spcBef>
                  <a:spcPct val="0"/>
                </a:spcBef>
                <a:spcAft>
                  <a:spcPct val="0"/>
                </a:spcAft>
                <a:defRPr/>
              </a:pPr>
              <a:t>39</a:t>
            </a:fld>
            <a:endParaRPr lang="cs-CZ" altLang="cs-CZ"/>
          </a:p>
        </p:txBody>
      </p:sp>
    </p:spTree>
    <p:extLst>
      <p:ext uri="{BB962C8B-B14F-4D97-AF65-F5344CB8AC3E}">
        <p14:creationId xmlns:p14="http://schemas.microsoft.com/office/powerpoint/2010/main" val="4164296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8914"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Eosinofilní granulocyt (TEM).</a:t>
            </a:r>
          </a:p>
        </p:txBody>
      </p:sp>
      <p:sp>
        <p:nvSpPr>
          <p:cNvPr id="38915"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511C0F-69B2-4BD5-85FA-0638A9B7E0A0}" type="slidenum">
              <a:rPr lang="cs-CZ" altLang="cs-CZ"/>
              <a:pPr fontAlgn="base">
                <a:spcBef>
                  <a:spcPct val="0"/>
                </a:spcBef>
                <a:spcAft>
                  <a:spcPct val="0"/>
                </a:spcAft>
                <a:defRPr/>
              </a:pPr>
              <a:t>40</a:t>
            </a:fld>
            <a:endParaRPr lang="cs-CZ" altLang="cs-CZ"/>
          </a:p>
        </p:txBody>
      </p:sp>
    </p:spTree>
    <p:extLst>
      <p:ext uri="{BB962C8B-B14F-4D97-AF65-F5344CB8AC3E}">
        <p14:creationId xmlns:p14="http://schemas.microsoft.com/office/powerpoint/2010/main" val="3952225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096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Basofilní granulocyt.</a:t>
            </a:r>
          </a:p>
          <a:p>
            <a:pPr eaLnBrk="1" hangingPunct="1">
              <a:spcBef>
                <a:spcPct val="0"/>
              </a:spcBef>
            </a:pPr>
            <a:r>
              <a:rPr lang="cs-CZ" altLang="cs-CZ">
                <a:latin typeface="Arial" charset="0"/>
              </a:rPr>
              <a:t>Nátěr periferní krve, panoptické barvení (Pappenheim), imerze, CZV: 1000X</a:t>
            </a:r>
          </a:p>
          <a:p>
            <a:pPr eaLnBrk="1" hangingPunct="1">
              <a:spcBef>
                <a:spcPct val="0"/>
              </a:spcBef>
            </a:pPr>
            <a:endParaRPr lang="cs-CZ" altLang="cs-CZ"/>
          </a:p>
        </p:txBody>
      </p:sp>
      <p:sp>
        <p:nvSpPr>
          <p:cNvPr id="40963"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1FFBBB-E75E-4C23-82F9-30A1C149AA2F}" type="slidenum">
              <a:rPr lang="cs-CZ" altLang="cs-CZ"/>
              <a:pPr fontAlgn="base">
                <a:spcBef>
                  <a:spcPct val="0"/>
                </a:spcBef>
                <a:spcAft>
                  <a:spcPct val="0"/>
                </a:spcAft>
                <a:defRPr/>
              </a:pPr>
              <a:t>41</a:t>
            </a:fld>
            <a:endParaRPr lang="cs-CZ" altLang="cs-CZ"/>
          </a:p>
        </p:txBody>
      </p:sp>
    </p:spTree>
    <p:extLst>
      <p:ext uri="{BB962C8B-B14F-4D97-AF65-F5344CB8AC3E}">
        <p14:creationId xmlns:p14="http://schemas.microsoft.com/office/powerpoint/2010/main" val="1670745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3010"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Lymfocyt.</a:t>
            </a:r>
          </a:p>
          <a:p>
            <a:pPr eaLnBrk="1" hangingPunct="1">
              <a:spcBef>
                <a:spcPct val="0"/>
              </a:spcBef>
            </a:pPr>
            <a:r>
              <a:rPr lang="cs-CZ" altLang="cs-CZ">
                <a:latin typeface="Arial" charset="0"/>
              </a:rPr>
              <a:t>Nátěr periferní krve, panoptické barvení (Pappenheim), imerze, CZV: 1000X</a:t>
            </a:r>
          </a:p>
          <a:p>
            <a:pPr eaLnBrk="1" hangingPunct="1">
              <a:spcBef>
                <a:spcPct val="0"/>
              </a:spcBef>
            </a:pPr>
            <a:endParaRPr lang="cs-CZ" altLang="cs-CZ"/>
          </a:p>
        </p:txBody>
      </p:sp>
      <p:sp>
        <p:nvSpPr>
          <p:cNvPr id="43011"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716B6A-D852-4599-ADA2-03B00F9D1815}" type="slidenum">
              <a:rPr lang="cs-CZ" altLang="cs-CZ"/>
              <a:pPr fontAlgn="base">
                <a:spcBef>
                  <a:spcPct val="0"/>
                </a:spcBef>
                <a:spcAft>
                  <a:spcPct val="0"/>
                </a:spcAft>
                <a:defRPr/>
              </a:pPr>
              <a:t>46</a:t>
            </a:fld>
            <a:endParaRPr lang="cs-CZ" altLang="cs-CZ"/>
          </a:p>
        </p:txBody>
      </p:sp>
    </p:spTree>
    <p:extLst>
      <p:ext uri="{BB962C8B-B14F-4D97-AF65-F5344CB8AC3E}">
        <p14:creationId xmlns:p14="http://schemas.microsoft.com/office/powerpoint/2010/main" val="674056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5058"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Lymfocyt (TEM).</a:t>
            </a:r>
          </a:p>
        </p:txBody>
      </p:sp>
      <p:sp>
        <p:nvSpPr>
          <p:cNvPr id="45059"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0FEA73-9E19-433E-9D48-E961F7FC3063}" type="slidenum">
              <a:rPr lang="cs-CZ" altLang="cs-CZ"/>
              <a:pPr fontAlgn="base">
                <a:spcBef>
                  <a:spcPct val="0"/>
                </a:spcBef>
                <a:spcAft>
                  <a:spcPct val="0"/>
                </a:spcAft>
                <a:defRPr/>
              </a:pPr>
              <a:t>47</a:t>
            </a:fld>
            <a:endParaRPr lang="cs-CZ" altLang="cs-CZ"/>
          </a:p>
        </p:txBody>
      </p:sp>
    </p:spTree>
    <p:extLst>
      <p:ext uri="{BB962C8B-B14F-4D97-AF65-F5344CB8AC3E}">
        <p14:creationId xmlns:p14="http://schemas.microsoft.com/office/powerpoint/2010/main" val="3077086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710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Monocyt (Mono), lymfocyt (Ly).</a:t>
            </a:r>
          </a:p>
          <a:p>
            <a:pPr eaLnBrk="1" hangingPunct="1">
              <a:spcBef>
                <a:spcPct val="0"/>
              </a:spcBef>
            </a:pPr>
            <a:r>
              <a:rPr lang="cs-CZ" altLang="cs-CZ">
                <a:latin typeface="Arial" charset="0"/>
              </a:rPr>
              <a:t>Nátěr periferní krve, panoptické barvení (Pappenheim), imerze, CZV: 1000X</a:t>
            </a:r>
          </a:p>
        </p:txBody>
      </p:sp>
      <p:sp>
        <p:nvSpPr>
          <p:cNvPr id="47107"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CBCBE5-567E-49A0-AE34-59ABFBD7CE1E}" type="slidenum">
              <a:rPr lang="cs-CZ" altLang="cs-CZ"/>
              <a:pPr fontAlgn="base">
                <a:spcBef>
                  <a:spcPct val="0"/>
                </a:spcBef>
                <a:spcAft>
                  <a:spcPct val="0"/>
                </a:spcAft>
                <a:defRPr/>
              </a:pPr>
              <a:t>51</a:t>
            </a:fld>
            <a:endParaRPr lang="cs-CZ" altLang="cs-CZ"/>
          </a:p>
        </p:txBody>
      </p:sp>
    </p:spTree>
    <p:extLst>
      <p:ext uri="{BB962C8B-B14F-4D97-AF65-F5344CB8AC3E}">
        <p14:creationId xmlns:p14="http://schemas.microsoft.com/office/powerpoint/2010/main" val="656376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9154"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Monocyt (Mono), Neutrofilní granulocyt - segment (Neu).</a:t>
            </a:r>
          </a:p>
          <a:p>
            <a:pPr eaLnBrk="1" hangingPunct="1">
              <a:spcBef>
                <a:spcPct val="0"/>
              </a:spcBef>
            </a:pPr>
            <a:r>
              <a:rPr lang="cs-CZ" altLang="cs-CZ">
                <a:latin typeface="Arial" charset="0"/>
              </a:rPr>
              <a:t>Nátěr periferní krve, panoptické barvení (Pappenheim), imerze, CZV: 1000X</a:t>
            </a:r>
          </a:p>
          <a:p>
            <a:pPr eaLnBrk="1" hangingPunct="1">
              <a:spcBef>
                <a:spcPct val="0"/>
              </a:spcBef>
            </a:pPr>
            <a:endParaRPr lang="cs-CZ" altLang="cs-CZ"/>
          </a:p>
        </p:txBody>
      </p:sp>
      <p:sp>
        <p:nvSpPr>
          <p:cNvPr id="49155"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B43E35-63B4-48C6-A619-8DB1449B2A8B}" type="slidenum">
              <a:rPr lang="cs-CZ" altLang="cs-CZ"/>
              <a:pPr fontAlgn="base">
                <a:spcBef>
                  <a:spcPct val="0"/>
                </a:spcBef>
                <a:spcAft>
                  <a:spcPct val="0"/>
                </a:spcAft>
                <a:defRPr/>
              </a:pPr>
              <a:t>52</a:t>
            </a:fld>
            <a:endParaRPr lang="cs-CZ" altLang="cs-CZ"/>
          </a:p>
        </p:txBody>
      </p:sp>
    </p:spTree>
    <p:extLst>
      <p:ext uri="{BB962C8B-B14F-4D97-AF65-F5344CB8AC3E}">
        <p14:creationId xmlns:p14="http://schemas.microsoft.com/office/powerpoint/2010/main" val="3358486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5120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Monocyt (TEM).</a:t>
            </a:r>
          </a:p>
        </p:txBody>
      </p:sp>
      <p:sp>
        <p:nvSpPr>
          <p:cNvPr id="51203"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42A78-BD99-48C7-956C-09B295BDCC8C}" type="slidenum">
              <a:rPr lang="cs-CZ" altLang="cs-CZ"/>
              <a:pPr fontAlgn="base">
                <a:spcBef>
                  <a:spcPct val="0"/>
                </a:spcBef>
                <a:spcAft>
                  <a:spcPct val="0"/>
                </a:spcAft>
                <a:defRPr/>
              </a:pPr>
              <a:t>53</a:t>
            </a:fld>
            <a:endParaRPr lang="cs-CZ" altLang="cs-CZ"/>
          </a:p>
        </p:txBody>
      </p:sp>
    </p:spTree>
    <p:extLst>
      <p:ext uri="{BB962C8B-B14F-4D97-AF65-F5344CB8AC3E}">
        <p14:creationId xmlns:p14="http://schemas.microsoft.com/office/powerpoint/2010/main" val="2105194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53250"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Trombocyt (šipky), nutrofilní granulocyt – segment (Neu), lymfocyt (Ly).</a:t>
            </a:r>
          </a:p>
          <a:p>
            <a:pPr eaLnBrk="1" hangingPunct="1">
              <a:spcBef>
                <a:spcPct val="0"/>
              </a:spcBef>
            </a:pPr>
            <a:r>
              <a:rPr lang="cs-CZ" altLang="cs-CZ">
                <a:latin typeface="Arial" charset="0"/>
              </a:rPr>
              <a:t>Nátěr periferní krve, panoptické barvení (Pappenheim), imerze, CZV: 1000X</a:t>
            </a:r>
          </a:p>
          <a:p>
            <a:pPr eaLnBrk="1" hangingPunct="1">
              <a:spcBef>
                <a:spcPct val="0"/>
              </a:spcBef>
            </a:pPr>
            <a:endParaRPr lang="cs-CZ" altLang="cs-CZ"/>
          </a:p>
        </p:txBody>
      </p:sp>
      <p:sp>
        <p:nvSpPr>
          <p:cNvPr id="53251"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B6AAB0-2180-46F1-873D-4394395D3F9C}" type="slidenum">
              <a:rPr lang="cs-CZ" altLang="cs-CZ"/>
              <a:pPr fontAlgn="base">
                <a:spcBef>
                  <a:spcPct val="0"/>
                </a:spcBef>
                <a:spcAft>
                  <a:spcPct val="0"/>
                </a:spcAft>
                <a:defRPr/>
              </a:pPr>
              <a:t>57</a:t>
            </a:fld>
            <a:endParaRPr lang="cs-CZ" altLang="cs-CZ"/>
          </a:p>
        </p:txBody>
      </p:sp>
    </p:spTree>
    <p:extLst>
      <p:ext uri="{BB962C8B-B14F-4D97-AF65-F5344CB8AC3E}">
        <p14:creationId xmlns:p14="http://schemas.microsoft.com/office/powerpoint/2010/main" val="3691569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86EA795-CD52-4E1F-A157-257353262514}"/>
              </a:ext>
            </a:extLst>
          </p:cNvPr>
          <p:cNvSpPr>
            <a:spLocks noGrp="1" noChangeArrowheads="1"/>
          </p:cNvSpPr>
          <p:nvPr>
            <p:ph type="sldNum" sz="quarter" idx="5"/>
          </p:nvPr>
        </p:nvSpPr>
        <p:spPr>
          <a:ln/>
        </p:spPr>
        <p:txBody>
          <a:bodyPr/>
          <a:lstStyle/>
          <a:p>
            <a:fld id="{A9B91E65-0E56-4D52-A375-583D5CA7BE9B}" type="slidenum">
              <a:rPr lang="cs-CZ" altLang="cs-CZ"/>
              <a:pPr/>
              <a:t>4</a:t>
            </a:fld>
            <a:endParaRPr lang="cs-CZ" altLang="cs-CZ"/>
          </a:p>
        </p:txBody>
      </p:sp>
      <p:sp>
        <p:nvSpPr>
          <p:cNvPr id="67586" name="Rectangle 2">
            <a:extLst>
              <a:ext uri="{FF2B5EF4-FFF2-40B4-BE49-F238E27FC236}">
                <a16:creationId xmlns:a16="http://schemas.microsoft.com/office/drawing/2014/main" id="{729F7815-FB4E-4C81-A7CC-848AD315DC3F}"/>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7F639805-2203-4154-940D-E7B848E3D942}"/>
              </a:ext>
            </a:extLst>
          </p:cNvPr>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91793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048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Erytrocyty (Ery), eosinofilní granulocyt (Eos).</a:t>
            </a:r>
          </a:p>
          <a:p>
            <a:pPr eaLnBrk="1" hangingPunct="1">
              <a:spcBef>
                <a:spcPct val="0"/>
              </a:spcBef>
            </a:pPr>
            <a:r>
              <a:rPr lang="cs-CZ" altLang="cs-CZ">
                <a:latin typeface="Arial" charset="0"/>
              </a:rPr>
              <a:t>Nátěr periferní krve, panoptické barvení (Pappenheim), imerze, CZV: 1000X </a:t>
            </a:r>
          </a:p>
          <a:p>
            <a:pPr eaLnBrk="1" hangingPunct="1">
              <a:spcBef>
                <a:spcPct val="0"/>
              </a:spcBef>
            </a:pPr>
            <a:r>
              <a:rPr lang="cs-CZ" altLang="cs-CZ">
                <a:latin typeface="Arial" charset="0"/>
              </a:rPr>
              <a:t>Polyglobulia, anemia, anisocytosis, poikilocytosis.   </a:t>
            </a:r>
          </a:p>
          <a:p>
            <a:pPr eaLnBrk="1" hangingPunct="1">
              <a:spcBef>
                <a:spcPct val="0"/>
              </a:spcBef>
            </a:pPr>
            <a:endParaRPr lang="cs-CZ" altLang="cs-CZ"/>
          </a:p>
        </p:txBody>
      </p:sp>
      <p:sp>
        <p:nvSpPr>
          <p:cNvPr id="20483"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9B4E77-12DA-4205-8299-C6E064105CB4}" type="slidenum">
              <a:rPr lang="cs-CZ" altLang="cs-CZ"/>
              <a:pPr fontAlgn="base">
                <a:spcBef>
                  <a:spcPct val="0"/>
                </a:spcBef>
                <a:spcAft>
                  <a:spcPct val="0"/>
                </a:spcAft>
                <a:defRPr/>
              </a:pPr>
              <a:t>17</a:t>
            </a:fld>
            <a:endParaRPr lang="cs-CZ" altLang="cs-CZ"/>
          </a:p>
        </p:txBody>
      </p:sp>
    </p:spTree>
    <p:extLst>
      <p:ext uri="{BB962C8B-B14F-4D97-AF65-F5344CB8AC3E}">
        <p14:creationId xmlns:p14="http://schemas.microsoft.com/office/powerpoint/2010/main" val="2447687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2530"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Erytrocyty (REM).</a:t>
            </a:r>
          </a:p>
        </p:txBody>
      </p:sp>
      <p:sp>
        <p:nvSpPr>
          <p:cNvPr id="22531"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03BFD4-1B16-4894-8FB9-2BF71206A36A}" type="slidenum">
              <a:rPr lang="cs-CZ" altLang="cs-CZ"/>
              <a:pPr fontAlgn="base">
                <a:spcBef>
                  <a:spcPct val="0"/>
                </a:spcBef>
                <a:spcAft>
                  <a:spcPct val="0"/>
                </a:spcAft>
                <a:defRPr/>
              </a:pPr>
              <a:t>18</a:t>
            </a:fld>
            <a:endParaRPr lang="cs-CZ" altLang="cs-CZ"/>
          </a:p>
        </p:txBody>
      </p:sp>
    </p:spTree>
    <p:extLst>
      <p:ext uri="{BB962C8B-B14F-4D97-AF65-F5344CB8AC3E}">
        <p14:creationId xmlns:p14="http://schemas.microsoft.com/office/powerpoint/2010/main" val="351237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4578"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Erytrocyt ve fenestrované kapiláře (TEM).</a:t>
            </a:r>
          </a:p>
        </p:txBody>
      </p:sp>
      <p:sp>
        <p:nvSpPr>
          <p:cNvPr id="24579"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4482BC-C926-4424-AB29-F3A8044872F8}" type="slidenum">
              <a:rPr lang="cs-CZ" altLang="cs-CZ"/>
              <a:pPr fontAlgn="base">
                <a:spcBef>
                  <a:spcPct val="0"/>
                </a:spcBef>
                <a:spcAft>
                  <a:spcPct val="0"/>
                </a:spcAft>
                <a:defRPr/>
              </a:pPr>
              <a:t>19</a:t>
            </a:fld>
            <a:endParaRPr lang="cs-CZ" altLang="cs-CZ"/>
          </a:p>
        </p:txBody>
      </p:sp>
    </p:spTree>
    <p:extLst>
      <p:ext uri="{BB962C8B-B14F-4D97-AF65-F5344CB8AC3E}">
        <p14:creationId xmlns:p14="http://schemas.microsoft.com/office/powerpoint/2010/main" val="2911113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662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Retikulocyt (šipky.</a:t>
            </a:r>
          </a:p>
          <a:p>
            <a:pPr eaLnBrk="1" hangingPunct="1">
              <a:spcBef>
                <a:spcPct val="0"/>
              </a:spcBef>
            </a:pPr>
            <a:r>
              <a:rPr lang="cs-CZ" altLang="cs-CZ">
                <a:latin typeface="Arial" charset="0"/>
              </a:rPr>
              <a:t>Nátěr periferní krve, brilantní kresylová modř, imerze, CZV: 1000X</a:t>
            </a:r>
          </a:p>
          <a:p>
            <a:pPr eaLnBrk="1" hangingPunct="1">
              <a:spcBef>
                <a:spcPct val="0"/>
              </a:spcBef>
            </a:pPr>
            <a:endParaRPr lang="cs-CZ" altLang="cs-CZ"/>
          </a:p>
        </p:txBody>
      </p:sp>
      <p:sp>
        <p:nvSpPr>
          <p:cNvPr id="26627"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E12E7E-30B8-4167-8965-E355BCD1C4AF}" type="slidenum">
              <a:rPr lang="cs-CZ" altLang="cs-CZ"/>
              <a:pPr fontAlgn="base">
                <a:spcBef>
                  <a:spcPct val="0"/>
                </a:spcBef>
                <a:spcAft>
                  <a:spcPct val="0"/>
                </a:spcAft>
                <a:defRPr/>
              </a:pPr>
              <a:t>20</a:t>
            </a:fld>
            <a:endParaRPr lang="cs-CZ" altLang="cs-CZ"/>
          </a:p>
        </p:txBody>
      </p:sp>
    </p:spTree>
    <p:extLst>
      <p:ext uri="{BB962C8B-B14F-4D97-AF65-F5344CB8AC3E}">
        <p14:creationId xmlns:p14="http://schemas.microsoft.com/office/powerpoint/2010/main" val="693753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8674"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Neutofilní granulocyt – tyčka (Neu-T), segment (Neu-S); trombocyty (šipka).</a:t>
            </a:r>
          </a:p>
          <a:p>
            <a:pPr eaLnBrk="1" hangingPunct="1">
              <a:spcBef>
                <a:spcPct val="0"/>
              </a:spcBef>
            </a:pPr>
            <a:r>
              <a:rPr lang="cs-CZ" altLang="cs-CZ">
                <a:latin typeface="Arial" charset="0"/>
              </a:rPr>
              <a:t>Nátěr periferní krve, panoptické barvení (Pappenheim), imerze, CZV: 1000X</a:t>
            </a:r>
          </a:p>
          <a:p>
            <a:pPr eaLnBrk="1" hangingPunct="1">
              <a:spcBef>
                <a:spcPct val="0"/>
              </a:spcBef>
            </a:pPr>
            <a:endParaRPr lang="cs-CZ" altLang="cs-CZ"/>
          </a:p>
        </p:txBody>
      </p:sp>
      <p:sp>
        <p:nvSpPr>
          <p:cNvPr id="28675"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90F895-87EB-499E-8C19-7EA51F574AA9}" type="slidenum">
              <a:rPr lang="cs-CZ" altLang="cs-CZ"/>
              <a:pPr fontAlgn="base">
                <a:spcBef>
                  <a:spcPct val="0"/>
                </a:spcBef>
                <a:spcAft>
                  <a:spcPct val="0"/>
                </a:spcAft>
                <a:defRPr/>
              </a:pPr>
              <a:t>35</a:t>
            </a:fld>
            <a:endParaRPr lang="cs-CZ" altLang="cs-CZ"/>
          </a:p>
        </p:txBody>
      </p:sp>
    </p:spTree>
    <p:extLst>
      <p:ext uri="{BB962C8B-B14F-4D97-AF65-F5344CB8AC3E}">
        <p14:creationId xmlns:p14="http://schemas.microsoft.com/office/powerpoint/2010/main" val="1155944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072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Neutrofilní granulocyt – tyčka.</a:t>
            </a:r>
          </a:p>
          <a:p>
            <a:pPr eaLnBrk="1" hangingPunct="1">
              <a:spcBef>
                <a:spcPct val="0"/>
              </a:spcBef>
            </a:pPr>
            <a:r>
              <a:rPr lang="cs-CZ" altLang="cs-CZ">
                <a:latin typeface="Arial" charset="0"/>
              </a:rPr>
              <a:t>Nátěr periferní krve, panoptické barvení (Pappenheim), imerze, CZV: 1000X </a:t>
            </a:r>
          </a:p>
          <a:p>
            <a:pPr eaLnBrk="1" hangingPunct="1">
              <a:spcBef>
                <a:spcPct val="0"/>
              </a:spcBef>
            </a:pPr>
            <a:endParaRPr lang="cs-CZ" altLang="cs-CZ"/>
          </a:p>
        </p:txBody>
      </p:sp>
      <p:sp>
        <p:nvSpPr>
          <p:cNvPr id="30723"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DD8F7F-68DE-41D2-A577-BCCBC507AA1D}" type="slidenum">
              <a:rPr lang="cs-CZ" altLang="cs-CZ"/>
              <a:pPr fontAlgn="base">
                <a:spcBef>
                  <a:spcPct val="0"/>
                </a:spcBef>
                <a:spcAft>
                  <a:spcPct val="0"/>
                </a:spcAft>
                <a:defRPr/>
              </a:pPr>
              <a:t>36</a:t>
            </a:fld>
            <a:endParaRPr lang="cs-CZ" altLang="cs-CZ"/>
          </a:p>
        </p:txBody>
      </p:sp>
    </p:spTree>
    <p:extLst>
      <p:ext uri="{BB962C8B-B14F-4D97-AF65-F5344CB8AC3E}">
        <p14:creationId xmlns:p14="http://schemas.microsoft.com/office/powerpoint/2010/main" val="265037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2770"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s-CZ" altLang="cs-CZ"/>
              <a:t>Neutrofilní granulocyt – segment</a:t>
            </a:r>
          </a:p>
          <a:p>
            <a:pPr eaLnBrk="1" hangingPunct="1">
              <a:spcBef>
                <a:spcPct val="0"/>
              </a:spcBef>
            </a:pPr>
            <a:r>
              <a:rPr lang="cs-CZ" altLang="cs-CZ">
                <a:latin typeface="Arial" charset="0"/>
              </a:rPr>
              <a:t>Nátěr periferní krve, panoptické barvení (Pappenheim), imerze, CZV: 1000X </a:t>
            </a:r>
          </a:p>
          <a:p>
            <a:pPr eaLnBrk="1" hangingPunct="1">
              <a:spcBef>
                <a:spcPct val="0"/>
              </a:spcBef>
            </a:pPr>
            <a:endParaRPr lang="cs-CZ" altLang="cs-CZ"/>
          </a:p>
        </p:txBody>
      </p:sp>
      <p:sp>
        <p:nvSpPr>
          <p:cNvPr id="32771"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CCCAC0-6932-45C6-97D2-3A3EA7B0329B}" type="slidenum">
              <a:rPr lang="cs-CZ" altLang="cs-CZ"/>
              <a:pPr fontAlgn="base">
                <a:spcBef>
                  <a:spcPct val="0"/>
                </a:spcBef>
                <a:spcAft>
                  <a:spcPct val="0"/>
                </a:spcAft>
                <a:defRPr/>
              </a:pPr>
              <a:t>37</a:t>
            </a:fld>
            <a:endParaRPr lang="cs-CZ" altLang="cs-CZ"/>
          </a:p>
        </p:txBody>
      </p:sp>
    </p:spTree>
    <p:extLst>
      <p:ext uri="{BB962C8B-B14F-4D97-AF65-F5344CB8AC3E}">
        <p14:creationId xmlns:p14="http://schemas.microsoft.com/office/powerpoint/2010/main" val="49214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B974FB7D-7874-48A1-BBD5-F3CB4A658C83}" type="datetimeFigureOut">
              <a:rPr lang="cs-CZ" smtClean="0"/>
              <a:t>11.05.2020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25E535-ADBF-424E-A6E6-57FA354C829D}" type="slidenum">
              <a:rPr lang="cs-CZ" smtClean="0"/>
              <a:t>‹#›</a:t>
            </a:fld>
            <a:endParaRPr lang="cs-CZ"/>
          </a:p>
        </p:txBody>
      </p:sp>
    </p:spTree>
    <p:extLst>
      <p:ext uri="{BB962C8B-B14F-4D97-AF65-F5344CB8AC3E}">
        <p14:creationId xmlns:p14="http://schemas.microsoft.com/office/powerpoint/2010/main" val="3819187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974FB7D-7874-48A1-BBD5-F3CB4A658C83}" type="datetimeFigureOut">
              <a:rPr lang="cs-CZ" smtClean="0"/>
              <a:t>11.05.2020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25E535-ADBF-424E-A6E6-57FA354C829D}" type="slidenum">
              <a:rPr lang="cs-CZ" smtClean="0"/>
              <a:t>‹#›</a:t>
            </a:fld>
            <a:endParaRPr lang="cs-CZ"/>
          </a:p>
        </p:txBody>
      </p:sp>
    </p:spTree>
    <p:extLst>
      <p:ext uri="{BB962C8B-B14F-4D97-AF65-F5344CB8AC3E}">
        <p14:creationId xmlns:p14="http://schemas.microsoft.com/office/powerpoint/2010/main" val="2596838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974FB7D-7874-48A1-BBD5-F3CB4A658C83}" type="datetimeFigureOut">
              <a:rPr lang="cs-CZ" smtClean="0"/>
              <a:t>11.05.2020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25E535-ADBF-424E-A6E6-57FA354C829D}" type="slidenum">
              <a:rPr lang="cs-CZ" smtClean="0"/>
              <a:t>‹#›</a:t>
            </a:fld>
            <a:endParaRPr lang="cs-CZ"/>
          </a:p>
        </p:txBody>
      </p:sp>
    </p:spTree>
    <p:extLst>
      <p:ext uri="{BB962C8B-B14F-4D97-AF65-F5344CB8AC3E}">
        <p14:creationId xmlns:p14="http://schemas.microsoft.com/office/powerpoint/2010/main" val="3443731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0"/>
            <a:ext cx="5384800" cy="4495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0"/>
            <a:ext cx="5384800" cy="4495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609600" y="6248400"/>
            <a:ext cx="2844800" cy="457200"/>
          </a:xfrm>
        </p:spPr>
        <p:txBody>
          <a:bodyPr/>
          <a:lstStyle>
            <a:lvl1pPr>
              <a:defRPr/>
            </a:lvl1pPr>
          </a:lstStyle>
          <a:p>
            <a:pPr>
              <a:defRPr/>
            </a:pPr>
            <a:endParaRPr lang="cs-CZ" altLang="cs-CZ"/>
          </a:p>
        </p:txBody>
      </p:sp>
      <p:sp>
        <p:nvSpPr>
          <p:cNvPr id="6" name="Zástupný symbol pro zápatí 5"/>
          <p:cNvSpPr>
            <a:spLocks noGrp="1"/>
          </p:cNvSpPr>
          <p:nvPr>
            <p:ph type="ftr" sz="quarter" idx="11"/>
          </p:nvPr>
        </p:nvSpPr>
        <p:spPr>
          <a:xfrm>
            <a:off x="4165600" y="6248400"/>
            <a:ext cx="3860800" cy="457200"/>
          </a:xfrm>
        </p:spPr>
        <p:txBody>
          <a:bodyPr/>
          <a:lstStyle>
            <a:lvl1pPr>
              <a:defRPr/>
            </a:lvl1pPr>
          </a:lstStyle>
          <a:p>
            <a:pPr>
              <a:defRPr/>
            </a:pPr>
            <a:endParaRPr lang="cs-CZ" altLang="cs-CZ"/>
          </a:p>
        </p:txBody>
      </p:sp>
      <p:sp>
        <p:nvSpPr>
          <p:cNvPr id="7" name="Zástupný symbol pro číslo snímku 6"/>
          <p:cNvSpPr>
            <a:spLocks noGrp="1"/>
          </p:cNvSpPr>
          <p:nvPr>
            <p:ph type="sldNum" sz="quarter" idx="12"/>
          </p:nvPr>
        </p:nvSpPr>
        <p:spPr>
          <a:xfrm>
            <a:off x="8737600" y="6248400"/>
            <a:ext cx="2844800" cy="457200"/>
          </a:xfrm>
        </p:spPr>
        <p:txBody>
          <a:bodyPr/>
          <a:lstStyle>
            <a:lvl1pPr>
              <a:defRPr/>
            </a:lvl1pPr>
          </a:lstStyle>
          <a:p>
            <a:pPr>
              <a:defRPr/>
            </a:pPr>
            <a:fld id="{D0185B87-A77A-4FF7-A862-5118891B6226}" type="slidenum">
              <a:rPr lang="cs-CZ" altLang="cs-CZ"/>
              <a:pPr>
                <a:defRPr/>
              </a:pPr>
              <a:t>‹#›</a:t>
            </a:fld>
            <a:endParaRPr lang="cs-CZ" altLang="cs-CZ"/>
          </a:p>
        </p:txBody>
      </p:sp>
    </p:spTree>
    <p:extLst>
      <p:ext uri="{BB962C8B-B14F-4D97-AF65-F5344CB8AC3E}">
        <p14:creationId xmlns:p14="http://schemas.microsoft.com/office/powerpoint/2010/main" val="873865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D7AAC8-1E8A-4DA9-B663-BB6C7474D045}"/>
              </a:ext>
            </a:extLst>
          </p:cNvPr>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1E1BD574-1F3F-4EFE-BD8C-CE6BB66040EA}"/>
              </a:ext>
            </a:extLst>
          </p:cNvPr>
          <p:cNvSpPr>
            <a:spLocks noGrp="1"/>
          </p:cNvSpPr>
          <p:nvPr>
            <p:ph type="body" sz="half" idx="1"/>
          </p:nvPr>
        </p:nvSpPr>
        <p:spPr>
          <a:xfrm>
            <a:off x="609600" y="1600200"/>
            <a:ext cx="10972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4DA3F277-92B4-4EFC-BD73-3114EED1E554}"/>
              </a:ext>
            </a:extLst>
          </p:cNvPr>
          <p:cNvSpPr>
            <a:spLocks noGrp="1"/>
          </p:cNvSpPr>
          <p:nvPr>
            <p:ph sz="half" idx="2"/>
          </p:nvPr>
        </p:nvSpPr>
        <p:spPr>
          <a:xfrm>
            <a:off x="609600" y="3924300"/>
            <a:ext cx="10972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229FDC1-91CD-4F22-BEEA-769F19A2D1BD}"/>
              </a:ext>
            </a:extLst>
          </p:cNvPr>
          <p:cNvSpPr>
            <a:spLocks noGrp="1"/>
          </p:cNvSpPr>
          <p:nvPr>
            <p:ph type="dt" sz="half" idx="10"/>
          </p:nvPr>
        </p:nvSpPr>
        <p:spPr>
          <a:xfrm>
            <a:off x="609600" y="6248400"/>
            <a:ext cx="2844800" cy="457200"/>
          </a:xfrm>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1F07138D-6A2B-406F-BB5B-EAE66305DB96}"/>
              </a:ext>
            </a:extLst>
          </p:cNvPr>
          <p:cNvSpPr>
            <a:spLocks noGrp="1"/>
          </p:cNvSpPr>
          <p:nvPr>
            <p:ph type="ftr" sz="quarter" idx="11"/>
          </p:nvPr>
        </p:nvSpPr>
        <p:spPr>
          <a:xfrm>
            <a:off x="4165600" y="6248400"/>
            <a:ext cx="3860800" cy="457200"/>
          </a:xfrm>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B5097BD8-2463-444E-8BC6-A7776335F3E6}"/>
              </a:ext>
            </a:extLst>
          </p:cNvPr>
          <p:cNvSpPr>
            <a:spLocks noGrp="1"/>
          </p:cNvSpPr>
          <p:nvPr>
            <p:ph type="sldNum" sz="quarter" idx="12"/>
          </p:nvPr>
        </p:nvSpPr>
        <p:spPr>
          <a:xfrm>
            <a:off x="8737600" y="6248400"/>
            <a:ext cx="2844800" cy="457200"/>
          </a:xfrm>
        </p:spPr>
        <p:txBody>
          <a:bodyPr/>
          <a:lstStyle>
            <a:lvl1pPr>
              <a:defRPr/>
            </a:lvl1pPr>
          </a:lstStyle>
          <a:p>
            <a:fld id="{6746C3C2-F733-466A-9A9C-7A651A8BC6F0}" type="slidenum">
              <a:rPr lang="cs-CZ" altLang="cs-CZ"/>
              <a:pPr/>
              <a:t>‹#›</a:t>
            </a:fld>
            <a:endParaRPr lang="cs-CZ" altLang="cs-CZ"/>
          </a:p>
        </p:txBody>
      </p:sp>
    </p:spTree>
    <p:extLst>
      <p:ext uri="{BB962C8B-B14F-4D97-AF65-F5344CB8AC3E}">
        <p14:creationId xmlns:p14="http://schemas.microsoft.com/office/powerpoint/2010/main" val="296344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00091E-2817-44C1-8099-5BF071142370}"/>
              </a:ext>
            </a:extLst>
          </p:cNvPr>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3CCADC73-BC2F-49D8-8E49-341D05649591}"/>
              </a:ext>
            </a:extLst>
          </p:cNvPr>
          <p:cNvSpPr>
            <a:spLocks noGrp="1"/>
          </p:cNvSpPr>
          <p:nvPr>
            <p:ph type="body" sz="half" idx="1"/>
          </p:nvPr>
        </p:nvSpPr>
        <p:spPr>
          <a:xfrm>
            <a:off x="609600" y="1600200"/>
            <a:ext cx="5384800" cy="4495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ACFD789A-91D7-438B-8D6F-3C95F29AA7B7}"/>
              </a:ext>
            </a:extLst>
          </p:cNvPr>
          <p:cNvSpPr>
            <a:spLocks noGrp="1"/>
          </p:cNvSpPr>
          <p:nvPr>
            <p:ph sz="quarter" idx="2"/>
          </p:nvPr>
        </p:nvSpPr>
        <p:spPr>
          <a:xfrm>
            <a:off x="6197600" y="1600200"/>
            <a:ext cx="5384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a:extLst>
              <a:ext uri="{FF2B5EF4-FFF2-40B4-BE49-F238E27FC236}">
                <a16:creationId xmlns:a16="http://schemas.microsoft.com/office/drawing/2014/main" id="{823512BC-8AD9-403F-A939-ED5379D6297B}"/>
              </a:ext>
            </a:extLst>
          </p:cNvPr>
          <p:cNvSpPr>
            <a:spLocks noGrp="1"/>
          </p:cNvSpPr>
          <p:nvPr>
            <p:ph sz="quarter" idx="3"/>
          </p:nvPr>
        </p:nvSpPr>
        <p:spPr>
          <a:xfrm>
            <a:off x="6197600" y="3924300"/>
            <a:ext cx="5384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a:extLst>
              <a:ext uri="{FF2B5EF4-FFF2-40B4-BE49-F238E27FC236}">
                <a16:creationId xmlns:a16="http://schemas.microsoft.com/office/drawing/2014/main" id="{D45400DF-ED07-41F7-ACF9-BFC4F54717FB}"/>
              </a:ext>
            </a:extLst>
          </p:cNvPr>
          <p:cNvSpPr>
            <a:spLocks noGrp="1"/>
          </p:cNvSpPr>
          <p:nvPr>
            <p:ph type="dt" sz="half" idx="10"/>
          </p:nvPr>
        </p:nvSpPr>
        <p:spPr>
          <a:xfrm>
            <a:off x="609600" y="6248400"/>
            <a:ext cx="2844800" cy="457200"/>
          </a:xfrm>
        </p:spPr>
        <p:txBody>
          <a:bodyPr/>
          <a:lstStyle>
            <a:lvl1pPr>
              <a:defRPr/>
            </a:lvl1pPr>
          </a:lstStyle>
          <a:p>
            <a:endParaRPr lang="cs-CZ" altLang="cs-CZ"/>
          </a:p>
        </p:txBody>
      </p:sp>
      <p:sp>
        <p:nvSpPr>
          <p:cNvPr id="7" name="Zástupný symbol pro zápatí 6">
            <a:extLst>
              <a:ext uri="{FF2B5EF4-FFF2-40B4-BE49-F238E27FC236}">
                <a16:creationId xmlns:a16="http://schemas.microsoft.com/office/drawing/2014/main" id="{02F78A7F-03AD-49A7-9C4D-7E1E458C254E}"/>
              </a:ext>
            </a:extLst>
          </p:cNvPr>
          <p:cNvSpPr>
            <a:spLocks noGrp="1"/>
          </p:cNvSpPr>
          <p:nvPr>
            <p:ph type="ftr" sz="quarter" idx="11"/>
          </p:nvPr>
        </p:nvSpPr>
        <p:spPr>
          <a:xfrm>
            <a:off x="4165600" y="6248400"/>
            <a:ext cx="3860800" cy="457200"/>
          </a:xfrm>
        </p:spPr>
        <p:txBody>
          <a:bodyPr/>
          <a:lstStyle>
            <a:lvl1pPr>
              <a:defRPr/>
            </a:lvl1pPr>
          </a:lstStyle>
          <a:p>
            <a:endParaRPr lang="cs-CZ" altLang="cs-CZ"/>
          </a:p>
        </p:txBody>
      </p:sp>
      <p:sp>
        <p:nvSpPr>
          <p:cNvPr id="8" name="Zástupný symbol pro číslo snímku 7">
            <a:extLst>
              <a:ext uri="{FF2B5EF4-FFF2-40B4-BE49-F238E27FC236}">
                <a16:creationId xmlns:a16="http://schemas.microsoft.com/office/drawing/2014/main" id="{50D218CE-1FCB-409C-805C-69746C1FC888}"/>
              </a:ext>
            </a:extLst>
          </p:cNvPr>
          <p:cNvSpPr>
            <a:spLocks noGrp="1"/>
          </p:cNvSpPr>
          <p:nvPr>
            <p:ph type="sldNum" sz="quarter" idx="12"/>
          </p:nvPr>
        </p:nvSpPr>
        <p:spPr>
          <a:xfrm>
            <a:off x="8737600" y="6248400"/>
            <a:ext cx="2844800" cy="457200"/>
          </a:xfrm>
        </p:spPr>
        <p:txBody>
          <a:bodyPr/>
          <a:lstStyle>
            <a:lvl1pPr>
              <a:defRPr/>
            </a:lvl1pPr>
          </a:lstStyle>
          <a:p>
            <a:fld id="{23A64343-E4A1-4305-B286-68678343EF3F}" type="slidenum">
              <a:rPr lang="cs-CZ" altLang="cs-CZ"/>
              <a:pPr/>
              <a:t>‹#›</a:t>
            </a:fld>
            <a:endParaRPr lang="cs-CZ" altLang="cs-CZ"/>
          </a:p>
        </p:txBody>
      </p:sp>
    </p:spTree>
    <p:extLst>
      <p:ext uri="{BB962C8B-B14F-4D97-AF65-F5344CB8AC3E}">
        <p14:creationId xmlns:p14="http://schemas.microsoft.com/office/powerpoint/2010/main" val="3865225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B3A6A9-204B-48A6-A221-3E6CE51EE747}"/>
              </a:ext>
            </a:extLst>
          </p:cNvPr>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a:extLst>
              <a:ext uri="{FF2B5EF4-FFF2-40B4-BE49-F238E27FC236}">
                <a16:creationId xmlns:a16="http://schemas.microsoft.com/office/drawing/2014/main" id="{C39DBABE-7402-438E-AD13-FB9B986C6AF2}"/>
              </a:ext>
            </a:extLst>
          </p:cNvPr>
          <p:cNvSpPr>
            <a:spLocks noGrp="1"/>
          </p:cNvSpPr>
          <p:nvPr>
            <p:ph sz="half" idx="1"/>
          </p:nvPr>
        </p:nvSpPr>
        <p:spPr>
          <a:xfrm>
            <a:off x="609600" y="1600200"/>
            <a:ext cx="10972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55C97C75-2B49-4978-BAF2-6F70E2837BC0}"/>
              </a:ext>
            </a:extLst>
          </p:cNvPr>
          <p:cNvSpPr>
            <a:spLocks noGrp="1"/>
          </p:cNvSpPr>
          <p:nvPr>
            <p:ph type="body" sz="half" idx="2"/>
          </p:nvPr>
        </p:nvSpPr>
        <p:spPr>
          <a:xfrm>
            <a:off x="609600" y="3924300"/>
            <a:ext cx="10972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A09990A-3BDF-4DE1-A9A2-50B9913B22B9}"/>
              </a:ext>
            </a:extLst>
          </p:cNvPr>
          <p:cNvSpPr>
            <a:spLocks noGrp="1"/>
          </p:cNvSpPr>
          <p:nvPr>
            <p:ph type="dt" sz="half" idx="10"/>
          </p:nvPr>
        </p:nvSpPr>
        <p:spPr>
          <a:xfrm>
            <a:off x="609600" y="6248400"/>
            <a:ext cx="2844800" cy="457200"/>
          </a:xfrm>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C931FC2C-31A6-4946-93DB-28930799BF24}"/>
              </a:ext>
            </a:extLst>
          </p:cNvPr>
          <p:cNvSpPr>
            <a:spLocks noGrp="1"/>
          </p:cNvSpPr>
          <p:nvPr>
            <p:ph type="ftr" sz="quarter" idx="11"/>
          </p:nvPr>
        </p:nvSpPr>
        <p:spPr>
          <a:xfrm>
            <a:off x="4165600" y="6248400"/>
            <a:ext cx="3860800" cy="457200"/>
          </a:xfrm>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910BEF6D-1F76-4018-87B3-C45B15288932}"/>
              </a:ext>
            </a:extLst>
          </p:cNvPr>
          <p:cNvSpPr>
            <a:spLocks noGrp="1"/>
          </p:cNvSpPr>
          <p:nvPr>
            <p:ph type="sldNum" sz="quarter" idx="12"/>
          </p:nvPr>
        </p:nvSpPr>
        <p:spPr>
          <a:xfrm>
            <a:off x="8737600" y="6248400"/>
            <a:ext cx="2844800" cy="457200"/>
          </a:xfrm>
        </p:spPr>
        <p:txBody>
          <a:bodyPr/>
          <a:lstStyle>
            <a:lvl1pPr>
              <a:defRPr/>
            </a:lvl1pPr>
          </a:lstStyle>
          <a:p>
            <a:fld id="{DC04F5E8-A469-4F44-A709-C69534B5EC49}" type="slidenum">
              <a:rPr lang="cs-CZ" altLang="cs-CZ"/>
              <a:pPr/>
              <a:t>‹#›</a:t>
            </a:fld>
            <a:endParaRPr lang="cs-CZ" altLang="cs-CZ"/>
          </a:p>
        </p:txBody>
      </p:sp>
    </p:spTree>
    <p:extLst>
      <p:ext uri="{BB962C8B-B14F-4D97-AF65-F5344CB8AC3E}">
        <p14:creationId xmlns:p14="http://schemas.microsoft.com/office/powerpoint/2010/main" val="916212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974FB7D-7874-48A1-BBD5-F3CB4A658C83}" type="datetimeFigureOut">
              <a:rPr lang="cs-CZ" smtClean="0"/>
              <a:t>11.05.2020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25E535-ADBF-424E-A6E6-57FA354C829D}" type="slidenum">
              <a:rPr lang="cs-CZ" smtClean="0"/>
              <a:t>‹#›</a:t>
            </a:fld>
            <a:endParaRPr lang="cs-CZ"/>
          </a:p>
        </p:txBody>
      </p:sp>
    </p:spTree>
    <p:extLst>
      <p:ext uri="{BB962C8B-B14F-4D97-AF65-F5344CB8AC3E}">
        <p14:creationId xmlns:p14="http://schemas.microsoft.com/office/powerpoint/2010/main" val="907730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B974FB7D-7874-48A1-BBD5-F3CB4A658C83}" type="datetimeFigureOut">
              <a:rPr lang="cs-CZ" smtClean="0"/>
              <a:t>11.05.2020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25E535-ADBF-424E-A6E6-57FA354C829D}" type="slidenum">
              <a:rPr lang="cs-CZ" smtClean="0"/>
              <a:t>‹#›</a:t>
            </a:fld>
            <a:endParaRPr lang="cs-CZ"/>
          </a:p>
        </p:txBody>
      </p:sp>
    </p:spTree>
    <p:extLst>
      <p:ext uri="{BB962C8B-B14F-4D97-AF65-F5344CB8AC3E}">
        <p14:creationId xmlns:p14="http://schemas.microsoft.com/office/powerpoint/2010/main" val="392812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B974FB7D-7874-48A1-BBD5-F3CB4A658C83}" type="datetimeFigureOut">
              <a:rPr lang="cs-CZ" smtClean="0"/>
              <a:t>11.05.2020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C25E535-ADBF-424E-A6E6-57FA354C829D}" type="slidenum">
              <a:rPr lang="cs-CZ" smtClean="0"/>
              <a:t>‹#›</a:t>
            </a:fld>
            <a:endParaRPr lang="cs-CZ"/>
          </a:p>
        </p:txBody>
      </p:sp>
    </p:spTree>
    <p:extLst>
      <p:ext uri="{BB962C8B-B14F-4D97-AF65-F5344CB8AC3E}">
        <p14:creationId xmlns:p14="http://schemas.microsoft.com/office/powerpoint/2010/main" val="3360323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B974FB7D-7874-48A1-BBD5-F3CB4A658C83}" type="datetimeFigureOut">
              <a:rPr lang="cs-CZ" smtClean="0"/>
              <a:t>11.05.2020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C25E535-ADBF-424E-A6E6-57FA354C829D}" type="slidenum">
              <a:rPr lang="cs-CZ" smtClean="0"/>
              <a:t>‹#›</a:t>
            </a:fld>
            <a:endParaRPr lang="cs-CZ"/>
          </a:p>
        </p:txBody>
      </p:sp>
    </p:spTree>
    <p:extLst>
      <p:ext uri="{BB962C8B-B14F-4D97-AF65-F5344CB8AC3E}">
        <p14:creationId xmlns:p14="http://schemas.microsoft.com/office/powerpoint/2010/main" val="991946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B974FB7D-7874-48A1-BBD5-F3CB4A658C83}" type="datetimeFigureOut">
              <a:rPr lang="cs-CZ" smtClean="0"/>
              <a:t>11.05.2020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C25E535-ADBF-424E-A6E6-57FA354C829D}" type="slidenum">
              <a:rPr lang="cs-CZ" smtClean="0"/>
              <a:t>‹#›</a:t>
            </a:fld>
            <a:endParaRPr lang="cs-CZ"/>
          </a:p>
        </p:txBody>
      </p:sp>
    </p:spTree>
    <p:extLst>
      <p:ext uri="{BB962C8B-B14F-4D97-AF65-F5344CB8AC3E}">
        <p14:creationId xmlns:p14="http://schemas.microsoft.com/office/powerpoint/2010/main" val="1392470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974FB7D-7874-48A1-BBD5-F3CB4A658C83}" type="datetimeFigureOut">
              <a:rPr lang="cs-CZ" smtClean="0"/>
              <a:t>11.05.2020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C25E535-ADBF-424E-A6E6-57FA354C829D}" type="slidenum">
              <a:rPr lang="cs-CZ" smtClean="0"/>
              <a:t>‹#›</a:t>
            </a:fld>
            <a:endParaRPr lang="cs-CZ"/>
          </a:p>
        </p:txBody>
      </p:sp>
    </p:spTree>
    <p:extLst>
      <p:ext uri="{BB962C8B-B14F-4D97-AF65-F5344CB8AC3E}">
        <p14:creationId xmlns:p14="http://schemas.microsoft.com/office/powerpoint/2010/main" val="18039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B974FB7D-7874-48A1-BBD5-F3CB4A658C83}" type="datetimeFigureOut">
              <a:rPr lang="cs-CZ" smtClean="0"/>
              <a:t>11.05.2020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C25E535-ADBF-424E-A6E6-57FA354C829D}" type="slidenum">
              <a:rPr lang="cs-CZ" smtClean="0"/>
              <a:t>‹#›</a:t>
            </a:fld>
            <a:endParaRPr lang="cs-CZ"/>
          </a:p>
        </p:txBody>
      </p:sp>
    </p:spTree>
    <p:extLst>
      <p:ext uri="{BB962C8B-B14F-4D97-AF65-F5344CB8AC3E}">
        <p14:creationId xmlns:p14="http://schemas.microsoft.com/office/powerpoint/2010/main" val="3199891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B974FB7D-7874-48A1-BBD5-F3CB4A658C83}" type="datetimeFigureOut">
              <a:rPr lang="cs-CZ" smtClean="0"/>
              <a:t>11.05.2020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C25E535-ADBF-424E-A6E6-57FA354C829D}" type="slidenum">
              <a:rPr lang="cs-CZ" smtClean="0"/>
              <a:t>‹#›</a:t>
            </a:fld>
            <a:endParaRPr lang="cs-CZ"/>
          </a:p>
        </p:txBody>
      </p:sp>
    </p:spTree>
    <p:extLst>
      <p:ext uri="{BB962C8B-B14F-4D97-AF65-F5344CB8AC3E}">
        <p14:creationId xmlns:p14="http://schemas.microsoft.com/office/powerpoint/2010/main" val="138329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4FB7D-7874-48A1-BBD5-F3CB4A658C83}" type="datetimeFigureOut">
              <a:rPr lang="cs-CZ" smtClean="0"/>
              <a:t>11.05.2020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25E535-ADBF-424E-A6E6-57FA354C829D}" type="slidenum">
              <a:rPr lang="cs-CZ" smtClean="0"/>
              <a:t>‹#›</a:t>
            </a:fld>
            <a:endParaRPr lang="cs-CZ"/>
          </a:p>
        </p:txBody>
      </p:sp>
    </p:spTree>
    <p:extLst>
      <p:ext uri="{BB962C8B-B14F-4D97-AF65-F5344CB8AC3E}">
        <p14:creationId xmlns:p14="http://schemas.microsoft.com/office/powerpoint/2010/main" val="2613037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15.gif"/><Relationship Id="rId4" Type="http://schemas.openxmlformats.org/officeDocument/2006/relationships/image" Target="../media/image120.png"/></Relationships>
</file>

<file path=ppt/slides/_rels/slide103.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22.jpeg"/><Relationship Id="rId1" Type="http://schemas.openxmlformats.org/officeDocument/2006/relationships/slideLayout" Target="../slideLayouts/slideLayout4.xml"/><Relationship Id="rId4" Type="http://schemas.openxmlformats.org/officeDocument/2006/relationships/image" Target="../media/image12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image" Target="../media/image126.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image" Target="../media/image134.gif"/></Relationships>
</file>

<file path=ppt/slides/_rels/slide11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5" Type="http://schemas.openxmlformats.org/officeDocument/2006/relationships/image" Target="../media/image138.gif"/><Relationship Id="rId4" Type="http://schemas.openxmlformats.org/officeDocument/2006/relationships/image" Target="../media/image137.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hyperlink" Target="http://missinglink.ucsf.edu/lm/IDS_101_histo_resource/images/Neutrophil-EM_copy.jpg" TargetMode="External"/><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missinglink.ucsf.edu/lm/IDS_101_histo_resource/images/eosinophil.JPG" TargetMode="External"/><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missinglink.ucsf.edu/lm/IDS_101_histo_resource/images/lymphocyte.JPG" TargetMode="Externa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missinglink.ucsf.edu/lm/IDS_101_histo_resource/images/monocyte.jpg" TargetMode="External"/><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ajurvedske-lazne.cz/?q=rasadhatu"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7.jpeg"/><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images.google.cz/imgres?imgurl=http://www.digitalrampage.com/images/remember.jpg&amp;imgrefurl=http://wittgensteinforum.wordpress.com/2008/01/15/need-facial-recognition-involve-a-mental-image/&amp;h=503&amp;w=400&amp;sz=106&amp;hl=cs&amp;start=1&amp;tbnid=2UqzWs5IT33qJM:&amp;tbnh=130&amp;tbnw=103&amp;prev=/images%3Fq%3Dremember%26gbv%3D2%26hl%3Dcs%26sa%3DG" TargetMode="Externa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g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commons.wikimedia.org/wiki/File:Lymphocyte.png" TargetMode="External"/><Relationship Id="rId13"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hyperlink" Target="http://www.google.cz/imgres?imgurl=http://operativa.cz/wp-content/uploads/erytrocyt.jpg&amp;imgrefurl=http://operativa.cz/krev-jeji-slozeni-a-funkce/&amp;h=90&amp;w=110&amp;tbnid=a7GYGaUcSO0fWM:&amp;zoom=1&amp;docid=JK6JofEeAutf-M&amp;hl=cs&amp;ei=aKQTVZ23JoTgON6SgfgG&amp;tbm=isch&amp;ved=0CEgQMygfMB8" TargetMode="External"/><Relationship Id="rId2" Type="http://schemas.openxmlformats.org/officeDocument/2006/relationships/hyperlink" Target="http://commons.wikimedia.org/wiki/File:Neutrophil.png" TargetMode="External"/><Relationship Id="rId1" Type="http://schemas.openxmlformats.org/officeDocument/2006/relationships/slideLayout" Target="../slideLayouts/slideLayout7.xml"/><Relationship Id="rId6" Type="http://schemas.openxmlformats.org/officeDocument/2006/relationships/hyperlink" Target="http://commons.wikimedia.org/wiki/File:Basophil.png" TargetMode="External"/><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hyperlink" Target="http://commons.wikimedia.org/wiki/File:Monocyte.png" TargetMode="External"/><Relationship Id="rId4" Type="http://schemas.openxmlformats.org/officeDocument/2006/relationships/hyperlink" Target="http://commons.wikimedia.org/wiki/File:Eosinophil_1.png" TargetMode="External"/><Relationship Id="rId9" Type="http://schemas.openxmlformats.org/officeDocument/2006/relationships/image" Target="../media/image9.png"/><Relationship Id="rId1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siumed.edu/~dking2/intro/epith.htm#simpsquam" TargetMode="External"/><Relationship Id="rId1" Type="http://schemas.openxmlformats.org/officeDocument/2006/relationships/slideLayout" Target="../slideLayouts/slideLayout4.xml"/><Relationship Id="rId5" Type="http://schemas.openxmlformats.org/officeDocument/2006/relationships/image" Target="../media/image87.jpeg"/><Relationship Id="rId4" Type="http://schemas.openxmlformats.org/officeDocument/2006/relationships/image" Target="../media/image86.jpeg"/></Relationships>
</file>

<file path=ppt/slides/_rels/slide81.xml.rels><?xml version="1.0" encoding="UTF-8" standalone="yes"?>
<Relationships xmlns="http://schemas.openxmlformats.org/package/2006/relationships"><Relationship Id="rId3" Type="http://schemas.openxmlformats.org/officeDocument/2006/relationships/hyperlink" Target="http://en.wikipedia.org/wiki/Vasoconstriction" TargetMode="External"/><Relationship Id="rId7" Type="http://schemas.openxmlformats.org/officeDocument/2006/relationships/hyperlink" Target="http://en.wikipedia.org/wiki/White_blood_cell" TargetMode="External"/><Relationship Id="rId2" Type="http://schemas.openxmlformats.org/officeDocument/2006/relationships/hyperlink" Target="http://en.wikipedia.org/wiki/Blood_pressure" TargetMode="External"/><Relationship Id="rId1" Type="http://schemas.openxmlformats.org/officeDocument/2006/relationships/slideLayout" Target="../slideLayouts/slideLayout2.xml"/><Relationship Id="rId6" Type="http://schemas.openxmlformats.org/officeDocument/2006/relationships/hyperlink" Target="http://en.wikipedia.org/wiki/Angiogenesis" TargetMode="External"/><Relationship Id="rId5" Type="http://schemas.openxmlformats.org/officeDocument/2006/relationships/hyperlink" Target="http://en.wikipedia.org/wiki/Coagulation" TargetMode="External"/><Relationship Id="rId4" Type="http://schemas.openxmlformats.org/officeDocument/2006/relationships/hyperlink" Target="http://en.wikipedia.org/wiki/Vasodilation"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8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84.gif"/></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94.xml.rels><?xml version="1.0" encoding="UTF-8" standalone="yes"?>
<Relationships xmlns="http://schemas.openxmlformats.org/package/2006/relationships"><Relationship Id="rId3" Type="http://schemas.openxmlformats.org/officeDocument/2006/relationships/hyperlink" Target="http://www.siumed.edu/~dking2/intro/ct.htm#elastic" TargetMode="External"/><Relationship Id="rId2" Type="http://schemas.openxmlformats.org/officeDocument/2006/relationships/hyperlink" Target="http://www.siumed.edu/~dking2/ssb/smoothm.htm" TargetMode="Externa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9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www.siumed.edu/~dking2/intro/ct.htm#fibrous" TargetMode="Externa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9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a:t>Blood</a:t>
            </a:r>
            <a:endParaRPr lang="cs-CZ" dirty="0"/>
          </a:p>
        </p:txBody>
      </p:sp>
    </p:spTree>
    <p:extLst>
      <p:ext uri="{BB962C8B-B14F-4D97-AF65-F5344CB8AC3E}">
        <p14:creationId xmlns:p14="http://schemas.microsoft.com/office/powerpoint/2010/main" val="2964648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B5D40660-D271-4D7D-942D-272F2FDD2CA0}"/>
              </a:ext>
            </a:extLst>
          </p:cNvPr>
          <p:cNvSpPr>
            <a:spLocks noGrp="1" noChangeArrowheads="1"/>
          </p:cNvSpPr>
          <p:nvPr>
            <p:ph type="title"/>
          </p:nvPr>
        </p:nvSpPr>
        <p:spPr/>
        <p:txBody>
          <a:bodyPr/>
          <a:lstStyle/>
          <a:p>
            <a:r>
              <a:rPr lang="cs-CZ" altLang="cs-CZ"/>
              <a:t>ERYTHROCYTES</a:t>
            </a:r>
          </a:p>
        </p:txBody>
      </p:sp>
      <p:sp>
        <p:nvSpPr>
          <p:cNvPr id="61443" name="Rectangle 3">
            <a:extLst>
              <a:ext uri="{FF2B5EF4-FFF2-40B4-BE49-F238E27FC236}">
                <a16:creationId xmlns:a16="http://schemas.microsoft.com/office/drawing/2014/main" id="{94B8E881-0247-44DC-8642-D7D19E62B6D8}"/>
              </a:ext>
            </a:extLst>
          </p:cNvPr>
          <p:cNvSpPr>
            <a:spLocks noGrp="1" noChangeArrowheads="1"/>
          </p:cNvSpPr>
          <p:nvPr>
            <p:ph type="body" sz="half" idx="1"/>
          </p:nvPr>
        </p:nvSpPr>
        <p:spPr>
          <a:xfrm>
            <a:off x="1524001" y="1268414"/>
            <a:ext cx="5795963" cy="5589587"/>
          </a:xfrm>
        </p:spPr>
        <p:txBody>
          <a:bodyPr/>
          <a:lstStyle/>
          <a:p>
            <a:r>
              <a:rPr lang="cs-CZ" altLang="cs-CZ" dirty="0">
                <a:solidFill>
                  <a:schemeClr val="hlink"/>
                </a:solidFill>
              </a:rPr>
              <a:t>4 – 6 </a:t>
            </a:r>
            <a:r>
              <a:rPr lang="cs-CZ" altLang="cs-CZ" dirty="0" err="1">
                <a:solidFill>
                  <a:schemeClr val="hlink"/>
                </a:solidFill>
              </a:rPr>
              <a:t>million</a:t>
            </a:r>
            <a:r>
              <a:rPr lang="cs-CZ" altLang="cs-CZ" dirty="0">
                <a:solidFill>
                  <a:schemeClr val="hlink"/>
                </a:solidFill>
              </a:rPr>
              <a:t>/</a:t>
            </a:r>
            <a:r>
              <a:rPr lang="el-GR" altLang="cs-CZ" dirty="0">
                <a:solidFill>
                  <a:schemeClr val="hlink"/>
                </a:solidFill>
              </a:rPr>
              <a:t>μ</a:t>
            </a:r>
            <a:r>
              <a:rPr lang="cs-CZ" altLang="cs-CZ" dirty="0">
                <a:solidFill>
                  <a:schemeClr val="hlink"/>
                </a:solidFill>
              </a:rPr>
              <a:t>l</a:t>
            </a:r>
          </a:p>
          <a:p>
            <a:r>
              <a:rPr lang="cs-CZ" altLang="cs-CZ" dirty="0" err="1"/>
              <a:t>Shape</a:t>
            </a:r>
            <a:r>
              <a:rPr lang="cs-CZ" altLang="cs-CZ" dirty="0"/>
              <a:t>: </a:t>
            </a:r>
            <a:r>
              <a:rPr lang="cs-CZ" altLang="cs-CZ" dirty="0" err="1"/>
              <a:t>biconcave</a:t>
            </a:r>
            <a:r>
              <a:rPr lang="cs-CZ" altLang="cs-CZ" dirty="0"/>
              <a:t> </a:t>
            </a:r>
            <a:r>
              <a:rPr lang="cs-CZ" altLang="cs-CZ" dirty="0" err="1"/>
              <a:t>disc</a:t>
            </a:r>
            <a:r>
              <a:rPr lang="cs-CZ" altLang="cs-CZ" dirty="0"/>
              <a:t>,</a:t>
            </a:r>
          </a:p>
          <a:p>
            <a:pPr>
              <a:buFont typeface="Wingdings" panose="05000000000000000000" pitchFamily="2" charset="2"/>
              <a:buNone/>
            </a:pPr>
            <a:r>
              <a:rPr lang="cs-CZ" altLang="cs-CZ" dirty="0"/>
              <a:t>              </a:t>
            </a:r>
            <a:r>
              <a:rPr lang="cs-CZ" altLang="cs-CZ" sz="2600" dirty="0" err="1"/>
              <a:t>dumble-shaped</a:t>
            </a:r>
            <a:r>
              <a:rPr lang="cs-CZ" altLang="cs-CZ" dirty="0"/>
              <a:t> </a:t>
            </a:r>
            <a:r>
              <a:rPr lang="cs-CZ" altLang="cs-CZ" sz="2000" i="1" dirty="0"/>
              <a:t>(</a:t>
            </a:r>
            <a:r>
              <a:rPr lang="cs-CZ" altLang="cs-CZ" sz="2000" i="1" dirty="0" err="1"/>
              <a:t>cross</a:t>
            </a:r>
            <a:r>
              <a:rPr lang="cs-CZ" altLang="cs-CZ" sz="2000" i="1" dirty="0"/>
              <a:t> </a:t>
            </a:r>
            <a:r>
              <a:rPr lang="cs-CZ" altLang="cs-CZ" sz="2000" i="1" dirty="0" err="1"/>
              <a:t>section</a:t>
            </a:r>
            <a:r>
              <a:rPr lang="cs-CZ" altLang="cs-CZ" sz="2000" i="1" dirty="0"/>
              <a:t>)</a:t>
            </a:r>
          </a:p>
          <a:p>
            <a:r>
              <a:rPr lang="cs-CZ" altLang="cs-CZ" dirty="0" err="1"/>
              <a:t>Size</a:t>
            </a:r>
            <a:r>
              <a:rPr lang="cs-CZ" altLang="cs-CZ" dirty="0"/>
              <a:t>: 7.4 </a:t>
            </a:r>
            <a:r>
              <a:rPr lang="el-GR" altLang="cs-CZ" dirty="0"/>
              <a:t>μ</a:t>
            </a:r>
            <a:r>
              <a:rPr lang="cs-CZ" altLang="cs-CZ" dirty="0"/>
              <a:t>m in </a:t>
            </a:r>
            <a:r>
              <a:rPr lang="cs-CZ" altLang="cs-CZ" dirty="0" err="1"/>
              <a:t>diameter</a:t>
            </a:r>
            <a:r>
              <a:rPr lang="cs-CZ" altLang="cs-CZ" dirty="0"/>
              <a:t>                         (= </a:t>
            </a:r>
            <a:r>
              <a:rPr lang="cs-CZ" altLang="cs-CZ" dirty="0" err="1"/>
              <a:t>normocyte</a:t>
            </a:r>
            <a:r>
              <a:rPr lang="cs-CZ" altLang="cs-CZ" dirty="0"/>
              <a:t>)</a:t>
            </a:r>
          </a:p>
          <a:p>
            <a:r>
              <a:rPr lang="cs-CZ" altLang="cs-CZ" dirty="0" err="1"/>
              <a:t>Structure</a:t>
            </a:r>
            <a:r>
              <a:rPr lang="cs-CZ" altLang="cs-CZ" dirty="0"/>
              <a:t>: </a:t>
            </a:r>
            <a:r>
              <a:rPr lang="cs-CZ" altLang="cs-CZ" dirty="0" err="1"/>
              <a:t>plasmalemma</a:t>
            </a:r>
            <a:r>
              <a:rPr lang="cs-CZ" altLang="cs-CZ" dirty="0"/>
              <a:t>, </a:t>
            </a:r>
            <a:r>
              <a:rPr lang="cs-CZ" altLang="cs-CZ" dirty="0" err="1"/>
              <a:t>cytoplasm</a:t>
            </a:r>
            <a:r>
              <a:rPr lang="cs-CZ" altLang="cs-CZ" dirty="0"/>
              <a:t> + hemoglobin 33 %                   </a:t>
            </a:r>
            <a:r>
              <a:rPr lang="cs-CZ" altLang="cs-CZ" dirty="0">
                <a:solidFill>
                  <a:srgbClr val="FF6600"/>
                </a:solidFill>
              </a:rPr>
              <a:t>absence</a:t>
            </a:r>
            <a:r>
              <a:rPr lang="cs-CZ" altLang="cs-CZ" b="1" dirty="0"/>
              <a:t>!</a:t>
            </a:r>
            <a:r>
              <a:rPr lang="cs-CZ" altLang="cs-CZ" dirty="0">
                <a:solidFill>
                  <a:srgbClr val="FF6600"/>
                </a:solidFill>
              </a:rPr>
              <a:t> </a:t>
            </a:r>
            <a:r>
              <a:rPr lang="cs-CZ" altLang="cs-CZ" dirty="0" err="1">
                <a:solidFill>
                  <a:srgbClr val="FF6600"/>
                </a:solidFill>
              </a:rPr>
              <a:t>of</a:t>
            </a:r>
            <a:r>
              <a:rPr lang="cs-CZ" altLang="cs-CZ" dirty="0">
                <a:solidFill>
                  <a:srgbClr val="FF6600"/>
                </a:solidFill>
              </a:rPr>
              <a:t> </a:t>
            </a:r>
            <a:r>
              <a:rPr lang="cs-CZ" altLang="cs-CZ" dirty="0" err="1">
                <a:solidFill>
                  <a:srgbClr val="FF6600"/>
                </a:solidFill>
              </a:rPr>
              <a:t>the</a:t>
            </a:r>
            <a:r>
              <a:rPr lang="cs-CZ" altLang="cs-CZ" dirty="0">
                <a:solidFill>
                  <a:srgbClr val="FF6600"/>
                </a:solidFill>
              </a:rPr>
              <a:t> </a:t>
            </a:r>
            <a:r>
              <a:rPr lang="cs-CZ" altLang="cs-CZ" dirty="0" err="1">
                <a:solidFill>
                  <a:srgbClr val="FF6600"/>
                </a:solidFill>
              </a:rPr>
              <a:t>nucleus</a:t>
            </a:r>
            <a:r>
              <a:rPr lang="cs-CZ" altLang="cs-CZ" dirty="0"/>
              <a:t> </a:t>
            </a:r>
            <a:r>
              <a:rPr lang="cs-CZ" altLang="cs-CZ" dirty="0">
                <a:solidFill>
                  <a:srgbClr val="FF6600"/>
                </a:solidFill>
              </a:rPr>
              <a:t>and cell </a:t>
            </a:r>
            <a:r>
              <a:rPr lang="cs-CZ" altLang="cs-CZ" dirty="0" err="1">
                <a:solidFill>
                  <a:srgbClr val="FF6600"/>
                </a:solidFill>
              </a:rPr>
              <a:t>organelles</a:t>
            </a:r>
            <a:endParaRPr lang="cs-CZ" altLang="cs-CZ" dirty="0">
              <a:solidFill>
                <a:srgbClr val="FF6600"/>
              </a:solidFill>
            </a:endParaRPr>
          </a:p>
          <a:p>
            <a:r>
              <a:rPr lang="cs-CZ" altLang="cs-CZ" dirty="0" err="1"/>
              <a:t>Lifespan</a:t>
            </a:r>
            <a:r>
              <a:rPr lang="cs-CZ" altLang="cs-CZ" dirty="0"/>
              <a:t>: 120 </a:t>
            </a:r>
            <a:r>
              <a:rPr lang="cs-CZ" altLang="cs-CZ" dirty="0" err="1"/>
              <a:t>days</a:t>
            </a:r>
            <a:endParaRPr lang="cs-CZ" altLang="cs-CZ" dirty="0"/>
          </a:p>
          <a:p>
            <a:pPr>
              <a:buFont typeface="Wingdings" panose="05000000000000000000" pitchFamily="2" charset="2"/>
              <a:buNone/>
            </a:pPr>
            <a:endParaRPr lang="el-GR" altLang="cs-CZ" dirty="0"/>
          </a:p>
        </p:txBody>
      </p:sp>
      <p:pic>
        <p:nvPicPr>
          <p:cNvPr id="61447" name="Picture 7" descr="blood_01">
            <a:extLst>
              <a:ext uri="{FF2B5EF4-FFF2-40B4-BE49-F238E27FC236}">
                <a16:creationId xmlns:a16="http://schemas.microsoft.com/office/drawing/2014/main" id="{45D2ACA1-D0FC-4644-BB26-C2151F8871F8}"/>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472364" y="1196976"/>
            <a:ext cx="3195637" cy="2359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50" name="Picture 10" descr="CRIB_blood_cells">
            <a:extLst>
              <a:ext uri="{FF2B5EF4-FFF2-40B4-BE49-F238E27FC236}">
                <a16:creationId xmlns:a16="http://schemas.microsoft.com/office/drawing/2014/main" id="{CC591B35-9C47-484F-BDB4-71DEAFAD7CE5}"/>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491414" y="5013326"/>
            <a:ext cx="3176587" cy="1584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53" name="Picture 13" descr="rbcm2">
            <a:extLst>
              <a:ext uri="{FF2B5EF4-FFF2-40B4-BE49-F238E27FC236}">
                <a16:creationId xmlns:a16="http://schemas.microsoft.com/office/drawing/2014/main" id="{587B03F5-0CDD-4958-B633-76383FC2D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7914" y="3573463"/>
            <a:ext cx="3240087"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4" name="Line 14">
            <a:extLst>
              <a:ext uri="{FF2B5EF4-FFF2-40B4-BE49-F238E27FC236}">
                <a16:creationId xmlns:a16="http://schemas.microsoft.com/office/drawing/2014/main" id="{30425C35-5EFF-47BB-93DA-95FFA6AA0855}"/>
              </a:ext>
            </a:extLst>
          </p:cNvPr>
          <p:cNvSpPr>
            <a:spLocks noChangeShapeType="1"/>
          </p:cNvSpPr>
          <p:nvPr/>
        </p:nvSpPr>
        <p:spPr bwMode="auto">
          <a:xfrm>
            <a:off x="5735639" y="2060575"/>
            <a:ext cx="1584325" cy="0"/>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1455" name="Line 15">
            <a:extLst>
              <a:ext uri="{FF2B5EF4-FFF2-40B4-BE49-F238E27FC236}">
                <a16:creationId xmlns:a16="http://schemas.microsoft.com/office/drawing/2014/main" id="{51B2A42F-0B8A-4CD1-93B7-E4768E0CE3FB}"/>
              </a:ext>
            </a:extLst>
          </p:cNvPr>
          <p:cNvSpPr>
            <a:spLocks noChangeShapeType="1"/>
          </p:cNvSpPr>
          <p:nvPr/>
        </p:nvSpPr>
        <p:spPr bwMode="auto">
          <a:xfrm>
            <a:off x="6672263" y="2852738"/>
            <a:ext cx="1655762" cy="1223962"/>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561951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110B9224-C56F-4E56-B924-A8D8549B6B6B}"/>
              </a:ext>
            </a:extLst>
          </p:cNvPr>
          <p:cNvSpPr>
            <a:spLocks noGrp="1" noChangeArrowheads="1"/>
          </p:cNvSpPr>
          <p:nvPr>
            <p:ph type="title"/>
          </p:nvPr>
        </p:nvSpPr>
        <p:spPr/>
        <p:txBody>
          <a:bodyPr/>
          <a:lstStyle/>
          <a:p>
            <a:pPr algn="l"/>
            <a:r>
              <a:rPr lang="cs-CZ" altLang="cs-CZ" sz="4000" b="1"/>
              <a:t>Muscular artery</a:t>
            </a:r>
          </a:p>
        </p:txBody>
      </p:sp>
      <p:sp>
        <p:nvSpPr>
          <p:cNvPr id="161796" name="Rectangle 4">
            <a:extLst>
              <a:ext uri="{FF2B5EF4-FFF2-40B4-BE49-F238E27FC236}">
                <a16:creationId xmlns:a16="http://schemas.microsoft.com/office/drawing/2014/main" id="{BE6E877B-19FD-4CD9-8476-07EEF59126FF}"/>
              </a:ext>
            </a:extLst>
          </p:cNvPr>
          <p:cNvSpPr>
            <a:spLocks noGrp="1" noChangeArrowheads="1"/>
          </p:cNvSpPr>
          <p:nvPr>
            <p:ph type="body" sz="half" idx="1"/>
          </p:nvPr>
        </p:nvSpPr>
        <p:spPr>
          <a:xfrm>
            <a:off x="1524001" y="1600201"/>
            <a:ext cx="4716463" cy="4924425"/>
          </a:xfrm>
        </p:spPr>
        <p:txBody>
          <a:bodyPr/>
          <a:lstStyle/>
          <a:p>
            <a:pPr>
              <a:lnSpc>
                <a:spcPct val="90000"/>
              </a:lnSpc>
            </a:pPr>
            <a:r>
              <a:rPr lang="cs-CZ" altLang="cs-CZ">
                <a:solidFill>
                  <a:schemeClr val="hlink"/>
                </a:solidFill>
                <a:effectLst>
                  <a:outerShdw blurRad="38100" dist="38100" dir="2700000" algn="tl">
                    <a:srgbClr val="000000"/>
                  </a:outerShdw>
                </a:effectLst>
                <a:sym typeface="Symbol" panose="05050102010706020507" pitchFamily="18" charset="2"/>
              </a:rPr>
              <a:t>TI</a:t>
            </a:r>
            <a:r>
              <a:rPr lang="cs-CZ" altLang="cs-CZ">
                <a:sym typeface="Symbol" panose="05050102010706020507" pitchFamily="18" charset="2"/>
              </a:rPr>
              <a:t>: endothelium + subendothelium (with  smooth muscle cells (longit.)</a:t>
            </a:r>
          </a:p>
          <a:p>
            <a:pPr>
              <a:lnSpc>
                <a:spcPct val="90000"/>
              </a:lnSpc>
            </a:pPr>
            <a:r>
              <a:rPr lang="cs-CZ" altLang="cs-CZ" i="1">
                <a:solidFill>
                  <a:srgbClr val="990099"/>
                </a:solidFill>
                <a:effectLst>
                  <a:outerShdw blurRad="38100" dist="38100" dir="2700000" algn="tl">
                    <a:srgbClr val="000000"/>
                  </a:outerShdw>
                </a:effectLst>
                <a:sym typeface="Symbol" panose="05050102010706020507" pitchFamily="18" charset="2"/>
              </a:rPr>
              <a:t>membrana elastica int.</a:t>
            </a:r>
          </a:p>
          <a:p>
            <a:pPr>
              <a:lnSpc>
                <a:spcPct val="90000"/>
              </a:lnSpc>
            </a:pPr>
            <a:r>
              <a:rPr lang="cs-CZ" altLang="cs-CZ">
                <a:solidFill>
                  <a:schemeClr val="hlink"/>
                </a:solidFill>
                <a:effectLst>
                  <a:outerShdw blurRad="38100" dist="38100" dir="2700000" algn="tl">
                    <a:srgbClr val="000000"/>
                  </a:outerShdw>
                </a:effectLst>
                <a:sym typeface="Symbol" panose="05050102010706020507" pitchFamily="18" charset="2"/>
              </a:rPr>
              <a:t>TM</a:t>
            </a:r>
            <a:r>
              <a:rPr lang="cs-CZ" altLang="cs-CZ">
                <a:sym typeface="Symbol" panose="05050102010706020507" pitchFamily="18" charset="2"/>
              </a:rPr>
              <a:t>: up to 40 layers of smooth muscle cells,  elastic and collagen fibers</a:t>
            </a:r>
          </a:p>
          <a:p>
            <a:pPr>
              <a:lnSpc>
                <a:spcPct val="90000"/>
              </a:lnSpc>
            </a:pPr>
            <a:r>
              <a:rPr lang="cs-CZ" altLang="cs-CZ" i="1">
                <a:solidFill>
                  <a:srgbClr val="990099"/>
                </a:solidFill>
                <a:effectLst>
                  <a:outerShdw blurRad="38100" dist="38100" dir="2700000" algn="tl">
                    <a:srgbClr val="000000"/>
                  </a:outerShdw>
                </a:effectLst>
                <a:sym typeface="Symbol" panose="05050102010706020507" pitchFamily="18" charset="2"/>
              </a:rPr>
              <a:t>membrana elastica ext.</a:t>
            </a:r>
            <a:endParaRPr lang="cs-CZ" altLang="cs-CZ">
              <a:sym typeface="Symbol" panose="05050102010706020507" pitchFamily="18" charset="2"/>
            </a:endParaRPr>
          </a:p>
          <a:p>
            <a:pPr>
              <a:lnSpc>
                <a:spcPct val="90000"/>
              </a:lnSpc>
            </a:pPr>
            <a:r>
              <a:rPr lang="cs-CZ" altLang="cs-CZ">
                <a:solidFill>
                  <a:schemeClr val="hlink"/>
                </a:solidFill>
                <a:effectLst>
                  <a:outerShdw blurRad="38100" dist="38100" dir="2700000" algn="tl">
                    <a:srgbClr val="000000"/>
                  </a:outerShdw>
                </a:effectLst>
                <a:sym typeface="Symbol" panose="05050102010706020507" pitchFamily="18" charset="2"/>
              </a:rPr>
              <a:t>TA</a:t>
            </a:r>
            <a:r>
              <a:rPr lang="cs-CZ" altLang="cs-CZ">
                <a:sym typeface="Symbol" panose="05050102010706020507" pitchFamily="18" charset="2"/>
              </a:rPr>
              <a:t>: loose connective tissue </a:t>
            </a:r>
          </a:p>
        </p:txBody>
      </p:sp>
      <p:pic>
        <p:nvPicPr>
          <p:cNvPr id="161799" name="Picture 7">
            <a:extLst>
              <a:ext uri="{FF2B5EF4-FFF2-40B4-BE49-F238E27FC236}">
                <a16:creationId xmlns:a16="http://schemas.microsoft.com/office/drawing/2014/main" id="{175B8566-ED97-48A3-8E97-A72A11507890}"/>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743700" y="1"/>
            <a:ext cx="3924300" cy="3357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1804" name="AutoShape 12">
            <a:extLst>
              <a:ext uri="{FF2B5EF4-FFF2-40B4-BE49-F238E27FC236}">
                <a16:creationId xmlns:a16="http://schemas.microsoft.com/office/drawing/2014/main" id="{3303982B-7780-43B7-912B-69F5CBCC0DA8}"/>
              </a:ext>
            </a:extLst>
          </p:cNvPr>
          <p:cNvSpPr>
            <a:spLocks noChangeArrowheads="1"/>
          </p:cNvSpPr>
          <p:nvPr/>
        </p:nvSpPr>
        <p:spPr bwMode="auto">
          <a:xfrm rot="1562303">
            <a:off x="7127875" y="3603625"/>
            <a:ext cx="566738" cy="2160588"/>
          </a:xfrm>
          <a:prstGeom prst="can">
            <a:avLst>
              <a:gd name="adj" fmla="val 95308"/>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1805" name="AutoShape 13">
            <a:extLst>
              <a:ext uri="{FF2B5EF4-FFF2-40B4-BE49-F238E27FC236}">
                <a16:creationId xmlns:a16="http://schemas.microsoft.com/office/drawing/2014/main" id="{970FE890-080C-4390-A02F-32D0A014E12D}"/>
              </a:ext>
            </a:extLst>
          </p:cNvPr>
          <p:cNvSpPr>
            <a:spLocks noChangeArrowheads="1"/>
          </p:cNvSpPr>
          <p:nvPr/>
        </p:nvSpPr>
        <p:spPr bwMode="auto">
          <a:xfrm rot="1849170">
            <a:off x="8924926" y="4048126"/>
            <a:ext cx="989013" cy="2913063"/>
          </a:xfrm>
          <a:prstGeom prst="can">
            <a:avLst>
              <a:gd name="adj" fmla="val 73636"/>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1808" name="Arc 16">
            <a:extLst>
              <a:ext uri="{FF2B5EF4-FFF2-40B4-BE49-F238E27FC236}">
                <a16:creationId xmlns:a16="http://schemas.microsoft.com/office/drawing/2014/main" id="{1D987EB8-06CF-43A8-9FAA-399915E18A22}"/>
              </a:ext>
            </a:extLst>
          </p:cNvPr>
          <p:cNvSpPr>
            <a:spLocks/>
          </p:cNvSpPr>
          <p:nvPr/>
        </p:nvSpPr>
        <p:spPr bwMode="auto">
          <a:xfrm rot="11362755">
            <a:off x="7391401" y="4005264"/>
            <a:ext cx="379413" cy="504825"/>
          </a:xfrm>
          <a:custGeom>
            <a:avLst/>
            <a:gdLst>
              <a:gd name="G0" fmla="+- 1184 0 0"/>
              <a:gd name="G1" fmla="+- 21600 0 0"/>
              <a:gd name="G2" fmla="+- 21600 0 0"/>
              <a:gd name="T0" fmla="*/ 0 w 22784"/>
              <a:gd name="T1" fmla="*/ 32 h 21600"/>
              <a:gd name="T2" fmla="*/ 22784 w 22784"/>
              <a:gd name="T3" fmla="*/ 21600 h 21600"/>
              <a:gd name="T4" fmla="*/ 1184 w 22784"/>
              <a:gd name="T5" fmla="*/ 21600 h 21600"/>
            </a:gdLst>
            <a:ahLst/>
            <a:cxnLst>
              <a:cxn ang="0">
                <a:pos x="T0" y="T1"/>
              </a:cxn>
              <a:cxn ang="0">
                <a:pos x="T2" y="T3"/>
              </a:cxn>
              <a:cxn ang="0">
                <a:pos x="T4" y="T5"/>
              </a:cxn>
            </a:cxnLst>
            <a:rect l="0" t="0" r="r" b="b"/>
            <a:pathLst>
              <a:path w="22784" h="21600" fill="none" extrusionOk="0">
                <a:moveTo>
                  <a:pt x="0" y="32"/>
                </a:moveTo>
                <a:cubicBezTo>
                  <a:pt x="394" y="10"/>
                  <a:pt x="789" y="0"/>
                  <a:pt x="1184" y="0"/>
                </a:cubicBezTo>
                <a:cubicBezTo>
                  <a:pt x="13113" y="0"/>
                  <a:pt x="22784" y="9670"/>
                  <a:pt x="22784" y="21600"/>
                </a:cubicBezTo>
              </a:path>
              <a:path w="22784" h="21600" stroke="0" extrusionOk="0">
                <a:moveTo>
                  <a:pt x="0" y="32"/>
                </a:moveTo>
                <a:cubicBezTo>
                  <a:pt x="394" y="10"/>
                  <a:pt x="789" y="0"/>
                  <a:pt x="1184" y="0"/>
                </a:cubicBezTo>
                <a:cubicBezTo>
                  <a:pt x="13113" y="0"/>
                  <a:pt x="22784" y="9670"/>
                  <a:pt x="22784" y="21600"/>
                </a:cubicBezTo>
                <a:lnTo>
                  <a:pt x="1184"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1809" name="Arc 17">
            <a:extLst>
              <a:ext uri="{FF2B5EF4-FFF2-40B4-BE49-F238E27FC236}">
                <a16:creationId xmlns:a16="http://schemas.microsoft.com/office/drawing/2014/main" id="{CDB5FC2D-BC34-4DE0-96E5-6A31647F187A}"/>
              </a:ext>
            </a:extLst>
          </p:cNvPr>
          <p:cNvSpPr>
            <a:spLocks/>
          </p:cNvSpPr>
          <p:nvPr/>
        </p:nvSpPr>
        <p:spPr bwMode="auto">
          <a:xfrm rot="11362755">
            <a:off x="7319963" y="4221164"/>
            <a:ext cx="379412" cy="504825"/>
          </a:xfrm>
          <a:custGeom>
            <a:avLst/>
            <a:gdLst>
              <a:gd name="G0" fmla="+- 1184 0 0"/>
              <a:gd name="G1" fmla="+- 21600 0 0"/>
              <a:gd name="G2" fmla="+- 21600 0 0"/>
              <a:gd name="T0" fmla="*/ 0 w 22784"/>
              <a:gd name="T1" fmla="*/ 32 h 21600"/>
              <a:gd name="T2" fmla="*/ 22784 w 22784"/>
              <a:gd name="T3" fmla="*/ 21600 h 21600"/>
              <a:gd name="T4" fmla="*/ 1184 w 22784"/>
              <a:gd name="T5" fmla="*/ 21600 h 21600"/>
            </a:gdLst>
            <a:ahLst/>
            <a:cxnLst>
              <a:cxn ang="0">
                <a:pos x="T0" y="T1"/>
              </a:cxn>
              <a:cxn ang="0">
                <a:pos x="T2" y="T3"/>
              </a:cxn>
              <a:cxn ang="0">
                <a:pos x="T4" y="T5"/>
              </a:cxn>
            </a:cxnLst>
            <a:rect l="0" t="0" r="r" b="b"/>
            <a:pathLst>
              <a:path w="22784" h="21600" fill="none" extrusionOk="0">
                <a:moveTo>
                  <a:pt x="0" y="32"/>
                </a:moveTo>
                <a:cubicBezTo>
                  <a:pt x="394" y="10"/>
                  <a:pt x="789" y="0"/>
                  <a:pt x="1184" y="0"/>
                </a:cubicBezTo>
                <a:cubicBezTo>
                  <a:pt x="13113" y="0"/>
                  <a:pt x="22784" y="9670"/>
                  <a:pt x="22784" y="21600"/>
                </a:cubicBezTo>
              </a:path>
              <a:path w="22784" h="21600" stroke="0" extrusionOk="0">
                <a:moveTo>
                  <a:pt x="0" y="32"/>
                </a:moveTo>
                <a:cubicBezTo>
                  <a:pt x="394" y="10"/>
                  <a:pt x="789" y="0"/>
                  <a:pt x="1184" y="0"/>
                </a:cubicBezTo>
                <a:cubicBezTo>
                  <a:pt x="13113" y="0"/>
                  <a:pt x="22784" y="9670"/>
                  <a:pt x="22784" y="21600"/>
                </a:cubicBezTo>
                <a:lnTo>
                  <a:pt x="1184"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1810" name="Arc 18">
            <a:extLst>
              <a:ext uri="{FF2B5EF4-FFF2-40B4-BE49-F238E27FC236}">
                <a16:creationId xmlns:a16="http://schemas.microsoft.com/office/drawing/2014/main" id="{590B4A9F-60A6-402C-BB3D-5ADDEC50AE58}"/>
              </a:ext>
            </a:extLst>
          </p:cNvPr>
          <p:cNvSpPr>
            <a:spLocks/>
          </p:cNvSpPr>
          <p:nvPr/>
        </p:nvSpPr>
        <p:spPr bwMode="auto">
          <a:xfrm rot="11362755">
            <a:off x="7248526" y="4437064"/>
            <a:ext cx="379413" cy="504825"/>
          </a:xfrm>
          <a:custGeom>
            <a:avLst/>
            <a:gdLst>
              <a:gd name="G0" fmla="+- 1184 0 0"/>
              <a:gd name="G1" fmla="+- 21600 0 0"/>
              <a:gd name="G2" fmla="+- 21600 0 0"/>
              <a:gd name="T0" fmla="*/ 0 w 22784"/>
              <a:gd name="T1" fmla="*/ 32 h 21600"/>
              <a:gd name="T2" fmla="*/ 22784 w 22784"/>
              <a:gd name="T3" fmla="*/ 21600 h 21600"/>
              <a:gd name="T4" fmla="*/ 1184 w 22784"/>
              <a:gd name="T5" fmla="*/ 21600 h 21600"/>
            </a:gdLst>
            <a:ahLst/>
            <a:cxnLst>
              <a:cxn ang="0">
                <a:pos x="T0" y="T1"/>
              </a:cxn>
              <a:cxn ang="0">
                <a:pos x="T2" y="T3"/>
              </a:cxn>
              <a:cxn ang="0">
                <a:pos x="T4" y="T5"/>
              </a:cxn>
            </a:cxnLst>
            <a:rect l="0" t="0" r="r" b="b"/>
            <a:pathLst>
              <a:path w="22784" h="21600" fill="none" extrusionOk="0">
                <a:moveTo>
                  <a:pt x="0" y="32"/>
                </a:moveTo>
                <a:cubicBezTo>
                  <a:pt x="394" y="10"/>
                  <a:pt x="789" y="0"/>
                  <a:pt x="1184" y="0"/>
                </a:cubicBezTo>
                <a:cubicBezTo>
                  <a:pt x="13113" y="0"/>
                  <a:pt x="22784" y="9670"/>
                  <a:pt x="22784" y="21600"/>
                </a:cubicBezTo>
              </a:path>
              <a:path w="22784" h="21600" stroke="0" extrusionOk="0">
                <a:moveTo>
                  <a:pt x="0" y="32"/>
                </a:moveTo>
                <a:cubicBezTo>
                  <a:pt x="394" y="10"/>
                  <a:pt x="789" y="0"/>
                  <a:pt x="1184" y="0"/>
                </a:cubicBezTo>
                <a:cubicBezTo>
                  <a:pt x="13113" y="0"/>
                  <a:pt x="22784" y="9670"/>
                  <a:pt x="22784" y="21600"/>
                </a:cubicBezTo>
                <a:lnTo>
                  <a:pt x="1184"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1811" name="Arc 19">
            <a:extLst>
              <a:ext uri="{FF2B5EF4-FFF2-40B4-BE49-F238E27FC236}">
                <a16:creationId xmlns:a16="http://schemas.microsoft.com/office/drawing/2014/main" id="{6F972FD8-200B-4C45-9201-E47EA3B8C528}"/>
              </a:ext>
            </a:extLst>
          </p:cNvPr>
          <p:cNvSpPr>
            <a:spLocks/>
          </p:cNvSpPr>
          <p:nvPr/>
        </p:nvSpPr>
        <p:spPr bwMode="auto">
          <a:xfrm rot="11362755">
            <a:off x="7175501" y="4581526"/>
            <a:ext cx="379413" cy="504825"/>
          </a:xfrm>
          <a:custGeom>
            <a:avLst/>
            <a:gdLst>
              <a:gd name="G0" fmla="+- 1184 0 0"/>
              <a:gd name="G1" fmla="+- 21600 0 0"/>
              <a:gd name="G2" fmla="+- 21600 0 0"/>
              <a:gd name="T0" fmla="*/ 0 w 22784"/>
              <a:gd name="T1" fmla="*/ 32 h 21600"/>
              <a:gd name="T2" fmla="*/ 22784 w 22784"/>
              <a:gd name="T3" fmla="*/ 21600 h 21600"/>
              <a:gd name="T4" fmla="*/ 1184 w 22784"/>
              <a:gd name="T5" fmla="*/ 21600 h 21600"/>
            </a:gdLst>
            <a:ahLst/>
            <a:cxnLst>
              <a:cxn ang="0">
                <a:pos x="T0" y="T1"/>
              </a:cxn>
              <a:cxn ang="0">
                <a:pos x="T2" y="T3"/>
              </a:cxn>
              <a:cxn ang="0">
                <a:pos x="T4" y="T5"/>
              </a:cxn>
            </a:cxnLst>
            <a:rect l="0" t="0" r="r" b="b"/>
            <a:pathLst>
              <a:path w="22784" h="21600" fill="none" extrusionOk="0">
                <a:moveTo>
                  <a:pt x="0" y="32"/>
                </a:moveTo>
                <a:cubicBezTo>
                  <a:pt x="394" y="10"/>
                  <a:pt x="789" y="0"/>
                  <a:pt x="1184" y="0"/>
                </a:cubicBezTo>
                <a:cubicBezTo>
                  <a:pt x="13113" y="0"/>
                  <a:pt x="22784" y="9670"/>
                  <a:pt x="22784" y="21600"/>
                </a:cubicBezTo>
              </a:path>
              <a:path w="22784" h="21600" stroke="0" extrusionOk="0">
                <a:moveTo>
                  <a:pt x="0" y="32"/>
                </a:moveTo>
                <a:cubicBezTo>
                  <a:pt x="394" y="10"/>
                  <a:pt x="789" y="0"/>
                  <a:pt x="1184" y="0"/>
                </a:cubicBezTo>
                <a:cubicBezTo>
                  <a:pt x="13113" y="0"/>
                  <a:pt x="22784" y="9670"/>
                  <a:pt x="22784" y="21600"/>
                </a:cubicBezTo>
                <a:lnTo>
                  <a:pt x="1184"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1812" name="Arc 20">
            <a:extLst>
              <a:ext uri="{FF2B5EF4-FFF2-40B4-BE49-F238E27FC236}">
                <a16:creationId xmlns:a16="http://schemas.microsoft.com/office/drawing/2014/main" id="{2B91EC27-AC25-411E-B351-CA6676268290}"/>
              </a:ext>
            </a:extLst>
          </p:cNvPr>
          <p:cNvSpPr>
            <a:spLocks/>
          </p:cNvSpPr>
          <p:nvPr/>
        </p:nvSpPr>
        <p:spPr bwMode="auto">
          <a:xfrm rot="11362755">
            <a:off x="7032626" y="4724401"/>
            <a:ext cx="379413" cy="504825"/>
          </a:xfrm>
          <a:custGeom>
            <a:avLst/>
            <a:gdLst>
              <a:gd name="G0" fmla="+- 1184 0 0"/>
              <a:gd name="G1" fmla="+- 21600 0 0"/>
              <a:gd name="G2" fmla="+- 21600 0 0"/>
              <a:gd name="T0" fmla="*/ 0 w 22784"/>
              <a:gd name="T1" fmla="*/ 32 h 21600"/>
              <a:gd name="T2" fmla="*/ 22784 w 22784"/>
              <a:gd name="T3" fmla="*/ 21600 h 21600"/>
              <a:gd name="T4" fmla="*/ 1184 w 22784"/>
              <a:gd name="T5" fmla="*/ 21600 h 21600"/>
            </a:gdLst>
            <a:ahLst/>
            <a:cxnLst>
              <a:cxn ang="0">
                <a:pos x="T0" y="T1"/>
              </a:cxn>
              <a:cxn ang="0">
                <a:pos x="T2" y="T3"/>
              </a:cxn>
              <a:cxn ang="0">
                <a:pos x="T4" y="T5"/>
              </a:cxn>
            </a:cxnLst>
            <a:rect l="0" t="0" r="r" b="b"/>
            <a:pathLst>
              <a:path w="22784" h="21600" fill="none" extrusionOk="0">
                <a:moveTo>
                  <a:pt x="0" y="32"/>
                </a:moveTo>
                <a:cubicBezTo>
                  <a:pt x="394" y="10"/>
                  <a:pt x="789" y="0"/>
                  <a:pt x="1184" y="0"/>
                </a:cubicBezTo>
                <a:cubicBezTo>
                  <a:pt x="13113" y="0"/>
                  <a:pt x="22784" y="9670"/>
                  <a:pt x="22784" y="21600"/>
                </a:cubicBezTo>
              </a:path>
              <a:path w="22784" h="21600" stroke="0" extrusionOk="0">
                <a:moveTo>
                  <a:pt x="0" y="32"/>
                </a:moveTo>
                <a:cubicBezTo>
                  <a:pt x="394" y="10"/>
                  <a:pt x="789" y="0"/>
                  <a:pt x="1184" y="0"/>
                </a:cubicBezTo>
                <a:cubicBezTo>
                  <a:pt x="13113" y="0"/>
                  <a:pt x="22784" y="9670"/>
                  <a:pt x="22784" y="21600"/>
                </a:cubicBezTo>
                <a:lnTo>
                  <a:pt x="1184"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1813" name="Arc 21">
            <a:extLst>
              <a:ext uri="{FF2B5EF4-FFF2-40B4-BE49-F238E27FC236}">
                <a16:creationId xmlns:a16="http://schemas.microsoft.com/office/drawing/2014/main" id="{A1C64755-C4DC-4128-911D-AEDDE6662FC0}"/>
              </a:ext>
            </a:extLst>
          </p:cNvPr>
          <p:cNvSpPr>
            <a:spLocks/>
          </p:cNvSpPr>
          <p:nvPr/>
        </p:nvSpPr>
        <p:spPr bwMode="auto">
          <a:xfrm rot="20957807" flipH="1">
            <a:off x="9336089" y="4508500"/>
            <a:ext cx="358775" cy="17287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1814" name="Arc 22">
            <a:extLst>
              <a:ext uri="{FF2B5EF4-FFF2-40B4-BE49-F238E27FC236}">
                <a16:creationId xmlns:a16="http://schemas.microsoft.com/office/drawing/2014/main" id="{89F8D086-CF0D-49C9-BC23-FADDD0485ECD}"/>
              </a:ext>
            </a:extLst>
          </p:cNvPr>
          <p:cNvSpPr>
            <a:spLocks/>
          </p:cNvSpPr>
          <p:nvPr/>
        </p:nvSpPr>
        <p:spPr bwMode="auto">
          <a:xfrm rot="20957807" flipH="1">
            <a:off x="9191626" y="4724400"/>
            <a:ext cx="358775" cy="17287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1815" name="Arc 23">
            <a:extLst>
              <a:ext uri="{FF2B5EF4-FFF2-40B4-BE49-F238E27FC236}">
                <a16:creationId xmlns:a16="http://schemas.microsoft.com/office/drawing/2014/main" id="{25D26289-7300-42D2-A60B-DE46EA1920C7}"/>
              </a:ext>
            </a:extLst>
          </p:cNvPr>
          <p:cNvSpPr>
            <a:spLocks/>
          </p:cNvSpPr>
          <p:nvPr/>
        </p:nvSpPr>
        <p:spPr bwMode="auto">
          <a:xfrm rot="20957807" flipH="1">
            <a:off x="9048751" y="4941889"/>
            <a:ext cx="358775" cy="17287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1816" name="Arc 24">
            <a:extLst>
              <a:ext uri="{FF2B5EF4-FFF2-40B4-BE49-F238E27FC236}">
                <a16:creationId xmlns:a16="http://schemas.microsoft.com/office/drawing/2014/main" id="{6FC6E696-A222-4616-BA42-4E85B586FC9A}"/>
              </a:ext>
            </a:extLst>
          </p:cNvPr>
          <p:cNvSpPr>
            <a:spLocks/>
          </p:cNvSpPr>
          <p:nvPr/>
        </p:nvSpPr>
        <p:spPr bwMode="auto">
          <a:xfrm rot="20957807" flipH="1">
            <a:off x="8904289" y="5129214"/>
            <a:ext cx="358775" cy="17287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1817" name="AutoShape 25">
            <a:extLst>
              <a:ext uri="{FF2B5EF4-FFF2-40B4-BE49-F238E27FC236}">
                <a16:creationId xmlns:a16="http://schemas.microsoft.com/office/drawing/2014/main" id="{24EFC80C-6AD2-4E13-A185-3F6F75585814}"/>
              </a:ext>
            </a:extLst>
          </p:cNvPr>
          <p:cNvSpPr>
            <a:spLocks/>
          </p:cNvSpPr>
          <p:nvPr/>
        </p:nvSpPr>
        <p:spPr bwMode="auto">
          <a:xfrm>
            <a:off x="6311901" y="3716338"/>
            <a:ext cx="504825" cy="1079500"/>
          </a:xfrm>
          <a:prstGeom prst="rightBrace">
            <a:avLst>
              <a:gd name="adj1" fmla="val 1782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1819" name="Text Box 27">
            <a:extLst>
              <a:ext uri="{FF2B5EF4-FFF2-40B4-BE49-F238E27FC236}">
                <a16:creationId xmlns:a16="http://schemas.microsoft.com/office/drawing/2014/main" id="{C7494437-9993-4541-8441-BB6EFC687ECE}"/>
              </a:ext>
            </a:extLst>
          </p:cNvPr>
          <p:cNvSpPr txBox="1">
            <a:spLocks noChangeArrowheads="1"/>
          </p:cNvSpPr>
          <p:nvPr/>
        </p:nvSpPr>
        <p:spPr bwMode="auto">
          <a:xfrm>
            <a:off x="7680326" y="3371851"/>
            <a:ext cx="115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i="1"/>
              <a:t>„circular“</a:t>
            </a:r>
          </a:p>
        </p:txBody>
      </p:sp>
      <p:sp>
        <p:nvSpPr>
          <p:cNvPr id="161820" name="Text Box 28">
            <a:extLst>
              <a:ext uri="{FF2B5EF4-FFF2-40B4-BE49-F238E27FC236}">
                <a16:creationId xmlns:a16="http://schemas.microsoft.com/office/drawing/2014/main" id="{84A327EB-C29E-4BA8-8E6C-D0583FD9E010}"/>
              </a:ext>
            </a:extLst>
          </p:cNvPr>
          <p:cNvSpPr txBox="1">
            <a:spLocks noChangeArrowheads="1"/>
          </p:cNvSpPr>
          <p:nvPr/>
        </p:nvSpPr>
        <p:spPr bwMode="auto">
          <a:xfrm rot="39842692">
            <a:off x="7897813" y="4618038"/>
            <a:ext cx="1874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i="1"/>
              <a:t>„longitudinal</a:t>
            </a:r>
            <a:r>
              <a:rPr lang="cs-CZ" altLang="cs-CZ"/>
              <a:t>“</a:t>
            </a:r>
          </a:p>
        </p:txBody>
      </p:sp>
      <p:sp>
        <p:nvSpPr>
          <p:cNvPr id="161821" name="Text Box 29">
            <a:extLst>
              <a:ext uri="{FF2B5EF4-FFF2-40B4-BE49-F238E27FC236}">
                <a16:creationId xmlns:a16="http://schemas.microsoft.com/office/drawing/2014/main" id="{80C30944-B99C-41B4-9A37-6FA17B37D0E1}"/>
              </a:ext>
            </a:extLst>
          </p:cNvPr>
          <p:cNvSpPr txBox="1">
            <a:spLocks noChangeArrowheads="1"/>
          </p:cNvSpPr>
          <p:nvPr/>
        </p:nvSpPr>
        <p:spPr bwMode="auto">
          <a:xfrm>
            <a:off x="5519738" y="5949950"/>
            <a:ext cx="252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i="1"/>
              <a:t>TM+TA arrangement</a:t>
            </a:r>
          </a:p>
          <a:p>
            <a:r>
              <a:rPr lang="cs-CZ" altLang="cs-CZ" i="1"/>
              <a:t>is spiral, but …</a:t>
            </a:r>
          </a:p>
        </p:txBody>
      </p:sp>
      <p:pic>
        <p:nvPicPr>
          <p:cNvPr id="161822" name="Picture 30">
            <a:extLst>
              <a:ext uri="{FF2B5EF4-FFF2-40B4-BE49-F238E27FC236}">
                <a16:creationId xmlns:a16="http://schemas.microsoft.com/office/drawing/2014/main" id="{65E41C18-9476-48E9-8287-001C1AC5D3E6}"/>
              </a:ext>
            </a:extLst>
          </p:cNvPr>
          <p:cNvPicPr>
            <a:picLocks noGrp="1" noChangeAspect="1" noChangeArrowheads="1" noCrop="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967664" y="4868864"/>
            <a:ext cx="466725" cy="219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1824" name="Picture 32">
            <a:extLst>
              <a:ext uri="{FF2B5EF4-FFF2-40B4-BE49-F238E27FC236}">
                <a16:creationId xmlns:a16="http://schemas.microsoft.com/office/drawing/2014/main" id="{833626C6-E812-40BE-A54A-93826E746D7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5501" y="3500439"/>
            <a:ext cx="4667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9983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CF179122-EDE1-4BBE-B1D2-D5647A7ADA95}"/>
              </a:ext>
            </a:extLst>
          </p:cNvPr>
          <p:cNvSpPr>
            <a:spLocks noGrp="1" noChangeArrowheads="1"/>
          </p:cNvSpPr>
          <p:nvPr>
            <p:ph type="title"/>
          </p:nvPr>
        </p:nvSpPr>
        <p:spPr/>
        <p:txBody>
          <a:bodyPr/>
          <a:lstStyle/>
          <a:p>
            <a:pPr algn="l"/>
            <a:r>
              <a:rPr lang="cs-CZ" altLang="cs-CZ" sz="4000" b="1"/>
              <a:t>Elastic artery</a:t>
            </a:r>
          </a:p>
        </p:txBody>
      </p:sp>
      <p:sp>
        <p:nvSpPr>
          <p:cNvPr id="164868" name="Rectangle 4">
            <a:extLst>
              <a:ext uri="{FF2B5EF4-FFF2-40B4-BE49-F238E27FC236}">
                <a16:creationId xmlns:a16="http://schemas.microsoft.com/office/drawing/2014/main" id="{450FDF7B-B480-43B2-8262-AD1DA118716D}"/>
              </a:ext>
            </a:extLst>
          </p:cNvPr>
          <p:cNvSpPr>
            <a:spLocks noGrp="1" noChangeArrowheads="1"/>
          </p:cNvSpPr>
          <p:nvPr>
            <p:ph type="body" sz="half" idx="1"/>
          </p:nvPr>
        </p:nvSpPr>
        <p:spPr>
          <a:xfrm>
            <a:off x="1524000" y="1600201"/>
            <a:ext cx="4495800" cy="4924425"/>
          </a:xfrm>
        </p:spPr>
        <p:txBody>
          <a:bodyPr/>
          <a:lstStyle/>
          <a:p>
            <a:pPr>
              <a:lnSpc>
                <a:spcPct val="90000"/>
              </a:lnSpc>
            </a:pPr>
            <a:r>
              <a:rPr lang="cs-CZ" altLang="cs-CZ">
                <a:solidFill>
                  <a:schemeClr val="hlink"/>
                </a:solidFill>
                <a:effectLst>
                  <a:outerShdw blurRad="38100" dist="38100" dir="2700000" algn="tl">
                    <a:srgbClr val="000000"/>
                  </a:outerShdw>
                </a:effectLst>
                <a:sym typeface="Symbol" panose="05050102010706020507" pitchFamily="18" charset="2"/>
              </a:rPr>
              <a:t>TI</a:t>
            </a:r>
            <a:r>
              <a:rPr lang="cs-CZ" altLang="cs-CZ">
                <a:sym typeface="Symbol" panose="05050102010706020507" pitchFamily="18" charset="2"/>
              </a:rPr>
              <a:t>: endothelium + subendothelium </a:t>
            </a:r>
            <a:r>
              <a:rPr lang="cs-CZ" altLang="cs-CZ" sz="2400">
                <a:sym typeface="Symbol" panose="05050102010706020507" pitchFamily="18" charset="2"/>
              </a:rPr>
              <a:t>(100 m wide layer of connective t.) </a:t>
            </a:r>
          </a:p>
          <a:p>
            <a:pPr>
              <a:lnSpc>
                <a:spcPct val="90000"/>
              </a:lnSpc>
            </a:pPr>
            <a:r>
              <a:rPr lang="cs-CZ" altLang="cs-CZ">
                <a:solidFill>
                  <a:schemeClr val="hlink"/>
                </a:solidFill>
                <a:effectLst>
                  <a:outerShdw blurRad="38100" dist="38100" dir="2700000" algn="tl">
                    <a:srgbClr val="000000"/>
                  </a:outerShdw>
                </a:effectLst>
                <a:sym typeface="Symbol" panose="05050102010706020507" pitchFamily="18" charset="2"/>
              </a:rPr>
              <a:t>TM</a:t>
            </a:r>
            <a:r>
              <a:rPr lang="cs-CZ" altLang="cs-CZ">
                <a:sym typeface="Symbol" panose="05050102010706020507" pitchFamily="18" charset="2"/>
              </a:rPr>
              <a:t>: up to 40-60 layers of fenestrated elastic membranes,  small amount of smooth muscle cells and reticular fibers </a:t>
            </a:r>
          </a:p>
          <a:p>
            <a:pPr>
              <a:lnSpc>
                <a:spcPct val="90000"/>
              </a:lnSpc>
            </a:pPr>
            <a:r>
              <a:rPr lang="cs-CZ" altLang="cs-CZ">
                <a:solidFill>
                  <a:schemeClr val="hlink"/>
                </a:solidFill>
                <a:effectLst>
                  <a:outerShdw blurRad="38100" dist="38100" dir="2700000" algn="tl">
                    <a:srgbClr val="000000"/>
                  </a:outerShdw>
                </a:effectLst>
                <a:sym typeface="Symbol" panose="05050102010706020507" pitchFamily="18" charset="2"/>
              </a:rPr>
              <a:t>TA</a:t>
            </a:r>
            <a:r>
              <a:rPr lang="cs-CZ" altLang="cs-CZ">
                <a:sym typeface="Symbol" panose="05050102010706020507" pitchFamily="18" charset="2"/>
              </a:rPr>
              <a:t>: loose connective tissue (+ vasa et nervi vasorum)</a:t>
            </a:r>
          </a:p>
        </p:txBody>
      </p:sp>
      <p:pic>
        <p:nvPicPr>
          <p:cNvPr id="164870" name="Picture 6" descr="Stavba srdce a cév - 7 Aorta">
            <a:extLst>
              <a:ext uri="{FF2B5EF4-FFF2-40B4-BE49-F238E27FC236}">
                <a16:creationId xmlns:a16="http://schemas.microsoft.com/office/drawing/2014/main" id="{0B336A1C-988E-4A46-AD9C-605AB5DFCF14}"/>
              </a:ext>
            </a:extLst>
          </p:cNvPr>
          <p:cNvPicPr>
            <a:picLocks noGrp="1" noChangeAspect="1" noChangeArrowheads="1"/>
          </p:cNvPicPr>
          <p:nvPr>
            <p:ph sz="quarter" idx="2"/>
          </p:nvPr>
        </p:nvPicPr>
        <p:blipFill>
          <a:blip r:embed="rId2">
            <a:lum contrast="24000"/>
            <a:extLst>
              <a:ext uri="{28A0092B-C50C-407E-A947-70E740481C1C}">
                <a14:useLocalDpi xmlns:a14="http://schemas.microsoft.com/office/drawing/2010/main" val="0"/>
              </a:ext>
            </a:extLst>
          </a:blip>
          <a:srcRect/>
          <a:stretch>
            <a:fillRect/>
          </a:stretch>
        </p:blipFill>
        <p:spPr>
          <a:xfrm>
            <a:off x="6167438" y="1628775"/>
            <a:ext cx="4500562" cy="4895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872" name="Picture 8">
            <a:extLst>
              <a:ext uri="{FF2B5EF4-FFF2-40B4-BE49-F238E27FC236}">
                <a16:creationId xmlns:a16="http://schemas.microsoft.com/office/drawing/2014/main" id="{BBAF2886-432F-4046-A7A5-D00ABF9C4443}"/>
              </a:ext>
            </a:extLst>
          </p:cNvPr>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6240463" y="692151"/>
            <a:ext cx="2239962" cy="93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74" name="Rectangle 10">
            <a:extLst>
              <a:ext uri="{FF2B5EF4-FFF2-40B4-BE49-F238E27FC236}">
                <a16:creationId xmlns:a16="http://schemas.microsoft.com/office/drawing/2014/main" id="{2AB4DBEE-E0F2-4089-B40E-F446A8F71F29}"/>
              </a:ext>
            </a:extLst>
          </p:cNvPr>
          <p:cNvSpPr>
            <a:spLocks noChangeArrowheads="1"/>
          </p:cNvSpPr>
          <p:nvPr/>
        </p:nvSpPr>
        <p:spPr bwMode="auto">
          <a:xfrm>
            <a:off x="7967664" y="1484313"/>
            <a:ext cx="503237" cy="144462"/>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2194270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5013B569-20F9-47A7-80C2-ADC43D485398}"/>
              </a:ext>
            </a:extLst>
          </p:cNvPr>
          <p:cNvSpPr>
            <a:spLocks noGrp="1" noChangeArrowheads="1"/>
          </p:cNvSpPr>
          <p:nvPr>
            <p:ph type="title"/>
          </p:nvPr>
        </p:nvSpPr>
        <p:spPr/>
        <p:txBody>
          <a:bodyPr/>
          <a:lstStyle/>
          <a:p>
            <a:r>
              <a:rPr lang="cs-CZ" altLang="cs-CZ" sz="3200"/>
              <a:t> </a:t>
            </a:r>
            <a:r>
              <a:rPr lang="cs-CZ" altLang="cs-CZ" sz="3200" b="1"/>
              <a:t>Portal circulation</a:t>
            </a:r>
            <a:r>
              <a:rPr lang="cs-CZ" altLang="cs-CZ" sz="3200"/>
              <a:t>:</a:t>
            </a:r>
            <a:br>
              <a:rPr lang="cs-CZ" altLang="cs-CZ" sz="3200"/>
            </a:br>
            <a:r>
              <a:rPr lang="cs-CZ" altLang="cs-CZ" sz="3200"/>
              <a:t>arterial or venous</a:t>
            </a:r>
          </a:p>
        </p:txBody>
      </p:sp>
      <p:sp>
        <p:nvSpPr>
          <p:cNvPr id="189443" name="Rectangle 3">
            <a:extLst>
              <a:ext uri="{FF2B5EF4-FFF2-40B4-BE49-F238E27FC236}">
                <a16:creationId xmlns:a16="http://schemas.microsoft.com/office/drawing/2014/main" id="{50146C21-F7C6-4FDB-8B5F-2EBCD1531A81}"/>
              </a:ext>
            </a:extLst>
          </p:cNvPr>
          <p:cNvSpPr>
            <a:spLocks noGrp="1" noChangeArrowheads="1"/>
          </p:cNvSpPr>
          <p:nvPr>
            <p:ph type="body" idx="1"/>
          </p:nvPr>
        </p:nvSpPr>
        <p:spPr>
          <a:xfrm>
            <a:off x="1524000" y="1600200"/>
            <a:ext cx="9144000" cy="5257800"/>
          </a:xfrm>
        </p:spPr>
        <p:txBody>
          <a:bodyPr/>
          <a:lstStyle/>
          <a:p>
            <a:r>
              <a:rPr lang="cs-CZ" altLang="cs-CZ"/>
              <a:t>two capillary systems side-by-side </a:t>
            </a:r>
          </a:p>
        </p:txBody>
      </p:sp>
      <p:pic>
        <p:nvPicPr>
          <p:cNvPr id="189446" name="Picture 6">
            <a:extLst>
              <a:ext uri="{FF2B5EF4-FFF2-40B4-BE49-F238E27FC236}">
                <a16:creationId xmlns:a16="http://schemas.microsoft.com/office/drawing/2014/main" id="{8B49338F-8611-4CBA-BFB3-ADA94E497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92375"/>
            <a:ext cx="3276600" cy="2420938"/>
          </a:xfrm>
          <a:prstGeom prst="rect">
            <a:avLst/>
          </a:prstGeom>
          <a:noFill/>
          <a:extLst>
            <a:ext uri="{909E8E84-426E-40DD-AFC4-6F175D3DCCD1}">
              <a14:hiddenFill xmlns:a14="http://schemas.microsoft.com/office/drawing/2010/main">
                <a:solidFill>
                  <a:srgbClr val="FFFFFF"/>
                </a:solidFill>
              </a14:hiddenFill>
            </a:ext>
          </a:extLst>
        </p:spPr>
      </p:pic>
      <p:pic>
        <p:nvPicPr>
          <p:cNvPr id="189448" name="Picture 8">
            <a:extLst>
              <a:ext uri="{FF2B5EF4-FFF2-40B4-BE49-F238E27FC236}">
                <a16:creationId xmlns:a16="http://schemas.microsoft.com/office/drawing/2014/main" id="{98677D61-71CC-49B2-AAD6-C0310E404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688" y="2492375"/>
            <a:ext cx="2627312" cy="2420938"/>
          </a:xfrm>
          <a:prstGeom prst="rect">
            <a:avLst/>
          </a:prstGeom>
          <a:noFill/>
          <a:extLst>
            <a:ext uri="{909E8E84-426E-40DD-AFC4-6F175D3DCCD1}">
              <a14:hiddenFill xmlns:a14="http://schemas.microsoft.com/office/drawing/2010/main">
                <a:solidFill>
                  <a:srgbClr val="FFFFFF"/>
                </a:solidFill>
              </a14:hiddenFill>
            </a:ext>
          </a:extLst>
        </p:spPr>
      </p:pic>
      <p:pic>
        <p:nvPicPr>
          <p:cNvPr id="189450" name="Picture 10">
            <a:extLst>
              <a:ext uri="{FF2B5EF4-FFF2-40B4-BE49-F238E27FC236}">
                <a16:creationId xmlns:a16="http://schemas.microsoft.com/office/drawing/2014/main" id="{8C897495-7D3E-437E-8298-DED6C499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2492375"/>
            <a:ext cx="2736850" cy="2420938"/>
          </a:xfrm>
          <a:prstGeom prst="rect">
            <a:avLst/>
          </a:prstGeom>
          <a:noFill/>
          <a:extLst>
            <a:ext uri="{909E8E84-426E-40DD-AFC4-6F175D3DCCD1}">
              <a14:hiddenFill xmlns:a14="http://schemas.microsoft.com/office/drawing/2010/main">
                <a:solidFill>
                  <a:srgbClr val="FFFFFF"/>
                </a:solidFill>
              </a14:hiddenFill>
            </a:ext>
          </a:extLst>
        </p:spPr>
      </p:pic>
      <p:sp>
        <p:nvSpPr>
          <p:cNvPr id="189456" name="Text Box 16">
            <a:extLst>
              <a:ext uri="{FF2B5EF4-FFF2-40B4-BE49-F238E27FC236}">
                <a16:creationId xmlns:a16="http://schemas.microsoft.com/office/drawing/2014/main" id="{39775E7D-A31A-46F2-8F35-089F05FCC186}"/>
              </a:ext>
            </a:extLst>
          </p:cNvPr>
          <p:cNvSpPr txBox="1">
            <a:spLocks noChangeArrowheads="1"/>
          </p:cNvSpPr>
          <p:nvPr/>
        </p:nvSpPr>
        <p:spPr bwMode="auto">
          <a:xfrm>
            <a:off x="4295775" y="4508500"/>
            <a:ext cx="301686"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1</a:t>
            </a:r>
          </a:p>
        </p:txBody>
      </p:sp>
      <p:sp>
        <p:nvSpPr>
          <p:cNvPr id="189457" name="Text Box 17">
            <a:extLst>
              <a:ext uri="{FF2B5EF4-FFF2-40B4-BE49-F238E27FC236}">
                <a16:creationId xmlns:a16="http://schemas.microsoft.com/office/drawing/2014/main" id="{4297E409-AFDF-4C48-80E9-BF5AC0B387CC}"/>
              </a:ext>
            </a:extLst>
          </p:cNvPr>
          <p:cNvSpPr txBox="1">
            <a:spLocks noChangeArrowheads="1"/>
          </p:cNvSpPr>
          <p:nvPr/>
        </p:nvSpPr>
        <p:spPr bwMode="auto">
          <a:xfrm>
            <a:off x="7443788" y="4379913"/>
            <a:ext cx="301686"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2</a:t>
            </a:r>
          </a:p>
        </p:txBody>
      </p:sp>
      <p:sp>
        <p:nvSpPr>
          <p:cNvPr id="189458" name="Text Box 18">
            <a:extLst>
              <a:ext uri="{FF2B5EF4-FFF2-40B4-BE49-F238E27FC236}">
                <a16:creationId xmlns:a16="http://schemas.microsoft.com/office/drawing/2014/main" id="{C6C9F5A6-D77C-4738-8E88-076C0350F809}"/>
              </a:ext>
            </a:extLst>
          </p:cNvPr>
          <p:cNvSpPr txBox="1">
            <a:spLocks noChangeArrowheads="1"/>
          </p:cNvSpPr>
          <p:nvPr/>
        </p:nvSpPr>
        <p:spPr bwMode="auto">
          <a:xfrm>
            <a:off x="10252075" y="4451350"/>
            <a:ext cx="301686" cy="369332"/>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3</a:t>
            </a:r>
          </a:p>
        </p:txBody>
      </p:sp>
      <p:sp>
        <p:nvSpPr>
          <p:cNvPr id="189459" name="Text Box 19">
            <a:extLst>
              <a:ext uri="{FF2B5EF4-FFF2-40B4-BE49-F238E27FC236}">
                <a16:creationId xmlns:a16="http://schemas.microsoft.com/office/drawing/2014/main" id="{DCF143E3-52BC-4EAB-BBC1-29B32A7880D4}"/>
              </a:ext>
            </a:extLst>
          </p:cNvPr>
          <p:cNvSpPr txBox="1">
            <a:spLocks noChangeArrowheads="1"/>
          </p:cNvSpPr>
          <p:nvPr/>
        </p:nvSpPr>
        <p:spPr bwMode="auto">
          <a:xfrm>
            <a:off x="1524000" y="5172076"/>
            <a:ext cx="9144000" cy="14652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a:t>         capillaries              vessel                      capillaries                       WHERE?</a:t>
            </a:r>
          </a:p>
          <a:p>
            <a:endParaRPr lang="cs-CZ" altLang="cs-CZ"/>
          </a:p>
          <a:p>
            <a:r>
              <a:rPr lang="cs-CZ" altLang="cs-CZ"/>
              <a:t>1:   glomerulus            eferent arteriole        renal tubules capillaries      in KIDNEY</a:t>
            </a:r>
          </a:p>
          <a:p>
            <a:r>
              <a:rPr lang="cs-CZ" altLang="cs-CZ"/>
              <a:t>2:   GIT organs               vena portae           hepatic sinusoids                in LIVER</a:t>
            </a:r>
          </a:p>
          <a:p>
            <a:r>
              <a:rPr lang="cs-CZ" altLang="cs-CZ"/>
              <a:t>3:   hypothalamus        hypophyseal vein      adenohypophysis            in HYPOPHYSIS             </a:t>
            </a:r>
          </a:p>
        </p:txBody>
      </p:sp>
      <p:sp>
        <p:nvSpPr>
          <p:cNvPr id="189460" name="Line 20">
            <a:extLst>
              <a:ext uri="{FF2B5EF4-FFF2-40B4-BE49-F238E27FC236}">
                <a16:creationId xmlns:a16="http://schemas.microsoft.com/office/drawing/2014/main" id="{5F1CD02B-EEEA-479F-A234-05A4EEF5551E}"/>
              </a:ext>
            </a:extLst>
          </p:cNvPr>
          <p:cNvSpPr>
            <a:spLocks noChangeShapeType="1"/>
          </p:cNvSpPr>
          <p:nvPr/>
        </p:nvSpPr>
        <p:spPr bwMode="auto">
          <a:xfrm>
            <a:off x="3359151" y="5373688"/>
            <a:ext cx="792163"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9461" name="Line 21">
            <a:extLst>
              <a:ext uri="{FF2B5EF4-FFF2-40B4-BE49-F238E27FC236}">
                <a16:creationId xmlns:a16="http://schemas.microsoft.com/office/drawing/2014/main" id="{48BBB69F-1FC8-444F-904F-6E2908CFFB4B}"/>
              </a:ext>
            </a:extLst>
          </p:cNvPr>
          <p:cNvSpPr>
            <a:spLocks noChangeShapeType="1"/>
          </p:cNvSpPr>
          <p:nvPr/>
        </p:nvSpPr>
        <p:spPr bwMode="auto">
          <a:xfrm>
            <a:off x="5303838" y="5373688"/>
            <a:ext cx="863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189462" name="Picture 22">
            <a:extLst>
              <a:ext uri="{FF2B5EF4-FFF2-40B4-BE49-F238E27FC236}">
                <a16:creationId xmlns:a16="http://schemas.microsoft.com/office/drawing/2014/main" id="{7D741441-D056-494D-A24A-AC3A948E58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8592308">
            <a:off x="3287714" y="2565401"/>
            <a:ext cx="466725" cy="219075"/>
          </a:xfrm>
          <a:prstGeom prst="rect">
            <a:avLst/>
          </a:prstGeom>
          <a:noFill/>
          <a:extLst>
            <a:ext uri="{909E8E84-426E-40DD-AFC4-6F175D3DCCD1}">
              <a14:hiddenFill xmlns:a14="http://schemas.microsoft.com/office/drawing/2010/main">
                <a:solidFill>
                  <a:srgbClr val="FFFFFF"/>
                </a:solidFill>
              </a14:hiddenFill>
            </a:ext>
          </a:extLst>
        </p:spPr>
      </p:pic>
      <p:pic>
        <p:nvPicPr>
          <p:cNvPr id="189463" name="Picture 23">
            <a:extLst>
              <a:ext uri="{FF2B5EF4-FFF2-40B4-BE49-F238E27FC236}">
                <a16:creationId xmlns:a16="http://schemas.microsoft.com/office/drawing/2014/main" id="{B3E24BB8-9EB3-4601-9376-66CFAE6172E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676001" flipV="1">
            <a:off x="6456364" y="3714751"/>
            <a:ext cx="466725" cy="212725"/>
          </a:xfrm>
          <a:prstGeom prst="rect">
            <a:avLst/>
          </a:prstGeom>
          <a:noFill/>
          <a:extLst>
            <a:ext uri="{909E8E84-426E-40DD-AFC4-6F175D3DCCD1}">
              <a14:hiddenFill xmlns:a14="http://schemas.microsoft.com/office/drawing/2010/main">
                <a:solidFill>
                  <a:srgbClr val="FFFFFF"/>
                </a:solidFill>
              </a14:hiddenFill>
            </a:ext>
          </a:extLst>
        </p:spPr>
      </p:pic>
      <p:pic>
        <p:nvPicPr>
          <p:cNvPr id="189464" name="Picture 24">
            <a:extLst>
              <a:ext uri="{FF2B5EF4-FFF2-40B4-BE49-F238E27FC236}">
                <a16:creationId xmlns:a16="http://schemas.microsoft.com/office/drawing/2014/main" id="{1A836C8C-CA26-45E9-B3B6-82A392078FC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88389" y="3644901"/>
            <a:ext cx="466725" cy="219075"/>
          </a:xfrm>
          <a:prstGeom prst="rect">
            <a:avLst/>
          </a:prstGeom>
          <a:noFill/>
          <a:extLst>
            <a:ext uri="{909E8E84-426E-40DD-AFC4-6F175D3DCCD1}">
              <a14:hiddenFill xmlns:a14="http://schemas.microsoft.com/office/drawing/2010/main">
                <a:solidFill>
                  <a:srgbClr val="FFFFFF"/>
                </a:solidFill>
              </a14:hiddenFill>
            </a:ext>
          </a:extLst>
        </p:spPr>
      </p:pic>
      <p:pic>
        <p:nvPicPr>
          <p:cNvPr id="189465" name="Picture 25">
            <a:extLst>
              <a:ext uri="{FF2B5EF4-FFF2-40B4-BE49-F238E27FC236}">
                <a16:creationId xmlns:a16="http://schemas.microsoft.com/office/drawing/2014/main" id="{CA3A8D23-0524-4380-AAE1-BA4DA4E5D5C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745832" y="5426870"/>
            <a:ext cx="466725" cy="214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069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3037765-6348-4B6E-88B0-B78C1A9FC957}"/>
              </a:ext>
            </a:extLst>
          </p:cNvPr>
          <p:cNvSpPr>
            <a:spLocks noGrp="1" noChangeArrowheads="1"/>
          </p:cNvSpPr>
          <p:nvPr>
            <p:ph type="title"/>
          </p:nvPr>
        </p:nvSpPr>
        <p:spPr/>
        <p:txBody>
          <a:bodyPr/>
          <a:lstStyle/>
          <a:p>
            <a:r>
              <a:rPr lang="cs-CZ" altLang="cs-CZ"/>
              <a:t>Venous part of bloodstream</a:t>
            </a:r>
          </a:p>
        </p:txBody>
      </p:sp>
      <p:sp>
        <p:nvSpPr>
          <p:cNvPr id="175107" name="Rectangle 3">
            <a:extLst>
              <a:ext uri="{FF2B5EF4-FFF2-40B4-BE49-F238E27FC236}">
                <a16:creationId xmlns:a16="http://schemas.microsoft.com/office/drawing/2014/main" id="{9DFFEE24-461E-49C4-A8BF-0289CFD6AD00}"/>
              </a:ext>
            </a:extLst>
          </p:cNvPr>
          <p:cNvSpPr>
            <a:spLocks noGrp="1" noChangeArrowheads="1"/>
          </p:cNvSpPr>
          <p:nvPr>
            <p:ph type="body" idx="1"/>
          </p:nvPr>
        </p:nvSpPr>
        <p:spPr>
          <a:xfrm>
            <a:off x="1981200" y="1773238"/>
            <a:ext cx="8686800" cy="4679950"/>
          </a:xfrm>
        </p:spPr>
        <p:txBody>
          <a:bodyPr/>
          <a:lstStyle/>
          <a:p>
            <a:r>
              <a:rPr lang="cs-CZ" altLang="cs-CZ">
                <a:solidFill>
                  <a:srgbClr val="3333CC"/>
                </a:solidFill>
                <a:effectLst>
                  <a:outerShdw blurRad="38100" dist="38100" dir="2700000" algn="tl">
                    <a:srgbClr val="000000"/>
                  </a:outerShdw>
                </a:effectLst>
              </a:rPr>
              <a:t>Venules</a:t>
            </a:r>
            <a:r>
              <a:rPr lang="cs-CZ" altLang="cs-CZ"/>
              <a:t> </a:t>
            </a:r>
            <a:r>
              <a:rPr lang="cs-CZ" altLang="cs-CZ" b="1">
                <a:sym typeface="Symbol" panose="05050102010706020507" pitchFamily="18" charset="2"/>
              </a:rPr>
              <a:t> </a:t>
            </a:r>
            <a:r>
              <a:rPr lang="cs-CZ" altLang="cs-CZ">
                <a:sym typeface="Symbol" panose="05050102010706020507" pitchFamily="18" charset="2"/>
              </a:rPr>
              <a:t>0.2 – 1 mm</a:t>
            </a:r>
          </a:p>
          <a:p>
            <a:r>
              <a:rPr lang="cs-CZ" altLang="cs-CZ">
                <a:solidFill>
                  <a:srgbClr val="3333CC"/>
                </a:solidFill>
                <a:effectLst>
                  <a:outerShdw blurRad="38100" dist="38100" dir="2700000" algn="tl">
                    <a:srgbClr val="000000"/>
                  </a:outerShdw>
                </a:effectLst>
                <a:sym typeface="Symbol" panose="05050102010706020507" pitchFamily="18" charset="2"/>
              </a:rPr>
              <a:t>Small and medium sized veins</a:t>
            </a:r>
            <a:r>
              <a:rPr lang="cs-CZ" altLang="cs-CZ">
                <a:sym typeface="Symbol" panose="05050102010706020507" pitchFamily="18" charset="2"/>
              </a:rPr>
              <a:t> </a:t>
            </a:r>
            <a:r>
              <a:rPr lang="cs-CZ" altLang="cs-CZ" b="1">
                <a:sym typeface="Symbol" panose="05050102010706020507" pitchFamily="18" charset="2"/>
              </a:rPr>
              <a:t> </a:t>
            </a:r>
            <a:r>
              <a:rPr lang="cs-CZ" altLang="cs-CZ">
                <a:sym typeface="Symbol" panose="05050102010706020507" pitchFamily="18" charset="2"/>
              </a:rPr>
              <a:t>1 – 9 mm</a:t>
            </a:r>
          </a:p>
          <a:p>
            <a:r>
              <a:rPr lang="cs-CZ" altLang="cs-CZ">
                <a:solidFill>
                  <a:srgbClr val="3333CC"/>
                </a:solidFill>
                <a:effectLst>
                  <a:outerShdw blurRad="38100" dist="38100" dir="2700000" algn="tl">
                    <a:srgbClr val="000000"/>
                  </a:outerShdw>
                </a:effectLst>
                <a:sym typeface="Symbol" panose="05050102010706020507" pitchFamily="18" charset="2"/>
              </a:rPr>
              <a:t>Large veins</a:t>
            </a:r>
            <a:r>
              <a:rPr lang="cs-CZ" altLang="cs-CZ">
                <a:sym typeface="Symbol" panose="05050102010706020507" pitchFamily="18" charset="2"/>
              </a:rPr>
              <a:t> </a:t>
            </a:r>
            <a:r>
              <a:rPr lang="cs-CZ" altLang="cs-CZ" sz="2400">
                <a:sym typeface="Symbol" panose="05050102010706020507" pitchFamily="18" charset="2"/>
              </a:rPr>
              <a:t>(v. cava inf. et. sup. - the largest vein)</a:t>
            </a:r>
          </a:p>
          <a:p>
            <a:endParaRPr lang="cs-CZ" altLang="cs-CZ" sz="2400">
              <a:sym typeface="Symbol" panose="05050102010706020507" pitchFamily="18" charset="2"/>
            </a:endParaRPr>
          </a:p>
          <a:p>
            <a:r>
              <a:rPr lang="cs-CZ" altLang="cs-CZ" sz="2400" b="1">
                <a:sym typeface="Symbol" panose="05050102010706020507" pitchFamily="18" charset="2"/>
              </a:rPr>
              <a:t>Valves</a:t>
            </a:r>
            <a:r>
              <a:rPr lang="cs-CZ" altLang="cs-CZ" sz="2400">
                <a:sym typeface="Symbol" panose="05050102010706020507" pitchFamily="18" charset="2"/>
              </a:rPr>
              <a:t>                                                                                           - pocket-like duplication of endothelium                                       scaffolded by elastic c.t.                                                      - protection against venous reccurence                                                       </a:t>
            </a:r>
            <a:endParaRPr lang="en-US" altLang="cs-CZ" sz="2400">
              <a:sym typeface="Symbol" panose="05050102010706020507" pitchFamily="18" charset="2"/>
            </a:endParaRPr>
          </a:p>
        </p:txBody>
      </p:sp>
      <p:pic>
        <p:nvPicPr>
          <p:cNvPr id="175108" name="Picture 4">
            <a:extLst>
              <a:ext uri="{FF2B5EF4-FFF2-40B4-BE49-F238E27FC236}">
                <a16:creationId xmlns:a16="http://schemas.microsoft.com/office/drawing/2014/main" id="{BBB5860A-71E6-4192-8681-DF11799B784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10500" y="3644901"/>
            <a:ext cx="2857500" cy="291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1928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AC3B61D6-8A63-43AF-82F9-2CCD56DDBF62}"/>
              </a:ext>
            </a:extLst>
          </p:cNvPr>
          <p:cNvSpPr>
            <a:spLocks noGrp="1" noChangeArrowheads="1"/>
          </p:cNvSpPr>
          <p:nvPr>
            <p:ph type="title"/>
          </p:nvPr>
        </p:nvSpPr>
        <p:spPr>
          <a:xfrm>
            <a:off x="1981200" y="274639"/>
            <a:ext cx="8229600" cy="993775"/>
          </a:xfrm>
        </p:spPr>
        <p:txBody>
          <a:bodyPr/>
          <a:lstStyle/>
          <a:p>
            <a:pPr algn="l"/>
            <a:r>
              <a:rPr lang="cs-CZ" altLang="cs-CZ" b="1"/>
              <a:t>Venule </a:t>
            </a:r>
          </a:p>
        </p:txBody>
      </p:sp>
      <p:sp>
        <p:nvSpPr>
          <p:cNvPr id="170000" name="Rectangle 16">
            <a:extLst>
              <a:ext uri="{FF2B5EF4-FFF2-40B4-BE49-F238E27FC236}">
                <a16:creationId xmlns:a16="http://schemas.microsoft.com/office/drawing/2014/main" id="{DCD00782-BB50-4307-B6FF-ADC5A6E4D9CD}"/>
              </a:ext>
            </a:extLst>
          </p:cNvPr>
          <p:cNvSpPr>
            <a:spLocks noGrp="1" noChangeArrowheads="1"/>
          </p:cNvSpPr>
          <p:nvPr>
            <p:ph type="body" sz="half" idx="1"/>
          </p:nvPr>
        </p:nvSpPr>
        <p:spPr>
          <a:xfrm>
            <a:off x="1774825" y="1268414"/>
            <a:ext cx="4826000" cy="5329237"/>
          </a:xfrm>
        </p:spPr>
        <p:txBody>
          <a:bodyPr/>
          <a:lstStyle/>
          <a:p>
            <a:r>
              <a:rPr lang="cs-CZ" altLang="cs-CZ" b="1">
                <a:sym typeface="Symbol" panose="05050102010706020507" pitchFamily="18" charset="2"/>
              </a:rPr>
              <a:t> </a:t>
            </a:r>
            <a:r>
              <a:rPr lang="en-US" altLang="cs-CZ">
                <a:sym typeface="Symbol" panose="05050102010706020507" pitchFamily="18" charset="2"/>
              </a:rPr>
              <a:t>&lt;</a:t>
            </a:r>
            <a:r>
              <a:rPr lang="cs-CZ" altLang="cs-CZ">
                <a:sym typeface="Symbol" panose="05050102010706020507" pitchFamily="18" charset="2"/>
              </a:rPr>
              <a:t> 0.2 - 1</a:t>
            </a:r>
            <a:r>
              <a:rPr lang="cs-CZ" altLang="cs-CZ" b="1">
                <a:sym typeface="Symbol" panose="05050102010706020507" pitchFamily="18" charset="2"/>
              </a:rPr>
              <a:t> </a:t>
            </a:r>
            <a:r>
              <a:rPr lang="cs-CZ" altLang="cs-CZ">
                <a:sym typeface="Symbol" panose="05050102010706020507" pitchFamily="18" charset="2"/>
              </a:rPr>
              <a:t>mm</a:t>
            </a:r>
          </a:p>
          <a:p>
            <a:r>
              <a:rPr lang="cs-CZ" altLang="cs-CZ" b="1" u="sng">
                <a:sym typeface="Symbol" panose="05050102010706020507" pitchFamily="18" charset="2"/>
              </a:rPr>
              <a:t>The wall</a:t>
            </a:r>
          </a:p>
          <a:p>
            <a:r>
              <a:rPr lang="cs-CZ" altLang="cs-CZ">
                <a:solidFill>
                  <a:schemeClr val="hlink"/>
                </a:solidFill>
                <a:effectLst>
                  <a:outerShdw blurRad="38100" dist="38100" dir="2700000" algn="tl">
                    <a:srgbClr val="000000"/>
                  </a:outerShdw>
                </a:effectLst>
                <a:sym typeface="Symbol" panose="05050102010706020507" pitchFamily="18" charset="2"/>
              </a:rPr>
              <a:t>TI</a:t>
            </a:r>
            <a:r>
              <a:rPr lang="cs-CZ" altLang="cs-CZ">
                <a:sym typeface="Symbol" panose="05050102010706020507" pitchFamily="18" charset="2"/>
              </a:rPr>
              <a:t>: endothelium only</a:t>
            </a:r>
          </a:p>
          <a:p>
            <a:r>
              <a:rPr lang="cs-CZ" altLang="cs-CZ">
                <a:solidFill>
                  <a:schemeClr val="hlink"/>
                </a:solidFill>
                <a:effectLst>
                  <a:outerShdw blurRad="38100" dist="38100" dir="2700000" algn="tl">
                    <a:srgbClr val="000000"/>
                  </a:outerShdw>
                </a:effectLst>
                <a:sym typeface="Symbol" panose="05050102010706020507" pitchFamily="18" charset="2"/>
              </a:rPr>
              <a:t>TM</a:t>
            </a:r>
            <a:r>
              <a:rPr lang="cs-CZ" altLang="cs-CZ">
                <a:sym typeface="Symbol" panose="05050102010706020507" pitchFamily="18" charset="2"/>
              </a:rPr>
              <a:t>: smooth muscle cells (cca circular 1-3 layers)</a:t>
            </a:r>
          </a:p>
          <a:p>
            <a:r>
              <a:rPr lang="cs-CZ" altLang="cs-CZ">
                <a:solidFill>
                  <a:schemeClr val="hlink"/>
                </a:solidFill>
                <a:effectLst>
                  <a:outerShdw blurRad="38100" dist="38100" dir="2700000" algn="tl">
                    <a:srgbClr val="000000"/>
                  </a:outerShdw>
                </a:effectLst>
                <a:sym typeface="Symbol" panose="05050102010706020507" pitchFamily="18" charset="2"/>
              </a:rPr>
              <a:t>TA</a:t>
            </a:r>
            <a:r>
              <a:rPr lang="cs-CZ" altLang="cs-CZ">
                <a:sym typeface="Symbol" panose="05050102010706020507" pitchFamily="18" charset="2"/>
              </a:rPr>
              <a:t>: thick layer of loose connective tissue</a:t>
            </a:r>
          </a:p>
          <a:p>
            <a:endParaRPr lang="cs-CZ" altLang="cs-CZ"/>
          </a:p>
        </p:txBody>
      </p:sp>
      <p:pic>
        <p:nvPicPr>
          <p:cNvPr id="169990" name="Picture 6" descr="Vein1.jpg (63203 bytes)">
            <a:extLst>
              <a:ext uri="{FF2B5EF4-FFF2-40B4-BE49-F238E27FC236}">
                <a16:creationId xmlns:a16="http://schemas.microsoft.com/office/drawing/2014/main" id="{7C10E223-AFD6-463C-9867-4E07788A97C2}"/>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600826" y="0"/>
            <a:ext cx="4067175" cy="3328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9992" name="Picture 8">
            <a:extLst>
              <a:ext uri="{FF2B5EF4-FFF2-40B4-BE49-F238E27FC236}">
                <a16:creationId xmlns:a16="http://schemas.microsoft.com/office/drawing/2014/main" id="{E076050C-8929-4732-9D8A-4645533168DF}"/>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600825" y="2708276"/>
            <a:ext cx="2305050" cy="981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9997" name="Picture 13">
            <a:extLst>
              <a:ext uri="{FF2B5EF4-FFF2-40B4-BE49-F238E27FC236}">
                <a16:creationId xmlns:a16="http://schemas.microsoft.com/office/drawing/2014/main" id="{2D882013-B602-4A67-80B7-554976C05B4C}"/>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6600826" y="3789364"/>
            <a:ext cx="4067175" cy="3068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997014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3" name="Rectangle 7">
            <a:extLst>
              <a:ext uri="{FF2B5EF4-FFF2-40B4-BE49-F238E27FC236}">
                <a16:creationId xmlns:a16="http://schemas.microsoft.com/office/drawing/2014/main" id="{2E8A00EF-8C50-4420-BFFE-30DC8161C2BA}"/>
              </a:ext>
            </a:extLst>
          </p:cNvPr>
          <p:cNvSpPr>
            <a:spLocks noGrp="1" noChangeArrowheads="1"/>
          </p:cNvSpPr>
          <p:nvPr>
            <p:ph type="title"/>
          </p:nvPr>
        </p:nvSpPr>
        <p:spPr/>
        <p:txBody>
          <a:bodyPr/>
          <a:lstStyle/>
          <a:p>
            <a:r>
              <a:rPr lang="cs-CZ" altLang="cs-CZ"/>
              <a:t>Small and medium-sized venules</a:t>
            </a:r>
          </a:p>
        </p:txBody>
      </p:sp>
      <p:sp>
        <p:nvSpPr>
          <p:cNvPr id="106504" name="Rectangle 8">
            <a:extLst>
              <a:ext uri="{FF2B5EF4-FFF2-40B4-BE49-F238E27FC236}">
                <a16:creationId xmlns:a16="http://schemas.microsoft.com/office/drawing/2014/main" id="{45EEFE80-7173-4CDC-BE48-FD4A11447C70}"/>
              </a:ext>
            </a:extLst>
          </p:cNvPr>
          <p:cNvSpPr>
            <a:spLocks noGrp="1" noChangeArrowheads="1"/>
          </p:cNvSpPr>
          <p:nvPr>
            <p:ph type="body" sz="half" idx="1"/>
          </p:nvPr>
        </p:nvSpPr>
        <p:spPr>
          <a:xfrm>
            <a:off x="1524000" y="1600200"/>
            <a:ext cx="4495800" cy="5257800"/>
          </a:xfrm>
        </p:spPr>
        <p:txBody>
          <a:bodyPr/>
          <a:lstStyle/>
          <a:p>
            <a:r>
              <a:rPr lang="cs-CZ" altLang="cs-CZ" b="1">
                <a:sym typeface="Symbol" panose="05050102010706020507" pitchFamily="18" charset="2"/>
              </a:rPr>
              <a:t> </a:t>
            </a:r>
            <a:r>
              <a:rPr lang="cs-CZ" altLang="cs-CZ">
                <a:sym typeface="Symbol" panose="05050102010706020507" pitchFamily="18" charset="2"/>
              </a:rPr>
              <a:t>1 – 9 mm</a:t>
            </a:r>
            <a:r>
              <a:rPr lang="cs-CZ" altLang="cs-CZ">
                <a:solidFill>
                  <a:schemeClr val="hlink"/>
                </a:solidFill>
                <a:effectLst>
                  <a:outerShdw blurRad="38100" dist="38100" dir="2700000" algn="tl">
                    <a:srgbClr val="000000"/>
                  </a:outerShdw>
                </a:effectLst>
                <a:sym typeface="Symbol" panose="05050102010706020507" pitchFamily="18" charset="2"/>
              </a:rPr>
              <a:t> </a:t>
            </a:r>
          </a:p>
          <a:p>
            <a:r>
              <a:rPr lang="cs-CZ" altLang="cs-CZ">
                <a:solidFill>
                  <a:schemeClr val="hlink"/>
                </a:solidFill>
                <a:effectLst>
                  <a:outerShdw blurRad="38100" dist="38100" dir="2700000" algn="tl">
                    <a:srgbClr val="000000"/>
                  </a:outerShdw>
                </a:effectLst>
                <a:sym typeface="Symbol" panose="05050102010706020507" pitchFamily="18" charset="2"/>
              </a:rPr>
              <a:t>TI</a:t>
            </a:r>
            <a:r>
              <a:rPr lang="cs-CZ" altLang="cs-CZ">
                <a:sym typeface="Symbol" panose="05050102010706020507" pitchFamily="18" charset="2"/>
              </a:rPr>
              <a:t>: endothelium + irregular layer of subendothelium + valves</a:t>
            </a:r>
            <a:endParaRPr lang="cs-CZ" altLang="cs-CZ" i="1">
              <a:solidFill>
                <a:srgbClr val="990099"/>
              </a:solidFill>
              <a:effectLst>
                <a:outerShdw blurRad="38100" dist="38100" dir="2700000" algn="tl">
                  <a:srgbClr val="000000"/>
                </a:outerShdw>
              </a:effectLst>
              <a:sym typeface="Symbol" panose="05050102010706020507" pitchFamily="18" charset="2"/>
            </a:endParaRPr>
          </a:p>
          <a:p>
            <a:r>
              <a:rPr lang="cs-CZ" altLang="cs-CZ">
                <a:solidFill>
                  <a:schemeClr val="hlink"/>
                </a:solidFill>
                <a:effectLst>
                  <a:outerShdw blurRad="38100" dist="38100" dir="2700000" algn="tl">
                    <a:srgbClr val="000000"/>
                  </a:outerShdw>
                </a:effectLst>
                <a:sym typeface="Symbol" panose="05050102010706020507" pitchFamily="18" charset="2"/>
              </a:rPr>
              <a:t>TM</a:t>
            </a:r>
            <a:r>
              <a:rPr lang="cs-CZ" altLang="cs-CZ">
                <a:sym typeface="Symbol" panose="05050102010706020507" pitchFamily="18" charset="2"/>
              </a:rPr>
              <a:t>: irregular, thin layer of smooth muscle cells,  elastic and collagen fibers</a:t>
            </a:r>
          </a:p>
          <a:p>
            <a:r>
              <a:rPr lang="cs-CZ" altLang="cs-CZ">
                <a:solidFill>
                  <a:schemeClr val="hlink"/>
                </a:solidFill>
                <a:effectLst>
                  <a:outerShdw blurRad="38100" dist="38100" dir="2700000" algn="tl">
                    <a:srgbClr val="000000"/>
                  </a:outerShdw>
                </a:effectLst>
                <a:sym typeface="Symbol" panose="05050102010706020507" pitchFamily="18" charset="2"/>
              </a:rPr>
              <a:t>TA</a:t>
            </a:r>
            <a:r>
              <a:rPr lang="cs-CZ" altLang="cs-CZ">
                <a:sym typeface="Symbol" panose="05050102010706020507" pitchFamily="18" charset="2"/>
              </a:rPr>
              <a:t>: thick layer of loose connective tissue with smooth muscle cells </a:t>
            </a:r>
          </a:p>
          <a:p>
            <a:endParaRPr lang="cs-CZ" altLang="cs-CZ"/>
          </a:p>
        </p:txBody>
      </p:sp>
      <p:pic>
        <p:nvPicPr>
          <p:cNvPr id="106508" name="Picture 12">
            <a:extLst>
              <a:ext uri="{FF2B5EF4-FFF2-40B4-BE49-F238E27FC236}">
                <a16:creationId xmlns:a16="http://schemas.microsoft.com/office/drawing/2014/main" id="{2E884123-A245-4C48-B605-172FFF3C1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8" y="1125539"/>
            <a:ext cx="4500562"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06510" name="Picture 14" descr="Stavba srdce a cév - 11 Vena">
            <a:extLst>
              <a:ext uri="{FF2B5EF4-FFF2-40B4-BE49-F238E27FC236}">
                <a16:creationId xmlns:a16="http://schemas.microsoft.com/office/drawing/2014/main" id="{85255DE9-A974-4845-9253-5C75A5325AE8}"/>
              </a:ext>
            </a:extLst>
          </p:cNvPr>
          <p:cNvPicPr>
            <a:picLocks noGrp="1" noChangeAspect="1" noChangeArrowheads="1"/>
          </p:cNvPicPr>
          <p:nvPr>
            <p:ph type="body" sz="half" idx="2"/>
          </p:nvPr>
        </p:nvPicPr>
        <p:blipFill>
          <a:blip r:embed="rId3">
            <a:lum contrast="18000"/>
            <a:extLst>
              <a:ext uri="{28A0092B-C50C-407E-A947-70E740481C1C}">
                <a14:useLocalDpi xmlns:a14="http://schemas.microsoft.com/office/drawing/2010/main" val="0"/>
              </a:ext>
            </a:extLst>
          </a:blip>
          <a:srcRect/>
          <a:stretch>
            <a:fillRect/>
          </a:stretch>
        </p:blipFill>
        <p:spPr>
          <a:xfrm>
            <a:off x="6167438" y="3860800"/>
            <a:ext cx="4500562" cy="299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6512" name="Text Box 16">
            <a:extLst>
              <a:ext uri="{FF2B5EF4-FFF2-40B4-BE49-F238E27FC236}">
                <a16:creationId xmlns:a16="http://schemas.microsoft.com/office/drawing/2014/main" id="{B0A402D4-07F2-4680-80F6-2EFD01F24898}"/>
              </a:ext>
            </a:extLst>
          </p:cNvPr>
          <p:cNvSpPr txBox="1">
            <a:spLocks noChangeArrowheads="1"/>
          </p:cNvSpPr>
          <p:nvPr/>
        </p:nvSpPr>
        <p:spPr bwMode="auto">
          <a:xfrm>
            <a:off x="7573964" y="6524626"/>
            <a:ext cx="3094037"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a:t>Vein from lower part of body</a:t>
            </a:r>
          </a:p>
        </p:txBody>
      </p:sp>
      <p:sp>
        <p:nvSpPr>
          <p:cNvPr id="106513" name="Text Box 17">
            <a:extLst>
              <a:ext uri="{FF2B5EF4-FFF2-40B4-BE49-F238E27FC236}">
                <a16:creationId xmlns:a16="http://schemas.microsoft.com/office/drawing/2014/main" id="{63D8C5FB-E514-40F2-BB0F-769EE495BB95}"/>
              </a:ext>
            </a:extLst>
          </p:cNvPr>
          <p:cNvSpPr txBox="1">
            <a:spLocks noChangeArrowheads="1"/>
          </p:cNvSpPr>
          <p:nvPr/>
        </p:nvSpPr>
        <p:spPr bwMode="auto">
          <a:xfrm>
            <a:off x="9140825" y="1125538"/>
            <a:ext cx="138211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Vein + artery</a:t>
            </a:r>
          </a:p>
        </p:txBody>
      </p:sp>
      <p:sp>
        <p:nvSpPr>
          <p:cNvPr id="106514" name="Line 18">
            <a:extLst>
              <a:ext uri="{FF2B5EF4-FFF2-40B4-BE49-F238E27FC236}">
                <a16:creationId xmlns:a16="http://schemas.microsoft.com/office/drawing/2014/main" id="{2C35A3BE-0E79-476A-9DB1-8DA7B3A36FDF}"/>
              </a:ext>
            </a:extLst>
          </p:cNvPr>
          <p:cNvSpPr>
            <a:spLocks noChangeShapeType="1"/>
          </p:cNvSpPr>
          <p:nvPr/>
        </p:nvSpPr>
        <p:spPr bwMode="auto">
          <a:xfrm flipH="1">
            <a:off x="7248525" y="1412876"/>
            <a:ext cx="1943100" cy="5762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6515" name="Line 19">
            <a:extLst>
              <a:ext uri="{FF2B5EF4-FFF2-40B4-BE49-F238E27FC236}">
                <a16:creationId xmlns:a16="http://schemas.microsoft.com/office/drawing/2014/main" id="{FE102AC2-F228-4B15-8909-C0166974168E}"/>
              </a:ext>
            </a:extLst>
          </p:cNvPr>
          <p:cNvSpPr>
            <a:spLocks noChangeShapeType="1"/>
          </p:cNvSpPr>
          <p:nvPr/>
        </p:nvSpPr>
        <p:spPr bwMode="auto">
          <a:xfrm flipH="1">
            <a:off x="9480550" y="1412875"/>
            <a:ext cx="719138" cy="1079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8173242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a:extLst>
              <a:ext uri="{FF2B5EF4-FFF2-40B4-BE49-F238E27FC236}">
                <a16:creationId xmlns:a16="http://schemas.microsoft.com/office/drawing/2014/main" id="{8BCA132D-8735-488C-8494-34A935540C10}"/>
              </a:ext>
            </a:extLst>
          </p:cNvPr>
          <p:cNvSpPr>
            <a:spLocks noGrp="1" noChangeArrowheads="1"/>
          </p:cNvSpPr>
          <p:nvPr>
            <p:ph type="title"/>
          </p:nvPr>
        </p:nvSpPr>
        <p:spPr/>
        <p:txBody>
          <a:bodyPr/>
          <a:lstStyle/>
          <a:p>
            <a:r>
              <a:rPr lang="cs-CZ" altLang="cs-CZ" b="1"/>
              <a:t>Large veins</a:t>
            </a:r>
          </a:p>
        </p:txBody>
      </p:sp>
      <p:sp>
        <p:nvSpPr>
          <p:cNvPr id="107523" name="Rectangle 3">
            <a:extLst>
              <a:ext uri="{FF2B5EF4-FFF2-40B4-BE49-F238E27FC236}">
                <a16:creationId xmlns:a16="http://schemas.microsoft.com/office/drawing/2014/main" id="{B2FF0A46-B95E-457C-87DC-6EC5A88FE68E}"/>
              </a:ext>
            </a:extLst>
          </p:cNvPr>
          <p:cNvSpPr>
            <a:spLocks noGrp="1" noChangeArrowheads="1"/>
          </p:cNvSpPr>
          <p:nvPr>
            <p:ph type="body" sz="half" idx="1"/>
          </p:nvPr>
        </p:nvSpPr>
        <p:spPr>
          <a:xfrm>
            <a:off x="1524000" y="1341438"/>
            <a:ext cx="4495800" cy="5516562"/>
          </a:xfrm>
        </p:spPr>
        <p:txBody>
          <a:bodyPr/>
          <a:lstStyle/>
          <a:p>
            <a:r>
              <a:rPr lang="cs-CZ" altLang="cs-CZ">
                <a:solidFill>
                  <a:schemeClr val="hlink"/>
                </a:solidFill>
                <a:effectLst>
                  <a:outerShdw blurRad="38100" dist="38100" dir="2700000" algn="tl">
                    <a:srgbClr val="000000"/>
                  </a:outerShdw>
                </a:effectLst>
                <a:sym typeface="Symbol" panose="05050102010706020507" pitchFamily="18" charset="2"/>
              </a:rPr>
              <a:t>TI</a:t>
            </a:r>
            <a:r>
              <a:rPr lang="cs-CZ" altLang="cs-CZ">
                <a:sym typeface="Symbol" panose="05050102010706020507" pitchFamily="18" charset="2"/>
              </a:rPr>
              <a:t>: endothelium + subendothelium </a:t>
            </a:r>
            <a:r>
              <a:rPr lang="cs-CZ" altLang="cs-CZ" sz="2400">
                <a:sym typeface="Symbol" panose="05050102010706020507" pitchFamily="18" charset="2"/>
              </a:rPr>
              <a:t>(+smooth muscle cells) </a:t>
            </a:r>
          </a:p>
          <a:p>
            <a:r>
              <a:rPr lang="cs-CZ" altLang="cs-CZ">
                <a:solidFill>
                  <a:schemeClr val="hlink"/>
                </a:solidFill>
                <a:effectLst>
                  <a:outerShdw blurRad="38100" dist="38100" dir="2700000" algn="tl">
                    <a:srgbClr val="000000"/>
                  </a:outerShdw>
                </a:effectLst>
                <a:sym typeface="Symbol" panose="05050102010706020507" pitchFamily="18" charset="2"/>
              </a:rPr>
              <a:t>TM</a:t>
            </a:r>
            <a:r>
              <a:rPr lang="cs-CZ" altLang="cs-CZ">
                <a:sym typeface="Symbol" panose="05050102010706020507" pitchFamily="18" charset="2"/>
              </a:rPr>
              <a:t>: thin layer of connective tissue + reduced amount of smooth muscle cells</a:t>
            </a:r>
          </a:p>
          <a:p>
            <a:r>
              <a:rPr lang="cs-CZ" altLang="cs-CZ">
                <a:solidFill>
                  <a:schemeClr val="hlink"/>
                </a:solidFill>
                <a:effectLst>
                  <a:outerShdw blurRad="38100" dist="38100" dir="2700000" algn="tl">
                    <a:srgbClr val="000000"/>
                  </a:outerShdw>
                </a:effectLst>
                <a:sym typeface="Symbol" panose="05050102010706020507" pitchFamily="18" charset="2"/>
              </a:rPr>
              <a:t>TA</a:t>
            </a:r>
            <a:r>
              <a:rPr lang="cs-CZ" altLang="cs-CZ">
                <a:sym typeface="Symbol" panose="05050102010706020507" pitchFamily="18" charset="2"/>
              </a:rPr>
              <a:t>: longitudinal bundles of smooth muscle cells in loose connective tissue   (vasa et nervi vasorum)</a:t>
            </a:r>
          </a:p>
          <a:p>
            <a:pPr>
              <a:buFont typeface="Wingdings" panose="05000000000000000000" pitchFamily="2" charset="2"/>
              <a:buNone/>
            </a:pPr>
            <a:endParaRPr lang="cs-CZ" altLang="cs-CZ"/>
          </a:p>
        </p:txBody>
      </p:sp>
      <p:pic>
        <p:nvPicPr>
          <p:cNvPr id="107526" name="Picture 6" descr="Stavba srdce a cév - 13 Vena cava">
            <a:extLst>
              <a:ext uri="{FF2B5EF4-FFF2-40B4-BE49-F238E27FC236}">
                <a16:creationId xmlns:a16="http://schemas.microsoft.com/office/drawing/2014/main" id="{D4343CB9-516A-4E8F-99C7-0042952CB1F5}"/>
              </a:ext>
            </a:extLst>
          </p:cNvPr>
          <p:cNvPicPr>
            <a:picLocks noGrp="1" noChangeAspect="1" noChangeArrowheads="1"/>
          </p:cNvPicPr>
          <p:nvPr>
            <p:ph type="body" sz="half" idx="2"/>
          </p:nvPr>
        </p:nvPicPr>
        <p:blipFill>
          <a:blip r:embed="rId2">
            <a:lum bright="12000" contrast="18000"/>
            <a:extLst>
              <a:ext uri="{28A0092B-C50C-407E-A947-70E740481C1C}">
                <a14:useLocalDpi xmlns:a14="http://schemas.microsoft.com/office/drawing/2010/main" val="0"/>
              </a:ext>
            </a:extLst>
          </a:blip>
          <a:srcRect/>
          <a:stretch>
            <a:fillRect/>
          </a:stretch>
        </p:blipFill>
        <p:spPr>
          <a:xfrm>
            <a:off x="6172200" y="1341438"/>
            <a:ext cx="4495800" cy="5516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527" name="Rectangle 7">
            <a:extLst>
              <a:ext uri="{FF2B5EF4-FFF2-40B4-BE49-F238E27FC236}">
                <a16:creationId xmlns:a16="http://schemas.microsoft.com/office/drawing/2014/main" id="{7CDB24A7-91B6-4714-A1CB-7837B00D98B0}"/>
              </a:ext>
            </a:extLst>
          </p:cNvPr>
          <p:cNvSpPr>
            <a:spLocks noChangeArrowheads="1"/>
          </p:cNvSpPr>
          <p:nvPr/>
        </p:nvSpPr>
        <p:spPr bwMode="auto">
          <a:xfrm>
            <a:off x="8183563" y="1628776"/>
            <a:ext cx="144462" cy="52292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7528" name="Line 8">
            <a:extLst>
              <a:ext uri="{FF2B5EF4-FFF2-40B4-BE49-F238E27FC236}">
                <a16:creationId xmlns:a16="http://schemas.microsoft.com/office/drawing/2014/main" id="{5D26C61E-7E69-41B1-B189-75B5B8A64BF2}"/>
              </a:ext>
            </a:extLst>
          </p:cNvPr>
          <p:cNvSpPr>
            <a:spLocks noChangeShapeType="1"/>
          </p:cNvSpPr>
          <p:nvPr/>
        </p:nvSpPr>
        <p:spPr bwMode="auto">
          <a:xfrm>
            <a:off x="8040689" y="2565400"/>
            <a:ext cx="503237"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7529" name="Line 9">
            <a:extLst>
              <a:ext uri="{FF2B5EF4-FFF2-40B4-BE49-F238E27FC236}">
                <a16:creationId xmlns:a16="http://schemas.microsoft.com/office/drawing/2014/main" id="{883486ED-A374-43B6-98F2-86E1A17E2F79}"/>
              </a:ext>
            </a:extLst>
          </p:cNvPr>
          <p:cNvSpPr>
            <a:spLocks noChangeShapeType="1"/>
          </p:cNvSpPr>
          <p:nvPr/>
        </p:nvSpPr>
        <p:spPr bwMode="auto">
          <a:xfrm>
            <a:off x="8040689" y="2997200"/>
            <a:ext cx="504825"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13441916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1D95C8A5-1C74-4483-955B-776F6EBEBF4B}"/>
              </a:ext>
            </a:extLst>
          </p:cNvPr>
          <p:cNvSpPr>
            <a:spLocks noGrp="1" noChangeArrowheads="1"/>
          </p:cNvSpPr>
          <p:nvPr>
            <p:ph type="title"/>
          </p:nvPr>
        </p:nvSpPr>
        <p:spPr/>
        <p:txBody>
          <a:bodyPr>
            <a:normAutofit fontScale="90000"/>
          </a:bodyPr>
          <a:lstStyle/>
          <a:p>
            <a:pPr algn="l"/>
            <a:r>
              <a:rPr lang="cs-CZ" altLang="cs-CZ" sz="4000"/>
              <a:t>The heart is the hardest working muscle in the human body. </a:t>
            </a:r>
          </a:p>
        </p:txBody>
      </p:sp>
      <p:sp>
        <p:nvSpPr>
          <p:cNvPr id="186371" name="Rectangle 3">
            <a:extLst>
              <a:ext uri="{FF2B5EF4-FFF2-40B4-BE49-F238E27FC236}">
                <a16:creationId xmlns:a16="http://schemas.microsoft.com/office/drawing/2014/main" id="{97F77EA4-F92A-4317-9A4F-70D6A4656D7F}"/>
              </a:ext>
            </a:extLst>
          </p:cNvPr>
          <p:cNvSpPr>
            <a:spLocks noGrp="1" noChangeArrowheads="1"/>
          </p:cNvSpPr>
          <p:nvPr>
            <p:ph type="body" sz="half" idx="1"/>
          </p:nvPr>
        </p:nvSpPr>
        <p:spPr/>
        <p:txBody>
          <a:bodyPr/>
          <a:lstStyle/>
          <a:p>
            <a:endParaRPr lang="cs-CZ" altLang="cs-CZ"/>
          </a:p>
          <a:p>
            <a:endParaRPr lang="cs-CZ" altLang="cs-CZ"/>
          </a:p>
          <a:p>
            <a:endParaRPr lang="cs-CZ" altLang="cs-CZ"/>
          </a:p>
          <a:p>
            <a:endParaRPr lang="cs-CZ" altLang="cs-CZ"/>
          </a:p>
          <a:p>
            <a:r>
              <a:rPr lang="cs-CZ" altLang="cs-CZ"/>
              <a:t>Hollow muscular                                                organ – blood pump</a:t>
            </a:r>
          </a:p>
          <a:p>
            <a:r>
              <a:rPr lang="cs-CZ" altLang="cs-CZ"/>
              <a:t>Rythmic contraction</a:t>
            </a:r>
          </a:p>
          <a:p>
            <a:r>
              <a:rPr lang="cs-CZ" altLang="cs-CZ"/>
              <a:t>Involuntary muscle </a:t>
            </a:r>
          </a:p>
          <a:p>
            <a:pPr>
              <a:buFont typeface="Wingdings" panose="05000000000000000000" pitchFamily="2" charset="2"/>
              <a:buNone/>
            </a:pPr>
            <a:endParaRPr lang="cs-CZ" altLang="cs-CZ"/>
          </a:p>
          <a:p>
            <a:pPr>
              <a:buFont typeface="Wingdings" panose="05000000000000000000" pitchFamily="2" charset="2"/>
              <a:buNone/>
            </a:pPr>
            <a:endParaRPr lang="cs-CZ" altLang="cs-CZ"/>
          </a:p>
          <a:p>
            <a:endParaRPr lang="cs-CZ" altLang="cs-CZ"/>
          </a:p>
        </p:txBody>
      </p:sp>
      <p:pic>
        <p:nvPicPr>
          <p:cNvPr id="186375" name="Picture 7">
            <a:extLst>
              <a:ext uri="{FF2B5EF4-FFF2-40B4-BE49-F238E27FC236}">
                <a16:creationId xmlns:a16="http://schemas.microsoft.com/office/drawing/2014/main" id="{8178B4A8-379B-49E9-936B-D63AA951B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638" y="1700214"/>
            <a:ext cx="4932362" cy="5157787"/>
          </a:xfrm>
          <a:prstGeom prst="rect">
            <a:avLst/>
          </a:prstGeom>
          <a:noFill/>
          <a:extLst>
            <a:ext uri="{909E8E84-426E-40DD-AFC4-6F175D3DCCD1}">
              <a14:hiddenFill xmlns:a14="http://schemas.microsoft.com/office/drawing/2010/main">
                <a:solidFill>
                  <a:srgbClr val="FFFFFF"/>
                </a:solidFill>
              </a14:hiddenFill>
            </a:ext>
          </a:extLst>
        </p:spPr>
      </p:pic>
      <p:pic>
        <p:nvPicPr>
          <p:cNvPr id="186376" name="Picture 8">
            <a:extLst>
              <a:ext uri="{FF2B5EF4-FFF2-40B4-BE49-F238E27FC236}">
                <a16:creationId xmlns:a16="http://schemas.microsoft.com/office/drawing/2014/main" id="{1FBCB7DA-39D9-4866-8801-288B18F0D881}"/>
              </a:ext>
            </a:extLst>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640013" y="1557338"/>
            <a:ext cx="2089150" cy="2087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219684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B8D3B89D-5C62-4BB5-B474-45D7CFA5D3A0}"/>
              </a:ext>
            </a:extLst>
          </p:cNvPr>
          <p:cNvSpPr>
            <a:spLocks noGrp="1" noChangeArrowheads="1"/>
          </p:cNvSpPr>
          <p:nvPr>
            <p:ph type="title"/>
          </p:nvPr>
        </p:nvSpPr>
        <p:spPr>
          <a:xfrm>
            <a:off x="1981200" y="274639"/>
            <a:ext cx="8229600" cy="1354137"/>
          </a:xfrm>
        </p:spPr>
        <p:txBody>
          <a:bodyPr/>
          <a:lstStyle/>
          <a:p>
            <a:r>
              <a:rPr lang="cs-CZ" altLang="cs-CZ" sz="3200" b="1"/>
              <a:t>Pericardial sac:</a:t>
            </a:r>
            <a:br>
              <a:rPr lang="cs-CZ" altLang="cs-CZ" sz="3200" b="1"/>
            </a:br>
            <a:r>
              <a:rPr lang="cs-CZ" altLang="cs-CZ" sz="3200"/>
              <a:t>pericardium + epicardium </a:t>
            </a:r>
            <a:br>
              <a:rPr lang="cs-CZ" altLang="cs-CZ" sz="2800"/>
            </a:br>
            <a:endParaRPr lang="cs-CZ" altLang="cs-CZ" sz="2800"/>
          </a:p>
        </p:txBody>
      </p:sp>
      <p:sp>
        <p:nvSpPr>
          <p:cNvPr id="208899" name="AutoShape 3">
            <a:extLst>
              <a:ext uri="{FF2B5EF4-FFF2-40B4-BE49-F238E27FC236}">
                <a16:creationId xmlns:a16="http://schemas.microsoft.com/office/drawing/2014/main" id="{9D8F40F0-B54A-4539-9DAE-DB57A8A63FD2}"/>
              </a:ext>
            </a:extLst>
          </p:cNvPr>
          <p:cNvSpPr>
            <a:spLocks noChangeArrowheads="1"/>
          </p:cNvSpPr>
          <p:nvPr/>
        </p:nvSpPr>
        <p:spPr bwMode="auto">
          <a:xfrm>
            <a:off x="2855914" y="2852738"/>
            <a:ext cx="2376487" cy="1871662"/>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noFill/>
          <a:ln w="114300" cmpd="thickThin">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8900" name="Oval 4">
            <a:extLst>
              <a:ext uri="{FF2B5EF4-FFF2-40B4-BE49-F238E27FC236}">
                <a16:creationId xmlns:a16="http://schemas.microsoft.com/office/drawing/2014/main" id="{B1DD1728-72E3-42E4-99F6-DA02E667493A}"/>
              </a:ext>
            </a:extLst>
          </p:cNvPr>
          <p:cNvSpPr>
            <a:spLocks noChangeArrowheads="1"/>
          </p:cNvSpPr>
          <p:nvPr/>
        </p:nvSpPr>
        <p:spPr bwMode="auto">
          <a:xfrm>
            <a:off x="2424114" y="2420939"/>
            <a:ext cx="3240087" cy="2592387"/>
          </a:xfrm>
          <a:prstGeom prst="ellipse">
            <a:avLst/>
          </a:prstGeom>
          <a:noFill/>
          <a:ln w="762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8901" name="Text Box 5">
            <a:extLst>
              <a:ext uri="{FF2B5EF4-FFF2-40B4-BE49-F238E27FC236}">
                <a16:creationId xmlns:a16="http://schemas.microsoft.com/office/drawing/2014/main" id="{E1C08067-813B-4A7A-B408-D69469361BD5}"/>
              </a:ext>
            </a:extLst>
          </p:cNvPr>
          <p:cNvSpPr txBox="1">
            <a:spLocks noChangeArrowheads="1"/>
          </p:cNvSpPr>
          <p:nvPr/>
        </p:nvSpPr>
        <p:spPr bwMode="auto">
          <a:xfrm>
            <a:off x="6219825" y="2435226"/>
            <a:ext cx="2247154" cy="646331"/>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PERICARDIUM</a:t>
            </a:r>
          </a:p>
          <a:p>
            <a:r>
              <a:rPr lang="cs-CZ" altLang="cs-CZ" b="1"/>
              <a:t>Outer (parietal) layer</a:t>
            </a:r>
            <a:r>
              <a:rPr lang="cs-CZ" altLang="cs-CZ"/>
              <a:t> </a:t>
            </a:r>
          </a:p>
        </p:txBody>
      </p:sp>
      <p:sp>
        <p:nvSpPr>
          <p:cNvPr id="208902" name="Text Box 6">
            <a:extLst>
              <a:ext uri="{FF2B5EF4-FFF2-40B4-BE49-F238E27FC236}">
                <a16:creationId xmlns:a16="http://schemas.microsoft.com/office/drawing/2014/main" id="{354CC6F0-CEDA-460F-B678-7CEF9FD24D2A}"/>
              </a:ext>
            </a:extLst>
          </p:cNvPr>
          <p:cNvSpPr txBox="1">
            <a:spLocks noChangeArrowheads="1"/>
          </p:cNvSpPr>
          <p:nvPr/>
        </p:nvSpPr>
        <p:spPr bwMode="auto">
          <a:xfrm>
            <a:off x="6219826" y="4235451"/>
            <a:ext cx="2123723" cy="646331"/>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EPICARDIUM</a:t>
            </a:r>
          </a:p>
          <a:p>
            <a:r>
              <a:rPr lang="cs-CZ" altLang="cs-CZ" b="1"/>
              <a:t>Inner (visceral) layer</a:t>
            </a:r>
          </a:p>
        </p:txBody>
      </p:sp>
      <p:sp>
        <p:nvSpPr>
          <p:cNvPr id="208903" name="Text Box 7">
            <a:extLst>
              <a:ext uri="{FF2B5EF4-FFF2-40B4-BE49-F238E27FC236}">
                <a16:creationId xmlns:a16="http://schemas.microsoft.com/office/drawing/2014/main" id="{7F747FC8-56D8-4567-B34C-B8E7D644B935}"/>
              </a:ext>
            </a:extLst>
          </p:cNvPr>
          <p:cNvSpPr txBox="1">
            <a:spLocks noChangeArrowheads="1"/>
          </p:cNvSpPr>
          <p:nvPr/>
        </p:nvSpPr>
        <p:spPr bwMode="auto">
          <a:xfrm>
            <a:off x="6075363" y="3371850"/>
            <a:ext cx="1807226" cy="369332"/>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chemeClr val="folHlink"/>
                </a:solidFill>
              </a:rPr>
              <a:t>Pericardial cavity</a:t>
            </a:r>
          </a:p>
        </p:txBody>
      </p:sp>
      <p:sp>
        <p:nvSpPr>
          <p:cNvPr id="208904" name="Line 8">
            <a:extLst>
              <a:ext uri="{FF2B5EF4-FFF2-40B4-BE49-F238E27FC236}">
                <a16:creationId xmlns:a16="http://schemas.microsoft.com/office/drawing/2014/main" id="{8E6F3A04-BB3F-4EED-B44D-0540899EB80F}"/>
              </a:ext>
            </a:extLst>
          </p:cNvPr>
          <p:cNvSpPr>
            <a:spLocks noChangeShapeType="1"/>
          </p:cNvSpPr>
          <p:nvPr/>
        </p:nvSpPr>
        <p:spPr bwMode="auto">
          <a:xfrm flipH="1">
            <a:off x="5303838" y="2636838"/>
            <a:ext cx="86360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08905" name="Line 9">
            <a:extLst>
              <a:ext uri="{FF2B5EF4-FFF2-40B4-BE49-F238E27FC236}">
                <a16:creationId xmlns:a16="http://schemas.microsoft.com/office/drawing/2014/main" id="{9B946986-13D7-49A2-9537-F162F2D2E8B3}"/>
              </a:ext>
            </a:extLst>
          </p:cNvPr>
          <p:cNvSpPr>
            <a:spLocks noChangeShapeType="1"/>
          </p:cNvSpPr>
          <p:nvPr/>
        </p:nvSpPr>
        <p:spPr bwMode="auto">
          <a:xfrm flipH="1" flipV="1">
            <a:off x="4727575" y="4076701"/>
            <a:ext cx="1512888"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08906" name="Line 10">
            <a:extLst>
              <a:ext uri="{FF2B5EF4-FFF2-40B4-BE49-F238E27FC236}">
                <a16:creationId xmlns:a16="http://schemas.microsoft.com/office/drawing/2014/main" id="{D06C228C-E91F-46DA-924A-1EEFFBDC37E4}"/>
              </a:ext>
            </a:extLst>
          </p:cNvPr>
          <p:cNvSpPr>
            <a:spLocks noChangeShapeType="1"/>
          </p:cNvSpPr>
          <p:nvPr/>
        </p:nvSpPr>
        <p:spPr bwMode="auto">
          <a:xfrm flipH="1">
            <a:off x="5375275" y="3573464"/>
            <a:ext cx="649288"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208907" name="Picture 11">
            <a:extLst>
              <a:ext uri="{FF2B5EF4-FFF2-40B4-BE49-F238E27FC236}">
                <a16:creationId xmlns:a16="http://schemas.microsoft.com/office/drawing/2014/main" id="{147ADFF9-323F-4809-B18B-A2D2B01AF2B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72488" y="3357563"/>
            <a:ext cx="1276350" cy="400050"/>
          </a:xfrm>
          <a:prstGeom prst="rect">
            <a:avLst/>
          </a:prstGeom>
          <a:noFill/>
          <a:extLst>
            <a:ext uri="{909E8E84-426E-40DD-AFC4-6F175D3DCCD1}">
              <a14:hiddenFill xmlns:a14="http://schemas.microsoft.com/office/drawing/2010/main">
                <a:solidFill>
                  <a:srgbClr val="FFFFFF"/>
                </a:solidFill>
              </a14:hiddenFill>
            </a:ext>
          </a:extLst>
        </p:spPr>
      </p:pic>
      <p:pic>
        <p:nvPicPr>
          <p:cNvPr id="208908" name="Picture 12">
            <a:extLst>
              <a:ext uri="{FF2B5EF4-FFF2-40B4-BE49-F238E27FC236}">
                <a16:creationId xmlns:a16="http://schemas.microsoft.com/office/drawing/2014/main" id="{73C8CD56-B614-4A98-B48C-41D41DC111B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5876925"/>
            <a:ext cx="1276350" cy="400050"/>
          </a:xfrm>
          <a:prstGeom prst="rect">
            <a:avLst/>
          </a:prstGeom>
          <a:noFill/>
          <a:extLst>
            <a:ext uri="{909E8E84-426E-40DD-AFC4-6F175D3DCCD1}">
              <a14:hiddenFill xmlns:a14="http://schemas.microsoft.com/office/drawing/2010/main">
                <a:solidFill>
                  <a:srgbClr val="FFFFFF"/>
                </a:solidFill>
              </a14:hiddenFill>
            </a:ext>
          </a:extLst>
        </p:spPr>
      </p:pic>
      <p:sp>
        <p:nvSpPr>
          <p:cNvPr id="208909" name="Text Box 13">
            <a:extLst>
              <a:ext uri="{FF2B5EF4-FFF2-40B4-BE49-F238E27FC236}">
                <a16:creationId xmlns:a16="http://schemas.microsoft.com/office/drawing/2014/main" id="{9D3BDAFA-45AD-428D-9768-64D7B13A4945}"/>
              </a:ext>
            </a:extLst>
          </p:cNvPr>
          <p:cNvSpPr txBox="1">
            <a:spLocks noChangeArrowheads="1"/>
          </p:cNvSpPr>
          <p:nvPr/>
        </p:nvSpPr>
        <p:spPr bwMode="auto">
          <a:xfrm>
            <a:off x="2855914" y="5373688"/>
            <a:ext cx="78120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a:solidFill>
                  <a:schemeClr val="folHlink"/>
                </a:solidFill>
              </a:rPr>
              <a:t>Pericardial cavity</a:t>
            </a:r>
            <a:r>
              <a:rPr lang="cs-CZ" altLang="cs-CZ"/>
              <a:t> - contains 15 – 50 ml of serous fluid serves as lubricans;</a:t>
            </a:r>
          </a:p>
          <a:p>
            <a:r>
              <a:rPr lang="cs-CZ" altLang="cs-CZ"/>
              <a:t>                         - is lined with mesothelium</a:t>
            </a:r>
          </a:p>
        </p:txBody>
      </p:sp>
    </p:spTree>
    <p:extLst>
      <p:ext uri="{BB962C8B-B14F-4D97-AF65-F5344CB8AC3E}">
        <p14:creationId xmlns:p14="http://schemas.microsoft.com/office/powerpoint/2010/main" val="36834713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3">
            <a:extLst>
              <a:ext uri="{FF2B5EF4-FFF2-40B4-BE49-F238E27FC236}">
                <a16:creationId xmlns:a16="http://schemas.microsoft.com/office/drawing/2014/main" id="{D1E9E3A9-D663-4772-AF46-E872EFC5B4AF}"/>
              </a:ext>
            </a:extLst>
          </p:cNvPr>
          <p:cNvSpPr>
            <a:spLocks noGrp="1" noChangeArrowheads="1"/>
          </p:cNvSpPr>
          <p:nvPr>
            <p:ph type="body" sz="half" idx="1"/>
          </p:nvPr>
        </p:nvSpPr>
        <p:spPr>
          <a:xfrm>
            <a:off x="1981200" y="1600200"/>
            <a:ext cx="3035300" cy="4495800"/>
          </a:xfrm>
        </p:spPr>
        <p:txBody>
          <a:bodyPr/>
          <a:lstStyle/>
          <a:p>
            <a:pPr>
              <a:buFont typeface="Wingdings" panose="05000000000000000000" pitchFamily="2" charset="2"/>
              <a:buNone/>
            </a:pPr>
            <a:endParaRPr lang="cs-CZ" altLang="cs-CZ"/>
          </a:p>
          <a:p>
            <a:r>
              <a:rPr lang="cs-CZ" altLang="cs-CZ"/>
              <a:t>Epicardium</a:t>
            </a:r>
          </a:p>
          <a:p>
            <a:r>
              <a:rPr lang="cs-CZ" altLang="cs-CZ"/>
              <a:t>Myocardium</a:t>
            </a:r>
          </a:p>
          <a:p>
            <a:r>
              <a:rPr lang="cs-CZ" altLang="cs-CZ"/>
              <a:t>Endocardium</a:t>
            </a:r>
          </a:p>
          <a:p>
            <a:pPr>
              <a:buFont typeface="Wingdings" panose="05000000000000000000" pitchFamily="2" charset="2"/>
              <a:buNone/>
            </a:pPr>
            <a:r>
              <a:rPr lang="cs-CZ" altLang="cs-CZ"/>
              <a:t>-------------------</a:t>
            </a:r>
          </a:p>
          <a:p>
            <a:pPr>
              <a:buFont typeface="Wingdings" panose="05000000000000000000" pitchFamily="2" charset="2"/>
              <a:buNone/>
            </a:pPr>
            <a:endParaRPr lang="cs-CZ" altLang="cs-CZ"/>
          </a:p>
          <a:p>
            <a:pPr>
              <a:buFont typeface="Wingdings" panose="05000000000000000000" pitchFamily="2" charset="2"/>
              <a:buNone/>
            </a:pPr>
            <a:endParaRPr lang="cs-CZ" altLang="cs-CZ"/>
          </a:p>
        </p:txBody>
      </p:sp>
      <p:pic>
        <p:nvPicPr>
          <p:cNvPr id="188422" name="Picture 6">
            <a:extLst>
              <a:ext uri="{FF2B5EF4-FFF2-40B4-BE49-F238E27FC236}">
                <a16:creationId xmlns:a16="http://schemas.microsoft.com/office/drawing/2014/main" id="{805F1806-F46C-442B-9A0C-A3229EC6104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27576" y="404814"/>
            <a:ext cx="5940425" cy="6453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25" name="Text Box 9">
            <a:extLst>
              <a:ext uri="{FF2B5EF4-FFF2-40B4-BE49-F238E27FC236}">
                <a16:creationId xmlns:a16="http://schemas.microsoft.com/office/drawing/2014/main" id="{19299AC8-B999-4AD4-90F9-6CD47CEDBEF7}"/>
              </a:ext>
            </a:extLst>
          </p:cNvPr>
          <p:cNvSpPr txBox="1">
            <a:spLocks noChangeArrowheads="1"/>
          </p:cNvSpPr>
          <p:nvPr/>
        </p:nvSpPr>
        <p:spPr bwMode="auto">
          <a:xfrm>
            <a:off x="2043113" y="333376"/>
            <a:ext cx="4773612" cy="701675"/>
          </a:xfrm>
          <a:prstGeom prst="rect">
            <a:avLst/>
          </a:prstGeom>
          <a:solidFill>
            <a:srgbClr val="FFFFFF"/>
          </a:solidFill>
          <a:ln>
            <a:noFill/>
          </a:ln>
          <a:effectLst/>
          <a:extLs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cs-CZ" altLang="cs-CZ" sz="4000"/>
              <a:t>The wall of heart</a:t>
            </a:r>
          </a:p>
        </p:txBody>
      </p:sp>
    </p:spTree>
    <p:extLst>
      <p:ext uri="{BB962C8B-B14F-4D97-AF65-F5344CB8AC3E}">
        <p14:creationId xmlns:p14="http://schemas.microsoft.com/office/powerpoint/2010/main" val="2265005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50" name="Picture 10" descr="wbc_ident">
            <a:extLst>
              <a:ext uri="{FF2B5EF4-FFF2-40B4-BE49-F238E27FC236}">
                <a16:creationId xmlns:a16="http://schemas.microsoft.com/office/drawing/2014/main" id="{5DD3F675-04CB-484D-8C96-BDFB78DCA7CF}"/>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524000" y="0"/>
            <a:ext cx="47879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51" name="Picture 11" descr="pgps3fs">
            <a:extLst>
              <a:ext uri="{FF2B5EF4-FFF2-40B4-BE49-F238E27FC236}">
                <a16:creationId xmlns:a16="http://schemas.microsoft.com/office/drawing/2014/main" id="{A9C9B6A4-16D6-45CB-9740-634F49041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0"/>
            <a:ext cx="349250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3" name="Picture 13" descr="746px-A_red_blood_cell_in_a_capillary,_pancreatic_tissue_-_TEM">
            <a:extLst>
              <a:ext uri="{FF2B5EF4-FFF2-40B4-BE49-F238E27FC236}">
                <a16:creationId xmlns:a16="http://schemas.microsoft.com/office/drawing/2014/main" id="{4EDCADA1-2AA5-4918-843C-EF67BEB96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3500439"/>
            <a:ext cx="4140200" cy="367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6026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81" name="Picture 5">
            <a:extLst>
              <a:ext uri="{FF2B5EF4-FFF2-40B4-BE49-F238E27FC236}">
                <a16:creationId xmlns:a16="http://schemas.microsoft.com/office/drawing/2014/main" id="{07B06490-5EA9-4C5E-B32C-E212B0DD8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3782" name="Rectangle 6">
            <a:extLst>
              <a:ext uri="{FF2B5EF4-FFF2-40B4-BE49-F238E27FC236}">
                <a16:creationId xmlns:a16="http://schemas.microsoft.com/office/drawing/2014/main" id="{B21DFA2C-1A43-47B0-9CCD-4C8375FB4761}"/>
              </a:ext>
            </a:extLst>
          </p:cNvPr>
          <p:cNvSpPr>
            <a:spLocks noChangeArrowheads="1"/>
          </p:cNvSpPr>
          <p:nvPr/>
        </p:nvSpPr>
        <p:spPr bwMode="auto">
          <a:xfrm>
            <a:off x="6311901" y="1"/>
            <a:ext cx="1368425" cy="333375"/>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3784" name="Rectangle 8">
            <a:extLst>
              <a:ext uri="{FF2B5EF4-FFF2-40B4-BE49-F238E27FC236}">
                <a16:creationId xmlns:a16="http://schemas.microsoft.com/office/drawing/2014/main" id="{B84A5008-73F6-4FF9-BEFF-B562D9C89D34}"/>
              </a:ext>
            </a:extLst>
          </p:cNvPr>
          <p:cNvSpPr>
            <a:spLocks noChangeArrowheads="1"/>
          </p:cNvSpPr>
          <p:nvPr/>
        </p:nvSpPr>
        <p:spPr bwMode="auto">
          <a:xfrm>
            <a:off x="7175500" y="404814"/>
            <a:ext cx="1441450" cy="287337"/>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3785" name="Rectangle 9">
            <a:extLst>
              <a:ext uri="{FF2B5EF4-FFF2-40B4-BE49-F238E27FC236}">
                <a16:creationId xmlns:a16="http://schemas.microsoft.com/office/drawing/2014/main" id="{90458048-D37B-4C0A-817C-90C975516211}"/>
              </a:ext>
            </a:extLst>
          </p:cNvPr>
          <p:cNvSpPr>
            <a:spLocks noChangeArrowheads="1"/>
          </p:cNvSpPr>
          <p:nvPr/>
        </p:nvSpPr>
        <p:spPr bwMode="auto">
          <a:xfrm>
            <a:off x="8328025" y="692151"/>
            <a:ext cx="1512888" cy="360363"/>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3786" name="Rectangle 10">
            <a:extLst>
              <a:ext uri="{FF2B5EF4-FFF2-40B4-BE49-F238E27FC236}">
                <a16:creationId xmlns:a16="http://schemas.microsoft.com/office/drawing/2014/main" id="{1F0F7284-511D-4108-93FD-684AA1931A63}"/>
              </a:ext>
            </a:extLst>
          </p:cNvPr>
          <p:cNvSpPr>
            <a:spLocks noChangeArrowheads="1"/>
          </p:cNvSpPr>
          <p:nvPr/>
        </p:nvSpPr>
        <p:spPr bwMode="auto">
          <a:xfrm>
            <a:off x="1992313" y="5516563"/>
            <a:ext cx="1439862" cy="360362"/>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3787" name="Oval 11">
            <a:extLst>
              <a:ext uri="{FF2B5EF4-FFF2-40B4-BE49-F238E27FC236}">
                <a16:creationId xmlns:a16="http://schemas.microsoft.com/office/drawing/2014/main" id="{2A22969E-39D7-467B-9B46-38CA7E219FBA}"/>
              </a:ext>
            </a:extLst>
          </p:cNvPr>
          <p:cNvSpPr>
            <a:spLocks noChangeArrowheads="1"/>
          </p:cNvSpPr>
          <p:nvPr/>
        </p:nvSpPr>
        <p:spPr bwMode="auto">
          <a:xfrm>
            <a:off x="8328025" y="4221163"/>
            <a:ext cx="1728788" cy="576262"/>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3788" name="Oval 12">
            <a:extLst>
              <a:ext uri="{FF2B5EF4-FFF2-40B4-BE49-F238E27FC236}">
                <a16:creationId xmlns:a16="http://schemas.microsoft.com/office/drawing/2014/main" id="{CF120567-58B0-4877-A51E-936ABBB21A02}"/>
              </a:ext>
            </a:extLst>
          </p:cNvPr>
          <p:cNvSpPr>
            <a:spLocks noChangeArrowheads="1"/>
          </p:cNvSpPr>
          <p:nvPr/>
        </p:nvSpPr>
        <p:spPr bwMode="auto">
          <a:xfrm>
            <a:off x="4224339" y="6165850"/>
            <a:ext cx="1798637" cy="4318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3789" name="Oval 13">
            <a:extLst>
              <a:ext uri="{FF2B5EF4-FFF2-40B4-BE49-F238E27FC236}">
                <a16:creationId xmlns:a16="http://schemas.microsoft.com/office/drawing/2014/main" id="{EBD0520C-9996-41D4-B0F8-0A08E4CBC0D2}"/>
              </a:ext>
            </a:extLst>
          </p:cNvPr>
          <p:cNvSpPr>
            <a:spLocks noChangeArrowheads="1"/>
          </p:cNvSpPr>
          <p:nvPr/>
        </p:nvSpPr>
        <p:spPr bwMode="auto">
          <a:xfrm>
            <a:off x="1524001" y="1989139"/>
            <a:ext cx="1476375" cy="503237"/>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4578154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B354DEF6-1B3D-47F4-A821-E4890E07EE01}"/>
              </a:ext>
            </a:extLst>
          </p:cNvPr>
          <p:cNvSpPr>
            <a:spLocks noGrp="1" noChangeArrowheads="1"/>
          </p:cNvSpPr>
          <p:nvPr>
            <p:ph type="title"/>
          </p:nvPr>
        </p:nvSpPr>
        <p:spPr/>
        <p:txBody>
          <a:bodyPr/>
          <a:lstStyle/>
          <a:p>
            <a:r>
              <a:rPr lang="cs-CZ" altLang="cs-CZ" sz="4000" b="1"/>
              <a:t>Endocardium</a:t>
            </a:r>
            <a:r>
              <a:rPr lang="cs-CZ" altLang="cs-CZ" sz="4000"/>
              <a:t> </a:t>
            </a:r>
            <a:br>
              <a:rPr lang="cs-CZ" altLang="cs-CZ" sz="4000"/>
            </a:br>
            <a:r>
              <a:rPr lang="cs-CZ" altLang="cs-CZ" sz="2400"/>
              <a:t>(homologous to intima of blood vessels)</a:t>
            </a:r>
          </a:p>
        </p:txBody>
      </p:sp>
      <p:sp>
        <p:nvSpPr>
          <p:cNvPr id="194563" name="Rectangle 3">
            <a:extLst>
              <a:ext uri="{FF2B5EF4-FFF2-40B4-BE49-F238E27FC236}">
                <a16:creationId xmlns:a16="http://schemas.microsoft.com/office/drawing/2014/main" id="{1A757F0C-7762-498B-A6C0-F11FEF8F7084}"/>
              </a:ext>
            </a:extLst>
          </p:cNvPr>
          <p:cNvSpPr>
            <a:spLocks noGrp="1" noChangeArrowheads="1"/>
          </p:cNvSpPr>
          <p:nvPr>
            <p:ph type="body" sz="half" idx="1"/>
          </p:nvPr>
        </p:nvSpPr>
        <p:spPr>
          <a:xfrm>
            <a:off x="1981200" y="1600200"/>
            <a:ext cx="8362950" cy="4495800"/>
          </a:xfrm>
        </p:spPr>
        <p:txBody>
          <a:bodyPr/>
          <a:lstStyle/>
          <a:p>
            <a:pPr>
              <a:buFont typeface="Wingdings" panose="05000000000000000000" pitchFamily="2" charset="2"/>
              <a:buNone/>
            </a:pPr>
            <a:r>
              <a:rPr lang="cs-CZ" altLang="cs-CZ" sz="2400"/>
              <a:t>Consists of:</a:t>
            </a:r>
          </a:p>
          <a:p>
            <a:r>
              <a:rPr lang="cs-CZ" altLang="cs-CZ" sz="2400" b="1"/>
              <a:t>Endothelium</a:t>
            </a:r>
            <a:r>
              <a:rPr lang="cs-CZ" altLang="cs-CZ" sz="2400"/>
              <a:t>                                              </a:t>
            </a:r>
          </a:p>
          <a:p>
            <a:r>
              <a:rPr lang="cs-CZ" altLang="cs-CZ" sz="2400" b="1"/>
              <a:t>Subendothelium</a:t>
            </a:r>
            <a:r>
              <a:rPr lang="cs-CZ" altLang="cs-CZ"/>
              <a:t> </a:t>
            </a:r>
            <a:r>
              <a:rPr lang="cs-CZ" altLang="cs-CZ" sz="1600"/>
              <a:t>– thin connective</a:t>
            </a:r>
            <a:r>
              <a:rPr lang="cs-CZ" altLang="cs-CZ"/>
              <a:t> </a:t>
            </a:r>
            <a:r>
              <a:rPr lang="cs-CZ" altLang="cs-CZ" sz="1600"/>
              <a:t>tissue layer</a:t>
            </a:r>
          </a:p>
          <a:p>
            <a:r>
              <a:rPr lang="cs-CZ" altLang="cs-CZ" sz="2400" b="1"/>
              <a:t>Elastic-muscular layer</a:t>
            </a:r>
            <a:r>
              <a:rPr lang="cs-CZ" altLang="cs-CZ"/>
              <a:t> </a:t>
            </a:r>
            <a:r>
              <a:rPr lang="cs-CZ" altLang="cs-CZ" sz="1600"/>
              <a:t>– dense c.t. (elastic fibers, smooth m. cells)</a:t>
            </a:r>
            <a:endParaRPr lang="cs-CZ" altLang="cs-CZ"/>
          </a:p>
          <a:p>
            <a:r>
              <a:rPr lang="cs-CZ" altLang="cs-CZ" sz="2400" b="1"/>
              <a:t>Subendocardium</a:t>
            </a:r>
            <a:r>
              <a:rPr lang="cs-CZ" altLang="cs-CZ" sz="2400"/>
              <a:t> </a:t>
            </a:r>
            <a:r>
              <a:rPr lang="cs-CZ" altLang="cs-CZ" sz="1600"/>
              <a:t>– c.t. + vessels, nerves and distal part of</a:t>
            </a:r>
            <a:r>
              <a:rPr lang="cs-CZ" altLang="cs-CZ" sz="1600">
                <a:solidFill>
                  <a:schemeClr val="hlink"/>
                </a:solidFill>
                <a:effectLst>
                  <a:outerShdw blurRad="38100" dist="38100" dir="2700000" algn="tl">
                    <a:srgbClr val="000000"/>
                  </a:outerShdw>
                </a:effectLst>
              </a:rPr>
              <a:t> conducting system (ventricular bundles and Purkinje fibers)</a:t>
            </a:r>
          </a:p>
          <a:p>
            <a:endParaRPr lang="cs-CZ" altLang="cs-CZ" sz="1600"/>
          </a:p>
          <a:p>
            <a:pPr>
              <a:buFont typeface="Wingdings" panose="05000000000000000000" pitchFamily="2" charset="2"/>
              <a:buNone/>
            </a:pPr>
            <a:endParaRPr lang="cs-CZ" altLang="cs-CZ"/>
          </a:p>
          <a:p>
            <a:endParaRPr lang="cs-CZ" altLang="cs-CZ"/>
          </a:p>
        </p:txBody>
      </p:sp>
      <p:sp>
        <p:nvSpPr>
          <p:cNvPr id="194566" name="WordArt 6">
            <a:extLst>
              <a:ext uri="{FF2B5EF4-FFF2-40B4-BE49-F238E27FC236}">
                <a16:creationId xmlns:a16="http://schemas.microsoft.com/office/drawing/2014/main" id="{9D12965D-877E-45FE-9280-671E7D4F911B}"/>
              </a:ext>
            </a:extLst>
          </p:cNvPr>
          <p:cNvSpPr>
            <a:spLocks noChangeArrowheads="1" noChangeShapeType="1" noTextEdit="1"/>
          </p:cNvSpPr>
          <p:nvPr/>
        </p:nvSpPr>
        <p:spPr bwMode="auto">
          <a:xfrm>
            <a:off x="1524001" y="5013326"/>
            <a:ext cx="1857375" cy="1069975"/>
          </a:xfrm>
          <a:prstGeom prst="rect">
            <a:avLst/>
          </a:prstGeom>
        </p:spPr>
        <p:txBody>
          <a:bodyPr wrap="none" fromWordArt="1">
            <a:prstTxWarp prst="textSlantUp">
              <a:avLst>
                <a:gd name="adj" fmla="val 32056"/>
              </a:avLst>
            </a:prstTxWarp>
          </a:bodyPr>
          <a:lstStyle/>
          <a:p>
            <a:pPr algn="ctr"/>
            <a:r>
              <a:rPr lang="cs-CZ" sz="3600" i="1"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rPr>
              <a:t>Attention!</a:t>
            </a:r>
          </a:p>
        </p:txBody>
      </p:sp>
      <p:sp>
        <p:nvSpPr>
          <p:cNvPr id="194567" name="Text Box 7">
            <a:extLst>
              <a:ext uri="{FF2B5EF4-FFF2-40B4-BE49-F238E27FC236}">
                <a16:creationId xmlns:a16="http://schemas.microsoft.com/office/drawing/2014/main" id="{3FA2C2C3-3933-42EB-8394-06A754AA611C}"/>
              </a:ext>
            </a:extLst>
          </p:cNvPr>
          <p:cNvSpPr txBox="1">
            <a:spLocks noChangeArrowheads="1"/>
          </p:cNvSpPr>
          <p:nvPr/>
        </p:nvSpPr>
        <p:spPr bwMode="auto">
          <a:xfrm>
            <a:off x="3503613" y="5157789"/>
            <a:ext cx="4608512"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000" b="1">
                <a:solidFill>
                  <a:schemeClr val="hlink"/>
                </a:solidFill>
              </a:rPr>
              <a:t>Purkinje fibers</a:t>
            </a:r>
            <a:r>
              <a:rPr lang="cs-CZ" altLang="cs-CZ" sz="2000" b="1">
                <a:solidFill>
                  <a:srgbClr val="990099"/>
                </a:solidFill>
              </a:rPr>
              <a:t>   </a:t>
            </a:r>
            <a:r>
              <a:rPr lang="cs-CZ" altLang="cs-CZ" sz="2000" b="1"/>
              <a:t> </a:t>
            </a:r>
            <a:r>
              <a:rPr lang="cs-CZ" altLang="cs-CZ" sz="2400" b="1">
                <a:sym typeface="Symbol" panose="05050102010706020507" pitchFamily="18" charset="2"/>
              </a:rPr>
              <a:t></a:t>
            </a:r>
            <a:r>
              <a:rPr lang="cs-CZ" altLang="cs-CZ" sz="2000" b="1">
                <a:solidFill>
                  <a:srgbClr val="990099"/>
                </a:solidFill>
                <a:sym typeface="Symbol" panose="05050102010706020507" pitchFamily="18" charset="2"/>
              </a:rPr>
              <a:t>    </a:t>
            </a:r>
            <a:r>
              <a:rPr lang="cs-CZ" altLang="cs-CZ" sz="2000" b="1">
                <a:solidFill>
                  <a:schemeClr val="folHlink"/>
                </a:solidFill>
                <a:sym typeface="Symbol" panose="05050102010706020507" pitchFamily="18" charset="2"/>
              </a:rPr>
              <a:t>Purkinje cells</a:t>
            </a:r>
          </a:p>
        </p:txBody>
      </p:sp>
      <p:pic>
        <p:nvPicPr>
          <p:cNvPr id="194568" name="Picture 8" descr="woman doctor writing notes in a chart.">
            <a:extLst>
              <a:ext uri="{FF2B5EF4-FFF2-40B4-BE49-F238E27FC236}">
                <a16:creationId xmlns:a16="http://schemas.microsoft.com/office/drawing/2014/main" id="{1CCD0048-B4BC-4695-B3DD-18B95D0739E4}"/>
              </a:ext>
            </a:extLst>
          </p:cNvPr>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401051" y="4365625"/>
            <a:ext cx="866775" cy="173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86715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91" name="Picture 7">
            <a:extLst>
              <a:ext uri="{FF2B5EF4-FFF2-40B4-BE49-F238E27FC236}">
                <a16:creationId xmlns:a16="http://schemas.microsoft.com/office/drawing/2014/main" id="{7091A51A-8B98-47BB-974C-97B6890C0162}"/>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5593" name="Picture 9">
            <a:extLst>
              <a:ext uri="{FF2B5EF4-FFF2-40B4-BE49-F238E27FC236}">
                <a16:creationId xmlns:a16="http://schemas.microsoft.com/office/drawing/2014/main" id="{2931B57B-C151-4319-BAD2-D1B7C7600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765175"/>
            <a:ext cx="23399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4" name="Text Box 10">
            <a:extLst>
              <a:ext uri="{FF2B5EF4-FFF2-40B4-BE49-F238E27FC236}">
                <a16:creationId xmlns:a16="http://schemas.microsoft.com/office/drawing/2014/main" id="{2C163621-4EDF-405B-AD69-DBC0101D3CAA}"/>
              </a:ext>
            </a:extLst>
          </p:cNvPr>
          <p:cNvSpPr txBox="1">
            <a:spLocks noChangeArrowheads="1"/>
          </p:cNvSpPr>
          <p:nvPr/>
        </p:nvSpPr>
        <p:spPr bwMode="auto">
          <a:xfrm>
            <a:off x="1524001" y="6308726"/>
            <a:ext cx="3306763"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a:t>                                             </a:t>
            </a:r>
          </a:p>
        </p:txBody>
      </p:sp>
      <p:pic>
        <p:nvPicPr>
          <p:cNvPr id="195596" name="Picture 12" descr="black square with neon green jagged reading of a heart monitor">
            <a:extLst>
              <a:ext uri="{FF2B5EF4-FFF2-40B4-BE49-F238E27FC236}">
                <a16:creationId xmlns:a16="http://schemas.microsoft.com/office/drawing/2014/main" id="{BE6FD817-53F9-4087-A5AF-0803A73BC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9826" y="1"/>
            <a:ext cx="1908175" cy="119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4923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9" name="Picture 7">
            <a:extLst>
              <a:ext uri="{FF2B5EF4-FFF2-40B4-BE49-F238E27FC236}">
                <a16:creationId xmlns:a16="http://schemas.microsoft.com/office/drawing/2014/main" id="{29D67DAB-AD02-4ECB-91A0-51CADAD85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3810000" cy="4292600"/>
          </a:xfrm>
          <a:prstGeom prst="rect">
            <a:avLst/>
          </a:prstGeom>
          <a:noFill/>
          <a:extLst>
            <a:ext uri="{909E8E84-426E-40DD-AFC4-6F175D3DCCD1}">
              <a14:hiddenFill xmlns:a14="http://schemas.microsoft.com/office/drawing/2010/main">
                <a:solidFill>
                  <a:srgbClr val="FFFFFF"/>
                </a:solidFill>
              </a14:hiddenFill>
            </a:ext>
          </a:extLst>
        </p:spPr>
      </p:pic>
      <p:pic>
        <p:nvPicPr>
          <p:cNvPr id="192521" name="Picture 9">
            <a:extLst>
              <a:ext uri="{FF2B5EF4-FFF2-40B4-BE49-F238E27FC236}">
                <a16:creationId xmlns:a16="http://schemas.microsoft.com/office/drawing/2014/main" id="{AA3749A8-7050-4A60-93DE-9B2CEF5D7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0"/>
            <a:ext cx="514826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2523" name="Picture 11">
            <a:extLst>
              <a:ext uri="{FF2B5EF4-FFF2-40B4-BE49-F238E27FC236}">
                <a16:creationId xmlns:a16="http://schemas.microsoft.com/office/drawing/2014/main" id="{2EC11DB5-E1DD-44BD-A4A8-370D27DDAB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76984">
            <a:off x="3143250" y="3933825"/>
            <a:ext cx="3048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2533" name="Picture 21" descr="animated eye clipart">
            <a:extLst>
              <a:ext uri="{FF2B5EF4-FFF2-40B4-BE49-F238E27FC236}">
                <a16:creationId xmlns:a16="http://schemas.microsoft.com/office/drawing/2014/main" id="{6A9D945F-1F90-4532-8050-E7450D60997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5589589"/>
            <a:ext cx="904875" cy="904875"/>
          </a:xfrm>
          <a:prstGeom prst="rect">
            <a:avLst/>
          </a:prstGeom>
          <a:noFill/>
          <a:extLst>
            <a:ext uri="{909E8E84-426E-40DD-AFC4-6F175D3DCCD1}">
              <a14:hiddenFill xmlns:a14="http://schemas.microsoft.com/office/drawing/2010/main">
                <a:solidFill>
                  <a:srgbClr val="FFFFFF"/>
                </a:solidFill>
              </a14:hiddenFill>
            </a:ext>
          </a:extLst>
        </p:spPr>
      </p:pic>
      <p:sp>
        <p:nvSpPr>
          <p:cNvPr id="192534" name="Text Box 22">
            <a:extLst>
              <a:ext uri="{FF2B5EF4-FFF2-40B4-BE49-F238E27FC236}">
                <a16:creationId xmlns:a16="http://schemas.microsoft.com/office/drawing/2014/main" id="{6301B6C3-9093-4C0D-AF45-4723B3623A2D}"/>
              </a:ext>
            </a:extLst>
          </p:cNvPr>
          <p:cNvSpPr txBox="1">
            <a:spLocks noChangeArrowheads="1"/>
          </p:cNvSpPr>
          <p:nvPr/>
        </p:nvSpPr>
        <p:spPr bwMode="auto">
          <a:xfrm>
            <a:off x="6888163" y="3141663"/>
            <a:ext cx="1655762" cy="3667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cs-CZ" altLang="cs-CZ" b="1">
                <a:solidFill>
                  <a:schemeClr val="hlink"/>
                </a:solidFill>
              </a:rPr>
              <a:t>NEXUSES</a:t>
            </a:r>
          </a:p>
        </p:txBody>
      </p:sp>
      <p:sp>
        <p:nvSpPr>
          <p:cNvPr id="192535" name="Line 23">
            <a:extLst>
              <a:ext uri="{FF2B5EF4-FFF2-40B4-BE49-F238E27FC236}">
                <a16:creationId xmlns:a16="http://schemas.microsoft.com/office/drawing/2014/main" id="{30C7906A-A13A-477E-B700-3DA040C53E6E}"/>
              </a:ext>
            </a:extLst>
          </p:cNvPr>
          <p:cNvSpPr>
            <a:spLocks noChangeShapeType="1"/>
          </p:cNvSpPr>
          <p:nvPr/>
        </p:nvSpPr>
        <p:spPr bwMode="auto">
          <a:xfrm flipH="1" flipV="1">
            <a:off x="5735639" y="4941889"/>
            <a:ext cx="1584325" cy="358775"/>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2536" name="Line 24">
            <a:extLst>
              <a:ext uri="{FF2B5EF4-FFF2-40B4-BE49-F238E27FC236}">
                <a16:creationId xmlns:a16="http://schemas.microsoft.com/office/drawing/2014/main" id="{06A69464-D2FA-4F8C-9303-E518BA2160B4}"/>
              </a:ext>
            </a:extLst>
          </p:cNvPr>
          <p:cNvSpPr>
            <a:spLocks noChangeShapeType="1"/>
          </p:cNvSpPr>
          <p:nvPr/>
        </p:nvSpPr>
        <p:spPr bwMode="auto">
          <a:xfrm>
            <a:off x="4224339" y="3500439"/>
            <a:ext cx="935037" cy="288925"/>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2537" name="Rectangle 25">
            <a:extLst>
              <a:ext uri="{FF2B5EF4-FFF2-40B4-BE49-F238E27FC236}">
                <a16:creationId xmlns:a16="http://schemas.microsoft.com/office/drawing/2014/main" id="{3407D066-9EDE-4EA3-85BF-F505C48866A2}"/>
              </a:ext>
            </a:extLst>
          </p:cNvPr>
          <p:cNvSpPr>
            <a:spLocks noChangeArrowheads="1"/>
          </p:cNvSpPr>
          <p:nvPr/>
        </p:nvSpPr>
        <p:spPr bwMode="auto">
          <a:xfrm>
            <a:off x="7391401" y="5013325"/>
            <a:ext cx="1800225" cy="503238"/>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2538" name="Rectangle 26">
            <a:extLst>
              <a:ext uri="{FF2B5EF4-FFF2-40B4-BE49-F238E27FC236}">
                <a16:creationId xmlns:a16="http://schemas.microsoft.com/office/drawing/2014/main" id="{A5FF9BA6-64D8-44CC-92C8-AD38993DB379}"/>
              </a:ext>
            </a:extLst>
          </p:cNvPr>
          <p:cNvSpPr>
            <a:spLocks noChangeArrowheads="1"/>
          </p:cNvSpPr>
          <p:nvPr/>
        </p:nvSpPr>
        <p:spPr bwMode="auto">
          <a:xfrm>
            <a:off x="3000376" y="3284538"/>
            <a:ext cx="1439863" cy="792162"/>
          </a:xfrm>
          <a:prstGeom prst="rect">
            <a:avLst/>
          </a:prstGeom>
          <a:noFill/>
          <a:ln w="381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7567088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BA04185A-94C3-4217-83C0-E5F0BFB1F46C}"/>
              </a:ext>
            </a:extLst>
          </p:cNvPr>
          <p:cNvSpPr>
            <a:spLocks noGrp="1" noChangeArrowheads="1"/>
          </p:cNvSpPr>
          <p:nvPr>
            <p:ph type="title"/>
          </p:nvPr>
        </p:nvSpPr>
        <p:spPr/>
        <p:txBody>
          <a:bodyPr/>
          <a:lstStyle/>
          <a:p>
            <a:r>
              <a:rPr lang="cs-CZ" altLang="cs-CZ" b="1"/>
              <a:t>Myocardium</a:t>
            </a:r>
          </a:p>
        </p:txBody>
      </p:sp>
      <p:sp>
        <p:nvSpPr>
          <p:cNvPr id="187397" name="Rectangle 5">
            <a:extLst>
              <a:ext uri="{FF2B5EF4-FFF2-40B4-BE49-F238E27FC236}">
                <a16:creationId xmlns:a16="http://schemas.microsoft.com/office/drawing/2014/main" id="{44CFEA45-B6C9-42F6-B4DF-1882F9E7883C}"/>
              </a:ext>
            </a:extLst>
          </p:cNvPr>
          <p:cNvSpPr>
            <a:spLocks noGrp="1" noChangeArrowheads="1"/>
          </p:cNvSpPr>
          <p:nvPr>
            <p:ph type="body" idx="1"/>
          </p:nvPr>
        </p:nvSpPr>
        <p:spPr>
          <a:xfrm>
            <a:off x="1992314" y="1600200"/>
            <a:ext cx="8675687" cy="5257800"/>
          </a:xfrm>
        </p:spPr>
        <p:txBody>
          <a:bodyPr/>
          <a:lstStyle/>
          <a:p>
            <a:r>
              <a:rPr lang="cs-CZ" altLang="cs-CZ"/>
              <a:t>cardiomyocytes        „working“</a:t>
            </a:r>
          </a:p>
          <a:p>
            <a:pPr>
              <a:buFont typeface="Wingdings" panose="05000000000000000000" pitchFamily="2" charset="2"/>
              <a:buNone/>
            </a:pPr>
            <a:r>
              <a:rPr lang="cs-CZ" altLang="cs-CZ"/>
              <a:t>                                 „conducting“</a:t>
            </a:r>
          </a:p>
          <a:p>
            <a:r>
              <a:rPr lang="cs-CZ" altLang="cs-CZ"/>
              <a:t>cells in right ventricle – </a:t>
            </a:r>
            <a:r>
              <a:rPr lang="cs-CZ" altLang="cs-CZ" b="1">
                <a:solidFill>
                  <a:schemeClr val="hlink"/>
                </a:solidFill>
                <a:effectLst>
                  <a:outerShdw blurRad="38100" dist="38100" dir="2700000" algn="tl">
                    <a:srgbClr val="000000"/>
                  </a:outerShdw>
                </a:effectLst>
              </a:rPr>
              <a:t>natriuretic factor</a:t>
            </a:r>
            <a:r>
              <a:rPr lang="cs-CZ" altLang="cs-CZ" sz="2400"/>
              <a:t> (when intravascular volume increases, this factor is released and causes natriuresis and diuresis in kidney)</a:t>
            </a:r>
          </a:p>
          <a:p>
            <a:r>
              <a:rPr lang="cs-CZ" altLang="cs-CZ" sz="2400" b="1"/>
              <a:t>atrial myocardium is thinner than ventricular</a:t>
            </a:r>
          </a:p>
          <a:p>
            <a:r>
              <a:rPr lang="cs-CZ" altLang="cs-CZ" sz="2400" b="1"/>
              <a:t>„left heart“ myocardium is thinner than „right heart“</a:t>
            </a:r>
          </a:p>
          <a:p>
            <a:r>
              <a:rPr lang="cs-CZ" altLang="cs-CZ" sz="2400" b="1"/>
              <a:t>cords of cardiomyocytes are ended on heart skeleton</a:t>
            </a:r>
          </a:p>
          <a:p>
            <a:r>
              <a:rPr lang="cs-CZ" altLang="cs-CZ" sz="2400" b="1"/>
              <a:t>damage of myocardium - infarction</a:t>
            </a:r>
          </a:p>
          <a:p>
            <a:r>
              <a:rPr lang="cs-CZ" altLang="cs-CZ" sz="2400" b="1"/>
              <a:t>low regeneration of myocardium – by scar (decreases function of heart muscle)</a:t>
            </a:r>
            <a:endParaRPr lang="cs-CZ" altLang="cs-CZ"/>
          </a:p>
        </p:txBody>
      </p:sp>
      <p:sp>
        <p:nvSpPr>
          <p:cNvPr id="187398" name="Line 6">
            <a:extLst>
              <a:ext uri="{FF2B5EF4-FFF2-40B4-BE49-F238E27FC236}">
                <a16:creationId xmlns:a16="http://schemas.microsoft.com/office/drawing/2014/main" id="{903F8011-0974-4903-BEBF-6CBDC5D9959F}"/>
              </a:ext>
            </a:extLst>
          </p:cNvPr>
          <p:cNvSpPr>
            <a:spLocks noChangeShapeType="1"/>
          </p:cNvSpPr>
          <p:nvPr/>
        </p:nvSpPr>
        <p:spPr bwMode="auto">
          <a:xfrm>
            <a:off x="4943476" y="1916113"/>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7399" name="Line 7">
            <a:extLst>
              <a:ext uri="{FF2B5EF4-FFF2-40B4-BE49-F238E27FC236}">
                <a16:creationId xmlns:a16="http://schemas.microsoft.com/office/drawing/2014/main" id="{291F5FE8-D413-479F-8AA4-5C8AED966E43}"/>
              </a:ext>
            </a:extLst>
          </p:cNvPr>
          <p:cNvSpPr>
            <a:spLocks noChangeShapeType="1"/>
          </p:cNvSpPr>
          <p:nvPr/>
        </p:nvSpPr>
        <p:spPr bwMode="auto">
          <a:xfrm>
            <a:off x="4943475" y="1916114"/>
            <a:ext cx="719138" cy="433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29815951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62CD2BDB-CA56-43C7-9535-7EA41A7CB790}"/>
              </a:ext>
            </a:extLst>
          </p:cNvPr>
          <p:cNvSpPr>
            <a:spLocks noGrp="1" noChangeArrowheads="1"/>
          </p:cNvSpPr>
          <p:nvPr>
            <p:ph type="title"/>
          </p:nvPr>
        </p:nvSpPr>
        <p:spPr>
          <a:xfrm>
            <a:off x="1981200" y="274639"/>
            <a:ext cx="8229600" cy="706437"/>
          </a:xfrm>
        </p:spPr>
        <p:txBody>
          <a:bodyPr/>
          <a:lstStyle/>
          <a:p>
            <a:r>
              <a:rPr lang="cs-CZ" altLang="cs-CZ" sz="3600" b="1"/>
              <a:t>Heart skeleton</a:t>
            </a:r>
          </a:p>
        </p:txBody>
      </p:sp>
      <p:pic>
        <p:nvPicPr>
          <p:cNvPr id="199685" name="Picture 5">
            <a:extLst>
              <a:ext uri="{FF2B5EF4-FFF2-40B4-BE49-F238E27FC236}">
                <a16:creationId xmlns:a16="http://schemas.microsoft.com/office/drawing/2014/main" id="{AC0752F9-F373-4975-BC31-F9C71D967E4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981075"/>
            <a:ext cx="5329238" cy="5111750"/>
          </a:xfrm>
          <a:prstGeom prst="rect">
            <a:avLst/>
          </a:prstGeom>
          <a:noFill/>
          <a:extLst>
            <a:ext uri="{909E8E84-426E-40DD-AFC4-6F175D3DCCD1}">
              <a14:hiddenFill xmlns:a14="http://schemas.microsoft.com/office/drawing/2010/main">
                <a:solidFill>
                  <a:srgbClr val="FFFFFF"/>
                </a:solidFill>
              </a14:hiddenFill>
            </a:ext>
          </a:extLst>
        </p:spPr>
      </p:pic>
      <p:sp>
        <p:nvSpPr>
          <p:cNvPr id="199686" name="Text Box 6">
            <a:extLst>
              <a:ext uri="{FF2B5EF4-FFF2-40B4-BE49-F238E27FC236}">
                <a16:creationId xmlns:a16="http://schemas.microsoft.com/office/drawing/2014/main" id="{9AA68493-EC6B-4C7C-8385-24298A220358}"/>
              </a:ext>
            </a:extLst>
          </p:cNvPr>
          <p:cNvSpPr txBox="1">
            <a:spLocks noChangeArrowheads="1"/>
          </p:cNvSpPr>
          <p:nvPr/>
        </p:nvSpPr>
        <p:spPr bwMode="auto">
          <a:xfrm>
            <a:off x="1755776" y="2205038"/>
            <a:ext cx="1673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b="1">
                <a:solidFill>
                  <a:schemeClr val="hlink"/>
                </a:solidFill>
              </a:rPr>
              <a:t>Trigonum </a:t>
            </a:r>
          </a:p>
          <a:p>
            <a:r>
              <a:rPr lang="cs-CZ" altLang="cs-CZ" b="1">
                <a:solidFill>
                  <a:schemeClr val="hlink"/>
                </a:solidFill>
              </a:rPr>
              <a:t>fibrosum sin</a:t>
            </a:r>
            <a:r>
              <a:rPr lang="cs-CZ" altLang="cs-CZ"/>
              <a:t>.</a:t>
            </a:r>
          </a:p>
        </p:txBody>
      </p:sp>
      <p:sp>
        <p:nvSpPr>
          <p:cNvPr id="199687" name="Text Box 7">
            <a:extLst>
              <a:ext uri="{FF2B5EF4-FFF2-40B4-BE49-F238E27FC236}">
                <a16:creationId xmlns:a16="http://schemas.microsoft.com/office/drawing/2014/main" id="{61C90EF0-7347-48E8-AAB4-151D8C949FEA}"/>
              </a:ext>
            </a:extLst>
          </p:cNvPr>
          <p:cNvSpPr txBox="1">
            <a:spLocks noChangeArrowheads="1"/>
          </p:cNvSpPr>
          <p:nvPr/>
        </p:nvSpPr>
        <p:spPr bwMode="auto">
          <a:xfrm>
            <a:off x="8616951" y="2205038"/>
            <a:ext cx="1800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b="1">
                <a:solidFill>
                  <a:schemeClr val="hlink"/>
                </a:solidFill>
              </a:rPr>
              <a:t>Trigonum</a:t>
            </a:r>
          </a:p>
          <a:p>
            <a:r>
              <a:rPr lang="cs-CZ" altLang="cs-CZ" b="1">
                <a:solidFill>
                  <a:schemeClr val="hlink"/>
                </a:solidFill>
              </a:rPr>
              <a:t> fibrosum dx.</a:t>
            </a:r>
          </a:p>
        </p:txBody>
      </p:sp>
      <p:sp>
        <p:nvSpPr>
          <p:cNvPr id="199689" name="Text Box 9">
            <a:extLst>
              <a:ext uri="{FF2B5EF4-FFF2-40B4-BE49-F238E27FC236}">
                <a16:creationId xmlns:a16="http://schemas.microsoft.com/office/drawing/2014/main" id="{773A5217-3E41-429D-B279-4F21426885E5}"/>
              </a:ext>
            </a:extLst>
          </p:cNvPr>
          <p:cNvSpPr txBox="1">
            <a:spLocks noChangeArrowheads="1"/>
          </p:cNvSpPr>
          <p:nvPr/>
        </p:nvSpPr>
        <p:spPr bwMode="auto">
          <a:xfrm>
            <a:off x="1755775" y="4019551"/>
            <a:ext cx="13311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chemeClr val="hlink"/>
                </a:solidFill>
              </a:rPr>
              <a:t>Anulus</a:t>
            </a:r>
          </a:p>
          <a:p>
            <a:r>
              <a:rPr lang="cs-CZ" altLang="cs-CZ" b="1">
                <a:solidFill>
                  <a:schemeClr val="hlink"/>
                </a:solidFill>
              </a:rPr>
              <a:t>fibrosus sin.</a:t>
            </a:r>
          </a:p>
        </p:txBody>
      </p:sp>
      <p:sp>
        <p:nvSpPr>
          <p:cNvPr id="199690" name="Text Box 10">
            <a:extLst>
              <a:ext uri="{FF2B5EF4-FFF2-40B4-BE49-F238E27FC236}">
                <a16:creationId xmlns:a16="http://schemas.microsoft.com/office/drawing/2014/main" id="{2EE16147-6025-41AC-811A-358D6146AC34}"/>
              </a:ext>
            </a:extLst>
          </p:cNvPr>
          <p:cNvSpPr txBox="1">
            <a:spLocks noChangeArrowheads="1"/>
          </p:cNvSpPr>
          <p:nvPr/>
        </p:nvSpPr>
        <p:spPr bwMode="auto">
          <a:xfrm>
            <a:off x="8740775" y="4019551"/>
            <a:ext cx="12895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chemeClr val="hlink"/>
                </a:solidFill>
              </a:rPr>
              <a:t>Anulus</a:t>
            </a:r>
          </a:p>
          <a:p>
            <a:r>
              <a:rPr lang="cs-CZ" altLang="cs-CZ" b="1">
                <a:solidFill>
                  <a:schemeClr val="hlink"/>
                </a:solidFill>
              </a:rPr>
              <a:t>fibrosus dx.</a:t>
            </a:r>
          </a:p>
        </p:txBody>
      </p:sp>
      <p:sp>
        <p:nvSpPr>
          <p:cNvPr id="199692" name="Text Box 12">
            <a:extLst>
              <a:ext uri="{FF2B5EF4-FFF2-40B4-BE49-F238E27FC236}">
                <a16:creationId xmlns:a16="http://schemas.microsoft.com/office/drawing/2014/main" id="{B7C1F524-AA08-4CD1-B424-153B4E5A47EE}"/>
              </a:ext>
            </a:extLst>
          </p:cNvPr>
          <p:cNvSpPr txBox="1">
            <a:spLocks noChangeArrowheads="1"/>
          </p:cNvSpPr>
          <p:nvPr/>
        </p:nvSpPr>
        <p:spPr bwMode="auto">
          <a:xfrm>
            <a:off x="3935414" y="6092826"/>
            <a:ext cx="44656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b="1">
                <a:solidFill>
                  <a:schemeClr val="hlink"/>
                </a:solidFill>
              </a:rPr>
              <a:t>Pars membranacea interventricularis</a:t>
            </a:r>
          </a:p>
        </p:txBody>
      </p:sp>
      <p:sp>
        <p:nvSpPr>
          <p:cNvPr id="199694" name="AutoShape 14">
            <a:extLst>
              <a:ext uri="{FF2B5EF4-FFF2-40B4-BE49-F238E27FC236}">
                <a16:creationId xmlns:a16="http://schemas.microsoft.com/office/drawing/2014/main" id="{C48806A4-4E5A-4474-9D9A-BABC012666CA}"/>
              </a:ext>
            </a:extLst>
          </p:cNvPr>
          <p:cNvSpPr>
            <a:spLocks noChangeArrowheads="1"/>
          </p:cNvSpPr>
          <p:nvPr/>
        </p:nvSpPr>
        <p:spPr bwMode="auto">
          <a:xfrm rot="7500753">
            <a:off x="4980782" y="2888457"/>
            <a:ext cx="503237" cy="863600"/>
          </a:xfrm>
          <a:prstGeom prst="triangle">
            <a:avLst>
              <a:gd name="adj" fmla="val 50000"/>
            </a:avLst>
          </a:prstGeom>
          <a:noFill/>
          <a:ln w="571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9695" name="AutoShape 15">
            <a:extLst>
              <a:ext uri="{FF2B5EF4-FFF2-40B4-BE49-F238E27FC236}">
                <a16:creationId xmlns:a16="http://schemas.microsoft.com/office/drawing/2014/main" id="{909AE314-EAF8-4E94-B84A-74D3E0A56E97}"/>
              </a:ext>
            </a:extLst>
          </p:cNvPr>
          <p:cNvSpPr>
            <a:spLocks noChangeArrowheads="1"/>
          </p:cNvSpPr>
          <p:nvPr/>
        </p:nvSpPr>
        <p:spPr bwMode="auto">
          <a:xfrm rot="9579399">
            <a:off x="5735639" y="3500439"/>
            <a:ext cx="592137" cy="720725"/>
          </a:xfrm>
          <a:prstGeom prst="triangle">
            <a:avLst>
              <a:gd name="adj" fmla="val 50000"/>
            </a:avLst>
          </a:prstGeom>
          <a:noFill/>
          <a:ln w="571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9697" name="Oval 17">
            <a:extLst>
              <a:ext uri="{FF2B5EF4-FFF2-40B4-BE49-F238E27FC236}">
                <a16:creationId xmlns:a16="http://schemas.microsoft.com/office/drawing/2014/main" id="{50797FD6-BEE8-431F-8400-C68C12555CF3}"/>
              </a:ext>
            </a:extLst>
          </p:cNvPr>
          <p:cNvSpPr>
            <a:spLocks noChangeArrowheads="1"/>
          </p:cNvSpPr>
          <p:nvPr/>
        </p:nvSpPr>
        <p:spPr bwMode="auto">
          <a:xfrm rot="1357191">
            <a:off x="4064001" y="3497263"/>
            <a:ext cx="1800225" cy="1250950"/>
          </a:xfrm>
          <a:prstGeom prst="ellipse">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9698" name="Oval 18">
            <a:extLst>
              <a:ext uri="{FF2B5EF4-FFF2-40B4-BE49-F238E27FC236}">
                <a16:creationId xmlns:a16="http://schemas.microsoft.com/office/drawing/2014/main" id="{EC271779-CC49-48B8-A9E5-B376151CB80B}"/>
              </a:ext>
            </a:extLst>
          </p:cNvPr>
          <p:cNvSpPr>
            <a:spLocks noChangeArrowheads="1"/>
          </p:cNvSpPr>
          <p:nvPr/>
        </p:nvSpPr>
        <p:spPr bwMode="auto">
          <a:xfrm rot="1082478">
            <a:off x="6267450" y="2994025"/>
            <a:ext cx="1428750" cy="1803400"/>
          </a:xfrm>
          <a:prstGeom prst="ellipse">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9699" name="Line 19">
            <a:extLst>
              <a:ext uri="{FF2B5EF4-FFF2-40B4-BE49-F238E27FC236}">
                <a16:creationId xmlns:a16="http://schemas.microsoft.com/office/drawing/2014/main" id="{F6ADF995-F892-437B-AC4A-875DFDBD3E96}"/>
              </a:ext>
            </a:extLst>
          </p:cNvPr>
          <p:cNvSpPr>
            <a:spLocks noChangeShapeType="1"/>
          </p:cNvSpPr>
          <p:nvPr/>
        </p:nvSpPr>
        <p:spPr bwMode="auto">
          <a:xfrm>
            <a:off x="3359150" y="2492376"/>
            <a:ext cx="144145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9700" name="Line 20">
            <a:extLst>
              <a:ext uri="{FF2B5EF4-FFF2-40B4-BE49-F238E27FC236}">
                <a16:creationId xmlns:a16="http://schemas.microsoft.com/office/drawing/2014/main" id="{AEB17DC4-0AF6-4E28-BECC-539A3301CF7F}"/>
              </a:ext>
            </a:extLst>
          </p:cNvPr>
          <p:cNvSpPr>
            <a:spLocks noChangeShapeType="1"/>
          </p:cNvSpPr>
          <p:nvPr/>
        </p:nvSpPr>
        <p:spPr bwMode="auto">
          <a:xfrm flipH="1">
            <a:off x="6167438" y="2492375"/>
            <a:ext cx="2520950" cy="865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9701" name="Line 21">
            <a:extLst>
              <a:ext uri="{FF2B5EF4-FFF2-40B4-BE49-F238E27FC236}">
                <a16:creationId xmlns:a16="http://schemas.microsoft.com/office/drawing/2014/main" id="{F888E319-E1F8-426F-8180-334047BADB39}"/>
              </a:ext>
            </a:extLst>
          </p:cNvPr>
          <p:cNvSpPr>
            <a:spLocks noChangeShapeType="1"/>
          </p:cNvSpPr>
          <p:nvPr/>
        </p:nvSpPr>
        <p:spPr bwMode="auto">
          <a:xfrm flipH="1" flipV="1">
            <a:off x="7680325" y="4076700"/>
            <a:ext cx="107950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9702" name="Line 22">
            <a:extLst>
              <a:ext uri="{FF2B5EF4-FFF2-40B4-BE49-F238E27FC236}">
                <a16:creationId xmlns:a16="http://schemas.microsoft.com/office/drawing/2014/main" id="{85BCB7AC-3C79-4C00-8D0A-9D5B7AB99B42}"/>
              </a:ext>
            </a:extLst>
          </p:cNvPr>
          <p:cNvSpPr>
            <a:spLocks noChangeShapeType="1"/>
          </p:cNvSpPr>
          <p:nvPr/>
        </p:nvSpPr>
        <p:spPr bwMode="auto">
          <a:xfrm flipV="1">
            <a:off x="3000375" y="4076701"/>
            <a:ext cx="107950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40747771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45C68747-CBA3-42B5-B59E-20EF3FE1E69B}"/>
              </a:ext>
            </a:extLst>
          </p:cNvPr>
          <p:cNvSpPr>
            <a:spLocks noGrp="1" noChangeArrowheads="1"/>
          </p:cNvSpPr>
          <p:nvPr>
            <p:ph type="title"/>
          </p:nvPr>
        </p:nvSpPr>
        <p:spPr/>
        <p:txBody>
          <a:bodyPr/>
          <a:lstStyle/>
          <a:p>
            <a:r>
              <a:rPr lang="cs-CZ" altLang="cs-CZ"/>
              <a:t>Endocardial valves</a:t>
            </a:r>
          </a:p>
        </p:txBody>
      </p:sp>
      <p:pic>
        <p:nvPicPr>
          <p:cNvPr id="201733" name="Picture 5">
            <a:extLst>
              <a:ext uri="{FF2B5EF4-FFF2-40B4-BE49-F238E27FC236}">
                <a16:creationId xmlns:a16="http://schemas.microsoft.com/office/drawing/2014/main" id="{AE9323DC-9D4E-4055-A26D-705ECFA98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2276476"/>
            <a:ext cx="6697663" cy="4581525"/>
          </a:xfrm>
          <a:prstGeom prst="rect">
            <a:avLst/>
          </a:prstGeom>
          <a:noFill/>
          <a:extLst>
            <a:ext uri="{909E8E84-426E-40DD-AFC4-6F175D3DCCD1}">
              <a14:hiddenFill xmlns:a14="http://schemas.microsoft.com/office/drawing/2010/main">
                <a:solidFill>
                  <a:srgbClr val="FFFFFF"/>
                </a:solidFill>
              </a14:hiddenFill>
            </a:ext>
          </a:extLst>
        </p:spPr>
      </p:pic>
      <p:sp>
        <p:nvSpPr>
          <p:cNvPr id="201735" name="Text Box 7">
            <a:extLst>
              <a:ext uri="{FF2B5EF4-FFF2-40B4-BE49-F238E27FC236}">
                <a16:creationId xmlns:a16="http://schemas.microsoft.com/office/drawing/2014/main" id="{A2B0FFB4-C835-4B75-94C4-855C3B7485AB}"/>
              </a:ext>
            </a:extLst>
          </p:cNvPr>
          <p:cNvSpPr txBox="1">
            <a:spLocks noChangeArrowheads="1"/>
          </p:cNvSpPr>
          <p:nvPr/>
        </p:nvSpPr>
        <p:spPr bwMode="auto">
          <a:xfrm>
            <a:off x="1774826" y="1401764"/>
            <a:ext cx="8893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000" b="1"/>
              <a:t>Plates of dense connective tissue (continuous with heart skeleton) </a:t>
            </a:r>
          </a:p>
          <a:p>
            <a:r>
              <a:rPr lang="cs-CZ" altLang="cs-CZ" sz="2000" b="1"/>
              <a:t>covered with endocardium.</a:t>
            </a:r>
          </a:p>
        </p:txBody>
      </p:sp>
    </p:spTree>
    <p:extLst>
      <p:ext uri="{BB962C8B-B14F-4D97-AF65-F5344CB8AC3E}">
        <p14:creationId xmlns:p14="http://schemas.microsoft.com/office/powerpoint/2010/main" val="1038278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8DC17C5E-270E-4E93-9FDF-F698637CE04B}"/>
              </a:ext>
            </a:extLst>
          </p:cNvPr>
          <p:cNvSpPr>
            <a:spLocks noGrp="1" noChangeArrowheads="1"/>
          </p:cNvSpPr>
          <p:nvPr>
            <p:ph type="title"/>
          </p:nvPr>
        </p:nvSpPr>
        <p:spPr>
          <a:xfrm>
            <a:off x="1524000" y="274639"/>
            <a:ext cx="5219700" cy="1138237"/>
          </a:xfrm>
        </p:spPr>
        <p:txBody>
          <a:bodyPr/>
          <a:lstStyle/>
          <a:p>
            <a:r>
              <a:rPr lang="cs-CZ" altLang="cs-CZ" b="1"/>
              <a:t>Epicardium</a:t>
            </a:r>
          </a:p>
        </p:txBody>
      </p:sp>
      <p:pic>
        <p:nvPicPr>
          <p:cNvPr id="202757" name="Picture 5">
            <a:extLst>
              <a:ext uri="{FF2B5EF4-FFF2-40B4-BE49-F238E27FC236}">
                <a16:creationId xmlns:a16="http://schemas.microsoft.com/office/drawing/2014/main" id="{FBBE06B9-D418-47B1-8C7D-7870FD915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538414"/>
            <a:ext cx="5516563" cy="4319587"/>
          </a:xfrm>
          <a:prstGeom prst="rect">
            <a:avLst/>
          </a:prstGeom>
          <a:noFill/>
          <a:extLst>
            <a:ext uri="{909E8E84-426E-40DD-AFC4-6F175D3DCCD1}">
              <a14:hiddenFill xmlns:a14="http://schemas.microsoft.com/office/drawing/2010/main">
                <a:solidFill>
                  <a:srgbClr val="FFFFFF"/>
                </a:solidFill>
              </a14:hiddenFill>
            </a:ext>
          </a:extLst>
        </p:spPr>
      </p:pic>
      <p:pic>
        <p:nvPicPr>
          <p:cNvPr id="202759" name="Picture 7">
            <a:extLst>
              <a:ext uri="{FF2B5EF4-FFF2-40B4-BE49-F238E27FC236}">
                <a16:creationId xmlns:a16="http://schemas.microsoft.com/office/drawing/2014/main" id="{A7BFA086-A09B-471B-98D6-D9C847106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26" y="0"/>
            <a:ext cx="3635375" cy="2884488"/>
          </a:xfrm>
          <a:prstGeom prst="rect">
            <a:avLst/>
          </a:prstGeom>
          <a:noFill/>
          <a:extLst>
            <a:ext uri="{909E8E84-426E-40DD-AFC4-6F175D3DCCD1}">
              <a14:hiddenFill xmlns:a14="http://schemas.microsoft.com/office/drawing/2010/main">
                <a:solidFill>
                  <a:srgbClr val="FFFFFF"/>
                </a:solidFill>
              </a14:hiddenFill>
            </a:ext>
          </a:extLst>
        </p:spPr>
      </p:pic>
      <p:sp>
        <p:nvSpPr>
          <p:cNvPr id="202760" name="Text Box 8">
            <a:extLst>
              <a:ext uri="{FF2B5EF4-FFF2-40B4-BE49-F238E27FC236}">
                <a16:creationId xmlns:a16="http://schemas.microsoft.com/office/drawing/2014/main" id="{87869E17-B7DF-475C-839D-939CBBA33F35}"/>
              </a:ext>
            </a:extLst>
          </p:cNvPr>
          <p:cNvSpPr txBox="1">
            <a:spLocks noChangeArrowheads="1"/>
          </p:cNvSpPr>
          <p:nvPr/>
        </p:nvSpPr>
        <p:spPr bwMode="auto">
          <a:xfrm>
            <a:off x="1847850" y="1412875"/>
            <a:ext cx="429277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Mesothelium lines pericardial space</a:t>
            </a:r>
            <a:r>
              <a:rPr lang="cs-CZ" altLang="cs-CZ"/>
              <a:t> </a:t>
            </a:r>
          </a:p>
          <a:p>
            <a:r>
              <a:rPr lang="cs-CZ" altLang="cs-CZ"/>
              <a:t>and so it covers outer surface of epicardium</a:t>
            </a:r>
          </a:p>
          <a:p>
            <a:r>
              <a:rPr lang="cs-CZ" altLang="cs-CZ"/>
              <a:t>and inner surface of pericardiu</a:t>
            </a:r>
          </a:p>
        </p:txBody>
      </p:sp>
      <p:sp>
        <p:nvSpPr>
          <p:cNvPr id="202761" name="Text Box 9">
            <a:extLst>
              <a:ext uri="{FF2B5EF4-FFF2-40B4-BE49-F238E27FC236}">
                <a16:creationId xmlns:a16="http://schemas.microsoft.com/office/drawing/2014/main" id="{ABCEB57A-0B24-42E3-AA82-378467A53734}"/>
              </a:ext>
            </a:extLst>
          </p:cNvPr>
          <p:cNvSpPr txBox="1">
            <a:spLocks noChangeArrowheads="1"/>
          </p:cNvSpPr>
          <p:nvPr/>
        </p:nvSpPr>
        <p:spPr bwMode="auto">
          <a:xfrm>
            <a:off x="7804151" y="3084513"/>
            <a:ext cx="1470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mesothelium</a:t>
            </a:r>
          </a:p>
        </p:txBody>
      </p:sp>
      <p:sp>
        <p:nvSpPr>
          <p:cNvPr id="202762" name="Line 10">
            <a:extLst>
              <a:ext uri="{FF2B5EF4-FFF2-40B4-BE49-F238E27FC236}">
                <a16:creationId xmlns:a16="http://schemas.microsoft.com/office/drawing/2014/main" id="{46A8C83B-EB44-4EDE-A842-492524E4DCAD}"/>
              </a:ext>
            </a:extLst>
          </p:cNvPr>
          <p:cNvSpPr>
            <a:spLocks noChangeShapeType="1"/>
          </p:cNvSpPr>
          <p:nvPr/>
        </p:nvSpPr>
        <p:spPr bwMode="auto">
          <a:xfrm flipH="1" flipV="1">
            <a:off x="6959601" y="3213100"/>
            <a:ext cx="792163"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02763" name="Text Box 11">
            <a:extLst>
              <a:ext uri="{FF2B5EF4-FFF2-40B4-BE49-F238E27FC236}">
                <a16:creationId xmlns:a16="http://schemas.microsoft.com/office/drawing/2014/main" id="{1C4F6F00-1944-47C4-9326-77F79F9CE0AF}"/>
              </a:ext>
            </a:extLst>
          </p:cNvPr>
          <p:cNvSpPr txBox="1">
            <a:spLocks noChangeArrowheads="1"/>
          </p:cNvSpPr>
          <p:nvPr/>
        </p:nvSpPr>
        <p:spPr bwMode="auto">
          <a:xfrm>
            <a:off x="7875588" y="3660775"/>
            <a:ext cx="18059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connective tissue</a:t>
            </a:r>
          </a:p>
        </p:txBody>
      </p:sp>
      <p:sp>
        <p:nvSpPr>
          <p:cNvPr id="202764" name="Line 12">
            <a:extLst>
              <a:ext uri="{FF2B5EF4-FFF2-40B4-BE49-F238E27FC236}">
                <a16:creationId xmlns:a16="http://schemas.microsoft.com/office/drawing/2014/main" id="{7A48B388-2D3F-49D9-8F37-EA73B14B1165}"/>
              </a:ext>
            </a:extLst>
          </p:cNvPr>
          <p:cNvSpPr>
            <a:spLocks noChangeShapeType="1"/>
          </p:cNvSpPr>
          <p:nvPr/>
        </p:nvSpPr>
        <p:spPr bwMode="auto">
          <a:xfrm flipH="1" flipV="1">
            <a:off x="6527801" y="3573464"/>
            <a:ext cx="1223963"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02765" name="Text Box 13">
            <a:extLst>
              <a:ext uri="{FF2B5EF4-FFF2-40B4-BE49-F238E27FC236}">
                <a16:creationId xmlns:a16="http://schemas.microsoft.com/office/drawing/2014/main" id="{2F4E66CE-0192-47C9-9784-FBC347F1E9F0}"/>
              </a:ext>
            </a:extLst>
          </p:cNvPr>
          <p:cNvSpPr txBox="1">
            <a:spLocks noChangeArrowheads="1"/>
          </p:cNvSpPr>
          <p:nvPr/>
        </p:nvSpPr>
        <p:spPr bwMode="auto">
          <a:xfrm>
            <a:off x="7659688" y="4235450"/>
            <a:ext cx="17680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subepicardial c.t.</a:t>
            </a:r>
          </a:p>
        </p:txBody>
      </p:sp>
      <p:sp>
        <p:nvSpPr>
          <p:cNvPr id="202766" name="Line 14">
            <a:extLst>
              <a:ext uri="{FF2B5EF4-FFF2-40B4-BE49-F238E27FC236}">
                <a16:creationId xmlns:a16="http://schemas.microsoft.com/office/drawing/2014/main" id="{AA5100DB-0E7F-4018-8058-F7078C890B07}"/>
              </a:ext>
            </a:extLst>
          </p:cNvPr>
          <p:cNvSpPr>
            <a:spLocks noChangeShapeType="1"/>
          </p:cNvSpPr>
          <p:nvPr/>
        </p:nvSpPr>
        <p:spPr bwMode="auto">
          <a:xfrm flipH="1" flipV="1">
            <a:off x="3648076" y="3644901"/>
            <a:ext cx="3960813"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02767" name="Text Box 15">
            <a:extLst>
              <a:ext uri="{FF2B5EF4-FFF2-40B4-BE49-F238E27FC236}">
                <a16:creationId xmlns:a16="http://schemas.microsoft.com/office/drawing/2014/main" id="{04647245-32F7-4585-82EC-B76F9F8F43F5}"/>
              </a:ext>
            </a:extLst>
          </p:cNvPr>
          <p:cNvSpPr txBox="1">
            <a:spLocks noChangeArrowheads="1"/>
          </p:cNvSpPr>
          <p:nvPr/>
        </p:nvSpPr>
        <p:spPr bwMode="auto">
          <a:xfrm>
            <a:off x="7804150" y="5027613"/>
            <a:ext cx="13524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myocardium</a:t>
            </a:r>
          </a:p>
        </p:txBody>
      </p:sp>
      <p:sp>
        <p:nvSpPr>
          <p:cNvPr id="202768" name="Line 16">
            <a:extLst>
              <a:ext uri="{FF2B5EF4-FFF2-40B4-BE49-F238E27FC236}">
                <a16:creationId xmlns:a16="http://schemas.microsoft.com/office/drawing/2014/main" id="{128D636A-07BA-4DB1-BD48-B98DB3D09DB2}"/>
              </a:ext>
            </a:extLst>
          </p:cNvPr>
          <p:cNvSpPr>
            <a:spLocks noChangeShapeType="1"/>
          </p:cNvSpPr>
          <p:nvPr/>
        </p:nvSpPr>
        <p:spPr bwMode="auto">
          <a:xfrm flipH="1" flipV="1">
            <a:off x="5375275" y="4508501"/>
            <a:ext cx="2376488"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02769" name="Text Box 17">
            <a:extLst>
              <a:ext uri="{FF2B5EF4-FFF2-40B4-BE49-F238E27FC236}">
                <a16:creationId xmlns:a16="http://schemas.microsoft.com/office/drawing/2014/main" id="{1A9741D7-21CC-434D-B885-3A9312B23665}"/>
              </a:ext>
            </a:extLst>
          </p:cNvPr>
          <p:cNvSpPr txBox="1">
            <a:spLocks noChangeArrowheads="1"/>
          </p:cNvSpPr>
          <p:nvPr/>
        </p:nvSpPr>
        <p:spPr bwMode="auto">
          <a:xfrm rot="-712509">
            <a:off x="7809020" y="1411566"/>
            <a:ext cx="17571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Pericardial space</a:t>
            </a:r>
          </a:p>
        </p:txBody>
      </p:sp>
    </p:spTree>
    <p:extLst>
      <p:ext uri="{BB962C8B-B14F-4D97-AF65-F5344CB8AC3E}">
        <p14:creationId xmlns:p14="http://schemas.microsoft.com/office/powerpoint/2010/main" val="34676204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9" name="WordArt 5">
            <a:extLst>
              <a:ext uri="{FF2B5EF4-FFF2-40B4-BE49-F238E27FC236}">
                <a16:creationId xmlns:a16="http://schemas.microsoft.com/office/drawing/2014/main" id="{FE29BC11-5CB5-48FC-823B-AAC7F2AE7889}"/>
              </a:ext>
            </a:extLst>
          </p:cNvPr>
          <p:cNvSpPr>
            <a:spLocks noChangeArrowheads="1" noChangeShapeType="1" noTextEdit="1"/>
          </p:cNvSpPr>
          <p:nvPr/>
        </p:nvSpPr>
        <p:spPr bwMode="auto">
          <a:xfrm>
            <a:off x="2782889" y="4365626"/>
            <a:ext cx="6626225" cy="1800225"/>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en-US" sz="3600" b="1" kern="10">
                <a:ln w="9525">
                  <a:solidFill>
                    <a:srgbClr val="000000"/>
                  </a:solidFill>
                  <a:round/>
                  <a:headEnd/>
                  <a:tailEnd/>
                </a:ln>
                <a:solidFill>
                  <a:srgbClr val="000000"/>
                </a:solidFill>
                <a:latin typeface="Bradley Hand ITC" panose="03070402050302030203" pitchFamily="66" charset="0"/>
              </a:rPr>
              <a:t>hearty thanks for your attention</a:t>
            </a:r>
            <a:endParaRPr lang="cs-CZ" sz="3600" b="1" kern="10">
              <a:ln w="9525">
                <a:solidFill>
                  <a:srgbClr val="000000"/>
                </a:solidFill>
                <a:round/>
                <a:headEnd/>
                <a:tailEnd/>
              </a:ln>
              <a:solidFill>
                <a:srgbClr val="000000"/>
              </a:solidFill>
              <a:latin typeface="Bradley Hand ITC" panose="03070402050302030203" pitchFamily="66" charset="0"/>
            </a:endParaRPr>
          </a:p>
        </p:txBody>
      </p:sp>
      <p:sp>
        <p:nvSpPr>
          <p:cNvPr id="205834" name="Rectangle 10">
            <a:extLst>
              <a:ext uri="{FF2B5EF4-FFF2-40B4-BE49-F238E27FC236}">
                <a16:creationId xmlns:a16="http://schemas.microsoft.com/office/drawing/2014/main" id="{473DB512-6849-4F50-A20C-66E3D56DE51F}"/>
              </a:ext>
            </a:extLst>
          </p:cNvPr>
          <p:cNvSpPr>
            <a:spLocks noChangeArrowheads="1"/>
          </p:cNvSpPr>
          <p:nvPr/>
        </p:nvSpPr>
        <p:spPr bwMode="auto">
          <a:xfrm>
            <a:off x="1524001" y="1029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pic>
        <p:nvPicPr>
          <p:cNvPr id="205833" name="Picture 9">
            <a:extLst>
              <a:ext uri="{FF2B5EF4-FFF2-40B4-BE49-F238E27FC236}">
                <a16:creationId xmlns:a16="http://schemas.microsoft.com/office/drawing/2014/main" id="{EE2902EF-B1FF-4DDF-95BD-4A9858310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0"/>
            <a:ext cx="6335712" cy="4508500"/>
          </a:xfrm>
          <a:prstGeom prst="rect">
            <a:avLst/>
          </a:prstGeom>
          <a:noFill/>
          <a:extLst>
            <a:ext uri="{909E8E84-426E-40DD-AFC4-6F175D3DCCD1}">
              <a14:hiddenFill xmlns:a14="http://schemas.microsoft.com/office/drawing/2010/main">
                <a:solidFill>
                  <a:srgbClr val="FFFFFF"/>
                </a:solidFill>
              </a14:hiddenFill>
            </a:ext>
          </a:extLst>
        </p:spPr>
      </p:pic>
      <p:sp>
        <p:nvSpPr>
          <p:cNvPr id="205835" name="AutoShape 11">
            <a:extLst>
              <a:ext uri="{FF2B5EF4-FFF2-40B4-BE49-F238E27FC236}">
                <a16:creationId xmlns:a16="http://schemas.microsoft.com/office/drawing/2014/main" id="{1760A42D-CB2C-4076-A4BD-3424011138C4}"/>
              </a:ext>
            </a:extLst>
          </p:cNvPr>
          <p:cNvSpPr>
            <a:spLocks noChangeArrowheads="1"/>
          </p:cNvSpPr>
          <p:nvPr/>
        </p:nvSpPr>
        <p:spPr bwMode="auto">
          <a:xfrm rot="1016715">
            <a:off x="2279651" y="4508500"/>
            <a:ext cx="2098675" cy="1760538"/>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1017751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E78D970-3DFA-4B28-B4E1-7F5596E98406}"/>
              </a:ext>
            </a:extLst>
          </p:cNvPr>
          <p:cNvSpPr>
            <a:spLocks noGrp="1" noChangeArrowheads="1"/>
          </p:cNvSpPr>
          <p:nvPr>
            <p:ph type="title"/>
          </p:nvPr>
        </p:nvSpPr>
        <p:spPr/>
        <p:txBody>
          <a:bodyPr/>
          <a:lstStyle/>
          <a:p>
            <a:r>
              <a:rPr lang="cs-CZ" altLang="cs-CZ" dirty="0" err="1"/>
              <a:t>Muscular</a:t>
            </a:r>
            <a:r>
              <a:rPr lang="cs-CZ" altLang="cs-CZ" dirty="0"/>
              <a:t> </a:t>
            </a:r>
            <a:r>
              <a:rPr lang="cs-CZ" altLang="cs-CZ" dirty="0" err="1"/>
              <a:t>artery</a:t>
            </a:r>
            <a:endParaRPr lang="cs-CZ" altLang="cs-CZ" dirty="0"/>
          </a:p>
        </p:txBody>
      </p:sp>
      <p:sp>
        <p:nvSpPr>
          <p:cNvPr id="95235" name="Rectangle 3">
            <a:extLst>
              <a:ext uri="{FF2B5EF4-FFF2-40B4-BE49-F238E27FC236}">
                <a16:creationId xmlns:a16="http://schemas.microsoft.com/office/drawing/2014/main" id="{14501D3D-7836-4AA2-A98D-30D434DDA866}"/>
              </a:ext>
            </a:extLst>
          </p:cNvPr>
          <p:cNvSpPr>
            <a:spLocks noGrp="1" noChangeArrowheads="1"/>
          </p:cNvSpPr>
          <p:nvPr>
            <p:ph type="body" idx="1"/>
          </p:nvPr>
        </p:nvSpPr>
        <p:spPr/>
        <p:txBody>
          <a:bodyPr/>
          <a:lstStyle/>
          <a:p>
            <a:pPr marL="0" indent="0">
              <a:buNone/>
            </a:pPr>
            <a:r>
              <a:rPr lang="cs-CZ" altLang="cs-CZ" dirty="0"/>
              <a:t> </a:t>
            </a:r>
          </a:p>
        </p:txBody>
      </p:sp>
      <p:pic>
        <p:nvPicPr>
          <p:cNvPr id="95237" name="Picture 5">
            <a:extLst>
              <a:ext uri="{FF2B5EF4-FFF2-40B4-BE49-F238E27FC236}">
                <a16:creationId xmlns:a16="http://schemas.microsoft.com/office/drawing/2014/main" id="{11DA2A66-181C-4545-92FC-C70E99FAC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2636838"/>
            <a:ext cx="5715000"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80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AE55A6A-39B1-42F7-81BA-3A7AE5944A62}"/>
              </a:ext>
            </a:extLst>
          </p:cNvPr>
          <p:cNvSpPr>
            <a:spLocks noGrp="1" noChangeArrowheads="1"/>
          </p:cNvSpPr>
          <p:nvPr>
            <p:ph type="title"/>
          </p:nvPr>
        </p:nvSpPr>
        <p:spPr/>
        <p:txBody>
          <a:bodyPr/>
          <a:lstStyle/>
          <a:p>
            <a:r>
              <a:rPr lang="cs-CZ" altLang="cs-CZ"/>
              <a:t>Hemoglobin</a:t>
            </a:r>
          </a:p>
        </p:txBody>
      </p:sp>
      <p:sp>
        <p:nvSpPr>
          <p:cNvPr id="71683" name="Rectangle 3">
            <a:extLst>
              <a:ext uri="{FF2B5EF4-FFF2-40B4-BE49-F238E27FC236}">
                <a16:creationId xmlns:a16="http://schemas.microsoft.com/office/drawing/2014/main" id="{9C6DF429-AB69-4B96-A185-CD863E22AB8B}"/>
              </a:ext>
            </a:extLst>
          </p:cNvPr>
          <p:cNvSpPr>
            <a:spLocks noGrp="1" noChangeArrowheads="1"/>
          </p:cNvSpPr>
          <p:nvPr>
            <p:ph type="body" sz="half" idx="1"/>
          </p:nvPr>
        </p:nvSpPr>
        <p:spPr>
          <a:xfrm>
            <a:off x="1524000" y="1600200"/>
            <a:ext cx="4495800" cy="5257800"/>
          </a:xfrm>
        </p:spPr>
        <p:txBody>
          <a:bodyPr/>
          <a:lstStyle/>
          <a:p>
            <a:r>
              <a:rPr lang="cs-CZ" altLang="cs-CZ" dirty="0"/>
              <a:t>a </a:t>
            </a:r>
            <a:r>
              <a:rPr lang="cs-CZ" altLang="cs-CZ" dirty="0" err="1"/>
              <a:t>conjugated</a:t>
            </a:r>
            <a:r>
              <a:rPr lang="cs-CZ" altLang="cs-CZ" dirty="0"/>
              <a:t> protein:          </a:t>
            </a:r>
            <a:r>
              <a:rPr lang="cs-CZ" altLang="cs-CZ" sz="2400" dirty="0">
                <a:solidFill>
                  <a:schemeClr val="tx2"/>
                </a:solidFill>
              </a:rPr>
              <a:t>4 polypeptide </a:t>
            </a:r>
            <a:r>
              <a:rPr lang="cs-CZ" altLang="cs-CZ" sz="2400" dirty="0" err="1">
                <a:solidFill>
                  <a:schemeClr val="tx2"/>
                </a:solidFill>
              </a:rPr>
              <a:t>chains</a:t>
            </a:r>
            <a:r>
              <a:rPr lang="cs-CZ" altLang="cs-CZ" sz="2400" dirty="0">
                <a:solidFill>
                  <a:schemeClr val="tx2"/>
                </a:solidFill>
              </a:rPr>
              <a:t> + heme </a:t>
            </a:r>
            <a:r>
              <a:rPr lang="cs-CZ" altLang="cs-CZ" sz="2400" dirty="0" err="1">
                <a:solidFill>
                  <a:schemeClr val="tx2"/>
                </a:solidFill>
              </a:rPr>
              <a:t>groups</a:t>
            </a:r>
            <a:r>
              <a:rPr lang="cs-CZ" altLang="cs-CZ" sz="2400" dirty="0">
                <a:solidFill>
                  <a:schemeClr val="tx2"/>
                </a:solidFill>
              </a:rPr>
              <a:t> = </a:t>
            </a:r>
            <a:r>
              <a:rPr lang="cs-CZ" altLang="cs-CZ" sz="2400" dirty="0" err="1">
                <a:solidFill>
                  <a:schemeClr val="tx2"/>
                </a:solidFill>
              </a:rPr>
              <a:t>protoporphyrin</a:t>
            </a:r>
            <a:r>
              <a:rPr lang="cs-CZ" altLang="cs-CZ" sz="2400" dirty="0">
                <a:solidFill>
                  <a:schemeClr val="tx2"/>
                </a:solidFill>
              </a:rPr>
              <a:t> ring </a:t>
            </a:r>
            <a:r>
              <a:rPr lang="cs-CZ" altLang="cs-CZ" sz="2400" dirty="0" err="1">
                <a:solidFill>
                  <a:schemeClr val="tx2"/>
                </a:solidFill>
              </a:rPr>
              <a:t>with</a:t>
            </a:r>
            <a:r>
              <a:rPr lang="cs-CZ" altLang="cs-CZ" sz="2400" dirty="0">
                <a:solidFill>
                  <a:schemeClr val="tx2"/>
                </a:solidFill>
              </a:rPr>
              <a:t> </a:t>
            </a:r>
            <a:r>
              <a:rPr lang="cs-CZ" altLang="cs-CZ" sz="2400" dirty="0" err="1">
                <a:solidFill>
                  <a:schemeClr val="tx2"/>
                </a:solidFill>
              </a:rPr>
              <a:t>ferrous</a:t>
            </a:r>
            <a:r>
              <a:rPr lang="cs-CZ" altLang="cs-CZ" sz="2400" dirty="0">
                <a:solidFill>
                  <a:schemeClr val="tx2"/>
                </a:solidFill>
              </a:rPr>
              <a:t> iron (Fe</a:t>
            </a:r>
            <a:r>
              <a:rPr lang="cs-CZ" altLang="cs-CZ" sz="2400" baseline="30000" dirty="0">
                <a:solidFill>
                  <a:schemeClr val="tx2"/>
                </a:solidFill>
              </a:rPr>
              <a:t>2+ </a:t>
            </a:r>
            <a:r>
              <a:rPr lang="cs-CZ" altLang="cs-CZ" sz="2400" dirty="0">
                <a:solidFill>
                  <a:schemeClr val="tx2"/>
                </a:solidFill>
              </a:rPr>
              <a:t>)</a:t>
            </a:r>
            <a:endParaRPr lang="cs-CZ" altLang="cs-CZ" sz="2400" baseline="30000" dirty="0">
              <a:solidFill>
                <a:schemeClr val="tx2"/>
              </a:solidFill>
            </a:endParaRPr>
          </a:p>
          <a:p>
            <a:r>
              <a:rPr lang="cs-CZ" altLang="cs-CZ" dirty="0" err="1"/>
              <a:t>Hb</a:t>
            </a:r>
            <a:r>
              <a:rPr lang="cs-CZ" altLang="cs-CZ" dirty="0"/>
              <a:t> F (</a:t>
            </a:r>
            <a:r>
              <a:rPr lang="cs-CZ" altLang="cs-CZ" dirty="0" err="1"/>
              <a:t>fetal</a:t>
            </a:r>
            <a:r>
              <a:rPr lang="cs-CZ" altLang="cs-CZ" dirty="0"/>
              <a:t>) </a:t>
            </a:r>
          </a:p>
          <a:p>
            <a:r>
              <a:rPr lang="cs-CZ" altLang="cs-CZ" dirty="0" err="1"/>
              <a:t>Hb</a:t>
            </a:r>
            <a:r>
              <a:rPr lang="cs-CZ" altLang="cs-CZ" dirty="0"/>
              <a:t> A (</a:t>
            </a:r>
            <a:r>
              <a:rPr lang="cs-CZ" altLang="cs-CZ" dirty="0" err="1"/>
              <a:t>adult</a:t>
            </a:r>
            <a:r>
              <a:rPr lang="cs-CZ" altLang="cs-CZ" dirty="0"/>
              <a:t>)</a:t>
            </a:r>
          </a:p>
          <a:p>
            <a:r>
              <a:rPr lang="cs-CZ" altLang="cs-CZ" dirty="0" err="1"/>
              <a:t>normochromatic</a:t>
            </a:r>
            <a:r>
              <a:rPr lang="cs-CZ" altLang="cs-CZ" dirty="0"/>
              <a:t> </a:t>
            </a:r>
            <a:r>
              <a:rPr lang="cs-CZ" altLang="cs-CZ" dirty="0" err="1"/>
              <a:t>ery</a:t>
            </a:r>
            <a:r>
              <a:rPr lang="cs-CZ" altLang="cs-CZ" dirty="0"/>
              <a:t>: 32</a:t>
            </a:r>
            <a:r>
              <a:rPr lang="en-US" altLang="cs-CZ" dirty="0"/>
              <a:t>±</a:t>
            </a:r>
            <a:r>
              <a:rPr lang="cs-CZ" altLang="cs-CZ" dirty="0"/>
              <a:t>2 </a:t>
            </a:r>
            <a:r>
              <a:rPr lang="cs-CZ" altLang="cs-CZ" dirty="0" err="1"/>
              <a:t>picogramms</a:t>
            </a:r>
            <a:r>
              <a:rPr lang="cs-CZ" altLang="cs-CZ" dirty="0"/>
              <a:t> (</a:t>
            </a:r>
            <a:r>
              <a:rPr lang="cs-CZ" altLang="cs-CZ" sz="2400" i="1" dirty="0"/>
              <a:t>hyper-, </a:t>
            </a:r>
            <a:r>
              <a:rPr lang="cs-CZ" altLang="cs-CZ" sz="2400" i="1" dirty="0" err="1"/>
              <a:t>hypo</a:t>
            </a:r>
            <a:r>
              <a:rPr lang="cs-CZ" altLang="cs-CZ" sz="2400" i="1" dirty="0"/>
              <a:t>-</a:t>
            </a:r>
            <a:r>
              <a:rPr lang="cs-CZ" altLang="cs-CZ" dirty="0"/>
              <a:t>)</a:t>
            </a:r>
          </a:p>
          <a:p>
            <a:endParaRPr lang="cs-CZ" altLang="cs-CZ" dirty="0"/>
          </a:p>
        </p:txBody>
      </p:sp>
      <p:pic>
        <p:nvPicPr>
          <p:cNvPr id="71684" name="Picture 4" descr="hemoglobin">
            <a:extLst>
              <a:ext uri="{FF2B5EF4-FFF2-40B4-BE49-F238E27FC236}">
                <a16:creationId xmlns:a16="http://schemas.microsoft.com/office/drawing/2014/main" id="{CF46FAB1-7A4E-4330-B2AF-6D0AB67A31E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0" y="1773238"/>
            <a:ext cx="4495800" cy="4248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12665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Stavba srdce a cév - 7 Aorta">
            <a:extLst>
              <a:ext uri="{FF2B5EF4-FFF2-40B4-BE49-F238E27FC236}">
                <a16:creationId xmlns:a16="http://schemas.microsoft.com/office/drawing/2014/main" id="{4CD63CB7-5EDC-49AB-90E9-D2CE708133AF}"/>
              </a:ext>
            </a:extLst>
          </p:cNvPr>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043114" y="38100"/>
            <a:ext cx="8105775" cy="6781800"/>
          </a:xfrm>
          <a:prstGeom prst="rect">
            <a:avLst/>
          </a:prstGeom>
          <a:noFill/>
          <a:extLst>
            <a:ext uri="{909E8E84-426E-40DD-AFC4-6F175D3DCCD1}">
              <a14:hiddenFill xmlns:a14="http://schemas.microsoft.com/office/drawing/2010/main">
                <a:solidFill>
                  <a:srgbClr val="FFFFFF"/>
                </a:solidFill>
              </a14:hiddenFill>
            </a:ext>
          </a:extLst>
        </p:spPr>
      </p:pic>
      <p:sp>
        <p:nvSpPr>
          <p:cNvPr id="77829" name="Text Box 5">
            <a:extLst>
              <a:ext uri="{FF2B5EF4-FFF2-40B4-BE49-F238E27FC236}">
                <a16:creationId xmlns:a16="http://schemas.microsoft.com/office/drawing/2014/main" id="{B7DD07B4-275F-4721-A84E-26A6A6A317E7}"/>
              </a:ext>
            </a:extLst>
          </p:cNvPr>
          <p:cNvSpPr txBox="1">
            <a:spLocks noChangeArrowheads="1"/>
          </p:cNvSpPr>
          <p:nvPr/>
        </p:nvSpPr>
        <p:spPr bwMode="auto">
          <a:xfrm>
            <a:off x="3700464" y="2794001"/>
            <a:ext cx="901401"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t>Aorta</a:t>
            </a:r>
          </a:p>
        </p:txBody>
      </p:sp>
    </p:spTree>
    <p:extLst>
      <p:ext uri="{BB962C8B-B14F-4D97-AF65-F5344CB8AC3E}">
        <p14:creationId xmlns:p14="http://schemas.microsoft.com/office/powerpoint/2010/main" val="35104630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Stavba srdce a cév - 11 Vena">
            <a:extLst>
              <a:ext uri="{FF2B5EF4-FFF2-40B4-BE49-F238E27FC236}">
                <a16:creationId xmlns:a16="http://schemas.microsoft.com/office/drawing/2014/main" id="{42E731ED-1A8A-40F2-B25F-96D7CF5DA882}"/>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877" name="Text Box 5">
            <a:extLst>
              <a:ext uri="{FF2B5EF4-FFF2-40B4-BE49-F238E27FC236}">
                <a16:creationId xmlns:a16="http://schemas.microsoft.com/office/drawing/2014/main" id="{B60BD4DC-2A03-44FD-9129-4FB66287F84D}"/>
              </a:ext>
            </a:extLst>
          </p:cNvPr>
          <p:cNvSpPr txBox="1">
            <a:spLocks noChangeArrowheads="1"/>
          </p:cNvSpPr>
          <p:nvPr/>
        </p:nvSpPr>
        <p:spPr bwMode="auto">
          <a:xfrm>
            <a:off x="6075364" y="106363"/>
            <a:ext cx="3267689" cy="400110"/>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b="1"/>
              <a:t>Vein from lower part of body</a:t>
            </a:r>
          </a:p>
        </p:txBody>
      </p:sp>
      <p:sp>
        <p:nvSpPr>
          <p:cNvPr id="79878" name="Line 6">
            <a:extLst>
              <a:ext uri="{FF2B5EF4-FFF2-40B4-BE49-F238E27FC236}">
                <a16:creationId xmlns:a16="http://schemas.microsoft.com/office/drawing/2014/main" id="{5FC21E31-3853-4AD8-A33D-CBADEBBB67F9}"/>
              </a:ext>
            </a:extLst>
          </p:cNvPr>
          <p:cNvSpPr>
            <a:spLocks noChangeShapeType="1"/>
          </p:cNvSpPr>
          <p:nvPr/>
        </p:nvSpPr>
        <p:spPr bwMode="auto">
          <a:xfrm>
            <a:off x="1524000" y="3573463"/>
            <a:ext cx="3492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9879" name="AutoShape 7">
            <a:extLst>
              <a:ext uri="{FF2B5EF4-FFF2-40B4-BE49-F238E27FC236}">
                <a16:creationId xmlns:a16="http://schemas.microsoft.com/office/drawing/2014/main" id="{92D59584-8D24-43A1-BD95-9EE20E613941}"/>
              </a:ext>
            </a:extLst>
          </p:cNvPr>
          <p:cNvSpPr>
            <a:spLocks noChangeArrowheads="1"/>
          </p:cNvSpPr>
          <p:nvPr/>
        </p:nvSpPr>
        <p:spPr bwMode="auto">
          <a:xfrm>
            <a:off x="3503613" y="3141663"/>
            <a:ext cx="144462" cy="431800"/>
          </a:xfrm>
          <a:prstGeom prst="downArrow">
            <a:avLst>
              <a:gd name="adj1" fmla="val 50000"/>
              <a:gd name="adj2" fmla="val 74726"/>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9880" name="AutoShape 8">
            <a:extLst>
              <a:ext uri="{FF2B5EF4-FFF2-40B4-BE49-F238E27FC236}">
                <a16:creationId xmlns:a16="http://schemas.microsoft.com/office/drawing/2014/main" id="{AA7035A2-7570-499B-8DE6-98EBD9A4AF81}"/>
              </a:ext>
            </a:extLst>
          </p:cNvPr>
          <p:cNvSpPr>
            <a:spLocks noChangeArrowheads="1"/>
          </p:cNvSpPr>
          <p:nvPr/>
        </p:nvSpPr>
        <p:spPr bwMode="auto">
          <a:xfrm>
            <a:off x="4151313" y="3141663"/>
            <a:ext cx="144462" cy="431800"/>
          </a:xfrm>
          <a:prstGeom prst="downArrow">
            <a:avLst>
              <a:gd name="adj1" fmla="val 50000"/>
              <a:gd name="adj2" fmla="val 74726"/>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9881" name="Text Box 9">
            <a:extLst>
              <a:ext uri="{FF2B5EF4-FFF2-40B4-BE49-F238E27FC236}">
                <a16:creationId xmlns:a16="http://schemas.microsoft.com/office/drawing/2014/main" id="{E93B11CB-9B10-4FD9-8D5D-E1267B51610D}"/>
              </a:ext>
            </a:extLst>
          </p:cNvPr>
          <p:cNvSpPr txBox="1">
            <a:spLocks noChangeArrowheads="1"/>
          </p:cNvSpPr>
          <p:nvPr/>
        </p:nvSpPr>
        <p:spPr bwMode="auto">
          <a:xfrm>
            <a:off x="1755776" y="3084513"/>
            <a:ext cx="1124475"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adventitia</a:t>
            </a:r>
          </a:p>
        </p:txBody>
      </p:sp>
      <p:sp>
        <p:nvSpPr>
          <p:cNvPr id="79882" name="Text Box 10">
            <a:extLst>
              <a:ext uri="{FF2B5EF4-FFF2-40B4-BE49-F238E27FC236}">
                <a16:creationId xmlns:a16="http://schemas.microsoft.com/office/drawing/2014/main" id="{BAF21EA4-E722-40B4-B89F-DEE712EDF572}"/>
              </a:ext>
            </a:extLst>
          </p:cNvPr>
          <p:cNvSpPr txBox="1">
            <a:spLocks noChangeArrowheads="1"/>
          </p:cNvSpPr>
          <p:nvPr/>
        </p:nvSpPr>
        <p:spPr bwMode="auto">
          <a:xfrm>
            <a:off x="3556001" y="3660776"/>
            <a:ext cx="796925"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media</a:t>
            </a:r>
          </a:p>
        </p:txBody>
      </p:sp>
      <p:sp>
        <p:nvSpPr>
          <p:cNvPr id="79883" name="Text Box 11">
            <a:extLst>
              <a:ext uri="{FF2B5EF4-FFF2-40B4-BE49-F238E27FC236}">
                <a16:creationId xmlns:a16="http://schemas.microsoft.com/office/drawing/2014/main" id="{83C3DE57-8A05-434C-8843-688B8F0F73F9}"/>
              </a:ext>
            </a:extLst>
          </p:cNvPr>
          <p:cNvSpPr txBox="1">
            <a:spLocks noChangeArrowheads="1"/>
          </p:cNvSpPr>
          <p:nvPr/>
        </p:nvSpPr>
        <p:spPr bwMode="auto">
          <a:xfrm>
            <a:off x="4419601" y="2940051"/>
            <a:ext cx="804863"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intima</a:t>
            </a:r>
          </a:p>
        </p:txBody>
      </p:sp>
    </p:spTree>
    <p:extLst>
      <p:ext uri="{BB962C8B-B14F-4D97-AF65-F5344CB8AC3E}">
        <p14:creationId xmlns:p14="http://schemas.microsoft.com/office/powerpoint/2010/main" val="9275419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Stavba srdce a cév - 13 Vena cava">
            <a:extLst>
              <a:ext uri="{FF2B5EF4-FFF2-40B4-BE49-F238E27FC236}">
                <a16:creationId xmlns:a16="http://schemas.microsoft.com/office/drawing/2014/main" id="{75A56C21-FF10-4508-9EDC-6B7E7048F714}"/>
              </a:ext>
            </a:extLst>
          </p:cNvPr>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1595439" y="0"/>
            <a:ext cx="9001125" cy="6597650"/>
          </a:xfrm>
          <a:prstGeom prst="rect">
            <a:avLst/>
          </a:prstGeom>
          <a:noFill/>
          <a:extLst>
            <a:ext uri="{909E8E84-426E-40DD-AFC4-6F175D3DCCD1}">
              <a14:hiddenFill xmlns:a14="http://schemas.microsoft.com/office/drawing/2010/main">
                <a:solidFill>
                  <a:srgbClr val="FFFFFF"/>
                </a:solidFill>
              </a14:hiddenFill>
            </a:ext>
          </a:extLst>
        </p:spPr>
      </p:pic>
      <p:sp>
        <p:nvSpPr>
          <p:cNvPr id="80901" name="Text Box 5">
            <a:extLst>
              <a:ext uri="{FF2B5EF4-FFF2-40B4-BE49-F238E27FC236}">
                <a16:creationId xmlns:a16="http://schemas.microsoft.com/office/drawing/2014/main" id="{F0CEF6E4-1421-4A08-8834-CC8AF5D2E853}"/>
              </a:ext>
            </a:extLst>
          </p:cNvPr>
          <p:cNvSpPr txBox="1">
            <a:spLocks noChangeArrowheads="1"/>
          </p:cNvSpPr>
          <p:nvPr/>
        </p:nvSpPr>
        <p:spPr bwMode="auto">
          <a:xfrm>
            <a:off x="4851401" y="852488"/>
            <a:ext cx="804863" cy="3667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intima</a:t>
            </a:r>
          </a:p>
        </p:txBody>
      </p:sp>
      <p:sp>
        <p:nvSpPr>
          <p:cNvPr id="80902" name="Text Box 6">
            <a:extLst>
              <a:ext uri="{FF2B5EF4-FFF2-40B4-BE49-F238E27FC236}">
                <a16:creationId xmlns:a16="http://schemas.microsoft.com/office/drawing/2014/main" id="{A250C917-43EF-48F6-B7DA-D1C4B5FEECFF}"/>
              </a:ext>
            </a:extLst>
          </p:cNvPr>
          <p:cNvSpPr txBox="1">
            <a:spLocks noChangeArrowheads="1"/>
          </p:cNvSpPr>
          <p:nvPr/>
        </p:nvSpPr>
        <p:spPr bwMode="auto">
          <a:xfrm>
            <a:off x="6311901" y="1557338"/>
            <a:ext cx="1008063" cy="3667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a:t>media</a:t>
            </a:r>
          </a:p>
        </p:txBody>
      </p:sp>
      <p:sp>
        <p:nvSpPr>
          <p:cNvPr id="80903" name="Text Box 7">
            <a:extLst>
              <a:ext uri="{FF2B5EF4-FFF2-40B4-BE49-F238E27FC236}">
                <a16:creationId xmlns:a16="http://schemas.microsoft.com/office/drawing/2014/main" id="{363CF7EB-B22F-40B1-89EE-98550E1D6CB1}"/>
              </a:ext>
            </a:extLst>
          </p:cNvPr>
          <p:cNvSpPr txBox="1">
            <a:spLocks noChangeArrowheads="1"/>
          </p:cNvSpPr>
          <p:nvPr/>
        </p:nvSpPr>
        <p:spPr bwMode="auto">
          <a:xfrm>
            <a:off x="4995864" y="4019550"/>
            <a:ext cx="1124475"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adventitia</a:t>
            </a:r>
          </a:p>
        </p:txBody>
      </p:sp>
      <p:sp>
        <p:nvSpPr>
          <p:cNvPr id="80904" name="Rectangle 8">
            <a:extLst>
              <a:ext uri="{FF2B5EF4-FFF2-40B4-BE49-F238E27FC236}">
                <a16:creationId xmlns:a16="http://schemas.microsoft.com/office/drawing/2014/main" id="{93AB9BAE-1B9E-4D20-85E1-51DA351FD84F}"/>
              </a:ext>
            </a:extLst>
          </p:cNvPr>
          <p:cNvSpPr>
            <a:spLocks noChangeArrowheads="1"/>
          </p:cNvSpPr>
          <p:nvPr/>
        </p:nvSpPr>
        <p:spPr bwMode="auto">
          <a:xfrm>
            <a:off x="6600825" y="2420938"/>
            <a:ext cx="215900" cy="41767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0905" name="Rectangle 9">
            <a:extLst>
              <a:ext uri="{FF2B5EF4-FFF2-40B4-BE49-F238E27FC236}">
                <a16:creationId xmlns:a16="http://schemas.microsoft.com/office/drawing/2014/main" id="{FF91172F-CBC7-4EA6-B675-77D83F8B9B4E}"/>
              </a:ext>
            </a:extLst>
          </p:cNvPr>
          <p:cNvSpPr>
            <a:spLocks noChangeArrowheads="1"/>
          </p:cNvSpPr>
          <p:nvPr/>
        </p:nvSpPr>
        <p:spPr bwMode="auto">
          <a:xfrm rot="-1685619">
            <a:off x="5862639" y="1344613"/>
            <a:ext cx="142875"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0906" name="Rectangle 10">
            <a:extLst>
              <a:ext uri="{FF2B5EF4-FFF2-40B4-BE49-F238E27FC236}">
                <a16:creationId xmlns:a16="http://schemas.microsoft.com/office/drawing/2014/main" id="{5A46998C-AD81-4568-B04D-695B700F64CF}"/>
              </a:ext>
            </a:extLst>
          </p:cNvPr>
          <p:cNvSpPr>
            <a:spLocks noChangeArrowheads="1"/>
          </p:cNvSpPr>
          <p:nvPr/>
        </p:nvSpPr>
        <p:spPr bwMode="auto">
          <a:xfrm rot="-1276498">
            <a:off x="4505326" y="665164"/>
            <a:ext cx="144463"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0907" name="Text Box 11">
            <a:extLst>
              <a:ext uri="{FF2B5EF4-FFF2-40B4-BE49-F238E27FC236}">
                <a16:creationId xmlns:a16="http://schemas.microsoft.com/office/drawing/2014/main" id="{F48B77B3-1B11-4F29-B1A4-0BE3CF7527D2}"/>
              </a:ext>
            </a:extLst>
          </p:cNvPr>
          <p:cNvSpPr txBox="1">
            <a:spLocks noChangeArrowheads="1"/>
          </p:cNvSpPr>
          <p:nvPr/>
        </p:nvSpPr>
        <p:spPr bwMode="auto">
          <a:xfrm>
            <a:off x="1900238" y="-14288"/>
            <a:ext cx="14614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t>Vena cava</a:t>
            </a:r>
          </a:p>
        </p:txBody>
      </p:sp>
    </p:spTree>
    <p:extLst>
      <p:ext uri="{BB962C8B-B14F-4D97-AF65-F5344CB8AC3E}">
        <p14:creationId xmlns:p14="http://schemas.microsoft.com/office/powerpoint/2010/main" val="25763949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1" name="Picture 5">
            <a:extLst>
              <a:ext uri="{FF2B5EF4-FFF2-40B4-BE49-F238E27FC236}">
                <a16:creationId xmlns:a16="http://schemas.microsoft.com/office/drawing/2014/main" id="{A049A138-9C3A-4D7C-A218-7C7599025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138239"/>
            <a:ext cx="5715000" cy="458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5238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1DA5484A-835B-46D4-A17C-EF2C8BDCEA50}"/>
              </a:ext>
            </a:extLst>
          </p:cNvPr>
          <p:cNvSpPr>
            <a:spLocks noGrp="1" noChangeArrowheads="1"/>
          </p:cNvSpPr>
          <p:nvPr>
            <p:ph type="title"/>
          </p:nvPr>
        </p:nvSpPr>
        <p:spPr>
          <a:xfrm>
            <a:off x="838200" y="365125"/>
            <a:ext cx="10515600" cy="904875"/>
          </a:xfrm>
        </p:spPr>
        <p:txBody>
          <a:bodyPr/>
          <a:lstStyle/>
          <a:p>
            <a:r>
              <a:rPr lang="cs-CZ" altLang="cs-CZ" dirty="0" err="1"/>
              <a:t>Lymphatic</a:t>
            </a:r>
            <a:r>
              <a:rPr lang="cs-CZ" altLang="cs-CZ" dirty="0"/>
              <a:t> </a:t>
            </a:r>
            <a:r>
              <a:rPr lang="cs-CZ" altLang="cs-CZ" dirty="0" err="1"/>
              <a:t>vessells</a:t>
            </a:r>
            <a:endParaRPr lang="cs-CZ" altLang="cs-CZ" dirty="0"/>
          </a:p>
        </p:txBody>
      </p:sp>
      <p:sp>
        <p:nvSpPr>
          <p:cNvPr id="110595" name="Rectangle 3">
            <a:extLst>
              <a:ext uri="{FF2B5EF4-FFF2-40B4-BE49-F238E27FC236}">
                <a16:creationId xmlns:a16="http://schemas.microsoft.com/office/drawing/2014/main" id="{7A8153DB-BA43-4635-B642-E66CA59A27FE}"/>
              </a:ext>
            </a:extLst>
          </p:cNvPr>
          <p:cNvSpPr>
            <a:spLocks noGrp="1" noChangeArrowheads="1"/>
          </p:cNvSpPr>
          <p:nvPr>
            <p:ph type="body" idx="1"/>
          </p:nvPr>
        </p:nvSpPr>
        <p:spPr>
          <a:xfrm>
            <a:off x="1981200" y="1600201"/>
            <a:ext cx="8686800" cy="4924425"/>
          </a:xfrm>
        </p:spPr>
        <p:txBody>
          <a:bodyPr/>
          <a:lstStyle/>
          <a:p>
            <a:pPr>
              <a:lnSpc>
                <a:spcPct val="80000"/>
              </a:lnSpc>
            </a:pPr>
            <a:r>
              <a:rPr lang="cs-CZ" altLang="cs-CZ" sz="2000" b="1"/>
              <a:t>Lymphatic vessels</a:t>
            </a:r>
            <a:r>
              <a:rPr lang="cs-CZ" altLang="cs-CZ" sz="2000"/>
              <a:t> (often just called </a:t>
            </a:r>
            <a:r>
              <a:rPr lang="cs-CZ" altLang="cs-CZ" sz="2000" i="1"/>
              <a:t>lymphatics</a:t>
            </a:r>
            <a:r>
              <a:rPr lang="cs-CZ" altLang="cs-CZ" sz="2000"/>
              <a:t>) are channels which drain excess fluid ("lymph") from tissues. </a:t>
            </a:r>
          </a:p>
          <a:p>
            <a:pPr>
              <a:lnSpc>
                <a:spcPct val="80000"/>
              </a:lnSpc>
            </a:pPr>
            <a:r>
              <a:rPr lang="cs-CZ" altLang="cs-CZ" sz="2000"/>
              <a:t>In most peripheral tissues, some plasma seeps out of capillaries.  A portion of this is taken back up in venules while the rest drains into terminal lymphatic channels, also called lymphatic capillaries.  A shift in the balance between fluid entering and leaving tissues (e.g., increased vascular permeability due to inflammation) can result in accumulation of tissue fluid, or </a:t>
            </a:r>
            <a:r>
              <a:rPr lang="cs-CZ" altLang="cs-CZ" sz="2000" i="1"/>
              <a:t>edema</a:t>
            </a:r>
            <a:r>
              <a:rPr lang="cs-CZ" altLang="cs-CZ" sz="2000"/>
              <a:t>. </a:t>
            </a:r>
          </a:p>
          <a:p>
            <a:pPr>
              <a:lnSpc>
                <a:spcPct val="80000"/>
              </a:lnSpc>
            </a:pPr>
            <a:r>
              <a:rPr lang="cs-CZ" altLang="cs-CZ" sz="2000"/>
              <a:t>All lymphatic vessels eventually lead "downstream" to the thoracic duct, which empties into the vena cava (a point where blood pressure is quite low; higher pressure would impede drainage).</a:t>
            </a:r>
            <a:endParaRPr lang="cs-CZ" altLang="cs-CZ" sz="2000" b="1"/>
          </a:p>
          <a:p>
            <a:pPr>
              <a:lnSpc>
                <a:spcPct val="80000"/>
              </a:lnSpc>
            </a:pPr>
            <a:r>
              <a:rPr lang="cs-CZ" altLang="cs-CZ" sz="2000" b="1"/>
              <a:t>Lymphatic vessels</a:t>
            </a:r>
            <a:r>
              <a:rPr lang="cs-CZ" altLang="cs-CZ" sz="2000"/>
              <a:t> resemble blood vessels with exceptionally delicate walls (and, of course, without red blood cells).  Smaller lymphatic vessels consist of little more </a:t>
            </a:r>
            <a:r>
              <a:rPr lang="cs-CZ" altLang="cs-CZ" sz="2000">
                <a:hlinkClick r:id="" action="ppaction://noaction"/>
              </a:rPr>
              <a:t>endothelium</a:t>
            </a:r>
            <a:r>
              <a:rPr lang="cs-CZ" altLang="cs-CZ" sz="2000"/>
              <a:t>.</a:t>
            </a:r>
          </a:p>
        </p:txBody>
      </p:sp>
    </p:spTree>
    <p:extLst>
      <p:ext uri="{BB962C8B-B14F-4D97-AF65-F5344CB8AC3E}">
        <p14:creationId xmlns:p14="http://schemas.microsoft.com/office/powerpoint/2010/main" val="4277861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46EF9984-9A2E-4E27-A638-328C1DBDE386}"/>
              </a:ext>
            </a:extLst>
          </p:cNvPr>
          <p:cNvSpPr>
            <a:spLocks noGrp="1" noChangeArrowheads="1"/>
          </p:cNvSpPr>
          <p:nvPr>
            <p:ph type="title"/>
          </p:nvPr>
        </p:nvSpPr>
        <p:spPr/>
        <p:txBody>
          <a:bodyPr/>
          <a:lstStyle/>
          <a:p>
            <a:r>
              <a:rPr lang="en-US" altLang="cs-CZ" i="1"/>
              <a:t>&lt;</a:t>
            </a:r>
            <a:r>
              <a:rPr lang="cs-CZ" altLang="cs-CZ" i="1"/>
              <a:t>Important terms</a:t>
            </a:r>
            <a:r>
              <a:rPr lang="en-US" altLang="cs-CZ" i="1"/>
              <a:t>&gt;</a:t>
            </a:r>
          </a:p>
        </p:txBody>
      </p:sp>
      <p:sp>
        <p:nvSpPr>
          <p:cNvPr id="65539" name="Rectangle 3">
            <a:extLst>
              <a:ext uri="{FF2B5EF4-FFF2-40B4-BE49-F238E27FC236}">
                <a16:creationId xmlns:a16="http://schemas.microsoft.com/office/drawing/2014/main" id="{18468E54-84F2-4434-8B09-68DA425DFEC2}"/>
              </a:ext>
            </a:extLst>
          </p:cNvPr>
          <p:cNvSpPr>
            <a:spLocks noGrp="1" noChangeArrowheads="1"/>
          </p:cNvSpPr>
          <p:nvPr>
            <p:ph type="body" idx="1"/>
          </p:nvPr>
        </p:nvSpPr>
        <p:spPr>
          <a:xfrm>
            <a:off x="1981200" y="1600200"/>
            <a:ext cx="8686800" cy="5257800"/>
          </a:xfrm>
        </p:spPr>
        <p:txBody>
          <a:bodyPr/>
          <a:lstStyle/>
          <a:p>
            <a:r>
              <a:rPr lang="cs-CZ" altLang="cs-CZ" b="1">
                <a:solidFill>
                  <a:schemeClr val="hlink"/>
                </a:solidFill>
              </a:rPr>
              <a:t>Polyglobulia</a:t>
            </a:r>
            <a:r>
              <a:rPr lang="cs-CZ" altLang="cs-CZ"/>
              <a:t> – </a:t>
            </a:r>
            <a:r>
              <a:rPr lang="cs-CZ" altLang="cs-CZ" i="1"/>
              <a:t>an increased number of ery</a:t>
            </a:r>
            <a:endParaRPr lang="cs-CZ" altLang="cs-CZ"/>
          </a:p>
          <a:p>
            <a:r>
              <a:rPr lang="cs-CZ" altLang="cs-CZ" b="1">
                <a:solidFill>
                  <a:schemeClr val="hlink"/>
                </a:solidFill>
              </a:rPr>
              <a:t>Anemia</a:t>
            </a:r>
            <a:r>
              <a:rPr lang="cs-CZ" altLang="cs-CZ"/>
              <a:t> – </a:t>
            </a:r>
            <a:r>
              <a:rPr lang="cs-CZ" altLang="cs-CZ" i="1"/>
              <a:t>a decreased number of ery</a:t>
            </a:r>
          </a:p>
          <a:p>
            <a:endParaRPr lang="cs-CZ" altLang="cs-CZ" i="1"/>
          </a:p>
          <a:p>
            <a:r>
              <a:rPr lang="cs-CZ" altLang="cs-CZ" b="1">
                <a:solidFill>
                  <a:schemeClr val="hlink"/>
                </a:solidFill>
              </a:rPr>
              <a:t>Poikilocytosis</a:t>
            </a:r>
            <a:r>
              <a:rPr lang="cs-CZ" altLang="cs-CZ"/>
              <a:t> – </a:t>
            </a:r>
            <a:r>
              <a:rPr lang="cs-CZ" altLang="cs-CZ" i="1"/>
              <a:t>an occurrence of different shaped ery (spherocytes, elliptocytes, drepanocytes = sickle cells, etc.)</a:t>
            </a:r>
          </a:p>
          <a:p>
            <a:r>
              <a:rPr lang="cs-CZ" altLang="cs-CZ" b="1">
                <a:solidFill>
                  <a:schemeClr val="hlink"/>
                </a:solidFill>
              </a:rPr>
              <a:t>Anisocytosis</a:t>
            </a:r>
            <a:r>
              <a:rPr lang="cs-CZ" altLang="cs-CZ"/>
              <a:t> – </a:t>
            </a:r>
            <a:r>
              <a:rPr lang="cs-CZ" altLang="cs-CZ" i="1"/>
              <a:t>an occurrence of different sized ery (</a:t>
            </a:r>
            <a:r>
              <a:rPr lang="cs-CZ" altLang="cs-CZ" i="1">
                <a:solidFill>
                  <a:schemeClr val="tx2"/>
                </a:solidFill>
              </a:rPr>
              <a:t>microcytes, macrocytes</a:t>
            </a:r>
            <a:r>
              <a:rPr lang="cs-CZ" altLang="cs-CZ" i="1"/>
              <a:t>)</a:t>
            </a:r>
            <a:endParaRPr lang="cs-CZ" altLang="cs-CZ"/>
          </a:p>
        </p:txBody>
      </p:sp>
    </p:spTree>
    <p:extLst>
      <p:ext uri="{BB962C8B-B14F-4D97-AF65-F5344CB8AC3E}">
        <p14:creationId xmlns:p14="http://schemas.microsoft.com/office/powerpoint/2010/main" val="2168149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E00F5B1A-73B8-4484-BFA6-B171A1EB8222}"/>
              </a:ext>
            </a:extLst>
          </p:cNvPr>
          <p:cNvSpPr>
            <a:spLocks noGrp="1" noChangeArrowheads="1"/>
          </p:cNvSpPr>
          <p:nvPr>
            <p:ph type="title"/>
          </p:nvPr>
        </p:nvSpPr>
        <p:spPr/>
        <p:txBody>
          <a:bodyPr/>
          <a:lstStyle/>
          <a:p>
            <a:r>
              <a:rPr lang="cs-CZ" altLang="cs-CZ">
                <a:effectLst/>
              </a:rPr>
              <a:t>Anisocytosis</a:t>
            </a:r>
          </a:p>
        </p:txBody>
      </p:sp>
      <p:sp>
        <p:nvSpPr>
          <p:cNvPr id="66567" name="Rectangle 7">
            <a:extLst>
              <a:ext uri="{FF2B5EF4-FFF2-40B4-BE49-F238E27FC236}">
                <a16:creationId xmlns:a16="http://schemas.microsoft.com/office/drawing/2014/main" id="{752F5EA1-64B2-458B-BA38-100A549DFFDC}"/>
              </a:ext>
            </a:extLst>
          </p:cNvPr>
          <p:cNvSpPr>
            <a:spLocks noGrp="1" noChangeArrowheads="1"/>
          </p:cNvSpPr>
          <p:nvPr>
            <p:ph type="body" sz="half" idx="1"/>
          </p:nvPr>
        </p:nvSpPr>
        <p:spPr/>
        <p:txBody>
          <a:bodyPr/>
          <a:lstStyle/>
          <a:p>
            <a:pPr>
              <a:buFont typeface="Wingdings" panose="05000000000000000000" pitchFamily="2" charset="2"/>
              <a:buNone/>
            </a:pPr>
            <a:r>
              <a:rPr lang="cs-CZ" altLang="cs-CZ"/>
              <a:t> </a:t>
            </a:r>
          </a:p>
          <a:p>
            <a:pPr>
              <a:buFont typeface="Wingdings" panose="05000000000000000000" pitchFamily="2" charset="2"/>
              <a:buNone/>
            </a:pPr>
            <a:r>
              <a:rPr lang="cs-CZ" altLang="cs-CZ"/>
              <a:t>                               </a:t>
            </a:r>
            <a:endParaRPr lang="cs-CZ" altLang="cs-CZ" b="1"/>
          </a:p>
        </p:txBody>
      </p:sp>
      <p:sp>
        <p:nvSpPr>
          <p:cNvPr id="66577" name="Rectangle 17">
            <a:extLst>
              <a:ext uri="{FF2B5EF4-FFF2-40B4-BE49-F238E27FC236}">
                <a16:creationId xmlns:a16="http://schemas.microsoft.com/office/drawing/2014/main" id="{6949DB72-0B51-43D5-905F-F3AE6E5E9BEC}"/>
              </a:ext>
            </a:extLst>
          </p:cNvPr>
          <p:cNvSpPr>
            <a:spLocks noGrp="1" noChangeArrowheads="1"/>
          </p:cNvSpPr>
          <p:nvPr>
            <p:ph type="body" sz="half" idx="2"/>
          </p:nvPr>
        </p:nvSpPr>
        <p:spPr>
          <a:xfrm>
            <a:off x="6527800" y="1600200"/>
            <a:ext cx="3683000" cy="4495800"/>
          </a:xfrm>
        </p:spPr>
        <p:txBody>
          <a:bodyPr/>
          <a:lstStyle/>
          <a:p>
            <a:endParaRPr lang="cs-CZ" altLang="cs-CZ"/>
          </a:p>
          <a:p>
            <a:r>
              <a:rPr lang="cs-CZ" altLang="cs-CZ"/>
              <a:t>Microcytes                              </a:t>
            </a:r>
            <a:r>
              <a:rPr lang="cs-CZ" altLang="cs-CZ" b="1">
                <a:sym typeface="Symbol" panose="05050102010706020507" pitchFamily="18" charset="2"/>
              </a:rPr>
              <a:t></a:t>
            </a:r>
            <a:r>
              <a:rPr lang="cs-CZ" altLang="cs-CZ"/>
              <a:t> </a:t>
            </a:r>
            <a:r>
              <a:rPr lang="en-US" altLang="cs-CZ"/>
              <a:t>&lt;</a:t>
            </a:r>
            <a:r>
              <a:rPr lang="cs-CZ" altLang="cs-CZ"/>
              <a:t> 6.5 </a:t>
            </a:r>
            <a:r>
              <a:rPr lang="cs-CZ" altLang="cs-CZ" b="1">
                <a:sym typeface="Symbol" panose="05050102010706020507" pitchFamily="18" charset="2"/>
              </a:rPr>
              <a:t></a:t>
            </a:r>
            <a:r>
              <a:rPr lang="cs-CZ" altLang="cs-CZ">
                <a:sym typeface="Symbol" panose="05050102010706020507" pitchFamily="18" charset="2"/>
              </a:rPr>
              <a:t>m</a:t>
            </a:r>
          </a:p>
          <a:p>
            <a:r>
              <a:rPr lang="cs-CZ" altLang="cs-CZ"/>
              <a:t>Normocytes</a:t>
            </a:r>
          </a:p>
          <a:p>
            <a:pPr>
              <a:buFont typeface="Wingdings" panose="05000000000000000000" pitchFamily="2" charset="2"/>
              <a:buNone/>
            </a:pPr>
            <a:r>
              <a:rPr lang="cs-CZ" altLang="cs-CZ"/>
              <a:t>   </a:t>
            </a:r>
            <a:r>
              <a:rPr lang="cs-CZ" altLang="cs-CZ" b="1">
                <a:sym typeface="Symbol" panose="05050102010706020507" pitchFamily="18" charset="2"/>
              </a:rPr>
              <a:t> </a:t>
            </a:r>
            <a:r>
              <a:rPr lang="en-US" altLang="cs-CZ">
                <a:sym typeface="Symbol" panose="05050102010706020507" pitchFamily="18" charset="2"/>
              </a:rPr>
              <a:t>±</a:t>
            </a:r>
            <a:r>
              <a:rPr lang="cs-CZ" altLang="cs-CZ">
                <a:sym typeface="Symbol" panose="05050102010706020507" pitchFamily="18" charset="2"/>
              </a:rPr>
              <a:t> 7.4</a:t>
            </a:r>
            <a:r>
              <a:rPr lang="cs-CZ" altLang="cs-CZ" b="1">
                <a:sym typeface="Symbol" panose="05050102010706020507" pitchFamily="18" charset="2"/>
              </a:rPr>
              <a:t> </a:t>
            </a:r>
            <a:r>
              <a:rPr lang="cs-CZ" altLang="cs-CZ">
                <a:sym typeface="Symbol" panose="05050102010706020507" pitchFamily="18" charset="2"/>
              </a:rPr>
              <a:t>m</a:t>
            </a:r>
            <a:endParaRPr lang="cs-CZ" altLang="cs-CZ"/>
          </a:p>
          <a:p>
            <a:r>
              <a:rPr lang="cs-CZ" altLang="cs-CZ"/>
              <a:t>Macrocytes              </a:t>
            </a:r>
            <a:r>
              <a:rPr lang="cs-CZ" altLang="cs-CZ" b="1">
                <a:sym typeface="Symbol" panose="05050102010706020507" pitchFamily="18" charset="2"/>
              </a:rPr>
              <a:t></a:t>
            </a:r>
            <a:r>
              <a:rPr lang="cs-CZ" altLang="cs-CZ"/>
              <a:t> </a:t>
            </a:r>
            <a:r>
              <a:rPr lang="en-US" altLang="cs-CZ"/>
              <a:t>&gt;</a:t>
            </a:r>
            <a:r>
              <a:rPr lang="cs-CZ" altLang="cs-CZ"/>
              <a:t> 8 </a:t>
            </a:r>
            <a:r>
              <a:rPr lang="cs-CZ" altLang="cs-CZ" b="1">
                <a:sym typeface="Symbol" panose="05050102010706020507" pitchFamily="18" charset="2"/>
              </a:rPr>
              <a:t></a:t>
            </a:r>
            <a:r>
              <a:rPr lang="cs-CZ" altLang="cs-CZ">
                <a:sym typeface="Symbol" panose="05050102010706020507" pitchFamily="18" charset="2"/>
              </a:rPr>
              <a:t>m</a:t>
            </a:r>
          </a:p>
          <a:p>
            <a:pPr>
              <a:buFont typeface="Wingdings" panose="05000000000000000000" pitchFamily="2" charset="2"/>
              <a:buNone/>
            </a:pPr>
            <a:r>
              <a:rPr lang="cs-CZ" altLang="cs-CZ"/>
              <a:t>                  </a:t>
            </a:r>
          </a:p>
        </p:txBody>
      </p:sp>
      <p:pic>
        <p:nvPicPr>
          <p:cNvPr id="66576" name="Picture 16" descr="4">
            <a:extLst>
              <a:ext uri="{FF2B5EF4-FFF2-40B4-BE49-F238E27FC236}">
                <a16:creationId xmlns:a16="http://schemas.microsoft.com/office/drawing/2014/main" id="{620044DA-E84B-492D-A7C0-48561160F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341438"/>
            <a:ext cx="47529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566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EE00603-ABB1-47B5-AB84-3B26AA915F98}"/>
              </a:ext>
            </a:extLst>
          </p:cNvPr>
          <p:cNvSpPr>
            <a:spLocks noGrp="1" noChangeArrowheads="1"/>
          </p:cNvSpPr>
          <p:nvPr>
            <p:ph type="title"/>
          </p:nvPr>
        </p:nvSpPr>
        <p:spPr/>
        <p:txBody>
          <a:bodyPr/>
          <a:lstStyle/>
          <a:p>
            <a:r>
              <a:rPr lang="cs-CZ" altLang="cs-CZ" dirty="0" err="1">
                <a:latin typeface="+mn-lt"/>
              </a:rPr>
              <a:t>Reticulocytes</a:t>
            </a:r>
            <a:r>
              <a:rPr lang="cs-CZ" altLang="cs-CZ" b="1" dirty="0"/>
              <a:t> </a:t>
            </a:r>
          </a:p>
        </p:txBody>
      </p:sp>
      <p:sp>
        <p:nvSpPr>
          <p:cNvPr id="72707" name="Rectangle 3">
            <a:extLst>
              <a:ext uri="{FF2B5EF4-FFF2-40B4-BE49-F238E27FC236}">
                <a16:creationId xmlns:a16="http://schemas.microsoft.com/office/drawing/2014/main" id="{0A6EAFFE-1214-4E7D-B093-C0FB6FA1EDE7}"/>
              </a:ext>
            </a:extLst>
          </p:cNvPr>
          <p:cNvSpPr>
            <a:spLocks noGrp="1" noChangeArrowheads="1"/>
          </p:cNvSpPr>
          <p:nvPr>
            <p:ph type="body" sz="half" idx="1"/>
          </p:nvPr>
        </p:nvSpPr>
        <p:spPr>
          <a:xfrm>
            <a:off x="1981200" y="1600200"/>
            <a:ext cx="8362950" cy="4495800"/>
          </a:xfrm>
        </p:spPr>
        <p:txBody>
          <a:bodyPr/>
          <a:lstStyle/>
          <a:p>
            <a:r>
              <a:rPr lang="cs-CZ" altLang="cs-CZ" sz="2600" dirty="0" err="1"/>
              <a:t>Immature</a:t>
            </a:r>
            <a:r>
              <a:rPr lang="cs-CZ" altLang="cs-CZ" sz="2600" dirty="0"/>
              <a:t> </a:t>
            </a:r>
            <a:r>
              <a:rPr lang="cs-CZ" altLang="cs-CZ" sz="2600" dirty="0" err="1"/>
              <a:t>ery</a:t>
            </a:r>
            <a:r>
              <a:rPr lang="cs-CZ" altLang="cs-CZ" sz="2600" dirty="0"/>
              <a:t> are </a:t>
            </a:r>
            <a:r>
              <a:rPr lang="cs-CZ" altLang="cs-CZ" sz="2600" dirty="0" err="1"/>
              <a:t>released</a:t>
            </a:r>
            <a:r>
              <a:rPr lang="cs-CZ" altLang="cs-CZ" sz="2600" dirty="0"/>
              <a:t> </a:t>
            </a:r>
            <a:r>
              <a:rPr lang="cs-CZ" altLang="cs-CZ" sz="2600" dirty="0" err="1"/>
              <a:t>from</a:t>
            </a:r>
            <a:r>
              <a:rPr lang="cs-CZ" altLang="cs-CZ" sz="2600" dirty="0"/>
              <a:t> </a:t>
            </a:r>
            <a:r>
              <a:rPr lang="cs-CZ" altLang="cs-CZ" sz="2600" dirty="0" err="1"/>
              <a:t>the</a:t>
            </a:r>
            <a:r>
              <a:rPr lang="cs-CZ" altLang="cs-CZ" sz="2600" dirty="0"/>
              <a:t> bone </a:t>
            </a:r>
            <a:r>
              <a:rPr lang="cs-CZ" altLang="cs-CZ" sz="2600" dirty="0" err="1"/>
              <a:t>marrow</a:t>
            </a:r>
            <a:r>
              <a:rPr lang="cs-CZ" altLang="cs-CZ" sz="2600" dirty="0"/>
              <a:t> </a:t>
            </a:r>
            <a:r>
              <a:rPr lang="cs-CZ" altLang="cs-CZ" sz="2600" dirty="0" err="1"/>
              <a:t>into</a:t>
            </a:r>
            <a:r>
              <a:rPr lang="cs-CZ" altLang="cs-CZ" sz="2600" dirty="0"/>
              <a:t> </a:t>
            </a:r>
            <a:r>
              <a:rPr lang="cs-CZ" altLang="cs-CZ" sz="2600" dirty="0" err="1"/>
              <a:t>the</a:t>
            </a:r>
            <a:r>
              <a:rPr lang="cs-CZ" altLang="cs-CZ" sz="2600" dirty="0"/>
              <a:t> </a:t>
            </a:r>
            <a:r>
              <a:rPr lang="cs-CZ" altLang="cs-CZ" sz="2600" dirty="0" err="1"/>
              <a:t>peripheral</a:t>
            </a:r>
            <a:r>
              <a:rPr lang="cs-CZ" altLang="cs-CZ" sz="2600" dirty="0"/>
              <a:t> </a:t>
            </a:r>
            <a:r>
              <a:rPr lang="cs-CZ" altLang="cs-CZ" sz="2600" dirty="0" err="1"/>
              <a:t>blood</a:t>
            </a:r>
            <a:r>
              <a:rPr lang="cs-CZ" altLang="cs-CZ" sz="2600" dirty="0"/>
              <a:t> (0.5 – 1.5 %)</a:t>
            </a:r>
          </a:p>
          <a:p>
            <a:r>
              <a:rPr lang="cs-CZ" altLang="cs-CZ" sz="2600" dirty="0"/>
              <a:t>They </a:t>
            </a:r>
            <a:r>
              <a:rPr lang="cs-CZ" altLang="cs-CZ" sz="2600" dirty="0" err="1"/>
              <a:t>contain</a:t>
            </a:r>
            <a:r>
              <a:rPr lang="cs-CZ" altLang="cs-CZ" sz="2600" dirty="0"/>
              <a:t> </a:t>
            </a:r>
            <a:r>
              <a:rPr lang="cs-CZ" altLang="cs-CZ" sz="2600" dirty="0" err="1"/>
              <a:t>the</a:t>
            </a:r>
            <a:r>
              <a:rPr lang="cs-CZ" altLang="cs-CZ" sz="2600" dirty="0"/>
              <a:t> </a:t>
            </a:r>
            <a:r>
              <a:rPr lang="cs-CZ" altLang="cs-CZ" sz="2600" dirty="0" err="1"/>
              <a:t>rests</a:t>
            </a:r>
            <a:r>
              <a:rPr lang="cs-CZ" altLang="cs-CZ" sz="2600" dirty="0"/>
              <a:t> </a:t>
            </a:r>
            <a:r>
              <a:rPr lang="cs-CZ" altLang="cs-CZ" sz="2600" dirty="0" err="1"/>
              <a:t>of</a:t>
            </a:r>
            <a:r>
              <a:rPr lang="cs-CZ" altLang="cs-CZ" sz="2600" dirty="0"/>
              <a:t> </a:t>
            </a:r>
            <a:r>
              <a:rPr lang="cs-CZ" altLang="cs-CZ" sz="2600" dirty="0" err="1"/>
              <a:t>organelles</a:t>
            </a:r>
            <a:r>
              <a:rPr lang="cs-CZ" altLang="cs-CZ" sz="2600" dirty="0"/>
              <a:t> – </a:t>
            </a:r>
            <a:r>
              <a:rPr lang="cs-CZ" altLang="cs-CZ" sz="2600" dirty="0" err="1"/>
              <a:t>ribosomes</a:t>
            </a:r>
            <a:r>
              <a:rPr lang="cs-CZ" altLang="cs-CZ" sz="2600" dirty="0"/>
              <a:t>, </a:t>
            </a:r>
            <a:r>
              <a:rPr lang="cs-CZ" altLang="cs-CZ" sz="2600" dirty="0" err="1"/>
              <a:t>mitochondria</a:t>
            </a:r>
            <a:r>
              <a:rPr lang="cs-CZ" altLang="cs-CZ" sz="2600" dirty="0"/>
              <a:t> – </a:t>
            </a:r>
            <a:r>
              <a:rPr lang="cs-CZ" altLang="cs-CZ" sz="2600" dirty="0" err="1">
                <a:solidFill>
                  <a:schemeClr val="hlink"/>
                </a:solidFill>
              </a:rPr>
              <a:t>substantia</a:t>
            </a:r>
            <a:r>
              <a:rPr lang="cs-CZ" altLang="cs-CZ" sz="2600" dirty="0">
                <a:solidFill>
                  <a:schemeClr val="hlink"/>
                </a:solidFill>
              </a:rPr>
              <a:t> </a:t>
            </a:r>
            <a:r>
              <a:rPr lang="cs-CZ" altLang="cs-CZ" sz="2600" dirty="0" err="1">
                <a:solidFill>
                  <a:schemeClr val="hlink"/>
                </a:solidFill>
              </a:rPr>
              <a:t>reticulofilamentosa</a:t>
            </a:r>
            <a:r>
              <a:rPr lang="cs-CZ" altLang="cs-CZ" dirty="0"/>
              <a:t> (</a:t>
            </a:r>
            <a:r>
              <a:rPr lang="cs-CZ" altLang="cs-CZ" sz="2000" i="1" dirty="0" err="1"/>
              <a:t>brilantcresyl</a:t>
            </a:r>
            <a:r>
              <a:rPr lang="cs-CZ" altLang="cs-CZ" sz="2000" i="1" dirty="0"/>
              <a:t> blue </a:t>
            </a:r>
            <a:r>
              <a:rPr lang="cs-CZ" altLang="cs-CZ" sz="2000" i="1" dirty="0" err="1"/>
              <a:t>staining</a:t>
            </a:r>
            <a:r>
              <a:rPr lang="cs-CZ" altLang="cs-CZ" sz="2000" i="1" dirty="0"/>
              <a:t> </a:t>
            </a:r>
            <a:r>
              <a:rPr lang="cs-CZ" altLang="cs-CZ" sz="2000" i="1" dirty="0" err="1"/>
              <a:t>is</a:t>
            </a:r>
            <a:r>
              <a:rPr lang="cs-CZ" altLang="cs-CZ" sz="2000" i="1" dirty="0"/>
              <a:t> </a:t>
            </a:r>
            <a:r>
              <a:rPr lang="cs-CZ" altLang="cs-CZ" sz="2000" i="1" dirty="0" err="1"/>
              <a:t>used</a:t>
            </a:r>
            <a:r>
              <a:rPr lang="cs-CZ" altLang="cs-CZ" sz="2000" i="1" dirty="0"/>
              <a:t> </a:t>
            </a:r>
            <a:r>
              <a:rPr lang="cs-CZ" altLang="cs-CZ" sz="2000" i="1" dirty="0" err="1"/>
              <a:t>for</a:t>
            </a:r>
            <a:r>
              <a:rPr lang="cs-CZ" altLang="cs-CZ" sz="2000" i="1" dirty="0"/>
              <a:t> </a:t>
            </a:r>
            <a:r>
              <a:rPr lang="cs-CZ" altLang="cs-CZ" sz="2000" i="1" dirty="0" err="1"/>
              <a:t>detection</a:t>
            </a:r>
            <a:r>
              <a:rPr lang="cs-CZ" altLang="cs-CZ" dirty="0"/>
              <a:t>)</a:t>
            </a:r>
          </a:p>
          <a:p>
            <a:r>
              <a:rPr lang="cs-CZ" altLang="cs-CZ" dirty="0"/>
              <a:t> </a:t>
            </a:r>
            <a:r>
              <a:rPr lang="cs-CZ" altLang="cs-CZ" sz="2600" dirty="0" err="1"/>
              <a:t>maturation</a:t>
            </a:r>
            <a:r>
              <a:rPr lang="cs-CZ" altLang="cs-CZ" sz="2600" dirty="0"/>
              <a:t> </a:t>
            </a:r>
            <a:r>
              <a:rPr lang="cs-CZ" altLang="cs-CZ" sz="2600" dirty="0" err="1"/>
              <a:t>into</a:t>
            </a:r>
            <a:r>
              <a:rPr lang="cs-CZ" altLang="cs-CZ" sz="2600" dirty="0"/>
              <a:t> </a:t>
            </a:r>
            <a:r>
              <a:rPr lang="cs-CZ" altLang="cs-CZ" sz="2600" dirty="0" err="1"/>
              <a:t>ery</a:t>
            </a:r>
            <a:r>
              <a:rPr lang="cs-CZ" altLang="cs-CZ" sz="2600" dirty="0"/>
              <a:t> – </a:t>
            </a:r>
            <a:r>
              <a:rPr lang="cs-CZ" altLang="cs-CZ" sz="2600" dirty="0" err="1"/>
              <a:t>during</a:t>
            </a:r>
            <a:r>
              <a:rPr lang="cs-CZ" altLang="cs-CZ" sz="2600" dirty="0"/>
              <a:t> 24 </a:t>
            </a:r>
            <a:r>
              <a:rPr lang="cs-CZ" altLang="cs-CZ" sz="2600" dirty="0" err="1"/>
              <a:t>hours</a:t>
            </a:r>
            <a:endParaRPr lang="cs-CZ" altLang="cs-CZ" sz="2600" dirty="0"/>
          </a:p>
          <a:p>
            <a:pPr>
              <a:buFont typeface="Wingdings" panose="05000000000000000000" pitchFamily="2" charset="2"/>
              <a:buNone/>
            </a:pPr>
            <a:endParaRPr lang="cs-CZ" altLang="cs-CZ" sz="2600" dirty="0"/>
          </a:p>
        </p:txBody>
      </p:sp>
      <p:pic>
        <p:nvPicPr>
          <p:cNvPr id="72709" name="Picture 5" descr="Polychromatic_erythrocyte">
            <a:extLst>
              <a:ext uri="{FF2B5EF4-FFF2-40B4-BE49-F238E27FC236}">
                <a16:creationId xmlns:a16="http://schemas.microsoft.com/office/drawing/2014/main" id="{F9C0C37F-D179-4205-96D7-77EC465FF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6950" y="1"/>
            <a:ext cx="2051050" cy="1196975"/>
          </a:xfrm>
          <a:prstGeom prst="rect">
            <a:avLst/>
          </a:prstGeom>
          <a:noFill/>
          <a:extLst>
            <a:ext uri="{909E8E84-426E-40DD-AFC4-6F175D3DCCD1}">
              <a14:hiddenFill xmlns:a14="http://schemas.microsoft.com/office/drawing/2010/main">
                <a:solidFill>
                  <a:srgbClr val="FFFFFF"/>
                </a:solidFill>
              </a14:hiddenFill>
            </a:ext>
          </a:extLst>
        </p:spPr>
      </p:pic>
      <p:pic>
        <p:nvPicPr>
          <p:cNvPr id="72715" name="Picture 11" descr="retic">
            <a:extLst>
              <a:ext uri="{FF2B5EF4-FFF2-40B4-BE49-F238E27FC236}">
                <a16:creationId xmlns:a16="http://schemas.microsoft.com/office/drawing/2014/main" id="{E255476F-D8E9-41C4-91D6-9A4C563B97E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786687" y="3603625"/>
            <a:ext cx="2881313" cy="2492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4567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AAD75186-4FEA-4B09-AAA5-F94235412D71}"/>
              </a:ext>
            </a:extLst>
          </p:cNvPr>
          <p:cNvSpPr>
            <a:spLocks noGrp="1" noChangeArrowheads="1"/>
          </p:cNvSpPr>
          <p:nvPr>
            <p:ph type="title"/>
          </p:nvPr>
        </p:nvSpPr>
        <p:spPr/>
        <p:txBody>
          <a:bodyPr/>
          <a:lstStyle/>
          <a:p>
            <a:r>
              <a:rPr lang="cs-CZ" altLang="cs-CZ"/>
              <a:t>Functions of ery</a:t>
            </a:r>
          </a:p>
        </p:txBody>
      </p:sp>
      <p:sp>
        <p:nvSpPr>
          <p:cNvPr id="106499" name="Rectangle 3">
            <a:extLst>
              <a:ext uri="{FF2B5EF4-FFF2-40B4-BE49-F238E27FC236}">
                <a16:creationId xmlns:a16="http://schemas.microsoft.com/office/drawing/2014/main" id="{A19F870D-0123-4EC8-9970-853030F6A06E}"/>
              </a:ext>
            </a:extLst>
          </p:cNvPr>
          <p:cNvSpPr>
            <a:spLocks noGrp="1" noChangeArrowheads="1"/>
          </p:cNvSpPr>
          <p:nvPr>
            <p:ph type="body" idx="1"/>
          </p:nvPr>
        </p:nvSpPr>
        <p:spPr/>
        <p:txBody>
          <a:bodyPr/>
          <a:lstStyle/>
          <a:p>
            <a:endParaRPr lang="cs-CZ" altLang="cs-CZ"/>
          </a:p>
          <a:p>
            <a:r>
              <a:rPr lang="cs-CZ" altLang="cs-CZ"/>
              <a:t>transport of oxygen from the lungs</a:t>
            </a:r>
          </a:p>
          <a:p>
            <a:r>
              <a:rPr lang="cs-CZ" altLang="cs-CZ"/>
              <a:t>transport of carbon dioxide from the tissues</a:t>
            </a:r>
          </a:p>
        </p:txBody>
      </p:sp>
    </p:spTree>
    <p:extLst>
      <p:ext uri="{BB962C8B-B14F-4D97-AF65-F5344CB8AC3E}">
        <p14:creationId xmlns:p14="http://schemas.microsoft.com/office/powerpoint/2010/main" val="1169169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149351" y="-66675"/>
            <a:ext cx="9845675" cy="7412038"/>
          </a:xfrm>
          <a:prstGeom prst="rect">
            <a:avLst/>
          </a:prstGeom>
          <a:noFill/>
          <a:ln w="9525">
            <a:solidFill>
              <a:schemeClr val="accent2">
                <a:lumMod val="60000"/>
                <a:lumOff val="40000"/>
              </a:schemeClr>
            </a:solidFill>
            <a:miter lim="800000"/>
            <a:headEnd/>
            <a:tailEnd/>
          </a:ln>
          <a:effectLst/>
        </p:spPr>
      </p:pic>
      <p:sp>
        <p:nvSpPr>
          <p:cNvPr id="19458" name="TextovéPole 1"/>
          <p:cNvSpPr txBox="1">
            <a:spLocks noChangeArrowheads="1"/>
          </p:cNvSpPr>
          <p:nvPr/>
        </p:nvSpPr>
        <p:spPr bwMode="auto">
          <a:xfrm>
            <a:off x="4506914" y="179388"/>
            <a:ext cx="2429383" cy="523220"/>
          </a:xfrm>
          <a:prstGeom prst="rect">
            <a:avLst/>
          </a:prstGeom>
          <a:solidFill>
            <a:schemeClr val="bg1"/>
          </a:solidFill>
          <a:ln w="9525">
            <a:noFill/>
            <a:miter lim="800000"/>
            <a:headEnd/>
            <a:tailEnd/>
          </a:ln>
        </p:spPr>
        <p:txBody>
          <a:bodyPr wrap="none">
            <a:spAutoFit/>
          </a:bodyPr>
          <a:lstStyle/>
          <a:p>
            <a:r>
              <a:rPr lang="cs-CZ" altLang="cs-CZ" sz="2800"/>
              <a:t>ERYTHROCYTES</a:t>
            </a:r>
            <a:endParaRPr lang="cs-CZ" altLang="cs-CZ"/>
          </a:p>
        </p:txBody>
      </p:sp>
      <p:sp>
        <p:nvSpPr>
          <p:cNvPr id="3" name="TextovéPole 2"/>
          <p:cNvSpPr txBox="1"/>
          <p:nvPr/>
        </p:nvSpPr>
        <p:spPr>
          <a:xfrm>
            <a:off x="1830388" y="5921375"/>
            <a:ext cx="7458580" cy="400110"/>
          </a:xfrm>
          <a:prstGeom prst="rect">
            <a:avLst/>
          </a:prstGeom>
          <a:solidFill>
            <a:schemeClr val="accent4">
              <a:lumMod val="40000"/>
              <a:lumOff val="60000"/>
            </a:schemeClr>
          </a:solidFill>
        </p:spPr>
        <p:txBody>
          <a:bodyPr wrap="none">
            <a:spAutoFit/>
          </a:bodyPr>
          <a:lstStyle/>
          <a:p>
            <a:pPr>
              <a:defRPr/>
            </a:pPr>
            <a:r>
              <a:rPr lang="cs-CZ" sz="2000" b="1" dirty="0" err="1"/>
              <a:t>polyglobulia</a:t>
            </a:r>
            <a:r>
              <a:rPr lang="cs-CZ" sz="2000" b="1" dirty="0"/>
              <a:t> - </a:t>
            </a:r>
            <a:r>
              <a:rPr lang="cs-CZ" sz="2000" b="1" dirty="0" err="1"/>
              <a:t>polycythaemia</a:t>
            </a:r>
            <a:r>
              <a:rPr lang="cs-CZ" sz="2000" b="1" dirty="0"/>
              <a:t> / </a:t>
            </a:r>
            <a:r>
              <a:rPr lang="cs-CZ" sz="2000" b="1" dirty="0" err="1"/>
              <a:t>anemia</a:t>
            </a:r>
            <a:r>
              <a:rPr lang="cs-CZ" sz="2000" b="1" dirty="0"/>
              <a:t> / </a:t>
            </a:r>
            <a:r>
              <a:rPr lang="cs-CZ" sz="2000" b="1" dirty="0" err="1"/>
              <a:t>anisocytosis</a:t>
            </a:r>
            <a:r>
              <a:rPr lang="cs-CZ" sz="2000" b="1" dirty="0"/>
              <a:t> / </a:t>
            </a:r>
            <a:r>
              <a:rPr lang="cs-CZ" sz="2000" b="1" dirty="0" err="1"/>
              <a:t>poikilocytosis</a:t>
            </a:r>
            <a:endParaRPr lang="cs-CZ" sz="2000" b="1" dirty="0"/>
          </a:p>
        </p:txBody>
      </p:sp>
      <p:sp>
        <p:nvSpPr>
          <p:cNvPr id="19460" name="TextovéPole 3"/>
          <p:cNvSpPr txBox="1">
            <a:spLocks noChangeArrowheads="1"/>
          </p:cNvSpPr>
          <p:nvPr/>
        </p:nvSpPr>
        <p:spPr bwMode="auto">
          <a:xfrm>
            <a:off x="5064126" y="2716213"/>
            <a:ext cx="504305" cy="369332"/>
          </a:xfrm>
          <a:prstGeom prst="rect">
            <a:avLst/>
          </a:prstGeom>
          <a:noFill/>
          <a:ln w="9525">
            <a:noFill/>
            <a:miter lim="800000"/>
            <a:headEnd/>
            <a:tailEnd/>
          </a:ln>
        </p:spPr>
        <p:txBody>
          <a:bodyPr wrap="none">
            <a:spAutoFit/>
          </a:bodyPr>
          <a:lstStyle/>
          <a:p>
            <a:r>
              <a:rPr lang="cs-CZ" altLang="cs-CZ"/>
              <a:t>Eos</a:t>
            </a:r>
          </a:p>
        </p:txBody>
      </p:sp>
      <p:sp>
        <p:nvSpPr>
          <p:cNvPr id="19461" name="TextovéPole 4"/>
          <p:cNvSpPr txBox="1">
            <a:spLocks noChangeArrowheads="1"/>
          </p:cNvSpPr>
          <p:nvPr/>
        </p:nvSpPr>
        <p:spPr bwMode="auto">
          <a:xfrm>
            <a:off x="3132138" y="1279525"/>
            <a:ext cx="482376" cy="369332"/>
          </a:xfrm>
          <a:prstGeom prst="rect">
            <a:avLst/>
          </a:prstGeom>
          <a:noFill/>
          <a:ln w="9525">
            <a:noFill/>
            <a:miter lim="800000"/>
            <a:headEnd/>
            <a:tailEnd/>
          </a:ln>
        </p:spPr>
        <p:txBody>
          <a:bodyPr wrap="none">
            <a:spAutoFit/>
          </a:bodyPr>
          <a:lstStyle/>
          <a:p>
            <a:r>
              <a:rPr lang="cs-CZ" altLang="cs-CZ"/>
              <a:t>Ery</a:t>
            </a:r>
          </a:p>
        </p:txBody>
      </p:sp>
      <p:sp>
        <p:nvSpPr>
          <p:cNvPr id="19462" name="TextovéPole 6"/>
          <p:cNvSpPr txBox="1">
            <a:spLocks noChangeArrowheads="1"/>
          </p:cNvSpPr>
          <p:nvPr/>
        </p:nvSpPr>
        <p:spPr bwMode="auto">
          <a:xfrm>
            <a:off x="6975475" y="3175000"/>
            <a:ext cx="482376" cy="369332"/>
          </a:xfrm>
          <a:prstGeom prst="rect">
            <a:avLst/>
          </a:prstGeom>
          <a:noFill/>
          <a:ln w="9525">
            <a:noFill/>
            <a:miter lim="800000"/>
            <a:headEnd/>
            <a:tailEnd/>
          </a:ln>
        </p:spPr>
        <p:txBody>
          <a:bodyPr wrap="none">
            <a:spAutoFit/>
          </a:bodyPr>
          <a:lstStyle/>
          <a:p>
            <a:r>
              <a:rPr lang="cs-CZ" altLang="cs-CZ"/>
              <a:t>Ery</a:t>
            </a:r>
          </a:p>
        </p:txBody>
      </p:sp>
    </p:spTree>
    <p:extLst>
      <p:ext uri="{BB962C8B-B14F-4D97-AF65-F5344CB8AC3E}">
        <p14:creationId xmlns:p14="http://schemas.microsoft.com/office/powerpoint/2010/main" val="2152578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a:srcRect/>
          <a:stretch>
            <a:fillRect/>
          </a:stretch>
        </p:blipFill>
        <p:spPr bwMode="auto">
          <a:xfrm>
            <a:off x="1524000" y="-57150"/>
            <a:ext cx="9144000" cy="6843713"/>
          </a:xfrm>
          <a:prstGeom prst="rect">
            <a:avLst/>
          </a:prstGeom>
          <a:noFill/>
          <a:ln w="9525">
            <a:noFill/>
            <a:miter lim="800000"/>
            <a:headEnd/>
            <a:tailEnd/>
          </a:ln>
        </p:spPr>
      </p:pic>
      <p:sp>
        <p:nvSpPr>
          <p:cNvPr id="21506" name="TextovéPole 1"/>
          <p:cNvSpPr txBox="1">
            <a:spLocks noChangeArrowheads="1"/>
          </p:cNvSpPr>
          <p:nvPr/>
        </p:nvSpPr>
        <p:spPr bwMode="auto">
          <a:xfrm>
            <a:off x="2849564" y="255588"/>
            <a:ext cx="2429383" cy="523220"/>
          </a:xfrm>
          <a:prstGeom prst="rect">
            <a:avLst/>
          </a:prstGeom>
          <a:noFill/>
          <a:ln w="9525">
            <a:noFill/>
            <a:miter lim="800000"/>
            <a:headEnd/>
            <a:tailEnd/>
          </a:ln>
        </p:spPr>
        <p:txBody>
          <a:bodyPr wrap="none">
            <a:spAutoFit/>
          </a:bodyPr>
          <a:lstStyle/>
          <a:p>
            <a:r>
              <a:rPr lang="cs-CZ" sz="2800">
                <a:solidFill>
                  <a:schemeClr val="bg1"/>
                </a:solidFill>
                <a:cs typeface="Arial" charset="0"/>
              </a:rPr>
              <a:t>ERYTHROCYTES</a:t>
            </a:r>
          </a:p>
        </p:txBody>
      </p:sp>
    </p:spTree>
    <p:extLst>
      <p:ext uri="{BB962C8B-B14F-4D97-AF65-F5344CB8AC3E}">
        <p14:creationId xmlns:p14="http://schemas.microsoft.com/office/powerpoint/2010/main" val="3240621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a:srcRect/>
          <a:stretch>
            <a:fillRect/>
          </a:stretch>
        </p:blipFill>
        <p:spPr bwMode="auto">
          <a:xfrm>
            <a:off x="1516062" y="6350"/>
            <a:ext cx="9151938" cy="6851650"/>
          </a:xfrm>
          <a:prstGeom prst="rect">
            <a:avLst/>
          </a:prstGeom>
          <a:noFill/>
          <a:ln w="9525">
            <a:noFill/>
            <a:miter lim="800000"/>
            <a:headEnd/>
            <a:tailEnd/>
          </a:ln>
        </p:spPr>
      </p:pic>
      <p:sp>
        <p:nvSpPr>
          <p:cNvPr id="23554" name="TextovéPole 2"/>
          <p:cNvSpPr txBox="1">
            <a:spLocks noChangeArrowheads="1"/>
          </p:cNvSpPr>
          <p:nvPr/>
        </p:nvSpPr>
        <p:spPr bwMode="auto">
          <a:xfrm>
            <a:off x="3817938" y="2517775"/>
            <a:ext cx="2267800" cy="523220"/>
          </a:xfrm>
          <a:prstGeom prst="rect">
            <a:avLst/>
          </a:prstGeom>
          <a:noFill/>
          <a:ln w="9525">
            <a:noFill/>
            <a:miter lim="800000"/>
            <a:headEnd/>
            <a:tailEnd/>
          </a:ln>
        </p:spPr>
        <p:txBody>
          <a:bodyPr wrap="none">
            <a:spAutoFit/>
          </a:bodyPr>
          <a:lstStyle/>
          <a:p>
            <a:r>
              <a:rPr lang="cs-CZ" sz="2800">
                <a:solidFill>
                  <a:schemeClr val="bg1"/>
                </a:solidFill>
                <a:cs typeface="Arial" charset="0"/>
              </a:rPr>
              <a:t>ERYTHROCYTE</a:t>
            </a:r>
          </a:p>
        </p:txBody>
      </p:sp>
    </p:spTree>
    <p:extLst>
      <p:ext uri="{BB962C8B-B14F-4D97-AF65-F5344CB8AC3E}">
        <p14:creationId xmlns:p14="http://schemas.microsoft.com/office/powerpoint/2010/main" val="721319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p:cNvSpPr>
            <a:spLocks noGrp="1" noChangeArrowheads="1"/>
          </p:cNvSpPr>
          <p:nvPr>
            <p:ph type="body" sz="half" idx="1"/>
          </p:nvPr>
        </p:nvSpPr>
        <p:spPr>
          <a:xfrm>
            <a:off x="1524001" y="1341438"/>
            <a:ext cx="8950325" cy="4495800"/>
          </a:xfrm>
        </p:spPr>
        <p:txBody>
          <a:bodyPr/>
          <a:lstStyle/>
          <a:p>
            <a:pPr marL="0" indent="0">
              <a:buNone/>
            </a:pPr>
            <a:r>
              <a:rPr lang="cs-CZ" altLang="cs-CZ" sz="3600"/>
              <a:t>Warning</a:t>
            </a:r>
          </a:p>
          <a:p>
            <a:pPr lvl="1" eaLnBrk="1" hangingPunct="1"/>
            <a:r>
              <a:rPr lang="cs-CZ" altLang="cs-CZ" sz="3600"/>
              <a:t>please, do not manipulate the microscope,</a:t>
            </a:r>
          </a:p>
          <a:p>
            <a:pPr lvl="1" eaLnBrk="1" hangingPunct="1"/>
            <a:endParaRPr lang="cs-CZ" altLang="cs-CZ" sz="3600"/>
          </a:p>
          <a:p>
            <a:pPr lvl="1" eaLnBrk="1" hangingPunct="1"/>
            <a:r>
              <a:rPr lang="cs-CZ" altLang="cs-CZ" sz="3600"/>
              <a:t>they are prepared for your study of blood smears after  presentation,</a:t>
            </a:r>
          </a:p>
          <a:p>
            <a:pPr lvl="1" eaLnBrk="1" hangingPunct="1"/>
            <a:endParaRPr lang="cs-CZ" altLang="cs-CZ" sz="3600"/>
          </a:p>
          <a:p>
            <a:pPr lvl="1" eaLnBrk="1" hangingPunct="1"/>
            <a:r>
              <a:rPr lang="cs-CZ" altLang="cs-CZ" sz="3600"/>
              <a:t>you will get instructions,  how to study blood smears.</a:t>
            </a:r>
          </a:p>
        </p:txBody>
      </p:sp>
    </p:spTree>
    <p:extLst>
      <p:ext uri="{BB962C8B-B14F-4D97-AF65-F5344CB8AC3E}">
        <p14:creationId xmlns:p14="http://schemas.microsoft.com/office/powerpoint/2010/main" val="3692502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1325563" y="-114300"/>
            <a:ext cx="9409113" cy="7150100"/>
          </a:xfrm>
          <a:prstGeom prst="rect">
            <a:avLst/>
          </a:prstGeom>
          <a:ln>
            <a:solidFill>
              <a:schemeClr val="accent5">
                <a:lumMod val="40000"/>
                <a:lumOff val="60000"/>
              </a:schemeClr>
            </a:solidFill>
          </a:ln>
        </p:spPr>
      </p:pic>
      <p:sp>
        <p:nvSpPr>
          <p:cNvPr id="25602" name="TextovéPole 4"/>
          <p:cNvSpPr txBox="1">
            <a:spLocks noChangeArrowheads="1"/>
          </p:cNvSpPr>
          <p:nvPr/>
        </p:nvSpPr>
        <p:spPr bwMode="auto">
          <a:xfrm>
            <a:off x="4660900" y="93663"/>
            <a:ext cx="2336024" cy="523220"/>
          </a:xfrm>
          <a:prstGeom prst="rect">
            <a:avLst/>
          </a:prstGeom>
          <a:solidFill>
            <a:schemeClr val="bg1"/>
          </a:solidFill>
          <a:ln w="9525">
            <a:noFill/>
            <a:miter lim="800000"/>
            <a:headEnd/>
            <a:tailEnd/>
          </a:ln>
        </p:spPr>
        <p:txBody>
          <a:bodyPr wrap="none">
            <a:spAutoFit/>
          </a:bodyPr>
          <a:lstStyle/>
          <a:p>
            <a:r>
              <a:rPr lang="cs-CZ" altLang="cs-CZ" sz="2800"/>
              <a:t>RETICULOCYTE</a:t>
            </a:r>
          </a:p>
        </p:txBody>
      </p:sp>
      <p:cxnSp>
        <p:nvCxnSpPr>
          <p:cNvPr id="7" name="Přímá spojnice se šipkou 6"/>
          <p:cNvCxnSpPr/>
          <p:nvPr/>
        </p:nvCxnSpPr>
        <p:spPr>
          <a:xfrm>
            <a:off x="7319963" y="1349375"/>
            <a:ext cx="0" cy="431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a:off x="6878638" y="3376613"/>
            <a:ext cx="0" cy="431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605" name="TextovéPole 8"/>
          <p:cNvSpPr txBox="1">
            <a:spLocks noChangeArrowheads="1"/>
          </p:cNvSpPr>
          <p:nvPr/>
        </p:nvSpPr>
        <p:spPr bwMode="auto">
          <a:xfrm>
            <a:off x="8688389" y="2060575"/>
            <a:ext cx="1793875" cy="585788"/>
          </a:xfrm>
          <a:prstGeom prst="rect">
            <a:avLst/>
          </a:prstGeom>
          <a:solidFill>
            <a:schemeClr val="bg1"/>
          </a:solidFill>
          <a:ln w="9525">
            <a:noFill/>
            <a:miter lim="800000"/>
            <a:headEnd/>
            <a:tailEnd/>
          </a:ln>
        </p:spPr>
        <p:txBody>
          <a:bodyPr wrap="none">
            <a:spAutoFit/>
          </a:bodyPr>
          <a:lstStyle/>
          <a:p>
            <a:r>
              <a:rPr lang="cs-CZ" altLang="cs-CZ" sz="1600" i="1"/>
              <a:t>substantia</a:t>
            </a:r>
          </a:p>
          <a:p>
            <a:r>
              <a:rPr lang="cs-CZ" altLang="cs-CZ" sz="1600" i="1"/>
              <a:t>reticulofilamentosa</a:t>
            </a:r>
          </a:p>
        </p:txBody>
      </p:sp>
      <p:cxnSp>
        <p:nvCxnSpPr>
          <p:cNvPr id="11" name="Přímá spojnice se šipkou 10"/>
          <p:cNvCxnSpPr>
            <a:stCxn id="25605" idx="1"/>
          </p:cNvCxnSpPr>
          <p:nvPr/>
        </p:nvCxnSpPr>
        <p:spPr>
          <a:xfrm flipH="1" flipV="1">
            <a:off x="7319964" y="2060575"/>
            <a:ext cx="1368425" cy="292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a:stCxn id="25605" idx="1"/>
          </p:cNvCxnSpPr>
          <p:nvPr/>
        </p:nvCxnSpPr>
        <p:spPr>
          <a:xfrm flipH="1">
            <a:off x="6991350" y="2354264"/>
            <a:ext cx="1697038" cy="16097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150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1A03EA38-DFD9-415C-9E0C-1AC15DC39D6F}"/>
              </a:ext>
            </a:extLst>
          </p:cNvPr>
          <p:cNvSpPr>
            <a:spLocks noGrp="1" noChangeArrowheads="1"/>
          </p:cNvSpPr>
          <p:nvPr>
            <p:ph type="title"/>
          </p:nvPr>
        </p:nvSpPr>
        <p:spPr>
          <a:xfrm>
            <a:off x="1981200" y="274638"/>
            <a:ext cx="8229600" cy="1282700"/>
          </a:xfrm>
        </p:spPr>
        <p:txBody>
          <a:bodyPr/>
          <a:lstStyle/>
          <a:p>
            <a:r>
              <a:rPr lang="cs-CZ" altLang="cs-CZ" dirty="0">
                <a:latin typeface="+mn-lt"/>
              </a:rPr>
              <a:t>LEUKOCYTES</a:t>
            </a:r>
            <a:br>
              <a:rPr lang="cs-CZ" altLang="cs-CZ" sz="4000" dirty="0"/>
            </a:br>
            <a:endParaRPr lang="cs-CZ" altLang="cs-CZ" sz="4000" dirty="0"/>
          </a:p>
        </p:txBody>
      </p:sp>
      <p:sp>
        <p:nvSpPr>
          <p:cNvPr id="94212" name="Rectangle 4">
            <a:extLst>
              <a:ext uri="{FF2B5EF4-FFF2-40B4-BE49-F238E27FC236}">
                <a16:creationId xmlns:a16="http://schemas.microsoft.com/office/drawing/2014/main" id="{0FD51AD3-3293-4D83-96B5-D9161E89E045}"/>
              </a:ext>
            </a:extLst>
          </p:cNvPr>
          <p:cNvSpPr>
            <a:spLocks noGrp="1" noChangeArrowheads="1"/>
          </p:cNvSpPr>
          <p:nvPr>
            <p:ph type="body" sz="half" idx="1"/>
          </p:nvPr>
        </p:nvSpPr>
        <p:spPr>
          <a:xfrm>
            <a:off x="1774826" y="1125538"/>
            <a:ext cx="4537075" cy="5732462"/>
          </a:xfrm>
        </p:spPr>
        <p:txBody>
          <a:bodyPr/>
          <a:lstStyle/>
          <a:p>
            <a:r>
              <a:rPr lang="cs-CZ" altLang="cs-CZ" dirty="0" err="1">
                <a:solidFill>
                  <a:schemeClr val="hlink"/>
                </a:solidFill>
              </a:rPr>
              <a:t>Granulocytes</a:t>
            </a:r>
            <a:r>
              <a:rPr lang="cs-CZ" altLang="cs-CZ" dirty="0">
                <a:solidFill>
                  <a:schemeClr val="hlink"/>
                </a:solidFill>
              </a:rPr>
              <a:t>:</a:t>
            </a:r>
          </a:p>
          <a:p>
            <a:pPr>
              <a:spcBef>
                <a:spcPct val="0"/>
              </a:spcBef>
              <a:buFont typeface="Wingdings" panose="05000000000000000000" pitchFamily="2" charset="2"/>
              <a:buNone/>
            </a:pPr>
            <a:r>
              <a:rPr lang="cs-CZ" altLang="cs-CZ" sz="4000" dirty="0"/>
              <a:t>   </a:t>
            </a:r>
            <a:r>
              <a:rPr lang="cs-CZ" altLang="cs-CZ" sz="2400" dirty="0"/>
              <a:t>- </a:t>
            </a:r>
            <a:r>
              <a:rPr lang="cs-CZ" altLang="cs-CZ" sz="2400" dirty="0" err="1"/>
              <a:t>neutrophils</a:t>
            </a:r>
            <a:endParaRPr lang="cs-CZ" altLang="cs-CZ" sz="2400" dirty="0"/>
          </a:p>
          <a:p>
            <a:pPr>
              <a:buFont typeface="Wingdings" panose="05000000000000000000" pitchFamily="2" charset="2"/>
              <a:buNone/>
            </a:pPr>
            <a:r>
              <a:rPr lang="cs-CZ" altLang="cs-CZ" sz="2400" dirty="0"/>
              <a:t>    - </a:t>
            </a:r>
            <a:r>
              <a:rPr lang="cs-CZ" altLang="cs-CZ" sz="2400" dirty="0" err="1"/>
              <a:t>eosinophils</a:t>
            </a:r>
            <a:endParaRPr lang="cs-CZ" altLang="cs-CZ" sz="2400" dirty="0"/>
          </a:p>
          <a:p>
            <a:pPr>
              <a:buFont typeface="Wingdings" panose="05000000000000000000" pitchFamily="2" charset="2"/>
              <a:buNone/>
            </a:pPr>
            <a:r>
              <a:rPr lang="cs-CZ" altLang="cs-CZ" sz="2400" dirty="0"/>
              <a:t>    - </a:t>
            </a:r>
            <a:r>
              <a:rPr lang="cs-CZ" altLang="cs-CZ" sz="2400" dirty="0" err="1"/>
              <a:t>basophils</a:t>
            </a:r>
            <a:endParaRPr lang="cs-CZ" altLang="cs-CZ" sz="2400" dirty="0"/>
          </a:p>
          <a:p>
            <a:pPr>
              <a:buFont typeface="Wingdings" panose="05000000000000000000" pitchFamily="2" charset="2"/>
              <a:buNone/>
            </a:pPr>
            <a:r>
              <a:rPr lang="cs-CZ" altLang="cs-CZ" sz="2400" i="1" dirty="0">
                <a:solidFill>
                  <a:schemeClr val="accent2"/>
                </a:solidFill>
              </a:rPr>
              <a:t>General </a:t>
            </a:r>
            <a:r>
              <a:rPr lang="cs-CZ" altLang="cs-CZ" sz="2400" i="1" dirty="0" err="1">
                <a:solidFill>
                  <a:schemeClr val="accent2"/>
                </a:solidFill>
              </a:rPr>
              <a:t>characteristic</a:t>
            </a:r>
            <a:endParaRPr lang="cs-CZ" altLang="cs-CZ" sz="2400" i="1" dirty="0">
              <a:solidFill>
                <a:schemeClr val="accent2"/>
              </a:solidFill>
            </a:endParaRPr>
          </a:p>
          <a:p>
            <a:pPr>
              <a:buFont typeface="Wingdings" panose="05000000000000000000" pitchFamily="2" charset="2"/>
              <a:buNone/>
            </a:pPr>
            <a:r>
              <a:rPr lang="cs-CZ" altLang="cs-CZ" sz="2400" dirty="0" err="1"/>
              <a:t>Polymorphonuclears</a:t>
            </a:r>
            <a:r>
              <a:rPr lang="cs-CZ" altLang="cs-CZ" sz="2400" dirty="0"/>
              <a:t> </a:t>
            </a:r>
            <a:r>
              <a:rPr lang="cs-CZ" altLang="cs-CZ" sz="2400" dirty="0" err="1"/>
              <a:t>with</a:t>
            </a:r>
            <a:endParaRPr lang="cs-CZ" altLang="cs-CZ" sz="2400" dirty="0"/>
          </a:p>
          <a:p>
            <a:pPr>
              <a:buFont typeface="Wingdings" panose="05000000000000000000" pitchFamily="2" charset="2"/>
              <a:buNone/>
            </a:pPr>
            <a:r>
              <a:rPr lang="cs-CZ" altLang="cs-CZ" sz="2400" dirty="0" err="1">
                <a:solidFill>
                  <a:schemeClr val="tx2"/>
                </a:solidFill>
              </a:rPr>
              <a:t>acidophilic</a:t>
            </a:r>
            <a:r>
              <a:rPr lang="cs-CZ" altLang="cs-CZ" sz="2400" dirty="0"/>
              <a:t> </a:t>
            </a:r>
            <a:r>
              <a:rPr lang="cs-CZ" altLang="cs-CZ" sz="2400" dirty="0" err="1"/>
              <a:t>cytoplasm</a:t>
            </a:r>
            <a:r>
              <a:rPr lang="cs-CZ" altLang="cs-CZ" sz="2400" dirty="0"/>
              <a:t> and </a:t>
            </a:r>
          </a:p>
          <a:p>
            <a:pPr>
              <a:buFont typeface="Wingdings" panose="05000000000000000000" pitchFamily="2" charset="2"/>
              <a:buNone/>
            </a:pPr>
            <a:r>
              <a:rPr lang="cs-CZ" altLang="cs-CZ" sz="2400" dirty="0" err="1">
                <a:solidFill>
                  <a:schemeClr val="tx2"/>
                </a:solidFill>
              </a:rPr>
              <a:t>Specific</a:t>
            </a:r>
            <a:r>
              <a:rPr lang="cs-CZ" altLang="cs-CZ" sz="2400" dirty="0">
                <a:solidFill>
                  <a:schemeClr val="tx2"/>
                </a:solidFill>
              </a:rPr>
              <a:t> + </a:t>
            </a:r>
            <a:r>
              <a:rPr lang="cs-CZ" altLang="cs-CZ" sz="2400" dirty="0" err="1">
                <a:solidFill>
                  <a:schemeClr val="tx2"/>
                </a:solidFill>
              </a:rPr>
              <a:t>azurophilic</a:t>
            </a:r>
            <a:r>
              <a:rPr lang="cs-CZ" altLang="cs-CZ" sz="2400" dirty="0"/>
              <a:t> </a:t>
            </a:r>
            <a:r>
              <a:rPr lang="cs-CZ" altLang="cs-CZ" sz="2400" dirty="0" err="1"/>
              <a:t>granules</a:t>
            </a:r>
            <a:endParaRPr lang="cs-CZ" altLang="cs-CZ" sz="2400" dirty="0"/>
          </a:p>
        </p:txBody>
      </p:sp>
      <p:sp>
        <p:nvSpPr>
          <p:cNvPr id="94213" name="Rectangle 5">
            <a:extLst>
              <a:ext uri="{FF2B5EF4-FFF2-40B4-BE49-F238E27FC236}">
                <a16:creationId xmlns:a16="http://schemas.microsoft.com/office/drawing/2014/main" id="{721475D4-55F3-48AE-9E2D-35DE036A8EC5}"/>
              </a:ext>
            </a:extLst>
          </p:cNvPr>
          <p:cNvSpPr>
            <a:spLocks noGrp="1" noChangeArrowheads="1"/>
          </p:cNvSpPr>
          <p:nvPr>
            <p:ph type="body" sz="half" idx="2"/>
          </p:nvPr>
        </p:nvSpPr>
        <p:spPr>
          <a:xfrm>
            <a:off x="6383338" y="1125538"/>
            <a:ext cx="4284662" cy="5732462"/>
          </a:xfrm>
        </p:spPr>
        <p:txBody>
          <a:bodyPr/>
          <a:lstStyle/>
          <a:p>
            <a:r>
              <a:rPr lang="cs-CZ" altLang="cs-CZ">
                <a:solidFill>
                  <a:schemeClr val="hlink"/>
                </a:solidFill>
              </a:rPr>
              <a:t>Agranulocytes</a:t>
            </a:r>
          </a:p>
          <a:p>
            <a:pPr>
              <a:buFont typeface="Wingdings" panose="05000000000000000000" pitchFamily="2" charset="2"/>
              <a:buNone/>
            </a:pPr>
            <a:r>
              <a:rPr lang="cs-CZ" altLang="cs-CZ"/>
              <a:t>   - </a:t>
            </a:r>
            <a:r>
              <a:rPr lang="cs-CZ" altLang="cs-CZ" sz="2400"/>
              <a:t>lymphocytes</a:t>
            </a:r>
          </a:p>
          <a:p>
            <a:pPr>
              <a:buFont typeface="Wingdings" panose="05000000000000000000" pitchFamily="2" charset="2"/>
              <a:buNone/>
            </a:pPr>
            <a:r>
              <a:rPr lang="cs-CZ" altLang="cs-CZ" sz="2400"/>
              <a:t>    - monocytes</a:t>
            </a:r>
          </a:p>
          <a:p>
            <a:pPr>
              <a:buFont typeface="Wingdings" panose="05000000000000000000" pitchFamily="2" charset="2"/>
              <a:buNone/>
            </a:pPr>
            <a:endParaRPr lang="cs-CZ" altLang="cs-CZ" sz="2400"/>
          </a:p>
          <a:p>
            <a:pPr>
              <a:buFont typeface="Wingdings" panose="05000000000000000000" pitchFamily="2" charset="2"/>
              <a:buNone/>
            </a:pPr>
            <a:r>
              <a:rPr lang="cs-CZ" altLang="cs-CZ" sz="2400" i="1">
                <a:solidFill>
                  <a:schemeClr val="accent2"/>
                </a:solidFill>
              </a:rPr>
              <a:t>General characteristic</a:t>
            </a:r>
          </a:p>
          <a:p>
            <a:pPr>
              <a:buFont typeface="Wingdings" panose="05000000000000000000" pitchFamily="2" charset="2"/>
              <a:buNone/>
            </a:pPr>
            <a:r>
              <a:rPr lang="cs-CZ" altLang="cs-CZ" sz="2400"/>
              <a:t>Mononuclears with</a:t>
            </a:r>
          </a:p>
          <a:p>
            <a:pPr>
              <a:buFont typeface="Wingdings" panose="05000000000000000000" pitchFamily="2" charset="2"/>
              <a:buNone/>
            </a:pPr>
            <a:r>
              <a:rPr lang="cs-CZ" altLang="cs-CZ" sz="2400">
                <a:solidFill>
                  <a:schemeClr val="tx2"/>
                </a:solidFill>
              </a:rPr>
              <a:t>basophilic</a:t>
            </a:r>
            <a:r>
              <a:rPr lang="cs-CZ" altLang="cs-CZ" sz="2400"/>
              <a:t> cytoplasm and </a:t>
            </a:r>
          </a:p>
          <a:p>
            <a:pPr>
              <a:buFont typeface="Wingdings" panose="05000000000000000000" pitchFamily="2" charset="2"/>
              <a:buNone/>
            </a:pPr>
            <a:r>
              <a:rPr lang="cs-CZ" altLang="cs-CZ" sz="2400">
                <a:solidFill>
                  <a:schemeClr val="tx2"/>
                </a:solidFill>
              </a:rPr>
              <a:t>azurophilic</a:t>
            </a:r>
            <a:r>
              <a:rPr lang="cs-CZ" altLang="cs-CZ" sz="2400"/>
              <a:t> granules</a:t>
            </a:r>
          </a:p>
          <a:p>
            <a:pPr>
              <a:buFont typeface="Wingdings" panose="05000000000000000000" pitchFamily="2" charset="2"/>
              <a:buNone/>
            </a:pPr>
            <a:endParaRPr lang="cs-CZ" altLang="cs-CZ"/>
          </a:p>
        </p:txBody>
      </p:sp>
      <p:pic>
        <p:nvPicPr>
          <p:cNvPr id="94215" name="Picture 7" descr="Granulocytes2">
            <a:extLst>
              <a:ext uri="{FF2B5EF4-FFF2-40B4-BE49-F238E27FC236}">
                <a16:creationId xmlns:a16="http://schemas.microsoft.com/office/drawing/2014/main" id="{6A1AEE66-3850-43EF-8DAE-DF10A1BC2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5229226"/>
            <a:ext cx="410527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94219" name="Picture 11" descr="Lymphocyte">
            <a:extLst>
              <a:ext uri="{FF2B5EF4-FFF2-40B4-BE49-F238E27FC236}">
                <a16:creationId xmlns:a16="http://schemas.microsoft.com/office/drawing/2014/main" id="{27DBEF9C-AB60-4B7D-80A6-65197B610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26" y="5229226"/>
            <a:ext cx="1368425" cy="1368425"/>
          </a:xfrm>
          <a:prstGeom prst="rect">
            <a:avLst/>
          </a:prstGeom>
          <a:noFill/>
          <a:extLst>
            <a:ext uri="{909E8E84-426E-40DD-AFC4-6F175D3DCCD1}">
              <a14:hiddenFill xmlns:a14="http://schemas.microsoft.com/office/drawing/2010/main">
                <a:solidFill>
                  <a:srgbClr val="FFFFFF"/>
                </a:solidFill>
              </a14:hiddenFill>
            </a:ext>
          </a:extLst>
        </p:spPr>
      </p:pic>
      <p:pic>
        <p:nvPicPr>
          <p:cNvPr id="94222" name="Picture 14" descr="Monocyte">
            <a:extLst>
              <a:ext uri="{FF2B5EF4-FFF2-40B4-BE49-F238E27FC236}">
                <a16:creationId xmlns:a16="http://schemas.microsoft.com/office/drawing/2014/main" id="{40917B2B-F08A-4E86-A915-CE4E52F21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1051" y="5084764"/>
            <a:ext cx="2087563" cy="177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402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4FC92E5C-7412-4259-AF0C-AB1FCCC7434E}"/>
              </a:ext>
            </a:extLst>
          </p:cNvPr>
          <p:cNvSpPr>
            <a:spLocks noGrp="1" noChangeArrowheads="1"/>
          </p:cNvSpPr>
          <p:nvPr>
            <p:ph type="title"/>
          </p:nvPr>
        </p:nvSpPr>
        <p:spPr/>
        <p:txBody>
          <a:bodyPr/>
          <a:lstStyle/>
          <a:p>
            <a:r>
              <a:rPr lang="cs-CZ" altLang="cs-CZ" dirty="0" err="1">
                <a:latin typeface="+mn-lt"/>
              </a:rPr>
              <a:t>Granulocytes</a:t>
            </a:r>
            <a:endParaRPr lang="cs-CZ" altLang="cs-CZ" dirty="0">
              <a:latin typeface="+mn-lt"/>
            </a:endParaRPr>
          </a:p>
        </p:txBody>
      </p:sp>
      <p:sp>
        <p:nvSpPr>
          <p:cNvPr id="133123" name="Rectangle 3">
            <a:extLst>
              <a:ext uri="{FF2B5EF4-FFF2-40B4-BE49-F238E27FC236}">
                <a16:creationId xmlns:a16="http://schemas.microsoft.com/office/drawing/2014/main" id="{468D5DBC-CF1F-4387-AD67-CDBDABDD0A3B}"/>
              </a:ext>
            </a:extLst>
          </p:cNvPr>
          <p:cNvSpPr>
            <a:spLocks noGrp="1" noChangeArrowheads="1"/>
          </p:cNvSpPr>
          <p:nvPr>
            <p:ph type="body" idx="1"/>
          </p:nvPr>
        </p:nvSpPr>
        <p:spPr>
          <a:xfrm>
            <a:off x="1981200" y="1412876"/>
            <a:ext cx="8229600" cy="5445125"/>
          </a:xfrm>
        </p:spPr>
        <p:txBody>
          <a:bodyPr/>
          <a:lstStyle/>
          <a:p>
            <a:r>
              <a:rPr lang="cs-CZ" altLang="cs-CZ" u="sng">
                <a:solidFill>
                  <a:schemeClr val="folHlink"/>
                </a:solidFill>
              </a:rPr>
              <a:t>General charcteristic</a:t>
            </a:r>
            <a:r>
              <a:rPr lang="cs-CZ" altLang="cs-CZ">
                <a:solidFill>
                  <a:schemeClr val="folHlink"/>
                </a:solidFill>
              </a:rPr>
              <a:t>:</a:t>
            </a:r>
          </a:p>
          <a:p>
            <a:pPr>
              <a:buFontTx/>
              <a:buChar char="-"/>
            </a:pPr>
            <a:r>
              <a:rPr lang="cs-CZ" altLang="cs-CZ" sz="2600"/>
              <a:t>polymorphonuclears – different shape of nuclei</a:t>
            </a:r>
          </a:p>
          <a:p>
            <a:pPr>
              <a:buFontTx/>
              <a:buChar char="-"/>
            </a:pPr>
            <a:endParaRPr lang="cs-CZ" altLang="cs-CZ"/>
          </a:p>
          <a:p>
            <a:pPr>
              <a:buFontTx/>
              <a:buChar char="-"/>
            </a:pPr>
            <a:endParaRPr lang="cs-CZ" altLang="cs-CZ"/>
          </a:p>
          <a:p>
            <a:pPr>
              <a:buFontTx/>
              <a:buNone/>
            </a:pPr>
            <a:r>
              <a:rPr lang="cs-CZ" altLang="cs-CZ"/>
              <a:t>   </a:t>
            </a:r>
            <a:r>
              <a:rPr lang="cs-CZ" altLang="cs-CZ" sz="1800"/>
              <a:t>band</a:t>
            </a:r>
            <a:r>
              <a:rPr lang="cs-CZ" altLang="cs-CZ"/>
              <a:t>             </a:t>
            </a:r>
            <a:r>
              <a:rPr lang="cs-CZ" altLang="cs-CZ" sz="1800"/>
              <a:t>segmented with chromatin bridges</a:t>
            </a:r>
          </a:p>
          <a:p>
            <a:pPr>
              <a:buFontTx/>
              <a:buChar char="-"/>
            </a:pPr>
            <a:r>
              <a:rPr lang="cs-CZ" altLang="cs-CZ" sz="2600">
                <a:solidFill>
                  <a:schemeClr val="tx2"/>
                </a:solidFill>
              </a:rPr>
              <a:t>acidophilic</a:t>
            </a:r>
            <a:r>
              <a:rPr lang="cs-CZ" altLang="cs-CZ" sz="2600"/>
              <a:t> cytoplasm – </a:t>
            </a:r>
            <a:r>
              <a:rPr lang="cs-CZ" altLang="cs-CZ" sz="2600">
                <a:sym typeface="Symbol" panose="05050102010706020507" pitchFamily="18" charset="2"/>
              </a:rPr>
              <a:t>bright-pink</a:t>
            </a:r>
            <a:endParaRPr lang="cs-CZ" altLang="cs-CZ" sz="2600"/>
          </a:p>
          <a:p>
            <a:pPr>
              <a:buFontTx/>
              <a:buChar char="-"/>
            </a:pPr>
            <a:r>
              <a:rPr lang="cs-CZ" altLang="cs-CZ" sz="2600">
                <a:solidFill>
                  <a:schemeClr val="tx2"/>
                </a:solidFill>
              </a:rPr>
              <a:t>specific</a:t>
            </a:r>
            <a:r>
              <a:rPr lang="cs-CZ" altLang="cs-CZ" sz="2600"/>
              <a:t> granules – with special enzymes</a:t>
            </a:r>
          </a:p>
          <a:p>
            <a:pPr>
              <a:buFontTx/>
              <a:buChar char="-"/>
            </a:pPr>
            <a:r>
              <a:rPr lang="cs-CZ" altLang="cs-CZ" sz="2600"/>
              <a:t>azurophilic granules – with lysosomal enzymes</a:t>
            </a:r>
          </a:p>
          <a:p>
            <a:pPr>
              <a:buFontTx/>
              <a:buChar char="-"/>
            </a:pPr>
            <a:r>
              <a:rPr lang="cs-CZ" altLang="cs-CZ" sz="2600"/>
              <a:t>all granulocytes are able to migrate from the vessels and by diapedesis invade a site of inflamation</a:t>
            </a:r>
          </a:p>
        </p:txBody>
      </p:sp>
      <p:sp>
        <p:nvSpPr>
          <p:cNvPr id="133126" name="Freeform 6">
            <a:extLst>
              <a:ext uri="{FF2B5EF4-FFF2-40B4-BE49-F238E27FC236}">
                <a16:creationId xmlns:a16="http://schemas.microsoft.com/office/drawing/2014/main" id="{938DEC37-530E-426E-B70D-C87D379A91F3}"/>
              </a:ext>
            </a:extLst>
          </p:cNvPr>
          <p:cNvSpPr>
            <a:spLocks/>
          </p:cNvSpPr>
          <p:nvPr/>
        </p:nvSpPr>
        <p:spPr bwMode="auto">
          <a:xfrm>
            <a:off x="2135189" y="2492375"/>
            <a:ext cx="922337" cy="852488"/>
          </a:xfrm>
          <a:custGeom>
            <a:avLst/>
            <a:gdLst>
              <a:gd name="T0" fmla="*/ 238 w 581"/>
              <a:gd name="T1" fmla="*/ 179 h 537"/>
              <a:gd name="T2" fmla="*/ 251 w 581"/>
              <a:gd name="T3" fmla="*/ 141 h 537"/>
              <a:gd name="T4" fmla="*/ 289 w 581"/>
              <a:gd name="T5" fmla="*/ 115 h 537"/>
              <a:gd name="T6" fmla="*/ 238 w 581"/>
              <a:gd name="T7" fmla="*/ 0 h 537"/>
              <a:gd name="T8" fmla="*/ 123 w 581"/>
              <a:gd name="T9" fmla="*/ 25 h 537"/>
              <a:gd name="T10" fmla="*/ 33 w 581"/>
              <a:gd name="T11" fmla="*/ 141 h 537"/>
              <a:gd name="T12" fmla="*/ 110 w 581"/>
              <a:gd name="T13" fmla="*/ 422 h 537"/>
              <a:gd name="T14" fmla="*/ 187 w 581"/>
              <a:gd name="T15" fmla="*/ 473 h 537"/>
              <a:gd name="T16" fmla="*/ 302 w 581"/>
              <a:gd name="T17" fmla="*/ 525 h 537"/>
              <a:gd name="T18" fmla="*/ 340 w 581"/>
              <a:gd name="T19" fmla="*/ 537 h 537"/>
              <a:gd name="T20" fmla="*/ 404 w 581"/>
              <a:gd name="T21" fmla="*/ 525 h 537"/>
              <a:gd name="T22" fmla="*/ 468 w 581"/>
              <a:gd name="T23" fmla="*/ 448 h 537"/>
              <a:gd name="T24" fmla="*/ 507 w 581"/>
              <a:gd name="T25" fmla="*/ 422 h 537"/>
              <a:gd name="T26" fmla="*/ 532 w 581"/>
              <a:gd name="T27" fmla="*/ 384 h 537"/>
              <a:gd name="T28" fmla="*/ 571 w 581"/>
              <a:gd name="T29" fmla="*/ 345 h 537"/>
              <a:gd name="T30" fmla="*/ 507 w 581"/>
              <a:gd name="T31" fmla="*/ 205 h 537"/>
              <a:gd name="T32" fmla="*/ 468 w 581"/>
              <a:gd name="T33" fmla="*/ 243 h 537"/>
              <a:gd name="T34" fmla="*/ 456 w 581"/>
              <a:gd name="T35" fmla="*/ 281 h 537"/>
              <a:gd name="T36" fmla="*/ 340 w 581"/>
              <a:gd name="T37" fmla="*/ 384 h 537"/>
              <a:gd name="T38" fmla="*/ 251 w 581"/>
              <a:gd name="T39" fmla="*/ 333 h 537"/>
              <a:gd name="T40" fmla="*/ 225 w 581"/>
              <a:gd name="T41" fmla="*/ 256 h 537"/>
              <a:gd name="T42" fmla="*/ 238 w 581"/>
              <a:gd name="T43" fmla="*/ 179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1" h="537">
                <a:moveTo>
                  <a:pt x="238" y="179"/>
                </a:moveTo>
                <a:cubicBezTo>
                  <a:pt x="242" y="166"/>
                  <a:pt x="243" y="151"/>
                  <a:pt x="251" y="141"/>
                </a:cubicBezTo>
                <a:cubicBezTo>
                  <a:pt x="261" y="129"/>
                  <a:pt x="286" y="130"/>
                  <a:pt x="289" y="115"/>
                </a:cubicBezTo>
                <a:cubicBezTo>
                  <a:pt x="307" y="32"/>
                  <a:pt x="285" y="31"/>
                  <a:pt x="238" y="0"/>
                </a:cubicBezTo>
                <a:cubicBezTo>
                  <a:pt x="199" y="7"/>
                  <a:pt x="154" y="1"/>
                  <a:pt x="123" y="25"/>
                </a:cubicBezTo>
                <a:cubicBezTo>
                  <a:pt x="105" y="39"/>
                  <a:pt x="48" y="119"/>
                  <a:pt x="33" y="141"/>
                </a:cubicBezTo>
                <a:cubicBezTo>
                  <a:pt x="46" y="359"/>
                  <a:pt x="0" y="329"/>
                  <a:pt x="110" y="422"/>
                </a:cubicBezTo>
                <a:cubicBezTo>
                  <a:pt x="174" y="476"/>
                  <a:pt x="118" y="452"/>
                  <a:pt x="187" y="473"/>
                </a:cubicBezTo>
                <a:cubicBezTo>
                  <a:pt x="246" y="514"/>
                  <a:pt x="212" y="495"/>
                  <a:pt x="302" y="525"/>
                </a:cubicBezTo>
                <a:cubicBezTo>
                  <a:pt x="315" y="529"/>
                  <a:pt x="340" y="537"/>
                  <a:pt x="340" y="537"/>
                </a:cubicBezTo>
                <a:cubicBezTo>
                  <a:pt x="361" y="533"/>
                  <a:pt x="385" y="535"/>
                  <a:pt x="404" y="525"/>
                </a:cubicBezTo>
                <a:cubicBezTo>
                  <a:pt x="448" y="503"/>
                  <a:pt x="438" y="478"/>
                  <a:pt x="468" y="448"/>
                </a:cubicBezTo>
                <a:cubicBezTo>
                  <a:pt x="479" y="437"/>
                  <a:pt x="494" y="431"/>
                  <a:pt x="507" y="422"/>
                </a:cubicBezTo>
                <a:cubicBezTo>
                  <a:pt x="515" y="409"/>
                  <a:pt x="522" y="396"/>
                  <a:pt x="532" y="384"/>
                </a:cubicBezTo>
                <a:cubicBezTo>
                  <a:pt x="544" y="370"/>
                  <a:pt x="570" y="363"/>
                  <a:pt x="571" y="345"/>
                </a:cubicBezTo>
                <a:cubicBezTo>
                  <a:pt x="581" y="216"/>
                  <a:pt x="575" y="226"/>
                  <a:pt x="507" y="205"/>
                </a:cubicBezTo>
                <a:cubicBezTo>
                  <a:pt x="494" y="218"/>
                  <a:pt x="478" y="228"/>
                  <a:pt x="468" y="243"/>
                </a:cubicBezTo>
                <a:cubicBezTo>
                  <a:pt x="461" y="254"/>
                  <a:pt x="464" y="270"/>
                  <a:pt x="456" y="281"/>
                </a:cubicBezTo>
                <a:cubicBezTo>
                  <a:pt x="409" y="342"/>
                  <a:pt x="392" y="350"/>
                  <a:pt x="340" y="384"/>
                </a:cubicBezTo>
                <a:cubicBezTo>
                  <a:pt x="280" y="372"/>
                  <a:pt x="275" y="386"/>
                  <a:pt x="251" y="333"/>
                </a:cubicBezTo>
                <a:cubicBezTo>
                  <a:pt x="240" y="308"/>
                  <a:pt x="225" y="256"/>
                  <a:pt x="225" y="256"/>
                </a:cubicBezTo>
                <a:cubicBezTo>
                  <a:pt x="252" y="175"/>
                  <a:pt x="278" y="179"/>
                  <a:pt x="238" y="179"/>
                </a:cubicBezTo>
                <a:close/>
              </a:path>
            </a:pathLst>
          </a:custGeom>
          <a:solidFill>
            <a:srgbClr val="CC00FF"/>
          </a:solidFill>
          <a:ln w="9525">
            <a:solidFill>
              <a:srgbClr val="CC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3127" name="Freeform 7">
            <a:extLst>
              <a:ext uri="{FF2B5EF4-FFF2-40B4-BE49-F238E27FC236}">
                <a16:creationId xmlns:a16="http://schemas.microsoft.com/office/drawing/2014/main" id="{1B0D5F36-4272-4798-87F0-30D959225E9D}"/>
              </a:ext>
            </a:extLst>
          </p:cNvPr>
          <p:cNvSpPr>
            <a:spLocks/>
          </p:cNvSpPr>
          <p:nvPr/>
        </p:nvSpPr>
        <p:spPr bwMode="auto">
          <a:xfrm>
            <a:off x="3359150" y="2420939"/>
            <a:ext cx="1176338" cy="1247775"/>
          </a:xfrm>
          <a:custGeom>
            <a:avLst/>
            <a:gdLst>
              <a:gd name="T0" fmla="*/ 231 w 741"/>
              <a:gd name="T1" fmla="*/ 18 h 786"/>
              <a:gd name="T2" fmla="*/ 103 w 741"/>
              <a:gd name="T3" fmla="*/ 30 h 786"/>
              <a:gd name="T4" fmla="*/ 0 w 741"/>
              <a:gd name="T5" fmla="*/ 171 h 786"/>
              <a:gd name="T6" fmla="*/ 90 w 741"/>
              <a:gd name="T7" fmla="*/ 286 h 786"/>
              <a:gd name="T8" fmla="*/ 205 w 741"/>
              <a:gd name="T9" fmla="*/ 248 h 786"/>
              <a:gd name="T10" fmla="*/ 256 w 741"/>
              <a:gd name="T11" fmla="*/ 171 h 786"/>
              <a:gd name="T12" fmla="*/ 308 w 741"/>
              <a:gd name="T13" fmla="*/ 107 h 786"/>
              <a:gd name="T14" fmla="*/ 384 w 741"/>
              <a:gd name="T15" fmla="*/ 133 h 786"/>
              <a:gd name="T16" fmla="*/ 359 w 741"/>
              <a:gd name="T17" fmla="*/ 248 h 786"/>
              <a:gd name="T18" fmla="*/ 397 w 741"/>
              <a:gd name="T19" fmla="*/ 389 h 786"/>
              <a:gd name="T20" fmla="*/ 436 w 741"/>
              <a:gd name="T21" fmla="*/ 414 h 786"/>
              <a:gd name="T22" fmla="*/ 512 w 741"/>
              <a:gd name="T23" fmla="*/ 440 h 786"/>
              <a:gd name="T24" fmla="*/ 653 w 741"/>
              <a:gd name="T25" fmla="*/ 363 h 786"/>
              <a:gd name="T26" fmla="*/ 589 w 741"/>
              <a:gd name="T27" fmla="*/ 581 h 786"/>
              <a:gd name="T28" fmla="*/ 487 w 741"/>
              <a:gd name="T29" fmla="*/ 619 h 786"/>
              <a:gd name="T30" fmla="*/ 436 w 741"/>
              <a:gd name="T31" fmla="*/ 555 h 786"/>
              <a:gd name="T32" fmla="*/ 359 w 741"/>
              <a:gd name="T33" fmla="*/ 530 h 786"/>
              <a:gd name="T34" fmla="*/ 295 w 741"/>
              <a:gd name="T35" fmla="*/ 542 h 786"/>
              <a:gd name="T36" fmla="*/ 218 w 741"/>
              <a:gd name="T37" fmla="*/ 594 h 786"/>
              <a:gd name="T38" fmla="*/ 231 w 741"/>
              <a:gd name="T39" fmla="*/ 734 h 786"/>
              <a:gd name="T40" fmla="*/ 346 w 741"/>
              <a:gd name="T41" fmla="*/ 786 h 786"/>
              <a:gd name="T42" fmla="*/ 474 w 741"/>
              <a:gd name="T43" fmla="*/ 760 h 786"/>
              <a:gd name="T44" fmla="*/ 589 w 741"/>
              <a:gd name="T45" fmla="*/ 658 h 786"/>
              <a:gd name="T46" fmla="*/ 666 w 741"/>
              <a:gd name="T47" fmla="*/ 606 h 786"/>
              <a:gd name="T48" fmla="*/ 704 w 741"/>
              <a:gd name="T49" fmla="*/ 581 h 786"/>
              <a:gd name="T50" fmla="*/ 717 w 741"/>
              <a:gd name="T51" fmla="*/ 466 h 786"/>
              <a:gd name="T52" fmla="*/ 692 w 741"/>
              <a:gd name="T53" fmla="*/ 389 h 786"/>
              <a:gd name="T54" fmla="*/ 679 w 741"/>
              <a:gd name="T55" fmla="*/ 146 h 786"/>
              <a:gd name="T56" fmla="*/ 602 w 741"/>
              <a:gd name="T57" fmla="*/ 69 h 786"/>
              <a:gd name="T58" fmla="*/ 525 w 741"/>
              <a:gd name="T59" fmla="*/ 43 h 786"/>
              <a:gd name="T60" fmla="*/ 397 w 741"/>
              <a:gd name="T61" fmla="*/ 56 h 786"/>
              <a:gd name="T62" fmla="*/ 359 w 741"/>
              <a:gd name="T63" fmla="*/ 82 h 786"/>
              <a:gd name="T64" fmla="*/ 231 w 741"/>
              <a:gd name="T65" fmla="*/ 18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1" h="786">
                <a:moveTo>
                  <a:pt x="231" y="18"/>
                </a:moveTo>
                <a:cubicBezTo>
                  <a:pt x="176" y="0"/>
                  <a:pt x="156" y="13"/>
                  <a:pt x="103" y="30"/>
                </a:cubicBezTo>
                <a:cubicBezTo>
                  <a:pt x="49" y="66"/>
                  <a:pt x="20" y="111"/>
                  <a:pt x="0" y="171"/>
                </a:cubicBezTo>
                <a:cubicBezTo>
                  <a:pt x="16" y="264"/>
                  <a:pt x="5" y="259"/>
                  <a:pt x="90" y="286"/>
                </a:cubicBezTo>
                <a:cubicBezTo>
                  <a:pt x="135" y="279"/>
                  <a:pt x="174" y="284"/>
                  <a:pt x="205" y="248"/>
                </a:cubicBezTo>
                <a:cubicBezTo>
                  <a:pt x="225" y="225"/>
                  <a:pt x="256" y="171"/>
                  <a:pt x="256" y="171"/>
                </a:cubicBezTo>
                <a:cubicBezTo>
                  <a:pt x="265" y="138"/>
                  <a:pt x="259" y="101"/>
                  <a:pt x="308" y="107"/>
                </a:cubicBezTo>
                <a:cubicBezTo>
                  <a:pt x="335" y="110"/>
                  <a:pt x="384" y="133"/>
                  <a:pt x="384" y="133"/>
                </a:cubicBezTo>
                <a:cubicBezTo>
                  <a:pt x="406" y="197"/>
                  <a:pt x="380" y="187"/>
                  <a:pt x="359" y="248"/>
                </a:cubicBezTo>
                <a:cubicBezTo>
                  <a:pt x="366" y="303"/>
                  <a:pt x="357" y="349"/>
                  <a:pt x="397" y="389"/>
                </a:cubicBezTo>
                <a:cubicBezTo>
                  <a:pt x="408" y="400"/>
                  <a:pt x="422" y="408"/>
                  <a:pt x="436" y="414"/>
                </a:cubicBezTo>
                <a:cubicBezTo>
                  <a:pt x="460" y="425"/>
                  <a:pt x="512" y="440"/>
                  <a:pt x="512" y="440"/>
                </a:cubicBezTo>
                <a:cubicBezTo>
                  <a:pt x="589" y="427"/>
                  <a:pt x="612" y="427"/>
                  <a:pt x="653" y="363"/>
                </a:cubicBezTo>
                <a:cubicBezTo>
                  <a:pt x="715" y="456"/>
                  <a:pt x="669" y="527"/>
                  <a:pt x="589" y="581"/>
                </a:cubicBezTo>
                <a:cubicBezTo>
                  <a:pt x="557" y="630"/>
                  <a:pt x="543" y="638"/>
                  <a:pt x="487" y="619"/>
                </a:cubicBezTo>
                <a:cubicBezTo>
                  <a:pt x="473" y="579"/>
                  <a:pt x="480" y="575"/>
                  <a:pt x="436" y="555"/>
                </a:cubicBezTo>
                <a:cubicBezTo>
                  <a:pt x="411" y="544"/>
                  <a:pt x="359" y="530"/>
                  <a:pt x="359" y="530"/>
                </a:cubicBezTo>
                <a:cubicBezTo>
                  <a:pt x="338" y="534"/>
                  <a:pt x="315" y="533"/>
                  <a:pt x="295" y="542"/>
                </a:cubicBezTo>
                <a:cubicBezTo>
                  <a:pt x="267" y="555"/>
                  <a:pt x="218" y="594"/>
                  <a:pt x="218" y="594"/>
                </a:cubicBezTo>
                <a:cubicBezTo>
                  <a:pt x="222" y="641"/>
                  <a:pt x="217" y="689"/>
                  <a:pt x="231" y="734"/>
                </a:cubicBezTo>
                <a:cubicBezTo>
                  <a:pt x="243" y="774"/>
                  <a:pt x="346" y="786"/>
                  <a:pt x="346" y="786"/>
                </a:cubicBezTo>
                <a:cubicBezTo>
                  <a:pt x="355" y="785"/>
                  <a:pt x="449" y="777"/>
                  <a:pt x="474" y="760"/>
                </a:cubicBezTo>
                <a:cubicBezTo>
                  <a:pt x="515" y="733"/>
                  <a:pt x="550" y="688"/>
                  <a:pt x="589" y="658"/>
                </a:cubicBezTo>
                <a:cubicBezTo>
                  <a:pt x="613" y="639"/>
                  <a:pt x="640" y="623"/>
                  <a:pt x="666" y="606"/>
                </a:cubicBezTo>
                <a:cubicBezTo>
                  <a:pt x="679" y="598"/>
                  <a:pt x="704" y="581"/>
                  <a:pt x="704" y="581"/>
                </a:cubicBezTo>
                <a:cubicBezTo>
                  <a:pt x="741" y="525"/>
                  <a:pt x="738" y="550"/>
                  <a:pt x="717" y="466"/>
                </a:cubicBezTo>
                <a:cubicBezTo>
                  <a:pt x="710" y="440"/>
                  <a:pt x="692" y="389"/>
                  <a:pt x="692" y="389"/>
                </a:cubicBezTo>
                <a:cubicBezTo>
                  <a:pt x="688" y="308"/>
                  <a:pt x="701" y="224"/>
                  <a:pt x="679" y="146"/>
                </a:cubicBezTo>
                <a:cubicBezTo>
                  <a:pt x="669" y="111"/>
                  <a:pt x="636" y="81"/>
                  <a:pt x="602" y="69"/>
                </a:cubicBezTo>
                <a:cubicBezTo>
                  <a:pt x="576" y="60"/>
                  <a:pt x="525" y="43"/>
                  <a:pt x="525" y="43"/>
                </a:cubicBezTo>
                <a:cubicBezTo>
                  <a:pt x="482" y="47"/>
                  <a:pt x="439" y="46"/>
                  <a:pt x="397" y="56"/>
                </a:cubicBezTo>
                <a:cubicBezTo>
                  <a:pt x="382" y="60"/>
                  <a:pt x="374" y="82"/>
                  <a:pt x="359" y="82"/>
                </a:cubicBezTo>
                <a:cubicBezTo>
                  <a:pt x="316" y="82"/>
                  <a:pt x="252" y="58"/>
                  <a:pt x="231" y="18"/>
                </a:cubicBezTo>
                <a:close/>
              </a:path>
            </a:pathLst>
          </a:custGeom>
          <a:solidFill>
            <a:srgbClr val="CC00FF"/>
          </a:solidFill>
          <a:ln w="9525">
            <a:solidFill>
              <a:srgbClr val="CC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3128" name="Freeform 8">
            <a:extLst>
              <a:ext uri="{FF2B5EF4-FFF2-40B4-BE49-F238E27FC236}">
                <a16:creationId xmlns:a16="http://schemas.microsoft.com/office/drawing/2014/main" id="{C336BBF1-816D-444B-9E4C-1C6B59753D45}"/>
              </a:ext>
            </a:extLst>
          </p:cNvPr>
          <p:cNvSpPr>
            <a:spLocks/>
          </p:cNvSpPr>
          <p:nvPr/>
        </p:nvSpPr>
        <p:spPr bwMode="auto">
          <a:xfrm>
            <a:off x="4872039" y="2420938"/>
            <a:ext cx="1246187" cy="1185862"/>
          </a:xfrm>
          <a:custGeom>
            <a:avLst/>
            <a:gdLst>
              <a:gd name="T0" fmla="*/ 435 w 785"/>
              <a:gd name="T1" fmla="*/ 145 h 747"/>
              <a:gd name="T2" fmla="*/ 320 w 785"/>
              <a:gd name="T3" fmla="*/ 56 h 747"/>
              <a:gd name="T4" fmla="*/ 179 w 785"/>
              <a:gd name="T5" fmla="*/ 4 h 747"/>
              <a:gd name="T6" fmla="*/ 0 w 785"/>
              <a:gd name="T7" fmla="*/ 107 h 747"/>
              <a:gd name="T8" fmla="*/ 51 w 785"/>
              <a:gd name="T9" fmla="*/ 286 h 747"/>
              <a:gd name="T10" fmla="*/ 102 w 785"/>
              <a:gd name="T11" fmla="*/ 299 h 747"/>
              <a:gd name="T12" fmla="*/ 282 w 785"/>
              <a:gd name="T13" fmla="*/ 286 h 747"/>
              <a:gd name="T14" fmla="*/ 320 w 785"/>
              <a:gd name="T15" fmla="*/ 260 h 747"/>
              <a:gd name="T16" fmla="*/ 397 w 785"/>
              <a:gd name="T17" fmla="*/ 299 h 747"/>
              <a:gd name="T18" fmla="*/ 422 w 785"/>
              <a:gd name="T19" fmla="*/ 414 h 747"/>
              <a:gd name="T20" fmla="*/ 371 w 785"/>
              <a:gd name="T21" fmla="*/ 491 h 747"/>
              <a:gd name="T22" fmla="*/ 422 w 785"/>
              <a:gd name="T23" fmla="*/ 683 h 747"/>
              <a:gd name="T24" fmla="*/ 461 w 785"/>
              <a:gd name="T25" fmla="*/ 696 h 747"/>
              <a:gd name="T26" fmla="*/ 538 w 785"/>
              <a:gd name="T27" fmla="*/ 747 h 747"/>
              <a:gd name="T28" fmla="*/ 653 w 785"/>
              <a:gd name="T29" fmla="*/ 734 h 747"/>
              <a:gd name="T30" fmla="*/ 678 w 785"/>
              <a:gd name="T31" fmla="*/ 696 h 747"/>
              <a:gd name="T32" fmla="*/ 755 w 785"/>
              <a:gd name="T33" fmla="*/ 632 h 747"/>
              <a:gd name="T34" fmla="*/ 755 w 785"/>
              <a:gd name="T35" fmla="*/ 414 h 747"/>
              <a:gd name="T36" fmla="*/ 742 w 785"/>
              <a:gd name="T37" fmla="*/ 376 h 747"/>
              <a:gd name="T38" fmla="*/ 499 w 785"/>
              <a:gd name="T39" fmla="*/ 248 h 747"/>
              <a:gd name="T40" fmla="*/ 435 w 785"/>
              <a:gd name="T41" fmla="*/ 145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5" h="747">
                <a:moveTo>
                  <a:pt x="435" y="145"/>
                </a:moveTo>
                <a:cubicBezTo>
                  <a:pt x="397" y="87"/>
                  <a:pt x="389" y="72"/>
                  <a:pt x="320" y="56"/>
                </a:cubicBezTo>
                <a:cubicBezTo>
                  <a:pt x="271" y="23"/>
                  <a:pt x="238" y="16"/>
                  <a:pt x="179" y="4"/>
                </a:cubicBezTo>
                <a:cubicBezTo>
                  <a:pt x="67" y="18"/>
                  <a:pt x="36" y="0"/>
                  <a:pt x="0" y="107"/>
                </a:cubicBezTo>
                <a:cubicBezTo>
                  <a:pt x="4" y="142"/>
                  <a:pt x="6" y="256"/>
                  <a:pt x="51" y="286"/>
                </a:cubicBezTo>
                <a:cubicBezTo>
                  <a:pt x="66" y="296"/>
                  <a:pt x="85" y="295"/>
                  <a:pt x="102" y="299"/>
                </a:cubicBezTo>
                <a:cubicBezTo>
                  <a:pt x="162" y="295"/>
                  <a:pt x="223" y="297"/>
                  <a:pt x="282" y="286"/>
                </a:cubicBezTo>
                <a:cubicBezTo>
                  <a:pt x="297" y="283"/>
                  <a:pt x="305" y="263"/>
                  <a:pt x="320" y="260"/>
                </a:cubicBezTo>
                <a:cubicBezTo>
                  <a:pt x="340" y="257"/>
                  <a:pt x="385" y="291"/>
                  <a:pt x="397" y="299"/>
                </a:cubicBezTo>
                <a:cubicBezTo>
                  <a:pt x="423" y="338"/>
                  <a:pt x="448" y="367"/>
                  <a:pt x="422" y="414"/>
                </a:cubicBezTo>
                <a:cubicBezTo>
                  <a:pt x="407" y="441"/>
                  <a:pt x="371" y="491"/>
                  <a:pt x="371" y="491"/>
                </a:cubicBezTo>
                <a:cubicBezTo>
                  <a:pt x="376" y="535"/>
                  <a:pt x="374" y="644"/>
                  <a:pt x="422" y="683"/>
                </a:cubicBezTo>
                <a:cubicBezTo>
                  <a:pt x="433" y="692"/>
                  <a:pt x="449" y="689"/>
                  <a:pt x="461" y="696"/>
                </a:cubicBezTo>
                <a:cubicBezTo>
                  <a:pt x="488" y="711"/>
                  <a:pt x="538" y="747"/>
                  <a:pt x="538" y="747"/>
                </a:cubicBezTo>
                <a:cubicBezTo>
                  <a:pt x="576" y="743"/>
                  <a:pt x="617" y="747"/>
                  <a:pt x="653" y="734"/>
                </a:cubicBezTo>
                <a:cubicBezTo>
                  <a:pt x="667" y="729"/>
                  <a:pt x="667" y="707"/>
                  <a:pt x="678" y="696"/>
                </a:cubicBezTo>
                <a:cubicBezTo>
                  <a:pt x="702" y="672"/>
                  <a:pt x="731" y="656"/>
                  <a:pt x="755" y="632"/>
                </a:cubicBezTo>
                <a:cubicBezTo>
                  <a:pt x="785" y="541"/>
                  <a:pt x="776" y="587"/>
                  <a:pt x="755" y="414"/>
                </a:cubicBezTo>
                <a:cubicBezTo>
                  <a:pt x="753" y="401"/>
                  <a:pt x="751" y="386"/>
                  <a:pt x="742" y="376"/>
                </a:cubicBezTo>
                <a:cubicBezTo>
                  <a:pt x="683" y="316"/>
                  <a:pt x="578" y="272"/>
                  <a:pt x="499" y="248"/>
                </a:cubicBezTo>
                <a:cubicBezTo>
                  <a:pt x="473" y="230"/>
                  <a:pt x="351" y="145"/>
                  <a:pt x="435" y="145"/>
                </a:cubicBezTo>
                <a:close/>
              </a:path>
            </a:pathLst>
          </a:custGeom>
          <a:solidFill>
            <a:srgbClr val="CC00FF"/>
          </a:solidFill>
          <a:ln w="9525">
            <a:solidFill>
              <a:srgbClr val="CC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3129" name="Freeform 9">
            <a:extLst>
              <a:ext uri="{FF2B5EF4-FFF2-40B4-BE49-F238E27FC236}">
                <a16:creationId xmlns:a16="http://schemas.microsoft.com/office/drawing/2014/main" id="{A7D0017B-AFFC-4035-A601-B3F725CC2183}"/>
              </a:ext>
            </a:extLst>
          </p:cNvPr>
          <p:cNvSpPr>
            <a:spLocks/>
          </p:cNvSpPr>
          <p:nvPr/>
        </p:nvSpPr>
        <p:spPr bwMode="auto">
          <a:xfrm rot="1695237">
            <a:off x="6888164" y="2420939"/>
            <a:ext cx="1258887" cy="1279525"/>
          </a:xfrm>
          <a:custGeom>
            <a:avLst/>
            <a:gdLst>
              <a:gd name="T0" fmla="*/ 627 w 793"/>
              <a:gd name="T1" fmla="*/ 294 h 806"/>
              <a:gd name="T2" fmla="*/ 742 w 793"/>
              <a:gd name="T3" fmla="*/ 256 h 806"/>
              <a:gd name="T4" fmla="*/ 793 w 793"/>
              <a:gd name="T5" fmla="*/ 141 h 806"/>
              <a:gd name="T6" fmla="*/ 614 w 793"/>
              <a:gd name="T7" fmla="*/ 0 h 806"/>
              <a:gd name="T8" fmla="*/ 422 w 793"/>
              <a:gd name="T9" fmla="*/ 13 h 806"/>
              <a:gd name="T10" fmla="*/ 307 w 793"/>
              <a:gd name="T11" fmla="*/ 115 h 806"/>
              <a:gd name="T12" fmla="*/ 332 w 793"/>
              <a:gd name="T13" fmla="*/ 294 h 806"/>
              <a:gd name="T14" fmla="*/ 345 w 793"/>
              <a:gd name="T15" fmla="*/ 333 h 806"/>
              <a:gd name="T16" fmla="*/ 307 w 793"/>
              <a:gd name="T17" fmla="*/ 473 h 806"/>
              <a:gd name="T18" fmla="*/ 230 w 793"/>
              <a:gd name="T19" fmla="*/ 525 h 806"/>
              <a:gd name="T20" fmla="*/ 179 w 793"/>
              <a:gd name="T21" fmla="*/ 512 h 806"/>
              <a:gd name="T22" fmla="*/ 140 w 793"/>
              <a:gd name="T23" fmla="*/ 473 h 806"/>
              <a:gd name="T24" fmla="*/ 89 w 793"/>
              <a:gd name="T25" fmla="*/ 486 h 806"/>
              <a:gd name="T26" fmla="*/ 25 w 793"/>
              <a:gd name="T27" fmla="*/ 550 h 806"/>
              <a:gd name="T28" fmla="*/ 0 w 793"/>
              <a:gd name="T29" fmla="*/ 627 h 806"/>
              <a:gd name="T30" fmla="*/ 12 w 793"/>
              <a:gd name="T31" fmla="*/ 717 h 806"/>
              <a:gd name="T32" fmla="*/ 128 w 793"/>
              <a:gd name="T33" fmla="*/ 806 h 806"/>
              <a:gd name="T34" fmla="*/ 332 w 793"/>
              <a:gd name="T35" fmla="*/ 793 h 806"/>
              <a:gd name="T36" fmla="*/ 422 w 793"/>
              <a:gd name="T37" fmla="*/ 691 h 806"/>
              <a:gd name="T38" fmla="*/ 512 w 793"/>
              <a:gd name="T39" fmla="*/ 217 h 806"/>
              <a:gd name="T40" fmla="*/ 576 w 793"/>
              <a:gd name="T41" fmla="*/ 230 h 806"/>
              <a:gd name="T42" fmla="*/ 614 w 793"/>
              <a:gd name="T43" fmla="*/ 307 h 806"/>
              <a:gd name="T44" fmla="*/ 652 w 793"/>
              <a:gd name="T45" fmla="*/ 320 h 806"/>
              <a:gd name="T46" fmla="*/ 627 w 793"/>
              <a:gd name="T47" fmla="*/ 294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3" h="806">
                <a:moveTo>
                  <a:pt x="627" y="294"/>
                </a:moveTo>
                <a:cubicBezTo>
                  <a:pt x="691" y="316"/>
                  <a:pt x="695" y="303"/>
                  <a:pt x="742" y="256"/>
                </a:cubicBezTo>
                <a:cubicBezTo>
                  <a:pt x="756" y="214"/>
                  <a:pt x="779" y="182"/>
                  <a:pt x="793" y="141"/>
                </a:cubicBezTo>
                <a:cubicBezTo>
                  <a:pt x="749" y="73"/>
                  <a:pt x="691" y="26"/>
                  <a:pt x="614" y="0"/>
                </a:cubicBezTo>
                <a:cubicBezTo>
                  <a:pt x="550" y="4"/>
                  <a:pt x="485" y="3"/>
                  <a:pt x="422" y="13"/>
                </a:cubicBezTo>
                <a:cubicBezTo>
                  <a:pt x="371" y="21"/>
                  <a:pt x="307" y="115"/>
                  <a:pt x="307" y="115"/>
                </a:cubicBezTo>
                <a:cubicBezTo>
                  <a:pt x="285" y="179"/>
                  <a:pt x="311" y="231"/>
                  <a:pt x="332" y="294"/>
                </a:cubicBezTo>
                <a:cubicBezTo>
                  <a:pt x="336" y="307"/>
                  <a:pt x="345" y="333"/>
                  <a:pt x="345" y="333"/>
                </a:cubicBezTo>
                <a:cubicBezTo>
                  <a:pt x="339" y="379"/>
                  <a:pt x="347" y="438"/>
                  <a:pt x="307" y="473"/>
                </a:cubicBezTo>
                <a:cubicBezTo>
                  <a:pt x="284" y="493"/>
                  <a:pt x="230" y="525"/>
                  <a:pt x="230" y="525"/>
                </a:cubicBezTo>
                <a:cubicBezTo>
                  <a:pt x="213" y="521"/>
                  <a:pt x="194" y="521"/>
                  <a:pt x="179" y="512"/>
                </a:cubicBezTo>
                <a:cubicBezTo>
                  <a:pt x="163" y="503"/>
                  <a:pt x="158" y="478"/>
                  <a:pt x="140" y="473"/>
                </a:cubicBezTo>
                <a:cubicBezTo>
                  <a:pt x="123" y="468"/>
                  <a:pt x="106" y="482"/>
                  <a:pt x="89" y="486"/>
                </a:cubicBezTo>
                <a:cubicBezTo>
                  <a:pt x="56" y="509"/>
                  <a:pt x="42" y="511"/>
                  <a:pt x="25" y="550"/>
                </a:cubicBezTo>
                <a:cubicBezTo>
                  <a:pt x="14" y="575"/>
                  <a:pt x="0" y="627"/>
                  <a:pt x="0" y="627"/>
                </a:cubicBezTo>
                <a:cubicBezTo>
                  <a:pt x="4" y="657"/>
                  <a:pt x="3" y="688"/>
                  <a:pt x="12" y="717"/>
                </a:cubicBezTo>
                <a:cubicBezTo>
                  <a:pt x="27" y="766"/>
                  <a:pt x="90" y="781"/>
                  <a:pt x="128" y="806"/>
                </a:cubicBezTo>
                <a:cubicBezTo>
                  <a:pt x="196" y="802"/>
                  <a:pt x="265" y="804"/>
                  <a:pt x="332" y="793"/>
                </a:cubicBezTo>
                <a:cubicBezTo>
                  <a:pt x="377" y="786"/>
                  <a:pt x="422" y="691"/>
                  <a:pt x="422" y="691"/>
                </a:cubicBezTo>
                <a:cubicBezTo>
                  <a:pt x="463" y="530"/>
                  <a:pt x="388" y="341"/>
                  <a:pt x="512" y="217"/>
                </a:cubicBezTo>
                <a:cubicBezTo>
                  <a:pt x="533" y="221"/>
                  <a:pt x="557" y="219"/>
                  <a:pt x="576" y="230"/>
                </a:cubicBezTo>
                <a:cubicBezTo>
                  <a:pt x="629" y="261"/>
                  <a:pt x="578" y="271"/>
                  <a:pt x="614" y="307"/>
                </a:cubicBezTo>
                <a:cubicBezTo>
                  <a:pt x="623" y="316"/>
                  <a:pt x="643" y="329"/>
                  <a:pt x="652" y="320"/>
                </a:cubicBezTo>
                <a:cubicBezTo>
                  <a:pt x="661" y="311"/>
                  <a:pt x="635" y="303"/>
                  <a:pt x="627" y="294"/>
                </a:cubicBezTo>
                <a:close/>
              </a:path>
            </a:pathLst>
          </a:custGeom>
          <a:solidFill>
            <a:srgbClr val="CC00FF"/>
          </a:solidFill>
          <a:ln w="9525">
            <a:solidFill>
              <a:srgbClr val="CC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3875845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23A9B5C2-3792-436C-A0D6-B2717088FC36}"/>
              </a:ext>
            </a:extLst>
          </p:cNvPr>
          <p:cNvSpPr>
            <a:spLocks noGrp="1" noChangeArrowheads="1"/>
          </p:cNvSpPr>
          <p:nvPr>
            <p:ph type="title"/>
          </p:nvPr>
        </p:nvSpPr>
        <p:spPr/>
        <p:txBody>
          <a:bodyPr/>
          <a:lstStyle/>
          <a:p>
            <a:r>
              <a:rPr lang="cs-CZ" altLang="cs-CZ" sz="4000" dirty="0" err="1">
                <a:latin typeface="+mn-lt"/>
              </a:rPr>
              <a:t>Granulocytes</a:t>
            </a:r>
            <a:br>
              <a:rPr lang="cs-CZ" altLang="cs-CZ" sz="4000" dirty="0"/>
            </a:br>
            <a:r>
              <a:rPr lang="cs-CZ" altLang="cs-CZ" sz="3600" dirty="0" err="1"/>
              <a:t>neutrophils</a:t>
            </a:r>
            <a:r>
              <a:rPr lang="cs-CZ" altLang="cs-CZ" sz="3600" dirty="0"/>
              <a:t> – </a:t>
            </a:r>
            <a:r>
              <a:rPr lang="cs-CZ" altLang="cs-CZ" sz="3600" dirty="0" err="1"/>
              <a:t>eosinophils</a:t>
            </a:r>
            <a:r>
              <a:rPr lang="cs-CZ" altLang="cs-CZ" sz="3600" dirty="0"/>
              <a:t> - </a:t>
            </a:r>
            <a:r>
              <a:rPr lang="cs-CZ" altLang="cs-CZ" sz="3600" dirty="0" err="1"/>
              <a:t>basophils</a:t>
            </a:r>
            <a:endParaRPr lang="cs-CZ" altLang="cs-CZ" sz="3600" dirty="0"/>
          </a:p>
        </p:txBody>
      </p:sp>
      <p:sp>
        <p:nvSpPr>
          <p:cNvPr id="147460" name="Oval 4">
            <a:extLst>
              <a:ext uri="{FF2B5EF4-FFF2-40B4-BE49-F238E27FC236}">
                <a16:creationId xmlns:a16="http://schemas.microsoft.com/office/drawing/2014/main" id="{F6B770B8-DAAF-409C-AAD9-124FEA6F63F8}"/>
              </a:ext>
            </a:extLst>
          </p:cNvPr>
          <p:cNvSpPr>
            <a:spLocks noChangeArrowheads="1"/>
          </p:cNvSpPr>
          <p:nvPr/>
        </p:nvSpPr>
        <p:spPr bwMode="auto">
          <a:xfrm>
            <a:off x="1847850" y="1773239"/>
            <a:ext cx="2089150" cy="1800225"/>
          </a:xfrm>
          <a:prstGeom prst="ellipse">
            <a:avLst/>
          </a:prstGeom>
          <a:solidFill>
            <a:srgbClr val="FFCCFF"/>
          </a:solidFill>
          <a:ln w="9525">
            <a:solidFill>
              <a:srgbClr val="FF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62" name="Oval 6">
            <a:extLst>
              <a:ext uri="{FF2B5EF4-FFF2-40B4-BE49-F238E27FC236}">
                <a16:creationId xmlns:a16="http://schemas.microsoft.com/office/drawing/2014/main" id="{E3B871A8-0E6E-4C02-A15F-750D857825DE}"/>
              </a:ext>
            </a:extLst>
          </p:cNvPr>
          <p:cNvSpPr>
            <a:spLocks noChangeArrowheads="1"/>
          </p:cNvSpPr>
          <p:nvPr/>
        </p:nvSpPr>
        <p:spPr bwMode="auto">
          <a:xfrm>
            <a:off x="2135188" y="4292601"/>
            <a:ext cx="2089150" cy="1800225"/>
          </a:xfrm>
          <a:prstGeom prst="ellipse">
            <a:avLst/>
          </a:prstGeom>
          <a:solidFill>
            <a:srgbClr val="FFCCFF"/>
          </a:solidFill>
          <a:ln w="9525">
            <a:solidFill>
              <a:srgbClr val="FF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63" name="Oval 7">
            <a:extLst>
              <a:ext uri="{FF2B5EF4-FFF2-40B4-BE49-F238E27FC236}">
                <a16:creationId xmlns:a16="http://schemas.microsoft.com/office/drawing/2014/main" id="{B8E230E9-3732-43BF-8988-BA37F15DF803}"/>
              </a:ext>
            </a:extLst>
          </p:cNvPr>
          <p:cNvSpPr>
            <a:spLocks noChangeArrowheads="1"/>
          </p:cNvSpPr>
          <p:nvPr/>
        </p:nvSpPr>
        <p:spPr bwMode="auto">
          <a:xfrm>
            <a:off x="5016500" y="3213101"/>
            <a:ext cx="3024188" cy="2881313"/>
          </a:xfrm>
          <a:prstGeom prst="ellipse">
            <a:avLst/>
          </a:prstGeom>
          <a:solidFill>
            <a:srgbClr val="FFCCFF"/>
          </a:solidFill>
          <a:ln w="9525">
            <a:solidFill>
              <a:srgbClr val="FF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64" name="Oval 8">
            <a:extLst>
              <a:ext uri="{FF2B5EF4-FFF2-40B4-BE49-F238E27FC236}">
                <a16:creationId xmlns:a16="http://schemas.microsoft.com/office/drawing/2014/main" id="{7B070BC8-944A-4524-9E7C-53A5E89ED942}"/>
              </a:ext>
            </a:extLst>
          </p:cNvPr>
          <p:cNvSpPr>
            <a:spLocks noChangeArrowheads="1"/>
          </p:cNvSpPr>
          <p:nvPr/>
        </p:nvSpPr>
        <p:spPr bwMode="auto">
          <a:xfrm>
            <a:off x="8256588" y="2060576"/>
            <a:ext cx="1835150" cy="1800225"/>
          </a:xfrm>
          <a:prstGeom prst="ellipse">
            <a:avLst/>
          </a:prstGeom>
          <a:solidFill>
            <a:srgbClr val="CC99FF"/>
          </a:solidFill>
          <a:ln w="9525">
            <a:solidFill>
              <a:srgbClr val="CC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65" name="Freeform 9" descr="Velké konfety">
            <a:extLst>
              <a:ext uri="{FF2B5EF4-FFF2-40B4-BE49-F238E27FC236}">
                <a16:creationId xmlns:a16="http://schemas.microsoft.com/office/drawing/2014/main" id="{5F4B2E8B-C013-47BC-9152-BF29FFDC698A}"/>
              </a:ext>
            </a:extLst>
          </p:cNvPr>
          <p:cNvSpPr>
            <a:spLocks/>
          </p:cNvSpPr>
          <p:nvPr/>
        </p:nvSpPr>
        <p:spPr bwMode="auto">
          <a:xfrm>
            <a:off x="1982789" y="1990726"/>
            <a:ext cx="1557337" cy="1147763"/>
          </a:xfrm>
          <a:custGeom>
            <a:avLst/>
            <a:gdLst>
              <a:gd name="T0" fmla="*/ 82 w 981"/>
              <a:gd name="T1" fmla="*/ 717 h 723"/>
              <a:gd name="T2" fmla="*/ 44 w 981"/>
              <a:gd name="T3" fmla="*/ 679 h 723"/>
              <a:gd name="T4" fmla="*/ 146 w 981"/>
              <a:gd name="T5" fmla="*/ 167 h 723"/>
              <a:gd name="T6" fmla="*/ 210 w 981"/>
              <a:gd name="T7" fmla="*/ 116 h 723"/>
              <a:gd name="T8" fmla="*/ 325 w 981"/>
              <a:gd name="T9" fmla="*/ 52 h 723"/>
              <a:gd name="T10" fmla="*/ 364 w 981"/>
              <a:gd name="T11" fmla="*/ 26 h 723"/>
              <a:gd name="T12" fmla="*/ 441 w 981"/>
              <a:gd name="T13" fmla="*/ 0 h 723"/>
              <a:gd name="T14" fmla="*/ 709 w 981"/>
              <a:gd name="T15" fmla="*/ 13 h 723"/>
              <a:gd name="T16" fmla="*/ 786 w 981"/>
              <a:gd name="T17" fmla="*/ 39 h 723"/>
              <a:gd name="T18" fmla="*/ 825 w 981"/>
              <a:gd name="T19" fmla="*/ 77 h 723"/>
              <a:gd name="T20" fmla="*/ 863 w 981"/>
              <a:gd name="T21" fmla="*/ 103 h 723"/>
              <a:gd name="T22" fmla="*/ 940 w 981"/>
              <a:gd name="T23" fmla="*/ 180 h 723"/>
              <a:gd name="T24" fmla="*/ 953 w 981"/>
              <a:gd name="T25" fmla="*/ 410 h 723"/>
              <a:gd name="T26" fmla="*/ 901 w 981"/>
              <a:gd name="T27" fmla="*/ 397 h 723"/>
              <a:gd name="T28" fmla="*/ 876 w 981"/>
              <a:gd name="T29" fmla="*/ 359 h 723"/>
              <a:gd name="T30" fmla="*/ 837 w 981"/>
              <a:gd name="T31" fmla="*/ 333 h 723"/>
              <a:gd name="T32" fmla="*/ 773 w 981"/>
              <a:gd name="T33" fmla="*/ 269 h 723"/>
              <a:gd name="T34" fmla="*/ 748 w 981"/>
              <a:gd name="T35" fmla="*/ 231 h 723"/>
              <a:gd name="T36" fmla="*/ 671 w 981"/>
              <a:gd name="T37" fmla="*/ 180 h 723"/>
              <a:gd name="T38" fmla="*/ 415 w 981"/>
              <a:gd name="T39" fmla="*/ 192 h 723"/>
              <a:gd name="T40" fmla="*/ 313 w 981"/>
              <a:gd name="T41" fmla="*/ 269 h 723"/>
              <a:gd name="T42" fmla="*/ 236 w 981"/>
              <a:gd name="T43" fmla="*/ 474 h 723"/>
              <a:gd name="T44" fmla="*/ 223 w 981"/>
              <a:gd name="T45" fmla="*/ 679 h 723"/>
              <a:gd name="T46" fmla="*/ 197 w 981"/>
              <a:gd name="T47" fmla="*/ 717 h 723"/>
              <a:gd name="T48" fmla="*/ 108 w 981"/>
              <a:gd name="T49" fmla="*/ 704 h 723"/>
              <a:gd name="T50" fmla="*/ 82 w 981"/>
              <a:gd name="T51" fmla="*/ 717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723">
                <a:moveTo>
                  <a:pt x="82" y="717"/>
                </a:moveTo>
                <a:cubicBezTo>
                  <a:pt x="69" y="704"/>
                  <a:pt x="45" y="697"/>
                  <a:pt x="44" y="679"/>
                </a:cubicBezTo>
                <a:cubicBezTo>
                  <a:pt x="37" y="563"/>
                  <a:pt x="0" y="263"/>
                  <a:pt x="146" y="167"/>
                </a:cubicBezTo>
                <a:cubicBezTo>
                  <a:pt x="195" y="93"/>
                  <a:pt x="144" y="153"/>
                  <a:pt x="210" y="116"/>
                </a:cubicBezTo>
                <a:cubicBezTo>
                  <a:pt x="341" y="43"/>
                  <a:pt x="239" y="79"/>
                  <a:pt x="325" y="52"/>
                </a:cubicBezTo>
                <a:cubicBezTo>
                  <a:pt x="338" y="43"/>
                  <a:pt x="350" y="32"/>
                  <a:pt x="364" y="26"/>
                </a:cubicBezTo>
                <a:cubicBezTo>
                  <a:pt x="389" y="15"/>
                  <a:pt x="441" y="0"/>
                  <a:pt x="441" y="0"/>
                </a:cubicBezTo>
                <a:cubicBezTo>
                  <a:pt x="530" y="4"/>
                  <a:pt x="620" y="3"/>
                  <a:pt x="709" y="13"/>
                </a:cubicBezTo>
                <a:cubicBezTo>
                  <a:pt x="736" y="16"/>
                  <a:pt x="786" y="39"/>
                  <a:pt x="786" y="39"/>
                </a:cubicBezTo>
                <a:cubicBezTo>
                  <a:pt x="799" y="52"/>
                  <a:pt x="811" y="65"/>
                  <a:pt x="825" y="77"/>
                </a:cubicBezTo>
                <a:cubicBezTo>
                  <a:pt x="837" y="87"/>
                  <a:pt x="852" y="93"/>
                  <a:pt x="863" y="103"/>
                </a:cubicBezTo>
                <a:cubicBezTo>
                  <a:pt x="890" y="127"/>
                  <a:pt x="940" y="180"/>
                  <a:pt x="940" y="180"/>
                </a:cubicBezTo>
                <a:cubicBezTo>
                  <a:pt x="981" y="305"/>
                  <a:pt x="967" y="229"/>
                  <a:pt x="953" y="410"/>
                </a:cubicBezTo>
                <a:cubicBezTo>
                  <a:pt x="936" y="406"/>
                  <a:pt x="916" y="407"/>
                  <a:pt x="901" y="397"/>
                </a:cubicBezTo>
                <a:cubicBezTo>
                  <a:pt x="888" y="389"/>
                  <a:pt x="887" y="370"/>
                  <a:pt x="876" y="359"/>
                </a:cubicBezTo>
                <a:cubicBezTo>
                  <a:pt x="865" y="348"/>
                  <a:pt x="850" y="342"/>
                  <a:pt x="837" y="333"/>
                </a:cubicBezTo>
                <a:cubicBezTo>
                  <a:pt x="771" y="233"/>
                  <a:pt x="858" y="354"/>
                  <a:pt x="773" y="269"/>
                </a:cubicBezTo>
                <a:cubicBezTo>
                  <a:pt x="762" y="258"/>
                  <a:pt x="759" y="241"/>
                  <a:pt x="748" y="231"/>
                </a:cubicBezTo>
                <a:cubicBezTo>
                  <a:pt x="725" y="211"/>
                  <a:pt x="671" y="180"/>
                  <a:pt x="671" y="180"/>
                </a:cubicBezTo>
                <a:cubicBezTo>
                  <a:pt x="586" y="184"/>
                  <a:pt x="500" y="181"/>
                  <a:pt x="415" y="192"/>
                </a:cubicBezTo>
                <a:cubicBezTo>
                  <a:pt x="376" y="197"/>
                  <a:pt x="367" y="250"/>
                  <a:pt x="313" y="269"/>
                </a:cubicBezTo>
                <a:cubicBezTo>
                  <a:pt x="272" y="331"/>
                  <a:pt x="254" y="402"/>
                  <a:pt x="236" y="474"/>
                </a:cubicBezTo>
                <a:cubicBezTo>
                  <a:pt x="232" y="542"/>
                  <a:pt x="234" y="611"/>
                  <a:pt x="223" y="679"/>
                </a:cubicBezTo>
                <a:cubicBezTo>
                  <a:pt x="221" y="694"/>
                  <a:pt x="212" y="714"/>
                  <a:pt x="197" y="717"/>
                </a:cubicBezTo>
                <a:cubicBezTo>
                  <a:pt x="168" y="723"/>
                  <a:pt x="138" y="708"/>
                  <a:pt x="108" y="704"/>
                </a:cubicBezTo>
                <a:cubicBezTo>
                  <a:pt x="60" y="689"/>
                  <a:pt x="63" y="680"/>
                  <a:pt x="82" y="717"/>
                </a:cubicBezTo>
                <a:close/>
              </a:path>
            </a:pathLst>
          </a:custGeom>
          <a:pattFill prst="lgConfetti">
            <a:fgClr>
              <a:srgbClr val="800080"/>
            </a:fgClr>
            <a:bgClr>
              <a:schemeClr val="bg1"/>
            </a:bgClr>
          </a:patt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7466" name="Freeform 10" descr="Velké konfety">
            <a:extLst>
              <a:ext uri="{FF2B5EF4-FFF2-40B4-BE49-F238E27FC236}">
                <a16:creationId xmlns:a16="http://schemas.microsoft.com/office/drawing/2014/main" id="{B888191B-00BA-463B-A83F-999F5D74C4F0}"/>
              </a:ext>
            </a:extLst>
          </p:cNvPr>
          <p:cNvSpPr>
            <a:spLocks/>
          </p:cNvSpPr>
          <p:nvPr/>
        </p:nvSpPr>
        <p:spPr bwMode="auto">
          <a:xfrm>
            <a:off x="2368550" y="4460876"/>
            <a:ext cx="1473200" cy="1254125"/>
          </a:xfrm>
          <a:custGeom>
            <a:avLst/>
            <a:gdLst>
              <a:gd name="T0" fmla="*/ 70 w 928"/>
              <a:gd name="T1" fmla="*/ 544 h 790"/>
              <a:gd name="T2" fmla="*/ 31 w 928"/>
              <a:gd name="T3" fmla="*/ 710 h 790"/>
              <a:gd name="T4" fmla="*/ 134 w 928"/>
              <a:gd name="T5" fmla="*/ 774 h 790"/>
              <a:gd name="T6" fmla="*/ 172 w 928"/>
              <a:gd name="T7" fmla="*/ 787 h 790"/>
              <a:gd name="T8" fmla="*/ 262 w 928"/>
              <a:gd name="T9" fmla="*/ 774 h 790"/>
              <a:gd name="T10" fmla="*/ 313 w 928"/>
              <a:gd name="T11" fmla="*/ 697 h 790"/>
              <a:gd name="T12" fmla="*/ 300 w 928"/>
              <a:gd name="T13" fmla="*/ 595 h 790"/>
              <a:gd name="T14" fmla="*/ 146 w 928"/>
              <a:gd name="T15" fmla="*/ 480 h 790"/>
              <a:gd name="T16" fmla="*/ 159 w 928"/>
              <a:gd name="T17" fmla="*/ 339 h 790"/>
              <a:gd name="T18" fmla="*/ 185 w 928"/>
              <a:gd name="T19" fmla="*/ 262 h 790"/>
              <a:gd name="T20" fmla="*/ 249 w 928"/>
              <a:gd name="T21" fmla="*/ 275 h 790"/>
              <a:gd name="T22" fmla="*/ 262 w 928"/>
              <a:gd name="T23" fmla="*/ 313 h 790"/>
              <a:gd name="T24" fmla="*/ 441 w 928"/>
              <a:gd name="T25" fmla="*/ 300 h 790"/>
              <a:gd name="T26" fmla="*/ 530 w 928"/>
              <a:gd name="T27" fmla="*/ 198 h 790"/>
              <a:gd name="T28" fmla="*/ 518 w 928"/>
              <a:gd name="T29" fmla="*/ 108 h 790"/>
              <a:gd name="T30" fmla="*/ 518 w 928"/>
              <a:gd name="T31" fmla="*/ 70 h 790"/>
              <a:gd name="T32" fmla="*/ 697 w 928"/>
              <a:gd name="T33" fmla="*/ 83 h 790"/>
              <a:gd name="T34" fmla="*/ 722 w 928"/>
              <a:gd name="T35" fmla="*/ 121 h 790"/>
              <a:gd name="T36" fmla="*/ 646 w 928"/>
              <a:gd name="T37" fmla="*/ 172 h 790"/>
              <a:gd name="T38" fmla="*/ 620 w 928"/>
              <a:gd name="T39" fmla="*/ 249 h 790"/>
              <a:gd name="T40" fmla="*/ 671 w 928"/>
              <a:gd name="T41" fmla="*/ 390 h 790"/>
              <a:gd name="T42" fmla="*/ 710 w 928"/>
              <a:gd name="T43" fmla="*/ 403 h 790"/>
              <a:gd name="T44" fmla="*/ 914 w 928"/>
              <a:gd name="T45" fmla="*/ 326 h 790"/>
              <a:gd name="T46" fmla="*/ 876 w 928"/>
              <a:gd name="T47" fmla="*/ 134 h 790"/>
              <a:gd name="T48" fmla="*/ 838 w 928"/>
              <a:gd name="T49" fmla="*/ 121 h 790"/>
              <a:gd name="T50" fmla="*/ 799 w 928"/>
              <a:gd name="T51" fmla="*/ 96 h 790"/>
              <a:gd name="T52" fmla="*/ 722 w 928"/>
              <a:gd name="T53" fmla="*/ 70 h 790"/>
              <a:gd name="T54" fmla="*/ 441 w 928"/>
              <a:gd name="T55" fmla="*/ 19 h 790"/>
              <a:gd name="T56" fmla="*/ 338 w 928"/>
              <a:gd name="T57" fmla="*/ 19 h 790"/>
              <a:gd name="T58" fmla="*/ 262 w 928"/>
              <a:gd name="T59" fmla="*/ 44 h 790"/>
              <a:gd name="T60" fmla="*/ 121 w 928"/>
              <a:gd name="T61" fmla="*/ 275 h 790"/>
              <a:gd name="T62" fmla="*/ 95 w 928"/>
              <a:gd name="T63" fmla="*/ 544 h 790"/>
              <a:gd name="T64" fmla="*/ 70 w 928"/>
              <a:gd name="T65" fmla="*/ 54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8" h="790">
                <a:moveTo>
                  <a:pt x="70" y="544"/>
                </a:moveTo>
                <a:cubicBezTo>
                  <a:pt x="14" y="625"/>
                  <a:pt x="0" y="609"/>
                  <a:pt x="31" y="710"/>
                </a:cubicBezTo>
                <a:cubicBezTo>
                  <a:pt x="47" y="762"/>
                  <a:pt x="88" y="758"/>
                  <a:pt x="134" y="774"/>
                </a:cubicBezTo>
                <a:cubicBezTo>
                  <a:pt x="147" y="778"/>
                  <a:pt x="172" y="787"/>
                  <a:pt x="172" y="787"/>
                </a:cubicBezTo>
                <a:cubicBezTo>
                  <a:pt x="202" y="783"/>
                  <a:pt x="236" y="790"/>
                  <a:pt x="262" y="774"/>
                </a:cubicBezTo>
                <a:cubicBezTo>
                  <a:pt x="288" y="757"/>
                  <a:pt x="313" y="697"/>
                  <a:pt x="313" y="697"/>
                </a:cubicBezTo>
                <a:cubicBezTo>
                  <a:pt x="309" y="663"/>
                  <a:pt x="315" y="626"/>
                  <a:pt x="300" y="595"/>
                </a:cubicBezTo>
                <a:cubicBezTo>
                  <a:pt x="262" y="520"/>
                  <a:pt x="206" y="518"/>
                  <a:pt x="146" y="480"/>
                </a:cubicBezTo>
                <a:cubicBezTo>
                  <a:pt x="150" y="433"/>
                  <a:pt x="151" y="385"/>
                  <a:pt x="159" y="339"/>
                </a:cubicBezTo>
                <a:cubicBezTo>
                  <a:pt x="164" y="312"/>
                  <a:pt x="185" y="262"/>
                  <a:pt x="185" y="262"/>
                </a:cubicBezTo>
                <a:cubicBezTo>
                  <a:pt x="206" y="266"/>
                  <a:pt x="231" y="263"/>
                  <a:pt x="249" y="275"/>
                </a:cubicBezTo>
                <a:cubicBezTo>
                  <a:pt x="260" y="282"/>
                  <a:pt x="249" y="311"/>
                  <a:pt x="262" y="313"/>
                </a:cubicBezTo>
                <a:cubicBezTo>
                  <a:pt x="321" y="321"/>
                  <a:pt x="381" y="304"/>
                  <a:pt x="441" y="300"/>
                </a:cubicBezTo>
                <a:cubicBezTo>
                  <a:pt x="486" y="271"/>
                  <a:pt x="514" y="250"/>
                  <a:pt x="530" y="198"/>
                </a:cubicBezTo>
                <a:cubicBezTo>
                  <a:pt x="526" y="168"/>
                  <a:pt x="530" y="136"/>
                  <a:pt x="518" y="108"/>
                </a:cubicBezTo>
                <a:cubicBezTo>
                  <a:pt x="499" y="65"/>
                  <a:pt x="436" y="97"/>
                  <a:pt x="518" y="70"/>
                </a:cubicBezTo>
                <a:cubicBezTo>
                  <a:pt x="578" y="74"/>
                  <a:pt x="639" y="68"/>
                  <a:pt x="697" y="83"/>
                </a:cubicBezTo>
                <a:cubicBezTo>
                  <a:pt x="712" y="87"/>
                  <a:pt x="730" y="108"/>
                  <a:pt x="722" y="121"/>
                </a:cubicBezTo>
                <a:cubicBezTo>
                  <a:pt x="707" y="147"/>
                  <a:pt x="646" y="172"/>
                  <a:pt x="646" y="172"/>
                </a:cubicBezTo>
                <a:cubicBezTo>
                  <a:pt x="637" y="198"/>
                  <a:pt x="629" y="223"/>
                  <a:pt x="620" y="249"/>
                </a:cubicBezTo>
                <a:cubicBezTo>
                  <a:pt x="611" y="276"/>
                  <a:pt x="647" y="371"/>
                  <a:pt x="671" y="390"/>
                </a:cubicBezTo>
                <a:cubicBezTo>
                  <a:pt x="682" y="399"/>
                  <a:pt x="697" y="399"/>
                  <a:pt x="710" y="403"/>
                </a:cubicBezTo>
                <a:cubicBezTo>
                  <a:pt x="825" y="392"/>
                  <a:pt x="858" y="411"/>
                  <a:pt x="914" y="326"/>
                </a:cubicBezTo>
                <a:cubicBezTo>
                  <a:pt x="911" y="288"/>
                  <a:pt x="928" y="175"/>
                  <a:pt x="876" y="134"/>
                </a:cubicBezTo>
                <a:cubicBezTo>
                  <a:pt x="866" y="126"/>
                  <a:pt x="850" y="127"/>
                  <a:pt x="838" y="121"/>
                </a:cubicBezTo>
                <a:cubicBezTo>
                  <a:pt x="824" y="114"/>
                  <a:pt x="813" y="102"/>
                  <a:pt x="799" y="96"/>
                </a:cubicBezTo>
                <a:cubicBezTo>
                  <a:pt x="774" y="85"/>
                  <a:pt x="722" y="70"/>
                  <a:pt x="722" y="70"/>
                </a:cubicBezTo>
                <a:cubicBezTo>
                  <a:pt x="629" y="6"/>
                  <a:pt x="576" y="28"/>
                  <a:pt x="441" y="19"/>
                </a:cubicBezTo>
                <a:cubicBezTo>
                  <a:pt x="387" y="1"/>
                  <a:pt x="407" y="0"/>
                  <a:pt x="338" y="19"/>
                </a:cubicBezTo>
                <a:cubicBezTo>
                  <a:pt x="312" y="26"/>
                  <a:pt x="262" y="44"/>
                  <a:pt x="262" y="44"/>
                </a:cubicBezTo>
                <a:cubicBezTo>
                  <a:pt x="213" y="117"/>
                  <a:pt x="149" y="191"/>
                  <a:pt x="121" y="275"/>
                </a:cubicBezTo>
                <a:cubicBezTo>
                  <a:pt x="113" y="365"/>
                  <a:pt x="123" y="458"/>
                  <a:pt x="95" y="544"/>
                </a:cubicBezTo>
                <a:cubicBezTo>
                  <a:pt x="92" y="552"/>
                  <a:pt x="78" y="544"/>
                  <a:pt x="70" y="544"/>
                </a:cubicBezTo>
                <a:close/>
              </a:path>
            </a:pathLst>
          </a:custGeom>
          <a:pattFill prst="lgConfetti">
            <a:fgClr>
              <a:srgbClr val="800080"/>
            </a:fgClr>
            <a:bgClr>
              <a:schemeClr val="bg1"/>
            </a:bgClr>
          </a:patt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7467" name="Freeform 11" descr="Velké konfety">
            <a:extLst>
              <a:ext uri="{FF2B5EF4-FFF2-40B4-BE49-F238E27FC236}">
                <a16:creationId xmlns:a16="http://schemas.microsoft.com/office/drawing/2014/main" id="{F132DC7D-A66C-47B2-9F31-DBEE137331A2}"/>
              </a:ext>
            </a:extLst>
          </p:cNvPr>
          <p:cNvSpPr>
            <a:spLocks/>
          </p:cNvSpPr>
          <p:nvPr/>
        </p:nvSpPr>
        <p:spPr bwMode="auto">
          <a:xfrm>
            <a:off x="5338764" y="3717926"/>
            <a:ext cx="1895475" cy="1484313"/>
          </a:xfrm>
          <a:custGeom>
            <a:avLst/>
            <a:gdLst>
              <a:gd name="T0" fmla="*/ 554 w 1194"/>
              <a:gd name="T1" fmla="*/ 116 h 935"/>
              <a:gd name="T2" fmla="*/ 451 w 1194"/>
              <a:gd name="T3" fmla="*/ 154 h 935"/>
              <a:gd name="T4" fmla="*/ 349 w 1194"/>
              <a:gd name="T5" fmla="*/ 244 h 935"/>
              <a:gd name="T6" fmla="*/ 157 w 1194"/>
              <a:gd name="T7" fmla="*/ 346 h 935"/>
              <a:gd name="T8" fmla="*/ 29 w 1194"/>
              <a:gd name="T9" fmla="*/ 487 h 935"/>
              <a:gd name="T10" fmla="*/ 3 w 1194"/>
              <a:gd name="T11" fmla="*/ 564 h 935"/>
              <a:gd name="T12" fmla="*/ 42 w 1194"/>
              <a:gd name="T13" fmla="*/ 794 h 935"/>
              <a:gd name="T14" fmla="*/ 67 w 1194"/>
              <a:gd name="T15" fmla="*/ 871 h 935"/>
              <a:gd name="T16" fmla="*/ 195 w 1194"/>
              <a:gd name="T17" fmla="*/ 935 h 935"/>
              <a:gd name="T18" fmla="*/ 387 w 1194"/>
              <a:gd name="T19" fmla="*/ 858 h 935"/>
              <a:gd name="T20" fmla="*/ 413 w 1194"/>
              <a:gd name="T21" fmla="*/ 781 h 935"/>
              <a:gd name="T22" fmla="*/ 426 w 1194"/>
              <a:gd name="T23" fmla="*/ 743 h 935"/>
              <a:gd name="T24" fmla="*/ 387 w 1194"/>
              <a:gd name="T25" fmla="*/ 436 h 935"/>
              <a:gd name="T26" fmla="*/ 554 w 1194"/>
              <a:gd name="T27" fmla="*/ 231 h 935"/>
              <a:gd name="T28" fmla="*/ 656 w 1194"/>
              <a:gd name="T29" fmla="*/ 244 h 935"/>
              <a:gd name="T30" fmla="*/ 669 w 1194"/>
              <a:gd name="T31" fmla="*/ 295 h 935"/>
              <a:gd name="T32" fmla="*/ 746 w 1194"/>
              <a:gd name="T33" fmla="*/ 384 h 935"/>
              <a:gd name="T34" fmla="*/ 861 w 1194"/>
              <a:gd name="T35" fmla="*/ 448 h 935"/>
              <a:gd name="T36" fmla="*/ 1066 w 1194"/>
              <a:gd name="T37" fmla="*/ 436 h 935"/>
              <a:gd name="T38" fmla="*/ 1143 w 1194"/>
              <a:gd name="T39" fmla="*/ 384 h 935"/>
              <a:gd name="T40" fmla="*/ 1168 w 1194"/>
              <a:gd name="T41" fmla="*/ 346 h 935"/>
              <a:gd name="T42" fmla="*/ 1194 w 1194"/>
              <a:gd name="T43" fmla="*/ 269 h 935"/>
              <a:gd name="T44" fmla="*/ 1155 w 1194"/>
              <a:gd name="T45" fmla="*/ 103 h 935"/>
              <a:gd name="T46" fmla="*/ 1040 w 1194"/>
              <a:gd name="T47" fmla="*/ 26 h 935"/>
              <a:gd name="T48" fmla="*/ 1002 w 1194"/>
              <a:gd name="T49" fmla="*/ 0 h 935"/>
              <a:gd name="T50" fmla="*/ 643 w 1194"/>
              <a:gd name="T51" fmla="*/ 13 h 935"/>
              <a:gd name="T52" fmla="*/ 554 w 1194"/>
              <a:gd name="T53" fmla="*/ 11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4" h="935">
                <a:moveTo>
                  <a:pt x="554" y="116"/>
                </a:moveTo>
                <a:cubicBezTo>
                  <a:pt x="495" y="127"/>
                  <a:pt x="493" y="119"/>
                  <a:pt x="451" y="154"/>
                </a:cubicBezTo>
                <a:cubicBezTo>
                  <a:pt x="403" y="194"/>
                  <a:pt x="409" y="224"/>
                  <a:pt x="349" y="244"/>
                </a:cubicBezTo>
                <a:cubicBezTo>
                  <a:pt x="295" y="323"/>
                  <a:pt x="241" y="317"/>
                  <a:pt x="157" y="346"/>
                </a:cubicBezTo>
                <a:cubicBezTo>
                  <a:pt x="111" y="392"/>
                  <a:pt x="52" y="419"/>
                  <a:pt x="29" y="487"/>
                </a:cubicBezTo>
                <a:cubicBezTo>
                  <a:pt x="20" y="513"/>
                  <a:pt x="3" y="564"/>
                  <a:pt x="3" y="564"/>
                </a:cubicBezTo>
                <a:cubicBezTo>
                  <a:pt x="18" y="743"/>
                  <a:pt x="0" y="669"/>
                  <a:pt x="42" y="794"/>
                </a:cubicBezTo>
                <a:cubicBezTo>
                  <a:pt x="51" y="820"/>
                  <a:pt x="48" y="852"/>
                  <a:pt x="67" y="871"/>
                </a:cubicBezTo>
                <a:cubicBezTo>
                  <a:pt x="83" y="887"/>
                  <a:pt x="169" y="926"/>
                  <a:pt x="195" y="935"/>
                </a:cubicBezTo>
                <a:cubicBezTo>
                  <a:pt x="290" y="923"/>
                  <a:pt x="323" y="922"/>
                  <a:pt x="387" y="858"/>
                </a:cubicBezTo>
                <a:cubicBezTo>
                  <a:pt x="396" y="832"/>
                  <a:pt x="404" y="807"/>
                  <a:pt x="413" y="781"/>
                </a:cubicBezTo>
                <a:cubicBezTo>
                  <a:pt x="417" y="768"/>
                  <a:pt x="426" y="743"/>
                  <a:pt x="426" y="743"/>
                </a:cubicBezTo>
                <a:cubicBezTo>
                  <a:pt x="418" y="611"/>
                  <a:pt x="424" y="545"/>
                  <a:pt x="387" y="436"/>
                </a:cubicBezTo>
                <a:cubicBezTo>
                  <a:pt x="413" y="357"/>
                  <a:pt x="471" y="259"/>
                  <a:pt x="554" y="231"/>
                </a:cubicBezTo>
                <a:cubicBezTo>
                  <a:pt x="588" y="235"/>
                  <a:pt x="626" y="227"/>
                  <a:pt x="656" y="244"/>
                </a:cubicBezTo>
                <a:cubicBezTo>
                  <a:pt x="671" y="253"/>
                  <a:pt x="664" y="278"/>
                  <a:pt x="669" y="295"/>
                </a:cubicBezTo>
                <a:cubicBezTo>
                  <a:pt x="684" y="346"/>
                  <a:pt x="695" y="368"/>
                  <a:pt x="746" y="384"/>
                </a:cubicBezTo>
                <a:cubicBezTo>
                  <a:pt x="783" y="441"/>
                  <a:pt x="800" y="429"/>
                  <a:pt x="861" y="448"/>
                </a:cubicBezTo>
                <a:cubicBezTo>
                  <a:pt x="929" y="444"/>
                  <a:pt x="999" y="451"/>
                  <a:pt x="1066" y="436"/>
                </a:cubicBezTo>
                <a:cubicBezTo>
                  <a:pt x="1096" y="429"/>
                  <a:pt x="1143" y="384"/>
                  <a:pt x="1143" y="384"/>
                </a:cubicBezTo>
                <a:cubicBezTo>
                  <a:pt x="1151" y="371"/>
                  <a:pt x="1162" y="360"/>
                  <a:pt x="1168" y="346"/>
                </a:cubicBezTo>
                <a:cubicBezTo>
                  <a:pt x="1179" y="321"/>
                  <a:pt x="1194" y="269"/>
                  <a:pt x="1194" y="269"/>
                </a:cubicBezTo>
                <a:cubicBezTo>
                  <a:pt x="1192" y="253"/>
                  <a:pt x="1177" y="118"/>
                  <a:pt x="1155" y="103"/>
                </a:cubicBezTo>
                <a:cubicBezTo>
                  <a:pt x="1117" y="77"/>
                  <a:pt x="1078" y="52"/>
                  <a:pt x="1040" y="26"/>
                </a:cubicBezTo>
                <a:cubicBezTo>
                  <a:pt x="1027" y="17"/>
                  <a:pt x="1002" y="0"/>
                  <a:pt x="1002" y="0"/>
                </a:cubicBezTo>
                <a:cubicBezTo>
                  <a:pt x="882" y="4"/>
                  <a:pt x="762" y="1"/>
                  <a:pt x="643" y="13"/>
                </a:cubicBezTo>
                <a:cubicBezTo>
                  <a:pt x="598" y="17"/>
                  <a:pt x="554" y="116"/>
                  <a:pt x="554" y="116"/>
                </a:cubicBezTo>
                <a:close/>
              </a:path>
            </a:pathLst>
          </a:custGeom>
          <a:pattFill prst="lgConfetti">
            <a:fgClr>
              <a:srgbClr val="800080"/>
            </a:fgClr>
            <a:bgClr>
              <a:schemeClr val="bg1"/>
            </a:bgClr>
          </a:patt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7468" name="Freeform 12" descr="Velké konfety">
            <a:extLst>
              <a:ext uri="{FF2B5EF4-FFF2-40B4-BE49-F238E27FC236}">
                <a16:creationId xmlns:a16="http://schemas.microsoft.com/office/drawing/2014/main" id="{2EBFFF0D-CC10-4670-B575-C384CFC7311E}"/>
              </a:ext>
            </a:extLst>
          </p:cNvPr>
          <p:cNvSpPr>
            <a:spLocks/>
          </p:cNvSpPr>
          <p:nvPr/>
        </p:nvSpPr>
        <p:spPr bwMode="auto">
          <a:xfrm>
            <a:off x="8758238" y="2276475"/>
            <a:ext cx="1028700" cy="1339850"/>
          </a:xfrm>
          <a:custGeom>
            <a:avLst/>
            <a:gdLst>
              <a:gd name="T0" fmla="*/ 589 w 648"/>
              <a:gd name="T1" fmla="*/ 140 h 844"/>
              <a:gd name="T2" fmla="*/ 473 w 648"/>
              <a:gd name="T3" fmla="*/ 51 h 844"/>
              <a:gd name="T4" fmla="*/ 358 w 648"/>
              <a:gd name="T5" fmla="*/ 0 h 844"/>
              <a:gd name="T6" fmla="*/ 179 w 648"/>
              <a:gd name="T7" fmla="*/ 12 h 844"/>
              <a:gd name="T8" fmla="*/ 89 w 648"/>
              <a:gd name="T9" fmla="*/ 115 h 844"/>
              <a:gd name="T10" fmla="*/ 64 w 648"/>
              <a:gd name="T11" fmla="*/ 192 h 844"/>
              <a:gd name="T12" fmla="*/ 77 w 648"/>
              <a:gd name="T13" fmla="*/ 243 h 844"/>
              <a:gd name="T14" fmla="*/ 179 w 648"/>
              <a:gd name="T15" fmla="*/ 384 h 844"/>
              <a:gd name="T16" fmla="*/ 269 w 648"/>
              <a:gd name="T17" fmla="*/ 473 h 844"/>
              <a:gd name="T18" fmla="*/ 141 w 648"/>
              <a:gd name="T19" fmla="*/ 601 h 844"/>
              <a:gd name="T20" fmla="*/ 115 w 648"/>
              <a:gd name="T21" fmla="*/ 563 h 844"/>
              <a:gd name="T22" fmla="*/ 25 w 648"/>
              <a:gd name="T23" fmla="*/ 601 h 844"/>
              <a:gd name="T24" fmla="*/ 0 w 648"/>
              <a:gd name="T25" fmla="*/ 678 h 844"/>
              <a:gd name="T26" fmla="*/ 115 w 648"/>
              <a:gd name="T27" fmla="*/ 844 h 844"/>
              <a:gd name="T28" fmla="*/ 384 w 648"/>
              <a:gd name="T29" fmla="*/ 832 h 844"/>
              <a:gd name="T30" fmla="*/ 461 w 648"/>
              <a:gd name="T31" fmla="*/ 755 h 844"/>
              <a:gd name="T32" fmla="*/ 512 w 648"/>
              <a:gd name="T33" fmla="*/ 729 h 844"/>
              <a:gd name="T34" fmla="*/ 512 w 648"/>
              <a:gd name="T35" fmla="*/ 448 h 844"/>
              <a:gd name="T36" fmla="*/ 473 w 648"/>
              <a:gd name="T37" fmla="*/ 422 h 844"/>
              <a:gd name="T38" fmla="*/ 409 w 648"/>
              <a:gd name="T39" fmla="*/ 345 h 844"/>
              <a:gd name="T40" fmla="*/ 422 w 648"/>
              <a:gd name="T41" fmla="*/ 256 h 844"/>
              <a:gd name="T42" fmla="*/ 576 w 648"/>
              <a:gd name="T43" fmla="*/ 243 h 844"/>
              <a:gd name="T44" fmla="*/ 614 w 648"/>
              <a:gd name="T45" fmla="*/ 217 h 844"/>
              <a:gd name="T46" fmla="*/ 589 w 648"/>
              <a:gd name="T47" fmla="*/ 14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8" h="844">
                <a:moveTo>
                  <a:pt x="589" y="140"/>
                </a:moveTo>
                <a:cubicBezTo>
                  <a:pt x="528" y="81"/>
                  <a:pt x="565" y="112"/>
                  <a:pt x="473" y="51"/>
                </a:cubicBezTo>
                <a:cubicBezTo>
                  <a:pt x="438" y="28"/>
                  <a:pt x="393" y="23"/>
                  <a:pt x="358" y="0"/>
                </a:cubicBezTo>
                <a:cubicBezTo>
                  <a:pt x="298" y="4"/>
                  <a:pt x="238" y="2"/>
                  <a:pt x="179" y="12"/>
                </a:cubicBezTo>
                <a:cubicBezTo>
                  <a:pt x="150" y="17"/>
                  <a:pt x="113" y="91"/>
                  <a:pt x="89" y="115"/>
                </a:cubicBezTo>
                <a:cubicBezTo>
                  <a:pt x="81" y="141"/>
                  <a:pt x="72" y="166"/>
                  <a:pt x="64" y="192"/>
                </a:cubicBezTo>
                <a:cubicBezTo>
                  <a:pt x="59" y="209"/>
                  <a:pt x="72" y="226"/>
                  <a:pt x="77" y="243"/>
                </a:cubicBezTo>
                <a:cubicBezTo>
                  <a:pt x="95" y="306"/>
                  <a:pt x="127" y="348"/>
                  <a:pt x="179" y="384"/>
                </a:cubicBezTo>
                <a:cubicBezTo>
                  <a:pt x="219" y="442"/>
                  <a:pt x="229" y="415"/>
                  <a:pt x="269" y="473"/>
                </a:cubicBezTo>
                <a:cubicBezTo>
                  <a:pt x="229" y="532"/>
                  <a:pt x="210" y="577"/>
                  <a:pt x="141" y="601"/>
                </a:cubicBezTo>
                <a:cubicBezTo>
                  <a:pt x="132" y="588"/>
                  <a:pt x="130" y="568"/>
                  <a:pt x="115" y="563"/>
                </a:cubicBezTo>
                <a:cubicBezTo>
                  <a:pt x="89" y="554"/>
                  <a:pt x="44" y="589"/>
                  <a:pt x="25" y="601"/>
                </a:cubicBezTo>
                <a:cubicBezTo>
                  <a:pt x="17" y="627"/>
                  <a:pt x="0" y="651"/>
                  <a:pt x="0" y="678"/>
                </a:cubicBezTo>
                <a:cubicBezTo>
                  <a:pt x="0" y="758"/>
                  <a:pt x="40" y="820"/>
                  <a:pt x="115" y="844"/>
                </a:cubicBezTo>
                <a:cubicBezTo>
                  <a:pt x="205" y="840"/>
                  <a:pt x="295" y="843"/>
                  <a:pt x="384" y="832"/>
                </a:cubicBezTo>
                <a:cubicBezTo>
                  <a:pt x="418" y="828"/>
                  <a:pt x="442" y="771"/>
                  <a:pt x="461" y="755"/>
                </a:cubicBezTo>
                <a:cubicBezTo>
                  <a:pt x="475" y="743"/>
                  <a:pt x="495" y="738"/>
                  <a:pt x="512" y="729"/>
                </a:cubicBezTo>
                <a:cubicBezTo>
                  <a:pt x="547" y="625"/>
                  <a:pt x="549" y="637"/>
                  <a:pt x="512" y="448"/>
                </a:cubicBezTo>
                <a:cubicBezTo>
                  <a:pt x="509" y="433"/>
                  <a:pt x="485" y="432"/>
                  <a:pt x="473" y="422"/>
                </a:cubicBezTo>
                <a:cubicBezTo>
                  <a:pt x="436" y="392"/>
                  <a:pt x="434" y="383"/>
                  <a:pt x="409" y="345"/>
                </a:cubicBezTo>
                <a:cubicBezTo>
                  <a:pt x="413" y="315"/>
                  <a:pt x="396" y="272"/>
                  <a:pt x="422" y="256"/>
                </a:cubicBezTo>
                <a:cubicBezTo>
                  <a:pt x="466" y="229"/>
                  <a:pt x="526" y="253"/>
                  <a:pt x="576" y="243"/>
                </a:cubicBezTo>
                <a:cubicBezTo>
                  <a:pt x="591" y="240"/>
                  <a:pt x="601" y="226"/>
                  <a:pt x="614" y="217"/>
                </a:cubicBezTo>
                <a:cubicBezTo>
                  <a:pt x="627" y="180"/>
                  <a:pt x="648" y="140"/>
                  <a:pt x="589" y="140"/>
                </a:cubicBezTo>
                <a:close/>
              </a:path>
            </a:pathLst>
          </a:custGeom>
          <a:pattFill prst="lgConfetti">
            <a:fgClr>
              <a:srgbClr val="800080"/>
            </a:fgClr>
            <a:bgClr>
              <a:schemeClr val="bg1"/>
            </a:bgClr>
          </a:patt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7470" name="Oval 14">
            <a:extLst>
              <a:ext uri="{FF2B5EF4-FFF2-40B4-BE49-F238E27FC236}">
                <a16:creationId xmlns:a16="http://schemas.microsoft.com/office/drawing/2014/main" id="{5F7E1421-24C4-45C1-B23E-AC2F200B8614}"/>
              </a:ext>
            </a:extLst>
          </p:cNvPr>
          <p:cNvSpPr>
            <a:spLocks noChangeArrowheads="1"/>
          </p:cNvSpPr>
          <p:nvPr/>
        </p:nvSpPr>
        <p:spPr bwMode="auto">
          <a:xfrm>
            <a:off x="6240464" y="4724401"/>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72" name="Oval 16">
            <a:extLst>
              <a:ext uri="{FF2B5EF4-FFF2-40B4-BE49-F238E27FC236}">
                <a16:creationId xmlns:a16="http://schemas.microsoft.com/office/drawing/2014/main" id="{816410C9-00DA-417D-A71A-F4956D6C12BD}"/>
              </a:ext>
            </a:extLst>
          </p:cNvPr>
          <p:cNvSpPr>
            <a:spLocks noChangeArrowheads="1"/>
          </p:cNvSpPr>
          <p:nvPr/>
        </p:nvSpPr>
        <p:spPr bwMode="auto">
          <a:xfrm>
            <a:off x="6240464" y="43656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73" name="Oval 17">
            <a:extLst>
              <a:ext uri="{FF2B5EF4-FFF2-40B4-BE49-F238E27FC236}">
                <a16:creationId xmlns:a16="http://schemas.microsoft.com/office/drawing/2014/main" id="{DCC4C174-693F-4E77-9003-4FBDBAAB95C0}"/>
              </a:ext>
            </a:extLst>
          </p:cNvPr>
          <p:cNvSpPr>
            <a:spLocks noChangeArrowheads="1"/>
          </p:cNvSpPr>
          <p:nvPr/>
        </p:nvSpPr>
        <p:spPr bwMode="auto">
          <a:xfrm>
            <a:off x="6456364" y="4508501"/>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74" name="Oval 18">
            <a:extLst>
              <a:ext uri="{FF2B5EF4-FFF2-40B4-BE49-F238E27FC236}">
                <a16:creationId xmlns:a16="http://schemas.microsoft.com/office/drawing/2014/main" id="{9C9AC81A-C511-4244-A3F8-6C82E0BBFE88}"/>
              </a:ext>
            </a:extLst>
          </p:cNvPr>
          <p:cNvSpPr>
            <a:spLocks noChangeArrowheads="1"/>
          </p:cNvSpPr>
          <p:nvPr/>
        </p:nvSpPr>
        <p:spPr bwMode="auto">
          <a:xfrm>
            <a:off x="6527800" y="4724401"/>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75" name="Oval 19">
            <a:extLst>
              <a:ext uri="{FF2B5EF4-FFF2-40B4-BE49-F238E27FC236}">
                <a16:creationId xmlns:a16="http://schemas.microsoft.com/office/drawing/2014/main" id="{28B4CDD6-0D09-427B-80B2-50605B653DED}"/>
              </a:ext>
            </a:extLst>
          </p:cNvPr>
          <p:cNvSpPr>
            <a:spLocks noChangeArrowheads="1"/>
          </p:cNvSpPr>
          <p:nvPr/>
        </p:nvSpPr>
        <p:spPr bwMode="auto">
          <a:xfrm>
            <a:off x="6167439" y="50133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76" name="Oval 20">
            <a:extLst>
              <a:ext uri="{FF2B5EF4-FFF2-40B4-BE49-F238E27FC236}">
                <a16:creationId xmlns:a16="http://schemas.microsoft.com/office/drawing/2014/main" id="{059B892E-6344-4E98-B6CA-4465AEB517E9}"/>
              </a:ext>
            </a:extLst>
          </p:cNvPr>
          <p:cNvSpPr>
            <a:spLocks noChangeArrowheads="1"/>
          </p:cNvSpPr>
          <p:nvPr/>
        </p:nvSpPr>
        <p:spPr bwMode="auto">
          <a:xfrm>
            <a:off x="6743700" y="4581526"/>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77" name="Oval 21">
            <a:extLst>
              <a:ext uri="{FF2B5EF4-FFF2-40B4-BE49-F238E27FC236}">
                <a16:creationId xmlns:a16="http://schemas.microsoft.com/office/drawing/2014/main" id="{E52F8123-D5DE-48AA-9467-A90E94C05F8A}"/>
              </a:ext>
            </a:extLst>
          </p:cNvPr>
          <p:cNvSpPr>
            <a:spLocks noChangeArrowheads="1"/>
          </p:cNvSpPr>
          <p:nvPr/>
        </p:nvSpPr>
        <p:spPr bwMode="auto">
          <a:xfrm>
            <a:off x="6959600" y="4581526"/>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78" name="Oval 22">
            <a:extLst>
              <a:ext uri="{FF2B5EF4-FFF2-40B4-BE49-F238E27FC236}">
                <a16:creationId xmlns:a16="http://schemas.microsoft.com/office/drawing/2014/main" id="{27048571-2FBF-4542-9F2C-E6E65361A1BF}"/>
              </a:ext>
            </a:extLst>
          </p:cNvPr>
          <p:cNvSpPr>
            <a:spLocks noChangeArrowheads="1"/>
          </p:cNvSpPr>
          <p:nvPr/>
        </p:nvSpPr>
        <p:spPr bwMode="auto">
          <a:xfrm>
            <a:off x="6456364" y="50133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79" name="Oval 23">
            <a:extLst>
              <a:ext uri="{FF2B5EF4-FFF2-40B4-BE49-F238E27FC236}">
                <a16:creationId xmlns:a16="http://schemas.microsoft.com/office/drawing/2014/main" id="{26FBCC69-1C04-4F02-AEE6-C6CE015065F2}"/>
              </a:ext>
            </a:extLst>
          </p:cNvPr>
          <p:cNvSpPr>
            <a:spLocks noChangeArrowheads="1"/>
          </p:cNvSpPr>
          <p:nvPr/>
        </p:nvSpPr>
        <p:spPr bwMode="auto">
          <a:xfrm>
            <a:off x="5808664" y="3860801"/>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80" name="Oval 24">
            <a:extLst>
              <a:ext uri="{FF2B5EF4-FFF2-40B4-BE49-F238E27FC236}">
                <a16:creationId xmlns:a16="http://schemas.microsoft.com/office/drawing/2014/main" id="{7E218D1E-6273-422C-8B8F-5C489EF4EA02}"/>
              </a:ext>
            </a:extLst>
          </p:cNvPr>
          <p:cNvSpPr>
            <a:spLocks noChangeArrowheads="1"/>
          </p:cNvSpPr>
          <p:nvPr/>
        </p:nvSpPr>
        <p:spPr bwMode="auto">
          <a:xfrm>
            <a:off x="5591175" y="3933826"/>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81" name="Oval 25">
            <a:extLst>
              <a:ext uri="{FF2B5EF4-FFF2-40B4-BE49-F238E27FC236}">
                <a16:creationId xmlns:a16="http://schemas.microsoft.com/office/drawing/2014/main" id="{B66B970E-0FDA-4F4D-BAC0-80F0F8F1FE2A}"/>
              </a:ext>
            </a:extLst>
          </p:cNvPr>
          <p:cNvSpPr>
            <a:spLocks noChangeArrowheads="1"/>
          </p:cNvSpPr>
          <p:nvPr/>
        </p:nvSpPr>
        <p:spPr bwMode="auto">
          <a:xfrm>
            <a:off x="6743700" y="4940301"/>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82" name="Oval 26">
            <a:extLst>
              <a:ext uri="{FF2B5EF4-FFF2-40B4-BE49-F238E27FC236}">
                <a16:creationId xmlns:a16="http://schemas.microsoft.com/office/drawing/2014/main" id="{6D7921CB-2E81-4333-8F47-E4F7F5678DF6}"/>
              </a:ext>
            </a:extLst>
          </p:cNvPr>
          <p:cNvSpPr>
            <a:spLocks noChangeArrowheads="1"/>
          </p:cNvSpPr>
          <p:nvPr/>
        </p:nvSpPr>
        <p:spPr bwMode="auto">
          <a:xfrm>
            <a:off x="5880100" y="3429001"/>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83" name="Oval 27">
            <a:extLst>
              <a:ext uri="{FF2B5EF4-FFF2-40B4-BE49-F238E27FC236}">
                <a16:creationId xmlns:a16="http://schemas.microsoft.com/office/drawing/2014/main" id="{5CC8FE03-29E9-4CBB-924B-3BCE98D1966B}"/>
              </a:ext>
            </a:extLst>
          </p:cNvPr>
          <p:cNvSpPr>
            <a:spLocks noChangeArrowheads="1"/>
          </p:cNvSpPr>
          <p:nvPr/>
        </p:nvSpPr>
        <p:spPr bwMode="auto">
          <a:xfrm>
            <a:off x="6743700" y="3357564"/>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84" name="Oval 28">
            <a:extLst>
              <a:ext uri="{FF2B5EF4-FFF2-40B4-BE49-F238E27FC236}">
                <a16:creationId xmlns:a16="http://schemas.microsoft.com/office/drawing/2014/main" id="{F2918B22-83DD-4F02-A55B-BBE2A172547B}"/>
              </a:ext>
            </a:extLst>
          </p:cNvPr>
          <p:cNvSpPr>
            <a:spLocks noChangeArrowheads="1"/>
          </p:cNvSpPr>
          <p:nvPr/>
        </p:nvSpPr>
        <p:spPr bwMode="auto">
          <a:xfrm>
            <a:off x="6816725" y="3573464"/>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85" name="Oval 29">
            <a:extLst>
              <a:ext uri="{FF2B5EF4-FFF2-40B4-BE49-F238E27FC236}">
                <a16:creationId xmlns:a16="http://schemas.microsoft.com/office/drawing/2014/main" id="{95E56DBF-DD44-4781-9BC4-685A1791A23D}"/>
              </a:ext>
            </a:extLst>
          </p:cNvPr>
          <p:cNvSpPr>
            <a:spLocks noChangeArrowheads="1"/>
          </p:cNvSpPr>
          <p:nvPr/>
        </p:nvSpPr>
        <p:spPr bwMode="auto">
          <a:xfrm>
            <a:off x="6096000" y="3573464"/>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86" name="Oval 30">
            <a:extLst>
              <a:ext uri="{FF2B5EF4-FFF2-40B4-BE49-F238E27FC236}">
                <a16:creationId xmlns:a16="http://schemas.microsoft.com/office/drawing/2014/main" id="{5120DB67-441F-4064-9780-3186A161223A}"/>
              </a:ext>
            </a:extLst>
          </p:cNvPr>
          <p:cNvSpPr>
            <a:spLocks noChangeArrowheads="1"/>
          </p:cNvSpPr>
          <p:nvPr/>
        </p:nvSpPr>
        <p:spPr bwMode="auto">
          <a:xfrm>
            <a:off x="6311900" y="3357564"/>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87" name="Oval 31">
            <a:extLst>
              <a:ext uri="{FF2B5EF4-FFF2-40B4-BE49-F238E27FC236}">
                <a16:creationId xmlns:a16="http://schemas.microsoft.com/office/drawing/2014/main" id="{3D599DC3-0AB4-4DA5-8A38-2C3FE16DB132}"/>
              </a:ext>
            </a:extLst>
          </p:cNvPr>
          <p:cNvSpPr>
            <a:spLocks noChangeArrowheads="1"/>
          </p:cNvSpPr>
          <p:nvPr/>
        </p:nvSpPr>
        <p:spPr bwMode="auto">
          <a:xfrm>
            <a:off x="6456364" y="3500439"/>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88" name="Oval 32">
            <a:extLst>
              <a:ext uri="{FF2B5EF4-FFF2-40B4-BE49-F238E27FC236}">
                <a16:creationId xmlns:a16="http://schemas.microsoft.com/office/drawing/2014/main" id="{5C695773-B58E-4768-A690-EF34B20764BB}"/>
              </a:ext>
            </a:extLst>
          </p:cNvPr>
          <p:cNvSpPr>
            <a:spLocks noChangeArrowheads="1"/>
          </p:cNvSpPr>
          <p:nvPr/>
        </p:nvSpPr>
        <p:spPr bwMode="auto">
          <a:xfrm>
            <a:off x="7175500" y="4797426"/>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89" name="Oval 33">
            <a:extLst>
              <a:ext uri="{FF2B5EF4-FFF2-40B4-BE49-F238E27FC236}">
                <a16:creationId xmlns:a16="http://schemas.microsoft.com/office/drawing/2014/main" id="{6AD97931-E3BA-4546-959B-1EE32D4F79BC}"/>
              </a:ext>
            </a:extLst>
          </p:cNvPr>
          <p:cNvSpPr>
            <a:spLocks noChangeArrowheads="1"/>
          </p:cNvSpPr>
          <p:nvPr/>
        </p:nvSpPr>
        <p:spPr bwMode="auto">
          <a:xfrm>
            <a:off x="7175500" y="4437064"/>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90" name="Oval 34">
            <a:extLst>
              <a:ext uri="{FF2B5EF4-FFF2-40B4-BE49-F238E27FC236}">
                <a16:creationId xmlns:a16="http://schemas.microsoft.com/office/drawing/2014/main" id="{DF7F66F5-F8DE-4F91-A129-219B92F719E8}"/>
              </a:ext>
            </a:extLst>
          </p:cNvPr>
          <p:cNvSpPr>
            <a:spLocks noChangeArrowheads="1"/>
          </p:cNvSpPr>
          <p:nvPr/>
        </p:nvSpPr>
        <p:spPr bwMode="auto">
          <a:xfrm>
            <a:off x="6888164" y="47974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91" name="Oval 35">
            <a:extLst>
              <a:ext uri="{FF2B5EF4-FFF2-40B4-BE49-F238E27FC236}">
                <a16:creationId xmlns:a16="http://schemas.microsoft.com/office/drawing/2014/main" id="{1738E46F-80B8-4D82-B63D-1B356D4EA725}"/>
              </a:ext>
            </a:extLst>
          </p:cNvPr>
          <p:cNvSpPr>
            <a:spLocks noChangeArrowheads="1"/>
          </p:cNvSpPr>
          <p:nvPr/>
        </p:nvSpPr>
        <p:spPr bwMode="auto">
          <a:xfrm>
            <a:off x="7391400" y="4652964"/>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92" name="Oval 36">
            <a:extLst>
              <a:ext uri="{FF2B5EF4-FFF2-40B4-BE49-F238E27FC236}">
                <a16:creationId xmlns:a16="http://schemas.microsoft.com/office/drawing/2014/main" id="{95EB5417-79AD-4293-A3DD-09E1B9C1BFED}"/>
              </a:ext>
            </a:extLst>
          </p:cNvPr>
          <p:cNvSpPr>
            <a:spLocks noChangeArrowheads="1"/>
          </p:cNvSpPr>
          <p:nvPr/>
        </p:nvSpPr>
        <p:spPr bwMode="auto">
          <a:xfrm>
            <a:off x="7104064" y="3500439"/>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93" name="Oval 37">
            <a:extLst>
              <a:ext uri="{FF2B5EF4-FFF2-40B4-BE49-F238E27FC236}">
                <a16:creationId xmlns:a16="http://schemas.microsoft.com/office/drawing/2014/main" id="{EC7ABBC5-3C8D-4090-BFFD-1615B9638DB5}"/>
              </a:ext>
            </a:extLst>
          </p:cNvPr>
          <p:cNvSpPr>
            <a:spLocks noChangeArrowheads="1"/>
          </p:cNvSpPr>
          <p:nvPr/>
        </p:nvSpPr>
        <p:spPr bwMode="auto">
          <a:xfrm>
            <a:off x="7248525" y="3716339"/>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94" name="Oval 38">
            <a:extLst>
              <a:ext uri="{FF2B5EF4-FFF2-40B4-BE49-F238E27FC236}">
                <a16:creationId xmlns:a16="http://schemas.microsoft.com/office/drawing/2014/main" id="{2022F7FC-D705-4F54-8B1F-EC27F6AE5884}"/>
              </a:ext>
            </a:extLst>
          </p:cNvPr>
          <p:cNvSpPr>
            <a:spLocks noChangeArrowheads="1"/>
          </p:cNvSpPr>
          <p:nvPr/>
        </p:nvSpPr>
        <p:spPr bwMode="auto">
          <a:xfrm>
            <a:off x="7391400" y="3933826"/>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95" name="Oval 39">
            <a:extLst>
              <a:ext uri="{FF2B5EF4-FFF2-40B4-BE49-F238E27FC236}">
                <a16:creationId xmlns:a16="http://schemas.microsoft.com/office/drawing/2014/main" id="{BBB29320-F088-425A-A183-CDB602CDF4E8}"/>
              </a:ext>
            </a:extLst>
          </p:cNvPr>
          <p:cNvSpPr>
            <a:spLocks noChangeArrowheads="1"/>
          </p:cNvSpPr>
          <p:nvPr/>
        </p:nvSpPr>
        <p:spPr bwMode="auto">
          <a:xfrm>
            <a:off x="7464425" y="3716339"/>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96" name="Oval 40">
            <a:extLst>
              <a:ext uri="{FF2B5EF4-FFF2-40B4-BE49-F238E27FC236}">
                <a16:creationId xmlns:a16="http://schemas.microsoft.com/office/drawing/2014/main" id="{E72B82A0-4B6D-478B-A26C-990CC8918AAD}"/>
              </a:ext>
            </a:extLst>
          </p:cNvPr>
          <p:cNvSpPr>
            <a:spLocks noChangeArrowheads="1"/>
          </p:cNvSpPr>
          <p:nvPr/>
        </p:nvSpPr>
        <p:spPr bwMode="auto">
          <a:xfrm>
            <a:off x="6383339" y="52292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97" name="Oval 41">
            <a:extLst>
              <a:ext uri="{FF2B5EF4-FFF2-40B4-BE49-F238E27FC236}">
                <a16:creationId xmlns:a16="http://schemas.microsoft.com/office/drawing/2014/main" id="{BB4319BF-50FF-4D69-A3C3-CD8FE5F20D7C}"/>
              </a:ext>
            </a:extLst>
          </p:cNvPr>
          <p:cNvSpPr>
            <a:spLocks noChangeArrowheads="1"/>
          </p:cNvSpPr>
          <p:nvPr/>
        </p:nvSpPr>
        <p:spPr bwMode="auto">
          <a:xfrm>
            <a:off x="5448300" y="4149726"/>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98" name="Oval 42">
            <a:extLst>
              <a:ext uri="{FF2B5EF4-FFF2-40B4-BE49-F238E27FC236}">
                <a16:creationId xmlns:a16="http://schemas.microsoft.com/office/drawing/2014/main" id="{D3B849FB-607B-4416-9FBE-FB0C4034C957}"/>
              </a:ext>
            </a:extLst>
          </p:cNvPr>
          <p:cNvSpPr>
            <a:spLocks noChangeArrowheads="1"/>
          </p:cNvSpPr>
          <p:nvPr/>
        </p:nvSpPr>
        <p:spPr bwMode="auto">
          <a:xfrm>
            <a:off x="6096000" y="5229226"/>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99" name="Oval 43">
            <a:extLst>
              <a:ext uri="{FF2B5EF4-FFF2-40B4-BE49-F238E27FC236}">
                <a16:creationId xmlns:a16="http://schemas.microsoft.com/office/drawing/2014/main" id="{8086307A-3825-4309-9DD2-3B7E9FE07C44}"/>
              </a:ext>
            </a:extLst>
          </p:cNvPr>
          <p:cNvSpPr>
            <a:spLocks noChangeArrowheads="1"/>
          </p:cNvSpPr>
          <p:nvPr/>
        </p:nvSpPr>
        <p:spPr bwMode="auto">
          <a:xfrm>
            <a:off x="7535864" y="4292601"/>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00" name="Oval 44">
            <a:extLst>
              <a:ext uri="{FF2B5EF4-FFF2-40B4-BE49-F238E27FC236}">
                <a16:creationId xmlns:a16="http://schemas.microsoft.com/office/drawing/2014/main" id="{AAA262D1-FA9C-47FB-A61F-FAF71409DD1E}"/>
              </a:ext>
            </a:extLst>
          </p:cNvPr>
          <p:cNvSpPr>
            <a:spLocks noChangeArrowheads="1"/>
          </p:cNvSpPr>
          <p:nvPr/>
        </p:nvSpPr>
        <p:spPr bwMode="auto">
          <a:xfrm>
            <a:off x="7680325" y="4005264"/>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01" name="Oval 45">
            <a:extLst>
              <a:ext uri="{FF2B5EF4-FFF2-40B4-BE49-F238E27FC236}">
                <a16:creationId xmlns:a16="http://schemas.microsoft.com/office/drawing/2014/main" id="{D5784CDE-48FA-4795-9556-4B30A7B07968}"/>
              </a:ext>
            </a:extLst>
          </p:cNvPr>
          <p:cNvSpPr>
            <a:spLocks noChangeArrowheads="1"/>
          </p:cNvSpPr>
          <p:nvPr/>
        </p:nvSpPr>
        <p:spPr bwMode="auto">
          <a:xfrm>
            <a:off x="7391400" y="4221164"/>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02" name="Oval 46">
            <a:extLst>
              <a:ext uri="{FF2B5EF4-FFF2-40B4-BE49-F238E27FC236}">
                <a16:creationId xmlns:a16="http://schemas.microsoft.com/office/drawing/2014/main" id="{A50BDA59-50E2-4B0C-BCD2-02642EDB19F4}"/>
              </a:ext>
            </a:extLst>
          </p:cNvPr>
          <p:cNvSpPr>
            <a:spLocks noChangeArrowheads="1"/>
          </p:cNvSpPr>
          <p:nvPr/>
        </p:nvSpPr>
        <p:spPr bwMode="auto">
          <a:xfrm>
            <a:off x="5303839" y="4292601"/>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03" name="Oval 47">
            <a:extLst>
              <a:ext uri="{FF2B5EF4-FFF2-40B4-BE49-F238E27FC236}">
                <a16:creationId xmlns:a16="http://schemas.microsoft.com/office/drawing/2014/main" id="{EA0A741F-DFFB-4FEC-8292-D2CC5E716C8C}"/>
              </a:ext>
            </a:extLst>
          </p:cNvPr>
          <p:cNvSpPr>
            <a:spLocks noChangeArrowheads="1"/>
          </p:cNvSpPr>
          <p:nvPr/>
        </p:nvSpPr>
        <p:spPr bwMode="auto">
          <a:xfrm>
            <a:off x="5232400" y="4508501"/>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04" name="Oval 48">
            <a:extLst>
              <a:ext uri="{FF2B5EF4-FFF2-40B4-BE49-F238E27FC236}">
                <a16:creationId xmlns:a16="http://schemas.microsoft.com/office/drawing/2014/main" id="{B1F48D4B-52ED-4C9B-9522-1487275201B1}"/>
              </a:ext>
            </a:extLst>
          </p:cNvPr>
          <p:cNvSpPr>
            <a:spLocks noChangeArrowheads="1"/>
          </p:cNvSpPr>
          <p:nvPr/>
        </p:nvSpPr>
        <p:spPr bwMode="auto">
          <a:xfrm>
            <a:off x="5303839" y="4005264"/>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05" name="Oval 49">
            <a:extLst>
              <a:ext uri="{FF2B5EF4-FFF2-40B4-BE49-F238E27FC236}">
                <a16:creationId xmlns:a16="http://schemas.microsoft.com/office/drawing/2014/main" id="{0A5BE8DD-FDA7-4789-9E52-BD783C0AD2E3}"/>
              </a:ext>
            </a:extLst>
          </p:cNvPr>
          <p:cNvSpPr>
            <a:spLocks noChangeArrowheads="1"/>
          </p:cNvSpPr>
          <p:nvPr/>
        </p:nvSpPr>
        <p:spPr bwMode="auto">
          <a:xfrm>
            <a:off x="5159375" y="4797426"/>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06" name="Oval 50">
            <a:extLst>
              <a:ext uri="{FF2B5EF4-FFF2-40B4-BE49-F238E27FC236}">
                <a16:creationId xmlns:a16="http://schemas.microsoft.com/office/drawing/2014/main" id="{FE65A615-8B72-4864-B976-F58CA025512B}"/>
              </a:ext>
            </a:extLst>
          </p:cNvPr>
          <p:cNvSpPr>
            <a:spLocks noChangeArrowheads="1"/>
          </p:cNvSpPr>
          <p:nvPr/>
        </p:nvSpPr>
        <p:spPr bwMode="auto">
          <a:xfrm>
            <a:off x="5303839" y="5084764"/>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07" name="Oval 51">
            <a:extLst>
              <a:ext uri="{FF2B5EF4-FFF2-40B4-BE49-F238E27FC236}">
                <a16:creationId xmlns:a16="http://schemas.microsoft.com/office/drawing/2014/main" id="{EE285A30-EA22-497C-942F-A04ED66352F8}"/>
              </a:ext>
            </a:extLst>
          </p:cNvPr>
          <p:cNvSpPr>
            <a:spLocks noChangeArrowheads="1"/>
          </p:cNvSpPr>
          <p:nvPr/>
        </p:nvSpPr>
        <p:spPr bwMode="auto">
          <a:xfrm>
            <a:off x="5519739" y="5300664"/>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08" name="Oval 52">
            <a:extLst>
              <a:ext uri="{FF2B5EF4-FFF2-40B4-BE49-F238E27FC236}">
                <a16:creationId xmlns:a16="http://schemas.microsoft.com/office/drawing/2014/main" id="{2F7F8588-2924-49A4-9263-FC4870852AAA}"/>
              </a:ext>
            </a:extLst>
          </p:cNvPr>
          <p:cNvSpPr>
            <a:spLocks noChangeArrowheads="1"/>
          </p:cNvSpPr>
          <p:nvPr/>
        </p:nvSpPr>
        <p:spPr bwMode="auto">
          <a:xfrm>
            <a:off x="6959600" y="5156201"/>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09" name="Oval 53">
            <a:extLst>
              <a:ext uri="{FF2B5EF4-FFF2-40B4-BE49-F238E27FC236}">
                <a16:creationId xmlns:a16="http://schemas.microsoft.com/office/drawing/2014/main" id="{7C949FF5-7D9E-4420-8000-424786C47CD7}"/>
              </a:ext>
            </a:extLst>
          </p:cNvPr>
          <p:cNvSpPr>
            <a:spLocks noChangeArrowheads="1"/>
          </p:cNvSpPr>
          <p:nvPr/>
        </p:nvSpPr>
        <p:spPr bwMode="auto">
          <a:xfrm>
            <a:off x="5735639" y="54451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10" name="Oval 54">
            <a:extLst>
              <a:ext uri="{FF2B5EF4-FFF2-40B4-BE49-F238E27FC236}">
                <a16:creationId xmlns:a16="http://schemas.microsoft.com/office/drawing/2014/main" id="{8996EEF7-0A94-4084-AC40-D3A2E45ED0D3}"/>
              </a:ext>
            </a:extLst>
          </p:cNvPr>
          <p:cNvSpPr>
            <a:spLocks noChangeArrowheads="1"/>
          </p:cNvSpPr>
          <p:nvPr/>
        </p:nvSpPr>
        <p:spPr bwMode="auto">
          <a:xfrm>
            <a:off x="5880100" y="5300664"/>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11" name="Oval 55">
            <a:extLst>
              <a:ext uri="{FF2B5EF4-FFF2-40B4-BE49-F238E27FC236}">
                <a16:creationId xmlns:a16="http://schemas.microsoft.com/office/drawing/2014/main" id="{3AB88C28-1BD8-465F-804A-5CB60E3BCCD1}"/>
              </a:ext>
            </a:extLst>
          </p:cNvPr>
          <p:cNvSpPr>
            <a:spLocks noChangeArrowheads="1"/>
          </p:cNvSpPr>
          <p:nvPr/>
        </p:nvSpPr>
        <p:spPr bwMode="auto">
          <a:xfrm>
            <a:off x="7032625" y="4941889"/>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12" name="Oval 56">
            <a:extLst>
              <a:ext uri="{FF2B5EF4-FFF2-40B4-BE49-F238E27FC236}">
                <a16:creationId xmlns:a16="http://schemas.microsoft.com/office/drawing/2014/main" id="{51AD0ACC-F401-489A-898F-1C2047AABAC4}"/>
              </a:ext>
            </a:extLst>
          </p:cNvPr>
          <p:cNvSpPr>
            <a:spLocks noChangeArrowheads="1"/>
          </p:cNvSpPr>
          <p:nvPr/>
        </p:nvSpPr>
        <p:spPr bwMode="auto">
          <a:xfrm>
            <a:off x="6096000" y="5445126"/>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13" name="Oval 57">
            <a:extLst>
              <a:ext uri="{FF2B5EF4-FFF2-40B4-BE49-F238E27FC236}">
                <a16:creationId xmlns:a16="http://schemas.microsoft.com/office/drawing/2014/main" id="{93185EE0-87DB-40C6-BEAE-D7A075645486}"/>
              </a:ext>
            </a:extLst>
          </p:cNvPr>
          <p:cNvSpPr>
            <a:spLocks noChangeArrowheads="1"/>
          </p:cNvSpPr>
          <p:nvPr/>
        </p:nvSpPr>
        <p:spPr bwMode="auto">
          <a:xfrm>
            <a:off x="7608889" y="4508501"/>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14" name="Oval 58">
            <a:extLst>
              <a:ext uri="{FF2B5EF4-FFF2-40B4-BE49-F238E27FC236}">
                <a16:creationId xmlns:a16="http://schemas.microsoft.com/office/drawing/2014/main" id="{9B9544C7-CCDF-49B6-B3F3-4B1AB024420D}"/>
              </a:ext>
            </a:extLst>
          </p:cNvPr>
          <p:cNvSpPr>
            <a:spLocks noChangeArrowheads="1"/>
          </p:cNvSpPr>
          <p:nvPr/>
        </p:nvSpPr>
        <p:spPr bwMode="auto">
          <a:xfrm>
            <a:off x="7751764" y="43656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15" name="Oval 59">
            <a:extLst>
              <a:ext uri="{FF2B5EF4-FFF2-40B4-BE49-F238E27FC236}">
                <a16:creationId xmlns:a16="http://schemas.microsoft.com/office/drawing/2014/main" id="{B390638E-E9F5-468A-9D1E-7D612EB0D2D8}"/>
              </a:ext>
            </a:extLst>
          </p:cNvPr>
          <p:cNvSpPr>
            <a:spLocks noChangeArrowheads="1"/>
          </p:cNvSpPr>
          <p:nvPr/>
        </p:nvSpPr>
        <p:spPr bwMode="auto">
          <a:xfrm>
            <a:off x="7751764" y="41497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16" name="Oval 60">
            <a:extLst>
              <a:ext uri="{FF2B5EF4-FFF2-40B4-BE49-F238E27FC236}">
                <a16:creationId xmlns:a16="http://schemas.microsoft.com/office/drawing/2014/main" id="{2377050F-D17E-43C2-A28F-93578A024B2D}"/>
              </a:ext>
            </a:extLst>
          </p:cNvPr>
          <p:cNvSpPr>
            <a:spLocks noChangeArrowheads="1"/>
          </p:cNvSpPr>
          <p:nvPr/>
        </p:nvSpPr>
        <p:spPr bwMode="auto">
          <a:xfrm>
            <a:off x="6672264" y="52292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17" name="Oval 61">
            <a:extLst>
              <a:ext uri="{FF2B5EF4-FFF2-40B4-BE49-F238E27FC236}">
                <a16:creationId xmlns:a16="http://schemas.microsoft.com/office/drawing/2014/main" id="{58D0E5B4-4157-4642-9F25-6D19F2A4A058}"/>
              </a:ext>
            </a:extLst>
          </p:cNvPr>
          <p:cNvSpPr>
            <a:spLocks noChangeArrowheads="1"/>
          </p:cNvSpPr>
          <p:nvPr/>
        </p:nvSpPr>
        <p:spPr bwMode="auto">
          <a:xfrm>
            <a:off x="6888164" y="54451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18" name="Oval 62">
            <a:extLst>
              <a:ext uri="{FF2B5EF4-FFF2-40B4-BE49-F238E27FC236}">
                <a16:creationId xmlns:a16="http://schemas.microsoft.com/office/drawing/2014/main" id="{C5E11D66-294C-4BA4-895B-F7158EA0BB6C}"/>
              </a:ext>
            </a:extLst>
          </p:cNvPr>
          <p:cNvSpPr>
            <a:spLocks noChangeArrowheads="1"/>
          </p:cNvSpPr>
          <p:nvPr/>
        </p:nvSpPr>
        <p:spPr bwMode="auto">
          <a:xfrm>
            <a:off x="7824789" y="4508501"/>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19" name="Oval 63">
            <a:extLst>
              <a:ext uri="{FF2B5EF4-FFF2-40B4-BE49-F238E27FC236}">
                <a16:creationId xmlns:a16="http://schemas.microsoft.com/office/drawing/2014/main" id="{0FAC410F-7C8A-4FB7-85A0-62EC429C2576}"/>
              </a:ext>
            </a:extLst>
          </p:cNvPr>
          <p:cNvSpPr>
            <a:spLocks noChangeArrowheads="1"/>
          </p:cNvSpPr>
          <p:nvPr/>
        </p:nvSpPr>
        <p:spPr bwMode="auto">
          <a:xfrm>
            <a:off x="6599239" y="54451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20" name="Oval 64">
            <a:extLst>
              <a:ext uri="{FF2B5EF4-FFF2-40B4-BE49-F238E27FC236}">
                <a16:creationId xmlns:a16="http://schemas.microsoft.com/office/drawing/2014/main" id="{0478A601-E739-429B-B11D-EE8DF19FF3DA}"/>
              </a:ext>
            </a:extLst>
          </p:cNvPr>
          <p:cNvSpPr>
            <a:spLocks noChangeArrowheads="1"/>
          </p:cNvSpPr>
          <p:nvPr/>
        </p:nvSpPr>
        <p:spPr bwMode="auto">
          <a:xfrm>
            <a:off x="6383339" y="54451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21" name="Oval 65">
            <a:extLst>
              <a:ext uri="{FF2B5EF4-FFF2-40B4-BE49-F238E27FC236}">
                <a16:creationId xmlns:a16="http://schemas.microsoft.com/office/drawing/2014/main" id="{CB09E959-8380-4B72-99E6-86FF62DA67B9}"/>
              </a:ext>
            </a:extLst>
          </p:cNvPr>
          <p:cNvSpPr>
            <a:spLocks noChangeArrowheads="1"/>
          </p:cNvSpPr>
          <p:nvPr/>
        </p:nvSpPr>
        <p:spPr bwMode="auto">
          <a:xfrm>
            <a:off x="7896225" y="4724401"/>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22" name="Oval 66">
            <a:extLst>
              <a:ext uri="{FF2B5EF4-FFF2-40B4-BE49-F238E27FC236}">
                <a16:creationId xmlns:a16="http://schemas.microsoft.com/office/drawing/2014/main" id="{F0966717-B26A-4D59-99AE-57E818A88BCC}"/>
              </a:ext>
            </a:extLst>
          </p:cNvPr>
          <p:cNvSpPr>
            <a:spLocks noChangeArrowheads="1"/>
          </p:cNvSpPr>
          <p:nvPr/>
        </p:nvSpPr>
        <p:spPr bwMode="auto">
          <a:xfrm>
            <a:off x="5735639" y="5734051"/>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23" name="Oval 67">
            <a:extLst>
              <a:ext uri="{FF2B5EF4-FFF2-40B4-BE49-F238E27FC236}">
                <a16:creationId xmlns:a16="http://schemas.microsoft.com/office/drawing/2014/main" id="{8571743A-7154-47FA-8859-DFEFE9DFF18F}"/>
              </a:ext>
            </a:extLst>
          </p:cNvPr>
          <p:cNvSpPr>
            <a:spLocks noChangeArrowheads="1"/>
          </p:cNvSpPr>
          <p:nvPr/>
        </p:nvSpPr>
        <p:spPr bwMode="auto">
          <a:xfrm>
            <a:off x="5880100" y="5516564"/>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24" name="Oval 68">
            <a:extLst>
              <a:ext uri="{FF2B5EF4-FFF2-40B4-BE49-F238E27FC236}">
                <a16:creationId xmlns:a16="http://schemas.microsoft.com/office/drawing/2014/main" id="{0801DBA6-3451-4257-ADA2-5424062BDF06}"/>
              </a:ext>
            </a:extLst>
          </p:cNvPr>
          <p:cNvSpPr>
            <a:spLocks noChangeArrowheads="1"/>
          </p:cNvSpPr>
          <p:nvPr/>
        </p:nvSpPr>
        <p:spPr bwMode="auto">
          <a:xfrm>
            <a:off x="6311900" y="5661026"/>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25" name="Oval 69">
            <a:extLst>
              <a:ext uri="{FF2B5EF4-FFF2-40B4-BE49-F238E27FC236}">
                <a16:creationId xmlns:a16="http://schemas.microsoft.com/office/drawing/2014/main" id="{92A353EE-7B3A-461A-9033-A95BA9CB6D9E}"/>
              </a:ext>
            </a:extLst>
          </p:cNvPr>
          <p:cNvSpPr>
            <a:spLocks noChangeArrowheads="1"/>
          </p:cNvSpPr>
          <p:nvPr/>
        </p:nvSpPr>
        <p:spPr bwMode="auto">
          <a:xfrm>
            <a:off x="6096000" y="5661026"/>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26" name="Oval 70">
            <a:extLst>
              <a:ext uri="{FF2B5EF4-FFF2-40B4-BE49-F238E27FC236}">
                <a16:creationId xmlns:a16="http://schemas.microsoft.com/office/drawing/2014/main" id="{B3CB80D2-5913-4337-827B-F98F7608876F}"/>
              </a:ext>
            </a:extLst>
          </p:cNvPr>
          <p:cNvSpPr>
            <a:spLocks noChangeArrowheads="1"/>
          </p:cNvSpPr>
          <p:nvPr/>
        </p:nvSpPr>
        <p:spPr bwMode="auto">
          <a:xfrm>
            <a:off x="6527800" y="5589589"/>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27" name="Oval 71">
            <a:extLst>
              <a:ext uri="{FF2B5EF4-FFF2-40B4-BE49-F238E27FC236}">
                <a16:creationId xmlns:a16="http://schemas.microsoft.com/office/drawing/2014/main" id="{FD454947-AAC7-412F-B084-717F36420DE5}"/>
              </a:ext>
            </a:extLst>
          </p:cNvPr>
          <p:cNvSpPr>
            <a:spLocks noChangeArrowheads="1"/>
          </p:cNvSpPr>
          <p:nvPr/>
        </p:nvSpPr>
        <p:spPr bwMode="auto">
          <a:xfrm>
            <a:off x="6096000" y="5805489"/>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28" name="Oval 72">
            <a:extLst>
              <a:ext uri="{FF2B5EF4-FFF2-40B4-BE49-F238E27FC236}">
                <a16:creationId xmlns:a16="http://schemas.microsoft.com/office/drawing/2014/main" id="{83671D6D-07F3-472B-8CEE-905D5A29D821}"/>
              </a:ext>
            </a:extLst>
          </p:cNvPr>
          <p:cNvSpPr>
            <a:spLocks noChangeArrowheads="1"/>
          </p:cNvSpPr>
          <p:nvPr/>
        </p:nvSpPr>
        <p:spPr bwMode="auto">
          <a:xfrm>
            <a:off x="6456364" y="58769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29" name="Oval 73">
            <a:extLst>
              <a:ext uri="{FF2B5EF4-FFF2-40B4-BE49-F238E27FC236}">
                <a16:creationId xmlns:a16="http://schemas.microsoft.com/office/drawing/2014/main" id="{9DEC1CF4-E5BF-4D71-B661-440B65310530}"/>
              </a:ext>
            </a:extLst>
          </p:cNvPr>
          <p:cNvSpPr>
            <a:spLocks noChangeArrowheads="1"/>
          </p:cNvSpPr>
          <p:nvPr/>
        </p:nvSpPr>
        <p:spPr bwMode="auto">
          <a:xfrm>
            <a:off x="7175500" y="5372101"/>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30" name="Oval 74">
            <a:extLst>
              <a:ext uri="{FF2B5EF4-FFF2-40B4-BE49-F238E27FC236}">
                <a16:creationId xmlns:a16="http://schemas.microsoft.com/office/drawing/2014/main" id="{041E0744-B121-4C14-ACE8-C9287601EE68}"/>
              </a:ext>
            </a:extLst>
          </p:cNvPr>
          <p:cNvSpPr>
            <a:spLocks noChangeArrowheads="1"/>
          </p:cNvSpPr>
          <p:nvPr/>
        </p:nvSpPr>
        <p:spPr bwMode="auto">
          <a:xfrm>
            <a:off x="7391400" y="5588001"/>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31" name="Oval 75">
            <a:extLst>
              <a:ext uri="{FF2B5EF4-FFF2-40B4-BE49-F238E27FC236}">
                <a16:creationId xmlns:a16="http://schemas.microsoft.com/office/drawing/2014/main" id="{65AE0D16-8FFD-4980-B141-94EFE2E5336E}"/>
              </a:ext>
            </a:extLst>
          </p:cNvPr>
          <p:cNvSpPr>
            <a:spLocks noChangeArrowheads="1"/>
          </p:cNvSpPr>
          <p:nvPr/>
        </p:nvSpPr>
        <p:spPr bwMode="auto">
          <a:xfrm>
            <a:off x="7680325" y="4724401"/>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32" name="Oval 76">
            <a:extLst>
              <a:ext uri="{FF2B5EF4-FFF2-40B4-BE49-F238E27FC236}">
                <a16:creationId xmlns:a16="http://schemas.microsoft.com/office/drawing/2014/main" id="{7178B6D3-ED75-4640-A15D-2CAB667624F9}"/>
              </a:ext>
            </a:extLst>
          </p:cNvPr>
          <p:cNvSpPr>
            <a:spLocks noChangeArrowheads="1"/>
          </p:cNvSpPr>
          <p:nvPr/>
        </p:nvSpPr>
        <p:spPr bwMode="auto">
          <a:xfrm>
            <a:off x="7464425" y="4868864"/>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33" name="Oval 77">
            <a:extLst>
              <a:ext uri="{FF2B5EF4-FFF2-40B4-BE49-F238E27FC236}">
                <a16:creationId xmlns:a16="http://schemas.microsoft.com/office/drawing/2014/main" id="{3FC4CEB5-FD22-4453-9FEC-4ED32FCEE149}"/>
              </a:ext>
            </a:extLst>
          </p:cNvPr>
          <p:cNvSpPr>
            <a:spLocks noChangeArrowheads="1"/>
          </p:cNvSpPr>
          <p:nvPr/>
        </p:nvSpPr>
        <p:spPr bwMode="auto">
          <a:xfrm>
            <a:off x="7680325" y="5084764"/>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34" name="Oval 78">
            <a:extLst>
              <a:ext uri="{FF2B5EF4-FFF2-40B4-BE49-F238E27FC236}">
                <a16:creationId xmlns:a16="http://schemas.microsoft.com/office/drawing/2014/main" id="{916C5093-8D2F-4552-B395-E90B74C9BABC}"/>
              </a:ext>
            </a:extLst>
          </p:cNvPr>
          <p:cNvSpPr>
            <a:spLocks noChangeArrowheads="1"/>
          </p:cNvSpPr>
          <p:nvPr/>
        </p:nvSpPr>
        <p:spPr bwMode="auto">
          <a:xfrm>
            <a:off x="7391400" y="5013326"/>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35" name="Oval 79">
            <a:extLst>
              <a:ext uri="{FF2B5EF4-FFF2-40B4-BE49-F238E27FC236}">
                <a16:creationId xmlns:a16="http://schemas.microsoft.com/office/drawing/2014/main" id="{41893007-CBD9-4456-A8DB-10634704DC6B}"/>
              </a:ext>
            </a:extLst>
          </p:cNvPr>
          <p:cNvSpPr>
            <a:spLocks noChangeArrowheads="1"/>
          </p:cNvSpPr>
          <p:nvPr/>
        </p:nvSpPr>
        <p:spPr bwMode="auto">
          <a:xfrm>
            <a:off x="7607300" y="5229226"/>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36" name="Oval 80">
            <a:extLst>
              <a:ext uri="{FF2B5EF4-FFF2-40B4-BE49-F238E27FC236}">
                <a16:creationId xmlns:a16="http://schemas.microsoft.com/office/drawing/2014/main" id="{B3BA5511-6A30-418B-B717-27F5762F5DE5}"/>
              </a:ext>
            </a:extLst>
          </p:cNvPr>
          <p:cNvSpPr>
            <a:spLocks noChangeArrowheads="1"/>
          </p:cNvSpPr>
          <p:nvPr/>
        </p:nvSpPr>
        <p:spPr bwMode="auto">
          <a:xfrm>
            <a:off x="7248525" y="5157789"/>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37" name="Oval 81">
            <a:extLst>
              <a:ext uri="{FF2B5EF4-FFF2-40B4-BE49-F238E27FC236}">
                <a16:creationId xmlns:a16="http://schemas.microsoft.com/office/drawing/2014/main" id="{547EBCF3-8229-4770-8EC3-94BD5BD2E682}"/>
              </a:ext>
            </a:extLst>
          </p:cNvPr>
          <p:cNvSpPr>
            <a:spLocks noChangeArrowheads="1"/>
          </p:cNvSpPr>
          <p:nvPr/>
        </p:nvSpPr>
        <p:spPr bwMode="auto">
          <a:xfrm>
            <a:off x="7464425" y="5373689"/>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38" name="Oval 82">
            <a:extLst>
              <a:ext uri="{FF2B5EF4-FFF2-40B4-BE49-F238E27FC236}">
                <a16:creationId xmlns:a16="http://schemas.microsoft.com/office/drawing/2014/main" id="{210A87B2-5156-4F38-AFDF-4FCEA041306E}"/>
              </a:ext>
            </a:extLst>
          </p:cNvPr>
          <p:cNvSpPr>
            <a:spLocks noChangeArrowheads="1"/>
          </p:cNvSpPr>
          <p:nvPr/>
        </p:nvSpPr>
        <p:spPr bwMode="auto">
          <a:xfrm>
            <a:off x="6743700" y="5805489"/>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39" name="Oval 83">
            <a:extLst>
              <a:ext uri="{FF2B5EF4-FFF2-40B4-BE49-F238E27FC236}">
                <a16:creationId xmlns:a16="http://schemas.microsoft.com/office/drawing/2014/main" id="{5E873C8F-276A-437D-938A-6D3E2F85D700}"/>
              </a:ext>
            </a:extLst>
          </p:cNvPr>
          <p:cNvSpPr>
            <a:spLocks noChangeArrowheads="1"/>
          </p:cNvSpPr>
          <p:nvPr/>
        </p:nvSpPr>
        <p:spPr bwMode="auto">
          <a:xfrm>
            <a:off x="7104064" y="56610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40" name="Oval 84">
            <a:extLst>
              <a:ext uri="{FF2B5EF4-FFF2-40B4-BE49-F238E27FC236}">
                <a16:creationId xmlns:a16="http://schemas.microsoft.com/office/drawing/2014/main" id="{9C67FCA2-DBAA-467A-879F-CC6DF0BF7D90}"/>
              </a:ext>
            </a:extLst>
          </p:cNvPr>
          <p:cNvSpPr>
            <a:spLocks noChangeArrowheads="1"/>
          </p:cNvSpPr>
          <p:nvPr/>
        </p:nvSpPr>
        <p:spPr bwMode="auto">
          <a:xfrm>
            <a:off x="6815139" y="5661026"/>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41" name="Oval 85">
            <a:extLst>
              <a:ext uri="{FF2B5EF4-FFF2-40B4-BE49-F238E27FC236}">
                <a16:creationId xmlns:a16="http://schemas.microsoft.com/office/drawing/2014/main" id="{34145D88-EEE4-40E5-AE6E-7CEA776E9DB5}"/>
              </a:ext>
            </a:extLst>
          </p:cNvPr>
          <p:cNvSpPr>
            <a:spLocks noChangeArrowheads="1"/>
          </p:cNvSpPr>
          <p:nvPr/>
        </p:nvSpPr>
        <p:spPr bwMode="auto">
          <a:xfrm>
            <a:off x="5664200" y="3716339"/>
            <a:ext cx="71438"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42" name="Oval 86">
            <a:extLst>
              <a:ext uri="{FF2B5EF4-FFF2-40B4-BE49-F238E27FC236}">
                <a16:creationId xmlns:a16="http://schemas.microsoft.com/office/drawing/2014/main" id="{D6DAC8F8-32FE-41E5-A7C2-F035FDF2F8BF}"/>
              </a:ext>
            </a:extLst>
          </p:cNvPr>
          <p:cNvSpPr>
            <a:spLocks noChangeArrowheads="1"/>
          </p:cNvSpPr>
          <p:nvPr/>
        </p:nvSpPr>
        <p:spPr bwMode="auto">
          <a:xfrm>
            <a:off x="3000375" y="2492376"/>
            <a:ext cx="71438"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43" name="Oval 87">
            <a:extLst>
              <a:ext uri="{FF2B5EF4-FFF2-40B4-BE49-F238E27FC236}">
                <a16:creationId xmlns:a16="http://schemas.microsoft.com/office/drawing/2014/main" id="{DE987FD1-D9A6-4511-91CD-AF5E5C92A268}"/>
              </a:ext>
            </a:extLst>
          </p:cNvPr>
          <p:cNvSpPr>
            <a:spLocks noChangeArrowheads="1"/>
          </p:cNvSpPr>
          <p:nvPr/>
        </p:nvSpPr>
        <p:spPr bwMode="auto">
          <a:xfrm>
            <a:off x="2566989" y="2708276"/>
            <a:ext cx="71437"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44" name="Oval 88">
            <a:extLst>
              <a:ext uri="{FF2B5EF4-FFF2-40B4-BE49-F238E27FC236}">
                <a16:creationId xmlns:a16="http://schemas.microsoft.com/office/drawing/2014/main" id="{9EC8C285-5C37-44E1-B729-892484496752}"/>
              </a:ext>
            </a:extLst>
          </p:cNvPr>
          <p:cNvSpPr>
            <a:spLocks noChangeArrowheads="1"/>
          </p:cNvSpPr>
          <p:nvPr/>
        </p:nvSpPr>
        <p:spPr bwMode="auto">
          <a:xfrm>
            <a:off x="2640014" y="2420939"/>
            <a:ext cx="71437"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45" name="Oval 89">
            <a:extLst>
              <a:ext uri="{FF2B5EF4-FFF2-40B4-BE49-F238E27FC236}">
                <a16:creationId xmlns:a16="http://schemas.microsoft.com/office/drawing/2014/main" id="{70EEA6D2-D8EE-4CF7-87E2-DFC5E690D6BA}"/>
              </a:ext>
            </a:extLst>
          </p:cNvPr>
          <p:cNvSpPr>
            <a:spLocks noChangeArrowheads="1"/>
          </p:cNvSpPr>
          <p:nvPr/>
        </p:nvSpPr>
        <p:spPr bwMode="auto">
          <a:xfrm>
            <a:off x="2495550" y="2997201"/>
            <a:ext cx="71438"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46" name="Oval 90">
            <a:extLst>
              <a:ext uri="{FF2B5EF4-FFF2-40B4-BE49-F238E27FC236}">
                <a16:creationId xmlns:a16="http://schemas.microsoft.com/office/drawing/2014/main" id="{C4C2E5F3-3A2A-467E-A553-425483358B4E}"/>
              </a:ext>
            </a:extLst>
          </p:cNvPr>
          <p:cNvSpPr>
            <a:spLocks noChangeArrowheads="1"/>
          </p:cNvSpPr>
          <p:nvPr/>
        </p:nvSpPr>
        <p:spPr bwMode="auto">
          <a:xfrm>
            <a:off x="2711450" y="3284539"/>
            <a:ext cx="71438"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47" name="Oval 91">
            <a:extLst>
              <a:ext uri="{FF2B5EF4-FFF2-40B4-BE49-F238E27FC236}">
                <a16:creationId xmlns:a16="http://schemas.microsoft.com/office/drawing/2014/main" id="{352B9CBC-60E5-4222-9C29-E1BEE3DA2A9B}"/>
              </a:ext>
            </a:extLst>
          </p:cNvPr>
          <p:cNvSpPr>
            <a:spLocks noChangeArrowheads="1"/>
          </p:cNvSpPr>
          <p:nvPr/>
        </p:nvSpPr>
        <p:spPr bwMode="auto">
          <a:xfrm>
            <a:off x="3214689" y="3355976"/>
            <a:ext cx="71437"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48" name="Oval 92">
            <a:extLst>
              <a:ext uri="{FF2B5EF4-FFF2-40B4-BE49-F238E27FC236}">
                <a16:creationId xmlns:a16="http://schemas.microsoft.com/office/drawing/2014/main" id="{13BE6033-06D8-474E-9AB3-4B1269E95C4A}"/>
              </a:ext>
            </a:extLst>
          </p:cNvPr>
          <p:cNvSpPr>
            <a:spLocks noChangeArrowheads="1"/>
          </p:cNvSpPr>
          <p:nvPr/>
        </p:nvSpPr>
        <p:spPr bwMode="auto">
          <a:xfrm>
            <a:off x="3575050" y="2924176"/>
            <a:ext cx="71438"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49" name="Oval 93">
            <a:extLst>
              <a:ext uri="{FF2B5EF4-FFF2-40B4-BE49-F238E27FC236}">
                <a16:creationId xmlns:a16="http://schemas.microsoft.com/office/drawing/2014/main" id="{3129CFE0-9C2A-4CE9-BB7F-7F2FEAD9CB20}"/>
              </a:ext>
            </a:extLst>
          </p:cNvPr>
          <p:cNvSpPr>
            <a:spLocks noChangeArrowheads="1"/>
          </p:cNvSpPr>
          <p:nvPr/>
        </p:nvSpPr>
        <p:spPr bwMode="auto">
          <a:xfrm>
            <a:off x="2855914" y="2997201"/>
            <a:ext cx="71437"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50" name="Oval 94">
            <a:extLst>
              <a:ext uri="{FF2B5EF4-FFF2-40B4-BE49-F238E27FC236}">
                <a16:creationId xmlns:a16="http://schemas.microsoft.com/office/drawing/2014/main" id="{FC4A71E5-4873-4025-94D9-1BE08499BA04}"/>
              </a:ext>
            </a:extLst>
          </p:cNvPr>
          <p:cNvSpPr>
            <a:spLocks noChangeArrowheads="1"/>
          </p:cNvSpPr>
          <p:nvPr/>
        </p:nvSpPr>
        <p:spPr bwMode="auto">
          <a:xfrm>
            <a:off x="3287714" y="3068639"/>
            <a:ext cx="71437"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51" name="Oval 95">
            <a:extLst>
              <a:ext uri="{FF2B5EF4-FFF2-40B4-BE49-F238E27FC236}">
                <a16:creationId xmlns:a16="http://schemas.microsoft.com/office/drawing/2014/main" id="{66AD2BDD-C8FE-4594-B5B3-1C6578995B09}"/>
              </a:ext>
            </a:extLst>
          </p:cNvPr>
          <p:cNvSpPr>
            <a:spLocks noChangeArrowheads="1"/>
          </p:cNvSpPr>
          <p:nvPr/>
        </p:nvSpPr>
        <p:spPr bwMode="auto">
          <a:xfrm>
            <a:off x="3216275" y="2708276"/>
            <a:ext cx="71438"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52" name="Oval 96">
            <a:extLst>
              <a:ext uri="{FF2B5EF4-FFF2-40B4-BE49-F238E27FC236}">
                <a16:creationId xmlns:a16="http://schemas.microsoft.com/office/drawing/2014/main" id="{8E72B9EE-AA91-43F0-A744-02D917546935}"/>
              </a:ext>
            </a:extLst>
          </p:cNvPr>
          <p:cNvSpPr>
            <a:spLocks noChangeArrowheads="1"/>
          </p:cNvSpPr>
          <p:nvPr/>
        </p:nvSpPr>
        <p:spPr bwMode="auto">
          <a:xfrm>
            <a:off x="3648075" y="2636839"/>
            <a:ext cx="71438"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53" name="Oval 97">
            <a:extLst>
              <a:ext uri="{FF2B5EF4-FFF2-40B4-BE49-F238E27FC236}">
                <a16:creationId xmlns:a16="http://schemas.microsoft.com/office/drawing/2014/main" id="{6BDE1544-A8B5-43BF-B0FD-7EEC1D834D05}"/>
              </a:ext>
            </a:extLst>
          </p:cNvPr>
          <p:cNvSpPr>
            <a:spLocks noChangeArrowheads="1"/>
          </p:cNvSpPr>
          <p:nvPr/>
        </p:nvSpPr>
        <p:spPr bwMode="auto">
          <a:xfrm>
            <a:off x="3000375" y="5157789"/>
            <a:ext cx="71438"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54" name="Oval 98">
            <a:extLst>
              <a:ext uri="{FF2B5EF4-FFF2-40B4-BE49-F238E27FC236}">
                <a16:creationId xmlns:a16="http://schemas.microsoft.com/office/drawing/2014/main" id="{7BD2DE01-48AB-4F14-B859-40BF7B6FBBC4}"/>
              </a:ext>
            </a:extLst>
          </p:cNvPr>
          <p:cNvSpPr>
            <a:spLocks noChangeArrowheads="1"/>
          </p:cNvSpPr>
          <p:nvPr/>
        </p:nvSpPr>
        <p:spPr bwMode="auto">
          <a:xfrm>
            <a:off x="3287714" y="4365626"/>
            <a:ext cx="71437"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55" name="Oval 99">
            <a:extLst>
              <a:ext uri="{FF2B5EF4-FFF2-40B4-BE49-F238E27FC236}">
                <a16:creationId xmlns:a16="http://schemas.microsoft.com/office/drawing/2014/main" id="{519D9A9D-D525-4DFA-9CDA-781737DA10A0}"/>
              </a:ext>
            </a:extLst>
          </p:cNvPr>
          <p:cNvSpPr>
            <a:spLocks noChangeArrowheads="1"/>
          </p:cNvSpPr>
          <p:nvPr/>
        </p:nvSpPr>
        <p:spPr bwMode="auto">
          <a:xfrm>
            <a:off x="2279650" y="4941889"/>
            <a:ext cx="71438"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56" name="Oval 100">
            <a:extLst>
              <a:ext uri="{FF2B5EF4-FFF2-40B4-BE49-F238E27FC236}">
                <a16:creationId xmlns:a16="http://schemas.microsoft.com/office/drawing/2014/main" id="{A0C0016F-0A55-4AB8-B511-C2C0D36C03C6}"/>
              </a:ext>
            </a:extLst>
          </p:cNvPr>
          <p:cNvSpPr>
            <a:spLocks noChangeArrowheads="1"/>
          </p:cNvSpPr>
          <p:nvPr/>
        </p:nvSpPr>
        <p:spPr bwMode="auto">
          <a:xfrm>
            <a:off x="3071814" y="5445126"/>
            <a:ext cx="71437"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57" name="Oval 101">
            <a:extLst>
              <a:ext uri="{FF2B5EF4-FFF2-40B4-BE49-F238E27FC236}">
                <a16:creationId xmlns:a16="http://schemas.microsoft.com/office/drawing/2014/main" id="{6847D59D-C991-4245-AEAF-5CD294DBC1BD}"/>
              </a:ext>
            </a:extLst>
          </p:cNvPr>
          <p:cNvSpPr>
            <a:spLocks noChangeArrowheads="1"/>
          </p:cNvSpPr>
          <p:nvPr/>
        </p:nvSpPr>
        <p:spPr bwMode="auto">
          <a:xfrm>
            <a:off x="3432175" y="5229226"/>
            <a:ext cx="71438"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58" name="Oval 102">
            <a:extLst>
              <a:ext uri="{FF2B5EF4-FFF2-40B4-BE49-F238E27FC236}">
                <a16:creationId xmlns:a16="http://schemas.microsoft.com/office/drawing/2014/main" id="{F930D722-9B4D-41FD-B558-1EB089955935}"/>
              </a:ext>
            </a:extLst>
          </p:cNvPr>
          <p:cNvSpPr>
            <a:spLocks noChangeArrowheads="1"/>
          </p:cNvSpPr>
          <p:nvPr/>
        </p:nvSpPr>
        <p:spPr bwMode="auto">
          <a:xfrm>
            <a:off x="3863975" y="5300664"/>
            <a:ext cx="71438"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59" name="Oval 103">
            <a:extLst>
              <a:ext uri="{FF2B5EF4-FFF2-40B4-BE49-F238E27FC236}">
                <a16:creationId xmlns:a16="http://schemas.microsoft.com/office/drawing/2014/main" id="{31BCE322-93E1-427F-8EF3-F93D94DFFBE1}"/>
              </a:ext>
            </a:extLst>
          </p:cNvPr>
          <p:cNvSpPr>
            <a:spLocks noChangeArrowheads="1"/>
          </p:cNvSpPr>
          <p:nvPr/>
        </p:nvSpPr>
        <p:spPr bwMode="auto">
          <a:xfrm>
            <a:off x="3648075" y="5445126"/>
            <a:ext cx="71438"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60" name="Oval 104">
            <a:extLst>
              <a:ext uri="{FF2B5EF4-FFF2-40B4-BE49-F238E27FC236}">
                <a16:creationId xmlns:a16="http://schemas.microsoft.com/office/drawing/2014/main" id="{8E246997-B16F-4AD6-8844-5213031E23D3}"/>
              </a:ext>
            </a:extLst>
          </p:cNvPr>
          <p:cNvSpPr>
            <a:spLocks noChangeArrowheads="1"/>
          </p:cNvSpPr>
          <p:nvPr/>
        </p:nvSpPr>
        <p:spPr bwMode="auto">
          <a:xfrm>
            <a:off x="2927350" y="5734051"/>
            <a:ext cx="71438"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61" name="Oval 105">
            <a:extLst>
              <a:ext uri="{FF2B5EF4-FFF2-40B4-BE49-F238E27FC236}">
                <a16:creationId xmlns:a16="http://schemas.microsoft.com/office/drawing/2014/main" id="{D69479A5-5637-47CE-858E-3186F127333A}"/>
              </a:ext>
            </a:extLst>
          </p:cNvPr>
          <p:cNvSpPr>
            <a:spLocks noChangeArrowheads="1"/>
          </p:cNvSpPr>
          <p:nvPr/>
        </p:nvSpPr>
        <p:spPr bwMode="auto">
          <a:xfrm>
            <a:off x="3287714" y="5661026"/>
            <a:ext cx="71437" cy="73025"/>
          </a:xfrm>
          <a:prstGeom prst="ellipse">
            <a:avLst/>
          </a:prstGeom>
          <a:solidFill>
            <a:srgbClr val="FF99CC"/>
          </a:solidFill>
          <a:ln w="9525">
            <a:solidFill>
              <a:srgbClr val="FF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62" name="Oval 106">
            <a:extLst>
              <a:ext uri="{FF2B5EF4-FFF2-40B4-BE49-F238E27FC236}">
                <a16:creationId xmlns:a16="http://schemas.microsoft.com/office/drawing/2014/main" id="{A3F4FAF0-F41D-4FFC-90A1-C0494E99ABA1}"/>
              </a:ext>
            </a:extLst>
          </p:cNvPr>
          <p:cNvSpPr>
            <a:spLocks noChangeArrowheads="1"/>
          </p:cNvSpPr>
          <p:nvPr/>
        </p:nvSpPr>
        <p:spPr bwMode="auto">
          <a:xfrm>
            <a:off x="8543926" y="2708275"/>
            <a:ext cx="144463" cy="215900"/>
          </a:xfrm>
          <a:prstGeom prst="ellipse">
            <a:avLst/>
          </a:prstGeom>
          <a:solidFill>
            <a:srgbClr val="800080"/>
          </a:solid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63" name="Oval 107">
            <a:extLst>
              <a:ext uri="{FF2B5EF4-FFF2-40B4-BE49-F238E27FC236}">
                <a16:creationId xmlns:a16="http://schemas.microsoft.com/office/drawing/2014/main" id="{FB0B5D94-4D01-454A-ACB6-993103E4B500}"/>
              </a:ext>
            </a:extLst>
          </p:cNvPr>
          <p:cNvSpPr>
            <a:spLocks noChangeArrowheads="1"/>
          </p:cNvSpPr>
          <p:nvPr/>
        </p:nvSpPr>
        <p:spPr bwMode="auto">
          <a:xfrm>
            <a:off x="9696451" y="2781300"/>
            <a:ext cx="144463" cy="215900"/>
          </a:xfrm>
          <a:prstGeom prst="ellipse">
            <a:avLst/>
          </a:prstGeom>
          <a:solidFill>
            <a:srgbClr val="800080"/>
          </a:solid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64" name="Oval 108">
            <a:extLst>
              <a:ext uri="{FF2B5EF4-FFF2-40B4-BE49-F238E27FC236}">
                <a16:creationId xmlns:a16="http://schemas.microsoft.com/office/drawing/2014/main" id="{D94BF549-C06B-431F-9B46-83B110A2F39D}"/>
              </a:ext>
            </a:extLst>
          </p:cNvPr>
          <p:cNvSpPr>
            <a:spLocks noChangeArrowheads="1"/>
          </p:cNvSpPr>
          <p:nvPr/>
        </p:nvSpPr>
        <p:spPr bwMode="auto">
          <a:xfrm>
            <a:off x="8975726" y="3140075"/>
            <a:ext cx="144463" cy="215900"/>
          </a:xfrm>
          <a:prstGeom prst="ellipse">
            <a:avLst/>
          </a:prstGeom>
          <a:solidFill>
            <a:srgbClr val="003399"/>
          </a:solidFill>
          <a:ln w="9525">
            <a:solidFill>
              <a:srgbClr val="00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65" name="Oval 109">
            <a:extLst>
              <a:ext uri="{FF2B5EF4-FFF2-40B4-BE49-F238E27FC236}">
                <a16:creationId xmlns:a16="http://schemas.microsoft.com/office/drawing/2014/main" id="{04A11175-D952-4BAA-9BF2-491380EDD53C}"/>
              </a:ext>
            </a:extLst>
          </p:cNvPr>
          <p:cNvSpPr>
            <a:spLocks noChangeArrowheads="1"/>
          </p:cNvSpPr>
          <p:nvPr/>
        </p:nvSpPr>
        <p:spPr bwMode="auto">
          <a:xfrm>
            <a:off x="9191626" y="3355975"/>
            <a:ext cx="144463" cy="215900"/>
          </a:xfrm>
          <a:prstGeom prst="ellipse">
            <a:avLst/>
          </a:prstGeom>
          <a:solidFill>
            <a:srgbClr val="003399"/>
          </a:solidFill>
          <a:ln w="9525">
            <a:solidFill>
              <a:srgbClr val="00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66" name="Oval 110">
            <a:extLst>
              <a:ext uri="{FF2B5EF4-FFF2-40B4-BE49-F238E27FC236}">
                <a16:creationId xmlns:a16="http://schemas.microsoft.com/office/drawing/2014/main" id="{1D1D1A89-AB2F-4E1B-9D37-6F518F3FEC3D}"/>
              </a:ext>
            </a:extLst>
          </p:cNvPr>
          <p:cNvSpPr>
            <a:spLocks noChangeArrowheads="1"/>
          </p:cNvSpPr>
          <p:nvPr/>
        </p:nvSpPr>
        <p:spPr bwMode="auto">
          <a:xfrm>
            <a:off x="9407526" y="3571875"/>
            <a:ext cx="144463" cy="215900"/>
          </a:xfrm>
          <a:prstGeom prst="ellipse">
            <a:avLst/>
          </a:prstGeom>
          <a:solidFill>
            <a:srgbClr val="800080"/>
          </a:solid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67" name="Oval 111">
            <a:extLst>
              <a:ext uri="{FF2B5EF4-FFF2-40B4-BE49-F238E27FC236}">
                <a16:creationId xmlns:a16="http://schemas.microsoft.com/office/drawing/2014/main" id="{56FBA2AE-BC9A-428E-91E9-0172BA4FCDDF}"/>
              </a:ext>
            </a:extLst>
          </p:cNvPr>
          <p:cNvSpPr>
            <a:spLocks noChangeArrowheads="1"/>
          </p:cNvSpPr>
          <p:nvPr/>
        </p:nvSpPr>
        <p:spPr bwMode="auto">
          <a:xfrm>
            <a:off x="9191626" y="2492376"/>
            <a:ext cx="144463" cy="73025"/>
          </a:xfrm>
          <a:prstGeom prst="ellipse">
            <a:avLst/>
          </a:prstGeom>
          <a:solidFill>
            <a:srgbClr val="003399"/>
          </a:solidFill>
          <a:ln w="9525">
            <a:solidFill>
              <a:srgbClr val="00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68" name="Oval 112">
            <a:extLst>
              <a:ext uri="{FF2B5EF4-FFF2-40B4-BE49-F238E27FC236}">
                <a16:creationId xmlns:a16="http://schemas.microsoft.com/office/drawing/2014/main" id="{17B22163-B3B8-4CDA-A890-64B0D9D46848}"/>
              </a:ext>
            </a:extLst>
          </p:cNvPr>
          <p:cNvSpPr>
            <a:spLocks noChangeArrowheads="1"/>
          </p:cNvSpPr>
          <p:nvPr/>
        </p:nvSpPr>
        <p:spPr bwMode="auto">
          <a:xfrm>
            <a:off x="9336088" y="2924176"/>
            <a:ext cx="144462" cy="144463"/>
          </a:xfrm>
          <a:prstGeom prst="ellipse">
            <a:avLst/>
          </a:prstGeom>
          <a:solidFill>
            <a:srgbClr val="003399"/>
          </a:solidFill>
          <a:ln w="9525">
            <a:solidFill>
              <a:srgbClr val="00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69" name="Oval 113">
            <a:extLst>
              <a:ext uri="{FF2B5EF4-FFF2-40B4-BE49-F238E27FC236}">
                <a16:creationId xmlns:a16="http://schemas.microsoft.com/office/drawing/2014/main" id="{206D142E-044D-4AD2-B056-848505C2AB09}"/>
              </a:ext>
            </a:extLst>
          </p:cNvPr>
          <p:cNvSpPr>
            <a:spLocks noChangeArrowheads="1"/>
          </p:cNvSpPr>
          <p:nvPr/>
        </p:nvSpPr>
        <p:spPr bwMode="auto">
          <a:xfrm>
            <a:off x="8688388" y="2349501"/>
            <a:ext cx="144462" cy="142875"/>
          </a:xfrm>
          <a:prstGeom prst="ellipse">
            <a:avLst/>
          </a:prstGeom>
          <a:solidFill>
            <a:srgbClr val="003399"/>
          </a:solidFill>
          <a:ln w="9525">
            <a:solidFill>
              <a:srgbClr val="00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70" name="Oval 114">
            <a:extLst>
              <a:ext uri="{FF2B5EF4-FFF2-40B4-BE49-F238E27FC236}">
                <a16:creationId xmlns:a16="http://schemas.microsoft.com/office/drawing/2014/main" id="{C0FF18A6-21B8-4ADF-9A40-237864ABD7E4}"/>
              </a:ext>
            </a:extLst>
          </p:cNvPr>
          <p:cNvSpPr>
            <a:spLocks noChangeArrowheads="1"/>
          </p:cNvSpPr>
          <p:nvPr/>
        </p:nvSpPr>
        <p:spPr bwMode="auto">
          <a:xfrm>
            <a:off x="8472488" y="3068639"/>
            <a:ext cx="215900" cy="73025"/>
          </a:xfrm>
          <a:prstGeom prst="ellipse">
            <a:avLst/>
          </a:prstGeom>
          <a:solidFill>
            <a:srgbClr val="003399"/>
          </a:solidFill>
          <a:ln w="9525">
            <a:solidFill>
              <a:srgbClr val="00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71" name="Oval 115">
            <a:extLst>
              <a:ext uri="{FF2B5EF4-FFF2-40B4-BE49-F238E27FC236}">
                <a16:creationId xmlns:a16="http://schemas.microsoft.com/office/drawing/2014/main" id="{44A16B7B-B2A1-4D5B-A5A7-CAE8FD56412E}"/>
              </a:ext>
            </a:extLst>
          </p:cNvPr>
          <p:cNvSpPr>
            <a:spLocks noChangeArrowheads="1"/>
          </p:cNvSpPr>
          <p:nvPr/>
        </p:nvSpPr>
        <p:spPr bwMode="auto">
          <a:xfrm>
            <a:off x="9625014" y="2276476"/>
            <a:ext cx="142875" cy="144463"/>
          </a:xfrm>
          <a:prstGeom prst="ellipse">
            <a:avLst/>
          </a:prstGeom>
          <a:solidFill>
            <a:srgbClr val="003399"/>
          </a:solidFill>
          <a:ln w="9525">
            <a:solidFill>
              <a:srgbClr val="00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73" name="Oval 117">
            <a:extLst>
              <a:ext uri="{FF2B5EF4-FFF2-40B4-BE49-F238E27FC236}">
                <a16:creationId xmlns:a16="http://schemas.microsoft.com/office/drawing/2014/main" id="{15C5D73E-B889-47A3-960E-8C16E56F6FA6}"/>
              </a:ext>
            </a:extLst>
          </p:cNvPr>
          <p:cNvSpPr>
            <a:spLocks noChangeArrowheads="1"/>
          </p:cNvSpPr>
          <p:nvPr/>
        </p:nvSpPr>
        <p:spPr bwMode="auto">
          <a:xfrm>
            <a:off x="8472488" y="3284538"/>
            <a:ext cx="215900" cy="215900"/>
          </a:xfrm>
          <a:prstGeom prst="ellipse">
            <a:avLst/>
          </a:prstGeom>
          <a:solidFill>
            <a:srgbClr val="800080"/>
          </a:solid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74" name="Oval 118">
            <a:extLst>
              <a:ext uri="{FF2B5EF4-FFF2-40B4-BE49-F238E27FC236}">
                <a16:creationId xmlns:a16="http://schemas.microsoft.com/office/drawing/2014/main" id="{BFCE3D57-FCF4-48B6-B545-4671F7B7AB0E}"/>
              </a:ext>
            </a:extLst>
          </p:cNvPr>
          <p:cNvSpPr>
            <a:spLocks noChangeArrowheads="1"/>
          </p:cNvSpPr>
          <p:nvPr/>
        </p:nvSpPr>
        <p:spPr bwMode="auto">
          <a:xfrm>
            <a:off x="9767888" y="3141664"/>
            <a:ext cx="144462" cy="142875"/>
          </a:xfrm>
          <a:prstGeom prst="ellipse">
            <a:avLst/>
          </a:prstGeom>
          <a:solidFill>
            <a:srgbClr val="800080"/>
          </a:solid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75" name="Oval 119">
            <a:extLst>
              <a:ext uri="{FF2B5EF4-FFF2-40B4-BE49-F238E27FC236}">
                <a16:creationId xmlns:a16="http://schemas.microsoft.com/office/drawing/2014/main" id="{7DED9DAE-1168-4084-8751-0D45E0A64D29}"/>
              </a:ext>
            </a:extLst>
          </p:cNvPr>
          <p:cNvSpPr>
            <a:spLocks noChangeArrowheads="1"/>
          </p:cNvSpPr>
          <p:nvPr/>
        </p:nvSpPr>
        <p:spPr bwMode="auto">
          <a:xfrm>
            <a:off x="9048750" y="2133600"/>
            <a:ext cx="287338" cy="71438"/>
          </a:xfrm>
          <a:prstGeom prst="ellipse">
            <a:avLst/>
          </a:prstGeom>
          <a:solidFill>
            <a:srgbClr val="800080"/>
          </a:solid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76" name="Oval 120">
            <a:extLst>
              <a:ext uri="{FF2B5EF4-FFF2-40B4-BE49-F238E27FC236}">
                <a16:creationId xmlns:a16="http://schemas.microsoft.com/office/drawing/2014/main" id="{9A7AD320-539D-415E-9394-5BBC086F357B}"/>
              </a:ext>
            </a:extLst>
          </p:cNvPr>
          <p:cNvSpPr>
            <a:spLocks noChangeArrowheads="1"/>
          </p:cNvSpPr>
          <p:nvPr/>
        </p:nvSpPr>
        <p:spPr bwMode="auto">
          <a:xfrm>
            <a:off x="8904288" y="3573463"/>
            <a:ext cx="144462" cy="215900"/>
          </a:xfrm>
          <a:prstGeom prst="ellipse">
            <a:avLst/>
          </a:prstGeom>
          <a:solidFill>
            <a:srgbClr val="003399"/>
          </a:solidFill>
          <a:ln w="9525">
            <a:solidFill>
              <a:srgbClr val="00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77" name="Rectangle 121">
            <a:extLst>
              <a:ext uri="{FF2B5EF4-FFF2-40B4-BE49-F238E27FC236}">
                <a16:creationId xmlns:a16="http://schemas.microsoft.com/office/drawing/2014/main" id="{774D4C18-5EC9-4FFE-ACB8-C7C9C79FBF45}"/>
              </a:ext>
            </a:extLst>
          </p:cNvPr>
          <p:cNvSpPr>
            <a:spLocks noGrp="1" noChangeArrowheads="1"/>
          </p:cNvSpPr>
          <p:nvPr>
            <p:ph type="body" idx="1"/>
          </p:nvPr>
        </p:nvSpPr>
        <p:spPr>
          <a:xfrm>
            <a:off x="1524000" y="1484314"/>
            <a:ext cx="9144000" cy="5373687"/>
          </a:xfrm>
        </p:spPr>
        <p:txBody>
          <a:bodyPr/>
          <a:lstStyle/>
          <a:p>
            <a:pPr>
              <a:lnSpc>
                <a:spcPct val="90000"/>
              </a:lnSpc>
              <a:buFont typeface="Wingdings" panose="05000000000000000000" pitchFamily="2" charset="2"/>
              <a:buNone/>
            </a:pPr>
            <a:r>
              <a:rPr lang="cs-CZ" altLang="cs-CZ"/>
              <a:t>               band                      </a:t>
            </a:r>
          </a:p>
          <a:p>
            <a:pPr>
              <a:lnSpc>
                <a:spcPct val="90000"/>
              </a:lnSpc>
              <a:buFont typeface="Wingdings" panose="05000000000000000000" pitchFamily="2" charset="2"/>
              <a:buNone/>
            </a:pPr>
            <a:r>
              <a:rPr lang="cs-CZ" altLang="cs-CZ"/>
              <a:t>                            </a:t>
            </a:r>
          </a:p>
          <a:p>
            <a:pPr>
              <a:lnSpc>
                <a:spcPct val="90000"/>
              </a:lnSpc>
              <a:buFont typeface="Wingdings" panose="05000000000000000000" pitchFamily="2" charset="2"/>
              <a:buNone/>
            </a:pPr>
            <a:r>
              <a:rPr lang="cs-CZ" altLang="cs-CZ"/>
              <a:t>                                12-14 </a:t>
            </a:r>
            <a:r>
              <a:rPr lang="cs-CZ" altLang="cs-CZ">
                <a:sym typeface="Symbol" panose="05050102010706020507" pitchFamily="18" charset="2"/>
              </a:rPr>
              <a:t>m</a:t>
            </a:r>
            <a:endParaRPr lang="cs-CZ" altLang="cs-CZ"/>
          </a:p>
          <a:p>
            <a:pPr>
              <a:lnSpc>
                <a:spcPct val="90000"/>
              </a:lnSpc>
              <a:buFont typeface="Wingdings" panose="05000000000000000000" pitchFamily="2" charset="2"/>
              <a:buNone/>
            </a:pPr>
            <a:endParaRPr lang="cs-CZ" altLang="cs-CZ"/>
          </a:p>
          <a:p>
            <a:pPr>
              <a:lnSpc>
                <a:spcPct val="90000"/>
              </a:lnSpc>
              <a:buFont typeface="Wingdings" panose="05000000000000000000" pitchFamily="2" charset="2"/>
              <a:buNone/>
            </a:pPr>
            <a:r>
              <a:rPr lang="cs-CZ" altLang="cs-CZ"/>
              <a:t>10-12 </a:t>
            </a:r>
            <a:r>
              <a:rPr lang="cs-CZ" altLang="cs-CZ">
                <a:sym typeface="Symbol" panose="05050102010706020507" pitchFamily="18" charset="2"/>
              </a:rPr>
              <a:t>m</a:t>
            </a:r>
            <a:endParaRPr lang="cs-CZ" altLang="cs-CZ"/>
          </a:p>
          <a:p>
            <a:pPr>
              <a:lnSpc>
                <a:spcPct val="90000"/>
              </a:lnSpc>
              <a:buFont typeface="Wingdings" panose="05000000000000000000" pitchFamily="2" charset="2"/>
              <a:buNone/>
            </a:pPr>
            <a:r>
              <a:rPr lang="cs-CZ" altLang="cs-CZ"/>
              <a:t>                                                        10 </a:t>
            </a:r>
            <a:r>
              <a:rPr lang="cs-CZ" altLang="cs-CZ">
                <a:sym typeface="Symbol" panose="05050102010706020507" pitchFamily="18" charset="2"/>
              </a:rPr>
              <a:t>m</a:t>
            </a:r>
            <a:endParaRPr lang="cs-CZ" altLang="cs-CZ"/>
          </a:p>
          <a:p>
            <a:pPr>
              <a:lnSpc>
                <a:spcPct val="90000"/>
              </a:lnSpc>
              <a:buFont typeface="Wingdings" panose="05000000000000000000" pitchFamily="2" charset="2"/>
              <a:buNone/>
            </a:pPr>
            <a:endParaRPr lang="cs-CZ" altLang="cs-CZ"/>
          </a:p>
          <a:p>
            <a:pPr>
              <a:lnSpc>
                <a:spcPct val="90000"/>
              </a:lnSpc>
              <a:buFont typeface="Wingdings" panose="05000000000000000000" pitchFamily="2" charset="2"/>
              <a:buNone/>
            </a:pPr>
            <a:endParaRPr lang="cs-CZ" altLang="cs-CZ">
              <a:sym typeface="Symbol" panose="05050102010706020507" pitchFamily="18" charset="2"/>
            </a:endParaRPr>
          </a:p>
          <a:p>
            <a:pPr>
              <a:lnSpc>
                <a:spcPct val="90000"/>
              </a:lnSpc>
              <a:buFont typeface="Wingdings" panose="05000000000000000000" pitchFamily="2" charset="2"/>
              <a:buNone/>
            </a:pPr>
            <a:endParaRPr lang="cs-CZ" altLang="cs-CZ">
              <a:sym typeface="Symbol" panose="05050102010706020507" pitchFamily="18" charset="2"/>
            </a:endParaRPr>
          </a:p>
          <a:p>
            <a:pPr>
              <a:lnSpc>
                <a:spcPct val="90000"/>
              </a:lnSpc>
              <a:buFont typeface="Wingdings" panose="05000000000000000000" pitchFamily="2" charset="2"/>
              <a:buNone/>
            </a:pPr>
            <a:r>
              <a:rPr lang="cs-CZ" altLang="cs-CZ">
                <a:sym typeface="Symbol" panose="05050102010706020507" pitchFamily="18" charset="2"/>
              </a:rPr>
              <a:t>        segment</a:t>
            </a:r>
          </a:p>
        </p:txBody>
      </p:sp>
    </p:spTree>
    <p:extLst>
      <p:ext uri="{BB962C8B-B14F-4D97-AF65-F5344CB8AC3E}">
        <p14:creationId xmlns:p14="http://schemas.microsoft.com/office/powerpoint/2010/main" val="774351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B1B4B7E2-38D7-46EE-A6F6-99A469858C3F}"/>
              </a:ext>
            </a:extLst>
          </p:cNvPr>
          <p:cNvSpPr>
            <a:spLocks noGrp="1" noChangeArrowheads="1"/>
          </p:cNvSpPr>
          <p:nvPr>
            <p:ph type="title"/>
          </p:nvPr>
        </p:nvSpPr>
        <p:spPr/>
        <p:txBody>
          <a:bodyPr/>
          <a:lstStyle/>
          <a:p>
            <a:r>
              <a:rPr lang="cs-CZ" altLang="cs-CZ" sz="4000"/>
              <a:t>Neutrophil granulocytes</a:t>
            </a:r>
            <a:br>
              <a:rPr lang="cs-CZ" altLang="cs-CZ" sz="4000"/>
            </a:br>
            <a:r>
              <a:rPr lang="cs-CZ" altLang="cs-CZ" sz="4000"/>
              <a:t>(neutrophils)</a:t>
            </a:r>
          </a:p>
        </p:txBody>
      </p:sp>
      <p:sp>
        <p:nvSpPr>
          <p:cNvPr id="96259" name="Rectangle 3">
            <a:extLst>
              <a:ext uri="{FF2B5EF4-FFF2-40B4-BE49-F238E27FC236}">
                <a16:creationId xmlns:a16="http://schemas.microsoft.com/office/drawing/2014/main" id="{BC2D4F29-2D8E-496E-933D-88FA18299C65}"/>
              </a:ext>
            </a:extLst>
          </p:cNvPr>
          <p:cNvSpPr>
            <a:spLocks noGrp="1" noChangeArrowheads="1"/>
          </p:cNvSpPr>
          <p:nvPr>
            <p:ph type="body" idx="1"/>
          </p:nvPr>
        </p:nvSpPr>
        <p:spPr>
          <a:xfrm>
            <a:off x="1981200" y="1600200"/>
            <a:ext cx="8229600" cy="5257800"/>
          </a:xfrm>
        </p:spPr>
        <p:txBody>
          <a:bodyPr/>
          <a:lstStyle/>
          <a:p>
            <a:r>
              <a:rPr lang="cs-CZ" altLang="cs-CZ" sz="3000"/>
              <a:t>71 % of all white blood cells (DWCC)</a:t>
            </a:r>
          </a:p>
          <a:p>
            <a:r>
              <a:rPr lang="cs-CZ" altLang="cs-CZ" sz="3000" b="1">
                <a:sym typeface="Symbol" panose="05050102010706020507" pitchFamily="18" charset="2"/>
              </a:rPr>
              <a:t></a:t>
            </a:r>
            <a:r>
              <a:rPr lang="cs-CZ" altLang="cs-CZ" sz="3000">
                <a:sym typeface="Symbol" panose="05050102010706020507" pitchFamily="18" charset="2"/>
              </a:rPr>
              <a:t> 10 – 12 </a:t>
            </a:r>
            <a:r>
              <a:rPr lang="cs-CZ" altLang="cs-CZ" sz="3000" b="1">
                <a:sym typeface="Symbol" panose="05050102010706020507" pitchFamily="18" charset="2"/>
              </a:rPr>
              <a:t></a:t>
            </a:r>
            <a:r>
              <a:rPr lang="cs-CZ" altLang="cs-CZ" sz="3000">
                <a:sym typeface="Symbol" panose="05050102010706020507" pitchFamily="18" charset="2"/>
              </a:rPr>
              <a:t>m</a:t>
            </a:r>
          </a:p>
          <a:p>
            <a:r>
              <a:rPr lang="cs-CZ" altLang="cs-CZ" sz="3000">
                <a:sym typeface="Symbol" panose="05050102010706020507" pitchFamily="18" charset="2"/>
              </a:rPr>
              <a:t>Cytoplasm: bright pink</a:t>
            </a:r>
            <a:r>
              <a:rPr lang="cs-CZ" altLang="cs-CZ">
                <a:sym typeface="Symbol" panose="05050102010706020507" pitchFamily="18" charset="2"/>
              </a:rPr>
              <a:t> (</a:t>
            </a:r>
            <a:r>
              <a:rPr lang="cs-CZ" altLang="cs-CZ" sz="1800">
                <a:sym typeface="Symbol" panose="05050102010706020507" pitchFamily="18" charset="2"/>
              </a:rPr>
              <a:t>eosinophilic = acidophilic </a:t>
            </a:r>
            <a:r>
              <a:rPr lang="cs-CZ" altLang="cs-CZ"/>
              <a:t>)</a:t>
            </a:r>
          </a:p>
          <a:p>
            <a:r>
              <a:rPr lang="cs-CZ" altLang="cs-CZ" sz="3000"/>
              <a:t>Specific granules: neutrophilic</a:t>
            </a:r>
            <a:r>
              <a:rPr lang="cs-CZ" altLang="cs-CZ"/>
              <a:t> (</a:t>
            </a:r>
            <a:r>
              <a:rPr lang="cs-CZ" altLang="cs-CZ" sz="1800" b="1">
                <a:sym typeface="Symbol" panose="05050102010706020507" pitchFamily="18" charset="2"/>
              </a:rPr>
              <a:t></a:t>
            </a:r>
            <a:r>
              <a:rPr lang="cs-CZ" altLang="cs-CZ" sz="1800">
                <a:sym typeface="Symbol" panose="05050102010706020507" pitchFamily="18" charset="2"/>
              </a:rPr>
              <a:t> 0.3 </a:t>
            </a:r>
            <a:r>
              <a:rPr lang="cs-CZ" altLang="cs-CZ" sz="1800" b="1">
                <a:sym typeface="Symbol" panose="05050102010706020507" pitchFamily="18" charset="2"/>
              </a:rPr>
              <a:t></a:t>
            </a:r>
            <a:r>
              <a:rPr lang="cs-CZ" altLang="cs-CZ" sz="1800">
                <a:sym typeface="Symbol" panose="05050102010706020507" pitchFamily="18" charset="2"/>
              </a:rPr>
              <a:t>m</a:t>
            </a:r>
            <a:r>
              <a:rPr lang="cs-CZ" altLang="cs-CZ">
                <a:sym typeface="Symbol" panose="05050102010706020507" pitchFamily="18" charset="2"/>
              </a:rPr>
              <a:t>) </a:t>
            </a:r>
            <a:r>
              <a:rPr lang="cs-CZ" altLang="cs-CZ" sz="2000">
                <a:sym typeface="Symbol" panose="05050102010706020507" pitchFamily="18" charset="2"/>
              </a:rPr>
              <a:t>(alcaline phosphatase, kolagenase, lysozyme, …)</a:t>
            </a:r>
          </a:p>
          <a:p>
            <a:r>
              <a:rPr lang="cs-CZ" altLang="cs-CZ" sz="3000">
                <a:sym typeface="Symbol" panose="05050102010706020507" pitchFamily="18" charset="2"/>
              </a:rPr>
              <a:t>Nucleus:                                                                band-shaped (4 %)                                                          or segmented (67 %)                                                    (</a:t>
            </a:r>
            <a:r>
              <a:rPr lang="cs-CZ" altLang="cs-CZ" i="1">
                <a:sym typeface="Symbol" panose="05050102010706020507" pitchFamily="18" charset="2"/>
              </a:rPr>
              <a:t>2-5 segments</a:t>
            </a:r>
            <a:r>
              <a:rPr lang="cs-CZ" altLang="cs-CZ" sz="3000">
                <a:sym typeface="Symbol" panose="05050102010706020507" pitchFamily="18" charset="2"/>
              </a:rPr>
              <a:t>)</a:t>
            </a:r>
            <a:r>
              <a:rPr lang="cs-CZ" altLang="cs-CZ">
                <a:sym typeface="Symbol" panose="05050102010706020507" pitchFamily="18" charset="2"/>
              </a:rPr>
              <a:t> </a:t>
            </a:r>
          </a:p>
          <a:p>
            <a:pPr>
              <a:buFont typeface="Wingdings" panose="05000000000000000000" pitchFamily="2" charset="2"/>
              <a:buNone/>
            </a:pPr>
            <a:endParaRPr lang="cs-CZ" altLang="cs-CZ">
              <a:sym typeface="Symbol" panose="05050102010706020507" pitchFamily="18" charset="2"/>
            </a:endParaRPr>
          </a:p>
        </p:txBody>
      </p:sp>
      <p:pic>
        <p:nvPicPr>
          <p:cNvPr id="96263" name="Picture 7" descr="S96538-163-f004">
            <a:extLst>
              <a:ext uri="{FF2B5EF4-FFF2-40B4-BE49-F238E27FC236}">
                <a16:creationId xmlns:a16="http://schemas.microsoft.com/office/drawing/2014/main" id="{D9DD0A7F-FD8F-410C-B77B-DC4BD12CE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701" y="4005263"/>
            <a:ext cx="3609975" cy="316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580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5" descr="mo103le">
            <a:extLst>
              <a:ext uri="{FF2B5EF4-FFF2-40B4-BE49-F238E27FC236}">
                <a16:creationId xmlns:a16="http://schemas.microsoft.com/office/drawing/2014/main" id="{3D7C9DE8-2F64-4A9D-993D-962B46651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664" y="333376"/>
            <a:ext cx="4105275" cy="6048375"/>
          </a:xfrm>
          <a:prstGeom prst="rect">
            <a:avLst/>
          </a:prstGeom>
          <a:noFill/>
          <a:extLst>
            <a:ext uri="{909E8E84-426E-40DD-AFC4-6F175D3DCCD1}">
              <a14:hiddenFill xmlns:a14="http://schemas.microsoft.com/office/drawing/2010/main">
                <a:solidFill>
                  <a:srgbClr val="FFFFFF"/>
                </a:solidFill>
              </a14:hiddenFill>
            </a:ext>
          </a:extLst>
        </p:spPr>
      </p:pic>
      <p:pic>
        <p:nvPicPr>
          <p:cNvPr id="113671" name="Picture 7" descr="nh%20band%20x100a">
            <a:extLst>
              <a:ext uri="{FF2B5EF4-FFF2-40B4-BE49-F238E27FC236}">
                <a16:creationId xmlns:a16="http://schemas.microsoft.com/office/drawing/2014/main" id="{DE8C1391-428D-4381-9EB6-0FCCB8EC2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333376"/>
            <a:ext cx="3168650" cy="2879725"/>
          </a:xfrm>
          <a:prstGeom prst="rect">
            <a:avLst/>
          </a:prstGeom>
          <a:noFill/>
          <a:extLst>
            <a:ext uri="{909E8E84-426E-40DD-AFC4-6F175D3DCCD1}">
              <a14:hiddenFill xmlns:a14="http://schemas.microsoft.com/office/drawing/2010/main">
                <a:solidFill>
                  <a:srgbClr val="FFFFFF"/>
                </a:solidFill>
              </a14:hiddenFill>
            </a:ext>
          </a:extLst>
        </p:spPr>
      </p:pic>
      <p:pic>
        <p:nvPicPr>
          <p:cNvPr id="113675" name="Picture 11" descr="band1">
            <a:extLst>
              <a:ext uri="{FF2B5EF4-FFF2-40B4-BE49-F238E27FC236}">
                <a16:creationId xmlns:a16="http://schemas.microsoft.com/office/drawing/2014/main" id="{4A26E2DE-DE48-4DDA-B620-9CE9B9293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500439"/>
            <a:ext cx="3168650" cy="280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735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3" name="Picture 5" descr="HEME001">
            <a:extLst>
              <a:ext uri="{FF2B5EF4-FFF2-40B4-BE49-F238E27FC236}">
                <a16:creationId xmlns:a16="http://schemas.microsoft.com/office/drawing/2014/main" id="{ACE3ADE4-3A59-4BEE-8086-280481662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6769100" cy="5184775"/>
          </a:xfrm>
          <a:prstGeom prst="rect">
            <a:avLst/>
          </a:prstGeom>
          <a:noFill/>
          <a:extLst>
            <a:ext uri="{909E8E84-426E-40DD-AFC4-6F175D3DCCD1}">
              <a14:hiddenFill xmlns:a14="http://schemas.microsoft.com/office/drawing/2010/main">
                <a:solidFill>
                  <a:srgbClr val="FFFFFF"/>
                </a:solidFill>
              </a14:hiddenFill>
            </a:ext>
          </a:extLst>
        </p:spPr>
      </p:pic>
      <p:pic>
        <p:nvPicPr>
          <p:cNvPr id="119815" name="Picture 7" descr="Neutrophil-EM_copy_small">
            <a:hlinkClick r:id="rId3"/>
            <a:extLst>
              <a:ext uri="{FF2B5EF4-FFF2-40B4-BE49-F238E27FC236}">
                <a16:creationId xmlns:a16="http://schemas.microsoft.com/office/drawing/2014/main" id="{444FADC1-3746-48D6-A6FF-0B5DCBDE2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2924176"/>
            <a:ext cx="41402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713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CF03FDCC-E212-4979-8386-BF7DAC51AAF8}"/>
              </a:ext>
            </a:extLst>
          </p:cNvPr>
          <p:cNvSpPr>
            <a:spLocks noGrp="1" noChangeArrowheads="1"/>
          </p:cNvSpPr>
          <p:nvPr>
            <p:ph type="title"/>
          </p:nvPr>
        </p:nvSpPr>
        <p:spPr/>
        <p:txBody>
          <a:bodyPr/>
          <a:lstStyle/>
          <a:p>
            <a:r>
              <a:rPr lang="cs-CZ" altLang="cs-CZ" dirty="0" err="1">
                <a:latin typeface="+mn-lt"/>
              </a:rPr>
              <a:t>Functions</a:t>
            </a:r>
            <a:r>
              <a:rPr lang="cs-CZ" altLang="cs-CZ" dirty="0">
                <a:latin typeface="+mn-lt"/>
              </a:rPr>
              <a:t> </a:t>
            </a:r>
            <a:r>
              <a:rPr lang="cs-CZ" altLang="cs-CZ" dirty="0" err="1">
                <a:latin typeface="+mn-lt"/>
              </a:rPr>
              <a:t>of</a:t>
            </a:r>
            <a:r>
              <a:rPr lang="cs-CZ" altLang="cs-CZ" dirty="0">
                <a:latin typeface="+mn-lt"/>
              </a:rPr>
              <a:t> </a:t>
            </a:r>
            <a:r>
              <a:rPr lang="cs-CZ" altLang="cs-CZ" dirty="0" err="1">
                <a:latin typeface="+mn-lt"/>
              </a:rPr>
              <a:t>Neutrophils</a:t>
            </a:r>
            <a:endParaRPr lang="cs-CZ" altLang="cs-CZ" dirty="0">
              <a:latin typeface="+mn-lt"/>
            </a:endParaRPr>
          </a:p>
        </p:txBody>
      </p:sp>
      <p:sp>
        <p:nvSpPr>
          <p:cNvPr id="107523" name="Rectangle 3">
            <a:extLst>
              <a:ext uri="{FF2B5EF4-FFF2-40B4-BE49-F238E27FC236}">
                <a16:creationId xmlns:a16="http://schemas.microsoft.com/office/drawing/2014/main" id="{68D4ABF2-FDBF-4E26-8FCE-756D14342103}"/>
              </a:ext>
            </a:extLst>
          </p:cNvPr>
          <p:cNvSpPr>
            <a:spLocks noGrp="1" noChangeArrowheads="1"/>
          </p:cNvSpPr>
          <p:nvPr>
            <p:ph type="body" idx="1"/>
          </p:nvPr>
        </p:nvSpPr>
        <p:spPr>
          <a:xfrm>
            <a:off x="1524000" y="1341438"/>
            <a:ext cx="9144000" cy="5516562"/>
          </a:xfrm>
        </p:spPr>
        <p:txBody>
          <a:bodyPr/>
          <a:lstStyle/>
          <a:p>
            <a:r>
              <a:rPr lang="cs-CZ" altLang="cs-CZ" dirty="0"/>
              <a:t>a </a:t>
            </a:r>
            <a:r>
              <a:rPr lang="cs-CZ" altLang="cs-CZ" dirty="0" err="1"/>
              <a:t>central</a:t>
            </a:r>
            <a:r>
              <a:rPr lang="cs-CZ" altLang="cs-CZ" dirty="0"/>
              <a:t> role in </a:t>
            </a:r>
            <a:r>
              <a:rPr lang="cs-CZ" altLang="cs-CZ" dirty="0" err="1"/>
              <a:t>inflammatory</a:t>
            </a:r>
            <a:r>
              <a:rPr lang="cs-CZ" altLang="cs-CZ" dirty="0"/>
              <a:t> </a:t>
            </a:r>
            <a:r>
              <a:rPr lang="cs-CZ" altLang="cs-CZ" dirty="0" err="1"/>
              <a:t>processes</a:t>
            </a:r>
            <a:r>
              <a:rPr lang="cs-CZ" altLang="cs-CZ" dirty="0"/>
              <a:t> – Neu </a:t>
            </a:r>
            <a:r>
              <a:rPr lang="cs-CZ" altLang="cs-CZ" dirty="0" err="1"/>
              <a:t>invade</a:t>
            </a:r>
            <a:r>
              <a:rPr lang="cs-CZ" altLang="cs-CZ" dirty="0"/>
              <a:t>, by </a:t>
            </a:r>
            <a:r>
              <a:rPr lang="cs-CZ" altLang="cs-CZ" dirty="0" err="1"/>
              <a:t>diapedesis</a:t>
            </a:r>
            <a:r>
              <a:rPr lang="cs-CZ" altLang="cs-CZ" dirty="0"/>
              <a:t> </a:t>
            </a:r>
            <a:r>
              <a:rPr lang="cs-CZ" altLang="cs-CZ" dirty="0" err="1"/>
              <a:t>from</a:t>
            </a:r>
            <a:r>
              <a:rPr lang="cs-CZ" altLang="cs-CZ" dirty="0"/>
              <a:t> </a:t>
            </a:r>
            <a:r>
              <a:rPr lang="cs-CZ" altLang="cs-CZ" dirty="0" err="1"/>
              <a:t>the</a:t>
            </a:r>
            <a:r>
              <a:rPr lang="cs-CZ" altLang="cs-CZ" dirty="0"/>
              <a:t> </a:t>
            </a:r>
            <a:r>
              <a:rPr lang="cs-CZ" altLang="cs-CZ" dirty="0" err="1"/>
              <a:t>vessels</a:t>
            </a:r>
            <a:r>
              <a:rPr lang="cs-CZ" altLang="cs-CZ" dirty="0"/>
              <a:t>, </a:t>
            </a:r>
            <a:r>
              <a:rPr lang="cs-CZ" altLang="cs-CZ" dirty="0" err="1"/>
              <a:t>sites</a:t>
            </a:r>
            <a:r>
              <a:rPr lang="cs-CZ" altLang="cs-CZ" dirty="0"/>
              <a:t> </a:t>
            </a:r>
            <a:r>
              <a:rPr lang="cs-CZ" altLang="cs-CZ" dirty="0" err="1"/>
              <a:t>of</a:t>
            </a:r>
            <a:r>
              <a:rPr lang="cs-CZ" altLang="cs-CZ" dirty="0"/>
              <a:t> </a:t>
            </a:r>
            <a:r>
              <a:rPr lang="cs-CZ" altLang="cs-CZ" dirty="0" err="1"/>
              <a:t>infection</a:t>
            </a:r>
            <a:r>
              <a:rPr lang="cs-CZ" altLang="cs-CZ" dirty="0"/>
              <a:t> in response to </a:t>
            </a:r>
            <a:r>
              <a:rPr lang="cs-CZ" altLang="cs-CZ" dirty="0" err="1"/>
              <a:t>factors</a:t>
            </a:r>
            <a:r>
              <a:rPr lang="cs-CZ" altLang="cs-CZ" dirty="0"/>
              <a:t> (</a:t>
            </a:r>
            <a:r>
              <a:rPr lang="cs-CZ" altLang="cs-CZ" dirty="0" err="1"/>
              <a:t>e.g</a:t>
            </a:r>
            <a:r>
              <a:rPr lang="cs-CZ" altLang="cs-CZ" dirty="0"/>
              <a:t>. </a:t>
            </a:r>
            <a:r>
              <a:rPr lang="cs-CZ" altLang="cs-CZ" dirty="0" err="1"/>
              <a:t>cytokines</a:t>
            </a:r>
            <a:r>
              <a:rPr lang="cs-CZ" altLang="cs-CZ" dirty="0"/>
              <a:t>) </a:t>
            </a:r>
            <a:r>
              <a:rPr lang="cs-CZ" altLang="cs-CZ" dirty="0" err="1"/>
              <a:t>released</a:t>
            </a:r>
            <a:r>
              <a:rPr lang="cs-CZ" altLang="cs-CZ" dirty="0"/>
              <a:t> by </a:t>
            </a:r>
            <a:r>
              <a:rPr lang="cs-CZ" altLang="cs-CZ" dirty="0" err="1"/>
              <a:t>cells</a:t>
            </a:r>
            <a:r>
              <a:rPr lang="cs-CZ" altLang="cs-CZ" dirty="0"/>
              <a:t> </a:t>
            </a:r>
            <a:r>
              <a:rPr lang="cs-CZ" altLang="cs-CZ" dirty="0" err="1"/>
              <a:t>which</a:t>
            </a:r>
            <a:r>
              <a:rPr lang="cs-CZ" altLang="cs-CZ" dirty="0"/>
              <a:t> </a:t>
            </a:r>
            <a:r>
              <a:rPr lang="cs-CZ" altLang="cs-CZ" dirty="0" err="1"/>
              <a:t>reside</a:t>
            </a:r>
            <a:r>
              <a:rPr lang="cs-CZ" altLang="cs-CZ" dirty="0"/>
              <a:t> </a:t>
            </a:r>
            <a:r>
              <a:rPr lang="cs-CZ" altLang="cs-CZ" dirty="0" err="1"/>
              <a:t>at</a:t>
            </a:r>
            <a:r>
              <a:rPr lang="cs-CZ" altLang="cs-CZ" dirty="0"/>
              <a:t> </a:t>
            </a:r>
            <a:r>
              <a:rPr lang="cs-CZ" altLang="cs-CZ" dirty="0" err="1"/>
              <a:t>an</a:t>
            </a:r>
            <a:r>
              <a:rPr lang="cs-CZ" altLang="cs-CZ" dirty="0"/>
              <a:t> </a:t>
            </a:r>
            <a:r>
              <a:rPr lang="cs-CZ" altLang="cs-CZ" dirty="0" err="1"/>
              <a:t>infection</a:t>
            </a:r>
            <a:r>
              <a:rPr lang="cs-CZ" altLang="cs-CZ" dirty="0"/>
              <a:t> </a:t>
            </a:r>
            <a:r>
              <a:rPr lang="cs-CZ" altLang="cs-CZ" dirty="0" err="1"/>
              <a:t>site</a:t>
            </a:r>
            <a:r>
              <a:rPr lang="cs-CZ" altLang="cs-CZ" dirty="0"/>
              <a:t>. </a:t>
            </a:r>
          </a:p>
          <a:p>
            <a:r>
              <a:rPr lang="cs-CZ" altLang="cs-CZ" dirty="0"/>
              <a:t>cell </a:t>
            </a:r>
            <a:r>
              <a:rPr lang="cs-CZ" altLang="cs-CZ" dirty="0" err="1"/>
              <a:t>membrane</a:t>
            </a:r>
            <a:r>
              <a:rPr lang="cs-CZ" altLang="cs-CZ" dirty="0"/>
              <a:t> </a:t>
            </a:r>
            <a:r>
              <a:rPr lang="cs-CZ" altLang="cs-CZ" dirty="0" err="1"/>
              <a:t>receptors</a:t>
            </a:r>
            <a:r>
              <a:rPr lang="cs-CZ" altLang="cs-CZ" dirty="0"/>
              <a:t> </a:t>
            </a:r>
            <a:r>
              <a:rPr lang="cs-CZ" altLang="cs-CZ" dirty="0" err="1"/>
              <a:t>allow</a:t>
            </a:r>
            <a:r>
              <a:rPr lang="cs-CZ" altLang="cs-CZ" dirty="0"/>
              <a:t> Neu to </a:t>
            </a:r>
            <a:r>
              <a:rPr lang="cs-CZ" altLang="cs-CZ" dirty="0" err="1"/>
              <a:t>recognise</a:t>
            </a:r>
            <a:r>
              <a:rPr lang="cs-CZ" altLang="cs-CZ" dirty="0"/>
              <a:t> </a:t>
            </a:r>
            <a:r>
              <a:rPr lang="cs-CZ" altLang="cs-CZ" dirty="0" err="1"/>
              <a:t>foreign</a:t>
            </a:r>
            <a:r>
              <a:rPr lang="cs-CZ" altLang="cs-CZ" dirty="0"/>
              <a:t> </a:t>
            </a:r>
            <a:r>
              <a:rPr lang="cs-CZ" altLang="cs-CZ" dirty="0" err="1"/>
              <a:t>bodies</a:t>
            </a:r>
            <a:r>
              <a:rPr lang="cs-CZ" altLang="cs-CZ" dirty="0"/>
              <a:t> (</a:t>
            </a:r>
            <a:r>
              <a:rPr lang="cs-CZ" altLang="cs-CZ" dirty="0" err="1"/>
              <a:t>bacteria</a:t>
            </a:r>
            <a:r>
              <a:rPr lang="cs-CZ" altLang="cs-CZ" dirty="0"/>
              <a:t>, </a:t>
            </a:r>
            <a:r>
              <a:rPr lang="cs-CZ" altLang="cs-CZ" dirty="0" err="1"/>
              <a:t>tissue</a:t>
            </a:r>
            <a:r>
              <a:rPr lang="cs-CZ" altLang="cs-CZ" dirty="0"/>
              <a:t> </a:t>
            </a:r>
            <a:r>
              <a:rPr lang="cs-CZ" altLang="cs-CZ" dirty="0" err="1"/>
              <a:t>debris</a:t>
            </a:r>
            <a:r>
              <a:rPr lang="cs-CZ" altLang="cs-CZ" dirty="0"/>
              <a:t>), </a:t>
            </a:r>
            <a:r>
              <a:rPr lang="cs-CZ" altLang="cs-CZ" dirty="0" err="1"/>
              <a:t>which</a:t>
            </a:r>
            <a:r>
              <a:rPr lang="cs-CZ" altLang="cs-CZ" dirty="0"/>
              <a:t> </a:t>
            </a:r>
            <a:r>
              <a:rPr lang="cs-CZ" altLang="cs-CZ" dirty="0" err="1"/>
              <a:t>they</a:t>
            </a:r>
            <a:r>
              <a:rPr lang="cs-CZ" altLang="cs-CZ" dirty="0"/>
              <a:t> </a:t>
            </a:r>
            <a:r>
              <a:rPr lang="cs-CZ" altLang="cs-CZ" dirty="0" err="1"/>
              <a:t>begin</a:t>
            </a:r>
            <a:r>
              <a:rPr lang="cs-CZ" altLang="cs-CZ" dirty="0"/>
              <a:t> to </a:t>
            </a:r>
            <a:r>
              <a:rPr lang="cs-CZ" altLang="cs-CZ" dirty="0" err="1">
                <a:solidFill>
                  <a:schemeClr val="tx2"/>
                </a:solidFill>
              </a:rPr>
              <a:t>phagocytose</a:t>
            </a:r>
            <a:r>
              <a:rPr lang="cs-CZ" altLang="cs-CZ" dirty="0"/>
              <a:t> and </a:t>
            </a:r>
            <a:r>
              <a:rPr lang="cs-CZ" altLang="cs-CZ" dirty="0" err="1"/>
              <a:t>destroy</a:t>
            </a:r>
            <a:r>
              <a:rPr lang="cs-CZ" altLang="cs-CZ" dirty="0"/>
              <a:t>. </a:t>
            </a:r>
          </a:p>
          <a:p>
            <a:pPr>
              <a:buFont typeface="Wingdings" panose="05000000000000000000" pitchFamily="2" charset="2"/>
              <a:buNone/>
            </a:pPr>
            <a:endParaRPr lang="cs-CZ" altLang="cs-CZ" sz="2600" dirty="0"/>
          </a:p>
          <a:p>
            <a:pPr>
              <a:spcBef>
                <a:spcPct val="0"/>
              </a:spcBef>
              <a:buFont typeface="Wingdings" panose="05000000000000000000" pitchFamily="2" charset="2"/>
              <a:buNone/>
            </a:pPr>
            <a:r>
              <a:rPr lang="cs-CZ" altLang="cs-CZ" sz="2600" dirty="0"/>
              <a:t>    </a:t>
            </a:r>
            <a:r>
              <a:rPr lang="cs-CZ" altLang="cs-CZ" sz="2400" dirty="0" err="1"/>
              <a:t>The</a:t>
            </a:r>
            <a:r>
              <a:rPr lang="cs-CZ" altLang="cs-CZ" sz="2400" dirty="0"/>
              <a:t> Neu </a:t>
            </a:r>
            <a:r>
              <a:rPr lang="cs-CZ" altLang="cs-CZ" sz="2400" dirty="0" err="1"/>
              <a:t>die</a:t>
            </a:r>
            <a:r>
              <a:rPr lang="cs-CZ" altLang="cs-CZ" sz="2400" dirty="0"/>
              <a:t> </a:t>
            </a:r>
            <a:r>
              <a:rPr lang="cs-CZ" altLang="cs-CZ" sz="2400" dirty="0" err="1"/>
              <a:t>once</a:t>
            </a:r>
            <a:r>
              <a:rPr lang="cs-CZ" altLang="cs-CZ" sz="2400" dirty="0"/>
              <a:t> </a:t>
            </a:r>
            <a:r>
              <a:rPr lang="cs-CZ" altLang="cs-CZ" sz="2400" dirty="0" err="1"/>
              <a:t>their</a:t>
            </a:r>
            <a:r>
              <a:rPr lang="cs-CZ" altLang="cs-CZ" sz="2400" dirty="0"/>
              <a:t> </a:t>
            </a:r>
            <a:r>
              <a:rPr lang="cs-CZ" altLang="cs-CZ" sz="2400" dirty="0" err="1"/>
              <a:t>supply</a:t>
            </a:r>
            <a:r>
              <a:rPr lang="cs-CZ" altLang="cs-CZ" sz="2400" dirty="0"/>
              <a:t> </a:t>
            </a:r>
            <a:r>
              <a:rPr lang="cs-CZ" altLang="cs-CZ" sz="2400" dirty="0" err="1"/>
              <a:t>of</a:t>
            </a:r>
            <a:r>
              <a:rPr lang="cs-CZ" altLang="cs-CZ" sz="2400" dirty="0"/>
              <a:t> </a:t>
            </a:r>
            <a:r>
              <a:rPr lang="cs-CZ" altLang="cs-CZ" sz="2400" dirty="0" err="1"/>
              <a:t>granules</a:t>
            </a:r>
            <a:r>
              <a:rPr lang="cs-CZ" altLang="cs-CZ" sz="2400" dirty="0"/>
              <a:t> has </a:t>
            </a:r>
            <a:r>
              <a:rPr lang="cs-CZ" altLang="cs-CZ" sz="2400" dirty="0" err="1"/>
              <a:t>been</a:t>
            </a:r>
            <a:endParaRPr lang="cs-CZ" altLang="cs-CZ" sz="2400" dirty="0"/>
          </a:p>
          <a:p>
            <a:pPr>
              <a:spcBef>
                <a:spcPct val="0"/>
              </a:spcBef>
              <a:buFont typeface="Wingdings" panose="05000000000000000000" pitchFamily="2" charset="2"/>
              <a:buNone/>
            </a:pPr>
            <a:r>
              <a:rPr lang="cs-CZ" altLang="cs-CZ" sz="2400" dirty="0"/>
              <a:t>    </a:t>
            </a:r>
            <a:r>
              <a:rPr lang="cs-CZ" altLang="cs-CZ" sz="2400" dirty="0" err="1"/>
              <a:t>exhausted</a:t>
            </a:r>
            <a:r>
              <a:rPr lang="cs-CZ" altLang="cs-CZ" sz="2400" dirty="0"/>
              <a:t>. </a:t>
            </a:r>
            <a:r>
              <a:rPr lang="cs-CZ" altLang="cs-CZ" sz="2400" dirty="0" err="1"/>
              <a:t>Their</a:t>
            </a:r>
            <a:r>
              <a:rPr lang="cs-CZ" altLang="cs-CZ" sz="2400" dirty="0"/>
              <a:t> </a:t>
            </a:r>
            <a:r>
              <a:rPr lang="cs-CZ" altLang="cs-CZ" sz="2400" dirty="0" err="1"/>
              <a:t>lifespan</a:t>
            </a:r>
            <a:r>
              <a:rPr lang="cs-CZ" altLang="cs-CZ" sz="2400" dirty="0"/>
              <a:t> </a:t>
            </a:r>
            <a:r>
              <a:rPr lang="cs-CZ" altLang="cs-CZ" sz="2400" dirty="0" err="1"/>
              <a:t>is</a:t>
            </a:r>
            <a:r>
              <a:rPr lang="cs-CZ" altLang="cs-CZ" sz="2400" dirty="0"/>
              <a:t> </a:t>
            </a:r>
            <a:r>
              <a:rPr lang="cs-CZ" altLang="cs-CZ" sz="2400" dirty="0" err="1"/>
              <a:t>only</a:t>
            </a:r>
            <a:r>
              <a:rPr lang="cs-CZ" altLang="cs-CZ" sz="2400" dirty="0"/>
              <a:t> </a:t>
            </a:r>
            <a:r>
              <a:rPr lang="cs-CZ" altLang="cs-CZ" sz="2400" dirty="0" err="1"/>
              <a:t>about</a:t>
            </a:r>
            <a:r>
              <a:rPr lang="cs-CZ" altLang="cs-CZ" sz="2400" dirty="0"/>
              <a:t> </a:t>
            </a:r>
          </a:p>
          <a:p>
            <a:pPr>
              <a:spcBef>
                <a:spcPct val="0"/>
              </a:spcBef>
              <a:buFont typeface="Wingdings" panose="05000000000000000000" pitchFamily="2" charset="2"/>
              <a:buNone/>
            </a:pPr>
            <a:r>
              <a:rPr lang="cs-CZ" altLang="cs-CZ" sz="2400" dirty="0"/>
              <a:t>    </a:t>
            </a:r>
            <a:r>
              <a:rPr lang="cs-CZ" altLang="cs-CZ" sz="2400" dirty="0" err="1"/>
              <a:t>one</a:t>
            </a:r>
            <a:r>
              <a:rPr lang="cs-CZ" altLang="cs-CZ" sz="2400" dirty="0"/>
              <a:t> </a:t>
            </a:r>
            <a:r>
              <a:rPr lang="cs-CZ" altLang="cs-CZ" sz="2400" dirty="0" err="1"/>
              <a:t>week</a:t>
            </a:r>
            <a:r>
              <a:rPr lang="cs-CZ" altLang="cs-CZ" sz="2400" dirty="0"/>
              <a:t>. </a:t>
            </a:r>
            <a:r>
              <a:rPr lang="cs-CZ" altLang="cs-CZ" sz="2400" dirty="0" err="1"/>
              <a:t>Dead</a:t>
            </a:r>
            <a:r>
              <a:rPr lang="cs-CZ" altLang="cs-CZ" sz="2400" dirty="0"/>
              <a:t> </a:t>
            </a:r>
            <a:r>
              <a:rPr lang="cs-CZ" altLang="cs-CZ" sz="2400" dirty="0" err="1"/>
              <a:t>neutrophils</a:t>
            </a:r>
            <a:r>
              <a:rPr lang="cs-CZ" altLang="cs-CZ" sz="2400" dirty="0"/>
              <a:t> and </a:t>
            </a:r>
            <a:r>
              <a:rPr lang="cs-CZ" altLang="cs-CZ" sz="2400" dirty="0" err="1"/>
              <a:t>tissue</a:t>
            </a:r>
            <a:r>
              <a:rPr lang="cs-CZ" altLang="cs-CZ" sz="2400" dirty="0"/>
              <a:t> </a:t>
            </a:r>
            <a:r>
              <a:rPr lang="cs-CZ" altLang="cs-CZ" sz="2400" dirty="0" err="1"/>
              <a:t>debris</a:t>
            </a:r>
            <a:r>
              <a:rPr lang="cs-CZ" altLang="cs-CZ" sz="2400" dirty="0"/>
              <a:t> are </a:t>
            </a:r>
            <a:r>
              <a:rPr lang="cs-CZ" altLang="cs-CZ" sz="2400" dirty="0" err="1"/>
              <a:t>the</a:t>
            </a:r>
            <a:endParaRPr lang="cs-CZ" altLang="cs-CZ" sz="2400" dirty="0"/>
          </a:p>
          <a:p>
            <a:pPr>
              <a:spcBef>
                <a:spcPct val="0"/>
              </a:spcBef>
              <a:buFont typeface="Wingdings" panose="05000000000000000000" pitchFamily="2" charset="2"/>
              <a:buNone/>
            </a:pPr>
            <a:r>
              <a:rPr lang="cs-CZ" altLang="cs-CZ" sz="2400" dirty="0"/>
              <a:t>    major </a:t>
            </a:r>
            <a:r>
              <a:rPr lang="cs-CZ" altLang="cs-CZ" sz="2400" dirty="0" err="1"/>
              <a:t>components</a:t>
            </a:r>
            <a:r>
              <a:rPr lang="cs-CZ" altLang="cs-CZ" sz="2400" dirty="0"/>
              <a:t> </a:t>
            </a:r>
            <a:r>
              <a:rPr lang="cs-CZ" altLang="cs-CZ" sz="2400" dirty="0" err="1"/>
              <a:t>of</a:t>
            </a:r>
            <a:r>
              <a:rPr lang="cs-CZ" altLang="cs-CZ" sz="2400" dirty="0"/>
              <a:t> pus. </a:t>
            </a:r>
          </a:p>
        </p:txBody>
      </p:sp>
    </p:spTree>
    <p:extLst>
      <p:ext uri="{BB962C8B-B14F-4D97-AF65-F5344CB8AC3E}">
        <p14:creationId xmlns:p14="http://schemas.microsoft.com/office/powerpoint/2010/main" val="1795619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4A22101C-B8F1-4637-8CF4-B451EFDEF875}"/>
              </a:ext>
            </a:extLst>
          </p:cNvPr>
          <p:cNvSpPr>
            <a:spLocks noGrp="1" noChangeArrowheads="1"/>
          </p:cNvSpPr>
          <p:nvPr>
            <p:ph type="title"/>
          </p:nvPr>
        </p:nvSpPr>
        <p:spPr/>
        <p:txBody>
          <a:bodyPr/>
          <a:lstStyle/>
          <a:p>
            <a:r>
              <a:rPr lang="cs-CZ" altLang="cs-CZ" sz="4000" dirty="0" err="1">
                <a:latin typeface="+mn-lt"/>
              </a:rPr>
              <a:t>Eosinophil</a:t>
            </a:r>
            <a:r>
              <a:rPr lang="cs-CZ" altLang="cs-CZ" sz="4000" dirty="0">
                <a:latin typeface="+mn-lt"/>
              </a:rPr>
              <a:t> </a:t>
            </a:r>
            <a:r>
              <a:rPr lang="cs-CZ" altLang="cs-CZ" sz="4000" dirty="0" err="1">
                <a:latin typeface="+mn-lt"/>
              </a:rPr>
              <a:t>granulocytes</a:t>
            </a:r>
            <a:br>
              <a:rPr lang="cs-CZ" altLang="cs-CZ" sz="4000" dirty="0"/>
            </a:br>
            <a:r>
              <a:rPr lang="cs-CZ" altLang="cs-CZ" sz="4000" dirty="0"/>
              <a:t>(</a:t>
            </a:r>
            <a:r>
              <a:rPr lang="cs-CZ" altLang="cs-CZ" sz="4000" dirty="0" err="1"/>
              <a:t>eosinophils</a:t>
            </a:r>
            <a:r>
              <a:rPr lang="cs-CZ" altLang="cs-CZ" sz="4000" dirty="0"/>
              <a:t>)</a:t>
            </a:r>
          </a:p>
        </p:txBody>
      </p:sp>
      <p:sp>
        <p:nvSpPr>
          <p:cNvPr id="97283" name="Rectangle 3">
            <a:extLst>
              <a:ext uri="{FF2B5EF4-FFF2-40B4-BE49-F238E27FC236}">
                <a16:creationId xmlns:a16="http://schemas.microsoft.com/office/drawing/2014/main" id="{EC02CFBF-D8BD-4662-9702-D98D403AC713}"/>
              </a:ext>
            </a:extLst>
          </p:cNvPr>
          <p:cNvSpPr>
            <a:spLocks noGrp="1" noChangeArrowheads="1"/>
          </p:cNvSpPr>
          <p:nvPr>
            <p:ph type="body" idx="1"/>
          </p:nvPr>
        </p:nvSpPr>
        <p:spPr>
          <a:xfrm>
            <a:off x="1981200" y="1600200"/>
            <a:ext cx="8686800" cy="5257800"/>
          </a:xfrm>
        </p:spPr>
        <p:txBody>
          <a:bodyPr/>
          <a:lstStyle/>
          <a:p>
            <a:r>
              <a:rPr lang="cs-CZ" altLang="cs-CZ" sz="3000"/>
              <a:t>1</a:t>
            </a:r>
            <a:r>
              <a:rPr lang="cs-CZ" altLang="cs-CZ" sz="3000">
                <a:sym typeface="Symbol" panose="05050102010706020507" pitchFamily="18" charset="2"/>
              </a:rPr>
              <a:t>–</a:t>
            </a:r>
            <a:r>
              <a:rPr lang="cs-CZ" altLang="cs-CZ" sz="3000"/>
              <a:t> 4 % of all white blood cells (DWCC)</a:t>
            </a:r>
          </a:p>
          <a:p>
            <a:r>
              <a:rPr lang="cs-CZ" altLang="cs-CZ" sz="3000" b="1">
                <a:sym typeface="Symbol" panose="05050102010706020507" pitchFamily="18" charset="2"/>
              </a:rPr>
              <a:t></a:t>
            </a:r>
            <a:r>
              <a:rPr lang="cs-CZ" altLang="cs-CZ" sz="3000">
                <a:sym typeface="Symbol" panose="05050102010706020507" pitchFamily="18" charset="2"/>
              </a:rPr>
              <a:t> 12 – 14 </a:t>
            </a:r>
            <a:r>
              <a:rPr lang="cs-CZ" altLang="cs-CZ" sz="3000" b="1">
                <a:sym typeface="Symbol" panose="05050102010706020507" pitchFamily="18" charset="2"/>
              </a:rPr>
              <a:t></a:t>
            </a:r>
            <a:r>
              <a:rPr lang="cs-CZ" altLang="cs-CZ" sz="3000">
                <a:sym typeface="Symbol" panose="05050102010706020507" pitchFamily="18" charset="2"/>
              </a:rPr>
              <a:t>m</a:t>
            </a:r>
          </a:p>
          <a:p>
            <a:r>
              <a:rPr lang="cs-CZ" altLang="cs-CZ" sz="3000">
                <a:sym typeface="Symbol" panose="05050102010706020507" pitchFamily="18" charset="2"/>
              </a:rPr>
              <a:t>Cytoplasm: bright pink</a:t>
            </a:r>
            <a:r>
              <a:rPr lang="cs-CZ" altLang="cs-CZ">
                <a:sym typeface="Symbol" panose="05050102010706020507" pitchFamily="18" charset="2"/>
              </a:rPr>
              <a:t> (</a:t>
            </a:r>
            <a:r>
              <a:rPr lang="cs-CZ" altLang="cs-CZ" sz="1800">
                <a:sym typeface="Symbol" panose="05050102010706020507" pitchFamily="18" charset="2"/>
              </a:rPr>
              <a:t>eosinophilic = acidophilic </a:t>
            </a:r>
            <a:r>
              <a:rPr lang="cs-CZ" altLang="cs-CZ"/>
              <a:t>)</a:t>
            </a:r>
          </a:p>
          <a:p>
            <a:r>
              <a:rPr lang="cs-CZ" altLang="cs-CZ" sz="3000"/>
              <a:t>Specific granules: eosinophilic</a:t>
            </a:r>
            <a:r>
              <a:rPr lang="cs-CZ" altLang="cs-CZ"/>
              <a:t> (</a:t>
            </a:r>
            <a:r>
              <a:rPr lang="cs-CZ" altLang="cs-CZ" sz="1800" b="1">
                <a:sym typeface="Symbol" panose="05050102010706020507" pitchFamily="18" charset="2"/>
              </a:rPr>
              <a:t></a:t>
            </a:r>
            <a:r>
              <a:rPr lang="cs-CZ" altLang="cs-CZ" sz="1800">
                <a:sym typeface="Symbol" panose="05050102010706020507" pitchFamily="18" charset="2"/>
              </a:rPr>
              <a:t> 0.5 – 1 </a:t>
            </a:r>
            <a:r>
              <a:rPr lang="cs-CZ" altLang="cs-CZ" sz="1800" b="1">
                <a:sym typeface="Symbol" panose="05050102010706020507" pitchFamily="18" charset="2"/>
              </a:rPr>
              <a:t></a:t>
            </a:r>
            <a:r>
              <a:rPr lang="cs-CZ" altLang="cs-CZ" sz="1800">
                <a:sym typeface="Symbol" panose="05050102010706020507" pitchFamily="18" charset="2"/>
              </a:rPr>
              <a:t>m</a:t>
            </a:r>
            <a:r>
              <a:rPr lang="cs-CZ" altLang="cs-CZ">
                <a:sym typeface="Symbol" panose="05050102010706020507" pitchFamily="18" charset="2"/>
              </a:rPr>
              <a:t>)                 </a:t>
            </a:r>
            <a:r>
              <a:rPr lang="cs-CZ" altLang="cs-CZ" sz="2000">
                <a:sym typeface="Symbol" panose="05050102010706020507" pitchFamily="18" charset="2"/>
              </a:rPr>
              <a:t>(enzymes: acid phosphatase, peroxidase,</a:t>
            </a:r>
            <a:r>
              <a:rPr lang="cs-CZ" altLang="cs-CZ" sz="2000"/>
              <a:t>histaminase, arylsufatase</a:t>
            </a:r>
            <a:r>
              <a:rPr lang="cs-CZ" altLang="cs-CZ" sz="2000">
                <a:sym typeface="Symbol" panose="05050102010706020507" pitchFamily="18" charset="2"/>
              </a:rPr>
              <a:t> …)</a:t>
            </a:r>
          </a:p>
          <a:p>
            <a:r>
              <a:rPr lang="cs-CZ" altLang="cs-CZ" sz="3000">
                <a:sym typeface="Symbol" panose="05050102010706020507" pitchFamily="18" charset="2"/>
              </a:rPr>
              <a:t>Nucleus:                                                                            dumb-belt,                                                                      (</a:t>
            </a:r>
            <a:r>
              <a:rPr lang="cs-CZ" altLang="cs-CZ">
                <a:sym typeface="Symbol" panose="05050102010706020507" pitchFamily="18" charset="2"/>
              </a:rPr>
              <a:t>2 segments)</a:t>
            </a:r>
            <a:r>
              <a:rPr lang="cs-CZ" altLang="cs-CZ" sz="3000">
                <a:sym typeface="Symbol" panose="05050102010706020507" pitchFamily="18" charset="2"/>
              </a:rPr>
              <a:t>                                                      </a:t>
            </a:r>
            <a:r>
              <a:rPr lang="cs-CZ" altLang="cs-CZ" sz="2200">
                <a:sym typeface="Symbol" panose="05050102010706020507" pitchFamily="18" charset="2"/>
              </a:rPr>
              <a:t>chromatin bridge</a:t>
            </a:r>
            <a:r>
              <a:rPr lang="cs-CZ" altLang="cs-CZ" sz="3000">
                <a:sym typeface="Symbol" panose="05050102010706020507" pitchFamily="18" charset="2"/>
              </a:rPr>
              <a:t>                                                                                              </a:t>
            </a:r>
          </a:p>
        </p:txBody>
      </p:sp>
      <p:pic>
        <p:nvPicPr>
          <p:cNvPr id="97288" name="Picture 8" descr="Fig1">
            <a:extLst>
              <a:ext uri="{FF2B5EF4-FFF2-40B4-BE49-F238E27FC236}">
                <a16:creationId xmlns:a16="http://schemas.microsoft.com/office/drawing/2014/main" id="{99C0115F-C7DC-40D0-AA99-2FB16F643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8" y="4381500"/>
            <a:ext cx="28575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97289" name="Picture 9" descr="7290350f8">
            <a:extLst>
              <a:ext uri="{FF2B5EF4-FFF2-40B4-BE49-F238E27FC236}">
                <a16:creationId xmlns:a16="http://schemas.microsoft.com/office/drawing/2014/main" id="{70CAD18D-AEB4-4F38-8A55-BFBC51974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88" y="4365626"/>
            <a:ext cx="3059112" cy="249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204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3" name="Picture 5" descr="eo104le">
            <a:extLst>
              <a:ext uri="{FF2B5EF4-FFF2-40B4-BE49-F238E27FC236}">
                <a16:creationId xmlns:a16="http://schemas.microsoft.com/office/drawing/2014/main" id="{9490BA68-79BA-4898-A3FA-66B911133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333376"/>
            <a:ext cx="4319588" cy="6119813"/>
          </a:xfrm>
          <a:prstGeom prst="rect">
            <a:avLst/>
          </a:prstGeom>
          <a:noFill/>
          <a:extLst>
            <a:ext uri="{909E8E84-426E-40DD-AFC4-6F175D3DCCD1}">
              <a14:hiddenFill xmlns:a14="http://schemas.microsoft.com/office/drawing/2010/main">
                <a:solidFill>
                  <a:srgbClr val="FFFFFF"/>
                </a:solidFill>
              </a14:hiddenFill>
            </a:ext>
          </a:extLst>
        </p:spPr>
      </p:pic>
      <p:pic>
        <p:nvPicPr>
          <p:cNvPr id="114699" name="Picture 11" descr="Eosinophil_small">
            <a:hlinkClick r:id="rId3"/>
            <a:extLst>
              <a:ext uri="{FF2B5EF4-FFF2-40B4-BE49-F238E27FC236}">
                <a16:creationId xmlns:a16="http://schemas.microsoft.com/office/drawing/2014/main" id="{4A9E4065-2D58-4B49-86A9-90127EF7D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4" y="2924176"/>
            <a:ext cx="4211637"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714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B6D8EC7F-8ECC-4008-8556-EC42A31021E2}"/>
              </a:ext>
            </a:extLst>
          </p:cNvPr>
          <p:cNvSpPr>
            <a:spLocks noGrp="1" noChangeArrowheads="1"/>
          </p:cNvSpPr>
          <p:nvPr>
            <p:ph type="ctrTitle"/>
          </p:nvPr>
        </p:nvSpPr>
        <p:spPr/>
        <p:txBody>
          <a:bodyPr/>
          <a:lstStyle/>
          <a:p>
            <a:r>
              <a:rPr lang="cs-CZ" altLang="cs-CZ" b="1" dirty="0">
                <a:latin typeface="Times New Roman" panose="02020603050405020304" pitchFamily="18" charset="0"/>
              </a:rPr>
              <a:t>   </a:t>
            </a:r>
            <a:r>
              <a:rPr lang="cs-CZ" altLang="cs-CZ" b="1" dirty="0" err="1">
                <a:latin typeface="+mn-lt"/>
              </a:rPr>
              <a:t>Blood</a:t>
            </a:r>
            <a:endParaRPr lang="cs-CZ" altLang="cs-CZ" b="1" dirty="0">
              <a:latin typeface="+mn-lt"/>
            </a:endParaRPr>
          </a:p>
        </p:txBody>
      </p:sp>
      <p:sp>
        <p:nvSpPr>
          <p:cNvPr id="199683" name="Rectangle 3">
            <a:extLst>
              <a:ext uri="{FF2B5EF4-FFF2-40B4-BE49-F238E27FC236}">
                <a16:creationId xmlns:a16="http://schemas.microsoft.com/office/drawing/2014/main" id="{8B83D80B-D2BB-4D3E-953B-C5BEE496A6BD}"/>
              </a:ext>
            </a:extLst>
          </p:cNvPr>
          <p:cNvSpPr>
            <a:spLocks noGrp="1" noChangeArrowheads="1"/>
          </p:cNvSpPr>
          <p:nvPr>
            <p:ph type="subTitle" idx="1"/>
          </p:nvPr>
        </p:nvSpPr>
        <p:spPr/>
        <p:txBody>
          <a:bodyPr/>
          <a:lstStyle/>
          <a:p>
            <a:r>
              <a:rPr lang="cs-CZ" altLang="cs-CZ" sz="3200" dirty="0"/>
              <a:t>                   Plasma </a:t>
            </a:r>
            <a:r>
              <a:rPr lang="cs-CZ" altLang="cs-CZ" sz="3200" dirty="0">
                <a:sym typeface="Symbol" panose="05050102010706020507" pitchFamily="18" charset="2"/>
              </a:rPr>
              <a:t> </a:t>
            </a:r>
            <a:r>
              <a:rPr lang="cs-CZ" altLang="cs-CZ" sz="3200" dirty="0" err="1"/>
              <a:t>Blood</a:t>
            </a:r>
            <a:r>
              <a:rPr lang="cs-CZ" altLang="cs-CZ" sz="3200" dirty="0"/>
              <a:t> </a:t>
            </a:r>
            <a:r>
              <a:rPr lang="cs-CZ" altLang="cs-CZ" sz="3200" dirty="0" err="1"/>
              <a:t>cells</a:t>
            </a:r>
            <a:endParaRPr lang="cs-CZ" altLang="cs-CZ" sz="3200" dirty="0"/>
          </a:p>
          <a:p>
            <a:endParaRPr lang="cs-CZ" altLang="cs-CZ" sz="3200" dirty="0"/>
          </a:p>
          <a:p>
            <a:endParaRPr lang="cs-CZ" altLang="cs-CZ" dirty="0"/>
          </a:p>
        </p:txBody>
      </p:sp>
      <p:pic>
        <p:nvPicPr>
          <p:cNvPr id="199684" name="Picture 4" descr="blood">
            <a:extLst>
              <a:ext uri="{FF2B5EF4-FFF2-40B4-BE49-F238E27FC236}">
                <a16:creationId xmlns:a16="http://schemas.microsoft.com/office/drawing/2014/main" id="{3D741A11-4EB5-46A2-8C81-3C581955F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88218"/>
            <a:ext cx="3779838"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662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1EEDEE14-BF7B-410A-85F3-C9201099AE70}"/>
              </a:ext>
            </a:extLst>
          </p:cNvPr>
          <p:cNvSpPr>
            <a:spLocks noGrp="1" noChangeArrowheads="1"/>
          </p:cNvSpPr>
          <p:nvPr>
            <p:ph type="title"/>
          </p:nvPr>
        </p:nvSpPr>
        <p:spPr/>
        <p:txBody>
          <a:bodyPr/>
          <a:lstStyle/>
          <a:p>
            <a:r>
              <a:rPr lang="cs-CZ" altLang="cs-CZ" dirty="0" err="1">
                <a:latin typeface="+mn-lt"/>
              </a:rPr>
              <a:t>Functions</a:t>
            </a:r>
            <a:r>
              <a:rPr lang="cs-CZ" altLang="cs-CZ" dirty="0">
                <a:latin typeface="+mn-lt"/>
              </a:rPr>
              <a:t> </a:t>
            </a:r>
            <a:r>
              <a:rPr lang="cs-CZ" altLang="cs-CZ" dirty="0" err="1">
                <a:latin typeface="+mn-lt"/>
              </a:rPr>
              <a:t>of</a:t>
            </a:r>
            <a:r>
              <a:rPr lang="cs-CZ" altLang="cs-CZ" dirty="0">
                <a:latin typeface="+mn-lt"/>
              </a:rPr>
              <a:t> </a:t>
            </a:r>
            <a:r>
              <a:rPr lang="cs-CZ" altLang="cs-CZ" dirty="0" err="1">
                <a:latin typeface="+mn-lt"/>
              </a:rPr>
              <a:t>Eosinophils</a:t>
            </a:r>
            <a:endParaRPr lang="cs-CZ" altLang="cs-CZ" dirty="0">
              <a:latin typeface="+mn-lt"/>
            </a:endParaRPr>
          </a:p>
        </p:txBody>
      </p:sp>
      <p:sp>
        <p:nvSpPr>
          <p:cNvPr id="108547" name="Rectangle 3">
            <a:extLst>
              <a:ext uri="{FF2B5EF4-FFF2-40B4-BE49-F238E27FC236}">
                <a16:creationId xmlns:a16="http://schemas.microsoft.com/office/drawing/2014/main" id="{23A9CE3F-5547-4904-9F91-3D4CD5DE69BB}"/>
              </a:ext>
            </a:extLst>
          </p:cNvPr>
          <p:cNvSpPr>
            <a:spLocks noGrp="1" noChangeArrowheads="1"/>
          </p:cNvSpPr>
          <p:nvPr>
            <p:ph type="body" idx="1"/>
          </p:nvPr>
        </p:nvSpPr>
        <p:spPr/>
        <p:txBody>
          <a:bodyPr/>
          <a:lstStyle/>
          <a:p>
            <a:r>
              <a:rPr lang="cs-CZ" altLang="cs-CZ"/>
              <a:t>phagocytosis of antibody-antigen complexes and prevention of the immune system from "overreacting„ </a:t>
            </a:r>
          </a:p>
          <a:p>
            <a:r>
              <a:rPr lang="cs-CZ" altLang="cs-CZ"/>
              <a:t>eos are involved in the response of the body against parasitic infections, which are accompanied by an increase in the number of eosinophils. </a:t>
            </a:r>
          </a:p>
        </p:txBody>
      </p:sp>
    </p:spTree>
    <p:extLst>
      <p:ext uri="{BB962C8B-B14F-4D97-AF65-F5344CB8AC3E}">
        <p14:creationId xmlns:p14="http://schemas.microsoft.com/office/powerpoint/2010/main" val="347933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3D1E6B63-2682-4093-8069-3DED322C2365}"/>
              </a:ext>
            </a:extLst>
          </p:cNvPr>
          <p:cNvSpPr>
            <a:spLocks noGrp="1" noChangeArrowheads="1"/>
          </p:cNvSpPr>
          <p:nvPr>
            <p:ph type="title"/>
          </p:nvPr>
        </p:nvSpPr>
        <p:spPr/>
        <p:txBody>
          <a:bodyPr/>
          <a:lstStyle/>
          <a:p>
            <a:r>
              <a:rPr lang="cs-CZ" altLang="cs-CZ" sz="4000" dirty="0" err="1">
                <a:latin typeface="+mn-lt"/>
              </a:rPr>
              <a:t>Basophil</a:t>
            </a:r>
            <a:r>
              <a:rPr lang="cs-CZ" altLang="cs-CZ" sz="4000" dirty="0">
                <a:latin typeface="+mn-lt"/>
              </a:rPr>
              <a:t> </a:t>
            </a:r>
            <a:r>
              <a:rPr lang="cs-CZ" altLang="cs-CZ" sz="4000" dirty="0" err="1">
                <a:latin typeface="+mn-lt"/>
              </a:rPr>
              <a:t>granulocytes</a:t>
            </a:r>
            <a:r>
              <a:rPr lang="cs-CZ" altLang="cs-CZ" sz="4000" dirty="0">
                <a:latin typeface="+mn-lt"/>
              </a:rPr>
              <a:t> </a:t>
            </a:r>
            <a:br>
              <a:rPr lang="cs-CZ" altLang="cs-CZ" sz="4000" dirty="0"/>
            </a:br>
            <a:r>
              <a:rPr lang="cs-CZ" altLang="cs-CZ" sz="4000" dirty="0"/>
              <a:t>(</a:t>
            </a:r>
            <a:r>
              <a:rPr lang="cs-CZ" altLang="cs-CZ" sz="4000" dirty="0" err="1"/>
              <a:t>basophils</a:t>
            </a:r>
            <a:r>
              <a:rPr lang="cs-CZ" altLang="cs-CZ" sz="4000" dirty="0"/>
              <a:t>)</a:t>
            </a:r>
          </a:p>
        </p:txBody>
      </p:sp>
      <p:sp>
        <p:nvSpPr>
          <p:cNvPr id="100355" name="Rectangle 3">
            <a:extLst>
              <a:ext uri="{FF2B5EF4-FFF2-40B4-BE49-F238E27FC236}">
                <a16:creationId xmlns:a16="http://schemas.microsoft.com/office/drawing/2014/main" id="{3F8C9AE2-F100-4548-844F-BECD27B51CCC}"/>
              </a:ext>
            </a:extLst>
          </p:cNvPr>
          <p:cNvSpPr>
            <a:spLocks noGrp="1" noChangeArrowheads="1"/>
          </p:cNvSpPr>
          <p:nvPr>
            <p:ph type="body" idx="1"/>
          </p:nvPr>
        </p:nvSpPr>
        <p:spPr/>
        <p:txBody>
          <a:bodyPr/>
          <a:lstStyle/>
          <a:p>
            <a:r>
              <a:rPr lang="cs-CZ" altLang="cs-CZ" sz="3000"/>
              <a:t>up to 1 % of all white blood cells (DWCC)</a:t>
            </a:r>
          </a:p>
          <a:p>
            <a:r>
              <a:rPr lang="cs-CZ" altLang="cs-CZ" sz="3000" b="1">
                <a:sym typeface="Symbol" panose="05050102010706020507" pitchFamily="18" charset="2"/>
              </a:rPr>
              <a:t></a:t>
            </a:r>
            <a:r>
              <a:rPr lang="cs-CZ" altLang="cs-CZ" sz="3000">
                <a:sym typeface="Symbol" panose="05050102010706020507" pitchFamily="18" charset="2"/>
              </a:rPr>
              <a:t> up to 10 </a:t>
            </a:r>
            <a:r>
              <a:rPr lang="cs-CZ" altLang="cs-CZ" sz="3000" b="1">
                <a:sym typeface="Symbol" panose="05050102010706020507" pitchFamily="18" charset="2"/>
              </a:rPr>
              <a:t></a:t>
            </a:r>
            <a:r>
              <a:rPr lang="cs-CZ" altLang="cs-CZ" sz="3000">
                <a:sym typeface="Symbol" panose="05050102010706020507" pitchFamily="18" charset="2"/>
              </a:rPr>
              <a:t>m</a:t>
            </a:r>
          </a:p>
          <a:p>
            <a:r>
              <a:rPr lang="cs-CZ" altLang="cs-CZ" sz="3000">
                <a:sym typeface="Symbol" panose="05050102010706020507" pitchFamily="18" charset="2"/>
              </a:rPr>
              <a:t>Cytoplasm: bright violet-pink</a:t>
            </a:r>
            <a:r>
              <a:rPr lang="cs-CZ" altLang="cs-CZ">
                <a:sym typeface="Symbol" panose="05050102010706020507" pitchFamily="18" charset="2"/>
              </a:rPr>
              <a:t> (</a:t>
            </a:r>
            <a:r>
              <a:rPr lang="cs-CZ" altLang="cs-CZ" sz="1800"/>
              <a:t>lightly basophilic</a:t>
            </a:r>
            <a:r>
              <a:rPr lang="cs-CZ" altLang="cs-CZ"/>
              <a:t> )</a:t>
            </a:r>
          </a:p>
          <a:p>
            <a:r>
              <a:rPr lang="cs-CZ" altLang="cs-CZ" sz="3000"/>
              <a:t>Specific granules: </a:t>
            </a:r>
            <a:r>
              <a:rPr lang="cs-CZ" altLang="cs-CZ"/>
              <a:t>(</a:t>
            </a:r>
            <a:r>
              <a:rPr lang="cs-CZ" altLang="cs-CZ" sz="1800" b="1">
                <a:sym typeface="Symbol" panose="05050102010706020507" pitchFamily="18" charset="2"/>
              </a:rPr>
              <a:t></a:t>
            </a:r>
            <a:r>
              <a:rPr lang="cs-CZ" altLang="cs-CZ" sz="1800">
                <a:sym typeface="Symbol" panose="05050102010706020507" pitchFamily="18" charset="2"/>
              </a:rPr>
              <a:t> 2 </a:t>
            </a:r>
            <a:r>
              <a:rPr lang="cs-CZ" altLang="cs-CZ" sz="1800" b="1">
                <a:sym typeface="Symbol" panose="05050102010706020507" pitchFamily="18" charset="2"/>
              </a:rPr>
              <a:t></a:t>
            </a:r>
            <a:r>
              <a:rPr lang="cs-CZ" altLang="cs-CZ" sz="1800">
                <a:sym typeface="Symbol" panose="05050102010706020507" pitchFamily="18" charset="2"/>
              </a:rPr>
              <a:t>m</a:t>
            </a:r>
            <a:r>
              <a:rPr lang="cs-CZ" altLang="cs-CZ">
                <a:sym typeface="Symbol" panose="05050102010706020507" pitchFamily="18" charset="2"/>
              </a:rPr>
              <a:t>)                                         </a:t>
            </a:r>
            <a:r>
              <a:rPr lang="cs-CZ" altLang="cs-CZ" sz="2000">
                <a:sym typeface="Symbol" panose="05050102010706020507" pitchFamily="18" charset="2"/>
              </a:rPr>
              <a:t>(heparin, histamin, …)</a:t>
            </a:r>
          </a:p>
          <a:p>
            <a:r>
              <a:rPr lang="cs-CZ" altLang="cs-CZ" sz="3000">
                <a:sym typeface="Symbol" panose="05050102010706020507" pitchFamily="18" charset="2"/>
              </a:rPr>
              <a:t>Nucleus:                                                                „shape of dick S“</a:t>
            </a:r>
          </a:p>
        </p:txBody>
      </p:sp>
    </p:spTree>
    <p:extLst>
      <p:ext uri="{BB962C8B-B14F-4D97-AF65-F5344CB8AC3E}">
        <p14:creationId xmlns:p14="http://schemas.microsoft.com/office/powerpoint/2010/main" val="30407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7" name="Picture 5" descr="ba103le">
            <a:extLst>
              <a:ext uri="{FF2B5EF4-FFF2-40B4-BE49-F238E27FC236}">
                <a16:creationId xmlns:a16="http://schemas.microsoft.com/office/drawing/2014/main" id="{6B728BA6-8793-4811-A069-BB6F77822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260350"/>
            <a:ext cx="3816350" cy="5761038"/>
          </a:xfrm>
          <a:prstGeom prst="rect">
            <a:avLst/>
          </a:prstGeom>
          <a:noFill/>
          <a:extLst>
            <a:ext uri="{909E8E84-426E-40DD-AFC4-6F175D3DCCD1}">
              <a14:hiddenFill xmlns:a14="http://schemas.microsoft.com/office/drawing/2010/main">
                <a:solidFill>
                  <a:srgbClr val="FFFFFF"/>
                </a:solidFill>
              </a14:hiddenFill>
            </a:ext>
          </a:extLst>
        </p:spPr>
      </p:pic>
      <p:pic>
        <p:nvPicPr>
          <p:cNvPr id="115719" name="Picture 7" descr="HEME005">
            <a:extLst>
              <a:ext uri="{FF2B5EF4-FFF2-40B4-BE49-F238E27FC236}">
                <a16:creationId xmlns:a16="http://schemas.microsoft.com/office/drawing/2014/main" id="{8EB4BBE8-7B0F-4673-964C-A9F8F14F8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04814"/>
            <a:ext cx="4800600" cy="3133725"/>
          </a:xfrm>
          <a:prstGeom prst="rect">
            <a:avLst/>
          </a:prstGeom>
          <a:noFill/>
          <a:extLst>
            <a:ext uri="{909E8E84-426E-40DD-AFC4-6F175D3DCCD1}">
              <a14:hiddenFill xmlns:a14="http://schemas.microsoft.com/office/drawing/2010/main">
                <a:solidFill>
                  <a:srgbClr val="FFFFFF"/>
                </a:solidFill>
              </a14:hiddenFill>
            </a:ext>
          </a:extLst>
        </p:spPr>
      </p:pic>
      <p:pic>
        <p:nvPicPr>
          <p:cNvPr id="115721" name="Picture 9" descr="basophil_small">
            <a:extLst>
              <a:ext uri="{FF2B5EF4-FFF2-40B4-BE49-F238E27FC236}">
                <a16:creationId xmlns:a16="http://schemas.microsoft.com/office/drawing/2014/main" id="{4CF095F3-A515-4F6B-BEDD-369573D0F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3644900"/>
            <a:ext cx="3810000" cy="321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091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CE07EE16-639F-4B2D-B2B2-A8A3E661F150}"/>
              </a:ext>
            </a:extLst>
          </p:cNvPr>
          <p:cNvSpPr>
            <a:spLocks noGrp="1" noChangeArrowheads="1"/>
          </p:cNvSpPr>
          <p:nvPr>
            <p:ph type="title"/>
          </p:nvPr>
        </p:nvSpPr>
        <p:spPr/>
        <p:txBody>
          <a:bodyPr/>
          <a:lstStyle/>
          <a:p>
            <a:r>
              <a:rPr lang="cs-CZ" altLang="cs-CZ" dirty="0" err="1">
                <a:latin typeface="+mn-lt"/>
              </a:rPr>
              <a:t>Functions</a:t>
            </a:r>
            <a:r>
              <a:rPr lang="cs-CZ" altLang="cs-CZ" dirty="0">
                <a:latin typeface="+mn-lt"/>
              </a:rPr>
              <a:t> </a:t>
            </a:r>
            <a:r>
              <a:rPr lang="cs-CZ" altLang="cs-CZ" dirty="0" err="1">
                <a:latin typeface="+mn-lt"/>
              </a:rPr>
              <a:t>of</a:t>
            </a:r>
            <a:r>
              <a:rPr lang="cs-CZ" altLang="cs-CZ" dirty="0">
                <a:latin typeface="+mn-lt"/>
              </a:rPr>
              <a:t> </a:t>
            </a:r>
            <a:r>
              <a:rPr lang="cs-CZ" altLang="cs-CZ" dirty="0" err="1">
                <a:latin typeface="+mn-lt"/>
              </a:rPr>
              <a:t>Basophils</a:t>
            </a:r>
            <a:endParaRPr lang="cs-CZ" altLang="cs-CZ" dirty="0">
              <a:latin typeface="+mn-lt"/>
            </a:endParaRPr>
          </a:p>
        </p:txBody>
      </p:sp>
      <p:sp>
        <p:nvSpPr>
          <p:cNvPr id="109571" name="Rectangle 3">
            <a:extLst>
              <a:ext uri="{FF2B5EF4-FFF2-40B4-BE49-F238E27FC236}">
                <a16:creationId xmlns:a16="http://schemas.microsoft.com/office/drawing/2014/main" id="{330B756C-543B-4F65-AB7C-3B854668D372}"/>
              </a:ext>
            </a:extLst>
          </p:cNvPr>
          <p:cNvSpPr>
            <a:spLocks noGrp="1" noChangeArrowheads="1"/>
          </p:cNvSpPr>
          <p:nvPr>
            <p:ph type="body" idx="1"/>
          </p:nvPr>
        </p:nvSpPr>
        <p:spPr>
          <a:xfrm>
            <a:off x="1981200" y="1600200"/>
            <a:ext cx="8686800" cy="5257800"/>
          </a:xfrm>
        </p:spPr>
        <p:txBody>
          <a:bodyPr/>
          <a:lstStyle/>
          <a:p>
            <a:r>
              <a:rPr lang="cs-CZ" altLang="cs-CZ">
                <a:solidFill>
                  <a:schemeClr val="tx2"/>
                </a:solidFill>
              </a:rPr>
              <a:t>heparin </a:t>
            </a:r>
            <a:r>
              <a:rPr lang="cs-CZ" altLang="cs-CZ"/>
              <a:t>and</a:t>
            </a:r>
            <a:r>
              <a:rPr lang="cs-CZ" altLang="cs-CZ">
                <a:solidFill>
                  <a:schemeClr val="tx2"/>
                </a:solidFill>
              </a:rPr>
              <a:t> histamine</a:t>
            </a:r>
            <a:r>
              <a:rPr lang="cs-CZ" altLang="cs-CZ"/>
              <a:t> are vasoactive substances. They dilate the blood vessels, make vessel walls more permeable and prevent blood coagulation. They facilitate the access of heparinocyte in a site of infection. </a:t>
            </a:r>
          </a:p>
          <a:p>
            <a:r>
              <a:rPr lang="cs-CZ" altLang="cs-CZ"/>
              <a:t>antibodies produced by plasma cells (activated B-lymphocytes) bind to the receptors on the plasma membrane of basophils. If these antibodies come into contact with antigens, they induce the release of the contents of the basophil granules.</a:t>
            </a:r>
          </a:p>
        </p:txBody>
      </p:sp>
    </p:spTree>
    <p:extLst>
      <p:ext uri="{BB962C8B-B14F-4D97-AF65-F5344CB8AC3E}">
        <p14:creationId xmlns:p14="http://schemas.microsoft.com/office/powerpoint/2010/main" val="3140930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E46835E3-FBD9-4C52-A697-EEB37A7914FE}"/>
              </a:ext>
            </a:extLst>
          </p:cNvPr>
          <p:cNvSpPr>
            <a:spLocks noGrp="1" noChangeArrowheads="1"/>
          </p:cNvSpPr>
          <p:nvPr>
            <p:ph type="title"/>
          </p:nvPr>
        </p:nvSpPr>
        <p:spPr/>
        <p:txBody>
          <a:bodyPr/>
          <a:lstStyle/>
          <a:p>
            <a:pPr algn="l"/>
            <a:r>
              <a:rPr lang="cs-CZ" altLang="cs-CZ"/>
              <a:t>Agranulocytes</a:t>
            </a:r>
          </a:p>
        </p:txBody>
      </p:sp>
      <p:sp>
        <p:nvSpPr>
          <p:cNvPr id="102411" name="Rectangle 11">
            <a:extLst>
              <a:ext uri="{FF2B5EF4-FFF2-40B4-BE49-F238E27FC236}">
                <a16:creationId xmlns:a16="http://schemas.microsoft.com/office/drawing/2014/main" id="{3CA403AE-150E-4022-899D-1B8188F994CD}"/>
              </a:ext>
            </a:extLst>
          </p:cNvPr>
          <p:cNvSpPr>
            <a:spLocks noGrp="1" noChangeArrowheads="1"/>
          </p:cNvSpPr>
          <p:nvPr>
            <p:ph type="body" idx="1"/>
          </p:nvPr>
        </p:nvSpPr>
        <p:spPr>
          <a:xfrm>
            <a:off x="1981201" y="1600200"/>
            <a:ext cx="8723313" cy="5213350"/>
          </a:xfrm>
        </p:spPr>
        <p:txBody>
          <a:bodyPr/>
          <a:lstStyle/>
          <a:p>
            <a:r>
              <a:rPr lang="cs-CZ" altLang="cs-CZ" u="sng">
                <a:solidFill>
                  <a:schemeClr val="folHlink"/>
                </a:solidFill>
              </a:rPr>
              <a:t>General charcteristic</a:t>
            </a:r>
            <a:r>
              <a:rPr lang="cs-CZ" altLang="cs-CZ">
                <a:solidFill>
                  <a:schemeClr val="folHlink"/>
                </a:solidFill>
              </a:rPr>
              <a:t>:</a:t>
            </a:r>
          </a:p>
          <a:p>
            <a:pPr>
              <a:buFontTx/>
              <a:buChar char="-"/>
            </a:pPr>
            <a:r>
              <a:rPr lang="cs-CZ" altLang="cs-CZ"/>
              <a:t>mononuclears – shape of nuclei is spherical, oval or bean-shaped</a:t>
            </a:r>
          </a:p>
          <a:p>
            <a:pPr>
              <a:buFontTx/>
              <a:buNone/>
            </a:pPr>
            <a:r>
              <a:rPr lang="cs-CZ" altLang="cs-CZ"/>
              <a:t>   </a:t>
            </a:r>
          </a:p>
          <a:p>
            <a:pPr>
              <a:buFontTx/>
              <a:buNone/>
            </a:pPr>
            <a:endParaRPr lang="cs-CZ" altLang="cs-CZ"/>
          </a:p>
          <a:p>
            <a:pPr>
              <a:buFontTx/>
              <a:buChar char="-"/>
            </a:pPr>
            <a:r>
              <a:rPr lang="cs-CZ" altLang="cs-CZ">
                <a:solidFill>
                  <a:schemeClr val="tx2"/>
                </a:solidFill>
              </a:rPr>
              <a:t>basophilic</a:t>
            </a:r>
            <a:r>
              <a:rPr lang="cs-CZ" altLang="cs-CZ"/>
              <a:t> cytoplasm – </a:t>
            </a:r>
            <a:r>
              <a:rPr lang="cs-CZ" altLang="cs-CZ">
                <a:sym typeface="Symbol" panose="05050102010706020507" pitchFamily="18" charset="2"/>
              </a:rPr>
              <a:t>blue</a:t>
            </a:r>
            <a:endParaRPr lang="cs-CZ" altLang="cs-CZ"/>
          </a:p>
          <a:p>
            <a:pPr>
              <a:buFontTx/>
              <a:buChar char="-"/>
            </a:pPr>
            <a:r>
              <a:rPr lang="cs-CZ" altLang="cs-CZ"/>
              <a:t>NO specific granules </a:t>
            </a:r>
          </a:p>
          <a:p>
            <a:pPr>
              <a:buFontTx/>
              <a:buChar char="-"/>
            </a:pPr>
            <a:r>
              <a:rPr lang="cs-CZ" altLang="cs-CZ"/>
              <a:t>azurophilic granules                                                     – with lysosomal enzymes</a:t>
            </a:r>
          </a:p>
          <a:p>
            <a:endParaRPr lang="cs-CZ" altLang="cs-CZ" sz="3600"/>
          </a:p>
        </p:txBody>
      </p:sp>
      <p:sp>
        <p:nvSpPr>
          <p:cNvPr id="102412" name="Freeform 12">
            <a:extLst>
              <a:ext uri="{FF2B5EF4-FFF2-40B4-BE49-F238E27FC236}">
                <a16:creationId xmlns:a16="http://schemas.microsoft.com/office/drawing/2014/main" id="{679C399D-C512-4321-94B3-2B4C06FA3938}"/>
              </a:ext>
            </a:extLst>
          </p:cNvPr>
          <p:cNvSpPr>
            <a:spLocks/>
          </p:cNvSpPr>
          <p:nvPr/>
        </p:nvSpPr>
        <p:spPr bwMode="auto">
          <a:xfrm>
            <a:off x="2671764" y="3159920"/>
            <a:ext cx="788987" cy="681038"/>
          </a:xfrm>
          <a:custGeom>
            <a:avLst/>
            <a:gdLst>
              <a:gd name="T0" fmla="*/ 215 w 497"/>
              <a:gd name="T1" fmla="*/ 13 h 429"/>
              <a:gd name="T2" fmla="*/ 49 w 497"/>
              <a:gd name="T3" fmla="*/ 115 h 429"/>
              <a:gd name="T4" fmla="*/ 36 w 497"/>
              <a:gd name="T5" fmla="*/ 358 h 429"/>
              <a:gd name="T6" fmla="*/ 75 w 497"/>
              <a:gd name="T7" fmla="*/ 384 h 429"/>
              <a:gd name="T8" fmla="*/ 203 w 497"/>
              <a:gd name="T9" fmla="*/ 422 h 429"/>
              <a:gd name="T10" fmla="*/ 382 w 497"/>
              <a:gd name="T11" fmla="*/ 409 h 429"/>
              <a:gd name="T12" fmla="*/ 497 w 497"/>
              <a:gd name="T13" fmla="*/ 307 h 429"/>
              <a:gd name="T14" fmla="*/ 484 w 497"/>
              <a:gd name="T15" fmla="*/ 166 h 429"/>
              <a:gd name="T16" fmla="*/ 305 w 497"/>
              <a:gd name="T17" fmla="*/ 0 h 429"/>
              <a:gd name="T18" fmla="*/ 215 w 497"/>
              <a:gd name="T19" fmla="*/ 25 h 429"/>
              <a:gd name="T20" fmla="*/ 215 w 497"/>
              <a:gd name="T21" fmla="*/ 1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7" h="429">
                <a:moveTo>
                  <a:pt x="215" y="13"/>
                </a:moveTo>
                <a:cubicBezTo>
                  <a:pt x="135" y="32"/>
                  <a:pt x="114" y="71"/>
                  <a:pt x="49" y="115"/>
                </a:cubicBezTo>
                <a:cubicBezTo>
                  <a:pt x="15" y="215"/>
                  <a:pt x="0" y="226"/>
                  <a:pt x="36" y="358"/>
                </a:cubicBezTo>
                <a:cubicBezTo>
                  <a:pt x="40" y="373"/>
                  <a:pt x="61" y="377"/>
                  <a:pt x="75" y="384"/>
                </a:cubicBezTo>
                <a:cubicBezTo>
                  <a:pt x="114" y="404"/>
                  <a:pt x="162" y="408"/>
                  <a:pt x="203" y="422"/>
                </a:cubicBezTo>
                <a:cubicBezTo>
                  <a:pt x="263" y="418"/>
                  <a:pt x="325" y="429"/>
                  <a:pt x="382" y="409"/>
                </a:cubicBezTo>
                <a:cubicBezTo>
                  <a:pt x="430" y="392"/>
                  <a:pt x="455" y="336"/>
                  <a:pt x="497" y="307"/>
                </a:cubicBezTo>
                <a:cubicBezTo>
                  <a:pt x="493" y="260"/>
                  <a:pt x="494" y="212"/>
                  <a:pt x="484" y="166"/>
                </a:cubicBezTo>
                <a:cubicBezTo>
                  <a:pt x="472" y="110"/>
                  <a:pt x="365" y="21"/>
                  <a:pt x="305" y="0"/>
                </a:cubicBezTo>
                <a:cubicBezTo>
                  <a:pt x="275" y="8"/>
                  <a:pt x="246" y="25"/>
                  <a:pt x="215" y="25"/>
                </a:cubicBezTo>
                <a:cubicBezTo>
                  <a:pt x="211" y="25"/>
                  <a:pt x="215" y="17"/>
                  <a:pt x="215" y="13"/>
                </a:cubicBezTo>
                <a:close/>
              </a:path>
            </a:pathLst>
          </a:custGeom>
          <a:solidFill>
            <a:srgbClr val="CC00FF"/>
          </a:solidFill>
          <a:ln w="9525">
            <a:solidFill>
              <a:srgbClr val="CC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14" name="Freeform 14">
            <a:extLst>
              <a:ext uri="{FF2B5EF4-FFF2-40B4-BE49-F238E27FC236}">
                <a16:creationId xmlns:a16="http://schemas.microsoft.com/office/drawing/2014/main" id="{3863AA8D-FE06-44EF-93AF-F0DA9BC9AF2B}"/>
              </a:ext>
            </a:extLst>
          </p:cNvPr>
          <p:cNvSpPr>
            <a:spLocks/>
          </p:cNvSpPr>
          <p:nvPr/>
        </p:nvSpPr>
        <p:spPr bwMode="auto">
          <a:xfrm>
            <a:off x="6032500" y="3080546"/>
            <a:ext cx="1119187" cy="998537"/>
          </a:xfrm>
          <a:custGeom>
            <a:avLst/>
            <a:gdLst>
              <a:gd name="T0" fmla="*/ 167 w 705"/>
              <a:gd name="T1" fmla="*/ 249 h 629"/>
              <a:gd name="T2" fmla="*/ 269 w 705"/>
              <a:gd name="T3" fmla="*/ 211 h 629"/>
              <a:gd name="T4" fmla="*/ 333 w 705"/>
              <a:gd name="T5" fmla="*/ 134 h 629"/>
              <a:gd name="T6" fmla="*/ 384 w 705"/>
              <a:gd name="T7" fmla="*/ 6 h 629"/>
              <a:gd name="T8" fmla="*/ 538 w 705"/>
              <a:gd name="T9" fmla="*/ 32 h 629"/>
              <a:gd name="T10" fmla="*/ 679 w 705"/>
              <a:gd name="T11" fmla="*/ 185 h 629"/>
              <a:gd name="T12" fmla="*/ 627 w 705"/>
              <a:gd name="T13" fmla="*/ 403 h 629"/>
              <a:gd name="T14" fmla="*/ 576 w 705"/>
              <a:gd name="T15" fmla="*/ 454 h 629"/>
              <a:gd name="T16" fmla="*/ 551 w 705"/>
              <a:gd name="T17" fmla="*/ 492 h 629"/>
              <a:gd name="T18" fmla="*/ 512 w 705"/>
              <a:gd name="T19" fmla="*/ 518 h 629"/>
              <a:gd name="T20" fmla="*/ 282 w 705"/>
              <a:gd name="T21" fmla="*/ 595 h 629"/>
              <a:gd name="T22" fmla="*/ 64 w 705"/>
              <a:gd name="T23" fmla="*/ 595 h 629"/>
              <a:gd name="T24" fmla="*/ 39 w 705"/>
              <a:gd name="T25" fmla="*/ 556 h 629"/>
              <a:gd name="T26" fmla="*/ 0 w 705"/>
              <a:gd name="T27" fmla="*/ 518 h 629"/>
              <a:gd name="T28" fmla="*/ 13 w 705"/>
              <a:gd name="T29" fmla="*/ 326 h 629"/>
              <a:gd name="T30" fmla="*/ 167 w 705"/>
              <a:gd name="T31" fmla="*/ 24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5" h="629">
                <a:moveTo>
                  <a:pt x="167" y="249"/>
                </a:moveTo>
                <a:cubicBezTo>
                  <a:pt x="227" y="269"/>
                  <a:pt x="232" y="256"/>
                  <a:pt x="269" y="211"/>
                </a:cubicBezTo>
                <a:cubicBezTo>
                  <a:pt x="301" y="172"/>
                  <a:pt x="311" y="178"/>
                  <a:pt x="333" y="134"/>
                </a:cubicBezTo>
                <a:cubicBezTo>
                  <a:pt x="355" y="90"/>
                  <a:pt x="356" y="48"/>
                  <a:pt x="384" y="6"/>
                </a:cubicBezTo>
                <a:cubicBezTo>
                  <a:pt x="436" y="12"/>
                  <a:pt x="497" y="0"/>
                  <a:pt x="538" y="32"/>
                </a:cubicBezTo>
                <a:cubicBezTo>
                  <a:pt x="591" y="73"/>
                  <a:pt x="641" y="129"/>
                  <a:pt x="679" y="185"/>
                </a:cubicBezTo>
                <a:cubicBezTo>
                  <a:pt x="705" y="270"/>
                  <a:pt x="701" y="354"/>
                  <a:pt x="627" y="403"/>
                </a:cubicBezTo>
                <a:cubicBezTo>
                  <a:pt x="601" y="485"/>
                  <a:pt x="638" y="405"/>
                  <a:pt x="576" y="454"/>
                </a:cubicBezTo>
                <a:cubicBezTo>
                  <a:pt x="564" y="463"/>
                  <a:pt x="562" y="481"/>
                  <a:pt x="551" y="492"/>
                </a:cubicBezTo>
                <a:cubicBezTo>
                  <a:pt x="540" y="503"/>
                  <a:pt x="525" y="509"/>
                  <a:pt x="512" y="518"/>
                </a:cubicBezTo>
                <a:cubicBezTo>
                  <a:pt x="459" y="598"/>
                  <a:pt x="370" y="586"/>
                  <a:pt x="282" y="595"/>
                </a:cubicBezTo>
                <a:cubicBezTo>
                  <a:pt x="200" y="622"/>
                  <a:pt x="197" y="629"/>
                  <a:pt x="64" y="595"/>
                </a:cubicBezTo>
                <a:cubicBezTo>
                  <a:pt x="49" y="591"/>
                  <a:pt x="49" y="568"/>
                  <a:pt x="39" y="556"/>
                </a:cubicBezTo>
                <a:cubicBezTo>
                  <a:pt x="27" y="542"/>
                  <a:pt x="13" y="531"/>
                  <a:pt x="0" y="518"/>
                </a:cubicBezTo>
                <a:cubicBezTo>
                  <a:pt x="4" y="454"/>
                  <a:pt x="2" y="389"/>
                  <a:pt x="13" y="326"/>
                </a:cubicBezTo>
                <a:cubicBezTo>
                  <a:pt x="23" y="270"/>
                  <a:pt x="134" y="259"/>
                  <a:pt x="167" y="249"/>
                </a:cubicBezTo>
                <a:close/>
              </a:path>
            </a:pathLst>
          </a:custGeom>
          <a:solidFill>
            <a:srgbClr val="CC00FF"/>
          </a:solidFill>
          <a:ln w="9525">
            <a:solidFill>
              <a:srgbClr val="CC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15" name="Freeform 15">
            <a:extLst>
              <a:ext uri="{FF2B5EF4-FFF2-40B4-BE49-F238E27FC236}">
                <a16:creationId xmlns:a16="http://schemas.microsoft.com/office/drawing/2014/main" id="{671E2E56-E94E-47BE-B148-3CC230628894}"/>
              </a:ext>
            </a:extLst>
          </p:cNvPr>
          <p:cNvSpPr>
            <a:spLocks/>
          </p:cNvSpPr>
          <p:nvPr/>
        </p:nvSpPr>
        <p:spPr bwMode="auto">
          <a:xfrm>
            <a:off x="4183859" y="3083720"/>
            <a:ext cx="1085850" cy="771525"/>
          </a:xfrm>
          <a:custGeom>
            <a:avLst/>
            <a:gdLst>
              <a:gd name="T0" fmla="*/ 627 w 684"/>
              <a:gd name="T1" fmla="*/ 38 h 486"/>
              <a:gd name="T2" fmla="*/ 486 w 684"/>
              <a:gd name="T3" fmla="*/ 0 h 486"/>
              <a:gd name="T4" fmla="*/ 269 w 684"/>
              <a:gd name="T5" fmla="*/ 38 h 486"/>
              <a:gd name="T6" fmla="*/ 154 w 684"/>
              <a:gd name="T7" fmla="*/ 90 h 486"/>
              <a:gd name="T8" fmla="*/ 90 w 684"/>
              <a:gd name="T9" fmla="*/ 154 h 486"/>
              <a:gd name="T10" fmla="*/ 0 w 684"/>
              <a:gd name="T11" fmla="*/ 269 h 486"/>
              <a:gd name="T12" fmla="*/ 38 w 684"/>
              <a:gd name="T13" fmla="*/ 461 h 486"/>
              <a:gd name="T14" fmla="*/ 77 w 684"/>
              <a:gd name="T15" fmla="*/ 486 h 486"/>
              <a:gd name="T16" fmla="*/ 307 w 684"/>
              <a:gd name="T17" fmla="*/ 474 h 486"/>
              <a:gd name="T18" fmla="*/ 384 w 684"/>
              <a:gd name="T19" fmla="*/ 435 h 486"/>
              <a:gd name="T20" fmla="*/ 550 w 684"/>
              <a:gd name="T21" fmla="*/ 358 h 486"/>
              <a:gd name="T22" fmla="*/ 576 w 684"/>
              <a:gd name="T23" fmla="*/ 320 h 486"/>
              <a:gd name="T24" fmla="*/ 653 w 684"/>
              <a:gd name="T25" fmla="*/ 269 h 486"/>
              <a:gd name="T26" fmla="*/ 653 w 684"/>
              <a:gd name="T27" fmla="*/ 77 h 486"/>
              <a:gd name="T28" fmla="*/ 627 w 684"/>
              <a:gd name="T29" fmla="*/ 3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4" h="486">
                <a:moveTo>
                  <a:pt x="627" y="38"/>
                </a:moveTo>
                <a:cubicBezTo>
                  <a:pt x="579" y="27"/>
                  <a:pt x="534" y="12"/>
                  <a:pt x="486" y="0"/>
                </a:cubicBezTo>
                <a:cubicBezTo>
                  <a:pt x="413" y="13"/>
                  <a:pt x="343" y="28"/>
                  <a:pt x="269" y="38"/>
                </a:cubicBezTo>
                <a:cubicBezTo>
                  <a:pt x="177" y="69"/>
                  <a:pt x="214" y="49"/>
                  <a:pt x="154" y="90"/>
                </a:cubicBezTo>
                <a:cubicBezTo>
                  <a:pt x="85" y="191"/>
                  <a:pt x="175" y="69"/>
                  <a:pt x="90" y="154"/>
                </a:cubicBezTo>
                <a:cubicBezTo>
                  <a:pt x="58" y="186"/>
                  <a:pt x="26" y="231"/>
                  <a:pt x="0" y="269"/>
                </a:cubicBezTo>
                <a:cubicBezTo>
                  <a:pt x="3" y="297"/>
                  <a:pt x="8" y="423"/>
                  <a:pt x="38" y="461"/>
                </a:cubicBezTo>
                <a:cubicBezTo>
                  <a:pt x="48" y="473"/>
                  <a:pt x="64" y="478"/>
                  <a:pt x="77" y="486"/>
                </a:cubicBezTo>
                <a:cubicBezTo>
                  <a:pt x="154" y="482"/>
                  <a:pt x="231" y="481"/>
                  <a:pt x="307" y="474"/>
                </a:cubicBezTo>
                <a:cubicBezTo>
                  <a:pt x="348" y="470"/>
                  <a:pt x="349" y="453"/>
                  <a:pt x="384" y="435"/>
                </a:cubicBezTo>
                <a:cubicBezTo>
                  <a:pt x="440" y="406"/>
                  <a:pt x="496" y="395"/>
                  <a:pt x="550" y="358"/>
                </a:cubicBezTo>
                <a:cubicBezTo>
                  <a:pt x="559" y="345"/>
                  <a:pt x="564" y="330"/>
                  <a:pt x="576" y="320"/>
                </a:cubicBezTo>
                <a:cubicBezTo>
                  <a:pt x="599" y="300"/>
                  <a:pt x="653" y="269"/>
                  <a:pt x="653" y="269"/>
                </a:cubicBezTo>
                <a:cubicBezTo>
                  <a:pt x="678" y="195"/>
                  <a:pt x="684" y="192"/>
                  <a:pt x="653" y="77"/>
                </a:cubicBezTo>
                <a:cubicBezTo>
                  <a:pt x="642" y="35"/>
                  <a:pt x="588" y="38"/>
                  <a:pt x="627" y="38"/>
                </a:cubicBezTo>
                <a:close/>
              </a:path>
            </a:pathLst>
          </a:custGeom>
          <a:solidFill>
            <a:srgbClr val="CC00FF"/>
          </a:solidFill>
          <a:ln w="9525">
            <a:solidFill>
              <a:srgbClr val="CC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16" name="Line 16">
            <a:extLst>
              <a:ext uri="{FF2B5EF4-FFF2-40B4-BE49-F238E27FC236}">
                <a16:creationId xmlns:a16="http://schemas.microsoft.com/office/drawing/2014/main" id="{47C74EB0-7201-4492-B001-05426C7118EC}"/>
              </a:ext>
            </a:extLst>
          </p:cNvPr>
          <p:cNvSpPr>
            <a:spLocks noChangeShapeType="1"/>
          </p:cNvSpPr>
          <p:nvPr/>
        </p:nvSpPr>
        <p:spPr bwMode="auto">
          <a:xfrm>
            <a:off x="3863976" y="5157788"/>
            <a:ext cx="1152525" cy="431800"/>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17" name="Line 17">
            <a:extLst>
              <a:ext uri="{FF2B5EF4-FFF2-40B4-BE49-F238E27FC236}">
                <a16:creationId xmlns:a16="http://schemas.microsoft.com/office/drawing/2014/main" id="{0AB5087A-4F37-41C7-A01C-B132213C2AF2}"/>
              </a:ext>
            </a:extLst>
          </p:cNvPr>
          <p:cNvSpPr>
            <a:spLocks noChangeShapeType="1"/>
          </p:cNvSpPr>
          <p:nvPr/>
        </p:nvSpPr>
        <p:spPr bwMode="auto">
          <a:xfrm flipV="1">
            <a:off x="3792539" y="5157788"/>
            <a:ext cx="1152525" cy="431800"/>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102418" name="Picture 18" descr="ly106le">
            <a:extLst>
              <a:ext uri="{FF2B5EF4-FFF2-40B4-BE49-F238E27FC236}">
                <a16:creationId xmlns:a16="http://schemas.microsoft.com/office/drawing/2014/main" id="{A2756F6D-A393-4974-B66F-DE3CB9B4A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6" y="4581526"/>
            <a:ext cx="2987675"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583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stretch>
            <a:fillRect/>
          </a:stretch>
        </p:blipFill>
        <p:spPr>
          <a:xfrm>
            <a:off x="773112" y="-554038"/>
            <a:ext cx="9972676" cy="7539038"/>
          </a:xfrm>
          <a:prstGeom prst="rect">
            <a:avLst/>
          </a:prstGeom>
          <a:ln>
            <a:solidFill>
              <a:schemeClr val="accent2">
                <a:lumMod val="60000"/>
                <a:lumOff val="40000"/>
              </a:schemeClr>
            </a:solidFill>
          </a:ln>
        </p:spPr>
      </p:pic>
      <p:sp>
        <p:nvSpPr>
          <p:cNvPr id="27650" name="TextovéPole 4"/>
          <p:cNvSpPr txBox="1">
            <a:spLocks noChangeArrowheads="1"/>
          </p:cNvSpPr>
          <p:nvPr/>
        </p:nvSpPr>
        <p:spPr bwMode="auto">
          <a:xfrm>
            <a:off x="3497264" y="2493963"/>
            <a:ext cx="776175" cy="369332"/>
          </a:xfrm>
          <a:prstGeom prst="rect">
            <a:avLst/>
          </a:prstGeom>
          <a:noFill/>
          <a:ln w="9525">
            <a:noFill/>
            <a:miter lim="800000"/>
            <a:headEnd/>
            <a:tailEnd/>
          </a:ln>
        </p:spPr>
        <p:txBody>
          <a:bodyPr wrap="none">
            <a:spAutoFit/>
          </a:bodyPr>
          <a:lstStyle/>
          <a:p>
            <a:r>
              <a:rPr lang="cs-CZ" altLang="cs-CZ" b="1"/>
              <a:t>Neu-B</a:t>
            </a:r>
          </a:p>
        </p:txBody>
      </p:sp>
      <p:sp>
        <p:nvSpPr>
          <p:cNvPr id="27651" name="TextovéPole 5"/>
          <p:cNvSpPr txBox="1">
            <a:spLocks noChangeArrowheads="1"/>
          </p:cNvSpPr>
          <p:nvPr/>
        </p:nvSpPr>
        <p:spPr bwMode="auto">
          <a:xfrm>
            <a:off x="9394826" y="5300663"/>
            <a:ext cx="755335" cy="369332"/>
          </a:xfrm>
          <a:prstGeom prst="rect">
            <a:avLst/>
          </a:prstGeom>
          <a:noFill/>
          <a:ln w="9525">
            <a:noFill/>
            <a:miter lim="800000"/>
            <a:headEnd/>
            <a:tailEnd/>
          </a:ln>
        </p:spPr>
        <p:txBody>
          <a:bodyPr wrap="none">
            <a:spAutoFit/>
          </a:bodyPr>
          <a:lstStyle/>
          <a:p>
            <a:r>
              <a:rPr lang="cs-CZ" altLang="cs-CZ" b="1"/>
              <a:t>Neu-S</a:t>
            </a:r>
          </a:p>
        </p:txBody>
      </p:sp>
      <p:cxnSp>
        <p:nvCxnSpPr>
          <p:cNvPr id="10" name="Přímá spojnice se šipkou 9"/>
          <p:cNvCxnSpPr/>
          <p:nvPr/>
        </p:nvCxnSpPr>
        <p:spPr>
          <a:xfrm flipV="1">
            <a:off x="4659314" y="4691063"/>
            <a:ext cx="71437" cy="2857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flipV="1">
            <a:off x="2771775" y="4254500"/>
            <a:ext cx="71438" cy="2873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V="1">
            <a:off x="10245725" y="3495676"/>
            <a:ext cx="71438" cy="2889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655" name="TextovéPole 2"/>
          <p:cNvSpPr txBox="1">
            <a:spLocks noChangeArrowheads="1"/>
          </p:cNvSpPr>
          <p:nvPr/>
        </p:nvSpPr>
        <p:spPr bwMode="auto">
          <a:xfrm>
            <a:off x="4039348" y="263526"/>
            <a:ext cx="4789580" cy="954107"/>
          </a:xfrm>
          <a:prstGeom prst="rect">
            <a:avLst/>
          </a:prstGeom>
          <a:solidFill>
            <a:schemeClr val="bg1"/>
          </a:solidFill>
          <a:ln w="9525">
            <a:noFill/>
            <a:miter lim="800000"/>
            <a:headEnd/>
            <a:tailEnd/>
          </a:ln>
        </p:spPr>
        <p:txBody>
          <a:bodyPr wrap="none">
            <a:spAutoFit/>
          </a:bodyPr>
          <a:lstStyle/>
          <a:p>
            <a:pPr algn="ctr"/>
            <a:r>
              <a:rPr lang="cs-CZ" sz="2800">
                <a:cs typeface="Arial" charset="0"/>
              </a:rPr>
              <a:t>NEUTROPHILIC GRANULOCYTES</a:t>
            </a:r>
          </a:p>
          <a:p>
            <a:pPr algn="ctr"/>
            <a:r>
              <a:rPr lang="cs-CZ" sz="2800">
                <a:cs typeface="Arial" charset="0"/>
              </a:rPr>
              <a:t>- bands, segments -</a:t>
            </a:r>
          </a:p>
        </p:txBody>
      </p:sp>
    </p:spTree>
    <p:extLst>
      <p:ext uri="{BB962C8B-B14F-4D97-AF65-F5344CB8AC3E}">
        <p14:creationId xmlns:p14="http://schemas.microsoft.com/office/powerpoint/2010/main" val="3644632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546100" y="-2947988"/>
            <a:ext cx="13398500" cy="10945813"/>
          </a:xfrm>
          <a:prstGeom prst="rect">
            <a:avLst/>
          </a:prstGeom>
          <a:noFill/>
          <a:ln w="9525">
            <a:solidFill>
              <a:schemeClr val="accent2">
                <a:lumMod val="60000"/>
                <a:lumOff val="40000"/>
              </a:schemeClr>
            </a:solidFill>
            <a:miter lim="800000"/>
            <a:headEnd/>
            <a:tailEnd/>
          </a:ln>
          <a:effectLst/>
        </p:spPr>
      </p:pic>
      <p:sp>
        <p:nvSpPr>
          <p:cNvPr id="29698" name="TextovéPole 2"/>
          <p:cNvSpPr txBox="1">
            <a:spLocks noChangeArrowheads="1"/>
          </p:cNvSpPr>
          <p:nvPr/>
        </p:nvSpPr>
        <p:spPr bwMode="auto">
          <a:xfrm>
            <a:off x="3512921" y="179389"/>
            <a:ext cx="4627997" cy="954107"/>
          </a:xfrm>
          <a:prstGeom prst="rect">
            <a:avLst/>
          </a:prstGeom>
          <a:solidFill>
            <a:schemeClr val="bg1"/>
          </a:solidFill>
          <a:ln w="9525">
            <a:noFill/>
            <a:miter lim="800000"/>
            <a:headEnd/>
            <a:tailEnd/>
          </a:ln>
        </p:spPr>
        <p:txBody>
          <a:bodyPr wrap="none">
            <a:spAutoFit/>
          </a:bodyPr>
          <a:lstStyle/>
          <a:p>
            <a:pPr algn="ctr"/>
            <a:r>
              <a:rPr lang="cs-CZ" sz="2800">
                <a:cs typeface="Arial" charset="0"/>
              </a:rPr>
              <a:t>NEUTROPHILIC GRANULOCYTE</a:t>
            </a:r>
          </a:p>
          <a:p>
            <a:pPr algn="ctr"/>
            <a:r>
              <a:rPr lang="cs-CZ" sz="2800">
                <a:cs typeface="Arial" charset="0"/>
              </a:rPr>
              <a:t>„BAND“</a:t>
            </a:r>
          </a:p>
        </p:txBody>
      </p:sp>
    </p:spTree>
    <p:extLst>
      <p:ext uri="{BB962C8B-B14F-4D97-AF65-F5344CB8AC3E}">
        <p14:creationId xmlns:p14="http://schemas.microsoft.com/office/powerpoint/2010/main" val="577510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1417638" y="-1298575"/>
            <a:ext cx="14814551" cy="10821988"/>
          </a:xfrm>
          <a:prstGeom prst="rect">
            <a:avLst/>
          </a:prstGeom>
          <a:noFill/>
          <a:ln w="9525">
            <a:solidFill>
              <a:schemeClr val="accent2">
                <a:lumMod val="60000"/>
                <a:lumOff val="40000"/>
              </a:schemeClr>
            </a:solidFill>
            <a:miter lim="800000"/>
            <a:headEnd/>
            <a:tailEnd/>
          </a:ln>
          <a:effectLst/>
        </p:spPr>
      </p:pic>
      <p:sp>
        <p:nvSpPr>
          <p:cNvPr id="31746" name="TextovéPole 3"/>
          <p:cNvSpPr txBox="1">
            <a:spLocks noChangeArrowheads="1"/>
          </p:cNvSpPr>
          <p:nvPr/>
        </p:nvSpPr>
        <p:spPr bwMode="auto">
          <a:xfrm>
            <a:off x="5087938" y="3354389"/>
            <a:ext cx="184150" cy="369887"/>
          </a:xfrm>
          <a:prstGeom prst="rect">
            <a:avLst/>
          </a:prstGeom>
          <a:noFill/>
          <a:ln w="9525">
            <a:noFill/>
            <a:miter lim="800000"/>
            <a:headEnd/>
            <a:tailEnd/>
          </a:ln>
        </p:spPr>
        <p:txBody>
          <a:bodyPr wrap="none">
            <a:spAutoFit/>
          </a:bodyPr>
          <a:lstStyle/>
          <a:p>
            <a:endParaRPr lang="cs-CZ" altLang="cs-CZ" b="1"/>
          </a:p>
        </p:txBody>
      </p:sp>
      <p:sp>
        <p:nvSpPr>
          <p:cNvPr id="31747" name="TextovéPole 1"/>
          <p:cNvSpPr txBox="1">
            <a:spLocks noChangeArrowheads="1"/>
          </p:cNvSpPr>
          <p:nvPr/>
        </p:nvSpPr>
        <p:spPr bwMode="auto">
          <a:xfrm>
            <a:off x="4322546" y="1079501"/>
            <a:ext cx="4627997" cy="954107"/>
          </a:xfrm>
          <a:prstGeom prst="rect">
            <a:avLst/>
          </a:prstGeom>
          <a:solidFill>
            <a:schemeClr val="bg1"/>
          </a:solidFill>
          <a:ln w="9525">
            <a:noFill/>
            <a:miter lim="800000"/>
            <a:headEnd/>
            <a:tailEnd/>
          </a:ln>
        </p:spPr>
        <p:txBody>
          <a:bodyPr wrap="none">
            <a:spAutoFit/>
          </a:bodyPr>
          <a:lstStyle/>
          <a:p>
            <a:pPr algn="ctr"/>
            <a:r>
              <a:rPr lang="cs-CZ" sz="2800">
                <a:cs typeface="Arial" charset="0"/>
              </a:rPr>
              <a:t>NEUTROPHILIC GRANULOCYTE</a:t>
            </a:r>
          </a:p>
          <a:p>
            <a:pPr algn="ctr"/>
            <a:r>
              <a:rPr lang="cs-CZ" sz="2800">
                <a:cs typeface="Arial" charset="0"/>
              </a:rPr>
              <a:t>„SEGMENT“</a:t>
            </a:r>
          </a:p>
        </p:txBody>
      </p:sp>
    </p:spTree>
    <p:extLst>
      <p:ext uri="{BB962C8B-B14F-4D97-AF65-F5344CB8AC3E}">
        <p14:creationId xmlns:p14="http://schemas.microsoft.com/office/powerpoint/2010/main" val="1684531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922338" y="-1333500"/>
            <a:ext cx="14117638" cy="10352088"/>
          </a:xfrm>
          <a:prstGeom prst="rect">
            <a:avLst/>
          </a:prstGeom>
          <a:noFill/>
          <a:ln w="9525">
            <a:solidFill>
              <a:schemeClr val="accent2">
                <a:lumMod val="60000"/>
                <a:lumOff val="40000"/>
              </a:schemeClr>
            </a:solidFill>
            <a:miter lim="800000"/>
            <a:headEnd/>
            <a:tailEnd/>
          </a:ln>
          <a:effectLst/>
        </p:spPr>
      </p:pic>
      <p:sp>
        <p:nvSpPr>
          <p:cNvPr id="33794" name="TextovéPole 3"/>
          <p:cNvSpPr txBox="1">
            <a:spLocks noChangeArrowheads="1"/>
          </p:cNvSpPr>
          <p:nvPr/>
        </p:nvSpPr>
        <p:spPr bwMode="auto">
          <a:xfrm>
            <a:off x="5087938" y="2524125"/>
            <a:ext cx="184150" cy="369888"/>
          </a:xfrm>
          <a:prstGeom prst="rect">
            <a:avLst/>
          </a:prstGeom>
          <a:noFill/>
          <a:ln w="9525">
            <a:noFill/>
            <a:miter lim="800000"/>
            <a:headEnd/>
            <a:tailEnd/>
          </a:ln>
        </p:spPr>
        <p:txBody>
          <a:bodyPr wrap="none">
            <a:spAutoFit/>
          </a:bodyPr>
          <a:lstStyle/>
          <a:p>
            <a:endParaRPr lang="cs-CZ" altLang="cs-CZ" b="1"/>
          </a:p>
        </p:txBody>
      </p:sp>
      <p:sp>
        <p:nvSpPr>
          <p:cNvPr id="33795" name="TextovéPole 4"/>
          <p:cNvSpPr txBox="1">
            <a:spLocks noChangeArrowheads="1"/>
          </p:cNvSpPr>
          <p:nvPr/>
        </p:nvSpPr>
        <p:spPr bwMode="auto">
          <a:xfrm>
            <a:off x="5951538" y="2598739"/>
            <a:ext cx="184150" cy="369887"/>
          </a:xfrm>
          <a:prstGeom prst="rect">
            <a:avLst/>
          </a:prstGeom>
          <a:noFill/>
          <a:ln w="9525">
            <a:noFill/>
            <a:miter lim="800000"/>
            <a:headEnd/>
            <a:tailEnd/>
          </a:ln>
        </p:spPr>
        <p:txBody>
          <a:bodyPr wrap="none">
            <a:spAutoFit/>
          </a:bodyPr>
          <a:lstStyle/>
          <a:p>
            <a:endParaRPr lang="cs-CZ" altLang="cs-CZ" b="1"/>
          </a:p>
        </p:txBody>
      </p:sp>
      <p:sp>
        <p:nvSpPr>
          <p:cNvPr id="33796" name="TextovéPole 1"/>
          <p:cNvSpPr txBox="1">
            <a:spLocks noChangeArrowheads="1"/>
          </p:cNvSpPr>
          <p:nvPr/>
        </p:nvSpPr>
        <p:spPr bwMode="auto">
          <a:xfrm>
            <a:off x="4332289" y="2414588"/>
            <a:ext cx="504305" cy="369332"/>
          </a:xfrm>
          <a:prstGeom prst="rect">
            <a:avLst/>
          </a:prstGeom>
          <a:noFill/>
          <a:ln w="9525">
            <a:noFill/>
            <a:miter lim="800000"/>
            <a:headEnd/>
            <a:tailEnd/>
          </a:ln>
        </p:spPr>
        <p:txBody>
          <a:bodyPr wrap="none">
            <a:spAutoFit/>
          </a:bodyPr>
          <a:lstStyle/>
          <a:p>
            <a:r>
              <a:rPr lang="cs-CZ" altLang="cs-CZ"/>
              <a:t>Eos</a:t>
            </a:r>
          </a:p>
        </p:txBody>
      </p:sp>
      <p:sp>
        <p:nvSpPr>
          <p:cNvPr id="33797" name="TextovéPole 2"/>
          <p:cNvSpPr txBox="1">
            <a:spLocks noChangeArrowheads="1"/>
          </p:cNvSpPr>
          <p:nvPr/>
        </p:nvSpPr>
        <p:spPr bwMode="auto">
          <a:xfrm>
            <a:off x="6953250" y="4514850"/>
            <a:ext cx="570990" cy="369332"/>
          </a:xfrm>
          <a:prstGeom prst="rect">
            <a:avLst/>
          </a:prstGeom>
          <a:noFill/>
          <a:ln w="9525">
            <a:noFill/>
            <a:miter lim="800000"/>
            <a:headEnd/>
            <a:tailEnd/>
          </a:ln>
        </p:spPr>
        <p:txBody>
          <a:bodyPr wrap="none">
            <a:spAutoFit/>
          </a:bodyPr>
          <a:lstStyle/>
          <a:p>
            <a:r>
              <a:rPr lang="cs-CZ" altLang="cs-CZ"/>
              <a:t>Neu</a:t>
            </a:r>
          </a:p>
        </p:txBody>
      </p:sp>
      <p:cxnSp>
        <p:nvCxnSpPr>
          <p:cNvPr id="5" name="Přímá spojnice se šipkou 4"/>
          <p:cNvCxnSpPr/>
          <p:nvPr/>
        </p:nvCxnSpPr>
        <p:spPr>
          <a:xfrm flipH="1" flipV="1">
            <a:off x="6538913" y="4418014"/>
            <a:ext cx="404812" cy="968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flipV="1">
            <a:off x="6953250" y="2968626"/>
            <a:ext cx="827088" cy="15462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800" name="TextovéPole 2"/>
          <p:cNvSpPr txBox="1">
            <a:spLocks noChangeArrowheads="1"/>
          </p:cNvSpPr>
          <p:nvPr/>
        </p:nvSpPr>
        <p:spPr bwMode="auto">
          <a:xfrm>
            <a:off x="1797050" y="514350"/>
            <a:ext cx="4516878" cy="523220"/>
          </a:xfrm>
          <a:prstGeom prst="rect">
            <a:avLst/>
          </a:prstGeom>
          <a:solidFill>
            <a:schemeClr val="bg1"/>
          </a:solidFill>
          <a:ln w="9525">
            <a:noFill/>
            <a:miter lim="800000"/>
            <a:headEnd/>
            <a:tailEnd/>
          </a:ln>
        </p:spPr>
        <p:txBody>
          <a:bodyPr wrap="none">
            <a:spAutoFit/>
          </a:bodyPr>
          <a:lstStyle/>
          <a:p>
            <a:r>
              <a:rPr lang="cs-CZ" sz="2800">
                <a:cs typeface="Arial" charset="0"/>
              </a:rPr>
              <a:t>EOSINOPHILIC GRANULOCYTE</a:t>
            </a:r>
          </a:p>
        </p:txBody>
      </p:sp>
    </p:spTree>
    <p:extLst>
      <p:ext uri="{BB962C8B-B14F-4D97-AF65-F5344CB8AC3E}">
        <p14:creationId xmlns:p14="http://schemas.microsoft.com/office/powerpoint/2010/main" val="366402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227013" y="-1241425"/>
            <a:ext cx="12406313" cy="9037638"/>
          </a:xfrm>
          <a:prstGeom prst="rect">
            <a:avLst/>
          </a:prstGeom>
          <a:ln>
            <a:solidFill>
              <a:schemeClr val="accent2">
                <a:lumMod val="60000"/>
                <a:lumOff val="40000"/>
              </a:schemeClr>
            </a:solidFill>
          </a:ln>
        </p:spPr>
      </p:pic>
      <p:sp>
        <p:nvSpPr>
          <p:cNvPr id="35842" name="TextovéPole 2"/>
          <p:cNvSpPr txBox="1">
            <a:spLocks noChangeArrowheads="1"/>
          </p:cNvSpPr>
          <p:nvPr/>
        </p:nvSpPr>
        <p:spPr bwMode="auto">
          <a:xfrm>
            <a:off x="3713163" y="419100"/>
            <a:ext cx="4516878" cy="523220"/>
          </a:xfrm>
          <a:prstGeom prst="rect">
            <a:avLst/>
          </a:prstGeom>
          <a:solidFill>
            <a:schemeClr val="bg1"/>
          </a:solidFill>
          <a:ln w="9525">
            <a:noFill/>
            <a:miter lim="800000"/>
            <a:headEnd/>
            <a:tailEnd/>
          </a:ln>
        </p:spPr>
        <p:txBody>
          <a:bodyPr wrap="none">
            <a:spAutoFit/>
          </a:bodyPr>
          <a:lstStyle/>
          <a:p>
            <a:r>
              <a:rPr lang="cs-CZ" sz="2800">
                <a:cs typeface="Arial" charset="0"/>
              </a:rPr>
              <a:t>EOSINOPHILIC GRANULOCYTE</a:t>
            </a:r>
          </a:p>
        </p:txBody>
      </p:sp>
    </p:spTree>
    <p:extLst>
      <p:ext uri="{BB962C8B-B14F-4D97-AF65-F5344CB8AC3E}">
        <p14:creationId xmlns:p14="http://schemas.microsoft.com/office/powerpoint/2010/main" val="3699038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A8BA338-B6AF-4AE3-9E3D-DEBA47F930C5}"/>
              </a:ext>
            </a:extLst>
          </p:cNvPr>
          <p:cNvSpPr>
            <a:spLocks noGrp="1" noChangeArrowheads="1"/>
          </p:cNvSpPr>
          <p:nvPr>
            <p:ph type="title"/>
          </p:nvPr>
        </p:nvSpPr>
        <p:spPr/>
        <p:txBody>
          <a:bodyPr/>
          <a:lstStyle/>
          <a:p>
            <a:r>
              <a:rPr lang="cs-CZ" altLang="cs-CZ"/>
              <a:t>Composition of plasma</a:t>
            </a:r>
          </a:p>
        </p:txBody>
      </p:sp>
      <p:sp>
        <p:nvSpPr>
          <p:cNvPr id="52227" name="Rectangle 3">
            <a:extLst>
              <a:ext uri="{FF2B5EF4-FFF2-40B4-BE49-F238E27FC236}">
                <a16:creationId xmlns:a16="http://schemas.microsoft.com/office/drawing/2014/main" id="{04CD1374-BF7C-4B54-BEB8-993C14CA92A4}"/>
              </a:ext>
            </a:extLst>
          </p:cNvPr>
          <p:cNvSpPr>
            <a:spLocks noGrp="1" noChangeArrowheads="1"/>
          </p:cNvSpPr>
          <p:nvPr>
            <p:ph type="body" idx="1"/>
          </p:nvPr>
        </p:nvSpPr>
        <p:spPr/>
        <p:txBody>
          <a:bodyPr/>
          <a:lstStyle/>
          <a:p>
            <a:r>
              <a:rPr lang="cs-CZ" altLang="cs-CZ"/>
              <a:t>Water – 90 %</a:t>
            </a:r>
          </a:p>
          <a:p>
            <a:r>
              <a:rPr lang="cs-CZ" altLang="cs-CZ"/>
              <a:t>Proteins – 7 % (albumins, globulins,     fibrinogen)</a:t>
            </a:r>
          </a:p>
          <a:p>
            <a:r>
              <a:rPr lang="cs-CZ" altLang="cs-CZ"/>
              <a:t>Other components – 3 % (blood gasses, nutrients, hormones, enzymes, vitamins, electrolytes)  </a:t>
            </a:r>
          </a:p>
          <a:p>
            <a:endParaRPr lang="cs-CZ" altLang="cs-CZ"/>
          </a:p>
        </p:txBody>
      </p:sp>
    </p:spTree>
    <p:extLst>
      <p:ext uri="{BB962C8B-B14F-4D97-AF65-F5344CB8AC3E}">
        <p14:creationId xmlns:p14="http://schemas.microsoft.com/office/powerpoint/2010/main" val="3227722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3"/>
          <a:srcRect/>
          <a:stretch>
            <a:fillRect/>
          </a:stretch>
        </p:blipFill>
        <p:spPr bwMode="auto">
          <a:xfrm>
            <a:off x="1524000" y="334964"/>
            <a:ext cx="9144000" cy="6899275"/>
          </a:xfrm>
          <a:prstGeom prst="rect">
            <a:avLst/>
          </a:prstGeom>
          <a:noFill/>
          <a:ln w="9525">
            <a:noFill/>
            <a:miter lim="800000"/>
            <a:headEnd/>
            <a:tailEnd/>
          </a:ln>
        </p:spPr>
      </p:pic>
      <p:sp>
        <p:nvSpPr>
          <p:cNvPr id="2" name="TextovéPole 1"/>
          <p:cNvSpPr txBox="1"/>
          <p:nvPr/>
        </p:nvSpPr>
        <p:spPr>
          <a:xfrm>
            <a:off x="1524000" y="1"/>
            <a:ext cx="9144000" cy="523875"/>
          </a:xfrm>
          <a:prstGeom prst="rect">
            <a:avLst/>
          </a:prstGeom>
          <a:solidFill>
            <a:schemeClr val="bg1">
              <a:lumMod val="75000"/>
            </a:schemeClr>
          </a:solidFill>
        </p:spPr>
        <p:txBody>
          <a:bodyPr>
            <a:spAutoFit/>
          </a:bodyPr>
          <a:lstStyle/>
          <a:p>
            <a:pPr>
              <a:defRPr/>
            </a:pPr>
            <a:r>
              <a:rPr lang="cs-CZ" sz="2800" dirty="0">
                <a:solidFill>
                  <a:schemeClr val="bg1"/>
                </a:solidFill>
              </a:rPr>
              <a:t>EOSINOPHILIC GRANULOCYTE</a:t>
            </a:r>
          </a:p>
        </p:txBody>
      </p:sp>
    </p:spTree>
    <p:extLst>
      <p:ext uri="{BB962C8B-B14F-4D97-AF65-F5344CB8AC3E}">
        <p14:creationId xmlns:p14="http://schemas.microsoft.com/office/powerpoint/2010/main" val="3144504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93663" y="-823913"/>
            <a:ext cx="12677776" cy="9898063"/>
          </a:xfrm>
          <a:prstGeom prst="rect">
            <a:avLst/>
          </a:prstGeom>
          <a:ln>
            <a:solidFill>
              <a:schemeClr val="accent2">
                <a:lumMod val="60000"/>
                <a:lumOff val="40000"/>
              </a:schemeClr>
            </a:solidFill>
          </a:ln>
        </p:spPr>
      </p:pic>
      <p:sp>
        <p:nvSpPr>
          <p:cNvPr id="39938" name="TextovéPole 2"/>
          <p:cNvSpPr txBox="1">
            <a:spLocks noChangeArrowheads="1"/>
          </p:cNvSpPr>
          <p:nvPr/>
        </p:nvSpPr>
        <p:spPr bwMode="auto">
          <a:xfrm>
            <a:off x="3473451" y="195263"/>
            <a:ext cx="4188775" cy="523220"/>
          </a:xfrm>
          <a:prstGeom prst="rect">
            <a:avLst/>
          </a:prstGeom>
          <a:solidFill>
            <a:schemeClr val="bg1"/>
          </a:solidFill>
          <a:ln w="9525">
            <a:noFill/>
            <a:miter lim="800000"/>
            <a:headEnd/>
            <a:tailEnd/>
          </a:ln>
        </p:spPr>
        <p:txBody>
          <a:bodyPr wrap="none">
            <a:spAutoFit/>
          </a:bodyPr>
          <a:lstStyle/>
          <a:p>
            <a:r>
              <a:rPr lang="cs-CZ" sz="2800">
                <a:cs typeface="Arial" charset="0"/>
              </a:rPr>
              <a:t>BASOPHILIC GRANULOCYTE</a:t>
            </a:r>
          </a:p>
        </p:txBody>
      </p:sp>
    </p:spTree>
    <p:extLst>
      <p:ext uri="{BB962C8B-B14F-4D97-AF65-F5344CB8AC3E}">
        <p14:creationId xmlns:p14="http://schemas.microsoft.com/office/powerpoint/2010/main" val="2128460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D96AB47B-0E95-435F-99EF-E6BA4620EA8B}"/>
              </a:ext>
            </a:extLst>
          </p:cNvPr>
          <p:cNvSpPr>
            <a:spLocks noGrp="1" noChangeArrowheads="1"/>
          </p:cNvSpPr>
          <p:nvPr>
            <p:ph type="title"/>
          </p:nvPr>
        </p:nvSpPr>
        <p:spPr/>
        <p:txBody>
          <a:bodyPr/>
          <a:lstStyle/>
          <a:p>
            <a:r>
              <a:rPr lang="cs-CZ" altLang="cs-CZ"/>
              <a:t>LYMPHOCYTES </a:t>
            </a:r>
          </a:p>
        </p:txBody>
      </p:sp>
      <p:sp>
        <p:nvSpPr>
          <p:cNvPr id="103427" name="Rectangle 3">
            <a:extLst>
              <a:ext uri="{FF2B5EF4-FFF2-40B4-BE49-F238E27FC236}">
                <a16:creationId xmlns:a16="http://schemas.microsoft.com/office/drawing/2014/main" id="{F1E62284-38C2-483A-86CE-67084663C065}"/>
              </a:ext>
            </a:extLst>
          </p:cNvPr>
          <p:cNvSpPr>
            <a:spLocks noGrp="1" noChangeArrowheads="1"/>
          </p:cNvSpPr>
          <p:nvPr>
            <p:ph type="body" idx="1"/>
          </p:nvPr>
        </p:nvSpPr>
        <p:spPr>
          <a:xfrm>
            <a:off x="1981201" y="1600200"/>
            <a:ext cx="8507413" cy="4997450"/>
          </a:xfrm>
        </p:spPr>
        <p:txBody>
          <a:bodyPr/>
          <a:lstStyle/>
          <a:p>
            <a:r>
              <a:rPr lang="cs-CZ" altLang="cs-CZ"/>
              <a:t>Classification:</a:t>
            </a:r>
          </a:p>
          <a:p>
            <a:pPr>
              <a:buFont typeface="Wingdings" panose="05000000000000000000" pitchFamily="2" charset="2"/>
              <a:buNone/>
            </a:pPr>
            <a:r>
              <a:rPr lang="cs-CZ" altLang="cs-CZ"/>
              <a:t>   - according to origin – </a:t>
            </a:r>
            <a:r>
              <a:rPr lang="cs-CZ" altLang="cs-CZ">
                <a:solidFill>
                  <a:schemeClr val="hlink"/>
                </a:solidFill>
              </a:rPr>
              <a:t>T-Ly</a:t>
            </a:r>
            <a:r>
              <a:rPr lang="cs-CZ" altLang="cs-CZ"/>
              <a:t> (</a:t>
            </a:r>
            <a:r>
              <a:rPr lang="cs-CZ" altLang="cs-CZ" sz="2200" i="1"/>
              <a:t>thymus</a:t>
            </a:r>
            <a:r>
              <a:rPr lang="cs-CZ" altLang="cs-CZ"/>
              <a:t>), </a:t>
            </a:r>
            <a:r>
              <a:rPr lang="cs-CZ" altLang="cs-CZ">
                <a:solidFill>
                  <a:schemeClr val="hlink"/>
                </a:solidFill>
              </a:rPr>
              <a:t>B-Ly</a:t>
            </a:r>
            <a:r>
              <a:rPr lang="cs-CZ" altLang="cs-CZ"/>
              <a:t>  </a:t>
            </a:r>
          </a:p>
          <a:p>
            <a:pPr>
              <a:buFont typeface="Wingdings" panose="05000000000000000000" pitchFamily="2" charset="2"/>
              <a:buNone/>
            </a:pPr>
            <a:r>
              <a:rPr lang="cs-CZ" altLang="cs-CZ"/>
              <a:t>     (</a:t>
            </a:r>
            <a:r>
              <a:rPr lang="cs-CZ" altLang="cs-CZ" sz="2200"/>
              <a:t>bone marrow </a:t>
            </a:r>
            <a:r>
              <a:rPr lang="cs-CZ" altLang="cs-CZ" sz="2200">
                <a:sym typeface="Symbol" panose="05050102010706020507" pitchFamily="18" charset="2"/>
              </a:rPr>
              <a:t> bursa of Fabricius in birds</a:t>
            </a:r>
            <a:r>
              <a:rPr lang="cs-CZ" altLang="cs-CZ"/>
              <a:t>)</a:t>
            </a:r>
            <a:endParaRPr lang="cs-CZ" altLang="cs-CZ" sz="2000">
              <a:sym typeface="Symbol" panose="05050102010706020507" pitchFamily="18" charset="2"/>
            </a:endParaRPr>
          </a:p>
          <a:p>
            <a:pPr>
              <a:buFont typeface="Wingdings" panose="05000000000000000000" pitchFamily="2" charset="2"/>
              <a:buNone/>
            </a:pPr>
            <a:r>
              <a:rPr lang="cs-CZ" altLang="cs-CZ"/>
              <a:t>   - according to the size – </a:t>
            </a:r>
            <a:r>
              <a:rPr lang="cs-CZ" altLang="cs-CZ">
                <a:solidFill>
                  <a:schemeClr val="tx2"/>
                </a:solidFill>
              </a:rPr>
              <a:t>small</a:t>
            </a:r>
            <a:r>
              <a:rPr lang="cs-CZ" altLang="cs-CZ"/>
              <a:t> </a:t>
            </a:r>
            <a:r>
              <a:rPr lang="cs-CZ" altLang="cs-CZ">
                <a:solidFill>
                  <a:schemeClr val="tx2"/>
                </a:solidFill>
              </a:rPr>
              <a:t>(</a:t>
            </a:r>
            <a:r>
              <a:rPr lang="cs-CZ" altLang="cs-CZ" b="1">
                <a:solidFill>
                  <a:schemeClr val="tx2"/>
                </a:solidFill>
                <a:sym typeface="Symbol" panose="05050102010706020507" pitchFamily="18" charset="2"/>
              </a:rPr>
              <a:t> </a:t>
            </a:r>
            <a:r>
              <a:rPr lang="cs-CZ" altLang="cs-CZ">
                <a:solidFill>
                  <a:schemeClr val="tx2"/>
                </a:solidFill>
              </a:rPr>
              <a:t>8 </a:t>
            </a:r>
            <a:r>
              <a:rPr lang="cs-CZ" altLang="cs-CZ">
                <a:solidFill>
                  <a:schemeClr val="tx2"/>
                </a:solidFill>
                <a:sym typeface="Symbol" panose="05050102010706020507" pitchFamily="18" charset="2"/>
              </a:rPr>
              <a:t>m),</a:t>
            </a:r>
            <a:r>
              <a:rPr lang="cs-CZ" altLang="cs-CZ">
                <a:sym typeface="Symbol" panose="05050102010706020507" pitchFamily="18" charset="2"/>
              </a:rPr>
              <a:t>  </a:t>
            </a:r>
          </a:p>
          <a:p>
            <a:pPr>
              <a:buFont typeface="Wingdings" panose="05000000000000000000" pitchFamily="2" charset="2"/>
              <a:buNone/>
            </a:pPr>
            <a:r>
              <a:rPr lang="cs-CZ" altLang="cs-CZ">
                <a:sym typeface="Symbol" panose="05050102010706020507" pitchFamily="18" charset="2"/>
              </a:rPr>
              <a:t>     </a:t>
            </a:r>
            <a:r>
              <a:rPr lang="cs-CZ" altLang="cs-CZ">
                <a:solidFill>
                  <a:schemeClr val="tx2"/>
                </a:solidFill>
                <a:sym typeface="Symbol" panose="05050102010706020507" pitchFamily="18" charset="2"/>
              </a:rPr>
              <a:t>medium</a:t>
            </a:r>
            <a:r>
              <a:rPr lang="cs-CZ" altLang="cs-CZ">
                <a:sym typeface="Symbol" panose="05050102010706020507" pitchFamily="18" charset="2"/>
              </a:rPr>
              <a:t> </a:t>
            </a:r>
            <a:r>
              <a:rPr lang="cs-CZ" altLang="cs-CZ">
                <a:solidFill>
                  <a:schemeClr val="tx2"/>
                </a:solidFill>
              </a:rPr>
              <a:t>(</a:t>
            </a:r>
            <a:r>
              <a:rPr lang="cs-CZ" altLang="cs-CZ" b="1">
                <a:solidFill>
                  <a:schemeClr val="tx2"/>
                </a:solidFill>
                <a:sym typeface="Symbol" panose="05050102010706020507" pitchFamily="18" charset="2"/>
              </a:rPr>
              <a:t> </a:t>
            </a:r>
            <a:r>
              <a:rPr lang="cs-CZ" altLang="cs-CZ">
                <a:solidFill>
                  <a:schemeClr val="tx2"/>
                </a:solidFill>
                <a:sym typeface="Symbol" panose="05050102010706020507" pitchFamily="18" charset="2"/>
              </a:rPr>
              <a:t>10</a:t>
            </a:r>
            <a:r>
              <a:rPr lang="cs-CZ" altLang="cs-CZ" b="1">
                <a:solidFill>
                  <a:schemeClr val="tx2"/>
                </a:solidFill>
                <a:sym typeface="Symbol" panose="05050102010706020507" pitchFamily="18" charset="2"/>
              </a:rPr>
              <a:t>-</a:t>
            </a:r>
            <a:r>
              <a:rPr lang="cs-CZ" altLang="cs-CZ">
                <a:solidFill>
                  <a:schemeClr val="tx2"/>
                </a:solidFill>
                <a:sym typeface="Symbol" panose="05050102010706020507" pitchFamily="18" charset="2"/>
              </a:rPr>
              <a:t>12</a:t>
            </a:r>
            <a:r>
              <a:rPr lang="cs-CZ" altLang="cs-CZ">
                <a:solidFill>
                  <a:schemeClr val="tx2"/>
                </a:solidFill>
              </a:rPr>
              <a:t> </a:t>
            </a:r>
            <a:r>
              <a:rPr lang="cs-CZ" altLang="cs-CZ">
                <a:solidFill>
                  <a:schemeClr val="tx2"/>
                </a:solidFill>
                <a:sym typeface="Symbol" panose="05050102010706020507" pitchFamily="18" charset="2"/>
              </a:rPr>
              <a:t>m), large </a:t>
            </a:r>
            <a:r>
              <a:rPr lang="cs-CZ" altLang="cs-CZ">
                <a:solidFill>
                  <a:schemeClr val="tx2"/>
                </a:solidFill>
              </a:rPr>
              <a:t>(</a:t>
            </a:r>
            <a:r>
              <a:rPr lang="cs-CZ" altLang="cs-CZ" b="1">
                <a:solidFill>
                  <a:schemeClr val="tx2"/>
                </a:solidFill>
                <a:sym typeface="Symbol" panose="05050102010706020507" pitchFamily="18" charset="2"/>
              </a:rPr>
              <a:t></a:t>
            </a:r>
            <a:r>
              <a:rPr lang="cs-CZ" altLang="cs-CZ">
                <a:solidFill>
                  <a:schemeClr val="tx2"/>
                </a:solidFill>
              </a:rPr>
              <a:t> 16-18 </a:t>
            </a:r>
            <a:r>
              <a:rPr lang="cs-CZ" altLang="cs-CZ">
                <a:solidFill>
                  <a:schemeClr val="tx2"/>
                </a:solidFill>
                <a:sym typeface="Symbol" panose="05050102010706020507" pitchFamily="18" charset="2"/>
              </a:rPr>
              <a:t>m),</a:t>
            </a:r>
          </a:p>
          <a:p>
            <a:pPr>
              <a:buFont typeface="Wingdings" panose="05000000000000000000" pitchFamily="2" charset="2"/>
              <a:buNone/>
            </a:pPr>
            <a:r>
              <a:rPr lang="cs-CZ" altLang="cs-CZ"/>
              <a:t>   - according to the function – </a:t>
            </a:r>
            <a:r>
              <a:rPr lang="cs-CZ" altLang="cs-CZ" sz="2400">
                <a:solidFill>
                  <a:schemeClr val="tx2"/>
                </a:solidFill>
              </a:rPr>
              <a:t>natural killer cells, </a:t>
            </a:r>
          </a:p>
          <a:p>
            <a:pPr>
              <a:buFont typeface="Wingdings" panose="05000000000000000000" pitchFamily="2" charset="2"/>
              <a:buNone/>
            </a:pPr>
            <a:r>
              <a:rPr lang="cs-CZ" altLang="cs-CZ" sz="2400">
                <a:solidFill>
                  <a:schemeClr val="tx2"/>
                </a:solidFill>
              </a:rPr>
              <a:t>      helper cells, memmory cells, supressor cells</a:t>
            </a:r>
            <a:r>
              <a:rPr lang="cs-CZ" altLang="cs-CZ" sz="2400"/>
              <a:t>, </a:t>
            </a:r>
          </a:p>
          <a:p>
            <a:pPr>
              <a:buFont typeface="Wingdings" panose="05000000000000000000" pitchFamily="2" charset="2"/>
              <a:buNone/>
            </a:pPr>
            <a:r>
              <a:rPr lang="cs-CZ" altLang="cs-CZ" sz="2400"/>
              <a:t>   </a:t>
            </a:r>
            <a:r>
              <a:rPr lang="cs-CZ" altLang="cs-CZ"/>
              <a:t>-</a:t>
            </a:r>
            <a:r>
              <a:rPr lang="cs-CZ" altLang="cs-CZ" sz="2400"/>
              <a:t> </a:t>
            </a:r>
            <a:r>
              <a:rPr lang="cs-CZ" altLang="cs-CZ"/>
              <a:t>according to life-span</a:t>
            </a:r>
          </a:p>
        </p:txBody>
      </p:sp>
    </p:spTree>
    <p:extLst>
      <p:ext uri="{BB962C8B-B14F-4D97-AF65-F5344CB8AC3E}">
        <p14:creationId xmlns:p14="http://schemas.microsoft.com/office/powerpoint/2010/main" val="4174235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D2F8C87B-D435-440C-9A64-57C14ECF19B1}"/>
              </a:ext>
            </a:extLst>
          </p:cNvPr>
          <p:cNvSpPr>
            <a:spLocks noGrp="1" noChangeArrowheads="1"/>
          </p:cNvSpPr>
          <p:nvPr>
            <p:ph type="title"/>
          </p:nvPr>
        </p:nvSpPr>
        <p:spPr/>
        <p:txBody>
          <a:bodyPr/>
          <a:lstStyle/>
          <a:p>
            <a:r>
              <a:rPr lang="cs-CZ" altLang="cs-CZ"/>
              <a:t>Lymphocytes - structure</a:t>
            </a:r>
          </a:p>
        </p:txBody>
      </p:sp>
      <p:sp>
        <p:nvSpPr>
          <p:cNvPr id="146435" name="Rectangle 3">
            <a:extLst>
              <a:ext uri="{FF2B5EF4-FFF2-40B4-BE49-F238E27FC236}">
                <a16:creationId xmlns:a16="http://schemas.microsoft.com/office/drawing/2014/main" id="{06D98B4F-E2E1-4954-A6DE-ED0821CA6D3C}"/>
              </a:ext>
            </a:extLst>
          </p:cNvPr>
          <p:cNvSpPr>
            <a:spLocks noGrp="1" noChangeArrowheads="1"/>
          </p:cNvSpPr>
          <p:nvPr>
            <p:ph type="body" idx="1"/>
          </p:nvPr>
        </p:nvSpPr>
        <p:spPr>
          <a:xfrm>
            <a:off x="1981200" y="1600201"/>
            <a:ext cx="8578850" cy="5141913"/>
          </a:xfrm>
        </p:spPr>
        <p:txBody>
          <a:bodyPr/>
          <a:lstStyle/>
          <a:p>
            <a:pPr>
              <a:lnSpc>
                <a:spcPct val="90000"/>
              </a:lnSpc>
            </a:pPr>
            <a:r>
              <a:rPr lang="cs-CZ" altLang="cs-CZ"/>
              <a:t>20 % </a:t>
            </a:r>
            <a:r>
              <a:rPr lang="cs-CZ" altLang="cs-CZ" sz="3000"/>
              <a:t>of all white blood cells (DWCC)</a:t>
            </a:r>
          </a:p>
          <a:p>
            <a:pPr>
              <a:lnSpc>
                <a:spcPct val="90000"/>
              </a:lnSpc>
              <a:buFont typeface="Wingdings" panose="05000000000000000000" pitchFamily="2" charset="2"/>
              <a:buNone/>
            </a:pPr>
            <a:endParaRPr lang="cs-CZ" altLang="cs-CZ" sz="3000"/>
          </a:p>
          <a:p>
            <a:pPr>
              <a:lnSpc>
                <a:spcPct val="90000"/>
              </a:lnSpc>
            </a:pPr>
            <a:endParaRPr lang="cs-CZ" altLang="cs-CZ"/>
          </a:p>
          <a:p>
            <a:pPr>
              <a:lnSpc>
                <a:spcPct val="90000"/>
              </a:lnSpc>
            </a:pPr>
            <a:endParaRPr lang="cs-CZ" altLang="cs-CZ"/>
          </a:p>
          <a:p>
            <a:pPr>
              <a:lnSpc>
                <a:spcPct val="90000"/>
              </a:lnSpc>
            </a:pPr>
            <a:r>
              <a:rPr lang="cs-CZ" altLang="cs-CZ"/>
              <a:t>small, medium-sized, large Ly</a:t>
            </a:r>
          </a:p>
          <a:p>
            <a:pPr>
              <a:lnSpc>
                <a:spcPct val="90000"/>
              </a:lnSpc>
            </a:pPr>
            <a:r>
              <a:rPr lang="cs-CZ" altLang="cs-CZ">
                <a:sym typeface="Symbol" panose="05050102010706020507" pitchFamily="18" charset="2"/>
              </a:rPr>
              <a:t>cytoplasm – dark blue, contains non-specific azurophilic granules with lysosomal enzymes (hydrolases) and numerous ribosomes</a:t>
            </a:r>
          </a:p>
          <a:p>
            <a:pPr>
              <a:lnSpc>
                <a:spcPct val="90000"/>
              </a:lnSpc>
            </a:pPr>
            <a:r>
              <a:rPr lang="cs-CZ" altLang="cs-CZ">
                <a:sym typeface="Symbol" panose="05050102010706020507" pitchFamily="18" charset="2"/>
              </a:rPr>
              <a:t>nucleus – round, hyperchromatic – coarse grains of heterochromatin (</a:t>
            </a:r>
            <a:r>
              <a:rPr lang="cs-CZ" altLang="cs-CZ" sz="2400" i="1">
                <a:sym typeface="Symbol" panose="05050102010706020507" pitchFamily="18" charset="2"/>
              </a:rPr>
              <a:t>dark violet colour</a:t>
            </a:r>
            <a:r>
              <a:rPr lang="cs-CZ" altLang="cs-CZ">
                <a:sym typeface="Symbol" panose="05050102010706020507" pitchFamily="18" charset="2"/>
              </a:rPr>
              <a:t>) </a:t>
            </a:r>
          </a:p>
          <a:p>
            <a:pPr>
              <a:lnSpc>
                <a:spcPct val="90000"/>
              </a:lnSpc>
              <a:buFont typeface="Wingdings" panose="05000000000000000000" pitchFamily="2" charset="2"/>
              <a:buNone/>
            </a:pPr>
            <a:endParaRPr lang="cs-CZ" altLang="cs-CZ"/>
          </a:p>
        </p:txBody>
      </p:sp>
      <p:sp>
        <p:nvSpPr>
          <p:cNvPr id="146436" name="Oval 4">
            <a:extLst>
              <a:ext uri="{FF2B5EF4-FFF2-40B4-BE49-F238E27FC236}">
                <a16:creationId xmlns:a16="http://schemas.microsoft.com/office/drawing/2014/main" id="{EBEF2076-266C-485C-8691-7233DDC42C5D}"/>
              </a:ext>
            </a:extLst>
          </p:cNvPr>
          <p:cNvSpPr>
            <a:spLocks noChangeArrowheads="1"/>
          </p:cNvSpPr>
          <p:nvPr/>
        </p:nvSpPr>
        <p:spPr bwMode="auto">
          <a:xfrm>
            <a:off x="2279650" y="2349501"/>
            <a:ext cx="865188" cy="792163"/>
          </a:xfrm>
          <a:prstGeom prst="ellipse">
            <a:avLst/>
          </a:prstGeom>
          <a:solidFill>
            <a:srgbClr val="0099CC"/>
          </a:solidFill>
          <a:ln w="9525">
            <a:solidFill>
              <a:srgbClr val="66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37" name="Oval 5">
            <a:extLst>
              <a:ext uri="{FF2B5EF4-FFF2-40B4-BE49-F238E27FC236}">
                <a16:creationId xmlns:a16="http://schemas.microsoft.com/office/drawing/2014/main" id="{00CDF9E1-500F-4155-9817-ADE5243DA1CC}"/>
              </a:ext>
            </a:extLst>
          </p:cNvPr>
          <p:cNvSpPr>
            <a:spLocks noChangeArrowheads="1"/>
          </p:cNvSpPr>
          <p:nvPr/>
        </p:nvSpPr>
        <p:spPr bwMode="auto">
          <a:xfrm>
            <a:off x="4367214" y="2420938"/>
            <a:ext cx="1368425" cy="1223962"/>
          </a:xfrm>
          <a:prstGeom prst="ellipse">
            <a:avLst/>
          </a:prstGeom>
          <a:solidFill>
            <a:srgbClr val="0099CC"/>
          </a:solidFill>
          <a:ln w="9525">
            <a:solidFill>
              <a:srgbClr val="66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38" name="Oval 6">
            <a:extLst>
              <a:ext uri="{FF2B5EF4-FFF2-40B4-BE49-F238E27FC236}">
                <a16:creationId xmlns:a16="http://schemas.microsoft.com/office/drawing/2014/main" id="{8FA37CAE-C547-4D82-9906-CC4900AFDB49}"/>
              </a:ext>
            </a:extLst>
          </p:cNvPr>
          <p:cNvSpPr>
            <a:spLocks noChangeArrowheads="1"/>
          </p:cNvSpPr>
          <p:nvPr/>
        </p:nvSpPr>
        <p:spPr bwMode="auto">
          <a:xfrm>
            <a:off x="7896225" y="1989139"/>
            <a:ext cx="2266950" cy="2016125"/>
          </a:xfrm>
          <a:prstGeom prst="ellipse">
            <a:avLst/>
          </a:prstGeom>
          <a:solidFill>
            <a:srgbClr val="0099CC"/>
          </a:solidFill>
          <a:ln w="9525">
            <a:solidFill>
              <a:srgbClr val="66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39" name="Freeform 7" descr="Fialová motanina">
            <a:extLst>
              <a:ext uri="{FF2B5EF4-FFF2-40B4-BE49-F238E27FC236}">
                <a16:creationId xmlns:a16="http://schemas.microsoft.com/office/drawing/2014/main" id="{5DF0A577-7F52-45F6-A72E-9DA8C835A674}"/>
              </a:ext>
            </a:extLst>
          </p:cNvPr>
          <p:cNvSpPr>
            <a:spLocks/>
          </p:cNvSpPr>
          <p:nvPr/>
        </p:nvSpPr>
        <p:spPr bwMode="auto">
          <a:xfrm>
            <a:off x="2303464" y="2397125"/>
            <a:ext cx="776287" cy="679450"/>
          </a:xfrm>
          <a:custGeom>
            <a:avLst/>
            <a:gdLst>
              <a:gd name="T0" fmla="*/ 85 w 489"/>
              <a:gd name="T1" fmla="*/ 52 h 428"/>
              <a:gd name="T2" fmla="*/ 8 w 489"/>
              <a:gd name="T3" fmla="*/ 154 h 428"/>
              <a:gd name="T4" fmla="*/ 21 w 489"/>
              <a:gd name="T5" fmla="*/ 320 h 428"/>
              <a:gd name="T6" fmla="*/ 175 w 489"/>
              <a:gd name="T7" fmla="*/ 397 h 428"/>
              <a:gd name="T8" fmla="*/ 251 w 489"/>
              <a:gd name="T9" fmla="*/ 423 h 428"/>
              <a:gd name="T10" fmla="*/ 482 w 489"/>
              <a:gd name="T11" fmla="*/ 346 h 428"/>
              <a:gd name="T12" fmla="*/ 469 w 489"/>
              <a:gd name="T13" fmla="*/ 167 h 428"/>
              <a:gd name="T14" fmla="*/ 264 w 489"/>
              <a:gd name="T15" fmla="*/ 26 h 428"/>
              <a:gd name="T16" fmla="*/ 85 w 489"/>
              <a:gd name="T17" fmla="*/ 52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9" h="428">
                <a:moveTo>
                  <a:pt x="85" y="52"/>
                </a:moveTo>
                <a:cubicBezTo>
                  <a:pt x="40" y="81"/>
                  <a:pt x="25" y="104"/>
                  <a:pt x="8" y="154"/>
                </a:cubicBezTo>
                <a:cubicBezTo>
                  <a:pt x="12" y="209"/>
                  <a:pt x="0" y="269"/>
                  <a:pt x="21" y="320"/>
                </a:cubicBezTo>
                <a:cubicBezTo>
                  <a:pt x="38" y="360"/>
                  <a:pt x="141" y="386"/>
                  <a:pt x="175" y="397"/>
                </a:cubicBezTo>
                <a:cubicBezTo>
                  <a:pt x="200" y="405"/>
                  <a:pt x="251" y="423"/>
                  <a:pt x="251" y="423"/>
                </a:cubicBezTo>
                <a:cubicBezTo>
                  <a:pt x="460" y="405"/>
                  <a:pt x="359" y="428"/>
                  <a:pt x="482" y="346"/>
                </a:cubicBezTo>
                <a:cubicBezTo>
                  <a:pt x="478" y="286"/>
                  <a:pt x="489" y="223"/>
                  <a:pt x="469" y="167"/>
                </a:cubicBezTo>
                <a:cubicBezTo>
                  <a:pt x="445" y="98"/>
                  <a:pt x="329" y="43"/>
                  <a:pt x="264" y="26"/>
                </a:cubicBezTo>
                <a:cubicBezTo>
                  <a:pt x="92" y="39"/>
                  <a:pt x="137" y="0"/>
                  <a:pt x="85" y="52"/>
                </a:cubicBezTo>
                <a:close/>
              </a:path>
            </a:pathLst>
          </a:custGeom>
          <a:blipFill dpi="0" rotWithShape="0">
            <a:blip r:embed="rId2"/>
            <a:srcRect/>
            <a:tile tx="0" ty="0" sx="100000" sy="100000" flip="none" algn="tl"/>
          </a:blip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6440" name="Freeform 8" descr="Fialová motanina">
            <a:extLst>
              <a:ext uri="{FF2B5EF4-FFF2-40B4-BE49-F238E27FC236}">
                <a16:creationId xmlns:a16="http://schemas.microsoft.com/office/drawing/2014/main" id="{44046C0B-BC73-41B2-88C3-CD8E63B2B7DD}"/>
              </a:ext>
            </a:extLst>
          </p:cNvPr>
          <p:cNvSpPr>
            <a:spLocks/>
          </p:cNvSpPr>
          <p:nvPr/>
        </p:nvSpPr>
        <p:spPr bwMode="auto">
          <a:xfrm>
            <a:off x="4694238" y="2600325"/>
            <a:ext cx="774700" cy="744538"/>
          </a:xfrm>
          <a:custGeom>
            <a:avLst/>
            <a:gdLst>
              <a:gd name="T0" fmla="*/ 243 w 488"/>
              <a:gd name="T1" fmla="*/ 52 h 469"/>
              <a:gd name="T2" fmla="*/ 64 w 488"/>
              <a:gd name="T3" fmla="*/ 141 h 469"/>
              <a:gd name="T4" fmla="*/ 38 w 488"/>
              <a:gd name="T5" fmla="*/ 218 h 469"/>
              <a:gd name="T6" fmla="*/ 192 w 488"/>
              <a:gd name="T7" fmla="*/ 461 h 469"/>
              <a:gd name="T8" fmla="*/ 397 w 488"/>
              <a:gd name="T9" fmla="*/ 448 h 469"/>
              <a:gd name="T10" fmla="*/ 473 w 488"/>
              <a:gd name="T11" fmla="*/ 372 h 469"/>
              <a:gd name="T12" fmla="*/ 486 w 488"/>
              <a:gd name="T13" fmla="*/ 333 h 469"/>
              <a:gd name="T14" fmla="*/ 473 w 488"/>
              <a:gd name="T15" fmla="*/ 141 h 469"/>
              <a:gd name="T16" fmla="*/ 345 w 488"/>
              <a:gd name="T17" fmla="*/ 0 h 469"/>
              <a:gd name="T18" fmla="*/ 281 w 488"/>
              <a:gd name="T19" fmla="*/ 13 h 469"/>
              <a:gd name="T20" fmla="*/ 243 w 488"/>
              <a:gd name="T21" fmla="*/ 52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8" h="469">
                <a:moveTo>
                  <a:pt x="243" y="52"/>
                </a:moveTo>
                <a:cubicBezTo>
                  <a:pt x="162" y="67"/>
                  <a:pt x="122" y="83"/>
                  <a:pt x="64" y="141"/>
                </a:cubicBezTo>
                <a:cubicBezTo>
                  <a:pt x="55" y="167"/>
                  <a:pt x="47" y="192"/>
                  <a:pt x="38" y="218"/>
                </a:cubicBezTo>
                <a:cubicBezTo>
                  <a:pt x="0" y="330"/>
                  <a:pt x="115" y="412"/>
                  <a:pt x="192" y="461"/>
                </a:cubicBezTo>
                <a:cubicBezTo>
                  <a:pt x="260" y="457"/>
                  <a:pt x="332" y="469"/>
                  <a:pt x="397" y="448"/>
                </a:cubicBezTo>
                <a:cubicBezTo>
                  <a:pt x="431" y="437"/>
                  <a:pt x="473" y="372"/>
                  <a:pt x="473" y="372"/>
                </a:cubicBezTo>
                <a:cubicBezTo>
                  <a:pt x="477" y="359"/>
                  <a:pt x="486" y="347"/>
                  <a:pt x="486" y="333"/>
                </a:cubicBezTo>
                <a:cubicBezTo>
                  <a:pt x="486" y="269"/>
                  <a:pt x="488" y="203"/>
                  <a:pt x="473" y="141"/>
                </a:cubicBezTo>
                <a:cubicBezTo>
                  <a:pt x="457" y="75"/>
                  <a:pt x="388" y="43"/>
                  <a:pt x="345" y="0"/>
                </a:cubicBezTo>
                <a:cubicBezTo>
                  <a:pt x="324" y="4"/>
                  <a:pt x="302" y="7"/>
                  <a:pt x="281" y="13"/>
                </a:cubicBezTo>
                <a:cubicBezTo>
                  <a:pt x="183" y="40"/>
                  <a:pt x="184" y="32"/>
                  <a:pt x="243" y="52"/>
                </a:cubicBezTo>
                <a:close/>
              </a:path>
            </a:pathLst>
          </a:custGeom>
          <a:blipFill dpi="0" rotWithShape="0">
            <a:blip r:embed="rId2"/>
            <a:srcRect/>
            <a:tile tx="0" ty="0" sx="100000" sy="100000" flip="none" algn="tl"/>
          </a:blip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6441" name="Freeform 9" descr="Fialová motanina">
            <a:extLst>
              <a:ext uri="{FF2B5EF4-FFF2-40B4-BE49-F238E27FC236}">
                <a16:creationId xmlns:a16="http://schemas.microsoft.com/office/drawing/2014/main" id="{2D6F13B7-2ACD-4D93-9F92-0BF0ECA92598}"/>
              </a:ext>
            </a:extLst>
          </p:cNvPr>
          <p:cNvSpPr>
            <a:spLocks/>
          </p:cNvSpPr>
          <p:nvPr/>
        </p:nvSpPr>
        <p:spPr bwMode="auto">
          <a:xfrm>
            <a:off x="8401050" y="2276476"/>
            <a:ext cx="1055688" cy="1152525"/>
          </a:xfrm>
          <a:custGeom>
            <a:avLst/>
            <a:gdLst>
              <a:gd name="T0" fmla="*/ 306 w 665"/>
              <a:gd name="T1" fmla="*/ 9 h 726"/>
              <a:gd name="T2" fmla="*/ 242 w 665"/>
              <a:gd name="T3" fmla="*/ 22 h 726"/>
              <a:gd name="T4" fmla="*/ 140 w 665"/>
              <a:gd name="T5" fmla="*/ 111 h 726"/>
              <a:gd name="T6" fmla="*/ 50 w 665"/>
              <a:gd name="T7" fmla="*/ 227 h 726"/>
              <a:gd name="T8" fmla="*/ 63 w 665"/>
              <a:gd name="T9" fmla="*/ 572 h 726"/>
              <a:gd name="T10" fmla="*/ 178 w 665"/>
              <a:gd name="T11" fmla="*/ 675 h 726"/>
              <a:gd name="T12" fmla="*/ 255 w 665"/>
              <a:gd name="T13" fmla="*/ 726 h 726"/>
              <a:gd name="T14" fmla="*/ 396 w 665"/>
              <a:gd name="T15" fmla="*/ 687 h 726"/>
              <a:gd name="T16" fmla="*/ 434 w 665"/>
              <a:gd name="T17" fmla="*/ 662 h 726"/>
              <a:gd name="T18" fmla="*/ 473 w 665"/>
              <a:gd name="T19" fmla="*/ 649 h 726"/>
              <a:gd name="T20" fmla="*/ 575 w 665"/>
              <a:gd name="T21" fmla="*/ 559 h 726"/>
              <a:gd name="T22" fmla="*/ 665 w 665"/>
              <a:gd name="T23" fmla="*/ 406 h 726"/>
              <a:gd name="T24" fmla="*/ 652 w 665"/>
              <a:gd name="T25" fmla="*/ 175 h 726"/>
              <a:gd name="T26" fmla="*/ 588 w 665"/>
              <a:gd name="T27" fmla="*/ 111 h 726"/>
              <a:gd name="T28" fmla="*/ 549 w 665"/>
              <a:gd name="T29" fmla="*/ 73 h 726"/>
              <a:gd name="T30" fmla="*/ 306 w 665"/>
              <a:gd name="T31" fmla="*/ 9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5" h="726">
                <a:moveTo>
                  <a:pt x="306" y="9"/>
                </a:moveTo>
                <a:cubicBezTo>
                  <a:pt x="285" y="13"/>
                  <a:pt x="262" y="14"/>
                  <a:pt x="242" y="22"/>
                </a:cubicBezTo>
                <a:cubicBezTo>
                  <a:pt x="198" y="38"/>
                  <a:pt x="184" y="82"/>
                  <a:pt x="140" y="111"/>
                </a:cubicBezTo>
                <a:cubicBezTo>
                  <a:pt x="79" y="203"/>
                  <a:pt x="111" y="166"/>
                  <a:pt x="50" y="227"/>
                </a:cubicBezTo>
                <a:cubicBezTo>
                  <a:pt x="14" y="333"/>
                  <a:pt x="0" y="478"/>
                  <a:pt x="63" y="572"/>
                </a:cubicBezTo>
                <a:cubicBezTo>
                  <a:pt x="86" y="607"/>
                  <a:pt x="145" y="649"/>
                  <a:pt x="178" y="675"/>
                </a:cubicBezTo>
                <a:cubicBezTo>
                  <a:pt x="202" y="694"/>
                  <a:pt x="255" y="726"/>
                  <a:pt x="255" y="726"/>
                </a:cubicBezTo>
                <a:cubicBezTo>
                  <a:pt x="346" y="708"/>
                  <a:pt x="298" y="720"/>
                  <a:pt x="396" y="687"/>
                </a:cubicBezTo>
                <a:cubicBezTo>
                  <a:pt x="410" y="682"/>
                  <a:pt x="420" y="669"/>
                  <a:pt x="434" y="662"/>
                </a:cubicBezTo>
                <a:cubicBezTo>
                  <a:pt x="446" y="656"/>
                  <a:pt x="460" y="653"/>
                  <a:pt x="473" y="649"/>
                </a:cubicBezTo>
                <a:cubicBezTo>
                  <a:pt x="514" y="608"/>
                  <a:pt x="521" y="578"/>
                  <a:pt x="575" y="559"/>
                </a:cubicBezTo>
                <a:cubicBezTo>
                  <a:pt x="610" y="506"/>
                  <a:pt x="630" y="456"/>
                  <a:pt x="665" y="406"/>
                </a:cubicBezTo>
                <a:cubicBezTo>
                  <a:pt x="661" y="329"/>
                  <a:pt x="663" y="251"/>
                  <a:pt x="652" y="175"/>
                </a:cubicBezTo>
                <a:cubicBezTo>
                  <a:pt x="647" y="142"/>
                  <a:pt x="609" y="128"/>
                  <a:pt x="588" y="111"/>
                </a:cubicBezTo>
                <a:cubicBezTo>
                  <a:pt x="574" y="99"/>
                  <a:pt x="563" y="84"/>
                  <a:pt x="549" y="73"/>
                </a:cubicBezTo>
                <a:cubicBezTo>
                  <a:pt x="455" y="0"/>
                  <a:pt x="435" y="9"/>
                  <a:pt x="306" y="9"/>
                </a:cubicBezTo>
                <a:close/>
              </a:path>
            </a:pathLst>
          </a:custGeom>
          <a:blipFill dpi="0" rotWithShape="0">
            <a:blip r:embed="rId2"/>
            <a:srcRect/>
            <a:tile tx="0" ty="0" sx="100000" sy="100000" flip="none" algn="tl"/>
          </a:blip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6442" name="Oval 10">
            <a:extLst>
              <a:ext uri="{FF2B5EF4-FFF2-40B4-BE49-F238E27FC236}">
                <a16:creationId xmlns:a16="http://schemas.microsoft.com/office/drawing/2014/main" id="{885AF020-1D94-4CF0-BB88-C64821B8B044}"/>
              </a:ext>
            </a:extLst>
          </p:cNvPr>
          <p:cNvSpPr>
            <a:spLocks noChangeArrowheads="1"/>
          </p:cNvSpPr>
          <p:nvPr/>
        </p:nvSpPr>
        <p:spPr bwMode="auto">
          <a:xfrm>
            <a:off x="8256589" y="2997201"/>
            <a:ext cx="71437"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43" name="Oval 11">
            <a:extLst>
              <a:ext uri="{FF2B5EF4-FFF2-40B4-BE49-F238E27FC236}">
                <a16:creationId xmlns:a16="http://schemas.microsoft.com/office/drawing/2014/main" id="{04C3C3CE-E748-4909-B3FF-6E761795D4B7}"/>
              </a:ext>
            </a:extLst>
          </p:cNvPr>
          <p:cNvSpPr>
            <a:spLocks noChangeArrowheads="1"/>
          </p:cNvSpPr>
          <p:nvPr/>
        </p:nvSpPr>
        <p:spPr bwMode="auto">
          <a:xfrm>
            <a:off x="8183564" y="2708275"/>
            <a:ext cx="73025" cy="71438"/>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44" name="Oval 12">
            <a:extLst>
              <a:ext uri="{FF2B5EF4-FFF2-40B4-BE49-F238E27FC236}">
                <a16:creationId xmlns:a16="http://schemas.microsoft.com/office/drawing/2014/main" id="{6D20C628-7562-4479-8746-B6E098C0BC9D}"/>
              </a:ext>
            </a:extLst>
          </p:cNvPr>
          <p:cNvSpPr>
            <a:spLocks noChangeArrowheads="1"/>
          </p:cNvSpPr>
          <p:nvPr/>
        </p:nvSpPr>
        <p:spPr bwMode="auto">
          <a:xfrm>
            <a:off x="9551989" y="2420939"/>
            <a:ext cx="73025" cy="7143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45" name="Oval 13">
            <a:extLst>
              <a:ext uri="{FF2B5EF4-FFF2-40B4-BE49-F238E27FC236}">
                <a16:creationId xmlns:a16="http://schemas.microsoft.com/office/drawing/2014/main" id="{1DCC2573-E23D-4E55-90FB-0695526B58BF}"/>
              </a:ext>
            </a:extLst>
          </p:cNvPr>
          <p:cNvSpPr>
            <a:spLocks noChangeArrowheads="1"/>
          </p:cNvSpPr>
          <p:nvPr/>
        </p:nvSpPr>
        <p:spPr bwMode="auto">
          <a:xfrm>
            <a:off x="8975726" y="2133601"/>
            <a:ext cx="73025" cy="7302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46" name="Oval 14">
            <a:extLst>
              <a:ext uri="{FF2B5EF4-FFF2-40B4-BE49-F238E27FC236}">
                <a16:creationId xmlns:a16="http://schemas.microsoft.com/office/drawing/2014/main" id="{F1307806-6A14-4C93-A9F6-239CB8AB2A4F}"/>
              </a:ext>
            </a:extLst>
          </p:cNvPr>
          <p:cNvSpPr>
            <a:spLocks noChangeArrowheads="1"/>
          </p:cNvSpPr>
          <p:nvPr/>
        </p:nvSpPr>
        <p:spPr bwMode="auto">
          <a:xfrm>
            <a:off x="9551989" y="2781300"/>
            <a:ext cx="73025" cy="71438"/>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47" name="Oval 15">
            <a:extLst>
              <a:ext uri="{FF2B5EF4-FFF2-40B4-BE49-F238E27FC236}">
                <a16:creationId xmlns:a16="http://schemas.microsoft.com/office/drawing/2014/main" id="{EB1EC07F-535B-4A3E-A559-741B869BCA90}"/>
              </a:ext>
            </a:extLst>
          </p:cNvPr>
          <p:cNvSpPr>
            <a:spLocks noChangeArrowheads="1"/>
          </p:cNvSpPr>
          <p:nvPr/>
        </p:nvSpPr>
        <p:spPr bwMode="auto">
          <a:xfrm>
            <a:off x="8975726" y="3573464"/>
            <a:ext cx="73025" cy="71437"/>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48" name="Oval 16">
            <a:extLst>
              <a:ext uri="{FF2B5EF4-FFF2-40B4-BE49-F238E27FC236}">
                <a16:creationId xmlns:a16="http://schemas.microsoft.com/office/drawing/2014/main" id="{423F98DD-8A4B-4FEA-9574-6331DB954AFE}"/>
              </a:ext>
            </a:extLst>
          </p:cNvPr>
          <p:cNvSpPr>
            <a:spLocks noChangeArrowheads="1"/>
          </p:cNvSpPr>
          <p:nvPr/>
        </p:nvSpPr>
        <p:spPr bwMode="auto">
          <a:xfrm>
            <a:off x="9480550" y="3213100"/>
            <a:ext cx="71438" cy="71438"/>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49" name="Oval 17">
            <a:extLst>
              <a:ext uri="{FF2B5EF4-FFF2-40B4-BE49-F238E27FC236}">
                <a16:creationId xmlns:a16="http://schemas.microsoft.com/office/drawing/2014/main" id="{C82ABDCE-E12B-408C-A126-8D2B74F8B7B5}"/>
              </a:ext>
            </a:extLst>
          </p:cNvPr>
          <p:cNvSpPr>
            <a:spLocks noChangeArrowheads="1"/>
          </p:cNvSpPr>
          <p:nvPr/>
        </p:nvSpPr>
        <p:spPr bwMode="auto">
          <a:xfrm>
            <a:off x="4511675" y="2997200"/>
            <a:ext cx="71438" cy="71438"/>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50" name="Oval 18">
            <a:extLst>
              <a:ext uri="{FF2B5EF4-FFF2-40B4-BE49-F238E27FC236}">
                <a16:creationId xmlns:a16="http://schemas.microsoft.com/office/drawing/2014/main" id="{0D7B0E36-8F12-4C97-B1A9-11009879A92D}"/>
              </a:ext>
            </a:extLst>
          </p:cNvPr>
          <p:cNvSpPr>
            <a:spLocks noChangeArrowheads="1"/>
          </p:cNvSpPr>
          <p:nvPr/>
        </p:nvSpPr>
        <p:spPr bwMode="auto">
          <a:xfrm>
            <a:off x="4727575" y="3213100"/>
            <a:ext cx="71438" cy="71438"/>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51" name="Oval 19">
            <a:extLst>
              <a:ext uri="{FF2B5EF4-FFF2-40B4-BE49-F238E27FC236}">
                <a16:creationId xmlns:a16="http://schemas.microsoft.com/office/drawing/2014/main" id="{CDF5ED9B-4371-40A3-AC00-07919A0FBB65}"/>
              </a:ext>
            </a:extLst>
          </p:cNvPr>
          <p:cNvSpPr>
            <a:spLocks noChangeArrowheads="1"/>
          </p:cNvSpPr>
          <p:nvPr/>
        </p:nvSpPr>
        <p:spPr bwMode="auto">
          <a:xfrm>
            <a:off x="4943475" y="3429000"/>
            <a:ext cx="71438" cy="71438"/>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52" name="Oval 20">
            <a:extLst>
              <a:ext uri="{FF2B5EF4-FFF2-40B4-BE49-F238E27FC236}">
                <a16:creationId xmlns:a16="http://schemas.microsoft.com/office/drawing/2014/main" id="{48F00A79-608B-4BD6-97DB-0E83DFB72673}"/>
              </a:ext>
            </a:extLst>
          </p:cNvPr>
          <p:cNvSpPr>
            <a:spLocks noChangeArrowheads="1"/>
          </p:cNvSpPr>
          <p:nvPr/>
        </p:nvSpPr>
        <p:spPr bwMode="auto">
          <a:xfrm>
            <a:off x="4656139" y="2781300"/>
            <a:ext cx="71437" cy="71438"/>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618870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lymphocyte_small">
            <a:hlinkClick r:id="rId2"/>
            <a:extLst>
              <a:ext uri="{FF2B5EF4-FFF2-40B4-BE49-F238E27FC236}">
                <a16:creationId xmlns:a16="http://schemas.microsoft.com/office/drawing/2014/main" id="{9256F0A6-96B4-485D-9EF9-35B09FFB1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981326"/>
            <a:ext cx="3810000" cy="3876675"/>
          </a:xfrm>
          <a:prstGeom prst="rect">
            <a:avLst/>
          </a:prstGeom>
          <a:noFill/>
          <a:extLst>
            <a:ext uri="{909E8E84-426E-40DD-AFC4-6F175D3DCCD1}">
              <a14:hiddenFill xmlns:a14="http://schemas.microsoft.com/office/drawing/2010/main">
                <a:solidFill>
                  <a:srgbClr val="FFFFFF"/>
                </a:solidFill>
              </a14:hiddenFill>
            </a:ext>
          </a:extLst>
        </p:spPr>
      </p:pic>
      <p:pic>
        <p:nvPicPr>
          <p:cNvPr id="130054" name="Picture 6" descr="ly100le">
            <a:extLst>
              <a:ext uri="{FF2B5EF4-FFF2-40B4-BE49-F238E27FC236}">
                <a16:creationId xmlns:a16="http://schemas.microsoft.com/office/drawing/2014/main" id="{508D7D50-8805-4638-979D-D8492F9CB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1" y="260350"/>
            <a:ext cx="4392613" cy="6337300"/>
          </a:xfrm>
          <a:prstGeom prst="rect">
            <a:avLst/>
          </a:prstGeom>
          <a:noFill/>
          <a:extLst>
            <a:ext uri="{909E8E84-426E-40DD-AFC4-6F175D3DCCD1}">
              <a14:hiddenFill xmlns:a14="http://schemas.microsoft.com/office/drawing/2010/main">
                <a:solidFill>
                  <a:srgbClr val="FFFFFF"/>
                </a:solidFill>
              </a14:hiddenFill>
            </a:ext>
          </a:extLst>
        </p:spPr>
      </p:pic>
      <p:pic>
        <p:nvPicPr>
          <p:cNvPr id="130056" name="Picture 8" descr="blood5">
            <a:extLst>
              <a:ext uri="{FF2B5EF4-FFF2-40B4-BE49-F238E27FC236}">
                <a16:creationId xmlns:a16="http://schemas.microsoft.com/office/drawing/2014/main" id="{7031BBB8-63F5-4EBE-B5BF-746729BA86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9" y="44451"/>
            <a:ext cx="421957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899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A4A9A0B4-1637-408F-92B7-A2F0B7DBBF4D}"/>
              </a:ext>
            </a:extLst>
          </p:cNvPr>
          <p:cNvSpPr>
            <a:spLocks noGrp="1" noChangeArrowheads="1"/>
          </p:cNvSpPr>
          <p:nvPr>
            <p:ph type="title"/>
          </p:nvPr>
        </p:nvSpPr>
        <p:spPr/>
        <p:txBody>
          <a:bodyPr/>
          <a:lstStyle/>
          <a:p>
            <a:r>
              <a:rPr lang="cs-CZ" altLang="cs-CZ" dirty="0" err="1">
                <a:latin typeface="+mn-lt"/>
              </a:rPr>
              <a:t>Functions</a:t>
            </a:r>
            <a:r>
              <a:rPr lang="cs-CZ" altLang="cs-CZ" dirty="0">
                <a:latin typeface="+mn-lt"/>
              </a:rPr>
              <a:t> </a:t>
            </a:r>
            <a:r>
              <a:rPr lang="cs-CZ" altLang="cs-CZ" dirty="0" err="1">
                <a:latin typeface="+mn-lt"/>
              </a:rPr>
              <a:t>of</a:t>
            </a:r>
            <a:r>
              <a:rPr lang="cs-CZ" altLang="cs-CZ" dirty="0">
                <a:latin typeface="+mn-lt"/>
              </a:rPr>
              <a:t> </a:t>
            </a:r>
            <a:r>
              <a:rPr lang="cs-CZ" altLang="cs-CZ" dirty="0" err="1">
                <a:latin typeface="+mn-lt"/>
              </a:rPr>
              <a:t>Lymphocytes</a:t>
            </a:r>
            <a:endParaRPr lang="cs-CZ" altLang="cs-CZ" dirty="0">
              <a:latin typeface="+mn-lt"/>
            </a:endParaRPr>
          </a:p>
        </p:txBody>
      </p:sp>
      <p:sp>
        <p:nvSpPr>
          <p:cNvPr id="110595" name="Rectangle 3">
            <a:extLst>
              <a:ext uri="{FF2B5EF4-FFF2-40B4-BE49-F238E27FC236}">
                <a16:creationId xmlns:a16="http://schemas.microsoft.com/office/drawing/2014/main" id="{6AB8CF9C-29E3-4A23-B1A5-DBAC8BB6FDBB}"/>
              </a:ext>
            </a:extLst>
          </p:cNvPr>
          <p:cNvSpPr>
            <a:spLocks noGrp="1" noChangeArrowheads="1"/>
          </p:cNvSpPr>
          <p:nvPr>
            <p:ph type="body" idx="1"/>
          </p:nvPr>
        </p:nvSpPr>
        <p:spPr/>
        <p:txBody>
          <a:bodyPr/>
          <a:lstStyle/>
          <a:p>
            <a:r>
              <a:rPr lang="cs-CZ" altLang="cs-CZ">
                <a:solidFill>
                  <a:schemeClr val="tx2"/>
                </a:solidFill>
              </a:rPr>
              <a:t>B-lymphocytes</a:t>
            </a:r>
            <a:r>
              <a:rPr lang="cs-CZ" altLang="cs-CZ"/>
              <a:t> differentiate into antibody producing plasma cells and so they represent "humoral immunity" </a:t>
            </a:r>
          </a:p>
          <a:p>
            <a:r>
              <a:rPr lang="cs-CZ" altLang="cs-CZ">
                <a:solidFill>
                  <a:schemeClr val="tx2"/>
                </a:solidFill>
              </a:rPr>
              <a:t>T-lymphocytes</a:t>
            </a:r>
            <a:r>
              <a:rPr lang="cs-CZ" altLang="cs-CZ"/>
              <a:t> represent the "cellular immunity" and may attack foreign cells, cancer cells and cells infected by e.g. a virus</a:t>
            </a:r>
          </a:p>
        </p:txBody>
      </p:sp>
    </p:spTree>
    <p:extLst>
      <p:ext uri="{BB962C8B-B14F-4D97-AF65-F5344CB8AC3E}">
        <p14:creationId xmlns:p14="http://schemas.microsoft.com/office/powerpoint/2010/main" val="3829713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1090613" y="-1741488"/>
            <a:ext cx="14717713" cy="11342688"/>
          </a:xfrm>
          <a:prstGeom prst="rect">
            <a:avLst/>
          </a:prstGeom>
          <a:noFill/>
          <a:ln w="9525">
            <a:solidFill>
              <a:schemeClr val="accent2">
                <a:lumMod val="60000"/>
                <a:lumOff val="40000"/>
              </a:schemeClr>
            </a:solidFill>
            <a:miter lim="800000"/>
            <a:headEnd/>
            <a:tailEnd/>
          </a:ln>
          <a:effectLst/>
        </p:spPr>
      </p:pic>
      <p:sp>
        <p:nvSpPr>
          <p:cNvPr id="41986" name="TextovéPole 1"/>
          <p:cNvSpPr txBox="1">
            <a:spLocks noChangeArrowheads="1"/>
          </p:cNvSpPr>
          <p:nvPr/>
        </p:nvSpPr>
        <p:spPr bwMode="auto">
          <a:xfrm>
            <a:off x="5121275" y="269875"/>
            <a:ext cx="2151102" cy="523220"/>
          </a:xfrm>
          <a:prstGeom prst="rect">
            <a:avLst/>
          </a:prstGeom>
          <a:solidFill>
            <a:schemeClr val="bg1"/>
          </a:solidFill>
          <a:ln w="9525">
            <a:noFill/>
            <a:miter lim="800000"/>
            <a:headEnd/>
            <a:tailEnd/>
          </a:ln>
        </p:spPr>
        <p:txBody>
          <a:bodyPr wrap="none">
            <a:spAutoFit/>
          </a:bodyPr>
          <a:lstStyle/>
          <a:p>
            <a:r>
              <a:rPr lang="cs-CZ" sz="2800">
                <a:cs typeface="Arial" charset="0"/>
              </a:rPr>
              <a:t>LYMPHOCYTE</a:t>
            </a:r>
          </a:p>
        </p:txBody>
      </p:sp>
    </p:spTree>
    <p:extLst>
      <p:ext uri="{BB962C8B-B14F-4D97-AF65-F5344CB8AC3E}">
        <p14:creationId xmlns:p14="http://schemas.microsoft.com/office/powerpoint/2010/main" val="3501013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a:srcRect/>
          <a:stretch>
            <a:fillRect/>
          </a:stretch>
        </p:blipFill>
        <p:spPr bwMode="auto">
          <a:xfrm>
            <a:off x="1184275" y="-125413"/>
            <a:ext cx="9609138" cy="7242176"/>
          </a:xfrm>
          <a:prstGeom prst="rect">
            <a:avLst/>
          </a:prstGeom>
          <a:noFill/>
          <a:ln w="9525">
            <a:noFill/>
            <a:miter lim="800000"/>
            <a:headEnd/>
            <a:tailEnd/>
          </a:ln>
        </p:spPr>
      </p:pic>
      <p:sp>
        <p:nvSpPr>
          <p:cNvPr id="2" name="TextovéPole 1"/>
          <p:cNvSpPr txBox="1"/>
          <p:nvPr/>
        </p:nvSpPr>
        <p:spPr>
          <a:xfrm>
            <a:off x="1419225" y="419101"/>
            <a:ext cx="2630488" cy="523875"/>
          </a:xfrm>
          <a:prstGeom prst="rect">
            <a:avLst/>
          </a:prstGeom>
          <a:solidFill>
            <a:schemeClr val="bg1">
              <a:lumMod val="75000"/>
            </a:schemeClr>
          </a:solidFill>
        </p:spPr>
        <p:txBody>
          <a:bodyPr wrap="none">
            <a:spAutoFit/>
          </a:bodyPr>
          <a:lstStyle/>
          <a:p>
            <a:pPr>
              <a:defRPr/>
            </a:pPr>
            <a:r>
              <a:rPr lang="cs-CZ" sz="2800" dirty="0">
                <a:solidFill>
                  <a:schemeClr val="bg1"/>
                </a:solidFill>
                <a:latin typeface="Arial" panose="020B0604020202020204" pitchFamily="34" charset="0"/>
                <a:cs typeface="Arial" panose="020B0604020202020204" pitchFamily="34" charset="0"/>
              </a:rPr>
              <a:t>LYMPHOCYTE</a:t>
            </a:r>
          </a:p>
        </p:txBody>
      </p:sp>
    </p:spTree>
    <p:extLst>
      <p:ext uri="{BB962C8B-B14F-4D97-AF65-F5344CB8AC3E}">
        <p14:creationId xmlns:p14="http://schemas.microsoft.com/office/powerpoint/2010/main" val="231316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A18476A2-4D8A-422B-BFF7-7040104FBFA6}"/>
              </a:ext>
            </a:extLst>
          </p:cNvPr>
          <p:cNvSpPr>
            <a:spLocks noGrp="1" noChangeArrowheads="1"/>
          </p:cNvSpPr>
          <p:nvPr>
            <p:ph type="title"/>
          </p:nvPr>
        </p:nvSpPr>
        <p:spPr/>
        <p:txBody>
          <a:bodyPr/>
          <a:lstStyle/>
          <a:p>
            <a:r>
              <a:rPr lang="cs-CZ" altLang="cs-CZ" dirty="0">
                <a:latin typeface="+mn-lt"/>
              </a:rPr>
              <a:t>MONOCYTES</a:t>
            </a:r>
          </a:p>
        </p:txBody>
      </p:sp>
      <p:sp>
        <p:nvSpPr>
          <p:cNvPr id="104455" name="Rectangle 7">
            <a:extLst>
              <a:ext uri="{FF2B5EF4-FFF2-40B4-BE49-F238E27FC236}">
                <a16:creationId xmlns:a16="http://schemas.microsoft.com/office/drawing/2014/main" id="{52CA85BB-5EF9-46E0-A279-6CAB51E6E7A7}"/>
              </a:ext>
            </a:extLst>
          </p:cNvPr>
          <p:cNvSpPr>
            <a:spLocks noGrp="1" noChangeArrowheads="1"/>
          </p:cNvSpPr>
          <p:nvPr>
            <p:ph type="body" idx="1"/>
          </p:nvPr>
        </p:nvSpPr>
        <p:spPr>
          <a:xfrm>
            <a:off x="1981200" y="1600200"/>
            <a:ext cx="8686800" cy="5257800"/>
          </a:xfrm>
        </p:spPr>
        <p:txBody>
          <a:bodyPr/>
          <a:lstStyle/>
          <a:p>
            <a:r>
              <a:rPr lang="cs-CZ" altLang="cs-CZ">
                <a:sym typeface="Symbol" panose="05050102010706020507" pitchFamily="18" charset="2"/>
              </a:rPr>
              <a:t>5 % (DWC),</a:t>
            </a:r>
            <a:r>
              <a:rPr lang="cs-CZ" altLang="cs-CZ" b="1">
                <a:sym typeface="Symbol" panose="05050102010706020507" pitchFamily="18" charset="2"/>
              </a:rPr>
              <a:t>  </a:t>
            </a:r>
            <a:r>
              <a:rPr lang="cs-CZ" altLang="cs-CZ">
                <a:sym typeface="Symbol" panose="05050102010706020507" pitchFamily="18" charset="2"/>
              </a:rPr>
              <a:t> 15 – 20 m</a:t>
            </a:r>
          </a:p>
          <a:p>
            <a:r>
              <a:rPr lang="cs-CZ" altLang="cs-CZ">
                <a:sym typeface="Symbol" panose="05050102010706020507" pitchFamily="18" charset="2"/>
              </a:rPr>
              <a:t>cytoplasm – voluminous, bright blue, contains non-specific azurophilic granules with lysosomal enzymes (hydrolases) and numerous ribosomes</a:t>
            </a:r>
          </a:p>
          <a:p>
            <a:r>
              <a:rPr lang="cs-CZ" altLang="cs-CZ">
                <a:sym typeface="Symbol" panose="05050102010706020507" pitchFamily="18" charset="2"/>
              </a:rPr>
              <a:t>nucleus – oval to bean-shaped, finely dispersed chromatin</a:t>
            </a:r>
          </a:p>
        </p:txBody>
      </p:sp>
      <p:sp>
        <p:nvSpPr>
          <p:cNvPr id="104456" name="Oval 8" descr="Kytice">
            <a:extLst>
              <a:ext uri="{FF2B5EF4-FFF2-40B4-BE49-F238E27FC236}">
                <a16:creationId xmlns:a16="http://schemas.microsoft.com/office/drawing/2014/main" id="{2F2E49D9-CD69-4C3E-8AB2-5DD5F6705C75}"/>
              </a:ext>
            </a:extLst>
          </p:cNvPr>
          <p:cNvSpPr>
            <a:spLocks noChangeArrowheads="1"/>
          </p:cNvSpPr>
          <p:nvPr/>
        </p:nvSpPr>
        <p:spPr bwMode="auto">
          <a:xfrm>
            <a:off x="2351088" y="4508500"/>
            <a:ext cx="2519362" cy="1944688"/>
          </a:xfrm>
          <a:prstGeom prst="ellipse">
            <a:avLst/>
          </a:prstGeom>
          <a:blipFill dpi="0" rotWithShape="1">
            <a:blip r:embed="rId2"/>
            <a:srcRect/>
            <a:tile tx="0" ty="0" sx="100000" sy="100000" flip="none" algn="tl"/>
          </a:blipFill>
          <a:ln w="9525">
            <a:solidFill>
              <a:srgbClr val="CCE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57" name="Oval 9" descr="Kytice">
            <a:extLst>
              <a:ext uri="{FF2B5EF4-FFF2-40B4-BE49-F238E27FC236}">
                <a16:creationId xmlns:a16="http://schemas.microsoft.com/office/drawing/2014/main" id="{902E7B17-C1F9-42AD-B28C-2DA34EEB6F80}"/>
              </a:ext>
            </a:extLst>
          </p:cNvPr>
          <p:cNvSpPr>
            <a:spLocks noChangeArrowheads="1"/>
          </p:cNvSpPr>
          <p:nvPr/>
        </p:nvSpPr>
        <p:spPr bwMode="auto">
          <a:xfrm>
            <a:off x="5808663" y="4508500"/>
            <a:ext cx="2519362" cy="1944688"/>
          </a:xfrm>
          <a:prstGeom prst="ellipse">
            <a:avLst/>
          </a:prstGeom>
          <a:blipFill dpi="0" rotWithShape="1">
            <a:blip r:embed="rId2"/>
            <a:srcRect/>
            <a:tile tx="0" ty="0" sx="100000" sy="100000" flip="none" algn="tl"/>
          </a:blipFill>
          <a:ln w="9525">
            <a:solidFill>
              <a:srgbClr val="CCE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58" name="Freeform 10">
            <a:extLst>
              <a:ext uri="{FF2B5EF4-FFF2-40B4-BE49-F238E27FC236}">
                <a16:creationId xmlns:a16="http://schemas.microsoft.com/office/drawing/2014/main" id="{FA438CD7-8F61-4B37-8A2F-4FA4F99A610B}"/>
              </a:ext>
            </a:extLst>
          </p:cNvPr>
          <p:cNvSpPr>
            <a:spLocks/>
          </p:cNvSpPr>
          <p:nvPr/>
        </p:nvSpPr>
        <p:spPr bwMode="auto">
          <a:xfrm>
            <a:off x="2711451" y="4724401"/>
            <a:ext cx="1362075" cy="1458913"/>
          </a:xfrm>
          <a:custGeom>
            <a:avLst/>
            <a:gdLst>
              <a:gd name="T0" fmla="*/ 563 w 858"/>
              <a:gd name="T1" fmla="*/ 23 h 919"/>
              <a:gd name="T2" fmla="*/ 346 w 858"/>
              <a:gd name="T3" fmla="*/ 74 h 919"/>
              <a:gd name="T4" fmla="*/ 205 w 858"/>
              <a:gd name="T5" fmla="*/ 189 h 919"/>
              <a:gd name="T6" fmla="*/ 102 w 858"/>
              <a:gd name="T7" fmla="*/ 317 h 919"/>
              <a:gd name="T8" fmla="*/ 26 w 858"/>
              <a:gd name="T9" fmla="*/ 432 h 919"/>
              <a:gd name="T10" fmla="*/ 0 w 858"/>
              <a:gd name="T11" fmla="*/ 509 h 919"/>
              <a:gd name="T12" fmla="*/ 77 w 858"/>
              <a:gd name="T13" fmla="*/ 765 h 919"/>
              <a:gd name="T14" fmla="*/ 141 w 858"/>
              <a:gd name="T15" fmla="*/ 842 h 919"/>
              <a:gd name="T16" fmla="*/ 205 w 858"/>
              <a:gd name="T17" fmla="*/ 919 h 919"/>
              <a:gd name="T18" fmla="*/ 410 w 858"/>
              <a:gd name="T19" fmla="*/ 880 h 919"/>
              <a:gd name="T20" fmla="*/ 448 w 858"/>
              <a:gd name="T21" fmla="*/ 855 h 919"/>
              <a:gd name="T22" fmla="*/ 525 w 858"/>
              <a:gd name="T23" fmla="*/ 829 h 919"/>
              <a:gd name="T24" fmla="*/ 602 w 858"/>
              <a:gd name="T25" fmla="*/ 752 h 919"/>
              <a:gd name="T26" fmla="*/ 627 w 858"/>
              <a:gd name="T27" fmla="*/ 714 h 919"/>
              <a:gd name="T28" fmla="*/ 666 w 858"/>
              <a:gd name="T29" fmla="*/ 701 h 919"/>
              <a:gd name="T30" fmla="*/ 691 w 858"/>
              <a:gd name="T31" fmla="*/ 663 h 919"/>
              <a:gd name="T32" fmla="*/ 730 w 858"/>
              <a:gd name="T33" fmla="*/ 637 h 919"/>
              <a:gd name="T34" fmla="*/ 742 w 858"/>
              <a:gd name="T35" fmla="*/ 599 h 919"/>
              <a:gd name="T36" fmla="*/ 781 w 858"/>
              <a:gd name="T37" fmla="*/ 560 h 919"/>
              <a:gd name="T38" fmla="*/ 819 w 858"/>
              <a:gd name="T39" fmla="*/ 445 h 919"/>
              <a:gd name="T40" fmla="*/ 704 w 858"/>
              <a:gd name="T41" fmla="*/ 48 h 919"/>
              <a:gd name="T42" fmla="*/ 666 w 858"/>
              <a:gd name="T43" fmla="*/ 10 h 919"/>
              <a:gd name="T44" fmla="*/ 563 w 858"/>
              <a:gd name="T45" fmla="*/ 23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8" h="919">
                <a:moveTo>
                  <a:pt x="563" y="23"/>
                </a:moveTo>
                <a:cubicBezTo>
                  <a:pt x="494" y="0"/>
                  <a:pt x="405" y="34"/>
                  <a:pt x="346" y="74"/>
                </a:cubicBezTo>
                <a:cubicBezTo>
                  <a:pt x="310" y="127"/>
                  <a:pt x="258" y="153"/>
                  <a:pt x="205" y="189"/>
                </a:cubicBezTo>
                <a:cubicBezTo>
                  <a:pt x="119" y="248"/>
                  <a:pt x="142" y="250"/>
                  <a:pt x="102" y="317"/>
                </a:cubicBezTo>
                <a:cubicBezTo>
                  <a:pt x="78" y="356"/>
                  <a:pt x="41" y="388"/>
                  <a:pt x="26" y="432"/>
                </a:cubicBezTo>
                <a:cubicBezTo>
                  <a:pt x="17" y="458"/>
                  <a:pt x="0" y="509"/>
                  <a:pt x="0" y="509"/>
                </a:cubicBezTo>
                <a:cubicBezTo>
                  <a:pt x="10" y="613"/>
                  <a:pt x="3" y="693"/>
                  <a:pt x="77" y="765"/>
                </a:cubicBezTo>
                <a:cubicBezTo>
                  <a:pt x="130" y="873"/>
                  <a:pt x="69" y="770"/>
                  <a:pt x="141" y="842"/>
                </a:cubicBezTo>
                <a:cubicBezTo>
                  <a:pt x="165" y="866"/>
                  <a:pt x="181" y="895"/>
                  <a:pt x="205" y="919"/>
                </a:cubicBezTo>
                <a:cubicBezTo>
                  <a:pt x="269" y="910"/>
                  <a:pt x="351" y="909"/>
                  <a:pt x="410" y="880"/>
                </a:cubicBezTo>
                <a:cubicBezTo>
                  <a:pt x="424" y="873"/>
                  <a:pt x="434" y="861"/>
                  <a:pt x="448" y="855"/>
                </a:cubicBezTo>
                <a:cubicBezTo>
                  <a:pt x="473" y="844"/>
                  <a:pt x="525" y="829"/>
                  <a:pt x="525" y="829"/>
                </a:cubicBezTo>
                <a:cubicBezTo>
                  <a:pt x="551" y="803"/>
                  <a:pt x="582" y="782"/>
                  <a:pt x="602" y="752"/>
                </a:cubicBezTo>
                <a:cubicBezTo>
                  <a:pt x="610" y="739"/>
                  <a:pt x="615" y="723"/>
                  <a:pt x="627" y="714"/>
                </a:cubicBezTo>
                <a:cubicBezTo>
                  <a:pt x="638" y="705"/>
                  <a:pt x="653" y="705"/>
                  <a:pt x="666" y="701"/>
                </a:cubicBezTo>
                <a:cubicBezTo>
                  <a:pt x="674" y="688"/>
                  <a:pt x="680" y="674"/>
                  <a:pt x="691" y="663"/>
                </a:cubicBezTo>
                <a:cubicBezTo>
                  <a:pt x="702" y="652"/>
                  <a:pt x="720" y="649"/>
                  <a:pt x="730" y="637"/>
                </a:cubicBezTo>
                <a:cubicBezTo>
                  <a:pt x="738" y="627"/>
                  <a:pt x="735" y="610"/>
                  <a:pt x="742" y="599"/>
                </a:cubicBezTo>
                <a:cubicBezTo>
                  <a:pt x="752" y="584"/>
                  <a:pt x="768" y="573"/>
                  <a:pt x="781" y="560"/>
                </a:cubicBezTo>
                <a:cubicBezTo>
                  <a:pt x="794" y="522"/>
                  <a:pt x="806" y="483"/>
                  <a:pt x="819" y="445"/>
                </a:cubicBezTo>
                <a:cubicBezTo>
                  <a:pt x="807" y="165"/>
                  <a:pt x="858" y="178"/>
                  <a:pt x="704" y="48"/>
                </a:cubicBezTo>
                <a:cubicBezTo>
                  <a:pt x="690" y="36"/>
                  <a:pt x="684" y="13"/>
                  <a:pt x="666" y="10"/>
                </a:cubicBezTo>
                <a:cubicBezTo>
                  <a:pt x="632" y="4"/>
                  <a:pt x="597" y="19"/>
                  <a:pt x="563" y="23"/>
                </a:cubicBezTo>
                <a:close/>
              </a:path>
            </a:pathLst>
          </a:custGeom>
          <a:solidFill>
            <a:srgbClr val="CC99FF"/>
          </a:solidFill>
          <a:ln w="9525">
            <a:solidFill>
              <a:srgbClr val="CC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4459" name="Freeform 11">
            <a:extLst>
              <a:ext uri="{FF2B5EF4-FFF2-40B4-BE49-F238E27FC236}">
                <a16:creationId xmlns:a16="http://schemas.microsoft.com/office/drawing/2014/main" id="{5FCE29AE-4F2D-4067-8314-6DC0110FB8AD}"/>
              </a:ext>
            </a:extLst>
          </p:cNvPr>
          <p:cNvSpPr>
            <a:spLocks/>
          </p:cNvSpPr>
          <p:nvPr/>
        </p:nvSpPr>
        <p:spPr bwMode="auto">
          <a:xfrm>
            <a:off x="6197600" y="4741864"/>
            <a:ext cx="1301750" cy="1584325"/>
          </a:xfrm>
          <a:custGeom>
            <a:avLst/>
            <a:gdLst>
              <a:gd name="T0" fmla="*/ 755 w 820"/>
              <a:gd name="T1" fmla="*/ 59 h 998"/>
              <a:gd name="T2" fmla="*/ 346 w 820"/>
              <a:gd name="T3" fmla="*/ 47 h 998"/>
              <a:gd name="T4" fmla="*/ 256 w 820"/>
              <a:gd name="T5" fmla="*/ 98 h 998"/>
              <a:gd name="T6" fmla="*/ 192 w 820"/>
              <a:gd name="T7" fmla="*/ 162 h 998"/>
              <a:gd name="T8" fmla="*/ 102 w 820"/>
              <a:gd name="T9" fmla="*/ 264 h 998"/>
              <a:gd name="T10" fmla="*/ 26 w 820"/>
              <a:gd name="T11" fmla="*/ 379 h 998"/>
              <a:gd name="T12" fmla="*/ 0 w 820"/>
              <a:gd name="T13" fmla="*/ 456 h 998"/>
              <a:gd name="T14" fmla="*/ 13 w 820"/>
              <a:gd name="T15" fmla="*/ 687 h 998"/>
              <a:gd name="T16" fmla="*/ 243 w 820"/>
              <a:gd name="T17" fmla="*/ 891 h 998"/>
              <a:gd name="T18" fmla="*/ 614 w 820"/>
              <a:gd name="T19" fmla="*/ 930 h 998"/>
              <a:gd name="T20" fmla="*/ 653 w 820"/>
              <a:gd name="T21" fmla="*/ 904 h 998"/>
              <a:gd name="T22" fmla="*/ 717 w 820"/>
              <a:gd name="T23" fmla="*/ 815 h 998"/>
              <a:gd name="T24" fmla="*/ 563 w 820"/>
              <a:gd name="T25" fmla="*/ 674 h 998"/>
              <a:gd name="T26" fmla="*/ 666 w 820"/>
              <a:gd name="T27" fmla="*/ 431 h 998"/>
              <a:gd name="T28" fmla="*/ 730 w 820"/>
              <a:gd name="T29" fmla="*/ 379 h 998"/>
              <a:gd name="T30" fmla="*/ 755 w 820"/>
              <a:gd name="T31" fmla="*/ 341 h 998"/>
              <a:gd name="T32" fmla="*/ 794 w 820"/>
              <a:gd name="T33" fmla="*/ 303 h 998"/>
              <a:gd name="T34" fmla="*/ 755 w 820"/>
              <a:gd name="T35" fmla="*/ 59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0" h="998">
                <a:moveTo>
                  <a:pt x="755" y="59"/>
                </a:moveTo>
                <a:cubicBezTo>
                  <a:pt x="573" y="0"/>
                  <a:pt x="705" y="33"/>
                  <a:pt x="346" y="47"/>
                </a:cubicBezTo>
                <a:cubicBezTo>
                  <a:pt x="321" y="59"/>
                  <a:pt x="277" y="77"/>
                  <a:pt x="256" y="98"/>
                </a:cubicBezTo>
                <a:cubicBezTo>
                  <a:pt x="171" y="183"/>
                  <a:pt x="293" y="93"/>
                  <a:pt x="192" y="162"/>
                </a:cubicBezTo>
                <a:cubicBezTo>
                  <a:pt x="132" y="252"/>
                  <a:pt x="167" y="222"/>
                  <a:pt x="102" y="264"/>
                </a:cubicBezTo>
                <a:cubicBezTo>
                  <a:pt x="77" y="302"/>
                  <a:pt x="41" y="335"/>
                  <a:pt x="26" y="379"/>
                </a:cubicBezTo>
                <a:cubicBezTo>
                  <a:pt x="17" y="405"/>
                  <a:pt x="0" y="456"/>
                  <a:pt x="0" y="456"/>
                </a:cubicBezTo>
                <a:cubicBezTo>
                  <a:pt x="4" y="533"/>
                  <a:pt x="6" y="610"/>
                  <a:pt x="13" y="687"/>
                </a:cubicBezTo>
                <a:cubicBezTo>
                  <a:pt x="23" y="787"/>
                  <a:pt x="158" y="864"/>
                  <a:pt x="243" y="891"/>
                </a:cubicBezTo>
                <a:cubicBezTo>
                  <a:pt x="401" y="998"/>
                  <a:pt x="289" y="944"/>
                  <a:pt x="614" y="930"/>
                </a:cubicBezTo>
                <a:cubicBezTo>
                  <a:pt x="627" y="921"/>
                  <a:pt x="643" y="916"/>
                  <a:pt x="653" y="904"/>
                </a:cubicBezTo>
                <a:cubicBezTo>
                  <a:pt x="677" y="877"/>
                  <a:pt x="717" y="815"/>
                  <a:pt x="717" y="815"/>
                </a:cubicBezTo>
                <a:cubicBezTo>
                  <a:pt x="697" y="677"/>
                  <a:pt x="703" y="692"/>
                  <a:pt x="563" y="674"/>
                </a:cubicBezTo>
                <a:cubicBezTo>
                  <a:pt x="494" y="566"/>
                  <a:pt x="556" y="465"/>
                  <a:pt x="666" y="431"/>
                </a:cubicBezTo>
                <a:cubicBezTo>
                  <a:pt x="735" y="323"/>
                  <a:pt x="644" y="448"/>
                  <a:pt x="730" y="379"/>
                </a:cubicBezTo>
                <a:cubicBezTo>
                  <a:pt x="742" y="370"/>
                  <a:pt x="745" y="353"/>
                  <a:pt x="755" y="341"/>
                </a:cubicBezTo>
                <a:cubicBezTo>
                  <a:pt x="767" y="327"/>
                  <a:pt x="781" y="316"/>
                  <a:pt x="794" y="303"/>
                </a:cubicBezTo>
                <a:cubicBezTo>
                  <a:pt x="820" y="218"/>
                  <a:pt x="820" y="124"/>
                  <a:pt x="755" y="59"/>
                </a:cubicBezTo>
                <a:close/>
              </a:path>
            </a:pathLst>
          </a:custGeom>
          <a:solidFill>
            <a:srgbClr val="CC99FF"/>
          </a:solidFill>
          <a:ln w="9525">
            <a:solidFill>
              <a:srgbClr val="CC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4460" name="Oval 12">
            <a:extLst>
              <a:ext uri="{FF2B5EF4-FFF2-40B4-BE49-F238E27FC236}">
                <a16:creationId xmlns:a16="http://schemas.microsoft.com/office/drawing/2014/main" id="{5182904B-4C03-44CC-964F-C0A26E3E5E04}"/>
              </a:ext>
            </a:extLst>
          </p:cNvPr>
          <p:cNvSpPr>
            <a:spLocks noChangeArrowheads="1"/>
          </p:cNvSpPr>
          <p:nvPr/>
        </p:nvSpPr>
        <p:spPr bwMode="auto">
          <a:xfrm>
            <a:off x="4295775" y="5084764"/>
            <a:ext cx="71438"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61" name="Oval 13">
            <a:extLst>
              <a:ext uri="{FF2B5EF4-FFF2-40B4-BE49-F238E27FC236}">
                <a16:creationId xmlns:a16="http://schemas.microsoft.com/office/drawing/2014/main" id="{853B3F0C-00FB-4DFB-8AE7-DF52C6588B3F}"/>
              </a:ext>
            </a:extLst>
          </p:cNvPr>
          <p:cNvSpPr>
            <a:spLocks noChangeArrowheads="1"/>
          </p:cNvSpPr>
          <p:nvPr/>
        </p:nvSpPr>
        <p:spPr bwMode="auto">
          <a:xfrm>
            <a:off x="4511675" y="5300664"/>
            <a:ext cx="71438"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62" name="Oval 14">
            <a:extLst>
              <a:ext uri="{FF2B5EF4-FFF2-40B4-BE49-F238E27FC236}">
                <a16:creationId xmlns:a16="http://schemas.microsoft.com/office/drawing/2014/main" id="{F0764560-38E4-470D-B2BD-D2A40061E7AC}"/>
              </a:ext>
            </a:extLst>
          </p:cNvPr>
          <p:cNvSpPr>
            <a:spLocks noChangeArrowheads="1"/>
          </p:cNvSpPr>
          <p:nvPr/>
        </p:nvSpPr>
        <p:spPr bwMode="auto">
          <a:xfrm>
            <a:off x="4151314" y="5589589"/>
            <a:ext cx="71437"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63" name="Oval 15">
            <a:extLst>
              <a:ext uri="{FF2B5EF4-FFF2-40B4-BE49-F238E27FC236}">
                <a16:creationId xmlns:a16="http://schemas.microsoft.com/office/drawing/2014/main" id="{B59393AF-7187-43CF-8BA1-6F3DD5DA4F35}"/>
              </a:ext>
            </a:extLst>
          </p:cNvPr>
          <p:cNvSpPr>
            <a:spLocks noChangeArrowheads="1"/>
          </p:cNvSpPr>
          <p:nvPr/>
        </p:nvSpPr>
        <p:spPr bwMode="auto">
          <a:xfrm>
            <a:off x="3935414" y="5949951"/>
            <a:ext cx="71437"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64" name="Oval 16">
            <a:extLst>
              <a:ext uri="{FF2B5EF4-FFF2-40B4-BE49-F238E27FC236}">
                <a16:creationId xmlns:a16="http://schemas.microsoft.com/office/drawing/2014/main" id="{2B6AEA4F-A214-47AC-A33D-299C56DFD61D}"/>
              </a:ext>
            </a:extLst>
          </p:cNvPr>
          <p:cNvSpPr>
            <a:spLocks noChangeArrowheads="1"/>
          </p:cNvSpPr>
          <p:nvPr/>
        </p:nvSpPr>
        <p:spPr bwMode="auto">
          <a:xfrm>
            <a:off x="2782889" y="5013326"/>
            <a:ext cx="71437"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65" name="Oval 17">
            <a:extLst>
              <a:ext uri="{FF2B5EF4-FFF2-40B4-BE49-F238E27FC236}">
                <a16:creationId xmlns:a16="http://schemas.microsoft.com/office/drawing/2014/main" id="{AA8ABD26-AEF1-4E9D-B8B9-916DBD263E71}"/>
              </a:ext>
            </a:extLst>
          </p:cNvPr>
          <p:cNvSpPr>
            <a:spLocks noChangeArrowheads="1"/>
          </p:cNvSpPr>
          <p:nvPr/>
        </p:nvSpPr>
        <p:spPr bwMode="auto">
          <a:xfrm>
            <a:off x="3863975" y="6165851"/>
            <a:ext cx="71438"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66" name="Oval 18">
            <a:extLst>
              <a:ext uri="{FF2B5EF4-FFF2-40B4-BE49-F238E27FC236}">
                <a16:creationId xmlns:a16="http://schemas.microsoft.com/office/drawing/2014/main" id="{6DDDD502-214A-4408-B983-35A7A0466184}"/>
              </a:ext>
            </a:extLst>
          </p:cNvPr>
          <p:cNvSpPr>
            <a:spLocks noChangeArrowheads="1"/>
          </p:cNvSpPr>
          <p:nvPr/>
        </p:nvSpPr>
        <p:spPr bwMode="auto">
          <a:xfrm>
            <a:off x="3143250" y="4652964"/>
            <a:ext cx="71438"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67" name="Oval 19">
            <a:extLst>
              <a:ext uri="{FF2B5EF4-FFF2-40B4-BE49-F238E27FC236}">
                <a16:creationId xmlns:a16="http://schemas.microsoft.com/office/drawing/2014/main" id="{310105CB-8C72-4F88-8CE5-CD34829D2138}"/>
              </a:ext>
            </a:extLst>
          </p:cNvPr>
          <p:cNvSpPr>
            <a:spLocks noChangeArrowheads="1"/>
          </p:cNvSpPr>
          <p:nvPr/>
        </p:nvSpPr>
        <p:spPr bwMode="auto">
          <a:xfrm>
            <a:off x="2566989" y="5805489"/>
            <a:ext cx="71437"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68" name="Oval 20">
            <a:extLst>
              <a:ext uri="{FF2B5EF4-FFF2-40B4-BE49-F238E27FC236}">
                <a16:creationId xmlns:a16="http://schemas.microsoft.com/office/drawing/2014/main" id="{DC04DD8E-0D20-460E-8B8A-4EB6918519E8}"/>
              </a:ext>
            </a:extLst>
          </p:cNvPr>
          <p:cNvSpPr>
            <a:spLocks noChangeArrowheads="1"/>
          </p:cNvSpPr>
          <p:nvPr/>
        </p:nvSpPr>
        <p:spPr bwMode="auto">
          <a:xfrm>
            <a:off x="4367214" y="5805489"/>
            <a:ext cx="71437"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69" name="Oval 21">
            <a:extLst>
              <a:ext uri="{FF2B5EF4-FFF2-40B4-BE49-F238E27FC236}">
                <a16:creationId xmlns:a16="http://schemas.microsoft.com/office/drawing/2014/main" id="{F0D8EC64-8EDD-43E4-B37B-C84E7FE2CF06}"/>
              </a:ext>
            </a:extLst>
          </p:cNvPr>
          <p:cNvSpPr>
            <a:spLocks noChangeArrowheads="1"/>
          </p:cNvSpPr>
          <p:nvPr/>
        </p:nvSpPr>
        <p:spPr bwMode="auto">
          <a:xfrm>
            <a:off x="7248525" y="5589589"/>
            <a:ext cx="71438"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70" name="Oval 22">
            <a:extLst>
              <a:ext uri="{FF2B5EF4-FFF2-40B4-BE49-F238E27FC236}">
                <a16:creationId xmlns:a16="http://schemas.microsoft.com/office/drawing/2014/main" id="{0266457A-E058-48E6-8F0C-6A6F1DE29183}"/>
              </a:ext>
            </a:extLst>
          </p:cNvPr>
          <p:cNvSpPr>
            <a:spLocks noChangeArrowheads="1"/>
          </p:cNvSpPr>
          <p:nvPr/>
        </p:nvSpPr>
        <p:spPr bwMode="auto">
          <a:xfrm>
            <a:off x="7464425" y="5805489"/>
            <a:ext cx="71438"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71" name="Oval 23">
            <a:extLst>
              <a:ext uri="{FF2B5EF4-FFF2-40B4-BE49-F238E27FC236}">
                <a16:creationId xmlns:a16="http://schemas.microsoft.com/office/drawing/2014/main" id="{5B9EA731-50E6-4ABD-8753-D359821CD41D}"/>
              </a:ext>
            </a:extLst>
          </p:cNvPr>
          <p:cNvSpPr>
            <a:spLocks noChangeArrowheads="1"/>
          </p:cNvSpPr>
          <p:nvPr/>
        </p:nvSpPr>
        <p:spPr bwMode="auto">
          <a:xfrm>
            <a:off x="7680325" y="4868864"/>
            <a:ext cx="71438"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72" name="Oval 24">
            <a:extLst>
              <a:ext uri="{FF2B5EF4-FFF2-40B4-BE49-F238E27FC236}">
                <a16:creationId xmlns:a16="http://schemas.microsoft.com/office/drawing/2014/main" id="{DEBFEF3D-D841-446E-8ED1-8BFC79E9F244}"/>
              </a:ext>
            </a:extLst>
          </p:cNvPr>
          <p:cNvSpPr>
            <a:spLocks noChangeArrowheads="1"/>
          </p:cNvSpPr>
          <p:nvPr/>
        </p:nvSpPr>
        <p:spPr bwMode="auto">
          <a:xfrm>
            <a:off x="6096000" y="5157789"/>
            <a:ext cx="71438"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73" name="Oval 25">
            <a:extLst>
              <a:ext uri="{FF2B5EF4-FFF2-40B4-BE49-F238E27FC236}">
                <a16:creationId xmlns:a16="http://schemas.microsoft.com/office/drawing/2014/main" id="{DC8D424F-CB36-428A-BFE0-A8C1D63AB8F6}"/>
              </a:ext>
            </a:extLst>
          </p:cNvPr>
          <p:cNvSpPr>
            <a:spLocks noChangeArrowheads="1"/>
          </p:cNvSpPr>
          <p:nvPr/>
        </p:nvSpPr>
        <p:spPr bwMode="auto">
          <a:xfrm>
            <a:off x="7535864" y="5373689"/>
            <a:ext cx="71437"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74" name="Oval 26">
            <a:extLst>
              <a:ext uri="{FF2B5EF4-FFF2-40B4-BE49-F238E27FC236}">
                <a16:creationId xmlns:a16="http://schemas.microsoft.com/office/drawing/2014/main" id="{2D0D72B4-565A-4B70-916F-931DC94E612C}"/>
              </a:ext>
            </a:extLst>
          </p:cNvPr>
          <p:cNvSpPr>
            <a:spLocks noChangeArrowheads="1"/>
          </p:cNvSpPr>
          <p:nvPr/>
        </p:nvSpPr>
        <p:spPr bwMode="auto">
          <a:xfrm>
            <a:off x="7319964" y="6165851"/>
            <a:ext cx="71437"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4475" name="Oval 27">
            <a:extLst>
              <a:ext uri="{FF2B5EF4-FFF2-40B4-BE49-F238E27FC236}">
                <a16:creationId xmlns:a16="http://schemas.microsoft.com/office/drawing/2014/main" id="{C7DCEEB7-25AD-43FF-96A3-3947A57E5553}"/>
              </a:ext>
            </a:extLst>
          </p:cNvPr>
          <p:cNvSpPr>
            <a:spLocks noChangeArrowheads="1"/>
          </p:cNvSpPr>
          <p:nvPr/>
        </p:nvSpPr>
        <p:spPr bwMode="auto">
          <a:xfrm>
            <a:off x="6672264" y="4652964"/>
            <a:ext cx="71437" cy="73025"/>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1494492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descr="mo105le">
            <a:extLst>
              <a:ext uri="{FF2B5EF4-FFF2-40B4-BE49-F238E27FC236}">
                <a16:creationId xmlns:a16="http://schemas.microsoft.com/office/drawing/2014/main" id="{E2FEDAE5-2736-4A2F-ACD2-0B6EE7E4E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260351"/>
            <a:ext cx="4248150" cy="6264275"/>
          </a:xfrm>
          <a:prstGeom prst="rect">
            <a:avLst/>
          </a:prstGeom>
          <a:noFill/>
          <a:extLst>
            <a:ext uri="{909E8E84-426E-40DD-AFC4-6F175D3DCCD1}">
              <a14:hiddenFill xmlns:a14="http://schemas.microsoft.com/office/drawing/2010/main">
                <a:solidFill>
                  <a:srgbClr val="FFFFFF"/>
                </a:solidFill>
              </a14:hiddenFill>
            </a:ext>
          </a:extLst>
        </p:spPr>
      </p:pic>
      <p:pic>
        <p:nvPicPr>
          <p:cNvPr id="131077" name="Picture 5" descr="monocyte_small">
            <a:hlinkClick r:id="rId3"/>
            <a:extLst>
              <a:ext uri="{FF2B5EF4-FFF2-40B4-BE49-F238E27FC236}">
                <a16:creationId xmlns:a16="http://schemas.microsoft.com/office/drawing/2014/main" id="{C34E7D45-1EA8-41E6-B00C-A5E6E62B4E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526" y="3581400"/>
            <a:ext cx="3800475"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40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C97BC7FB-7DAA-41BE-82DA-545F8287053F}"/>
              </a:ext>
            </a:extLst>
          </p:cNvPr>
          <p:cNvSpPr>
            <a:spLocks noGrp="1" noChangeArrowheads="1"/>
          </p:cNvSpPr>
          <p:nvPr>
            <p:ph type="title"/>
          </p:nvPr>
        </p:nvSpPr>
        <p:spPr>
          <a:xfrm>
            <a:off x="406400" y="288925"/>
            <a:ext cx="10515600" cy="1325563"/>
          </a:xfrm>
        </p:spPr>
        <p:txBody>
          <a:bodyPr/>
          <a:lstStyle/>
          <a:p>
            <a:r>
              <a:rPr lang="cs-CZ" altLang="cs-CZ" sz="4000" b="1" dirty="0" err="1">
                <a:solidFill>
                  <a:schemeClr val="hlink"/>
                </a:solidFill>
              </a:rPr>
              <a:t>Hematocrit</a:t>
            </a:r>
            <a:r>
              <a:rPr lang="cs-CZ" altLang="cs-CZ" sz="4000" b="1" dirty="0">
                <a:solidFill>
                  <a:schemeClr val="hlink"/>
                </a:solidFill>
              </a:rPr>
              <a:t>:</a:t>
            </a:r>
            <a:br>
              <a:rPr lang="cs-CZ" altLang="cs-CZ" sz="4000" b="1" dirty="0">
                <a:solidFill>
                  <a:schemeClr val="hlink"/>
                </a:solidFill>
              </a:rPr>
            </a:br>
            <a:r>
              <a:rPr lang="cs-CZ" altLang="cs-CZ" sz="4000" b="1" dirty="0">
                <a:solidFill>
                  <a:schemeClr val="hlink"/>
                </a:solidFill>
              </a:rPr>
              <a:t> </a:t>
            </a:r>
            <a:r>
              <a:rPr lang="cs-CZ" altLang="cs-CZ" sz="2800" dirty="0" err="1"/>
              <a:t>the</a:t>
            </a:r>
            <a:r>
              <a:rPr lang="cs-CZ" altLang="cs-CZ" sz="2800" dirty="0"/>
              <a:t> </a:t>
            </a:r>
            <a:r>
              <a:rPr lang="cs-CZ" altLang="cs-CZ" sz="2800" dirty="0" err="1"/>
              <a:t>volume</a:t>
            </a:r>
            <a:r>
              <a:rPr lang="cs-CZ" altLang="cs-CZ" sz="2800" dirty="0"/>
              <a:t> </a:t>
            </a:r>
            <a:r>
              <a:rPr lang="cs-CZ" altLang="cs-CZ" sz="2800" dirty="0" err="1"/>
              <a:t>of</a:t>
            </a:r>
            <a:r>
              <a:rPr lang="cs-CZ" altLang="cs-CZ" sz="2800" dirty="0"/>
              <a:t> </a:t>
            </a:r>
            <a:r>
              <a:rPr lang="cs-CZ" altLang="cs-CZ" sz="2800" dirty="0" err="1"/>
              <a:t>blood</a:t>
            </a:r>
            <a:r>
              <a:rPr lang="cs-CZ" altLang="cs-CZ" sz="2800" dirty="0"/>
              <a:t> </a:t>
            </a:r>
            <a:r>
              <a:rPr lang="cs-CZ" altLang="cs-CZ" sz="2800" dirty="0" err="1"/>
              <a:t>cells</a:t>
            </a:r>
            <a:r>
              <a:rPr lang="cs-CZ" altLang="cs-CZ" sz="2800" dirty="0"/>
              <a:t> per unit </a:t>
            </a:r>
            <a:r>
              <a:rPr lang="cs-CZ" altLang="cs-CZ" sz="2800" dirty="0" err="1"/>
              <a:t>volume</a:t>
            </a:r>
            <a:r>
              <a:rPr lang="cs-CZ" altLang="cs-CZ" sz="2800" dirty="0"/>
              <a:t> </a:t>
            </a:r>
            <a:r>
              <a:rPr lang="cs-CZ" altLang="cs-CZ" sz="2800" dirty="0" err="1"/>
              <a:t>of</a:t>
            </a:r>
            <a:r>
              <a:rPr lang="cs-CZ" altLang="cs-CZ" sz="2800" dirty="0"/>
              <a:t> </a:t>
            </a:r>
            <a:r>
              <a:rPr lang="cs-CZ" altLang="cs-CZ" sz="2800" dirty="0" err="1"/>
              <a:t>blood</a:t>
            </a:r>
            <a:r>
              <a:rPr lang="cs-CZ" altLang="cs-CZ" sz="2800" dirty="0"/>
              <a:t> </a:t>
            </a:r>
          </a:p>
        </p:txBody>
      </p:sp>
      <p:pic>
        <p:nvPicPr>
          <p:cNvPr id="76808" name="Picture 8" descr="fig2">
            <a:extLst>
              <a:ext uri="{FF2B5EF4-FFF2-40B4-BE49-F238E27FC236}">
                <a16:creationId xmlns:a16="http://schemas.microsoft.com/office/drawing/2014/main" id="{7354C89E-8257-4767-B065-8795C1A79E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4850" y="1614488"/>
            <a:ext cx="7704138" cy="5373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22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0C87F39A-0A2A-40BF-9466-682150E4C657}"/>
              </a:ext>
            </a:extLst>
          </p:cNvPr>
          <p:cNvSpPr>
            <a:spLocks noGrp="1" noChangeArrowheads="1"/>
          </p:cNvSpPr>
          <p:nvPr>
            <p:ph type="title"/>
          </p:nvPr>
        </p:nvSpPr>
        <p:spPr/>
        <p:txBody>
          <a:bodyPr/>
          <a:lstStyle/>
          <a:p>
            <a:r>
              <a:rPr lang="cs-CZ" altLang="cs-CZ" dirty="0" err="1">
                <a:latin typeface="+mn-lt"/>
              </a:rPr>
              <a:t>Functions</a:t>
            </a:r>
            <a:r>
              <a:rPr lang="cs-CZ" altLang="cs-CZ" dirty="0">
                <a:latin typeface="+mn-lt"/>
              </a:rPr>
              <a:t> </a:t>
            </a:r>
            <a:r>
              <a:rPr lang="cs-CZ" altLang="cs-CZ" dirty="0" err="1">
                <a:latin typeface="+mn-lt"/>
              </a:rPr>
              <a:t>of</a:t>
            </a:r>
            <a:r>
              <a:rPr lang="cs-CZ" altLang="cs-CZ" dirty="0">
                <a:latin typeface="+mn-lt"/>
              </a:rPr>
              <a:t> </a:t>
            </a:r>
            <a:r>
              <a:rPr lang="cs-CZ" altLang="cs-CZ" dirty="0" err="1">
                <a:latin typeface="+mn-lt"/>
              </a:rPr>
              <a:t>Monocytes</a:t>
            </a:r>
            <a:endParaRPr lang="cs-CZ" altLang="cs-CZ" dirty="0">
              <a:latin typeface="+mn-lt"/>
            </a:endParaRPr>
          </a:p>
        </p:txBody>
      </p:sp>
      <p:sp>
        <p:nvSpPr>
          <p:cNvPr id="111619" name="Rectangle 3">
            <a:extLst>
              <a:ext uri="{FF2B5EF4-FFF2-40B4-BE49-F238E27FC236}">
                <a16:creationId xmlns:a16="http://schemas.microsoft.com/office/drawing/2014/main" id="{98D6E6E7-5A57-4050-8F49-72D448460B37}"/>
              </a:ext>
            </a:extLst>
          </p:cNvPr>
          <p:cNvSpPr>
            <a:spLocks noGrp="1" noChangeArrowheads="1"/>
          </p:cNvSpPr>
          <p:nvPr>
            <p:ph type="body" idx="1"/>
          </p:nvPr>
        </p:nvSpPr>
        <p:spPr>
          <a:xfrm>
            <a:off x="1981200" y="1600200"/>
            <a:ext cx="8686800" cy="5257800"/>
          </a:xfrm>
        </p:spPr>
        <p:txBody>
          <a:bodyPr/>
          <a:lstStyle/>
          <a:p>
            <a:r>
              <a:rPr lang="cs-CZ" altLang="cs-CZ" sz="3000" i="1">
                <a:solidFill>
                  <a:schemeClr val="tx2"/>
                </a:solidFill>
              </a:rPr>
              <a:t>monocytes enter the connective tissue they differentiate into macrophages</a:t>
            </a:r>
            <a:r>
              <a:rPr lang="cs-CZ" altLang="cs-CZ" sz="3000"/>
              <a:t>. At sites of infection macrophages are the dominant cell type after the death of the invading neutrophils. </a:t>
            </a:r>
          </a:p>
          <a:p>
            <a:r>
              <a:rPr lang="cs-CZ" altLang="cs-CZ" sz="3000"/>
              <a:t>macrophages phagocyte microorganisms, tissue debris and the dead neutrophils.</a:t>
            </a:r>
          </a:p>
          <a:p>
            <a:pPr>
              <a:buFont typeface="Wingdings" panose="05000000000000000000" pitchFamily="2" charset="2"/>
              <a:buNone/>
            </a:pPr>
            <a:endParaRPr lang="cs-CZ" altLang="cs-CZ" sz="3000"/>
          </a:p>
          <a:p>
            <a:r>
              <a:rPr lang="cs-CZ" altLang="cs-CZ" sz="2600" i="1">
                <a:solidFill>
                  <a:schemeClr val="tx2"/>
                </a:solidFill>
              </a:rPr>
              <a:t>mono also give rise to osteoclasts</a:t>
            </a:r>
            <a:r>
              <a:rPr lang="cs-CZ" altLang="cs-CZ" sz="2600" i="1"/>
              <a:t>, which are able to distroy bone. They are of importance in bone remodelling.</a:t>
            </a:r>
          </a:p>
        </p:txBody>
      </p:sp>
    </p:spTree>
    <p:extLst>
      <p:ext uri="{BB962C8B-B14F-4D97-AF65-F5344CB8AC3E}">
        <p14:creationId xmlns:p14="http://schemas.microsoft.com/office/powerpoint/2010/main" val="841379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a:stretch>
            <a:fillRect/>
          </a:stretch>
        </p:blipFill>
        <p:spPr bwMode="auto">
          <a:xfrm>
            <a:off x="-1068388" y="-2681288"/>
            <a:ext cx="12761913" cy="9759951"/>
          </a:xfrm>
          <a:prstGeom prst="rect">
            <a:avLst/>
          </a:prstGeom>
          <a:noFill/>
          <a:ln w="9525">
            <a:solidFill>
              <a:schemeClr val="accent2">
                <a:lumMod val="60000"/>
                <a:lumOff val="40000"/>
              </a:schemeClr>
            </a:solidFill>
            <a:miter lim="800000"/>
            <a:headEnd/>
            <a:tailEnd/>
          </a:ln>
          <a:effectLst/>
        </p:spPr>
      </p:pic>
      <p:sp>
        <p:nvSpPr>
          <p:cNvPr id="46082" name="TextovéPole 1"/>
          <p:cNvSpPr txBox="1">
            <a:spLocks noChangeArrowheads="1"/>
          </p:cNvSpPr>
          <p:nvPr/>
        </p:nvSpPr>
        <p:spPr bwMode="auto">
          <a:xfrm>
            <a:off x="4025900" y="1665289"/>
            <a:ext cx="762000" cy="369887"/>
          </a:xfrm>
          <a:prstGeom prst="rect">
            <a:avLst/>
          </a:prstGeom>
          <a:noFill/>
          <a:ln w="9525">
            <a:noFill/>
            <a:miter lim="800000"/>
            <a:headEnd/>
            <a:tailEnd/>
          </a:ln>
        </p:spPr>
        <p:txBody>
          <a:bodyPr wrap="none">
            <a:spAutoFit/>
          </a:bodyPr>
          <a:lstStyle/>
          <a:p>
            <a:r>
              <a:rPr lang="cs-CZ" altLang="cs-CZ"/>
              <a:t>Mono</a:t>
            </a:r>
          </a:p>
        </p:txBody>
      </p:sp>
      <p:sp>
        <p:nvSpPr>
          <p:cNvPr id="46083" name="TextovéPole 2"/>
          <p:cNvSpPr txBox="1">
            <a:spLocks noChangeArrowheads="1"/>
          </p:cNvSpPr>
          <p:nvPr/>
        </p:nvSpPr>
        <p:spPr bwMode="auto">
          <a:xfrm>
            <a:off x="9291638" y="4822825"/>
            <a:ext cx="377732" cy="369332"/>
          </a:xfrm>
          <a:prstGeom prst="rect">
            <a:avLst/>
          </a:prstGeom>
          <a:noFill/>
          <a:ln w="9525">
            <a:noFill/>
            <a:miter lim="800000"/>
            <a:headEnd/>
            <a:tailEnd/>
          </a:ln>
        </p:spPr>
        <p:txBody>
          <a:bodyPr wrap="none">
            <a:spAutoFit/>
          </a:bodyPr>
          <a:lstStyle/>
          <a:p>
            <a:r>
              <a:rPr lang="cs-CZ" altLang="cs-CZ"/>
              <a:t>Ly</a:t>
            </a:r>
          </a:p>
        </p:txBody>
      </p:sp>
      <p:sp>
        <p:nvSpPr>
          <p:cNvPr id="46084" name="TextovéPole 1"/>
          <p:cNvSpPr txBox="1">
            <a:spLocks noChangeArrowheads="1"/>
          </p:cNvSpPr>
          <p:nvPr/>
        </p:nvSpPr>
        <p:spPr bwMode="auto">
          <a:xfrm>
            <a:off x="4406900" y="301625"/>
            <a:ext cx="4594078" cy="523220"/>
          </a:xfrm>
          <a:prstGeom prst="rect">
            <a:avLst/>
          </a:prstGeom>
          <a:solidFill>
            <a:schemeClr val="bg1"/>
          </a:solidFill>
          <a:ln w="9525">
            <a:noFill/>
            <a:miter lim="800000"/>
            <a:headEnd/>
            <a:tailEnd/>
          </a:ln>
        </p:spPr>
        <p:txBody>
          <a:bodyPr wrap="none">
            <a:spAutoFit/>
          </a:bodyPr>
          <a:lstStyle/>
          <a:p>
            <a:r>
              <a:rPr lang="cs-CZ" sz="2800">
                <a:cs typeface="Arial" charset="0"/>
              </a:rPr>
              <a:t>MONOCYTE and LYMPHOCYTE</a:t>
            </a:r>
          </a:p>
        </p:txBody>
      </p:sp>
    </p:spTree>
    <p:extLst>
      <p:ext uri="{BB962C8B-B14F-4D97-AF65-F5344CB8AC3E}">
        <p14:creationId xmlns:p14="http://schemas.microsoft.com/office/powerpoint/2010/main" val="485254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1017588" y="-1676400"/>
            <a:ext cx="14578013" cy="10926763"/>
          </a:xfrm>
          <a:prstGeom prst="rect">
            <a:avLst/>
          </a:prstGeom>
          <a:ln>
            <a:solidFill>
              <a:schemeClr val="accent2">
                <a:lumMod val="60000"/>
                <a:lumOff val="40000"/>
              </a:schemeClr>
            </a:solidFill>
          </a:ln>
        </p:spPr>
      </p:pic>
      <p:sp>
        <p:nvSpPr>
          <p:cNvPr id="48130" name="TextovéPole 2"/>
          <p:cNvSpPr txBox="1">
            <a:spLocks noChangeArrowheads="1"/>
          </p:cNvSpPr>
          <p:nvPr/>
        </p:nvSpPr>
        <p:spPr bwMode="auto">
          <a:xfrm>
            <a:off x="4056063" y="1674814"/>
            <a:ext cx="760412" cy="369887"/>
          </a:xfrm>
          <a:prstGeom prst="rect">
            <a:avLst/>
          </a:prstGeom>
          <a:noFill/>
          <a:ln w="9525">
            <a:noFill/>
            <a:miter lim="800000"/>
            <a:headEnd/>
            <a:tailEnd/>
          </a:ln>
        </p:spPr>
        <p:txBody>
          <a:bodyPr wrap="none">
            <a:spAutoFit/>
          </a:bodyPr>
          <a:lstStyle/>
          <a:p>
            <a:r>
              <a:rPr lang="cs-CZ" altLang="cs-CZ"/>
              <a:t>Mono</a:t>
            </a:r>
          </a:p>
        </p:txBody>
      </p:sp>
      <p:sp>
        <p:nvSpPr>
          <p:cNvPr id="48131" name="TextovéPole 3"/>
          <p:cNvSpPr txBox="1">
            <a:spLocks noChangeArrowheads="1"/>
          </p:cNvSpPr>
          <p:nvPr/>
        </p:nvSpPr>
        <p:spPr bwMode="auto">
          <a:xfrm>
            <a:off x="7462838" y="2617788"/>
            <a:ext cx="570990" cy="369332"/>
          </a:xfrm>
          <a:prstGeom prst="rect">
            <a:avLst/>
          </a:prstGeom>
          <a:noFill/>
          <a:ln w="9525">
            <a:noFill/>
            <a:miter lim="800000"/>
            <a:headEnd/>
            <a:tailEnd/>
          </a:ln>
        </p:spPr>
        <p:txBody>
          <a:bodyPr wrap="none">
            <a:spAutoFit/>
          </a:bodyPr>
          <a:lstStyle/>
          <a:p>
            <a:r>
              <a:rPr lang="cs-CZ" altLang="cs-CZ"/>
              <a:t>Neu</a:t>
            </a:r>
          </a:p>
        </p:txBody>
      </p:sp>
      <p:sp>
        <p:nvSpPr>
          <p:cNvPr id="48132" name="TextovéPole 3"/>
          <p:cNvSpPr txBox="1">
            <a:spLocks noChangeArrowheads="1"/>
          </p:cNvSpPr>
          <p:nvPr/>
        </p:nvSpPr>
        <p:spPr bwMode="auto">
          <a:xfrm>
            <a:off x="3667126" y="357188"/>
            <a:ext cx="4787273" cy="523220"/>
          </a:xfrm>
          <a:prstGeom prst="rect">
            <a:avLst/>
          </a:prstGeom>
          <a:solidFill>
            <a:schemeClr val="bg1"/>
          </a:solidFill>
          <a:ln w="9525">
            <a:noFill/>
            <a:miter lim="800000"/>
            <a:headEnd/>
            <a:tailEnd/>
          </a:ln>
        </p:spPr>
        <p:txBody>
          <a:bodyPr wrap="none">
            <a:spAutoFit/>
          </a:bodyPr>
          <a:lstStyle/>
          <a:p>
            <a:r>
              <a:rPr lang="cs-CZ" sz="2800">
                <a:cs typeface="Arial" charset="0"/>
              </a:rPr>
              <a:t>MONOCYTE and „NEUTROPHIL“</a:t>
            </a:r>
          </a:p>
        </p:txBody>
      </p:sp>
    </p:spTree>
    <p:extLst>
      <p:ext uri="{BB962C8B-B14F-4D97-AF65-F5344CB8AC3E}">
        <p14:creationId xmlns:p14="http://schemas.microsoft.com/office/powerpoint/2010/main" val="3075708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srcRect/>
          <a:stretch>
            <a:fillRect/>
          </a:stretch>
        </p:blipFill>
        <p:spPr bwMode="auto">
          <a:xfrm>
            <a:off x="1524000" y="1"/>
            <a:ext cx="9144000" cy="7000875"/>
          </a:xfrm>
          <a:prstGeom prst="rect">
            <a:avLst/>
          </a:prstGeom>
          <a:noFill/>
          <a:ln w="9525">
            <a:noFill/>
            <a:miter lim="800000"/>
            <a:headEnd/>
            <a:tailEnd/>
          </a:ln>
        </p:spPr>
      </p:pic>
      <p:sp>
        <p:nvSpPr>
          <p:cNvPr id="50178" name="TextovéPole 2"/>
          <p:cNvSpPr txBox="1">
            <a:spLocks noChangeArrowheads="1"/>
          </p:cNvSpPr>
          <p:nvPr/>
        </p:nvSpPr>
        <p:spPr bwMode="auto">
          <a:xfrm>
            <a:off x="1549401" y="4159250"/>
            <a:ext cx="1191673" cy="369332"/>
          </a:xfrm>
          <a:prstGeom prst="rect">
            <a:avLst/>
          </a:prstGeom>
          <a:solidFill>
            <a:schemeClr val="bg1"/>
          </a:solidFill>
          <a:ln w="9525">
            <a:noFill/>
            <a:miter lim="800000"/>
            <a:headEnd/>
            <a:tailEnd/>
          </a:ln>
        </p:spPr>
        <p:txBody>
          <a:bodyPr wrap="none">
            <a:spAutoFit/>
          </a:bodyPr>
          <a:lstStyle/>
          <a:p>
            <a:r>
              <a:rPr lang="cs-CZ" altLang="cs-CZ"/>
              <a:t>fagosomes</a:t>
            </a:r>
          </a:p>
        </p:txBody>
      </p:sp>
      <p:cxnSp>
        <p:nvCxnSpPr>
          <p:cNvPr id="5" name="Přímá spojnice se šipkou 4"/>
          <p:cNvCxnSpPr/>
          <p:nvPr/>
        </p:nvCxnSpPr>
        <p:spPr>
          <a:xfrm flipV="1">
            <a:off x="2852739" y="3927476"/>
            <a:ext cx="1049337" cy="4159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a:off x="2862264" y="4343400"/>
            <a:ext cx="1462087" cy="5651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1524001" y="1"/>
            <a:ext cx="2259013" cy="523875"/>
          </a:xfrm>
          <a:prstGeom prst="rect">
            <a:avLst/>
          </a:prstGeom>
          <a:solidFill>
            <a:schemeClr val="bg1">
              <a:lumMod val="75000"/>
            </a:schemeClr>
          </a:solidFill>
        </p:spPr>
        <p:txBody>
          <a:bodyPr wrap="none">
            <a:spAutoFit/>
          </a:bodyPr>
          <a:lstStyle/>
          <a:p>
            <a:pPr>
              <a:defRPr/>
            </a:pPr>
            <a:r>
              <a:rPr lang="cs-CZ" sz="2800" dirty="0">
                <a:solidFill>
                  <a:schemeClr val="bg1"/>
                </a:solidFill>
                <a:latin typeface="Arial" panose="020B0604020202020204" pitchFamily="34" charset="0"/>
                <a:cs typeface="Arial" panose="020B0604020202020204" pitchFamily="34" charset="0"/>
              </a:rPr>
              <a:t>MONOCYTE</a:t>
            </a:r>
          </a:p>
        </p:txBody>
      </p:sp>
    </p:spTree>
    <p:extLst>
      <p:ext uri="{BB962C8B-B14F-4D97-AF65-F5344CB8AC3E}">
        <p14:creationId xmlns:p14="http://schemas.microsoft.com/office/powerpoint/2010/main" val="1389165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B885A4E2-9D40-4559-87E6-B53DBE2D9CDE}"/>
              </a:ext>
            </a:extLst>
          </p:cNvPr>
          <p:cNvSpPr>
            <a:spLocks noGrp="1" noChangeArrowheads="1"/>
          </p:cNvSpPr>
          <p:nvPr>
            <p:ph type="title"/>
          </p:nvPr>
        </p:nvSpPr>
        <p:spPr/>
        <p:txBody>
          <a:bodyPr/>
          <a:lstStyle/>
          <a:p>
            <a:r>
              <a:rPr lang="cs-CZ" altLang="cs-CZ" sz="4000" dirty="0">
                <a:latin typeface="+mn-lt"/>
              </a:rPr>
              <a:t>THROMBOCYTES</a:t>
            </a:r>
            <a:r>
              <a:rPr lang="cs-CZ" altLang="cs-CZ" sz="4000" dirty="0"/>
              <a:t>  (</a:t>
            </a:r>
            <a:r>
              <a:rPr lang="cs-CZ" altLang="cs-CZ" sz="4000" dirty="0" err="1"/>
              <a:t>blood</a:t>
            </a:r>
            <a:r>
              <a:rPr lang="cs-CZ" altLang="cs-CZ" sz="4000" dirty="0"/>
              <a:t> </a:t>
            </a:r>
            <a:r>
              <a:rPr lang="cs-CZ" altLang="cs-CZ" sz="4000" dirty="0" err="1"/>
              <a:t>platelets</a:t>
            </a:r>
            <a:r>
              <a:rPr lang="cs-CZ" altLang="cs-CZ" sz="4000" dirty="0"/>
              <a:t>)</a:t>
            </a:r>
          </a:p>
        </p:txBody>
      </p:sp>
      <p:sp>
        <p:nvSpPr>
          <p:cNvPr id="105475" name="Rectangle 3">
            <a:extLst>
              <a:ext uri="{FF2B5EF4-FFF2-40B4-BE49-F238E27FC236}">
                <a16:creationId xmlns:a16="http://schemas.microsoft.com/office/drawing/2014/main" id="{273C64F1-8816-479A-BB64-2353B3037C0F}"/>
              </a:ext>
            </a:extLst>
          </p:cNvPr>
          <p:cNvSpPr>
            <a:spLocks noGrp="1" noChangeArrowheads="1"/>
          </p:cNvSpPr>
          <p:nvPr>
            <p:ph type="body" idx="1"/>
          </p:nvPr>
        </p:nvSpPr>
        <p:spPr>
          <a:xfrm>
            <a:off x="1981200" y="1600200"/>
            <a:ext cx="8686800" cy="5257800"/>
          </a:xfrm>
        </p:spPr>
        <p:txBody>
          <a:bodyPr>
            <a:normAutofit lnSpcReduction="10000"/>
          </a:bodyPr>
          <a:lstStyle/>
          <a:p>
            <a:pPr>
              <a:lnSpc>
                <a:spcPct val="90000"/>
              </a:lnSpc>
            </a:pPr>
            <a:r>
              <a:rPr lang="cs-CZ" altLang="cs-CZ" dirty="0"/>
              <a:t>150,000 – 300,000 / 1 </a:t>
            </a:r>
            <a:r>
              <a:rPr lang="cs-CZ" altLang="cs-CZ" b="1" dirty="0">
                <a:sym typeface="Symbol" panose="05050102010706020507" pitchFamily="18" charset="2"/>
              </a:rPr>
              <a:t></a:t>
            </a:r>
            <a:r>
              <a:rPr lang="cs-CZ" altLang="cs-CZ" dirty="0">
                <a:sym typeface="Symbol" panose="05050102010706020507" pitchFamily="18" charset="2"/>
              </a:rPr>
              <a:t>l </a:t>
            </a:r>
            <a:r>
              <a:rPr lang="cs-CZ" altLang="cs-CZ" dirty="0" err="1">
                <a:sym typeface="Symbol" panose="05050102010706020507" pitchFamily="18" charset="2"/>
              </a:rPr>
              <a:t>of</a:t>
            </a:r>
            <a:r>
              <a:rPr lang="cs-CZ" altLang="cs-CZ" dirty="0">
                <a:sym typeface="Symbol" panose="05050102010706020507" pitchFamily="18" charset="2"/>
              </a:rPr>
              <a:t> </a:t>
            </a:r>
            <a:r>
              <a:rPr lang="cs-CZ" altLang="cs-CZ" dirty="0" err="1">
                <a:sym typeface="Symbol" panose="05050102010706020507" pitchFamily="18" charset="2"/>
              </a:rPr>
              <a:t>blood</a:t>
            </a:r>
            <a:r>
              <a:rPr lang="cs-CZ" altLang="cs-CZ" dirty="0">
                <a:sym typeface="Symbol" panose="05050102010706020507" pitchFamily="18" charset="2"/>
              </a:rPr>
              <a:t> </a:t>
            </a:r>
          </a:p>
          <a:p>
            <a:pPr>
              <a:lnSpc>
                <a:spcPct val="90000"/>
              </a:lnSpc>
            </a:pPr>
            <a:r>
              <a:rPr lang="cs-CZ" altLang="cs-CZ" dirty="0" err="1">
                <a:sym typeface="Symbol" panose="05050102010706020507" pitchFamily="18" charset="2"/>
              </a:rPr>
              <a:t>thrombocytosis</a:t>
            </a:r>
            <a:r>
              <a:rPr lang="cs-CZ" altLang="cs-CZ" dirty="0">
                <a:sym typeface="Symbol" panose="05050102010706020507" pitchFamily="18" charset="2"/>
              </a:rPr>
              <a:t> X </a:t>
            </a:r>
            <a:r>
              <a:rPr lang="cs-CZ" altLang="cs-CZ" dirty="0" err="1">
                <a:sym typeface="Symbol" panose="05050102010706020507" pitchFamily="18" charset="2"/>
              </a:rPr>
              <a:t>thrombocytopenia</a:t>
            </a:r>
            <a:endParaRPr lang="cs-CZ" altLang="cs-CZ" dirty="0">
              <a:sym typeface="Symbol" panose="05050102010706020507" pitchFamily="18" charset="2"/>
            </a:endParaRPr>
          </a:p>
          <a:p>
            <a:pPr>
              <a:lnSpc>
                <a:spcPct val="90000"/>
              </a:lnSpc>
            </a:pPr>
            <a:r>
              <a:rPr lang="cs-CZ" altLang="cs-CZ" dirty="0">
                <a:sym typeface="Symbol" panose="05050102010706020507" pitchFamily="18" charset="2"/>
              </a:rPr>
              <a:t>- are not </a:t>
            </a:r>
            <a:r>
              <a:rPr lang="cs-CZ" altLang="cs-CZ" dirty="0" err="1">
                <a:sym typeface="Symbol" panose="05050102010706020507" pitchFamily="18" charset="2"/>
              </a:rPr>
              <a:t>cells</a:t>
            </a:r>
            <a:r>
              <a:rPr lang="cs-CZ" altLang="cs-CZ" dirty="0">
                <a:sym typeface="Symbol" panose="05050102010706020507" pitchFamily="18" charset="2"/>
              </a:rPr>
              <a:t>, but </a:t>
            </a:r>
            <a:r>
              <a:rPr lang="cs-CZ" altLang="cs-CZ" dirty="0" err="1">
                <a:sym typeface="Symbol" panose="05050102010706020507" pitchFamily="18" charset="2"/>
              </a:rPr>
              <a:t>cytoplasmic</a:t>
            </a:r>
            <a:r>
              <a:rPr lang="cs-CZ" altLang="cs-CZ" dirty="0">
                <a:sym typeface="Symbol" panose="05050102010706020507" pitchFamily="18" charset="2"/>
              </a:rPr>
              <a:t> </a:t>
            </a:r>
            <a:r>
              <a:rPr lang="cs-CZ" altLang="cs-CZ" dirty="0" err="1">
                <a:sym typeface="Symbol" panose="05050102010706020507" pitchFamily="18" charset="2"/>
              </a:rPr>
              <a:t>fragments</a:t>
            </a:r>
            <a:r>
              <a:rPr lang="cs-CZ" altLang="cs-CZ" dirty="0">
                <a:sym typeface="Symbol" panose="05050102010706020507" pitchFamily="18" charset="2"/>
              </a:rPr>
              <a:t> </a:t>
            </a:r>
            <a:r>
              <a:rPr lang="cs-CZ" altLang="cs-CZ" dirty="0" err="1">
                <a:sym typeface="Symbol" panose="05050102010706020507" pitchFamily="18" charset="2"/>
              </a:rPr>
              <a:t>of</a:t>
            </a:r>
            <a:r>
              <a:rPr lang="cs-CZ" altLang="cs-CZ" dirty="0">
                <a:sym typeface="Symbol" panose="05050102010706020507" pitchFamily="18" charset="2"/>
              </a:rPr>
              <a:t> </a:t>
            </a:r>
            <a:r>
              <a:rPr lang="cs-CZ" altLang="cs-CZ" dirty="0" err="1">
                <a:sym typeface="Symbol" panose="05050102010706020507" pitchFamily="18" charset="2"/>
              </a:rPr>
              <a:t>large</a:t>
            </a:r>
            <a:r>
              <a:rPr lang="cs-CZ" altLang="cs-CZ" dirty="0">
                <a:sym typeface="Symbol" panose="05050102010706020507" pitchFamily="18" charset="2"/>
              </a:rPr>
              <a:t> cell (megakaryocyte) in bone  </a:t>
            </a:r>
            <a:r>
              <a:rPr lang="cs-CZ" altLang="cs-CZ" dirty="0" err="1">
                <a:sym typeface="Symbol" panose="05050102010706020507" pitchFamily="18" charset="2"/>
              </a:rPr>
              <a:t>marrow</a:t>
            </a:r>
            <a:endParaRPr lang="cs-CZ" altLang="cs-CZ" dirty="0">
              <a:sym typeface="Symbol" panose="05050102010706020507" pitchFamily="18" charset="2"/>
            </a:endParaRPr>
          </a:p>
          <a:p>
            <a:pPr>
              <a:lnSpc>
                <a:spcPct val="90000"/>
              </a:lnSpc>
            </a:pPr>
            <a:r>
              <a:rPr lang="cs-CZ" altLang="cs-CZ" dirty="0" err="1">
                <a:sym typeface="Symbol" panose="05050102010706020507" pitchFamily="18" charset="2"/>
              </a:rPr>
              <a:t>shape</a:t>
            </a:r>
            <a:r>
              <a:rPr lang="cs-CZ" altLang="cs-CZ" dirty="0">
                <a:sym typeface="Symbol" panose="05050102010706020507" pitchFamily="18" charset="2"/>
              </a:rPr>
              <a:t>: </a:t>
            </a:r>
            <a:r>
              <a:rPr lang="cs-CZ" altLang="cs-CZ" dirty="0" err="1">
                <a:sym typeface="Symbol" panose="05050102010706020507" pitchFamily="18" charset="2"/>
              </a:rPr>
              <a:t>spindle-shaped</a:t>
            </a:r>
            <a:r>
              <a:rPr lang="cs-CZ" altLang="cs-CZ" dirty="0">
                <a:sym typeface="Symbol" panose="05050102010706020507" pitchFamily="18" charset="2"/>
              </a:rPr>
              <a:t> </a:t>
            </a:r>
            <a:r>
              <a:rPr lang="cs-CZ" altLang="cs-CZ" dirty="0" err="1">
                <a:sym typeface="Symbol" panose="05050102010706020507" pitchFamily="18" charset="2"/>
              </a:rPr>
              <a:t>discoid</a:t>
            </a:r>
            <a:r>
              <a:rPr lang="cs-CZ" altLang="cs-CZ" dirty="0">
                <a:sym typeface="Symbol" panose="05050102010706020507" pitchFamily="18" charset="2"/>
              </a:rPr>
              <a:t> plate</a:t>
            </a:r>
          </a:p>
          <a:p>
            <a:pPr>
              <a:lnSpc>
                <a:spcPct val="90000"/>
              </a:lnSpc>
            </a:pPr>
            <a:r>
              <a:rPr lang="cs-CZ" altLang="cs-CZ" dirty="0" err="1">
                <a:sym typeface="Symbol" panose="05050102010706020507" pitchFamily="18" charset="2"/>
              </a:rPr>
              <a:t>size</a:t>
            </a:r>
            <a:r>
              <a:rPr lang="cs-CZ" altLang="cs-CZ" dirty="0">
                <a:sym typeface="Symbol" panose="05050102010706020507" pitchFamily="18" charset="2"/>
              </a:rPr>
              <a:t>: 2 – 4 </a:t>
            </a:r>
            <a:r>
              <a:rPr lang="cs-CZ" altLang="cs-CZ" b="1" dirty="0">
                <a:sym typeface="Symbol" panose="05050102010706020507" pitchFamily="18" charset="2"/>
              </a:rPr>
              <a:t></a:t>
            </a:r>
            <a:r>
              <a:rPr lang="cs-CZ" altLang="cs-CZ" dirty="0">
                <a:sym typeface="Symbol" panose="05050102010706020507" pitchFamily="18" charset="2"/>
              </a:rPr>
              <a:t>m</a:t>
            </a:r>
          </a:p>
          <a:p>
            <a:pPr>
              <a:lnSpc>
                <a:spcPct val="90000"/>
              </a:lnSpc>
            </a:pPr>
            <a:r>
              <a:rPr lang="cs-CZ" altLang="cs-CZ" dirty="0" err="1">
                <a:sym typeface="Symbol" panose="05050102010706020507" pitchFamily="18" charset="2"/>
              </a:rPr>
              <a:t>cytoplasm</a:t>
            </a:r>
            <a:r>
              <a:rPr lang="cs-CZ" altLang="cs-CZ" dirty="0"/>
              <a:t> – </a:t>
            </a:r>
            <a:r>
              <a:rPr lang="cs-CZ" altLang="cs-CZ" dirty="0" err="1"/>
              <a:t>basophilic</a:t>
            </a:r>
            <a:r>
              <a:rPr lang="cs-CZ" altLang="cs-CZ" dirty="0"/>
              <a:t> (</a:t>
            </a:r>
            <a:r>
              <a:rPr lang="cs-CZ" altLang="cs-CZ" dirty="0" err="1"/>
              <a:t>bright</a:t>
            </a:r>
            <a:r>
              <a:rPr lang="cs-CZ" altLang="cs-CZ" dirty="0"/>
              <a:t> violet-blue), </a:t>
            </a:r>
            <a:r>
              <a:rPr lang="cs-CZ" altLang="cs-CZ" dirty="0" err="1"/>
              <a:t>contains</a:t>
            </a:r>
            <a:r>
              <a:rPr lang="cs-CZ" altLang="cs-CZ" dirty="0"/>
              <a:t> </a:t>
            </a:r>
            <a:r>
              <a:rPr lang="cs-CZ" altLang="cs-CZ" dirty="0" err="1"/>
              <a:t>microtubules</a:t>
            </a:r>
            <a:r>
              <a:rPr lang="cs-CZ" altLang="cs-CZ" dirty="0"/>
              <a:t> and </a:t>
            </a:r>
            <a:r>
              <a:rPr lang="cs-CZ" altLang="cs-CZ" b="1" dirty="0">
                <a:solidFill>
                  <a:schemeClr val="folHlink"/>
                </a:solidFill>
                <a:sym typeface="Symbol" panose="05050102010706020507" pitchFamily="18" charset="2"/>
              </a:rPr>
              <a:t>,</a:t>
            </a:r>
            <a:r>
              <a:rPr lang="cs-CZ" altLang="cs-CZ" b="1" dirty="0">
                <a:solidFill>
                  <a:schemeClr val="tx2"/>
                </a:solidFill>
                <a:sym typeface="Symbol" panose="05050102010706020507" pitchFamily="18" charset="2"/>
              </a:rPr>
              <a:t> </a:t>
            </a:r>
            <a:r>
              <a:rPr lang="cs-CZ" altLang="cs-CZ" dirty="0">
                <a:sym typeface="Symbol" panose="05050102010706020507" pitchFamily="18" charset="2"/>
              </a:rPr>
              <a:t>and</a:t>
            </a:r>
            <a:r>
              <a:rPr lang="cs-CZ" altLang="cs-CZ" dirty="0">
                <a:solidFill>
                  <a:schemeClr val="tx2"/>
                </a:solidFill>
                <a:sym typeface="Symbol" panose="05050102010706020507" pitchFamily="18" charset="2"/>
              </a:rPr>
              <a:t> </a:t>
            </a:r>
            <a:r>
              <a:rPr lang="cs-CZ" altLang="cs-CZ" b="1" dirty="0">
                <a:solidFill>
                  <a:schemeClr val="folHlink"/>
                </a:solidFill>
                <a:sym typeface="Symbol" panose="05050102010706020507" pitchFamily="18" charset="2"/>
              </a:rPr>
              <a:t></a:t>
            </a:r>
            <a:r>
              <a:rPr lang="cs-CZ" altLang="cs-CZ" b="1" dirty="0">
                <a:sym typeface="Symbol" panose="05050102010706020507" pitchFamily="18" charset="2"/>
              </a:rPr>
              <a:t> </a:t>
            </a:r>
            <a:r>
              <a:rPr lang="cs-CZ" altLang="cs-CZ" dirty="0" err="1"/>
              <a:t>granules</a:t>
            </a:r>
            <a:r>
              <a:rPr lang="cs-CZ" altLang="cs-CZ" dirty="0"/>
              <a:t>:</a:t>
            </a:r>
          </a:p>
          <a:p>
            <a:pPr>
              <a:lnSpc>
                <a:spcPct val="90000"/>
              </a:lnSpc>
              <a:buFont typeface="Wingdings" panose="05000000000000000000" pitchFamily="2" charset="2"/>
              <a:buNone/>
            </a:pPr>
            <a:r>
              <a:rPr lang="cs-CZ" altLang="cs-CZ" dirty="0"/>
              <a:t>   </a:t>
            </a:r>
            <a:r>
              <a:rPr lang="cs-CZ" altLang="cs-CZ" dirty="0" err="1"/>
              <a:t>alpha</a:t>
            </a:r>
            <a:r>
              <a:rPr lang="cs-CZ" altLang="cs-CZ" dirty="0"/>
              <a:t> </a:t>
            </a:r>
            <a:r>
              <a:rPr lang="cs-CZ" altLang="cs-CZ" dirty="0" err="1"/>
              <a:t>granules</a:t>
            </a:r>
            <a:r>
              <a:rPr lang="cs-CZ" altLang="cs-CZ" dirty="0"/>
              <a:t> – fibrinogen, …</a:t>
            </a:r>
          </a:p>
          <a:p>
            <a:pPr>
              <a:lnSpc>
                <a:spcPct val="90000"/>
              </a:lnSpc>
              <a:buFont typeface="Wingdings" panose="05000000000000000000" pitchFamily="2" charset="2"/>
              <a:buNone/>
            </a:pPr>
            <a:r>
              <a:rPr lang="cs-CZ" altLang="cs-CZ" dirty="0"/>
              <a:t>   delta </a:t>
            </a:r>
            <a:r>
              <a:rPr lang="cs-CZ" altLang="cs-CZ" dirty="0" err="1"/>
              <a:t>granules</a:t>
            </a:r>
            <a:r>
              <a:rPr lang="cs-CZ" altLang="cs-CZ" dirty="0"/>
              <a:t> – serotonin, Ca </a:t>
            </a:r>
            <a:r>
              <a:rPr lang="cs-CZ" altLang="cs-CZ" dirty="0" err="1"/>
              <a:t>ions</a:t>
            </a:r>
            <a:r>
              <a:rPr lang="cs-CZ" altLang="cs-CZ" dirty="0"/>
              <a:t>, ATP and ADP,…</a:t>
            </a:r>
          </a:p>
          <a:p>
            <a:pPr>
              <a:lnSpc>
                <a:spcPct val="90000"/>
              </a:lnSpc>
              <a:buFont typeface="Wingdings" panose="05000000000000000000" pitchFamily="2" charset="2"/>
              <a:buNone/>
            </a:pPr>
            <a:r>
              <a:rPr lang="cs-CZ" altLang="cs-CZ" dirty="0"/>
              <a:t>   lambda </a:t>
            </a:r>
            <a:r>
              <a:rPr lang="cs-CZ" altLang="cs-CZ" dirty="0" err="1"/>
              <a:t>granules</a:t>
            </a:r>
            <a:r>
              <a:rPr lang="cs-CZ" altLang="cs-CZ" dirty="0"/>
              <a:t> – are </a:t>
            </a:r>
            <a:r>
              <a:rPr lang="cs-CZ" altLang="cs-CZ" dirty="0" err="1"/>
              <a:t>small</a:t>
            </a:r>
            <a:r>
              <a:rPr lang="cs-CZ" altLang="cs-CZ" dirty="0"/>
              <a:t> </a:t>
            </a:r>
            <a:r>
              <a:rPr lang="cs-CZ" altLang="cs-CZ" dirty="0" err="1"/>
              <a:t>lysosomes</a:t>
            </a:r>
            <a:endParaRPr lang="cs-CZ" altLang="cs-CZ" dirty="0"/>
          </a:p>
        </p:txBody>
      </p:sp>
    </p:spTree>
    <p:extLst>
      <p:ext uri="{BB962C8B-B14F-4D97-AF65-F5344CB8AC3E}">
        <p14:creationId xmlns:p14="http://schemas.microsoft.com/office/powerpoint/2010/main" val="2155010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E2E79D5C-E3C7-411D-8068-0BD7AE251BB1}"/>
              </a:ext>
            </a:extLst>
          </p:cNvPr>
          <p:cNvSpPr>
            <a:spLocks noGrp="1" noChangeArrowheads="1"/>
          </p:cNvSpPr>
          <p:nvPr>
            <p:ph type="title"/>
          </p:nvPr>
        </p:nvSpPr>
        <p:spPr/>
        <p:txBody>
          <a:bodyPr/>
          <a:lstStyle/>
          <a:p>
            <a:r>
              <a:rPr lang="cs-CZ" altLang="cs-CZ"/>
              <a:t>Platelet structure</a:t>
            </a:r>
          </a:p>
        </p:txBody>
      </p:sp>
      <p:sp>
        <p:nvSpPr>
          <p:cNvPr id="148484" name="Rectangle 4">
            <a:extLst>
              <a:ext uri="{FF2B5EF4-FFF2-40B4-BE49-F238E27FC236}">
                <a16:creationId xmlns:a16="http://schemas.microsoft.com/office/drawing/2014/main" id="{014AC9B7-0648-4765-B281-B2F6C45A01B3}"/>
              </a:ext>
            </a:extLst>
          </p:cNvPr>
          <p:cNvSpPr>
            <a:spLocks noGrp="1" noChangeArrowheads="1"/>
          </p:cNvSpPr>
          <p:nvPr>
            <p:ph type="body" sz="half" idx="1"/>
          </p:nvPr>
        </p:nvSpPr>
        <p:spPr>
          <a:xfrm>
            <a:off x="1703388" y="1600200"/>
            <a:ext cx="4316412" cy="4495800"/>
          </a:xfrm>
        </p:spPr>
        <p:txBody>
          <a:bodyPr/>
          <a:lstStyle/>
          <a:p>
            <a:r>
              <a:rPr lang="cs-CZ" altLang="cs-CZ">
                <a:solidFill>
                  <a:schemeClr val="hlink"/>
                </a:solidFill>
              </a:rPr>
              <a:t>Hyaloplasm</a:t>
            </a:r>
            <a:r>
              <a:rPr lang="cs-CZ" altLang="cs-CZ"/>
              <a:t> contains microtubules (on the periphery of platelet)</a:t>
            </a:r>
          </a:p>
          <a:p>
            <a:pPr>
              <a:buFont typeface="Wingdings" panose="05000000000000000000" pitchFamily="2" charset="2"/>
              <a:buNone/>
            </a:pPr>
            <a:endParaRPr lang="cs-CZ" altLang="cs-CZ"/>
          </a:p>
          <a:p>
            <a:r>
              <a:rPr lang="cs-CZ" altLang="cs-CZ">
                <a:solidFill>
                  <a:schemeClr val="hlink"/>
                </a:solidFill>
              </a:rPr>
              <a:t>Granuloplasm</a:t>
            </a:r>
            <a:r>
              <a:rPr lang="cs-CZ" altLang="cs-CZ"/>
              <a:t> contains granules</a:t>
            </a:r>
          </a:p>
          <a:p>
            <a:pPr>
              <a:buFont typeface="Wingdings" panose="05000000000000000000" pitchFamily="2" charset="2"/>
              <a:buNone/>
            </a:pPr>
            <a:r>
              <a:rPr lang="cs-CZ" altLang="cs-CZ"/>
              <a:t> </a:t>
            </a:r>
          </a:p>
        </p:txBody>
      </p:sp>
      <p:sp>
        <p:nvSpPr>
          <p:cNvPr id="148485" name="Rectangle 5">
            <a:extLst>
              <a:ext uri="{FF2B5EF4-FFF2-40B4-BE49-F238E27FC236}">
                <a16:creationId xmlns:a16="http://schemas.microsoft.com/office/drawing/2014/main" id="{73991A23-F73B-4416-80B2-3FE8A36EC8AB}"/>
              </a:ext>
            </a:extLst>
          </p:cNvPr>
          <p:cNvSpPr>
            <a:spLocks noGrp="1" noChangeArrowheads="1"/>
          </p:cNvSpPr>
          <p:nvPr>
            <p:ph type="body" sz="half" idx="2"/>
          </p:nvPr>
        </p:nvSpPr>
        <p:spPr/>
        <p:txBody>
          <a:bodyPr/>
          <a:lstStyle/>
          <a:p>
            <a:pPr>
              <a:buFont typeface="Wingdings" panose="05000000000000000000" pitchFamily="2" charset="2"/>
              <a:buNone/>
            </a:pPr>
            <a:endParaRPr lang="cs-CZ" altLang="cs-CZ"/>
          </a:p>
        </p:txBody>
      </p:sp>
      <p:sp>
        <p:nvSpPr>
          <p:cNvPr id="148487" name="Oval 7" descr="Kytice">
            <a:extLst>
              <a:ext uri="{FF2B5EF4-FFF2-40B4-BE49-F238E27FC236}">
                <a16:creationId xmlns:a16="http://schemas.microsoft.com/office/drawing/2014/main" id="{2D330521-0D66-472F-B671-DE7037C7AFD4}"/>
              </a:ext>
            </a:extLst>
          </p:cNvPr>
          <p:cNvSpPr>
            <a:spLocks noChangeArrowheads="1"/>
          </p:cNvSpPr>
          <p:nvPr/>
        </p:nvSpPr>
        <p:spPr bwMode="auto">
          <a:xfrm>
            <a:off x="7032625" y="1844676"/>
            <a:ext cx="2808288" cy="2663825"/>
          </a:xfrm>
          <a:prstGeom prst="ellipse">
            <a:avLst/>
          </a:prstGeom>
          <a:blipFill dpi="0" rotWithShape="1">
            <a:blip r:embed="rId2"/>
            <a:srcRect/>
            <a:tile tx="0" ty="0" sx="100000" sy="100000" flip="none" algn="tl"/>
          </a:blipFill>
          <a:ln w="9525">
            <a:solidFill>
              <a:srgbClr val="CC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88" name="Oval 8" descr="Kytice">
            <a:extLst>
              <a:ext uri="{FF2B5EF4-FFF2-40B4-BE49-F238E27FC236}">
                <a16:creationId xmlns:a16="http://schemas.microsoft.com/office/drawing/2014/main" id="{7215F0DE-4002-4060-8E7C-7AB77D537955}"/>
              </a:ext>
            </a:extLst>
          </p:cNvPr>
          <p:cNvSpPr>
            <a:spLocks noChangeArrowheads="1"/>
          </p:cNvSpPr>
          <p:nvPr/>
        </p:nvSpPr>
        <p:spPr bwMode="auto">
          <a:xfrm>
            <a:off x="6456364" y="4941888"/>
            <a:ext cx="3311525" cy="1008062"/>
          </a:xfrm>
          <a:prstGeom prst="ellipse">
            <a:avLst/>
          </a:prstGeom>
          <a:blipFill dpi="0" rotWithShape="1">
            <a:blip r:embed="rId2"/>
            <a:srcRect/>
            <a:tile tx="0" ty="0" sx="100000" sy="100000" flip="none" algn="tl"/>
          </a:blipFill>
          <a:ln w="9525">
            <a:solidFill>
              <a:srgbClr val="CC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89" name="Oval 9">
            <a:extLst>
              <a:ext uri="{FF2B5EF4-FFF2-40B4-BE49-F238E27FC236}">
                <a16:creationId xmlns:a16="http://schemas.microsoft.com/office/drawing/2014/main" id="{B219EACE-EDD1-4BDD-97D0-E60EEE121E52}"/>
              </a:ext>
            </a:extLst>
          </p:cNvPr>
          <p:cNvSpPr>
            <a:spLocks noChangeArrowheads="1"/>
          </p:cNvSpPr>
          <p:nvPr/>
        </p:nvSpPr>
        <p:spPr bwMode="auto">
          <a:xfrm>
            <a:off x="8040688" y="2492375"/>
            <a:ext cx="215900" cy="215900"/>
          </a:xfrm>
          <a:prstGeom prst="ellipse">
            <a:avLst/>
          </a:prstGeom>
          <a:solidFill>
            <a:srgbClr val="D60093"/>
          </a:solidFill>
          <a:ln w="9525">
            <a:solidFill>
              <a:srgbClr val="D6009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90" name="Oval 10">
            <a:extLst>
              <a:ext uri="{FF2B5EF4-FFF2-40B4-BE49-F238E27FC236}">
                <a16:creationId xmlns:a16="http://schemas.microsoft.com/office/drawing/2014/main" id="{686B9728-17EE-4D6D-8761-B4B8AFB9932E}"/>
              </a:ext>
            </a:extLst>
          </p:cNvPr>
          <p:cNvSpPr>
            <a:spLocks noChangeArrowheads="1"/>
          </p:cNvSpPr>
          <p:nvPr/>
        </p:nvSpPr>
        <p:spPr bwMode="auto">
          <a:xfrm>
            <a:off x="7896225" y="2852738"/>
            <a:ext cx="215900" cy="215900"/>
          </a:xfrm>
          <a:prstGeom prst="ellipse">
            <a:avLst/>
          </a:prstGeom>
          <a:solidFill>
            <a:srgbClr val="D60093"/>
          </a:solidFill>
          <a:ln w="9525">
            <a:solidFill>
              <a:srgbClr val="D6009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91" name="Oval 11">
            <a:extLst>
              <a:ext uri="{FF2B5EF4-FFF2-40B4-BE49-F238E27FC236}">
                <a16:creationId xmlns:a16="http://schemas.microsoft.com/office/drawing/2014/main" id="{87A26C33-A59B-40B8-AD44-96358D1DF51B}"/>
              </a:ext>
            </a:extLst>
          </p:cNvPr>
          <p:cNvSpPr>
            <a:spLocks noChangeArrowheads="1"/>
          </p:cNvSpPr>
          <p:nvPr/>
        </p:nvSpPr>
        <p:spPr bwMode="auto">
          <a:xfrm>
            <a:off x="8904288" y="2781300"/>
            <a:ext cx="215900" cy="215900"/>
          </a:xfrm>
          <a:prstGeom prst="ellipse">
            <a:avLst/>
          </a:prstGeom>
          <a:solidFill>
            <a:srgbClr val="D60093"/>
          </a:solidFill>
          <a:ln w="9525">
            <a:solidFill>
              <a:srgbClr val="D6009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92" name="Oval 12">
            <a:extLst>
              <a:ext uri="{FF2B5EF4-FFF2-40B4-BE49-F238E27FC236}">
                <a16:creationId xmlns:a16="http://schemas.microsoft.com/office/drawing/2014/main" id="{95C85F95-C41C-4EB3-875C-C37B97C247DC}"/>
              </a:ext>
            </a:extLst>
          </p:cNvPr>
          <p:cNvSpPr>
            <a:spLocks noChangeArrowheads="1"/>
          </p:cNvSpPr>
          <p:nvPr/>
        </p:nvSpPr>
        <p:spPr bwMode="auto">
          <a:xfrm>
            <a:off x="8256588" y="3573463"/>
            <a:ext cx="215900" cy="215900"/>
          </a:xfrm>
          <a:prstGeom prst="ellipse">
            <a:avLst/>
          </a:prstGeom>
          <a:solidFill>
            <a:srgbClr val="D60093"/>
          </a:solidFill>
          <a:ln w="9525">
            <a:solidFill>
              <a:srgbClr val="D6009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93" name="Oval 13">
            <a:extLst>
              <a:ext uri="{FF2B5EF4-FFF2-40B4-BE49-F238E27FC236}">
                <a16:creationId xmlns:a16="http://schemas.microsoft.com/office/drawing/2014/main" id="{99112BA9-E9AA-4B6C-A072-E7E1731EEE6F}"/>
              </a:ext>
            </a:extLst>
          </p:cNvPr>
          <p:cNvSpPr>
            <a:spLocks noChangeArrowheads="1"/>
          </p:cNvSpPr>
          <p:nvPr/>
        </p:nvSpPr>
        <p:spPr bwMode="auto">
          <a:xfrm>
            <a:off x="8904288" y="3355975"/>
            <a:ext cx="215900" cy="215900"/>
          </a:xfrm>
          <a:prstGeom prst="ellipse">
            <a:avLst/>
          </a:prstGeom>
          <a:solidFill>
            <a:srgbClr val="D60093"/>
          </a:solidFill>
          <a:ln w="9525">
            <a:solidFill>
              <a:srgbClr val="D6009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95" name="Oval 15">
            <a:extLst>
              <a:ext uri="{FF2B5EF4-FFF2-40B4-BE49-F238E27FC236}">
                <a16:creationId xmlns:a16="http://schemas.microsoft.com/office/drawing/2014/main" id="{0759E05F-ABF3-48A2-9421-727ABF187ADA}"/>
              </a:ext>
            </a:extLst>
          </p:cNvPr>
          <p:cNvSpPr>
            <a:spLocks noChangeArrowheads="1"/>
          </p:cNvSpPr>
          <p:nvPr/>
        </p:nvSpPr>
        <p:spPr bwMode="auto">
          <a:xfrm>
            <a:off x="8401050" y="2349500"/>
            <a:ext cx="287338" cy="215900"/>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96" name="Oval 16">
            <a:extLst>
              <a:ext uri="{FF2B5EF4-FFF2-40B4-BE49-F238E27FC236}">
                <a16:creationId xmlns:a16="http://schemas.microsoft.com/office/drawing/2014/main" id="{DA1BE154-9D31-4106-B262-8C051383EF53}"/>
              </a:ext>
            </a:extLst>
          </p:cNvPr>
          <p:cNvSpPr>
            <a:spLocks noChangeArrowheads="1"/>
          </p:cNvSpPr>
          <p:nvPr/>
        </p:nvSpPr>
        <p:spPr bwMode="auto">
          <a:xfrm>
            <a:off x="8472489" y="3213100"/>
            <a:ext cx="287337" cy="215900"/>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97" name="Oval 17">
            <a:extLst>
              <a:ext uri="{FF2B5EF4-FFF2-40B4-BE49-F238E27FC236}">
                <a16:creationId xmlns:a16="http://schemas.microsoft.com/office/drawing/2014/main" id="{992E73D7-6AB1-4DE3-83F9-D187864DA4D3}"/>
              </a:ext>
            </a:extLst>
          </p:cNvPr>
          <p:cNvSpPr>
            <a:spLocks noChangeArrowheads="1"/>
          </p:cNvSpPr>
          <p:nvPr/>
        </p:nvSpPr>
        <p:spPr bwMode="auto">
          <a:xfrm>
            <a:off x="7896225" y="3213100"/>
            <a:ext cx="287338" cy="215900"/>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98" name="Oval 18">
            <a:extLst>
              <a:ext uri="{FF2B5EF4-FFF2-40B4-BE49-F238E27FC236}">
                <a16:creationId xmlns:a16="http://schemas.microsoft.com/office/drawing/2014/main" id="{149308B3-2C8E-436C-AC3E-A0BCCF60C67C}"/>
              </a:ext>
            </a:extLst>
          </p:cNvPr>
          <p:cNvSpPr>
            <a:spLocks noChangeArrowheads="1"/>
          </p:cNvSpPr>
          <p:nvPr/>
        </p:nvSpPr>
        <p:spPr bwMode="auto">
          <a:xfrm>
            <a:off x="8401051" y="2852738"/>
            <a:ext cx="142875" cy="144462"/>
          </a:xfrm>
          <a:prstGeom prst="ellipse">
            <a:avLst/>
          </a:prstGeom>
          <a:solidFill>
            <a:srgbClr val="800080"/>
          </a:solid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99" name="Oval 19">
            <a:extLst>
              <a:ext uri="{FF2B5EF4-FFF2-40B4-BE49-F238E27FC236}">
                <a16:creationId xmlns:a16="http://schemas.microsoft.com/office/drawing/2014/main" id="{DAB8E76A-D564-4081-8D3B-3E46B759E786}"/>
              </a:ext>
            </a:extLst>
          </p:cNvPr>
          <p:cNvSpPr>
            <a:spLocks noChangeArrowheads="1"/>
          </p:cNvSpPr>
          <p:nvPr/>
        </p:nvSpPr>
        <p:spPr bwMode="auto">
          <a:xfrm>
            <a:off x="8040689" y="3500438"/>
            <a:ext cx="142875" cy="144462"/>
          </a:xfrm>
          <a:prstGeom prst="ellipse">
            <a:avLst/>
          </a:prstGeom>
          <a:solidFill>
            <a:srgbClr val="800080"/>
          </a:solid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00" name="Oval 20">
            <a:extLst>
              <a:ext uri="{FF2B5EF4-FFF2-40B4-BE49-F238E27FC236}">
                <a16:creationId xmlns:a16="http://schemas.microsoft.com/office/drawing/2014/main" id="{6690601D-63B0-4F89-BEFD-CF1EB44AB396}"/>
              </a:ext>
            </a:extLst>
          </p:cNvPr>
          <p:cNvSpPr>
            <a:spLocks noChangeArrowheads="1"/>
          </p:cNvSpPr>
          <p:nvPr/>
        </p:nvSpPr>
        <p:spPr bwMode="auto">
          <a:xfrm>
            <a:off x="8904289" y="3068638"/>
            <a:ext cx="142875" cy="144462"/>
          </a:xfrm>
          <a:prstGeom prst="ellipse">
            <a:avLst/>
          </a:prstGeom>
          <a:solidFill>
            <a:srgbClr val="800080"/>
          </a:solid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01" name="Oval 21">
            <a:extLst>
              <a:ext uri="{FF2B5EF4-FFF2-40B4-BE49-F238E27FC236}">
                <a16:creationId xmlns:a16="http://schemas.microsoft.com/office/drawing/2014/main" id="{F3184BF6-9FDB-4A11-95FC-E56D8B112D1F}"/>
              </a:ext>
            </a:extLst>
          </p:cNvPr>
          <p:cNvSpPr>
            <a:spLocks noChangeArrowheads="1"/>
          </p:cNvSpPr>
          <p:nvPr/>
        </p:nvSpPr>
        <p:spPr bwMode="auto">
          <a:xfrm>
            <a:off x="8688389" y="3644901"/>
            <a:ext cx="142875" cy="144463"/>
          </a:xfrm>
          <a:prstGeom prst="ellipse">
            <a:avLst/>
          </a:prstGeom>
          <a:solidFill>
            <a:srgbClr val="800080"/>
          </a:solid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02" name="Arc 22">
            <a:extLst>
              <a:ext uri="{FF2B5EF4-FFF2-40B4-BE49-F238E27FC236}">
                <a16:creationId xmlns:a16="http://schemas.microsoft.com/office/drawing/2014/main" id="{BF13ED1B-F80E-4600-A850-2CBDC3C18507}"/>
              </a:ext>
            </a:extLst>
          </p:cNvPr>
          <p:cNvSpPr>
            <a:spLocks/>
          </p:cNvSpPr>
          <p:nvPr/>
        </p:nvSpPr>
        <p:spPr bwMode="auto">
          <a:xfrm flipH="1">
            <a:off x="7391400" y="1989138"/>
            <a:ext cx="865188" cy="6477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03" name="Arc 23">
            <a:extLst>
              <a:ext uri="{FF2B5EF4-FFF2-40B4-BE49-F238E27FC236}">
                <a16:creationId xmlns:a16="http://schemas.microsoft.com/office/drawing/2014/main" id="{DAD36C2F-762D-4CFA-A65E-EB588701C0EE}"/>
              </a:ext>
            </a:extLst>
          </p:cNvPr>
          <p:cNvSpPr>
            <a:spLocks/>
          </p:cNvSpPr>
          <p:nvPr/>
        </p:nvSpPr>
        <p:spPr bwMode="auto">
          <a:xfrm flipH="1">
            <a:off x="7175501" y="2852739"/>
            <a:ext cx="73025" cy="5048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04" name="Arc 24">
            <a:extLst>
              <a:ext uri="{FF2B5EF4-FFF2-40B4-BE49-F238E27FC236}">
                <a16:creationId xmlns:a16="http://schemas.microsoft.com/office/drawing/2014/main" id="{5025D5CB-74A3-49D8-AD8D-E9C12CB7279E}"/>
              </a:ext>
            </a:extLst>
          </p:cNvPr>
          <p:cNvSpPr>
            <a:spLocks/>
          </p:cNvSpPr>
          <p:nvPr/>
        </p:nvSpPr>
        <p:spPr bwMode="auto">
          <a:xfrm rot="10800000">
            <a:off x="7391401" y="3716339"/>
            <a:ext cx="1152525" cy="6492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05" name="Arc 25">
            <a:extLst>
              <a:ext uri="{FF2B5EF4-FFF2-40B4-BE49-F238E27FC236}">
                <a16:creationId xmlns:a16="http://schemas.microsoft.com/office/drawing/2014/main" id="{CCBAC90D-8C08-4AAA-B223-38E8A1EEDFF9}"/>
              </a:ext>
            </a:extLst>
          </p:cNvPr>
          <p:cNvSpPr>
            <a:spLocks/>
          </p:cNvSpPr>
          <p:nvPr/>
        </p:nvSpPr>
        <p:spPr bwMode="auto">
          <a:xfrm>
            <a:off x="8543925" y="1989138"/>
            <a:ext cx="1081088" cy="79216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06" name="Arc 26">
            <a:extLst>
              <a:ext uri="{FF2B5EF4-FFF2-40B4-BE49-F238E27FC236}">
                <a16:creationId xmlns:a16="http://schemas.microsoft.com/office/drawing/2014/main" id="{53C764BE-5043-4E7E-AD60-AC1BA38B0B0E}"/>
              </a:ext>
            </a:extLst>
          </p:cNvPr>
          <p:cNvSpPr>
            <a:spLocks/>
          </p:cNvSpPr>
          <p:nvPr/>
        </p:nvSpPr>
        <p:spPr bwMode="auto">
          <a:xfrm>
            <a:off x="8832851" y="2133600"/>
            <a:ext cx="792163" cy="1295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07" name="Arc 27">
            <a:extLst>
              <a:ext uri="{FF2B5EF4-FFF2-40B4-BE49-F238E27FC236}">
                <a16:creationId xmlns:a16="http://schemas.microsoft.com/office/drawing/2014/main" id="{846ED508-32D1-431D-B92D-A7181BEC4EDF}"/>
              </a:ext>
            </a:extLst>
          </p:cNvPr>
          <p:cNvSpPr>
            <a:spLocks/>
          </p:cNvSpPr>
          <p:nvPr/>
        </p:nvSpPr>
        <p:spPr bwMode="auto">
          <a:xfrm rot="11012672" flipH="1">
            <a:off x="8688388" y="3644901"/>
            <a:ext cx="792162" cy="7207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08" name="Arc 28">
            <a:extLst>
              <a:ext uri="{FF2B5EF4-FFF2-40B4-BE49-F238E27FC236}">
                <a16:creationId xmlns:a16="http://schemas.microsoft.com/office/drawing/2014/main" id="{C455254C-992B-46A0-8B0F-22385EEE3299}"/>
              </a:ext>
            </a:extLst>
          </p:cNvPr>
          <p:cNvSpPr>
            <a:spLocks/>
          </p:cNvSpPr>
          <p:nvPr/>
        </p:nvSpPr>
        <p:spPr bwMode="auto">
          <a:xfrm flipH="1">
            <a:off x="7319964" y="2349500"/>
            <a:ext cx="504825" cy="11509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09" name="Arc 29">
            <a:extLst>
              <a:ext uri="{FF2B5EF4-FFF2-40B4-BE49-F238E27FC236}">
                <a16:creationId xmlns:a16="http://schemas.microsoft.com/office/drawing/2014/main" id="{EC7ACD99-BA68-40D8-8145-658BD2141079}"/>
              </a:ext>
            </a:extLst>
          </p:cNvPr>
          <p:cNvSpPr>
            <a:spLocks/>
          </p:cNvSpPr>
          <p:nvPr/>
        </p:nvSpPr>
        <p:spPr bwMode="auto">
          <a:xfrm rot="10495224">
            <a:off x="7680326" y="3789363"/>
            <a:ext cx="1368425" cy="4318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10" name="Oval 30">
            <a:extLst>
              <a:ext uri="{FF2B5EF4-FFF2-40B4-BE49-F238E27FC236}">
                <a16:creationId xmlns:a16="http://schemas.microsoft.com/office/drawing/2014/main" id="{7E37F29A-E20E-4C97-88B0-694157FD973C}"/>
              </a:ext>
            </a:extLst>
          </p:cNvPr>
          <p:cNvSpPr>
            <a:spLocks noChangeArrowheads="1"/>
          </p:cNvSpPr>
          <p:nvPr/>
        </p:nvSpPr>
        <p:spPr bwMode="auto">
          <a:xfrm>
            <a:off x="7248525" y="5373688"/>
            <a:ext cx="287338" cy="215900"/>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11" name="Oval 31">
            <a:extLst>
              <a:ext uri="{FF2B5EF4-FFF2-40B4-BE49-F238E27FC236}">
                <a16:creationId xmlns:a16="http://schemas.microsoft.com/office/drawing/2014/main" id="{60121EE9-D0AF-4C98-A7A6-F7D51DB19222}"/>
              </a:ext>
            </a:extLst>
          </p:cNvPr>
          <p:cNvSpPr>
            <a:spLocks noChangeArrowheads="1"/>
          </p:cNvSpPr>
          <p:nvPr/>
        </p:nvSpPr>
        <p:spPr bwMode="auto">
          <a:xfrm>
            <a:off x="7680326" y="5373688"/>
            <a:ext cx="142875" cy="144462"/>
          </a:xfrm>
          <a:prstGeom prst="ellipse">
            <a:avLst/>
          </a:prstGeom>
          <a:solidFill>
            <a:srgbClr val="800080"/>
          </a:solid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12" name="Oval 32">
            <a:extLst>
              <a:ext uri="{FF2B5EF4-FFF2-40B4-BE49-F238E27FC236}">
                <a16:creationId xmlns:a16="http://schemas.microsoft.com/office/drawing/2014/main" id="{462D2467-1087-4B02-AB1F-087129C6BCBC}"/>
              </a:ext>
            </a:extLst>
          </p:cNvPr>
          <p:cNvSpPr>
            <a:spLocks noChangeArrowheads="1"/>
          </p:cNvSpPr>
          <p:nvPr/>
        </p:nvSpPr>
        <p:spPr bwMode="auto">
          <a:xfrm>
            <a:off x="8328025" y="5445125"/>
            <a:ext cx="215900" cy="215900"/>
          </a:xfrm>
          <a:prstGeom prst="ellipse">
            <a:avLst/>
          </a:prstGeom>
          <a:solidFill>
            <a:srgbClr val="D60093"/>
          </a:solidFill>
          <a:ln w="9525">
            <a:solidFill>
              <a:srgbClr val="D6009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13" name="Oval 33">
            <a:extLst>
              <a:ext uri="{FF2B5EF4-FFF2-40B4-BE49-F238E27FC236}">
                <a16:creationId xmlns:a16="http://schemas.microsoft.com/office/drawing/2014/main" id="{FA6D0CF5-79E8-4F4C-8FF6-30620804E7EA}"/>
              </a:ext>
            </a:extLst>
          </p:cNvPr>
          <p:cNvSpPr>
            <a:spLocks noChangeArrowheads="1"/>
          </p:cNvSpPr>
          <p:nvPr/>
        </p:nvSpPr>
        <p:spPr bwMode="auto">
          <a:xfrm>
            <a:off x="7967664" y="5373688"/>
            <a:ext cx="287337" cy="215900"/>
          </a:xfrm>
          <a:prstGeom prst="ellipse">
            <a:avLst/>
          </a:prstGeom>
          <a:solidFill>
            <a:srgbClr val="CC0099"/>
          </a:solidFill>
          <a:ln w="9525">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14" name="Oval 34">
            <a:extLst>
              <a:ext uri="{FF2B5EF4-FFF2-40B4-BE49-F238E27FC236}">
                <a16:creationId xmlns:a16="http://schemas.microsoft.com/office/drawing/2014/main" id="{BA4F9B12-BD22-48D7-A0E2-975603326521}"/>
              </a:ext>
            </a:extLst>
          </p:cNvPr>
          <p:cNvSpPr>
            <a:spLocks noChangeArrowheads="1"/>
          </p:cNvSpPr>
          <p:nvPr/>
        </p:nvSpPr>
        <p:spPr bwMode="auto">
          <a:xfrm>
            <a:off x="8616951" y="5373688"/>
            <a:ext cx="142875" cy="144462"/>
          </a:xfrm>
          <a:prstGeom prst="ellipse">
            <a:avLst/>
          </a:prstGeom>
          <a:solidFill>
            <a:srgbClr val="800080"/>
          </a:solidFill>
          <a:ln w="952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15" name="Arc 35">
            <a:extLst>
              <a:ext uri="{FF2B5EF4-FFF2-40B4-BE49-F238E27FC236}">
                <a16:creationId xmlns:a16="http://schemas.microsoft.com/office/drawing/2014/main" id="{EAB83E47-A9CD-4230-988A-9DCCF841DD24}"/>
              </a:ext>
            </a:extLst>
          </p:cNvPr>
          <p:cNvSpPr>
            <a:spLocks/>
          </p:cNvSpPr>
          <p:nvPr/>
        </p:nvSpPr>
        <p:spPr bwMode="auto">
          <a:xfrm rot="10800000" flipV="1">
            <a:off x="6959600" y="5084763"/>
            <a:ext cx="1657350" cy="14446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16" name="Arc 36">
            <a:extLst>
              <a:ext uri="{FF2B5EF4-FFF2-40B4-BE49-F238E27FC236}">
                <a16:creationId xmlns:a16="http://schemas.microsoft.com/office/drawing/2014/main" id="{35EDC8CB-CBB7-4DD1-8C42-D7034AEB579E}"/>
              </a:ext>
            </a:extLst>
          </p:cNvPr>
          <p:cNvSpPr>
            <a:spLocks/>
          </p:cNvSpPr>
          <p:nvPr/>
        </p:nvSpPr>
        <p:spPr bwMode="auto">
          <a:xfrm>
            <a:off x="8832851" y="5084763"/>
            <a:ext cx="792163" cy="4318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17" name="Arc 37">
            <a:extLst>
              <a:ext uri="{FF2B5EF4-FFF2-40B4-BE49-F238E27FC236}">
                <a16:creationId xmlns:a16="http://schemas.microsoft.com/office/drawing/2014/main" id="{8219E42A-A536-45E8-A52B-4873ED892F11}"/>
              </a:ext>
            </a:extLst>
          </p:cNvPr>
          <p:cNvSpPr>
            <a:spLocks/>
          </p:cNvSpPr>
          <p:nvPr/>
        </p:nvSpPr>
        <p:spPr bwMode="auto">
          <a:xfrm rot="10800000" flipH="1">
            <a:off x="8112126" y="5445125"/>
            <a:ext cx="1223963" cy="4333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18" name="Arc 38">
            <a:extLst>
              <a:ext uri="{FF2B5EF4-FFF2-40B4-BE49-F238E27FC236}">
                <a16:creationId xmlns:a16="http://schemas.microsoft.com/office/drawing/2014/main" id="{4157253B-EE8A-4C2A-B6D0-B9F3DEBE82DC}"/>
              </a:ext>
            </a:extLst>
          </p:cNvPr>
          <p:cNvSpPr>
            <a:spLocks/>
          </p:cNvSpPr>
          <p:nvPr/>
        </p:nvSpPr>
        <p:spPr bwMode="auto">
          <a:xfrm rot="10119699">
            <a:off x="6661151" y="5248275"/>
            <a:ext cx="1008063" cy="6492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20" name="Freeform 40">
            <a:extLst>
              <a:ext uri="{FF2B5EF4-FFF2-40B4-BE49-F238E27FC236}">
                <a16:creationId xmlns:a16="http://schemas.microsoft.com/office/drawing/2014/main" id="{CCEA9530-9434-4D35-A349-AEDCFCADD955}"/>
              </a:ext>
            </a:extLst>
          </p:cNvPr>
          <p:cNvSpPr>
            <a:spLocks/>
          </p:cNvSpPr>
          <p:nvPr/>
        </p:nvSpPr>
        <p:spPr bwMode="auto">
          <a:xfrm>
            <a:off x="8474075" y="5202238"/>
            <a:ext cx="750888" cy="182562"/>
          </a:xfrm>
          <a:custGeom>
            <a:avLst/>
            <a:gdLst>
              <a:gd name="T0" fmla="*/ 0 w 473"/>
              <a:gd name="T1" fmla="*/ 0 h 115"/>
              <a:gd name="T2" fmla="*/ 358 w 473"/>
              <a:gd name="T3" fmla="*/ 25 h 115"/>
              <a:gd name="T4" fmla="*/ 435 w 473"/>
              <a:gd name="T5" fmla="*/ 51 h 115"/>
              <a:gd name="T6" fmla="*/ 473 w 473"/>
              <a:gd name="T7" fmla="*/ 115 h 115"/>
            </a:gdLst>
            <a:ahLst/>
            <a:cxnLst>
              <a:cxn ang="0">
                <a:pos x="T0" y="T1"/>
              </a:cxn>
              <a:cxn ang="0">
                <a:pos x="T2" y="T3"/>
              </a:cxn>
              <a:cxn ang="0">
                <a:pos x="T4" y="T5"/>
              </a:cxn>
              <a:cxn ang="0">
                <a:pos x="T6" y="T7"/>
              </a:cxn>
            </a:cxnLst>
            <a:rect l="0" t="0" r="r" b="b"/>
            <a:pathLst>
              <a:path w="473" h="115">
                <a:moveTo>
                  <a:pt x="0" y="0"/>
                </a:moveTo>
                <a:cubicBezTo>
                  <a:pt x="119" y="8"/>
                  <a:pt x="239" y="11"/>
                  <a:pt x="358" y="25"/>
                </a:cubicBezTo>
                <a:cubicBezTo>
                  <a:pt x="385" y="28"/>
                  <a:pt x="435" y="51"/>
                  <a:pt x="435" y="51"/>
                </a:cubicBezTo>
                <a:cubicBezTo>
                  <a:pt x="465" y="97"/>
                  <a:pt x="453" y="75"/>
                  <a:pt x="473" y="115"/>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8521" name="Freeform 41">
            <a:extLst>
              <a:ext uri="{FF2B5EF4-FFF2-40B4-BE49-F238E27FC236}">
                <a16:creationId xmlns:a16="http://schemas.microsoft.com/office/drawing/2014/main" id="{2F93A6DA-B997-4DBA-BAAC-73060EC870F8}"/>
              </a:ext>
            </a:extLst>
          </p:cNvPr>
          <p:cNvSpPr>
            <a:spLocks/>
          </p:cNvSpPr>
          <p:nvPr/>
        </p:nvSpPr>
        <p:spPr bwMode="auto">
          <a:xfrm>
            <a:off x="6826251" y="5262563"/>
            <a:ext cx="549275" cy="468312"/>
          </a:xfrm>
          <a:custGeom>
            <a:avLst/>
            <a:gdLst>
              <a:gd name="T0" fmla="*/ 142 w 346"/>
              <a:gd name="T1" fmla="*/ 0 h 295"/>
              <a:gd name="T2" fmla="*/ 1 w 346"/>
              <a:gd name="T3" fmla="*/ 115 h 295"/>
              <a:gd name="T4" fmla="*/ 26 w 346"/>
              <a:gd name="T5" fmla="*/ 192 h 295"/>
              <a:gd name="T6" fmla="*/ 346 w 346"/>
              <a:gd name="T7" fmla="*/ 295 h 295"/>
            </a:gdLst>
            <a:ahLst/>
            <a:cxnLst>
              <a:cxn ang="0">
                <a:pos x="T0" y="T1"/>
              </a:cxn>
              <a:cxn ang="0">
                <a:pos x="T2" y="T3"/>
              </a:cxn>
              <a:cxn ang="0">
                <a:pos x="T4" y="T5"/>
              </a:cxn>
              <a:cxn ang="0">
                <a:pos x="T6" y="T7"/>
              </a:cxn>
            </a:cxnLst>
            <a:rect l="0" t="0" r="r" b="b"/>
            <a:pathLst>
              <a:path w="346" h="295">
                <a:moveTo>
                  <a:pt x="142" y="0"/>
                </a:moveTo>
                <a:cubicBezTo>
                  <a:pt x="53" y="18"/>
                  <a:pt x="31" y="28"/>
                  <a:pt x="1" y="115"/>
                </a:cubicBezTo>
                <a:cubicBezTo>
                  <a:pt x="9" y="141"/>
                  <a:pt x="0" y="183"/>
                  <a:pt x="26" y="192"/>
                </a:cubicBezTo>
                <a:cubicBezTo>
                  <a:pt x="127" y="226"/>
                  <a:pt x="236" y="295"/>
                  <a:pt x="346" y="295"/>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8522" name="Freeform 42">
            <a:extLst>
              <a:ext uri="{FF2B5EF4-FFF2-40B4-BE49-F238E27FC236}">
                <a16:creationId xmlns:a16="http://schemas.microsoft.com/office/drawing/2014/main" id="{4526F9B0-D90E-4136-AABE-1741E217BCBD}"/>
              </a:ext>
            </a:extLst>
          </p:cNvPr>
          <p:cNvSpPr>
            <a:spLocks/>
          </p:cNvSpPr>
          <p:nvPr/>
        </p:nvSpPr>
        <p:spPr bwMode="auto">
          <a:xfrm>
            <a:off x="8961439" y="2662238"/>
            <a:ext cx="414337" cy="1401762"/>
          </a:xfrm>
          <a:custGeom>
            <a:avLst/>
            <a:gdLst>
              <a:gd name="T0" fmla="*/ 192 w 261"/>
              <a:gd name="T1" fmla="*/ 0 h 883"/>
              <a:gd name="T2" fmla="*/ 256 w 261"/>
              <a:gd name="T3" fmla="*/ 153 h 883"/>
              <a:gd name="T4" fmla="*/ 243 w 261"/>
              <a:gd name="T5" fmla="*/ 589 h 883"/>
              <a:gd name="T6" fmla="*/ 192 w 261"/>
              <a:gd name="T7" fmla="*/ 665 h 883"/>
              <a:gd name="T8" fmla="*/ 77 w 261"/>
              <a:gd name="T9" fmla="*/ 806 h 883"/>
              <a:gd name="T10" fmla="*/ 0 w 261"/>
              <a:gd name="T11" fmla="*/ 883 h 883"/>
            </a:gdLst>
            <a:ahLst/>
            <a:cxnLst>
              <a:cxn ang="0">
                <a:pos x="T0" y="T1"/>
              </a:cxn>
              <a:cxn ang="0">
                <a:pos x="T2" y="T3"/>
              </a:cxn>
              <a:cxn ang="0">
                <a:pos x="T4" y="T5"/>
              </a:cxn>
              <a:cxn ang="0">
                <a:pos x="T6" y="T7"/>
              </a:cxn>
              <a:cxn ang="0">
                <a:pos x="T8" y="T9"/>
              </a:cxn>
              <a:cxn ang="0">
                <a:pos x="T10" y="T11"/>
              </a:cxn>
            </a:cxnLst>
            <a:rect l="0" t="0" r="r" b="b"/>
            <a:pathLst>
              <a:path w="261" h="883">
                <a:moveTo>
                  <a:pt x="192" y="0"/>
                </a:moveTo>
                <a:cubicBezTo>
                  <a:pt x="211" y="55"/>
                  <a:pt x="223" y="105"/>
                  <a:pt x="256" y="153"/>
                </a:cubicBezTo>
                <a:cubicBezTo>
                  <a:pt x="252" y="298"/>
                  <a:pt x="261" y="445"/>
                  <a:pt x="243" y="589"/>
                </a:cubicBezTo>
                <a:cubicBezTo>
                  <a:pt x="239" y="619"/>
                  <a:pt x="209" y="640"/>
                  <a:pt x="192" y="665"/>
                </a:cubicBezTo>
                <a:cubicBezTo>
                  <a:pt x="156" y="719"/>
                  <a:pt x="132" y="770"/>
                  <a:pt x="77" y="806"/>
                </a:cubicBezTo>
                <a:cubicBezTo>
                  <a:pt x="60" y="832"/>
                  <a:pt x="36" y="883"/>
                  <a:pt x="0" y="883"/>
                </a:cubicBezTo>
              </a:path>
            </a:pathLst>
          </a:custGeom>
          <a:noFill/>
          <a:ln w="38100" cmpd="sng">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4268388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9D225B02-5966-4586-A0CD-8B9F03CE88FA}"/>
              </a:ext>
            </a:extLst>
          </p:cNvPr>
          <p:cNvSpPr>
            <a:spLocks noGrp="1" noChangeArrowheads="1"/>
          </p:cNvSpPr>
          <p:nvPr>
            <p:ph type="title"/>
          </p:nvPr>
        </p:nvSpPr>
        <p:spPr>
          <a:xfrm>
            <a:off x="1981200" y="274639"/>
            <a:ext cx="8229600" cy="993775"/>
          </a:xfrm>
        </p:spPr>
        <p:txBody>
          <a:bodyPr/>
          <a:lstStyle/>
          <a:p>
            <a:r>
              <a:rPr lang="cs-CZ" altLang="cs-CZ"/>
              <a:t>Functions of thrombocytes</a:t>
            </a:r>
          </a:p>
        </p:txBody>
      </p:sp>
      <p:sp>
        <p:nvSpPr>
          <p:cNvPr id="112643" name="Rectangle 3">
            <a:extLst>
              <a:ext uri="{FF2B5EF4-FFF2-40B4-BE49-F238E27FC236}">
                <a16:creationId xmlns:a16="http://schemas.microsoft.com/office/drawing/2014/main" id="{91BA62CF-A3C4-4F62-ACDB-22BF0C76D3E1}"/>
              </a:ext>
            </a:extLst>
          </p:cNvPr>
          <p:cNvSpPr>
            <a:spLocks noGrp="1" noChangeArrowheads="1"/>
          </p:cNvSpPr>
          <p:nvPr>
            <p:ph type="body" idx="1"/>
          </p:nvPr>
        </p:nvSpPr>
        <p:spPr>
          <a:xfrm>
            <a:off x="1524000" y="1268414"/>
            <a:ext cx="9144000" cy="5589587"/>
          </a:xfrm>
        </p:spPr>
        <p:txBody>
          <a:bodyPr/>
          <a:lstStyle/>
          <a:p>
            <a:pPr>
              <a:lnSpc>
                <a:spcPct val="90000"/>
              </a:lnSpc>
            </a:pPr>
            <a:r>
              <a:rPr lang="cs-CZ" altLang="cs-CZ" sz="2400">
                <a:solidFill>
                  <a:schemeClr val="tx2"/>
                </a:solidFill>
              </a:rPr>
              <a:t>Platelets assist in </a:t>
            </a:r>
            <a:r>
              <a:rPr lang="cs-CZ" altLang="cs-CZ" sz="2400" b="1" i="1">
                <a:solidFill>
                  <a:schemeClr val="tx2"/>
                </a:solidFill>
              </a:rPr>
              <a:t>haemostasis</a:t>
            </a:r>
            <a:r>
              <a:rPr lang="cs-CZ" altLang="cs-CZ" sz="2400" i="1"/>
              <a:t>, the arrest of bleeding</a:t>
            </a:r>
            <a:r>
              <a:rPr lang="cs-CZ" altLang="cs-CZ" sz="2400"/>
              <a:t>. </a:t>
            </a:r>
          </a:p>
          <a:p>
            <a:pPr>
              <a:lnSpc>
                <a:spcPct val="90000"/>
              </a:lnSpc>
            </a:pPr>
            <a:r>
              <a:rPr lang="cs-CZ" altLang="cs-CZ" sz="2400">
                <a:solidFill>
                  <a:schemeClr val="hlink"/>
                </a:solidFill>
              </a:rPr>
              <a:t>Serotonin</a:t>
            </a:r>
            <a:r>
              <a:rPr lang="cs-CZ" altLang="cs-CZ" sz="2400"/>
              <a:t> is a vasoconstrictor. Its release from thrombocytes, adhering to the walls of a damaged vessels, is sufficient to close even small arteries. Platelets, which come into contact with collagenous fibers in the walls of the vessel, swell, become "sticky" and activate other platelets to undergo the same transformation. This cascade of events results in the </a:t>
            </a:r>
            <a:r>
              <a:rPr lang="cs-CZ" altLang="cs-CZ" sz="2400">
                <a:solidFill>
                  <a:schemeClr val="hlink"/>
                </a:solidFill>
              </a:rPr>
              <a:t>formation of a </a:t>
            </a:r>
            <a:r>
              <a:rPr lang="cs-CZ" altLang="cs-CZ" sz="2400" i="1">
                <a:solidFill>
                  <a:schemeClr val="hlink"/>
                </a:solidFill>
              </a:rPr>
              <a:t>platelet plug (or platelet thrombus)</a:t>
            </a:r>
            <a:r>
              <a:rPr lang="cs-CZ" altLang="cs-CZ" sz="2400">
                <a:solidFill>
                  <a:schemeClr val="hlink"/>
                </a:solidFill>
              </a:rPr>
              <a:t>.</a:t>
            </a:r>
            <a:r>
              <a:rPr lang="cs-CZ" altLang="cs-CZ" sz="2400"/>
              <a:t> Finally, activating substances are released from the damaged vessel walls and from the platelets. These substances mediate the </a:t>
            </a:r>
            <a:r>
              <a:rPr lang="cs-CZ" altLang="cs-CZ" sz="2400" u="sng"/>
              <a:t>conversion of the plasma protein </a:t>
            </a:r>
            <a:r>
              <a:rPr lang="cs-CZ" altLang="cs-CZ" sz="2400" i="1" u="sng">
                <a:solidFill>
                  <a:schemeClr val="tx2"/>
                </a:solidFill>
              </a:rPr>
              <a:t>prothrombin</a:t>
            </a:r>
            <a:r>
              <a:rPr lang="cs-CZ" altLang="cs-CZ" sz="2400" u="sng">
                <a:solidFill>
                  <a:schemeClr val="tx2"/>
                </a:solidFill>
              </a:rPr>
              <a:t> into </a:t>
            </a:r>
            <a:r>
              <a:rPr lang="cs-CZ" altLang="cs-CZ" sz="2400" i="1" u="sng">
                <a:solidFill>
                  <a:schemeClr val="tx2"/>
                </a:solidFill>
              </a:rPr>
              <a:t>thrombin</a:t>
            </a:r>
            <a:r>
              <a:rPr lang="cs-CZ" altLang="cs-CZ" sz="2400"/>
              <a:t>. </a:t>
            </a:r>
            <a:r>
              <a:rPr lang="cs-CZ" altLang="cs-CZ" sz="2400" i="1" u="sng"/>
              <a:t>Thrombin catalyzes the conversion of </a:t>
            </a:r>
            <a:r>
              <a:rPr lang="cs-CZ" altLang="cs-CZ" sz="2400" i="1" u="sng">
                <a:solidFill>
                  <a:schemeClr val="tx2"/>
                </a:solidFill>
              </a:rPr>
              <a:t>fibrinogen into fibrin</a:t>
            </a:r>
            <a:r>
              <a:rPr lang="cs-CZ" altLang="cs-CZ" sz="2400"/>
              <a:t>, which polymerizes into fibrils and forms a fibrous net in the arising blood clot. Platelets captured in the fibrin net contract leading to </a:t>
            </a:r>
            <a:r>
              <a:rPr lang="cs-CZ" altLang="cs-CZ" sz="2400" i="1"/>
              <a:t>clot retraction</a:t>
            </a:r>
            <a:r>
              <a:rPr lang="cs-CZ" altLang="cs-CZ" sz="2400"/>
              <a:t>, which further assists in haemostasis.</a:t>
            </a:r>
          </a:p>
        </p:txBody>
      </p:sp>
    </p:spTree>
    <p:extLst>
      <p:ext uri="{BB962C8B-B14F-4D97-AF65-F5344CB8AC3E}">
        <p14:creationId xmlns:p14="http://schemas.microsoft.com/office/powerpoint/2010/main" val="1238470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234951" y="-658813"/>
            <a:ext cx="10596563" cy="7948613"/>
          </a:xfrm>
          <a:prstGeom prst="rect">
            <a:avLst/>
          </a:prstGeom>
          <a:ln>
            <a:solidFill>
              <a:schemeClr val="accent2">
                <a:lumMod val="60000"/>
                <a:lumOff val="40000"/>
              </a:schemeClr>
            </a:solidFill>
          </a:ln>
        </p:spPr>
      </p:pic>
      <p:sp>
        <p:nvSpPr>
          <p:cNvPr id="52226" name="TextovéPole 2"/>
          <p:cNvSpPr txBox="1">
            <a:spLocks noChangeArrowheads="1"/>
          </p:cNvSpPr>
          <p:nvPr/>
        </p:nvSpPr>
        <p:spPr bwMode="auto">
          <a:xfrm>
            <a:off x="1524000" y="6159500"/>
            <a:ext cx="9144000" cy="369888"/>
          </a:xfrm>
          <a:prstGeom prst="rect">
            <a:avLst/>
          </a:prstGeom>
          <a:noFill/>
          <a:ln w="9525">
            <a:noFill/>
            <a:miter lim="800000"/>
            <a:headEnd/>
            <a:tailEnd/>
          </a:ln>
        </p:spPr>
        <p:txBody>
          <a:bodyPr>
            <a:spAutoFit/>
          </a:bodyPr>
          <a:lstStyle/>
          <a:p>
            <a:pPr algn="ctr"/>
            <a:endParaRPr lang="cs-CZ" altLang="cs-CZ"/>
          </a:p>
        </p:txBody>
      </p:sp>
      <p:cxnSp>
        <p:nvCxnSpPr>
          <p:cNvPr id="6" name="Přímá spojnice se šipkou 5"/>
          <p:cNvCxnSpPr/>
          <p:nvPr/>
        </p:nvCxnSpPr>
        <p:spPr>
          <a:xfrm flipV="1">
            <a:off x="4530725" y="1384301"/>
            <a:ext cx="71438" cy="3603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flipV="1">
            <a:off x="3829050" y="565151"/>
            <a:ext cx="71438" cy="3603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flipV="1">
            <a:off x="3500439" y="558801"/>
            <a:ext cx="71437" cy="3603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Přímá spojnice se šipkou 8"/>
          <p:cNvCxnSpPr/>
          <p:nvPr/>
        </p:nvCxnSpPr>
        <p:spPr>
          <a:xfrm flipV="1">
            <a:off x="6350000" y="5218113"/>
            <a:ext cx="71438" cy="3603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231" name="TextovéPole 3"/>
          <p:cNvSpPr txBox="1">
            <a:spLocks noChangeArrowheads="1"/>
          </p:cNvSpPr>
          <p:nvPr/>
        </p:nvSpPr>
        <p:spPr bwMode="auto">
          <a:xfrm>
            <a:off x="2967038" y="2673350"/>
            <a:ext cx="377732" cy="369332"/>
          </a:xfrm>
          <a:prstGeom prst="rect">
            <a:avLst/>
          </a:prstGeom>
          <a:noFill/>
          <a:ln w="9525">
            <a:noFill/>
            <a:miter lim="800000"/>
            <a:headEnd/>
            <a:tailEnd/>
          </a:ln>
        </p:spPr>
        <p:txBody>
          <a:bodyPr wrap="none">
            <a:spAutoFit/>
          </a:bodyPr>
          <a:lstStyle/>
          <a:p>
            <a:r>
              <a:rPr lang="cs-CZ" altLang="cs-CZ"/>
              <a:t>Ly</a:t>
            </a:r>
          </a:p>
        </p:txBody>
      </p:sp>
      <p:sp>
        <p:nvSpPr>
          <p:cNvPr id="52232" name="TextovéPole 4"/>
          <p:cNvSpPr txBox="1">
            <a:spLocks noChangeArrowheads="1"/>
          </p:cNvSpPr>
          <p:nvPr/>
        </p:nvSpPr>
        <p:spPr bwMode="auto">
          <a:xfrm>
            <a:off x="8964613" y="4764088"/>
            <a:ext cx="570990" cy="369332"/>
          </a:xfrm>
          <a:prstGeom prst="rect">
            <a:avLst/>
          </a:prstGeom>
          <a:noFill/>
          <a:ln w="9525">
            <a:noFill/>
            <a:miter lim="800000"/>
            <a:headEnd/>
            <a:tailEnd/>
          </a:ln>
        </p:spPr>
        <p:txBody>
          <a:bodyPr wrap="none">
            <a:spAutoFit/>
          </a:bodyPr>
          <a:lstStyle/>
          <a:p>
            <a:r>
              <a:rPr lang="cs-CZ" altLang="cs-CZ"/>
              <a:t>Neu</a:t>
            </a:r>
          </a:p>
        </p:txBody>
      </p:sp>
      <p:sp>
        <p:nvSpPr>
          <p:cNvPr id="52233" name="TextovéPole 2"/>
          <p:cNvSpPr txBox="1">
            <a:spLocks noChangeArrowheads="1"/>
          </p:cNvSpPr>
          <p:nvPr/>
        </p:nvSpPr>
        <p:spPr bwMode="auto">
          <a:xfrm>
            <a:off x="5362716" y="179389"/>
            <a:ext cx="2630207" cy="830997"/>
          </a:xfrm>
          <a:prstGeom prst="rect">
            <a:avLst/>
          </a:prstGeom>
          <a:solidFill>
            <a:schemeClr val="bg1"/>
          </a:solidFill>
          <a:ln w="9525">
            <a:noFill/>
            <a:miter lim="800000"/>
            <a:headEnd/>
            <a:tailEnd/>
          </a:ln>
        </p:spPr>
        <p:txBody>
          <a:bodyPr wrap="none">
            <a:spAutoFit/>
          </a:bodyPr>
          <a:lstStyle/>
          <a:p>
            <a:pPr algn="ctr"/>
            <a:r>
              <a:rPr lang="cs-CZ" sz="2800">
                <a:cs typeface="Arial" charset="0"/>
              </a:rPr>
              <a:t>THROMBOCYTES</a:t>
            </a:r>
          </a:p>
          <a:p>
            <a:pPr algn="ctr"/>
            <a:r>
              <a:rPr lang="cs-CZ" sz="2000">
                <a:cs typeface="Arial" charset="0"/>
              </a:rPr>
              <a:t>BLOOD PLATELETES</a:t>
            </a:r>
          </a:p>
        </p:txBody>
      </p:sp>
    </p:spTree>
    <p:extLst>
      <p:ext uri="{BB962C8B-B14F-4D97-AF65-F5344CB8AC3E}">
        <p14:creationId xmlns:p14="http://schemas.microsoft.com/office/powerpoint/2010/main" val="1418421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9" name="Picture 5" descr="th100le">
            <a:extLst>
              <a:ext uri="{FF2B5EF4-FFF2-40B4-BE49-F238E27FC236}">
                <a16:creationId xmlns:a16="http://schemas.microsoft.com/office/drawing/2014/main" id="{67B82DD8-2F0C-479C-B28A-D6E1E68C2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260351"/>
            <a:ext cx="4032250" cy="6264275"/>
          </a:xfrm>
          <a:prstGeom prst="rect">
            <a:avLst/>
          </a:prstGeom>
          <a:noFill/>
          <a:extLst>
            <a:ext uri="{909E8E84-426E-40DD-AFC4-6F175D3DCCD1}">
              <a14:hiddenFill xmlns:a14="http://schemas.microsoft.com/office/drawing/2010/main">
                <a:solidFill>
                  <a:srgbClr val="FFFFFF"/>
                </a:solidFill>
              </a14:hiddenFill>
            </a:ext>
          </a:extLst>
        </p:spPr>
      </p:pic>
      <p:pic>
        <p:nvPicPr>
          <p:cNvPr id="118792" name="Picture 8" descr="loadBinary">
            <a:extLst>
              <a:ext uri="{FF2B5EF4-FFF2-40B4-BE49-F238E27FC236}">
                <a16:creationId xmlns:a16="http://schemas.microsoft.com/office/drawing/2014/main" id="{C9283019-7537-43EB-A9F3-2ECDBCD73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1"/>
            <a:ext cx="4032250" cy="3598863"/>
          </a:xfrm>
          <a:prstGeom prst="rect">
            <a:avLst/>
          </a:prstGeom>
          <a:noFill/>
          <a:extLst>
            <a:ext uri="{909E8E84-426E-40DD-AFC4-6F175D3DCCD1}">
              <a14:hiddenFill xmlns:a14="http://schemas.microsoft.com/office/drawing/2010/main">
                <a:solidFill>
                  <a:srgbClr val="FFFFFF"/>
                </a:solidFill>
              </a14:hiddenFill>
            </a:ext>
          </a:extLst>
        </p:spPr>
      </p:pic>
      <p:pic>
        <p:nvPicPr>
          <p:cNvPr id="118793" name="Picture 9" descr="loadBinary">
            <a:extLst>
              <a:ext uri="{FF2B5EF4-FFF2-40B4-BE49-F238E27FC236}">
                <a16:creationId xmlns:a16="http://schemas.microsoft.com/office/drawing/2014/main" id="{75410AA1-6B51-441D-BF8F-A964AF764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3" y="3357564"/>
            <a:ext cx="4032250" cy="3500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472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769633AA-3AC1-403F-B9A4-C832F7812492}"/>
              </a:ext>
            </a:extLst>
          </p:cNvPr>
          <p:cNvSpPr>
            <a:spLocks noGrp="1" noChangeArrowheads="1"/>
          </p:cNvSpPr>
          <p:nvPr>
            <p:ph type="title"/>
          </p:nvPr>
        </p:nvSpPr>
        <p:spPr/>
        <p:txBody>
          <a:bodyPr/>
          <a:lstStyle/>
          <a:p>
            <a:r>
              <a:rPr lang="cs-CZ" altLang="cs-CZ"/>
              <a:t>How to prepare blood smear?</a:t>
            </a:r>
          </a:p>
        </p:txBody>
      </p:sp>
      <p:sp>
        <p:nvSpPr>
          <p:cNvPr id="155654" name="Rectangle 6">
            <a:extLst>
              <a:ext uri="{FF2B5EF4-FFF2-40B4-BE49-F238E27FC236}">
                <a16:creationId xmlns:a16="http://schemas.microsoft.com/office/drawing/2014/main" id="{887ADD85-F98D-4F19-93B5-CB194D856916}"/>
              </a:ext>
            </a:extLst>
          </p:cNvPr>
          <p:cNvSpPr>
            <a:spLocks noGrp="1" noChangeArrowheads="1"/>
          </p:cNvSpPr>
          <p:nvPr>
            <p:ph type="body" sz="half" idx="1"/>
          </p:nvPr>
        </p:nvSpPr>
        <p:spPr/>
        <p:txBody>
          <a:bodyPr/>
          <a:lstStyle/>
          <a:p>
            <a:endParaRPr lang="cs-CZ" altLang="cs-CZ"/>
          </a:p>
        </p:txBody>
      </p:sp>
      <p:sp>
        <p:nvSpPr>
          <p:cNvPr id="155655" name="Rectangle 7">
            <a:extLst>
              <a:ext uri="{FF2B5EF4-FFF2-40B4-BE49-F238E27FC236}">
                <a16:creationId xmlns:a16="http://schemas.microsoft.com/office/drawing/2014/main" id="{C3F9320C-4E25-4E98-B6EC-54A05E940178}"/>
              </a:ext>
            </a:extLst>
          </p:cNvPr>
          <p:cNvSpPr>
            <a:spLocks noGrp="1" noChangeArrowheads="1"/>
          </p:cNvSpPr>
          <p:nvPr>
            <p:ph type="body" sz="half" idx="2"/>
          </p:nvPr>
        </p:nvSpPr>
        <p:spPr/>
        <p:txBody>
          <a:bodyPr/>
          <a:lstStyle/>
          <a:p>
            <a:pPr>
              <a:buFont typeface="Wingdings" panose="05000000000000000000" pitchFamily="2" charset="2"/>
              <a:buNone/>
            </a:pPr>
            <a:r>
              <a:rPr lang="cs-CZ" altLang="cs-CZ"/>
              <a:t>       </a:t>
            </a:r>
          </a:p>
        </p:txBody>
      </p:sp>
      <p:pic>
        <p:nvPicPr>
          <p:cNvPr id="155653" name="Picture 5" descr="Blood type test">
            <a:extLst>
              <a:ext uri="{FF2B5EF4-FFF2-40B4-BE49-F238E27FC236}">
                <a16:creationId xmlns:a16="http://schemas.microsoft.com/office/drawing/2014/main" id="{E06603EF-0232-4E48-AD7A-B38DBEEF8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825624"/>
            <a:ext cx="5384800"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117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2152651" y="273051"/>
            <a:ext cx="8328025" cy="1325563"/>
          </a:xfrm>
        </p:spPr>
        <p:txBody>
          <a:bodyPr/>
          <a:lstStyle/>
          <a:p>
            <a:pPr eaLnBrk="1" hangingPunct="1"/>
            <a:r>
              <a:rPr lang="cs-CZ" altLang="cs-CZ" sz="3600" b="1" dirty="0">
                <a:solidFill>
                  <a:schemeClr val="hlink"/>
                </a:solidFill>
              </a:rPr>
              <a:t>   </a:t>
            </a:r>
            <a:r>
              <a:rPr lang="cs-CZ" altLang="cs-CZ" sz="3600" b="1" dirty="0" err="1">
                <a:solidFill>
                  <a:schemeClr val="hlink"/>
                </a:solidFill>
              </a:rPr>
              <a:t>Blood</a:t>
            </a:r>
            <a:r>
              <a:rPr lang="cs-CZ" altLang="cs-CZ" sz="3600" b="1" dirty="0">
                <a:solidFill>
                  <a:schemeClr val="hlink"/>
                </a:solidFill>
              </a:rPr>
              <a:t>                              </a:t>
            </a:r>
            <a:r>
              <a:rPr lang="cs-CZ" altLang="cs-CZ" sz="3600" b="1" dirty="0" err="1">
                <a:solidFill>
                  <a:schemeClr val="hlink"/>
                </a:solidFill>
              </a:rPr>
              <a:t>Hematocrit</a:t>
            </a:r>
            <a:endParaRPr lang="cs-CZ" altLang="cs-CZ" sz="3200" dirty="0"/>
          </a:p>
        </p:txBody>
      </p:sp>
      <p:sp>
        <p:nvSpPr>
          <p:cNvPr id="17410" name="TextovéPole 2"/>
          <p:cNvSpPr txBox="1">
            <a:spLocks noChangeArrowheads="1"/>
          </p:cNvSpPr>
          <p:nvPr/>
        </p:nvSpPr>
        <p:spPr bwMode="auto">
          <a:xfrm>
            <a:off x="8591551" y="1126680"/>
            <a:ext cx="2173993" cy="1077218"/>
          </a:xfrm>
          <a:prstGeom prst="rect">
            <a:avLst/>
          </a:prstGeom>
          <a:noFill/>
          <a:ln w="9525">
            <a:noFill/>
            <a:miter lim="800000"/>
            <a:headEnd/>
            <a:tailEnd/>
          </a:ln>
        </p:spPr>
        <p:txBody>
          <a:bodyPr wrap="none">
            <a:spAutoFit/>
          </a:bodyPr>
          <a:lstStyle/>
          <a:p>
            <a:r>
              <a:rPr lang="cs-CZ" altLang="cs-CZ" sz="3200" b="1" dirty="0"/>
              <a:t>♂</a:t>
            </a:r>
            <a:r>
              <a:rPr lang="cs-CZ" altLang="cs-CZ" sz="3200" dirty="0"/>
              <a:t> 42 – 52 %</a:t>
            </a:r>
          </a:p>
          <a:p>
            <a:r>
              <a:rPr lang="cs-CZ" altLang="cs-CZ" sz="3200" b="1" dirty="0"/>
              <a:t>♀</a:t>
            </a:r>
            <a:r>
              <a:rPr lang="cs-CZ" altLang="cs-CZ" sz="3200" dirty="0"/>
              <a:t> 37 – 47 %</a:t>
            </a:r>
          </a:p>
        </p:txBody>
      </p:sp>
      <p:pic>
        <p:nvPicPr>
          <p:cNvPr id="17411" name="Obrázek 5" descr="http://ajurvedske-lazne.cz/sites/default/files/obrazky/plazma.png">
            <a:hlinkClick r:id="rId2"/>
          </p:cNvPr>
          <p:cNvPicPr>
            <a:picLocks noChangeAspect="1" noChangeArrowheads="1"/>
          </p:cNvPicPr>
          <p:nvPr/>
        </p:nvPicPr>
        <p:blipFill>
          <a:blip r:embed="rId3"/>
          <a:srcRect/>
          <a:stretch>
            <a:fillRect/>
          </a:stretch>
        </p:blipFill>
        <p:spPr bwMode="auto">
          <a:xfrm>
            <a:off x="5745164" y="2811463"/>
            <a:ext cx="3627437" cy="3416300"/>
          </a:xfrm>
          <a:prstGeom prst="rect">
            <a:avLst/>
          </a:prstGeom>
          <a:noFill/>
          <a:ln w="9525">
            <a:noFill/>
            <a:miter lim="800000"/>
            <a:headEnd/>
            <a:tailEnd/>
          </a:ln>
        </p:spPr>
      </p:pic>
      <p:sp>
        <p:nvSpPr>
          <p:cNvPr id="2" name="Obdélník 1"/>
          <p:cNvSpPr/>
          <p:nvPr/>
        </p:nvSpPr>
        <p:spPr>
          <a:xfrm>
            <a:off x="5745164" y="3787776"/>
            <a:ext cx="2166937" cy="2143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 name="Levá složená závorka 2"/>
          <p:cNvSpPr/>
          <p:nvPr/>
        </p:nvSpPr>
        <p:spPr>
          <a:xfrm>
            <a:off x="7689850" y="4846638"/>
            <a:ext cx="222250" cy="66516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7414" name="TextovéPole 3"/>
          <p:cNvSpPr txBox="1">
            <a:spLocks noChangeArrowheads="1"/>
          </p:cNvSpPr>
          <p:nvPr/>
        </p:nvSpPr>
        <p:spPr bwMode="auto">
          <a:xfrm>
            <a:off x="2416176" y="2354263"/>
            <a:ext cx="4533613" cy="3416320"/>
          </a:xfrm>
          <a:prstGeom prst="rect">
            <a:avLst/>
          </a:prstGeom>
          <a:noFill/>
          <a:ln w="9525">
            <a:noFill/>
            <a:miter lim="800000"/>
            <a:headEnd/>
            <a:tailEnd/>
          </a:ln>
        </p:spPr>
        <p:txBody>
          <a:bodyPr wrap="none">
            <a:spAutoFit/>
          </a:bodyPr>
          <a:lstStyle/>
          <a:p>
            <a:r>
              <a:rPr lang="cs-CZ" altLang="cs-CZ" sz="2400"/>
              <a:t>55 % plasma</a:t>
            </a:r>
          </a:p>
          <a:p>
            <a:r>
              <a:rPr lang="cs-CZ" altLang="cs-CZ" sz="2400"/>
              <a:t>         90 % H</a:t>
            </a:r>
            <a:r>
              <a:rPr lang="cs-CZ" altLang="cs-CZ" sz="2400" baseline="-25000"/>
              <a:t>2</a:t>
            </a:r>
            <a:r>
              <a:rPr lang="cs-CZ" altLang="cs-CZ" sz="2400"/>
              <a:t>O</a:t>
            </a:r>
          </a:p>
          <a:p>
            <a:r>
              <a:rPr lang="cs-CZ" altLang="cs-CZ" sz="2400"/>
              <a:t>           7 % plasma proteins</a:t>
            </a:r>
          </a:p>
          <a:p>
            <a:r>
              <a:rPr lang="cs-CZ" altLang="cs-CZ" sz="2400"/>
              <a:t>           3 % -AMAs, saccharids, lipids</a:t>
            </a:r>
          </a:p>
          <a:p>
            <a:r>
              <a:rPr lang="cs-CZ" altLang="cs-CZ" sz="2400"/>
              <a:t>                  -hormones</a:t>
            </a:r>
          </a:p>
          <a:p>
            <a:r>
              <a:rPr lang="cs-CZ" altLang="cs-CZ" sz="2400"/>
              <a:t>                  -electrolytes</a:t>
            </a:r>
          </a:p>
          <a:p>
            <a:endParaRPr lang="cs-CZ" altLang="cs-CZ" sz="2400"/>
          </a:p>
          <a:p>
            <a:r>
              <a:rPr lang="cs-CZ" altLang="cs-CZ" sz="2400"/>
              <a:t>45 % blood corpuscles</a:t>
            </a:r>
          </a:p>
          <a:p>
            <a:endParaRPr lang="cs-CZ" altLang="cs-CZ" sz="2400"/>
          </a:p>
        </p:txBody>
      </p:sp>
      <p:sp>
        <p:nvSpPr>
          <p:cNvPr id="4" name="Obdélník 3"/>
          <p:cNvSpPr/>
          <p:nvPr/>
        </p:nvSpPr>
        <p:spPr>
          <a:xfrm>
            <a:off x="7689850" y="577850"/>
            <a:ext cx="2451100" cy="186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19363403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94D235F4-7774-4AD8-AACD-62A32AB6ABB3}"/>
              </a:ext>
            </a:extLst>
          </p:cNvPr>
          <p:cNvSpPr>
            <a:spLocks noGrp="1" noChangeArrowheads="1"/>
          </p:cNvSpPr>
          <p:nvPr>
            <p:ph type="title"/>
          </p:nvPr>
        </p:nvSpPr>
        <p:spPr/>
        <p:txBody>
          <a:bodyPr/>
          <a:lstStyle/>
          <a:p>
            <a:r>
              <a:rPr lang="cs-CZ" altLang="cs-CZ"/>
              <a:t>How to prepare blood smear - I</a:t>
            </a:r>
          </a:p>
        </p:txBody>
      </p:sp>
      <p:sp>
        <p:nvSpPr>
          <p:cNvPr id="150531" name="Rectangle 3">
            <a:extLst>
              <a:ext uri="{FF2B5EF4-FFF2-40B4-BE49-F238E27FC236}">
                <a16:creationId xmlns:a16="http://schemas.microsoft.com/office/drawing/2014/main" id="{529E2827-6E51-4A07-B077-F00406C0C944}"/>
              </a:ext>
            </a:extLst>
          </p:cNvPr>
          <p:cNvSpPr>
            <a:spLocks noGrp="1" noChangeArrowheads="1"/>
          </p:cNvSpPr>
          <p:nvPr>
            <p:ph type="body" idx="1"/>
          </p:nvPr>
        </p:nvSpPr>
        <p:spPr>
          <a:xfrm>
            <a:off x="1981200" y="1600200"/>
            <a:ext cx="8229600" cy="5213350"/>
          </a:xfrm>
        </p:spPr>
        <p:txBody>
          <a:bodyPr/>
          <a:lstStyle/>
          <a:p>
            <a:r>
              <a:rPr lang="cs-CZ" altLang="cs-CZ"/>
              <a:t>Smears of peripheral blood must be made immediately. </a:t>
            </a:r>
          </a:p>
          <a:p>
            <a:r>
              <a:rPr lang="cs-CZ" altLang="cs-CZ"/>
              <a:t>Step 1. Place drop of blood about 1cm from the frosted end of a clean slide. </a:t>
            </a:r>
            <a:br>
              <a:rPr lang="cs-CZ" altLang="cs-CZ"/>
            </a:br>
            <a:br>
              <a:rPr lang="cs-CZ" altLang="cs-CZ"/>
            </a:br>
            <a:endParaRPr lang="cs-CZ" altLang="cs-CZ"/>
          </a:p>
        </p:txBody>
      </p:sp>
      <p:pic>
        <p:nvPicPr>
          <p:cNvPr id="150533" name="Picture 5" descr="bloodsmear1">
            <a:extLst>
              <a:ext uri="{FF2B5EF4-FFF2-40B4-BE49-F238E27FC236}">
                <a16:creationId xmlns:a16="http://schemas.microsoft.com/office/drawing/2014/main" id="{A8DCA8E5-A106-4B37-B8F3-B04DC40DA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4" y="3860800"/>
            <a:ext cx="5113337" cy="293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9570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BD26465E-1F27-429A-989A-33AF8750EBF0}"/>
              </a:ext>
            </a:extLst>
          </p:cNvPr>
          <p:cNvSpPr>
            <a:spLocks noGrp="1" noChangeArrowheads="1"/>
          </p:cNvSpPr>
          <p:nvPr>
            <p:ph type="title"/>
          </p:nvPr>
        </p:nvSpPr>
        <p:spPr/>
        <p:txBody>
          <a:bodyPr/>
          <a:lstStyle/>
          <a:p>
            <a:r>
              <a:rPr lang="cs-CZ" altLang="cs-CZ"/>
              <a:t>How to prepare blood smear - II</a:t>
            </a:r>
          </a:p>
        </p:txBody>
      </p:sp>
      <p:sp>
        <p:nvSpPr>
          <p:cNvPr id="151555" name="Rectangle 3">
            <a:extLst>
              <a:ext uri="{FF2B5EF4-FFF2-40B4-BE49-F238E27FC236}">
                <a16:creationId xmlns:a16="http://schemas.microsoft.com/office/drawing/2014/main" id="{D4E2F1FC-7E70-4330-BC10-ED0ABFA0D44B}"/>
              </a:ext>
            </a:extLst>
          </p:cNvPr>
          <p:cNvSpPr>
            <a:spLocks noGrp="1" noChangeArrowheads="1"/>
          </p:cNvSpPr>
          <p:nvPr>
            <p:ph type="body" idx="1"/>
          </p:nvPr>
        </p:nvSpPr>
        <p:spPr>
          <a:xfrm>
            <a:off x="1981200" y="1600200"/>
            <a:ext cx="8229600" cy="5213350"/>
          </a:xfrm>
        </p:spPr>
        <p:txBody>
          <a:bodyPr/>
          <a:lstStyle/>
          <a:p>
            <a:r>
              <a:rPr lang="cs-CZ" altLang="cs-CZ"/>
              <a:t>Step 2. hold the end of a second slide (“spreader”) against the surface of the first slide at an angle of 30-45 degrees. </a:t>
            </a:r>
          </a:p>
        </p:txBody>
      </p:sp>
      <p:pic>
        <p:nvPicPr>
          <p:cNvPr id="151557" name="Picture 5" descr="bloodsmear3">
            <a:extLst>
              <a:ext uri="{FF2B5EF4-FFF2-40B4-BE49-F238E27FC236}">
                <a16:creationId xmlns:a16="http://schemas.microsoft.com/office/drawing/2014/main" id="{66A184D0-DB35-402B-A2B7-E884DAC4A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6" y="3357563"/>
            <a:ext cx="5616575" cy="3384550"/>
          </a:xfrm>
          <a:prstGeom prst="rect">
            <a:avLst/>
          </a:prstGeom>
          <a:noFill/>
          <a:extLst>
            <a:ext uri="{909E8E84-426E-40DD-AFC4-6F175D3DCCD1}">
              <a14:hiddenFill xmlns:a14="http://schemas.microsoft.com/office/drawing/2010/main">
                <a:solidFill>
                  <a:srgbClr val="FFFFFF"/>
                </a:solidFill>
              </a14:hiddenFill>
            </a:ext>
          </a:extLst>
        </p:spPr>
      </p:pic>
      <p:sp>
        <p:nvSpPr>
          <p:cNvPr id="151558" name="Line 6">
            <a:extLst>
              <a:ext uri="{FF2B5EF4-FFF2-40B4-BE49-F238E27FC236}">
                <a16:creationId xmlns:a16="http://schemas.microsoft.com/office/drawing/2014/main" id="{4A620A61-E2F8-468A-85A7-18E8DD5FDB51}"/>
              </a:ext>
            </a:extLst>
          </p:cNvPr>
          <p:cNvSpPr>
            <a:spLocks noChangeShapeType="1"/>
          </p:cNvSpPr>
          <p:nvPr/>
        </p:nvSpPr>
        <p:spPr bwMode="auto">
          <a:xfrm>
            <a:off x="6311901" y="5157788"/>
            <a:ext cx="288925"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3290917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86034E97-F0F6-417C-92F6-A0CA01921AA8}"/>
              </a:ext>
            </a:extLst>
          </p:cNvPr>
          <p:cNvSpPr>
            <a:spLocks noGrp="1" noChangeArrowheads="1"/>
          </p:cNvSpPr>
          <p:nvPr>
            <p:ph type="title"/>
          </p:nvPr>
        </p:nvSpPr>
        <p:spPr/>
        <p:txBody>
          <a:bodyPr/>
          <a:lstStyle/>
          <a:p>
            <a:r>
              <a:rPr lang="cs-CZ" altLang="cs-CZ" sz="4000"/>
              <a:t>How to prepare blood smear - III</a:t>
            </a:r>
          </a:p>
        </p:txBody>
      </p:sp>
      <p:sp>
        <p:nvSpPr>
          <p:cNvPr id="152579" name="Rectangle 3">
            <a:extLst>
              <a:ext uri="{FF2B5EF4-FFF2-40B4-BE49-F238E27FC236}">
                <a16:creationId xmlns:a16="http://schemas.microsoft.com/office/drawing/2014/main" id="{85CA0ED6-4363-4A40-82DA-3147A6484B51}"/>
              </a:ext>
            </a:extLst>
          </p:cNvPr>
          <p:cNvSpPr>
            <a:spLocks noGrp="1" noChangeArrowheads="1"/>
          </p:cNvSpPr>
          <p:nvPr>
            <p:ph type="body" idx="1"/>
          </p:nvPr>
        </p:nvSpPr>
        <p:spPr>
          <a:xfrm>
            <a:off x="1981200" y="1600200"/>
            <a:ext cx="8229600" cy="5068888"/>
          </a:xfrm>
        </p:spPr>
        <p:txBody>
          <a:bodyPr/>
          <a:lstStyle/>
          <a:p>
            <a:r>
              <a:rPr lang="cs-CZ" altLang="cs-CZ"/>
              <a:t>Step 3. draw it back to contact the drop of blood. Allow the blood to spread and fill the angle between the two slides.</a:t>
            </a:r>
          </a:p>
          <a:p>
            <a:pPr>
              <a:buFont typeface="Wingdings" panose="05000000000000000000" pitchFamily="2" charset="2"/>
              <a:buNone/>
            </a:pPr>
            <a:r>
              <a:rPr lang="cs-CZ" altLang="cs-CZ"/>
              <a:t> </a:t>
            </a:r>
          </a:p>
        </p:txBody>
      </p:sp>
      <p:pic>
        <p:nvPicPr>
          <p:cNvPr id="152581" name="Picture 5" descr="bloodsmear4">
            <a:extLst>
              <a:ext uri="{FF2B5EF4-FFF2-40B4-BE49-F238E27FC236}">
                <a16:creationId xmlns:a16="http://schemas.microsoft.com/office/drawing/2014/main" id="{A1F93CBC-4549-4495-AE23-D44A14E75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4" y="3357564"/>
            <a:ext cx="5976937" cy="3240087"/>
          </a:xfrm>
          <a:prstGeom prst="rect">
            <a:avLst/>
          </a:prstGeom>
          <a:noFill/>
          <a:extLst>
            <a:ext uri="{909E8E84-426E-40DD-AFC4-6F175D3DCCD1}">
              <a14:hiddenFill xmlns:a14="http://schemas.microsoft.com/office/drawing/2010/main">
                <a:solidFill>
                  <a:srgbClr val="FFFFFF"/>
                </a:solidFill>
              </a14:hiddenFill>
            </a:ext>
          </a:extLst>
        </p:spPr>
      </p:pic>
      <p:sp>
        <p:nvSpPr>
          <p:cNvPr id="152582" name="Line 6">
            <a:extLst>
              <a:ext uri="{FF2B5EF4-FFF2-40B4-BE49-F238E27FC236}">
                <a16:creationId xmlns:a16="http://schemas.microsoft.com/office/drawing/2014/main" id="{EC9FCFE2-431E-4A95-A089-802F781E5FAF}"/>
              </a:ext>
            </a:extLst>
          </p:cNvPr>
          <p:cNvSpPr>
            <a:spLocks noChangeShapeType="1"/>
          </p:cNvSpPr>
          <p:nvPr/>
        </p:nvSpPr>
        <p:spPr bwMode="auto">
          <a:xfrm flipH="1">
            <a:off x="5232400" y="5013325"/>
            <a:ext cx="1512888"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27050859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AC43D6-AFB3-4C5E-8A0D-D0A76DEFECEC}"/>
              </a:ext>
            </a:extLst>
          </p:cNvPr>
          <p:cNvSpPr>
            <a:spLocks noGrp="1" noChangeArrowheads="1"/>
          </p:cNvSpPr>
          <p:nvPr>
            <p:ph type="title"/>
          </p:nvPr>
        </p:nvSpPr>
        <p:spPr/>
        <p:txBody>
          <a:bodyPr/>
          <a:lstStyle/>
          <a:p>
            <a:r>
              <a:rPr lang="cs-CZ" altLang="cs-CZ" sz="4000"/>
              <a:t>How to prepare blood smear - IV</a:t>
            </a:r>
          </a:p>
        </p:txBody>
      </p:sp>
      <p:sp>
        <p:nvSpPr>
          <p:cNvPr id="153603" name="Rectangle 3">
            <a:extLst>
              <a:ext uri="{FF2B5EF4-FFF2-40B4-BE49-F238E27FC236}">
                <a16:creationId xmlns:a16="http://schemas.microsoft.com/office/drawing/2014/main" id="{B308D5BB-207D-4F46-B824-6E163891A73D}"/>
              </a:ext>
            </a:extLst>
          </p:cNvPr>
          <p:cNvSpPr>
            <a:spLocks noGrp="1" noChangeArrowheads="1"/>
          </p:cNvSpPr>
          <p:nvPr>
            <p:ph type="body" idx="1"/>
          </p:nvPr>
        </p:nvSpPr>
        <p:spPr>
          <a:xfrm>
            <a:off x="1981200" y="1600201"/>
            <a:ext cx="8229600" cy="5141913"/>
          </a:xfrm>
        </p:spPr>
        <p:txBody>
          <a:bodyPr/>
          <a:lstStyle/>
          <a:p>
            <a:r>
              <a:rPr lang="cs-CZ" altLang="cs-CZ"/>
              <a:t>Step 4. Push the “spreader” slide at a moderate speed forward until all of the blood has been spread into a moderately thin film. </a:t>
            </a:r>
          </a:p>
        </p:txBody>
      </p:sp>
      <p:pic>
        <p:nvPicPr>
          <p:cNvPr id="153607" name="Picture 7" descr="bloodsmear5">
            <a:extLst>
              <a:ext uri="{FF2B5EF4-FFF2-40B4-BE49-F238E27FC236}">
                <a16:creationId xmlns:a16="http://schemas.microsoft.com/office/drawing/2014/main" id="{D5ACA9DB-D6D8-4750-8C52-6385532C2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4" y="3716338"/>
            <a:ext cx="6048375" cy="273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9397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5EDBCB23-20AB-4A2E-B365-7DD77DE23449}"/>
              </a:ext>
            </a:extLst>
          </p:cNvPr>
          <p:cNvSpPr>
            <a:spLocks noGrp="1" noChangeArrowheads="1"/>
          </p:cNvSpPr>
          <p:nvPr>
            <p:ph type="title"/>
          </p:nvPr>
        </p:nvSpPr>
        <p:spPr/>
        <p:txBody>
          <a:bodyPr/>
          <a:lstStyle/>
          <a:p>
            <a:r>
              <a:rPr lang="cs-CZ" altLang="cs-CZ"/>
              <a:t>How to prepare blood smear - V</a:t>
            </a:r>
          </a:p>
        </p:txBody>
      </p:sp>
      <p:sp>
        <p:nvSpPr>
          <p:cNvPr id="154627" name="Rectangle 3">
            <a:extLst>
              <a:ext uri="{FF2B5EF4-FFF2-40B4-BE49-F238E27FC236}">
                <a16:creationId xmlns:a16="http://schemas.microsoft.com/office/drawing/2014/main" id="{33FFB021-5E2A-4E8E-8392-3198661C2353}"/>
              </a:ext>
            </a:extLst>
          </p:cNvPr>
          <p:cNvSpPr>
            <a:spLocks noGrp="1" noChangeArrowheads="1"/>
          </p:cNvSpPr>
          <p:nvPr>
            <p:ph type="body" idx="1"/>
          </p:nvPr>
        </p:nvSpPr>
        <p:spPr>
          <a:xfrm>
            <a:off x="1981200" y="1600201"/>
            <a:ext cx="8578850" cy="5141913"/>
          </a:xfrm>
        </p:spPr>
        <p:txBody>
          <a:bodyPr/>
          <a:lstStyle/>
          <a:p>
            <a:r>
              <a:rPr lang="cs-CZ" altLang="cs-CZ"/>
              <a:t>prepared smear for fixation (methyl alcohol, 3-5 minutes) and staining (special panoptic method according to Pappenheim can be used) </a:t>
            </a:r>
          </a:p>
        </p:txBody>
      </p:sp>
      <p:pic>
        <p:nvPicPr>
          <p:cNvPr id="154631" name="Picture 7" descr="wcd%20PBS%20slide">
            <a:extLst>
              <a:ext uri="{FF2B5EF4-FFF2-40B4-BE49-F238E27FC236}">
                <a16:creationId xmlns:a16="http://schemas.microsoft.com/office/drawing/2014/main" id="{49C43BF8-EF13-45B0-B8E3-DCE13E6C0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9" y="3644900"/>
            <a:ext cx="6264275" cy="2376488"/>
          </a:xfrm>
          <a:prstGeom prst="rect">
            <a:avLst/>
          </a:prstGeom>
          <a:noFill/>
          <a:extLst>
            <a:ext uri="{909E8E84-426E-40DD-AFC4-6F175D3DCCD1}">
              <a14:hiddenFill xmlns:a14="http://schemas.microsoft.com/office/drawing/2010/main">
                <a:solidFill>
                  <a:srgbClr val="FFFFFF"/>
                </a:solidFill>
              </a14:hiddenFill>
            </a:ext>
          </a:extLst>
        </p:spPr>
      </p:pic>
      <p:sp>
        <p:nvSpPr>
          <p:cNvPr id="154633" name="Rectangle 9">
            <a:extLst>
              <a:ext uri="{FF2B5EF4-FFF2-40B4-BE49-F238E27FC236}">
                <a16:creationId xmlns:a16="http://schemas.microsoft.com/office/drawing/2014/main" id="{153500B5-D086-4D51-9FAB-130E1A86B92A}"/>
              </a:ext>
            </a:extLst>
          </p:cNvPr>
          <p:cNvSpPr>
            <a:spLocks noChangeArrowheads="1"/>
          </p:cNvSpPr>
          <p:nvPr/>
        </p:nvSpPr>
        <p:spPr bwMode="auto">
          <a:xfrm>
            <a:off x="4440239" y="4005263"/>
            <a:ext cx="1368425" cy="15113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1652754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Rectangle 4">
            <a:extLst>
              <a:ext uri="{FF2B5EF4-FFF2-40B4-BE49-F238E27FC236}">
                <a16:creationId xmlns:a16="http://schemas.microsoft.com/office/drawing/2014/main" id="{33D1A58C-D4A6-43F3-9D24-73D55C63F0C6}"/>
              </a:ext>
            </a:extLst>
          </p:cNvPr>
          <p:cNvSpPr>
            <a:spLocks noGrp="1" noChangeArrowheads="1"/>
          </p:cNvSpPr>
          <p:nvPr>
            <p:ph type="title"/>
          </p:nvPr>
        </p:nvSpPr>
        <p:spPr/>
        <p:txBody>
          <a:bodyPr/>
          <a:lstStyle/>
          <a:p>
            <a:r>
              <a:rPr lang="cs-CZ" altLang="cs-CZ" sz="4000"/>
              <a:t>Light microscope manipulation</a:t>
            </a:r>
          </a:p>
        </p:txBody>
      </p:sp>
      <p:sp>
        <p:nvSpPr>
          <p:cNvPr id="178181" name="Rectangle 5">
            <a:extLst>
              <a:ext uri="{FF2B5EF4-FFF2-40B4-BE49-F238E27FC236}">
                <a16:creationId xmlns:a16="http://schemas.microsoft.com/office/drawing/2014/main" id="{ACEF2A76-5EAE-4455-8B22-1C61697E705B}"/>
              </a:ext>
            </a:extLst>
          </p:cNvPr>
          <p:cNvSpPr>
            <a:spLocks noGrp="1" noChangeArrowheads="1"/>
          </p:cNvSpPr>
          <p:nvPr>
            <p:ph type="body" sz="half" idx="1"/>
          </p:nvPr>
        </p:nvSpPr>
        <p:spPr/>
        <p:txBody>
          <a:bodyPr/>
          <a:lstStyle/>
          <a:p>
            <a:endParaRPr lang="cs-CZ" altLang="cs-CZ"/>
          </a:p>
          <a:p>
            <a:pPr>
              <a:buFont typeface="Wingdings" panose="05000000000000000000" pitchFamily="2" charset="2"/>
              <a:buNone/>
            </a:pPr>
            <a:r>
              <a:rPr lang="cs-CZ" altLang="cs-CZ">
                <a:solidFill>
                  <a:schemeClr val="accent1"/>
                </a:solidFill>
              </a:rPr>
              <a:t>DO NOT USE TODAY</a:t>
            </a:r>
          </a:p>
          <a:p>
            <a:r>
              <a:rPr lang="cs-CZ" altLang="cs-CZ"/>
              <a:t>Course adjustment knob</a:t>
            </a:r>
          </a:p>
          <a:p>
            <a:pPr>
              <a:buFont typeface="Wingdings" panose="05000000000000000000" pitchFamily="2" charset="2"/>
              <a:buNone/>
            </a:pPr>
            <a:r>
              <a:rPr lang="cs-CZ" altLang="cs-CZ">
                <a:solidFill>
                  <a:schemeClr val="accent1"/>
                </a:solidFill>
              </a:rPr>
              <a:t>ONLY</a:t>
            </a:r>
          </a:p>
          <a:p>
            <a:r>
              <a:rPr lang="cs-CZ" altLang="cs-CZ"/>
              <a:t>Fine adjustment knob</a:t>
            </a:r>
          </a:p>
          <a:p>
            <a:pPr>
              <a:buFont typeface="Wingdings" panose="05000000000000000000" pitchFamily="2" charset="2"/>
              <a:buNone/>
            </a:pPr>
            <a:r>
              <a:rPr lang="cs-CZ" altLang="cs-CZ">
                <a:solidFill>
                  <a:schemeClr val="accent1"/>
                </a:solidFill>
              </a:rPr>
              <a:t>YOU CAN USE TODAY</a:t>
            </a:r>
          </a:p>
        </p:txBody>
      </p:sp>
      <p:sp>
        <p:nvSpPr>
          <p:cNvPr id="178182" name="Rectangle 6">
            <a:extLst>
              <a:ext uri="{FF2B5EF4-FFF2-40B4-BE49-F238E27FC236}">
                <a16:creationId xmlns:a16="http://schemas.microsoft.com/office/drawing/2014/main" id="{3B743856-E893-4131-B4BD-D33C277384A6}"/>
              </a:ext>
            </a:extLst>
          </p:cNvPr>
          <p:cNvSpPr>
            <a:spLocks noGrp="1" noChangeArrowheads="1"/>
          </p:cNvSpPr>
          <p:nvPr>
            <p:ph type="body" sz="half" idx="2"/>
          </p:nvPr>
        </p:nvSpPr>
        <p:spPr/>
        <p:txBody>
          <a:bodyPr/>
          <a:lstStyle/>
          <a:p>
            <a:pPr>
              <a:buFont typeface="Wingdings" panose="05000000000000000000" pitchFamily="2" charset="2"/>
              <a:buNone/>
            </a:pPr>
            <a:endParaRPr lang="cs-CZ" altLang="cs-CZ"/>
          </a:p>
        </p:txBody>
      </p:sp>
      <p:pic>
        <p:nvPicPr>
          <p:cNvPr id="178184" name="Picture 8" descr="Olympus04B">
            <a:extLst>
              <a:ext uri="{FF2B5EF4-FFF2-40B4-BE49-F238E27FC236}">
                <a16:creationId xmlns:a16="http://schemas.microsoft.com/office/drawing/2014/main" id="{57F5FB65-517F-47AC-9784-EDCF69C62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339" y="2492376"/>
            <a:ext cx="3990975" cy="2905125"/>
          </a:xfrm>
          <a:prstGeom prst="rect">
            <a:avLst/>
          </a:prstGeom>
          <a:solidFill>
            <a:schemeClr val="tx2"/>
          </a:solidFill>
        </p:spPr>
      </p:pic>
      <p:sp>
        <p:nvSpPr>
          <p:cNvPr id="178185" name="Line 9">
            <a:extLst>
              <a:ext uri="{FF2B5EF4-FFF2-40B4-BE49-F238E27FC236}">
                <a16:creationId xmlns:a16="http://schemas.microsoft.com/office/drawing/2014/main" id="{E2EA2CAC-6909-44B0-BF43-F0695050637C}"/>
              </a:ext>
            </a:extLst>
          </p:cNvPr>
          <p:cNvSpPr>
            <a:spLocks noChangeShapeType="1"/>
          </p:cNvSpPr>
          <p:nvPr/>
        </p:nvSpPr>
        <p:spPr bwMode="auto">
          <a:xfrm>
            <a:off x="5519738" y="2924176"/>
            <a:ext cx="2881312" cy="936625"/>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8186" name="Line 10">
            <a:extLst>
              <a:ext uri="{FF2B5EF4-FFF2-40B4-BE49-F238E27FC236}">
                <a16:creationId xmlns:a16="http://schemas.microsoft.com/office/drawing/2014/main" id="{70E30800-1210-4DDD-B03E-4B31333E7F99}"/>
              </a:ext>
            </a:extLst>
          </p:cNvPr>
          <p:cNvSpPr>
            <a:spLocks noChangeShapeType="1"/>
          </p:cNvSpPr>
          <p:nvPr/>
        </p:nvSpPr>
        <p:spPr bwMode="auto">
          <a:xfrm>
            <a:off x="5880100" y="4365625"/>
            <a:ext cx="3168650" cy="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11406743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301E2A7E-CE8B-44B9-8D6C-3676DDB5A7C4}"/>
              </a:ext>
            </a:extLst>
          </p:cNvPr>
          <p:cNvSpPr>
            <a:spLocks noGrp="1" noChangeArrowheads="1"/>
          </p:cNvSpPr>
          <p:nvPr>
            <p:ph type="title"/>
          </p:nvPr>
        </p:nvSpPr>
        <p:spPr/>
        <p:txBody>
          <a:bodyPr/>
          <a:lstStyle/>
          <a:p>
            <a:r>
              <a:rPr lang="cs-CZ" altLang="cs-CZ" sz="3600"/>
              <a:t>Light microscope manipulation </a:t>
            </a:r>
          </a:p>
        </p:txBody>
      </p:sp>
      <p:sp>
        <p:nvSpPr>
          <p:cNvPr id="168963" name="Rectangle 3">
            <a:extLst>
              <a:ext uri="{FF2B5EF4-FFF2-40B4-BE49-F238E27FC236}">
                <a16:creationId xmlns:a16="http://schemas.microsoft.com/office/drawing/2014/main" id="{67028857-2053-451B-87E3-B2C04B3C484C}"/>
              </a:ext>
            </a:extLst>
          </p:cNvPr>
          <p:cNvSpPr>
            <a:spLocks noGrp="1" noChangeArrowheads="1"/>
          </p:cNvSpPr>
          <p:nvPr>
            <p:ph type="body" sz="half" idx="1"/>
          </p:nvPr>
        </p:nvSpPr>
        <p:spPr>
          <a:xfrm>
            <a:off x="1524000" y="1600200"/>
            <a:ext cx="4495800" cy="5257800"/>
          </a:xfrm>
        </p:spPr>
        <p:txBody>
          <a:bodyPr/>
          <a:lstStyle/>
          <a:p>
            <a:r>
              <a:rPr lang="cs-CZ" altLang="cs-CZ"/>
              <a:t>focuse a picture in LM and look at it with both eyes  </a:t>
            </a:r>
          </a:p>
          <a:p>
            <a:r>
              <a:rPr lang="cs-CZ" altLang="cs-CZ"/>
              <a:t>regulate a distance between the eyepices so, you can see one focused circular field</a:t>
            </a:r>
          </a:p>
          <a:p>
            <a:endParaRPr lang="cs-CZ" altLang="cs-CZ"/>
          </a:p>
          <a:p>
            <a:endParaRPr lang="cs-CZ" altLang="cs-CZ"/>
          </a:p>
          <a:p>
            <a:pPr>
              <a:buFont typeface="Wingdings" panose="05000000000000000000" pitchFamily="2" charset="2"/>
              <a:buNone/>
            </a:pPr>
            <a:r>
              <a:rPr lang="cs-CZ" altLang="cs-CZ" sz="2000" i="1"/>
              <a:t>      bad                      correct</a:t>
            </a:r>
            <a:r>
              <a:rPr lang="cs-CZ" altLang="cs-CZ"/>
              <a:t>  </a:t>
            </a:r>
            <a:r>
              <a:rPr lang="cs-CZ" altLang="cs-CZ">
                <a:solidFill>
                  <a:schemeClr val="tx2"/>
                </a:solidFill>
              </a:rPr>
              <a:t> </a:t>
            </a:r>
          </a:p>
        </p:txBody>
      </p:sp>
      <p:sp>
        <p:nvSpPr>
          <p:cNvPr id="168964" name="Rectangle 4">
            <a:extLst>
              <a:ext uri="{FF2B5EF4-FFF2-40B4-BE49-F238E27FC236}">
                <a16:creationId xmlns:a16="http://schemas.microsoft.com/office/drawing/2014/main" id="{435068C2-47F8-4907-A0DC-D4BE677C579E}"/>
              </a:ext>
            </a:extLst>
          </p:cNvPr>
          <p:cNvSpPr>
            <a:spLocks noGrp="1" noChangeArrowheads="1"/>
          </p:cNvSpPr>
          <p:nvPr>
            <p:ph type="body" sz="half" idx="2"/>
          </p:nvPr>
        </p:nvSpPr>
        <p:spPr>
          <a:xfrm>
            <a:off x="6172200" y="1600200"/>
            <a:ext cx="4495800" cy="5257800"/>
          </a:xfrm>
        </p:spPr>
        <p:txBody>
          <a:bodyPr/>
          <a:lstStyle/>
          <a:p>
            <a:pPr>
              <a:buFont typeface="Wingdings" panose="05000000000000000000" pitchFamily="2" charset="2"/>
              <a:buNone/>
            </a:pPr>
            <a:endParaRPr lang="cs-CZ" altLang="cs-CZ"/>
          </a:p>
        </p:txBody>
      </p:sp>
      <p:pic>
        <p:nvPicPr>
          <p:cNvPr id="168965" name="Picture 5" descr="Olympus06.gif (5474 bytes)">
            <a:extLst>
              <a:ext uri="{FF2B5EF4-FFF2-40B4-BE49-F238E27FC236}">
                <a16:creationId xmlns:a16="http://schemas.microsoft.com/office/drawing/2014/main" id="{6DC826EA-4B0E-4457-9FE9-432D5BE46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00" y="2636839"/>
            <a:ext cx="4356100" cy="2905125"/>
          </a:xfrm>
          <a:prstGeom prst="rect">
            <a:avLst/>
          </a:prstGeom>
          <a:solidFill>
            <a:schemeClr val="tx2"/>
          </a:solidFill>
        </p:spPr>
      </p:pic>
      <p:sp>
        <p:nvSpPr>
          <p:cNvPr id="168966" name="Oval 6">
            <a:extLst>
              <a:ext uri="{FF2B5EF4-FFF2-40B4-BE49-F238E27FC236}">
                <a16:creationId xmlns:a16="http://schemas.microsoft.com/office/drawing/2014/main" id="{3E2AB39D-12EC-4149-8F0E-AB2F31E024F7}"/>
              </a:ext>
            </a:extLst>
          </p:cNvPr>
          <p:cNvSpPr>
            <a:spLocks noChangeArrowheads="1"/>
          </p:cNvSpPr>
          <p:nvPr/>
        </p:nvSpPr>
        <p:spPr bwMode="auto">
          <a:xfrm>
            <a:off x="1919288" y="5157788"/>
            <a:ext cx="576262" cy="647700"/>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8967" name="Oval 7">
            <a:extLst>
              <a:ext uri="{FF2B5EF4-FFF2-40B4-BE49-F238E27FC236}">
                <a16:creationId xmlns:a16="http://schemas.microsoft.com/office/drawing/2014/main" id="{9C974B84-6836-4DEB-A365-B234601A1A68}"/>
              </a:ext>
            </a:extLst>
          </p:cNvPr>
          <p:cNvSpPr>
            <a:spLocks noChangeArrowheads="1"/>
          </p:cNvSpPr>
          <p:nvPr/>
        </p:nvSpPr>
        <p:spPr bwMode="auto">
          <a:xfrm>
            <a:off x="2279651" y="5157788"/>
            <a:ext cx="576263" cy="647700"/>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8968" name="Oval 8">
            <a:extLst>
              <a:ext uri="{FF2B5EF4-FFF2-40B4-BE49-F238E27FC236}">
                <a16:creationId xmlns:a16="http://schemas.microsoft.com/office/drawing/2014/main" id="{9F4EF951-6C6F-4C4C-9A18-5E0EC135C5A4}"/>
              </a:ext>
            </a:extLst>
          </p:cNvPr>
          <p:cNvSpPr>
            <a:spLocks noChangeArrowheads="1"/>
          </p:cNvSpPr>
          <p:nvPr/>
        </p:nvSpPr>
        <p:spPr bwMode="auto">
          <a:xfrm>
            <a:off x="4511676" y="5229225"/>
            <a:ext cx="576263" cy="647700"/>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3926162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0B3BD3A6-11C3-4A58-9D81-45A9A453B22E}"/>
              </a:ext>
            </a:extLst>
          </p:cNvPr>
          <p:cNvSpPr>
            <a:spLocks noGrp="1" noChangeArrowheads="1"/>
          </p:cNvSpPr>
          <p:nvPr>
            <p:ph type="title"/>
          </p:nvPr>
        </p:nvSpPr>
        <p:spPr/>
        <p:txBody>
          <a:bodyPr/>
          <a:lstStyle/>
          <a:p>
            <a:r>
              <a:rPr lang="cs-CZ" altLang="cs-CZ" sz="3600"/>
              <a:t>Light microscope manipulation</a:t>
            </a:r>
          </a:p>
        </p:txBody>
      </p:sp>
      <p:sp>
        <p:nvSpPr>
          <p:cNvPr id="169988" name="Rectangle 4">
            <a:extLst>
              <a:ext uri="{FF2B5EF4-FFF2-40B4-BE49-F238E27FC236}">
                <a16:creationId xmlns:a16="http://schemas.microsoft.com/office/drawing/2014/main" id="{B6C9A574-7DAB-43B2-8765-88B80764C802}"/>
              </a:ext>
            </a:extLst>
          </p:cNvPr>
          <p:cNvSpPr>
            <a:spLocks noGrp="1" noChangeArrowheads="1"/>
          </p:cNvSpPr>
          <p:nvPr>
            <p:ph type="body" sz="half" idx="1"/>
          </p:nvPr>
        </p:nvSpPr>
        <p:spPr>
          <a:xfrm>
            <a:off x="1981200" y="1268414"/>
            <a:ext cx="4546600" cy="5589587"/>
          </a:xfrm>
        </p:spPr>
        <p:txBody>
          <a:bodyPr/>
          <a:lstStyle/>
          <a:p>
            <a:pPr>
              <a:lnSpc>
                <a:spcPct val="90000"/>
              </a:lnSpc>
            </a:pPr>
            <a:r>
              <a:rPr lang="cs-CZ" altLang="cs-CZ"/>
              <a:t>Look at the slide only through the right eyepiece and focuse some point in the picture.</a:t>
            </a:r>
          </a:p>
          <a:p>
            <a:pPr>
              <a:lnSpc>
                <a:spcPct val="90000"/>
              </a:lnSpc>
            </a:pPr>
            <a:r>
              <a:rPr lang="cs-CZ" altLang="cs-CZ"/>
              <a:t>Without refocusing, look at the left eyepiece.</a:t>
            </a:r>
          </a:p>
          <a:p>
            <a:pPr>
              <a:lnSpc>
                <a:spcPct val="90000"/>
              </a:lnSpc>
            </a:pPr>
            <a:r>
              <a:rPr lang="cs-CZ" altLang="cs-CZ"/>
              <a:t>In doing so, screw the ring below the left eyepiece to focuse the same point. </a:t>
            </a:r>
          </a:p>
          <a:p>
            <a:pPr>
              <a:lnSpc>
                <a:spcPct val="90000"/>
              </a:lnSpc>
            </a:pPr>
            <a:r>
              <a:rPr lang="cs-CZ" altLang="cs-CZ"/>
              <a:t>So, the dioptric correction is set up. </a:t>
            </a:r>
          </a:p>
        </p:txBody>
      </p:sp>
      <p:sp>
        <p:nvSpPr>
          <p:cNvPr id="169989" name="Rectangle 5">
            <a:extLst>
              <a:ext uri="{FF2B5EF4-FFF2-40B4-BE49-F238E27FC236}">
                <a16:creationId xmlns:a16="http://schemas.microsoft.com/office/drawing/2014/main" id="{6B061452-3C40-418C-96CD-CBA437865105}"/>
              </a:ext>
            </a:extLst>
          </p:cNvPr>
          <p:cNvSpPr>
            <a:spLocks noGrp="1" noChangeArrowheads="1"/>
          </p:cNvSpPr>
          <p:nvPr>
            <p:ph type="body" sz="half" idx="2"/>
          </p:nvPr>
        </p:nvSpPr>
        <p:spPr>
          <a:xfrm>
            <a:off x="6600825" y="1600200"/>
            <a:ext cx="4495800" cy="5257800"/>
          </a:xfrm>
        </p:spPr>
        <p:txBody>
          <a:bodyPr>
            <a:normAutofit lnSpcReduction="10000"/>
          </a:bodyPr>
          <a:lstStyle/>
          <a:p>
            <a:pPr>
              <a:lnSpc>
                <a:spcPct val="90000"/>
              </a:lnSpc>
              <a:buFont typeface="Wingdings" panose="05000000000000000000" pitchFamily="2" charset="2"/>
              <a:buNone/>
            </a:pPr>
            <a:endParaRPr lang="cs-CZ" altLang="cs-CZ"/>
          </a:p>
          <a:p>
            <a:pPr>
              <a:lnSpc>
                <a:spcPct val="90000"/>
              </a:lnSpc>
              <a:buFont typeface="Wingdings" panose="05000000000000000000" pitchFamily="2" charset="2"/>
              <a:buNone/>
            </a:pPr>
            <a:endParaRPr lang="cs-CZ" altLang="cs-CZ"/>
          </a:p>
          <a:p>
            <a:pPr>
              <a:lnSpc>
                <a:spcPct val="90000"/>
              </a:lnSpc>
              <a:buFont typeface="Wingdings" panose="05000000000000000000" pitchFamily="2" charset="2"/>
              <a:buNone/>
            </a:pPr>
            <a:endParaRPr lang="cs-CZ" altLang="cs-CZ"/>
          </a:p>
          <a:p>
            <a:pPr>
              <a:lnSpc>
                <a:spcPct val="90000"/>
              </a:lnSpc>
              <a:buFont typeface="Wingdings" panose="05000000000000000000" pitchFamily="2" charset="2"/>
              <a:buNone/>
            </a:pPr>
            <a:endParaRPr lang="cs-CZ" altLang="cs-CZ"/>
          </a:p>
          <a:p>
            <a:pPr>
              <a:lnSpc>
                <a:spcPct val="90000"/>
              </a:lnSpc>
              <a:buFont typeface="Wingdings" panose="05000000000000000000" pitchFamily="2" charset="2"/>
              <a:buNone/>
            </a:pPr>
            <a:endParaRPr lang="cs-CZ" altLang="cs-CZ"/>
          </a:p>
          <a:p>
            <a:pPr>
              <a:lnSpc>
                <a:spcPct val="90000"/>
              </a:lnSpc>
              <a:buFont typeface="Wingdings" panose="05000000000000000000" pitchFamily="2" charset="2"/>
              <a:buNone/>
            </a:pPr>
            <a:endParaRPr lang="cs-CZ" altLang="cs-CZ"/>
          </a:p>
          <a:p>
            <a:pPr>
              <a:lnSpc>
                <a:spcPct val="90000"/>
              </a:lnSpc>
              <a:buFont typeface="Wingdings" panose="05000000000000000000" pitchFamily="2" charset="2"/>
              <a:buNone/>
            </a:pPr>
            <a:endParaRPr lang="cs-CZ" altLang="cs-CZ"/>
          </a:p>
          <a:p>
            <a:pPr>
              <a:lnSpc>
                <a:spcPct val="90000"/>
              </a:lnSpc>
              <a:buFont typeface="Wingdings" panose="05000000000000000000" pitchFamily="2" charset="2"/>
              <a:buNone/>
            </a:pPr>
            <a:endParaRPr lang="cs-CZ" altLang="cs-CZ"/>
          </a:p>
          <a:p>
            <a:pPr>
              <a:lnSpc>
                <a:spcPct val="90000"/>
              </a:lnSpc>
              <a:buFont typeface="Wingdings" panose="05000000000000000000" pitchFamily="2" charset="2"/>
              <a:buNone/>
            </a:pPr>
            <a:endParaRPr lang="cs-CZ" altLang="cs-CZ"/>
          </a:p>
          <a:p>
            <a:pPr>
              <a:lnSpc>
                <a:spcPct val="90000"/>
              </a:lnSpc>
              <a:buFont typeface="Wingdings" panose="05000000000000000000" pitchFamily="2" charset="2"/>
              <a:buNone/>
            </a:pPr>
            <a:r>
              <a:rPr lang="cs-CZ" altLang="cs-CZ" sz="2000"/>
              <a:t>Now, you can start to study blood </a:t>
            </a:r>
          </a:p>
          <a:p>
            <a:pPr>
              <a:lnSpc>
                <a:spcPct val="90000"/>
              </a:lnSpc>
              <a:buFont typeface="Wingdings" panose="05000000000000000000" pitchFamily="2" charset="2"/>
              <a:buNone/>
            </a:pPr>
            <a:r>
              <a:rPr lang="cs-CZ" altLang="cs-CZ" sz="2000"/>
              <a:t>smear in your LM </a:t>
            </a:r>
            <a:r>
              <a:rPr lang="cs-CZ" altLang="cs-CZ" sz="2000">
                <a:sym typeface="Wingdings" panose="05000000000000000000" pitchFamily="2" charset="2"/>
              </a:rPr>
              <a:t></a:t>
            </a:r>
            <a:r>
              <a:rPr lang="cs-CZ" altLang="cs-CZ" sz="2000"/>
              <a:t> </a:t>
            </a:r>
          </a:p>
        </p:txBody>
      </p:sp>
      <p:pic>
        <p:nvPicPr>
          <p:cNvPr id="169991" name="Picture 7" descr="Olympus07.gif (4519 bytes)">
            <a:extLst>
              <a:ext uri="{FF2B5EF4-FFF2-40B4-BE49-F238E27FC236}">
                <a16:creationId xmlns:a16="http://schemas.microsoft.com/office/drawing/2014/main" id="{9AD73325-B168-40D2-BBCF-8BBA2945C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7188" y="2565401"/>
            <a:ext cx="3960812" cy="2905125"/>
          </a:xfrm>
          <a:prstGeom prst="rect">
            <a:avLst/>
          </a:prstGeom>
          <a:solidFill>
            <a:schemeClr val="tx2"/>
          </a:solidFill>
        </p:spPr>
      </p:pic>
      <p:sp>
        <p:nvSpPr>
          <p:cNvPr id="169992" name="Line 8">
            <a:extLst>
              <a:ext uri="{FF2B5EF4-FFF2-40B4-BE49-F238E27FC236}">
                <a16:creationId xmlns:a16="http://schemas.microsoft.com/office/drawing/2014/main" id="{1604A26B-EE93-496A-9DF0-18A41A51CFD4}"/>
              </a:ext>
            </a:extLst>
          </p:cNvPr>
          <p:cNvSpPr>
            <a:spLocks noChangeShapeType="1"/>
          </p:cNvSpPr>
          <p:nvPr/>
        </p:nvSpPr>
        <p:spPr bwMode="auto">
          <a:xfrm flipV="1">
            <a:off x="5232401" y="1844675"/>
            <a:ext cx="3959225" cy="71438"/>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9993" name="Line 9">
            <a:extLst>
              <a:ext uri="{FF2B5EF4-FFF2-40B4-BE49-F238E27FC236}">
                <a16:creationId xmlns:a16="http://schemas.microsoft.com/office/drawing/2014/main" id="{0C1EB6BB-BF3F-48A2-A998-0290D84B8D54}"/>
              </a:ext>
            </a:extLst>
          </p:cNvPr>
          <p:cNvSpPr>
            <a:spLocks noChangeShapeType="1"/>
          </p:cNvSpPr>
          <p:nvPr/>
        </p:nvSpPr>
        <p:spPr bwMode="auto">
          <a:xfrm flipH="1">
            <a:off x="9048751" y="1844675"/>
            <a:ext cx="142875" cy="165735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9994" name="Line 10">
            <a:extLst>
              <a:ext uri="{FF2B5EF4-FFF2-40B4-BE49-F238E27FC236}">
                <a16:creationId xmlns:a16="http://schemas.microsoft.com/office/drawing/2014/main" id="{F21CCC6B-E20C-413F-BF2B-25866F8579F5}"/>
              </a:ext>
            </a:extLst>
          </p:cNvPr>
          <p:cNvSpPr>
            <a:spLocks noChangeShapeType="1"/>
          </p:cNvSpPr>
          <p:nvPr/>
        </p:nvSpPr>
        <p:spPr bwMode="auto">
          <a:xfrm flipV="1">
            <a:off x="5664200" y="3357563"/>
            <a:ext cx="2592388" cy="576262"/>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1081120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2" name="Oval 4">
            <a:extLst>
              <a:ext uri="{FF2B5EF4-FFF2-40B4-BE49-F238E27FC236}">
                <a16:creationId xmlns:a16="http://schemas.microsoft.com/office/drawing/2014/main" id="{BED69452-879C-4C09-8DE6-3D2D8800B6ED}"/>
              </a:ext>
            </a:extLst>
          </p:cNvPr>
          <p:cNvSpPr>
            <a:spLocks noChangeArrowheads="1"/>
          </p:cNvSpPr>
          <p:nvPr/>
        </p:nvSpPr>
        <p:spPr bwMode="auto">
          <a:xfrm>
            <a:off x="1919289" y="260351"/>
            <a:ext cx="1584325" cy="1439863"/>
          </a:xfrm>
          <a:prstGeom prst="ellipse">
            <a:avLst/>
          </a:prstGeom>
          <a:solidFill>
            <a:srgbClr val="FF9999"/>
          </a:solidFill>
          <a:ln>
            <a:noFill/>
          </a:ln>
          <a:effectLst/>
          <a:extLst>
            <a:ext uri="{91240B29-F687-4F45-9708-019B960494DF}">
              <a14:hiddenLine xmlns:a14="http://schemas.microsoft.com/office/drawing/2010/main" w="9525">
                <a:solidFill>
                  <a:srgbClr val="FF7C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13" name="Oval 5">
            <a:extLst>
              <a:ext uri="{FF2B5EF4-FFF2-40B4-BE49-F238E27FC236}">
                <a16:creationId xmlns:a16="http://schemas.microsoft.com/office/drawing/2014/main" id="{B24DB666-F963-471F-A2C9-F82011F54EC7}"/>
              </a:ext>
            </a:extLst>
          </p:cNvPr>
          <p:cNvSpPr>
            <a:spLocks noChangeArrowheads="1"/>
          </p:cNvSpPr>
          <p:nvPr/>
        </p:nvSpPr>
        <p:spPr bwMode="auto">
          <a:xfrm>
            <a:off x="2351088" y="620713"/>
            <a:ext cx="647700" cy="647700"/>
          </a:xfrm>
          <a:prstGeom prst="ellipse">
            <a:avLst/>
          </a:prstGeom>
          <a:solidFill>
            <a:srgbClr val="FFCCCC">
              <a:alpha val="75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16" name="Oval 8" descr="Růžový ubrousek">
            <a:extLst>
              <a:ext uri="{FF2B5EF4-FFF2-40B4-BE49-F238E27FC236}">
                <a16:creationId xmlns:a16="http://schemas.microsoft.com/office/drawing/2014/main" id="{C5AD6D9B-B349-4E2B-AEA7-93A100F58C41}"/>
              </a:ext>
            </a:extLst>
          </p:cNvPr>
          <p:cNvSpPr>
            <a:spLocks noChangeArrowheads="1"/>
          </p:cNvSpPr>
          <p:nvPr/>
        </p:nvSpPr>
        <p:spPr bwMode="auto">
          <a:xfrm>
            <a:off x="4800601" y="260350"/>
            <a:ext cx="2232025" cy="1943100"/>
          </a:xfrm>
          <a:prstGeom prst="ellipse">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17" name="Oval 9" descr="Růžový ubrousek">
            <a:extLst>
              <a:ext uri="{FF2B5EF4-FFF2-40B4-BE49-F238E27FC236}">
                <a16:creationId xmlns:a16="http://schemas.microsoft.com/office/drawing/2014/main" id="{7EDEFD1F-FAC1-4659-8119-B89C762F97A0}"/>
              </a:ext>
            </a:extLst>
          </p:cNvPr>
          <p:cNvSpPr>
            <a:spLocks noChangeArrowheads="1"/>
          </p:cNvSpPr>
          <p:nvPr/>
        </p:nvSpPr>
        <p:spPr bwMode="auto">
          <a:xfrm>
            <a:off x="7967664" y="620713"/>
            <a:ext cx="2232025" cy="1943100"/>
          </a:xfrm>
          <a:prstGeom prst="ellipse">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18" name="Oval 10" descr="Růžový ubrousek">
            <a:extLst>
              <a:ext uri="{FF2B5EF4-FFF2-40B4-BE49-F238E27FC236}">
                <a16:creationId xmlns:a16="http://schemas.microsoft.com/office/drawing/2014/main" id="{9204D4DF-9706-4DBF-AD33-7C52F9F5C22D}"/>
              </a:ext>
            </a:extLst>
          </p:cNvPr>
          <p:cNvSpPr>
            <a:spLocks noChangeArrowheads="1"/>
          </p:cNvSpPr>
          <p:nvPr/>
        </p:nvSpPr>
        <p:spPr bwMode="auto">
          <a:xfrm>
            <a:off x="1847851" y="2492375"/>
            <a:ext cx="2663825" cy="2305050"/>
          </a:xfrm>
          <a:prstGeom prst="ellipse">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19" name="Oval 11">
            <a:extLst>
              <a:ext uri="{FF2B5EF4-FFF2-40B4-BE49-F238E27FC236}">
                <a16:creationId xmlns:a16="http://schemas.microsoft.com/office/drawing/2014/main" id="{929309E0-BC05-4046-9936-E137DD00FD59}"/>
              </a:ext>
            </a:extLst>
          </p:cNvPr>
          <p:cNvSpPr>
            <a:spLocks noChangeArrowheads="1"/>
          </p:cNvSpPr>
          <p:nvPr/>
        </p:nvSpPr>
        <p:spPr bwMode="auto">
          <a:xfrm>
            <a:off x="4943475" y="2781301"/>
            <a:ext cx="1873250" cy="1655763"/>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20" name="Oval 12" descr="Modrý ubrousek">
            <a:extLst>
              <a:ext uri="{FF2B5EF4-FFF2-40B4-BE49-F238E27FC236}">
                <a16:creationId xmlns:a16="http://schemas.microsoft.com/office/drawing/2014/main" id="{93266364-81F5-482C-94AE-D45423543B4F}"/>
              </a:ext>
            </a:extLst>
          </p:cNvPr>
          <p:cNvSpPr>
            <a:spLocks noChangeArrowheads="1"/>
          </p:cNvSpPr>
          <p:nvPr/>
        </p:nvSpPr>
        <p:spPr bwMode="auto">
          <a:xfrm>
            <a:off x="7751764" y="3284538"/>
            <a:ext cx="2916237" cy="2881312"/>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21" name="Oval 13" descr="Džínovina">
            <a:extLst>
              <a:ext uri="{FF2B5EF4-FFF2-40B4-BE49-F238E27FC236}">
                <a16:creationId xmlns:a16="http://schemas.microsoft.com/office/drawing/2014/main" id="{37B94FDF-E4AB-4E78-8309-133504BF352B}"/>
              </a:ext>
            </a:extLst>
          </p:cNvPr>
          <p:cNvSpPr>
            <a:spLocks noChangeArrowheads="1"/>
          </p:cNvSpPr>
          <p:nvPr/>
        </p:nvSpPr>
        <p:spPr bwMode="auto">
          <a:xfrm>
            <a:off x="4583113" y="4941889"/>
            <a:ext cx="1727200" cy="1582737"/>
          </a:xfrm>
          <a:prstGeom prst="ellipse">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22" name="Oval 14" descr="Kytice">
            <a:extLst>
              <a:ext uri="{FF2B5EF4-FFF2-40B4-BE49-F238E27FC236}">
                <a16:creationId xmlns:a16="http://schemas.microsoft.com/office/drawing/2014/main" id="{F7D98E4B-2313-4732-A858-09AD322E8038}"/>
              </a:ext>
            </a:extLst>
          </p:cNvPr>
          <p:cNvSpPr>
            <a:spLocks noChangeArrowheads="1"/>
          </p:cNvSpPr>
          <p:nvPr/>
        </p:nvSpPr>
        <p:spPr bwMode="auto">
          <a:xfrm>
            <a:off x="2782889" y="5445126"/>
            <a:ext cx="720725" cy="720725"/>
          </a:xfrm>
          <a:prstGeom prst="ellipse">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24" name="Freeform 16" descr="Fialová motanina">
            <a:extLst>
              <a:ext uri="{FF2B5EF4-FFF2-40B4-BE49-F238E27FC236}">
                <a16:creationId xmlns:a16="http://schemas.microsoft.com/office/drawing/2014/main" id="{DFDCCA30-DC43-42DC-AD97-C0D78EFD2F86}"/>
              </a:ext>
            </a:extLst>
          </p:cNvPr>
          <p:cNvSpPr>
            <a:spLocks/>
          </p:cNvSpPr>
          <p:nvPr/>
        </p:nvSpPr>
        <p:spPr bwMode="auto">
          <a:xfrm>
            <a:off x="4583113" y="5013325"/>
            <a:ext cx="1612900" cy="1468438"/>
          </a:xfrm>
          <a:custGeom>
            <a:avLst/>
            <a:gdLst>
              <a:gd name="T0" fmla="*/ 363 w 1016"/>
              <a:gd name="T1" fmla="*/ 39 h 925"/>
              <a:gd name="T2" fmla="*/ 286 w 1016"/>
              <a:gd name="T3" fmla="*/ 64 h 925"/>
              <a:gd name="T4" fmla="*/ 209 w 1016"/>
              <a:gd name="T5" fmla="*/ 116 h 925"/>
              <a:gd name="T6" fmla="*/ 68 w 1016"/>
              <a:gd name="T7" fmla="*/ 256 h 925"/>
              <a:gd name="T8" fmla="*/ 145 w 1016"/>
              <a:gd name="T9" fmla="*/ 743 h 925"/>
              <a:gd name="T10" fmla="*/ 248 w 1016"/>
              <a:gd name="T11" fmla="*/ 820 h 925"/>
              <a:gd name="T12" fmla="*/ 376 w 1016"/>
              <a:gd name="T13" fmla="*/ 884 h 925"/>
              <a:gd name="T14" fmla="*/ 696 w 1016"/>
              <a:gd name="T15" fmla="*/ 858 h 925"/>
              <a:gd name="T16" fmla="*/ 760 w 1016"/>
              <a:gd name="T17" fmla="*/ 807 h 925"/>
              <a:gd name="T18" fmla="*/ 798 w 1016"/>
              <a:gd name="T19" fmla="*/ 768 h 925"/>
              <a:gd name="T20" fmla="*/ 875 w 1016"/>
              <a:gd name="T21" fmla="*/ 717 h 925"/>
              <a:gd name="T22" fmla="*/ 926 w 1016"/>
              <a:gd name="T23" fmla="*/ 640 h 925"/>
              <a:gd name="T24" fmla="*/ 952 w 1016"/>
              <a:gd name="T25" fmla="*/ 564 h 925"/>
              <a:gd name="T26" fmla="*/ 798 w 1016"/>
              <a:gd name="T27" fmla="*/ 103 h 925"/>
              <a:gd name="T28" fmla="*/ 619 w 1016"/>
              <a:gd name="T29" fmla="*/ 0 h 925"/>
              <a:gd name="T30" fmla="*/ 529 w 1016"/>
              <a:gd name="T31" fmla="*/ 26 h 925"/>
              <a:gd name="T32" fmla="*/ 363 w 1016"/>
              <a:gd name="T33" fmla="*/ 39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6" h="925">
                <a:moveTo>
                  <a:pt x="363" y="39"/>
                </a:moveTo>
                <a:cubicBezTo>
                  <a:pt x="337" y="47"/>
                  <a:pt x="308" y="49"/>
                  <a:pt x="286" y="64"/>
                </a:cubicBezTo>
                <a:cubicBezTo>
                  <a:pt x="260" y="81"/>
                  <a:pt x="209" y="116"/>
                  <a:pt x="209" y="116"/>
                </a:cubicBezTo>
                <a:cubicBezTo>
                  <a:pt x="171" y="174"/>
                  <a:pt x="126" y="219"/>
                  <a:pt x="68" y="256"/>
                </a:cubicBezTo>
                <a:cubicBezTo>
                  <a:pt x="22" y="406"/>
                  <a:pt x="0" y="644"/>
                  <a:pt x="145" y="743"/>
                </a:cubicBezTo>
                <a:cubicBezTo>
                  <a:pt x="183" y="799"/>
                  <a:pt x="199" y="780"/>
                  <a:pt x="248" y="820"/>
                </a:cubicBezTo>
                <a:cubicBezTo>
                  <a:pt x="305" y="867"/>
                  <a:pt x="303" y="866"/>
                  <a:pt x="376" y="884"/>
                </a:cubicBezTo>
                <a:cubicBezTo>
                  <a:pt x="483" y="879"/>
                  <a:pt x="612" y="925"/>
                  <a:pt x="696" y="858"/>
                </a:cubicBezTo>
                <a:cubicBezTo>
                  <a:pt x="779" y="792"/>
                  <a:pt x="661" y="840"/>
                  <a:pt x="760" y="807"/>
                </a:cubicBezTo>
                <a:cubicBezTo>
                  <a:pt x="773" y="794"/>
                  <a:pt x="784" y="779"/>
                  <a:pt x="798" y="768"/>
                </a:cubicBezTo>
                <a:cubicBezTo>
                  <a:pt x="822" y="749"/>
                  <a:pt x="875" y="717"/>
                  <a:pt x="875" y="717"/>
                </a:cubicBezTo>
                <a:cubicBezTo>
                  <a:pt x="918" y="592"/>
                  <a:pt x="846" y="783"/>
                  <a:pt x="926" y="640"/>
                </a:cubicBezTo>
                <a:cubicBezTo>
                  <a:pt x="939" y="617"/>
                  <a:pt x="952" y="564"/>
                  <a:pt x="952" y="564"/>
                </a:cubicBezTo>
                <a:cubicBezTo>
                  <a:pt x="943" y="323"/>
                  <a:pt x="1016" y="178"/>
                  <a:pt x="798" y="103"/>
                </a:cubicBezTo>
                <a:cubicBezTo>
                  <a:pt x="741" y="44"/>
                  <a:pt x="697" y="16"/>
                  <a:pt x="619" y="0"/>
                </a:cubicBezTo>
                <a:cubicBezTo>
                  <a:pt x="589" y="8"/>
                  <a:pt x="560" y="23"/>
                  <a:pt x="529" y="26"/>
                </a:cubicBezTo>
                <a:cubicBezTo>
                  <a:pt x="408" y="40"/>
                  <a:pt x="262" y="39"/>
                  <a:pt x="363" y="39"/>
                </a:cubicBezTo>
                <a:close/>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6625" name="Freeform 17" descr="Fialová motanina">
            <a:extLst>
              <a:ext uri="{FF2B5EF4-FFF2-40B4-BE49-F238E27FC236}">
                <a16:creationId xmlns:a16="http://schemas.microsoft.com/office/drawing/2014/main" id="{BCFC6F4D-522D-4EB5-8B33-E9D2582325C0}"/>
              </a:ext>
            </a:extLst>
          </p:cNvPr>
          <p:cNvSpPr>
            <a:spLocks/>
          </p:cNvSpPr>
          <p:nvPr/>
        </p:nvSpPr>
        <p:spPr bwMode="auto">
          <a:xfrm>
            <a:off x="2135188" y="2708275"/>
            <a:ext cx="1530350" cy="1341438"/>
          </a:xfrm>
          <a:custGeom>
            <a:avLst/>
            <a:gdLst>
              <a:gd name="T0" fmla="*/ 237 w 964"/>
              <a:gd name="T1" fmla="*/ 358 h 845"/>
              <a:gd name="T2" fmla="*/ 378 w 964"/>
              <a:gd name="T3" fmla="*/ 282 h 845"/>
              <a:gd name="T4" fmla="*/ 454 w 964"/>
              <a:gd name="T5" fmla="*/ 230 h 845"/>
              <a:gd name="T6" fmla="*/ 531 w 964"/>
              <a:gd name="T7" fmla="*/ 77 h 845"/>
              <a:gd name="T8" fmla="*/ 646 w 964"/>
              <a:gd name="T9" fmla="*/ 0 h 845"/>
              <a:gd name="T10" fmla="*/ 864 w 964"/>
              <a:gd name="T11" fmla="*/ 38 h 845"/>
              <a:gd name="T12" fmla="*/ 941 w 964"/>
              <a:gd name="T13" fmla="*/ 102 h 845"/>
              <a:gd name="T14" fmla="*/ 864 w 964"/>
              <a:gd name="T15" fmla="*/ 384 h 845"/>
              <a:gd name="T16" fmla="*/ 698 w 964"/>
              <a:gd name="T17" fmla="*/ 371 h 845"/>
              <a:gd name="T18" fmla="*/ 582 w 964"/>
              <a:gd name="T19" fmla="*/ 320 h 845"/>
              <a:gd name="T20" fmla="*/ 493 w 964"/>
              <a:gd name="T21" fmla="*/ 333 h 845"/>
              <a:gd name="T22" fmla="*/ 416 w 964"/>
              <a:gd name="T23" fmla="*/ 371 h 845"/>
              <a:gd name="T24" fmla="*/ 326 w 964"/>
              <a:gd name="T25" fmla="*/ 486 h 845"/>
              <a:gd name="T26" fmla="*/ 198 w 964"/>
              <a:gd name="T27" fmla="*/ 845 h 845"/>
              <a:gd name="T28" fmla="*/ 83 w 964"/>
              <a:gd name="T29" fmla="*/ 832 h 845"/>
              <a:gd name="T30" fmla="*/ 45 w 964"/>
              <a:gd name="T31" fmla="*/ 794 h 845"/>
              <a:gd name="T32" fmla="*/ 6 w 964"/>
              <a:gd name="T33" fmla="*/ 781 h 845"/>
              <a:gd name="T34" fmla="*/ 19 w 964"/>
              <a:gd name="T35" fmla="*/ 461 h 845"/>
              <a:gd name="T36" fmla="*/ 70 w 964"/>
              <a:gd name="T37" fmla="*/ 422 h 845"/>
              <a:gd name="T38" fmla="*/ 237 w 964"/>
              <a:gd name="T39" fmla="*/ 358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4" h="845">
                <a:moveTo>
                  <a:pt x="237" y="358"/>
                </a:moveTo>
                <a:cubicBezTo>
                  <a:pt x="326" y="341"/>
                  <a:pt x="312" y="333"/>
                  <a:pt x="378" y="282"/>
                </a:cubicBezTo>
                <a:cubicBezTo>
                  <a:pt x="402" y="263"/>
                  <a:pt x="454" y="230"/>
                  <a:pt x="454" y="230"/>
                </a:cubicBezTo>
                <a:cubicBezTo>
                  <a:pt x="469" y="187"/>
                  <a:pt x="490" y="105"/>
                  <a:pt x="531" y="77"/>
                </a:cubicBezTo>
                <a:cubicBezTo>
                  <a:pt x="569" y="51"/>
                  <a:pt x="646" y="0"/>
                  <a:pt x="646" y="0"/>
                </a:cubicBezTo>
                <a:cubicBezTo>
                  <a:pt x="723" y="10"/>
                  <a:pt x="789" y="26"/>
                  <a:pt x="864" y="38"/>
                </a:cubicBezTo>
                <a:cubicBezTo>
                  <a:pt x="876" y="46"/>
                  <a:pt x="939" y="86"/>
                  <a:pt x="941" y="102"/>
                </a:cubicBezTo>
                <a:cubicBezTo>
                  <a:pt x="956" y="249"/>
                  <a:pt x="964" y="316"/>
                  <a:pt x="864" y="384"/>
                </a:cubicBezTo>
                <a:cubicBezTo>
                  <a:pt x="809" y="380"/>
                  <a:pt x="753" y="378"/>
                  <a:pt x="698" y="371"/>
                </a:cubicBezTo>
                <a:cubicBezTo>
                  <a:pt x="656" y="366"/>
                  <a:pt x="622" y="333"/>
                  <a:pt x="582" y="320"/>
                </a:cubicBezTo>
                <a:cubicBezTo>
                  <a:pt x="552" y="324"/>
                  <a:pt x="522" y="324"/>
                  <a:pt x="493" y="333"/>
                </a:cubicBezTo>
                <a:cubicBezTo>
                  <a:pt x="466" y="341"/>
                  <a:pt x="443" y="362"/>
                  <a:pt x="416" y="371"/>
                </a:cubicBezTo>
                <a:cubicBezTo>
                  <a:pt x="388" y="413"/>
                  <a:pt x="354" y="445"/>
                  <a:pt x="326" y="486"/>
                </a:cubicBezTo>
                <a:cubicBezTo>
                  <a:pt x="295" y="621"/>
                  <a:pt x="357" y="792"/>
                  <a:pt x="198" y="845"/>
                </a:cubicBezTo>
                <a:cubicBezTo>
                  <a:pt x="160" y="841"/>
                  <a:pt x="120" y="844"/>
                  <a:pt x="83" y="832"/>
                </a:cubicBezTo>
                <a:cubicBezTo>
                  <a:pt x="66" y="826"/>
                  <a:pt x="60" y="804"/>
                  <a:pt x="45" y="794"/>
                </a:cubicBezTo>
                <a:cubicBezTo>
                  <a:pt x="34" y="786"/>
                  <a:pt x="19" y="785"/>
                  <a:pt x="6" y="781"/>
                </a:cubicBezTo>
                <a:cubicBezTo>
                  <a:pt x="10" y="674"/>
                  <a:pt x="0" y="566"/>
                  <a:pt x="19" y="461"/>
                </a:cubicBezTo>
                <a:cubicBezTo>
                  <a:pt x="23" y="440"/>
                  <a:pt x="55" y="437"/>
                  <a:pt x="70" y="422"/>
                </a:cubicBezTo>
                <a:cubicBezTo>
                  <a:pt x="139" y="353"/>
                  <a:pt x="130" y="338"/>
                  <a:pt x="237" y="358"/>
                </a:cubicBezTo>
                <a:close/>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6626" name="Freeform 18" descr="Fialová motanina">
            <a:extLst>
              <a:ext uri="{FF2B5EF4-FFF2-40B4-BE49-F238E27FC236}">
                <a16:creationId xmlns:a16="http://schemas.microsoft.com/office/drawing/2014/main" id="{7B5DB448-F0D4-4725-9195-71A4E54E5A75}"/>
              </a:ext>
            </a:extLst>
          </p:cNvPr>
          <p:cNvSpPr>
            <a:spLocks/>
          </p:cNvSpPr>
          <p:nvPr/>
        </p:nvSpPr>
        <p:spPr bwMode="auto">
          <a:xfrm>
            <a:off x="5019675" y="517526"/>
            <a:ext cx="1614488" cy="1128713"/>
          </a:xfrm>
          <a:custGeom>
            <a:avLst/>
            <a:gdLst>
              <a:gd name="T0" fmla="*/ 12 w 1017"/>
              <a:gd name="T1" fmla="*/ 634 h 711"/>
              <a:gd name="T2" fmla="*/ 128 w 1017"/>
              <a:gd name="T3" fmla="*/ 224 h 711"/>
              <a:gd name="T4" fmla="*/ 409 w 1017"/>
              <a:gd name="T5" fmla="*/ 7 h 711"/>
              <a:gd name="T6" fmla="*/ 716 w 1017"/>
              <a:gd name="T7" fmla="*/ 32 h 711"/>
              <a:gd name="T8" fmla="*/ 755 w 1017"/>
              <a:gd name="T9" fmla="*/ 58 h 711"/>
              <a:gd name="T10" fmla="*/ 844 w 1017"/>
              <a:gd name="T11" fmla="*/ 84 h 711"/>
              <a:gd name="T12" fmla="*/ 921 w 1017"/>
              <a:gd name="T13" fmla="*/ 122 h 711"/>
              <a:gd name="T14" fmla="*/ 960 w 1017"/>
              <a:gd name="T15" fmla="*/ 160 h 711"/>
              <a:gd name="T16" fmla="*/ 998 w 1017"/>
              <a:gd name="T17" fmla="*/ 186 h 711"/>
              <a:gd name="T18" fmla="*/ 947 w 1017"/>
              <a:gd name="T19" fmla="*/ 327 h 711"/>
              <a:gd name="T20" fmla="*/ 806 w 1017"/>
              <a:gd name="T21" fmla="*/ 314 h 711"/>
              <a:gd name="T22" fmla="*/ 742 w 1017"/>
              <a:gd name="T23" fmla="*/ 250 h 711"/>
              <a:gd name="T24" fmla="*/ 704 w 1017"/>
              <a:gd name="T25" fmla="*/ 224 h 711"/>
              <a:gd name="T26" fmla="*/ 665 w 1017"/>
              <a:gd name="T27" fmla="*/ 186 h 711"/>
              <a:gd name="T28" fmla="*/ 588 w 1017"/>
              <a:gd name="T29" fmla="*/ 160 h 711"/>
              <a:gd name="T30" fmla="*/ 460 w 1017"/>
              <a:gd name="T31" fmla="*/ 173 h 711"/>
              <a:gd name="T32" fmla="*/ 422 w 1017"/>
              <a:gd name="T33" fmla="*/ 199 h 711"/>
              <a:gd name="T34" fmla="*/ 204 w 1017"/>
              <a:gd name="T35" fmla="*/ 429 h 711"/>
              <a:gd name="T36" fmla="*/ 128 w 1017"/>
              <a:gd name="T37" fmla="*/ 711 h 711"/>
              <a:gd name="T38" fmla="*/ 12 w 1017"/>
              <a:gd name="T39" fmla="*/ 634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7" h="711">
                <a:moveTo>
                  <a:pt x="12" y="634"/>
                </a:moveTo>
                <a:cubicBezTo>
                  <a:pt x="25" y="504"/>
                  <a:pt x="0" y="309"/>
                  <a:pt x="128" y="224"/>
                </a:cubicBezTo>
                <a:cubicBezTo>
                  <a:pt x="202" y="114"/>
                  <a:pt x="282" y="50"/>
                  <a:pt x="409" y="7"/>
                </a:cubicBezTo>
                <a:cubicBezTo>
                  <a:pt x="512" y="13"/>
                  <a:pt x="619" y="0"/>
                  <a:pt x="716" y="32"/>
                </a:cubicBezTo>
                <a:cubicBezTo>
                  <a:pt x="731" y="37"/>
                  <a:pt x="741" y="52"/>
                  <a:pt x="755" y="58"/>
                </a:cubicBezTo>
                <a:cubicBezTo>
                  <a:pt x="829" y="90"/>
                  <a:pt x="782" y="53"/>
                  <a:pt x="844" y="84"/>
                </a:cubicBezTo>
                <a:cubicBezTo>
                  <a:pt x="943" y="133"/>
                  <a:pt x="826" y="89"/>
                  <a:pt x="921" y="122"/>
                </a:cubicBezTo>
                <a:cubicBezTo>
                  <a:pt x="934" y="135"/>
                  <a:pt x="946" y="148"/>
                  <a:pt x="960" y="160"/>
                </a:cubicBezTo>
                <a:cubicBezTo>
                  <a:pt x="972" y="170"/>
                  <a:pt x="995" y="171"/>
                  <a:pt x="998" y="186"/>
                </a:cubicBezTo>
                <a:cubicBezTo>
                  <a:pt x="1017" y="293"/>
                  <a:pt x="1003" y="288"/>
                  <a:pt x="947" y="327"/>
                </a:cubicBezTo>
                <a:cubicBezTo>
                  <a:pt x="900" y="323"/>
                  <a:pt x="852" y="324"/>
                  <a:pt x="806" y="314"/>
                </a:cubicBezTo>
                <a:cubicBezTo>
                  <a:pt x="765" y="305"/>
                  <a:pt x="767" y="275"/>
                  <a:pt x="742" y="250"/>
                </a:cubicBezTo>
                <a:cubicBezTo>
                  <a:pt x="731" y="239"/>
                  <a:pt x="716" y="234"/>
                  <a:pt x="704" y="224"/>
                </a:cubicBezTo>
                <a:cubicBezTo>
                  <a:pt x="690" y="212"/>
                  <a:pt x="681" y="195"/>
                  <a:pt x="665" y="186"/>
                </a:cubicBezTo>
                <a:cubicBezTo>
                  <a:pt x="641" y="173"/>
                  <a:pt x="588" y="160"/>
                  <a:pt x="588" y="160"/>
                </a:cubicBezTo>
                <a:cubicBezTo>
                  <a:pt x="545" y="164"/>
                  <a:pt x="502" y="163"/>
                  <a:pt x="460" y="173"/>
                </a:cubicBezTo>
                <a:cubicBezTo>
                  <a:pt x="445" y="177"/>
                  <a:pt x="436" y="192"/>
                  <a:pt x="422" y="199"/>
                </a:cubicBezTo>
                <a:cubicBezTo>
                  <a:pt x="322" y="250"/>
                  <a:pt x="242" y="319"/>
                  <a:pt x="204" y="429"/>
                </a:cubicBezTo>
                <a:cubicBezTo>
                  <a:pt x="195" y="589"/>
                  <a:pt x="235" y="637"/>
                  <a:pt x="128" y="711"/>
                </a:cubicBezTo>
                <a:cubicBezTo>
                  <a:pt x="58" y="697"/>
                  <a:pt x="36" y="703"/>
                  <a:pt x="12" y="634"/>
                </a:cubicBezTo>
                <a:close/>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6628" name="Freeform 20" descr="Fialová motanina">
            <a:extLst>
              <a:ext uri="{FF2B5EF4-FFF2-40B4-BE49-F238E27FC236}">
                <a16:creationId xmlns:a16="http://schemas.microsoft.com/office/drawing/2014/main" id="{38A6AF2D-14C9-4918-8D1D-E48F84DF069F}"/>
              </a:ext>
            </a:extLst>
          </p:cNvPr>
          <p:cNvSpPr>
            <a:spLocks/>
          </p:cNvSpPr>
          <p:nvPr/>
        </p:nvSpPr>
        <p:spPr bwMode="auto">
          <a:xfrm>
            <a:off x="8108950" y="889001"/>
            <a:ext cx="1741488" cy="957263"/>
          </a:xfrm>
          <a:custGeom>
            <a:avLst/>
            <a:gdLst>
              <a:gd name="T0" fmla="*/ 166 w 1097"/>
              <a:gd name="T1" fmla="*/ 221 h 603"/>
              <a:gd name="T2" fmla="*/ 38 w 1097"/>
              <a:gd name="T3" fmla="*/ 298 h 603"/>
              <a:gd name="T4" fmla="*/ 12 w 1097"/>
              <a:gd name="T5" fmla="*/ 374 h 603"/>
              <a:gd name="T6" fmla="*/ 102 w 1097"/>
              <a:gd name="T7" fmla="*/ 566 h 603"/>
              <a:gd name="T8" fmla="*/ 294 w 1097"/>
              <a:gd name="T9" fmla="*/ 515 h 603"/>
              <a:gd name="T10" fmla="*/ 319 w 1097"/>
              <a:gd name="T11" fmla="*/ 362 h 603"/>
              <a:gd name="T12" fmla="*/ 306 w 1097"/>
              <a:gd name="T13" fmla="*/ 310 h 603"/>
              <a:gd name="T14" fmla="*/ 230 w 1097"/>
              <a:gd name="T15" fmla="*/ 272 h 603"/>
              <a:gd name="T16" fmla="*/ 217 w 1097"/>
              <a:gd name="T17" fmla="*/ 234 h 603"/>
              <a:gd name="T18" fmla="*/ 294 w 1097"/>
              <a:gd name="T19" fmla="*/ 182 h 603"/>
              <a:gd name="T20" fmla="*/ 396 w 1097"/>
              <a:gd name="T21" fmla="*/ 118 h 603"/>
              <a:gd name="T22" fmla="*/ 434 w 1097"/>
              <a:gd name="T23" fmla="*/ 106 h 603"/>
              <a:gd name="T24" fmla="*/ 498 w 1097"/>
              <a:gd name="T25" fmla="*/ 118 h 603"/>
              <a:gd name="T26" fmla="*/ 486 w 1097"/>
              <a:gd name="T27" fmla="*/ 157 h 603"/>
              <a:gd name="T28" fmla="*/ 447 w 1097"/>
              <a:gd name="T29" fmla="*/ 195 h 603"/>
              <a:gd name="T30" fmla="*/ 486 w 1097"/>
              <a:gd name="T31" fmla="*/ 336 h 603"/>
              <a:gd name="T32" fmla="*/ 588 w 1097"/>
              <a:gd name="T33" fmla="*/ 362 h 603"/>
              <a:gd name="T34" fmla="*/ 793 w 1097"/>
              <a:gd name="T35" fmla="*/ 285 h 603"/>
              <a:gd name="T36" fmla="*/ 780 w 1097"/>
              <a:gd name="T37" fmla="*/ 182 h 603"/>
              <a:gd name="T38" fmla="*/ 614 w 1097"/>
              <a:gd name="T39" fmla="*/ 118 h 603"/>
              <a:gd name="T40" fmla="*/ 844 w 1097"/>
              <a:gd name="T41" fmla="*/ 106 h 603"/>
              <a:gd name="T42" fmla="*/ 882 w 1097"/>
              <a:gd name="T43" fmla="*/ 298 h 603"/>
              <a:gd name="T44" fmla="*/ 857 w 1097"/>
              <a:gd name="T45" fmla="*/ 336 h 603"/>
              <a:gd name="T46" fmla="*/ 806 w 1097"/>
              <a:gd name="T47" fmla="*/ 490 h 603"/>
              <a:gd name="T48" fmla="*/ 818 w 1097"/>
              <a:gd name="T49" fmla="*/ 592 h 603"/>
              <a:gd name="T50" fmla="*/ 934 w 1097"/>
              <a:gd name="T51" fmla="*/ 566 h 603"/>
              <a:gd name="T52" fmla="*/ 1036 w 1097"/>
              <a:gd name="T53" fmla="*/ 490 h 603"/>
              <a:gd name="T54" fmla="*/ 972 w 1097"/>
              <a:gd name="T55" fmla="*/ 259 h 603"/>
              <a:gd name="T56" fmla="*/ 934 w 1097"/>
              <a:gd name="T57" fmla="*/ 144 h 603"/>
              <a:gd name="T58" fmla="*/ 780 w 1097"/>
              <a:gd name="T59" fmla="*/ 42 h 603"/>
              <a:gd name="T60" fmla="*/ 639 w 1097"/>
              <a:gd name="T61" fmla="*/ 54 h 603"/>
              <a:gd name="T62" fmla="*/ 562 w 1097"/>
              <a:gd name="T63" fmla="*/ 29 h 603"/>
              <a:gd name="T64" fmla="*/ 524 w 1097"/>
              <a:gd name="T65" fmla="*/ 3 h 603"/>
              <a:gd name="T66" fmla="*/ 498 w 1097"/>
              <a:gd name="T67" fmla="*/ 42 h 603"/>
              <a:gd name="T68" fmla="*/ 460 w 1097"/>
              <a:gd name="T69" fmla="*/ 67 h 603"/>
              <a:gd name="T70" fmla="*/ 345 w 1097"/>
              <a:gd name="T71" fmla="*/ 93 h 603"/>
              <a:gd name="T72" fmla="*/ 230 w 1097"/>
              <a:gd name="T73" fmla="*/ 182 h 603"/>
              <a:gd name="T74" fmla="*/ 166 w 1097"/>
              <a:gd name="T75" fmla="*/ 221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7" h="603">
                <a:moveTo>
                  <a:pt x="166" y="221"/>
                </a:moveTo>
                <a:cubicBezTo>
                  <a:pt x="107" y="233"/>
                  <a:pt x="64" y="238"/>
                  <a:pt x="38" y="298"/>
                </a:cubicBezTo>
                <a:cubicBezTo>
                  <a:pt x="27" y="322"/>
                  <a:pt x="12" y="374"/>
                  <a:pt x="12" y="374"/>
                </a:cubicBezTo>
                <a:cubicBezTo>
                  <a:pt x="22" y="484"/>
                  <a:pt x="0" y="535"/>
                  <a:pt x="102" y="566"/>
                </a:cubicBezTo>
                <a:cubicBezTo>
                  <a:pt x="194" y="556"/>
                  <a:pt x="225" y="561"/>
                  <a:pt x="294" y="515"/>
                </a:cubicBezTo>
                <a:cubicBezTo>
                  <a:pt x="334" y="454"/>
                  <a:pt x="335" y="439"/>
                  <a:pt x="319" y="362"/>
                </a:cubicBezTo>
                <a:cubicBezTo>
                  <a:pt x="315" y="344"/>
                  <a:pt x="316" y="325"/>
                  <a:pt x="306" y="310"/>
                </a:cubicBezTo>
                <a:cubicBezTo>
                  <a:pt x="293" y="290"/>
                  <a:pt x="251" y="279"/>
                  <a:pt x="230" y="272"/>
                </a:cubicBezTo>
                <a:cubicBezTo>
                  <a:pt x="226" y="259"/>
                  <a:pt x="209" y="245"/>
                  <a:pt x="217" y="234"/>
                </a:cubicBezTo>
                <a:cubicBezTo>
                  <a:pt x="235" y="209"/>
                  <a:pt x="294" y="182"/>
                  <a:pt x="294" y="182"/>
                </a:cubicBezTo>
                <a:cubicBezTo>
                  <a:pt x="334" y="122"/>
                  <a:pt x="305" y="148"/>
                  <a:pt x="396" y="118"/>
                </a:cubicBezTo>
                <a:cubicBezTo>
                  <a:pt x="409" y="114"/>
                  <a:pt x="434" y="106"/>
                  <a:pt x="434" y="106"/>
                </a:cubicBezTo>
                <a:cubicBezTo>
                  <a:pt x="455" y="110"/>
                  <a:pt x="483" y="103"/>
                  <a:pt x="498" y="118"/>
                </a:cubicBezTo>
                <a:cubicBezTo>
                  <a:pt x="508" y="128"/>
                  <a:pt x="494" y="146"/>
                  <a:pt x="486" y="157"/>
                </a:cubicBezTo>
                <a:cubicBezTo>
                  <a:pt x="476" y="172"/>
                  <a:pt x="460" y="182"/>
                  <a:pt x="447" y="195"/>
                </a:cubicBezTo>
                <a:cubicBezTo>
                  <a:pt x="449" y="208"/>
                  <a:pt x="446" y="316"/>
                  <a:pt x="486" y="336"/>
                </a:cubicBezTo>
                <a:cubicBezTo>
                  <a:pt x="517" y="352"/>
                  <a:pt x="588" y="362"/>
                  <a:pt x="588" y="362"/>
                </a:cubicBezTo>
                <a:cubicBezTo>
                  <a:pt x="706" y="351"/>
                  <a:pt x="735" y="370"/>
                  <a:pt x="793" y="285"/>
                </a:cubicBezTo>
                <a:cubicBezTo>
                  <a:pt x="789" y="251"/>
                  <a:pt x="797" y="212"/>
                  <a:pt x="780" y="182"/>
                </a:cubicBezTo>
                <a:cubicBezTo>
                  <a:pt x="746" y="124"/>
                  <a:pt x="667" y="126"/>
                  <a:pt x="614" y="118"/>
                </a:cubicBezTo>
                <a:cubicBezTo>
                  <a:pt x="739" y="77"/>
                  <a:pt x="663" y="91"/>
                  <a:pt x="844" y="106"/>
                </a:cubicBezTo>
                <a:cubicBezTo>
                  <a:pt x="916" y="153"/>
                  <a:pt x="903" y="211"/>
                  <a:pt x="882" y="298"/>
                </a:cubicBezTo>
                <a:cubicBezTo>
                  <a:pt x="878" y="313"/>
                  <a:pt x="863" y="322"/>
                  <a:pt x="857" y="336"/>
                </a:cubicBezTo>
                <a:cubicBezTo>
                  <a:pt x="836" y="384"/>
                  <a:pt x="822" y="439"/>
                  <a:pt x="806" y="490"/>
                </a:cubicBezTo>
                <a:cubicBezTo>
                  <a:pt x="810" y="524"/>
                  <a:pt x="794" y="568"/>
                  <a:pt x="818" y="592"/>
                </a:cubicBezTo>
                <a:cubicBezTo>
                  <a:pt x="829" y="603"/>
                  <a:pt x="912" y="573"/>
                  <a:pt x="934" y="566"/>
                </a:cubicBezTo>
                <a:cubicBezTo>
                  <a:pt x="968" y="515"/>
                  <a:pt x="986" y="523"/>
                  <a:pt x="1036" y="490"/>
                </a:cubicBezTo>
                <a:cubicBezTo>
                  <a:pt x="1069" y="393"/>
                  <a:pt x="1097" y="302"/>
                  <a:pt x="972" y="259"/>
                </a:cubicBezTo>
                <a:cubicBezTo>
                  <a:pt x="913" y="173"/>
                  <a:pt x="979" y="282"/>
                  <a:pt x="934" y="144"/>
                </a:cubicBezTo>
                <a:cubicBezTo>
                  <a:pt x="914" y="82"/>
                  <a:pt x="830" y="67"/>
                  <a:pt x="780" y="42"/>
                </a:cubicBezTo>
                <a:cubicBezTo>
                  <a:pt x="733" y="46"/>
                  <a:pt x="686" y="57"/>
                  <a:pt x="639" y="54"/>
                </a:cubicBezTo>
                <a:cubicBezTo>
                  <a:pt x="612" y="52"/>
                  <a:pt x="562" y="29"/>
                  <a:pt x="562" y="29"/>
                </a:cubicBezTo>
                <a:cubicBezTo>
                  <a:pt x="549" y="20"/>
                  <a:pt x="539" y="0"/>
                  <a:pt x="524" y="3"/>
                </a:cubicBezTo>
                <a:cubicBezTo>
                  <a:pt x="509" y="6"/>
                  <a:pt x="509" y="31"/>
                  <a:pt x="498" y="42"/>
                </a:cubicBezTo>
                <a:cubicBezTo>
                  <a:pt x="487" y="53"/>
                  <a:pt x="474" y="60"/>
                  <a:pt x="460" y="67"/>
                </a:cubicBezTo>
                <a:cubicBezTo>
                  <a:pt x="427" y="83"/>
                  <a:pt x="377" y="88"/>
                  <a:pt x="345" y="93"/>
                </a:cubicBezTo>
                <a:cubicBezTo>
                  <a:pt x="259" y="179"/>
                  <a:pt x="303" y="159"/>
                  <a:pt x="230" y="182"/>
                </a:cubicBezTo>
                <a:cubicBezTo>
                  <a:pt x="197" y="232"/>
                  <a:pt x="220" y="221"/>
                  <a:pt x="166" y="221"/>
                </a:cubicBezTo>
                <a:close/>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6629" name="Freeform 21" descr="Fialová motanina">
            <a:extLst>
              <a:ext uri="{FF2B5EF4-FFF2-40B4-BE49-F238E27FC236}">
                <a16:creationId xmlns:a16="http://schemas.microsoft.com/office/drawing/2014/main" id="{92286B18-BDF2-4135-B8FA-CD9EF1AFD3D6}"/>
              </a:ext>
            </a:extLst>
          </p:cNvPr>
          <p:cNvSpPr>
            <a:spLocks/>
          </p:cNvSpPr>
          <p:nvPr/>
        </p:nvSpPr>
        <p:spPr bwMode="auto">
          <a:xfrm>
            <a:off x="5341938" y="2916239"/>
            <a:ext cx="1193800" cy="1290637"/>
          </a:xfrm>
          <a:custGeom>
            <a:avLst/>
            <a:gdLst>
              <a:gd name="T0" fmla="*/ 539 w 752"/>
              <a:gd name="T1" fmla="*/ 121 h 813"/>
              <a:gd name="T2" fmla="*/ 437 w 752"/>
              <a:gd name="T3" fmla="*/ 45 h 813"/>
              <a:gd name="T4" fmla="*/ 270 w 752"/>
              <a:gd name="T5" fmla="*/ 19 h 813"/>
              <a:gd name="T6" fmla="*/ 193 w 752"/>
              <a:gd name="T7" fmla="*/ 45 h 813"/>
              <a:gd name="T8" fmla="*/ 155 w 752"/>
              <a:gd name="T9" fmla="*/ 57 h 813"/>
              <a:gd name="T10" fmla="*/ 40 w 752"/>
              <a:gd name="T11" fmla="*/ 147 h 813"/>
              <a:gd name="T12" fmla="*/ 14 w 752"/>
              <a:gd name="T13" fmla="*/ 224 h 813"/>
              <a:gd name="T14" fmla="*/ 104 w 752"/>
              <a:gd name="T15" fmla="*/ 313 h 813"/>
              <a:gd name="T16" fmla="*/ 373 w 752"/>
              <a:gd name="T17" fmla="*/ 352 h 813"/>
              <a:gd name="T18" fmla="*/ 526 w 752"/>
              <a:gd name="T19" fmla="*/ 416 h 813"/>
              <a:gd name="T20" fmla="*/ 513 w 752"/>
              <a:gd name="T21" fmla="*/ 454 h 813"/>
              <a:gd name="T22" fmla="*/ 385 w 752"/>
              <a:gd name="T23" fmla="*/ 429 h 813"/>
              <a:gd name="T24" fmla="*/ 309 w 752"/>
              <a:gd name="T25" fmla="*/ 403 h 813"/>
              <a:gd name="T26" fmla="*/ 193 w 752"/>
              <a:gd name="T27" fmla="*/ 454 h 813"/>
              <a:gd name="T28" fmla="*/ 91 w 752"/>
              <a:gd name="T29" fmla="*/ 582 h 813"/>
              <a:gd name="T30" fmla="*/ 193 w 752"/>
              <a:gd name="T31" fmla="*/ 813 h 813"/>
              <a:gd name="T32" fmla="*/ 398 w 752"/>
              <a:gd name="T33" fmla="*/ 800 h 813"/>
              <a:gd name="T34" fmla="*/ 475 w 752"/>
              <a:gd name="T35" fmla="*/ 774 h 813"/>
              <a:gd name="T36" fmla="*/ 539 w 752"/>
              <a:gd name="T37" fmla="*/ 697 h 813"/>
              <a:gd name="T38" fmla="*/ 283 w 752"/>
              <a:gd name="T39" fmla="*/ 608 h 813"/>
              <a:gd name="T40" fmla="*/ 270 w 752"/>
              <a:gd name="T41" fmla="*/ 569 h 813"/>
              <a:gd name="T42" fmla="*/ 347 w 752"/>
              <a:gd name="T43" fmla="*/ 531 h 813"/>
              <a:gd name="T44" fmla="*/ 667 w 752"/>
              <a:gd name="T45" fmla="*/ 531 h 813"/>
              <a:gd name="T46" fmla="*/ 680 w 752"/>
              <a:gd name="T47" fmla="*/ 493 h 813"/>
              <a:gd name="T48" fmla="*/ 590 w 752"/>
              <a:gd name="T49" fmla="*/ 109 h 813"/>
              <a:gd name="T50" fmla="*/ 552 w 752"/>
              <a:gd name="T51" fmla="*/ 83 h 813"/>
              <a:gd name="T52" fmla="*/ 475 w 752"/>
              <a:gd name="T53" fmla="*/ 57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52" h="813">
                <a:moveTo>
                  <a:pt x="539" y="121"/>
                </a:moveTo>
                <a:cubicBezTo>
                  <a:pt x="517" y="58"/>
                  <a:pt x="500" y="60"/>
                  <a:pt x="437" y="45"/>
                </a:cubicBezTo>
                <a:cubicBezTo>
                  <a:pt x="369" y="0"/>
                  <a:pt x="359" y="6"/>
                  <a:pt x="270" y="19"/>
                </a:cubicBezTo>
                <a:cubicBezTo>
                  <a:pt x="244" y="28"/>
                  <a:pt x="219" y="37"/>
                  <a:pt x="193" y="45"/>
                </a:cubicBezTo>
                <a:cubicBezTo>
                  <a:pt x="180" y="49"/>
                  <a:pt x="155" y="57"/>
                  <a:pt x="155" y="57"/>
                </a:cubicBezTo>
                <a:cubicBezTo>
                  <a:pt x="114" y="85"/>
                  <a:pt x="81" y="119"/>
                  <a:pt x="40" y="147"/>
                </a:cubicBezTo>
                <a:cubicBezTo>
                  <a:pt x="31" y="173"/>
                  <a:pt x="23" y="198"/>
                  <a:pt x="14" y="224"/>
                </a:cubicBezTo>
                <a:cubicBezTo>
                  <a:pt x="0" y="266"/>
                  <a:pt x="102" y="311"/>
                  <a:pt x="104" y="313"/>
                </a:cubicBezTo>
                <a:cubicBezTo>
                  <a:pt x="152" y="345"/>
                  <a:pt x="370" y="352"/>
                  <a:pt x="373" y="352"/>
                </a:cubicBezTo>
                <a:cubicBezTo>
                  <a:pt x="516" y="380"/>
                  <a:pt x="478" y="340"/>
                  <a:pt x="526" y="416"/>
                </a:cubicBezTo>
                <a:cubicBezTo>
                  <a:pt x="522" y="429"/>
                  <a:pt x="526" y="451"/>
                  <a:pt x="513" y="454"/>
                </a:cubicBezTo>
                <a:cubicBezTo>
                  <a:pt x="486" y="461"/>
                  <a:pt x="418" y="440"/>
                  <a:pt x="385" y="429"/>
                </a:cubicBezTo>
                <a:cubicBezTo>
                  <a:pt x="360" y="421"/>
                  <a:pt x="309" y="403"/>
                  <a:pt x="309" y="403"/>
                </a:cubicBezTo>
                <a:cubicBezTo>
                  <a:pt x="217" y="434"/>
                  <a:pt x="255" y="414"/>
                  <a:pt x="193" y="454"/>
                </a:cubicBezTo>
                <a:cubicBezTo>
                  <a:pt x="160" y="498"/>
                  <a:pt x="122" y="536"/>
                  <a:pt x="91" y="582"/>
                </a:cubicBezTo>
                <a:cubicBezTo>
                  <a:pt x="54" y="692"/>
                  <a:pt x="88" y="777"/>
                  <a:pt x="193" y="813"/>
                </a:cubicBezTo>
                <a:cubicBezTo>
                  <a:pt x="261" y="809"/>
                  <a:pt x="330" y="809"/>
                  <a:pt x="398" y="800"/>
                </a:cubicBezTo>
                <a:cubicBezTo>
                  <a:pt x="425" y="796"/>
                  <a:pt x="475" y="774"/>
                  <a:pt x="475" y="774"/>
                </a:cubicBezTo>
                <a:cubicBezTo>
                  <a:pt x="487" y="762"/>
                  <a:pt x="535" y="719"/>
                  <a:pt x="539" y="697"/>
                </a:cubicBezTo>
                <a:cubicBezTo>
                  <a:pt x="556" y="596"/>
                  <a:pt x="286" y="608"/>
                  <a:pt x="283" y="608"/>
                </a:cubicBezTo>
                <a:cubicBezTo>
                  <a:pt x="279" y="595"/>
                  <a:pt x="265" y="582"/>
                  <a:pt x="270" y="569"/>
                </a:cubicBezTo>
                <a:cubicBezTo>
                  <a:pt x="277" y="552"/>
                  <a:pt x="332" y="536"/>
                  <a:pt x="347" y="531"/>
                </a:cubicBezTo>
                <a:cubicBezTo>
                  <a:pt x="367" y="532"/>
                  <a:pt x="602" y="560"/>
                  <a:pt x="667" y="531"/>
                </a:cubicBezTo>
                <a:cubicBezTo>
                  <a:pt x="679" y="526"/>
                  <a:pt x="676" y="506"/>
                  <a:pt x="680" y="493"/>
                </a:cubicBezTo>
                <a:cubicBezTo>
                  <a:pt x="674" y="331"/>
                  <a:pt x="752" y="159"/>
                  <a:pt x="590" y="109"/>
                </a:cubicBezTo>
                <a:cubicBezTo>
                  <a:pt x="577" y="100"/>
                  <a:pt x="566" y="89"/>
                  <a:pt x="552" y="83"/>
                </a:cubicBezTo>
                <a:cubicBezTo>
                  <a:pt x="527" y="72"/>
                  <a:pt x="475" y="57"/>
                  <a:pt x="475" y="57"/>
                </a:cubicBezTo>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6630" name="Freeform 22" descr="50%">
            <a:extLst>
              <a:ext uri="{FF2B5EF4-FFF2-40B4-BE49-F238E27FC236}">
                <a16:creationId xmlns:a16="http://schemas.microsoft.com/office/drawing/2014/main" id="{7B0644BF-515B-4217-8391-93C6D17EC608}"/>
              </a:ext>
            </a:extLst>
          </p:cNvPr>
          <p:cNvSpPr>
            <a:spLocks/>
          </p:cNvSpPr>
          <p:nvPr/>
        </p:nvSpPr>
        <p:spPr bwMode="auto">
          <a:xfrm>
            <a:off x="8107363" y="3765551"/>
            <a:ext cx="1403350" cy="1985963"/>
          </a:xfrm>
          <a:custGeom>
            <a:avLst/>
            <a:gdLst>
              <a:gd name="T0" fmla="*/ 487 w 884"/>
              <a:gd name="T1" fmla="*/ 60 h 1251"/>
              <a:gd name="T2" fmla="*/ 115 w 884"/>
              <a:gd name="T3" fmla="*/ 252 h 1251"/>
              <a:gd name="T4" fmla="*/ 64 w 884"/>
              <a:gd name="T5" fmla="*/ 329 h 1251"/>
              <a:gd name="T6" fmla="*/ 39 w 884"/>
              <a:gd name="T7" fmla="*/ 367 h 1251"/>
              <a:gd name="T8" fmla="*/ 26 w 884"/>
              <a:gd name="T9" fmla="*/ 418 h 1251"/>
              <a:gd name="T10" fmla="*/ 0 w 884"/>
              <a:gd name="T11" fmla="*/ 495 h 1251"/>
              <a:gd name="T12" fmla="*/ 13 w 884"/>
              <a:gd name="T13" fmla="*/ 918 h 1251"/>
              <a:gd name="T14" fmla="*/ 90 w 884"/>
              <a:gd name="T15" fmla="*/ 1084 h 1251"/>
              <a:gd name="T16" fmla="*/ 167 w 884"/>
              <a:gd name="T17" fmla="*/ 1135 h 1251"/>
              <a:gd name="T18" fmla="*/ 499 w 884"/>
              <a:gd name="T19" fmla="*/ 1225 h 1251"/>
              <a:gd name="T20" fmla="*/ 743 w 884"/>
              <a:gd name="T21" fmla="*/ 1238 h 1251"/>
              <a:gd name="T22" fmla="*/ 819 w 884"/>
              <a:gd name="T23" fmla="*/ 1186 h 1251"/>
              <a:gd name="T24" fmla="*/ 845 w 884"/>
              <a:gd name="T25" fmla="*/ 1110 h 1251"/>
              <a:gd name="T26" fmla="*/ 858 w 884"/>
              <a:gd name="T27" fmla="*/ 1071 h 1251"/>
              <a:gd name="T28" fmla="*/ 768 w 884"/>
              <a:gd name="T29" fmla="*/ 802 h 1251"/>
              <a:gd name="T30" fmla="*/ 743 w 884"/>
              <a:gd name="T31" fmla="*/ 751 h 1251"/>
              <a:gd name="T32" fmla="*/ 717 w 884"/>
              <a:gd name="T33" fmla="*/ 674 h 1251"/>
              <a:gd name="T34" fmla="*/ 704 w 884"/>
              <a:gd name="T35" fmla="*/ 303 h 1251"/>
              <a:gd name="T36" fmla="*/ 679 w 884"/>
              <a:gd name="T37" fmla="*/ 265 h 1251"/>
              <a:gd name="T38" fmla="*/ 653 w 884"/>
              <a:gd name="T39" fmla="*/ 188 h 1251"/>
              <a:gd name="T40" fmla="*/ 627 w 884"/>
              <a:gd name="T41" fmla="*/ 150 h 1251"/>
              <a:gd name="T42" fmla="*/ 474 w 884"/>
              <a:gd name="T43" fmla="*/ 47 h 1251"/>
              <a:gd name="T44" fmla="*/ 487 w 884"/>
              <a:gd name="T45" fmla="*/ 6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4" h="1251">
                <a:moveTo>
                  <a:pt x="487" y="60"/>
                </a:moveTo>
                <a:cubicBezTo>
                  <a:pt x="307" y="0"/>
                  <a:pt x="239" y="169"/>
                  <a:pt x="115" y="252"/>
                </a:cubicBezTo>
                <a:cubicBezTo>
                  <a:pt x="98" y="278"/>
                  <a:pt x="81" y="303"/>
                  <a:pt x="64" y="329"/>
                </a:cubicBezTo>
                <a:cubicBezTo>
                  <a:pt x="56" y="342"/>
                  <a:pt x="39" y="367"/>
                  <a:pt x="39" y="367"/>
                </a:cubicBezTo>
                <a:cubicBezTo>
                  <a:pt x="35" y="384"/>
                  <a:pt x="31" y="401"/>
                  <a:pt x="26" y="418"/>
                </a:cubicBezTo>
                <a:cubicBezTo>
                  <a:pt x="18" y="444"/>
                  <a:pt x="0" y="495"/>
                  <a:pt x="0" y="495"/>
                </a:cubicBezTo>
                <a:cubicBezTo>
                  <a:pt x="4" y="636"/>
                  <a:pt x="2" y="777"/>
                  <a:pt x="13" y="918"/>
                </a:cubicBezTo>
                <a:cubicBezTo>
                  <a:pt x="16" y="958"/>
                  <a:pt x="59" y="1057"/>
                  <a:pt x="90" y="1084"/>
                </a:cubicBezTo>
                <a:cubicBezTo>
                  <a:pt x="113" y="1104"/>
                  <a:pt x="167" y="1135"/>
                  <a:pt x="167" y="1135"/>
                </a:cubicBezTo>
                <a:cubicBezTo>
                  <a:pt x="236" y="1242"/>
                  <a:pt x="385" y="1219"/>
                  <a:pt x="499" y="1225"/>
                </a:cubicBezTo>
                <a:cubicBezTo>
                  <a:pt x="604" y="1251"/>
                  <a:pt x="606" y="1249"/>
                  <a:pt x="743" y="1238"/>
                </a:cubicBezTo>
                <a:cubicBezTo>
                  <a:pt x="768" y="1221"/>
                  <a:pt x="794" y="1203"/>
                  <a:pt x="819" y="1186"/>
                </a:cubicBezTo>
                <a:cubicBezTo>
                  <a:pt x="841" y="1171"/>
                  <a:pt x="836" y="1135"/>
                  <a:pt x="845" y="1110"/>
                </a:cubicBezTo>
                <a:cubicBezTo>
                  <a:pt x="849" y="1097"/>
                  <a:pt x="858" y="1071"/>
                  <a:pt x="858" y="1071"/>
                </a:cubicBezTo>
                <a:cubicBezTo>
                  <a:pt x="846" y="888"/>
                  <a:pt x="884" y="879"/>
                  <a:pt x="768" y="802"/>
                </a:cubicBezTo>
                <a:cubicBezTo>
                  <a:pt x="760" y="785"/>
                  <a:pt x="750" y="769"/>
                  <a:pt x="743" y="751"/>
                </a:cubicBezTo>
                <a:cubicBezTo>
                  <a:pt x="733" y="726"/>
                  <a:pt x="717" y="674"/>
                  <a:pt x="717" y="674"/>
                </a:cubicBezTo>
                <a:cubicBezTo>
                  <a:pt x="713" y="550"/>
                  <a:pt x="715" y="426"/>
                  <a:pt x="704" y="303"/>
                </a:cubicBezTo>
                <a:cubicBezTo>
                  <a:pt x="703" y="288"/>
                  <a:pt x="685" y="279"/>
                  <a:pt x="679" y="265"/>
                </a:cubicBezTo>
                <a:cubicBezTo>
                  <a:pt x="668" y="240"/>
                  <a:pt x="668" y="210"/>
                  <a:pt x="653" y="188"/>
                </a:cubicBezTo>
                <a:cubicBezTo>
                  <a:pt x="644" y="175"/>
                  <a:pt x="639" y="160"/>
                  <a:pt x="627" y="150"/>
                </a:cubicBezTo>
                <a:cubicBezTo>
                  <a:pt x="618" y="142"/>
                  <a:pt x="491" y="47"/>
                  <a:pt x="474" y="47"/>
                </a:cubicBezTo>
                <a:cubicBezTo>
                  <a:pt x="468" y="47"/>
                  <a:pt x="483" y="56"/>
                  <a:pt x="487" y="60"/>
                </a:cubicBezTo>
                <a:close/>
              </a:path>
            </a:pathLst>
          </a:custGeom>
          <a:pattFill prst="pct50">
            <a:fgClr>
              <a:srgbClr val="CC99FF"/>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6631" name="AutoShape 23">
            <a:extLst>
              <a:ext uri="{FF2B5EF4-FFF2-40B4-BE49-F238E27FC236}">
                <a16:creationId xmlns:a16="http://schemas.microsoft.com/office/drawing/2014/main" id="{5AC7CEED-6E00-45EB-9B76-28BDC3C0FA30}"/>
              </a:ext>
            </a:extLst>
          </p:cNvPr>
          <p:cNvSpPr>
            <a:spLocks noChangeArrowheads="1"/>
          </p:cNvSpPr>
          <p:nvPr/>
        </p:nvSpPr>
        <p:spPr bwMode="auto">
          <a:xfrm>
            <a:off x="2927350" y="5589589"/>
            <a:ext cx="431800" cy="504825"/>
          </a:xfrm>
          <a:prstGeom prst="irregularSeal1">
            <a:avLst/>
          </a:prstGeom>
          <a:solidFill>
            <a:srgbClr val="CC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32" name="Oval 24">
            <a:extLst>
              <a:ext uri="{FF2B5EF4-FFF2-40B4-BE49-F238E27FC236}">
                <a16:creationId xmlns:a16="http://schemas.microsoft.com/office/drawing/2014/main" id="{FDD54677-0BAF-4C4E-A401-14CC9355D685}"/>
              </a:ext>
            </a:extLst>
          </p:cNvPr>
          <p:cNvSpPr>
            <a:spLocks noChangeArrowheads="1"/>
          </p:cNvSpPr>
          <p:nvPr/>
        </p:nvSpPr>
        <p:spPr bwMode="auto">
          <a:xfrm>
            <a:off x="9336089" y="3644900"/>
            <a:ext cx="73025" cy="71438"/>
          </a:xfrm>
          <a:prstGeom prst="ellipse">
            <a:avLst/>
          </a:prstGeom>
          <a:solidFill>
            <a:srgbClr val="D6009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33" name="Oval 25">
            <a:extLst>
              <a:ext uri="{FF2B5EF4-FFF2-40B4-BE49-F238E27FC236}">
                <a16:creationId xmlns:a16="http://schemas.microsoft.com/office/drawing/2014/main" id="{27C4F20E-2C61-4C40-B782-C5F30BDED387}"/>
              </a:ext>
            </a:extLst>
          </p:cNvPr>
          <p:cNvSpPr>
            <a:spLocks noChangeArrowheads="1"/>
          </p:cNvSpPr>
          <p:nvPr/>
        </p:nvSpPr>
        <p:spPr bwMode="auto">
          <a:xfrm>
            <a:off x="10128251" y="4581525"/>
            <a:ext cx="73025" cy="71438"/>
          </a:xfrm>
          <a:prstGeom prst="ellipse">
            <a:avLst/>
          </a:prstGeom>
          <a:solidFill>
            <a:srgbClr val="D6009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34" name="Oval 26">
            <a:extLst>
              <a:ext uri="{FF2B5EF4-FFF2-40B4-BE49-F238E27FC236}">
                <a16:creationId xmlns:a16="http://schemas.microsoft.com/office/drawing/2014/main" id="{8973AA5C-B0AB-40A8-938B-2AB728E86045}"/>
              </a:ext>
            </a:extLst>
          </p:cNvPr>
          <p:cNvSpPr>
            <a:spLocks noChangeArrowheads="1"/>
          </p:cNvSpPr>
          <p:nvPr/>
        </p:nvSpPr>
        <p:spPr bwMode="auto">
          <a:xfrm>
            <a:off x="9767889" y="4076700"/>
            <a:ext cx="73025" cy="71438"/>
          </a:xfrm>
          <a:prstGeom prst="ellipse">
            <a:avLst/>
          </a:prstGeom>
          <a:solidFill>
            <a:srgbClr val="D6009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35" name="Oval 27">
            <a:extLst>
              <a:ext uri="{FF2B5EF4-FFF2-40B4-BE49-F238E27FC236}">
                <a16:creationId xmlns:a16="http://schemas.microsoft.com/office/drawing/2014/main" id="{98B27A5B-79E7-40AD-B318-6509B38A84D7}"/>
              </a:ext>
            </a:extLst>
          </p:cNvPr>
          <p:cNvSpPr>
            <a:spLocks noChangeArrowheads="1"/>
          </p:cNvSpPr>
          <p:nvPr/>
        </p:nvSpPr>
        <p:spPr bwMode="auto">
          <a:xfrm>
            <a:off x="9480551" y="4292600"/>
            <a:ext cx="73025" cy="71438"/>
          </a:xfrm>
          <a:prstGeom prst="ellipse">
            <a:avLst/>
          </a:prstGeom>
          <a:solidFill>
            <a:srgbClr val="D6009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36" name="Oval 28">
            <a:extLst>
              <a:ext uri="{FF2B5EF4-FFF2-40B4-BE49-F238E27FC236}">
                <a16:creationId xmlns:a16="http://schemas.microsoft.com/office/drawing/2014/main" id="{0C735F14-C371-4F03-93F0-11CB5E3CFE22}"/>
              </a:ext>
            </a:extLst>
          </p:cNvPr>
          <p:cNvSpPr>
            <a:spLocks noChangeArrowheads="1"/>
          </p:cNvSpPr>
          <p:nvPr/>
        </p:nvSpPr>
        <p:spPr bwMode="auto">
          <a:xfrm>
            <a:off x="9767889" y="5516564"/>
            <a:ext cx="73025" cy="71437"/>
          </a:xfrm>
          <a:prstGeom prst="ellipse">
            <a:avLst/>
          </a:prstGeom>
          <a:solidFill>
            <a:srgbClr val="D6009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37" name="Oval 29">
            <a:extLst>
              <a:ext uri="{FF2B5EF4-FFF2-40B4-BE49-F238E27FC236}">
                <a16:creationId xmlns:a16="http://schemas.microsoft.com/office/drawing/2014/main" id="{18D602F9-152F-4CB3-8AD7-5235F33DB145}"/>
              </a:ext>
            </a:extLst>
          </p:cNvPr>
          <p:cNvSpPr>
            <a:spLocks noChangeArrowheads="1"/>
          </p:cNvSpPr>
          <p:nvPr/>
        </p:nvSpPr>
        <p:spPr bwMode="auto">
          <a:xfrm>
            <a:off x="10128251" y="5084764"/>
            <a:ext cx="73025" cy="71437"/>
          </a:xfrm>
          <a:prstGeom prst="ellipse">
            <a:avLst/>
          </a:prstGeom>
          <a:solidFill>
            <a:srgbClr val="D6009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38" name="Oval 30">
            <a:extLst>
              <a:ext uri="{FF2B5EF4-FFF2-40B4-BE49-F238E27FC236}">
                <a16:creationId xmlns:a16="http://schemas.microsoft.com/office/drawing/2014/main" id="{8E470D77-15E7-47B9-8C02-533890304BE6}"/>
              </a:ext>
            </a:extLst>
          </p:cNvPr>
          <p:cNvSpPr>
            <a:spLocks noChangeArrowheads="1"/>
          </p:cNvSpPr>
          <p:nvPr/>
        </p:nvSpPr>
        <p:spPr bwMode="auto">
          <a:xfrm>
            <a:off x="9625014" y="4652964"/>
            <a:ext cx="73025" cy="71437"/>
          </a:xfrm>
          <a:prstGeom prst="ellipse">
            <a:avLst/>
          </a:prstGeom>
          <a:solidFill>
            <a:srgbClr val="D6009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39" name="Oval 31">
            <a:extLst>
              <a:ext uri="{FF2B5EF4-FFF2-40B4-BE49-F238E27FC236}">
                <a16:creationId xmlns:a16="http://schemas.microsoft.com/office/drawing/2014/main" id="{EC7A5EC4-5755-418D-9509-FE4D50647B71}"/>
              </a:ext>
            </a:extLst>
          </p:cNvPr>
          <p:cNvSpPr>
            <a:spLocks noChangeArrowheads="1"/>
          </p:cNvSpPr>
          <p:nvPr/>
        </p:nvSpPr>
        <p:spPr bwMode="auto">
          <a:xfrm>
            <a:off x="8759826" y="3644900"/>
            <a:ext cx="73025" cy="71438"/>
          </a:xfrm>
          <a:prstGeom prst="ellipse">
            <a:avLst/>
          </a:prstGeom>
          <a:solidFill>
            <a:srgbClr val="D6009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40" name="Oval 32">
            <a:extLst>
              <a:ext uri="{FF2B5EF4-FFF2-40B4-BE49-F238E27FC236}">
                <a16:creationId xmlns:a16="http://schemas.microsoft.com/office/drawing/2014/main" id="{15643BAF-FFFA-4617-BCFB-53ABEB07FEEE}"/>
              </a:ext>
            </a:extLst>
          </p:cNvPr>
          <p:cNvSpPr>
            <a:spLocks noChangeArrowheads="1"/>
          </p:cNvSpPr>
          <p:nvPr/>
        </p:nvSpPr>
        <p:spPr bwMode="auto">
          <a:xfrm>
            <a:off x="9625014" y="5084764"/>
            <a:ext cx="73025" cy="71437"/>
          </a:xfrm>
          <a:prstGeom prst="ellipse">
            <a:avLst/>
          </a:prstGeom>
          <a:solidFill>
            <a:srgbClr val="D6009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44" name="Oval 36">
            <a:extLst>
              <a:ext uri="{FF2B5EF4-FFF2-40B4-BE49-F238E27FC236}">
                <a16:creationId xmlns:a16="http://schemas.microsoft.com/office/drawing/2014/main" id="{E24B9D4B-578F-42E4-9012-F6204A115A47}"/>
              </a:ext>
            </a:extLst>
          </p:cNvPr>
          <p:cNvSpPr>
            <a:spLocks noChangeArrowheads="1"/>
          </p:cNvSpPr>
          <p:nvPr/>
        </p:nvSpPr>
        <p:spPr bwMode="auto">
          <a:xfrm>
            <a:off x="2927351" y="3284539"/>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45" name="Oval 37">
            <a:extLst>
              <a:ext uri="{FF2B5EF4-FFF2-40B4-BE49-F238E27FC236}">
                <a16:creationId xmlns:a16="http://schemas.microsoft.com/office/drawing/2014/main" id="{F461657F-AA0D-4B91-BF1C-D5E39BB3B891}"/>
              </a:ext>
            </a:extLst>
          </p:cNvPr>
          <p:cNvSpPr>
            <a:spLocks noChangeArrowheads="1"/>
          </p:cNvSpPr>
          <p:nvPr/>
        </p:nvSpPr>
        <p:spPr bwMode="auto">
          <a:xfrm>
            <a:off x="2279651" y="292417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46" name="Oval 38">
            <a:extLst>
              <a:ext uri="{FF2B5EF4-FFF2-40B4-BE49-F238E27FC236}">
                <a16:creationId xmlns:a16="http://schemas.microsoft.com/office/drawing/2014/main" id="{AF3D9154-0040-485D-AB01-EDB99606B683}"/>
              </a:ext>
            </a:extLst>
          </p:cNvPr>
          <p:cNvSpPr>
            <a:spLocks noChangeArrowheads="1"/>
          </p:cNvSpPr>
          <p:nvPr/>
        </p:nvSpPr>
        <p:spPr bwMode="auto">
          <a:xfrm>
            <a:off x="2566989" y="270827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47" name="Oval 39">
            <a:extLst>
              <a:ext uri="{FF2B5EF4-FFF2-40B4-BE49-F238E27FC236}">
                <a16:creationId xmlns:a16="http://schemas.microsoft.com/office/drawing/2014/main" id="{BAB6A584-7A06-4B20-AEEA-D4BF29C96D5C}"/>
              </a:ext>
            </a:extLst>
          </p:cNvPr>
          <p:cNvSpPr>
            <a:spLocks noChangeArrowheads="1"/>
          </p:cNvSpPr>
          <p:nvPr/>
        </p:nvSpPr>
        <p:spPr bwMode="auto">
          <a:xfrm>
            <a:off x="2711451" y="27813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48" name="Oval 40">
            <a:extLst>
              <a:ext uri="{FF2B5EF4-FFF2-40B4-BE49-F238E27FC236}">
                <a16:creationId xmlns:a16="http://schemas.microsoft.com/office/drawing/2014/main" id="{3C3BEB36-9486-4B5F-B33F-EB07C0D07DC9}"/>
              </a:ext>
            </a:extLst>
          </p:cNvPr>
          <p:cNvSpPr>
            <a:spLocks noChangeArrowheads="1"/>
          </p:cNvSpPr>
          <p:nvPr/>
        </p:nvSpPr>
        <p:spPr bwMode="auto">
          <a:xfrm>
            <a:off x="2495551" y="292417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49" name="Oval 41">
            <a:extLst>
              <a:ext uri="{FF2B5EF4-FFF2-40B4-BE49-F238E27FC236}">
                <a16:creationId xmlns:a16="http://schemas.microsoft.com/office/drawing/2014/main" id="{97E71096-6EF6-443D-9F6D-CCA17A3DC6C7}"/>
              </a:ext>
            </a:extLst>
          </p:cNvPr>
          <p:cNvSpPr>
            <a:spLocks noChangeArrowheads="1"/>
          </p:cNvSpPr>
          <p:nvPr/>
        </p:nvSpPr>
        <p:spPr bwMode="auto">
          <a:xfrm>
            <a:off x="1992314" y="3284539"/>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50" name="Oval 42">
            <a:extLst>
              <a:ext uri="{FF2B5EF4-FFF2-40B4-BE49-F238E27FC236}">
                <a16:creationId xmlns:a16="http://schemas.microsoft.com/office/drawing/2014/main" id="{35F9D907-DF4F-4891-BCB3-CDEF3015A63E}"/>
              </a:ext>
            </a:extLst>
          </p:cNvPr>
          <p:cNvSpPr>
            <a:spLocks noChangeArrowheads="1"/>
          </p:cNvSpPr>
          <p:nvPr/>
        </p:nvSpPr>
        <p:spPr bwMode="auto">
          <a:xfrm>
            <a:off x="3071814" y="249237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51" name="Oval 43">
            <a:extLst>
              <a:ext uri="{FF2B5EF4-FFF2-40B4-BE49-F238E27FC236}">
                <a16:creationId xmlns:a16="http://schemas.microsoft.com/office/drawing/2014/main" id="{2DC74886-D9C0-4C24-A98C-A4484D5434A1}"/>
              </a:ext>
            </a:extLst>
          </p:cNvPr>
          <p:cNvSpPr>
            <a:spLocks noChangeArrowheads="1"/>
          </p:cNvSpPr>
          <p:nvPr/>
        </p:nvSpPr>
        <p:spPr bwMode="auto">
          <a:xfrm>
            <a:off x="2855914" y="2636839"/>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52" name="Oval 44">
            <a:extLst>
              <a:ext uri="{FF2B5EF4-FFF2-40B4-BE49-F238E27FC236}">
                <a16:creationId xmlns:a16="http://schemas.microsoft.com/office/drawing/2014/main" id="{A970103B-8F7E-40CA-A54C-8F75765F2DAC}"/>
              </a:ext>
            </a:extLst>
          </p:cNvPr>
          <p:cNvSpPr>
            <a:spLocks noChangeArrowheads="1"/>
          </p:cNvSpPr>
          <p:nvPr/>
        </p:nvSpPr>
        <p:spPr bwMode="auto">
          <a:xfrm>
            <a:off x="2135189" y="31416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53" name="Oval 45">
            <a:extLst>
              <a:ext uri="{FF2B5EF4-FFF2-40B4-BE49-F238E27FC236}">
                <a16:creationId xmlns:a16="http://schemas.microsoft.com/office/drawing/2014/main" id="{32213F33-266E-451B-8D37-1C010985420C}"/>
              </a:ext>
            </a:extLst>
          </p:cNvPr>
          <p:cNvSpPr>
            <a:spLocks noChangeArrowheads="1"/>
          </p:cNvSpPr>
          <p:nvPr/>
        </p:nvSpPr>
        <p:spPr bwMode="auto">
          <a:xfrm>
            <a:off x="3000376" y="35734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54" name="Oval 46">
            <a:extLst>
              <a:ext uri="{FF2B5EF4-FFF2-40B4-BE49-F238E27FC236}">
                <a16:creationId xmlns:a16="http://schemas.microsoft.com/office/drawing/2014/main" id="{C6C333BC-B54C-4EF9-B2EA-A127797597CB}"/>
              </a:ext>
            </a:extLst>
          </p:cNvPr>
          <p:cNvSpPr>
            <a:spLocks noChangeArrowheads="1"/>
          </p:cNvSpPr>
          <p:nvPr/>
        </p:nvSpPr>
        <p:spPr bwMode="auto">
          <a:xfrm>
            <a:off x="2782889" y="3500439"/>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55" name="Oval 47">
            <a:extLst>
              <a:ext uri="{FF2B5EF4-FFF2-40B4-BE49-F238E27FC236}">
                <a16:creationId xmlns:a16="http://schemas.microsoft.com/office/drawing/2014/main" id="{E09D3D39-37EC-46FB-8FBE-151DA58E9644}"/>
              </a:ext>
            </a:extLst>
          </p:cNvPr>
          <p:cNvSpPr>
            <a:spLocks noChangeArrowheads="1"/>
          </p:cNvSpPr>
          <p:nvPr/>
        </p:nvSpPr>
        <p:spPr bwMode="auto">
          <a:xfrm>
            <a:off x="3359151" y="25654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56" name="Oval 48">
            <a:extLst>
              <a:ext uri="{FF2B5EF4-FFF2-40B4-BE49-F238E27FC236}">
                <a16:creationId xmlns:a16="http://schemas.microsoft.com/office/drawing/2014/main" id="{AD22E566-BE65-4FAD-BB13-69B9A0AF641C}"/>
              </a:ext>
            </a:extLst>
          </p:cNvPr>
          <p:cNvSpPr>
            <a:spLocks noChangeArrowheads="1"/>
          </p:cNvSpPr>
          <p:nvPr/>
        </p:nvSpPr>
        <p:spPr bwMode="auto">
          <a:xfrm>
            <a:off x="1992314" y="35734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57" name="Oval 49">
            <a:extLst>
              <a:ext uri="{FF2B5EF4-FFF2-40B4-BE49-F238E27FC236}">
                <a16:creationId xmlns:a16="http://schemas.microsoft.com/office/drawing/2014/main" id="{72BEEF75-8342-4314-B4E5-D56CCC95B65B}"/>
              </a:ext>
            </a:extLst>
          </p:cNvPr>
          <p:cNvSpPr>
            <a:spLocks noChangeArrowheads="1"/>
          </p:cNvSpPr>
          <p:nvPr/>
        </p:nvSpPr>
        <p:spPr bwMode="auto">
          <a:xfrm>
            <a:off x="3719514" y="292417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58" name="Oval 50">
            <a:extLst>
              <a:ext uri="{FF2B5EF4-FFF2-40B4-BE49-F238E27FC236}">
                <a16:creationId xmlns:a16="http://schemas.microsoft.com/office/drawing/2014/main" id="{228D7CC6-322A-48A5-98DB-F7D1741C84F4}"/>
              </a:ext>
            </a:extLst>
          </p:cNvPr>
          <p:cNvSpPr>
            <a:spLocks noChangeArrowheads="1"/>
          </p:cNvSpPr>
          <p:nvPr/>
        </p:nvSpPr>
        <p:spPr bwMode="auto">
          <a:xfrm>
            <a:off x="3935414" y="2852739"/>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59" name="Oval 51">
            <a:extLst>
              <a:ext uri="{FF2B5EF4-FFF2-40B4-BE49-F238E27FC236}">
                <a16:creationId xmlns:a16="http://schemas.microsoft.com/office/drawing/2014/main" id="{AD980BB1-7F2B-4B88-A528-1DF00B9C564D}"/>
              </a:ext>
            </a:extLst>
          </p:cNvPr>
          <p:cNvSpPr>
            <a:spLocks noChangeArrowheads="1"/>
          </p:cNvSpPr>
          <p:nvPr/>
        </p:nvSpPr>
        <p:spPr bwMode="auto">
          <a:xfrm>
            <a:off x="3648076" y="270827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60" name="Oval 52">
            <a:extLst>
              <a:ext uri="{FF2B5EF4-FFF2-40B4-BE49-F238E27FC236}">
                <a16:creationId xmlns:a16="http://schemas.microsoft.com/office/drawing/2014/main" id="{D2A28410-46CC-4D1D-94BA-3603FCF8D482}"/>
              </a:ext>
            </a:extLst>
          </p:cNvPr>
          <p:cNvSpPr>
            <a:spLocks noChangeArrowheads="1"/>
          </p:cNvSpPr>
          <p:nvPr/>
        </p:nvSpPr>
        <p:spPr bwMode="auto">
          <a:xfrm>
            <a:off x="4224339" y="32131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61" name="Oval 53">
            <a:extLst>
              <a:ext uri="{FF2B5EF4-FFF2-40B4-BE49-F238E27FC236}">
                <a16:creationId xmlns:a16="http://schemas.microsoft.com/office/drawing/2014/main" id="{ED972B6B-0AE9-431B-B038-1CB613BF8330}"/>
              </a:ext>
            </a:extLst>
          </p:cNvPr>
          <p:cNvSpPr>
            <a:spLocks noChangeArrowheads="1"/>
          </p:cNvSpPr>
          <p:nvPr/>
        </p:nvSpPr>
        <p:spPr bwMode="auto">
          <a:xfrm>
            <a:off x="3935414" y="3068639"/>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62" name="Oval 54">
            <a:extLst>
              <a:ext uri="{FF2B5EF4-FFF2-40B4-BE49-F238E27FC236}">
                <a16:creationId xmlns:a16="http://schemas.microsoft.com/office/drawing/2014/main" id="{47B246D9-2694-4648-844F-FD902FEB6A13}"/>
              </a:ext>
            </a:extLst>
          </p:cNvPr>
          <p:cNvSpPr>
            <a:spLocks noChangeArrowheads="1"/>
          </p:cNvSpPr>
          <p:nvPr/>
        </p:nvSpPr>
        <p:spPr bwMode="auto">
          <a:xfrm>
            <a:off x="3648076" y="31416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63" name="Oval 55">
            <a:extLst>
              <a:ext uri="{FF2B5EF4-FFF2-40B4-BE49-F238E27FC236}">
                <a16:creationId xmlns:a16="http://schemas.microsoft.com/office/drawing/2014/main" id="{54C0AA60-AE8C-4397-AF6C-AC636AF24DA7}"/>
              </a:ext>
            </a:extLst>
          </p:cNvPr>
          <p:cNvSpPr>
            <a:spLocks noChangeArrowheads="1"/>
          </p:cNvSpPr>
          <p:nvPr/>
        </p:nvSpPr>
        <p:spPr bwMode="auto">
          <a:xfrm>
            <a:off x="2208214" y="42926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64" name="Oval 56">
            <a:extLst>
              <a:ext uri="{FF2B5EF4-FFF2-40B4-BE49-F238E27FC236}">
                <a16:creationId xmlns:a16="http://schemas.microsoft.com/office/drawing/2014/main" id="{B5F50B3A-8A34-490B-ADA4-5D3E8953FF5D}"/>
              </a:ext>
            </a:extLst>
          </p:cNvPr>
          <p:cNvSpPr>
            <a:spLocks noChangeArrowheads="1"/>
          </p:cNvSpPr>
          <p:nvPr/>
        </p:nvSpPr>
        <p:spPr bwMode="auto">
          <a:xfrm>
            <a:off x="2063751" y="40767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65" name="Oval 57">
            <a:extLst>
              <a:ext uri="{FF2B5EF4-FFF2-40B4-BE49-F238E27FC236}">
                <a16:creationId xmlns:a16="http://schemas.microsoft.com/office/drawing/2014/main" id="{31DF2660-6C45-4B72-8213-B8CBDD844CF1}"/>
              </a:ext>
            </a:extLst>
          </p:cNvPr>
          <p:cNvSpPr>
            <a:spLocks noChangeArrowheads="1"/>
          </p:cNvSpPr>
          <p:nvPr/>
        </p:nvSpPr>
        <p:spPr bwMode="auto">
          <a:xfrm>
            <a:off x="1992314" y="38608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66" name="Oval 58">
            <a:extLst>
              <a:ext uri="{FF2B5EF4-FFF2-40B4-BE49-F238E27FC236}">
                <a16:creationId xmlns:a16="http://schemas.microsoft.com/office/drawing/2014/main" id="{4555A5EC-7612-46C8-8C70-02C60EBBF358}"/>
              </a:ext>
            </a:extLst>
          </p:cNvPr>
          <p:cNvSpPr>
            <a:spLocks noChangeArrowheads="1"/>
          </p:cNvSpPr>
          <p:nvPr/>
        </p:nvSpPr>
        <p:spPr bwMode="auto">
          <a:xfrm>
            <a:off x="4079876" y="34290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67" name="Oval 59">
            <a:extLst>
              <a:ext uri="{FF2B5EF4-FFF2-40B4-BE49-F238E27FC236}">
                <a16:creationId xmlns:a16="http://schemas.microsoft.com/office/drawing/2014/main" id="{D07495CC-6D81-46BB-9C63-5893DE17A99D}"/>
              </a:ext>
            </a:extLst>
          </p:cNvPr>
          <p:cNvSpPr>
            <a:spLocks noChangeArrowheads="1"/>
          </p:cNvSpPr>
          <p:nvPr/>
        </p:nvSpPr>
        <p:spPr bwMode="auto">
          <a:xfrm>
            <a:off x="3863976" y="3284539"/>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68" name="Oval 60">
            <a:extLst>
              <a:ext uri="{FF2B5EF4-FFF2-40B4-BE49-F238E27FC236}">
                <a16:creationId xmlns:a16="http://schemas.microsoft.com/office/drawing/2014/main" id="{509F5268-8F08-4611-86B2-04A88C2BFF13}"/>
              </a:ext>
            </a:extLst>
          </p:cNvPr>
          <p:cNvSpPr>
            <a:spLocks noChangeArrowheads="1"/>
          </p:cNvSpPr>
          <p:nvPr/>
        </p:nvSpPr>
        <p:spPr bwMode="auto">
          <a:xfrm>
            <a:off x="2351089" y="414972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69" name="Oval 61">
            <a:extLst>
              <a:ext uri="{FF2B5EF4-FFF2-40B4-BE49-F238E27FC236}">
                <a16:creationId xmlns:a16="http://schemas.microsoft.com/office/drawing/2014/main" id="{1D21E4B8-C6A9-4C48-B321-C4578D155D25}"/>
              </a:ext>
            </a:extLst>
          </p:cNvPr>
          <p:cNvSpPr>
            <a:spLocks noChangeArrowheads="1"/>
          </p:cNvSpPr>
          <p:nvPr/>
        </p:nvSpPr>
        <p:spPr bwMode="auto">
          <a:xfrm>
            <a:off x="4224339" y="35734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70" name="Oval 62">
            <a:extLst>
              <a:ext uri="{FF2B5EF4-FFF2-40B4-BE49-F238E27FC236}">
                <a16:creationId xmlns:a16="http://schemas.microsoft.com/office/drawing/2014/main" id="{2CF93625-A9D9-4740-8A19-1D17E0EFF082}"/>
              </a:ext>
            </a:extLst>
          </p:cNvPr>
          <p:cNvSpPr>
            <a:spLocks noChangeArrowheads="1"/>
          </p:cNvSpPr>
          <p:nvPr/>
        </p:nvSpPr>
        <p:spPr bwMode="auto">
          <a:xfrm>
            <a:off x="3648076" y="34290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71" name="Oval 63">
            <a:extLst>
              <a:ext uri="{FF2B5EF4-FFF2-40B4-BE49-F238E27FC236}">
                <a16:creationId xmlns:a16="http://schemas.microsoft.com/office/drawing/2014/main" id="{65B7B67A-168B-40E0-B1FC-4AF5424C8305}"/>
              </a:ext>
            </a:extLst>
          </p:cNvPr>
          <p:cNvSpPr>
            <a:spLocks noChangeArrowheads="1"/>
          </p:cNvSpPr>
          <p:nvPr/>
        </p:nvSpPr>
        <p:spPr bwMode="auto">
          <a:xfrm>
            <a:off x="3432176" y="33575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72" name="Oval 64">
            <a:extLst>
              <a:ext uri="{FF2B5EF4-FFF2-40B4-BE49-F238E27FC236}">
                <a16:creationId xmlns:a16="http://schemas.microsoft.com/office/drawing/2014/main" id="{A067ACD8-158F-4961-A91F-1ED1D15DF604}"/>
              </a:ext>
            </a:extLst>
          </p:cNvPr>
          <p:cNvSpPr>
            <a:spLocks noChangeArrowheads="1"/>
          </p:cNvSpPr>
          <p:nvPr/>
        </p:nvSpPr>
        <p:spPr bwMode="auto">
          <a:xfrm>
            <a:off x="3143251" y="34290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73" name="Oval 65">
            <a:extLst>
              <a:ext uri="{FF2B5EF4-FFF2-40B4-BE49-F238E27FC236}">
                <a16:creationId xmlns:a16="http://schemas.microsoft.com/office/drawing/2014/main" id="{21ABF8EC-8CD6-4915-BC23-FBE192076E95}"/>
              </a:ext>
            </a:extLst>
          </p:cNvPr>
          <p:cNvSpPr>
            <a:spLocks noChangeArrowheads="1"/>
          </p:cNvSpPr>
          <p:nvPr/>
        </p:nvSpPr>
        <p:spPr bwMode="auto">
          <a:xfrm>
            <a:off x="2640014" y="3716339"/>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74" name="Oval 66">
            <a:extLst>
              <a:ext uri="{FF2B5EF4-FFF2-40B4-BE49-F238E27FC236}">
                <a16:creationId xmlns:a16="http://schemas.microsoft.com/office/drawing/2014/main" id="{53882031-2F01-4ACA-9C71-FA5BAFA7948D}"/>
              </a:ext>
            </a:extLst>
          </p:cNvPr>
          <p:cNvSpPr>
            <a:spLocks noChangeArrowheads="1"/>
          </p:cNvSpPr>
          <p:nvPr/>
        </p:nvSpPr>
        <p:spPr bwMode="auto">
          <a:xfrm>
            <a:off x="3792539" y="35734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75" name="Oval 67">
            <a:extLst>
              <a:ext uri="{FF2B5EF4-FFF2-40B4-BE49-F238E27FC236}">
                <a16:creationId xmlns:a16="http://schemas.microsoft.com/office/drawing/2014/main" id="{4C58FB20-B30F-485A-AC2D-543B700B1FF1}"/>
              </a:ext>
            </a:extLst>
          </p:cNvPr>
          <p:cNvSpPr>
            <a:spLocks noChangeArrowheads="1"/>
          </p:cNvSpPr>
          <p:nvPr/>
        </p:nvSpPr>
        <p:spPr bwMode="auto">
          <a:xfrm>
            <a:off x="3359151" y="35734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76" name="Oval 68">
            <a:extLst>
              <a:ext uri="{FF2B5EF4-FFF2-40B4-BE49-F238E27FC236}">
                <a16:creationId xmlns:a16="http://schemas.microsoft.com/office/drawing/2014/main" id="{A39ECB38-0634-479C-9A5E-1117D5966199}"/>
              </a:ext>
            </a:extLst>
          </p:cNvPr>
          <p:cNvSpPr>
            <a:spLocks noChangeArrowheads="1"/>
          </p:cNvSpPr>
          <p:nvPr/>
        </p:nvSpPr>
        <p:spPr bwMode="auto">
          <a:xfrm>
            <a:off x="2640014" y="414972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77" name="Oval 69">
            <a:extLst>
              <a:ext uri="{FF2B5EF4-FFF2-40B4-BE49-F238E27FC236}">
                <a16:creationId xmlns:a16="http://schemas.microsoft.com/office/drawing/2014/main" id="{80E0EB45-225D-4C61-AE4C-9C6DDBB3603B}"/>
              </a:ext>
            </a:extLst>
          </p:cNvPr>
          <p:cNvSpPr>
            <a:spLocks noChangeArrowheads="1"/>
          </p:cNvSpPr>
          <p:nvPr/>
        </p:nvSpPr>
        <p:spPr bwMode="auto">
          <a:xfrm>
            <a:off x="3575051" y="36449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78" name="Oval 70">
            <a:extLst>
              <a:ext uri="{FF2B5EF4-FFF2-40B4-BE49-F238E27FC236}">
                <a16:creationId xmlns:a16="http://schemas.microsoft.com/office/drawing/2014/main" id="{1E9F4140-ED94-4F05-B684-35D5A1F244FC}"/>
              </a:ext>
            </a:extLst>
          </p:cNvPr>
          <p:cNvSpPr>
            <a:spLocks noChangeArrowheads="1"/>
          </p:cNvSpPr>
          <p:nvPr/>
        </p:nvSpPr>
        <p:spPr bwMode="auto">
          <a:xfrm>
            <a:off x="2640014" y="393382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79" name="Oval 71">
            <a:extLst>
              <a:ext uri="{FF2B5EF4-FFF2-40B4-BE49-F238E27FC236}">
                <a16:creationId xmlns:a16="http://schemas.microsoft.com/office/drawing/2014/main" id="{71FA5452-7117-46B8-9927-190A591FAF17}"/>
              </a:ext>
            </a:extLst>
          </p:cNvPr>
          <p:cNvSpPr>
            <a:spLocks noChangeArrowheads="1"/>
          </p:cNvSpPr>
          <p:nvPr/>
        </p:nvSpPr>
        <p:spPr bwMode="auto">
          <a:xfrm>
            <a:off x="2855914" y="37893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80" name="Oval 72">
            <a:extLst>
              <a:ext uri="{FF2B5EF4-FFF2-40B4-BE49-F238E27FC236}">
                <a16:creationId xmlns:a16="http://schemas.microsoft.com/office/drawing/2014/main" id="{5B0AB2C9-B180-4D07-8427-1ECF4CA5475E}"/>
              </a:ext>
            </a:extLst>
          </p:cNvPr>
          <p:cNvSpPr>
            <a:spLocks noChangeArrowheads="1"/>
          </p:cNvSpPr>
          <p:nvPr/>
        </p:nvSpPr>
        <p:spPr bwMode="auto">
          <a:xfrm>
            <a:off x="3863976" y="38608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81" name="Oval 73">
            <a:extLst>
              <a:ext uri="{FF2B5EF4-FFF2-40B4-BE49-F238E27FC236}">
                <a16:creationId xmlns:a16="http://schemas.microsoft.com/office/drawing/2014/main" id="{DAC300A3-6328-4C1A-BBB4-59ED23559402}"/>
              </a:ext>
            </a:extLst>
          </p:cNvPr>
          <p:cNvSpPr>
            <a:spLocks noChangeArrowheads="1"/>
          </p:cNvSpPr>
          <p:nvPr/>
        </p:nvSpPr>
        <p:spPr bwMode="auto">
          <a:xfrm>
            <a:off x="4224339" y="37893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82" name="Oval 74">
            <a:extLst>
              <a:ext uri="{FF2B5EF4-FFF2-40B4-BE49-F238E27FC236}">
                <a16:creationId xmlns:a16="http://schemas.microsoft.com/office/drawing/2014/main" id="{0C4D8118-149F-41DF-916D-545FCEC9233D}"/>
              </a:ext>
            </a:extLst>
          </p:cNvPr>
          <p:cNvSpPr>
            <a:spLocks noChangeArrowheads="1"/>
          </p:cNvSpPr>
          <p:nvPr/>
        </p:nvSpPr>
        <p:spPr bwMode="auto">
          <a:xfrm>
            <a:off x="4008439" y="36449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83" name="Oval 75">
            <a:extLst>
              <a:ext uri="{FF2B5EF4-FFF2-40B4-BE49-F238E27FC236}">
                <a16:creationId xmlns:a16="http://schemas.microsoft.com/office/drawing/2014/main" id="{A7B9EA51-E67C-4A5B-A15D-9E6CDE4775EF}"/>
              </a:ext>
            </a:extLst>
          </p:cNvPr>
          <p:cNvSpPr>
            <a:spLocks noChangeArrowheads="1"/>
          </p:cNvSpPr>
          <p:nvPr/>
        </p:nvSpPr>
        <p:spPr bwMode="auto">
          <a:xfrm>
            <a:off x="2640014" y="436562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84" name="Oval 76">
            <a:extLst>
              <a:ext uri="{FF2B5EF4-FFF2-40B4-BE49-F238E27FC236}">
                <a16:creationId xmlns:a16="http://schemas.microsoft.com/office/drawing/2014/main" id="{D1EB4192-31E3-457C-B56A-51D422639A03}"/>
              </a:ext>
            </a:extLst>
          </p:cNvPr>
          <p:cNvSpPr>
            <a:spLocks noChangeArrowheads="1"/>
          </p:cNvSpPr>
          <p:nvPr/>
        </p:nvSpPr>
        <p:spPr bwMode="auto">
          <a:xfrm>
            <a:off x="2424114" y="436562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85" name="Oval 77">
            <a:extLst>
              <a:ext uri="{FF2B5EF4-FFF2-40B4-BE49-F238E27FC236}">
                <a16:creationId xmlns:a16="http://schemas.microsoft.com/office/drawing/2014/main" id="{AF44CABB-52F2-4A20-805F-B46D4122D160}"/>
              </a:ext>
            </a:extLst>
          </p:cNvPr>
          <p:cNvSpPr>
            <a:spLocks noChangeArrowheads="1"/>
          </p:cNvSpPr>
          <p:nvPr/>
        </p:nvSpPr>
        <p:spPr bwMode="auto">
          <a:xfrm>
            <a:off x="2927351" y="393382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86" name="Oval 78">
            <a:extLst>
              <a:ext uri="{FF2B5EF4-FFF2-40B4-BE49-F238E27FC236}">
                <a16:creationId xmlns:a16="http://schemas.microsoft.com/office/drawing/2014/main" id="{5596B1BA-CBC4-4117-9A39-710DA4658EF5}"/>
              </a:ext>
            </a:extLst>
          </p:cNvPr>
          <p:cNvSpPr>
            <a:spLocks noChangeArrowheads="1"/>
          </p:cNvSpPr>
          <p:nvPr/>
        </p:nvSpPr>
        <p:spPr bwMode="auto">
          <a:xfrm>
            <a:off x="3216276" y="37893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87" name="Oval 79">
            <a:extLst>
              <a:ext uri="{FF2B5EF4-FFF2-40B4-BE49-F238E27FC236}">
                <a16:creationId xmlns:a16="http://schemas.microsoft.com/office/drawing/2014/main" id="{A44E0D73-F924-4A99-869B-6E8BE2D5E7D5}"/>
              </a:ext>
            </a:extLst>
          </p:cNvPr>
          <p:cNvSpPr>
            <a:spLocks noChangeArrowheads="1"/>
          </p:cNvSpPr>
          <p:nvPr/>
        </p:nvSpPr>
        <p:spPr bwMode="auto">
          <a:xfrm>
            <a:off x="2855914" y="414972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88" name="Oval 80">
            <a:extLst>
              <a:ext uri="{FF2B5EF4-FFF2-40B4-BE49-F238E27FC236}">
                <a16:creationId xmlns:a16="http://schemas.microsoft.com/office/drawing/2014/main" id="{62F0DEBB-E7B3-405B-B43F-340457CA2B24}"/>
              </a:ext>
            </a:extLst>
          </p:cNvPr>
          <p:cNvSpPr>
            <a:spLocks noChangeArrowheads="1"/>
          </p:cNvSpPr>
          <p:nvPr/>
        </p:nvSpPr>
        <p:spPr bwMode="auto">
          <a:xfrm>
            <a:off x="4079876" y="40052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89" name="Oval 81">
            <a:extLst>
              <a:ext uri="{FF2B5EF4-FFF2-40B4-BE49-F238E27FC236}">
                <a16:creationId xmlns:a16="http://schemas.microsoft.com/office/drawing/2014/main" id="{2F42FB66-E8E5-4FDB-A6A8-FC8D2290CFCE}"/>
              </a:ext>
            </a:extLst>
          </p:cNvPr>
          <p:cNvSpPr>
            <a:spLocks noChangeArrowheads="1"/>
          </p:cNvSpPr>
          <p:nvPr/>
        </p:nvSpPr>
        <p:spPr bwMode="auto">
          <a:xfrm>
            <a:off x="3575051" y="38608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90" name="Oval 82">
            <a:extLst>
              <a:ext uri="{FF2B5EF4-FFF2-40B4-BE49-F238E27FC236}">
                <a16:creationId xmlns:a16="http://schemas.microsoft.com/office/drawing/2014/main" id="{2D7D77E9-B371-4083-A707-59C114A6F493}"/>
              </a:ext>
            </a:extLst>
          </p:cNvPr>
          <p:cNvSpPr>
            <a:spLocks noChangeArrowheads="1"/>
          </p:cNvSpPr>
          <p:nvPr/>
        </p:nvSpPr>
        <p:spPr bwMode="auto">
          <a:xfrm>
            <a:off x="2927351" y="436562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91" name="Oval 83">
            <a:extLst>
              <a:ext uri="{FF2B5EF4-FFF2-40B4-BE49-F238E27FC236}">
                <a16:creationId xmlns:a16="http://schemas.microsoft.com/office/drawing/2014/main" id="{539FE508-5A18-44E2-BF5C-0A9879BFD581}"/>
              </a:ext>
            </a:extLst>
          </p:cNvPr>
          <p:cNvSpPr>
            <a:spLocks noChangeArrowheads="1"/>
          </p:cNvSpPr>
          <p:nvPr/>
        </p:nvSpPr>
        <p:spPr bwMode="auto">
          <a:xfrm>
            <a:off x="3216276" y="40052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92" name="Oval 84">
            <a:extLst>
              <a:ext uri="{FF2B5EF4-FFF2-40B4-BE49-F238E27FC236}">
                <a16:creationId xmlns:a16="http://schemas.microsoft.com/office/drawing/2014/main" id="{2984E799-EBCD-435C-A26E-22B52937CF19}"/>
              </a:ext>
            </a:extLst>
          </p:cNvPr>
          <p:cNvSpPr>
            <a:spLocks noChangeArrowheads="1"/>
          </p:cNvSpPr>
          <p:nvPr/>
        </p:nvSpPr>
        <p:spPr bwMode="auto">
          <a:xfrm>
            <a:off x="3935414" y="414972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93" name="Oval 85">
            <a:extLst>
              <a:ext uri="{FF2B5EF4-FFF2-40B4-BE49-F238E27FC236}">
                <a16:creationId xmlns:a16="http://schemas.microsoft.com/office/drawing/2014/main" id="{7FE82765-FEA4-4D52-A27E-EF380FF5D5F7}"/>
              </a:ext>
            </a:extLst>
          </p:cNvPr>
          <p:cNvSpPr>
            <a:spLocks noChangeArrowheads="1"/>
          </p:cNvSpPr>
          <p:nvPr/>
        </p:nvSpPr>
        <p:spPr bwMode="auto">
          <a:xfrm>
            <a:off x="3432176" y="40052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94" name="Oval 86">
            <a:extLst>
              <a:ext uri="{FF2B5EF4-FFF2-40B4-BE49-F238E27FC236}">
                <a16:creationId xmlns:a16="http://schemas.microsoft.com/office/drawing/2014/main" id="{AB0BF051-1F09-4CA5-ADAD-B17F46709917}"/>
              </a:ext>
            </a:extLst>
          </p:cNvPr>
          <p:cNvSpPr>
            <a:spLocks noChangeArrowheads="1"/>
          </p:cNvSpPr>
          <p:nvPr/>
        </p:nvSpPr>
        <p:spPr bwMode="auto">
          <a:xfrm>
            <a:off x="2782889" y="45085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95" name="Oval 87">
            <a:extLst>
              <a:ext uri="{FF2B5EF4-FFF2-40B4-BE49-F238E27FC236}">
                <a16:creationId xmlns:a16="http://schemas.microsoft.com/office/drawing/2014/main" id="{75454538-7B53-498C-88F7-7455F0B00B17}"/>
              </a:ext>
            </a:extLst>
          </p:cNvPr>
          <p:cNvSpPr>
            <a:spLocks noChangeArrowheads="1"/>
          </p:cNvSpPr>
          <p:nvPr/>
        </p:nvSpPr>
        <p:spPr bwMode="auto">
          <a:xfrm>
            <a:off x="3071814" y="414972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96" name="Oval 88">
            <a:extLst>
              <a:ext uri="{FF2B5EF4-FFF2-40B4-BE49-F238E27FC236}">
                <a16:creationId xmlns:a16="http://schemas.microsoft.com/office/drawing/2014/main" id="{88D5052B-0D47-4815-A597-2CFE9904C955}"/>
              </a:ext>
            </a:extLst>
          </p:cNvPr>
          <p:cNvSpPr>
            <a:spLocks noChangeArrowheads="1"/>
          </p:cNvSpPr>
          <p:nvPr/>
        </p:nvSpPr>
        <p:spPr bwMode="auto">
          <a:xfrm>
            <a:off x="3359151" y="42211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97" name="Oval 89">
            <a:extLst>
              <a:ext uri="{FF2B5EF4-FFF2-40B4-BE49-F238E27FC236}">
                <a16:creationId xmlns:a16="http://schemas.microsoft.com/office/drawing/2014/main" id="{5C70D934-F915-4169-ABDD-F3324CCB6957}"/>
              </a:ext>
            </a:extLst>
          </p:cNvPr>
          <p:cNvSpPr>
            <a:spLocks noChangeArrowheads="1"/>
          </p:cNvSpPr>
          <p:nvPr/>
        </p:nvSpPr>
        <p:spPr bwMode="auto">
          <a:xfrm>
            <a:off x="3143251" y="436562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98" name="Oval 90">
            <a:extLst>
              <a:ext uri="{FF2B5EF4-FFF2-40B4-BE49-F238E27FC236}">
                <a16:creationId xmlns:a16="http://schemas.microsoft.com/office/drawing/2014/main" id="{FED298D8-00BE-4C70-8AA6-74AE443C5A18}"/>
              </a:ext>
            </a:extLst>
          </p:cNvPr>
          <p:cNvSpPr>
            <a:spLocks noChangeArrowheads="1"/>
          </p:cNvSpPr>
          <p:nvPr/>
        </p:nvSpPr>
        <p:spPr bwMode="auto">
          <a:xfrm>
            <a:off x="3071814" y="458152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699" name="Oval 91">
            <a:extLst>
              <a:ext uri="{FF2B5EF4-FFF2-40B4-BE49-F238E27FC236}">
                <a16:creationId xmlns:a16="http://schemas.microsoft.com/office/drawing/2014/main" id="{D5B34A74-FD29-4F3D-A8B1-D08BBAC35293}"/>
              </a:ext>
            </a:extLst>
          </p:cNvPr>
          <p:cNvSpPr>
            <a:spLocks noChangeArrowheads="1"/>
          </p:cNvSpPr>
          <p:nvPr/>
        </p:nvSpPr>
        <p:spPr bwMode="auto">
          <a:xfrm>
            <a:off x="3287714" y="45085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00" name="Oval 92">
            <a:extLst>
              <a:ext uri="{FF2B5EF4-FFF2-40B4-BE49-F238E27FC236}">
                <a16:creationId xmlns:a16="http://schemas.microsoft.com/office/drawing/2014/main" id="{55513406-3B27-41C8-B94A-B9A56D219376}"/>
              </a:ext>
            </a:extLst>
          </p:cNvPr>
          <p:cNvSpPr>
            <a:spLocks noChangeArrowheads="1"/>
          </p:cNvSpPr>
          <p:nvPr/>
        </p:nvSpPr>
        <p:spPr bwMode="auto">
          <a:xfrm>
            <a:off x="3503614" y="4508501"/>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01" name="Oval 93">
            <a:extLst>
              <a:ext uri="{FF2B5EF4-FFF2-40B4-BE49-F238E27FC236}">
                <a16:creationId xmlns:a16="http://schemas.microsoft.com/office/drawing/2014/main" id="{BDE9D131-8F76-4D80-B3A0-4B0B395E1A1F}"/>
              </a:ext>
            </a:extLst>
          </p:cNvPr>
          <p:cNvSpPr>
            <a:spLocks noChangeArrowheads="1"/>
          </p:cNvSpPr>
          <p:nvPr/>
        </p:nvSpPr>
        <p:spPr bwMode="auto">
          <a:xfrm>
            <a:off x="3648076" y="4221164"/>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02" name="Oval 94">
            <a:extLst>
              <a:ext uri="{FF2B5EF4-FFF2-40B4-BE49-F238E27FC236}">
                <a16:creationId xmlns:a16="http://schemas.microsoft.com/office/drawing/2014/main" id="{CF2188F6-D6CD-4DAB-9932-D547DC9EB52B}"/>
              </a:ext>
            </a:extLst>
          </p:cNvPr>
          <p:cNvSpPr>
            <a:spLocks noChangeArrowheads="1"/>
          </p:cNvSpPr>
          <p:nvPr/>
        </p:nvSpPr>
        <p:spPr bwMode="auto">
          <a:xfrm>
            <a:off x="3792539" y="4365626"/>
            <a:ext cx="142875" cy="14287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03" name="Oval 95">
            <a:extLst>
              <a:ext uri="{FF2B5EF4-FFF2-40B4-BE49-F238E27FC236}">
                <a16:creationId xmlns:a16="http://schemas.microsoft.com/office/drawing/2014/main" id="{9E78BE8F-4055-46C3-8C0F-DFE45A6A9F07}"/>
              </a:ext>
            </a:extLst>
          </p:cNvPr>
          <p:cNvSpPr>
            <a:spLocks noChangeArrowheads="1"/>
          </p:cNvSpPr>
          <p:nvPr/>
        </p:nvSpPr>
        <p:spPr bwMode="auto">
          <a:xfrm>
            <a:off x="5232400" y="3644901"/>
            <a:ext cx="287338" cy="144463"/>
          </a:xfrm>
          <a:prstGeom prst="ellipse">
            <a:avLst/>
          </a:prstGeom>
          <a:solidFill>
            <a:srgbClr val="0033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04" name="Oval 96">
            <a:extLst>
              <a:ext uri="{FF2B5EF4-FFF2-40B4-BE49-F238E27FC236}">
                <a16:creationId xmlns:a16="http://schemas.microsoft.com/office/drawing/2014/main" id="{FB63C2F3-F0A1-403F-8254-F01E8AC77D34}"/>
              </a:ext>
            </a:extLst>
          </p:cNvPr>
          <p:cNvSpPr>
            <a:spLocks noChangeArrowheads="1"/>
          </p:cNvSpPr>
          <p:nvPr/>
        </p:nvSpPr>
        <p:spPr bwMode="auto">
          <a:xfrm>
            <a:off x="6096000" y="3933826"/>
            <a:ext cx="287338" cy="144463"/>
          </a:xfrm>
          <a:prstGeom prst="ellipse">
            <a:avLst/>
          </a:prstGeom>
          <a:solidFill>
            <a:srgbClr val="0033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05" name="Oval 97">
            <a:extLst>
              <a:ext uri="{FF2B5EF4-FFF2-40B4-BE49-F238E27FC236}">
                <a16:creationId xmlns:a16="http://schemas.microsoft.com/office/drawing/2014/main" id="{AB9ADB6F-D9FC-4263-8DF1-A22D136A91AE}"/>
              </a:ext>
            </a:extLst>
          </p:cNvPr>
          <p:cNvSpPr>
            <a:spLocks noChangeArrowheads="1"/>
          </p:cNvSpPr>
          <p:nvPr/>
        </p:nvSpPr>
        <p:spPr bwMode="auto">
          <a:xfrm>
            <a:off x="5375275" y="3213101"/>
            <a:ext cx="287338" cy="144463"/>
          </a:xfrm>
          <a:prstGeom prst="ellipse">
            <a:avLst/>
          </a:prstGeom>
          <a:solidFill>
            <a:srgbClr val="0033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06" name="Oval 98">
            <a:extLst>
              <a:ext uri="{FF2B5EF4-FFF2-40B4-BE49-F238E27FC236}">
                <a16:creationId xmlns:a16="http://schemas.microsoft.com/office/drawing/2014/main" id="{832D5D00-9E7C-4742-9B09-B917630EB84A}"/>
              </a:ext>
            </a:extLst>
          </p:cNvPr>
          <p:cNvSpPr>
            <a:spLocks noChangeArrowheads="1"/>
          </p:cNvSpPr>
          <p:nvPr/>
        </p:nvSpPr>
        <p:spPr bwMode="auto">
          <a:xfrm>
            <a:off x="6240464" y="3284538"/>
            <a:ext cx="287337" cy="144462"/>
          </a:xfrm>
          <a:prstGeom prst="ellipse">
            <a:avLst/>
          </a:prstGeom>
          <a:solidFill>
            <a:srgbClr val="0033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07" name="Oval 99">
            <a:extLst>
              <a:ext uri="{FF2B5EF4-FFF2-40B4-BE49-F238E27FC236}">
                <a16:creationId xmlns:a16="http://schemas.microsoft.com/office/drawing/2014/main" id="{9CBB149B-3A09-4C82-86F9-D4D2230EB8A0}"/>
              </a:ext>
            </a:extLst>
          </p:cNvPr>
          <p:cNvSpPr>
            <a:spLocks noChangeArrowheads="1"/>
          </p:cNvSpPr>
          <p:nvPr/>
        </p:nvSpPr>
        <p:spPr bwMode="auto">
          <a:xfrm>
            <a:off x="5232401" y="3933826"/>
            <a:ext cx="142875" cy="142875"/>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09" name="Oval 101">
            <a:extLst>
              <a:ext uri="{FF2B5EF4-FFF2-40B4-BE49-F238E27FC236}">
                <a16:creationId xmlns:a16="http://schemas.microsoft.com/office/drawing/2014/main" id="{C975E13D-F318-46D3-8969-43016DE6043B}"/>
              </a:ext>
            </a:extLst>
          </p:cNvPr>
          <p:cNvSpPr>
            <a:spLocks noChangeArrowheads="1"/>
          </p:cNvSpPr>
          <p:nvPr/>
        </p:nvSpPr>
        <p:spPr bwMode="auto">
          <a:xfrm>
            <a:off x="6096001" y="2924176"/>
            <a:ext cx="142875" cy="142875"/>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10" name="Oval 102">
            <a:extLst>
              <a:ext uri="{FF2B5EF4-FFF2-40B4-BE49-F238E27FC236}">
                <a16:creationId xmlns:a16="http://schemas.microsoft.com/office/drawing/2014/main" id="{1AE3500D-E9A3-43E1-B57B-1BE34AE8374F}"/>
              </a:ext>
            </a:extLst>
          </p:cNvPr>
          <p:cNvSpPr>
            <a:spLocks noChangeArrowheads="1"/>
          </p:cNvSpPr>
          <p:nvPr/>
        </p:nvSpPr>
        <p:spPr bwMode="auto">
          <a:xfrm>
            <a:off x="6527801" y="3573464"/>
            <a:ext cx="142875" cy="142875"/>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11" name="Oval 103">
            <a:extLst>
              <a:ext uri="{FF2B5EF4-FFF2-40B4-BE49-F238E27FC236}">
                <a16:creationId xmlns:a16="http://schemas.microsoft.com/office/drawing/2014/main" id="{321497CD-7329-4043-B3DE-A60BB6D7D656}"/>
              </a:ext>
            </a:extLst>
          </p:cNvPr>
          <p:cNvSpPr>
            <a:spLocks noChangeArrowheads="1"/>
          </p:cNvSpPr>
          <p:nvPr/>
        </p:nvSpPr>
        <p:spPr bwMode="auto">
          <a:xfrm>
            <a:off x="5159376" y="3141664"/>
            <a:ext cx="142875" cy="142875"/>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12" name="Oval 104">
            <a:extLst>
              <a:ext uri="{FF2B5EF4-FFF2-40B4-BE49-F238E27FC236}">
                <a16:creationId xmlns:a16="http://schemas.microsoft.com/office/drawing/2014/main" id="{CF081798-1360-4F98-89B7-D870FF77BECF}"/>
              </a:ext>
            </a:extLst>
          </p:cNvPr>
          <p:cNvSpPr>
            <a:spLocks noChangeArrowheads="1"/>
          </p:cNvSpPr>
          <p:nvPr/>
        </p:nvSpPr>
        <p:spPr bwMode="auto">
          <a:xfrm>
            <a:off x="6024564" y="4221164"/>
            <a:ext cx="142875" cy="142875"/>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13" name="Oval 105">
            <a:extLst>
              <a:ext uri="{FF2B5EF4-FFF2-40B4-BE49-F238E27FC236}">
                <a16:creationId xmlns:a16="http://schemas.microsoft.com/office/drawing/2014/main" id="{792D65CC-AE00-49D0-A41D-DECFD0ADA850}"/>
              </a:ext>
            </a:extLst>
          </p:cNvPr>
          <p:cNvSpPr>
            <a:spLocks noChangeArrowheads="1"/>
          </p:cNvSpPr>
          <p:nvPr/>
        </p:nvSpPr>
        <p:spPr bwMode="auto">
          <a:xfrm>
            <a:off x="5664201" y="3429001"/>
            <a:ext cx="142875" cy="142875"/>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15" name="Oval 107">
            <a:extLst>
              <a:ext uri="{FF2B5EF4-FFF2-40B4-BE49-F238E27FC236}">
                <a16:creationId xmlns:a16="http://schemas.microsoft.com/office/drawing/2014/main" id="{7BB63B90-BF7C-4D06-B7E3-58F760D87FF4}"/>
              </a:ext>
            </a:extLst>
          </p:cNvPr>
          <p:cNvSpPr>
            <a:spLocks noChangeArrowheads="1"/>
          </p:cNvSpPr>
          <p:nvPr/>
        </p:nvSpPr>
        <p:spPr bwMode="auto">
          <a:xfrm>
            <a:off x="5880100" y="3141663"/>
            <a:ext cx="71438" cy="144462"/>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16" name="Oval 108">
            <a:extLst>
              <a:ext uri="{FF2B5EF4-FFF2-40B4-BE49-F238E27FC236}">
                <a16:creationId xmlns:a16="http://schemas.microsoft.com/office/drawing/2014/main" id="{22D50F45-C772-45E1-93C0-3BDF42D668C3}"/>
              </a:ext>
            </a:extLst>
          </p:cNvPr>
          <p:cNvSpPr>
            <a:spLocks noChangeArrowheads="1"/>
          </p:cNvSpPr>
          <p:nvPr/>
        </p:nvSpPr>
        <p:spPr bwMode="auto">
          <a:xfrm>
            <a:off x="5519739" y="3932238"/>
            <a:ext cx="71437" cy="144462"/>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17" name="Oval 109">
            <a:extLst>
              <a:ext uri="{FF2B5EF4-FFF2-40B4-BE49-F238E27FC236}">
                <a16:creationId xmlns:a16="http://schemas.microsoft.com/office/drawing/2014/main" id="{2366E09B-83D5-4FCF-98CB-99B1531AE657}"/>
              </a:ext>
            </a:extLst>
          </p:cNvPr>
          <p:cNvSpPr>
            <a:spLocks noChangeArrowheads="1"/>
          </p:cNvSpPr>
          <p:nvPr/>
        </p:nvSpPr>
        <p:spPr bwMode="auto">
          <a:xfrm>
            <a:off x="6527800" y="3789363"/>
            <a:ext cx="71438" cy="144462"/>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18" name="Oval 110">
            <a:extLst>
              <a:ext uri="{FF2B5EF4-FFF2-40B4-BE49-F238E27FC236}">
                <a16:creationId xmlns:a16="http://schemas.microsoft.com/office/drawing/2014/main" id="{2D2C96FC-4DD0-4FF8-B638-DD035B4D3799}"/>
              </a:ext>
            </a:extLst>
          </p:cNvPr>
          <p:cNvSpPr>
            <a:spLocks noChangeArrowheads="1"/>
          </p:cNvSpPr>
          <p:nvPr/>
        </p:nvSpPr>
        <p:spPr bwMode="auto">
          <a:xfrm>
            <a:off x="3071814" y="5661026"/>
            <a:ext cx="71437" cy="73025"/>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19" name="Oval 111">
            <a:extLst>
              <a:ext uri="{FF2B5EF4-FFF2-40B4-BE49-F238E27FC236}">
                <a16:creationId xmlns:a16="http://schemas.microsoft.com/office/drawing/2014/main" id="{65CFBD31-DBBD-4502-9D2C-5218D1663263}"/>
              </a:ext>
            </a:extLst>
          </p:cNvPr>
          <p:cNvSpPr>
            <a:spLocks noChangeArrowheads="1"/>
          </p:cNvSpPr>
          <p:nvPr/>
        </p:nvSpPr>
        <p:spPr bwMode="auto">
          <a:xfrm>
            <a:off x="3216275" y="5734051"/>
            <a:ext cx="71438" cy="73025"/>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20" name="Oval 112">
            <a:extLst>
              <a:ext uri="{FF2B5EF4-FFF2-40B4-BE49-F238E27FC236}">
                <a16:creationId xmlns:a16="http://schemas.microsoft.com/office/drawing/2014/main" id="{B21F1B12-3F16-4C79-AE0D-0DD716E7110F}"/>
              </a:ext>
            </a:extLst>
          </p:cNvPr>
          <p:cNvSpPr>
            <a:spLocks noChangeArrowheads="1"/>
          </p:cNvSpPr>
          <p:nvPr/>
        </p:nvSpPr>
        <p:spPr bwMode="auto">
          <a:xfrm>
            <a:off x="3000375" y="5805489"/>
            <a:ext cx="71438" cy="73025"/>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21" name="Oval 113">
            <a:extLst>
              <a:ext uri="{FF2B5EF4-FFF2-40B4-BE49-F238E27FC236}">
                <a16:creationId xmlns:a16="http://schemas.microsoft.com/office/drawing/2014/main" id="{7CAFD4B7-9B72-4487-A0C9-14750CAC03BE}"/>
              </a:ext>
            </a:extLst>
          </p:cNvPr>
          <p:cNvSpPr>
            <a:spLocks noChangeArrowheads="1"/>
          </p:cNvSpPr>
          <p:nvPr/>
        </p:nvSpPr>
        <p:spPr bwMode="auto">
          <a:xfrm>
            <a:off x="3000375" y="5949951"/>
            <a:ext cx="71438" cy="73025"/>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22" name="Oval 114">
            <a:extLst>
              <a:ext uri="{FF2B5EF4-FFF2-40B4-BE49-F238E27FC236}">
                <a16:creationId xmlns:a16="http://schemas.microsoft.com/office/drawing/2014/main" id="{C5906433-674E-445A-A4F0-7D0D5ACE8D58}"/>
              </a:ext>
            </a:extLst>
          </p:cNvPr>
          <p:cNvSpPr>
            <a:spLocks noChangeArrowheads="1"/>
          </p:cNvSpPr>
          <p:nvPr/>
        </p:nvSpPr>
        <p:spPr bwMode="auto">
          <a:xfrm>
            <a:off x="3071814" y="5805489"/>
            <a:ext cx="71437" cy="73025"/>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23" name="Oval 115">
            <a:extLst>
              <a:ext uri="{FF2B5EF4-FFF2-40B4-BE49-F238E27FC236}">
                <a16:creationId xmlns:a16="http://schemas.microsoft.com/office/drawing/2014/main" id="{994EDBC0-FD23-4E2B-96FF-2CA59AD22AB1}"/>
              </a:ext>
            </a:extLst>
          </p:cNvPr>
          <p:cNvSpPr>
            <a:spLocks noChangeArrowheads="1"/>
          </p:cNvSpPr>
          <p:nvPr/>
        </p:nvSpPr>
        <p:spPr bwMode="auto">
          <a:xfrm>
            <a:off x="3143250" y="5876926"/>
            <a:ext cx="71438" cy="73025"/>
          </a:xfrm>
          <a:prstGeom prst="ellipse">
            <a:avLst/>
          </a:prstGeom>
          <a:solidFill>
            <a:srgbClr val="8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24" name="Oval 116">
            <a:extLst>
              <a:ext uri="{FF2B5EF4-FFF2-40B4-BE49-F238E27FC236}">
                <a16:creationId xmlns:a16="http://schemas.microsoft.com/office/drawing/2014/main" id="{0A36D82C-1BFB-4F3C-BE68-16266E869053}"/>
              </a:ext>
            </a:extLst>
          </p:cNvPr>
          <p:cNvSpPr>
            <a:spLocks noChangeArrowheads="1"/>
          </p:cNvSpPr>
          <p:nvPr/>
        </p:nvSpPr>
        <p:spPr bwMode="auto">
          <a:xfrm>
            <a:off x="5735639" y="981075"/>
            <a:ext cx="73025" cy="71438"/>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25" name="Oval 117">
            <a:extLst>
              <a:ext uri="{FF2B5EF4-FFF2-40B4-BE49-F238E27FC236}">
                <a16:creationId xmlns:a16="http://schemas.microsoft.com/office/drawing/2014/main" id="{D7269F50-6949-46B8-A100-025FA4356606}"/>
              </a:ext>
            </a:extLst>
          </p:cNvPr>
          <p:cNvSpPr>
            <a:spLocks noChangeArrowheads="1"/>
          </p:cNvSpPr>
          <p:nvPr/>
        </p:nvSpPr>
        <p:spPr bwMode="auto">
          <a:xfrm>
            <a:off x="5951539" y="1196975"/>
            <a:ext cx="73025" cy="71438"/>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26" name="Oval 118">
            <a:extLst>
              <a:ext uri="{FF2B5EF4-FFF2-40B4-BE49-F238E27FC236}">
                <a16:creationId xmlns:a16="http://schemas.microsoft.com/office/drawing/2014/main" id="{71B0B1BC-465A-40FC-BB4C-C2342236B385}"/>
              </a:ext>
            </a:extLst>
          </p:cNvPr>
          <p:cNvSpPr>
            <a:spLocks noChangeArrowheads="1"/>
          </p:cNvSpPr>
          <p:nvPr/>
        </p:nvSpPr>
        <p:spPr bwMode="auto">
          <a:xfrm>
            <a:off x="5735639" y="1484314"/>
            <a:ext cx="73025" cy="71437"/>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27" name="Oval 119">
            <a:extLst>
              <a:ext uri="{FF2B5EF4-FFF2-40B4-BE49-F238E27FC236}">
                <a16:creationId xmlns:a16="http://schemas.microsoft.com/office/drawing/2014/main" id="{3BF61FB0-DE9D-4EEC-A1B7-2707D2FFE971}"/>
              </a:ext>
            </a:extLst>
          </p:cNvPr>
          <p:cNvSpPr>
            <a:spLocks noChangeArrowheads="1"/>
          </p:cNvSpPr>
          <p:nvPr/>
        </p:nvSpPr>
        <p:spPr bwMode="auto">
          <a:xfrm>
            <a:off x="5591176" y="1196975"/>
            <a:ext cx="73025" cy="71438"/>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28" name="Oval 120">
            <a:extLst>
              <a:ext uri="{FF2B5EF4-FFF2-40B4-BE49-F238E27FC236}">
                <a16:creationId xmlns:a16="http://schemas.microsoft.com/office/drawing/2014/main" id="{3790E2E0-FD43-4AB3-AD2F-725E106EE11C}"/>
              </a:ext>
            </a:extLst>
          </p:cNvPr>
          <p:cNvSpPr>
            <a:spLocks noChangeArrowheads="1"/>
          </p:cNvSpPr>
          <p:nvPr/>
        </p:nvSpPr>
        <p:spPr bwMode="auto">
          <a:xfrm>
            <a:off x="5448301" y="1773239"/>
            <a:ext cx="73025" cy="71437"/>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29" name="Oval 121">
            <a:extLst>
              <a:ext uri="{FF2B5EF4-FFF2-40B4-BE49-F238E27FC236}">
                <a16:creationId xmlns:a16="http://schemas.microsoft.com/office/drawing/2014/main" id="{3B9B6CA8-8B87-4FC4-8C5B-C697C1D91B65}"/>
              </a:ext>
            </a:extLst>
          </p:cNvPr>
          <p:cNvSpPr>
            <a:spLocks noChangeArrowheads="1"/>
          </p:cNvSpPr>
          <p:nvPr/>
        </p:nvSpPr>
        <p:spPr bwMode="auto">
          <a:xfrm>
            <a:off x="6456364" y="1125539"/>
            <a:ext cx="73025" cy="71437"/>
          </a:xfrm>
          <a:prstGeom prst="ellipse">
            <a:avLst/>
          </a:prstGeom>
          <a:solidFill>
            <a:srgbClr val="FFCC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30" name="Oval 122">
            <a:extLst>
              <a:ext uri="{FF2B5EF4-FFF2-40B4-BE49-F238E27FC236}">
                <a16:creationId xmlns:a16="http://schemas.microsoft.com/office/drawing/2014/main" id="{2B1870E4-1DE3-4130-A12B-08D2EA048B3B}"/>
              </a:ext>
            </a:extLst>
          </p:cNvPr>
          <p:cNvSpPr>
            <a:spLocks noChangeArrowheads="1"/>
          </p:cNvSpPr>
          <p:nvPr/>
        </p:nvSpPr>
        <p:spPr bwMode="auto">
          <a:xfrm>
            <a:off x="5519739" y="1484314"/>
            <a:ext cx="73025" cy="71437"/>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31" name="Oval 123">
            <a:extLst>
              <a:ext uri="{FF2B5EF4-FFF2-40B4-BE49-F238E27FC236}">
                <a16:creationId xmlns:a16="http://schemas.microsoft.com/office/drawing/2014/main" id="{9E4D792C-E2DB-4124-BF08-DCD601C78439}"/>
              </a:ext>
            </a:extLst>
          </p:cNvPr>
          <p:cNvSpPr>
            <a:spLocks noChangeArrowheads="1"/>
          </p:cNvSpPr>
          <p:nvPr/>
        </p:nvSpPr>
        <p:spPr bwMode="auto">
          <a:xfrm>
            <a:off x="6383339" y="1628775"/>
            <a:ext cx="73025" cy="71438"/>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32" name="Oval 124">
            <a:extLst>
              <a:ext uri="{FF2B5EF4-FFF2-40B4-BE49-F238E27FC236}">
                <a16:creationId xmlns:a16="http://schemas.microsoft.com/office/drawing/2014/main" id="{4E1B6461-FD35-474A-A646-27F981F16EAB}"/>
              </a:ext>
            </a:extLst>
          </p:cNvPr>
          <p:cNvSpPr>
            <a:spLocks noChangeArrowheads="1"/>
          </p:cNvSpPr>
          <p:nvPr/>
        </p:nvSpPr>
        <p:spPr bwMode="auto">
          <a:xfrm>
            <a:off x="5735639" y="1773239"/>
            <a:ext cx="73025" cy="71437"/>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33" name="Oval 125">
            <a:extLst>
              <a:ext uri="{FF2B5EF4-FFF2-40B4-BE49-F238E27FC236}">
                <a16:creationId xmlns:a16="http://schemas.microsoft.com/office/drawing/2014/main" id="{123B1A10-7A13-43E5-9A58-D43D4815A18F}"/>
              </a:ext>
            </a:extLst>
          </p:cNvPr>
          <p:cNvSpPr>
            <a:spLocks noChangeArrowheads="1"/>
          </p:cNvSpPr>
          <p:nvPr/>
        </p:nvSpPr>
        <p:spPr bwMode="auto">
          <a:xfrm>
            <a:off x="5951539" y="1916114"/>
            <a:ext cx="73025" cy="71437"/>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34" name="Oval 126">
            <a:extLst>
              <a:ext uri="{FF2B5EF4-FFF2-40B4-BE49-F238E27FC236}">
                <a16:creationId xmlns:a16="http://schemas.microsoft.com/office/drawing/2014/main" id="{615B89E1-46FE-483C-8E1B-8C595E2569E2}"/>
              </a:ext>
            </a:extLst>
          </p:cNvPr>
          <p:cNvSpPr>
            <a:spLocks noChangeArrowheads="1"/>
          </p:cNvSpPr>
          <p:nvPr/>
        </p:nvSpPr>
        <p:spPr bwMode="auto">
          <a:xfrm>
            <a:off x="6167439" y="1412875"/>
            <a:ext cx="73025" cy="71438"/>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35" name="Oval 127">
            <a:extLst>
              <a:ext uri="{FF2B5EF4-FFF2-40B4-BE49-F238E27FC236}">
                <a16:creationId xmlns:a16="http://schemas.microsoft.com/office/drawing/2014/main" id="{F8B7DEF5-962C-47F3-8152-CDCEAAA829F8}"/>
              </a:ext>
            </a:extLst>
          </p:cNvPr>
          <p:cNvSpPr>
            <a:spLocks noChangeArrowheads="1"/>
          </p:cNvSpPr>
          <p:nvPr/>
        </p:nvSpPr>
        <p:spPr bwMode="auto">
          <a:xfrm>
            <a:off x="6599239" y="1844675"/>
            <a:ext cx="73025" cy="71438"/>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36" name="Oval 128">
            <a:extLst>
              <a:ext uri="{FF2B5EF4-FFF2-40B4-BE49-F238E27FC236}">
                <a16:creationId xmlns:a16="http://schemas.microsoft.com/office/drawing/2014/main" id="{FBA11C64-95CD-4F40-B976-EAADB8D098E7}"/>
              </a:ext>
            </a:extLst>
          </p:cNvPr>
          <p:cNvSpPr>
            <a:spLocks noChangeArrowheads="1"/>
          </p:cNvSpPr>
          <p:nvPr/>
        </p:nvSpPr>
        <p:spPr bwMode="auto">
          <a:xfrm>
            <a:off x="8832851" y="1557339"/>
            <a:ext cx="73025" cy="71437"/>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37" name="Oval 129">
            <a:extLst>
              <a:ext uri="{FF2B5EF4-FFF2-40B4-BE49-F238E27FC236}">
                <a16:creationId xmlns:a16="http://schemas.microsoft.com/office/drawing/2014/main" id="{EB6298EF-1414-4A7F-983E-61C7C9FBD917}"/>
              </a:ext>
            </a:extLst>
          </p:cNvPr>
          <p:cNvSpPr>
            <a:spLocks noChangeArrowheads="1"/>
          </p:cNvSpPr>
          <p:nvPr/>
        </p:nvSpPr>
        <p:spPr bwMode="auto">
          <a:xfrm>
            <a:off x="8543926" y="908050"/>
            <a:ext cx="73025" cy="71438"/>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38" name="Oval 130">
            <a:extLst>
              <a:ext uri="{FF2B5EF4-FFF2-40B4-BE49-F238E27FC236}">
                <a16:creationId xmlns:a16="http://schemas.microsoft.com/office/drawing/2014/main" id="{A769BC70-CDDC-4EDA-9425-475A76AF6761}"/>
              </a:ext>
            </a:extLst>
          </p:cNvPr>
          <p:cNvSpPr>
            <a:spLocks noChangeArrowheads="1"/>
          </p:cNvSpPr>
          <p:nvPr/>
        </p:nvSpPr>
        <p:spPr bwMode="auto">
          <a:xfrm>
            <a:off x="9264651" y="1989139"/>
            <a:ext cx="73025" cy="71437"/>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39" name="Oval 131">
            <a:extLst>
              <a:ext uri="{FF2B5EF4-FFF2-40B4-BE49-F238E27FC236}">
                <a16:creationId xmlns:a16="http://schemas.microsoft.com/office/drawing/2014/main" id="{B3176684-0BFD-42A6-A419-9067CF1A387D}"/>
              </a:ext>
            </a:extLst>
          </p:cNvPr>
          <p:cNvSpPr>
            <a:spLocks noChangeArrowheads="1"/>
          </p:cNvSpPr>
          <p:nvPr/>
        </p:nvSpPr>
        <p:spPr bwMode="auto">
          <a:xfrm>
            <a:off x="9480551" y="2205039"/>
            <a:ext cx="73025" cy="71437"/>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40" name="Oval 132">
            <a:extLst>
              <a:ext uri="{FF2B5EF4-FFF2-40B4-BE49-F238E27FC236}">
                <a16:creationId xmlns:a16="http://schemas.microsoft.com/office/drawing/2014/main" id="{9DFC3850-E7AC-4649-B5AD-D5CCC1A15B71}"/>
              </a:ext>
            </a:extLst>
          </p:cNvPr>
          <p:cNvSpPr>
            <a:spLocks noChangeArrowheads="1"/>
          </p:cNvSpPr>
          <p:nvPr/>
        </p:nvSpPr>
        <p:spPr bwMode="auto">
          <a:xfrm>
            <a:off x="9048751" y="765175"/>
            <a:ext cx="73025" cy="71438"/>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41" name="Oval 133">
            <a:extLst>
              <a:ext uri="{FF2B5EF4-FFF2-40B4-BE49-F238E27FC236}">
                <a16:creationId xmlns:a16="http://schemas.microsoft.com/office/drawing/2014/main" id="{F5890C0F-011F-4A44-AB47-729FFC94ADE7}"/>
              </a:ext>
            </a:extLst>
          </p:cNvPr>
          <p:cNvSpPr>
            <a:spLocks noChangeArrowheads="1"/>
          </p:cNvSpPr>
          <p:nvPr/>
        </p:nvSpPr>
        <p:spPr bwMode="auto">
          <a:xfrm>
            <a:off x="8401051" y="1916114"/>
            <a:ext cx="73025" cy="71437"/>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42" name="Oval 134">
            <a:extLst>
              <a:ext uri="{FF2B5EF4-FFF2-40B4-BE49-F238E27FC236}">
                <a16:creationId xmlns:a16="http://schemas.microsoft.com/office/drawing/2014/main" id="{24F7E735-9110-4BD0-99E9-F201509FF4B3}"/>
              </a:ext>
            </a:extLst>
          </p:cNvPr>
          <p:cNvSpPr>
            <a:spLocks noChangeArrowheads="1"/>
          </p:cNvSpPr>
          <p:nvPr/>
        </p:nvSpPr>
        <p:spPr bwMode="auto">
          <a:xfrm>
            <a:off x="8688389" y="1844675"/>
            <a:ext cx="73025" cy="71438"/>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43" name="Oval 135">
            <a:extLst>
              <a:ext uri="{FF2B5EF4-FFF2-40B4-BE49-F238E27FC236}">
                <a16:creationId xmlns:a16="http://schemas.microsoft.com/office/drawing/2014/main" id="{FA815AAF-60D8-4A1B-98D4-67821A32B87E}"/>
              </a:ext>
            </a:extLst>
          </p:cNvPr>
          <p:cNvSpPr>
            <a:spLocks noChangeArrowheads="1"/>
          </p:cNvSpPr>
          <p:nvPr/>
        </p:nvSpPr>
        <p:spPr bwMode="auto">
          <a:xfrm>
            <a:off x="8688389" y="2133600"/>
            <a:ext cx="73025" cy="71438"/>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44" name="Oval 136">
            <a:extLst>
              <a:ext uri="{FF2B5EF4-FFF2-40B4-BE49-F238E27FC236}">
                <a16:creationId xmlns:a16="http://schemas.microsoft.com/office/drawing/2014/main" id="{6FC58BAB-12CD-4A0B-89B4-CB9D493A24F0}"/>
              </a:ext>
            </a:extLst>
          </p:cNvPr>
          <p:cNvSpPr>
            <a:spLocks noChangeArrowheads="1"/>
          </p:cNvSpPr>
          <p:nvPr/>
        </p:nvSpPr>
        <p:spPr bwMode="auto">
          <a:xfrm>
            <a:off x="9767889" y="1196975"/>
            <a:ext cx="73025" cy="71438"/>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45" name="Oval 137">
            <a:extLst>
              <a:ext uri="{FF2B5EF4-FFF2-40B4-BE49-F238E27FC236}">
                <a16:creationId xmlns:a16="http://schemas.microsoft.com/office/drawing/2014/main" id="{50F757F6-BBEC-451E-8BF1-0150B25FB498}"/>
              </a:ext>
            </a:extLst>
          </p:cNvPr>
          <p:cNvSpPr>
            <a:spLocks noChangeArrowheads="1"/>
          </p:cNvSpPr>
          <p:nvPr/>
        </p:nvSpPr>
        <p:spPr bwMode="auto">
          <a:xfrm>
            <a:off x="9048751" y="1773239"/>
            <a:ext cx="73025" cy="71437"/>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47" name="Text Box 139">
            <a:extLst>
              <a:ext uri="{FF2B5EF4-FFF2-40B4-BE49-F238E27FC236}">
                <a16:creationId xmlns:a16="http://schemas.microsoft.com/office/drawing/2014/main" id="{4CBF1A67-26E4-4E9B-8007-D767D1436BF1}"/>
              </a:ext>
            </a:extLst>
          </p:cNvPr>
          <p:cNvSpPr txBox="1">
            <a:spLocks noChangeArrowheads="1"/>
          </p:cNvSpPr>
          <p:nvPr/>
        </p:nvSpPr>
        <p:spPr bwMode="auto">
          <a:xfrm>
            <a:off x="1971676" y="1789113"/>
            <a:ext cx="11973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Ery 7.4 </a:t>
            </a:r>
            <a:r>
              <a:rPr lang="cs-CZ" altLang="cs-CZ">
                <a:sym typeface="Symbol" panose="05050102010706020507" pitchFamily="18" charset="2"/>
              </a:rPr>
              <a:t>m</a:t>
            </a:r>
          </a:p>
        </p:txBody>
      </p:sp>
      <p:sp>
        <p:nvSpPr>
          <p:cNvPr id="196748" name="Oval 140">
            <a:extLst>
              <a:ext uri="{FF2B5EF4-FFF2-40B4-BE49-F238E27FC236}">
                <a16:creationId xmlns:a16="http://schemas.microsoft.com/office/drawing/2014/main" id="{3ADC313E-E82D-4950-AE01-04D8E11FC457}"/>
              </a:ext>
            </a:extLst>
          </p:cNvPr>
          <p:cNvSpPr>
            <a:spLocks noChangeArrowheads="1"/>
          </p:cNvSpPr>
          <p:nvPr/>
        </p:nvSpPr>
        <p:spPr bwMode="auto">
          <a:xfrm>
            <a:off x="9264651" y="1989139"/>
            <a:ext cx="73025" cy="71437"/>
          </a:xfrm>
          <a:prstGeom prst="ellipse">
            <a:avLst/>
          </a:prstGeom>
          <a:solidFill>
            <a:srgbClr val="FF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49" name="Text Box 141">
            <a:extLst>
              <a:ext uri="{FF2B5EF4-FFF2-40B4-BE49-F238E27FC236}">
                <a16:creationId xmlns:a16="http://schemas.microsoft.com/office/drawing/2014/main" id="{9310E0D3-1A64-46F8-85A7-103B49EA750D}"/>
              </a:ext>
            </a:extLst>
          </p:cNvPr>
          <p:cNvSpPr txBox="1">
            <a:spLocks noChangeArrowheads="1"/>
          </p:cNvSpPr>
          <p:nvPr/>
        </p:nvSpPr>
        <p:spPr bwMode="auto">
          <a:xfrm>
            <a:off x="5283200" y="2219325"/>
            <a:ext cx="12682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Neu – band</a:t>
            </a:r>
          </a:p>
        </p:txBody>
      </p:sp>
      <p:sp>
        <p:nvSpPr>
          <p:cNvPr id="196750" name="Text Box 142">
            <a:extLst>
              <a:ext uri="{FF2B5EF4-FFF2-40B4-BE49-F238E27FC236}">
                <a16:creationId xmlns:a16="http://schemas.microsoft.com/office/drawing/2014/main" id="{3B5F41A5-ACA8-4FD3-8FA8-5C3CF0CFF3A7}"/>
              </a:ext>
            </a:extLst>
          </p:cNvPr>
          <p:cNvSpPr txBox="1">
            <a:spLocks noChangeArrowheads="1"/>
          </p:cNvSpPr>
          <p:nvPr/>
        </p:nvSpPr>
        <p:spPr bwMode="auto">
          <a:xfrm>
            <a:off x="8740776" y="2651125"/>
            <a:ext cx="16028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Neu – segment</a:t>
            </a:r>
          </a:p>
        </p:txBody>
      </p:sp>
      <p:sp>
        <p:nvSpPr>
          <p:cNvPr id="196751" name="Text Box 143">
            <a:extLst>
              <a:ext uri="{FF2B5EF4-FFF2-40B4-BE49-F238E27FC236}">
                <a16:creationId xmlns:a16="http://schemas.microsoft.com/office/drawing/2014/main" id="{423CF3F0-7040-4F78-A0B8-A14ECA7E4450}"/>
              </a:ext>
            </a:extLst>
          </p:cNvPr>
          <p:cNvSpPr txBox="1">
            <a:spLocks noChangeArrowheads="1"/>
          </p:cNvSpPr>
          <p:nvPr/>
        </p:nvSpPr>
        <p:spPr bwMode="auto">
          <a:xfrm>
            <a:off x="1900239" y="4886325"/>
            <a:ext cx="14661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Eos 12-14 </a:t>
            </a:r>
            <a:r>
              <a:rPr lang="cs-CZ" altLang="cs-CZ">
                <a:sym typeface="Symbol" panose="05050102010706020507" pitchFamily="18" charset="2"/>
              </a:rPr>
              <a:t>m</a:t>
            </a:r>
          </a:p>
        </p:txBody>
      </p:sp>
      <p:sp>
        <p:nvSpPr>
          <p:cNvPr id="196752" name="Text Box 144">
            <a:extLst>
              <a:ext uri="{FF2B5EF4-FFF2-40B4-BE49-F238E27FC236}">
                <a16:creationId xmlns:a16="http://schemas.microsoft.com/office/drawing/2014/main" id="{49CE67F4-7B10-4A08-B0F2-21EF86B1D83C}"/>
              </a:ext>
            </a:extLst>
          </p:cNvPr>
          <p:cNvSpPr txBox="1">
            <a:spLocks noChangeArrowheads="1"/>
          </p:cNvSpPr>
          <p:nvPr/>
        </p:nvSpPr>
        <p:spPr bwMode="auto">
          <a:xfrm>
            <a:off x="5140326" y="4525963"/>
            <a:ext cx="12891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Baso 10 </a:t>
            </a:r>
            <a:r>
              <a:rPr lang="cs-CZ" altLang="cs-CZ">
                <a:sym typeface="Symbol" panose="05050102010706020507" pitchFamily="18" charset="2"/>
              </a:rPr>
              <a:t>m</a:t>
            </a:r>
          </a:p>
        </p:txBody>
      </p:sp>
      <p:sp>
        <p:nvSpPr>
          <p:cNvPr id="196753" name="Text Box 145">
            <a:extLst>
              <a:ext uri="{FF2B5EF4-FFF2-40B4-BE49-F238E27FC236}">
                <a16:creationId xmlns:a16="http://schemas.microsoft.com/office/drawing/2014/main" id="{9548BE8C-005F-49AA-A1F8-42E3B38AD639}"/>
              </a:ext>
            </a:extLst>
          </p:cNvPr>
          <p:cNvSpPr txBox="1">
            <a:spLocks noChangeArrowheads="1"/>
          </p:cNvSpPr>
          <p:nvPr/>
        </p:nvSpPr>
        <p:spPr bwMode="auto">
          <a:xfrm>
            <a:off x="7032625" y="2349500"/>
            <a:ext cx="12971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10 – 12  </a:t>
            </a:r>
            <a:r>
              <a:rPr lang="cs-CZ" altLang="cs-CZ">
                <a:sym typeface="Symbol" panose="05050102010706020507" pitchFamily="18" charset="2"/>
              </a:rPr>
              <a:t>m</a:t>
            </a:r>
          </a:p>
        </p:txBody>
      </p:sp>
      <p:sp>
        <p:nvSpPr>
          <p:cNvPr id="196754" name="Text Box 146">
            <a:extLst>
              <a:ext uri="{FF2B5EF4-FFF2-40B4-BE49-F238E27FC236}">
                <a16:creationId xmlns:a16="http://schemas.microsoft.com/office/drawing/2014/main" id="{796FF499-F8A6-4856-8792-43FCFDD205AF}"/>
              </a:ext>
            </a:extLst>
          </p:cNvPr>
          <p:cNvSpPr txBox="1">
            <a:spLocks noChangeArrowheads="1"/>
          </p:cNvSpPr>
          <p:nvPr/>
        </p:nvSpPr>
        <p:spPr bwMode="auto">
          <a:xfrm>
            <a:off x="2474914" y="6253163"/>
            <a:ext cx="17770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Platelet 2 – 4 </a:t>
            </a:r>
            <a:r>
              <a:rPr lang="cs-CZ" altLang="cs-CZ">
                <a:sym typeface="Symbol" panose="05050102010706020507" pitchFamily="18" charset="2"/>
              </a:rPr>
              <a:t>m</a:t>
            </a:r>
          </a:p>
        </p:txBody>
      </p:sp>
      <p:sp>
        <p:nvSpPr>
          <p:cNvPr id="196756" name="Text Box 148">
            <a:extLst>
              <a:ext uri="{FF2B5EF4-FFF2-40B4-BE49-F238E27FC236}">
                <a16:creationId xmlns:a16="http://schemas.microsoft.com/office/drawing/2014/main" id="{6F3E6D9F-1EE1-45A6-AC06-9EFB4A1C1C28}"/>
              </a:ext>
            </a:extLst>
          </p:cNvPr>
          <p:cNvSpPr txBox="1">
            <a:spLocks noChangeArrowheads="1"/>
          </p:cNvSpPr>
          <p:nvPr/>
        </p:nvSpPr>
        <p:spPr bwMode="auto">
          <a:xfrm>
            <a:off x="5788026" y="6381751"/>
            <a:ext cx="1393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a:t>Lymfo 8 </a:t>
            </a:r>
            <a:r>
              <a:rPr lang="cs-CZ" altLang="cs-CZ">
                <a:sym typeface="Symbol" panose="05050102010706020507" pitchFamily="18" charset="2"/>
              </a:rPr>
              <a:t>m</a:t>
            </a:r>
          </a:p>
        </p:txBody>
      </p:sp>
      <p:sp>
        <p:nvSpPr>
          <p:cNvPr id="196757" name="Text Box 149">
            <a:extLst>
              <a:ext uri="{FF2B5EF4-FFF2-40B4-BE49-F238E27FC236}">
                <a16:creationId xmlns:a16="http://schemas.microsoft.com/office/drawing/2014/main" id="{3B2B220D-446E-4B28-B24F-BCA33817FE77}"/>
              </a:ext>
            </a:extLst>
          </p:cNvPr>
          <p:cNvSpPr txBox="1">
            <a:spLocks noChangeArrowheads="1"/>
          </p:cNvSpPr>
          <p:nvPr/>
        </p:nvSpPr>
        <p:spPr bwMode="auto">
          <a:xfrm>
            <a:off x="8235951" y="6181725"/>
            <a:ext cx="1859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Mono 15 – 20 </a:t>
            </a:r>
            <a:r>
              <a:rPr lang="cs-CZ" altLang="cs-CZ">
                <a:sym typeface="Symbol" panose="05050102010706020507" pitchFamily="18" charset="2"/>
              </a:rPr>
              <a:t>m</a:t>
            </a:r>
          </a:p>
        </p:txBody>
      </p:sp>
      <p:sp>
        <p:nvSpPr>
          <p:cNvPr id="196760" name="Oval 152">
            <a:extLst>
              <a:ext uri="{FF2B5EF4-FFF2-40B4-BE49-F238E27FC236}">
                <a16:creationId xmlns:a16="http://schemas.microsoft.com/office/drawing/2014/main" id="{277D275A-8800-4B77-8E1F-77206F7BF7FA}"/>
              </a:ext>
            </a:extLst>
          </p:cNvPr>
          <p:cNvSpPr>
            <a:spLocks noChangeArrowheads="1"/>
          </p:cNvSpPr>
          <p:nvPr/>
        </p:nvSpPr>
        <p:spPr bwMode="auto">
          <a:xfrm>
            <a:off x="5664200" y="4149725"/>
            <a:ext cx="215900" cy="217488"/>
          </a:xfrm>
          <a:prstGeom prst="ellipse">
            <a:avLst/>
          </a:prstGeom>
          <a:solidFill>
            <a:srgbClr val="0033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61" name="Oval 153">
            <a:extLst>
              <a:ext uri="{FF2B5EF4-FFF2-40B4-BE49-F238E27FC236}">
                <a16:creationId xmlns:a16="http://schemas.microsoft.com/office/drawing/2014/main" id="{C873B921-0BC7-4AF9-9872-42A633C11DEE}"/>
              </a:ext>
            </a:extLst>
          </p:cNvPr>
          <p:cNvSpPr>
            <a:spLocks noChangeArrowheads="1"/>
          </p:cNvSpPr>
          <p:nvPr/>
        </p:nvSpPr>
        <p:spPr bwMode="auto">
          <a:xfrm>
            <a:off x="5735638" y="2852739"/>
            <a:ext cx="215900" cy="217487"/>
          </a:xfrm>
          <a:prstGeom prst="ellipse">
            <a:avLst/>
          </a:prstGeom>
          <a:solidFill>
            <a:srgbClr val="0033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62" name="Oval 154">
            <a:extLst>
              <a:ext uri="{FF2B5EF4-FFF2-40B4-BE49-F238E27FC236}">
                <a16:creationId xmlns:a16="http://schemas.microsoft.com/office/drawing/2014/main" id="{FF3AABF3-D175-45FC-BF8C-C68523BF7B54}"/>
              </a:ext>
            </a:extLst>
          </p:cNvPr>
          <p:cNvSpPr>
            <a:spLocks noChangeArrowheads="1"/>
          </p:cNvSpPr>
          <p:nvPr/>
        </p:nvSpPr>
        <p:spPr bwMode="auto">
          <a:xfrm>
            <a:off x="5016500" y="3429000"/>
            <a:ext cx="215900" cy="217488"/>
          </a:xfrm>
          <a:prstGeom prst="ellipse">
            <a:avLst/>
          </a:prstGeom>
          <a:solidFill>
            <a:srgbClr val="0033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63" name="Oval 155">
            <a:extLst>
              <a:ext uri="{FF2B5EF4-FFF2-40B4-BE49-F238E27FC236}">
                <a16:creationId xmlns:a16="http://schemas.microsoft.com/office/drawing/2014/main" id="{F4B869AC-6F88-4BFB-9943-530734F185AA}"/>
              </a:ext>
            </a:extLst>
          </p:cNvPr>
          <p:cNvSpPr>
            <a:spLocks noChangeArrowheads="1"/>
          </p:cNvSpPr>
          <p:nvPr/>
        </p:nvSpPr>
        <p:spPr bwMode="auto">
          <a:xfrm>
            <a:off x="6240463" y="3644900"/>
            <a:ext cx="215900" cy="217488"/>
          </a:xfrm>
          <a:prstGeom prst="ellipse">
            <a:avLst/>
          </a:prstGeom>
          <a:solidFill>
            <a:srgbClr val="0033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6764" name="Line 156">
            <a:extLst>
              <a:ext uri="{FF2B5EF4-FFF2-40B4-BE49-F238E27FC236}">
                <a16:creationId xmlns:a16="http://schemas.microsoft.com/office/drawing/2014/main" id="{9760F2E8-728E-4E0F-9509-DDB4E37BD3B3}"/>
              </a:ext>
            </a:extLst>
          </p:cNvPr>
          <p:cNvSpPr>
            <a:spLocks noChangeShapeType="1"/>
          </p:cNvSpPr>
          <p:nvPr/>
        </p:nvSpPr>
        <p:spPr bwMode="auto">
          <a:xfrm flipH="1" flipV="1">
            <a:off x="6600825" y="2492376"/>
            <a:ext cx="431800"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6765" name="Line 157">
            <a:extLst>
              <a:ext uri="{FF2B5EF4-FFF2-40B4-BE49-F238E27FC236}">
                <a16:creationId xmlns:a16="http://schemas.microsoft.com/office/drawing/2014/main" id="{F8037B81-F8EC-487C-9F76-0EADF777284C}"/>
              </a:ext>
            </a:extLst>
          </p:cNvPr>
          <p:cNvSpPr>
            <a:spLocks noChangeShapeType="1"/>
          </p:cNvSpPr>
          <p:nvPr/>
        </p:nvSpPr>
        <p:spPr bwMode="auto">
          <a:xfrm>
            <a:off x="8401050" y="2636838"/>
            <a:ext cx="287338"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30762111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pPr eaLnBrk="1" hangingPunct="1"/>
            <a:r>
              <a:rPr lang="cs-CZ" altLang="cs-CZ" sz="4000" b="1"/>
              <a:t>How to study blood smear in LM?</a:t>
            </a:r>
          </a:p>
        </p:txBody>
      </p:sp>
      <p:sp>
        <p:nvSpPr>
          <p:cNvPr id="22531" name="Rectangle 3"/>
          <p:cNvSpPr>
            <a:spLocks noGrp="1" noChangeArrowheads="1"/>
          </p:cNvSpPr>
          <p:nvPr>
            <p:ph type="body" sz="half" idx="1"/>
          </p:nvPr>
        </p:nvSpPr>
        <p:spPr>
          <a:xfrm>
            <a:off x="1981201" y="1557339"/>
            <a:ext cx="8378825" cy="5184775"/>
          </a:xfrm>
        </p:spPr>
        <p:txBody>
          <a:bodyPr>
            <a:normAutofit/>
          </a:bodyPr>
          <a:lstStyle/>
          <a:p>
            <a:pPr eaLnBrk="1" hangingPunct="1"/>
            <a:r>
              <a:rPr lang="cs-CZ" altLang="cs-CZ"/>
              <a:t>Lens of </a:t>
            </a:r>
            <a:r>
              <a:rPr lang="cs-CZ" altLang="cs-CZ" u="sng"/>
              <a:t>immersion objective </a:t>
            </a:r>
            <a:r>
              <a:rPr lang="cs-CZ" altLang="cs-CZ"/>
              <a:t>/magnifying</a:t>
            </a:r>
            <a:r>
              <a:rPr lang="cs-CZ" altLang="cs-CZ" u="sng"/>
              <a:t> 100x</a:t>
            </a:r>
            <a:r>
              <a:rPr lang="cs-CZ" altLang="cs-CZ"/>
              <a:t>/ is immersed into drop of </a:t>
            </a:r>
            <a:r>
              <a:rPr lang="cs-CZ" altLang="cs-CZ" u="sng"/>
              <a:t>immersion oil</a:t>
            </a:r>
            <a:r>
              <a:rPr lang="cs-CZ" altLang="cs-CZ"/>
              <a:t> and blood smear is prepared for study. </a:t>
            </a:r>
          </a:p>
          <a:p>
            <a:pPr eaLnBrk="1" hangingPunct="1"/>
            <a:endParaRPr lang="cs-CZ" altLang="cs-CZ"/>
          </a:p>
          <a:p>
            <a:pPr eaLnBrk="1" hangingPunct="1"/>
            <a:r>
              <a:rPr lang="cs-CZ" altLang="cs-CZ"/>
              <a:t>Swich on the microscope and check the picture in                           the microscope.</a:t>
            </a:r>
          </a:p>
          <a:p>
            <a:pPr eaLnBrk="1" hangingPunct="1"/>
            <a:endParaRPr lang="cs-CZ" altLang="cs-CZ"/>
          </a:p>
          <a:p>
            <a:pPr eaLnBrk="1" hangingPunct="1"/>
            <a:r>
              <a:rPr lang="cs-CZ" altLang="cs-CZ"/>
              <a:t>If the image is not sharp, focus it using</a:t>
            </a:r>
            <a:r>
              <a:rPr lang="cs-CZ" altLang="cs-CZ" u="sng"/>
              <a:t> </a:t>
            </a:r>
            <a:r>
              <a:rPr lang="cs-CZ" altLang="cs-CZ" b="1" u="sng"/>
              <a:t>microscrew</a:t>
            </a:r>
            <a:r>
              <a:rPr lang="cs-CZ" altLang="cs-CZ" b="1"/>
              <a:t>!     </a:t>
            </a:r>
            <a:r>
              <a:rPr lang="cs-CZ" altLang="cs-CZ"/>
              <a:t>If it is not possible, contact your teacher.</a:t>
            </a:r>
          </a:p>
          <a:p>
            <a:pPr eaLnBrk="1" hangingPunct="1">
              <a:buFont typeface="Arial" charset="0"/>
              <a:buNone/>
            </a:pPr>
            <a:r>
              <a:rPr lang="cs-CZ" altLang="cs-CZ"/>
              <a:t> </a:t>
            </a:r>
          </a:p>
        </p:txBody>
      </p:sp>
      <p:sp>
        <p:nvSpPr>
          <p:cNvPr id="57347" name="Text Box 6"/>
          <p:cNvSpPr txBox="1">
            <a:spLocks noChangeArrowheads="1"/>
          </p:cNvSpPr>
          <p:nvPr/>
        </p:nvSpPr>
        <p:spPr bwMode="auto">
          <a:xfrm>
            <a:off x="6167438" y="2205038"/>
            <a:ext cx="3960812" cy="366712"/>
          </a:xfrm>
          <a:prstGeom prst="rect">
            <a:avLst/>
          </a:prstGeom>
          <a:noFill/>
          <a:ln w="9525">
            <a:noFill/>
            <a:miter lim="800000"/>
            <a:headEnd/>
            <a:tailEnd/>
          </a:ln>
        </p:spPr>
        <p:txBody>
          <a:bodyPr>
            <a:spAutoFit/>
          </a:bodyPr>
          <a:lstStyle/>
          <a:p>
            <a:pPr>
              <a:spcBef>
                <a:spcPct val="50000"/>
              </a:spcBef>
            </a:pPr>
            <a:endParaRPr lang="cs-CZ" altLang="cs-CZ">
              <a:latin typeface="Tahoma" pitchFamily="34" charset="0"/>
            </a:endParaRPr>
          </a:p>
        </p:txBody>
      </p:sp>
    </p:spTree>
    <p:extLst>
      <p:ext uri="{BB962C8B-B14F-4D97-AF65-F5344CB8AC3E}">
        <p14:creationId xmlns:p14="http://schemas.microsoft.com/office/powerpoint/2010/main" val="2107540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EDFFB51-7AB6-4321-8CA3-71A693014407}"/>
              </a:ext>
            </a:extLst>
          </p:cNvPr>
          <p:cNvSpPr>
            <a:spLocks noGrp="1" noChangeArrowheads="1"/>
          </p:cNvSpPr>
          <p:nvPr>
            <p:ph type="title"/>
          </p:nvPr>
        </p:nvSpPr>
        <p:spPr/>
        <p:txBody>
          <a:bodyPr/>
          <a:lstStyle/>
          <a:p>
            <a:r>
              <a:rPr lang="cs-CZ" altLang="cs-CZ"/>
              <a:t>Blood cells (formed elements)</a:t>
            </a:r>
          </a:p>
        </p:txBody>
      </p:sp>
      <p:sp>
        <p:nvSpPr>
          <p:cNvPr id="59395" name="Rectangle 3">
            <a:extLst>
              <a:ext uri="{FF2B5EF4-FFF2-40B4-BE49-F238E27FC236}">
                <a16:creationId xmlns:a16="http://schemas.microsoft.com/office/drawing/2014/main" id="{29BAC950-A984-44C7-BB8E-9126A1CBA517}"/>
              </a:ext>
            </a:extLst>
          </p:cNvPr>
          <p:cNvSpPr>
            <a:spLocks noGrp="1" noChangeArrowheads="1"/>
          </p:cNvSpPr>
          <p:nvPr>
            <p:ph type="body" sz="half" idx="1"/>
          </p:nvPr>
        </p:nvSpPr>
        <p:spPr/>
        <p:txBody>
          <a:bodyPr/>
          <a:lstStyle/>
          <a:p>
            <a:r>
              <a:rPr lang="cs-CZ" altLang="cs-CZ" dirty="0" err="1"/>
              <a:t>Red</a:t>
            </a:r>
            <a:r>
              <a:rPr lang="cs-CZ" altLang="cs-CZ" dirty="0"/>
              <a:t> </a:t>
            </a:r>
            <a:r>
              <a:rPr lang="cs-CZ" altLang="cs-CZ" dirty="0" err="1"/>
              <a:t>blood</a:t>
            </a:r>
            <a:r>
              <a:rPr lang="cs-CZ" altLang="cs-CZ" dirty="0"/>
              <a:t> </a:t>
            </a:r>
            <a:r>
              <a:rPr lang="cs-CZ" altLang="cs-CZ" dirty="0" err="1"/>
              <a:t>cells</a:t>
            </a:r>
            <a:r>
              <a:rPr lang="cs-CZ" altLang="cs-CZ" dirty="0"/>
              <a:t> – </a:t>
            </a:r>
            <a:r>
              <a:rPr lang="cs-CZ" altLang="cs-CZ" b="1" dirty="0" err="1"/>
              <a:t>erythrocytes</a:t>
            </a:r>
            <a:endParaRPr lang="cs-CZ" altLang="cs-CZ" b="1" dirty="0"/>
          </a:p>
          <a:p>
            <a:r>
              <a:rPr lang="cs-CZ" altLang="cs-CZ" dirty="0" err="1"/>
              <a:t>White</a:t>
            </a:r>
            <a:r>
              <a:rPr lang="cs-CZ" altLang="cs-CZ" dirty="0"/>
              <a:t> </a:t>
            </a:r>
            <a:r>
              <a:rPr lang="cs-CZ" altLang="cs-CZ" dirty="0" err="1"/>
              <a:t>blood</a:t>
            </a:r>
            <a:r>
              <a:rPr lang="cs-CZ" altLang="cs-CZ" dirty="0"/>
              <a:t> </a:t>
            </a:r>
            <a:r>
              <a:rPr lang="cs-CZ" altLang="cs-CZ" dirty="0" err="1"/>
              <a:t>cells</a:t>
            </a:r>
            <a:r>
              <a:rPr lang="cs-CZ" altLang="cs-CZ" dirty="0"/>
              <a:t> – </a:t>
            </a:r>
            <a:r>
              <a:rPr lang="cs-CZ" altLang="cs-CZ" b="1" dirty="0" err="1"/>
              <a:t>leukocytes</a:t>
            </a:r>
            <a:endParaRPr lang="cs-CZ" altLang="cs-CZ" b="1" dirty="0"/>
          </a:p>
          <a:p>
            <a:r>
              <a:rPr lang="cs-CZ" altLang="cs-CZ" dirty="0" err="1"/>
              <a:t>Platelets</a:t>
            </a:r>
            <a:r>
              <a:rPr lang="cs-CZ" altLang="cs-CZ" dirty="0"/>
              <a:t> – </a:t>
            </a:r>
            <a:r>
              <a:rPr lang="cs-CZ" altLang="cs-CZ" b="1" dirty="0" err="1"/>
              <a:t>thrombocytes</a:t>
            </a:r>
            <a:r>
              <a:rPr lang="cs-CZ" altLang="cs-CZ" dirty="0"/>
              <a:t> </a:t>
            </a:r>
          </a:p>
        </p:txBody>
      </p:sp>
      <p:pic>
        <p:nvPicPr>
          <p:cNvPr id="59404" name="Picture 12" descr="wbc_ident">
            <a:extLst>
              <a:ext uri="{FF2B5EF4-FFF2-40B4-BE49-F238E27FC236}">
                <a16:creationId xmlns:a16="http://schemas.microsoft.com/office/drawing/2014/main" id="{31E55122-FD9C-446D-9206-D018575CE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402014"/>
            <a:ext cx="4932363" cy="3455987"/>
          </a:xfrm>
          <a:prstGeom prst="rect">
            <a:avLst/>
          </a:prstGeom>
          <a:noFill/>
          <a:extLst>
            <a:ext uri="{909E8E84-426E-40DD-AFC4-6F175D3DCCD1}">
              <a14:hiddenFill xmlns:a14="http://schemas.microsoft.com/office/drawing/2010/main">
                <a:solidFill>
                  <a:srgbClr val="FFFFFF"/>
                </a:solidFill>
              </a14:hiddenFill>
            </a:ext>
          </a:extLst>
        </p:spPr>
      </p:pic>
      <p:pic>
        <p:nvPicPr>
          <p:cNvPr id="59408" name="Picture 16" descr="CE087600FG0010">
            <a:extLst>
              <a:ext uri="{FF2B5EF4-FFF2-40B4-BE49-F238E27FC236}">
                <a16:creationId xmlns:a16="http://schemas.microsoft.com/office/drawing/2014/main" id="{9D2314BD-B392-4771-9BA8-1BC074DD3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3429000"/>
            <a:ext cx="4067175"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8778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0C56EC0-1811-4A06-BAAE-73E77FEEDA84}"/>
              </a:ext>
            </a:extLst>
          </p:cNvPr>
          <p:cNvSpPr>
            <a:spLocks noGrp="1" noChangeArrowheads="1"/>
          </p:cNvSpPr>
          <p:nvPr>
            <p:ph type="title"/>
          </p:nvPr>
        </p:nvSpPr>
        <p:spPr/>
        <p:txBody>
          <a:bodyPr/>
          <a:lstStyle/>
          <a:p>
            <a:r>
              <a:rPr lang="cs-CZ" altLang="cs-CZ" sz="3200"/>
              <a:t>How to count leukocytes in blood smear?</a:t>
            </a:r>
          </a:p>
        </p:txBody>
      </p:sp>
      <p:sp>
        <p:nvSpPr>
          <p:cNvPr id="181251" name="Rectangle 3">
            <a:extLst>
              <a:ext uri="{FF2B5EF4-FFF2-40B4-BE49-F238E27FC236}">
                <a16:creationId xmlns:a16="http://schemas.microsoft.com/office/drawing/2014/main" id="{F2584DDB-707E-42E4-8694-F109E38CF518}"/>
              </a:ext>
            </a:extLst>
          </p:cNvPr>
          <p:cNvSpPr>
            <a:spLocks noGrp="1" noChangeArrowheads="1"/>
          </p:cNvSpPr>
          <p:nvPr>
            <p:ph type="body" idx="1"/>
          </p:nvPr>
        </p:nvSpPr>
        <p:spPr/>
        <p:txBody>
          <a:bodyPr/>
          <a:lstStyle/>
          <a:p>
            <a:r>
              <a:rPr lang="cs-CZ" altLang="cs-CZ"/>
              <a:t>blood smear have to be systematicaly viewed (for fear to count some cells several-times)</a:t>
            </a:r>
          </a:p>
          <a:p>
            <a:pPr>
              <a:buFont typeface="Wingdings" panose="05000000000000000000" pitchFamily="2" charset="2"/>
              <a:buNone/>
            </a:pPr>
            <a:endParaRPr lang="cs-CZ" altLang="cs-CZ"/>
          </a:p>
          <a:p>
            <a:endParaRPr lang="cs-CZ" altLang="cs-CZ"/>
          </a:p>
          <a:p>
            <a:pPr>
              <a:buFont typeface="Wingdings" panose="05000000000000000000" pitchFamily="2" charset="2"/>
              <a:buNone/>
            </a:pPr>
            <a:r>
              <a:rPr lang="cs-CZ" altLang="cs-CZ"/>
              <a:t>                             or</a:t>
            </a:r>
          </a:p>
          <a:p>
            <a:endParaRPr lang="cs-CZ" altLang="cs-CZ"/>
          </a:p>
          <a:p>
            <a:pPr>
              <a:buFont typeface="Wingdings" panose="05000000000000000000" pitchFamily="2" charset="2"/>
              <a:buNone/>
            </a:pPr>
            <a:endParaRPr lang="cs-CZ" altLang="cs-CZ"/>
          </a:p>
          <a:p>
            <a:endParaRPr lang="cs-CZ" altLang="cs-CZ"/>
          </a:p>
        </p:txBody>
      </p:sp>
      <p:sp>
        <p:nvSpPr>
          <p:cNvPr id="181252" name="Rectangle 4">
            <a:extLst>
              <a:ext uri="{FF2B5EF4-FFF2-40B4-BE49-F238E27FC236}">
                <a16:creationId xmlns:a16="http://schemas.microsoft.com/office/drawing/2014/main" id="{920CE769-4B82-4880-8D0D-824CD4AD2BB1}"/>
              </a:ext>
            </a:extLst>
          </p:cNvPr>
          <p:cNvSpPr>
            <a:spLocks noChangeArrowheads="1"/>
          </p:cNvSpPr>
          <p:nvPr/>
        </p:nvSpPr>
        <p:spPr bwMode="auto">
          <a:xfrm>
            <a:off x="1992314" y="3500439"/>
            <a:ext cx="3240087" cy="15128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53" name="Rectangle 5">
            <a:extLst>
              <a:ext uri="{FF2B5EF4-FFF2-40B4-BE49-F238E27FC236}">
                <a16:creationId xmlns:a16="http://schemas.microsoft.com/office/drawing/2014/main" id="{6CB8AAD2-37A8-4E13-AC8F-6E2E4693F25D}"/>
              </a:ext>
            </a:extLst>
          </p:cNvPr>
          <p:cNvSpPr>
            <a:spLocks noChangeArrowheads="1"/>
          </p:cNvSpPr>
          <p:nvPr/>
        </p:nvSpPr>
        <p:spPr bwMode="auto">
          <a:xfrm>
            <a:off x="6816725" y="3429000"/>
            <a:ext cx="3240088" cy="15128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55" name="Oval 7">
            <a:extLst>
              <a:ext uri="{FF2B5EF4-FFF2-40B4-BE49-F238E27FC236}">
                <a16:creationId xmlns:a16="http://schemas.microsoft.com/office/drawing/2014/main" id="{AA50B19E-139B-417A-B444-F8F486ED4213}"/>
              </a:ext>
            </a:extLst>
          </p:cNvPr>
          <p:cNvSpPr>
            <a:spLocks noChangeArrowheads="1"/>
          </p:cNvSpPr>
          <p:nvPr/>
        </p:nvSpPr>
        <p:spPr bwMode="auto">
          <a:xfrm>
            <a:off x="2208214" y="3933826"/>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56" name="Oval 8">
            <a:extLst>
              <a:ext uri="{FF2B5EF4-FFF2-40B4-BE49-F238E27FC236}">
                <a16:creationId xmlns:a16="http://schemas.microsoft.com/office/drawing/2014/main" id="{3F722E41-13C9-4FF0-A2F8-DE813A9F9697}"/>
              </a:ext>
            </a:extLst>
          </p:cNvPr>
          <p:cNvSpPr>
            <a:spLocks noChangeArrowheads="1"/>
          </p:cNvSpPr>
          <p:nvPr/>
        </p:nvSpPr>
        <p:spPr bwMode="auto">
          <a:xfrm>
            <a:off x="2208214" y="3644901"/>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61" name="Oval 13">
            <a:extLst>
              <a:ext uri="{FF2B5EF4-FFF2-40B4-BE49-F238E27FC236}">
                <a16:creationId xmlns:a16="http://schemas.microsoft.com/office/drawing/2014/main" id="{F746FBEE-0821-46DB-ACD3-B231E4A73E5F}"/>
              </a:ext>
            </a:extLst>
          </p:cNvPr>
          <p:cNvSpPr>
            <a:spLocks noChangeArrowheads="1"/>
          </p:cNvSpPr>
          <p:nvPr/>
        </p:nvSpPr>
        <p:spPr bwMode="auto">
          <a:xfrm>
            <a:off x="2855914" y="3644901"/>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62" name="Oval 14">
            <a:extLst>
              <a:ext uri="{FF2B5EF4-FFF2-40B4-BE49-F238E27FC236}">
                <a16:creationId xmlns:a16="http://schemas.microsoft.com/office/drawing/2014/main" id="{5522335F-5139-4957-BD01-7F660FB91DA7}"/>
              </a:ext>
            </a:extLst>
          </p:cNvPr>
          <p:cNvSpPr>
            <a:spLocks noChangeArrowheads="1"/>
          </p:cNvSpPr>
          <p:nvPr/>
        </p:nvSpPr>
        <p:spPr bwMode="auto">
          <a:xfrm>
            <a:off x="2208214" y="4221164"/>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63" name="Oval 15">
            <a:extLst>
              <a:ext uri="{FF2B5EF4-FFF2-40B4-BE49-F238E27FC236}">
                <a16:creationId xmlns:a16="http://schemas.microsoft.com/office/drawing/2014/main" id="{6C34032E-A164-418D-A656-BAB4C59D0AD2}"/>
              </a:ext>
            </a:extLst>
          </p:cNvPr>
          <p:cNvSpPr>
            <a:spLocks noChangeArrowheads="1"/>
          </p:cNvSpPr>
          <p:nvPr/>
        </p:nvSpPr>
        <p:spPr bwMode="auto">
          <a:xfrm>
            <a:off x="2208214" y="4508501"/>
            <a:ext cx="287337" cy="288925"/>
          </a:xfrm>
          <a:prstGeom prst="ellipse">
            <a:avLst/>
          </a:prstGeom>
          <a:solidFill>
            <a:schemeClr val="accent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64" name="Oval 16">
            <a:extLst>
              <a:ext uri="{FF2B5EF4-FFF2-40B4-BE49-F238E27FC236}">
                <a16:creationId xmlns:a16="http://schemas.microsoft.com/office/drawing/2014/main" id="{D36CE567-B6F0-416C-A1FB-66041ED4A16E}"/>
              </a:ext>
            </a:extLst>
          </p:cNvPr>
          <p:cNvSpPr>
            <a:spLocks noChangeArrowheads="1"/>
          </p:cNvSpPr>
          <p:nvPr/>
        </p:nvSpPr>
        <p:spPr bwMode="auto">
          <a:xfrm>
            <a:off x="2855914" y="3933826"/>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65" name="Line 17">
            <a:extLst>
              <a:ext uri="{FF2B5EF4-FFF2-40B4-BE49-F238E27FC236}">
                <a16:creationId xmlns:a16="http://schemas.microsoft.com/office/drawing/2014/main" id="{CCBC40B5-B125-41E6-9E92-716FE896642B}"/>
              </a:ext>
            </a:extLst>
          </p:cNvPr>
          <p:cNvSpPr>
            <a:spLocks noChangeShapeType="1"/>
          </p:cNvSpPr>
          <p:nvPr/>
        </p:nvSpPr>
        <p:spPr bwMode="auto">
          <a:xfrm flipV="1">
            <a:off x="2135188" y="3573463"/>
            <a:ext cx="0" cy="12954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66" name="Line 18">
            <a:extLst>
              <a:ext uri="{FF2B5EF4-FFF2-40B4-BE49-F238E27FC236}">
                <a16:creationId xmlns:a16="http://schemas.microsoft.com/office/drawing/2014/main" id="{4DF4D9AE-4074-43D9-A38D-67C832FCF531}"/>
              </a:ext>
            </a:extLst>
          </p:cNvPr>
          <p:cNvSpPr>
            <a:spLocks noChangeShapeType="1"/>
          </p:cNvSpPr>
          <p:nvPr/>
        </p:nvSpPr>
        <p:spPr bwMode="auto">
          <a:xfrm>
            <a:off x="2279651" y="3573463"/>
            <a:ext cx="576263"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67" name="Line 19">
            <a:extLst>
              <a:ext uri="{FF2B5EF4-FFF2-40B4-BE49-F238E27FC236}">
                <a16:creationId xmlns:a16="http://schemas.microsoft.com/office/drawing/2014/main" id="{B42527D6-B65E-490D-BAC6-7D9ABFC60F69}"/>
              </a:ext>
            </a:extLst>
          </p:cNvPr>
          <p:cNvSpPr>
            <a:spLocks noChangeShapeType="1"/>
          </p:cNvSpPr>
          <p:nvPr/>
        </p:nvSpPr>
        <p:spPr bwMode="auto">
          <a:xfrm>
            <a:off x="2782888" y="3789363"/>
            <a:ext cx="0" cy="1008062"/>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68" name="Line 20">
            <a:extLst>
              <a:ext uri="{FF2B5EF4-FFF2-40B4-BE49-F238E27FC236}">
                <a16:creationId xmlns:a16="http://schemas.microsoft.com/office/drawing/2014/main" id="{B2844923-35F3-4447-A5AF-49D4EA9E5DED}"/>
              </a:ext>
            </a:extLst>
          </p:cNvPr>
          <p:cNvSpPr>
            <a:spLocks noChangeShapeType="1"/>
          </p:cNvSpPr>
          <p:nvPr/>
        </p:nvSpPr>
        <p:spPr bwMode="auto">
          <a:xfrm>
            <a:off x="3216275" y="4797425"/>
            <a:ext cx="287338"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69" name="Line 21">
            <a:extLst>
              <a:ext uri="{FF2B5EF4-FFF2-40B4-BE49-F238E27FC236}">
                <a16:creationId xmlns:a16="http://schemas.microsoft.com/office/drawing/2014/main" id="{4D1428B0-A584-4F55-AE5A-9FA6D5FFFB59}"/>
              </a:ext>
            </a:extLst>
          </p:cNvPr>
          <p:cNvSpPr>
            <a:spLocks noChangeShapeType="1"/>
          </p:cNvSpPr>
          <p:nvPr/>
        </p:nvSpPr>
        <p:spPr bwMode="auto">
          <a:xfrm flipV="1">
            <a:off x="3503613" y="3644901"/>
            <a:ext cx="0" cy="1008063"/>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70" name="Line 22">
            <a:extLst>
              <a:ext uri="{FF2B5EF4-FFF2-40B4-BE49-F238E27FC236}">
                <a16:creationId xmlns:a16="http://schemas.microsoft.com/office/drawing/2014/main" id="{4D274934-CB6D-4911-B707-730779628F13}"/>
              </a:ext>
            </a:extLst>
          </p:cNvPr>
          <p:cNvSpPr>
            <a:spLocks noChangeShapeType="1"/>
          </p:cNvSpPr>
          <p:nvPr/>
        </p:nvSpPr>
        <p:spPr bwMode="auto">
          <a:xfrm>
            <a:off x="3648075" y="3644900"/>
            <a:ext cx="287338"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71" name="Line 23">
            <a:extLst>
              <a:ext uri="{FF2B5EF4-FFF2-40B4-BE49-F238E27FC236}">
                <a16:creationId xmlns:a16="http://schemas.microsoft.com/office/drawing/2014/main" id="{1F198958-0C4F-4605-BD76-97530AA8D433}"/>
              </a:ext>
            </a:extLst>
          </p:cNvPr>
          <p:cNvSpPr>
            <a:spLocks noChangeShapeType="1"/>
          </p:cNvSpPr>
          <p:nvPr/>
        </p:nvSpPr>
        <p:spPr bwMode="auto">
          <a:xfrm>
            <a:off x="4008438" y="3789363"/>
            <a:ext cx="0" cy="1008062"/>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72" name="Line 24">
            <a:extLst>
              <a:ext uri="{FF2B5EF4-FFF2-40B4-BE49-F238E27FC236}">
                <a16:creationId xmlns:a16="http://schemas.microsoft.com/office/drawing/2014/main" id="{6BCCA7EC-B1F2-413B-BEC3-3D6C76ABCDF0}"/>
              </a:ext>
            </a:extLst>
          </p:cNvPr>
          <p:cNvSpPr>
            <a:spLocks noChangeShapeType="1"/>
          </p:cNvSpPr>
          <p:nvPr/>
        </p:nvSpPr>
        <p:spPr bwMode="auto">
          <a:xfrm>
            <a:off x="4151313" y="4797425"/>
            <a:ext cx="360362"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73" name="Oval 25">
            <a:extLst>
              <a:ext uri="{FF2B5EF4-FFF2-40B4-BE49-F238E27FC236}">
                <a16:creationId xmlns:a16="http://schemas.microsoft.com/office/drawing/2014/main" id="{677BFF3F-A091-4987-A5EC-F7D44EEF220F}"/>
              </a:ext>
            </a:extLst>
          </p:cNvPr>
          <p:cNvSpPr>
            <a:spLocks noChangeArrowheads="1"/>
          </p:cNvSpPr>
          <p:nvPr/>
        </p:nvSpPr>
        <p:spPr bwMode="auto">
          <a:xfrm>
            <a:off x="7391400" y="3644901"/>
            <a:ext cx="287338" cy="288925"/>
          </a:xfrm>
          <a:prstGeom prst="ellipse">
            <a:avLst/>
          </a:prstGeom>
          <a:solidFill>
            <a:schemeClr val="accent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74" name="Oval 26">
            <a:extLst>
              <a:ext uri="{FF2B5EF4-FFF2-40B4-BE49-F238E27FC236}">
                <a16:creationId xmlns:a16="http://schemas.microsoft.com/office/drawing/2014/main" id="{08AFE65A-4F4D-4178-A908-4CF4DD9CF411}"/>
              </a:ext>
            </a:extLst>
          </p:cNvPr>
          <p:cNvSpPr>
            <a:spLocks noChangeArrowheads="1"/>
          </p:cNvSpPr>
          <p:nvPr/>
        </p:nvSpPr>
        <p:spPr bwMode="auto">
          <a:xfrm>
            <a:off x="7680325" y="3644901"/>
            <a:ext cx="287338"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75" name="Oval 27">
            <a:extLst>
              <a:ext uri="{FF2B5EF4-FFF2-40B4-BE49-F238E27FC236}">
                <a16:creationId xmlns:a16="http://schemas.microsoft.com/office/drawing/2014/main" id="{73F2DCC3-7444-40E1-A8DE-E5EA8518931F}"/>
              </a:ext>
            </a:extLst>
          </p:cNvPr>
          <p:cNvSpPr>
            <a:spLocks noChangeArrowheads="1"/>
          </p:cNvSpPr>
          <p:nvPr/>
        </p:nvSpPr>
        <p:spPr bwMode="auto">
          <a:xfrm>
            <a:off x="7967664" y="3644901"/>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76" name="Oval 28">
            <a:extLst>
              <a:ext uri="{FF2B5EF4-FFF2-40B4-BE49-F238E27FC236}">
                <a16:creationId xmlns:a16="http://schemas.microsoft.com/office/drawing/2014/main" id="{86057F86-39D8-450F-BA0A-E9D486293FD3}"/>
              </a:ext>
            </a:extLst>
          </p:cNvPr>
          <p:cNvSpPr>
            <a:spLocks noChangeArrowheads="1"/>
          </p:cNvSpPr>
          <p:nvPr/>
        </p:nvSpPr>
        <p:spPr bwMode="auto">
          <a:xfrm>
            <a:off x="8256589" y="3644901"/>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77" name="Oval 29">
            <a:extLst>
              <a:ext uri="{FF2B5EF4-FFF2-40B4-BE49-F238E27FC236}">
                <a16:creationId xmlns:a16="http://schemas.microsoft.com/office/drawing/2014/main" id="{494233CC-2CDA-47E7-913D-B2C19128247A}"/>
              </a:ext>
            </a:extLst>
          </p:cNvPr>
          <p:cNvSpPr>
            <a:spLocks noChangeArrowheads="1"/>
          </p:cNvSpPr>
          <p:nvPr/>
        </p:nvSpPr>
        <p:spPr bwMode="auto">
          <a:xfrm>
            <a:off x="8543925" y="3644901"/>
            <a:ext cx="287338"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78" name="Oval 30">
            <a:extLst>
              <a:ext uri="{FF2B5EF4-FFF2-40B4-BE49-F238E27FC236}">
                <a16:creationId xmlns:a16="http://schemas.microsoft.com/office/drawing/2014/main" id="{4923F79F-112F-47A9-AA3C-F06BF1C836E7}"/>
              </a:ext>
            </a:extLst>
          </p:cNvPr>
          <p:cNvSpPr>
            <a:spLocks noChangeArrowheads="1"/>
          </p:cNvSpPr>
          <p:nvPr/>
        </p:nvSpPr>
        <p:spPr bwMode="auto">
          <a:xfrm>
            <a:off x="8543925" y="4076701"/>
            <a:ext cx="287338"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79" name="Oval 31">
            <a:extLst>
              <a:ext uri="{FF2B5EF4-FFF2-40B4-BE49-F238E27FC236}">
                <a16:creationId xmlns:a16="http://schemas.microsoft.com/office/drawing/2014/main" id="{A7AC14E9-9AB1-49A1-B7C7-A3877C7113F2}"/>
              </a:ext>
            </a:extLst>
          </p:cNvPr>
          <p:cNvSpPr>
            <a:spLocks noChangeArrowheads="1"/>
          </p:cNvSpPr>
          <p:nvPr/>
        </p:nvSpPr>
        <p:spPr bwMode="auto">
          <a:xfrm>
            <a:off x="8256589" y="4076701"/>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80" name="Line 32">
            <a:extLst>
              <a:ext uri="{FF2B5EF4-FFF2-40B4-BE49-F238E27FC236}">
                <a16:creationId xmlns:a16="http://schemas.microsoft.com/office/drawing/2014/main" id="{54AA3BC5-5765-42D6-B0FE-6EE8F532B4D1}"/>
              </a:ext>
            </a:extLst>
          </p:cNvPr>
          <p:cNvSpPr>
            <a:spLocks noChangeShapeType="1"/>
          </p:cNvSpPr>
          <p:nvPr/>
        </p:nvSpPr>
        <p:spPr bwMode="auto">
          <a:xfrm>
            <a:off x="7175501" y="3500438"/>
            <a:ext cx="1800225"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1" name="Line 33">
            <a:extLst>
              <a:ext uri="{FF2B5EF4-FFF2-40B4-BE49-F238E27FC236}">
                <a16:creationId xmlns:a16="http://schemas.microsoft.com/office/drawing/2014/main" id="{909546A6-5F20-4966-BC55-36621C540548}"/>
              </a:ext>
            </a:extLst>
          </p:cNvPr>
          <p:cNvSpPr>
            <a:spLocks noChangeShapeType="1"/>
          </p:cNvSpPr>
          <p:nvPr/>
        </p:nvSpPr>
        <p:spPr bwMode="auto">
          <a:xfrm>
            <a:off x="8975725" y="3644901"/>
            <a:ext cx="0" cy="360363"/>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2" name="Line 34">
            <a:extLst>
              <a:ext uri="{FF2B5EF4-FFF2-40B4-BE49-F238E27FC236}">
                <a16:creationId xmlns:a16="http://schemas.microsoft.com/office/drawing/2014/main" id="{20D531C4-C1BD-4538-A833-BBA9DB938350}"/>
              </a:ext>
            </a:extLst>
          </p:cNvPr>
          <p:cNvSpPr>
            <a:spLocks noChangeShapeType="1"/>
          </p:cNvSpPr>
          <p:nvPr/>
        </p:nvSpPr>
        <p:spPr bwMode="auto">
          <a:xfrm flipH="1">
            <a:off x="7248526" y="4005263"/>
            <a:ext cx="1584325"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3" name="Line 35">
            <a:extLst>
              <a:ext uri="{FF2B5EF4-FFF2-40B4-BE49-F238E27FC236}">
                <a16:creationId xmlns:a16="http://schemas.microsoft.com/office/drawing/2014/main" id="{B735C916-FB1B-41DA-9E55-714A3DE04B31}"/>
              </a:ext>
            </a:extLst>
          </p:cNvPr>
          <p:cNvSpPr>
            <a:spLocks noChangeShapeType="1"/>
          </p:cNvSpPr>
          <p:nvPr/>
        </p:nvSpPr>
        <p:spPr bwMode="auto">
          <a:xfrm>
            <a:off x="7248525" y="4149725"/>
            <a:ext cx="0" cy="287338"/>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4" name="Line 36">
            <a:extLst>
              <a:ext uri="{FF2B5EF4-FFF2-40B4-BE49-F238E27FC236}">
                <a16:creationId xmlns:a16="http://schemas.microsoft.com/office/drawing/2014/main" id="{1728B750-BB63-4D29-B478-787FB68B0118}"/>
              </a:ext>
            </a:extLst>
          </p:cNvPr>
          <p:cNvSpPr>
            <a:spLocks noChangeShapeType="1"/>
          </p:cNvSpPr>
          <p:nvPr/>
        </p:nvSpPr>
        <p:spPr bwMode="auto">
          <a:xfrm>
            <a:off x="7391400" y="4437063"/>
            <a:ext cx="1512888"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5" name="Line 37">
            <a:extLst>
              <a:ext uri="{FF2B5EF4-FFF2-40B4-BE49-F238E27FC236}">
                <a16:creationId xmlns:a16="http://schemas.microsoft.com/office/drawing/2014/main" id="{C3709E48-1445-4BCD-88EF-AD4757C02A21}"/>
              </a:ext>
            </a:extLst>
          </p:cNvPr>
          <p:cNvSpPr>
            <a:spLocks noChangeShapeType="1"/>
          </p:cNvSpPr>
          <p:nvPr/>
        </p:nvSpPr>
        <p:spPr bwMode="auto">
          <a:xfrm>
            <a:off x="8975725" y="4508500"/>
            <a:ext cx="0" cy="2159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6" name="Line 38">
            <a:extLst>
              <a:ext uri="{FF2B5EF4-FFF2-40B4-BE49-F238E27FC236}">
                <a16:creationId xmlns:a16="http://schemas.microsoft.com/office/drawing/2014/main" id="{CC9A9761-69E7-48EA-B549-B57F500B724D}"/>
              </a:ext>
            </a:extLst>
          </p:cNvPr>
          <p:cNvSpPr>
            <a:spLocks noChangeShapeType="1"/>
          </p:cNvSpPr>
          <p:nvPr/>
        </p:nvSpPr>
        <p:spPr bwMode="auto">
          <a:xfrm flipH="1">
            <a:off x="8040688" y="4724400"/>
            <a:ext cx="792162"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7" name="Oval 39">
            <a:extLst>
              <a:ext uri="{FF2B5EF4-FFF2-40B4-BE49-F238E27FC236}">
                <a16:creationId xmlns:a16="http://schemas.microsoft.com/office/drawing/2014/main" id="{BE54BBE1-A8BB-4C26-9E6C-7939D442A1FF}"/>
              </a:ext>
            </a:extLst>
          </p:cNvPr>
          <p:cNvSpPr>
            <a:spLocks noChangeArrowheads="1"/>
          </p:cNvSpPr>
          <p:nvPr/>
        </p:nvSpPr>
        <p:spPr bwMode="auto">
          <a:xfrm>
            <a:off x="2855914" y="4221164"/>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7055989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A825D4A8-DF2C-42E1-8E31-803E60004FF0}"/>
              </a:ext>
            </a:extLst>
          </p:cNvPr>
          <p:cNvSpPr>
            <a:spLocks noGrp="1" noChangeArrowheads="1"/>
          </p:cNvSpPr>
          <p:nvPr>
            <p:ph type="title"/>
          </p:nvPr>
        </p:nvSpPr>
        <p:spPr/>
        <p:txBody>
          <a:bodyPr/>
          <a:lstStyle/>
          <a:p>
            <a:r>
              <a:rPr lang="cs-CZ" altLang="cs-CZ" sz="3200"/>
              <a:t>How to count leukocytes in blood smear?</a:t>
            </a:r>
            <a:r>
              <a:rPr lang="cs-CZ" altLang="cs-CZ"/>
              <a:t>  </a:t>
            </a:r>
          </a:p>
        </p:txBody>
      </p:sp>
      <p:sp>
        <p:nvSpPr>
          <p:cNvPr id="159747" name="Rectangle 3">
            <a:extLst>
              <a:ext uri="{FF2B5EF4-FFF2-40B4-BE49-F238E27FC236}">
                <a16:creationId xmlns:a16="http://schemas.microsoft.com/office/drawing/2014/main" id="{6E8B417D-B5F1-479B-8569-47CCEB993D3C}"/>
              </a:ext>
            </a:extLst>
          </p:cNvPr>
          <p:cNvSpPr>
            <a:spLocks noGrp="1" noChangeArrowheads="1"/>
          </p:cNvSpPr>
          <p:nvPr>
            <p:ph type="body" idx="1"/>
          </p:nvPr>
        </p:nvSpPr>
        <p:spPr>
          <a:xfrm>
            <a:off x="1981200" y="1600200"/>
            <a:ext cx="8686800" cy="5257800"/>
          </a:xfrm>
        </p:spPr>
        <p:txBody>
          <a:bodyPr/>
          <a:lstStyle/>
          <a:p>
            <a:pPr>
              <a:lnSpc>
                <a:spcPct val="90000"/>
              </a:lnSpc>
            </a:pPr>
            <a:r>
              <a:rPr lang="cs-CZ" altLang="cs-CZ"/>
              <a:t>differential white cell count (DWCC) is an important hematologic sreening which helps to diagnose </a:t>
            </a:r>
          </a:p>
          <a:p>
            <a:pPr>
              <a:lnSpc>
                <a:spcPct val="90000"/>
              </a:lnSpc>
            </a:pPr>
            <a:r>
              <a:rPr lang="cs-CZ" altLang="cs-CZ"/>
              <a:t>leukocytes percentage is the result of this investigation</a:t>
            </a:r>
          </a:p>
          <a:p>
            <a:pPr>
              <a:lnSpc>
                <a:spcPct val="90000"/>
              </a:lnSpc>
            </a:pPr>
            <a:r>
              <a:rPr lang="cs-CZ" altLang="cs-CZ"/>
              <a:t>100 white cells must be count and registered in the table prepared for all types of leukocytes (Neu-bands, Neu-segments, Eos, Baso, Ly, Mono)</a:t>
            </a:r>
          </a:p>
          <a:p>
            <a:pPr>
              <a:lnSpc>
                <a:spcPct val="90000"/>
              </a:lnSpc>
            </a:pPr>
            <a:r>
              <a:rPr lang="cs-CZ" altLang="cs-CZ"/>
              <a:t>arithmetic sum of each type of leukocytes represents their percentage (%)</a:t>
            </a:r>
          </a:p>
        </p:txBody>
      </p:sp>
    </p:spTree>
    <p:extLst>
      <p:ext uri="{BB962C8B-B14F-4D97-AF65-F5344CB8AC3E}">
        <p14:creationId xmlns:p14="http://schemas.microsoft.com/office/powerpoint/2010/main" val="3603165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4">
            <a:extLst>
              <a:ext uri="{FF2B5EF4-FFF2-40B4-BE49-F238E27FC236}">
                <a16:creationId xmlns:a16="http://schemas.microsoft.com/office/drawing/2014/main" id="{CB7E17B6-81C5-46FE-BBA7-63BEAAB56B64}"/>
              </a:ext>
            </a:extLst>
          </p:cNvPr>
          <p:cNvSpPr>
            <a:spLocks noGrp="1" noChangeArrowheads="1"/>
          </p:cNvSpPr>
          <p:nvPr>
            <p:ph type="title"/>
          </p:nvPr>
        </p:nvSpPr>
        <p:spPr/>
        <p:txBody>
          <a:bodyPr/>
          <a:lstStyle/>
          <a:p>
            <a:r>
              <a:rPr lang="cs-CZ" altLang="cs-CZ"/>
              <a:t>Table </a:t>
            </a:r>
          </a:p>
        </p:txBody>
      </p:sp>
      <p:graphicFrame>
        <p:nvGraphicFramePr>
          <p:cNvPr id="186480" name="Group 112">
            <a:extLst>
              <a:ext uri="{FF2B5EF4-FFF2-40B4-BE49-F238E27FC236}">
                <a16:creationId xmlns:a16="http://schemas.microsoft.com/office/drawing/2014/main" id="{12869CF2-2547-4F60-A116-2BC746F12FC5}"/>
              </a:ext>
            </a:extLst>
          </p:cNvPr>
          <p:cNvGraphicFramePr>
            <a:graphicFrameLocks noGrp="1"/>
          </p:cNvGraphicFramePr>
          <p:nvPr>
            <p:ph sz="half" idx="1"/>
          </p:nvPr>
        </p:nvGraphicFramePr>
        <p:xfrm>
          <a:off x="1524001" y="1600200"/>
          <a:ext cx="3851275" cy="4573905"/>
        </p:xfrm>
        <a:graphic>
          <a:graphicData uri="http://schemas.openxmlformats.org/drawingml/2006/table">
            <a:tbl>
              <a:tblPr/>
              <a:tblGrid>
                <a:gridCol w="1284288">
                  <a:extLst>
                    <a:ext uri="{9D8B030D-6E8A-4147-A177-3AD203B41FA5}">
                      <a16:colId xmlns:a16="http://schemas.microsoft.com/office/drawing/2014/main" val="1335694420"/>
                    </a:ext>
                  </a:extLst>
                </a:gridCol>
                <a:gridCol w="1282700">
                  <a:extLst>
                    <a:ext uri="{9D8B030D-6E8A-4147-A177-3AD203B41FA5}">
                      <a16:colId xmlns:a16="http://schemas.microsoft.com/office/drawing/2014/main" val="1570011703"/>
                    </a:ext>
                  </a:extLst>
                </a:gridCol>
                <a:gridCol w="1284287">
                  <a:extLst>
                    <a:ext uri="{9D8B030D-6E8A-4147-A177-3AD203B41FA5}">
                      <a16:colId xmlns:a16="http://schemas.microsoft.com/office/drawing/2014/main" val="729258946"/>
                    </a:ext>
                  </a:extLst>
                </a:gridCol>
              </a:tblGrid>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17827919"/>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Neu bands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48679866"/>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Neu segments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85515361"/>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Eos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0627423"/>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Baso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15661167"/>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19737005"/>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Mono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54807438"/>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1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2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10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2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10 cells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0444014"/>
                  </a:ext>
                </a:extLst>
              </a:tr>
            </a:tbl>
          </a:graphicData>
        </a:graphic>
      </p:graphicFrame>
      <p:graphicFrame>
        <p:nvGraphicFramePr>
          <p:cNvPr id="186478" name="Group 110">
            <a:extLst>
              <a:ext uri="{FF2B5EF4-FFF2-40B4-BE49-F238E27FC236}">
                <a16:creationId xmlns:a16="http://schemas.microsoft.com/office/drawing/2014/main" id="{D42CC57E-6DAE-4D49-B17F-49B069409470}"/>
              </a:ext>
            </a:extLst>
          </p:cNvPr>
          <p:cNvGraphicFramePr>
            <a:graphicFrameLocks noGrp="1"/>
          </p:cNvGraphicFramePr>
          <p:nvPr>
            <p:ph sz="half" idx="2"/>
          </p:nvPr>
        </p:nvGraphicFramePr>
        <p:xfrm>
          <a:off x="6172200" y="1628775"/>
          <a:ext cx="4495800" cy="4495800"/>
        </p:xfrm>
        <a:graphic>
          <a:graphicData uri="http://schemas.openxmlformats.org/drawingml/2006/table">
            <a:tbl>
              <a:tblPr/>
              <a:tblGrid>
                <a:gridCol w="1123950">
                  <a:extLst>
                    <a:ext uri="{9D8B030D-6E8A-4147-A177-3AD203B41FA5}">
                      <a16:colId xmlns:a16="http://schemas.microsoft.com/office/drawing/2014/main" val="901659726"/>
                    </a:ext>
                  </a:extLst>
                </a:gridCol>
                <a:gridCol w="1123950">
                  <a:extLst>
                    <a:ext uri="{9D8B030D-6E8A-4147-A177-3AD203B41FA5}">
                      <a16:colId xmlns:a16="http://schemas.microsoft.com/office/drawing/2014/main" val="4158533065"/>
                    </a:ext>
                  </a:extLst>
                </a:gridCol>
                <a:gridCol w="1123950">
                  <a:extLst>
                    <a:ext uri="{9D8B030D-6E8A-4147-A177-3AD203B41FA5}">
                      <a16:colId xmlns:a16="http://schemas.microsoft.com/office/drawing/2014/main" val="2511459615"/>
                    </a:ext>
                  </a:extLst>
                </a:gridCol>
                <a:gridCol w="1123950">
                  <a:extLst>
                    <a:ext uri="{9D8B030D-6E8A-4147-A177-3AD203B41FA5}">
                      <a16:colId xmlns:a16="http://schemas.microsoft.com/office/drawing/2014/main" val="34845304"/>
                    </a:ext>
                  </a:extLst>
                </a:gridCol>
              </a:tblGrid>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results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norm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43035901"/>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   4 %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69801935"/>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 67 %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8575766"/>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   3 %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05824978"/>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   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51340885"/>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 20 %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1078030"/>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   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58182294"/>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2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10 cells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2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10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100%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100 %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12677681"/>
                  </a:ext>
                </a:extLst>
              </a:tr>
            </a:tbl>
          </a:graphicData>
        </a:graphic>
      </p:graphicFrame>
      <p:sp>
        <p:nvSpPr>
          <p:cNvPr id="186461" name="Line 93">
            <a:extLst>
              <a:ext uri="{FF2B5EF4-FFF2-40B4-BE49-F238E27FC236}">
                <a16:creationId xmlns:a16="http://schemas.microsoft.com/office/drawing/2014/main" id="{8B9ED20F-2BFB-419F-A8C9-D072B4427305}"/>
              </a:ext>
            </a:extLst>
          </p:cNvPr>
          <p:cNvSpPr>
            <a:spLocks noChangeShapeType="1"/>
          </p:cNvSpPr>
          <p:nvPr/>
        </p:nvSpPr>
        <p:spPr bwMode="auto">
          <a:xfrm>
            <a:off x="5519738" y="1916113"/>
            <a:ext cx="360362" cy="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6474" name="Line 106">
            <a:extLst>
              <a:ext uri="{FF2B5EF4-FFF2-40B4-BE49-F238E27FC236}">
                <a16:creationId xmlns:a16="http://schemas.microsoft.com/office/drawing/2014/main" id="{DA14CB92-AF9A-4513-9EBF-80E66FD1BB2B}"/>
              </a:ext>
            </a:extLst>
          </p:cNvPr>
          <p:cNvSpPr>
            <a:spLocks noChangeShapeType="1"/>
          </p:cNvSpPr>
          <p:nvPr/>
        </p:nvSpPr>
        <p:spPr bwMode="auto">
          <a:xfrm>
            <a:off x="2855913" y="2997200"/>
            <a:ext cx="6477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6475" name="Line 107">
            <a:extLst>
              <a:ext uri="{FF2B5EF4-FFF2-40B4-BE49-F238E27FC236}">
                <a16:creationId xmlns:a16="http://schemas.microsoft.com/office/drawing/2014/main" id="{2758D70A-BEE6-40A0-A0CA-FFCCC5880AE8}"/>
              </a:ext>
            </a:extLst>
          </p:cNvPr>
          <p:cNvSpPr>
            <a:spLocks noChangeShapeType="1"/>
          </p:cNvSpPr>
          <p:nvPr/>
        </p:nvSpPr>
        <p:spPr bwMode="auto">
          <a:xfrm>
            <a:off x="6240463" y="2997200"/>
            <a:ext cx="6477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6476" name="Line 108">
            <a:extLst>
              <a:ext uri="{FF2B5EF4-FFF2-40B4-BE49-F238E27FC236}">
                <a16:creationId xmlns:a16="http://schemas.microsoft.com/office/drawing/2014/main" id="{6D54F69F-45E5-4CA6-84E9-248B9D4442CE}"/>
              </a:ext>
            </a:extLst>
          </p:cNvPr>
          <p:cNvSpPr>
            <a:spLocks noChangeShapeType="1"/>
          </p:cNvSpPr>
          <p:nvPr/>
        </p:nvSpPr>
        <p:spPr bwMode="auto">
          <a:xfrm>
            <a:off x="7319963" y="4652963"/>
            <a:ext cx="6477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34784719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9C80F57A-510D-4AE7-A829-4884D337CCBC}"/>
              </a:ext>
            </a:extLst>
          </p:cNvPr>
          <p:cNvSpPr>
            <a:spLocks noGrp="1" noChangeArrowheads="1"/>
          </p:cNvSpPr>
          <p:nvPr>
            <p:ph type="title"/>
          </p:nvPr>
        </p:nvSpPr>
        <p:spPr/>
        <p:txBody>
          <a:bodyPr/>
          <a:lstStyle/>
          <a:p>
            <a:pPr algn="l"/>
            <a:r>
              <a:rPr lang="cs-CZ" altLang="cs-CZ" sz="4000"/>
              <a:t>Differential white cell count (DWCC)</a:t>
            </a:r>
          </a:p>
        </p:txBody>
      </p:sp>
      <p:sp>
        <p:nvSpPr>
          <p:cNvPr id="157699" name="Rectangle 3">
            <a:extLst>
              <a:ext uri="{FF2B5EF4-FFF2-40B4-BE49-F238E27FC236}">
                <a16:creationId xmlns:a16="http://schemas.microsoft.com/office/drawing/2014/main" id="{6DB79005-890B-4959-BEDF-79E5B4F0F70F}"/>
              </a:ext>
            </a:extLst>
          </p:cNvPr>
          <p:cNvSpPr>
            <a:spLocks noGrp="1" noChangeArrowheads="1"/>
          </p:cNvSpPr>
          <p:nvPr>
            <p:ph type="body" sz="half" idx="1"/>
          </p:nvPr>
        </p:nvSpPr>
        <p:spPr>
          <a:xfrm>
            <a:off x="1981200" y="1600201"/>
            <a:ext cx="8229600" cy="676275"/>
          </a:xfrm>
        </p:spPr>
        <p:txBody>
          <a:bodyPr/>
          <a:lstStyle/>
          <a:p>
            <a:r>
              <a:rPr lang="cs-CZ" altLang="cs-CZ">
                <a:solidFill>
                  <a:schemeClr val="hlink"/>
                </a:solidFill>
              </a:rPr>
              <a:t>Total number of leukocytes:</a:t>
            </a:r>
            <a:r>
              <a:rPr lang="cs-CZ" altLang="cs-CZ"/>
              <a:t> normal values</a:t>
            </a:r>
          </a:p>
          <a:p>
            <a:pPr>
              <a:buFont typeface="Wingdings" panose="05000000000000000000" pitchFamily="2" charset="2"/>
              <a:buNone/>
            </a:pPr>
            <a:endParaRPr lang="cs-CZ" altLang="cs-CZ"/>
          </a:p>
        </p:txBody>
      </p:sp>
      <p:graphicFrame>
        <p:nvGraphicFramePr>
          <p:cNvPr id="157700" name="Group 4">
            <a:extLst>
              <a:ext uri="{FF2B5EF4-FFF2-40B4-BE49-F238E27FC236}">
                <a16:creationId xmlns:a16="http://schemas.microsoft.com/office/drawing/2014/main" id="{1B3EA113-616A-4DB0-9B87-D4294DB573A5}"/>
              </a:ext>
            </a:extLst>
          </p:cNvPr>
          <p:cNvGraphicFramePr>
            <a:graphicFrameLocks noGrp="1"/>
          </p:cNvGraphicFramePr>
          <p:nvPr>
            <p:ph sz="half" idx="2"/>
          </p:nvPr>
        </p:nvGraphicFramePr>
        <p:xfrm>
          <a:off x="1981200" y="2492376"/>
          <a:ext cx="8229600" cy="3960814"/>
        </p:xfrm>
        <a:graphic>
          <a:graphicData uri="http://schemas.openxmlformats.org/drawingml/2006/table">
            <a:tbl>
              <a:tblPr/>
              <a:tblGrid>
                <a:gridCol w="4114800">
                  <a:extLst>
                    <a:ext uri="{9D8B030D-6E8A-4147-A177-3AD203B41FA5}">
                      <a16:colId xmlns:a16="http://schemas.microsoft.com/office/drawing/2014/main" val="3892190425"/>
                    </a:ext>
                  </a:extLst>
                </a:gridCol>
                <a:gridCol w="4114800">
                  <a:extLst>
                    <a:ext uri="{9D8B030D-6E8A-4147-A177-3AD203B41FA5}">
                      <a16:colId xmlns:a16="http://schemas.microsoft.com/office/drawing/2014/main" val="848439096"/>
                    </a:ext>
                  </a:extLst>
                </a:gridCol>
              </a:tblGrid>
              <a:tr h="5651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Neutrophils - bands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             4 %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31610773"/>
                  </a:ext>
                </a:extLst>
              </a:tr>
              <a:tr h="5667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 segments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           67 %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86235294"/>
                  </a:ext>
                </a:extLst>
              </a:tr>
              <a:tr h="5651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Eosinophils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             3 %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82056591"/>
                  </a:ext>
                </a:extLst>
              </a:tr>
              <a:tr h="5667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Basophils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             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47732436"/>
                  </a:ext>
                </a:extLst>
              </a:tr>
              <a:tr h="5651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Lymphocytes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           20 %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57705"/>
                  </a:ext>
                </a:extLst>
              </a:tr>
              <a:tr h="5667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Monocytes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             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49508298"/>
                  </a:ext>
                </a:extLst>
              </a:tr>
              <a:tr h="5651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 = 100 %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38593112"/>
                  </a:ext>
                </a:extLst>
              </a:tr>
            </a:tbl>
          </a:graphicData>
        </a:graphic>
      </p:graphicFrame>
      <p:pic>
        <p:nvPicPr>
          <p:cNvPr id="157726" name="Picture 30" descr="remember">
            <a:hlinkClick r:id="rId2"/>
            <a:extLst>
              <a:ext uri="{FF2B5EF4-FFF2-40B4-BE49-F238E27FC236}">
                <a16:creationId xmlns:a16="http://schemas.microsoft.com/office/drawing/2014/main" id="{ACFDB21B-4010-4849-802B-404F13611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050" y="1"/>
            <a:ext cx="22669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7500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7C6B4A0F-6CAB-43D3-A693-686A30DB52CA}"/>
              </a:ext>
            </a:extLst>
          </p:cNvPr>
          <p:cNvSpPr>
            <a:spLocks noGrp="1" noChangeArrowheads="1"/>
          </p:cNvSpPr>
          <p:nvPr>
            <p:ph type="title"/>
          </p:nvPr>
        </p:nvSpPr>
        <p:spPr/>
        <p:txBody>
          <a:bodyPr/>
          <a:lstStyle/>
          <a:p>
            <a:r>
              <a:rPr lang="cs-CZ" altLang="cs-CZ"/>
              <a:t>Anomalies of DWCC</a:t>
            </a:r>
          </a:p>
        </p:txBody>
      </p:sp>
      <p:sp>
        <p:nvSpPr>
          <p:cNvPr id="158723" name="Rectangle 3">
            <a:extLst>
              <a:ext uri="{FF2B5EF4-FFF2-40B4-BE49-F238E27FC236}">
                <a16:creationId xmlns:a16="http://schemas.microsoft.com/office/drawing/2014/main" id="{EAAC9517-BE0A-4793-A7E9-ADD0F02A7893}"/>
              </a:ext>
            </a:extLst>
          </p:cNvPr>
          <p:cNvSpPr>
            <a:spLocks noGrp="1" noChangeArrowheads="1"/>
          </p:cNvSpPr>
          <p:nvPr>
            <p:ph type="body" sz="half" idx="2"/>
          </p:nvPr>
        </p:nvSpPr>
        <p:spPr>
          <a:xfrm>
            <a:off x="1524000" y="5373688"/>
            <a:ext cx="9144000" cy="1484312"/>
          </a:xfrm>
        </p:spPr>
        <p:txBody>
          <a:bodyPr/>
          <a:lstStyle/>
          <a:p>
            <a:pPr>
              <a:lnSpc>
                <a:spcPct val="80000"/>
              </a:lnSpc>
              <a:buFontTx/>
              <a:buNone/>
            </a:pPr>
            <a:r>
              <a:rPr lang="cs-CZ" altLang="cs-CZ" sz="2000">
                <a:solidFill>
                  <a:schemeClr val="folHlink"/>
                </a:solidFill>
              </a:rPr>
              <a:t>     * sum total of bands and segments has to be compared with norm; </a:t>
            </a:r>
          </a:p>
          <a:p>
            <a:pPr>
              <a:lnSpc>
                <a:spcPct val="80000"/>
              </a:lnSpc>
              <a:buFontTx/>
              <a:buNone/>
            </a:pPr>
            <a:r>
              <a:rPr lang="cs-CZ" altLang="cs-CZ" sz="2000">
                <a:solidFill>
                  <a:schemeClr val="folHlink"/>
                </a:solidFill>
              </a:rPr>
              <a:t>        normal value is 71 % (4 % bans + 67 % segments)</a:t>
            </a:r>
            <a:r>
              <a:rPr lang="cs-CZ" altLang="cs-CZ" sz="2600">
                <a:solidFill>
                  <a:schemeClr val="folHlink"/>
                </a:solidFill>
              </a:rPr>
              <a:t> </a:t>
            </a:r>
          </a:p>
        </p:txBody>
      </p:sp>
      <p:graphicFrame>
        <p:nvGraphicFramePr>
          <p:cNvPr id="158724" name="Group 4">
            <a:extLst>
              <a:ext uri="{FF2B5EF4-FFF2-40B4-BE49-F238E27FC236}">
                <a16:creationId xmlns:a16="http://schemas.microsoft.com/office/drawing/2014/main" id="{315A65E3-7C77-475F-88F1-4FA8BED3CC81}"/>
              </a:ext>
            </a:extLst>
          </p:cNvPr>
          <p:cNvGraphicFramePr>
            <a:graphicFrameLocks noGrp="1"/>
          </p:cNvGraphicFramePr>
          <p:nvPr>
            <p:ph sz="half" idx="1"/>
          </p:nvPr>
        </p:nvGraphicFramePr>
        <p:xfrm>
          <a:off x="1981200" y="1268414"/>
          <a:ext cx="8229600" cy="3903345"/>
        </p:xfrm>
        <a:graphic>
          <a:graphicData uri="http://schemas.openxmlformats.org/drawingml/2006/table">
            <a:tbl>
              <a:tblPr/>
              <a:tblGrid>
                <a:gridCol w="2743200">
                  <a:extLst>
                    <a:ext uri="{9D8B030D-6E8A-4147-A177-3AD203B41FA5}">
                      <a16:colId xmlns:a16="http://schemas.microsoft.com/office/drawing/2014/main" val="1278398219"/>
                    </a:ext>
                  </a:extLst>
                </a:gridCol>
                <a:gridCol w="2743200">
                  <a:extLst>
                    <a:ext uri="{9D8B030D-6E8A-4147-A177-3AD203B41FA5}">
                      <a16:colId xmlns:a16="http://schemas.microsoft.com/office/drawing/2014/main" val="688176924"/>
                    </a:ext>
                  </a:extLst>
                </a:gridCol>
                <a:gridCol w="2743200">
                  <a:extLst>
                    <a:ext uri="{9D8B030D-6E8A-4147-A177-3AD203B41FA5}">
                      <a16:colId xmlns:a16="http://schemas.microsoft.com/office/drawing/2014/main" val="369487995"/>
                    </a:ext>
                  </a:extLst>
                </a:gridCol>
              </a:tblGrid>
              <a:tr h="6000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1"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sym typeface="Wingdings" panose="05000000000000000000" pitchFamily="2" charset="2"/>
                        </a:rPr>
                        <a:t> </a:t>
                      </a: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sym typeface="Wingdings" panose="05000000000000000000" pitchFamily="2" charset="2"/>
                        </a:rPr>
                        <a:t>Increased number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sym typeface="Wingdings" panose="05000000000000000000" pitchFamily="2" charset="2"/>
                        </a:rPr>
                        <a:t> </a:t>
                      </a: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sym typeface="Wingdings" panose="05000000000000000000" pitchFamily="2" charset="2"/>
                        </a:rPr>
                        <a:t>Decreased number</a:t>
                      </a: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sym typeface="Wingdings" panose="05000000000000000000" pitchFamily="2" charset="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55604616"/>
                  </a:ext>
                </a:extLst>
              </a:tr>
              <a:tr h="6000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Neutrophils</a:t>
                      </a:r>
                      <a:r>
                        <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neutrophil granulo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cytosis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neutrophil granulo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cytopenia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1472722"/>
                  </a:ext>
                </a:extLst>
              </a:tr>
              <a:tr h="6000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Eosinophils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eosinophil granulo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cytosis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eosinophil granulo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cytopenia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4724038"/>
                  </a:ext>
                </a:extLst>
              </a:tr>
              <a:tr h="6000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Basophils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basoophil granulo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cytosis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basoophil granulo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cytopenia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01807676"/>
                  </a:ext>
                </a:extLst>
              </a:tr>
              <a:tr h="6000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Lymphocytes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lympho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cytosis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lympho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cytopenia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51608949"/>
                  </a:ext>
                </a:extLst>
              </a:tr>
              <a:tr h="6000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Monocytes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mono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cytosis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mono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cytopenia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192250"/>
                  </a:ext>
                </a:extLst>
              </a:tr>
            </a:tbl>
          </a:graphicData>
        </a:graphic>
      </p:graphicFrame>
    </p:spTree>
    <p:extLst>
      <p:ext uri="{BB962C8B-B14F-4D97-AF65-F5344CB8AC3E}">
        <p14:creationId xmlns:p14="http://schemas.microsoft.com/office/powerpoint/2010/main" val="16844657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1D12326D-28A1-4BA3-8B37-E1814E88BB41}"/>
              </a:ext>
            </a:extLst>
          </p:cNvPr>
          <p:cNvSpPr>
            <a:spLocks noGrp="1" noChangeArrowheads="1"/>
          </p:cNvSpPr>
          <p:nvPr>
            <p:ph type="title"/>
          </p:nvPr>
        </p:nvSpPr>
        <p:spPr/>
        <p:txBody>
          <a:bodyPr/>
          <a:lstStyle/>
          <a:p>
            <a:r>
              <a:rPr lang="cs-CZ" altLang="cs-CZ" sz="3600"/>
              <a:t>Normal ratio                                                          of neutrophil bands and segments</a:t>
            </a:r>
            <a:r>
              <a:rPr lang="cs-CZ" altLang="cs-CZ" sz="4000"/>
              <a:t> </a:t>
            </a:r>
          </a:p>
        </p:txBody>
      </p:sp>
      <p:sp>
        <p:nvSpPr>
          <p:cNvPr id="192515" name="Rectangle 3">
            <a:extLst>
              <a:ext uri="{FF2B5EF4-FFF2-40B4-BE49-F238E27FC236}">
                <a16:creationId xmlns:a16="http://schemas.microsoft.com/office/drawing/2014/main" id="{DD319F39-06B0-4675-926E-067FF4A38B49}"/>
              </a:ext>
            </a:extLst>
          </p:cNvPr>
          <p:cNvSpPr>
            <a:spLocks noGrp="1" noChangeArrowheads="1"/>
          </p:cNvSpPr>
          <p:nvPr>
            <p:ph type="body" sz="half" idx="1"/>
          </p:nvPr>
        </p:nvSpPr>
        <p:spPr/>
        <p:txBody>
          <a:bodyPr/>
          <a:lstStyle/>
          <a:p>
            <a:r>
              <a:rPr lang="cs-CZ" altLang="cs-CZ" sz="2400"/>
              <a:t>(B : S) is 4 % : 68 %     = 1 : 17</a:t>
            </a:r>
          </a:p>
          <a:p>
            <a:r>
              <a:rPr lang="cs-CZ" altLang="cs-CZ" sz="2400" b="1">
                <a:solidFill>
                  <a:schemeClr val="folHlink"/>
                </a:solidFill>
              </a:rPr>
              <a:t>Turn to the left</a:t>
            </a:r>
            <a:r>
              <a:rPr lang="cs-CZ" altLang="cs-CZ" sz="2400" b="1"/>
              <a:t> – </a:t>
            </a:r>
            <a:r>
              <a:rPr lang="cs-CZ" altLang="cs-CZ" sz="2400"/>
              <a:t>bands are increased                                        </a:t>
            </a:r>
            <a:endParaRPr lang="cs-CZ" altLang="cs-CZ" sz="2400" b="1"/>
          </a:p>
          <a:p>
            <a:r>
              <a:rPr lang="cs-CZ" altLang="cs-CZ" sz="2400" b="1">
                <a:solidFill>
                  <a:schemeClr val="folHlink"/>
                </a:solidFill>
              </a:rPr>
              <a:t>Turn to the right</a:t>
            </a:r>
            <a:r>
              <a:rPr lang="cs-CZ" altLang="cs-CZ" sz="2400" b="1"/>
              <a:t> – </a:t>
            </a:r>
            <a:r>
              <a:rPr lang="cs-CZ" altLang="cs-CZ" sz="2400"/>
              <a:t>segments are   increased in peripheral blood</a:t>
            </a:r>
            <a:r>
              <a:rPr lang="cs-CZ" altLang="cs-CZ"/>
              <a:t> </a:t>
            </a:r>
            <a:endParaRPr lang="cs-CZ" altLang="cs-CZ" sz="2000"/>
          </a:p>
          <a:p>
            <a:endParaRPr lang="cs-CZ" altLang="cs-CZ" sz="2000"/>
          </a:p>
          <a:p>
            <a:endParaRPr lang="cs-CZ" altLang="cs-CZ" sz="2000"/>
          </a:p>
          <a:p>
            <a:endParaRPr lang="cs-CZ" altLang="cs-CZ" sz="2000"/>
          </a:p>
          <a:p>
            <a:pPr>
              <a:spcBef>
                <a:spcPct val="0"/>
              </a:spcBef>
              <a:buFont typeface="Wingdings" panose="05000000000000000000" pitchFamily="2" charset="2"/>
              <a:buNone/>
            </a:pPr>
            <a:r>
              <a:rPr lang="cs-CZ" altLang="cs-CZ" sz="2000"/>
              <a:t>   turn                 turn</a:t>
            </a:r>
          </a:p>
          <a:p>
            <a:pPr>
              <a:spcBef>
                <a:spcPct val="0"/>
              </a:spcBef>
              <a:buFont typeface="Wingdings" panose="05000000000000000000" pitchFamily="2" charset="2"/>
              <a:buNone/>
            </a:pPr>
            <a:r>
              <a:rPr lang="cs-CZ" altLang="cs-CZ" sz="2000"/>
              <a:t>to the left        to the right</a:t>
            </a:r>
          </a:p>
        </p:txBody>
      </p:sp>
      <p:sp>
        <p:nvSpPr>
          <p:cNvPr id="192516" name="Rectangle 4">
            <a:extLst>
              <a:ext uri="{FF2B5EF4-FFF2-40B4-BE49-F238E27FC236}">
                <a16:creationId xmlns:a16="http://schemas.microsoft.com/office/drawing/2014/main" id="{3042DCCD-9F85-4DBE-9BF8-49452C1D0125}"/>
              </a:ext>
            </a:extLst>
          </p:cNvPr>
          <p:cNvSpPr>
            <a:spLocks noGrp="1" noChangeArrowheads="1"/>
          </p:cNvSpPr>
          <p:nvPr>
            <p:ph sz="quarter" idx="2"/>
          </p:nvPr>
        </p:nvSpPr>
        <p:spPr/>
        <p:txBody>
          <a:bodyPr>
            <a:normAutofit fontScale="92500" lnSpcReduction="20000"/>
          </a:bodyPr>
          <a:lstStyle/>
          <a:p>
            <a:pPr>
              <a:buFont typeface="Wingdings" panose="05000000000000000000" pitchFamily="2" charset="2"/>
              <a:buNone/>
            </a:pPr>
            <a:endParaRPr lang="cs-CZ" altLang="cs-CZ" sz="1600"/>
          </a:p>
          <a:p>
            <a:pPr>
              <a:buFont typeface="Wingdings" panose="05000000000000000000" pitchFamily="2" charset="2"/>
              <a:buNone/>
            </a:pPr>
            <a:endParaRPr lang="cs-CZ" altLang="cs-CZ" sz="1600"/>
          </a:p>
          <a:p>
            <a:pPr>
              <a:buFont typeface="Wingdings" panose="05000000000000000000" pitchFamily="2" charset="2"/>
              <a:buNone/>
            </a:pPr>
            <a:r>
              <a:rPr lang="cs-CZ" altLang="cs-CZ" sz="1600"/>
              <a:t>  </a:t>
            </a:r>
          </a:p>
          <a:p>
            <a:pPr>
              <a:buFont typeface="Wingdings" panose="05000000000000000000" pitchFamily="2" charset="2"/>
              <a:buNone/>
            </a:pPr>
            <a:endParaRPr lang="cs-CZ" altLang="cs-CZ" sz="1600"/>
          </a:p>
          <a:p>
            <a:pPr>
              <a:buFont typeface="Wingdings" panose="05000000000000000000" pitchFamily="2" charset="2"/>
              <a:buNone/>
            </a:pPr>
            <a:endParaRPr lang="cs-CZ" altLang="cs-CZ" sz="1600"/>
          </a:p>
          <a:p>
            <a:pPr>
              <a:buFont typeface="Wingdings" panose="05000000000000000000" pitchFamily="2" charset="2"/>
              <a:buNone/>
            </a:pPr>
            <a:endParaRPr lang="cs-CZ" altLang="cs-CZ" sz="1600"/>
          </a:p>
          <a:p>
            <a:pPr>
              <a:lnSpc>
                <a:spcPct val="70000"/>
              </a:lnSpc>
              <a:spcBef>
                <a:spcPct val="0"/>
              </a:spcBef>
              <a:buFont typeface="Wingdings" panose="05000000000000000000" pitchFamily="2" charset="2"/>
              <a:buNone/>
            </a:pPr>
            <a:r>
              <a:rPr lang="cs-CZ" altLang="cs-CZ" sz="1600"/>
              <a:t>   </a:t>
            </a:r>
          </a:p>
          <a:p>
            <a:pPr>
              <a:lnSpc>
                <a:spcPct val="70000"/>
              </a:lnSpc>
              <a:spcBef>
                <a:spcPct val="0"/>
              </a:spcBef>
              <a:buFont typeface="Wingdings" panose="05000000000000000000" pitchFamily="2" charset="2"/>
              <a:buNone/>
            </a:pPr>
            <a:r>
              <a:rPr lang="cs-CZ" altLang="cs-CZ" sz="1600"/>
              <a:t>    turn                         turn</a:t>
            </a:r>
          </a:p>
          <a:p>
            <a:pPr>
              <a:lnSpc>
                <a:spcPct val="70000"/>
              </a:lnSpc>
              <a:spcBef>
                <a:spcPct val="0"/>
              </a:spcBef>
              <a:buFont typeface="Wingdings" panose="05000000000000000000" pitchFamily="2" charset="2"/>
              <a:buNone/>
            </a:pPr>
            <a:r>
              <a:rPr lang="cs-CZ" altLang="cs-CZ" sz="1600"/>
              <a:t> to the left                to the right</a:t>
            </a:r>
            <a:r>
              <a:rPr lang="cs-CZ" altLang="cs-CZ" sz="2400"/>
              <a:t> </a:t>
            </a:r>
          </a:p>
        </p:txBody>
      </p:sp>
      <p:pic>
        <p:nvPicPr>
          <p:cNvPr id="192517" name="Picture 5">
            <a:extLst>
              <a:ext uri="{FF2B5EF4-FFF2-40B4-BE49-F238E27FC236}">
                <a16:creationId xmlns:a16="http://schemas.microsoft.com/office/drawing/2014/main" id="{E77FC72D-9177-4422-859F-35F5AE6A7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3141664"/>
            <a:ext cx="5148262"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Line 6">
            <a:extLst>
              <a:ext uri="{FF2B5EF4-FFF2-40B4-BE49-F238E27FC236}">
                <a16:creationId xmlns:a16="http://schemas.microsoft.com/office/drawing/2014/main" id="{80AF0FF6-7D14-4A07-9BCC-9FD66494FA3B}"/>
              </a:ext>
            </a:extLst>
          </p:cNvPr>
          <p:cNvSpPr>
            <a:spLocks noChangeShapeType="1"/>
          </p:cNvSpPr>
          <p:nvPr/>
        </p:nvSpPr>
        <p:spPr bwMode="auto">
          <a:xfrm>
            <a:off x="1847851" y="5445125"/>
            <a:ext cx="3311525" cy="0"/>
          </a:xfrm>
          <a:prstGeom prst="line">
            <a:avLst/>
          </a:prstGeom>
          <a:noFill/>
          <a:ln w="57150">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2520" name="Rectangle 8">
            <a:extLst>
              <a:ext uri="{FF2B5EF4-FFF2-40B4-BE49-F238E27FC236}">
                <a16:creationId xmlns:a16="http://schemas.microsoft.com/office/drawing/2014/main" id="{9BFBBB97-3B07-4799-9A0C-CEAF583574B9}"/>
              </a:ext>
            </a:extLst>
          </p:cNvPr>
          <p:cNvSpPr>
            <a:spLocks noChangeArrowheads="1"/>
          </p:cNvSpPr>
          <p:nvPr/>
        </p:nvSpPr>
        <p:spPr bwMode="auto">
          <a:xfrm>
            <a:off x="1524001" y="-184666"/>
            <a:ext cx="184731" cy="369332"/>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92564" name="Line 52">
            <a:extLst>
              <a:ext uri="{FF2B5EF4-FFF2-40B4-BE49-F238E27FC236}">
                <a16:creationId xmlns:a16="http://schemas.microsoft.com/office/drawing/2014/main" id="{B5C71C3B-1D94-4506-BA23-707247D222A6}"/>
              </a:ext>
            </a:extLst>
          </p:cNvPr>
          <p:cNvSpPr>
            <a:spLocks noChangeShapeType="1"/>
          </p:cNvSpPr>
          <p:nvPr/>
        </p:nvSpPr>
        <p:spPr bwMode="auto">
          <a:xfrm flipV="1">
            <a:off x="3503613" y="5084763"/>
            <a:ext cx="0" cy="1008062"/>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aphicFrame>
        <p:nvGraphicFramePr>
          <p:cNvPr id="192603" name="Group 91">
            <a:extLst>
              <a:ext uri="{FF2B5EF4-FFF2-40B4-BE49-F238E27FC236}">
                <a16:creationId xmlns:a16="http://schemas.microsoft.com/office/drawing/2014/main" id="{ACF3BD48-8D85-4C4F-B8E2-C6BAAEBEFCA6}"/>
              </a:ext>
            </a:extLst>
          </p:cNvPr>
          <p:cNvGraphicFramePr>
            <a:graphicFrameLocks noGrp="1"/>
          </p:cNvGraphicFramePr>
          <p:nvPr>
            <p:ph sz="quarter" idx="3"/>
          </p:nvPr>
        </p:nvGraphicFramePr>
        <p:xfrm>
          <a:off x="1992313" y="4652963"/>
          <a:ext cx="3167062" cy="335280"/>
        </p:xfrm>
        <a:graphic>
          <a:graphicData uri="http://schemas.openxmlformats.org/drawingml/2006/table">
            <a:tbl>
              <a:tblPr/>
              <a:tblGrid>
                <a:gridCol w="628650">
                  <a:extLst>
                    <a:ext uri="{9D8B030D-6E8A-4147-A177-3AD203B41FA5}">
                      <a16:colId xmlns:a16="http://schemas.microsoft.com/office/drawing/2014/main" val="2629603722"/>
                    </a:ext>
                  </a:extLst>
                </a:gridCol>
                <a:gridCol w="633412">
                  <a:extLst>
                    <a:ext uri="{9D8B030D-6E8A-4147-A177-3AD203B41FA5}">
                      <a16:colId xmlns:a16="http://schemas.microsoft.com/office/drawing/2014/main" val="2940112494"/>
                    </a:ext>
                  </a:extLst>
                </a:gridCol>
                <a:gridCol w="635000">
                  <a:extLst>
                    <a:ext uri="{9D8B030D-6E8A-4147-A177-3AD203B41FA5}">
                      <a16:colId xmlns:a16="http://schemas.microsoft.com/office/drawing/2014/main" val="1856245526"/>
                    </a:ext>
                  </a:extLst>
                </a:gridCol>
                <a:gridCol w="635000">
                  <a:extLst>
                    <a:ext uri="{9D8B030D-6E8A-4147-A177-3AD203B41FA5}">
                      <a16:colId xmlns:a16="http://schemas.microsoft.com/office/drawing/2014/main" val="4140948880"/>
                    </a:ext>
                  </a:extLst>
                </a:gridCol>
                <a:gridCol w="635000">
                  <a:extLst>
                    <a:ext uri="{9D8B030D-6E8A-4147-A177-3AD203B41FA5}">
                      <a16:colId xmlns:a16="http://schemas.microsoft.com/office/drawing/2014/main" val="2397705308"/>
                    </a:ext>
                  </a:extLst>
                </a:gridCol>
              </a:tblGrid>
              <a:tr h="288925">
                <a:tc>
                  <a:txBody>
                    <a:bodyPr/>
                    <a:lstStyle>
                      <a:lvl1pPr marL="342900" indent="-342900">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B</a:t>
                      </a:r>
                      <a:endParaRPr kumimoji="0" lang="cs-CZ" altLang="cs-CZ"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lvl1pPr marL="342900" indent="-342900">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2S</a:t>
                      </a:r>
                      <a:endParaRPr kumimoji="0" lang="cs-CZ" altLang="cs-CZ"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lvl1pPr marL="342900" indent="-342900">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3S</a:t>
                      </a:r>
                      <a:endParaRPr kumimoji="0" lang="cs-CZ" altLang="cs-CZ"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lvl1pPr marL="342900" indent="-342900">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4S</a:t>
                      </a:r>
                      <a:endParaRPr kumimoji="0" lang="cs-CZ" altLang="cs-CZ"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lvl1pPr marL="342900" indent="-342900">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5S</a:t>
                      </a:r>
                      <a:endParaRPr kumimoji="0" lang="cs-CZ" altLang="cs-CZ"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extLst>
                  <a:ext uri="{0D108BD9-81ED-4DB2-BD59-A6C34878D82A}">
                    <a16:rowId xmlns:a16="http://schemas.microsoft.com/office/drawing/2014/main" val="3607764403"/>
                  </a:ext>
                </a:extLst>
              </a:tr>
            </a:tbl>
          </a:graphicData>
        </a:graphic>
      </p:graphicFrame>
    </p:spTree>
    <p:extLst>
      <p:ext uri="{BB962C8B-B14F-4D97-AF65-F5344CB8AC3E}">
        <p14:creationId xmlns:p14="http://schemas.microsoft.com/office/powerpoint/2010/main" val="19765659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ovéPole 1"/>
          <p:cNvSpPr txBox="1">
            <a:spLocks noChangeArrowheads="1"/>
          </p:cNvSpPr>
          <p:nvPr/>
        </p:nvSpPr>
        <p:spPr bwMode="auto">
          <a:xfrm>
            <a:off x="2163764" y="1673226"/>
            <a:ext cx="2181225" cy="923925"/>
          </a:xfrm>
          <a:prstGeom prst="rect">
            <a:avLst/>
          </a:prstGeom>
          <a:noFill/>
          <a:ln w="9525">
            <a:noFill/>
            <a:miter lim="800000"/>
            <a:headEnd/>
            <a:tailEnd/>
          </a:ln>
        </p:spPr>
        <p:txBody>
          <a:bodyPr wrap="none">
            <a:spAutoFit/>
          </a:bodyPr>
          <a:lstStyle/>
          <a:p>
            <a:r>
              <a:rPr lang="cs-CZ" altLang="cs-CZ" sz="5400">
                <a:latin typeface="Calibri" pitchFamily="34" charset="0"/>
              </a:rPr>
              <a:t>BLOOD</a:t>
            </a:r>
          </a:p>
        </p:txBody>
      </p:sp>
      <p:sp>
        <p:nvSpPr>
          <p:cNvPr id="56322" name="Obdélník 2"/>
          <p:cNvSpPr>
            <a:spLocks noChangeArrowheads="1"/>
          </p:cNvSpPr>
          <p:nvPr/>
        </p:nvSpPr>
        <p:spPr bwMode="auto">
          <a:xfrm>
            <a:off x="2824164" y="2974976"/>
            <a:ext cx="6624637" cy="2308225"/>
          </a:xfrm>
          <a:prstGeom prst="rect">
            <a:avLst/>
          </a:prstGeom>
          <a:noFill/>
          <a:ln w="9525">
            <a:noFill/>
            <a:miter lim="800000"/>
            <a:headEnd/>
            <a:tailEnd/>
          </a:ln>
        </p:spPr>
        <p:txBody>
          <a:bodyPr>
            <a:spAutoFit/>
          </a:bodyPr>
          <a:lstStyle/>
          <a:p>
            <a:r>
              <a:rPr lang="cs-CZ" altLang="cs-CZ" sz="2400" b="1">
                <a:latin typeface="Calibri" pitchFamily="34" charset="0"/>
              </a:rPr>
              <a:t>Slide</a:t>
            </a:r>
          </a:p>
          <a:p>
            <a:r>
              <a:rPr lang="cs-CZ" altLang="cs-CZ" sz="2400">
                <a:latin typeface="Calibri" pitchFamily="34" charset="0"/>
              </a:rPr>
              <a:t>Peripheral blood smear, panoptic staining (method of Pappenheim), immersion oil, magnif. 1000x</a:t>
            </a:r>
          </a:p>
          <a:p>
            <a:endParaRPr lang="cs-CZ" altLang="cs-CZ" sz="2400">
              <a:latin typeface="Calibri" pitchFamily="34" charset="0"/>
            </a:endParaRPr>
          </a:p>
          <a:p>
            <a:endParaRPr lang="cs-CZ" altLang="cs-CZ" sz="2400">
              <a:latin typeface="Calibri" pitchFamily="34" charset="0"/>
            </a:endParaRPr>
          </a:p>
          <a:p>
            <a:endParaRPr lang="cs-CZ" altLang="cs-CZ" sz="2400">
              <a:latin typeface="Calibri" pitchFamily="34" charset="0"/>
            </a:endParaRPr>
          </a:p>
        </p:txBody>
      </p:sp>
      <p:pic>
        <p:nvPicPr>
          <p:cNvPr id="56323" name="Obrázek 3"/>
          <p:cNvPicPr>
            <a:picLocks noChangeAspect="1"/>
          </p:cNvPicPr>
          <p:nvPr/>
        </p:nvPicPr>
        <p:blipFill>
          <a:blip r:embed="rId2"/>
          <a:srcRect/>
          <a:stretch>
            <a:fillRect/>
          </a:stretch>
        </p:blipFill>
        <p:spPr bwMode="auto">
          <a:xfrm>
            <a:off x="2392363" y="119063"/>
            <a:ext cx="7734300" cy="798512"/>
          </a:xfrm>
          <a:prstGeom prst="rect">
            <a:avLst/>
          </a:prstGeom>
          <a:noFill/>
          <a:ln w="9525">
            <a:noFill/>
            <a:miter lim="800000"/>
            <a:headEnd/>
            <a:tailEnd/>
          </a:ln>
        </p:spPr>
      </p:pic>
    </p:spTree>
    <p:extLst>
      <p:ext uri="{BB962C8B-B14F-4D97-AF65-F5344CB8AC3E}">
        <p14:creationId xmlns:p14="http://schemas.microsoft.com/office/powerpoint/2010/main" val="3874586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4E99EF27-3C03-4DE0-92E1-4BC08F096983}"/>
              </a:ext>
            </a:extLst>
          </p:cNvPr>
          <p:cNvSpPr>
            <a:spLocks noGrp="1" noChangeArrowheads="1"/>
          </p:cNvSpPr>
          <p:nvPr>
            <p:ph type="title"/>
          </p:nvPr>
        </p:nvSpPr>
        <p:spPr/>
        <p:txBody>
          <a:bodyPr>
            <a:normAutofit fontScale="90000"/>
          </a:bodyPr>
          <a:lstStyle/>
          <a:p>
            <a:r>
              <a:rPr lang="cs-CZ" altLang="cs-CZ" sz="5300" b="1" dirty="0" err="1">
                <a:latin typeface="+mn-lt"/>
              </a:rPr>
              <a:t>Blood</a:t>
            </a:r>
            <a:r>
              <a:rPr lang="cs-CZ" altLang="cs-CZ" sz="5300" b="1" dirty="0">
                <a:latin typeface="+mn-lt"/>
              </a:rPr>
              <a:t> </a:t>
            </a:r>
            <a:r>
              <a:rPr lang="cs-CZ" altLang="cs-CZ" sz="5300" b="1" dirty="0" err="1">
                <a:latin typeface="+mn-lt"/>
              </a:rPr>
              <a:t>vessels</a:t>
            </a:r>
            <a:r>
              <a:rPr lang="cs-CZ" altLang="cs-CZ" sz="5300" dirty="0">
                <a:latin typeface="+mn-lt"/>
              </a:rPr>
              <a:t> </a:t>
            </a:r>
            <a:br>
              <a:rPr lang="cs-CZ" altLang="cs-CZ" sz="4000" dirty="0"/>
            </a:br>
            <a:r>
              <a:rPr lang="cs-CZ" altLang="cs-CZ" sz="4000" dirty="0"/>
              <a:t>are </a:t>
            </a:r>
            <a:r>
              <a:rPr lang="cs-CZ" altLang="cs-CZ" sz="4000" dirty="0" err="1"/>
              <a:t>categorized</a:t>
            </a:r>
            <a:r>
              <a:rPr lang="cs-CZ" altLang="cs-CZ" sz="4000" dirty="0"/>
              <a:t> by </a:t>
            </a:r>
            <a:r>
              <a:rPr lang="cs-CZ" altLang="cs-CZ" sz="4000" dirty="0" err="1"/>
              <a:t>function</a:t>
            </a:r>
            <a:r>
              <a:rPr lang="cs-CZ" altLang="cs-CZ" sz="4000" dirty="0"/>
              <a:t> :</a:t>
            </a:r>
          </a:p>
        </p:txBody>
      </p:sp>
      <p:sp>
        <p:nvSpPr>
          <p:cNvPr id="97285" name="Rectangle 5">
            <a:extLst>
              <a:ext uri="{FF2B5EF4-FFF2-40B4-BE49-F238E27FC236}">
                <a16:creationId xmlns:a16="http://schemas.microsoft.com/office/drawing/2014/main" id="{DE52FE6D-0A7F-46C5-A5A1-438DEF992509}"/>
              </a:ext>
            </a:extLst>
          </p:cNvPr>
          <p:cNvSpPr>
            <a:spLocks noGrp="1" noChangeArrowheads="1"/>
          </p:cNvSpPr>
          <p:nvPr>
            <p:ph type="body" idx="1"/>
          </p:nvPr>
        </p:nvSpPr>
        <p:spPr>
          <a:xfrm>
            <a:off x="1638300" y="1955800"/>
            <a:ext cx="8686800" cy="4089400"/>
          </a:xfrm>
        </p:spPr>
        <p:txBody>
          <a:bodyPr/>
          <a:lstStyle/>
          <a:p>
            <a:r>
              <a:rPr lang="cs-CZ" altLang="cs-CZ" dirty="0" err="1">
                <a:hlinkClick r:id="" action="ppaction://noaction"/>
              </a:rPr>
              <a:t>Arteries</a:t>
            </a:r>
            <a:r>
              <a:rPr lang="cs-CZ" altLang="cs-CZ" dirty="0"/>
              <a:t> </a:t>
            </a:r>
            <a:r>
              <a:rPr lang="cs-CZ" altLang="cs-CZ" dirty="0" err="1"/>
              <a:t>conduct</a:t>
            </a:r>
            <a:r>
              <a:rPr lang="cs-CZ" altLang="cs-CZ" dirty="0"/>
              <a:t> </a:t>
            </a:r>
            <a:r>
              <a:rPr lang="cs-CZ" altLang="cs-CZ" dirty="0" err="1"/>
              <a:t>blood</a:t>
            </a:r>
            <a:r>
              <a:rPr lang="cs-CZ" altLang="cs-CZ" dirty="0"/>
              <a:t> </a:t>
            </a:r>
            <a:r>
              <a:rPr lang="cs-CZ" altLang="cs-CZ" dirty="0" err="1"/>
              <a:t>away</a:t>
            </a:r>
            <a:r>
              <a:rPr lang="cs-CZ" altLang="cs-CZ" dirty="0"/>
              <a:t> </a:t>
            </a:r>
            <a:r>
              <a:rPr lang="cs-CZ" altLang="cs-CZ" dirty="0" err="1"/>
              <a:t>from</a:t>
            </a:r>
            <a:r>
              <a:rPr lang="cs-CZ" altLang="cs-CZ" dirty="0"/>
              <a:t> </a:t>
            </a:r>
            <a:r>
              <a:rPr lang="cs-CZ" altLang="cs-CZ" dirty="0" err="1"/>
              <a:t>the</a:t>
            </a:r>
            <a:r>
              <a:rPr lang="cs-CZ" altLang="cs-CZ" dirty="0"/>
              <a:t> </a:t>
            </a:r>
            <a:r>
              <a:rPr lang="cs-CZ" altLang="cs-CZ" dirty="0" err="1"/>
              <a:t>heart</a:t>
            </a:r>
            <a:r>
              <a:rPr lang="cs-CZ" altLang="cs-CZ" dirty="0"/>
              <a:t> and </a:t>
            </a:r>
            <a:r>
              <a:rPr lang="cs-CZ" altLang="cs-CZ" dirty="0" err="1"/>
              <a:t>have</a:t>
            </a:r>
            <a:r>
              <a:rPr lang="cs-CZ" altLang="cs-CZ" dirty="0"/>
              <a:t> </a:t>
            </a:r>
            <a:r>
              <a:rPr lang="cs-CZ" altLang="cs-CZ" dirty="0" err="1"/>
              <a:t>proportionately</a:t>
            </a:r>
            <a:r>
              <a:rPr lang="cs-CZ" altLang="cs-CZ" dirty="0"/>
              <a:t> more </a:t>
            </a:r>
            <a:r>
              <a:rPr lang="cs-CZ" altLang="cs-CZ" dirty="0" err="1"/>
              <a:t>smooth</a:t>
            </a:r>
            <a:r>
              <a:rPr lang="cs-CZ" altLang="cs-CZ" dirty="0"/>
              <a:t> </a:t>
            </a:r>
            <a:r>
              <a:rPr lang="cs-CZ" altLang="cs-CZ" dirty="0" err="1"/>
              <a:t>muscle</a:t>
            </a:r>
            <a:r>
              <a:rPr lang="cs-CZ" altLang="cs-CZ" dirty="0"/>
              <a:t> and </a:t>
            </a:r>
            <a:r>
              <a:rPr lang="cs-CZ" altLang="cs-CZ" dirty="0" err="1"/>
              <a:t>elastic</a:t>
            </a:r>
            <a:r>
              <a:rPr lang="cs-CZ" altLang="cs-CZ" dirty="0"/>
              <a:t> </a:t>
            </a:r>
            <a:r>
              <a:rPr lang="cs-CZ" altLang="cs-CZ" dirty="0" err="1"/>
              <a:t>tissue</a:t>
            </a:r>
            <a:r>
              <a:rPr lang="cs-CZ" altLang="cs-CZ" dirty="0"/>
              <a:t> </a:t>
            </a:r>
            <a:r>
              <a:rPr lang="cs-CZ" altLang="cs-CZ" dirty="0" err="1"/>
              <a:t>than</a:t>
            </a:r>
            <a:r>
              <a:rPr lang="cs-CZ" altLang="cs-CZ" dirty="0"/>
              <a:t> </a:t>
            </a:r>
            <a:r>
              <a:rPr lang="cs-CZ" altLang="cs-CZ" dirty="0" err="1"/>
              <a:t>veins</a:t>
            </a:r>
            <a:r>
              <a:rPr lang="cs-CZ" altLang="cs-CZ" dirty="0"/>
              <a:t> </a:t>
            </a:r>
            <a:r>
              <a:rPr lang="cs-CZ" altLang="cs-CZ" dirty="0" err="1"/>
              <a:t>of</a:t>
            </a:r>
            <a:r>
              <a:rPr lang="cs-CZ" altLang="cs-CZ" dirty="0"/>
              <a:t> </a:t>
            </a:r>
            <a:r>
              <a:rPr lang="cs-CZ" altLang="cs-CZ" dirty="0" err="1"/>
              <a:t>comparable</a:t>
            </a:r>
            <a:r>
              <a:rPr lang="cs-CZ" altLang="cs-CZ" dirty="0"/>
              <a:t> </a:t>
            </a:r>
            <a:r>
              <a:rPr lang="cs-CZ" altLang="cs-CZ" dirty="0" err="1"/>
              <a:t>size</a:t>
            </a:r>
            <a:r>
              <a:rPr lang="cs-CZ" altLang="cs-CZ" dirty="0"/>
              <a:t>. </a:t>
            </a:r>
          </a:p>
          <a:p>
            <a:pPr lvl="1"/>
            <a:r>
              <a:rPr lang="cs-CZ" altLang="cs-CZ" dirty="0" err="1"/>
              <a:t>Arteries</a:t>
            </a:r>
            <a:r>
              <a:rPr lang="cs-CZ" altLang="cs-CZ" dirty="0"/>
              <a:t> are </a:t>
            </a:r>
            <a:r>
              <a:rPr lang="cs-CZ" altLang="cs-CZ" dirty="0" err="1"/>
              <a:t>commonly</a:t>
            </a:r>
            <a:r>
              <a:rPr lang="cs-CZ" altLang="cs-CZ" dirty="0"/>
              <a:t> sub-</a:t>
            </a:r>
            <a:r>
              <a:rPr lang="cs-CZ" altLang="cs-CZ" dirty="0" err="1"/>
              <a:t>categorized</a:t>
            </a:r>
            <a:r>
              <a:rPr lang="cs-CZ" altLang="cs-CZ" dirty="0"/>
              <a:t> </a:t>
            </a:r>
            <a:r>
              <a:rPr lang="cs-CZ" altLang="cs-CZ" dirty="0" err="1"/>
              <a:t>into</a:t>
            </a:r>
            <a:r>
              <a:rPr lang="cs-CZ" altLang="cs-CZ" dirty="0"/>
              <a:t> </a:t>
            </a:r>
            <a:r>
              <a:rPr lang="cs-CZ" altLang="cs-CZ" dirty="0" err="1"/>
              <a:t>elastic</a:t>
            </a:r>
            <a:r>
              <a:rPr lang="cs-CZ" altLang="cs-CZ" dirty="0"/>
              <a:t> </a:t>
            </a:r>
            <a:r>
              <a:rPr lang="cs-CZ" altLang="cs-CZ" dirty="0" err="1"/>
              <a:t>arteries</a:t>
            </a:r>
            <a:r>
              <a:rPr lang="cs-CZ" altLang="cs-CZ" dirty="0"/>
              <a:t> (</a:t>
            </a:r>
            <a:r>
              <a:rPr lang="cs-CZ" altLang="cs-CZ" i="1" dirty="0" err="1"/>
              <a:t>the</a:t>
            </a:r>
            <a:r>
              <a:rPr lang="cs-CZ" altLang="cs-CZ" i="1" dirty="0"/>
              <a:t> </a:t>
            </a:r>
            <a:r>
              <a:rPr lang="cs-CZ" altLang="cs-CZ" i="1" dirty="0" err="1"/>
              <a:t>largest</a:t>
            </a:r>
            <a:r>
              <a:rPr lang="cs-CZ" altLang="cs-CZ" i="1" dirty="0"/>
              <a:t> </a:t>
            </a:r>
            <a:r>
              <a:rPr lang="cs-CZ" altLang="cs-CZ" i="1" dirty="0" err="1"/>
              <a:t>one</a:t>
            </a:r>
            <a:r>
              <a:rPr lang="cs-CZ" altLang="cs-CZ" dirty="0"/>
              <a:t>), </a:t>
            </a:r>
            <a:r>
              <a:rPr lang="cs-CZ" altLang="cs-CZ" dirty="0" err="1"/>
              <a:t>muscular</a:t>
            </a:r>
            <a:r>
              <a:rPr lang="cs-CZ" altLang="cs-CZ" dirty="0"/>
              <a:t> </a:t>
            </a:r>
            <a:r>
              <a:rPr lang="cs-CZ" altLang="cs-CZ" dirty="0" err="1"/>
              <a:t>arteries</a:t>
            </a:r>
            <a:r>
              <a:rPr lang="cs-CZ" altLang="cs-CZ" dirty="0"/>
              <a:t> (</a:t>
            </a:r>
            <a:r>
              <a:rPr lang="cs-CZ" altLang="cs-CZ" i="1" dirty="0" err="1"/>
              <a:t>middle-sized</a:t>
            </a:r>
            <a:r>
              <a:rPr lang="cs-CZ" altLang="cs-CZ" dirty="0"/>
              <a:t>), and </a:t>
            </a:r>
            <a:r>
              <a:rPr lang="cs-CZ" altLang="cs-CZ" dirty="0" err="1"/>
              <a:t>arterioles</a:t>
            </a:r>
            <a:r>
              <a:rPr lang="cs-CZ" altLang="cs-CZ" dirty="0"/>
              <a:t>.  </a:t>
            </a:r>
          </a:p>
          <a:p>
            <a:r>
              <a:rPr lang="cs-CZ" altLang="cs-CZ" dirty="0" err="1">
                <a:hlinkClick r:id="" action="ppaction://noaction"/>
              </a:rPr>
              <a:t>Veins</a:t>
            </a:r>
            <a:r>
              <a:rPr lang="cs-CZ" altLang="cs-CZ" dirty="0"/>
              <a:t> return </a:t>
            </a:r>
            <a:r>
              <a:rPr lang="cs-CZ" altLang="cs-CZ" dirty="0" err="1"/>
              <a:t>blood</a:t>
            </a:r>
            <a:r>
              <a:rPr lang="cs-CZ" altLang="cs-CZ" dirty="0"/>
              <a:t> to </a:t>
            </a:r>
            <a:r>
              <a:rPr lang="cs-CZ" altLang="cs-CZ" dirty="0" err="1"/>
              <a:t>the</a:t>
            </a:r>
            <a:r>
              <a:rPr lang="cs-CZ" altLang="cs-CZ" dirty="0"/>
              <a:t> </a:t>
            </a:r>
            <a:r>
              <a:rPr lang="cs-CZ" altLang="cs-CZ" dirty="0" err="1"/>
              <a:t>heart</a:t>
            </a:r>
            <a:r>
              <a:rPr lang="cs-CZ" altLang="cs-CZ" dirty="0"/>
              <a:t>.</a:t>
            </a:r>
            <a:br>
              <a:rPr lang="cs-CZ" altLang="cs-CZ" dirty="0"/>
            </a:br>
            <a:endParaRPr lang="cs-CZ" altLang="cs-CZ" dirty="0"/>
          </a:p>
          <a:p>
            <a:pPr>
              <a:buFont typeface="Wingdings" panose="05000000000000000000" pitchFamily="2" charset="2"/>
              <a:buNone/>
            </a:pPr>
            <a:r>
              <a:rPr lang="cs-CZ" altLang="cs-CZ" sz="2400" i="1" dirty="0" err="1"/>
              <a:t>The</a:t>
            </a:r>
            <a:r>
              <a:rPr lang="cs-CZ" altLang="cs-CZ" sz="2400" i="1" dirty="0"/>
              <a:t> </a:t>
            </a:r>
            <a:r>
              <a:rPr lang="cs-CZ" altLang="cs-CZ" sz="2400" i="1" dirty="0" err="1"/>
              <a:t>composition</a:t>
            </a:r>
            <a:r>
              <a:rPr lang="cs-CZ" altLang="cs-CZ" sz="2400" i="1" dirty="0"/>
              <a:t> </a:t>
            </a:r>
            <a:r>
              <a:rPr lang="cs-CZ" altLang="cs-CZ" sz="2400" i="1" dirty="0" err="1"/>
              <a:t>of</a:t>
            </a:r>
            <a:r>
              <a:rPr lang="cs-CZ" altLang="cs-CZ" sz="2400" i="1" dirty="0"/>
              <a:t> </a:t>
            </a:r>
            <a:r>
              <a:rPr lang="cs-CZ" altLang="cs-CZ" sz="2400" i="1" dirty="0" err="1"/>
              <a:t>the</a:t>
            </a:r>
            <a:r>
              <a:rPr lang="cs-CZ" altLang="cs-CZ" sz="2400" i="1" dirty="0"/>
              <a:t> </a:t>
            </a:r>
            <a:r>
              <a:rPr lang="cs-CZ" altLang="cs-CZ" sz="2400" i="1" dirty="0" err="1"/>
              <a:t>wall</a:t>
            </a:r>
            <a:r>
              <a:rPr lang="cs-CZ" altLang="cs-CZ" sz="2400" i="1" dirty="0"/>
              <a:t> </a:t>
            </a:r>
            <a:r>
              <a:rPr lang="cs-CZ" altLang="cs-CZ" sz="2400" i="1" dirty="0" err="1"/>
              <a:t>varies</a:t>
            </a:r>
            <a:r>
              <a:rPr lang="cs-CZ" altLang="cs-CZ" sz="2400" i="1" dirty="0"/>
              <a:t> </a:t>
            </a:r>
            <a:r>
              <a:rPr lang="cs-CZ" altLang="cs-CZ" sz="2400" i="1" dirty="0" err="1"/>
              <a:t>among</a:t>
            </a:r>
            <a:r>
              <a:rPr lang="cs-CZ" altLang="cs-CZ" sz="2400" i="1" dirty="0"/>
              <a:t> </a:t>
            </a:r>
            <a:r>
              <a:rPr lang="cs-CZ" altLang="cs-CZ" sz="2400" i="1" dirty="0" err="1"/>
              <a:t>arteries</a:t>
            </a:r>
            <a:r>
              <a:rPr lang="cs-CZ" altLang="cs-CZ" sz="2400" i="1" dirty="0"/>
              <a:t> and </a:t>
            </a:r>
            <a:r>
              <a:rPr lang="cs-CZ" altLang="cs-CZ" sz="2400" i="1" dirty="0" err="1"/>
              <a:t>veins</a:t>
            </a:r>
            <a:r>
              <a:rPr lang="cs-CZ" altLang="cs-CZ" sz="2400" i="1" dirty="0"/>
              <a:t>.</a:t>
            </a:r>
          </a:p>
        </p:txBody>
      </p:sp>
    </p:spTree>
    <p:extLst>
      <p:ext uri="{BB962C8B-B14F-4D97-AF65-F5344CB8AC3E}">
        <p14:creationId xmlns:p14="http://schemas.microsoft.com/office/powerpoint/2010/main" val="2594722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5E2F2F3F-1166-4E8A-B667-CF49648370CC}"/>
              </a:ext>
            </a:extLst>
          </p:cNvPr>
          <p:cNvSpPr>
            <a:spLocks noGrp="1" noChangeArrowheads="1"/>
          </p:cNvSpPr>
          <p:nvPr>
            <p:ph type="title"/>
          </p:nvPr>
        </p:nvSpPr>
        <p:spPr/>
        <p:txBody>
          <a:bodyPr/>
          <a:lstStyle/>
          <a:p>
            <a:r>
              <a:rPr lang="cs-CZ" altLang="cs-CZ"/>
              <a:t>Bloodstream organization</a:t>
            </a:r>
          </a:p>
        </p:txBody>
      </p:sp>
      <p:sp>
        <p:nvSpPr>
          <p:cNvPr id="91139" name="Rectangle 3">
            <a:extLst>
              <a:ext uri="{FF2B5EF4-FFF2-40B4-BE49-F238E27FC236}">
                <a16:creationId xmlns:a16="http://schemas.microsoft.com/office/drawing/2014/main" id="{F06FC7F2-03AC-470F-AA3A-A402856FC024}"/>
              </a:ext>
            </a:extLst>
          </p:cNvPr>
          <p:cNvSpPr>
            <a:spLocks noGrp="1" noChangeArrowheads="1"/>
          </p:cNvSpPr>
          <p:nvPr>
            <p:ph type="body" idx="1"/>
          </p:nvPr>
        </p:nvSpPr>
        <p:spPr/>
        <p:txBody>
          <a:bodyPr/>
          <a:lstStyle/>
          <a:p>
            <a:endParaRPr lang="cs-CZ" altLang="cs-CZ" dirty="0"/>
          </a:p>
        </p:txBody>
      </p:sp>
      <p:pic>
        <p:nvPicPr>
          <p:cNvPr id="91140" name="Picture 4">
            <a:extLst>
              <a:ext uri="{FF2B5EF4-FFF2-40B4-BE49-F238E27FC236}">
                <a16:creationId xmlns:a16="http://schemas.microsoft.com/office/drawing/2014/main" id="{2FE92929-15FD-49E4-9E5C-7601EFDFA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57338"/>
            <a:ext cx="10629900" cy="5300662"/>
          </a:xfrm>
          <a:prstGeom prst="rect">
            <a:avLst/>
          </a:prstGeom>
          <a:noFill/>
          <a:extLst>
            <a:ext uri="{909E8E84-426E-40DD-AFC4-6F175D3DCCD1}">
              <a14:hiddenFill xmlns:a14="http://schemas.microsoft.com/office/drawing/2010/main">
                <a:solidFill>
                  <a:srgbClr val="FFFFFF"/>
                </a:solidFill>
              </a14:hiddenFill>
            </a:ext>
          </a:extLst>
        </p:spPr>
      </p:pic>
      <p:sp>
        <p:nvSpPr>
          <p:cNvPr id="91141" name="Text Box 5">
            <a:extLst>
              <a:ext uri="{FF2B5EF4-FFF2-40B4-BE49-F238E27FC236}">
                <a16:creationId xmlns:a16="http://schemas.microsoft.com/office/drawing/2014/main" id="{C81ECF82-3FD8-437A-877C-4C7F1CCA67CF}"/>
              </a:ext>
            </a:extLst>
          </p:cNvPr>
          <p:cNvSpPr txBox="1">
            <a:spLocks noChangeArrowheads="1"/>
          </p:cNvSpPr>
          <p:nvPr/>
        </p:nvSpPr>
        <p:spPr bwMode="auto">
          <a:xfrm>
            <a:off x="8524876" y="2003425"/>
            <a:ext cx="903517" cy="36933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arteries</a:t>
            </a:r>
          </a:p>
        </p:txBody>
      </p:sp>
      <p:sp>
        <p:nvSpPr>
          <p:cNvPr id="91142" name="Text Box 6">
            <a:extLst>
              <a:ext uri="{FF2B5EF4-FFF2-40B4-BE49-F238E27FC236}">
                <a16:creationId xmlns:a16="http://schemas.microsoft.com/office/drawing/2014/main" id="{4A067D37-E239-461B-9A56-31BC2226A1BE}"/>
              </a:ext>
            </a:extLst>
          </p:cNvPr>
          <p:cNvSpPr txBox="1">
            <a:spLocks noChangeArrowheads="1"/>
          </p:cNvSpPr>
          <p:nvPr/>
        </p:nvSpPr>
        <p:spPr bwMode="auto">
          <a:xfrm>
            <a:off x="8451850" y="4019551"/>
            <a:ext cx="1117600" cy="366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arterioles</a:t>
            </a:r>
          </a:p>
        </p:txBody>
      </p:sp>
      <p:sp>
        <p:nvSpPr>
          <p:cNvPr id="91143" name="Line 7">
            <a:extLst>
              <a:ext uri="{FF2B5EF4-FFF2-40B4-BE49-F238E27FC236}">
                <a16:creationId xmlns:a16="http://schemas.microsoft.com/office/drawing/2014/main" id="{4B760B32-6CD4-4C35-92A8-36BEA9F8D285}"/>
              </a:ext>
            </a:extLst>
          </p:cNvPr>
          <p:cNvSpPr>
            <a:spLocks noChangeShapeType="1"/>
          </p:cNvSpPr>
          <p:nvPr/>
        </p:nvSpPr>
        <p:spPr bwMode="auto">
          <a:xfrm>
            <a:off x="6959601" y="5445125"/>
            <a:ext cx="792163"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1144" name="Text Box 8">
            <a:extLst>
              <a:ext uri="{FF2B5EF4-FFF2-40B4-BE49-F238E27FC236}">
                <a16:creationId xmlns:a16="http://schemas.microsoft.com/office/drawing/2014/main" id="{6BA05A11-B1B6-48D6-9599-0A396E422DD0}"/>
              </a:ext>
            </a:extLst>
          </p:cNvPr>
          <p:cNvSpPr txBox="1">
            <a:spLocks noChangeArrowheads="1"/>
          </p:cNvSpPr>
          <p:nvPr/>
        </p:nvSpPr>
        <p:spPr bwMode="auto">
          <a:xfrm>
            <a:off x="7804150" y="5532438"/>
            <a:ext cx="1434880" cy="36933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precapillaries</a:t>
            </a:r>
          </a:p>
        </p:txBody>
      </p:sp>
      <p:sp>
        <p:nvSpPr>
          <p:cNvPr id="91145" name="Text Box 9">
            <a:extLst>
              <a:ext uri="{FF2B5EF4-FFF2-40B4-BE49-F238E27FC236}">
                <a16:creationId xmlns:a16="http://schemas.microsoft.com/office/drawing/2014/main" id="{889CCD4E-2664-40F8-AF93-847F57F35E6C}"/>
              </a:ext>
            </a:extLst>
          </p:cNvPr>
          <p:cNvSpPr txBox="1">
            <a:spLocks noChangeArrowheads="1"/>
          </p:cNvSpPr>
          <p:nvPr/>
        </p:nvSpPr>
        <p:spPr bwMode="auto">
          <a:xfrm>
            <a:off x="4872038" y="5949950"/>
            <a:ext cx="1120500" cy="36933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capillaries</a:t>
            </a:r>
          </a:p>
        </p:txBody>
      </p:sp>
      <p:sp>
        <p:nvSpPr>
          <p:cNvPr id="91146" name="Text Box 10">
            <a:extLst>
              <a:ext uri="{FF2B5EF4-FFF2-40B4-BE49-F238E27FC236}">
                <a16:creationId xmlns:a16="http://schemas.microsoft.com/office/drawing/2014/main" id="{A0B66F5E-E1A4-4C31-AC1E-702209C85BC9}"/>
              </a:ext>
            </a:extLst>
          </p:cNvPr>
          <p:cNvSpPr txBox="1">
            <a:spLocks noChangeArrowheads="1"/>
          </p:cNvSpPr>
          <p:nvPr/>
        </p:nvSpPr>
        <p:spPr bwMode="auto">
          <a:xfrm>
            <a:off x="2043113" y="5532438"/>
            <a:ext cx="1525482" cy="36933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postcapillaries</a:t>
            </a:r>
          </a:p>
        </p:txBody>
      </p:sp>
      <p:sp>
        <p:nvSpPr>
          <p:cNvPr id="91147" name="Line 11">
            <a:extLst>
              <a:ext uri="{FF2B5EF4-FFF2-40B4-BE49-F238E27FC236}">
                <a16:creationId xmlns:a16="http://schemas.microsoft.com/office/drawing/2014/main" id="{8305C8FD-A117-4D84-80B5-FA6A790239FB}"/>
              </a:ext>
            </a:extLst>
          </p:cNvPr>
          <p:cNvSpPr>
            <a:spLocks noChangeShapeType="1"/>
          </p:cNvSpPr>
          <p:nvPr/>
        </p:nvSpPr>
        <p:spPr bwMode="auto">
          <a:xfrm flipV="1">
            <a:off x="3143250" y="5373689"/>
            <a:ext cx="64928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1148" name="Text Box 12">
            <a:extLst>
              <a:ext uri="{FF2B5EF4-FFF2-40B4-BE49-F238E27FC236}">
                <a16:creationId xmlns:a16="http://schemas.microsoft.com/office/drawing/2014/main" id="{67FCA2E5-B464-4457-9ED4-781E304ADC74}"/>
              </a:ext>
            </a:extLst>
          </p:cNvPr>
          <p:cNvSpPr txBox="1">
            <a:spLocks noChangeArrowheads="1"/>
          </p:cNvSpPr>
          <p:nvPr/>
        </p:nvSpPr>
        <p:spPr bwMode="auto">
          <a:xfrm>
            <a:off x="1524000" y="4005263"/>
            <a:ext cx="1042988" cy="3667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a:t>venules</a:t>
            </a:r>
          </a:p>
        </p:txBody>
      </p:sp>
      <p:sp>
        <p:nvSpPr>
          <p:cNvPr id="91149" name="Text Box 13">
            <a:extLst>
              <a:ext uri="{FF2B5EF4-FFF2-40B4-BE49-F238E27FC236}">
                <a16:creationId xmlns:a16="http://schemas.microsoft.com/office/drawing/2014/main" id="{BDD9E386-1246-4F71-B24B-CFA3E1BC17C3}"/>
              </a:ext>
            </a:extLst>
          </p:cNvPr>
          <p:cNvSpPr txBox="1">
            <a:spLocks noChangeArrowheads="1"/>
          </p:cNvSpPr>
          <p:nvPr/>
        </p:nvSpPr>
        <p:spPr bwMode="auto">
          <a:xfrm>
            <a:off x="1755776" y="2003425"/>
            <a:ext cx="666529" cy="36933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veins</a:t>
            </a:r>
          </a:p>
        </p:txBody>
      </p:sp>
      <p:pic>
        <p:nvPicPr>
          <p:cNvPr id="91150" name="Picture 14" descr="beating heart animation">
            <a:extLst>
              <a:ext uri="{FF2B5EF4-FFF2-40B4-BE49-F238E27FC236}">
                <a16:creationId xmlns:a16="http://schemas.microsoft.com/office/drawing/2014/main" id="{95D7993C-739E-4F01-916D-D15D2453079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1628775"/>
            <a:ext cx="139065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91153" name="Picture 17">
            <a:extLst>
              <a:ext uri="{FF2B5EF4-FFF2-40B4-BE49-F238E27FC236}">
                <a16:creationId xmlns:a16="http://schemas.microsoft.com/office/drawing/2014/main" id="{E2BF63D3-019E-4085-9B57-2B98318FC4A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1931989"/>
            <a:ext cx="1079500" cy="428625"/>
          </a:xfrm>
          <a:prstGeom prst="rect">
            <a:avLst/>
          </a:prstGeom>
          <a:noFill/>
          <a:extLst>
            <a:ext uri="{909E8E84-426E-40DD-AFC4-6F175D3DCCD1}">
              <a14:hiddenFill xmlns:a14="http://schemas.microsoft.com/office/drawing/2010/main">
                <a:solidFill>
                  <a:srgbClr val="FFFFFF"/>
                </a:solidFill>
              </a14:hiddenFill>
            </a:ext>
          </a:extLst>
        </p:spPr>
      </p:pic>
      <p:pic>
        <p:nvPicPr>
          <p:cNvPr id="91154" name="Picture 18">
            <a:extLst>
              <a:ext uri="{FF2B5EF4-FFF2-40B4-BE49-F238E27FC236}">
                <a16:creationId xmlns:a16="http://schemas.microsoft.com/office/drawing/2014/main" id="{C6232800-1537-4C5F-B875-279EBD0D65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889126"/>
            <a:ext cx="1079500"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6485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7CE9590-8FAD-4179-8D6A-E16DD3C9E5BC}"/>
              </a:ext>
            </a:extLst>
          </p:cNvPr>
          <p:cNvSpPr>
            <a:spLocks noGrp="1" noChangeArrowheads="1"/>
          </p:cNvSpPr>
          <p:nvPr>
            <p:ph type="title"/>
          </p:nvPr>
        </p:nvSpPr>
        <p:spPr/>
        <p:txBody>
          <a:bodyPr>
            <a:normAutofit/>
          </a:bodyPr>
          <a:lstStyle/>
          <a:p>
            <a:r>
              <a:rPr lang="cs-CZ" altLang="cs-CZ" sz="3600" b="1" dirty="0" err="1">
                <a:latin typeface="+mn-lt"/>
              </a:rPr>
              <a:t>Structure</a:t>
            </a:r>
            <a:r>
              <a:rPr lang="cs-CZ" altLang="cs-CZ" sz="3600" b="1" dirty="0">
                <a:latin typeface="+mn-lt"/>
              </a:rPr>
              <a:t> </a:t>
            </a:r>
            <a:r>
              <a:rPr lang="cs-CZ" altLang="cs-CZ" sz="3600" b="1" dirty="0" err="1">
                <a:latin typeface="+mn-lt"/>
              </a:rPr>
              <a:t>of</a:t>
            </a:r>
            <a:r>
              <a:rPr lang="cs-CZ" altLang="cs-CZ" sz="3600" b="1" dirty="0">
                <a:latin typeface="+mn-lt"/>
              </a:rPr>
              <a:t> </a:t>
            </a:r>
            <a:r>
              <a:rPr lang="cs-CZ" altLang="cs-CZ" sz="3600" b="1" dirty="0" err="1">
                <a:latin typeface="+mn-lt"/>
              </a:rPr>
              <a:t>blood</a:t>
            </a:r>
            <a:r>
              <a:rPr lang="cs-CZ" altLang="cs-CZ" sz="3600" b="1" dirty="0">
                <a:latin typeface="+mn-lt"/>
              </a:rPr>
              <a:t> </a:t>
            </a:r>
            <a:r>
              <a:rPr lang="cs-CZ" altLang="cs-CZ" sz="3600" b="1" dirty="0" err="1">
                <a:latin typeface="+mn-lt"/>
              </a:rPr>
              <a:t>vessel</a:t>
            </a:r>
            <a:r>
              <a:rPr lang="cs-CZ" altLang="cs-CZ" sz="3600" b="1" dirty="0">
                <a:latin typeface="+mn-lt"/>
              </a:rPr>
              <a:t> </a:t>
            </a:r>
            <a:r>
              <a:rPr lang="cs-CZ" altLang="cs-CZ" sz="3600" b="1" dirty="0" err="1">
                <a:latin typeface="+mn-lt"/>
              </a:rPr>
              <a:t>wall</a:t>
            </a:r>
            <a:endParaRPr lang="cs-CZ" altLang="cs-CZ" sz="3600" b="1" dirty="0">
              <a:latin typeface="+mn-lt"/>
            </a:endParaRPr>
          </a:p>
        </p:txBody>
      </p:sp>
      <p:sp>
        <p:nvSpPr>
          <p:cNvPr id="73731" name="Rectangle 3">
            <a:extLst>
              <a:ext uri="{FF2B5EF4-FFF2-40B4-BE49-F238E27FC236}">
                <a16:creationId xmlns:a16="http://schemas.microsoft.com/office/drawing/2014/main" id="{1FA6ECEE-D3AF-4C96-BE3C-2F368E081EDF}"/>
              </a:ext>
            </a:extLst>
          </p:cNvPr>
          <p:cNvSpPr>
            <a:spLocks noGrp="1" noChangeArrowheads="1"/>
          </p:cNvSpPr>
          <p:nvPr>
            <p:ph type="body" idx="1"/>
          </p:nvPr>
        </p:nvSpPr>
        <p:spPr>
          <a:xfrm>
            <a:off x="1460500" y="1690688"/>
            <a:ext cx="8362950" cy="4924425"/>
          </a:xfrm>
        </p:spPr>
        <p:txBody>
          <a:bodyPr/>
          <a:lstStyle/>
          <a:p>
            <a:pPr>
              <a:lnSpc>
                <a:spcPct val="90000"/>
              </a:lnSpc>
            </a:pPr>
            <a:r>
              <a:rPr lang="cs-CZ" altLang="cs-CZ" b="1" dirty="0">
                <a:solidFill>
                  <a:schemeClr val="hlink"/>
                </a:solidFill>
                <a:latin typeface="Arial" panose="020B0604020202020204" pitchFamily="34" charset="0"/>
              </a:rPr>
              <a:t>tunica interna (intima)</a:t>
            </a:r>
          </a:p>
          <a:p>
            <a:pPr lvl="1">
              <a:lnSpc>
                <a:spcPct val="90000"/>
              </a:lnSpc>
              <a:buFontTx/>
              <a:buNone/>
            </a:pPr>
            <a:r>
              <a:rPr lang="cs-CZ" altLang="cs-CZ" i="1" dirty="0" err="1">
                <a:latin typeface="Arial" panose="020B0604020202020204" pitchFamily="34" charset="0"/>
              </a:rPr>
              <a:t>endothelium</a:t>
            </a:r>
            <a:r>
              <a:rPr lang="cs-CZ" altLang="cs-CZ" i="1" dirty="0">
                <a:latin typeface="Arial" panose="020B0604020202020204" pitchFamily="34" charset="0"/>
              </a:rPr>
              <a:t> + </a:t>
            </a:r>
            <a:r>
              <a:rPr lang="cs-CZ" altLang="cs-CZ" i="1" dirty="0" err="1">
                <a:latin typeface="Arial" panose="020B0604020202020204" pitchFamily="34" charset="0"/>
              </a:rPr>
              <a:t>subendothelial</a:t>
            </a:r>
            <a:r>
              <a:rPr lang="cs-CZ" altLang="cs-CZ" i="1" dirty="0">
                <a:latin typeface="Arial" panose="020B0604020202020204" pitchFamily="34" charset="0"/>
              </a:rPr>
              <a:t> </a:t>
            </a:r>
            <a:r>
              <a:rPr lang="cs-CZ" altLang="cs-CZ" i="1" dirty="0" err="1">
                <a:latin typeface="Arial" panose="020B0604020202020204" pitchFamily="34" charset="0"/>
              </a:rPr>
              <a:t>connective</a:t>
            </a:r>
            <a:r>
              <a:rPr lang="cs-CZ" altLang="cs-CZ" i="1" dirty="0">
                <a:latin typeface="Arial" panose="020B0604020202020204" pitchFamily="34" charset="0"/>
              </a:rPr>
              <a:t> </a:t>
            </a:r>
            <a:r>
              <a:rPr lang="cs-CZ" altLang="cs-CZ" i="1" dirty="0" err="1">
                <a:latin typeface="Arial" panose="020B0604020202020204" pitchFamily="34" charset="0"/>
              </a:rPr>
              <a:t>tissue</a:t>
            </a:r>
            <a:endParaRPr lang="cs-CZ" altLang="cs-CZ" i="1" dirty="0">
              <a:latin typeface="Arial" panose="020B0604020202020204" pitchFamily="34" charset="0"/>
            </a:endParaRPr>
          </a:p>
          <a:p>
            <a:pPr>
              <a:lnSpc>
                <a:spcPct val="90000"/>
              </a:lnSpc>
              <a:buFont typeface="Wingdings" panose="05000000000000000000" pitchFamily="2" charset="2"/>
              <a:buNone/>
            </a:pPr>
            <a:r>
              <a:rPr lang="cs-CZ" altLang="cs-CZ" dirty="0">
                <a:solidFill>
                  <a:srgbClr val="FF3300"/>
                </a:solidFill>
                <a:latin typeface="Arial" panose="020B0604020202020204" pitchFamily="34" charset="0"/>
              </a:rPr>
              <a:t>________</a:t>
            </a:r>
            <a:r>
              <a:rPr lang="cs-CZ" altLang="cs-CZ" dirty="0" err="1">
                <a:solidFill>
                  <a:srgbClr val="FF3300"/>
                </a:solidFill>
                <a:latin typeface="Arial" panose="020B0604020202020204" pitchFamily="34" charset="0"/>
              </a:rPr>
              <a:t>membrana</a:t>
            </a:r>
            <a:r>
              <a:rPr lang="cs-CZ" altLang="cs-CZ" dirty="0">
                <a:solidFill>
                  <a:srgbClr val="FF3300"/>
                </a:solidFill>
                <a:latin typeface="Arial" panose="020B0604020202020204" pitchFamily="34" charset="0"/>
              </a:rPr>
              <a:t> </a:t>
            </a:r>
            <a:r>
              <a:rPr lang="cs-CZ" altLang="cs-CZ" dirty="0" err="1">
                <a:solidFill>
                  <a:srgbClr val="FF3300"/>
                </a:solidFill>
                <a:latin typeface="Arial" panose="020B0604020202020204" pitchFamily="34" charset="0"/>
              </a:rPr>
              <a:t>elastica</a:t>
            </a:r>
            <a:r>
              <a:rPr lang="cs-CZ" altLang="cs-CZ" dirty="0">
                <a:solidFill>
                  <a:srgbClr val="FF3300"/>
                </a:solidFill>
                <a:latin typeface="Arial" panose="020B0604020202020204" pitchFamily="34" charset="0"/>
              </a:rPr>
              <a:t> interna__________</a:t>
            </a:r>
            <a:r>
              <a:rPr lang="cs-CZ" altLang="cs-CZ" dirty="0">
                <a:solidFill>
                  <a:srgbClr val="FF7C80"/>
                </a:solidFill>
                <a:latin typeface="Arial" panose="020B0604020202020204" pitchFamily="34" charset="0"/>
              </a:rPr>
              <a:t> </a:t>
            </a:r>
          </a:p>
          <a:p>
            <a:pPr>
              <a:lnSpc>
                <a:spcPct val="90000"/>
              </a:lnSpc>
            </a:pPr>
            <a:r>
              <a:rPr lang="cs-CZ" altLang="cs-CZ" b="1" dirty="0">
                <a:solidFill>
                  <a:schemeClr val="hlink"/>
                </a:solidFill>
                <a:latin typeface="Arial" panose="020B0604020202020204" pitchFamily="34" charset="0"/>
              </a:rPr>
              <a:t>tunica media</a:t>
            </a:r>
          </a:p>
          <a:p>
            <a:pPr lvl="1">
              <a:lnSpc>
                <a:spcPct val="90000"/>
              </a:lnSpc>
              <a:buFontTx/>
              <a:buNone/>
            </a:pPr>
            <a:r>
              <a:rPr lang="cs-CZ" altLang="cs-CZ" i="1" dirty="0" err="1">
                <a:latin typeface="Arial" panose="020B0604020202020204" pitchFamily="34" charset="0"/>
              </a:rPr>
              <a:t>smooth</a:t>
            </a:r>
            <a:r>
              <a:rPr lang="cs-CZ" altLang="cs-CZ" i="1" dirty="0">
                <a:latin typeface="Arial" panose="020B0604020202020204" pitchFamily="34" charset="0"/>
              </a:rPr>
              <a:t> </a:t>
            </a:r>
            <a:r>
              <a:rPr lang="cs-CZ" altLang="cs-CZ" i="1" dirty="0" err="1">
                <a:latin typeface="Arial" panose="020B0604020202020204" pitchFamily="34" charset="0"/>
              </a:rPr>
              <a:t>muscle</a:t>
            </a:r>
            <a:r>
              <a:rPr lang="cs-CZ" altLang="cs-CZ" i="1" dirty="0">
                <a:latin typeface="Arial" panose="020B0604020202020204" pitchFamily="34" charset="0"/>
              </a:rPr>
              <a:t> </a:t>
            </a:r>
            <a:r>
              <a:rPr lang="cs-CZ" altLang="cs-CZ" i="1" dirty="0" err="1">
                <a:latin typeface="Arial" panose="020B0604020202020204" pitchFamily="34" charset="0"/>
              </a:rPr>
              <a:t>tissue</a:t>
            </a:r>
            <a:r>
              <a:rPr lang="cs-CZ" altLang="cs-CZ" i="1" dirty="0">
                <a:latin typeface="Arial" panose="020B0604020202020204" pitchFamily="34" charset="0"/>
              </a:rPr>
              <a:t> – </a:t>
            </a:r>
            <a:r>
              <a:rPr lang="cs-CZ" altLang="cs-CZ" i="1" dirty="0" err="1">
                <a:latin typeface="Arial" panose="020B0604020202020204" pitchFamily="34" charset="0"/>
              </a:rPr>
              <a:t>circularly</a:t>
            </a:r>
            <a:r>
              <a:rPr lang="cs-CZ" altLang="cs-CZ" i="1" dirty="0">
                <a:latin typeface="Arial" panose="020B0604020202020204" pitchFamily="34" charset="0"/>
              </a:rPr>
              <a:t> </a:t>
            </a:r>
            <a:r>
              <a:rPr lang="cs-CZ" altLang="cs-CZ" i="1" dirty="0" err="1">
                <a:latin typeface="Arial" panose="020B0604020202020204" pitchFamily="34" charset="0"/>
              </a:rPr>
              <a:t>oriented</a:t>
            </a:r>
            <a:endParaRPr lang="cs-CZ" altLang="cs-CZ" i="1" dirty="0">
              <a:latin typeface="Arial" panose="020B0604020202020204" pitchFamily="34" charset="0"/>
            </a:endParaRPr>
          </a:p>
          <a:p>
            <a:pPr>
              <a:lnSpc>
                <a:spcPct val="90000"/>
              </a:lnSpc>
              <a:buFont typeface="Wingdings" panose="05000000000000000000" pitchFamily="2" charset="2"/>
              <a:buNone/>
            </a:pPr>
            <a:r>
              <a:rPr lang="cs-CZ" altLang="cs-CZ" dirty="0">
                <a:solidFill>
                  <a:srgbClr val="FF3300"/>
                </a:solidFill>
                <a:latin typeface="Arial" panose="020B0604020202020204" pitchFamily="34" charset="0"/>
              </a:rPr>
              <a:t>________</a:t>
            </a:r>
            <a:r>
              <a:rPr lang="cs-CZ" altLang="cs-CZ" dirty="0" err="1">
                <a:solidFill>
                  <a:srgbClr val="FF3300"/>
                </a:solidFill>
                <a:latin typeface="Arial" panose="020B0604020202020204" pitchFamily="34" charset="0"/>
              </a:rPr>
              <a:t>membrana</a:t>
            </a:r>
            <a:r>
              <a:rPr lang="cs-CZ" altLang="cs-CZ" dirty="0">
                <a:solidFill>
                  <a:srgbClr val="FF3300"/>
                </a:solidFill>
                <a:latin typeface="Arial" panose="020B0604020202020204" pitchFamily="34" charset="0"/>
              </a:rPr>
              <a:t> </a:t>
            </a:r>
            <a:r>
              <a:rPr lang="cs-CZ" altLang="cs-CZ" dirty="0" err="1">
                <a:solidFill>
                  <a:srgbClr val="FF3300"/>
                </a:solidFill>
                <a:latin typeface="Arial" panose="020B0604020202020204" pitchFamily="34" charset="0"/>
              </a:rPr>
              <a:t>elastica</a:t>
            </a:r>
            <a:r>
              <a:rPr lang="cs-CZ" altLang="cs-CZ" dirty="0">
                <a:solidFill>
                  <a:srgbClr val="FF3300"/>
                </a:solidFill>
                <a:latin typeface="Arial" panose="020B0604020202020204" pitchFamily="34" charset="0"/>
              </a:rPr>
              <a:t> </a:t>
            </a:r>
            <a:r>
              <a:rPr lang="cs-CZ" altLang="cs-CZ" dirty="0" err="1">
                <a:solidFill>
                  <a:srgbClr val="FF3300"/>
                </a:solidFill>
                <a:latin typeface="Arial" panose="020B0604020202020204" pitchFamily="34" charset="0"/>
              </a:rPr>
              <a:t>externa</a:t>
            </a:r>
            <a:r>
              <a:rPr lang="cs-CZ" altLang="cs-CZ" dirty="0">
                <a:solidFill>
                  <a:srgbClr val="FF3300"/>
                </a:solidFill>
                <a:latin typeface="Arial" panose="020B0604020202020204" pitchFamily="34" charset="0"/>
              </a:rPr>
              <a:t>__________</a:t>
            </a:r>
          </a:p>
          <a:p>
            <a:pPr>
              <a:lnSpc>
                <a:spcPct val="90000"/>
              </a:lnSpc>
            </a:pPr>
            <a:r>
              <a:rPr lang="cs-CZ" altLang="cs-CZ" b="1" dirty="0">
                <a:solidFill>
                  <a:schemeClr val="hlink"/>
                </a:solidFill>
                <a:latin typeface="Arial" panose="020B0604020202020204" pitchFamily="34" charset="0"/>
              </a:rPr>
              <a:t>tunica </a:t>
            </a:r>
            <a:r>
              <a:rPr lang="cs-CZ" altLang="cs-CZ" b="1" dirty="0" err="1">
                <a:solidFill>
                  <a:schemeClr val="hlink"/>
                </a:solidFill>
                <a:latin typeface="Arial" panose="020B0604020202020204" pitchFamily="34" charset="0"/>
              </a:rPr>
              <a:t>externa</a:t>
            </a:r>
            <a:r>
              <a:rPr lang="cs-CZ" altLang="cs-CZ" b="1" dirty="0">
                <a:solidFill>
                  <a:schemeClr val="hlink"/>
                </a:solidFill>
                <a:latin typeface="Arial" panose="020B0604020202020204" pitchFamily="34" charset="0"/>
              </a:rPr>
              <a:t> (</a:t>
            </a:r>
            <a:r>
              <a:rPr lang="cs-CZ" altLang="cs-CZ" b="1" dirty="0" err="1">
                <a:solidFill>
                  <a:schemeClr val="hlink"/>
                </a:solidFill>
                <a:latin typeface="Arial" panose="020B0604020202020204" pitchFamily="34" charset="0"/>
              </a:rPr>
              <a:t>adventitia</a:t>
            </a:r>
            <a:r>
              <a:rPr lang="cs-CZ" altLang="cs-CZ" b="1" dirty="0">
                <a:solidFill>
                  <a:schemeClr val="hlink"/>
                </a:solidFill>
                <a:latin typeface="Arial" panose="020B0604020202020204" pitchFamily="34" charset="0"/>
              </a:rPr>
              <a:t>)</a:t>
            </a:r>
          </a:p>
          <a:p>
            <a:pPr lvl="1">
              <a:lnSpc>
                <a:spcPct val="90000"/>
              </a:lnSpc>
              <a:buFontTx/>
              <a:buNone/>
            </a:pPr>
            <a:r>
              <a:rPr lang="cs-CZ" altLang="cs-CZ" i="1" dirty="0" err="1">
                <a:latin typeface="Arial" panose="020B0604020202020204" pitchFamily="34" charset="0"/>
              </a:rPr>
              <a:t>loose</a:t>
            </a:r>
            <a:r>
              <a:rPr lang="cs-CZ" altLang="cs-CZ" i="1" dirty="0">
                <a:latin typeface="Arial" panose="020B0604020202020204" pitchFamily="34" charset="0"/>
              </a:rPr>
              <a:t> </a:t>
            </a:r>
            <a:r>
              <a:rPr lang="cs-CZ" altLang="cs-CZ" i="1" dirty="0" err="1">
                <a:latin typeface="Arial" panose="020B0604020202020204" pitchFamily="34" charset="0"/>
              </a:rPr>
              <a:t>connective</a:t>
            </a:r>
            <a:r>
              <a:rPr lang="cs-CZ" altLang="cs-CZ" i="1" dirty="0">
                <a:latin typeface="Arial" panose="020B0604020202020204" pitchFamily="34" charset="0"/>
              </a:rPr>
              <a:t> </a:t>
            </a:r>
            <a:r>
              <a:rPr lang="cs-CZ" altLang="cs-CZ" i="1" dirty="0" err="1">
                <a:latin typeface="Arial" panose="020B0604020202020204" pitchFamily="34" charset="0"/>
              </a:rPr>
              <a:t>tissue</a:t>
            </a:r>
            <a:r>
              <a:rPr lang="cs-CZ" altLang="cs-CZ" i="1" dirty="0">
                <a:latin typeface="Arial" panose="020B0604020202020204" pitchFamily="34" charset="0"/>
              </a:rPr>
              <a:t> + </a:t>
            </a:r>
            <a:r>
              <a:rPr lang="cs-CZ" altLang="cs-CZ" i="1" dirty="0" err="1">
                <a:latin typeface="Arial" panose="020B0604020202020204" pitchFamily="34" charset="0"/>
              </a:rPr>
              <a:t>nerves</a:t>
            </a:r>
            <a:r>
              <a:rPr lang="cs-CZ" altLang="cs-CZ" i="1" dirty="0">
                <a:latin typeface="Arial" panose="020B0604020202020204" pitchFamily="34" charset="0"/>
              </a:rPr>
              <a:t> + </a:t>
            </a:r>
            <a:r>
              <a:rPr lang="cs-CZ" altLang="cs-CZ" i="1" dirty="0" err="1">
                <a:latin typeface="Arial" panose="020B0604020202020204" pitchFamily="34" charset="0"/>
              </a:rPr>
              <a:t>vasa</a:t>
            </a:r>
            <a:r>
              <a:rPr lang="cs-CZ" altLang="cs-CZ" i="1" dirty="0">
                <a:latin typeface="Arial" panose="020B0604020202020204" pitchFamily="34" charset="0"/>
              </a:rPr>
              <a:t> </a:t>
            </a:r>
            <a:r>
              <a:rPr lang="cs-CZ" altLang="cs-CZ" i="1" dirty="0" err="1">
                <a:latin typeface="Arial" panose="020B0604020202020204" pitchFamily="34" charset="0"/>
              </a:rPr>
              <a:t>vasorum</a:t>
            </a:r>
            <a:r>
              <a:rPr lang="cs-CZ" altLang="cs-CZ" i="1" dirty="0">
                <a:latin typeface="Arial" panose="020B0604020202020204" pitchFamily="34" charset="0"/>
              </a:rPr>
              <a:t> </a:t>
            </a:r>
          </a:p>
          <a:p>
            <a:pPr lvl="1">
              <a:lnSpc>
                <a:spcPct val="90000"/>
              </a:lnSpc>
              <a:buFontTx/>
              <a:buNone/>
            </a:pPr>
            <a:r>
              <a:rPr lang="cs-CZ" altLang="cs-CZ" i="1" dirty="0">
                <a:latin typeface="Arial" panose="020B0604020202020204" pitchFamily="34" charset="0"/>
              </a:rPr>
              <a:t>(+ </a:t>
            </a:r>
            <a:r>
              <a:rPr lang="cs-CZ" altLang="cs-CZ" i="1" dirty="0" err="1">
                <a:latin typeface="Arial" panose="020B0604020202020204" pitchFamily="34" charset="0"/>
              </a:rPr>
              <a:t>longitudinal</a:t>
            </a:r>
            <a:r>
              <a:rPr lang="cs-CZ" altLang="cs-CZ" i="1" dirty="0">
                <a:latin typeface="Arial" panose="020B0604020202020204" pitchFamily="34" charset="0"/>
              </a:rPr>
              <a:t> </a:t>
            </a:r>
            <a:r>
              <a:rPr lang="cs-CZ" altLang="cs-CZ" i="1" dirty="0" err="1">
                <a:latin typeface="Arial" panose="020B0604020202020204" pitchFamily="34" charset="0"/>
              </a:rPr>
              <a:t>smooth</a:t>
            </a:r>
            <a:r>
              <a:rPr lang="cs-CZ" altLang="cs-CZ" i="1" dirty="0">
                <a:latin typeface="Arial" panose="020B0604020202020204" pitchFamily="34" charset="0"/>
              </a:rPr>
              <a:t> </a:t>
            </a:r>
            <a:r>
              <a:rPr lang="cs-CZ" altLang="cs-CZ" i="1" dirty="0" err="1">
                <a:latin typeface="Arial" panose="020B0604020202020204" pitchFamily="34" charset="0"/>
              </a:rPr>
              <a:t>muscle</a:t>
            </a:r>
            <a:r>
              <a:rPr lang="cs-CZ" altLang="cs-CZ" i="1" dirty="0">
                <a:latin typeface="Arial" panose="020B0604020202020204" pitchFamily="34" charset="0"/>
              </a:rPr>
              <a:t> – </a:t>
            </a:r>
            <a:r>
              <a:rPr lang="cs-CZ" altLang="cs-CZ" i="1" u="sng" dirty="0" err="1">
                <a:latin typeface="Arial" panose="020B0604020202020204" pitchFamily="34" charset="0"/>
              </a:rPr>
              <a:t>only</a:t>
            </a:r>
            <a:r>
              <a:rPr lang="cs-CZ" altLang="cs-CZ" i="1" dirty="0">
                <a:latin typeface="Arial" panose="020B0604020202020204" pitchFamily="34" charset="0"/>
              </a:rPr>
              <a:t> in </a:t>
            </a:r>
            <a:r>
              <a:rPr lang="cs-CZ" altLang="cs-CZ" i="1" dirty="0" err="1">
                <a:latin typeface="Arial" panose="020B0604020202020204" pitchFamily="34" charset="0"/>
              </a:rPr>
              <a:t>veins</a:t>
            </a:r>
            <a:r>
              <a:rPr lang="cs-CZ" altLang="cs-CZ" i="1" dirty="0">
                <a:latin typeface="Arial" panose="020B0604020202020204" pitchFamily="34" charset="0"/>
              </a:rPr>
              <a:t>)</a:t>
            </a:r>
          </a:p>
          <a:p>
            <a:pPr>
              <a:lnSpc>
                <a:spcPct val="90000"/>
              </a:lnSpc>
            </a:pPr>
            <a:endParaRPr lang="cs-CZ" altLang="cs-CZ" dirty="0"/>
          </a:p>
        </p:txBody>
      </p:sp>
    </p:spTree>
    <p:extLst>
      <p:ext uri="{BB962C8B-B14F-4D97-AF65-F5344CB8AC3E}">
        <p14:creationId xmlns:p14="http://schemas.microsoft.com/office/powerpoint/2010/main" val="2721233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ovéPole 1"/>
          <p:cNvSpPr txBox="1">
            <a:spLocks noChangeArrowheads="1"/>
          </p:cNvSpPr>
          <p:nvPr/>
        </p:nvSpPr>
        <p:spPr bwMode="auto">
          <a:xfrm>
            <a:off x="1674814" y="3379788"/>
            <a:ext cx="1367297" cy="369332"/>
          </a:xfrm>
          <a:prstGeom prst="rect">
            <a:avLst/>
          </a:prstGeom>
          <a:noFill/>
          <a:ln w="9525">
            <a:solidFill>
              <a:schemeClr val="tx1"/>
            </a:solidFill>
            <a:miter lim="800000"/>
            <a:headEnd/>
            <a:tailEnd/>
          </a:ln>
        </p:spPr>
        <p:txBody>
          <a:bodyPr wrap="none">
            <a:spAutoFit/>
          </a:bodyPr>
          <a:lstStyle/>
          <a:p>
            <a:r>
              <a:rPr lang="cs-CZ" altLang="cs-CZ"/>
              <a:t>LEUKOCYTES</a:t>
            </a:r>
          </a:p>
        </p:txBody>
      </p:sp>
      <p:sp>
        <p:nvSpPr>
          <p:cNvPr id="18434" name="TextovéPole 2"/>
          <p:cNvSpPr txBox="1">
            <a:spLocks noChangeArrowheads="1"/>
          </p:cNvSpPr>
          <p:nvPr/>
        </p:nvSpPr>
        <p:spPr bwMode="auto">
          <a:xfrm>
            <a:off x="3544888" y="1974851"/>
            <a:ext cx="2264594" cy="646331"/>
          </a:xfrm>
          <a:prstGeom prst="rect">
            <a:avLst/>
          </a:prstGeom>
          <a:solidFill>
            <a:srgbClr val="FFCCCC"/>
          </a:solidFill>
          <a:ln w="9525">
            <a:noFill/>
            <a:miter lim="800000"/>
            <a:headEnd/>
            <a:tailEnd/>
          </a:ln>
        </p:spPr>
        <p:txBody>
          <a:bodyPr wrap="none">
            <a:spAutoFit/>
          </a:bodyPr>
          <a:lstStyle/>
          <a:p>
            <a:r>
              <a:rPr lang="cs-CZ" altLang="cs-CZ"/>
              <a:t>GRANULOCYTES</a:t>
            </a:r>
          </a:p>
          <a:p>
            <a:r>
              <a:rPr lang="cs-CZ" altLang="cs-CZ"/>
              <a:t>(polymorphonuclears)</a:t>
            </a:r>
          </a:p>
        </p:txBody>
      </p:sp>
      <p:sp>
        <p:nvSpPr>
          <p:cNvPr id="18435" name="TextovéPole 3"/>
          <p:cNvSpPr txBox="1">
            <a:spLocks noChangeArrowheads="1"/>
          </p:cNvSpPr>
          <p:nvPr/>
        </p:nvSpPr>
        <p:spPr bwMode="auto">
          <a:xfrm>
            <a:off x="3544888" y="4513264"/>
            <a:ext cx="1825180" cy="646331"/>
          </a:xfrm>
          <a:prstGeom prst="rect">
            <a:avLst/>
          </a:prstGeom>
          <a:solidFill>
            <a:srgbClr val="99CCFF"/>
          </a:solidFill>
          <a:ln w="9525">
            <a:noFill/>
            <a:miter lim="800000"/>
            <a:headEnd/>
            <a:tailEnd/>
          </a:ln>
        </p:spPr>
        <p:txBody>
          <a:bodyPr wrap="none">
            <a:spAutoFit/>
          </a:bodyPr>
          <a:lstStyle/>
          <a:p>
            <a:r>
              <a:rPr lang="cs-CZ" altLang="cs-CZ"/>
              <a:t>AGRANULOCYTES</a:t>
            </a:r>
          </a:p>
          <a:p>
            <a:r>
              <a:rPr lang="cs-CZ" altLang="cs-CZ"/>
              <a:t>(mononuclears)</a:t>
            </a:r>
          </a:p>
        </p:txBody>
      </p:sp>
      <p:sp>
        <p:nvSpPr>
          <p:cNvPr id="18436" name="TextovéPole 4"/>
          <p:cNvSpPr txBox="1">
            <a:spLocks noChangeArrowheads="1"/>
          </p:cNvSpPr>
          <p:nvPr/>
        </p:nvSpPr>
        <p:spPr bwMode="auto">
          <a:xfrm>
            <a:off x="6588126" y="1274764"/>
            <a:ext cx="3788473" cy="4247317"/>
          </a:xfrm>
          <a:prstGeom prst="rect">
            <a:avLst/>
          </a:prstGeom>
          <a:noFill/>
          <a:ln w="9525">
            <a:noFill/>
            <a:miter lim="800000"/>
            <a:headEnd/>
            <a:tailEnd/>
          </a:ln>
        </p:spPr>
        <p:txBody>
          <a:bodyPr wrap="none">
            <a:spAutoFit/>
          </a:bodyPr>
          <a:lstStyle/>
          <a:p>
            <a:r>
              <a:rPr lang="cs-CZ" altLang="cs-CZ"/>
              <a:t>neutrophilic                 10 - 12 </a:t>
            </a:r>
            <a:r>
              <a:rPr lang="cs-CZ" altLang="cs-CZ">
                <a:sym typeface="Symbol" pitchFamily="18" charset="2"/>
              </a:rPr>
              <a:t>m</a:t>
            </a:r>
            <a:endParaRPr lang="cs-CZ" altLang="cs-CZ"/>
          </a:p>
          <a:p>
            <a:endParaRPr lang="cs-CZ" altLang="cs-CZ"/>
          </a:p>
          <a:p>
            <a:endParaRPr lang="cs-CZ" altLang="cs-CZ"/>
          </a:p>
          <a:p>
            <a:r>
              <a:rPr lang="cs-CZ" altLang="cs-CZ"/>
              <a:t>eosinophilic                 12 - 14 </a:t>
            </a:r>
            <a:r>
              <a:rPr lang="cs-CZ" altLang="cs-CZ">
                <a:sym typeface="Symbol" pitchFamily="18" charset="2"/>
              </a:rPr>
              <a:t>m</a:t>
            </a:r>
            <a:r>
              <a:rPr lang="cs-CZ" altLang="cs-CZ"/>
              <a:t>        </a:t>
            </a:r>
          </a:p>
          <a:p>
            <a:endParaRPr lang="cs-CZ" altLang="cs-CZ"/>
          </a:p>
          <a:p>
            <a:endParaRPr lang="cs-CZ" altLang="cs-CZ"/>
          </a:p>
          <a:p>
            <a:r>
              <a:rPr lang="cs-CZ" altLang="cs-CZ"/>
              <a:t>basophilic                      8 - 10 </a:t>
            </a:r>
            <a:r>
              <a:rPr lang="cs-CZ" altLang="cs-CZ">
                <a:sym typeface="Symbol" pitchFamily="18" charset="2"/>
              </a:rPr>
              <a:t>m</a:t>
            </a:r>
            <a:endParaRPr lang="cs-CZ" altLang="cs-CZ"/>
          </a:p>
          <a:p>
            <a:endParaRPr lang="cs-CZ" altLang="cs-CZ"/>
          </a:p>
          <a:p>
            <a:endParaRPr lang="cs-CZ" altLang="cs-CZ"/>
          </a:p>
          <a:p>
            <a:endParaRPr lang="cs-CZ" altLang="cs-CZ"/>
          </a:p>
          <a:p>
            <a:endParaRPr lang="cs-CZ" altLang="cs-CZ"/>
          </a:p>
          <a:p>
            <a:r>
              <a:rPr lang="cs-CZ" altLang="cs-CZ"/>
              <a:t>lymphocytes                6 - 8 / 10 -12 </a:t>
            </a:r>
            <a:r>
              <a:rPr lang="cs-CZ" altLang="cs-CZ">
                <a:sym typeface="Symbol" pitchFamily="18" charset="2"/>
              </a:rPr>
              <a:t>m</a:t>
            </a:r>
            <a:endParaRPr lang="cs-CZ" altLang="cs-CZ"/>
          </a:p>
          <a:p>
            <a:endParaRPr lang="cs-CZ" altLang="cs-CZ"/>
          </a:p>
          <a:p>
            <a:endParaRPr lang="cs-CZ" altLang="cs-CZ"/>
          </a:p>
          <a:p>
            <a:r>
              <a:rPr lang="cs-CZ" altLang="cs-CZ"/>
              <a:t>monocytes                              12-20 </a:t>
            </a:r>
            <a:r>
              <a:rPr lang="cs-CZ" altLang="cs-CZ">
                <a:sym typeface="Symbol" pitchFamily="18" charset="2"/>
              </a:rPr>
              <a:t>m</a:t>
            </a:r>
            <a:endParaRPr lang="cs-CZ" altLang="cs-CZ"/>
          </a:p>
        </p:txBody>
      </p:sp>
      <p:pic>
        <p:nvPicPr>
          <p:cNvPr id="18437" name="Picture 2" descr="Neutrophil.png">
            <a:hlinkClick r:id="rId2"/>
          </p:cNvPr>
          <p:cNvPicPr>
            <a:picLocks noChangeAspect="1" noChangeArrowheads="1"/>
          </p:cNvPicPr>
          <p:nvPr/>
        </p:nvPicPr>
        <p:blipFill>
          <a:blip r:embed="rId3"/>
          <a:srcRect/>
          <a:stretch>
            <a:fillRect/>
          </a:stretch>
        </p:blipFill>
        <p:spPr bwMode="auto">
          <a:xfrm>
            <a:off x="8034338" y="1022351"/>
            <a:ext cx="762000" cy="752475"/>
          </a:xfrm>
          <a:prstGeom prst="rect">
            <a:avLst/>
          </a:prstGeom>
          <a:noFill/>
          <a:ln w="9525">
            <a:noFill/>
            <a:miter lim="800000"/>
            <a:headEnd/>
            <a:tailEnd/>
          </a:ln>
        </p:spPr>
      </p:pic>
      <p:pic>
        <p:nvPicPr>
          <p:cNvPr id="18438" name="Picture 4" descr="Eosinophil 1.png">
            <a:hlinkClick r:id="rId4"/>
          </p:cNvPr>
          <p:cNvPicPr>
            <a:picLocks noChangeAspect="1" noChangeArrowheads="1"/>
          </p:cNvPicPr>
          <p:nvPr/>
        </p:nvPicPr>
        <p:blipFill>
          <a:blip r:embed="rId5"/>
          <a:srcRect/>
          <a:stretch>
            <a:fillRect/>
          </a:stretch>
        </p:blipFill>
        <p:spPr bwMode="auto">
          <a:xfrm>
            <a:off x="7913688" y="1838326"/>
            <a:ext cx="1003300" cy="785813"/>
          </a:xfrm>
          <a:prstGeom prst="rect">
            <a:avLst/>
          </a:prstGeom>
          <a:noFill/>
          <a:ln w="9525">
            <a:noFill/>
            <a:miter lim="800000"/>
            <a:headEnd/>
            <a:tailEnd/>
          </a:ln>
        </p:spPr>
      </p:pic>
      <p:pic>
        <p:nvPicPr>
          <p:cNvPr id="18439" name="Picture 6" descr="Basophil.png">
            <a:hlinkClick r:id="rId6"/>
          </p:cNvPr>
          <p:cNvPicPr>
            <a:picLocks noChangeAspect="1" noChangeArrowheads="1"/>
          </p:cNvPicPr>
          <p:nvPr/>
        </p:nvPicPr>
        <p:blipFill>
          <a:blip r:embed="rId7"/>
          <a:srcRect/>
          <a:stretch>
            <a:fillRect/>
          </a:stretch>
        </p:blipFill>
        <p:spPr bwMode="auto">
          <a:xfrm>
            <a:off x="7967664" y="2668588"/>
            <a:ext cx="828675" cy="666750"/>
          </a:xfrm>
          <a:prstGeom prst="rect">
            <a:avLst/>
          </a:prstGeom>
          <a:noFill/>
          <a:ln w="9525">
            <a:noFill/>
            <a:miter lim="800000"/>
            <a:headEnd/>
            <a:tailEnd/>
          </a:ln>
        </p:spPr>
      </p:pic>
      <p:pic>
        <p:nvPicPr>
          <p:cNvPr id="18440" name="Picture 8" descr="Lymphocyte.png">
            <a:hlinkClick r:id="rId8"/>
          </p:cNvPr>
          <p:cNvPicPr>
            <a:picLocks noChangeAspect="1" noChangeArrowheads="1"/>
          </p:cNvPicPr>
          <p:nvPr/>
        </p:nvPicPr>
        <p:blipFill>
          <a:blip r:embed="rId9"/>
          <a:srcRect/>
          <a:stretch>
            <a:fillRect/>
          </a:stretch>
        </p:blipFill>
        <p:spPr bwMode="auto">
          <a:xfrm>
            <a:off x="7988301" y="3975101"/>
            <a:ext cx="695325" cy="733425"/>
          </a:xfrm>
          <a:prstGeom prst="rect">
            <a:avLst/>
          </a:prstGeom>
          <a:noFill/>
          <a:ln w="9525">
            <a:noFill/>
            <a:miter lim="800000"/>
            <a:headEnd/>
            <a:tailEnd/>
          </a:ln>
        </p:spPr>
      </p:pic>
      <p:pic>
        <p:nvPicPr>
          <p:cNvPr id="18441" name="Picture 10" descr="Monocyte.png">
            <a:hlinkClick r:id="rId10"/>
          </p:cNvPr>
          <p:cNvPicPr>
            <a:picLocks noChangeAspect="1" noChangeArrowheads="1"/>
          </p:cNvPicPr>
          <p:nvPr/>
        </p:nvPicPr>
        <p:blipFill>
          <a:blip r:embed="rId11"/>
          <a:srcRect/>
          <a:stretch>
            <a:fillRect/>
          </a:stretch>
        </p:blipFill>
        <p:spPr bwMode="auto">
          <a:xfrm>
            <a:off x="7770814" y="4824414"/>
            <a:ext cx="1952625" cy="866775"/>
          </a:xfrm>
          <a:prstGeom prst="rect">
            <a:avLst/>
          </a:prstGeom>
          <a:noFill/>
          <a:ln w="9525">
            <a:noFill/>
            <a:miter lim="800000"/>
            <a:headEnd/>
            <a:tailEnd/>
          </a:ln>
        </p:spPr>
      </p:pic>
      <p:cxnSp>
        <p:nvCxnSpPr>
          <p:cNvPr id="13" name="Přímá spojnice 12"/>
          <p:cNvCxnSpPr>
            <a:stCxn id="18433" idx="3"/>
          </p:cNvCxnSpPr>
          <p:nvPr/>
        </p:nvCxnSpPr>
        <p:spPr>
          <a:xfrm flipV="1">
            <a:off x="3042110" y="2713038"/>
            <a:ext cx="1023478" cy="851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a:stCxn id="18433" idx="3"/>
          </p:cNvCxnSpPr>
          <p:nvPr/>
        </p:nvCxnSpPr>
        <p:spPr>
          <a:xfrm>
            <a:off x="3042110" y="3564454"/>
            <a:ext cx="1036178" cy="7043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a:stCxn id="18434" idx="3"/>
          </p:cNvCxnSpPr>
          <p:nvPr/>
        </p:nvCxnSpPr>
        <p:spPr>
          <a:xfrm flipV="1">
            <a:off x="5809483" y="1557338"/>
            <a:ext cx="778643" cy="7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a:stCxn id="18434" idx="3"/>
          </p:cNvCxnSpPr>
          <p:nvPr/>
        </p:nvCxnSpPr>
        <p:spPr>
          <a:xfrm>
            <a:off x="5809483" y="2298016"/>
            <a:ext cx="778643" cy="6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a:stCxn id="18434" idx="3"/>
          </p:cNvCxnSpPr>
          <p:nvPr/>
        </p:nvCxnSpPr>
        <p:spPr>
          <a:xfrm>
            <a:off x="5809483" y="2298017"/>
            <a:ext cx="778643" cy="742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a:stCxn id="18435" idx="3"/>
          </p:cNvCxnSpPr>
          <p:nvPr/>
        </p:nvCxnSpPr>
        <p:spPr>
          <a:xfrm flipV="1">
            <a:off x="5370069" y="4513263"/>
            <a:ext cx="1218057" cy="3231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stCxn id="18435" idx="3"/>
          </p:cNvCxnSpPr>
          <p:nvPr/>
        </p:nvCxnSpPr>
        <p:spPr>
          <a:xfrm>
            <a:off x="5370069" y="4836430"/>
            <a:ext cx="1218057" cy="4213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49" name="TextovéPole 1"/>
          <p:cNvSpPr txBox="1">
            <a:spLocks noChangeArrowheads="1"/>
          </p:cNvSpPr>
          <p:nvPr/>
        </p:nvSpPr>
        <p:spPr bwMode="auto">
          <a:xfrm>
            <a:off x="1668463" y="5835650"/>
            <a:ext cx="1754326" cy="369332"/>
          </a:xfrm>
          <a:prstGeom prst="rect">
            <a:avLst/>
          </a:prstGeom>
          <a:noFill/>
          <a:ln w="9525">
            <a:solidFill>
              <a:schemeClr val="tx1"/>
            </a:solidFill>
            <a:miter lim="800000"/>
            <a:headEnd/>
            <a:tailEnd/>
          </a:ln>
        </p:spPr>
        <p:txBody>
          <a:bodyPr wrap="none">
            <a:spAutoFit/>
          </a:bodyPr>
          <a:lstStyle/>
          <a:p>
            <a:r>
              <a:rPr lang="cs-CZ" altLang="cs-CZ">
                <a:cs typeface="Arial" charset="0"/>
              </a:rPr>
              <a:t>THROMBOCYTES</a:t>
            </a:r>
          </a:p>
        </p:txBody>
      </p:sp>
      <p:sp>
        <p:nvSpPr>
          <p:cNvPr id="18450" name="TextovéPole 2"/>
          <p:cNvSpPr txBox="1">
            <a:spLocks noChangeArrowheads="1"/>
          </p:cNvSpPr>
          <p:nvPr/>
        </p:nvSpPr>
        <p:spPr bwMode="auto">
          <a:xfrm>
            <a:off x="1660525" y="868363"/>
            <a:ext cx="1625894" cy="369332"/>
          </a:xfrm>
          <a:prstGeom prst="rect">
            <a:avLst/>
          </a:prstGeom>
          <a:noFill/>
          <a:ln w="9525">
            <a:solidFill>
              <a:schemeClr val="tx1"/>
            </a:solidFill>
            <a:miter lim="800000"/>
            <a:headEnd/>
            <a:tailEnd/>
          </a:ln>
        </p:spPr>
        <p:txBody>
          <a:bodyPr wrap="none">
            <a:spAutoFit/>
          </a:bodyPr>
          <a:lstStyle/>
          <a:p>
            <a:r>
              <a:rPr lang="cs-CZ" altLang="cs-CZ">
                <a:cs typeface="Arial" charset="0"/>
              </a:rPr>
              <a:t>ERYTHROCYTES</a:t>
            </a:r>
          </a:p>
        </p:txBody>
      </p:sp>
      <p:sp>
        <p:nvSpPr>
          <p:cNvPr id="18451" name="TextovéPole 3"/>
          <p:cNvSpPr txBox="1">
            <a:spLocks noChangeArrowheads="1"/>
          </p:cNvSpPr>
          <p:nvPr/>
        </p:nvSpPr>
        <p:spPr bwMode="auto">
          <a:xfrm>
            <a:off x="1838326" y="33339"/>
            <a:ext cx="4040465" cy="646331"/>
          </a:xfrm>
          <a:prstGeom prst="rect">
            <a:avLst/>
          </a:prstGeom>
          <a:noFill/>
          <a:ln w="9525">
            <a:noFill/>
            <a:miter lim="800000"/>
            <a:headEnd/>
            <a:tailEnd/>
          </a:ln>
        </p:spPr>
        <p:txBody>
          <a:bodyPr wrap="none">
            <a:spAutoFit/>
          </a:bodyPr>
          <a:lstStyle/>
          <a:p>
            <a:r>
              <a:rPr lang="cs-CZ" altLang="cs-CZ" sz="3600" u="sng"/>
              <a:t>BLOOD CORPUSCLES</a:t>
            </a:r>
          </a:p>
        </p:txBody>
      </p:sp>
      <p:pic>
        <p:nvPicPr>
          <p:cNvPr id="18452" name="Picture 2" descr="Výsledek obrázku pro erytrocyt">
            <a:hlinkClick r:id="rId12"/>
          </p:cNvPr>
          <p:cNvPicPr>
            <a:picLocks noChangeAspect="1" noChangeArrowheads="1"/>
          </p:cNvPicPr>
          <p:nvPr/>
        </p:nvPicPr>
        <p:blipFill>
          <a:blip r:embed="rId13"/>
          <a:srcRect/>
          <a:stretch>
            <a:fillRect/>
          </a:stretch>
        </p:blipFill>
        <p:spPr bwMode="auto">
          <a:xfrm>
            <a:off x="3676650" y="754064"/>
            <a:ext cx="755650" cy="617537"/>
          </a:xfrm>
          <a:prstGeom prst="rect">
            <a:avLst/>
          </a:prstGeom>
          <a:noFill/>
          <a:ln w="9525">
            <a:noFill/>
            <a:miter lim="800000"/>
            <a:headEnd/>
            <a:tailEnd/>
          </a:ln>
        </p:spPr>
      </p:pic>
      <p:sp>
        <p:nvSpPr>
          <p:cNvPr id="18453" name="TextovéPole 7"/>
          <p:cNvSpPr txBox="1">
            <a:spLocks noChangeArrowheads="1"/>
          </p:cNvSpPr>
          <p:nvPr/>
        </p:nvSpPr>
        <p:spPr bwMode="auto">
          <a:xfrm>
            <a:off x="4405313" y="850900"/>
            <a:ext cx="1314784" cy="369332"/>
          </a:xfrm>
          <a:prstGeom prst="rect">
            <a:avLst/>
          </a:prstGeom>
          <a:noFill/>
          <a:ln w="9525">
            <a:noFill/>
            <a:miter lim="800000"/>
            <a:headEnd/>
            <a:tailEnd/>
          </a:ln>
        </p:spPr>
        <p:txBody>
          <a:bodyPr wrap="none">
            <a:spAutoFit/>
          </a:bodyPr>
          <a:lstStyle/>
          <a:p>
            <a:r>
              <a:rPr lang="cs-CZ" altLang="cs-CZ">
                <a:cs typeface="Arial" charset="0"/>
              </a:rPr>
              <a:t>7,2 - 7,6 </a:t>
            </a:r>
            <a:r>
              <a:rPr lang="cs-CZ" altLang="cs-CZ">
                <a:cs typeface="Arial" charset="0"/>
                <a:sym typeface="Symbol" pitchFamily="18" charset="2"/>
              </a:rPr>
              <a:t>m</a:t>
            </a:r>
            <a:endParaRPr lang="cs-CZ" altLang="cs-CZ">
              <a:cs typeface="Arial" charset="0"/>
            </a:endParaRPr>
          </a:p>
        </p:txBody>
      </p:sp>
      <p:pic>
        <p:nvPicPr>
          <p:cNvPr id="18454" name="Picture 3" descr="trombocyt"/>
          <p:cNvPicPr>
            <a:picLocks noChangeAspect="1" noChangeArrowheads="1"/>
          </p:cNvPicPr>
          <p:nvPr/>
        </p:nvPicPr>
        <p:blipFill>
          <a:blip r:embed="rId14"/>
          <a:srcRect/>
          <a:stretch>
            <a:fillRect/>
          </a:stretch>
        </p:blipFill>
        <p:spPr bwMode="auto">
          <a:xfrm>
            <a:off x="3830638" y="5640389"/>
            <a:ext cx="474662" cy="473075"/>
          </a:xfrm>
          <a:prstGeom prst="rect">
            <a:avLst/>
          </a:prstGeom>
          <a:noFill/>
          <a:ln w="9525">
            <a:noFill/>
            <a:miter lim="800000"/>
            <a:headEnd/>
            <a:tailEnd/>
          </a:ln>
        </p:spPr>
      </p:pic>
      <p:pic>
        <p:nvPicPr>
          <p:cNvPr id="18455" name="Picture 3" descr="trombocyt"/>
          <p:cNvPicPr>
            <a:picLocks noChangeAspect="1" noChangeArrowheads="1"/>
          </p:cNvPicPr>
          <p:nvPr/>
        </p:nvPicPr>
        <p:blipFill>
          <a:blip r:embed="rId14"/>
          <a:srcRect/>
          <a:stretch>
            <a:fillRect/>
          </a:stretch>
        </p:blipFill>
        <p:spPr bwMode="auto">
          <a:xfrm>
            <a:off x="3984626" y="6010276"/>
            <a:ext cx="371475" cy="371475"/>
          </a:xfrm>
          <a:prstGeom prst="rect">
            <a:avLst/>
          </a:prstGeom>
          <a:noFill/>
          <a:ln w="9525">
            <a:noFill/>
            <a:miter lim="800000"/>
            <a:headEnd/>
            <a:tailEnd/>
          </a:ln>
        </p:spPr>
      </p:pic>
      <p:pic>
        <p:nvPicPr>
          <p:cNvPr id="18456" name="Picture 3" descr="trombocyt"/>
          <p:cNvPicPr>
            <a:picLocks noChangeAspect="1" noChangeArrowheads="1"/>
          </p:cNvPicPr>
          <p:nvPr/>
        </p:nvPicPr>
        <p:blipFill>
          <a:blip r:embed="rId14"/>
          <a:srcRect/>
          <a:stretch>
            <a:fillRect/>
          </a:stretch>
        </p:blipFill>
        <p:spPr bwMode="auto">
          <a:xfrm>
            <a:off x="4306889" y="5832475"/>
            <a:ext cx="357187" cy="357188"/>
          </a:xfrm>
          <a:prstGeom prst="rect">
            <a:avLst/>
          </a:prstGeom>
          <a:noFill/>
          <a:ln w="9525">
            <a:noFill/>
            <a:miter lim="800000"/>
            <a:headEnd/>
            <a:tailEnd/>
          </a:ln>
        </p:spPr>
      </p:pic>
      <p:sp>
        <p:nvSpPr>
          <p:cNvPr id="18457" name="TextovéPole 8"/>
          <p:cNvSpPr txBox="1">
            <a:spLocks noChangeArrowheads="1"/>
          </p:cNvSpPr>
          <p:nvPr/>
        </p:nvSpPr>
        <p:spPr bwMode="auto">
          <a:xfrm>
            <a:off x="4725988" y="5821363"/>
            <a:ext cx="1063112" cy="369332"/>
          </a:xfrm>
          <a:prstGeom prst="rect">
            <a:avLst/>
          </a:prstGeom>
          <a:noFill/>
          <a:ln w="9525">
            <a:noFill/>
            <a:miter lim="800000"/>
            <a:headEnd/>
            <a:tailEnd/>
          </a:ln>
        </p:spPr>
        <p:txBody>
          <a:bodyPr wrap="none">
            <a:spAutoFit/>
          </a:bodyPr>
          <a:lstStyle/>
          <a:p>
            <a:r>
              <a:rPr lang="cs-CZ" altLang="cs-CZ">
                <a:cs typeface="Arial" charset="0"/>
              </a:rPr>
              <a:t>2 – 4 </a:t>
            </a:r>
            <a:r>
              <a:rPr lang="cs-CZ" altLang="cs-CZ">
                <a:cs typeface="Arial" charset="0"/>
                <a:sym typeface="Symbol" pitchFamily="18" charset="2"/>
              </a:rPr>
              <a:t>m</a:t>
            </a:r>
            <a:r>
              <a:rPr lang="cs-CZ" altLang="cs-CZ">
                <a:cs typeface="Arial" charset="0"/>
              </a:rPr>
              <a:t> </a:t>
            </a:r>
          </a:p>
        </p:txBody>
      </p:sp>
    </p:spTree>
    <p:extLst>
      <p:ext uri="{BB962C8B-B14F-4D97-AF65-F5344CB8AC3E}">
        <p14:creationId xmlns:p14="http://schemas.microsoft.com/office/powerpoint/2010/main" val="12399909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298C3C11-C628-4247-8503-738EA9A24C64}"/>
              </a:ext>
            </a:extLst>
          </p:cNvPr>
          <p:cNvSpPr>
            <a:spLocks noGrp="1" noChangeArrowheads="1"/>
          </p:cNvSpPr>
          <p:nvPr>
            <p:ph type="title"/>
          </p:nvPr>
        </p:nvSpPr>
        <p:spPr/>
        <p:txBody>
          <a:bodyPr/>
          <a:lstStyle/>
          <a:p>
            <a:pPr algn="l"/>
            <a:r>
              <a:rPr lang="cs-CZ" altLang="cs-CZ"/>
              <a:t> </a:t>
            </a:r>
          </a:p>
        </p:txBody>
      </p:sp>
      <p:sp>
        <p:nvSpPr>
          <p:cNvPr id="118787" name="Rectangle 3">
            <a:extLst>
              <a:ext uri="{FF2B5EF4-FFF2-40B4-BE49-F238E27FC236}">
                <a16:creationId xmlns:a16="http://schemas.microsoft.com/office/drawing/2014/main" id="{884AE912-7CB3-4ACF-8CC4-44F0D5194848}"/>
              </a:ext>
            </a:extLst>
          </p:cNvPr>
          <p:cNvSpPr>
            <a:spLocks noGrp="1" noChangeArrowheads="1"/>
          </p:cNvSpPr>
          <p:nvPr>
            <p:ph type="body" sz="half" idx="1"/>
          </p:nvPr>
        </p:nvSpPr>
        <p:spPr>
          <a:xfrm>
            <a:off x="1524001" y="2492376"/>
            <a:ext cx="5795963" cy="4365625"/>
          </a:xfrm>
        </p:spPr>
        <p:txBody>
          <a:bodyPr/>
          <a:lstStyle/>
          <a:p>
            <a:r>
              <a:rPr lang="cs-CZ" altLang="cs-CZ" sz="2600"/>
              <a:t>is a specialized form                                                  of mesenchyme-derived                                       epithelium </a:t>
            </a:r>
          </a:p>
          <a:p>
            <a:r>
              <a:rPr lang="cs-CZ" altLang="cs-CZ" sz="2600">
                <a:solidFill>
                  <a:schemeClr val="accent1"/>
                </a:solidFill>
                <a:effectLst>
                  <a:outerShdw blurRad="38100" dist="38100" dir="2700000" algn="tl">
                    <a:srgbClr val="000000"/>
                  </a:outerShdw>
                </a:effectLst>
                <a:hlinkClick r:id="rId2"/>
              </a:rPr>
              <a:t>simple squamous epithelium</a:t>
            </a:r>
            <a:r>
              <a:rPr lang="cs-CZ" altLang="cs-CZ" sz="2600"/>
              <a:t> – 1 layer of flattened cells forms a thin, waterproof and antithrombogenic lining of all </a:t>
            </a:r>
            <a:r>
              <a:rPr lang="cs-CZ" altLang="cs-CZ" sz="2600" u="sng">
                <a:solidFill>
                  <a:schemeClr val="hlink"/>
                </a:solidFill>
                <a:effectLst>
                  <a:outerShdw blurRad="38100" dist="38100" dir="2700000" algn="tl">
                    <a:srgbClr val="000000"/>
                  </a:outerShdw>
                </a:effectLst>
              </a:rPr>
              <a:t>blood</a:t>
            </a:r>
            <a:r>
              <a:rPr lang="cs-CZ" altLang="cs-CZ" sz="2600"/>
              <a:t> </a:t>
            </a:r>
            <a:r>
              <a:rPr lang="cs-CZ" altLang="cs-CZ" sz="2600" u="sng">
                <a:solidFill>
                  <a:schemeClr val="hlink"/>
                </a:solidFill>
                <a:effectLst>
                  <a:outerShdw blurRad="38100" dist="38100" dir="2700000" algn="tl">
                    <a:srgbClr val="000000"/>
                  </a:outerShdw>
                </a:effectLst>
              </a:rPr>
              <a:t>vessels,</a:t>
            </a:r>
            <a:r>
              <a:rPr lang="cs-CZ" altLang="cs-CZ" sz="2600"/>
              <a:t> </a:t>
            </a:r>
            <a:r>
              <a:rPr lang="cs-CZ" altLang="cs-CZ" sz="2600">
                <a:hlinkClick r:id="" action="ppaction://noaction"/>
              </a:rPr>
              <a:t>heart</a:t>
            </a:r>
            <a:r>
              <a:rPr lang="cs-CZ" altLang="cs-CZ" sz="2600"/>
              <a:t> and </a:t>
            </a:r>
            <a:r>
              <a:rPr lang="cs-CZ" altLang="cs-CZ" sz="2600">
                <a:hlinkClick r:id="" action="ppaction://noaction"/>
              </a:rPr>
              <a:t>lymphatic v</a:t>
            </a:r>
            <a:r>
              <a:rPr lang="cs-CZ" altLang="cs-CZ" sz="2600" u="sng">
                <a:solidFill>
                  <a:schemeClr val="hlink"/>
                </a:solidFill>
                <a:effectLst>
                  <a:outerShdw blurRad="38100" dist="38100" dir="2700000" algn="tl">
                    <a:srgbClr val="000000"/>
                  </a:outerShdw>
                </a:effectLst>
              </a:rPr>
              <a:t>essels</a:t>
            </a:r>
          </a:p>
          <a:p>
            <a:pPr>
              <a:buFont typeface="Wingdings" panose="05000000000000000000" pitchFamily="2" charset="2"/>
              <a:buNone/>
            </a:pPr>
            <a:r>
              <a:rPr lang="cs-CZ" altLang="cs-CZ" sz="2600"/>
              <a:t>    </a:t>
            </a:r>
          </a:p>
        </p:txBody>
      </p:sp>
      <p:pic>
        <p:nvPicPr>
          <p:cNvPr id="118788" name="Picture 4">
            <a:extLst>
              <a:ext uri="{FF2B5EF4-FFF2-40B4-BE49-F238E27FC236}">
                <a16:creationId xmlns:a16="http://schemas.microsoft.com/office/drawing/2014/main" id="{E0EC9B48-D554-4FAF-9917-042A0E290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26" y="0"/>
            <a:ext cx="3203575" cy="2997200"/>
          </a:xfrm>
          <a:prstGeom prst="rect">
            <a:avLst/>
          </a:prstGeom>
          <a:noFill/>
          <a:extLst>
            <a:ext uri="{909E8E84-426E-40DD-AFC4-6F175D3DCCD1}">
              <a14:hiddenFill xmlns:a14="http://schemas.microsoft.com/office/drawing/2010/main">
                <a:solidFill>
                  <a:srgbClr val="FFFFFF"/>
                </a:solidFill>
              </a14:hiddenFill>
            </a:ext>
          </a:extLst>
        </p:spPr>
      </p:pic>
      <p:pic>
        <p:nvPicPr>
          <p:cNvPr id="118789" name="Picture 5">
            <a:extLst>
              <a:ext uri="{FF2B5EF4-FFF2-40B4-BE49-F238E27FC236}">
                <a16:creationId xmlns:a16="http://schemas.microsoft.com/office/drawing/2014/main" id="{69D767D2-5883-4606-9274-FE044F7E7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426" y="3500438"/>
            <a:ext cx="3203575" cy="3357562"/>
          </a:xfrm>
          <a:prstGeom prst="rect">
            <a:avLst/>
          </a:prstGeom>
          <a:noFill/>
          <a:extLst>
            <a:ext uri="{909E8E84-426E-40DD-AFC4-6F175D3DCCD1}">
              <a14:hiddenFill xmlns:a14="http://schemas.microsoft.com/office/drawing/2010/main">
                <a:solidFill>
                  <a:srgbClr val="FFFFFF"/>
                </a:solidFill>
              </a14:hiddenFill>
            </a:ext>
          </a:extLst>
        </p:spPr>
      </p:pic>
      <p:pic>
        <p:nvPicPr>
          <p:cNvPr id="118790" name="Picture 6">
            <a:extLst>
              <a:ext uri="{FF2B5EF4-FFF2-40B4-BE49-F238E27FC236}">
                <a16:creationId xmlns:a16="http://schemas.microsoft.com/office/drawing/2014/main" id="{D71AF6D8-0791-439F-B78C-0829E42E8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0"/>
            <a:ext cx="5940425" cy="2565400"/>
          </a:xfrm>
          <a:prstGeom prst="rect">
            <a:avLst/>
          </a:prstGeom>
          <a:noFill/>
          <a:extLst>
            <a:ext uri="{909E8E84-426E-40DD-AFC4-6F175D3DCCD1}">
              <a14:hiddenFill xmlns:a14="http://schemas.microsoft.com/office/drawing/2010/main">
                <a:solidFill>
                  <a:srgbClr val="FFFFFF"/>
                </a:solidFill>
              </a14:hiddenFill>
            </a:ext>
          </a:extLst>
        </p:spPr>
      </p:pic>
      <p:sp>
        <p:nvSpPr>
          <p:cNvPr id="118791" name="Text Box 7">
            <a:extLst>
              <a:ext uri="{FF2B5EF4-FFF2-40B4-BE49-F238E27FC236}">
                <a16:creationId xmlns:a16="http://schemas.microsoft.com/office/drawing/2014/main" id="{8A51D491-2A13-4E0C-9216-06A585C6F32D}"/>
              </a:ext>
            </a:extLst>
          </p:cNvPr>
          <p:cNvSpPr txBox="1">
            <a:spLocks noChangeArrowheads="1"/>
          </p:cNvSpPr>
          <p:nvPr/>
        </p:nvSpPr>
        <p:spPr bwMode="auto">
          <a:xfrm>
            <a:off x="2566989" y="1"/>
            <a:ext cx="3457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4000" b="1">
                <a:solidFill>
                  <a:srgbClr val="FFFFFF"/>
                </a:solidFill>
              </a:rPr>
              <a:t>Endothelium</a:t>
            </a:r>
          </a:p>
        </p:txBody>
      </p:sp>
    </p:spTree>
    <p:extLst>
      <p:ext uri="{BB962C8B-B14F-4D97-AF65-F5344CB8AC3E}">
        <p14:creationId xmlns:p14="http://schemas.microsoft.com/office/powerpoint/2010/main" val="937373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9DC1CE86-6783-4163-8185-884226BE4DE1}"/>
              </a:ext>
            </a:extLst>
          </p:cNvPr>
          <p:cNvSpPr>
            <a:spLocks noGrp="1" noChangeArrowheads="1"/>
          </p:cNvSpPr>
          <p:nvPr>
            <p:ph type="title"/>
          </p:nvPr>
        </p:nvSpPr>
        <p:spPr/>
        <p:txBody>
          <a:bodyPr/>
          <a:lstStyle/>
          <a:p>
            <a:r>
              <a:rPr lang="cs-CZ" altLang="cs-CZ"/>
              <a:t>Function of endothelium</a:t>
            </a:r>
          </a:p>
        </p:txBody>
      </p:sp>
      <p:sp>
        <p:nvSpPr>
          <p:cNvPr id="119811" name="Rectangle 3">
            <a:extLst>
              <a:ext uri="{FF2B5EF4-FFF2-40B4-BE49-F238E27FC236}">
                <a16:creationId xmlns:a16="http://schemas.microsoft.com/office/drawing/2014/main" id="{F19FE78D-E729-459F-AFAE-A66490D7915A}"/>
              </a:ext>
            </a:extLst>
          </p:cNvPr>
          <p:cNvSpPr>
            <a:spLocks noGrp="1" noChangeArrowheads="1"/>
          </p:cNvSpPr>
          <p:nvPr>
            <p:ph type="body" idx="1"/>
          </p:nvPr>
        </p:nvSpPr>
        <p:spPr>
          <a:xfrm>
            <a:off x="1981200" y="1600200"/>
            <a:ext cx="8686800" cy="5257800"/>
          </a:xfrm>
        </p:spPr>
        <p:txBody>
          <a:bodyPr/>
          <a:lstStyle/>
          <a:p>
            <a:r>
              <a:rPr lang="cs-CZ" altLang="cs-CZ"/>
              <a:t>the control of </a:t>
            </a:r>
            <a:r>
              <a:rPr lang="cs-CZ" altLang="cs-CZ">
                <a:hlinkClick r:id="rId2" tooltip="Blood pressure"/>
              </a:rPr>
              <a:t>blood pressure</a:t>
            </a:r>
            <a:r>
              <a:rPr lang="cs-CZ" altLang="cs-CZ"/>
              <a:t> by </a:t>
            </a:r>
            <a:r>
              <a:rPr lang="cs-CZ" altLang="cs-CZ">
                <a:hlinkClick r:id="rId3" tooltip="Vasoconstriction"/>
              </a:rPr>
              <a:t>vasoconstriction</a:t>
            </a:r>
            <a:r>
              <a:rPr lang="cs-CZ" altLang="cs-CZ"/>
              <a:t> and </a:t>
            </a:r>
            <a:r>
              <a:rPr lang="cs-CZ" altLang="cs-CZ">
                <a:hlinkClick r:id="rId4" tooltip="Vasodilation"/>
              </a:rPr>
              <a:t>vasodilation</a:t>
            </a:r>
            <a:r>
              <a:rPr lang="cs-CZ" altLang="cs-CZ"/>
              <a:t>, </a:t>
            </a:r>
          </a:p>
          <a:p>
            <a:r>
              <a:rPr lang="cs-CZ" altLang="cs-CZ">
                <a:hlinkClick r:id="rId5" tooltip="Coagulation"/>
              </a:rPr>
              <a:t>blood clotting</a:t>
            </a:r>
            <a:r>
              <a:rPr lang="cs-CZ" altLang="cs-CZ"/>
              <a:t>,</a:t>
            </a:r>
          </a:p>
          <a:p>
            <a:r>
              <a:rPr lang="cs-CZ" altLang="cs-CZ"/>
              <a:t>formation of new blood vessels (</a:t>
            </a:r>
            <a:r>
              <a:rPr lang="cs-CZ" altLang="cs-CZ">
                <a:hlinkClick r:id="rId6" tooltip="Angiogenesis"/>
              </a:rPr>
              <a:t>angiogenesis</a:t>
            </a:r>
            <a:r>
              <a:rPr lang="cs-CZ" altLang="cs-CZ"/>
              <a:t>), </a:t>
            </a:r>
          </a:p>
          <a:p>
            <a:r>
              <a:rPr lang="cs-CZ" altLang="cs-CZ"/>
              <a:t>control of the passage of materials and the transit of </a:t>
            </a:r>
            <a:r>
              <a:rPr lang="cs-CZ" altLang="cs-CZ">
                <a:hlinkClick r:id="rId7" tooltip="White blood cell"/>
              </a:rPr>
              <a:t>white blood cells</a:t>
            </a:r>
            <a:r>
              <a:rPr lang="cs-CZ" altLang="cs-CZ"/>
              <a:t> into and out of the blood,</a:t>
            </a:r>
          </a:p>
          <a:p>
            <a:r>
              <a:rPr lang="cs-CZ" altLang="cs-CZ"/>
              <a:t>in some organs, there are highly differentiated endothelial cells to perform specialized 'filtering' functions (renal glomerulus in kidney, blood-brain barrier, placental barrier).</a:t>
            </a:r>
          </a:p>
        </p:txBody>
      </p:sp>
    </p:spTree>
    <p:extLst>
      <p:ext uri="{BB962C8B-B14F-4D97-AF65-F5344CB8AC3E}">
        <p14:creationId xmlns:p14="http://schemas.microsoft.com/office/powerpoint/2010/main" val="8006636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5" name="Picture 5">
            <a:extLst>
              <a:ext uri="{FF2B5EF4-FFF2-40B4-BE49-F238E27FC236}">
                <a16:creationId xmlns:a16="http://schemas.microsoft.com/office/drawing/2014/main" id="{B0AC4A9D-9398-46F8-BAA0-2BDC7A8C1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26" name="Text Box 6">
            <a:extLst>
              <a:ext uri="{FF2B5EF4-FFF2-40B4-BE49-F238E27FC236}">
                <a16:creationId xmlns:a16="http://schemas.microsoft.com/office/drawing/2014/main" id="{C18DCE62-E886-40FC-859F-D13ADBB27248}"/>
              </a:ext>
            </a:extLst>
          </p:cNvPr>
          <p:cNvSpPr txBox="1">
            <a:spLocks noChangeArrowheads="1"/>
          </p:cNvSpPr>
          <p:nvPr/>
        </p:nvSpPr>
        <p:spPr bwMode="auto">
          <a:xfrm>
            <a:off x="6867526" y="1716088"/>
            <a:ext cx="18344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Zonula occludens</a:t>
            </a:r>
          </a:p>
        </p:txBody>
      </p:sp>
      <p:sp>
        <p:nvSpPr>
          <p:cNvPr id="133127" name="Text Box 7">
            <a:extLst>
              <a:ext uri="{FF2B5EF4-FFF2-40B4-BE49-F238E27FC236}">
                <a16:creationId xmlns:a16="http://schemas.microsoft.com/office/drawing/2014/main" id="{4CE5EDF0-E439-4182-957C-6B0E0CB8F76B}"/>
              </a:ext>
            </a:extLst>
          </p:cNvPr>
          <p:cNvSpPr txBox="1">
            <a:spLocks noChangeArrowheads="1"/>
          </p:cNvSpPr>
          <p:nvPr/>
        </p:nvSpPr>
        <p:spPr bwMode="auto">
          <a:xfrm>
            <a:off x="4583113" y="908050"/>
            <a:ext cx="122555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400" b="1"/>
              <a:t>lumen</a:t>
            </a:r>
          </a:p>
        </p:txBody>
      </p:sp>
      <p:sp>
        <p:nvSpPr>
          <p:cNvPr id="133128" name="Text Box 8">
            <a:extLst>
              <a:ext uri="{FF2B5EF4-FFF2-40B4-BE49-F238E27FC236}">
                <a16:creationId xmlns:a16="http://schemas.microsoft.com/office/drawing/2014/main" id="{2A93D576-90B2-430F-9994-0FA4D6978864}"/>
              </a:ext>
            </a:extLst>
          </p:cNvPr>
          <p:cNvSpPr txBox="1">
            <a:spLocks noChangeArrowheads="1"/>
          </p:cNvSpPr>
          <p:nvPr/>
        </p:nvSpPr>
        <p:spPr bwMode="auto">
          <a:xfrm rot="10889215" flipV="1">
            <a:off x="8394700" y="260350"/>
            <a:ext cx="8001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400" b="1">
                <a:solidFill>
                  <a:srgbClr val="FFFFFF"/>
                </a:solidFill>
              </a:rPr>
              <a:t>ERY</a:t>
            </a:r>
          </a:p>
        </p:txBody>
      </p:sp>
      <p:sp>
        <p:nvSpPr>
          <p:cNvPr id="133129" name="AutoShape 9">
            <a:extLst>
              <a:ext uri="{FF2B5EF4-FFF2-40B4-BE49-F238E27FC236}">
                <a16:creationId xmlns:a16="http://schemas.microsoft.com/office/drawing/2014/main" id="{14566D3C-EE30-4FC1-97E6-D86DE5560FBA}"/>
              </a:ext>
            </a:extLst>
          </p:cNvPr>
          <p:cNvSpPr>
            <a:spLocks noChangeArrowheads="1"/>
          </p:cNvSpPr>
          <p:nvPr/>
        </p:nvSpPr>
        <p:spPr bwMode="auto">
          <a:xfrm rot="10800000">
            <a:off x="3000375" y="1989139"/>
            <a:ext cx="431800" cy="574675"/>
          </a:xfrm>
          <a:prstGeom prst="triangle">
            <a:avLst>
              <a:gd name="adj"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130" name="AutoShape 10">
            <a:extLst>
              <a:ext uri="{FF2B5EF4-FFF2-40B4-BE49-F238E27FC236}">
                <a16:creationId xmlns:a16="http://schemas.microsoft.com/office/drawing/2014/main" id="{60FC45B5-BF4B-4AD6-9C20-E299B7C8CA5F}"/>
              </a:ext>
            </a:extLst>
          </p:cNvPr>
          <p:cNvSpPr>
            <a:spLocks noChangeArrowheads="1"/>
          </p:cNvSpPr>
          <p:nvPr/>
        </p:nvSpPr>
        <p:spPr bwMode="auto">
          <a:xfrm rot="4710206">
            <a:off x="4943476" y="3717926"/>
            <a:ext cx="431800" cy="574675"/>
          </a:xfrm>
          <a:prstGeom prst="triangle">
            <a:avLst>
              <a:gd name="adj"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131" name="Text Box 11">
            <a:extLst>
              <a:ext uri="{FF2B5EF4-FFF2-40B4-BE49-F238E27FC236}">
                <a16:creationId xmlns:a16="http://schemas.microsoft.com/office/drawing/2014/main" id="{8F21D294-408C-4957-9027-B1D4443FCF50}"/>
              </a:ext>
            </a:extLst>
          </p:cNvPr>
          <p:cNvSpPr txBox="1">
            <a:spLocks noChangeArrowheads="1"/>
          </p:cNvSpPr>
          <p:nvPr/>
        </p:nvSpPr>
        <p:spPr bwMode="auto">
          <a:xfrm>
            <a:off x="2208214" y="1557338"/>
            <a:ext cx="2232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b="1"/>
              <a:t>Pinocytic vesicles</a:t>
            </a:r>
          </a:p>
        </p:txBody>
      </p:sp>
      <p:sp>
        <p:nvSpPr>
          <p:cNvPr id="133132" name="Text Box 12">
            <a:extLst>
              <a:ext uri="{FF2B5EF4-FFF2-40B4-BE49-F238E27FC236}">
                <a16:creationId xmlns:a16="http://schemas.microsoft.com/office/drawing/2014/main" id="{BDC5AFCD-5862-4250-BC30-C1206110D5D2}"/>
              </a:ext>
            </a:extLst>
          </p:cNvPr>
          <p:cNvSpPr txBox="1">
            <a:spLocks noChangeArrowheads="1"/>
          </p:cNvSpPr>
          <p:nvPr/>
        </p:nvSpPr>
        <p:spPr bwMode="auto">
          <a:xfrm>
            <a:off x="6651625" y="3944939"/>
            <a:ext cx="340158"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t>1</a:t>
            </a:r>
          </a:p>
        </p:txBody>
      </p:sp>
      <p:sp>
        <p:nvSpPr>
          <p:cNvPr id="133133" name="Text Box 13">
            <a:extLst>
              <a:ext uri="{FF2B5EF4-FFF2-40B4-BE49-F238E27FC236}">
                <a16:creationId xmlns:a16="http://schemas.microsoft.com/office/drawing/2014/main" id="{A3E132D6-E5E0-41F0-9A20-51DC62621EDE}"/>
              </a:ext>
            </a:extLst>
          </p:cNvPr>
          <p:cNvSpPr txBox="1">
            <a:spLocks noChangeArrowheads="1"/>
          </p:cNvSpPr>
          <p:nvPr/>
        </p:nvSpPr>
        <p:spPr bwMode="auto">
          <a:xfrm>
            <a:off x="7083425" y="2865439"/>
            <a:ext cx="340158"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t>2</a:t>
            </a:r>
          </a:p>
        </p:txBody>
      </p:sp>
      <p:sp>
        <p:nvSpPr>
          <p:cNvPr id="133134" name="Text Box 14">
            <a:extLst>
              <a:ext uri="{FF2B5EF4-FFF2-40B4-BE49-F238E27FC236}">
                <a16:creationId xmlns:a16="http://schemas.microsoft.com/office/drawing/2014/main" id="{94A5D03D-0607-4D4D-9A10-C6F3C45D2CB1}"/>
              </a:ext>
            </a:extLst>
          </p:cNvPr>
          <p:cNvSpPr txBox="1">
            <a:spLocks noChangeArrowheads="1"/>
          </p:cNvSpPr>
          <p:nvPr/>
        </p:nvSpPr>
        <p:spPr bwMode="auto">
          <a:xfrm>
            <a:off x="1755776" y="6176964"/>
            <a:ext cx="2916183"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t>Endothelial cells (1,2)</a:t>
            </a:r>
          </a:p>
        </p:txBody>
      </p:sp>
      <p:pic>
        <p:nvPicPr>
          <p:cNvPr id="133136" name="Picture 16">
            <a:extLst>
              <a:ext uri="{FF2B5EF4-FFF2-40B4-BE49-F238E27FC236}">
                <a16:creationId xmlns:a16="http://schemas.microsoft.com/office/drawing/2014/main" id="{64727FAE-E870-4267-8E92-558EDD51C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4" y="4365626"/>
            <a:ext cx="4860925" cy="2779713"/>
          </a:xfrm>
          <a:prstGeom prst="rect">
            <a:avLst/>
          </a:prstGeom>
          <a:noFill/>
          <a:extLst>
            <a:ext uri="{909E8E84-426E-40DD-AFC4-6F175D3DCCD1}">
              <a14:hiddenFill xmlns:a14="http://schemas.microsoft.com/office/drawing/2010/main">
                <a:solidFill>
                  <a:srgbClr val="FFFFFF"/>
                </a:solidFill>
              </a14:hiddenFill>
            </a:ext>
          </a:extLst>
        </p:spPr>
      </p:pic>
      <p:sp>
        <p:nvSpPr>
          <p:cNvPr id="133137" name="Line 17">
            <a:extLst>
              <a:ext uri="{FF2B5EF4-FFF2-40B4-BE49-F238E27FC236}">
                <a16:creationId xmlns:a16="http://schemas.microsoft.com/office/drawing/2014/main" id="{4A1348BE-5CE0-43D3-B9D4-7B808245ECE0}"/>
              </a:ext>
            </a:extLst>
          </p:cNvPr>
          <p:cNvSpPr>
            <a:spLocks noChangeShapeType="1"/>
          </p:cNvSpPr>
          <p:nvPr/>
        </p:nvSpPr>
        <p:spPr bwMode="auto">
          <a:xfrm flipH="1">
            <a:off x="8401051" y="5445126"/>
            <a:ext cx="142875"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3140" name="Line 20">
            <a:extLst>
              <a:ext uri="{FF2B5EF4-FFF2-40B4-BE49-F238E27FC236}">
                <a16:creationId xmlns:a16="http://schemas.microsoft.com/office/drawing/2014/main" id="{8E6A8075-D01F-4D1E-9748-58C787A7A5E9}"/>
              </a:ext>
            </a:extLst>
          </p:cNvPr>
          <p:cNvSpPr>
            <a:spLocks noChangeShapeType="1"/>
          </p:cNvSpPr>
          <p:nvPr/>
        </p:nvSpPr>
        <p:spPr bwMode="auto">
          <a:xfrm flipV="1">
            <a:off x="8904288" y="5661026"/>
            <a:ext cx="144462"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3142" name="Line 22">
            <a:extLst>
              <a:ext uri="{FF2B5EF4-FFF2-40B4-BE49-F238E27FC236}">
                <a16:creationId xmlns:a16="http://schemas.microsoft.com/office/drawing/2014/main" id="{42A9F5EF-C08A-4FB4-92B4-D8EA86A0C767}"/>
              </a:ext>
            </a:extLst>
          </p:cNvPr>
          <p:cNvSpPr>
            <a:spLocks noChangeShapeType="1"/>
          </p:cNvSpPr>
          <p:nvPr/>
        </p:nvSpPr>
        <p:spPr bwMode="auto">
          <a:xfrm flipV="1">
            <a:off x="8401051" y="6453188"/>
            <a:ext cx="142875" cy="4048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3143" name="Line 23">
            <a:extLst>
              <a:ext uri="{FF2B5EF4-FFF2-40B4-BE49-F238E27FC236}">
                <a16:creationId xmlns:a16="http://schemas.microsoft.com/office/drawing/2014/main" id="{3F4DB342-4FF7-46CF-8540-6B3905D81FDE}"/>
              </a:ext>
            </a:extLst>
          </p:cNvPr>
          <p:cNvSpPr>
            <a:spLocks noChangeShapeType="1"/>
          </p:cNvSpPr>
          <p:nvPr/>
        </p:nvSpPr>
        <p:spPr bwMode="auto">
          <a:xfrm flipH="1">
            <a:off x="7751764" y="6021388"/>
            <a:ext cx="288925"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3144" name="Text Box 24">
            <a:extLst>
              <a:ext uri="{FF2B5EF4-FFF2-40B4-BE49-F238E27FC236}">
                <a16:creationId xmlns:a16="http://schemas.microsoft.com/office/drawing/2014/main" id="{44C4E7E9-C7ED-4FCC-89A9-4CE7D5879CB2}"/>
              </a:ext>
            </a:extLst>
          </p:cNvPr>
          <p:cNvSpPr txBox="1">
            <a:spLocks noChangeArrowheads="1"/>
          </p:cNvSpPr>
          <p:nvPr/>
        </p:nvSpPr>
        <p:spPr bwMode="auto">
          <a:xfrm rot="1241727">
            <a:off x="8543925" y="5157788"/>
            <a:ext cx="615950" cy="304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400"/>
              <a:t>blood</a:t>
            </a:r>
          </a:p>
        </p:txBody>
      </p:sp>
      <p:sp>
        <p:nvSpPr>
          <p:cNvPr id="133145" name="Text Box 25">
            <a:extLst>
              <a:ext uri="{FF2B5EF4-FFF2-40B4-BE49-F238E27FC236}">
                <a16:creationId xmlns:a16="http://schemas.microsoft.com/office/drawing/2014/main" id="{409B4D23-4BD6-4C57-AF73-21AD96412D13}"/>
              </a:ext>
            </a:extLst>
          </p:cNvPr>
          <p:cNvSpPr txBox="1">
            <a:spLocks noChangeArrowheads="1"/>
          </p:cNvSpPr>
          <p:nvPr/>
        </p:nvSpPr>
        <p:spPr bwMode="auto">
          <a:xfrm rot="193020">
            <a:off x="7670800" y="6378575"/>
            <a:ext cx="635000" cy="304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400"/>
              <a:t>tissue</a:t>
            </a:r>
          </a:p>
        </p:txBody>
      </p:sp>
      <p:sp>
        <p:nvSpPr>
          <p:cNvPr id="133146" name="Text Box 26">
            <a:extLst>
              <a:ext uri="{FF2B5EF4-FFF2-40B4-BE49-F238E27FC236}">
                <a16:creationId xmlns:a16="http://schemas.microsoft.com/office/drawing/2014/main" id="{8495A6C9-244E-4251-BFA2-558188515ED7}"/>
              </a:ext>
            </a:extLst>
          </p:cNvPr>
          <p:cNvSpPr txBox="1">
            <a:spLocks noChangeArrowheads="1"/>
          </p:cNvSpPr>
          <p:nvPr/>
        </p:nvSpPr>
        <p:spPr bwMode="auto">
          <a:xfrm>
            <a:off x="9840913" y="5661025"/>
            <a:ext cx="1079500"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400"/>
              <a:t>Pinocytic</a:t>
            </a:r>
          </a:p>
          <a:p>
            <a:r>
              <a:rPr lang="cs-CZ" altLang="cs-CZ" sz="1400"/>
              <a:t>vesicles</a:t>
            </a:r>
          </a:p>
        </p:txBody>
      </p:sp>
    </p:spTree>
    <p:extLst>
      <p:ext uri="{BB962C8B-B14F-4D97-AF65-F5344CB8AC3E}">
        <p14:creationId xmlns:p14="http://schemas.microsoft.com/office/powerpoint/2010/main" val="7169976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F7B028C8-B4FF-40BD-ACDE-5A0446B97F69}"/>
              </a:ext>
            </a:extLst>
          </p:cNvPr>
          <p:cNvSpPr>
            <a:spLocks noGrp="1" noChangeArrowheads="1"/>
          </p:cNvSpPr>
          <p:nvPr>
            <p:ph type="title"/>
          </p:nvPr>
        </p:nvSpPr>
        <p:spPr>
          <a:xfrm>
            <a:off x="1524000" y="274638"/>
            <a:ext cx="8686800" cy="1143000"/>
          </a:xfrm>
        </p:spPr>
        <p:txBody>
          <a:bodyPr/>
          <a:lstStyle/>
          <a:p>
            <a:pPr algn="l"/>
            <a:r>
              <a:rPr lang="cs-CZ" altLang="cs-CZ" sz="3800" b="1"/>
              <a:t>Blood </a:t>
            </a:r>
            <a:br>
              <a:rPr lang="cs-CZ" altLang="cs-CZ" sz="3800" b="1"/>
            </a:br>
            <a:r>
              <a:rPr lang="cs-CZ" altLang="cs-CZ" sz="3800" b="1"/>
              <a:t>capillaries</a:t>
            </a:r>
          </a:p>
        </p:txBody>
      </p:sp>
      <p:pic>
        <p:nvPicPr>
          <p:cNvPr id="125956" name="Picture 4">
            <a:extLst>
              <a:ext uri="{FF2B5EF4-FFF2-40B4-BE49-F238E27FC236}">
                <a16:creationId xmlns:a16="http://schemas.microsoft.com/office/drawing/2014/main" id="{D6C3C801-22C8-431C-9570-D7C42FDA0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4" y="0"/>
            <a:ext cx="6516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8929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F1BAF8A4-2A12-42E0-BE8B-00CB593693FD}"/>
              </a:ext>
            </a:extLst>
          </p:cNvPr>
          <p:cNvSpPr>
            <a:spLocks noGrp="1" noChangeArrowheads="1"/>
          </p:cNvSpPr>
          <p:nvPr>
            <p:ph type="title"/>
          </p:nvPr>
        </p:nvSpPr>
        <p:spPr/>
        <p:txBody>
          <a:bodyPr/>
          <a:lstStyle/>
          <a:p>
            <a:r>
              <a:rPr lang="cs-CZ" altLang="cs-CZ"/>
              <a:t>Blood capillaries</a:t>
            </a:r>
          </a:p>
        </p:txBody>
      </p:sp>
      <p:sp>
        <p:nvSpPr>
          <p:cNvPr id="120835" name="Rectangle 3">
            <a:extLst>
              <a:ext uri="{FF2B5EF4-FFF2-40B4-BE49-F238E27FC236}">
                <a16:creationId xmlns:a16="http://schemas.microsoft.com/office/drawing/2014/main" id="{851FBBC0-118B-4661-856F-FBF9BC9CC8D2}"/>
              </a:ext>
            </a:extLst>
          </p:cNvPr>
          <p:cNvSpPr>
            <a:spLocks noGrp="1" noChangeArrowheads="1"/>
          </p:cNvSpPr>
          <p:nvPr>
            <p:ph type="body" idx="1"/>
          </p:nvPr>
        </p:nvSpPr>
        <p:spPr>
          <a:xfrm>
            <a:off x="1981200" y="1268414"/>
            <a:ext cx="8229600" cy="5329237"/>
          </a:xfrm>
        </p:spPr>
        <p:txBody>
          <a:bodyPr/>
          <a:lstStyle/>
          <a:p>
            <a:pPr>
              <a:lnSpc>
                <a:spcPct val="90000"/>
              </a:lnSpc>
            </a:pPr>
            <a:r>
              <a:rPr lang="cs-CZ" altLang="cs-CZ" dirty="0" err="1"/>
              <a:t>diameter</a:t>
            </a:r>
            <a:r>
              <a:rPr lang="cs-CZ" altLang="cs-CZ" dirty="0"/>
              <a:t> </a:t>
            </a:r>
            <a:r>
              <a:rPr lang="cs-CZ" altLang="cs-CZ" dirty="0" err="1"/>
              <a:t>from</a:t>
            </a:r>
            <a:r>
              <a:rPr lang="cs-CZ" altLang="cs-CZ" dirty="0"/>
              <a:t> </a:t>
            </a:r>
            <a:r>
              <a:rPr lang="cs-CZ" altLang="cs-CZ" dirty="0" err="1"/>
              <a:t>about</a:t>
            </a:r>
            <a:r>
              <a:rPr lang="cs-CZ" altLang="cs-CZ" dirty="0"/>
              <a:t> 8 µm (to 30-40 µm) </a:t>
            </a:r>
          </a:p>
          <a:p>
            <a:pPr>
              <a:lnSpc>
                <a:spcPct val="90000"/>
              </a:lnSpc>
            </a:pPr>
            <a:r>
              <a:rPr lang="cs-CZ" altLang="cs-CZ" dirty="0"/>
              <a:t>lumen </a:t>
            </a:r>
            <a:r>
              <a:rPr lang="cs-CZ" altLang="cs-CZ" dirty="0" err="1"/>
              <a:t>is</a:t>
            </a:r>
            <a:r>
              <a:rPr lang="cs-CZ" altLang="cs-CZ" dirty="0"/>
              <a:t> </a:t>
            </a:r>
            <a:r>
              <a:rPr lang="cs-CZ" altLang="cs-CZ" dirty="0" err="1"/>
              <a:t>lined</a:t>
            </a:r>
            <a:r>
              <a:rPr lang="cs-CZ" altLang="cs-CZ" dirty="0"/>
              <a:t> by 1-2 </a:t>
            </a:r>
            <a:r>
              <a:rPr lang="cs-CZ" altLang="cs-CZ" dirty="0" err="1"/>
              <a:t>endothelial</a:t>
            </a:r>
            <a:r>
              <a:rPr lang="cs-CZ" altLang="cs-CZ" dirty="0"/>
              <a:t> cell</a:t>
            </a:r>
          </a:p>
          <a:p>
            <a:pPr>
              <a:lnSpc>
                <a:spcPct val="90000"/>
              </a:lnSpc>
            </a:pPr>
            <a:r>
              <a:rPr lang="cs-CZ" altLang="cs-CZ" dirty="0" err="1"/>
              <a:t>reticular</a:t>
            </a:r>
            <a:r>
              <a:rPr lang="cs-CZ" altLang="cs-CZ" dirty="0"/>
              <a:t> </a:t>
            </a:r>
            <a:r>
              <a:rPr lang="cs-CZ" altLang="cs-CZ" dirty="0" err="1"/>
              <a:t>fibers</a:t>
            </a:r>
            <a:r>
              <a:rPr lang="cs-CZ" altLang="cs-CZ" dirty="0"/>
              <a:t> </a:t>
            </a:r>
            <a:r>
              <a:rPr lang="cs-CZ" altLang="cs-CZ" dirty="0" err="1"/>
              <a:t>surround</a:t>
            </a:r>
            <a:r>
              <a:rPr lang="cs-CZ" altLang="cs-CZ" dirty="0"/>
              <a:t> </a:t>
            </a:r>
            <a:r>
              <a:rPr lang="cs-CZ" altLang="cs-CZ" dirty="0" err="1"/>
              <a:t>the</a:t>
            </a:r>
            <a:r>
              <a:rPr lang="cs-CZ" altLang="cs-CZ" dirty="0"/>
              <a:t> </a:t>
            </a:r>
            <a:r>
              <a:rPr lang="cs-CZ" altLang="cs-CZ" dirty="0" err="1"/>
              <a:t>capillaries</a:t>
            </a:r>
            <a:endParaRPr lang="cs-CZ" altLang="cs-CZ" dirty="0"/>
          </a:p>
          <a:p>
            <a:pPr>
              <a:lnSpc>
                <a:spcPct val="90000"/>
              </a:lnSpc>
            </a:pPr>
            <a:r>
              <a:rPr lang="cs-CZ" altLang="cs-CZ" dirty="0" err="1"/>
              <a:t>capillary</a:t>
            </a:r>
            <a:r>
              <a:rPr lang="cs-CZ" altLang="cs-CZ" dirty="0"/>
              <a:t> </a:t>
            </a:r>
            <a:r>
              <a:rPr lang="cs-CZ" altLang="cs-CZ" dirty="0" err="1"/>
              <a:t>bed</a:t>
            </a:r>
            <a:r>
              <a:rPr lang="cs-CZ" altLang="cs-CZ" dirty="0"/>
              <a:t> </a:t>
            </a:r>
            <a:r>
              <a:rPr lang="cs-CZ" altLang="cs-CZ" dirty="0" err="1"/>
              <a:t>between</a:t>
            </a:r>
            <a:r>
              <a:rPr lang="cs-CZ" altLang="cs-CZ" dirty="0"/>
              <a:t>                                  </a:t>
            </a:r>
            <a:r>
              <a:rPr lang="cs-CZ" altLang="cs-CZ" dirty="0" err="1"/>
              <a:t>arteries</a:t>
            </a:r>
            <a:r>
              <a:rPr lang="cs-CZ" altLang="cs-CZ" dirty="0"/>
              <a:t> and </a:t>
            </a:r>
            <a:r>
              <a:rPr lang="cs-CZ" altLang="cs-CZ" dirty="0" err="1"/>
              <a:t>veins</a:t>
            </a:r>
            <a:endParaRPr lang="cs-CZ" altLang="cs-CZ" dirty="0"/>
          </a:p>
          <a:p>
            <a:pPr>
              <a:lnSpc>
                <a:spcPct val="90000"/>
              </a:lnSpc>
            </a:pPr>
            <a:r>
              <a:rPr lang="cs-CZ" altLang="cs-CZ" dirty="0" err="1"/>
              <a:t>pericytes</a:t>
            </a:r>
            <a:endParaRPr lang="cs-CZ" altLang="cs-CZ" dirty="0"/>
          </a:p>
          <a:p>
            <a:pPr>
              <a:lnSpc>
                <a:spcPct val="90000"/>
              </a:lnSpc>
              <a:buFont typeface="Wingdings" panose="05000000000000000000" pitchFamily="2" charset="2"/>
              <a:buNone/>
            </a:pPr>
            <a:endParaRPr lang="cs-CZ" altLang="cs-CZ" dirty="0"/>
          </a:p>
          <a:p>
            <a:pPr>
              <a:lnSpc>
                <a:spcPct val="90000"/>
              </a:lnSpc>
              <a:buFont typeface="Wingdings" panose="05000000000000000000" pitchFamily="2" charset="2"/>
              <a:buNone/>
            </a:pPr>
            <a:r>
              <a:rPr lang="cs-CZ" altLang="cs-CZ" dirty="0">
                <a:solidFill>
                  <a:schemeClr val="hlink"/>
                </a:solidFill>
                <a:effectLst>
                  <a:outerShdw blurRad="38100" dist="38100" dir="2700000" algn="tl">
                    <a:srgbClr val="000000"/>
                  </a:outerShdw>
                </a:effectLst>
              </a:rPr>
              <a:t>3 </a:t>
            </a:r>
            <a:r>
              <a:rPr lang="cs-CZ" altLang="cs-CZ" dirty="0" err="1">
                <a:solidFill>
                  <a:schemeClr val="hlink"/>
                </a:solidFill>
                <a:effectLst>
                  <a:outerShdw blurRad="38100" dist="38100" dir="2700000" algn="tl">
                    <a:srgbClr val="000000"/>
                  </a:outerShdw>
                </a:effectLst>
              </a:rPr>
              <a:t>types</a:t>
            </a:r>
            <a:r>
              <a:rPr lang="cs-CZ" altLang="cs-CZ" dirty="0">
                <a:solidFill>
                  <a:schemeClr val="hlink"/>
                </a:solidFill>
                <a:effectLst>
                  <a:outerShdw blurRad="38100" dist="38100" dir="2700000" algn="tl">
                    <a:srgbClr val="000000"/>
                  </a:outerShdw>
                </a:effectLst>
              </a:rPr>
              <a:t> </a:t>
            </a:r>
            <a:r>
              <a:rPr lang="cs-CZ" altLang="cs-CZ" dirty="0" err="1">
                <a:solidFill>
                  <a:schemeClr val="hlink"/>
                </a:solidFill>
                <a:effectLst>
                  <a:outerShdw blurRad="38100" dist="38100" dir="2700000" algn="tl">
                    <a:srgbClr val="000000"/>
                  </a:outerShdw>
                </a:effectLst>
              </a:rPr>
              <a:t>of</a:t>
            </a:r>
            <a:r>
              <a:rPr lang="cs-CZ" altLang="cs-CZ" dirty="0">
                <a:solidFill>
                  <a:schemeClr val="hlink"/>
                </a:solidFill>
                <a:effectLst>
                  <a:outerShdw blurRad="38100" dist="38100" dir="2700000" algn="tl">
                    <a:srgbClr val="000000"/>
                  </a:outerShdw>
                </a:effectLst>
              </a:rPr>
              <a:t> </a:t>
            </a:r>
            <a:r>
              <a:rPr lang="cs-CZ" altLang="cs-CZ" dirty="0" err="1">
                <a:solidFill>
                  <a:schemeClr val="hlink"/>
                </a:solidFill>
                <a:effectLst>
                  <a:outerShdw blurRad="38100" dist="38100" dir="2700000" algn="tl">
                    <a:srgbClr val="000000"/>
                  </a:outerShdw>
                </a:effectLst>
              </a:rPr>
              <a:t>capillaries</a:t>
            </a:r>
            <a:r>
              <a:rPr lang="cs-CZ" altLang="cs-CZ" dirty="0"/>
              <a:t>            </a:t>
            </a:r>
            <a:r>
              <a:rPr lang="cs-CZ" altLang="cs-CZ" dirty="0" err="1">
                <a:solidFill>
                  <a:schemeClr val="hlink"/>
                </a:solidFill>
                <a:effectLst>
                  <a:outerShdw blurRad="38100" dist="38100" dir="2700000" algn="tl">
                    <a:srgbClr val="000000"/>
                  </a:outerShdw>
                </a:effectLst>
              </a:rPr>
              <a:t>continuous</a:t>
            </a:r>
            <a:endParaRPr lang="cs-CZ" altLang="cs-CZ" dirty="0">
              <a:solidFill>
                <a:schemeClr val="hlink"/>
              </a:solidFill>
              <a:effectLst>
                <a:outerShdw blurRad="38100" dist="38100" dir="2700000" algn="tl">
                  <a:srgbClr val="000000"/>
                </a:outerShdw>
              </a:effectLst>
            </a:endParaRPr>
          </a:p>
          <a:p>
            <a:pPr>
              <a:lnSpc>
                <a:spcPct val="90000"/>
              </a:lnSpc>
              <a:buFont typeface="Wingdings" panose="05000000000000000000" pitchFamily="2" charset="2"/>
              <a:buNone/>
            </a:pPr>
            <a:r>
              <a:rPr lang="cs-CZ" altLang="cs-CZ" dirty="0"/>
              <a:t>                                                </a:t>
            </a:r>
            <a:r>
              <a:rPr lang="cs-CZ" altLang="cs-CZ" dirty="0" err="1">
                <a:solidFill>
                  <a:schemeClr val="hlink"/>
                </a:solidFill>
                <a:effectLst>
                  <a:outerShdw blurRad="38100" dist="38100" dir="2700000" algn="tl">
                    <a:srgbClr val="000000"/>
                  </a:outerShdw>
                </a:effectLst>
              </a:rPr>
              <a:t>fenestrated</a:t>
            </a:r>
            <a:endParaRPr lang="cs-CZ" altLang="cs-CZ" dirty="0">
              <a:solidFill>
                <a:schemeClr val="hlink"/>
              </a:solidFill>
              <a:effectLst>
                <a:outerShdw blurRad="38100" dist="38100" dir="2700000" algn="tl">
                  <a:srgbClr val="000000"/>
                </a:outerShdw>
              </a:effectLst>
            </a:endParaRPr>
          </a:p>
          <a:p>
            <a:pPr>
              <a:lnSpc>
                <a:spcPct val="90000"/>
              </a:lnSpc>
              <a:buFont typeface="Wingdings" panose="05000000000000000000" pitchFamily="2" charset="2"/>
              <a:buNone/>
            </a:pPr>
            <a:r>
              <a:rPr lang="cs-CZ" altLang="cs-CZ" dirty="0"/>
              <a:t>                                                </a:t>
            </a:r>
            <a:r>
              <a:rPr lang="cs-CZ" altLang="cs-CZ" dirty="0" err="1">
                <a:solidFill>
                  <a:schemeClr val="hlink"/>
                </a:solidFill>
                <a:effectLst>
                  <a:outerShdw blurRad="38100" dist="38100" dir="2700000" algn="tl">
                    <a:srgbClr val="000000"/>
                  </a:outerShdw>
                </a:effectLst>
              </a:rPr>
              <a:t>sinusoids</a:t>
            </a:r>
            <a:endParaRPr lang="cs-CZ" altLang="cs-CZ" dirty="0">
              <a:solidFill>
                <a:schemeClr val="hlink"/>
              </a:solidFill>
              <a:effectLst>
                <a:outerShdw blurRad="38100" dist="38100" dir="2700000" algn="tl">
                  <a:srgbClr val="000000"/>
                </a:outerShdw>
              </a:effectLst>
            </a:endParaRPr>
          </a:p>
        </p:txBody>
      </p:sp>
      <p:pic>
        <p:nvPicPr>
          <p:cNvPr id="120840" name="Picture 8">
            <a:extLst>
              <a:ext uri="{FF2B5EF4-FFF2-40B4-BE49-F238E27FC236}">
                <a16:creationId xmlns:a16="http://schemas.microsoft.com/office/drawing/2014/main" id="{6D8D0743-CBD9-418D-B1A2-86241FA20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924175"/>
            <a:ext cx="3529012" cy="187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1753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8" name="Picture 6" descr="nerve8.jpg (58247 bytes)">
            <a:extLst>
              <a:ext uri="{FF2B5EF4-FFF2-40B4-BE49-F238E27FC236}">
                <a16:creationId xmlns:a16="http://schemas.microsoft.com/office/drawing/2014/main" id="{76BE5CC4-8220-4BD5-AB48-99EACBBB8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3716338"/>
            <a:ext cx="4176712" cy="3141662"/>
          </a:xfrm>
          <a:prstGeom prst="rect">
            <a:avLst/>
          </a:prstGeom>
          <a:noFill/>
          <a:extLst>
            <a:ext uri="{909E8E84-426E-40DD-AFC4-6F175D3DCCD1}">
              <a14:hiddenFill xmlns:a14="http://schemas.microsoft.com/office/drawing/2010/main">
                <a:solidFill>
                  <a:srgbClr val="FFFFFF"/>
                </a:solidFill>
              </a14:hiddenFill>
            </a:ext>
          </a:extLst>
        </p:spPr>
      </p:pic>
      <p:pic>
        <p:nvPicPr>
          <p:cNvPr id="146440" name="Picture 8">
            <a:extLst>
              <a:ext uri="{FF2B5EF4-FFF2-40B4-BE49-F238E27FC236}">
                <a16:creationId xmlns:a16="http://schemas.microsoft.com/office/drawing/2014/main" id="{377E60F2-B395-440B-82B5-793CF4A08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3644900"/>
            <a:ext cx="4321175" cy="3213100"/>
          </a:xfrm>
          <a:prstGeom prst="rect">
            <a:avLst/>
          </a:prstGeom>
          <a:noFill/>
          <a:extLst>
            <a:ext uri="{909E8E84-426E-40DD-AFC4-6F175D3DCCD1}">
              <a14:hiddenFill xmlns:a14="http://schemas.microsoft.com/office/drawing/2010/main">
                <a:solidFill>
                  <a:srgbClr val="FFFFFF"/>
                </a:solidFill>
              </a14:hiddenFill>
            </a:ext>
          </a:extLst>
        </p:spPr>
      </p:pic>
      <p:pic>
        <p:nvPicPr>
          <p:cNvPr id="146444" name="Picture 12">
            <a:extLst>
              <a:ext uri="{FF2B5EF4-FFF2-40B4-BE49-F238E27FC236}">
                <a16:creationId xmlns:a16="http://schemas.microsoft.com/office/drawing/2014/main" id="{A44769E3-D0F7-424C-B781-AC3A29881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0"/>
            <a:ext cx="7620000" cy="386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5599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59EC5895-FDA0-47D5-9910-FBD7D94BA058}"/>
              </a:ext>
            </a:extLst>
          </p:cNvPr>
          <p:cNvSpPr>
            <a:spLocks noGrp="1" noChangeArrowheads="1"/>
          </p:cNvSpPr>
          <p:nvPr>
            <p:ph type="title"/>
          </p:nvPr>
        </p:nvSpPr>
        <p:spPr>
          <a:xfrm>
            <a:off x="1981200" y="274638"/>
            <a:ext cx="8229600" cy="850900"/>
          </a:xfrm>
        </p:spPr>
        <p:txBody>
          <a:bodyPr/>
          <a:lstStyle/>
          <a:p>
            <a:r>
              <a:rPr lang="cs-CZ" altLang="cs-CZ" sz="3200"/>
              <a:t>Function of capillaries (1)</a:t>
            </a:r>
          </a:p>
        </p:txBody>
      </p:sp>
      <p:sp>
        <p:nvSpPr>
          <p:cNvPr id="121859" name="Rectangle 3">
            <a:extLst>
              <a:ext uri="{FF2B5EF4-FFF2-40B4-BE49-F238E27FC236}">
                <a16:creationId xmlns:a16="http://schemas.microsoft.com/office/drawing/2014/main" id="{508DE502-8230-4455-8C3F-6621F0CC6F48}"/>
              </a:ext>
            </a:extLst>
          </p:cNvPr>
          <p:cNvSpPr>
            <a:spLocks noGrp="1" noChangeArrowheads="1"/>
          </p:cNvSpPr>
          <p:nvPr>
            <p:ph type="body" idx="1"/>
          </p:nvPr>
        </p:nvSpPr>
        <p:spPr>
          <a:xfrm>
            <a:off x="1981200" y="1052514"/>
            <a:ext cx="8229600" cy="5545137"/>
          </a:xfrm>
        </p:spPr>
        <p:txBody>
          <a:bodyPr/>
          <a:lstStyle/>
          <a:p>
            <a:r>
              <a:rPr lang="cs-CZ" altLang="cs-CZ"/>
              <a:t>respiratory gasses, nutrients and waste products change between blood and tissues </a:t>
            </a:r>
          </a:p>
          <a:p>
            <a:endParaRPr lang="cs-CZ" altLang="cs-CZ"/>
          </a:p>
        </p:txBody>
      </p:sp>
      <p:pic>
        <p:nvPicPr>
          <p:cNvPr id="121860" name="Picture 4">
            <a:extLst>
              <a:ext uri="{FF2B5EF4-FFF2-40B4-BE49-F238E27FC236}">
                <a16:creationId xmlns:a16="http://schemas.microsoft.com/office/drawing/2014/main" id="{073A799D-15A6-475A-92AA-60A422DF1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2708275"/>
            <a:ext cx="8064500" cy="3384550"/>
          </a:xfrm>
          <a:prstGeom prst="rect">
            <a:avLst/>
          </a:prstGeom>
          <a:noFill/>
          <a:extLst>
            <a:ext uri="{909E8E84-426E-40DD-AFC4-6F175D3DCCD1}">
              <a14:hiddenFill xmlns:a14="http://schemas.microsoft.com/office/drawing/2010/main">
                <a:solidFill>
                  <a:srgbClr val="FFFFFF"/>
                </a:solidFill>
              </a14:hiddenFill>
            </a:ext>
          </a:extLst>
        </p:spPr>
      </p:pic>
      <p:sp>
        <p:nvSpPr>
          <p:cNvPr id="121861" name="Rectangle 5">
            <a:extLst>
              <a:ext uri="{FF2B5EF4-FFF2-40B4-BE49-F238E27FC236}">
                <a16:creationId xmlns:a16="http://schemas.microsoft.com/office/drawing/2014/main" id="{6D3185C5-8DCA-4A0D-8022-08C25EAC0A54}"/>
              </a:ext>
            </a:extLst>
          </p:cNvPr>
          <p:cNvSpPr>
            <a:spLocks noChangeArrowheads="1"/>
          </p:cNvSpPr>
          <p:nvPr/>
        </p:nvSpPr>
        <p:spPr bwMode="auto">
          <a:xfrm rot="10800000" flipV="1">
            <a:off x="2063750" y="6092826"/>
            <a:ext cx="860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a:solidFill>
                  <a:schemeClr val="tx2"/>
                </a:solidFill>
                <a:effectLst>
                  <a:outerShdw blurRad="38100" dist="38100" dir="2700000" algn="tl">
                    <a:srgbClr val="FFFFFF"/>
                  </a:outerShdw>
                </a:effectLst>
              </a:rPr>
              <a:t>The illustration shows the healthy state of the cells in well vascularized tissue  </a:t>
            </a:r>
            <a:r>
              <a:rPr lang="cs-CZ" altLang="cs-CZ">
                <a:solidFill>
                  <a:schemeClr val="tx2"/>
                </a:solidFill>
                <a:effectLst>
                  <a:outerShdw blurRad="38100" dist="38100" dir="2700000" algn="tl">
                    <a:srgbClr val="FFFFFF"/>
                  </a:outerShdw>
                </a:effectLst>
                <a:sym typeface="Wingdings" panose="05000000000000000000" pitchFamily="2" charset="2"/>
              </a:rPr>
              <a:t></a:t>
            </a:r>
            <a:endParaRPr lang="cs-CZ" altLang="cs-CZ">
              <a:solidFill>
                <a:schemeClr val="tx2"/>
              </a:solidFill>
              <a:effectLst>
                <a:outerShdw blurRad="38100" dist="38100" dir="2700000" algn="tl">
                  <a:srgbClr val="FFFFFF"/>
                </a:outerShdw>
              </a:effectLst>
            </a:endParaRPr>
          </a:p>
        </p:txBody>
      </p:sp>
      <p:pic>
        <p:nvPicPr>
          <p:cNvPr id="121862" name="Picture 6">
            <a:extLst>
              <a:ext uri="{FF2B5EF4-FFF2-40B4-BE49-F238E27FC236}">
                <a16:creationId xmlns:a16="http://schemas.microsoft.com/office/drawing/2014/main" id="{4C1D48B5-6961-4FC8-B8A9-47E4113F4AC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3284539"/>
            <a:ext cx="647700" cy="257175"/>
          </a:xfrm>
          <a:prstGeom prst="rect">
            <a:avLst/>
          </a:prstGeom>
          <a:noFill/>
          <a:extLst>
            <a:ext uri="{909E8E84-426E-40DD-AFC4-6F175D3DCCD1}">
              <a14:hiddenFill xmlns:a14="http://schemas.microsoft.com/office/drawing/2010/main">
                <a:solidFill>
                  <a:srgbClr val="FFFFFF"/>
                </a:solidFill>
              </a14:hiddenFill>
            </a:ext>
          </a:extLst>
        </p:spPr>
      </p:pic>
      <p:pic>
        <p:nvPicPr>
          <p:cNvPr id="121863" name="Picture 7">
            <a:extLst>
              <a:ext uri="{FF2B5EF4-FFF2-40B4-BE49-F238E27FC236}">
                <a16:creationId xmlns:a16="http://schemas.microsoft.com/office/drawing/2014/main" id="{E4C7D20F-EA7C-424A-8D13-DBB8EE0E0D8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671145">
            <a:off x="4872038" y="5373689"/>
            <a:ext cx="647700"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3799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3F1C28D9-5484-436D-88B7-53260DBDF489}"/>
              </a:ext>
            </a:extLst>
          </p:cNvPr>
          <p:cNvSpPr>
            <a:spLocks noGrp="1" noChangeArrowheads="1"/>
          </p:cNvSpPr>
          <p:nvPr>
            <p:ph type="title"/>
          </p:nvPr>
        </p:nvSpPr>
        <p:spPr>
          <a:xfrm>
            <a:off x="1981200" y="274639"/>
            <a:ext cx="8229600" cy="706437"/>
          </a:xfrm>
        </p:spPr>
        <p:txBody>
          <a:bodyPr/>
          <a:lstStyle/>
          <a:p>
            <a:r>
              <a:rPr lang="cs-CZ" altLang="cs-CZ" sz="3200"/>
              <a:t>Function of capillaries (2)</a:t>
            </a:r>
          </a:p>
        </p:txBody>
      </p:sp>
      <p:sp>
        <p:nvSpPr>
          <p:cNvPr id="135171" name="Rectangle 3">
            <a:extLst>
              <a:ext uri="{FF2B5EF4-FFF2-40B4-BE49-F238E27FC236}">
                <a16:creationId xmlns:a16="http://schemas.microsoft.com/office/drawing/2014/main" id="{42ACFE71-B883-49CF-934F-F43C71E88567}"/>
              </a:ext>
            </a:extLst>
          </p:cNvPr>
          <p:cNvSpPr>
            <a:spLocks noGrp="1" noChangeArrowheads="1"/>
          </p:cNvSpPr>
          <p:nvPr>
            <p:ph type="body" idx="1"/>
          </p:nvPr>
        </p:nvSpPr>
        <p:spPr>
          <a:xfrm>
            <a:off x="1981200" y="981076"/>
            <a:ext cx="8229600" cy="5114925"/>
          </a:xfrm>
        </p:spPr>
        <p:txBody>
          <a:bodyPr/>
          <a:lstStyle/>
          <a:p>
            <a:r>
              <a:rPr lang="cs-CZ" altLang="cs-CZ"/>
              <a:t>allow the blood cells to pass throughout their wall into the connective tissue (by diapedesis)</a:t>
            </a:r>
          </a:p>
        </p:txBody>
      </p:sp>
      <p:pic>
        <p:nvPicPr>
          <p:cNvPr id="135174" name="Picture 6">
            <a:extLst>
              <a:ext uri="{FF2B5EF4-FFF2-40B4-BE49-F238E27FC236}">
                <a16:creationId xmlns:a16="http://schemas.microsoft.com/office/drawing/2014/main" id="{2D3D0C6E-0467-475C-AD1E-1F4BAC8D8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533650"/>
            <a:ext cx="658812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Text Box 7">
            <a:extLst>
              <a:ext uri="{FF2B5EF4-FFF2-40B4-BE49-F238E27FC236}">
                <a16:creationId xmlns:a16="http://schemas.microsoft.com/office/drawing/2014/main" id="{71C43C55-4395-4F1B-9AD4-97B1BE37025D}"/>
              </a:ext>
            </a:extLst>
          </p:cNvPr>
          <p:cNvSpPr txBox="1">
            <a:spLocks noChangeArrowheads="1"/>
          </p:cNvSpPr>
          <p:nvPr/>
        </p:nvSpPr>
        <p:spPr bwMode="auto">
          <a:xfrm>
            <a:off x="8256588" y="2060575"/>
            <a:ext cx="20320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600"/>
              <a:t>Neutrophils</a:t>
            </a:r>
          </a:p>
          <a:p>
            <a:endParaRPr lang="cs-CZ" altLang="cs-CZ" sz="1600"/>
          </a:p>
          <a:p>
            <a:r>
              <a:rPr lang="cs-CZ" altLang="cs-CZ" sz="1600"/>
              <a:t>       </a:t>
            </a:r>
            <a:r>
              <a:rPr lang="cs-CZ" altLang="cs-CZ" sz="1600">
                <a:solidFill>
                  <a:srgbClr val="5F5F5F"/>
                </a:solidFill>
              </a:rPr>
              <a:t>microphages</a:t>
            </a:r>
          </a:p>
          <a:p>
            <a:endParaRPr lang="cs-CZ" altLang="cs-CZ" sz="1600"/>
          </a:p>
          <a:p>
            <a:r>
              <a:rPr lang="cs-CZ" altLang="cs-CZ" sz="1600"/>
              <a:t>Eosinophils</a:t>
            </a:r>
          </a:p>
          <a:p>
            <a:endParaRPr lang="cs-CZ" altLang="cs-CZ" sz="1600"/>
          </a:p>
          <a:p>
            <a:r>
              <a:rPr lang="cs-CZ" altLang="cs-CZ" sz="1600"/>
              <a:t>Basophils</a:t>
            </a:r>
          </a:p>
          <a:p>
            <a:endParaRPr lang="cs-CZ" altLang="cs-CZ" sz="1600"/>
          </a:p>
          <a:p>
            <a:r>
              <a:rPr lang="cs-CZ" altLang="cs-CZ" sz="1600"/>
              <a:t>       </a:t>
            </a:r>
            <a:r>
              <a:rPr lang="cs-CZ" altLang="cs-CZ" sz="1600">
                <a:solidFill>
                  <a:srgbClr val="5F5F5F"/>
                </a:solidFill>
              </a:rPr>
              <a:t>mast cells</a:t>
            </a:r>
          </a:p>
          <a:p>
            <a:endParaRPr lang="cs-CZ" altLang="cs-CZ" sz="1600"/>
          </a:p>
          <a:p>
            <a:r>
              <a:rPr lang="cs-CZ" altLang="cs-CZ" sz="1600"/>
              <a:t>Lymphocytes</a:t>
            </a:r>
          </a:p>
          <a:p>
            <a:r>
              <a:rPr lang="cs-CZ" altLang="cs-CZ" sz="1600"/>
              <a:t>      </a:t>
            </a:r>
          </a:p>
          <a:p>
            <a:r>
              <a:rPr lang="cs-CZ" altLang="cs-CZ" sz="1600"/>
              <a:t>        </a:t>
            </a:r>
            <a:r>
              <a:rPr lang="cs-CZ" altLang="cs-CZ" sz="1600">
                <a:solidFill>
                  <a:srgbClr val="5F5F5F"/>
                </a:solidFill>
              </a:rPr>
              <a:t>plasma cells</a:t>
            </a:r>
          </a:p>
          <a:p>
            <a:endParaRPr lang="cs-CZ" altLang="cs-CZ" sz="1600"/>
          </a:p>
          <a:p>
            <a:r>
              <a:rPr lang="cs-CZ" altLang="cs-CZ" sz="1600"/>
              <a:t>Monocytes</a:t>
            </a:r>
          </a:p>
          <a:p>
            <a:r>
              <a:rPr lang="cs-CZ" altLang="cs-CZ" sz="1600"/>
              <a:t>       </a:t>
            </a:r>
          </a:p>
          <a:p>
            <a:r>
              <a:rPr lang="cs-CZ" altLang="cs-CZ" sz="1600"/>
              <a:t>         </a:t>
            </a:r>
            <a:r>
              <a:rPr lang="cs-CZ" altLang="cs-CZ" sz="1600">
                <a:solidFill>
                  <a:srgbClr val="5F5F5F"/>
                </a:solidFill>
              </a:rPr>
              <a:t>macrophages</a:t>
            </a:r>
          </a:p>
        </p:txBody>
      </p:sp>
      <p:sp>
        <p:nvSpPr>
          <p:cNvPr id="135176" name="AutoShape 8">
            <a:extLst>
              <a:ext uri="{FF2B5EF4-FFF2-40B4-BE49-F238E27FC236}">
                <a16:creationId xmlns:a16="http://schemas.microsoft.com/office/drawing/2014/main" id="{CE557563-BBA7-49F7-96B3-6CDAB8748BC8}"/>
              </a:ext>
            </a:extLst>
          </p:cNvPr>
          <p:cNvSpPr>
            <a:spLocks noChangeArrowheads="1"/>
          </p:cNvSpPr>
          <p:nvPr/>
        </p:nvSpPr>
        <p:spPr bwMode="auto">
          <a:xfrm rot="5400000">
            <a:off x="8346282" y="2402682"/>
            <a:ext cx="358775" cy="395288"/>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5177" name="AutoShape 9">
            <a:extLst>
              <a:ext uri="{FF2B5EF4-FFF2-40B4-BE49-F238E27FC236}">
                <a16:creationId xmlns:a16="http://schemas.microsoft.com/office/drawing/2014/main" id="{C5A83576-18F2-4045-A01D-E43C2D995219}"/>
              </a:ext>
            </a:extLst>
          </p:cNvPr>
          <p:cNvSpPr>
            <a:spLocks noChangeArrowheads="1"/>
          </p:cNvSpPr>
          <p:nvPr/>
        </p:nvSpPr>
        <p:spPr bwMode="auto">
          <a:xfrm rot="5400000">
            <a:off x="8345488" y="3916363"/>
            <a:ext cx="360363" cy="395288"/>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5178" name="AutoShape 10">
            <a:extLst>
              <a:ext uri="{FF2B5EF4-FFF2-40B4-BE49-F238E27FC236}">
                <a16:creationId xmlns:a16="http://schemas.microsoft.com/office/drawing/2014/main" id="{2A682CA6-C795-4BE1-B32B-F87EF512DD38}"/>
              </a:ext>
            </a:extLst>
          </p:cNvPr>
          <p:cNvSpPr>
            <a:spLocks noChangeArrowheads="1"/>
          </p:cNvSpPr>
          <p:nvPr/>
        </p:nvSpPr>
        <p:spPr bwMode="auto">
          <a:xfrm rot="5400000">
            <a:off x="8419307" y="5858669"/>
            <a:ext cx="358775" cy="395288"/>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5179" name="AutoShape 11">
            <a:extLst>
              <a:ext uri="{FF2B5EF4-FFF2-40B4-BE49-F238E27FC236}">
                <a16:creationId xmlns:a16="http://schemas.microsoft.com/office/drawing/2014/main" id="{3021A2CE-6B72-42FB-AFB6-71EE010D0159}"/>
              </a:ext>
            </a:extLst>
          </p:cNvPr>
          <p:cNvSpPr>
            <a:spLocks noChangeArrowheads="1"/>
          </p:cNvSpPr>
          <p:nvPr/>
        </p:nvSpPr>
        <p:spPr bwMode="auto">
          <a:xfrm rot="5400000">
            <a:off x="8345488" y="4924425"/>
            <a:ext cx="360362" cy="395288"/>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66145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FB361C7E-4331-489C-A63F-9FC79543AD07}"/>
              </a:ext>
            </a:extLst>
          </p:cNvPr>
          <p:cNvSpPr>
            <a:spLocks noGrp="1" noChangeArrowheads="1"/>
          </p:cNvSpPr>
          <p:nvPr>
            <p:ph type="title"/>
          </p:nvPr>
        </p:nvSpPr>
        <p:spPr/>
        <p:txBody>
          <a:bodyPr/>
          <a:lstStyle/>
          <a:p>
            <a:r>
              <a:rPr lang="cs-CZ" altLang="cs-CZ"/>
              <a:t>Continuous capillaries</a:t>
            </a:r>
          </a:p>
        </p:txBody>
      </p:sp>
      <p:sp>
        <p:nvSpPr>
          <p:cNvPr id="122883" name="Rectangle 3">
            <a:extLst>
              <a:ext uri="{FF2B5EF4-FFF2-40B4-BE49-F238E27FC236}">
                <a16:creationId xmlns:a16="http://schemas.microsoft.com/office/drawing/2014/main" id="{DB182288-D9B9-4EDC-ADA8-B4DDF05659E1}"/>
              </a:ext>
            </a:extLst>
          </p:cNvPr>
          <p:cNvSpPr>
            <a:spLocks noGrp="1" noChangeArrowheads="1"/>
          </p:cNvSpPr>
          <p:nvPr>
            <p:ph type="body" sz="half" idx="1"/>
          </p:nvPr>
        </p:nvSpPr>
        <p:spPr>
          <a:xfrm>
            <a:off x="1524000" y="1268414"/>
            <a:ext cx="5003800" cy="5589587"/>
          </a:xfrm>
        </p:spPr>
        <p:txBody>
          <a:bodyPr/>
          <a:lstStyle/>
          <a:p>
            <a:pPr>
              <a:buFont typeface="Wingdings" panose="05000000000000000000" pitchFamily="2" charset="2"/>
              <a:buNone/>
            </a:pPr>
            <a:endParaRPr lang="cs-CZ" altLang="cs-CZ"/>
          </a:p>
          <a:p>
            <a:r>
              <a:rPr lang="cs-CZ" altLang="cs-CZ"/>
              <a:t>The smallest: cca 8 </a:t>
            </a:r>
            <a:r>
              <a:rPr lang="cs-CZ" altLang="cs-CZ" b="1">
                <a:sym typeface="Symbol" panose="05050102010706020507" pitchFamily="18" charset="2"/>
              </a:rPr>
              <a:t></a:t>
            </a:r>
            <a:r>
              <a:rPr lang="cs-CZ" altLang="cs-CZ">
                <a:sym typeface="Symbol" panose="05050102010706020507" pitchFamily="18" charset="2"/>
              </a:rPr>
              <a:t>m</a:t>
            </a:r>
          </a:p>
          <a:p>
            <a:r>
              <a:rPr lang="cs-CZ" altLang="cs-CZ"/>
              <a:t>The wall:                           - endothelium – 1-2 cells                 </a:t>
            </a:r>
            <a:r>
              <a:rPr lang="cs-CZ" altLang="cs-CZ" sz="2000"/>
              <a:t>(zonulae occludentes and nexuses)</a:t>
            </a:r>
            <a:r>
              <a:rPr lang="cs-CZ" altLang="cs-CZ"/>
              <a:t>            - lamina basalis                  - pericytes                             - reticular fibers </a:t>
            </a:r>
          </a:p>
          <a:p>
            <a:r>
              <a:rPr lang="cs-CZ" altLang="cs-CZ" sz="2000"/>
              <a:t>only allow small molecules, water and ions to diffuse</a:t>
            </a:r>
            <a:r>
              <a:rPr lang="cs-CZ" altLang="cs-CZ"/>
              <a:t> </a:t>
            </a:r>
          </a:p>
        </p:txBody>
      </p:sp>
      <p:pic>
        <p:nvPicPr>
          <p:cNvPr id="122885" name="Picture 5">
            <a:extLst>
              <a:ext uri="{FF2B5EF4-FFF2-40B4-BE49-F238E27FC236}">
                <a16:creationId xmlns:a16="http://schemas.microsoft.com/office/drawing/2014/main" id="{E8838F30-D35F-4C85-BC06-210D9597D3B7}"/>
              </a:ext>
            </a:extLst>
          </p:cNvPr>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6672264" y="1773238"/>
            <a:ext cx="3995737"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886" name="Text Box 6">
            <a:extLst>
              <a:ext uri="{FF2B5EF4-FFF2-40B4-BE49-F238E27FC236}">
                <a16:creationId xmlns:a16="http://schemas.microsoft.com/office/drawing/2014/main" id="{533EA9DE-24DD-43D6-81B3-AD8CA41EF8B4}"/>
              </a:ext>
            </a:extLst>
          </p:cNvPr>
          <p:cNvSpPr txBox="1">
            <a:spLocks noChangeArrowheads="1"/>
          </p:cNvSpPr>
          <p:nvPr/>
        </p:nvSpPr>
        <p:spPr bwMode="auto">
          <a:xfrm>
            <a:off x="6651625" y="5362575"/>
            <a:ext cx="26276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a:solidFill>
                  <a:schemeClr val="folHlink"/>
                </a:solidFill>
              </a:rPr>
              <a:t>Example of occurrence:</a:t>
            </a:r>
          </a:p>
          <a:p>
            <a:r>
              <a:rPr lang="cs-CZ" altLang="cs-CZ" sz="2000">
                <a:solidFill>
                  <a:schemeClr val="folHlink"/>
                </a:solidFill>
              </a:rPr>
              <a:t>muscle tisue, brain</a:t>
            </a:r>
          </a:p>
        </p:txBody>
      </p:sp>
    </p:spTree>
    <p:extLst>
      <p:ext uri="{BB962C8B-B14F-4D97-AF65-F5344CB8AC3E}">
        <p14:creationId xmlns:p14="http://schemas.microsoft.com/office/powerpoint/2010/main" val="12264062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6D1DDFB3-3374-4C40-9A41-9B714C34F33E}"/>
              </a:ext>
            </a:extLst>
          </p:cNvPr>
          <p:cNvSpPr>
            <a:spLocks noGrp="1" noChangeArrowheads="1"/>
          </p:cNvSpPr>
          <p:nvPr>
            <p:ph type="title"/>
          </p:nvPr>
        </p:nvSpPr>
        <p:spPr/>
        <p:txBody>
          <a:bodyPr/>
          <a:lstStyle/>
          <a:p>
            <a:r>
              <a:rPr lang="cs-CZ" altLang="cs-CZ"/>
              <a:t>Fenestrated capillaries</a:t>
            </a:r>
          </a:p>
        </p:txBody>
      </p:sp>
      <p:sp>
        <p:nvSpPr>
          <p:cNvPr id="129027" name="Rectangle 3">
            <a:extLst>
              <a:ext uri="{FF2B5EF4-FFF2-40B4-BE49-F238E27FC236}">
                <a16:creationId xmlns:a16="http://schemas.microsoft.com/office/drawing/2014/main" id="{F234E586-D631-4D03-A510-A037453EB2F7}"/>
              </a:ext>
            </a:extLst>
          </p:cNvPr>
          <p:cNvSpPr>
            <a:spLocks noGrp="1" noChangeArrowheads="1"/>
          </p:cNvSpPr>
          <p:nvPr>
            <p:ph type="body" sz="half" idx="1"/>
          </p:nvPr>
        </p:nvSpPr>
        <p:spPr>
          <a:xfrm>
            <a:off x="1524000" y="1557338"/>
            <a:ext cx="4787900" cy="5300662"/>
          </a:xfrm>
        </p:spPr>
        <p:txBody>
          <a:bodyPr/>
          <a:lstStyle/>
          <a:p>
            <a:r>
              <a:rPr lang="cs-CZ" altLang="cs-CZ"/>
              <a:t>Endothelial cells with fenestra </a:t>
            </a:r>
            <a:r>
              <a:rPr lang="cs-CZ" altLang="cs-CZ" sz="1800"/>
              <a:t>(„windows“)</a:t>
            </a:r>
            <a:r>
              <a:rPr lang="cs-CZ" altLang="cs-CZ"/>
              <a:t> 70 nm </a:t>
            </a:r>
            <a:r>
              <a:rPr lang="cs-CZ" altLang="cs-CZ">
                <a:sym typeface="Symbol" panose="05050102010706020507" pitchFamily="18" charset="2"/>
              </a:rPr>
              <a:t>,  diaphragm </a:t>
            </a:r>
            <a:r>
              <a:rPr lang="cs-CZ" altLang="cs-CZ" sz="1800">
                <a:sym typeface="Symbol" panose="05050102010706020507" pitchFamily="18" charset="2"/>
              </a:rPr>
              <a:t>(thinner than plasma membrane) </a:t>
            </a:r>
            <a:r>
              <a:rPr lang="cs-CZ" altLang="cs-CZ">
                <a:sym typeface="Symbol" panose="05050102010706020507" pitchFamily="18" charset="2"/>
              </a:rPr>
              <a:t>boards fenestrum </a:t>
            </a:r>
          </a:p>
          <a:p>
            <a:r>
              <a:rPr lang="cs-CZ" altLang="cs-CZ">
                <a:sym typeface="Symbol" panose="05050102010706020507" pitchFamily="18" charset="2"/>
              </a:rPr>
              <a:t>continuous basal lamina</a:t>
            </a:r>
            <a:endParaRPr lang="cs-CZ" altLang="cs-CZ"/>
          </a:p>
          <a:p>
            <a:r>
              <a:rPr lang="cs-CZ" altLang="cs-CZ"/>
              <a:t>in the organs with quic and intensive metabolism and substances change</a:t>
            </a:r>
          </a:p>
          <a:p>
            <a:r>
              <a:rPr lang="cs-CZ" altLang="cs-CZ" sz="2000"/>
              <a:t>allow small molecules and limited amounts of protein to diffuse</a:t>
            </a:r>
            <a:endParaRPr lang="cs-CZ" altLang="cs-CZ"/>
          </a:p>
        </p:txBody>
      </p:sp>
      <p:pic>
        <p:nvPicPr>
          <p:cNvPr id="129029" name="Picture 5">
            <a:extLst>
              <a:ext uri="{FF2B5EF4-FFF2-40B4-BE49-F238E27FC236}">
                <a16:creationId xmlns:a16="http://schemas.microsoft.com/office/drawing/2014/main" id="{7D0239FC-C1F2-4C79-A312-2608657DBCFE}"/>
              </a:ext>
            </a:extLst>
          </p:cNvPr>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6456364" y="1557339"/>
            <a:ext cx="4211637" cy="3743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30" name="Text Box 6">
            <a:extLst>
              <a:ext uri="{FF2B5EF4-FFF2-40B4-BE49-F238E27FC236}">
                <a16:creationId xmlns:a16="http://schemas.microsoft.com/office/drawing/2014/main" id="{03B1C2F2-A04E-4FB8-AB6A-57B63333A4F0}"/>
              </a:ext>
            </a:extLst>
          </p:cNvPr>
          <p:cNvSpPr txBox="1">
            <a:spLocks noChangeArrowheads="1"/>
          </p:cNvSpPr>
          <p:nvPr/>
        </p:nvSpPr>
        <p:spPr bwMode="auto">
          <a:xfrm>
            <a:off x="6435725" y="5316539"/>
            <a:ext cx="31366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chemeClr val="folHlink"/>
                </a:solidFill>
              </a:rPr>
              <a:t>Exampl of occurrence:</a:t>
            </a:r>
          </a:p>
          <a:p>
            <a:r>
              <a:rPr lang="cs-CZ" altLang="cs-CZ">
                <a:solidFill>
                  <a:schemeClr val="folHlink"/>
                </a:solidFill>
              </a:rPr>
              <a:t>intestinal villi, endocrine glands</a:t>
            </a:r>
          </a:p>
        </p:txBody>
      </p:sp>
    </p:spTree>
    <p:extLst>
      <p:ext uri="{BB962C8B-B14F-4D97-AF65-F5344CB8AC3E}">
        <p14:creationId xmlns:p14="http://schemas.microsoft.com/office/powerpoint/2010/main" val="2812673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901BFDB5-DF93-4D7F-9337-45A1A880718D}"/>
              </a:ext>
            </a:extLst>
          </p:cNvPr>
          <p:cNvSpPr>
            <a:spLocks noGrp="1" noChangeArrowheads="1"/>
          </p:cNvSpPr>
          <p:nvPr>
            <p:ph type="title"/>
          </p:nvPr>
        </p:nvSpPr>
        <p:spPr/>
        <p:txBody>
          <a:bodyPr/>
          <a:lstStyle/>
          <a:p>
            <a:r>
              <a:rPr lang="cs-CZ" altLang="cs-CZ"/>
              <a:t>REMEMBER forever!</a:t>
            </a:r>
          </a:p>
        </p:txBody>
      </p:sp>
      <p:sp>
        <p:nvSpPr>
          <p:cNvPr id="122883" name="Rectangle 3">
            <a:extLst>
              <a:ext uri="{FF2B5EF4-FFF2-40B4-BE49-F238E27FC236}">
                <a16:creationId xmlns:a16="http://schemas.microsoft.com/office/drawing/2014/main" id="{3F414338-87CE-4DA5-A3E3-CA95E42F6466}"/>
              </a:ext>
            </a:extLst>
          </p:cNvPr>
          <p:cNvSpPr>
            <a:spLocks noGrp="1" noChangeArrowheads="1"/>
          </p:cNvSpPr>
          <p:nvPr>
            <p:ph type="body" idx="1"/>
          </p:nvPr>
        </p:nvSpPr>
        <p:spPr/>
        <p:txBody>
          <a:bodyPr/>
          <a:lstStyle/>
          <a:p>
            <a:pPr>
              <a:buFont typeface="Wingdings" panose="05000000000000000000" pitchFamily="2" charset="2"/>
              <a:buNone/>
            </a:pPr>
            <a:endParaRPr lang="cs-CZ" altLang="cs-CZ" dirty="0"/>
          </a:p>
          <a:p>
            <a:pPr>
              <a:buFont typeface="Wingdings" panose="05000000000000000000" pitchFamily="2" charset="2"/>
              <a:buNone/>
            </a:pPr>
            <a:endParaRPr lang="cs-CZ" altLang="cs-CZ" dirty="0"/>
          </a:p>
          <a:p>
            <a:r>
              <a:rPr lang="cs-CZ" altLang="cs-CZ" dirty="0" err="1">
                <a:solidFill>
                  <a:srgbClr val="FF0000"/>
                </a:solidFill>
              </a:rPr>
              <a:t>Erythrocytes</a:t>
            </a:r>
            <a:r>
              <a:rPr lang="cs-CZ" altLang="cs-CZ" dirty="0">
                <a:solidFill>
                  <a:srgbClr val="FF0000"/>
                </a:solidFill>
              </a:rPr>
              <a:t>:  4 – 6 </a:t>
            </a:r>
            <a:r>
              <a:rPr lang="cs-CZ" altLang="cs-CZ" dirty="0" err="1">
                <a:solidFill>
                  <a:srgbClr val="FF0000"/>
                </a:solidFill>
              </a:rPr>
              <a:t>millions</a:t>
            </a:r>
            <a:r>
              <a:rPr lang="cs-CZ" altLang="cs-CZ" dirty="0">
                <a:solidFill>
                  <a:srgbClr val="FF0000"/>
                </a:solidFill>
              </a:rPr>
              <a:t>/ 1 </a:t>
            </a:r>
            <a:r>
              <a:rPr lang="cs-CZ" altLang="cs-CZ" b="1" dirty="0">
                <a:solidFill>
                  <a:srgbClr val="FF0000"/>
                </a:solidFill>
                <a:sym typeface="Symbol" panose="05050102010706020507" pitchFamily="18" charset="2"/>
              </a:rPr>
              <a:t></a:t>
            </a:r>
            <a:r>
              <a:rPr lang="cs-CZ" altLang="cs-CZ" dirty="0">
                <a:solidFill>
                  <a:srgbClr val="FF0000"/>
                </a:solidFill>
                <a:sym typeface="Symbol" panose="05050102010706020507" pitchFamily="18" charset="2"/>
              </a:rPr>
              <a:t>l </a:t>
            </a:r>
            <a:r>
              <a:rPr lang="cs-CZ" altLang="cs-CZ" sz="2400" b="1" dirty="0" err="1">
                <a:solidFill>
                  <a:srgbClr val="FF0000"/>
                </a:solidFill>
                <a:sym typeface="Symbol" panose="05050102010706020507" pitchFamily="18" charset="2"/>
              </a:rPr>
              <a:t>of</a:t>
            </a:r>
            <a:r>
              <a:rPr lang="cs-CZ" altLang="cs-CZ" sz="2400" b="1" dirty="0">
                <a:solidFill>
                  <a:srgbClr val="FF0000"/>
                </a:solidFill>
                <a:sym typeface="Symbol" panose="05050102010706020507" pitchFamily="18" charset="2"/>
              </a:rPr>
              <a:t> </a:t>
            </a:r>
            <a:r>
              <a:rPr lang="cs-CZ" altLang="cs-CZ" sz="2400" b="1" dirty="0" err="1">
                <a:solidFill>
                  <a:srgbClr val="FF0000"/>
                </a:solidFill>
                <a:sym typeface="Symbol" panose="05050102010706020507" pitchFamily="18" charset="2"/>
              </a:rPr>
              <a:t>blood</a:t>
            </a:r>
            <a:endParaRPr lang="cs-CZ" altLang="cs-CZ" sz="2400" b="1" dirty="0">
              <a:solidFill>
                <a:srgbClr val="FF0000"/>
              </a:solidFill>
              <a:sym typeface="Symbol" panose="05050102010706020507" pitchFamily="18" charset="2"/>
            </a:endParaRPr>
          </a:p>
          <a:p>
            <a:r>
              <a:rPr lang="cs-CZ" altLang="cs-CZ" dirty="0" err="1">
                <a:solidFill>
                  <a:srgbClr val="FF0000"/>
                </a:solidFill>
                <a:sym typeface="Symbol" panose="05050102010706020507" pitchFamily="18" charset="2"/>
              </a:rPr>
              <a:t>Leukocytes</a:t>
            </a:r>
            <a:r>
              <a:rPr lang="cs-CZ" altLang="cs-CZ" dirty="0">
                <a:solidFill>
                  <a:srgbClr val="FF0000"/>
                </a:solidFill>
                <a:sym typeface="Symbol" panose="05050102010706020507" pitchFamily="18" charset="2"/>
              </a:rPr>
              <a:t>:    5,000 – 9,000 / </a:t>
            </a:r>
            <a:r>
              <a:rPr lang="cs-CZ" altLang="cs-CZ" dirty="0">
                <a:solidFill>
                  <a:srgbClr val="FF0000"/>
                </a:solidFill>
              </a:rPr>
              <a:t>1 </a:t>
            </a:r>
            <a:r>
              <a:rPr lang="cs-CZ" altLang="cs-CZ" b="1" dirty="0">
                <a:solidFill>
                  <a:srgbClr val="FF0000"/>
                </a:solidFill>
                <a:sym typeface="Symbol" panose="05050102010706020507" pitchFamily="18" charset="2"/>
              </a:rPr>
              <a:t></a:t>
            </a:r>
            <a:r>
              <a:rPr lang="cs-CZ" altLang="cs-CZ" dirty="0">
                <a:solidFill>
                  <a:srgbClr val="FF0000"/>
                </a:solidFill>
                <a:sym typeface="Symbol" panose="05050102010706020507" pitchFamily="18" charset="2"/>
              </a:rPr>
              <a:t>l</a:t>
            </a:r>
          </a:p>
          <a:p>
            <a:r>
              <a:rPr lang="cs-CZ" altLang="cs-CZ" dirty="0" err="1">
                <a:solidFill>
                  <a:srgbClr val="FF0000"/>
                </a:solidFill>
                <a:sym typeface="Symbol" panose="05050102010706020507" pitchFamily="18" charset="2"/>
              </a:rPr>
              <a:t>Thrombocytes</a:t>
            </a:r>
            <a:r>
              <a:rPr lang="cs-CZ" altLang="cs-CZ" dirty="0">
                <a:solidFill>
                  <a:srgbClr val="FF0000"/>
                </a:solidFill>
                <a:sym typeface="Symbol" panose="05050102010706020507" pitchFamily="18" charset="2"/>
              </a:rPr>
              <a:t>: 150,000 – 250,000/ </a:t>
            </a:r>
            <a:r>
              <a:rPr lang="cs-CZ" altLang="cs-CZ" dirty="0">
                <a:solidFill>
                  <a:srgbClr val="FF0000"/>
                </a:solidFill>
              </a:rPr>
              <a:t>1 </a:t>
            </a:r>
            <a:r>
              <a:rPr lang="cs-CZ" altLang="cs-CZ" b="1" dirty="0">
                <a:solidFill>
                  <a:srgbClr val="FF0000"/>
                </a:solidFill>
                <a:sym typeface="Symbol" panose="05050102010706020507" pitchFamily="18" charset="2"/>
              </a:rPr>
              <a:t></a:t>
            </a:r>
            <a:r>
              <a:rPr lang="cs-CZ" altLang="cs-CZ">
                <a:solidFill>
                  <a:srgbClr val="FF0000"/>
                </a:solidFill>
                <a:sym typeface="Symbol" panose="05050102010706020507" pitchFamily="18" charset="2"/>
              </a:rPr>
              <a:t>l                      </a:t>
            </a:r>
          </a:p>
          <a:p>
            <a:pPr>
              <a:buFont typeface="Wingdings" panose="05000000000000000000" pitchFamily="2" charset="2"/>
              <a:buNone/>
            </a:pPr>
            <a:endParaRPr lang="cs-CZ" altLang="cs-CZ">
              <a:solidFill>
                <a:srgbClr val="FF0000"/>
              </a:solidFill>
              <a:sym typeface="Symbol" panose="05050102010706020507" pitchFamily="18" charset="2"/>
            </a:endParaRPr>
          </a:p>
          <a:p>
            <a:pPr>
              <a:buFont typeface="Wingdings" panose="05000000000000000000" pitchFamily="2" charset="2"/>
              <a:buNone/>
            </a:pPr>
            <a:r>
              <a:rPr lang="cs-CZ" altLang="cs-CZ" sz="4400">
                <a:solidFill>
                  <a:schemeClr val="tx2"/>
                </a:solidFill>
                <a:sym typeface="Symbol" panose="05050102010706020507" pitchFamily="18" charset="2"/>
              </a:rPr>
              <a:t>NEVER FORGET</a:t>
            </a:r>
            <a:r>
              <a:rPr lang="cs-CZ" altLang="cs-CZ">
                <a:sym typeface="Symbol" panose="05050102010706020507" pitchFamily="18" charset="2"/>
              </a:rPr>
              <a:t> </a:t>
            </a:r>
            <a:r>
              <a:rPr lang="cs-CZ" altLang="cs-CZ" sz="4400">
                <a:solidFill>
                  <a:schemeClr val="tx2"/>
                </a:solidFill>
                <a:sym typeface="Symbol" panose="05050102010706020507" pitchFamily="18" charset="2"/>
              </a:rPr>
              <a:t>!</a:t>
            </a:r>
            <a:r>
              <a:rPr lang="cs-CZ" altLang="cs-CZ">
                <a:sym typeface="Symbol" panose="05050102010706020507" pitchFamily="18" charset="2"/>
              </a:rPr>
              <a:t> </a:t>
            </a:r>
            <a:endParaRPr lang="cs-CZ" altLang="cs-CZ" dirty="0">
              <a:sym typeface="Symbol" panose="05050102010706020507" pitchFamily="18" charset="2"/>
            </a:endParaRPr>
          </a:p>
        </p:txBody>
      </p:sp>
    </p:spTree>
    <p:extLst>
      <p:ext uri="{BB962C8B-B14F-4D97-AF65-F5344CB8AC3E}">
        <p14:creationId xmlns:p14="http://schemas.microsoft.com/office/powerpoint/2010/main" val="39474598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3105C476-343A-45AD-B4C5-E89A6A589B0E}"/>
              </a:ext>
            </a:extLst>
          </p:cNvPr>
          <p:cNvSpPr>
            <a:spLocks noGrp="1" noChangeArrowheads="1"/>
          </p:cNvSpPr>
          <p:nvPr>
            <p:ph type="title"/>
          </p:nvPr>
        </p:nvSpPr>
        <p:spPr/>
        <p:txBody>
          <a:bodyPr/>
          <a:lstStyle/>
          <a:p>
            <a:r>
              <a:rPr lang="cs-CZ" altLang="cs-CZ"/>
              <a:t>Capillaries with pores</a:t>
            </a:r>
          </a:p>
        </p:txBody>
      </p:sp>
      <p:sp>
        <p:nvSpPr>
          <p:cNvPr id="138243" name="Rectangle 3">
            <a:extLst>
              <a:ext uri="{FF2B5EF4-FFF2-40B4-BE49-F238E27FC236}">
                <a16:creationId xmlns:a16="http://schemas.microsoft.com/office/drawing/2014/main" id="{BF3B83D9-DDDD-4338-81C0-CA6F322593C8}"/>
              </a:ext>
            </a:extLst>
          </p:cNvPr>
          <p:cNvSpPr>
            <a:spLocks noGrp="1" noChangeArrowheads="1"/>
          </p:cNvSpPr>
          <p:nvPr>
            <p:ph type="body" idx="1"/>
          </p:nvPr>
        </p:nvSpPr>
        <p:spPr/>
        <p:txBody>
          <a:bodyPr/>
          <a:lstStyle/>
          <a:p>
            <a:r>
              <a:rPr lang="cs-CZ" altLang="cs-CZ"/>
              <a:t>special type of fenestrated capillaries</a:t>
            </a:r>
          </a:p>
          <a:p>
            <a:r>
              <a:rPr lang="cs-CZ" altLang="cs-CZ"/>
              <a:t>not fenestra with diaphragm, but opened pores are in endothelium</a:t>
            </a:r>
          </a:p>
          <a:p>
            <a:r>
              <a:rPr lang="cs-CZ" altLang="cs-CZ" sz="2400"/>
              <a:t>in glomeruli of renal corpuscles</a:t>
            </a:r>
          </a:p>
        </p:txBody>
      </p:sp>
      <p:pic>
        <p:nvPicPr>
          <p:cNvPr id="138245" name="Picture 5">
            <a:extLst>
              <a:ext uri="{FF2B5EF4-FFF2-40B4-BE49-F238E27FC236}">
                <a16:creationId xmlns:a16="http://schemas.microsoft.com/office/drawing/2014/main" id="{900F5C88-1C30-4DC4-962D-9EB68D2AB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4292601"/>
            <a:ext cx="2381250" cy="2181225"/>
          </a:xfrm>
          <a:prstGeom prst="rect">
            <a:avLst/>
          </a:prstGeom>
          <a:noFill/>
          <a:extLst>
            <a:ext uri="{909E8E84-426E-40DD-AFC4-6F175D3DCCD1}">
              <a14:hiddenFill xmlns:a14="http://schemas.microsoft.com/office/drawing/2010/main">
                <a:solidFill>
                  <a:srgbClr val="FFFFFF"/>
                </a:solidFill>
              </a14:hiddenFill>
            </a:ext>
          </a:extLst>
        </p:spPr>
      </p:pic>
      <p:pic>
        <p:nvPicPr>
          <p:cNvPr id="138247" name="Picture 7">
            <a:extLst>
              <a:ext uri="{FF2B5EF4-FFF2-40B4-BE49-F238E27FC236}">
                <a16:creationId xmlns:a16="http://schemas.microsoft.com/office/drawing/2014/main" id="{4845B418-3F9A-4509-9839-7D8A0D511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2924176"/>
            <a:ext cx="3708400" cy="3933825"/>
          </a:xfrm>
          <a:prstGeom prst="rect">
            <a:avLst/>
          </a:prstGeom>
          <a:noFill/>
          <a:extLst>
            <a:ext uri="{909E8E84-426E-40DD-AFC4-6F175D3DCCD1}">
              <a14:hiddenFill xmlns:a14="http://schemas.microsoft.com/office/drawing/2010/main">
                <a:solidFill>
                  <a:srgbClr val="FFFFFF"/>
                </a:solidFill>
              </a14:hiddenFill>
            </a:ext>
          </a:extLst>
        </p:spPr>
      </p:pic>
      <p:sp>
        <p:nvSpPr>
          <p:cNvPr id="138250" name="WordArt 10">
            <a:extLst>
              <a:ext uri="{FF2B5EF4-FFF2-40B4-BE49-F238E27FC236}">
                <a16:creationId xmlns:a16="http://schemas.microsoft.com/office/drawing/2014/main" id="{848BDB75-BC4A-4E6A-8B9C-2049299412A1}"/>
              </a:ext>
            </a:extLst>
          </p:cNvPr>
          <p:cNvSpPr>
            <a:spLocks noChangeArrowheads="1" noChangeShapeType="1" noTextEdit="1"/>
          </p:cNvSpPr>
          <p:nvPr/>
        </p:nvSpPr>
        <p:spPr bwMode="auto">
          <a:xfrm rot="5061861">
            <a:off x="7815263" y="5526088"/>
            <a:ext cx="1714500" cy="40005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cs-CZ"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basal lamina</a:t>
            </a:r>
          </a:p>
        </p:txBody>
      </p:sp>
      <p:sp>
        <p:nvSpPr>
          <p:cNvPr id="138251" name="Text Box 11">
            <a:extLst>
              <a:ext uri="{FF2B5EF4-FFF2-40B4-BE49-F238E27FC236}">
                <a16:creationId xmlns:a16="http://schemas.microsoft.com/office/drawing/2014/main" id="{CE9B066E-1D17-4638-A65C-5B240D19D3CF}"/>
              </a:ext>
            </a:extLst>
          </p:cNvPr>
          <p:cNvSpPr txBox="1">
            <a:spLocks noChangeArrowheads="1"/>
          </p:cNvSpPr>
          <p:nvPr/>
        </p:nvSpPr>
        <p:spPr bwMode="auto">
          <a:xfrm>
            <a:off x="7104063" y="4797425"/>
            <a:ext cx="1020216" cy="369332"/>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Pores      </a:t>
            </a:r>
          </a:p>
        </p:txBody>
      </p:sp>
      <p:sp>
        <p:nvSpPr>
          <p:cNvPr id="138252" name="Line 12">
            <a:extLst>
              <a:ext uri="{FF2B5EF4-FFF2-40B4-BE49-F238E27FC236}">
                <a16:creationId xmlns:a16="http://schemas.microsoft.com/office/drawing/2014/main" id="{8F62934F-D9ED-4F23-85DD-697835082DEF}"/>
              </a:ext>
            </a:extLst>
          </p:cNvPr>
          <p:cNvSpPr>
            <a:spLocks noChangeShapeType="1"/>
          </p:cNvSpPr>
          <p:nvPr/>
        </p:nvSpPr>
        <p:spPr bwMode="auto">
          <a:xfrm flipV="1">
            <a:off x="7248525" y="4005263"/>
            <a:ext cx="0"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8253" name="Line 13">
            <a:extLst>
              <a:ext uri="{FF2B5EF4-FFF2-40B4-BE49-F238E27FC236}">
                <a16:creationId xmlns:a16="http://schemas.microsoft.com/office/drawing/2014/main" id="{C60D9E77-4830-4D59-813D-C900D3BA9BE8}"/>
              </a:ext>
            </a:extLst>
          </p:cNvPr>
          <p:cNvSpPr>
            <a:spLocks noChangeShapeType="1"/>
          </p:cNvSpPr>
          <p:nvPr/>
        </p:nvSpPr>
        <p:spPr bwMode="auto">
          <a:xfrm flipV="1">
            <a:off x="7248525" y="3789363"/>
            <a:ext cx="287338"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8254" name="Line 14">
            <a:extLst>
              <a:ext uri="{FF2B5EF4-FFF2-40B4-BE49-F238E27FC236}">
                <a16:creationId xmlns:a16="http://schemas.microsoft.com/office/drawing/2014/main" id="{E47016C6-665A-41AD-B323-41D064983A30}"/>
              </a:ext>
            </a:extLst>
          </p:cNvPr>
          <p:cNvSpPr>
            <a:spLocks noChangeShapeType="1"/>
          </p:cNvSpPr>
          <p:nvPr/>
        </p:nvSpPr>
        <p:spPr bwMode="auto">
          <a:xfrm flipV="1">
            <a:off x="7248526" y="4076700"/>
            <a:ext cx="3603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8255" name="Line 15">
            <a:extLst>
              <a:ext uri="{FF2B5EF4-FFF2-40B4-BE49-F238E27FC236}">
                <a16:creationId xmlns:a16="http://schemas.microsoft.com/office/drawing/2014/main" id="{AC23B4AE-4BDD-4642-AB07-2CC6A58FEF3F}"/>
              </a:ext>
            </a:extLst>
          </p:cNvPr>
          <p:cNvSpPr>
            <a:spLocks noChangeShapeType="1"/>
          </p:cNvSpPr>
          <p:nvPr/>
        </p:nvSpPr>
        <p:spPr bwMode="auto">
          <a:xfrm flipV="1">
            <a:off x="7248525" y="4365626"/>
            <a:ext cx="43180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8256" name="Text Box 16">
            <a:extLst>
              <a:ext uri="{FF2B5EF4-FFF2-40B4-BE49-F238E27FC236}">
                <a16:creationId xmlns:a16="http://schemas.microsoft.com/office/drawing/2014/main" id="{5F84FDB5-3B9E-4884-BEA6-D9D329C37617}"/>
              </a:ext>
            </a:extLst>
          </p:cNvPr>
          <p:cNvSpPr txBox="1">
            <a:spLocks noChangeArrowheads="1"/>
          </p:cNvSpPr>
          <p:nvPr/>
        </p:nvSpPr>
        <p:spPr bwMode="auto">
          <a:xfrm>
            <a:off x="5859463" y="5100639"/>
            <a:ext cx="10206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capillary </a:t>
            </a:r>
          </a:p>
          <a:p>
            <a:r>
              <a:rPr lang="cs-CZ" altLang="cs-CZ"/>
              <a:t>lumen</a:t>
            </a:r>
          </a:p>
        </p:txBody>
      </p:sp>
      <p:pic>
        <p:nvPicPr>
          <p:cNvPr id="138257" name="Picture 17">
            <a:extLst>
              <a:ext uri="{FF2B5EF4-FFF2-40B4-BE49-F238E27FC236}">
                <a16:creationId xmlns:a16="http://schemas.microsoft.com/office/drawing/2014/main" id="{F907490C-3D76-4260-A9E5-3E027AEFAA4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5373689"/>
            <a:ext cx="647700"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1122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4">
            <a:extLst>
              <a:ext uri="{FF2B5EF4-FFF2-40B4-BE49-F238E27FC236}">
                <a16:creationId xmlns:a16="http://schemas.microsoft.com/office/drawing/2014/main" id="{CF72E8A0-12EC-484F-9221-80AC7722A24D}"/>
              </a:ext>
            </a:extLst>
          </p:cNvPr>
          <p:cNvSpPr>
            <a:spLocks noGrp="1" noChangeArrowheads="1"/>
          </p:cNvSpPr>
          <p:nvPr>
            <p:ph type="title"/>
          </p:nvPr>
        </p:nvSpPr>
        <p:spPr>
          <a:xfrm>
            <a:off x="1981200" y="260350"/>
            <a:ext cx="8229600" cy="1157288"/>
          </a:xfrm>
        </p:spPr>
        <p:txBody>
          <a:bodyPr/>
          <a:lstStyle/>
          <a:p>
            <a:r>
              <a:rPr lang="cs-CZ" altLang="cs-CZ" sz="4000"/>
              <a:t>Sinusoidal capillaries (</a:t>
            </a:r>
            <a:r>
              <a:rPr lang="cs-CZ" altLang="cs-CZ" sz="4000" b="1"/>
              <a:t>sinusoids</a:t>
            </a:r>
            <a:r>
              <a:rPr lang="cs-CZ" altLang="cs-CZ" sz="4000"/>
              <a:t>)</a:t>
            </a:r>
          </a:p>
        </p:txBody>
      </p:sp>
      <p:sp>
        <p:nvSpPr>
          <p:cNvPr id="131075" name="Rectangle 3">
            <a:extLst>
              <a:ext uri="{FF2B5EF4-FFF2-40B4-BE49-F238E27FC236}">
                <a16:creationId xmlns:a16="http://schemas.microsoft.com/office/drawing/2014/main" id="{D0F2D43E-F6EC-47A7-9C4B-D7A137F68444}"/>
              </a:ext>
            </a:extLst>
          </p:cNvPr>
          <p:cNvSpPr>
            <a:spLocks noGrp="1" noChangeArrowheads="1"/>
          </p:cNvSpPr>
          <p:nvPr>
            <p:ph type="body" sz="half" idx="1"/>
          </p:nvPr>
        </p:nvSpPr>
        <p:spPr>
          <a:xfrm>
            <a:off x="1524001" y="1600200"/>
            <a:ext cx="4932363" cy="5257800"/>
          </a:xfrm>
        </p:spPr>
        <p:txBody>
          <a:bodyPr/>
          <a:lstStyle/>
          <a:p>
            <a:r>
              <a:rPr lang="cs-CZ" altLang="cs-CZ">
                <a:sym typeface="Symbol" panose="05050102010706020507" pitchFamily="18" charset="2"/>
              </a:rPr>
              <a:t> from 8 to 40 </a:t>
            </a:r>
            <a:r>
              <a:rPr lang="cs-CZ" altLang="cs-CZ" b="1">
                <a:sym typeface="Symbol" panose="05050102010706020507" pitchFamily="18" charset="2"/>
              </a:rPr>
              <a:t></a:t>
            </a:r>
            <a:r>
              <a:rPr lang="cs-CZ" altLang="cs-CZ">
                <a:sym typeface="Symbol" panose="05050102010706020507" pitchFamily="18" charset="2"/>
              </a:rPr>
              <a:t>m</a:t>
            </a:r>
          </a:p>
          <a:p>
            <a:endParaRPr lang="cs-CZ" altLang="cs-CZ">
              <a:sym typeface="Symbol" panose="05050102010706020507" pitchFamily="18" charset="2"/>
            </a:endParaRPr>
          </a:p>
          <a:p>
            <a:pPr>
              <a:buFont typeface="Wingdings" panose="05000000000000000000" pitchFamily="2" charset="2"/>
              <a:buNone/>
            </a:pPr>
            <a:r>
              <a:rPr lang="cs-CZ" altLang="cs-CZ">
                <a:sym typeface="Symbol" panose="05050102010706020507" pitchFamily="18" charset="2"/>
              </a:rPr>
              <a:t> </a:t>
            </a:r>
          </a:p>
          <a:p>
            <a:r>
              <a:rPr lang="cs-CZ" altLang="cs-CZ"/>
              <a:t>endothelium – fenestra, pores and intercellular clefts; some cells are able to phagocyte</a:t>
            </a:r>
          </a:p>
          <a:p>
            <a:r>
              <a:rPr lang="cs-CZ" altLang="cs-CZ"/>
              <a:t>incomplete basal lamina</a:t>
            </a:r>
          </a:p>
          <a:p>
            <a:r>
              <a:rPr lang="cs-CZ" altLang="cs-CZ"/>
              <a:t>reticular fibers </a:t>
            </a:r>
          </a:p>
          <a:p>
            <a:r>
              <a:rPr lang="cs-CZ" altLang="cs-CZ" sz="2000"/>
              <a:t>allow erytrhocytes and serum proteins to enter.</a:t>
            </a:r>
          </a:p>
        </p:txBody>
      </p:sp>
      <p:pic>
        <p:nvPicPr>
          <p:cNvPr id="131078" name="Picture 6">
            <a:extLst>
              <a:ext uri="{FF2B5EF4-FFF2-40B4-BE49-F238E27FC236}">
                <a16:creationId xmlns:a16="http://schemas.microsoft.com/office/drawing/2014/main" id="{3F101D0C-E631-44AC-833A-5C81A6382FD5}"/>
              </a:ext>
            </a:extLst>
          </p:cNvPr>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6600826" y="1557338"/>
            <a:ext cx="4067175" cy="381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080" name="Text Box 8">
            <a:extLst>
              <a:ext uri="{FF2B5EF4-FFF2-40B4-BE49-F238E27FC236}">
                <a16:creationId xmlns:a16="http://schemas.microsoft.com/office/drawing/2014/main" id="{9B696940-0D6A-44F6-8378-BC5A7552E529}"/>
              </a:ext>
            </a:extLst>
          </p:cNvPr>
          <p:cNvSpPr txBox="1">
            <a:spLocks noChangeArrowheads="1"/>
          </p:cNvSpPr>
          <p:nvPr/>
        </p:nvSpPr>
        <p:spPr bwMode="auto">
          <a:xfrm>
            <a:off x="6580189" y="5532439"/>
            <a:ext cx="26779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chemeClr val="folHlink"/>
                </a:solidFill>
              </a:rPr>
              <a:t>Example of occurrence:</a:t>
            </a:r>
          </a:p>
          <a:p>
            <a:r>
              <a:rPr lang="cs-CZ" altLang="cs-CZ">
                <a:solidFill>
                  <a:schemeClr val="folHlink"/>
                </a:solidFill>
              </a:rPr>
              <a:t>liver, spleen, bone marrow</a:t>
            </a:r>
          </a:p>
        </p:txBody>
      </p:sp>
      <p:sp>
        <p:nvSpPr>
          <p:cNvPr id="131081" name="Freeform 9">
            <a:extLst>
              <a:ext uri="{FF2B5EF4-FFF2-40B4-BE49-F238E27FC236}">
                <a16:creationId xmlns:a16="http://schemas.microsoft.com/office/drawing/2014/main" id="{C285B402-67E5-45A4-963C-F19B840F2D4A}"/>
              </a:ext>
            </a:extLst>
          </p:cNvPr>
          <p:cNvSpPr>
            <a:spLocks/>
          </p:cNvSpPr>
          <p:nvPr/>
        </p:nvSpPr>
        <p:spPr bwMode="auto">
          <a:xfrm>
            <a:off x="1768476" y="1744664"/>
            <a:ext cx="4429125" cy="712787"/>
          </a:xfrm>
          <a:custGeom>
            <a:avLst/>
            <a:gdLst>
              <a:gd name="T0" fmla="*/ 0 w 2790"/>
              <a:gd name="T1" fmla="*/ 258 h 449"/>
              <a:gd name="T2" fmla="*/ 268 w 2790"/>
              <a:gd name="T3" fmla="*/ 271 h 449"/>
              <a:gd name="T4" fmla="*/ 384 w 2790"/>
              <a:gd name="T5" fmla="*/ 309 h 449"/>
              <a:gd name="T6" fmla="*/ 422 w 2790"/>
              <a:gd name="T7" fmla="*/ 335 h 449"/>
              <a:gd name="T8" fmla="*/ 473 w 2790"/>
              <a:gd name="T9" fmla="*/ 411 h 449"/>
              <a:gd name="T10" fmla="*/ 550 w 2790"/>
              <a:gd name="T11" fmla="*/ 437 h 449"/>
              <a:gd name="T12" fmla="*/ 755 w 2790"/>
              <a:gd name="T13" fmla="*/ 411 h 449"/>
              <a:gd name="T14" fmla="*/ 870 w 2790"/>
              <a:gd name="T15" fmla="*/ 335 h 449"/>
              <a:gd name="T16" fmla="*/ 1331 w 2790"/>
              <a:gd name="T17" fmla="*/ 347 h 449"/>
              <a:gd name="T18" fmla="*/ 1548 w 2790"/>
              <a:gd name="T19" fmla="*/ 386 h 449"/>
              <a:gd name="T20" fmla="*/ 1920 w 2790"/>
              <a:gd name="T21" fmla="*/ 399 h 449"/>
              <a:gd name="T22" fmla="*/ 2022 w 2790"/>
              <a:gd name="T23" fmla="*/ 373 h 449"/>
              <a:gd name="T24" fmla="*/ 2099 w 2790"/>
              <a:gd name="T25" fmla="*/ 322 h 449"/>
              <a:gd name="T26" fmla="*/ 2150 w 2790"/>
              <a:gd name="T27" fmla="*/ 258 h 449"/>
              <a:gd name="T28" fmla="*/ 2188 w 2790"/>
              <a:gd name="T29" fmla="*/ 219 h 449"/>
              <a:gd name="T30" fmla="*/ 2342 w 2790"/>
              <a:gd name="T31" fmla="*/ 40 h 449"/>
              <a:gd name="T32" fmla="*/ 2470 w 2790"/>
              <a:gd name="T33" fmla="*/ 15 h 449"/>
              <a:gd name="T34" fmla="*/ 2662 w 2790"/>
              <a:gd name="T35" fmla="*/ 2 h 449"/>
              <a:gd name="T36" fmla="*/ 2790 w 2790"/>
              <a:gd name="T37" fmla="*/ 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90" h="449">
                <a:moveTo>
                  <a:pt x="0" y="258"/>
                </a:moveTo>
                <a:cubicBezTo>
                  <a:pt x="89" y="262"/>
                  <a:pt x="179" y="264"/>
                  <a:pt x="268" y="271"/>
                </a:cubicBezTo>
                <a:cubicBezTo>
                  <a:pt x="309" y="274"/>
                  <a:pt x="384" y="309"/>
                  <a:pt x="384" y="309"/>
                </a:cubicBezTo>
                <a:cubicBezTo>
                  <a:pt x="397" y="318"/>
                  <a:pt x="412" y="323"/>
                  <a:pt x="422" y="335"/>
                </a:cubicBezTo>
                <a:cubicBezTo>
                  <a:pt x="463" y="387"/>
                  <a:pt x="396" y="368"/>
                  <a:pt x="473" y="411"/>
                </a:cubicBezTo>
                <a:cubicBezTo>
                  <a:pt x="497" y="424"/>
                  <a:pt x="550" y="437"/>
                  <a:pt x="550" y="437"/>
                </a:cubicBezTo>
                <a:cubicBezTo>
                  <a:pt x="619" y="432"/>
                  <a:pt x="698" y="449"/>
                  <a:pt x="755" y="411"/>
                </a:cubicBezTo>
                <a:cubicBezTo>
                  <a:pt x="800" y="381"/>
                  <a:pt x="816" y="352"/>
                  <a:pt x="870" y="335"/>
                </a:cubicBezTo>
                <a:cubicBezTo>
                  <a:pt x="1024" y="339"/>
                  <a:pt x="1177" y="340"/>
                  <a:pt x="1331" y="347"/>
                </a:cubicBezTo>
                <a:cubicBezTo>
                  <a:pt x="1379" y="349"/>
                  <a:pt x="1506" y="382"/>
                  <a:pt x="1548" y="386"/>
                </a:cubicBezTo>
                <a:cubicBezTo>
                  <a:pt x="1669" y="426"/>
                  <a:pt x="1796" y="409"/>
                  <a:pt x="1920" y="399"/>
                </a:cubicBezTo>
                <a:cubicBezTo>
                  <a:pt x="1930" y="397"/>
                  <a:pt x="2005" y="385"/>
                  <a:pt x="2022" y="373"/>
                </a:cubicBezTo>
                <a:cubicBezTo>
                  <a:pt x="2116" y="310"/>
                  <a:pt x="2007" y="353"/>
                  <a:pt x="2099" y="322"/>
                </a:cubicBezTo>
                <a:cubicBezTo>
                  <a:pt x="2183" y="264"/>
                  <a:pt x="2101" y="332"/>
                  <a:pt x="2150" y="258"/>
                </a:cubicBezTo>
                <a:cubicBezTo>
                  <a:pt x="2160" y="243"/>
                  <a:pt x="2177" y="233"/>
                  <a:pt x="2188" y="219"/>
                </a:cubicBezTo>
                <a:cubicBezTo>
                  <a:pt x="2239" y="154"/>
                  <a:pt x="2265" y="79"/>
                  <a:pt x="2342" y="40"/>
                </a:cubicBezTo>
                <a:cubicBezTo>
                  <a:pt x="2377" y="22"/>
                  <a:pt x="2438" y="18"/>
                  <a:pt x="2470" y="15"/>
                </a:cubicBezTo>
                <a:cubicBezTo>
                  <a:pt x="2534" y="9"/>
                  <a:pt x="2598" y="5"/>
                  <a:pt x="2662" y="2"/>
                </a:cubicBezTo>
                <a:cubicBezTo>
                  <a:pt x="2705" y="0"/>
                  <a:pt x="2747" y="2"/>
                  <a:pt x="2790" y="2"/>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1082" name="Freeform 10">
            <a:extLst>
              <a:ext uri="{FF2B5EF4-FFF2-40B4-BE49-F238E27FC236}">
                <a16:creationId xmlns:a16="http://schemas.microsoft.com/office/drawing/2014/main" id="{AFF36B88-FEC2-4DCF-B2C2-3C3FC54FA8EB}"/>
              </a:ext>
            </a:extLst>
          </p:cNvPr>
          <p:cNvSpPr>
            <a:spLocks/>
          </p:cNvSpPr>
          <p:nvPr/>
        </p:nvSpPr>
        <p:spPr bwMode="auto">
          <a:xfrm>
            <a:off x="1706564" y="2357438"/>
            <a:ext cx="4613275" cy="766762"/>
          </a:xfrm>
          <a:custGeom>
            <a:avLst/>
            <a:gdLst>
              <a:gd name="T0" fmla="*/ 0 w 2906"/>
              <a:gd name="T1" fmla="*/ 358 h 483"/>
              <a:gd name="T2" fmla="*/ 333 w 2906"/>
              <a:gd name="T3" fmla="*/ 345 h 483"/>
              <a:gd name="T4" fmla="*/ 397 w 2906"/>
              <a:gd name="T5" fmla="*/ 281 h 483"/>
              <a:gd name="T6" fmla="*/ 474 w 2906"/>
              <a:gd name="T7" fmla="*/ 243 h 483"/>
              <a:gd name="T8" fmla="*/ 666 w 2906"/>
              <a:gd name="T9" fmla="*/ 269 h 483"/>
              <a:gd name="T10" fmla="*/ 743 w 2906"/>
              <a:gd name="T11" fmla="*/ 294 h 483"/>
              <a:gd name="T12" fmla="*/ 935 w 2906"/>
              <a:gd name="T13" fmla="*/ 409 h 483"/>
              <a:gd name="T14" fmla="*/ 1267 w 2906"/>
              <a:gd name="T15" fmla="*/ 397 h 483"/>
              <a:gd name="T16" fmla="*/ 1459 w 2906"/>
              <a:gd name="T17" fmla="*/ 384 h 483"/>
              <a:gd name="T18" fmla="*/ 1523 w 2906"/>
              <a:gd name="T19" fmla="*/ 320 h 483"/>
              <a:gd name="T20" fmla="*/ 1562 w 2906"/>
              <a:gd name="T21" fmla="*/ 281 h 483"/>
              <a:gd name="T22" fmla="*/ 2112 w 2906"/>
              <a:gd name="T23" fmla="*/ 179 h 483"/>
              <a:gd name="T24" fmla="*/ 2189 w 2906"/>
              <a:gd name="T25" fmla="*/ 153 h 483"/>
              <a:gd name="T26" fmla="*/ 2266 w 2906"/>
              <a:gd name="T27" fmla="*/ 102 h 483"/>
              <a:gd name="T28" fmla="*/ 2407 w 2906"/>
              <a:gd name="T29" fmla="*/ 0 h 483"/>
              <a:gd name="T30" fmla="*/ 2586 w 2906"/>
              <a:gd name="T31" fmla="*/ 38 h 483"/>
              <a:gd name="T32" fmla="*/ 2752 w 2906"/>
              <a:gd name="T33" fmla="*/ 115 h 483"/>
              <a:gd name="T34" fmla="*/ 2906 w 2906"/>
              <a:gd name="T35" fmla="*/ 11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6" h="483">
                <a:moveTo>
                  <a:pt x="0" y="358"/>
                </a:moveTo>
                <a:cubicBezTo>
                  <a:pt x="111" y="354"/>
                  <a:pt x="222" y="356"/>
                  <a:pt x="333" y="345"/>
                </a:cubicBezTo>
                <a:cubicBezTo>
                  <a:pt x="371" y="341"/>
                  <a:pt x="376" y="302"/>
                  <a:pt x="397" y="281"/>
                </a:cubicBezTo>
                <a:cubicBezTo>
                  <a:pt x="421" y="257"/>
                  <a:pt x="444" y="253"/>
                  <a:pt x="474" y="243"/>
                </a:cubicBezTo>
                <a:cubicBezTo>
                  <a:pt x="579" y="253"/>
                  <a:pt x="589" y="246"/>
                  <a:pt x="666" y="269"/>
                </a:cubicBezTo>
                <a:cubicBezTo>
                  <a:pt x="692" y="277"/>
                  <a:pt x="743" y="294"/>
                  <a:pt x="743" y="294"/>
                </a:cubicBezTo>
                <a:cubicBezTo>
                  <a:pt x="805" y="335"/>
                  <a:pt x="864" y="387"/>
                  <a:pt x="935" y="409"/>
                </a:cubicBezTo>
                <a:cubicBezTo>
                  <a:pt x="1044" y="483"/>
                  <a:pt x="1155" y="409"/>
                  <a:pt x="1267" y="397"/>
                </a:cubicBezTo>
                <a:cubicBezTo>
                  <a:pt x="1331" y="390"/>
                  <a:pt x="1395" y="388"/>
                  <a:pt x="1459" y="384"/>
                </a:cubicBezTo>
                <a:cubicBezTo>
                  <a:pt x="1507" y="312"/>
                  <a:pt x="1459" y="373"/>
                  <a:pt x="1523" y="320"/>
                </a:cubicBezTo>
                <a:cubicBezTo>
                  <a:pt x="1537" y="308"/>
                  <a:pt x="1551" y="295"/>
                  <a:pt x="1562" y="281"/>
                </a:cubicBezTo>
                <a:cubicBezTo>
                  <a:pt x="1718" y="81"/>
                  <a:pt x="1658" y="192"/>
                  <a:pt x="2112" y="179"/>
                </a:cubicBezTo>
                <a:cubicBezTo>
                  <a:pt x="2138" y="170"/>
                  <a:pt x="2163" y="162"/>
                  <a:pt x="2189" y="153"/>
                </a:cubicBezTo>
                <a:cubicBezTo>
                  <a:pt x="2218" y="143"/>
                  <a:pt x="2266" y="102"/>
                  <a:pt x="2266" y="102"/>
                </a:cubicBezTo>
                <a:cubicBezTo>
                  <a:pt x="2302" y="48"/>
                  <a:pt x="2347" y="20"/>
                  <a:pt x="2407" y="0"/>
                </a:cubicBezTo>
                <a:cubicBezTo>
                  <a:pt x="2407" y="0"/>
                  <a:pt x="2546" y="18"/>
                  <a:pt x="2586" y="38"/>
                </a:cubicBezTo>
                <a:cubicBezTo>
                  <a:pt x="2637" y="64"/>
                  <a:pt x="2692" y="111"/>
                  <a:pt x="2752" y="115"/>
                </a:cubicBezTo>
                <a:cubicBezTo>
                  <a:pt x="2803" y="118"/>
                  <a:pt x="2855" y="115"/>
                  <a:pt x="2906" y="115"/>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1083" name="Oval 11">
            <a:extLst>
              <a:ext uri="{FF2B5EF4-FFF2-40B4-BE49-F238E27FC236}">
                <a16:creationId xmlns:a16="http://schemas.microsoft.com/office/drawing/2014/main" id="{ACD6D08D-0ECC-4905-9FC7-9B5D5345DF36}"/>
              </a:ext>
            </a:extLst>
          </p:cNvPr>
          <p:cNvSpPr>
            <a:spLocks noChangeArrowheads="1"/>
          </p:cNvSpPr>
          <p:nvPr/>
        </p:nvSpPr>
        <p:spPr bwMode="auto">
          <a:xfrm>
            <a:off x="1524001" y="2133601"/>
            <a:ext cx="250825" cy="792163"/>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1084" name="Freeform 12">
            <a:extLst>
              <a:ext uri="{FF2B5EF4-FFF2-40B4-BE49-F238E27FC236}">
                <a16:creationId xmlns:a16="http://schemas.microsoft.com/office/drawing/2014/main" id="{10310F66-CA8E-4FDC-9352-0EEB8CB860D4}"/>
              </a:ext>
            </a:extLst>
          </p:cNvPr>
          <p:cNvSpPr>
            <a:spLocks/>
          </p:cNvSpPr>
          <p:nvPr/>
        </p:nvSpPr>
        <p:spPr bwMode="auto">
          <a:xfrm>
            <a:off x="6197600" y="1747838"/>
            <a:ext cx="128588" cy="792162"/>
          </a:xfrm>
          <a:custGeom>
            <a:avLst/>
            <a:gdLst>
              <a:gd name="T0" fmla="*/ 0 w 81"/>
              <a:gd name="T1" fmla="*/ 0 h 499"/>
              <a:gd name="T2" fmla="*/ 38 w 81"/>
              <a:gd name="T3" fmla="*/ 13 h 499"/>
              <a:gd name="T4" fmla="*/ 64 w 81"/>
              <a:gd name="T5" fmla="*/ 102 h 499"/>
              <a:gd name="T6" fmla="*/ 77 w 81"/>
              <a:gd name="T7" fmla="*/ 141 h 499"/>
              <a:gd name="T8" fmla="*/ 77 w 81"/>
              <a:gd name="T9" fmla="*/ 499 h 499"/>
            </a:gdLst>
            <a:ahLst/>
            <a:cxnLst>
              <a:cxn ang="0">
                <a:pos x="T0" y="T1"/>
              </a:cxn>
              <a:cxn ang="0">
                <a:pos x="T2" y="T3"/>
              </a:cxn>
              <a:cxn ang="0">
                <a:pos x="T4" y="T5"/>
              </a:cxn>
              <a:cxn ang="0">
                <a:pos x="T6" y="T7"/>
              </a:cxn>
              <a:cxn ang="0">
                <a:pos x="T8" y="T9"/>
              </a:cxn>
            </a:cxnLst>
            <a:rect l="0" t="0" r="r" b="b"/>
            <a:pathLst>
              <a:path w="81" h="499">
                <a:moveTo>
                  <a:pt x="0" y="0"/>
                </a:moveTo>
                <a:cubicBezTo>
                  <a:pt x="13" y="4"/>
                  <a:pt x="29" y="4"/>
                  <a:pt x="38" y="13"/>
                </a:cubicBezTo>
                <a:cubicBezTo>
                  <a:pt x="44" y="19"/>
                  <a:pt x="64" y="101"/>
                  <a:pt x="64" y="102"/>
                </a:cubicBezTo>
                <a:cubicBezTo>
                  <a:pt x="68" y="115"/>
                  <a:pt x="77" y="127"/>
                  <a:pt x="77" y="141"/>
                </a:cubicBezTo>
                <a:cubicBezTo>
                  <a:pt x="81" y="260"/>
                  <a:pt x="77" y="380"/>
                  <a:pt x="77" y="499"/>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1085" name="Line 13">
            <a:extLst>
              <a:ext uri="{FF2B5EF4-FFF2-40B4-BE49-F238E27FC236}">
                <a16:creationId xmlns:a16="http://schemas.microsoft.com/office/drawing/2014/main" id="{E0A967C9-2F06-404C-A20A-EEAF11ACEEBF}"/>
              </a:ext>
            </a:extLst>
          </p:cNvPr>
          <p:cNvSpPr>
            <a:spLocks noChangeShapeType="1"/>
          </p:cNvSpPr>
          <p:nvPr/>
        </p:nvSpPr>
        <p:spPr bwMode="auto">
          <a:xfrm>
            <a:off x="1992313" y="2133601"/>
            <a:ext cx="0" cy="7905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1087" name="Line 15">
            <a:extLst>
              <a:ext uri="{FF2B5EF4-FFF2-40B4-BE49-F238E27FC236}">
                <a16:creationId xmlns:a16="http://schemas.microsoft.com/office/drawing/2014/main" id="{05A0CCC2-882E-4AFB-AAC8-F4D29B0845A1}"/>
              </a:ext>
            </a:extLst>
          </p:cNvPr>
          <p:cNvSpPr>
            <a:spLocks noChangeShapeType="1"/>
          </p:cNvSpPr>
          <p:nvPr/>
        </p:nvSpPr>
        <p:spPr bwMode="auto">
          <a:xfrm>
            <a:off x="2640013" y="2420938"/>
            <a:ext cx="0" cy="36036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35527369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Stavba srdce a cév - 3 Céva">
            <a:extLst>
              <a:ext uri="{FF2B5EF4-FFF2-40B4-BE49-F238E27FC236}">
                <a16:creationId xmlns:a16="http://schemas.microsoft.com/office/drawing/2014/main" id="{B3506618-E3EA-4F71-AD31-A848A6F08AB9}"/>
              </a:ext>
            </a:extLst>
          </p:cNvPr>
          <p:cNvPicPr>
            <a:picLocks noGrp="1" noChangeAspect="1" noChangeArrowheads="1"/>
          </p:cNvPicPr>
          <p:nvPr>
            <p:ph idx="4294967295"/>
          </p:nvPr>
        </p:nvPicPr>
        <p:blipFill>
          <a:blip r:embed="rId2">
            <a:lum bright="6000" contrast="12000"/>
            <a:extLst>
              <a:ext uri="{28A0092B-C50C-407E-A947-70E740481C1C}">
                <a14:useLocalDpi xmlns:a14="http://schemas.microsoft.com/office/drawing/2010/main" val="0"/>
              </a:ext>
            </a:extLst>
          </a:blip>
          <a:srcRect/>
          <a:stretch>
            <a:fillRect/>
          </a:stretch>
        </p:blipFill>
        <p:spPr>
          <a:xfrm>
            <a:off x="152400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60" name="Text Box 8">
            <a:extLst>
              <a:ext uri="{FF2B5EF4-FFF2-40B4-BE49-F238E27FC236}">
                <a16:creationId xmlns:a16="http://schemas.microsoft.com/office/drawing/2014/main" id="{63D2ED51-6970-4263-8A86-B4B5F5531AF6}"/>
              </a:ext>
            </a:extLst>
          </p:cNvPr>
          <p:cNvSpPr txBox="1">
            <a:spLocks noChangeArrowheads="1"/>
          </p:cNvSpPr>
          <p:nvPr/>
        </p:nvSpPr>
        <p:spPr bwMode="auto">
          <a:xfrm>
            <a:off x="7659689" y="708025"/>
            <a:ext cx="2060179"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Endothelium</a:t>
            </a:r>
          </a:p>
          <a:p>
            <a:r>
              <a:rPr lang="cs-CZ" altLang="cs-CZ"/>
              <a:t>        </a:t>
            </a:r>
            <a:r>
              <a:rPr lang="cs-CZ" altLang="cs-CZ" b="1">
                <a:solidFill>
                  <a:schemeClr val="hlink"/>
                </a:solidFill>
              </a:rPr>
              <a:t>Tunica interna</a:t>
            </a:r>
          </a:p>
          <a:p>
            <a:r>
              <a:rPr lang="cs-CZ" altLang="cs-CZ"/>
              <a:t>       </a:t>
            </a:r>
            <a:r>
              <a:rPr lang="en-US" altLang="cs-CZ"/>
              <a:t>&lt;</a:t>
            </a:r>
            <a:r>
              <a:rPr lang="cs-CZ" altLang="cs-CZ"/>
              <a:t>lungitudinally</a:t>
            </a:r>
            <a:r>
              <a:rPr lang="en-US" altLang="cs-CZ"/>
              <a:t>&gt;</a:t>
            </a:r>
          </a:p>
        </p:txBody>
      </p:sp>
      <p:sp>
        <p:nvSpPr>
          <p:cNvPr id="74761" name="Text Box 9">
            <a:extLst>
              <a:ext uri="{FF2B5EF4-FFF2-40B4-BE49-F238E27FC236}">
                <a16:creationId xmlns:a16="http://schemas.microsoft.com/office/drawing/2014/main" id="{EE8B4CA4-ABEE-4B7A-9E6A-6CF568251CE0}"/>
              </a:ext>
            </a:extLst>
          </p:cNvPr>
          <p:cNvSpPr txBox="1">
            <a:spLocks noChangeArrowheads="1"/>
          </p:cNvSpPr>
          <p:nvPr/>
        </p:nvSpPr>
        <p:spPr bwMode="auto">
          <a:xfrm>
            <a:off x="7659688" y="1643063"/>
            <a:ext cx="270516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990099"/>
                </a:solidFill>
              </a:rPr>
              <a:t>Membrana elastica interna</a:t>
            </a:r>
          </a:p>
        </p:txBody>
      </p:sp>
      <p:sp>
        <p:nvSpPr>
          <p:cNvPr id="74762" name="Text Box 10">
            <a:extLst>
              <a:ext uri="{FF2B5EF4-FFF2-40B4-BE49-F238E27FC236}">
                <a16:creationId xmlns:a16="http://schemas.microsoft.com/office/drawing/2014/main" id="{9F13D2C6-7C60-4581-88EB-E4326D38257B}"/>
              </a:ext>
            </a:extLst>
          </p:cNvPr>
          <p:cNvSpPr txBox="1">
            <a:spLocks noChangeArrowheads="1"/>
          </p:cNvSpPr>
          <p:nvPr/>
        </p:nvSpPr>
        <p:spPr bwMode="auto">
          <a:xfrm>
            <a:off x="7659688" y="2579689"/>
            <a:ext cx="1447448"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chemeClr val="hlink"/>
                </a:solidFill>
              </a:rPr>
              <a:t>Tunica media</a:t>
            </a:r>
          </a:p>
          <a:p>
            <a:r>
              <a:rPr lang="en-US" altLang="cs-CZ"/>
              <a:t>&lt;</a:t>
            </a:r>
            <a:r>
              <a:rPr lang="cs-CZ" altLang="cs-CZ"/>
              <a:t>circularlly</a:t>
            </a:r>
            <a:r>
              <a:rPr lang="en-US" altLang="cs-CZ"/>
              <a:t>&gt;</a:t>
            </a:r>
          </a:p>
        </p:txBody>
      </p:sp>
      <p:sp>
        <p:nvSpPr>
          <p:cNvPr id="74763" name="Text Box 11">
            <a:extLst>
              <a:ext uri="{FF2B5EF4-FFF2-40B4-BE49-F238E27FC236}">
                <a16:creationId xmlns:a16="http://schemas.microsoft.com/office/drawing/2014/main" id="{9CD562EE-7139-4908-8079-FEC6574EC347}"/>
              </a:ext>
            </a:extLst>
          </p:cNvPr>
          <p:cNvSpPr txBox="1">
            <a:spLocks noChangeArrowheads="1"/>
          </p:cNvSpPr>
          <p:nvPr/>
        </p:nvSpPr>
        <p:spPr bwMode="auto">
          <a:xfrm>
            <a:off x="7732713" y="3948114"/>
            <a:ext cx="1689886"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chemeClr val="hlink"/>
                </a:solidFill>
              </a:rPr>
              <a:t>Tunica externa</a:t>
            </a:r>
          </a:p>
          <a:p>
            <a:r>
              <a:rPr lang="en-US" altLang="cs-CZ"/>
              <a:t>&lt;</a:t>
            </a:r>
            <a:r>
              <a:rPr lang="cs-CZ" altLang="cs-CZ"/>
              <a:t>longitudinally</a:t>
            </a:r>
            <a:r>
              <a:rPr lang="en-US" altLang="cs-CZ"/>
              <a:t>&gt;</a:t>
            </a:r>
          </a:p>
        </p:txBody>
      </p:sp>
      <p:sp>
        <p:nvSpPr>
          <p:cNvPr id="74764" name="Text Box 12">
            <a:extLst>
              <a:ext uri="{FF2B5EF4-FFF2-40B4-BE49-F238E27FC236}">
                <a16:creationId xmlns:a16="http://schemas.microsoft.com/office/drawing/2014/main" id="{D2157733-73AB-446D-A34E-D84007869C8E}"/>
              </a:ext>
            </a:extLst>
          </p:cNvPr>
          <p:cNvSpPr txBox="1">
            <a:spLocks noChangeArrowheads="1"/>
          </p:cNvSpPr>
          <p:nvPr/>
        </p:nvSpPr>
        <p:spPr bwMode="auto">
          <a:xfrm>
            <a:off x="7659688" y="3300413"/>
            <a:ext cx="2885662"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990099"/>
                </a:solidFill>
              </a:rPr>
              <a:t>(Membrana elastica externa)</a:t>
            </a:r>
          </a:p>
        </p:txBody>
      </p:sp>
      <p:sp>
        <p:nvSpPr>
          <p:cNvPr id="74765" name="Line 13">
            <a:extLst>
              <a:ext uri="{FF2B5EF4-FFF2-40B4-BE49-F238E27FC236}">
                <a16:creationId xmlns:a16="http://schemas.microsoft.com/office/drawing/2014/main" id="{6DB66D42-65A0-42B3-9B5A-7C0BD027E343}"/>
              </a:ext>
            </a:extLst>
          </p:cNvPr>
          <p:cNvSpPr>
            <a:spLocks noChangeShapeType="1"/>
          </p:cNvSpPr>
          <p:nvPr/>
        </p:nvSpPr>
        <p:spPr bwMode="auto">
          <a:xfrm flipV="1">
            <a:off x="7032625" y="3573463"/>
            <a:ext cx="64770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4766" name="Freeform 14">
            <a:extLst>
              <a:ext uri="{FF2B5EF4-FFF2-40B4-BE49-F238E27FC236}">
                <a16:creationId xmlns:a16="http://schemas.microsoft.com/office/drawing/2014/main" id="{FB75726D-02CA-48DE-BB0C-7A48DA1D43C6}"/>
              </a:ext>
            </a:extLst>
          </p:cNvPr>
          <p:cNvSpPr>
            <a:spLocks/>
          </p:cNvSpPr>
          <p:nvPr/>
        </p:nvSpPr>
        <p:spPr bwMode="auto">
          <a:xfrm>
            <a:off x="4592639" y="2641601"/>
            <a:ext cx="1425575" cy="582613"/>
          </a:xfrm>
          <a:custGeom>
            <a:avLst/>
            <a:gdLst>
              <a:gd name="T0" fmla="*/ 0 w 898"/>
              <a:gd name="T1" fmla="*/ 358 h 367"/>
              <a:gd name="T2" fmla="*/ 448 w 898"/>
              <a:gd name="T3" fmla="*/ 320 h 367"/>
              <a:gd name="T4" fmla="*/ 729 w 898"/>
              <a:gd name="T5" fmla="*/ 256 h 367"/>
              <a:gd name="T6" fmla="*/ 793 w 898"/>
              <a:gd name="T7" fmla="*/ 192 h 367"/>
              <a:gd name="T8" fmla="*/ 832 w 898"/>
              <a:gd name="T9" fmla="*/ 166 h 367"/>
              <a:gd name="T10" fmla="*/ 896 w 898"/>
              <a:gd name="T11" fmla="*/ 90 h 367"/>
              <a:gd name="T12" fmla="*/ 857 w 898"/>
              <a:gd name="T13" fmla="*/ 0 h 367"/>
            </a:gdLst>
            <a:ahLst/>
            <a:cxnLst>
              <a:cxn ang="0">
                <a:pos x="T0" y="T1"/>
              </a:cxn>
              <a:cxn ang="0">
                <a:pos x="T2" y="T3"/>
              </a:cxn>
              <a:cxn ang="0">
                <a:pos x="T4" y="T5"/>
              </a:cxn>
              <a:cxn ang="0">
                <a:pos x="T6" y="T7"/>
              </a:cxn>
              <a:cxn ang="0">
                <a:pos x="T8" y="T9"/>
              </a:cxn>
              <a:cxn ang="0">
                <a:pos x="T10" y="T11"/>
              </a:cxn>
              <a:cxn ang="0">
                <a:pos x="T12" y="T13"/>
              </a:cxn>
            </a:cxnLst>
            <a:rect l="0" t="0" r="r" b="b"/>
            <a:pathLst>
              <a:path w="898" h="367">
                <a:moveTo>
                  <a:pt x="0" y="358"/>
                </a:moveTo>
                <a:cubicBezTo>
                  <a:pt x="148" y="341"/>
                  <a:pt x="307" y="367"/>
                  <a:pt x="448" y="320"/>
                </a:cubicBezTo>
                <a:cubicBezTo>
                  <a:pt x="528" y="265"/>
                  <a:pt x="635" y="266"/>
                  <a:pt x="729" y="256"/>
                </a:cubicBezTo>
                <a:cubicBezTo>
                  <a:pt x="835" y="186"/>
                  <a:pt x="707" y="278"/>
                  <a:pt x="793" y="192"/>
                </a:cubicBezTo>
                <a:cubicBezTo>
                  <a:pt x="804" y="181"/>
                  <a:pt x="820" y="176"/>
                  <a:pt x="832" y="166"/>
                </a:cubicBezTo>
                <a:cubicBezTo>
                  <a:pt x="868" y="136"/>
                  <a:pt x="871" y="126"/>
                  <a:pt x="896" y="90"/>
                </a:cubicBezTo>
                <a:cubicBezTo>
                  <a:pt x="881" y="14"/>
                  <a:pt x="898" y="41"/>
                  <a:pt x="857" y="0"/>
                </a:cubicBezTo>
              </a:path>
            </a:pathLst>
          </a:custGeom>
          <a:noFill/>
          <a:ln w="76200" cmpd="sng">
            <a:solidFill>
              <a:srgbClr val="99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4767" name="Freeform 15">
            <a:extLst>
              <a:ext uri="{FF2B5EF4-FFF2-40B4-BE49-F238E27FC236}">
                <a16:creationId xmlns:a16="http://schemas.microsoft.com/office/drawing/2014/main" id="{97EE0231-7C15-4968-AA12-06BF48D3071F}"/>
              </a:ext>
            </a:extLst>
          </p:cNvPr>
          <p:cNvSpPr>
            <a:spLocks/>
          </p:cNvSpPr>
          <p:nvPr/>
        </p:nvSpPr>
        <p:spPr bwMode="auto">
          <a:xfrm>
            <a:off x="3482975" y="2641600"/>
            <a:ext cx="336550" cy="406400"/>
          </a:xfrm>
          <a:custGeom>
            <a:avLst/>
            <a:gdLst>
              <a:gd name="T0" fmla="*/ 59 w 212"/>
              <a:gd name="T1" fmla="*/ 0 h 256"/>
              <a:gd name="T2" fmla="*/ 33 w 212"/>
              <a:gd name="T3" fmla="*/ 102 h 256"/>
              <a:gd name="T4" fmla="*/ 212 w 212"/>
              <a:gd name="T5" fmla="*/ 256 h 256"/>
            </a:gdLst>
            <a:ahLst/>
            <a:cxnLst>
              <a:cxn ang="0">
                <a:pos x="T0" y="T1"/>
              </a:cxn>
              <a:cxn ang="0">
                <a:pos x="T2" y="T3"/>
              </a:cxn>
              <a:cxn ang="0">
                <a:pos x="T4" y="T5"/>
              </a:cxn>
            </a:cxnLst>
            <a:rect l="0" t="0" r="r" b="b"/>
            <a:pathLst>
              <a:path w="212" h="256">
                <a:moveTo>
                  <a:pt x="59" y="0"/>
                </a:moveTo>
                <a:cubicBezTo>
                  <a:pt x="9" y="33"/>
                  <a:pt x="0" y="22"/>
                  <a:pt x="33" y="102"/>
                </a:cubicBezTo>
                <a:cubicBezTo>
                  <a:pt x="84" y="225"/>
                  <a:pt x="140" y="178"/>
                  <a:pt x="212" y="256"/>
                </a:cubicBezTo>
              </a:path>
            </a:pathLst>
          </a:custGeom>
          <a:noFill/>
          <a:ln w="76200" cmpd="sng">
            <a:solidFill>
              <a:srgbClr val="99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4768" name="Freeform 16">
            <a:extLst>
              <a:ext uri="{FF2B5EF4-FFF2-40B4-BE49-F238E27FC236}">
                <a16:creationId xmlns:a16="http://schemas.microsoft.com/office/drawing/2014/main" id="{75470E07-7667-45FF-9EC3-0FBC700D709A}"/>
              </a:ext>
            </a:extLst>
          </p:cNvPr>
          <p:cNvSpPr>
            <a:spLocks/>
          </p:cNvSpPr>
          <p:nvPr/>
        </p:nvSpPr>
        <p:spPr bwMode="auto">
          <a:xfrm>
            <a:off x="4287839" y="3759201"/>
            <a:ext cx="2789237" cy="1095375"/>
          </a:xfrm>
          <a:custGeom>
            <a:avLst/>
            <a:gdLst>
              <a:gd name="T0" fmla="*/ 0 w 1757"/>
              <a:gd name="T1" fmla="*/ 666 h 690"/>
              <a:gd name="T2" fmla="*/ 845 w 1757"/>
              <a:gd name="T3" fmla="*/ 666 h 690"/>
              <a:gd name="T4" fmla="*/ 960 w 1757"/>
              <a:gd name="T5" fmla="*/ 614 h 690"/>
              <a:gd name="T6" fmla="*/ 1152 w 1757"/>
              <a:gd name="T7" fmla="*/ 589 h 690"/>
              <a:gd name="T8" fmla="*/ 1421 w 1757"/>
              <a:gd name="T9" fmla="*/ 474 h 690"/>
              <a:gd name="T10" fmla="*/ 1715 w 1757"/>
              <a:gd name="T11" fmla="*/ 218 h 690"/>
              <a:gd name="T12" fmla="*/ 1728 w 1757"/>
              <a:gd name="T13" fmla="*/ 38 h 690"/>
              <a:gd name="T14" fmla="*/ 1689 w 1757"/>
              <a:gd name="T15" fmla="*/ 0 h 6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7" h="690">
                <a:moveTo>
                  <a:pt x="0" y="666"/>
                </a:moveTo>
                <a:cubicBezTo>
                  <a:pt x="335" y="678"/>
                  <a:pt x="486" y="690"/>
                  <a:pt x="845" y="666"/>
                </a:cubicBezTo>
                <a:cubicBezTo>
                  <a:pt x="1076" y="651"/>
                  <a:pt x="817" y="646"/>
                  <a:pt x="960" y="614"/>
                </a:cubicBezTo>
                <a:cubicBezTo>
                  <a:pt x="1023" y="600"/>
                  <a:pt x="1152" y="589"/>
                  <a:pt x="1152" y="589"/>
                </a:cubicBezTo>
                <a:cubicBezTo>
                  <a:pt x="1243" y="529"/>
                  <a:pt x="1319" y="505"/>
                  <a:pt x="1421" y="474"/>
                </a:cubicBezTo>
                <a:cubicBezTo>
                  <a:pt x="1529" y="400"/>
                  <a:pt x="1640" y="328"/>
                  <a:pt x="1715" y="218"/>
                </a:cubicBezTo>
                <a:cubicBezTo>
                  <a:pt x="1731" y="152"/>
                  <a:pt x="1757" y="109"/>
                  <a:pt x="1728" y="38"/>
                </a:cubicBezTo>
                <a:cubicBezTo>
                  <a:pt x="1721" y="21"/>
                  <a:pt x="1689" y="0"/>
                  <a:pt x="1689" y="0"/>
                </a:cubicBezTo>
              </a:path>
            </a:pathLst>
          </a:custGeom>
          <a:noFill/>
          <a:ln w="76200" cmpd="sng">
            <a:solidFill>
              <a:srgbClr val="99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4769" name="Freeform 17">
            <a:extLst>
              <a:ext uri="{FF2B5EF4-FFF2-40B4-BE49-F238E27FC236}">
                <a16:creationId xmlns:a16="http://schemas.microsoft.com/office/drawing/2014/main" id="{B4B8AB27-D7E6-42AB-9895-F1C86F62D9E8}"/>
              </a:ext>
            </a:extLst>
          </p:cNvPr>
          <p:cNvSpPr>
            <a:spLocks/>
          </p:cNvSpPr>
          <p:nvPr/>
        </p:nvSpPr>
        <p:spPr bwMode="auto">
          <a:xfrm>
            <a:off x="2662238" y="4022726"/>
            <a:ext cx="406400" cy="447675"/>
          </a:xfrm>
          <a:custGeom>
            <a:avLst/>
            <a:gdLst>
              <a:gd name="T0" fmla="*/ 0 w 256"/>
              <a:gd name="T1" fmla="*/ 0 h 282"/>
              <a:gd name="T2" fmla="*/ 38 w 256"/>
              <a:gd name="T3" fmla="*/ 141 h 282"/>
              <a:gd name="T4" fmla="*/ 77 w 256"/>
              <a:gd name="T5" fmla="*/ 167 h 282"/>
              <a:gd name="T6" fmla="*/ 256 w 256"/>
              <a:gd name="T7" fmla="*/ 282 h 282"/>
            </a:gdLst>
            <a:ahLst/>
            <a:cxnLst>
              <a:cxn ang="0">
                <a:pos x="T0" y="T1"/>
              </a:cxn>
              <a:cxn ang="0">
                <a:pos x="T2" y="T3"/>
              </a:cxn>
              <a:cxn ang="0">
                <a:pos x="T4" y="T5"/>
              </a:cxn>
              <a:cxn ang="0">
                <a:pos x="T6" y="T7"/>
              </a:cxn>
            </a:cxnLst>
            <a:rect l="0" t="0" r="r" b="b"/>
            <a:pathLst>
              <a:path w="256" h="282">
                <a:moveTo>
                  <a:pt x="0" y="0"/>
                </a:moveTo>
                <a:cubicBezTo>
                  <a:pt x="6" y="32"/>
                  <a:pt x="15" y="112"/>
                  <a:pt x="38" y="141"/>
                </a:cubicBezTo>
                <a:cubicBezTo>
                  <a:pt x="48" y="153"/>
                  <a:pt x="65" y="157"/>
                  <a:pt x="77" y="167"/>
                </a:cubicBezTo>
                <a:cubicBezTo>
                  <a:pt x="128" y="209"/>
                  <a:pt x="185" y="282"/>
                  <a:pt x="256" y="282"/>
                </a:cubicBezTo>
              </a:path>
            </a:pathLst>
          </a:custGeom>
          <a:noFill/>
          <a:ln w="76200" cmpd="sng">
            <a:solidFill>
              <a:srgbClr val="99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4770" name="Line 18">
            <a:extLst>
              <a:ext uri="{FF2B5EF4-FFF2-40B4-BE49-F238E27FC236}">
                <a16:creationId xmlns:a16="http://schemas.microsoft.com/office/drawing/2014/main" id="{84065C1C-B067-47B0-B64A-0CC46EF914D2}"/>
              </a:ext>
            </a:extLst>
          </p:cNvPr>
          <p:cNvSpPr>
            <a:spLocks noChangeShapeType="1"/>
          </p:cNvSpPr>
          <p:nvPr/>
        </p:nvSpPr>
        <p:spPr bwMode="auto">
          <a:xfrm flipV="1">
            <a:off x="6024563" y="1916113"/>
            <a:ext cx="172720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4771" name="Rectangle 19">
            <a:extLst>
              <a:ext uri="{FF2B5EF4-FFF2-40B4-BE49-F238E27FC236}">
                <a16:creationId xmlns:a16="http://schemas.microsoft.com/office/drawing/2014/main" id="{F1B550E3-A6AE-4DC5-ABE7-8B99AC67A857}"/>
              </a:ext>
            </a:extLst>
          </p:cNvPr>
          <p:cNvSpPr>
            <a:spLocks noChangeArrowheads="1"/>
          </p:cNvSpPr>
          <p:nvPr/>
        </p:nvSpPr>
        <p:spPr bwMode="auto">
          <a:xfrm>
            <a:off x="5951539" y="1412875"/>
            <a:ext cx="1728787" cy="431800"/>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40724102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1FD673E8-64CF-4912-B1A9-3DEBBCCE700C}"/>
              </a:ext>
            </a:extLst>
          </p:cNvPr>
          <p:cNvSpPr>
            <a:spLocks noGrp="1" noChangeArrowheads="1"/>
          </p:cNvSpPr>
          <p:nvPr>
            <p:ph type="title"/>
          </p:nvPr>
        </p:nvSpPr>
        <p:spPr>
          <a:xfrm>
            <a:off x="1981200" y="274639"/>
            <a:ext cx="8229600" cy="777875"/>
          </a:xfrm>
        </p:spPr>
        <p:txBody>
          <a:bodyPr>
            <a:normAutofit fontScale="90000"/>
          </a:bodyPr>
          <a:lstStyle/>
          <a:p>
            <a:pPr algn="l"/>
            <a:r>
              <a:rPr lang="cs-CZ" altLang="cs-CZ" sz="4000" b="1"/>
              <a:t>Tunica </a:t>
            </a:r>
            <a:r>
              <a:rPr lang="cs-CZ" altLang="cs-CZ" sz="3600" b="1"/>
              <a:t>interna</a:t>
            </a:r>
            <a:r>
              <a:rPr lang="cs-CZ" altLang="cs-CZ" sz="4000" b="1"/>
              <a:t> (</a:t>
            </a:r>
            <a:r>
              <a:rPr lang="cs-CZ" altLang="cs-CZ" sz="4000" b="1" i="1"/>
              <a:t>intima</a:t>
            </a:r>
            <a:r>
              <a:rPr lang="cs-CZ" altLang="cs-CZ" sz="4000" b="1"/>
              <a:t>) TI</a:t>
            </a:r>
            <a:br>
              <a:rPr lang="cs-CZ" altLang="cs-CZ" sz="4000" b="1"/>
            </a:br>
            <a:endParaRPr lang="cs-CZ" altLang="cs-CZ" sz="4000" b="1"/>
          </a:p>
        </p:txBody>
      </p:sp>
      <p:sp>
        <p:nvSpPr>
          <p:cNvPr id="99331" name="Rectangle 3">
            <a:extLst>
              <a:ext uri="{FF2B5EF4-FFF2-40B4-BE49-F238E27FC236}">
                <a16:creationId xmlns:a16="http://schemas.microsoft.com/office/drawing/2014/main" id="{070F6A3E-F5E1-409E-AF62-EB8E29A15192}"/>
              </a:ext>
            </a:extLst>
          </p:cNvPr>
          <p:cNvSpPr>
            <a:spLocks noGrp="1" noChangeArrowheads="1"/>
          </p:cNvSpPr>
          <p:nvPr>
            <p:ph type="body" idx="1"/>
          </p:nvPr>
        </p:nvSpPr>
        <p:spPr>
          <a:xfrm>
            <a:off x="1981200" y="908050"/>
            <a:ext cx="8686800" cy="5949950"/>
          </a:xfrm>
        </p:spPr>
        <p:txBody>
          <a:bodyPr/>
          <a:lstStyle/>
          <a:p>
            <a:r>
              <a:rPr lang="cs-CZ" altLang="cs-CZ" b="1"/>
              <a:t>endothelium</a:t>
            </a:r>
          </a:p>
          <a:p>
            <a:pPr>
              <a:lnSpc>
                <a:spcPct val="70000"/>
              </a:lnSpc>
            </a:pPr>
            <a:r>
              <a:rPr lang="cs-CZ" altLang="cs-CZ" b="1"/>
              <a:t>subendothelial connective tissue </a:t>
            </a:r>
            <a:r>
              <a:rPr lang="cs-CZ" altLang="cs-CZ"/>
              <a:t>– thin layer of elastic + collagen fibers                        </a:t>
            </a:r>
            <a:r>
              <a:rPr lang="cs-CZ" altLang="cs-CZ" sz="2400" i="1"/>
              <a:t>(longitudinally oriented)</a:t>
            </a:r>
            <a:r>
              <a:rPr lang="cs-CZ" altLang="cs-CZ"/>
              <a:t> </a:t>
            </a:r>
          </a:p>
        </p:txBody>
      </p:sp>
      <p:pic>
        <p:nvPicPr>
          <p:cNvPr id="99333" name="Picture 5">
            <a:extLst>
              <a:ext uri="{FF2B5EF4-FFF2-40B4-BE49-F238E27FC236}">
                <a16:creationId xmlns:a16="http://schemas.microsoft.com/office/drawing/2014/main" id="{6F3A5658-B989-479C-A872-FD5C5523D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2924176"/>
            <a:ext cx="8208962" cy="3933825"/>
          </a:xfrm>
          <a:prstGeom prst="rect">
            <a:avLst/>
          </a:prstGeom>
          <a:noFill/>
          <a:extLst>
            <a:ext uri="{909E8E84-426E-40DD-AFC4-6F175D3DCCD1}">
              <a14:hiddenFill xmlns:a14="http://schemas.microsoft.com/office/drawing/2010/main">
                <a:solidFill>
                  <a:srgbClr val="FFFFFF"/>
                </a:solidFill>
              </a14:hiddenFill>
            </a:ext>
          </a:extLst>
        </p:spPr>
      </p:pic>
      <p:sp>
        <p:nvSpPr>
          <p:cNvPr id="99334" name="Line 6">
            <a:extLst>
              <a:ext uri="{FF2B5EF4-FFF2-40B4-BE49-F238E27FC236}">
                <a16:creationId xmlns:a16="http://schemas.microsoft.com/office/drawing/2014/main" id="{650D9F44-F02E-479E-B1CE-EC2818E1E6C3}"/>
              </a:ext>
            </a:extLst>
          </p:cNvPr>
          <p:cNvSpPr>
            <a:spLocks noChangeShapeType="1"/>
          </p:cNvSpPr>
          <p:nvPr/>
        </p:nvSpPr>
        <p:spPr bwMode="auto">
          <a:xfrm flipV="1">
            <a:off x="1524001" y="3284538"/>
            <a:ext cx="468313" cy="144462"/>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9335" name="Line 7">
            <a:extLst>
              <a:ext uri="{FF2B5EF4-FFF2-40B4-BE49-F238E27FC236}">
                <a16:creationId xmlns:a16="http://schemas.microsoft.com/office/drawing/2014/main" id="{119D8A90-3FA8-460C-84CB-D4A20EFF8CBD}"/>
              </a:ext>
            </a:extLst>
          </p:cNvPr>
          <p:cNvSpPr>
            <a:spLocks noChangeShapeType="1"/>
          </p:cNvSpPr>
          <p:nvPr/>
        </p:nvSpPr>
        <p:spPr bwMode="auto">
          <a:xfrm flipH="1">
            <a:off x="9983788" y="3068638"/>
            <a:ext cx="684212" cy="360362"/>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99336" name="Picture 8">
            <a:extLst>
              <a:ext uri="{FF2B5EF4-FFF2-40B4-BE49-F238E27FC236}">
                <a16:creationId xmlns:a16="http://schemas.microsoft.com/office/drawing/2014/main" id="{C6A5AC47-79D4-4A79-82DF-89C7EC98A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0" y="1"/>
            <a:ext cx="1619250" cy="1439863"/>
          </a:xfrm>
          <a:prstGeom prst="rect">
            <a:avLst/>
          </a:prstGeom>
          <a:noFill/>
          <a:extLst>
            <a:ext uri="{909E8E84-426E-40DD-AFC4-6F175D3DCCD1}">
              <a14:hiddenFill xmlns:a14="http://schemas.microsoft.com/office/drawing/2010/main">
                <a:solidFill>
                  <a:srgbClr val="FFFFFF"/>
                </a:solidFill>
              </a14:hiddenFill>
            </a:ext>
          </a:extLst>
        </p:spPr>
      </p:pic>
      <p:pic>
        <p:nvPicPr>
          <p:cNvPr id="99337" name="Picture 9">
            <a:extLst>
              <a:ext uri="{FF2B5EF4-FFF2-40B4-BE49-F238E27FC236}">
                <a16:creationId xmlns:a16="http://schemas.microsoft.com/office/drawing/2014/main" id="{652FB3CA-B36F-409E-B098-888812A0F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913" y="5048251"/>
            <a:ext cx="2565400" cy="1052513"/>
          </a:xfrm>
          <a:prstGeom prst="rect">
            <a:avLst/>
          </a:prstGeom>
          <a:noFill/>
          <a:extLst>
            <a:ext uri="{909E8E84-426E-40DD-AFC4-6F175D3DCCD1}">
              <a14:hiddenFill xmlns:a14="http://schemas.microsoft.com/office/drawing/2010/main">
                <a:solidFill>
                  <a:srgbClr val="FFFFFF"/>
                </a:solidFill>
              </a14:hiddenFill>
            </a:ext>
          </a:extLst>
        </p:spPr>
      </p:pic>
      <p:sp>
        <p:nvSpPr>
          <p:cNvPr id="99338" name="Rectangle 10">
            <a:extLst>
              <a:ext uri="{FF2B5EF4-FFF2-40B4-BE49-F238E27FC236}">
                <a16:creationId xmlns:a16="http://schemas.microsoft.com/office/drawing/2014/main" id="{499ED725-F201-4241-9136-0B40C0F33F1E}"/>
              </a:ext>
            </a:extLst>
          </p:cNvPr>
          <p:cNvSpPr>
            <a:spLocks noChangeArrowheads="1"/>
          </p:cNvSpPr>
          <p:nvPr/>
        </p:nvSpPr>
        <p:spPr bwMode="auto">
          <a:xfrm>
            <a:off x="4656138" y="5876925"/>
            <a:ext cx="2519362" cy="2159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9339" name="Oval 11">
            <a:extLst>
              <a:ext uri="{FF2B5EF4-FFF2-40B4-BE49-F238E27FC236}">
                <a16:creationId xmlns:a16="http://schemas.microsoft.com/office/drawing/2014/main" id="{BEB29467-48B0-4C25-98A5-E9CC8182DB0D}"/>
              </a:ext>
            </a:extLst>
          </p:cNvPr>
          <p:cNvSpPr>
            <a:spLocks noChangeArrowheads="1"/>
          </p:cNvSpPr>
          <p:nvPr/>
        </p:nvSpPr>
        <p:spPr bwMode="auto">
          <a:xfrm>
            <a:off x="7896226" y="0"/>
            <a:ext cx="792163" cy="692150"/>
          </a:xfrm>
          <a:prstGeom prst="ellipse">
            <a:avLst/>
          </a:prstGeom>
          <a:noFill/>
          <a:ln w="571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4475307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E03C1553-4E88-4298-A1A5-6DF4E089EA29}"/>
              </a:ext>
            </a:extLst>
          </p:cNvPr>
          <p:cNvSpPr>
            <a:spLocks noGrp="1" noChangeArrowheads="1"/>
          </p:cNvSpPr>
          <p:nvPr>
            <p:ph type="title"/>
          </p:nvPr>
        </p:nvSpPr>
        <p:spPr/>
        <p:txBody>
          <a:bodyPr/>
          <a:lstStyle/>
          <a:p>
            <a:r>
              <a:rPr lang="cs-CZ" altLang="cs-CZ" sz="3600" b="1"/>
              <a:t>Tunica media   TM</a:t>
            </a:r>
            <a:br>
              <a:rPr lang="cs-CZ" altLang="cs-CZ" sz="3600"/>
            </a:br>
            <a:endParaRPr lang="cs-CZ" altLang="cs-CZ" sz="3600"/>
          </a:p>
        </p:txBody>
      </p:sp>
      <p:sp>
        <p:nvSpPr>
          <p:cNvPr id="103427" name="Rectangle 3">
            <a:extLst>
              <a:ext uri="{FF2B5EF4-FFF2-40B4-BE49-F238E27FC236}">
                <a16:creationId xmlns:a16="http://schemas.microsoft.com/office/drawing/2014/main" id="{D55C6BA8-F57D-4284-9027-B2F82F64D613}"/>
              </a:ext>
            </a:extLst>
          </p:cNvPr>
          <p:cNvSpPr>
            <a:spLocks noGrp="1" noChangeArrowheads="1"/>
          </p:cNvSpPr>
          <p:nvPr>
            <p:ph type="body" idx="1"/>
          </p:nvPr>
        </p:nvSpPr>
        <p:spPr>
          <a:xfrm>
            <a:off x="1981200" y="981076"/>
            <a:ext cx="8686800" cy="5876925"/>
          </a:xfrm>
        </p:spPr>
        <p:txBody>
          <a:bodyPr/>
          <a:lstStyle/>
          <a:p>
            <a:r>
              <a:rPr lang="cs-CZ" altLang="cs-CZ"/>
              <a:t>consists of </a:t>
            </a:r>
            <a:r>
              <a:rPr lang="cs-CZ" altLang="cs-CZ">
                <a:hlinkClick r:id="rId2"/>
              </a:rPr>
              <a:t>smooth muscle</a:t>
            </a:r>
            <a:r>
              <a:rPr lang="cs-CZ" altLang="cs-CZ" u="sng">
                <a:solidFill>
                  <a:schemeClr val="hlink"/>
                </a:solidFill>
                <a:effectLst>
                  <a:outerShdw blurRad="38100" dist="38100" dir="2700000" algn="tl">
                    <a:srgbClr val="000000"/>
                  </a:outerShdw>
                </a:effectLst>
              </a:rPr>
              <a:t> cells</a:t>
            </a:r>
            <a:r>
              <a:rPr lang="cs-CZ" altLang="cs-CZ"/>
              <a:t> and </a:t>
            </a:r>
            <a:r>
              <a:rPr lang="cs-CZ" altLang="cs-CZ">
                <a:hlinkClick r:id="rId3"/>
              </a:rPr>
              <a:t>elastic m</a:t>
            </a:r>
            <a:r>
              <a:rPr lang="cs-CZ" altLang="cs-CZ" u="sng">
                <a:solidFill>
                  <a:schemeClr val="hlink"/>
                </a:solidFill>
                <a:effectLst>
                  <a:outerShdw blurRad="38100" dist="38100" dir="2700000" algn="tl">
                    <a:srgbClr val="000000"/>
                  </a:outerShdw>
                </a:effectLst>
              </a:rPr>
              <a:t>embranes</a:t>
            </a:r>
            <a:r>
              <a:rPr lang="cs-CZ" altLang="cs-CZ"/>
              <a:t> in varying proportions                      </a:t>
            </a:r>
            <a:r>
              <a:rPr lang="cs-CZ" altLang="cs-CZ" sz="2400" i="1"/>
              <a:t>(circularly oriented)</a:t>
            </a:r>
            <a:r>
              <a:rPr lang="cs-CZ" altLang="cs-CZ"/>
              <a:t>  </a:t>
            </a:r>
            <a:endParaRPr lang="cs-CZ" altLang="cs-CZ">
              <a:solidFill>
                <a:srgbClr val="FF3300"/>
              </a:solidFill>
              <a:effectLst>
                <a:outerShdw blurRad="38100" dist="38100" dir="2700000" algn="tl">
                  <a:srgbClr val="000000"/>
                </a:outerShdw>
              </a:effectLst>
            </a:endParaRPr>
          </a:p>
          <a:p>
            <a:r>
              <a:rPr lang="cs-CZ" altLang="cs-CZ"/>
              <a:t>is thicker in arteries than in veins </a:t>
            </a:r>
            <a:br>
              <a:rPr lang="cs-CZ" altLang="cs-CZ"/>
            </a:br>
            <a:endParaRPr lang="cs-CZ" altLang="cs-CZ"/>
          </a:p>
          <a:p>
            <a:pPr>
              <a:buFont typeface="Wingdings" panose="05000000000000000000" pitchFamily="2" charset="2"/>
              <a:buNone/>
            </a:pPr>
            <a:endParaRPr lang="cs-CZ" altLang="cs-CZ"/>
          </a:p>
        </p:txBody>
      </p:sp>
      <p:pic>
        <p:nvPicPr>
          <p:cNvPr id="103430" name="Picture 6">
            <a:extLst>
              <a:ext uri="{FF2B5EF4-FFF2-40B4-BE49-F238E27FC236}">
                <a16:creationId xmlns:a16="http://schemas.microsoft.com/office/drawing/2014/main" id="{1AF6B2AC-C48C-44E4-B491-A0B52D70A1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526" y="3141664"/>
            <a:ext cx="5832475" cy="3716337"/>
          </a:xfrm>
          <a:prstGeom prst="rect">
            <a:avLst/>
          </a:prstGeom>
          <a:noFill/>
          <a:extLst>
            <a:ext uri="{909E8E84-426E-40DD-AFC4-6F175D3DCCD1}">
              <a14:hiddenFill xmlns:a14="http://schemas.microsoft.com/office/drawing/2010/main">
                <a:solidFill>
                  <a:srgbClr val="FFFFFF"/>
                </a:solidFill>
              </a14:hiddenFill>
            </a:ext>
          </a:extLst>
        </p:spPr>
      </p:pic>
      <p:sp>
        <p:nvSpPr>
          <p:cNvPr id="103431" name="Text Box 7">
            <a:extLst>
              <a:ext uri="{FF2B5EF4-FFF2-40B4-BE49-F238E27FC236}">
                <a16:creationId xmlns:a16="http://schemas.microsoft.com/office/drawing/2014/main" id="{1CBA7D9D-3586-4EB0-B23A-AA158B90AF61}"/>
              </a:ext>
            </a:extLst>
          </p:cNvPr>
          <p:cNvSpPr txBox="1">
            <a:spLocks noChangeArrowheads="1"/>
          </p:cNvSpPr>
          <p:nvPr/>
        </p:nvSpPr>
        <p:spPr bwMode="auto">
          <a:xfrm rot="10800000" flipV="1">
            <a:off x="2495550" y="6237288"/>
            <a:ext cx="2082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a:t>Compare aw – vw:</a:t>
            </a:r>
          </a:p>
        </p:txBody>
      </p:sp>
      <p:sp>
        <p:nvSpPr>
          <p:cNvPr id="103432" name="Oval 8">
            <a:extLst>
              <a:ext uri="{FF2B5EF4-FFF2-40B4-BE49-F238E27FC236}">
                <a16:creationId xmlns:a16="http://schemas.microsoft.com/office/drawing/2014/main" id="{CEE90C85-5C89-40E0-97B2-D96774266794}"/>
              </a:ext>
            </a:extLst>
          </p:cNvPr>
          <p:cNvSpPr>
            <a:spLocks noChangeArrowheads="1"/>
          </p:cNvSpPr>
          <p:nvPr/>
        </p:nvSpPr>
        <p:spPr bwMode="auto">
          <a:xfrm>
            <a:off x="7391400" y="188914"/>
            <a:ext cx="865188" cy="719137"/>
          </a:xfrm>
          <a:prstGeom prst="ellipse">
            <a:avLst/>
          </a:prstGeom>
          <a:noFill/>
          <a:ln w="571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15802707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DCFF18CE-0947-477C-A84C-D884A7E9CA73}"/>
              </a:ext>
            </a:extLst>
          </p:cNvPr>
          <p:cNvSpPr>
            <a:spLocks noGrp="1" noChangeArrowheads="1"/>
          </p:cNvSpPr>
          <p:nvPr>
            <p:ph type="title"/>
          </p:nvPr>
        </p:nvSpPr>
        <p:spPr>
          <a:xfrm>
            <a:off x="1981200" y="274638"/>
            <a:ext cx="8229600" cy="850900"/>
          </a:xfrm>
        </p:spPr>
        <p:txBody>
          <a:bodyPr>
            <a:normAutofit fontScale="90000"/>
          </a:bodyPr>
          <a:lstStyle/>
          <a:p>
            <a:pPr algn="l"/>
            <a:r>
              <a:rPr lang="cs-CZ" altLang="cs-CZ" sz="3600" b="1"/>
              <a:t>Tunica externa (</a:t>
            </a:r>
            <a:r>
              <a:rPr lang="cs-CZ" altLang="cs-CZ" sz="3600" b="1" i="1"/>
              <a:t>adventitia</a:t>
            </a:r>
            <a:r>
              <a:rPr lang="cs-CZ" altLang="cs-CZ" sz="3600" b="1"/>
              <a:t>)  TA</a:t>
            </a:r>
            <a:br>
              <a:rPr lang="cs-CZ" altLang="cs-CZ" sz="3600" b="1"/>
            </a:br>
            <a:endParaRPr lang="cs-CZ" altLang="cs-CZ" sz="3600" b="1"/>
          </a:p>
        </p:txBody>
      </p:sp>
      <p:sp>
        <p:nvSpPr>
          <p:cNvPr id="104451" name="Rectangle 3">
            <a:extLst>
              <a:ext uri="{FF2B5EF4-FFF2-40B4-BE49-F238E27FC236}">
                <a16:creationId xmlns:a16="http://schemas.microsoft.com/office/drawing/2014/main" id="{5CB6A6F6-050A-47F5-9BB1-1A138990D3EE}"/>
              </a:ext>
            </a:extLst>
          </p:cNvPr>
          <p:cNvSpPr>
            <a:spLocks noGrp="1" noChangeArrowheads="1"/>
          </p:cNvSpPr>
          <p:nvPr>
            <p:ph type="body" idx="1"/>
          </p:nvPr>
        </p:nvSpPr>
        <p:spPr>
          <a:xfrm>
            <a:off x="1981200" y="908050"/>
            <a:ext cx="8686800" cy="5949950"/>
          </a:xfrm>
        </p:spPr>
        <p:txBody>
          <a:bodyPr/>
          <a:lstStyle/>
          <a:p>
            <a:r>
              <a:rPr lang="cs-CZ" altLang="cs-CZ">
                <a:hlinkClick r:id="rId2"/>
              </a:rPr>
              <a:t>fibrous connective tissue</a:t>
            </a:r>
            <a:r>
              <a:rPr lang="cs-CZ" altLang="cs-CZ"/>
              <a:t> + smooth muscle cells in veins </a:t>
            </a:r>
            <a:r>
              <a:rPr lang="cs-CZ" altLang="cs-CZ" sz="2400" i="1"/>
              <a:t>(logitudinally)</a:t>
            </a:r>
          </a:p>
          <a:p>
            <a:r>
              <a:rPr lang="cs-CZ" altLang="cs-CZ"/>
              <a:t>is thicker in vein; is the thickest layer in large veins </a:t>
            </a:r>
            <a:r>
              <a:rPr lang="en-US" altLang="cs-CZ"/>
              <a:t>[</a:t>
            </a:r>
            <a:r>
              <a:rPr lang="cs-CZ" altLang="cs-CZ"/>
              <a:t>1</a:t>
            </a:r>
            <a:r>
              <a:rPr lang="en-US" altLang="cs-CZ"/>
              <a:t>]</a:t>
            </a:r>
            <a:r>
              <a:rPr lang="cs-CZ" altLang="cs-CZ"/>
              <a:t> and veins of low limbs </a:t>
            </a:r>
            <a:r>
              <a:rPr lang="en-US" altLang="cs-CZ"/>
              <a:t>[</a:t>
            </a:r>
            <a:r>
              <a:rPr lang="cs-CZ" altLang="cs-CZ"/>
              <a:t>2</a:t>
            </a:r>
            <a:r>
              <a:rPr lang="en-US" altLang="cs-CZ"/>
              <a:t>]</a:t>
            </a:r>
            <a:r>
              <a:rPr lang="cs-CZ" altLang="cs-CZ"/>
              <a:t> </a:t>
            </a:r>
          </a:p>
          <a:p>
            <a:r>
              <a:rPr lang="cs-CZ" altLang="cs-CZ"/>
              <a:t>contains vessels and nerves (vasa et nervi vasorum) in large vessels</a:t>
            </a:r>
          </a:p>
          <a:p>
            <a:endParaRPr lang="cs-CZ" altLang="cs-CZ"/>
          </a:p>
        </p:txBody>
      </p:sp>
      <p:pic>
        <p:nvPicPr>
          <p:cNvPr id="104452" name="Picture 4" descr="Stavba srdce a cév - 11 Vena">
            <a:extLst>
              <a:ext uri="{FF2B5EF4-FFF2-40B4-BE49-F238E27FC236}">
                <a16:creationId xmlns:a16="http://schemas.microsoft.com/office/drawing/2014/main" id="{B2E78972-FEFD-4567-B5E3-9B769BD69A72}"/>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7104064" y="3789364"/>
            <a:ext cx="3563937" cy="3068637"/>
          </a:xfrm>
          <a:prstGeom prst="rect">
            <a:avLst/>
          </a:prstGeom>
          <a:noFill/>
          <a:extLst>
            <a:ext uri="{909E8E84-426E-40DD-AFC4-6F175D3DCCD1}">
              <a14:hiddenFill xmlns:a14="http://schemas.microsoft.com/office/drawing/2010/main">
                <a:solidFill>
                  <a:srgbClr val="FFFFFF"/>
                </a:solidFill>
              </a14:hiddenFill>
            </a:ext>
          </a:extLst>
        </p:spPr>
      </p:pic>
      <p:sp>
        <p:nvSpPr>
          <p:cNvPr id="104454" name="Text Box 6">
            <a:extLst>
              <a:ext uri="{FF2B5EF4-FFF2-40B4-BE49-F238E27FC236}">
                <a16:creationId xmlns:a16="http://schemas.microsoft.com/office/drawing/2014/main" id="{5CE949DF-73C5-4E58-B76F-3F1522E7C270}"/>
              </a:ext>
            </a:extLst>
          </p:cNvPr>
          <p:cNvSpPr txBox="1">
            <a:spLocks noChangeArrowheads="1"/>
          </p:cNvSpPr>
          <p:nvPr/>
        </p:nvSpPr>
        <p:spPr bwMode="auto">
          <a:xfrm>
            <a:off x="10272714" y="3729038"/>
            <a:ext cx="395287"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400" b="1"/>
              <a:t>2</a:t>
            </a:r>
          </a:p>
        </p:txBody>
      </p:sp>
      <p:pic>
        <p:nvPicPr>
          <p:cNvPr id="104456" name="Picture 8">
            <a:extLst>
              <a:ext uri="{FF2B5EF4-FFF2-40B4-BE49-F238E27FC236}">
                <a16:creationId xmlns:a16="http://schemas.microsoft.com/office/drawing/2014/main" id="{75D607D0-DC30-4D8B-AF22-BAB3A3338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162426"/>
            <a:ext cx="5148263" cy="2695575"/>
          </a:xfrm>
          <a:prstGeom prst="rect">
            <a:avLst/>
          </a:prstGeom>
          <a:noFill/>
          <a:extLst>
            <a:ext uri="{909E8E84-426E-40DD-AFC4-6F175D3DCCD1}">
              <a14:hiddenFill xmlns:a14="http://schemas.microsoft.com/office/drawing/2010/main">
                <a:solidFill>
                  <a:srgbClr val="FFFFFF"/>
                </a:solidFill>
              </a14:hiddenFill>
            </a:ext>
          </a:extLst>
        </p:spPr>
      </p:pic>
      <p:sp>
        <p:nvSpPr>
          <p:cNvPr id="104457" name="Line 9">
            <a:extLst>
              <a:ext uri="{FF2B5EF4-FFF2-40B4-BE49-F238E27FC236}">
                <a16:creationId xmlns:a16="http://schemas.microsoft.com/office/drawing/2014/main" id="{9B5FD76C-9CFC-48A4-8F91-80443AD0361D}"/>
              </a:ext>
            </a:extLst>
          </p:cNvPr>
          <p:cNvSpPr>
            <a:spLocks noChangeShapeType="1"/>
          </p:cNvSpPr>
          <p:nvPr/>
        </p:nvSpPr>
        <p:spPr bwMode="auto">
          <a:xfrm>
            <a:off x="2711450" y="5157788"/>
            <a:ext cx="0" cy="1439862"/>
          </a:xfrm>
          <a:prstGeom prst="line">
            <a:avLst/>
          </a:prstGeom>
          <a:noFill/>
          <a:ln w="76200">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4458" name="Line 10">
            <a:extLst>
              <a:ext uri="{FF2B5EF4-FFF2-40B4-BE49-F238E27FC236}">
                <a16:creationId xmlns:a16="http://schemas.microsoft.com/office/drawing/2014/main" id="{B6CE3C17-BFB9-49E4-BA25-0D4B2BBBBFA2}"/>
              </a:ext>
            </a:extLst>
          </p:cNvPr>
          <p:cNvSpPr>
            <a:spLocks noChangeShapeType="1"/>
          </p:cNvSpPr>
          <p:nvPr/>
        </p:nvSpPr>
        <p:spPr bwMode="auto">
          <a:xfrm flipH="1" flipV="1">
            <a:off x="7608888" y="4076701"/>
            <a:ext cx="647700" cy="360363"/>
          </a:xfrm>
          <a:prstGeom prst="line">
            <a:avLst/>
          </a:prstGeom>
          <a:noFill/>
          <a:ln w="76200">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4459" name="Line 11">
            <a:extLst>
              <a:ext uri="{FF2B5EF4-FFF2-40B4-BE49-F238E27FC236}">
                <a16:creationId xmlns:a16="http://schemas.microsoft.com/office/drawing/2014/main" id="{35B48984-6958-4A8D-B916-4923CFB8D19E}"/>
              </a:ext>
            </a:extLst>
          </p:cNvPr>
          <p:cNvSpPr>
            <a:spLocks noChangeShapeType="1"/>
          </p:cNvSpPr>
          <p:nvPr/>
        </p:nvSpPr>
        <p:spPr bwMode="auto">
          <a:xfrm flipH="1">
            <a:off x="7175500" y="5805489"/>
            <a:ext cx="865188" cy="503237"/>
          </a:xfrm>
          <a:prstGeom prst="line">
            <a:avLst/>
          </a:prstGeom>
          <a:noFill/>
          <a:ln w="76200">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4460" name="Text Box 12">
            <a:extLst>
              <a:ext uri="{FF2B5EF4-FFF2-40B4-BE49-F238E27FC236}">
                <a16:creationId xmlns:a16="http://schemas.microsoft.com/office/drawing/2014/main" id="{B682FE44-DC6E-4B69-AEF9-261EC9D715F8}"/>
              </a:ext>
            </a:extLst>
          </p:cNvPr>
          <p:cNvSpPr txBox="1">
            <a:spLocks noChangeArrowheads="1"/>
          </p:cNvSpPr>
          <p:nvPr/>
        </p:nvSpPr>
        <p:spPr bwMode="auto">
          <a:xfrm>
            <a:off x="6240463" y="4149725"/>
            <a:ext cx="4318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400" b="1"/>
              <a:t>1</a:t>
            </a:r>
          </a:p>
        </p:txBody>
      </p:sp>
      <p:sp>
        <p:nvSpPr>
          <p:cNvPr id="104462" name="Oval 14">
            <a:extLst>
              <a:ext uri="{FF2B5EF4-FFF2-40B4-BE49-F238E27FC236}">
                <a16:creationId xmlns:a16="http://schemas.microsoft.com/office/drawing/2014/main" id="{B31B5446-ADA6-4192-9780-57084247A0CA}"/>
              </a:ext>
            </a:extLst>
          </p:cNvPr>
          <p:cNvSpPr>
            <a:spLocks noChangeArrowheads="1"/>
          </p:cNvSpPr>
          <p:nvPr/>
        </p:nvSpPr>
        <p:spPr bwMode="auto">
          <a:xfrm>
            <a:off x="8543925" y="1"/>
            <a:ext cx="865188" cy="765175"/>
          </a:xfrm>
          <a:prstGeom prst="ellipse">
            <a:avLst/>
          </a:prstGeom>
          <a:noFill/>
          <a:ln w="571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41736198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33787F9-347A-4370-A83A-027C3B127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908050"/>
            <a:ext cx="8642350" cy="594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0798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a:extLst>
              <a:ext uri="{FF2B5EF4-FFF2-40B4-BE49-F238E27FC236}">
                <a16:creationId xmlns:a16="http://schemas.microsoft.com/office/drawing/2014/main" id="{72CC2577-50C5-4BE4-B3F5-7EAC2D65E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23" name="Text Box 3">
            <a:extLst>
              <a:ext uri="{FF2B5EF4-FFF2-40B4-BE49-F238E27FC236}">
                <a16:creationId xmlns:a16="http://schemas.microsoft.com/office/drawing/2014/main" id="{0A0E270B-B240-40D0-9BB5-A2EF534DE420}"/>
              </a:ext>
            </a:extLst>
          </p:cNvPr>
          <p:cNvSpPr txBox="1">
            <a:spLocks noChangeArrowheads="1"/>
          </p:cNvSpPr>
          <p:nvPr/>
        </p:nvSpPr>
        <p:spPr bwMode="auto">
          <a:xfrm>
            <a:off x="5159375" y="6092826"/>
            <a:ext cx="2160588"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media (+ intima)</a:t>
            </a:r>
          </a:p>
        </p:txBody>
      </p:sp>
      <p:sp>
        <p:nvSpPr>
          <p:cNvPr id="184324" name="Text Box 4">
            <a:extLst>
              <a:ext uri="{FF2B5EF4-FFF2-40B4-BE49-F238E27FC236}">
                <a16:creationId xmlns:a16="http://schemas.microsoft.com/office/drawing/2014/main" id="{E2300155-DEF0-4194-8A0F-55D7EBF19AFB}"/>
              </a:ext>
            </a:extLst>
          </p:cNvPr>
          <p:cNvSpPr txBox="1">
            <a:spLocks noChangeArrowheads="1"/>
          </p:cNvSpPr>
          <p:nvPr/>
        </p:nvSpPr>
        <p:spPr bwMode="auto">
          <a:xfrm>
            <a:off x="6867526" y="2868613"/>
            <a:ext cx="1124475"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adventitia</a:t>
            </a:r>
          </a:p>
        </p:txBody>
      </p:sp>
      <p:sp>
        <p:nvSpPr>
          <p:cNvPr id="184325" name="Text Box 5">
            <a:extLst>
              <a:ext uri="{FF2B5EF4-FFF2-40B4-BE49-F238E27FC236}">
                <a16:creationId xmlns:a16="http://schemas.microsoft.com/office/drawing/2014/main" id="{A4E69D76-3351-473A-A6AE-91F56B3911AF}"/>
              </a:ext>
            </a:extLst>
          </p:cNvPr>
          <p:cNvSpPr txBox="1">
            <a:spLocks noChangeArrowheads="1"/>
          </p:cNvSpPr>
          <p:nvPr/>
        </p:nvSpPr>
        <p:spPr bwMode="auto">
          <a:xfrm>
            <a:off x="1755775" y="131764"/>
            <a:ext cx="2799228"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Compare the wall structure </a:t>
            </a:r>
          </a:p>
          <a:p>
            <a:r>
              <a:rPr lang="cs-CZ" altLang="cs-CZ"/>
              <a:t>of artery and vein</a:t>
            </a:r>
          </a:p>
        </p:txBody>
      </p:sp>
      <p:pic>
        <p:nvPicPr>
          <p:cNvPr id="184326" name="Picture 6" descr="you too can be wealthy">
            <a:extLst>
              <a:ext uri="{FF2B5EF4-FFF2-40B4-BE49-F238E27FC236}">
                <a16:creationId xmlns:a16="http://schemas.microsoft.com/office/drawing/2014/main" id="{C765ADC5-8549-4569-A57F-C30E8BACCFA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8439" y="765175"/>
            <a:ext cx="11906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7" name="Picture 7" descr="you too can be wealthy">
            <a:extLst>
              <a:ext uri="{FF2B5EF4-FFF2-40B4-BE49-F238E27FC236}">
                <a16:creationId xmlns:a16="http://schemas.microsoft.com/office/drawing/2014/main" id="{1AF3BD5F-C450-4953-B8E8-2E1BCA54F95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9826" y="2636838"/>
            <a:ext cx="11906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8111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41473B8F-93DE-4DD9-986A-B6CFA5D68910}"/>
              </a:ext>
            </a:extLst>
          </p:cNvPr>
          <p:cNvSpPr>
            <a:spLocks noGrp="1" noChangeArrowheads="1"/>
          </p:cNvSpPr>
          <p:nvPr>
            <p:ph type="title"/>
          </p:nvPr>
        </p:nvSpPr>
        <p:spPr/>
        <p:txBody>
          <a:bodyPr/>
          <a:lstStyle/>
          <a:p>
            <a:r>
              <a:rPr lang="cs-CZ" altLang="cs-CZ"/>
              <a:t>Arterial part of bloodstream</a:t>
            </a:r>
          </a:p>
        </p:txBody>
      </p:sp>
      <p:sp>
        <p:nvSpPr>
          <p:cNvPr id="160771" name="Rectangle 3">
            <a:extLst>
              <a:ext uri="{FF2B5EF4-FFF2-40B4-BE49-F238E27FC236}">
                <a16:creationId xmlns:a16="http://schemas.microsoft.com/office/drawing/2014/main" id="{EEBC1E98-9A92-4DE6-BC19-748F4B123899}"/>
              </a:ext>
            </a:extLst>
          </p:cNvPr>
          <p:cNvSpPr>
            <a:spLocks noGrp="1" noChangeArrowheads="1"/>
          </p:cNvSpPr>
          <p:nvPr>
            <p:ph type="body" idx="1"/>
          </p:nvPr>
        </p:nvSpPr>
        <p:spPr>
          <a:xfrm>
            <a:off x="1981200" y="1600200"/>
            <a:ext cx="8686800" cy="5068888"/>
          </a:xfrm>
        </p:spPr>
        <p:txBody>
          <a:bodyPr/>
          <a:lstStyle/>
          <a:p>
            <a:pPr>
              <a:buFont typeface="Wingdings" panose="05000000000000000000" pitchFamily="2" charset="2"/>
              <a:buNone/>
            </a:pPr>
            <a:r>
              <a:rPr lang="cs-CZ" altLang="cs-CZ"/>
              <a:t>According to diameter, morphological differences and ratio of elastic fibers and smooth muscle cells:</a:t>
            </a:r>
          </a:p>
          <a:p>
            <a:pPr>
              <a:buFont typeface="Wingdings" panose="05000000000000000000" pitchFamily="2" charset="2"/>
              <a:buNone/>
            </a:pPr>
            <a:endParaRPr lang="cs-CZ" altLang="cs-CZ"/>
          </a:p>
          <a:p>
            <a:r>
              <a:rPr lang="cs-CZ" altLang="cs-CZ">
                <a:solidFill>
                  <a:srgbClr val="3333CC"/>
                </a:solidFill>
                <a:effectLst>
                  <a:outerShdw blurRad="38100" dist="38100" dir="2700000" algn="tl">
                    <a:srgbClr val="000000"/>
                  </a:outerShdw>
                </a:effectLst>
              </a:rPr>
              <a:t>Arterioles</a:t>
            </a:r>
            <a:r>
              <a:rPr lang="cs-CZ" altLang="cs-CZ"/>
              <a:t>  </a:t>
            </a:r>
            <a:r>
              <a:rPr lang="cs-CZ" altLang="cs-CZ" b="1">
                <a:sym typeface="Symbol" panose="05050102010706020507" pitchFamily="18" charset="2"/>
              </a:rPr>
              <a:t> </a:t>
            </a:r>
            <a:r>
              <a:rPr lang="en-US" altLang="cs-CZ">
                <a:sym typeface="Symbol" panose="05050102010706020507" pitchFamily="18" charset="2"/>
              </a:rPr>
              <a:t>&lt;</a:t>
            </a:r>
            <a:r>
              <a:rPr lang="cs-CZ" altLang="cs-CZ">
                <a:sym typeface="Symbol" panose="05050102010706020507" pitchFamily="18" charset="2"/>
              </a:rPr>
              <a:t> 0.5</a:t>
            </a:r>
            <a:r>
              <a:rPr lang="cs-CZ" altLang="cs-CZ" b="1">
                <a:sym typeface="Symbol" panose="05050102010706020507" pitchFamily="18" charset="2"/>
              </a:rPr>
              <a:t> </a:t>
            </a:r>
            <a:r>
              <a:rPr lang="cs-CZ" altLang="cs-CZ">
                <a:sym typeface="Symbol" panose="05050102010706020507" pitchFamily="18" charset="2"/>
              </a:rPr>
              <a:t>mm</a:t>
            </a:r>
          </a:p>
          <a:p>
            <a:r>
              <a:rPr lang="cs-CZ" altLang="cs-CZ">
                <a:solidFill>
                  <a:schemeClr val="hlink"/>
                </a:solidFill>
                <a:effectLst>
                  <a:outerShdw blurRad="38100" dist="38100" dir="2700000" algn="tl">
                    <a:srgbClr val="000000"/>
                  </a:outerShdw>
                </a:effectLst>
                <a:sym typeface="Symbol" panose="05050102010706020507" pitchFamily="18" charset="2"/>
              </a:rPr>
              <a:t>Muscular arteries</a:t>
            </a:r>
            <a:r>
              <a:rPr lang="cs-CZ" altLang="cs-CZ">
                <a:sym typeface="Symbol" panose="05050102010706020507" pitchFamily="18" charset="2"/>
              </a:rPr>
              <a:t> (small and middle-sized)</a:t>
            </a:r>
          </a:p>
          <a:p>
            <a:pPr>
              <a:buFont typeface="Wingdings" panose="05000000000000000000" pitchFamily="2" charset="2"/>
              <a:buNone/>
            </a:pPr>
            <a:r>
              <a:rPr lang="cs-CZ" altLang="cs-CZ">
                <a:sym typeface="Symbol" panose="05050102010706020507" pitchFamily="18" charset="2"/>
              </a:rPr>
              <a:t>                            </a:t>
            </a:r>
            <a:r>
              <a:rPr lang="cs-CZ" altLang="cs-CZ" b="1">
                <a:sym typeface="Symbol" panose="05050102010706020507" pitchFamily="18" charset="2"/>
              </a:rPr>
              <a:t> </a:t>
            </a:r>
            <a:r>
              <a:rPr lang="cs-CZ" altLang="cs-CZ">
                <a:sym typeface="Symbol" panose="05050102010706020507" pitchFamily="18" charset="2"/>
              </a:rPr>
              <a:t>0.5 – 1 mm</a:t>
            </a:r>
          </a:p>
          <a:p>
            <a:r>
              <a:rPr lang="cs-CZ" altLang="cs-CZ">
                <a:solidFill>
                  <a:schemeClr val="hlink"/>
                </a:solidFill>
                <a:effectLst>
                  <a:outerShdw blurRad="38100" dist="38100" dir="2700000" algn="tl">
                    <a:srgbClr val="000000"/>
                  </a:outerShdw>
                </a:effectLst>
                <a:sym typeface="Symbol" panose="05050102010706020507" pitchFamily="18" charset="2"/>
              </a:rPr>
              <a:t>Elastic arteries</a:t>
            </a:r>
            <a:r>
              <a:rPr lang="cs-CZ" altLang="cs-CZ">
                <a:sym typeface="Symbol" panose="05050102010706020507" pitchFamily="18" charset="2"/>
              </a:rPr>
              <a:t> (large: aorta and arteries </a:t>
            </a:r>
          </a:p>
          <a:p>
            <a:pPr>
              <a:buFont typeface="Wingdings" panose="05000000000000000000" pitchFamily="2" charset="2"/>
              <a:buNone/>
            </a:pPr>
            <a:r>
              <a:rPr lang="cs-CZ" altLang="cs-CZ">
                <a:sym typeface="Symbol" panose="05050102010706020507" pitchFamily="18" charset="2"/>
              </a:rPr>
              <a:t>                         growing from aorta)</a:t>
            </a:r>
          </a:p>
        </p:txBody>
      </p:sp>
    </p:spTree>
    <p:extLst>
      <p:ext uri="{BB962C8B-B14F-4D97-AF65-F5344CB8AC3E}">
        <p14:creationId xmlns:p14="http://schemas.microsoft.com/office/powerpoint/2010/main" val="27135030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60DD5A53-D03D-45D6-8840-46544E6B4E63}"/>
              </a:ext>
            </a:extLst>
          </p:cNvPr>
          <p:cNvSpPr>
            <a:spLocks noGrp="1" noChangeArrowheads="1"/>
          </p:cNvSpPr>
          <p:nvPr>
            <p:ph type="title"/>
          </p:nvPr>
        </p:nvSpPr>
        <p:spPr/>
        <p:txBody>
          <a:bodyPr/>
          <a:lstStyle/>
          <a:p>
            <a:pPr algn="l">
              <a:lnSpc>
                <a:spcPct val="50000"/>
              </a:lnSpc>
            </a:pPr>
            <a:r>
              <a:rPr lang="cs-CZ" altLang="cs-CZ" sz="4000" b="1"/>
              <a:t>Arteriole</a:t>
            </a:r>
            <a:r>
              <a:rPr lang="cs-CZ" altLang="cs-CZ" sz="4000"/>
              <a:t>    </a:t>
            </a:r>
            <a:br>
              <a:rPr lang="cs-CZ" altLang="cs-CZ" sz="4000"/>
            </a:br>
            <a:endParaRPr lang="cs-CZ" altLang="cs-CZ" sz="4000"/>
          </a:p>
        </p:txBody>
      </p:sp>
      <p:sp>
        <p:nvSpPr>
          <p:cNvPr id="154630" name="Rectangle 6">
            <a:extLst>
              <a:ext uri="{FF2B5EF4-FFF2-40B4-BE49-F238E27FC236}">
                <a16:creationId xmlns:a16="http://schemas.microsoft.com/office/drawing/2014/main" id="{96A8A76D-558C-466C-9906-DEF95C956E14}"/>
              </a:ext>
            </a:extLst>
          </p:cNvPr>
          <p:cNvSpPr>
            <a:spLocks noGrp="1" noChangeArrowheads="1"/>
          </p:cNvSpPr>
          <p:nvPr>
            <p:ph type="body" sz="half" idx="1"/>
          </p:nvPr>
        </p:nvSpPr>
        <p:spPr>
          <a:xfrm>
            <a:off x="1524000" y="1600200"/>
            <a:ext cx="4495800" cy="5257800"/>
          </a:xfrm>
        </p:spPr>
        <p:txBody>
          <a:bodyPr/>
          <a:lstStyle/>
          <a:p>
            <a:r>
              <a:rPr lang="cs-CZ" altLang="cs-CZ" b="1">
                <a:sym typeface="Symbol" panose="05050102010706020507" pitchFamily="18" charset="2"/>
              </a:rPr>
              <a:t> </a:t>
            </a:r>
            <a:r>
              <a:rPr lang="en-US" altLang="cs-CZ">
                <a:sym typeface="Symbol" panose="05050102010706020507" pitchFamily="18" charset="2"/>
              </a:rPr>
              <a:t>&lt;</a:t>
            </a:r>
            <a:r>
              <a:rPr lang="cs-CZ" altLang="cs-CZ">
                <a:sym typeface="Symbol" panose="05050102010706020507" pitchFamily="18" charset="2"/>
              </a:rPr>
              <a:t> 0.5</a:t>
            </a:r>
            <a:r>
              <a:rPr lang="cs-CZ" altLang="cs-CZ" b="1">
                <a:sym typeface="Symbol" panose="05050102010706020507" pitchFamily="18" charset="2"/>
              </a:rPr>
              <a:t> </a:t>
            </a:r>
            <a:r>
              <a:rPr lang="cs-CZ" altLang="cs-CZ">
                <a:sym typeface="Symbol" panose="05050102010706020507" pitchFamily="18" charset="2"/>
              </a:rPr>
              <a:t>mm</a:t>
            </a:r>
          </a:p>
          <a:p>
            <a:pPr>
              <a:buFont typeface="Wingdings" panose="05000000000000000000" pitchFamily="2" charset="2"/>
              <a:buNone/>
            </a:pPr>
            <a:r>
              <a:rPr lang="cs-CZ" altLang="cs-CZ" b="1" u="sng">
                <a:sym typeface="Symbol" panose="05050102010706020507" pitchFamily="18" charset="2"/>
              </a:rPr>
              <a:t>The wall</a:t>
            </a:r>
          </a:p>
          <a:p>
            <a:r>
              <a:rPr lang="cs-CZ" altLang="cs-CZ">
                <a:solidFill>
                  <a:schemeClr val="hlink"/>
                </a:solidFill>
                <a:effectLst>
                  <a:outerShdw blurRad="38100" dist="38100" dir="2700000" algn="tl">
                    <a:srgbClr val="000000"/>
                  </a:outerShdw>
                </a:effectLst>
                <a:sym typeface="Symbol" panose="05050102010706020507" pitchFamily="18" charset="2"/>
              </a:rPr>
              <a:t>TI</a:t>
            </a:r>
            <a:r>
              <a:rPr lang="cs-CZ" altLang="cs-CZ">
                <a:sym typeface="Symbol" panose="05050102010706020507" pitchFamily="18" charset="2"/>
              </a:rPr>
              <a:t>: endothelium + subendothelium</a:t>
            </a:r>
          </a:p>
          <a:p>
            <a:r>
              <a:rPr lang="cs-CZ" altLang="cs-CZ" i="1">
                <a:solidFill>
                  <a:srgbClr val="990099"/>
                </a:solidFill>
                <a:effectLst>
                  <a:outerShdw blurRad="38100" dist="38100" dir="2700000" algn="tl">
                    <a:srgbClr val="000000"/>
                  </a:outerShdw>
                </a:effectLst>
                <a:sym typeface="Symbol" panose="05050102010706020507" pitchFamily="18" charset="2"/>
              </a:rPr>
              <a:t>membrana elastica int.</a:t>
            </a:r>
          </a:p>
          <a:p>
            <a:r>
              <a:rPr lang="cs-CZ" altLang="cs-CZ">
                <a:solidFill>
                  <a:schemeClr val="hlink"/>
                </a:solidFill>
                <a:effectLst>
                  <a:outerShdw blurRad="38100" dist="38100" dir="2700000" algn="tl">
                    <a:srgbClr val="000000"/>
                  </a:outerShdw>
                </a:effectLst>
                <a:sym typeface="Symbol" panose="05050102010706020507" pitchFamily="18" charset="2"/>
              </a:rPr>
              <a:t>TM</a:t>
            </a:r>
            <a:r>
              <a:rPr lang="cs-CZ" altLang="cs-CZ">
                <a:sym typeface="Symbol" panose="05050102010706020507" pitchFamily="18" charset="2"/>
              </a:rPr>
              <a:t>: smooth muscle cells (cca circular 5 layers)</a:t>
            </a:r>
          </a:p>
          <a:p>
            <a:r>
              <a:rPr lang="cs-CZ" altLang="cs-CZ">
                <a:solidFill>
                  <a:schemeClr val="hlink"/>
                </a:solidFill>
                <a:effectLst>
                  <a:outerShdw blurRad="38100" dist="38100" dir="2700000" algn="tl">
                    <a:srgbClr val="000000"/>
                  </a:outerShdw>
                </a:effectLst>
                <a:sym typeface="Symbol" panose="05050102010706020507" pitchFamily="18" charset="2"/>
              </a:rPr>
              <a:t>TA</a:t>
            </a:r>
            <a:r>
              <a:rPr lang="cs-CZ" altLang="cs-CZ">
                <a:sym typeface="Symbol" panose="05050102010706020507" pitchFamily="18" charset="2"/>
              </a:rPr>
              <a:t>: fibrocytes, reticular (+collagen) fibers</a:t>
            </a:r>
          </a:p>
          <a:p>
            <a:endParaRPr lang="cs-CZ" altLang="cs-CZ">
              <a:sym typeface="Symbol" panose="05050102010706020507" pitchFamily="18" charset="2"/>
            </a:endParaRPr>
          </a:p>
        </p:txBody>
      </p:sp>
      <p:pic>
        <p:nvPicPr>
          <p:cNvPr id="154639" name="Picture 15">
            <a:extLst>
              <a:ext uri="{FF2B5EF4-FFF2-40B4-BE49-F238E27FC236}">
                <a16:creationId xmlns:a16="http://schemas.microsoft.com/office/drawing/2014/main" id="{AC0C09F7-C9EC-4C71-84BA-09A5B7C21C0C}"/>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096000" y="1412876"/>
            <a:ext cx="457200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651" name="Picture 27">
            <a:extLst>
              <a:ext uri="{FF2B5EF4-FFF2-40B4-BE49-F238E27FC236}">
                <a16:creationId xmlns:a16="http://schemas.microsoft.com/office/drawing/2014/main" id="{B536477D-8A78-41D4-AAA4-18E8EB4DE6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1" y="4724401"/>
            <a:ext cx="1871663" cy="100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24830"/>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4315</Words>
  <Application>Microsoft Office PowerPoint</Application>
  <PresentationFormat>Širokoúhlá obrazovka</PresentationFormat>
  <Paragraphs>761</Paragraphs>
  <Slides>124</Slides>
  <Notes>19</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124</vt:i4>
      </vt:variant>
    </vt:vector>
  </HeadingPairs>
  <TitlesOfParts>
    <vt:vector size="133" baseType="lpstr">
      <vt:lpstr>Arial</vt:lpstr>
      <vt:lpstr>Bradley Hand ITC</vt:lpstr>
      <vt:lpstr>Calibri</vt:lpstr>
      <vt:lpstr>Calibri Light</vt:lpstr>
      <vt:lpstr>Impact</vt:lpstr>
      <vt:lpstr>Tahoma</vt:lpstr>
      <vt:lpstr>Times New Roman</vt:lpstr>
      <vt:lpstr>Wingdings</vt:lpstr>
      <vt:lpstr>Motiv Office</vt:lpstr>
      <vt:lpstr>Blood</vt:lpstr>
      <vt:lpstr>Prezentace aplikace PowerPoint</vt:lpstr>
      <vt:lpstr>   Blood</vt:lpstr>
      <vt:lpstr>Composition of plasma</vt:lpstr>
      <vt:lpstr>Hematocrit:  the volume of blood cells per unit volume of blood </vt:lpstr>
      <vt:lpstr>   Blood                              Hematocrit</vt:lpstr>
      <vt:lpstr>Blood cells (formed elements)</vt:lpstr>
      <vt:lpstr>Prezentace aplikace PowerPoint</vt:lpstr>
      <vt:lpstr>REMEMBER forever!</vt:lpstr>
      <vt:lpstr>ERYTHROCYTES</vt:lpstr>
      <vt:lpstr>Prezentace aplikace PowerPoint</vt:lpstr>
      <vt:lpstr>Hemoglobin</vt:lpstr>
      <vt:lpstr>&lt;Important terms&gt;</vt:lpstr>
      <vt:lpstr>Anisocytosis</vt:lpstr>
      <vt:lpstr>Reticulocytes </vt:lpstr>
      <vt:lpstr>Functions of ery</vt:lpstr>
      <vt:lpstr>Prezentace aplikace PowerPoint</vt:lpstr>
      <vt:lpstr>Prezentace aplikace PowerPoint</vt:lpstr>
      <vt:lpstr>Prezentace aplikace PowerPoint</vt:lpstr>
      <vt:lpstr>Prezentace aplikace PowerPoint</vt:lpstr>
      <vt:lpstr>LEUKOCYTES </vt:lpstr>
      <vt:lpstr>Granulocytes</vt:lpstr>
      <vt:lpstr>Granulocytes neutrophils – eosinophils - basophils</vt:lpstr>
      <vt:lpstr>Neutrophil granulocytes (neutrophils)</vt:lpstr>
      <vt:lpstr>Prezentace aplikace PowerPoint</vt:lpstr>
      <vt:lpstr>Prezentace aplikace PowerPoint</vt:lpstr>
      <vt:lpstr>Functions of Neutrophils</vt:lpstr>
      <vt:lpstr>Eosinophil granulocytes (eosinophils)</vt:lpstr>
      <vt:lpstr>Prezentace aplikace PowerPoint</vt:lpstr>
      <vt:lpstr>Functions of Eosinophils</vt:lpstr>
      <vt:lpstr>Basophil granulocytes  (basophils)</vt:lpstr>
      <vt:lpstr>Prezentace aplikace PowerPoint</vt:lpstr>
      <vt:lpstr>Functions of Basophils</vt:lpstr>
      <vt:lpstr>Agranulocytes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LYMPHOCYTES </vt:lpstr>
      <vt:lpstr>Lymphocytes - structure</vt:lpstr>
      <vt:lpstr>Prezentace aplikace PowerPoint</vt:lpstr>
      <vt:lpstr>Functions of Lymphocytes</vt:lpstr>
      <vt:lpstr>Prezentace aplikace PowerPoint</vt:lpstr>
      <vt:lpstr>Prezentace aplikace PowerPoint</vt:lpstr>
      <vt:lpstr>MONOCYTES</vt:lpstr>
      <vt:lpstr>Prezentace aplikace PowerPoint</vt:lpstr>
      <vt:lpstr>Functions of Monocytes</vt:lpstr>
      <vt:lpstr>Prezentace aplikace PowerPoint</vt:lpstr>
      <vt:lpstr>Prezentace aplikace PowerPoint</vt:lpstr>
      <vt:lpstr>Prezentace aplikace PowerPoint</vt:lpstr>
      <vt:lpstr>THROMBOCYTES  (blood platelets)</vt:lpstr>
      <vt:lpstr>Platelet structure</vt:lpstr>
      <vt:lpstr>Functions of thrombocytes</vt:lpstr>
      <vt:lpstr>Prezentace aplikace PowerPoint</vt:lpstr>
      <vt:lpstr>Prezentace aplikace PowerPoint</vt:lpstr>
      <vt:lpstr>How to prepare blood smear?</vt:lpstr>
      <vt:lpstr>How to prepare blood smear - I</vt:lpstr>
      <vt:lpstr>How to prepare blood smear - II</vt:lpstr>
      <vt:lpstr>How to prepare blood smear - III</vt:lpstr>
      <vt:lpstr>How to prepare blood smear - IV</vt:lpstr>
      <vt:lpstr>How to prepare blood smear - V</vt:lpstr>
      <vt:lpstr>Light microscope manipulation</vt:lpstr>
      <vt:lpstr>Light microscope manipulation </vt:lpstr>
      <vt:lpstr>Light microscope manipulation</vt:lpstr>
      <vt:lpstr>Prezentace aplikace PowerPoint</vt:lpstr>
      <vt:lpstr>How to study blood smear in LM?</vt:lpstr>
      <vt:lpstr>How to count leukocytes in blood smear?</vt:lpstr>
      <vt:lpstr>How to count leukocytes in blood smear?  </vt:lpstr>
      <vt:lpstr>Table </vt:lpstr>
      <vt:lpstr>Differential white cell count (DWCC)</vt:lpstr>
      <vt:lpstr>Anomalies of DWCC</vt:lpstr>
      <vt:lpstr>Normal ratio                                                          of neutrophil bands and segments </vt:lpstr>
      <vt:lpstr>Prezentace aplikace PowerPoint</vt:lpstr>
      <vt:lpstr>Blood vessels  are categorized by function :</vt:lpstr>
      <vt:lpstr>Bloodstream organization</vt:lpstr>
      <vt:lpstr>Structure of blood vessel wall</vt:lpstr>
      <vt:lpstr> </vt:lpstr>
      <vt:lpstr>Function of endothelium</vt:lpstr>
      <vt:lpstr>Prezentace aplikace PowerPoint</vt:lpstr>
      <vt:lpstr>Blood  capillaries</vt:lpstr>
      <vt:lpstr>Blood capillaries</vt:lpstr>
      <vt:lpstr>Prezentace aplikace PowerPoint</vt:lpstr>
      <vt:lpstr>Function of capillaries (1)</vt:lpstr>
      <vt:lpstr>Function of capillaries (2)</vt:lpstr>
      <vt:lpstr>Continuous capillaries</vt:lpstr>
      <vt:lpstr>Fenestrated capillaries</vt:lpstr>
      <vt:lpstr>Capillaries with pores</vt:lpstr>
      <vt:lpstr>Sinusoidal capillaries (sinusoids)</vt:lpstr>
      <vt:lpstr>Prezentace aplikace PowerPoint</vt:lpstr>
      <vt:lpstr>Tunica interna (intima) TI </vt:lpstr>
      <vt:lpstr>Tunica media   TM </vt:lpstr>
      <vt:lpstr>Tunica externa (adventitia)  TA </vt:lpstr>
      <vt:lpstr>Prezentace aplikace PowerPoint</vt:lpstr>
      <vt:lpstr>Prezentace aplikace PowerPoint</vt:lpstr>
      <vt:lpstr>Arterial part of bloodstream</vt:lpstr>
      <vt:lpstr>Arteriole     </vt:lpstr>
      <vt:lpstr>Muscular artery</vt:lpstr>
      <vt:lpstr>Elastic artery</vt:lpstr>
      <vt:lpstr> Portal circulation: arterial or venous</vt:lpstr>
      <vt:lpstr>Venous part of bloodstream</vt:lpstr>
      <vt:lpstr>Venule </vt:lpstr>
      <vt:lpstr>Small and medium-sized venules</vt:lpstr>
      <vt:lpstr>Large veins</vt:lpstr>
      <vt:lpstr>The heart is the hardest working muscle in the human body. </vt:lpstr>
      <vt:lpstr>Pericardial sac: pericardium + epicardium  </vt:lpstr>
      <vt:lpstr>Prezentace aplikace PowerPoint</vt:lpstr>
      <vt:lpstr>Prezentace aplikace PowerPoint</vt:lpstr>
      <vt:lpstr>Endocardium  (homologous to intima of blood vessels)</vt:lpstr>
      <vt:lpstr>Prezentace aplikace PowerPoint</vt:lpstr>
      <vt:lpstr>Prezentace aplikace PowerPoint</vt:lpstr>
      <vt:lpstr>Myocardium</vt:lpstr>
      <vt:lpstr>Heart skeleton</vt:lpstr>
      <vt:lpstr>Endocardial valves</vt:lpstr>
      <vt:lpstr>Epicardium</vt:lpstr>
      <vt:lpstr>Prezentace aplikace PowerPoint</vt:lpstr>
      <vt:lpstr>Muscular artery</vt:lpstr>
      <vt:lpstr>Prezentace aplikace PowerPoint</vt:lpstr>
      <vt:lpstr>Prezentace aplikace PowerPoint</vt:lpstr>
      <vt:lpstr>Prezentace aplikace PowerPoint</vt:lpstr>
      <vt:lpstr>Prezentace aplikace PowerPoint</vt:lpstr>
      <vt:lpstr>Lymphatic vessells</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dc:title>
  <dc:creator>Ivana Baltasová</dc:creator>
  <cp:lastModifiedBy>M B</cp:lastModifiedBy>
  <cp:revision>8</cp:revision>
  <dcterms:created xsi:type="dcterms:W3CDTF">2018-04-30T13:20:38Z</dcterms:created>
  <dcterms:modified xsi:type="dcterms:W3CDTF">2020-05-11T04:35:05Z</dcterms:modified>
</cp:coreProperties>
</file>