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64" r:id="rId3"/>
    <p:sldId id="258" r:id="rId4"/>
    <p:sldId id="291" r:id="rId5"/>
    <p:sldId id="293" r:id="rId6"/>
    <p:sldId id="278" r:id="rId7"/>
    <p:sldId id="280" r:id="rId8"/>
    <p:sldId id="279" r:id="rId9"/>
    <p:sldId id="292" r:id="rId10"/>
    <p:sldId id="259" r:id="rId11"/>
    <p:sldId id="337" r:id="rId12"/>
    <p:sldId id="339" r:id="rId13"/>
    <p:sldId id="340" r:id="rId14"/>
    <p:sldId id="281" r:id="rId15"/>
    <p:sldId id="282" r:id="rId16"/>
    <p:sldId id="338" r:id="rId17"/>
    <p:sldId id="260" r:id="rId18"/>
    <p:sldId id="298" r:id="rId19"/>
    <p:sldId id="299" r:id="rId20"/>
    <p:sldId id="341" r:id="rId21"/>
    <p:sldId id="300" r:id="rId22"/>
    <p:sldId id="261" r:id="rId23"/>
    <p:sldId id="294" r:id="rId24"/>
    <p:sldId id="297" r:id="rId25"/>
    <p:sldId id="365" r:id="rId26"/>
    <p:sldId id="346" r:id="rId27"/>
    <p:sldId id="262" r:id="rId28"/>
    <p:sldId id="342" r:id="rId29"/>
    <p:sldId id="343" r:id="rId30"/>
    <p:sldId id="344" r:id="rId31"/>
    <p:sldId id="319" r:id="rId32"/>
    <p:sldId id="320" r:id="rId33"/>
    <p:sldId id="321" r:id="rId34"/>
    <p:sldId id="323" r:id="rId35"/>
    <p:sldId id="363" r:id="rId36"/>
    <p:sldId id="263" r:id="rId37"/>
    <p:sldId id="324" r:id="rId38"/>
    <p:sldId id="264" r:id="rId39"/>
    <p:sldId id="290" r:id="rId40"/>
    <p:sldId id="265" r:id="rId41"/>
    <p:sldId id="347" r:id="rId42"/>
    <p:sldId id="318" r:id="rId43"/>
    <p:sldId id="266" r:id="rId44"/>
    <p:sldId id="309" r:id="rId45"/>
    <p:sldId id="348" r:id="rId46"/>
    <p:sldId id="310" r:id="rId47"/>
    <p:sldId id="326" r:id="rId48"/>
    <p:sldId id="349" r:id="rId49"/>
    <p:sldId id="328" r:id="rId50"/>
    <p:sldId id="267" r:id="rId51"/>
    <p:sldId id="330" r:id="rId52"/>
    <p:sldId id="268" r:id="rId53"/>
    <p:sldId id="306" r:id="rId54"/>
    <p:sldId id="332" r:id="rId55"/>
    <p:sldId id="333" r:id="rId56"/>
    <p:sldId id="350" r:id="rId57"/>
    <p:sldId id="307" r:id="rId58"/>
    <p:sldId id="352" r:id="rId59"/>
    <p:sldId id="353" r:id="rId60"/>
    <p:sldId id="269" r:id="rId61"/>
    <p:sldId id="354" r:id="rId62"/>
    <p:sldId id="304" r:id="rId63"/>
    <p:sldId id="270" r:id="rId64"/>
    <p:sldId id="355" r:id="rId65"/>
    <p:sldId id="271" r:id="rId66"/>
    <p:sldId id="356" r:id="rId67"/>
    <p:sldId id="357" r:id="rId68"/>
    <p:sldId id="358" r:id="rId69"/>
    <p:sldId id="366" r:id="rId70"/>
    <p:sldId id="272" r:id="rId71"/>
    <p:sldId id="360" r:id="rId72"/>
    <p:sldId id="359" r:id="rId73"/>
    <p:sldId id="273" r:id="rId74"/>
    <p:sldId id="313" r:id="rId75"/>
    <p:sldId id="314" r:id="rId76"/>
    <p:sldId id="315" r:id="rId77"/>
    <p:sldId id="361" r:id="rId78"/>
    <p:sldId id="362" r:id="rId79"/>
    <p:sldId id="274" r:id="rId8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120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27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69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78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78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306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060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82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447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815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0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A107-AD6E-4FC9-A093-F13E50796DF3}" type="datetimeFigureOut">
              <a:rPr lang="cs-CZ" smtClean="0"/>
              <a:pPr/>
              <a:t>10.5.2019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49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Pathology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reproductive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systems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err="1">
                <a:solidFill>
                  <a:srgbClr val="FF0000"/>
                </a:solidFill>
              </a:rPr>
              <a:t>Pathology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808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V. Žampachová</a:t>
            </a:r>
          </a:p>
          <a:p>
            <a:r>
              <a:rPr lang="cs-CZ" dirty="0" smtClean="0"/>
              <a:t>I. PAÚ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4913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Prostatic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/>
            <a:r>
              <a:rPr lang="cs-CZ" altLang="cs-CZ" dirty="0">
                <a:latin typeface="Garamond" panose="02020404030301010803" pitchFamily="18" charset="0"/>
              </a:rPr>
              <a:t>↑ </a:t>
            </a:r>
            <a:r>
              <a:rPr lang="cs-CZ" altLang="cs-CZ" dirty="0"/>
              <a:t>incidence</a:t>
            </a:r>
          </a:p>
          <a:p>
            <a:pPr marL="895350" lvl="1" indent="-355600"/>
            <a:r>
              <a:rPr lang="cs-CZ" altLang="cs-CZ" dirty="0"/>
              <a:t>1st – 3rd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most </a:t>
            </a:r>
            <a:r>
              <a:rPr lang="cs-CZ" altLang="cs-CZ" dirty="0" err="1"/>
              <a:t>common</a:t>
            </a:r>
            <a:r>
              <a:rPr lang="cs-CZ" altLang="cs-CZ" dirty="0"/>
              <a:t> male </a:t>
            </a:r>
            <a:r>
              <a:rPr lang="cs-CZ" altLang="cs-CZ" dirty="0" err="1"/>
              <a:t>malignancies</a:t>
            </a:r>
            <a:r>
              <a:rPr lang="cs-CZ" altLang="cs-CZ" dirty="0"/>
              <a:t> (</a:t>
            </a:r>
            <a:r>
              <a:rPr lang="cs-CZ" altLang="cs-CZ" dirty="0" err="1"/>
              <a:t>prostate</a:t>
            </a:r>
            <a:r>
              <a:rPr lang="cs-CZ" altLang="cs-CZ" dirty="0"/>
              <a:t> – </a:t>
            </a:r>
            <a:r>
              <a:rPr lang="cs-CZ" altLang="cs-CZ" dirty="0" err="1"/>
              <a:t>lungs</a:t>
            </a:r>
            <a:r>
              <a:rPr lang="cs-CZ" altLang="cs-CZ" dirty="0"/>
              <a:t> – </a:t>
            </a:r>
            <a:r>
              <a:rPr lang="cs-CZ" altLang="cs-CZ" dirty="0" err="1"/>
              <a:t>colorectal</a:t>
            </a:r>
            <a:r>
              <a:rPr lang="cs-CZ" altLang="cs-CZ" dirty="0"/>
              <a:t>)</a:t>
            </a:r>
          </a:p>
          <a:p>
            <a:pPr marL="895350" lvl="1" indent="-355600">
              <a:buNone/>
            </a:pPr>
            <a:endParaRPr lang="cs-CZ" altLang="cs-CZ" sz="1000" dirty="0"/>
          </a:p>
          <a:p>
            <a:pPr marL="360363" indent="-360363"/>
            <a:r>
              <a:rPr lang="cs-CZ" altLang="cs-CZ" b="1" dirty="0" err="1"/>
              <a:t>peripheral</a:t>
            </a:r>
            <a:r>
              <a:rPr lang="cs-CZ" altLang="cs-CZ" b="1" dirty="0"/>
              <a:t> </a:t>
            </a:r>
            <a:r>
              <a:rPr lang="cs-CZ" altLang="cs-CZ" b="1" dirty="0" err="1"/>
              <a:t>zone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prostate</a:t>
            </a:r>
            <a:r>
              <a:rPr lang="cs-CZ" altLang="cs-CZ" dirty="0"/>
              <a:t>, </a:t>
            </a:r>
            <a:r>
              <a:rPr lang="cs-CZ" altLang="cs-CZ" dirty="0" err="1"/>
              <a:t>dorsal</a:t>
            </a:r>
            <a:r>
              <a:rPr lang="cs-CZ" altLang="cs-CZ" dirty="0"/>
              <a:t> part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palpation</a:t>
            </a:r>
            <a:r>
              <a:rPr lang="cs-CZ" altLang="cs-CZ" dirty="0" smtClean="0"/>
              <a:t> per </a:t>
            </a:r>
            <a:r>
              <a:rPr lang="cs-CZ" altLang="cs-CZ" dirty="0" err="1" smtClean="0"/>
              <a:t>rectum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digital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rectal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examination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360363" indent="-360363">
              <a:buNone/>
            </a:pPr>
            <a:endParaRPr lang="cs-CZ" altLang="cs-CZ" sz="1200" dirty="0"/>
          </a:p>
          <a:p>
            <a:pPr marL="360363" indent="-360363"/>
            <a:r>
              <a:rPr lang="cs-CZ" altLang="cs-CZ" dirty="0"/>
              <a:t>dg.:</a:t>
            </a:r>
          </a:p>
          <a:p>
            <a:pPr marL="895350" lvl="1" indent="-355600"/>
            <a:r>
              <a:rPr lang="cs-CZ" altLang="cs-CZ" dirty="0" err="1"/>
              <a:t>needle</a:t>
            </a:r>
            <a:r>
              <a:rPr lang="cs-CZ" altLang="cs-CZ" dirty="0"/>
              <a:t> </a:t>
            </a:r>
            <a:r>
              <a:rPr lang="cs-CZ" altLang="cs-CZ" dirty="0" err="1"/>
              <a:t>biopsy</a:t>
            </a:r>
            <a:r>
              <a:rPr lang="cs-CZ" altLang="cs-CZ" dirty="0"/>
              <a:t> </a:t>
            </a:r>
            <a:r>
              <a:rPr lang="cs-CZ" altLang="cs-CZ" sz="2000" dirty="0" smtClean="0"/>
              <a:t>(by </a:t>
            </a:r>
            <a:r>
              <a:rPr lang="cs-CZ" altLang="cs-CZ" sz="2000" dirty="0" err="1" smtClean="0"/>
              <a:t>suspicion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nonspecific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signs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general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questioned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marL="895350" lvl="1" indent="-355600"/>
            <a:r>
              <a:rPr lang="cs-CZ" altLang="cs-CZ" dirty="0" err="1"/>
              <a:t>transurethral</a:t>
            </a:r>
            <a:r>
              <a:rPr lang="cs-CZ" altLang="cs-CZ" dirty="0"/>
              <a:t> </a:t>
            </a:r>
            <a:r>
              <a:rPr lang="cs-CZ" altLang="cs-CZ" dirty="0" err="1"/>
              <a:t>resection</a:t>
            </a:r>
            <a:r>
              <a:rPr lang="cs-CZ" altLang="cs-CZ" dirty="0"/>
              <a:t> </a:t>
            </a:r>
            <a:r>
              <a:rPr lang="cs-CZ" altLang="cs-CZ" sz="2000" dirty="0"/>
              <a:t>( BHP </a:t>
            </a:r>
            <a:r>
              <a:rPr lang="cs-CZ" altLang="cs-CZ" sz="2000" dirty="0" err="1"/>
              <a:t>treatment</a:t>
            </a:r>
            <a:r>
              <a:rPr lang="cs-CZ" altLang="cs-CZ" sz="2000" dirty="0"/>
              <a:t> – </a:t>
            </a:r>
            <a:r>
              <a:rPr lang="cs-CZ" altLang="cs-CZ" sz="2000" dirty="0" err="1" smtClean="0"/>
              <a:t>incidental</a:t>
            </a:r>
            <a:r>
              <a:rPr lang="cs-CZ" altLang="cs-CZ" sz="2000" dirty="0"/>
              <a:t>)</a:t>
            </a:r>
          </a:p>
          <a:p>
            <a:r>
              <a:rPr lang="cs-CZ" dirty="0" err="1" smtClean="0"/>
              <a:t>Spread</a:t>
            </a:r>
            <a:r>
              <a:rPr lang="cs-CZ" dirty="0" smtClean="0"/>
              <a:t>: </a:t>
            </a:r>
            <a:r>
              <a:rPr lang="cs-CZ" dirty="0" err="1" smtClean="0"/>
              <a:t>regional</a:t>
            </a:r>
            <a:r>
              <a:rPr lang="cs-CZ" dirty="0" smtClean="0"/>
              <a:t> LN, </a:t>
            </a:r>
            <a:r>
              <a:rPr lang="cs-CZ" dirty="0" err="1" smtClean="0"/>
              <a:t>bones</a:t>
            </a:r>
            <a:r>
              <a:rPr lang="cs-CZ" dirty="0" smtClean="0"/>
              <a:t> (!</a:t>
            </a:r>
            <a:r>
              <a:rPr lang="cs-CZ" dirty="0" err="1" smtClean="0"/>
              <a:t>diff</a:t>
            </a:r>
            <a:r>
              <a:rPr lang="cs-CZ" dirty="0" smtClean="0"/>
              <a:t>. dg.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x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mechanic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5036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Age</a:t>
            </a:r>
          </a:p>
          <a:p>
            <a:pPr lvl="1"/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endParaRPr lang="cs-CZ" dirty="0" smtClean="0"/>
          </a:p>
          <a:p>
            <a:pPr lvl="1"/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endParaRPr lang="cs-CZ" dirty="0" smtClean="0"/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-fat diet</a:t>
            </a:r>
          </a:p>
          <a:p>
            <a:pPr lvl="1"/>
            <a:r>
              <a:rPr lang="cs-CZ" dirty="0" err="1" smtClean="0"/>
              <a:t>Alcohol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r>
              <a:rPr lang="cs-CZ" dirty="0" err="1" smtClean="0"/>
              <a:t>Protective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endParaRPr lang="cs-CZ" dirty="0" smtClean="0"/>
          </a:p>
          <a:p>
            <a:pPr lvl="1"/>
            <a:r>
              <a:rPr lang="cs-CZ" dirty="0" err="1" smtClean="0"/>
              <a:t>Tomato</a:t>
            </a:r>
            <a:r>
              <a:rPr lang="cs-CZ" dirty="0" smtClean="0"/>
              <a:t> (</a:t>
            </a:r>
            <a:r>
              <a:rPr lang="cs-CZ" dirty="0" err="1" smtClean="0"/>
              <a:t>lycopene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10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Staging</a:t>
            </a:r>
            <a:r>
              <a:rPr lang="cs-CZ" dirty="0" smtClean="0"/>
              <a:t>/</a:t>
            </a:r>
            <a:r>
              <a:rPr lang="cs-CZ" dirty="0" err="1" smtClean="0"/>
              <a:t>grading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grade </a:t>
            </a:r>
            <a:r>
              <a:rPr lang="cs-CZ" dirty="0" err="1" smtClean="0"/>
              <a:t>tumors</a:t>
            </a:r>
            <a:r>
              <a:rPr lang="cs-CZ" dirty="0" smtClean="0"/>
              <a:t> in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males</a:t>
            </a:r>
            <a:r>
              <a:rPr lang="cs-CZ" dirty="0" smtClean="0"/>
              <a:t>/limited </a:t>
            </a:r>
            <a:r>
              <a:rPr lang="cs-CZ" dirty="0" err="1" smtClean="0"/>
              <a:t>survival</a:t>
            </a:r>
            <a:r>
              <a:rPr lang="cs-CZ" dirty="0" smtClean="0"/>
              <a:t> </a:t>
            </a:r>
            <a:r>
              <a:rPr lang="cs-CZ" dirty="0" err="1" smtClean="0"/>
              <a:t>expectations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observation</a:t>
            </a:r>
            <a:r>
              <a:rPr lang="cs-CZ" dirty="0" smtClean="0"/>
              <a:t> – </a:t>
            </a:r>
            <a:r>
              <a:rPr lang="cs-CZ" dirty="0" err="1" smtClean="0"/>
              <a:t>watchful</a:t>
            </a:r>
            <a:r>
              <a:rPr lang="cs-CZ" dirty="0" smtClean="0"/>
              <a:t> </a:t>
            </a:r>
            <a:r>
              <a:rPr lang="cs-CZ" dirty="0" err="1" smtClean="0"/>
              <a:t>waiting</a:t>
            </a:r>
            <a:endParaRPr lang="cs-CZ" dirty="0" smtClean="0"/>
          </a:p>
          <a:p>
            <a:r>
              <a:rPr lang="cs-CZ" dirty="0" err="1" smtClean="0"/>
              <a:t>Any</a:t>
            </a:r>
            <a:r>
              <a:rPr lang="cs-CZ" dirty="0" smtClean="0"/>
              <a:t> tumor in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males</a:t>
            </a:r>
            <a:r>
              <a:rPr lang="cs-CZ" dirty="0" smtClean="0"/>
              <a:t> –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Surgery</a:t>
            </a:r>
            <a:endParaRPr lang="cs-CZ" dirty="0" smtClean="0"/>
          </a:p>
          <a:p>
            <a:pPr lvl="1"/>
            <a:r>
              <a:rPr lang="cs-CZ" dirty="0" err="1" smtClean="0"/>
              <a:t>Radiation</a:t>
            </a:r>
            <a:endParaRPr lang="cs-CZ" dirty="0" smtClean="0"/>
          </a:p>
          <a:p>
            <a:pPr lvl="1"/>
            <a:r>
              <a:rPr lang="cs-CZ" dirty="0" smtClean="0"/>
              <a:t>Hormone </a:t>
            </a:r>
            <a:r>
              <a:rPr lang="cs-CZ" dirty="0" err="1" smtClean="0"/>
              <a:t>therapy</a:t>
            </a:r>
            <a:r>
              <a:rPr lang="cs-CZ" dirty="0" smtClean="0"/>
              <a:t> (androgen </a:t>
            </a:r>
            <a:r>
              <a:rPr lang="cs-CZ" dirty="0" err="1" smtClean="0"/>
              <a:t>deprivation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Chemotherapy</a:t>
            </a:r>
            <a:endParaRPr lang="cs-CZ" dirty="0" smtClean="0"/>
          </a:p>
          <a:p>
            <a:r>
              <a:rPr lang="cs-CZ" dirty="0" smtClean="0"/>
              <a:t>Age </a:t>
            </a:r>
            <a:r>
              <a:rPr lang="cs-CZ" dirty="0" smtClean="0">
                <a:cs typeface="Arial" panose="020B0604020202020204" pitchFamily="34" charset="0"/>
              </a:rPr>
              <a:t>˃ 50 </a:t>
            </a:r>
            <a:r>
              <a:rPr lang="cs-CZ" dirty="0" err="1" smtClean="0">
                <a:cs typeface="Arial" panose="020B0604020202020204" pitchFamily="34" charset="0"/>
              </a:rPr>
              <a:t>years</a:t>
            </a:r>
            <a:r>
              <a:rPr lang="cs-CZ" dirty="0" smtClean="0">
                <a:cs typeface="Arial" panose="020B0604020202020204" pitchFamily="34" charset="0"/>
              </a:rPr>
              <a:t> + </a:t>
            </a:r>
            <a:r>
              <a:rPr lang="cs-CZ" dirty="0" err="1" smtClean="0">
                <a:cs typeface="Arial" panose="020B0604020202020204" pitchFamily="34" charset="0"/>
              </a:rPr>
              <a:t>unknown</a:t>
            </a:r>
            <a:r>
              <a:rPr lang="cs-CZ" dirty="0" smtClean="0">
                <a:cs typeface="Arial" panose="020B0604020202020204" pitchFamily="34" charset="0"/>
              </a:rPr>
              <a:t> cause </a:t>
            </a:r>
            <a:r>
              <a:rPr lang="cs-CZ" dirty="0" err="1" smtClean="0">
                <a:cs typeface="Arial" panose="020B0604020202020204" pitchFamily="34" charset="0"/>
              </a:rPr>
              <a:t>of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musculoskeletal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pain</a:t>
            </a:r>
            <a:r>
              <a:rPr lang="cs-CZ" dirty="0" smtClean="0">
                <a:cs typeface="Arial" panose="020B0604020202020204" pitchFamily="34" charset="0"/>
              </a:rPr>
              <a:t> + past </a:t>
            </a:r>
            <a:r>
              <a:rPr lang="cs-CZ" dirty="0" err="1" smtClean="0">
                <a:cs typeface="Arial" panose="020B0604020202020204" pitchFamily="34" charset="0"/>
              </a:rPr>
              <a:t>history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of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prostatic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cancer</a:t>
            </a:r>
            <a:r>
              <a:rPr lang="cs-CZ" dirty="0" smtClean="0">
                <a:cs typeface="Arial" panose="020B0604020202020204" pitchFamily="34" charset="0"/>
              </a:rPr>
              <a:t>: </a:t>
            </a:r>
            <a:r>
              <a:rPr lang="cs-CZ" dirty="0" err="1" smtClean="0">
                <a:cs typeface="Arial" panose="020B0604020202020204" pitchFamily="34" charset="0"/>
              </a:rPr>
              <a:t>suspicion</a:t>
            </a:r>
            <a:r>
              <a:rPr lang="cs-CZ" dirty="0" smtClean="0">
                <a:cs typeface="Arial" panose="020B0604020202020204" pitchFamily="34" charset="0"/>
              </a:rPr>
              <a:t>!!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726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therapy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incontinence</a:t>
            </a:r>
            <a:r>
              <a:rPr lang="cs-CZ" dirty="0" smtClean="0"/>
              <a:t> (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temporal</a:t>
            </a:r>
            <a:r>
              <a:rPr lang="cs-CZ" dirty="0" smtClean="0"/>
              <a:t>)</a:t>
            </a:r>
          </a:p>
          <a:p>
            <a:r>
              <a:rPr lang="cs-CZ" dirty="0" smtClean="0"/>
              <a:t>Impotence/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endParaRPr lang="cs-CZ" dirty="0" smtClean="0"/>
          </a:p>
          <a:p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fecal</a:t>
            </a:r>
            <a:r>
              <a:rPr lang="cs-CZ" dirty="0" smtClean="0"/>
              <a:t> </a:t>
            </a:r>
            <a:r>
              <a:rPr lang="cs-CZ" dirty="0" err="1" smtClean="0"/>
              <a:t>incontinence</a:t>
            </a:r>
            <a:r>
              <a:rPr lang="cs-CZ" dirty="0" smtClean="0"/>
              <a:t>, </a:t>
            </a:r>
            <a:r>
              <a:rPr lang="cs-CZ" dirty="0" err="1" smtClean="0"/>
              <a:t>diarrhea</a:t>
            </a:r>
            <a:endParaRPr lang="cs-CZ" dirty="0" smtClean="0"/>
          </a:p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atrophy</a:t>
            </a:r>
            <a:r>
              <a:rPr lang="cs-CZ" dirty="0" smtClean="0"/>
              <a:t>, </a:t>
            </a:r>
            <a:r>
              <a:rPr lang="cs-CZ" smtClean="0"/>
              <a:t>osteoporosis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– </a:t>
            </a:r>
            <a:r>
              <a:rPr lang="cs-CZ" dirty="0" err="1" smtClean="0"/>
              <a:t>pre</a:t>
            </a:r>
            <a:r>
              <a:rPr lang="cs-CZ" dirty="0" smtClean="0"/>
              <a:t>- + </a:t>
            </a:r>
            <a:r>
              <a:rPr lang="cs-CZ" dirty="0" err="1" smtClean="0"/>
              <a:t>postoperative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151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1" y="703263"/>
            <a:ext cx="7129463" cy="50927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155012" y="6206934"/>
            <a:ext cx="8179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 dirty="0" err="1">
                <a:solidFill>
                  <a:srgbClr val="FF0000"/>
                </a:solidFill>
              </a:rPr>
              <a:t>Prostatic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arcinoma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dorsal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blue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)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+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benign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hyperplasia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central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)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6639697" y="4127157"/>
            <a:ext cx="444844" cy="23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5000368" y="1606378"/>
            <a:ext cx="304800" cy="502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840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056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7" t="7858" r="5463" b="20695"/>
          <a:stretch>
            <a:fillRect/>
          </a:stretch>
        </p:blipFill>
        <p:spPr bwMode="auto">
          <a:xfrm>
            <a:off x="2488762" y="1430873"/>
            <a:ext cx="7132637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038601" y="152400"/>
            <a:ext cx="28318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dirty="0" err="1" smtClean="0">
                <a:solidFill>
                  <a:srgbClr val="FF0000"/>
                </a:solidFill>
              </a:rPr>
              <a:t>Prostatic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cancer</a:t>
            </a:r>
            <a:endParaRPr lang="cs-CZ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59908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– spine </a:t>
            </a:r>
            <a:r>
              <a:rPr lang="cs-CZ" dirty="0" err="1" smtClean="0">
                <a:solidFill>
                  <a:srgbClr val="FF0000"/>
                </a:solidFill>
              </a:rPr>
              <a:t>metastases</a:t>
            </a:r>
            <a:endParaRPr lang="cs-CZ" alt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896" y="2335208"/>
            <a:ext cx="5883007" cy="42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4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testes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dirty="0" err="1" smtClean="0">
                <a:solidFill>
                  <a:srgbClr val="FF0000"/>
                </a:solidFill>
              </a:rPr>
              <a:t>Congenital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defects</a:t>
            </a:r>
            <a:endParaRPr lang="cs-CZ" altLang="cs-CZ" dirty="0">
              <a:solidFill>
                <a:srgbClr val="FF0000"/>
              </a:solidFill>
            </a:endParaRPr>
          </a:p>
          <a:p>
            <a:pPr marL="895350" lvl="1" indent="-355600"/>
            <a:r>
              <a:rPr lang="cs-CZ" altLang="cs-CZ" dirty="0" err="1"/>
              <a:t>cryptorchidism</a:t>
            </a:r>
            <a:r>
              <a:rPr lang="cs-CZ" altLang="cs-CZ" dirty="0"/>
              <a:t> (</a:t>
            </a:r>
            <a:r>
              <a:rPr lang="cs-CZ" altLang="cs-CZ" dirty="0" err="1"/>
              <a:t>undescended</a:t>
            </a:r>
            <a:r>
              <a:rPr lang="cs-CZ" altLang="cs-CZ" dirty="0"/>
              <a:t> </a:t>
            </a:r>
            <a:r>
              <a:rPr lang="cs-CZ" altLang="cs-CZ" dirty="0" err="1"/>
              <a:t>testis</a:t>
            </a:r>
            <a:r>
              <a:rPr lang="cs-CZ" altLang="cs-CZ" dirty="0" smtClean="0"/>
              <a:t>) – infertility, ↑ risk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endParaRPr lang="cs-CZ" altLang="cs-CZ" dirty="0"/>
          </a:p>
          <a:p>
            <a:r>
              <a:rPr lang="cs-CZ" sz="2400" dirty="0" err="1" smtClean="0">
                <a:solidFill>
                  <a:srgbClr val="FF0000"/>
                </a:solidFill>
              </a:rPr>
              <a:t>Inflammation</a:t>
            </a:r>
            <a:r>
              <a:rPr lang="cs-CZ" sz="2400" dirty="0" smtClean="0"/>
              <a:t>: orchitis/</a:t>
            </a:r>
            <a:r>
              <a:rPr lang="cs-CZ" sz="2400" dirty="0" err="1" smtClean="0"/>
              <a:t>epididymitis</a:t>
            </a:r>
            <a:r>
              <a:rPr lang="cs-CZ" sz="2400" dirty="0" smtClean="0"/>
              <a:t>, </a:t>
            </a:r>
            <a:r>
              <a:rPr lang="cs-CZ" sz="2400" dirty="0" err="1" smtClean="0"/>
              <a:t>mostly</a:t>
            </a:r>
            <a:r>
              <a:rPr lang="cs-CZ" sz="2400" dirty="0" smtClean="0"/>
              <a:t> </a:t>
            </a:r>
            <a:r>
              <a:rPr lang="cs-CZ" sz="2400" dirty="0" err="1" smtClean="0"/>
              <a:t>bacterial</a:t>
            </a:r>
            <a:r>
              <a:rPr lang="cs-CZ" sz="2400" dirty="0" smtClean="0"/>
              <a:t> (in UTI, </a:t>
            </a:r>
            <a:r>
              <a:rPr lang="cs-CZ" sz="2400" dirty="0" err="1" smtClean="0"/>
              <a:t>sepsis</a:t>
            </a:r>
            <a:r>
              <a:rPr lang="cs-CZ" sz="2400" dirty="0" smtClean="0"/>
              <a:t>)</a:t>
            </a:r>
          </a:p>
          <a:p>
            <a:pPr marL="360363" indent="-360363"/>
            <a:r>
              <a:rPr lang="cs-CZ" altLang="cs-CZ" sz="2400" dirty="0" err="1" smtClean="0"/>
              <a:t>Epididymis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&gt;&gt;&gt; </a:t>
            </a:r>
            <a:r>
              <a:rPr lang="cs-CZ" altLang="cs-CZ" sz="2400" dirty="0" err="1" smtClean="0"/>
              <a:t>testis</a:t>
            </a:r>
            <a:endParaRPr lang="cs-CZ" altLang="cs-CZ" sz="2400" dirty="0" smtClean="0"/>
          </a:p>
          <a:p>
            <a:pPr marL="360363" indent="-360363"/>
            <a:r>
              <a:rPr lang="cs-CZ" altLang="cs-CZ" sz="2400" dirty="0" err="1" smtClean="0"/>
              <a:t>Viral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mumps</a:t>
            </a:r>
            <a:r>
              <a:rPr lang="cs-CZ" altLang="cs-CZ" sz="2400" dirty="0" smtClean="0"/>
              <a:t>) → </a:t>
            </a:r>
            <a:r>
              <a:rPr lang="cs-CZ" altLang="cs-CZ" sz="2400" dirty="0" err="1" smtClean="0"/>
              <a:t>possible</a:t>
            </a:r>
            <a:r>
              <a:rPr lang="cs-CZ" altLang="cs-CZ" sz="2400" dirty="0" smtClean="0"/>
              <a:t> infertility</a:t>
            </a:r>
          </a:p>
          <a:p>
            <a:pPr marL="360363" lvl="1" indent="-360363">
              <a:spcBef>
                <a:spcPts val="1000"/>
              </a:spcBef>
            </a:pPr>
            <a:r>
              <a:rPr lang="cs-CZ" altLang="cs-CZ" dirty="0" err="1" smtClean="0">
                <a:solidFill>
                  <a:srgbClr val="FF0000"/>
                </a:solidFill>
              </a:rPr>
              <a:t>Testicular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torsion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cs-CZ" altLang="cs-CZ" dirty="0" err="1" smtClean="0"/>
              <a:t>sudden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onset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severe </a:t>
            </a:r>
            <a:r>
              <a:rPr lang="cs-CZ" altLang="cs-CZ" dirty="0" err="1" smtClean="0"/>
              <a:t>scrotal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without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immediate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surgery</a:t>
            </a:r>
            <a:r>
              <a:rPr lang="cs-CZ" altLang="cs-CZ" dirty="0" smtClean="0"/>
              <a:t> </a:t>
            </a:r>
            <a:r>
              <a:rPr lang="cs-CZ" altLang="cs-CZ" dirty="0"/>
              <a:t>→ </a:t>
            </a:r>
            <a:r>
              <a:rPr lang="cs-CZ" altLang="cs-CZ" dirty="0" err="1" smtClean="0"/>
              <a:t>necrosis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haemorrhagic</a:t>
            </a:r>
            <a:r>
              <a:rPr lang="cs-CZ" altLang="cs-CZ" dirty="0"/>
              <a:t> </a:t>
            </a:r>
            <a:r>
              <a:rPr lang="cs-CZ" altLang="cs-CZ" dirty="0" err="1" smtClean="0"/>
              <a:t>infarction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due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twisting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vessels</a:t>
            </a:r>
            <a:r>
              <a:rPr lang="cs-CZ" altLang="cs-CZ" dirty="0" smtClean="0"/>
              <a:t>) </a:t>
            </a:r>
            <a:r>
              <a:rPr lang="cs-CZ" altLang="cs-CZ" dirty="0"/>
              <a:t>– </a:t>
            </a:r>
            <a:r>
              <a:rPr lang="cs-CZ" altLang="cs-CZ" dirty="0" smtClean="0"/>
              <a:t>! </a:t>
            </a:r>
            <a:r>
              <a:rPr lang="cs-CZ" altLang="cs-CZ" dirty="0" err="1"/>
              <a:t>emergency</a:t>
            </a:r>
            <a:r>
              <a:rPr lang="cs-CZ" altLang="cs-CZ" dirty="0"/>
              <a:t> </a:t>
            </a:r>
          </a:p>
          <a:p>
            <a:pPr marL="360363" indent="-360363"/>
            <a:endParaRPr lang="cs-CZ" altLang="cs-CZ" dirty="0"/>
          </a:p>
          <a:p>
            <a:pPr marL="360363" indent="-360363">
              <a:buNone/>
            </a:pPr>
            <a:endParaRPr lang="cs-CZ" alt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435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0000"/>
                </a:solidFill>
              </a:rPr>
              <a:t>Testicular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tumors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/>
            <a:r>
              <a:rPr lang="cs-CZ" altLang="cs-CZ" b="1" dirty="0" err="1" smtClean="0"/>
              <a:t>Germ</a:t>
            </a:r>
            <a:r>
              <a:rPr lang="cs-CZ" altLang="cs-CZ" b="1" dirty="0" smtClean="0"/>
              <a:t> cell </a:t>
            </a:r>
            <a:r>
              <a:rPr lang="cs-CZ" altLang="cs-CZ" b="1" dirty="0" err="1" smtClean="0"/>
              <a:t>tumors</a:t>
            </a:r>
            <a:r>
              <a:rPr lang="cs-CZ" altLang="cs-CZ" b="1" dirty="0" smtClean="0"/>
              <a:t> </a:t>
            </a:r>
            <a:endParaRPr lang="cs-CZ" altLang="cs-CZ" b="1" dirty="0"/>
          </a:p>
          <a:p>
            <a:pPr marL="895350" lvl="1" indent="-355600">
              <a:buNone/>
            </a:pPr>
            <a:endParaRPr lang="cs-CZ" altLang="cs-CZ" sz="1000" dirty="0"/>
          </a:p>
          <a:p>
            <a:pPr marL="438150" indent="-355600"/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enlargement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firm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consistency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may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painful</a:t>
            </a:r>
            <a:endParaRPr lang="cs-CZ" altLang="cs-CZ" dirty="0" smtClean="0"/>
          </a:p>
          <a:p>
            <a:pPr marL="438150" indent="-355600"/>
            <a:r>
              <a:rPr lang="cs-CZ" altLang="cs-CZ" dirty="0" err="1" smtClean="0"/>
              <a:t>Regular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self-examination</a:t>
            </a:r>
            <a:r>
              <a:rPr lang="cs-CZ" altLang="cs-CZ" dirty="0" smtClean="0"/>
              <a:t> </a:t>
            </a:r>
          </a:p>
          <a:p>
            <a:pPr marL="438150" indent="-355600"/>
            <a:r>
              <a:rPr lang="cs-CZ" altLang="cs-CZ" dirty="0" err="1" smtClean="0"/>
              <a:t>Metastasis</a:t>
            </a:r>
            <a:endParaRPr lang="cs-CZ" altLang="cs-CZ" dirty="0" smtClean="0"/>
          </a:p>
          <a:p>
            <a:pPr marL="895350" lvl="1" indent="-355600"/>
            <a:r>
              <a:rPr lang="cs-CZ" altLang="cs-CZ" dirty="0" err="1" smtClean="0"/>
              <a:t>Regional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retroperitoneal</a:t>
            </a:r>
            <a:r>
              <a:rPr lang="cs-CZ" altLang="cs-CZ" dirty="0" smtClean="0"/>
              <a:t>) </a:t>
            </a:r>
            <a:r>
              <a:rPr lang="cs-CZ" altLang="cs-CZ" dirty="0" err="1" smtClean="0"/>
              <a:t>lymph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nodes</a:t>
            </a:r>
            <a:r>
              <a:rPr lang="cs-CZ" altLang="cs-CZ" dirty="0" smtClean="0"/>
              <a:t> </a:t>
            </a:r>
          </a:p>
          <a:p>
            <a:pPr marL="895350" lvl="1" indent="-355600"/>
            <a:r>
              <a:rPr lang="cs-CZ" altLang="cs-CZ" dirty="0" err="1" smtClean="0"/>
              <a:t>Lung</a:t>
            </a:r>
            <a:r>
              <a:rPr lang="cs-CZ" altLang="cs-CZ" dirty="0" smtClean="0"/>
              <a:t>, liver</a:t>
            </a:r>
          </a:p>
          <a:p>
            <a:pPr marL="895350" lvl="1" indent="-355600"/>
            <a:r>
              <a:rPr lang="cs-CZ" altLang="cs-CZ" dirty="0" err="1" smtClean="0"/>
              <a:t>Bones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late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metastasis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)</a:t>
            </a:r>
          </a:p>
          <a:p>
            <a:pPr marL="895350" lvl="1" indent="-355600"/>
            <a:endParaRPr lang="cs-CZ" altLang="cs-CZ" dirty="0"/>
          </a:p>
          <a:p>
            <a:pPr marL="895350" lvl="1" indent="-355600">
              <a:buNone/>
            </a:pPr>
            <a:endParaRPr lang="cs-CZ" altLang="cs-CZ" sz="1000" dirty="0"/>
          </a:p>
          <a:p>
            <a:pPr marL="360363" indent="-360363">
              <a:buNone/>
            </a:pPr>
            <a:endParaRPr lang="cs-CZ" altLang="cs-CZ" sz="1000" dirty="0"/>
          </a:p>
          <a:p>
            <a:pPr marL="360363" indent="-360363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795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0000"/>
                </a:solidFill>
              </a:rPr>
              <a:t>Germ</a:t>
            </a:r>
            <a:r>
              <a:rPr lang="cs-CZ" altLang="cs-CZ" dirty="0" smtClean="0">
                <a:solidFill>
                  <a:srgbClr val="FF0000"/>
                </a:solidFill>
              </a:rPr>
              <a:t> cell </a:t>
            </a:r>
            <a:r>
              <a:rPr lang="cs-CZ" altLang="cs-CZ" dirty="0" err="1" smtClean="0">
                <a:solidFill>
                  <a:srgbClr val="FF0000"/>
                </a:solidFill>
              </a:rPr>
              <a:t>tumors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~90 %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primary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tumors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</a:pPr>
            <a:r>
              <a:rPr lang="cs-CZ" altLang="cs-CZ" dirty="0" smtClean="0"/>
              <a:t>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solid organ </a:t>
            </a:r>
            <a:r>
              <a:rPr lang="cs-CZ" altLang="cs-CZ" dirty="0" err="1" smtClean="0"/>
              <a:t>tumors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males</a:t>
            </a:r>
            <a:r>
              <a:rPr lang="cs-CZ" altLang="cs-CZ" dirty="0" smtClean="0"/>
              <a:t> (15-35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)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Classification</a:t>
            </a:r>
            <a:r>
              <a:rPr lang="cs-CZ" altLang="cs-CZ" dirty="0" smtClean="0"/>
              <a:t>: </a:t>
            </a:r>
          </a:p>
          <a:p>
            <a:pPr marL="817563" lvl="1" indent="-360363">
              <a:lnSpc>
                <a:spcPct val="80000"/>
              </a:lnSpc>
            </a:pPr>
            <a:r>
              <a:rPr lang="cs-CZ" altLang="cs-CZ" dirty="0" err="1" smtClean="0"/>
              <a:t>Seminoma</a:t>
            </a:r>
            <a:r>
              <a:rPr lang="cs-CZ" altLang="cs-CZ" dirty="0" smtClean="0"/>
              <a:t>: 4th </a:t>
            </a:r>
            <a:r>
              <a:rPr lang="cs-CZ" altLang="cs-CZ" dirty="0" err="1" smtClean="0"/>
              <a:t>decade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good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prognosis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combined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therapy</a:t>
            </a:r>
            <a:endParaRPr lang="cs-CZ" altLang="cs-CZ" dirty="0" smtClean="0"/>
          </a:p>
          <a:p>
            <a:pPr marL="817563" lvl="1" indent="-360363">
              <a:lnSpc>
                <a:spcPct val="80000"/>
              </a:lnSpc>
            </a:pPr>
            <a:r>
              <a:rPr lang="cs-CZ" altLang="cs-CZ" dirty="0" smtClean="0"/>
              <a:t>Non-</a:t>
            </a:r>
            <a:r>
              <a:rPr lang="cs-CZ" altLang="cs-CZ" dirty="0" err="1" smtClean="0"/>
              <a:t>seminomatous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tumors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variable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variable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different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prognosis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Serum</a:t>
            </a:r>
            <a:r>
              <a:rPr lang="cs-CZ" altLang="cs-CZ" dirty="0" smtClean="0"/>
              <a:t> tumor </a:t>
            </a:r>
            <a:r>
              <a:rPr lang="cs-CZ" altLang="cs-CZ" dirty="0" err="1" smtClean="0"/>
              <a:t>markers</a:t>
            </a:r>
            <a:r>
              <a:rPr lang="cs-CZ" altLang="cs-CZ" dirty="0" smtClean="0"/>
              <a:t>: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b="0" dirty="0" err="1" smtClean="0"/>
              <a:t>detection</a:t>
            </a:r>
            <a:r>
              <a:rPr lang="cs-CZ" altLang="cs-CZ" b="0" dirty="0" smtClean="0"/>
              <a:t> in </a:t>
            </a:r>
            <a:r>
              <a:rPr lang="cs-CZ" altLang="cs-CZ" b="0" dirty="0" err="1" smtClean="0"/>
              <a:t>serum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tissues</a:t>
            </a:r>
            <a:endParaRPr lang="cs-CZ" altLang="cs-CZ" b="0" dirty="0" smtClean="0"/>
          </a:p>
          <a:p>
            <a:pPr marL="895350" lvl="1" indent="-355600">
              <a:lnSpc>
                <a:spcPct val="80000"/>
              </a:lnSpc>
            </a:pPr>
            <a:r>
              <a:rPr lang="cs-CZ" altLang="cs-CZ" b="0" dirty="0" err="1" smtClean="0"/>
              <a:t>important</a:t>
            </a:r>
            <a:r>
              <a:rPr lang="cs-CZ" altLang="cs-CZ" b="0" dirty="0" smtClean="0"/>
              <a:t> in </a:t>
            </a:r>
            <a:r>
              <a:rPr lang="cs-CZ" altLang="cs-CZ" b="0" dirty="0" err="1" smtClean="0"/>
              <a:t>diagnosis</a:t>
            </a:r>
            <a:r>
              <a:rPr lang="cs-CZ" altLang="cs-CZ" b="0" dirty="0" smtClean="0"/>
              <a:t>, monitoring </a:t>
            </a:r>
            <a:r>
              <a:rPr lang="cs-CZ" altLang="cs-CZ" b="0" dirty="0" err="1" smtClean="0"/>
              <a:t>the</a:t>
            </a:r>
            <a:r>
              <a:rPr lang="cs-CZ" altLang="cs-CZ" b="0" dirty="0" smtClean="0"/>
              <a:t> response to </a:t>
            </a:r>
            <a:r>
              <a:rPr lang="cs-CZ" altLang="cs-CZ" b="0" dirty="0" err="1" smtClean="0"/>
              <a:t>therapy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patient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check</a:t>
            </a:r>
            <a:r>
              <a:rPr lang="cs-CZ" altLang="cs-CZ" b="0" dirty="0" smtClean="0"/>
              <a:t>-up </a:t>
            </a:r>
            <a:r>
              <a:rPr lang="cs-CZ" altLang="cs-CZ" b="0" dirty="0" err="1" smtClean="0"/>
              <a:t>after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therapy</a:t>
            </a:r>
            <a:endParaRPr lang="cs-CZ" altLang="cs-CZ" b="0" dirty="0" smtClean="0"/>
          </a:p>
          <a:p>
            <a:pPr marL="360363" indent="-360363">
              <a:lnSpc>
                <a:spcPct val="80000"/>
              </a:lnSpc>
            </a:pPr>
            <a:endParaRPr lang="cs-CZ" altLang="cs-CZ" dirty="0" smtClean="0"/>
          </a:p>
          <a:p>
            <a:pPr marL="360363" indent="-36036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4388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Male </a:t>
            </a:r>
            <a:r>
              <a:rPr lang="cs-CZ" dirty="0" err="1" smtClean="0">
                <a:solidFill>
                  <a:srgbClr val="FF0000"/>
                </a:solidFill>
              </a:rPr>
              <a:t>genital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Germ</a:t>
            </a:r>
            <a:r>
              <a:rPr lang="cs-CZ" altLang="cs-CZ" dirty="0">
                <a:solidFill>
                  <a:srgbClr val="FF0000"/>
                </a:solidFill>
              </a:rPr>
              <a:t> cell </a:t>
            </a:r>
            <a:r>
              <a:rPr lang="cs-CZ" altLang="cs-CZ" dirty="0" err="1">
                <a:solidFill>
                  <a:srgbClr val="FF0000"/>
                </a:solidFill>
              </a:rPr>
              <a:t>tumors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Prognosis</a:t>
            </a:r>
            <a:r>
              <a:rPr lang="cs-CZ" dirty="0" smtClean="0"/>
              <a:t>: early </a:t>
            </a:r>
            <a:r>
              <a:rPr lang="cs-CZ" dirty="0" err="1" smtClean="0"/>
              <a:t>detection</a:t>
            </a:r>
            <a:r>
              <a:rPr lang="cs-CZ" dirty="0" smtClean="0"/>
              <a:t> (</a:t>
            </a:r>
            <a:r>
              <a:rPr lang="cs-CZ" dirty="0" err="1" smtClean="0"/>
              <a:t>stage</a:t>
            </a:r>
            <a:r>
              <a:rPr lang="cs-CZ" dirty="0" smtClean="0"/>
              <a:t> I, limited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testis</a:t>
            </a:r>
            <a:r>
              <a:rPr lang="cs-CZ" dirty="0" smtClean="0"/>
              <a:t>) – 95% </a:t>
            </a:r>
            <a:r>
              <a:rPr lang="cs-CZ" dirty="0" err="1" smtClean="0"/>
              <a:t>cured</a:t>
            </a:r>
            <a:endParaRPr lang="cs-CZ" dirty="0" smtClean="0"/>
          </a:p>
          <a:p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 (</a:t>
            </a:r>
            <a:r>
              <a:rPr lang="cs-CZ" dirty="0" err="1" smtClean="0"/>
              <a:t>orchiectomy</a:t>
            </a:r>
            <a:r>
              <a:rPr lang="cs-CZ" dirty="0" smtClean="0"/>
              <a:t>, LN </a:t>
            </a:r>
            <a:r>
              <a:rPr lang="cs-CZ" dirty="0" err="1" smtClean="0"/>
              <a:t>dissection</a:t>
            </a:r>
            <a:r>
              <a:rPr lang="cs-CZ" dirty="0" smtClean="0"/>
              <a:t>) + </a:t>
            </a:r>
            <a:r>
              <a:rPr lang="cs-CZ" dirty="0" err="1" smtClean="0"/>
              <a:t>radiotherapy</a:t>
            </a:r>
            <a:r>
              <a:rPr lang="cs-CZ" dirty="0" smtClean="0"/>
              <a:t>, </a:t>
            </a:r>
            <a:r>
              <a:rPr lang="cs-CZ" dirty="0" err="1" smtClean="0"/>
              <a:t>chemotherapy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lymphedema</a:t>
            </a:r>
            <a:r>
              <a:rPr lang="cs-CZ" dirty="0" smtClean="0"/>
              <a:t>, infertility + 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endParaRPr lang="cs-CZ" dirty="0" smtClean="0"/>
          </a:p>
          <a:p>
            <a:pPr lvl="1"/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+ toxicity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chemo</a:t>
            </a:r>
            <a:r>
              <a:rPr lang="cs-CZ" dirty="0" smtClean="0"/>
              <a:t>/</a:t>
            </a:r>
            <a:r>
              <a:rPr lang="cs-CZ" dirty="0" err="1" smtClean="0"/>
              <a:t>radiotherapy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malignancy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3581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3600"/>
              <a:t>Germ cell tumors </a:t>
            </a:r>
            <a:r>
              <a:rPr lang="cs-CZ" altLang="cs-CZ" sz="2800"/>
              <a:t>Characteristics</a:t>
            </a:r>
          </a:p>
        </p:txBody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xfrm>
            <a:off x="1981200" y="1600201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/>
              <a:t>                     </a:t>
            </a:r>
            <a:r>
              <a:rPr lang="cs-CZ" altLang="cs-CZ" sz="2400" dirty="0" err="1">
                <a:solidFill>
                  <a:srgbClr val="FF3300"/>
                </a:solidFill>
              </a:rPr>
              <a:t>age</a:t>
            </a:r>
            <a:r>
              <a:rPr lang="cs-CZ" altLang="cs-CZ" sz="2400" dirty="0">
                <a:solidFill>
                  <a:srgbClr val="FF3300"/>
                </a:solidFill>
              </a:rPr>
              <a:t>          </a:t>
            </a:r>
            <a:r>
              <a:rPr lang="cs-CZ" altLang="cs-CZ" sz="2400" dirty="0" smtClean="0">
                <a:solidFill>
                  <a:srgbClr val="FF3300"/>
                </a:solidFill>
              </a:rPr>
              <a:t>         </a:t>
            </a:r>
            <a:r>
              <a:rPr lang="cs-CZ" altLang="cs-CZ" sz="2400" dirty="0" err="1" smtClean="0">
                <a:solidFill>
                  <a:srgbClr val="FF3300"/>
                </a:solidFill>
              </a:rPr>
              <a:t>laboratory</a:t>
            </a:r>
            <a:r>
              <a:rPr lang="cs-CZ" altLang="cs-CZ" sz="2400" dirty="0" smtClean="0">
                <a:solidFill>
                  <a:srgbClr val="FF33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3300"/>
                </a:solidFill>
              </a:rPr>
              <a:t>serum</a:t>
            </a:r>
            <a:r>
              <a:rPr lang="cs-CZ" altLang="cs-CZ" sz="2400" dirty="0" smtClean="0">
                <a:solidFill>
                  <a:srgbClr val="FF33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3300"/>
                </a:solidFill>
              </a:rPr>
              <a:t>marker</a:t>
            </a:r>
            <a:r>
              <a:rPr lang="cs-CZ" altLang="cs-CZ" sz="2400" dirty="0" smtClean="0">
                <a:solidFill>
                  <a:srgbClr val="FF3300"/>
                </a:solidFill>
              </a:rPr>
              <a:t>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Seminoma</a:t>
            </a:r>
            <a:r>
              <a:rPr lang="cs-CZ" altLang="cs-CZ" sz="2400" dirty="0" smtClean="0">
                <a:latin typeface="Calibri" panose="020F0502020204030204" pitchFamily="34" charset="0"/>
              </a:rPr>
              <a:t>    </a:t>
            </a:r>
            <a:r>
              <a:rPr lang="cs-CZ" alt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30-50               10% </a:t>
            </a:r>
            <a:r>
              <a:rPr lang="cs-CZ" alt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HCG</a:t>
            </a:r>
            <a:endParaRPr lang="cs-CZ" altLang="cs-CZ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Embryonal</a:t>
            </a:r>
            <a:r>
              <a:rPr lang="cs-CZ" altLang="cs-CZ" sz="2400" dirty="0">
                <a:latin typeface="Calibri" panose="020F0502020204030204" pitchFamily="34" charset="0"/>
              </a:rPr>
              <a:t>     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20-30               90% HCG/AFP </a:t>
            </a:r>
            <a:endParaRPr lang="cs-CZ" altLang="cs-CZ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carcinoma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Yolk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sac</a:t>
            </a:r>
            <a:r>
              <a:rPr lang="cs-CZ" altLang="cs-CZ" sz="2400" dirty="0">
                <a:latin typeface="Calibri" panose="020F0502020204030204" pitchFamily="34" charset="0"/>
              </a:rPr>
              <a:t>           </a:t>
            </a:r>
            <a:r>
              <a:rPr lang="en-US" altLang="cs-CZ" sz="2400" dirty="0">
                <a:latin typeface="Garamond" panose="02020404030301010803" pitchFamily="18" charset="0"/>
              </a:rPr>
              <a:t>&lt;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3                   90% </a:t>
            </a:r>
            <a:r>
              <a:rPr lang="cs-CZ" alt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AFP</a:t>
            </a:r>
            <a:endParaRPr lang="cs-CZ" altLang="cs-CZ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Choriocarcinoma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20-30       100% </a:t>
            </a:r>
            <a:r>
              <a:rPr lang="cs-CZ" alt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HCG</a:t>
            </a:r>
            <a:endParaRPr lang="cs-CZ" altLang="cs-CZ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Teratoma</a:t>
            </a:r>
            <a:r>
              <a:rPr lang="cs-CZ" altLang="cs-CZ" sz="2400" dirty="0">
                <a:latin typeface="Calibri" panose="020F0502020204030204" pitchFamily="34" charset="0"/>
              </a:rPr>
              <a:t>    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no </a:t>
            </a:r>
            <a:r>
              <a:rPr lang="cs-CZ" altLang="cs-CZ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predilection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cs-CZ" altLang="cs-CZ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possible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 HCG,AFP </a:t>
            </a:r>
            <a:endParaRPr lang="cs-CZ" altLang="cs-CZ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Mixed</a:t>
            </a:r>
            <a:r>
              <a:rPr lang="cs-CZ" altLang="cs-CZ" sz="2400" dirty="0">
                <a:latin typeface="Calibri" panose="020F0502020204030204" pitchFamily="34" charset="0"/>
              </a:rPr>
              <a:t> tu      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15-30</a:t>
            </a:r>
            <a:r>
              <a:rPr lang="cs-CZ" altLang="cs-CZ" sz="2400" dirty="0">
                <a:latin typeface="Calibri" panose="020F0502020204030204" pitchFamily="34" charset="0"/>
              </a:rPr>
              <a:t>                    </a:t>
            </a:r>
            <a:r>
              <a:rPr lang="cs-CZ" altLang="cs-CZ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possible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HCG,AFP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89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Penile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I</a:t>
            </a:r>
            <a:r>
              <a:rPr lang="cs-CZ" altLang="cs-CZ" dirty="0" err="1" smtClean="0">
                <a:solidFill>
                  <a:srgbClr val="FF0000"/>
                </a:solidFill>
              </a:rPr>
              <a:t>nflammations</a:t>
            </a:r>
            <a:endParaRPr lang="cs-CZ" altLang="cs-CZ" dirty="0">
              <a:solidFill>
                <a:srgbClr val="FF0000"/>
              </a:solidFill>
            </a:endParaRPr>
          </a:p>
          <a:p>
            <a:pPr marL="895350" lvl="1" indent="-355600"/>
            <a:r>
              <a:rPr lang="cs-CZ" altLang="cs-CZ" dirty="0" err="1"/>
              <a:t>balanoposthitis</a:t>
            </a:r>
            <a:r>
              <a:rPr lang="cs-CZ" altLang="cs-CZ" dirty="0"/>
              <a:t> (</a:t>
            </a:r>
            <a:r>
              <a:rPr lang="cs-CZ" altLang="cs-CZ" dirty="0" err="1"/>
              <a:t>glans</a:t>
            </a:r>
            <a:r>
              <a:rPr lang="cs-CZ" altLang="cs-CZ" dirty="0"/>
              <a:t> + </a:t>
            </a:r>
            <a:r>
              <a:rPr lang="cs-CZ" altLang="cs-CZ" dirty="0" err="1"/>
              <a:t>inner</a:t>
            </a:r>
            <a:r>
              <a:rPr lang="cs-CZ" altLang="cs-CZ" dirty="0"/>
              <a:t> </a:t>
            </a:r>
            <a:r>
              <a:rPr lang="cs-CZ" altLang="cs-CZ" dirty="0" err="1"/>
              <a:t>surface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prepuce</a:t>
            </a:r>
            <a:r>
              <a:rPr lang="cs-CZ" altLang="cs-CZ" dirty="0"/>
              <a:t>)</a:t>
            </a:r>
          </a:p>
          <a:p>
            <a:pPr marL="1255713" lvl="2" indent="-180975"/>
            <a:r>
              <a:rPr lang="cs-CZ" altLang="cs-CZ" dirty="0"/>
              <a:t>STD (</a:t>
            </a:r>
            <a:r>
              <a:rPr lang="cs-CZ" altLang="cs-CZ" dirty="0" err="1"/>
              <a:t>gonorrhoea</a:t>
            </a:r>
            <a:r>
              <a:rPr lang="cs-CZ" altLang="cs-CZ" dirty="0"/>
              <a:t>, </a:t>
            </a:r>
            <a:r>
              <a:rPr lang="cs-CZ" altLang="cs-CZ" dirty="0" err="1"/>
              <a:t>genital</a:t>
            </a:r>
            <a:r>
              <a:rPr lang="cs-CZ" altLang="cs-CZ" dirty="0"/>
              <a:t> herpes</a:t>
            </a:r>
            <a:r>
              <a:rPr lang="cs-CZ" altLang="cs-CZ" dirty="0" smtClean="0"/>
              <a:t>, </a:t>
            </a:r>
            <a:r>
              <a:rPr lang="cs-CZ" altLang="cs-CZ" dirty="0" err="1"/>
              <a:t>syphilis</a:t>
            </a:r>
            <a:r>
              <a:rPr lang="cs-CZ" altLang="cs-CZ" dirty="0"/>
              <a:t> …)</a:t>
            </a:r>
          </a:p>
          <a:p>
            <a:pPr marL="1255713" lvl="2" indent="-180975"/>
            <a:r>
              <a:rPr lang="cs-CZ" altLang="cs-CZ" dirty="0"/>
              <a:t>risk </a:t>
            </a:r>
            <a:r>
              <a:rPr lang="cs-CZ" altLang="cs-CZ" dirty="0" err="1"/>
              <a:t>factors</a:t>
            </a:r>
            <a:r>
              <a:rPr lang="cs-CZ" altLang="cs-CZ" dirty="0"/>
              <a:t>: </a:t>
            </a:r>
          </a:p>
          <a:p>
            <a:pPr marL="1704975" lvl="3"/>
            <a:r>
              <a:rPr lang="cs-CZ" altLang="cs-CZ" dirty="0" err="1"/>
              <a:t>phimosis</a:t>
            </a:r>
            <a:r>
              <a:rPr lang="cs-CZ" altLang="cs-CZ" dirty="0"/>
              <a:t>, </a:t>
            </a:r>
            <a:r>
              <a:rPr lang="cs-CZ" altLang="cs-CZ" dirty="0" err="1"/>
              <a:t>chronic</a:t>
            </a:r>
            <a:r>
              <a:rPr lang="cs-CZ" altLang="cs-CZ" dirty="0"/>
              <a:t> </a:t>
            </a:r>
            <a:r>
              <a:rPr lang="cs-CZ" altLang="cs-CZ" dirty="0" err="1"/>
              <a:t>mechanical</a:t>
            </a:r>
            <a:r>
              <a:rPr lang="cs-CZ" altLang="cs-CZ" dirty="0"/>
              <a:t>/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irritation</a:t>
            </a:r>
            <a:r>
              <a:rPr lang="cs-CZ" altLang="cs-CZ" dirty="0"/>
              <a:t> </a:t>
            </a:r>
          </a:p>
          <a:p>
            <a:pPr marL="1704975" lvl="3"/>
            <a:r>
              <a:rPr lang="cs-CZ" altLang="cs-CZ" dirty="0" err="1" smtClean="0"/>
              <a:t>Immunodeficiency</a:t>
            </a:r>
            <a:r>
              <a:rPr lang="cs-CZ" altLang="cs-CZ" dirty="0" smtClean="0"/>
              <a:t> (DM) - </a:t>
            </a:r>
            <a:r>
              <a:rPr lang="cs-CZ" altLang="cs-CZ" dirty="0" err="1" smtClean="0"/>
              <a:t>candidiasis</a:t>
            </a:r>
            <a:endParaRPr lang="cs-CZ" altLang="cs-CZ" sz="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451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Penile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355600">
              <a:lnSpc>
                <a:spcPct val="80000"/>
              </a:lnSpc>
            </a:pPr>
            <a:r>
              <a:rPr lang="cs-CZ" altLang="cs-CZ" dirty="0" err="1" smtClean="0"/>
              <a:t>Benign</a:t>
            </a:r>
            <a:r>
              <a:rPr lang="cs-CZ" altLang="cs-CZ" dirty="0" smtClean="0"/>
              <a:t> </a:t>
            </a:r>
            <a:r>
              <a:rPr lang="cs-CZ" altLang="cs-CZ" dirty="0" err="1"/>
              <a:t>epithelial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>
                <a:solidFill>
                  <a:srgbClr val="FFFF00"/>
                </a:solidFill>
              </a:rPr>
              <a:t>condyloma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accuminatum</a:t>
            </a:r>
            <a:r>
              <a:rPr lang="cs-CZ" altLang="cs-CZ" dirty="0" smtClean="0">
                <a:solidFill>
                  <a:srgbClr val="FFFF00"/>
                </a:solidFill>
              </a:rPr>
              <a:t> – </a:t>
            </a:r>
            <a:r>
              <a:rPr lang="cs-CZ" altLang="cs-CZ" dirty="0" err="1" smtClean="0">
                <a:solidFill>
                  <a:srgbClr val="FFFF00"/>
                </a:solidFill>
              </a:rPr>
              <a:t>viral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wart</a:t>
            </a:r>
            <a:endParaRPr lang="cs-CZ" altLang="cs-CZ" dirty="0">
              <a:solidFill>
                <a:srgbClr val="FFFF00"/>
              </a:solidFill>
            </a:endParaRPr>
          </a:p>
          <a:p>
            <a:pPr marL="1612900" lvl="3">
              <a:lnSpc>
                <a:spcPct val="80000"/>
              </a:lnSpc>
            </a:pPr>
            <a:r>
              <a:rPr lang="cs-CZ" altLang="cs-CZ" dirty="0"/>
              <a:t> HPV 6, 11</a:t>
            </a:r>
          </a:p>
          <a:p>
            <a:pPr marL="895350" lvl="1" indent="-355600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marL="355600" indent="-342900">
              <a:lnSpc>
                <a:spcPct val="80000"/>
              </a:lnSpc>
            </a:pPr>
            <a:r>
              <a:rPr lang="cs-CZ" altLang="cs-CZ" dirty="0" err="1" smtClean="0"/>
              <a:t>Malignant</a:t>
            </a:r>
            <a:r>
              <a:rPr lang="cs-CZ" altLang="cs-CZ" dirty="0"/>
              <a:t> </a:t>
            </a:r>
            <a:r>
              <a:rPr lang="cs-CZ" altLang="cs-CZ" dirty="0" err="1"/>
              <a:t>epithelial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>
                <a:solidFill>
                  <a:srgbClr val="FFFF00"/>
                </a:solidFill>
              </a:rPr>
              <a:t>invasive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squamous</a:t>
            </a:r>
            <a:r>
              <a:rPr lang="cs-CZ" altLang="cs-CZ" dirty="0">
                <a:solidFill>
                  <a:srgbClr val="FFFF00"/>
                </a:solidFill>
              </a:rPr>
              <a:t> cell </a:t>
            </a:r>
            <a:r>
              <a:rPr lang="cs-CZ" altLang="cs-CZ" dirty="0" err="1">
                <a:solidFill>
                  <a:srgbClr val="FFFF00"/>
                </a:solidFill>
              </a:rPr>
              <a:t>carcinoma</a:t>
            </a:r>
            <a:endParaRPr lang="cs-CZ" altLang="cs-CZ" dirty="0">
              <a:solidFill>
                <a:srgbClr val="FFFF00"/>
              </a:solidFill>
            </a:endParaRPr>
          </a:p>
          <a:p>
            <a:pPr marL="1612900" lvl="3">
              <a:lnSpc>
                <a:spcPct val="80000"/>
              </a:lnSpc>
            </a:pPr>
            <a:r>
              <a:rPr lang="cs-CZ" altLang="cs-CZ" dirty="0" err="1"/>
              <a:t>geography</a:t>
            </a:r>
            <a:r>
              <a:rPr lang="cs-CZ" altLang="cs-CZ" dirty="0"/>
              <a:t> (Latin America, East </a:t>
            </a:r>
            <a:r>
              <a:rPr lang="cs-CZ" altLang="cs-CZ" dirty="0" err="1"/>
              <a:t>Asia</a:t>
            </a:r>
            <a:r>
              <a:rPr lang="cs-CZ" altLang="cs-CZ" dirty="0"/>
              <a:t>)</a:t>
            </a:r>
          </a:p>
          <a:p>
            <a:pPr marL="1612900" lvl="3">
              <a:lnSpc>
                <a:spcPct val="80000"/>
              </a:lnSpc>
            </a:pPr>
            <a:r>
              <a:rPr lang="cs-CZ" altLang="cs-CZ" dirty="0" err="1"/>
              <a:t>circumcision</a:t>
            </a:r>
            <a:r>
              <a:rPr lang="cs-CZ" altLang="cs-CZ" dirty="0"/>
              <a:t> - </a:t>
            </a:r>
            <a:r>
              <a:rPr lang="cs-CZ" altLang="cs-CZ" dirty="0" err="1"/>
              <a:t>protective</a:t>
            </a:r>
            <a:r>
              <a:rPr lang="cs-CZ" altLang="cs-CZ" dirty="0"/>
              <a:t> </a:t>
            </a:r>
            <a:r>
              <a:rPr lang="cs-CZ" altLang="cs-CZ" dirty="0" err="1"/>
              <a:t>factor</a:t>
            </a:r>
            <a:r>
              <a:rPr lang="cs-CZ" altLang="cs-CZ" dirty="0"/>
              <a:t> (</a:t>
            </a:r>
            <a:r>
              <a:rPr lang="cs-CZ" altLang="cs-CZ" dirty="0">
                <a:cs typeface="Arial" panose="020B0604020202020204" pitchFamily="34" charset="0"/>
              </a:rPr>
              <a:t>↓HPV, </a:t>
            </a:r>
            <a:r>
              <a:rPr lang="cs-CZ" altLang="cs-CZ" dirty="0" err="1">
                <a:cs typeface="Arial" panose="020B0604020202020204" pitchFamily="34" charset="0"/>
              </a:rPr>
              <a:t>carcinogenes</a:t>
            </a:r>
            <a:r>
              <a:rPr lang="cs-CZ" altLang="cs-CZ" dirty="0">
                <a:cs typeface="Arial" panose="020B0604020202020204" pitchFamily="34" charset="0"/>
              </a:rPr>
              <a:t> in smegma)</a:t>
            </a:r>
          </a:p>
          <a:p>
            <a:pPr marL="1612900" lvl="3">
              <a:lnSpc>
                <a:spcPct val="80000"/>
              </a:lnSpc>
            </a:pPr>
            <a:r>
              <a:rPr lang="cs-CZ" altLang="cs-CZ" dirty="0"/>
              <a:t>risk </a:t>
            </a:r>
            <a:r>
              <a:rPr lang="cs-CZ" altLang="cs-CZ" dirty="0" err="1"/>
              <a:t>factor</a:t>
            </a:r>
            <a:r>
              <a:rPr lang="cs-CZ" altLang="cs-CZ" dirty="0"/>
              <a:t> – smoking, </a:t>
            </a:r>
            <a:r>
              <a:rPr lang="cs-CZ" altLang="cs-CZ" dirty="0" err="1"/>
              <a:t>occupational</a:t>
            </a:r>
            <a:r>
              <a:rPr lang="cs-CZ" altLang="cs-CZ" dirty="0"/>
              <a:t> (</a:t>
            </a:r>
            <a:r>
              <a:rPr lang="cs-CZ" altLang="cs-CZ" dirty="0" err="1"/>
              <a:t>mineral</a:t>
            </a:r>
            <a:r>
              <a:rPr lang="cs-CZ" altLang="cs-CZ" dirty="0"/>
              <a:t> </a:t>
            </a:r>
            <a:r>
              <a:rPr lang="cs-CZ" altLang="cs-CZ" dirty="0" err="1"/>
              <a:t>oil</a:t>
            </a:r>
            <a:r>
              <a:rPr lang="cs-CZ" altLang="cs-CZ" dirty="0"/>
              <a:t>, tar</a:t>
            </a:r>
            <a:r>
              <a:rPr lang="cs-CZ" altLang="cs-CZ" dirty="0" smtClean="0"/>
              <a:t>)</a:t>
            </a:r>
          </a:p>
          <a:p>
            <a:pPr marL="1612900" lvl="3">
              <a:lnSpc>
                <a:spcPct val="80000"/>
              </a:lnSpc>
            </a:pPr>
            <a:r>
              <a:rPr lang="cs-CZ" altLang="cs-CZ" dirty="0" err="1" smtClean="0"/>
              <a:t>Macro</a:t>
            </a:r>
            <a:r>
              <a:rPr lang="cs-CZ" altLang="cs-CZ" dirty="0" smtClean="0"/>
              <a:t>: n</a:t>
            </a:r>
            <a:r>
              <a:rPr lang="cs-CZ" altLang="cs-CZ" dirty="0" smtClean="0"/>
              <a:t>on-</a:t>
            </a:r>
            <a:r>
              <a:rPr lang="cs-CZ" altLang="cs-CZ" dirty="0" err="1" smtClean="0"/>
              <a:t>healing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patch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ulcer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verruca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6554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Penile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Erectile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dysfunction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  <a:r>
              <a:rPr lang="cs-CZ" dirty="0" smtClean="0"/>
              <a:t>impotence	</a:t>
            </a:r>
          </a:p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 </a:t>
            </a:r>
            <a:r>
              <a:rPr lang="cs-CZ" dirty="0" err="1" smtClean="0"/>
              <a:t>age</a:t>
            </a:r>
            <a:r>
              <a:rPr lang="cs-CZ" dirty="0" smtClean="0"/>
              <a:t>, smoking,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(DM,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, </a:t>
            </a:r>
            <a:r>
              <a:rPr lang="cs-CZ" dirty="0" err="1" smtClean="0"/>
              <a:t>hypertension</a:t>
            </a:r>
            <a:r>
              <a:rPr lang="cs-CZ" dirty="0" smtClean="0"/>
              <a:t>, obesity, </a:t>
            </a:r>
            <a:r>
              <a:rPr lang="cs-CZ" dirty="0" err="1" smtClean="0"/>
              <a:t>alcoholism</a:t>
            </a:r>
            <a:r>
              <a:rPr lang="cs-CZ" dirty="0" smtClean="0"/>
              <a:t>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, </a:t>
            </a:r>
            <a:r>
              <a:rPr lang="cs-CZ" dirty="0" err="1" smtClean="0"/>
              <a:t>drugs</a:t>
            </a:r>
            <a:endParaRPr lang="cs-CZ" dirty="0" smtClean="0"/>
          </a:p>
          <a:p>
            <a:r>
              <a:rPr lang="cs-CZ" dirty="0" err="1" smtClean="0"/>
              <a:t>Causes</a:t>
            </a:r>
            <a:r>
              <a:rPr lang="cs-CZ" dirty="0" smtClean="0"/>
              <a:t>: </a:t>
            </a:r>
            <a:r>
              <a:rPr lang="cs-CZ" dirty="0" err="1" smtClean="0"/>
              <a:t>organic</a:t>
            </a:r>
            <a:r>
              <a:rPr lang="cs-CZ" dirty="0" smtClean="0"/>
              <a:t> (</a:t>
            </a:r>
            <a:r>
              <a:rPr lang="cs-CZ" dirty="0" err="1" smtClean="0"/>
              <a:t>neurogenic</a:t>
            </a:r>
            <a:r>
              <a:rPr lang="cs-CZ" dirty="0" smtClean="0"/>
              <a:t>, </a:t>
            </a:r>
            <a:r>
              <a:rPr lang="cs-CZ" dirty="0" err="1" smtClean="0"/>
              <a:t>venogenic</a:t>
            </a:r>
            <a:r>
              <a:rPr lang="cs-CZ" dirty="0" smtClean="0"/>
              <a:t>, </a:t>
            </a:r>
            <a:r>
              <a:rPr lang="cs-CZ" dirty="0" err="1" smtClean="0"/>
              <a:t>arteriogenic</a:t>
            </a:r>
            <a:r>
              <a:rPr lang="cs-CZ" dirty="0" smtClean="0"/>
              <a:t>) x </a:t>
            </a:r>
            <a:r>
              <a:rPr lang="cs-CZ" dirty="0" err="1" smtClean="0"/>
              <a:t>psychogenic</a:t>
            </a:r>
            <a:r>
              <a:rPr lang="cs-CZ" dirty="0" smtClean="0"/>
              <a:t> (more </a:t>
            </a:r>
            <a:r>
              <a:rPr lang="cs-CZ" dirty="0" err="1" smtClean="0"/>
              <a:t>common</a:t>
            </a:r>
            <a:r>
              <a:rPr lang="cs-CZ" dirty="0" smtClean="0"/>
              <a:t> in </a:t>
            </a:r>
            <a:r>
              <a:rPr lang="cs-CZ" dirty="0" err="1" smtClean="0"/>
              <a:t>young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Sensitive </a:t>
            </a:r>
            <a:r>
              <a:rPr lang="cs-CZ" dirty="0" err="1" smtClean="0"/>
              <a:t>situation</a:t>
            </a:r>
            <a:r>
              <a:rPr lang="cs-CZ" dirty="0" smtClean="0"/>
              <a:t> /</a:t>
            </a:r>
            <a:r>
              <a:rPr lang="cs-CZ" dirty="0" err="1" smtClean="0"/>
              <a:t>questions</a:t>
            </a:r>
            <a:r>
              <a:rPr lang="cs-CZ" dirty="0" smtClean="0"/>
              <a:t>, </a:t>
            </a:r>
            <a:r>
              <a:rPr lang="cs-CZ" dirty="0" err="1" smtClean="0"/>
              <a:t>diagnosis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Treatment</a:t>
            </a:r>
            <a:r>
              <a:rPr lang="cs-CZ" dirty="0" smtClean="0"/>
              <a:t>: </a:t>
            </a:r>
            <a:r>
              <a:rPr lang="cs-CZ" dirty="0" err="1" smtClean="0"/>
              <a:t>pharmacology</a:t>
            </a:r>
            <a:r>
              <a:rPr lang="cs-CZ" dirty="0" smtClean="0"/>
              <a:t>, </a:t>
            </a:r>
            <a:r>
              <a:rPr lang="cs-CZ" dirty="0" err="1" smtClean="0"/>
              <a:t>prosthetic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82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Female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genital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menses</a:t>
            </a:r>
          </a:p>
          <a:p>
            <a:r>
              <a:rPr lang="cs-CZ" dirty="0" err="1" smtClean="0"/>
              <a:t>Perimenopause</a:t>
            </a:r>
            <a:r>
              <a:rPr lang="cs-CZ" dirty="0" smtClean="0"/>
              <a:t>: </a:t>
            </a:r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, </a:t>
            </a:r>
            <a:r>
              <a:rPr lang="cs-CZ" dirty="0" err="1" smtClean="0"/>
              <a:t>menstrual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irregularity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Physiological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err="1" smtClean="0">
                <a:solidFill>
                  <a:srgbClr val="FF0000"/>
                </a:solidFill>
              </a:rPr>
              <a:t>changes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hormones</a:t>
            </a:r>
            <a:r>
              <a:rPr lang="cs-CZ" dirty="0" smtClean="0"/>
              <a:t>‘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growth</a:t>
            </a:r>
            <a:r>
              <a:rPr lang="cs-CZ" dirty="0" smtClean="0"/>
              <a:t> hormone,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responsiveness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to estrogen </a:t>
            </a:r>
            <a:r>
              <a:rPr lang="cs-CZ" dirty="0" err="1" smtClean="0"/>
              <a:t>throughout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body (skin, bone,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heart</a:t>
            </a:r>
            <a:r>
              <a:rPr lang="cs-CZ" dirty="0" smtClean="0"/>
              <a:t>, </a:t>
            </a:r>
            <a:r>
              <a:rPr lang="cs-CZ" dirty="0" err="1" smtClean="0"/>
              <a:t>intestinal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r>
              <a:rPr lang="cs-CZ" dirty="0" smtClean="0"/>
              <a:t>,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</a:t>
            </a:r>
            <a:r>
              <a:rPr lang="cs-CZ" dirty="0" smtClean="0"/>
              <a:t>, brain, </a:t>
            </a:r>
            <a:r>
              <a:rPr lang="cs-CZ" dirty="0" err="1" smtClean="0"/>
              <a:t>bladder</a:t>
            </a:r>
            <a:r>
              <a:rPr lang="cs-CZ" dirty="0" smtClean="0"/>
              <a:t>)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1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Clinical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/>
              <a:t>: </a:t>
            </a:r>
          </a:p>
          <a:p>
            <a:pPr lvl="1"/>
            <a:r>
              <a:rPr lang="cs-CZ" dirty="0" err="1" smtClean="0"/>
              <a:t>Thermoregulatory</a:t>
            </a:r>
            <a:r>
              <a:rPr lang="cs-CZ" dirty="0" smtClean="0"/>
              <a:t> </a:t>
            </a:r>
            <a:r>
              <a:rPr lang="cs-CZ" dirty="0"/>
              <a:t>+ </a:t>
            </a:r>
            <a:r>
              <a:rPr lang="cs-CZ" dirty="0" err="1"/>
              <a:t>vasomotor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(hot </a:t>
            </a:r>
            <a:r>
              <a:rPr lang="cs-CZ" dirty="0" err="1" smtClean="0"/>
              <a:t>flashes</a:t>
            </a:r>
            <a:r>
              <a:rPr lang="cs-CZ" dirty="0" smtClean="0"/>
              <a:t>, night </a:t>
            </a:r>
            <a:r>
              <a:rPr lang="cs-CZ" dirty="0" err="1" smtClean="0"/>
              <a:t>sweats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disturbances</a:t>
            </a:r>
            <a:endParaRPr lang="cs-CZ" dirty="0" smtClean="0"/>
          </a:p>
          <a:p>
            <a:pPr lvl="1"/>
            <a:r>
              <a:rPr lang="cs-CZ" dirty="0" err="1" smtClean="0"/>
              <a:t>Anxiety</a:t>
            </a:r>
            <a:r>
              <a:rPr lang="cs-CZ" dirty="0" smtClean="0"/>
              <a:t>, </a:t>
            </a:r>
            <a:r>
              <a:rPr lang="cs-CZ" dirty="0" err="1" smtClean="0"/>
              <a:t>mood</a:t>
            </a:r>
            <a:r>
              <a:rPr lang="cs-CZ" dirty="0" smtClean="0"/>
              <a:t> </a:t>
            </a:r>
            <a:r>
              <a:rPr lang="cs-CZ" dirty="0" err="1" smtClean="0"/>
              <a:t>swings</a:t>
            </a:r>
            <a:r>
              <a:rPr lang="cs-CZ" dirty="0" smtClean="0"/>
              <a:t>, </a:t>
            </a:r>
            <a:r>
              <a:rPr lang="cs-CZ" dirty="0" err="1" smtClean="0"/>
              <a:t>irritability</a:t>
            </a:r>
            <a:endParaRPr lang="cs-CZ" dirty="0" smtClean="0"/>
          </a:p>
          <a:p>
            <a:pPr lvl="1"/>
            <a:r>
              <a:rPr lang="cs-CZ" dirty="0" err="1" smtClean="0"/>
              <a:t>Fatigue</a:t>
            </a:r>
            <a:endParaRPr lang="cs-CZ" dirty="0" smtClean="0"/>
          </a:p>
          <a:p>
            <a:pPr lvl="1"/>
            <a:r>
              <a:rPr lang="cs-CZ" dirty="0" err="1" smtClean="0"/>
              <a:t>Pain</a:t>
            </a:r>
            <a:r>
              <a:rPr lang="cs-CZ" dirty="0" smtClean="0"/>
              <a:t>: </a:t>
            </a:r>
            <a:r>
              <a:rPr lang="cs-CZ" dirty="0" err="1" smtClean="0"/>
              <a:t>headache</a:t>
            </a:r>
            <a:r>
              <a:rPr lang="cs-CZ" dirty="0" smtClean="0"/>
              <a:t>, </a:t>
            </a:r>
            <a:r>
              <a:rPr lang="cs-CZ" dirty="0" err="1" smtClean="0"/>
              <a:t>peripheral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spinal</a:t>
            </a:r>
            <a:r>
              <a:rPr lang="cs-CZ" dirty="0" smtClean="0"/>
              <a:t> joint </a:t>
            </a:r>
            <a:r>
              <a:rPr lang="cs-CZ" dirty="0" err="1" smtClean="0"/>
              <a:t>pain</a:t>
            </a:r>
            <a:endParaRPr lang="cs-CZ" dirty="0" smtClean="0"/>
          </a:p>
          <a:p>
            <a:pPr lvl="1"/>
            <a:r>
              <a:rPr lang="cs-CZ" dirty="0" err="1" smtClean="0"/>
              <a:t>Vaginal</a:t>
            </a:r>
            <a:r>
              <a:rPr lang="cs-CZ" dirty="0" smtClean="0"/>
              <a:t> </a:t>
            </a:r>
            <a:r>
              <a:rPr lang="cs-CZ" dirty="0" err="1" smtClean="0"/>
              <a:t>atrophy</a:t>
            </a:r>
            <a:r>
              <a:rPr lang="cs-CZ" dirty="0" smtClean="0"/>
              <a:t>, </a:t>
            </a:r>
            <a:r>
              <a:rPr lang="cs-CZ" dirty="0" err="1" smtClean="0"/>
              <a:t>infections</a:t>
            </a:r>
            <a:endParaRPr lang="cs-CZ" dirty="0" smtClean="0"/>
          </a:p>
          <a:p>
            <a:pPr lvl="1"/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endParaRPr lang="cs-CZ" dirty="0" smtClean="0"/>
          </a:p>
          <a:p>
            <a:pPr lvl="1"/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/ prolapse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260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Musculoskeletal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changes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, </a:t>
            </a:r>
            <a:r>
              <a:rPr lang="cs-CZ" dirty="0" err="1" smtClean="0"/>
              <a:t>slower</a:t>
            </a:r>
            <a:r>
              <a:rPr lang="cs-CZ" dirty="0" smtClean="0"/>
              <a:t> </a:t>
            </a:r>
            <a:r>
              <a:rPr lang="cs-CZ" dirty="0" err="1" smtClean="0"/>
              <a:t>repair</a:t>
            </a:r>
            <a:endParaRPr lang="cs-CZ" dirty="0" smtClean="0"/>
          </a:p>
          <a:p>
            <a:r>
              <a:rPr lang="cs-CZ" dirty="0" err="1" smtClean="0"/>
              <a:t>Osteoporosis</a:t>
            </a:r>
            <a:r>
              <a:rPr lang="cs-CZ" dirty="0" smtClean="0"/>
              <a:t>: </a:t>
            </a:r>
            <a:r>
              <a:rPr lang="cs-CZ" dirty="0"/>
              <a:t>↑ </a:t>
            </a:r>
            <a:r>
              <a:rPr lang="cs-CZ" dirty="0" err="1" smtClean="0"/>
              <a:t>resorption</a:t>
            </a:r>
            <a:r>
              <a:rPr lang="cs-CZ" dirty="0" smtClean="0"/>
              <a:t> →↓ bone </a:t>
            </a:r>
            <a:r>
              <a:rPr lang="cs-CZ" dirty="0" err="1" smtClean="0"/>
              <a:t>mass</a:t>
            </a:r>
            <a:r>
              <a:rPr lang="cs-CZ" dirty="0" smtClean="0"/>
              <a:t> (</a:t>
            </a:r>
            <a:r>
              <a:rPr lang="cs-CZ" dirty="0" err="1" smtClean="0"/>
              <a:t>density</a:t>
            </a:r>
            <a:r>
              <a:rPr lang="cs-CZ" dirty="0" smtClean="0"/>
              <a:t>); risk </a:t>
            </a:r>
            <a:r>
              <a:rPr lang="cs-CZ" dirty="0" err="1" smtClean="0"/>
              <a:t>factors</a:t>
            </a:r>
            <a:r>
              <a:rPr lang="cs-CZ" dirty="0" smtClean="0"/>
              <a:t>: smoking,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calcium</a:t>
            </a:r>
            <a:r>
              <a:rPr lang="cs-CZ" dirty="0" smtClean="0"/>
              <a:t> + vitamin D; </a:t>
            </a:r>
            <a:r>
              <a:rPr lang="cs-CZ" dirty="0" err="1" smtClean="0"/>
              <a:t>beneficial</a:t>
            </a:r>
            <a:r>
              <a:rPr lang="cs-CZ" dirty="0" smtClean="0"/>
              <a:t>: </a:t>
            </a:r>
            <a:r>
              <a:rPr lang="cs-CZ" dirty="0" err="1" smtClean="0"/>
              <a:t>exercise</a:t>
            </a:r>
            <a:endParaRPr lang="cs-CZ" dirty="0" smtClean="0"/>
          </a:p>
          <a:p>
            <a:r>
              <a:rPr lang="cs-CZ" dirty="0" smtClean="0"/>
              <a:t>↑ </a:t>
            </a:r>
            <a:r>
              <a:rPr lang="cs-CZ" dirty="0" err="1" smtClean="0"/>
              <a:t>peripheral</a:t>
            </a:r>
            <a:r>
              <a:rPr lang="cs-CZ" dirty="0" smtClean="0"/>
              <a:t> (</a:t>
            </a:r>
            <a:r>
              <a:rPr lang="cs-CZ" dirty="0" err="1" smtClean="0"/>
              <a:t>periostal</a:t>
            </a:r>
            <a:r>
              <a:rPr lang="cs-CZ" dirty="0" smtClean="0"/>
              <a:t>) bone </a:t>
            </a:r>
            <a:r>
              <a:rPr lang="cs-CZ" dirty="0" err="1" smtClean="0"/>
              <a:t>growth</a:t>
            </a:r>
            <a:r>
              <a:rPr lang="cs-CZ" dirty="0" smtClean="0"/>
              <a:t> –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osteoarthritis</a:t>
            </a:r>
            <a:endParaRPr lang="cs-CZ" dirty="0" smtClean="0"/>
          </a:p>
          <a:p>
            <a:r>
              <a:rPr lang="cs-CZ" dirty="0" smtClean="0"/>
              <a:t>↑ </a:t>
            </a:r>
            <a:r>
              <a:rPr lang="cs-CZ" dirty="0" err="1" smtClean="0"/>
              <a:t>fracture</a:t>
            </a:r>
            <a:r>
              <a:rPr lang="cs-CZ" dirty="0" smtClean="0"/>
              <a:t> risk</a:t>
            </a:r>
          </a:p>
          <a:p>
            <a:r>
              <a:rPr lang="cs-CZ" dirty="0" err="1" smtClean="0"/>
              <a:t>Kyphosis</a:t>
            </a:r>
            <a:r>
              <a:rPr lang="cs-CZ" dirty="0" smtClean="0"/>
              <a:t> – </a:t>
            </a:r>
            <a:r>
              <a:rPr lang="cs-CZ" dirty="0" err="1" smtClean="0"/>
              <a:t>spinal</a:t>
            </a:r>
            <a:r>
              <a:rPr lang="cs-CZ" dirty="0" smtClean="0"/>
              <a:t> deformity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850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Medical</a:t>
            </a:r>
            <a:r>
              <a:rPr lang="cs-CZ" dirty="0" smtClean="0">
                <a:solidFill>
                  <a:srgbClr val="FF0000"/>
                </a:solidFill>
              </a:rPr>
              <a:t> management:</a:t>
            </a:r>
          </a:p>
          <a:p>
            <a:r>
              <a:rPr lang="cs-CZ" dirty="0" smtClean="0"/>
              <a:t>Hormone </a:t>
            </a:r>
            <a:r>
              <a:rPr lang="cs-CZ" dirty="0" err="1" smtClean="0"/>
              <a:t>replacement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decreasing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+ </a:t>
            </a:r>
            <a:r>
              <a:rPr lang="cs-CZ" dirty="0" err="1" smtClean="0"/>
              <a:t>increasing</a:t>
            </a:r>
            <a:r>
              <a:rPr lang="cs-CZ" dirty="0" smtClean="0"/>
              <a:t> risk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HRT </a:t>
            </a:r>
            <a:r>
              <a:rPr lang="cs-CZ" dirty="0" err="1" smtClean="0"/>
              <a:t>duration</a:t>
            </a:r>
            <a:r>
              <a:rPr lang="cs-CZ" dirty="0" smtClean="0"/>
              <a:t> + </a:t>
            </a:r>
            <a:r>
              <a:rPr lang="cs-CZ" dirty="0" err="1" smtClean="0"/>
              <a:t>postmenopausal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(</a:t>
            </a:r>
            <a:r>
              <a:rPr lang="cs-CZ" dirty="0" err="1" smtClean="0"/>
              <a:t>thrombosis</a:t>
            </a:r>
            <a:r>
              <a:rPr lang="cs-CZ" dirty="0" smtClean="0"/>
              <a:t>, hormone-sensitive </a:t>
            </a:r>
            <a:r>
              <a:rPr lang="cs-CZ" dirty="0" err="1" smtClean="0"/>
              <a:t>cancers</a:t>
            </a:r>
            <a:r>
              <a:rPr lang="cs-CZ" dirty="0" smtClean="0"/>
              <a:t>, </a:t>
            </a:r>
            <a:r>
              <a:rPr lang="cs-CZ" dirty="0" err="1" smtClean="0"/>
              <a:t>stroke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Alternative</a:t>
            </a:r>
            <a:r>
              <a:rPr lang="cs-CZ" dirty="0" smtClean="0"/>
              <a:t> + </a:t>
            </a:r>
            <a:r>
              <a:rPr lang="cs-CZ" dirty="0" err="1" smtClean="0"/>
              <a:t>complementary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; not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in </a:t>
            </a:r>
            <a:r>
              <a:rPr lang="cs-CZ" dirty="0" err="1" smtClean="0"/>
              <a:t>studies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5341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Prostatitis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prostatic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hyperplasia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2776251" y="1912938"/>
            <a:ext cx="5602288" cy="4264025"/>
            <a:chOff x="1597307" y="1805651"/>
            <a:chExt cx="5602147" cy="4265271"/>
          </a:xfrm>
        </p:grpSpPr>
        <p:pic>
          <p:nvPicPr>
            <p:cNvPr id="5" name="Obrázek 2" descr="prostata schéma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679" b="45932"/>
            <a:stretch>
              <a:fillRect/>
            </a:stretch>
          </p:blipFill>
          <p:spPr bwMode="auto">
            <a:xfrm>
              <a:off x="1597307" y="1818616"/>
              <a:ext cx="5602147" cy="425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7"/>
            <p:cNvSpPr txBox="1">
              <a:spLocks noChangeArrowheads="1"/>
            </p:cNvSpPr>
            <p:nvPr/>
          </p:nvSpPr>
          <p:spPr bwMode="auto">
            <a:xfrm>
              <a:off x="4363654" y="1805651"/>
              <a:ext cx="2812649" cy="3385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algn="r"/>
              <a:r>
                <a:rPr lang="cs-CZ" altLang="cs-CZ" sz="16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www.nature.com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5980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3608E-6 L -0.19115 0.11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terapists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↓ </a:t>
            </a:r>
            <a:r>
              <a:rPr lang="cs-CZ" dirty="0" err="1" smtClean="0"/>
              <a:t>the</a:t>
            </a:r>
            <a:r>
              <a:rPr lang="cs-CZ" dirty="0" smtClean="0"/>
              <a:t> risk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r>
              <a:rPr lang="cs-CZ" dirty="0" smtClean="0"/>
              <a:t>, fat </a:t>
            </a:r>
            <a:r>
              <a:rPr lang="cs-CZ" dirty="0" err="1" smtClean="0"/>
              <a:t>distribution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Moderate</a:t>
            </a:r>
            <a:r>
              <a:rPr lang="cs-CZ" dirty="0" smtClean="0"/>
              <a:t>-intensity: </a:t>
            </a:r>
            <a:r>
              <a:rPr lang="cs-CZ" dirty="0" err="1" smtClean="0"/>
              <a:t>reduction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osteoporosis</a:t>
            </a:r>
            <a:r>
              <a:rPr lang="cs-CZ" dirty="0" smtClean="0"/>
              <a:t>, </a:t>
            </a:r>
            <a:r>
              <a:rPr lang="cs-CZ" dirty="0" err="1" smtClean="0"/>
              <a:t>cardiovascular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,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disturbances</a:t>
            </a:r>
            <a:endParaRPr lang="cs-CZ" dirty="0" smtClean="0"/>
          </a:p>
          <a:p>
            <a:pPr lvl="1"/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/>
              <a:t>: </a:t>
            </a:r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(+ </a:t>
            </a:r>
            <a:r>
              <a:rPr lang="cs-CZ" dirty="0" err="1" smtClean="0"/>
              <a:t>adequate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707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Genital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infections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Genital</a:t>
            </a:r>
            <a:r>
              <a:rPr lang="cs-CZ" altLang="cs-CZ" dirty="0"/>
              <a:t> </a:t>
            </a:r>
            <a:r>
              <a:rPr lang="cs-CZ" altLang="cs-CZ" dirty="0" err="1"/>
              <a:t>tract</a:t>
            </a:r>
            <a:r>
              <a:rPr lang="cs-CZ" altLang="cs-CZ" dirty="0"/>
              <a:t> – open to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outside</a:t>
            </a:r>
            <a:r>
              <a:rPr lang="cs-CZ" altLang="cs-CZ" dirty="0"/>
              <a:t>, </a:t>
            </a:r>
            <a:r>
              <a:rPr lang="cs-CZ" altLang="cs-CZ" dirty="0" err="1"/>
              <a:t>barriers</a:t>
            </a:r>
            <a:r>
              <a:rPr lang="cs-CZ" altLang="cs-CZ" dirty="0"/>
              <a:t> </a:t>
            </a:r>
            <a:r>
              <a:rPr lang="cs-CZ" altLang="cs-CZ" dirty="0" err="1"/>
              <a:t>necessary</a:t>
            </a:r>
            <a:endParaRPr lang="cs-CZ" altLang="cs-CZ" dirty="0"/>
          </a:p>
          <a:p>
            <a:r>
              <a:rPr lang="cs-CZ" altLang="cs-CZ" dirty="0" err="1">
                <a:solidFill>
                  <a:srgbClr val="FF0000"/>
                </a:solidFill>
              </a:rPr>
              <a:t>Barrier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function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dirty="0" err="1"/>
              <a:t>vaginal</a:t>
            </a:r>
            <a:r>
              <a:rPr lang="cs-CZ" altLang="cs-CZ" dirty="0"/>
              <a:t> flora, </a:t>
            </a:r>
            <a:r>
              <a:rPr lang="cs-CZ" altLang="cs-CZ" dirty="0" err="1"/>
              <a:t>endocervical</a:t>
            </a:r>
            <a:r>
              <a:rPr lang="cs-CZ" altLang="cs-CZ" dirty="0"/>
              <a:t> </a:t>
            </a:r>
            <a:r>
              <a:rPr lang="cs-CZ" altLang="cs-CZ" dirty="0" err="1" smtClean="0"/>
              <a:t>mucus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during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fertile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endParaRPr lang="cs-CZ" altLang="cs-CZ" dirty="0">
              <a:solidFill>
                <a:srgbClr val="FFC000"/>
              </a:solidFill>
            </a:endParaRPr>
          </a:p>
          <a:p>
            <a:r>
              <a:rPr lang="cs-CZ" altLang="cs-CZ" dirty="0" err="1">
                <a:solidFill>
                  <a:srgbClr val="FF0000"/>
                </a:solidFill>
              </a:rPr>
              <a:t>Predisposing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factors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nonexistent</a:t>
            </a:r>
            <a:r>
              <a:rPr lang="cs-CZ" altLang="cs-CZ" dirty="0"/>
              <a:t> </a:t>
            </a:r>
            <a:r>
              <a:rPr lang="cs-CZ" altLang="cs-CZ" dirty="0" err="1"/>
              <a:t>barrier</a:t>
            </a:r>
            <a:r>
              <a:rPr lang="cs-CZ" altLang="cs-CZ" dirty="0"/>
              <a:t> (</a:t>
            </a:r>
            <a:r>
              <a:rPr lang="cs-CZ" altLang="cs-CZ" dirty="0" err="1"/>
              <a:t>age</a:t>
            </a:r>
            <a:r>
              <a:rPr lang="cs-CZ" altLang="cs-CZ" dirty="0"/>
              <a:t>), </a:t>
            </a:r>
            <a:r>
              <a:rPr lang="cs-CZ" altLang="cs-CZ" dirty="0" err="1"/>
              <a:t>barrier</a:t>
            </a:r>
            <a:r>
              <a:rPr lang="cs-CZ" altLang="cs-CZ" dirty="0"/>
              <a:t> </a:t>
            </a:r>
            <a:r>
              <a:rPr lang="cs-CZ" altLang="cs-CZ" dirty="0" err="1"/>
              <a:t>defect</a:t>
            </a:r>
            <a:r>
              <a:rPr lang="cs-CZ" altLang="cs-CZ" dirty="0"/>
              <a:t> (</a:t>
            </a:r>
            <a:r>
              <a:rPr lang="cs-CZ" altLang="cs-CZ" dirty="0" err="1"/>
              <a:t>loss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protective</a:t>
            </a:r>
            <a:r>
              <a:rPr lang="cs-CZ" altLang="cs-CZ" dirty="0"/>
              <a:t> </a:t>
            </a:r>
            <a:r>
              <a:rPr lang="cs-CZ" altLang="cs-CZ" dirty="0" err="1"/>
              <a:t>vaginal</a:t>
            </a:r>
            <a:r>
              <a:rPr lang="cs-CZ" altLang="cs-CZ" dirty="0"/>
              <a:t> flora, </a:t>
            </a:r>
            <a:r>
              <a:rPr lang="cs-CZ" altLang="cs-CZ" dirty="0" err="1"/>
              <a:t>menstruation</a:t>
            </a:r>
            <a:r>
              <a:rPr lang="cs-CZ" altLang="cs-CZ" dirty="0"/>
              <a:t>, </a:t>
            </a:r>
            <a:r>
              <a:rPr lang="cs-CZ" altLang="cs-CZ" dirty="0" err="1"/>
              <a:t>abortion</a:t>
            </a:r>
            <a:r>
              <a:rPr lang="cs-CZ" altLang="cs-CZ" dirty="0"/>
              <a:t>, </a:t>
            </a:r>
            <a:r>
              <a:rPr lang="cs-CZ" altLang="cs-CZ" dirty="0" err="1"/>
              <a:t>delivery</a:t>
            </a:r>
            <a:r>
              <a:rPr lang="cs-CZ" altLang="cs-CZ" dirty="0"/>
              <a:t> + residua, </a:t>
            </a:r>
            <a:r>
              <a:rPr lang="cs-CZ" altLang="cs-CZ" dirty="0" err="1"/>
              <a:t>instrumentation</a:t>
            </a:r>
            <a:r>
              <a:rPr lang="cs-CZ" altLang="cs-CZ" dirty="0"/>
              <a:t> and </a:t>
            </a:r>
            <a:r>
              <a:rPr lang="cs-CZ" altLang="cs-CZ" dirty="0" err="1"/>
              <a:t>other</a:t>
            </a:r>
            <a:r>
              <a:rPr lang="cs-CZ" altLang="cs-CZ" dirty="0"/>
              <a:t> </a:t>
            </a:r>
            <a:r>
              <a:rPr lang="cs-CZ" altLang="cs-CZ" dirty="0" err="1"/>
              <a:t>mucosal</a:t>
            </a:r>
            <a:r>
              <a:rPr lang="cs-CZ" altLang="cs-CZ" dirty="0"/>
              <a:t> </a:t>
            </a:r>
            <a:r>
              <a:rPr lang="cs-CZ" altLang="cs-CZ" dirty="0" err="1"/>
              <a:t>microtraumata</a:t>
            </a:r>
            <a:r>
              <a:rPr lang="cs-CZ" altLang="cs-CZ" dirty="0"/>
              <a:t>, </a:t>
            </a:r>
            <a:r>
              <a:rPr lang="cs-CZ" altLang="cs-CZ" dirty="0" err="1"/>
              <a:t>systemic</a:t>
            </a:r>
            <a:r>
              <a:rPr lang="cs-CZ" altLang="cs-CZ" dirty="0"/>
              <a:t> </a:t>
            </a:r>
            <a:r>
              <a:rPr lang="cs-CZ" altLang="cs-CZ" dirty="0" err="1"/>
              <a:t>diseases</a:t>
            </a:r>
            <a:r>
              <a:rPr lang="cs-CZ" altLang="cs-CZ" dirty="0"/>
              <a:t>, </a:t>
            </a:r>
            <a:r>
              <a:rPr lang="cs-CZ" altLang="cs-CZ" dirty="0" err="1"/>
              <a:t>drugs</a:t>
            </a:r>
            <a:r>
              <a:rPr lang="cs-CZ" altLang="cs-CZ" dirty="0"/>
              <a:t>,…)</a:t>
            </a:r>
            <a:endParaRPr lang="cs-CZ" altLang="cs-CZ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3374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Genital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infections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rgbClr val="FF0000"/>
                </a:solidFill>
              </a:rPr>
              <a:t>Ascending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infection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most </a:t>
            </a:r>
            <a:r>
              <a:rPr lang="cs-CZ" dirty="0" err="1"/>
              <a:t>usual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sexually</a:t>
            </a:r>
            <a:r>
              <a:rPr lang="cs-CZ" dirty="0" smtClean="0"/>
              <a:t> </a:t>
            </a:r>
            <a:r>
              <a:rPr lang="cs-CZ" dirty="0" err="1" smtClean="0"/>
              <a:t>transmitted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/</a:t>
            </a:r>
            <a:r>
              <a:rPr lang="cs-CZ" dirty="0" err="1" smtClean="0"/>
              <a:t>infection</a:t>
            </a:r>
            <a:r>
              <a:rPr lang="cs-CZ" dirty="0" smtClean="0"/>
              <a:t> – STD/STI; </a:t>
            </a:r>
            <a:r>
              <a:rPr lang="cs-CZ" dirty="0"/>
              <a:t>G- </a:t>
            </a:r>
            <a:r>
              <a:rPr lang="cs-CZ" dirty="0" err="1"/>
              <a:t>fecal</a:t>
            </a:r>
            <a:r>
              <a:rPr lang="cs-CZ" dirty="0"/>
              <a:t> </a:t>
            </a:r>
            <a:r>
              <a:rPr lang="cs-CZ" dirty="0" err="1"/>
              <a:t>bacteria</a:t>
            </a:r>
            <a:r>
              <a:rPr lang="cs-CZ" dirty="0"/>
              <a:t> – E. coli, Proteus,…)</a:t>
            </a:r>
          </a:p>
          <a:p>
            <a:pPr>
              <a:defRPr/>
            </a:pP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STD</a:t>
            </a:r>
            <a:r>
              <a:rPr lang="cs-CZ" dirty="0"/>
              <a:t> – HSV, </a:t>
            </a:r>
            <a:r>
              <a:rPr lang="cs-CZ" dirty="0" err="1"/>
              <a:t>molluscum</a:t>
            </a:r>
            <a:r>
              <a:rPr lang="cs-CZ" dirty="0"/>
              <a:t> </a:t>
            </a:r>
            <a:r>
              <a:rPr lang="cs-CZ" dirty="0" err="1"/>
              <a:t>contagiosum</a:t>
            </a:r>
            <a:r>
              <a:rPr lang="cs-CZ" dirty="0"/>
              <a:t>, HPV, </a:t>
            </a:r>
            <a:r>
              <a:rPr lang="cs-CZ" dirty="0" err="1"/>
              <a:t>trichomonas</a:t>
            </a:r>
            <a:r>
              <a:rPr lang="cs-CZ" dirty="0"/>
              <a:t>, </a:t>
            </a:r>
            <a:r>
              <a:rPr lang="cs-CZ" dirty="0" err="1"/>
              <a:t>chancroid</a:t>
            </a:r>
            <a:r>
              <a:rPr lang="cs-CZ" dirty="0"/>
              <a:t>, </a:t>
            </a:r>
            <a:r>
              <a:rPr lang="cs-CZ" dirty="0" err="1"/>
              <a:t>granuloma</a:t>
            </a:r>
            <a:r>
              <a:rPr lang="cs-CZ" dirty="0"/>
              <a:t> </a:t>
            </a:r>
            <a:r>
              <a:rPr lang="cs-CZ" dirty="0" err="1"/>
              <a:t>inguinale</a:t>
            </a:r>
            <a:r>
              <a:rPr lang="cs-CZ" dirty="0"/>
              <a:t>; </a:t>
            </a:r>
            <a:r>
              <a:rPr lang="cs-CZ" dirty="0" err="1">
                <a:solidFill>
                  <a:srgbClr val="FF0000"/>
                </a:solidFill>
              </a:rPr>
              <a:t>endogenous</a:t>
            </a:r>
            <a:r>
              <a:rPr lang="cs-CZ" dirty="0"/>
              <a:t> – </a:t>
            </a:r>
            <a:r>
              <a:rPr lang="cs-CZ" dirty="0" err="1"/>
              <a:t>candida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 err="1"/>
              <a:t>Entire</a:t>
            </a:r>
            <a:r>
              <a:rPr lang="cs-CZ" dirty="0"/>
              <a:t> </a:t>
            </a:r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STD</a:t>
            </a:r>
            <a:r>
              <a:rPr lang="cs-CZ" dirty="0"/>
              <a:t> – </a:t>
            </a:r>
            <a:r>
              <a:rPr lang="cs-CZ" dirty="0" err="1"/>
              <a:t>gonorrhea</a:t>
            </a:r>
            <a:r>
              <a:rPr lang="cs-CZ" dirty="0"/>
              <a:t>, </a:t>
            </a:r>
            <a:r>
              <a:rPr lang="cs-CZ" dirty="0" err="1"/>
              <a:t>chlamydia</a:t>
            </a:r>
            <a:r>
              <a:rPr lang="cs-CZ" dirty="0"/>
              <a:t>, </a:t>
            </a:r>
            <a:r>
              <a:rPr lang="cs-CZ" dirty="0" err="1"/>
              <a:t>mycoplasma</a:t>
            </a:r>
            <a:r>
              <a:rPr lang="cs-CZ" dirty="0"/>
              <a:t>, </a:t>
            </a:r>
            <a:r>
              <a:rPr lang="cs-CZ" dirty="0" err="1"/>
              <a:t>syphilis</a:t>
            </a:r>
            <a:r>
              <a:rPr lang="cs-CZ" dirty="0"/>
              <a:t>; </a:t>
            </a:r>
            <a:r>
              <a:rPr lang="cs-CZ" dirty="0" err="1">
                <a:solidFill>
                  <a:srgbClr val="FF0000"/>
                </a:solidFill>
              </a:rPr>
              <a:t>endogenous</a:t>
            </a:r>
            <a:r>
              <a:rPr lang="cs-CZ" dirty="0"/>
              <a:t> –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bacteria</a:t>
            </a:r>
            <a:r>
              <a:rPr lang="cs-CZ" dirty="0"/>
              <a:t>), </a:t>
            </a:r>
            <a:r>
              <a:rPr lang="cs-CZ" dirty="0" err="1"/>
              <a:t>may</a:t>
            </a:r>
            <a:r>
              <a:rPr lang="cs-CZ" dirty="0"/>
              <a:t> end </a:t>
            </a:r>
            <a:r>
              <a:rPr lang="cs-CZ" dirty="0" smtClean="0"/>
              <a:t>in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inflammatory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710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Sexually Transmitted Infections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Sexually Transmitted Disease</a:t>
            </a:r>
            <a:r>
              <a:rPr lang="cs-CZ" dirty="0"/>
              <a:t> - </a:t>
            </a:r>
            <a:r>
              <a:rPr lang="cs-CZ" dirty="0">
                <a:solidFill>
                  <a:srgbClr val="FF0000"/>
                </a:solidFill>
              </a:rPr>
              <a:t>STD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I</a:t>
            </a:r>
            <a:r>
              <a:rPr lang="en-US" dirty="0" err="1"/>
              <a:t>nfection</a:t>
            </a:r>
            <a:r>
              <a:rPr lang="en-US" dirty="0"/>
              <a:t> transmitted through vaginal, anal or oral sex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Every sexually active individual is at risk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Women acquire infections from men more than men from women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2/3 of STD occur in people under 25 </a:t>
            </a:r>
            <a:r>
              <a:rPr lang="en-US" dirty="0" err="1"/>
              <a:t>yrs</a:t>
            </a:r>
            <a:r>
              <a:rPr lang="en-US" dirty="0"/>
              <a:t> of age</a:t>
            </a: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 err="1"/>
              <a:t>Infection</a:t>
            </a:r>
            <a:r>
              <a:rPr lang="cs-CZ" dirty="0"/>
              <a:t> by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agents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(↑ risk)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Fetus </a:t>
            </a:r>
            <a:r>
              <a:rPr lang="cs-CZ" dirty="0" err="1"/>
              <a:t>or</a:t>
            </a:r>
            <a:r>
              <a:rPr lang="cs-CZ" dirty="0"/>
              <a:t> i</a:t>
            </a:r>
            <a:r>
              <a:rPr lang="en-US" dirty="0" err="1"/>
              <a:t>nfants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vertical</a:t>
            </a:r>
            <a:r>
              <a:rPr lang="cs-CZ" dirty="0"/>
              <a:t> </a:t>
            </a:r>
            <a:r>
              <a:rPr lang="cs-CZ" dirty="0" err="1"/>
              <a:t>transplacental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perinatal</a:t>
            </a:r>
            <a:r>
              <a:rPr lang="cs-CZ" dirty="0"/>
              <a:t> 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 STD</a:t>
            </a:r>
            <a:r>
              <a:rPr lang="cs-CZ" dirty="0"/>
              <a:t> → abortus, </a:t>
            </a:r>
            <a:r>
              <a:rPr lang="cs-CZ" dirty="0" err="1"/>
              <a:t>inborn</a:t>
            </a:r>
            <a:r>
              <a:rPr lang="cs-CZ" dirty="0"/>
              <a:t> </a:t>
            </a:r>
            <a:r>
              <a:rPr lang="cs-CZ" dirty="0" err="1"/>
              <a:t>defects</a:t>
            </a:r>
            <a:r>
              <a:rPr lang="cs-CZ" dirty="0"/>
              <a:t>, </a:t>
            </a:r>
            <a:r>
              <a:rPr lang="cs-CZ" dirty="0" err="1"/>
              <a:t>neonatal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. </a:t>
            </a:r>
            <a:r>
              <a:rPr lang="cs-CZ" dirty="0" err="1"/>
              <a:t>Diagnosis</a:t>
            </a:r>
            <a:r>
              <a:rPr lang="cs-CZ" dirty="0"/>
              <a:t> + </a:t>
            </a:r>
            <a:r>
              <a:rPr lang="cs-CZ" dirty="0" err="1"/>
              <a:t>treatment</a:t>
            </a:r>
            <a:r>
              <a:rPr lang="cs-CZ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xmlns="" val="4181997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Genital </a:t>
            </a:r>
            <a:r>
              <a:rPr lang="cs-CZ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arts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dirty="0"/>
              <a:t>May be asymptomatic; single or multiple painless cauliflower-like growths on the vulva, vagina, perineum, urethra, cervix, anus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Productive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 – </a:t>
            </a:r>
            <a:r>
              <a:rPr lang="cs-CZ" altLang="cs-CZ" dirty="0" err="1"/>
              <a:t>low</a:t>
            </a:r>
            <a:r>
              <a:rPr lang="cs-CZ" altLang="cs-CZ" dirty="0"/>
              <a:t> risk </a:t>
            </a:r>
            <a:r>
              <a:rPr lang="cs-CZ" altLang="cs-CZ" dirty="0" err="1"/>
              <a:t>types</a:t>
            </a:r>
            <a:r>
              <a:rPr lang="cs-CZ" altLang="cs-CZ" dirty="0"/>
              <a:t> (6, 11)</a:t>
            </a:r>
            <a:endParaRPr lang="en-US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Other</a:t>
            </a:r>
            <a:r>
              <a:rPr lang="en-US" altLang="cs-CZ" dirty="0"/>
              <a:t> subtypes of HPV </a:t>
            </a:r>
            <a:r>
              <a:rPr lang="cs-CZ" altLang="cs-CZ" dirty="0"/>
              <a:t>(i.</a:t>
            </a:r>
            <a:r>
              <a:rPr lang="cs-CZ" altLang="cs-CZ" dirty="0" err="1"/>
              <a:t>e</a:t>
            </a:r>
            <a:r>
              <a:rPr lang="cs-CZ" altLang="cs-CZ" dirty="0"/>
              <a:t>. 16, 18) </a:t>
            </a:r>
            <a:r>
              <a:rPr lang="en-US" altLang="cs-CZ" dirty="0"/>
              <a:t>strongly associated w</a:t>
            </a:r>
            <a:r>
              <a:rPr lang="cs-CZ" altLang="cs-CZ" dirty="0" err="1"/>
              <a:t>ith</a:t>
            </a:r>
            <a:r>
              <a:rPr lang="en-US" altLang="cs-CZ" dirty="0"/>
              <a:t> cervical dysplasia </a:t>
            </a:r>
            <a:r>
              <a:rPr lang="cs-CZ" altLang="cs-CZ" dirty="0" err="1"/>
              <a:t>and</a:t>
            </a:r>
            <a:r>
              <a:rPr lang="cs-CZ" altLang="cs-CZ" dirty="0"/>
              <a:t>/</a:t>
            </a:r>
            <a:r>
              <a:rPr lang="cs-CZ" altLang="cs-CZ" dirty="0" err="1"/>
              <a:t>or</a:t>
            </a:r>
            <a:r>
              <a:rPr lang="en-US" altLang="cs-CZ" dirty="0"/>
              <a:t> ca</a:t>
            </a:r>
            <a:r>
              <a:rPr lang="cs-CZ" altLang="cs-CZ" dirty="0" err="1"/>
              <a:t>rcinoma</a:t>
            </a:r>
            <a:endParaRPr lang="en-US" altLang="cs-CZ" dirty="0"/>
          </a:p>
          <a:p>
            <a:pPr eaLnBrk="1" hangingPunct="1">
              <a:lnSpc>
                <a:spcPct val="80000"/>
              </a:lnSpc>
            </a:pPr>
            <a:r>
              <a:rPr lang="en-US" altLang="cs-CZ" dirty="0"/>
              <a:t>HPV </a:t>
            </a:r>
            <a:r>
              <a:rPr lang="cs-CZ" altLang="cs-CZ" dirty="0"/>
              <a:t>- </a:t>
            </a:r>
            <a:r>
              <a:rPr lang="en-US" altLang="cs-CZ" dirty="0"/>
              <a:t>higher risk of vaginal, </a:t>
            </a:r>
            <a:r>
              <a:rPr lang="en-US" altLang="cs-CZ" dirty="0" err="1"/>
              <a:t>vulvar</a:t>
            </a:r>
            <a:r>
              <a:rPr lang="en-US" altLang="cs-CZ" dirty="0"/>
              <a:t>, penile</a:t>
            </a:r>
            <a:r>
              <a:rPr lang="cs-CZ" altLang="cs-CZ" dirty="0"/>
              <a:t>,</a:t>
            </a:r>
            <a:r>
              <a:rPr lang="en-US" altLang="cs-CZ" dirty="0"/>
              <a:t> anal </a:t>
            </a:r>
            <a:r>
              <a:rPr lang="cs-CZ" altLang="cs-CZ" dirty="0" err="1"/>
              <a:t>dysplasia</a:t>
            </a:r>
            <a:r>
              <a:rPr lang="cs-CZ" altLang="cs-CZ" dirty="0"/>
              <a:t>/</a:t>
            </a:r>
            <a:r>
              <a:rPr lang="en-US" altLang="cs-CZ" dirty="0"/>
              <a:t>ca</a:t>
            </a:r>
            <a:r>
              <a:rPr lang="cs-CZ" altLang="cs-CZ" dirty="0" err="1"/>
              <a:t>rcinoma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/>
              <a:t>types</a:t>
            </a:r>
            <a:r>
              <a:rPr lang="cs-CZ" altLang="cs-CZ" dirty="0"/>
              <a:t> in oral/</a:t>
            </a:r>
            <a:r>
              <a:rPr lang="cs-CZ" altLang="cs-CZ" dirty="0" err="1"/>
              <a:t>laryngeal</a:t>
            </a:r>
            <a:r>
              <a:rPr lang="cs-CZ" altLang="cs-CZ" dirty="0"/>
              <a:t> </a:t>
            </a:r>
            <a:r>
              <a:rPr lang="cs-CZ" altLang="cs-CZ" dirty="0" err="1" smtClean="0"/>
              <a:t>carcinoma</a:t>
            </a:r>
            <a:endParaRPr lang="cs-CZ" alt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 smtClean="0"/>
              <a:t>Vaccination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preferably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start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sexual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males</a:t>
            </a:r>
            <a:r>
              <a:rPr lang="cs-CZ" altLang="cs-CZ" dirty="0" smtClean="0"/>
              <a:t> + </a:t>
            </a:r>
            <a:r>
              <a:rPr lang="cs-CZ" altLang="cs-CZ" dirty="0" err="1" smtClean="0"/>
              <a:t>females</a:t>
            </a:r>
            <a:r>
              <a:rPr lang="cs-CZ" altLang="cs-CZ" dirty="0" smtClean="0"/>
              <a:t>, 2 </a:t>
            </a:r>
            <a:r>
              <a:rPr lang="cs-CZ" altLang="cs-CZ" dirty="0" err="1" smtClean="0"/>
              <a:t>doses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sufficient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865785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STI - </a:t>
            </a: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4" descr="gyn-PID-sch-trans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85" y="2273643"/>
            <a:ext cx="6557691" cy="22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inflammatory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Infection</a:t>
            </a:r>
            <a:r>
              <a:rPr lang="cs-CZ" dirty="0" smtClean="0"/>
              <a:t> + </a:t>
            </a:r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genital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r>
              <a:rPr lang="cs-CZ" dirty="0" smtClean="0"/>
              <a:t> (endometritis, salpingitis – </a:t>
            </a:r>
            <a:r>
              <a:rPr lang="cs-CZ" dirty="0" err="1" smtClean="0"/>
              <a:t>fallopian</a:t>
            </a:r>
            <a:r>
              <a:rPr lang="cs-CZ" dirty="0" smtClean="0"/>
              <a:t> tube </a:t>
            </a:r>
            <a:r>
              <a:rPr lang="cs-CZ" dirty="0" err="1" smtClean="0"/>
              <a:t>inflammation</a:t>
            </a:r>
            <a:r>
              <a:rPr lang="cs-CZ" dirty="0" smtClean="0"/>
              <a:t>, </a:t>
            </a:r>
            <a:r>
              <a:rPr lang="cs-CZ" dirty="0" err="1" smtClean="0"/>
              <a:t>tuboovarian</a:t>
            </a:r>
            <a:r>
              <a:rPr lang="cs-CZ" dirty="0" smtClean="0"/>
              <a:t> </a:t>
            </a:r>
            <a:r>
              <a:rPr lang="cs-CZ" dirty="0" err="1" smtClean="0"/>
              <a:t>abscess</a:t>
            </a:r>
            <a:r>
              <a:rPr lang="cs-CZ" dirty="0" smtClean="0"/>
              <a:t>, </a:t>
            </a:r>
            <a:r>
              <a:rPr lang="cs-CZ" dirty="0" err="1" smtClean="0"/>
              <a:t>pelvic</a:t>
            </a:r>
            <a:r>
              <a:rPr lang="cs-CZ" dirty="0" smtClean="0"/>
              <a:t> peritonitis)</a:t>
            </a:r>
          </a:p>
          <a:p>
            <a:r>
              <a:rPr lang="cs-CZ" dirty="0" smtClean="0"/>
              <a:t>May </a:t>
            </a:r>
            <a:r>
              <a:rPr lang="cs-CZ" dirty="0" err="1" smtClean="0"/>
              <a:t>lead</a:t>
            </a:r>
            <a:r>
              <a:rPr lang="cs-CZ" dirty="0" smtClean="0"/>
              <a:t> to infertility, </a:t>
            </a:r>
            <a:r>
              <a:rPr lang="cs-CZ" dirty="0" err="1" smtClean="0"/>
              <a:t>ectopic</a:t>
            </a:r>
            <a:r>
              <a:rPr lang="cs-CZ" dirty="0" smtClean="0"/>
              <a:t> </a:t>
            </a:r>
            <a:r>
              <a:rPr lang="cs-CZ" dirty="0" err="1" smtClean="0"/>
              <a:t>pregnancy</a:t>
            </a:r>
            <a:r>
              <a:rPr lang="cs-CZ" dirty="0" smtClean="0"/>
              <a:t>, </a:t>
            </a:r>
            <a:r>
              <a:rPr lang="cs-CZ" dirty="0" err="1" smtClean="0"/>
              <a:t>sepsis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chronic</a:t>
            </a:r>
            <a:r>
              <a:rPr lang="cs-CZ" dirty="0" smtClean="0"/>
              <a:t>,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intercourse</a:t>
            </a:r>
            <a:r>
              <a:rPr lang="cs-CZ" dirty="0" smtClean="0"/>
              <a:t>,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menstruation</a:t>
            </a:r>
            <a:r>
              <a:rPr lang="cs-CZ" dirty="0" smtClean="0"/>
              <a:t>, </a:t>
            </a:r>
            <a:r>
              <a:rPr lang="cs-CZ" dirty="0" err="1" smtClean="0"/>
              <a:t>vaginal</a:t>
            </a:r>
            <a:r>
              <a:rPr lang="cs-CZ" dirty="0" smtClean="0"/>
              <a:t> </a:t>
            </a:r>
            <a:r>
              <a:rPr lang="cs-CZ" dirty="0" err="1" smtClean="0"/>
              <a:t>bleeding</a:t>
            </a:r>
            <a:r>
              <a:rPr lang="cs-CZ" dirty="0" smtClean="0"/>
              <a:t>; in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r>
              <a:rPr lang="cs-CZ" dirty="0" smtClean="0"/>
              <a:t>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chills</a:t>
            </a:r>
            <a:endParaRPr lang="cs-CZ" dirty="0" smtClean="0"/>
          </a:p>
          <a:p>
            <a:r>
              <a:rPr lang="cs-CZ" dirty="0" err="1" smtClean="0"/>
              <a:t>Prevention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56419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gbp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9413"/>
            <a:ext cx="7561262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971675" y="6040438"/>
            <a:ext cx="7885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PID 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–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chronic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inflammation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+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ovarian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torsion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–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hemorrhagic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necrosis</a:t>
            </a:r>
            <a:endParaRPr lang="cs-CZ" altLang="cs-CZ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876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Endometriosis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Foci</a:t>
            </a:r>
            <a:r>
              <a:rPr lang="cs-CZ" altLang="cs-CZ" dirty="0" smtClean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functional</a:t>
            </a:r>
            <a:r>
              <a:rPr lang="cs-CZ" altLang="cs-CZ" dirty="0"/>
              <a:t> endometrium (</a:t>
            </a:r>
            <a:r>
              <a:rPr lang="cs-CZ" altLang="cs-CZ" dirty="0" err="1"/>
              <a:t>glands</a:t>
            </a:r>
            <a:r>
              <a:rPr lang="cs-CZ" altLang="cs-CZ" dirty="0"/>
              <a:t> + stroma) in </a:t>
            </a:r>
            <a:r>
              <a:rPr lang="cs-CZ" altLang="cs-CZ" dirty="0" err="1"/>
              <a:t>an</a:t>
            </a:r>
            <a:r>
              <a:rPr lang="cs-CZ" altLang="cs-CZ" dirty="0"/>
              <a:t> </a:t>
            </a:r>
            <a:r>
              <a:rPr lang="cs-CZ" altLang="cs-CZ" dirty="0" err="1"/>
              <a:t>ectopic</a:t>
            </a:r>
            <a:r>
              <a:rPr lang="cs-CZ" altLang="cs-CZ" dirty="0"/>
              <a:t> </a:t>
            </a:r>
            <a:r>
              <a:rPr lang="cs-CZ" altLang="cs-CZ" dirty="0" err="1"/>
              <a:t>localisation</a:t>
            </a:r>
            <a:r>
              <a:rPr lang="cs-CZ" altLang="cs-CZ" dirty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outside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uterus; </a:t>
            </a:r>
            <a:r>
              <a:rPr lang="cs-CZ" altLang="cs-CZ" dirty="0" err="1" smtClean="0"/>
              <a:t>possible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retrograde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flow</a:t>
            </a:r>
            <a:r>
              <a:rPr lang="cs-CZ" altLang="cs-CZ" dirty="0" smtClean="0"/>
              <a:t> + </a:t>
            </a:r>
            <a:r>
              <a:rPr lang="cs-CZ" altLang="cs-CZ" dirty="0" err="1" smtClean="0"/>
              <a:t>migration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implantation</a:t>
            </a:r>
            <a:r>
              <a:rPr lang="cs-CZ" altLang="cs-CZ" dirty="0" smtClean="0"/>
              <a:t>, ?</a:t>
            </a:r>
            <a:r>
              <a:rPr lang="cs-CZ" altLang="cs-CZ" dirty="0" err="1" smtClean="0"/>
              <a:t>vascular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spread</a:t>
            </a:r>
            <a:r>
              <a:rPr lang="cs-CZ" altLang="cs-CZ" dirty="0" smtClean="0"/>
              <a:t>, ?</a:t>
            </a:r>
            <a:r>
              <a:rPr lang="cs-CZ" altLang="cs-CZ" dirty="0" err="1" smtClean="0"/>
              <a:t>inborn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Ovaries</a:t>
            </a:r>
            <a:r>
              <a:rPr lang="cs-CZ" altLang="cs-CZ" dirty="0" smtClean="0"/>
              <a:t>, </a:t>
            </a:r>
            <a:r>
              <a:rPr lang="cs-CZ" altLang="cs-CZ" dirty="0" err="1"/>
              <a:t>cavum</a:t>
            </a:r>
            <a:r>
              <a:rPr lang="cs-CZ" altLang="cs-CZ" dirty="0"/>
              <a:t> </a:t>
            </a:r>
            <a:r>
              <a:rPr lang="cs-CZ" altLang="cs-CZ" dirty="0" err="1"/>
              <a:t>Douglasi</a:t>
            </a:r>
            <a:r>
              <a:rPr lang="cs-CZ" altLang="cs-CZ" dirty="0"/>
              <a:t>, </a:t>
            </a:r>
            <a:r>
              <a:rPr lang="cs-CZ" altLang="cs-CZ" dirty="0" err="1"/>
              <a:t>fallopian</a:t>
            </a:r>
            <a:r>
              <a:rPr lang="cs-CZ" altLang="cs-CZ" dirty="0"/>
              <a:t> </a:t>
            </a:r>
            <a:r>
              <a:rPr lang="cs-CZ" altLang="cs-CZ" dirty="0" err="1"/>
              <a:t>tubes</a:t>
            </a:r>
            <a:r>
              <a:rPr lang="cs-CZ" altLang="cs-CZ" dirty="0"/>
              <a:t>, peritoneum, </a:t>
            </a:r>
            <a:r>
              <a:rPr lang="cs-CZ" altLang="cs-CZ" dirty="0" err="1"/>
              <a:t>bladder</a:t>
            </a:r>
            <a:r>
              <a:rPr lang="cs-CZ" altLang="cs-CZ" dirty="0"/>
              <a:t>, </a:t>
            </a:r>
            <a:r>
              <a:rPr lang="cs-CZ" altLang="cs-CZ" dirty="0" err="1"/>
              <a:t>umbilical</a:t>
            </a:r>
            <a:r>
              <a:rPr lang="cs-CZ" altLang="cs-CZ" dirty="0"/>
              <a:t> skin, … </a:t>
            </a:r>
            <a:r>
              <a:rPr lang="cs-CZ" altLang="cs-CZ" dirty="0" err="1"/>
              <a:t>lung</a:t>
            </a:r>
            <a:r>
              <a:rPr lang="cs-CZ" altLang="cs-CZ" dirty="0"/>
              <a:t>, </a:t>
            </a:r>
            <a:r>
              <a:rPr lang="cs-CZ" altLang="cs-CZ" dirty="0" err="1"/>
              <a:t>bones</a:t>
            </a:r>
            <a:r>
              <a:rPr lang="cs-CZ" altLang="cs-CZ" dirty="0"/>
              <a:t> …)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smtClean="0"/>
              <a:t>Estrogen </a:t>
            </a:r>
            <a:r>
              <a:rPr lang="cs-CZ" altLang="cs-CZ" dirty="0" err="1" smtClean="0"/>
              <a:t>dependent</a:t>
            </a:r>
            <a:r>
              <a:rPr lang="cs-CZ" altLang="cs-CZ" dirty="0" smtClean="0"/>
              <a:t>,  </a:t>
            </a:r>
            <a:r>
              <a:rPr lang="cs-CZ" altLang="cs-CZ" dirty="0" err="1"/>
              <a:t>changes</a:t>
            </a:r>
            <a:r>
              <a:rPr lang="cs-CZ" altLang="cs-CZ" dirty="0"/>
              <a:t> </a:t>
            </a:r>
            <a:r>
              <a:rPr lang="cs-CZ" altLang="cs-CZ" dirty="0" err="1"/>
              <a:t>during</a:t>
            </a:r>
            <a:r>
              <a:rPr lang="cs-CZ" altLang="cs-CZ" dirty="0"/>
              <a:t> </a:t>
            </a:r>
            <a:r>
              <a:rPr lang="cs-CZ" altLang="cs-CZ" dirty="0" err="1" smtClean="0"/>
              <a:t>menstruation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cycle</a:t>
            </a:r>
            <a:endParaRPr lang="cs-CZ" altLang="cs-CZ" dirty="0" smtClean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Hemorrhagic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chocolate</a:t>
            </a:r>
            <a:r>
              <a:rPr lang="cs-CZ" altLang="cs-CZ" dirty="0"/>
              <a:t>) </a:t>
            </a:r>
            <a:r>
              <a:rPr lang="cs-CZ" altLang="cs-CZ" dirty="0" err="1"/>
              <a:t>cysts</a:t>
            </a:r>
            <a:r>
              <a:rPr lang="cs-CZ" altLang="cs-CZ" dirty="0"/>
              <a:t>, </a:t>
            </a:r>
            <a:r>
              <a:rPr lang="cs-CZ" altLang="cs-CZ" dirty="0" err="1"/>
              <a:t>hemosiderin</a:t>
            </a:r>
            <a:r>
              <a:rPr lang="cs-CZ" altLang="cs-CZ" dirty="0"/>
              <a:t> </a:t>
            </a:r>
            <a:r>
              <a:rPr lang="cs-CZ" altLang="cs-CZ" dirty="0" err="1" smtClean="0"/>
              <a:t>pigmentation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scarring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Pain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dysmenorrhea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painful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menstruation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dyspareunia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adhesions</a:t>
            </a:r>
            <a:r>
              <a:rPr lang="cs-CZ" altLang="cs-CZ" dirty="0"/>
              <a:t>, infertility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Possible</a:t>
            </a:r>
            <a:r>
              <a:rPr lang="cs-CZ" altLang="cs-CZ" dirty="0" smtClean="0"/>
              <a:t> </a:t>
            </a:r>
            <a:r>
              <a:rPr lang="cs-CZ" altLang="cs-CZ" dirty="0"/>
              <a:t>source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endometrioid</a:t>
            </a:r>
            <a:r>
              <a:rPr lang="cs-CZ" altLang="cs-CZ" dirty="0"/>
              <a:t> </a:t>
            </a:r>
            <a:r>
              <a:rPr lang="cs-CZ" altLang="cs-CZ" dirty="0" err="1"/>
              <a:t>adenocarcinoma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 flipH="1">
            <a:off x="9144000" y="1905918"/>
            <a:ext cx="55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713" lvl="2" indent="-180975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000" dirty="0" smtClean="0"/>
          </a:p>
          <a:p>
            <a:pPr marL="1255713" lvl="2" indent="-180975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7739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085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1" t="4320" r="16406" b="5490"/>
          <a:stretch>
            <a:fillRect/>
          </a:stretch>
        </p:blipFill>
        <p:spPr bwMode="auto">
          <a:xfrm>
            <a:off x="2971800" y="762000"/>
            <a:ext cx="6248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038601" y="152400"/>
            <a:ext cx="2792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dirty="0" err="1">
                <a:solidFill>
                  <a:srgbClr val="FF0000"/>
                </a:solidFill>
              </a:rPr>
              <a:t>Endometroid</a:t>
            </a:r>
            <a:r>
              <a:rPr lang="cs-CZ" altLang="cs-CZ" sz="2800" b="1" dirty="0">
                <a:solidFill>
                  <a:srgbClr val="FF0000"/>
                </a:solidFill>
              </a:rPr>
              <a:t> cyst</a:t>
            </a:r>
          </a:p>
        </p:txBody>
      </p:sp>
    </p:spTree>
    <p:extLst>
      <p:ext uri="{BB962C8B-B14F-4D97-AF65-F5344CB8AC3E}">
        <p14:creationId xmlns:p14="http://schemas.microsoft.com/office/powerpoint/2010/main" xmlns="" val="142010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Prostatitis</a:t>
            </a:r>
            <a:endParaRPr lang="cs-CZ" altLang="cs-CZ" dirty="0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3275" lvl="1" indent="-263525"/>
            <a:r>
              <a:rPr lang="cs-CZ" altLang="cs-CZ" dirty="0" err="1"/>
              <a:t>B</a:t>
            </a:r>
            <a:r>
              <a:rPr lang="cs-CZ" altLang="cs-CZ" dirty="0" err="1" smtClean="0"/>
              <a:t>acterial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acute</a:t>
            </a:r>
            <a:r>
              <a:rPr lang="cs-CZ" altLang="cs-CZ" dirty="0"/>
              <a:t> </a:t>
            </a:r>
            <a:r>
              <a:rPr lang="cs-CZ" altLang="cs-CZ" dirty="0" err="1" smtClean="0"/>
              <a:t>purulent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1255713" lvl="2" indent="-273050"/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/>
              <a:t>symptoms</a:t>
            </a:r>
            <a:r>
              <a:rPr lang="cs-CZ" altLang="cs-CZ" dirty="0"/>
              <a:t>, </a:t>
            </a:r>
            <a:r>
              <a:rPr lang="cs-CZ" altLang="cs-CZ" dirty="0" err="1"/>
              <a:t>dysuria</a:t>
            </a:r>
            <a:r>
              <a:rPr lang="cs-CZ" altLang="cs-CZ" dirty="0"/>
              <a:t>, </a:t>
            </a:r>
            <a:r>
              <a:rPr lang="cs-CZ" altLang="cs-CZ" dirty="0" err="1"/>
              <a:t>frequency</a:t>
            </a:r>
            <a:r>
              <a:rPr lang="cs-CZ" altLang="cs-CZ" dirty="0"/>
              <a:t>, </a:t>
            </a:r>
            <a:r>
              <a:rPr lang="cs-CZ" altLang="cs-CZ" dirty="0" err="1"/>
              <a:t>local</a:t>
            </a:r>
            <a:r>
              <a:rPr lang="cs-CZ" altLang="cs-CZ" dirty="0"/>
              <a:t> </a:t>
            </a:r>
            <a:r>
              <a:rPr lang="cs-CZ" altLang="cs-CZ" dirty="0" err="1"/>
              <a:t>pain</a:t>
            </a:r>
            <a:endParaRPr lang="cs-CZ" altLang="cs-CZ" dirty="0"/>
          </a:p>
          <a:p>
            <a:pPr marL="1255713" lvl="2" indent="-273050"/>
            <a:r>
              <a:rPr lang="cs-CZ" altLang="cs-CZ" dirty="0" err="1" smtClean="0"/>
              <a:t>Ascending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in </a:t>
            </a:r>
            <a:r>
              <a:rPr lang="cs-CZ" altLang="cs-CZ" dirty="0" smtClean="0"/>
              <a:t>UTI (</a:t>
            </a:r>
            <a:r>
              <a:rPr lang="cs-CZ" altLang="cs-CZ" dirty="0" err="1" smtClean="0"/>
              <a:t>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pPr marL="1255713" lvl="2" indent="-273050"/>
            <a:r>
              <a:rPr lang="cs-CZ" altLang="cs-CZ" dirty="0" err="1" smtClean="0"/>
              <a:t>Iatrogenic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cathetrisation</a:t>
            </a:r>
            <a:r>
              <a:rPr lang="cs-CZ" altLang="cs-CZ" dirty="0"/>
              <a:t>, </a:t>
            </a:r>
            <a:r>
              <a:rPr lang="cs-CZ" altLang="cs-CZ" dirty="0" err="1"/>
              <a:t>surgery</a:t>
            </a:r>
            <a:r>
              <a:rPr lang="cs-CZ" altLang="cs-CZ" dirty="0"/>
              <a:t>, </a:t>
            </a:r>
            <a:r>
              <a:rPr lang="cs-CZ" altLang="cs-CZ" dirty="0" smtClean="0"/>
              <a:t>…)</a:t>
            </a:r>
          </a:p>
          <a:p>
            <a:pPr marL="1255713" lvl="2" indent="-273050"/>
            <a:r>
              <a:rPr lang="cs-CZ" altLang="cs-CZ" dirty="0" smtClean="0"/>
              <a:t>ATB </a:t>
            </a:r>
            <a:r>
              <a:rPr lang="cs-CZ" altLang="cs-CZ" dirty="0" err="1" smtClean="0"/>
              <a:t>therapy</a:t>
            </a:r>
            <a:endParaRPr lang="cs-CZ" altLang="cs-CZ" dirty="0"/>
          </a:p>
          <a:p>
            <a:pPr marL="1384300" lvl="3" indent="0">
              <a:buNone/>
            </a:pPr>
            <a:endParaRPr lang="cs-CZ" altLang="cs-CZ" dirty="0"/>
          </a:p>
          <a:p>
            <a:pPr marL="803275" lvl="1" indent="-263525"/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prostatitis</a:t>
            </a:r>
            <a:r>
              <a:rPr lang="cs-CZ" altLang="cs-CZ" dirty="0" smtClean="0"/>
              <a:t>/ 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pelvic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 syndrome</a:t>
            </a:r>
            <a:endParaRPr lang="cs-CZ" altLang="cs-CZ" dirty="0"/>
          </a:p>
          <a:p>
            <a:pPr marL="1255713" lvl="2" indent="-273050"/>
            <a:r>
              <a:rPr lang="cs-CZ" altLang="cs-CZ" dirty="0" smtClean="0"/>
              <a:t>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(90%)</a:t>
            </a:r>
          </a:p>
          <a:p>
            <a:pPr marL="1255713" lvl="2" indent="-273050"/>
            <a:r>
              <a:rPr lang="cs-CZ" altLang="cs-CZ" dirty="0" err="1" smtClean="0"/>
              <a:t>Recurrent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genitourinary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endParaRPr lang="cs-CZ" altLang="cs-CZ" dirty="0" smtClean="0"/>
          </a:p>
          <a:p>
            <a:pPr marL="1255713" lvl="2" indent="-273050"/>
            <a:r>
              <a:rPr lang="cs-CZ" altLang="cs-CZ" dirty="0" err="1" smtClean="0"/>
              <a:t>Sexual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dysfunction</a:t>
            </a:r>
            <a:endParaRPr lang="cs-CZ" altLang="cs-CZ" dirty="0"/>
          </a:p>
          <a:p>
            <a:pPr marL="360363" indent="-360363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8958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Ovarian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cystic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Non-</a:t>
            </a:r>
            <a:r>
              <a:rPr lang="cs-CZ" altLang="cs-CZ" dirty="0" err="1" smtClean="0">
                <a:solidFill>
                  <a:srgbClr val="FF0000"/>
                </a:solidFill>
              </a:rPr>
              <a:t>neoplastic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cs-CZ" altLang="cs-CZ" i="1" dirty="0" err="1" smtClean="0"/>
              <a:t>inclusion</a:t>
            </a:r>
            <a:r>
              <a:rPr lang="cs-CZ" altLang="cs-CZ" i="1" dirty="0" smtClean="0"/>
              <a:t> cyst: </a:t>
            </a:r>
            <a:r>
              <a:rPr lang="cs-CZ" altLang="cs-CZ" dirty="0" err="1" smtClean="0"/>
              <a:t>small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from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epithelium</a:t>
            </a:r>
            <a:endParaRPr lang="cs-CZ" altLang="cs-CZ" dirty="0" smtClean="0"/>
          </a:p>
          <a:p>
            <a:pPr lvl="1"/>
            <a:r>
              <a:rPr lang="cs-CZ" altLang="cs-CZ" i="1" dirty="0" err="1"/>
              <a:t>functional</a:t>
            </a:r>
            <a:r>
              <a:rPr lang="cs-CZ" altLang="cs-CZ" i="1" dirty="0"/>
              <a:t> cyst:</a:t>
            </a:r>
            <a:r>
              <a:rPr lang="cs-CZ" altLang="cs-CZ" dirty="0"/>
              <a:t> </a:t>
            </a:r>
            <a:r>
              <a:rPr lang="cs-CZ" altLang="cs-CZ" dirty="0" err="1"/>
              <a:t>stages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ovum </a:t>
            </a:r>
            <a:r>
              <a:rPr lang="cs-CZ" altLang="cs-CZ" dirty="0" err="1"/>
              <a:t>maturation</a:t>
            </a:r>
            <a:r>
              <a:rPr lang="cs-CZ" altLang="cs-CZ" dirty="0"/>
              <a:t>/</a:t>
            </a:r>
            <a:r>
              <a:rPr lang="cs-CZ" altLang="cs-CZ" dirty="0" err="1"/>
              <a:t>release</a:t>
            </a:r>
            <a:r>
              <a:rPr lang="cs-CZ" altLang="cs-CZ" dirty="0"/>
              <a:t>: </a:t>
            </a:r>
            <a:r>
              <a:rPr lang="cs-CZ" altLang="cs-CZ" dirty="0" err="1"/>
              <a:t>follicular</a:t>
            </a:r>
            <a:r>
              <a:rPr lang="cs-CZ" altLang="cs-CZ" dirty="0"/>
              <a:t>, </a:t>
            </a:r>
            <a:r>
              <a:rPr lang="cs-CZ" altLang="cs-CZ" dirty="0" err="1" smtClean="0"/>
              <a:t>luteal</a:t>
            </a:r>
            <a:endParaRPr lang="cs-CZ" altLang="cs-CZ" dirty="0" smtClean="0"/>
          </a:p>
          <a:p>
            <a:pPr lvl="1"/>
            <a:r>
              <a:rPr lang="cs-CZ" altLang="cs-CZ" dirty="0" err="1"/>
              <a:t>polycystic</a:t>
            </a:r>
            <a:r>
              <a:rPr lang="cs-CZ" altLang="cs-CZ" dirty="0"/>
              <a:t> ovary </a:t>
            </a:r>
            <a:r>
              <a:rPr lang="cs-CZ" altLang="cs-CZ" dirty="0" smtClean="0"/>
              <a:t>syndrome: </a:t>
            </a:r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metabolic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hormonal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disorder</a:t>
            </a:r>
            <a:r>
              <a:rPr lang="cs-CZ" altLang="cs-CZ" dirty="0" smtClean="0"/>
              <a:t>, obesity, infertility, male type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face/body </a:t>
            </a:r>
            <a:r>
              <a:rPr lang="cs-CZ" altLang="cs-CZ" dirty="0" err="1" smtClean="0"/>
              <a:t>hair</a:t>
            </a:r>
            <a:r>
              <a:rPr lang="cs-CZ" altLang="cs-CZ" dirty="0" smtClean="0"/>
              <a:t>, </a:t>
            </a:r>
          </a:p>
          <a:p>
            <a:pPr lvl="1"/>
            <a:r>
              <a:rPr lang="cs-CZ" altLang="cs-CZ" i="1" dirty="0" err="1"/>
              <a:t>endometriosis</a:t>
            </a:r>
            <a:endParaRPr lang="cs-CZ" altLang="cs-CZ" i="1" dirty="0"/>
          </a:p>
          <a:p>
            <a:pPr lvl="1"/>
            <a:endParaRPr lang="cs-CZ" altLang="cs-CZ" dirty="0"/>
          </a:p>
          <a:p>
            <a:r>
              <a:rPr lang="cs-CZ" altLang="cs-CZ" dirty="0" err="1" smtClean="0">
                <a:solidFill>
                  <a:srgbClr val="FF0000"/>
                </a:solidFill>
              </a:rPr>
              <a:t>Neoplastic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cs-CZ" altLang="cs-CZ" dirty="0" err="1" smtClean="0"/>
              <a:t>according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tissue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origin</a:t>
            </a:r>
            <a:r>
              <a:rPr lang="cs-CZ" altLang="cs-CZ" dirty="0" smtClean="0"/>
              <a:t>: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i="1" dirty="0" err="1" smtClean="0"/>
              <a:t>surface</a:t>
            </a:r>
            <a:r>
              <a:rPr lang="cs-CZ" altLang="cs-CZ" i="1" dirty="0" smtClean="0"/>
              <a:t> </a:t>
            </a:r>
            <a:r>
              <a:rPr lang="cs-CZ" altLang="cs-CZ" i="1" dirty="0" err="1"/>
              <a:t>epithelial</a:t>
            </a:r>
            <a:r>
              <a:rPr lang="cs-CZ" altLang="cs-CZ" i="1" dirty="0"/>
              <a:t> </a:t>
            </a:r>
            <a:r>
              <a:rPr lang="cs-CZ" altLang="cs-CZ" i="1" dirty="0" err="1"/>
              <a:t>tumors</a:t>
            </a:r>
            <a:r>
              <a:rPr lang="cs-CZ" altLang="cs-CZ" i="1" dirty="0"/>
              <a:t>, </a:t>
            </a:r>
            <a:r>
              <a:rPr lang="cs-CZ" altLang="cs-CZ" i="1" dirty="0" err="1"/>
              <a:t>germ</a:t>
            </a:r>
            <a:r>
              <a:rPr lang="cs-CZ" altLang="cs-CZ" i="1" dirty="0"/>
              <a:t> cell tu, sex-</a:t>
            </a:r>
            <a:r>
              <a:rPr lang="cs-CZ" altLang="cs-CZ" i="1" dirty="0" err="1"/>
              <a:t>cord</a:t>
            </a:r>
            <a:r>
              <a:rPr lang="cs-CZ" altLang="cs-CZ" i="1" dirty="0"/>
              <a:t> </a:t>
            </a:r>
            <a:r>
              <a:rPr lang="cs-CZ" altLang="cs-CZ" i="1" dirty="0" err="1"/>
              <a:t>stromal</a:t>
            </a:r>
            <a:r>
              <a:rPr lang="cs-CZ" altLang="cs-CZ" i="1" dirty="0"/>
              <a:t> tu, </a:t>
            </a:r>
            <a:r>
              <a:rPr lang="cs-CZ" altLang="cs-CZ" i="1" dirty="0" err="1"/>
              <a:t>metastatic</a:t>
            </a:r>
            <a:r>
              <a:rPr lang="cs-CZ" altLang="cs-CZ" i="1" dirty="0"/>
              <a:t> tu, </a:t>
            </a:r>
            <a:r>
              <a:rPr lang="cs-CZ" altLang="cs-CZ" i="1" dirty="0" err="1"/>
              <a:t>etc</a:t>
            </a:r>
            <a:r>
              <a:rPr lang="cs-CZ" altLang="cs-CZ" i="1" dirty="0" smtClean="0"/>
              <a:t>.</a:t>
            </a:r>
            <a:endParaRPr lang="cs-CZ" alt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962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Ovarian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cystic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disease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+ </a:t>
            </a:r>
            <a:r>
              <a:rPr lang="cs-CZ" dirty="0" err="1" smtClean="0"/>
              <a:t>localization</a:t>
            </a:r>
            <a:r>
              <a:rPr lang="cs-CZ" dirty="0" smtClean="0"/>
              <a:t>, hormone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lvl="1"/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 lvl="1"/>
            <a:r>
              <a:rPr lang="cs-CZ" dirty="0" err="1" smtClean="0"/>
              <a:t>Discomfort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urination</a:t>
            </a:r>
            <a:r>
              <a:rPr lang="cs-CZ" dirty="0" smtClean="0"/>
              <a:t>, </a:t>
            </a:r>
            <a:r>
              <a:rPr lang="cs-CZ" dirty="0" err="1" smtClean="0"/>
              <a:t>bowel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, </a:t>
            </a:r>
            <a:r>
              <a:rPr lang="cs-CZ" dirty="0" err="1" smtClean="0"/>
              <a:t>intercourse</a:t>
            </a:r>
            <a:endParaRPr lang="cs-CZ" dirty="0" smtClean="0"/>
          </a:p>
          <a:p>
            <a:pPr lvl="1"/>
            <a:r>
              <a:rPr lang="cs-CZ" dirty="0" err="1" smtClean="0"/>
              <a:t>Sudden</a:t>
            </a:r>
            <a:r>
              <a:rPr lang="cs-CZ" dirty="0" smtClean="0"/>
              <a:t>/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: </a:t>
            </a:r>
            <a:r>
              <a:rPr lang="cs-CZ" dirty="0" err="1" smtClean="0"/>
              <a:t>rupture</a:t>
            </a:r>
            <a:r>
              <a:rPr lang="cs-CZ" dirty="0" smtClean="0"/>
              <a:t>, </a:t>
            </a:r>
            <a:r>
              <a:rPr lang="cs-CZ" dirty="0" err="1" smtClean="0"/>
              <a:t>torsion</a:t>
            </a:r>
            <a:endParaRPr lang="cs-CZ" dirty="0" smtClean="0"/>
          </a:p>
          <a:p>
            <a:pPr lvl="1"/>
            <a:r>
              <a:rPr lang="cs-CZ" dirty="0" err="1" smtClean="0"/>
              <a:t>Endometrial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excessive</a:t>
            </a:r>
            <a:r>
              <a:rPr lang="cs-CZ" dirty="0" smtClean="0"/>
              <a:t> hormone </a:t>
            </a:r>
            <a:r>
              <a:rPr lang="cs-CZ" dirty="0" err="1" smtClean="0"/>
              <a:t>level</a:t>
            </a:r>
            <a:r>
              <a:rPr lang="cs-CZ" dirty="0" smtClean="0"/>
              <a:t> (</a:t>
            </a:r>
            <a:r>
              <a:rPr lang="cs-CZ" dirty="0" err="1" smtClean="0"/>
              <a:t>mostly</a:t>
            </a:r>
            <a:r>
              <a:rPr lang="cs-CZ" dirty="0" smtClean="0"/>
              <a:t> estrogen)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8198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>
                <a:solidFill>
                  <a:srgbClr val="FF0000"/>
                </a:solidFill>
              </a:rPr>
              <a:t>Follicular</a:t>
            </a:r>
            <a:r>
              <a:rPr lang="cs-CZ" sz="3600" dirty="0" smtClean="0">
                <a:solidFill>
                  <a:srgbClr val="FF0000"/>
                </a:solidFill>
              </a:rPr>
              <a:t> cyst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796" y="1825625"/>
            <a:ext cx="5255004" cy="3643997"/>
          </a:xfrm>
        </p:spPr>
        <p:txBody>
          <a:bodyPr/>
          <a:lstStyle/>
          <a:p>
            <a:r>
              <a:rPr lang="cs-CZ" dirty="0" smtClean="0"/>
              <a:t>                                                          Non-</a:t>
            </a:r>
            <a:r>
              <a:rPr lang="cs-CZ" dirty="0" err="1" smtClean="0"/>
              <a:t>ruptured</a:t>
            </a:r>
            <a:r>
              <a:rPr lang="cs-CZ" dirty="0" smtClean="0"/>
              <a:t> (no </a:t>
            </a:r>
            <a:r>
              <a:rPr lang="cs-CZ" dirty="0" err="1" smtClean="0"/>
              <a:t>ovulation</a:t>
            </a:r>
            <a:r>
              <a:rPr lang="cs-CZ" dirty="0" smtClean="0"/>
              <a:t>) </a:t>
            </a:r>
            <a:r>
              <a:rPr lang="cs-CZ" dirty="0" err="1" smtClean="0"/>
              <a:t>enlarging</a:t>
            </a:r>
            <a:r>
              <a:rPr lang="cs-CZ" dirty="0" smtClean="0"/>
              <a:t> </a:t>
            </a:r>
            <a:r>
              <a:rPr lang="cs-CZ" dirty="0" err="1" smtClean="0"/>
              <a:t>follicle</a:t>
            </a:r>
            <a:endParaRPr lang="cs-CZ" dirty="0" smtClean="0"/>
          </a:p>
          <a:p>
            <a:r>
              <a:rPr lang="cs-CZ" dirty="0" err="1" smtClean="0"/>
              <a:t>Prolongated</a:t>
            </a:r>
            <a:r>
              <a:rPr lang="cs-CZ" dirty="0" smtClean="0"/>
              <a:t> estrogen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progestins</a:t>
            </a:r>
            <a:endParaRPr lang="cs-CZ" dirty="0" smtClean="0"/>
          </a:p>
          <a:p>
            <a:r>
              <a:rPr lang="cs-CZ" dirty="0" err="1" smtClean="0"/>
              <a:t>Endometrial</a:t>
            </a:r>
            <a:r>
              <a:rPr lang="cs-CZ" dirty="0" smtClean="0"/>
              <a:t> </a:t>
            </a:r>
            <a:r>
              <a:rPr lang="cs-CZ" dirty="0" err="1" smtClean="0"/>
              <a:t>hyperplasia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828"/>
          <a:stretch>
            <a:fillRect/>
          </a:stretch>
        </p:blipFill>
        <p:spPr bwMode="auto">
          <a:xfrm>
            <a:off x="323850" y="1700213"/>
            <a:ext cx="532923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6279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Ovarian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tumors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3rd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tract</a:t>
            </a:r>
            <a:endParaRPr lang="cs-CZ" dirty="0"/>
          </a:p>
          <a:p>
            <a:pPr>
              <a:defRPr/>
            </a:pPr>
            <a:r>
              <a:rPr lang="cs-CZ" dirty="0"/>
              <a:t>80% </a:t>
            </a:r>
            <a:r>
              <a:rPr lang="cs-CZ" dirty="0" err="1"/>
              <a:t>benign</a:t>
            </a:r>
            <a:r>
              <a:rPr lang="cs-CZ" dirty="0"/>
              <a:t>, </a:t>
            </a:r>
            <a:r>
              <a:rPr lang="cs-CZ" dirty="0" err="1"/>
              <a:t>mostly</a:t>
            </a:r>
            <a:r>
              <a:rPr lang="cs-CZ" dirty="0"/>
              <a:t> 20-45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endParaRPr lang="cs-CZ" dirty="0"/>
          </a:p>
          <a:p>
            <a:pPr>
              <a:defRPr/>
            </a:pPr>
            <a:r>
              <a:rPr lang="cs-CZ" dirty="0"/>
              <a:t>20% </a:t>
            </a:r>
            <a:r>
              <a:rPr lang="cs-CZ" dirty="0" err="1"/>
              <a:t>malignant</a:t>
            </a:r>
            <a:r>
              <a:rPr lang="cs-CZ" dirty="0"/>
              <a:t>, 40-65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, 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/>
              <a:t>late</a:t>
            </a:r>
            <a:r>
              <a:rPr lang="cs-CZ" dirty="0"/>
              <a:t> </a:t>
            </a:r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metastatic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) →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smtClean="0"/>
              <a:t>mortality </a:t>
            </a:r>
            <a:endParaRPr lang="cs-CZ" dirty="0"/>
          </a:p>
          <a:p>
            <a:pPr>
              <a:defRPr/>
            </a:pPr>
            <a:r>
              <a:rPr lang="cs-CZ" dirty="0"/>
              <a:t>Risk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tumor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Familiar</a:t>
            </a:r>
            <a:r>
              <a:rPr lang="cs-CZ" dirty="0" smtClean="0"/>
              <a:t>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(+ </a:t>
            </a:r>
            <a:r>
              <a:rPr lang="cs-CZ" dirty="0" err="1" smtClean="0"/>
              <a:t>breast</a:t>
            </a:r>
            <a:r>
              <a:rPr lang="cs-CZ" dirty="0" smtClean="0"/>
              <a:t> ca), </a:t>
            </a:r>
            <a:r>
              <a:rPr lang="cs-CZ" dirty="0" err="1"/>
              <a:t>nulliparity</a:t>
            </a:r>
            <a:r>
              <a:rPr lang="cs-CZ" dirty="0"/>
              <a:t> →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ovarian</a:t>
            </a:r>
            <a:r>
              <a:rPr lang="cs-CZ" dirty="0"/>
              <a:t> </a:t>
            </a:r>
            <a:r>
              <a:rPr lang="cs-CZ" dirty="0" err="1" smtClean="0"/>
              <a:t>carcinoma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90% </a:t>
            </a:r>
            <a:r>
              <a:rPr lang="cs-CZ" dirty="0" err="1" smtClean="0"/>
              <a:t>sporadic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7135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5" descr="gbp5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4" y="706438"/>
            <a:ext cx="6696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Text Box 6"/>
          <p:cNvSpPr txBox="1">
            <a:spLocks noChangeArrowheads="1"/>
          </p:cNvSpPr>
          <p:nvPr/>
        </p:nvSpPr>
        <p:spPr bwMode="auto">
          <a:xfrm>
            <a:off x="1433093" y="5585361"/>
            <a:ext cx="9198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2400" b="0" i="0" dirty="0" err="1">
                <a:solidFill>
                  <a:srgbClr val="FF0000"/>
                </a:solidFill>
                <a:latin typeface="Arial" panose="020B0604020202020204" pitchFamily="34" charset="0"/>
              </a:rPr>
              <a:t>Dermoid</a:t>
            </a:r>
            <a:r>
              <a:rPr lang="cs-CZ" altLang="cs-CZ" sz="2400" b="0" i="0" dirty="0">
                <a:solidFill>
                  <a:srgbClr val="FF0000"/>
                </a:solidFill>
                <a:latin typeface="Arial" panose="020B0604020202020204" pitchFamily="34" charset="0"/>
              </a:rPr>
              <a:t> cyst – </a:t>
            </a:r>
            <a:r>
              <a:rPr lang="cs-CZ" altLang="cs-CZ" sz="2400" b="0" i="0" dirty="0" err="1">
                <a:solidFill>
                  <a:srgbClr val="FF0000"/>
                </a:solidFill>
                <a:latin typeface="Arial" panose="020B0604020202020204" pitchFamily="34" charset="0"/>
              </a:rPr>
              <a:t>mature</a:t>
            </a:r>
            <a:r>
              <a:rPr lang="cs-CZ" altLang="cs-CZ" sz="2400" b="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0" i="0" dirty="0" err="1">
                <a:solidFill>
                  <a:srgbClr val="FF0000"/>
                </a:solidFill>
                <a:latin typeface="Arial" panose="020B0604020202020204" pitchFamily="34" charset="0"/>
              </a:rPr>
              <a:t>cystic</a:t>
            </a:r>
            <a:r>
              <a:rPr lang="cs-CZ" altLang="cs-CZ" sz="2400" b="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0" i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teratoma</a:t>
            </a:r>
            <a:r>
              <a:rPr lang="cs-CZ" altLang="cs-CZ" sz="2400" b="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most </a:t>
            </a:r>
            <a:r>
              <a:rPr lang="cs-CZ" altLang="cs-CZ" sz="2400" b="0" dirty="0" err="1" smtClean="0">
                <a:solidFill>
                  <a:srgbClr val="FF0000"/>
                </a:solidFill>
              </a:rPr>
              <a:t>common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0" dirty="0" err="1" smtClean="0">
                <a:solidFill>
                  <a:srgbClr val="FF0000"/>
                </a:solidFill>
              </a:rPr>
              <a:t>female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0" dirty="0" err="1" smtClean="0">
                <a:solidFill>
                  <a:srgbClr val="FF0000"/>
                </a:solidFill>
              </a:rPr>
              <a:t>germ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cell tumor,</a:t>
            </a:r>
            <a:r>
              <a:rPr lang="cs-CZ" altLang="cs-CZ" sz="2400" b="0" i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0" i="0" dirty="0" err="1" smtClean="0">
                <a:solidFill>
                  <a:srgbClr val="FF0000"/>
                </a:solidFill>
              </a:rPr>
              <a:t>benign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</a:t>
            </a:r>
            <a:endParaRPr lang="cs-CZ" altLang="cs-CZ" sz="2400" b="0" i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14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Ovarian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bloating</a:t>
            </a:r>
            <a:r>
              <a:rPr lang="cs-CZ" dirty="0" smtClean="0"/>
              <a:t>/</a:t>
            </a:r>
            <a:r>
              <a:rPr lang="cs-CZ" dirty="0" err="1" smtClean="0"/>
              <a:t>discomfort</a:t>
            </a:r>
            <a:r>
              <a:rPr lang="cs-CZ" dirty="0" smtClean="0"/>
              <a:t>, flatulence,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fatigue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reliable</a:t>
            </a:r>
            <a:r>
              <a:rPr lang="cs-CZ" dirty="0" smtClean="0"/>
              <a:t> </a:t>
            </a:r>
            <a:r>
              <a:rPr lang="cs-CZ" dirty="0" err="1" smtClean="0"/>
              <a:t>screening</a:t>
            </a:r>
            <a:r>
              <a:rPr lang="cs-CZ" dirty="0" smtClean="0"/>
              <a:t> test, </a:t>
            </a:r>
            <a:r>
              <a:rPr lang="cs-CZ" dirty="0" err="1" smtClean="0"/>
              <a:t>marker</a:t>
            </a:r>
            <a:r>
              <a:rPr lang="cs-CZ" dirty="0" smtClean="0"/>
              <a:t> Ca-125 </a:t>
            </a:r>
            <a:r>
              <a:rPr lang="cs-CZ" dirty="0" err="1" smtClean="0"/>
              <a:t>used</a:t>
            </a:r>
            <a:endParaRPr lang="cs-CZ" dirty="0" smtClean="0"/>
          </a:p>
          <a:p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risk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recurrence</a:t>
            </a:r>
            <a:endParaRPr lang="cs-CZ" dirty="0" smtClean="0"/>
          </a:p>
          <a:p>
            <a:r>
              <a:rPr lang="cs-CZ" dirty="0" err="1" smtClean="0"/>
              <a:t>Lung</a:t>
            </a:r>
            <a:r>
              <a:rPr lang="cs-CZ" dirty="0" smtClean="0"/>
              <a:t>, liver, </a:t>
            </a:r>
            <a:r>
              <a:rPr lang="cs-CZ" dirty="0" err="1" smtClean="0"/>
              <a:t>lymph</a:t>
            </a:r>
            <a:r>
              <a:rPr lang="cs-CZ" dirty="0" smtClean="0"/>
              <a:t> node </a:t>
            </a:r>
            <a:r>
              <a:rPr lang="cs-CZ" dirty="0" err="1" smtClean="0"/>
              <a:t>metastasis</a:t>
            </a:r>
            <a:endParaRPr lang="cs-CZ" dirty="0" smtClean="0"/>
          </a:p>
          <a:p>
            <a:r>
              <a:rPr lang="cs-CZ" dirty="0" err="1" smtClean="0"/>
              <a:t>Treatment</a:t>
            </a:r>
            <a:r>
              <a:rPr lang="cs-CZ" dirty="0" smtClean="0"/>
              <a:t>: </a:t>
            </a:r>
            <a:r>
              <a:rPr lang="cs-CZ" dirty="0" err="1" smtClean="0"/>
              <a:t>surgery</a:t>
            </a:r>
            <a:r>
              <a:rPr lang="cs-CZ" dirty="0" smtClean="0"/>
              <a:t> (→</a:t>
            </a:r>
            <a:r>
              <a:rPr lang="cs-CZ" dirty="0" err="1" smtClean="0"/>
              <a:t>premature</a:t>
            </a:r>
            <a:r>
              <a:rPr lang="cs-CZ" dirty="0" smtClean="0"/>
              <a:t> </a:t>
            </a:r>
            <a:r>
              <a:rPr lang="cs-CZ" dirty="0" err="1" smtClean="0"/>
              <a:t>menopause</a:t>
            </a:r>
            <a:r>
              <a:rPr lang="cs-CZ" dirty="0" smtClean="0"/>
              <a:t>), </a:t>
            </a:r>
            <a:r>
              <a:rPr lang="cs-CZ" dirty="0" err="1" smtClean="0"/>
              <a:t>chemotherapy</a:t>
            </a:r>
            <a:r>
              <a:rPr lang="cs-CZ" dirty="0" smtClean="0"/>
              <a:t> (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6784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3600" dirty="0" err="1">
                <a:solidFill>
                  <a:srgbClr val="FF0000"/>
                </a:solidFill>
              </a:rPr>
              <a:t>Surface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</a:rPr>
              <a:t>epithelial</a:t>
            </a:r>
            <a:r>
              <a:rPr lang="cs-CZ" altLang="cs-CZ" sz="3600" dirty="0" smtClean="0">
                <a:solidFill>
                  <a:srgbClr val="FF0000"/>
                </a:solidFill>
              </a:rPr>
              <a:t> </a:t>
            </a:r>
            <a:r>
              <a:rPr lang="cs-CZ" altLang="cs-CZ" sz="3600" dirty="0" err="1">
                <a:solidFill>
                  <a:srgbClr val="FF0000"/>
                </a:solidFill>
              </a:rPr>
              <a:t>tumors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80000"/>
              </a:lnSpc>
              <a:buNone/>
            </a:pPr>
            <a:r>
              <a:rPr lang="cs-CZ" altLang="cs-CZ" sz="2400" dirty="0" err="1" smtClean="0">
                <a:solidFill>
                  <a:srgbClr val="FF0000"/>
                </a:solidFill>
              </a:rPr>
              <a:t>Biologic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potential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Benign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commonly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form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cystadenoma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Low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malignant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potential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borderline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malignancy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moderate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atypias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mitotic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architectonic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changes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multilayering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irregular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papillary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budding</a:t>
            </a:r>
            <a:r>
              <a:rPr lang="cs-CZ" altLang="cs-CZ" sz="2000" dirty="0"/>
              <a:t>), ! no </a:t>
            </a:r>
            <a:r>
              <a:rPr lang="cs-CZ" altLang="cs-CZ" sz="2000" dirty="0" err="1"/>
              <a:t>invasion</a:t>
            </a:r>
            <a:r>
              <a:rPr lang="cs-CZ" altLang="cs-CZ" sz="2000" dirty="0"/>
              <a:t>, but non-</a:t>
            </a:r>
            <a:r>
              <a:rPr lang="cs-CZ" altLang="cs-CZ" sz="2000" dirty="0" err="1"/>
              <a:t>invasive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peritoneal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implants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possible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 smtClean="0">
                <a:solidFill>
                  <a:srgbClr val="FF0000"/>
                </a:solidFill>
              </a:rPr>
              <a:t>Malignant</a:t>
            </a:r>
            <a:endParaRPr lang="cs-CZ" altLang="cs-CZ" sz="2400" dirty="0" smtClean="0">
              <a:solidFill>
                <a:srgbClr val="FF0000"/>
              </a:solidFill>
            </a:endParaRPr>
          </a:p>
          <a:p>
            <a:pPr marL="817563" lvl="1" indent="-360363">
              <a:lnSpc>
                <a:spcPct val="80000"/>
              </a:lnSpc>
            </a:pPr>
            <a:r>
              <a:rPr lang="cs-CZ" altLang="cs-CZ" sz="2000" dirty="0" err="1" smtClean="0"/>
              <a:t>carcinoma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838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ov-tu-max-ma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030288"/>
            <a:ext cx="46799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3051176" y="5608638"/>
            <a:ext cx="733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Arial" panose="020B0604020202020204" pitchFamily="34" charset="0"/>
              </a:rPr>
              <a:t>Mucinous cystic tumor of low malignant potential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33737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Menstruation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cycle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ut-cyklus-sch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786" y="1519412"/>
            <a:ext cx="3767768" cy="52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5759" y="2413338"/>
            <a:ext cx="2655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Early  </a:t>
            </a:r>
            <a:r>
              <a:rPr lang="cs-CZ" altLang="cs-CZ" dirty="0" err="1" smtClean="0">
                <a:latin typeface="Arial" panose="020B0604020202020204" pitchFamily="34" charset="0"/>
              </a:rPr>
              <a:t>proliferation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Late </a:t>
            </a:r>
            <a:r>
              <a:rPr lang="cs-CZ" altLang="cs-CZ" dirty="0" err="1" smtClean="0">
                <a:latin typeface="Arial" panose="020B0604020202020204" pitchFamily="34" charset="0"/>
              </a:rPr>
              <a:t>proliferation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 Early </a:t>
            </a:r>
            <a:r>
              <a:rPr lang="cs-CZ" altLang="cs-CZ" dirty="0" err="1">
                <a:latin typeface="Arial" panose="020B0604020202020204" pitchFamily="34" charset="0"/>
              </a:rPr>
              <a:t>secretion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 Late </a:t>
            </a:r>
            <a:r>
              <a:rPr lang="cs-CZ" altLang="cs-CZ" dirty="0" err="1" smtClean="0">
                <a:latin typeface="Arial" panose="020B0604020202020204" pitchFamily="34" charset="0"/>
              </a:rPr>
              <a:t>secretion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Menstruation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26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rgbClr val="FF0000"/>
                </a:solidFill>
              </a:rPr>
              <a:t>Disorders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menstruation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cycle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Psychogenic</a:t>
            </a:r>
            <a:r>
              <a:rPr lang="cs-CZ" altLang="cs-CZ" dirty="0" smtClean="0">
                <a:solidFill>
                  <a:srgbClr val="FFCC00"/>
                </a:solidFill>
              </a:rPr>
              <a:t> </a:t>
            </a:r>
            <a:r>
              <a:rPr lang="cs-CZ" altLang="cs-CZ" dirty="0" smtClean="0">
                <a:solidFill>
                  <a:schemeClr val="bg1"/>
                </a:solidFill>
              </a:rPr>
              <a:t>– sec. </a:t>
            </a:r>
            <a:r>
              <a:rPr lang="cs-CZ" altLang="cs-CZ" dirty="0" err="1" smtClean="0">
                <a:solidFill>
                  <a:schemeClr val="bg1"/>
                </a:solidFill>
              </a:rPr>
              <a:t>amenorrhea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psychogenic</a:t>
            </a:r>
            <a:r>
              <a:rPr lang="cs-CZ" altLang="cs-CZ" dirty="0" smtClean="0">
                <a:solidFill>
                  <a:schemeClr val="bg1"/>
                </a:solidFill>
              </a:rPr>
              <a:t> sterility</a:t>
            </a: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Hypothalamic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Pituitary</a:t>
            </a:r>
            <a:r>
              <a:rPr lang="cs-CZ" altLang="cs-CZ" dirty="0" smtClean="0">
                <a:solidFill>
                  <a:schemeClr val="bg1"/>
                </a:solidFill>
              </a:rPr>
              <a:t> – </a:t>
            </a:r>
            <a:r>
              <a:rPr lang="cs-CZ" altLang="cs-CZ" dirty="0" err="1" smtClean="0">
                <a:solidFill>
                  <a:schemeClr val="bg1"/>
                </a:solidFill>
              </a:rPr>
              <a:t>idiopatic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secondary</a:t>
            </a:r>
            <a:r>
              <a:rPr lang="cs-CZ" altLang="cs-CZ" dirty="0" smtClean="0">
                <a:solidFill>
                  <a:schemeClr val="bg1"/>
                </a:solidFill>
              </a:rPr>
              <a:t> (</a:t>
            </a:r>
            <a:r>
              <a:rPr lang="cs-CZ" altLang="cs-CZ" dirty="0" err="1" smtClean="0">
                <a:solidFill>
                  <a:schemeClr val="bg1"/>
                </a:solidFill>
              </a:rPr>
              <a:t>inflammation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tumors</a:t>
            </a:r>
            <a:r>
              <a:rPr lang="cs-CZ" altLang="cs-CZ" dirty="0" smtClean="0">
                <a:solidFill>
                  <a:schemeClr val="bg1"/>
                </a:solidFill>
              </a:rPr>
              <a:t>,…) </a:t>
            </a: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Gonadal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Uterine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Metabolic</a:t>
            </a:r>
            <a:r>
              <a:rPr lang="cs-CZ" altLang="cs-CZ" dirty="0" smtClean="0">
                <a:solidFill>
                  <a:srgbClr val="FFCC00"/>
                </a:solidFill>
              </a:rPr>
              <a:t> </a:t>
            </a:r>
            <a:r>
              <a:rPr lang="cs-CZ" altLang="cs-CZ" dirty="0" smtClean="0">
                <a:solidFill>
                  <a:schemeClr val="bg1"/>
                </a:solidFill>
              </a:rPr>
              <a:t>– </a:t>
            </a:r>
            <a:r>
              <a:rPr lang="cs-CZ" altLang="cs-CZ" dirty="0" err="1" smtClean="0">
                <a:solidFill>
                  <a:schemeClr val="bg1"/>
                </a:solidFill>
              </a:rPr>
              <a:t>endocrine</a:t>
            </a:r>
            <a:r>
              <a:rPr lang="cs-CZ" altLang="cs-CZ" dirty="0" smtClean="0">
                <a:solidFill>
                  <a:schemeClr val="bg1"/>
                </a:solidFill>
              </a:rPr>
              <a:t> (</a:t>
            </a:r>
            <a:r>
              <a:rPr lang="cs-CZ" altLang="cs-CZ" dirty="0" err="1" smtClean="0">
                <a:solidFill>
                  <a:schemeClr val="bg1"/>
                </a:solidFill>
              </a:rPr>
              <a:t>thyroid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adrenals</a:t>
            </a:r>
            <a:r>
              <a:rPr lang="cs-CZ" altLang="cs-CZ" dirty="0" smtClean="0">
                <a:solidFill>
                  <a:schemeClr val="bg1"/>
                </a:solidFill>
              </a:rPr>
              <a:t>), </a:t>
            </a:r>
            <a:r>
              <a:rPr lang="cs-CZ" altLang="cs-CZ" dirty="0" err="1" smtClean="0">
                <a:solidFill>
                  <a:schemeClr val="bg1"/>
                </a:solidFill>
              </a:rPr>
              <a:t>hepatic</a:t>
            </a: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Nutritional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78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 smtClean="0">
                <a:solidFill>
                  <a:srgbClr val="FF0000"/>
                </a:solidFill>
              </a:rPr>
              <a:t>Benign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prostatic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hyperplasia</a:t>
            </a:r>
            <a:endParaRPr lang="cs-CZ" altLang="cs-CZ" sz="3600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981201" y="1600201"/>
            <a:ext cx="8291513" cy="4860925"/>
          </a:xfrm>
        </p:spPr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epidemiologic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factors</a:t>
            </a:r>
            <a:r>
              <a:rPr lang="cs-CZ" altLang="cs-CZ" sz="2400" dirty="0"/>
              <a:t>: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>
                <a:latin typeface="Arial" panose="020B0604020202020204" pitchFamily="34" charset="0"/>
              </a:rPr>
              <a:t>age</a:t>
            </a:r>
            <a:r>
              <a:rPr lang="cs-CZ" altLang="cs-CZ" sz="2000" dirty="0"/>
              <a:t> (BPH prevalence </a:t>
            </a:r>
            <a:r>
              <a:rPr lang="cs-CZ" altLang="cs-CZ" sz="2000" dirty="0" err="1"/>
              <a:t>rising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age</a:t>
            </a:r>
            <a:r>
              <a:rPr lang="cs-CZ" altLang="cs-CZ" sz="2000" dirty="0"/>
              <a:t>, 70% by </a:t>
            </a:r>
            <a:r>
              <a:rPr lang="cs-CZ" altLang="cs-CZ" sz="2000" dirty="0" err="1"/>
              <a:t>age</a:t>
            </a:r>
            <a:r>
              <a:rPr lang="cs-CZ" altLang="cs-CZ" sz="2000" dirty="0"/>
              <a:t> 60, 90% by 80)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geographic</a:t>
            </a:r>
            <a:r>
              <a:rPr lang="cs-CZ" altLang="cs-CZ" sz="2000" dirty="0"/>
              <a:t>/</a:t>
            </a:r>
            <a:r>
              <a:rPr lang="cs-CZ" altLang="cs-CZ" sz="2000" dirty="0" err="1"/>
              <a:t>racial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low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Asia</a:t>
            </a:r>
            <a:r>
              <a:rPr lang="cs-CZ" altLang="cs-CZ" sz="2000" dirty="0"/>
              <a:t>, more </a:t>
            </a:r>
            <a:r>
              <a:rPr lang="cs-CZ" altLang="cs-CZ" sz="2000" dirty="0" err="1"/>
              <a:t>common</a:t>
            </a:r>
            <a:r>
              <a:rPr lang="cs-CZ" altLang="cs-CZ" sz="2000" dirty="0"/>
              <a:t> in W </a:t>
            </a:r>
            <a:r>
              <a:rPr lang="cs-CZ" altLang="cs-CZ" sz="2000" dirty="0" err="1"/>
              <a:t>Europe</a:t>
            </a:r>
            <a:r>
              <a:rPr lang="cs-CZ" altLang="cs-CZ" sz="2000" dirty="0"/>
              <a:t>)</a:t>
            </a:r>
          </a:p>
          <a:p>
            <a:pPr marL="1255713" lvl="2" indent="-180975">
              <a:lnSpc>
                <a:spcPct val="80000"/>
              </a:lnSpc>
              <a:buNone/>
            </a:pPr>
            <a:endParaRPr lang="cs-CZ" altLang="cs-CZ" sz="10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pathogenesis</a:t>
            </a:r>
            <a:r>
              <a:rPr lang="cs-CZ" altLang="cs-CZ" sz="2400" dirty="0"/>
              <a:t>: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/>
              <a:t>not </a:t>
            </a:r>
            <a:r>
              <a:rPr lang="cs-CZ" altLang="cs-CZ" sz="2000" dirty="0" err="1"/>
              <a:t>completely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clear</a:t>
            </a:r>
            <a:endParaRPr lang="cs-CZ" altLang="cs-CZ" sz="20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hormonal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dysbalance</a:t>
            </a:r>
            <a:endParaRPr lang="cs-CZ" altLang="cs-CZ" sz="2000" dirty="0"/>
          </a:p>
          <a:p>
            <a:pPr marL="425450" indent="-342900">
              <a:lnSpc>
                <a:spcPct val="80000"/>
              </a:lnSpc>
            </a:pPr>
            <a:r>
              <a:rPr lang="cs-CZ" altLang="cs-CZ" sz="2800" dirty="0" smtClean="0"/>
              <a:t>Gross: </a:t>
            </a:r>
            <a:r>
              <a:rPr lang="cs-CZ" altLang="cs-CZ" sz="2800" dirty="0" err="1">
                <a:solidFill>
                  <a:srgbClr val="FF0000"/>
                </a:solidFill>
              </a:rPr>
              <a:t>nodular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hyperplasia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periurethral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transition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zone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mostly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affected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000" dirty="0" err="1">
                <a:cs typeface="Arial" panose="020B0604020202020204" pitchFamily="34" charset="0"/>
              </a:rPr>
              <a:t>urethral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compression</a:t>
            </a:r>
            <a:r>
              <a:rPr lang="cs-CZ" altLang="cs-CZ" sz="2000" dirty="0">
                <a:cs typeface="Arial" panose="020B0604020202020204" pitchFamily="34" charset="0"/>
              </a:rPr>
              <a:t> + </a:t>
            </a:r>
            <a:r>
              <a:rPr lang="cs-CZ" altLang="cs-CZ" sz="2000" dirty="0" err="1" smtClean="0">
                <a:cs typeface="Arial" panose="020B0604020202020204" pitchFamily="34" charset="0"/>
              </a:rPr>
              <a:t>obstruction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895350" lvl="1" indent="-355600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277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Abnormal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menstruation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cycle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 err="1"/>
              <a:t>Usual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clinical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presentation</a:t>
            </a:r>
            <a:r>
              <a:rPr lang="cs-CZ" altLang="cs-CZ" sz="2400" b="1" dirty="0"/>
              <a:t> – </a:t>
            </a:r>
            <a:r>
              <a:rPr lang="cs-CZ" altLang="cs-CZ" sz="2400" b="1" dirty="0" err="1">
                <a:solidFill>
                  <a:srgbClr val="FF0000"/>
                </a:solidFill>
              </a:rPr>
              <a:t>abnormal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bleeding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 err="1"/>
              <a:t>Hormonal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dysbalance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variable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origin</a:t>
            </a:r>
            <a:endParaRPr lang="cs-CZ" altLang="cs-CZ" sz="2400" b="1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/>
              <a:t>Non-</a:t>
            </a:r>
            <a:r>
              <a:rPr lang="cs-CZ" altLang="cs-CZ" sz="2400" b="1" dirty="0" err="1"/>
              <a:t>secretory</a:t>
            </a:r>
            <a:r>
              <a:rPr lang="cs-CZ" altLang="cs-CZ" sz="2400" dirty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←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abnormal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estrogenic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stimulation</a:t>
            </a:r>
            <a:endParaRPr lang="cs-CZ" altLang="cs-CZ" sz="20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smtClean="0">
                <a:latin typeface="Garamond" panose="02020404030301010803" pitchFamily="18" charset="0"/>
              </a:rPr>
              <a:t>↑</a:t>
            </a:r>
            <a:r>
              <a:rPr lang="cs-CZ" altLang="cs-CZ" dirty="0" smtClean="0"/>
              <a:t> </a:t>
            </a:r>
            <a:r>
              <a:rPr lang="cs-CZ" altLang="cs-CZ" dirty="0"/>
              <a:t>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dirty="0"/>
              <a:t>  </a:t>
            </a:r>
            <a:r>
              <a:rPr lang="cs-CZ" altLang="cs-CZ" dirty="0" err="1"/>
              <a:t>hyperproliferative</a:t>
            </a:r>
            <a:r>
              <a:rPr lang="cs-CZ" altLang="cs-CZ" dirty="0"/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dirty="0"/>
              <a:t> </a:t>
            </a:r>
            <a:r>
              <a:rPr lang="cs-CZ" altLang="cs-CZ" dirty="0" err="1"/>
              <a:t>hyperplastic</a:t>
            </a:r>
            <a:r>
              <a:rPr lang="cs-CZ" altLang="cs-CZ" dirty="0"/>
              <a:t> endometrium (</a:t>
            </a:r>
            <a:r>
              <a:rPr lang="cs-CZ" altLang="cs-CZ" dirty="0" err="1"/>
              <a:t>anovulatory</a:t>
            </a:r>
            <a:r>
              <a:rPr lang="cs-CZ" altLang="cs-CZ" dirty="0"/>
              <a:t> </a:t>
            </a:r>
            <a:r>
              <a:rPr lang="cs-CZ" altLang="cs-CZ" dirty="0" err="1"/>
              <a:t>cycle</a:t>
            </a:r>
            <a:r>
              <a:rPr lang="cs-CZ" altLang="cs-CZ" dirty="0"/>
              <a:t>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b="1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 err="1"/>
              <a:t>Secretory</a:t>
            </a:r>
            <a:r>
              <a:rPr lang="cs-CZ" altLang="cs-CZ" sz="2400" dirty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←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abnormal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progestins</a:t>
            </a:r>
            <a:endParaRPr lang="cs-CZ" altLang="cs-CZ" sz="20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cs-CZ" sz="2000" dirty="0"/>
              <a:t> </a:t>
            </a:r>
            <a:r>
              <a:rPr lang="cs-CZ" altLang="cs-CZ" dirty="0"/>
              <a:t>P</a:t>
            </a:r>
            <a:r>
              <a:rPr lang="cs-CZ" altLang="cs-CZ" sz="2000" dirty="0"/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dirty="0" err="1">
                <a:cs typeface="Arial" panose="020B0604020202020204" pitchFamily="34" charset="0"/>
              </a:rPr>
              <a:t>hyposecretory</a:t>
            </a:r>
            <a:r>
              <a:rPr lang="cs-CZ" altLang="cs-CZ" dirty="0">
                <a:cs typeface="Arial" panose="020B0604020202020204" pitchFamily="34" charset="0"/>
              </a:rPr>
              <a:t> endometrium (</a:t>
            </a:r>
            <a:r>
              <a:rPr lang="cs-CZ" altLang="cs-CZ" dirty="0" err="1">
                <a:cs typeface="Arial" panose="020B0604020202020204" pitchFamily="34" charset="0"/>
              </a:rPr>
              <a:t>luteal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phase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insufficiency</a:t>
            </a:r>
            <a:r>
              <a:rPr lang="cs-CZ" altLang="cs-CZ" dirty="0">
                <a:cs typeface="Arial" panose="020B0604020202020204" pitchFamily="34" charset="0"/>
              </a:rPr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>
                <a:latin typeface="Garamond" panose="02020404030301010803" pitchFamily="18" charset="0"/>
              </a:rPr>
              <a:t>↑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P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cs typeface="Arial" panose="020B0604020202020204" pitchFamily="34" charset="0"/>
              </a:rPr>
              <a:t>exogenous</a:t>
            </a:r>
            <a:r>
              <a:rPr lang="cs-CZ" altLang="cs-CZ" dirty="0" smtClean="0"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(</a:t>
            </a:r>
            <a:r>
              <a:rPr lang="cs-CZ" altLang="cs-CZ" dirty="0" err="1">
                <a:cs typeface="Arial" panose="020B0604020202020204" pitchFamily="34" charset="0"/>
              </a:rPr>
              <a:t>contraception</a:t>
            </a:r>
            <a:r>
              <a:rPr lang="cs-CZ" altLang="cs-CZ" dirty="0">
                <a:cs typeface="Arial" panose="020B0604020202020204" pitchFamily="34" charset="0"/>
              </a:rPr>
              <a:t>) - </a:t>
            </a:r>
            <a:r>
              <a:rPr lang="cs-CZ" altLang="cs-CZ" dirty="0"/>
              <a:t>stroma-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dissociation</a:t>
            </a:r>
            <a:r>
              <a:rPr lang="cs-CZ" altLang="cs-CZ" dirty="0">
                <a:latin typeface="Garamond" panose="02020404030301010803" pitchFamily="18" charset="0"/>
              </a:rPr>
              <a:t> – </a:t>
            </a:r>
            <a:r>
              <a:rPr lang="cs-CZ" altLang="cs-CZ" dirty="0" err="1"/>
              <a:t>pseudo</a:t>
            </a:r>
            <a:r>
              <a:rPr lang="cs-CZ" altLang="cs-CZ" dirty="0"/>
              <a:t>-</a:t>
            </a:r>
            <a:r>
              <a:rPr lang="cs-CZ" altLang="cs-CZ" dirty="0" err="1"/>
              <a:t>decidualized</a:t>
            </a:r>
            <a:r>
              <a:rPr lang="cs-CZ" altLang="cs-CZ" dirty="0"/>
              <a:t> stroma + </a:t>
            </a:r>
            <a:r>
              <a:rPr lang="cs-CZ" altLang="cs-CZ" dirty="0" err="1"/>
              <a:t>atrophic</a:t>
            </a:r>
            <a:r>
              <a:rPr lang="cs-CZ" altLang="cs-CZ" dirty="0"/>
              <a:t> </a:t>
            </a:r>
            <a:r>
              <a:rPr lang="cs-CZ" altLang="cs-CZ" dirty="0" err="1"/>
              <a:t>glands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endParaRPr lang="cs-CZ" altLang="cs-CZ" sz="9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 err="1"/>
              <a:t>Irregular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mixed</a:t>
            </a:r>
            <a:r>
              <a:rPr lang="cs-CZ" altLang="cs-CZ" sz="2400" dirty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← E+P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dysbalance</a:t>
            </a:r>
            <a:r>
              <a:rPr lang="cs-CZ" altLang="cs-CZ" sz="2000" dirty="0"/>
              <a:t>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/>
              <a:t>irregular</a:t>
            </a:r>
            <a:r>
              <a:rPr lang="cs-CZ" altLang="cs-CZ" dirty="0"/>
              <a:t> </a:t>
            </a:r>
            <a:r>
              <a:rPr lang="cs-CZ" altLang="cs-CZ" dirty="0" err="1"/>
              <a:t>shedding</a:t>
            </a:r>
            <a:r>
              <a:rPr lang="cs-CZ" altLang="cs-CZ" dirty="0"/>
              <a:t> – </a:t>
            </a:r>
            <a:r>
              <a:rPr lang="cs-CZ" altLang="cs-CZ" dirty="0" err="1"/>
              <a:t>mixed</a:t>
            </a:r>
            <a:r>
              <a:rPr lang="cs-CZ" altLang="cs-CZ" dirty="0"/>
              <a:t> </a:t>
            </a:r>
            <a:r>
              <a:rPr lang="cs-CZ" altLang="cs-CZ" dirty="0" err="1"/>
              <a:t>secretory</a:t>
            </a:r>
            <a:r>
              <a:rPr lang="cs-CZ" altLang="cs-CZ" dirty="0"/>
              <a:t> + </a:t>
            </a:r>
            <a:r>
              <a:rPr lang="cs-CZ" altLang="cs-CZ" dirty="0" err="1"/>
              <a:t>menstrual</a:t>
            </a:r>
            <a:r>
              <a:rPr lang="cs-CZ" altLang="cs-CZ" dirty="0"/>
              <a:t> + </a:t>
            </a:r>
            <a:r>
              <a:rPr lang="cs-CZ" altLang="cs-CZ" dirty="0" err="1"/>
              <a:t>proliferative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82411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altLang="cs-CZ" dirty="0" smtClean="0">
                <a:solidFill>
                  <a:srgbClr val="FF0000"/>
                </a:solidFill>
              </a:rPr>
              <a:t> polyp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269475"/>
            <a:ext cx="8229600" cy="5020326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up to ¼ </a:t>
            </a:r>
            <a:r>
              <a:rPr lang="cs-CZ" altLang="cs-CZ" dirty="0" err="1" smtClean="0"/>
              <a:t>women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during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fertile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life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common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climacterium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dysfunctional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bleeding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err="1" smtClean="0"/>
              <a:t>possible</a:t>
            </a:r>
            <a:r>
              <a:rPr lang="cs-CZ" altLang="cs-CZ" dirty="0" smtClean="0"/>
              <a:t> cause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infertility</a:t>
            </a:r>
          </a:p>
          <a:p>
            <a:pPr eaLnBrk="1" hangingPunct="1"/>
            <a:r>
              <a:rPr lang="cs-CZ" altLang="cs-CZ" dirty="0" err="1" smtClean="0"/>
              <a:t>possible</a:t>
            </a:r>
            <a:r>
              <a:rPr lang="cs-CZ" altLang="cs-CZ" dirty="0" smtClean="0"/>
              <a:t> start/</a:t>
            </a:r>
            <a:r>
              <a:rPr lang="cs-CZ" altLang="cs-CZ" dirty="0" err="1" smtClean="0"/>
              <a:t>localisation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endometrial</a:t>
            </a:r>
            <a:r>
              <a:rPr lang="cs-CZ" altLang="cs-CZ" dirty="0" smtClean="0"/>
              <a:t> ca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913365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Tumors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uterine</a:t>
            </a:r>
            <a:r>
              <a:rPr lang="cs-CZ" dirty="0" smtClean="0">
                <a:solidFill>
                  <a:srgbClr val="FF0000"/>
                </a:solidFill>
              </a:rPr>
              <a:t> body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lesions</a:t>
            </a:r>
            <a:r>
              <a:rPr lang="cs-CZ" dirty="0" smtClean="0"/>
              <a:t>:</a:t>
            </a:r>
          </a:p>
          <a:p>
            <a:pPr lvl="1"/>
            <a:r>
              <a:rPr lang="cs-CZ" altLang="cs-CZ" dirty="0" smtClean="0"/>
              <a:t>Non-</a:t>
            </a:r>
            <a:r>
              <a:rPr lang="cs-CZ" altLang="cs-CZ" dirty="0" err="1" smtClean="0"/>
              <a:t>physiological</a:t>
            </a:r>
            <a:r>
              <a:rPr lang="cs-CZ" altLang="cs-CZ" dirty="0" smtClean="0"/>
              <a:t> </a:t>
            </a:r>
            <a:r>
              <a:rPr lang="cs-CZ" altLang="cs-CZ" dirty="0"/>
              <a:t>non-</a:t>
            </a:r>
            <a:r>
              <a:rPr lang="cs-CZ" altLang="cs-CZ" dirty="0" err="1"/>
              <a:t>invasive</a:t>
            </a:r>
            <a:r>
              <a:rPr lang="cs-CZ" altLang="cs-CZ" dirty="0"/>
              <a:t> </a:t>
            </a:r>
            <a:r>
              <a:rPr lang="cs-CZ" altLang="cs-CZ" dirty="0" err="1"/>
              <a:t>proliferation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endometrium, </a:t>
            </a:r>
            <a:r>
              <a:rPr lang="cs-CZ" altLang="cs-CZ" dirty="0" err="1"/>
              <a:t>benign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r>
              <a:rPr lang="cs-CZ" altLang="cs-CZ" dirty="0"/>
              <a:t> (</a:t>
            </a:r>
            <a:r>
              <a:rPr lang="cs-CZ" altLang="cs-CZ" dirty="0" err="1"/>
              <a:t>reactive</a:t>
            </a:r>
            <a:r>
              <a:rPr lang="cs-CZ" altLang="cs-CZ" dirty="0"/>
              <a:t>) → </a:t>
            </a:r>
            <a:r>
              <a:rPr lang="cs-CZ" altLang="cs-CZ" dirty="0" err="1"/>
              <a:t>premalignant</a:t>
            </a:r>
            <a:r>
              <a:rPr lang="cs-CZ" altLang="cs-CZ" dirty="0"/>
              <a:t> </a:t>
            </a:r>
            <a:r>
              <a:rPr lang="cs-CZ" altLang="cs-CZ" dirty="0" err="1"/>
              <a:t>condition</a:t>
            </a:r>
            <a:r>
              <a:rPr lang="cs-CZ" altLang="cs-CZ" dirty="0"/>
              <a:t> (</a:t>
            </a:r>
            <a:r>
              <a:rPr lang="cs-CZ" altLang="cs-CZ" dirty="0" err="1"/>
              <a:t>monoclonal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err="1" smtClean="0"/>
              <a:t>Endometrial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carcinoma</a:t>
            </a:r>
            <a:endParaRPr lang="cs-CZ" altLang="cs-CZ" dirty="0" smtClean="0"/>
          </a:p>
          <a:p>
            <a:r>
              <a:rPr lang="cs-CZ" altLang="cs-CZ" dirty="0" err="1" smtClean="0">
                <a:solidFill>
                  <a:srgbClr val="FF0000"/>
                </a:solidFill>
              </a:rPr>
              <a:t>Tumors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of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myometrium</a:t>
            </a:r>
            <a:r>
              <a:rPr lang="cs-CZ" altLang="cs-CZ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cs-CZ" altLang="cs-CZ" dirty="0" err="1" smtClean="0"/>
              <a:t>Smooth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muscle</a:t>
            </a:r>
            <a:r>
              <a:rPr lang="cs-CZ" altLang="cs-CZ" dirty="0" smtClean="0"/>
              <a:t> tumor: </a:t>
            </a:r>
            <a:r>
              <a:rPr lang="cs-CZ" altLang="cs-CZ" dirty="0" err="1" smtClean="0"/>
              <a:t>leiomyoma</a:t>
            </a:r>
            <a:r>
              <a:rPr lang="cs-CZ" altLang="cs-CZ" dirty="0" smtClean="0"/>
              <a:t> (fibroid)</a:t>
            </a:r>
          </a:p>
          <a:p>
            <a:pPr lvl="1"/>
            <a:endParaRPr lang="cs-CZ" altLang="cs-CZ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0302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05475" name="Zástupný symbol pro obsah 5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cs-CZ" altLang="cs-CZ" dirty="0"/>
              <a:t>Most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malignant</a:t>
            </a:r>
            <a:r>
              <a:rPr lang="cs-CZ" altLang="cs-CZ" dirty="0"/>
              <a:t> tumor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female</a:t>
            </a:r>
            <a:r>
              <a:rPr lang="cs-CZ" altLang="cs-CZ" dirty="0"/>
              <a:t> </a:t>
            </a:r>
            <a:r>
              <a:rPr lang="cs-CZ" altLang="cs-CZ" dirty="0" err="1" smtClean="0"/>
              <a:t>genital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endParaRPr lang="cs-CZ" altLang="cs-CZ" dirty="0"/>
          </a:p>
          <a:p>
            <a:pPr marL="868363" lvl="1" indent="-411163"/>
            <a:r>
              <a:rPr lang="cs-CZ" altLang="cs-CZ" dirty="0"/>
              <a:t>2. </a:t>
            </a:r>
            <a:r>
              <a:rPr lang="cs-CZ" altLang="cs-CZ" dirty="0" err="1"/>
              <a:t>cervical</a:t>
            </a:r>
            <a:r>
              <a:rPr lang="cs-CZ" altLang="cs-CZ" dirty="0"/>
              <a:t> ca, 3. </a:t>
            </a:r>
            <a:r>
              <a:rPr lang="cs-CZ" altLang="cs-CZ" dirty="0" err="1"/>
              <a:t>ovarian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868363" lvl="1" indent="-411163">
              <a:buNone/>
            </a:pPr>
            <a:endParaRPr lang="cs-CZ" altLang="cs-CZ" sz="1000" dirty="0"/>
          </a:p>
          <a:p>
            <a:pPr marL="342900" indent="-342900"/>
            <a:r>
              <a:rPr lang="cs-CZ" altLang="cs-CZ" dirty="0">
                <a:solidFill>
                  <a:srgbClr val="FF0000"/>
                </a:solidFill>
              </a:rPr>
              <a:t>type I: </a:t>
            </a:r>
            <a:r>
              <a:rPr lang="cs-CZ" altLang="cs-CZ" dirty="0" err="1">
                <a:solidFill>
                  <a:srgbClr val="FF0000"/>
                </a:solidFill>
              </a:rPr>
              <a:t>perimenopause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(55-65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)</a:t>
            </a:r>
          </a:p>
          <a:p>
            <a:pPr marL="800100" lvl="1" indent="-342900"/>
            <a:r>
              <a:rPr lang="cs-CZ" altLang="cs-CZ" dirty="0" smtClean="0"/>
              <a:t>Cca 80% </a:t>
            </a:r>
          </a:p>
          <a:p>
            <a:pPr marL="342900" indent="-342900">
              <a:buNone/>
            </a:pPr>
            <a:endParaRPr lang="cs-CZ" altLang="cs-CZ" sz="1000" dirty="0">
              <a:solidFill>
                <a:srgbClr val="FFFF99"/>
              </a:solidFill>
            </a:endParaRPr>
          </a:p>
          <a:p>
            <a:pPr marL="868363" lvl="1" indent="-411163"/>
            <a:r>
              <a:rPr lang="cs-CZ" altLang="cs-CZ" dirty="0"/>
              <a:t>Risk </a:t>
            </a:r>
            <a:r>
              <a:rPr lang="cs-CZ" altLang="cs-CZ" dirty="0" err="1"/>
              <a:t>factors</a:t>
            </a:r>
            <a:r>
              <a:rPr lang="cs-CZ" altLang="cs-CZ" dirty="0"/>
              <a:t>: </a:t>
            </a:r>
          </a:p>
          <a:p>
            <a:pPr marL="1325563" lvl="2" indent="-411163"/>
            <a:r>
              <a:rPr lang="cs-CZ" altLang="cs-CZ" dirty="0" err="1"/>
              <a:t>unopposed</a:t>
            </a:r>
            <a:r>
              <a:rPr lang="cs-CZ" altLang="cs-CZ" dirty="0"/>
              <a:t> </a:t>
            </a:r>
            <a:r>
              <a:rPr lang="cs-CZ" altLang="cs-CZ" dirty="0" err="1" smtClean="0"/>
              <a:t>estrogenic</a:t>
            </a:r>
            <a:r>
              <a:rPr lang="cs-CZ" altLang="cs-CZ" dirty="0" smtClean="0"/>
              <a:t> </a:t>
            </a:r>
            <a:r>
              <a:rPr lang="cs-CZ" altLang="cs-CZ" dirty="0" err="1"/>
              <a:t>stimulation</a:t>
            </a:r>
            <a:r>
              <a:rPr lang="cs-CZ" altLang="cs-CZ" dirty="0"/>
              <a:t> – </a:t>
            </a:r>
            <a:r>
              <a:rPr lang="cs-CZ" altLang="cs-CZ" dirty="0" err="1"/>
              <a:t>endo</a:t>
            </a:r>
            <a:r>
              <a:rPr lang="cs-CZ" altLang="cs-CZ" dirty="0"/>
              <a:t>-/</a:t>
            </a:r>
            <a:r>
              <a:rPr lang="cs-CZ" altLang="cs-CZ" dirty="0" err="1"/>
              <a:t>exogenous</a:t>
            </a:r>
            <a:endParaRPr lang="cs-CZ" altLang="cs-CZ" dirty="0"/>
          </a:p>
          <a:p>
            <a:pPr marL="1325563" lvl="2" indent="-411163"/>
            <a:r>
              <a:rPr lang="cs-CZ" altLang="cs-CZ" dirty="0"/>
              <a:t>DM, obesity, early menarche - </a:t>
            </a:r>
            <a:r>
              <a:rPr lang="cs-CZ" altLang="cs-CZ" dirty="0" err="1"/>
              <a:t>late</a:t>
            </a:r>
            <a:r>
              <a:rPr lang="cs-CZ" altLang="cs-CZ" dirty="0"/>
              <a:t> </a:t>
            </a:r>
            <a:r>
              <a:rPr lang="cs-CZ" altLang="cs-CZ" dirty="0" err="1" smtClean="0"/>
              <a:t>menopause</a:t>
            </a:r>
            <a:endParaRPr lang="cs-CZ" altLang="cs-CZ" dirty="0" smtClean="0"/>
          </a:p>
          <a:p>
            <a:pPr marL="1325563" lvl="2" indent="-411163"/>
            <a:r>
              <a:rPr lang="cs-CZ" altLang="cs-CZ" dirty="0" smtClean="0"/>
              <a:t>Infertility, </a:t>
            </a:r>
            <a:r>
              <a:rPr lang="cs-CZ" altLang="cs-CZ" dirty="0" err="1" smtClean="0"/>
              <a:t>nulliparity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childless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1325563" lvl="2" indent="-411163"/>
            <a:r>
              <a:rPr lang="cs-CZ" altLang="cs-CZ" dirty="0" err="1" smtClean="0"/>
              <a:t>Precursor</a:t>
            </a:r>
            <a:r>
              <a:rPr lang="cs-CZ" altLang="cs-CZ" dirty="0" smtClean="0"/>
              <a:t>: </a:t>
            </a:r>
            <a:r>
              <a:rPr lang="cs-CZ" altLang="cs-CZ" dirty="0" err="1"/>
              <a:t>atypical</a:t>
            </a:r>
            <a:r>
              <a:rPr lang="cs-CZ" altLang="cs-CZ" dirty="0"/>
              <a:t> </a:t>
            </a:r>
            <a:r>
              <a:rPr lang="cs-CZ" altLang="cs-CZ" dirty="0" err="1"/>
              <a:t>endometrial</a:t>
            </a:r>
            <a:r>
              <a:rPr lang="cs-CZ" altLang="cs-CZ" dirty="0"/>
              <a:t> </a:t>
            </a:r>
            <a:r>
              <a:rPr lang="cs-CZ" altLang="cs-CZ" dirty="0" err="1"/>
              <a:t>hyperplasia</a:t>
            </a:r>
            <a:r>
              <a:rPr lang="cs-CZ" altLang="cs-CZ" dirty="0"/>
              <a:t> </a:t>
            </a:r>
            <a:r>
              <a:rPr lang="cs-CZ" altLang="cs-CZ" sz="1600" dirty="0">
                <a:solidFill>
                  <a:srgbClr val="FFFF00"/>
                </a:solidFill>
              </a:rPr>
              <a:t>	</a:t>
            </a:r>
          </a:p>
          <a:p>
            <a:pPr marL="868363" lvl="1" indent="-411163"/>
            <a:r>
              <a:rPr lang="cs-CZ" altLang="cs-CZ" dirty="0" err="1"/>
              <a:t>B</a:t>
            </a:r>
            <a:r>
              <a:rPr lang="cs-CZ" altLang="cs-CZ" dirty="0" err="1" smtClean="0"/>
              <a:t>etter</a:t>
            </a:r>
            <a:r>
              <a:rPr lang="cs-CZ" altLang="cs-CZ" dirty="0" smtClean="0"/>
              <a:t> </a:t>
            </a:r>
            <a:r>
              <a:rPr lang="cs-CZ" altLang="cs-CZ" dirty="0" err="1"/>
              <a:t>prognosis</a:t>
            </a:r>
            <a:r>
              <a:rPr lang="cs-CZ" altLang="cs-CZ" dirty="0"/>
              <a:t>, </a:t>
            </a:r>
            <a:r>
              <a:rPr lang="cs-CZ" altLang="cs-CZ" dirty="0" err="1"/>
              <a:t>lymphatic</a:t>
            </a:r>
            <a:r>
              <a:rPr lang="cs-CZ" altLang="cs-CZ" dirty="0"/>
              <a:t> </a:t>
            </a:r>
            <a:r>
              <a:rPr lang="cs-CZ" altLang="cs-CZ" dirty="0" err="1"/>
              <a:t>spread</a:t>
            </a:r>
            <a:r>
              <a:rPr lang="cs-CZ" altLang="cs-CZ" dirty="0"/>
              <a:t> </a:t>
            </a:r>
            <a:r>
              <a:rPr lang="cs-CZ" altLang="cs-CZ" dirty="0" err="1"/>
              <a:t>possible</a:t>
            </a:r>
            <a:r>
              <a:rPr lang="cs-CZ" altLang="cs-CZ" sz="2000" dirty="0">
                <a:solidFill>
                  <a:srgbClr val="FFFF00"/>
                </a:solidFill>
              </a:rPr>
              <a:t>	</a:t>
            </a:r>
            <a:r>
              <a:rPr lang="cs-CZ" altLang="cs-CZ" sz="2000" dirty="0">
                <a:solidFill>
                  <a:srgbClr val="FFFF99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4621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Endometrial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type 2</a:t>
            </a:r>
            <a:r>
              <a:rPr lang="cs-CZ" altLang="cs-CZ" dirty="0" smtClean="0"/>
              <a:t> – cca 15-20%, not </a:t>
            </a:r>
            <a:r>
              <a:rPr lang="cs-CZ" altLang="cs-CZ" dirty="0" err="1" smtClean="0"/>
              <a:t>directly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connected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permanent </a:t>
            </a:r>
            <a:r>
              <a:rPr lang="cs-CZ" altLang="cs-CZ" dirty="0" err="1" smtClean="0"/>
              <a:t>estrogenic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stimulation</a:t>
            </a:r>
            <a:r>
              <a:rPr lang="cs-CZ" altLang="cs-CZ" dirty="0" smtClean="0"/>
              <a:t>, in </a:t>
            </a:r>
            <a:r>
              <a:rPr lang="cs-CZ" altLang="cs-CZ" dirty="0" err="1" smtClean="0"/>
              <a:t>later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postmenopause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grade, </a:t>
            </a:r>
            <a:r>
              <a:rPr lang="cs-CZ" altLang="cs-CZ" dirty="0" err="1" smtClean="0"/>
              <a:t>aggressive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worse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prognosis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Staging</a:t>
            </a:r>
            <a:r>
              <a:rPr lang="cs-CZ" altLang="cs-CZ" dirty="0" smtClean="0">
                <a:solidFill>
                  <a:srgbClr val="FF0000"/>
                </a:solidFill>
              </a:rPr>
              <a:t> –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according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invasion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uterine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, cervix, </a:t>
            </a:r>
            <a:r>
              <a:rPr lang="cs-CZ" altLang="cs-CZ" dirty="0" err="1" smtClean="0"/>
              <a:t>surrounding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structures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88899419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Signs:</a:t>
            </a:r>
            <a:r>
              <a:rPr lang="cs-CZ" altLang="cs-CZ" smtClean="0"/>
              <a:t> abnormal bleeding – menometroragia in pre- and perimenopause, metrorrhagia in postmenopause;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uncommonly accidental finding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rarely - generalisation </a:t>
            </a:r>
          </a:p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Gross: </a:t>
            </a:r>
            <a:r>
              <a:rPr lang="cs-CZ" altLang="cs-CZ" smtClean="0"/>
              <a:t>exophytic, ulcerated, whitish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solidFill>
                  <a:srgbClr val="FFCC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4417997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Endometrial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</a:t>
            </a:r>
            <a:endParaRPr lang="cs-CZ" dirty="0"/>
          </a:p>
        </p:txBody>
      </p:sp>
      <p:pic>
        <p:nvPicPr>
          <p:cNvPr id="4" name="Picture 2" descr="gbp4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145" y="2101829"/>
            <a:ext cx="4958355" cy="34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110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Leiomyoma</a:t>
            </a:r>
            <a:r>
              <a:rPr lang="cs-CZ" altLang="cs-CZ" dirty="0">
                <a:solidFill>
                  <a:srgbClr val="FF0000"/>
                </a:solidFill>
              </a:rPr>
              <a:t/>
            </a:r>
            <a:br>
              <a:rPr lang="cs-CZ" altLang="cs-CZ" dirty="0">
                <a:solidFill>
                  <a:srgbClr val="FF0000"/>
                </a:solidFill>
              </a:rPr>
            </a:br>
            <a:endParaRPr lang="cs-CZ" altLang="cs-CZ" dirty="0" smtClean="0"/>
          </a:p>
        </p:txBody>
      </p:sp>
      <p:sp>
        <p:nvSpPr>
          <p:cNvPr id="109571" name="Zástupný symbol pro obsah 5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868363" lvl="1" indent="-411163"/>
            <a:r>
              <a:rPr lang="cs-CZ" altLang="cs-CZ" b="0" dirty="0" smtClean="0"/>
              <a:t>most </a:t>
            </a:r>
            <a:r>
              <a:rPr lang="cs-CZ" altLang="cs-CZ" b="0" dirty="0" err="1" smtClean="0"/>
              <a:t>common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benign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female</a:t>
            </a:r>
            <a:r>
              <a:rPr lang="cs-CZ" altLang="cs-CZ" b="0" dirty="0" smtClean="0"/>
              <a:t> tumor (</a:t>
            </a:r>
            <a:r>
              <a:rPr lang="cs-CZ" altLang="cs-CZ" b="0" dirty="0" err="1" smtClean="0"/>
              <a:t>usual</a:t>
            </a:r>
            <a:r>
              <a:rPr lang="cs-CZ" altLang="cs-CZ" b="0" dirty="0" smtClean="0"/>
              <a:t> in </a:t>
            </a:r>
            <a:r>
              <a:rPr lang="cs-CZ" altLang="cs-CZ" b="0" dirty="0" err="1" smtClean="0"/>
              <a:t>later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reproductive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age</a:t>
            </a:r>
            <a:r>
              <a:rPr lang="cs-CZ" altLang="cs-CZ" b="0" dirty="0" smtClean="0"/>
              <a:t>), 40-70% </a:t>
            </a:r>
            <a:r>
              <a:rPr lang="cs-CZ" altLang="cs-CZ" b="0" dirty="0" err="1" smtClean="0"/>
              <a:t>of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females</a:t>
            </a:r>
            <a:endParaRPr lang="cs-CZ" altLang="cs-CZ" b="0" dirty="0" smtClean="0"/>
          </a:p>
          <a:p>
            <a:pPr marL="868363" lvl="1" indent="-411163"/>
            <a:r>
              <a:rPr lang="cs-CZ" altLang="cs-CZ" b="0" dirty="0" err="1" smtClean="0"/>
              <a:t>size</a:t>
            </a:r>
            <a:r>
              <a:rPr lang="cs-CZ" altLang="cs-CZ" b="0" dirty="0" smtClean="0"/>
              <a:t>: mm - cca 20 cm</a:t>
            </a:r>
          </a:p>
          <a:p>
            <a:pPr marL="868363" lvl="1" indent="-411163"/>
            <a:r>
              <a:rPr lang="cs-CZ" altLang="cs-CZ" b="0" dirty="0" err="1" smtClean="0"/>
              <a:t>symptoms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due</a:t>
            </a:r>
            <a:r>
              <a:rPr lang="cs-CZ" altLang="cs-CZ" b="0" dirty="0" smtClean="0"/>
              <a:t> to </a:t>
            </a:r>
            <a:r>
              <a:rPr lang="cs-CZ" altLang="cs-CZ" b="0" dirty="0" err="1" smtClean="0"/>
              <a:t>localisation</a:t>
            </a:r>
            <a:r>
              <a:rPr lang="cs-CZ" altLang="cs-CZ" b="0" dirty="0" smtClean="0"/>
              <a:t>/</a:t>
            </a:r>
            <a:r>
              <a:rPr lang="cs-CZ" altLang="cs-CZ" b="0" dirty="0" err="1" smtClean="0"/>
              <a:t>topography</a:t>
            </a:r>
            <a:r>
              <a:rPr lang="cs-CZ" altLang="cs-CZ" b="0" dirty="0" smtClean="0"/>
              <a:t> (</a:t>
            </a:r>
            <a:r>
              <a:rPr lang="cs-CZ" altLang="cs-CZ" b="0" dirty="0" err="1" smtClean="0"/>
              <a:t>bleeding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pain</a:t>
            </a:r>
            <a:r>
              <a:rPr lang="cs-CZ" altLang="cs-CZ" b="0" dirty="0" smtClean="0"/>
              <a:t>, infertility, </a:t>
            </a:r>
            <a:r>
              <a:rPr lang="cs-CZ" altLang="cs-CZ" b="0" dirty="0" err="1" smtClean="0"/>
              <a:t>compression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of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adjacent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organs</a:t>
            </a:r>
            <a:r>
              <a:rPr lang="cs-CZ" altLang="cs-CZ" b="0" dirty="0" smtClean="0"/>
              <a:t>) </a:t>
            </a:r>
          </a:p>
          <a:p>
            <a:pPr marL="868363" lvl="1" indent="-411163"/>
            <a:r>
              <a:rPr lang="cs-CZ" dirty="0"/>
              <a:t>in </a:t>
            </a:r>
            <a:r>
              <a:rPr lang="cs-CZ" dirty="0" err="1"/>
              <a:t>pregnancy</a:t>
            </a:r>
            <a:r>
              <a:rPr lang="cs-CZ" dirty="0"/>
              <a:t> ↑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abortion</a:t>
            </a:r>
            <a:r>
              <a:rPr lang="cs-CZ" dirty="0"/>
              <a:t>, </a:t>
            </a:r>
            <a:r>
              <a:rPr lang="cs-CZ" dirty="0" err="1" smtClean="0"/>
              <a:t>uterine</a:t>
            </a:r>
            <a:r>
              <a:rPr lang="cs-CZ" dirty="0" smtClean="0"/>
              <a:t> </a:t>
            </a:r>
            <a:r>
              <a:rPr lang="cs-CZ" dirty="0" err="1" smtClean="0"/>
              <a:t>rupture</a:t>
            </a:r>
            <a:r>
              <a:rPr lang="cs-CZ" dirty="0" smtClean="0"/>
              <a:t>,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/>
              <a:t>barrier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delivery</a:t>
            </a:r>
            <a:endParaRPr lang="cs-CZ" dirty="0"/>
          </a:p>
          <a:p>
            <a:pPr marL="868363" lvl="1" indent="-411163"/>
            <a:r>
              <a:rPr lang="cs-CZ" altLang="cs-CZ" b="0" dirty="0" smtClean="0"/>
              <a:t>uterus </a:t>
            </a:r>
            <a:r>
              <a:rPr lang="cs-CZ" altLang="cs-CZ" b="0" dirty="0" err="1" smtClean="0"/>
              <a:t>myomatosus</a:t>
            </a:r>
            <a:r>
              <a:rPr lang="cs-CZ" altLang="cs-CZ" b="0" dirty="0" smtClean="0"/>
              <a:t> (</a:t>
            </a:r>
            <a:r>
              <a:rPr lang="cs-CZ" altLang="cs-CZ" b="0" dirty="0" err="1" smtClean="0"/>
              <a:t>multiple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leiomyomas</a:t>
            </a:r>
            <a:r>
              <a:rPr lang="cs-CZ" altLang="cs-CZ" b="0" dirty="0" smtClean="0"/>
              <a:t>)</a:t>
            </a:r>
          </a:p>
          <a:p>
            <a:pPr marL="868363" lvl="1" indent="-411163"/>
            <a:r>
              <a:rPr lang="cs-CZ" altLang="cs-CZ" b="0" dirty="0" err="1" smtClean="0"/>
              <a:t>common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regressive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changes</a:t>
            </a:r>
            <a:r>
              <a:rPr lang="cs-CZ" altLang="cs-CZ" b="0" dirty="0" smtClean="0"/>
              <a:t> (</a:t>
            </a:r>
            <a:r>
              <a:rPr lang="cs-CZ" altLang="cs-CZ" b="0" dirty="0" err="1" smtClean="0"/>
              <a:t>edema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fibrosis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hyalinisation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calcification</a:t>
            </a:r>
            <a:r>
              <a:rPr lang="cs-CZ" altLang="cs-CZ" b="0" dirty="0" smtClean="0"/>
              <a:t>)</a:t>
            </a:r>
            <a:r>
              <a:rPr lang="cs-CZ" altLang="cs-CZ" dirty="0">
                <a:solidFill>
                  <a:srgbClr val="FFFF99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5236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Leiomyoma</a:t>
            </a:r>
            <a:r>
              <a:rPr lang="cs-CZ" altLang="cs-CZ" dirty="0">
                <a:solidFill>
                  <a:srgbClr val="FF0000"/>
                </a:solidFill>
              </a:rPr>
              <a:t/>
            </a:r>
            <a:br>
              <a:rPr lang="cs-CZ" alt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pic>
        <p:nvPicPr>
          <p:cNvPr id="4" name="Picture 2" descr="Image0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t="3154" r="3137" b="5478"/>
          <a:stretch>
            <a:fillRect/>
          </a:stretch>
        </p:blipFill>
        <p:spPr bwMode="auto">
          <a:xfrm>
            <a:off x="2434728" y="1580635"/>
            <a:ext cx="6235547" cy="41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567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Cervical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epithelium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0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3" t="16048" r="3137" b="27724"/>
          <a:stretch>
            <a:fillRect/>
          </a:stretch>
        </p:blipFill>
        <p:spPr bwMode="auto">
          <a:xfrm>
            <a:off x="1848541" y="2258458"/>
            <a:ext cx="7276123" cy="29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9822" y="5552501"/>
            <a:ext cx="981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Transformation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zone</a:t>
            </a:r>
            <a:r>
              <a:rPr lang="cs-CZ" sz="2400" dirty="0" smtClean="0"/>
              <a:t>: </a:t>
            </a:r>
            <a:r>
              <a:rPr lang="cs-CZ" sz="2400" dirty="0" err="1" smtClean="0"/>
              <a:t>immature</a:t>
            </a:r>
            <a:r>
              <a:rPr lang="cs-CZ" sz="2400" dirty="0" smtClean="0"/>
              <a:t> </a:t>
            </a:r>
            <a:r>
              <a:rPr lang="cs-CZ" sz="2400" dirty="0" err="1" smtClean="0"/>
              <a:t>epithelium</a:t>
            </a:r>
            <a:r>
              <a:rPr lang="cs-CZ" sz="2400" dirty="0" smtClean="0"/>
              <a:t>, risk </a:t>
            </a:r>
            <a:r>
              <a:rPr lang="cs-CZ" sz="2400" dirty="0" err="1" smtClean="0"/>
              <a:t>zone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HPV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, </a:t>
            </a:r>
            <a:r>
              <a:rPr lang="cs-CZ" sz="2400" dirty="0" err="1" smtClean="0"/>
              <a:t>preneoplastic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07478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err="1">
                <a:solidFill>
                  <a:srgbClr val="FF0000"/>
                </a:solidFill>
              </a:rPr>
              <a:t>Benign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prostatic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hyperplasia</a:t>
            </a:r>
            <a:endParaRPr lang="cs-CZ" altLang="cs-CZ" sz="4000" dirty="0">
              <a:solidFill>
                <a:srgbClr val="FF33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cs-CZ" altLang="cs-CZ" dirty="0"/>
          </a:p>
          <a:p>
            <a:pPr marL="228600" lvl="1">
              <a:spcBef>
                <a:spcPts val="1000"/>
              </a:spcBef>
            </a:pPr>
            <a:r>
              <a:rPr lang="cs-CZ" altLang="cs-CZ" b="1" dirty="0" err="1" smtClean="0">
                <a:solidFill>
                  <a:srgbClr val="FF0000"/>
                </a:solidFill>
              </a:rPr>
              <a:t>Clinical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signs</a:t>
            </a:r>
            <a:r>
              <a:rPr lang="cs-CZ" altLang="cs-CZ" b="1" dirty="0" smtClean="0">
                <a:solidFill>
                  <a:srgbClr val="FF0000"/>
                </a:solidFill>
              </a:rPr>
              <a:t> +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complications</a:t>
            </a:r>
            <a:r>
              <a:rPr lang="cs-CZ" altLang="cs-CZ" b="1" dirty="0">
                <a:solidFill>
                  <a:srgbClr val="FF0000"/>
                </a:solidFill>
              </a:rPr>
              <a:t>:</a:t>
            </a:r>
            <a:r>
              <a:rPr lang="cs-CZ" altLang="cs-CZ" dirty="0" smtClean="0"/>
              <a:t> </a:t>
            </a:r>
            <a:r>
              <a:rPr lang="cs-CZ" altLang="cs-CZ" dirty="0" err="1"/>
              <a:t>partial</a:t>
            </a:r>
            <a:r>
              <a:rPr lang="cs-CZ" altLang="cs-CZ" dirty="0"/>
              <a:t> → </a:t>
            </a:r>
            <a:r>
              <a:rPr lang="cs-CZ" altLang="cs-CZ" dirty="0" err="1"/>
              <a:t>complete</a:t>
            </a:r>
            <a:r>
              <a:rPr lang="cs-CZ" altLang="cs-CZ" dirty="0"/>
              <a:t> </a:t>
            </a:r>
            <a:r>
              <a:rPr lang="cs-CZ" altLang="cs-CZ" dirty="0" err="1" smtClean="0"/>
              <a:t>urethral</a:t>
            </a:r>
            <a:r>
              <a:rPr lang="cs-CZ" altLang="cs-CZ" dirty="0" smtClean="0"/>
              <a:t> </a:t>
            </a:r>
            <a:r>
              <a:rPr lang="cs-CZ" altLang="cs-CZ" dirty="0" err="1"/>
              <a:t>obstruction</a:t>
            </a:r>
            <a:r>
              <a:rPr lang="cs-CZ" altLang="cs-CZ" dirty="0"/>
              <a:t>, </a:t>
            </a:r>
            <a:r>
              <a:rPr lang="cs-CZ" altLang="cs-CZ" dirty="0" err="1"/>
              <a:t>urinary</a:t>
            </a:r>
            <a:r>
              <a:rPr lang="cs-CZ" altLang="cs-CZ" dirty="0"/>
              <a:t> residuum,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urinary</a:t>
            </a:r>
            <a:r>
              <a:rPr lang="cs-CZ" altLang="cs-CZ" dirty="0"/>
              <a:t> </a:t>
            </a:r>
            <a:r>
              <a:rPr lang="cs-CZ" altLang="cs-CZ" dirty="0" err="1"/>
              <a:t>tract</a:t>
            </a:r>
            <a:r>
              <a:rPr lang="cs-CZ" altLang="cs-CZ" dirty="0"/>
              <a:t> </a:t>
            </a:r>
            <a:r>
              <a:rPr lang="cs-CZ" altLang="cs-CZ" dirty="0" err="1" smtClean="0"/>
              <a:t>symptoms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disturbances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urine </a:t>
            </a:r>
            <a:r>
              <a:rPr lang="cs-CZ" altLang="cs-CZ" dirty="0" err="1" smtClean="0"/>
              <a:t>flow</a:t>
            </a:r>
            <a:r>
              <a:rPr lang="cs-CZ" altLang="cs-CZ" dirty="0" smtClean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cs-CZ" altLang="cs-CZ" dirty="0" err="1" smtClean="0"/>
              <a:t>Storage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symptoms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nocturia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frequency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urgency</a:t>
            </a:r>
            <a:endParaRPr lang="cs-CZ" altLang="cs-CZ" dirty="0" smtClean="0"/>
          </a:p>
          <a:p>
            <a:pPr marL="685800" lvl="2">
              <a:spcBef>
                <a:spcPts val="1000"/>
              </a:spcBef>
            </a:pPr>
            <a:r>
              <a:rPr lang="cs-CZ" altLang="cs-CZ" dirty="0" err="1" smtClean="0"/>
              <a:t>Voiding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symptoms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weak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stream</a:t>
            </a:r>
            <a:endParaRPr lang="cs-CZ" altLang="cs-CZ" dirty="0" smtClean="0"/>
          </a:p>
          <a:p>
            <a:pPr marL="228600" lvl="1">
              <a:spcBef>
                <a:spcPts val="1000"/>
              </a:spcBef>
            </a:pPr>
            <a:r>
              <a:rPr lang="cs-CZ" altLang="cs-CZ" dirty="0" err="1" smtClean="0"/>
              <a:t>acute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/>
              <a:t>urinary</a:t>
            </a:r>
            <a:r>
              <a:rPr lang="cs-CZ" altLang="cs-CZ" dirty="0"/>
              <a:t> </a:t>
            </a:r>
            <a:r>
              <a:rPr lang="cs-CZ" altLang="cs-CZ" dirty="0" err="1"/>
              <a:t>retention</a:t>
            </a:r>
            <a:r>
              <a:rPr lang="cs-CZ" altLang="cs-CZ" dirty="0"/>
              <a:t>, </a:t>
            </a:r>
            <a:r>
              <a:rPr lang="cs-CZ" altLang="cs-CZ" dirty="0" err="1"/>
              <a:t>bladder</a:t>
            </a:r>
            <a:r>
              <a:rPr lang="cs-CZ" altLang="cs-CZ" dirty="0"/>
              <a:t> </a:t>
            </a:r>
            <a:r>
              <a:rPr lang="cs-CZ" altLang="cs-CZ" dirty="0" err="1"/>
              <a:t>trabecular</a:t>
            </a:r>
            <a:r>
              <a:rPr lang="cs-CZ" altLang="cs-CZ" dirty="0"/>
              <a:t> </a:t>
            </a:r>
            <a:r>
              <a:rPr lang="cs-CZ" altLang="cs-CZ" dirty="0" err="1" smtClean="0"/>
              <a:t>hypertrophy</a:t>
            </a:r>
            <a:r>
              <a:rPr lang="cs-CZ" altLang="cs-CZ" dirty="0" smtClean="0"/>
              <a:t>, cystitis</a:t>
            </a:r>
            <a:endParaRPr lang="cs-CZ" altLang="cs-CZ" dirty="0"/>
          </a:p>
          <a:p>
            <a:r>
              <a:rPr lang="cs-CZ" altLang="cs-CZ" sz="2400" dirty="0" smtClean="0"/>
              <a:t>+ </a:t>
            </a:r>
            <a:r>
              <a:rPr lang="cs-CZ" altLang="cs-CZ" sz="2400" dirty="0" err="1"/>
              <a:t>ascending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infection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pyelonephritis</a:t>
            </a:r>
            <a:r>
              <a:rPr lang="cs-CZ" altLang="cs-CZ" sz="2400" dirty="0" smtClean="0"/>
              <a:t>,</a:t>
            </a:r>
          </a:p>
          <a:p>
            <a:r>
              <a:rPr lang="cs-CZ" altLang="cs-CZ" sz="2400" dirty="0" err="1" smtClean="0"/>
              <a:t>Hydronephrosis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 err="1"/>
              <a:t>Benign</a:t>
            </a:r>
            <a:r>
              <a:rPr lang="cs-CZ" altLang="cs-CZ" sz="2400" dirty="0"/>
              <a:t>, but </a:t>
            </a:r>
            <a:r>
              <a:rPr lang="cs-CZ" altLang="cs-CZ" sz="2400" dirty="0" err="1"/>
              <a:t>setting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possible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preneoplastic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changes</a:t>
            </a:r>
            <a:endParaRPr lang="cs-CZ" altLang="cs-CZ" sz="2400" dirty="0"/>
          </a:p>
          <a:p>
            <a:r>
              <a:rPr lang="cs-CZ" altLang="cs-CZ" sz="2400" dirty="0" err="1"/>
              <a:t>Th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surgery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drugs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24212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Cervical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precursors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dirty="0"/>
              <a:t>LR (</a:t>
            </a:r>
            <a:r>
              <a:rPr lang="cs-CZ" altLang="cs-CZ" dirty="0" err="1"/>
              <a:t>low</a:t>
            </a:r>
            <a:r>
              <a:rPr lang="cs-CZ" altLang="cs-CZ" dirty="0"/>
              <a:t>-risk) HPV (6,11) </a:t>
            </a:r>
            <a:r>
              <a:rPr lang="cs-CZ" altLang="cs-CZ" dirty="0">
                <a:cs typeface="Arial" panose="020B0604020202020204" pitchFamily="34" charset="0"/>
              </a:rPr>
              <a:t>→→</a:t>
            </a:r>
            <a:r>
              <a:rPr lang="cs-CZ" altLang="cs-CZ" dirty="0"/>
              <a:t> </a:t>
            </a:r>
            <a:r>
              <a:rPr lang="cs-CZ" altLang="cs-CZ" i="1" dirty="0" err="1"/>
              <a:t>koilocytic</a:t>
            </a:r>
            <a:r>
              <a:rPr lang="cs-CZ" altLang="cs-CZ" i="1" dirty="0"/>
              <a:t> </a:t>
            </a:r>
            <a:r>
              <a:rPr lang="cs-CZ" altLang="cs-CZ" i="1" dirty="0" err="1"/>
              <a:t>atypia</a:t>
            </a:r>
            <a:r>
              <a:rPr lang="cs-CZ" altLang="cs-CZ" i="1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squamous</a:t>
            </a:r>
            <a:r>
              <a:rPr lang="cs-CZ" altLang="cs-CZ" dirty="0"/>
              <a:t> </a:t>
            </a:r>
            <a:r>
              <a:rPr lang="cs-CZ" altLang="cs-CZ" dirty="0" err="1"/>
              <a:t>cells</a:t>
            </a:r>
            <a:endParaRPr lang="cs-CZ" altLang="cs-CZ" dirty="0"/>
          </a:p>
          <a:p>
            <a:pPr marL="360363" indent="-360363"/>
            <a:r>
              <a:rPr lang="cs-CZ" altLang="cs-CZ" dirty="0" err="1" smtClean="0"/>
              <a:t>Cervical</a:t>
            </a:r>
            <a:r>
              <a:rPr lang="cs-CZ" altLang="cs-CZ" dirty="0" smtClean="0"/>
              <a:t> </a:t>
            </a:r>
            <a:r>
              <a:rPr lang="cs-CZ" altLang="cs-CZ" dirty="0" err="1"/>
              <a:t>dysplasia</a:t>
            </a:r>
            <a:r>
              <a:rPr lang="cs-CZ" altLang="cs-CZ" dirty="0"/>
              <a:t> – </a:t>
            </a:r>
            <a:r>
              <a:rPr lang="cs-CZ" altLang="cs-CZ" dirty="0" err="1"/>
              <a:t>intraepithelial</a:t>
            </a:r>
            <a:r>
              <a:rPr lang="cs-CZ" altLang="cs-CZ" dirty="0"/>
              <a:t> </a:t>
            </a:r>
            <a:r>
              <a:rPr lang="cs-CZ" altLang="cs-CZ" dirty="0" err="1"/>
              <a:t>neoplasia</a:t>
            </a:r>
            <a:r>
              <a:rPr lang="cs-CZ" altLang="cs-CZ" dirty="0"/>
              <a:t> </a:t>
            </a:r>
            <a:r>
              <a:rPr lang="cs-CZ" altLang="cs-CZ" dirty="0" err="1"/>
              <a:t>associated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FF0000"/>
                </a:solidFill>
              </a:rPr>
              <a:t>HR (</a:t>
            </a:r>
            <a:r>
              <a:rPr lang="cs-CZ" altLang="cs-CZ" dirty="0" err="1">
                <a:solidFill>
                  <a:srgbClr val="FF0000"/>
                </a:solidFill>
              </a:rPr>
              <a:t>high</a:t>
            </a:r>
            <a:r>
              <a:rPr lang="cs-CZ" altLang="cs-CZ" dirty="0">
                <a:solidFill>
                  <a:srgbClr val="FF0000"/>
                </a:solidFill>
              </a:rPr>
              <a:t>-risk) HPV:</a:t>
            </a:r>
          </a:p>
          <a:p>
            <a:pPr marL="803275" lvl="1" indent="-263525"/>
            <a:r>
              <a:rPr lang="cs-CZ" altLang="cs-CZ" dirty="0"/>
              <a:t>HR HPV:	</a:t>
            </a:r>
          </a:p>
          <a:p>
            <a:pPr marL="1255713" lvl="2" indent="-273050"/>
            <a:r>
              <a:rPr lang="cs-CZ" altLang="cs-CZ" b="1" dirty="0"/>
              <a:t> 16, 18</a:t>
            </a:r>
            <a:r>
              <a:rPr lang="cs-CZ" altLang="cs-CZ" dirty="0"/>
              <a:t>, 31, 33, 35</a:t>
            </a:r>
          </a:p>
          <a:p>
            <a:pPr marL="803275" lvl="1" indent="-263525"/>
            <a:r>
              <a:rPr lang="cs-CZ" altLang="cs-CZ" dirty="0"/>
              <a:t> </a:t>
            </a:r>
            <a:r>
              <a:rPr lang="cs-CZ" altLang="cs-CZ" dirty="0" err="1"/>
              <a:t>deregulation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cell </a:t>
            </a:r>
            <a:r>
              <a:rPr lang="cs-CZ" altLang="cs-CZ" dirty="0" err="1"/>
              <a:t>cycle</a:t>
            </a:r>
            <a:r>
              <a:rPr lang="cs-CZ" altLang="cs-CZ" dirty="0"/>
              <a:t>, </a:t>
            </a:r>
            <a:r>
              <a:rPr lang="cs-CZ" altLang="cs-CZ" dirty="0">
                <a:latin typeface="Garamond" panose="02020404030301010803" pitchFamily="18" charset="0"/>
              </a:rPr>
              <a:t>↑ </a:t>
            </a:r>
            <a:r>
              <a:rPr lang="cs-CZ" altLang="cs-CZ" dirty="0" err="1"/>
              <a:t>proliferation</a:t>
            </a:r>
            <a:r>
              <a:rPr lang="cs-CZ" altLang="cs-CZ" dirty="0"/>
              <a:t>,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cs-CZ" altLang="cs-CZ" dirty="0" err="1">
                <a:cs typeface="Arial" panose="020B0604020202020204" pitchFamily="34" charset="0"/>
              </a:rPr>
              <a:t>or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arrested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cs typeface="Arial" panose="020B0604020202020204" pitchFamily="34" charset="0"/>
              </a:rPr>
              <a:t>maturation</a:t>
            </a:r>
            <a:endParaRPr lang="cs-CZ" altLang="cs-CZ" dirty="0" smtClean="0">
              <a:cs typeface="Arial" panose="020B0604020202020204" pitchFamily="34" charset="0"/>
            </a:endParaRPr>
          </a:p>
          <a:p>
            <a:pPr marL="346075" indent="-263525"/>
            <a:r>
              <a:rPr lang="cs-CZ" altLang="cs-CZ" dirty="0" err="1" smtClean="0">
                <a:cs typeface="Arial" panose="020B0604020202020204" pitchFamily="34" charset="0"/>
              </a:rPr>
              <a:t>Other</a:t>
            </a:r>
            <a:r>
              <a:rPr lang="cs-CZ" altLang="cs-CZ" dirty="0" smtClean="0">
                <a:cs typeface="Arial" panose="020B0604020202020204" pitchFamily="34" charset="0"/>
              </a:rPr>
              <a:t> risk </a:t>
            </a:r>
            <a:r>
              <a:rPr lang="cs-CZ" altLang="cs-CZ" dirty="0" err="1" smtClean="0">
                <a:cs typeface="Arial" panose="020B0604020202020204" pitchFamily="34" charset="0"/>
              </a:rPr>
              <a:t>factors</a:t>
            </a:r>
            <a:r>
              <a:rPr lang="cs-CZ" altLang="cs-CZ" dirty="0" smtClean="0">
                <a:cs typeface="Arial" panose="020B0604020202020204" pitchFamily="34" charset="0"/>
              </a:rPr>
              <a:t>: </a:t>
            </a:r>
            <a:r>
              <a:rPr lang="cs-CZ" altLang="cs-CZ" dirty="0" smtClean="0"/>
              <a:t>smoking</a:t>
            </a:r>
            <a:r>
              <a:rPr lang="cs-CZ" altLang="cs-CZ" dirty="0"/>
              <a:t>, </a:t>
            </a:r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 smtClean="0"/>
              <a:t>number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births</a:t>
            </a:r>
            <a:r>
              <a:rPr lang="cs-CZ" altLang="cs-CZ" dirty="0" smtClean="0"/>
              <a:t>, multiple </a:t>
            </a:r>
            <a:r>
              <a:rPr lang="cs-CZ" altLang="cs-CZ" dirty="0" err="1" smtClean="0"/>
              <a:t>sexual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partners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</a:t>
            </a:r>
            <a:r>
              <a:rPr lang="cs-CZ" altLang="cs-CZ" dirty="0" smtClean="0"/>
              <a:t> 1st </a:t>
            </a:r>
            <a:r>
              <a:rPr lang="cs-CZ" altLang="cs-CZ" dirty="0" err="1" smtClean="0"/>
              <a:t>intercourse</a:t>
            </a:r>
            <a:r>
              <a:rPr lang="cs-CZ" altLang="cs-CZ" dirty="0" smtClean="0"/>
              <a:t> (˂17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), oral </a:t>
            </a:r>
            <a:r>
              <a:rPr lang="cs-CZ" altLang="cs-CZ" dirty="0" err="1" smtClean="0"/>
              <a:t>contraceptives</a:t>
            </a:r>
            <a:r>
              <a:rPr lang="cs-CZ" altLang="cs-CZ" dirty="0" smtClean="0"/>
              <a:t> (in </a:t>
            </a:r>
            <a:r>
              <a:rPr lang="cs-CZ" altLang="cs-CZ" dirty="0" err="1" smtClean="0"/>
              <a:t>combination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other</a:t>
            </a:r>
            <a:r>
              <a:rPr lang="cs-CZ" altLang="cs-CZ" dirty="0" smtClean="0"/>
              <a:t> risk </a:t>
            </a:r>
            <a:r>
              <a:rPr lang="cs-CZ" altLang="cs-CZ" dirty="0" err="1" smtClean="0"/>
              <a:t>factors</a:t>
            </a:r>
            <a:r>
              <a:rPr lang="cs-CZ" altLang="cs-CZ" dirty="0" smtClean="0"/>
              <a:t>), ↓ </a:t>
            </a:r>
            <a:r>
              <a:rPr lang="cs-CZ" altLang="cs-CZ" dirty="0" err="1" smtClean="0"/>
              <a:t>immunity</a:t>
            </a:r>
            <a:r>
              <a:rPr lang="cs-CZ" altLang="cs-CZ" dirty="0"/>
              <a:t>, </a:t>
            </a:r>
            <a:r>
              <a:rPr lang="cs-CZ" altLang="cs-CZ" dirty="0" err="1" smtClean="0"/>
              <a:t>other</a:t>
            </a:r>
            <a:r>
              <a:rPr lang="cs-CZ" altLang="cs-CZ" dirty="0" smtClean="0"/>
              <a:t> STD</a:t>
            </a:r>
            <a:endParaRPr lang="cs-CZ" altLang="cs-CZ" dirty="0" smtClean="0">
              <a:cs typeface="Arial" panose="020B0604020202020204" pitchFamily="34" charset="0"/>
            </a:endParaRPr>
          </a:p>
          <a:p>
            <a:pPr marL="803275" lvl="1" indent="-263525"/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531936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Cervical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precursors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0363" indent="-360363"/>
            <a:r>
              <a:rPr lang="cs-CZ" altLang="cs-CZ" dirty="0"/>
              <a:t>2 </a:t>
            </a:r>
            <a:r>
              <a:rPr lang="cs-CZ" altLang="cs-CZ" dirty="0" err="1" smtClean="0"/>
              <a:t>categories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cervical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lesions</a:t>
            </a:r>
            <a:r>
              <a:rPr lang="cs-CZ" altLang="cs-CZ" dirty="0" smtClean="0"/>
              <a:t>, </a:t>
            </a:r>
            <a:r>
              <a:rPr lang="cs-CZ" altLang="cs-CZ" dirty="0" err="1"/>
              <a:t>according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progression</a:t>
            </a:r>
            <a:r>
              <a:rPr lang="cs-CZ" altLang="cs-CZ" dirty="0"/>
              <a:t> and </a:t>
            </a:r>
            <a:r>
              <a:rPr lang="cs-CZ" altLang="cs-CZ" dirty="0" err="1"/>
              <a:t>clinical</a:t>
            </a:r>
            <a:r>
              <a:rPr lang="cs-CZ" altLang="cs-CZ" dirty="0"/>
              <a:t> management:</a:t>
            </a:r>
            <a:r>
              <a:rPr lang="cs-CZ" altLang="cs-CZ" sz="3600" dirty="0"/>
              <a:t> </a:t>
            </a:r>
          </a:p>
          <a:p>
            <a:pPr marL="895350" lvl="1" indent="-355600"/>
            <a:r>
              <a:rPr lang="cs-CZ" altLang="cs-CZ" dirty="0">
                <a:solidFill>
                  <a:srgbClr val="FF0000"/>
                </a:solidFill>
              </a:rPr>
              <a:t>LSIL</a:t>
            </a:r>
            <a:r>
              <a:rPr lang="cs-CZ" altLang="cs-CZ" dirty="0"/>
              <a:t> (</a:t>
            </a:r>
            <a:r>
              <a:rPr lang="cs-CZ" altLang="cs-CZ" dirty="0" err="1"/>
              <a:t>low</a:t>
            </a:r>
            <a:r>
              <a:rPr lang="cs-CZ" altLang="cs-CZ" dirty="0"/>
              <a:t>-grade </a:t>
            </a:r>
            <a:r>
              <a:rPr lang="cs-CZ" altLang="cs-CZ" dirty="0" err="1"/>
              <a:t>squamous</a:t>
            </a:r>
            <a:r>
              <a:rPr lang="cs-CZ" altLang="cs-CZ" dirty="0"/>
              <a:t> </a:t>
            </a:r>
            <a:r>
              <a:rPr lang="cs-CZ" altLang="cs-CZ" dirty="0" err="1"/>
              <a:t>intraepithelial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r>
              <a:rPr lang="cs-CZ" altLang="cs-CZ" dirty="0"/>
              <a:t>)</a:t>
            </a:r>
          </a:p>
          <a:p>
            <a:pPr marL="895350" lvl="1" indent="-355600">
              <a:buNone/>
            </a:pPr>
            <a:r>
              <a:rPr lang="cs-CZ" altLang="cs-CZ" dirty="0"/>
              <a:t>		= CIN </a:t>
            </a:r>
            <a:r>
              <a:rPr lang="cs-CZ" altLang="cs-CZ" dirty="0" smtClean="0"/>
              <a:t>I (</a:t>
            </a:r>
            <a:r>
              <a:rPr lang="cs-CZ" altLang="cs-CZ" dirty="0" err="1" smtClean="0"/>
              <a:t>cervical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intraepithelial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neoplasia</a:t>
            </a:r>
            <a:r>
              <a:rPr lang="cs-CZ" altLang="cs-CZ" dirty="0" smtClean="0"/>
              <a:t>), </a:t>
            </a:r>
            <a:r>
              <a:rPr lang="cs-CZ" altLang="cs-CZ" dirty="0" err="1"/>
              <a:t>exophytic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flat</a:t>
            </a:r>
            <a:r>
              <a:rPr lang="cs-CZ" altLang="cs-CZ" dirty="0"/>
              <a:t> </a:t>
            </a:r>
            <a:r>
              <a:rPr lang="cs-CZ" altLang="cs-CZ" dirty="0" err="1"/>
              <a:t>condylomatous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endParaRPr lang="cs-CZ" altLang="cs-CZ" dirty="0"/>
          </a:p>
          <a:p>
            <a:pPr lvl="2"/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self</a:t>
            </a:r>
            <a:r>
              <a:rPr lang="cs-CZ" altLang="cs-CZ" dirty="0"/>
              <a:t>-limited (</a:t>
            </a:r>
            <a:r>
              <a:rPr lang="cs-CZ" altLang="cs-CZ" dirty="0" err="1"/>
              <a:t>viral</a:t>
            </a:r>
            <a:r>
              <a:rPr lang="cs-CZ" altLang="cs-CZ" dirty="0"/>
              <a:t> </a:t>
            </a:r>
            <a:r>
              <a:rPr lang="cs-CZ" altLang="cs-CZ" dirty="0" err="1"/>
              <a:t>clearance</a:t>
            </a:r>
            <a:r>
              <a:rPr lang="cs-CZ" altLang="cs-CZ" dirty="0"/>
              <a:t>), </a:t>
            </a:r>
            <a:r>
              <a:rPr lang="cs-CZ" altLang="cs-CZ" dirty="0" err="1"/>
              <a:t>productive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,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rate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 smtClean="0"/>
              <a:t>progression</a:t>
            </a:r>
            <a:endParaRPr lang="cs-CZ" altLang="cs-CZ" dirty="0" smtClean="0"/>
          </a:p>
          <a:p>
            <a:pPr lvl="2"/>
            <a:r>
              <a:rPr lang="cs-CZ" altLang="cs-CZ" dirty="0" err="1" smtClean="0"/>
              <a:t>only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regular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check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local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excision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older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females</a:t>
            </a:r>
            <a:endParaRPr lang="cs-CZ" altLang="cs-CZ" dirty="0"/>
          </a:p>
          <a:p>
            <a:pPr marL="895350" lvl="1" indent="-355600"/>
            <a:endParaRPr lang="cs-CZ" altLang="cs-CZ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895350" lvl="1" indent="-355600"/>
            <a:r>
              <a:rPr lang="cs-CZ" altLang="cs-CZ" dirty="0">
                <a:solidFill>
                  <a:srgbClr val="FF0000"/>
                </a:solidFill>
              </a:rPr>
              <a:t>HSIL</a:t>
            </a:r>
            <a:r>
              <a:rPr lang="cs-CZ" altLang="cs-CZ" dirty="0"/>
              <a:t> (</a:t>
            </a:r>
            <a:r>
              <a:rPr lang="cs-CZ" altLang="cs-CZ" dirty="0" err="1"/>
              <a:t>high</a:t>
            </a:r>
            <a:r>
              <a:rPr lang="cs-CZ" altLang="cs-CZ" dirty="0"/>
              <a:t>-grade </a:t>
            </a:r>
            <a:r>
              <a:rPr lang="cs-CZ" altLang="cs-CZ" dirty="0" err="1"/>
              <a:t>squamous</a:t>
            </a:r>
            <a:r>
              <a:rPr lang="cs-CZ" altLang="cs-CZ" dirty="0"/>
              <a:t> </a:t>
            </a:r>
            <a:r>
              <a:rPr lang="cs-CZ" altLang="cs-CZ" dirty="0" err="1"/>
              <a:t>intraepithelial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r>
              <a:rPr lang="cs-CZ" altLang="cs-CZ" dirty="0"/>
              <a:t>)</a:t>
            </a:r>
          </a:p>
          <a:p>
            <a:pPr marL="895350" lvl="1" indent="-355600">
              <a:buNone/>
            </a:pPr>
            <a:r>
              <a:rPr lang="cs-CZ" altLang="cs-CZ" dirty="0"/>
              <a:t>		= CIN II/III + </a:t>
            </a:r>
            <a:r>
              <a:rPr lang="cs-CZ" altLang="cs-CZ" dirty="0" err="1" smtClean="0"/>
              <a:t>carcinoma</a:t>
            </a:r>
            <a:r>
              <a:rPr lang="cs-CZ" altLang="cs-CZ" dirty="0" smtClean="0"/>
              <a:t> </a:t>
            </a:r>
            <a:r>
              <a:rPr lang="cs-CZ" altLang="cs-CZ" dirty="0"/>
              <a:t>in </a:t>
            </a:r>
            <a:r>
              <a:rPr lang="cs-CZ" altLang="cs-CZ" dirty="0" err="1" smtClean="0"/>
              <a:t>situ</a:t>
            </a:r>
            <a:r>
              <a:rPr lang="cs-CZ" altLang="cs-CZ" dirty="0" smtClean="0"/>
              <a:t> (non-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carcinoma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lvl="2"/>
            <a:r>
              <a:rPr lang="cs-CZ" altLang="cs-CZ" dirty="0"/>
              <a:t>majority </a:t>
            </a:r>
            <a:r>
              <a:rPr lang="cs-CZ" altLang="cs-CZ" dirty="0" err="1"/>
              <a:t>persists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progresses</a:t>
            </a:r>
            <a:r>
              <a:rPr lang="cs-CZ" altLang="cs-CZ" dirty="0"/>
              <a:t> to 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carcinoma</a:t>
            </a:r>
            <a:endParaRPr lang="cs-CZ" altLang="cs-CZ" dirty="0" smtClean="0"/>
          </a:p>
          <a:p>
            <a:pPr lvl="2"/>
            <a:r>
              <a:rPr lang="cs-CZ" altLang="cs-CZ" dirty="0" err="1" smtClean="0"/>
              <a:t>treatment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necessary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any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very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careful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observation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pregnancy</a:t>
            </a:r>
            <a:r>
              <a:rPr lang="cs-CZ" altLang="cs-CZ" dirty="0" smtClean="0"/>
              <a:t>, CIN II in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females</a:t>
            </a:r>
            <a:r>
              <a:rPr lang="cs-CZ" altLang="cs-CZ" dirty="0" smtClean="0"/>
              <a:t>)</a:t>
            </a:r>
            <a:r>
              <a:rPr lang="cs-CZ" altLang="cs-CZ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29680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3600" dirty="0" err="1">
                <a:solidFill>
                  <a:srgbClr val="FF0000"/>
                </a:solidFill>
              </a:rPr>
              <a:t>Invasive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err="1">
                <a:solidFill>
                  <a:srgbClr val="FF0000"/>
                </a:solidFill>
              </a:rPr>
              <a:t>cervical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err="1">
                <a:solidFill>
                  <a:srgbClr val="FF0000"/>
                </a:solidFill>
              </a:rPr>
              <a:t>squamous</a:t>
            </a:r>
            <a:r>
              <a:rPr lang="cs-CZ" altLang="cs-CZ" sz="3600" dirty="0">
                <a:solidFill>
                  <a:srgbClr val="FF0000"/>
                </a:solidFill>
              </a:rPr>
              <a:t> cell </a:t>
            </a:r>
            <a:r>
              <a:rPr lang="cs-CZ" altLang="cs-CZ" sz="3600" dirty="0" err="1">
                <a:solidFill>
                  <a:srgbClr val="FF0000"/>
                </a:solidFill>
              </a:rPr>
              <a:t>carcinoma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dirty="0" err="1"/>
              <a:t>almost</a:t>
            </a:r>
            <a:r>
              <a:rPr lang="cs-CZ" altLang="cs-CZ" dirty="0"/>
              <a:t> </a:t>
            </a:r>
            <a:r>
              <a:rPr lang="cs-CZ" altLang="cs-CZ" dirty="0" err="1"/>
              <a:t>always</a:t>
            </a:r>
            <a:r>
              <a:rPr lang="cs-CZ" altLang="cs-CZ" dirty="0"/>
              <a:t> by HSIL </a:t>
            </a:r>
            <a:r>
              <a:rPr lang="cs-CZ" altLang="cs-CZ" dirty="0" err="1"/>
              <a:t>progression</a:t>
            </a:r>
            <a:endParaRPr lang="cs-CZ" altLang="cs-CZ" dirty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/>
              <a:t>starts</a:t>
            </a:r>
            <a:r>
              <a:rPr lang="cs-CZ" altLang="cs-CZ" dirty="0"/>
              <a:t> in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transformation</a:t>
            </a:r>
            <a:r>
              <a:rPr lang="cs-CZ" altLang="cs-CZ" dirty="0"/>
              <a:t> </a:t>
            </a:r>
            <a:r>
              <a:rPr lang="cs-CZ" altLang="cs-CZ" dirty="0" err="1"/>
              <a:t>zone</a:t>
            </a:r>
            <a:endParaRPr lang="cs-CZ" altLang="cs-CZ" dirty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growth</a:t>
            </a:r>
            <a:r>
              <a:rPr lang="cs-CZ" altLang="cs-CZ" dirty="0"/>
              <a:t>:</a:t>
            </a:r>
          </a:p>
          <a:p>
            <a:pPr marL="895350" lvl="1" indent="-273050">
              <a:lnSpc>
                <a:spcPct val="80000"/>
              </a:lnSpc>
            </a:pPr>
            <a:r>
              <a:rPr lang="cs-CZ" altLang="cs-CZ" dirty="0" err="1"/>
              <a:t>local</a:t>
            </a:r>
            <a:r>
              <a:rPr lang="cs-CZ" altLang="cs-CZ" dirty="0"/>
              <a:t> </a:t>
            </a:r>
            <a:r>
              <a:rPr lang="cs-CZ" altLang="cs-CZ" dirty="0" err="1"/>
              <a:t>progression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/>
              <a:t>size</a:t>
            </a:r>
            <a:r>
              <a:rPr lang="cs-CZ" altLang="cs-CZ" dirty="0"/>
              <a:t> + </a:t>
            </a:r>
            <a:r>
              <a:rPr lang="cs-CZ" altLang="cs-CZ" dirty="0" err="1"/>
              <a:t>depth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invasive</a:t>
            </a:r>
            <a:r>
              <a:rPr lang="cs-CZ" altLang="cs-CZ" dirty="0"/>
              <a:t> </a:t>
            </a:r>
            <a:r>
              <a:rPr lang="cs-CZ" altLang="cs-CZ" dirty="0" err="1" smtClean="0"/>
              <a:t>component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bleeding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/>
              <a:t>direct </a:t>
            </a:r>
            <a:r>
              <a:rPr lang="cs-CZ" altLang="cs-CZ" dirty="0" err="1"/>
              <a:t>invasion</a:t>
            </a:r>
            <a:r>
              <a:rPr lang="cs-CZ" altLang="cs-CZ" dirty="0"/>
              <a:t> </a:t>
            </a:r>
            <a:r>
              <a:rPr lang="cs-CZ" altLang="cs-CZ" dirty="0" err="1"/>
              <a:t>into</a:t>
            </a:r>
            <a:r>
              <a:rPr lang="cs-CZ" altLang="cs-CZ" dirty="0"/>
              <a:t> </a:t>
            </a:r>
            <a:r>
              <a:rPr lang="cs-CZ" altLang="cs-CZ" dirty="0" err="1"/>
              <a:t>adjacent</a:t>
            </a:r>
            <a:r>
              <a:rPr lang="cs-CZ" altLang="cs-CZ" dirty="0"/>
              <a:t> </a:t>
            </a:r>
            <a:r>
              <a:rPr lang="cs-CZ" altLang="cs-CZ" dirty="0" err="1" smtClean="0"/>
              <a:t>organs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bladder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rectum</a:t>
            </a:r>
            <a:r>
              <a:rPr lang="cs-CZ" altLang="cs-CZ" dirty="0" smtClean="0"/>
              <a:t>), </a:t>
            </a:r>
            <a:r>
              <a:rPr lang="cs-CZ" altLang="cs-CZ" dirty="0" err="1"/>
              <a:t>fistulae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/>
              <a:t>regional</a:t>
            </a:r>
            <a:r>
              <a:rPr lang="cs-CZ" altLang="cs-CZ" dirty="0"/>
              <a:t> LN </a:t>
            </a:r>
            <a:r>
              <a:rPr lang="cs-CZ" altLang="cs-CZ" dirty="0" err="1"/>
              <a:t>metastases</a:t>
            </a:r>
            <a:endParaRPr lang="cs-CZ" altLang="cs-CZ" dirty="0"/>
          </a:p>
          <a:p>
            <a:pPr marL="895350" lvl="1" indent="-273050">
              <a:lnSpc>
                <a:spcPct val="80000"/>
              </a:lnSpc>
            </a:pPr>
            <a:r>
              <a:rPr lang="cs-CZ" altLang="cs-CZ" dirty="0" err="1"/>
              <a:t>distant</a:t>
            </a:r>
            <a:r>
              <a:rPr lang="cs-CZ" altLang="cs-CZ" dirty="0"/>
              <a:t> </a:t>
            </a:r>
            <a:r>
              <a:rPr lang="cs-CZ" altLang="cs-CZ" dirty="0" err="1"/>
              <a:t>metastases</a:t>
            </a:r>
            <a:r>
              <a:rPr lang="cs-CZ" altLang="cs-CZ" dirty="0"/>
              <a:t> via </a:t>
            </a:r>
            <a:r>
              <a:rPr lang="cs-CZ" altLang="cs-CZ" dirty="0" err="1"/>
              <a:t>blood</a:t>
            </a:r>
            <a:r>
              <a:rPr lang="cs-CZ" altLang="cs-CZ" dirty="0"/>
              <a:t> (</a:t>
            </a:r>
            <a:r>
              <a:rPr lang="cs-CZ" altLang="cs-CZ" dirty="0" err="1"/>
              <a:t>lung</a:t>
            </a:r>
            <a:r>
              <a:rPr lang="cs-CZ" altLang="cs-CZ" dirty="0"/>
              <a:t>, liver, bone </a:t>
            </a:r>
            <a:r>
              <a:rPr lang="cs-CZ" altLang="cs-CZ" dirty="0" err="1"/>
              <a:t>marrow</a:t>
            </a:r>
            <a:r>
              <a:rPr lang="cs-CZ" altLang="cs-CZ" dirty="0"/>
              <a:t>)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dirty="0">
                <a:latin typeface="Garamond" panose="02020404030301010803" pitchFamily="18" charset="0"/>
              </a:rPr>
              <a:t>↑ </a:t>
            </a:r>
            <a:r>
              <a:rPr lang="cs-CZ" altLang="cs-CZ" dirty="0"/>
              <a:t>incidence, but </a:t>
            </a:r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stages</a:t>
            </a:r>
            <a:r>
              <a:rPr lang="cs-CZ" altLang="cs-CZ" dirty="0"/>
              <a:t> (</a:t>
            </a:r>
            <a:r>
              <a:rPr lang="cs-CZ" altLang="cs-CZ" dirty="0" err="1"/>
              <a:t>if</a:t>
            </a:r>
            <a:r>
              <a:rPr lang="cs-CZ" altLang="cs-CZ" dirty="0"/>
              <a:t> </a:t>
            </a:r>
            <a:r>
              <a:rPr lang="cs-CZ" altLang="cs-CZ" dirty="0" err="1"/>
              <a:t>screened</a:t>
            </a:r>
            <a:r>
              <a:rPr lang="cs-CZ" altLang="cs-CZ" dirty="0"/>
              <a:t>), </a:t>
            </a:r>
            <a:r>
              <a:rPr lang="cs-CZ" altLang="cs-CZ" dirty="0">
                <a:cs typeface="Arial" panose="020B0604020202020204" pitchFamily="34" charset="0"/>
              </a:rPr>
              <a:t>↓</a:t>
            </a:r>
            <a:r>
              <a:rPr lang="cs-CZ" altLang="cs-CZ" dirty="0"/>
              <a:t> </a:t>
            </a:r>
            <a:r>
              <a:rPr lang="cs-CZ" altLang="cs-CZ" dirty="0" smtClean="0"/>
              <a:t>mortality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Treatment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Prevention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vaccination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incl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males</a:t>
            </a:r>
            <a:r>
              <a:rPr lang="cs-CZ" altLang="cs-CZ" dirty="0" smtClean="0"/>
              <a:t>), 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covered</a:t>
            </a:r>
            <a:r>
              <a:rPr lang="cs-CZ" altLang="cs-CZ" dirty="0" smtClean="0"/>
              <a:t> by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immunization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crossed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immunity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possible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further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evolution</a:t>
            </a:r>
            <a:r>
              <a:rPr lang="cs-CZ" altLang="cs-CZ" dirty="0" smtClean="0"/>
              <a:t> ? – </a:t>
            </a:r>
            <a:r>
              <a:rPr lang="cs-CZ" altLang="cs-CZ" dirty="0" err="1" smtClean="0"/>
              <a:t>spread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possible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8097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Cervical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5" descr="gbp3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284" y="1674049"/>
            <a:ext cx="5520216" cy="38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2028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Cervical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late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0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4320" r="3125" b="5490"/>
          <a:stretch>
            <a:fillRect/>
          </a:stretch>
        </p:blipFill>
        <p:spPr bwMode="auto">
          <a:xfrm>
            <a:off x="2214389" y="1993709"/>
            <a:ext cx="6378289" cy="43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6414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Organ </a:t>
            </a:r>
            <a:r>
              <a:rPr lang="cs-CZ" dirty="0" err="1" smtClean="0"/>
              <a:t>based</a:t>
            </a:r>
            <a:r>
              <a:rPr lang="cs-CZ" dirty="0" smtClean="0"/>
              <a:t> /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(UTI, PID, …)</a:t>
            </a:r>
          </a:p>
          <a:p>
            <a:pPr lvl="1"/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musculoskeletal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 (</a:t>
            </a:r>
            <a:r>
              <a:rPr lang="cs-CZ" dirty="0" err="1" smtClean="0"/>
              <a:t>lumbar</a:t>
            </a:r>
            <a:r>
              <a:rPr lang="cs-CZ" dirty="0" smtClean="0"/>
              <a:t>, </a:t>
            </a:r>
            <a:r>
              <a:rPr lang="cs-CZ" dirty="0" err="1" smtClean="0"/>
              <a:t>sacroiliac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) – </a:t>
            </a:r>
            <a:r>
              <a:rPr lang="cs-CZ" dirty="0" err="1" smtClean="0"/>
              <a:t>treated</a:t>
            </a:r>
            <a:r>
              <a:rPr lang="cs-CZ" dirty="0" smtClean="0"/>
              <a:t> by most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therapist</a:t>
            </a:r>
            <a:endParaRPr lang="cs-CZ" dirty="0" smtClean="0"/>
          </a:p>
          <a:p>
            <a:pPr lvl="1"/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/>
              <a:t>musculoskeletal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syndrome,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) - </a:t>
            </a:r>
            <a:r>
              <a:rPr lang="cs-CZ" dirty="0" err="1"/>
              <a:t>treated</a:t>
            </a:r>
            <a:r>
              <a:rPr lang="cs-CZ" dirty="0"/>
              <a:t> by </a:t>
            </a:r>
            <a:r>
              <a:rPr lang="cs-CZ" dirty="0" err="1" smtClean="0"/>
              <a:t>specialist</a:t>
            </a:r>
            <a:r>
              <a:rPr lang="cs-CZ" dirty="0" smtClean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therapist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341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organ prolapse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Cystocele</a:t>
            </a:r>
            <a:r>
              <a:rPr lang="cs-CZ" dirty="0"/>
              <a:t>: </a:t>
            </a:r>
            <a:r>
              <a:rPr lang="cs-CZ" dirty="0" err="1" smtClean="0"/>
              <a:t>bladder</a:t>
            </a:r>
            <a:r>
              <a:rPr lang="cs-CZ" dirty="0" smtClean="0"/>
              <a:t> prolapse (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support), </a:t>
            </a:r>
            <a:r>
              <a:rPr lang="cs-CZ" dirty="0" err="1" smtClean="0"/>
              <a:t>displacement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, </a:t>
            </a:r>
            <a:r>
              <a:rPr lang="cs-CZ" dirty="0" err="1" smtClean="0"/>
              <a:t>bulging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</a:t>
            </a:r>
            <a:r>
              <a:rPr lang="cs-CZ" dirty="0" err="1" smtClean="0"/>
              <a:t>vaginal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Rectocele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 prolapse, </a:t>
            </a:r>
            <a:r>
              <a:rPr lang="cs-CZ" dirty="0" err="1"/>
              <a:t>bulging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/>
              <a:t>vaginal</a:t>
            </a:r>
            <a:r>
              <a:rPr lang="cs-CZ" dirty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Uterine</a:t>
            </a:r>
            <a:r>
              <a:rPr lang="cs-CZ" dirty="0" smtClean="0">
                <a:solidFill>
                  <a:srgbClr val="FF0000"/>
                </a:solidFill>
              </a:rPr>
              <a:t> prolapse: </a:t>
            </a:r>
            <a:r>
              <a:rPr lang="cs-CZ" dirty="0" err="1" smtClean="0"/>
              <a:t>herniation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uterus </a:t>
            </a:r>
            <a:r>
              <a:rPr lang="cs-CZ" dirty="0" err="1" smtClean="0"/>
              <a:t>into</a:t>
            </a:r>
            <a:r>
              <a:rPr lang="cs-CZ" dirty="0" smtClean="0"/>
              <a:t> vagina,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, </a:t>
            </a:r>
            <a:r>
              <a:rPr lang="cs-CZ" dirty="0" err="1" smtClean="0"/>
              <a:t>protrusion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5505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pregnancies</a:t>
            </a:r>
            <a:r>
              <a:rPr lang="cs-CZ" dirty="0" smtClean="0"/>
              <a:t>, </a:t>
            </a:r>
            <a:r>
              <a:rPr lang="cs-CZ" dirty="0" err="1" smtClean="0"/>
              <a:t>familial</a:t>
            </a:r>
            <a:r>
              <a:rPr lang="cs-CZ" dirty="0" smtClean="0"/>
              <a:t> risk, </a:t>
            </a:r>
            <a:r>
              <a:rPr lang="cs-CZ" dirty="0" err="1" smtClean="0"/>
              <a:t>aging</a:t>
            </a:r>
            <a:r>
              <a:rPr lang="cs-CZ" dirty="0" smtClean="0"/>
              <a:t>,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heavy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lifting, obesity,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constipation</a:t>
            </a:r>
            <a:r>
              <a:rPr lang="cs-CZ" dirty="0" smtClean="0"/>
              <a:t>,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cough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 </a:t>
            </a:r>
            <a:r>
              <a:rPr lang="cs-CZ" dirty="0" err="1" smtClean="0"/>
              <a:t>varible</a:t>
            </a:r>
            <a:r>
              <a:rPr lang="cs-CZ" dirty="0" smtClean="0"/>
              <a:t>, not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endParaRPr lang="cs-CZ" dirty="0" smtClean="0"/>
          </a:p>
          <a:p>
            <a:pPr lvl="1"/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heaviness</a:t>
            </a:r>
            <a:r>
              <a:rPr lang="cs-CZ" dirty="0" smtClean="0"/>
              <a:t>/</a:t>
            </a:r>
            <a:r>
              <a:rPr lang="cs-CZ" dirty="0" err="1" smtClean="0"/>
              <a:t>pressure</a:t>
            </a:r>
            <a:r>
              <a:rPr lang="cs-CZ" dirty="0" smtClean="0"/>
              <a:t> in perineum</a:t>
            </a:r>
          </a:p>
          <a:p>
            <a:pPr lvl="1"/>
            <a:r>
              <a:rPr lang="cs-CZ" dirty="0" err="1" smtClean="0"/>
              <a:t>Foreign</a:t>
            </a:r>
            <a:r>
              <a:rPr lang="cs-CZ" dirty="0" smtClean="0"/>
              <a:t> „lump“ in </a:t>
            </a:r>
            <a:r>
              <a:rPr lang="cs-CZ" dirty="0" err="1" smtClean="0"/>
              <a:t>the</a:t>
            </a:r>
            <a:r>
              <a:rPr lang="cs-CZ" dirty="0" smtClean="0"/>
              <a:t> vagina</a:t>
            </a:r>
          </a:p>
          <a:p>
            <a:pPr lvl="1"/>
            <a:r>
              <a:rPr lang="cs-CZ" dirty="0" err="1" smtClean="0"/>
              <a:t>Backache</a:t>
            </a:r>
            <a:r>
              <a:rPr lang="cs-CZ" dirty="0" smtClean="0"/>
              <a:t>, </a:t>
            </a:r>
            <a:r>
              <a:rPr lang="cs-CZ" dirty="0" err="1" smtClean="0"/>
              <a:t>bleeding</a:t>
            </a:r>
            <a:r>
              <a:rPr lang="cs-CZ" dirty="0" smtClean="0"/>
              <a:t> (</a:t>
            </a:r>
            <a:r>
              <a:rPr lang="cs-CZ" dirty="0" err="1" smtClean="0"/>
              <a:t>irritation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Cystocele</a:t>
            </a:r>
            <a:r>
              <a:rPr lang="cs-CZ" dirty="0" smtClean="0"/>
              <a:t>: </a:t>
            </a:r>
            <a:r>
              <a:rPr lang="cs-CZ" dirty="0" err="1" smtClean="0"/>
              <a:t>frequency</a:t>
            </a:r>
            <a:r>
              <a:rPr lang="cs-CZ" dirty="0" smtClean="0"/>
              <a:t>/</a:t>
            </a:r>
            <a:r>
              <a:rPr lang="cs-CZ" dirty="0" err="1" smtClean="0"/>
              <a:t>urgency</a:t>
            </a:r>
            <a:r>
              <a:rPr lang="cs-CZ" dirty="0" smtClean="0"/>
              <a:t>, </a:t>
            </a:r>
            <a:r>
              <a:rPr lang="cs-CZ" dirty="0" err="1" smtClean="0"/>
              <a:t>incontinence</a:t>
            </a:r>
            <a:endParaRPr lang="cs-CZ" dirty="0" smtClean="0"/>
          </a:p>
          <a:p>
            <a:pPr lvl="1"/>
            <a:r>
              <a:rPr lang="cs-CZ" dirty="0" err="1" smtClean="0"/>
              <a:t>Rectocele</a:t>
            </a:r>
            <a:r>
              <a:rPr lang="cs-CZ" dirty="0" smtClean="0"/>
              <a:t>: </a:t>
            </a:r>
            <a:r>
              <a:rPr lang="cs-CZ" dirty="0" err="1" smtClean="0"/>
              <a:t>incomplete</a:t>
            </a:r>
            <a:r>
              <a:rPr lang="cs-CZ" dirty="0" smtClean="0"/>
              <a:t> </a:t>
            </a:r>
            <a:r>
              <a:rPr lang="cs-CZ" dirty="0" err="1" smtClean="0"/>
              <a:t>emptying</a:t>
            </a:r>
            <a:r>
              <a:rPr lang="cs-CZ" dirty="0" smtClean="0"/>
              <a:t>, </a:t>
            </a:r>
            <a:r>
              <a:rPr lang="cs-CZ" dirty="0" err="1" smtClean="0"/>
              <a:t>constipation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245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Treatment</a:t>
            </a:r>
            <a:r>
              <a:rPr lang="cs-CZ" dirty="0" smtClean="0"/>
              <a:t>: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err="1" smtClean="0"/>
              <a:t>surgery</a:t>
            </a:r>
            <a:r>
              <a:rPr lang="cs-CZ" sz="2000" dirty="0" smtClean="0"/>
              <a:t>, </a:t>
            </a:r>
          </a:p>
          <a:p>
            <a:pPr lvl="1"/>
            <a:r>
              <a:rPr lang="cs-CZ" sz="2000" dirty="0" err="1" smtClean="0"/>
              <a:t>mechanical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r>
              <a:rPr lang="cs-CZ" sz="2000" dirty="0" smtClean="0"/>
              <a:t> (</a:t>
            </a:r>
            <a:r>
              <a:rPr lang="cs-CZ" sz="2000" dirty="0" err="1" smtClean="0"/>
              <a:t>pessary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Conservative</a:t>
            </a:r>
            <a:r>
              <a:rPr lang="cs-CZ" sz="2000" dirty="0" smtClean="0"/>
              <a:t>: </a:t>
            </a:r>
            <a:r>
              <a:rPr lang="cs-CZ" sz="2000" dirty="0" err="1" smtClean="0"/>
              <a:t>pelvic</a:t>
            </a:r>
            <a:r>
              <a:rPr lang="cs-CZ" sz="2000" dirty="0" smtClean="0"/>
              <a:t> </a:t>
            </a:r>
            <a:r>
              <a:rPr lang="cs-CZ" sz="2000" dirty="0" err="1" smtClean="0"/>
              <a:t>floor</a:t>
            </a:r>
            <a:r>
              <a:rPr lang="cs-CZ" sz="2000" dirty="0" smtClean="0"/>
              <a:t> </a:t>
            </a:r>
            <a:r>
              <a:rPr lang="cs-CZ" sz="2000" dirty="0" err="1" smtClean="0"/>
              <a:t>muscles</a:t>
            </a:r>
            <a:r>
              <a:rPr lang="cs-CZ" sz="2000" dirty="0" smtClean="0"/>
              <a:t> </a:t>
            </a:r>
            <a:r>
              <a:rPr lang="cs-CZ" sz="2000" dirty="0" err="1" smtClean="0"/>
              <a:t>rehabilitation</a:t>
            </a:r>
            <a:r>
              <a:rPr lang="cs-CZ" sz="2000" dirty="0" smtClean="0"/>
              <a:t>/</a:t>
            </a:r>
            <a:r>
              <a:rPr lang="cs-CZ" sz="2000" dirty="0" err="1" smtClean="0"/>
              <a:t>strengthening</a:t>
            </a:r>
            <a:r>
              <a:rPr lang="cs-CZ" sz="2000" dirty="0" smtClean="0"/>
              <a:t>, biofeedback, </a:t>
            </a:r>
            <a:r>
              <a:rPr lang="cs-CZ" sz="2000" dirty="0" err="1" smtClean="0"/>
              <a:t>stimulation</a:t>
            </a:r>
            <a:endParaRPr lang="cs-CZ" sz="2000" dirty="0" smtClean="0"/>
          </a:p>
          <a:p>
            <a:r>
              <a:rPr lang="cs-CZ" dirty="0" smtClean="0"/>
              <a:t>! </a:t>
            </a:r>
            <a:r>
              <a:rPr lang="cs-CZ" dirty="0" err="1" smtClean="0"/>
              <a:t>Exacerbation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prolapse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(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intraabdominal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77148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055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8333" r="3125" b="6250"/>
          <a:stretch>
            <a:fillRect/>
          </a:stretch>
        </p:blipFill>
        <p:spPr bwMode="auto">
          <a:xfrm>
            <a:off x="5791200" y="381000"/>
            <a:ext cx="4343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167788" y="193676"/>
            <a:ext cx="49426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 err="1">
                <a:solidFill>
                  <a:srgbClr val="FF0000"/>
                </a:solidFill>
              </a:rPr>
              <a:t>Complications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>
                <a:solidFill>
                  <a:srgbClr val="FF0000"/>
                </a:solidFill>
              </a:rPr>
              <a:t>of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>
                <a:solidFill>
                  <a:srgbClr val="FF0000"/>
                </a:solidFill>
              </a:rPr>
              <a:t>prostatic</a:t>
            </a:r>
            <a:endParaRPr lang="cs-CZ" altLang="cs-CZ" sz="2800" dirty="0">
              <a:solidFill>
                <a:srgbClr val="FF0000"/>
              </a:solidFill>
            </a:endParaRPr>
          </a:p>
          <a:p>
            <a:r>
              <a:rPr lang="cs-CZ" altLang="cs-CZ" sz="2800" dirty="0" err="1">
                <a:solidFill>
                  <a:srgbClr val="FF0000"/>
                </a:solidFill>
              </a:rPr>
              <a:t>hyperplasia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1432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 err="1">
                <a:solidFill>
                  <a:srgbClr val="FF0000"/>
                </a:solidFill>
              </a:rPr>
              <a:t>Benign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epithelial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lesions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marL="360363" indent="-360363"/>
            <a:r>
              <a:rPr lang="cs-CZ" altLang="cs-CZ" b="1" dirty="0" err="1"/>
              <a:t>benign</a:t>
            </a:r>
            <a:r>
              <a:rPr lang="cs-CZ" altLang="cs-CZ" b="1" dirty="0"/>
              <a:t> </a:t>
            </a:r>
            <a:r>
              <a:rPr lang="cs-CZ" altLang="cs-CZ" b="1" dirty="0" err="1"/>
              <a:t>alterations</a:t>
            </a:r>
            <a:r>
              <a:rPr lang="cs-CZ" altLang="cs-CZ" b="1" dirty="0"/>
              <a:t> in </a:t>
            </a:r>
            <a:r>
              <a:rPr lang="cs-CZ" altLang="cs-CZ" b="1" dirty="0" err="1"/>
              <a:t>ducts</a:t>
            </a:r>
            <a:r>
              <a:rPr lang="cs-CZ" altLang="cs-CZ" b="1" dirty="0"/>
              <a:t> and </a:t>
            </a:r>
            <a:r>
              <a:rPr lang="cs-CZ" altLang="cs-CZ" b="1" dirty="0" err="1"/>
              <a:t>lobules</a:t>
            </a:r>
            <a:endParaRPr lang="cs-CZ" altLang="cs-CZ" b="1" dirty="0"/>
          </a:p>
          <a:p>
            <a:pPr marL="360363" indent="-360363"/>
            <a:r>
              <a:rPr lang="cs-CZ" altLang="cs-CZ" b="1" dirty="0" err="1"/>
              <a:t>common</a:t>
            </a:r>
            <a:r>
              <a:rPr lang="cs-CZ" altLang="cs-CZ" b="1" dirty="0"/>
              <a:t> </a:t>
            </a:r>
            <a:r>
              <a:rPr lang="cs-CZ" altLang="cs-CZ" b="1" dirty="0" err="1" smtClean="0"/>
              <a:t>lesions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benign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breast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changes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360363" indent="-360363"/>
            <a:r>
              <a:rPr lang="cs-CZ" altLang="cs-CZ" dirty="0" err="1"/>
              <a:t>classification</a:t>
            </a:r>
            <a:r>
              <a:rPr lang="cs-CZ" altLang="cs-CZ" dirty="0"/>
              <a:t> </a:t>
            </a:r>
            <a:r>
              <a:rPr lang="cs-CZ" altLang="cs-CZ" dirty="0" err="1"/>
              <a:t>according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developing</a:t>
            </a:r>
            <a:r>
              <a:rPr lang="cs-CZ" altLang="cs-CZ" dirty="0"/>
              <a:t> </a:t>
            </a:r>
            <a:r>
              <a:rPr lang="cs-CZ" altLang="cs-CZ" dirty="0" err="1"/>
              <a:t>subsequent</a:t>
            </a:r>
            <a:r>
              <a:rPr lang="cs-CZ" altLang="cs-CZ" dirty="0"/>
              <a:t> </a:t>
            </a:r>
            <a:r>
              <a:rPr lang="cs-CZ" altLang="cs-CZ" dirty="0" err="1"/>
              <a:t>breast</a:t>
            </a:r>
            <a:r>
              <a:rPr lang="cs-CZ" altLang="cs-CZ" dirty="0"/>
              <a:t> </a:t>
            </a:r>
            <a:r>
              <a:rPr lang="cs-CZ" altLang="cs-CZ" dirty="0" err="1" smtClean="0"/>
              <a:t>carcinoma</a:t>
            </a:r>
            <a:r>
              <a:rPr lang="cs-CZ" altLang="cs-CZ" dirty="0" smtClean="0"/>
              <a:t> </a:t>
            </a:r>
          </a:p>
          <a:p>
            <a:pPr marL="817563" lvl="1" indent="-360363"/>
            <a:r>
              <a:rPr lang="cs-CZ" altLang="cs-CZ" dirty="0" err="1" smtClean="0"/>
              <a:t>Nonproliferative</a:t>
            </a:r>
            <a:r>
              <a:rPr lang="cs-CZ" altLang="cs-CZ" dirty="0" smtClean="0"/>
              <a:t>/non-</a:t>
            </a:r>
            <a:r>
              <a:rPr lang="cs-CZ" altLang="cs-CZ" dirty="0" err="1" smtClean="0"/>
              <a:t>atypical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lesions</a:t>
            </a:r>
            <a:r>
              <a:rPr lang="cs-CZ" altLang="cs-CZ" dirty="0" smtClean="0"/>
              <a:t> (cyst, </a:t>
            </a:r>
            <a:r>
              <a:rPr lang="cs-CZ" altLang="cs-CZ" dirty="0" err="1" smtClean="0"/>
              <a:t>fibrosis</a:t>
            </a:r>
            <a:r>
              <a:rPr lang="cs-CZ" altLang="cs-CZ" dirty="0" smtClean="0"/>
              <a:t>, </a:t>
            </a:r>
            <a:r>
              <a:rPr lang="cs-CZ" altLang="cs-CZ" dirty="0" err="1"/>
              <a:t>usual</a:t>
            </a:r>
            <a:r>
              <a:rPr lang="cs-CZ" altLang="cs-CZ" dirty="0"/>
              <a:t> </a:t>
            </a:r>
            <a:r>
              <a:rPr lang="cs-CZ" altLang="cs-CZ" dirty="0" err="1" smtClean="0"/>
              <a:t>hyperplasia</a:t>
            </a:r>
            <a:r>
              <a:rPr lang="cs-CZ" altLang="cs-CZ" dirty="0" smtClean="0"/>
              <a:t>, …)</a:t>
            </a:r>
            <a:r>
              <a:rPr lang="cs-CZ" altLang="cs-CZ" dirty="0"/>
              <a:t> no risk</a:t>
            </a:r>
          </a:p>
          <a:p>
            <a:pPr marL="260350" indent="-360363"/>
            <a:r>
              <a:rPr lang="cs-CZ" altLang="cs-CZ" dirty="0" err="1" smtClean="0"/>
              <a:t>palpable</a:t>
            </a:r>
            <a:r>
              <a:rPr lang="cs-CZ" altLang="cs-CZ" dirty="0" smtClean="0"/>
              <a:t> </a:t>
            </a:r>
            <a:r>
              <a:rPr lang="cs-CZ" altLang="cs-CZ" dirty="0" err="1"/>
              <a:t>irregularities</a:t>
            </a:r>
            <a:r>
              <a:rPr lang="cs-CZ" altLang="cs-CZ" dirty="0"/>
              <a:t> (</a:t>
            </a:r>
            <a:r>
              <a:rPr lang="cs-CZ" altLang="cs-CZ" dirty="0" err="1"/>
              <a:t>lumps</a:t>
            </a:r>
            <a:r>
              <a:rPr lang="cs-CZ" altLang="cs-CZ" dirty="0"/>
              <a:t>, </a:t>
            </a:r>
            <a:r>
              <a:rPr lang="cs-CZ" altLang="cs-CZ" dirty="0" err="1"/>
              <a:t>granularity</a:t>
            </a:r>
            <a:r>
              <a:rPr lang="cs-CZ" altLang="cs-CZ" dirty="0"/>
              <a:t>), +/-tender</a:t>
            </a:r>
          </a:p>
          <a:p>
            <a:pPr marL="260350" indent="-360363"/>
            <a:r>
              <a:rPr lang="cs-CZ" altLang="cs-CZ" dirty="0"/>
              <a:t>etiology:</a:t>
            </a:r>
          </a:p>
          <a:p>
            <a:pPr marL="982663" lvl="2" indent="-360363"/>
            <a:r>
              <a:rPr lang="cs-CZ" altLang="cs-CZ" dirty="0"/>
              <a:t>hormone </a:t>
            </a:r>
            <a:r>
              <a:rPr lang="cs-CZ" altLang="cs-CZ" dirty="0" err="1"/>
              <a:t>dependent</a:t>
            </a:r>
            <a:endParaRPr lang="cs-CZ" altLang="cs-CZ" dirty="0"/>
          </a:p>
          <a:p>
            <a:pPr marL="982663" lvl="2" indent="-360363"/>
            <a:r>
              <a:rPr lang="cs-CZ" altLang="cs-CZ" dirty="0" err="1"/>
              <a:t>inflammation-associated</a:t>
            </a:r>
            <a:endParaRPr lang="cs-CZ" altLang="cs-CZ" dirty="0"/>
          </a:p>
          <a:p>
            <a:pPr marL="717550" lvl="1" indent="-360363"/>
            <a:r>
              <a:rPr lang="cs-CZ" altLang="cs-CZ" dirty="0" err="1"/>
              <a:t>diff</a:t>
            </a:r>
            <a:r>
              <a:rPr lang="cs-CZ" altLang="cs-CZ" dirty="0"/>
              <a:t>. dg.: </a:t>
            </a:r>
            <a:r>
              <a:rPr lang="cs-CZ" altLang="cs-CZ" dirty="0" err="1"/>
              <a:t>malignant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70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Symptom + </a:t>
            </a:r>
            <a:r>
              <a:rPr lang="cs-CZ" dirty="0" err="1" smtClean="0"/>
              <a:t>findings</a:t>
            </a:r>
            <a:endParaRPr lang="cs-CZ" dirty="0" smtClean="0"/>
          </a:p>
          <a:p>
            <a:pPr lvl="1"/>
            <a:r>
              <a:rPr lang="cs-CZ" dirty="0" err="1" smtClean="0"/>
              <a:t>Cyclical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, </a:t>
            </a:r>
            <a:r>
              <a:rPr lang="cs-CZ" dirty="0" err="1" smtClean="0"/>
              <a:t>tenderness</a:t>
            </a:r>
            <a:endParaRPr lang="cs-CZ" dirty="0" smtClean="0"/>
          </a:p>
          <a:p>
            <a:pPr lvl="1"/>
            <a:r>
              <a:rPr lang="cs-CZ" dirty="0" err="1" smtClean="0"/>
              <a:t>Breast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pPr lvl="1"/>
            <a:r>
              <a:rPr lang="cs-CZ" dirty="0" err="1" smtClean="0"/>
              <a:t>Cysts</a:t>
            </a:r>
            <a:endParaRPr lang="cs-CZ" dirty="0" smtClean="0"/>
          </a:p>
          <a:p>
            <a:pPr lvl="1"/>
            <a:r>
              <a:rPr lang="cs-CZ" dirty="0" err="1" smtClean="0"/>
              <a:t>Nodularity</a:t>
            </a:r>
            <a:endParaRPr lang="cs-CZ" dirty="0" smtClean="0"/>
          </a:p>
          <a:p>
            <a:pPr lvl="1"/>
            <a:r>
              <a:rPr lang="cs-CZ" dirty="0" err="1" smtClean="0"/>
              <a:t>Nipple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endParaRPr lang="cs-CZ" dirty="0" smtClean="0"/>
          </a:p>
          <a:p>
            <a:pPr lvl="1"/>
            <a:r>
              <a:rPr lang="cs-CZ" dirty="0" err="1" smtClean="0"/>
              <a:t>Infections</a:t>
            </a:r>
            <a:r>
              <a:rPr lang="cs-CZ" dirty="0" smtClean="0"/>
              <a:t>, </a:t>
            </a:r>
            <a:r>
              <a:rPr lang="cs-CZ" dirty="0" err="1" smtClean="0"/>
              <a:t>inflammations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13830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rgbClr val="FF0000"/>
                </a:solidFill>
              </a:rPr>
              <a:t>Fibroadenoma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lvl="1"/>
            <a:r>
              <a:rPr lang="cs-CZ" altLang="cs-CZ" dirty="0" smtClean="0"/>
              <a:t>Most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breast</a:t>
            </a:r>
            <a:r>
              <a:rPr lang="cs-CZ" altLang="cs-CZ" dirty="0"/>
              <a:t> tumor in </a:t>
            </a:r>
            <a:r>
              <a:rPr lang="cs-CZ" altLang="cs-CZ" dirty="0" err="1"/>
              <a:t>young</a:t>
            </a:r>
            <a:r>
              <a:rPr lang="cs-CZ" altLang="cs-CZ" dirty="0"/>
              <a:t> </a:t>
            </a:r>
            <a:r>
              <a:rPr lang="cs-CZ" altLang="cs-CZ" dirty="0" err="1"/>
              <a:t>females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peak</a:t>
            </a:r>
            <a:r>
              <a:rPr lang="cs-CZ" altLang="cs-CZ" dirty="0" smtClean="0"/>
              <a:t> incidence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30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lvl="1"/>
            <a:r>
              <a:rPr lang="cs-CZ" altLang="cs-CZ" dirty="0" err="1" smtClean="0"/>
              <a:t>Benign</a:t>
            </a:r>
            <a:r>
              <a:rPr lang="cs-CZ" altLang="cs-CZ" dirty="0"/>
              <a:t>, </a:t>
            </a:r>
            <a:r>
              <a:rPr lang="cs-CZ" altLang="cs-CZ" dirty="0" err="1"/>
              <a:t>circumscribed</a:t>
            </a:r>
            <a:r>
              <a:rPr lang="cs-CZ" altLang="cs-CZ" dirty="0"/>
              <a:t>, mobile, </a:t>
            </a:r>
            <a:r>
              <a:rPr lang="cs-CZ" altLang="cs-CZ" dirty="0" err="1" smtClean="0"/>
              <a:t>rubbery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May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menses</a:t>
            </a:r>
            <a:endParaRPr lang="cs-CZ" altLang="cs-CZ" dirty="0"/>
          </a:p>
          <a:p>
            <a:pPr lvl="1"/>
            <a:r>
              <a:rPr lang="cs-CZ" altLang="cs-CZ" dirty="0" err="1" smtClean="0"/>
              <a:t>Proliferating</a:t>
            </a:r>
            <a:r>
              <a:rPr lang="cs-CZ" altLang="cs-CZ" dirty="0" smtClean="0"/>
              <a:t> </a:t>
            </a:r>
            <a:r>
              <a:rPr lang="cs-CZ" altLang="cs-CZ" dirty="0" err="1"/>
              <a:t>ducts</a:t>
            </a:r>
            <a:r>
              <a:rPr lang="cs-CZ" altLang="cs-CZ" dirty="0"/>
              <a:t> + </a:t>
            </a:r>
            <a:r>
              <a:rPr lang="cs-CZ" altLang="cs-CZ" dirty="0" err="1"/>
              <a:t>increased</a:t>
            </a:r>
            <a:r>
              <a:rPr lang="cs-CZ" altLang="cs-CZ" dirty="0"/>
              <a:t> </a:t>
            </a:r>
            <a:r>
              <a:rPr lang="cs-CZ" altLang="cs-CZ" dirty="0" err="1"/>
              <a:t>amount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stroma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30135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cs-CZ" altLang="cs-CZ" dirty="0" err="1">
                <a:solidFill>
                  <a:srgbClr val="FF0000"/>
                </a:solidFill>
              </a:rPr>
              <a:t>Atypical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hyperplasia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ductal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lobular</a:t>
            </a:r>
            <a:r>
              <a:rPr lang="cs-CZ" altLang="cs-CZ" dirty="0" smtClean="0"/>
              <a:t>)– </a:t>
            </a:r>
            <a:r>
              <a:rPr lang="cs-CZ" altLang="cs-CZ" dirty="0"/>
              <a:t>5x ↑ </a:t>
            </a:r>
            <a:r>
              <a:rPr lang="cs-CZ" altLang="cs-CZ" dirty="0" smtClean="0"/>
              <a:t>risk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endParaRPr lang="cs-CZ" altLang="cs-CZ" dirty="0"/>
          </a:p>
          <a:p>
            <a:pPr marL="0" indent="0">
              <a:buNone/>
            </a:pPr>
            <a:endParaRPr lang="cs-CZ" alt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r>
              <a:rPr lang="cs-CZ" altLang="cs-CZ" dirty="0" smtClean="0">
                <a:solidFill>
                  <a:srgbClr val="FF0000"/>
                </a:solidFill>
              </a:rPr>
              <a:t> in </a:t>
            </a:r>
            <a:r>
              <a:rPr lang="cs-CZ" altLang="cs-CZ" dirty="0" err="1" smtClean="0">
                <a:solidFill>
                  <a:srgbClr val="FF0000"/>
                </a:solidFill>
              </a:rPr>
              <a:t>situ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cs-CZ" altLang="cs-CZ" dirty="0" err="1" smtClean="0">
                <a:solidFill>
                  <a:srgbClr val="FF0000"/>
                </a:solidFill>
              </a:rPr>
              <a:t>intraductal</a:t>
            </a:r>
            <a:r>
              <a:rPr lang="cs-CZ" altLang="cs-CZ" dirty="0" smtClean="0">
                <a:solidFill>
                  <a:srgbClr val="FF0000"/>
                </a:solidFill>
              </a:rPr>
              <a:t> (DCIS)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                                </a:t>
            </a:r>
            <a:r>
              <a:rPr lang="cs-CZ" altLang="cs-CZ" dirty="0" err="1" smtClean="0">
                <a:solidFill>
                  <a:srgbClr val="FF0000"/>
                </a:solidFill>
              </a:rPr>
              <a:t>lobular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r>
              <a:rPr lang="cs-CZ" altLang="cs-CZ" dirty="0" smtClean="0">
                <a:solidFill>
                  <a:srgbClr val="FF0000"/>
                </a:solidFill>
              </a:rPr>
              <a:t> in </a:t>
            </a:r>
            <a:r>
              <a:rPr lang="cs-CZ" altLang="cs-CZ" dirty="0" err="1" smtClean="0">
                <a:solidFill>
                  <a:srgbClr val="FF0000"/>
                </a:solidFill>
              </a:rPr>
              <a:t>situ</a:t>
            </a:r>
            <a:r>
              <a:rPr lang="cs-CZ" altLang="cs-CZ" dirty="0" smtClean="0">
                <a:solidFill>
                  <a:srgbClr val="FF0000"/>
                </a:solidFill>
              </a:rPr>
              <a:t> (LCIS)</a:t>
            </a:r>
          </a:p>
          <a:p>
            <a:r>
              <a:rPr lang="cs-CZ" altLang="cs-CZ" dirty="0" err="1" smtClean="0"/>
              <a:t>Monoclonal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neoplastic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lesions</a:t>
            </a:r>
            <a:endParaRPr lang="cs-CZ" altLang="cs-CZ" dirty="0" smtClean="0"/>
          </a:p>
          <a:p>
            <a:r>
              <a:rPr lang="cs-CZ" altLang="cs-CZ" dirty="0" smtClean="0"/>
              <a:t>Direct </a:t>
            </a:r>
            <a:r>
              <a:rPr lang="cs-CZ" altLang="cs-CZ" dirty="0" err="1" smtClean="0"/>
              <a:t>precursors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endParaRPr lang="cs-CZ" altLang="cs-CZ" dirty="0" smtClean="0"/>
          </a:p>
          <a:p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 err="1"/>
              <a:t>relative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subsequent</a:t>
            </a:r>
            <a:r>
              <a:rPr lang="cs-CZ" altLang="cs-CZ" dirty="0"/>
              <a:t> </a:t>
            </a:r>
            <a:r>
              <a:rPr lang="cs-CZ" altLang="cs-CZ" dirty="0" err="1"/>
              <a:t>invasive</a:t>
            </a:r>
            <a:r>
              <a:rPr lang="cs-CZ" altLang="cs-CZ" dirty="0"/>
              <a:t>  </a:t>
            </a:r>
            <a:r>
              <a:rPr lang="cs-CZ" altLang="cs-CZ" dirty="0" err="1"/>
              <a:t>carcinoma</a:t>
            </a:r>
            <a:r>
              <a:rPr lang="cs-CZ" altLang="cs-CZ" dirty="0"/>
              <a:t> (10x</a:t>
            </a:r>
            <a:r>
              <a:rPr lang="cs-CZ" altLang="cs-CZ" dirty="0" smtClean="0"/>
              <a:t>)</a:t>
            </a:r>
          </a:p>
          <a:p>
            <a:r>
              <a:rPr lang="cs-CZ" altLang="cs-CZ" dirty="0" err="1" smtClean="0"/>
              <a:t>Histopathological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diagnosis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necessary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96119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commonest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malignancy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in </a:t>
            </a:r>
            <a:r>
              <a:rPr lang="cs-CZ" altLang="cs-CZ" dirty="0" err="1">
                <a:solidFill>
                  <a:srgbClr val="FF0000"/>
                </a:solidFill>
              </a:rPr>
              <a:t>females</a:t>
            </a:r>
            <a:r>
              <a:rPr lang="cs-CZ" altLang="cs-CZ" dirty="0">
                <a:solidFill>
                  <a:srgbClr val="FF0000"/>
                </a:solidFill>
              </a:rPr>
              <a:t> in </a:t>
            </a:r>
            <a:r>
              <a:rPr lang="cs-CZ" altLang="cs-CZ" dirty="0" err="1">
                <a:solidFill>
                  <a:srgbClr val="FF0000"/>
                </a:solidFill>
              </a:rPr>
              <a:t>high-income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countries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  <a:p>
            <a:pPr marL="360363" indent="-360363"/>
            <a:endParaRPr lang="cs-CZ" altLang="cs-CZ" sz="800" b="1" dirty="0"/>
          </a:p>
          <a:p>
            <a:pPr marL="360363" indent="-360363"/>
            <a:r>
              <a:rPr lang="cs-CZ" altLang="cs-CZ" b="1" dirty="0" err="1"/>
              <a:t>rising</a:t>
            </a:r>
            <a:r>
              <a:rPr lang="cs-CZ" altLang="cs-CZ" b="1" dirty="0"/>
              <a:t> incidence </a:t>
            </a:r>
          </a:p>
          <a:p>
            <a:pPr marL="360363" indent="-360363"/>
            <a:endParaRPr lang="cs-CZ" altLang="cs-CZ" sz="800" b="1" dirty="0"/>
          </a:p>
          <a:p>
            <a:pPr marL="360363" indent="-360363"/>
            <a:r>
              <a:rPr lang="cs-CZ" altLang="cs-CZ" b="1" dirty="0" err="1"/>
              <a:t>falling</a:t>
            </a:r>
            <a:r>
              <a:rPr lang="cs-CZ" altLang="cs-CZ" b="1" dirty="0"/>
              <a:t> mortality</a:t>
            </a:r>
          </a:p>
          <a:p>
            <a:pPr marL="717550" lvl="1" indent="-360363"/>
            <a:r>
              <a:rPr lang="cs-CZ" altLang="cs-CZ" dirty="0" err="1"/>
              <a:t>screening</a:t>
            </a:r>
            <a:r>
              <a:rPr lang="cs-CZ" altLang="cs-CZ" dirty="0"/>
              <a:t> + </a:t>
            </a:r>
            <a:r>
              <a:rPr lang="cs-CZ" altLang="cs-CZ" dirty="0" err="1"/>
              <a:t>better</a:t>
            </a:r>
            <a:r>
              <a:rPr lang="cs-CZ" altLang="cs-CZ" dirty="0"/>
              <a:t> </a:t>
            </a:r>
            <a:r>
              <a:rPr lang="cs-CZ" altLang="cs-CZ" dirty="0" err="1"/>
              <a:t>diagnostics</a:t>
            </a:r>
            <a:endParaRPr lang="cs-CZ" altLang="cs-CZ" dirty="0"/>
          </a:p>
          <a:p>
            <a:pPr marL="717550" lvl="1" indent="-360363"/>
            <a:r>
              <a:rPr lang="cs-CZ" altLang="cs-CZ" dirty="0" err="1"/>
              <a:t>known</a:t>
            </a:r>
            <a:r>
              <a:rPr lang="cs-CZ" altLang="cs-CZ" dirty="0"/>
              <a:t> </a:t>
            </a:r>
            <a:r>
              <a:rPr lang="cs-CZ" altLang="cs-CZ" dirty="0" err="1"/>
              <a:t>modifiable</a:t>
            </a:r>
            <a:r>
              <a:rPr lang="cs-CZ" altLang="cs-CZ" dirty="0"/>
              <a:t> risk </a:t>
            </a:r>
            <a:r>
              <a:rPr lang="cs-CZ" altLang="cs-CZ" dirty="0" err="1"/>
              <a:t>factors</a:t>
            </a:r>
            <a:endParaRPr lang="cs-CZ" altLang="cs-CZ" dirty="0"/>
          </a:p>
          <a:p>
            <a:pPr marL="717550" lvl="1" indent="-360363"/>
            <a:r>
              <a:rPr lang="cs-CZ" altLang="cs-CZ" dirty="0"/>
              <a:t>more </a:t>
            </a:r>
            <a:r>
              <a:rPr lang="cs-CZ" altLang="cs-CZ" dirty="0" err="1"/>
              <a:t>effective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r>
              <a:rPr lang="cs-CZ" altLang="cs-CZ" dirty="0"/>
              <a:t> </a:t>
            </a:r>
          </a:p>
          <a:p>
            <a:pPr marL="360363" indent="-360363"/>
            <a:endParaRPr lang="cs-CZ" altLang="cs-CZ" sz="800" b="1" dirty="0"/>
          </a:p>
          <a:p>
            <a:pPr marL="360363" indent="-360363"/>
            <a:r>
              <a:rPr lang="cs-CZ" altLang="cs-CZ" b="1" dirty="0" err="1"/>
              <a:t>metastases</a:t>
            </a:r>
            <a:endParaRPr lang="cs-CZ" altLang="cs-CZ" b="1" dirty="0"/>
          </a:p>
          <a:p>
            <a:pPr marL="717550" lvl="1" indent="-360363"/>
            <a:r>
              <a:rPr lang="cs-CZ" altLang="cs-CZ" dirty="0" err="1"/>
              <a:t>lymphatic</a:t>
            </a:r>
            <a:r>
              <a:rPr lang="cs-CZ" altLang="cs-CZ" dirty="0"/>
              <a:t> </a:t>
            </a:r>
            <a:r>
              <a:rPr lang="cs-CZ" altLang="cs-CZ" dirty="0" err="1"/>
              <a:t>spread</a:t>
            </a:r>
            <a:r>
              <a:rPr lang="cs-CZ" altLang="cs-CZ" dirty="0"/>
              <a:t> – </a:t>
            </a:r>
            <a:r>
              <a:rPr lang="cs-CZ" altLang="cs-CZ" dirty="0" err="1"/>
              <a:t>regional</a:t>
            </a:r>
            <a:r>
              <a:rPr lang="cs-CZ" altLang="cs-CZ" dirty="0"/>
              <a:t> LN (</a:t>
            </a:r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axillary</a:t>
            </a:r>
            <a:r>
              <a:rPr lang="cs-CZ" altLang="cs-CZ" dirty="0"/>
              <a:t>)</a:t>
            </a:r>
          </a:p>
          <a:p>
            <a:pPr marL="717550" lvl="1" indent="-360363"/>
            <a:r>
              <a:rPr lang="cs-CZ" altLang="cs-CZ" dirty="0" err="1"/>
              <a:t>hematogenous</a:t>
            </a:r>
            <a:r>
              <a:rPr lang="cs-CZ" altLang="cs-CZ" dirty="0"/>
              <a:t> </a:t>
            </a:r>
            <a:r>
              <a:rPr lang="cs-CZ" altLang="cs-CZ" dirty="0" err="1"/>
              <a:t>spread</a:t>
            </a:r>
            <a:r>
              <a:rPr lang="cs-CZ" altLang="cs-CZ" dirty="0"/>
              <a:t> (</a:t>
            </a:r>
            <a:r>
              <a:rPr lang="cs-CZ" altLang="cs-CZ" dirty="0" err="1"/>
              <a:t>bones</a:t>
            </a:r>
            <a:r>
              <a:rPr lang="cs-CZ" altLang="cs-CZ" dirty="0"/>
              <a:t>, </a:t>
            </a:r>
            <a:r>
              <a:rPr lang="cs-CZ" altLang="cs-CZ" dirty="0" err="1"/>
              <a:t>lung</a:t>
            </a:r>
            <a:r>
              <a:rPr lang="cs-CZ" altLang="cs-CZ" dirty="0"/>
              <a:t>, liver, brain…)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500319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Risk </a:t>
            </a:r>
            <a:r>
              <a:rPr lang="cs-CZ" dirty="0" err="1" smtClean="0">
                <a:solidFill>
                  <a:srgbClr val="FF0000"/>
                </a:solidFill>
              </a:rPr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Age (65+ x </a:t>
            </a:r>
            <a:r>
              <a:rPr lang="cs-CZ" dirty="0" err="1" smtClean="0"/>
              <a:t>younger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endogenous</a:t>
            </a:r>
            <a:r>
              <a:rPr lang="cs-CZ" dirty="0" smtClean="0"/>
              <a:t> estrogen </a:t>
            </a:r>
            <a:r>
              <a:rPr lang="cs-CZ" dirty="0" err="1" smtClean="0"/>
              <a:t>levels</a:t>
            </a:r>
            <a:r>
              <a:rPr lang="cs-CZ" dirty="0" smtClean="0"/>
              <a:t>,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(</a:t>
            </a:r>
            <a:r>
              <a:rPr lang="cs-CZ" dirty="0" err="1" smtClean="0"/>
              <a:t>incl</a:t>
            </a:r>
            <a:r>
              <a:rPr lang="cs-CZ" dirty="0" smtClean="0"/>
              <a:t>. obesity)</a:t>
            </a:r>
          </a:p>
          <a:p>
            <a:pPr lvl="1"/>
            <a:r>
              <a:rPr lang="cs-CZ" dirty="0" smtClean="0"/>
              <a:t>Early menarche (˂12 </a:t>
            </a:r>
            <a:r>
              <a:rPr lang="cs-CZ" dirty="0" err="1" smtClean="0"/>
              <a:t>years</a:t>
            </a:r>
            <a:r>
              <a:rPr lang="cs-CZ" dirty="0" smtClean="0"/>
              <a:t>), </a:t>
            </a:r>
            <a:r>
              <a:rPr lang="cs-CZ" dirty="0" err="1" smtClean="0"/>
              <a:t>late</a:t>
            </a:r>
            <a:r>
              <a:rPr lang="cs-CZ" dirty="0" smtClean="0"/>
              <a:t> </a:t>
            </a:r>
            <a:r>
              <a:rPr lang="cs-CZ" dirty="0" err="1" smtClean="0"/>
              <a:t>menopause</a:t>
            </a:r>
            <a:r>
              <a:rPr lang="cs-CZ" dirty="0" smtClean="0"/>
              <a:t> (</a:t>
            </a:r>
            <a:r>
              <a:rPr lang="cs-CZ" dirty="0" smtClean="0">
                <a:cs typeface="Arial" panose="020B0604020202020204" pitchFamily="34" charset="0"/>
              </a:rPr>
              <a:t>˃55 </a:t>
            </a:r>
            <a:r>
              <a:rPr lang="cs-CZ" dirty="0" err="1" smtClean="0">
                <a:cs typeface="Arial" panose="020B0604020202020204" pitchFamily="34" charset="0"/>
              </a:rPr>
              <a:t>years</a:t>
            </a:r>
            <a:r>
              <a:rPr lang="cs-CZ" dirty="0" smtClean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No full-term </a:t>
            </a:r>
            <a:r>
              <a:rPr lang="cs-CZ" dirty="0" err="1" smtClean="0">
                <a:cs typeface="Arial" panose="020B0604020202020204" pitchFamily="34" charset="0"/>
              </a:rPr>
              <a:t>pregnancy</a:t>
            </a:r>
            <a:r>
              <a:rPr lang="cs-CZ" dirty="0" smtClean="0">
                <a:cs typeface="Arial" panose="020B0604020202020204" pitchFamily="34" charset="0"/>
              </a:rPr>
              <a:t>, no </a:t>
            </a:r>
            <a:r>
              <a:rPr lang="cs-CZ" dirty="0" err="1" smtClean="0">
                <a:cs typeface="Arial" panose="020B0604020202020204" pitchFamily="34" charset="0"/>
              </a:rPr>
              <a:t>breastfeeding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Late </a:t>
            </a:r>
            <a:r>
              <a:rPr lang="cs-CZ" dirty="0" err="1" smtClean="0">
                <a:cs typeface="Arial" panose="020B0604020202020204" pitchFamily="34" charset="0"/>
              </a:rPr>
              <a:t>age</a:t>
            </a:r>
            <a:r>
              <a:rPr lang="cs-CZ" dirty="0" smtClean="0">
                <a:cs typeface="Arial" panose="020B0604020202020204" pitchFamily="34" charset="0"/>
              </a:rPr>
              <a:t> (˃30 </a:t>
            </a:r>
            <a:r>
              <a:rPr lang="cs-CZ" dirty="0" err="1" smtClean="0">
                <a:cs typeface="Arial" panose="020B0604020202020204" pitchFamily="34" charset="0"/>
              </a:rPr>
              <a:t>years</a:t>
            </a:r>
            <a:r>
              <a:rPr lang="cs-CZ" dirty="0" smtClean="0">
                <a:cs typeface="Arial" panose="020B0604020202020204" pitchFamily="34" charset="0"/>
              </a:rPr>
              <a:t>) </a:t>
            </a:r>
            <a:r>
              <a:rPr lang="cs-CZ" dirty="0" err="1" smtClean="0">
                <a:cs typeface="Arial" panose="020B0604020202020204" pitchFamily="34" charset="0"/>
              </a:rPr>
              <a:t>at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first</a:t>
            </a:r>
            <a:r>
              <a:rPr lang="cs-CZ" dirty="0" smtClean="0">
                <a:cs typeface="Arial" panose="020B0604020202020204" pitchFamily="34" charset="0"/>
              </a:rPr>
              <a:t> full term </a:t>
            </a:r>
            <a:r>
              <a:rPr lang="cs-CZ" dirty="0" err="1" smtClean="0">
                <a:cs typeface="Arial" panose="020B0604020202020204" pitchFamily="34" charset="0"/>
              </a:rPr>
              <a:t>pregnancy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Smoking, </a:t>
            </a:r>
            <a:r>
              <a:rPr lang="cs-CZ" dirty="0" err="1" smtClean="0">
                <a:cs typeface="Arial" panose="020B0604020202020204" pitchFamily="34" charset="0"/>
              </a:rPr>
              <a:t>alcohol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err="1" smtClean="0">
                <a:cs typeface="Arial" panose="020B0604020202020204" pitchFamily="34" charset="0"/>
              </a:rPr>
              <a:t>Radiation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exposure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Hormone </a:t>
            </a:r>
            <a:r>
              <a:rPr lang="cs-CZ" dirty="0" err="1" smtClean="0">
                <a:cs typeface="Arial" panose="020B0604020202020204" pitchFamily="34" charset="0"/>
              </a:rPr>
              <a:t>replacement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therapy</a:t>
            </a:r>
            <a:r>
              <a:rPr lang="cs-CZ" dirty="0" smtClean="0">
                <a:cs typeface="Arial" panose="020B0604020202020204" pitchFamily="34" charset="0"/>
              </a:rPr>
              <a:t> (long-term)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3084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sz="3600" dirty="0" err="1">
                <a:solidFill>
                  <a:srgbClr val="FF0000"/>
                </a:solidFill>
              </a:rPr>
              <a:t>Breast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cancer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Sporadic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bg1"/>
                </a:solidFill>
              </a:rPr>
              <a:t>(</a:t>
            </a: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cs-CZ" altLang="cs-CZ" sz="2400" dirty="0">
                <a:solidFill>
                  <a:schemeClr val="bg1"/>
                </a:solidFill>
              </a:rPr>
              <a:t>95%)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717550" lvl="1" indent="-360363"/>
            <a:r>
              <a:rPr lang="cs-CZ" altLang="cs-CZ" dirty="0" err="1"/>
              <a:t>accidental</a:t>
            </a:r>
            <a:r>
              <a:rPr lang="cs-CZ" altLang="cs-CZ" dirty="0"/>
              <a:t> </a:t>
            </a:r>
            <a:r>
              <a:rPr lang="cs-CZ" altLang="cs-CZ" dirty="0" err="1"/>
              <a:t>sequential</a:t>
            </a:r>
            <a:r>
              <a:rPr lang="cs-CZ" altLang="cs-CZ" dirty="0"/>
              <a:t> </a:t>
            </a:r>
            <a:r>
              <a:rPr lang="cs-CZ" altLang="cs-CZ" dirty="0" err="1"/>
              <a:t>mutations</a:t>
            </a:r>
            <a:endParaRPr lang="cs-CZ" altLang="cs-CZ" dirty="0"/>
          </a:p>
          <a:p>
            <a:pPr marL="717550" lvl="1" indent="-360363"/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perimenopausal</a:t>
            </a:r>
            <a:r>
              <a:rPr lang="cs-CZ" altLang="cs-CZ" dirty="0"/>
              <a:t>/</a:t>
            </a:r>
            <a:r>
              <a:rPr lang="cs-CZ" altLang="cs-CZ" dirty="0" err="1"/>
              <a:t>postmenopausal</a:t>
            </a:r>
            <a:r>
              <a:rPr lang="cs-CZ" altLang="cs-CZ" dirty="0"/>
              <a:t>, </a:t>
            </a:r>
            <a:r>
              <a:rPr lang="cs-CZ" altLang="cs-CZ" dirty="0" err="1"/>
              <a:t>old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r>
              <a:rPr lang="cs-CZ" altLang="cs-CZ" dirty="0"/>
              <a:t> (50-75)</a:t>
            </a:r>
          </a:p>
          <a:p>
            <a:pPr marL="717550" lvl="1" indent="-360363"/>
            <a:endParaRPr lang="cs-CZ" altLang="cs-CZ" sz="1600" dirty="0"/>
          </a:p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Familial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bg1"/>
                </a:solidFill>
              </a:rPr>
              <a:t>(</a:t>
            </a: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cs-CZ" altLang="cs-CZ" sz="2400" dirty="0">
                <a:solidFill>
                  <a:schemeClr val="bg1"/>
                </a:solidFill>
              </a:rPr>
              <a:t>5%)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717550" lvl="1" indent="-360363"/>
            <a:r>
              <a:rPr lang="cs-CZ" altLang="cs-CZ" dirty="0" err="1"/>
              <a:t>hereditary</a:t>
            </a:r>
            <a:r>
              <a:rPr lang="cs-CZ" altLang="cs-CZ" dirty="0"/>
              <a:t> </a:t>
            </a:r>
            <a:r>
              <a:rPr lang="cs-CZ" altLang="cs-CZ" dirty="0" err="1"/>
              <a:t>mutations</a:t>
            </a:r>
            <a:r>
              <a:rPr lang="cs-CZ" altLang="cs-CZ" dirty="0"/>
              <a:t> in </a:t>
            </a:r>
            <a:r>
              <a:rPr lang="cs-CZ" altLang="cs-CZ" dirty="0" err="1"/>
              <a:t>some</a:t>
            </a:r>
            <a:r>
              <a:rPr lang="cs-CZ" altLang="cs-CZ" dirty="0"/>
              <a:t> TSG (BRCA1, BRCA2…)</a:t>
            </a:r>
          </a:p>
          <a:p>
            <a:pPr marL="717550" lvl="1" indent="-360363"/>
            <a:r>
              <a:rPr lang="cs-CZ" altLang="cs-CZ" dirty="0" err="1"/>
              <a:t>typical</a:t>
            </a:r>
            <a:r>
              <a:rPr lang="cs-CZ" altLang="cs-CZ" dirty="0"/>
              <a:t> in </a:t>
            </a:r>
            <a:r>
              <a:rPr lang="cs-CZ" altLang="cs-CZ" dirty="0" err="1"/>
              <a:t>young</a:t>
            </a:r>
            <a:r>
              <a:rPr lang="cs-CZ" altLang="cs-CZ" dirty="0"/>
              <a:t> </a:t>
            </a:r>
            <a:r>
              <a:rPr lang="cs-CZ" altLang="cs-CZ" dirty="0" err="1"/>
              <a:t>females</a:t>
            </a:r>
            <a:r>
              <a:rPr lang="cs-CZ" altLang="cs-CZ" dirty="0"/>
              <a:t> (</a:t>
            </a:r>
            <a:r>
              <a:rPr lang="cs-CZ" altLang="cs-CZ" dirty="0" err="1"/>
              <a:t>after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20)</a:t>
            </a:r>
          </a:p>
          <a:p>
            <a:pPr marL="717550" lvl="1" indent="-360363"/>
            <a:r>
              <a:rPr lang="cs-CZ" altLang="cs-CZ" dirty="0" err="1"/>
              <a:t>possible</a:t>
            </a:r>
            <a:r>
              <a:rPr lang="cs-CZ" altLang="cs-CZ" dirty="0"/>
              <a:t> </a:t>
            </a:r>
            <a:r>
              <a:rPr lang="cs-CZ" altLang="cs-CZ" dirty="0" err="1"/>
              <a:t>multicentric</a:t>
            </a:r>
            <a:r>
              <a:rPr lang="cs-CZ" altLang="cs-CZ" dirty="0"/>
              <a:t>, </a:t>
            </a:r>
            <a:r>
              <a:rPr lang="cs-CZ" altLang="cs-CZ" dirty="0" err="1"/>
              <a:t>bilateral</a:t>
            </a:r>
            <a:r>
              <a:rPr lang="cs-CZ" altLang="cs-CZ" dirty="0"/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cs-CZ" dirty="0"/>
              <a:t> </a:t>
            </a:r>
            <a:r>
              <a:rPr lang="cs-CZ" altLang="cs-CZ" dirty="0" err="1"/>
              <a:t>prophylactic</a:t>
            </a:r>
            <a:r>
              <a:rPr lang="cs-CZ" altLang="cs-CZ" dirty="0"/>
              <a:t> </a:t>
            </a:r>
            <a:r>
              <a:rPr lang="cs-CZ" altLang="cs-CZ" dirty="0" err="1"/>
              <a:t>mastectomy</a:t>
            </a:r>
            <a:endParaRPr lang="cs-CZ" altLang="cs-CZ" dirty="0"/>
          </a:p>
          <a:p>
            <a:pPr marL="717550" lvl="1" indent="-360363"/>
            <a:r>
              <a:rPr lang="cs-CZ" altLang="cs-CZ" dirty="0">
                <a:latin typeface="Garamond" panose="02020404030301010803" pitchFamily="18" charset="0"/>
              </a:rPr>
              <a:t>↑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ovarian</a:t>
            </a:r>
            <a:r>
              <a:rPr lang="cs-CZ" altLang="cs-CZ" dirty="0"/>
              <a:t> </a:t>
            </a:r>
            <a:r>
              <a:rPr lang="cs-CZ" altLang="cs-CZ" dirty="0" err="1"/>
              <a:t>carcinomas</a:t>
            </a:r>
            <a:endParaRPr lang="cs-CZ" altLang="cs-CZ" dirty="0"/>
          </a:p>
          <a:p>
            <a:pPr marL="717550" lvl="1" indent="-360363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9164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non-</a:t>
            </a:r>
            <a:r>
              <a:rPr lang="cs-CZ" dirty="0" err="1" smtClean="0"/>
              <a:t>specific</a:t>
            </a:r>
            <a:r>
              <a:rPr lang="cs-CZ" dirty="0" smtClean="0"/>
              <a:t> type (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ductal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lobular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endParaRPr lang="cs-CZ" dirty="0" smtClean="0"/>
          </a:p>
          <a:p>
            <a:r>
              <a:rPr lang="cs-CZ" dirty="0" err="1" smtClean="0"/>
              <a:t>Others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Screening</a:t>
            </a:r>
            <a:r>
              <a:rPr lang="cs-CZ" dirty="0" smtClean="0"/>
              <a:t>: </a:t>
            </a:r>
            <a:r>
              <a:rPr lang="cs-CZ" dirty="0" err="1" smtClean="0"/>
              <a:t>mammography</a:t>
            </a:r>
            <a:r>
              <a:rPr lang="cs-CZ" dirty="0" smtClean="0"/>
              <a:t>, </a:t>
            </a:r>
            <a:r>
              <a:rPr lang="cs-CZ" dirty="0" err="1" smtClean="0"/>
              <a:t>ultrasound</a:t>
            </a:r>
            <a:endParaRPr lang="cs-CZ" dirty="0"/>
          </a:p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palpable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, </a:t>
            </a:r>
            <a:r>
              <a:rPr lang="cs-CZ" dirty="0" err="1" smtClean="0"/>
              <a:t>firm</a:t>
            </a:r>
            <a:r>
              <a:rPr lang="cs-CZ" dirty="0" smtClean="0"/>
              <a:t>, </a:t>
            </a:r>
            <a:r>
              <a:rPr lang="cs-CZ" dirty="0" err="1" smtClean="0"/>
              <a:t>irregular</a:t>
            </a:r>
            <a:r>
              <a:rPr lang="cs-CZ" dirty="0" smtClean="0"/>
              <a:t>, </a:t>
            </a:r>
            <a:r>
              <a:rPr lang="cs-CZ" dirty="0" err="1" smtClean="0"/>
              <a:t>painless</a:t>
            </a:r>
            <a:endParaRPr lang="cs-CZ" dirty="0" smtClean="0"/>
          </a:p>
          <a:p>
            <a:pPr lvl="1"/>
            <a:r>
              <a:rPr lang="cs-CZ" dirty="0" smtClean="0"/>
              <a:t>New </a:t>
            </a:r>
            <a:r>
              <a:rPr lang="cs-CZ" dirty="0" err="1" smtClean="0"/>
              <a:t>asymmetry</a:t>
            </a:r>
            <a:r>
              <a:rPr lang="cs-CZ" dirty="0" smtClean="0"/>
              <a:t>, </a:t>
            </a:r>
            <a:r>
              <a:rPr lang="cs-CZ" dirty="0" err="1" smtClean="0"/>
              <a:t>distortion</a:t>
            </a:r>
            <a:endParaRPr lang="cs-CZ" dirty="0" smtClean="0"/>
          </a:p>
          <a:p>
            <a:pPr lvl="1"/>
            <a:r>
              <a:rPr lang="cs-CZ" dirty="0" err="1" smtClean="0"/>
              <a:t>Nipple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endParaRPr lang="cs-CZ" dirty="0" smtClean="0"/>
          </a:p>
          <a:p>
            <a:pPr lvl="1"/>
            <a:r>
              <a:rPr lang="cs-CZ" dirty="0" err="1" smtClean="0"/>
              <a:t>Axillar</a:t>
            </a:r>
            <a:r>
              <a:rPr lang="cs-CZ" dirty="0" smtClean="0"/>
              <a:t> </a:t>
            </a:r>
            <a:r>
              <a:rPr lang="cs-CZ" dirty="0" err="1" smtClean="0"/>
              <a:t>lympadenopathy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0883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Diagnosis</a:t>
            </a:r>
            <a:r>
              <a:rPr lang="cs-CZ" dirty="0" smtClean="0"/>
              <a:t> by </a:t>
            </a:r>
            <a:r>
              <a:rPr lang="cs-CZ" dirty="0" err="1" smtClean="0"/>
              <a:t>histopathology</a:t>
            </a:r>
            <a:endParaRPr lang="cs-CZ" dirty="0" smtClean="0"/>
          </a:p>
          <a:p>
            <a:pPr lvl="1"/>
            <a:r>
              <a:rPr lang="cs-CZ" dirty="0" err="1" smtClean="0"/>
              <a:t>Core-cut</a:t>
            </a:r>
            <a:r>
              <a:rPr lang="cs-CZ" dirty="0" smtClean="0"/>
              <a:t> </a:t>
            </a:r>
            <a:r>
              <a:rPr lang="cs-CZ" dirty="0" err="1" smtClean="0"/>
              <a:t>biopsy</a:t>
            </a:r>
            <a:endParaRPr lang="cs-CZ" dirty="0" smtClean="0"/>
          </a:p>
          <a:p>
            <a:pPr lvl="1"/>
            <a:r>
              <a:rPr lang="cs-CZ" dirty="0" err="1" smtClean="0"/>
              <a:t>Excision</a:t>
            </a:r>
            <a:endParaRPr lang="cs-CZ" dirty="0" smtClean="0"/>
          </a:p>
          <a:p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r>
              <a:rPr lang="cs-CZ" dirty="0" smtClean="0"/>
              <a:t>, </a:t>
            </a:r>
            <a:r>
              <a:rPr lang="cs-CZ" dirty="0" err="1" smtClean="0"/>
              <a:t>prognosis</a:t>
            </a:r>
            <a:r>
              <a:rPr lang="cs-CZ" dirty="0" smtClean="0"/>
              <a:t>, </a:t>
            </a:r>
            <a:r>
              <a:rPr lang="cs-CZ" dirty="0" err="1" smtClean="0"/>
              <a:t>treatment</a:t>
            </a:r>
            <a:endParaRPr lang="cs-CZ" dirty="0" smtClean="0"/>
          </a:p>
          <a:p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Surgery</a:t>
            </a:r>
            <a:endParaRPr lang="cs-CZ" dirty="0" smtClean="0"/>
          </a:p>
          <a:p>
            <a:pPr lvl="1"/>
            <a:r>
              <a:rPr lang="cs-CZ" dirty="0" err="1" smtClean="0"/>
              <a:t>Radiation</a:t>
            </a:r>
            <a:endParaRPr lang="cs-CZ" dirty="0" smtClean="0"/>
          </a:p>
          <a:p>
            <a:pPr lvl="1"/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 smtClean="0"/>
          </a:p>
          <a:p>
            <a:pPr lvl="1"/>
            <a:r>
              <a:rPr lang="cs-CZ" dirty="0" err="1" smtClean="0"/>
              <a:t>Biologic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Chemotherapy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3420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endParaRPr lang="cs-CZ" dirty="0" smtClean="0"/>
          </a:p>
          <a:p>
            <a:pPr lvl="1"/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quadrant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unknown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endParaRPr lang="cs-CZ" dirty="0" smtClean="0"/>
          </a:p>
          <a:p>
            <a:pPr lvl="1"/>
            <a:r>
              <a:rPr lang="cs-CZ" dirty="0" err="1" smtClean="0"/>
              <a:t>Axillar</a:t>
            </a:r>
            <a:r>
              <a:rPr lang="cs-CZ" dirty="0" smtClean="0"/>
              <a:t> </a:t>
            </a:r>
            <a:r>
              <a:rPr lang="cs-CZ" dirty="0" err="1" smtClean="0"/>
              <a:t>lymphadenopathy</a:t>
            </a:r>
            <a:r>
              <a:rPr lang="cs-CZ" dirty="0" smtClean="0"/>
              <a:t> – </a:t>
            </a:r>
            <a:r>
              <a:rPr lang="cs-CZ" dirty="0" err="1" smtClean="0"/>
              <a:t>compression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adjacent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 smtClean="0"/>
          </a:p>
          <a:p>
            <a:pPr lvl="1"/>
            <a:r>
              <a:rPr lang="cs-CZ" dirty="0" err="1" smtClean="0"/>
              <a:t>Signs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recurrence</a:t>
            </a:r>
            <a:r>
              <a:rPr lang="cs-CZ" dirty="0" smtClean="0"/>
              <a:t>; </a:t>
            </a:r>
            <a:r>
              <a:rPr lang="cs-CZ" dirty="0" err="1" smtClean="0"/>
              <a:t>local</a:t>
            </a:r>
            <a:r>
              <a:rPr lang="cs-CZ" dirty="0" smtClean="0"/>
              <a:t>/</a:t>
            </a:r>
            <a:r>
              <a:rPr lang="cs-CZ" dirty="0" err="1" smtClean="0"/>
              <a:t>regional</a:t>
            </a:r>
            <a:r>
              <a:rPr lang="cs-CZ" dirty="0" smtClean="0"/>
              <a:t>/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metastasis</a:t>
            </a:r>
            <a:endParaRPr lang="cs-CZ" dirty="0" smtClean="0"/>
          </a:p>
          <a:p>
            <a:r>
              <a:rPr lang="cs-CZ" dirty="0" err="1" smtClean="0"/>
              <a:t>Preoperative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and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functional</a:t>
            </a:r>
            <a:r>
              <a:rPr lang="cs-CZ" dirty="0" smtClean="0"/>
              <a:t> status</a:t>
            </a:r>
          </a:p>
          <a:p>
            <a:r>
              <a:rPr lang="cs-CZ" dirty="0" err="1" smtClean="0"/>
              <a:t>Postoperative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r>
              <a:rPr lang="cs-CZ" dirty="0" smtClean="0"/>
              <a:t>, </a:t>
            </a:r>
            <a:r>
              <a:rPr lang="cs-CZ" dirty="0" err="1" smtClean="0"/>
              <a:t>complications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prevention</a:t>
            </a:r>
            <a:r>
              <a:rPr lang="cs-CZ" dirty="0" smtClean="0"/>
              <a:t> (</a:t>
            </a:r>
            <a:r>
              <a:rPr lang="cs-CZ" dirty="0" err="1" smtClean="0"/>
              <a:t>lymphedema</a:t>
            </a:r>
            <a:r>
              <a:rPr lang="cs-CZ" dirty="0" smtClean="0"/>
              <a:t>, </a:t>
            </a:r>
            <a:r>
              <a:rPr lang="cs-CZ" dirty="0" err="1" smtClean="0"/>
              <a:t>decreased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, </a:t>
            </a:r>
            <a:r>
              <a:rPr lang="cs-CZ" dirty="0" err="1" smtClean="0"/>
              <a:t>scarring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chemo</a:t>
            </a:r>
            <a:r>
              <a:rPr lang="cs-CZ" dirty="0" smtClean="0"/>
              <a:t>-, </a:t>
            </a:r>
            <a:r>
              <a:rPr lang="cs-CZ" dirty="0" err="1" smtClean="0"/>
              <a:t>radiotherapy</a:t>
            </a:r>
            <a:r>
              <a:rPr lang="cs-CZ" dirty="0" smtClean="0"/>
              <a:t>, </a:t>
            </a:r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smtClean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9493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05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06" t="7832" r="18750" b="18375"/>
          <a:stretch>
            <a:fillRect/>
          </a:stretch>
        </p:blipFill>
        <p:spPr bwMode="auto">
          <a:xfrm>
            <a:off x="5029200" y="1676400"/>
            <a:ext cx="5105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72868" y="228599"/>
            <a:ext cx="4845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Benign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prostatic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hyperplasia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8793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Benign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hyperplasia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Urination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2 </a:t>
            </a:r>
            <a:r>
              <a:rPr lang="cs-CZ" dirty="0" err="1" smtClean="0"/>
              <a:t>hours</a:t>
            </a:r>
            <a:endParaRPr lang="cs-CZ" dirty="0" smtClean="0"/>
          </a:p>
          <a:p>
            <a:r>
              <a:rPr lang="cs-CZ" dirty="0" smtClean="0"/>
              <a:t>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once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night</a:t>
            </a:r>
          </a:p>
          <a:p>
            <a:r>
              <a:rPr lang="cs-CZ" dirty="0" err="1" smtClean="0"/>
              <a:t>Weak</a:t>
            </a:r>
            <a:r>
              <a:rPr lang="cs-CZ" dirty="0" smtClean="0"/>
              <a:t>, </a:t>
            </a:r>
            <a:r>
              <a:rPr lang="cs-CZ" dirty="0" err="1" smtClean="0"/>
              <a:t>interrupted</a:t>
            </a:r>
            <a:r>
              <a:rPr lang="cs-CZ" dirty="0" smtClean="0"/>
              <a:t> urine </a:t>
            </a:r>
            <a:r>
              <a:rPr lang="cs-CZ" dirty="0" err="1" smtClean="0"/>
              <a:t>stream</a:t>
            </a:r>
            <a:endParaRPr lang="cs-CZ" dirty="0" smtClean="0"/>
          </a:p>
          <a:p>
            <a:r>
              <a:rPr lang="cs-CZ" dirty="0" err="1" smtClean="0"/>
              <a:t>Difficulty</a:t>
            </a:r>
            <a:r>
              <a:rPr lang="cs-CZ" dirty="0" smtClean="0"/>
              <a:t> </a:t>
            </a:r>
            <a:r>
              <a:rPr lang="cs-CZ" dirty="0" err="1" smtClean="0"/>
              <a:t>emptying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endParaRPr lang="cs-CZ" dirty="0" smtClean="0"/>
          </a:p>
          <a:p>
            <a:r>
              <a:rPr lang="cs-CZ" dirty="0" err="1" smtClean="0"/>
              <a:t>Genital</a:t>
            </a:r>
            <a:r>
              <a:rPr lang="cs-CZ" dirty="0" smtClean="0"/>
              <a:t>/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intercourse</a:t>
            </a:r>
            <a:endParaRPr lang="cs-CZ" dirty="0"/>
          </a:p>
          <a:p>
            <a:r>
              <a:rPr lang="cs-CZ" dirty="0" smtClean="0"/>
              <a:t>Urine </a:t>
            </a:r>
            <a:r>
              <a:rPr lang="cs-CZ" dirty="0" err="1" smtClean="0"/>
              <a:t>leakage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Possible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8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3115</Words>
  <Application>Microsoft Office PowerPoint</Application>
  <PresentationFormat>Vlastní</PresentationFormat>
  <Paragraphs>497</Paragraphs>
  <Slides>79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0" baseType="lpstr">
      <vt:lpstr>Motiv Office</vt:lpstr>
      <vt:lpstr>Pathology of the reproductive systems. Pathology of the breast</vt:lpstr>
      <vt:lpstr>Male genital system</vt:lpstr>
      <vt:lpstr>Prostatitis, benign prostatic hyperplasia</vt:lpstr>
      <vt:lpstr>Prostatitis</vt:lpstr>
      <vt:lpstr>Benign prostatic hyperplasia</vt:lpstr>
      <vt:lpstr>Benign prostatic hyperplasia</vt:lpstr>
      <vt:lpstr>Snímek 7</vt:lpstr>
      <vt:lpstr>Snímek 8</vt:lpstr>
      <vt:lpstr>Benign prostatic hyperplasia - implications</vt:lpstr>
      <vt:lpstr>Prostatic cancer</vt:lpstr>
      <vt:lpstr>Prostatic cancer </vt:lpstr>
      <vt:lpstr>Prostatic cancer</vt:lpstr>
      <vt:lpstr>Prostatic cancer therapy complications</vt:lpstr>
      <vt:lpstr>Snímek 14</vt:lpstr>
      <vt:lpstr>Snímek 15</vt:lpstr>
      <vt:lpstr>Prostatic cancer – spine metastases</vt:lpstr>
      <vt:lpstr>Disorders of the testes</vt:lpstr>
      <vt:lpstr>Testicular tumors</vt:lpstr>
      <vt:lpstr>Germ cell tumors</vt:lpstr>
      <vt:lpstr>Germ cell tumors</vt:lpstr>
      <vt:lpstr>Germ cell tumors Characteristics</vt:lpstr>
      <vt:lpstr>Penile disorders</vt:lpstr>
      <vt:lpstr>Penile disorders</vt:lpstr>
      <vt:lpstr>Penile disorders</vt:lpstr>
      <vt:lpstr>Female genital tract</vt:lpstr>
      <vt:lpstr>Menopause</vt:lpstr>
      <vt:lpstr>Menopause</vt:lpstr>
      <vt:lpstr>Menopause</vt:lpstr>
      <vt:lpstr>Menopause</vt:lpstr>
      <vt:lpstr>Menopause – implications for the terapists</vt:lpstr>
      <vt:lpstr>Genital tract infections</vt:lpstr>
      <vt:lpstr>Genital tract infections</vt:lpstr>
      <vt:lpstr>Sexually Transmitted Infections</vt:lpstr>
      <vt:lpstr>Genital warts</vt:lpstr>
      <vt:lpstr>STI - complications </vt:lpstr>
      <vt:lpstr>Pelvic inflammatory disease</vt:lpstr>
      <vt:lpstr>Snímek 37</vt:lpstr>
      <vt:lpstr>Endometriosis</vt:lpstr>
      <vt:lpstr>Snímek 39</vt:lpstr>
      <vt:lpstr>Ovarian cystic disease</vt:lpstr>
      <vt:lpstr>Ovarian cystic disease</vt:lpstr>
      <vt:lpstr>Follicular cyst</vt:lpstr>
      <vt:lpstr>Ovarian tumors</vt:lpstr>
      <vt:lpstr>Snímek 44</vt:lpstr>
      <vt:lpstr>Ovarian cancer</vt:lpstr>
      <vt:lpstr>Surface epithelial tumors</vt:lpstr>
      <vt:lpstr>Snímek 47</vt:lpstr>
      <vt:lpstr>Menstruation cycle</vt:lpstr>
      <vt:lpstr>Disorders of menstruation cycle</vt:lpstr>
      <vt:lpstr>Abnormal menstruation cycle</vt:lpstr>
      <vt:lpstr>Endometrial polyp</vt:lpstr>
      <vt:lpstr>Tumors of the uterine body</vt:lpstr>
      <vt:lpstr>Endometrial carcinoma</vt:lpstr>
      <vt:lpstr>Endometrial carcinoma</vt:lpstr>
      <vt:lpstr>Endometrial carcinoma</vt:lpstr>
      <vt:lpstr>Endometrial carcinoma</vt:lpstr>
      <vt:lpstr>Leiomyoma </vt:lpstr>
      <vt:lpstr>Leiomyoma </vt:lpstr>
      <vt:lpstr>Cervical epithelium</vt:lpstr>
      <vt:lpstr>Cervical cancer - precursors</vt:lpstr>
      <vt:lpstr>Cervical cancer - precursors</vt:lpstr>
      <vt:lpstr>Invasive cervical squamous cell carcinoma </vt:lpstr>
      <vt:lpstr>Cervical cancer</vt:lpstr>
      <vt:lpstr>Cervical cancer – late stage </vt:lpstr>
      <vt:lpstr>Pelvic floor disorders</vt:lpstr>
      <vt:lpstr>Pelvic floor disorders</vt:lpstr>
      <vt:lpstr>Pelvic floor disorders</vt:lpstr>
      <vt:lpstr>Pelvic floor disorders</vt:lpstr>
      <vt:lpstr>Breast</vt:lpstr>
      <vt:lpstr>Benign breast disorders</vt:lpstr>
      <vt:lpstr>Benign breast disorders</vt:lpstr>
      <vt:lpstr>Benign breast disorders</vt:lpstr>
      <vt:lpstr>Breast cancer</vt:lpstr>
      <vt:lpstr>Breast cancer</vt:lpstr>
      <vt:lpstr>Breast cancer</vt:lpstr>
      <vt:lpstr>Breast cancer</vt:lpstr>
      <vt:lpstr>Breast cancer</vt:lpstr>
      <vt:lpstr>Breast cancer</vt:lpstr>
      <vt:lpstr>Breast cancer - implications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the reproductive systems. Pathology of the breast</dc:title>
  <dc:creator>Víta Žampachová</dc:creator>
  <cp:lastModifiedBy>admin</cp:lastModifiedBy>
  <cp:revision>75</cp:revision>
  <dcterms:created xsi:type="dcterms:W3CDTF">2016-05-02T17:17:54Z</dcterms:created>
  <dcterms:modified xsi:type="dcterms:W3CDTF">2019-05-10T11:03:40Z</dcterms:modified>
</cp:coreProperties>
</file>