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1" r:id="rId6"/>
    <p:sldId id="263" r:id="rId7"/>
    <p:sldId id="264" r:id="rId8"/>
    <p:sldId id="265" r:id="rId9"/>
    <p:sldId id="266" r:id="rId10"/>
    <p:sldId id="267" r:id="rId11"/>
    <p:sldId id="268" r:id="rId12"/>
    <p:sldId id="269" r:id="rId13"/>
    <p:sldId id="270" r:id="rId14"/>
    <p:sldId id="271" r:id="rId15"/>
    <p:sldId id="272" r:id="rId16"/>
    <p:sldId id="273" r:id="rId17"/>
    <p:sldId id="262"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110" d="100"/>
          <a:sy n="110" d="100"/>
        </p:scale>
        <p:origin x="43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07F2B9-115C-412C-9F45-6E668DD34641}"/>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076B47EE-5BF5-43BA-8C64-EE00C841FB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7348FE1F-D10B-4FD4-B87C-06B0441CAB05}"/>
              </a:ext>
            </a:extLst>
          </p:cNvPr>
          <p:cNvSpPr>
            <a:spLocks noGrp="1"/>
          </p:cNvSpPr>
          <p:nvPr>
            <p:ph type="dt" sz="half" idx="10"/>
          </p:nvPr>
        </p:nvSpPr>
        <p:spPr/>
        <p:txBody>
          <a:bodyPr/>
          <a:lstStyle/>
          <a:p>
            <a:fld id="{D05EAF6C-7A30-4D4F-BBE5-4BAB568AD737}" type="datetimeFigureOut">
              <a:rPr lang="de-DE" smtClean="0"/>
              <a:pPr/>
              <a:t>03.06.2020</a:t>
            </a:fld>
            <a:endParaRPr lang="de-DE"/>
          </a:p>
        </p:txBody>
      </p:sp>
      <p:sp>
        <p:nvSpPr>
          <p:cNvPr id="5" name="Fußzeilenplatzhalter 4">
            <a:extLst>
              <a:ext uri="{FF2B5EF4-FFF2-40B4-BE49-F238E27FC236}">
                <a16:creationId xmlns:a16="http://schemas.microsoft.com/office/drawing/2014/main" id="{A4D4D27F-394F-4A33-ACEF-CBC9B615BC8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E27F582-6D0A-40F1-BE2F-A375556A2125}"/>
              </a:ext>
            </a:extLst>
          </p:cNvPr>
          <p:cNvSpPr>
            <a:spLocks noGrp="1"/>
          </p:cNvSpPr>
          <p:nvPr>
            <p:ph type="sldNum" sz="quarter" idx="12"/>
          </p:nvPr>
        </p:nvSpPr>
        <p:spPr/>
        <p:txBody>
          <a:bodyPr/>
          <a:lstStyle/>
          <a:p>
            <a:fld id="{1F9DEB9E-B047-4FC8-8A4B-7AF1A5304E99}" type="slidenum">
              <a:rPr lang="de-DE" smtClean="0"/>
              <a:pPr/>
              <a:t>‹#›</a:t>
            </a:fld>
            <a:endParaRPr lang="de-DE"/>
          </a:p>
        </p:txBody>
      </p:sp>
    </p:spTree>
    <p:extLst>
      <p:ext uri="{BB962C8B-B14F-4D97-AF65-F5344CB8AC3E}">
        <p14:creationId xmlns:p14="http://schemas.microsoft.com/office/powerpoint/2010/main" val="1623158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B8502B-C522-4555-9A17-1CC0514A873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0D3677E-D2B4-4BC4-A748-CEA65A54A9A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D4BE0CB-8C15-43B6-801C-CE19B0F924B9}"/>
              </a:ext>
            </a:extLst>
          </p:cNvPr>
          <p:cNvSpPr>
            <a:spLocks noGrp="1"/>
          </p:cNvSpPr>
          <p:nvPr>
            <p:ph type="dt" sz="half" idx="10"/>
          </p:nvPr>
        </p:nvSpPr>
        <p:spPr/>
        <p:txBody>
          <a:bodyPr/>
          <a:lstStyle/>
          <a:p>
            <a:fld id="{D05EAF6C-7A30-4D4F-BBE5-4BAB568AD737}" type="datetimeFigureOut">
              <a:rPr lang="de-DE" smtClean="0"/>
              <a:pPr/>
              <a:t>03.06.2020</a:t>
            </a:fld>
            <a:endParaRPr lang="de-DE"/>
          </a:p>
        </p:txBody>
      </p:sp>
      <p:sp>
        <p:nvSpPr>
          <p:cNvPr id="5" name="Fußzeilenplatzhalter 4">
            <a:extLst>
              <a:ext uri="{FF2B5EF4-FFF2-40B4-BE49-F238E27FC236}">
                <a16:creationId xmlns:a16="http://schemas.microsoft.com/office/drawing/2014/main" id="{A1C21326-41D7-4AF3-A4C8-5660D868335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17502E0-93D2-41DE-8065-D98192B43A8E}"/>
              </a:ext>
            </a:extLst>
          </p:cNvPr>
          <p:cNvSpPr>
            <a:spLocks noGrp="1"/>
          </p:cNvSpPr>
          <p:nvPr>
            <p:ph type="sldNum" sz="quarter" idx="12"/>
          </p:nvPr>
        </p:nvSpPr>
        <p:spPr/>
        <p:txBody>
          <a:bodyPr/>
          <a:lstStyle/>
          <a:p>
            <a:fld id="{1F9DEB9E-B047-4FC8-8A4B-7AF1A5304E99}" type="slidenum">
              <a:rPr lang="de-DE" smtClean="0"/>
              <a:pPr/>
              <a:t>‹#›</a:t>
            </a:fld>
            <a:endParaRPr lang="de-DE"/>
          </a:p>
        </p:txBody>
      </p:sp>
    </p:spTree>
    <p:extLst>
      <p:ext uri="{BB962C8B-B14F-4D97-AF65-F5344CB8AC3E}">
        <p14:creationId xmlns:p14="http://schemas.microsoft.com/office/powerpoint/2010/main" val="3068990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F30B014-93EC-4BF9-8453-45600AD1684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422E5466-5978-4417-AF12-AC7C3B657A1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53A1629-1C85-4B00-B105-98F3DCFA3B24}"/>
              </a:ext>
            </a:extLst>
          </p:cNvPr>
          <p:cNvSpPr>
            <a:spLocks noGrp="1"/>
          </p:cNvSpPr>
          <p:nvPr>
            <p:ph type="dt" sz="half" idx="10"/>
          </p:nvPr>
        </p:nvSpPr>
        <p:spPr/>
        <p:txBody>
          <a:bodyPr/>
          <a:lstStyle/>
          <a:p>
            <a:fld id="{D05EAF6C-7A30-4D4F-BBE5-4BAB568AD737}" type="datetimeFigureOut">
              <a:rPr lang="de-DE" smtClean="0"/>
              <a:pPr/>
              <a:t>03.06.2020</a:t>
            </a:fld>
            <a:endParaRPr lang="de-DE"/>
          </a:p>
        </p:txBody>
      </p:sp>
      <p:sp>
        <p:nvSpPr>
          <p:cNvPr id="5" name="Fußzeilenplatzhalter 4">
            <a:extLst>
              <a:ext uri="{FF2B5EF4-FFF2-40B4-BE49-F238E27FC236}">
                <a16:creationId xmlns:a16="http://schemas.microsoft.com/office/drawing/2014/main" id="{02E05EB4-82EB-44CA-BF70-C7D735892AF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0E04498-7F26-4D04-A230-29EEB14251BC}"/>
              </a:ext>
            </a:extLst>
          </p:cNvPr>
          <p:cNvSpPr>
            <a:spLocks noGrp="1"/>
          </p:cNvSpPr>
          <p:nvPr>
            <p:ph type="sldNum" sz="quarter" idx="12"/>
          </p:nvPr>
        </p:nvSpPr>
        <p:spPr/>
        <p:txBody>
          <a:bodyPr/>
          <a:lstStyle/>
          <a:p>
            <a:fld id="{1F9DEB9E-B047-4FC8-8A4B-7AF1A5304E99}" type="slidenum">
              <a:rPr lang="de-DE" smtClean="0"/>
              <a:pPr/>
              <a:t>‹#›</a:t>
            </a:fld>
            <a:endParaRPr lang="de-DE"/>
          </a:p>
        </p:txBody>
      </p:sp>
    </p:spTree>
    <p:extLst>
      <p:ext uri="{BB962C8B-B14F-4D97-AF65-F5344CB8AC3E}">
        <p14:creationId xmlns:p14="http://schemas.microsoft.com/office/powerpoint/2010/main" val="1732626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0F9315-6A0B-46CC-89A3-3781483F19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8696783-644A-4B44-BB84-C16400BC9ED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2F56776-6264-4687-8E92-4B9523BDEA1F}"/>
              </a:ext>
            </a:extLst>
          </p:cNvPr>
          <p:cNvSpPr>
            <a:spLocks noGrp="1"/>
          </p:cNvSpPr>
          <p:nvPr>
            <p:ph type="dt" sz="half" idx="10"/>
          </p:nvPr>
        </p:nvSpPr>
        <p:spPr/>
        <p:txBody>
          <a:bodyPr/>
          <a:lstStyle/>
          <a:p>
            <a:fld id="{D05EAF6C-7A30-4D4F-BBE5-4BAB568AD737}" type="datetimeFigureOut">
              <a:rPr lang="de-DE" smtClean="0"/>
              <a:pPr/>
              <a:t>03.06.2020</a:t>
            </a:fld>
            <a:endParaRPr lang="de-DE"/>
          </a:p>
        </p:txBody>
      </p:sp>
      <p:sp>
        <p:nvSpPr>
          <p:cNvPr id="5" name="Fußzeilenplatzhalter 4">
            <a:extLst>
              <a:ext uri="{FF2B5EF4-FFF2-40B4-BE49-F238E27FC236}">
                <a16:creationId xmlns:a16="http://schemas.microsoft.com/office/drawing/2014/main" id="{8C098ADF-D6EF-4870-930C-C7C9481E369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C4D29C4-371C-49E7-AF51-9152CD8C6D46}"/>
              </a:ext>
            </a:extLst>
          </p:cNvPr>
          <p:cNvSpPr>
            <a:spLocks noGrp="1"/>
          </p:cNvSpPr>
          <p:nvPr>
            <p:ph type="sldNum" sz="quarter" idx="12"/>
          </p:nvPr>
        </p:nvSpPr>
        <p:spPr/>
        <p:txBody>
          <a:bodyPr/>
          <a:lstStyle/>
          <a:p>
            <a:fld id="{1F9DEB9E-B047-4FC8-8A4B-7AF1A5304E99}" type="slidenum">
              <a:rPr lang="de-DE" smtClean="0"/>
              <a:pPr/>
              <a:t>‹#›</a:t>
            </a:fld>
            <a:endParaRPr lang="de-DE"/>
          </a:p>
        </p:txBody>
      </p:sp>
    </p:spTree>
    <p:extLst>
      <p:ext uri="{BB962C8B-B14F-4D97-AF65-F5344CB8AC3E}">
        <p14:creationId xmlns:p14="http://schemas.microsoft.com/office/powerpoint/2010/main" val="2257925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4AD5C4-39E6-420C-B169-DBAA66681C11}"/>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A04E3569-784E-4522-86A1-9BF3A61ABD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9A3F68D-0F96-409B-8265-BF45798A6401}"/>
              </a:ext>
            </a:extLst>
          </p:cNvPr>
          <p:cNvSpPr>
            <a:spLocks noGrp="1"/>
          </p:cNvSpPr>
          <p:nvPr>
            <p:ph type="dt" sz="half" idx="10"/>
          </p:nvPr>
        </p:nvSpPr>
        <p:spPr/>
        <p:txBody>
          <a:bodyPr/>
          <a:lstStyle/>
          <a:p>
            <a:fld id="{D05EAF6C-7A30-4D4F-BBE5-4BAB568AD737}" type="datetimeFigureOut">
              <a:rPr lang="de-DE" smtClean="0"/>
              <a:pPr/>
              <a:t>03.06.2020</a:t>
            </a:fld>
            <a:endParaRPr lang="de-DE"/>
          </a:p>
        </p:txBody>
      </p:sp>
      <p:sp>
        <p:nvSpPr>
          <p:cNvPr id="5" name="Fußzeilenplatzhalter 4">
            <a:extLst>
              <a:ext uri="{FF2B5EF4-FFF2-40B4-BE49-F238E27FC236}">
                <a16:creationId xmlns:a16="http://schemas.microsoft.com/office/drawing/2014/main" id="{66083811-9B02-4FB8-9308-652A3979957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A698DC1-848C-4B5E-B1D9-F69FEC0EB62E}"/>
              </a:ext>
            </a:extLst>
          </p:cNvPr>
          <p:cNvSpPr>
            <a:spLocks noGrp="1"/>
          </p:cNvSpPr>
          <p:nvPr>
            <p:ph type="sldNum" sz="quarter" idx="12"/>
          </p:nvPr>
        </p:nvSpPr>
        <p:spPr/>
        <p:txBody>
          <a:bodyPr/>
          <a:lstStyle/>
          <a:p>
            <a:fld id="{1F9DEB9E-B047-4FC8-8A4B-7AF1A5304E99}" type="slidenum">
              <a:rPr lang="de-DE" smtClean="0"/>
              <a:pPr/>
              <a:t>‹#›</a:t>
            </a:fld>
            <a:endParaRPr lang="de-DE"/>
          </a:p>
        </p:txBody>
      </p:sp>
    </p:spTree>
    <p:extLst>
      <p:ext uri="{BB962C8B-B14F-4D97-AF65-F5344CB8AC3E}">
        <p14:creationId xmlns:p14="http://schemas.microsoft.com/office/powerpoint/2010/main" val="312832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D58F03-9534-4179-A3F0-ADF51309A63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5C2C7EC-68D2-40DA-B8FD-F548828DA0DD}"/>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C3B142E1-A4B7-457A-B491-4E2B8D5AB752}"/>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0DDB4CA9-E602-4CBF-94AB-E46C6E88D077}"/>
              </a:ext>
            </a:extLst>
          </p:cNvPr>
          <p:cNvSpPr>
            <a:spLocks noGrp="1"/>
          </p:cNvSpPr>
          <p:nvPr>
            <p:ph type="dt" sz="half" idx="10"/>
          </p:nvPr>
        </p:nvSpPr>
        <p:spPr/>
        <p:txBody>
          <a:bodyPr/>
          <a:lstStyle/>
          <a:p>
            <a:fld id="{D05EAF6C-7A30-4D4F-BBE5-4BAB568AD737}" type="datetimeFigureOut">
              <a:rPr lang="de-DE" smtClean="0"/>
              <a:pPr/>
              <a:t>03.06.2020</a:t>
            </a:fld>
            <a:endParaRPr lang="de-DE"/>
          </a:p>
        </p:txBody>
      </p:sp>
      <p:sp>
        <p:nvSpPr>
          <p:cNvPr id="6" name="Fußzeilenplatzhalter 5">
            <a:extLst>
              <a:ext uri="{FF2B5EF4-FFF2-40B4-BE49-F238E27FC236}">
                <a16:creationId xmlns:a16="http://schemas.microsoft.com/office/drawing/2014/main" id="{D12D2C5A-1104-4DCB-9B7A-6A9CBFB86D9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4713D1F-7DDA-45AC-9D4E-36F5AE7A6FB7}"/>
              </a:ext>
            </a:extLst>
          </p:cNvPr>
          <p:cNvSpPr>
            <a:spLocks noGrp="1"/>
          </p:cNvSpPr>
          <p:nvPr>
            <p:ph type="sldNum" sz="quarter" idx="12"/>
          </p:nvPr>
        </p:nvSpPr>
        <p:spPr/>
        <p:txBody>
          <a:bodyPr/>
          <a:lstStyle/>
          <a:p>
            <a:fld id="{1F9DEB9E-B047-4FC8-8A4B-7AF1A5304E99}" type="slidenum">
              <a:rPr lang="de-DE" smtClean="0"/>
              <a:pPr/>
              <a:t>‹#›</a:t>
            </a:fld>
            <a:endParaRPr lang="de-DE"/>
          </a:p>
        </p:txBody>
      </p:sp>
    </p:spTree>
    <p:extLst>
      <p:ext uri="{BB962C8B-B14F-4D97-AF65-F5344CB8AC3E}">
        <p14:creationId xmlns:p14="http://schemas.microsoft.com/office/powerpoint/2010/main" val="3006835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50215A-CEA9-49AA-8843-9CD8A13D9610}"/>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0EE8497-92EE-47D5-993A-FAA591D11A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606BD5C-0071-455E-8E34-1288176FEE9B}"/>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A36E546-D041-4E7C-874A-87B8FF863A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6A07D6A-CD99-43C8-81F6-55CD9E371DB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682726E-FB87-4FE4-AFBA-694C2FE6DADC}"/>
              </a:ext>
            </a:extLst>
          </p:cNvPr>
          <p:cNvSpPr>
            <a:spLocks noGrp="1"/>
          </p:cNvSpPr>
          <p:nvPr>
            <p:ph type="dt" sz="half" idx="10"/>
          </p:nvPr>
        </p:nvSpPr>
        <p:spPr/>
        <p:txBody>
          <a:bodyPr/>
          <a:lstStyle/>
          <a:p>
            <a:fld id="{D05EAF6C-7A30-4D4F-BBE5-4BAB568AD737}" type="datetimeFigureOut">
              <a:rPr lang="de-DE" smtClean="0"/>
              <a:pPr/>
              <a:t>03.06.2020</a:t>
            </a:fld>
            <a:endParaRPr lang="de-DE"/>
          </a:p>
        </p:txBody>
      </p:sp>
      <p:sp>
        <p:nvSpPr>
          <p:cNvPr id="8" name="Fußzeilenplatzhalter 7">
            <a:extLst>
              <a:ext uri="{FF2B5EF4-FFF2-40B4-BE49-F238E27FC236}">
                <a16:creationId xmlns:a16="http://schemas.microsoft.com/office/drawing/2014/main" id="{28750EB5-F05F-4D7D-984F-ECB14941C6A1}"/>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B3731C81-130C-4CFA-B2E5-42C14CB7C1B4}"/>
              </a:ext>
            </a:extLst>
          </p:cNvPr>
          <p:cNvSpPr>
            <a:spLocks noGrp="1"/>
          </p:cNvSpPr>
          <p:nvPr>
            <p:ph type="sldNum" sz="quarter" idx="12"/>
          </p:nvPr>
        </p:nvSpPr>
        <p:spPr/>
        <p:txBody>
          <a:bodyPr/>
          <a:lstStyle/>
          <a:p>
            <a:fld id="{1F9DEB9E-B047-4FC8-8A4B-7AF1A5304E99}" type="slidenum">
              <a:rPr lang="de-DE" smtClean="0"/>
              <a:pPr/>
              <a:t>‹#›</a:t>
            </a:fld>
            <a:endParaRPr lang="de-DE"/>
          </a:p>
        </p:txBody>
      </p:sp>
    </p:spTree>
    <p:extLst>
      <p:ext uri="{BB962C8B-B14F-4D97-AF65-F5344CB8AC3E}">
        <p14:creationId xmlns:p14="http://schemas.microsoft.com/office/powerpoint/2010/main" val="2389986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EA30A-BA56-4868-A106-0E365F70D2AF}"/>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4EB2464-A3E2-49F2-B6B5-72D6A63F0927}"/>
              </a:ext>
            </a:extLst>
          </p:cNvPr>
          <p:cNvSpPr>
            <a:spLocks noGrp="1"/>
          </p:cNvSpPr>
          <p:nvPr>
            <p:ph type="dt" sz="half" idx="10"/>
          </p:nvPr>
        </p:nvSpPr>
        <p:spPr/>
        <p:txBody>
          <a:bodyPr/>
          <a:lstStyle/>
          <a:p>
            <a:fld id="{D05EAF6C-7A30-4D4F-BBE5-4BAB568AD737}" type="datetimeFigureOut">
              <a:rPr lang="de-DE" smtClean="0"/>
              <a:pPr/>
              <a:t>03.06.2020</a:t>
            </a:fld>
            <a:endParaRPr lang="de-DE"/>
          </a:p>
        </p:txBody>
      </p:sp>
      <p:sp>
        <p:nvSpPr>
          <p:cNvPr id="4" name="Fußzeilenplatzhalter 3">
            <a:extLst>
              <a:ext uri="{FF2B5EF4-FFF2-40B4-BE49-F238E27FC236}">
                <a16:creationId xmlns:a16="http://schemas.microsoft.com/office/drawing/2014/main" id="{1071C918-8949-47CC-BA6A-5CD71C8B51C3}"/>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07D6E6C2-32A9-4274-9A00-209F10F90DD3}"/>
              </a:ext>
            </a:extLst>
          </p:cNvPr>
          <p:cNvSpPr>
            <a:spLocks noGrp="1"/>
          </p:cNvSpPr>
          <p:nvPr>
            <p:ph type="sldNum" sz="quarter" idx="12"/>
          </p:nvPr>
        </p:nvSpPr>
        <p:spPr/>
        <p:txBody>
          <a:bodyPr/>
          <a:lstStyle/>
          <a:p>
            <a:fld id="{1F9DEB9E-B047-4FC8-8A4B-7AF1A5304E99}" type="slidenum">
              <a:rPr lang="de-DE" smtClean="0"/>
              <a:pPr/>
              <a:t>‹#›</a:t>
            </a:fld>
            <a:endParaRPr lang="de-DE"/>
          </a:p>
        </p:txBody>
      </p:sp>
    </p:spTree>
    <p:extLst>
      <p:ext uri="{BB962C8B-B14F-4D97-AF65-F5344CB8AC3E}">
        <p14:creationId xmlns:p14="http://schemas.microsoft.com/office/powerpoint/2010/main" val="1948591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C2EF68D-7118-4F2E-A2FE-FD9D01900E59}"/>
              </a:ext>
            </a:extLst>
          </p:cNvPr>
          <p:cNvSpPr>
            <a:spLocks noGrp="1"/>
          </p:cNvSpPr>
          <p:nvPr>
            <p:ph type="dt" sz="half" idx="10"/>
          </p:nvPr>
        </p:nvSpPr>
        <p:spPr/>
        <p:txBody>
          <a:bodyPr/>
          <a:lstStyle/>
          <a:p>
            <a:fld id="{D05EAF6C-7A30-4D4F-BBE5-4BAB568AD737}" type="datetimeFigureOut">
              <a:rPr lang="de-DE" smtClean="0"/>
              <a:pPr/>
              <a:t>03.06.2020</a:t>
            </a:fld>
            <a:endParaRPr lang="de-DE"/>
          </a:p>
        </p:txBody>
      </p:sp>
      <p:sp>
        <p:nvSpPr>
          <p:cNvPr id="3" name="Fußzeilenplatzhalter 2">
            <a:extLst>
              <a:ext uri="{FF2B5EF4-FFF2-40B4-BE49-F238E27FC236}">
                <a16:creationId xmlns:a16="http://schemas.microsoft.com/office/drawing/2014/main" id="{AE4E1500-DDE0-45A4-8EB7-E4109F66BFB3}"/>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5C51FACB-7238-4700-A9C7-9313D018666D}"/>
              </a:ext>
            </a:extLst>
          </p:cNvPr>
          <p:cNvSpPr>
            <a:spLocks noGrp="1"/>
          </p:cNvSpPr>
          <p:nvPr>
            <p:ph type="sldNum" sz="quarter" idx="12"/>
          </p:nvPr>
        </p:nvSpPr>
        <p:spPr/>
        <p:txBody>
          <a:bodyPr/>
          <a:lstStyle/>
          <a:p>
            <a:fld id="{1F9DEB9E-B047-4FC8-8A4B-7AF1A5304E99}" type="slidenum">
              <a:rPr lang="de-DE" smtClean="0"/>
              <a:pPr/>
              <a:t>‹#›</a:t>
            </a:fld>
            <a:endParaRPr lang="de-DE"/>
          </a:p>
        </p:txBody>
      </p:sp>
    </p:spTree>
    <p:extLst>
      <p:ext uri="{BB962C8B-B14F-4D97-AF65-F5344CB8AC3E}">
        <p14:creationId xmlns:p14="http://schemas.microsoft.com/office/powerpoint/2010/main" val="2884809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A2A47A-9921-4368-BEA8-6ABE1AE187A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657FBA6-BDB7-412F-9F89-82DE0699A3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CD3F760-4536-466E-A0C4-73EB3093A1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478CFE3-3C02-4B89-BFEB-6153A3CC92B6}"/>
              </a:ext>
            </a:extLst>
          </p:cNvPr>
          <p:cNvSpPr>
            <a:spLocks noGrp="1"/>
          </p:cNvSpPr>
          <p:nvPr>
            <p:ph type="dt" sz="half" idx="10"/>
          </p:nvPr>
        </p:nvSpPr>
        <p:spPr/>
        <p:txBody>
          <a:bodyPr/>
          <a:lstStyle/>
          <a:p>
            <a:fld id="{D05EAF6C-7A30-4D4F-BBE5-4BAB568AD737}" type="datetimeFigureOut">
              <a:rPr lang="de-DE" smtClean="0"/>
              <a:pPr/>
              <a:t>03.06.2020</a:t>
            </a:fld>
            <a:endParaRPr lang="de-DE"/>
          </a:p>
        </p:txBody>
      </p:sp>
      <p:sp>
        <p:nvSpPr>
          <p:cNvPr id="6" name="Fußzeilenplatzhalter 5">
            <a:extLst>
              <a:ext uri="{FF2B5EF4-FFF2-40B4-BE49-F238E27FC236}">
                <a16:creationId xmlns:a16="http://schemas.microsoft.com/office/drawing/2014/main" id="{44163D65-760B-48AB-A16F-66D0649FB11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F50D931-F740-4004-8527-386FEA99FE6C}"/>
              </a:ext>
            </a:extLst>
          </p:cNvPr>
          <p:cNvSpPr>
            <a:spLocks noGrp="1"/>
          </p:cNvSpPr>
          <p:nvPr>
            <p:ph type="sldNum" sz="quarter" idx="12"/>
          </p:nvPr>
        </p:nvSpPr>
        <p:spPr/>
        <p:txBody>
          <a:bodyPr/>
          <a:lstStyle/>
          <a:p>
            <a:fld id="{1F9DEB9E-B047-4FC8-8A4B-7AF1A5304E99}" type="slidenum">
              <a:rPr lang="de-DE" smtClean="0"/>
              <a:pPr/>
              <a:t>‹#›</a:t>
            </a:fld>
            <a:endParaRPr lang="de-DE"/>
          </a:p>
        </p:txBody>
      </p:sp>
    </p:spTree>
    <p:extLst>
      <p:ext uri="{BB962C8B-B14F-4D97-AF65-F5344CB8AC3E}">
        <p14:creationId xmlns:p14="http://schemas.microsoft.com/office/powerpoint/2010/main" val="1811598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407950-F2B4-4179-A499-C760E21F042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246ABEBC-BFB7-433A-AB7B-9BC71C3AF0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1AAFEB3E-74DB-4C03-B402-67AFF7ED7B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212289A-AC73-44AD-89A0-F6DB35B88802}"/>
              </a:ext>
            </a:extLst>
          </p:cNvPr>
          <p:cNvSpPr>
            <a:spLocks noGrp="1"/>
          </p:cNvSpPr>
          <p:nvPr>
            <p:ph type="dt" sz="half" idx="10"/>
          </p:nvPr>
        </p:nvSpPr>
        <p:spPr/>
        <p:txBody>
          <a:bodyPr/>
          <a:lstStyle/>
          <a:p>
            <a:fld id="{D05EAF6C-7A30-4D4F-BBE5-4BAB568AD737}" type="datetimeFigureOut">
              <a:rPr lang="de-DE" smtClean="0"/>
              <a:pPr/>
              <a:t>03.06.2020</a:t>
            </a:fld>
            <a:endParaRPr lang="de-DE"/>
          </a:p>
        </p:txBody>
      </p:sp>
      <p:sp>
        <p:nvSpPr>
          <p:cNvPr id="6" name="Fußzeilenplatzhalter 5">
            <a:extLst>
              <a:ext uri="{FF2B5EF4-FFF2-40B4-BE49-F238E27FC236}">
                <a16:creationId xmlns:a16="http://schemas.microsoft.com/office/drawing/2014/main" id="{13157DCC-61B9-43D5-975B-90FBCEA30A5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118A64A-199B-45DA-B897-92EB17E7CCE6}"/>
              </a:ext>
            </a:extLst>
          </p:cNvPr>
          <p:cNvSpPr>
            <a:spLocks noGrp="1"/>
          </p:cNvSpPr>
          <p:nvPr>
            <p:ph type="sldNum" sz="quarter" idx="12"/>
          </p:nvPr>
        </p:nvSpPr>
        <p:spPr/>
        <p:txBody>
          <a:bodyPr/>
          <a:lstStyle/>
          <a:p>
            <a:fld id="{1F9DEB9E-B047-4FC8-8A4B-7AF1A5304E99}" type="slidenum">
              <a:rPr lang="de-DE" smtClean="0"/>
              <a:pPr/>
              <a:t>‹#›</a:t>
            </a:fld>
            <a:endParaRPr lang="de-DE"/>
          </a:p>
        </p:txBody>
      </p:sp>
    </p:spTree>
    <p:extLst>
      <p:ext uri="{BB962C8B-B14F-4D97-AF65-F5344CB8AC3E}">
        <p14:creationId xmlns:p14="http://schemas.microsoft.com/office/powerpoint/2010/main" val="1156704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09B1CAC-6B76-4BE2-8AA7-1720ECA376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90B5AE1F-D8D5-4B87-976F-428DD72314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39D0F4D-69F3-4B1B-AD34-2FD0934CEE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5EAF6C-7A30-4D4F-BBE5-4BAB568AD737}" type="datetimeFigureOut">
              <a:rPr lang="de-DE" smtClean="0"/>
              <a:pPr/>
              <a:t>03.06.2020</a:t>
            </a:fld>
            <a:endParaRPr lang="de-DE"/>
          </a:p>
        </p:txBody>
      </p:sp>
      <p:sp>
        <p:nvSpPr>
          <p:cNvPr id="5" name="Fußzeilenplatzhalter 4">
            <a:extLst>
              <a:ext uri="{FF2B5EF4-FFF2-40B4-BE49-F238E27FC236}">
                <a16:creationId xmlns:a16="http://schemas.microsoft.com/office/drawing/2014/main" id="{51A74531-9696-4657-A663-81FFD98B5C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08B74A6-624C-4055-AC63-AAE57DEE1A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9DEB9E-B047-4FC8-8A4B-7AF1A5304E99}" type="slidenum">
              <a:rPr lang="de-DE" smtClean="0"/>
              <a:pPr/>
              <a:t>‹#›</a:t>
            </a:fld>
            <a:endParaRPr lang="de-DE"/>
          </a:p>
        </p:txBody>
      </p:sp>
    </p:spTree>
    <p:extLst>
      <p:ext uri="{BB962C8B-B14F-4D97-AF65-F5344CB8AC3E}">
        <p14:creationId xmlns:p14="http://schemas.microsoft.com/office/powerpoint/2010/main" val="689329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https://en.wikipedia.org/wiki/Ehlers%E2%80%93Danlos_syndromes" TargetMode="External"/><Relationship Id="rId3" Type="http://schemas.openxmlformats.org/officeDocument/2006/relationships/hyperlink" Target="https://knowgenetics.org/patterns-of-inheritance/" TargetMode="External"/><Relationship Id="rId7" Type="http://schemas.openxmlformats.org/officeDocument/2006/relationships/hyperlink" Target="https://en.wikipedia.org/wiki/Marfan_syndrome" TargetMode="External"/><Relationship Id="rId2" Type="http://schemas.openxmlformats.org/officeDocument/2006/relationships/hyperlink" Target="https://ghr.nlm.nih.gov/primer/inheritance/inheritancepatterns" TargetMode="External"/><Relationship Id="rId1" Type="http://schemas.openxmlformats.org/officeDocument/2006/relationships/slideLayout" Target="../slideLayouts/slideLayout2.xml"/><Relationship Id="rId6" Type="http://schemas.openxmlformats.org/officeDocument/2006/relationships/hyperlink" Target="https://en.wikipedia.org/wiki/Huntington%27s_disease" TargetMode="External"/><Relationship Id="rId5" Type="http://schemas.openxmlformats.org/officeDocument/2006/relationships/hyperlink" Target="https://en.wikipedia.org/wiki/Achondroplasia" TargetMode="External"/><Relationship Id="rId4" Type="http://schemas.openxmlformats.org/officeDocument/2006/relationships/hyperlink" Target="https://en.wikipedia.org/wiki/Polycystic_kidney_diseas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BDBED3-2F07-459E-904F-BF3630B3A897}"/>
              </a:ext>
            </a:extLst>
          </p:cNvPr>
          <p:cNvSpPr>
            <a:spLocks noGrp="1"/>
          </p:cNvSpPr>
          <p:nvPr>
            <p:ph type="title"/>
          </p:nvPr>
        </p:nvSpPr>
        <p:spPr/>
        <p:txBody>
          <a:bodyPr/>
          <a:lstStyle/>
          <a:p>
            <a:r>
              <a:rPr lang="de-DE" dirty="0"/>
              <a:t>Autosomal dominant </a:t>
            </a:r>
            <a:r>
              <a:rPr lang="de-DE" dirty="0" err="1"/>
              <a:t>disorders</a:t>
            </a:r>
            <a:endParaRPr lang="de-DE" dirty="0"/>
          </a:p>
        </p:txBody>
      </p:sp>
      <p:sp>
        <p:nvSpPr>
          <p:cNvPr id="4" name="Text Placeholder 3"/>
          <p:cNvSpPr>
            <a:spLocks noGrp="1"/>
          </p:cNvSpPr>
          <p:nvPr>
            <p:ph type="body" idx="1"/>
          </p:nvPr>
        </p:nvSpPr>
        <p:spPr/>
        <p:txBody>
          <a:bodyPr/>
          <a:lstStyle/>
          <a:p>
            <a:r>
              <a:rPr lang="en-GB" dirty="0"/>
              <a:t>General information regarding AD inheritance</a:t>
            </a:r>
          </a:p>
        </p:txBody>
      </p:sp>
    </p:spTree>
    <p:extLst>
      <p:ext uri="{BB962C8B-B14F-4D97-AF65-F5344CB8AC3E}">
        <p14:creationId xmlns:p14="http://schemas.microsoft.com/office/powerpoint/2010/main" val="2987339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a:t>Achondroplasia</a:t>
            </a:r>
            <a:r>
              <a:rPr lang="en-GB" dirty="0"/>
              <a:t> contd.</a:t>
            </a:r>
          </a:p>
        </p:txBody>
      </p:sp>
      <p:sp>
        <p:nvSpPr>
          <p:cNvPr id="3" name="Content Placeholder 2"/>
          <p:cNvSpPr>
            <a:spLocks noGrp="1"/>
          </p:cNvSpPr>
          <p:nvPr>
            <p:ph sz="half" idx="1"/>
          </p:nvPr>
        </p:nvSpPr>
        <p:spPr/>
        <p:txBody>
          <a:bodyPr>
            <a:normAutofit fontScale="92500" lnSpcReduction="20000"/>
          </a:bodyPr>
          <a:lstStyle/>
          <a:p>
            <a:r>
              <a:rPr lang="en-GB" dirty="0"/>
              <a:t>Symptoms – Disproportionate dwarfism, shortening of proximal limbs, Short fingers and toes, Large head with prominent forehead frontal bossing, small </a:t>
            </a:r>
            <a:r>
              <a:rPr lang="en-GB" dirty="0" err="1"/>
              <a:t>midface</a:t>
            </a:r>
            <a:r>
              <a:rPr lang="en-GB" dirty="0"/>
              <a:t> with flattened nasal bridge, </a:t>
            </a:r>
            <a:r>
              <a:rPr lang="en-GB" dirty="0" err="1"/>
              <a:t>varus</a:t>
            </a:r>
            <a:r>
              <a:rPr lang="en-GB" dirty="0"/>
              <a:t> or </a:t>
            </a:r>
            <a:r>
              <a:rPr lang="en-GB" dirty="0" err="1"/>
              <a:t>valgus</a:t>
            </a:r>
            <a:r>
              <a:rPr lang="en-GB" dirty="0"/>
              <a:t> deformities, frequent ear infections</a:t>
            </a:r>
          </a:p>
          <a:p>
            <a:r>
              <a:rPr lang="en-GB" dirty="0"/>
              <a:t>Treatment – No known cure. Controversial limb-lengthening surgery</a:t>
            </a:r>
          </a:p>
          <a:p>
            <a:r>
              <a:rPr lang="en-GB" dirty="0"/>
              <a:t>Prognosis - Very good.10 years shorter life expectancy. </a:t>
            </a:r>
          </a:p>
        </p:txBody>
      </p:sp>
      <p:pic>
        <p:nvPicPr>
          <p:cNvPr id="2050" name="Picture 2" descr="Discussion - Achondroplasia &amp; FGFR3"/>
          <p:cNvPicPr>
            <a:picLocks noChangeAspect="1" noChangeArrowheads="1"/>
          </p:cNvPicPr>
          <p:nvPr/>
        </p:nvPicPr>
        <p:blipFill>
          <a:blip r:embed="rId2" cstate="print"/>
          <a:srcRect/>
          <a:stretch>
            <a:fillRect/>
          </a:stretch>
        </p:blipFill>
        <p:spPr bwMode="auto">
          <a:xfrm>
            <a:off x="6460122" y="2069431"/>
            <a:ext cx="5094171" cy="348915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Huntington’s disease</a:t>
            </a:r>
          </a:p>
        </p:txBody>
      </p:sp>
      <p:sp>
        <p:nvSpPr>
          <p:cNvPr id="3" name="Content Placeholder 2"/>
          <p:cNvSpPr>
            <a:spLocks noGrp="1"/>
          </p:cNvSpPr>
          <p:nvPr>
            <p:ph sz="half" idx="1"/>
          </p:nvPr>
        </p:nvSpPr>
        <p:spPr/>
        <p:txBody>
          <a:bodyPr/>
          <a:lstStyle/>
          <a:p>
            <a:r>
              <a:rPr lang="en-GB" dirty="0"/>
              <a:t>Mutated gene – HTT (</a:t>
            </a:r>
            <a:r>
              <a:rPr lang="en-GB" dirty="0" err="1"/>
              <a:t>Huntingtin</a:t>
            </a:r>
            <a:r>
              <a:rPr lang="en-GB" dirty="0"/>
              <a:t> gene) </a:t>
            </a:r>
          </a:p>
          <a:p>
            <a:r>
              <a:rPr lang="en-GB" dirty="0" err="1"/>
              <a:t>Pathophysiology</a:t>
            </a:r>
            <a:r>
              <a:rPr lang="en-GB" dirty="0"/>
              <a:t> - The mutated form of the </a:t>
            </a:r>
            <a:r>
              <a:rPr lang="en-GB" dirty="0" err="1"/>
              <a:t>Huntingtin</a:t>
            </a:r>
            <a:r>
              <a:rPr lang="en-GB" dirty="0"/>
              <a:t> gene is toxic to certain cell types in the brain. It is this brain cell death that results in the symptoms</a:t>
            </a:r>
          </a:p>
        </p:txBody>
      </p:sp>
      <p:pic>
        <p:nvPicPr>
          <p:cNvPr id="1026" name="Picture 2" descr="Huntington's disease | healthdirect"/>
          <p:cNvPicPr>
            <a:picLocks noChangeAspect="1" noChangeArrowheads="1"/>
          </p:cNvPicPr>
          <p:nvPr/>
        </p:nvPicPr>
        <p:blipFill>
          <a:blip r:embed="rId2" cstate="print"/>
          <a:srcRect/>
          <a:stretch>
            <a:fillRect/>
          </a:stretch>
        </p:blipFill>
        <p:spPr bwMode="auto">
          <a:xfrm>
            <a:off x="5967663" y="2057855"/>
            <a:ext cx="5574632" cy="273714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HD contd.</a:t>
            </a:r>
          </a:p>
        </p:txBody>
      </p:sp>
      <p:sp>
        <p:nvSpPr>
          <p:cNvPr id="3" name="Content Placeholder 2"/>
          <p:cNvSpPr>
            <a:spLocks noGrp="1"/>
          </p:cNvSpPr>
          <p:nvPr>
            <p:ph sz="half" idx="1"/>
          </p:nvPr>
        </p:nvSpPr>
        <p:spPr/>
        <p:txBody>
          <a:bodyPr/>
          <a:lstStyle/>
          <a:p>
            <a:r>
              <a:rPr lang="en-GB" dirty="0"/>
              <a:t>Symptoms – Subtle problems with mood/mental abilities. Decreased coordination, unsteady gait progressing to uncoordinated, jerky body movements, inability to talk. Dementia. </a:t>
            </a:r>
          </a:p>
          <a:p>
            <a:r>
              <a:rPr lang="en-GB" dirty="0"/>
              <a:t>Treatment – No cure. </a:t>
            </a:r>
            <a:r>
              <a:rPr lang="en-GB" dirty="0" err="1"/>
              <a:t>Caregiving</a:t>
            </a:r>
            <a:r>
              <a:rPr lang="en-GB" dirty="0"/>
              <a:t>. </a:t>
            </a:r>
          </a:p>
          <a:p>
            <a:r>
              <a:rPr lang="en-GB" dirty="0"/>
              <a:t>Prognosis – 15-20 years from diagnosis</a:t>
            </a:r>
          </a:p>
        </p:txBody>
      </p:sp>
      <p:pic>
        <p:nvPicPr>
          <p:cNvPr id="27650" name="Picture 2" descr="Huntingtin - Wikipedia"/>
          <p:cNvPicPr>
            <a:picLocks noChangeAspect="1" noChangeArrowheads="1"/>
          </p:cNvPicPr>
          <p:nvPr/>
        </p:nvPicPr>
        <p:blipFill>
          <a:blip r:embed="rId2" cstate="print"/>
          <a:srcRect l="11687" r="10128"/>
          <a:stretch>
            <a:fillRect/>
          </a:stretch>
        </p:blipFill>
        <p:spPr bwMode="auto">
          <a:xfrm>
            <a:off x="6497053" y="1621880"/>
            <a:ext cx="4668252" cy="447812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a:t>Marfan</a:t>
            </a:r>
            <a:r>
              <a:rPr lang="en-GB" dirty="0"/>
              <a:t> Syndrome</a:t>
            </a:r>
          </a:p>
        </p:txBody>
      </p:sp>
      <p:sp>
        <p:nvSpPr>
          <p:cNvPr id="3" name="Content Placeholder 2"/>
          <p:cNvSpPr>
            <a:spLocks noGrp="1"/>
          </p:cNvSpPr>
          <p:nvPr>
            <p:ph sz="half" idx="1"/>
          </p:nvPr>
        </p:nvSpPr>
        <p:spPr/>
        <p:txBody>
          <a:bodyPr/>
          <a:lstStyle/>
          <a:p>
            <a:r>
              <a:rPr lang="en-GB" dirty="0"/>
              <a:t>Mutated Gene – FNB1 (</a:t>
            </a:r>
            <a:r>
              <a:rPr lang="en-GB" dirty="0" err="1"/>
              <a:t>Fibrillin</a:t>
            </a:r>
            <a:r>
              <a:rPr lang="en-GB" dirty="0"/>
              <a:t> 1) </a:t>
            </a:r>
          </a:p>
          <a:p>
            <a:r>
              <a:rPr lang="en-GB" dirty="0" err="1"/>
              <a:t>Pathophysiology</a:t>
            </a:r>
            <a:r>
              <a:rPr lang="en-GB" dirty="0"/>
              <a:t> – </a:t>
            </a:r>
            <a:r>
              <a:rPr lang="en-GB" dirty="0" err="1"/>
              <a:t>Fibrillin</a:t>
            </a:r>
            <a:r>
              <a:rPr lang="en-GB" dirty="0"/>
              <a:t> 1 is a glycoprotein component of the extracellular matrix. It is essential for proper formation of the ECM, including biogenesis and maintenance of the elastic fibres.</a:t>
            </a:r>
          </a:p>
          <a:p>
            <a:pPr>
              <a:buNone/>
            </a:pPr>
            <a:endParaRPr lang="en-GB" dirty="0"/>
          </a:p>
        </p:txBody>
      </p:sp>
      <p:pic>
        <p:nvPicPr>
          <p:cNvPr id="26626" name="Picture 2" descr="Marfan syndrome: Video, Anatomy, Definition &amp; Function | Osmosis"/>
          <p:cNvPicPr>
            <a:picLocks noChangeAspect="1" noChangeArrowheads="1"/>
          </p:cNvPicPr>
          <p:nvPr/>
        </p:nvPicPr>
        <p:blipFill>
          <a:blip r:embed="rId2" cstate="print"/>
          <a:srcRect/>
          <a:stretch>
            <a:fillRect/>
          </a:stretch>
        </p:blipFill>
        <p:spPr bwMode="auto">
          <a:xfrm>
            <a:off x="5823283" y="1906754"/>
            <a:ext cx="6021583" cy="338714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a:t>Marfan</a:t>
            </a:r>
            <a:r>
              <a:rPr lang="en-GB" dirty="0"/>
              <a:t> Syndrome contd. </a:t>
            </a:r>
          </a:p>
        </p:txBody>
      </p:sp>
      <p:sp>
        <p:nvSpPr>
          <p:cNvPr id="3" name="Content Placeholder 2"/>
          <p:cNvSpPr>
            <a:spLocks noGrp="1"/>
          </p:cNvSpPr>
          <p:nvPr>
            <p:ph sz="half" idx="1"/>
          </p:nvPr>
        </p:nvSpPr>
        <p:spPr/>
        <p:txBody>
          <a:bodyPr>
            <a:normAutofit fontScale="92500" lnSpcReduction="10000"/>
          </a:bodyPr>
          <a:lstStyle/>
          <a:p>
            <a:r>
              <a:rPr lang="en-GB" dirty="0"/>
              <a:t>Symptoms – Tall, thin build. Long arms, legs and fingers. Flexible fingers and toes, scoliosis. Increased risk of mitral valve </a:t>
            </a:r>
            <a:r>
              <a:rPr lang="en-GB" dirty="0" err="1"/>
              <a:t>prolapse</a:t>
            </a:r>
            <a:r>
              <a:rPr lang="en-GB" dirty="0"/>
              <a:t> and aortic aneurysm.</a:t>
            </a:r>
          </a:p>
          <a:p>
            <a:r>
              <a:rPr lang="en-GB" dirty="0"/>
              <a:t>Treatment – No cure. Regular check-ups to monitor heart health (valves and aorta). Medication to prevent aortic dilation (</a:t>
            </a:r>
            <a:r>
              <a:rPr lang="en-GB" dirty="0" err="1"/>
              <a:t>antihypertensives</a:t>
            </a:r>
            <a:r>
              <a:rPr lang="en-GB" dirty="0"/>
              <a:t>)</a:t>
            </a:r>
          </a:p>
          <a:p>
            <a:r>
              <a:rPr lang="en-GB" dirty="0"/>
              <a:t>Prognosis – Often normal life expectancy</a:t>
            </a:r>
          </a:p>
        </p:txBody>
      </p:sp>
      <p:sp>
        <p:nvSpPr>
          <p:cNvPr id="25602" name="AutoShape 2" descr="Marfan syndrome - Symptoms and causes - Mayo Clini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5604" name="AutoShape 4" descr="Marfan syndrome - Symptoms and causes - Mayo Clini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5606" name="AutoShape 6" descr="Marfan syndrome - Symptoms and causes - Mayo Clini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5608" name="Picture 8" descr="Marfan syndrome - Wikipedia"/>
          <p:cNvPicPr>
            <a:picLocks noChangeAspect="1" noChangeArrowheads="1"/>
          </p:cNvPicPr>
          <p:nvPr/>
        </p:nvPicPr>
        <p:blipFill>
          <a:blip r:embed="rId2" cstate="print"/>
          <a:srcRect/>
          <a:stretch>
            <a:fillRect/>
          </a:stretch>
        </p:blipFill>
        <p:spPr bwMode="auto">
          <a:xfrm>
            <a:off x="7350459" y="1638300"/>
            <a:ext cx="2346993" cy="472159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Ehlers-</a:t>
            </a:r>
            <a:r>
              <a:rPr lang="en-GB" dirty="0" err="1"/>
              <a:t>Danlos</a:t>
            </a:r>
            <a:r>
              <a:rPr lang="en-GB" dirty="0"/>
              <a:t> Syndrome</a:t>
            </a:r>
          </a:p>
        </p:txBody>
      </p:sp>
      <p:sp>
        <p:nvSpPr>
          <p:cNvPr id="3" name="Content Placeholder 2"/>
          <p:cNvSpPr>
            <a:spLocks noGrp="1"/>
          </p:cNvSpPr>
          <p:nvPr>
            <p:ph sz="half" idx="1"/>
          </p:nvPr>
        </p:nvSpPr>
        <p:spPr/>
        <p:txBody>
          <a:bodyPr/>
          <a:lstStyle/>
          <a:p>
            <a:r>
              <a:rPr lang="en-GB" dirty="0"/>
              <a:t>Mutated Gene –  Any from a number of various genes regarding Collagen and GAG biosynthesis. </a:t>
            </a:r>
          </a:p>
          <a:p>
            <a:r>
              <a:rPr lang="en-GB" dirty="0" err="1"/>
              <a:t>Pathophysiology</a:t>
            </a:r>
            <a:r>
              <a:rPr lang="en-GB" dirty="0"/>
              <a:t> - Defects in structure and processing of collagen resulting in clinical symptoms. </a:t>
            </a:r>
          </a:p>
        </p:txBody>
      </p:sp>
      <p:pic>
        <p:nvPicPr>
          <p:cNvPr id="29698" name="Picture 2" descr="Ehlers-Danlos Syndrome - Pediatrics - Orthobullets"/>
          <p:cNvPicPr>
            <a:picLocks noChangeAspect="1" noChangeArrowheads="1"/>
          </p:cNvPicPr>
          <p:nvPr/>
        </p:nvPicPr>
        <p:blipFill>
          <a:blip r:embed="rId2" cstate="print"/>
          <a:srcRect/>
          <a:stretch>
            <a:fillRect/>
          </a:stretch>
        </p:blipFill>
        <p:spPr bwMode="auto">
          <a:xfrm>
            <a:off x="5593849" y="2005096"/>
            <a:ext cx="6029325" cy="315277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EDS contd.</a:t>
            </a:r>
          </a:p>
        </p:txBody>
      </p:sp>
      <p:sp>
        <p:nvSpPr>
          <p:cNvPr id="3" name="Content Placeholder 2"/>
          <p:cNvSpPr>
            <a:spLocks noGrp="1"/>
          </p:cNvSpPr>
          <p:nvPr>
            <p:ph sz="half" idx="1"/>
          </p:nvPr>
        </p:nvSpPr>
        <p:spPr/>
        <p:txBody>
          <a:bodyPr>
            <a:normAutofit lnSpcReduction="10000"/>
          </a:bodyPr>
          <a:lstStyle/>
          <a:p>
            <a:r>
              <a:rPr lang="en-GB" dirty="0"/>
              <a:t>Symptoms – Loose joints, joint pain, stretchy skin, abnormal scar formation. Aortic dissection, Joint dislocations, scoliosis, early osteoarthritis. </a:t>
            </a:r>
          </a:p>
          <a:p>
            <a:r>
              <a:rPr lang="en-GB" dirty="0"/>
              <a:t>Treatment – No cure. Supportive treatment, physical therapy to strengthen muscles and joints. </a:t>
            </a:r>
          </a:p>
          <a:p>
            <a:r>
              <a:rPr lang="en-GB" dirty="0"/>
              <a:t>Prognosis - Normal life expectancy unless it is a form which affect blood vessels. </a:t>
            </a:r>
          </a:p>
        </p:txBody>
      </p:sp>
      <p:sp>
        <p:nvSpPr>
          <p:cNvPr id="28674" name="AutoShape 2" descr="EHLERS-DANLOS SYNDROME | Dysautonomia Support Networ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8676" name="Picture 4" descr="EHLERS-DANLOS SYNDROME | Dysautonomia Support Network"/>
          <p:cNvPicPr>
            <a:picLocks noChangeAspect="1" noChangeArrowheads="1"/>
          </p:cNvPicPr>
          <p:nvPr/>
        </p:nvPicPr>
        <p:blipFill>
          <a:blip r:embed="rId2" cstate="print"/>
          <a:srcRect/>
          <a:stretch>
            <a:fillRect/>
          </a:stretch>
        </p:blipFill>
        <p:spPr bwMode="auto">
          <a:xfrm>
            <a:off x="6748880" y="1930902"/>
            <a:ext cx="3943350" cy="370522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138CA1-F4FC-4DB7-BD4D-4BC3356D9E5A}"/>
              </a:ext>
            </a:extLst>
          </p:cNvPr>
          <p:cNvSpPr>
            <a:spLocks noGrp="1"/>
          </p:cNvSpPr>
          <p:nvPr>
            <p:ph type="title"/>
          </p:nvPr>
        </p:nvSpPr>
        <p:spPr/>
        <p:txBody>
          <a:bodyPr/>
          <a:lstStyle/>
          <a:p>
            <a:r>
              <a:rPr lang="de-DE" dirty="0"/>
              <a:t>References</a:t>
            </a:r>
          </a:p>
        </p:txBody>
      </p:sp>
      <p:sp>
        <p:nvSpPr>
          <p:cNvPr id="3" name="Inhaltsplatzhalter 2">
            <a:extLst>
              <a:ext uri="{FF2B5EF4-FFF2-40B4-BE49-F238E27FC236}">
                <a16:creationId xmlns:a16="http://schemas.microsoft.com/office/drawing/2014/main" id="{7121D373-70FA-45C0-A45C-70FCA809A2A7}"/>
              </a:ext>
            </a:extLst>
          </p:cNvPr>
          <p:cNvSpPr>
            <a:spLocks noGrp="1"/>
          </p:cNvSpPr>
          <p:nvPr>
            <p:ph idx="1"/>
          </p:nvPr>
        </p:nvSpPr>
        <p:spPr/>
        <p:txBody>
          <a:bodyPr>
            <a:normAutofit fontScale="92500" lnSpcReduction="10000"/>
          </a:bodyPr>
          <a:lstStyle/>
          <a:p>
            <a:pPr marL="0" indent="0">
              <a:buNone/>
            </a:pPr>
            <a:endParaRPr lang="de-DE" dirty="0"/>
          </a:p>
          <a:p>
            <a:pPr marL="0" indent="0">
              <a:buNone/>
            </a:pPr>
            <a:r>
              <a:rPr lang="de-DE" dirty="0"/>
              <a:t>Pritchard, Dorian J. and </a:t>
            </a:r>
            <a:r>
              <a:rPr lang="de-DE" dirty="0" err="1"/>
              <a:t>Korf</a:t>
            </a:r>
            <a:r>
              <a:rPr lang="de-DE" dirty="0"/>
              <a:t>, Bruce R. (2013), Medical </a:t>
            </a:r>
            <a:r>
              <a:rPr lang="de-DE" dirty="0" err="1"/>
              <a:t>genetics</a:t>
            </a:r>
            <a:r>
              <a:rPr lang="de-DE" dirty="0"/>
              <a:t> at a </a:t>
            </a:r>
            <a:r>
              <a:rPr lang="de-DE" dirty="0" err="1"/>
              <a:t>glance</a:t>
            </a:r>
            <a:r>
              <a:rPr lang="de-DE" dirty="0"/>
              <a:t>, 3rd </a:t>
            </a:r>
            <a:r>
              <a:rPr lang="de-DE" dirty="0" err="1"/>
              <a:t>edition</a:t>
            </a:r>
            <a:endParaRPr lang="de-DE" dirty="0"/>
          </a:p>
          <a:p>
            <a:pPr marL="0" indent="0">
              <a:buNone/>
            </a:pPr>
            <a:r>
              <a:rPr lang="de-DE" dirty="0">
                <a:hlinkClick r:id="rId2"/>
              </a:rPr>
              <a:t>https://ghr.nlm.nih.gov/primer/inheritance/inheritancepatterns</a:t>
            </a:r>
            <a:endParaRPr lang="de-DE" dirty="0"/>
          </a:p>
          <a:p>
            <a:pPr marL="0" indent="0">
              <a:buNone/>
            </a:pPr>
            <a:r>
              <a:rPr lang="de-DE" dirty="0">
                <a:hlinkClick r:id="rId3"/>
              </a:rPr>
              <a:t>https://knowgenetics.org/patterns-of-inheritance/</a:t>
            </a:r>
            <a:endParaRPr lang="de-DE" dirty="0"/>
          </a:p>
          <a:p>
            <a:pPr marL="0" indent="0">
              <a:buNone/>
            </a:pPr>
            <a:r>
              <a:rPr lang="en-GB" dirty="0">
                <a:hlinkClick r:id="rId4"/>
              </a:rPr>
              <a:t>https://en.wikipedia.org/wiki/Polycystic_kidney_disease</a:t>
            </a:r>
            <a:endParaRPr lang="en-GB" dirty="0"/>
          </a:p>
          <a:p>
            <a:pPr marL="0" indent="0">
              <a:buNone/>
            </a:pPr>
            <a:r>
              <a:rPr lang="en-GB" dirty="0">
                <a:hlinkClick r:id="rId5"/>
              </a:rPr>
              <a:t>https://en.wikipedia.org/wiki/Achondroplasia</a:t>
            </a:r>
            <a:endParaRPr lang="de-DE" dirty="0"/>
          </a:p>
          <a:p>
            <a:pPr marL="0" indent="0">
              <a:buNone/>
            </a:pPr>
            <a:r>
              <a:rPr lang="en-GB" dirty="0">
                <a:hlinkClick r:id="rId6"/>
              </a:rPr>
              <a:t>https://en.wikipedia.org/wiki/Huntington</a:t>
            </a:r>
            <a:endParaRPr lang="en-GB" dirty="0"/>
          </a:p>
          <a:p>
            <a:pPr marL="0" indent="0">
              <a:buNone/>
            </a:pPr>
            <a:r>
              <a:rPr lang="en-GB" dirty="0">
                <a:hlinkClick r:id="rId7"/>
              </a:rPr>
              <a:t>https://en.wikipedia.org/wiki/Marfan_syndrome</a:t>
            </a:r>
            <a:endParaRPr lang="en-GB" dirty="0"/>
          </a:p>
          <a:p>
            <a:pPr marL="0" indent="0">
              <a:buNone/>
            </a:pPr>
            <a:r>
              <a:rPr lang="en-GB" dirty="0">
                <a:hlinkClick r:id="rId8"/>
              </a:rPr>
              <a:t>https://en.wikipedia.org/wiki/Ehlers%E2%80%93Danlos_syndromes</a:t>
            </a:r>
            <a:endParaRPr lang="en-GB" dirty="0"/>
          </a:p>
          <a:p>
            <a:pPr marL="0" indent="0">
              <a:buNone/>
            </a:pPr>
            <a:endParaRPr lang="de-DE" dirty="0"/>
          </a:p>
          <a:p>
            <a:pPr marL="0" indent="0">
              <a:buNone/>
            </a:pPr>
            <a:endParaRPr lang="de-DE" dirty="0"/>
          </a:p>
          <a:p>
            <a:pPr marL="0" indent="0">
              <a:buNone/>
            </a:pPr>
            <a:endParaRPr lang="de-DE" dirty="0"/>
          </a:p>
        </p:txBody>
      </p:sp>
    </p:spTree>
    <p:extLst>
      <p:ext uri="{BB962C8B-B14F-4D97-AF65-F5344CB8AC3E}">
        <p14:creationId xmlns:p14="http://schemas.microsoft.com/office/powerpoint/2010/main" val="2909306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00C0A8-C796-4421-A4EA-4A271137F971}"/>
              </a:ext>
            </a:extLst>
          </p:cNvPr>
          <p:cNvSpPr>
            <a:spLocks noGrp="1"/>
          </p:cNvSpPr>
          <p:nvPr>
            <p:ph type="title"/>
          </p:nvPr>
        </p:nvSpPr>
        <p:spPr/>
        <p:txBody>
          <a:bodyPr/>
          <a:lstStyle/>
          <a:p>
            <a:r>
              <a:rPr lang="de-DE" dirty="0"/>
              <a:t>Autosomal dominant - </a:t>
            </a:r>
            <a:r>
              <a:rPr lang="de-DE" dirty="0" err="1"/>
              <a:t>definition</a:t>
            </a:r>
            <a:endParaRPr lang="de-DE" dirty="0"/>
          </a:p>
        </p:txBody>
      </p:sp>
      <p:sp>
        <p:nvSpPr>
          <p:cNvPr id="3" name="Inhaltsplatzhalter 2">
            <a:extLst>
              <a:ext uri="{FF2B5EF4-FFF2-40B4-BE49-F238E27FC236}">
                <a16:creationId xmlns:a16="http://schemas.microsoft.com/office/drawing/2014/main" id="{9F63B483-145B-4B92-990C-01C54E3AC43E}"/>
              </a:ext>
            </a:extLst>
          </p:cNvPr>
          <p:cNvSpPr>
            <a:spLocks noGrp="1"/>
          </p:cNvSpPr>
          <p:nvPr>
            <p:ph idx="1"/>
          </p:nvPr>
        </p:nvSpPr>
        <p:spPr/>
        <p:txBody>
          <a:bodyPr/>
          <a:lstStyle/>
          <a:p>
            <a:pPr marL="0" indent="0">
              <a:buNone/>
            </a:pPr>
            <a:endParaRPr lang="en-US" dirty="0"/>
          </a:p>
          <a:p>
            <a:pPr marL="0" indent="0">
              <a:buNone/>
            </a:pPr>
            <a:r>
              <a:rPr lang="en-US" dirty="0"/>
              <a:t>Genetics referring to a mode of inheritance, in which the presence of only one copy of a gene of interest on one of the 22 autosomal chromosomes, will result in the phenotypic expression of that gene</a:t>
            </a:r>
          </a:p>
          <a:p>
            <a:pPr marL="0" indent="0">
              <a:buNone/>
            </a:pPr>
            <a:endParaRPr lang="en-US" dirty="0"/>
          </a:p>
          <a:p>
            <a:pPr marL="0" indent="0">
              <a:buNone/>
            </a:pPr>
            <a:r>
              <a:rPr lang="en-US" dirty="0"/>
              <a:t>In other words: only one of the two homologous genes is mutated and although another normal gene is present (heterozygosity), the illness still appears</a:t>
            </a:r>
          </a:p>
        </p:txBody>
      </p:sp>
    </p:spTree>
    <p:extLst>
      <p:ext uri="{BB962C8B-B14F-4D97-AF65-F5344CB8AC3E}">
        <p14:creationId xmlns:p14="http://schemas.microsoft.com/office/powerpoint/2010/main" val="3633886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8133F-10AD-44D1-9E98-CC10DC57A7A6}"/>
              </a:ext>
            </a:extLst>
          </p:cNvPr>
          <p:cNvSpPr>
            <a:spLocks noGrp="1"/>
          </p:cNvSpPr>
          <p:nvPr>
            <p:ph type="title"/>
          </p:nvPr>
        </p:nvSpPr>
        <p:spPr/>
        <p:txBody>
          <a:bodyPr/>
          <a:lstStyle/>
          <a:p>
            <a:r>
              <a:rPr lang="de-DE" dirty="0"/>
              <a:t>Rules </a:t>
            </a:r>
            <a:r>
              <a:rPr lang="de-DE" dirty="0" err="1"/>
              <a:t>for</a:t>
            </a:r>
            <a:r>
              <a:rPr lang="de-DE" dirty="0"/>
              <a:t> autosomal dominant inheritance</a:t>
            </a:r>
          </a:p>
        </p:txBody>
      </p:sp>
      <p:sp>
        <p:nvSpPr>
          <p:cNvPr id="3" name="Inhaltsplatzhalter 2">
            <a:extLst>
              <a:ext uri="{FF2B5EF4-FFF2-40B4-BE49-F238E27FC236}">
                <a16:creationId xmlns:a16="http://schemas.microsoft.com/office/drawing/2014/main" id="{0312DA89-11E1-412D-971E-A2E0E595913B}"/>
              </a:ext>
            </a:extLst>
          </p:cNvPr>
          <p:cNvSpPr>
            <a:spLocks noGrp="1"/>
          </p:cNvSpPr>
          <p:nvPr>
            <p:ph idx="1"/>
          </p:nvPr>
        </p:nvSpPr>
        <p:spPr/>
        <p:txBody>
          <a:bodyPr/>
          <a:lstStyle/>
          <a:p>
            <a:r>
              <a:rPr lang="de-DE" dirty="0"/>
              <a:t>Both </a:t>
            </a:r>
            <a:r>
              <a:rPr lang="de-DE" dirty="0" err="1"/>
              <a:t>males</a:t>
            </a:r>
            <a:r>
              <a:rPr lang="de-DE" dirty="0"/>
              <a:t> and </a:t>
            </a:r>
            <a:r>
              <a:rPr lang="de-DE" dirty="0" err="1"/>
              <a:t>females</a:t>
            </a:r>
            <a:r>
              <a:rPr lang="de-DE" dirty="0"/>
              <a:t> express </a:t>
            </a:r>
            <a:r>
              <a:rPr lang="de-DE" dirty="0" err="1"/>
              <a:t>the</a:t>
            </a:r>
            <a:r>
              <a:rPr lang="de-DE" dirty="0"/>
              <a:t> allele and </a:t>
            </a:r>
            <a:r>
              <a:rPr lang="de-DE" dirty="0" err="1"/>
              <a:t>can</a:t>
            </a:r>
            <a:r>
              <a:rPr lang="de-DE" dirty="0"/>
              <a:t> </a:t>
            </a:r>
            <a:r>
              <a:rPr lang="de-DE" dirty="0" err="1"/>
              <a:t>transmit</a:t>
            </a:r>
            <a:r>
              <a:rPr lang="de-DE" dirty="0"/>
              <a:t> </a:t>
            </a:r>
            <a:r>
              <a:rPr lang="de-DE" dirty="0" err="1"/>
              <a:t>it</a:t>
            </a:r>
            <a:r>
              <a:rPr lang="de-DE" dirty="0"/>
              <a:t> </a:t>
            </a:r>
            <a:r>
              <a:rPr lang="de-DE" dirty="0" err="1"/>
              <a:t>equally</a:t>
            </a:r>
            <a:r>
              <a:rPr lang="de-DE" dirty="0"/>
              <a:t> </a:t>
            </a:r>
            <a:r>
              <a:rPr lang="de-DE" dirty="0" err="1"/>
              <a:t>to</a:t>
            </a:r>
            <a:r>
              <a:rPr lang="de-DE" dirty="0"/>
              <a:t> </a:t>
            </a:r>
            <a:r>
              <a:rPr lang="de-DE" dirty="0" err="1"/>
              <a:t>sons</a:t>
            </a:r>
            <a:r>
              <a:rPr lang="de-DE" dirty="0"/>
              <a:t> and </a:t>
            </a:r>
            <a:r>
              <a:rPr lang="de-DE" dirty="0" err="1"/>
              <a:t>daughters</a:t>
            </a:r>
            <a:endParaRPr lang="de-DE" dirty="0"/>
          </a:p>
          <a:p>
            <a:r>
              <a:rPr lang="de-DE" dirty="0"/>
              <a:t>Every </a:t>
            </a:r>
            <a:r>
              <a:rPr lang="de-DE" dirty="0" err="1"/>
              <a:t>affected</a:t>
            </a:r>
            <a:r>
              <a:rPr lang="de-DE" dirty="0"/>
              <a:t> </a:t>
            </a:r>
            <a:r>
              <a:rPr lang="de-DE" dirty="0" err="1"/>
              <a:t>person</a:t>
            </a:r>
            <a:r>
              <a:rPr lang="de-DE" dirty="0"/>
              <a:t> </a:t>
            </a:r>
            <a:r>
              <a:rPr lang="de-DE" dirty="0" err="1"/>
              <a:t>has</a:t>
            </a:r>
            <a:r>
              <a:rPr lang="de-DE" dirty="0"/>
              <a:t> an </a:t>
            </a:r>
            <a:r>
              <a:rPr lang="de-DE" dirty="0" err="1"/>
              <a:t>affected</a:t>
            </a:r>
            <a:r>
              <a:rPr lang="de-DE" dirty="0"/>
              <a:t> </a:t>
            </a:r>
            <a:r>
              <a:rPr lang="de-DE" dirty="0" err="1"/>
              <a:t>parent</a:t>
            </a:r>
            <a:endParaRPr lang="de-DE" dirty="0"/>
          </a:p>
          <a:p>
            <a:r>
              <a:rPr lang="de-DE" dirty="0"/>
              <a:t>In </a:t>
            </a:r>
            <a:r>
              <a:rPr lang="de-DE" dirty="0" err="1"/>
              <a:t>affected</a:t>
            </a:r>
            <a:r>
              <a:rPr lang="de-DE" dirty="0"/>
              <a:t> </a:t>
            </a:r>
            <a:r>
              <a:rPr lang="de-DE" dirty="0" err="1"/>
              <a:t>families</a:t>
            </a:r>
            <a:r>
              <a:rPr lang="de-DE" dirty="0"/>
              <a:t>, </a:t>
            </a:r>
            <a:r>
              <a:rPr lang="de-DE" dirty="0" err="1"/>
              <a:t>the</a:t>
            </a:r>
            <a:r>
              <a:rPr lang="de-DE" dirty="0"/>
              <a:t> </a:t>
            </a:r>
            <a:r>
              <a:rPr lang="de-DE" dirty="0" err="1"/>
              <a:t>ratio</a:t>
            </a:r>
            <a:r>
              <a:rPr lang="de-DE" dirty="0"/>
              <a:t> </a:t>
            </a:r>
            <a:r>
              <a:rPr lang="de-DE" dirty="0" err="1"/>
              <a:t>of</a:t>
            </a:r>
            <a:r>
              <a:rPr lang="de-DE" dirty="0"/>
              <a:t> </a:t>
            </a:r>
            <a:r>
              <a:rPr lang="de-DE" dirty="0" err="1"/>
              <a:t>affected</a:t>
            </a:r>
            <a:r>
              <a:rPr lang="de-DE" dirty="0"/>
              <a:t> </a:t>
            </a:r>
            <a:r>
              <a:rPr lang="de-DE" dirty="0" err="1"/>
              <a:t>to</a:t>
            </a:r>
            <a:r>
              <a:rPr lang="de-DE" dirty="0"/>
              <a:t> </a:t>
            </a:r>
            <a:r>
              <a:rPr lang="de-DE" dirty="0" err="1"/>
              <a:t>unaffected</a:t>
            </a:r>
            <a:r>
              <a:rPr lang="de-DE" dirty="0"/>
              <a:t> </a:t>
            </a:r>
            <a:r>
              <a:rPr lang="de-DE" dirty="0" err="1"/>
              <a:t>children</a:t>
            </a:r>
            <a:r>
              <a:rPr lang="de-DE" dirty="0"/>
              <a:t> </a:t>
            </a:r>
            <a:r>
              <a:rPr lang="de-DE" dirty="0" err="1"/>
              <a:t>is</a:t>
            </a:r>
            <a:r>
              <a:rPr lang="de-DE" dirty="0"/>
              <a:t> </a:t>
            </a:r>
            <a:r>
              <a:rPr lang="de-DE" dirty="0" err="1"/>
              <a:t>almost</a:t>
            </a:r>
            <a:r>
              <a:rPr lang="de-DE" dirty="0"/>
              <a:t> </a:t>
            </a:r>
            <a:r>
              <a:rPr lang="de-DE" dirty="0" err="1"/>
              <a:t>always</a:t>
            </a:r>
            <a:r>
              <a:rPr lang="de-DE" dirty="0"/>
              <a:t> 1:1</a:t>
            </a:r>
          </a:p>
          <a:p>
            <a:r>
              <a:rPr lang="de-DE" dirty="0" err="1"/>
              <a:t>If</a:t>
            </a:r>
            <a:r>
              <a:rPr lang="de-DE" dirty="0"/>
              <a:t> </a:t>
            </a:r>
            <a:r>
              <a:rPr lang="de-DE" dirty="0" err="1"/>
              <a:t>both</a:t>
            </a:r>
            <a:r>
              <a:rPr lang="de-DE" dirty="0"/>
              <a:t> </a:t>
            </a:r>
            <a:r>
              <a:rPr lang="de-DE" dirty="0" err="1"/>
              <a:t>partens</a:t>
            </a:r>
            <a:r>
              <a:rPr lang="de-DE" dirty="0"/>
              <a:t> </a:t>
            </a:r>
            <a:r>
              <a:rPr lang="de-DE" dirty="0" err="1"/>
              <a:t>are</a:t>
            </a:r>
            <a:r>
              <a:rPr lang="de-DE" dirty="0"/>
              <a:t> </a:t>
            </a:r>
            <a:r>
              <a:rPr lang="de-DE" dirty="0" err="1"/>
              <a:t>unaffected</a:t>
            </a:r>
            <a:r>
              <a:rPr lang="de-DE" dirty="0"/>
              <a:t>, all </a:t>
            </a:r>
            <a:r>
              <a:rPr lang="de-DE" dirty="0" err="1"/>
              <a:t>the</a:t>
            </a:r>
            <a:r>
              <a:rPr lang="de-DE" dirty="0"/>
              <a:t> </a:t>
            </a:r>
            <a:r>
              <a:rPr lang="de-DE" dirty="0" err="1"/>
              <a:t>children</a:t>
            </a:r>
            <a:r>
              <a:rPr lang="de-DE" dirty="0"/>
              <a:t> </a:t>
            </a:r>
            <a:r>
              <a:rPr lang="de-DE" dirty="0" err="1"/>
              <a:t>are</a:t>
            </a:r>
            <a:r>
              <a:rPr lang="de-DE" dirty="0"/>
              <a:t> </a:t>
            </a:r>
            <a:r>
              <a:rPr lang="de-DE" dirty="0" err="1"/>
              <a:t>unaffected</a:t>
            </a:r>
            <a:endParaRPr lang="de-DE" dirty="0"/>
          </a:p>
        </p:txBody>
      </p:sp>
    </p:spTree>
    <p:extLst>
      <p:ext uri="{BB962C8B-B14F-4D97-AF65-F5344CB8AC3E}">
        <p14:creationId xmlns:p14="http://schemas.microsoft.com/office/powerpoint/2010/main" val="163931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a:extLst>
              <a:ext uri="{FF2B5EF4-FFF2-40B4-BE49-F238E27FC236}">
                <a16:creationId xmlns:a16="http://schemas.microsoft.com/office/drawing/2014/main" id="{78EE2EE3-2CFD-41EE-AC7F-D1B7BE49F4A8}"/>
              </a:ext>
            </a:extLst>
          </p:cNvPr>
          <p:cNvPicPr>
            <a:picLocks noGrp="1" noChangeAspect="1"/>
          </p:cNvPicPr>
          <p:nvPr>
            <p:ph idx="1"/>
          </p:nvPr>
        </p:nvPicPr>
        <p:blipFill>
          <a:blip r:embed="rId2" cstate="print"/>
          <a:stretch>
            <a:fillRect/>
          </a:stretch>
        </p:blipFill>
        <p:spPr>
          <a:xfrm>
            <a:off x="2998743" y="252721"/>
            <a:ext cx="6194513" cy="6194513"/>
          </a:xfrm>
          <a:prstGeom prst="rect">
            <a:avLst/>
          </a:prstGeom>
        </p:spPr>
      </p:pic>
    </p:spTree>
    <p:extLst>
      <p:ext uri="{BB962C8B-B14F-4D97-AF65-F5344CB8AC3E}">
        <p14:creationId xmlns:p14="http://schemas.microsoft.com/office/powerpoint/2010/main" val="1689805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7002D4-A132-430B-893F-28721DE742DD}"/>
              </a:ext>
            </a:extLst>
          </p:cNvPr>
          <p:cNvSpPr>
            <a:spLocks noGrp="1"/>
          </p:cNvSpPr>
          <p:nvPr>
            <p:ph type="title"/>
          </p:nvPr>
        </p:nvSpPr>
        <p:spPr/>
        <p:txBody>
          <a:bodyPr/>
          <a:lstStyle/>
          <a:p>
            <a:r>
              <a:rPr lang="de-DE" dirty="0" err="1"/>
              <a:t>Estimation</a:t>
            </a:r>
            <a:r>
              <a:rPr lang="de-DE" dirty="0"/>
              <a:t> </a:t>
            </a:r>
            <a:r>
              <a:rPr lang="de-DE" dirty="0" err="1"/>
              <a:t>of</a:t>
            </a:r>
            <a:r>
              <a:rPr lang="de-DE" dirty="0"/>
              <a:t> </a:t>
            </a:r>
            <a:r>
              <a:rPr lang="de-DE" dirty="0" err="1"/>
              <a:t>risk</a:t>
            </a:r>
            <a:endParaRPr lang="de-DE" dirty="0"/>
          </a:p>
        </p:txBody>
      </p:sp>
      <p:sp>
        <p:nvSpPr>
          <p:cNvPr id="3" name="Inhaltsplatzhalter 2">
            <a:extLst>
              <a:ext uri="{FF2B5EF4-FFF2-40B4-BE49-F238E27FC236}">
                <a16:creationId xmlns:a16="http://schemas.microsoft.com/office/drawing/2014/main" id="{E8859734-2699-4708-9181-5FC972B89E91}"/>
              </a:ext>
            </a:extLst>
          </p:cNvPr>
          <p:cNvSpPr>
            <a:spLocks noGrp="1"/>
          </p:cNvSpPr>
          <p:nvPr>
            <p:ph sz="half" idx="1"/>
          </p:nvPr>
        </p:nvSpPr>
        <p:spPr>
          <a:xfrm>
            <a:off x="838200" y="1825625"/>
            <a:ext cx="8124586" cy="4351338"/>
          </a:xfrm>
        </p:spPr>
        <p:txBody>
          <a:bodyPr>
            <a:normAutofit fontScale="92500" lnSpcReduction="10000"/>
          </a:bodyPr>
          <a:lstStyle/>
          <a:p>
            <a:r>
              <a:rPr lang="de-DE" dirty="0" err="1"/>
              <a:t>Using</a:t>
            </a:r>
            <a:r>
              <a:rPr lang="de-DE" dirty="0"/>
              <a:t> a </a:t>
            </a:r>
            <a:r>
              <a:rPr lang="de-DE" dirty="0" err="1"/>
              <a:t>Punnett</a:t>
            </a:r>
            <a:r>
              <a:rPr lang="de-DE" dirty="0"/>
              <a:t> </a:t>
            </a:r>
            <a:r>
              <a:rPr lang="de-DE" dirty="0" err="1"/>
              <a:t>square</a:t>
            </a:r>
            <a:r>
              <a:rPr lang="de-DE" dirty="0"/>
              <a:t>, </a:t>
            </a:r>
            <a:r>
              <a:rPr lang="de-DE" dirty="0" err="1"/>
              <a:t>based</a:t>
            </a:r>
            <a:r>
              <a:rPr lang="de-DE" dirty="0"/>
              <a:t> on </a:t>
            </a:r>
            <a:r>
              <a:rPr lang="de-DE" dirty="0" err="1"/>
              <a:t>Mendel´s</a:t>
            </a:r>
            <a:r>
              <a:rPr lang="de-DE" dirty="0"/>
              <a:t> </a:t>
            </a:r>
            <a:r>
              <a:rPr lang="de-DE" dirty="0" err="1"/>
              <a:t>laws</a:t>
            </a:r>
            <a:endParaRPr lang="de-DE" dirty="0"/>
          </a:p>
          <a:p>
            <a:r>
              <a:rPr lang="de-DE" dirty="0"/>
              <a:t>B – dominant allele, BB – homozygote, </a:t>
            </a:r>
            <a:r>
              <a:rPr lang="de-DE" dirty="0" err="1"/>
              <a:t>Bb</a:t>
            </a:r>
            <a:r>
              <a:rPr lang="de-DE" dirty="0"/>
              <a:t> – heterozygote</a:t>
            </a:r>
          </a:p>
          <a:p>
            <a:r>
              <a:rPr lang="de-DE" dirty="0" err="1"/>
              <a:t>For</a:t>
            </a:r>
            <a:r>
              <a:rPr lang="de-DE" dirty="0"/>
              <a:t> </a:t>
            </a:r>
            <a:r>
              <a:rPr lang="de-DE" dirty="0" err="1"/>
              <a:t>the</a:t>
            </a:r>
            <a:r>
              <a:rPr lang="de-DE" dirty="0"/>
              <a:t> </a:t>
            </a:r>
            <a:r>
              <a:rPr lang="de-DE" dirty="0" err="1"/>
              <a:t>offspring</a:t>
            </a:r>
            <a:r>
              <a:rPr lang="de-DE" dirty="0"/>
              <a:t> </a:t>
            </a:r>
            <a:r>
              <a:rPr lang="de-DE" dirty="0" err="1"/>
              <a:t>of</a:t>
            </a:r>
            <a:r>
              <a:rPr lang="de-DE" dirty="0"/>
              <a:t> a heterozygote and an </a:t>
            </a:r>
            <a:r>
              <a:rPr lang="de-DE" dirty="0" err="1"/>
              <a:t>unaffected</a:t>
            </a:r>
            <a:r>
              <a:rPr lang="de-DE" dirty="0"/>
              <a:t> homozygote: </a:t>
            </a:r>
          </a:p>
          <a:p>
            <a:pPr marL="0" indent="0">
              <a:buNone/>
            </a:pPr>
            <a:r>
              <a:rPr lang="de-DE" dirty="0"/>
              <a:t>	</a:t>
            </a:r>
            <a:r>
              <a:rPr lang="de-DE" dirty="0" err="1"/>
              <a:t>Bb</a:t>
            </a:r>
            <a:r>
              <a:rPr lang="de-DE" dirty="0"/>
              <a:t> x </a:t>
            </a:r>
            <a:r>
              <a:rPr lang="de-DE" dirty="0" err="1"/>
              <a:t>bb</a:t>
            </a:r>
            <a:r>
              <a:rPr lang="de-DE" dirty="0"/>
              <a:t> → 1Bb, 1bb → ½ </a:t>
            </a:r>
            <a:r>
              <a:rPr lang="de-DE" dirty="0" err="1"/>
              <a:t>or</a:t>
            </a:r>
            <a:r>
              <a:rPr lang="de-DE" dirty="0"/>
              <a:t> 50%</a:t>
            </a:r>
          </a:p>
          <a:p>
            <a:r>
              <a:rPr lang="de-DE" dirty="0" err="1"/>
              <a:t>For</a:t>
            </a:r>
            <a:r>
              <a:rPr lang="de-DE" dirty="0"/>
              <a:t> </a:t>
            </a:r>
            <a:r>
              <a:rPr lang="de-DE" dirty="0" err="1"/>
              <a:t>the</a:t>
            </a:r>
            <a:r>
              <a:rPr lang="de-DE" dirty="0"/>
              <a:t> </a:t>
            </a:r>
            <a:r>
              <a:rPr lang="de-DE" dirty="0" err="1"/>
              <a:t>offspring</a:t>
            </a:r>
            <a:r>
              <a:rPr lang="de-DE" dirty="0"/>
              <a:t> </a:t>
            </a:r>
            <a:r>
              <a:rPr lang="de-DE" dirty="0" err="1"/>
              <a:t>of</a:t>
            </a:r>
            <a:r>
              <a:rPr lang="de-DE" dirty="0"/>
              <a:t> </a:t>
            </a:r>
            <a:r>
              <a:rPr lang="de-DE" dirty="0" err="1"/>
              <a:t>two</a:t>
            </a:r>
            <a:r>
              <a:rPr lang="de-DE" dirty="0"/>
              <a:t> heterozygotes: </a:t>
            </a:r>
          </a:p>
          <a:p>
            <a:pPr marL="0" indent="0">
              <a:buNone/>
            </a:pPr>
            <a:r>
              <a:rPr lang="de-DE" dirty="0"/>
              <a:t>	</a:t>
            </a:r>
            <a:r>
              <a:rPr lang="de-DE" dirty="0" err="1"/>
              <a:t>Bb</a:t>
            </a:r>
            <a:r>
              <a:rPr lang="de-DE" dirty="0"/>
              <a:t> x </a:t>
            </a:r>
            <a:r>
              <a:rPr lang="de-DE" dirty="0" err="1"/>
              <a:t>Bb</a:t>
            </a:r>
            <a:r>
              <a:rPr lang="de-DE" dirty="0"/>
              <a:t> → 1BB, 2Bb, 1bb → ¾ </a:t>
            </a:r>
            <a:r>
              <a:rPr lang="de-DE" dirty="0" err="1"/>
              <a:t>of</a:t>
            </a:r>
            <a:r>
              <a:rPr lang="de-DE" dirty="0"/>
              <a:t> 75%</a:t>
            </a:r>
          </a:p>
          <a:p>
            <a:r>
              <a:rPr lang="de-DE" dirty="0" err="1"/>
              <a:t>For</a:t>
            </a:r>
            <a:r>
              <a:rPr lang="de-DE" dirty="0"/>
              <a:t> </a:t>
            </a:r>
            <a:r>
              <a:rPr lang="de-DE" dirty="0" err="1"/>
              <a:t>the</a:t>
            </a:r>
            <a:r>
              <a:rPr lang="de-DE" dirty="0"/>
              <a:t> </a:t>
            </a:r>
            <a:r>
              <a:rPr lang="de-DE" dirty="0" err="1"/>
              <a:t>offspring</a:t>
            </a:r>
            <a:r>
              <a:rPr lang="de-DE" dirty="0"/>
              <a:t> </a:t>
            </a:r>
            <a:r>
              <a:rPr lang="de-DE" dirty="0" err="1"/>
              <a:t>of</a:t>
            </a:r>
            <a:r>
              <a:rPr lang="de-DE" dirty="0"/>
              <a:t> a dominant homozygote (</a:t>
            </a:r>
            <a:r>
              <a:rPr lang="de-DE" dirty="0" err="1"/>
              <a:t>extremely</a:t>
            </a:r>
            <a:r>
              <a:rPr lang="de-DE" dirty="0"/>
              <a:t> rare) </a:t>
            </a:r>
            <a:r>
              <a:rPr lang="de-DE" dirty="0" err="1"/>
              <a:t>with</a:t>
            </a:r>
            <a:r>
              <a:rPr lang="de-DE" dirty="0"/>
              <a:t> an </a:t>
            </a:r>
            <a:r>
              <a:rPr lang="de-DE" dirty="0" err="1"/>
              <a:t>unaffected</a:t>
            </a:r>
            <a:r>
              <a:rPr lang="de-DE" dirty="0"/>
              <a:t> </a:t>
            </a:r>
            <a:r>
              <a:rPr lang="de-DE" dirty="0" err="1"/>
              <a:t>partner</a:t>
            </a:r>
            <a:r>
              <a:rPr lang="de-DE" dirty="0"/>
              <a:t>:</a:t>
            </a:r>
          </a:p>
          <a:p>
            <a:pPr marL="0" indent="0">
              <a:buNone/>
            </a:pPr>
            <a:r>
              <a:rPr lang="de-DE" dirty="0"/>
              <a:t>	BB x </a:t>
            </a:r>
            <a:r>
              <a:rPr lang="de-DE" dirty="0" err="1"/>
              <a:t>bb</a:t>
            </a:r>
            <a:r>
              <a:rPr lang="de-DE" dirty="0"/>
              <a:t> → </a:t>
            </a:r>
            <a:r>
              <a:rPr lang="de-DE" dirty="0" err="1"/>
              <a:t>Bb</a:t>
            </a:r>
            <a:r>
              <a:rPr lang="de-DE" dirty="0"/>
              <a:t> → 1 </a:t>
            </a:r>
            <a:r>
              <a:rPr lang="de-DE" dirty="0" err="1"/>
              <a:t>or</a:t>
            </a:r>
            <a:r>
              <a:rPr lang="de-DE" dirty="0"/>
              <a:t> 100%</a:t>
            </a:r>
          </a:p>
          <a:p>
            <a:endParaRPr lang="de-DE" dirty="0"/>
          </a:p>
        </p:txBody>
      </p:sp>
      <p:pic>
        <p:nvPicPr>
          <p:cNvPr id="5" name="Picture 2" descr="Patterns of Inheritance - Genetics Generation">
            <a:extLst>
              <a:ext uri="{FF2B5EF4-FFF2-40B4-BE49-F238E27FC236}">
                <a16:creationId xmlns:a16="http://schemas.microsoft.com/office/drawing/2014/main" id="{2C12EF32-15C6-4872-8045-C02298FE7BE0}"/>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8962785" y="2457678"/>
            <a:ext cx="2873828" cy="2873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981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err="1"/>
              <a:t>Autosomal</a:t>
            </a:r>
            <a:r>
              <a:rPr lang="en-GB" dirty="0"/>
              <a:t> Dominant Disorders</a:t>
            </a:r>
          </a:p>
        </p:txBody>
      </p:sp>
      <p:sp>
        <p:nvSpPr>
          <p:cNvPr id="6" name="Text Placeholder 5"/>
          <p:cNvSpPr>
            <a:spLocks noGrp="1"/>
          </p:cNvSpPr>
          <p:nvPr>
            <p:ph type="body" idx="1"/>
          </p:nvPr>
        </p:nvSpPr>
        <p:spPr/>
        <p:txBody>
          <a:bodyPr/>
          <a:lstStyle/>
          <a:p>
            <a:r>
              <a:rPr lang="en-GB" dirty="0"/>
              <a:t>Specific information regarding a select few disorders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AD Polycystic Kidney Disease</a:t>
            </a:r>
          </a:p>
        </p:txBody>
      </p:sp>
      <p:sp>
        <p:nvSpPr>
          <p:cNvPr id="3" name="Content Placeholder 2"/>
          <p:cNvSpPr>
            <a:spLocks noGrp="1"/>
          </p:cNvSpPr>
          <p:nvPr>
            <p:ph sz="half" idx="1"/>
          </p:nvPr>
        </p:nvSpPr>
        <p:spPr/>
        <p:txBody>
          <a:bodyPr>
            <a:normAutofit fontScale="92500" lnSpcReduction="10000"/>
          </a:bodyPr>
          <a:lstStyle/>
          <a:p>
            <a:r>
              <a:rPr lang="en-GB" dirty="0"/>
              <a:t>Mutated gene - PKD1 and PKD2 (Polycystic Kidney Disease gene)</a:t>
            </a:r>
          </a:p>
          <a:p>
            <a:r>
              <a:rPr lang="en-GB" dirty="0" err="1"/>
              <a:t>Pathophysiology</a:t>
            </a:r>
            <a:r>
              <a:rPr lang="en-GB" dirty="0"/>
              <a:t> - Mutated PKD1 or 2 plus a mutation in anything which can result in cell proliferation causes dilation of the tubules and fluid secretion. Once the cyst expands to more than 2mm, it closes off from the parent tubule and then fluid can enter only via </a:t>
            </a:r>
            <a:r>
              <a:rPr lang="en-GB" dirty="0" err="1"/>
              <a:t>transepithelial</a:t>
            </a:r>
            <a:r>
              <a:rPr lang="en-GB" dirty="0"/>
              <a:t> secretion - this leads to slowly enlarging cysts. </a:t>
            </a:r>
          </a:p>
          <a:p>
            <a:endParaRPr lang="en-GB" dirty="0"/>
          </a:p>
          <a:p>
            <a:endParaRPr lang="en-GB" dirty="0"/>
          </a:p>
        </p:txBody>
      </p:sp>
      <p:pic>
        <p:nvPicPr>
          <p:cNvPr id="5122" name="Picture 2" descr="Polycystic kidney disease | Mosaiques Diagnostics And Therapeutics AG"/>
          <p:cNvPicPr>
            <a:picLocks noChangeAspect="1" noChangeArrowheads="1"/>
          </p:cNvPicPr>
          <p:nvPr/>
        </p:nvPicPr>
        <p:blipFill>
          <a:blip r:embed="rId2" cstate="print"/>
          <a:srcRect/>
          <a:stretch>
            <a:fillRect/>
          </a:stretch>
        </p:blipFill>
        <p:spPr bwMode="auto">
          <a:xfrm>
            <a:off x="5956527" y="2087230"/>
            <a:ext cx="5929836" cy="330291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PKD contd. </a:t>
            </a:r>
          </a:p>
        </p:txBody>
      </p:sp>
      <p:sp>
        <p:nvSpPr>
          <p:cNvPr id="3" name="Content Placeholder 2"/>
          <p:cNvSpPr>
            <a:spLocks noGrp="1"/>
          </p:cNvSpPr>
          <p:nvPr>
            <p:ph sz="half" idx="1"/>
          </p:nvPr>
        </p:nvSpPr>
        <p:spPr/>
        <p:txBody>
          <a:bodyPr>
            <a:normAutofit fontScale="92500" lnSpcReduction="10000"/>
          </a:bodyPr>
          <a:lstStyle/>
          <a:p>
            <a:r>
              <a:rPr lang="en-GB" dirty="0"/>
              <a:t>Symptoms - Acute loin pain, </a:t>
            </a:r>
            <a:r>
              <a:rPr lang="en-GB" dirty="0" err="1"/>
              <a:t>Haematuria</a:t>
            </a:r>
            <a:r>
              <a:rPr lang="en-GB" dirty="0"/>
              <a:t>, Hypertension, </a:t>
            </a:r>
            <a:r>
              <a:rPr lang="en-GB" dirty="0" err="1"/>
              <a:t>Uremia</a:t>
            </a:r>
            <a:r>
              <a:rPr lang="en-GB" dirty="0"/>
              <a:t> due to Kidney failure, </a:t>
            </a:r>
            <a:r>
              <a:rPr lang="en-GB" dirty="0" err="1"/>
              <a:t>Anemia</a:t>
            </a:r>
            <a:r>
              <a:rPr lang="en-GB" dirty="0"/>
              <a:t> due to Chronic Kidney disease. </a:t>
            </a:r>
          </a:p>
          <a:p>
            <a:r>
              <a:rPr lang="en-GB" dirty="0"/>
              <a:t>Treatment - </a:t>
            </a:r>
            <a:r>
              <a:rPr lang="en-GB" dirty="0" err="1"/>
              <a:t>Aquaretics</a:t>
            </a:r>
            <a:r>
              <a:rPr lang="en-GB" dirty="0"/>
              <a:t>, Analgesics, Renal Cyst Aspiration, Laparoscopic Cyst </a:t>
            </a:r>
            <a:r>
              <a:rPr lang="en-GB" dirty="0" err="1"/>
              <a:t>Decortication</a:t>
            </a:r>
            <a:r>
              <a:rPr lang="en-GB" dirty="0"/>
              <a:t>, Chemical Ablation of the Celiac Plexus, </a:t>
            </a:r>
            <a:r>
              <a:rPr lang="en-GB" dirty="0" err="1"/>
              <a:t>Nephrectomy</a:t>
            </a:r>
            <a:r>
              <a:rPr lang="en-GB" dirty="0"/>
              <a:t>, Dialysis, Transplant. </a:t>
            </a:r>
          </a:p>
          <a:p>
            <a:r>
              <a:rPr lang="en-GB" dirty="0"/>
              <a:t>Prognosis - GFR remains normal for decades before kidney function starts to progressively deteriorate.</a:t>
            </a:r>
          </a:p>
          <a:p>
            <a:endParaRPr lang="en-GB" dirty="0"/>
          </a:p>
        </p:txBody>
      </p:sp>
      <p:sp>
        <p:nvSpPr>
          <p:cNvPr id="4098" name="AutoShape 2" descr="Autosomal Dominant Polycystic Kidney - an overview | ScienceDirect ..."/>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100" name="Picture 4" descr="Autosomal Dominant Polycystic Kidney - an overview | ScienceDirect ..."/>
          <p:cNvPicPr>
            <a:picLocks noChangeAspect="1" noChangeArrowheads="1"/>
          </p:cNvPicPr>
          <p:nvPr/>
        </p:nvPicPr>
        <p:blipFill>
          <a:blip r:embed="rId2" cstate="print"/>
          <a:srcRect/>
          <a:stretch>
            <a:fillRect/>
          </a:stretch>
        </p:blipFill>
        <p:spPr bwMode="auto">
          <a:xfrm>
            <a:off x="6941384" y="2261937"/>
            <a:ext cx="4328490" cy="339290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a:t>Achondroplasia</a:t>
            </a:r>
            <a:endParaRPr lang="en-GB" dirty="0"/>
          </a:p>
        </p:txBody>
      </p:sp>
      <p:sp>
        <p:nvSpPr>
          <p:cNvPr id="3" name="Content Placeholder 2"/>
          <p:cNvSpPr>
            <a:spLocks noGrp="1"/>
          </p:cNvSpPr>
          <p:nvPr>
            <p:ph sz="half" idx="1"/>
          </p:nvPr>
        </p:nvSpPr>
        <p:spPr/>
        <p:txBody>
          <a:bodyPr>
            <a:normAutofit fontScale="92500" lnSpcReduction="10000"/>
          </a:bodyPr>
          <a:lstStyle/>
          <a:p>
            <a:r>
              <a:rPr lang="en-GB" dirty="0"/>
              <a:t>Mutated gene – FGFR3 - Fibroblast Growth Factor 3 mutation</a:t>
            </a:r>
          </a:p>
          <a:p>
            <a:r>
              <a:rPr lang="en-GB" dirty="0" err="1"/>
              <a:t>Pathophysiology</a:t>
            </a:r>
            <a:r>
              <a:rPr lang="en-GB" dirty="0"/>
              <a:t> - In normal development FGFR3 has a negative regulatory effect on bone growth. In </a:t>
            </a:r>
            <a:r>
              <a:rPr lang="en-GB" dirty="0" err="1"/>
              <a:t>achondroplasia</a:t>
            </a:r>
            <a:r>
              <a:rPr lang="en-GB" dirty="0"/>
              <a:t>, the mutated form of the receptor is constitutively active and this leads to severely shortened bones. Cartilage is not able to fully develop into bone, causing the individual to be disproportionately shorter in height.</a:t>
            </a:r>
          </a:p>
          <a:p>
            <a:endParaRPr lang="en-GB" dirty="0"/>
          </a:p>
        </p:txBody>
      </p:sp>
      <p:pic>
        <p:nvPicPr>
          <p:cNvPr id="3074" name="Picture 2" descr="Achondroplasia | Johns Hopkins Medicine"/>
          <p:cNvPicPr>
            <a:picLocks noChangeAspect="1" noChangeArrowheads="1"/>
          </p:cNvPicPr>
          <p:nvPr/>
        </p:nvPicPr>
        <p:blipFill>
          <a:blip r:embed="rId2" cstate="print"/>
          <a:srcRect/>
          <a:stretch>
            <a:fillRect/>
          </a:stretch>
        </p:blipFill>
        <p:spPr bwMode="auto">
          <a:xfrm>
            <a:off x="7538634" y="1828800"/>
            <a:ext cx="2784461" cy="4373499"/>
          </a:xfrm>
          <a:prstGeom prst="rect">
            <a:avLst/>
          </a:prstGeom>
          <a:noFill/>
        </p:spPr>
      </p:pic>
    </p:spTree>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905</Words>
  <Application>Microsoft Office PowerPoint</Application>
  <PresentationFormat>Širokoúhlá obrazovka</PresentationFormat>
  <Paragraphs>69</Paragraphs>
  <Slides>17</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17</vt:i4>
      </vt:variant>
    </vt:vector>
  </HeadingPairs>
  <TitlesOfParts>
    <vt:vector size="21" baseType="lpstr">
      <vt:lpstr>Arial</vt:lpstr>
      <vt:lpstr>Calibri</vt:lpstr>
      <vt:lpstr>Calibri Light</vt:lpstr>
      <vt:lpstr>Office</vt:lpstr>
      <vt:lpstr>Autosomal dominant disorders</vt:lpstr>
      <vt:lpstr>Autosomal dominant - definition</vt:lpstr>
      <vt:lpstr>Rules for autosomal dominant inheritance</vt:lpstr>
      <vt:lpstr>Prezentace aplikace PowerPoint</vt:lpstr>
      <vt:lpstr>Estimation of risk</vt:lpstr>
      <vt:lpstr>Autosomal Dominant Disorders</vt:lpstr>
      <vt:lpstr>AD Polycystic Kidney Disease</vt:lpstr>
      <vt:lpstr>PKD contd. </vt:lpstr>
      <vt:lpstr>Achondroplasia</vt:lpstr>
      <vt:lpstr>Achondroplasia contd.</vt:lpstr>
      <vt:lpstr>Huntington’s disease</vt:lpstr>
      <vt:lpstr>HD contd.</vt:lpstr>
      <vt:lpstr>Marfan Syndrome</vt:lpstr>
      <vt:lpstr>Marfan Syndrome contd. </vt:lpstr>
      <vt:lpstr>Ehlers-Danlos Syndrome</vt:lpstr>
      <vt:lpstr>EDS contd.</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Autosomal dominant disorders</dc:title>
  <dc:creator>li schumacher</dc:creator>
  <cp:lastModifiedBy>Michael Doubek</cp:lastModifiedBy>
  <cp:revision>9</cp:revision>
  <dcterms:created xsi:type="dcterms:W3CDTF">2020-06-03T11:53:22Z</dcterms:created>
  <dcterms:modified xsi:type="dcterms:W3CDTF">2020-06-03T19:44:37Z</dcterms:modified>
</cp:coreProperties>
</file>