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6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548" y="3576322"/>
            <a:ext cx="9387308" cy="3218177"/>
          </a:xfrm>
        </p:spPr>
        <p:txBody>
          <a:bodyPr anchor="b">
            <a:normAutofit/>
          </a:bodyPr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548" y="6794497"/>
            <a:ext cx="9387308" cy="160182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5111" y="6145648"/>
            <a:ext cx="1984673" cy="1111866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2075" y="6442015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3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866986"/>
            <a:ext cx="9375268" cy="4433124"/>
          </a:xfrm>
        </p:spPr>
        <p:txBody>
          <a:bodyPr anchor="ctr">
            <a:normAutofit/>
          </a:bodyPr>
          <a:lstStyle>
            <a:lvl1pPr algn="l">
              <a:defRPr sz="682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546" y="6192421"/>
            <a:ext cx="9375268" cy="2212784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4503506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4613889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3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998" y="866987"/>
            <a:ext cx="8689190" cy="4118187"/>
          </a:xfrm>
        </p:spPr>
        <p:txBody>
          <a:bodyPr anchor="ctr">
            <a:normAutofit/>
          </a:bodyPr>
          <a:lstStyle>
            <a:lvl1pPr algn="l">
              <a:defRPr sz="682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6049" y="4985173"/>
            <a:ext cx="8041085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546" y="6192421"/>
            <a:ext cx="9375268" cy="2212784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83" y="4503506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4613889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571828" y="921607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18892" y="4131991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951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3467949"/>
            <a:ext cx="9375268" cy="3875335"/>
          </a:xfrm>
        </p:spPr>
        <p:txBody>
          <a:bodyPr anchor="b">
            <a:normAutofit/>
          </a:bodyPr>
          <a:lstStyle>
            <a:lvl1pPr algn="l">
              <a:defRPr sz="682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7369386"/>
            <a:ext cx="9375268" cy="103768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3" y="6984050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080" y="7087059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90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11998" y="866987"/>
            <a:ext cx="8689190" cy="4118187"/>
          </a:xfrm>
        </p:spPr>
        <p:txBody>
          <a:bodyPr anchor="ctr">
            <a:normAutofit/>
          </a:bodyPr>
          <a:lstStyle>
            <a:lvl1pPr algn="l">
              <a:defRPr sz="682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62546" y="6177280"/>
            <a:ext cx="9512238" cy="11921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7369386"/>
            <a:ext cx="9512238" cy="103768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83" y="6984050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080" y="7087059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571828" y="921607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18892" y="4131991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23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7" y="892312"/>
            <a:ext cx="9375266" cy="4096028"/>
          </a:xfrm>
        </p:spPr>
        <p:txBody>
          <a:bodyPr anchor="ctr">
            <a:normAutofit/>
          </a:bodyPr>
          <a:lstStyle>
            <a:lvl1pPr algn="l">
              <a:defRPr sz="682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62546" y="6177280"/>
            <a:ext cx="9375268" cy="11921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7369386"/>
            <a:ext cx="9375268" cy="103768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6984050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080" y="7087059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69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237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2805" y="892311"/>
            <a:ext cx="2355388" cy="7514762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547" y="892311"/>
            <a:ext cx="6707695" cy="7514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0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36422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3153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509" y="887623"/>
            <a:ext cx="9371305" cy="18217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546" y="3034453"/>
            <a:ext cx="9375268" cy="5372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6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2950488"/>
            <a:ext cx="9375268" cy="2088960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546" y="5093547"/>
            <a:ext cx="9375268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3" y="4503506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4613889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5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548" y="3038871"/>
            <a:ext cx="4547600" cy="53580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0837" y="3038871"/>
            <a:ext cx="4546977" cy="53580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1120403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1834" y="3166757"/>
            <a:ext cx="4088314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2546" y="3986330"/>
            <a:ext cx="4547601" cy="44170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4309" y="3162166"/>
            <a:ext cx="4086384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85728" y="3981739"/>
            <a:ext cx="4544967" cy="44170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1120403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9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506" y="887623"/>
            <a:ext cx="9371307" cy="18217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3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25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634436"/>
            <a:ext cx="3739853" cy="1388533"/>
          </a:xfrm>
        </p:spPr>
        <p:txBody>
          <a:bodyPr anchor="b"/>
          <a:lstStyle>
            <a:lvl1pPr algn="l">
              <a:defRPr sz="2844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302" y="634438"/>
            <a:ext cx="5391511" cy="770128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2273583"/>
            <a:ext cx="3739853" cy="6062131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6827520"/>
            <a:ext cx="9375268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62546" y="903061"/>
            <a:ext cx="9375268" cy="5482624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7633547"/>
            <a:ext cx="9375268" cy="702168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6984050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080" y="7087059"/>
            <a:ext cx="831969" cy="519289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25120"/>
            <a:ext cx="2817707" cy="944160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9043" y="406"/>
            <a:ext cx="2776565" cy="9746443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60096" cy="9753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506" y="887623"/>
            <a:ext cx="9371307" cy="1821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546" y="3034453"/>
            <a:ext cx="9375268" cy="552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54080" y="8725461"/>
            <a:ext cx="1089963" cy="52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2546" y="8726485"/>
            <a:ext cx="813011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27080" y="1120403"/>
            <a:ext cx="83196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6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enet.com/cystic_fibrosis/article.htm" TargetMode="External"/><Relationship Id="rId2" Type="http://schemas.openxmlformats.org/officeDocument/2006/relationships/hyperlink" Target="https://www.medicalnewstoday.com/articles/147960#treatment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cff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300479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410643" y="0"/>
            <a:ext cx="6588775" cy="9746843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41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649160"/>
            <a:ext cx="8064261" cy="6455280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119" name="Cystic Fibrosis"/>
          <p:cNvSpPr txBox="1">
            <a:spLocks noGrp="1"/>
          </p:cNvSpPr>
          <p:nvPr>
            <p:ph type="ctrTitle"/>
          </p:nvPr>
        </p:nvSpPr>
        <p:spPr>
          <a:xfrm>
            <a:off x="496102" y="1468735"/>
            <a:ext cx="7011232" cy="64552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Cystic Fibrosis</a:t>
            </a:r>
          </a:p>
        </p:txBody>
      </p:sp>
      <p:sp>
        <p:nvSpPr>
          <p:cNvPr id="120" name="Text"/>
          <p:cNvSpPr txBox="1">
            <a:spLocks noGrp="1"/>
          </p:cNvSpPr>
          <p:nvPr>
            <p:ph type="subTitle" idx="1"/>
          </p:nvPr>
        </p:nvSpPr>
        <p:spPr>
          <a:xfrm>
            <a:off x="7636526" y="6748604"/>
            <a:ext cx="4665060" cy="261709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Daniela Strasser</a:t>
            </a:r>
          </a:p>
          <a:p>
            <a:r>
              <a:rPr lang="en-GB" dirty="0">
                <a:solidFill>
                  <a:schemeClr val="tx1"/>
                </a:solidFill>
              </a:rPr>
              <a:t>Pubudu Wanni Arachchige </a:t>
            </a:r>
          </a:p>
          <a:p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reat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Treatment</a:t>
            </a:r>
          </a:p>
        </p:txBody>
      </p:sp>
      <p:sp>
        <p:nvSpPr>
          <p:cNvPr id="150" name="nutritional therapy: pancreatic enzyme supplements, last or vitami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80999" indent="-380999">
              <a:spcBef>
                <a:spcPts val="3800"/>
              </a:spcBef>
            </a:pPr>
            <a:r>
              <a:rPr lang="en-GB" sz="3200" dirty="0"/>
              <a:t>N</a:t>
            </a:r>
            <a:r>
              <a:rPr sz="3200" dirty="0" err="1"/>
              <a:t>utritional</a:t>
            </a:r>
            <a:r>
              <a:rPr sz="3200" dirty="0"/>
              <a:t> therapy: pancreatic enzyme supplements, vitamin</a:t>
            </a:r>
            <a:r>
              <a:rPr lang="en-GB" sz="3200" dirty="0"/>
              <a:t> supplements </a:t>
            </a:r>
            <a:r>
              <a:rPr sz="3200" dirty="0"/>
              <a:t> </a:t>
            </a:r>
          </a:p>
          <a:p>
            <a:r>
              <a:rPr lang="en-GB" sz="3200" dirty="0"/>
              <a:t>I</a:t>
            </a:r>
            <a:r>
              <a:rPr sz="3200" dirty="0" err="1"/>
              <a:t>buprofen</a:t>
            </a:r>
            <a:r>
              <a:rPr sz="3200" dirty="0"/>
              <a:t> and azithromycin have been found to preserve and improve lung function</a:t>
            </a:r>
          </a:p>
          <a:p>
            <a:pPr marL="380999" indent="-380999">
              <a:spcBef>
                <a:spcPts val="3800"/>
              </a:spcBef>
            </a:pPr>
            <a:r>
              <a:rPr sz="3200" dirty="0"/>
              <a:t>CFTR modulators:</a:t>
            </a:r>
            <a:r>
              <a:rPr lang="en-GB" sz="3200" dirty="0"/>
              <a:t> </a:t>
            </a:r>
            <a:r>
              <a:rPr sz="3200" dirty="0"/>
              <a:t>newer drugs targeting faulty CF-causing gene</a:t>
            </a:r>
          </a:p>
          <a:p>
            <a:pPr marL="380999" indent="-380999">
              <a:spcBef>
                <a:spcPts val="3800"/>
              </a:spcBef>
            </a:pPr>
            <a:r>
              <a:rPr lang="en-GB" sz="3200" dirty="0"/>
              <a:t>L</a:t>
            </a:r>
            <a:r>
              <a:rPr sz="3200" dirty="0" err="1"/>
              <a:t>ung</a:t>
            </a:r>
            <a:r>
              <a:rPr sz="3200" dirty="0"/>
              <a:t> transplant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93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25120"/>
            <a:ext cx="3041613" cy="9441602"/>
            <a:chOff x="2487613" y="285750"/>
            <a:chExt cx="2428875" cy="5654676"/>
          </a:xfrm>
        </p:grpSpPr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82" name="Group 107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32" y="-1117"/>
            <a:ext cx="2513785" cy="9747965"/>
            <a:chOff x="6627813" y="194833"/>
            <a:chExt cx="1952625" cy="5678918"/>
          </a:xfrm>
        </p:grpSpPr>
        <p:sp>
          <p:nvSpPr>
            <p:cNvPr id="109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83" name="Rectangle 121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5072" cy="9753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4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468" y="1016000"/>
            <a:ext cx="1694428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85" name="Rectangle 125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62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32806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2" name="Sources"/>
          <p:cNvSpPr txBox="1">
            <a:spLocks noGrp="1"/>
          </p:cNvSpPr>
          <p:nvPr>
            <p:ph type="title"/>
          </p:nvPr>
        </p:nvSpPr>
        <p:spPr>
          <a:xfrm>
            <a:off x="1966283" y="887623"/>
            <a:ext cx="10008969" cy="1821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rgbClr val="FFFFFF"/>
                </a:solidFill>
              </a:rPr>
              <a:t>Sources</a:t>
            </a:r>
          </a:p>
        </p:txBody>
      </p:sp>
      <p:sp>
        <p:nvSpPr>
          <p:cNvPr id="187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468" y="1016000"/>
            <a:ext cx="1694428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53" name="https://www.medicalnewstoday.com/articles/147960#treatment…"/>
          <p:cNvSpPr txBox="1">
            <a:spLocks noGrp="1"/>
          </p:cNvSpPr>
          <p:nvPr>
            <p:ph type="body" idx="1"/>
          </p:nvPr>
        </p:nvSpPr>
        <p:spPr>
          <a:xfrm>
            <a:off x="1966284" y="3731811"/>
            <a:ext cx="10008969" cy="4675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</a:pPr>
            <a:r>
              <a:rPr lang="en-US" u="sng">
                <a:hlinkClick r:id="rId2"/>
              </a:rPr>
              <a:t>https://www.medicalnewstoday.com/articles/147960#treatment</a:t>
            </a:r>
          </a:p>
          <a:p>
            <a:pPr defTabSz="457200">
              <a:spcBef>
                <a:spcPts val="1000"/>
              </a:spcBef>
            </a:pPr>
            <a:r>
              <a:rPr lang="en-US" u="sng">
                <a:hlinkClick r:id="rId3"/>
              </a:rPr>
              <a:t>https://www.medicinenet.com/cystic_fibrosis/article.htm</a:t>
            </a:r>
          </a:p>
          <a:p>
            <a:pPr defTabSz="457200">
              <a:spcBef>
                <a:spcPts val="1000"/>
              </a:spcBef>
            </a:pPr>
            <a:r>
              <a:rPr lang="en-US" u="sng">
                <a:hlinkClick r:id="rId4"/>
              </a:rPr>
              <a:t>https://www.cff.org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What is i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it?</a:t>
            </a:r>
          </a:p>
        </p:txBody>
      </p:sp>
      <p:sp>
        <p:nvSpPr>
          <p:cNvPr id="123" name="Cystic Fibrosis is a heredity disease that affects the lungs and the digestive trac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dirty="0"/>
              <a:t>Cystic Fibrosis is a heredity disease that affects the lungs</a:t>
            </a:r>
            <a:r>
              <a:rPr lang="en-GB" dirty="0"/>
              <a:t>, </a:t>
            </a:r>
            <a:r>
              <a:rPr dirty="0"/>
              <a:t>the digestive tract</a:t>
            </a:r>
            <a:r>
              <a:rPr lang="en-GB" dirty="0"/>
              <a:t>, pancreas, liver and kidneys</a:t>
            </a:r>
            <a:endParaRPr dirty="0"/>
          </a:p>
          <a:p>
            <a:r>
              <a:rPr lang="en-GB" dirty="0"/>
              <a:t>T</a:t>
            </a:r>
            <a:r>
              <a:rPr dirty="0"/>
              <a:t>he body produces thick and sticky mucus</a:t>
            </a:r>
            <a:r>
              <a:rPr lang="en-GB" dirty="0"/>
              <a:t> and secretions</a:t>
            </a:r>
            <a:r>
              <a:rPr dirty="0"/>
              <a:t> that can clog the lungs and obstruct the pancreas</a:t>
            </a:r>
            <a:endParaRPr lang="en-GB" dirty="0"/>
          </a:p>
          <a:p>
            <a:r>
              <a:rPr lang="en-GB" dirty="0"/>
              <a:t>Different people have different degrees of symptoms</a:t>
            </a:r>
            <a:endParaRPr dirty="0"/>
          </a:p>
          <a:p>
            <a:r>
              <a:rPr lang="en-GB" dirty="0"/>
              <a:t>T</a:t>
            </a:r>
            <a:r>
              <a:rPr dirty="0"/>
              <a:t>here is no </a:t>
            </a:r>
            <a:r>
              <a:rPr lang="en-GB" dirty="0"/>
              <a:t>known </a:t>
            </a:r>
            <a:r>
              <a:rPr dirty="0"/>
              <a:t>cure</a:t>
            </a:r>
          </a:p>
        </p:txBody>
      </p:sp>
      <p:pic>
        <p:nvPicPr>
          <p:cNvPr id="124" name="Unknown-1.jpeg" descr="Unknown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404075"/>
            <a:ext cx="6500343" cy="3640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au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Etiology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27" name="CF is due to a mutation in the CF gene on chromosome 7…"/>
          <p:cNvSpPr txBox="1">
            <a:spLocks noGrp="1"/>
          </p:cNvSpPr>
          <p:nvPr>
            <p:ph type="body" idx="1"/>
          </p:nvPr>
        </p:nvSpPr>
        <p:spPr>
          <a:xfrm>
            <a:off x="2766506" y="2410690"/>
            <a:ext cx="9504219" cy="66086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/>
              <a:t>CF is due to a mutation in the CF gene on chromosome 7</a:t>
            </a:r>
          </a:p>
          <a:p>
            <a:r>
              <a:rPr lang="en-GB" sz="3200" dirty="0"/>
              <a:t>T</a:t>
            </a:r>
            <a:r>
              <a:rPr sz="3200" dirty="0"/>
              <a:t>he CF gene encodes a protein known as the cystic fibrosis transmembrane regulator (CFTR)</a:t>
            </a:r>
            <a:r>
              <a:rPr lang="en-GB" sz="3200" dirty="0"/>
              <a:t>, which is a chloride channel essential in production of sweat, digestive juices and mucus.</a:t>
            </a:r>
            <a:endParaRPr sz="3200" dirty="0"/>
          </a:p>
          <a:p>
            <a:r>
              <a:rPr lang="en-GB" sz="3200" dirty="0"/>
              <a:t>T</a:t>
            </a:r>
            <a:r>
              <a:rPr sz="3200" dirty="0"/>
              <a:t>he abnormal CFTR protein in the patients with the disease leads to disruption of</a:t>
            </a:r>
            <a:r>
              <a:rPr lang="en-GB" sz="3200" dirty="0"/>
              <a:t> this</a:t>
            </a:r>
            <a:r>
              <a:rPr sz="3200" dirty="0"/>
              <a:t> chloride channels on the cells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au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Etiology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30" name="chloride channel disruption prevents them from regulating the flow of chloride ions and water across the cell membranes…"/>
          <p:cNvSpPr txBox="1">
            <a:spLocks noGrp="1"/>
          </p:cNvSpPr>
          <p:nvPr>
            <p:ph type="body" idx="1"/>
          </p:nvPr>
        </p:nvSpPr>
        <p:spPr>
          <a:xfrm>
            <a:off x="2762545" y="2549236"/>
            <a:ext cx="9678837" cy="6442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dirty="0"/>
              <a:t>C</a:t>
            </a:r>
            <a:r>
              <a:rPr sz="3200" dirty="0" err="1"/>
              <a:t>hloride</a:t>
            </a:r>
            <a:r>
              <a:rPr sz="3200" dirty="0"/>
              <a:t> channel disruption prevents them from regulating the flow of chloride ions and water across the cell membranes</a:t>
            </a:r>
          </a:p>
          <a:p>
            <a:r>
              <a:rPr lang="en-GB" sz="3200" dirty="0"/>
              <a:t>A</a:t>
            </a:r>
            <a:r>
              <a:rPr sz="3200" dirty="0"/>
              <a:t>s a result, cells that line passageways of lungs, pancreas, etc. produce mucus that is unusually thick and sticky, clogging the airways and various ducts</a:t>
            </a:r>
            <a:endParaRPr lang="en-GB" sz="3200" dirty="0"/>
          </a:p>
          <a:p>
            <a:r>
              <a:rPr lang="en-GB" sz="3200" dirty="0"/>
              <a:t>Several mutations of the gene can occur, which determines the severity of the symptoms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au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Etiology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33" name="the disease is inherited autosomally recessiv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4200"/>
              </a:spcBef>
              <a:defRPr sz="3800"/>
            </a:pPr>
            <a:r>
              <a:rPr lang="en-GB" dirty="0"/>
              <a:t>T</a:t>
            </a:r>
            <a:r>
              <a:rPr dirty="0"/>
              <a:t>he disease is inherited </a:t>
            </a:r>
            <a:r>
              <a:rPr dirty="0" err="1"/>
              <a:t>autosomally</a:t>
            </a:r>
            <a:r>
              <a:rPr dirty="0"/>
              <a:t> recessive </a:t>
            </a:r>
          </a:p>
          <a:p>
            <a:pPr marL="457200" indent="-457200">
              <a:spcBef>
                <a:spcPts val="4200"/>
              </a:spcBef>
              <a:defRPr sz="3800"/>
            </a:pPr>
            <a:r>
              <a:rPr lang="en-GB" dirty="0"/>
              <a:t>I</a:t>
            </a:r>
            <a:r>
              <a:rPr dirty="0"/>
              <a:t>t means that the parents each carry one copy of the mutated gene but they don't show signs and symptoms</a:t>
            </a:r>
          </a:p>
        </p:txBody>
      </p:sp>
      <p:pic>
        <p:nvPicPr>
          <p:cNvPr id="134" name="cystic_fibrosis_inheritance.jpg" descr="cystic_fibrosis_inherit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2264085"/>
            <a:ext cx="6403392" cy="5449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ymptoms"/>
          <p:cNvSpPr txBox="1">
            <a:spLocks noGrp="1"/>
          </p:cNvSpPr>
          <p:nvPr>
            <p:ph type="title"/>
          </p:nvPr>
        </p:nvSpPr>
        <p:spPr>
          <a:xfrm>
            <a:off x="952500" y="357909"/>
            <a:ext cx="5255330" cy="1886527"/>
          </a:xfrm>
          <a:prstGeom prst="rect">
            <a:avLst/>
          </a:prstGeom>
        </p:spPr>
        <p:txBody>
          <a:bodyPr/>
          <a:lstStyle/>
          <a:p>
            <a:r>
              <a:rPr dirty="0"/>
              <a:t>Symptoms</a:t>
            </a:r>
          </a:p>
        </p:txBody>
      </p:sp>
      <p:sp>
        <p:nvSpPr>
          <p:cNvPr id="137" name="salty-tasting skin…"/>
          <p:cNvSpPr txBox="1">
            <a:spLocks noGrp="1"/>
          </p:cNvSpPr>
          <p:nvPr>
            <p:ph type="body" idx="1"/>
          </p:nvPr>
        </p:nvSpPr>
        <p:spPr>
          <a:xfrm>
            <a:off x="952500" y="2507673"/>
            <a:ext cx="11099800" cy="69549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39" indent="-320039" defTabSz="408940">
              <a:spcBef>
                <a:spcPts val="2900"/>
              </a:spcBef>
              <a:defRPr sz="2660"/>
            </a:pPr>
            <a:r>
              <a:rPr lang="en-GB" sz="2400" dirty="0"/>
              <a:t>S</a:t>
            </a:r>
            <a:r>
              <a:rPr sz="2400" dirty="0" err="1"/>
              <a:t>alty</a:t>
            </a:r>
            <a:r>
              <a:rPr sz="2400" dirty="0"/>
              <a:t>-tasting skin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rPr lang="en-GB" sz="2400" dirty="0"/>
              <a:t>P</a:t>
            </a:r>
            <a:r>
              <a:rPr sz="2400" dirty="0" err="1"/>
              <a:t>ersistent</a:t>
            </a:r>
            <a:r>
              <a:rPr sz="2400" dirty="0"/>
              <a:t> coughing</a:t>
            </a:r>
            <a:r>
              <a:rPr lang="en-GB" sz="2400" dirty="0"/>
              <a:t> 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rPr lang="en-GB" sz="2400" dirty="0"/>
              <a:t>S</a:t>
            </a:r>
            <a:r>
              <a:rPr sz="2400" dirty="0" err="1"/>
              <a:t>hortness</a:t>
            </a:r>
            <a:r>
              <a:rPr sz="2400" dirty="0"/>
              <a:t> of breath</a:t>
            </a:r>
            <a:r>
              <a:rPr lang="en-GB" sz="2400" dirty="0"/>
              <a:t> and w</a:t>
            </a:r>
            <a:r>
              <a:rPr sz="2400" dirty="0" err="1"/>
              <a:t>heezing</a:t>
            </a:r>
            <a:endParaRPr sz="2400" dirty="0"/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rPr lang="en-GB" sz="2400" dirty="0"/>
              <a:t>M</a:t>
            </a:r>
            <a:r>
              <a:rPr sz="2400" dirty="0" err="1"/>
              <a:t>alnutrition</a:t>
            </a:r>
            <a:r>
              <a:rPr sz="2400" dirty="0"/>
              <a:t> and poor growth due to obstruction of the </a:t>
            </a:r>
            <a:r>
              <a:rPr sz="2400" dirty="0" err="1"/>
              <a:t>pancrea</a:t>
            </a:r>
            <a:r>
              <a:rPr lang="en-GB" sz="2400" dirty="0"/>
              <a:t>tic digestive enzymes, which cause pancreatitis </a:t>
            </a:r>
            <a:endParaRPr sz="2400" dirty="0"/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rPr sz="2400" dirty="0"/>
              <a:t>CF’s obstruction </a:t>
            </a:r>
            <a:r>
              <a:rPr lang="en-GB" sz="2400" dirty="0"/>
              <a:t>of</a:t>
            </a:r>
            <a:r>
              <a:rPr sz="2400" dirty="0"/>
              <a:t> the lungs </a:t>
            </a:r>
            <a:r>
              <a:rPr lang="en-GB" sz="2400" dirty="0"/>
              <a:t>and impaired </a:t>
            </a:r>
            <a:r>
              <a:rPr lang="en-GB" sz="2400" dirty="0" err="1"/>
              <a:t>mucociliary</a:t>
            </a:r>
            <a:r>
              <a:rPr lang="en-GB" sz="2400" dirty="0"/>
              <a:t> clearance </a:t>
            </a:r>
            <a:r>
              <a:rPr sz="2400" dirty="0"/>
              <a:t>increase the risk of lung infections (bronchitis and pneumonia)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rPr lang="en-GB" sz="2400" dirty="0"/>
              <a:t>In</a:t>
            </a:r>
            <a:r>
              <a:rPr sz="2400" dirty="0"/>
              <a:t>creased risk of diabetes and osteoporosis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rPr lang="en-GB" sz="2400" dirty="0"/>
              <a:t>I</a:t>
            </a:r>
            <a:r>
              <a:rPr sz="2400" dirty="0" err="1"/>
              <a:t>nfertility</a:t>
            </a:r>
            <a:r>
              <a:rPr sz="2400" dirty="0"/>
              <a:t> (male</a:t>
            </a:r>
            <a:r>
              <a:rPr lang="en-GB" sz="2400" dirty="0"/>
              <a:t> – congenital absence of vas deferens</a:t>
            </a:r>
            <a:r>
              <a:rPr sz="2400" dirty="0"/>
              <a:t>)</a:t>
            </a:r>
            <a:endParaRPr lang="en-GB" sz="2400" dirty="0"/>
          </a:p>
          <a:p>
            <a:pPr marL="320039" indent="-320039" defTabSz="408940">
              <a:spcBef>
                <a:spcPts val="2900"/>
              </a:spcBef>
              <a:defRPr sz="2660"/>
            </a:pPr>
            <a:r>
              <a:rPr lang="en-GB" sz="2400" dirty="0"/>
              <a:t>Meconium ileus in </a:t>
            </a:r>
            <a:r>
              <a:rPr lang="en-GB" sz="2400" dirty="0" err="1"/>
              <a:t>newborns</a:t>
            </a:r>
            <a:r>
              <a:rPr lang="en-GB" sz="2400" dirty="0"/>
              <a:t> </a:t>
            </a:r>
          </a:p>
          <a:p>
            <a:pPr marL="320039" indent="-320039" defTabSz="408940">
              <a:spcBef>
                <a:spcPts val="2900"/>
              </a:spcBef>
              <a:defRPr sz="2660"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CB5BB-60A8-4AA2-AC68-78DE77ABE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176" y="346609"/>
            <a:ext cx="6066143" cy="43221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pidemi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Epidemiology</a:t>
            </a:r>
          </a:p>
        </p:txBody>
      </p:sp>
      <p:sp>
        <p:nvSpPr>
          <p:cNvPr id="140" name="CF is the most common life-limiting autosomal recessive disease among people of european heritag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43484" indent="-443484" defTabSz="566674">
              <a:spcBef>
                <a:spcPts val="4000"/>
              </a:spcBef>
              <a:defRPr sz="3686"/>
            </a:pPr>
            <a:r>
              <a:rPr dirty="0"/>
              <a:t>CF is the most common life-limiting autosomal recessive disease among people of </a:t>
            </a:r>
            <a:r>
              <a:rPr lang="en-GB" dirty="0"/>
              <a:t>E</a:t>
            </a:r>
            <a:r>
              <a:rPr dirty="0" err="1"/>
              <a:t>uropean</a:t>
            </a:r>
            <a:r>
              <a:rPr dirty="0"/>
              <a:t> heritage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rPr dirty="0"/>
              <a:t>around 1 in 25 people of </a:t>
            </a:r>
            <a:r>
              <a:rPr lang="en-GB" dirty="0"/>
              <a:t>Northern E</a:t>
            </a:r>
            <a:r>
              <a:rPr dirty="0" err="1"/>
              <a:t>uropean</a:t>
            </a:r>
            <a:r>
              <a:rPr dirty="0"/>
              <a:t> descent and 1 in 30 of </a:t>
            </a:r>
            <a:r>
              <a:rPr lang="en-GB" dirty="0"/>
              <a:t>Caucasian</a:t>
            </a:r>
            <a:r>
              <a:rPr dirty="0"/>
              <a:t> </a:t>
            </a:r>
            <a:r>
              <a:rPr lang="en-GB" dirty="0"/>
              <a:t>Americans</a:t>
            </a:r>
            <a:r>
              <a:rPr dirty="0"/>
              <a:t> is a carrier of a CF mutation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rPr lang="en-GB" dirty="0"/>
              <a:t>A</a:t>
            </a:r>
            <a:r>
              <a:rPr dirty="0" err="1"/>
              <a:t>lthough</a:t>
            </a:r>
            <a:r>
              <a:rPr dirty="0"/>
              <a:t> technically rare, CF is ranked as one of the most widespread life-shortening genetic diseases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agno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Diagnosis</a:t>
            </a:r>
          </a:p>
        </p:txBody>
      </p:sp>
      <p:sp>
        <p:nvSpPr>
          <p:cNvPr id="143" name="newborn screening using a genetic test or a blood test. The genetic test shows whether a newborn has faulty CFTR and the blood test shows newborn’s pancreas fun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34340" indent="-434340" defTabSz="554990">
              <a:spcBef>
                <a:spcPts val="3900"/>
              </a:spcBef>
              <a:defRPr sz="3609"/>
            </a:pPr>
            <a:r>
              <a:rPr lang="en-GB" dirty="0"/>
              <a:t>N</a:t>
            </a:r>
            <a:r>
              <a:rPr dirty="0" err="1"/>
              <a:t>ewborn</a:t>
            </a:r>
            <a:r>
              <a:rPr dirty="0"/>
              <a:t> screening using a genetic test or a blood test. The genetic test shows whether a newborn has faulty CFTR and the blood test shows newborn’s pancreas function</a:t>
            </a:r>
          </a:p>
          <a:p>
            <a:pPr marL="434340" indent="-434340" defTabSz="554990">
              <a:spcBef>
                <a:spcPts val="3900"/>
              </a:spcBef>
              <a:defRPr sz="3609"/>
            </a:pPr>
            <a:r>
              <a:rPr lang="en-GB" dirty="0"/>
              <a:t>S</a:t>
            </a:r>
            <a:r>
              <a:rPr dirty="0" err="1"/>
              <a:t>weat</a:t>
            </a:r>
            <a:r>
              <a:rPr dirty="0"/>
              <a:t> test: doctor triggers sweating by applying pilocarpine on skin and then he uses and electrode to provide a mild electrical current to deliver the medication through he skin. The sweat is collected on a pad/paper and then analyzed . High levels of salt confirm diagnosis of cystic fibrosis</a:t>
            </a:r>
            <a:endParaRPr lang="en-GB" dirty="0"/>
          </a:p>
          <a:p>
            <a:pPr marL="434340" indent="-434340" defTabSz="554990">
              <a:spcBef>
                <a:spcPts val="3900"/>
              </a:spcBef>
              <a:defRPr sz="3609"/>
            </a:pPr>
            <a:r>
              <a:rPr lang="en-GB" dirty="0"/>
              <a:t>Couple planning for pregnancy or are expecting can test for CFTR mutations and calculate the risk for the child 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eat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Treatment</a:t>
            </a:r>
          </a:p>
        </p:txBody>
      </p:sp>
      <p:sp>
        <p:nvSpPr>
          <p:cNvPr id="147" name="There is definite cure…"/>
          <p:cNvSpPr txBox="1">
            <a:spLocks noGrp="1"/>
          </p:cNvSpPr>
          <p:nvPr>
            <p:ph type="body" sz="half" idx="1"/>
          </p:nvPr>
        </p:nvSpPr>
        <p:spPr>
          <a:xfrm>
            <a:off x="952500" y="1759527"/>
            <a:ext cx="6307282" cy="6549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9475" indent="-379475" defTabSz="484886">
              <a:spcBef>
                <a:spcPts val="3400"/>
              </a:spcBef>
              <a:defRPr sz="3154"/>
            </a:pPr>
            <a:r>
              <a:rPr sz="2600" dirty="0"/>
              <a:t>There is definite cure</a:t>
            </a:r>
            <a:r>
              <a:rPr lang="en-GB" sz="2600" dirty="0"/>
              <a:t> but management of the disease can allow survival well into adulthood</a:t>
            </a:r>
            <a:endParaRPr sz="2600" dirty="0"/>
          </a:p>
          <a:p>
            <a:pPr marL="379475" indent="-379475" defTabSz="484886">
              <a:spcBef>
                <a:spcPts val="3400"/>
              </a:spcBef>
              <a:defRPr sz="3154"/>
            </a:pPr>
            <a:r>
              <a:rPr sz="2600" dirty="0"/>
              <a:t>Antibiotics: many CF-patients are on one or more ATB at all times, even when healthy, to prophylactically suppress infection</a:t>
            </a:r>
          </a:p>
          <a:p>
            <a:pPr marL="379475" indent="-379475" defTabSz="484886">
              <a:spcBef>
                <a:spcPts val="3400"/>
              </a:spcBef>
              <a:defRPr sz="3154"/>
            </a:pPr>
            <a:r>
              <a:rPr sz="2600" dirty="0"/>
              <a:t>Airway clearance: for example postural draining and percussion to get rid of mucus in lungs</a:t>
            </a:r>
            <a:r>
              <a:rPr lang="en-GB" sz="2600" dirty="0"/>
              <a:t>, chest physiotherapy</a:t>
            </a:r>
          </a:p>
          <a:p>
            <a:pPr marL="379475" indent="-379475" defTabSz="484886">
              <a:spcBef>
                <a:spcPts val="3400"/>
              </a:spcBef>
              <a:defRPr sz="3154"/>
            </a:pPr>
            <a:r>
              <a:rPr lang="en-GB" sz="2600" dirty="0"/>
              <a:t>Aerosolised medication loosen </a:t>
            </a:r>
            <a:r>
              <a:rPr lang="en-GB" sz="2600" dirty="0" err="1"/>
              <a:t>secrections</a:t>
            </a:r>
            <a:r>
              <a:rPr lang="en-GB" sz="2600" dirty="0"/>
              <a:t> like hypertonic saline</a:t>
            </a:r>
            <a:endParaRPr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A24EE-E7D2-4898-8A11-92D5C135F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618" y="2590800"/>
            <a:ext cx="4960085" cy="584439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Vlastní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Helvetica Neue</vt:lpstr>
      <vt:lpstr>Wingdings 3</vt:lpstr>
      <vt:lpstr>Wisp</vt:lpstr>
      <vt:lpstr>Cystic Fibrosis</vt:lpstr>
      <vt:lpstr>What is it?</vt:lpstr>
      <vt:lpstr>Etiology </vt:lpstr>
      <vt:lpstr>Etiology </vt:lpstr>
      <vt:lpstr>Etiology </vt:lpstr>
      <vt:lpstr>Symptoms</vt:lpstr>
      <vt:lpstr>Epidemiology</vt:lpstr>
      <vt:lpstr>Diagnosis</vt:lpstr>
      <vt:lpstr>Treatment</vt:lpstr>
      <vt:lpstr>Treatment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Cystic Fibrosis</dc:title>
  <dc:creator>Pubudu Wanni Arachchige</dc:creator>
  <cp:lastModifiedBy>Michael Doubek</cp:lastModifiedBy>
  <cp:revision>2</cp:revision>
  <dcterms:created xsi:type="dcterms:W3CDTF">2020-06-01T02:37:04Z</dcterms:created>
  <dcterms:modified xsi:type="dcterms:W3CDTF">2020-06-01T15:36:10Z</dcterms:modified>
</cp:coreProperties>
</file>