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5909" autoAdjust="0"/>
  </p:normalViewPr>
  <p:slideViewPr>
    <p:cSldViewPr snapToGrid="0">
      <p:cViewPr varScale="1">
        <p:scale>
          <a:sx n="114" d="100"/>
          <a:sy n="114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71D3A-27CE-415A-8F19-27D08CD7228D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7595D-ED03-4281-8D5C-1060C60E1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76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publications/dictionaries/cancer-terms/def/hereditary-cancer-syndrom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ancer.org/cancer/cancer-causes/genetics/family-cancer-syndromes.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search/BRC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ancer.org/cancer/cancer-causes/genetics/family-cancer-syndromes.html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_k05qT#Z1985a31dbf1506f09075f6ab891e8653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mc/articles/PMC4544764/" TargetMode="External"/><Relationship Id="rId4" Type="http://schemas.openxmlformats.org/officeDocument/2006/relationships/hyperlink" Target="https://en.wikipedia.org/wiki/Li%E2%80%93Fraumeni_syndrome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US0b_2#Z84269f80a825854f962ffe97bda750b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Cowden_syndrom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fS0k_2#Z223291f8ddc1791ddb38550c25b8a05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amilial_adenomatous_polyposi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xt.amboss.com/us/article/US0b_2#Z5bdf4eb7f83b58635cb0126c9fb0d3c5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https://www.cancer.gov/publications/dictionaries/cancer-terms/def/hereditary-cancer-syndrome</a:t>
            </a:r>
            <a:endParaRPr lang="en-GB" dirty="0"/>
          </a:p>
          <a:p>
            <a:r>
              <a:rPr lang="en-GB" dirty="0">
                <a:hlinkClick r:id="rId4"/>
              </a:rPr>
              <a:t>https://www.cancer.org/cancer/cancer-causes/genetics/family-cancer-syndromes.html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41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https://next.amboss.com/us/search/BRCA</a:t>
            </a:r>
            <a:endParaRPr lang="en-GB" dirty="0">
              <a:hlinkClick r:id="rId4"/>
            </a:endParaRPr>
          </a:p>
          <a:p>
            <a:r>
              <a:rPr lang="en-GB" dirty="0">
                <a:hlinkClick r:id="rId4"/>
              </a:rPr>
              <a:t>https://www.cancer.org/cancer/cancer-causes/genetics/family-cancer-syndromes.html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74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https://next.amboss.com/us/article/_k05qT#Z1985a31dbf1506f09075f6ab891e8653</a:t>
            </a:r>
            <a:endParaRPr lang="en-GB" dirty="0"/>
          </a:p>
          <a:p>
            <a:r>
              <a:rPr lang="en-GB" dirty="0">
                <a:hlinkClick r:id="rId4"/>
              </a:rPr>
              <a:t>https://en.wikipedia.org/wiki/Li%E2%80%93Fraumeni_syndrome</a:t>
            </a:r>
            <a:endParaRPr lang="en-GB" dirty="0"/>
          </a:p>
          <a:p>
            <a:r>
              <a:rPr lang="en-GB" dirty="0">
                <a:hlinkClick r:id="rId5"/>
              </a:rPr>
              <a:t>https://www.ncbi.nlm.nih.gov/pmc/articles/PMC4544764/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47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https://next.amboss.com/us/article/US0b_2#Z84269f80a825854f962ffe97bda750be</a:t>
            </a:r>
            <a:endParaRPr lang="en-GB" dirty="0"/>
          </a:p>
          <a:p>
            <a:r>
              <a:rPr lang="en-GB" dirty="0">
                <a:hlinkClick r:id="rId4"/>
              </a:rPr>
              <a:t>https://en.wikipedia.org/wiki/Cowden_syndrome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043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https://next.amboss.com/us/article/fS0k_2#Z223291f8ddc1791ddb38550c25b8a05c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79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https://en.wikipedia.org/wiki/Familial_adenomatous_polyposis</a:t>
            </a:r>
            <a:endParaRPr lang="en-GB" dirty="0"/>
          </a:p>
          <a:p>
            <a:r>
              <a:rPr lang="en-GB" dirty="0">
                <a:hlinkClick r:id="rId4"/>
              </a:rPr>
              <a:t>https://next.amboss.com/us/article/US0b_2#Z5bdf4eb7f83b58635cb0126c9fb0d3c5</a:t>
            </a:r>
            <a:endParaRPr lang="en-GB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7595D-ED03-4281-8D5C-1060C60E1D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5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0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5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7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7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42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6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91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5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18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3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12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EAEAD54-CE2E-4D09-94C8-2CC17D7E92A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190D7D-EC5B-4AE4-ADEB-B83362EB0C3E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1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54E42-BF43-48FC-AD59-4CAA9B682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Hereditary cancer syndromes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6519A54-43D1-442C-B777-327EFFFFCF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Jesika Agarwala</a:t>
            </a:r>
          </a:p>
          <a:p>
            <a:r>
              <a:rPr lang="en-GB" dirty="0" err="1"/>
              <a:t>Dorthe</a:t>
            </a:r>
            <a:r>
              <a:rPr lang="en-GB" dirty="0"/>
              <a:t> </a:t>
            </a:r>
            <a:r>
              <a:rPr lang="en-GB" dirty="0" err="1"/>
              <a:t>Aslaksen</a:t>
            </a:r>
            <a:endParaRPr lang="en-GB" dirty="0"/>
          </a:p>
          <a:p>
            <a:r>
              <a:rPr lang="en-GB" dirty="0"/>
              <a:t>Leonor </a:t>
            </a:r>
            <a:r>
              <a:rPr lang="en-GB" dirty="0" err="1"/>
              <a:t>Conceicao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62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3450-A89D-EC49-9852-99A20E3E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Peutz-jeghers syndrome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A6E84-694C-5B40-9A75-51A04F6CF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8501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T" dirty="0"/>
              <a:t>Autosomal dominant genetic disorder, meaning that anyone with it has a 50% chance of passing it to their offsprings.</a:t>
            </a:r>
          </a:p>
          <a:p>
            <a:r>
              <a:rPr lang="en-PT" dirty="0"/>
              <a:t>Characterized by:</a:t>
            </a:r>
          </a:p>
          <a:p>
            <a:pPr lvl="1"/>
            <a:r>
              <a:rPr lang="en-GB" dirty="0"/>
              <a:t>B</a:t>
            </a:r>
            <a:r>
              <a:rPr lang="en-PT" dirty="0"/>
              <a:t>enign hamartomatous polyps in the GIT</a:t>
            </a:r>
          </a:p>
          <a:p>
            <a:pPr lvl="1"/>
            <a:r>
              <a:rPr lang="en-PT" dirty="0"/>
              <a:t>Hyperpigmented macules in the lips and oral mucosa (melanosis)</a:t>
            </a:r>
          </a:p>
          <a:p>
            <a:pPr lvl="1"/>
            <a:endParaRPr lang="en-PT" dirty="0"/>
          </a:p>
          <a:p>
            <a:pPr marL="128016" lvl="1" indent="0">
              <a:buNone/>
            </a:pPr>
            <a:r>
              <a:rPr lang="en-PT" sz="2200" dirty="0"/>
              <a:t>A gene is associated with the mutation. On chromosome 19,  the STK11 gene, a tumor supressor gene.</a:t>
            </a:r>
          </a:p>
          <a:p>
            <a:pPr marL="128016" lvl="1" indent="0">
              <a:buNone/>
            </a:pPr>
            <a:endParaRPr lang="en-PT" sz="2200" dirty="0"/>
          </a:p>
          <a:p>
            <a:pPr marL="128016" lvl="1" indent="0">
              <a:buNone/>
            </a:pPr>
            <a:r>
              <a:rPr lang="en-PT" sz="2200" dirty="0"/>
              <a:t>Patients have increased risk for carcinomas of the lungs, breasts, liver, ovaries, uterus, testes…</a:t>
            </a:r>
          </a:p>
          <a:p>
            <a:pPr marL="128016" lvl="1" indent="0">
              <a:buNone/>
            </a:pPr>
            <a:r>
              <a:rPr lang="en-PT" sz="2200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B4CCF-B5D1-D040-9A45-E1D4AC28A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2" t="4802" r="18662" b="23405"/>
          <a:stretch/>
        </p:blipFill>
        <p:spPr>
          <a:xfrm>
            <a:off x="9400478" y="0"/>
            <a:ext cx="2791522" cy="2060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1DA5D-E5BD-1E47-B080-0484FAC5F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" t="4528" r="46625" b="3021"/>
          <a:stretch/>
        </p:blipFill>
        <p:spPr>
          <a:xfrm>
            <a:off x="6498097" y="-2"/>
            <a:ext cx="2791522" cy="20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3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6F1E-9B5A-4DD2-A4D6-C86C9939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Content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A13E02-9FF7-442E-B668-13FD4C6E8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General </a:t>
            </a:r>
            <a:r>
              <a:rPr lang="nb-NO" dirty="0" err="1"/>
              <a:t>information</a:t>
            </a:r>
            <a:r>
              <a:rPr lang="nb-NO" dirty="0"/>
              <a:t> </a:t>
            </a:r>
          </a:p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 and </a:t>
            </a:r>
            <a:r>
              <a:rPr lang="nb-NO" dirty="0" err="1"/>
              <a:t>ovarian</a:t>
            </a:r>
            <a:r>
              <a:rPr lang="nb-NO" dirty="0"/>
              <a:t> cancer </a:t>
            </a:r>
            <a:r>
              <a:rPr lang="nb-NO" dirty="0" err="1"/>
              <a:t>syndrome</a:t>
            </a:r>
            <a:r>
              <a:rPr lang="nb-NO" dirty="0"/>
              <a:t> </a:t>
            </a:r>
          </a:p>
          <a:p>
            <a:r>
              <a:rPr lang="nb-NO" dirty="0"/>
              <a:t>Li-</a:t>
            </a:r>
            <a:r>
              <a:rPr lang="nb-NO" dirty="0" err="1"/>
              <a:t>Fraumeni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 </a:t>
            </a:r>
          </a:p>
          <a:p>
            <a:r>
              <a:rPr lang="nb-NO" dirty="0" err="1"/>
              <a:t>Cowden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 </a:t>
            </a:r>
          </a:p>
          <a:p>
            <a:r>
              <a:rPr lang="nb-NO" dirty="0"/>
              <a:t>Lynch </a:t>
            </a:r>
            <a:r>
              <a:rPr lang="nb-NO" dirty="0" err="1"/>
              <a:t>syndrome</a:t>
            </a:r>
            <a:endParaRPr lang="nb-NO" dirty="0"/>
          </a:p>
          <a:p>
            <a:r>
              <a:rPr lang="nb-NO" dirty="0" err="1"/>
              <a:t>Familial</a:t>
            </a:r>
            <a:r>
              <a:rPr lang="nb-NO" dirty="0"/>
              <a:t> </a:t>
            </a:r>
            <a:r>
              <a:rPr lang="nb-NO" dirty="0" err="1"/>
              <a:t>adenomatous</a:t>
            </a:r>
            <a:r>
              <a:rPr lang="nb-NO" dirty="0"/>
              <a:t> </a:t>
            </a:r>
            <a:r>
              <a:rPr lang="nb-NO" dirty="0" err="1"/>
              <a:t>polyposis</a:t>
            </a:r>
            <a:endParaRPr lang="nb-NO" dirty="0"/>
          </a:p>
          <a:p>
            <a:r>
              <a:rPr lang="en-PT" dirty="0"/>
              <a:t>Peutz-jeghers syndrome 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36717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1AB3D5-2C05-4079-AE3E-A5DDDAE6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B85E04-2B98-4D7F-9193-35F96925A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A </a:t>
            </a:r>
            <a:r>
              <a:rPr lang="nb-NO" dirty="0" err="1"/>
              <a:t>hereditary</a:t>
            </a:r>
            <a:r>
              <a:rPr lang="nb-NO" dirty="0"/>
              <a:t> cancer </a:t>
            </a:r>
            <a:r>
              <a:rPr lang="nb-NO" dirty="0" err="1"/>
              <a:t>syndrome</a:t>
            </a:r>
            <a:r>
              <a:rPr lang="nb-NO" dirty="0"/>
              <a:t> is a type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inherited</a:t>
            </a:r>
            <a:r>
              <a:rPr lang="nb-NO" dirty="0"/>
              <a:t> </a:t>
            </a:r>
            <a:r>
              <a:rPr lang="nb-NO" dirty="0" err="1"/>
              <a:t>disorder</a:t>
            </a:r>
            <a:r>
              <a:rPr lang="nb-NO" dirty="0"/>
              <a:t> in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en-GB" dirty="0"/>
              <a:t>’s a higher than normal risk of certain types of cancer </a:t>
            </a:r>
          </a:p>
          <a:p>
            <a:r>
              <a:rPr lang="en-GB" dirty="0"/>
              <a:t>Caused by mutations in certain genes passed from parent to child </a:t>
            </a:r>
          </a:p>
          <a:p>
            <a:pPr lvl="1"/>
            <a:r>
              <a:rPr lang="en-GB" dirty="0"/>
              <a:t>Mutations: inherited x acquired (somatic)</a:t>
            </a:r>
          </a:p>
          <a:p>
            <a:pPr lvl="1"/>
            <a:r>
              <a:rPr lang="en-GB" dirty="0"/>
              <a:t>Most cancers are caused by acquired mutations</a:t>
            </a:r>
          </a:p>
          <a:p>
            <a:r>
              <a:rPr lang="nb-NO" dirty="0"/>
              <a:t>Cancer </a:t>
            </a:r>
            <a:r>
              <a:rPr lang="nb-NO" dirty="0" err="1"/>
              <a:t>running</a:t>
            </a:r>
            <a:r>
              <a:rPr lang="nb-NO" dirty="0"/>
              <a:t> in families due to </a:t>
            </a:r>
            <a:r>
              <a:rPr lang="nb-NO" dirty="0" err="1"/>
              <a:t>similar</a:t>
            </a:r>
            <a:r>
              <a:rPr lang="nb-NO" dirty="0"/>
              <a:t> </a:t>
            </a:r>
            <a:r>
              <a:rPr lang="nb-NO" dirty="0" err="1"/>
              <a:t>behaviour</a:t>
            </a:r>
            <a:r>
              <a:rPr lang="nb-NO" dirty="0"/>
              <a:t> x cancer </a:t>
            </a:r>
            <a:r>
              <a:rPr lang="nb-NO" dirty="0" err="1"/>
              <a:t>running</a:t>
            </a:r>
            <a:r>
              <a:rPr lang="nb-NO" dirty="0"/>
              <a:t> in families due to </a:t>
            </a:r>
            <a:r>
              <a:rPr lang="nb-NO" dirty="0" err="1"/>
              <a:t>inherited</a:t>
            </a:r>
            <a:r>
              <a:rPr lang="nb-NO" dirty="0"/>
              <a:t> </a:t>
            </a:r>
            <a:r>
              <a:rPr lang="nb-NO" dirty="0" err="1"/>
              <a:t>genetic</a:t>
            </a:r>
            <a:r>
              <a:rPr lang="nb-NO" dirty="0"/>
              <a:t> </a:t>
            </a:r>
            <a:r>
              <a:rPr lang="nb-NO" dirty="0" err="1"/>
              <a:t>mutations</a:t>
            </a:r>
            <a:endParaRPr lang="nb-NO" dirty="0"/>
          </a:p>
          <a:p>
            <a:r>
              <a:rPr lang="en-GB" dirty="0"/>
              <a:t>Pattern of cancer can be seen in families</a:t>
            </a:r>
          </a:p>
          <a:p>
            <a:pPr lvl="1"/>
            <a:r>
              <a:rPr lang="nb-NO" dirty="0"/>
              <a:t>Several close family members with same type of cancer </a:t>
            </a:r>
          </a:p>
          <a:p>
            <a:pPr lvl="1"/>
            <a:r>
              <a:rPr lang="nb-NO" dirty="0"/>
              <a:t>Cancer at </a:t>
            </a:r>
            <a:r>
              <a:rPr lang="nb-NO" dirty="0" err="1"/>
              <a:t>early</a:t>
            </a:r>
            <a:r>
              <a:rPr lang="nb-NO" dirty="0"/>
              <a:t> age </a:t>
            </a:r>
          </a:p>
          <a:p>
            <a:pPr lvl="1"/>
            <a:r>
              <a:rPr lang="nb-NO" dirty="0" err="1"/>
              <a:t>Two</a:t>
            </a:r>
            <a:r>
              <a:rPr lang="nb-NO" dirty="0"/>
              <a:t> or more cancer types in </a:t>
            </a:r>
            <a:r>
              <a:rPr lang="nb-NO" dirty="0" err="1"/>
              <a:t>the</a:t>
            </a:r>
            <a:r>
              <a:rPr lang="nb-NO" dirty="0"/>
              <a:t> same person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A6BB0-C60C-3E42-98B0-79D7D0C4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0"/>
            <a:ext cx="3642360" cy="21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53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703157-F4E4-44EA-9969-99CBB2D3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588527" cy="681724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 and </a:t>
            </a:r>
            <a:r>
              <a:rPr lang="nb-NO" dirty="0" err="1"/>
              <a:t>ovarian</a:t>
            </a:r>
            <a:r>
              <a:rPr lang="nb-NO" dirty="0"/>
              <a:t> cancer </a:t>
            </a:r>
            <a:r>
              <a:rPr lang="nb-NO" dirty="0" err="1"/>
              <a:t>syndrome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54B528-28DE-41E5-9916-BC61B446C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5" y="2354543"/>
            <a:ext cx="10515600" cy="4333635"/>
          </a:xfrm>
        </p:spPr>
        <p:txBody>
          <a:bodyPr>
            <a:normAutofit/>
          </a:bodyPr>
          <a:lstStyle/>
          <a:p>
            <a:r>
              <a:rPr lang="nb-NO" dirty="0"/>
              <a:t>Due to autosomal-dominant </a:t>
            </a:r>
            <a:r>
              <a:rPr lang="nb-NO" dirty="0" err="1"/>
              <a:t>inherited</a:t>
            </a:r>
            <a:r>
              <a:rPr lang="nb-NO" dirty="0"/>
              <a:t> gene </a:t>
            </a:r>
            <a:r>
              <a:rPr lang="nb-NO" dirty="0" err="1"/>
              <a:t>mutation</a:t>
            </a:r>
            <a:r>
              <a:rPr lang="nb-NO" dirty="0"/>
              <a:t> in BRCA1 or BRCA2 genes </a:t>
            </a:r>
          </a:p>
          <a:p>
            <a:pPr lvl="1"/>
            <a:r>
              <a:rPr lang="nb-NO" dirty="0"/>
              <a:t>Risk is </a:t>
            </a:r>
            <a:r>
              <a:rPr lang="nb-NO" dirty="0" err="1"/>
              <a:t>higher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BRCA1 </a:t>
            </a:r>
            <a:r>
              <a:rPr lang="nb-NO" dirty="0" err="1"/>
              <a:t>mutations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Positive </a:t>
            </a:r>
            <a:r>
              <a:rPr lang="nb-NO" dirty="0" err="1"/>
              <a:t>family</a:t>
            </a:r>
            <a:r>
              <a:rPr lang="nb-NO" dirty="0"/>
              <a:t> </a:t>
            </a:r>
            <a:r>
              <a:rPr lang="nb-NO" dirty="0" err="1"/>
              <a:t>history</a:t>
            </a:r>
            <a:endParaRPr lang="nb-NO" dirty="0"/>
          </a:p>
          <a:p>
            <a:r>
              <a:rPr lang="nb-NO" dirty="0"/>
              <a:t>BRCA: </a:t>
            </a:r>
            <a:r>
              <a:rPr lang="nb-NO" dirty="0" err="1"/>
              <a:t>tumour</a:t>
            </a:r>
            <a:r>
              <a:rPr lang="nb-NO" dirty="0"/>
              <a:t> </a:t>
            </a:r>
            <a:r>
              <a:rPr lang="nb-NO" dirty="0" err="1"/>
              <a:t>suppressor</a:t>
            </a:r>
            <a:r>
              <a:rPr lang="nb-NO" dirty="0"/>
              <a:t> gene </a:t>
            </a:r>
            <a:r>
              <a:rPr lang="nb-NO" dirty="0" err="1"/>
              <a:t>coding</a:t>
            </a:r>
            <a:r>
              <a:rPr lang="nb-NO" dirty="0"/>
              <a:t> for a DNA </a:t>
            </a:r>
            <a:r>
              <a:rPr lang="nb-NO" dirty="0" err="1"/>
              <a:t>repair</a:t>
            </a:r>
            <a:r>
              <a:rPr lang="nb-NO" dirty="0"/>
              <a:t> protein </a:t>
            </a:r>
            <a:endParaRPr lang="en-GB" dirty="0"/>
          </a:p>
          <a:p>
            <a:r>
              <a:rPr lang="en-GB" dirty="0"/>
              <a:t>Increased risk of breast and ovarian cancer, and some other types like fallopian tube cancer, primary peritoneal cancer, male breast cancer etc. </a:t>
            </a:r>
          </a:p>
          <a:p>
            <a:r>
              <a:rPr lang="en-GB" dirty="0"/>
              <a:t>Breast cancer is the most common malignancy in women</a:t>
            </a:r>
          </a:p>
          <a:p>
            <a:pPr lvl="1"/>
            <a:r>
              <a:rPr lang="en-GB" dirty="0"/>
              <a:t>BRCA mutation in 5-10% of all women with breast cancer </a:t>
            </a:r>
          </a:p>
          <a:p>
            <a:r>
              <a:rPr lang="en-GB" dirty="0"/>
              <a:t>BRCA positive women develop breast cancer 15-20 years earlier than women without the mutation, bilateral breast cancer is more common in addition to other cancers subsequently </a:t>
            </a:r>
            <a:endParaRPr lang="nb-NO" dirty="0"/>
          </a:p>
        </p:txBody>
      </p:sp>
      <p:pic>
        <p:nvPicPr>
          <p:cNvPr id="1026" name="Picture 2" descr="Breast cancer - Wikipedia">
            <a:extLst>
              <a:ext uri="{FF2B5EF4-FFF2-40B4-BE49-F238E27FC236}">
                <a16:creationId xmlns:a16="http://schemas.microsoft.com/office/drawing/2014/main" id="{B7AA521C-9AAA-4AE3-A6AC-C2A251F7A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88" y="0"/>
            <a:ext cx="3196012" cy="23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5543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ace, Ethnicity, and Breast Cancer | Susan G. Komen®">
            <a:extLst>
              <a:ext uri="{FF2B5EF4-FFF2-40B4-BE49-F238E27FC236}">
                <a16:creationId xmlns:a16="http://schemas.microsoft.com/office/drawing/2014/main" id="{710EEC16-90E7-49F2-BB7C-8F2F34C146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40" y="585216"/>
            <a:ext cx="5936105" cy="58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622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8F8EBC-5590-439F-AC42-14441263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294"/>
            <a:ext cx="10058400" cy="1609344"/>
          </a:xfrm>
        </p:spPr>
        <p:txBody>
          <a:bodyPr/>
          <a:lstStyle/>
          <a:p>
            <a:r>
              <a:rPr lang="nb-NO" dirty="0"/>
              <a:t>Li-</a:t>
            </a:r>
            <a:r>
              <a:rPr lang="nb-NO" dirty="0" err="1"/>
              <a:t>Fraumeni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 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936198-1E46-4AE5-AE2E-30B078E42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490"/>
            <a:ext cx="10515600" cy="5210355"/>
          </a:xfrm>
        </p:spPr>
        <p:txBody>
          <a:bodyPr>
            <a:normAutofit/>
          </a:bodyPr>
          <a:lstStyle/>
          <a:p>
            <a:r>
              <a:rPr lang="nb-NO" dirty="0"/>
              <a:t>Autosomal-dominant </a:t>
            </a:r>
            <a:r>
              <a:rPr lang="nb-NO" dirty="0" err="1"/>
              <a:t>mutation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p53 tumor </a:t>
            </a:r>
            <a:r>
              <a:rPr lang="nb-NO" dirty="0" err="1"/>
              <a:t>suppressor</a:t>
            </a:r>
            <a:r>
              <a:rPr lang="nb-NO" dirty="0"/>
              <a:t> gene </a:t>
            </a:r>
          </a:p>
          <a:p>
            <a:pPr lvl="1"/>
            <a:r>
              <a:rPr lang="nb-NO" dirty="0"/>
              <a:t>Normally: p53 is expressed as a result of DNA damage </a:t>
            </a:r>
            <a:r>
              <a:rPr lang="nb-NO" dirty="0">
                <a:sym typeface="Wingdings" panose="05000000000000000000" pitchFamily="2" charset="2"/>
              </a:rPr>
              <a:t> cell cycle arrest </a:t>
            </a:r>
          </a:p>
          <a:p>
            <a:pPr marL="128016" lvl="1" indent="0">
              <a:buNone/>
            </a:pPr>
            <a:r>
              <a:rPr lang="nb-NO" dirty="0">
                <a:sym typeface="Wingdings" panose="05000000000000000000" pitchFamily="2" charset="2"/>
              </a:rPr>
              <a:t> repair. DNA </a:t>
            </a:r>
            <a:r>
              <a:rPr lang="nb-NO" dirty="0" err="1">
                <a:sym typeface="Wingdings" panose="05000000000000000000" pitchFamily="2" charset="2"/>
              </a:rPr>
              <a:t>can’t</a:t>
            </a:r>
            <a:r>
              <a:rPr lang="nb-NO" dirty="0">
                <a:sym typeface="Wingdings" panose="05000000000000000000" pitchFamily="2" charset="2"/>
              </a:rPr>
              <a:t> be </a:t>
            </a:r>
            <a:r>
              <a:rPr lang="nb-NO" dirty="0" err="1">
                <a:sym typeface="Wingdings" panose="05000000000000000000" pitchFamily="2" charset="2"/>
              </a:rPr>
              <a:t>fixed</a:t>
            </a:r>
            <a:r>
              <a:rPr lang="nb-NO" dirty="0">
                <a:sym typeface="Wingdings" panose="05000000000000000000" pitchFamily="2" charset="2"/>
              </a:rPr>
              <a:t>; Apoptosis </a:t>
            </a:r>
            <a:r>
              <a:rPr lang="nb-NO" dirty="0" err="1">
                <a:sym typeface="Wingdings" panose="05000000000000000000" pitchFamily="2" charset="2"/>
              </a:rPr>
              <a:t>of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cell</a:t>
            </a:r>
            <a:r>
              <a:rPr lang="nb-NO" dirty="0">
                <a:sym typeface="Wingdings" panose="05000000000000000000" pitchFamily="2" charset="2"/>
              </a:rPr>
              <a:t>. </a:t>
            </a:r>
            <a:endParaRPr lang="nb-NO" dirty="0"/>
          </a:p>
          <a:p>
            <a:r>
              <a:rPr lang="nb-NO" dirty="0"/>
              <a:t>Predispose to cancer </a:t>
            </a:r>
            <a:r>
              <a:rPr lang="nb-NO" dirty="0" err="1"/>
              <a:t>development</a:t>
            </a:r>
            <a:r>
              <a:rPr lang="nb-NO" dirty="0"/>
              <a:t> </a:t>
            </a:r>
          </a:p>
          <a:p>
            <a:r>
              <a:rPr lang="nb-NO" dirty="0"/>
              <a:t>Presentation </a:t>
            </a:r>
          </a:p>
          <a:p>
            <a:pPr lvl="1"/>
            <a:r>
              <a:rPr lang="en-GB" dirty="0"/>
              <a:t>Early cancer development </a:t>
            </a:r>
          </a:p>
          <a:p>
            <a:pPr lvl="1"/>
            <a:r>
              <a:rPr lang="en-GB" dirty="0"/>
              <a:t>Variety of primary cancers in the same person </a:t>
            </a:r>
          </a:p>
          <a:p>
            <a:pPr lvl="1"/>
            <a:r>
              <a:rPr lang="en-GB" dirty="0"/>
              <a:t>Development of multiple cancer types throughout life </a:t>
            </a:r>
          </a:p>
          <a:p>
            <a:r>
              <a:rPr lang="en-GB" dirty="0"/>
              <a:t>Classical LFS malignancies: sarcoma, breast, brain and adrenal glands (80%)</a:t>
            </a:r>
          </a:p>
          <a:p>
            <a:pPr lvl="1"/>
            <a:r>
              <a:rPr lang="en-GB" dirty="0"/>
              <a:t>Breast cancer is especially high risk </a:t>
            </a:r>
            <a:r>
              <a:rPr lang="en-GB" dirty="0">
                <a:sym typeface="Wingdings" panose="05000000000000000000" pitchFamily="2" charset="2"/>
              </a:rPr>
              <a:t> females have almost 100% lifetime risk of developing cancer</a:t>
            </a:r>
          </a:p>
          <a:p>
            <a:pPr lvl="1"/>
            <a:r>
              <a:rPr lang="en-GB" dirty="0"/>
              <a:t>Males: 73% lifetime risk </a:t>
            </a:r>
          </a:p>
          <a:p>
            <a:r>
              <a:rPr lang="en-GB" dirty="0"/>
              <a:t>Risk of developing invasive cancer in LFS</a:t>
            </a:r>
          </a:p>
          <a:p>
            <a:pPr lvl="1"/>
            <a:r>
              <a:rPr lang="en-GB" dirty="0"/>
              <a:t>By age 30: 50% in LFS, 1% in healthy person </a:t>
            </a:r>
          </a:p>
          <a:p>
            <a:pPr lvl="1"/>
            <a:r>
              <a:rPr lang="en-GB" dirty="0"/>
              <a:t>By age 70: 90% in LFS, 18% in healthy person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CA2F4-D62B-47B6-B132-F8793B91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350" y="264294"/>
            <a:ext cx="3740733" cy="3889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851624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89CEF3-5C28-4ACD-A13A-3469C3E6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16" y="257364"/>
            <a:ext cx="4197426" cy="1923975"/>
          </a:xfrm>
        </p:spPr>
        <p:txBody>
          <a:bodyPr>
            <a:normAutofit/>
          </a:bodyPr>
          <a:lstStyle/>
          <a:p>
            <a:r>
              <a:rPr lang="nb-NO" dirty="0" err="1"/>
              <a:t>Cowden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 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905249-FBBE-4EFF-9AC0-8765E18CE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63" y="2286000"/>
            <a:ext cx="9707136" cy="4314636"/>
          </a:xfrm>
        </p:spPr>
        <p:txBody>
          <a:bodyPr>
            <a:normAutofit lnSpcReduction="10000"/>
          </a:bodyPr>
          <a:lstStyle/>
          <a:p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known</a:t>
            </a:r>
            <a:r>
              <a:rPr lang="nb-NO" dirty="0"/>
              <a:t> as multiple </a:t>
            </a:r>
            <a:r>
              <a:rPr lang="nb-NO" dirty="0" err="1"/>
              <a:t>hamartoma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 </a:t>
            </a:r>
          </a:p>
          <a:p>
            <a:r>
              <a:rPr lang="nb-NO" dirty="0"/>
              <a:t>Autosomal dominant </a:t>
            </a:r>
            <a:r>
              <a:rPr lang="nb-NO" dirty="0" err="1"/>
              <a:t>mutation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tumour</a:t>
            </a:r>
            <a:r>
              <a:rPr lang="nb-NO" dirty="0"/>
              <a:t> </a:t>
            </a:r>
            <a:r>
              <a:rPr lang="nb-NO" dirty="0" err="1"/>
              <a:t>suppressor</a:t>
            </a:r>
            <a:r>
              <a:rPr lang="nb-NO" dirty="0"/>
              <a:t> gene PTEN</a:t>
            </a:r>
          </a:p>
          <a:p>
            <a:pPr lvl="1"/>
            <a:r>
              <a:rPr lang="en-GB" dirty="0"/>
              <a:t>PTEN gene negatively regulates receptor tyrosine kinase pathway and facilitate repair of DNA errors </a:t>
            </a:r>
          </a:p>
          <a:p>
            <a:r>
              <a:rPr lang="en-GB" dirty="0"/>
              <a:t>Characterized  by multiple overgrowths of hamartomas </a:t>
            </a:r>
          </a:p>
          <a:p>
            <a:pPr lvl="1"/>
            <a:r>
              <a:rPr lang="nb-NO" dirty="0"/>
              <a:t>Multiple GI </a:t>
            </a:r>
            <a:r>
              <a:rPr lang="nb-NO" dirty="0" err="1"/>
              <a:t>polyps</a:t>
            </a:r>
            <a:endParaRPr lang="nb-NO" dirty="0"/>
          </a:p>
          <a:p>
            <a:pPr lvl="1"/>
            <a:r>
              <a:rPr lang="nb-NO" dirty="0" err="1"/>
              <a:t>Skin</a:t>
            </a:r>
            <a:r>
              <a:rPr lang="nb-NO" dirty="0"/>
              <a:t> and </a:t>
            </a:r>
            <a:r>
              <a:rPr lang="nb-NO" dirty="0" err="1"/>
              <a:t>mucous</a:t>
            </a:r>
            <a:r>
              <a:rPr lang="nb-NO" dirty="0"/>
              <a:t> </a:t>
            </a:r>
            <a:r>
              <a:rPr lang="nb-NO" dirty="0" err="1"/>
              <a:t>membranes</a:t>
            </a:r>
            <a:r>
              <a:rPr lang="nb-NO" dirty="0"/>
              <a:t>: </a:t>
            </a:r>
            <a:r>
              <a:rPr lang="nb-NO" dirty="0" err="1"/>
              <a:t>papules</a:t>
            </a:r>
            <a:r>
              <a:rPr lang="nb-NO" dirty="0"/>
              <a:t>, </a:t>
            </a:r>
            <a:r>
              <a:rPr lang="nb-NO" dirty="0" err="1"/>
              <a:t>hyperkeratosis</a:t>
            </a:r>
            <a:endParaRPr lang="nb-NO" dirty="0"/>
          </a:p>
          <a:p>
            <a:pPr lvl="1"/>
            <a:r>
              <a:rPr lang="nb-NO" dirty="0" err="1"/>
              <a:t>Thyroid</a:t>
            </a:r>
            <a:r>
              <a:rPr lang="nb-NO" dirty="0"/>
              <a:t> </a:t>
            </a:r>
            <a:r>
              <a:rPr lang="nb-NO" dirty="0" err="1"/>
              <a:t>disorders</a:t>
            </a:r>
            <a:r>
              <a:rPr lang="nb-NO" dirty="0"/>
              <a:t> in &gt;50% (</a:t>
            </a:r>
            <a:r>
              <a:rPr lang="nb-NO" dirty="0" err="1"/>
              <a:t>multinodular</a:t>
            </a:r>
            <a:r>
              <a:rPr lang="nb-NO" dirty="0"/>
              <a:t> </a:t>
            </a:r>
            <a:r>
              <a:rPr lang="nb-NO" dirty="0" err="1"/>
              <a:t>goiter</a:t>
            </a:r>
            <a:r>
              <a:rPr lang="nb-NO" dirty="0"/>
              <a:t>, adenoma)</a:t>
            </a:r>
          </a:p>
          <a:p>
            <a:pPr lvl="1"/>
            <a:r>
              <a:rPr lang="nb-NO" dirty="0"/>
              <a:t>Benign </a:t>
            </a:r>
            <a:r>
              <a:rPr lang="nb-NO" dirty="0" err="1"/>
              <a:t>breast</a:t>
            </a:r>
            <a:r>
              <a:rPr lang="nb-NO" dirty="0"/>
              <a:t> </a:t>
            </a:r>
            <a:r>
              <a:rPr lang="nb-NO" dirty="0" err="1"/>
              <a:t>disorders</a:t>
            </a:r>
            <a:r>
              <a:rPr lang="nb-NO" dirty="0"/>
              <a:t>: fibroadenomas, </a:t>
            </a:r>
            <a:r>
              <a:rPr lang="nb-NO" dirty="0" err="1"/>
              <a:t>intraductal</a:t>
            </a:r>
            <a:r>
              <a:rPr lang="nb-NO" dirty="0"/>
              <a:t> papillomas </a:t>
            </a:r>
          </a:p>
          <a:p>
            <a:r>
              <a:rPr lang="nb-NO" dirty="0"/>
              <a:t>Associated </a:t>
            </a:r>
            <a:r>
              <a:rPr lang="nb-NO" dirty="0" err="1"/>
              <a:t>malignancies</a:t>
            </a:r>
            <a:r>
              <a:rPr lang="nb-NO" dirty="0"/>
              <a:t>: </a:t>
            </a:r>
          </a:p>
          <a:p>
            <a:pPr lvl="1"/>
            <a:r>
              <a:rPr lang="nb-NO" dirty="0" err="1"/>
              <a:t>breast</a:t>
            </a:r>
            <a:r>
              <a:rPr lang="nb-NO" dirty="0"/>
              <a:t> </a:t>
            </a:r>
            <a:r>
              <a:rPr lang="nb-NO" dirty="0" err="1"/>
              <a:t>adenocarcinoma</a:t>
            </a:r>
            <a:r>
              <a:rPr lang="nb-NO" dirty="0"/>
              <a:t>, </a:t>
            </a:r>
          </a:p>
          <a:p>
            <a:pPr lvl="1"/>
            <a:r>
              <a:rPr lang="nb-NO" dirty="0" err="1"/>
              <a:t>thyroid</a:t>
            </a:r>
            <a:r>
              <a:rPr lang="nb-NO" dirty="0"/>
              <a:t> </a:t>
            </a:r>
            <a:r>
              <a:rPr lang="nb-NO" dirty="0" err="1"/>
              <a:t>adenocarcinoma</a:t>
            </a:r>
            <a:r>
              <a:rPr lang="nb-NO" dirty="0"/>
              <a:t>, </a:t>
            </a:r>
          </a:p>
          <a:p>
            <a:pPr lvl="1"/>
            <a:r>
              <a:rPr lang="nb-NO" dirty="0" err="1"/>
              <a:t>skin</a:t>
            </a:r>
            <a:r>
              <a:rPr lang="nb-NO" dirty="0"/>
              <a:t> SCC</a:t>
            </a:r>
          </a:p>
        </p:txBody>
      </p:sp>
      <p:pic>
        <p:nvPicPr>
          <p:cNvPr id="2050" name="Picture 2" descr="Moriform appearance of the tongue due to the enormous amount of ...">
            <a:extLst>
              <a:ext uri="{FF2B5EF4-FFF2-40B4-BE49-F238E27FC236}">
                <a16:creationId xmlns:a16="http://schemas.microsoft.com/office/drawing/2014/main" id="{6CFA95C4-AD5D-49A4-BBB7-C93A191C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96" y="0"/>
            <a:ext cx="1927704" cy="25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wden syndrome causes, symptoms, diagnosis, treatment &amp; prognosis">
            <a:extLst>
              <a:ext uri="{FF2B5EF4-FFF2-40B4-BE49-F238E27FC236}">
                <a16:creationId xmlns:a16="http://schemas.microsoft.com/office/drawing/2014/main" id="{1BED3162-6C41-4FCE-9EAC-7091F43F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55" y="-5308"/>
            <a:ext cx="4115687" cy="22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D92AF-3D83-DE42-9922-C2CBE35DAE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75" r="8780"/>
          <a:stretch/>
        </p:blipFill>
        <p:spPr>
          <a:xfrm>
            <a:off x="7750099" y="3631493"/>
            <a:ext cx="4441902" cy="32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852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1478DB-3BA7-4AF3-8653-472BA390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Lynch </a:t>
            </a:r>
            <a:r>
              <a:rPr lang="nb-NO" dirty="0" err="1"/>
              <a:t>syndrome</a:t>
            </a:r>
            <a:r>
              <a:rPr lang="nb-NO" dirty="0"/>
              <a:t> 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AC279A-4FB2-477A-8BA8-962CCEA64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64" y="1837911"/>
            <a:ext cx="10515600" cy="4831242"/>
          </a:xfrm>
        </p:spPr>
        <p:txBody>
          <a:bodyPr>
            <a:normAutofit/>
          </a:bodyPr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nonpolyposis</a:t>
            </a:r>
            <a:r>
              <a:rPr lang="nb-NO" dirty="0"/>
              <a:t> </a:t>
            </a:r>
            <a:r>
              <a:rPr lang="nb-NO" dirty="0" err="1"/>
              <a:t>colorectal</a:t>
            </a:r>
            <a:r>
              <a:rPr lang="nb-NO" dirty="0"/>
              <a:t> cancer </a:t>
            </a:r>
          </a:p>
          <a:p>
            <a:r>
              <a:rPr lang="nb-NO" dirty="0"/>
              <a:t>Autosomal dominant mutation in mismatch repair genes (</a:t>
            </a:r>
            <a:r>
              <a:rPr lang="nb-NO" dirty="0" err="1"/>
              <a:t>varying</a:t>
            </a:r>
            <a:r>
              <a:rPr lang="nb-NO" dirty="0"/>
              <a:t> </a:t>
            </a:r>
            <a:r>
              <a:rPr lang="nb-NO" dirty="0" err="1"/>
              <a:t>penetrance</a:t>
            </a:r>
            <a:r>
              <a:rPr lang="nb-NO" dirty="0"/>
              <a:t>)</a:t>
            </a:r>
          </a:p>
          <a:p>
            <a:r>
              <a:rPr lang="nb-NO" dirty="0"/>
              <a:t>Associated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higher</a:t>
            </a:r>
            <a:r>
              <a:rPr lang="nb-NO" dirty="0"/>
              <a:t> risk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colorectal</a:t>
            </a:r>
            <a:r>
              <a:rPr lang="nb-NO" dirty="0"/>
              <a:t>, </a:t>
            </a:r>
            <a:r>
              <a:rPr lang="nb-NO" dirty="0" err="1"/>
              <a:t>gastric</a:t>
            </a:r>
            <a:r>
              <a:rPr lang="nb-NO" dirty="0"/>
              <a:t> and </a:t>
            </a:r>
            <a:r>
              <a:rPr lang="nb-NO" dirty="0" err="1"/>
              <a:t>endometrial</a:t>
            </a:r>
            <a:r>
              <a:rPr lang="nb-NO" dirty="0"/>
              <a:t> cancer</a:t>
            </a:r>
          </a:p>
          <a:p>
            <a:pPr lvl="1"/>
            <a:r>
              <a:rPr lang="nb-NO" dirty="0"/>
              <a:t>Most </a:t>
            </a: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cause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inherited</a:t>
            </a:r>
            <a:r>
              <a:rPr lang="nb-NO" dirty="0"/>
              <a:t> CRC</a:t>
            </a:r>
          </a:p>
          <a:p>
            <a:r>
              <a:rPr lang="nb-NO" dirty="0"/>
              <a:t>Development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colonic</a:t>
            </a:r>
            <a:r>
              <a:rPr lang="nb-NO" dirty="0"/>
              <a:t> adenomas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significant</a:t>
            </a:r>
            <a:r>
              <a:rPr lang="nb-NO" dirty="0"/>
              <a:t> risk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malignant</a:t>
            </a:r>
            <a:r>
              <a:rPr lang="nb-NO" dirty="0"/>
              <a:t> </a:t>
            </a:r>
            <a:r>
              <a:rPr lang="nb-NO" dirty="0" err="1"/>
              <a:t>change</a:t>
            </a:r>
            <a:endParaRPr lang="nb-NO" dirty="0"/>
          </a:p>
          <a:p>
            <a:r>
              <a:rPr lang="nb-NO" dirty="0"/>
              <a:t> 70-80% </a:t>
            </a:r>
            <a:r>
              <a:rPr lang="nb-NO" dirty="0" err="1"/>
              <a:t>lifetime</a:t>
            </a:r>
            <a:r>
              <a:rPr lang="nb-NO" dirty="0"/>
              <a:t> risk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developing</a:t>
            </a:r>
            <a:r>
              <a:rPr lang="nb-NO" dirty="0"/>
              <a:t> CRC</a:t>
            </a:r>
          </a:p>
          <a:p>
            <a:pPr lvl="1"/>
            <a:r>
              <a:rPr lang="nb-NO" dirty="0" err="1"/>
              <a:t>Average</a:t>
            </a:r>
            <a:r>
              <a:rPr lang="nb-NO" dirty="0"/>
              <a:t> </a:t>
            </a:r>
            <a:r>
              <a:rPr lang="nb-NO" dirty="0" err="1"/>
              <a:t>onset</a:t>
            </a:r>
            <a:r>
              <a:rPr lang="nb-NO" dirty="0"/>
              <a:t>: 44 </a:t>
            </a:r>
            <a:r>
              <a:rPr lang="nb-NO" dirty="0" err="1"/>
              <a:t>years</a:t>
            </a:r>
            <a:r>
              <a:rPr lang="nb-NO" dirty="0"/>
              <a:t> old </a:t>
            </a:r>
          </a:p>
          <a:p>
            <a:pPr lvl="1"/>
            <a:r>
              <a:rPr lang="nb-NO" dirty="0" err="1"/>
              <a:t>Patients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asymptomatic</a:t>
            </a:r>
            <a:r>
              <a:rPr lang="nb-NO" dirty="0"/>
              <a:t> </a:t>
            </a:r>
            <a:r>
              <a:rPr lang="nb-NO" dirty="0" err="1"/>
              <a:t>until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</a:p>
          <a:p>
            <a:pPr marL="128016" lvl="1" indent="0">
              <a:buNone/>
            </a:pPr>
            <a:r>
              <a:rPr lang="nb-NO" dirty="0"/>
              <a:t>present </a:t>
            </a:r>
            <a:r>
              <a:rPr lang="nb-NO" dirty="0" err="1"/>
              <a:t>with</a:t>
            </a:r>
            <a:r>
              <a:rPr lang="nb-NO" dirty="0"/>
              <a:t> symptoms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advanced</a:t>
            </a:r>
            <a:r>
              <a:rPr lang="nb-NO" dirty="0"/>
              <a:t> cancer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81CBD-1D36-45A1-866F-11D7C73F7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020" y="0"/>
            <a:ext cx="3095980" cy="23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86555-ECC0-224B-A13E-501F59E6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073" y="3969515"/>
            <a:ext cx="4664927" cy="28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20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1D43A2-E413-46F9-8152-1A550398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Familial</a:t>
            </a:r>
            <a:r>
              <a:rPr lang="nb-NO" dirty="0"/>
              <a:t> </a:t>
            </a:r>
            <a:r>
              <a:rPr lang="nb-NO" dirty="0" err="1"/>
              <a:t>adenomatous</a:t>
            </a:r>
            <a:r>
              <a:rPr lang="nb-NO" dirty="0"/>
              <a:t> </a:t>
            </a:r>
            <a:r>
              <a:rPr lang="nb-NO" dirty="0" err="1"/>
              <a:t>polyposis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EE2B6-599F-409E-A9CD-AC9D02597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Autosomal dominant </a:t>
            </a:r>
            <a:r>
              <a:rPr lang="nb-NO" dirty="0" err="1"/>
              <a:t>mutation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APC gene (</a:t>
            </a:r>
            <a:r>
              <a:rPr lang="nb-NO" dirty="0" err="1"/>
              <a:t>tumour</a:t>
            </a:r>
            <a:r>
              <a:rPr lang="nb-NO" dirty="0"/>
              <a:t> </a:t>
            </a:r>
            <a:r>
              <a:rPr lang="nb-NO" dirty="0" err="1"/>
              <a:t>suppressor</a:t>
            </a:r>
            <a:r>
              <a:rPr lang="nb-NO" dirty="0"/>
              <a:t> gene)</a:t>
            </a:r>
          </a:p>
          <a:p>
            <a:r>
              <a:rPr lang="nb-NO" dirty="0" err="1"/>
              <a:t>Characterized</a:t>
            </a:r>
            <a:r>
              <a:rPr lang="nb-NO" dirty="0"/>
              <a:t> by </a:t>
            </a:r>
            <a:r>
              <a:rPr lang="nb-NO" dirty="0" err="1"/>
              <a:t>formation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adenomatous</a:t>
            </a:r>
            <a:r>
              <a:rPr lang="nb-NO" dirty="0"/>
              <a:t> </a:t>
            </a:r>
            <a:r>
              <a:rPr lang="nb-NO" dirty="0" err="1"/>
              <a:t>polps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epithelium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large</a:t>
            </a:r>
            <a:r>
              <a:rPr lang="nb-NO" dirty="0"/>
              <a:t> </a:t>
            </a:r>
            <a:r>
              <a:rPr lang="nb-NO" dirty="0" err="1"/>
              <a:t>intestine</a:t>
            </a:r>
            <a:r>
              <a:rPr lang="nb-NO" dirty="0"/>
              <a:t> </a:t>
            </a:r>
          </a:p>
          <a:p>
            <a:pPr lvl="1"/>
            <a:r>
              <a:rPr lang="nb-NO" dirty="0" err="1"/>
              <a:t>Initially</a:t>
            </a:r>
            <a:r>
              <a:rPr lang="nb-NO" dirty="0"/>
              <a:t> </a:t>
            </a:r>
            <a:r>
              <a:rPr lang="nb-NO" dirty="0" err="1"/>
              <a:t>asymptomatic</a:t>
            </a:r>
            <a:r>
              <a:rPr lang="nb-NO" dirty="0"/>
              <a:t> </a:t>
            </a:r>
            <a:r>
              <a:rPr lang="nb-NO" dirty="0" err="1"/>
              <a:t>until</a:t>
            </a:r>
            <a:r>
              <a:rPr lang="nb-NO" dirty="0"/>
              <a:t> it </a:t>
            </a:r>
            <a:r>
              <a:rPr lang="nb-NO" dirty="0" err="1"/>
              <a:t>progresses</a:t>
            </a:r>
            <a:r>
              <a:rPr lang="nb-NO" dirty="0"/>
              <a:t> to </a:t>
            </a:r>
            <a:r>
              <a:rPr lang="nb-NO" dirty="0" err="1"/>
              <a:t>colon</a:t>
            </a:r>
            <a:r>
              <a:rPr lang="nb-NO" dirty="0"/>
              <a:t> cancer </a:t>
            </a:r>
          </a:p>
          <a:p>
            <a:pPr lvl="1"/>
            <a:r>
              <a:rPr lang="nb-NO" dirty="0"/>
              <a:t>100% risk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colorectal</a:t>
            </a:r>
            <a:r>
              <a:rPr lang="nb-NO" dirty="0"/>
              <a:t> cancer by age </a:t>
            </a:r>
            <a:r>
              <a:rPr lang="nb-NO" dirty="0" err="1"/>
              <a:t>of</a:t>
            </a:r>
            <a:r>
              <a:rPr lang="nb-NO" dirty="0"/>
              <a:t> 45</a:t>
            </a:r>
          </a:p>
          <a:p>
            <a:r>
              <a:rPr lang="nb-NO" dirty="0"/>
              <a:t>1:10 000-30 000 live </a:t>
            </a:r>
            <a:r>
              <a:rPr lang="nb-NO" dirty="0" err="1"/>
              <a:t>births</a:t>
            </a:r>
            <a:r>
              <a:rPr lang="nb-NO" dirty="0"/>
              <a:t>, M = F</a:t>
            </a:r>
          </a:p>
          <a:p>
            <a:r>
              <a:rPr lang="nb-NO" dirty="0"/>
              <a:t>Variants </a:t>
            </a:r>
          </a:p>
          <a:p>
            <a:pPr marL="514350" indent="-514350">
              <a:buAutoNum type="alphaLcParenR"/>
            </a:pPr>
            <a:r>
              <a:rPr lang="nb-NO" dirty="0" err="1"/>
              <a:t>Attenuated</a:t>
            </a:r>
            <a:r>
              <a:rPr lang="nb-NO" dirty="0"/>
              <a:t> FAP: 10-100 </a:t>
            </a:r>
            <a:r>
              <a:rPr lang="nb-NO" dirty="0" err="1"/>
              <a:t>polyps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, later </a:t>
            </a:r>
            <a:r>
              <a:rPr lang="nb-NO" dirty="0" err="1"/>
              <a:t>onset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CA </a:t>
            </a:r>
          </a:p>
          <a:p>
            <a:pPr marL="514350" indent="-514350">
              <a:buAutoNum type="alphaLcParenR"/>
            </a:pPr>
            <a:r>
              <a:rPr lang="nb-NO" dirty="0" err="1"/>
              <a:t>Gardner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: FAP + </a:t>
            </a:r>
            <a:r>
              <a:rPr lang="nb-NO" dirty="0" err="1"/>
              <a:t>extracolonic</a:t>
            </a:r>
            <a:r>
              <a:rPr lang="nb-NO" dirty="0"/>
              <a:t> </a:t>
            </a:r>
            <a:r>
              <a:rPr lang="nb-NO" dirty="0" err="1"/>
              <a:t>tumours</a:t>
            </a:r>
            <a:r>
              <a:rPr lang="nb-NO" dirty="0"/>
              <a:t> (bone, soft </a:t>
            </a:r>
            <a:r>
              <a:rPr lang="nb-NO" dirty="0" err="1"/>
              <a:t>tissue</a:t>
            </a:r>
            <a:r>
              <a:rPr lang="nb-NO" dirty="0"/>
              <a:t>)</a:t>
            </a:r>
          </a:p>
          <a:p>
            <a:pPr marL="514350" indent="-514350">
              <a:buAutoNum type="alphaLcParenR"/>
            </a:pPr>
            <a:r>
              <a:rPr lang="nb-NO" dirty="0" err="1"/>
              <a:t>Turcot</a:t>
            </a:r>
            <a:r>
              <a:rPr lang="nb-NO" dirty="0"/>
              <a:t> </a:t>
            </a:r>
            <a:r>
              <a:rPr lang="nb-NO" dirty="0" err="1"/>
              <a:t>syndrome</a:t>
            </a:r>
            <a:r>
              <a:rPr lang="nb-NO" dirty="0"/>
              <a:t>: FAP + </a:t>
            </a:r>
            <a:r>
              <a:rPr lang="nb-NO" dirty="0" err="1"/>
              <a:t>brain</a:t>
            </a:r>
            <a:r>
              <a:rPr lang="nb-NO" dirty="0"/>
              <a:t> </a:t>
            </a:r>
            <a:r>
              <a:rPr lang="nb-NO" dirty="0" err="1"/>
              <a:t>tumours</a:t>
            </a:r>
            <a:endParaRPr lang="en-GB" dirty="0"/>
          </a:p>
        </p:txBody>
      </p:sp>
      <p:pic>
        <p:nvPicPr>
          <p:cNvPr id="4098" name="Picture 2" descr="Familial adenomatous polyposis - Genetics Home Reference - NIH">
            <a:extLst>
              <a:ext uri="{FF2B5EF4-FFF2-40B4-BE49-F238E27FC236}">
                <a16:creationId xmlns:a16="http://schemas.microsoft.com/office/drawing/2014/main" id="{900F85B3-60B4-481C-98C9-991ADE78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89" y="3779590"/>
            <a:ext cx="2977376" cy="29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milial Adenomatous Polyposis - Gastrointestinal - Medbullets Step 1">
            <a:extLst>
              <a:ext uri="{FF2B5EF4-FFF2-40B4-BE49-F238E27FC236}">
                <a16:creationId xmlns:a16="http://schemas.microsoft.com/office/drawing/2014/main" id="{C5B0AD76-913A-479C-B0B5-CA358864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24" y="101034"/>
            <a:ext cx="2969941" cy="246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307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146</TotalTime>
  <Words>897</Words>
  <Application>Microsoft Macintosh PowerPoint</Application>
  <PresentationFormat>Widescreen</PresentationFormat>
  <Paragraphs>108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Tw Cen MT</vt:lpstr>
      <vt:lpstr>Tw Cen MT Condensed</vt:lpstr>
      <vt:lpstr>Wingdings 3</vt:lpstr>
      <vt:lpstr>Integral</vt:lpstr>
      <vt:lpstr>Hereditary cancer syndromes</vt:lpstr>
      <vt:lpstr>Content</vt:lpstr>
      <vt:lpstr>General</vt:lpstr>
      <vt:lpstr>Hereditary breast and ovarian cancer syndrome</vt:lpstr>
      <vt:lpstr>PowerPoint Presentation</vt:lpstr>
      <vt:lpstr>Li-Fraumeni syndrome </vt:lpstr>
      <vt:lpstr>Cowden syndrome </vt:lpstr>
      <vt:lpstr>Lynch syndrome </vt:lpstr>
      <vt:lpstr>Familial adenomatous polyposis</vt:lpstr>
      <vt:lpstr>Peutz-jeghers syndrome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Hereditary cancer syndromes</dc:title>
  <dc:creator>Dorthe Aslaksen</dc:creator>
  <cp:lastModifiedBy>Maria Leonor Cunha Conceicao</cp:lastModifiedBy>
  <cp:revision>16</cp:revision>
  <dcterms:created xsi:type="dcterms:W3CDTF">2020-05-31T14:30:03Z</dcterms:created>
  <dcterms:modified xsi:type="dcterms:W3CDTF">2020-06-03T08:34:58Z</dcterms:modified>
</cp:coreProperties>
</file>